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  <p:sldMasterId id="2147483684" r:id="rId2"/>
  </p:sldMasterIdLst>
  <p:notesMasterIdLst>
    <p:notesMasterId r:id="rId22"/>
  </p:notesMasterIdLst>
  <p:sldIdLst>
    <p:sldId id="297" r:id="rId3"/>
    <p:sldId id="298" r:id="rId4"/>
    <p:sldId id="299" r:id="rId5"/>
    <p:sldId id="301" r:id="rId6"/>
    <p:sldId id="300" r:id="rId7"/>
    <p:sldId id="302" r:id="rId8"/>
    <p:sldId id="303" r:id="rId9"/>
    <p:sldId id="304" r:id="rId10"/>
    <p:sldId id="305" r:id="rId11"/>
    <p:sldId id="307" r:id="rId12"/>
    <p:sldId id="306" r:id="rId13"/>
    <p:sldId id="309" r:id="rId14"/>
    <p:sldId id="308" r:id="rId15"/>
    <p:sldId id="311" r:id="rId16"/>
    <p:sldId id="310" r:id="rId17"/>
    <p:sldId id="313" r:id="rId18"/>
    <p:sldId id="312" r:id="rId19"/>
    <p:sldId id="315" r:id="rId20"/>
    <p:sldId id="31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aximized" horzBarState="maximized"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2511D5-1029-45EF-8930-00E8A78700C8}" type="datetimeFigureOut">
              <a:rPr lang="en-US" smtClean="0"/>
              <a:pPr/>
              <a:t>9/24/2020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FFCAE-7C3D-4680-9BD1-6CEEFAA2CD0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356851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LB" dirty="0" smtClean="0"/>
              <a:t>التصميم: المجموعات المستهدفة، المقابلات، طرق المسح (المقابلة، المسح، أخذ العينات) ، خطة المسح (الجدول الزمني، الأشخاص)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251419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</a:rPr>
              <a:t>Design: target groups, interviews, survey methods (interview, survey, samplings), survey plan (schedule, persons)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BFFCAE-7C3D-4680-9BD1-6CEEFAA2CD0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31310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226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259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7714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32714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13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696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908120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57048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4699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229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8743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8882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123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54530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8770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8170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724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768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6690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3663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0758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131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18275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09800"/>
            <a:ext cx="8229600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59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endParaRPr lang="en-US" sz="900" dirty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 smtClean="0">
                <a:solidFill>
                  <a:srgbClr val="7CCA62">
                    <a:lumMod val="75000"/>
                  </a:srgbClr>
                </a:solidFill>
              </a:rPr>
              <a:t>Tirana training , 9-11/10/2019</a:t>
            </a:r>
            <a:endParaRPr lang="en-US" dirty="0" smtClean="0">
              <a:solidFill>
                <a:srgbClr val="7CCA62">
                  <a:lumMod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96937"/>
            <a:ext cx="1652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1427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95249"/>
            <a:ext cx="1023937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17498"/>
            <a:ext cx="13176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63785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alentlms.com/blog/training-needs-analysis-performance-gaps/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500174"/>
            <a:ext cx="8229600" cy="1143000"/>
          </a:xfrm>
        </p:spPr>
        <p:txBody>
          <a:bodyPr/>
          <a:lstStyle/>
          <a:p>
            <a:pPr rtl="1"/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محتوى </a:t>
            </a:r>
            <a:r>
              <a:rPr lang="ar-SA" dirty="0" smtClean="0">
                <a:solidFill>
                  <a:schemeClr val="accent4">
                    <a:lumMod val="75000"/>
                  </a:schemeClr>
                </a:solidFill>
              </a:rPr>
              <a:t>الحلقة الدراسية</a:t>
            </a:r>
            <a:endParaRPr 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ar-SA" dirty="0" smtClean="0"/>
              <a:t>مرحلة ما قبل التدريب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784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الأساليب</a:t>
            </a:r>
            <a:r>
              <a:rPr kumimoji="0" lang="ar-SA" sz="40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والأدوات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42910" y="2143116"/>
            <a:ext cx="828677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SA" b="1" dirty="0" smtClean="0"/>
              <a:t>اللوح أبيض أو أسود </a:t>
            </a:r>
            <a:r>
              <a:rPr lang="ar-LB" b="1" dirty="0" smtClean="0"/>
              <a:t> </a:t>
            </a:r>
            <a:r>
              <a:rPr lang="ar-LB" dirty="0" smtClean="0"/>
              <a:t>- "من الطراز القديم" ولكنه فعال ، يمكنك دعوة المتدربين للكتابة على </a:t>
            </a:r>
            <a:r>
              <a:rPr lang="ar-SA" dirty="0" smtClean="0"/>
              <a:t>اللوح </a:t>
            </a:r>
            <a:r>
              <a:rPr lang="ar-LB" dirty="0" smtClean="0"/>
              <a:t>أو طلب ملاحظاتهم </a:t>
            </a:r>
            <a:r>
              <a:rPr lang="ar-SA" dirty="0" smtClean="0"/>
              <a:t>حول</a:t>
            </a:r>
            <a:r>
              <a:rPr lang="ar-LB" dirty="0" smtClean="0"/>
              <a:t> ما تكتبه على </a:t>
            </a:r>
            <a:r>
              <a:rPr lang="ar-SA" dirty="0" smtClean="0"/>
              <a:t>اللوح</a:t>
            </a:r>
            <a:r>
              <a:rPr lang="ar-LB" dirty="0" smtClean="0"/>
              <a:t>.</a:t>
            </a: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LB" b="1" dirty="0" smtClean="0"/>
              <a:t>جهاز عرض الصور الشفافة</a:t>
            </a:r>
            <a:r>
              <a:rPr lang="ar-LB" dirty="0" smtClean="0"/>
              <a:t>. اسمح للكتابة عليها وتخصيص العروض التقديمية بسهولة على الفور.</a:t>
            </a: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SA" b="1" dirty="0" smtClean="0"/>
              <a:t>التقديم باستخدام الشرائح الرقمية</a:t>
            </a:r>
            <a:r>
              <a:rPr lang="ar-LB" dirty="0" smtClean="0"/>
              <a:t>. </a:t>
            </a:r>
            <a:r>
              <a:rPr lang="ar-LB" dirty="0" smtClean="0"/>
              <a:t>إحدى أكثر طرق المحاضرات شيوعًا ويمكن دمجها مع النشرات والأساليب التفاعلية الأخرى.</a:t>
            </a: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LB" b="1" dirty="0" smtClean="0"/>
              <a:t>جزء الفيديو</a:t>
            </a:r>
            <a:r>
              <a:rPr lang="ar-LB" dirty="0" smtClean="0"/>
              <a:t>. شرح أقسام موضوع التدريب أو التي تعرض دراسات الحالة للمناقشة.</a:t>
            </a: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ar-SA" dirty="0" smtClean="0"/>
          </a:p>
          <a:p>
            <a:pPr algn="r" rtl="1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ar-LB" b="1" dirty="0" smtClean="0"/>
              <a:t>سرد قصصي</a:t>
            </a:r>
            <a:r>
              <a:rPr lang="ar-LB" dirty="0" smtClean="0"/>
              <a:t>. تستخدم كأمثلة للطرق الصحيحة والخاطئة لأداء المهارات. هذه الطريقة أكثر فاعلية مع أسئلة استخلاص المعلومات ، مثل:</a:t>
            </a: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5105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4000" b="1" kern="0" dirty="0" smtClean="0">
                <a:solidFill>
                  <a:prstClr val="black"/>
                </a:solidFill>
              </a:rPr>
              <a:t>الأساليب والأدوات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LB" b="1" dirty="0" smtClean="0"/>
              <a:t>الإختبارات</a:t>
            </a:r>
            <a:r>
              <a:rPr lang="ar-LB" dirty="0" smtClean="0"/>
              <a:t>. توقف بشكل دوري لإدارة اختبارات موجزة </a:t>
            </a:r>
            <a:r>
              <a:rPr lang="ar-SA" dirty="0" smtClean="0"/>
              <a:t>حول</a:t>
            </a:r>
            <a:r>
              <a:rPr lang="ar-LB" dirty="0" smtClean="0"/>
              <a:t> المعلومات المقدمة. الاختبار المسبق والمتابعة. سيظل المتدربون مشاركين.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مناقشات المجموعات الصغيرة</a:t>
            </a:r>
            <a:r>
              <a:rPr lang="ar-LB" dirty="0" smtClean="0"/>
              <a:t>. </a:t>
            </a:r>
            <a:r>
              <a:rPr lang="ar-LB" dirty="0" smtClean="0"/>
              <a:t>المشارك</a:t>
            </a:r>
            <a:r>
              <a:rPr lang="ar-SA" dirty="0" smtClean="0"/>
              <a:t>و</a:t>
            </a:r>
            <a:r>
              <a:rPr lang="ar-LB" dirty="0" smtClean="0"/>
              <a:t>ن </a:t>
            </a:r>
            <a:r>
              <a:rPr lang="ar-LB" dirty="0" smtClean="0"/>
              <a:t>في مجموعات صغيرة - دراسات الحالة أو مواقف العمل للمناقشة أو </a:t>
            </a:r>
            <a:r>
              <a:rPr lang="ar-SA" dirty="0" smtClean="0"/>
              <a:t>ال</a:t>
            </a:r>
            <a:r>
              <a:rPr lang="ar-LB" dirty="0" smtClean="0"/>
              <a:t>حل.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دراسات الحالة</a:t>
            </a:r>
            <a:r>
              <a:rPr lang="ar-LB" dirty="0" smtClean="0"/>
              <a:t>. </a:t>
            </a:r>
            <a:r>
              <a:rPr lang="ar-SA" dirty="0" smtClean="0"/>
              <a:t>المشكلة- </a:t>
            </a:r>
            <a:r>
              <a:rPr lang="ar-LB" dirty="0" smtClean="0"/>
              <a:t>طريقة </a:t>
            </a:r>
            <a:r>
              <a:rPr lang="ar-SA" dirty="0" smtClean="0"/>
              <a:t>ال</a:t>
            </a:r>
            <a:r>
              <a:rPr lang="ar-LB" dirty="0" smtClean="0"/>
              <a:t>تفكير </a:t>
            </a:r>
            <a:r>
              <a:rPr lang="ar-SA" dirty="0" smtClean="0"/>
              <a:t>الموجهة</a:t>
            </a:r>
            <a:r>
              <a:rPr lang="ar-LB" dirty="0" smtClean="0"/>
              <a:t>. تحليل المواقف الحقيقية المتعلقة بالوظيفة - كيفية التعامل مع المواقف المماثلة. المشاكل وكذلك الحلول.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جلسات </a:t>
            </a:r>
            <a:r>
              <a:rPr lang="ar-SA" b="1" dirty="0" smtClean="0"/>
              <a:t>الأسئلة والأجوبة</a:t>
            </a:r>
            <a:r>
              <a:rPr lang="ar-LB" dirty="0" smtClean="0"/>
              <a:t>. </a:t>
            </a:r>
            <a:r>
              <a:rPr lang="ar-LB" dirty="0" smtClean="0"/>
              <a:t>جلسات الأسئلة والأجوبة غير الرسمية هي الأكثر فعالية مع المجموعات الصغيرة ولتحديث المهارات. تليها </a:t>
            </a:r>
            <a:r>
              <a:rPr lang="ar-SA" dirty="0" smtClean="0"/>
              <a:t>ال</a:t>
            </a:r>
            <a:r>
              <a:rPr lang="ar-LB" dirty="0" smtClean="0"/>
              <a:t>مناقشة.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لعب الأدوار</a:t>
            </a:r>
            <a:r>
              <a:rPr lang="ar-LB" dirty="0" smtClean="0"/>
              <a:t>. تعلم كيفية التعامل مع المواقف المختلفة قبل مواجهتها في العمل.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9922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500174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الأساليب والأدوات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2910" y="2240525"/>
            <a:ext cx="8001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SA" b="1" dirty="0" smtClean="0"/>
              <a:t>االتوضيح</a:t>
            </a:r>
            <a:r>
              <a:rPr lang="ar-LB" b="1" dirty="0" smtClean="0"/>
              <a:t>.</a:t>
            </a:r>
            <a:r>
              <a:rPr lang="ar-LB" dirty="0" smtClean="0"/>
              <a:t> </a:t>
            </a:r>
            <a:r>
              <a:rPr lang="ar-LB" dirty="0" smtClean="0"/>
              <a:t>الأدوات أو المعدات التي تشكل جزءًا من موضوع التدريب لتوضيح الخطوات التي يتم تدريسها أو العمليات التي يتم تبنيها.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نص فقط</a:t>
            </a:r>
            <a:r>
              <a:rPr lang="ar-LB" dirty="0" smtClean="0"/>
              <a:t>. تقدم أبسط برامج التدريب المعتمدة على الكمبيوتر تدريباً ذاتي السرعة بتنسيق نصي فقط.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قرص </a:t>
            </a:r>
            <a:r>
              <a:rPr lang="ar-LB" b="1" dirty="0" smtClean="0"/>
              <a:t>م</a:t>
            </a:r>
            <a:r>
              <a:rPr lang="ar-SA" b="1" dirty="0" smtClean="0"/>
              <a:t>دمج</a:t>
            </a:r>
            <a:r>
              <a:rPr lang="ar-LB" dirty="0" smtClean="0"/>
              <a:t>. </a:t>
            </a:r>
            <a:r>
              <a:rPr lang="ar-LB" dirty="0" smtClean="0"/>
              <a:t>برامج تدريبية تغطي مجموعة واسعة من مواضيع مكان العمل. يمكن أيضًا إنشاؤه بواسطة مستشارين للتدريب لتلبية الاحتياجات المحددة لمنظمة معينة أو أقسام فردية.</a:t>
            </a:r>
            <a:br>
              <a:rPr lang="ar-LB" dirty="0" smtClean="0"/>
            </a:br>
            <a:r>
              <a:rPr lang="ar-LB" dirty="0" smtClean="0"/>
              <a:t/>
            </a:r>
            <a:br>
              <a:rPr lang="ar-LB" dirty="0" smtClean="0"/>
            </a:br>
            <a:r>
              <a:rPr lang="ar-LB" b="1" dirty="0" smtClean="0"/>
              <a:t>الوسائط المتعددة</a:t>
            </a:r>
            <a:r>
              <a:rPr lang="ar-LB" dirty="0" smtClean="0"/>
              <a:t>. شكل متقدم من التدريب القائم على </a:t>
            </a:r>
            <a:r>
              <a:rPr lang="ar-SA" dirty="0" smtClean="0"/>
              <a:t>الكمبيوتر</a:t>
            </a:r>
            <a:r>
              <a:rPr lang="ar-LB" dirty="0" smtClean="0"/>
              <a:t>. </a:t>
            </a:r>
            <a:r>
              <a:rPr lang="ar-LB" dirty="0" smtClean="0"/>
              <a:t>بالإضافة إلى </a:t>
            </a:r>
            <a:r>
              <a:rPr lang="ar-LB" dirty="0" smtClean="0"/>
              <a:t>النص، </a:t>
            </a:r>
            <a:r>
              <a:rPr lang="ar-LB" dirty="0" smtClean="0"/>
              <a:t>فإنها توفر رسومات </a:t>
            </a:r>
            <a:r>
              <a:rPr lang="ar-LB" dirty="0" smtClean="0"/>
              <a:t>و</a:t>
            </a:r>
            <a:r>
              <a:rPr lang="ar-SA" dirty="0" smtClean="0"/>
              <a:t>مواد سمعية</a:t>
            </a:r>
            <a:r>
              <a:rPr lang="ar-LB" dirty="0" smtClean="0"/>
              <a:t> </a:t>
            </a:r>
            <a:r>
              <a:rPr lang="ar-SA" dirty="0" smtClean="0"/>
              <a:t>وحروف متحركة </a:t>
            </a:r>
            <a:r>
              <a:rPr lang="ar-LB" dirty="0" smtClean="0"/>
              <a:t>و/ </a:t>
            </a:r>
            <a:r>
              <a:rPr lang="ar-LB" dirty="0" smtClean="0"/>
              <a:t>أو </a:t>
            </a:r>
            <a:r>
              <a:rPr lang="ar-LB" dirty="0" smtClean="0"/>
              <a:t>فيديو.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7132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JO" sz="3600" b="1" dirty="0" smtClean="0"/>
              <a:t>التقديم باستخدام الشرائح </a:t>
            </a:r>
            <a:r>
              <a:rPr lang="ar-JO" sz="3600" b="1" dirty="0" smtClean="0"/>
              <a:t>الرقمية</a:t>
            </a:r>
            <a:r>
              <a:rPr kumimoji="0" lang="ar-SA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: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ar-SA" sz="3600" b="1" i="0" u="none" strike="noStrike" kern="120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إحدى أكثر أدوات التدريب شعبية وقوة</a:t>
            </a:r>
            <a:endParaRPr kumimoji="0" lang="en-GB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sz="2400" dirty="0" smtClean="0"/>
              <a:t>حدد النقاط الرئيسية والرسالة. القصة تأتي </a:t>
            </a:r>
            <a:r>
              <a:rPr lang="ar-LB" sz="2400" dirty="0" smtClean="0"/>
              <a:t>أولا</a:t>
            </a:r>
            <a:r>
              <a:rPr lang="ar-SA" sz="2400" dirty="0" smtClean="0"/>
              <a:t>ً</a:t>
            </a:r>
            <a:r>
              <a:rPr lang="ar-LB" sz="2400" dirty="0" smtClean="0"/>
              <a:t>، </a:t>
            </a:r>
            <a:r>
              <a:rPr lang="ar-LB" sz="2400" dirty="0" smtClean="0"/>
              <a:t>ثم الشرائح.</a:t>
            </a:r>
            <a:endParaRPr lang="ar-SA" sz="2400" dirty="0" smtClean="0"/>
          </a:p>
          <a:p>
            <a:pPr lvl="0" algn="r" rtl="1">
              <a:defRPr/>
            </a:pPr>
            <a:r>
              <a:rPr lang="ar-LB" sz="2400" dirty="0" smtClean="0"/>
              <a:t>اجعل الشرائح بسيطة. استخدم فقط من ثلاثة إلى خمسة </a:t>
            </a:r>
            <a:r>
              <a:rPr lang="ar-SA" sz="2400" dirty="0" smtClean="0"/>
              <a:t>نقاط </a:t>
            </a:r>
            <a:r>
              <a:rPr lang="ar-SA" sz="2400" dirty="0" smtClean="0"/>
              <a:t>(</a:t>
            </a:r>
            <a:r>
              <a:rPr lang="ar-LB" sz="2400" dirty="0" smtClean="0"/>
              <a:t>ورسم </a:t>
            </a:r>
            <a:r>
              <a:rPr lang="ar-LB" sz="2400" dirty="0" smtClean="0"/>
              <a:t>واحد أو اثنين لكل شريحة.</a:t>
            </a:r>
            <a:endParaRPr lang="ar-SA" sz="2400" dirty="0" smtClean="0"/>
          </a:p>
          <a:p>
            <a:pPr lvl="0" algn="r" rtl="1">
              <a:defRPr/>
            </a:pPr>
            <a:r>
              <a:rPr lang="ar-LB" sz="2400" dirty="0" smtClean="0"/>
              <a:t>حافظ </a:t>
            </a:r>
            <a:r>
              <a:rPr lang="ar-SA" sz="2400" dirty="0" smtClean="0"/>
              <a:t>إلى الحد الأدنى </a:t>
            </a:r>
            <a:r>
              <a:rPr lang="ar-LB" sz="2400" dirty="0" smtClean="0"/>
              <a:t>على</a:t>
            </a:r>
            <a:r>
              <a:rPr lang="ar-SA" sz="2400" dirty="0" smtClean="0"/>
              <a:t> تحريك الحروف</a:t>
            </a:r>
            <a:r>
              <a:rPr lang="ar-LB" sz="2400" dirty="0" smtClean="0"/>
              <a:t>. </a:t>
            </a:r>
            <a:r>
              <a:rPr lang="ar-LB" sz="2400" dirty="0" smtClean="0"/>
              <a:t>يمكن أن يتحرك النص والصور، أو </a:t>
            </a:r>
            <a:r>
              <a:rPr lang="ar-SA" sz="2400" dirty="0" smtClean="0"/>
              <a:t>يومضان</a:t>
            </a:r>
            <a:r>
              <a:rPr lang="ar-LB" sz="2400" dirty="0" smtClean="0"/>
              <a:t>، أو يتلاش</a:t>
            </a:r>
            <a:r>
              <a:rPr lang="ar-SA" sz="2400" dirty="0" smtClean="0"/>
              <a:t>يان</a:t>
            </a:r>
            <a:r>
              <a:rPr lang="ar-LB" sz="2400" dirty="0" smtClean="0"/>
              <a:t>، وما إلى ذلك، ولكن معظم هذه الحركة مجرد إلهاء.</a:t>
            </a:r>
            <a:endParaRPr lang="ar-SA" sz="2400" dirty="0" smtClean="0"/>
          </a:p>
          <a:p>
            <a:pPr lvl="0" algn="r" rtl="1">
              <a:defRPr/>
            </a:pPr>
            <a:r>
              <a:rPr lang="ar-LB" sz="2400" dirty="0" smtClean="0"/>
              <a:t>قلل عدد الشرائح إلى ما بين 20 و30. معلومات مريحة لتقديمها في عرض مدته ساعة.</a:t>
            </a: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7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73414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5114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None/>
              <a:defRPr/>
            </a:pPr>
            <a:r>
              <a:rPr lang="ar-JO" sz="3600" b="1" dirty="0" smtClean="0"/>
              <a:t>التقديم باستخدام الشرائح </a:t>
            </a:r>
            <a:r>
              <a:rPr lang="ar-JO" sz="3600" b="1" dirty="0" smtClean="0"/>
              <a:t>الرقمية</a:t>
            </a:r>
            <a:r>
              <a:rPr lang="ar-SA" sz="3300" b="1" dirty="0" smtClean="0">
                <a:solidFill>
                  <a:sysClr val="windowText" lastClr="000000"/>
                </a:solidFill>
              </a:rPr>
              <a:t>: </a:t>
            </a:r>
            <a:r>
              <a:rPr lang="ar-SA" sz="3300" b="1" dirty="0" smtClean="0">
                <a:solidFill>
                  <a:sysClr val="windowText" lastClr="000000"/>
                </a:solidFill>
              </a:rPr>
              <a:t>إحدى أكثر أدوات التدريب شعبية وقوة</a:t>
            </a:r>
            <a:endParaRPr lang="en-GB" sz="3300" b="1" dirty="0" smtClean="0">
              <a:solidFill>
                <a:sysClr val="windowText" lastClr="000000"/>
              </a:solidFill>
            </a:endParaRPr>
          </a:p>
          <a:p>
            <a:pPr lvl="0" algn="r" rtl="1">
              <a:defRPr/>
            </a:pPr>
            <a:r>
              <a:rPr lang="ar-LB" sz="2400" dirty="0" smtClean="0"/>
              <a:t>قم بتشغيل العرض التقديمي المكتمل عدة مرات</a:t>
            </a:r>
            <a:endParaRPr lang="ar-SA" sz="2400" dirty="0" smtClean="0"/>
          </a:p>
          <a:p>
            <a:pPr lvl="0" algn="r" rtl="1">
              <a:defRPr/>
            </a:pPr>
            <a:r>
              <a:rPr lang="ar-LB" sz="2400" dirty="0" smtClean="0"/>
              <a:t>اكتشف أفضل مكان لتضع نفسك فيه. الإضاءة في الغرفة - يمكن رؤية الشرائح بسهولة وإضاءة كافية للمتدربين لتدوين الملاحظات.</a:t>
            </a:r>
            <a:endParaRPr lang="ar-SA" sz="2400" dirty="0" smtClean="0"/>
          </a:p>
          <a:p>
            <a:pPr lvl="0" algn="r" rtl="1">
              <a:defRPr/>
            </a:pPr>
            <a:r>
              <a:rPr lang="ar-LB" sz="2400" dirty="0" smtClean="0"/>
              <a:t>ابدأ كل جلسة بإعطاء لمحة موجزة عن الموضوع و / أو اسأل المشاركين عما يتوقعون تعلمه قبل الدخول في عرض الشرائح.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6593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1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أجب على الأسئلة</a:t>
            </a: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dirty="0" smtClean="0"/>
              <a:t>ما هي شروط التدريب؟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هل لديك فصل دراسي؟ كم عدد الناس سوف </a:t>
            </a:r>
            <a:r>
              <a:rPr lang="ar-SA" dirty="0" smtClean="0"/>
              <a:t>يصند</a:t>
            </a:r>
            <a:r>
              <a:rPr lang="ar-LB" dirty="0" smtClean="0"/>
              <a:t>؟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ما هي الموارد المطلوبة / المتاحة؟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من هو جمهورك المستهدف</a:t>
            </a:r>
            <a:r>
              <a:rPr lang="ar-SA" dirty="0" smtClean="0"/>
              <a:t>؟</a:t>
            </a:r>
          </a:p>
          <a:p>
            <a:pPr lvl="0" algn="r" rtl="1">
              <a:defRPr/>
            </a:pPr>
            <a:r>
              <a:rPr lang="ar-LB" dirty="0" smtClean="0"/>
              <a:t>ما السرعة التي تحتاجها لإنجاز هذا التدريب؟</a:t>
            </a:r>
            <a:endParaRPr lang="en-GB" dirty="0" smtClean="0">
              <a:solidFill>
                <a:sysClr val="windowText" lastClr="00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1243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 الدور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 مجموعات- 4 مواضيع- مواصلة التطوير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الأساليب والأدوات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3200" b="1" kern="0" dirty="0" smtClean="0">
                <a:solidFill>
                  <a:srgbClr val="FF0000"/>
                </a:solidFill>
              </a:rPr>
              <a:t>تطوير العروض </a:t>
            </a:r>
            <a:r>
              <a:rPr lang="ar-SA" sz="3200" b="1" kern="0" dirty="0" smtClean="0">
                <a:solidFill>
                  <a:srgbClr val="FF0000"/>
                </a:solidFill>
              </a:rPr>
              <a:t>التقديمية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57158" y="5042118"/>
            <a:ext cx="8501122" cy="1384995"/>
            <a:chOff x="357158" y="5042118"/>
            <a:chExt cx="8501122" cy="1384995"/>
          </a:xfrm>
        </p:grpSpPr>
        <p:sp>
          <p:nvSpPr>
            <p:cNvPr id="9" name="TextBox 8"/>
            <p:cNvSpPr txBox="1"/>
            <p:nvPr/>
          </p:nvSpPr>
          <p:spPr>
            <a:xfrm>
              <a:off x="357158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العمليات الطبيعية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86314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تغير الناخ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00892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التلوث</a:t>
              </a:r>
              <a:r>
                <a:rPr kumimoji="0" lang="ar-SA" sz="2800" b="0" i="0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الزراعي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71736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أنظمة</a:t>
              </a:r>
              <a:r>
                <a:rPr kumimoji="0" lang="ar-SA" sz="2800" b="0" i="0" u="none" strike="noStrike" kern="0" cap="none" spc="0" normalizeH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المياه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843815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564545473"/>
              </p:ext>
            </p:extLst>
          </p:nvPr>
        </p:nvGraphicFramePr>
        <p:xfrm>
          <a:off x="432112" y="1535430"/>
          <a:ext cx="8229600" cy="4820920"/>
        </p:xfrm>
        <a:graphic>
          <a:graphicData uri="http://schemas.openxmlformats.org/drawingml/2006/table">
            <a:tbl>
              <a:tblPr rtl="1" firstRow="1" bandRow="1"/>
              <a:tblGrid>
                <a:gridCol w="2057400"/>
                <a:gridCol w="1585938"/>
                <a:gridCol w="2714644"/>
                <a:gridCol w="1871618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الحلقات</a:t>
                      </a:r>
                      <a:r>
                        <a:rPr lang="ar-SA" baseline="0" dirty="0" smtClean="0"/>
                        <a:t> الدراسية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الوقت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الموضوع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المسؤولية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 smtClean="0"/>
                    </a:p>
                    <a:p>
                      <a:pPr algn="r" rtl="1"/>
                      <a:r>
                        <a:rPr lang="ar-SA" dirty="0" smtClean="0"/>
                        <a:t>الحلقة الدراسية </a:t>
                      </a:r>
                      <a:r>
                        <a:rPr lang="ar-SA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00:00 – oo:00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 smtClean="0"/>
                    </a:p>
                    <a:p>
                      <a:pPr algn="r" rtl="1"/>
                      <a:r>
                        <a:rPr lang="ar-SA" dirty="0" smtClean="0"/>
                        <a:t>الحلقة الدراسية </a:t>
                      </a:r>
                      <a:r>
                        <a:rPr lang="ar-SA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استراح</a:t>
                      </a:r>
                      <a:r>
                        <a:rPr lang="ar-SA" baseline="0" dirty="0" smtClean="0"/>
                        <a:t>ة قهوة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الحلقة الدراسية </a:t>
                      </a:r>
                      <a:r>
                        <a:rPr lang="ar-SA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استراحة</a:t>
                      </a:r>
                      <a:r>
                        <a:rPr lang="ar-SA" baseline="0" dirty="0" smtClean="0"/>
                        <a:t> غذاء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endParaRPr lang="en-GB" dirty="0" smtClean="0"/>
                    </a:p>
                    <a:p>
                      <a:pPr algn="r" rtl="1"/>
                      <a:r>
                        <a:rPr lang="ar-SA" dirty="0" smtClean="0"/>
                        <a:t>الحلقة الدراسية </a:t>
                      </a:r>
                      <a:r>
                        <a:rPr lang="ar-SA" dirty="0" smtClean="0"/>
                        <a:t>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err="1" smtClean="0"/>
                        <a:t>Xy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الحلقة الدراسية </a:t>
                      </a:r>
                      <a:r>
                        <a:rPr lang="ar-SA" dirty="0" smtClean="0"/>
                        <a:t>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/>
                        <a:t>00:00</a:t>
                      </a:r>
                      <a:r>
                        <a:rPr lang="en-GB" baseline="0" dirty="0" smtClean="0"/>
                        <a:t> – 00:00</a:t>
                      </a:r>
                      <a:endParaRPr lang="en-GB" dirty="0" smtClean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التقييم. تقدم إلى الامام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4911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0CF9B">
                    <a:lumMod val="75000"/>
                  </a:srgbClr>
                </a:solidFill>
              </a:rPr>
              <a:t>Tirana training , 9-11/10/2019</a:t>
            </a:r>
            <a:endParaRPr lang="en-US" dirty="0">
              <a:solidFill>
                <a:srgbClr val="10CF9B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57158" y="1571612"/>
          <a:ext cx="8286810" cy="5191760"/>
        </p:xfrm>
        <a:graphic>
          <a:graphicData uri="http://schemas.openxmlformats.org/drawingml/2006/table">
            <a:tbl>
              <a:tblPr rtl="1" firstRow="1" bandRow="1"/>
              <a:tblGrid>
                <a:gridCol w="550271"/>
                <a:gridCol w="3593133"/>
                <a:gridCol w="2071703"/>
                <a:gridCol w="2071703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SA" dirty="0" smtClean="0"/>
                        <a:t>الرقم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SA" dirty="0" smtClean="0"/>
                        <a:t>الوصف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SA" dirty="0" smtClean="0"/>
                        <a:t>الكمية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ar-SA" dirty="0" smtClean="0"/>
                        <a:t>المسؤولية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sz="1800" b="1" kern="1200" dirty="0" smtClean="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rPr>
                        <a:t>جهاز عرض 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rPr>
                        <a:t>LCD</a:t>
                      </a:r>
                      <a:endParaRPr lang="en-GB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تمديد الاسلاك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3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لوح</a:t>
                      </a:r>
                      <a:r>
                        <a:rPr lang="ar-SA" baseline="0" dirty="0" smtClean="0"/>
                        <a:t> </a:t>
                      </a:r>
                      <a:r>
                        <a:rPr lang="ar-SA" baseline="0" dirty="0" smtClean="0"/>
                        <a:t>ورقي قلاب </a:t>
                      </a:r>
                      <a:r>
                        <a:rPr lang="ar-SA" baseline="0" dirty="0" smtClean="0"/>
                        <a:t>للشرح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4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لوح ورقي قلاب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40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صمغ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6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علامات بألوان</a:t>
                      </a:r>
                      <a:r>
                        <a:rPr lang="ar-SA" baseline="0" dirty="0" smtClean="0"/>
                        <a:t> مختلفة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7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مجلدات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8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مواد إعلامية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9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برنامج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ورقة تقييم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11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نموذج قائمة </a:t>
                      </a:r>
                      <a:r>
                        <a:rPr lang="ar-SA" dirty="0" smtClean="0"/>
                        <a:t>المشاركين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12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r" rtl="1"/>
                      <a:r>
                        <a:rPr lang="ar-SA" dirty="0" smtClean="0"/>
                        <a:t>علامات الاسماء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25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GB" dirty="0" err="1" smtClean="0"/>
                        <a:t>xy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GB" dirty="0" smtClean="0"/>
                        <a:t>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dirty="0" smtClean="0"/>
                        <a:t>.......</a:t>
                      </a:r>
                      <a:endParaRPr lang="en-GB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948497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1643050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</a:t>
            </a:r>
            <a:r>
              <a:rPr kumimoji="0" lang="ar-SA" sz="40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الدور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7158" y="5042118"/>
            <a:ext cx="8501122" cy="1384995"/>
            <a:chOff x="357158" y="5042118"/>
            <a:chExt cx="8501122" cy="1384995"/>
          </a:xfrm>
        </p:grpSpPr>
        <p:sp>
          <p:nvSpPr>
            <p:cNvPr id="8" name="TextBox 7"/>
            <p:cNvSpPr txBox="1"/>
            <p:nvPr/>
          </p:nvSpPr>
          <p:spPr>
            <a:xfrm>
              <a:off x="357158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العمليات الطبيعية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786314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تغير المناخ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000892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التلوث الزراعي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71736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أنظمة المياه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1560" y="2644170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ar-SA" sz="3200" b="1" dirty="0" smtClean="0">
                <a:solidFill>
                  <a:srgbClr val="FF0000"/>
                </a:solidFill>
              </a:rPr>
              <a:t>برنامج التدريب</a:t>
            </a:r>
            <a:endParaRPr lang="en-GB" sz="3200" b="1" dirty="0">
              <a:solidFill>
                <a:srgbClr val="FF0000"/>
              </a:solidFill>
            </a:endParaRPr>
          </a:p>
          <a:p>
            <a:pPr lvl="0" algn="ctr" rtl="1"/>
            <a:r>
              <a:rPr lang="ar-SA" sz="3200" b="1" dirty="0" smtClean="0">
                <a:solidFill>
                  <a:srgbClr val="FF0000"/>
                </a:solidFill>
              </a:rPr>
              <a:t>قائمة المعدات والادوات والمواد</a:t>
            </a:r>
            <a:endParaRPr lang="en-GB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56719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75856" y="1419234"/>
            <a:ext cx="3857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</a:rPr>
              <a:t>الهدف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2428868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rtl="1">
              <a:defRPr/>
            </a:pPr>
            <a:r>
              <a:rPr lang="ar-LB" sz="4000" dirty="0" smtClean="0"/>
              <a:t>في نهاية </a:t>
            </a:r>
            <a:r>
              <a:rPr lang="ar-SA" sz="4000" dirty="0" smtClean="0"/>
              <a:t>الحلقة الدراسية</a:t>
            </a:r>
            <a:r>
              <a:rPr lang="ar-LB" sz="4000" dirty="0" smtClean="0"/>
              <a:t>، س</a:t>
            </a:r>
            <a:r>
              <a:rPr lang="ar-SA" sz="4000" dirty="0" smtClean="0"/>
              <a:t>وف </a:t>
            </a:r>
            <a:r>
              <a:rPr lang="ar-LB" sz="4000" dirty="0" smtClean="0"/>
              <a:t>يتعلم </a:t>
            </a:r>
            <a:r>
              <a:rPr lang="ar-LB" sz="4000" dirty="0" smtClean="0">
                <a:solidFill>
                  <a:srgbClr val="FF0000"/>
                </a:solidFill>
              </a:rPr>
              <a:t>المشاركون</a:t>
            </a:r>
            <a:r>
              <a:rPr lang="ar-LB" sz="4000" dirty="0" smtClean="0"/>
              <a:t> كيفية التحضير لدورة تدريبية</a:t>
            </a:r>
            <a:endParaRPr kumimoji="0" lang="en-GB" sz="4000" b="0" i="1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313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  <a:p>
            <a:pPr lvl="0" algn="r" rtl="1">
              <a:defRPr/>
            </a:pPr>
            <a:r>
              <a:rPr lang="ar-LB" dirty="0" smtClean="0"/>
              <a:t>تقييم الاحتياجات التدريبية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تحديد أهداف التدريب </a:t>
            </a:r>
            <a:r>
              <a:rPr lang="ar-LB" dirty="0" smtClean="0"/>
              <a:t>والموضوعات/</a:t>
            </a:r>
            <a:r>
              <a:rPr lang="ar-SA" dirty="0" smtClean="0"/>
              <a:t>الأفكار الرئيسية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الأساليب والأدوات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اعداد برنامج تدريبي</a:t>
            </a:r>
            <a:endParaRPr lang="ar-SA" dirty="0" smtClean="0"/>
          </a:p>
          <a:p>
            <a:pPr lvl="0" algn="r" rtl="1">
              <a:defRPr/>
            </a:pPr>
            <a:r>
              <a:rPr lang="ar-LB" dirty="0" smtClean="0"/>
              <a:t>إعداد قائمة مرجعية بالمواد والمعدات والمرافق اللازمة</a:t>
            </a:r>
            <a:endParaRPr kumimoji="0" lang="en-GB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346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LB" sz="2400" dirty="0" smtClean="0"/>
              <a:t>تطوير محتوى </a:t>
            </a:r>
            <a:r>
              <a:rPr lang="ar-SA" sz="2400" dirty="0" smtClean="0"/>
              <a:t>الدورة </a:t>
            </a:r>
            <a:r>
              <a:rPr lang="ar-LB" sz="2400" dirty="0" smtClean="0"/>
              <a:t>(تقييم </a:t>
            </a:r>
            <a:r>
              <a:rPr lang="ar-LB" sz="2400" dirty="0" smtClean="0"/>
              <a:t>الاحتياجات) - </a:t>
            </a:r>
            <a:r>
              <a:rPr lang="ar-LB" sz="2400" b="1" dirty="0" smtClean="0">
                <a:solidFill>
                  <a:srgbClr val="FF0000"/>
                </a:solidFill>
              </a:rPr>
              <a:t>خط الأساس</a:t>
            </a: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grpSp>
        <p:nvGrpSpPr>
          <p:cNvPr id="7" name="Group 16"/>
          <p:cNvGrpSpPr/>
          <p:nvPr/>
        </p:nvGrpSpPr>
        <p:grpSpPr>
          <a:xfrm>
            <a:off x="0" y="2643182"/>
            <a:ext cx="3714776" cy="2357454"/>
            <a:chOff x="2000232" y="2786058"/>
            <a:chExt cx="5072098" cy="3714776"/>
          </a:xfrm>
        </p:grpSpPr>
        <p:grpSp>
          <p:nvGrpSpPr>
            <p:cNvPr id="8" name="Group 15"/>
            <p:cNvGrpSpPr/>
            <p:nvPr/>
          </p:nvGrpSpPr>
          <p:grpSpPr>
            <a:xfrm>
              <a:off x="2714612" y="2786058"/>
              <a:ext cx="3786214" cy="3714776"/>
              <a:chOff x="2714612" y="2285992"/>
              <a:chExt cx="3786214" cy="3714776"/>
            </a:xfrm>
          </p:grpSpPr>
          <p:sp>
            <p:nvSpPr>
              <p:cNvPr id="11" name="Parallelogram 10"/>
              <p:cNvSpPr/>
              <p:nvPr/>
            </p:nvSpPr>
            <p:spPr>
              <a:xfrm>
                <a:off x="2714612" y="4929198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2" name="Parallelogram 11"/>
              <p:cNvSpPr/>
              <p:nvPr/>
            </p:nvSpPr>
            <p:spPr>
              <a:xfrm>
                <a:off x="2928926" y="2285992"/>
                <a:ext cx="3571900" cy="1071570"/>
              </a:xfrm>
              <a:prstGeom prst="parallelogram">
                <a:avLst>
                  <a:gd name="adj" fmla="val 63460"/>
                </a:avLst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  <a:scene3d>
                <a:camera prst="orthographicFront">
                  <a:rot lat="18904924" lon="20749676" rev="21526449"/>
                </a:camera>
                <a:lightRig rig="threePt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3" name="Up-Down Arrow 12"/>
              <p:cNvSpPr/>
              <p:nvPr/>
            </p:nvSpPr>
            <p:spPr>
              <a:xfrm>
                <a:off x="4214810" y="3286124"/>
                <a:ext cx="642942" cy="1714512"/>
              </a:xfrm>
              <a:prstGeom prst="upDownArrow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701846">
                <a:off x="3346274" y="5228150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ar-SA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الأداء الفعلي</a:t>
                </a:r>
                <a:endPara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591699">
                <a:off x="3498675" y="2584945"/>
                <a:ext cx="2357454" cy="4364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ar-SA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rPr>
                  <a:t>الأداء المطلوب</a:t>
                </a:r>
                <a:endParaRPr kumimoji="0" lang="en-GB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000232" y="4429132"/>
              <a:ext cx="2357454" cy="581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الحاجة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14876" y="4429132"/>
              <a:ext cx="2357454" cy="581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الفجوة</a:t>
              </a:r>
              <a:endPara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286248" y="2928934"/>
            <a:ext cx="43577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لماذا:</a:t>
            </a:r>
            <a:endParaRPr kumimoji="0" lang="en-GB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0" algn="r" rtl="1">
              <a:buFont typeface="Arial" pitchFamily="34" charset="0"/>
              <a:buChar char="•"/>
              <a:defRPr/>
            </a:pPr>
            <a:r>
              <a:rPr lang="ar-SA" dirty="0" smtClean="0"/>
              <a:t>تحديد</a:t>
            </a:r>
            <a:r>
              <a:rPr lang="ar-LB" dirty="0" smtClean="0"/>
              <a:t> </a:t>
            </a:r>
            <a:r>
              <a:rPr lang="ar-LB" dirty="0" smtClean="0"/>
              <a:t>محتوى التدريب</a:t>
            </a:r>
            <a:endParaRPr lang="ar-SA" dirty="0" smtClean="0"/>
          </a:p>
          <a:p>
            <a:pPr lvl="0" algn="r" rtl="1">
              <a:buFont typeface="Arial" pitchFamily="34" charset="0"/>
              <a:buChar char="•"/>
              <a:defRPr/>
            </a:pPr>
            <a:r>
              <a:rPr lang="ar-LB" dirty="0" smtClean="0"/>
              <a:t>تأسيس خطة التدريب</a:t>
            </a:r>
            <a:endParaRPr lang="ar-SA" dirty="0" smtClean="0"/>
          </a:p>
          <a:p>
            <a:pPr lvl="0" algn="r" rtl="1">
              <a:buFont typeface="Arial" pitchFamily="34" charset="0"/>
              <a:buChar char="•"/>
              <a:defRPr/>
            </a:pPr>
            <a:r>
              <a:rPr lang="ar-SA" dirty="0" smtClean="0"/>
              <a:t>ت</a:t>
            </a:r>
            <a:r>
              <a:rPr lang="ar-LB" dirty="0" smtClean="0"/>
              <a:t>وف</a:t>
            </a:r>
            <a:r>
              <a:rPr lang="ar-SA" dirty="0" smtClean="0"/>
              <a:t>ي</a:t>
            </a:r>
            <a:r>
              <a:rPr lang="ar-LB" dirty="0" smtClean="0"/>
              <a:t>ر الأساس للتقييم</a:t>
            </a:r>
            <a:endParaRPr lang="ar-SA" dirty="0" smtClean="0"/>
          </a:p>
          <a:p>
            <a:pPr lvl="0" algn="r" rtl="1">
              <a:buFont typeface="Arial" pitchFamily="34" charset="0"/>
              <a:buChar char="•"/>
              <a:defRPr/>
            </a:pPr>
            <a:r>
              <a:rPr lang="ar-SA" dirty="0" smtClean="0"/>
              <a:t>ال</a:t>
            </a:r>
            <a:r>
              <a:rPr lang="ar-LB" dirty="0" smtClean="0"/>
              <a:t>تأكد من تقديم التدريب المناسب</a:t>
            </a: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577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286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defRPr/>
            </a:pPr>
            <a:r>
              <a:rPr lang="ar-LB" sz="2400" dirty="0" smtClean="0"/>
              <a:t>تطوير محتوى </a:t>
            </a:r>
            <a:r>
              <a:rPr lang="ar-LB" sz="2400" dirty="0" smtClean="0"/>
              <a:t>الدورة</a:t>
            </a:r>
            <a:r>
              <a:rPr lang="ar-SA" sz="2400" dirty="0" smtClean="0"/>
              <a:t> التدريبية</a:t>
            </a:r>
            <a:r>
              <a:rPr lang="ar-LB" sz="2400" dirty="0" smtClean="0"/>
              <a:t> </a:t>
            </a:r>
            <a:r>
              <a:rPr lang="ar-LB" sz="2400" dirty="0" smtClean="0"/>
              <a:t>(تقييم الاحتياجات) - </a:t>
            </a:r>
            <a:r>
              <a:rPr lang="ar-LB" sz="2400" b="1" dirty="0" smtClean="0">
                <a:solidFill>
                  <a:srgbClr val="FF0000"/>
                </a:solidFill>
              </a:rPr>
              <a:t>خط الأساس</a:t>
            </a:r>
            <a:endParaRPr lang="en-GB" sz="2400" b="1" kern="0" dirty="0" smtClean="0">
              <a:solidFill>
                <a:srgbClr val="FF0000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6512" y="2571744"/>
            <a:ext cx="8893206" cy="2289405"/>
            <a:chOff x="0" y="2571744"/>
            <a:chExt cx="8893206" cy="2289405"/>
          </a:xfrm>
        </p:grpSpPr>
        <p:sp>
          <p:nvSpPr>
            <p:cNvPr id="8" name="Rectangle 7"/>
            <p:cNvSpPr/>
            <p:nvPr/>
          </p:nvSpPr>
          <p:spPr>
            <a:xfrm>
              <a:off x="2500298" y="2571744"/>
              <a:ext cx="4572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العملية</a:t>
              </a:r>
              <a:r>
                <a:rPr kumimoji="0" lang="ar-SA" sz="2000" b="1" i="0" u="none" strike="noStrike" kern="0" cap="none" spc="0" normalizeH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 – ما هو مطلوب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733388"/>
              <a:ext cx="335755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SA" sz="2000" b="1" kern="0" dirty="0" smtClean="0">
                  <a:solidFill>
                    <a:prstClr val="black"/>
                  </a:solidFill>
                </a:rPr>
                <a:t>إلى أين أذهب</a:t>
              </a:r>
              <a:endPara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464446" y="4214818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المشكلة والحاجة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H="1">
              <a:off x="6321438" y="4500570"/>
              <a:ext cx="1143008" cy="158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2" name="TextBox 11"/>
            <p:cNvSpPr txBox="1"/>
            <p:nvPr/>
          </p:nvSpPr>
          <p:spPr>
            <a:xfrm>
              <a:off x="0" y="4357694"/>
              <a:ext cx="1428760" cy="36933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حلل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71736" y="4357694"/>
              <a:ext cx="1428760" cy="369332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جمع البيانات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>
              <a:off x="1428760" y="4542360"/>
              <a:ext cx="1142976" cy="1588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>
            <a:xfrm flipH="1">
              <a:off x="4000496" y="4542360"/>
              <a:ext cx="1214446" cy="0"/>
            </a:xfrm>
            <a:prstGeom prst="straightConnector1">
              <a:avLst/>
            </a:prstGeom>
            <a:noFill/>
            <a:ln w="44450" cap="flat" cmpd="sng" algn="ctr">
              <a:solidFill>
                <a:srgbClr val="1F497D">
                  <a:lumMod val="75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4964116" y="4214818"/>
              <a:ext cx="1428760" cy="646331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تصميم الاجتياجات</a:t>
              </a:r>
              <a:endPara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68001" y="3743270"/>
              <a:ext cx="148470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ar-SA" sz="2000" b="1" kern="0" dirty="0" smtClean="0">
                  <a:solidFill>
                    <a:prstClr val="black"/>
                  </a:solidFill>
                </a:rPr>
                <a:t>المستوى الفعلي</a:t>
              </a:r>
              <a:endParaRPr kumimoji="0" lang="en-GB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1714480" y="3929066"/>
              <a:ext cx="5572164" cy="1588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="" xmlns:p14="http://schemas.microsoft.com/office/powerpoint/2010/main" val="1860989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هدف التدريب</a:t>
            </a:r>
            <a:endParaRPr kumimoji="0" lang="en-GB" sz="36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786058"/>
            <a:ext cx="74295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الغرض الواضح من التدريب:</a:t>
            </a:r>
            <a:endParaRPr kumimoji="0" lang="en-GB" sz="28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فجوة </a:t>
            </a:r>
            <a:r>
              <a:rPr kumimoji="0" lang="ar-SA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الاداء؟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ar-SA" sz="2800" b="1" u="sng" kern="0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الفجوة المعرفية؟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ar-SA" sz="2800" b="1" i="0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لتعلم</a:t>
            </a:r>
            <a:r>
              <a:rPr kumimoji="0" lang="ar-SA" sz="2800" b="1" i="0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hlinkClick r:id="rId2"/>
              </a:rPr>
              <a:t> مهارة جديدة؟</a:t>
            </a:r>
            <a:endParaRPr kumimoji="0" lang="en-GB" sz="2800" b="1" i="0" u="sng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hlinkClick r:id="rId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981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571612"/>
            <a:ext cx="8286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هدف التدريب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357430"/>
            <a:ext cx="7429552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سمارت </a:t>
            </a:r>
            <a:r>
              <a:rPr lang="en-US" sz="3200" b="1" kern="0" dirty="0" smtClean="0">
                <a:solidFill>
                  <a:srgbClr val="FF0000"/>
                </a:solidFill>
              </a:rPr>
              <a:t>(SMART)</a:t>
            </a:r>
            <a:r>
              <a:rPr lang="ar-SA" sz="3200" b="1" kern="0" dirty="0" smtClean="0">
                <a:solidFill>
                  <a:srgbClr val="FF0000"/>
                </a:solidFill>
              </a:rPr>
              <a:t> </a:t>
            </a: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(ذكي)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lvl="0" algn="r" rtl="1">
              <a:defRPr/>
            </a:pPr>
            <a:r>
              <a:rPr lang="en-US" sz="2000" dirty="0" smtClean="0"/>
              <a:t>S</a:t>
            </a:r>
            <a:r>
              <a:rPr lang="ar-LB" sz="2000" dirty="0" smtClean="0"/>
              <a:t>- </a:t>
            </a:r>
            <a:r>
              <a:rPr lang="ar-LB" sz="2000" b="1" dirty="0" smtClean="0">
                <a:solidFill>
                  <a:srgbClr val="FF0000"/>
                </a:solidFill>
              </a:rPr>
              <a:t>محدد </a:t>
            </a:r>
            <a:r>
              <a:rPr lang="ar-LB" sz="2000" dirty="0" smtClean="0"/>
              <a:t>- "من" و "ماذا" و "أين". من الذي سيظهر أي مهارة وأين؟</a:t>
            </a:r>
            <a:br>
              <a:rPr lang="ar-LB" sz="2000" dirty="0" smtClean="0"/>
            </a:br>
            <a:r>
              <a:rPr lang="en-US" sz="2000" dirty="0" smtClean="0"/>
              <a:t>M</a:t>
            </a:r>
            <a:r>
              <a:rPr lang="ar-LB" sz="2000" dirty="0" smtClean="0"/>
              <a:t> - </a:t>
            </a:r>
            <a:r>
              <a:rPr lang="ar-LB" sz="2000" b="1" dirty="0" smtClean="0">
                <a:solidFill>
                  <a:srgbClr val="FF0000"/>
                </a:solidFill>
              </a:rPr>
              <a:t>قابل للقياس </a:t>
            </a:r>
            <a:r>
              <a:rPr lang="ar-LB" sz="2000" dirty="0" smtClean="0"/>
              <a:t>- "كيف". كيف تم إظهار المهارة؟ هل يمكن ملاحظة المهارة الظاهرة؟</a:t>
            </a:r>
            <a:br>
              <a:rPr lang="ar-LB" sz="2000" dirty="0" smtClean="0"/>
            </a:br>
            <a:r>
              <a:rPr lang="en-US" sz="2000" dirty="0" smtClean="0"/>
              <a:t>A</a:t>
            </a:r>
            <a:r>
              <a:rPr lang="ar-LB" sz="2000" dirty="0" smtClean="0"/>
              <a:t> - </a:t>
            </a:r>
            <a:r>
              <a:rPr lang="ar-LB" sz="2000" b="1" dirty="0" smtClean="0">
                <a:solidFill>
                  <a:srgbClr val="FF0000"/>
                </a:solidFill>
              </a:rPr>
              <a:t>قابل </a:t>
            </a:r>
            <a:r>
              <a:rPr lang="ar-LB" sz="2000" b="1" dirty="0" smtClean="0">
                <a:solidFill>
                  <a:srgbClr val="FF0000"/>
                </a:solidFill>
              </a:rPr>
              <a:t>للتحقيق</a:t>
            </a:r>
            <a:r>
              <a:rPr lang="ar-LB" sz="2000" dirty="0" smtClean="0"/>
              <a:t> - أهداف التدريب واقعية بالنظر إلى مقدار الوقت والموارد المحددة. هل من الممكن بالفعل تحقيق الأهداف في ظل الوضع؟</a:t>
            </a:r>
            <a:br>
              <a:rPr lang="ar-LB" sz="2000" dirty="0" smtClean="0"/>
            </a:br>
            <a:r>
              <a:rPr lang="en-US" sz="2000" dirty="0" smtClean="0"/>
              <a:t>R </a:t>
            </a:r>
            <a:r>
              <a:rPr lang="ar-SA" sz="2000" dirty="0" smtClean="0"/>
              <a:t>- </a:t>
            </a:r>
            <a:r>
              <a:rPr lang="ar-LB" sz="2000" b="1" dirty="0" smtClean="0">
                <a:solidFill>
                  <a:srgbClr val="FF0000"/>
                </a:solidFill>
              </a:rPr>
              <a:t>ذو صلة </a:t>
            </a:r>
            <a:r>
              <a:rPr lang="ar-LB" sz="2000" dirty="0" smtClean="0"/>
              <a:t>- "لماذا" بحاجة إلى معرفة سبب تدريبهم وما الذي يمكنهم الحصول عليه منه.</a:t>
            </a:r>
            <a:br>
              <a:rPr lang="ar-LB" sz="2000" dirty="0" smtClean="0"/>
            </a:br>
            <a:r>
              <a:rPr lang="en-US" sz="2000" dirty="0" smtClean="0"/>
              <a:t>T </a:t>
            </a:r>
            <a:r>
              <a:rPr lang="ar-SA" sz="2000" dirty="0" smtClean="0"/>
              <a:t>- </a:t>
            </a:r>
            <a:r>
              <a:rPr lang="ar-LB" sz="2000" b="1" dirty="0" smtClean="0">
                <a:solidFill>
                  <a:srgbClr val="FF0000"/>
                </a:solidFill>
              </a:rPr>
              <a:t>محدد زمنيا </a:t>
            </a:r>
            <a:r>
              <a:rPr lang="ar-LB" sz="2000" dirty="0" smtClean="0"/>
              <a:t>- "متى". الهدف بدون موعد نهائي هو مجرد حلم.</a:t>
            </a:r>
            <a:endParaRPr kumimoji="0" lang="en-GB" sz="1800" b="1" i="0" u="sng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hlinkClick r:id="rId2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835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28596" y="157161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rtl="1">
              <a:buNone/>
              <a:defRPr/>
            </a:pPr>
            <a:r>
              <a:rPr lang="ar-SA" b="1" dirty="0" smtClean="0"/>
              <a:t>المشاكل</a:t>
            </a:r>
            <a:r>
              <a:rPr lang="ar-LB" b="1" dirty="0" smtClean="0"/>
              <a:t>:</a:t>
            </a:r>
            <a:r>
              <a:rPr lang="ar-LB" dirty="0" smtClean="0"/>
              <a:t> </a:t>
            </a:r>
            <a:r>
              <a:rPr lang="ar-LB" dirty="0" smtClean="0"/>
              <a:t>"سيتعلم المشاركون عن مخاطر النترات باعتبارها </a:t>
            </a:r>
            <a:r>
              <a:rPr lang="ar-LB" dirty="0" smtClean="0"/>
              <a:t>ملوث</a:t>
            </a:r>
            <a:r>
              <a:rPr lang="ar-SA" dirty="0" smtClean="0"/>
              <a:t>ات</a:t>
            </a:r>
            <a:r>
              <a:rPr lang="ar-LB" dirty="0" smtClean="0"/>
              <a:t> </a:t>
            </a:r>
            <a:r>
              <a:rPr lang="ar-LB" dirty="0" smtClean="0"/>
              <a:t>للزراعة".</a:t>
            </a:r>
            <a:endParaRPr lang="ar-SA" dirty="0" smtClean="0"/>
          </a:p>
          <a:p>
            <a:pPr lvl="0" algn="r" rtl="1">
              <a:buNone/>
              <a:defRPr/>
            </a:pPr>
            <a:r>
              <a:rPr lang="ar-LB" dirty="0" smtClean="0"/>
              <a:t/>
            </a:r>
            <a:br>
              <a:rPr lang="ar-LB" dirty="0" smtClean="0"/>
            </a:br>
            <a:r>
              <a:rPr lang="ar-SA" b="1" dirty="0" smtClean="0">
                <a:solidFill>
                  <a:srgbClr val="FF0000"/>
                </a:solidFill>
              </a:rPr>
              <a:t>سمارت ”ذكي“ </a:t>
            </a:r>
            <a:r>
              <a:rPr lang="en-US" b="1" dirty="0" smtClean="0">
                <a:solidFill>
                  <a:srgbClr val="FF0000"/>
                </a:solidFill>
              </a:rPr>
              <a:t>(SMART)</a:t>
            </a:r>
            <a:r>
              <a:rPr lang="ar-SA" dirty="0" smtClean="0"/>
              <a:t>: ”</a:t>
            </a:r>
            <a:r>
              <a:rPr lang="ar-LB" dirty="0" smtClean="0"/>
              <a:t>بحلول نهاية </a:t>
            </a:r>
            <a:r>
              <a:rPr lang="ar-LB" dirty="0" smtClean="0"/>
              <a:t>الحلقة الدراسية </a:t>
            </a:r>
            <a:r>
              <a:rPr lang="ar-LB" dirty="0" smtClean="0"/>
              <a:t>(محددة زمنياً، يمكن تحقيقها)، سيكون المشاركون قادرين على قياس مستوى نترات الماء (محدد وقابل للقياس) باستخدام معدات اختبار النترات </a:t>
            </a:r>
            <a:r>
              <a:rPr lang="ar-SA" dirty="0" smtClean="0"/>
              <a:t>باستخدام اكواريد (ذو </a:t>
            </a:r>
            <a:r>
              <a:rPr lang="ar-LB" dirty="0" smtClean="0"/>
              <a:t>صلة).</a:t>
            </a:r>
            <a:r>
              <a:rPr lang="ar-SA" dirty="0" smtClean="0"/>
              <a:t>“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001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1"/>
            <a:r>
              <a:rPr lang="ar-SA" dirty="0" smtClean="0"/>
              <a:t>تدريب تيرانا ، 9-11 </a:t>
            </a:r>
            <a:r>
              <a:rPr lang="ar-SA" dirty="0" smtClean="0"/>
              <a:t>أيلول/سبتمبر </a:t>
            </a:r>
            <a:r>
              <a:rPr lang="ar-SA" dirty="0" smtClean="0"/>
              <a:t>2019</a:t>
            </a:r>
            <a:endParaRPr lang="en-US" dirty="0">
              <a:solidFill>
                <a:srgbClr val="A5C249">
                  <a:lumMod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255053-94EE-4D5F-971F-491348149B5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1196752"/>
            <a:ext cx="4643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لعب الدور</a:t>
            </a:r>
            <a:endParaRPr kumimoji="0" lang="en-GB" sz="4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214554"/>
            <a:ext cx="8429684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4 مجموعات- 4 مواضيع – مدرب واحد – والباقي </a:t>
            </a:r>
            <a:r>
              <a:rPr kumimoji="0" lang="ar-SA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متدربين</a:t>
            </a: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algn="ctr" rtl="1"/>
            <a:r>
              <a:rPr lang="ar-SA" sz="3200" b="1" dirty="0" smtClean="0">
                <a:solidFill>
                  <a:srgbClr val="FF0000"/>
                </a:solidFill>
              </a:rPr>
              <a:t>تقييم</a:t>
            </a:r>
            <a:r>
              <a:rPr lang="ar-SA" sz="3200" dirty="0" smtClean="0"/>
              <a:t> </a:t>
            </a:r>
            <a:r>
              <a:rPr lang="ar-SA" sz="3200" b="1" dirty="0" smtClean="0">
                <a:solidFill>
                  <a:srgbClr val="FF0000"/>
                </a:solidFill>
              </a:rPr>
              <a:t>الاحتياجات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 rtl="1"/>
            <a:r>
              <a:rPr lang="ar-SA" sz="3200" b="1" dirty="0" smtClean="0">
                <a:solidFill>
                  <a:srgbClr val="FF0000"/>
                </a:solidFill>
              </a:rPr>
              <a:t>الأهداف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algn="ctr" rtl="1"/>
            <a:r>
              <a:rPr lang="ar-SA" sz="3200" b="1" dirty="0" smtClean="0">
                <a:solidFill>
                  <a:srgbClr val="FF0000"/>
                </a:solidFill>
              </a:rPr>
              <a:t>المواضيع</a:t>
            </a:r>
            <a:endParaRPr kumimoji="0" lang="en-GB" sz="1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57158" y="5042118"/>
            <a:ext cx="8501122" cy="1384995"/>
            <a:chOff x="357158" y="5042118"/>
            <a:chExt cx="8501122" cy="1384995"/>
          </a:xfrm>
        </p:grpSpPr>
        <p:sp>
          <p:nvSpPr>
            <p:cNvPr id="9" name="TextBox 8"/>
            <p:cNvSpPr txBox="1"/>
            <p:nvPr/>
          </p:nvSpPr>
          <p:spPr>
            <a:xfrm>
              <a:off x="357158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العمليات الطبيعية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86314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تغير المناخ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000892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التلوث الزراعي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71736" y="5042118"/>
              <a:ext cx="1857388" cy="1384995"/>
            </a:xfrm>
            <a:prstGeom prst="rect">
              <a:avLst/>
            </a:prstGeom>
            <a:solidFill>
              <a:srgbClr val="1F497D">
                <a:lumMod val="75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أنظم</a:t>
              </a:r>
              <a:r>
                <a:rPr lang="ar-SA" sz="2800" kern="0" baseline="0" dirty="0" smtClean="0">
                  <a:solidFill>
                    <a:prstClr val="white"/>
                  </a:solidFill>
                </a:rPr>
                <a:t>ة</a:t>
              </a:r>
              <a:r>
                <a:rPr lang="ar-SA" sz="2800" kern="0" dirty="0" smtClean="0">
                  <a:solidFill>
                    <a:prstClr val="white"/>
                  </a:solidFill>
                </a:rPr>
                <a:t> المياه</a:t>
              </a: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27714065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</TotalTime>
  <Words>897</Words>
  <Application>Microsoft Office PowerPoint</Application>
  <PresentationFormat>On-screen Show (4:3)</PresentationFormat>
  <Paragraphs>259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2_Office Theme</vt:lpstr>
      <vt:lpstr>3_Office Theme</vt:lpstr>
      <vt:lpstr>محتوى الحلقة الدراسية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Valbona</dc:creator>
  <cp:lastModifiedBy>User i5</cp:lastModifiedBy>
  <cp:revision>75</cp:revision>
  <dcterms:created xsi:type="dcterms:W3CDTF">2019-07-18T19:19:51Z</dcterms:created>
  <dcterms:modified xsi:type="dcterms:W3CDTF">2020-09-24T11:10:10Z</dcterms:modified>
</cp:coreProperties>
</file>