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8"/>
  </p:notesMasterIdLst>
  <p:sldIdLst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6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5" r:id="rId27"/>
    <p:sldId id="324" r:id="rId28"/>
    <p:sldId id="326" r:id="rId29"/>
    <p:sldId id="327" r:id="rId30"/>
    <p:sldId id="328" r:id="rId31"/>
    <p:sldId id="330" r:id="rId32"/>
    <p:sldId id="329" r:id="rId33"/>
    <p:sldId id="332" r:id="rId34"/>
    <p:sldId id="333" r:id="rId35"/>
    <p:sldId id="331" r:id="rId36"/>
    <p:sldId id="336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4" end="14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4660"/>
  </p:normalViewPr>
  <p:slideViewPr>
    <p:cSldViewPr>
      <p:cViewPr varScale="1">
        <p:scale>
          <a:sx n="63" d="100"/>
          <a:sy n="63" d="100"/>
        </p:scale>
        <p:origin x="-12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9/24/2020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53129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6F8670-B423-474E-8DEF-CF2EB33E115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7546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LB" dirty="0" smtClean="0"/>
              <a:t>بيئة تعليمية مختلفة. لكن كبالغين ، كيف نتعلم بشكل أفضل؟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85138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LB" dirty="0" smtClean="0"/>
              <a:t>اكتب على </a:t>
            </a:r>
            <a:r>
              <a:rPr lang="ar-SA" dirty="0" smtClean="0"/>
              <a:t>ال</a:t>
            </a:r>
            <a:r>
              <a:rPr lang="ar-LB" dirty="0" smtClean="0"/>
              <a:t>لوح القلاب ما هي الأخطاء التي لاحظها المشاركون أثناء العرض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702831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LB" dirty="0" smtClean="0"/>
              <a:t>معايير التدريب: متنقل، كل رأي صحيح، انقطاع .....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83166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اسأل المشاركين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55058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هذه</a:t>
            </a:r>
            <a:r>
              <a:rPr lang="ar-SA" baseline="0" dirty="0" smtClean="0"/>
              <a:t> نشرة ليتم توزيعها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125712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هذه</a:t>
            </a:r>
            <a:r>
              <a:rPr lang="ar-SA" baseline="0" dirty="0" smtClean="0"/>
              <a:t> نشرة ليتم توزيعها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342752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هذه نشرة ليتم توزيعها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33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24725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هذه نشرة ليتم توزيعها</a:t>
            </a: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3948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679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629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2804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4096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7179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815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5969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411897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011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751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2941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61019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9725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0065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00112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9152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625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9710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65168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5688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6230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64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1934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80510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62197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9550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66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163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73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52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7730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7407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8734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7668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95644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9971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ar-SA" b="1" dirty="0" smtClean="0"/>
              <a:t>إدارة التهديدات للأراضي الرطبة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المدربين</a:t>
            </a:r>
            <a:endParaRPr lang="en-US" dirty="0" smtClean="0"/>
          </a:p>
          <a:p>
            <a:pPr rtl="1"/>
            <a:endParaRPr lang="en-US" dirty="0"/>
          </a:p>
          <a:p>
            <a:r>
              <a:rPr lang="en-US" dirty="0" err="1" smtClean="0"/>
              <a:t>Valbona</a:t>
            </a:r>
            <a:r>
              <a:rPr lang="en-US" dirty="0" smtClean="0"/>
              <a:t> </a:t>
            </a:r>
            <a:r>
              <a:rPr lang="en-US" dirty="0" err="1" smtClean="0"/>
              <a:t>Ylli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0034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71934" y="6286520"/>
            <a:ext cx="2895600" cy="365125"/>
          </a:xfrm>
        </p:spPr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14810" y="1600200"/>
            <a:ext cx="447199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2- الخبرات الماضية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>
                <a:latin typeface="Calibri"/>
              </a:rPr>
              <a:t>ال</a:t>
            </a: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أطفال – تشكل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المدرسة </a:t>
            </a:r>
            <a:r>
              <a:rPr lang="ar-SA" dirty="0" smtClean="0"/>
              <a:t>مساحة كبيرة للحصول على البيانات/المعلومات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algn="r" rtl="1"/>
            <a:r>
              <a:rPr lang="ar-SA" dirty="0" smtClean="0"/>
              <a:t>الراشدون- الخبرة. </a:t>
            </a:r>
            <a:r>
              <a:rPr lang="ar-LB" dirty="0" smtClean="0"/>
              <a:t>تغذي ما يعرفونه بالفعل. إطلاق مفاهيم جديدة</a:t>
            </a:r>
            <a:endParaRPr lang="en-US" dirty="0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3923980" cy="261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071942"/>
            <a:ext cx="3929058" cy="258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5002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3- الغرض</a:t>
            </a:r>
            <a:r>
              <a:rPr kumimoji="0" lang="ar-SA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الدافع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/>
              <a:t>الأطفال يذهبون إلى المدرسة كما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lvl="0" algn="r" rtl="1">
              <a:buNone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	</a:t>
            </a:r>
            <a:r>
              <a:rPr lang="ar-SA" dirty="0" smtClean="0"/>
              <a:t> يفترض بهم أن يفعلوا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ar-SA" dirty="0" smtClean="0">
                <a:latin typeface="Calibri"/>
              </a:rPr>
              <a:t>الراشدون يتعلمون لأن: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-	</a:t>
            </a: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أنظر الملاءمة،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للحصول على ترقية،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ليصبحوا أكثر مهارة،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المتعلقة بواجبات وظيفتهم</a:t>
            </a: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التغلب على التحديات التي تعيق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	</a:t>
            </a:r>
            <a:r>
              <a:rPr lang="ar-SA" dirty="0" smtClean="0">
                <a:latin typeface="Calibri"/>
              </a:rPr>
              <a:t>تحفيز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 </a:t>
            </a:r>
            <a:r>
              <a:rPr lang="ar-SA" dirty="0" smtClean="0">
                <a:latin typeface="Calibri"/>
              </a:rPr>
              <a:t>أدائهم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357554" cy="223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285720" y="3786190"/>
            <a:ext cx="3429581" cy="2643182"/>
            <a:chOff x="1785918" y="1647252"/>
            <a:chExt cx="3919557" cy="2791398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1647252"/>
              <a:ext cx="3919557" cy="2791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TextBox 9"/>
            <p:cNvSpPr txBox="1"/>
            <p:nvPr/>
          </p:nvSpPr>
          <p:spPr>
            <a:xfrm>
              <a:off x="2275783" y="3005242"/>
              <a:ext cx="3143272" cy="487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نقوم بالتوظيف</a:t>
              </a:r>
              <a:endPara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287887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4- الاستعداد للتعلم</a:t>
            </a: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1" algn="r" rtl="1"/>
            <a:r>
              <a:rPr lang="ar-SA" sz="2400" dirty="0" smtClean="0"/>
              <a:t>انظر إلى القيمة في التعلم</a:t>
            </a:r>
            <a:endParaRPr lang="en-US" sz="2400" dirty="0" smtClean="0"/>
          </a:p>
          <a:p>
            <a:pPr lvl="1" algn="r" rtl="1"/>
            <a:r>
              <a:rPr lang="ar-SA" sz="2400" dirty="0" smtClean="0"/>
              <a:t>مستعدون حتى لدفع المال</a:t>
            </a:r>
            <a:endParaRPr lang="en-US" sz="2400" dirty="0" smtClean="0"/>
          </a:p>
          <a:p>
            <a:pPr lvl="1" algn="r" rtl="1"/>
            <a:r>
              <a:rPr lang="ar-SA" sz="2400" dirty="0" smtClean="0"/>
              <a:t>يمكنهم تقييم الجودة وأن يكونوا أكثر صراحة في المطالبة بها</a:t>
            </a:r>
            <a:endParaRPr lang="en-US" sz="2400" dirty="0" smtClean="0"/>
          </a:p>
          <a:p>
            <a:pPr lvl="1" algn="r" rtl="1"/>
            <a:r>
              <a:rPr lang="ar-SA" sz="2400" dirty="0" smtClean="0"/>
              <a:t>ينظرون إلى المدربين على أنهم أقران لهم</a:t>
            </a:r>
            <a:endParaRPr lang="en-US" sz="2400" dirty="0" smtClean="0"/>
          </a:p>
          <a:p>
            <a:pPr lvl="1" algn="r" rtl="1"/>
            <a:r>
              <a:rPr lang="ar-SA" sz="2400" dirty="0" smtClean="0"/>
              <a:t>يجب أن تكون المواد التدريبية ذات صلة</a:t>
            </a:r>
            <a:endParaRPr lang="en-US" sz="2400" dirty="0" smtClean="0"/>
          </a:p>
          <a:p>
            <a:pPr lvl="1" algn="r" rtl="1"/>
            <a:r>
              <a:rPr lang="ar-SA" sz="2400" dirty="0" smtClean="0"/>
              <a:t>يجب أن يكون المتدربون منفتحين ومهتمين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8062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5- مدفوعة بالدوافع الداخلية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دوافع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الأطفال: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Tx/>
              <a:buChar char="-"/>
              <a:defRPr/>
            </a:pPr>
            <a:r>
              <a:rPr lang="ar-SA" dirty="0" smtClean="0"/>
              <a:t>يحبهم المعلم، نجوم الذهبية</a:t>
            </a:r>
          </a:p>
          <a:p>
            <a:pPr lvl="0" algn="r" rtl="1">
              <a:buFontTx/>
              <a:buChar char="-"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>
                <a:solidFill>
                  <a:sysClr val="windowText" lastClr="000000"/>
                </a:solidFill>
              </a:rPr>
              <a:t>الراشدون- دوافعهم الخاصة:</a:t>
            </a:r>
            <a:r>
              <a:rPr lang="en-GB" dirty="0" smtClean="0">
                <a:solidFill>
                  <a:sysClr val="windowText" lastClr="000000"/>
                </a:solidFill>
              </a:rPr>
              <a:t> </a:t>
            </a:r>
          </a:p>
          <a:p>
            <a:pPr lvl="0" algn="r" rtl="1">
              <a:buNone/>
              <a:defRPr/>
            </a:pPr>
            <a:r>
              <a:rPr lang="en-GB" dirty="0" smtClean="0">
                <a:solidFill>
                  <a:sysClr val="windowText" lastClr="000000"/>
                </a:solidFill>
              </a:rPr>
              <a:t> -</a:t>
            </a:r>
            <a:r>
              <a:rPr lang="ar-SA" dirty="0" smtClean="0">
                <a:solidFill>
                  <a:sysClr val="windowText" lastClr="000000"/>
                </a:solidFill>
              </a:rPr>
              <a:t> لعب الدور السياقي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كيفية</a:t>
            </a:r>
            <a:r>
              <a:rPr kumimoji="0" lang="ar-SA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ترجمة المعرفة إلى واقع الحياة </a:t>
            </a: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- يجعل التدريب جذاباً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   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652857"/>
            <a:ext cx="34290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818132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6- الأخطاء- معلّم القيم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التعلم التجريبي- </a:t>
            </a: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المشاركة الجماعية والتقييم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FontTx/>
              <a:buChar char="-"/>
              <a:defRPr/>
            </a:pPr>
            <a:r>
              <a:rPr lang="ar-SA" dirty="0" smtClean="0"/>
              <a:t>المشاركة</a:t>
            </a:r>
            <a:r>
              <a:rPr lang="ar-LB" dirty="0" smtClean="0"/>
              <a:t> في السيناريوهات (مثل لغة الجسد، وال</a:t>
            </a:r>
            <a:r>
              <a:rPr lang="ar-SA" dirty="0" smtClean="0"/>
              <a:t>ملابس</a:t>
            </a:r>
            <a:r>
              <a:rPr lang="ar-LB" dirty="0" smtClean="0"/>
              <a:t>، والصوت، وإيصال الرسائل - الا</a:t>
            </a:r>
            <a:r>
              <a:rPr lang="ar-SA" dirty="0" smtClean="0"/>
              <a:t>لتباس</a:t>
            </a:r>
            <a:r>
              <a:rPr lang="ar-LB" dirty="0" smtClean="0"/>
              <a:t>، والعرض التقديمي، و</a:t>
            </a:r>
            <a:r>
              <a:rPr lang="ar-SA" dirty="0" smtClean="0"/>
              <a:t>لوح الورق القلاب</a:t>
            </a:r>
            <a:r>
              <a:rPr lang="ar-LB" dirty="0" smtClean="0"/>
              <a:t>)، وما إلى ذلك من خلال تحليل الأخطاء، يمكنهم بناء الخبرات والتعلم بسهولة كبيرة.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51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اكتب على لوح ورقي</a:t>
            </a:r>
            <a:r>
              <a:rPr kumimoji="0" lang="ar-SA" sz="24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قلاب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4208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SA" sz="2400" dirty="0" smtClean="0"/>
              <a:t>لغة الجسد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93" y="2500306"/>
            <a:ext cx="9174093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800592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1643050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SA" sz="2400" dirty="0" smtClean="0"/>
              <a:t>الملابس التي ينبغي ارتداؤها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58908"/>
            <a:ext cx="628649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659833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6248" y="1714488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SA" sz="2400" dirty="0" smtClean="0"/>
              <a:t>الملابس التي ينبغي ارتداؤها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571700"/>
            <a:ext cx="4286300" cy="42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787121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1500174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الملابس</a:t>
            </a:r>
            <a:r>
              <a:rPr kumimoji="0" lang="ar-SA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التي ينبغي</a:t>
            </a:r>
            <a:r>
              <a:rPr kumimoji="0" 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ارتداؤها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594" y="2284384"/>
            <a:ext cx="593281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960505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25960"/>
            <a:ext cx="8229600" cy="1143000"/>
          </a:xfrm>
        </p:spPr>
        <p:txBody>
          <a:bodyPr/>
          <a:lstStyle/>
          <a:p>
            <a:pPr rtl="1"/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محتوى الحلقة دراسية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73077"/>
            <a:ext cx="8229600" cy="3916363"/>
          </a:xfrm>
        </p:spPr>
        <p:txBody>
          <a:bodyPr/>
          <a:lstStyle/>
          <a:p>
            <a:pPr marL="0" lvl="0" indent="0" algn="ctr" rtl="1">
              <a:buNone/>
            </a:pPr>
            <a:r>
              <a:rPr lang="ar-SA" b="1" i="1" dirty="0" smtClean="0">
                <a:solidFill>
                  <a:schemeClr val="accent4">
                    <a:lumMod val="75000"/>
                  </a:schemeClr>
                </a:solidFill>
              </a:rPr>
              <a:t>المفهوم والدورة والمبادئ ودور المدرب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9258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6" y="1071546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الصوت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1600192"/>
            <a:ext cx="5850761" cy="24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6" y="3214686"/>
            <a:ext cx="42862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143108" y="207167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لا استطيع سماعك</a:t>
            </a:r>
            <a:endParaRPr kumimoji="0" lang="en-GB" sz="1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072074"/>
            <a:ext cx="407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Ohhhh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, </a:t>
            </a:r>
            <a:r>
              <a:rPr kumimoji="0" lang="en-GB" sz="18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Plsssss</a:t>
            </a: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. THAT’S TOO LOUD</a:t>
            </a:r>
          </a:p>
        </p:txBody>
      </p:sp>
    </p:spTree>
    <p:extLst>
      <p:ext uri="{BB962C8B-B14F-4D97-AF65-F5344CB8AC3E}">
        <p14:creationId xmlns="" xmlns:p14="http://schemas.microsoft.com/office/powerpoint/2010/main" val="2691374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14942" y="6286520"/>
            <a:ext cx="2895600" cy="365125"/>
          </a:xfrm>
        </p:spPr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الالتباس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5"/>
            <a:ext cx="504598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177" y="1571612"/>
            <a:ext cx="4595823" cy="333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64618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7- </a:t>
            </a:r>
            <a:r>
              <a:rPr lang="ar-SA" b="1" dirty="0" smtClean="0"/>
              <a:t>لعب دور نشط في تصميم الدورة التدريبية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/>
              <a:t>تطوير محتوى الدورة التدريبية (تقييم الاحتياجات). كيف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/>
              <a:t>تقييم الأداء (كيف)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dirty="0" smtClean="0"/>
              <a:t>وضع معايير التدريب (الرأي حول البرنامج، وضع القواعد العامة للدورة</a:t>
            </a:r>
            <a:r>
              <a:rPr lang="ar-SA" dirty="0" smtClean="0"/>
              <a:t> التدريبية</a:t>
            </a:r>
            <a:r>
              <a:rPr lang="ar-LB" dirty="0" smtClean="0"/>
              <a:t>، عدم الإزعاج بالهاتف المحمول، يجب احترام كل فكر ورأي ... إلخ)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dirty="0" smtClean="0"/>
              <a:t>يقوم المشاركون بإنشاء قائمة. احصل على قائمة معدة مسبقًا لإكمال القائمة التي ي</a:t>
            </a:r>
            <a:r>
              <a:rPr lang="ar-SA" dirty="0" smtClean="0"/>
              <a:t>ٌ</a:t>
            </a:r>
            <a:r>
              <a:rPr lang="ar-LB" dirty="0" smtClean="0"/>
              <a:t>نشئها المشاركون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6086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2083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وضع قواعد التدريب</a:t>
            </a: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214554"/>
            <a:ext cx="76867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342900" lvl="0" indent="-342900" algn="r" rtl="1">
              <a:defRPr/>
            </a:pPr>
            <a:r>
              <a:rPr lang="ar-SA" dirty="0" smtClean="0"/>
              <a:t>1- </a:t>
            </a:r>
            <a:r>
              <a:rPr lang="ar-SA" sz="2400" dirty="0" smtClean="0"/>
              <a:t>إحترام بعضنا البعض. كل رأي صحيح، ويجب إن يناقش</a:t>
            </a:r>
            <a:endParaRPr kumimoji="0" lang="en-GB" sz="2400" b="0" i="0" u="none" strike="noStrike" kern="0" cap="none" spc="0" normalizeH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R="0" lvl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r" rtl="1">
              <a:defRPr/>
            </a:pPr>
            <a:r>
              <a:rPr lang="ar-SA" sz="2400" kern="0" dirty="0" smtClean="0">
                <a:solidFill>
                  <a:prstClr val="black"/>
                </a:solidFill>
              </a:rPr>
              <a:t>2- </a:t>
            </a: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lang="ar-SA" sz="2400" dirty="0" smtClean="0"/>
              <a:t>عدم السماح لأشخاص معينين بالسيطرة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r" rtl="1">
              <a:defRPr/>
            </a:pPr>
            <a:r>
              <a:rPr kumimoji="0" lang="ar-SA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3- </a:t>
            </a:r>
            <a:r>
              <a:rPr lang="ar-SA" sz="2400" dirty="0" smtClean="0"/>
              <a:t> احترام الجدول الزمني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r" rtl="1">
              <a:defRPr/>
            </a:pPr>
            <a:r>
              <a:rPr kumimoji="0" lang="ar-SA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4- </a:t>
            </a:r>
            <a:r>
              <a:rPr lang="ar-SA" sz="2400" dirty="0" smtClean="0"/>
              <a:t>وضع الهواتف المحمولة في حالة "إيقاف" أو "صامت"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9794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تقييم الأداء</a:t>
            </a:r>
            <a:endParaRPr kumimoji="0" lang="en-GB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dirty="0" smtClean="0"/>
              <a:t>شفهي</a:t>
            </a:r>
            <a:r>
              <a:rPr lang="ar-LB" dirty="0" smtClean="0"/>
              <a:t>- </a:t>
            </a:r>
            <a:r>
              <a:rPr lang="ar-SA" dirty="0" smtClean="0"/>
              <a:t>خلال</a:t>
            </a:r>
            <a:r>
              <a:rPr lang="ar-LB" dirty="0" smtClean="0"/>
              <a:t> الدورة</a:t>
            </a:r>
            <a:r>
              <a:rPr lang="ar-SA" smtClean="0"/>
              <a:t> التدريبية</a:t>
            </a:r>
            <a:r>
              <a:rPr lang="ar-LB" smtClean="0"/>
              <a:t> </a:t>
            </a:r>
            <a:r>
              <a:rPr lang="ar-LB" dirty="0" smtClean="0"/>
              <a:t>و/أو نهاية التدريب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في ورقة تقييم مكتوبة بعد كل حلقة دراسية و/أو في نهاية التدريب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3041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1472" y="1500174"/>
            <a:ext cx="7746021" cy="4500594"/>
            <a:chOff x="571472" y="1500174"/>
            <a:chExt cx="7746021" cy="4500594"/>
          </a:xfrm>
        </p:grpSpPr>
        <p:sp>
          <p:nvSpPr>
            <p:cNvPr id="7" name="Oval 6"/>
            <p:cNvSpPr/>
            <p:nvPr/>
          </p:nvSpPr>
          <p:spPr>
            <a:xfrm>
              <a:off x="3214678" y="3000372"/>
              <a:ext cx="2571768" cy="1285884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2066" y="2214554"/>
              <a:ext cx="2000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التجربة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72198" y="3429000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التأمل</a:t>
              </a:r>
              <a:r>
                <a:rPr kumimoji="0" lang="ar-SA" sz="1800" b="0" i="0" u="none" strike="noStrike" kern="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والمشاركة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214942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الترجمة أي التفسير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857356" y="5000636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التعميم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71472" y="350043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SA" kern="0" dirty="0" smtClean="0">
                  <a:solidFill>
                    <a:prstClr val="black"/>
                  </a:solidFill>
                </a:rPr>
                <a:t>التطبيق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571604" y="2071678"/>
              <a:ext cx="21431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المراجعة والتكرار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28992" y="3286124"/>
              <a:ext cx="214314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دورة</a:t>
              </a:r>
              <a:r>
                <a:rPr kumimoji="0" lang="ar-SA" sz="1800" b="1" i="0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تعليمية تجريبية للكبار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Curved Down Arrow 14"/>
            <p:cNvSpPr/>
            <p:nvPr/>
          </p:nvSpPr>
          <p:spPr>
            <a:xfrm>
              <a:off x="3214678" y="150017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Curved Down Arrow 15"/>
            <p:cNvSpPr/>
            <p:nvPr/>
          </p:nvSpPr>
          <p:spPr>
            <a:xfrm rot="10800000">
              <a:off x="3214679" y="5429264"/>
              <a:ext cx="2571768" cy="571504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Curved Down Arrow 16"/>
            <p:cNvSpPr/>
            <p:nvPr/>
          </p:nvSpPr>
          <p:spPr>
            <a:xfrm rot="2523755">
              <a:off x="6783324" y="2519378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Curved Down Arrow 17"/>
            <p:cNvSpPr/>
            <p:nvPr/>
          </p:nvSpPr>
          <p:spPr>
            <a:xfrm rot="8083812">
              <a:off x="6813304" y="4484913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Curved Down Arrow 18"/>
            <p:cNvSpPr/>
            <p:nvPr/>
          </p:nvSpPr>
          <p:spPr>
            <a:xfrm rot="13795799">
              <a:off x="763319" y="4361129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Curved Down Arrow 19"/>
            <p:cNvSpPr/>
            <p:nvPr/>
          </p:nvSpPr>
          <p:spPr>
            <a:xfrm rot="17934812">
              <a:off x="532224" y="2624091"/>
              <a:ext cx="1534169" cy="468833"/>
            </a:xfrm>
            <a:prstGeom prst="curvedDownArrow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951704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5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المدرب- دور </a:t>
            </a:r>
            <a:r>
              <a:rPr kumimoji="0" lang="ar-SA" sz="5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الميسّر</a:t>
            </a:r>
            <a:endParaRPr kumimoji="0" lang="en-GB" sz="5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algn="r" rtl="1">
              <a:buNone/>
            </a:pPr>
            <a:r>
              <a:rPr lang="ar-SA" b="1" dirty="0" smtClean="0"/>
              <a:t>هل سبق لك أن كنت مدرباً؟</a:t>
            </a:r>
            <a:endParaRPr lang="en-US" b="1" dirty="0" smtClean="0"/>
          </a:p>
          <a:p>
            <a:pPr algn="r" rtl="1">
              <a:buNone/>
            </a:pPr>
            <a:r>
              <a:rPr lang="ar-SA" b="1" dirty="0" smtClean="0"/>
              <a:t>ماذا يعني لك كونك مدرب؟</a:t>
            </a:r>
            <a:endParaRPr lang="en-US" b="1" dirty="0" smtClean="0"/>
          </a:p>
          <a:p>
            <a:pPr algn="r" rtl="1">
              <a:buNone/>
            </a:pPr>
            <a:r>
              <a:rPr lang="ar-SA" b="1" dirty="0" smtClean="0"/>
              <a:t>شارك خبرتك</a:t>
            </a:r>
            <a:endParaRPr lang="en-US" b="1" dirty="0" smtClean="0"/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06977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686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ar-SA" sz="5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المدرب- دور </a:t>
            </a:r>
            <a:r>
              <a:rPr kumimoji="0" lang="ar-SA" sz="5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الميسّر</a:t>
            </a:r>
            <a:endParaRPr kumimoji="0" lang="en-GB" sz="5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4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اجعل التدريب لا ينسى</a:t>
            </a:r>
            <a:endParaRPr kumimoji="0" lang="en-GB" sz="4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b="1" dirty="0" smtClean="0"/>
              <a:t>افهم جمهورك</a:t>
            </a:r>
            <a:r>
              <a:rPr lang="ar-LB" dirty="0" smtClean="0"/>
              <a:t>. – </a:t>
            </a:r>
            <a:r>
              <a:rPr lang="ar-SA" dirty="0" smtClean="0"/>
              <a:t>تكييف</a:t>
            </a:r>
            <a:r>
              <a:rPr lang="ar-LB" dirty="0" smtClean="0"/>
              <a:t> التدريب</a:t>
            </a:r>
            <a:r>
              <a:rPr lang="ar-SA" dirty="0" smtClean="0"/>
              <a:t> ليلبي المتطلبات</a:t>
            </a:r>
            <a:r>
              <a:rPr lang="ar-LB" dirty="0" smtClean="0"/>
              <a:t>. تقييم الاحتياجات يساعد</a:t>
            </a:r>
            <a:br>
              <a:rPr lang="ar-LB" dirty="0" smtClean="0"/>
            </a:br>
            <a:r>
              <a:rPr lang="ar-LB" b="1" dirty="0" smtClean="0"/>
              <a:t>تفاعل مع الجمهور</a:t>
            </a:r>
            <a:r>
              <a:rPr lang="ar-LB" dirty="0" smtClean="0"/>
              <a:t> - اجعلهم مهتمين</a:t>
            </a:r>
            <a:br>
              <a:rPr lang="ar-LB" dirty="0" smtClean="0"/>
            </a:br>
            <a:r>
              <a:rPr lang="ar-LB" b="1" dirty="0" smtClean="0"/>
              <a:t>بناء الثقة بالنفس</a:t>
            </a:r>
            <a:r>
              <a:rPr lang="ar-LB" dirty="0" smtClean="0"/>
              <a:t> - إنشاء بيئة </a:t>
            </a:r>
            <a:r>
              <a:rPr lang="ar-SA" dirty="0" smtClean="0"/>
              <a:t>تربح ا</a:t>
            </a:r>
            <a:r>
              <a:rPr lang="ar-LB" dirty="0" smtClean="0"/>
              <a:t>لمال للشركة </a:t>
            </a:r>
            <a:r>
              <a:rPr lang="ar-LB" dirty="0" smtClean="0">
                <a:solidFill>
                  <a:srgbClr val="FF0000"/>
                </a:solidFill>
              </a:rPr>
              <a:t>+</a:t>
            </a:r>
            <a:r>
              <a:rPr lang="ar-LB" dirty="0" smtClean="0"/>
              <a:t> </a:t>
            </a:r>
            <a:r>
              <a:rPr lang="ar-SA" dirty="0" smtClean="0"/>
              <a:t>يصبح </a:t>
            </a:r>
            <a:r>
              <a:rPr lang="ar-LB" dirty="0" smtClean="0"/>
              <a:t>المتدربون أفضل في حياتهم</a:t>
            </a:r>
            <a:r>
              <a:rPr kumimoji="0" lang="en-GB" sz="33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0794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ar-SA" sz="5000" b="1" dirty="0" smtClean="0">
                <a:solidFill>
                  <a:sysClr val="windowText" lastClr="000000"/>
                </a:solidFill>
              </a:rPr>
              <a:t>المدرب- دور </a:t>
            </a:r>
            <a:r>
              <a:rPr lang="ar-SA" sz="5000" b="1" dirty="0" smtClean="0">
                <a:solidFill>
                  <a:sysClr val="windowText" lastClr="000000"/>
                </a:solidFill>
              </a:rPr>
              <a:t>الميسّر</a:t>
            </a:r>
            <a:endParaRPr lang="en-GB" sz="5000" b="1" dirty="0" smtClean="0">
              <a:solidFill>
                <a:sysClr val="windowText" lastClr="000000"/>
              </a:solidFill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4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اجعل التدريب لا يُنسى</a:t>
            </a:r>
            <a:endParaRPr kumimoji="0" lang="en-GB" sz="4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SA" b="1" dirty="0" smtClean="0"/>
              <a:t>ا</a:t>
            </a:r>
            <a:r>
              <a:rPr lang="ar-LB" b="1" dirty="0" smtClean="0"/>
              <a:t>سرد القصص وسيناريوهات الحياة الواقعية</a:t>
            </a:r>
            <a:r>
              <a:rPr lang="ar-LB" dirty="0" smtClean="0"/>
              <a:t> - إثارة المشاعر وتعزيز الذكريات</a:t>
            </a:r>
            <a:endParaRPr lang="ar-SA" dirty="0" smtClean="0"/>
          </a:p>
          <a:p>
            <a:pPr lvl="0" algn="r" rtl="1">
              <a:defRPr/>
            </a:pPr>
            <a:r>
              <a:rPr lang="ar-SA" b="1" dirty="0" smtClean="0"/>
              <a:t>استخدم</a:t>
            </a:r>
            <a:r>
              <a:rPr lang="ar-LB" b="1" dirty="0" smtClean="0"/>
              <a:t> تقنيات المشاركة</a:t>
            </a:r>
            <a:r>
              <a:rPr lang="ar-LB" dirty="0" smtClean="0"/>
              <a:t> - العصف الذهني والألعاب والاختبارات. شجع الجميع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475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ar-SA" sz="5000" b="1" dirty="0" smtClean="0">
                <a:solidFill>
                  <a:sysClr val="windowText" lastClr="000000"/>
                </a:solidFill>
              </a:rPr>
              <a:t>المدرب- دور </a:t>
            </a:r>
            <a:r>
              <a:rPr lang="ar-SA" sz="5000" b="1" dirty="0" smtClean="0">
                <a:solidFill>
                  <a:sysClr val="windowText" lastClr="000000"/>
                </a:solidFill>
              </a:rPr>
              <a:t>الميسّر</a:t>
            </a:r>
            <a:endParaRPr lang="en-GB" sz="5000" b="1" dirty="0" smtClean="0">
              <a:solidFill>
                <a:sysClr val="windowText" lastClr="000000"/>
              </a:solidFill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4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اجعل التدريب لا يُنسى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b="1" dirty="0" smtClean="0"/>
              <a:t>اجعل التعل</a:t>
            </a:r>
            <a:r>
              <a:rPr lang="ar-SA" b="1" dirty="0" smtClean="0"/>
              <a:t>ي</a:t>
            </a:r>
            <a:r>
              <a:rPr lang="ar-LB" b="1" dirty="0" smtClean="0"/>
              <a:t>م ممتعًا</a:t>
            </a:r>
            <a:r>
              <a:rPr lang="ar-LB" dirty="0" smtClean="0"/>
              <a:t> - يرغب المتدربون في تعلم المعلومات العملية. ابحث عن الرسالة مسلية.</a:t>
            </a:r>
            <a:endParaRPr lang="ar-SA" dirty="0" smtClean="0"/>
          </a:p>
          <a:p>
            <a:pPr lvl="0" algn="r" rtl="1">
              <a:defRPr/>
            </a:pPr>
            <a:r>
              <a:rPr lang="ar-LB" b="1" dirty="0" smtClean="0"/>
              <a:t>استخدم الفكاهة</a:t>
            </a:r>
            <a:r>
              <a:rPr lang="ar-LB" dirty="0" smtClean="0"/>
              <a:t> - حافظ على الحماس عند مستويات الذروة. الدعابة الشخصية التي تستنكر الذات - الطريقة الأكثر أمانًا.</a:t>
            </a:r>
            <a:br>
              <a:rPr lang="ar-LB" dirty="0" smtClean="0"/>
            </a:br>
            <a:r>
              <a:rPr lang="ar-LB" dirty="0" smtClean="0"/>
              <a:t>الاستفادة من التكنولوجيا - فيديو للتوضيح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930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 txBox="1">
            <a:spLocks noGrp="1"/>
          </p:cNvSpPr>
          <p:nvPr>
            <p:ph type="title"/>
          </p:nvPr>
        </p:nvSpPr>
        <p:spPr>
          <a:xfrm>
            <a:off x="457200" y="1360557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ar-SA" sz="4000" b="1" dirty="0" smtClean="0"/>
              <a:t>الهدف</a:t>
            </a:r>
            <a:endParaRPr lang="en-GB" sz="4000" b="1" dirty="0"/>
          </a:p>
        </p:txBody>
      </p:sp>
      <p:sp>
        <p:nvSpPr>
          <p:cNvPr id="7" name="Subtitle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i="1" dirty="0" smtClean="0">
              <a:solidFill>
                <a:srgbClr val="00B050"/>
              </a:solidFill>
            </a:endParaRPr>
          </a:p>
          <a:p>
            <a:pPr marL="0" indent="0" algn="ctr" rtl="1">
              <a:buNone/>
            </a:pPr>
            <a:r>
              <a:rPr lang="ar-SA" dirty="0" smtClean="0"/>
              <a:t> </a:t>
            </a:r>
            <a:r>
              <a:rPr lang="ar-SA" i="1" dirty="0" smtClean="0"/>
              <a:t>بنهاية هذه الحلقة الدراسية سيف يكون </a:t>
            </a:r>
            <a:r>
              <a:rPr lang="ar-SA" i="1" dirty="0" smtClean="0">
                <a:solidFill>
                  <a:srgbClr val="FF0000"/>
                </a:solidFill>
              </a:rPr>
              <a:t>المشاركين</a:t>
            </a:r>
            <a:r>
              <a:rPr lang="ar-SA" i="1" dirty="0" smtClean="0"/>
              <a:t> </a:t>
            </a:r>
            <a:r>
              <a:rPr lang="ar-SA" i="1" dirty="0" smtClean="0"/>
              <a:t>قد تعلموا وتدربوا حول كيف يصبحون مدربين جيدين </a:t>
            </a:r>
          </a:p>
        </p:txBody>
      </p:sp>
    </p:spTree>
    <p:extLst>
      <p:ext uri="{BB962C8B-B14F-4D97-AF65-F5344CB8AC3E}">
        <p14:creationId xmlns="" xmlns:p14="http://schemas.microsoft.com/office/powerpoint/2010/main" val="12361966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ar-SA" sz="5000" b="1" dirty="0" smtClean="0">
                <a:solidFill>
                  <a:sysClr val="windowText" lastClr="000000"/>
                </a:solidFill>
              </a:rPr>
              <a:t>المدرب- دور </a:t>
            </a:r>
            <a:r>
              <a:rPr lang="ar-SA" sz="5000" b="1" dirty="0" smtClean="0">
                <a:solidFill>
                  <a:sysClr val="windowText" lastClr="000000"/>
                </a:solidFill>
              </a:rPr>
              <a:t>الميسّر</a:t>
            </a:r>
            <a:endParaRPr lang="en-GB" sz="5000" b="1" dirty="0" smtClean="0">
              <a:solidFill>
                <a:sysClr val="windowText" lastClr="000000"/>
              </a:solidFill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4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اجعل التدريب لا يُنسى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b="1" dirty="0" smtClean="0"/>
              <a:t>استخدم عبوات جذابة </a:t>
            </a:r>
            <a:r>
              <a:rPr lang="ar-LB" dirty="0" smtClean="0"/>
              <a:t>- استخدم مواد معبأة جيدًا وتوصل القيمة. أول انطباع جيد.</a:t>
            </a:r>
            <a:endParaRPr lang="ar-SA" dirty="0" smtClean="0"/>
          </a:p>
          <a:p>
            <a:pPr lvl="0" algn="r" rtl="1">
              <a:defRPr/>
            </a:pPr>
            <a:r>
              <a:rPr lang="ar-LB" b="1" dirty="0" smtClean="0"/>
              <a:t>خلق بيئة مواتية للتعل</a:t>
            </a:r>
            <a:r>
              <a:rPr lang="ar-SA" b="1" dirty="0" smtClean="0"/>
              <a:t>ي</a:t>
            </a:r>
            <a:r>
              <a:rPr lang="ar-LB" b="1" dirty="0" smtClean="0"/>
              <a:t>م </a:t>
            </a:r>
            <a:r>
              <a:rPr lang="ar-LB" dirty="0" smtClean="0"/>
              <a:t>- غرفة معدة لتشجيع المشاركة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73906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8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صفات المدربين الفعالين</a:t>
            </a:r>
            <a:endParaRPr kumimoji="0" lang="en-GB" sz="8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sz="4400" b="1" dirty="0" smtClean="0"/>
              <a:t>التواصل الجيد</a:t>
            </a:r>
            <a:r>
              <a:rPr lang="ar-LB" sz="4400" dirty="0" smtClean="0"/>
              <a:t> - التحدث بشكل جيد، أفكار واضحة، أسلوب جذاب.</a:t>
            </a:r>
            <a:br>
              <a:rPr lang="ar-LB" sz="4400" dirty="0" smtClean="0"/>
            </a:br>
            <a:r>
              <a:rPr lang="ar-LB" sz="4400" b="1" dirty="0" smtClean="0"/>
              <a:t>- المعرفة بالموضوع وفهم المفاهيم ومعرفة كل التفاصيل</a:t>
            </a:r>
            <a:r>
              <a:rPr lang="ar-LB" sz="4400" dirty="0" smtClean="0"/>
              <a:t>. يمكن</a:t>
            </a:r>
            <a:r>
              <a:rPr lang="ar-SA" sz="4400" dirty="0" smtClean="0"/>
              <a:t>ه</a:t>
            </a:r>
            <a:r>
              <a:rPr lang="ar-LB" sz="4400" dirty="0" smtClean="0"/>
              <a:t> الإجابة على الأسئلة بدقة وبشكل مفهوم.</a:t>
            </a:r>
            <a:br>
              <a:rPr lang="ar-LB" sz="4400" dirty="0" smtClean="0"/>
            </a:br>
            <a:r>
              <a:rPr lang="ar-LB" sz="4400" b="1" dirty="0" smtClean="0"/>
              <a:t>من ذوي الخبرة</a:t>
            </a:r>
            <a:r>
              <a:rPr lang="ar-LB" sz="4400" dirty="0" smtClean="0"/>
              <a:t> - </a:t>
            </a:r>
            <a:r>
              <a:rPr lang="ar-SA" sz="4400" dirty="0" smtClean="0"/>
              <a:t>ي</a:t>
            </a:r>
            <a:r>
              <a:rPr lang="ar-LB" sz="4400" dirty="0" smtClean="0"/>
              <a:t>عرف ما الذي يتحدثون عنه.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0791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57158" y="1600200"/>
            <a:ext cx="8543956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8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صفات المدربين الفعالين</a:t>
            </a:r>
            <a:endParaRPr kumimoji="0" lang="en-GB" sz="80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sz="4400" b="1" dirty="0" smtClean="0"/>
              <a:t>مهتمون بالتعلم </a:t>
            </a:r>
            <a:r>
              <a:rPr lang="ar-LB" sz="4400" dirty="0" smtClean="0"/>
              <a:t>- </a:t>
            </a:r>
            <a:r>
              <a:rPr lang="ar-SA" sz="4400" dirty="0" smtClean="0"/>
              <a:t>يدركون</a:t>
            </a:r>
            <a:r>
              <a:rPr lang="ar-LB" sz="4400" dirty="0" smtClean="0"/>
              <a:t> قيمة التعلم في حياتهم الخاصة ويريدون مساعدة الآخرين على التعلم.</a:t>
            </a:r>
            <a:endParaRPr lang="ar-SA" sz="4400" dirty="0" smtClean="0"/>
          </a:p>
          <a:p>
            <a:pPr lvl="0" algn="r" rtl="1">
              <a:defRPr/>
            </a:pPr>
            <a:r>
              <a:rPr lang="ar-SA" sz="4400" b="1" dirty="0" smtClean="0"/>
              <a:t>حسن الإعداد</a:t>
            </a:r>
            <a:r>
              <a:rPr lang="ar-LB" sz="4400" b="1" dirty="0" smtClean="0"/>
              <a:t> </a:t>
            </a:r>
            <a:r>
              <a:rPr lang="ar-LB" sz="4400" dirty="0" smtClean="0"/>
              <a:t>- </a:t>
            </a:r>
            <a:r>
              <a:rPr lang="ar-SA" sz="4400" dirty="0" smtClean="0"/>
              <a:t>يعرف</a:t>
            </a:r>
            <a:r>
              <a:rPr lang="ar-LB" sz="4400" dirty="0" smtClean="0"/>
              <a:t> المواد والأهداف وخطة العرض. تحقق من </a:t>
            </a:r>
            <a:r>
              <a:rPr lang="ar-SA" sz="4400" dirty="0" smtClean="0"/>
              <a:t>أن </a:t>
            </a:r>
            <a:r>
              <a:rPr lang="ar-LB" sz="4400" dirty="0" smtClean="0"/>
              <a:t>المعدات والإمدادات والمواد في مكانها</a:t>
            </a:r>
            <a:r>
              <a:rPr lang="ar-SA" sz="4400" dirty="0" smtClean="0"/>
              <a:t> الصحيح،</a:t>
            </a:r>
            <a:r>
              <a:rPr lang="ar-LB" sz="4400" dirty="0" smtClean="0"/>
              <a:t> </a:t>
            </a:r>
            <a:r>
              <a:rPr lang="ar-SA" sz="4400" dirty="0" smtClean="0"/>
              <a:t>وجاهزة للعمل </a:t>
            </a:r>
            <a:r>
              <a:rPr lang="ar-LB" sz="4400" dirty="0" smtClean="0"/>
              <a:t>ومتوفرة بالكميات المناسبة.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25911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0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صفات المدربين الفعالين</a:t>
            </a:r>
            <a:endParaRPr kumimoji="0" lang="en-GB" sz="10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sz="5400" b="1" dirty="0" smtClean="0"/>
              <a:t>حسن التنظيم </a:t>
            </a:r>
            <a:r>
              <a:rPr lang="ar-LB" sz="5400" dirty="0" smtClean="0"/>
              <a:t>- </a:t>
            </a:r>
            <a:r>
              <a:rPr lang="ar-SA" sz="5400" dirty="0" smtClean="0"/>
              <a:t>ي</a:t>
            </a:r>
            <a:r>
              <a:rPr lang="ar-LB" sz="5400" dirty="0" smtClean="0"/>
              <a:t>تعامل مع مهام متعددة في </a:t>
            </a:r>
            <a:r>
              <a:rPr lang="ar-SA" sz="5400" dirty="0" smtClean="0"/>
              <a:t>الوقت نفسه</a:t>
            </a:r>
            <a:r>
              <a:rPr lang="ar-LB" sz="5400" dirty="0" smtClean="0"/>
              <a:t>. </a:t>
            </a:r>
            <a:r>
              <a:rPr lang="ar-SA" sz="5400" dirty="0" smtClean="0"/>
              <a:t>ي</a:t>
            </a:r>
            <a:r>
              <a:rPr lang="ar-LB" sz="5400" dirty="0" smtClean="0"/>
              <a:t>عرف كيفية إدارة الوقت والعمل.</a:t>
            </a:r>
            <a:endParaRPr lang="ar-SA" sz="5400" dirty="0" smtClean="0"/>
          </a:p>
          <a:p>
            <a:pPr lvl="0" algn="r" rtl="1">
              <a:defRPr/>
            </a:pPr>
            <a:r>
              <a:rPr lang="ar-LB" sz="5400" b="1" dirty="0" smtClean="0"/>
              <a:t>جيد مع الناس </a:t>
            </a:r>
            <a:r>
              <a:rPr lang="ar-LB" sz="5400" dirty="0" smtClean="0"/>
              <a:t>- قد تختلف أنماط الشخصية، لكنهم يستمتعون بالعمل مع الناس.</a:t>
            </a:r>
            <a:br>
              <a:rPr lang="ar-LB" sz="5400" dirty="0" smtClean="0"/>
            </a:br>
            <a:r>
              <a:rPr lang="ar-SA" sz="5400" b="1" dirty="0" smtClean="0"/>
              <a:t>صبور</a:t>
            </a:r>
            <a:r>
              <a:rPr lang="ar-LB" sz="5400" dirty="0" smtClean="0"/>
              <a:t> - </a:t>
            </a:r>
            <a:r>
              <a:rPr lang="ar-SA" sz="5400" dirty="0" smtClean="0"/>
              <a:t>ي</a:t>
            </a:r>
            <a:r>
              <a:rPr lang="ar-LB" sz="5400" dirty="0" smtClean="0"/>
              <a:t>فهم </a:t>
            </a:r>
            <a:r>
              <a:rPr lang="ar-SA" sz="5400" dirty="0" smtClean="0"/>
              <a:t>أن </a:t>
            </a:r>
            <a:r>
              <a:rPr lang="ar-LB" sz="5400" dirty="0" smtClean="0"/>
              <a:t>الناس يتعلمون بطرق مختلفة و</a:t>
            </a:r>
            <a:r>
              <a:rPr lang="ar-SA" sz="5400" dirty="0" smtClean="0"/>
              <a:t>عبر</a:t>
            </a:r>
            <a:r>
              <a:rPr lang="ar-LB" sz="5400" dirty="0" smtClean="0"/>
              <a:t> خطوات مختلفة.</a:t>
            </a:r>
            <a:endParaRPr kumimoji="0" lang="en-GB" sz="9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6178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10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صفات المدربين الفعالين</a:t>
            </a:r>
            <a:endParaRPr kumimoji="0" lang="en-GB" sz="10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sz="3600" b="1" dirty="0" smtClean="0"/>
              <a:t>منفتح الذهن</a:t>
            </a:r>
            <a:r>
              <a:rPr lang="ar-LB" sz="3600" dirty="0" smtClean="0"/>
              <a:t> - </a:t>
            </a:r>
            <a:r>
              <a:rPr lang="ar-SA" sz="3600" dirty="0" smtClean="0"/>
              <a:t>يحترم</a:t>
            </a:r>
            <a:r>
              <a:rPr lang="ar-LB" sz="3600" dirty="0" smtClean="0"/>
              <a:t> وجهات نظر الآخرين، ولا </a:t>
            </a:r>
            <a:r>
              <a:rPr lang="ar-SA" sz="3600" dirty="0" smtClean="0"/>
              <a:t>ي</a:t>
            </a:r>
            <a:r>
              <a:rPr lang="ar-LB" sz="3600" dirty="0" smtClean="0"/>
              <a:t>فترض أنهم يعرفون كل شيء، وعلى استعداد للاستماع إلى المتدربين والتعلم منهم.</a:t>
            </a:r>
            <a:endParaRPr lang="ar-SA" sz="3600" dirty="0" smtClean="0"/>
          </a:p>
          <a:p>
            <a:pPr lvl="0" algn="r" rtl="1">
              <a:defRPr/>
            </a:pPr>
            <a:r>
              <a:rPr lang="ar-SA" sz="3600" b="1" dirty="0" smtClean="0"/>
              <a:t>خلاق مبدع</a:t>
            </a:r>
            <a:r>
              <a:rPr lang="ar-LB" sz="3600" dirty="0" smtClean="0"/>
              <a:t> - خلق بيئة تشجع التعلم وتلهم المتدربين للوصول إلى ما هو أبعد مما يعرفونه بالفعل لاستكشاف أفكار وأساليب جديدة.</a:t>
            </a:r>
            <a:endParaRPr lang="ar-SA" sz="3600" dirty="0" smtClean="0"/>
          </a:p>
          <a:p>
            <a:pPr lvl="0" algn="r" rtl="1">
              <a:defRPr/>
            </a:pPr>
            <a:r>
              <a:rPr lang="ar-LB" sz="3600" b="1" dirty="0" smtClean="0"/>
              <a:t>مرن </a:t>
            </a:r>
            <a:r>
              <a:rPr lang="ar-LB" sz="3600" dirty="0" smtClean="0"/>
              <a:t>- قادر على تعديل خطة التدريب الخاصة بهم لاستيعاب جمهورهم مع الاستمرار في تلبية جميع أهداف التدريب.</a:t>
            </a:r>
            <a:endParaRPr kumimoji="0" lang="en-GB" sz="9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4039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43182"/>
            <a:ext cx="4643438" cy="249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643182"/>
            <a:ext cx="45005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22304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627113407"/>
              </p:ext>
            </p:extLst>
          </p:nvPr>
        </p:nvGraphicFramePr>
        <p:xfrm>
          <a:off x="3605213" y="3086100"/>
          <a:ext cx="1931987" cy="685800"/>
        </p:xfrm>
        <a:graphic>
          <a:graphicData uri="http://schemas.openxmlformats.org/presentationml/2006/ole">
            <p:oleObj spid="_x0000_s2056" name="Package" showAsIcon="1" r:id="rId3" imgW="1932480" imgH="685440" progId="Package">
              <p:embed/>
            </p:oleObj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3286116" y="3929066"/>
            <a:ext cx="28574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كيف يتعلم </a:t>
            </a:r>
            <a:r>
              <a:rPr lang="ar-SA" sz="1200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الراشدون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4160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500298" y="1500174"/>
            <a:ext cx="5430082" cy="5072098"/>
            <a:chOff x="-215140" y="1500968"/>
            <a:chExt cx="5430082" cy="5072098"/>
          </a:xfrm>
        </p:grpSpPr>
        <p:sp>
          <p:nvSpPr>
            <p:cNvPr id="7" name="TextBox 6"/>
            <p:cNvSpPr txBox="1"/>
            <p:nvPr/>
          </p:nvSpPr>
          <p:spPr>
            <a:xfrm>
              <a:off x="1570810" y="5787248"/>
              <a:ext cx="3500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SA" sz="2400" b="1" kern="0" dirty="0" smtClean="0"/>
                <a:t>ما نقرأه 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10 %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56562" y="4715678"/>
              <a:ext cx="32147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SA" sz="2400" b="1" kern="0" dirty="0" smtClean="0"/>
                <a:t>ما نسمعه-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20 % 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42248" y="4072736"/>
              <a:ext cx="34290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ما نراه 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30 % 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034" y="3286124"/>
              <a:ext cx="47149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ما</a:t>
              </a:r>
              <a:r>
                <a:rPr kumimoji="0" lang="ar-SA" sz="2400" b="1" i="0" u="none" strike="noStrike" kern="0" cap="none" spc="0" normalizeH="0" noProof="0" dirty="0" smtClean="0">
                  <a:ln>
                    <a:noFill/>
                  </a:ln>
                  <a:effectLst/>
                  <a:uLnTx/>
                  <a:uFillTx/>
                </a:rPr>
                <a:t> نراه ونسمعه 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50 % 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70810" y="2429662"/>
              <a:ext cx="3571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ما نناقشه 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70 % 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3554" y="1643844"/>
              <a:ext cx="45005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ما نختبره -</a:t>
              </a:r>
              <a:r>
                <a:rPr kumimoji="0" lang="en-GB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</a:rPr>
                <a:t> </a:t>
              </a:r>
              <a:r>
                <a:rPr kumimoji="0" lang="en-GB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80 % 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rot="5400000">
              <a:off x="-2036015" y="4036223"/>
              <a:ext cx="5072098" cy="1588"/>
            </a:xfrm>
            <a:prstGeom prst="line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</p:cxnSp>
        <p:cxnSp>
          <p:nvCxnSpPr>
            <p:cNvPr id="14" name="Straight Arrow Connector 13"/>
            <p:cNvCxnSpPr/>
            <p:nvPr/>
          </p:nvCxnSpPr>
          <p:spPr>
            <a:xfrm rot="16200000" flipV="1">
              <a:off x="-2108247" y="3894141"/>
              <a:ext cx="4429156" cy="642942"/>
            </a:xfrm>
            <a:prstGeom prst="straightConnector1">
              <a:avLst/>
            </a:prstGeom>
            <a:noFill/>
            <a:ln w="10160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="" xmlns:p14="http://schemas.microsoft.com/office/powerpoint/2010/main" val="3351491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8967" y="2678622"/>
            <a:ext cx="6065033" cy="367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36" y="1516642"/>
            <a:ext cx="8229600" cy="4525963"/>
          </a:xfrm>
        </p:spPr>
        <p:txBody>
          <a:bodyPr>
            <a:normAutofit/>
          </a:bodyPr>
          <a:lstStyle/>
          <a:p>
            <a:pPr algn="r" rtl="1">
              <a:buNone/>
            </a:pPr>
            <a:r>
              <a:rPr lang="ar-SA" b="1" dirty="0" smtClean="0"/>
              <a:t>1 الشعور بالذات</a:t>
            </a:r>
            <a:endParaRPr lang="en-GB" b="1" i="1" dirty="0" smtClean="0"/>
          </a:p>
          <a:p>
            <a:pPr algn="r" rtl="1"/>
            <a:r>
              <a:rPr lang="ar-SA" i="1" dirty="0" smtClean="0"/>
              <a:t>مرحلة الطفولة - </a:t>
            </a:r>
            <a:r>
              <a:rPr lang="ar-SA" dirty="0" smtClean="0"/>
              <a:t>الأهل النموذجيين</a:t>
            </a:r>
            <a:endParaRPr lang="en-GB" i="1" dirty="0" smtClean="0"/>
          </a:p>
          <a:p>
            <a:endParaRPr lang="en-GB" i="1" dirty="0" smtClean="0"/>
          </a:p>
          <a:p>
            <a:pPr>
              <a:buNone/>
            </a:pPr>
            <a:endParaRPr lang="en-GB" i="1" dirty="0" smtClean="0"/>
          </a:p>
          <a:p>
            <a:pPr>
              <a:buNone/>
            </a:pPr>
            <a:endParaRPr lang="en-GB" i="1" dirty="0"/>
          </a:p>
        </p:txBody>
      </p:sp>
    </p:spTree>
    <p:extLst>
      <p:ext uri="{BB962C8B-B14F-4D97-AF65-F5344CB8AC3E}">
        <p14:creationId xmlns="" xmlns:p14="http://schemas.microsoft.com/office/powerpoint/2010/main" val="3101264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defRPr/>
            </a:pPr>
            <a:r>
              <a:rPr lang="ar-SA" dirty="0" smtClean="0"/>
              <a:t>المراهقون - تقليد الأصدقاء ومجموعات الأقران</a:t>
            </a:r>
            <a:endParaRPr lang="en-US" dirty="0" smtClean="0"/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b="13911"/>
          <a:stretch>
            <a:fillRect/>
          </a:stretch>
        </p:blipFill>
        <p:spPr bwMode="auto">
          <a:xfrm>
            <a:off x="428596" y="2428868"/>
            <a:ext cx="6876256" cy="379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57275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أيلول/سبتمبر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kumimoji="0" lang="ar-SA" sz="32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</a:rPr>
              <a:t>مرحلة سن الرشد –  أنفسنا. </a:t>
            </a:r>
            <a:r>
              <a:rPr lang="ar-SA" dirty="0" smtClean="0"/>
              <a:t>الاستقلالية في التعلم ويكون لهم رأي في التدريب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71744"/>
            <a:ext cx="5646129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10249085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</TotalTime>
  <Words>1000</Words>
  <Application>Microsoft Office PowerPoint</Application>
  <PresentationFormat>On-screen Show (4:3)</PresentationFormat>
  <Paragraphs>215</Paragraphs>
  <Slides>34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1_Office Theme</vt:lpstr>
      <vt:lpstr>2_Office Theme</vt:lpstr>
      <vt:lpstr>3_Office Theme</vt:lpstr>
      <vt:lpstr>Package</vt:lpstr>
      <vt:lpstr>إدارة التهديدات للأراضي الرطبة</vt:lpstr>
      <vt:lpstr>محتوى الحلقة دراسية</vt:lpstr>
      <vt:lpstr>الهدف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User i5</cp:lastModifiedBy>
  <cp:revision>90</cp:revision>
  <dcterms:created xsi:type="dcterms:W3CDTF">2019-07-18T19:19:51Z</dcterms:created>
  <dcterms:modified xsi:type="dcterms:W3CDTF">2020-09-24T11:26:44Z</dcterms:modified>
</cp:coreProperties>
</file>