
<file path=[Content_Types].xml><?xml version="1.0" encoding="utf-8"?>
<Types xmlns="http://schemas.openxmlformats.org/package/2006/content-types">
  <Override ContentType="application/vnd.openxmlformats-officedocument.presentationml.slide+xml" PartName="/ppt/slides/slide6.xml"/>
  <Override ContentType="application/vnd.openxmlformats-officedocument.presentationml.slide+xml" PartName="/ppt/slides/slide29.xml"/>
  <Override ContentType="application/vnd.openxmlformats-officedocument.presentationml.slide+xml" PartName="/ppt/slides/slide38.xml"/>
  <Override ContentType="application/vnd.openxmlformats-officedocument.presentationml.slide+xml" PartName="/ppt/slides/slide47.xml"/>
  <Override ContentType="application/vnd.openxmlformats-officedocument.presentationml.slide+xml" PartName="/ppt/slides/slide56.xml"/>
  <Override ContentType="application/vnd.openxmlformats-officedocument.presentationml.slideLayout+xml" PartName="/ppt/slideLayouts/slideLayout8.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27.xml"/>
  <Override ContentType="application/vnd.openxmlformats-officedocument.presentationml.slide+xml" PartName="/ppt/slides/slide36.xml"/>
  <Override ContentType="application/vnd.openxmlformats-officedocument.presentationml.slide+xml" PartName="/ppt/slides/slide45.xml"/>
  <Override ContentType="application/vnd.openxmlformats-officedocument.presentationml.slide+xml" PartName="/ppt/slides/slide54.xml"/>
  <Override ContentType="application/vnd.openxmlformats-officedocument.presentationml.slideLayout+xml" PartName="/ppt/slideLayouts/slideLayout4.xml"/>
  <Override ContentType="application/vnd.openxmlformats-officedocument.presentationml.slideLayout+xml" PartName="/ppt/slideLayouts/slideLayout6.xml"/>
  <Override ContentType="application/vnd.openxmlformats-officedocument.presentationml.slide+xml" PartName="/ppt/slides/slide2.xml"/>
  <Override ContentType="application/vnd.openxmlformats-officedocument.presentationml.slide+xml" PartName="/ppt/slides/slide16.xml"/>
  <Override ContentType="application/vnd.openxmlformats-officedocument.presentationml.slide+xml" PartName="/ppt/slides/slide25.xml"/>
  <Override ContentType="application/vnd.openxmlformats-officedocument.presentationml.slide+xml" PartName="/ppt/slides/slide34.xml"/>
  <Override ContentType="application/vnd.openxmlformats-officedocument.presentationml.slide+xml" PartName="/ppt/slides/slide43.xml"/>
  <Override ContentType="application/vnd.openxmlformats-officedocument.presentationml.slide+xml" PartName="/ppt/slides/slide52.xml"/>
  <Override ContentType="application/vnd.openxmlformats-officedocument.theme+xml" PartName="/ppt/theme/theme1.xml"/>
  <Override ContentType="application/vnd.openxmlformats-officedocument.presentationml.slideLayout+xml" PartName="/ppt/slideLayouts/slideLayout2.xml"/>
  <Default ContentType="application/vnd.openxmlformats-package.relationships+xml" Extension="rels"/>
  <Default ContentType="application/xml" Extension="xml"/>
  <Override ContentType="application/vnd.openxmlformats-officedocument.presentationml.slide+xml" PartName="/ppt/slides/slide14.xml"/>
  <Override ContentType="application/vnd.openxmlformats-officedocument.presentationml.slide+xml" PartName="/ppt/slides/slide23.xml"/>
  <Override ContentType="application/vnd.openxmlformats-officedocument.presentationml.slide+xml" PartName="/ppt/slides/slide32.xml"/>
  <Override ContentType="application/vnd.openxmlformats-officedocument.presentationml.slide+xml" PartName="/ppt/slides/slide41.xml"/>
  <Override ContentType="application/vnd.openxmlformats-officedocument.presentationml.slide+xml" PartName="/ppt/slides/slide50.xml"/>
  <Override ContentType="application/vnd.openxmlformats-officedocument.presentationml.notesMaster+xml" PartName="/ppt/notesMasters/notesMaster1.xml"/>
  <Override ContentType="application/vnd.openxmlformats-officedocument.presentationml.slide+xml" PartName="/ppt/slides/slide10.xml"/>
  <Override ContentType="application/vnd.openxmlformats-officedocument.presentationml.slide+xml" PartName="/ppt/slides/slide12.xml"/>
  <Override ContentType="application/vnd.openxmlformats-officedocument.presentationml.slide+xml" PartName="/ppt/slides/slide21.xml"/>
  <Override ContentType="application/vnd.openxmlformats-officedocument.presentationml.slide+xml" PartName="/ppt/slides/slide30.xml"/>
  <Override ContentType="application/vnd.openxmlformats-officedocument.presentationml.tableStyles+xml" PartName="/ppt/tableStyles.xml"/>
  <Override ContentType="application/vnd.openxmlformats-officedocument.presentationml.slideLayout+xml" PartName="/ppt/slideLayouts/slideLayout11.xml"/>
  <Override ContentType="application/vnd.openxmlformats-officedocument.presentationml.slide+xml" PartName="/ppt/slides/slide7.xml"/>
  <Override ContentType="application/vnd.openxmlformats-officedocument.presentationml.slide+xml" PartName="/ppt/slides/slide8.xml"/>
  <Override ContentType="application/vnd.openxmlformats-officedocument.presentationml.slide+xml" PartName="/ppt/slides/slide9.xml"/>
  <Override ContentType="application/vnd.openxmlformats-officedocument.presentationml.slide+xml" PartName="/ppt/slides/slide49.xml"/>
  <Override ContentType="application/vnd.openxmlformats-officedocument.presentationml.viewProps+xml" PartName="/ppt/viewProps.xml"/>
  <Override ContentType="application/vnd.openxmlformats-officedocument.presentationml.slideLayout+xml" PartName="/ppt/slideLayouts/slideLayout9.xml"/>
  <Override ContentType="application/vnd.openxmlformats-package.core-properties+xml" PartName="/docProps/core.xml"/>
  <Override ContentType="application/vnd.openxmlformats-officedocument.presentationml.slide+xml" PartName="/ppt/slides/slide5.xml"/>
  <Override ContentType="application/vnd.openxmlformats-officedocument.presentationml.slide+xml" PartName="/ppt/slides/slide19.xml"/>
  <Override ContentType="application/vnd.openxmlformats-officedocument.presentationml.slide+xml" PartName="/ppt/slides/slide28.xml"/>
  <Override ContentType="application/vnd.openxmlformats-officedocument.presentationml.slide+xml" PartName="/ppt/slides/slide39.xml"/>
  <Override ContentType="application/vnd.openxmlformats-officedocument.presentationml.slide+xml" PartName="/ppt/slides/slide48.xml"/>
  <Override ContentType="application/vnd.openxmlformats-officedocument.presentationml.slide+xml" PartName="/ppt/slides/slide57.xml"/>
  <Override ContentType="application/vnd.openxmlformats-officedocument.presentationml.slideLayout+xml" PartName="/ppt/slideLayouts/slideLayout7.xml"/>
  <Default ContentType="image/png" Extension="png"/>
  <Override ContentType="application/vnd.openxmlformats-officedocument.presentationml.notesSlide+xml" PartName="/ppt/notesSlides/notesSlide1.xml"/>
  <Override ContentType="application/vnd.openxmlformats-officedocument.presentationml.slide+xml" PartName="/ppt/slides/slide3.xml"/>
  <Override ContentType="application/vnd.openxmlformats-officedocument.presentationml.slide+xml" PartName="/ppt/slides/slide17.xml"/>
  <Override ContentType="application/vnd.openxmlformats-officedocument.presentationml.slide+xml" PartName="/ppt/slides/slide26.xml"/>
  <Override ContentType="application/vnd.openxmlformats-officedocument.presentationml.slide+xml" PartName="/ppt/slides/slide37.xml"/>
  <Override ContentType="application/vnd.openxmlformats-officedocument.presentationml.slide+xml" PartName="/ppt/slides/slide46.xml"/>
  <Override ContentType="application/vnd.openxmlformats-officedocument.presentationml.slide+xml" PartName="/ppt/slides/slide55.xml"/>
  <Override ContentType="application/vnd.openxmlformats-officedocument.presentationml.presProps+xml" PartName="/ppt/presProps.xml"/>
  <Override ContentType="application/vnd.openxmlformats-officedocument.presentationml.slideLayout+xml" PartName="/ppt/slideLayouts/slideLayout5.xml"/>
  <Override ContentType="application/vnd.openxmlformats-officedocument.theme+xml" PartName="/ppt/theme/theme2.xml"/>
  <Override ContentType="application/vnd.openxmlformats-officedocument.presentationml.slide+xml" PartName="/ppt/slides/slide1.xml"/>
  <Override ContentType="application/vnd.openxmlformats-officedocument.presentationml.slide+xml" PartName="/ppt/slides/slide15.xml"/>
  <Override ContentType="application/vnd.openxmlformats-officedocument.presentationml.slide+xml" PartName="/ppt/slides/slide24.xml"/>
  <Override ContentType="application/vnd.openxmlformats-officedocument.presentationml.slide+xml" PartName="/ppt/slides/slide33.xml"/>
  <Override ContentType="application/vnd.openxmlformats-officedocument.presentationml.slide+xml" PartName="/ppt/slides/slide35.xml"/>
  <Override ContentType="application/vnd.openxmlformats-officedocument.presentationml.slide+xml" PartName="/ppt/slides/slide44.xml"/>
  <Override ContentType="application/vnd.openxmlformats-officedocument.presentationml.slide+xml" PartName="/ppt/slides/slide53.xml"/>
  <Override ContentType="application/vnd.openxmlformats-officedocument.presentationml.slideLayout+xml" PartName="/ppt/slideLayouts/slideLayout3.xml"/>
  <Default ContentType="image/jpeg" Extension="jpeg"/>
  <Override ContentType="application/vnd.openxmlformats-officedocument.presentationml.presentation.main+xml" PartName="/ppt/presentation.xml"/>
  <Override ContentType="application/vnd.openxmlformats-officedocument.presentationml.slide+xml" PartName="/ppt/slides/slide13.xml"/>
  <Override ContentType="application/vnd.openxmlformats-officedocument.presentationml.slide+xml" PartName="/ppt/slides/slide22.xml"/>
  <Override ContentType="application/vnd.openxmlformats-officedocument.presentationml.slide+xml" PartName="/ppt/slides/slide31.xml"/>
  <Override ContentType="application/vnd.openxmlformats-officedocument.presentationml.slide+xml" PartName="/ppt/slides/slide42.xml"/>
  <Override ContentType="application/vnd.openxmlformats-officedocument.presentationml.slide+xml" PartName="/ppt/slides/slide51.xml"/>
  <Override ContentType="application/vnd.openxmlformats-officedocument.presentationml.slideLayout+xml" PartName="/ppt/slideLayouts/slideLayout1.xml"/>
  <Override ContentType="application/vnd.openxmlformats-officedocument.extended-properties+xml" PartName="/docProps/app.xml"/>
  <Override ContentType="application/vnd.openxmlformats-officedocument.presentationml.slide+xml" PartName="/ppt/slides/slide11.xml"/>
  <Override ContentType="application/vnd.openxmlformats-officedocument.presentationml.slide+xml" PartName="/ppt/slides/slide20.xml"/>
  <Override ContentType="application/vnd.openxmlformats-officedocument.presentationml.slide+xml" PartName="/ppt/slides/slide40.xml"/>
  <Override ContentType="application/vnd.openxmlformats-officedocument.presentationml.slideLayout+xml" PartName="/ppt/slideLayouts/slideLayout10.xml"/>
  <Override ContentType="application/vnd.openxmlformats-officedocument.custom-properties+xml" PartName="/docProps/custom.xml"/>
</Types>
</file>

<file path=_rels/.rels><?xml version="1.0" encoding="UTF-8" standalone="yes" ?><Relationships xmlns="http://schemas.openxmlformats.org/package/2006/relationships"><Relationship Id="rId3" Target="docProps/core.xml" Type="http://schemas.openxmlformats.org/package/2006/relationships/metadata/core-properties"/><Relationship Id="rId2" Target="docProps/thumbnail.jpeg" Type="http://schemas.openxmlformats.org/package/2006/relationships/metadata/thumbnail"/><Relationship Id="rId1" Target="ppt/presentation.xml" Type="http://schemas.openxmlformats.org/officeDocument/2006/relationships/officeDocument"/><Relationship Id="rId4" Target="docProps/app.xml" Type="http://schemas.openxmlformats.org/officeDocument/2006/relationships/extended-properties"/><Relationship Id="rId5" Target="docProps/custom.xml" Type="http://schemas.openxmlformats.org/officeDocument/2006/relationships/custom-properties"/></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9"/>
  </p:notesMasterIdLst>
  <p:sldIdLst>
    <p:sldId id="257" r:id="rId2"/>
    <p:sldId id="258" r:id="rId3"/>
    <p:sldId id="259" r:id="rId4"/>
    <p:sldId id="261" r:id="rId5"/>
    <p:sldId id="268" r:id="rId6"/>
    <p:sldId id="269" r:id="rId7"/>
    <p:sldId id="262" r:id="rId8"/>
    <p:sldId id="263" r:id="rId9"/>
    <p:sldId id="264" r:id="rId10"/>
    <p:sldId id="265" r:id="rId11"/>
    <p:sldId id="267" r:id="rId12"/>
    <p:sldId id="266" r:id="rId13"/>
    <p:sldId id="270" r:id="rId14"/>
    <p:sldId id="271" r:id="rId15"/>
    <p:sldId id="272" r:id="rId16"/>
    <p:sldId id="273" r:id="rId17"/>
    <p:sldId id="274" r:id="rId18"/>
    <p:sldId id="275" r:id="rId19"/>
    <p:sldId id="277" r:id="rId20"/>
    <p:sldId id="278" r:id="rId21"/>
    <p:sldId id="279" r:id="rId22"/>
    <p:sldId id="280" r:id="rId23"/>
    <p:sldId id="281" r:id="rId24"/>
    <p:sldId id="282" r:id="rId25"/>
    <p:sldId id="283" r:id="rId26"/>
    <p:sldId id="285" r:id="rId27"/>
    <p:sldId id="286" r:id="rId28"/>
    <p:sldId id="287" r:id="rId29"/>
    <p:sldId id="288" r:id="rId30"/>
    <p:sldId id="289" r:id="rId31"/>
    <p:sldId id="290" r:id="rId32"/>
    <p:sldId id="284" r:id="rId33"/>
    <p:sldId id="291" r:id="rId34"/>
    <p:sldId id="292" r:id="rId35"/>
    <p:sldId id="294" r:id="rId36"/>
    <p:sldId id="293" r:id="rId37"/>
    <p:sldId id="296" r:id="rId38"/>
    <p:sldId id="297" r:id="rId39"/>
    <p:sldId id="298" r:id="rId40"/>
    <p:sldId id="299" r:id="rId41"/>
    <p:sldId id="300" r:id="rId42"/>
    <p:sldId id="301" r:id="rId43"/>
    <p:sldId id="302" r:id="rId44"/>
    <p:sldId id="303" r:id="rId45"/>
    <p:sldId id="304" r:id="rId46"/>
    <p:sldId id="305" r:id="rId47"/>
    <p:sldId id="306" r:id="rId48"/>
    <p:sldId id="307" r:id="rId49"/>
    <p:sldId id="308" r:id="rId50"/>
    <p:sldId id="309" r:id="rId51"/>
    <p:sldId id="310" r:id="rId52"/>
    <p:sldId id="311" r:id="rId53"/>
    <p:sldId id="312" r:id="rId54"/>
    <p:sldId id="313" r:id="rId55"/>
    <p:sldId id="314" r:id="rId56"/>
    <p:sldId id="315" r:id="rId57"/>
    <p:sldId id="316" r:id="rId58"/>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7D19A"/>
    <a:srgbClr val="54B9AE"/>
    <a:srgbClr val="5C91A4"/>
    <a:srgbClr val="A3310D"/>
    <a:srgbClr val="504713"/>
    <a:srgbClr val="78001C"/>
    <a:srgbClr val="C48E0D"/>
    <a:srgbClr val="F79211"/>
    <a:srgbClr val="5B5B5B"/>
    <a:srgbClr val="F70000"/>
  </p:clrMru>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245" autoAdjust="0"/>
  </p:normalViewPr>
  <p:slideViewPr>
    <p:cSldViewPr>
      <p:cViewPr>
        <p:scale>
          <a:sx n="70" d="100"/>
          <a:sy n="70" d="100"/>
        </p:scale>
        <p:origin x="-2736" y="-900"/>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45D16FE9-ECF6-49D7-A608-88C59EABDEB2}" type="datetimeFigureOut">
              <a:rPr lang="en-US" smtClean="0"/>
              <a:pPr/>
              <a:t>8/6/2017</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55B16CA-DB2C-4F16-A9B1-B795574485E9}"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C55B16CA-DB2C-4F16-A9B1-B795574485E9}" type="slidenum">
              <a:rPr lang="en-US" smtClean="0"/>
              <a:pPr/>
              <a:t>33</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8EB7EFEC-B138-45EC-8E14-00F8C85CE28A}" type="datetimeFigureOut">
              <a:rPr lang="en-US" smtClean="0"/>
              <a:pPr/>
              <a:t>8/6/2017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0DBC460-FF62-44AA-A685-CF492426EA77}"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EB7EFEC-B138-45EC-8E14-00F8C85CE28A}" type="datetimeFigureOut">
              <a:rPr lang="en-US" smtClean="0"/>
              <a:pPr/>
              <a:t>8/6/2017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0DBC460-FF62-44AA-A685-CF492426EA77}"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EB7EFEC-B138-45EC-8E14-00F8C85CE28A}" type="datetimeFigureOut">
              <a:rPr lang="en-US" smtClean="0"/>
              <a:pPr/>
              <a:t>8/6/2017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0DBC460-FF62-44AA-A685-CF492426EA77}"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EB7EFEC-B138-45EC-8E14-00F8C85CE28A}" type="datetimeFigureOut">
              <a:rPr lang="en-US" smtClean="0"/>
              <a:pPr/>
              <a:t>8/6/2017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0DBC460-FF62-44AA-A685-CF492426EA77}"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8EB7EFEC-B138-45EC-8E14-00F8C85CE28A}" type="datetimeFigureOut">
              <a:rPr lang="en-US" smtClean="0"/>
              <a:pPr/>
              <a:t>8/6/2017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0DBC460-FF62-44AA-A685-CF492426EA77}"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8EB7EFEC-B138-45EC-8E14-00F8C85CE28A}" type="datetimeFigureOut">
              <a:rPr lang="en-US" smtClean="0"/>
              <a:pPr/>
              <a:t>8/6/2017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0DBC460-FF62-44AA-A685-CF492426EA77}"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8EB7EFEC-B138-45EC-8E14-00F8C85CE28A}" type="datetimeFigureOut">
              <a:rPr lang="en-US" smtClean="0"/>
              <a:pPr/>
              <a:t>8/6/2017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30DBC460-FF62-44AA-A685-CF492426EA77}"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8EB7EFEC-B138-45EC-8E14-00F8C85CE28A}" type="datetimeFigureOut">
              <a:rPr lang="en-US" smtClean="0"/>
              <a:pPr/>
              <a:t>8/6/2017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30DBC460-FF62-44AA-A685-CF492426EA77}"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EB7EFEC-B138-45EC-8E14-00F8C85CE28A}" type="datetimeFigureOut">
              <a:rPr lang="en-US" smtClean="0"/>
              <a:pPr/>
              <a:t>8/6/2017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30DBC460-FF62-44AA-A685-CF492426EA77}"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EB7EFEC-B138-45EC-8E14-00F8C85CE28A}" type="datetimeFigureOut">
              <a:rPr lang="en-US" smtClean="0"/>
              <a:pPr/>
              <a:t>8/6/2017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0DBC460-FF62-44AA-A685-CF492426EA77}"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EB7EFEC-B138-45EC-8E14-00F8C85CE28A}" type="datetimeFigureOut">
              <a:rPr lang="en-US" smtClean="0"/>
              <a:pPr/>
              <a:t>8/6/2017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0DBC460-FF62-44AA-A685-CF492426EA77}"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333333"/>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EB7EFEC-B138-45EC-8E14-00F8C85CE28A}" type="datetimeFigureOut">
              <a:rPr lang="en-US" smtClean="0"/>
              <a:pPr/>
              <a:t>8/6/2017</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0DBC460-FF62-44AA-A685-CF492426EA77}"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7.xml"/><Relationship Id="rId6" Type="http://schemas.openxmlformats.org/officeDocument/2006/relationships/image" Target="../media/image5.jpeg"/><Relationship Id="rId5" Type="http://schemas.openxmlformats.org/officeDocument/2006/relationships/image" Target="../media/image4.jpeg"/><Relationship Id="rId4" Type="http://schemas.openxmlformats.org/officeDocument/2006/relationships/image" Target="../media/image3.jpeg"/></Relationships>
</file>

<file path=ppt/slides/_rels/slide10.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7.xml"/><Relationship Id="rId6" Type="http://schemas.openxmlformats.org/officeDocument/2006/relationships/image" Target="../media/image5.jpeg"/><Relationship Id="rId5" Type="http://schemas.openxmlformats.org/officeDocument/2006/relationships/image" Target="../media/image15.jpeg"/><Relationship Id="rId4" Type="http://schemas.openxmlformats.org/officeDocument/2006/relationships/image" Target="../media/image3.jpeg"/></Relationships>
</file>

<file path=ppt/slides/_rels/slide1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7.xml"/><Relationship Id="rId6" Type="http://schemas.openxmlformats.org/officeDocument/2006/relationships/image" Target="../media/image5.jpeg"/><Relationship Id="rId5" Type="http://schemas.openxmlformats.org/officeDocument/2006/relationships/image" Target="../media/image16.jpeg"/><Relationship Id="rId4" Type="http://schemas.openxmlformats.org/officeDocument/2006/relationships/image" Target="../media/image3.jpeg"/></Relationships>
</file>

<file path=ppt/slides/_rels/slide1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7.xml"/><Relationship Id="rId6" Type="http://schemas.openxmlformats.org/officeDocument/2006/relationships/image" Target="../media/image5.jpeg"/><Relationship Id="rId5" Type="http://schemas.openxmlformats.org/officeDocument/2006/relationships/image" Target="../media/image17.jpeg"/><Relationship Id="rId4" Type="http://schemas.openxmlformats.org/officeDocument/2006/relationships/image" Target="../media/image3.jpeg"/></Relationships>
</file>

<file path=ppt/slides/_rels/slide1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7.xml"/><Relationship Id="rId6" Type="http://schemas.openxmlformats.org/officeDocument/2006/relationships/image" Target="../media/image5.jpeg"/><Relationship Id="rId5" Type="http://schemas.openxmlformats.org/officeDocument/2006/relationships/image" Target="../media/image18.jpeg"/><Relationship Id="rId4" Type="http://schemas.openxmlformats.org/officeDocument/2006/relationships/image" Target="../media/image3.jpeg"/></Relationships>
</file>

<file path=ppt/slides/_rels/slide1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7.xml"/><Relationship Id="rId5" Type="http://schemas.openxmlformats.org/officeDocument/2006/relationships/image" Target="../media/image5.jpeg"/><Relationship Id="rId4" Type="http://schemas.openxmlformats.org/officeDocument/2006/relationships/image" Target="../media/image3.jpeg"/></Relationships>
</file>

<file path=ppt/slides/_rels/slide1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7.xml"/><Relationship Id="rId5" Type="http://schemas.openxmlformats.org/officeDocument/2006/relationships/image" Target="../media/image5.jpeg"/><Relationship Id="rId4" Type="http://schemas.openxmlformats.org/officeDocument/2006/relationships/image" Target="../media/image3.jpeg"/></Relationships>
</file>

<file path=ppt/slides/_rels/slide16.xml.rels><?xml version="1.0" encoding="UTF-8" standalone="yes" ?><Relationships xmlns="http://schemas.openxmlformats.org/package/2006/relationships"><Relationship Id="rId3" Target="../media/image2.jpeg" Type="http://schemas.openxmlformats.org/officeDocument/2006/relationships/image"/><Relationship Id="rId2" Target="../media/image1.jpeg" Type="http://schemas.openxmlformats.org/officeDocument/2006/relationships/image"/><Relationship Id="rId1" Target="../slideLayouts/slideLayout7.xml" Type="http://schemas.openxmlformats.org/officeDocument/2006/relationships/slideLayout"/><Relationship Id="rId6" Target="../media/image5.jpeg" Type="http://schemas.openxmlformats.org/officeDocument/2006/relationships/image"/><Relationship Id="rId5" Target="../media/image19.jpeg" Type="http://schemas.openxmlformats.org/officeDocument/2006/relationships/image"/><Relationship Id="rId4" Target="../media/image3.jpeg" Type="http://schemas.openxmlformats.org/officeDocument/2006/relationships/image"/></Relationships>
</file>

<file path=ppt/slides/_rels/slide17.xml.rels><?xml version="1.0" encoding="UTF-8" standalone="yes" ?><Relationships xmlns="http://schemas.openxmlformats.org/package/2006/relationships"><Relationship Id="rId3" Target="../media/image2.jpeg" Type="http://schemas.openxmlformats.org/officeDocument/2006/relationships/image"/><Relationship Id="rId2" Target="../media/image1.jpeg" Type="http://schemas.openxmlformats.org/officeDocument/2006/relationships/image"/><Relationship Id="rId1" Target="../slideLayouts/slideLayout7.xml" Type="http://schemas.openxmlformats.org/officeDocument/2006/relationships/slideLayout"/><Relationship Id="rId6" Target="../media/image5.jpeg" Type="http://schemas.openxmlformats.org/officeDocument/2006/relationships/image"/><Relationship Id="rId5" Target="../media/image20.jpeg" Type="http://schemas.openxmlformats.org/officeDocument/2006/relationships/image"/><Relationship Id="rId4" Target="../media/image3.jpeg" Type="http://schemas.openxmlformats.org/officeDocument/2006/relationships/image"/></Relationships>
</file>

<file path=ppt/slides/_rels/slide18.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7.xml"/><Relationship Id="rId5" Type="http://schemas.openxmlformats.org/officeDocument/2006/relationships/image" Target="../media/image5.jpeg"/><Relationship Id="rId4" Type="http://schemas.openxmlformats.org/officeDocument/2006/relationships/image" Target="../media/image3.jpeg"/></Relationships>
</file>

<file path=ppt/slides/_rels/slide19.xml.rels><?xml version="1.0" encoding="UTF-8" standalone="yes" ?><Relationships xmlns="http://schemas.openxmlformats.org/package/2006/relationships"><Relationship Id="rId3" Target="../media/image2.jpeg" Type="http://schemas.openxmlformats.org/officeDocument/2006/relationships/image"/><Relationship Id="rId7" Target="../media/image5.jpeg" Type="http://schemas.openxmlformats.org/officeDocument/2006/relationships/image"/><Relationship Id="rId2" Target="../media/image1.jpeg" Type="http://schemas.openxmlformats.org/officeDocument/2006/relationships/image"/><Relationship Id="rId1" Target="../slideLayouts/slideLayout7.xml" Type="http://schemas.openxmlformats.org/officeDocument/2006/relationships/slideLayout"/><Relationship Id="rId6" Target="../media/image21.jpeg" Type="http://schemas.openxmlformats.org/officeDocument/2006/relationships/image"/><Relationship Id="rId5" Target="../media/image19.jpeg" Type="http://schemas.openxmlformats.org/officeDocument/2006/relationships/image"/><Relationship Id="rId4" Target="../media/image3.jpeg" Type="http://schemas.openxmlformats.org/officeDocument/2006/relationships/image"/></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7.xml"/><Relationship Id="rId5" Type="http://schemas.openxmlformats.org/officeDocument/2006/relationships/image" Target="../media/image5.jpeg"/><Relationship Id="rId4" Type="http://schemas.openxmlformats.org/officeDocument/2006/relationships/image" Target="../media/image3.jpeg"/></Relationships>
</file>

<file path=ppt/slides/_rels/slide20.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7.xml"/><Relationship Id="rId5" Type="http://schemas.openxmlformats.org/officeDocument/2006/relationships/image" Target="../media/image5.jpeg"/><Relationship Id="rId4" Type="http://schemas.openxmlformats.org/officeDocument/2006/relationships/image" Target="../media/image3.jpeg"/></Relationships>
</file>

<file path=ppt/slides/_rels/slide21.xml.rels><?xml version="1.0" encoding="UTF-8" standalone="yes" ?><Relationships xmlns="http://schemas.openxmlformats.org/package/2006/relationships"><Relationship Id="rId3" Target="../media/image2.jpeg" Type="http://schemas.openxmlformats.org/officeDocument/2006/relationships/image"/><Relationship Id="rId7" Target="../media/image5.jpeg" Type="http://schemas.openxmlformats.org/officeDocument/2006/relationships/image"/><Relationship Id="rId2" Target="../media/image1.jpeg" Type="http://schemas.openxmlformats.org/officeDocument/2006/relationships/image"/><Relationship Id="rId1" Target="../slideLayouts/slideLayout7.xml" Type="http://schemas.openxmlformats.org/officeDocument/2006/relationships/slideLayout"/><Relationship Id="rId6" Target="../media/image22.jpeg" Type="http://schemas.openxmlformats.org/officeDocument/2006/relationships/image"/><Relationship Id="rId5" Target="../media/image20.jpeg" Type="http://schemas.openxmlformats.org/officeDocument/2006/relationships/image"/><Relationship Id="rId4" Target="../media/image3.jpeg" Type="http://schemas.openxmlformats.org/officeDocument/2006/relationships/image"/></Relationships>
</file>

<file path=ppt/slides/_rels/slide22.xml.rels><?xml version="1.0" encoding="UTF-8" standalone="yes" ?><Relationships xmlns="http://schemas.openxmlformats.org/package/2006/relationships"><Relationship Id="rId3" Target="../media/image2.jpeg" Type="http://schemas.openxmlformats.org/officeDocument/2006/relationships/image"/><Relationship Id="rId7" Target="../media/image5.jpeg" Type="http://schemas.openxmlformats.org/officeDocument/2006/relationships/image"/><Relationship Id="rId2" Target="../media/image1.jpeg" Type="http://schemas.openxmlformats.org/officeDocument/2006/relationships/image"/><Relationship Id="rId1" Target="../slideLayouts/slideLayout7.xml" Type="http://schemas.openxmlformats.org/officeDocument/2006/relationships/slideLayout"/><Relationship Id="rId6" Target="../media/image23.jpeg" Type="http://schemas.openxmlformats.org/officeDocument/2006/relationships/image"/><Relationship Id="rId5" Target="../media/image21.jpeg" Type="http://schemas.openxmlformats.org/officeDocument/2006/relationships/image"/><Relationship Id="rId4" Target="../media/image3.jpeg" Type="http://schemas.openxmlformats.org/officeDocument/2006/relationships/image"/></Relationships>
</file>

<file path=ppt/slides/_rels/slide23.xml.rels><?xml version="1.0" encoding="UTF-8" standalone="yes"?>
<Relationships xmlns="http://schemas.openxmlformats.org/package/2006/relationships"><Relationship Id="rId8" Type="http://schemas.openxmlformats.org/officeDocument/2006/relationships/image" Target="../media/image25.jpeg"/><Relationship Id="rId13" Type="http://schemas.openxmlformats.org/officeDocument/2006/relationships/image" Target="../media/image5.jpeg"/><Relationship Id="rId3" Type="http://schemas.openxmlformats.org/officeDocument/2006/relationships/image" Target="../media/image2.jpeg"/><Relationship Id="rId7" Type="http://schemas.openxmlformats.org/officeDocument/2006/relationships/hyperlink" Target="http://www.ramsar.org/cda/en/ramsar-documents-strp-strp-bn/main/ramsar/1-31-111%5e25610_4000_0__" TargetMode="External"/><Relationship Id="rId12" Type="http://schemas.openxmlformats.org/officeDocument/2006/relationships/image" Target="../media/image27.jpeg"/><Relationship Id="rId2" Type="http://schemas.openxmlformats.org/officeDocument/2006/relationships/image" Target="../media/image1.jpeg"/><Relationship Id="rId1" Type="http://schemas.openxmlformats.org/officeDocument/2006/relationships/slideLayout" Target="../slideLayouts/slideLayout7.xml"/><Relationship Id="rId6" Type="http://schemas.openxmlformats.org/officeDocument/2006/relationships/image" Target="../media/image24.jpeg"/><Relationship Id="rId11" Type="http://schemas.openxmlformats.org/officeDocument/2006/relationships/hyperlink" Target="http://www.ramsar.org/cda/en/ramsar-pubs-handbooks-handbooks4-e/main/ramsar/1-30-33%5e21323_4000_0__" TargetMode="External"/><Relationship Id="rId5" Type="http://schemas.openxmlformats.org/officeDocument/2006/relationships/hyperlink" Target="http://www.ramsar.org/cda/en/ramsar-pubs-manual-manual5/main/ramsar/1-30-35%5e25489_4000_0__" TargetMode="External"/><Relationship Id="rId10" Type="http://schemas.openxmlformats.org/officeDocument/2006/relationships/image" Target="../media/image26.jpeg"/><Relationship Id="rId4" Type="http://schemas.openxmlformats.org/officeDocument/2006/relationships/image" Target="../media/image3.jpeg"/><Relationship Id="rId9" Type="http://schemas.openxmlformats.org/officeDocument/2006/relationships/hyperlink" Target="http://www.ramsar.org/cda/en/ramsar-pubs-reports-tech-rpts/main/ramsar/1-30-99%5e21374_4000_0__" TargetMode="External"/></Relationships>
</file>

<file path=ppt/slides/_rels/slide24.xml.rels><?xml version="1.0" encoding="UTF-8" standalone="yes" ?><Relationships xmlns="http://schemas.openxmlformats.org/package/2006/relationships"><Relationship Id="rId3" Target="../media/image2.jpeg" Type="http://schemas.openxmlformats.org/officeDocument/2006/relationships/image"/><Relationship Id="rId7" Target="../media/image5.jpeg" Type="http://schemas.openxmlformats.org/officeDocument/2006/relationships/image"/><Relationship Id="rId2" Target="../media/image1.jpeg" Type="http://schemas.openxmlformats.org/officeDocument/2006/relationships/image"/><Relationship Id="rId1" Target="../slideLayouts/slideLayout7.xml" Type="http://schemas.openxmlformats.org/officeDocument/2006/relationships/slideLayout"/><Relationship Id="rId6" Target="../media/image28.jpeg" Type="http://schemas.openxmlformats.org/officeDocument/2006/relationships/image"/><Relationship Id="rId5" Target="../media/image23.jpeg" Type="http://schemas.openxmlformats.org/officeDocument/2006/relationships/image"/><Relationship Id="rId4" Target="../media/image3.jpeg" Type="http://schemas.openxmlformats.org/officeDocument/2006/relationships/image"/></Relationships>
</file>

<file path=ppt/slides/_rels/slide2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7.xml"/><Relationship Id="rId5" Type="http://schemas.openxmlformats.org/officeDocument/2006/relationships/image" Target="../media/image5.jpeg"/><Relationship Id="rId4" Type="http://schemas.openxmlformats.org/officeDocument/2006/relationships/image" Target="../media/image3.jpeg"/></Relationships>
</file>

<file path=ppt/slides/_rels/slide2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7.xml"/><Relationship Id="rId6" Type="http://schemas.openxmlformats.org/officeDocument/2006/relationships/image" Target="../media/image5.jpeg"/><Relationship Id="rId5" Type="http://schemas.openxmlformats.org/officeDocument/2006/relationships/image" Target="../media/image29.jpeg"/><Relationship Id="rId4" Type="http://schemas.openxmlformats.org/officeDocument/2006/relationships/image" Target="../media/image3.jpeg"/></Relationships>
</file>

<file path=ppt/slides/_rels/slide2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7.xml"/><Relationship Id="rId5" Type="http://schemas.openxmlformats.org/officeDocument/2006/relationships/image" Target="../media/image5.jpeg"/><Relationship Id="rId4" Type="http://schemas.openxmlformats.org/officeDocument/2006/relationships/image" Target="../media/image3.jpeg"/></Relationships>
</file>

<file path=ppt/slides/_rels/slide28.xml.rels><?xml version="1.0" encoding="UTF-8" standalone="yes"?>
<Relationships xmlns="http://schemas.openxmlformats.org/package/2006/relationships"><Relationship Id="rId3" Type="http://schemas.openxmlformats.org/officeDocument/2006/relationships/image" Target="../media/image2.jpeg"/><Relationship Id="rId7" Type="http://schemas.openxmlformats.org/officeDocument/2006/relationships/image" Target="../media/image5.jpeg"/><Relationship Id="rId2" Type="http://schemas.openxmlformats.org/officeDocument/2006/relationships/image" Target="../media/image1.jpeg"/><Relationship Id="rId1" Type="http://schemas.openxmlformats.org/officeDocument/2006/relationships/slideLayout" Target="../slideLayouts/slideLayout7.xml"/><Relationship Id="rId6" Type="http://schemas.openxmlformats.org/officeDocument/2006/relationships/image" Target="../media/image31.jpeg"/><Relationship Id="rId5" Type="http://schemas.openxmlformats.org/officeDocument/2006/relationships/image" Target="../media/image30.jpeg"/><Relationship Id="rId4" Type="http://schemas.openxmlformats.org/officeDocument/2006/relationships/image" Target="../media/image3.jpeg"/></Relationships>
</file>

<file path=ppt/slides/_rels/slide29.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7.xml"/><Relationship Id="rId6" Type="http://schemas.openxmlformats.org/officeDocument/2006/relationships/image" Target="../media/image5.jpeg"/><Relationship Id="rId5" Type="http://schemas.openxmlformats.org/officeDocument/2006/relationships/image" Target="../media/image32.jpeg"/><Relationship Id="rId4" Type="http://schemas.openxmlformats.org/officeDocument/2006/relationships/image" Target="../media/image3.jpeg"/></Relationships>
</file>

<file path=ppt/slides/_rels/slide3.xml.rels><?xml version="1.0" encoding="UTF-8" standalone="yes" ?><Relationships xmlns="http://schemas.openxmlformats.org/package/2006/relationships"><Relationship Id="rId3" Target="../media/image2.jpeg" Type="http://schemas.openxmlformats.org/officeDocument/2006/relationships/image"/><Relationship Id="rId2" Target="../media/image1.jpeg" Type="http://schemas.openxmlformats.org/officeDocument/2006/relationships/image"/><Relationship Id="rId1" Target="../slideLayouts/slideLayout7.xml" Type="http://schemas.openxmlformats.org/officeDocument/2006/relationships/slideLayout"/><Relationship Id="rId6" Target="../media/image5.jpeg" Type="http://schemas.openxmlformats.org/officeDocument/2006/relationships/image"/><Relationship Id="rId5" Target="../media/image6.jpeg" Type="http://schemas.openxmlformats.org/officeDocument/2006/relationships/image"/><Relationship Id="rId4" Target="../media/image3.jpeg" Type="http://schemas.openxmlformats.org/officeDocument/2006/relationships/image"/></Relationships>
</file>

<file path=ppt/slides/_rels/slide30.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7.xml"/><Relationship Id="rId6" Type="http://schemas.openxmlformats.org/officeDocument/2006/relationships/image" Target="../media/image5.jpeg"/><Relationship Id="rId5" Type="http://schemas.openxmlformats.org/officeDocument/2006/relationships/image" Target="../media/image33.png"/><Relationship Id="rId4" Type="http://schemas.openxmlformats.org/officeDocument/2006/relationships/image" Target="../media/image3.jpeg"/></Relationships>
</file>

<file path=ppt/slides/_rels/slide3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7.xml"/><Relationship Id="rId6" Type="http://schemas.openxmlformats.org/officeDocument/2006/relationships/image" Target="../media/image5.jpeg"/><Relationship Id="rId5" Type="http://schemas.openxmlformats.org/officeDocument/2006/relationships/image" Target="../media/image34.jpeg"/><Relationship Id="rId4" Type="http://schemas.openxmlformats.org/officeDocument/2006/relationships/image" Target="../media/image3.jpeg"/></Relationships>
</file>

<file path=ppt/slides/_rels/slide32.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image" Target="../media/image36.jpeg"/><Relationship Id="rId7" Type="http://schemas.openxmlformats.org/officeDocument/2006/relationships/image" Target="../media/image40.jpeg"/><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image" Target="../media/image39.jpeg"/><Relationship Id="rId5" Type="http://schemas.openxmlformats.org/officeDocument/2006/relationships/image" Target="../media/image38.jpeg"/><Relationship Id="rId4" Type="http://schemas.openxmlformats.org/officeDocument/2006/relationships/image" Target="../media/image37.jpeg"/></Relationships>
</file>

<file path=ppt/slides/_rels/slide34.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image" Target="../media/image36.jpeg"/><Relationship Id="rId1" Type="http://schemas.openxmlformats.org/officeDocument/2006/relationships/slideLayout" Target="../slideLayouts/slideLayout7.xml"/><Relationship Id="rId6" Type="http://schemas.openxmlformats.org/officeDocument/2006/relationships/image" Target="../media/image40.jpeg"/><Relationship Id="rId5" Type="http://schemas.openxmlformats.org/officeDocument/2006/relationships/image" Target="../media/image39.jpeg"/><Relationship Id="rId4" Type="http://schemas.openxmlformats.org/officeDocument/2006/relationships/image" Target="../media/image38.jpeg"/></Relationships>
</file>

<file path=ppt/slides/_rels/slide35.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image" Target="../media/image36.jpeg"/><Relationship Id="rId1" Type="http://schemas.openxmlformats.org/officeDocument/2006/relationships/slideLayout" Target="../slideLayouts/slideLayout7.xml"/><Relationship Id="rId6" Type="http://schemas.openxmlformats.org/officeDocument/2006/relationships/image" Target="../media/image40.jpeg"/><Relationship Id="rId5" Type="http://schemas.openxmlformats.org/officeDocument/2006/relationships/image" Target="../media/image39.jpeg"/><Relationship Id="rId4" Type="http://schemas.openxmlformats.org/officeDocument/2006/relationships/image" Target="../media/image38.jpeg"/></Relationships>
</file>

<file path=ppt/slides/_rels/slide36.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image" Target="../media/image36.jpeg"/><Relationship Id="rId1" Type="http://schemas.openxmlformats.org/officeDocument/2006/relationships/slideLayout" Target="../slideLayouts/slideLayout7.xml"/><Relationship Id="rId6" Type="http://schemas.openxmlformats.org/officeDocument/2006/relationships/image" Target="../media/image40.jpeg"/><Relationship Id="rId5" Type="http://schemas.openxmlformats.org/officeDocument/2006/relationships/image" Target="../media/image39.jpeg"/><Relationship Id="rId4" Type="http://schemas.openxmlformats.org/officeDocument/2006/relationships/image" Target="../media/image38.jpeg"/></Relationships>
</file>

<file path=ppt/slides/_rels/slide37.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image" Target="../media/image36.jpeg"/><Relationship Id="rId1" Type="http://schemas.openxmlformats.org/officeDocument/2006/relationships/slideLayout" Target="../slideLayouts/slideLayout7.xml"/><Relationship Id="rId6" Type="http://schemas.openxmlformats.org/officeDocument/2006/relationships/image" Target="../media/image40.jpeg"/><Relationship Id="rId5" Type="http://schemas.openxmlformats.org/officeDocument/2006/relationships/image" Target="../media/image39.jpeg"/><Relationship Id="rId4" Type="http://schemas.openxmlformats.org/officeDocument/2006/relationships/image" Target="../media/image38.jpeg"/></Relationships>
</file>

<file path=ppt/slides/_rels/slide38.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image" Target="../media/image36.jpeg"/><Relationship Id="rId1" Type="http://schemas.openxmlformats.org/officeDocument/2006/relationships/slideLayout" Target="../slideLayouts/slideLayout7.xml"/><Relationship Id="rId6" Type="http://schemas.openxmlformats.org/officeDocument/2006/relationships/image" Target="../media/image40.jpeg"/><Relationship Id="rId5" Type="http://schemas.openxmlformats.org/officeDocument/2006/relationships/image" Target="../media/image39.jpeg"/><Relationship Id="rId4" Type="http://schemas.openxmlformats.org/officeDocument/2006/relationships/image" Target="../media/image38.jpeg"/></Relationships>
</file>

<file path=ppt/slides/_rels/slide39.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image" Target="../media/image36.jpeg"/><Relationship Id="rId1" Type="http://schemas.openxmlformats.org/officeDocument/2006/relationships/slideLayout" Target="../slideLayouts/slideLayout7.xml"/><Relationship Id="rId6" Type="http://schemas.openxmlformats.org/officeDocument/2006/relationships/image" Target="../media/image40.jpeg"/><Relationship Id="rId5" Type="http://schemas.openxmlformats.org/officeDocument/2006/relationships/image" Target="../media/image39.jpeg"/><Relationship Id="rId4" Type="http://schemas.openxmlformats.org/officeDocument/2006/relationships/image" Target="../media/image38.jpeg"/></Relationships>
</file>

<file path=ppt/slides/_rels/slide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7.xml"/><Relationship Id="rId5" Type="http://schemas.openxmlformats.org/officeDocument/2006/relationships/image" Target="../media/image5.jpeg"/><Relationship Id="rId4" Type="http://schemas.openxmlformats.org/officeDocument/2006/relationships/image" Target="../media/image3.jpeg"/></Relationships>
</file>

<file path=ppt/slides/_rels/slide40.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image" Target="../media/image36.jpeg"/><Relationship Id="rId1" Type="http://schemas.openxmlformats.org/officeDocument/2006/relationships/slideLayout" Target="../slideLayouts/slideLayout7.xml"/><Relationship Id="rId6" Type="http://schemas.openxmlformats.org/officeDocument/2006/relationships/image" Target="../media/image40.jpeg"/><Relationship Id="rId5" Type="http://schemas.openxmlformats.org/officeDocument/2006/relationships/image" Target="../media/image39.jpeg"/><Relationship Id="rId4" Type="http://schemas.openxmlformats.org/officeDocument/2006/relationships/image" Target="../media/image38.jpeg"/></Relationships>
</file>

<file path=ppt/slides/_rels/slide41.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image" Target="../media/image36.jpeg"/><Relationship Id="rId1" Type="http://schemas.openxmlformats.org/officeDocument/2006/relationships/slideLayout" Target="../slideLayouts/slideLayout7.xml"/><Relationship Id="rId6" Type="http://schemas.openxmlformats.org/officeDocument/2006/relationships/image" Target="../media/image40.jpeg"/><Relationship Id="rId5" Type="http://schemas.openxmlformats.org/officeDocument/2006/relationships/image" Target="../media/image39.jpeg"/><Relationship Id="rId4" Type="http://schemas.openxmlformats.org/officeDocument/2006/relationships/image" Target="../media/image38.jpeg"/></Relationships>
</file>

<file path=ppt/slides/_rels/slide42.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image" Target="../media/image36.jpeg"/><Relationship Id="rId1" Type="http://schemas.openxmlformats.org/officeDocument/2006/relationships/slideLayout" Target="../slideLayouts/slideLayout7.xml"/><Relationship Id="rId6" Type="http://schemas.openxmlformats.org/officeDocument/2006/relationships/image" Target="../media/image40.jpeg"/><Relationship Id="rId5" Type="http://schemas.openxmlformats.org/officeDocument/2006/relationships/image" Target="../media/image39.jpeg"/><Relationship Id="rId4" Type="http://schemas.openxmlformats.org/officeDocument/2006/relationships/image" Target="../media/image38.jpeg"/></Relationships>
</file>

<file path=ppt/slides/_rels/slide43.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image" Target="../media/image36.jpeg"/><Relationship Id="rId1" Type="http://schemas.openxmlformats.org/officeDocument/2006/relationships/slideLayout" Target="../slideLayouts/slideLayout7.xml"/><Relationship Id="rId6" Type="http://schemas.openxmlformats.org/officeDocument/2006/relationships/image" Target="../media/image40.jpeg"/><Relationship Id="rId5" Type="http://schemas.openxmlformats.org/officeDocument/2006/relationships/image" Target="../media/image39.jpeg"/><Relationship Id="rId4" Type="http://schemas.openxmlformats.org/officeDocument/2006/relationships/image" Target="../media/image38.jpeg"/></Relationships>
</file>

<file path=ppt/slides/_rels/slide44.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image" Target="../media/image36.jpeg"/><Relationship Id="rId1" Type="http://schemas.openxmlformats.org/officeDocument/2006/relationships/slideLayout" Target="../slideLayouts/slideLayout7.xml"/><Relationship Id="rId6" Type="http://schemas.openxmlformats.org/officeDocument/2006/relationships/image" Target="../media/image40.jpeg"/><Relationship Id="rId5" Type="http://schemas.openxmlformats.org/officeDocument/2006/relationships/image" Target="../media/image39.jpeg"/><Relationship Id="rId4" Type="http://schemas.openxmlformats.org/officeDocument/2006/relationships/image" Target="../media/image38.jpeg"/></Relationships>
</file>

<file path=ppt/slides/_rels/slide45.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image" Target="../media/image36.jpeg"/><Relationship Id="rId1" Type="http://schemas.openxmlformats.org/officeDocument/2006/relationships/slideLayout" Target="../slideLayouts/slideLayout7.xml"/><Relationship Id="rId6" Type="http://schemas.openxmlformats.org/officeDocument/2006/relationships/image" Target="../media/image40.jpeg"/><Relationship Id="rId5" Type="http://schemas.openxmlformats.org/officeDocument/2006/relationships/image" Target="../media/image39.jpeg"/><Relationship Id="rId4" Type="http://schemas.openxmlformats.org/officeDocument/2006/relationships/image" Target="../media/image38.jpeg"/></Relationships>
</file>

<file path=ppt/slides/_rels/slide46.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image" Target="../media/image36.jpeg"/><Relationship Id="rId1" Type="http://schemas.openxmlformats.org/officeDocument/2006/relationships/slideLayout" Target="../slideLayouts/slideLayout7.xml"/><Relationship Id="rId6" Type="http://schemas.openxmlformats.org/officeDocument/2006/relationships/image" Target="../media/image40.jpeg"/><Relationship Id="rId5" Type="http://schemas.openxmlformats.org/officeDocument/2006/relationships/image" Target="../media/image39.jpeg"/><Relationship Id="rId4" Type="http://schemas.openxmlformats.org/officeDocument/2006/relationships/image" Target="../media/image38.jpeg"/></Relationships>
</file>

<file path=ppt/slides/_rels/slide47.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image" Target="../media/image36.jpeg"/><Relationship Id="rId1" Type="http://schemas.openxmlformats.org/officeDocument/2006/relationships/slideLayout" Target="../slideLayouts/slideLayout7.xml"/><Relationship Id="rId6" Type="http://schemas.openxmlformats.org/officeDocument/2006/relationships/image" Target="../media/image40.jpeg"/><Relationship Id="rId5" Type="http://schemas.openxmlformats.org/officeDocument/2006/relationships/image" Target="../media/image39.jpeg"/><Relationship Id="rId4" Type="http://schemas.openxmlformats.org/officeDocument/2006/relationships/image" Target="../media/image38.jpeg"/></Relationships>
</file>

<file path=ppt/slides/_rels/slide48.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image" Target="../media/image36.jpeg"/><Relationship Id="rId1" Type="http://schemas.openxmlformats.org/officeDocument/2006/relationships/slideLayout" Target="../slideLayouts/slideLayout7.xml"/><Relationship Id="rId6" Type="http://schemas.openxmlformats.org/officeDocument/2006/relationships/image" Target="../media/image40.jpeg"/><Relationship Id="rId5" Type="http://schemas.openxmlformats.org/officeDocument/2006/relationships/image" Target="../media/image39.jpeg"/><Relationship Id="rId4" Type="http://schemas.openxmlformats.org/officeDocument/2006/relationships/image" Target="../media/image38.jpeg"/></Relationships>
</file>

<file path=ppt/slides/_rels/slide49.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image" Target="../media/image36.jpeg"/><Relationship Id="rId1" Type="http://schemas.openxmlformats.org/officeDocument/2006/relationships/slideLayout" Target="../slideLayouts/slideLayout7.xml"/><Relationship Id="rId6" Type="http://schemas.openxmlformats.org/officeDocument/2006/relationships/image" Target="../media/image40.jpeg"/><Relationship Id="rId5" Type="http://schemas.openxmlformats.org/officeDocument/2006/relationships/image" Target="../media/image39.jpeg"/><Relationship Id="rId4" Type="http://schemas.openxmlformats.org/officeDocument/2006/relationships/image" Target="../media/image38.jpeg"/></Relationships>
</file>

<file path=ppt/slides/_rels/slide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7.xml"/><Relationship Id="rId5" Type="http://schemas.openxmlformats.org/officeDocument/2006/relationships/image" Target="../media/image5.jpeg"/><Relationship Id="rId4" Type="http://schemas.openxmlformats.org/officeDocument/2006/relationships/image" Target="../media/image3.jpeg"/></Relationships>
</file>

<file path=ppt/slides/_rels/slide50.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image" Target="../media/image36.jpeg"/><Relationship Id="rId1" Type="http://schemas.openxmlformats.org/officeDocument/2006/relationships/slideLayout" Target="../slideLayouts/slideLayout7.xml"/><Relationship Id="rId6" Type="http://schemas.openxmlformats.org/officeDocument/2006/relationships/image" Target="../media/image40.jpeg"/><Relationship Id="rId5" Type="http://schemas.openxmlformats.org/officeDocument/2006/relationships/image" Target="../media/image39.jpeg"/><Relationship Id="rId4" Type="http://schemas.openxmlformats.org/officeDocument/2006/relationships/image" Target="../media/image38.jpeg"/></Relationships>
</file>

<file path=ppt/slides/_rels/slide51.xml.rels><?xml version="1.0" encoding="UTF-8" standalone="yes"?>
<Relationships xmlns="http://schemas.openxmlformats.org/package/2006/relationships"><Relationship Id="rId3" Type="http://schemas.openxmlformats.org/officeDocument/2006/relationships/image" Target="../media/image36.jpeg"/><Relationship Id="rId7" Type="http://schemas.openxmlformats.org/officeDocument/2006/relationships/image" Target="../media/image40.jpeg"/><Relationship Id="rId2" Type="http://schemas.openxmlformats.org/officeDocument/2006/relationships/image" Target="../media/image41.png"/><Relationship Id="rId1" Type="http://schemas.openxmlformats.org/officeDocument/2006/relationships/slideLayout" Target="../slideLayouts/slideLayout7.xml"/><Relationship Id="rId6" Type="http://schemas.openxmlformats.org/officeDocument/2006/relationships/image" Target="../media/image39.jpeg"/><Relationship Id="rId5" Type="http://schemas.openxmlformats.org/officeDocument/2006/relationships/image" Target="../media/image38.jpeg"/><Relationship Id="rId4" Type="http://schemas.openxmlformats.org/officeDocument/2006/relationships/image" Target="../media/image37.jpeg"/></Relationships>
</file>

<file path=ppt/slides/_rels/slide52.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image" Target="../media/image36.jpeg"/><Relationship Id="rId1" Type="http://schemas.openxmlformats.org/officeDocument/2006/relationships/slideLayout" Target="../slideLayouts/slideLayout7.xml"/><Relationship Id="rId6" Type="http://schemas.openxmlformats.org/officeDocument/2006/relationships/image" Target="../media/image40.jpeg"/><Relationship Id="rId5" Type="http://schemas.openxmlformats.org/officeDocument/2006/relationships/image" Target="../media/image39.jpeg"/><Relationship Id="rId4" Type="http://schemas.openxmlformats.org/officeDocument/2006/relationships/image" Target="../media/image38.jpeg"/></Relationships>
</file>

<file path=ppt/slides/_rels/slide53.xml.rels><?xml version="1.0" encoding="UTF-8" standalone="yes"?>
<Relationships xmlns="http://schemas.openxmlformats.org/package/2006/relationships"><Relationship Id="rId8" Type="http://schemas.openxmlformats.org/officeDocument/2006/relationships/image" Target="../media/image39.jpeg"/><Relationship Id="rId3" Type="http://schemas.openxmlformats.org/officeDocument/2006/relationships/image" Target="../media/image37.jpeg"/><Relationship Id="rId7" Type="http://schemas.openxmlformats.org/officeDocument/2006/relationships/image" Target="../media/image44.jpeg"/><Relationship Id="rId2" Type="http://schemas.openxmlformats.org/officeDocument/2006/relationships/image" Target="../media/image36.jpeg"/><Relationship Id="rId1" Type="http://schemas.openxmlformats.org/officeDocument/2006/relationships/slideLayout" Target="../slideLayouts/slideLayout7.xml"/><Relationship Id="rId6" Type="http://schemas.openxmlformats.org/officeDocument/2006/relationships/image" Target="../media/image43.jpeg"/><Relationship Id="rId5" Type="http://schemas.openxmlformats.org/officeDocument/2006/relationships/image" Target="../media/image42.jpeg"/><Relationship Id="rId4" Type="http://schemas.openxmlformats.org/officeDocument/2006/relationships/image" Target="../media/image38.jpeg"/><Relationship Id="rId9" Type="http://schemas.openxmlformats.org/officeDocument/2006/relationships/image" Target="../media/image40.jpeg"/></Relationships>
</file>

<file path=ppt/slides/_rels/slide54.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image" Target="../media/image36.jpeg"/><Relationship Id="rId1" Type="http://schemas.openxmlformats.org/officeDocument/2006/relationships/slideLayout" Target="../slideLayouts/slideLayout7.xml"/><Relationship Id="rId6" Type="http://schemas.openxmlformats.org/officeDocument/2006/relationships/image" Target="../media/image40.jpeg"/><Relationship Id="rId5" Type="http://schemas.openxmlformats.org/officeDocument/2006/relationships/image" Target="../media/image39.jpeg"/><Relationship Id="rId4" Type="http://schemas.openxmlformats.org/officeDocument/2006/relationships/image" Target="../media/image38.jpeg"/></Relationships>
</file>

<file path=ppt/slides/_rels/slide55.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image" Target="../media/image36.jpeg"/><Relationship Id="rId1" Type="http://schemas.openxmlformats.org/officeDocument/2006/relationships/slideLayout" Target="../slideLayouts/slideLayout7.xml"/><Relationship Id="rId6" Type="http://schemas.openxmlformats.org/officeDocument/2006/relationships/image" Target="../media/image40.jpeg"/><Relationship Id="rId5" Type="http://schemas.openxmlformats.org/officeDocument/2006/relationships/image" Target="../media/image39.jpeg"/><Relationship Id="rId4" Type="http://schemas.openxmlformats.org/officeDocument/2006/relationships/image" Target="../media/image38.jpeg"/></Relationships>
</file>

<file path=ppt/slides/_rels/slide56.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image" Target="../media/image36.jpeg"/><Relationship Id="rId1" Type="http://schemas.openxmlformats.org/officeDocument/2006/relationships/slideLayout" Target="../slideLayouts/slideLayout7.xml"/><Relationship Id="rId6" Type="http://schemas.openxmlformats.org/officeDocument/2006/relationships/image" Target="../media/image40.jpeg"/><Relationship Id="rId5" Type="http://schemas.openxmlformats.org/officeDocument/2006/relationships/image" Target="../media/image39.jpeg"/><Relationship Id="rId4" Type="http://schemas.openxmlformats.org/officeDocument/2006/relationships/image" Target="../media/image38.jpeg"/></Relationships>
</file>

<file path=ppt/slides/_rels/slide57.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image" Target="../media/image36.jpeg"/><Relationship Id="rId1" Type="http://schemas.openxmlformats.org/officeDocument/2006/relationships/slideLayout" Target="../slideLayouts/slideLayout7.xml"/><Relationship Id="rId5" Type="http://schemas.openxmlformats.org/officeDocument/2006/relationships/image" Target="../media/image45.jpeg"/><Relationship Id="rId4" Type="http://schemas.openxmlformats.org/officeDocument/2006/relationships/image" Target="../media/image38.jpeg"/></Relationships>
</file>

<file path=ppt/slides/_rels/slide6.xml.rels><?xml version="1.0" encoding="UTF-8" standalone="yes"?>
<Relationships xmlns="http://schemas.openxmlformats.org/package/2006/relationships"><Relationship Id="rId8" Type="http://schemas.openxmlformats.org/officeDocument/2006/relationships/image" Target="../media/image10.jpeg"/><Relationship Id="rId3" Type="http://schemas.openxmlformats.org/officeDocument/2006/relationships/image" Target="../media/image2.jpeg"/><Relationship Id="rId7" Type="http://schemas.openxmlformats.org/officeDocument/2006/relationships/image" Target="../media/image9.jpeg"/><Relationship Id="rId2" Type="http://schemas.openxmlformats.org/officeDocument/2006/relationships/image" Target="../media/image1.jpeg"/><Relationship Id="rId1" Type="http://schemas.openxmlformats.org/officeDocument/2006/relationships/slideLayout" Target="../slideLayouts/slideLayout7.xml"/><Relationship Id="rId6" Type="http://schemas.openxmlformats.org/officeDocument/2006/relationships/image" Target="../media/image8.jpeg"/><Relationship Id="rId11" Type="http://schemas.openxmlformats.org/officeDocument/2006/relationships/image" Target="../media/image5.jpeg"/><Relationship Id="rId5" Type="http://schemas.openxmlformats.org/officeDocument/2006/relationships/image" Target="../media/image7.jpeg"/><Relationship Id="rId10" Type="http://schemas.openxmlformats.org/officeDocument/2006/relationships/image" Target="../media/image12.jpeg"/><Relationship Id="rId4" Type="http://schemas.openxmlformats.org/officeDocument/2006/relationships/image" Target="../media/image3.jpeg"/><Relationship Id="rId9" Type="http://schemas.openxmlformats.org/officeDocument/2006/relationships/image" Target="../media/image11.jpeg"/></Relationships>
</file>

<file path=ppt/slides/_rels/slide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7.xml"/><Relationship Id="rId6" Type="http://schemas.openxmlformats.org/officeDocument/2006/relationships/image" Target="../media/image5.jpeg"/><Relationship Id="rId5" Type="http://schemas.openxmlformats.org/officeDocument/2006/relationships/image" Target="../media/image13.png"/><Relationship Id="rId4" Type="http://schemas.openxmlformats.org/officeDocument/2006/relationships/image" Target="../media/image3.jpeg"/></Relationships>
</file>

<file path=ppt/slides/_rels/slide8.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7.xml"/><Relationship Id="rId5" Type="http://schemas.openxmlformats.org/officeDocument/2006/relationships/image" Target="../media/image5.jpeg"/><Relationship Id="rId4" Type="http://schemas.openxmlformats.org/officeDocument/2006/relationships/image" Target="../media/image3.jpeg"/></Relationships>
</file>

<file path=ppt/slides/_rels/slide9.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7.xml"/><Relationship Id="rId6" Type="http://schemas.openxmlformats.org/officeDocument/2006/relationships/image" Target="../media/image5.jpeg"/><Relationship Id="rId5" Type="http://schemas.openxmlformats.org/officeDocument/2006/relationships/image" Target="../media/image14.jpeg"/><Relationship Id="rId4" Type="http://schemas.openxmlformats.org/officeDocument/2006/relationships/image" Target="../media/image3.jpeg"/></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3" name="TextBox 2"/>
          <p:cNvSpPr txBox="1"/>
          <p:nvPr/>
        </p:nvSpPr>
        <p:spPr>
          <a:xfrm>
            <a:off x="914400" y="228600"/>
            <a:ext cx="6553200" cy="1200329"/>
          </a:xfrm>
          <a:prstGeom prst="rect">
            <a:avLst/>
          </a:prstGeom>
          <a:noFill/>
        </p:spPr>
        <p:txBody>
          <a:bodyPr wrap="square" rtlCol="0">
            <a:spAutoFit/>
          </a:bodyPr>
          <a:lstStyle/>
          <a:p>
            <a:pPr algn="ctr" rtl="1"/>
            <a:r>
              <a:rPr lang="ar-JO" sz="3600" b="1" dirty="0" smtClean="0">
                <a:solidFill>
                  <a:schemeClr val="bg1"/>
                </a:solidFill>
                <a:latin typeface="Adobe Arabic" pitchFamily="18" charset="-78"/>
                <a:cs typeface="Adobe Arabic" pitchFamily="18" charset="-78"/>
              </a:rPr>
              <a:t>التخطيط الإداري للأراضي الرطبة ذات الأهمية العالمية المعلنة ضمن اتفاقية رامسار </a:t>
            </a:r>
            <a:endParaRPr lang="en-US" sz="3600" b="1" dirty="0">
              <a:solidFill>
                <a:schemeClr val="bg1"/>
              </a:solidFill>
              <a:latin typeface="Adobe Arabic" pitchFamily="18" charset="-78"/>
              <a:cs typeface="Adobe Arabic" pitchFamily="18" charset="-78"/>
            </a:endParaRPr>
          </a:p>
        </p:txBody>
      </p:sp>
      <p:pic>
        <p:nvPicPr>
          <p:cNvPr id="5" name="Picture 6" descr="J:\sirhani-male.jpg"/>
          <p:cNvPicPr>
            <a:picLocks noChangeAspect="1" noChangeArrowheads="1"/>
          </p:cNvPicPr>
          <p:nvPr/>
        </p:nvPicPr>
        <p:blipFill>
          <a:blip r:embed="rId2" cstate="print"/>
          <a:srcRect l="11001" t="12867" r="14163" b="12835"/>
          <a:stretch>
            <a:fillRect/>
          </a:stretch>
        </p:blipFill>
        <p:spPr bwMode="auto">
          <a:xfrm>
            <a:off x="7809215" y="3773403"/>
            <a:ext cx="1129752" cy="786685"/>
          </a:xfrm>
          <a:prstGeom prst="rect">
            <a:avLst/>
          </a:prstGeom>
          <a:noFill/>
        </p:spPr>
      </p:pic>
      <p:sp>
        <p:nvSpPr>
          <p:cNvPr id="6" name="Rectangle 5"/>
          <p:cNvSpPr/>
          <p:nvPr/>
        </p:nvSpPr>
        <p:spPr>
          <a:xfrm>
            <a:off x="0" y="0"/>
            <a:ext cx="9144000" cy="45719"/>
          </a:xfrm>
          <a:prstGeom prst="rect">
            <a:avLst/>
          </a:prstGeom>
          <a:solidFill>
            <a:srgbClr val="54B9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p:nvSpPr>
        <p:spPr>
          <a:xfrm>
            <a:off x="914400" y="1600200"/>
            <a:ext cx="6400800" cy="45719"/>
          </a:xfrm>
          <a:prstGeom prst="rect">
            <a:avLst/>
          </a:prstGeom>
          <a:solidFill>
            <a:srgbClr val="54B9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2" descr="J:\250 GB [NH]\jabboul package archived\GCG.jpg"/>
          <p:cNvPicPr>
            <a:picLocks noChangeAspect="1" noChangeArrowheads="1"/>
          </p:cNvPicPr>
          <p:nvPr/>
        </p:nvPicPr>
        <p:blipFill>
          <a:blip r:embed="rId3" cstate="print"/>
          <a:srcRect l="28078" t="4270" r="31662" b="12456"/>
          <a:stretch>
            <a:fillRect/>
          </a:stretch>
        </p:blipFill>
        <p:spPr bwMode="auto">
          <a:xfrm>
            <a:off x="7795967" y="1752600"/>
            <a:ext cx="1143000" cy="1828800"/>
          </a:xfrm>
          <a:prstGeom prst="rect">
            <a:avLst/>
          </a:prstGeom>
          <a:noFill/>
        </p:spPr>
      </p:pic>
      <p:pic>
        <p:nvPicPr>
          <p:cNvPr id="10" name="Picture 4" descr="J:\250 GB [NH]\jabboul package archived\using the boat.jpg"/>
          <p:cNvPicPr>
            <a:picLocks noChangeAspect="1" noChangeArrowheads="1"/>
          </p:cNvPicPr>
          <p:nvPr/>
        </p:nvPicPr>
        <p:blipFill>
          <a:blip r:embed="rId4" cstate="print"/>
          <a:srcRect l="4693" r="10832"/>
          <a:stretch>
            <a:fillRect/>
          </a:stretch>
        </p:blipFill>
        <p:spPr bwMode="auto">
          <a:xfrm>
            <a:off x="7795967" y="4752091"/>
            <a:ext cx="1143000" cy="999505"/>
          </a:xfrm>
          <a:prstGeom prst="rect">
            <a:avLst/>
          </a:prstGeom>
          <a:noFill/>
        </p:spPr>
      </p:pic>
      <p:sp>
        <p:nvSpPr>
          <p:cNvPr id="11" name="TextBox 10"/>
          <p:cNvSpPr txBox="1"/>
          <p:nvPr/>
        </p:nvSpPr>
        <p:spPr>
          <a:xfrm>
            <a:off x="914400" y="2057400"/>
            <a:ext cx="6400800" cy="615553"/>
          </a:xfrm>
          <a:prstGeom prst="rect">
            <a:avLst/>
          </a:prstGeom>
          <a:noFill/>
          <a:ln>
            <a:solidFill>
              <a:srgbClr val="5C91A4"/>
            </a:solidFill>
          </a:ln>
        </p:spPr>
        <p:txBody>
          <a:bodyPr wrap="square" rtlCol="0">
            <a:spAutoFit/>
          </a:bodyPr>
          <a:lstStyle/>
          <a:p>
            <a:pPr algn="r" rtl="1"/>
            <a:r>
              <a:rPr lang="ar-JO" sz="3400" b="1" dirty="0" smtClean="0">
                <a:solidFill>
                  <a:srgbClr val="E7D19A"/>
                </a:solidFill>
                <a:latin typeface="Adobe Arabic" pitchFamily="18" charset="-78"/>
                <a:cs typeface="Adobe Arabic" pitchFamily="18" charset="-78"/>
              </a:rPr>
              <a:t>ما هي الأراضي الرطبة ؟</a:t>
            </a:r>
            <a:r>
              <a:rPr lang="en-US" sz="3400" b="1" dirty="0" smtClean="0">
                <a:solidFill>
                  <a:srgbClr val="E7D19A"/>
                </a:solidFill>
                <a:latin typeface="Adobe Arabic" pitchFamily="18" charset="-78"/>
                <a:cs typeface="Adobe Arabic" pitchFamily="18" charset="-78"/>
              </a:rPr>
              <a:t>What is a Wetland ?          </a:t>
            </a:r>
            <a:endParaRPr lang="en-US" sz="3400" b="1" dirty="0">
              <a:solidFill>
                <a:srgbClr val="E7D19A"/>
              </a:solidFill>
              <a:latin typeface="Adobe Arabic" pitchFamily="18" charset="-78"/>
              <a:cs typeface="Adobe Arabic" pitchFamily="18" charset="-78"/>
            </a:endParaRPr>
          </a:p>
        </p:txBody>
      </p:sp>
      <p:grpSp>
        <p:nvGrpSpPr>
          <p:cNvPr id="14" name="Group 13"/>
          <p:cNvGrpSpPr/>
          <p:nvPr/>
        </p:nvGrpSpPr>
        <p:grpSpPr>
          <a:xfrm>
            <a:off x="914400" y="2971800"/>
            <a:ext cx="6400800" cy="2819400"/>
            <a:chOff x="914400" y="2971800"/>
            <a:chExt cx="6400800" cy="2819400"/>
          </a:xfrm>
        </p:grpSpPr>
        <p:pic>
          <p:nvPicPr>
            <p:cNvPr id="12" name="Picture 11" descr="101025NH-d046.JPG"/>
            <p:cNvPicPr>
              <a:picLocks noChangeAspect="1"/>
            </p:cNvPicPr>
            <p:nvPr/>
          </p:nvPicPr>
          <p:blipFill>
            <a:blip r:embed="rId5" cstate="print"/>
            <a:srcRect t="22044" b="9845"/>
            <a:stretch>
              <a:fillRect/>
            </a:stretch>
          </p:blipFill>
          <p:spPr>
            <a:xfrm>
              <a:off x="914400" y="2971800"/>
              <a:ext cx="6400800" cy="2819400"/>
            </a:xfrm>
            <a:prstGeom prst="rect">
              <a:avLst/>
            </a:prstGeom>
          </p:spPr>
        </p:pic>
        <p:sp>
          <p:nvSpPr>
            <p:cNvPr id="13" name="TextBox 12"/>
            <p:cNvSpPr txBox="1"/>
            <p:nvPr/>
          </p:nvSpPr>
          <p:spPr>
            <a:xfrm>
              <a:off x="914400" y="2971800"/>
              <a:ext cx="6400800" cy="307777"/>
            </a:xfrm>
            <a:prstGeom prst="rect">
              <a:avLst/>
            </a:prstGeom>
            <a:noFill/>
            <a:ln>
              <a:noFill/>
            </a:ln>
          </p:spPr>
          <p:txBody>
            <a:bodyPr wrap="square" rtlCol="0">
              <a:spAutoFit/>
            </a:bodyPr>
            <a:lstStyle/>
            <a:p>
              <a:pPr algn="r" rtl="1"/>
              <a:r>
                <a:rPr lang="ar-JO" sz="1400" b="1" dirty="0" smtClean="0">
                  <a:latin typeface="Adobe Arabic" pitchFamily="18" charset="-78"/>
                  <a:cs typeface="Adobe Arabic" pitchFamily="18" charset="-78"/>
                </a:rPr>
                <a:t>محمية الأزرق المائية </a:t>
              </a:r>
              <a:endParaRPr lang="en-US" sz="1400" b="1" dirty="0">
                <a:latin typeface="Adobe Arabic" pitchFamily="18" charset="-78"/>
                <a:cs typeface="Adobe Arabic" pitchFamily="18" charset="-78"/>
              </a:endParaRPr>
            </a:p>
          </p:txBody>
        </p:sp>
      </p:grpSp>
      <p:pic>
        <p:nvPicPr>
          <p:cNvPr id="16" name="Picture 3" descr="J:\250 GB [NH]\jabboul package archived\Lake Jabboul.jpg"/>
          <p:cNvPicPr>
            <a:picLocks noChangeAspect="1" noChangeArrowheads="1"/>
          </p:cNvPicPr>
          <p:nvPr/>
        </p:nvPicPr>
        <p:blipFill>
          <a:blip r:embed="rId6" cstate="print"/>
          <a:srcRect l="2753" t="42500" b="42500"/>
          <a:stretch>
            <a:fillRect/>
          </a:stretch>
        </p:blipFill>
        <p:spPr bwMode="auto">
          <a:xfrm>
            <a:off x="23567" y="5943600"/>
            <a:ext cx="9120433" cy="914400"/>
          </a:xfrm>
          <a:prstGeom prst="rect">
            <a:avLst/>
          </a:prstGeom>
          <a:noFill/>
        </p:spPr>
      </p:pic>
    </p:spTree>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3" name="TextBox 2"/>
          <p:cNvSpPr txBox="1"/>
          <p:nvPr/>
        </p:nvSpPr>
        <p:spPr>
          <a:xfrm>
            <a:off x="914400" y="228600"/>
            <a:ext cx="6553200" cy="1200329"/>
          </a:xfrm>
          <a:prstGeom prst="rect">
            <a:avLst/>
          </a:prstGeom>
          <a:noFill/>
        </p:spPr>
        <p:txBody>
          <a:bodyPr wrap="square" rtlCol="0">
            <a:spAutoFit/>
          </a:bodyPr>
          <a:lstStyle/>
          <a:p>
            <a:pPr algn="ctr" rtl="1"/>
            <a:r>
              <a:rPr lang="ar-JO" sz="3600" b="1" dirty="0" smtClean="0">
                <a:solidFill>
                  <a:schemeClr val="bg1"/>
                </a:solidFill>
                <a:latin typeface="Adobe Arabic" pitchFamily="18" charset="-78"/>
                <a:cs typeface="Adobe Arabic" pitchFamily="18" charset="-78"/>
              </a:rPr>
              <a:t>التخطيط الإداري للأراضي الرطبة ذات الأهمية العالمية المعلنة ضمن اتفاقية رامسار </a:t>
            </a:r>
            <a:endParaRPr lang="en-US" sz="3600" b="1" dirty="0">
              <a:solidFill>
                <a:schemeClr val="bg1"/>
              </a:solidFill>
              <a:latin typeface="Adobe Arabic" pitchFamily="18" charset="-78"/>
              <a:cs typeface="Adobe Arabic" pitchFamily="18" charset="-78"/>
            </a:endParaRPr>
          </a:p>
        </p:txBody>
      </p:sp>
      <p:pic>
        <p:nvPicPr>
          <p:cNvPr id="5" name="Picture 6" descr="J:\sirhani-male.jpg"/>
          <p:cNvPicPr>
            <a:picLocks noChangeAspect="1" noChangeArrowheads="1"/>
          </p:cNvPicPr>
          <p:nvPr/>
        </p:nvPicPr>
        <p:blipFill>
          <a:blip r:embed="rId2" cstate="print"/>
          <a:srcRect l="11001" t="12867" r="14163" b="12835"/>
          <a:stretch>
            <a:fillRect/>
          </a:stretch>
        </p:blipFill>
        <p:spPr bwMode="auto">
          <a:xfrm>
            <a:off x="7809215" y="3773403"/>
            <a:ext cx="1129752" cy="786685"/>
          </a:xfrm>
          <a:prstGeom prst="rect">
            <a:avLst/>
          </a:prstGeom>
          <a:noFill/>
        </p:spPr>
      </p:pic>
      <p:sp>
        <p:nvSpPr>
          <p:cNvPr id="6" name="Rectangle 5"/>
          <p:cNvSpPr/>
          <p:nvPr/>
        </p:nvSpPr>
        <p:spPr>
          <a:xfrm>
            <a:off x="0" y="0"/>
            <a:ext cx="9144000" cy="45719"/>
          </a:xfrm>
          <a:prstGeom prst="rect">
            <a:avLst/>
          </a:prstGeom>
          <a:solidFill>
            <a:srgbClr val="54B9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p:nvSpPr>
        <p:spPr>
          <a:xfrm>
            <a:off x="914400" y="1600200"/>
            <a:ext cx="6400800" cy="45719"/>
          </a:xfrm>
          <a:prstGeom prst="rect">
            <a:avLst/>
          </a:prstGeom>
          <a:solidFill>
            <a:srgbClr val="54B9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2" descr="J:\250 GB [NH]\jabboul package archived\GCG.jpg"/>
          <p:cNvPicPr>
            <a:picLocks noChangeAspect="1" noChangeArrowheads="1"/>
          </p:cNvPicPr>
          <p:nvPr/>
        </p:nvPicPr>
        <p:blipFill>
          <a:blip r:embed="rId3" cstate="print"/>
          <a:srcRect l="28078" t="4270" r="31662" b="12456"/>
          <a:stretch>
            <a:fillRect/>
          </a:stretch>
        </p:blipFill>
        <p:spPr bwMode="auto">
          <a:xfrm>
            <a:off x="7795967" y="1752600"/>
            <a:ext cx="1143000" cy="1828800"/>
          </a:xfrm>
          <a:prstGeom prst="rect">
            <a:avLst/>
          </a:prstGeom>
          <a:noFill/>
        </p:spPr>
      </p:pic>
      <p:pic>
        <p:nvPicPr>
          <p:cNvPr id="10" name="Picture 4" descr="J:\250 GB [NH]\jabboul package archived\using the boat.jpg"/>
          <p:cNvPicPr>
            <a:picLocks noChangeAspect="1" noChangeArrowheads="1"/>
          </p:cNvPicPr>
          <p:nvPr/>
        </p:nvPicPr>
        <p:blipFill>
          <a:blip r:embed="rId4" cstate="print"/>
          <a:srcRect l="4693" r="10832"/>
          <a:stretch>
            <a:fillRect/>
          </a:stretch>
        </p:blipFill>
        <p:spPr bwMode="auto">
          <a:xfrm>
            <a:off x="7795967" y="4752091"/>
            <a:ext cx="1143000" cy="999505"/>
          </a:xfrm>
          <a:prstGeom prst="rect">
            <a:avLst/>
          </a:prstGeom>
          <a:noFill/>
        </p:spPr>
      </p:pic>
      <p:sp>
        <p:nvSpPr>
          <p:cNvPr id="12" name="TextBox 11"/>
          <p:cNvSpPr txBox="1"/>
          <p:nvPr/>
        </p:nvSpPr>
        <p:spPr>
          <a:xfrm>
            <a:off x="914400" y="2057400"/>
            <a:ext cx="6400800" cy="615553"/>
          </a:xfrm>
          <a:prstGeom prst="rect">
            <a:avLst/>
          </a:prstGeom>
          <a:noFill/>
          <a:ln>
            <a:solidFill>
              <a:srgbClr val="5C91A4"/>
            </a:solidFill>
          </a:ln>
        </p:spPr>
        <p:txBody>
          <a:bodyPr wrap="square" rtlCol="0">
            <a:spAutoFit/>
          </a:bodyPr>
          <a:lstStyle/>
          <a:p>
            <a:pPr algn="r" rtl="1"/>
            <a:r>
              <a:rPr lang="ar-JO" sz="3400" b="1" dirty="0" smtClean="0">
                <a:solidFill>
                  <a:srgbClr val="E7D19A"/>
                </a:solidFill>
                <a:latin typeface="Adobe Arabic" pitchFamily="18" charset="-78"/>
                <a:cs typeface="Adobe Arabic" pitchFamily="18" charset="-78"/>
              </a:rPr>
              <a:t>تاريخ تطور الاتفاقية</a:t>
            </a:r>
            <a:endParaRPr lang="en-US" sz="3400" b="1" dirty="0">
              <a:solidFill>
                <a:srgbClr val="E7D19A"/>
              </a:solidFill>
              <a:latin typeface="Adobe Arabic" pitchFamily="18" charset="-78"/>
              <a:cs typeface="Adobe Arabic" pitchFamily="18" charset="-78"/>
            </a:endParaRPr>
          </a:p>
        </p:txBody>
      </p:sp>
      <p:sp>
        <p:nvSpPr>
          <p:cNvPr id="13" name="Rectangle 4"/>
          <p:cNvSpPr>
            <a:spLocks noChangeArrowheads="1"/>
          </p:cNvSpPr>
          <p:nvPr/>
        </p:nvSpPr>
        <p:spPr bwMode="auto">
          <a:xfrm>
            <a:off x="1828800" y="2819400"/>
            <a:ext cx="5486400" cy="1384995"/>
          </a:xfrm>
          <a:prstGeom prst="rect">
            <a:avLst/>
          </a:prstGeom>
          <a:noFill/>
          <a:ln w="9525" algn="ctr">
            <a:noFill/>
            <a:miter lim="800000"/>
            <a:headEnd/>
            <a:tailEnd/>
          </a:ln>
        </p:spPr>
        <p:txBody>
          <a:bodyPr wrap="square">
            <a:spAutoFit/>
          </a:bodyPr>
          <a:lstStyle/>
          <a:p>
            <a:pPr marL="0" lvl="4" algn="justLow" rtl="1">
              <a:spcAft>
                <a:spcPts val="800"/>
              </a:spcAft>
            </a:pPr>
            <a:r>
              <a:rPr lang="ar-JO" sz="2800" dirty="0" smtClean="0">
                <a:solidFill>
                  <a:srgbClr val="E7D19A"/>
                </a:solidFill>
                <a:latin typeface="Adobe Arabic" pitchFamily="18" charset="-78"/>
                <a:cs typeface="Adobe Arabic" pitchFamily="18" charset="-78"/>
              </a:rPr>
              <a:t>عقد مؤتمر الـ </a:t>
            </a:r>
            <a:r>
              <a:rPr lang="en-US" sz="2800" dirty="0" smtClean="0">
                <a:solidFill>
                  <a:srgbClr val="E7D19A"/>
                </a:solidFill>
                <a:latin typeface="Adobe Arabic" pitchFamily="18" charset="-78"/>
                <a:cs typeface="Adobe Arabic" pitchFamily="18" charset="-78"/>
              </a:rPr>
              <a:t>(MAR)</a:t>
            </a:r>
            <a:r>
              <a:rPr lang="ar-JO" sz="2800" dirty="0" smtClean="0">
                <a:solidFill>
                  <a:srgbClr val="E7D19A"/>
                </a:solidFill>
                <a:latin typeface="Adobe Arabic" pitchFamily="18" charset="-78"/>
                <a:cs typeface="Adobe Arabic" pitchFamily="18" charset="-78"/>
              </a:rPr>
              <a:t> في الكمارج (</a:t>
            </a:r>
            <a:r>
              <a:rPr lang="en-US" sz="2800" dirty="0" err="1" smtClean="0">
                <a:solidFill>
                  <a:srgbClr val="E7D19A"/>
                </a:solidFill>
                <a:latin typeface="Adobe Arabic" pitchFamily="18" charset="-78"/>
                <a:cs typeface="Adobe Arabic" pitchFamily="18" charset="-78"/>
              </a:rPr>
              <a:t>Camarague</a:t>
            </a:r>
            <a:r>
              <a:rPr lang="ar-JO" sz="2800" dirty="0" smtClean="0">
                <a:solidFill>
                  <a:srgbClr val="E7D19A"/>
                </a:solidFill>
                <a:latin typeface="Adobe Arabic" pitchFamily="18" charset="-78"/>
                <a:cs typeface="Adobe Arabic" pitchFamily="18" charset="-78"/>
              </a:rPr>
              <a:t>) جنوب فرنسا بتاريخ 12-16 نوفمبر 1962 بدعوة من الدكتور لوك هوفمان.</a:t>
            </a:r>
            <a:endParaRPr lang="en-US" sz="2800" dirty="0">
              <a:solidFill>
                <a:srgbClr val="E7D19A"/>
              </a:solidFill>
              <a:latin typeface="Adobe Arabic" pitchFamily="18" charset="-78"/>
              <a:cs typeface="Adobe Arabic" pitchFamily="18" charset="-78"/>
            </a:endParaRPr>
          </a:p>
        </p:txBody>
      </p:sp>
      <p:sp>
        <p:nvSpPr>
          <p:cNvPr id="14" name="Line 5"/>
          <p:cNvSpPr>
            <a:spLocks noChangeShapeType="1"/>
          </p:cNvSpPr>
          <p:nvPr/>
        </p:nvSpPr>
        <p:spPr bwMode="auto">
          <a:xfrm flipH="1">
            <a:off x="2362200" y="3810000"/>
            <a:ext cx="2209800" cy="609600"/>
          </a:xfrm>
          <a:prstGeom prst="line">
            <a:avLst/>
          </a:prstGeom>
          <a:noFill/>
          <a:ln w="9525">
            <a:solidFill>
              <a:srgbClr val="E7D19A"/>
            </a:solidFill>
            <a:round/>
            <a:headEnd/>
            <a:tailEnd type="triangle" w="med" len="med"/>
          </a:ln>
        </p:spPr>
        <p:txBody>
          <a:bodyPr/>
          <a:lstStyle/>
          <a:p>
            <a:endParaRPr lang="en-US">
              <a:ln>
                <a:solidFill>
                  <a:srgbClr val="E7D19A"/>
                </a:solidFill>
              </a:ln>
              <a:solidFill>
                <a:srgbClr val="E7D19A"/>
              </a:solidFill>
            </a:endParaRPr>
          </a:p>
        </p:txBody>
      </p:sp>
      <p:sp>
        <p:nvSpPr>
          <p:cNvPr id="15" name="Line 6"/>
          <p:cNvSpPr>
            <a:spLocks noChangeShapeType="1"/>
          </p:cNvSpPr>
          <p:nvPr/>
        </p:nvSpPr>
        <p:spPr bwMode="auto">
          <a:xfrm>
            <a:off x="4572000" y="3810000"/>
            <a:ext cx="0" cy="457200"/>
          </a:xfrm>
          <a:prstGeom prst="line">
            <a:avLst/>
          </a:prstGeom>
          <a:noFill/>
          <a:ln w="9525">
            <a:solidFill>
              <a:srgbClr val="E7D19A"/>
            </a:solidFill>
            <a:round/>
            <a:headEnd/>
            <a:tailEnd type="triangle" w="med" len="med"/>
          </a:ln>
        </p:spPr>
        <p:txBody>
          <a:bodyPr/>
          <a:lstStyle/>
          <a:p>
            <a:endParaRPr lang="en-US">
              <a:ln>
                <a:solidFill>
                  <a:srgbClr val="E7D19A"/>
                </a:solidFill>
              </a:ln>
              <a:solidFill>
                <a:srgbClr val="E7D19A"/>
              </a:solidFill>
            </a:endParaRPr>
          </a:p>
        </p:txBody>
      </p:sp>
      <p:sp>
        <p:nvSpPr>
          <p:cNvPr id="16" name="Line 7"/>
          <p:cNvSpPr>
            <a:spLocks noChangeShapeType="1"/>
          </p:cNvSpPr>
          <p:nvPr/>
        </p:nvSpPr>
        <p:spPr bwMode="auto">
          <a:xfrm>
            <a:off x="4572001" y="3810000"/>
            <a:ext cx="2362199" cy="762000"/>
          </a:xfrm>
          <a:prstGeom prst="line">
            <a:avLst/>
          </a:prstGeom>
          <a:noFill/>
          <a:ln w="9525">
            <a:solidFill>
              <a:srgbClr val="E7D19A"/>
            </a:solidFill>
            <a:round/>
            <a:headEnd/>
            <a:tailEnd type="triangle" w="med" len="med"/>
          </a:ln>
        </p:spPr>
        <p:txBody>
          <a:bodyPr/>
          <a:lstStyle/>
          <a:p>
            <a:endParaRPr lang="en-US">
              <a:ln>
                <a:solidFill>
                  <a:srgbClr val="E7D19A"/>
                </a:solidFill>
              </a:ln>
              <a:solidFill>
                <a:srgbClr val="E7D19A"/>
              </a:solidFill>
            </a:endParaRPr>
          </a:p>
        </p:txBody>
      </p:sp>
      <p:sp>
        <p:nvSpPr>
          <p:cNvPr id="17" name="Text Box 8"/>
          <p:cNvSpPr txBox="1">
            <a:spLocks noChangeArrowheads="1"/>
          </p:cNvSpPr>
          <p:nvPr/>
        </p:nvSpPr>
        <p:spPr bwMode="auto">
          <a:xfrm>
            <a:off x="6477000" y="4505980"/>
            <a:ext cx="990600" cy="523220"/>
          </a:xfrm>
          <a:prstGeom prst="rect">
            <a:avLst/>
          </a:prstGeom>
          <a:noFill/>
          <a:ln w="9525">
            <a:noFill/>
            <a:miter lim="800000"/>
            <a:headEnd/>
            <a:tailEnd/>
          </a:ln>
        </p:spPr>
        <p:txBody>
          <a:bodyPr>
            <a:spAutoFit/>
          </a:bodyPr>
          <a:lstStyle/>
          <a:p>
            <a:pPr algn="ctr">
              <a:spcBef>
                <a:spcPct val="50000"/>
              </a:spcBef>
            </a:pPr>
            <a:r>
              <a:rPr lang="en-US" sz="2800" dirty="0" smtClean="0">
                <a:solidFill>
                  <a:srgbClr val="E7D19A"/>
                </a:solidFill>
                <a:latin typeface="Adobe Arabic" pitchFamily="18" charset="-78"/>
                <a:cs typeface="Adobe Arabic" pitchFamily="18" charset="-78"/>
              </a:rPr>
              <a:t>IUCN</a:t>
            </a:r>
          </a:p>
        </p:txBody>
      </p:sp>
      <p:sp>
        <p:nvSpPr>
          <p:cNvPr id="18" name="Text Box 9"/>
          <p:cNvSpPr txBox="1">
            <a:spLocks noChangeArrowheads="1"/>
          </p:cNvSpPr>
          <p:nvPr/>
        </p:nvSpPr>
        <p:spPr bwMode="auto">
          <a:xfrm>
            <a:off x="2743200" y="4343400"/>
            <a:ext cx="3657600" cy="1384995"/>
          </a:xfrm>
          <a:prstGeom prst="rect">
            <a:avLst/>
          </a:prstGeom>
          <a:noFill/>
          <a:ln w="9525">
            <a:noFill/>
            <a:miter lim="800000"/>
            <a:headEnd/>
            <a:tailEnd/>
          </a:ln>
        </p:spPr>
        <p:txBody>
          <a:bodyPr wrap="square">
            <a:spAutoFit/>
          </a:bodyPr>
          <a:lstStyle/>
          <a:p>
            <a:pPr algn="justLow">
              <a:spcBef>
                <a:spcPct val="50000"/>
              </a:spcBef>
            </a:pPr>
            <a:r>
              <a:rPr lang="en-US" sz="2800" dirty="0" smtClean="0">
                <a:solidFill>
                  <a:srgbClr val="E7D19A"/>
                </a:solidFill>
                <a:latin typeface="Adobe Arabic" pitchFamily="18" charset="-78"/>
                <a:cs typeface="Adobe Arabic" pitchFamily="18" charset="-78"/>
              </a:rPr>
              <a:t>The international Waterfowl and Wetlands Research (IWRB) (Wetland International)</a:t>
            </a:r>
          </a:p>
        </p:txBody>
      </p:sp>
      <p:sp>
        <p:nvSpPr>
          <p:cNvPr id="22" name="Text Box 15"/>
          <p:cNvSpPr txBox="1">
            <a:spLocks noChangeArrowheads="1"/>
          </p:cNvSpPr>
          <p:nvPr/>
        </p:nvSpPr>
        <p:spPr bwMode="auto">
          <a:xfrm>
            <a:off x="762000" y="4114800"/>
            <a:ext cx="1981200" cy="1815882"/>
          </a:xfrm>
          <a:prstGeom prst="rect">
            <a:avLst/>
          </a:prstGeom>
          <a:noFill/>
          <a:ln w="9525">
            <a:noFill/>
            <a:miter lim="800000"/>
            <a:headEnd/>
            <a:tailEnd/>
          </a:ln>
        </p:spPr>
        <p:txBody>
          <a:bodyPr wrap="square">
            <a:spAutoFit/>
          </a:bodyPr>
          <a:lstStyle/>
          <a:p>
            <a:pPr algn="justLow">
              <a:spcBef>
                <a:spcPct val="50000"/>
              </a:spcBef>
            </a:pPr>
            <a:r>
              <a:rPr lang="en-US" sz="2800" dirty="0" smtClean="0">
                <a:solidFill>
                  <a:srgbClr val="E7D19A"/>
                </a:solidFill>
                <a:latin typeface="Adobe Arabic" pitchFamily="18" charset="-78"/>
                <a:cs typeface="Adobe Arabic" pitchFamily="18" charset="-78"/>
              </a:rPr>
              <a:t>International Council for Bird Preservation (Birdlife)</a:t>
            </a:r>
          </a:p>
        </p:txBody>
      </p:sp>
      <p:pic>
        <p:nvPicPr>
          <p:cNvPr id="3074" name="Picture 2" descr="http://www.ramsar.org/pictures_2011/2012RamsarAwards/small_Luc_Hoffmann.jpg"/>
          <p:cNvPicPr>
            <a:picLocks noChangeAspect="1" noChangeArrowheads="1"/>
          </p:cNvPicPr>
          <p:nvPr/>
        </p:nvPicPr>
        <p:blipFill>
          <a:blip r:embed="rId5" cstate="print"/>
          <a:srcRect/>
          <a:stretch>
            <a:fillRect/>
          </a:stretch>
        </p:blipFill>
        <p:spPr bwMode="auto">
          <a:xfrm>
            <a:off x="914400" y="2711115"/>
            <a:ext cx="914400" cy="1403685"/>
          </a:xfrm>
          <a:prstGeom prst="rect">
            <a:avLst/>
          </a:prstGeom>
          <a:noFill/>
        </p:spPr>
      </p:pic>
      <p:pic>
        <p:nvPicPr>
          <p:cNvPr id="25" name="Picture 3" descr="J:\250 GB [NH]\jabboul package archived\Lake Jabboul.jpg"/>
          <p:cNvPicPr>
            <a:picLocks noChangeAspect="1" noChangeArrowheads="1"/>
          </p:cNvPicPr>
          <p:nvPr/>
        </p:nvPicPr>
        <p:blipFill>
          <a:blip r:embed="rId6" cstate="print"/>
          <a:srcRect l="2753" t="42500" b="42500"/>
          <a:stretch>
            <a:fillRect/>
          </a:stretch>
        </p:blipFill>
        <p:spPr bwMode="auto">
          <a:xfrm>
            <a:off x="23567" y="5943600"/>
            <a:ext cx="9120433" cy="914400"/>
          </a:xfrm>
          <a:prstGeom prst="rect">
            <a:avLst/>
          </a:prstGeom>
          <a:noFill/>
        </p:spPr>
      </p:pic>
    </p:spTree>
  </p:cSld>
  <p:clrMapOvr>
    <a:masterClrMapping/>
  </p:clrMapOvr>
  <p:transition>
    <p:fade thruBlk="1"/>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3" name="TextBox 2"/>
          <p:cNvSpPr txBox="1"/>
          <p:nvPr/>
        </p:nvSpPr>
        <p:spPr>
          <a:xfrm>
            <a:off x="914400" y="228600"/>
            <a:ext cx="6553200" cy="1200329"/>
          </a:xfrm>
          <a:prstGeom prst="rect">
            <a:avLst/>
          </a:prstGeom>
          <a:noFill/>
        </p:spPr>
        <p:txBody>
          <a:bodyPr wrap="square" rtlCol="0">
            <a:spAutoFit/>
          </a:bodyPr>
          <a:lstStyle/>
          <a:p>
            <a:pPr algn="ctr" rtl="1"/>
            <a:r>
              <a:rPr lang="ar-JO" sz="3600" b="1" dirty="0" smtClean="0">
                <a:solidFill>
                  <a:schemeClr val="bg1"/>
                </a:solidFill>
                <a:latin typeface="Adobe Arabic" pitchFamily="18" charset="-78"/>
                <a:cs typeface="Adobe Arabic" pitchFamily="18" charset="-78"/>
              </a:rPr>
              <a:t>التخطيط الإداري للأراضي الرطبة ذات الأهمية العالمية المعلنة ضمن اتفاقية رامسار </a:t>
            </a:r>
            <a:endParaRPr lang="en-US" sz="3600" b="1" dirty="0">
              <a:solidFill>
                <a:schemeClr val="bg1"/>
              </a:solidFill>
              <a:latin typeface="Adobe Arabic" pitchFamily="18" charset="-78"/>
              <a:cs typeface="Adobe Arabic" pitchFamily="18" charset="-78"/>
            </a:endParaRPr>
          </a:p>
        </p:txBody>
      </p:sp>
      <p:pic>
        <p:nvPicPr>
          <p:cNvPr id="5" name="Picture 6" descr="J:\sirhani-male.jpg"/>
          <p:cNvPicPr>
            <a:picLocks noChangeAspect="1" noChangeArrowheads="1"/>
          </p:cNvPicPr>
          <p:nvPr/>
        </p:nvPicPr>
        <p:blipFill>
          <a:blip r:embed="rId2" cstate="print"/>
          <a:srcRect l="11001" t="12867" r="14163" b="12835"/>
          <a:stretch>
            <a:fillRect/>
          </a:stretch>
        </p:blipFill>
        <p:spPr bwMode="auto">
          <a:xfrm>
            <a:off x="7809215" y="3773403"/>
            <a:ext cx="1129752" cy="786685"/>
          </a:xfrm>
          <a:prstGeom prst="rect">
            <a:avLst/>
          </a:prstGeom>
          <a:noFill/>
        </p:spPr>
      </p:pic>
      <p:sp>
        <p:nvSpPr>
          <p:cNvPr id="6" name="Rectangle 5"/>
          <p:cNvSpPr/>
          <p:nvPr/>
        </p:nvSpPr>
        <p:spPr>
          <a:xfrm>
            <a:off x="0" y="0"/>
            <a:ext cx="9144000" cy="45719"/>
          </a:xfrm>
          <a:prstGeom prst="rect">
            <a:avLst/>
          </a:prstGeom>
          <a:solidFill>
            <a:srgbClr val="54B9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p:nvSpPr>
        <p:spPr>
          <a:xfrm>
            <a:off x="914400" y="1600200"/>
            <a:ext cx="6400800" cy="45719"/>
          </a:xfrm>
          <a:prstGeom prst="rect">
            <a:avLst/>
          </a:prstGeom>
          <a:solidFill>
            <a:srgbClr val="54B9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2" descr="J:\250 GB [NH]\jabboul package archived\GCG.jpg"/>
          <p:cNvPicPr>
            <a:picLocks noChangeAspect="1" noChangeArrowheads="1"/>
          </p:cNvPicPr>
          <p:nvPr/>
        </p:nvPicPr>
        <p:blipFill>
          <a:blip r:embed="rId3" cstate="print"/>
          <a:srcRect l="28078" t="4270" r="31662" b="12456"/>
          <a:stretch>
            <a:fillRect/>
          </a:stretch>
        </p:blipFill>
        <p:spPr bwMode="auto">
          <a:xfrm>
            <a:off x="7795967" y="1752600"/>
            <a:ext cx="1143000" cy="1828800"/>
          </a:xfrm>
          <a:prstGeom prst="rect">
            <a:avLst/>
          </a:prstGeom>
          <a:noFill/>
        </p:spPr>
      </p:pic>
      <p:pic>
        <p:nvPicPr>
          <p:cNvPr id="10" name="Picture 4" descr="J:\250 GB [NH]\jabboul package archived\using the boat.jpg"/>
          <p:cNvPicPr>
            <a:picLocks noChangeAspect="1" noChangeArrowheads="1"/>
          </p:cNvPicPr>
          <p:nvPr/>
        </p:nvPicPr>
        <p:blipFill>
          <a:blip r:embed="rId4" cstate="print"/>
          <a:srcRect l="4693" r="10832"/>
          <a:stretch>
            <a:fillRect/>
          </a:stretch>
        </p:blipFill>
        <p:spPr bwMode="auto">
          <a:xfrm>
            <a:off x="7795967" y="4752091"/>
            <a:ext cx="1143000" cy="999505"/>
          </a:xfrm>
          <a:prstGeom prst="rect">
            <a:avLst/>
          </a:prstGeom>
          <a:noFill/>
        </p:spPr>
      </p:pic>
      <p:sp>
        <p:nvSpPr>
          <p:cNvPr id="11" name="Rectangle 10"/>
          <p:cNvSpPr/>
          <p:nvPr/>
        </p:nvSpPr>
        <p:spPr>
          <a:xfrm>
            <a:off x="3810000" y="2895601"/>
            <a:ext cx="3505200" cy="3108543"/>
          </a:xfrm>
          <a:prstGeom prst="rect">
            <a:avLst/>
          </a:prstGeom>
        </p:spPr>
        <p:txBody>
          <a:bodyPr wrap="square">
            <a:spAutoFit/>
          </a:bodyPr>
          <a:lstStyle/>
          <a:p>
            <a:pPr algn="justLow" rtl="1"/>
            <a:r>
              <a:rPr lang="ar-JO" sz="2800" dirty="0" smtClean="0">
                <a:solidFill>
                  <a:srgbClr val="E7D19A"/>
                </a:solidFill>
                <a:latin typeface="Adobe Arabic" pitchFamily="18" charset="-78"/>
                <a:cs typeface="Adobe Arabic" pitchFamily="18" charset="-78"/>
              </a:rPr>
              <a:t>استغرق تحضير نص الاتفاقية ثمان سنوات، رتب السيد اسكندر فيروز مدير مديرية الصيد والثروة السمكية الإيرانية اجتماعا دوليا (18 دولة) في مدينة رامسار على بحر قزوين وتم الاتفاق على نص الاتفاقية في الثاني من فبراير عام 1971.</a:t>
            </a:r>
            <a:endParaRPr lang="en-US" sz="2800" dirty="0" smtClean="0">
              <a:solidFill>
                <a:srgbClr val="E7D19A"/>
              </a:solidFill>
              <a:latin typeface="Adobe Arabic" pitchFamily="18" charset="-78"/>
              <a:cs typeface="Adobe Arabic" pitchFamily="18" charset="-78"/>
            </a:endParaRPr>
          </a:p>
        </p:txBody>
      </p:sp>
      <p:sp>
        <p:nvSpPr>
          <p:cNvPr id="12" name="TextBox 11"/>
          <p:cNvSpPr txBox="1"/>
          <p:nvPr/>
        </p:nvSpPr>
        <p:spPr>
          <a:xfrm>
            <a:off x="914400" y="2057400"/>
            <a:ext cx="6400800" cy="615553"/>
          </a:xfrm>
          <a:prstGeom prst="rect">
            <a:avLst/>
          </a:prstGeom>
          <a:noFill/>
          <a:ln>
            <a:solidFill>
              <a:srgbClr val="5C91A4"/>
            </a:solidFill>
          </a:ln>
        </p:spPr>
        <p:txBody>
          <a:bodyPr wrap="square" rtlCol="0">
            <a:spAutoFit/>
          </a:bodyPr>
          <a:lstStyle/>
          <a:p>
            <a:pPr algn="r" rtl="1"/>
            <a:r>
              <a:rPr lang="ar-JO" sz="3400" b="1" dirty="0" smtClean="0">
                <a:solidFill>
                  <a:srgbClr val="E7D19A"/>
                </a:solidFill>
                <a:latin typeface="Adobe Arabic" pitchFamily="18" charset="-78"/>
                <a:cs typeface="Adobe Arabic" pitchFamily="18" charset="-78"/>
              </a:rPr>
              <a:t>وبعـــدهــا . . . . </a:t>
            </a:r>
            <a:endParaRPr lang="en-US" sz="3400" b="1" dirty="0">
              <a:solidFill>
                <a:srgbClr val="E7D19A"/>
              </a:solidFill>
              <a:latin typeface="Adobe Arabic" pitchFamily="18" charset="-78"/>
              <a:cs typeface="Adobe Arabic" pitchFamily="18" charset="-78"/>
            </a:endParaRPr>
          </a:p>
        </p:txBody>
      </p:sp>
      <p:pic>
        <p:nvPicPr>
          <p:cNvPr id="13" name="Picture 6" descr="IMG_0569"/>
          <p:cNvPicPr>
            <a:picLocks noChangeAspect="1" noChangeArrowheads="1"/>
          </p:cNvPicPr>
          <p:nvPr/>
        </p:nvPicPr>
        <p:blipFill>
          <a:blip r:embed="rId5" cstate="print"/>
          <a:srcRect/>
          <a:stretch>
            <a:fillRect/>
          </a:stretch>
        </p:blipFill>
        <p:spPr bwMode="auto">
          <a:xfrm>
            <a:off x="914400" y="2057400"/>
            <a:ext cx="2590800" cy="3733800"/>
          </a:xfrm>
          <a:prstGeom prst="rect">
            <a:avLst/>
          </a:prstGeom>
          <a:noFill/>
          <a:ln w="9525">
            <a:noFill/>
            <a:miter lim="800000"/>
            <a:headEnd/>
            <a:tailEnd/>
          </a:ln>
        </p:spPr>
      </p:pic>
      <p:pic>
        <p:nvPicPr>
          <p:cNvPr id="18" name="Picture 3" descr="J:\250 GB [NH]\jabboul package archived\Lake Jabboul.jpg"/>
          <p:cNvPicPr>
            <a:picLocks noChangeAspect="1" noChangeArrowheads="1"/>
          </p:cNvPicPr>
          <p:nvPr/>
        </p:nvPicPr>
        <p:blipFill>
          <a:blip r:embed="rId6" cstate="print"/>
          <a:srcRect l="2753" t="42500" b="42500"/>
          <a:stretch>
            <a:fillRect/>
          </a:stretch>
        </p:blipFill>
        <p:spPr bwMode="auto">
          <a:xfrm>
            <a:off x="23567" y="5943600"/>
            <a:ext cx="9120433" cy="914400"/>
          </a:xfrm>
          <a:prstGeom prst="rect">
            <a:avLst/>
          </a:prstGeom>
          <a:noFill/>
        </p:spPr>
      </p:pic>
    </p:spTree>
  </p:cSld>
  <p:clrMapOvr>
    <a:masterClrMapping/>
  </p:clrMapOvr>
  <p:transition>
    <p:fade thruBlk="1"/>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3" name="TextBox 2"/>
          <p:cNvSpPr txBox="1"/>
          <p:nvPr/>
        </p:nvSpPr>
        <p:spPr>
          <a:xfrm>
            <a:off x="914400" y="228600"/>
            <a:ext cx="6553200" cy="1200329"/>
          </a:xfrm>
          <a:prstGeom prst="rect">
            <a:avLst/>
          </a:prstGeom>
          <a:noFill/>
        </p:spPr>
        <p:txBody>
          <a:bodyPr wrap="square" rtlCol="0">
            <a:spAutoFit/>
          </a:bodyPr>
          <a:lstStyle/>
          <a:p>
            <a:pPr algn="ctr" rtl="1"/>
            <a:r>
              <a:rPr lang="ar-JO" sz="3600" b="1" dirty="0" smtClean="0">
                <a:solidFill>
                  <a:schemeClr val="bg1"/>
                </a:solidFill>
                <a:latin typeface="Adobe Arabic" pitchFamily="18" charset="-78"/>
                <a:cs typeface="Adobe Arabic" pitchFamily="18" charset="-78"/>
              </a:rPr>
              <a:t>التخطيط الإداري للأراضي الرطبة ذات الأهمية العالمية المعلنة ضمن اتفاقية رامسار </a:t>
            </a:r>
            <a:endParaRPr lang="en-US" sz="3600" b="1" dirty="0">
              <a:solidFill>
                <a:schemeClr val="bg1"/>
              </a:solidFill>
              <a:latin typeface="Adobe Arabic" pitchFamily="18" charset="-78"/>
              <a:cs typeface="Adobe Arabic" pitchFamily="18" charset="-78"/>
            </a:endParaRPr>
          </a:p>
        </p:txBody>
      </p:sp>
      <p:pic>
        <p:nvPicPr>
          <p:cNvPr id="5" name="Picture 6" descr="J:\sirhani-male.jpg"/>
          <p:cNvPicPr>
            <a:picLocks noChangeAspect="1" noChangeArrowheads="1"/>
          </p:cNvPicPr>
          <p:nvPr/>
        </p:nvPicPr>
        <p:blipFill>
          <a:blip r:embed="rId2" cstate="print"/>
          <a:srcRect l="11001" t="12867" r="14163" b="12835"/>
          <a:stretch>
            <a:fillRect/>
          </a:stretch>
        </p:blipFill>
        <p:spPr bwMode="auto">
          <a:xfrm>
            <a:off x="7809215" y="3773403"/>
            <a:ext cx="1129752" cy="786685"/>
          </a:xfrm>
          <a:prstGeom prst="rect">
            <a:avLst/>
          </a:prstGeom>
          <a:noFill/>
        </p:spPr>
      </p:pic>
      <p:sp>
        <p:nvSpPr>
          <p:cNvPr id="6" name="Rectangle 5"/>
          <p:cNvSpPr/>
          <p:nvPr/>
        </p:nvSpPr>
        <p:spPr>
          <a:xfrm>
            <a:off x="0" y="0"/>
            <a:ext cx="9144000" cy="45719"/>
          </a:xfrm>
          <a:prstGeom prst="rect">
            <a:avLst/>
          </a:prstGeom>
          <a:solidFill>
            <a:srgbClr val="54B9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p:nvSpPr>
        <p:spPr>
          <a:xfrm>
            <a:off x="914400" y="1600200"/>
            <a:ext cx="6400800" cy="45719"/>
          </a:xfrm>
          <a:prstGeom prst="rect">
            <a:avLst/>
          </a:prstGeom>
          <a:solidFill>
            <a:srgbClr val="54B9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2" descr="J:\250 GB [NH]\jabboul package archived\GCG.jpg"/>
          <p:cNvPicPr>
            <a:picLocks noChangeAspect="1" noChangeArrowheads="1"/>
          </p:cNvPicPr>
          <p:nvPr/>
        </p:nvPicPr>
        <p:blipFill>
          <a:blip r:embed="rId3" cstate="print"/>
          <a:srcRect l="28078" t="4270" r="31662" b="12456"/>
          <a:stretch>
            <a:fillRect/>
          </a:stretch>
        </p:blipFill>
        <p:spPr bwMode="auto">
          <a:xfrm>
            <a:off x="7795967" y="1752600"/>
            <a:ext cx="1143000" cy="1828800"/>
          </a:xfrm>
          <a:prstGeom prst="rect">
            <a:avLst/>
          </a:prstGeom>
          <a:noFill/>
        </p:spPr>
      </p:pic>
      <p:pic>
        <p:nvPicPr>
          <p:cNvPr id="10" name="Picture 4" descr="J:\250 GB [NH]\jabboul package archived\using the boat.jpg"/>
          <p:cNvPicPr>
            <a:picLocks noChangeAspect="1" noChangeArrowheads="1"/>
          </p:cNvPicPr>
          <p:nvPr/>
        </p:nvPicPr>
        <p:blipFill>
          <a:blip r:embed="rId4" cstate="print"/>
          <a:srcRect l="4693" r="10832"/>
          <a:stretch>
            <a:fillRect/>
          </a:stretch>
        </p:blipFill>
        <p:spPr bwMode="auto">
          <a:xfrm>
            <a:off x="7795967" y="4752091"/>
            <a:ext cx="1143000" cy="999505"/>
          </a:xfrm>
          <a:prstGeom prst="rect">
            <a:avLst/>
          </a:prstGeom>
          <a:noFill/>
        </p:spPr>
      </p:pic>
      <p:sp>
        <p:nvSpPr>
          <p:cNvPr id="11" name="Rectangle 10"/>
          <p:cNvSpPr/>
          <p:nvPr/>
        </p:nvSpPr>
        <p:spPr>
          <a:xfrm>
            <a:off x="914400" y="2832318"/>
            <a:ext cx="2971800" cy="1815882"/>
          </a:xfrm>
          <a:prstGeom prst="rect">
            <a:avLst/>
          </a:prstGeom>
        </p:spPr>
        <p:txBody>
          <a:bodyPr wrap="square">
            <a:spAutoFit/>
          </a:bodyPr>
          <a:lstStyle/>
          <a:p>
            <a:pPr marL="0" lvl="1" algn="justLow">
              <a:spcAft>
                <a:spcPts val="800"/>
              </a:spcAft>
            </a:pPr>
            <a:r>
              <a:rPr lang="en-US" sz="2800" dirty="0" smtClean="0">
                <a:solidFill>
                  <a:srgbClr val="E7D19A"/>
                </a:solidFill>
                <a:latin typeface="Adobe Arabic" pitchFamily="18" charset="-78"/>
                <a:cs typeface="Adobe Arabic" pitchFamily="18" charset="-78"/>
              </a:rPr>
              <a:t>The Convention on Wetlands of International Importance especially as Waterfowl Habitat.</a:t>
            </a:r>
            <a:endParaRPr lang="en-US" sz="2800" dirty="0">
              <a:solidFill>
                <a:srgbClr val="E7D19A"/>
              </a:solidFill>
              <a:latin typeface="Adobe Arabic" pitchFamily="18" charset="-78"/>
              <a:cs typeface="Adobe Arabic" pitchFamily="18" charset="-78"/>
            </a:endParaRPr>
          </a:p>
        </p:txBody>
      </p:sp>
      <p:sp>
        <p:nvSpPr>
          <p:cNvPr id="12" name="TextBox 11"/>
          <p:cNvSpPr txBox="1"/>
          <p:nvPr/>
        </p:nvSpPr>
        <p:spPr>
          <a:xfrm>
            <a:off x="914400" y="2057400"/>
            <a:ext cx="6400800" cy="615553"/>
          </a:xfrm>
          <a:prstGeom prst="rect">
            <a:avLst/>
          </a:prstGeom>
          <a:noFill/>
          <a:ln>
            <a:solidFill>
              <a:srgbClr val="5C91A4"/>
            </a:solidFill>
          </a:ln>
        </p:spPr>
        <p:txBody>
          <a:bodyPr wrap="square" rtlCol="0">
            <a:spAutoFit/>
          </a:bodyPr>
          <a:lstStyle/>
          <a:p>
            <a:pPr algn="r" rtl="1"/>
            <a:r>
              <a:rPr lang="ar-JO" sz="3400" b="1" dirty="0" smtClean="0">
                <a:solidFill>
                  <a:srgbClr val="E7D19A"/>
                </a:solidFill>
                <a:latin typeface="Adobe Arabic" pitchFamily="18" charset="-78"/>
                <a:cs typeface="Adobe Arabic" pitchFamily="18" charset="-78"/>
              </a:rPr>
              <a:t>وكــان اسمها . . . . </a:t>
            </a:r>
            <a:endParaRPr lang="en-US" sz="3400" b="1" dirty="0">
              <a:solidFill>
                <a:srgbClr val="E7D19A"/>
              </a:solidFill>
              <a:latin typeface="Adobe Arabic" pitchFamily="18" charset="-78"/>
              <a:cs typeface="Adobe Arabic" pitchFamily="18" charset="-78"/>
            </a:endParaRPr>
          </a:p>
        </p:txBody>
      </p:sp>
      <p:pic>
        <p:nvPicPr>
          <p:cNvPr id="13" name="Picture 4" descr="lib_manual2006e"/>
          <p:cNvPicPr>
            <a:picLocks noChangeAspect="1" noChangeArrowheads="1"/>
          </p:cNvPicPr>
          <p:nvPr/>
        </p:nvPicPr>
        <p:blipFill>
          <a:blip r:embed="rId5" cstate="print"/>
          <a:srcRect/>
          <a:stretch>
            <a:fillRect/>
          </a:stretch>
        </p:blipFill>
        <p:spPr bwMode="auto">
          <a:xfrm>
            <a:off x="4419600" y="2971800"/>
            <a:ext cx="2895600" cy="2708879"/>
          </a:xfrm>
          <a:prstGeom prst="rect">
            <a:avLst/>
          </a:prstGeom>
          <a:noFill/>
          <a:ln w="9525">
            <a:solidFill>
              <a:srgbClr val="5C99A4"/>
            </a:solidFill>
            <a:miter lim="800000"/>
            <a:headEnd/>
            <a:tailEnd/>
          </a:ln>
        </p:spPr>
      </p:pic>
      <p:pic>
        <p:nvPicPr>
          <p:cNvPr id="18" name="Picture 3" descr="J:\250 GB [NH]\jabboul package archived\Lake Jabboul.jpg"/>
          <p:cNvPicPr>
            <a:picLocks noChangeAspect="1" noChangeArrowheads="1"/>
          </p:cNvPicPr>
          <p:nvPr/>
        </p:nvPicPr>
        <p:blipFill>
          <a:blip r:embed="rId6" cstate="print"/>
          <a:srcRect l="2753" t="42500" b="42500"/>
          <a:stretch>
            <a:fillRect/>
          </a:stretch>
        </p:blipFill>
        <p:spPr bwMode="auto">
          <a:xfrm>
            <a:off x="23567" y="5943600"/>
            <a:ext cx="9120433" cy="914400"/>
          </a:xfrm>
          <a:prstGeom prst="rect">
            <a:avLst/>
          </a:prstGeom>
          <a:noFill/>
        </p:spPr>
      </p:pic>
    </p:spTree>
  </p:cSld>
  <p:clrMapOvr>
    <a:masterClrMapping/>
  </p:clrMapOvr>
  <p:transition>
    <p:fade thruBlk="1"/>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3" name="TextBox 2"/>
          <p:cNvSpPr txBox="1"/>
          <p:nvPr/>
        </p:nvSpPr>
        <p:spPr>
          <a:xfrm>
            <a:off x="914400" y="228600"/>
            <a:ext cx="6553200" cy="1200329"/>
          </a:xfrm>
          <a:prstGeom prst="rect">
            <a:avLst/>
          </a:prstGeom>
          <a:noFill/>
        </p:spPr>
        <p:txBody>
          <a:bodyPr wrap="square" rtlCol="0">
            <a:spAutoFit/>
          </a:bodyPr>
          <a:lstStyle/>
          <a:p>
            <a:pPr algn="ctr" rtl="1"/>
            <a:r>
              <a:rPr lang="ar-JO" sz="3600" b="1" dirty="0" smtClean="0">
                <a:solidFill>
                  <a:schemeClr val="bg1"/>
                </a:solidFill>
                <a:latin typeface="Adobe Arabic" pitchFamily="18" charset="-78"/>
                <a:cs typeface="Adobe Arabic" pitchFamily="18" charset="-78"/>
              </a:rPr>
              <a:t>التخطيط الإداري للأراضي الرطبة ذات الأهمية العالمية المعلنة ضمن اتفاقية رامسار </a:t>
            </a:r>
            <a:endParaRPr lang="en-US" sz="3600" b="1" dirty="0">
              <a:solidFill>
                <a:schemeClr val="bg1"/>
              </a:solidFill>
              <a:latin typeface="Adobe Arabic" pitchFamily="18" charset="-78"/>
              <a:cs typeface="Adobe Arabic" pitchFamily="18" charset="-78"/>
            </a:endParaRPr>
          </a:p>
        </p:txBody>
      </p:sp>
      <p:pic>
        <p:nvPicPr>
          <p:cNvPr id="5" name="Picture 6" descr="J:\sirhani-male.jpg"/>
          <p:cNvPicPr>
            <a:picLocks noChangeAspect="1" noChangeArrowheads="1"/>
          </p:cNvPicPr>
          <p:nvPr/>
        </p:nvPicPr>
        <p:blipFill>
          <a:blip r:embed="rId2" cstate="print"/>
          <a:srcRect l="11001" t="12867" r="14163" b="12835"/>
          <a:stretch>
            <a:fillRect/>
          </a:stretch>
        </p:blipFill>
        <p:spPr bwMode="auto">
          <a:xfrm>
            <a:off x="7809215" y="3773403"/>
            <a:ext cx="1129752" cy="786685"/>
          </a:xfrm>
          <a:prstGeom prst="rect">
            <a:avLst/>
          </a:prstGeom>
          <a:noFill/>
        </p:spPr>
      </p:pic>
      <p:sp>
        <p:nvSpPr>
          <p:cNvPr id="6" name="Rectangle 5"/>
          <p:cNvSpPr/>
          <p:nvPr/>
        </p:nvSpPr>
        <p:spPr>
          <a:xfrm>
            <a:off x="0" y="0"/>
            <a:ext cx="9144000" cy="45719"/>
          </a:xfrm>
          <a:prstGeom prst="rect">
            <a:avLst/>
          </a:prstGeom>
          <a:solidFill>
            <a:srgbClr val="54B9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p:nvSpPr>
        <p:spPr>
          <a:xfrm>
            <a:off x="914400" y="1600200"/>
            <a:ext cx="6400800" cy="45719"/>
          </a:xfrm>
          <a:prstGeom prst="rect">
            <a:avLst/>
          </a:prstGeom>
          <a:solidFill>
            <a:srgbClr val="54B9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2" descr="J:\250 GB [NH]\jabboul package archived\GCG.jpg"/>
          <p:cNvPicPr>
            <a:picLocks noChangeAspect="1" noChangeArrowheads="1"/>
          </p:cNvPicPr>
          <p:nvPr/>
        </p:nvPicPr>
        <p:blipFill>
          <a:blip r:embed="rId3" cstate="print"/>
          <a:srcRect l="28078" t="4270" r="31662" b="12456"/>
          <a:stretch>
            <a:fillRect/>
          </a:stretch>
        </p:blipFill>
        <p:spPr bwMode="auto">
          <a:xfrm>
            <a:off x="7795967" y="1752600"/>
            <a:ext cx="1143000" cy="1828800"/>
          </a:xfrm>
          <a:prstGeom prst="rect">
            <a:avLst/>
          </a:prstGeom>
          <a:noFill/>
        </p:spPr>
      </p:pic>
      <p:pic>
        <p:nvPicPr>
          <p:cNvPr id="10" name="Picture 4" descr="J:\250 GB [NH]\jabboul package archived\using the boat.jpg"/>
          <p:cNvPicPr>
            <a:picLocks noChangeAspect="1" noChangeArrowheads="1"/>
          </p:cNvPicPr>
          <p:nvPr/>
        </p:nvPicPr>
        <p:blipFill>
          <a:blip r:embed="rId4" cstate="print"/>
          <a:srcRect l="4693" r="10832"/>
          <a:stretch>
            <a:fillRect/>
          </a:stretch>
        </p:blipFill>
        <p:spPr bwMode="auto">
          <a:xfrm>
            <a:off x="7795967" y="4752091"/>
            <a:ext cx="1143000" cy="999505"/>
          </a:xfrm>
          <a:prstGeom prst="rect">
            <a:avLst/>
          </a:prstGeom>
          <a:noFill/>
        </p:spPr>
      </p:pic>
      <p:sp>
        <p:nvSpPr>
          <p:cNvPr id="11" name="Rectangle 10"/>
          <p:cNvSpPr/>
          <p:nvPr/>
        </p:nvSpPr>
        <p:spPr>
          <a:xfrm>
            <a:off x="4343400" y="2971800"/>
            <a:ext cx="2971800" cy="2677656"/>
          </a:xfrm>
          <a:prstGeom prst="rect">
            <a:avLst/>
          </a:prstGeom>
        </p:spPr>
        <p:txBody>
          <a:bodyPr wrap="square">
            <a:spAutoFit/>
          </a:bodyPr>
          <a:lstStyle/>
          <a:p>
            <a:pPr marL="0" lvl="1" algn="r">
              <a:spcAft>
                <a:spcPts val="800"/>
              </a:spcAft>
            </a:pPr>
            <a:r>
              <a:rPr lang="ar-JO" sz="2800" dirty="0" smtClean="0">
                <a:solidFill>
                  <a:srgbClr val="E7D19A"/>
                </a:solidFill>
                <a:latin typeface="Adobe Arabic" pitchFamily="18" charset="-78"/>
                <a:cs typeface="Adobe Arabic" pitchFamily="18" charset="-78"/>
              </a:rPr>
              <a:t>شهر ديسمبر ، تم اعتماد الاتفاقية من قبل اليونسكو، وخضعت للتعديل والإضافة عام 1982، </a:t>
            </a:r>
            <a:r>
              <a:rPr lang="ar-JO" sz="2800" dirty="0" err="1" smtClean="0">
                <a:solidFill>
                  <a:srgbClr val="E7D19A"/>
                </a:solidFill>
                <a:latin typeface="Adobe Arabic" pitchFamily="18" charset="-78"/>
                <a:cs typeface="Adobe Arabic" pitchFamily="18" charset="-78"/>
              </a:rPr>
              <a:t>و</a:t>
            </a:r>
            <a:r>
              <a:rPr lang="ar-JO" sz="2800" dirty="0" smtClean="0">
                <a:solidFill>
                  <a:srgbClr val="E7D19A"/>
                </a:solidFill>
                <a:latin typeface="Adobe Arabic" pitchFamily="18" charset="-78"/>
                <a:cs typeface="Adobe Arabic" pitchFamily="18" charset="-78"/>
              </a:rPr>
              <a:t> 1987 واعتمدت هذه التعديلات رسميا عام 1994.</a:t>
            </a:r>
            <a:endParaRPr lang="en-US" sz="2800" dirty="0">
              <a:solidFill>
                <a:srgbClr val="E7D19A"/>
              </a:solidFill>
              <a:latin typeface="Adobe Arabic" pitchFamily="18" charset="-78"/>
              <a:cs typeface="Adobe Arabic" pitchFamily="18" charset="-78"/>
            </a:endParaRPr>
          </a:p>
        </p:txBody>
      </p:sp>
      <p:sp>
        <p:nvSpPr>
          <p:cNvPr id="12" name="TextBox 11"/>
          <p:cNvSpPr txBox="1"/>
          <p:nvPr/>
        </p:nvSpPr>
        <p:spPr>
          <a:xfrm>
            <a:off x="914400" y="2057400"/>
            <a:ext cx="6400800" cy="615553"/>
          </a:xfrm>
          <a:prstGeom prst="rect">
            <a:avLst/>
          </a:prstGeom>
          <a:noFill/>
          <a:ln>
            <a:solidFill>
              <a:srgbClr val="5C91A4"/>
            </a:solidFill>
          </a:ln>
        </p:spPr>
        <p:txBody>
          <a:bodyPr wrap="square" rtlCol="0">
            <a:spAutoFit/>
          </a:bodyPr>
          <a:lstStyle/>
          <a:p>
            <a:pPr algn="r" rtl="1"/>
            <a:r>
              <a:rPr lang="ar-JO" sz="3400" b="1" dirty="0" smtClean="0">
                <a:solidFill>
                  <a:srgbClr val="E7D19A"/>
                </a:solidFill>
                <a:latin typeface="Adobe Arabic" pitchFamily="18" charset="-78"/>
                <a:cs typeface="Adobe Arabic" pitchFamily="18" charset="-78"/>
              </a:rPr>
              <a:t>وفي عام 1975 . . . . </a:t>
            </a:r>
            <a:endParaRPr lang="en-US" sz="3400" b="1" dirty="0">
              <a:solidFill>
                <a:srgbClr val="E7D19A"/>
              </a:solidFill>
              <a:latin typeface="Adobe Arabic" pitchFamily="18" charset="-78"/>
              <a:cs typeface="Adobe Arabic" pitchFamily="18" charset="-78"/>
            </a:endParaRPr>
          </a:p>
        </p:txBody>
      </p:sp>
      <p:pic>
        <p:nvPicPr>
          <p:cNvPr id="14" name="Picture 13" descr="02-l.jpg"/>
          <p:cNvPicPr>
            <a:picLocks noChangeAspect="1"/>
          </p:cNvPicPr>
          <p:nvPr/>
        </p:nvPicPr>
        <p:blipFill>
          <a:blip r:embed="rId5" cstate="print"/>
          <a:stretch>
            <a:fillRect/>
          </a:stretch>
        </p:blipFill>
        <p:spPr>
          <a:xfrm>
            <a:off x="914400" y="2971800"/>
            <a:ext cx="3618129" cy="2514600"/>
          </a:xfrm>
          <a:prstGeom prst="rect">
            <a:avLst/>
          </a:prstGeom>
        </p:spPr>
      </p:pic>
      <p:pic>
        <p:nvPicPr>
          <p:cNvPr id="19" name="Picture 3" descr="J:\250 GB [NH]\jabboul package archived\Lake Jabboul.jpg"/>
          <p:cNvPicPr>
            <a:picLocks noChangeAspect="1" noChangeArrowheads="1"/>
          </p:cNvPicPr>
          <p:nvPr/>
        </p:nvPicPr>
        <p:blipFill>
          <a:blip r:embed="rId6" cstate="print"/>
          <a:srcRect l="2753" t="42500" b="42500"/>
          <a:stretch>
            <a:fillRect/>
          </a:stretch>
        </p:blipFill>
        <p:spPr bwMode="auto">
          <a:xfrm>
            <a:off x="23567" y="5943600"/>
            <a:ext cx="9120433" cy="914400"/>
          </a:xfrm>
          <a:prstGeom prst="rect">
            <a:avLst/>
          </a:prstGeom>
          <a:noFill/>
        </p:spPr>
      </p:pic>
    </p:spTree>
  </p:cSld>
  <p:clrMapOvr>
    <a:masterClrMapping/>
  </p:clrMapOvr>
  <p:transition>
    <p:fade thruBlk="1"/>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3" name="TextBox 2"/>
          <p:cNvSpPr txBox="1"/>
          <p:nvPr/>
        </p:nvSpPr>
        <p:spPr>
          <a:xfrm>
            <a:off x="914400" y="228600"/>
            <a:ext cx="6553200" cy="1200329"/>
          </a:xfrm>
          <a:prstGeom prst="rect">
            <a:avLst/>
          </a:prstGeom>
          <a:noFill/>
        </p:spPr>
        <p:txBody>
          <a:bodyPr wrap="square" rtlCol="0">
            <a:spAutoFit/>
          </a:bodyPr>
          <a:lstStyle/>
          <a:p>
            <a:pPr algn="ctr" rtl="1"/>
            <a:r>
              <a:rPr lang="ar-JO" sz="3600" b="1" dirty="0" smtClean="0">
                <a:solidFill>
                  <a:schemeClr val="bg1"/>
                </a:solidFill>
                <a:latin typeface="Adobe Arabic" pitchFamily="18" charset="-78"/>
                <a:cs typeface="Adobe Arabic" pitchFamily="18" charset="-78"/>
              </a:rPr>
              <a:t>التخطيط الإداري للأراضي الرطبة ذات الأهمية العالمية المعلنة ضمن اتفاقية رامسار </a:t>
            </a:r>
            <a:endParaRPr lang="en-US" sz="3600" b="1" dirty="0">
              <a:solidFill>
                <a:schemeClr val="bg1"/>
              </a:solidFill>
              <a:latin typeface="Adobe Arabic" pitchFamily="18" charset="-78"/>
              <a:cs typeface="Adobe Arabic" pitchFamily="18" charset="-78"/>
            </a:endParaRPr>
          </a:p>
        </p:txBody>
      </p:sp>
      <p:pic>
        <p:nvPicPr>
          <p:cNvPr id="5" name="Picture 6" descr="J:\sirhani-male.jpg"/>
          <p:cNvPicPr>
            <a:picLocks noChangeAspect="1" noChangeArrowheads="1"/>
          </p:cNvPicPr>
          <p:nvPr/>
        </p:nvPicPr>
        <p:blipFill>
          <a:blip r:embed="rId2" cstate="print"/>
          <a:srcRect l="11001" t="12867" r="14163" b="12835"/>
          <a:stretch>
            <a:fillRect/>
          </a:stretch>
        </p:blipFill>
        <p:spPr bwMode="auto">
          <a:xfrm>
            <a:off x="7809215" y="3773403"/>
            <a:ext cx="1129752" cy="786685"/>
          </a:xfrm>
          <a:prstGeom prst="rect">
            <a:avLst/>
          </a:prstGeom>
          <a:noFill/>
        </p:spPr>
      </p:pic>
      <p:sp>
        <p:nvSpPr>
          <p:cNvPr id="6" name="Rectangle 5"/>
          <p:cNvSpPr/>
          <p:nvPr/>
        </p:nvSpPr>
        <p:spPr>
          <a:xfrm>
            <a:off x="0" y="0"/>
            <a:ext cx="9144000" cy="45719"/>
          </a:xfrm>
          <a:prstGeom prst="rect">
            <a:avLst/>
          </a:prstGeom>
          <a:solidFill>
            <a:srgbClr val="54B9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p:nvSpPr>
        <p:spPr>
          <a:xfrm>
            <a:off x="914400" y="1600200"/>
            <a:ext cx="6400800" cy="45719"/>
          </a:xfrm>
          <a:prstGeom prst="rect">
            <a:avLst/>
          </a:prstGeom>
          <a:solidFill>
            <a:srgbClr val="54B9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2" descr="J:\250 GB [NH]\jabboul package archived\GCG.jpg"/>
          <p:cNvPicPr>
            <a:picLocks noChangeAspect="1" noChangeArrowheads="1"/>
          </p:cNvPicPr>
          <p:nvPr/>
        </p:nvPicPr>
        <p:blipFill>
          <a:blip r:embed="rId3" cstate="print"/>
          <a:srcRect l="28078" t="4270" r="31662" b="12456"/>
          <a:stretch>
            <a:fillRect/>
          </a:stretch>
        </p:blipFill>
        <p:spPr bwMode="auto">
          <a:xfrm>
            <a:off x="7795967" y="1752600"/>
            <a:ext cx="1143000" cy="1828800"/>
          </a:xfrm>
          <a:prstGeom prst="rect">
            <a:avLst/>
          </a:prstGeom>
          <a:noFill/>
        </p:spPr>
      </p:pic>
      <p:pic>
        <p:nvPicPr>
          <p:cNvPr id="10" name="Picture 4" descr="J:\250 GB [NH]\jabboul package archived\using the boat.jpg"/>
          <p:cNvPicPr>
            <a:picLocks noChangeAspect="1" noChangeArrowheads="1"/>
          </p:cNvPicPr>
          <p:nvPr/>
        </p:nvPicPr>
        <p:blipFill>
          <a:blip r:embed="rId4" cstate="print"/>
          <a:srcRect l="4693" r="10832"/>
          <a:stretch>
            <a:fillRect/>
          </a:stretch>
        </p:blipFill>
        <p:spPr bwMode="auto">
          <a:xfrm>
            <a:off x="7795967" y="4752091"/>
            <a:ext cx="1143000" cy="999505"/>
          </a:xfrm>
          <a:prstGeom prst="rect">
            <a:avLst/>
          </a:prstGeom>
          <a:noFill/>
        </p:spPr>
      </p:pic>
      <p:sp>
        <p:nvSpPr>
          <p:cNvPr id="11" name="Rectangle 10"/>
          <p:cNvSpPr/>
          <p:nvPr/>
        </p:nvSpPr>
        <p:spPr>
          <a:xfrm>
            <a:off x="914400" y="2971800"/>
            <a:ext cx="6400800" cy="2985433"/>
          </a:xfrm>
          <a:prstGeom prst="rect">
            <a:avLst/>
          </a:prstGeom>
        </p:spPr>
        <p:txBody>
          <a:bodyPr wrap="square">
            <a:spAutoFit/>
          </a:bodyPr>
          <a:lstStyle/>
          <a:p>
            <a:pPr marL="514350" lvl="1" indent="-514350" algn="r" rtl="1">
              <a:spcAft>
                <a:spcPts val="800"/>
              </a:spcAft>
              <a:buFont typeface="Adobe Arabic" pitchFamily="18" charset="-78"/>
              <a:buChar char="−"/>
            </a:pPr>
            <a:r>
              <a:rPr lang="ar-JO" sz="2800" b="1" dirty="0" smtClean="0">
                <a:solidFill>
                  <a:srgbClr val="E7D19A"/>
                </a:solidFill>
                <a:latin typeface="Adobe Arabic" pitchFamily="18" charset="-78"/>
                <a:cs typeface="Adobe Arabic" pitchFamily="18" charset="-78"/>
              </a:rPr>
              <a:t>2 فبراير 1971: </a:t>
            </a:r>
            <a:r>
              <a:rPr lang="ar-JO" sz="2800" dirty="0" smtClean="0">
                <a:solidFill>
                  <a:srgbClr val="E7D19A"/>
                </a:solidFill>
                <a:latin typeface="Adobe Arabic" pitchFamily="18" charset="-78"/>
                <a:cs typeface="Adobe Arabic" pitchFamily="18" charset="-78"/>
              </a:rPr>
              <a:t> وقعت الاتفاقية.</a:t>
            </a:r>
          </a:p>
          <a:p>
            <a:pPr marL="514350" lvl="1" indent="-514350" algn="r" rtl="1">
              <a:spcAft>
                <a:spcPts val="800"/>
              </a:spcAft>
              <a:buFont typeface="Adobe Arabic" pitchFamily="18" charset="-78"/>
              <a:buChar char="−"/>
            </a:pPr>
            <a:r>
              <a:rPr lang="ar-JO" sz="2800" b="1" dirty="0" smtClean="0">
                <a:solidFill>
                  <a:srgbClr val="E7D19A"/>
                </a:solidFill>
                <a:latin typeface="Adobe Arabic" pitchFamily="18" charset="-78"/>
                <a:cs typeface="Adobe Arabic" pitchFamily="18" charset="-78"/>
              </a:rPr>
              <a:t>يناير 1974: </a:t>
            </a:r>
            <a:r>
              <a:rPr lang="ar-JO" sz="2800" dirty="0" smtClean="0">
                <a:solidFill>
                  <a:srgbClr val="E7D19A"/>
                </a:solidFill>
                <a:latin typeface="Adobe Arabic" pitchFamily="18" charset="-78"/>
                <a:cs typeface="Adobe Arabic" pitchFamily="18" charset="-78"/>
              </a:rPr>
              <a:t>انضمت أستراليا كأول دولة للاتفاقية.</a:t>
            </a:r>
          </a:p>
          <a:p>
            <a:pPr marL="514350" lvl="1" indent="-514350" algn="r" rtl="1">
              <a:spcAft>
                <a:spcPts val="800"/>
              </a:spcAft>
              <a:buFont typeface="Adobe Arabic" pitchFamily="18" charset="-78"/>
              <a:buChar char="−"/>
            </a:pPr>
            <a:r>
              <a:rPr lang="ar-JO" sz="2800" b="1" dirty="0" smtClean="0">
                <a:solidFill>
                  <a:srgbClr val="E7D19A"/>
                </a:solidFill>
                <a:latin typeface="Adobe Arabic" pitchFamily="18" charset="-78"/>
                <a:cs typeface="Adobe Arabic" pitchFamily="18" charset="-78"/>
              </a:rPr>
              <a:t>ديسمبر 1974: </a:t>
            </a:r>
            <a:r>
              <a:rPr lang="ar-JO" sz="2800" dirty="0" smtClean="0">
                <a:solidFill>
                  <a:srgbClr val="E7D19A"/>
                </a:solidFill>
                <a:latin typeface="Adobe Arabic" pitchFamily="18" charset="-78"/>
                <a:cs typeface="Adobe Arabic" pitchFamily="18" charset="-78"/>
              </a:rPr>
              <a:t>أول اجتماع لرامسار في </a:t>
            </a:r>
            <a:r>
              <a:rPr lang="ar-JO" sz="2800" dirty="0" err="1" smtClean="0">
                <a:solidFill>
                  <a:srgbClr val="E7D19A"/>
                </a:solidFill>
                <a:latin typeface="Adobe Arabic" pitchFamily="18" charset="-78"/>
                <a:cs typeface="Adobe Arabic" pitchFamily="18" charset="-78"/>
              </a:rPr>
              <a:t>هايلكن</a:t>
            </a:r>
            <a:r>
              <a:rPr lang="ar-JO" sz="2800" dirty="0" smtClean="0">
                <a:solidFill>
                  <a:srgbClr val="E7D19A"/>
                </a:solidFill>
                <a:latin typeface="Adobe Arabic" pitchFamily="18" charset="-78"/>
                <a:cs typeface="Adobe Arabic" pitchFamily="18" charset="-78"/>
              </a:rPr>
              <a:t> </a:t>
            </a:r>
            <a:r>
              <a:rPr lang="ar-JO" sz="2800" dirty="0" err="1" smtClean="0">
                <a:solidFill>
                  <a:srgbClr val="E7D19A"/>
                </a:solidFill>
                <a:latin typeface="Adobe Arabic" pitchFamily="18" charset="-78"/>
                <a:cs typeface="Adobe Arabic" pitchFamily="18" charset="-78"/>
              </a:rPr>
              <a:t>هافن</a:t>
            </a:r>
            <a:r>
              <a:rPr lang="ar-JO" sz="2800" dirty="0" smtClean="0">
                <a:solidFill>
                  <a:srgbClr val="E7D19A"/>
                </a:solidFill>
                <a:latin typeface="Adobe Arabic" pitchFamily="18" charset="-78"/>
                <a:cs typeface="Adobe Arabic" pitchFamily="18" charset="-78"/>
              </a:rPr>
              <a:t> / ألمانيا.</a:t>
            </a:r>
          </a:p>
          <a:p>
            <a:pPr marL="514350" lvl="1" indent="-514350" algn="r" rtl="1">
              <a:spcAft>
                <a:spcPts val="800"/>
              </a:spcAft>
              <a:buFont typeface="Adobe Arabic" pitchFamily="18" charset="-78"/>
              <a:buChar char="−"/>
            </a:pPr>
            <a:r>
              <a:rPr lang="ar-JO" sz="2800" b="1" dirty="0" smtClean="0">
                <a:solidFill>
                  <a:srgbClr val="E7D19A"/>
                </a:solidFill>
                <a:latin typeface="Adobe Arabic" pitchFamily="18" charset="-78"/>
                <a:cs typeface="Adobe Arabic" pitchFamily="18" charset="-78"/>
              </a:rPr>
              <a:t>ديسمبر 1975:</a:t>
            </a:r>
            <a:r>
              <a:rPr lang="ar-JO" sz="2800" dirty="0" smtClean="0">
                <a:solidFill>
                  <a:srgbClr val="E7D19A"/>
                </a:solidFill>
                <a:latin typeface="Adobe Arabic" pitchFamily="18" charset="-78"/>
                <a:cs typeface="Adobe Arabic" pitchFamily="18" charset="-78"/>
              </a:rPr>
              <a:t> إطلاق الاتفاقية باشتراك سبعة دول : هي أستراليا، وفنلندا، </a:t>
            </a:r>
            <a:r>
              <a:rPr lang="ar-JO" sz="2800" dirty="0" err="1" smtClean="0">
                <a:solidFill>
                  <a:srgbClr val="E7D19A"/>
                </a:solidFill>
                <a:latin typeface="Adobe Arabic" pitchFamily="18" charset="-78"/>
                <a:cs typeface="Adobe Arabic" pitchFamily="18" charset="-78"/>
              </a:rPr>
              <a:t>والنروج</a:t>
            </a:r>
            <a:r>
              <a:rPr lang="ar-JO" sz="2800" dirty="0" smtClean="0">
                <a:solidFill>
                  <a:srgbClr val="E7D19A"/>
                </a:solidFill>
                <a:latin typeface="Adobe Arabic" pitchFamily="18" charset="-78"/>
                <a:cs typeface="Adobe Arabic" pitchFamily="18" charset="-78"/>
              </a:rPr>
              <a:t>، والسويد، وجنوب أفريقيا، وإيران واليونان).</a:t>
            </a:r>
            <a:endParaRPr lang="en-US" sz="2800" b="1" dirty="0">
              <a:solidFill>
                <a:srgbClr val="E7D19A"/>
              </a:solidFill>
              <a:latin typeface="Adobe Arabic" pitchFamily="18" charset="-78"/>
              <a:cs typeface="Adobe Arabic" pitchFamily="18" charset="-78"/>
            </a:endParaRPr>
          </a:p>
        </p:txBody>
      </p:sp>
      <p:sp>
        <p:nvSpPr>
          <p:cNvPr id="12" name="TextBox 11"/>
          <p:cNvSpPr txBox="1"/>
          <p:nvPr/>
        </p:nvSpPr>
        <p:spPr>
          <a:xfrm>
            <a:off x="914400" y="2057400"/>
            <a:ext cx="6400800" cy="615553"/>
          </a:xfrm>
          <a:prstGeom prst="rect">
            <a:avLst/>
          </a:prstGeom>
          <a:noFill/>
          <a:ln>
            <a:solidFill>
              <a:srgbClr val="5C91A4"/>
            </a:solidFill>
          </a:ln>
        </p:spPr>
        <p:txBody>
          <a:bodyPr wrap="square" rtlCol="0">
            <a:spAutoFit/>
          </a:bodyPr>
          <a:lstStyle/>
          <a:p>
            <a:pPr algn="r" rtl="1"/>
            <a:r>
              <a:rPr lang="ar-JO" sz="3400" b="1" dirty="0" smtClean="0">
                <a:solidFill>
                  <a:srgbClr val="E7D19A"/>
                </a:solidFill>
                <a:latin typeface="Adobe Arabic" pitchFamily="18" charset="-78"/>
                <a:cs typeface="Adobe Arabic" pitchFamily="18" charset="-78"/>
              </a:rPr>
              <a:t>وقفات مع تاريخ الاتفاقية . . . .</a:t>
            </a:r>
            <a:endParaRPr lang="en-US" sz="3400" b="1" dirty="0">
              <a:solidFill>
                <a:srgbClr val="E7D19A"/>
              </a:solidFill>
              <a:latin typeface="Adobe Arabic" pitchFamily="18" charset="-78"/>
              <a:cs typeface="Adobe Arabic" pitchFamily="18" charset="-78"/>
            </a:endParaRPr>
          </a:p>
        </p:txBody>
      </p:sp>
      <p:pic>
        <p:nvPicPr>
          <p:cNvPr id="17" name="Picture 3" descr="J:\250 GB [NH]\jabboul package archived\Lake Jabboul.jpg"/>
          <p:cNvPicPr>
            <a:picLocks noChangeAspect="1" noChangeArrowheads="1"/>
          </p:cNvPicPr>
          <p:nvPr/>
        </p:nvPicPr>
        <p:blipFill>
          <a:blip r:embed="rId5" cstate="print"/>
          <a:srcRect l="2753" t="42500" b="42500"/>
          <a:stretch>
            <a:fillRect/>
          </a:stretch>
        </p:blipFill>
        <p:spPr bwMode="auto">
          <a:xfrm>
            <a:off x="23567" y="5943600"/>
            <a:ext cx="9120433" cy="914400"/>
          </a:xfrm>
          <a:prstGeom prst="rect">
            <a:avLst/>
          </a:prstGeom>
          <a:noFill/>
        </p:spPr>
      </p:pic>
    </p:spTree>
  </p:cSld>
  <p:clrMapOvr>
    <a:masterClrMapping/>
  </p:clrMapOvr>
  <p:transition>
    <p:fade thruBlk="1"/>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3" name="TextBox 2"/>
          <p:cNvSpPr txBox="1"/>
          <p:nvPr/>
        </p:nvSpPr>
        <p:spPr>
          <a:xfrm>
            <a:off x="914400" y="228600"/>
            <a:ext cx="6553200" cy="1200329"/>
          </a:xfrm>
          <a:prstGeom prst="rect">
            <a:avLst/>
          </a:prstGeom>
          <a:noFill/>
        </p:spPr>
        <p:txBody>
          <a:bodyPr wrap="square" rtlCol="0">
            <a:spAutoFit/>
          </a:bodyPr>
          <a:lstStyle/>
          <a:p>
            <a:pPr algn="ctr" rtl="1"/>
            <a:r>
              <a:rPr lang="ar-JO" sz="3600" b="1" dirty="0" smtClean="0">
                <a:solidFill>
                  <a:schemeClr val="bg1"/>
                </a:solidFill>
                <a:latin typeface="Adobe Arabic" pitchFamily="18" charset="-78"/>
                <a:cs typeface="Adobe Arabic" pitchFamily="18" charset="-78"/>
              </a:rPr>
              <a:t>التخطيط الإداري للأراضي الرطبة ذات الأهمية العالمية المعلنة ضمن اتفاقية رامسار </a:t>
            </a:r>
            <a:endParaRPr lang="en-US" sz="3600" b="1" dirty="0">
              <a:solidFill>
                <a:schemeClr val="bg1"/>
              </a:solidFill>
              <a:latin typeface="Adobe Arabic" pitchFamily="18" charset="-78"/>
              <a:cs typeface="Adobe Arabic" pitchFamily="18" charset="-78"/>
            </a:endParaRPr>
          </a:p>
        </p:txBody>
      </p:sp>
      <p:pic>
        <p:nvPicPr>
          <p:cNvPr id="5" name="Picture 6" descr="J:\sirhani-male.jpg"/>
          <p:cNvPicPr>
            <a:picLocks noChangeAspect="1" noChangeArrowheads="1"/>
          </p:cNvPicPr>
          <p:nvPr/>
        </p:nvPicPr>
        <p:blipFill>
          <a:blip r:embed="rId2" cstate="print"/>
          <a:srcRect l="11001" t="12867" r="14163" b="12835"/>
          <a:stretch>
            <a:fillRect/>
          </a:stretch>
        </p:blipFill>
        <p:spPr bwMode="auto">
          <a:xfrm>
            <a:off x="7809215" y="3773403"/>
            <a:ext cx="1129752" cy="786685"/>
          </a:xfrm>
          <a:prstGeom prst="rect">
            <a:avLst/>
          </a:prstGeom>
          <a:noFill/>
        </p:spPr>
      </p:pic>
      <p:sp>
        <p:nvSpPr>
          <p:cNvPr id="6" name="Rectangle 5"/>
          <p:cNvSpPr/>
          <p:nvPr/>
        </p:nvSpPr>
        <p:spPr>
          <a:xfrm>
            <a:off x="0" y="0"/>
            <a:ext cx="9144000" cy="45719"/>
          </a:xfrm>
          <a:prstGeom prst="rect">
            <a:avLst/>
          </a:prstGeom>
          <a:solidFill>
            <a:srgbClr val="54B9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p:nvSpPr>
        <p:spPr>
          <a:xfrm>
            <a:off x="914400" y="1600200"/>
            <a:ext cx="6400800" cy="45719"/>
          </a:xfrm>
          <a:prstGeom prst="rect">
            <a:avLst/>
          </a:prstGeom>
          <a:solidFill>
            <a:srgbClr val="54B9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2" descr="J:\250 GB [NH]\jabboul package archived\GCG.jpg"/>
          <p:cNvPicPr>
            <a:picLocks noChangeAspect="1" noChangeArrowheads="1"/>
          </p:cNvPicPr>
          <p:nvPr/>
        </p:nvPicPr>
        <p:blipFill>
          <a:blip r:embed="rId3" cstate="print"/>
          <a:srcRect l="28078" t="4270" r="31662" b="12456"/>
          <a:stretch>
            <a:fillRect/>
          </a:stretch>
        </p:blipFill>
        <p:spPr bwMode="auto">
          <a:xfrm>
            <a:off x="7795967" y="1752600"/>
            <a:ext cx="1143000" cy="1828800"/>
          </a:xfrm>
          <a:prstGeom prst="rect">
            <a:avLst/>
          </a:prstGeom>
          <a:noFill/>
        </p:spPr>
      </p:pic>
      <p:pic>
        <p:nvPicPr>
          <p:cNvPr id="10" name="Picture 4" descr="J:\250 GB [NH]\jabboul package archived\using the boat.jpg"/>
          <p:cNvPicPr>
            <a:picLocks noChangeAspect="1" noChangeArrowheads="1"/>
          </p:cNvPicPr>
          <p:nvPr/>
        </p:nvPicPr>
        <p:blipFill>
          <a:blip r:embed="rId4" cstate="print"/>
          <a:srcRect l="4693" r="10832"/>
          <a:stretch>
            <a:fillRect/>
          </a:stretch>
        </p:blipFill>
        <p:spPr bwMode="auto">
          <a:xfrm>
            <a:off x="7795967" y="4752091"/>
            <a:ext cx="1143000" cy="999505"/>
          </a:xfrm>
          <a:prstGeom prst="rect">
            <a:avLst/>
          </a:prstGeom>
          <a:noFill/>
        </p:spPr>
      </p:pic>
      <p:sp>
        <p:nvSpPr>
          <p:cNvPr id="11" name="Rectangle 10"/>
          <p:cNvSpPr/>
          <p:nvPr/>
        </p:nvSpPr>
        <p:spPr>
          <a:xfrm>
            <a:off x="914400" y="2971800"/>
            <a:ext cx="6400800" cy="2882840"/>
          </a:xfrm>
          <a:prstGeom prst="rect">
            <a:avLst/>
          </a:prstGeom>
        </p:spPr>
        <p:txBody>
          <a:bodyPr wrap="square">
            <a:spAutoFit/>
          </a:bodyPr>
          <a:lstStyle/>
          <a:p>
            <a:pPr marL="400050" lvl="1" indent="-400050" algn="r" rtl="1">
              <a:spcAft>
                <a:spcPts val="800"/>
              </a:spcAft>
              <a:buFont typeface="Adobe Arabic" pitchFamily="18" charset="-78"/>
              <a:buChar char="−"/>
            </a:pPr>
            <a:r>
              <a:rPr lang="ar-JO" sz="2800" b="1" dirty="0" smtClean="0">
                <a:solidFill>
                  <a:srgbClr val="E7D19A"/>
                </a:solidFill>
                <a:latin typeface="Adobe Arabic" pitchFamily="18" charset="-78"/>
                <a:cs typeface="Adobe Arabic" pitchFamily="18" charset="-78"/>
              </a:rPr>
              <a:t>نوفمبر 1980: </a:t>
            </a:r>
            <a:r>
              <a:rPr lang="ar-JO" sz="2800" dirty="0" smtClean="0">
                <a:solidFill>
                  <a:srgbClr val="E7D19A"/>
                </a:solidFill>
                <a:latin typeface="Adobe Arabic" pitchFamily="18" charset="-78"/>
                <a:cs typeface="Adobe Arabic" pitchFamily="18" charset="-78"/>
              </a:rPr>
              <a:t>مؤتمر الأطراف الأول في </a:t>
            </a:r>
            <a:r>
              <a:rPr lang="ar-JO" sz="2800" dirty="0" err="1" smtClean="0">
                <a:solidFill>
                  <a:srgbClr val="E7D19A"/>
                </a:solidFill>
                <a:latin typeface="Adobe Arabic" pitchFamily="18" charset="-78"/>
                <a:cs typeface="Adobe Arabic" pitchFamily="18" charset="-78"/>
              </a:rPr>
              <a:t>كاجلياري</a:t>
            </a:r>
            <a:r>
              <a:rPr lang="ar-JO" sz="2800" dirty="0" smtClean="0">
                <a:solidFill>
                  <a:srgbClr val="E7D19A"/>
                </a:solidFill>
                <a:latin typeface="Adobe Arabic" pitchFamily="18" charset="-78"/>
                <a:cs typeface="Adobe Arabic" pitchFamily="18" charset="-78"/>
              </a:rPr>
              <a:t> / إيطاليا ووضعت فيه معايير الاتفاقية، وتم الاتفاق على تعديل النص.</a:t>
            </a:r>
          </a:p>
          <a:p>
            <a:pPr marL="400050" lvl="1" indent="-400050" algn="r" rtl="1">
              <a:spcAft>
                <a:spcPts val="800"/>
              </a:spcAft>
              <a:buFont typeface="Adobe Arabic" pitchFamily="18" charset="-78"/>
              <a:buChar char="−"/>
            </a:pPr>
            <a:r>
              <a:rPr lang="ar-JO" sz="2800" b="1" dirty="0" smtClean="0">
                <a:solidFill>
                  <a:srgbClr val="E7D19A"/>
                </a:solidFill>
                <a:latin typeface="Adobe Arabic" pitchFamily="18" charset="-78"/>
                <a:cs typeface="Adobe Arabic" pitchFamily="18" charset="-78"/>
              </a:rPr>
              <a:t>ديسمبر 1982:</a:t>
            </a:r>
            <a:r>
              <a:rPr lang="ar-JO" sz="2800" dirty="0" smtClean="0">
                <a:solidFill>
                  <a:srgbClr val="E7D19A"/>
                </a:solidFill>
                <a:latin typeface="Adobe Arabic" pitchFamily="18" charset="-78"/>
                <a:cs typeface="Adobe Arabic" pitchFamily="18" charset="-78"/>
              </a:rPr>
              <a:t> الاتفاق على التعديل في مؤتمر الأعضاء في مقر اليونسكو/ باريس.</a:t>
            </a:r>
          </a:p>
          <a:p>
            <a:pPr marL="400050" lvl="1" indent="-400050" algn="r" rtl="1">
              <a:spcAft>
                <a:spcPts val="800"/>
              </a:spcAft>
              <a:buFont typeface="Adobe Arabic" pitchFamily="18" charset="-78"/>
              <a:buChar char="−"/>
            </a:pPr>
            <a:r>
              <a:rPr lang="ar-JO" sz="2800" b="1" dirty="0" smtClean="0">
                <a:solidFill>
                  <a:srgbClr val="E7D19A"/>
                </a:solidFill>
                <a:latin typeface="Adobe Arabic" pitchFamily="18" charset="-78"/>
                <a:cs typeface="Adobe Arabic" pitchFamily="18" charset="-78"/>
              </a:rPr>
              <a:t>مايو – يونيو 1987: </a:t>
            </a:r>
            <a:r>
              <a:rPr lang="ar-JO" sz="2800" dirty="0" smtClean="0">
                <a:solidFill>
                  <a:srgbClr val="E7D19A"/>
                </a:solidFill>
                <a:latin typeface="Adobe Arabic" pitchFamily="18" charset="-78"/>
                <a:cs typeface="Adobe Arabic" pitchFamily="18" charset="-78"/>
              </a:rPr>
              <a:t>تبني التعديلات النهائية في مؤتمر الأطراف في </a:t>
            </a:r>
            <a:r>
              <a:rPr lang="ar-JO" sz="2800" dirty="0" err="1" smtClean="0">
                <a:solidFill>
                  <a:srgbClr val="E7D19A"/>
                </a:solidFill>
                <a:latin typeface="Adobe Arabic" pitchFamily="18" charset="-78"/>
                <a:cs typeface="Adobe Arabic" pitchFamily="18" charset="-78"/>
              </a:rPr>
              <a:t>ريجينا</a:t>
            </a:r>
            <a:r>
              <a:rPr lang="ar-JO" sz="2800" dirty="0" smtClean="0">
                <a:solidFill>
                  <a:srgbClr val="E7D19A"/>
                </a:solidFill>
                <a:latin typeface="Adobe Arabic" pitchFamily="18" charset="-78"/>
                <a:cs typeface="Adobe Arabic" pitchFamily="18" charset="-78"/>
              </a:rPr>
              <a:t> / كندا وعرف بعدها بتعديل </a:t>
            </a:r>
            <a:r>
              <a:rPr lang="ar-JO" sz="2800" dirty="0" err="1" smtClean="0">
                <a:solidFill>
                  <a:srgbClr val="E7D19A"/>
                </a:solidFill>
                <a:latin typeface="Adobe Arabic" pitchFamily="18" charset="-78"/>
                <a:cs typeface="Adobe Arabic" pitchFamily="18" charset="-78"/>
              </a:rPr>
              <a:t>ريجينا</a:t>
            </a:r>
            <a:r>
              <a:rPr lang="ar-JO" sz="2800" dirty="0" smtClean="0">
                <a:solidFill>
                  <a:srgbClr val="E7D19A"/>
                </a:solidFill>
                <a:latin typeface="Adobe Arabic" pitchFamily="18" charset="-78"/>
                <a:cs typeface="Adobe Arabic" pitchFamily="18" charset="-78"/>
              </a:rPr>
              <a:t>.</a:t>
            </a:r>
            <a:endParaRPr lang="ar-JO" sz="2800" b="1" dirty="0" smtClean="0">
              <a:solidFill>
                <a:srgbClr val="E7D19A"/>
              </a:solidFill>
              <a:latin typeface="Adobe Arabic" pitchFamily="18" charset="-78"/>
              <a:cs typeface="Adobe Arabic" pitchFamily="18" charset="-78"/>
            </a:endParaRPr>
          </a:p>
        </p:txBody>
      </p:sp>
      <p:sp>
        <p:nvSpPr>
          <p:cNvPr id="12" name="TextBox 11"/>
          <p:cNvSpPr txBox="1"/>
          <p:nvPr/>
        </p:nvSpPr>
        <p:spPr>
          <a:xfrm>
            <a:off x="914400" y="2057400"/>
            <a:ext cx="6400800" cy="615553"/>
          </a:xfrm>
          <a:prstGeom prst="rect">
            <a:avLst/>
          </a:prstGeom>
          <a:noFill/>
          <a:ln>
            <a:solidFill>
              <a:srgbClr val="5C91A4"/>
            </a:solidFill>
          </a:ln>
        </p:spPr>
        <p:txBody>
          <a:bodyPr wrap="square" rtlCol="0">
            <a:spAutoFit/>
          </a:bodyPr>
          <a:lstStyle/>
          <a:p>
            <a:pPr algn="r" rtl="1"/>
            <a:r>
              <a:rPr lang="ar-JO" sz="3400" b="1" dirty="0" smtClean="0">
                <a:solidFill>
                  <a:srgbClr val="E7D19A"/>
                </a:solidFill>
                <a:latin typeface="Adobe Arabic" pitchFamily="18" charset="-78"/>
                <a:cs typeface="Adobe Arabic" pitchFamily="18" charset="-78"/>
              </a:rPr>
              <a:t>وقفات مع تاريخ الاتفاقية . . . .</a:t>
            </a:r>
            <a:endParaRPr lang="en-US" sz="3400" b="1" dirty="0">
              <a:solidFill>
                <a:srgbClr val="E7D19A"/>
              </a:solidFill>
              <a:latin typeface="Adobe Arabic" pitchFamily="18" charset="-78"/>
              <a:cs typeface="Adobe Arabic" pitchFamily="18" charset="-78"/>
            </a:endParaRPr>
          </a:p>
        </p:txBody>
      </p:sp>
      <p:pic>
        <p:nvPicPr>
          <p:cNvPr id="17" name="Picture 3" descr="J:\250 GB [NH]\jabboul package archived\Lake Jabboul.jpg"/>
          <p:cNvPicPr>
            <a:picLocks noChangeAspect="1" noChangeArrowheads="1"/>
          </p:cNvPicPr>
          <p:nvPr/>
        </p:nvPicPr>
        <p:blipFill>
          <a:blip r:embed="rId5" cstate="print"/>
          <a:srcRect l="2753" t="42500" b="42500"/>
          <a:stretch>
            <a:fillRect/>
          </a:stretch>
        </p:blipFill>
        <p:spPr bwMode="auto">
          <a:xfrm>
            <a:off x="23567" y="5943600"/>
            <a:ext cx="9120433" cy="914400"/>
          </a:xfrm>
          <a:prstGeom prst="rect">
            <a:avLst/>
          </a:prstGeom>
          <a:noFill/>
        </p:spPr>
      </p:pic>
    </p:spTree>
  </p:cSld>
  <p:clrMapOvr>
    <a:masterClrMapping/>
  </p:clrMapOvr>
  <p:transition>
    <p:fade thruBlk="1"/>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3" name="TextBox 2"/>
          <p:cNvSpPr txBox="1"/>
          <p:nvPr/>
        </p:nvSpPr>
        <p:spPr>
          <a:xfrm>
            <a:off x="914400" y="228600"/>
            <a:ext cx="6553200" cy="1200329"/>
          </a:xfrm>
          <a:prstGeom prst="rect">
            <a:avLst/>
          </a:prstGeom>
          <a:noFill/>
        </p:spPr>
        <p:txBody>
          <a:bodyPr wrap="square" rtlCol="0">
            <a:spAutoFit/>
          </a:bodyPr>
          <a:lstStyle/>
          <a:p>
            <a:pPr algn="ctr" rtl="1"/>
            <a:r>
              <a:rPr lang="ar-JO" sz="3600" b="1" dirty="0" smtClean="0">
                <a:solidFill>
                  <a:schemeClr val="bg1"/>
                </a:solidFill>
                <a:latin typeface="Adobe Arabic" pitchFamily="18" charset="-78"/>
                <a:cs typeface="Adobe Arabic" pitchFamily="18" charset="-78"/>
              </a:rPr>
              <a:t>التخطيط الإداري للأراضي الرطبة ذات الأهمية العالمية المعلنة ضمن اتفاقية رامسار </a:t>
            </a:r>
            <a:endParaRPr lang="en-US" sz="3600" b="1" dirty="0">
              <a:solidFill>
                <a:schemeClr val="bg1"/>
              </a:solidFill>
              <a:latin typeface="Adobe Arabic" pitchFamily="18" charset="-78"/>
              <a:cs typeface="Adobe Arabic" pitchFamily="18" charset="-78"/>
            </a:endParaRPr>
          </a:p>
        </p:txBody>
      </p:sp>
      <p:pic>
        <p:nvPicPr>
          <p:cNvPr id="5" name="Picture 6" descr="J:\sirhani-male.jpg"/>
          <p:cNvPicPr>
            <a:picLocks noChangeAspect="1" noChangeArrowheads="1"/>
          </p:cNvPicPr>
          <p:nvPr/>
        </p:nvPicPr>
        <p:blipFill>
          <a:blip r:embed="rId2" cstate="print"/>
          <a:srcRect l="11001" t="12867" r="14163" b="12835"/>
          <a:stretch>
            <a:fillRect/>
          </a:stretch>
        </p:blipFill>
        <p:spPr bwMode="auto">
          <a:xfrm>
            <a:off x="7809215" y="3773403"/>
            <a:ext cx="1129752" cy="786685"/>
          </a:xfrm>
          <a:prstGeom prst="rect">
            <a:avLst/>
          </a:prstGeom>
          <a:noFill/>
        </p:spPr>
      </p:pic>
      <p:sp>
        <p:nvSpPr>
          <p:cNvPr id="6" name="Rectangle 5"/>
          <p:cNvSpPr/>
          <p:nvPr/>
        </p:nvSpPr>
        <p:spPr>
          <a:xfrm>
            <a:off x="0" y="0"/>
            <a:ext cx="9144000" cy="45719"/>
          </a:xfrm>
          <a:prstGeom prst="rect">
            <a:avLst/>
          </a:prstGeom>
          <a:solidFill>
            <a:srgbClr val="54B9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p:nvSpPr>
        <p:spPr>
          <a:xfrm>
            <a:off x="914400" y="1600200"/>
            <a:ext cx="6400800" cy="45719"/>
          </a:xfrm>
          <a:prstGeom prst="rect">
            <a:avLst/>
          </a:prstGeom>
          <a:solidFill>
            <a:srgbClr val="54B9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2" descr="J:\250 GB [NH]\jabboul package archived\GCG.jpg"/>
          <p:cNvPicPr>
            <a:picLocks noChangeAspect="1" noChangeArrowheads="1"/>
          </p:cNvPicPr>
          <p:nvPr/>
        </p:nvPicPr>
        <p:blipFill>
          <a:blip r:embed="rId3" cstate="print"/>
          <a:srcRect l="28078" t="4270" r="31662" b="12456"/>
          <a:stretch>
            <a:fillRect/>
          </a:stretch>
        </p:blipFill>
        <p:spPr bwMode="auto">
          <a:xfrm>
            <a:off x="7795967" y="1752600"/>
            <a:ext cx="1143000" cy="1828800"/>
          </a:xfrm>
          <a:prstGeom prst="rect">
            <a:avLst/>
          </a:prstGeom>
          <a:noFill/>
        </p:spPr>
      </p:pic>
      <p:pic>
        <p:nvPicPr>
          <p:cNvPr id="10" name="Picture 4" descr="J:\250 GB [NH]\jabboul package archived\using the boat.jpg"/>
          <p:cNvPicPr>
            <a:picLocks noChangeAspect="1" noChangeArrowheads="1"/>
          </p:cNvPicPr>
          <p:nvPr/>
        </p:nvPicPr>
        <p:blipFill>
          <a:blip r:embed="rId4" cstate="print"/>
          <a:srcRect l="4693" r="10832"/>
          <a:stretch>
            <a:fillRect/>
          </a:stretch>
        </p:blipFill>
        <p:spPr bwMode="auto">
          <a:xfrm>
            <a:off x="7795967" y="4752091"/>
            <a:ext cx="1143000" cy="999505"/>
          </a:xfrm>
          <a:prstGeom prst="rect">
            <a:avLst/>
          </a:prstGeom>
          <a:noFill/>
        </p:spPr>
      </p:pic>
      <p:sp>
        <p:nvSpPr>
          <p:cNvPr id="11" name="Rectangle 10"/>
          <p:cNvSpPr/>
          <p:nvPr/>
        </p:nvSpPr>
        <p:spPr>
          <a:xfrm>
            <a:off x="3581400" y="2971800"/>
            <a:ext cx="3733800" cy="2246769"/>
          </a:xfrm>
          <a:prstGeom prst="rect">
            <a:avLst/>
          </a:prstGeom>
        </p:spPr>
        <p:txBody>
          <a:bodyPr wrap="square">
            <a:spAutoFit/>
          </a:bodyPr>
          <a:lstStyle/>
          <a:p>
            <a:pPr marL="400050" lvl="1" indent="-400050" algn="r" rtl="1">
              <a:spcAft>
                <a:spcPts val="800"/>
              </a:spcAft>
              <a:buFont typeface="Adobe Arabic" pitchFamily="18" charset="-78"/>
              <a:buChar char="−"/>
            </a:pPr>
            <a:r>
              <a:rPr lang="ar-JO" sz="2800" b="1" dirty="0" smtClean="0">
                <a:solidFill>
                  <a:srgbClr val="E7D19A"/>
                </a:solidFill>
                <a:latin typeface="Adobe Arabic" pitchFamily="18" charset="-78"/>
                <a:cs typeface="Adobe Arabic" pitchFamily="18" charset="-78"/>
              </a:rPr>
              <a:t>يناير 1988: </a:t>
            </a:r>
            <a:r>
              <a:rPr lang="ar-JO" sz="2800" dirty="0" smtClean="0">
                <a:solidFill>
                  <a:srgbClr val="E7D19A"/>
                </a:solidFill>
                <a:latin typeface="Adobe Arabic" pitchFamily="18" charset="-78"/>
                <a:cs typeface="Adobe Arabic" pitchFamily="18" charset="-78"/>
              </a:rPr>
              <a:t>تأسيس سكرتارية رامسار والتي عرفت </a:t>
            </a:r>
            <a:r>
              <a:rPr lang="ar-JO" sz="2800" dirty="0" err="1" smtClean="0">
                <a:solidFill>
                  <a:srgbClr val="E7D19A"/>
                </a:solidFill>
                <a:latin typeface="Adobe Arabic" pitchFamily="18" charset="-78"/>
                <a:cs typeface="Adobe Arabic" pitchFamily="18" charset="-78"/>
              </a:rPr>
              <a:t>بـ</a:t>
            </a:r>
            <a:r>
              <a:rPr lang="ar-JO" sz="2800" dirty="0" smtClean="0">
                <a:solidFill>
                  <a:srgbClr val="E7D19A"/>
                </a:solidFill>
                <a:latin typeface="Adobe Arabic" pitchFamily="18" charset="-78"/>
                <a:cs typeface="Adobe Arabic" pitchFamily="18" charset="-78"/>
              </a:rPr>
              <a:t> </a:t>
            </a:r>
            <a:r>
              <a:rPr lang="en-US" sz="2800" dirty="0" smtClean="0">
                <a:solidFill>
                  <a:srgbClr val="E7D19A"/>
                </a:solidFill>
                <a:latin typeface="Adobe Arabic" pitchFamily="18" charset="-78"/>
                <a:cs typeface="Adobe Arabic" pitchFamily="18" charset="-78"/>
              </a:rPr>
              <a:t>Bureau</a:t>
            </a:r>
            <a:r>
              <a:rPr lang="ar-JO" sz="2800" dirty="0" smtClean="0">
                <a:solidFill>
                  <a:srgbClr val="E7D19A"/>
                </a:solidFill>
                <a:latin typeface="Adobe Arabic" pitchFamily="18" charset="-78"/>
                <a:cs typeface="Adobe Arabic" pitchFamily="18" charset="-78"/>
              </a:rPr>
              <a:t> وتم تعيين السيد دان نافد </a:t>
            </a:r>
            <a:r>
              <a:rPr lang="en-US" sz="2800" dirty="0" smtClean="0">
                <a:solidFill>
                  <a:srgbClr val="E7D19A"/>
                </a:solidFill>
                <a:latin typeface="Adobe Arabic" pitchFamily="18" charset="-78"/>
                <a:cs typeface="Adobe Arabic" pitchFamily="18" charset="-78"/>
              </a:rPr>
              <a:t>Dan </a:t>
            </a:r>
            <a:r>
              <a:rPr lang="en-US" sz="2800" dirty="0" err="1" smtClean="0">
                <a:solidFill>
                  <a:srgbClr val="E7D19A"/>
                </a:solidFill>
                <a:latin typeface="Adobe Arabic" pitchFamily="18" charset="-78"/>
                <a:cs typeface="Adobe Arabic" pitchFamily="18" charset="-78"/>
              </a:rPr>
              <a:t>Navid</a:t>
            </a:r>
            <a:r>
              <a:rPr lang="ar-JO" sz="2800" dirty="0" smtClean="0">
                <a:solidFill>
                  <a:srgbClr val="E7D19A"/>
                </a:solidFill>
                <a:latin typeface="Adobe Arabic" pitchFamily="18" charset="-78"/>
                <a:cs typeface="Adobe Arabic" pitchFamily="18" charset="-78"/>
              </a:rPr>
              <a:t> (أمريكي) كأول سكرتير عام للاتفاقية. </a:t>
            </a:r>
            <a:endParaRPr lang="ar-JO" sz="2800" b="1" dirty="0" smtClean="0">
              <a:solidFill>
                <a:srgbClr val="E7D19A"/>
              </a:solidFill>
              <a:latin typeface="Adobe Arabic" pitchFamily="18" charset="-78"/>
              <a:cs typeface="Adobe Arabic" pitchFamily="18" charset="-78"/>
            </a:endParaRPr>
          </a:p>
        </p:txBody>
      </p:sp>
      <p:sp>
        <p:nvSpPr>
          <p:cNvPr id="12" name="TextBox 11"/>
          <p:cNvSpPr txBox="1"/>
          <p:nvPr/>
        </p:nvSpPr>
        <p:spPr>
          <a:xfrm>
            <a:off x="914400" y="2057400"/>
            <a:ext cx="6400800" cy="615553"/>
          </a:xfrm>
          <a:prstGeom prst="rect">
            <a:avLst/>
          </a:prstGeom>
          <a:noFill/>
          <a:ln>
            <a:solidFill>
              <a:srgbClr val="5C91A4"/>
            </a:solidFill>
          </a:ln>
        </p:spPr>
        <p:txBody>
          <a:bodyPr wrap="square" rtlCol="0">
            <a:spAutoFit/>
          </a:bodyPr>
          <a:lstStyle/>
          <a:p>
            <a:pPr algn="r" rtl="1"/>
            <a:r>
              <a:rPr lang="ar-JO" sz="3400" b="1" dirty="0" smtClean="0">
                <a:solidFill>
                  <a:srgbClr val="E7D19A"/>
                </a:solidFill>
                <a:latin typeface="Adobe Arabic" pitchFamily="18" charset="-78"/>
                <a:cs typeface="Adobe Arabic" pitchFamily="18" charset="-78"/>
              </a:rPr>
              <a:t>وقفات مع تاريخ الاتفاقية . . . .</a:t>
            </a:r>
            <a:endParaRPr lang="en-US" sz="3400" b="1" dirty="0">
              <a:solidFill>
                <a:srgbClr val="E7D19A"/>
              </a:solidFill>
              <a:latin typeface="Adobe Arabic" pitchFamily="18" charset="-78"/>
              <a:cs typeface="Adobe Arabic" pitchFamily="18" charset="-78"/>
            </a:endParaRPr>
          </a:p>
        </p:txBody>
      </p:sp>
      <p:pic>
        <p:nvPicPr>
          <p:cNvPr id="13" name="Picture 12" descr="Dan Navid.bmp"/>
          <p:cNvPicPr>
            <a:picLocks noChangeAspect="1"/>
          </p:cNvPicPr>
          <p:nvPr/>
        </p:nvPicPr>
        <p:blipFill>
          <a:blip r:embed="rId5" cstate="print"/>
          <a:stretch>
            <a:fillRect/>
          </a:stretch>
        </p:blipFill>
        <p:spPr>
          <a:xfrm>
            <a:off x="914400" y="2971800"/>
            <a:ext cx="2743200" cy="2729484"/>
          </a:xfrm>
          <a:prstGeom prst="rect">
            <a:avLst/>
          </a:prstGeom>
        </p:spPr>
      </p:pic>
      <p:pic>
        <p:nvPicPr>
          <p:cNvPr id="18" name="Picture 3" descr="J:\250 GB [NH]\jabboul package archived\Lake Jabboul.jpg"/>
          <p:cNvPicPr>
            <a:picLocks noChangeAspect="1" noChangeArrowheads="1"/>
          </p:cNvPicPr>
          <p:nvPr/>
        </p:nvPicPr>
        <p:blipFill>
          <a:blip r:embed="rId6" cstate="print"/>
          <a:srcRect l="2753" t="42500" b="42500"/>
          <a:stretch>
            <a:fillRect/>
          </a:stretch>
        </p:blipFill>
        <p:spPr bwMode="auto">
          <a:xfrm>
            <a:off x="23567" y="5943600"/>
            <a:ext cx="9120433" cy="914400"/>
          </a:xfrm>
          <a:prstGeom prst="rect">
            <a:avLst/>
          </a:prstGeom>
          <a:noFill/>
        </p:spPr>
      </p:pic>
    </p:spTree>
  </p:cSld>
  <p:clrMapOvr>
    <a:masterClrMapping/>
  </p:clrMapOvr>
  <p:transition>
    <p:fade thruBlk="1"/>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14" name="TextBox 13"/>
          <p:cNvSpPr txBox="1"/>
          <p:nvPr/>
        </p:nvSpPr>
        <p:spPr>
          <a:xfrm>
            <a:off x="914400" y="228600"/>
            <a:ext cx="6553200" cy="1200329"/>
          </a:xfrm>
          <a:prstGeom prst="rect">
            <a:avLst/>
          </a:prstGeom>
          <a:noFill/>
        </p:spPr>
        <p:txBody>
          <a:bodyPr wrap="square" rtlCol="0">
            <a:spAutoFit/>
          </a:bodyPr>
          <a:lstStyle/>
          <a:p>
            <a:pPr algn="ctr" rtl="1"/>
            <a:r>
              <a:rPr lang="ar-JO" sz="3600" b="1" dirty="0" smtClean="0">
                <a:solidFill>
                  <a:schemeClr val="bg1"/>
                </a:solidFill>
                <a:latin typeface="Adobe Arabic" pitchFamily="18" charset="-78"/>
                <a:cs typeface="Adobe Arabic" pitchFamily="18" charset="-78"/>
              </a:rPr>
              <a:t>التخطيط الإداري للأراضي الرطبة ذات الأهمية العالمية المعلنة ضمن اتفاقية رامسار </a:t>
            </a:r>
            <a:endParaRPr lang="en-US" sz="3600" b="1" dirty="0">
              <a:solidFill>
                <a:schemeClr val="bg1"/>
              </a:solidFill>
              <a:latin typeface="Adobe Arabic" pitchFamily="18" charset="-78"/>
              <a:cs typeface="Adobe Arabic" pitchFamily="18" charset="-78"/>
            </a:endParaRPr>
          </a:p>
        </p:txBody>
      </p:sp>
      <p:pic>
        <p:nvPicPr>
          <p:cNvPr id="16" name="Picture 6" descr="J:\sirhani-male.jpg"/>
          <p:cNvPicPr>
            <a:picLocks noChangeAspect="1" noChangeArrowheads="1"/>
          </p:cNvPicPr>
          <p:nvPr/>
        </p:nvPicPr>
        <p:blipFill>
          <a:blip r:embed="rId2" cstate="print"/>
          <a:srcRect l="11001" t="12867" r="14163" b="12835"/>
          <a:stretch>
            <a:fillRect/>
          </a:stretch>
        </p:blipFill>
        <p:spPr bwMode="auto">
          <a:xfrm>
            <a:off x="7809215" y="3773403"/>
            <a:ext cx="1129752" cy="786685"/>
          </a:xfrm>
          <a:prstGeom prst="rect">
            <a:avLst/>
          </a:prstGeom>
          <a:noFill/>
        </p:spPr>
      </p:pic>
      <p:sp>
        <p:nvSpPr>
          <p:cNvPr id="17" name="Rectangle 16"/>
          <p:cNvSpPr/>
          <p:nvPr/>
        </p:nvSpPr>
        <p:spPr>
          <a:xfrm>
            <a:off x="0" y="0"/>
            <a:ext cx="9144000" cy="45719"/>
          </a:xfrm>
          <a:prstGeom prst="rect">
            <a:avLst/>
          </a:prstGeom>
          <a:solidFill>
            <a:srgbClr val="54B9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p:cNvSpPr/>
          <p:nvPr/>
        </p:nvSpPr>
        <p:spPr>
          <a:xfrm>
            <a:off x="914400" y="1600200"/>
            <a:ext cx="6400800" cy="45719"/>
          </a:xfrm>
          <a:prstGeom prst="rect">
            <a:avLst/>
          </a:prstGeom>
          <a:solidFill>
            <a:srgbClr val="54B9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9" name="Picture 2" descr="J:\250 GB [NH]\jabboul package archived\GCG.jpg"/>
          <p:cNvPicPr>
            <a:picLocks noChangeAspect="1" noChangeArrowheads="1"/>
          </p:cNvPicPr>
          <p:nvPr/>
        </p:nvPicPr>
        <p:blipFill>
          <a:blip r:embed="rId3" cstate="print"/>
          <a:srcRect l="28078" t="4270" r="31662" b="12456"/>
          <a:stretch>
            <a:fillRect/>
          </a:stretch>
        </p:blipFill>
        <p:spPr bwMode="auto">
          <a:xfrm>
            <a:off x="7795967" y="1752600"/>
            <a:ext cx="1143000" cy="1828800"/>
          </a:xfrm>
          <a:prstGeom prst="rect">
            <a:avLst/>
          </a:prstGeom>
          <a:noFill/>
        </p:spPr>
      </p:pic>
      <p:pic>
        <p:nvPicPr>
          <p:cNvPr id="21" name="Picture 4" descr="J:\250 GB [NH]\jabboul package archived\using the boat.jpg"/>
          <p:cNvPicPr>
            <a:picLocks noChangeAspect="1" noChangeArrowheads="1"/>
          </p:cNvPicPr>
          <p:nvPr/>
        </p:nvPicPr>
        <p:blipFill>
          <a:blip r:embed="rId4" cstate="print"/>
          <a:srcRect l="4693" r="10832"/>
          <a:stretch>
            <a:fillRect/>
          </a:stretch>
        </p:blipFill>
        <p:spPr bwMode="auto">
          <a:xfrm>
            <a:off x="7795967" y="4752091"/>
            <a:ext cx="1143000" cy="999505"/>
          </a:xfrm>
          <a:prstGeom prst="rect">
            <a:avLst/>
          </a:prstGeom>
          <a:noFill/>
        </p:spPr>
      </p:pic>
      <p:sp>
        <p:nvSpPr>
          <p:cNvPr id="22" name="Rectangle 21"/>
          <p:cNvSpPr/>
          <p:nvPr/>
        </p:nvSpPr>
        <p:spPr>
          <a:xfrm>
            <a:off x="4038600" y="2971800"/>
            <a:ext cx="3276600" cy="2246769"/>
          </a:xfrm>
          <a:prstGeom prst="rect">
            <a:avLst/>
          </a:prstGeom>
        </p:spPr>
        <p:txBody>
          <a:bodyPr wrap="square">
            <a:spAutoFit/>
          </a:bodyPr>
          <a:lstStyle/>
          <a:p>
            <a:pPr marL="400050" lvl="1" indent="-400050" algn="r" rtl="1">
              <a:spcAft>
                <a:spcPts val="800"/>
              </a:spcAft>
              <a:buFont typeface="Adobe Arabic" pitchFamily="18" charset="-78"/>
              <a:buChar char="−"/>
            </a:pPr>
            <a:r>
              <a:rPr lang="ar-JO" sz="2800" b="1" dirty="0" smtClean="0">
                <a:solidFill>
                  <a:srgbClr val="E7D19A"/>
                </a:solidFill>
                <a:latin typeface="Adobe Arabic" pitchFamily="18" charset="-78"/>
                <a:cs typeface="Adobe Arabic" pitchFamily="18" charset="-78"/>
              </a:rPr>
              <a:t>يناير 1989: </a:t>
            </a:r>
            <a:r>
              <a:rPr lang="ar-JO" sz="2800" dirty="0" smtClean="0">
                <a:solidFill>
                  <a:srgbClr val="E7D19A"/>
                </a:solidFill>
                <a:latin typeface="Adobe Arabic" pitchFamily="18" charset="-78"/>
                <a:cs typeface="Adobe Arabic" pitchFamily="18" charset="-78"/>
              </a:rPr>
              <a:t>تم إطلاق الشعار الأول للاتفاقية، ووصل عدد المشاركين إلى خمسين مشاركا كانت فيتنام الدولة المشاركة رقم 50.</a:t>
            </a:r>
            <a:endParaRPr lang="ar-JO" sz="2800" b="1" dirty="0" smtClean="0">
              <a:solidFill>
                <a:srgbClr val="E7D19A"/>
              </a:solidFill>
              <a:latin typeface="Adobe Arabic" pitchFamily="18" charset="-78"/>
              <a:cs typeface="Adobe Arabic" pitchFamily="18" charset="-78"/>
            </a:endParaRPr>
          </a:p>
        </p:txBody>
      </p:sp>
      <p:sp>
        <p:nvSpPr>
          <p:cNvPr id="23" name="TextBox 22"/>
          <p:cNvSpPr txBox="1"/>
          <p:nvPr/>
        </p:nvSpPr>
        <p:spPr>
          <a:xfrm>
            <a:off x="914400" y="2057400"/>
            <a:ext cx="6400800" cy="615553"/>
          </a:xfrm>
          <a:prstGeom prst="rect">
            <a:avLst/>
          </a:prstGeom>
          <a:noFill/>
          <a:ln>
            <a:solidFill>
              <a:srgbClr val="5C91A4"/>
            </a:solidFill>
          </a:ln>
        </p:spPr>
        <p:txBody>
          <a:bodyPr wrap="square" rtlCol="0">
            <a:spAutoFit/>
          </a:bodyPr>
          <a:lstStyle/>
          <a:p>
            <a:pPr algn="r" rtl="1"/>
            <a:r>
              <a:rPr lang="ar-JO" sz="3400" b="1" dirty="0" smtClean="0">
                <a:solidFill>
                  <a:srgbClr val="E7D19A"/>
                </a:solidFill>
                <a:latin typeface="Adobe Arabic" pitchFamily="18" charset="-78"/>
                <a:cs typeface="Adobe Arabic" pitchFamily="18" charset="-78"/>
              </a:rPr>
              <a:t>وقفات مع تاريخ الاتفاقية . . . .</a:t>
            </a:r>
            <a:endParaRPr lang="en-US" sz="3400" b="1" dirty="0">
              <a:solidFill>
                <a:srgbClr val="E7D19A"/>
              </a:solidFill>
              <a:latin typeface="Adobe Arabic" pitchFamily="18" charset="-78"/>
              <a:cs typeface="Adobe Arabic" pitchFamily="18" charset="-78"/>
            </a:endParaRPr>
          </a:p>
        </p:txBody>
      </p:sp>
      <p:pic>
        <p:nvPicPr>
          <p:cNvPr id="25" name="Picture 24" descr="logo.bmp"/>
          <p:cNvPicPr>
            <a:picLocks noChangeAspect="1"/>
          </p:cNvPicPr>
          <p:nvPr/>
        </p:nvPicPr>
        <p:blipFill>
          <a:blip r:embed="rId5" cstate="print"/>
          <a:stretch>
            <a:fillRect/>
          </a:stretch>
        </p:blipFill>
        <p:spPr>
          <a:xfrm>
            <a:off x="914400" y="3124200"/>
            <a:ext cx="2895600" cy="2438400"/>
          </a:xfrm>
          <a:prstGeom prst="rect">
            <a:avLst/>
          </a:prstGeom>
        </p:spPr>
      </p:pic>
      <p:pic>
        <p:nvPicPr>
          <p:cNvPr id="20" name="Picture 3" descr="J:\250 GB [NH]\jabboul package archived\Lake Jabboul.jpg"/>
          <p:cNvPicPr>
            <a:picLocks noChangeAspect="1" noChangeArrowheads="1"/>
          </p:cNvPicPr>
          <p:nvPr/>
        </p:nvPicPr>
        <p:blipFill>
          <a:blip r:embed="rId6" cstate="print"/>
          <a:srcRect l="2753" t="42500" b="42500"/>
          <a:stretch>
            <a:fillRect/>
          </a:stretch>
        </p:blipFill>
        <p:spPr bwMode="auto">
          <a:xfrm>
            <a:off x="23567" y="5943600"/>
            <a:ext cx="9120433" cy="914400"/>
          </a:xfrm>
          <a:prstGeom prst="rect">
            <a:avLst/>
          </a:prstGeom>
          <a:noFill/>
        </p:spPr>
      </p:pic>
    </p:spTree>
  </p:cSld>
  <p:clrMapOvr>
    <a:masterClrMapping/>
  </p:clrMapOvr>
  <p:transition>
    <p:fade thruBlk="1"/>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3" name="TextBox 2"/>
          <p:cNvSpPr txBox="1"/>
          <p:nvPr/>
        </p:nvSpPr>
        <p:spPr>
          <a:xfrm>
            <a:off x="914400" y="228600"/>
            <a:ext cx="6553200" cy="1200329"/>
          </a:xfrm>
          <a:prstGeom prst="rect">
            <a:avLst/>
          </a:prstGeom>
          <a:noFill/>
        </p:spPr>
        <p:txBody>
          <a:bodyPr wrap="square" rtlCol="0">
            <a:spAutoFit/>
          </a:bodyPr>
          <a:lstStyle/>
          <a:p>
            <a:pPr algn="ctr" rtl="1"/>
            <a:r>
              <a:rPr lang="ar-JO" sz="3600" b="1" dirty="0" smtClean="0">
                <a:solidFill>
                  <a:schemeClr val="bg1"/>
                </a:solidFill>
                <a:latin typeface="Adobe Arabic" pitchFamily="18" charset="-78"/>
                <a:cs typeface="Adobe Arabic" pitchFamily="18" charset="-78"/>
              </a:rPr>
              <a:t>التخطيط الإداري للأراضي الرطبة ذات الأهمية العالمية المعلنة ضمن اتفاقية رامسار </a:t>
            </a:r>
            <a:endParaRPr lang="en-US" sz="3600" b="1" dirty="0">
              <a:solidFill>
                <a:schemeClr val="bg1"/>
              </a:solidFill>
              <a:latin typeface="Adobe Arabic" pitchFamily="18" charset="-78"/>
              <a:cs typeface="Adobe Arabic" pitchFamily="18" charset="-78"/>
            </a:endParaRPr>
          </a:p>
        </p:txBody>
      </p:sp>
      <p:pic>
        <p:nvPicPr>
          <p:cNvPr id="5" name="Picture 6" descr="J:\sirhani-male.jpg"/>
          <p:cNvPicPr>
            <a:picLocks noChangeAspect="1" noChangeArrowheads="1"/>
          </p:cNvPicPr>
          <p:nvPr/>
        </p:nvPicPr>
        <p:blipFill>
          <a:blip r:embed="rId2" cstate="print"/>
          <a:srcRect l="11001" t="12867" r="14163" b="12835"/>
          <a:stretch>
            <a:fillRect/>
          </a:stretch>
        </p:blipFill>
        <p:spPr bwMode="auto">
          <a:xfrm>
            <a:off x="7809215" y="3773403"/>
            <a:ext cx="1129752" cy="786685"/>
          </a:xfrm>
          <a:prstGeom prst="rect">
            <a:avLst/>
          </a:prstGeom>
          <a:noFill/>
        </p:spPr>
      </p:pic>
      <p:sp>
        <p:nvSpPr>
          <p:cNvPr id="6" name="Rectangle 5"/>
          <p:cNvSpPr/>
          <p:nvPr/>
        </p:nvSpPr>
        <p:spPr>
          <a:xfrm>
            <a:off x="0" y="0"/>
            <a:ext cx="9144000" cy="45719"/>
          </a:xfrm>
          <a:prstGeom prst="rect">
            <a:avLst/>
          </a:prstGeom>
          <a:solidFill>
            <a:srgbClr val="54B9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p:nvSpPr>
        <p:spPr>
          <a:xfrm>
            <a:off x="914400" y="1600200"/>
            <a:ext cx="6400800" cy="45719"/>
          </a:xfrm>
          <a:prstGeom prst="rect">
            <a:avLst/>
          </a:prstGeom>
          <a:solidFill>
            <a:srgbClr val="54B9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2" descr="J:\250 GB [NH]\jabboul package archived\GCG.jpg"/>
          <p:cNvPicPr>
            <a:picLocks noChangeAspect="1" noChangeArrowheads="1"/>
          </p:cNvPicPr>
          <p:nvPr/>
        </p:nvPicPr>
        <p:blipFill>
          <a:blip r:embed="rId3" cstate="print"/>
          <a:srcRect l="28078" t="4270" r="31662" b="12456"/>
          <a:stretch>
            <a:fillRect/>
          </a:stretch>
        </p:blipFill>
        <p:spPr bwMode="auto">
          <a:xfrm>
            <a:off x="7795967" y="1752600"/>
            <a:ext cx="1143000" cy="1828800"/>
          </a:xfrm>
          <a:prstGeom prst="rect">
            <a:avLst/>
          </a:prstGeom>
          <a:noFill/>
        </p:spPr>
      </p:pic>
      <p:pic>
        <p:nvPicPr>
          <p:cNvPr id="10" name="Picture 4" descr="J:\250 GB [NH]\jabboul package archived\using the boat.jpg"/>
          <p:cNvPicPr>
            <a:picLocks noChangeAspect="1" noChangeArrowheads="1"/>
          </p:cNvPicPr>
          <p:nvPr/>
        </p:nvPicPr>
        <p:blipFill>
          <a:blip r:embed="rId4" cstate="print"/>
          <a:srcRect l="4693" r="10832"/>
          <a:stretch>
            <a:fillRect/>
          </a:stretch>
        </p:blipFill>
        <p:spPr bwMode="auto">
          <a:xfrm>
            <a:off x="7795967" y="4752091"/>
            <a:ext cx="1143000" cy="999505"/>
          </a:xfrm>
          <a:prstGeom prst="rect">
            <a:avLst/>
          </a:prstGeom>
          <a:noFill/>
        </p:spPr>
      </p:pic>
      <p:sp>
        <p:nvSpPr>
          <p:cNvPr id="11" name="Rectangle 10"/>
          <p:cNvSpPr/>
          <p:nvPr/>
        </p:nvSpPr>
        <p:spPr>
          <a:xfrm>
            <a:off x="914400" y="2971800"/>
            <a:ext cx="6400800" cy="2841804"/>
          </a:xfrm>
          <a:prstGeom prst="rect">
            <a:avLst/>
          </a:prstGeom>
        </p:spPr>
        <p:txBody>
          <a:bodyPr wrap="square">
            <a:spAutoFit/>
          </a:bodyPr>
          <a:lstStyle/>
          <a:p>
            <a:pPr marL="400050" lvl="1" indent="-400050" algn="justLow" rtl="1">
              <a:spcAft>
                <a:spcPts val="800"/>
              </a:spcAft>
              <a:buFont typeface="Adobe Arabic" pitchFamily="18" charset="-78"/>
              <a:buChar char="−"/>
            </a:pPr>
            <a:r>
              <a:rPr lang="ar-JO" sz="2800" b="1" dirty="0" smtClean="0">
                <a:solidFill>
                  <a:srgbClr val="E7D19A"/>
                </a:solidFill>
                <a:latin typeface="Adobe Arabic" pitchFamily="18" charset="-78"/>
                <a:cs typeface="Adobe Arabic" pitchFamily="18" charset="-78"/>
              </a:rPr>
              <a:t>نوفمبر 1998: </a:t>
            </a:r>
            <a:r>
              <a:rPr lang="ar-JO" sz="2800" dirty="0" smtClean="0">
                <a:solidFill>
                  <a:srgbClr val="E7D19A"/>
                </a:solidFill>
                <a:latin typeface="Adobe Arabic" pitchFamily="18" charset="-78"/>
                <a:cs typeface="Adobe Arabic" pitchFamily="18" charset="-78"/>
              </a:rPr>
              <a:t>إصدار أول كتاب بعنوان : </a:t>
            </a:r>
            <a:r>
              <a:rPr lang="en-US" sz="2000" i="1" dirty="0" smtClean="0">
                <a:solidFill>
                  <a:srgbClr val="E7D19A"/>
                </a:solidFill>
              </a:rPr>
              <a:t>A Legal Analysis of the Adoption of the Implementation of the Convention in Denmark</a:t>
            </a:r>
            <a:r>
              <a:rPr lang="en-US" sz="2000" dirty="0" smtClean="0">
                <a:solidFill>
                  <a:srgbClr val="E7D19A"/>
                </a:solidFill>
              </a:rPr>
              <a:t>, by </a:t>
            </a:r>
            <a:r>
              <a:rPr lang="en-US" sz="2000" dirty="0" err="1" smtClean="0">
                <a:solidFill>
                  <a:srgbClr val="E7D19A"/>
                </a:solidFill>
              </a:rPr>
              <a:t>Veit</a:t>
            </a:r>
            <a:r>
              <a:rPr lang="en-US" sz="2000" dirty="0" smtClean="0">
                <a:solidFill>
                  <a:srgbClr val="E7D19A"/>
                </a:solidFill>
              </a:rPr>
              <a:t> Koester (in the IUCN Environmental Policy and Law Papers series).</a:t>
            </a:r>
            <a:r>
              <a:rPr lang="ar-JO" sz="2000" dirty="0" smtClean="0">
                <a:solidFill>
                  <a:srgbClr val="E7D19A"/>
                </a:solidFill>
                <a:latin typeface="Adobe Arabic" pitchFamily="18" charset="-78"/>
                <a:cs typeface="Adobe Arabic" pitchFamily="18" charset="-78"/>
              </a:rPr>
              <a:t>. </a:t>
            </a:r>
          </a:p>
          <a:p>
            <a:pPr marL="400050" lvl="1" indent="-400050" algn="justLow" rtl="1">
              <a:spcAft>
                <a:spcPts val="800"/>
              </a:spcAft>
              <a:buFont typeface="Adobe Arabic" pitchFamily="18" charset="-78"/>
              <a:buChar char="−"/>
            </a:pPr>
            <a:r>
              <a:rPr lang="ar-JO" sz="2800" b="1" dirty="0" smtClean="0">
                <a:solidFill>
                  <a:srgbClr val="E7D19A"/>
                </a:solidFill>
                <a:latin typeface="Adobe Arabic" pitchFamily="18" charset="-78"/>
                <a:cs typeface="Adobe Arabic" pitchFamily="18" charset="-78"/>
              </a:rPr>
              <a:t>يوليو 1990: </a:t>
            </a:r>
            <a:r>
              <a:rPr lang="ar-JO" sz="2800" dirty="0" smtClean="0">
                <a:solidFill>
                  <a:srgbClr val="E7D19A"/>
                </a:solidFill>
                <a:latin typeface="Adobe Arabic" pitchFamily="18" charset="-78"/>
                <a:cs typeface="Adobe Arabic" pitchFamily="18" charset="-78"/>
              </a:rPr>
              <a:t>مؤتمر الأطراف الرابع في </a:t>
            </a:r>
            <a:r>
              <a:rPr lang="ar-JO" sz="2800" dirty="0" err="1" smtClean="0">
                <a:solidFill>
                  <a:srgbClr val="E7D19A"/>
                </a:solidFill>
                <a:latin typeface="Adobe Arabic" pitchFamily="18" charset="-78"/>
                <a:cs typeface="Adobe Arabic" pitchFamily="18" charset="-78"/>
              </a:rPr>
              <a:t>منتريو</a:t>
            </a:r>
            <a:r>
              <a:rPr lang="ar-JO" sz="2800" dirty="0" smtClean="0">
                <a:solidFill>
                  <a:srgbClr val="E7D19A"/>
                </a:solidFill>
                <a:latin typeface="Adobe Arabic" pitchFamily="18" charset="-78"/>
                <a:cs typeface="Adobe Arabic" pitchFamily="18" charset="-78"/>
              </a:rPr>
              <a:t>/ كندا، وفيه تم تأسيس إرشادات إدارية وعرفت لاحقا بالبعثة الإرشادية، وتأسيس قائمة </a:t>
            </a:r>
            <a:r>
              <a:rPr lang="ar-JO" sz="2800" dirty="0" err="1" smtClean="0">
                <a:solidFill>
                  <a:srgbClr val="E7D19A"/>
                </a:solidFill>
                <a:latin typeface="Adobe Arabic" pitchFamily="18" charset="-78"/>
                <a:cs typeface="Adobe Arabic" pitchFamily="18" charset="-78"/>
              </a:rPr>
              <a:t>منتريو</a:t>
            </a:r>
            <a:r>
              <a:rPr lang="ar-JO" sz="2800" dirty="0" smtClean="0">
                <a:solidFill>
                  <a:srgbClr val="E7D19A"/>
                </a:solidFill>
                <a:latin typeface="Adobe Arabic" pitchFamily="18" charset="-78"/>
                <a:cs typeface="Adobe Arabic" pitchFamily="18" charset="-78"/>
              </a:rPr>
              <a:t>، وصندوق الدعم، واعتماد اللغة الإسبانية لغة ثالثة.</a:t>
            </a:r>
          </a:p>
        </p:txBody>
      </p:sp>
      <p:sp>
        <p:nvSpPr>
          <p:cNvPr id="12" name="TextBox 11"/>
          <p:cNvSpPr txBox="1"/>
          <p:nvPr/>
        </p:nvSpPr>
        <p:spPr>
          <a:xfrm>
            <a:off x="914400" y="2057400"/>
            <a:ext cx="6400800" cy="615553"/>
          </a:xfrm>
          <a:prstGeom prst="rect">
            <a:avLst/>
          </a:prstGeom>
          <a:noFill/>
          <a:ln>
            <a:solidFill>
              <a:srgbClr val="5C91A4"/>
            </a:solidFill>
          </a:ln>
        </p:spPr>
        <p:txBody>
          <a:bodyPr wrap="square" rtlCol="0">
            <a:spAutoFit/>
          </a:bodyPr>
          <a:lstStyle/>
          <a:p>
            <a:pPr algn="r" rtl="1"/>
            <a:r>
              <a:rPr lang="ar-JO" sz="3400" b="1" dirty="0" smtClean="0">
                <a:solidFill>
                  <a:srgbClr val="E7D19A"/>
                </a:solidFill>
                <a:latin typeface="Adobe Arabic" pitchFamily="18" charset="-78"/>
                <a:cs typeface="Adobe Arabic" pitchFamily="18" charset="-78"/>
              </a:rPr>
              <a:t>وقفات مع تاريخ الاتفاقية . . . .</a:t>
            </a:r>
            <a:endParaRPr lang="en-US" sz="3400" b="1" dirty="0">
              <a:solidFill>
                <a:srgbClr val="E7D19A"/>
              </a:solidFill>
              <a:latin typeface="Adobe Arabic" pitchFamily="18" charset="-78"/>
              <a:cs typeface="Adobe Arabic" pitchFamily="18" charset="-78"/>
            </a:endParaRPr>
          </a:p>
        </p:txBody>
      </p:sp>
      <p:pic>
        <p:nvPicPr>
          <p:cNvPr id="17" name="Picture 3" descr="J:\250 GB [NH]\jabboul package archived\Lake Jabboul.jpg"/>
          <p:cNvPicPr>
            <a:picLocks noChangeAspect="1" noChangeArrowheads="1"/>
          </p:cNvPicPr>
          <p:nvPr/>
        </p:nvPicPr>
        <p:blipFill>
          <a:blip r:embed="rId5" cstate="print"/>
          <a:srcRect l="2753" t="42500" b="42500"/>
          <a:stretch>
            <a:fillRect/>
          </a:stretch>
        </p:blipFill>
        <p:spPr bwMode="auto">
          <a:xfrm>
            <a:off x="23567" y="5943600"/>
            <a:ext cx="9120433" cy="914400"/>
          </a:xfrm>
          <a:prstGeom prst="rect">
            <a:avLst/>
          </a:prstGeom>
          <a:noFill/>
        </p:spPr>
      </p:pic>
    </p:spTree>
  </p:cSld>
  <p:clrMapOvr>
    <a:masterClrMapping/>
  </p:clrMapOvr>
  <p:transition>
    <p:fade thruBlk="1"/>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14" name="TextBox 13"/>
          <p:cNvSpPr txBox="1"/>
          <p:nvPr/>
        </p:nvSpPr>
        <p:spPr>
          <a:xfrm>
            <a:off x="914400" y="228600"/>
            <a:ext cx="6553200" cy="1200329"/>
          </a:xfrm>
          <a:prstGeom prst="rect">
            <a:avLst/>
          </a:prstGeom>
          <a:noFill/>
        </p:spPr>
        <p:txBody>
          <a:bodyPr wrap="square" rtlCol="0">
            <a:spAutoFit/>
          </a:bodyPr>
          <a:lstStyle/>
          <a:p>
            <a:pPr algn="ctr" rtl="1"/>
            <a:r>
              <a:rPr lang="ar-JO" sz="3600" b="1" dirty="0" smtClean="0">
                <a:solidFill>
                  <a:schemeClr val="bg1"/>
                </a:solidFill>
                <a:latin typeface="Adobe Arabic" pitchFamily="18" charset="-78"/>
                <a:cs typeface="Adobe Arabic" pitchFamily="18" charset="-78"/>
              </a:rPr>
              <a:t>التخطيط الإداري للأراضي الرطبة ذات الأهمية العالمية المعلنة ضمن اتفاقية رامسار </a:t>
            </a:r>
            <a:endParaRPr lang="en-US" sz="3600" b="1" dirty="0">
              <a:solidFill>
                <a:schemeClr val="bg1"/>
              </a:solidFill>
              <a:latin typeface="Adobe Arabic" pitchFamily="18" charset="-78"/>
              <a:cs typeface="Adobe Arabic" pitchFamily="18" charset="-78"/>
            </a:endParaRPr>
          </a:p>
        </p:txBody>
      </p:sp>
      <p:pic>
        <p:nvPicPr>
          <p:cNvPr id="16" name="Picture 6" descr="J:\sirhani-male.jpg"/>
          <p:cNvPicPr>
            <a:picLocks noChangeAspect="1" noChangeArrowheads="1"/>
          </p:cNvPicPr>
          <p:nvPr/>
        </p:nvPicPr>
        <p:blipFill>
          <a:blip r:embed="rId2" cstate="print"/>
          <a:srcRect l="11001" t="12867" r="14163" b="12835"/>
          <a:stretch>
            <a:fillRect/>
          </a:stretch>
        </p:blipFill>
        <p:spPr bwMode="auto">
          <a:xfrm>
            <a:off x="7809215" y="3773403"/>
            <a:ext cx="1129752" cy="786685"/>
          </a:xfrm>
          <a:prstGeom prst="rect">
            <a:avLst/>
          </a:prstGeom>
          <a:noFill/>
        </p:spPr>
      </p:pic>
      <p:sp>
        <p:nvSpPr>
          <p:cNvPr id="17" name="Rectangle 16"/>
          <p:cNvSpPr/>
          <p:nvPr/>
        </p:nvSpPr>
        <p:spPr>
          <a:xfrm>
            <a:off x="0" y="0"/>
            <a:ext cx="9144000" cy="45719"/>
          </a:xfrm>
          <a:prstGeom prst="rect">
            <a:avLst/>
          </a:prstGeom>
          <a:solidFill>
            <a:srgbClr val="54B9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p:cNvSpPr/>
          <p:nvPr/>
        </p:nvSpPr>
        <p:spPr>
          <a:xfrm>
            <a:off x="914400" y="1600200"/>
            <a:ext cx="6400800" cy="45719"/>
          </a:xfrm>
          <a:prstGeom prst="rect">
            <a:avLst/>
          </a:prstGeom>
          <a:solidFill>
            <a:srgbClr val="54B9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9" name="Picture 2" descr="J:\250 GB [NH]\jabboul package archived\GCG.jpg"/>
          <p:cNvPicPr>
            <a:picLocks noChangeAspect="1" noChangeArrowheads="1"/>
          </p:cNvPicPr>
          <p:nvPr/>
        </p:nvPicPr>
        <p:blipFill>
          <a:blip r:embed="rId3" cstate="print"/>
          <a:srcRect l="28078" t="4270" r="31662" b="12456"/>
          <a:stretch>
            <a:fillRect/>
          </a:stretch>
        </p:blipFill>
        <p:spPr bwMode="auto">
          <a:xfrm>
            <a:off x="7795967" y="1752600"/>
            <a:ext cx="1143000" cy="1828800"/>
          </a:xfrm>
          <a:prstGeom prst="rect">
            <a:avLst/>
          </a:prstGeom>
          <a:noFill/>
        </p:spPr>
      </p:pic>
      <p:pic>
        <p:nvPicPr>
          <p:cNvPr id="21" name="Picture 4" descr="J:\250 GB [NH]\jabboul package archived\using the boat.jpg"/>
          <p:cNvPicPr>
            <a:picLocks noChangeAspect="1" noChangeArrowheads="1"/>
          </p:cNvPicPr>
          <p:nvPr/>
        </p:nvPicPr>
        <p:blipFill>
          <a:blip r:embed="rId4" cstate="print"/>
          <a:srcRect l="4693" r="10832"/>
          <a:stretch>
            <a:fillRect/>
          </a:stretch>
        </p:blipFill>
        <p:spPr bwMode="auto">
          <a:xfrm>
            <a:off x="7795967" y="4752091"/>
            <a:ext cx="1143000" cy="999505"/>
          </a:xfrm>
          <a:prstGeom prst="rect">
            <a:avLst/>
          </a:prstGeom>
          <a:noFill/>
        </p:spPr>
      </p:pic>
      <p:sp>
        <p:nvSpPr>
          <p:cNvPr id="22" name="Rectangle 21"/>
          <p:cNvSpPr/>
          <p:nvPr/>
        </p:nvSpPr>
        <p:spPr>
          <a:xfrm>
            <a:off x="3810000" y="2971800"/>
            <a:ext cx="3505200" cy="1815882"/>
          </a:xfrm>
          <a:prstGeom prst="rect">
            <a:avLst/>
          </a:prstGeom>
        </p:spPr>
        <p:txBody>
          <a:bodyPr wrap="square">
            <a:spAutoFit/>
          </a:bodyPr>
          <a:lstStyle/>
          <a:p>
            <a:pPr marL="400050" lvl="1" indent="-400050" algn="justLow" rtl="1">
              <a:spcAft>
                <a:spcPts val="800"/>
              </a:spcAft>
              <a:buFont typeface="Adobe Arabic" pitchFamily="18" charset="-78"/>
              <a:buChar char="−"/>
            </a:pPr>
            <a:r>
              <a:rPr lang="ar-JO" sz="2800" b="1" dirty="0" smtClean="0">
                <a:solidFill>
                  <a:srgbClr val="E7D19A"/>
                </a:solidFill>
                <a:latin typeface="Adobe Arabic" pitchFamily="18" charset="-78"/>
                <a:cs typeface="Adobe Arabic" pitchFamily="18" charset="-78"/>
              </a:rPr>
              <a:t>أغسطس 1995: </a:t>
            </a:r>
            <a:r>
              <a:rPr lang="ar-JO" sz="2800" dirty="0" smtClean="0">
                <a:solidFill>
                  <a:srgbClr val="E7D19A"/>
                </a:solidFill>
                <a:latin typeface="Adobe Arabic" pitchFamily="18" charset="-78"/>
                <a:cs typeface="Adobe Arabic" pitchFamily="18" charset="-78"/>
              </a:rPr>
              <a:t>أصبح السيد </a:t>
            </a:r>
            <a:r>
              <a:rPr lang="ar-JO" sz="2800" dirty="0" err="1" smtClean="0">
                <a:solidFill>
                  <a:srgbClr val="E7D19A"/>
                </a:solidFill>
                <a:latin typeface="Adobe Arabic" pitchFamily="18" charset="-78"/>
                <a:cs typeface="Adobe Arabic" pitchFamily="18" charset="-78"/>
              </a:rPr>
              <a:t>دلمار</a:t>
            </a:r>
            <a:r>
              <a:rPr lang="ar-JO" sz="2800" dirty="0" smtClean="0">
                <a:solidFill>
                  <a:srgbClr val="E7D19A"/>
                </a:solidFill>
                <a:latin typeface="Adobe Arabic" pitchFamily="18" charset="-78"/>
                <a:cs typeface="Adobe Arabic" pitchFamily="18" charset="-78"/>
              </a:rPr>
              <a:t> </a:t>
            </a:r>
            <a:r>
              <a:rPr lang="ar-JO" sz="2800" dirty="0" err="1" smtClean="0">
                <a:solidFill>
                  <a:srgbClr val="E7D19A"/>
                </a:solidFill>
                <a:latin typeface="Adobe Arabic" pitchFamily="18" charset="-78"/>
                <a:cs typeface="Adobe Arabic" pitchFamily="18" charset="-78"/>
              </a:rPr>
              <a:t>بلاسكو</a:t>
            </a:r>
            <a:r>
              <a:rPr lang="ar-JO" sz="2800" dirty="0" smtClean="0">
                <a:solidFill>
                  <a:srgbClr val="E7D19A"/>
                </a:solidFill>
                <a:latin typeface="Adobe Arabic" pitchFamily="18" charset="-78"/>
                <a:cs typeface="Adobe Arabic" pitchFamily="18" charset="-78"/>
              </a:rPr>
              <a:t> السكرتير العام للاتفاقية (أرجنتيني) خلفا لدان نافد.</a:t>
            </a:r>
            <a:endParaRPr lang="ar-JO" sz="2800" b="1" dirty="0" smtClean="0">
              <a:solidFill>
                <a:srgbClr val="E7D19A"/>
              </a:solidFill>
              <a:latin typeface="Adobe Arabic" pitchFamily="18" charset="-78"/>
              <a:cs typeface="Adobe Arabic" pitchFamily="18" charset="-78"/>
            </a:endParaRPr>
          </a:p>
        </p:txBody>
      </p:sp>
      <p:sp>
        <p:nvSpPr>
          <p:cNvPr id="23" name="TextBox 22"/>
          <p:cNvSpPr txBox="1"/>
          <p:nvPr/>
        </p:nvSpPr>
        <p:spPr>
          <a:xfrm>
            <a:off x="914400" y="2057400"/>
            <a:ext cx="6400800" cy="615553"/>
          </a:xfrm>
          <a:prstGeom prst="rect">
            <a:avLst/>
          </a:prstGeom>
          <a:noFill/>
          <a:ln>
            <a:solidFill>
              <a:srgbClr val="5C91A4"/>
            </a:solidFill>
          </a:ln>
        </p:spPr>
        <p:txBody>
          <a:bodyPr wrap="square" rtlCol="0">
            <a:spAutoFit/>
          </a:bodyPr>
          <a:lstStyle/>
          <a:p>
            <a:pPr algn="r" rtl="1"/>
            <a:r>
              <a:rPr lang="ar-JO" sz="3400" b="1" dirty="0" smtClean="0">
                <a:solidFill>
                  <a:srgbClr val="E7D19A"/>
                </a:solidFill>
                <a:latin typeface="Adobe Arabic" pitchFamily="18" charset="-78"/>
                <a:cs typeface="Adobe Arabic" pitchFamily="18" charset="-78"/>
              </a:rPr>
              <a:t>وقفات مع تاريخ الاتفاقية . . . .</a:t>
            </a:r>
            <a:endParaRPr lang="en-US" sz="3400" b="1" dirty="0">
              <a:solidFill>
                <a:srgbClr val="E7D19A"/>
              </a:solidFill>
              <a:latin typeface="Adobe Arabic" pitchFamily="18" charset="-78"/>
              <a:cs typeface="Adobe Arabic" pitchFamily="18" charset="-78"/>
            </a:endParaRPr>
          </a:p>
        </p:txBody>
      </p:sp>
      <p:pic>
        <p:nvPicPr>
          <p:cNvPr id="24" name="Picture 23" descr="Dan Navid.bmp"/>
          <p:cNvPicPr>
            <a:picLocks noChangeAspect="1"/>
          </p:cNvPicPr>
          <p:nvPr/>
        </p:nvPicPr>
        <p:blipFill>
          <a:blip r:embed="rId5" cstate="print"/>
          <a:stretch>
            <a:fillRect/>
          </a:stretch>
        </p:blipFill>
        <p:spPr>
          <a:xfrm>
            <a:off x="914400" y="2971800"/>
            <a:ext cx="2743200" cy="2729484"/>
          </a:xfrm>
          <a:prstGeom prst="rect">
            <a:avLst/>
          </a:prstGeom>
        </p:spPr>
      </p:pic>
      <p:pic>
        <p:nvPicPr>
          <p:cNvPr id="25" name="Picture 24" descr="Delmar Blasco.bmp"/>
          <p:cNvPicPr>
            <a:picLocks noChangeAspect="1"/>
          </p:cNvPicPr>
          <p:nvPr/>
        </p:nvPicPr>
        <p:blipFill>
          <a:blip r:embed="rId6" cstate="print"/>
          <a:stretch>
            <a:fillRect/>
          </a:stretch>
        </p:blipFill>
        <p:spPr>
          <a:xfrm>
            <a:off x="914400" y="2971800"/>
            <a:ext cx="2743200" cy="2743200"/>
          </a:xfrm>
          <a:prstGeom prst="rect">
            <a:avLst/>
          </a:prstGeom>
        </p:spPr>
      </p:pic>
      <p:pic>
        <p:nvPicPr>
          <p:cNvPr id="20" name="Picture 3" descr="J:\250 GB [NH]\jabboul package archived\Lake Jabboul.jpg"/>
          <p:cNvPicPr>
            <a:picLocks noChangeAspect="1" noChangeArrowheads="1"/>
          </p:cNvPicPr>
          <p:nvPr/>
        </p:nvPicPr>
        <p:blipFill>
          <a:blip r:embed="rId7" cstate="print"/>
          <a:srcRect l="2753" t="42500" b="42500"/>
          <a:stretch>
            <a:fillRect/>
          </a:stretch>
        </p:blipFill>
        <p:spPr bwMode="auto">
          <a:xfrm>
            <a:off x="23567" y="5943600"/>
            <a:ext cx="9120433" cy="914400"/>
          </a:xfrm>
          <a:prstGeom prst="rect">
            <a:avLst/>
          </a:prstGeom>
          <a:noFill/>
        </p:spPr>
      </p:pic>
    </p:spTree>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30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3" name="TextBox 2"/>
          <p:cNvSpPr txBox="1"/>
          <p:nvPr/>
        </p:nvSpPr>
        <p:spPr>
          <a:xfrm>
            <a:off x="914400" y="228600"/>
            <a:ext cx="6553200" cy="1200329"/>
          </a:xfrm>
          <a:prstGeom prst="rect">
            <a:avLst/>
          </a:prstGeom>
          <a:noFill/>
        </p:spPr>
        <p:txBody>
          <a:bodyPr wrap="square" rtlCol="0">
            <a:spAutoFit/>
          </a:bodyPr>
          <a:lstStyle/>
          <a:p>
            <a:pPr algn="ctr" rtl="1"/>
            <a:r>
              <a:rPr lang="ar-JO" sz="3600" b="1" dirty="0" smtClean="0">
                <a:solidFill>
                  <a:schemeClr val="bg1"/>
                </a:solidFill>
                <a:latin typeface="Adobe Arabic" pitchFamily="18" charset="-78"/>
                <a:cs typeface="Adobe Arabic" pitchFamily="18" charset="-78"/>
              </a:rPr>
              <a:t>التخطيط الإداري للأراضي الرطبة ذات الأهمية العالمية المعلنة ضمن اتفاقية رامسار </a:t>
            </a:r>
            <a:endParaRPr lang="en-US" sz="3600" b="1" dirty="0">
              <a:solidFill>
                <a:schemeClr val="bg1"/>
              </a:solidFill>
              <a:latin typeface="Adobe Arabic" pitchFamily="18" charset="-78"/>
              <a:cs typeface="Adobe Arabic" pitchFamily="18" charset="-78"/>
            </a:endParaRPr>
          </a:p>
        </p:txBody>
      </p:sp>
      <p:pic>
        <p:nvPicPr>
          <p:cNvPr id="5" name="Picture 6" descr="J:\sirhani-male.jpg"/>
          <p:cNvPicPr>
            <a:picLocks noChangeAspect="1" noChangeArrowheads="1"/>
          </p:cNvPicPr>
          <p:nvPr/>
        </p:nvPicPr>
        <p:blipFill>
          <a:blip r:embed="rId2" cstate="print"/>
          <a:srcRect l="11001" t="12867" r="14163" b="12835"/>
          <a:stretch>
            <a:fillRect/>
          </a:stretch>
        </p:blipFill>
        <p:spPr bwMode="auto">
          <a:xfrm>
            <a:off x="7809215" y="3773403"/>
            <a:ext cx="1129752" cy="786685"/>
          </a:xfrm>
          <a:prstGeom prst="rect">
            <a:avLst/>
          </a:prstGeom>
          <a:noFill/>
        </p:spPr>
      </p:pic>
      <p:sp>
        <p:nvSpPr>
          <p:cNvPr id="6" name="Rectangle 5"/>
          <p:cNvSpPr/>
          <p:nvPr/>
        </p:nvSpPr>
        <p:spPr>
          <a:xfrm>
            <a:off x="0" y="0"/>
            <a:ext cx="9144000" cy="45719"/>
          </a:xfrm>
          <a:prstGeom prst="rect">
            <a:avLst/>
          </a:prstGeom>
          <a:solidFill>
            <a:srgbClr val="54B9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p:nvSpPr>
        <p:spPr>
          <a:xfrm>
            <a:off x="914400" y="1600200"/>
            <a:ext cx="6400800" cy="45719"/>
          </a:xfrm>
          <a:prstGeom prst="rect">
            <a:avLst/>
          </a:prstGeom>
          <a:solidFill>
            <a:srgbClr val="54B9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2" descr="J:\250 GB [NH]\jabboul package archived\GCG.jpg"/>
          <p:cNvPicPr>
            <a:picLocks noChangeAspect="1" noChangeArrowheads="1"/>
          </p:cNvPicPr>
          <p:nvPr/>
        </p:nvPicPr>
        <p:blipFill>
          <a:blip r:embed="rId3" cstate="print"/>
          <a:srcRect l="28078" t="4270" r="31662" b="12456"/>
          <a:stretch>
            <a:fillRect/>
          </a:stretch>
        </p:blipFill>
        <p:spPr bwMode="auto">
          <a:xfrm>
            <a:off x="7795967" y="1752600"/>
            <a:ext cx="1143000" cy="1828800"/>
          </a:xfrm>
          <a:prstGeom prst="rect">
            <a:avLst/>
          </a:prstGeom>
          <a:noFill/>
        </p:spPr>
      </p:pic>
      <p:pic>
        <p:nvPicPr>
          <p:cNvPr id="10" name="Picture 4" descr="J:\250 GB [NH]\jabboul package archived\using the boat.jpg"/>
          <p:cNvPicPr>
            <a:picLocks noChangeAspect="1" noChangeArrowheads="1"/>
          </p:cNvPicPr>
          <p:nvPr/>
        </p:nvPicPr>
        <p:blipFill>
          <a:blip r:embed="rId4" cstate="print"/>
          <a:srcRect l="4693" r="10832"/>
          <a:stretch>
            <a:fillRect/>
          </a:stretch>
        </p:blipFill>
        <p:spPr bwMode="auto">
          <a:xfrm>
            <a:off x="7795967" y="4752091"/>
            <a:ext cx="1143000" cy="999505"/>
          </a:xfrm>
          <a:prstGeom prst="rect">
            <a:avLst/>
          </a:prstGeom>
          <a:noFill/>
        </p:spPr>
      </p:pic>
      <p:sp>
        <p:nvSpPr>
          <p:cNvPr id="11" name="Rectangle 10"/>
          <p:cNvSpPr/>
          <p:nvPr/>
        </p:nvSpPr>
        <p:spPr>
          <a:xfrm>
            <a:off x="914400" y="2895600"/>
            <a:ext cx="6400800" cy="2246769"/>
          </a:xfrm>
          <a:prstGeom prst="rect">
            <a:avLst/>
          </a:prstGeom>
        </p:spPr>
        <p:txBody>
          <a:bodyPr wrap="square">
            <a:spAutoFit/>
          </a:bodyPr>
          <a:lstStyle/>
          <a:p>
            <a:pPr algn="justLow"/>
            <a:r>
              <a:rPr lang="en-US" sz="2800" i="1" dirty="0" smtClean="0">
                <a:solidFill>
                  <a:srgbClr val="E7D19A"/>
                </a:solidFill>
                <a:latin typeface="Adobe Arabic" pitchFamily="18" charset="-78"/>
                <a:cs typeface="Adobe Arabic" pitchFamily="18" charset="-78"/>
              </a:rPr>
              <a:t>“Areas of marsh, fen, </a:t>
            </a:r>
            <a:r>
              <a:rPr lang="en-US" sz="2800" i="1" dirty="0" err="1" smtClean="0">
                <a:solidFill>
                  <a:srgbClr val="E7D19A"/>
                </a:solidFill>
                <a:latin typeface="Adobe Arabic" pitchFamily="18" charset="-78"/>
                <a:cs typeface="Adobe Arabic" pitchFamily="18" charset="-78"/>
              </a:rPr>
              <a:t>peatland</a:t>
            </a:r>
            <a:r>
              <a:rPr lang="en-US" sz="2800" i="1" dirty="0" smtClean="0">
                <a:solidFill>
                  <a:srgbClr val="E7D19A"/>
                </a:solidFill>
                <a:latin typeface="Adobe Arabic" pitchFamily="18" charset="-78"/>
                <a:cs typeface="Adobe Arabic" pitchFamily="18" charset="-78"/>
              </a:rPr>
              <a:t> or water, whether natural or artificial, permanent or temporary, with water that is static or flowing, fresh, brackish or salt, including areas of marine water the depth of which at low tide does not exceed six </a:t>
            </a:r>
            <a:r>
              <a:rPr lang="en-US" sz="2800" i="1" dirty="0" err="1" smtClean="0">
                <a:solidFill>
                  <a:srgbClr val="E7D19A"/>
                </a:solidFill>
                <a:latin typeface="Adobe Arabic" pitchFamily="18" charset="-78"/>
                <a:cs typeface="Adobe Arabic" pitchFamily="18" charset="-78"/>
              </a:rPr>
              <a:t>metres</a:t>
            </a:r>
            <a:r>
              <a:rPr lang="en-US" sz="2800" i="1" dirty="0" smtClean="0">
                <a:solidFill>
                  <a:srgbClr val="E7D19A"/>
                </a:solidFill>
                <a:latin typeface="Adobe Arabic" pitchFamily="18" charset="-78"/>
                <a:cs typeface="Adobe Arabic" pitchFamily="18" charset="-78"/>
              </a:rPr>
              <a:t>”.  (</a:t>
            </a:r>
            <a:r>
              <a:rPr lang="en-US" sz="2800" dirty="0" smtClean="0">
                <a:solidFill>
                  <a:srgbClr val="E7D19A"/>
                </a:solidFill>
                <a:latin typeface="Adobe Arabic" pitchFamily="18" charset="-78"/>
                <a:cs typeface="Adobe Arabic" pitchFamily="18" charset="-78"/>
              </a:rPr>
              <a:t>Text of the Convention, Article 1.1)</a:t>
            </a:r>
            <a:endParaRPr lang="en-US" sz="2800" i="1" dirty="0" smtClean="0">
              <a:solidFill>
                <a:srgbClr val="E7D19A"/>
              </a:solidFill>
              <a:latin typeface="Adobe Arabic" pitchFamily="18" charset="-78"/>
              <a:cs typeface="Adobe Arabic" pitchFamily="18" charset="-78"/>
            </a:endParaRPr>
          </a:p>
        </p:txBody>
      </p:sp>
      <p:sp>
        <p:nvSpPr>
          <p:cNvPr id="12" name="TextBox 11"/>
          <p:cNvSpPr txBox="1"/>
          <p:nvPr/>
        </p:nvSpPr>
        <p:spPr>
          <a:xfrm>
            <a:off x="914400" y="2057400"/>
            <a:ext cx="6400800" cy="615553"/>
          </a:xfrm>
          <a:prstGeom prst="rect">
            <a:avLst/>
          </a:prstGeom>
          <a:noFill/>
          <a:ln>
            <a:solidFill>
              <a:srgbClr val="5C91A4"/>
            </a:solidFill>
          </a:ln>
        </p:spPr>
        <p:txBody>
          <a:bodyPr wrap="square" rtlCol="0">
            <a:spAutoFit/>
          </a:bodyPr>
          <a:lstStyle/>
          <a:p>
            <a:pPr algn="r" rtl="1"/>
            <a:r>
              <a:rPr lang="ar-JO" sz="3400" b="1" dirty="0" smtClean="0">
                <a:solidFill>
                  <a:srgbClr val="E7D19A"/>
                </a:solidFill>
                <a:latin typeface="Adobe Arabic" pitchFamily="18" charset="-78"/>
                <a:cs typeface="Adobe Arabic" pitchFamily="18" charset="-78"/>
              </a:rPr>
              <a:t>ما هي الأراضي الرطبة ؟</a:t>
            </a:r>
            <a:r>
              <a:rPr lang="en-US" sz="3400" b="1" dirty="0" smtClean="0">
                <a:solidFill>
                  <a:srgbClr val="E7D19A"/>
                </a:solidFill>
                <a:latin typeface="Adobe Arabic" pitchFamily="18" charset="-78"/>
                <a:cs typeface="Adobe Arabic" pitchFamily="18" charset="-78"/>
              </a:rPr>
              <a:t>What is a Wetland ?          </a:t>
            </a:r>
            <a:endParaRPr lang="en-US" sz="3400" b="1" dirty="0">
              <a:solidFill>
                <a:srgbClr val="E7D19A"/>
              </a:solidFill>
              <a:latin typeface="Adobe Arabic" pitchFamily="18" charset="-78"/>
              <a:cs typeface="Adobe Arabic" pitchFamily="18" charset="-78"/>
            </a:endParaRPr>
          </a:p>
        </p:txBody>
      </p:sp>
      <p:pic>
        <p:nvPicPr>
          <p:cNvPr id="17" name="Picture 3" descr="J:\250 GB [NH]\jabboul package archived\Lake Jabboul.jpg"/>
          <p:cNvPicPr>
            <a:picLocks noChangeAspect="1" noChangeArrowheads="1"/>
          </p:cNvPicPr>
          <p:nvPr/>
        </p:nvPicPr>
        <p:blipFill>
          <a:blip r:embed="rId5" cstate="print"/>
          <a:srcRect l="2753" t="42500" b="42500"/>
          <a:stretch>
            <a:fillRect/>
          </a:stretch>
        </p:blipFill>
        <p:spPr bwMode="auto">
          <a:xfrm>
            <a:off x="23567" y="5943600"/>
            <a:ext cx="9120433" cy="914400"/>
          </a:xfrm>
          <a:prstGeom prst="rect">
            <a:avLst/>
          </a:prstGeom>
          <a:noFill/>
        </p:spPr>
      </p:pic>
    </p:spTree>
  </p:cSld>
  <p:clrMapOvr>
    <a:masterClrMapping/>
  </p:clrMapOvr>
  <p:transition>
    <p:fade thruBlk="1"/>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3" name="TextBox 2"/>
          <p:cNvSpPr txBox="1"/>
          <p:nvPr/>
        </p:nvSpPr>
        <p:spPr>
          <a:xfrm>
            <a:off x="914400" y="228600"/>
            <a:ext cx="6553200" cy="1200329"/>
          </a:xfrm>
          <a:prstGeom prst="rect">
            <a:avLst/>
          </a:prstGeom>
          <a:noFill/>
        </p:spPr>
        <p:txBody>
          <a:bodyPr wrap="square" rtlCol="0">
            <a:spAutoFit/>
          </a:bodyPr>
          <a:lstStyle/>
          <a:p>
            <a:pPr algn="ctr" rtl="1"/>
            <a:r>
              <a:rPr lang="ar-JO" sz="3600" b="1" dirty="0" smtClean="0">
                <a:solidFill>
                  <a:schemeClr val="bg1"/>
                </a:solidFill>
                <a:latin typeface="Adobe Arabic" pitchFamily="18" charset="-78"/>
                <a:cs typeface="Adobe Arabic" pitchFamily="18" charset="-78"/>
              </a:rPr>
              <a:t>التخطيط الإداري للأراضي الرطبة ذات الأهمية العالمية المعلنة ضمن اتفاقية رامسار </a:t>
            </a:r>
            <a:endParaRPr lang="en-US" sz="3600" b="1" dirty="0">
              <a:solidFill>
                <a:schemeClr val="bg1"/>
              </a:solidFill>
              <a:latin typeface="Adobe Arabic" pitchFamily="18" charset="-78"/>
              <a:cs typeface="Adobe Arabic" pitchFamily="18" charset="-78"/>
            </a:endParaRPr>
          </a:p>
        </p:txBody>
      </p:sp>
      <p:pic>
        <p:nvPicPr>
          <p:cNvPr id="5" name="Picture 6" descr="J:\sirhani-male.jpg"/>
          <p:cNvPicPr>
            <a:picLocks noChangeAspect="1" noChangeArrowheads="1"/>
          </p:cNvPicPr>
          <p:nvPr/>
        </p:nvPicPr>
        <p:blipFill>
          <a:blip r:embed="rId2" cstate="print"/>
          <a:srcRect l="11001" t="12867" r="14163" b="12835"/>
          <a:stretch>
            <a:fillRect/>
          </a:stretch>
        </p:blipFill>
        <p:spPr bwMode="auto">
          <a:xfrm>
            <a:off x="7809215" y="3773403"/>
            <a:ext cx="1129752" cy="786685"/>
          </a:xfrm>
          <a:prstGeom prst="rect">
            <a:avLst/>
          </a:prstGeom>
          <a:noFill/>
        </p:spPr>
      </p:pic>
      <p:sp>
        <p:nvSpPr>
          <p:cNvPr id="6" name="Rectangle 5"/>
          <p:cNvSpPr/>
          <p:nvPr/>
        </p:nvSpPr>
        <p:spPr>
          <a:xfrm>
            <a:off x="0" y="0"/>
            <a:ext cx="9144000" cy="45719"/>
          </a:xfrm>
          <a:prstGeom prst="rect">
            <a:avLst/>
          </a:prstGeom>
          <a:solidFill>
            <a:srgbClr val="54B9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p:nvSpPr>
        <p:spPr>
          <a:xfrm>
            <a:off x="914400" y="1600200"/>
            <a:ext cx="6400800" cy="45719"/>
          </a:xfrm>
          <a:prstGeom prst="rect">
            <a:avLst/>
          </a:prstGeom>
          <a:solidFill>
            <a:srgbClr val="54B9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2" descr="J:\250 GB [NH]\jabboul package archived\GCG.jpg"/>
          <p:cNvPicPr>
            <a:picLocks noChangeAspect="1" noChangeArrowheads="1"/>
          </p:cNvPicPr>
          <p:nvPr/>
        </p:nvPicPr>
        <p:blipFill>
          <a:blip r:embed="rId3" cstate="print"/>
          <a:srcRect l="28078" t="4270" r="31662" b="12456"/>
          <a:stretch>
            <a:fillRect/>
          </a:stretch>
        </p:blipFill>
        <p:spPr bwMode="auto">
          <a:xfrm>
            <a:off x="7795967" y="1752600"/>
            <a:ext cx="1143000" cy="1828800"/>
          </a:xfrm>
          <a:prstGeom prst="rect">
            <a:avLst/>
          </a:prstGeom>
          <a:noFill/>
        </p:spPr>
      </p:pic>
      <p:pic>
        <p:nvPicPr>
          <p:cNvPr id="10" name="Picture 4" descr="J:\250 GB [NH]\jabboul package archived\using the boat.jpg"/>
          <p:cNvPicPr>
            <a:picLocks noChangeAspect="1" noChangeArrowheads="1"/>
          </p:cNvPicPr>
          <p:nvPr/>
        </p:nvPicPr>
        <p:blipFill>
          <a:blip r:embed="rId4" cstate="print"/>
          <a:srcRect l="4693" r="10832"/>
          <a:stretch>
            <a:fillRect/>
          </a:stretch>
        </p:blipFill>
        <p:spPr bwMode="auto">
          <a:xfrm>
            <a:off x="7795967" y="4752091"/>
            <a:ext cx="1143000" cy="999505"/>
          </a:xfrm>
          <a:prstGeom prst="rect">
            <a:avLst/>
          </a:prstGeom>
          <a:noFill/>
        </p:spPr>
      </p:pic>
      <p:sp>
        <p:nvSpPr>
          <p:cNvPr id="11" name="Rectangle 10"/>
          <p:cNvSpPr/>
          <p:nvPr/>
        </p:nvSpPr>
        <p:spPr>
          <a:xfrm>
            <a:off x="914400" y="2971800"/>
            <a:ext cx="6400800" cy="2021066"/>
          </a:xfrm>
          <a:prstGeom prst="rect">
            <a:avLst/>
          </a:prstGeom>
        </p:spPr>
        <p:txBody>
          <a:bodyPr wrap="square">
            <a:spAutoFit/>
          </a:bodyPr>
          <a:lstStyle/>
          <a:p>
            <a:pPr marL="400050" lvl="1" indent="-400050" algn="r" rtl="1">
              <a:spcAft>
                <a:spcPts val="800"/>
              </a:spcAft>
              <a:buFont typeface="Adobe Arabic" pitchFamily="18" charset="-78"/>
              <a:buChar char="−"/>
            </a:pPr>
            <a:r>
              <a:rPr lang="ar-JO" sz="2800" b="1" dirty="0" smtClean="0">
                <a:solidFill>
                  <a:srgbClr val="E7D19A"/>
                </a:solidFill>
                <a:latin typeface="Adobe Arabic" pitchFamily="18" charset="-78"/>
                <a:cs typeface="Adobe Arabic" pitchFamily="18" charset="-78"/>
              </a:rPr>
              <a:t>يناير 1996: ا</a:t>
            </a:r>
            <a:r>
              <a:rPr lang="ar-JO" sz="2800" dirty="0" smtClean="0">
                <a:solidFill>
                  <a:srgbClr val="E7D19A"/>
                </a:solidFill>
                <a:latin typeface="Adobe Arabic" pitchFamily="18" charset="-78"/>
                <a:cs typeface="Adobe Arabic" pitchFamily="18" charset="-78"/>
              </a:rPr>
              <a:t>لبدء بتوقيع مذكرات الاتفاقيات الأخرى مثل اتفاقية التنوع الحيوي.</a:t>
            </a:r>
            <a:endParaRPr lang="en-US" sz="2800" dirty="0" smtClean="0">
              <a:solidFill>
                <a:srgbClr val="E7D19A"/>
              </a:solidFill>
              <a:latin typeface="Adobe Arabic" pitchFamily="18" charset="-78"/>
              <a:cs typeface="Adobe Arabic" pitchFamily="18" charset="-78"/>
            </a:endParaRPr>
          </a:p>
          <a:p>
            <a:pPr marL="400050" lvl="1" indent="-400050" algn="r" rtl="1">
              <a:spcAft>
                <a:spcPts val="800"/>
              </a:spcAft>
              <a:buFont typeface="Adobe Arabic" pitchFamily="18" charset="-78"/>
              <a:buChar char="−"/>
            </a:pPr>
            <a:r>
              <a:rPr lang="ar-JO" sz="2800" b="1" dirty="0" smtClean="0">
                <a:solidFill>
                  <a:srgbClr val="E7D19A"/>
                </a:solidFill>
                <a:latin typeface="Adobe Arabic" pitchFamily="18" charset="-78"/>
                <a:cs typeface="Adobe Arabic" pitchFamily="18" charset="-78"/>
              </a:rPr>
              <a:t>فبراير 1996: </a:t>
            </a:r>
            <a:r>
              <a:rPr lang="ar-JO" sz="2800" dirty="0" smtClean="0">
                <a:solidFill>
                  <a:srgbClr val="E7D19A"/>
                </a:solidFill>
                <a:latin typeface="Adobe Arabic" pitchFamily="18" charset="-78"/>
                <a:cs typeface="Adobe Arabic" pitchFamily="18" charset="-78"/>
              </a:rPr>
              <a:t>إطلاق موقع رامسار الإلكتروني </a:t>
            </a:r>
            <a:r>
              <a:rPr lang="en-US" sz="2800" dirty="0" smtClean="0">
                <a:solidFill>
                  <a:srgbClr val="E7D19A"/>
                </a:solidFill>
                <a:latin typeface="Adobe Arabic" pitchFamily="18" charset="-78"/>
                <a:cs typeface="Adobe Arabic" pitchFamily="18" charset="-78"/>
              </a:rPr>
              <a:t>www.ramsar.org </a:t>
            </a:r>
            <a:endParaRPr lang="ar-JO" sz="2800" dirty="0" smtClean="0">
              <a:solidFill>
                <a:srgbClr val="E7D19A"/>
              </a:solidFill>
              <a:latin typeface="Adobe Arabic" pitchFamily="18" charset="-78"/>
              <a:cs typeface="Adobe Arabic" pitchFamily="18" charset="-78"/>
            </a:endParaRPr>
          </a:p>
          <a:p>
            <a:pPr marL="400050" lvl="1" indent="-400050" algn="r" rtl="1">
              <a:spcAft>
                <a:spcPts val="800"/>
              </a:spcAft>
              <a:buFont typeface="Adobe Arabic" pitchFamily="18" charset="-78"/>
              <a:buChar char="−"/>
            </a:pPr>
            <a:r>
              <a:rPr lang="ar-JO" sz="2800" b="1" dirty="0" smtClean="0">
                <a:solidFill>
                  <a:srgbClr val="E7D19A"/>
                </a:solidFill>
                <a:latin typeface="Adobe Arabic" pitchFamily="18" charset="-78"/>
                <a:cs typeface="Adobe Arabic" pitchFamily="18" charset="-78"/>
              </a:rPr>
              <a:t>مارس 1996: </a:t>
            </a:r>
            <a:r>
              <a:rPr lang="ar-JO" sz="2800" dirty="0" smtClean="0">
                <a:solidFill>
                  <a:srgbClr val="E7D19A"/>
                </a:solidFill>
                <a:latin typeface="Adobe Arabic" pitchFamily="18" charset="-78"/>
                <a:cs typeface="Adobe Arabic" pitchFamily="18" charset="-78"/>
              </a:rPr>
              <a:t>تبني الخطة </a:t>
            </a:r>
            <a:r>
              <a:rPr lang="ar-JO" sz="2800" dirty="0" err="1" smtClean="0">
                <a:solidFill>
                  <a:srgbClr val="E7D19A"/>
                </a:solidFill>
                <a:latin typeface="Adobe Arabic" pitchFamily="18" charset="-78"/>
                <a:cs typeface="Adobe Arabic" pitchFamily="18" charset="-78"/>
              </a:rPr>
              <a:t>الاستراتيجية</a:t>
            </a:r>
            <a:r>
              <a:rPr lang="ar-JO" sz="2800" dirty="0" smtClean="0">
                <a:solidFill>
                  <a:srgbClr val="E7D19A"/>
                </a:solidFill>
                <a:latin typeface="Adobe Arabic" pitchFamily="18" charset="-78"/>
                <a:cs typeface="Adobe Arabic" pitchFamily="18" charset="-78"/>
              </a:rPr>
              <a:t> 1997-2002</a:t>
            </a:r>
            <a:endParaRPr lang="ar-JO" sz="2800" b="1" dirty="0" smtClean="0">
              <a:solidFill>
                <a:srgbClr val="E7D19A"/>
              </a:solidFill>
              <a:latin typeface="Adobe Arabic" pitchFamily="18" charset="-78"/>
              <a:cs typeface="Adobe Arabic" pitchFamily="18" charset="-78"/>
            </a:endParaRPr>
          </a:p>
        </p:txBody>
      </p:sp>
      <p:sp>
        <p:nvSpPr>
          <p:cNvPr id="12" name="TextBox 11"/>
          <p:cNvSpPr txBox="1"/>
          <p:nvPr/>
        </p:nvSpPr>
        <p:spPr>
          <a:xfrm>
            <a:off x="914400" y="2057400"/>
            <a:ext cx="6400800" cy="615553"/>
          </a:xfrm>
          <a:prstGeom prst="rect">
            <a:avLst/>
          </a:prstGeom>
          <a:noFill/>
          <a:ln>
            <a:solidFill>
              <a:srgbClr val="5C91A4"/>
            </a:solidFill>
          </a:ln>
        </p:spPr>
        <p:txBody>
          <a:bodyPr wrap="square" rtlCol="0">
            <a:spAutoFit/>
          </a:bodyPr>
          <a:lstStyle/>
          <a:p>
            <a:pPr algn="r" rtl="1"/>
            <a:r>
              <a:rPr lang="ar-JO" sz="3400" b="1" dirty="0" smtClean="0">
                <a:solidFill>
                  <a:srgbClr val="E7D19A"/>
                </a:solidFill>
                <a:latin typeface="Adobe Arabic" pitchFamily="18" charset="-78"/>
                <a:cs typeface="Adobe Arabic" pitchFamily="18" charset="-78"/>
              </a:rPr>
              <a:t>وقفات مع تاريخ الاتفاقية . . . .</a:t>
            </a:r>
            <a:endParaRPr lang="en-US" sz="3400" b="1" dirty="0">
              <a:solidFill>
                <a:srgbClr val="E7D19A"/>
              </a:solidFill>
              <a:latin typeface="Adobe Arabic" pitchFamily="18" charset="-78"/>
              <a:cs typeface="Adobe Arabic" pitchFamily="18" charset="-78"/>
            </a:endParaRPr>
          </a:p>
        </p:txBody>
      </p:sp>
      <p:pic>
        <p:nvPicPr>
          <p:cNvPr id="17" name="Picture 3" descr="J:\250 GB [NH]\jabboul package archived\Lake Jabboul.jpg"/>
          <p:cNvPicPr>
            <a:picLocks noChangeAspect="1" noChangeArrowheads="1"/>
          </p:cNvPicPr>
          <p:nvPr/>
        </p:nvPicPr>
        <p:blipFill>
          <a:blip r:embed="rId5" cstate="print"/>
          <a:srcRect l="2753" t="42500" b="42500"/>
          <a:stretch>
            <a:fillRect/>
          </a:stretch>
        </p:blipFill>
        <p:spPr bwMode="auto">
          <a:xfrm>
            <a:off x="23567" y="5943600"/>
            <a:ext cx="9120433" cy="914400"/>
          </a:xfrm>
          <a:prstGeom prst="rect">
            <a:avLst/>
          </a:prstGeom>
          <a:noFill/>
        </p:spPr>
      </p:pic>
    </p:spTree>
  </p:cSld>
  <p:clrMapOvr>
    <a:masterClrMapping/>
  </p:clrMapOvr>
  <p:transition>
    <p:fade thruBlk="1"/>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3" name="TextBox 2"/>
          <p:cNvSpPr txBox="1"/>
          <p:nvPr/>
        </p:nvSpPr>
        <p:spPr>
          <a:xfrm>
            <a:off x="914400" y="228600"/>
            <a:ext cx="6553200" cy="1200329"/>
          </a:xfrm>
          <a:prstGeom prst="rect">
            <a:avLst/>
          </a:prstGeom>
          <a:noFill/>
        </p:spPr>
        <p:txBody>
          <a:bodyPr wrap="square" rtlCol="0">
            <a:spAutoFit/>
          </a:bodyPr>
          <a:lstStyle/>
          <a:p>
            <a:pPr algn="ctr" rtl="1"/>
            <a:r>
              <a:rPr lang="ar-JO" sz="3600" b="1" dirty="0" smtClean="0">
                <a:solidFill>
                  <a:schemeClr val="bg1"/>
                </a:solidFill>
                <a:latin typeface="Adobe Arabic" pitchFamily="18" charset="-78"/>
                <a:cs typeface="Adobe Arabic" pitchFamily="18" charset="-78"/>
              </a:rPr>
              <a:t>التخطيط الإداري للأراضي الرطبة ذات الأهمية العالمية المعلنة ضمن اتفاقية رامسار </a:t>
            </a:r>
            <a:endParaRPr lang="en-US" sz="3600" b="1" dirty="0">
              <a:solidFill>
                <a:schemeClr val="bg1"/>
              </a:solidFill>
              <a:latin typeface="Adobe Arabic" pitchFamily="18" charset="-78"/>
              <a:cs typeface="Adobe Arabic" pitchFamily="18" charset="-78"/>
            </a:endParaRPr>
          </a:p>
        </p:txBody>
      </p:sp>
      <p:pic>
        <p:nvPicPr>
          <p:cNvPr id="5" name="Picture 6" descr="J:\sirhani-male.jpg"/>
          <p:cNvPicPr>
            <a:picLocks noChangeAspect="1" noChangeArrowheads="1"/>
          </p:cNvPicPr>
          <p:nvPr/>
        </p:nvPicPr>
        <p:blipFill>
          <a:blip r:embed="rId2" cstate="print"/>
          <a:srcRect l="11001" t="12867" r="14163" b="12835"/>
          <a:stretch>
            <a:fillRect/>
          </a:stretch>
        </p:blipFill>
        <p:spPr bwMode="auto">
          <a:xfrm>
            <a:off x="7809215" y="3773403"/>
            <a:ext cx="1129752" cy="786685"/>
          </a:xfrm>
          <a:prstGeom prst="rect">
            <a:avLst/>
          </a:prstGeom>
          <a:noFill/>
        </p:spPr>
      </p:pic>
      <p:sp>
        <p:nvSpPr>
          <p:cNvPr id="6" name="Rectangle 5"/>
          <p:cNvSpPr/>
          <p:nvPr/>
        </p:nvSpPr>
        <p:spPr>
          <a:xfrm>
            <a:off x="0" y="0"/>
            <a:ext cx="9144000" cy="45719"/>
          </a:xfrm>
          <a:prstGeom prst="rect">
            <a:avLst/>
          </a:prstGeom>
          <a:solidFill>
            <a:srgbClr val="54B9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p:nvSpPr>
        <p:spPr>
          <a:xfrm>
            <a:off x="914400" y="1600200"/>
            <a:ext cx="6400800" cy="45719"/>
          </a:xfrm>
          <a:prstGeom prst="rect">
            <a:avLst/>
          </a:prstGeom>
          <a:solidFill>
            <a:srgbClr val="54B9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2" descr="J:\250 GB [NH]\jabboul package archived\GCG.jpg"/>
          <p:cNvPicPr>
            <a:picLocks noChangeAspect="1" noChangeArrowheads="1"/>
          </p:cNvPicPr>
          <p:nvPr/>
        </p:nvPicPr>
        <p:blipFill>
          <a:blip r:embed="rId3" cstate="print"/>
          <a:srcRect l="28078" t="4270" r="31662" b="12456"/>
          <a:stretch>
            <a:fillRect/>
          </a:stretch>
        </p:blipFill>
        <p:spPr bwMode="auto">
          <a:xfrm>
            <a:off x="7795967" y="1752600"/>
            <a:ext cx="1143000" cy="1828800"/>
          </a:xfrm>
          <a:prstGeom prst="rect">
            <a:avLst/>
          </a:prstGeom>
          <a:noFill/>
        </p:spPr>
      </p:pic>
      <p:pic>
        <p:nvPicPr>
          <p:cNvPr id="10" name="Picture 4" descr="J:\250 GB [NH]\jabboul package archived\using the boat.jpg"/>
          <p:cNvPicPr>
            <a:picLocks noChangeAspect="1" noChangeArrowheads="1"/>
          </p:cNvPicPr>
          <p:nvPr/>
        </p:nvPicPr>
        <p:blipFill>
          <a:blip r:embed="rId4" cstate="print"/>
          <a:srcRect l="4693" r="10832"/>
          <a:stretch>
            <a:fillRect/>
          </a:stretch>
        </p:blipFill>
        <p:spPr bwMode="auto">
          <a:xfrm>
            <a:off x="7795967" y="4752091"/>
            <a:ext cx="1143000" cy="999505"/>
          </a:xfrm>
          <a:prstGeom prst="rect">
            <a:avLst/>
          </a:prstGeom>
          <a:noFill/>
        </p:spPr>
      </p:pic>
      <p:sp>
        <p:nvSpPr>
          <p:cNvPr id="11" name="Rectangle 10"/>
          <p:cNvSpPr/>
          <p:nvPr/>
        </p:nvSpPr>
        <p:spPr>
          <a:xfrm>
            <a:off x="4038600" y="2971800"/>
            <a:ext cx="3276600" cy="1918474"/>
          </a:xfrm>
          <a:prstGeom prst="rect">
            <a:avLst/>
          </a:prstGeom>
        </p:spPr>
        <p:txBody>
          <a:bodyPr wrap="square">
            <a:spAutoFit/>
          </a:bodyPr>
          <a:lstStyle/>
          <a:p>
            <a:pPr marL="400050" lvl="1" indent="-400050" algn="r" rtl="1">
              <a:spcAft>
                <a:spcPts val="800"/>
              </a:spcAft>
              <a:buFont typeface="Adobe Arabic" pitchFamily="18" charset="-78"/>
              <a:buChar char="−"/>
            </a:pPr>
            <a:r>
              <a:rPr lang="ar-JO" sz="2800" b="1" dirty="0" smtClean="0">
                <a:solidFill>
                  <a:srgbClr val="E7D19A"/>
                </a:solidFill>
                <a:latin typeface="Adobe Arabic" pitchFamily="18" charset="-78"/>
                <a:cs typeface="Adobe Arabic" pitchFamily="18" charset="-78"/>
              </a:rPr>
              <a:t>أكتوبر 1998: </a:t>
            </a:r>
            <a:r>
              <a:rPr lang="ar-JO" sz="2800" dirty="0" smtClean="0">
                <a:solidFill>
                  <a:srgbClr val="E7D19A"/>
                </a:solidFill>
                <a:latin typeface="Adobe Arabic" pitchFamily="18" charset="-78"/>
                <a:cs typeface="Adobe Arabic" pitchFamily="18" charset="-78"/>
              </a:rPr>
              <a:t>تم استبدال الشعار القديم بآخر جديد.</a:t>
            </a:r>
          </a:p>
          <a:p>
            <a:pPr marL="400050" lvl="1" indent="-400050" algn="r" rtl="1">
              <a:spcAft>
                <a:spcPts val="800"/>
              </a:spcAft>
              <a:buFont typeface="Adobe Arabic" pitchFamily="18" charset="-78"/>
              <a:buChar char="−"/>
            </a:pPr>
            <a:r>
              <a:rPr lang="ar-JO" sz="2800" b="1" dirty="0" smtClean="0">
                <a:solidFill>
                  <a:srgbClr val="E7D19A"/>
                </a:solidFill>
                <a:latin typeface="Adobe Arabic" pitchFamily="18" charset="-78"/>
                <a:cs typeface="Adobe Arabic" pitchFamily="18" charset="-78"/>
              </a:rPr>
              <a:t>يوليو 1999: </a:t>
            </a:r>
            <a:r>
              <a:rPr lang="ar-JO" sz="2800" dirty="0" smtClean="0">
                <a:solidFill>
                  <a:srgbClr val="E7D19A"/>
                </a:solidFill>
                <a:latin typeface="Adobe Arabic" pitchFamily="18" charset="-78"/>
                <a:cs typeface="Adobe Arabic" pitchFamily="18" charset="-78"/>
              </a:rPr>
              <a:t>إعلان الموقع رقم 1000 في هندوراس.</a:t>
            </a:r>
            <a:endParaRPr lang="ar-JO" sz="2800" b="1" dirty="0" smtClean="0">
              <a:solidFill>
                <a:srgbClr val="E7D19A"/>
              </a:solidFill>
              <a:latin typeface="Adobe Arabic" pitchFamily="18" charset="-78"/>
              <a:cs typeface="Adobe Arabic" pitchFamily="18" charset="-78"/>
            </a:endParaRPr>
          </a:p>
        </p:txBody>
      </p:sp>
      <p:sp>
        <p:nvSpPr>
          <p:cNvPr id="12" name="TextBox 11"/>
          <p:cNvSpPr txBox="1"/>
          <p:nvPr/>
        </p:nvSpPr>
        <p:spPr>
          <a:xfrm>
            <a:off x="914400" y="2057400"/>
            <a:ext cx="6400800" cy="615553"/>
          </a:xfrm>
          <a:prstGeom prst="rect">
            <a:avLst/>
          </a:prstGeom>
          <a:noFill/>
          <a:ln>
            <a:solidFill>
              <a:srgbClr val="5C91A4"/>
            </a:solidFill>
          </a:ln>
        </p:spPr>
        <p:txBody>
          <a:bodyPr wrap="square" rtlCol="0">
            <a:spAutoFit/>
          </a:bodyPr>
          <a:lstStyle/>
          <a:p>
            <a:pPr algn="r" rtl="1"/>
            <a:r>
              <a:rPr lang="ar-JO" sz="3400" b="1" dirty="0" smtClean="0">
                <a:solidFill>
                  <a:srgbClr val="E7D19A"/>
                </a:solidFill>
                <a:latin typeface="Adobe Arabic" pitchFamily="18" charset="-78"/>
                <a:cs typeface="Adobe Arabic" pitchFamily="18" charset="-78"/>
              </a:rPr>
              <a:t>وقفات مع تاريخ الاتفاقية . . . .</a:t>
            </a:r>
            <a:endParaRPr lang="en-US" sz="3400" b="1" dirty="0">
              <a:solidFill>
                <a:srgbClr val="E7D19A"/>
              </a:solidFill>
              <a:latin typeface="Adobe Arabic" pitchFamily="18" charset="-78"/>
              <a:cs typeface="Adobe Arabic" pitchFamily="18" charset="-78"/>
            </a:endParaRPr>
          </a:p>
        </p:txBody>
      </p:sp>
      <p:pic>
        <p:nvPicPr>
          <p:cNvPr id="13" name="Picture 12" descr="logo.bmp"/>
          <p:cNvPicPr>
            <a:picLocks noChangeAspect="1"/>
          </p:cNvPicPr>
          <p:nvPr/>
        </p:nvPicPr>
        <p:blipFill>
          <a:blip r:embed="rId5" cstate="print"/>
          <a:stretch>
            <a:fillRect/>
          </a:stretch>
        </p:blipFill>
        <p:spPr>
          <a:xfrm>
            <a:off x="914400" y="3124200"/>
            <a:ext cx="2895600" cy="2438400"/>
          </a:xfrm>
          <a:prstGeom prst="rect">
            <a:avLst/>
          </a:prstGeom>
        </p:spPr>
      </p:pic>
      <p:pic>
        <p:nvPicPr>
          <p:cNvPr id="14" name="Picture 13" descr="logo neu.bmp"/>
          <p:cNvPicPr>
            <a:picLocks noChangeAspect="1"/>
          </p:cNvPicPr>
          <p:nvPr/>
        </p:nvPicPr>
        <p:blipFill>
          <a:blip r:embed="rId6" cstate="print"/>
          <a:stretch>
            <a:fillRect/>
          </a:stretch>
        </p:blipFill>
        <p:spPr>
          <a:xfrm>
            <a:off x="914400" y="3124201"/>
            <a:ext cx="2895600" cy="2438399"/>
          </a:xfrm>
          <a:prstGeom prst="rect">
            <a:avLst/>
          </a:prstGeom>
        </p:spPr>
      </p:pic>
      <p:pic>
        <p:nvPicPr>
          <p:cNvPr id="19" name="Picture 3" descr="J:\250 GB [NH]\jabboul package archived\Lake Jabboul.jpg"/>
          <p:cNvPicPr>
            <a:picLocks noChangeAspect="1" noChangeArrowheads="1"/>
          </p:cNvPicPr>
          <p:nvPr/>
        </p:nvPicPr>
        <p:blipFill>
          <a:blip r:embed="rId7" cstate="print"/>
          <a:srcRect l="2753" t="42500" b="42500"/>
          <a:stretch>
            <a:fillRect/>
          </a:stretch>
        </p:blipFill>
        <p:spPr bwMode="auto">
          <a:xfrm>
            <a:off x="23567" y="5943600"/>
            <a:ext cx="9120433" cy="914400"/>
          </a:xfrm>
          <a:prstGeom prst="rect">
            <a:avLst/>
          </a:prstGeom>
          <a:noFill/>
        </p:spPr>
      </p:pic>
    </p:spTree>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3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3" name="TextBox 2"/>
          <p:cNvSpPr txBox="1"/>
          <p:nvPr/>
        </p:nvSpPr>
        <p:spPr>
          <a:xfrm>
            <a:off x="914400" y="228600"/>
            <a:ext cx="6553200" cy="1200329"/>
          </a:xfrm>
          <a:prstGeom prst="rect">
            <a:avLst/>
          </a:prstGeom>
          <a:noFill/>
        </p:spPr>
        <p:txBody>
          <a:bodyPr wrap="square" rtlCol="0">
            <a:spAutoFit/>
          </a:bodyPr>
          <a:lstStyle/>
          <a:p>
            <a:pPr algn="ctr" rtl="1"/>
            <a:r>
              <a:rPr lang="ar-JO" sz="3600" b="1" dirty="0" smtClean="0">
                <a:solidFill>
                  <a:schemeClr val="bg1"/>
                </a:solidFill>
                <a:latin typeface="Adobe Arabic" pitchFamily="18" charset="-78"/>
                <a:cs typeface="Adobe Arabic" pitchFamily="18" charset="-78"/>
              </a:rPr>
              <a:t>التخطيط الإداري للأراضي الرطبة ذات الأهمية العالمية المعلنة ضمن اتفاقية رامسار </a:t>
            </a:r>
            <a:endParaRPr lang="en-US" sz="3600" b="1" dirty="0">
              <a:solidFill>
                <a:schemeClr val="bg1"/>
              </a:solidFill>
              <a:latin typeface="Adobe Arabic" pitchFamily="18" charset="-78"/>
              <a:cs typeface="Adobe Arabic" pitchFamily="18" charset="-78"/>
            </a:endParaRPr>
          </a:p>
        </p:txBody>
      </p:sp>
      <p:pic>
        <p:nvPicPr>
          <p:cNvPr id="5" name="Picture 6" descr="J:\sirhani-male.jpg"/>
          <p:cNvPicPr>
            <a:picLocks noChangeAspect="1" noChangeArrowheads="1"/>
          </p:cNvPicPr>
          <p:nvPr/>
        </p:nvPicPr>
        <p:blipFill>
          <a:blip r:embed="rId2" cstate="print"/>
          <a:srcRect l="11001" t="12867" r="14163" b="12835"/>
          <a:stretch>
            <a:fillRect/>
          </a:stretch>
        </p:blipFill>
        <p:spPr bwMode="auto">
          <a:xfrm>
            <a:off x="7809215" y="3773403"/>
            <a:ext cx="1129752" cy="786685"/>
          </a:xfrm>
          <a:prstGeom prst="rect">
            <a:avLst/>
          </a:prstGeom>
          <a:noFill/>
        </p:spPr>
      </p:pic>
      <p:sp>
        <p:nvSpPr>
          <p:cNvPr id="6" name="Rectangle 5"/>
          <p:cNvSpPr/>
          <p:nvPr/>
        </p:nvSpPr>
        <p:spPr>
          <a:xfrm>
            <a:off x="0" y="0"/>
            <a:ext cx="9144000" cy="45719"/>
          </a:xfrm>
          <a:prstGeom prst="rect">
            <a:avLst/>
          </a:prstGeom>
          <a:solidFill>
            <a:srgbClr val="54B9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p:nvSpPr>
        <p:spPr>
          <a:xfrm>
            <a:off x="914400" y="1600200"/>
            <a:ext cx="6400800" cy="45719"/>
          </a:xfrm>
          <a:prstGeom prst="rect">
            <a:avLst/>
          </a:prstGeom>
          <a:solidFill>
            <a:srgbClr val="54B9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2" descr="J:\250 GB [NH]\jabboul package archived\GCG.jpg"/>
          <p:cNvPicPr>
            <a:picLocks noChangeAspect="1" noChangeArrowheads="1"/>
          </p:cNvPicPr>
          <p:nvPr/>
        </p:nvPicPr>
        <p:blipFill>
          <a:blip r:embed="rId3" cstate="print"/>
          <a:srcRect l="28078" t="4270" r="31662" b="12456"/>
          <a:stretch>
            <a:fillRect/>
          </a:stretch>
        </p:blipFill>
        <p:spPr bwMode="auto">
          <a:xfrm>
            <a:off x="7795967" y="1752600"/>
            <a:ext cx="1143000" cy="1828800"/>
          </a:xfrm>
          <a:prstGeom prst="rect">
            <a:avLst/>
          </a:prstGeom>
          <a:noFill/>
        </p:spPr>
      </p:pic>
      <p:pic>
        <p:nvPicPr>
          <p:cNvPr id="10" name="Picture 4" descr="J:\250 GB [NH]\jabboul package archived\using the boat.jpg"/>
          <p:cNvPicPr>
            <a:picLocks noChangeAspect="1" noChangeArrowheads="1"/>
          </p:cNvPicPr>
          <p:nvPr/>
        </p:nvPicPr>
        <p:blipFill>
          <a:blip r:embed="rId4" cstate="print"/>
          <a:srcRect l="4693" r="10832"/>
          <a:stretch>
            <a:fillRect/>
          </a:stretch>
        </p:blipFill>
        <p:spPr bwMode="auto">
          <a:xfrm>
            <a:off x="7795967" y="4752091"/>
            <a:ext cx="1143000" cy="999505"/>
          </a:xfrm>
          <a:prstGeom prst="rect">
            <a:avLst/>
          </a:prstGeom>
          <a:noFill/>
        </p:spPr>
      </p:pic>
      <p:sp>
        <p:nvSpPr>
          <p:cNvPr id="11" name="Rectangle 10"/>
          <p:cNvSpPr/>
          <p:nvPr/>
        </p:nvSpPr>
        <p:spPr>
          <a:xfrm>
            <a:off x="3810000" y="2971800"/>
            <a:ext cx="3505200" cy="1815882"/>
          </a:xfrm>
          <a:prstGeom prst="rect">
            <a:avLst/>
          </a:prstGeom>
        </p:spPr>
        <p:txBody>
          <a:bodyPr wrap="square">
            <a:spAutoFit/>
          </a:bodyPr>
          <a:lstStyle/>
          <a:p>
            <a:pPr marL="400050" lvl="1" indent="-400050" algn="justLow" rtl="1">
              <a:spcAft>
                <a:spcPts val="800"/>
              </a:spcAft>
              <a:buFont typeface="Adobe Arabic" pitchFamily="18" charset="-78"/>
              <a:buChar char="−"/>
            </a:pPr>
            <a:r>
              <a:rPr lang="ar-JO" sz="2800" b="1" dirty="0" smtClean="0">
                <a:solidFill>
                  <a:srgbClr val="E7D19A"/>
                </a:solidFill>
                <a:latin typeface="Adobe Arabic" pitchFamily="18" charset="-78"/>
                <a:cs typeface="Adobe Arabic" pitchFamily="18" charset="-78"/>
              </a:rPr>
              <a:t>أغسطس 2003: </a:t>
            </a:r>
            <a:r>
              <a:rPr lang="ar-JO" sz="2800" dirty="0" smtClean="0">
                <a:solidFill>
                  <a:srgbClr val="E7D19A"/>
                </a:solidFill>
                <a:latin typeface="Adobe Arabic" pitchFamily="18" charset="-78"/>
                <a:cs typeface="Adobe Arabic" pitchFamily="18" charset="-78"/>
              </a:rPr>
              <a:t>أصبح السيد بيتر </a:t>
            </a:r>
            <a:r>
              <a:rPr lang="ar-JO" sz="2800" dirty="0" err="1" smtClean="0">
                <a:solidFill>
                  <a:srgbClr val="E7D19A"/>
                </a:solidFill>
                <a:latin typeface="Adobe Arabic" pitchFamily="18" charset="-78"/>
                <a:cs typeface="Adobe Arabic" pitchFamily="18" charset="-78"/>
              </a:rPr>
              <a:t>بردج</a:t>
            </a:r>
            <a:r>
              <a:rPr lang="ar-JO" sz="2800" dirty="0" smtClean="0">
                <a:solidFill>
                  <a:srgbClr val="E7D19A"/>
                </a:solidFill>
                <a:latin typeface="Adobe Arabic" pitchFamily="18" charset="-78"/>
                <a:cs typeface="Adobe Arabic" pitchFamily="18" charset="-78"/>
              </a:rPr>
              <a:t> ووتر (أسترالي) السكرتير العام خلفا </a:t>
            </a:r>
            <a:r>
              <a:rPr lang="ar-JO" sz="2800" dirty="0" err="1" smtClean="0">
                <a:solidFill>
                  <a:srgbClr val="E7D19A"/>
                </a:solidFill>
                <a:latin typeface="Adobe Arabic" pitchFamily="18" charset="-78"/>
                <a:cs typeface="Adobe Arabic" pitchFamily="18" charset="-78"/>
              </a:rPr>
              <a:t>لدلمار</a:t>
            </a:r>
            <a:r>
              <a:rPr lang="ar-JO" sz="2800" dirty="0" smtClean="0">
                <a:solidFill>
                  <a:srgbClr val="E7D19A"/>
                </a:solidFill>
                <a:latin typeface="Adobe Arabic" pitchFamily="18" charset="-78"/>
                <a:cs typeface="Adobe Arabic" pitchFamily="18" charset="-78"/>
              </a:rPr>
              <a:t> </a:t>
            </a:r>
            <a:r>
              <a:rPr lang="ar-JO" sz="2800" dirty="0" err="1" smtClean="0">
                <a:solidFill>
                  <a:srgbClr val="E7D19A"/>
                </a:solidFill>
                <a:latin typeface="Adobe Arabic" pitchFamily="18" charset="-78"/>
                <a:cs typeface="Adobe Arabic" pitchFamily="18" charset="-78"/>
              </a:rPr>
              <a:t>بلاسكو</a:t>
            </a:r>
            <a:r>
              <a:rPr lang="ar-JO" sz="2800" dirty="0" smtClean="0">
                <a:solidFill>
                  <a:srgbClr val="E7D19A"/>
                </a:solidFill>
                <a:latin typeface="Adobe Arabic" pitchFamily="18" charset="-78"/>
                <a:cs typeface="Adobe Arabic" pitchFamily="18" charset="-78"/>
              </a:rPr>
              <a:t>.</a:t>
            </a:r>
            <a:endParaRPr lang="ar-JO" sz="2800" b="1" dirty="0" smtClean="0">
              <a:solidFill>
                <a:srgbClr val="E7D19A"/>
              </a:solidFill>
              <a:latin typeface="Adobe Arabic" pitchFamily="18" charset="-78"/>
              <a:cs typeface="Adobe Arabic" pitchFamily="18" charset="-78"/>
            </a:endParaRPr>
          </a:p>
        </p:txBody>
      </p:sp>
      <p:sp>
        <p:nvSpPr>
          <p:cNvPr id="12" name="TextBox 11"/>
          <p:cNvSpPr txBox="1"/>
          <p:nvPr/>
        </p:nvSpPr>
        <p:spPr>
          <a:xfrm>
            <a:off x="914400" y="2057400"/>
            <a:ext cx="6400800" cy="615553"/>
          </a:xfrm>
          <a:prstGeom prst="rect">
            <a:avLst/>
          </a:prstGeom>
          <a:noFill/>
          <a:ln>
            <a:solidFill>
              <a:srgbClr val="5C91A4"/>
            </a:solidFill>
          </a:ln>
        </p:spPr>
        <p:txBody>
          <a:bodyPr wrap="square" rtlCol="0">
            <a:spAutoFit/>
          </a:bodyPr>
          <a:lstStyle/>
          <a:p>
            <a:pPr algn="r" rtl="1"/>
            <a:r>
              <a:rPr lang="ar-JO" sz="3400" b="1" dirty="0" smtClean="0">
                <a:solidFill>
                  <a:srgbClr val="E7D19A"/>
                </a:solidFill>
                <a:latin typeface="Adobe Arabic" pitchFamily="18" charset="-78"/>
                <a:cs typeface="Adobe Arabic" pitchFamily="18" charset="-78"/>
              </a:rPr>
              <a:t>وقفات مع تاريخ الاتفاقية . . . .</a:t>
            </a:r>
            <a:endParaRPr lang="en-US" sz="3400" b="1" dirty="0">
              <a:solidFill>
                <a:srgbClr val="E7D19A"/>
              </a:solidFill>
              <a:latin typeface="Adobe Arabic" pitchFamily="18" charset="-78"/>
              <a:cs typeface="Adobe Arabic" pitchFamily="18" charset="-78"/>
            </a:endParaRPr>
          </a:p>
        </p:txBody>
      </p:sp>
      <p:pic>
        <p:nvPicPr>
          <p:cNvPr id="14" name="Picture 13" descr="Delmar Blasco.bmp"/>
          <p:cNvPicPr>
            <a:picLocks noChangeAspect="1"/>
          </p:cNvPicPr>
          <p:nvPr/>
        </p:nvPicPr>
        <p:blipFill>
          <a:blip r:embed="rId5" cstate="print"/>
          <a:stretch>
            <a:fillRect/>
          </a:stretch>
        </p:blipFill>
        <p:spPr>
          <a:xfrm>
            <a:off x="914400" y="2971800"/>
            <a:ext cx="2743200" cy="2743200"/>
          </a:xfrm>
          <a:prstGeom prst="rect">
            <a:avLst/>
          </a:prstGeom>
        </p:spPr>
      </p:pic>
      <p:pic>
        <p:nvPicPr>
          <p:cNvPr id="15" name="Picture 14" descr="Peter Brdigewater.bmp"/>
          <p:cNvPicPr>
            <a:picLocks noChangeAspect="1"/>
          </p:cNvPicPr>
          <p:nvPr/>
        </p:nvPicPr>
        <p:blipFill>
          <a:blip r:embed="rId6" cstate="print"/>
          <a:srcRect l="7389" r="13180"/>
          <a:stretch>
            <a:fillRect/>
          </a:stretch>
        </p:blipFill>
        <p:spPr>
          <a:xfrm>
            <a:off x="914400" y="2971800"/>
            <a:ext cx="2743200" cy="2743200"/>
          </a:xfrm>
          <a:prstGeom prst="rect">
            <a:avLst/>
          </a:prstGeom>
        </p:spPr>
      </p:pic>
      <p:pic>
        <p:nvPicPr>
          <p:cNvPr id="20" name="Picture 3" descr="J:\250 GB [NH]\jabboul package archived\Lake Jabboul.jpg"/>
          <p:cNvPicPr>
            <a:picLocks noChangeAspect="1" noChangeArrowheads="1"/>
          </p:cNvPicPr>
          <p:nvPr/>
        </p:nvPicPr>
        <p:blipFill>
          <a:blip r:embed="rId7" cstate="print"/>
          <a:srcRect l="2753" t="42500" b="42500"/>
          <a:stretch>
            <a:fillRect/>
          </a:stretch>
        </p:blipFill>
        <p:spPr bwMode="auto">
          <a:xfrm>
            <a:off x="23567" y="5943600"/>
            <a:ext cx="9120433" cy="914400"/>
          </a:xfrm>
          <a:prstGeom prst="rect">
            <a:avLst/>
          </a:prstGeom>
          <a:noFill/>
        </p:spPr>
      </p:pic>
    </p:spTree>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3" name="TextBox 2"/>
          <p:cNvSpPr txBox="1"/>
          <p:nvPr/>
        </p:nvSpPr>
        <p:spPr>
          <a:xfrm>
            <a:off x="914400" y="228600"/>
            <a:ext cx="6553200" cy="1200329"/>
          </a:xfrm>
          <a:prstGeom prst="rect">
            <a:avLst/>
          </a:prstGeom>
          <a:noFill/>
        </p:spPr>
        <p:txBody>
          <a:bodyPr wrap="square" rtlCol="0">
            <a:spAutoFit/>
          </a:bodyPr>
          <a:lstStyle/>
          <a:p>
            <a:pPr algn="ctr" rtl="1"/>
            <a:r>
              <a:rPr lang="ar-JO" sz="3600" b="1" dirty="0" smtClean="0">
                <a:solidFill>
                  <a:schemeClr val="bg1"/>
                </a:solidFill>
                <a:latin typeface="Adobe Arabic" pitchFamily="18" charset="-78"/>
                <a:cs typeface="Adobe Arabic" pitchFamily="18" charset="-78"/>
              </a:rPr>
              <a:t>التخطيط الإداري للأراضي الرطبة ذات الأهمية العالمية المعلنة ضمن اتفاقية رامسار </a:t>
            </a:r>
            <a:endParaRPr lang="en-US" sz="3600" b="1" dirty="0">
              <a:solidFill>
                <a:schemeClr val="bg1"/>
              </a:solidFill>
              <a:latin typeface="Adobe Arabic" pitchFamily="18" charset="-78"/>
              <a:cs typeface="Adobe Arabic" pitchFamily="18" charset="-78"/>
            </a:endParaRPr>
          </a:p>
        </p:txBody>
      </p:sp>
      <p:pic>
        <p:nvPicPr>
          <p:cNvPr id="5" name="Picture 6" descr="J:\sirhani-male.jpg"/>
          <p:cNvPicPr>
            <a:picLocks noChangeAspect="1" noChangeArrowheads="1"/>
          </p:cNvPicPr>
          <p:nvPr/>
        </p:nvPicPr>
        <p:blipFill>
          <a:blip r:embed="rId2" cstate="print"/>
          <a:srcRect l="11001" t="12867" r="14163" b="12835"/>
          <a:stretch>
            <a:fillRect/>
          </a:stretch>
        </p:blipFill>
        <p:spPr bwMode="auto">
          <a:xfrm>
            <a:off x="7809215" y="3773403"/>
            <a:ext cx="1129752" cy="786685"/>
          </a:xfrm>
          <a:prstGeom prst="rect">
            <a:avLst/>
          </a:prstGeom>
          <a:noFill/>
        </p:spPr>
      </p:pic>
      <p:sp>
        <p:nvSpPr>
          <p:cNvPr id="6" name="Rectangle 5"/>
          <p:cNvSpPr/>
          <p:nvPr/>
        </p:nvSpPr>
        <p:spPr>
          <a:xfrm>
            <a:off x="0" y="0"/>
            <a:ext cx="9144000" cy="45719"/>
          </a:xfrm>
          <a:prstGeom prst="rect">
            <a:avLst/>
          </a:prstGeom>
          <a:solidFill>
            <a:srgbClr val="54B9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p:nvSpPr>
        <p:spPr>
          <a:xfrm>
            <a:off x="914400" y="1600200"/>
            <a:ext cx="6400800" cy="45719"/>
          </a:xfrm>
          <a:prstGeom prst="rect">
            <a:avLst/>
          </a:prstGeom>
          <a:solidFill>
            <a:srgbClr val="54B9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2" descr="J:\250 GB [NH]\jabboul package archived\GCG.jpg"/>
          <p:cNvPicPr>
            <a:picLocks noChangeAspect="1" noChangeArrowheads="1"/>
          </p:cNvPicPr>
          <p:nvPr/>
        </p:nvPicPr>
        <p:blipFill>
          <a:blip r:embed="rId3" cstate="print"/>
          <a:srcRect l="28078" t="4270" r="31662" b="12456"/>
          <a:stretch>
            <a:fillRect/>
          </a:stretch>
        </p:blipFill>
        <p:spPr bwMode="auto">
          <a:xfrm>
            <a:off x="7795967" y="1752600"/>
            <a:ext cx="1143000" cy="1828800"/>
          </a:xfrm>
          <a:prstGeom prst="rect">
            <a:avLst/>
          </a:prstGeom>
          <a:noFill/>
        </p:spPr>
      </p:pic>
      <p:pic>
        <p:nvPicPr>
          <p:cNvPr id="10" name="Picture 4" descr="J:\250 GB [NH]\jabboul package archived\using the boat.jpg"/>
          <p:cNvPicPr>
            <a:picLocks noChangeAspect="1" noChangeArrowheads="1"/>
          </p:cNvPicPr>
          <p:nvPr/>
        </p:nvPicPr>
        <p:blipFill>
          <a:blip r:embed="rId4" cstate="print"/>
          <a:srcRect l="4693" r="10832"/>
          <a:stretch>
            <a:fillRect/>
          </a:stretch>
        </p:blipFill>
        <p:spPr bwMode="auto">
          <a:xfrm>
            <a:off x="7795967" y="4752091"/>
            <a:ext cx="1143000" cy="999505"/>
          </a:xfrm>
          <a:prstGeom prst="rect">
            <a:avLst/>
          </a:prstGeom>
          <a:noFill/>
        </p:spPr>
      </p:pic>
      <p:sp>
        <p:nvSpPr>
          <p:cNvPr id="11" name="Rectangle 10"/>
          <p:cNvSpPr/>
          <p:nvPr/>
        </p:nvSpPr>
        <p:spPr>
          <a:xfrm>
            <a:off x="914400" y="2971800"/>
            <a:ext cx="6400800" cy="1056700"/>
          </a:xfrm>
          <a:prstGeom prst="rect">
            <a:avLst/>
          </a:prstGeom>
        </p:spPr>
        <p:txBody>
          <a:bodyPr wrap="square">
            <a:spAutoFit/>
          </a:bodyPr>
          <a:lstStyle/>
          <a:p>
            <a:pPr marL="400050" lvl="1" indent="-400050" algn="r" rtl="1">
              <a:spcAft>
                <a:spcPts val="800"/>
              </a:spcAft>
              <a:buFont typeface="Adobe Arabic" pitchFamily="18" charset="-78"/>
              <a:buChar char="−"/>
            </a:pPr>
            <a:r>
              <a:rPr lang="ar-JO" sz="2800" b="1" dirty="0" smtClean="0">
                <a:solidFill>
                  <a:srgbClr val="E7D19A"/>
                </a:solidFill>
                <a:latin typeface="Adobe Arabic" pitchFamily="18" charset="-78"/>
                <a:cs typeface="Adobe Arabic" pitchFamily="18" charset="-78"/>
              </a:rPr>
              <a:t>مايو 2006: </a:t>
            </a:r>
            <a:r>
              <a:rPr lang="ar-JO" sz="2800" dirty="0" smtClean="0">
                <a:solidFill>
                  <a:srgbClr val="E7D19A"/>
                </a:solidFill>
                <a:latin typeface="Adobe Arabic" pitchFamily="18" charset="-78"/>
                <a:cs typeface="Adobe Arabic" pitchFamily="18" charset="-78"/>
              </a:rPr>
              <a:t>نشر العديد من التقارير الفنية .</a:t>
            </a:r>
            <a:endParaRPr lang="en-US" sz="2800" dirty="0" smtClean="0">
              <a:solidFill>
                <a:srgbClr val="E7D19A"/>
              </a:solidFill>
              <a:latin typeface="Adobe Arabic" pitchFamily="18" charset="-78"/>
              <a:cs typeface="Adobe Arabic" pitchFamily="18" charset="-78"/>
            </a:endParaRPr>
          </a:p>
          <a:p>
            <a:pPr marL="400050" lvl="1" indent="-400050" algn="r" rtl="1">
              <a:spcAft>
                <a:spcPts val="800"/>
              </a:spcAft>
              <a:buFont typeface="Adobe Arabic" pitchFamily="18" charset="-78"/>
              <a:buChar char="−"/>
            </a:pPr>
            <a:r>
              <a:rPr lang="ar-JO" sz="2800" b="1" dirty="0" smtClean="0">
                <a:solidFill>
                  <a:srgbClr val="E7D19A"/>
                </a:solidFill>
                <a:latin typeface="Adobe Arabic" pitchFamily="18" charset="-78"/>
                <a:cs typeface="Adobe Arabic" pitchFamily="18" charset="-78"/>
              </a:rPr>
              <a:t>مايو 2007: </a:t>
            </a:r>
            <a:r>
              <a:rPr lang="ar-JO" sz="2800" dirty="0" smtClean="0">
                <a:solidFill>
                  <a:srgbClr val="E7D19A"/>
                </a:solidFill>
                <a:latin typeface="Adobe Arabic" pitchFamily="18" charset="-78"/>
                <a:cs typeface="Adobe Arabic" pitchFamily="18" charset="-78"/>
              </a:rPr>
              <a:t>إنشاء العلاقة مع محميات المحيط الحيوي</a:t>
            </a:r>
          </a:p>
        </p:txBody>
      </p:sp>
      <p:sp>
        <p:nvSpPr>
          <p:cNvPr id="12" name="TextBox 11"/>
          <p:cNvSpPr txBox="1"/>
          <p:nvPr/>
        </p:nvSpPr>
        <p:spPr>
          <a:xfrm>
            <a:off x="914400" y="2057400"/>
            <a:ext cx="6400800" cy="615553"/>
          </a:xfrm>
          <a:prstGeom prst="rect">
            <a:avLst/>
          </a:prstGeom>
          <a:noFill/>
          <a:ln>
            <a:solidFill>
              <a:srgbClr val="5C91A4"/>
            </a:solidFill>
          </a:ln>
        </p:spPr>
        <p:txBody>
          <a:bodyPr wrap="square" rtlCol="0">
            <a:spAutoFit/>
          </a:bodyPr>
          <a:lstStyle/>
          <a:p>
            <a:pPr algn="r" rtl="1"/>
            <a:r>
              <a:rPr lang="ar-JO" sz="3400" b="1" dirty="0" smtClean="0">
                <a:solidFill>
                  <a:srgbClr val="E7D19A"/>
                </a:solidFill>
                <a:latin typeface="Adobe Arabic" pitchFamily="18" charset="-78"/>
                <a:cs typeface="Adobe Arabic" pitchFamily="18" charset="-78"/>
              </a:rPr>
              <a:t>وقفات مع تاريخ الاتفاقية . . . .</a:t>
            </a:r>
            <a:endParaRPr lang="en-US" sz="3400" b="1" dirty="0">
              <a:solidFill>
                <a:srgbClr val="E7D19A"/>
              </a:solidFill>
              <a:latin typeface="Adobe Arabic" pitchFamily="18" charset="-78"/>
              <a:cs typeface="Adobe Arabic" pitchFamily="18" charset="-78"/>
            </a:endParaRPr>
          </a:p>
        </p:txBody>
      </p:sp>
      <p:pic>
        <p:nvPicPr>
          <p:cNvPr id="10244" name="Picture 4" descr="http://www.ramsar.org/pictures_2009/manual5-cover-264.jpg">
            <a:hlinkClick r:id="rId5"/>
          </p:cNvPr>
          <p:cNvPicPr>
            <a:picLocks noChangeAspect="1" noChangeArrowheads="1"/>
          </p:cNvPicPr>
          <p:nvPr/>
        </p:nvPicPr>
        <p:blipFill>
          <a:blip r:embed="rId6" cstate="print"/>
          <a:srcRect l="28572" r="23809"/>
          <a:stretch>
            <a:fillRect/>
          </a:stretch>
        </p:blipFill>
        <p:spPr bwMode="auto">
          <a:xfrm rot="1712912">
            <a:off x="6165384" y="4282267"/>
            <a:ext cx="1088571" cy="1524000"/>
          </a:xfrm>
          <a:prstGeom prst="rect">
            <a:avLst/>
          </a:prstGeom>
          <a:noFill/>
        </p:spPr>
      </p:pic>
      <p:pic>
        <p:nvPicPr>
          <p:cNvPr id="10246" name="Picture 6" descr="http://www.ramsar.org/pictures_2009/Logos%20and%20Flags/bn2-cover-bkgd.jpg">
            <a:hlinkClick r:id="rId7"/>
          </p:cNvPr>
          <p:cNvPicPr>
            <a:picLocks noChangeAspect="1" noChangeArrowheads="1"/>
          </p:cNvPicPr>
          <p:nvPr/>
        </p:nvPicPr>
        <p:blipFill>
          <a:blip r:embed="rId8" cstate="print"/>
          <a:srcRect l="28986" r="27536"/>
          <a:stretch>
            <a:fillRect/>
          </a:stretch>
        </p:blipFill>
        <p:spPr bwMode="auto">
          <a:xfrm rot="1632559">
            <a:off x="4820175" y="4053707"/>
            <a:ext cx="1143000" cy="1695451"/>
          </a:xfrm>
          <a:prstGeom prst="rect">
            <a:avLst/>
          </a:prstGeom>
          <a:noFill/>
        </p:spPr>
      </p:pic>
      <p:pic>
        <p:nvPicPr>
          <p:cNvPr id="10248" name="Picture 8" descr="http://www.ramsar.org/pictures_2009/pub-rtr3-276.jpg">
            <a:hlinkClick r:id="rId9"/>
          </p:cNvPr>
          <p:cNvPicPr>
            <a:picLocks noChangeAspect="1" noChangeArrowheads="1"/>
          </p:cNvPicPr>
          <p:nvPr/>
        </p:nvPicPr>
        <p:blipFill>
          <a:blip r:embed="rId10" cstate="print"/>
          <a:srcRect l="11878" t="878" r="17318"/>
          <a:stretch>
            <a:fillRect/>
          </a:stretch>
        </p:blipFill>
        <p:spPr bwMode="auto">
          <a:xfrm rot="581700">
            <a:off x="2857727" y="4170513"/>
            <a:ext cx="1694171" cy="1503835"/>
          </a:xfrm>
          <a:prstGeom prst="rect">
            <a:avLst/>
          </a:prstGeom>
          <a:noFill/>
        </p:spPr>
      </p:pic>
      <p:pic>
        <p:nvPicPr>
          <p:cNvPr id="10250" name="Picture 10" descr="http://www.ramsar.org/pictures_2009/pub-hdbks-4th-276.jpg">
            <a:hlinkClick r:id="rId11"/>
          </p:cNvPr>
          <p:cNvPicPr>
            <a:picLocks noChangeAspect="1" noChangeArrowheads="1"/>
          </p:cNvPicPr>
          <p:nvPr/>
        </p:nvPicPr>
        <p:blipFill>
          <a:blip r:embed="rId12" cstate="print"/>
          <a:srcRect/>
          <a:stretch>
            <a:fillRect/>
          </a:stretch>
        </p:blipFill>
        <p:spPr bwMode="auto">
          <a:xfrm>
            <a:off x="0" y="4114800"/>
            <a:ext cx="2628900" cy="1695451"/>
          </a:xfrm>
          <a:prstGeom prst="rect">
            <a:avLst/>
          </a:prstGeom>
          <a:noFill/>
        </p:spPr>
      </p:pic>
      <p:pic>
        <p:nvPicPr>
          <p:cNvPr id="21" name="Picture 3" descr="J:\250 GB [NH]\jabboul package archived\Lake Jabboul.jpg"/>
          <p:cNvPicPr>
            <a:picLocks noChangeAspect="1" noChangeArrowheads="1"/>
          </p:cNvPicPr>
          <p:nvPr/>
        </p:nvPicPr>
        <p:blipFill>
          <a:blip r:embed="rId13" cstate="print"/>
          <a:srcRect l="2753" t="42500" b="42500"/>
          <a:stretch>
            <a:fillRect/>
          </a:stretch>
        </p:blipFill>
        <p:spPr bwMode="auto">
          <a:xfrm>
            <a:off x="0" y="5943600"/>
            <a:ext cx="9120433" cy="914400"/>
          </a:xfrm>
          <a:prstGeom prst="rect">
            <a:avLst/>
          </a:prstGeom>
          <a:noFill/>
        </p:spPr>
      </p:pic>
    </p:spTree>
  </p:cSld>
  <p:clrMapOvr>
    <a:masterClrMapping/>
  </p:clrMapOvr>
  <p:transition>
    <p:fade thruBlk="1"/>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3" name="TextBox 2"/>
          <p:cNvSpPr txBox="1"/>
          <p:nvPr/>
        </p:nvSpPr>
        <p:spPr>
          <a:xfrm>
            <a:off x="914400" y="228600"/>
            <a:ext cx="6553200" cy="1200329"/>
          </a:xfrm>
          <a:prstGeom prst="rect">
            <a:avLst/>
          </a:prstGeom>
          <a:noFill/>
        </p:spPr>
        <p:txBody>
          <a:bodyPr wrap="square" rtlCol="0">
            <a:spAutoFit/>
          </a:bodyPr>
          <a:lstStyle/>
          <a:p>
            <a:pPr algn="ctr" rtl="1"/>
            <a:r>
              <a:rPr lang="ar-JO" sz="3600" b="1" dirty="0" smtClean="0">
                <a:solidFill>
                  <a:schemeClr val="bg1"/>
                </a:solidFill>
                <a:latin typeface="Adobe Arabic" pitchFamily="18" charset="-78"/>
                <a:cs typeface="Adobe Arabic" pitchFamily="18" charset="-78"/>
              </a:rPr>
              <a:t>التخطيط الإداري للأراضي الرطبة ذات الأهمية العالمية المعلنة ضمن اتفاقية رامسار </a:t>
            </a:r>
            <a:endParaRPr lang="en-US" sz="3600" b="1" dirty="0">
              <a:solidFill>
                <a:schemeClr val="bg1"/>
              </a:solidFill>
              <a:latin typeface="Adobe Arabic" pitchFamily="18" charset="-78"/>
              <a:cs typeface="Adobe Arabic" pitchFamily="18" charset="-78"/>
            </a:endParaRPr>
          </a:p>
        </p:txBody>
      </p:sp>
      <p:pic>
        <p:nvPicPr>
          <p:cNvPr id="5" name="Picture 6" descr="J:\sirhani-male.jpg"/>
          <p:cNvPicPr>
            <a:picLocks noChangeAspect="1" noChangeArrowheads="1"/>
          </p:cNvPicPr>
          <p:nvPr/>
        </p:nvPicPr>
        <p:blipFill>
          <a:blip r:embed="rId2" cstate="print"/>
          <a:srcRect l="11001" t="12867" r="14163" b="12835"/>
          <a:stretch>
            <a:fillRect/>
          </a:stretch>
        </p:blipFill>
        <p:spPr bwMode="auto">
          <a:xfrm>
            <a:off x="7809215" y="3773403"/>
            <a:ext cx="1129752" cy="786685"/>
          </a:xfrm>
          <a:prstGeom prst="rect">
            <a:avLst/>
          </a:prstGeom>
          <a:noFill/>
        </p:spPr>
      </p:pic>
      <p:sp>
        <p:nvSpPr>
          <p:cNvPr id="6" name="Rectangle 5"/>
          <p:cNvSpPr/>
          <p:nvPr/>
        </p:nvSpPr>
        <p:spPr>
          <a:xfrm>
            <a:off x="0" y="0"/>
            <a:ext cx="9144000" cy="45719"/>
          </a:xfrm>
          <a:prstGeom prst="rect">
            <a:avLst/>
          </a:prstGeom>
          <a:solidFill>
            <a:srgbClr val="54B9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p:nvSpPr>
        <p:spPr>
          <a:xfrm>
            <a:off x="914400" y="1600200"/>
            <a:ext cx="6400800" cy="45719"/>
          </a:xfrm>
          <a:prstGeom prst="rect">
            <a:avLst/>
          </a:prstGeom>
          <a:solidFill>
            <a:srgbClr val="54B9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2" descr="J:\250 GB [NH]\jabboul package archived\GCG.jpg"/>
          <p:cNvPicPr>
            <a:picLocks noChangeAspect="1" noChangeArrowheads="1"/>
          </p:cNvPicPr>
          <p:nvPr/>
        </p:nvPicPr>
        <p:blipFill>
          <a:blip r:embed="rId3" cstate="print"/>
          <a:srcRect l="28078" t="4270" r="31662" b="12456"/>
          <a:stretch>
            <a:fillRect/>
          </a:stretch>
        </p:blipFill>
        <p:spPr bwMode="auto">
          <a:xfrm>
            <a:off x="7795967" y="1752600"/>
            <a:ext cx="1143000" cy="1828800"/>
          </a:xfrm>
          <a:prstGeom prst="rect">
            <a:avLst/>
          </a:prstGeom>
          <a:noFill/>
        </p:spPr>
      </p:pic>
      <p:pic>
        <p:nvPicPr>
          <p:cNvPr id="10" name="Picture 4" descr="J:\250 GB [NH]\jabboul package archived\using the boat.jpg"/>
          <p:cNvPicPr>
            <a:picLocks noChangeAspect="1" noChangeArrowheads="1"/>
          </p:cNvPicPr>
          <p:nvPr/>
        </p:nvPicPr>
        <p:blipFill>
          <a:blip r:embed="rId4" cstate="print"/>
          <a:srcRect l="4693" r="10832"/>
          <a:stretch>
            <a:fillRect/>
          </a:stretch>
        </p:blipFill>
        <p:spPr bwMode="auto">
          <a:xfrm>
            <a:off x="7795967" y="4752091"/>
            <a:ext cx="1143000" cy="999505"/>
          </a:xfrm>
          <a:prstGeom prst="rect">
            <a:avLst/>
          </a:prstGeom>
          <a:noFill/>
        </p:spPr>
      </p:pic>
      <p:sp>
        <p:nvSpPr>
          <p:cNvPr id="11" name="Rectangle 10"/>
          <p:cNvSpPr/>
          <p:nvPr/>
        </p:nvSpPr>
        <p:spPr>
          <a:xfrm>
            <a:off x="3810000" y="2971800"/>
            <a:ext cx="3505200" cy="2780248"/>
          </a:xfrm>
          <a:prstGeom prst="rect">
            <a:avLst/>
          </a:prstGeom>
        </p:spPr>
        <p:txBody>
          <a:bodyPr wrap="square">
            <a:spAutoFit/>
          </a:bodyPr>
          <a:lstStyle/>
          <a:p>
            <a:pPr marL="400050" lvl="1" indent="-400050" algn="justLow" rtl="1">
              <a:spcAft>
                <a:spcPts val="800"/>
              </a:spcAft>
              <a:buFont typeface="Adobe Arabic" pitchFamily="18" charset="-78"/>
              <a:buChar char="−"/>
            </a:pPr>
            <a:r>
              <a:rPr lang="ar-JO" sz="2800" b="1" dirty="0" smtClean="0">
                <a:solidFill>
                  <a:srgbClr val="E7D19A"/>
                </a:solidFill>
                <a:latin typeface="Adobe Arabic" pitchFamily="18" charset="-78"/>
                <a:cs typeface="Adobe Arabic" pitchFamily="18" charset="-78"/>
              </a:rPr>
              <a:t>أغسطس 2003: </a:t>
            </a:r>
            <a:r>
              <a:rPr lang="ar-JO" sz="2800" dirty="0" smtClean="0">
                <a:solidFill>
                  <a:srgbClr val="E7D19A"/>
                </a:solidFill>
                <a:latin typeface="Adobe Arabic" pitchFamily="18" charset="-78"/>
                <a:cs typeface="Adobe Arabic" pitchFamily="18" charset="-78"/>
              </a:rPr>
              <a:t>أصبح السيد </a:t>
            </a:r>
            <a:r>
              <a:rPr lang="ar-JO" sz="2800" dirty="0" err="1" smtClean="0">
                <a:solidFill>
                  <a:srgbClr val="E7D19A"/>
                </a:solidFill>
                <a:latin typeface="Adobe Arabic" pitchFamily="18" charset="-78"/>
                <a:cs typeface="Adobe Arabic" pitchFamily="18" charset="-78"/>
              </a:rPr>
              <a:t>أنادا</a:t>
            </a:r>
            <a:r>
              <a:rPr lang="ar-JO" sz="2800" dirty="0" smtClean="0">
                <a:solidFill>
                  <a:srgbClr val="E7D19A"/>
                </a:solidFill>
                <a:latin typeface="Adobe Arabic" pitchFamily="18" charset="-78"/>
                <a:cs typeface="Adobe Arabic" pitchFamily="18" charset="-78"/>
              </a:rPr>
              <a:t> </a:t>
            </a:r>
            <a:r>
              <a:rPr lang="ar-JO" sz="2800" dirty="0" err="1" smtClean="0">
                <a:solidFill>
                  <a:srgbClr val="E7D19A"/>
                </a:solidFill>
                <a:latin typeface="Adobe Arabic" pitchFamily="18" charset="-78"/>
                <a:cs typeface="Adobe Arabic" pitchFamily="18" charset="-78"/>
              </a:rPr>
              <a:t>تياجا</a:t>
            </a:r>
            <a:r>
              <a:rPr lang="ar-JO" sz="2800" dirty="0" smtClean="0">
                <a:solidFill>
                  <a:srgbClr val="E7D19A"/>
                </a:solidFill>
                <a:latin typeface="Adobe Arabic" pitchFamily="18" charset="-78"/>
                <a:cs typeface="Adobe Arabic" pitchFamily="18" charset="-78"/>
              </a:rPr>
              <a:t> (نيجيري) السكرتير العام الرابع للاتفاقية خلفا لبيتر </a:t>
            </a:r>
            <a:r>
              <a:rPr lang="ar-JO" sz="2800" dirty="0" err="1" smtClean="0">
                <a:solidFill>
                  <a:srgbClr val="E7D19A"/>
                </a:solidFill>
                <a:latin typeface="Adobe Arabic" pitchFamily="18" charset="-78"/>
                <a:cs typeface="Adobe Arabic" pitchFamily="18" charset="-78"/>
              </a:rPr>
              <a:t>بردج</a:t>
            </a:r>
            <a:r>
              <a:rPr lang="ar-JO" sz="2800" dirty="0" smtClean="0">
                <a:solidFill>
                  <a:srgbClr val="E7D19A"/>
                </a:solidFill>
                <a:latin typeface="Adobe Arabic" pitchFamily="18" charset="-78"/>
                <a:cs typeface="Adobe Arabic" pitchFamily="18" charset="-78"/>
              </a:rPr>
              <a:t> ووتر.</a:t>
            </a:r>
          </a:p>
          <a:p>
            <a:pPr marL="400050" lvl="1" indent="-400050" algn="justLow" rtl="1">
              <a:spcAft>
                <a:spcPts val="800"/>
              </a:spcAft>
              <a:buFont typeface="Adobe Arabic" pitchFamily="18" charset="-78"/>
              <a:buChar char="−"/>
            </a:pPr>
            <a:r>
              <a:rPr lang="ar-JO" sz="2800" dirty="0" smtClean="0">
                <a:solidFill>
                  <a:srgbClr val="E7D19A"/>
                </a:solidFill>
                <a:latin typeface="Adobe Arabic" pitchFamily="18" charset="-78"/>
                <a:cs typeface="Adobe Arabic" pitchFamily="18" charset="-78"/>
              </a:rPr>
              <a:t>وتم نشر 17 دليلا إرشاديا للاتفاقية.</a:t>
            </a:r>
          </a:p>
        </p:txBody>
      </p:sp>
      <p:sp>
        <p:nvSpPr>
          <p:cNvPr id="12" name="TextBox 11"/>
          <p:cNvSpPr txBox="1"/>
          <p:nvPr/>
        </p:nvSpPr>
        <p:spPr>
          <a:xfrm>
            <a:off x="914400" y="2057400"/>
            <a:ext cx="6400800" cy="615553"/>
          </a:xfrm>
          <a:prstGeom prst="rect">
            <a:avLst/>
          </a:prstGeom>
          <a:noFill/>
          <a:ln>
            <a:solidFill>
              <a:srgbClr val="5C91A4"/>
            </a:solidFill>
          </a:ln>
        </p:spPr>
        <p:txBody>
          <a:bodyPr wrap="square" rtlCol="0">
            <a:spAutoFit/>
          </a:bodyPr>
          <a:lstStyle/>
          <a:p>
            <a:pPr algn="r" rtl="1"/>
            <a:r>
              <a:rPr lang="ar-JO" sz="3400" b="1" dirty="0" smtClean="0">
                <a:solidFill>
                  <a:srgbClr val="E7D19A"/>
                </a:solidFill>
                <a:latin typeface="Adobe Arabic" pitchFamily="18" charset="-78"/>
                <a:cs typeface="Adobe Arabic" pitchFamily="18" charset="-78"/>
              </a:rPr>
              <a:t>وقفات مع تاريخ الاتفاقية . . . .</a:t>
            </a:r>
            <a:endParaRPr lang="en-US" sz="3400" b="1" dirty="0">
              <a:solidFill>
                <a:srgbClr val="E7D19A"/>
              </a:solidFill>
              <a:latin typeface="Adobe Arabic" pitchFamily="18" charset="-78"/>
              <a:cs typeface="Adobe Arabic" pitchFamily="18" charset="-78"/>
            </a:endParaRPr>
          </a:p>
        </p:txBody>
      </p:sp>
      <p:pic>
        <p:nvPicPr>
          <p:cNvPr id="14" name="Picture 13" descr="Peter Brdigewater.bmp"/>
          <p:cNvPicPr>
            <a:picLocks noChangeAspect="1"/>
          </p:cNvPicPr>
          <p:nvPr/>
        </p:nvPicPr>
        <p:blipFill>
          <a:blip r:embed="rId5" cstate="print"/>
          <a:srcRect l="7389" r="13180"/>
          <a:stretch>
            <a:fillRect/>
          </a:stretch>
        </p:blipFill>
        <p:spPr>
          <a:xfrm>
            <a:off x="914400" y="2971800"/>
            <a:ext cx="2743200" cy="2743200"/>
          </a:xfrm>
          <a:prstGeom prst="rect">
            <a:avLst/>
          </a:prstGeom>
        </p:spPr>
      </p:pic>
      <p:pic>
        <p:nvPicPr>
          <p:cNvPr id="15" name="Picture 14" descr="Anada Tiega.bmp"/>
          <p:cNvPicPr>
            <a:picLocks noChangeAspect="1"/>
          </p:cNvPicPr>
          <p:nvPr/>
        </p:nvPicPr>
        <p:blipFill>
          <a:blip r:embed="rId6" cstate="print"/>
          <a:srcRect t="6475"/>
          <a:stretch>
            <a:fillRect/>
          </a:stretch>
        </p:blipFill>
        <p:spPr>
          <a:xfrm>
            <a:off x="914400" y="2971800"/>
            <a:ext cx="2743200" cy="2743200"/>
          </a:xfrm>
          <a:prstGeom prst="rect">
            <a:avLst/>
          </a:prstGeom>
        </p:spPr>
      </p:pic>
      <p:pic>
        <p:nvPicPr>
          <p:cNvPr id="20" name="Picture 3" descr="J:\250 GB [NH]\jabboul package archived\Lake Jabboul.jpg"/>
          <p:cNvPicPr>
            <a:picLocks noChangeAspect="1" noChangeArrowheads="1"/>
          </p:cNvPicPr>
          <p:nvPr/>
        </p:nvPicPr>
        <p:blipFill>
          <a:blip r:embed="rId7" cstate="print"/>
          <a:srcRect l="2753" t="42500" b="42500"/>
          <a:stretch>
            <a:fillRect/>
          </a:stretch>
        </p:blipFill>
        <p:spPr bwMode="auto">
          <a:xfrm>
            <a:off x="23567" y="5943600"/>
            <a:ext cx="9120433" cy="914400"/>
          </a:xfrm>
          <a:prstGeom prst="rect">
            <a:avLst/>
          </a:prstGeom>
          <a:noFill/>
        </p:spPr>
      </p:pic>
    </p:spTree>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3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3" name="TextBox 2"/>
          <p:cNvSpPr txBox="1"/>
          <p:nvPr/>
        </p:nvSpPr>
        <p:spPr>
          <a:xfrm>
            <a:off x="914400" y="228600"/>
            <a:ext cx="6553200" cy="1200329"/>
          </a:xfrm>
          <a:prstGeom prst="rect">
            <a:avLst/>
          </a:prstGeom>
          <a:noFill/>
        </p:spPr>
        <p:txBody>
          <a:bodyPr wrap="square" rtlCol="0">
            <a:spAutoFit/>
          </a:bodyPr>
          <a:lstStyle/>
          <a:p>
            <a:pPr algn="ctr" rtl="1"/>
            <a:r>
              <a:rPr lang="ar-JO" sz="3600" b="1" dirty="0" smtClean="0">
                <a:solidFill>
                  <a:schemeClr val="bg1"/>
                </a:solidFill>
                <a:latin typeface="Adobe Arabic" pitchFamily="18" charset="-78"/>
                <a:cs typeface="Adobe Arabic" pitchFamily="18" charset="-78"/>
              </a:rPr>
              <a:t>التخطيط الإداري للأراضي الرطبة ذات الأهمية العالمية المعلنة ضمن اتفاقية رامسار </a:t>
            </a:r>
            <a:endParaRPr lang="en-US" sz="3600" b="1" dirty="0">
              <a:solidFill>
                <a:schemeClr val="bg1"/>
              </a:solidFill>
              <a:latin typeface="Adobe Arabic" pitchFamily="18" charset="-78"/>
              <a:cs typeface="Adobe Arabic" pitchFamily="18" charset="-78"/>
            </a:endParaRPr>
          </a:p>
        </p:txBody>
      </p:sp>
      <p:pic>
        <p:nvPicPr>
          <p:cNvPr id="5" name="Picture 6" descr="J:\sirhani-male.jpg"/>
          <p:cNvPicPr>
            <a:picLocks noChangeAspect="1" noChangeArrowheads="1"/>
          </p:cNvPicPr>
          <p:nvPr/>
        </p:nvPicPr>
        <p:blipFill>
          <a:blip r:embed="rId2" cstate="print"/>
          <a:srcRect l="11001" t="12867" r="14163" b="12835"/>
          <a:stretch>
            <a:fillRect/>
          </a:stretch>
        </p:blipFill>
        <p:spPr bwMode="auto">
          <a:xfrm>
            <a:off x="7809215" y="3773403"/>
            <a:ext cx="1129752" cy="786685"/>
          </a:xfrm>
          <a:prstGeom prst="rect">
            <a:avLst/>
          </a:prstGeom>
          <a:noFill/>
        </p:spPr>
      </p:pic>
      <p:sp>
        <p:nvSpPr>
          <p:cNvPr id="6" name="Rectangle 5"/>
          <p:cNvSpPr/>
          <p:nvPr/>
        </p:nvSpPr>
        <p:spPr>
          <a:xfrm>
            <a:off x="0" y="0"/>
            <a:ext cx="9144000" cy="45719"/>
          </a:xfrm>
          <a:prstGeom prst="rect">
            <a:avLst/>
          </a:prstGeom>
          <a:solidFill>
            <a:srgbClr val="54B9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p:nvSpPr>
        <p:spPr>
          <a:xfrm>
            <a:off x="914400" y="1600200"/>
            <a:ext cx="6400800" cy="45719"/>
          </a:xfrm>
          <a:prstGeom prst="rect">
            <a:avLst/>
          </a:prstGeom>
          <a:solidFill>
            <a:srgbClr val="54B9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2" descr="J:\250 GB [NH]\jabboul package archived\GCG.jpg"/>
          <p:cNvPicPr>
            <a:picLocks noChangeAspect="1" noChangeArrowheads="1"/>
          </p:cNvPicPr>
          <p:nvPr/>
        </p:nvPicPr>
        <p:blipFill>
          <a:blip r:embed="rId3" cstate="print"/>
          <a:srcRect l="28078" t="4270" r="31662" b="12456"/>
          <a:stretch>
            <a:fillRect/>
          </a:stretch>
        </p:blipFill>
        <p:spPr bwMode="auto">
          <a:xfrm>
            <a:off x="7795967" y="1752600"/>
            <a:ext cx="1143000" cy="1828800"/>
          </a:xfrm>
          <a:prstGeom prst="rect">
            <a:avLst/>
          </a:prstGeom>
          <a:noFill/>
        </p:spPr>
      </p:pic>
      <p:pic>
        <p:nvPicPr>
          <p:cNvPr id="10" name="Picture 4" descr="J:\250 GB [NH]\jabboul package archived\using the boat.jpg"/>
          <p:cNvPicPr>
            <a:picLocks noChangeAspect="1" noChangeArrowheads="1"/>
          </p:cNvPicPr>
          <p:nvPr/>
        </p:nvPicPr>
        <p:blipFill>
          <a:blip r:embed="rId4" cstate="print"/>
          <a:srcRect l="4693" r="10832"/>
          <a:stretch>
            <a:fillRect/>
          </a:stretch>
        </p:blipFill>
        <p:spPr bwMode="auto">
          <a:xfrm>
            <a:off x="7795967" y="4752091"/>
            <a:ext cx="1143000" cy="999505"/>
          </a:xfrm>
          <a:prstGeom prst="rect">
            <a:avLst/>
          </a:prstGeom>
          <a:noFill/>
        </p:spPr>
      </p:pic>
      <p:sp>
        <p:nvSpPr>
          <p:cNvPr id="11" name="Rectangle 10"/>
          <p:cNvSpPr/>
          <p:nvPr/>
        </p:nvSpPr>
        <p:spPr>
          <a:xfrm>
            <a:off x="914400" y="2971800"/>
            <a:ext cx="6400800" cy="2400657"/>
          </a:xfrm>
          <a:prstGeom prst="rect">
            <a:avLst/>
          </a:prstGeom>
        </p:spPr>
        <p:txBody>
          <a:bodyPr wrap="square">
            <a:spAutoFit/>
          </a:bodyPr>
          <a:lstStyle/>
          <a:p>
            <a:pPr marL="400050" lvl="1" indent="-400050" algn="r" rtl="1">
              <a:spcAft>
                <a:spcPts val="800"/>
              </a:spcAft>
              <a:buFont typeface="Adobe Arabic" pitchFamily="18" charset="-78"/>
              <a:buChar char="−"/>
            </a:pPr>
            <a:r>
              <a:rPr lang="ar-JO" sz="2800" b="1" dirty="0" smtClean="0">
                <a:solidFill>
                  <a:srgbClr val="E7D19A"/>
                </a:solidFill>
                <a:latin typeface="Adobe Arabic" pitchFamily="18" charset="-78"/>
                <a:cs typeface="Adobe Arabic" pitchFamily="18" charset="-78"/>
              </a:rPr>
              <a:t>نوفمبر 2008: </a:t>
            </a:r>
            <a:r>
              <a:rPr lang="ar-JO" sz="2800" dirty="0" smtClean="0">
                <a:solidFill>
                  <a:srgbClr val="E7D19A"/>
                </a:solidFill>
                <a:latin typeface="Adobe Arabic" pitchFamily="18" charset="-78"/>
                <a:cs typeface="Adobe Arabic" pitchFamily="18" charset="-78"/>
              </a:rPr>
              <a:t>توجه استراتيجي جديد </a:t>
            </a:r>
            <a:r>
              <a:rPr lang="en-US" sz="2800" dirty="0" smtClean="0">
                <a:solidFill>
                  <a:srgbClr val="E7D19A"/>
                </a:solidFill>
                <a:latin typeface="Adobe Arabic" pitchFamily="18" charset="-78"/>
                <a:cs typeface="Adobe Arabic" pitchFamily="18" charset="-78"/>
              </a:rPr>
              <a:t>CEPA</a:t>
            </a:r>
            <a:r>
              <a:rPr lang="ar-JO" sz="2800" dirty="0" smtClean="0">
                <a:solidFill>
                  <a:srgbClr val="E7D19A"/>
                </a:solidFill>
                <a:latin typeface="Adobe Arabic" pitchFamily="18" charset="-78"/>
                <a:cs typeface="Adobe Arabic" pitchFamily="18" charset="-78"/>
              </a:rPr>
              <a:t> 2009-2015.</a:t>
            </a:r>
          </a:p>
          <a:p>
            <a:pPr marL="400050" lvl="1" indent="-400050" algn="r" rtl="1">
              <a:spcAft>
                <a:spcPts val="800"/>
              </a:spcAft>
              <a:buFont typeface="Adobe Arabic" pitchFamily="18" charset="-78"/>
              <a:buChar char="−"/>
            </a:pPr>
            <a:r>
              <a:rPr lang="ar-JO" sz="2800" b="1" dirty="0" smtClean="0">
                <a:solidFill>
                  <a:srgbClr val="E7D19A"/>
                </a:solidFill>
                <a:latin typeface="Adobe Arabic" pitchFamily="18" charset="-78"/>
                <a:cs typeface="Adobe Arabic" pitchFamily="18" charset="-78"/>
              </a:rPr>
              <a:t>سبتمبر 2009: </a:t>
            </a:r>
            <a:r>
              <a:rPr lang="ar-JO" sz="2800" dirty="0" smtClean="0">
                <a:solidFill>
                  <a:srgbClr val="E7D19A"/>
                </a:solidFill>
                <a:latin typeface="Adobe Arabic" pitchFamily="18" charset="-78"/>
                <a:cs typeface="Adobe Arabic" pitchFamily="18" charset="-78"/>
              </a:rPr>
              <a:t>الأرجنتين تعلن موقع رامسار الأبعد جنوبا في العالم.</a:t>
            </a:r>
          </a:p>
          <a:p>
            <a:pPr marL="400050" lvl="1" indent="-400050" algn="r" rtl="1">
              <a:spcAft>
                <a:spcPts val="800"/>
              </a:spcAft>
              <a:buFont typeface="Adobe Arabic" pitchFamily="18" charset="-78"/>
              <a:buChar char="−"/>
            </a:pPr>
            <a:r>
              <a:rPr lang="ar-JO" sz="2800" b="1" dirty="0" smtClean="0">
                <a:solidFill>
                  <a:srgbClr val="E7D19A"/>
                </a:solidFill>
                <a:latin typeface="Adobe Arabic" pitchFamily="18" charset="-78"/>
                <a:cs typeface="Adobe Arabic" pitchFamily="18" charset="-78"/>
              </a:rPr>
              <a:t>يوليو 2011: </a:t>
            </a:r>
            <a:r>
              <a:rPr lang="ar-JO" sz="2800" dirty="0" smtClean="0">
                <a:solidFill>
                  <a:srgbClr val="E7D19A"/>
                </a:solidFill>
                <a:latin typeface="Adobe Arabic" pitchFamily="18" charset="-78"/>
                <a:cs typeface="Adobe Arabic" pitchFamily="18" charset="-78"/>
              </a:rPr>
              <a:t>إصدار الطبعة الرابعة من :</a:t>
            </a:r>
          </a:p>
          <a:p>
            <a:pPr marL="400050" lvl="1" indent="-400050" algn="r" rtl="1">
              <a:spcAft>
                <a:spcPts val="800"/>
              </a:spcAft>
              <a:buFont typeface="Adobe Arabic" pitchFamily="18" charset="-78"/>
              <a:buChar char="−"/>
            </a:pPr>
            <a:r>
              <a:rPr lang="en-US" i="1" dirty="0" smtClean="0">
                <a:solidFill>
                  <a:srgbClr val="E7D19A"/>
                </a:solidFill>
              </a:rPr>
              <a:t>Handbooks for the conservation and wise use of wetlands</a:t>
            </a:r>
            <a:endParaRPr lang="ar-JO" b="1" dirty="0" smtClean="0">
              <a:solidFill>
                <a:srgbClr val="E7D19A"/>
              </a:solidFill>
              <a:latin typeface="Adobe Arabic" pitchFamily="18" charset="-78"/>
              <a:cs typeface="Adobe Arabic" pitchFamily="18" charset="-78"/>
            </a:endParaRPr>
          </a:p>
        </p:txBody>
      </p:sp>
      <p:sp>
        <p:nvSpPr>
          <p:cNvPr id="12" name="TextBox 11"/>
          <p:cNvSpPr txBox="1"/>
          <p:nvPr/>
        </p:nvSpPr>
        <p:spPr>
          <a:xfrm>
            <a:off x="914400" y="2057400"/>
            <a:ext cx="6400800" cy="615553"/>
          </a:xfrm>
          <a:prstGeom prst="rect">
            <a:avLst/>
          </a:prstGeom>
          <a:noFill/>
          <a:ln>
            <a:solidFill>
              <a:srgbClr val="5C91A4"/>
            </a:solidFill>
          </a:ln>
        </p:spPr>
        <p:txBody>
          <a:bodyPr wrap="square" rtlCol="0">
            <a:spAutoFit/>
          </a:bodyPr>
          <a:lstStyle/>
          <a:p>
            <a:pPr algn="r" rtl="1"/>
            <a:r>
              <a:rPr lang="ar-JO" sz="3400" b="1" dirty="0" smtClean="0">
                <a:solidFill>
                  <a:srgbClr val="E7D19A"/>
                </a:solidFill>
                <a:latin typeface="Adobe Arabic" pitchFamily="18" charset="-78"/>
                <a:cs typeface="Adobe Arabic" pitchFamily="18" charset="-78"/>
              </a:rPr>
              <a:t>وقفات مع تاريخ الاتفاقية . . . .</a:t>
            </a:r>
            <a:endParaRPr lang="en-US" sz="3400" b="1" dirty="0">
              <a:solidFill>
                <a:srgbClr val="E7D19A"/>
              </a:solidFill>
              <a:latin typeface="Adobe Arabic" pitchFamily="18" charset="-78"/>
              <a:cs typeface="Adobe Arabic" pitchFamily="18" charset="-78"/>
            </a:endParaRPr>
          </a:p>
        </p:txBody>
      </p:sp>
      <p:pic>
        <p:nvPicPr>
          <p:cNvPr id="17" name="Picture 3" descr="J:\250 GB [NH]\jabboul package archived\Lake Jabboul.jpg"/>
          <p:cNvPicPr>
            <a:picLocks noChangeAspect="1" noChangeArrowheads="1"/>
          </p:cNvPicPr>
          <p:nvPr/>
        </p:nvPicPr>
        <p:blipFill>
          <a:blip r:embed="rId5" cstate="print"/>
          <a:srcRect l="2753" t="42500" b="42500"/>
          <a:stretch>
            <a:fillRect/>
          </a:stretch>
        </p:blipFill>
        <p:spPr bwMode="auto">
          <a:xfrm>
            <a:off x="23567" y="5943600"/>
            <a:ext cx="9120433" cy="914400"/>
          </a:xfrm>
          <a:prstGeom prst="rect">
            <a:avLst/>
          </a:prstGeom>
          <a:noFill/>
        </p:spPr>
      </p:pic>
    </p:spTree>
  </p:cSld>
  <p:clrMapOvr>
    <a:masterClrMapping/>
  </p:clrMapOvr>
  <p:transition>
    <p:fade thruBlk="1"/>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3" name="TextBox 2"/>
          <p:cNvSpPr txBox="1"/>
          <p:nvPr/>
        </p:nvSpPr>
        <p:spPr>
          <a:xfrm>
            <a:off x="914400" y="228600"/>
            <a:ext cx="6553200" cy="1200329"/>
          </a:xfrm>
          <a:prstGeom prst="rect">
            <a:avLst/>
          </a:prstGeom>
          <a:noFill/>
        </p:spPr>
        <p:txBody>
          <a:bodyPr wrap="square" rtlCol="0">
            <a:spAutoFit/>
          </a:bodyPr>
          <a:lstStyle/>
          <a:p>
            <a:pPr algn="ctr" rtl="1"/>
            <a:r>
              <a:rPr lang="ar-JO" sz="3600" b="1" dirty="0" smtClean="0">
                <a:solidFill>
                  <a:schemeClr val="bg1"/>
                </a:solidFill>
                <a:latin typeface="Adobe Arabic" pitchFamily="18" charset="-78"/>
                <a:cs typeface="Adobe Arabic" pitchFamily="18" charset="-78"/>
              </a:rPr>
              <a:t>التخطيط الإداري للأراضي الرطبة ذات الأهمية العالمية المعلنة ضمن اتفاقية رامسار </a:t>
            </a:r>
            <a:endParaRPr lang="en-US" sz="3600" b="1" dirty="0">
              <a:solidFill>
                <a:schemeClr val="bg1"/>
              </a:solidFill>
              <a:latin typeface="Adobe Arabic" pitchFamily="18" charset="-78"/>
              <a:cs typeface="Adobe Arabic" pitchFamily="18" charset="-78"/>
            </a:endParaRPr>
          </a:p>
        </p:txBody>
      </p:sp>
      <p:pic>
        <p:nvPicPr>
          <p:cNvPr id="5" name="Picture 6" descr="J:\sirhani-male.jpg"/>
          <p:cNvPicPr>
            <a:picLocks noChangeAspect="1" noChangeArrowheads="1"/>
          </p:cNvPicPr>
          <p:nvPr/>
        </p:nvPicPr>
        <p:blipFill>
          <a:blip r:embed="rId2" cstate="print"/>
          <a:srcRect l="11001" t="12867" r="14163" b="12835"/>
          <a:stretch>
            <a:fillRect/>
          </a:stretch>
        </p:blipFill>
        <p:spPr bwMode="auto">
          <a:xfrm>
            <a:off x="7809215" y="3773403"/>
            <a:ext cx="1129752" cy="786685"/>
          </a:xfrm>
          <a:prstGeom prst="rect">
            <a:avLst/>
          </a:prstGeom>
          <a:noFill/>
        </p:spPr>
      </p:pic>
      <p:sp>
        <p:nvSpPr>
          <p:cNvPr id="6" name="Rectangle 5"/>
          <p:cNvSpPr/>
          <p:nvPr/>
        </p:nvSpPr>
        <p:spPr>
          <a:xfrm>
            <a:off x="0" y="0"/>
            <a:ext cx="9144000" cy="45719"/>
          </a:xfrm>
          <a:prstGeom prst="rect">
            <a:avLst/>
          </a:prstGeom>
          <a:solidFill>
            <a:srgbClr val="54B9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p:nvSpPr>
        <p:spPr>
          <a:xfrm>
            <a:off x="914400" y="1600200"/>
            <a:ext cx="6400800" cy="45719"/>
          </a:xfrm>
          <a:prstGeom prst="rect">
            <a:avLst/>
          </a:prstGeom>
          <a:solidFill>
            <a:srgbClr val="54B9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2" descr="J:\250 GB [NH]\jabboul package archived\GCG.jpg"/>
          <p:cNvPicPr>
            <a:picLocks noChangeAspect="1" noChangeArrowheads="1"/>
          </p:cNvPicPr>
          <p:nvPr/>
        </p:nvPicPr>
        <p:blipFill>
          <a:blip r:embed="rId3" cstate="print"/>
          <a:srcRect l="28078" t="4270" r="31662" b="12456"/>
          <a:stretch>
            <a:fillRect/>
          </a:stretch>
        </p:blipFill>
        <p:spPr bwMode="auto">
          <a:xfrm>
            <a:off x="7795967" y="1752600"/>
            <a:ext cx="1143000" cy="1828800"/>
          </a:xfrm>
          <a:prstGeom prst="rect">
            <a:avLst/>
          </a:prstGeom>
          <a:noFill/>
        </p:spPr>
      </p:pic>
      <p:pic>
        <p:nvPicPr>
          <p:cNvPr id="10" name="Picture 4" descr="J:\250 GB [NH]\jabboul package archived\using the boat.jpg"/>
          <p:cNvPicPr>
            <a:picLocks noChangeAspect="1" noChangeArrowheads="1"/>
          </p:cNvPicPr>
          <p:nvPr/>
        </p:nvPicPr>
        <p:blipFill>
          <a:blip r:embed="rId4" cstate="print"/>
          <a:srcRect l="4693" r="10832"/>
          <a:stretch>
            <a:fillRect/>
          </a:stretch>
        </p:blipFill>
        <p:spPr bwMode="auto">
          <a:xfrm>
            <a:off x="7795967" y="4752091"/>
            <a:ext cx="1143000" cy="999505"/>
          </a:xfrm>
          <a:prstGeom prst="rect">
            <a:avLst/>
          </a:prstGeom>
          <a:noFill/>
        </p:spPr>
      </p:pic>
      <p:sp>
        <p:nvSpPr>
          <p:cNvPr id="11" name="Rectangle 10"/>
          <p:cNvSpPr/>
          <p:nvPr/>
        </p:nvSpPr>
        <p:spPr>
          <a:xfrm>
            <a:off x="914400" y="2971800"/>
            <a:ext cx="6400800" cy="1733808"/>
          </a:xfrm>
          <a:prstGeom prst="rect">
            <a:avLst/>
          </a:prstGeom>
        </p:spPr>
        <p:txBody>
          <a:bodyPr wrap="square">
            <a:spAutoFit/>
          </a:bodyPr>
          <a:lstStyle/>
          <a:p>
            <a:pPr marL="0" lvl="1" algn="r" rtl="1">
              <a:spcAft>
                <a:spcPts val="800"/>
              </a:spcAft>
            </a:pPr>
            <a:r>
              <a:rPr lang="ar-JO" sz="2800" dirty="0" smtClean="0">
                <a:solidFill>
                  <a:srgbClr val="E7D19A"/>
                </a:solidFill>
                <a:latin typeface="Adobe Arabic" pitchFamily="18" charset="-78"/>
                <a:cs typeface="Adobe Arabic" pitchFamily="18" charset="-78"/>
              </a:rPr>
              <a:t>تجتمع الدول الأعضاء مرة كل ثلاث سنوات على الأقل فيما يعرف باجتماع الدول الأعضاء أو</a:t>
            </a:r>
            <a:r>
              <a:rPr lang="en-US" sz="2800" dirty="0" smtClean="0">
                <a:solidFill>
                  <a:srgbClr val="E7D19A"/>
                </a:solidFill>
                <a:latin typeface="Adobe Arabic" pitchFamily="18" charset="-78"/>
                <a:cs typeface="Adobe Arabic" pitchFamily="18" charset="-78"/>
              </a:rPr>
              <a:t>:</a:t>
            </a:r>
          </a:p>
          <a:p>
            <a:pPr marL="400050" lvl="1" indent="-400050" algn="ctr">
              <a:spcAft>
                <a:spcPts val="800"/>
              </a:spcAft>
            </a:pPr>
            <a:r>
              <a:rPr lang="ar-JO" sz="4400" dirty="0" smtClean="0">
                <a:solidFill>
                  <a:srgbClr val="E7D19A"/>
                </a:solidFill>
                <a:latin typeface="Adobe Arabic" pitchFamily="18" charset="-78"/>
                <a:cs typeface="Adobe Arabic" pitchFamily="18" charset="-78"/>
              </a:rPr>
              <a:t> </a:t>
            </a:r>
            <a:r>
              <a:rPr lang="en-US" sz="3600" dirty="0" smtClean="0">
                <a:solidFill>
                  <a:srgbClr val="E7D19A"/>
                </a:solidFill>
                <a:latin typeface="Adobe Arabic" pitchFamily="18" charset="-78"/>
                <a:cs typeface="Adobe Arabic" pitchFamily="18" charset="-78"/>
              </a:rPr>
              <a:t>Conference of Contracting Parties</a:t>
            </a:r>
            <a:r>
              <a:rPr lang="ar-JO" sz="3600" dirty="0" smtClean="0">
                <a:solidFill>
                  <a:srgbClr val="E7D19A"/>
                </a:solidFill>
                <a:latin typeface="Adobe Arabic" pitchFamily="18" charset="-78"/>
                <a:cs typeface="Adobe Arabic" pitchFamily="18" charset="-78"/>
              </a:rPr>
              <a:t> </a:t>
            </a:r>
            <a:r>
              <a:rPr lang="en-US" sz="3600" dirty="0" smtClean="0">
                <a:solidFill>
                  <a:srgbClr val="E7D19A"/>
                </a:solidFill>
                <a:latin typeface="Adobe Arabic" pitchFamily="18" charset="-78"/>
                <a:cs typeface="Adobe Arabic" pitchFamily="18" charset="-78"/>
              </a:rPr>
              <a:t>(COP)</a:t>
            </a:r>
            <a:r>
              <a:rPr lang="ar-JO" sz="3600" dirty="0" smtClean="0">
                <a:solidFill>
                  <a:srgbClr val="E7D19A"/>
                </a:solidFill>
                <a:latin typeface="Adobe Arabic" pitchFamily="18" charset="-78"/>
                <a:cs typeface="Adobe Arabic" pitchFamily="18" charset="-78"/>
              </a:rPr>
              <a:t>.</a:t>
            </a:r>
            <a:endParaRPr lang="ar-JO" sz="4400" dirty="0" smtClean="0">
              <a:solidFill>
                <a:srgbClr val="E7D19A"/>
              </a:solidFill>
              <a:latin typeface="Adobe Arabic" pitchFamily="18" charset="-78"/>
              <a:cs typeface="Adobe Arabic" pitchFamily="18" charset="-78"/>
            </a:endParaRPr>
          </a:p>
        </p:txBody>
      </p:sp>
      <p:sp>
        <p:nvSpPr>
          <p:cNvPr id="12" name="TextBox 11"/>
          <p:cNvSpPr txBox="1"/>
          <p:nvPr/>
        </p:nvSpPr>
        <p:spPr>
          <a:xfrm>
            <a:off x="914400" y="2057400"/>
            <a:ext cx="6400800" cy="615553"/>
          </a:xfrm>
          <a:prstGeom prst="rect">
            <a:avLst/>
          </a:prstGeom>
          <a:noFill/>
          <a:ln>
            <a:solidFill>
              <a:srgbClr val="5C91A4"/>
            </a:solidFill>
          </a:ln>
        </p:spPr>
        <p:txBody>
          <a:bodyPr wrap="square" rtlCol="0">
            <a:spAutoFit/>
          </a:bodyPr>
          <a:lstStyle/>
          <a:p>
            <a:pPr algn="r" rtl="1"/>
            <a:r>
              <a:rPr lang="ar-JO" sz="3400" b="1" dirty="0" smtClean="0">
                <a:solidFill>
                  <a:srgbClr val="E7D19A"/>
                </a:solidFill>
                <a:latin typeface="Adobe Arabic" pitchFamily="18" charset="-78"/>
                <a:cs typeface="Adobe Arabic" pitchFamily="18" charset="-78"/>
              </a:rPr>
              <a:t>الدول الأعضاء . . . .</a:t>
            </a:r>
            <a:endParaRPr lang="en-US" sz="3400" b="1" dirty="0">
              <a:solidFill>
                <a:srgbClr val="E7D19A"/>
              </a:solidFill>
              <a:latin typeface="Adobe Arabic" pitchFamily="18" charset="-78"/>
              <a:cs typeface="Adobe Arabic" pitchFamily="18" charset="-78"/>
            </a:endParaRPr>
          </a:p>
        </p:txBody>
      </p:sp>
      <p:pic>
        <p:nvPicPr>
          <p:cNvPr id="13" name="Picture 5" descr="RamsarConventionConference_ATTQDVFW_L"/>
          <p:cNvPicPr>
            <a:picLocks noChangeAspect="1" noChangeArrowheads="1"/>
          </p:cNvPicPr>
          <p:nvPr/>
        </p:nvPicPr>
        <p:blipFill>
          <a:blip r:embed="rId5" cstate="print"/>
          <a:srcRect t="29786" b="44730"/>
          <a:stretch>
            <a:fillRect/>
          </a:stretch>
        </p:blipFill>
        <p:spPr bwMode="auto">
          <a:xfrm>
            <a:off x="1143000" y="4648200"/>
            <a:ext cx="6060558" cy="1143000"/>
          </a:xfrm>
          <a:prstGeom prst="rect">
            <a:avLst/>
          </a:prstGeom>
          <a:noFill/>
          <a:ln w="9525">
            <a:noFill/>
            <a:miter lim="800000"/>
            <a:headEnd/>
            <a:tailEnd/>
          </a:ln>
        </p:spPr>
      </p:pic>
      <p:pic>
        <p:nvPicPr>
          <p:cNvPr id="18" name="Picture 3" descr="J:\250 GB [NH]\jabboul package archived\Lake Jabboul.jpg"/>
          <p:cNvPicPr>
            <a:picLocks noChangeAspect="1" noChangeArrowheads="1"/>
          </p:cNvPicPr>
          <p:nvPr/>
        </p:nvPicPr>
        <p:blipFill>
          <a:blip r:embed="rId6" cstate="print"/>
          <a:srcRect l="2753" t="42500" b="42500"/>
          <a:stretch>
            <a:fillRect/>
          </a:stretch>
        </p:blipFill>
        <p:spPr bwMode="auto">
          <a:xfrm>
            <a:off x="23567" y="5943600"/>
            <a:ext cx="9120433" cy="914400"/>
          </a:xfrm>
          <a:prstGeom prst="rect">
            <a:avLst/>
          </a:prstGeom>
          <a:noFill/>
        </p:spPr>
      </p:pic>
    </p:spTree>
  </p:cSld>
  <p:clrMapOvr>
    <a:masterClrMapping/>
  </p:clrMapOvr>
  <p:transition>
    <p:fade thruBlk="1"/>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4" name="TextBox 3"/>
          <p:cNvSpPr txBox="1"/>
          <p:nvPr/>
        </p:nvSpPr>
        <p:spPr>
          <a:xfrm>
            <a:off x="914400" y="228600"/>
            <a:ext cx="6553200" cy="1200329"/>
          </a:xfrm>
          <a:prstGeom prst="rect">
            <a:avLst/>
          </a:prstGeom>
          <a:noFill/>
        </p:spPr>
        <p:txBody>
          <a:bodyPr wrap="square" rtlCol="0">
            <a:spAutoFit/>
          </a:bodyPr>
          <a:lstStyle/>
          <a:p>
            <a:pPr algn="ctr" rtl="1"/>
            <a:r>
              <a:rPr lang="ar-JO" sz="3600" b="1" dirty="0" smtClean="0">
                <a:solidFill>
                  <a:schemeClr val="bg1"/>
                </a:solidFill>
                <a:latin typeface="Adobe Arabic" pitchFamily="18" charset="-78"/>
                <a:cs typeface="Adobe Arabic" pitchFamily="18" charset="-78"/>
              </a:rPr>
              <a:t>التخطيط الإداري للأراضي الرطبة ذات الأهمية العالمية المعلنة ضمن اتفاقية رامسار </a:t>
            </a:r>
            <a:endParaRPr lang="en-US" sz="3600" b="1" dirty="0">
              <a:solidFill>
                <a:schemeClr val="bg1"/>
              </a:solidFill>
              <a:latin typeface="Adobe Arabic" pitchFamily="18" charset="-78"/>
              <a:cs typeface="Adobe Arabic" pitchFamily="18" charset="-78"/>
            </a:endParaRPr>
          </a:p>
        </p:txBody>
      </p:sp>
      <p:pic>
        <p:nvPicPr>
          <p:cNvPr id="6" name="Picture 6" descr="J:\sirhani-male.jpg"/>
          <p:cNvPicPr>
            <a:picLocks noChangeAspect="1" noChangeArrowheads="1"/>
          </p:cNvPicPr>
          <p:nvPr/>
        </p:nvPicPr>
        <p:blipFill>
          <a:blip r:embed="rId2" cstate="print"/>
          <a:srcRect l="11001" t="12867" r="14163" b="12835"/>
          <a:stretch>
            <a:fillRect/>
          </a:stretch>
        </p:blipFill>
        <p:spPr bwMode="auto">
          <a:xfrm>
            <a:off x="7809215" y="3773403"/>
            <a:ext cx="1129752" cy="786685"/>
          </a:xfrm>
          <a:prstGeom prst="rect">
            <a:avLst/>
          </a:prstGeom>
          <a:noFill/>
        </p:spPr>
      </p:pic>
      <p:sp>
        <p:nvSpPr>
          <p:cNvPr id="7" name="Rectangle 6"/>
          <p:cNvSpPr/>
          <p:nvPr/>
        </p:nvSpPr>
        <p:spPr>
          <a:xfrm>
            <a:off x="0" y="0"/>
            <a:ext cx="9144000" cy="45719"/>
          </a:xfrm>
          <a:prstGeom prst="rect">
            <a:avLst/>
          </a:prstGeom>
          <a:solidFill>
            <a:srgbClr val="54B9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914400" y="1600200"/>
            <a:ext cx="6400800" cy="45719"/>
          </a:xfrm>
          <a:prstGeom prst="rect">
            <a:avLst/>
          </a:prstGeom>
          <a:solidFill>
            <a:srgbClr val="54B9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2" descr="J:\250 GB [NH]\jabboul package archived\GCG.jpg"/>
          <p:cNvPicPr>
            <a:picLocks noChangeAspect="1" noChangeArrowheads="1"/>
          </p:cNvPicPr>
          <p:nvPr/>
        </p:nvPicPr>
        <p:blipFill>
          <a:blip r:embed="rId3" cstate="print"/>
          <a:srcRect l="28078" t="4270" r="31662" b="12456"/>
          <a:stretch>
            <a:fillRect/>
          </a:stretch>
        </p:blipFill>
        <p:spPr bwMode="auto">
          <a:xfrm>
            <a:off x="7795967" y="1752600"/>
            <a:ext cx="1143000" cy="1828800"/>
          </a:xfrm>
          <a:prstGeom prst="rect">
            <a:avLst/>
          </a:prstGeom>
          <a:noFill/>
        </p:spPr>
      </p:pic>
      <p:pic>
        <p:nvPicPr>
          <p:cNvPr id="11" name="Picture 4" descr="J:\250 GB [NH]\jabboul package archived\using the boat.jpg"/>
          <p:cNvPicPr>
            <a:picLocks noChangeAspect="1" noChangeArrowheads="1"/>
          </p:cNvPicPr>
          <p:nvPr/>
        </p:nvPicPr>
        <p:blipFill>
          <a:blip r:embed="rId4" cstate="print"/>
          <a:srcRect l="4693" r="10832"/>
          <a:stretch>
            <a:fillRect/>
          </a:stretch>
        </p:blipFill>
        <p:spPr bwMode="auto">
          <a:xfrm>
            <a:off x="7795967" y="4752091"/>
            <a:ext cx="1143000" cy="999505"/>
          </a:xfrm>
          <a:prstGeom prst="rect">
            <a:avLst/>
          </a:prstGeom>
          <a:noFill/>
        </p:spPr>
      </p:pic>
      <p:sp>
        <p:nvSpPr>
          <p:cNvPr id="12" name="Rectangle 11"/>
          <p:cNvSpPr/>
          <p:nvPr/>
        </p:nvSpPr>
        <p:spPr>
          <a:xfrm>
            <a:off x="914400" y="2971800"/>
            <a:ext cx="6400800" cy="2657138"/>
          </a:xfrm>
          <a:prstGeom prst="rect">
            <a:avLst/>
          </a:prstGeom>
        </p:spPr>
        <p:txBody>
          <a:bodyPr wrap="square">
            <a:spAutoFit/>
          </a:bodyPr>
          <a:lstStyle/>
          <a:p>
            <a:pPr marL="400050" lvl="1" indent="-400050" algn="r" rtl="1">
              <a:spcAft>
                <a:spcPts val="800"/>
              </a:spcAft>
              <a:buFont typeface="Adobe Arabic" pitchFamily="18" charset="-78"/>
              <a:buChar char="−"/>
            </a:pPr>
            <a:r>
              <a:rPr lang="ar-JO" sz="2800" dirty="0" smtClean="0">
                <a:solidFill>
                  <a:srgbClr val="E7D19A"/>
                </a:solidFill>
                <a:latin typeface="Adobe Arabic" pitchFamily="18" charset="-78"/>
                <a:cs typeface="Adobe Arabic" pitchFamily="18" charset="-78"/>
              </a:rPr>
              <a:t>تطبيق الاتفاقية وتطويراتها المستقبلية.</a:t>
            </a:r>
          </a:p>
          <a:p>
            <a:pPr marL="400050" lvl="1" indent="-400050" algn="r" rtl="1">
              <a:spcAft>
                <a:spcPts val="800"/>
              </a:spcAft>
              <a:buFont typeface="Adobe Arabic" pitchFamily="18" charset="-78"/>
              <a:buChar char="−"/>
            </a:pPr>
            <a:r>
              <a:rPr lang="ar-JO" sz="2800" dirty="0" smtClean="0">
                <a:solidFill>
                  <a:srgbClr val="E7D19A"/>
                </a:solidFill>
                <a:latin typeface="Adobe Arabic" pitchFamily="18" charset="-78"/>
                <a:cs typeface="Adobe Arabic" pitchFamily="18" charset="-78"/>
              </a:rPr>
              <a:t>اعتبار الخبرات المحلية.</a:t>
            </a:r>
          </a:p>
          <a:p>
            <a:pPr marL="400050" lvl="1" indent="-400050" algn="r" rtl="1">
              <a:spcAft>
                <a:spcPts val="800"/>
              </a:spcAft>
              <a:buFont typeface="Adobe Arabic" pitchFamily="18" charset="-78"/>
              <a:buChar char="−"/>
            </a:pPr>
            <a:r>
              <a:rPr lang="ar-JO" sz="2800" dirty="0" smtClean="0">
                <a:solidFill>
                  <a:srgbClr val="E7D19A"/>
                </a:solidFill>
                <a:latin typeface="Adobe Arabic" pitchFamily="18" charset="-78"/>
                <a:cs typeface="Adobe Arabic" pitchFamily="18" charset="-78"/>
              </a:rPr>
              <a:t>مراجعة المواقع على قائمة رامسار.</a:t>
            </a:r>
            <a:endParaRPr lang="ar-JO" dirty="0" smtClean="0">
              <a:solidFill>
                <a:srgbClr val="E7D19A"/>
              </a:solidFill>
              <a:latin typeface="Adobe Arabic" pitchFamily="18" charset="-78"/>
              <a:cs typeface="Adobe Arabic" pitchFamily="18" charset="-78"/>
            </a:endParaRPr>
          </a:p>
          <a:p>
            <a:pPr marL="400050" lvl="1" indent="-400050" algn="r" rtl="1">
              <a:spcAft>
                <a:spcPts val="800"/>
              </a:spcAft>
              <a:buFont typeface="Adobe Arabic" pitchFamily="18" charset="-78"/>
              <a:buChar char="−"/>
            </a:pPr>
            <a:r>
              <a:rPr lang="ar-JO" sz="2800" dirty="0" smtClean="0">
                <a:solidFill>
                  <a:srgbClr val="E7D19A"/>
                </a:solidFill>
                <a:latin typeface="Adobe Arabic" pitchFamily="18" charset="-78"/>
                <a:cs typeface="Adobe Arabic" pitchFamily="18" charset="-78"/>
              </a:rPr>
              <a:t>تبني إرشادات عملية تفيد الدول الأعضاء في مناطق سيطرتها.</a:t>
            </a:r>
          </a:p>
          <a:p>
            <a:pPr marL="400050" lvl="1" indent="-400050" algn="r" rtl="1">
              <a:spcAft>
                <a:spcPts val="800"/>
              </a:spcAft>
              <a:buFont typeface="Adobe Arabic" pitchFamily="18" charset="-78"/>
              <a:buChar char="−"/>
            </a:pPr>
            <a:r>
              <a:rPr lang="ar-JO" sz="2800" dirty="0" smtClean="0">
                <a:solidFill>
                  <a:srgbClr val="E7D19A"/>
                </a:solidFill>
                <a:latin typeface="Adobe Arabic" pitchFamily="18" charset="-78"/>
                <a:cs typeface="Adobe Arabic" pitchFamily="18" charset="-78"/>
              </a:rPr>
              <a:t>تروج إلى الأنشطة التعاونية.</a:t>
            </a:r>
          </a:p>
        </p:txBody>
      </p:sp>
      <p:sp>
        <p:nvSpPr>
          <p:cNvPr id="13" name="TextBox 12"/>
          <p:cNvSpPr txBox="1"/>
          <p:nvPr/>
        </p:nvSpPr>
        <p:spPr>
          <a:xfrm>
            <a:off x="914400" y="2057400"/>
            <a:ext cx="6400800" cy="615553"/>
          </a:xfrm>
          <a:prstGeom prst="rect">
            <a:avLst/>
          </a:prstGeom>
          <a:noFill/>
          <a:ln>
            <a:solidFill>
              <a:srgbClr val="5C91A4"/>
            </a:solidFill>
          </a:ln>
        </p:spPr>
        <p:txBody>
          <a:bodyPr wrap="square" rtlCol="0">
            <a:spAutoFit/>
          </a:bodyPr>
          <a:lstStyle/>
          <a:p>
            <a:pPr algn="r" rtl="1"/>
            <a:r>
              <a:rPr lang="ar-JO" sz="3400" b="1" dirty="0" smtClean="0">
                <a:solidFill>
                  <a:srgbClr val="E7D19A"/>
                </a:solidFill>
                <a:latin typeface="Adobe Arabic" pitchFamily="18" charset="-78"/>
                <a:cs typeface="Adobe Arabic" pitchFamily="18" charset="-78"/>
              </a:rPr>
              <a:t>ويناقش المؤتمر . . . </a:t>
            </a:r>
            <a:endParaRPr lang="en-US" sz="3400" b="1" dirty="0">
              <a:solidFill>
                <a:srgbClr val="E7D19A"/>
              </a:solidFill>
              <a:latin typeface="Adobe Arabic" pitchFamily="18" charset="-78"/>
              <a:cs typeface="Adobe Arabic" pitchFamily="18" charset="-78"/>
            </a:endParaRPr>
          </a:p>
        </p:txBody>
      </p:sp>
      <p:pic>
        <p:nvPicPr>
          <p:cNvPr id="18" name="Picture 3" descr="J:\250 GB [NH]\jabboul package archived\Lake Jabboul.jpg"/>
          <p:cNvPicPr>
            <a:picLocks noChangeAspect="1" noChangeArrowheads="1"/>
          </p:cNvPicPr>
          <p:nvPr/>
        </p:nvPicPr>
        <p:blipFill>
          <a:blip r:embed="rId5" cstate="print"/>
          <a:srcRect l="2753" t="42500" b="42500"/>
          <a:stretch>
            <a:fillRect/>
          </a:stretch>
        </p:blipFill>
        <p:spPr bwMode="auto">
          <a:xfrm>
            <a:off x="23567" y="5943600"/>
            <a:ext cx="9120433" cy="914400"/>
          </a:xfrm>
          <a:prstGeom prst="rect">
            <a:avLst/>
          </a:prstGeom>
          <a:noFill/>
        </p:spPr>
      </p:pic>
    </p:spTree>
  </p:cSld>
  <p:clrMapOvr>
    <a:masterClrMapping/>
  </p:clrMapOvr>
  <p:transition>
    <p:fade thruBlk="1"/>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3" name="TextBox 2"/>
          <p:cNvSpPr txBox="1"/>
          <p:nvPr/>
        </p:nvSpPr>
        <p:spPr>
          <a:xfrm>
            <a:off x="914400" y="228600"/>
            <a:ext cx="6553200" cy="1200329"/>
          </a:xfrm>
          <a:prstGeom prst="rect">
            <a:avLst/>
          </a:prstGeom>
          <a:noFill/>
        </p:spPr>
        <p:txBody>
          <a:bodyPr wrap="square" rtlCol="0">
            <a:spAutoFit/>
          </a:bodyPr>
          <a:lstStyle/>
          <a:p>
            <a:pPr algn="ctr" rtl="1"/>
            <a:r>
              <a:rPr lang="ar-JO" sz="3600" b="1" dirty="0" smtClean="0">
                <a:solidFill>
                  <a:schemeClr val="bg1"/>
                </a:solidFill>
                <a:latin typeface="Adobe Arabic" pitchFamily="18" charset="-78"/>
                <a:cs typeface="Adobe Arabic" pitchFamily="18" charset="-78"/>
              </a:rPr>
              <a:t>التخطيط الإداري للأراضي الرطبة ذات الأهمية العالمية المعلنة ضمن اتفاقية رامسار </a:t>
            </a:r>
            <a:endParaRPr lang="en-US" sz="3600" b="1" dirty="0">
              <a:solidFill>
                <a:schemeClr val="bg1"/>
              </a:solidFill>
              <a:latin typeface="Adobe Arabic" pitchFamily="18" charset="-78"/>
              <a:cs typeface="Adobe Arabic" pitchFamily="18" charset="-78"/>
            </a:endParaRPr>
          </a:p>
        </p:txBody>
      </p:sp>
      <p:pic>
        <p:nvPicPr>
          <p:cNvPr id="5" name="Picture 6" descr="J:\sirhani-male.jpg"/>
          <p:cNvPicPr>
            <a:picLocks noChangeAspect="1" noChangeArrowheads="1"/>
          </p:cNvPicPr>
          <p:nvPr/>
        </p:nvPicPr>
        <p:blipFill>
          <a:blip r:embed="rId2" cstate="print"/>
          <a:srcRect l="11001" t="12867" r="14163" b="12835"/>
          <a:stretch>
            <a:fillRect/>
          </a:stretch>
        </p:blipFill>
        <p:spPr bwMode="auto">
          <a:xfrm>
            <a:off x="7809215" y="3773403"/>
            <a:ext cx="1129752" cy="786685"/>
          </a:xfrm>
          <a:prstGeom prst="rect">
            <a:avLst/>
          </a:prstGeom>
          <a:noFill/>
        </p:spPr>
      </p:pic>
      <p:sp>
        <p:nvSpPr>
          <p:cNvPr id="6" name="Rectangle 5"/>
          <p:cNvSpPr/>
          <p:nvPr/>
        </p:nvSpPr>
        <p:spPr>
          <a:xfrm>
            <a:off x="0" y="0"/>
            <a:ext cx="9144000" cy="45719"/>
          </a:xfrm>
          <a:prstGeom prst="rect">
            <a:avLst/>
          </a:prstGeom>
          <a:solidFill>
            <a:srgbClr val="54B9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p:nvSpPr>
        <p:spPr>
          <a:xfrm>
            <a:off x="914400" y="1600200"/>
            <a:ext cx="6400800" cy="45719"/>
          </a:xfrm>
          <a:prstGeom prst="rect">
            <a:avLst/>
          </a:prstGeom>
          <a:solidFill>
            <a:srgbClr val="54B9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2" descr="J:\250 GB [NH]\jabboul package archived\GCG.jpg"/>
          <p:cNvPicPr>
            <a:picLocks noChangeAspect="1" noChangeArrowheads="1"/>
          </p:cNvPicPr>
          <p:nvPr/>
        </p:nvPicPr>
        <p:blipFill>
          <a:blip r:embed="rId3" cstate="print"/>
          <a:srcRect l="28078" t="4270" r="31662" b="12456"/>
          <a:stretch>
            <a:fillRect/>
          </a:stretch>
        </p:blipFill>
        <p:spPr bwMode="auto">
          <a:xfrm>
            <a:off x="7795967" y="1752600"/>
            <a:ext cx="1143000" cy="1828800"/>
          </a:xfrm>
          <a:prstGeom prst="rect">
            <a:avLst/>
          </a:prstGeom>
          <a:noFill/>
        </p:spPr>
      </p:pic>
      <p:pic>
        <p:nvPicPr>
          <p:cNvPr id="10" name="Picture 4" descr="J:\250 GB [NH]\jabboul package archived\using the boat.jpg"/>
          <p:cNvPicPr>
            <a:picLocks noChangeAspect="1" noChangeArrowheads="1"/>
          </p:cNvPicPr>
          <p:nvPr/>
        </p:nvPicPr>
        <p:blipFill>
          <a:blip r:embed="rId4" cstate="print"/>
          <a:srcRect l="4693" r="10832"/>
          <a:stretch>
            <a:fillRect/>
          </a:stretch>
        </p:blipFill>
        <p:spPr bwMode="auto">
          <a:xfrm>
            <a:off x="7795967" y="4752091"/>
            <a:ext cx="1143000" cy="999505"/>
          </a:xfrm>
          <a:prstGeom prst="rect">
            <a:avLst/>
          </a:prstGeom>
          <a:noFill/>
        </p:spPr>
      </p:pic>
      <p:sp>
        <p:nvSpPr>
          <p:cNvPr id="11" name="Rectangle 10"/>
          <p:cNvSpPr/>
          <p:nvPr/>
        </p:nvSpPr>
        <p:spPr>
          <a:xfrm>
            <a:off x="914400" y="2971800"/>
            <a:ext cx="6400800" cy="1056700"/>
          </a:xfrm>
          <a:prstGeom prst="rect">
            <a:avLst/>
          </a:prstGeom>
        </p:spPr>
        <p:txBody>
          <a:bodyPr wrap="square">
            <a:spAutoFit/>
          </a:bodyPr>
          <a:lstStyle/>
          <a:p>
            <a:pPr marL="400050" lvl="1" indent="-400050" algn="r" rtl="1">
              <a:spcAft>
                <a:spcPts val="800"/>
              </a:spcAft>
              <a:buFont typeface="Adobe Arabic" pitchFamily="18" charset="-78"/>
              <a:buChar char="−"/>
            </a:pPr>
            <a:r>
              <a:rPr lang="ar-JO" sz="2800" dirty="0" smtClean="0">
                <a:solidFill>
                  <a:srgbClr val="E7D19A"/>
                </a:solidFill>
                <a:latin typeface="Adobe Arabic" pitchFamily="18" charset="-78"/>
                <a:cs typeface="Adobe Arabic" pitchFamily="18" charset="-78"/>
              </a:rPr>
              <a:t>استقبال التقارير من المؤسسات الدولية.</a:t>
            </a:r>
          </a:p>
          <a:p>
            <a:pPr marL="400050" lvl="1" indent="-400050" algn="r" rtl="1">
              <a:spcAft>
                <a:spcPts val="800"/>
              </a:spcAft>
              <a:buFont typeface="Adobe Arabic" pitchFamily="18" charset="-78"/>
              <a:buChar char="−"/>
            </a:pPr>
            <a:r>
              <a:rPr lang="ar-JO" sz="2800" dirty="0" smtClean="0">
                <a:solidFill>
                  <a:srgbClr val="E7D19A"/>
                </a:solidFill>
                <a:latin typeface="Adobe Arabic" pitchFamily="18" charset="-78"/>
                <a:cs typeface="Adobe Arabic" pitchFamily="18" charset="-78"/>
              </a:rPr>
              <a:t>إقرار موازنة السكرتارية لثلاث سنوات على الأقل.</a:t>
            </a:r>
          </a:p>
        </p:txBody>
      </p:sp>
      <p:sp>
        <p:nvSpPr>
          <p:cNvPr id="12" name="TextBox 11"/>
          <p:cNvSpPr txBox="1"/>
          <p:nvPr/>
        </p:nvSpPr>
        <p:spPr>
          <a:xfrm>
            <a:off x="914400" y="2057400"/>
            <a:ext cx="6400800" cy="615553"/>
          </a:xfrm>
          <a:prstGeom prst="rect">
            <a:avLst/>
          </a:prstGeom>
          <a:noFill/>
          <a:ln>
            <a:solidFill>
              <a:srgbClr val="5C91A4"/>
            </a:solidFill>
          </a:ln>
        </p:spPr>
        <p:txBody>
          <a:bodyPr wrap="square" rtlCol="0">
            <a:spAutoFit/>
          </a:bodyPr>
          <a:lstStyle/>
          <a:p>
            <a:pPr algn="r" rtl="1"/>
            <a:r>
              <a:rPr lang="ar-JO" sz="3400" b="1" dirty="0" smtClean="0">
                <a:solidFill>
                  <a:srgbClr val="E7D19A"/>
                </a:solidFill>
                <a:latin typeface="Adobe Arabic" pitchFamily="18" charset="-78"/>
                <a:cs typeface="Adobe Arabic" pitchFamily="18" charset="-78"/>
              </a:rPr>
              <a:t>ويناقش المؤتمر . . . </a:t>
            </a:r>
            <a:endParaRPr lang="en-US" sz="3400" b="1" dirty="0">
              <a:solidFill>
                <a:srgbClr val="E7D19A"/>
              </a:solidFill>
              <a:latin typeface="Adobe Arabic" pitchFamily="18" charset="-78"/>
              <a:cs typeface="Adobe Arabic" pitchFamily="18" charset="-78"/>
            </a:endParaRPr>
          </a:p>
        </p:txBody>
      </p:sp>
      <p:pic>
        <p:nvPicPr>
          <p:cNvPr id="14" name="Picture 6" descr="cop8_ai_pconf"/>
          <p:cNvPicPr>
            <a:picLocks noChangeAspect="1" noChangeArrowheads="1"/>
          </p:cNvPicPr>
          <p:nvPr/>
        </p:nvPicPr>
        <p:blipFill>
          <a:blip r:embed="rId5" cstate="print"/>
          <a:srcRect l="16154"/>
          <a:stretch>
            <a:fillRect/>
          </a:stretch>
        </p:blipFill>
        <p:spPr bwMode="auto">
          <a:xfrm>
            <a:off x="3810000" y="4343400"/>
            <a:ext cx="3443831" cy="1430323"/>
          </a:xfrm>
          <a:prstGeom prst="rect">
            <a:avLst/>
          </a:prstGeom>
          <a:noFill/>
          <a:ln w="9525">
            <a:noFill/>
            <a:miter lim="800000"/>
            <a:headEnd/>
            <a:tailEnd/>
          </a:ln>
        </p:spPr>
      </p:pic>
      <p:pic>
        <p:nvPicPr>
          <p:cNvPr id="15" name="Picture 5" descr="getIm"/>
          <p:cNvPicPr>
            <a:picLocks noChangeAspect="1" noChangeArrowheads="1"/>
          </p:cNvPicPr>
          <p:nvPr/>
        </p:nvPicPr>
        <p:blipFill>
          <a:blip r:embed="rId6" cstate="print"/>
          <a:srcRect/>
          <a:stretch>
            <a:fillRect/>
          </a:stretch>
        </p:blipFill>
        <p:spPr bwMode="auto">
          <a:xfrm>
            <a:off x="914400" y="4343400"/>
            <a:ext cx="2438400" cy="1422400"/>
          </a:xfrm>
          <a:prstGeom prst="rect">
            <a:avLst/>
          </a:prstGeom>
          <a:noFill/>
          <a:ln w="9525">
            <a:noFill/>
            <a:miter lim="800000"/>
            <a:headEnd/>
            <a:tailEnd/>
          </a:ln>
        </p:spPr>
      </p:pic>
      <p:pic>
        <p:nvPicPr>
          <p:cNvPr id="20" name="Picture 3" descr="J:\250 GB [NH]\jabboul package archived\Lake Jabboul.jpg"/>
          <p:cNvPicPr>
            <a:picLocks noChangeAspect="1" noChangeArrowheads="1"/>
          </p:cNvPicPr>
          <p:nvPr/>
        </p:nvPicPr>
        <p:blipFill>
          <a:blip r:embed="rId7" cstate="print"/>
          <a:srcRect l="2753" t="42500" b="42500"/>
          <a:stretch>
            <a:fillRect/>
          </a:stretch>
        </p:blipFill>
        <p:spPr bwMode="auto">
          <a:xfrm>
            <a:off x="23567" y="5943600"/>
            <a:ext cx="9120433" cy="914400"/>
          </a:xfrm>
          <a:prstGeom prst="rect">
            <a:avLst/>
          </a:prstGeom>
          <a:noFill/>
        </p:spPr>
      </p:pic>
    </p:spTree>
  </p:cSld>
  <p:clrMapOvr>
    <a:masterClrMapping/>
  </p:clrMapOvr>
  <p:transition>
    <p:fade thruBlk="1"/>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3" name="TextBox 2"/>
          <p:cNvSpPr txBox="1"/>
          <p:nvPr/>
        </p:nvSpPr>
        <p:spPr>
          <a:xfrm>
            <a:off x="914400" y="228600"/>
            <a:ext cx="6553200" cy="1200329"/>
          </a:xfrm>
          <a:prstGeom prst="rect">
            <a:avLst/>
          </a:prstGeom>
          <a:noFill/>
        </p:spPr>
        <p:txBody>
          <a:bodyPr wrap="square" rtlCol="0">
            <a:spAutoFit/>
          </a:bodyPr>
          <a:lstStyle/>
          <a:p>
            <a:pPr algn="ctr" rtl="1"/>
            <a:r>
              <a:rPr lang="ar-JO" sz="3600" b="1" dirty="0" smtClean="0">
                <a:solidFill>
                  <a:schemeClr val="bg1"/>
                </a:solidFill>
                <a:latin typeface="Adobe Arabic" pitchFamily="18" charset="-78"/>
                <a:cs typeface="Adobe Arabic" pitchFamily="18" charset="-78"/>
              </a:rPr>
              <a:t>التخطيط الإداري للأراضي الرطبة ذات الأهمية العالمية المعلنة ضمن اتفاقية رامسار </a:t>
            </a:r>
            <a:endParaRPr lang="en-US" sz="3600" b="1" dirty="0">
              <a:solidFill>
                <a:schemeClr val="bg1"/>
              </a:solidFill>
              <a:latin typeface="Adobe Arabic" pitchFamily="18" charset="-78"/>
              <a:cs typeface="Adobe Arabic" pitchFamily="18" charset="-78"/>
            </a:endParaRPr>
          </a:p>
        </p:txBody>
      </p:sp>
      <p:pic>
        <p:nvPicPr>
          <p:cNvPr id="5" name="Picture 6" descr="J:\sirhani-male.jpg"/>
          <p:cNvPicPr>
            <a:picLocks noChangeAspect="1" noChangeArrowheads="1"/>
          </p:cNvPicPr>
          <p:nvPr/>
        </p:nvPicPr>
        <p:blipFill>
          <a:blip r:embed="rId2" cstate="print"/>
          <a:srcRect l="11001" t="12867" r="14163" b="12835"/>
          <a:stretch>
            <a:fillRect/>
          </a:stretch>
        </p:blipFill>
        <p:spPr bwMode="auto">
          <a:xfrm>
            <a:off x="7809215" y="3773403"/>
            <a:ext cx="1129752" cy="786685"/>
          </a:xfrm>
          <a:prstGeom prst="rect">
            <a:avLst/>
          </a:prstGeom>
          <a:noFill/>
        </p:spPr>
      </p:pic>
      <p:sp>
        <p:nvSpPr>
          <p:cNvPr id="6" name="Rectangle 5"/>
          <p:cNvSpPr/>
          <p:nvPr/>
        </p:nvSpPr>
        <p:spPr>
          <a:xfrm>
            <a:off x="0" y="0"/>
            <a:ext cx="9144000" cy="45719"/>
          </a:xfrm>
          <a:prstGeom prst="rect">
            <a:avLst/>
          </a:prstGeom>
          <a:solidFill>
            <a:srgbClr val="54B9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p:nvSpPr>
        <p:spPr>
          <a:xfrm>
            <a:off x="914400" y="1600200"/>
            <a:ext cx="6400800" cy="45719"/>
          </a:xfrm>
          <a:prstGeom prst="rect">
            <a:avLst/>
          </a:prstGeom>
          <a:solidFill>
            <a:srgbClr val="54B9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2" descr="J:\250 GB [NH]\jabboul package archived\GCG.jpg"/>
          <p:cNvPicPr>
            <a:picLocks noChangeAspect="1" noChangeArrowheads="1"/>
          </p:cNvPicPr>
          <p:nvPr/>
        </p:nvPicPr>
        <p:blipFill>
          <a:blip r:embed="rId3" cstate="print"/>
          <a:srcRect l="28078" t="4270" r="31662" b="12456"/>
          <a:stretch>
            <a:fillRect/>
          </a:stretch>
        </p:blipFill>
        <p:spPr bwMode="auto">
          <a:xfrm>
            <a:off x="7795967" y="1752600"/>
            <a:ext cx="1143000" cy="1828800"/>
          </a:xfrm>
          <a:prstGeom prst="rect">
            <a:avLst/>
          </a:prstGeom>
          <a:noFill/>
        </p:spPr>
      </p:pic>
      <p:pic>
        <p:nvPicPr>
          <p:cNvPr id="10" name="Picture 4" descr="J:\250 GB [NH]\jabboul package archived\using the boat.jpg"/>
          <p:cNvPicPr>
            <a:picLocks noChangeAspect="1" noChangeArrowheads="1"/>
          </p:cNvPicPr>
          <p:nvPr/>
        </p:nvPicPr>
        <p:blipFill>
          <a:blip r:embed="rId4" cstate="print"/>
          <a:srcRect l="4693" r="10832"/>
          <a:stretch>
            <a:fillRect/>
          </a:stretch>
        </p:blipFill>
        <p:spPr bwMode="auto">
          <a:xfrm>
            <a:off x="7795967" y="4752091"/>
            <a:ext cx="1143000" cy="999505"/>
          </a:xfrm>
          <a:prstGeom prst="rect">
            <a:avLst/>
          </a:prstGeom>
          <a:noFill/>
        </p:spPr>
      </p:pic>
      <p:sp>
        <p:nvSpPr>
          <p:cNvPr id="11" name="Rectangle 10"/>
          <p:cNvSpPr/>
          <p:nvPr/>
        </p:nvSpPr>
        <p:spPr>
          <a:xfrm>
            <a:off x="4572000" y="2971800"/>
            <a:ext cx="2743200" cy="1384995"/>
          </a:xfrm>
          <a:prstGeom prst="rect">
            <a:avLst/>
          </a:prstGeom>
        </p:spPr>
        <p:txBody>
          <a:bodyPr wrap="square">
            <a:spAutoFit/>
          </a:bodyPr>
          <a:lstStyle/>
          <a:p>
            <a:pPr marL="0" lvl="1" algn="r" rtl="1">
              <a:spcAft>
                <a:spcPts val="800"/>
              </a:spcAft>
            </a:pPr>
            <a:r>
              <a:rPr lang="ar-JO" sz="2800" dirty="0" smtClean="0">
                <a:solidFill>
                  <a:srgbClr val="E7D19A"/>
                </a:solidFill>
                <a:latin typeface="Adobe Arabic" pitchFamily="18" charset="-78"/>
                <a:cs typeface="Adobe Arabic" pitchFamily="18" charset="-78"/>
              </a:rPr>
              <a:t>مقرها في </a:t>
            </a:r>
            <a:r>
              <a:rPr lang="ar-JO" sz="2800" dirty="0" err="1" smtClean="0">
                <a:solidFill>
                  <a:srgbClr val="E7D19A"/>
                </a:solidFill>
                <a:latin typeface="Adobe Arabic" pitchFamily="18" charset="-78"/>
                <a:cs typeface="Adobe Arabic" pitchFamily="18" charset="-78"/>
              </a:rPr>
              <a:t>جلاند</a:t>
            </a:r>
            <a:r>
              <a:rPr lang="ar-JO" sz="2800" dirty="0" smtClean="0">
                <a:solidFill>
                  <a:srgbClr val="E7D19A"/>
                </a:solidFill>
                <a:latin typeface="Adobe Arabic" pitchFamily="18" charset="-78"/>
                <a:cs typeface="Adobe Arabic" pitchFamily="18" charset="-78"/>
              </a:rPr>
              <a:t> / سويسرا مستضافة لدى الاتحاد الدولي لصون الطبيعة.</a:t>
            </a:r>
          </a:p>
        </p:txBody>
      </p:sp>
      <p:sp>
        <p:nvSpPr>
          <p:cNvPr id="12" name="TextBox 11"/>
          <p:cNvSpPr txBox="1"/>
          <p:nvPr/>
        </p:nvSpPr>
        <p:spPr>
          <a:xfrm>
            <a:off x="914400" y="2057400"/>
            <a:ext cx="6400800" cy="615553"/>
          </a:xfrm>
          <a:prstGeom prst="rect">
            <a:avLst/>
          </a:prstGeom>
          <a:noFill/>
          <a:ln>
            <a:solidFill>
              <a:srgbClr val="5C91A4"/>
            </a:solidFill>
          </a:ln>
        </p:spPr>
        <p:txBody>
          <a:bodyPr wrap="square" rtlCol="0">
            <a:spAutoFit/>
          </a:bodyPr>
          <a:lstStyle/>
          <a:p>
            <a:pPr algn="r" rtl="1"/>
            <a:r>
              <a:rPr lang="ar-JO" sz="3400" b="1" dirty="0" smtClean="0">
                <a:solidFill>
                  <a:srgbClr val="E7D19A"/>
                </a:solidFill>
                <a:latin typeface="Adobe Arabic" pitchFamily="18" charset="-78"/>
                <a:cs typeface="Adobe Arabic" pitchFamily="18" charset="-78"/>
              </a:rPr>
              <a:t>وتدار الاتفاقية من قبل السكرتارية . . .</a:t>
            </a:r>
            <a:endParaRPr lang="en-US" sz="3400" b="1" dirty="0">
              <a:solidFill>
                <a:srgbClr val="E7D19A"/>
              </a:solidFill>
              <a:latin typeface="Adobe Arabic" pitchFamily="18" charset="-78"/>
              <a:cs typeface="Adobe Arabic" pitchFamily="18" charset="-78"/>
            </a:endParaRPr>
          </a:p>
        </p:txBody>
      </p:sp>
      <p:pic>
        <p:nvPicPr>
          <p:cNvPr id="13" name="Picture 6" descr="RAMSAR Hq"/>
          <p:cNvPicPr>
            <a:picLocks noChangeAspect="1" noChangeArrowheads="1"/>
          </p:cNvPicPr>
          <p:nvPr/>
        </p:nvPicPr>
        <p:blipFill>
          <a:blip r:embed="rId5" cstate="print"/>
          <a:srcRect l="3703" r="3703"/>
          <a:stretch>
            <a:fillRect/>
          </a:stretch>
        </p:blipFill>
        <p:spPr bwMode="auto">
          <a:xfrm>
            <a:off x="914401" y="2971800"/>
            <a:ext cx="3382028" cy="2743200"/>
          </a:xfrm>
          <a:prstGeom prst="rect">
            <a:avLst/>
          </a:prstGeom>
          <a:noFill/>
          <a:ln w="9525">
            <a:noFill/>
            <a:miter lim="800000"/>
            <a:headEnd/>
            <a:tailEnd/>
          </a:ln>
        </p:spPr>
      </p:pic>
      <p:pic>
        <p:nvPicPr>
          <p:cNvPr id="18" name="Picture 3" descr="J:\250 GB [NH]\jabboul package archived\Lake Jabboul.jpg"/>
          <p:cNvPicPr>
            <a:picLocks noChangeAspect="1" noChangeArrowheads="1"/>
          </p:cNvPicPr>
          <p:nvPr/>
        </p:nvPicPr>
        <p:blipFill>
          <a:blip r:embed="rId6" cstate="print"/>
          <a:srcRect l="2753" t="42500" b="42500"/>
          <a:stretch>
            <a:fillRect/>
          </a:stretch>
        </p:blipFill>
        <p:spPr bwMode="auto">
          <a:xfrm>
            <a:off x="23567" y="5943600"/>
            <a:ext cx="9120433" cy="914400"/>
          </a:xfrm>
          <a:prstGeom prst="rect">
            <a:avLst/>
          </a:prstGeom>
          <a:noFill/>
        </p:spPr>
      </p:pic>
    </p:spTree>
  </p:cSld>
  <p:clrMapOvr>
    <a:masterClrMapping/>
  </p:clrMapOvr>
  <p:transition>
    <p:fade thruBlk="1"/>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3" name="TextBox 2"/>
          <p:cNvSpPr txBox="1"/>
          <p:nvPr/>
        </p:nvSpPr>
        <p:spPr>
          <a:xfrm>
            <a:off x="914400" y="228600"/>
            <a:ext cx="6553200" cy="1200329"/>
          </a:xfrm>
          <a:prstGeom prst="rect">
            <a:avLst/>
          </a:prstGeom>
          <a:noFill/>
        </p:spPr>
        <p:txBody>
          <a:bodyPr wrap="square" rtlCol="0">
            <a:spAutoFit/>
          </a:bodyPr>
          <a:lstStyle/>
          <a:p>
            <a:pPr algn="ctr" rtl="1"/>
            <a:r>
              <a:rPr lang="ar-JO" sz="3600" b="1" dirty="0" smtClean="0">
                <a:solidFill>
                  <a:schemeClr val="bg1"/>
                </a:solidFill>
                <a:latin typeface="Adobe Arabic" pitchFamily="18" charset="-78"/>
                <a:cs typeface="Adobe Arabic" pitchFamily="18" charset="-78"/>
              </a:rPr>
              <a:t>التخطيط الإداري للأراضي الرطبة ذات الأهمية العالمية المعلنة ضمن اتفاقية رامسار </a:t>
            </a:r>
            <a:endParaRPr lang="en-US" sz="3600" b="1" dirty="0">
              <a:solidFill>
                <a:schemeClr val="bg1"/>
              </a:solidFill>
              <a:latin typeface="Adobe Arabic" pitchFamily="18" charset="-78"/>
              <a:cs typeface="Adobe Arabic" pitchFamily="18" charset="-78"/>
            </a:endParaRPr>
          </a:p>
        </p:txBody>
      </p:sp>
      <p:pic>
        <p:nvPicPr>
          <p:cNvPr id="5" name="Picture 6" descr="J:\sirhani-male.jpg"/>
          <p:cNvPicPr>
            <a:picLocks noChangeAspect="1" noChangeArrowheads="1"/>
          </p:cNvPicPr>
          <p:nvPr/>
        </p:nvPicPr>
        <p:blipFill>
          <a:blip r:embed="rId2" cstate="print"/>
          <a:srcRect l="11001" t="12867" r="14163" b="12835"/>
          <a:stretch>
            <a:fillRect/>
          </a:stretch>
        </p:blipFill>
        <p:spPr bwMode="auto">
          <a:xfrm>
            <a:off x="7809215" y="3773403"/>
            <a:ext cx="1129752" cy="786685"/>
          </a:xfrm>
          <a:prstGeom prst="rect">
            <a:avLst/>
          </a:prstGeom>
          <a:noFill/>
        </p:spPr>
      </p:pic>
      <p:sp>
        <p:nvSpPr>
          <p:cNvPr id="6" name="Rectangle 5"/>
          <p:cNvSpPr/>
          <p:nvPr/>
        </p:nvSpPr>
        <p:spPr>
          <a:xfrm>
            <a:off x="0" y="0"/>
            <a:ext cx="9144000" cy="45719"/>
          </a:xfrm>
          <a:prstGeom prst="rect">
            <a:avLst/>
          </a:prstGeom>
          <a:solidFill>
            <a:srgbClr val="54B9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p:nvSpPr>
        <p:spPr>
          <a:xfrm>
            <a:off x="914400" y="1600200"/>
            <a:ext cx="6400800" cy="45719"/>
          </a:xfrm>
          <a:prstGeom prst="rect">
            <a:avLst/>
          </a:prstGeom>
          <a:solidFill>
            <a:srgbClr val="54B9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2" descr="J:\250 GB [NH]\jabboul package archived\GCG.jpg"/>
          <p:cNvPicPr>
            <a:picLocks noChangeAspect="1" noChangeArrowheads="1"/>
          </p:cNvPicPr>
          <p:nvPr/>
        </p:nvPicPr>
        <p:blipFill>
          <a:blip r:embed="rId3" cstate="print"/>
          <a:srcRect l="28078" t="4270" r="31662" b="12456"/>
          <a:stretch>
            <a:fillRect/>
          </a:stretch>
        </p:blipFill>
        <p:spPr bwMode="auto">
          <a:xfrm>
            <a:off x="7795967" y="1752600"/>
            <a:ext cx="1143000" cy="1828800"/>
          </a:xfrm>
          <a:prstGeom prst="rect">
            <a:avLst/>
          </a:prstGeom>
          <a:noFill/>
        </p:spPr>
      </p:pic>
      <p:pic>
        <p:nvPicPr>
          <p:cNvPr id="10" name="Picture 4" descr="J:\250 GB [NH]\jabboul package archived\using the boat.jpg"/>
          <p:cNvPicPr>
            <a:picLocks noChangeAspect="1" noChangeArrowheads="1"/>
          </p:cNvPicPr>
          <p:nvPr/>
        </p:nvPicPr>
        <p:blipFill>
          <a:blip r:embed="rId4" cstate="print"/>
          <a:srcRect l="4693" r="10832"/>
          <a:stretch>
            <a:fillRect/>
          </a:stretch>
        </p:blipFill>
        <p:spPr bwMode="auto">
          <a:xfrm>
            <a:off x="7795967" y="4752091"/>
            <a:ext cx="1143000" cy="999505"/>
          </a:xfrm>
          <a:prstGeom prst="rect">
            <a:avLst/>
          </a:prstGeom>
          <a:noFill/>
        </p:spPr>
      </p:pic>
      <p:sp>
        <p:nvSpPr>
          <p:cNvPr id="11" name="Rectangle 10"/>
          <p:cNvSpPr/>
          <p:nvPr/>
        </p:nvSpPr>
        <p:spPr>
          <a:xfrm>
            <a:off x="3200400" y="2895600"/>
            <a:ext cx="4114800" cy="3108543"/>
          </a:xfrm>
          <a:prstGeom prst="rect">
            <a:avLst/>
          </a:prstGeom>
        </p:spPr>
        <p:txBody>
          <a:bodyPr wrap="square">
            <a:spAutoFit/>
          </a:bodyPr>
          <a:lstStyle/>
          <a:p>
            <a:pPr algn="justLow" rtl="1"/>
            <a:r>
              <a:rPr lang="ar-JO" sz="2800" dirty="0" smtClean="0">
                <a:solidFill>
                  <a:srgbClr val="E7D19A"/>
                </a:solidFill>
                <a:latin typeface="Adobe Arabic" pitchFamily="18" charset="-78"/>
                <a:cs typeface="Adobe Arabic" pitchFamily="18" charset="-78"/>
              </a:rPr>
              <a:t>هي مساحة/ منطقة من المستنقعات، أو المروج، أو أراضي الخث، أو المياه، سواءً كانت طبيعية أو اصطناعية، راكدة أو متدفقة، عذبة، أو مسوس، أو أجاج، أو مالحة بما فيها الأراضي البحرية التي لا يتجاوز عمق المياه فيها في حالة الجزر الأعظم ستة مترات.</a:t>
            </a:r>
            <a:endParaRPr lang="en-US" sz="2800" dirty="0" smtClean="0">
              <a:solidFill>
                <a:srgbClr val="E7D19A"/>
              </a:solidFill>
              <a:latin typeface="Adobe Arabic" pitchFamily="18" charset="-78"/>
              <a:cs typeface="Adobe Arabic" pitchFamily="18" charset="-78"/>
            </a:endParaRPr>
          </a:p>
        </p:txBody>
      </p:sp>
      <p:sp>
        <p:nvSpPr>
          <p:cNvPr id="12" name="TextBox 11"/>
          <p:cNvSpPr txBox="1"/>
          <p:nvPr/>
        </p:nvSpPr>
        <p:spPr>
          <a:xfrm>
            <a:off x="914400" y="2057400"/>
            <a:ext cx="6400800" cy="615553"/>
          </a:xfrm>
          <a:prstGeom prst="rect">
            <a:avLst/>
          </a:prstGeom>
          <a:noFill/>
          <a:ln>
            <a:solidFill>
              <a:srgbClr val="5C91A4"/>
            </a:solidFill>
          </a:ln>
        </p:spPr>
        <p:txBody>
          <a:bodyPr wrap="square" rtlCol="0">
            <a:spAutoFit/>
          </a:bodyPr>
          <a:lstStyle/>
          <a:p>
            <a:pPr algn="r" rtl="1"/>
            <a:r>
              <a:rPr lang="ar-JO" sz="3400" b="1" dirty="0" smtClean="0">
                <a:solidFill>
                  <a:srgbClr val="E7D19A"/>
                </a:solidFill>
                <a:latin typeface="Adobe Arabic" pitchFamily="18" charset="-78"/>
                <a:cs typeface="Adobe Arabic" pitchFamily="18" charset="-78"/>
              </a:rPr>
              <a:t>ما هي الأراضي الرطبة ؟</a:t>
            </a:r>
            <a:r>
              <a:rPr lang="en-US" sz="3400" b="1" dirty="0" smtClean="0">
                <a:solidFill>
                  <a:srgbClr val="E7D19A"/>
                </a:solidFill>
                <a:latin typeface="Adobe Arabic" pitchFamily="18" charset="-78"/>
                <a:cs typeface="Adobe Arabic" pitchFamily="18" charset="-78"/>
              </a:rPr>
              <a:t>What is a Wetland ?          </a:t>
            </a:r>
            <a:endParaRPr lang="en-US" sz="3400" b="1" dirty="0">
              <a:solidFill>
                <a:srgbClr val="E7D19A"/>
              </a:solidFill>
              <a:latin typeface="Adobe Arabic" pitchFamily="18" charset="-78"/>
              <a:cs typeface="Adobe Arabic" pitchFamily="18" charset="-78"/>
            </a:endParaRPr>
          </a:p>
        </p:txBody>
      </p:sp>
      <p:pic>
        <p:nvPicPr>
          <p:cNvPr id="15" name="Picture 14" descr="427px-Water_salinity_diagram.png"/>
          <p:cNvPicPr>
            <a:picLocks noChangeAspect="1"/>
          </p:cNvPicPr>
          <p:nvPr/>
        </p:nvPicPr>
        <p:blipFill>
          <a:blip r:embed="rId5" cstate="print"/>
          <a:stretch>
            <a:fillRect/>
          </a:stretch>
        </p:blipFill>
        <p:spPr>
          <a:xfrm>
            <a:off x="914400" y="2971801"/>
            <a:ext cx="1952496" cy="2819400"/>
          </a:xfrm>
          <a:prstGeom prst="rect">
            <a:avLst/>
          </a:prstGeom>
        </p:spPr>
      </p:pic>
      <p:pic>
        <p:nvPicPr>
          <p:cNvPr id="19" name="Picture 3" descr="J:\250 GB [NH]\jabboul package archived\Lake Jabboul.jpg"/>
          <p:cNvPicPr>
            <a:picLocks noChangeAspect="1" noChangeArrowheads="1"/>
          </p:cNvPicPr>
          <p:nvPr/>
        </p:nvPicPr>
        <p:blipFill>
          <a:blip r:embed="rId6" cstate="print"/>
          <a:srcRect l="2753" t="42500" b="42500"/>
          <a:stretch>
            <a:fillRect/>
          </a:stretch>
        </p:blipFill>
        <p:spPr bwMode="auto">
          <a:xfrm>
            <a:off x="23567" y="5943600"/>
            <a:ext cx="9120433" cy="914400"/>
          </a:xfrm>
          <a:prstGeom prst="rect">
            <a:avLst/>
          </a:prstGeom>
          <a:noFill/>
        </p:spPr>
      </p:pic>
    </p:spTree>
  </p:cSld>
  <p:clrMapOvr>
    <a:masterClrMapping/>
  </p:clrMapOvr>
  <p:transition>
    <p:fade thruBlk="1"/>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4" name="TextBox 3"/>
          <p:cNvSpPr txBox="1"/>
          <p:nvPr/>
        </p:nvSpPr>
        <p:spPr>
          <a:xfrm>
            <a:off x="914400" y="228600"/>
            <a:ext cx="6553200" cy="1200329"/>
          </a:xfrm>
          <a:prstGeom prst="rect">
            <a:avLst/>
          </a:prstGeom>
          <a:noFill/>
        </p:spPr>
        <p:txBody>
          <a:bodyPr wrap="square" rtlCol="0">
            <a:spAutoFit/>
          </a:bodyPr>
          <a:lstStyle/>
          <a:p>
            <a:pPr algn="ctr" rtl="1"/>
            <a:r>
              <a:rPr lang="ar-JO" sz="3600" b="1" dirty="0" smtClean="0">
                <a:solidFill>
                  <a:schemeClr val="bg1"/>
                </a:solidFill>
                <a:latin typeface="Adobe Arabic" pitchFamily="18" charset="-78"/>
                <a:cs typeface="Adobe Arabic" pitchFamily="18" charset="-78"/>
              </a:rPr>
              <a:t>التخطيط الإداري للأراضي الرطبة ذات الأهمية العالمية المعلنة ضمن اتفاقية رامسار </a:t>
            </a:r>
            <a:endParaRPr lang="en-US" sz="3600" b="1" dirty="0">
              <a:solidFill>
                <a:schemeClr val="bg1"/>
              </a:solidFill>
              <a:latin typeface="Adobe Arabic" pitchFamily="18" charset="-78"/>
              <a:cs typeface="Adobe Arabic" pitchFamily="18" charset="-78"/>
            </a:endParaRPr>
          </a:p>
        </p:txBody>
      </p:sp>
      <p:pic>
        <p:nvPicPr>
          <p:cNvPr id="6" name="Picture 6" descr="J:\sirhani-male.jpg"/>
          <p:cNvPicPr>
            <a:picLocks noChangeAspect="1" noChangeArrowheads="1"/>
          </p:cNvPicPr>
          <p:nvPr/>
        </p:nvPicPr>
        <p:blipFill>
          <a:blip r:embed="rId2" cstate="print"/>
          <a:srcRect l="11001" t="12867" r="14163" b="12835"/>
          <a:stretch>
            <a:fillRect/>
          </a:stretch>
        </p:blipFill>
        <p:spPr bwMode="auto">
          <a:xfrm>
            <a:off x="7809215" y="3773403"/>
            <a:ext cx="1129752" cy="786685"/>
          </a:xfrm>
          <a:prstGeom prst="rect">
            <a:avLst/>
          </a:prstGeom>
          <a:noFill/>
        </p:spPr>
      </p:pic>
      <p:sp>
        <p:nvSpPr>
          <p:cNvPr id="7" name="Rectangle 6"/>
          <p:cNvSpPr/>
          <p:nvPr/>
        </p:nvSpPr>
        <p:spPr>
          <a:xfrm>
            <a:off x="0" y="0"/>
            <a:ext cx="9144000" cy="45719"/>
          </a:xfrm>
          <a:prstGeom prst="rect">
            <a:avLst/>
          </a:prstGeom>
          <a:solidFill>
            <a:srgbClr val="54B9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914400" y="1600200"/>
            <a:ext cx="6400800" cy="45719"/>
          </a:xfrm>
          <a:prstGeom prst="rect">
            <a:avLst/>
          </a:prstGeom>
          <a:solidFill>
            <a:srgbClr val="54B9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2" descr="J:\250 GB [NH]\jabboul package archived\GCG.jpg"/>
          <p:cNvPicPr>
            <a:picLocks noChangeAspect="1" noChangeArrowheads="1"/>
          </p:cNvPicPr>
          <p:nvPr/>
        </p:nvPicPr>
        <p:blipFill>
          <a:blip r:embed="rId3" cstate="print"/>
          <a:srcRect l="28078" t="4270" r="31662" b="12456"/>
          <a:stretch>
            <a:fillRect/>
          </a:stretch>
        </p:blipFill>
        <p:spPr bwMode="auto">
          <a:xfrm>
            <a:off x="7795967" y="1752600"/>
            <a:ext cx="1143000" cy="1828800"/>
          </a:xfrm>
          <a:prstGeom prst="rect">
            <a:avLst/>
          </a:prstGeom>
          <a:noFill/>
        </p:spPr>
      </p:pic>
      <p:pic>
        <p:nvPicPr>
          <p:cNvPr id="11" name="Picture 4" descr="J:\250 GB [NH]\jabboul package archived\using the boat.jpg"/>
          <p:cNvPicPr>
            <a:picLocks noChangeAspect="1" noChangeArrowheads="1"/>
          </p:cNvPicPr>
          <p:nvPr/>
        </p:nvPicPr>
        <p:blipFill>
          <a:blip r:embed="rId4" cstate="print"/>
          <a:srcRect l="4693" r="10832"/>
          <a:stretch>
            <a:fillRect/>
          </a:stretch>
        </p:blipFill>
        <p:spPr bwMode="auto">
          <a:xfrm>
            <a:off x="7795967" y="4752091"/>
            <a:ext cx="1143000" cy="999505"/>
          </a:xfrm>
          <a:prstGeom prst="rect">
            <a:avLst/>
          </a:prstGeom>
          <a:noFill/>
        </p:spPr>
      </p:pic>
      <p:sp>
        <p:nvSpPr>
          <p:cNvPr id="13" name="TextBox 12"/>
          <p:cNvSpPr txBox="1"/>
          <p:nvPr/>
        </p:nvSpPr>
        <p:spPr>
          <a:xfrm>
            <a:off x="914400" y="2057400"/>
            <a:ext cx="6400800" cy="615553"/>
          </a:xfrm>
          <a:prstGeom prst="rect">
            <a:avLst/>
          </a:prstGeom>
          <a:noFill/>
          <a:ln>
            <a:solidFill>
              <a:srgbClr val="5C91A4"/>
            </a:solidFill>
          </a:ln>
        </p:spPr>
        <p:txBody>
          <a:bodyPr wrap="square" rtlCol="0">
            <a:spAutoFit/>
          </a:bodyPr>
          <a:lstStyle/>
          <a:p>
            <a:pPr algn="r" rtl="1"/>
            <a:r>
              <a:rPr lang="ar-JO" sz="3400" b="1" dirty="0" smtClean="0">
                <a:solidFill>
                  <a:srgbClr val="E7D19A"/>
                </a:solidFill>
                <a:latin typeface="Adobe Arabic" pitchFamily="18" charset="-78"/>
                <a:cs typeface="Adobe Arabic" pitchFamily="18" charset="-78"/>
              </a:rPr>
              <a:t>كيف تعمل . . . </a:t>
            </a:r>
            <a:endParaRPr lang="en-US" sz="3400" b="1" dirty="0">
              <a:solidFill>
                <a:srgbClr val="E7D19A"/>
              </a:solidFill>
              <a:latin typeface="Adobe Arabic" pitchFamily="18" charset="-78"/>
              <a:cs typeface="Adobe Arabic" pitchFamily="18" charset="-78"/>
            </a:endParaRPr>
          </a:p>
        </p:txBody>
      </p:sp>
      <p:grpSp>
        <p:nvGrpSpPr>
          <p:cNvPr id="16" name="Diagram 5"/>
          <p:cNvGrpSpPr>
            <a:grpSpLocks noChangeAspect="1"/>
          </p:cNvGrpSpPr>
          <p:nvPr/>
        </p:nvGrpSpPr>
        <p:grpSpPr bwMode="auto">
          <a:xfrm>
            <a:off x="762000" y="1905000"/>
            <a:ext cx="4572000" cy="4318000"/>
            <a:chOff x="1440" y="722"/>
            <a:chExt cx="2880" cy="2880"/>
          </a:xfrm>
        </p:grpSpPr>
        <p:sp>
          <p:nvSpPr>
            <p:cNvPr id="17" name="_s1028"/>
            <p:cNvSpPr>
              <a:spLocks noChangeShapeType="1"/>
            </p:cNvSpPr>
            <p:nvPr/>
          </p:nvSpPr>
          <p:spPr bwMode="auto">
            <a:xfrm flipH="1" flipV="1">
              <a:off x="2231" y="1951"/>
              <a:ext cx="324" cy="105"/>
            </a:xfrm>
            <a:prstGeom prst="line">
              <a:avLst/>
            </a:prstGeom>
            <a:noFill/>
            <a:ln w="28575">
              <a:solidFill>
                <a:schemeClr val="tx1"/>
              </a:solidFill>
              <a:round/>
              <a:headEnd/>
              <a:tailEnd type="arrow" w="med" len="med"/>
            </a:ln>
          </p:spPr>
          <p:txBody>
            <a:bodyPr vert="horz" wrap="square" lIns="0" tIns="0" rIns="0" bIns="0" numCol="1" anchor="ctr" anchorCtr="0" compatLnSpc="1">
              <a:prstTxWarp prst="textNoShape">
                <a:avLst/>
              </a:prstTxWarp>
            </a:bodyPr>
            <a:lstStyle/>
            <a:p>
              <a:endParaRPr lang="en-US" sz="900"/>
            </a:p>
          </p:txBody>
        </p:sp>
        <p:sp>
          <p:nvSpPr>
            <p:cNvPr id="18" name="_s1029"/>
            <p:cNvSpPr>
              <a:spLocks noChangeArrowheads="1"/>
            </p:cNvSpPr>
            <p:nvPr/>
          </p:nvSpPr>
          <p:spPr bwMode="auto">
            <a:xfrm>
              <a:off x="1563" y="1502"/>
              <a:ext cx="684" cy="684"/>
            </a:xfrm>
            <a:prstGeom prst="ellipse">
              <a:avLst/>
            </a:prstGeom>
            <a:solidFill>
              <a:srgbClr val="E7D19A"/>
            </a:solidFill>
            <a:ln w="9525">
              <a:solidFill>
                <a:srgbClr val="5C99A4"/>
              </a:solidFill>
              <a:round/>
              <a:headEnd/>
              <a:tailEnd/>
            </a:ln>
          </p:spPr>
          <p:txBody>
            <a:bodyPr vert="horz" wrap="none" lIns="0" tIns="0" rIns="0" bIns="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Times New Roman" pitchFamily="18" charset="0"/>
                  <a:cs typeface="Times New Roman" pitchFamily="18" charset="0"/>
                </a:rPr>
                <a:t>Convention on </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Times New Roman" pitchFamily="18" charset="0"/>
                  <a:cs typeface="Times New Roman" pitchFamily="18" charset="0"/>
                </a:rPr>
                <a:t>Conservation  of </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Times New Roman" pitchFamily="18" charset="0"/>
                  <a:cs typeface="Times New Roman" pitchFamily="18" charset="0"/>
                </a:rPr>
                <a:t>Migratory Species</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Times New Roman" pitchFamily="18" charset="0"/>
                  <a:cs typeface="Times New Roman" pitchFamily="18" charset="0"/>
                </a:rPr>
                <a:t> of wild Animals</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Times New Roman" pitchFamily="18" charset="0"/>
                  <a:cs typeface="Times New Roman" pitchFamily="18" charset="0"/>
                </a:rPr>
                <a:t> (</a:t>
              </a:r>
              <a:r>
                <a:rPr kumimoji="0" lang="en-US" sz="900" b="1" i="0" u="none" strike="noStrike" cap="none" normalizeH="0" baseline="0" smtClean="0">
                  <a:ln>
                    <a:noFill/>
                  </a:ln>
                  <a:solidFill>
                    <a:schemeClr val="tx1"/>
                  </a:solidFill>
                  <a:effectLst/>
                  <a:latin typeface="Times New Roman" pitchFamily="18" charset="0"/>
                  <a:cs typeface="Times New Roman" pitchFamily="18" charset="0"/>
                </a:rPr>
                <a:t>CMS</a:t>
              </a:r>
              <a:r>
                <a:rPr kumimoji="0" lang="en-US" sz="900" b="0" i="0" u="none" strike="noStrike" cap="none" normalizeH="0" baseline="0" smtClean="0">
                  <a:ln>
                    <a:noFill/>
                  </a:ln>
                  <a:solidFill>
                    <a:schemeClr val="tx1"/>
                  </a:solidFill>
                  <a:effectLst/>
                  <a:latin typeface="Times New Roman" pitchFamily="18" charset="0"/>
                  <a:cs typeface="Times New Roman" pitchFamily="18" charset="0"/>
                </a:rPr>
                <a:t>)</a:t>
              </a:r>
            </a:p>
          </p:txBody>
        </p:sp>
        <p:sp>
          <p:nvSpPr>
            <p:cNvPr id="19" name="_s1030"/>
            <p:cNvSpPr>
              <a:spLocks noChangeShapeType="1"/>
            </p:cNvSpPr>
            <p:nvPr/>
          </p:nvSpPr>
          <p:spPr bwMode="auto">
            <a:xfrm flipH="1">
              <a:off x="2479" y="2438"/>
              <a:ext cx="200" cy="276"/>
            </a:xfrm>
            <a:prstGeom prst="line">
              <a:avLst/>
            </a:prstGeom>
            <a:noFill/>
            <a:ln w="28575">
              <a:solidFill>
                <a:schemeClr val="tx1"/>
              </a:solidFill>
              <a:round/>
              <a:headEnd/>
              <a:tailEnd type="arrow" w="med" len="med"/>
            </a:ln>
          </p:spPr>
          <p:txBody>
            <a:bodyPr vert="horz" wrap="square" lIns="0" tIns="0" rIns="0" bIns="0" numCol="1" anchor="ctr" anchorCtr="0" compatLnSpc="1">
              <a:prstTxWarp prst="textNoShape">
                <a:avLst/>
              </a:prstTxWarp>
            </a:bodyPr>
            <a:lstStyle/>
            <a:p>
              <a:endParaRPr lang="en-US" sz="900"/>
            </a:p>
          </p:txBody>
        </p:sp>
        <p:sp>
          <p:nvSpPr>
            <p:cNvPr id="20" name="_s1031"/>
            <p:cNvSpPr>
              <a:spLocks noChangeArrowheads="1"/>
            </p:cNvSpPr>
            <p:nvPr/>
          </p:nvSpPr>
          <p:spPr bwMode="auto">
            <a:xfrm>
              <a:off x="1935" y="2649"/>
              <a:ext cx="684" cy="684"/>
            </a:xfrm>
            <a:prstGeom prst="ellipse">
              <a:avLst/>
            </a:prstGeom>
            <a:solidFill>
              <a:srgbClr val="E7D19A"/>
            </a:solidFill>
            <a:ln w="9525">
              <a:solidFill>
                <a:srgbClr val="5C99A4"/>
              </a:solidFill>
              <a:round/>
              <a:headEnd/>
              <a:tailEnd/>
            </a:ln>
          </p:spPr>
          <p:txBody>
            <a:bodyPr vert="horz" wrap="none" lIns="0" tIns="0" rIns="0" bIns="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Times New Roman" pitchFamily="18" charset="0"/>
                  <a:cs typeface="Times New Roman" pitchFamily="18" charset="0"/>
                </a:rPr>
                <a:t>United Nation </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Times New Roman" pitchFamily="18" charset="0"/>
                  <a:cs typeface="Times New Roman" pitchFamily="18" charset="0"/>
                </a:rPr>
                <a:t>Convention to </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Times New Roman" pitchFamily="18" charset="0"/>
                  <a:cs typeface="Times New Roman" pitchFamily="18" charset="0"/>
                </a:rPr>
                <a:t>Combat </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Times New Roman" pitchFamily="18" charset="0"/>
                  <a:cs typeface="Times New Roman" pitchFamily="18" charset="0"/>
                </a:rPr>
                <a:t>Desertification</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chemeClr val="tx1"/>
                  </a:solidFill>
                  <a:effectLst/>
                  <a:latin typeface="Times New Roman" pitchFamily="18" charset="0"/>
                  <a:cs typeface="Times New Roman" pitchFamily="18" charset="0"/>
                </a:rPr>
                <a:t>UNCCD</a:t>
              </a:r>
            </a:p>
          </p:txBody>
        </p:sp>
        <p:sp>
          <p:nvSpPr>
            <p:cNvPr id="21" name="_s1032"/>
            <p:cNvSpPr>
              <a:spLocks noChangeShapeType="1"/>
            </p:cNvSpPr>
            <p:nvPr/>
          </p:nvSpPr>
          <p:spPr bwMode="auto">
            <a:xfrm>
              <a:off x="3081" y="2438"/>
              <a:ext cx="201" cy="276"/>
            </a:xfrm>
            <a:prstGeom prst="line">
              <a:avLst/>
            </a:prstGeom>
            <a:noFill/>
            <a:ln w="28575">
              <a:solidFill>
                <a:schemeClr val="tx1"/>
              </a:solidFill>
              <a:round/>
              <a:headEnd/>
              <a:tailEnd type="arrow" w="med" len="med"/>
            </a:ln>
          </p:spPr>
          <p:txBody>
            <a:bodyPr vert="horz" wrap="square" lIns="0" tIns="0" rIns="0" bIns="0" numCol="1" anchor="ctr" anchorCtr="0" compatLnSpc="1">
              <a:prstTxWarp prst="textNoShape">
                <a:avLst/>
              </a:prstTxWarp>
            </a:bodyPr>
            <a:lstStyle/>
            <a:p>
              <a:endParaRPr lang="en-US" sz="900"/>
            </a:p>
          </p:txBody>
        </p:sp>
        <p:sp>
          <p:nvSpPr>
            <p:cNvPr id="22" name="_s1033"/>
            <p:cNvSpPr>
              <a:spLocks noChangeArrowheads="1"/>
            </p:cNvSpPr>
            <p:nvPr/>
          </p:nvSpPr>
          <p:spPr bwMode="auto">
            <a:xfrm>
              <a:off x="3141" y="2649"/>
              <a:ext cx="684" cy="684"/>
            </a:xfrm>
            <a:prstGeom prst="ellipse">
              <a:avLst/>
            </a:prstGeom>
            <a:solidFill>
              <a:srgbClr val="E7D19A"/>
            </a:solidFill>
            <a:ln w="9525">
              <a:solidFill>
                <a:srgbClr val="5C99A4"/>
              </a:solidFill>
              <a:round/>
              <a:headEnd/>
              <a:tailEnd/>
            </a:ln>
          </p:spPr>
          <p:txBody>
            <a:bodyPr vert="horz" wrap="none" lIns="0" tIns="0" rIns="0" bIns="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Times New Roman" pitchFamily="18" charset="0"/>
                  <a:cs typeface="Times New Roman" pitchFamily="18" charset="0"/>
                </a:rPr>
                <a:t>United Nations </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Times New Roman" pitchFamily="18" charset="0"/>
                  <a:cs typeface="Times New Roman" pitchFamily="18" charset="0"/>
                </a:rPr>
                <a:t>Framework </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Times New Roman" pitchFamily="18" charset="0"/>
                  <a:cs typeface="Times New Roman" pitchFamily="18" charset="0"/>
                </a:rPr>
                <a:t>Convention on </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Times New Roman" pitchFamily="18" charset="0"/>
                  <a:cs typeface="Times New Roman" pitchFamily="18" charset="0"/>
                </a:rPr>
                <a:t>Climate </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Times New Roman" pitchFamily="18" charset="0"/>
                  <a:cs typeface="Times New Roman" pitchFamily="18" charset="0"/>
                </a:rPr>
                <a:t>Change</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Times New Roman" pitchFamily="18" charset="0"/>
                  <a:cs typeface="Times New Roman" pitchFamily="18" charset="0"/>
                </a:rPr>
                <a:t> </a:t>
              </a:r>
              <a:r>
                <a:rPr kumimoji="0" lang="en-US" sz="900" b="1" i="0" u="none" strike="noStrike" cap="none" normalizeH="0" baseline="0" smtClean="0">
                  <a:ln>
                    <a:noFill/>
                  </a:ln>
                  <a:solidFill>
                    <a:schemeClr val="tx1"/>
                  </a:solidFill>
                  <a:effectLst/>
                  <a:latin typeface="Times New Roman" pitchFamily="18" charset="0"/>
                  <a:cs typeface="Times New Roman" pitchFamily="18" charset="0"/>
                </a:rPr>
                <a:t>UNFCCC</a:t>
              </a:r>
            </a:p>
          </p:txBody>
        </p:sp>
        <p:sp>
          <p:nvSpPr>
            <p:cNvPr id="23" name="_s1034"/>
            <p:cNvSpPr>
              <a:spLocks noChangeShapeType="1"/>
            </p:cNvSpPr>
            <p:nvPr/>
          </p:nvSpPr>
          <p:spPr bwMode="auto">
            <a:xfrm flipV="1">
              <a:off x="3205" y="1950"/>
              <a:ext cx="325" cy="106"/>
            </a:xfrm>
            <a:prstGeom prst="line">
              <a:avLst/>
            </a:prstGeom>
            <a:noFill/>
            <a:ln w="28575">
              <a:solidFill>
                <a:schemeClr val="tx1"/>
              </a:solidFill>
              <a:round/>
              <a:headEnd/>
              <a:tailEnd type="arrow" w="med" len="med"/>
            </a:ln>
          </p:spPr>
          <p:txBody>
            <a:bodyPr vert="horz" wrap="square" lIns="0" tIns="0" rIns="0" bIns="0" numCol="1" anchor="ctr" anchorCtr="0" compatLnSpc="1">
              <a:prstTxWarp prst="textNoShape">
                <a:avLst/>
              </a:prstTxWarp>
            </a:bodyPr>
            <a:lstStyle/>
            <a:p>
              <a:endParaRPr lang="en-US" sz="900"/>
            </a:p>
          </p:txBody>
        </p:sp>
        <p:sp>
          <p:nvSpPr>
            <p:cNvPr id="24" name="_s1035"/>
            <p:cNvSpPr>
              <a:spLocks noChangeArrowheads="1"/>
            </p:cNvSpPr>
            <p:nvPr/>
          </p:nvSpPr>
          <p:spPr bwMode="auto">
            <a:xfrm>
              <a:off x="3513" y="1502"/>
              <a:ext cx="684" cy="684"/>
            </a:xfrm>
            <a:prstGeom prst="ellipse">
              <a:avLst/>
            </a:prstGeom>
            <a:solidFill>
              <a:srgbClr val="E7D19A"/>
            </a:solidFill>
            <a:ln w="9525">
              <a:solidFill>
                <a:srgbClr val="5C99A4"/>
              </a:solidFill>
              <a:round/>
              <a:headEnd/>
              <a:tailEnd/>
            </a:ln>
          </p:spPr>
          <p:txBody>
            <a:bodyPr vert="horz" wrap="none" lIns="0" tIns="0" rIns="0" bIns="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Times New Roman" pitchFamily="18" charset="0"/>
                  <a:cs typeface="Times New Roman" pitchFamily="18" charset="0"/>
                </a:rPr>
                <a:t>Word Heritage </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Times New Roman" pitchFamily="18" charset="0"/>
                  <a:cs typeface="Times New Roman" pitchFamily="18" charset="0"/>
                </a:rPr>
                <a:t>Convention </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chemeClr val="tx1"/>
                  </a:solidFill>
                  <a:effectLst/>
                  <a:latin typeface="Times New Roman" pitchFamily="18" charset="0"/>
                  <a:cs typeface="Times New Roman" pitchFamily="18" charset="0"/>
                </a:rPr>
                <a:t>UNESCO</a:t>
              </a:r>
            </a:p>
          </p:txBody>
        </p:sp>
        <p:sp>
          <p:nvSpPr>
            <p:cNvPr id="25" name="_s1036"/>
            <p:cNvSpPr>
              <a:spLocks noChangeShapeType="1"/>
            </p:cNvSpPr>
            <p:nvPr/>
          </p:nvSpPr>
          <p:spPr bwMode="auto">
            <a:xfrm flipV="1">
              <a:off x="2880" y="1478"/>
              <a:ext cx="0" cy="342"/>
            </a:xfrm>
            <a:prstGeom prst="line">
              <a:avLst/>
            </a:prstGeom>
            <a:noFill/>
            <a:ln w="28575">
              <a:solidFill>
                <a:schemeClr val="tx1"/>
              </a:solidFill>
              <a:round/>
              <a:headEnd/>
              <a:tailEnd type="arrow" w="med" len="med"/>
            </a:ln>
          </p:spPr>
          <p:txBody>
            <a:bodyPr vert="horz" wrap="square" lIns="0" tIns="0" rIns="0" bIns="0" numCol="1" anchor="ctr" anchorCtr="0" compatLnSpc="1">
              <a:prstTxWarp prst="textNoShape">
                <a:avLst/>
              </a:prstTxWarp>
            </a:bodyPr>
            <a:lstStyle/>
            <a:p>
              <a:endParaRPr lang="en-US" sz="900"/>
            </a:p>
          </p:txBody>
        </p:sp>
        <p:sp>
          <p:nvSpPr>
            <p:cNvPr id="26" name="_s1037"/>
            <p:cNvSpPr>
              <a:spLocks noChangeArrowheads="1"/>
            </p:cNvSpPr>
            <p:nvPr/>
          </p:nvSpPr>
          <p:spPr bwMode="auto">
            <a:xfrm>
              <a:off x="2538" y="794"/>
              <a:ext cx="684" cy="684"/>
            </a:xfrm>
            <a:prstGeom prst="ellipse">
              <a:avLst/>
            </a:prstGeom>
            <a:solidFill>
              <a:srgbClr val="E7D19A"/>
            </a:solidFill>
            <a:ln w="9525">
              <a:solidFill>
                <a:srgbClr val="5C99A4"/>
              </a:solidFill>
              <a:round/>
              <a:headEnd/>
              <a:tailEnd/>
            </a:ln>
          </p:spPr>
          <p:txBody>
            <a:bodyPr vert="horz" wrap="none" lIns="0" tIns="0" rIns="0" bIns="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chemeClr val="tx1"/>
                  </a:solidFill>
                  <a:effectLst/>
                  <a:latin typeface="Times New Roman" pitchFamily="18" charset="0"/>
                  <a:cs typeface="Times New Roman" pitchFamily="18" charset="0"/>
                </a:rPr>
                <a:t>Convention on </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chemeClr val="tx1"/>
                  </a:solidFill>
                  <a:effectLst/>
                  <a:latin typeface="Times New Roman" pitchFamily="18" charset="0"/>
                  <a:cs typeface="Times New Roman" pitchFamily="18" charset="0"/>
                </a:rPr>
                <a:t>biological diversity</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chemeClr val="tx1"/>
                  </a:solidFill>
                  <a:effectLst/>
                  <a:latin typeface="Times New Roman" pitchFamily="18" charset="0"/>
                  <a:cs typeface="Times New Roman" pitchFamily="18" charset="0"/>
                </a:rPr>
                <a:t> (</a:t>
              </a:r>
              <a:r>
                <a:rPr kumimoji="0" lang="en-US" sz="900" b="1" i="0" u="none" strike="noStrike" cap="none" normalizeH="0" baseline="0" dirty="0" smtClean="0">
                  <a:ln>
                    <a:noFill/>
                  </a:ln>
                  <a:solidFill>
                    <a:schemeClr val="tx1"/>
                  </a:solidFill>
                  <a:effectLst/>
                  <a:latin typeface="Times New Roman" pitchFamily="18" charset="0"/>
                  <a:cs typeface="Times New Roman" pitchFamily="18" charset="0"/>
                </a:rPr>
                <a:t>CBD</a:t>
              </a:r>
              <a:r>
                <a:rPr kumimoji="0" lang="en-US" sz="900" b="0" i="0" u="none" strike="noStrike" cap="none" normalizeH="0" baseline="0" dirty="0" smtClean="0">
                  <a:ln>
                    <a:noFill/>
                  </a:ln>
                  <a:solidFill>
                    <a:schemeClr val="tx1"/>
                  </a:solidFill>
                  <a:effectLst/>
                  <a:latin typeface="Times New Roman" pitchFamily="18" charset="0"/>
                  <a:cs typeface="Times New Roman" pitchFamily="18" charset="0"/>
                </a:rPr>
                <a:t>)</a:t>
              </a:r>
            </a:p>
          </p:txBody>
        </p:sp>
        <p:sp>
          <p:nvSpPr>
            <p:cNvPr id="27" name="_s1038"/>
            <p:cNvSpPr>
              <a:spLocks noChangeArrowheads="1"/>
            </p:cNvSpPr>
            <p:nvPr/>
          </p:nvSpPr>
          <p:spPr bwMode="auto">
            <a:xfrm>
              <a:off x="2538" y="1820"/>
              <a:ext cx="684" cy="684"/>
            </a:xfrm>
            <a:prstGeom prst="ellipse">
              <a:avLst/>
            </a:prstGeom>
            <a:blipFill dpi="0" rotWithShape="1">
              <a:blip r:embed="rId5" cstate="print"/>
              <a:srcRect/>
              <a:stretch>
                <a:fillRect/>
              </a:stretch>
            </a:blipFill>
            <a:ln w="9525">
              <a:noFill/>
              <a:round/>
              <a:headEnd/>
              <a:tailEnd/>
            </a:ln>
          </p:spPr>
          <p:txBody>
            <a:bodyPr vert="horz" wrap="none" lIns="0" tIns="0" rIns="0" bIns="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900" b="1" i="0" u="none" strike="noStrike" cap="none" normalizeH="0" baseline="0" smtClean="0">
                <a:ln>
                  <a:noFill/>
                </a:ln>
                <a:solidFill>
                  <a:schemeClr val="tx1"/>
                </a:solidFill>
                <a:effectLst/>
                <a:latin typeface="Times New Roman" pitchFamily="18" charset="0"/>
                <a:cs typeface="Times New Roman" pitchFamily="18" charset="0"/>
              </a:endParaRPr>
            </a:p>
          </p:txBody>
        </p:sp>
      </p:grpSp>
      <p:pic>
        <p:nvPicPr>
          <p:cNvPr id="32" name="Picture 3" descr="J:\250 GB [NH]\jabboul package archived\Lake Jabboul.jpg"/>
          <p:cNvPicPr>
            <a:picLocks noChangeAspect="1" noChangeArrowheads="1"/>
          </p:cNvPicPr>
          <p:nvPr/>
        </p:nvPicPr>
        <p:blipFill>
          <a:blip r:embed="rId6" cstate="print"/>
          <a:srcRect l="2753" t="42500" b="42500"/>
          <a:stretch>
            <a:fillRect/>
          </a:stretch>
        </p:blipFill>
        <p:spPr bwMode="auto">
          <a:xfrm>
            <a:off x="23567" y="5943600"/>
            <a:ext cx="9120433" cy="914400"/>
          </a:xfrm>
          <a:prstGeom prst="rect">
            <a:avLst/>
          </a:prstGeom>
          <a:noFill/>
        </p:spPr>
      </p:pic>
    </p:spTree>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box(out)">
                                      <p:cBhvr>
                                        <p:cTn id="7" dur="1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4" name="TextBox 3"/>
          <p:cNvSpPr txBox="1"/>
          <p:nvPr/>
        </p:nvSpPr>
        <p:spPr>
          <a:xfrm>
            <a:off x="914400" y="228600"/>
            <a:ext cx="6553200" cy="1200329"/>
          </a:xfrm>
          <a:prstGeom prst="rect">
            <a:avLst/>
          </a:prstGeom>
          <a:noFill/>
        </p:spPr>
        <p:txBody>
          <a:bodyPr wrap="square" rtlCol="0">
            <a:spAutoFit/>
          </a:bodyPr>
          <a:lstStyle/>
          <a:p>
            <a:pPr algn="ctr" rtl="1"/>
            <a:r>
              <a:rPr lang="ar-JO" sz="3600" b="1" dirty="0" smtClean="0">
                <a:solidFill>
                  <a:schemeClr val="bg1"/>
                </a:solidFill>
                <a:latin typeface="Adobe Arabic" pitchFamily="18" charset="-78"/>
                <a:cs typeface="Adobe Arabic" pitchFamily="18" charset="-78"/>
              </a:rPr>
              <a:t>التخطيط الإداري للأراضي الرطبة ذات الأهمية العالمية المعلنة ضمن اتفاقية رامسار </a:t>
            </a:r>
            <a:endParaRPr lang="en-US" sz="3600" b="1" dirty="0">
              <a:solidFill>
                <a:schemeClr val="bg1"/>
              </a:solidFill>
              <a:latin typeface="Adobe Arabic" pitchFamily="18" charset="-78"/>
              <a:cs typeface="Adobe Arabic" pitchFamily="18" charset="-78"/>
            </a:endParaRPr>
          </a:p>
        </p:txBody>
      </p:sp>
      <p:pic>
        <p:nvPicPr>
          <p:cNvPr id="6" name="Picture 6" descr="J:\sirhani-male.jpg"/>
          <p:cNvPicPr>
            <a:picLocks noChangeAspect="1" noChangeArrowheads="1"/>
          </p:cNvPicPr>
          <p:nvPr/>
        </p:nvPicPr>
        <p:blipFill>
          <a:blip r:embed="rId2" cstate="print"/>
          <a:srcRect l="11001" t="12867" r="14163" b="12835"/>
          <a:stretch>
            <a:fillRect/>
          </a:stretch>
        </p:blipFill>
        <p:spPr bwMode="auto">
          <a:xfrm>
            <a:off x="7809215" y="3773403"/>
            <a:ext cx="1129752" cy="786685"/>
          </a:xfrm>
          <a:prstGeom prst="rect">
            <a:avLst/>
          </a:prstGeom>
          <a:noFill/>
        </p:spPr>
      </p:pic>
      <p:sp>
        <p:nvSpPr>
          <p:cNvPr id="7" name="Rectangle 6"/>
          <p:cNvSpPr/>
          <p:nvPr/>
        </p:nvSpPr>
        <p:spPr>
          <a:xfrm>
            <a:off x="0" y="0"/>
            <a:ext cx="9144000" cy="45719"/>
          </a:xfrm>
          <a:prstGeom prst="rect">
            <a:avLst/>
          </a:prstGeom>
          <a:solidFill>
            <a:srgbClr val="54B9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914400" y="1600200"/>
            <a:ext cx="6400800" cy="45719"/>
          </a:xfrm>
          <a:prstGeom prst="rect">
            <a:avLst/>
          </a:prstGeom>
          <a:solidFill>
            <a:srgbClr val="54B9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2" descr="J:\250 GB [NH]\jabboul package archived\GCG.jpg"/>
          <p:cNvPicPr>
            <a:picLocks noChangeAspect="1" noChangeArrowheads="1"/>
          </p:cNvPicPr>
          <p:nvPr/>
        </p:nvPicPr>
        <p:blipFill>
          <a:blip r:embed="rId3" cstate="print"/>
          <a:srcRect l="28078" t="4270" r="31662" b="12456"/>
          <a:stretch>
            <a:fillRect/>
          </a:stretch>
        </p:blipFill>
        <p:spPr bwMode="auto">
          <a:xfrm>
            <a:off x="7795967" y="1752600"/>
            <a:ext cx="1143000" cy="1828800"/>
          </a:xfrm>
          <a:prstGeom prst="rect">
            <a:avLst/>
          </a:prstGeom>
          <a:noFill/>
        </p:spPr>
      </p:pic>
      <p:pic>
        <p:nvPicPr>
          <p:cNvPr id="11" name="Picture 4" descr="J:\250 GB [NH]\jabboul package archived\using the boat.jpg"/>
          <p:cNvPicPr>
            <a:picLocks noChangeAspect="1" noChangeArrowheads="1"/>
          </p:cNvPicPr>
          <p:nvPr/>
        </p:nvPicPr>
        <p:blipFill>
          <a:blip r:embed="rId4" cstate="print"/>
          <a:srcRect l="4693" r="10832"/>
          <a:stretch>
            <a:fillRect/>
          </a:stretch>
        </p:blipFill>
        <p:spPr bwMode="auto">
          <a:xfrm>
            <a:off x="7795967" y="4752091"/>
            <a:ext cx="1143000" cy="999505"/>
          </a:xfrm>
          <a:prstGeom prst="rect">
            <a:avLst/>
          </a:prstGeom>
          <a:noFill/>
        </p:spPr>
      </p:pic>
      <p:sp>
        <p:nvSpPr>
          <p:cNvPr id="13" name="TextBox 12"/>
          <p:cNvSpPr txBox="1"/>
          <p:nvPr/>
        </p:nvSpPr>
        <p:spPr>
          <a:xfrm>
            <a:off x="914400" y="2057400"/>
            <a:ext cx="6400800" cy="615553"/>
          </a:xfrm>
          <a:prstGeom prst="rect">
            <a:avLst/>
          </a:prstGeom>
          <a:noFill/>
          <a:ln>
            <a:solidFill>
              <a:srgbClr val="5C91A4"/>
            </a:solidFill>
          </a:ln>
        </p:spPr>
        <p:txBody>
          <a:bodyPr wrap="square" rtlCol="0">
            <a:spAutoFit/>
          </a:bodyPr>
          <a:lstStyle/>
          <a:p>
            <a:pPr algn="r" rtl="1"/>
            <a:r>
              <a:rPr lang="ar-JO" sz="3400" b="1" dirty="0" smtClean="0">
                <a:solidFill>
                  <a:srgbClr val="E7D19A"/>
                </a:solidFill>
                <a:latin typeface="Adobe Arabic" pitchFamily="18" charset="-78"/>
                <a:cs typeface="Adobe Arabic" pitchFamily="18" charset="-78"/>
              </a:rPr>
              <a:t>فيم تعمل . . . </a:t>
            </a:r>
            <a:endParaRPr lang="en-US" sz="3400" b="1" dirty="0">
              <a:solidFill>
                <a:srgbClr val="E7D19A"/>
              </a:solidFill>
              <a:latin typeface="Adobe Arabic" pitchFamily="18" charset="-78"/>
              <a:cs typeface="Adobe Arabic" pitchFamily="18" charset="-78"/>
            </a:endParaRPr>
          </a:p>
        </p:txBody>
      </p:sp>
      <p:sp>
        <p:nvSpPr>
          <p:cNvPr id="15" name="Rectangle 13"/>
          <p:cNvSpPr>
            <a:spLocks noChangeArrowheads="1"/>
          </p:cNvSpPr>
          <p:nvPr/>
        </p:nvSpPr>
        <p:spPr bwMode="auto">
          <a:xfrm>
            <a:off x="3200400" y="2819400"/>
            <a:ext cx="4267200" cy="461665"/>
          </a:xfrm>
          <a:prstGeom prst="rect">
            <a:avLst/>
          </a:prstGeom>
          <a:noFill/>
          <a:ln w="9525" algn="ctr">
            <a:noFill/>
            <a:miter lim="800000"/>
            <a:headEnd/>
            <a:tailEnd/>
          </a:ln>
        </p:spPr>
        <p:txBody>
          <a:bodyPr wrap="square">
            <a:spAutoFit/>
          </a:bodyPr>
          <a:lstStyle/>
          <a:p>
            <a:pPr marL="457200" lvl="4" algn="ctr"/>
            <a:r>
              <a:rPr lang="ar-JO" sz="2400" b="1" dirty="0" smtClean="0">
                <a:solidFill>
                  <a:schemeClr val="bg2">
                    <a:lumMod val="90000"/>
                  </a:schemeClr>
                </a:solidFill>
                <a:latin typeface="Adobe Arabic" pitchFamily="18" charset="-78"/>
                <a:cs typeface="Adobe Arabic" pitchFamily="18" charset="-78"/>
              </a:rPr>
              <a:t>الخطة الإستراتيجية والأعمدة الثلاث للاتفاقية</a:t>
            </a:r>
            <a:endParaRPr lang="en-US" sz="2400" b="1" dirty="0">
              <a:solidFill>
                <a:schemeClr val="bg2">
                  <a:lumMod val="90000"/>
                </a:schemeClr>
              </a:solidFill>
              <a:latin typeface="Adobe Arabic" pitchFamily="18" charset="-78"/>
              <a:cs typeface="Adobe Arabic" pitchFamily="18" charset="-78"/>
            </a:endParaRPr>
          </a:p>
        </p:txBody>
      </p:sp>
      <p:sp>
        <p:nvSpPr>
          <p:cNvPr id="16" name="AutoShape 14"/>
          <p:cNvSpPr>
            <a:spLocks noChangeArrowheads="1"/>
          </p:cNvSpPr>
          <p:nvPr/>
        </p:nvSpPr>
        <p:spPr bwMode="auto">
          <a:xfrm>
            <a:off x="3276600" y="3829110"/>
            <a:ext cx="2362200" cy="1600200"/>
          </a:xfrm>
          <a:prstGeom prst="triangle">
            <a:avLst>
              <a:gd name="adj" fmla="val 50000"/>
            </a:avLst>
          </a:prstGeom>
          <a:blipFill dpi="0" rotWithShape="1">
            <a:blip r:embed="rId5" cstate="print"/>
            <a:srcRect/>
            <a:stretch>
              <a:fillRect/>
            </a:stretch>
          </a:blipFill>
          <a:ln w="9525">
            <a:noFill/>
            <a:miter lim="800000"/>
            <a:headEnd/>
            <a:tailEnd/>
          </a:ln>
        </p:spPr>
        <p:txBody>
          <a:bodyPr wrap="none" anchor="ctr"/>
          <a:lstStyle/>
          <a:p>
            <a:endParaRPr lang="en-US">
              <a:solidFill>
                <a:schemeClr val="bg2">
                  <a:lumMod val="90000"/>
                </a:schemeClr>
              </a:solidFill>
            </a:endParaRPr>
          </a:p>
        </p:txBody>
      </p:sp>
      <p:sp>
        <p:nvSpPr>
          <p:cNvPr id="17" name="Text Box 15"/>
          <p:cNvSpPr txBox="1">
            <a:spLocks noChangeArrowheads="1"/>
          </p:cNvSpPr>
          <p:nvPr/>
        </p:nvSpPr>
        <p:spPr bwMode="auto">
          <a:xfrm>
            <a:off x="2971800" y="3429000"/>
            <a:ext cx="2971800" cy="400110"/>
          </a:xfrm>
          <a:prstGeom prst="rect">
            <a:avLst/>
          </a:prstGeom>
          <a:noFill/>
          <a:ln w="9525">
            <a:noFill/>
            <a:miter lim="800000"/>
            <a:headEnd/>
            <a:tailEnd/>
          </a:ln>
        </p:spPr>
        <p:txBody>
          <a:bodyPr>
            <a:spAutoFit/>
          </a:bodyPr>
          <a:lstStyle/>
          <a:p>
            <a:pPr algn="ctr">
              <a:spcBef>
                <a:spcPct val="50000"/>
              </a:spcBef>
            </a:pPr>
            <a:r>
              <a:rPr lang="ar-JO" sz="2000" dirty="0" smtClean="0">
                <a:solidFill>
                  <a:schemeClr val="bg2">
                    <a:lumMod val="90000"/>
                  </a:schemeClr>
                </a:solidFill>
                <a:latin typeface="Adobe Arabic" pitchFamily="18" charset="-78"/>
                <a:cs typeface="Adobe Arabic" pitchFamily="18" charset="-78"/>
              </a:rPr>
              <a:t>الاستخدام الحكيم للأراضي الرطبة</a:t>
            </a:r>
            <a:endParaRPr lang="en-US" sz="2000" dirty="0">
              <a:solidFill>
                <a:schemeClr val="bg2">
                  <a:lumMod val="90000"/>
                </a:schemeClr>
              </a:solidFill>
              <a:latin typeface="Adobe Arabic" pitchFamily="18" charset="-78"/>
              <a:cs typeface="Adobe Arabic" pitchFamily="18" charset="-78"/>
            </a:endParaRPr>
          </a:p>
        </p:txBody>
      </p:sp>
      <p:sp>
        <p:nvSpPr>
          <p:cNvPr id="18" name="Text Box 16"/>
          <p:cNvSpPr txBox="1">
            <a:spLocks noChangeArrowheads="1"/>
          </p:cNvSpPr>
          <p:nvPr/>
        </p:nvSpPr>
        <p:spPr bwMode="auto">
          <a:xfrm>
            <a:off x="2667000" y="5505510"/>
            <a:ext cx="1143000" cy="400110"/>
          </a:xfrm>
          <a:prstGeom prst="rect">
            <a:avLst/>
          </a:prstGeom>
          <a:noFill/>
          <a:ln w="9525">
            <a:noFill/>
            <a:miter lim="800000"/>
            <a:headEnd/>
            <a:tailEnd/>
          </a:ln>
        </p:spPr>
        <p:txBody>
          <a:bodyPr wrap="square">
            <a:spAutoFit/>
          </a:bodyPr>
          <a:lstStyle/>
          <a:p>
            <a:pPr algn="ctr">
              <a:spcBef>
                <a:spcPct val="50000"/>
              </a:spcBef>
            </a:pPr>
            <a:r>
              <a:rPr lang="ar-JO" sz="2000" dirty="0" smtClean="0">
                <a:solidFill>
                  <a:schemeClr val="bg2">
                    <a:lumMod val="90000"/>
                  </a:schemeClr>
                </a:solidFill>
                <a:latin typeface="Adobe Arabic" pitchFamily="18" charset="-78"/>
                <a:cs typeface="Adobe Arabic" pitchFamily="18" charset="-78"/>
              </a:rPr>
              <a:t>قائمة رامسار</a:t>
            </a:r>
            <a:endParaRPr lang="en-US" sz="2000" dirty="0">
              <a:solidFill>
                <a:schemeClr val="bg2">
                  <a:lumMod val="90000"/>
                </a:schemeClr>
              </a:solidFill>
              <a:latin typeface="Adobe Arabic" pitchFamily="18" charset="-78"/>
              <a:cs typeface="Adobe Arabic" pitchFamily="18" charset="-78"/>
            </a:endParaRPr>
          </a:p>
        </p:txBody>
      </p:sp>
      <p:sp>
        <p:nvSpPr>
          <p:cNvPr id="19" name="Text Box 17"/>
          <p:cNvSpPr txBox="1">
            <a:spLocks noChangeArrowheads="1"/>
          </p:cNvSpPr>
          <p:nvPr/>
        </p:nvSpPr>
        <p:spPr bwMode="auto">
          <a:xfrm>
            <a:off x="5029200" y="5562600"/>
            <a:ext cx="1143000" cy="400110"/>
          </a:xfrm>
          <a:prstGeom prst="rect">
            <a:avLst/>
          </a:prstGeom>
          <a:noFill/>
          <a:ln w="9525">
            <a:noFill/>
            <a:miter lim="800000"/>
            <a:headEnd/>
            <a:tailEnd/>
          </a:ln>
        </p:spPr>
        <p:txBody>
          <a:bodyPr wrap="square">
            <a:spAutoFit/>
          </a:bodyPr>
          <a:lstStyle/>
          <a:p>
            <a:pPr>
              <a:spcBef>
                <a:spcPct val="50000"/>
              </a:spcBef>
            </a:pPr>
            <a:r>
              <a:rPr lang="ar-JO" sz="2000" dirty="0" smtClean="0">
                <a:solidFill>
                  <a:schemeClr val="bg2">
                    <a:lumMod val="90000"/>
                  </a:schemeClr>
                </a:solidFill>
                <a:latin typeface="Adobe Arabic" pitchFamily="18" charset="-78"/>
                <a:cs typeface="Adobe Arabic" pitchFamily="18" charset="-78"/>
              </a:rPr>
              <a:t>التعاون الدولي</a:t>
            </a:r>
            <a:endParaRPr lang="en-US" sz="2000" dirty="0">
              <a:solidFill>
                <a:schemeClr val="bg2">
                  <a:lumMod val="90000"/>
                </a:schemeClr>
              </a:solidFill>
              <a:latin typeface="Adobe Arabic" pitchFamily="18" charset="-78"/>
              <a:cs typeface="Adobe Arabic" pitchFamily="18" charset="-78"/>
            </a:endParaRPr>
          </a:p>
        </p:txBody>
      </p:sp>
      <p:sp>
        <p:nvSpPr>
          <p:cNvPr id="20" name="Rectangle 18"/>
          <p:cNvSpPr>
            <a:spLocks noChangeArrowheads="1"/>
          </p:cNvSpPr>
          <p:nvPr/>
        </p:nvSpPr>
        <p:spPr bwMode="auto">
          <a:xfrm>
            <a:off x="2286000" y="4057710"/>
            <a:ext cx="1371600" cy="400110"/>
          </a:xfrm>
          <a:prstGeom prst="rect">
            <a:avLst/>
          </a:prstGeom>
          <a:noFill/>
          <a:ln w="9525" algn="ctr">
            <a:noFill/>
            <a:miter lim="800000"/>
            <a:headEnd/>
            <a:tailEnd/>
          </a:ln>
        </p:spPr>
        <p:txBody>
          <a:bodyPr wrap="square">
            <a:spAutoFit/>
          </a:bodyPr>
          <a:lstStyle/>
          <a:p>
            <a:pPr>
              <a:spcBef>
                <a:spcPct val="50000"/>
              </a:spcBef>
            </a:pPr>
            <a:r>
              <a:rPr lang="ar-JO" sz="2000" dirty="0" smtClean="0">
                <a:solidFill>
                  <a:schemeClr val="bg2">
                    <a:lumMod val="90000"/>
                  </a:schemeClr>
                </a:solidFill>
                <a:latin typeface="Adobe Arabic" pitchFamily="18" charset="-78"/>
                <a:cs typeface="Adobe Arabic" pitchFamily="18" charset="-78"/>
              </a:rPr>
              <a:t>القدرة على التنفيذ </a:t>
            </a:r>
            <a:endParaRPr lang="en-US" sz="2000" dirty="0">
              <a:solidFill>
                <a:schemeClr val="bg2">
                  <a:lumMod val="90000"/>
                </a:schemeClr>
              </a:solidFill>
              <a:latin typeface="Adobe Arabic" pitchFamily="18" charset="-78"/>
              <a:cs typeface="Adobe Arabic" pitchFamily="18" charset="-78"/>
            </a:endParaRPr>
          </a:p>
        </p:txBody>
      </p:sp>
      <p:sp>
        <p:nvSpPr>
          <p:cNvPr id="21" name="Rectangle 19"/>
          <p:cNvSpPr>
            <a:spLocks noChangeArrowheads="1"/>
          </p:cNvSpPr>
          <p:nvPr/>
        </p:nvSpPr>
        <p:spPr bwMode="auto">
          <a:xfrm>
            <a:off x="2929516" y="4572000"/>
            <a:ext cx="728084" cy="400110"/>
          </a:xfrm>
          <a:prstGeom prst="rect">
            <a:avLst/>
          </a:prstGeom>
          <a:noFill/>
          <a:ln w="9525">
            <a:noFill/>
            <a:miter lim="800000"/>
            <a:headEnd/>
            <a:tailEnd/>
          </a:ln>
        </p:spPr>
        <p:txBody>
          <a:bodyPr wrap="none" anchor="ctr">
            <a:spAutoFit/>
          </a:bodyPr>
          <a:lstStyle/>
          <a:p>
            <a:r>
              <a:rPr lang="ar-JO" sz="2000" dirty="0" smtClean="0">
                <a:solidFill>
                  <a:schemeClr val="bg2">
                    <a:lumMod val="90000"/>
                  </a:schemeClr>
                </a:solidFill>
                <a:latin typeface="Adobe Arabic" pitchFamily="18" charset="-78"/>
                <a:cs typeface="Adobe Arabic" pitchFamily="18" charset="-78"/>
              </a:rPr>
              <a:t>العضوية</a:t>
            </a:r>
            <a:endParaRPr lang="en-US" sz="2000" dirty="0">
              <a:solidFill>
                <a:schemeClr val="bg2">
                  <a:lumMod val="90000"/>
                </a:schemeClr>
              </a:solidFill>
              <a:latin typeface="Adobe Arabic" pitchFamily="18" charset="-78"/>
              <a:cs typeface="Adobe Arabic" pitchFamily="18" charset="-78"/>
            </a:endParaRPr>
          </a:p>
        </p:txBody>
      </p:sp>
      <p:pic>
        <p:nvPicPr>
          <p:cNvPr id="26" name="Picture 3" descr="J:\250 GB [NH]\jabboul package archived\Lake Jabboul.jpg"/>
          <p:cNvPicPr>
            <a:picLocks noChangeAspect="1" noChangeArrowheads="1"/>
          </p:cNvPicPr>
          <p:nvPr/>
        </p:nvPicPr>
        <p:blipFill>
          <a:blip r:embed="rId6" cstate="print"/>
          <a:srcRect l="2753" t="42500" b="42500"/>
          <a:stretch>
            <a:fillRect/>
          </a:stretch>
        </p:blipFill>
        <p:spPr bwMode="auto">
          <a:xfrm>
            <a:off x="23567" y="5943600"/>
            <a:ext cx="9120433" cy="914400"/>
          </a:xfrm>
          <a:prstGeom prst="rect">
            <a:avLst/>
          </a:prstGeom>
          <a:noFill/>
        </p:spPr>
      </p:pic>
    </p:spTree>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32"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box(out)">
                                      <p:cBhvr>
                                        <p:cTn id="7" dur="1000"/>
                                        <p:tgtEl>
                                          <p:spTgt spid="1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fade">
                                      <p:cBhvr>
                                        <p:cTn id="12" dur="500"/>
                                        <p:tgtEl>
                                          <p:spTgt spid="17"/>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8"/>
                                        </p:tgtEl>
                                        <p:attrNameLst>
                                          <p:attrName>style.visibility</p:attrName>
                                        </p:attrNameLst>
                                      </p:cBhvr>
                                      <p:to>
                                        <p:strVal val="visible"/>
                                      </p:to>
                                    </p:set>
                                    <p:animEffect transition="in" filter="fade">
                                      <p:cBhvr>
                                        <p:cTn id="17" dur="500"/>
                                        <p:tgtEl>
                                          <p:spTgt spid="18"/>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9"/>
                                        </p:tgtEl>
                                        <p:attrNameLst>
                                          <p:attrName>style.visibility</p:attrName>
                                        </p:attrNameLst>
                                      </p:cBhvr>
                                      <p:to>
                                        <p:strVal val="visible"/>
                                      </p:to>
                                    </p:set>
                                    <p:animEffect transition="in" filter="fade">
                                      <p:cBhvr>
                                        <p:cTn id="22" dur="500"/>
                                        <p:tgtEl>
                                          <p:spTgt spid="19"/>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20"/>
                                        </p:tgtEl>
                                        <p:attrNameLst>
                                          <p:attrName>style.visibility</p:attrName>
                                        </p:attrNameLst>
                                      </p:cBhvr>
                                      <p:to>
                                        <p:strVal val="visible"/>
                                      </p:to>
                                    </p:set>
                                    <p:animEffect transition="in" filter="fade">
                                      <p:cBhvr>
                                        <p:cTn id="27" dur="500"/>
                                        <p:tgtEl>
                                          <p:spTgt spid="20"/>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21"/>
                                        </p:tgtEl>
                                        <p:attrNameLst>
                                          <p:attrName>style.visibility</p:attrName>
                                        </p:attrNameLst>
                                      </p:cBhvr>
                                      <p:to>
                                        <p:strVal val="visible"/>
                                      </p:to>
                                    </p:set>
                                    <p:animEffect transition="in" filter="fade">
                                      <p:cBhvr>
                                        <p:cTn id="30"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p:bldP spid="18" grpId="0"/>
      <p:bldP spid="19" grpId="0"/>
      <p:bldP spid="20" grpId="0"/>
      <p:bldP spid="21"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DSCN0550.jpg"/>
          <p:cNvPicPr>
            <a:picLocks noChangeAspect="1"/>
          </p:cNvPicPr>
          <p:nvPr/>
        </p:nvPicPr>
        <p:blipFill>
          <a:blip r:embed="rId2" cstate="print"/>
          <a:stretch>
            <a:fillRect/>
          </a:stretch>
        </p:blipFill>
        <p:spPr>
          <a:xfrm>
            <a:off x="0" y="0"/>
            <a:ext cx="9144000" cy="6858000"/>
          </a:xfrm>
          <a:prstGeom prst="rect">
            <a:avLst/>
          </a:prstGeom>
        </p:spPr>
      </p:pic>
      <p:sp>
        <p:nvSpPr>
          <p:cNvPr id="4" name="TextBox 3"/>
          <p:cNvSpPr txBox="1"/>
          <p:nvPr/>
        </p:nvSpPr>
        <p:spPr>
          <a:xfrm>
            <a:off x="76200" y="6477000"/>
            <a:ext cx="1981200" cy="338554"/>
          </a:xfrm>
          <a:prstGeom prst="rect">
            <a:avLst/>
          </a:prstGeom>
          <a:noFill/>
          <a:ln>
            <a:noFill/>
          </a:ln>
        </p:spPr>
        <p:txBody>
          <a:bodyPr wrap="square" rtlCol="0">
            <a:spAutoFit/>
          </a:bodyPr>
          <a:lstStyle/>
          <a:p>
            <a:pPr rtl="1"/>
            <a:r>
              <a:rPr lang="ar-JO" sz="1600" b="1" dirty="0" smtClean="0">
                <a:solidFill>
                  <a:srgbClr val="E7D19A"/>
                </a:solidFill>
                <a:latin typeface="Adobe Arabic" pitchFamily="18" charset="-78"/>
                <a:cs typeface="Adobe Arabic" pitchFamily="18" charset="-78"/>
              </a:rPr>
              <a:t>مصب نهر الأردن على البحر الميت</a:t>
            </a:r>
            <a:endParaRPr lang="en-US" sz="1600" b="1" dirty="0">
              <a:solidFill>
                <a:srgbClr val="E7D19A"/>
              </a:solidFill>
              <a:latin typeface="Adobe Arabic" pitchFamily="18" charset="-78"/>
              <a:cs typeface="Adobe Arabic" pitchFamily="18" charset="-78"/>
            </a:endParaRPr>
          </a:p>
        </p:txBody>
      </p:sp>
    </p:spTree>
  </p:cSld>
  <p:clrMapOvr>
    <a:masterClrMapping/>
  </p:clrMapOvr>
  <p:transition>
    <p:fade thruBlk="1"/>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bg>
      <p:bgPr>
        <a:solidFill>
          <a:srgbClr val="78001C"/>
        </a:solidFill>
        <a:effectLst/>
      </p:bgPr>
    </p:bg>
    <p:spTree>
      <p:nvGrpSpPr>
        <p:cNvPr id="1" name=""/>
        <p:cNvGrpSpPr/>
        <p:nvPr/>
      </p:nvGrpSpPr>
      <p:grpSpPr>
        <a:xfrm>
          <a:off x="0" y="0"/>
          <a:ext cx="0" cy="0"/>
          <a:chOff x="0" y="0"/>
          <a:chExt cx="0" cy="0"/>
        </a:xfrm>
      </p:grpSpPr>
      <p:sp>
        <p:nvSpPr>
          <p:cNvPr id="3" name="TextBox 2"/>
          <p:cNvSpPr txBox="1"/>
          <p:nvPr/>
        </p:nvSpPr>
        <p:spPr>
          <a:xfrm>
            <a:off x="914400" y="228600"/>
            <a:ext cx="6553200" cy="1200329"/>
          </a:xfrm>
          <a:prstGeom prst="rect">
            <a:avLst/>
          </a:prstGeom>
          <a:noFill/>
        </p:spPr>
        <p:txBody>
          <a:bodyPr wrap="square" rtlCol="0">
            <a:spAutoFit/>
          </a:bodyPr>
          <a:lstStyle/>
          <a:p>
            <a:pPr algn="ctr" rtl="1"/>
            <a:r>
              <a:rPr lang="ar-JO" sz="3600" b="1" dirty="0" smtClean="0">
                <a:solidFill>
                  <a:schemeClr val="bg1"/>
                </a:solidFill>
                <a:latin typeface="Adobe Arabic" pitchFamily="18" charset="-78"/>
                <a:cs typeface="Adobe Arabic" pitchFamily="18" charset="-78"/>
              </a:rPr>
              <a:t>التخطيط الإداري للأراضي الرطبة ذات الأهمية العالمية المعلنة ضمن اتفاقية رامسار </a:t>
            </a:r>
            <a:endParaRPr lang="en-US" sz="3600" b="1" dirty="0">
              <a:solidFill>
                <a:schemeClr val="bg1"/>
              </a:solidFill>
              <a:latin typeface="Adobe Arabic" pitchFamily="18" charset="-78"/>
              <a:cs typeface="Adobe Arabic" pitchFamily="18" charset="-78"/>
            </a:endParaRPr>
          </a:p>
        </p:txBody>
      </p:sp>
      <p:sp>
        <p:nvSpPr>
          <p:cNvPr id="6" name="Rectangle 5"/>
          <p:cNvSpPr/>
          <p:nvPr/>
        </p:nvSpPr>
        <p:spPr>
          <a:xfrm>
            <a:off x="0" y="0"/>
            <a:ext cx="9144000" cy="45719"/>
          </a:xfrm>
          <a:prstGeom prst="rect">
            <a:avLst/>
          </a:prstGeom>
          <a:solidFill>
            <a:srgbClr val="54B9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p:nvSpPr>
        <p:spPr>
          <a:xfrm>
            <a:off x="914400" y="1600200"/>
            <a:ext cx="6400800" cy="45719"/>
          </a:xfrm>
          <a:prstGeom prst="rect">
            <a:avLst/>
          </a:prstGeom>
          <a:solidFill>
            <a:srgbClr val="54B9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Box 11"/>
          <p:cNvSpPr txBox="1"/>
          <p:nvPr/>
        </p:nvSpPr>
        <p:spPr>
          <a:xfrm>
            <a:off x="914400" y="2057400"/>
            <a:ext cx="6400800" cy="615553"/>
          </a:xfrm>
          <a:prstGeom prst="rect">
            <a:avLst/>
          </a:prstGeom>
          <a:noFill/>
          <a:ln>
            <a:solidFill>
              <a:srgbClr val="5C91A4"/>
            </a:solidFill>
          </a:ln>
        </p:spPr>
        <p:txBody>
          <a:bodyPr wrap="square" rtlCol="0">
            <a:spAutoFit/>
          </a:bodyPr>
          <a:lstStyle/>
          <a:p>
            <a:pPr algn="r" rtl="1"/>
            <a:r>
              <a:rPr lang="ar-JO" sz="3400" b="1" dirty="0" smtClean="0">
                <a:solidFill>
                  <a:srgbClr val="E7D19A"/>
                </a:solidFill>
                <a:latin typeface="Adobe Arabic" pitchFamily="18" charset="-78"/>
                <a:cs typeface="Adobe Arabic" pitchFamily="18" charset="-78"/>
              </a:rPr>
              <a:t>معايير اختيار مواقع رامسار</a:t>
            </a:r>
            <a:endParaRPr lang="en-US" sz="3400" b="1" dirty="0">
              <a:solidFill>
                <a:srgbClr val="E7D19A"/>
              </a:solidFill>
              <a:latin typeface="Adobe Arabic" pitchFamily="18" charset="-78"/>
              <a:cs typeface="Adobe Arabic" pitchFamily="18" charset="-78"/>
            </a:endParaRPr>
          </a:p>
        </p:txBody>
      </p:sp>
      <p:pic>
        <p:nvPicPr>
          <p:cNvPr id="14" name="Picture 13" descr="Glossy Ibes.JPG"/>
          <p:cNvPicPr>
            <a:picLocks noChangeAspect="1"/>
          </p:cNvPicPr>
          <p:nvPr/>
        </p:nvPicPr>
        <p:blipFill>
          <a:blip r:embed="rId3" cstate="print"/>
          <a:srcRect l="40000" t="32434" r="40000" b="17378"/>
          <a:stretch>
            <a:fillRect/>
          </a:stretch>
        </p:blipFill>
        <p:spPr>
          <a:xfrm>
            <a:off x="7924800" y="1752600"/>
            <a:ext cx="1066800" cy="1828800"/>
          </a:xfrm>
          <a:prstGeom prst="rect">
            <a:avLst/>
          </a:prstGeom>
        </p:spPr>
      </p:pic>
      <p:pic>
        <p:nvPicPr>
          <p:cNvPr id="16" name="Picture 15" descr="G.barremia.JPG"/>
          <p:cNvPicPr>
            <a:picLocks noChangeAspect="1"/>
          </p:cNvPicPr>
          <p:nvPr/>
        </p:nvPicPr>
        <p:blipFill>
          <a:blip r:embed="rId4" cstate="print"/>
          <a:srcRect l="16364" t="16364" r="4545" b="4545"/>
          <a:stretch>
            <a:fillRect/>
          </a:stretch>
        </p:blipFill>
        <p:spPr>
          <a:xfrm>
            <a:off x="7924800" y="3733800"/>
            <a:ext cx="1066800" cy="857250"/>
          </a:xfrm>
          <a:prstGeom prst="rect">
            <a:avLst/>
          </a:prstGeom>
        </p:spPr>
      </p:pic>
      <p:pic>
        <p:nvPicPr>
          <p:cNvPr id="29" name="Picture 28" descr="DSC_9629.JPG"/>
          <p:cNvPicPr>
            <a:picLocks noChangeAspect="1"/>
          </p:cNvPicPr>
          <p:nvPr/>
        </p:nvPicPr>
        <p:blipFill>
          <a:blip r:embed="rId5" cstate="print"/>
          <a:stretch>
            <a:fillRect/>
          </a:stretch>
        </p:blipFill>
        <p:spPr>
          <a:xfrm>
            <a:off x="7924800" y="4800601"/>
            <a:ext cx="1066800" cy="860378"/>
          </a:xfrm>
          <a:prstGeom prst="rect">
            <a:avLst/>
          </a:prstGeom>
        </p:spPr>
      </p:pic>
      <p:sp>
        <p:nvSpPr>
          <p:cNvPr id="30" name="Rectangle 29"/>
          <p:cNvSpPr/>
          <p:nvPr/>
        </p:nvSpPr>
        <p:spPr>
          <a:xfrm>
            <a:off x="838200" y="2895600"/>
            <a:ext cx="6477000" cy="2677656"/>
          </a:xfrm>
          <a:prstGeom prst="rect">
            <a:avLst/>
          </a:prstGeom>
          <a:noFill/>
          <a:ln>
            <a:solidFill>
              <a:srgbClr val="5C91A4"/>
            </a:solidFill>
          </a:ln>
        </p:spPr>
        <p:txBody>
          <a:bodyPr wrap="square" rtlCol="0">
            <a:spAutoFit/>
          </a:bodyPr>
          <a:lstStyle/>
          <a:p>
            <a:pPr algn="justLow"/>
            <a:r>
              <a:rPr lang="en-US" sz="2800" dirty="0" smtClean="0">
                <a:solidFill>
                  <a:srgbClr val="E7D19A"/>
                </a:solidFill>
                <a:latin typeface="Adobe Arabic" pitchFamily="18" charset="-78"/>
                <a:cs typeface="Adobe Arabic" pitchFamily="18" charset="-78"/>
              </a:rPr>
              <a:t>(Article 2.2) states that:</a:t>
            </a:r>
          </a:p>
          <a:p>
            <a:pPr algn="justLow"/>
            <a:r>
              <a:rPr lang="en-US" sz="2800" dirty="0" smtClean="0">
                <a:solidFill>
                  <a:srgbClr val="E7D19A"/>
                </a:solidFill>
                <a:latin typeface="Adobe Arabic" pitchFamily="18" charset="-78"/>
                <a:cs typeface="Adobe Arabic" pitchFamily="18" charset="-78"/>
              </a:rPr>
              <a:t>“Wetlands should be selected for the List on account of their international significance in terms of ecology, botany, zoology, limnology or hydrology“ and indicates that “in the first instance, wetlands of international importance to waterfowl at any season should </a:t>
            </a:r>
            <a:r>
              <a:rPr lang="en-US" sz="2800" smtClean="0">
                <a:solidFill>
                  <a:srgbClr val="E7D19A"/>
                </a:solidFill>
                <a:latin typeface="Adobe Arabic" pitchFamily="18" charset="-78"/>
                <a:cs typeface="Adobe Arabic" pitchFamily="18" charset="-78"/>
              </a:rPr>
              <a:t>be included”. </a:t>
            </a:r>
            <a:endParaRPr lang="en-US" sz="2800" dirty="0" smtClean="0">
              <a:solidFill>
                <a:srgbClr val="E7D19A"/>
              </a:solidFill>
              <a:latin typeface="Adobe Arabic" pitchFamily="18" charset="-78"/>
              <a:cs typeface="Adobe Arabic" pitchFamily="18" charset="-78"/>
            </a:endParaRPr>
          </a:p>
        </p:txBody>
      </p:sp>
      <p:grpSp>
        <p:nvGrpSpPr>
          <p:cNvPr id="21" name="Group 20"/>
          <p:cNvGrpSpPr/>
          <p:nvPr/>
        </p:nvGrpSpPr>
        <p:grpSpPr>
          <a:xfrm>
            <a:off x="0" y="6019800"/>
            <a:ext cx="9144000" cy="838200"/>
            <a:chOff x="0" y="6019800"/>
            <a:chExt cx="9144000" cy="838200"/>
          </a:xfrm>
        </p:grpSpPr>
        <p:pic>
          <p:nvPicPr>
            <p:cNvPr id="20" name="Picture 19" descr="DSCF0293.JPG"/>
            <p:cNvPicPr>
              <a:picLocks noChangeAspect="1"/>
            </p:cNvPicPr>
            <p:nvPr/>
          </p:nvPicPr>
          <p:blipFill>
            <a:blip r:embed="rId6" cstate="print"/>
            <a:srcRect t="25042" b="39983"/>
            <a:stretch>
              <a:fillRect/>
            </a:stretch>
          </p:blipFill>
          <p:spPr>
            <a:xfrm>
              <a:off x="0" y="6019800"/>
              <a:ext cx="5181600" cy="838200"/>
            </a:xfrm>
            <a:prstGeom prst="rect">
              <a:avLst/>
            </a:prstGeom>
          </p:spPr>
        </p:pic>
        <p:pic>
          <p:nvPicPr>
            <p:cNvPr id="19" name="Picture 18" descr="DSCF0293.JPG"/>
            <p:cNvPicPr>
              <a:picLocks noChangeAspect="1"/>
            </p:cNvPicPr>
            <p:nvPr/>
          </p:nvPicPr>
          <p:blipFill>
            <a:blip r:embed="rId7" cstate="print"/>
            <a:srcRect t="25042" r="13235" b="42898"/>
            <a:stretch>
              <a:fillRect/>
            </a:stretch>
          </p:blipFill>
          <p:spPr>
            <a:xfrm>
              <a:off x="4648200" y="6019800"/>
              <a:ext cx="4495800" cy="838200"/>
            </a:xfrm>
            <a:prstGeom prst="rect">
              <a:avLst/>
            </a:prstGeom>
          </p:spPr>
        </p:pic>
      </p:grpSp>
    </p:spTree>
  </p:cSld>
  <p:clrMapOvr>
    <a:masterClrMapping/>
  </p:clrMapOvr>
  <p:transition>
    <p:fade thruBlk="1"/>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bg>
      <p:bgPr>
        <a:solidFill>
          <a:srgbClr val="78001C"/>
        </a:solidFill>
        <a:effectLst/>
      </p:bgPr>
    </p:bg>
    <p:spTree>
      <p:nvGrpSpPr>
        <p:cNvPr id="1" name=""/>
        <p:cNvGrpSpPr/>
        <p:nvPr/>
      </p:nvGrpSpPr>
      <p:grpSpPr>
        <a:xfrm>
          <a:off x="0" y="0"/>
          <a:ext cx="0" cy="0"/>
          <a:chOff x="0" y="0"/>
          <a:chExt cx="0" cy="0"/>
        </a:xfrm>
      </p:grpSpPr>
      <p:sp>
        <p:nvSpPr>
          <p:cNvPr id="4" name="Rectangle 3"/>
          <p:cNvSpPr/>
          <p:nvPr/>
        </p:nvSpPr>
        <p:spPr>
          <a:xfrm>
            <a:off x="914400" y="2971800"/>
            <a:ext cx="6400800" cy="2882840"/>
          </a:xfrm>
          <a:prstGeom prst="rect">
            <a:avLst/>
          </a:prstGeom>
          <a:ln>
            <a:solidFill>
              <a:srgbClr val="5C91A4"/>
            </a:solidFill>
          </a:ln>
        </p:spPr>
        <p:txBody>
          <a:bodyPr wrap="square">
            <a:spAutoFit/>
          </a:bodyPr>
          <a:lstStyle/>
          <a:p>
            <a:pPr marL="0" lvl="1" algn="r" rtl="1">
              <a:spcAft>
                <a:spcPts val="800"/>
              </a:spcAft>
            </a:pPr>
            <a:r>
              <a:rPr lang="ar-JO" sz="2800" dirty="0" smtClean="0">
                <a:solidFill>
                  <a:srgbClr val="E7D19A"/>
                </a:solidFill>
                <a:latin typeface="Adobe Arabic" pitchFamily="18" charset="-78"/>
                <a:cs typeface="Adobe Arabic" pitchFamily="18" charset="-78"/>
              </a:rPr>
              <a:t>بدأ العمل على تحضير المعايير عام 1974، لكن تمت الموافقة الرسمية على أول مجموعة من المعايير عام 1980 بعد اجتماع الأطراف الأول.</a:t>
            </a:r>
          </a:p>
          <a:p>
            <a:pPr marL="0" lvl="1" algn="r" rtl="1">
              <a:spcAft>
                <a:spcPts val="800"/>
              </a:spcAft>
            </a:pPr>
            <a:r>
              <a:rPr lang="ar-JO" sz="2800" dirty="0" smtClean="0">
                <a:solidFill>
                  <a:srgbClr val="E7D19A"/>
                </a:solidFill>
                <a:latin typeface="Adobe Arabic" pitchFamily="18" charset="-78"/>
                <a:cs typeface="Adobe Arabic" pitchFamily="18" charset="-78"/>
              </a:rPr>
              <a:t>تم مراجعتها في 1987و في 1990، ثم أضاف مؤتمر الأطراف السادس معايير خاصة بالأسماك والثروة السمكية.</a:t>
            </a:r>
          </a:p>
          <a:p>
            <a:pPr marL="0" lvl="1" algn="r" rtl="1">
              <a:spcAft>
                <a:spcPts val="800"/>
              </a:spcAft>
            </a:pPr>
            <a:r>
              <a:rPr lang="ar-JO" sz="2800" dirty="0" smtClean="0">
                <a:solidFill>
                  <a:srgbClr val="E7D19A"/>
                </a:solidFill>
                <a:latin typeface="Adobe Arabic" pitchFamily="18" charset="-78"/>
                <a:cs typeface="Adobe Arabic" pitchFamily="18" charset="-78"/>
              </a:rPr>
              <a:t>وفي مؤتمر الأطراف التاسع 2005، تم إضافة المعيار الثامن المتعلق بالأنواع المعتمدة على الأراضي الرطبة من غير الطيور.</a:t>
            </a:r>
          </a:p>
        </p:txBody>
      </p:sp>
      <p:sp>
        <p:nvSpPr>
          <p:cNvPr id="5" name="TextBox 4"/>
          <p:cNvSpPr txBox="1"/>
          <p:nvPr/>
        </p:nvSpPr>
        <p:spPr>
          <a:xfrm>
            <a:off x="914400" y="2057400"/>
            <a:ext cx="6400800" cy="615553"/>
          </a:xfrm>
          <a:prstGeom prst="rect">
            <a:avLst/>
          </a:prstGeom>
          <a:noFill/>
          <a:ln>
            <a:solidFill>
              <a:srgbClr val="5C91A4"/>
            </a:solidFill>
          </a:ln>
        </p:spPr>
        <p:txBody>
          <a:bodyPr wrap="square" rtlCol="0">
            <a:spAutoFit/>
          </a:bodyPr>
          <a:lstStyle/>
          <a:p>
            <a:pPr algn="r" rtl="1"/>
            <a:r>
              <a:rPr lang="ar-JO" sz="3400" b="1" dirty="0" smtClean="0">
                <a:solidFill>
                  <a:srgbClr val="E7D19A"/>
                </a:solidFill>
                <a:latin typeface="Adobe Arabic" pitchFamily="18" charset="-78"/>
                <a:cs typeface="Adobe Arabic" pitchFamily="18" charset="-78"/>
              </a:rPr>
              <a:t>معايير اختيار مواقع رامسار </a:t>
            </a:r>
            <a:endParaRPr lang="en-US" sz="3400" b="1" dirty="0">
              <a:solidFill>
                <a:srgbClr val="E7D19A"/>
              </a:solidFill>
              <a:latin typeface="Adobe Arabic" pitchFamily="18" charset="-78"/>
              <a:cs typeface="Adobe Arabic" pitchFamily="18" charset="-78"/>
            </a:endParaRPr>
          </a:p>
        </p:txBody>
      </p:sp>
      <p:sp>
        <p:nvSpPr>
          <p:cNvPr id="7" name="TextBox 6"/>
          <p:cNvSpPr txBox="1"/>
          <p:nvPr/>
        </p:nvSpPr>
        <p:spPr>
          <a:xfrm>
            <a:off x="914400" y="228600"/>
            <a:ext cx="6553200" cy="1200329"/>
          </a:xfrm>
          <a:prstGeom prst="rect">
            <a:avLst/>
          </a:prstGeom>
          <a:noFill/>
        </p:spPr>
        <p:txBody>
          <a:bodyPr wrap="square" rtlCol="0">
            <a:spAutoFit/>
          </a:bodyPr>
          <a:lstStyle/>
          <a:p>
            <a:pPr algn="ctr" rtl="1"/>
            <a:r>
              <a:rPr lang="ar-JO" sz="3600" b="1" dirty="0" smtClean="0">
                <a:solidFill>
                  <a:schemeClr val="bg1"/>
                </a:solidFill>
                <a:latin typeface="Adobe Arabic" pitchFamily="18" charset="-78"/>
                <a:cs typeface="Adobe Arabic" pitchFamily="18" charset="-78"/>
              </a:rPr>
              <a:t>التخطيط الإداري للأراضي الرطبة ذات الأهمية العالمية المعلنة ضمن اتفاقية رامسار </a:t>
            </a:r>
            <a:endParaRPr lang="en-US" sz="3600" b="1" dirty="0">
              <a:solidFill>
                <a:schemeClr val="bg1"/>
              </a:solidFill>
              <a:latin typeface="Adobe Arabic" pitchFamily="18" charset="-78"/>
              <a:cs typeface="Adobe Arabic" pitchFamily="18" charset="-78"/>
            </a:endParaRPr>
          </a:p>
        </p:txBody>
      </p:sp>
      <p:sp>
        <p:nvSpPr>
          <p:cNvPr id="9" name="Rectangle 8"/>
          <p:cNvSpPr/>
          <p:nvPr/>
        </p:nvSpPr>
        <p:spPr>
          <a:xfrm>
            <a:off x="0" y="0"/>
            <a:ext cx="9144000" cy="45719"/>
          </a:xfrm>
          <a:prstGeom prst="rect">
            <a:avLst/>
          </a:prstGeom>
          <a:solidFill>
            <a:srgbClr val="54B9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p:nvSpPr>
        <p:spPr>
          <a:xfrm>
            <a:off x="914400" y="1600200"/>
            <a:ext cx="6400800" cy="45719"/>
          </a:xfrm>
          <a:prstGeom prst="rect">
            <a:avLst/>
          </a:prstGeom>
          <a:solidFill>
            <a:srgbClr val="54B9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descr="Glossy Ibes.JPG"/>
          <p:cNvPicPr>
            <a:picLocks noChangeAspect="1"/>
          </p:cNvPicPr>
          <p:nvPr/>
        </p:nvPicPr>
        <p:blipFill>
          <a:blip r:embed="rId2" cstate="print"/>
          <a:srcRect l="40000" t="32434" r="40000" b="17378"/>
          <a:stretch>
            <a:fillRect/>
          </a:stretch>
        </p:blipFill>
        <p:spPr>
          <a:xfrm>
            <a:off x="7924800" y="1752600"/>
            <a:ext cx="1066800" cy="1828800"/>
          </a:xfrm>
          <a:prstGeom prst="rect">
            <a:avLst/>
          </a:prstGeom>
        </p:spPr>
      </p:pic>
      <p:pic>
        <p:nvPicPr>
          <p:cNvPr id="12" name="Picture 11" descr="G.barremia.JPG"/>
          <p:cNvPicPr>
            <a:picLocks noChangeAspect="1"/>
          </p:cNvPicPr>
          <p:nvPr/>
        </p:nvPicPr>
        <p:blipFill>
          <a:blip r:embed="rId3" cstate="print"/>
          <a:srcRect l="16364" t="16364" r="4545" b="4545"/>
          <a:stretch>
            <a:fillRect/>
          </a:stretch>
        </p:blipFill>
        <p:spPr>
          <a:xfrm>
            <a:off x="7924800" y="3733800"/>
            <a:ext cx="1066800" cy="857250"/>
          </a:xfrm>
          <a:prstGeom prst="rect">
            <a:avLst/>
          </a:prstGeom>
        </p:spPr>
      </p:pic>
      <p:pic>
        <p:nvPicPr>
          <p:cNvPr id="14" name="Picture 13" descr="DSC_9629.JPG"/>
          <p:cNvPicPr>
            <a:picLocks noChangeAspect="1"/>
          </p:cNvPicPr>
          <p:nvPr/>
        </p:nvPicPr>
        <p:blipFill>
          <a:blip r:embed="rId4" cstate="print"/>
          <a:stretch>
            <a:fillRect/>
          </a:stretch>
        </p:blipFill>
        <p:spPr>
          <a:xfrm>
            <a:off x="7924800" y="4800601"/>
            <a:ext cx="1066800" cy="860378"/>
          </a:xfrm>
          <a:prstGeom prst="rect">
            <a:avLst/>
          </a:prstGeom>
        </p:spPr>
      </p:pic>
      <p:grpSp>
        <p:nvGrpSpPr>
          <p:cNvPr id="18" name="Group 17"/>
          <p:cNvGrpSpPr/>
          <p:nvPr/>
        </p:nvGrpSpPr>
        <p:grpSpPr>
          <a:xfrm>
            <a:off x="0" y="6019800"/>
            <a:ext cx="9144000" cy="838200"/>
            <a:chOff x="0" y="6019800"/>
            <a:chExt cx="9144000" cy="838200"/>
          </a:xfrm>
        </p:grpSpPr>
        <p:pic>
          <p:nvPicPr>
            <p:cNvPr id="19" name="Picture 18" descr="DSCF0293.JPG"/>
            <p:cNvPicPr>
              <a:picLocks noChangeAspect="1"/>
            </p:cNvPicPr>
            <p:nvPr/>
          </p:nvPicPr>
          <p:blipFill>
            <a:blip r:embed="rId5" cstate="print"/>
            <a:srcRect t="25042" b="39983"/>
            <a:stretch>
              <a:fillRect/>
            </a:stretch>
          </p:blipFill>
          <p:spPr>
            <a:xfrm>
              <a:off x="0" y="6019800"/>
              <a:ext cx="5181600" cy="838200"/>
            </a:xfrm>
            <a:prstGeom prst="rect">
              <a:avLst/>
            </a:prstGeom>
          </p:spPr>
        </p:pic>
        <p:pic>
          <p:nvPicPr>
            <p:cNvPr id="20" name="Picture 19" descr="DSCF0293.JPG"/>
            <p:cNvPicPr>
              <a:picLocks noChangeAspect="1"/>
            </p:cNvPicPr>
            <p:nvPr/>
          </p:nvPicPr>
          <p:blipFill>
            <a:blip r:embed="rId6" cstate="print"/>
            <a:srcRect t="25042" r="13235" b="42898"/>
            <a:stretch>
              <a:fillRect/>
            </a:stretch>
          </p:blipFill>
          <p:spPr>
            <a:xfrm>
              <a:off x="4648200" y="6019800"/>
              <a:ext cx="4495800" cy="838200"/>
            </a:xfrm>
            <a:prstGeom prst="rect">
              <a:avLst/>
            </a:prstGeom>
          </p:spPr>
        </p:pic>
      </p:grpSp>
    </p:spTree>
  </p:cSld>
  <p:clrMapOvr>
    <a:masterClrMapping/>
  </p:clrMapOvr>
  <p:transition>
    <p:fade thruBlk="1"/>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bg>
      <p:bgPr>
        <a:solidFill>
          <a:srgbClr val="78001C"/>
        </a:solidFill>
        <a:effectLst/>
      </p:bgPr>
    </p:bg>
    <p:spTree>
      <p:nvGrpSpPr>
        <p:cNvPr id="1" name=""/>
        <p:cNvGrpSpPr/>
        <p:nvPr/>
      </p:nvGrpSpPr>
      <p:grpSpPr>
        <a:xfrm>
          <a:off x="0" y="0"/>
          <a:ext cx="0" cy="0"/>
          <a:chOff x="0" y="0"/>
          <a:chExt cx="0" cy="0"/>
        </a:xfrm>
      </p:grpSpPr>
      <p:sp>
        <p:nvSpPr>
          <p:cNvPr id="2" name="Rectangle 1"/>
          <p:cNvSpPr/>
          <p:nvPr/>
        </p:nvSpPr>
        <p:spPr>
          <a:xfrm>
            <a:off x="914400" y="3651409"/>
            <a:ext cx="6400800" cy="2215991"/>
          </a:xfrm>
          <a:prstGeom prst="rect">
            <a:avLst/>
          </a:prstGeom>
          <a:ln>
            <a:solidFill>
              <a:srgbClr val="5C91A4"/>
            </a:solidFill>
          </a:ln>
        </p:spPr>
        <p:txBody>
          <a:bodyPr wrap="square">
            <a:spAutoFit/>
          </a:bodyPr>
          <a:lstStyle/>
          <a:p>
            <a:pPr algn="justLow"/>
            <a:r>
              <a:rPr lang="en-US" dirty="0" smtClean="0">
                <a:solidFill>
                  <a:srgbClr val="E7D19A"/>
                </a:solidFill>
              </a:rPr>
              <a:t>A wetland should be considered internationally important if it contains a representative, rare, or unique example of a natural or near-natural wetland type found within the appropriate </a:t>
            </a:r>
            <a:r>
              <a:rPr lang="en-US" dirty="0" err="1" smtClean="0">
                <a:solidFill>
                  <a:srgbClr val="E7D19A"/>
                </a:solidFill>
              </a:rPr>
              <a:t>biogeographic</a:t>
            </a:r>
            <a:r>
              <a:rPr lang="en-US" dirty="0" smtClean="0">
                <a:solidFill>
                  <a:srgbClr val="E7D19A"/>
                </a:solidFill>
              </a:rPr>
              <a:t> region.</a:t>
            </a:r>
            <a:endParaRPr lang="ar-JO" dirty="0" smtClean="0">
              <a:solidFill>
                <a:srgbClr val="E7D19A"/>
              </a:solidFill>
            </a:endParaRPr>
          </a:p>
          <a:p>
            <a:pPr algn="justLow"/>
            <a:endParaRPr lang="ar-JO" dirty="0" smtClean="0">
              <a:solidFill>
                <a:srgbClr val="E7D19A"/>
              </a:solidFill>
            </a:endParaRPr>
          </a:p>
          <a:p>
            <a:pPr algn="r" rtl="1"/>
            <a:r>
              <a:rPr lang="ar-JO" sz="2400" dirty="0" smtClean="0">
                <a:solidFill>
                  <a:srgbClr val="E7D19A"/>
                </a:solidFill>
                <a:latin typeface="Adobe Arabic" pitchFamily="18" charset="-78"/>
                <a:cs typeface="Adobe Arabic" pitchFamily="18" charset="-78"/>
              </a:rPr>
              <a:t>تعتبر المنطقة الرطبة ذات أهمية عالمية إذا  مثلت نمطا فريدا طبيعيا أو شبه طبيعي من أنماط الأراضي الرطبة الموجودة في منطقة </a:t>
            </a:r>
            <a:r>
              <a:rPr lang="ar-JO" sz="2400" dirty="0" err="1" smtClean="0">
                <a:solidFill>
                  <a:srgbClr val="E7D19A"/>
                </a:solidFill>
                <a:latin typeface="Adobe Arabic" pitchFamily="18" charset="-78"/>
                <a:cs typeface="Adobe Arabic" pitchFamily="18" charset="-78"/>
              </a:rPr>
              <a:t>بيوجيوغرافية</a:t>
            </a:r>
            <a:r>
              <a:rPr lang="ar-JO" sz="2400" dirty="0" smtClean="0">
                <a:solidFill>
                  <a:srgbClr val="E7D19A"/>
                </a:solidFill>
                <a:latin typeface="Adobe Arabic" pitchFamily="18" charset="-78"/>
                <a:cs typeface="Adobe Arabic" pitchFamily="18" charset="-78"/>
              </a:rPr>
              <a:t> محددة.</a:t>
            </a:r>
            <a:endParaRPr lang="en-US" sz="2400" b="1" dirty="0" smtClean="0">
              <a:solidFill>
                <a:srgbClr val="E7D19A"/>
              </a:solidFill>
            </a:endParaRPr>
          </a:p>
        </p:txBody>
      </p:sp>
      <p:sp>
        <p:nvSpPr>
          <p:cNvPr id="3" name="TextBox 2"/>
          <p:cNvSpPr txBox="1"/>
          <p:nvPr/>
        </p:nvSpPr>
        <p:spPr>
          <a:xfrm>
            <a:off x="914400" y="2701260"/>
            <a:ext cx="6400800" cy="615553"/>
          </a:xfrm>
          <a:prstGeom prst="rect">
            <a:avLst/>
          </a:prstGeom>
          <a:noFill/>
          <a:ln>
            <a:solidFill>
              <a:srgbClr val="5C91A4"/>
            </a:solidFill>
          </a:ln>
        </p:spPr>
        <p:txBody>
          <a:bodyPr wrap="square" rtlCol="0">
            <a:spAutoFit/>
          </a:bodyPr>
          <a:lstStyle/>
          <a:p>
            <a:pPr algn="r" rtl="1"/>
            <a:r>
              <a:rPr lang="ar-JO" sz="3400" b="1" dirty="0" smtClean="0">
                <a:solidFill>
                  <a:srgbClr val="E7D19A"/>
                </a:solidFill>
                <a:latin typeface="Adobe Arabic" pitchFamily="18" charset="-78"/>
                <a:cs typeface="Adobe Arabic" pitchFamily="18" charset="-78"/>
              </a:rPr>
              <a:t>معايير اختيار مواقع رامسار </a:t>
            </a:r>
            <a:r>
              <a:rPr lang="ar-JO" sz="2400" b="1" dirty="0" smtClean="0">
                <a:solidFill>
                  <a:srgbClr val="E7D19A"/>
                </a:solidFill>
                <a:latin typeface="Adobe Arabic" pitchFamily="18" charset="-78"/>
                <a:cs typeface="Adobe Arabic" pitchFamily="18" charset="-78"/>
              </a:rPr>
              <a:t>– </a:t>
            </a:r>
            <a:r>
              <a:rPr lang="en-US" sz="2400" b="1" dirty="0" smtClean="0">
                <a:solidFill>
                  <a:srgbClr val="E7D19A"/>
                </a:solidFill>
                <a:latin typeface="Adobe Arabic" pitchFamily="18" charset="-78"/>
                <a:cs typeface="Adobe Arabic" pitchFamily="18" charset="-78"/>
              </a:rPr>
              <a:t>     </a:t>
            </a:r>
            <a:r>
              <a:rPr lang="ar-JO" sz="2400" b="1" dirty="0" smtClean="0">
                <a:solidFill>
                  <a:srgbClr val="E7D19A"/>
                </a:solidFill>
                <a:latin typeface="Adobe Arabic" pitchFamily="18" charset="-78"/>
                <a:cs typeface="Adobe Arabic" pitchFamily="18" charset="-78"/>
              </a:rPr>
              <a:t>المعيار الأول</a:t>
            </a:r>
            <a:r>
              <a:rPr lang="en-US" sz="2400" b="1" dirty="0" smtClean="0">
                <a:solidFill>
                  <a:srgbClr val="E7D19A"/>
                </a:solidFill>
                <a:latin typeface="Adobe Arabic" pitchFamily="18" charset="-78"/>
                <a:cs typeface="Adobe Arabic" pitchFamily="18" charset="-78"/>
              </a:rPr>
              <a:t>   </a:t>
            </a:r>
            <a:r>
              <a:rPr lang="ar-JO" sz="2400" b="1" dirty="0" smtClean="0">
                <a:solidFill>
                  <a:srgbClr val="E7D19A"/>
                </a:solidFill>
                <a:latin typeface="Adobe Arabic" pitchFamily="18" charset="-78"/>
                <a:cs typeface="Adobe Arabic" pitchFamily="18" charset="-78"/>
              </a:rPr>
              <a:t> </a:t>
            </a:r>
            <a:r>
              <a:rPr lang="en-US" sz="2400" b="1" dirty="0" smtClean="0">
                <a:solidFill>
                  <a:srgbClr val="E7D19A"/>
                </a:solidFill>
                <a:latin typeface="Adobe Arabic" pitchFamily="18" charset="-78"/>
                <a:cs typeface="Adobe Arabic" pitchFamily="18" charset="-78"/>
              </a:rPr>
              <a:t>Criterion 1</a:t>
            </a:r>
            <a:r>
              <a:rPr lang="ar-JO" sz="2400" b="1" dirty="0" smtClean="0">
                <a:solidFill>
                  <a:srgbClr val="E7D19A"/>
                </a:solidFill>
                <a:latin typeface="Adobe Arabic" pitchFamily="18" charset="-78"/>
                <a:cs typeface="Adobe Arabic" pitchFamily="18" charset="-78"/>
              </a:rPr>
              <a:t>  </a:t>
            </a:r>
            <a:endParaRPr lang="en-US" sz="3400" b="1" dirty="0">
              <a:solidFill>
                <a:srgbClr val="E7D19A"/>
              </a:solidFill>
              <a:latin typeface="Adobe Arabic" pitchFamily="18" charset="-78"/>
              <a:cs typeface="Adobe Arabic" pitchFamily="18" charset="-78"/>
            </a:endParaRPr>
          </a:p>
        </p:txBody>
      </p:sp>
      <p:sp>
        <p:nvSpPr>
          <p:cNvPr id="5" name="TextBox 4"/>
          <p:cNvSpPr txBox="1"/>
          <p:nvPr/>
        </p:nvSpPr>
        <p:spPr>
          <a:xfrm>
            <a:off x="914400" y="228600"/>
            <a:ext cx="6553200" cy="1200329"/>
          </a:xfrm>
          <a:prstGeom prst="rect">
            <a:avLst/>
          </a:prstGeom>
          <a:noFill/>
        </p:spPr>
        <p:txBody>
          <a:bodyPr wrap="square" rtlCol="0">
            <a:spAutoFit/>
          </a:bodyPr>
          <a:lstStyle/>
          <a:p>
            <a:pPr algn="ctr" rtl="1"/>
            <a:r>
              <a:rPr lang="ar-JO" sz="3600" b="1" dirty="0" smtClean="0">
                <a:solidFill>
                  <a:schemeClr val="bg1"/>
                </a:solidFill>
                <a:latin typeface="Adobe Arabic" pitchFamily="18" charset="-78"/>
                <a:cs typeface="Adobe Arabic" pitchFamily="18" charset="-78"/>
              </a:rPr>
              <a:t>التخطيط الإداري للأراضي الرطبة ذات الأهمية العالمية المعلنة ضمن اتفاقية رامسار </a:t>
            </a:r>
            <a:endParaRPr lang="en-US" sz="3600" b="1" dirty="0">
              <a:solidFill>
                <a:schemeClr val="bg1"/>
              </a:solidFill>
              <a:latin typeface="Adobe Arabic" pitchFamily="18" charset="-78"/>
              <a:cs typeface="Adobe Arabic" pitchFamily="18" charset="-78"/>
            </a:endParaRPr>
          </a:p>
        </p:txBody>
      </p:sp>
      <p:sp>
        <p:nvSpPr>
          <p:cNvPr id="7" name="Rectangle 6"/>
          <p:cNvSpPr/>
          <p:nvPr/>
        </p:nvSpPr>
        <p:spPr>
          <a:xfrm>
            <a:off x="0" y="0"/>
            <a:ext cx="9144000" cy="45719"/>
          </a:xfrm>
          <a:prstGeom prst="rect">
            <a:avLst/>
          </a:prstGeom>
          <a:solidFill>
            <a:srgbClr val="54B9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914400" y="1600200"/>
            <a:ext cx="6400800" cy="45719"/>
          </a:xfrm>
          <a:prstGeom prst="rect">
            <a:avLst/>
          </a:prstGeom>
          <a:solidFill>
            <a:srgbClr val="54B9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descr="Glossy Ibes.JPG"/>
          <p:cNvPicPr>
            <a:picLocks noChangeAspect="1"/>
          </p:cNvPicPr>
          <p:nvPr/>
        </p:nvPicPr>
        <p:blipFill>
          <a:blip r:embed="rId2" cstate="print"/>
          <a:srcRect l="40000" t="32434" r="40000" b="17378"/>
          <a:stretch>
            <a:fillRect/>
          </a:stretch>
        </p:blipFill>
        <p:spPr>
          <a:xfrm>
            <a:off x="7924800" y="1752600"/>
            <a:ext cx="1066800" cy="1828800"/>
          </a:xfrm>
          <a:prstGeom prst="rect">
            <a:avLst/>
          </a:prstGeom>
        </p:spPr>
      </p:pic>
      <p:pic>
        <p:nvPicPr>
          <p:cNvPr id="10" name="Picture 9" descr="G.barremia.JPG"/>
          <p:cNvPicPr>
            <a:picLocks noChangeAspect="1"/>
          </p:cNvPicPr>
          <p:nvPr/>
        </p:nvPicPr>
        <p:blipFill>
          <a:blip r:embed="rId3" cstate="print"/>
          <a:srcRect l="16364" t="16364" r="4545" b="4545"/>
          <a:stretch>
            <a:fillRect/>
          </a:stretch>
        </p:blipFill>
        <p:spPr>
          <a:xfrm>
            <a:off x="7924800" y="3733800"/>
            <a:ext cx="1066800" cy="857250"/>
          </a:xfrm>
          <a:prstGeom prst="rect">
            <a:avLst/>
          </a:prstGeom>
        </p:spPr>
      </p:pic>
      <p:pic>
        <p:nvPicPr>
          <p:cNvPr id="12" name="Picture 11" descr="DSC_9629.JPG"/>
          <p:cNvPicPr>
            <a:picLocks noChangeAspect="1"/>
          </p:cNvPicPr>
          <p:nvPr/>
        </p:nvPicPr>
        <p:blipFill>
          <a:blip r:embed="rId4" cstate="print"/>
          <a:stretch>
            <a:fillRect/>
          </a:stretch>
        </p:blipFill>
        <p:spPr>
          <a:xfrm>
            <a:off x="7924800" y="4800601"/>
            <a:ext cx="1066800" cy="860378"/>
          </a:xfrm>
          <a:prstGeom prst="rect">
            <a:avLst/>
          </a:prstGeom>
        </p:spPr>
      </p:pic>
      <p:sp>
        <p:nvSpPr>
          <p:cNvPr id="17" name="Rectangle 1"/>
          <p:cNvSpPr>
            <a:spLocks noChangeArrowheads="1"/>
          </p:cNvSpPr>
          <p:nvPr/>
        </p:nvSpPr>
        <p:spPr bwMode="auto">
          <a:xfrm>
            <a:off x="914400" y="1905000"/>
            <a:ext cx="6400800" cy="461665"/>
          </a:xfrm>
          <a:prstGeom prst="rect">
            <a:avLst/>
          </a:prstGeom>
          <a:noFill/>
          <a:ln>
            <a:solidFill>
              <a:srgbClr val="5C91A4"/>
            </a:solidFill>
          </a:ln>
        </p:spPr>
        <p:txBody>
          <a:bodyPr wrap="square" rtlCol="0">
            <a:spAutoFit/>
          </a:bodyPr>
          <a:lstStyle/>
          <a:p>
            <a:pPr marR="0" lvl="0" indent="0" algn="ctr" rtl="1" fontAlgn="base">
              <a:lnSpc>
                <a:spcPct val="100000"/>
              </a:lnSpc>
              <a:spcBef>
                <a:spcPct val="0"/>
              </a:spcBef>
              <a:spcAft>
                <a:spcPct val="0"/>
              </a:spcAft>
              <a:buClrTx/>
              <a:buSzTx/>
              <a:buFontTx/>
              <a:buNone/>
              <a:tabLst/>
            </a:pPr>
            <a:r>
              <a:rPr lang="ar-JO" sz="2400" dirty="0" smtClean="0">
                <a:solidFill>
                  <a:srgbClr val="E7D19A"/>
                </a:solidFill>
                <a:latin typeface="Adobe Arabic" pitchFamily="18" charset="-78"/>
                <a:cs typeface="Adobe Arabic" pitchFamily="18" charset="-78"/>
              </a:rPr>
              <a:t>المجموعة الأولى (</a:t>
            </a:r>
            <a:r>
              <a:rPr lang="en-US" sz="2400" dirty="0" smtClean="0">
                <a:solidFill>
                  <a:srgbClr val="E7D19A"/>
                </a:solidFill>
                <a:latin typeface="Adobe Arabic" pitchFamily="18" charset="-78"/>
                <a:cs typeface="Adobe Arabic" pitchFamily="18" charset="-78"/>
              </a:rPr>
              <a:t>A</a:t>
            </a:r>
            <a:r>
              <a:rPr lang="ar-JO" sz="2400" dirty="0" smtClean="0">
                <a:solidFill>
                  <a:srgbClr val="E7D19A"/>
                </a:solidFill>
                <a:latin typeface="Adobe Arabic" pitchFamily="18" charset="-78"/>
                <a:cs typeface="Adobe Arabic" pitchFamily="18" charset="-78"/>
              </a:rPr>
              <a:t>) مواقع تحتوي على أنواع ممثلة أو نادرة من الأراضي الرطبة.</a:t>
            </a:r>
            <a:r>
              <a:rPr lang="en-US" sz="2400" dirty="0" smtClean="0">
                <a:solidFill>
                  <a:srgbClr val="E7D19A"/>
                </a:solidFill>
                <a:latin typeface="Adobe Arabic" pitchFamily="18" charset="-78"/>
                <a:cs typeface="Adobe Arabic" pitchFamily="18" charset="-78"/>
              </a:rPr>
              <a:t> </a:t>
            </a:r>
          </a:p>
        </p:txBody>
      </p:sp>
      <p:grpSp>
        <p:nvGrpSpPr>
          <p:cNvPr id="19" name="Group 18"/>
          <p:cNvGrpSpPr/>
          <p:nvPr/>
        </p:nvGrpSpPr>
        <p:grpSpPr>
          <a:xfrm>
            <a:off x="0" y="6019800"/>
            <a:ext cx="9144000" cy="838200"/>
            <a:chOff x="0" y="6019800"/>
            <a:chExt cx="9144000" cy="838200"/>
          </a:xfrm>
        </p:grpSpPr>
        <p:pic>
          <p:nvPicPr>
            <p:cNvPr id="20" name="Picture 19" descr="DSCF0293.JPG"/>
            <p:cNvPicPr>
              <a:picLocks noChangeAspect="1"/>
            </p:cNvPicPr>
            <p:nvPr/>
          </p:nvPicPr>
          <p:blipFill>
            <a:blip r:embed="rId5" cstate="print"/>
            <a:srcRect t="25042" b="39983"/>
            <a:stretch>
              <a:fillRect/>
            </a:stretch>
          </p:blipFill>
          <p:spPr>
            <a:xfrm>
              <a:off x="0" y="6019800"/>
              <a:ext cx="5181600" cy="838200"/>
            </a:xfrm>
            <a:prstGeom prst="rect">
              <a:avLst/>
            </a:prstGeom>
          </p:spPr>
        </p:pic>
        <p:pic>
          <p:nvPicPr>
            <p:cNvPr id="21" name="Picture 20" descr="DSCF0293.JPG"/>
            <p:cNvPicPr>
              <a:picLocks noChangeAspect="1"/>
            </p:cNvPicPr>
            <p:nvPr/>
          </p:nvPicPr>
          <p:blipFill>
            <a:blip r:embed="rId6" cstate="print"/>
            <a:srcRect t="25042" r="13235" b="42898"/>
            <a:stretch>
              <a:fillRect/>
            </a:stretch>
          </p:blipFill>
          <p:spPr>
            <a:xfrm>
              <a:off x="4648200" y="6019800"/>
              <a:ext cx="4495800" cy="838200"/>
            </a:xfrm>
            <a:prstGeom prst="rect">
              <a:avLst/>
            </a:prstGeom>
          </p:spPr>
        </p:pic>
      </p:grpSp>
    </p:spTree>
  </p:cSld>
  <p:clrMapOvr>
    <a:masterClrMapping/>
  </p:clrMapOvr>
  <p:transition>
    <p:fade thruBlk="1"/>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bg>
      <p:bgPr>
        <a:solidFill>
          <a:srgbClr val="78001C"/>
        </a:solidFill>
        <a:effectLst/>
      </p:bgPr>
    </p:bg>
    <p:spTree>
      <p:nvGrpSpPr>
        <p:cNvPr id="1" name=""/>
        <p:cNvGrpSpPr/>
        <p:nvPr/>
      </p:nvGrpSpPr>
      <p:grpSpPr>
        <a:xfrm>
          <a:off x="0" y="0"/>
          <a:ext cx="0" cy="0"/>
          <a:chOff x="0" y="0"/>
          <a:chExt cx="0" cy="0"/>
        </a:xfrm>
      </p:grpSpPr>
      <p:sp>
        <p:nvSpPr>
          <p:cNvPr id="2" name="Rectangle 1"/>
          <p:cNvSpPr/>
          <p:nvPr/>
        </p:nvSpPr>
        <p:spPr>
          <a:xfrm>
            <a:off x="914400" y="2971800"/>
            <a:ext cx="6400800" cy="2677656"/>
          </a:xfrm>
          <a:prstGeom prst="rect">
            <a:avLst/>
          </a:prstGeom>
          <a:ln>
            <a:solidFill>
              <a:srgbClr val="5C91A4"/>
            </a:solidFill>
          </a:ln>
        </p:spPr>
        <p:txBody>
          <a:bodyPr wrap="square">
            <a:spAutoFit/>
          </a:bodyPr>
          <a:lstStyle/>
          <a:p>
            <a:pPr marL="342900" indent="-285750" algn="r" rtl="1">
              <a:buFontTx/>
              <a:buChar char="-"/>
            </a:pPr>
            <a:r>
              <a:rPr lang="ar-JO" sz="2400" dirty="0" smtClean="0">
                <a:solidFill>
                  <a:srgbClr val="E7D19A"/>
                </a:solidFill>
                <a:latin typeface="Adobe Arabic" pitchFamily="18" charset="-78"/>
                <a:cs typeface="Adobe Arabic" pitchFamily="18" charset="-78"/>
              </a:rPr>
              <a:t>تحديد الأراضي </a:t>
            </a:r>
            <a:r>
              <a:rPr lang="ar-JO" sz="2400" dirty="0" err="1" smtClean="0">
                <a:solidFill>
                  <a:srgbClr val="E7D19A"/>
                </a:solidFill>
                <a:latin typeface="Adobe Arabic" pitchFamily="18" charset="-78"/>
                <a:cs typeface="Adobe Arabic" pitchFamily="18" charset="-78"/>
              </a:rPr>
              <a:t>البيوجيغرافية</a:t>
            </a:r>
            <a:r>
              <a:rPr lang="ar-JO" sz="2400" dirty="0" smtClean="0">
                <a:solidFill>
                  <a:srgbClr val="E7D19A"/>
                </a:solidFill>
                <a:latin typeface="Adobe Arabic" pitchFamily="18" charset="-78"/>
                <a:cs typeface="Adobe Arabic" pitchFamily="18" charset="-78"/>
              </a:rPr>
              <a:t> على المستوى الوطني وضمن الإطار الإقليمي أو القارِّي.</a:t>
            </a:r>
          </a:p>
          <a:p>
            <a:pPr marL="342900" indent="-285750" algn="r" rtl="1">
              <a:buFontTx/>
              <a:buChar char="-"/>
            </a:pPr>
            <a:r>
              <a:rPr lang="ar-JO" sz="2400" dirty="0" smtClean="0">
                <a:solidFill>
                  <a:srgbClr val="E7D19A"/>
                </a:solidFill>
                <a:latin typeface="Adobe Arabic" pitchFamily="18" charset="-78"/>
                <a:cs typeface="Adobe Arabic" pitchFamily="18" charset="-78"/>
              </a:rPr>
              <a:t>النظر إلى وظيفة المنطقة الرطبة ضمن النظام البيئي (كالأحواض النهرية الأساسية ودلتا الأنهار الكبيرة).</a:t>
            </a:r>
          </a:p>
          <a:p>
            <a:pPr marL="342900" indent="-285750" algn="r" rtl="1">
              <a:buFontTx/>
              <a:buChar char="-"/>
            </a:pPr>
            <a:r>
              <a:rPr lang="ar-JO" sz="2400" dirty="0" smtClean="0">
                <a:solidFill>
                  <a:srgbClr val="E7D19A"/>
                </a:solidFill>
                <a:latin typeface="Adobe Arabic" pitchFamily="18" charset="-78"/>
                <a:cs typeface="Adobe Arabic" pitchFamily="18" charset="-78"/>
              </a:rPr>
              <a:t>أهمية النظام المائي: من حيث الخدمات ، وشحن الحوض المائي، ومناطق الفيضان، والتخفيف من الآثار المناخية ، والمحافظة على نوعية عالية الجودة من المياه.</a:t>
            </a:r>
            <a:endParaRPr lang="en-US" sz="2400" b="1" dirty="0" smtClean="0">
              <a:solidFill>
                <a:srgbClr val="E7D19A"/>
              </a:solidFill>
            </a:endParaRPr>
          </a:p>
        </p:txBody>
      </p:sp>
      <p:sp>
        <p:nvSpPr>
          <p:cNvPr id="3" name="TextBox 2"/>
          <p:cNvSpPr txBox="1"/>
          <p:nvPr/>
        </p:nvSpPr>
        <p:spPr>
          <a:xfrm>
            <a:off x="914400" y="2057400"/>
            <a:ext cx="6400800" cy="615553"/>
          </a:xfrm>
          <a:prstGeom prst="rect">
            <a:avLst/>
          </a:prstGeom>
          <a:noFill/>
          <a:ln>
            <a:solidFill>
              <a:srgbClr val="5C91A4"/>
            </a:solidFill>
          </a:ln>
        </p:spPr>
        <p:txBody>
          <a:bodyPr wrap="square" rtlCol="0">
            <a:spAutoFit/>
          </a:bodyPr>
          <a:lstStyle/>
          <a:p>
            <a:pPr algn="r" rtl="1"/>
            <a:r>
              <a:rPr lang="ar-JO" sz="3400" b="1" dirty="0" smtClean="0">
                <a:solidFill>
                  <a:srgbClr val="E7D19A"/>
                </a:solidFill>
                <a:latin typeface="Adobe Arabic" pitchFamily="18" charset="-78"/>
                <a:cs typeface="Adobe Arabic" pitchFamily="18" charset="-78"/>
              </a:rPr>
              <a:t>معايير اختيار مواقع رامسار </a:t>
            </a:r>
            <a:r>
              <a:rPr lang="ar-JO" sz="2400" b="1" dirty="0" smtClean="0">
                <a:solidFill>
                  <a:srgbClr val="E7D19A"/>
                </a:solidFill>
                <a:latin typeface="Adobe Arabic" pitchFamily="18" charset="-78"/>
                <a:cs typeface="Adobe Arabic" pitchFamily="18" charset="-78"/>
              </a:rPr>
              <a:t>– </a:t>
            </a:r>
            <a:r>
              <a:rPr lang="en-US" sz="2400" b="1" dirty="0" smtClean="0">
                <a:solidFill>
                  <a:srgbClr val="E7D19A"/>
                </a:solidFill>
                <a:latin typeface="Adobe Arabic" pitchFamily="18" charset="-78"/>
                <a:cs typeface="Adobe Arabic" pitchFamily="18" charset="-78"/>
              </a:rPr>
              <a:t>     </a:t>
            </a:r>
            <a:r>
              <a:rPr lang="ar-JO" sz="2400" b="1" dirty="0" smtClean="0">
                <a:solidFill>
                  <a:srgbClr val="E7D19A"/>
                </a:solidFill>
                <a:latin typeface="Adobe Arabic" pitchFamily="18" charset="-78"/>
                <a:cs typeface="Adobe Arabic" pitchFamily="18" charset="-78"/>
              </a:rPr>
              <a:t>المعيار الأول</a:t>
            </a:r>
            <a:r>
              <a:rPr lang="en-US" sz="2400" b="1" dirty="0" smtClean="0">
                <a:solidFill>
                  <a:srgbClr val="E7D19A"/>
                </a:solidFill>
                <a:latin typeface="Adobe Arabic" pitchFamily="18" charset="-78"/>
                <a:cs typeface="Adobe Arabic" pitchFamily="18" charset="-78"/>
              </a:rPr>
              <a:t>   </a:t>
            </a:r>
            <a:r>
              <a:rPr lang="ar-JO" sz="2400" b="1" dirty="0" smtClean="0">
                <a:solidFill>
                  <a:srgbClr val="E7D19A"/>
                </a:solidFill>
                <a:latin typeface="Adobe Arabic" pitchFamily="18" charset="-78"/>
                <a:cs typeface="Adobe Arabic" pitchFamily="18" charset="-78"/>
              </a:rPr>
              <a:t> </a:t>
            </a:r>
            <a:r>
              <a:rPr lang="en-US" sz="2400" b="1" dirty="0" smtClean="0">
                <a:solidFill>
                  <a:srgbClr val="E7D19A"/>
                </a:solidFill>
                <a:latin typeface="Adobe Arabic" pitchFamily="18" charset="-78"/>
                <a:cs typeface="Adobe Arabic" pitchFamily="18" charset="-78"/>
              </a:rPr>
              <a:t>Criterion 1</a:t>
            </a:r>
            <a:r>
              <a:rPr lang="ar-JO" sz="2400" b="1" dirty="0" smtClean="0">
                <a:solidFill>
                  <a:srgbClr val="E7D19A"/>
                </a:solidFill>
                <a:latin typeface="Adobe Arabic" pitchFamily="18" charset="-78"/>
                <a:cs typeface="Adobe Arabic" pitchFamily="18" charset="-78"/>
              </a:rPr>
              <a:t>  </a:t>
            </a:r>
            <a:endParaRPr lang="en-US" sz="3400" b="1" dirty="0">
              <a:solidFill>
                <a:srgbClr val="E7D19A"/>
              </a:solidFill>
              <a:latin typeface="Adobe Arabic" pitchFamily="18" charset="-78"/>
              <a:cs typeface="Adobe Arabic" pitchFamily="18" charset="-78"/>
            </a:endParaRPr>
          </a:p>
        </p:txBody>
      </p:sp>
      <p:sp>
        <p:nvSpPr>
          <p:cNvPr id="5" name="TextBox 4"/>
          <p:cNvSpPr txBox="1"/>
          <p:nvPr/>
        </p:nvSpPr>
        <p:spPr>
          <a:xfrm>
            <a:off x="914400" y="228600"/>
            <a:ext cx="6553200" cy="1200329"/>
          </a:xfrm>
          <a:prstGeom prst="rect">
            <a:avLst/>
          </a:prstGeom>
          <a:noFill/>
        </p:spPr>
        <p:txBody>
          <a:bodyPr wrap="square" rtlCol="0">
            <a:spAutoFit/>
          </a:bodyPr>
          <a:lstStyle/>
          <a:p>
            <a:pPr algn="ctr" rtl="1"/>
            <a:r>
              <a:rPr lang="ar-JO" sz="3600" b="1" dirty="0" smtClean="0">
                <a:solidFill>
                  <a:schemeClr val="bg1"/>
                </a:solidFill>
                <a:latin typeface="Adobe Arabic" pitchFamily="18" charset="-78"/>
                <a:cs typeface="Adobe Arabic" pitchFamily="18" charset="-78"/>
              </a:rPr>
              <a:t>التخطيط الإداري للأراضي الرطبة ذات الأهمية العالمية المعلنة ضمن اتفاقية رامسار </a:t>
            </a:r>
            <a:endParaRPr lang="en-US" sz="3600" b="1" dirty="0">
              <a:solidFill>
                <a:schemeClr val="bg1"/>
              </a:solidFill>
              <a:latin typeface="Adobe Arabic" pitchFamily="18" charset="-78"/>
              <a:cs typeface="Adobe Arabic" pitchFamily="18" charset="-78"/>
            </a:endParaRPr>
          </a:p>
        </p:txBody>
      </p:sp>
      <p:sp>
        <p:nvSpPr>
          <p:cNvPr id="7" name="Rectangle 6"/>
          <p:cNvSpPr/>
          <p:nvPr/>
        </p:nvSpPr>
        <p:spPr>
          <a:xfrm>
            <a:off x="0" y="0"/>
            <a:ext cx="9144000" cy="45719"/>
          </a:xfrm>
          <a:prstGeom prst="rect">
            <a:avLst/>
          </a:prstGeom>
          <a:solidFill>
            <a:srgbClr val="54B9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914400" y="1600200"/>
            <a:ext cx="6400800" cy="45719"/>
          </a:xfrm>
          <a:prstGeom prst="rect">
            <a:avLst/>
          </a:prstGeom>
          <a:solidFill>
            <a:srgbClr val="54B9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descr="Glossy Ibes.JPG"/>
          <p:cNvPicPr>
            <a:picLocks noChangeAspect="1"/>
          </p:cNvPicPr>
          <p:nvPr/>
        </p:nvPicPr>
        <p:blipFill>
          <a:blip r:embed="rId2" cstate="print"/>
          <a:srcRect l="40000" t="32434" r="40000" b="17378"/>
          <a:stretch>
            <a:fillRect/>
          </a:stretch>
        </p:blipFill>
        <p:spPr>
          <a:xfrm>
            <a:off x="7924800" y="1752600"/>
            <a:ext cx="1066800" cy="1828800"/>
          </a:xfrm>
          <a:prstGeom prst="rect">
            <a:avLst/>
          </a:prstGeom>
        </p:spPr>
      </p:pic>
      <p:pic>
        <p:nvPicPr>
          <p:cNvPr id="10" name="Picture 9" descr="G.barremia.JPG"/>
          <p:cNvPicPr>
            <a:picLocks noChangeAspect="1"/>
          </p:cNvPicPr>
          <p:nvPr/>
        </p:nvPicPr>
        <p:blipFill>
          <a:blip r:embed="rId3" cstate="print"/>
          <a:srcRect l="16364" t="16364" r="4545" b="4545"/>
          <a:stretch>
            <a:fillRect/>
          </a:stretch>
        </p:blipFill>
        <p:spPr>
          <a:xfrm>
            <a:off x="7924800" y="3733800"/>
            <a:ext cx="1066800" cy="857250"/>
          </a:xfrm>
          <a:prstGeom prst="rect">
            <a:avLst/>
          </a:prstGeom>
        </p:spPr>
      </p:pic>
      <p:pic>
        <p:nvPicPr>
          <p:cNvPr id="12" name="Picture 11" descr="DSC_9629.JPG"/>
          <p:cNvPicPr>
            <a:picLocks noChangeAspect="1"/>
          </p:cNvPicPr>
          <p:nvPr/>
        </p:nvPicPr>
        <p:blipFill>
          <a:blip r:embed="rId4" cstate="print"/>
          <a:stretch>
            <a:fillRect/>
          </a:stretch>
        </p:blipFill>
        <p:spPr>
          <a:xfrm>
            <a:off x="7924800" y="4800601"/>
            <a:ext cx="1066800" cy="860378"/>
          </a:xfrm>
          <a:prstGeom prst="rect">
            <a:avLst/>
          </a:prstGeom>
        </p:spPr>
      </p:pic>
      <p:grpSp>
        <p:nvGrpSpPr>
          <p:cNvPr id="17" name="Group 16"/>
          <p:cNvGrpSpPr/>
          <p:nvPr/>
        </p:nvGrpSpPr>
        <p:grpSpPr>
          <a:xfrm>
            <a:off x="0" y="6019800"/>
            <a:ext cx="9144000" cy="838200"/>
            <a:chOff x="0" y="6019800"/>
            <a:chExt cx="9144000" cy="838200"/>
          </a:xfrm>
        </p:grpSpPr>
        <p:pic>
          <p:nvPicPr>
            <p:cNvPr id="18" name="Picture 17" descr="DSCF0293.JPG"/>
            <p:cNvPicPr>
              <a:picLocks noChangeAspect="1"/>
            </p:cNvPicPr>
            <p:nvPr/>
          </p:nvPicPr>
          <p:blipFill>
            <a:blip r:embed="rId5" cstate="print"/>
            <a:srcRect t="25042" b="39983"/>
            <a:stretch>
              <a:fillRect/>
            </a:stretch>
          </p:blipFill>
          <p:spPr>
            <a:xfrm>
              <a:off x="0" y="6019800"/>
              <a:ext cx="5181600" cy="838200"/>
            </a:xfrm>
            <a:prstGeom prst="rect">
              <a:avLst/>
            </a:prstGeom>
          </p:spPr>
        </p:pic>
        <p:pic>
          <p:nvPicPr>
            <p:cNvPr id="19" name="Picture 18" descr="DSCF0293.JPG"/>
            <p:cNvPicPr>
              <a:picLocks noChangeAspect="1"/>
            </p:cNvPicPr>
            <p:nvPr/>
          </p:nvPicPr>
          <p:blipFill>
            <a:blip r:embed="rId6" cstate="print"/>
            <a:srcRect t="25042" r="13235" b="42898"/>
            <a:stretch>
              <a:fillRect/>
            </a:stretch>
          </p:blipFill>
          <p:spPr>
            <a:xfrm>
              <a:off x="4648200" y="6019800"/>
              <a:ext cx="4495800" cy="838200"/>
            </a:xfrm>
            <a:prstGeom prst="rect">
              <a:avLst/>
            </a:prstGeom>
          </p:spPr>
        </p:pic>
      </p:grpSp>
    </p:spTree>
  </p:cSld>
  <p:clrMapOvr>
    <a:masterClrMapping/>
  </p:clrMapOvr>
  <p:transition>
    <p:fade thruBlk="1"/>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bg>
      <p:bgPr>
        <a:solidFill>
          <a:srgbClr val="78001C"/>
        </a:solidFill>
        <a:effectLst/>
      </p:bgPr>
    </p:bg>
    <p:spTree>
      <p:nvGrpSpPr>
        <p:cNvPr id="1" name=""/>
        <p:cNvGrpSpPr/>
        <p:nvPr/>
      </p:nvGrpSpPr>
      <p:grpSpPr>
        <a:xfrm>
          <a:off x="0" y="0"/>
          <a:ext cx="0" cy="0"/>
          <a:chOff x="0" y="0"/>
          <a:chExt cx="0" cy="0"/>
        </a:xfrm>
      </p:grpSpPr>
      <p:sp>
        <p:nvSpPr>
          <p:cNvPr id="2" name="Rectangle 1"/>
          <p:cNvSpPr/>
          <p:nvPr/>
        </p:nvSpPr>
        <p:spPr>
          <a:xfrm>
            <a:off x="914400" y="3810000"/>
            <a:ext cx="6400800" cy="1938992"/>
          </a:xfrm>
          <a:prstGeom prst="rect">
            <a:avLst/>
          </a:prstGeom>
          <a:ln>
            <a:solidFill>
              <a:srgbClr val="5C91A4"/>
            </a:solidFill>
          </a:ln>
        </p:spPr>
        <p:txBody>
          <a:bodyPr wrap="square">
            <a:spAutoFit/>
          </a:bodyPr>
          <a:lstStyle/>
          <a:p>
            <a:r>
              <a:rPr lang="en-US" dirty="0" smtClean="0">
                <a:solidFill>
                  <a:srgbClr val="E7D19A"/>
                </a:solidFill>
              </a:rPr>
              <a:t>A wetland should be considered internationally important if it supports vulnerable, endangered, or critically endangered species or threatened ecological communities.</a:t>
            </a:r>
            <a:endParaRPr lang="en-US" b="1" dirty="0" smtClean="0">
              <a:solidFill>
                <a:srgbClr val="E7D19A"/>
              </a:solidFill>
            </a:endParaRPr>
          </a:p>
          <a:p>
            <a:pPr algn="justLow"/>
            <a:endParaRPr lang="ar-JO" dirty="0" smtClean="0">
              <a:solidFill>
                <a:srgbClr val="E7D19A"/>
              </a:solidFill>
            </a:endParaRPr>
          </a:p>
          <a:p>
            <a:pPr algn="r" rtl="1"/>
            <a:r>
              <a:rPr lang="ar-JO" sz="2400" dirty="0" smtClean="0">
                <a:solidFill>
                  <a:srgbClr val="E7D19A"/>
                </a:solidFill>
                <a:latin typeface="Adobe Arabic" pitchFamily="18" charset="-78"/>
                <a:cs typeface="Adobe Arabic" pitchFamily="18" charset="-78"/>
              </a:rPr>
              <a:t>تعتبر المنطقة الرطبة ذات أهمية عالمية إذا  دعمت وجود نوع معرض للتهديد، أو مهدد، أو مهدد بشكر حرج، أو دعمت مجتمعات مهدَّدَة بيئيا.</a:t>
            </a:r>
            <a:endParaRPr lang="en-US" sz="2400" b="1" dirty="0" smtClean="0">
              <a:solidFill>
                <a:srgbClr val="E7D19A"/>
              </a:solidFill>
            </a:endParaRPr>
          </a:p>
        </p:txBody>
      </p:sp>
      <p:sp>
        <p:nvSpPr>
          <p:cNvPr id="3" name="TextBox 2"/>
          <p:cNvSpPr txBox="1"/>
          <p:nvPr/>
        </p:nvSpPr>
        <p:spPr>
          <a:xfrm>
            <a:off x="914400" y="2965222"/>
            <a:ext cx="6400800" cy="615553"/>
          </a:xfrm>
          <a:prstGeom prst="rect">
            <a:avLst/>
          </a:prstGeom>
          <a:noFill/>
          <a:ln>
            <a:solidFill>
              <a:srgbClr val="5C91A4"/>
            </a:solidFill>
          </a:ln>
        </p:spPr>
        <p:txBody>
          <a:bodyPr wrap="square" rtlCol="0">
            <a:spAutoFit/>
          </a:bodyPr>
          <a:lstStyle/>
          <a:p>
            <a:pPr algn="r" rtl="1"/>
            <a:r>
              <a:rPr lang="ar-JO" sz="3400" b="1" dirty="0" smtClean="0">
                <a:solidFill>
                  <a:srgbClr val="E7D19A"/>
                </a:solidFill>
                <a:latin typeface="Adobe Arabic" pitchFamily="18" charset="-78"/>
                <a:cs typeface="Adobe Arabic" pitchFamily="18" charset="-78"/>
              </a:rPr>
              <a:t>معايير اختيار مواقع رامسار </a:t>
            </a:r>
            <a:r>
              <a:rPr lang="ar-JO" sz="2400" b="1" dirty="0" smtClean="0">
                <a:solidFill>
                  <a:srgbClr val="E7D19A"/>
                </a:solidFill>
                <a:latin typeface="Adobe Arabic" pitchFamily="18" charset="-78"/>
                <a:cs typeface="Adobe Arabic" pitchFamily="18" charset="-78"/>
              </a:rPr>
              <a:t>– </a:t>
            </a:r>
            <a:r>
              <a:rPr lang="en-US" sz="2400" b="1" dirty="0" smtClean="0">
                <a:solidFill>
                  <a:srgbClr val="E7D19A"/>
                </a:solidFill>
                <a:latin typeface="Adobe Arabic" pitchFamily="18" charset="-78"/>
                <a:cs typeface="Adobe Arabic" pitchFamily="18" charset="-78"/>
              </a:rPr>
              <a:t>     </a:t>
            </a:r>
            <a:r>
              <a:rPr lang="ar-JO" sz="2400" b="1" dirty="0" smtClean="0">
                <a:solidFill>
                  <a:srgbClr val="E7D19A"/>
                </a:solidFill>
                <a:latin typeface="Adobe Arabic" pitchFamily="18" charset="-78"/>
                <a:cs typeface="Adobe Arabic" pitchFamily="18" charset="-78"/>
              </a:rPr>
              <a:t>المعيار الثاني   </a:t>
            </a:r>
            <a:r>
              <a:rPr lang="en-US" sz="2400" b="1" dirty="0" smtClean="0">
                <a:solidFill>
                  <a:srgbClr val="E7D19A"/>
                </a:solidFill>
                <a:latin typeface="Adobe Arabic" pitchFamily="18" charset="-78"/>
                <a:cs typeface="Adobe Arabic" pitchFamily="18" charset="-78"/>
              </a:rPr>
              <a:t>Criterion 2</a:t>
            </a:r>
            <a:r>
              <a:rPr lang="ar-JO" sz="2400" b="1" dirty="0" smtClean="0">
                <a:solidFill>
                  <a:srgbClr val="E7D19A"/>
                </a:solidFill>
                <a:latin typeface="Adobe Arabic" pitchFamily="18" charset="-78"/>
                <a:cs typeface="Adobe Arabic" pitchFamily="18" charset="-78"/>
              </a:rPr>
              <a:t>  </a:t>
            </a:r>
            <a:endParaRPr lang="en-US" sz="3400" b="1" dirty="0">
              <a:solidFill>
                <a:srgbClr val="E7D19A"/>
              </a:solidFill>
              <a:latin typeface="Adobe Arabic" pitchFamily="18" charset="-78"/>
              <a:cs typeface="Adobe Arabic" pitchFamily="18" charset="-78"/>
            </a:endParaRPr>
          </a:p>
        </p:txBody>
      </p:sp>
      <p:sp>
        <p:nvSpPr>
          <p:cNvPr id="5" name="TextBox 4"/>
          <p:cNvSpPr txBox="1"/>
          <p:nvPr/>
        </p:nvSpPr>
        <p:spPr>
          <a:xfrm>
            <a:off x="914400" y="228600"/>
            <a:ext cx="6553200" cy="1200329"/>
          </a:xfrm>
          <a:prstGeom prst="rect">
            <a:avLst/>
          </a:prstGeom>
          <a:noFill/>
        </p:spPr>
        <p:txBody>
          <a:bodyPr wrap="square" rtlCol="0">
            <a:spAutoFit/>
          </a:bodyPr>
          <a:lstStyle/>
          <a:p>
            <a:pPr algn="ctr" rtl="1"/>
            <a:r>
              <a:rPr lang="ar-JO" sz="3600" b="1" dirty="0" smtClean="0">
                <a:solidFill>
                  <a:schemeClr val="bg1"/>
                </a:solidFill>
                <a:latin typeface="Adobe Arabic" pitchFamily="18" charset="-78"/>
                <a:cs typeface="Adobe Arabic" pitchFamily="18" charset="-78"/>
              </a:rPr>
              <a:t>التخطيط الإداري للأراضي الرطبة ذات الأهمية العالمية المعلنة ضمن اتفاقية رامسار </a:t>
            </a:r>
            <a:endParaRPr lang="en-US" sz="3600" b="1" dirty="0">
              <a:solidFill>
                <a:schemeClr val="bg1"/>
              </a:solidFill>
              <a:latin typeface="Adobe Arabic" pitchFamily="18" charset="-78"/>
              <a:cs typeface="Adobe Arabic" pitchFamily="18" charset="-78"/>
            </a:endParaRPr>
          </a:p>
        </p:txBody>
      </p:sp>
      <p:sp>
        <p:nvSpPr>
          <p:cNvPr id="7" name="Rectangle 6"/>
          <p:cNvSpPr/>
          <p:nvPr/>
        </p:nvSpPr>
        <p:spPr>
          <a:xfrm>
            <a:off x="0" y="0"/>
            <a:ext cx="9144000" cy="45719"/>
          </a:xfrm>
          <a:prstGeom prst="rect">
            <a:avLst/>
          </a:prstGeom>
          <a:solidFill>
            <a:srgbClr val="54B9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914400" y="1600200"/>
            <a:ext cx="6400800" cy="45719"/>
          </a:xfrm>
          <a:prstGeom prst="rect">
            <a:avLst/>
          </a:prstGeom>
          <a:solidFill>
            <a:srgbClr val="54B9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descr="Glossy Ibes.JPG"/>
          <p:cNvPicPr>
            <a:picLocks noChangeAspect="1"/>
          </p:cNvPicPr>
          <p:nvPr/>
        </p:nvPicPr>
        <p:blipFill>
          <a:blip r:embed="rId2" cstate="print"/>
          <a:srcRect l="40000" t="32434" r="40000" b="17378"/>
          <a:stretch>
            <a:fillRect/>
          </a:stretch>
        </p:blipFill>
        <p:spPr>
          <a:xfrm>
            <a:off x="7924800" y="1752600"/>
            <a:ext cx="1066800" cy="1828800"/>
          </a:xfrm>
          <a:prstGeom prst="rect">
            <a:avLst/>
          </a:prstGeom>
        </p:spPr>
      </p:pic>
      <p:pic>
        <p:nvPicPr>
          <p:cNvPr id="10" name="Picture 9" descr="G.barremia.JPG"/>
          <p:cNvPicPr>
            <a:picLocks noChangeAspect="1"/>
          </p:cNvPicPr>
          <p:nvPr/>
        </p:nvPicPr>
        <p:blipFill>
          <a:blip r:embed="rId3" cstate="print"/>
          <a:srcRect l="16364" t="16364" r="4545" b="4545"/>
          <a:stretch>
            <a:fillRect/>
          </a:stretch>
        </p:blipFill>
        <p:spPr>
          <a:xfrm>
            <a:off x="7924800" y="3733800"/>
            <a:ext cx="1066800" cy="857250"/>
          </a:xfrm>
          <a:prstGeom prst="rect">
            <a:avLst/>
          </a:prstGeom>
        </p:spPr>
      </p:pic>
      <p:pic>
        <p:nvPicPr>
          <p:cNvPr id="12" name="Picture 11" descr="DSC_9629.JPG"/>
          <p:cNvPicPr>
            <a:picLocks noChangeAspect="1"/>
          </p:cNvPicPr>
          <p:nvPr/>
        </p:nvPicPr>
        <p:blipFill>
          <a:blip r:embed="rId4" cstate="print"/>
          <a:stretch>
            <a:fillRect/>
          </a:stretch>
        </p:blipFill>
        <p:spPr>
          <a:xfrm>
            <a:off x="7924800" y="4800601"/>
            <a:ext cx="1066800" cy="860378"/>
          </a:xfrm>
          <a:prstGeom prst="rect">
            <a:avLst/>
          </a:prstGeom>
        </p:spPr>
      </p:pic>
      <p:sp>
        <p:nvSpPr>
          <p:cNvPr id="16" name="Rectangle 1"/>
          <p:cNvSpPr>
            <a:spLocks noChangeArrowheads="1"/>
          </p:cNvSpPr>
          <p:nvPr/>
        </p:nvSpPr>
        <p:spPr bwMode="auto">
          <a:xfrm>
            <a:off x="914400" y="1905000"/>
            <a:ext cx="6400800" cy="830997"/>
          </a:xfrm>
          <a:prstGeom prst="rect">
            <a:avLst/>
          </a:prstGeom>
          <a:noFill/>
          <a:ln>
            <a:solidFill>
              <a:srgbClr val="5C91A4"/>
            </a:solidFill>
          </a:ln>
        </p:spPr>
        <p:txBody>
          <a:bodyPr wrap="square" rtlCol="0">
            <a:spAutoFit/>
          </a:bodyPr>
          <a:lstStyle/>
          <a:p>
            <a:pPr marR="0" lvl="0" indent="0" algn="ctr" rtl="1" fontAlgn="base">
              <a:lnSpc>
                <a:spcPct val="100000"/>
              </a:lnSpc>
              <a:spcBef>
                <a:spcPct val="0"/>
              </a:spcBef>
              <a:spcAft>
                <a:spcPct val="0"/>
              </a:spcAft>
              <a:buClrTx/>
              <a:buSzTx/>
              <a:buFontTx/>
              <a:buNone/>
              <a:tabLst/>
            </a:pPr>
            <a:r>
              <a:rPr lang="ar-JO" sz="2400" dirty="0" smtClean="0">
                <a:solidFill>
                  <a:srgbClr val="E7D19A"/>
                </a:solidFill>
                <a:latin typeface="Adobe Arabic" pitchFamily="18" charset="-78"/>
                <a:cs typeface="Adobe Arabic" pitchFamily="18" charset="-78"/>
              </a:rPr>
              <a:t>المجموعة الثانية (</a:t>
            </a:r>
            <a:r>
              <a:rPr lang="en-US" sz="2400" dirty="0" smtClean="0">
                <a:solidFill>
                  <a:srgbClr val="E7D19A"/>
                </a:solidFill>
                <a:latin typeface="Adobe Arabic" pitchFamily="18" charset="-78"/>
                <a:cs typeface="Adobe Arabic" pitchFamily="18" charset="-78"/>
              </a:rPr>
              <a:t>B</a:t>
            </a:r>
            <a:r>
              <a:rPr lang="ar-JO" sz="2400" dirty="0" smtClean="0">
                <a:solidFill>
                  <a:srgbClr val="E7D19A"/>
                </a:solidFill>
                <a:latin typeface="Adobe Arabic" pitchFamily="18" charset="-78"/>
                <a:cs typeface="Adobe Arabic" pitchFamily="18" charset="-78"/>
              </a:rPr>
              <a:t>) مواقع ذات أهمية عالمية لحماية التنوع الحيوي</a:t>
            </a:r>
            <a:r>
              <a:rPr lang="en-US" sz="2400" dirty="0" smtClean="0">
                <a:solidFill>
                  <a:srgbClr val="E7D19A"/>
                </a:solidFill>
                <a:latin typeface="Adobe Arabic" pitchFamily="18" charset="-78"/>
                <a:cs typeface="Adobe Arabic" pitchFamily="18" charset="-78"/>
              </a:rPr>
              <a:t> </a:t>
            </a:r>
            <a:r>
              <a:rPr lang="ar-JO" sz="2400" dirty="0" smtClean="0">
                <a:solidFill>
                  <a:srgbClr val="E7D19A"/>
                </a:solidFill>
                <a:latin typeface="Adobe Arabic" pitchFamily="18" charset="-78"/>
                <a:cs typeface="Adobe Arabic" pitchFamily="18" charset="-78"/>
              </a:rPr>
              <a:t> / معايير مبنية على الأنواع والمجتمعات البيئية</a:t>
            </a:r>
            <a:endParaRPr lang="en-US" sz="2400" dirty="0" smtClean="0">
              <a:solidFill>
                <a:srgbClr val="E7D19A"/>
              </a:solidFill>
              <a:latin typeface="Adobe Arabic" pitchFamily="18" charset="-78"/>
              <a:cs typeface="Adobe Arabic" pitchFamily="18" charset="-78"/>
            </a:endParaRPr>
          </a:p>
        </p:txBody>
      </p:sp>
      <p:grpSp>
        <p:nvGrpSpPr>
          <p:cNvPr id="18" name="Group 17"/>
          <p:cNvGrpSpPr/>
          <p:nvPr/>
        </p:nvGrpSpPr>
        <p:grpSpPr>
          <a:xfrm>
            <a:off x="0" y="6019800"/>
            <a:ext cx="9144000" cy="838200"/>
            <a:chOff x="0" y="6019800"/>
            <a:chExt cx="9144000" cy="838200"/>
          </a:xfrm>
        </p:grpSpPr>
        <p:pic>
          <p:nvPicPr>
            <p:cNvPr id="19" name="Picture 18" descr="DSCF0293.JPG"/>
            <p:cNvPicPr>
              <a:picLocks noChangeAspect="1"/>
            </p:cNvPicPr>
            <p:nvPr/>
          </p:nvPicPr>
          <p:blipFill>
            <a:blip r:embed="rId5" cstate="print"/>
            <a:srcRect t="25042" b="39983"/>
            <a:stretch>
              <a:fillRect/>
            </a:stretch>
          </p:blipFill>
          <p:spPr>
            <a:xfrm>
              <a:off x="0" y="6019800"/>
              <a:ext cx="5181600" cy="838200"/>
            </a:xfrm>
            <a:prstGeom prst="rect">
              <a:avLst/>
            </a:prstGeom>
          </p:spPr>
        </p:pic>
        <p:pic>
          <p:nvPicPr>
            <p:cNvPr id="20" name="Picture 19" descr="DSCF0293.JPG"/>
            <p:cNvPicPr>
              <a:picLocks noChangeAspect="1"/>
            </p:cNvPicPr>
            <p:nvPr/>
          </p:nvPicPr>
          <p:blipFill>
            <a:blip r:embed="rId6" cstate="print"/>
            <a:srcRect t="25042" r="13235" b="42898"/>
            <a:stretch>
              <a:fillRect/>
            </a:stretch>
          </p:blipFill>
          <p:spPr>
            <a:xfrm>
              <a:off x="4648200" y="6019800"/>
              <a:ext cx="4495800" cy="838200"/>
            </a:xfrm>
            <a:prstGeom prst="rect">
              <a:avLst/>
            </a:prstGeom>
          </p:spPr>
        </p:pic>
      </p:grpSp>
    </p:spTree>
  </p:cSld>
  <p:clrMapOvr>
    <a:masterClrMapping/>
  </p:clrMapOvr>
  <p:transition>
    <p:fade thruBlk="1"/>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bg>
      <p:bgPr>
        <a:solidFill>
          <a:srgbClr val="78001C"/>
        </a:solidFill>
        <a:effectLst/>
      </p:bgPr>
    </p:bg>
    <p:spTree>
      <p:nvGrpSpPr>
        <p:cNvPr id="1" name=""/>
        <p:cNvGrpSpPr/>
        <p:nvPr/>
      </p:nvGrpSpPr>
      <p:grpSpPr>
        <a:xfrm>
          <a:off x="0" y="0"/>
          <a:ext cx="0" cy="0"/>
          <a:chOff x="0" y="0"/>
          <a:chExt cx="0" cy="0"/>
        </a:xfrm>
      </p:grpSpPr>
      <p:sp>
        <p:nvSpPr>
          <p:cNvPr id="2" name="Rectangle 1"/>
          <p:cNvSpPr/>
          <p:nvPr/>
        </p:nvSpPr>
        <p:spPr>
          <a:xfrm>
            <a:off x="914400" y="2971800"/>
            <a:ext cx="6400800" cy="1938992"/>
          </a:xfrm>
          <a:prstGeom prst="rect">
            <a:avLst/>
          </a:prstGeom>
          <a:ln>
            <a:solidFill>
              <a:srgbClr val="5C91A4"/>
            </a:solidFill>
          </a:ln>
        </p:spPr>
        <p:txBody>
          <a:bodyPr wrap="square">
            <a:spAutoFit/>
          </a:bodyPr>
          <a:lstStyle/>
          <a:p>
            <a:pPr marL="342900" indent="-285750" algn="r" rtl="1">
              <a:buFontTx/>
              <a:buChar char="-"/>
            </a:pPr>
            <a:r>
              <a:rPr lang="ar-JO" sz="2400" dirty="0" smtClean="0">
                <a:solidFill>
                  <a:srgbClr val="E7D19A"/>
                </a:solidFill>
                <a:latin typeface="Adobe Arabic" pitchFamily="18" charset="-78"/>
                <a:cs typeface="Adobe Arabic" pitchFamily="18" charset="-78"/>
              </a:rPr>
              <a:t>مجتمعات أو أنواع مهددة عالميا في أي مرحلة من مراحل حياتها (تتقاطع مع المعيار الثالث).</a:t>
            </a:r>
          </a:p>
          <a:p>
            <a:pPr marL="342900" indent="-285750" algn="r" rtl="1">
              <a:buFontTx/>
              <a:buChar char="-"/>
            </a:pPr>
            <a:r>
              <a:rPr lang="ar-JO" sz="2400" dirty="0" smtClean="0">
                <a:solidFill>
                  <a:srgbClr val="E7D19A"/>
                </a:solidFill>
                <a:latin typeface="Adobe Arabic" pitchFamily="18" charset="-78"/>
                <a:cs typeface="Adobe Arabic" pitchFamily="18" charset="-78"/>
              </a:rPr>
              <a:t>النظر إلى منظومة </a:t>
            </a:r>
            <a:r>
              <a:rPr lang="ar-JO" sz="2400" dirty="0" err="1" smtClean="0">
                <a:solidFill>
                  <a:srgbClr val="E7D19A"/>
                </a:solidFill>
                <a:latin typeface="Adobe Arabic" pitchFamily="18" charset="-78"/>
                <a:cs typeface="Adobe Arabic" pitchFamily="18" charset="-78"/>
              </a:rPr>
              <a:t>الموائل</a:t>
            </a:r>
            <a:r>
              <a:rPr lang="ar-JO" sz="2400" dirty="0" smtClean="0">
                <a:solidFill>
                  <a:srgbClr val="E7D19A"/>
                </a:solidFill>
                <a:latin typeface="Adobe Arabic" pitchFamily="18" charset="-78"/>
                <a:cs typeface="Adobe Arabic" pitchFamily="18" charset="-78"/>
              </a:rPr>
              <a:t> كأن تدعم أنواع على طريق الهجرة، أو تكون مناطق متصلة بيئيا، أو مناطق استراحة للطيور المهاجرة، توفر موئلا للأنواع معينة ذات انتشار محدود.</a:t>
            </a:r>
          </a:p>
        </p:txBody>
      </p:sp>
      <p:sp>
        <p:nvSpPr>
          <p:cNvPr id="3" name="TextBox 2"/>
          <p:cNvSpPr txBox="1"/>
          <p:nvPr/>
        </p:nvSpPr>
        <p:spPr>
          <a:xfrm>
            <a:off x="914400" y="2057400"/>
            <a:ext cx="6400800" cy="615553"/>
          </a:xfrm>
          <a:prstGeom prst="rect">
            <a:avLst/>
          </a:prstGeom>
          <a:noFill/>
          <a:ln>
            <a:solidFill>
              <a:srgbClr val="5C91A4"/>
            </a:solidFill>
          </a:ln>
        </p:spPr>
        <p:txBody>
          <a:bodyPr wrap="square" rtlCol="0">
            <a:spAutoFit/>
          </a:bodyPr>
          <a:lstStyle/>
          <a:p>
            <a:pPr algn="r" rtl="1"/>
            <a:r>
              <a:rPr lang="ar-JO" sz="3400" b="1" dirty="0" smtClean="0">
                <a:solidFill>
                  <a:srgbClr val="E7D19A"/>
                </a:solidFill>
                <a:latin typeface="Adobe Arabic" pitchFamily="18" charset="-78"/>
                <a:cs typeface="Adobe Arabic" pitchFamily="18" charset="-78"/>
              </a:rPr>
              <a:t>معايير اختيار مواقع رامسار </a:t>
            </a:r>
            <a:r>
              <a:rPr lang="ar-JO" sz="2400" b="1" dirty="0" smtClean="0">
                <a:solidFill>
                  <a:srgbClr val="E7D19A"/>
                </a:solidFill>
                <a:latin typeface="Adobe Arabic" pitchFamily="18" charset="-78"/>
                <a:cs typeface="Adobe Arabic" pitchFamily="18" charset="-78"/>
              </a:rPr>
              <a:t>– </a:t>
            </a:r>
            <a:r>
              <a:rPr lang="en-US" sz="2400" b="1" dirty="0" smtClean="0">
                <a:solidFill>
                  <a:srgbClr val="E7D19A"/>
                </a:solidFill>
                <a:latin typeface="Adobe Arabic" pitchFamily="18" charset="-78"/>
                <a:cs typeface="Adobe Arabic" pitchFamily="18" charset="-78"/>
              </a:rPr>
              <a:t>     </a:t>
            </a:r>
            <a:r>
              <a:rPr lang="ar-JO" sz="2400" b="1" dirty="0" smtClean="0">
                <a:solidFill>
                  <a:srgbClr val="E7D19A"/>
                </a:solidFill>
                <a:latin typeface="Adobe Arabic" pitchFamily="18" charset="-78"/>
                <a:cs typeface="Adobe Arabic" pitchFamily="18" charset="-78"/>
              </a:rPr>
              <a:t>المعيار الثاني   </a:t>
            </a:r>
            <a:r>
              <a:rPr lang="en-US" sz="2400" b="1" dirty="0" smtClean="0">
                <a:solidFill>
                  <a:srgbClr val="E7D19A"/>
                </a:solidFill>
                <a:latin typeface="Adobe Arabic" pitchFamily="18" charset="-78"/>
                <a:cs typeface="Adobe Arabic" pitchFamily="18" charset="-78"/>
              </a:rPr>
              <a:t>Criterion 2</a:t>
            </a:r>
            <a:r>
              <a:rPr lang="ar-JO" sz="2400" b="1" dirty="0" smtClean="0">
                <a:solidFill>
                  <a:srgbClr val="E7D19A"/>
                </a:solidFill>
                <a:latin typeface="Adobe Arabic" pitchFamily="18" charset="-78"/>
                <a:cs typeface="Adobe Arabic" pitchFamily="18" charset="-78"/>
              </a:rPr>
              <a:t>  </a:t>
            </a:r>
            <a:endParaRPr lang="en-US" sz="3400" b="1" dirty="0">
              <a:solidFill>
                <a:srgbClr val="E7D19A"/>
              </a:solidFill>
              <a:latin typeface="Adobe Arabic" pitchFamily="18" charset="-78"/>
              <a:cs typeface="Adobe Arabic" pitchFamily="18" charset="-78"/>
            </a:endParaRPr>
          </a:p>
        </p:txBody>
      </p:sp>
      <p:sp>
        <p:nvSpPr>
          <p:cNvPr id="5" name="TextBox 4"/>
          <p:cNvSpPr txBox="1"/>
          <p:nvPr/>
        </p:nvSpPr>
        <p:spPr>
          <a:xfrm>
            <a:off x="914400" y="228600"/>
            <a:ext cx="6553200" cy="1200329"/>
          </a:xfrm>
          <a:prstGeom prst="rect">
            <a:avLst/>
          </a:prstGeom>
          <a:noFill/>
        </p:spPr>
        <p:txBody>
          <a:bodyPr wrap="square" rtlCol="0">
            <a:spAutoFit/>
          </a:bodyPr>
          <a:lstStyle/>
          <a:p>
            <a:pPr algn="ctr" rtl="1"/>
            <a:r>
              <a:rPr lang="ar-JO" sz="3600" b="1" dirty="0" smtClean="0">
                <a:solidFill>
                  <a:schemeClr val="bg1"/>
                </a:solidFill>
                <a:latin typeface="Adobe Arabic" pitchFamily="18" charset="-78"/>
                <a:cs typeface="Adobe Arabic" pitchFamily="18" charset="-78"/>
              </a:rPr>
              <a:t>التخطيط الإداري للأراضي الرطبة ذات الأهمية العالمية المعلنة ضمن اتفاقية رامسار </a:t>
            </a:r>
            <a:endParaRPr lang="en-US" sz="3600" b="1" dirty="0">
              <a:solidFill>
                <a:schemeClr val="bg1"/>
              </a:solidFill>
              <a:latin typeface="Adobe Arabic" pitchFamily="18" charset="-78"/>
              <a:cs typeface="Adobe Arabic" pitchFamily="18" charset="-78"/>
            </a:endParaRPr>
          </a:p>
        </p:txBody>
      </p:sp>
      <p:sp>
        <p:nvSpPr>
          <p:cNvPr id="7" name="Rectangle 6"/>
          <p:cNvSpPr/>
          <p:nvPr/>
        </p:nvSpPr>
        <p:spPr>
          <a:xfrm>
            <a:off x="0" y="0"/>
            <a:ext cx="9144000" cy="45719"/>
          </a:xfrm>
          <a:prstGeom prst="rect">
            <a:avLst/>
          </a:prstGeom>
          <a:solidFill>
            <a:srgbClr val="54B9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914400" y="1600200"/>
            <a:ext cx="6400800" cy="45719"/>
          </a:xfrm>
          <a:prstGeom prst="rect">
            <a:avLst/>
          </a:prstGeom>
          <a:solidFill>
            <a:srgbClr val="54B9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descr="Glossy Ibes.JPG"/>
          <p:cNvPicPr>
            <a:picLocks noChangeAspect="1"/>
          </p:cNvPicPr>
          <p:nvPr/>
        </p:nvPicPr>
        <p:blipFill>
          <a:blip r:embed="rId2" cstate="print"/>
          <a:srcRect l="40000" t="32434" r="40000" b="17378"/>
          <a:stretch>
            <a:fillRect/>
          </a:stretch>
        </p:blipFill>
        <p:spPr>
          <a:xfrm>
            <a:off x="7924800" y="1752600"/>
            <a:ext cx="1066800" cy="1828800"/>
          </a:xfrm>
          <a:prstGeom prst="rect">
            <a:avLst/>
          </a:prstGeom>
        </p:spPr>
      </p:pic>
      <p:pic>
        <p:nvPicPr>
          <p:cNvPr id="10" name="Picture 9" descr="G.barremia.JPG"/>
          <p:cNvPicPr>
            <a:picLocks noChangeAspect="1"/>
          </p:cNvPicPr>
          <p:nvPr/>
        </p:nvPicPr>
        <p:blipFill>
          <a:blip r:embed="rId3" cstate="print"/>
          <a:srcRect l="16364" t="16364" r="4545" b="4545"/>
          <a:stretch>
            <a:fillRect/>
          </a:stretch>
        </p:blipFill>
        <p:spPr>
          <a:xfrm>
            <a:off x="7924800" y="3733800"/>
            <a:ext cx="1066800" cy="857250"/>
          </a:xfrm>
          <a:prstGeom prst="rect">
            <a:avLst/>
          </a:prstGeom>
        </p:spPr>
      </p:pic>
      <p:pic>
        <p:nvPicPr>
          <p:cNvPr id="12" name="Picture 11" descr="DSC_9629.JPG"/>
          <p:cNvPicPr>
            <a:picLocks noChangeAspect="1"/>
          </p:cNvPicPr>
          <p:nvPr/>
        </p:nvPicPr>
        <p:blipFill>
          <a:blip r:embed="rId4" cstate="print"/>
          <a:stretch>
            <a:fillRect/>
          </a:stretch>
        </p:blipFill>
        <p:spPr>
          <a:xfrm>
            <a:off x="7924800" y="4800601"/>
            <a:ext cx="1066800" cy="860378"/>
          </a:xfrm>
          <a:prstGeom prst="rect">
            <a:avLst/>
          </a:prstGeom>
        </p:spPr>
      </p:pic>
      <p:grpSp>
        <p:nvGrpSpPr>
          <p:cNvPr id="17" name="Group 16"/>
          <p:cNvGrpSpPr/>
          <p:nvPr/>
        </p:nvGrpSpPr>
        <p:grpSpPr>
          <a:xfrm>
            <a:off x="0" y="6019800"/>
            <a:ext cx="9144000" cy="838200"/>
            <a:chOff x="0" y="6019800"/>
            <a:chExt cx="9144000" cy="838200"/>
          </a:xfrm>
        </p:grpSpPr>
        <p:pic>
          <p:nvPicPr>
            <p:cNvPr id="18" name="Picture 17" descr="DSCF0293.JPG"/>
            <p:cNvPicPr>
              <a:picLocks noChangeAspect="1"/>
            </p:cNvPicPr>
            <p:nvPr/>
          </p:nvPicPr>
          <p:blipFill>
            <a:blip r:embed="rId5" cstate="print"/>
            <a:srcRect t="25042" b="39983"/>
            <a:stretch>
              <a:fillRect/>
            </a:stretch>
          </p:blipFill>
          <p:spPr>
            <a:xfrm>
              <a:off x="0" y="6019800"/>
              <a:ext cx="5181600" cy="838200"/>
            </a:xfrm>
            <a:prstGeom prst="rect">
              <a:avLst/>
            </a:prstGeom>
          </p:spPr>
        </p:pic>
        <p:pic>
          <p:nvPicPr>
            <p:cNvPr id="19" name="Picture 18" descr="DSCF0293.JPG"/>
            <p:cNvPicPr>
              <a:picLocks noChangeAspect="1"/>
            </p:cNvPicPr>
            <p:nvPr/>
          </p:nvPicPr>
          <p:blipFill>
            <a:blip r:embed="rId6" cstate="print"/>
            <a:srcRect t="25042" r="13235" b="42898"/>
            <a:stretch>
              <a:fillRect/>
            </a:stretch>
          </p:blipFill>
          <p:spPr>
            <a:xfrm>
              <a:off x="4648200" y="6019800"/>
              <a:ext cx="4495800" cy="838200"/>
            </a:xfrm>
            <a:prstGeom prst="rect">
              <a:avLst/>
            </a:prstGeom>
          </p:spPr>
        </p:pic>
      </p:grpSp>
    </p:spTree>
  </p:cSld>
  <p:clrMapOvr>
    <a:masterClrMapping/>
  </p:clrMapOvr>
  <p:transition>
    <p:fade thruBlk="1"/>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bg>
      <p:bgPr>
        <a:solidFill>
          <a:srgbClr val="78001C"/>
        </a:solidFill>
        <a:effectLst/>
      </p:bgPr>
    </p:bg>
    <p:spTree>
      <p:nvGrpSpPr>
        <p:cNvPr id="1" name=""/>
        <p:cNvGrpSpPr/>
        <p:nvPr/>
      </p:nvGrpSpPr>
      <p:grpSpPr>
        <a:xfrm>
          <a:off x="0" y="0"/>
          <a:ext cx="0" cy="0"/>
          <a:chOff x="0" y="0"/>
          <a:chExt cx="0" cy="0"/>
        </a:xfrm>
      </p:grpSpPr>
      <p:sp>
        <p:nvSpPr>
          <p:cNvPr id="2" name="Rectangle 1"/>
          <p:cNvSpPr/>
          <p:nvPr/>
        </p:nvSpPr>
        <p:spPr>
          <a:xfrm>
            <a:off x="914400" y="2971800"/>
            <a:ext cx="6400800" cy="2677656"/>
          </a:xfrm>
          <a:prstGeom prst="rect">
            <a:avLst/>
          </a:prstGeom>
          <a:ln>
            <a:solidFill>
              <a:srgbClr val="5C91A4"/>
            </a:solidFill>
          </a:ln>
        </p:spPr>
        <p:txBody>
          <a:bodyPr wrap="square">
            <a:spAutoFit/>
          </a:bodyPr>
          <a:lstStyle/>
          <a:p>
            <a:pPr marL="342900" indent="-285750" algn="r" rtl="1"/>
            <a:r>
              <a:rPr lang="ar-JO" sz="2400" dirty="0" smtClean="0">
                <a:solidFill>
                  <a:srgbClr val="E7D19A"/>
                </a:solidFill>
                <a:latin typeface="Adobe Arabic" pitchFamily="18" charset="-78"/>
                <a:cs typeface="Adobe Arabic" pitchFamily="18" charset="-78"/>
              </a:rPr>
              <a:t>عند تعريف المواقع ذات الأهمية العالية للمجتمعات فإن المنطقة الرطبة  تدعم:</a:t>
            </a:r>
          </a:p>
          <a:p>
            <a:pPr marL="342900" indent="-285750" algn="r" rtl="1">
              <a:buFont typeface="Adobe Arabic" pitchFamily="18" charset="-78"/>
              <a:buChar char="−"/>
            </a:pPr>
            <a:r>
              <a:rPr lang="ar-JO" sz="2400" dirty="0" smtClean="0">
                <a:solidFill>
                  <a:srgbClr val="E7D19A"/>
                </a:solidFill>
                <a:latin typeface="Adobe Arabic" pitchFamily="18" charset="-78"/>
                <a:cs typeface="Adobe Arabic" pitchFamily="18" charset="-78"/>
              </a:rPr>
              <a:t>مجتمعات مهددة بالانقراض عالميا ومتعرضة للتغيير خاصة إذا ما كانت محصورة بمنطقة </a:t>
            </a:r>
            <a:r>
              <a:rPr lang="ar-JO" sz="2400" dirty="0" err="1" smtClean="0">
                <a:solidFill>
                  <a:srgbClr val="E7D19A"/>
                </a:solidFill>
                <a:latin typeface="Adobe Arabic" pitchFamily="18" charset="-78"/>
                <a:cs typeface="Adobe Arabic" pitchFamily="18" charset="-78"/>
              </a:rPr>
              <a:t>جيوغرافية</a:t>
            </a:r>
            <a:r>
              <a:rPr lang="ar-JO" sz="2400" dirty="0" smtClean="0">
                <a:solidFill>
                  <a:srgbClr val="E7D19A"/>
                </a:solidFill>
                <a:latin typeface="Adobe Arabic" pitchFamily="18" charset="-78"/>
                <a:cs typeface="Adobe Arabic" pitchFamily="18" charset="-78"/>
              </a:rPr>
              <a:t> محددة.</a:t>
            </a:r>
          </a:p>
          <a:p>
            <a:pPr marL="342900" indent="-285750" algn="r" rtl="1">
              <a:buFont typeface="Adobe Arabic" pitchFamily="18" charset="-78"/>
              <a:buChar char="−"/>
            </a:pPr>
            <a:r>
              <a:rPr lang="ar-JO" sz="2400" dirty="0" smtClean="0">
                <a:solidFill>
                  <a:srgbClr val="E7D19A"/>
                </a:solidFill>
                <a:latin typeface="Adobe Arabic" pitchFamily="18" charset="-78"/>
                <a:cs typeface="Adobe Arabic" pitchFamily="18" charset="-78"/>
              </a:rPr>
              <a:t>مناطق فيها </a:t>
            </a:r>
            <a:r>
              <a:rPr lang="ar-JO" sz="2400" dirty="0" err="1" smtClean="0">
                <a:solidFill>
                  <a:srgbClr val="E7D19A"/>
                </a:solidFill>
                <a:latin typeface="Adobe Arabic" pitchFamily="18" charset="-78"/>
                <a:cs typeface="Adobe Arabic" pitchFamily="18" charset="-78"/>
              </a:rPr>
              <a:t>موائل</a:t>
            </a:r>
            <a:r>
              <a:rPr lang="ar-JO" sz="2400" dirty="0" smtClean="0">
                <a:solidFill>
                  <a:srgbClr val="E7D19A"/>
                </a:solidFill>
                <a:latin typeface="Adobe Arabic" pitchFamily="18" charset="-78"/>
                <a:cs typeface="Adobe Arabic" pitchFamily="18" charset="-78"/>
              </a:rPr>
              <a:t> انتقالية </a:t>
            </a:r>
            <a:r>
              <a:rPr lang="en-US" sz="2400" dirty="0" err="1" smtClean="0">
                <a:solidFill>
                  <a:srgbClr val="E7D19A"/>
                </a:solidFill>
                <a:latin typeface="Adobe Arabic" pitchFamily="18" charset="-78"/>
                <a:cs typeface="Adobe Arabic" pitchFamily="18" charset="-78"/>
              </a:rPr>
              <a:t>Ecotones</a:t>
            </a:r>
            <a:r>
              <a:rPr lang="ar-JO" sz="2400" dirty="0" smtClean="0">
                <a:solidFill>
                  <a:srgbClr val="E7D19A"/>
                </a:solidFill>
                <a:latin typeface="Adobe Arabic" pitchFamily="18" charset="-78"/>
                <a:cs typeface="Adobe Arabic" pitchFamily="18" charset="-78"/>
              </a:rPr>
              <a:t> ، أو مراحل تعاقب النبات.</a:t>
            </a:r>
          </a:p>
          <a:p>
            <a:pPr marL="342900" indent="-285750" algn="r" rtl="1">
              <a:buFont typeface="Adobe Arabic" pitchFamily="18" charset="-78"/>
              <a:buChar char="−"/>
            </a:pPr>
            <a:r>
              <a:rPr lang="ar-JO" sz="2400" dirty="0" smtClean="0">
                <a:solidFill>
                  <a:srgbClr val="E7D19A"/>
                </a:solidFill>
                <a:latin typeface="Adobe Arabic" pitchFamily="18" charset="-78"/>
                <a:cs typeface="Adobe Arabic" pitchFamily="18" charset="-78"/>
              </a:rPr>
              <a:t>غير قادرة على الاستمرار بسبب الظروف الحالية</a:t>
            </a:r>
            <a:endParaRPr lang="ar-JO" sz="2400" dirty="0" smtClean="0">
              <a:solidFill>
                <a:srgbClr val="E7D19A"/>
              </a:solidFill>
            </a:endParaRPr>
          </a:p>
          <a:p>
            <a:pPr marL="342900" indent="-285750" algn="r" rtl="1">
              <a:buFont typeface="Adobe Arabic" pitchFamily="18" charset="-78"/>
              <a:buChar char="−"/>
            </a:pPr>
            <a:r>
              <a:rPr lang="ar-JO" sz="2400" dirty="0" smtClean="0">
                <a:solidFill>
                  <a:srgbClr val="E7D19A"/>
                </a:solidFill>
                <a:latin typeface="Adobe Arabic" pitchFamily="18" charset="-78"/>
                <a:cs typeface="Adobe Arabic" pitchFamily="18" charset="-78"/>
              </a:rPr>
              <a:t>ما زالت رغم الظروف الحالية والتطورات البيئية قادرة على حفظ الأرشيف البيئي في شتى المراحل القديمة.</a:t>
            </a:r>
          </a:p>
        </p:txBody>
      </p:sp>
      <p:sp>
        <p:nvSpPr>
          <p:cNvPr id="3" name="TextBox 2"/>
          <p:cNvSpPr txBox="1"/>
          <p:nvPr/>
        </p:nvSpPr>
        <p:spPr>
          <a:xfrm>
            <a:off x="914400" y="2057400"/>
            <a:ext cx="6400800" cy="615553"/>
          </a:xfrm>
          <a:prstGeom prst="rect">
            <a:avLst/>
          </a:prstGeom>
          <a:noFill/>
          <a:ln>
            <a:solidFill>
              <a:srgbClr val="5C91A4"/>
            </a:solidFill>
          </a:ln>
        </p:spPr>
        <p:txBody>
          <a:bodyPr wrap="square" rtlCol="0">
            <a:spAutoFit/>
          </a:bodyPr>
          <a:lstStyle/>
          <a:p>
            <a:pPr algn="r" rtl="1"/>
            <a:r>
              <a:rPr lang="ar-JO" sz="3400" b="1" dirty="0" smtClean="0">
                <a:solidFill>
                  <a:srgbClr val="E7D19A"/>
                </a:solidFill>
                <a:latin typeface="Adobe Arabic" pitchFamily="18" charset="-78"/>
                <a:cs typeface="Adobe Arabic" pitchFamily="18" charset="-78"/>
              </a:rPr>
              <a:t>معايير اختيار مواقع رامسار </a:t>
            </a:r>
            <a:r>
              <a:rPr lang="ar-JO" sz="2400" b="1" dirty="0" smtClean="0">
                <a:solidFill>
                  <a:srgbClr val="E7D19A"/>
                </a:solidFill>
                <a:latin typeface="Adobe Arabic" pitchFamily="18" charset="-78"/>
                <a:cs typeface="Adobe Arabic" pitchFamily="18" charset="-78"/>
              </a:rPr>
              <a:t>– </a:t>
            </a:r>
            <a:r>
              <a:rPr lang="en-US" sz="2400" b="1" dirty="0" smtClean="0">
                <a:solidFill>
                  <a:srgbClr val="E7D19A"/>
                </a:solidFill>
                <a:latin typeface="Adobe Arabic" pitchFamily="18" charset="-78"/>
                <a:cs typeface="Adobe Arabic" pitchFamily="18" charset="-78"/>
              </a:rPr>
              <a:t>     </a:t>
            </a:r>
            <a:r>
              <a:rPr lang="ar-JO" sz="2400" b="1" dirty="0" smtClean="0">
                <a:solidFill>
                  <a:srgbClr val="E7D19A"/>
                </a:solidFill>
                <a:latin typeface="Adobe Arabic" pitchFamily="18" charset="-78"/>
                <a:cs typeface="Adobe Arabic" pitchFamily="18" charset="-78"/>
              </a:rPr>
              <a:t>المعيار الثاني   </a:t>
            </a:r>
            <a:r>
              <a:rPr lang="en-US" sz="2400" b="1" dirty="0" smtClean="0">
                <a:solidFill>
                  <a:srgbClr val="E7D19A"/>
                </a:solidFill>
                <a:latin typeface="Adobe Arabic" pitchFamily="18" charset="-78"/>
                <a:cs typeface="Adobe Arabic" pitchFamily="18" charset="-78"/>
              </a:rPr>
              <a:t>Criterion 2</a:t>
            </a:r>
            <a:r>
              <a:rPr lang="ar-JO" sz="2400" b="1" dirty="0" smtClean="0">
                <a:solidFill>
                  <a:srgbClr val="E7D19A"/>
                </a:solidFill>
                <a:latin typeface="Adobe Arabic" pitchFamily="18" charset="-78"/>
                <a:cs typeface="Adobe Arabic" pitchFamily="18" charset="-78"/>
              </a:rPr>
              <a:t>  </a:t>
            </a:r>
            <a:endParaRPr lang="en-US" sz="3400" b="1" dirty="0">
              <a:solidFill>
                <a:srgbClr val="E7D19A"/>
              </a:solidFill>
              <a:latin typeface="Adobe Arabic" pitchFamily="18" charset="-78"/>
              <a:cs typeface="Adobe Arabic" pitchFamily="18" charset="-78"/>
            </a:endParaRPr>
          </a:p>
        </p:txBody>
      </p:sp>
      <p:sp>
        <p:nvSpPr>
          <p:cNvPr id="5" name="TextBox 4"/>
          <p:cNvSpPr txBox="1"/>
          <p:nvPr/>
        </p:nvSpPr>
        <p:spPr>
          <a:xfrm>
            <a:off x="914400" y="228600"/>
            <a:ext cx="6553200" cy="1200329"/>
          </a:xfrm>
          <a:prstGeom prst="rect">
            <a:avLst/>
          </a:prstGeom>
          <a:noFill/>
        </p:spPr>
        <p:txBody>
          <a:bodyPr wrap="square" rtlCol="0">
            <a:spAutoFit/>
          </a:bodyPr>
          <a:lstStyle/>
          <a:p>
            <a:pPr algn="ctr" rtl="1"/>
            <a:r>
              <a:rPr lang="ar-JO" sz="3600" b="1" dirty="0" smtClean="0">
                <a:solidFill>
                  <a:schemeClr val="bg1"/>
                </a:solidFill>
                <a:latin typeface="Adobe Arabic" pitchFamily="18" charset="-78"/>
                <a:cs typeface="Adobe Arabic" pitchFamily="18" charset="-78"/>
              </a:rPr>
              <a:t>التخطيط الإداري للأراضي الرطبة ذات الأهمية العالمية المعلنة ضمن اتفاقية رامسار </a:t>
            </a:r>
            <a:endParaRPr lang="en-US" sz="3600" b="1" dirty="0">
              <a:solidFill>
                <a:schemeClr val="bg1"/>
              </a:solidFill>
              <a:latin typeface="Adobe Arabic" pitchFamily="18" charset="-78"/>
              <a:cs typeface="Adobe Arabic" pitchFamily="18" charset="-78"/>
            </a:endParaRPr>
          </a:p>
        </p:txBody>
      </p:sp>
      <p:sp>
        <p:nvSpPr>
          <p:cNvPr id="7" name="Rectangle 6"/>
          <p:cNvSpPr/>
          <p:nvPr/>
        </p:nvSpPr>
        <p:spPr>
          <a:xfrm>
            <a:off x="0" y="0"/>
            <a:ext cx="9144000" cy="45719"/>
          </a:xfrm>
          <a:prstGeom prst="rect">
            <a:avLst/>
          </a:prstGeom>
          <a:solidFill>
            <a:srgbClr val="54B9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914400" y="1600200"/>
            <a:ext cx="6400800" cy="45719"/>
          </a:xfrm>
          <a:prstGeom prst="rect">
            <a:avLst/>
          </a:prstGeom>
          <a:solidFill>
            <a:srgbClr val="54B9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descr="Glossy Ibes.JPG"/>
          <p:cNvPicPr>
            <a:picLocks noChangeAspect="1"/>
          </p:cNvPicPr>
          <p:nvPr/>
        </p:nvPicPr>
        <p:blipFill>
          <a:blip r:embed="rId2" cstate="print"/>
          <a:srcRect l="40000" t="32434" r="40000" b="17378"/>
          <a:stretch>
            <a:fillRect/>
          </a:stretch>
        </p:blipFill>
        <p:spPr>
          <a:xfrm>
            <a:off x="7924800" y="1752600"/>
            <a:ext cx="1066800" cy="1828800"/>
          </a:xfrm>
          <a:prstGeom prst="rect">
            <a:avLst/>
          </a:prstGeom>
        </p:spPr>
      </p:pic>
      <p:pic>
        <p:nvPicPr>
          <p:cNvPr id="10" name="Picture 9" descr="G.barremia.JPG"/>
          <p:cNvPicPr>
            <a:picLocks noChangeAspect="1"/>
          </p:cNvPicPr>
          <p:nvPr/>
        </p:nvPicPr>
        <p:blipFill>
          <a:blip r:embed="rId3" cstate="print"/>
          <a:srcRect l="16364" t="16364" r="4545" b="4545"/>
          <a:stretch>
            <a:fillRect/>
          </a:stretch>
        </p:blipFill>
        <p:spPr>
          <a:xfrm>
            <a:off x="7924800" y="3733800"/>
            <a:ext cx="1066800" cy="857250"/>
          </a:xfrm>
          <a:prstGeom prst="rect">
            <a:avLst/>
          </a:prstGeom>
        </p:spPr>
      </p:pic>
      <p:pic>
        <p:nvPicPr>
          <p:cNvPr id="12" name="Picture 11" descr="DSC_9629.JPG"/>
          <p:cNvPicPr>
            <a:picLocks noChangeAspect="1"/>
          </p:cNvPicPr>
          <p:nvPr/>
        </p:nvPicPr>
        <p:blipFill>
          <a:blip r:embed="rId4" cstate="print"/>
          <a:stretch>
            <a:fillRect/>
          </a:stretch>
        </p:blipFill>
        <p:spPr>
          <a:xfrm>
            <a:off x="7924800" y="4800601"/>
            <a:ext cx="1066800" cy="860378"/>
          </a:xfrm>
          <a:prstGeom prst="rect">
            <a:avLst/>
          </a:prstGeom>
        </p:spPr>
      </p:pic>
      <p:grpSp>
        <p:nvGrpSpPr>
          <p:cNvPr id="20" name="Group 19"/>
          <p:cNvGrpSpPr/>
          <p:nvPr/>
        </p:nvGrpSpPr>
        <p:grpSpPr>
          <a:xfrm>
            <a:off x="0" y="6019800"/>
            <a:ext cx="9144000" cy="838200"/>
            <a:chOff x="0" y="6019800"/>
            <a:chExt cx="9144000" cy="838200"/>
          </a:xfrm>
        </p:grpSpPr>
        <p:pic>
          <p:nvPicPr>
            <p:cNvPr id="21" name="Picture 20" descr="DSCF0293.JPG"/>
            <p:cNvPicPr>
              <a:picLocks noChangeAspect="1"/>
            </p:cNvPicPr>
            <p:nvPr/>
          </p:nvPicPr>
          <p:blipFill>
            <a:blip r:embed="rId5" cstate="print"/>
            <a:srcRect t="25042" b="39983"/>
            <a:stretch>
              <a:fillRect/>
            </a:stretch>
          </p:blipFill>
          <p:spPr>
            <a:xfrm>
              <a:off x="0" y="6019800"/>
              <a:ext cx="5181600" cy="838200"/>
            </a:xfrm>
            <a:prstGeom prst="rect">
              <a:avLst/>
            </a:prstGeom>
          </p:spPr>
        </p:pic>
        <p:pic>
          <p:nvPicPr>
            <p:cNvPr id="22" name="Picture 21" descr="DSCF0293.JPG"/>
            <p:cNvPicPr>
              <a:picLocks noChangeAspect="1"/>
            </p:cNvPicPr>
            <p:nvPr/>
          </p:nvPicPr>
          <p:blipFill>
            <a:blip r:embed="rId6" cstate="print"/>
            <a:srcRect t="25042" r="13235" b="42898"/>
            <a:stretch>
              <a:fillRect/>
            </a:stretch>
          </p:blipFill>
          <p:spPr>
            <a:xfrm>
              <a:off x="4648200" y="6019800"/>
              <a:ext cx="4495800" cy="838200"/>
            </a:xfrm>
            <a:prstGeom prst="rect">
              <a:avLst/>
            </a:prstGeom>
          </p:spPr>
        </p:pic>
      </p:grpSp>
    </p:spTree>
  </p:cSld>
  <p:clrMapOvr>
    <a:masterClrMapping/>
  </p:clrMapOvr>
  <p:transition>
    <p:fade thruBlk="1"/>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3" name="TextBox 2"/>
          <p:cNvSpPr txBox="1"/>
          <p:nvPr/>
        </p:nvSpPr>
        <p:spPr>
          <a:xfrm>
            <a:off x="914400" y="228600"/>
            <a:ext cx="6553200" cy="1200329"/>
          </a:xfrm>
          <a:prstGeom prst="rect">
            <a:avLst/>
          </a:prstGeom>
          <a:noFill/>
        </p:spPr>
        <p:txBody>
          <a:bodyPr wrap="square" rtlCol="0">
            <a:spAutoFit/>
          </a:bodyPr>
          <a:lstStyle/>
          <a:p>
            <a:pPr algn="ctr" rtl="1"/>
            <a:r>
              <a:rPr lang="ar-JO" sz="3600" b="1" dirty="0" smtClean="0">
                <a:solidFill>
                  <a:schemeClr val="bg1"/>
                </a:solidFill>
                <a:latin typeface="Adobe Arabic" pitchFamily="18" charset="-78"/>
                <a:cs typeface="Adobe Arabic" pitchFamily="18" charset="-78"/>
              </a:rPr>
              <a:t>التخطيط الإداري للأراضي الرطبة ذات الأهمية العالمية المعلنة ضمن اتفاقية رامسار </a:t>
            </a:r>
            <a:endParaRPr lang="en-US" sz="3600" b="1" dirty="0">
              <a:solidFill>
                <a:schemeClr val="bg1"/>
              </a:solidFill>
              <a:latin typeface="Adobe Arabic" pitchFamily="18" charset="-78"/>
              <a:cs typeface="Adobe Arabic" pitchFamily="18" charset="-78"/>
            </a:endParaRPr>
          </a:p>
        </p:txBody>
      </p:sp>
      <p:pic>
        <p:nvPicPr>
          <p:cNvPr id="5" name="Picture 6" descr="J:\sirhani-male.jpg"/>
          <p:cNvPicPr>
            <a:picLocks noChangeAspect="1" noChangeArrowheads="1"/>
          </p:cNvPicPr>
          <p:nvPr/>
        </p:nvPicPr>
        <p:blipFill>
          <a:blip r:embed="rId2" cstate="print"/>
          <a:srcRect l="11001" t="12867" r="14163" b="12835"/>
          <a:stretch>
            <a:fillRect/>
          </a:stretch>
        </p:blipFill>
        <p:spPr bwMode="auto">
          <a:xfrm>
            <a:off x="7809215" y="3773403"/>
            <a:ext cx="1129752" cy="786685"/>
          </a:xfrm>
          <a:prstGeom prst="rect">
            <a:avLst/>
          </a:prstGeom>
          <a:noFill/>
        </p:spPr>
      </p:pic>
      <p:sp>
        <p:nvSpPr>
          <p:cNvPr id="6" name="Rectangle 5"/>
          <p:cNvSpPr/>
          <p:nvPr/>
        </p:nvSpPr>
        <p:spPr>
          <a:xfrm>
            <a:off x="0" y="0"/>
            <a:ext cx="9144000" cy="45719"/>
          </a:xfrm>
          <a:prstGeom prst="rect">
            <a:avLst/>
          </a:prstGeom>
          <a:solidFill>
            <a:srgbClr val="54B9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p:nvSpPr>
        <p:spPr>
          <a:xfrm>
            <a:off x="914400" y="1600200"/>
            <a:ext cx="6400800" cy="45719"/>
          </a:xfrm>
          <a:prstGeom prst="rect">
            <a:avLst/>
          </a:prstGeom>
          <a:solidFill>
            <a:srgbClr val="54B9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2" descr="J:\250 GB [NH]\jabboul package archived\GCG.jpg"/>
          <p:cNvPicPr>
            <a:picLocks noChangeAspect="1" noChangeArrowheads="1"/>
          </p:cNvPicPr>
          <p:nvPr/>
        </p:nvPicPr>
        <p:blipFill>
          <a:blip r:embed="rId3" cstate="print"/>
          <a:srcRect l="28078" t="4270" r="31662" b="12456"/>
          <a:stretch>
            <a:fillRect/>
          </a:stretch>
        </p:blipFill>
        <p:spPr bwMode="auto">
          <a:xfrm>
            <a:off x="7795967" y="1752600"/>
            <a:ext cx="1143000" cy="1828800"/>
          </a:xfrm>
          <a:prstGeom prst="rect">
            <a:avLst/>
          </a:prstGeom>
          <a:noFill/>
        </p:spPr>
      </p:pic>
      <p:pic>
        <p:nvPicPr>
          <p:cNvPr id="10" name="Picture 4" descr="J:\250 GB [NH]\jabboul package archived\using the boat.jpg"/>
          <p:cNvPicPr>
            <a:picLocks noChangeAspect="1" noChangeArrowheads="1"/>
          </p:cNvPicPr>
          <p:nvPr/>
        </p:nvPicPr>
        <p:blipFill>
          <a:blip r:embed="rId4" cstate="print"/>
          <a:srcRect l="4693" r="10832"/>
          <a:stretch>
            <a:fillRect/>
          </a:stretch>
        </p:blipFill>
        <p:spPr bwMode="auto">
          <a:xfrm>
            <a:off x="7795967" y="4752091"/>
            <a:ext cx="1143000" cy="999505"/>
          </a:xfrm>
          <a:prstGeom prst="rect">
            <a:avLst/>
          </a:prstGeom>
          <a:noFill/>
        </p:spPr>
      </p:pic>
      <p:sp>
        <p:nvSpPr>
          <p:cNvPr id="11" name="Rectangle 10"/>
          <p:cNvSpPr/>
          <p:nvPr/>
        </p:nvSpPr>
        <p:spPr>
          <a:xfrm>
            <a:off x="838200" y="2895600"/>
            <a:ext cx="6477000" cy="1815882"/>
          </a:xfrm>
          <a:prstGeom prst="rect">
            <a:avLst/>
          </a:prstGeom>
        </p:spPr>
        <p:txBody>
          <a:bodyPr wrap="square">
            <a:spAutoFit/>
          </a:bodyPr>
          <a:lstStyle/>
          <a:p>
            <a:pPr marL="514350" indent="-514350" algn="justLow" rtl="1">
              <a:buFont typeface="+mj-lt"/>
              <a:buAutoNum type="arabicPeriod"/>
            </a:pPr>
            <a:r>
              <a:rPr lang="ar-JO" sz="2800" dirty="0" smtClean="0">
                <a:solidFill>
                  <a:srgbClr val="E7D19A"/>
                </a:solidFill>
                <a:latin typeface="Adobe Arabic" pitchFamily="18" charset="-78"/>
                <a:cs typeface="Adobe Arabic" pitchFamily="18" charset="-78"/>
              </a:rPr>
              <a:t>الخدمات التزويدية: (الماء، الغذاء، الطاقة الكهربائية، . . . . )</a:t>
            </a:r>
          </a:p>
          <a:p>
            <a:pPr marL="514350" indent="-514350" algn="justLow" rtl="1">
              <a:buFont typeface="+mj-lt"/>
              <a:buAutoNum type="arabicPeriod"/>
            </a:pPr>
            <a:r>
              <a:rPr lang="ar-JO" sz="2800" dirty="0" smtClean="0">
                <a:solidFill>
                  <a:srgbClr val="E7D19A"/>
                </a:solidFill>
                <a:latin typeface="Adobe Arabic" pitchFamily="18" charset="-78"/>
                <a:cs typeface="Adobe Arabic" pitchFamily="18" charset="-78"/>
              </a:rPr>
              <a:t>الخدمات الداعمة:  (تشكيل التربة، دورة الغذاء، . . . )</a:t>
            </a:r>
          </a:p>
          <a:p>
            <a:pPr marL="514350" indent="-514350" algn="justLow" rtl="1">
              <a:buFont typeface="+mj-lt"/>
              <a:buAutoNum type="arabicPeriod"/>
            </a:pPr>
            <a:r>
              <a:rPr lang="ar-JO" sz="2800" dirty="0" smtClean="0">
                <a:solidFill>
                  <a:srgbClr val="E7D19A"/>
                </a:solidFill>
                <a:latin typeface="Adobe Arabic" pitchFamily="18" charset="-78"/>
                <a:cs typeface="Adobe Arabic" pitchFamily="18" charset="-78"/>
              </a:rPr>
              <a:t>الخدمات المنظمة: (تنظيم الفيضان، تنظيم الجفاف، . . . )</a:t>
            </a:r>
          </a:p>
          <a:p>
            <a:pPr marL="514350" indent="-514350" algn="justLow" rtl="1">
              <a:buFont typeface="+mj-lt"/>
              <a:buAutoNum type="arabicPeriod"/>
            </a:pPr>
            <a:r>
              <a:rPr lang="ar-JO" sz="2800" dirty="0" smtClean="0">
                <a:solidFill>
                  <a:srgbClr val="E7D19A"/>
                </a:solidFill>
                <a:latin typeface="Adobe Arabic" pitchFamily="18" charset="-78"/>
                <a:cs typeface="Adobe Arabic" pitchFamily="18" charset="-78"/>
              </a:rPr>
              <a:t>الخدمات الثقافية: الراحة والاستجمام، القيم الروحية، التعليم، . )</a:t>
            </a:r>
            <a:endParaRPr lang="en-US" sz="2800" dirty="0" smtClean="0">
              <a:solidFill>
                <a:srgbClr val="E7D19A"/>
              </a:solidFill>
              <a:latin typeface="Adobe Arabic" pitchFamily="18" charset="-78"/>
              <a:cs typeface="Adobe Arabic" pitchFamily="18" charset="-78"/>
            </a:endParaRPr>
          </a:p>
        </p:txBody>
      </p:sp>
      <p:sp>
        <p:nvSpPr>
          <p:cNvPr id="12" name="TextBox 11"/>
          <p:cNvSpPr txBox="1"/>
          <p:nvPr/>
        </p:nvSpPr>
        <p:spPr>
          <a:xfrm>
            <a:off x="914400" y="2057400"/>
            <a:ext cx="6400800" cy="615553"/>
          </a:xfrm>
          <a:prstGeom prst="rect">
            <a:avLst/>
          </a:prstGeom>
          <a:noFill/>
          <a:ln>
            <a:solidFill>
              <a:srgbClr val="5C91A4"/>
            </a:solidFill>
          </a:ln>
        </p:spPr>
        <p:txBody>
          <a:bodyPr wrap="square" rtlCol="0">
            <a:spAutoFit/>
          </a:bodyPr>
          <a:lstStyle/>
          <a:p>
            <a:pPr algn="r" rtl="1"/>
            <a:r>
              <a:rPr lang="ar-JO" sz="3400" b="1" dirty="0" smtClean="0">
                <a:solidFill>
                  <a:srgbClr val="E7D19A"/>
                </a:solidFill>
                <a:latin typeface="Adobe Arabic" pitchFamily="18" charset="-78"/>
                <a:cs typeface="Adobe Arabic" pitchFamily="18" charset="-78"/>
              </a:rPr>
              <a:t>الخدمات التي تقدمها الأراضي الرطبة</a:t>
            </a:r>
            <a:endParaRPr lang="en-US" sz="3400" b="1" dirty="0">
              <a:solidFill>
                <a:srgbClr val="E7D19A"/>
              </a:solidFill>
              <a:latin typeface="Adobe Arabic" pitchFamily="18" charset="-78"/>
              <a:cs typeface="Adobe Arabic" pitchFamily="18" charset="-78"/>
            </a:endParaRPr>
          </a:p>
        </p:txBody>
      </p:sp>
      <p:pic>
        <p:nvPicPr>
          <p:cNvPr id="17" name="Picture 3" descr="J:\250 GB [NH]\jabboul package archived\Lake Jabboul.jpg"/>
          <p:cNvPicPr>
            <a:picLocks noChangeAspect="1" noChangeArrowheads="1"/>
          </p:cNvPicPr>
          <p:nvPr/>
        </p:nvPicPr>
        <p:blipFill>
          <a:blip r:embed="rId5" cstate="print"/>
          <a:srcRect l="2753" t="42500" b="42500"/>
          <a:stretch>
            <a:fillRect/>
          </a:stretch>
        </p:blipFill>
        <p:spPr bwMode="auto">
          <a:xfrm>
            <a:off x="23567" y="5943600"/>
            <a:ext cx="9120433" cy="914400"/>
          </a:xfrm>
          <a:prstGeom prst="rect">
            <a:avLst/>
          </a:prstGeom>
          <a:noFill/>
        </p:spPr>
      </p:pic>
    </p:spTree>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animEffect transition="in" filter="fade">
                                      <p:cBhvr>
                                        <p:cTn id="7" dur="1000"/>
                                        <p:tgtEl>
                                          <p:spTgt spid="11">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1">
                                            <p:txEl>
                                              <p:pRg st="1" end="1"/>
                                            </p:txEl>
                                          </p:spTgt>
                                        </p:tgtEl>
                                        <p:attrNameLst>
                                          <p:attrName>style.visibility</p:attrName>
                                        </p:attrNameLst>
                                      </p:cBhvr>
                                      <p:to>
                                        <p:strVal val="visible"/>
                                      </p:to>
                                    </p:set>
                                    <p:animEffect transition="in" filter="fade">
                                      <p:cBhvr>
                                        <p:cTn id="12" dur="1000"/>
                                        <p:tgtEl>
                                          <p:spTgt spid="11">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1">
                                            <p:txEl>
                                              <p:pRg st="2" end="2"/>
                                            </p:txEl>
                                          </p:spTgt>
                                        </p:tgtEl>
                                        <p:attrNameLst>
                                          <p:attrName>style.visibility</p:attrName>
                                        </p:attrNameLst>
                                      </p:cBhvr>
                                      <p:to>
                                        <p:strVal val="visible"/>
                                      </p:to>
                                    </p:set>
                                    <p:animEffect transition="in" filter="fade">
                                      <p:cBhvr>
                                        <p:cTn id="17" dur="1000"/>
                                        <p:tgtEl>
                                          <p:spTgt spid="11">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1">
                                            <p:txEl>
                                              <p:pRg st="3" end="3"/>
                                            </p:txEl>
                                          </p:spTgt>
                                        </p:tgtEl>
                                        <p:attrNameLst>
                                          <p:attrName>style.visibility</p:attrName>
                                        </p:attrNameLst>
                                      </p:cBhvr>
                                      <p:to>
                                        <p:strVal val="visible"/>
                                      </p:to>
                                    </p:set>
                                    <p:animEffect transition="in" filter="fade">
                                      <p:cBhvr>
                                        <p:cTn id="22" dur="1000"/>
                                        <p:tgtEl>
                                          <p:spTgt spid="11">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bg>
      <p:bgPr>
        <a:solidFill>
          <a:srgbClr val="78001C"/>
        </a:solidFill>
        <a:effectLst/>
      </p:bgPr>
    </p:bg>
    <p:spTree>
      <p:nvGrpSpPr>
        <p:cNvPr id="1" name=""/>
        <p:cNvGrpSpPr/>
        <p:nvPr/>
      </p:nvGrpSpPr>
      <p:grpSpPr>
        <a:xfrm>
          <a:off x="0" y="0"/>
          <a:ext cx="0" cy="0"/>
          <a:chOff x="0" y="0"/>
          <a:chExt cx="0" cy="0"/>
        </a:xfrm>
      </p:grpSpPr>
      <p:sp>
        <p:nvSpPr>
          <p:cNvPr id="2" name="Rectangle 1"/>
          <p:cNvSpPr/>
          <p:nvPr/>
        </p:nvSpPr>
        <p:spPr>
          <a:xfrm>
            <a:off x="914400" y="2971800"/>
            <a:ext cx="6400800" cy="1938992"/>
          </a:xfrm>
          <a:prstGeom prst="rect">
            <a:avLst/>
          </a:prstGeom>
          <a:ln>
            <a:solidFill>
              <a:srgbClr val="5C91A4"/>
            </a:solidFill>
          </a:ln>
        </p:spPr>
        <p:txBody>
          <a:bodyPr wrap="square">
            <a:spAutoFit/>
          </a:bodyPr>
          <a:lstStyle/>
          <a:p>
            <a:pPr marL="342900" indent="-285750" algn="r" rtl="1">
              <a:buFont typeface="Adobe Arabic" pitchFamily="18" charset="-78"/>
              <a:buChar char="−"/>
            </a:pPr>
            <a:r>
              <a:rPr lang="ar-JO" sz="2400" dirty="0" smtClean="0">
                <a:solidFill>
                  <a:srgbClr val="E7D19A"/>
                </a:solidFill>
                <a:latin typeface="Adobe Arabic" pitchFamily="18" charset="-78"/>
                <a:cs typeface="Adobe Arabic" pitchFamily="18" charset="-78"/>
              </a:rPr>
              <a:t>ضرورية جدا لاستمرار غيرها من الأنواع الأندر أو المجتمعات، وتعرضت لتناقص شديد في امتدادها المكان.</a:t>
            </a:r>
          </a:p>
          <a:p>
            <a:pPr marL="57150" algn="r" rtl="1"/>
            <a:endParaRPr lang="ar-JO" sz="2400" dirty="0" smtClean="0">
              <a:solidFill>
                <a:srgbClr val="E7D19A"/>
              </a:solidFill>
              <a:latin typeface="Adobe Arabic" pitchFamily="18" charset="-78"/>
              <a:cs typeface="Adobe Arabic" pitchFamily="18" charset="-78"/>
            </a:endParaRPr>
          </a:p>
          <a:p>
            <a:pPr marL="57150" algn="r" rtl="1"/>
            <a:r>
              <a:rPr lang="ar-JO" sz="2400" dirty="0" smtClean="0">
                <a:solidFill>
                  <a:srgbClr val="E7D19A"/>
                </a:solidFill>
                <a:latin typeface="Adobe Arabic" pitchFamily="18" charset="-78"/>
                <a:cs typeface="Adobe Arabic" pitchFamily="18" charset="-78"/>
              </a:rPr>
              <a:t>ويفضل النظر إلى تلك </a:t>
            </a:r>
            <a:r>
              <a:rPr lang="ar-JO" sz="2400" dirty="0" err="1" smtClean="0">
                <a:solidFill>
                  <a:srgbClr val="E7D19A"/>
                </a:solidFill>
                <a:latin typeface="Adobe Arabic" pitchFamily="18" charset="-78"/>
                <a:cs typeface="Adobe Arabic" pitchFamily="18" charset="-78"/>
              </a:rPr>
              <a:t>الموائل</a:t>
            </a:r>
            <a:r>
              <a:rPr lang="ar-JO" sz="2400" dirty="0" smtClean="0">
                <a:solidFill>
                  <a:srgbClr val="E7D19A"/>
                </a:solidFill>
                <a:latin typeface="Adobe Arabic" pitchFamily="18" charset="-78"/>
                <a:cs typeface="Adobe Arabic" pitchFamily="18" charset="-78"/>
              </a:rPr>
              <a:t> والمجتمعات على المستوى القاري أو الإقليمي أكثر من المستوى الوطني.</a:t>
            </a:r>
          </a:p>
        </p:txBody>
      </p:sp>
      <p:sp>
        <p:nvSpPr>
          <p:cNvPr id="3" name="TextBox 2"/>
          <p:cNvSpPr txBox="1"/>
          <p:nvPr/>
        </p:nvSpPr>
        <p:spPr>
          <a:xfrm>
            <a:off x="914400" y="2057400"/>
            <a:ext cx="6400800" cy="615553"/>
          </a:xfrm>
          <a:prstGeom prst="rect">
            <a:avLst/>
          </a:prstGeom>
          <a:noFill/>
          <a:ln>
            <a:solidFill>
              <a:srgbClr val="5C91A4"/>
            </a:solidFill>
          </a:ln>
        </p:spPr>
        <p:txBody>
          <a:bodyPr wrap="square" rtlCol="0">
            <a:spAutoFit/>
          </a:bodyPr>
          <a:lstStyle/>
          <a:p>
            <a:pPr algn="r" rtl="1"/>
            <a:r>
              <a:rPr lang="ar-JO" sz="3400" b="1" dirty="0" smtClean="0">
                <a:solidFill>
                  <a:srgbClr val="E7D19A"/>
                </a:solidFill>
                <a:latin typeface="Adobe Arabic" pitchFamily="18" charset="-78"/>
                <a:cs typeface="Adobe Arabic" pitchFamily="18" charset="-78"/>
              </a:rPr>
              <a:t>معايير اختيار مواقع رامسار </a:t>
            </a:r>
            <a:r>
              <a:rPr lang="ar-JO" sz="2400" b="1" dirty="0" smtClean="0">
                <a:solidFill>
                  <a:srgbClr val="E7D19A"/>
                </a:solidFill>
                <a:latin typeface="Adobe Arabic" pitchFamily="18" charset="-78"/>
                <a:cs typeface="Adobe Arabic" pitchFamily="18" charset="-78"/>
              </a:rPr>
              <a:t>– </a:t>
            </a:r>
            <a:r>
              <a:rPr lang="en-US" sz="2400" b="1" dirty="0" smtClean="0">
                <a:solidFill>
                  <a:srgbClr val="E7D19A"/>
                </a:solidFill>
                <a:latin typeface="Adobe Arabic" pitchFamily="18" charset="-78"/>
                <a:cs typeface="Adobe Arabic" pitchFamily="18" charset="-78"/>
              </a:rPr>
              <a:t>     </a:t>
            </a:r>
            <a:r>
              <a:rPr lang="ar-JO" sz="2400" b="1" dirty="0" smtClean="0">
                <a:solidFill>
                  <a:srgbClr val="E7D19A"/>
                </a:solidFill>
                <a:latin typeface="Adobe Arabic" pitchFamily="18" charset="-78"/>
                <a:cs typeface="Adobe Arabic" pitchFamily="18" charset="-78"/>
              </a:rPr>
              <a:t>المعيار الثاني   </a:t>
            </a:r>
            <a:r>
              <a:rPr lang="en-US" sz="2400" b="1" dirty="0" smtClean="0">
                <a:solidFill>
                  <a:srgbClr val="E7D19A"/>
                </a:solidFill>
                <a:latin typeface="Adobe Arabic" pitchFamily="18" charset="-78"/>
                <a:cs typeface="Adobe Arabic" pitchFamily="18" charset="-78"/>
              </a:rPr>
              <a:t>Criterion 2</a:t>
            </a:r>
            <a:r>
              <a:rPr lang="ar-JO" sz="2400" b="1" dirty="0" smtClean="0">
                <a:solidFill>
                  <a:srgbClr val="E7D19A"/>
                </a:solidFill>
                <a:latin typeface="Adobe Arabic" pitchFamily="18" charset="-78"/>
                <a:cs typeface="Adobe Arabic" pitchFamily="18" charset="-78"/>
              </a:rPr>
              <a:t>  </a:t>
            </a:r>
            <a:endParaRPr lang="en-US" sz="3400" b="1" dirty="0">
              <a:solidFill>
                <a:srgbClr val="E7D19A"/>
              </a:solidFill>
              <a:latin typeface="Adobe Arabic" pitchFamily="18" charset="-78"/>
              <a:cs typeface="Adobe Arabic" pitchFamily="18" charset="-78"/>
            </a:endParaRPr>
          </a:p>
        </p:txBody>
      </p:sp>
      <p:sp>
        <p:nvSpPr>
          <p:cNvPr id="5" name="TextBox 4"/>
          <p:cNvSpPr txBox="1"/>
          <p:nvPr/>
        </p:nvSpPr>
        <p:spPr>
          <a:xfrm>
            <a:off x="914400" y="228600"/>
            <a:ext cx="6553200" cy="1200329"/>
          </a:xfrm>
          <a:prstGeom prst="rect">
            <a:avLst/>
          </a:prstGeom>
          <a:noFill/>
        </p:spPr>
        <p:txBody>
          <a:bodyPr wrap="square" rtlCol="0">
            <a:spAutoFit/>
          </a:bodyPr>
          <a:lstStyle/>
          <a:p>
            <a:pPr algn="ctr" rtl="1"/>
            <a:r>
              <a:rPr lang="ar-JO" sz="3600" b="1" dirty="0" smtClean="0">
                <a:solidFill>
                  <a:schemeClr val="bg1"/>
                </a:solidFill>
                <a:latin typeface="Adobe Arabic" pitchFamily="18" charset="-78"/>
                <a:cs typeface="Adobe Arabic" pitchFamily="18" charset="-78"/>
              </a:rPr>
              <a:t>التخطيط الإداري للأراضي الرطبة ذات الأهمية العالمية المعلنة ضمن اتفاقية رامسار </a:t>
            </a:r>
            <a:endParaRPr lang="en-US" sz="3600" b="1" dirty="0">
              <a:solidFill>
                <a:schemeClr val="bg1"/>
              </a:solidFill>
              <a:latin typeface="Adobe Arabic" pitchFamily="18" charset="-78"/>
              <a:cs typeface="Adobe Arabic" pitchFamily="18" charset="-78"/>
            </a:endParaRPr>
          </a:p>
        </p:txBody>
      </p:sp>
      <p:sp>
        <p:nvSpPr>
          <p:cNvPr id="7" name="Rectangle 6"/>
          <p:cNvSpPr/>
          <p:nvPr/>
        </p:nvSpPr>
        <p:spPr>
          <a:xfrm>
            <a:off x="0" y="0"/>
            <a:ext cx="9144000" cy="45719"/>
          </a:xfrm>
          <a:prstGeom prst="rect">
            <a:avLst/>
          </a:prstGeom>
          <a:solidFill>
            <a:srgbClr val="54B9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914400" y="1600200"/>
            <a:ext cx="6400800" cy="45719"/>
          </a:xfrm>
          <a:prstGeom prst="rect">
            <a:avLst/>
          </a:prstGeom>
          <a:solidFill>
            <a:srgbClr val="54B9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descr="Glossy Ibes.JPG"/>
          <p:cNvPicPr>
            <a:picLocks noChangeAspect="1"/>
          </p:cNvPicPr>
          <p:nvPr/>
        </p:nvPicPr>
        <p:blipFill>
          <a:blip r:embed="rId2" cstate="print"/>
          <a:srcRect l="40000" t="32434" r="40000" b="17378"/>
          <a:stretch>
            <a:fillRect/>
          </a:stretch>
        </p:blipFill>
        <p:spPr>
          <a:xfrm>
            <a:off x="7924800" y="1752600"/>
            <a:ext cx="1066800" cy="1828800"/>
          </a:xfrm>
          <a:prstGeom prst="rect">
            <a:avLst/>
          </a:prstGeom>
        </p:spPr>
      </p:pic>
      <p:pic>
        <p:nvPicPr>
          <p:cNvPr id="10" name="Picture 9" descr="G.barremia.JPG"/>
          <p:cNvPicPr>
            <a:picLocks noChangeAspect="1"/>
          </p:cNvPicPr>
          <p:nvPr/>
        </p:nvPicPr>
        <p:blipFill>
          <a:blip r:embed="rId3" cstate="print"/>
          <a:srcRect l="16364" t="16364" r="4545" b="4545"/>
          <a:stretch>
            <a:fillRect/>
          </a:stretch>
        </p:blipFill>
        <p:spPr>
          <a:xfrm>
            <a:off x="7924800" y="3733800"/>
            <a:ext cx="1066800" cy="857250"/>
          </a:xfrm>
          <a:prstGeom prst="rect">
            <a:avLst/>
          </a:prstGeom>
        </p:spPr>
      </p:pic>
      <p:pic>
        <p:nvPicPr>
          <p:cNvPr id="12" name="Picture 11" descr="DSC_9629.JPG"/>
          <p:cNvPicPr>
            <a:picLocks noChangeAspect="1"/>
          </p:cNvPicPr>
          <p:nvPr/>
        </p:nvPicPr>
        <p:blipFill>
          <a:blip r:embed="rId4" cstate="print"/>
          <a:stretch>
            <a:fillRect/>
          </a:stretch>
        </p:blipFill>
        <p:spPr>
          <a:xfrm>
            <a:off x="7924800" y="4800601"/>
            <a:ext cx="1066800" cy="860378"/>
          </a:xfrm>
          <a:prstGeom prst="rect">
            <a:avLst/>
          </a:prstGeom>
        </p:spPr>
      </p:pic>
      <p:grpSp>
        <p:nvGrpSpPr>
          <p:cNvPr id="17" name="Group 16"/>
          <p:cNvGrpSpPr/>
          <p:nvPr/>
        </p:nvGrpSpPr>
        <p:grpSpPr>
          <a:xfrm>
            <a:off x="0" y="6019800"/>
            <a:ext cx="9144000" cy="838200"/>
            <a:chOff x="0" y="6019800"/>
            <a:chExt cx="9144000" cy="838200"/>
          </a:xfrm>
        </p:grpSpPr>
        <p:pic>
          <p:nvPicPr>
            <p:cNvPr id="18" name="Picture 17" descr="DSCF0293.JPG"/>
            <p:cNvPicPr>
              <a:picLocks noChangeAspect="1"/>
            </p:cNvPicPr>
            <p:nvPr/>
          </p:nvPicPr>
          <p:blipFill>
            <a:blip r:embed="rId5" cstate="print"/>
            <a:srcRect t="25042" b="39983"/>
            <a:stretch>
              <a:fillRect/>
            </a:stretch>
          </p:blipFill>
          <p:spPr>
            <a:xfrm>
              <a:off x="0" y="6019800"/>
              <a:ext cx="5181600" cy="838200"/>
            </a:xfrm>
            <a:prstGeom prst="rect">
              <a:avLst/>
            </a:prstGeom>
          </p:spPr>
        </p:pic>
        <p:pic>
          <p:nvPicPr>
            <p:cNvPr id="19" name="Picture 18" descr="DSCF0293.JPG"/>
            <p:cNvPicPr>
              <a:picLocks noChangeAspect="1"/>
            </p:cNvPicPr>
            <p:nvPr/>
          </p:nvPicPr>
          <p:blipFill>
            <a:blip r:embed="rId6" cstate="print"/>
            <a:srcRect t="25042" r="13235" b="42898"/>
            <a:stretch>
              <a:fillRect/>
            </a:stretch>
          </p:blipFill>
          <p:spPr>
            <a:xfrm>
              <a:off x="4648200" y="6019800"/>
              <a:ext cx="4495800" cy="838200"/>
            </a:xfrm>
            <a:prstGeom prst="rect">
              <a:avLst/>
            </a:prstGeom>
          </p:spPr>
        </p:pic>
      </p:grpSp>
    </p:spTree>
  </p:cSld>
  <p:clrMapOvr>
    <a:masterClrMapping/>
  </p:clrMapOvr>
  <p:transition>
    <p:fade thruBlk="1"/>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bg>
      <p:bgPr>
        <a:solidFill>
          <a:srgbClr val="78001C"/>
        </a:solidFill>
        <a:effectLst/>
      </p:bgPr>
    </p:bg>
    <p:spTree>
      <p:nvGrpSpPr>
        <p:cNvPr id="1" name=""/>
        <p:cNvGrpSpPr/>
        <p:nvPr/>
      </p:nvGrpSpPr>
      <p:grpSpPr>
        <a:xfrm>
          <a:off x="0" y="0"/>
          <a:ext cx="0" cy="0"/>
          <a:chOff x="0" y="0"/>
          <a:chExt cx="0" cy="0"/>
        </a:xfrm>
      </p:grpSpPr>
      <p:sp>
        <p:nvSpPr>
          <p:cNvPr id="2" name="Rectangle 1"/>
          <p:cNvSpPr/>
          <p:nvPr/>
        </p:nvSpPr>
        <p:spPr>
          <a:xfrm>
            <a:off x="914400" y="2971800"/>
            <a:ext cx="6400800" cy="2308324"/>
          </a:xfrm>
          <a:prstGeom prst="rect">
            <a:avLst/>
          </a:prstGeom>
          <a:ln>
            <a:solidFill>
              <a:srgbClr val="5C91A4"/>
            </a:solidFill>
          </a:ln>
        </p:spPr>
        <p:txBody>
          <a:bodyPr wrap="square">
            <a:spAutoFit/>
          </a:bodyPr>
          <a:lstStyle/>
          <a:p>
            <a:pPr algn="justLow"/>
            <a:r>
              <a:rPr lang="en-US" dirty="0" smtClean="0">
                <a:solidFill>
                  <a:srgbClr val="E7D19A"/>
                </a:solidFill>
              </a:rPr>
              <a:t>A wetland should be considered internationally important if it supports populations of plant and/or animal species important for maintaining the biological diversity of a particular </a:t>
            </a:r>
            <a:r>
              <a:rPr lang="en-US" dirty="0" err="1" smtClean="0">
                <a:solidFill>
                  <a:srgbClr val="E7D19A"/>
                </a:solidFill>
              </a:rPr>
              <a:t>biogeographic</a:t>
            </a:r>
            <a:r>
              <a:rPr lang="en-US" dirty="0" smtClean="0">
                <a:solidFill>
                  <a:srgbClr val="E7D19A"/>
                </a:solidFill>
              </a:rPr>
              <a:t> region.</a:t>
            </a:r>
            <a:endParaRPr lang="en-US" b="1" dirty="0" smtClean="0">
              <a:solidFill>
                <a:srgbClr val="E7D19A"/>
              </a:solidFill>
            </a:endParaRPr>
          </a:p>
          <a:p>
            <a:pPr algn="r" rtl="1"/>
            <a:endParaRPr lang="en-US" sz="2400" dirty="0" smtClean="0">
              <a:solidFill>
                <a:srgbClr val="E7D19A"/>
              </a:solidFill>
              <a:latin typeface="Adobe Arabic" pitchFamily="18" charset="-78"/>
              <a:cs typeface="Adobe Arabic" pitchFamily="18" charset="-78"/>
            </a:endParaRPr>
          </a:p>
          <a:p>
            <a:pPr algn="r" rtl="1"/>
            <a:r>
              <a:rPr lang="ar-JO" sz="2400" dirty="0" smtClean="0">
                <a:solidFill>
                  <a:srgbClr val="E7D19A"/>
                </a:solidFill>
                <a:latin typeface="Adobe Arabic" pitchFamily="18" charset="-78"/>
                <a:cs typeface="Adobe Arabic" pitchFamily="18" charset="-78"/>
              </a:rPr>
              <a:t>تعتبر المنطقة الرطبة مهمة عالميا إذا دعمت تعدادات من الأنواع النباتية أو الحيوانية مهمة لاستدامة التنوع الحيوي في إقليمي </a:t>
            </a:r>
            <a:r>
              <a:rPr lang="ar-JO" sz="2400" dirty="0" err="1" smtClean="0">
                <a:solidFill>
                  <a:srgbClr val="E7D19A"/>
                </a:solidFill>
                <a:latin typeface="Adobe Arabic" pitchFamily="18" charset="-78"/>
                <a:cs typeface="Adobe Arabic" pitchFamily="18" charset="-78"/>
              </a:rPr>
              <a:t>بيوجوغرافي</a:t>
            </a:r>
            <a:r>
              <a:rPr lang="ar-JO" sz="2400" dirty="0" smtClean="0">
                <a:solidFill>
                  <a:srgbClr val="E7D19A"/>
                </a:solidFill>
                <a:latin typeface="Adobe Arabic" pitchFamily="18" charset="-78"/>
                <a:cs typeface="Adobe Arabic" pitchFamily="18" charset="-78"/>
              </a:rPr>
              <a:t> محدد.</a:t>
            </a:r>
          </a:p>
        </p:txBody>
      </p:sp>
      <p:sp>
        <p:nvSpPr>
          <p:cNvPr id="3" name="TextBox 2"/>
          <p:cNvSpPr txBox="1"/>
          <p:nvPr/>
        </p:nvSpPr>
        <p:spPr>
          <a:xfrm>
            <a:off x="914400" y="2057400"/>
            <a:ext cx="6400800" cy="615553"/>
          </a:xfrm>
          <a:prstGeom prst="rect">
            <a:avLst/>
          </a:prstGeom>
          <a:noFill/>
          <a:ln>
            <a:solidFill>
              <a:srgbClr val="5C91A4"/>
            </a:solidFill>
          </a:ln>
        </p:spPr>
        <p:txBody>
          <a:bodyPr wrap="square" rtlCol="0">
            <a:spAutoFit/>
          </a:bodyPr>
          <a:lstStyle/>
          <a:p>
            <a:pPr algn="r" rtl="1"/>
            <a:r>
              <a:rPr lang="ar-JO" sz="3400" b="1" dirty="0" smtClean="0">
                <a:solidFill>
                  <a:srgbClr val="E7D19A"/>
                </a:solidFill>
                <a:latin typeface="Adobe Arabic" pitchFamily="18" charset="-78"/>
                <a:cs typeface="Adobe Arabic" pitchFamily="18" charset="-78"/>
              </a:rPr>
              <a:t>معايير اختيار مواقع رامسار </a:t>
            </a:r>
            <a:r>
              <a:rPr lang="ar-JO" sz="2400" b="1" dirty="0" smtClean="0">
                <a:solidFill>
                  <a:srgbClr val="E7D19A"/>
                </a:solidFill>
                <a:latin typeface="Adobe Arabic" pitchFamily="18" charset="-78"/>
                <a:cs typeface="Adobe Arabic" pitchFamily="18" charset="-78"/>
              </a:rPr>
              <a:t>– </a:t>
            </a:r>
            <a:r>
              <a:rPr lang="en-US" sz="2400" b="1" dirty="0" smtClean="0">
                <a:solidFill>
                  <a:srgbClr val="E7D19A"/>
                </a:solidFill>
                <a:latin typeface="Adobe Arabic" pitchFamily="18" charset="-78"/>
                <a:cs typeface="Adobe Arabic" pitchFamily="18" charset="-78"/>
              </a:rPr>
              <a:t>     </a:t>
            </a:r>
            <a:r>
              <a:rPr lang="ar-JO" sz="2400" b="1" dirty="0" smtClean="0">
                <a:solidFill>
                  <a:srgbClr val="E7D19A"/>
                </a:solidFill>
                <a:latin typeface="Adobe Arabic" pitchFamily="18" charset="-78"/>
                <a:cs typeface="Adobe Arabic" pitchFamily="18" charset="-78"/>
              </a:rPr>
              <a:t>المعيار الثالث     </a:t>
            </a:r>
            <a:r>
              <a:rPr lang="en-US" sz="2400" b="1" dirty="0" smtClean="0">
                <a:solidFill>
                  <a:srgbClr val="E7D19A"/>
                </a:solidFill>
                <a:latin typeface="Adobe Arabic" pitchFamily="18" charset="-78"/>
                <a:cs typeface="Adobe Arabic" pitchFamily="18" charset="-78"/>
              </a:rPr>
              <a:t>Criterion 3</a:t>
            </a:r>
            <a:r>
              <a:rPr lang="ar-JO" sz="2400" b="1" dirty="0" smtClean="0">
                <a:solidFill>
                  <a:srgbClr val="E7D19A"/>
                </a:solidFill>
                <a:latin typeface="Adobe Arabic" pitchFamily="18" charset="-78"/>
                <a:cs typeface="Adobe Arabic" pitchFamily="18" charset="-78"/>
              </a:rPr>
              <a:t>  </a:t>
            </a:r>
            <a:endParaRPr lang="en-US" sz="3400" b="1" dirty="0">
              <a:solidFill>
                <a:srgbClr val="E7D19A"/>
              </a:solidFill>
              <a:latin typeface="Adobe Arabic" pitchFamily="18" charset="-78"/>
              <a:cs typeface="Adobe Arabic" pitchFamily="18" charset="-78"/>
            </a:endParaRPr>
          </a:p>
        </p:txBody>
      </p:sp>
      <p:sp>
        <p:nvSpPr>
          <p:cNvPr id="5" name="TextBox 4"/>
          <p:cNvSpPr txBox="1"/>
          <p:nvPr/>
        </p:nvSpPr>
        <p:spPr>
          <a:xfrm>
            <a:off x="914400" y="228600"/>
            <a:ext cx="6553200" cy="1200329"/>
          </a:xfrm>
          <a:prstGeom prst="rect">
            <a:avLst/>
          </a:prstGeom>
          <a:noFill/>
        </p:spPr>
        <p:txBody>
          <a:bodyPr wrap="square" rtlCol="0">
            <a:spAutoFit/>
          </a:bodyPr>
          <a:lstStyle/>
          <a:p>
            <a:pPr algn="ctr" rtl="1"/>
            <a:r>
              <a:rPr lang="ar-JO" sz="3600" b="1" dirty="0" smtClean="0">
                <a:solidFill>
                  <a:schemeClr val="bg1"/>
                </a:solidFill>
                <a:latin typeface="Adobe Arabic" pitchFamily="18" charset="-78"/>
                <a:cs typeface="Adobe Arabic" pitchFamily="18" charset="-78"/>
              </a:rPr>
              <a:t>التخطيط الإداري للأراضي الرطبة ذات الأهمية العالمية المعلنة ضمن اتفاقية رامسار </a:t>
            </a:r>
            <a:endParaRPr lang="en-US" sz="3600" b="1" dirty="0">
              <a:solidFill>
                <a:schemeClr val="bg1"/>
              </a:solidFill>
              <a:latin typeface="Adobe Arabic" pitchFamily="18" charset="-78"/>
              <a:cs typeface="Adobe Arabic" pitchFamily="18" charset="-78"/>
            </a:endParaRPr>
          </a:p>
        </p:txBody>
      </p:sp>
      <p:sp>
        <p:nvSpPr>
          <p:cNvPr id="7" name="Rectangle 6"/>
          <p:cNvSpPr/>
          <p:nvPr/>
        </p:nvSpPr>
        <p:spPr>
          <a:xfrm>
            <a:off x="0" y="0"/>
            <a:ext cx="9144000" cy="45719"/>
          </a:xfrm>
          <a:prstGeom prst="rect">
            <a:avLst/>
          </a:prstGeom>
          <a:solidFill>
            <a:srgbClr val="54B9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914400" y="1600200"/>
            <a:ext cx="6400800" cy="45719"/>
          </a:xfrm>
          <a:prstGeom prst="rect">
            <a:avLst/>
          </a:prstGeom>
          <a:solidFill>
            <a:srgbClr val="54B9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descr="Glossy Ibes.JPG"/>
          <p:cNvPicPr>
            <a:picLocks noChangeAspect="1"/>
          </p:cNvPicPr>
          <p:nvPr/>
        </p:nvPicPr>
        <p:blipFill>
          <a:blip r:embed="rId2" cstate="print"/>
          <a:srcRect l="40000" t="32434" r="40000" b="17378"/>
          <a:stretch>
            <a:fillRect/>
          </a:stretch>
        </p:blipFill>
        <p:spPr>
          <a:xfrm>
            <a:off x="7924800" y="1752600"/>
            <a:ext cx="1066800" cy="1828800"/>
          </a:xfrm>
          <a:prstGeom prst="rect">
            <a:avLst/>
          </a:prstGeom>
        </p:spPr>
      </p:pic>
      <p:pic>
        <p:nvPicPr>
          <p:cNvPr id="10" name="Picture 9" descr="G.barremia.JPG"/>
          <p:cNvPicPr>
            <a:picLocks noChangeAspect="1"/>
          </p:cNvPicPr>
          <p:nvPr/>
        </p:nvPicPr>
        <p:blipFill>
          <a:blip r:embed="rId3" cstate="print"/>
          <a:srcRect l="16364" t="16364" r="4545" b="4545"/>
          <a:stretch>
            <a:fillRect/>
          </a:stretch>
        </p:blipFill>
        <p:spPr>
          <a:xfrm>
            <a:off x="7924800" y="3733800"/>
            <a:ext cx="1066800" cy="857250"/>
          </a:xfrm>
          <a:prstGeom prst="rect">
            <a:avLst/>
          </a:prstGeom>
        </p:spPr>
      </p:pic>
      <p:pic>
        <p:nvPicPr>
          <p:cNvPr id="12" name="Picture 11" descr="DSC_9629.JPG"/>
          <p:cNvPicPr>
            <a:picLocks noChangeAspect="1"/>
          </p:cNvPicPr>
          <p:nvPr/>
        </p:nvPicPr>
        <p:blipFill>
          <a:blip r:embed="rId4" cstate="print"/>
          <a:stretch>
            <a:fillRect/>
          </a:stretch>
        </p:blipFill>
        <p:spPr>
          <a:xfrm>
            <a:off x="7924800" y="4800601"/>
            <a:ext cx="1066800" cy="860378"/>
          </a:xfrm>
          <a:prstGeom prst="rect">
            <a:avLst/>
          </a:prstGeom>
        </p:spPr>
      </p:pic>
      <p:grpSp>
        <p:nvGrpSpPr>
          <p:cNvPr id="17" name="Group 16"/>
          <p:cNvGrpSpPr/>
          <p:nvPr/>
        </p:nvGrpSpPr>
        <p:grpSpPr>
          <a:xfrm>
            <a:off x="0" y="6019800"/>
            <a:ext cx="9144000" cy="838200"/>
            <a:chOff x="0" y="6019800"/>
            <a:chExt cx="9144000" cy="838200"/>
          </a:xfrm>
        </p:grpSpPr>
        <p:pic>
          <p:nvPicPr>
            <p:cNvPr id="18" name="Picture 17" descr="DSCF0293.JPG"/>
            <p:cNvPicPr>
              <a:picLocks noChangeAspect="1"/>
            </p:cNvPicPr>
            <p:nvPr/>
          </p:nvPicPr>
          <p:blipFill>
            <a:blip r:embed="rId5" cstate="print"/>
            <a:srcRect t="25042" b="39983"/>
            <a:stretch>
              <a:fillRect/>
            </a:stretch>
          </p:blipFill>
          <p:spPr>
            <a:xfrm>
              <a:off x="0" y="6019800"/>
              <a:ext cx="5181600" cy="838200"/>
            </a:xfrm>
            <a:prstGeom prst="rect">
              <a:avLst/>
            </a:prstGeom>
          </p:spPr>
        </p:pic>
        <p:pic>
          <p:nvPicPr>
            <p:cNvPr id="19" name="Picture 18" descr="DSCF0293.JPG"/>
            <p:cNvPicPr>
              <a:picLocks noChangeAspect="1"/>
            </p:cNvPicPr>
            <p:nvPr/>
          </p:nvPicPr>
          <p:blipFill>
            <a:blip r:embed="rId6" cstate="print"/>
            <a:srcRect t="25042" r="13235" b="42898"/>
            <a:stretch>
              <a:fillRect/>
            </a:stretch>
          </p:blipFill>
          <p:spPr>
            <a:xfrm>
              <a:off x="4648200" y="6019800"/>
              <a:ext cx="4495800" cy="838200"/>
            </a:xfrm>
            <a:prstGeom prst="rect">
              <a:avLst/>
            </a:prstGeom>
          </p:spPr>
        </p:pic>
      </p:grpSp>
    </p:spTree>
  </p:cSld>
  <p:clrMapOvr>
    <a:masterClrMapping/>
  </p:clrMapOvr>
  <p:transition>
    <p:fade thruBlk="1"/>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bg>
      <p:bgPr>
        <a:solidFill>
          <a:srgbClr val="78001C"/>
        </a:solidFill>
        <a:effectLst/>
      </p:bgPr>
    </p:bg>
    <p:spTree>
      <p:nvGrpSpPr>
        <p:cNvPr id="1" name=""/>
        <p:cNvGrpSpPr/>
        <p:nvPr/>
      </p:nvGrpSpPr>
      <p:grpSpPr>
        <a:xfrm>
          <a:off x="0" y="0"/>
          <a:ext cx="0" cy="0"/>
          <a:chOff x="0" y="0"/>
          <a:chExt cx="0" cy="0"/>
        </a:xfrm>
      </p:grpSpPr>
      <p:sp>
        <p:nvSpPr>
          <p:cNvPr id="2" name="Rectangle 1"/>
          <p:cNvSpPr/>
          <p:nvPr/>
        </p:nvSpPr>
        <p:spPr>
          <a:xfrm>
            <a:off x="914400" y="2971800"/>
            <a:ext cx="6400800" cy="3046988"/>
          </a:xfrm>
          <a:prstGeom prst="rect">
            <a:avLst/>
          </a:prstGeom>
          <a:ln>
            <a:solidFill>
              <a:srgbClr val="5C91A4"/>
            </a:solidFill>
          </a:ln>
        </p:spPr>
        <p:txBody>
          <a:bodyPr wrap="square">
            <a:spAutoFit/>
          </a:bodyPr>
          <a:lstStyle/>
          <a:p>
            <a:pPr marL="342900" indent="-285750" algn="r" rtl="1">
              <a:buFont typeface="Adobe Arabic" pitchFamily="18" charset="-78"/>
              <a:buChar char="−"/>
            </a:pPr>
            <a:r>
              <a:rPr lang="ar-JO" sz="2400" dirty="0" smtClean="0">
                <a:solidFill>
                  <a:srgbClr val="E7D19A"/>
                </a:solidFill>
                <a:latin typeface="Adobe Arabic" pitchFamily="18" charset="-78"/>
                <a:cs typeface="Adobe Arabic" pitchFamily="18" charset="-78"/>
              </a:rPr>
              <a:t>منطقة ساخنة ( </a:t>
            </a:r>
            <a:r>
              <a:rPr lang="en-US" sz="2400" dirty="0" smtClean="0">
                <a:solidFill>
                  <a:srgbClr val="E7D19A"/>
                </a:solidFill>
                <a:latin typeface="Adobe Arabic" pitchFamily="18" charset="-78"/>
                <a:cs typeface="Adobe Arabic" pitchFamily="18" charset="-78"/>
              </a:rPr>
              <a:t> hotspot</a:t>
            </a:r>
            <a:r>
              <a:rPr lang="ar-JO" sz="2400" dirty="0" smtClean="0">
                <a:solidFill>
                  <a:srgbClr val="E7D19A"/>
                </a:solidFill>
                <a:latin typeface="Adobe Arabic" pitchFamily="18" charset="-78"/>
                <a:cs typeface="Adobe Arabic" pitchFamily="18" charset="-78"/>
              </a:rPr>
              <a:t>) للتنوع الحيوي، وغنية بالأنواع ، حتى لو لم يعرف عدد الأنواع فيها.</a:t>
            </a:r>
          </a:p>
          <a:p>
            <a:pPr marL="342900" indent="-285750" algn="r" rtl="1">
              <a:buFont typeface="Adobe Arabic" pitchFamily="18" charset="-78"/>
              <a:buChar char="−"/>
            </a:pPr>
            <a:r>
              <a:rPr lang="ar-JO" sz="2400" dirty="0" smtClean="0">
                <a:solidFill>
                  <a:srgbClr val="E7D19A"/>
                </a:solidFill>
                <a:latin typeface="Adobe Arabic" pitchFamily="18" charset="-78"/>
                <a:cs typeface="Adobe Arabic" pitchFamily="18" charset="-78"/>
              </a:rPr>
              <a:t>مركز التوطن، أو تحتوي على عدد من الأنواع المتوطنة.</a:t>
            </a:r>
          </a:p>
          <a:p>
            <a:pPr marL="342900" indent="-285750" algn="r" rtl="1">
              <a:buFont typeface="Adobe Arabic" pitchFamily="18" charset="-78"/>
              <a:buChar char="−"/>
            </a:pPr>
            <a:r>
              <a:rPr lang="ar-JO" sz="2400" dirty="0" smtClean="0">
                <a:solidFill>
                  <a:srgbClr val="E7D19A"/>
                </a:solidFill>
                <a:latin typeface="Adobe Arabic" pitchFamily="18" charset="-78"/>
                <a:cs typeface="Adobe Arabic" pitchFamily="18" charset="-78"/>
              </a:rPr>
              <a:t>تحتوي على مدى واسع من التنوع الحيوي بما فيها </a:t>
            </a:r>
            <a:r>
              <a:rPr lang="ar-JO" sz="2400" dirty="0" err="1" smtClean="0">
                <a:solidFill>
                  <a:srgbClr val="E7D19A"/>
                </a:solidFill>
                <a:latin typeface="Adobe Arabic" pitchFamily="18" charset="-78"/>
                <a:cs typeface="Adobe Arabic" pitchFamily="18" charset="-78"/>
              </a:rPr>
              <a:t>الموائل</a:t>
            </a:r>
            <a:r>
              <a:rPr lang="ar-JO" sz="2400" dirty="0" smtClean="0">
                <a:solidFill>
                  <a:srgbClr val="E7D19A"/>
                </a:solidFill>
                <a:latin typeface="Adobe Arabic" pitchFamily="18" charset="-78"/>
                <a:cs typeface="Adobe Arabic" pitchFamily="18" charset="-78"/>
              </a:rPr>
              <a:t> على مستوى الإقليم </a:t>
            </a:r>
            <a:r>
              <a:rPr lang="ar-JO" sz="2400" dirty="0" err="1" smtClean="0">
                <a:solidFill>
                  <a:srgbClr val="E7D19A"/>
                </a:solidFill>
                <a:latin typeface="Adobe Arabic" pitchFamily="18" charset="-78"/>
                <a:cs typeface="Adobe Arabic" pitchFamily="18" charset="-78"/>
              </a:rPr>
              <a:t>البيوجيوغرافي</a:t>
            </a:r>
            <a:r>
              <a:rPr lang="ar-JO" sz="2400" dirty="0" smtClean="0">
                <a:solidFill>
                  <a:srgbClr val="E7D19A"/>
                </a:solidFill>
                <a:latin typeface="Adobe Arabic" pitchFamily="18" charset="-78"/>
                <a:cs typeface="Adobe Arabic" pitchFamily="18" charset="-78"/>
              </a:rPr>
              <a:t>.</a:t>
            </a:r>
          </a:p>
          <a:p>
            <a:pPr marL="342900" indent="-285750" algn="r" rtl="1">
              <a:buFont typeface="Adobe Arabic" pitchFamily="18" charset="-78"/>
              <a:buChar char="−"/>
            </a:pPr>
            <a:r>
              <a:rPr lang="ar-JO" sz="2400" dirty="0" smtClean="0">
                <a:solidFill>
                  <a:srgbClr val="E7D19A"/>
                </a:solidFill>
                <a:latin typeface="Adobe Arabic" pitchFamily="18" charset="-78"/>
                <a:cs typeface="Adobe Arabic" pitchFamily="18" charset="-78"/>
              </a:rPr>
              <a:t>نسبة معتبرة من نوع متأقلم مع ظروف المنطقة الرطبة (كالمياه الموسمية)</a:t>
            </a:r>
          </a:p>
          <a:p>
            <a:pPr marL="342900" indent="-285750" algn="r" rtl="1">
              <a:buFont typeface="Adobe Arabic" pitchFamily="18" charset="-78"/>
              <a:buChar char="−"/>
            </a:pPr>
            <a:r>
              <a:rPr lang="ar-JO" sz="2400" dirty="0" smtClean="0">
                <a:solidFill>
                  <a:srgbClr val="E7D19A"/>
                </a:solidFill>
                <a:latin typeface="Adobe Arabic" pitchFamily="18" charset="-78"/>
                <a:cs typeface="Adobe Arabic" pitchFamily="18" charset="-78"/>
              </a:rPr>
              <a:t>تدعم عنصر من عناصر التنوع الحيوي النادرة أو المميزة للمنطقة </a:t>
            </a:r>
            <a:r>
              <a:rPr lang="ar-JO" sz="2400" dirty="0" err="1" smtClean="0">
                <a:solidFill>
                  <a:srgbClr val="E7D19A"/>
                </a:solidFill>
                <a:latin typeface="Adobe Arabic" pitchFamily="18" charset="-78"/>
                <a:cs typeface="Adobe Arabic" pitchFamily="18" charset="-78"/>
              </a:rPr>
              <a:t>البيوجوغرافية</a:t>
            </a:r>
            <a:r>
              <a:rPr lang="ar-JO" sz="2400" dirty="0" smtClean="0">
                <a:solidFill>
                  <a:srgbClr val="E7D19A"/>
                </a:solidFill>
                <a:latin typeface="Adobe Arabic" pitchFamily="18" charset="-78"/>
                <a:cs typeface="Adobe Arabic" pitchFamily="18" charset="-78"/>
              </a:rPr>
              <a:t>.</a:t>
            </a:r>
          </a:p>
        </p:txBody>
      </p:sp>
      <p:sp>
        <p:nvSpPr>
          <p:cNvPr id="3" name="TextBox 2"/>
          <p:cNvSpPr txBox="1"/>
          <p:nvPr/>
        </p:nvSpPr>
        <p:spPr>
          <a:xfrm>
            <a:off x="914400" y="2057400"/>
            <a:ext cx="6400800" cy="615553"/>
          </a:xfrm>
          <a:prstGeom prst="rect">
            <a:avLst/>
          </a:prstGeom>
          <a:noFill/>
          <a:ln>
            <a:solidFill>
              <a:srgbClr val="5C91A4"/>
            </a:solidFill>
          </a:ln>
        </p:spPr>
        <p:txBody>
          <a:bodyPr wrap="square" rtlCol="0">
            <a:spAutoFit/>
          </a:bodyPr>
          <a:lstStyle/>
          <a:p>
            <a:pPr algn="r" rtl="1"/>
            <a:r>
              <a:rPr lang="ar-JO" sz="3400" b="1" dirty="0" smtClean="0">
                <a:solidFill>
                  <a:srgbClr val="E7D19A"/>
                </a:solidFill>
                <a:latin typeface="Adobe Arabic" pitchFamily="18" charset="-78"/>
                <a:cs typeface="Adobe Arabic" pitchFamily="18" charset="-78"/>
              </a:rPr>
              <a:t>معايير اختيار مواقع رامسار </a:t>
            </a:r>
            <a:r>
              <a:rPr lang="ar-JO" sz="2400" b="1" dirty="0" smtClean="0">
                <a:solidFill>
                  <a:srgbClr val="E7D19A"/>
                </a:solidFill>
                <a:latin typeface="Adobe Arabic" pitchFamily="18" charset="-78"/>
                <a:cs typeface="Adobe Arabic" pitchFamily="18" charset="-78"/>
              </a:rPr>
              <a:t>– </a:t>
            </a:r>
            <a:r>
              <a:rPr lang="en-US" sz="2400" b="1" dirty="0" smtClean="0">
                <a:solidFill>
                  <a:srgbClr val="E7D19A"/>
                </a:solidFill>
                <a:latin typeface="Adobe Arabic" pitchFamily="18" charset="-78"/>
                <a:cs typeface="Adobe Arabic" pitchFamily="18" charset="-78"/>
              </a:rPr>
              <a:t>     </a:t>
            </a:r>
            <a:r>
              <a:rPr lang="ar-JO" sz="2400" b="1" dirty="0" smtClean="0">
                <a:solidFill>
                  <a:srgbClr val="E7D19A"/>
                </a:solidFill>
                <a:latin typeface="Adobe Arabic" pitchFamily="18" charset="-78"/>
                <a:cs typeface="Adobe Arabic" pitchFamily="18" charset="-78"/>
              </a:rPr>
              <a:t>المعيار الثالث      </a:t>
            </a:r>
            <a:r>
              <a:rPr lang="en-US" sz="2400" b="1" dirty="0" smtClean="0">
                <a:solidFill>
                  <a:srgbClr val="E7D19A"/>
                </a:solidFill>
                <a:latin typeface="Adobe Arabic" pitchFamily="18" charset="-78"/>
                <a:cs typeface="Adobe Arabic" pitchFamily="18" charset="-78"/>
              </a:rPr>
              <a:t>Criterion 3</a:t>
            </a:r>
            <a:r>
              <a:rPr lang="ar-JO" sz="2400" b="1" dirty="0" smtClean="0">
                <a:solidFill>
                  <a:srgbClr val="E7D19A"/>
                </a:solidFill>
                <a:latin typeface="Adobe Arabic" pitchFamily="18" charset="-78"/>
                <a:cs typeface="Adobe Arabic" pitchFamily="18" charset="-78"/>
              </a:rPr>
              <a:t>  </a:t>
            </a:r>
            <a:endParaRPr lang="en-US" sz="3400" b="1" dirty="0">
              <a:solidFill>
                <a:srgbClr val="E7D19A"/>
              </a:solidFill>
              <a:latin typeface="Adobe Arabic" pitchFamily="18" charset="-78"/>
              <a:cs typeface="Adobe Arabic" pitchFamily="18" charset="-78"/>
            </a:endParaRPr>
          </a:p>
        </p:txBody>
      </p:sp>
      <p:sp>
        <p:nvSpPr>
          <p:cNvPr id="5" name="TextBox 4"/>
          <p:cNvSpPr txBox="1"/>
          <p:nvPr/>
        </p:nvSpPr>
        <p:spPr>
          <a:xfrm>
            <a:off x="914400" y="228600"/>
            <a:ext cx="6553200" cy="1200329"/>
          </a:xfrm>
          <a:prstGeom prst="rect">
            <a:avLst/>
          </a:prstGeom>
          <a:noFill/>
        </p:spPr>
        <p:txBody>
          <a:bodyPr wrap="square" rtlCol="0">
            <a:spAutoFit/>
          </a:bodyPr>
          <a:lstStyle/>
          <a:p>
            <a:pPr algn="ctr" rtl="1"/>
            <a:r>
              <a:rPr lang="ar-JO" sz="3600" b="1" dirty="0" smtClean="0">
                <a:solidFill>
                  <a:schemeClr val="bg1"/>
                </a:solidFill>
                <a:latin typeface="Adobe Arabic" pitchFamily="18" charset="-78"/>
                <a:cs typeface="Adobe Arabic" pitchFamily="18" charset="-78"/>
              </a:rPr>
              <a:t>التخطيط الإداري للأراضي الرطبة ذات الأهمية العالمية المعلنة ضمن اتفاقية رامسار </a:t>
            </a:r>
            <a:endParaRPr lang="en-US" sz="3600" b="1" dirty="0">
              <a:solidFill>
                <a:schemeClr val="bg1"/>
              </a:solidFill>
              <a:latin typeface="Adobe Arabic" pitchFamily="18" charset="-78"/>
              <a:cs typeface="Adobe Arabic" pitchFamily="18" charset="-78"/>
            </a:endParaRPr>
          </a:p>
        </p:txBody>
      </p:sp>
      <p:sp>
        <p:nvSpPr>
          <p:cNvPr id="7" name="Rectangle 6"/>
          <p:cNvSpPr/>
          <p:nvPr/>
        </p:nvSpPr>
        <p:spPr>
          <a:xfrm>
            <a:off x="0" y="0"/>
            <a:ext cx="9144000" cy="45719"/>
          </a:xfrm>
          <a:prstGeom prst="rect">
            <a:avLst/>
          </a:prstGeom>
          <a:solidFill>
            <a:srgbClr val="54B9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914400" y="1600200"/>
            <a:ext cx="6400800" cy="45719"/>
          </a:xfrm>
          <a:prstGeom prst="rect">
            <a:avLst/>
          </a:prstGeom>
          <a:solidFill>
            <a:srgbClr val="54B9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descr="Glossy Ibes.JPG"/>
          <p:cNvPicPr>
            <a:picLocks noChangeAspect="1"/>
          </p:cNvPicPr>
          <p:nvPr/>
        </p:nvPicPr>
        <p:blipFill>
          <a:blip r:embed="rId2" cstate="print"/>
          <a:srcRect l="40000" t="32434" r="40000" b="17378"/>
          <a:stretch>
            <a:fillRect/>
          </a:stretch>
        </p:blipFill>
        <p:spPr>
          <a:xfrm>
            <a:off x="7924800" y="1752600"/>
            <a:ext cx="1066800" cy="1828800"/>
          </a:xfrm>
          <a:prstGeom prst="rect">
            <a:avLst/>
          </a:prstGeom>
        </p:spPr>
      </p:pic>
      <p:pic>
        <p:nvPicPr>
          <p:cNvPr id="10" name="Picture 9" descr="G.barremia.JPG"/>
          <p:cNvPicPr>
            <a:picLocks noChangeAspect="1"/>
          </p:cNvPicPr>
          <p:nvPr/>
        </p:nvPicPr>
        <p:blipFill>
          <a:blip r:embed="rId3" cstate="print"/>
          <a:srcRect l="16364" t="16364" r="4545" b="4545"/>
          <a:stretch>
            <a:fillRect/>
          </a:stretch>
        </p:blipFill>
        <p:spPr>
          <a:xfrm>
            <a:off x="7924800" y="3733800"/>
            <a:ext cx="1066800" cy="857250"/>
          </a:xfrm>
          <a:prstGeom prst="rect">
            <a:avLst/>
          </a:prstGeom>
        </p:spPr>
      </p:pic>
      <p:pic>
        <p:nvPicPr>
          <p:cNvPr id="12" name="Picture 11" descr="DSC_9629.JPG"/>
          <p:cNvPicPr>
            <a:picLocks noChangeAspect="1"/>
          </p:cNvPicPr>
          <p:nvPr/>
        </p:nvPicPr>
        <p:blipFill>
          <a:blip r:embed="rId4" cstate="print"/>
          <a:stretch>
            <a:fillRect/>
          </a:stretch>
        </p:blipFill>
        <p:spPr>
          <a:xfrm>
            <a:off x="7924800" y="4800601"/>
            <a:ext cx="1066800" cy="860378"/>
          </a:xfrm>
          <a:prstGeom prst="rect">
            <a:avLst/>
          </a:prstGeom>
        </p:spPr>
      </p:pic>
      <p:grpSp>
        <p:nvGrpSpPr>
          <p:cNvPr id="17" name="Group 16"/>
          <p:cNvGrpSpPr/>
          <p:nvPr/>
        </p:nvGrpSpPr>
        <p:grpSpPr>
          <a:xfrm>
            <a:off x="0" y="6019800"/>
            <a:ext cx="9144000" cy="838200"/>
            <a:chOff x="0" y="6019800"/>
            <a:chExt cx="9144000" cy="838200"/>
          </a:xfrm>
        </p:grpSpPr>
        <p:pic>
          <p:nvPicPr>
            <p:cNvPr id="18" name="Picture 17" descr="DSCF0293.JPG"/>
            <p:cNvPicPr>
              <a:picLocks noChangeAspect="1"/>
            </p:cNvPicPr>
            <p:nvPr/>
          </p:nvPicPr>
          <p:blipFill>
            <a:blip r:embed="rId5" cstate="print"/>
            <a:srcRect t="25042" b="39983"/>
            <a:stretch>
              <a:fillRect/>
            </a:stretch>
          </p:blipFill>
          <p:spPr>
            <a:xfrm>
              <a:off x="0" y="6019800"/>
              <a:ext cx="5181600" cy="838200"/>
            </a:xfrm>
            <a:prstGeom prst="rect">
              <a:avLst/>
            </a:prstGeom>
          </p:spPr>
        </p:pic>
        <p:pic>
          <p:nvPicPr>
            <p:cNvPr id="19" name="Picture 18" descr="DSCF0293.JPG"/>
            <p:cNvPicPr>
              <a:picLocks noChangeAspect="1"/>
            </p:cNvPicPr>
            <p:nvPr/>
          </p:nvPicPr>
          <p:blipFill>
            <a:blip r:embed="rId6" cstate="print"/>
            <a:srcRect t="25042" r="13235" b="42898"/>
            <a:stretch>
              <a:fillRect/>
            </a:stretch>
          </p:blipFill>
          <p:spPr>
            <a:xfrm>
              <a:off x="4648200" y="6019800"/>
              <a:ext cx="4495800" cy="838200"/>
            </a:xfrm>
            <a:prstGeom prst="rect">
              <a:avLst/>
            </a:prstGeom>
          </p:spPr>
        </p:pic>
      </p:grpSp>
    </p:spTree>
  </p:cSld>
  <p:clrMapOvr>
    <a:masterClrMapping/>
  </p:clrMapOvr>
  <p:transition>
    <p:fade thruBlk="1"/>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bg>
      <p:bgPr>
        <a:solidFill>
          <a:srgbClr val="78001C"/>
        </a:solidFill>
        <a:effectLst/>
      </p:bgPr>
    </p:bg>
    <p:spTree>
      <p:nvGrpSpPr>
        <p:cNvPr id="1" name=""/>
        <p:cNvGrpSpPr/>
        <p:nvPr/>
      </p:nvGrpSpPr>
      <p:grpSpPr>
        <a:xfrm>
          <a:off x="0" y="0"/>
          <a:ext cx="0" cy="0"/>
          <a:chOff x="0" y="0"/>
          <a:chExt cx="0" cy="0"/>
        </a:xfrm>
      </p:grpSpPr>
      <p:sp>
        <p:nvSpPr>
          <p:cNvPr id="2" name="Rectangle 1"/>
          <p:cNvSpPr/>
          <p:nvPr/>
        </p:nvSpPr>
        <p:spPr>
          <a:xfrm>
            <a:off x="914400" y="2971800"/>
            <a:ext cx="6400800" cy="1938992"/>
          </a:xfrm>
          <a:prstGeom prst="rect">
            <a:avLst/>
          </a:prstGeom>
          <a:ln>
            <a:solidFill>
              <a:srgbClr val="5C91A4"/>
            </a:solidFill>
          </a:ln>
        </p:spPr>
        <p:txBody>
          <a:bodyPr wrap="square">
            <a:spAutoFit/>
          </a:bodyPr>
          <a:lstStyle/>
          <a:p>
            <a:pPr algn="justLow"/>
            <a:r>
              <a:rPr lang="en-US" dirty="0" smtClean="0">
                <a:solidFill>
                  <a:srgbClr val="E7D19A"/>
                </a:solidFill>
              </a:rPr>
              <a:t>A wetland should be considered internationally important if it supports plant and/or animal species at a critical stage in their life cycles, or provides refuge during adverse conditions.</a:t>
            </a:r>
            <a:endParaRPr lang="en-US" b="1" dirty="0" smtClean="0">
              <a:solidFill>
                <a:srgbClr val="E7D19A"/>
              </a:solidFill>
            </a:endParaRPr>
          </a:p>
          <a:p>
            <a:pPr algn="justLow"/>
            <a:endParaRPr lang="ar-JO" dirty="0" smtClean="0">
              <a:solidFill>
                <a:srgbClr val="E7D19A"/>
              </a:solidFill>
            </a:endParaRPr>
          </a:p>
          <a:p>
            <a:pPr algn="r" rtl="1"/>
            <a:r>
              <a:rPr lang="ar-JO" sz="2400" dirty="0" smtClean="0">
                <a:solidFill>
                  <a:srgbClr val="E7D19A"/>
                </a:solidFill>
                <a:latin typeface="Adobe Arabic" pitchFamily="18" charset="-78"/>
                <a:cs typeface="Adobe Arabic" pitchFamily="18" charset="-78"/>
              </a:rPr>
              <a:t>تعتبر المنطقة الرطبة ذات أهمية عالمية إذا  دعمت وجود نوع نباتي أو حيواني في مرحلة حرجة من دورة حياته، أو أنها وفرت له الملجأ أثناء الظروف القاسية. </a:t>
            </a:r>
            <a:endParaRPr lang="en-US" sz="2400" b="1" dirty="0" smtClean="0">
              <a:solidFill>
                <a:srgbClr val="E7D19A"/>
              </a:solidFill>
            </a:endParaRPr>
          </a:p>
        </p:txBody>
      </p:sp>
      <p:sp>
        <p:nvSpPr>
          <p:cNvPr id="3" name="TextBox 2"/>
          <p:cNvSpPr txBox="1"/>
          <p:nvPr/>
        </p:nvSpPr>
        <p:spPr>
          <a:xfrm>
            <a:off x="914400" y="2057400"/>
            <a:ext cx="6400800" cy="615553"/>
          </a:xfrm>
          <a:prstGeom prst="rect">
            <a:avLst/>
          </a:prstGeom>
          <a:noFill/>
          <a:ln>
            <a:solidFill>
              <a:srgbClr val="5C91A4"/>
            </a:solidFill>
          </a:ln>
        </p:spPr>
        <p:txBody>
          <a:bodyPr wrap="square" rtlCol="0">
            <a:spAutoFit/>
          </a:bodyPr>
          <a:lstStyle/>
          <a:p>
            <a:pPr algn="r" rtl="1"/>
            <a:r>
              <a:rPr lang="ar-JO" sz="3400" b="1" dirty="0" smtClean="0">
                <a:solidFill>
                  <a:srgbClr val="E7D19A"/>
                </a:solidFill>
                <a:latin typeface="Adobe Arabic" pitchFamily="18" charset="-78"/>
                <a:cs typeface="Adobe Arabic" pitchFamily="18" charset="-78"/>
              </a:rPr>
              <a:t>معايير اختيار مواقع رامسار </a:t>
            </a:r>
            <a:r>
              <a:rPr lang="ar-JO" sz="2400" b="1" dirty="0" smtClean="0">
                <a:solidFill>
                  <a:srgbClr val="E7D19A"/>
                </a:solidFill>
                <a:latin typeface="Adobe Arabic" pitchFamily="18" charset="-78"/>
                <a:cs typeface="Adobe Arabic" pitchFamily="18" charset="-78"/>
              </a:rPr>
              <a:t>– </a:t>
            </a:r>
            <a:r>
              <a:rPr lang="en-US" sz="2400" b="1" dirty="0" smtClean="0">
                <a:solidFill>
                  <a:srgbClr val="E7D19A"/>
                </a:solidFill>
                <a:latin typeface="Adobe Arabic" pitchFamily="18" charset="-78"/>
                <a:cs typeface="Adobe Arabic" pitchFamily="18" charset="-78"/>
              </a:rPr>
              <a:t>     </a:t>
            </a:r>
            <a:r>
              <a:rPr lang="ar-JO" sz="2400" b="1" dirty="0" smtClean="0">
                <a:solidFill>
                  <a:srgbClr val="E7D19A"/>
                </a:solidFill>
                <a:latin typeface="Adobe Arabic" pitchFamily="18" charset="-78"/>
                <a:cs typeface="Adobe Arabic" pitchFamily="18" charset="-78"/>
              </a:rPr>
              <a:t>المعيار الرابع          </a:t>
            </a:r>
            <a:r>
              <a:rPr lang="en-US" sz="2400" b="1" dirty="0" smtClean="0">
                <a:solidFill>
                  <a:srgbClr val="E7D19A"/>
                </a:solidFill>
                <a:latin typeface="Adobe Arabic" pitchFamily="18" charset="-78"/>
                <a:cs typeface="Adobe Arabic" pitchFamily="18" charset="-78"/>
              </a:rPr>
              <a:t>Criterion 4</a:t>
            </a:r>
            <a:r>
              <a:rPr lang="ar-JO" sz="2400" b="1" dirty="0" smtClean="0">
                <a:solidFill>
                  <a:srgbClr val="E7D19A"/>
                </a:solidFill>
                <a:latin typeface="Adobe Arabic" pitchFamily="18" charset="-78"/>
                <a:cs typeface="Adobe Arabic" pitchFamily="18" charset="-78"/>
              </a:rPr>
              <a:t>  </a:t>
            </a:r>
            <a:endParaRPr lang="en-US" sz="3400" b="1" dirty="0">
              <a:solidFill>
                <a:srgbClr val="E7D19A"/>
              </a:solidFill>
              <a:latin typeface="Adobe Arabic" pitchFamily="18" charset="-78"/>
              <a:cs typeface="Adobe Arabic" pitchFamily="18" charset="-78"/>
            </a:endParaRPr>
          </a:p>
        </p:txBody>
      </p:sp>
      <p:sp>
        <p:nvSpPr>
          <p:cNvPr id="5" name="TextBox 4"/>
          <p:cNvSpPr txBox="1"/>
          <p:nvPr/>
        </p:nvSpPr>
        <p:spPr>
          <a:xfrm>
            <a:off x="914400" y="228600"/>
            <a:ext cx="6553200" cy="1200329"/>
          </a:xfrm>
          <a:prstGeom prst="rect">
            <a:avLst/>
          </a:prstGeom>
          <a:noFill/>
        </p:spPr>
        <p:txBody>
          <a:bodyPr wrap="square" rtlCol="0">
            <a:spAutoFit/>
          </a:bodyPr>
          <a:lstStyle/>
          <a:p>
            <a:pPr algn="ctr" rtl="1"/>
            <a:r>
              <a:rPr lang="ar-JO" sz="3600" b="1" dirty="0" smtClean="0">
                <a:solidFill>
                  <a:schemeClr val="bg1"/>
                </a:solidFill>
                <a:latin typeface="Adobe Arabic" pitchFamily="18" charset="-78"/>
                <a:cs typeface="Adobe Arabic" pitchFamily="18" charset="-78"/>
              </a:rPr>
              <a:t>التخطيط الإداري للأراضي الرطبة ذات الأهمية العالمية المعلنة ضمن اتفاقية رامسار </a:t>
            </a:r>
            <a:endParaRPr lang="en-US" sz="3600" b="1" dirty="0">
              <a:solidFill>
                <a:schemeClr val="bg1"/>
              </a:solidFill>
              <a:latin typeface="Adobe Arabic" pitchFamily="18" charset="-78"/>
              <a:cs typeface="Adobe Arabic" pitchFamily="18" charset="-78"/>
            </a:endParaRPr>
          </a:p>
        </p:txBody>
      </p:sp>
      <p:sp>
        <p:nvSpPr>
          <p:cNvPr id="7" name="Rectangle 6"/>
          <p:cNvSpPr/>
          <p:nvPr/>
        </p:nvSpPr>
        <p:spPr>
          <a:xfrm>
            <a:off x="0" y="0"/>
            <a:ext cx="9144000" cy="45719"/>
          </a:xfrm>
          <a:prstGeom prst="rect">
            <a:avLst/>
          </a:prstGeom>
          <a:solidFill>
            <a:srgbClr val="54B9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914400" y="1600200"/>
            <a:ext cx="6400800" cy="45719"/>
          </a:xfrm>
          <a:prstGeom prst="rect">
            <a:avLst/>
          </a:prstGeom>
          <a:solidFill>
            <a:srgbClr val="54B9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descr="Glossy Ibes.JPG"/>
          <p:cNvPicPr>
            <a:picLocks noChangeAspect="1"/>
          </p:cNvPicPr>
          <p:nvPr/>
        </p:nvPicPr>
        <p:blipFill>
          <a:blip r:embed="rId2" cstate="print"/>
          <a:srcRect l="40000" t="32434" r="40000" b="17378"/>
          <a:stretch>
            <a:fillRect/>
          </a:stretch>
        </p:blipFill>
        <p:spPr>
          <a:xfrm>
            <a:off x="7924800" y="1752600"/>
            <a:ext cx="1066800" cy="1828800"/>
          </a:xfrm>
          <a:prstGeom prst="rect">
            <a:avLst/>
          </a:prstGeom>
        </p:spPr>
      </p:pic>
      <p:pic>
        <p:nvPicPr>
          <p:cNvPr id="10" name="Picture 9" descr="G.barremia.JPG"/>
          <p:cNvPicPr>
            <a:picLocks noChangeAspect="1"/>
          </p:cNvPicPr>
          <p:nvPr/>
        </p:nvPicPr>
        <p:blipFill>
          <a:blip r:embed="rId3" cstate="print"/>
          <a:srcRect l="16364" t="16364" r="4545" b="4545"/>
          <a:stretch>
            <a:fillRect/>
          </a:stretch>
        </p:blipFill>
        <p:spPr>
          <a:xfrm>
            <a:off x="7924800" y="3733800"/>
            <a:ext cx="1066800" cy="857250"/>
          </a:xfrm>
          <a:prstGeom prst="rect">
            <a:avLst/>
          </a:prstGeom>
        </p:spPr>
      </p:pic>
      <p:pic>
        <p:nvPicPr>
          <p:cNvPr id="12" name="Picture 11" descr="DSC_9629.JPG"/>
          <p:cNvPicPr>
            <a:picLocks noChangeAspect="1"/>
          </p:cNvPicPr>
          <p:nvPr/>
        </p:nvPicPr>
        <p:blipFill>
          <a:blip r:embed="rId4" cstate="print"/>
          <a:stretch>
            <a:fillRect/>
          </a:stretch>
        </p:blipFill>
        <p:spPr>
          <a:xfrm>
            <a:off x="7924800" y="4800601"/>
            <a:ext cx="1066800" cy="860378"/>
          </a:xfrm>
          <a:prstGeom prst="rect">
            <a:avLst/>
          </a:prstGeom>
        </p:spPr>
      </p:pic>
      <p:grpSp>
        <p:nvGrpSpPr>
          <p:cNvPr id="17" name="Group 16"/>
          <p:cNvGrpSpPr/>
          <p:nvPr/>
        </p:nvGrpSpPr>
        <p:grpSpPr>
          <a:xfrm>
            <a:off x="0" y="6019800"/>
            <a:ext cx="9144000" cy="838200"/>
            <a:chOff x="0" y="6019800"/>
            <a:chExt cx="9144000" cy="838200"/>
          </a:xfrm>
        </p:grpSpPr>
        <p:pic>
          <p:nvPicPr>
            <p:cNvPr id="18" name="Picture 17" descr="DSCF0293.JPG"/>
            <p:cNvPicPr>
              <a:picLocks noChangeAspect="1"/>
            </p:cNvPicPr>
            <p:nvPr/>
          </p:nvPicPr>
          <p:blipFill>
            <a:blip r:embed="rId5" cstate="print"/>
            <a:srcRect t="25042" b="39983"/>
            <a:stretch>
              <a:fillRect/>
            </a:stretch>
          </p:blipFill>
          <p:spPr>
            <a:xfrm>
              <a:off x="0" y="6019800"/>
              <a:ext cx="5181600" cy="838200"/>
            </a:xfrm>
            <a:prstGeom prst="rect">
              <a:avLst/>
            </a:prstGeom>
          </p:spPr>
        </p:pic>
        <p:pic>
          <p:nvPicPr>
            <p:cNvPr id="19" name="Picture 18" descr="DSCF0293.JPG"/>
            <p:cNvPicPr>
              <a:picLocks noChangeAspect="1"/>
            </p:cNvPicPr>
            <p:nvPr/>
          </p:nvPicPr>
          <p:blipFill>
            <a:blip r:embed="rId6" cstate="print"/>
            <a:srcRect t="25042" r="13235" b="42898"/>
            <a:stretch>
              <a:fillRect/>
            </a:stretch>
          </p:blipFill>
          <p:spPr>
            <a:xfrm>
              <a:off x="4648200" y="6019800"/>
              <a:ext cx="4495800" cy="838200"/>
            </a:xfrm>
            <a:prstGeom prst="rect">
              <a:avLst/>
            </a:prstGeom>
          </p:spPr>
        </p:pic>
      </p:grpSp>
    </p:spTree>
  </p:cSld>
  <p:clrMapOvr>
    <a:masterClrMapping/>
  </p:clrMapOvr>
  <p:transition>
    <p:fade thruBlk="1"/>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bg>
      <p:bgPr>
        <a:solidFill>
          <a:srgbClr val="78001C"/>
        </a:solidFill>
        <a:effectLst/>
      </p:bgPr>
    </p:bg>
    <p:spTree>
      <p:nvGrpSpPr>
        <p:cNvPr id="1" name=""/>
        <p:cNvGrpSpPr/>
        <p:nvPr/>
      </p:nvGrpSpPr>
      <p:grpSpPr>
        <a:xfrm>
          <a:off x="0" y="0"/>
          <a:ext cx="0" cy="0"/>
          <a:chOff x="0" y="0"/>
          <a:chExt cx="0" cy="0"/>
        </a:xfrm>
      </p:grpSpPr>
      <p:sp>
        <p:nvSpPr>
          <p:cNvPr id="2" name="TextBox 1"/>
          <p:cNvSpPr txBox="1"/>
          <p:nvPr/>
        </p:nvSpPr>
        <p:spPr>
          <a:xfrm>
            <a:off x="914400" y="2057400"/>
            <a:ext cx="6400800" cy="615553"/>
          </a:xfrm>
          <a:prstGeom prst="rect">
            <a:avLst/>
          </a:prstGeom>
          <a:noFill/>
          <a:ln>
            <a:solidFill>
              <a:srgbClr val="5C91A4"/>
            </a:solidFill>
          </a:ln>
        </p:spPr>
        <p:txBody>
          <a:bodyPr wrap="square" rtlCol="0">
            <a:spAutoFit/>
          </a:bodyPr>
          <a:lstStyle/>
          <a:p>
            <a:pPr algn="r" rtl="1"/>
            <a:r>
              <a:rPr lang="ar-JO" sz="3400" b="1" dirty="0" smtClean="0">
                <a:solidFill>
                  <a:srgbClr val="E7D19A"/>
                </a:solidFill>
                <a:latin typeface="Adobe Arabic" pitchFamily="18" charset="-78"/>
                <a:cs typeface="Adobe Arabic" pitchFamily="18" charset="-78"/>
              </a:rPr>
              <a:t>معايير اختيار مواقع رامسار </a:t>
            </a:r>
            <a:r>
              <a:rPr lang="ar-JO" sz="2400" b="1" dirty="0" smtClean="0">
                <a:solidFill>
                  <a:srgbClr val="E7D19A"/>
                </a:solidFill>
                <a:latin typeface="Adobe Arabic" pitchFamily="18" charset="-78"/>
                <a:cs typeface="Adobe Arabic" pitchFamily="18" charset="-78"/>
              </a:rPr>
              <a:t>– </a:t>
            </a:r>
            <a:r>
              <a:rPr lang="en-US" sz="2400" b="1" dirty="0" smtClean="0">
                <a:solidFill>
                  <a:srgbClr val="E7D19A"/>
                </a:solidFill>
                <a:latin typeface="Adobe Arabic" pitchFamily="18" charset="-78"/>
                <a:cs typeface="Adobe Arabic" pitchFamily="18" charset="-78"/>
              </a:rPr>
              <a:t>     </a:t>
            </a:r>
            <a:r>
              <a:rPr lang="ar-JO" sz="2400" b="1" dirty="0" smtClean="0">
                <a:solidFill>
                  <a:srgbClr val="E7D19A"/>
                </a:solidFill>
                <a:latin typeface="Adobe Arabic" pitchFamily="18" charset="-78"/>
                <a:cs typeface="Adobe Arabic" pitchFamily="18" charset="-78"/>
              </a:rPr>
              <a:t>المعيار الرابع          </a:t>
            </a:r>
            <a:r>
              <a:rPr lang="en-US" sz="2400" b="1" dirty="0" smtClean="0">
                <a:solidFill>
                  <a:srgbClr val="E7D19A"/>
                </a:solidFill>
                <a:latin typeface="Adobe Arabic" pitchFamily="18" charset="-78"/>
                <a:cs typeface="Adobe Arabic" pitchFamily="18" charset="-78"/>
              </a:rPr>
              <a:t>Criterion 4</a:t>
            </a:r>
            <a:r>
              <a:rPr lang="ar-JO" sz="2400" b="1" dirty="0" smtClean="0">
                <a:solidFill>
                  <a:srgbClr val="E7D19A"/>
                </a:solidFill>
                <a:latin typeface="Adobe Arabic" pitchFamily="18" charset="-78"/>
                <a:cs typeface="Adobe Arabic" pitchFamily="18" charset="-78"/>
              </a:rPr>
              <a:t>  </a:t>
            </a:r>
            <a:endParaRPr lang="en-US" sz="3400" b="1" dirty="0">
              <a:solidFill>
                <a:srgbClr val="E7D19A"/>
              </a:solidFill>
              <a:latin typeface="Adobe Arabic" pitchFamily="18" charset="-78"/>
              <a:cs typeface="Adobe Arabic" pitchFamily="18" charset="-78"/>
            </a:endParaRPr>
          </a:p>
        </p:txBody>
      </p:sp>
      <p:sp>
        <p:nvSpPr>
          <p:cNvPr id="4" name="TextBox 3"/>
          <p:cNvSpPr txBox="1"/>
          <p:nvPr/>
        </p:nvSpPr>
        <p:spPr>
          <a:xfrm>
            <a:off x="914400" y="228600"/>
            <a:ext cx="6553200" cy="1200329"/>
          </a:xfrm>
          <a:prstGeom prst="rect">
            <a:avLst/>
          </a:prstGeom>
          <a:noFill/>
        </p:spPr>
        <p:txBody>
          <a:bodyPr wrap="square" rtlCol="0">
            <a:spAutoFit/>
          </a:bodyPr>
          <a:lstStyle/>
          <a:p>
            <a:pPr algn="ctr" rtl="1"/>
            <a:r>
              <a:rPr lang="ar-JO" sz="3600" b="1" dirty="0" smtClean="0">
                <a:solidFill>
                  <a:schemeClr val="bg1"/>
                </a:solidFill>
                <a:latin typeface="Adobe Arabic" pitchFamily="18" charset="-78"/>
                <a:cs typeface="Adobe Arabic" pitchFamily="18" charset="-78"/>
              </a:rPr>
              <a:t>التخطيط الإداري للأراضي الرطبة ذات الأهمية العالمية المعلنة ضمن اتفاقية رامسار </a:t>
            </a:r>
            <a:endParaRPr lang="en-US" sz="3600" b="1" dirty="0">
              <a:solidFill>
                <a:schemeClr val="bg1"/>
              </a:solidFill>
              <a:latin typeface="Adobe Arabic" pitchFamily="18" charset="-78"/>
              <a:cs typeface="Adobe Arabic" pitchFamily="18" charset="-78"/>
            </a:endParaRPr>
          </a:p>
        </p:txBody>
      </p:sp>
      <p:sp>
        <p:nvSpPr>
          <p:cNvPr id="6" name="Rectangle 5"/>
          <p:cNvSpPr/>
          <p:nvPr/>
        </p:nvSpPr>
        <p:spPr>
          <a:xfrm>
            <a:off x="0" y="0"/>
            <a:ext cx="9144000" cy="45719"/>
          </a:xfrm>
          <a:prstGeom prst="rect">
            <a:avLst/>
          </a:prstGeom>
          <a:solidFill>
            <a:srgbClr val="54B9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p:nvSpPr>
        <p:spPr>
          <a:xfrm>
            <a:off x="914400" y="1600200"/>
            <a:ext cx="6400800" cy="45719"/>
          </a:xfrm>
          <a:prstGeom prst="rect">
            <a:avLst/>
          </a:prstGeom>
          <a:solidFill>
            <a:srgbClr val="54B9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descr="Glossy Ibes.JPG"/>
          <p:cNvPicPr>
            <a:picLocks noChangeAspect="1"/>
          </p:cNvPicPr>
          <p:nvPr/>
        </p:nvPicPr>
        <p:blipFill>
          <a:blip r:embed="rId2" cstate="print"/>
          <a:srcRect l="40000" t="32434" r="40000" b="17378"/>
          <a:stretch>
            <a:fillRect/>
          </a:stretch>
        </p:blipFill>
        <p:spPr>
          <a:xfrm>
            <a:off x="7924800" y="1752600"/>
            <a:ext cx="1066800" cy="1828800"/>
          </a:xfrm>
          <a:prstGeom prst="rect">
            <a:avLst/>
          </a:prstGeom>
        </p:spPr>
      </p:pic>
      <p:pic>
        <p:nvPicPr>
          <p:cNvPr id="9" name="Picture 8" descr="G.barremia.JPG"/>
          <p:cNvPicPr>
            <a:picLocks noChangeAspect="1"/>
          </p:cNvPicPr>
          <p:nvPr/>
        </p:nvPicPr>
        <p:blipFill>
          <a:blip r:embed="rId3" cstate="print"/>
          <a:srcRect l="16364" t="16364" r="4545" b="4545"/>
          <a:stretch>
            <a:fillRect/>
          </a:stretch>
        </p:blipFill>
        <p:spPr>
          <a:xfrm>
            <a:off x="7924800" y="3733800"/>
            <a:ext cx="1066800" cy="857250"/>
          </a:xfrm>
          <a:prstGeom prst="rect">
            <a:avLst/>
          </a:prstGeom>
        </p:spPr>
      </p:pic>
      <p:pic>
        <p:nvPicPr>
          <p:cNvPr id="11" name="Picture 10" descr="DSC_9629.JPG"/>
          <p:cNvPicPr>
            <a:picLocks noChangeAspect="1"/>
          </p:cNvPicPr>
          <p:nvPr/>
        </p:nvPicPr>
        <p:blipFill>
          <a:blip r:embed="rId4" cstate="print"/>
          <a:stretch>
            <a:fillRect/>
          </a:stretch>
        </p:blipFill>
        <p:spPr>
          <a:xfrm>
            <a:off x="7924800" y="4800601"/>
            <a:ext cx="1066800" cy="860378"/>
          </a:xfrm>
          <a:prstGeom prst="rect">
            <a:avLst/>
          </a:prstGeom>
        </p:spPr>
      </p:pic>
      <p:sp>
        <p:nvSpPr>
          <p:cNvPr id="15" name="Rectangle 14"/>
          <p:cNvSpPr/>
          <p:nvPr/>
        </p:nvSpPr>
        <p:spPr>
          <a:xfrm>
            <a:off x="914400" y="2971800"/>
            <a:ext cx="6400800" cy="1938992"/>
          </a:xfrm>
          <a:prstGeom prst="rect">
            <a:avLst/>
          </a:prstGeom>
          <a:ln>
            <a:solidFill>
              <a:srgbClr val="5C91A4"/>
            </a:solidFill>
          </a:ln>
        </p:spPr>
        <p:txBody>
          <a:bodyPr wrap="square">
            <a:spAutoFit/>
          </a:bodyPr>
          <a:lstStyle/>
          <a:p>
            <a:pPr marL="342900" indent="-285750" algn="r" rtl="1">
              <a:buFont typeface="Adobe Arabic" pitchFamily="18" charset="-78"/>
              <a:buChar char="−"/>
            </a:pPr>
            <a:r>
              <a:rPr lang="ar-JO" sz="2400" dirty="0" smtClean="0">
                <a:solidFill>
                  <a:srgbClr val="E7D19A"/>
                </a:solidFill>
                <a:latin typeface="Adobe Arabic" pitchFamily="18" charset="-78"/>
                <a:cs typeface="Adobe Arabic" pitchFamily="18" charset="-78"/>
              </a:rPr>
              <a:t>للأنواع المتحركة المهاجرة، والتي تقضي وقتا معينا في السنة لقضاء مرحلة مهمة من حياتها، كالتكاثر، أو تغيير الطور (الانسلاخ).</a:t>
            </a:r>
          </a:p>
          <a:p>
            <a:pPr marL="342900" indent="-285750" algn="r" rtl="1">
              <a:buFont typeface="Adobe Arabic" pitchFamily="18" charset="-78"/>
              <a:buChar char="−"/>
            </a:pPr>
            <a:r>
              <a:rPr lang="ar-JO" sz="2400" dirty="0" smtClean="0">
                <a:solidFill>
                  <a:srgbClr val="E7D19A"/>
                </a:solidFill>
                <a:latin typeface="Adobe Arabic" pitchFamily="18" charset="-78"/>
                <a:cs typeface="Adobe Arabic" pitchFamily="18" charset="-78"/>
              </a:rPr>
              <a:t>الأنواع غير المهاجرة في الأراضي الرطبة، والتي تلجأ إلى </a:t>
            </a:r>
            <a:r>
              <a:rPr lang="ar-JO" sz="2400" dirty="0" err="1" smtClean="0">
                <a:solidFill>
                  <a:srgbClr val="E7D19A"/>
                </a:solidFill>
                <a:latin typeface="Adobe Arabic" pitchFamily="18" charset="-78"/>
                <a:cs typeface="Adobe Arabic" pitchFamily="18" charset="-78"/>
              </a:rPr>
              <a:t>موائل</a:t>
            </a:r>
            <a:r>
              <a:rPr lang="ar-JO" sz="2400" dirty="0" smtClean="0">
                <a:solidFill>
                  <a:srgbClr val="E7D19A"/>
                </a:solidFill>
                <a:latin typeface="Adobe Arabic" pitchFamily="18" charset="-78"/>
                <a:cs typeface="Adobe Arabic" pitchFamily="18" charset="-78"/>
              </a:rPr>
              <a:t> محددة في الأراضي الرطبة، كبقايا المياه، أو المستنقعات، انتظارا للموسم القادم، أو انتهاء الموسم الحالي.</a:t>
            </a:r>
          </a:p>
        </p:txBody>
      </p:sp>
      <p:grpSp>
        <p:nvGrpSpPr>
          <p:cNvPr id="17" name="Group 16"/>
          <p:cNvGrpSpPr/>
          <p:nvPr/>
        </p:nvGrpSpPr>
        <p:grpSpPr>
          <a:xfrm>
            <a:off x="0" y="6019800"/>
            <a:ext cx="9144000" cy="838200"/>
            <a:chOff x="0" y="6019800"/>
            <a:chExt cx="9144000" cy="838200"/>
          </a:xfrm>
        </p:grpSpPr>
        <p:pic>
          <p:nvPicPr>
            <p:cNvPr id="18" name="Picture 17" descr="DSCF0293.JPG"/>
            <p:cNvPicPr>
              <a:picLocks noChangeAspect="1"/>
            </p:cNvPicPr>
            <p:nvPr/>
          </p:nvPicPr>
          <p:blipFill>
            <a:blip r:embed="rId5" cstate="print"/>
            <a:srcRect t="25042" b="39983"/>
            <a:stretch>
              <a:fillRect/>
            </a:stretch>
          </p:blipFill>
          <p:spPr>
            <a:xfrm>
              <a:off x="0" y="6019800"/>
              <a:ext cx="5181600" cy="838200"/>
            </a:xfrm>
            <a:prstGeom prst="rect">
              <a:avLst/>
            </a:prstGeom>
          </p:spPr>
        </p:pic>
        <p:pic>
          <p:nvPicPr>
            <p:cNvPr id="19" name="Picture 18" descr="DSCF0293.JPG"/>
            <p:cNvPicPr>
              <a:picLocks noChangeAspect="1"/>
            </p:cNvPicPr>
            <p:nvPr/>
          </p:nvPicPr>
          <p:blipFill>
            <a:blip r:embed="rId6" cstate="print"/>
            <a:srcRect t="25042" r="13235" b="42898"/>
            <a:stretch>
              <a:fillRect/>
            </a:stretch>
          </p:blipFill>
          <p:spPr>
            <a:xfrm>
              <a:off x="4648200" y="6019800"/>
              <a:ext cx="4495800" cy="838200"/>
            </a:xfrm>
            <a:prstGeom prst="rect">
              <a:avLst/>
            </a:prstGeom>
          </p:spPr>
        </p:pic>
      </p:grpSp>
    </p:spTree>
  </p:cSld>
  <p:clrMapOvr>
    <a:masterClrMapping/>
  </p:clrMapOvr>
  <p:transition>
    <p:fade thruBlk="1"/>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bg>
      <p:bgPr>
        <a:solidFill>
          <a:srgbClr val="78001C"/>
        </a:solidFill>
        <a:effectLst/>
      </p:bgPr>
    </p:bg>
    <p:spTree>
      <p:nvGrpSpPr>
        <p:cNvPr id="1" name=""/>
        <p:cNvGrpSpPr/>
        <p:nvPr/>
      </p:nvGrpSpPr>
      <p:grpSpPr>
        <a:xfrm>
          <a:off x="0" y="0"/>
          <a:ext cx="0" cy="0"/>
          <a:chOff x="0" y="0"/>
          <a:chExt cx="0" cy="0"/>
        </a:xfrm>
      </p:grpSpPr>
      <p:sp>
        <p:nvSpPr>
          <p:cNvPr id="2" name="Rectangle 1"/>
          <p:cNvSpPr/>
          <p:nvPr/>
        </p:nvSpPr>
        <p:spPr>
          <a:xfrm>
            <a:off x="914400" y="3900607"/>
            <a:ext cx="6400800" cy="1661993"/>
          </a:xfrm>
          <a:prstGeom prst="rect">
            <a:avLst/>
          </a:prstGeom>
          <a:ln>
            <a:solidFill>
              <a:srgbClr val="5C91A4"/>
            </a:solidFill>
          </a:ln>
        </p:spPr>
        <p:txBody>
          <a:bodyPr wrap="square">
            <a:spAutoFit/>
          </a:bodyPr>
          <a:lstStyle/>
          <a:p>
            <a:pPr algn="justLow"/>
            <a:r>
              <a:rPr lang="en-US" dirty="0" smtClean="0">
                <a:solidFill>
                  <a:srgbClr val="E7D19A"/>
                </a:solidFill>
              </a:rPr>
              <a:t>A wetland should be considered internationally important if it regularly supports 20,000 or more waterbirds.</a:t>
            </a:r>
          </a:p>
          <a:p>
            <a:endParaRPr lang="ar-JO" dirty="0" smtClean="0">
              <a:solidFill>
                <a:srgbClr val="E7D19A"/>
              </a:solidFill>
            </a:endParaRPr>
          </a:p>
          <a:p>
            <a:pPr algn="r" rtl="1"/>
            <a:r>
              <a:rPr lang="ar-JO" sz="2400" dirty="0" smtClean="0">
                <a:solidFill>
                  <a:srgbClr val="E7D19A"/>
                </a:solidFill>
                <a:latin typeface="Adobe Arabic" pitchFamily="18" charset="-78"/>
                <a:cs typeface="Adobe Arabic" pitchFamily="18" charset="-78"/>
              </a:rPr>
              <a:t>تعتبر المنطقة الرطبة ذات أهمية عالمية إذا  دعمت وجود </a:t>
            </a:r>
            <a:r>
              <a:rPr lang="en-US" sz="2400" dirty="0" smtClean="0">
                <a:solidFill>
                  <a:srgbClr val="E7D19A"/>
                </a:solidFill>
                <a:latin typeface="Adobe Arabic" pitchFamily="18" charset="-78"/>
                <a:cs typeface="Adobe Arabic" pitchFamily="18" charset="-78"/>
              </a:rPr>
              <a:t>20,000</a:t>
            </a:r>
            <a:r>
              <a:rPr lang="ar-JO" sz="2400" dirty="0" smtClean="0">
                <a:solidFill>
                  <a:srgbClr val="E7D19A"/>
                </a:solidFill>
                <a:latin typeface="Adobe Arabic" pitchFamily="18" charset="-78"/>
                <a:cs typeface="Adobe Arabic" pitchFamily="18" charset="-78"/>
              </a:rPr>
              <a:t> طائر مائي أو أكثر بشكل منتظم.</a:t>
            </a:r>
            <a:endParaRPr lang="en-US" sz="2400" b="1" dirty="0" smtClean="0">
              <a:solidFill>
                <a:srgbClr val="E7D19A"/>
              </a:solidFill>
            </a:endParaRPr>
          </a:p>
        </p:txBody>
      </p:sp>
      <p:sp>
        <p:nvSpPr>
          <p:cNvPr id="3" name="TextBox 2"/>
          <p:cNvSpPr txBox="1"/>
          <p:nvPr/>
        </p:nvSpPr>
        <p:spPr>
          <a:xfrm>
            <a:off x="914400" y="2986207"/>
            <a:ext cx="6400800" cy="615553"/>
          </a:xfrm>
          <a:prstGeom prst="rect">
            <a:avLst/>
          </a:prstGeom>
          <a:noFill/>
          <a:ln>
            <a:solidFill>
              <a:srgbClr val="5C91A4"/>
            </a:solidFill>
          </a:ln>
        </p:spPr>
        <p:txBody>
          <a:bodyPr wrap="square" rtlCol="0">
            <a:spAutoFit/>
          </a:bodyPr>
          <a:lstStyle/>
          <a:p>
            <a:pPr algn="r" rtl="1"/>
            <a:r>
              <a:rPr lang="ar-JO" sz="3400" b="1" dirty="0" smtClean="0">
                <a:solidFill>
                  <a:srgbClr val="E7D19A"/>
                </a:solidFill>
                <a:latin typeface="Adobe Arabic" pitchFamily="18" charset="-78"/>
                <a:cs typeface="Adobe Arabic" pitchFamily="18" charset="-78"/>
              </a:rPr>
              <a:t>معايير اختيار مواقع رامسار </a:t>
            </a:r>
            <a:r>
              <a:rPr lang="ar-JO" sz="2400" b="1" dirty="0" smtClean="0">
                <a:solidFill>
                  <a:srgbClr val="E7D19A"/>
                </a:solidFill>
                <a:latin typeface="Adobe Arabic" pitchFamily="18" charset="-78"/>
                <a:cs typeface="Adobe Arabic" pitchFamily="18" charset="-78"/>
              </a:rPr>
              <a:t>– </a:t>
            </a:r>
            <a:r>
              <a:rPr lang="en-US" sz="2400" b="1" dirty="0" smtClean="0">
                <a:solidFill>
                  <a:srgbClr val="E7D19A"/>
                </a:solidFill>
                <a:latin typeface="Adobe Arabic" pitchFamily="18" charset="-78"/>
                <a:cs typeface="Adobe Arabic" pitchFamily="18" charset="-78"/>
              </a:rPr>
              <a:t>     </a:t>
            </a:r>
            <a:r>
              <a:rPr lang="ar-JO" sz="2400" b="1" dirty="0" smtClean="0">
                <a:solidFill>
                  <a:srgbClr val="E7D19A"/>
                </a:solidFill>
                <a:latin typeface="Adobe Arabic" pitchFamily="18" charset="-78"/>
                <a:cs typeface="Adobe Arabic" pitchFamily="18" charset="-78"/>
              </a:rPr>
              <a:t>المعيار الخامس     </a:t>
            </a:r>
            <a:r>
              <a:rPr lang="en-US" sz="2400" b="1" dirty="0" smtClean="0">
                <a:solidFill>
                  <a:srgbClr val="E7D19A"/>
                </a:solidFill>
                <a:latin typeface="Adobe Arabic" pitchFamily="18" charset="-78"/>
                <a:cs typeface="Adobe Arabic" pitchFamily="18" charset="-78"/>
              </a:rPr>
              <a:t>Criterion 5</a:t>
            </a:r>
            <a:r>
              <a:rPr lang="ar-JO" sz="2400" b="1" dirty="0" smtClean="0">
                <a:solidFill>
                  <a:srgbClr val="E7D19A"/>
                </a:solidFill>
                <a:latin typeface="Adobe Arabic" pitchFamily="18" charset="-78"/>
                <a:cs typeface="Adobe Arabic" pitchFamily="18" charset="-78"/>
              </a:rPr>
              <a:t>  </a:t>
            </a:r>
            <a:endParaRPr lang="en-US" sz="3400" b="1" dirty="0">
              <a:solidFill>
                <a:srgbClr val="E7D19A"/>
              </a:solidFill>
              <a:latin typeface="Adobe Arabic" pitchFamily="18" charset="-78"/>
              <a:cs typeface="Adobe Arabic" pitchFamily="18" charset="-78"/>
            </a:endParaRPr>
          </a:p>
        </p:txBody>
      </p:sp>
      <p:sp>
        <p:nvSpPr>
          <p:cNvPr id="5" name="TextBox 4"/>
          <p:cNvSpPr txBox="1"/>
          <p:nvPr/>
        </p:nvSpPr>
        <p:spPr>
          <a:xfrm>
            <a:off x="914400" y="228600"/>
            <a:ext cx="6553200" cy="1200329"/>
          </a:xfrm>
          <a:prstGeom prst="rect">
            <a:avLst/>
          </a:prstGeom>
          <a:noFill/>
        </p:spPr>
        <p:txBody>
          <a:bodyPr wrap="square" rtlCol="0">
            <a:spAutoFit/>
          </a:bodyPr>
          <a:lstStyle/>
          <a:p>
            <a:pPr algn="ctr" rtl="1"/>
            <a:r>
              <a:rPr lang="ar-JO" sz="3600" b="1" dirty="0" smtClean="0">
                <a:solidFill>
                  <a:schemeClr val="bg1"/>
                </a:solidFill>
                <a:latin typeface="Adobe Arabic" pitchFamily="18" charset="-78"/>
                <a:cs typeface="Adobe Arabic" pitchFamily="18" charset="-78"/>
              </a:rPr>
              <a:t>التخطيط الإداري للأراضي الرطبة ذات الأهمية العالمية المعلنة ضمن اتفاقية رامسار </a:t>
            </a:r>
            <a:endParaRPr lang="en-US" sz="3600" b="1" dirty="0">
              <a:solidFill>
                <a:schemeClr val="bg1"/>
              </a:solidFill>
              <a:latin typeface="Adobe Arabic" pitchFamily="18" charset="-78"/>
              <a:cs typeface="Adobe Arabic" pitchFamily="18" charset="-78"/>
            </a:endParaRPr>
          </a:p>
        </p:txBody>
      </p:sp>
      <p:sp>
        <p:nvSpPr>
          <p:cNvPr id="7" name="Rectangle 6"/>
          <p:cNvSpPr/>
          <p:nvPr/>
        </p:nvSpPr>
        <p:spPr>
          <a:xfrm>
            <a:off x="0" y="0"/>
            <a:ext cx="9144000" cy="45719"/>
          </a:xfrm>
          <a:prstGeom prst="rect">
            <a:avLst/>
          </a:prstGeom>
          <a:solidFill>
            <a:srgbClr val="54B9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914400" y="1600200"/>
            <a:ext cx="6400800" cy="45719"/>
          </a:xfrm>
          <a:prstGeom prst="rect">
            <a:avLst/>
          </a:prstGeom>
          <a:solidFill>
            <a:srgbClr val="54B9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descr="Glossy Ibes.JPG"/>
          <p:cNvPicPr>
            <a:picLocks noChangeAspect="1"/>
          </p:cNvPicPr>
          <p:nvPr/>
        </p:nvPicPr>
        <p:blipFill>
          <a:blip r:embed="rId2" cstate="print"/>
          <a:srcRect l="40000" t="32434" r="40000" b="17378"/>
          <a:stretch>
            <a:fillRect/>
          </a:stretch>
        </p:blipFill>
        <p:spPr>
          <a:xfrm>
            <a:off x="7924800" y="1752600"/>
            <a:ext cx="1066800" cy="1828800"/>
          </a:xfrm>
          <a:prstGeom prst="rect">
            <a:avLst/>
          </a:prstGeom>
        </p:spPr>
      </p:pic>
      <p:pic>
        <p:nvPicPr>
          <p:cNvPr id="10" name="Picture 9" descr="G.barremia.JPG"/>
          <p:cNvPicPr>
            <a:picLocks noChangeAspect="1"/>
          </p:cNvPicPr>
          <p:nvPr/>
        </p:nvPicPr>
        <p:blipFill>
          <a:blip r:embed="rId3" cstate="print"/>
          <a:srcRect l="16364" t="16364" r="4545" b="4545"/>
          <a:stretch>
            <a:fillRect/>
          </a:stretch>
        </p:blipFill>
        <p:spPr>
          <a:xfrm>
            <a:off x="7924800" y="3733800"/>
            <a:ext cx="1066800" cy="857250"/>
          </a:xfrm>
          <a:prstGeom prst="rect">
            <a:avLst/>
          </a:prstGeom>
        </p:spPr>
      </p:pic>
      <p:pic>
        <p:nvPicPr>
          <p:cNvPr id="12" name="Picture 11" descr="DSC_9629.JPG"/>
          <p:cNvPicPr>
            <a:picLocks noChangeAspect="1"/>
          </p:cNvPicPr>
          <p:nvPr/>
        </p:nvPicPr>
        <p:blipFill>
          <a:blip r:embed="rId4" cstate="print"/>
          <a:stretch>
            <a:fillRect/>
          </a:stretch>
        </p:blipFill>
        <p:spPr>
          <a:xfrm>
            <a:off x="7924800" y="4800601"/>
            <a:ext cx="1066800" cy="860378"/>
          </a:xfrm>
          <a:prstGeom prst="rect">
            <a:avLst/>
          </a:prstGeom>
        </p:spPr>
      </p:pic>
      <p:sp>
        <p:nvSpPr>
          <p:cNvPr id="17" name="Rectangle 1"/>
          <p:cNvSpPr>
            <a:spLocks noChangeArrowheads="1"/>
          </p:cNvSpPr>
          <p:nvPr/>
        </p:nvSpPr>
        <p:spPr bwMode="auto">
          <a:xfrm>
            <a:off x="914400" y="1905000"/>
            <a:ext cx="6400800" cy="830997"/>
          </a:xfrm>
          <a:prstGeom prst="rect">
            <a:avLst/>
          </a:prstGeom>
          <a:noFill/>
          <a:ln>
            <a:solidFill>
              <a:srgbClr val="5C91A4"/>
            </a:solidFill>
          </a:ln>
        </p:spPr>
        <p:txBody>
          <a:bodyPr wrap="square" rtlCol="0">
            <a:spAutoFit/>
          </a:bodyPr>
          <a:lstStyle/>
          <a:p>
            <a:pPr marR="0" lvl="0" indent="0" algn="ctr" rtl="1" fontAlgn="base">
              <a:lnSpc>
                <a:spcPct val="100000"/>
              </a:lnSpc>
              <a:spcBef>
                <a:spcPct val="0"/>
              </a:spcBef>
              <a:spcAft>
                <a:spcPct val="0"/>
              </a:spcAft>
              <a:buClrTx/>
              <a:buSzTx/>
              <a:buFontTx/>
              <a:buNone/>
              <a:tabLst/>
            </a:pPr>
            <a:r>
              <a:rPr lang="ar-JO" sz="2400" dirty="0" smtClean="0">
                <a:solidFill>
                  <a:srgbClr val="E7D19A"/>
                </a:solidFill>
                <a:latin typeface="Adobe Arabic" pitchFamily="18" charset="-78"/>
                <a:cs typeface="Adobe Arabic" pitchFamily="18" charset="-78"/>
              </a:rPr>
              <a:t>المجموعة الثانية (</a:t>
            </a:r>
            <a:r>
              <a:rPr lang="en-US" sz="2400" dirty="0" smtClean="0">
                <a:solidFill>
                  <a:srgbClr val="E7D19A"/>
                </a:solidFill>
                <a:latin typeface="Adobe Arabic" pitchFamily="18" charset="-78"/>
                <a:cs typeface="Adobe Arabic" pitchFamily="18" charset="-78"/>
              </a:rPr>
              <a:t>B</a:t>
            </a:r>
            <a:r>
              <a:rPr lang="ar-JO" sz="2400" dirty="0" smtClean="0">
                <a:solidFill>
                  <a:srgbClr val="E7D19A"/>
                </a:solidFill>
                <a:latin typeface="Adobe Arabic" pitchFamily="18" charset="-78"/>
                <a:cs typeface="Adobe Arabic" pitchFamily="18" charset="-78"/>
              </a:rPr>
              <a:t>) مواقع ذات أهمية عالمية لحماية التنوع الحيوي</a:t>
            </a:r>
            <a:r>
              <a:rPr lang="en-US" sz="2400" dirty="0" smtClean="0">
                <a:solidFill>
                  <a:srgbClr val="E7D19A"/>
                </a:solidFill>
                <a:latin typeface="Adobe Arabic" pitchFamily="18" charset="-78"/>
                <a:cs typeface="Adobe Arabic" pitchFamily="18" charset="-78"/>
              </a:rPr>
              <a:t> </a:t>
            </a:r>
            <a:r>
              <a:rPr lang="ar-JO" sz="2400" dirty="0" smtClean="0">
                <a:solidFill>
                  <a:srgbClr val="E7D19A"/>
                </a:solidFill>
                <a:latin typeface="Adobe Arabic" pitchFamily="18" charset="-78"/>
                <a:cs typeface="Adobe Arabic" pitchFamily="18" charset="-78"/>
              </a:rPr>
              <a:t> / معايير مبنية على الطيور المائية</a:t>
            </a:r>
            <a:endParaRPr lang="en-US" sz="2400" dirty="0" smtClean="0">
              <a:solidFill>
                <a:srgbClr val="E7D19A"/>
              </a:solidFill>
              <a:latin typeface="Adobe Arabic" pitchFamily="18" charset="-78"/>
              <a:cs typeface="Adobe Arabic" pitchFamily="18" charset="-78"/>
            </a:endParaRPr>
          </a:p>
        </p:txBody>
      </p:sp>
      <p:grpSp>
        <p:nvGrpSpPr>
          <p:cNvPr id="19" name="Group 18"/>
          <p:cNvGrpSpPr/>
          <p:nvPr/>
        </p:nvGrpSpPr>
        <p:grpSpPr>
          <a:xfrm>
            <a:off x="0" y="6019800"/>
            <a:ext cx="9144000" cy="838200"/>
            <a:chOff x="0" y="6019800"/>
            <a:chExt cx="9144000" cy="838200"/>
          </a:xfrm>
        </p:grpSpPr>
        <p:pic>
          <p:nvPicPr>
            <p:cNvPr id="20" name="Picture 19" descr="DSCF0293.JPG"/>
            <p:cNvPicPr>
              <a:picLocks noChangeAspect="1"/>
            </p:cNvPicPr>
            <p:nvPr/>
          </p:nvPicPr>
          <p:blipFill>
            <a:blip r:embed="rId5" cstate="print"/>
            <a:srcRect t="25042" b="39983"/>
            <a:stretch>
              <a:fillRect/>
            </a:stretch>
          </p:blipFill>
          <p:spPr>
            <a:xfrm>
              <a:off x="0" y="6019800"/>
              <a:ext cx="5181600" cy="838200"/>
            </a:xfrm>
            <a:prstGeom prst="rect">
              <a:avLst/>
            </a:prstGeom>
          </p:spPr>
        </p:pic>
        <p:pic>
          <p:nvPicPr>
            <p:cNvPr id="21" name="Picture 20" descr="DSCF0293.JPG"/>
            <p:cNvPicPr>
              <a:picLocks noChangeAspect="1"/>
            </p:cNvPicPr>
            <p:nvPr/>
          </p:nvPicPr>
          <p:blipFill>
            <a:blip r:embed="rId6" cstate="print"/>
            <a:srcRect t="25042" r="13235" b="42898"/>
            <a:stretch>
              <a:fillRect/>
            </a:stretch>
          </p:blipFill>
          <p:spPr>
            <a:xfrm>
              <a:off x="4648200" y="6019800"/>
              <a:ext cx="4495800" cy="838200"/>
            </a:xfrm>
            <a:prstGeom prst="rect">
              <a:avLst/>
            </a:prstGeom>
          </p:spPr>
        </p:pic>
      </p:grpSp>
    </p:spTree>
  </p:cSld>
  <p:clrMapOvr>
    <a:masterClrMapping/>
  </p:clrMapOvr>
  <p:transition>
    <p:fade thruBlk="1"/>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bg>
      <p:bgPr>
        <a:solidFill>
          <a:srgbClr val="78001C"/>
        </a:solidFill>
        <a:effectLst/>
      </p:bgPr>
    </p:bg>
    <p:spTree>
      <p:nvGrpSpPr>
        <p:cNvPr id="1" name=""/>
        <p:cNvGrpSpPr/>
        <p:nvPr/>
      </p:nvGrpSpPr>
      <p:grpSpPr>
        <a:xfrm>
          <a:off x="0" y="0"/>
          <a:ext cx="0" cy="0"/>
          <a:chOff x="0" y="0"/>
          <a:chExt cx="0" cy="0"/>
        </a:xfrm>
      </p:grpSpPr>
      <p:sp>
        <p:nvSpPr>
          <p:cNvPr id="2" name="Rectangle 1"/>
          <p:cNvSpPr/>
          <p:nvPr/>
        </p:nvSpPr>
        <p:spPr>
          <a:xfrm>
            <a:off x="914400" y="2971800"/>
            <a:ext cx="6400800" cy="2677656"/>
          </a:xfrm>
          <a:prstGeom prst="rect">
            <a:avLst/>
          </a:prstGeom>
          <a:ln>
            <a:solidFill>
              <a:srgbClr val="5C91A4"/>
            </a:solidFill>
          </a:ln>
        </p:spPr>
        <p:txBody>
          <a:bodyPr wrap="square">
            <a:spAutoFit/>
          </a:bodyPr>
          <a:lstStyle/>
          <a:p>
            <a:pPr marL="342900" indent="-285750" algn="r" rtl="1">
              <a:buFont typeface="Adobe Arabic" pitchFamily="18" charset="-78"/>
              <a:buChar char="−"/>
            </a:pPr>
            <a:r>
              <a:rPr lang="ar-JO" sz="2400" dirty="0" smtClean="0">
                <a:solidFill>
                  <a:srgbClr val="E7D19A"/>
                </a:solidFill>
                <a:latin typeface="Adobe Arabic" pitchFamily="18" charset="-78"/>
                <a:cs typeface="Adobe Arabic" pitchFamily="18" charset="-78"/>
              </a:rPr>
              <a:t>النظر إلى المواقع </a:t>
            </a:r>
            <a:r>
              <a:rPr lang="ar-JO" sz="2400" dirty="0" err="1" smtClean="0">
                <a:solidFill>
                  <a:srgbClr val="E7D19A"/>
                </a:solidFill>
                <a:latin typeface="Adobe Arabic" pitchFamily="18" charset="-78"/>
                <a:cs typeface="Adobe Arabic" pitchFamily="18" charset="-78"/>
              </a:rPr>
              <a:t>المتسلسة</a:t>
            </a:r>
            <a:r>
              <a:rPr lang="ar-JO" sz="2400" dirty="0" smtClean="0">
                <a:solidFill>
                  <a:srgbClr val="E7D19A"/>
                </a:solidFill>
                <a:latin typeface="Adobe Arabic" pitchFamily="18" charset="-78"/>
                <a:cs typeface="Adobe Arabic" pitchFamily="18" charset="-78"/>
              </a:rPr>
              <a:t> ضمن هذا المعيار.</a:t>
            </a:r>
          </a:p>
          <a:p>
            <a:pPr marL="342900" indent="-285750" algn="r" rtl="1">
              <a:buFont typeface="Adobe Arabic" pitchFamily="18" charset="-78"/>
              <a:buChar char="−"/>
            </a:pPr>
            <a:r>
              <a:rPr lang="ar-JO" sz="2400" dirty="0" smtClean="0">
                <a:solidFill>
                  <a:srgbClr val="E7D19A"/>
                </a:solidFill>
                <a:latin typeface="Adobe Arabic" pitchFamily="18" charset="-78"/>
                <a:cs typeface="Adobe Arabic" pitchFamily="18" charset="-78"/>
              </a:rPr>
              <a:t>استثناء الطيور غير الأصيلة (كالأنواع المدخلة).</a:t>
            </a:r>
          </a:p>
          <a:p>
            <a:pPr marL="342900" indent="-285750" algn="r" rtl="1">
              <a:buFont typeface="Adobe Arabic" pitchFamily="18" charset="-78"/>
              <a:buChar char="−"/>
            </a:pPr>
            <a:r>
              <a:rPr lang="ar-JO" sz="2400" dirty="0" smtClean="0">
                <a:solidFill>
                  <a:srgbClr val="E7D19A"/>
                </a:solidFill>
                <a:latin typeface="Adobe Arabic" pitchFamily="18" charset="-78"/>
                <a:cs typeface="Adobe Arabic" pitchFamily="18" charset="-78"/>
              </a:rPr>
              <a:t>يمكن تطبيقها على نوع واحد من الطيور.</a:t>
            </a:r>
          </a:p>
          <a:p>
            <a:pPr marL="342900" indent="-285750" algn="r" rtl="1">
              <a:buFont typeface="Adobe Arabic" pitchFamily="18" charset="-78"/>
              <a:buChar char="−"/>
            </a:pPr>
            <a:r>
              <a:rPr lang="ar-JO" sz="2400" dirty="0" smtClean="0">
                <a:solidFill>
                  <a:srgbClr val="E7D19A"/>
                </a:solidFill>
                <a:latin typeface="Adobe Arabic" pitchFamily="18" charset="-78"/>
                <a:cs typeface="Adobe Arabic" pitchFamily="18" charset="-78"/>
              </a:rPr>
              <a:t>الانتباه إلى حجم المنطقة الرطبة وأنها على الأقل تشكل وحدة بيئية متكاملة من موقع كبير أو سلسة مواقع متشابهة. </a:t>
            </a:r>
          </a:p>
          <a:p>
            <a:pPr marL="342900" indent="-285750" algn="r" rtl="1">
              <a:buFont typeface="Adobe Arabic" pitchFamily="18" charset="-78"/>
              <a:buChar char="−"/>
            </a:pPr>
            <a:r>
              <a:rPr lang="ar-JO" sz="2400" dirty="0" smtClean="0">
                <a:solidFill>
                  <a:srgbClr val="E7D19A"/>
                </a:solidFill>
                <a:latin typeface="Adobe Arabic" pitchFamily="18" charset="-78"/>
                <a:cs typeface="Adobe Arabic" pitchFamily="18" charset="-78"/>
              </a:rPr>
              <a:t>الانتباه إلى تقلب الأعداد والأنواع في المواسم المختلفة.</a:t>
            </a:r>
          </a:p>
          <a:p>
            <a:pPr marL="342900" indent="-285750" algn="r" rtl="1">
              <a:buFont typeface="Adobe Arabic" pitchFamily="18" charset="-78"/>
              <a:buChar char="−"/>
            </a:pPr>
            <a:endParaRPr lang="ar-JO" sz="2400" dirty="0" smtClean="0">
              <a:solidFill>
                <a:srgbClr val="E7D19A"/>
              </a:solidFill>
              <a:latin typeface="Adobe Arabic" pitchFamily="18" charset="-78"/>
              <a:cs typeface="Adobe Arabic" pitchFamily="18" charset="-78"/>
            </a:endParaRPr>
          </a:p>
        </p:txBody>
      </p:sp>
      <p:sp>
        <p:nvSpPr>
          <p:cNvPr id="3" name="TextBox 2"/>
          <p:cNvSpPr txBox="1"/>
          <p:nvPr/>
        </p:nvSpPr>
        <p:spPr>
          <a:xfrm>
            <a:off x="914400" y="2057400"/>
            <a:ext cx="6400800" cy="615553"/>
          </a:xfrm>
          <a:prstGeom prst="rect">
            <a:avLst/>
          </a:prstGeom>
          <a:noFill/>
          <a:ln>
            <a:solidFill>
              <a:srgbClr val="5C91A4"/>
            </a:solidFill>
          </a:ln>
        </p:spPr>
        <p:txBody>
          <a:bodyPr wrap="square" rtlCol="0">
            <a:spAutoFit/>
          </a:bodyPr>
          <a:lstStyle/>
          <a:p>
            <a:pPr algn="r" rtl="1"/>
            <a:r>
              <a:rPr lang="ar-JO" sz="3400" b="1" dirty="0" smtClean="0">
                <a:solidFill>
                  <a:srgbClr val="E7D19A"/>
                </a:solidFill>
                <a:latin typeface="Adobe Arabic" pitchFamily="18" charset="-78"/>
                <a:cs typeface="Adobe Arabic" pitchFamily="18" charset="-78"/>
              </a:rPr>
              <a:t>معايير اختيار مواقع رامسار </a:t>
            </a:r>
            <a:r>
              <a:rPr lang="ar-JO" sz="2400" b="1" dirty="0" smtClean="0">
                <a:solidFill>
                  <a:srgbClr val="E7D19A"/>
                </a:solidFill>
                <a:latin typeface="Adobe Arabic" pitchFamily="18" charset="-78"/>
                <a:cs typeface="Adobe Arabic" pitchFamily="18" charset="-78"/>
              </a:rPr>
              <a:t>– </a:t>
            </a:r>
            <a:r>
              <a:rPr lang="en-US" sz="2400" b="1" dirty="0" smtClean="0">
                <a:solidFill>
                  <a:srgbClr val="E7D19A"/>
                </a:solidFill>
                <a:latin typeface="Adobe Arabic" pitchFamily="18" charset="-78"/>
                <a:cs typeface="Adobe Arabic" pitchFamily="18" charset="-78"/>
              </a:rPr>
              <a:t>     </a:t>
            </a:r>
            <a:r>
              <a:rPr lang="ar-JO" sz="2400" b="1" dirty="0" smtClean="0">
                <a:solidFill>
                  <a:srgbClr val="E7D19A"/>
                </a:solidFill>
                <a:latin typeface="Adobe Arabic" pitchFamily="18" charset="-78"/>
                <a:cs typeface="Adobe Arabic" pitchFamily="18" charset="-78"/>
              </a:rPr>
              <a:t>المعيار الخامس      </a:t>
            </a:r>
            <a:r>
              <a:rPr lang="en-US" sz="2400" b="1" dirty="0" smtClean="0">
                <a:solidFill>
                  <a:srgbClr val="E7D19A"/>
                </a:solidFill>
                <a:latin typeface="Adobe Arabic" pitchFamily="18" charset="-78"/>
                <a:cs typeface="Adobe Arabic" pitchFamily="18" charset="-78"/>
              </a:rPr>
              <a:t>Criterion 5</a:t>
            </a:r>
            <a:r>
              <a:rPr lang="ar-JO" sz="2400" b="1" dirty="0" smtClean="0">
                <a:solidFill>
                  <a:srgbClr val="E7D19A"/>
                </a:solidFill>
                <a:latin typeface="Adobe Arabic" pitchFamily="18" charset="-78"/>
                <a:cs typeface="Adobe Arabic" pitchFamily="18" charset="-78"/>
              </a:rPr>
              <a:t>  </a:t>
            </a:r>
            <a:endParaRPr lang="en-US" sz="3400" b="1" dirty="0">
              <a:solidFill>
                <a:srgbClr val="E7D19A"/>
              </a:solidFill>
              <a:latin typeface="Adobe Arabic" pitchFamily="18" charset="-78"/>
              <a:cs typeface="Adobe Arabic" pitchFamily="18" charset="-78"/>
            </a:endParaRPr>
          </a:p>
        </p:txBody>
      </p:sp>
      <p:sp>
        <p:nvSpPr>
          <p:cNvPr id="5" name="TextBox 4"/>
          <p:cNvSpPr txBox="1"/>
          <p:nvPr/>
        </p:nvSpPr>
        <p:spPr>
          <a:xfrm>
            <a:off x="914400" y="228600"/>
            <a:ext cx="6553200" cy="1200329"/>
          </a:xfrm>
          <a:prstGeom prst="rect">
            <a:avLst/>
          </a:prstGeom>
          <a:noFill/>
        </p:spPr>
        <p:txBody>
          <a:bodyPr wrap="square" rtlCol="0">
            <a:spAutoFit/>
          </a:bodyPr>
          <a:lstStyle/>
          <a:p>
            <a:pPr algn="ctr" rtl="1"/>
            <a:r>
              <a:rPr lang="ar-JO" sz="3600" b="1" dirty="0" smtClean="0">
                <a:solidFill>
                  <a:schemeClr val="bg1"/>
                </a:solidFill>
                <a:latin typeface="Adobe Arabic" pitchFamily="18" charset="-78"/>
                <a:cs typeface="Adobe Arabic" pitchFamily="18" charset="-78"/>
              </a:rPr>
              <a:t>التخطيط الإداري للأراضي الرطبة ذات الأهمية العالمية المعلنة ضمن اتفاقية رامسار </a:t>
            </a:r>
            <a:endParaRPr lang="en-US" sz="3600" b="1" dirty="0">
              <a:solidFill>
                <a:schemeClr val="bg1"/>
              </a:solidFill>
              <a:latin typeface="Adobe Arabic" pitchFamily="18" charset="-78"/>
              <a:cs typeface="Adobe Arabic" pitchFamily="18" charset="-78"/>
            </a:endParaRPr>
          </a:p>
        </p:txBody>
      </p:sp>
      <p:sp>
        <p:nvSpPr>
          <p:cNvPr id="7" name="Rectangle 6"/>
          <p:cNvSpPr/>
          <p:nvPr/>
        </p:nvSpPr>
        <p:spPr>
          <a:xfrm>
            <a:off x="0" y="0"/>
            <a:ext cx="9144000" cy="45719"/>
          </a:xfrm>
          <a:prstGeom prst="rect">
            <a:avLst/>
          </a:prstGeom>
          <a:solidFill>
            <a:srgbClr val="54B9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914400" y="1600200"/>
            <a:ext cx="6400800" cy="45719"/>
          </a:xfrm>
          <a:prstGeom prst="rect">
            <a:avLst/>
          </a:prstGeom>
          <a:solidFill>
            <a:srgbClr val="54B9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descr="Glossy Ibes.JPG"/>
          <p:cNvPicPr>
            <a:picLocks noChangeAspect="1"/>
          </p:cNvPicPr>
          <p:nvPr/>
        </p:nvPicPr>
        <p:blipFill>
          <a:blip r:embed="rId2" cstate="print"/>
          <a:srcRect l="40000" t="32434" r="40000" b="17378"/>
          <a:stretch>
            <a:fillRect/>
          </a:stretch>
        </p:blipFill>
        <p:spPr>
          <a:xfrm>
            <a:off x="7924800" y="1752600"/>
            <a:ext cx="1066800" cy="1828800"/>
          </a:xfrm>
          <a:prstGeom prst="rect">
            <a:avLst/>
          </a:prstGeom>
        </p:spPr>
      </p:pic>
      <p:pic>
        <p:nvPicPr>
          <p:cNvPr id="10" name="Picture 9" descr="G.barremia.JPG"/>
          <p:cNvPicPr>
            <a:picLocks noChangeAspect="1"/>
          </p:cNvPicPr>
          <p:nvPr/>
        </p:nvPicPr>
        <p:blipFill>
          <a:blip r:embed="rId3" cstate="print"/>
          <a:srcRect l="16364" t="16364" r="4545" b="4545"/>
          <a:stretch>
            <a:fillRect/>
          </a:stretch>
        </p:blipFill>
        <p:spPr>
          <a:xfrm>
            <a:off x="7924800" y="3733800"/>
            <a:ext cx="1066800" cy="857250"/>
          </a:xfrm>
          <a:prstGeom prst="rect">
            <a:avLst/>
          </a:prstGeom>
        </p:spPr>
      </p:pic>
      <p:pic>
        <p:nvPicPr>
          <p:cNvPr id="12" name="Picture 11" descr="DSC_9629.JPG"/>
          <p:cNvPicPr>
            <a:picLocks noChangeAspect="1"/>
          </p:cNvPicPr>
          <p:nvPr/>
        </p:nvPicPr>
        <p:blipFill>
          <a:blip r:embed="rId4" cstate="print"/>
          <a:stretch>
            <a:fillRect/>
          </a:stretch>
        </p:blipFill>
        <p:spPr>
          <a:xfrm>
            <a:off x="7924800" y="4800601"/>
            <a:ext cx="1066800" cy="860378"/>
          </a:xfrm>
          <a:prstGeom prst="rect">
            <a:avLst/>
          </a:prstGeom>
        </p:spPr>
      </p:pic>
      <p:grpSp>
        <p:nvGrpSpPr>
          <p:cNvPr id="20" name="Group 19"/>
          <p:cNvGrpSpPr/>
          <p:nvPr/>
        </p:nvGrpSpPr>
        <p:grpSpPr>
          <a:xfrm>
            <a:off x="0" y="6019800"/>
            <a:ext cx="9144000" cy="838200"/>
            <a:chOff x="0" y="6019800"/>
            <a:chExt cx="9144000" cy="838200"/>
          </a:xfrm>
        </p:grpSpPr>
        <p:pic>
          <p:nvPicPr>
            <p:cNvPr id="21" name="Picture 20" descr="DSCF0293.JPG"/>
            <p:cNvPicPr>
              <a:picLocks noChangeAspect="1"/>
            </p:cNvPicPr>
            <p:nvPr/>
          </p:nvPicPr>
          <p:blipFill>
            <a:blip r:embed="rId5" cstate="print"/>
            <a:srcRect t="25042" b="39983"/>
            <a:stretch>
              <a:fillRect/>
            </a:stretch>
          </p:blipFill>
          <p:spPr>
            <a:xfrm>
              <a:off x="0" y="6019800"/>
              <a:ext cx="5181600" cy="838200"/>
            </a:xfrm>
            <a:prstGeom prst="rect">
              <a:avLst/>
            </a:prstGeom>
          </p:spPr>
        </p:pic>
        <p:pic>
          <p:nvPicPr>
            <p:cNvPr id="22" name="Picture 21" descr="DSCF0293.JPG"/>
            <p:cNvPicPr>
              <a:picLocks noChangeAspect="1"/>
            </p:cNvPicPr>
            <p:nvPr/>
          </p:nvPicPr>
          <p:blipFill>
            <a:blip r:embed="rId6" cstate="print"/>
            <a:srcRect t="25042" r="13235" b="42898"/>
            <a:stretch>
              <a:fillRect/>
            </a:stretch>
          </p:blipFill>
          <p:spPr>
            <a:xfrm>
              <a:off x="4648200" y="6019800"/>
              <a:ext cx="4495800" cy="838200"/>
            </a:xfrm>
            <a:prstGeom prst="rect">
              <a:avLst/>
            </a:prstGeom>
          </p:spPr>
        </p:pic>
      </p:grpSp>
    </p:spTree>
  </p:cSld>
  <p:clrMapOvr>
    <a:masterClrMapping/>
  </p:clrMapOvr>
  <p:transition>
    <p:fade thruBlk="1"/>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bg>
      <p:bgPr>
        <a:solidFill>
          <a:srgbClr val="78001C"/>
        </a:solidFill>
        <a:effectLst/>
      </p:bgPr>
    </p:bg>
    <p:spTree>
      <p:nvGrpSpPr>
        <p:cNvPr id="1" name=""/>
        <p:cNvGrpSpPr/>
        <p:nvPr/>
      </p:nvGrpSpPr>
      <p:grpSpPr>
        <a:xfrm>
          <a:off x="0" y="0"/>
          <a:ext cx="0" cy="0"/>
          <a:chOff x="0" y="0"/>
          <a:chExt cx="0" cy="0"/>
        </a:xfrm>
      </p:grpSpPr>
      <p:sp>
        <p:nvSpPr>
          <p:cNvPr id="2" name="Rectangle 1"/>
          <p:cNvSpPr/>
          <p:nvPr/>
        </p:nvSpPr>
        <p:spPr>
          <a:xfrm>
            <a:off x="914400" y="2971800"/>
            <a:ext cx="6400800" cy="2215991"/>
          </a:xfrm>
          <a:prstGeom prst="rect">
            <a:avLst/>
          </a:prstGeom>
          <a:ln>
            <a:solidFill>
              <a:srgbClr val="5C91A4"/>
            </a:solidFill>
          </a:ln>
        </p:spPr>
        <p:txBody>
          <a:bodyPr wrap="square">
            <a:spAutoFit/>
          </a:bodyPr>
          <a:lstStyle/>
          <a:p>
            <a:pPr algn="justLow"/>
            <a:r>
              <a:rPr lang="en-US" dirty="0" smtClean="0">
                <a:solidFill>
                  <a:srgbClr val="E7D19A"/>
                </a:solidFill>
              </a:rPr>
              <a:t>A wetland should be considered internationally important if it regularly supports 1% of the individuals in a population of one species or subspecies of </a:t>
            </a:r>
            <a:r>
              <a:rPr lang="en-US" dirty="0" err="1" smtClean="0">
                <a:solidFill>
                  <a:srgbClr val="E7D19A"/>
                </a:solidFill>
              </a:rPr>
              <a:t>waterbird</a:t>
            </a:r>
            <a:r>
              <a:rPr lang="en-US" dirty="0" smtClean="0">
                <a:solidFill>
                  <a:srgbClr val="E7D19A"/>
                </a:solidFill>
              </a:rPr>
              <a:t>.</a:t>
            </a:r>
            <a:endParaRPr lang="en-US" b="1" dirty="0" smtClean="0">
              <a:solidFill>
                <a:srgbClr val="E7D19A"/>
              </a:solidFill>
            </a:endParaRPr>
          </a:p>
          <a:p>
            <a:r>
              <a:rPr lang="en-US" dirty="0" smtClean="0"/>
              <a:t> </a:t>
            </a:r>
          </a:p>
          <a:p>
            <a:endParaRPr lang="ar-JO" dirty="0" smtClean="0">
              <a:solidFill>
                <a:srgbClr val="E7D19A"/>
              </a:solidFill>
            </a:endParaRPr>
          </a:p>
          <a:p>
            <a:pPr algn="r" rtl="1"/>
            <a:r>
              <a:rPr lang="ar-JO" sz="2400" dirty="0" smtClean="0">
                <a:solidFill>
                  <a:srgbClr val="E7D19A"/>
                </a:solidFill>
                <a:latin typeface="Adobe Arabic" pitchFamily="18" charset="-78"/>
                <a:cs typeface="Adobe Arabic" pitchFamily="18" charset="-78"/>
              </a:rPr>
              <a:t>تعتبر المنطقة الرطبة ذات أهمية عالمية إذا  دعمت وجود 1% من التعداد العام لنوع أو تحت نوع من الطيور المائية.</a:t>
            </a:r>
            <a:endParaRPr lang="en-US" sz="2400" b="1" dirty="0" smtClean="0">
              <a:solidFill>
                <a:srgbClr val="E7D19A"/>
              </a:solidFill>
            </a:endParaRPr>
          </a:p>
        </p:txBody>
      </p:sp>
      <p:sp>
        <p:nvSpPr>
          <p:cNvPr id="3" name="TextBox 2"/>
          <p:cNvSpPr txBox="1"/>
          <p:nvPr/>
        </p:nvSpPr>
        <p:spPr>
          <a:xfrm>
            <a:off x="914400" y="2057400"/>
            <a:ext cx="6400800" cy="615553"/>
          </a:xfrm>
          <a:prstGeom prst="rect">
            <a:avLst/>
          </a:prstGeom>
          <a:noFill/>
          <a:ln>
            <a:solidFill>
              <a:srgbClr val="5C91A4"/>
            </a:solidFill>
          </a:ln>
        </p:spPr>
        <p:txBody>
          <a:bodyPr wrap="square" rtlCol="0">
            <a:spAutoFit/>
          </a:bodyPr>
          <a:lstStyle/>
          <a:p>
            <a:pPr algn="r" rtl="1"/>
            <a:r>
              <a:rPr lang="ar-JO" sz="3400" b="1" dirty="0" smtClean="0">
                <a:solidFill>
                  <a:srgbClr val="E7D19A"/>
                </a:solidFill>
                <a:latin typeface="Adobe Arabic" pitchFamily="18" charset="-78"/>
                <a:cs typeface="Adobe Arabic" pitchFamily="18" charset="-78"/>
              </a:rPr>
              <a:t>معايير اختيار مواقع رامسار </a:t>
            </a:r>
            <a:r>
              <a:rPr lang="ar-JO" sz="2400" b="1" dirty="0" smtClean="0">
                <a:solidFill>
                  <a:srgbClr val="E7D19A"/>
                </a:solidFill>
                <a:latin typeface="Adobe Arabic" pitchFamily="18" charset="-78"/>
                <a:cs typeface="Adobe Arabic" pitchFamily="18" charset="-78"/>
              </a:rPr>
              <a:t>– </a:t>
            </a:r>
            <a:r>
              <a:rPr lang="en-US" sz="2400" b="1" dirty="0" smtClean="0">
                <a:solidFill>
                  <a:srgbClr val="E7D19A"/>
                </a:solidFill>
                <a:latin typeface="Adobe Arabic" pitchFamily="18" charset="-78"/>
                <a:cs typeface="Adobe Arabic" pitchFamily="18" charset="-78"/>
              </a:rPr>
              <a:t>     </a:t>
            </a:r>
            <a:r>
              <a:rPr lang="ar-JO" sz="2400" b="1" dirty="0" smtClean="0">
                <a:solidFill>
                  <a:srgbClr val="E7D19A"/>
                </a:solidFill>
                <a:latin typeface="Adobe Arabic" pitchFamily="18" charset="-78"/>
                <a:cs typeface="Adobe Arabic" pitchFamily="18" charset="-78"/>
              </a:rPr>
              <a:t>المعيار السادس      </a:t>
            </a:r>
            <a:r>
              <a:rPr lang="en-US" sz="2400" b="1" dirty="0" smtClean="0">
                <a:solidFill>
                  <a:srgbClr val="E7D19A"/>
                </a:solidFill>
                <a:latin typeface="Adobe Arabic" pitchFamily="18" charset="-78"/>
                <a:cs typeface="Adobe Arabic" pitchFamily="18" charset="-78"/>
              </a:rPr>
              <a:t>Criterion 6</a:t>
            </a:r>
            <a:r>
              <a:rPr lang="ar-JO" sz="2400" b="1" dirty="0" smtClean="0">
                <a:solidFill>
                  <a:srgbClr val="E7D19A"/>
                </a:solidFill>
                <a:latin typeface="Adobe Arabic" pitchFamily="18" charset="-78"/>
                <a:cs typeface="Adobe Arabic" pitchFamily="18" charset="-78"/>
              </a:rPr>
              <a:t>  </a:t>
            </a:r>
            <a:endParaRPr lang="en-US" sz="3400" b="1" dirty="0">
              <a:solidFill>
                <a:srgbClr val="E7D19A"/>
              </a:solidFill>
              <a:latin typeface="Adobe Arabic" pitchFamily="18" charset="-78"/>
              <a:cs typeface="Adobe Arabic" pitchFamily="18" charset="-78"/>
            </a:endParaRPr>
          </a:p>
        </p:txBody>
      </p:sp>
      <p:sp>
        <p:nvSpPr>
          <p:cNvPr id="5" name="TextBox 4"/>
          <p:cNvSpPr txBox="1"/>
          <p:nvPr/>
        </p:nvSpPr>
        <p:spPr>
          <a:xfrm>
            <a:off x="914400" y="228600"/>
            <a:ext cx="6553200" cy="1200329"/>
          </a:xfrm>
          <a:prstGeom prst="rect">
            <a:avLst/>
          </a:prstGeom>
          <a:noFill/>
        </p:spPr>
        <p:txBody>
          <a:bodyPr wrap="square" rtlCol="0">
            <a:spAutoFit/>
          </a:bodyPr>
          <a:lstStyle/>
          <a:p>
            <a:pPr algn="ctr" rtl="1"/>
            <a:r>
              <a:rPr lang="ar-JO" sz="3600" b="1" dirty="0" smtClean="0">
                <a:solidFill>
                  <a:schemeClr val="bg1"/>
                </a:solidFill>
                <a:latin typeface="Adobe Arabic" pitchFamily="18" charset="-78"/>
                <a:cs typeface="Adobe Arabic" pitchFamily="18" charset="-78"/>
              </a:rPr>
              <a:t>التخطيط الإداري للأراضي الرطبة ذات الأهمية العالمية المعلنة ضمن اتفاقية رامسار </a:t>
            </a:r>
            <a:endParaRPr lang="en-US" sz="3600" b="1" dirty="0">
              <a:solidFill>
                <a:schemeClr val="bg1"/>
              </a:solidFill>
              <a:latin typeface="Adobe Arabic" pitchFamily="18" charset="-78"/>
              <a:cs typeface="Adobe Arabic" pitchFamily="18" charset="-78"/>
            </a:endParaRPr>
          </a:p>
        </p:txBody>
      </p:sp>
      <p:sp>
        <p:nvSpPr>
          <p:cNvPr id="7" name="Rectangle 6"/>
          <p:cNvSpPr/>
          <p:nvPr/>
        </p:nvSpPr>
        <p:spPr>
          <a:xfrm>
            <a:off x="0" y="0"/>
            <a:ext cx="9144000" cy="45719"/>
          </a:xfrm>
          <a:prstGeom prst="rect">
            <a:avLst/>
          </a:prstGeom>
          <a:solidFill>
            <a:srgbClr val="54B9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914400" y="1600200"/>
            <a:ext cx="6400800" cy="45719"/>
          </a:xfrm>
          <a:prstGeom prst="rect">
            <a:avLst/>
          </a:prstGeom>
          <a:solidFill>
            <a:srgbClr val="54B9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descr="Glossy Ibes.JPG"/>
          <p:cNvPicPr>
            <a:picLocks noChangeAspect="1"/>
          </p:cNvPicPr>
          <p:nvPr/>
        </p:nvPicPr>
        <p:blipFill>
          <a:blip r:embed="rId2" cstate="print"/>
          <a:srcRect l="40000" t="32434" r="40000" b="17378"/>
          <a:stretch>
            <a:fillRect/>
          </a:stretch>
        </p:blipFill>
        <p:spPr>
          <a:xfrm>
            <a:off x="7924800" y="1752600"/>
            <a:ext cx="1066800" cy="1828800"/>
          </a:xfrm>
          <a:prstGeom prst="rect">
            <a:avLst/>
          </a:prstGeom>
        </p:spPr>
      </p:pic>
      <p:pic>
        <p:nvPicPr>
          <p:cNvPr id="10" name="Picture 9" descr="G.barremia.JPG"/>
          <p:cNvPicPr>
            <a:picLocks noChangeAspect="1"/>
          </p:cNvPicPr>
          <p:nvPr/>
        </p:nvPicPr>
        <p:blipFill>
          <a:blip r:embed="rId3" cstate="print"/>
          <a:srcRect l="16364" t="16364" r="4545" b="4545"/>
          <a:stretch>
            <a:fillRect/>
          </a:stretch>
        </p:blipFill>
        <p:spPr>
          <a:xfrm>
            <a:off x="7924800" y="3733800"/>
            <a:ext cx="1066800" cy="857250"/>
          </a:xfrm>
          <a:prstGeom prst="rect">
            <a:avLst/>
          </a:prstGeom>
        </p:spPr>
      </p:pic>
      <p:pic>
        <p:nvPicPr>
          <p:cNvPr id="12" name="Picture 11" descr="DSC_9629.JPG"/>
          <p:cNvPicPr>
            <a:picLocks noChangeAspect="1"/>
          </p:cNvPicPr>
          <p:nvPr/>
        </p:nvPicPr>
        <p:blipFill>
          <a:blip r:embed="rId4" cstate="print"/>
          <a:stretch>
            <a:fillRect/>
          </a:stretch>
        </p:blipFill>
        <p:spPr>
          <a:xfrm>
            <a:off x="7924800" y="4800601"/>
            <a:ext cx="1066800" cy="860378"/>
          </a:xfrm>
          <a:prstGeom prst="rect">
            <a:avLst/>
          </a:prstGeom>
        </p:spPr>
      </p:pic>
      <p:grpSp>
        <p:nvGrpSpPr>
          <p:cNvPr id="23" name="Group 22"/>
          <p:cNvGrpSpPr/>
          <p:nvPr/>
        </p:nvGrpSpPr>
        <p:grpSpPr>
          <a:xfrm>
            <a:off x="0" y="6019800"/>
            <a:ext cx="9144000" cy="838200"/>
            <a:chOff x="0" y="6019800"/>
            <a:chExt cx="9144000" cy="838200"/>
          </a:xfrm>
        </p:grpSpPr>
        <p:pic>
          <p:nvPicPr>
            <p:cNvPr id="24" name="Picture 23" descr="DSCF0293.JPG"/>
            <p:cNvPicPr>
              <a:picLocks noChangeAspect="1"/>
            </p:cNvPicPr>
            <p:nvPr/>
          </p:nvPicPr>
          <p:blipFill>
            <a:blip r:embed="rId5" cstate="print"/>
            <a:srcRect t="25042" b="39983"/>
            <a:stretch>
              <a:fillRect/>
            </a:stretch>
          </p:blipFill>
          <p:spPr>
            <a:xfrm>
              <a:off x="0" y="6019800"/>
              <a:ext cx="5181600" cy="838200"/>
            </a:xfrm>
            <a:prstGeom prst="rect">
              <a:avLst/>
            </a:prstGeom>
          </p:spPr>
        </p:pic>
        <p:pic>
          <p:nvPicPr>
            <p:cNvPr id="25" name="Picture 24" descr="DSCF0293.JPG"/>
            <p:cNvPicPr>
              <a:picLocks noChangeAspect="1"/>
            </p:cNvPicPr>
            <p:nvPr/>
          </p:nvPicPr>
          <p:blipFill>
            <a:blip r:embed="rId6" cstate="print"/>
            <a:srcRect t="25042" r="13235" b="42898"/>
            <a:stretch>
              <a:fillRect/>
            </a:stretch>
          </p:blipFill>
          <p:spPr>
            <a:xfrm>
              <a:off x="4648200" y="6019800"/>
              <a:ext cx="4495800" cy="838200"/>
            </a:xfrm>
            <a:prstGeom prst="rect">
              <a:avLst/>
            </a:prstGeom>
          </p:spPr>
        </p:pic>
      </p:grpSp>
    </p:spTree>
  </p:cSld>
  <p:clrMapOvr>
    <a:masterClrMapping/>
  </p:clrMapOvr>
  <p:transition>
    <p:fade thruBlk="1"/>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bg>
      <p:bgPr>
        <a:solidFill>
          <a:srgbClr val="78001C"/>
        </a:solidFill>
        <a:effectLst/>
      </p:bgPr>
    </p:bg>
    <p:spTree>
      <p:nvGrpSpPr>
        <p:cNvPr id="1" name=""/>
        <p:cNvGrpSpPr/>
        <p:nvPr/>
      </p:nvGrpSpPr>
      <p:grpSpPr>
        <a:xfrm>
          <a:off x="0" y="0"/>
          <a:ext cx="0" cy="0"/>
          <a:chOff x="0" y="0"/>
          <a:chExt cx="0" cy="0"/>
        </a:xfrm>
      </p:grpSpPr>
      <p:sp>
        <p:nvSpPr>
          <p:cNvPr id="2" name="Rectangle 1"/>
          <p:cNvSpPr/>
          <p:nvPr/>
        </p:nvSpPr>
        <p:spPr>
          <a:xfrm>
            <a:off x="914400" y="2971800"/>
            <a:ext cx="6400800" cy="2677656"/>
          </a:xfrm>
          <a:prstGeom prst="rect">
            <a:avLst/>
          </a:prstGeom>
          <a:ln>
            <a:solidFill>
              <a:srgbClr val="5C91A4"/>
            </a:solidFill>
          </a:ln>
        </p:spPr>
        <p:txBody>
          <a:bodyPr wrap="square">
            <a:spAutoFit/>
          </a:bodyPr>
          <a:lstStyle/>
          <a:p>
            <a:pPr marL="342900" indent="-285750" algn="r" rtl="1">
              <a:buFont typeface="Adobe Arabic" pitchFamily="18" charset="-78"/>
              <a:buChar char="−"/>
            </a:pPr>
            <a:r>
              <a:rPr lang="ar-JO" sz="2400" dirty="0" smtClean="0">
                <a:solidFill>
                  <a:srgbClr val="E7D19A"/>
                </a:solidFill>
                <a:latin typeface="Adobe Arabic" pitchFamily="18" charset="-78"/>
                <a:cs typeface="Adobe Arabic" pitchFamily="18" charset="-78"/>
              </a:rPr>
              <a:t>يمكن النظر إلى العدد التراكمي للتعداد.</a:t>
            </a:r>
          </a:p>
          <a:p>
            <a:pPr marL="342900" indent="-285750" algn="r" rtl="1">
              <a:buFont typeface="Adobe Arabic" pitchFamily="18" charset="-78"/>
              <a:buChar char="−"/>
            </a:pPr>
            <a:r>
              <a:rPr lang="ar-JO" sz="2400" dirty="0" smtClean="0">
                <a:solidFill>
                  <a:srgbClr val="E7D19A"/>
                </a:solidFill>
                <a:latin typeface="Adobe Arabic" pitchFamily="18" charset="-78"/>
                <a:cs typeface="Adobe Arabic" pitchFamily="18" charset="-78"/>
              </a:rPr>
              <a:t>يجب استخدام التعداد العالمي المعتبر للطيور إصدار </a:t>
            </a:r>
            <a:r>
              <a:rPr lang="en-US" sz="2400" dirty="0" smtClean="0">
                <a:solidFill>
                  <a:srgbClr val="E7D19A"/>
                </a:solidFill>
                <a:latin typeface="Adobe Arabic" pitchFamily="18" charset="-78"/>
                <a:cs typeface="Adobe Arabic" pitchFamily="18" charset="-78"/>
              </a:rPr>
              <a:t>Wetland International</a:t>
            </a:r>
            <a:r>
              <a:rPr lang="ar-JO" sz="2400" dirty="0" smtClean="0">
                <a:solidFill>
                  <a:srgbClr val="E7D19A"/>
                </a:solidFill>
                <a:latin typeface="Adobe Arabic" pitchFamily="18" charset="-78"/>
                <a:cs typeface="Adobe Arabic" pitchFamily="18" charset="-78"/>
              </a:rPr>
              <a:t> وعتبة </a:t>
            </a:r>
            <a:r>
              <a:rPr lang="ar-JO" sz="2400" dirty="0" err="1" smtClean="0">
                <a:solidFill>
                  <a:srgbClr val="E7D19A"/>
                </a:solidFill>
                <a:latin typeface="Adobe Arabic" pitchFamily="18" charset="-78"/>
                <a:cs typeface="Adobe Arabic" pitchFamily="18" charset="-78"/>
              </a:rPr>
              <a:t>الـ</a:t>
            </a:r>
            <a:r>
              <a:rPr lang="ar-JO" sz="2400" dirty="0" smtClean="0">
                <a:solidFill>
                  <a:srgbClr val="E7D19A"/>
                </a:solidFill>
                <a:latin typeface="Adobe Arabic" pitchFamily="18" charset="-78"/>
                <a:cs typeface="Adobe Arabic" pitchFamily="18" charset="-78"/>
              </a:rPr>
              <a:t> 1% (يصدر كل ثلاث سنوات).</a:t>
            </a:r>
          </a:p>
          <a:p>
            <a:pPr marL="342900" indent="-285750" algn="r" rtl="1">
              <a:buFont typeface="Adobe Arabic" pitchFamily="18" charset="-78"/>
              <a:buChar char="−"/>
            </a:pPr>
            <a:r>
              <a:rPr lang="ar-JO" sz="2400" dirty="0" smtClean="0">
                <a:solidFill>
                  <a:srgbClr val="E7D19A"/>
                </a:solidFill>
                <a:latin typeface="Adobe Arabic" pitchFamily="18" charset="-78"/>
                <a:cs typeface="Adobe Arabic" pitchFamily="18" charset="-78"/>
              </a:rPr>
              <a:t>عادة ما يتم احتساب هذه العتبة في موسم اختلاط المجتمعات، أو مواسم الهجرة.</a:t>
            </a:r>
          </a:p>
          <a:p>
            <a:pPr marL="342900" indent="-285750" algn="r" rtl="1">
              <a:buFont typeface="Adobe Arabic" pitchFamily="18" charset="-78"/>
              <a:buChar char="−"/>
            </a:pPr>
            <a:r>
              <a:rPr lang="ar-JO" sz="2400" dirty="0" smtClean="0">
                <a:solidFill>
                  <a:srgbClr val="E7D19A"/>
                </a:solidFill>
                <a:latin typeface="Adobe Arabic" pitchFamily="18" charset="-78"/>
                <a:cs typeface="Adobe Arabic" pitchFamily="18" charset="-78"/>
              </a:rPr>
              <a:t>يمكن الاعتماد على تعداد الطيور الوطني للدولة، أو للمنطقة الرطبة في تحديد أعداد الطيور.</a:t>
            </a:r>
          </a:p>
        </p:txBody>
      </p:sp>
      <p:sp>
        <p:nvSpPr>
          <p:cNvPr id="5" name="TextBox 4"/>
          <p:cNvSpPr txBox="1"/>
          <p:nvPr/>
        </p:nvSpPr>
        <p:spPr>
          <a:xfrm>
            <a:off x="914400" y="228600"/>
            <a:ext cx="6553200" cy="1200329"/>
          </a:xfrm>
          <a:prstGeom prst="rect">
            <a:avLst/>
          </a:prstGeom>
          <a:noFill/>
        </p:spPr>
        <p:txBody>
          <a:bodyPr wrap="square" rtlCol="0">
            <a:spAutoFit/>
          </a:bodyPr>
          <a:lstStyle/>
          <a:p>
            <a:pPr algn="ctr" rtl="1"/>
            <a:r>
              <a:rPr lang="ar-JO" sz="3600" b="1" dirty="0" smtClean="0">
                <a:solidFill>
                  <a:schemeClr val="bg1"/>
                </a:solidFill>
                <a:latin typeface="Adobe Arabic" pitchFamily="18" charset="-78"/>
                <a:cs typeface="Adobe Arabic" pitchFamily="18" charset="-78"/>
              </a:rPr>
              <a:t>التخطيط الإداري للأراضي الرطبة ذات الأهمية العالمية المعلنة ضمن اتفاقية رامسار </a:t>
            </a:r>
            <a:endParaRPr lang="en-US" sz="3600" b="1" dirty="0">
              <a:solidFill>
                <a:schemeClr val="bg1"/>
              </a:solidFill>
              <a:latin typeface="Adobe Arabic" pitchFamily="18" charset="-78"/>
              <a:cs typeface="Adobe Arabic" pitchFamily="18" charset="-78"/>
            </a:endParaRPr>
          </a:p>
        </p:txBody>
      </p:sp>
      <p:sp>
        <p:nvSpPr>
          <p:cNvPr id="7" name="Rectangle 6"/>
          <p:cNvSpPr/>
          <p:nvPr/>
        </p:nvSpPr>
        <p:spPr>
          <a:xfrm>
            <a:off x="0" y="0"/>
            <a:ext cx="9144000" cy="45719"/>
          </a:xfrm>
          <a:prstGeom prst="rect">
            <a:avLst/>
          </a:prstGeom>
          <a:solidFill>
            <a:srgbClr val="54B9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914400" y="1600200"/>
            <a:ext cx="6400800" cy="45719"/>
          </a:xfrm>
          <a:prstGeom prst="rect">
            <a:avLst/>
          </a:prstGeom>
          <a:solidFill>
            <a:srgbClr val="54B9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descr="Glossy Ibes.JPG"/>
          <p:cNvPicPr>
            <a:picLocks noChangeAspect="1"/>
          </p:cNvPicPr>
          <p:nvPr/>
        </p:nvPicPr>
        <p:blipFill>
          <a:blip r:embed="rId2" cstate="print"/>
          <a:srcRect l="40000" t="32434" r="40000" b="17378"/>
          <a:stretch>
            <a:fillRect/>
          </a:stretch>
        </p:blipFill>
        <p:spPr>
          <a:xfrm>
            <a:off x="7924800" y="1752600"/>
            <a:ext cx="1066800" cy="1828800"/>
          </a:xfrm>
          <a:prstGeom prst="rect">
            <a:avLst/>
          </a:prstGeom>
        </p:spPr>
      </p:pic>
      <p:pic>
        <p:nvPicPr>
          <p:cNvPr id="10" name="Picture 9" descr="G.barremia.JPG"/>
          <p:cNvPicPr>
            <a:picLocks noChangeAspect="1"/>
          </p:cNvPicPr>
          <p:nvPr/>
        </p:nvPicPr>
        <p:blipFill>
          <a:blip r:embed="rId3" cstate="print"/>
          <a:srcRect l="16364" t="16364" r="4545" b="4545"/>
          <a:stretch>
            <a:fillRect/>
          </a:stretch>
        </p:blipFill>
        <p:spPr>
          <a:xfrm>
            <a:off x="7924800" y="3733800"/>
            <a:ext cx="1066800" cy="857250"/>
          </a:xfrm>
          <a:prstGeom prst="rect">
            <a:avLst/>
          </a:prstGeom>
        </p:spPr>
      </p:pic>
      <p:pic>
        <p:nvPicPr>
          <p:cNvPr id="12" name="Picture 11" descr="DSC_9629.JPG"/>
          <p:cNvPicPr>
            <a:picLocks noChangeAspect="1"/>
          </p:cNvPicPr>
          <p:nvPr/>
        </p:nvPicPr>
        <p:blipFill>
          <a:blip r:embed="rId4" cstate="print"/>
          <a:stretch>
            <a:fillRect/>
          </a:stretch>
        </p:blipFill>
        <p:spPr>
          <a:xfrm>
            <a:off x="7924800" y="4800601"/>
            <a:ext cx="1066800" cy="860378"/>
          </a:xfrm>
          <a:prstGeom prst="rect">
            <a:avLst/>
          </a:prstGeom>
        </p:spPr>
      </p:pic>
      <p:sp>
        <p:nvSpPr>
          <p:cNvPr id="16" name="TextBox 15"/>
          <p:cNvSpPr txBox="1"/>
          <p:nvPr/>
        </p:nvSpPr>
        <p:spPr>
          <a:xfrm>
            <a:off x="914400" y="2057400"/>
            <a:ext cx="6400800" cy="615553"/>
          </a:xfrm>
          <a:prstGeom prst="rect">
            <a:avLst/>
          </a:prstGeom>
          <a:noFill/>
          <a:ln>
            <a:solidFill>
              <a:srgbClr val="5C91A4"/>
            </a:solidFill>
          </a:ln>
        </p:spPr>
        <p:txBody>
          <a:bodyPr wrap="square" rtlCol="0">
            <a:spAutoFit/>
          </a:bodyPr>
          <a:lstStyle/>
          <a:p>
            <a:pPr algn="r" rtl="1"/>
            <a:r>
              <a:rPr lang="ar-JO" sz="3400" b="1" dirty="0" smtClean="0">
                <a:solidFill>
                  <a:srgbClr val="E7D19A"/>
                </a:solidFill>
                <a:latin typeface="Adobe Arabic" pitchFamily="18" charset="-78"/>
                <a:cs typeface="Adobe Arabic" pitchFamily="18" charset="-78"/>
              </a:rPr>
              <a:t>معايير اختيار مواقع رامسار </a:t>
            </a:r>
            <a:r>
              <a:rPr lang="ar-JO" sz="2400" b="1" dirty="0" smtClean="0">
                <a:solidFill>
                  <a:srgbClr val="E7D19A"/>
                </a:solidFill>
                <a:latin typeface="Adobe Arabic" pitchFamily="18" charset="-78"/>
                <a:cs typeface="Adobe Arabic" pitchFamily="18" charset="-78"/>
              </a:rPr>
              <a:t>– </a:t>
            </a:r>
            <a:r>
              <a:rPr lang="en-US" sz="2400" b="1" dirty="0" smtClean="0">
                <a:solidFill>
                  <a:srgbClr val="E7D19A"/>
                </a:solidFill>
                <a:latin typeface="Adobe Arabic" pitchFamily="18" charset="-78"/>
                <a:cs typeface="Adobe Arabic" pitchFamily="18" charset="-78"/>
              </a:rPr>
              <a:t>     </a:t>
            </a:r>
            <a:r>
              <a:rPr lang="ar-JO" sz="2400" b="1" dirty="0" smtClean="0">
                <a:solidFill>
                  <a:srgbClr val="E7D19A"/>
                </a:solidFill>
                <a:latin typeface="Adobe Arabic" pitchFamily="18" charset="-78"/>
                <a:cs typeface="Adobe Arabic" pitchFamily="18" charset="-78"/>
              </a:rPr>
              <a:t>المعيار السادس      </a:t>
            </a:r>
            <a:r>
              <a:rPr lang="en-US" sz="2400" b="1" dirty="0" smtClean="0">
                <a:solidFill>
                  <a:srgbClr val="E7D19A"/>
                </a:solidFill>
                <a:latin typeface="Adobe Arabic" pitchFamily="18" charset="-78"/>
                <a:cs typeface="Adobe Arabic" pitchFamily="18" charset="-78"/>
              </a:rPr>
              <a:t>Criterion 6</a:t>
            </a:r>
            <a:r>
              <a:rPr lang="ar-JO" sz="2400" b="1" dirty="0" smtClean="0">
                <a:solidFill>
                  <a:srgbClr val="E7D19A"/>
                </a:solidFill>
                <a:latin typeface="Adobe Arabic" pitchFamily="18" charset="-78"/>
                <a:cs typeface="Adobe Arabic" pitchFamily="18" charset="-78"/>
              </a:rPr>
              <a:t>  </a:t>
            </a:r>
            <a:endParaRPr lang="en-US" sz="3400" b="1" dirty="0">
              <a:solidFill>
                <a:srgbClr val="E7D19A"/>
              </a:solidFill>
              <a:latin typeface="Adobe Arabic" pitchFamily="18" charset="-78"/>
              <a:cs typeface="Adobe Arabic" pitchFamily="18" charset="-78"/>
            </a:endParaRPr>
          </a:p>
        </p:txBody>
      </p:sp>
      <p:grpSp>
        <p:nvGrpSpPr>
          <p:cNvPr id="18" name="Group 17"/>
          <p:cNvGrpSpPr/>
          <p:nvPr/>
        </p:nvGrpSpPr>
        <p:grpSpPr>
          <a:xfrm>
            <a:off x="0" y="6019800"/>
            <a:ext cx="9144000" cy="838200"/>
            <a:chOff x="0" y="6019800"/>
            <a:chExt cx="9144000" cy="838200"/>
          </a:xfrm>
        </p:grpSpPr>
        <p:pic>
          <p:nvPicPr>
            <p:cNvPr id="19" name="Picture 18" descr="DSCF0293.JPG"/>
            <p:cNvPicPr>
              <a:picLocks noChangeAspect="1"/>
            </p:cNvPicPr>
            <p:nvPr/>
          </p:nvPicPr>
          <p:blipFill>
            <a:blip r:embed="rId5" cstate="print"/>
            <a:srcRect t="25042" b="39983"/>
            <a:stretch>
              <a:fillRect/>
            </a:stretch>
          </p:blipFill>
          <p:spPr>
            <a:xfrm>
              <a:off x="0" y="6019800"/>
              <a:ext cx="5181600" cy="838200"/>
            </a:xfrm>
            <a:prstGeom prst="rect">
              <a:avLst/>
            </a:prstGeom>
          </p:spPr>
        </p:pic>
        <p:pic>
          <p:nvPicPr>
            <p:cNvPr id="20" name="Picture 19" descr="DSCF0293.JPG"/>
            <p:cNvPicPr>
              <a:picLocks noChangeAspect="1"/>
            </p:cNvPicPr>
            <p:nvPr/>
          </p:nvPicPr>
          <p:blipFill>
            <a:blip r:embed="rId6" cstate="print"/>
            <a:srcRect t="25042" r="13235" b="42898"/>
            <a:stretch>
              <a:fillRect/>
            </a:stretch>
          </p:blipFill>
          <p:spPr>
            <a:xfrm>
              <a:off x="4648200" y="6019800"/>
              <a:ext cx="4495800" cy="838200"/>
            </a:xfrm>
            <a:prstGeom prst="rect">
              <a:avLst/>
            </a:prstGeom>
          </p:spPr>
        </p:pic>
      </p:grpSp>
    </p:spTree>
  </p:cSld>
  <p:clrMapOvr>
    <a:masterClrMapping/>
  </p:clrMapOvr>
  <p:transition>
    <p:fade thruBlk="1"/>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bg>
      <p:bgPr>
        <a:solidFill>
          <a:srgbClr val="78001C"/>
        </a:solidFill>
        <a:effectLst/>
      </p:bgPr>
    </p:bg>
    <p:spTree>
      <p:nvGrpSpPr>
        <p:cNvPr id="1" name=""/>
        <p:cNvGrpSpPr/>
        <p:nvPr/>
      </p:nvGrpSpPr>
      <p:grpSpPr>
        <a:xfrm>
          <a:off x="0" y="0"/>
          <a:ext cx="0" cy="0"/>
          <a:chOff x="0" y="0"/>
          <a:chExt cx="0" cy="0"/>
        </a:xfrm>
      </p:grpSpPr>
      <p:sp>
        <p:nvSpPr>
          <p:cNvPr id="2" name="Rectangle 1"/>
          <p:cNvSpPr/>
          <p:nvPr/>
        </p:nvSpPr>
        <p:spPr>
          <a:xfrm>
            <a:off x="914400" y="3900607"/>
            <a:ext cx="6400800" cy="1477328"/>
          </a:xfrm>
          <a:prstGeom prst="rect">
            <a:avLst/>
          </a:prstGeom>
          <a:ln>
            <a:solidFill>
              <a:srgbClr val="5C91A4"/>
            </a:solidFill>
          </a:ln>
        </p:spPr>
        <p:txBody>
          <a:bodyPr wrap="square">
            <a:spAutoFit/>
          </a:bodyPr>
          <a:lstStyle/>
          <a:p>
            <a:pPr algn="justLow"/>
            <a:r>
              <a:rPr lang="en-US" dirty="0" smtClean="0">
                <a:solidFill>
                  <a:srgbClr val="E7D19A"/>
                </a:solidFill>
              </a:rPr>
              <a:t>A wetland should be considered internationally important if it supports a significant proportion of indigenous fish subspecies, species or families, life-history stages, species interactions and/or populations that are representative of wetland benefits and/or values and thereby contributes to global biological diversity.</a:t>
            </a:r>
            <a:endParaRPr lang="en-US" sz="2400" b="1" dirty="0" smtClean="0">
              <a:solidFill>
                <a:srgbClr val="E7D19A"/>
              </a:solidFill>
            </a:endParaRPr>
          </a:p>
        </p:txBody>
      </p:sp>
      <p:sp>
        <p:nvSpPr>
          <p:cNvPr id="3" name="TextBox 2"/>
          <p:cNvSpPr txBox="1"/>
          <p:nvPr/>
        </p:nvSpPr>
        <p:spPr>
          <a:xfrm>
            <a:off x="914400" y="2986207"/>
            <a:ext cx="6400800" cy="615553"/>
          </a:xfrm>
          <a:prstGeom prst="rect">
            <a:avLst/>
          </a:prstGeom>
          <a:noFill/>
          <a:ln>
            <a:solidFill>
              <a:srgbClr val="5C91A4"/>
            </a:solidFill>
          </a:ln>
        </p:spPr>
        <p:txBody>
          <a:bodyPr wrap="square" rtlCol="0">
            <a:spAutoFit/>
          </a:bodyPr>
          <a:lstStyle/>
          <a:p>
            <a:pPr algn="r" rtl="1"/>
            <a:r>
              <a:rPr lang="ar-JO" sz="3400" b="1" dirty="0" smtClean="0">
                <a:solidFill>
                  <a:srgbClr val="E7D19A"/>
                </a:solidFill>
                <a:latin typeface="Adobe Arabic" pitchFamily="18" charset="-78"/>
                <a:cs typeface="Adobe Arabic" pitchFamily="18" charset="-78"/>
              </a:rPr>
              <a:t>معايير اختيار مواقع رامسار </a:t>
            </a:r>
            <a:r>
              <a:rPr lang="ar-JO" sz="2400" b="1" dirty="0" smtClean="0">
                <a:solidFill>
                  <a:srgbClr val="E7D19A"/>
                </a:solidFill>
                <a:latin typeface="Adobe Arabic" pitchFamily="18" charset="-78"/>
                <a:cs typeface="Adobe Arabic" pitchFamily="18" charset="-78"/>
              </a:rPr>
              <a:t>– </a:t>
            </a:r>
            <a:r>
              <a:rPr lang="en-US" sz="2400" b="1" dirty="0" smtClean="0">
                <a:solidFill>
                  <a:srgbClr val="E7D19A"/>
                </a:solidFill>
                <a:latin typeface="Adobe Arabic" pitchFamily="18" charset="-78"/>
                <a:cs typeface="Adobe Arabic" pitchFamily="18" charset="-78"/>
              </a:rPr>
              <a:t>     </a:t>
            </a:r>
            <a:r>
              <a:rPr lang="ar-JO" sz="2400" b="1" dirty="0" smtClean="0">
                <a:solidFill>
                  <a:srgbClr val="E7D19A"/>
                </a:solidFill>
                <a:latin typeface="Adobe Arabic" pitchFamily="18" charset="-78"/>
                <a:cs typeface="Adobe Arabic" pitchFamily="18" charset="-78"/>
              </a:rPr>
              <a:t>المعيار السابع       7 </a:t>
            </a:r>
            <a:r>
              <a:rPr lang="en-US" sz="2400" b="1" dirty="0" smtClean="0">
                <a:solidFill>
                  <a:srgbClr val="E7D19A"/>
                </a:solidFill>
                <a:latin typeface="Adobe Arabic" pitchFamily="18" charset="-78"/>
                <a:cs typeface="Adobe Arabic" pitchFamily="18" charset="-78"/>
              </a:rPr>
              <a:t>Criterion</a:t>
            </a:r>
            <a:endParaRPr lang="en-US" sz="3400" b="1" dirty="0">
              <a:solidFill>
                <a:srgbClr val="E7D19A"/>
              </a:solidFill>
              <a:latin typeface="Adobe Arabic" pitchFamily="18" charset="-78"/>
              <a:cs typeface="Adobe Arabic" pitchFamily="18" charset="-78"/>
            </a:endParaRPr>
          </a:p>
        </p:txBody>
      </p:sp>
      <p:sp>
        <p:nvSpPr>
          <p:cNvPr id="5" name="TextBox 4"/>
          <p:cNvSpPr txBox="1"/>
          <p:nvPr/>
        </p:nvSpPr>
        <p:spPr>
          <a:xfrm>
            <a:off x="914400" y="228600"/>
            <a:ext cx="6553200" cy="1200329"/>
          </a:xfrm>
          <a:prstGeom prst="rect">
            <a:avLst/>
          </a:prstGeom>
          <a:noFill/>
        </p:spPr>
        <p:txBody>
          <a:bodyPr wrap="square" rtlCol="0">
            <a:spAutoFit/>
          </a:bodyPr>
          <a:lstStyle/>
          <a:p>
            <a:pPr algn="ctr" rtl="1"/>
            <a:r>
              <a:rPr lang="ar-JO" sz="3600" b="1" dirty="0" smtClean="0">
                <a:solidFill>
                  <a:schemeClr val="bg1"/>
                </a:solidFill>
                <a:latin typeface="Adobe Arabic" pitchFamily="18" charset="-78"/>
                <a:cs typeface="Adobe Arabic" pitchFamily="18" charset="-78"/>
              </a:rPr>
              <a:t>التخطيط الإداري للأراضي الرطبة ذات الأهمية العالمية المعلنة ضمن اتفاقية رامسار </a:t>
            </a:r>
            <a:endParaRPr lang="en-US" sz="3600" b="1" dirty="0">
              <a:solidFill>
                <a:schemeClr val="bg1"/>
              </a:solidFill>
              <a:latin typeface="Adobe Arabic" pitchFamily="18" charset="-78"/>
              <a:cs typeface="Adobe Arabic" pitchFamily="18" charset="-78"/>
            </a:endParaRPr>
          </a:p>
        </p:txBody>
      </p:sp>
      <p:sp>
        <p:nvSpPr>
          <p:cNvPr id="7" name="Rectangle 6"/>
          <p:cNvSpPr/>
          <p:nvPr/>
        </p:nvSpPr>
        <p:spPr>
          <a:xfrm>
            <a:off x="0" y="0"/>
            <a:ext cx="9144000" cy="45719"/>
          </a:xfrm>
          <a:prstGeom prst="rect">
            <a:avLst/>
          </a:prstGeom>
          <a:solidFill>
            <a:srgbClr val="54B9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914400" y="1600200"/>
            <a:ext cx="6400800" cy="45719"/>
          </a:xfrm>
          <a:prstGeom prst="rect">
            <a:avLst/>
          </a:prstGeom>
          <a:solidFill>
            <a:srgbClr val="54B9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descr="Glossy Ibes.JPG"/>
          <p:cNvPicPr>
            <a:picLocks noChangeAspect="1"/>
          </p:cNvPicPr>
          <p:nvPr/>
        </p:nvPicPr>
        <p:blipFill>
          <a:blip r:embed="rId2" cstate="print"/>
          <a:srcRect l="40000" t="32434" r="40000" b="17378"/>
          <a:stretch>
            <a:fillRect/>
          </a:stretch>
        </p:blipFill>
        <p:spPr>
          <a:xfrm>
            <a:off x="7924800" y="1752600"/>
            <a:ext cx="1066800" cy="1828800"/>
          </a:xfrm>
          <a:prstGeom prst="rect">
            <a:avLst/>
          </a:prstGeom>
        </p:spPr>
      </p:pic>
      <p:pic>
        <p:nvPicPr>
          <p:cNvPr id="10" name="Picture 9" descr="G.barremia.JPG"/>
          <p:cNvPicPr>
            <a:picLocks noChangeAspect="1"/>
          </p:cNvPicPr>
          <p:nvPr/>
        </p:nvPicPr>
        <p:blipFill>
          <a:blip r:embed="rId3" cstate="print"/>
          <a:srcRect l="16364" t="16364" r="4545" b="4545"/>
          <a:stretch>
            <a:fillRect/>
          </a:stretch>
        </p:blipFill>
        <p:spPr>
          <a:xfrm>
            <a:off x="7924800" y="3733800"/>
            <a:ext cx="1066800" cy="857250"/>
          </a:xfrm>
          <a:prstGeom prst="rect">
            <a:avLst/>
          </a:prstGeom>
        </p:spPr>
      </p:pic>
      <p:pic>
        <p:nvPicPr>
          <p:cNvPr id="12" name="Picture 11" descr="DSC_9629.JPG"/>
          <p:cNvPicPr>
            <a:picLocks noChangeAspect="1"/>
          </p:cNvPicPr>
          <p:nvPr/>
        </p:nvPicPr>
        <p:blipFill>
          <a:blip r:embed="rId4" cstate="print"/>
          <a:stretch>
            <a:fillRect/>
          </a:stretch>
        </p:blipFill>
        <p:spPr>
          <a:xfrm>
            <a:off x="7924800" y="4800601"/>
            <a:ext cx="1066800" cy="860378"/>
          </a:xfrm>
          <a:prstGeom prst="rect">
            <a:avLst/>
          </a:prstGeom>
        </p:spPr>
      </p:pic>
      <p:sp>
        <p:nvSpPr>
          <p:cNvPr id="16" name="Rectangle 1"/>
          <p:cNvSpPr>
            <a:spLocks noChangeArrowheads="1"/>
          </p:cNvSpPr>
          <p:nvPr/>
        </p:nvSpPr>
        <p:spPr bwMode="auto">
          <a:xfrm>
            <a:off x="914400" y="1905000"/>
            <a:ext cx="6400800" cy="830997"/>
          </a:xfrm>
          <a:prstGeom prst="rect">
            <a:avLst/>
          </a:prstGeom>
          <a:noFill/>
          <a:ln>
            <a:solidFill>
              <a:srgbClr val="5C91A4"/>
            </a:solidFill>
          </a:ln>
        </p:spPr>
        <p:txBody>
          <a:bodyPr wrap="square" rtlCol="0">
            <a:spAutoFit/>
          </a:bodyPr>
          <a:lstStyle/>
          <a:p>
            <a:pPr marR="0" lvl="0" indent="0" algn="ctr" rtl="1" fontAlgn="base">
              <a:lnSpc>
                <a:spcPct val="100000"/>
              </a:lnSpc>
              <a:spcBef>
                <a:spcPct val="0"/>
              </a:spcBef>
              <a:spcAft>
                <a:spcPct val="0"/>
              </a:spcAft>
              <a:buClrTx/>
              <a:buSzTx/>
              <a:buFontTx/>
              <a:buNone/>
              <a:tabLst/>
            </a:pPr>
            <a:r>
              <a:rPr lang="ar-JO" sz="2400" dirty="0" smtClean="0">
                <a:solidFill>
                  <a:srgbClr val="E7D19A"/>
                </a:solidFill>
                <a:latin typeface="Adobe Arabic" pitchFamily="18" charset="-78"/>
                <a:cs typeface="Adobe Arabic" pitchFamily="18" charset="-78"/>
              </a:rPr>
              <a:t>المجموعة الثانية (</a:t>
            </a:r>
            <a:r>
              <a:rPr lang="en-US" sz="2400" dirty="0" smtClean="0">
                <a:solidFill>
                  <a:srgbClr val="E7D19A"/>
                </a:solidFill>
                <a:latin typeface="Adobe Arabic" pitchFamily="18" charset="-78"/>
                <a:cs typeface="Adobe Arabic" pitchFamily="18" charset="-78"/>
              </a:rPr>
              <a:t>B</a:t>
            </a:r>
            <a:r>
              <a:rPr lang="ar-JO" sz="2400" dirty="0" smtClean="0">
                <a:solidFill>
                  <a:srgbClr val="E7D19A"/>
                </a:solidFill>
                <a:latin typeface="Adobe Arabic" pitchFamily="18" charset="-78"/>
                <a:cs typeface="Adobe Arabic" pitchFamily="18" charset="-78"/>
              </a:rPr>
              <a:t>) مواقع ذات أهمية عالمية لحماية التنوع الحيوي</a:t>
            </a:r>
            <a:r>
              <a:rPr lang="en-US" sz="2400" dirty="0" smtClean="0">
                <a:solidFill>
                  <a:srgbClr val="E7D19A"/>
                </a:solidFill>
                <a:latin typeface="Adobe Arabic" pitchFamily="18" charset="-78"/>
                <a:cs typeface="Adobe Arabic" pitchFamily="18" charset="-78"/>
              </a:rPr>
              <a:t> </a:t>
            </a:r>
            <a:r>
              <a:rPr lang="ar-JO" sz="2400" dirty="0" smtClean="0">
                <a:solidFill>
                  <a:srgbClr val="E7D19A"/>
                </a:solidFill>
                <a:latin typeface="Adobe Arabic" pitchFamily="18" charset="-78"/>
                <a:cs typeface="Adobe Arabic" pitchFamily="18" charset="-78"/>
              </a:rPr>
              <a:t> / معايير تعتمد على الأسماك</a:t>
            </a:r>
            <a:endParaRPr lang="en-US" sz="2400" dirty="0" smtClean="0">
              <a:solidFill>
                <a:srgbClr val="E7D19A"/>
              </a:solidFill>
              <a:latin typeface="Adobe Arabic" pitchFamily="18" charset="-78"/>
              <a:cs typeface="Adobe Arabic" pitchFamily="18" charset="-78"/>
            </a:endParaRPr>
          </a:p>
        </p:txBody>
      </p:sp>
      <p:grpSp>
        <p:nvGrpSpPr>
          <p:cNvPr id="18" name="Group 17"/>
          <p:cNvGrpSpPr/>
          <p:nvPr/>
        </p:nvGrpSpPr>
        <p:grpSpPr>
          <a:xfrm>
            <a:off x="0" y="6019800"/>
            <a:ext cx="9144000" cy="838200"/>
            <a:chOff x="0" y="6019800"/>
            <a:chExt cx="9144000" cy="838200"/>
          </a:xfrm>
        </p:grpSpPr>
        <p:pic>
          <p:nvPicPr>
            <p:cNvPr id="19" name="Picture 18" descr="DSCF0293.JPG"/>
            <p:cNvPicPr>
              <a:picLocks noChangeAspect="1"/>
            </p:cNvPicPr>
            <p:nvPr/>
          </p:nvPicPr>
          <p:blipFill>
            <a:blip r:embed="rId5" cstate="print"/>
            <a:srcRect t="25042" b="39983"/>
            <a:stretch>
              <a:fillRect/>
            </a:stretch>
          </p:blipFill>
          <p:spPr>
            <a:xfrm>
              <a:off x="0" y="6019800"/>
              <a:ext cx="5181600" cy="838200"/>
            </a:xfrm>
            <a:prstGeom prst="rect">
              <a:avLst/>
            </a:prstGeom>
          </p:spPr>
        </p:pic>
        <p:pic>
          <p:nvPicPr>
            <p:cNvPr id="20" name="Picture 19" descr="DSCF0293.JPG"/>
            <p:cNvPicPr>
              <a:picLocks noChangeAspect="1"/>
            </p:cNvPicPr>
            <p:nvPr/>
          </p:nvPicPr>
          <p:blipFill>
            <a:blip r:embed="rId6" cstate="print"/>
            <a:srcRect t="25042" r="13235" b="42898"/>
            <a:stretch>
              <a:fillRect/>
            </a:stretch>
          </p:blipFill>
          <p:spPr>
            <a:xfrm>
              <a:off x="4648200" y="6019800"/>
              <a:ext cx="4495800" cy="838200"/>
            </a:xfrm>
            <a:prstGeom prst="rect">
              <a:avLst/>
            </a:prstGeom>
          </p:spPr>
        </p:pic>
      </p:grpSp>
    </p:spTree>
  </p:cSld>
  <p:clrMapOvr>
    <a:masterClrMapping/>
  </p:clrMapOvr>
  <p:transition>
    <p:fade thruBlk="1"/>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3" name="TextBox 2"/>
          <p:cNvSpPr txBox="1"/>
          <p:nvPr/>
        </p:nvSpPr>
        <p:spPr>
          <a:xfrm>
            <a:off x="914400" y="228600"/>
            <a:ext cx="6553200" cy="1200329"/>
          </a:xfrm>
          <a:prstGeom prst="rect">
            <a:avLst/>
          </a:prstGeom>
          <a:noFill/>
        </p:spPr>
        <p:txBody>
          <a:bodyPr wrap="square" rtlCol="0">
            <a:spAutoFit/>
          </a:bodyPr>
          <a:lstStyle/>
          <a:p>
            <a:pPr algn="ctr" rtl="1"/>
            <a:r>
              <a:rPr lang="ar-JO" sz="3600" b="1" dirty="0" smtClean="0">
                <a:solidFill>
                  <a:schemeClr val="bg1"/>
                </a:solidFill>
                <a:latin typeface="Adobe Arabic" pitchFamily="18" charset="-78"/>
                <a:cs typeface="Adobe Arabic" pitchFamily="18" charset="-78"/>
              </a:rPr>
              <a:t>التخطيط الإداري للأراضي الرطبة ذات الأهمية العالمية المعلنة ضمن اتفاقية رامسار </a:t>
            </a:r>
            <a:endParaRPr lang="en-US" sz="3600" b="1" dirty="0">
              <a:solidFill>
                <a:schemeClr val="bg1"/>
              </a:solidFill>
              <a:latin typeface="Adobe Arabic" pitchFamily="18" charset="-78"/>
              <a:cs typeface="Adobe Arabic" pitchFamily="18" charset="-78"/>
            </a:endParaRPr>
          </a:p>
        </p:txBody>
      </p:sp>
      <p:pic>
        <p:nvPicPr>
          <p:cNvPr id="5" name="Picture 6" descr="J:\sirhani-male.jpg"/>
          <p:cNvPicPr>
            <a:picLocks noChangeAspect="1" noChangeArrowheads="1"/>
          </p:cNvPicPr>
          <p:nvPr/>
        </p:nvPicPr>
        <p:blipFill>
          <a:blip r:embed="rId2" cstate="print"/>
          <a:srcRect l="11001" t="12867" r="14163" b="12835"/>
          <a:stretch>
            <a:fillRect/>
          </a:stretch>
        </p:blipFill>
        <p:spPr bwMode="auto">
          <a:xfrm>
            <a:off x="7809215" y="3773403"/>
            <a:ext cx="1129752" cy="786685"/>
          </a:xfrm>
          <a:prstGeom prst="rect">
            <a:avLst/>
          </a:prstGeom>
          <a:noFill/>
        </p:spPr>
      </p:pic>
      <p:sp>
        <p:nvSpPr>
          <p:cNvPr id="6" name="Rectangle 5"/>
          <p:cNvSpPr/>
          <p:nvPr/>
        </p:nvSpPr>
        <p:spPr>
          <a:xfrm>
            <a:off x="0" y="0"/>
            <a:ext cx="9144000" cy="45719"/>
          </a:xfrm>
          <a:prstGeom prst="rect">
            <a:avLst/>
          </a:prstGeom>
          <a:solidFill>
            <a:srgbClr val="54B9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p:nvSpPr>
        <p:spPr>
          <a:xfrm>
            <a:off x="914400" y="1600200"/>
            <a:ext cx="6400800" cy="45719"/>
          </a:xfrm>
          <a:prstGeom prst="rect">
            <a:avLst/>
          </a:prstGeom>
          <a:solidFill>
            <a:srgbClr val="54B9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2" descr="J:\250 GB [NH]\jabboul package archived\GCG.jpg"/>
          <p:cNvPicPr>
            <a:picLocks noChangeAspect="1" noChangeArrowheads="1"/>
          </p:cNvPicPr>
          <p:nvPr/>
        </p:nvPicPr>
        <p:blipFill>
          <a:blip r:embed="rId3" cstate="print"/>
          <a:srcRect l="28078" t="4270" r="31662" b="12456"/>
          <a:stretch>
            <a:fillRect/>
          </a:stretch>
        </p:blipFill>
        <p:spPr bwMode="auto">
          <a:xfrm>
            <a:off x="7795967" y="1752600"/>
            <a:ext cx="1143000" cy="1828800"/>
          </a:xfrm>
          <a:prstGeom prst="rect">
            <a:avLst/>
          </a:prstGeom>
          <a:noFill/>
        </p:spPr>
      </p:pic>
      <p:pic>
        <p:nvPicPr>
          <p:cNvPr id="10" name="Picture 4" descr="J:\250 GB [NH]\jabboul package archived\using the boat.jpg"/>
          <p:cNvPicPr>
            <a:picLocks noChangeAspect="1" noChangeArrowheads="1"/>
          </p:cNvPicPr>
          <p:nvPr/>
        </p:nvPicPr>
        <p:blipFill>
          <a:blip r:embed="rId4" cstate="print"/>
          <a:srcRect l="4693" r="10832"/>
          <a:stretch>
            <a:fillRect/>
          </a:stretch>
        </p:blipFill>
        <p:spPr bwMode="auto">
          <a:xfrm>
            <a:off x="7795967" y="4752091"/>
            <a:ext cx="1143000" cy="999505"/>
          </a:xfrm>
          <a:prstGeom prst="rect">
            <a:avLst/>
          </a:prstGeom>
          <a:noFill/>
        </p:spPr>
      </p:pic>
      <p:sp>
        <p:nvSpPr>
          <p:cNvPr id="11" name="TextBox 10"/>
          <p:cNvSpPr txBox="1"/>
          <p:nvPr/>
        </p:nvSpPr>
        <p:spPr>
          <a:xfrm>
            <a:off x="914400" y="2057400"/>
            <a:ext cx="6400800" cy="615553"/>
          </a:xfrm>
          <a:prstGeom prst="rect">
            <a:avLst/>
          </a:prstGeom>
          <a:noFill/>
          <a:ln>
            <a:solidFill>
              <a:srgbClr val="5C91A4"/>
            </a:solidFill>
          </a:ln>
        </p:spPr>
        <p:txBody>
          <a:bodyPr wrap="square" rtlCol="0">
            <a:spAutoFit/>
          </a:bodyPr>
          <a:lstStyle/>
          <a:p>
            <a:pPr algn="r" rtl="1"/>
            <a:r>
              <a:rPr lang="ar-JO" sz="3400" b="1" dirty="0" smtClean="0">
                <a:solidFill>
                  <a:srgbClr val="E7D19A"/>
                </a:solidFill>
                <a:latin typeface="Adobe Arabic" pitchFamily="18" charset="-78"/>
                <a:cs typeface="Adobe Arabic" pitchFamily="18" charset="-78"/>
              </a:rPr>
              <a:t>أنواع الأراضي الرطبة</a:t>
            </a:r>
            <a:endParaRPr lang="en-US" sz="3400" b="1" dirty="0">
              <a:solidFill>
                <a:srgbClr val="E7D19A"/>
              </a:solidFill>
              <a:latin typeface="Adobe Arabic" pitchFamily="18" charset="-78"/>
              <a:cs typeface="Adobe Arabic" pitchFamily="18" charset="-78"/>
            </a:endParaRPr>
          </a:p>
        </p:txBody>
      </p:sp>
      <p:sp>
        <p:nvSpPr>
          <p:cNvPr id="12" name="Rectangle 11"/>
          <p:cNvSpPr/>
          <p:nvPr/>
        </p:nvSpPr>
        <p:spPr>
          <a:xfrm>
            <a:off x="838200" y="2895600"/>
            <a:ext cx="6477000" cy="2677656"/>
          </a:xfrm>
          <a:prstGeom prst="rect">
            <a:avLst/>
          </a:prstGeom>
        </p:spPr>
        <p:txBody>
          <a:bodyPr wrap="square">
            <a:spAutoFit/>
          </a:bodyPr>
          <a:lstStyle/>
          <a:p>
            <a:pPr marL="514350" indent="-514350" algn="justLow" rtl="1">
              <a:buFont typeface="+mj-lt"/>
              <a:buAutoNum type="arabicPeriod"/>
            </a:pPr>
            <a:r>
              <a:rPr lang="ar-JO" sz="2800" dirty="0" smtClean="0">
                <a:solidFill>
                  <a:srgbClr val="E7D19A"/>
                </a:solidFill>
                <a:latin typeface="Adobe Arabic" pitchFamily="18" charset="-78"/>
                <a:cs typeface="Adobe Arabic" pitchFamily="18" charset="-78"/>
              </a:rPr>
              <a:t>البحرية (الشواطئ الساحلية، الحيود المرجانية، الشواطئ الصخرية، . . . .)</a:t>
            </a:r>
          </a:p>
          <a:p>
            <a:pPr marL="514350" indent="-514350" algn="justLow" rtl="1">
              <a:buFont typeface="+mj-lt"/>
              <a:buAutoNum type="arabicPeriod"/>
            </a:pPr>
            <a:r>
              <a:rPr lang="ar-JO" sz="2800" dirty="0" smtClean="0">
                <a:solidFill>
                  <a:srgbClr val="E7D19A"/>
                </a:solidFill>
                <a:latin typeface="Adobe Arabic" pitchFamily="18" charset="-78"/>
                <a:cs typeface="Adobe Arabic" pitchFamily="18" charset="-78"/>
              </a:rPr>
              <a:t>مصبات الأنهار:  (الدلتا، بحيرات المنغروف، . . . . .)</a:t>
            </a:r>
          </a:p>
          <a:p>
            <a:pPr marL="514350" indent="-514350" algn="justLow" rtl="1">
              <a:buFont typeface="+mj-lt"/>
              <a:buAutoNum type="arabicPeriod"/>
            </a:pPr>
            <a:r>
              <a:rPr lang="ar-JO" sz="2800" dirty="0" smtClean="0">
                <a:solidFill>
                  <a:srgbClr val="E7D19A"/>
                </a:solidFill>
                <a:latin typeface="Adobe Arabic" pitchFamily="18" charset="-78"/>
                <a:cs typeface="Adobe Arabic" pitchFamily="18" charset="-78"/>
              </a:rPr>
              <a:t>البحيرية: (البحيرات، . . . )</a:t>
            </a:r>
          </a:p>
          <a:p>
            <a:pPr marL="514350" indent="-514350" algn="justLow" rtl="1">
              <a:buFont typeface="+mj-lt"/>
              <a:buAutoNum type="arabicPeriod"/>
            </a:pPr>
            <a:r>
              <a:rPr lang="ar-JO" sz="2800" dirty="0" smtClean="0">
                <a:solidFill>
                  <a:srgbClr val="E7D19A"/>
                </a:solidFill>
                <a:latin typeface="Adobe Arabic" pitchFamily="18" charset="-78"/>
                <a:cs typeface="Adobe Arabic" pitchFamily="18" charset="-78"/>
              </a:rPr>
              <a:t>النهرية: على ضفاف الأنهار، . . . . )</a:t>
            </a:r>
          </a:p>
          <a:p>
            <a:pPr marL="514350" indent="-514350" algn="justLow" rtl="1">
              <a:buFont typeface="+mj-lt"/>
              <a:buAutoNum type="arabicPeriod"/>
            </a:pPr>
            <a:r>
              <a:rPr lang="ar-JO" sz="2800" dirty="0" smtClean="0">
                <a:solidFill>
                  <a:srgbClr val="E7D19A"/>
                </a:solidFill>
                <a:latin typeface="Adobe Arabic" pitchFamily="18" charset="-78"/>
                <a:cs typeface="Adobe Arabic" pitchFamily="18" charset="-78"/>
              </a:rPr>
              <a:t>السبخات.</a:t>
            </a:r>
            <a:endParaRPr lang="en-US" sz="2800" dirty="0" smtClean="0">
              <a:solidFill>
                <a:srgbClr val="E7D19A"/>
              </a:solidFill>
              <a:latin typeface="Adobe Arabic" pitchFamily="18" charset="-78"/>
              <a:cs typeface="Adobe Arabic" pitchFamily="18" charset="-78"/>
            </a:endParaRPr>
          </a:p>
        </p:txBody>
      </p:sp>
      <p:pic>
        <p:nvPicPr>
          <p:cNvPr id="17" name="Picture 3" descr="J:\250 GB [NH]\jabboul package archived\Lake Jabboul.jpg"/>
          <p:cNvPicPr>
            <a:picLocks noChangeAspect="1" noChangeArrowheads="1"/>
          </p:cNvPicPr>
          <p:nvPr/>
        </p:nvPicPr>
        <p:blipFill>
          <a:blip r:embed="rId5" cstate="print"/>
          <a:srcRect l="2753" t="42500" b="42500"/>
          <a:stretch>
            <a:fillRect/>
          </a:stretch>
        </p:blipFill>
        <p:spPr bwMode="auto">
          <a:xfrm>
            <a:off x="23567" y="5943600"/>
            <a:ext cx="9120433" cy="914400"/>
          </a:xfrm>
          <a:prstGeom prst="rect">
            <a:avLst/>
          </a:prstGeom>
          <a:noFill/>
        </p:spPr>
      </p:pic>
    </p:spTree>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2">
                                            <p:txEl>
                                              <p:pRg st="0" end="0"/>
                                            </p:txEl>
                                          </p:spTgt>
                                        </p:tgtEl>
                                        <p:attrNameLst>
                                          <p:attrName>style.visibility</p:attrName>
                                        </p:attrNameLst>
                                      </p:cBhvr>
                                      <p:to>
                                        <p:strVal val="visible"/>
                                      </p:to>
                                    </p:set>
                                    <p:animEffect transition="in" filter="fade">
                                      <p:cBhvr>
                                        <p:cTn id="7" dur="1000"/>
                                        <p:tgtEl>
                                          <p:spTgt spid="1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2">
                                            <p:txEl>
                                              <p:pRg st="1" end="1"/>
                                            </p:txEl>
                                          </p:spTgt>
                                        </p:tgtEl>
                                        <p:attrNameLst>
                                          <p:attrName>style.visibility</p:attrName>
                                        </p:attrNameLst>
                                      </p:cBhvr>
                                      <p:to>
                                        <p:strVal val="visible"/>
                                      </p:to>
                                    </p:set>
                                    <p:animEffect transition="in" filter="fade">
                                      <p:cBhvr>
                                        <p:cTn id="12" dur="1000"/>
                                        <p:tgtEl>
                                          <p:spTgt spid="12">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2">
                                            <p:txEl>
                                              <p:pRg st="2" end="2"/>
                                            </p:txEl>
                                          </p:spTgt>
                                        </p:tgtEl>
                                        <p:attrNameLst>
                                          <p:attrName>style.visibility</p:attrName>
                                        </p:attrNameLst>
                                      </p:cBhvr>
                                      <p:to>
                                        <p:strVal val="visible"/>
                                      </p:to>
                                    </p:set>
                                    <p:animEffect transition="in" filter="fade">
                                      <p:cBhvr>
                                        <p:cTn id="17" dur="1000"/>
                                        <p:tgtEl>
                                          <p:spTgt spid="12">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2">
                                            <p:txEl>
                                              <p:pRg st="3" end="3"/>
                                            </p:txEl>
                                          </p:spTgt>
                                        </p:tgtEl>
                                        <p:attrNameLst>
                                          <p:attrName>style.visibility</p:attrName>
                                        </p:attrNameLst>
                                      </p:cBhvr>
                                      <p:to>
                                        <p:strVal val="visible"/>
                                      </p:to>
                                    </p:set>
                                    <p:animEffect transition="in" filter="fade">
                                      <p:cBhvr>
                                        <p:cTn id="22" dur="1000"/>
                                        <p:tgtEl>
                                          <p:spTgt spid="12">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12">
                                            <p:txEl>
                                              <p:pRg st="4" end="4"/>
                                            </p:txEl>
                                          </p:spTgt>
                                        </p:tgtEl>
                                        <p:attrNameLst>
                                          <p:attrName>style.visibility</p:attrName>
                                        </p:attrNameLst>
                                      </p:cBhvr>
                                      <p:to>
                                        <p:strVal val="visible"/>
                                      </p:to>
                                    </p:set>
                                    <p:animEffect transition="in" filter="fade">
                                      <p:cBhvr>
                                        <p:cTn id="27" dur="1000"/>
                                        <p:tgtEl>
                                          <p:spTgt spid="1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bg>
      <p:bgPr>
        <a:solidFill>
          <a:srgbClr val="78001C"/>
        </a:solidFill>
        <a:effectLst/>
      </p:bgPr>
    </p:bg>
    <p:spTree>
      <p:nvGrpSpPr>
        <p:cNvPr id="1" name=""/>
        <p:cNvGrpSpPr/>
        <p:nvPr/>
      </p:nvGrpSpPr>
      <p:grpSpPr>
        <a:xfrm>
          <a:off x="0" y="0"/>
          <a:ext cx="0" cy="0"/>
          <a:chOff x="0" y="0"/>
          <a:chExt cx="0" cy="0"/>
        </a:xfrm>
      </p:grpSpPr>
      <p:sp>
        <p:nvSpPr>
          <p:cNvPr id="2" name="Rectangle 1"/>
          <p:cNvSpPr/>
          <p:nvPr/>
        </p:nvSpPr>
        <p:spPr>
          <a:xfrm>
            <a:off x="914400" y="3900607"/>
            <a:ext cx="6400800" cy="1200329"/>
          </a:xfrm>
          <a:prstGeom prst="rect">
            <a:avLst/>
          </a:prstGeom>
          <a:ln>
            <a:solidFill>
              <a:srgbClr val="5C91A4"/>
            </a:solidFill>
          </a:ln>
        </p:spPr>
        <p:txBody>
          <a:bodyPr wrap="square">
            <a:spAutoFit/>
          </a:bodyPr>
          <a:lstStyle/>
          <a:p>
            <a:pPr algn="r" rtl="1"/>
            <a:r>
              <a:rPr lang="ar-JO" sz="2400" dirty="0" smtClean="0">
                <a:solidFill>
                  <a:srgbClr val="E7D19A"/>
                </a:solidFill>
                <a:latin typeface="Adobe Arabic" pitchFamily="18" charset="-78"/>
                <a:cs typeface="Adobe Arabic" pitchFamily="18" charset="-78"/>
              </a:rPr>
              <a:t>تعد المنطقة الرطبة ذات أهمية عالمية، إذا دعمت وجود تعداد مميز من الأسماك الأصلية سواء الأنواع، وتحت الأنواع، والعائلات، ومراحل الحياة، وتفاعل الأنواع </a:t>
            </a:r>
            <a:r>
              <a:rPr lang="ar-JO" sz="2400" dirty="0" err="1" smtClean="0">
                <a:solidFill>
                  <a:srgbClr val="E7D19A"/>
                </a:solidFill>
                <a:latin typeface="Adobe Arabic" pitchFamily="18" charset="-78"/>
                <a:cs typeface="Adobe Arabic" pitchFamily="18" charset="-78"/>
              </a:rPr>
              <a:t>المسؤول</a:t>
            </a:r>
            <a:r>
              <a:rPr lang="ar-JO" sz="2400" dirty="0" smtClean="0">
                <a:solidFill>
                  <a:srgbClr val="E7D19A"/>
                </a:solidFill>
                <a:latin typeface="Adobe Arabic" pitchFamily="18" charset="-78"/>
                <a:cs typeface="Adobe Arabic" pitchFamily="18" charset="-78"/>
              </a:rPr>
              <a:t> عن منفعة المنطقة الرطبة، أو قيم تساهم في التنوع الحيوي العالمي.</a:t>
            </a:r>
          </a:p>
        </p:txBody>
      </p:sp>
      <p:sp>
        <p:nvSpPr>
          <p:cNvPr id="3" name="TextBox 2"/>
          <p:cNvSpPr txBox="1"/>
          <p:nvPr/>
        </p:nvSpPr>
        <p:spPr>
          <a:xfrm>
            <a:off x="914400" y="2986207"/>
            <a:ext cx="6400800" cy="615553"/>
          </a:xfrm>
          <a:prstGeom prst="rect">
            <a:avLst/>
          </a:prstGeom>
          <a:noFill/>
          <a:ln>
            <a:solidFill>
              <a:srgbClr val="5C91A4"/>
            </a:solidFill>
          </a:ln>
        </p:spPr>
        <p:txBody>
          <a:bodyPr wrap="square" rtlCol="0">
            <a:spAutoFit/>
          </a:bodyPr>
          <a:lstStyle/>
          <a:p>
            <a:pPr algn="r" rtl="1"/>
            <a:r>
              <a:rPr lang="ar-JO" sz="3400" b="1" dirty="0" smtClean="0">
                <a:solidFill>
                  <a:srgbClr val="E7D19A"/>
                </a:solidFill>
                <a:latin typeface="Adobe Arabic" pitchFamily="18" charset="-78"/>
                <a:cs typeface="Adobe Arabic" pitchFamily="18" charset="-78"/>
              </a:rPr>
              <a:t>معايير اختيار مواقع رامسار </a:t>
            </a:r>
            <a:r>
              <a:rPr lang="ar-JO" sz="2400" b="1" dirty="0" smtClean="0">
                <a:solidFill>
                  <a:srgbClr val="E7D19A"/>
                </a:solidFill>
                <a:latin typeface="Adobe Arabic" pitchFamily="18" charset="-78"/>
                <a:cs typeface="Adobe Arabic" pitchFamily="18" charset="-78"/>
              </a:rPr>
              <a:t>– </a:t>
            </a:r>
            <a:r>
              <a:rPr lang="en-US" sz="2400" b="1" dirty="0" smtClean="0">
                <a:solidFill>
                  <a:srgbClr val="E7D19A"/>
                </a:solidFill>
                <a:latin typeface="Adobe Arabic" pitchFamily="18" charset="-78"/>
                <a:cs typeface="Adobe Arabic" pitchFamily="18" charset="-78"/>
              </a:rPr>
              <a:t>     </a:t>
            </a:r>
            <a:r>
              <a:rPr lang="ar-JO" sz="2400" b="1" dirty="0" smtClean="0">
                <a:solidFill>
                  <a:srgbClr val="E7D19A"/>
                </a:solidFill>
                <a:latin typeface="Adobe Arabic" pitchFamily="18" charset="-78"/>
                <a:cs typeface="Adobe Arabic" pitchFamily="18" charset="-78"/>
              </a:rPr>
              <a:t>المعيار السابع       7 </a:t>
            </a:r>
            <a:r>
              <a:rPr lang="en-US" sz="2400" b="1" dirty="0" smtClean="0">
                <a:solidFill>
                  <a:srgbClr val="E7D19A"/>
                </a:solidFill>
                <a:latin typeface="Adobe Arabic" pitchFamily="18" charset="-78"/>
                <a:cs typeface="Adobe Arabic" pitchFamily="18" charset="-78"/>
              </a:rPr>
              <a:t>Criterion</a:t>
            </a:r>
            <a:endParaRPr lang="en-US" sz="3400" b="1" dirty="0">
              <a:solidFill>
                <a:srgbClr val="E7D19A"/>
              </a:solidFill>
              <a:latin typeface="Adobe Arabic" pitchFamily="18" charset="-78"/>
              <a:cs typeface="Adobe Arabic" pitchFamily="18" charset="-78"/>
            </a:endParaRPr>
          </a:p>
        </p:txBody>
      </p:sp>
      <p:sp>
        <p:nvSpPr>
          <p:cNvPr id="5" name="TextBox 4"/>
          <p:cNvSpPr txBox="1"/>
          <p:nvPr/>
        </p:nvSpPr>
        <p:spPr>
          <a:xfrm>
            <a:off x="914400" y="228600"/>
            <a:ext cx="6553200" cy="1200329"/>
          </a:xfrm>
          <a:prstGeom prst="rect">
            <a:avLst/>
          </a:prstGeom>
          <a:noFill/>
        </p:spPr>
        <p:txBody>
          <a:bodyPr wrap="square" rtlCol="0">
            <a:spAutoFit/>
          </a:bodyPr>
          <a:lstStyle/>
          <a:p>
            <a:pPr algn="ctr" rtl="1"/>
            <a:r>
              <a:rPr lang="ar-JO" sz="3600" b="1" dirty="0" smtClean="0">
                <a:solidFill>
                  <a:schemeClr val="bg1"/>
                </a:solidFill>
                <a:latin typeface="Adobe Arabic" pitchFamily="18" charset="-78"/>
                <a:cs typeface="Adobe Arabic" pitchFamily="18" charset="-78"/>
              </a:rPr>
              <a:t>التخطيط الإداري للأراضي الرطبة ذات الأهمية العالمية المعلنة ضمن اتفاقية رامسار </a:t>
            </a:r>
            <a:endParaRPr lang="en-US" sz="3600" b="1" dirty="0">
              <a:solidFill>
                <a:schemeClr val="bg1"/>
              </a:solidFill>
              <a:latin typeface="Adobe Arabic" pitchFamily="18" charset="-78"/>
              <a:cs typeface="Adobe Arabic" pitchFamily="18" charset="-78"/>
            </a:endParaRPr>
          </a:p>
        </p:txBody>
      </p:sp>
      <p:sp>
        <p:nvSpPr>
          <p:cNvPr id="7" name="Rectangle 6"/>
          <p:cNvSpPr/>
          <p:nvPr/>
        </p:nvSpPr>
        <p:spPr>
          <a:xfrm>
            <a:off x="0" y="0"/>
            <a:ext cx="9144000" cy="45719"/>
          </a:xfrm>
          <a:prstGeom prst="rect">
            <a:avLst/>
          </a:prstGeom>
          <a:solidFill>
            <a:srgbClr val="54B9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914400" y="1600200"/>
            <a:ext cx="6400800" cy="45719"/>
          </a:xfrm>
          <a:prstGeom prst="rect">
            <a:avLst/>
          </a:prstGeom>
          <a:solidFill>
            <a:srgbClr val="54B9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descr="Glossy Ibes.JPG"/>
          <p:cNvPicPr>
            <a:picLocks noChangeAspect="1"/>
          </p:cNvPicPr>
          <p:nvPr/>
        </p:nvPicPr>
        <p:blipFill>
          <a:blip r:embed="rId2" cstate="print"/>
          <a:srcRect l="40000" t="32434" r="40000" b="17378"/>
          <a:stretch>
            <a:fillRect/>
          </a:stretch>
        </p:blipFill>
        <p:spPr>
          <a:xfrm>
            <a:off x="7924800" y="1752600"/>
            <a:ext cx="1066800" cy="1828800"/>
          </a:xfrm>
          <a:prstGeom prst="rect">
            <a:avLst/>
          </a:prstGeom>
        </p:spPr>
      </p:pic>
      <p:pic>
        <p:nvPicPr>
          <p:cNvPr id="10" name="Picture 9" descr="G.barremia.JPG"/>
          <p:cNvPicPr>
            <a:picLocks noChangeAspect="1"/>
          </p:cNvPicPr>
          <p:nvPr/>
        </p:nvPicPr>
        <p:blipFill>
          <a:blip r:embed="rId3" cstate="print"/>
          <a:srcRect l="16364" t="16364" r="4545" b="4545"/>
          <a:stretch>
            <a:fillRect/>
          </a:stretch>
        </p:blipFill>
        <p:spPr>
          <a:xfrm>
            <a:off x="7924800" y="3733800"/>
            <a:ext cx="1066800" cy="857250"/>
          </a:xfrm>
          <a:prstGeom prst="rect">
            <a:avLst/>
          </a:prstGeom>
        </p:spPr>
      </p:pic>
      <p:pic>
        <p:nvPicPr>
          <p:cNvPr id="12" name="Picture 11" descr="DSC_9629.JPG"/>
          <p:cNvPicPr>
            <a:picLocks noChangeAspect="1"/>
          </p:cNvPicPr>
          <p:nvPr/>
        </p:nvPicPr>
        <p:blipFill>
          <a:blip r:embed="rId4" cstate="print"/>
          <a:stretch>
            <a:fillRect/>
          </a:stretch>
        </p:blipFill>
        <p:spPr>
          <a:xfrm>
            <a:off x="7924800" y="4800601"/>
            <a:ext cx="1066800" cy="860378"/>
          </a:xfrm>
          <a:prstGeom prst="rect">
            <a:avLst/>
          </a:prstGeom>
        </p:spPr>
      </p:pic>
      <p:sp>
        <p:nvSpPr>
          <p:cNvPr id="16" name="Rectangle 1"/>
          <p:cNvSpPr>
            <a:spLocks noChangeArrowheads="1"/>
          </p:cNvSpPr>
          <p:nvPr/>
        </p:nvSpPr>
        <p:spPr bwMode="auto">
          <a:xfrm>
            <a:off x="914400" y="1905000"/>
            <a:ext cx="6400800" cy="830997"/>
          </a:xfrm>
          <a:prstGeom prst="rect">
            <a:avLst/>
          </a:prstGeom>
          <a:noFill/>
          <a:ln>
            <a:solidFill>
              <a:srgbClr val="5C91A4"/>
            </a:solidFill>
          </a:ln>
        </p:spPr>
        <p:txBody>
          <a:bodyPr wrap="square" rtlCol="0">
            <a:spAutoFit/>
          </a:bodyPr>
          <a:lstStyle/>
          <a:p>
            <a:pPr marR="0" lvl="0" indent="0" algn="ctr" rtl="1" fontAlgn="base">
              <a:lnSpc>
                <a:spcPct val="100000"/>
              </a:lnSpc>
              <a:spcBef>
                <a:spcPct val="0"/>
              </a:spcBef>
              <a:spcAft>
                <a:spcPct val="0"/>
              </a:spcAft>
              <a:buClrTx/>
              <a:buSzTx/>
              <a:buFontTx/>
              <a:buNone/>
              <a:tabLst/>
            </a:pPr>
            <a:r>
              <a:rPr lang="ar-JO" sz="2400" dirty="0" smtClean="0">
                <a:solidFill>
                  <a:srgbClr val="E7D19A"/>
                </a:solidFill>
                <a:latin typeface="Adobe Arabic" pitchFamily="18" charset="-78"/>
                <a:cs typeface="Adobe Arabic" pitchFamily="18" charset="-78"/>
              </a:rPr>
              <a:t>المجموعة الثانية (</a:t>
            </a:r>
            <a:r>
              <a:rPr lang="en-US" sz="2400" dirty="0" smtClean="0">
                <a:solidFill>
                  <a:srgbClr val="E7D19A"/>
                </a:solidFill>
                <a:latin typeface="Adobe Arabic" pitchFamily="18" charset="-78"/>
                <a:cs typeface="Adobe Arabic" pitchFamily="18" charset="-78"/>
              </a:rPr>
              <a:t>B</a:t>
            </a:r>
            <a:r>
              <a:rPr lang="ar-JO" sz="2400" dirty="0" smtClean="0">
                <a:solidFill>
                  <a:srgbClr val="E7D19A"/>
                </a:solidFill>
                <a:latin typeface="Adobe Arabic" pitchFamily="18" charset="-78"/>
                <a:cs typeface="Adobe Arabic" pitchFamily="18" charset="-78"/>
              </a:rPr>
              <a:t>) مواقع ذات أهمية عالمية لحماية التنوع الحيوي</a:t>
            </a:r>
            <a:r>
              <a:rPr lang="en-US" sz="2400" dirty="0" smtClean="0">
                <a:solidFill>
                  <a:srgbClr val="E7D19A"/>
                </a:solidFill>
                <a:latin typeface="Adobe Arabic" pitchFamily="18" charset="-78"/>
                <a:cs typeface="Adobe Arabic" pitchFamily="18" charset="-78"/>
              </a:rPr>
              <a:t> </a:t>
            </a:r>
            <a:r>
              <a:rPr lang="ar-JO" sz="2400" dirty="0" smtClean="0">
                <a:solidFill>
                  <a:srgbClr val="E7D19A"/>
                </a:solidFill>
                <a:latin typeface="Adobe Arabic" pitchFamily="18" charset="-78"/>
                <a:cs typeface="Adobe Arabic" pitchFamily="18" charset="-78"/>
              </a:rPr>
              <a:t> / معايير تعتمد على الأسماك</a:t>
            </a:r>
            <a:endParaRPr lang="en-US" sz="2400" dirty="0" smtClean="0">
              <a:solidFill>
                <a:srgbClr val="E7D19A"/>
              </a:solidFill>
              <a:latin typeface="Adobe Arabic" pitchFamily="18" charset="-78"/>
              <a:cs typeface="Adobe Arabic" pitchFamily="18" charset="-78"/>
            </a:endParaRPr>
          </a:p>
        </p:txBody>
      </p:sp>
      <p:grpSp>
        <p:nvGrpSpPr>
          <p:cNvPr id="18" name="Group 17"/>
          <p:cNvGrpSpPr/>
          <p:nvPr/>
        </p:nvGrpSpPr>
        <p:grpSpPr>
          <a:xfrm>
            <a:off x="0" y="6019800"/>
            <a:ext cx="9144000" cy="838200"/>
            <a:chOff x="0" y="6019800"/>
            <a:chExt cx="9144000" cy="838200"/>
          </a:xfrm>
        </p:grpSpPr>
        <p:pic>
          <p:nvPicPr>
            <p:cNvPr id="19" name="Picture 18" descr="DSCF0293.JPG"/>
            <p:cNvPicPr>
              <a:picLocks noChangeAspect="1"/>
            </p:cNvPicPr>
            <p:nvPr/>
          </p:nvPicPr>
          <p:blipFill>
            <a:blip r:embed="rId5" cstate="print"/>
            <a:srcRect t="25042" b="39983"/>
            <a:stretch>
              <a:fillRect/>
            </a:stretch>
          </p:blipFill>
          <p:spPr>
            <a:xfrm>
              <a:off x="0" y="6019800"/>
              <a:ext cx="5181600" cy="838200"/>
            </a:xfrm>
            <a:prstGeom prst="rect">
              <a:avLst/>
            </a:prstGeom>
          </p:spPr>
        </p:pic>
        <p:pic>
          <p:nvPicPr>
            <p:cNvPr id="20" name="Picture 19" descr="DSCF0293.JPG"/>
            <p:cNvPicPr>
              <a:picLocks noChangeAspect="1"/>
            </p:cNvPicPr>
            <p:nvPr/>
          </p:nvPicPr>
          <p:blipFill>
            <a:blip r:embed="rId6" cstate="print"/>
            <a:srcRect t="25042" r="13235" b="42898"/>
            <a:stretch>
              <a:fillRect/>
            </a:stretch>
          </p:blipFill>
          <p:spPr>
            <a:xfrm>
              <a:off x="4648200" y="6019800"/>
              <a:ext cx="4495800" cy="838200"/>
            </a:xfrm>
            <a:prstGeom prst="rect">
              <a:avLst/>
            </a:prstGeom>
          </p:spPr>
        </p:pic>
      </p:grpSp>
    </p:spTree>
  </p:cSld>
  <p:clrMapOvr>
    <a:masterClrMapping/>
  </p:clrMapOvr>
  <p:transition>
    <p:fade thruBlk="1"/>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bg>
      <p:bgPr>
        <a:solidFill>
          <a:srgbClr val="78001C"/>
        </a:solidFill>
        <a:effectLst/>
      </p:bgPr>
    </p:bg>
    <p:spTree>
      <p:nvGrpSpPr>
        <p:cNvPr id="1" name=""/>
        <p:cNvGrpSpPr/>
        <p:nvPr/>
      </p:nvGrpSpPr>
      <p:grpSpPr>
        <a:xfrm>
          <a:off x="0" y="0"/>
          <a:ext cx="0" cy="0"/>
          <a:chOff x="0" y="0"/>
          <a:chExt cx="0" cy="0"/>
        </a:xfrm>
      </p:grpSpPr>
      <p:sp>
        <p:nvSpPr>
          <p:cNvPr id="2" name="Rectangle 1"/>
          <p:cNvSpPr/>
          <p:nvPr/>
        </p:nvSpPr>
        <p:spPr>
          <a:xfrm>
            <a:off x="914400" y="2971800"/>
            <a:ext cx="6400800" cy="2677656"/>
          </a:xfrm>
          <a:prstGeom prst="rect">
            <a:avLst/>
          </a:prstGeom>
          <a:ln>
            <a:solidFill>
              <a:srgbClr val="5C91A4"/>
            </a:solidFill>
          </a:ln>
        </p:spPr>
        <p:txBody>
          <a:bodyPr wrap="square">
            <a:spAutoFit/>
          </a:bodyPr>
          <a:lstStyle/>
          <a:p>
            <a:pPr marL="342900" indent="-285750" algn="r" rtl="1">
              <a:buFont typeface="Adobe Arabic" pitchFamily="18" charset="-78"/>
              <a:buChar char="−"/>
            </a:pPr>
            <a:r>
              <a:rPr lang="ar-JO" sz="2400" dirty="0" smtClean="0">
                <a:solidFill>
                  <a:srgbClr val="E7D19A"/>
                </a:solidFill>
                <a:latin typeface="Adobe Arabic" pitchFamily="18" charset="-78"/>
                <a:cs typeface="Adobe Arabic" pitchFamily="18" charset="-78"/>
              </a:rPr>
              <a:t>لأن الأسماك أكثر الفقاريات ارتباطا بالأراضي الرطبة.</a:t>
            </a:r>
          </a:p>
          <a:p>
            <a:pPr marL="342900" indent="-285750" algn="r" rtl="1">
              <a:buFont typeface="Adobe Arabic" pitchFamily="18" charset="-78"/>
              <a:buChar char="−"/>
            </a:pPr>
            <a:r>
              <a:rPr lang="ar-JO" sz="2400" dirty="0" smtClean="0">
                <a:solidFill>
                  <a:srgbClr val="E7D19A"/>
                </a:solidFill>
                <a:latin typeface="Adobe Arabic" pitchFamily="18" charset="-78"/>
                <a:cs typeface="Adobe Arabic" pitchFamily="18" charset="-78"/>
              </a:rPr>
              <a:t>يمكن النظر إلى المعيار بعدة جوانب من التنوع كعدد الأنواع، </a:t>
            </a:r>
            <a:r>
              <a:rPr lang="ar-JO" sz="2400" dirty="0" err="1" smtClean="0">
                <a:solidFill>
                  <a:srgbClr val="E7D19A"/>
                </a:solidFill>
                <a:latin typeface="Adobe Arabic" pitchFamily="18" charset="-78"/>
                <a:cs typeface="Adobe Arabic" pitchFamily="18" charset="-78"/>
              </a:rPr>
              <a:t>و</a:t>
            </a:r>
            <a:r>
              <a:rPr lang="ar-JO" sz="2400" dirty="0" smtClean="0">
                <a:solidFill>
                  <a:srgbClr val="E7D19A"/>
                </a:solidFill>
                <a:latin typeface="Adobe Arabic" pitchFamily="18" charset="-78"/>
                <a:cs typeface="Adobe Arabic" pitchFamily="18" charset="-78"/>
              </a:rPr>
              <a:t>/أو المراحل المختلفة من حياتها، والأدوار المختلفة في مراحل الحياة المختلفة. . .</a:t>
            </a:r>
          </a:p>
          <a:p>
            <a:pPr marL="342900" indent="-285750" algn="r" rtl="1">
              <a:buFont typeface="Adobe Arabic" pitchFamily="18" charset="-78"/>
              <a:buChar char="−"/>
            </a:pPr>
            <a:r>
              <a:rPr lang="ar-JO" sz="2400" dirty="0" smtClean="0">
                <a:solidFill>
                  <a:srgbClr val="E7D19A"/>
                </a:solidFill>
                <a:latin typeface="Adobe Arabic" pitchFamily="18" charset="-78"/>
                <a:cs typeface="Adobe Arabic" pitchFamily="18" charset="-78"/>
              </a:rPr>
              <a:t>النظر إلى مستوى التوطن العالي سواء للأنواع أو </a:t>
            </a:r>
            <a:r>
              <a:rPr lang="ar-JO" sz="2400" dirty="0" err="1" smtClean="0">
                <a:solidFill>
                  <a:srgbClr val="E7D19A"/>
                </a:solidFill>
                <a:latin typeface="Adobe Arabic" pitchFamily="18" charset="-78"/>
                <a:cs typeface="Adobe Arabic" pitchFamily="18" charset="-78"/>
              </a:rPr>
              <a:t>للموائل</a:t>
            </a:r>
            <a:r>
              <a:rPr lang="ar-JO" sz="2400" dirty="0" smtClean="0">
                <a:solidFill>
                  <a:srgbClr val="E7D19A"/>
                </a:solidFill>
                <a:latin typeface="Adobe Arabic" pitchFamily="18" charset="-78"/>
                <a:cs typeface="Adobe Arabic" pitchFamily="18" charset="-78"/>
              </a:rPr>
              <a:t> التي تخدم الأنواع.</a:t>
            </a:r>
          </a:p>
          <a:p>
            <a:pPr marL="342900" indent="-285750" algn="r" rtl="1">
              <a:buFont typeface="Adobe Arabic" pitchFamily="18" charset="-78"/>
              <a:buChar char="−"/>
            </a:pPr>
            <a:r>
              <a:rPr lang="ar-JO" sz="2400" dirty="0" smtClean="0">
                <a:solidFill>
                  <a:srgbClr val="E7D19A"/>
                </a:solidFill>
                <a:latin typeface="Adobe Arabic" pitchFamily="18" charset="-78"/>
                <a:cs typeface="Adobe Arabic" pitchFamily="18" charset="-78"/>
              </a:rPr>
              <a:t>الأسماك المهددة بالانقراض على المستوى العالمي، تلحق في المعيار الثاني.</a:t>
            </a:r>
          </a:p>
          <a:p>
            <a:pPr marL="342900" indent="-285750" algn="r" rtl="1">
              <a:buFont typeface="Adobe Arabic" pitchFamily="18" charset="-78"/>
              <a:buChar char="−"/>
            </a:pPr>
            <a:r>
              <a:rPr lang="ar-JO" sz="2400" dirty="0" smtClean="0">
                <a:solidFill>
                  <a:srgbClr val="E7D19A"/>
                </a:solidFill>
                <a:latin typeface="Adobe Arabic" pitchFamily="18" charset="-78"/>
                <a:cs typeface="Adobe Arabic" pitchFamily="18" charset="-78"/>
              </a:rPr>
              <a:t>النظر إلى التنوع الحيوي والتباين الحيوي (التباين الحيوي: التنوع التصنيفي فوق مستوى النوع: الأجناس، العائلات، الرتب ،  . . . . )</a:t>
            </a:r>
          </a:p>
        </p:txBody>
      </p:sp>
      <p:pic>
        <p:nvPicPr>
          <p:cNvPr id="3" name="Picture 2" descr="Fujaira MIN logo.png"/>
          <p:cNvPicPr>
            <a:picLocks noChangeAspect="1"/>
          </p:cNvPicPr>
          <p:nvPr/>
        </p:nvPicPr>
        <p:blipFill>
          <a:blip r:embed="rId2" cstate="print"/>
          <a:stretch>
            <a:fillRect/>
          </a:stretch>
        </p:blipFill>
        <p:spPr>
          <a:xfrm>
            <a:off x="7600256" y="228600"/>
            <a:ext cx="1467544" cy="1371600"/>
          </a:xfrm>
          <a:prstGeom prst="rect">
            <a:avLst/>
          </a:prstGeom>
        </p:spPr>
      </p:pic>
      <p:sp>
        <p:nvSpPr>
          <p:cNvPr id="4" name="TextBox 3"/>
          <p:cNvSpPr txBox="1"/>
          <p:nvPr/>
        </p:nvSpPr>
        <p:spPr>
          <a:xfrm>
            <a:off x="914400" y="228600"/>
            <a:ext cx="6553200" cy="1200329"/>
          </a:xfrm>
          <a:prstGeom prst="rect">
            <a:avLst/>
          </a:prstGeom>
          <a:noFill/>
        </p:spPr>
        <p:txBody>
          <a:bodyPr wrap="square" rtlCol="0">
            <a:spAutoFit/>
          </a:bodyPr>
          <a:lstStyle/>
          <a:p>
            <a:pPr algn="ctr" rtl="1"/>
            <a:r>
              <a:rPr lang="ar-JO" sz="3600" b="1" dirty="0" smtClean="0">
                <a:solidFill>
                  <a:schemeClr val="bg1"/>
                </a:solidFill>
                <a:latin typeface="Adobe Arabic" pitchFamily="18" charset="-78"/>
                <a:cs typeface="Adobe Arabic" pitchFamily="18" charset="-78"/>
              </a:rPr>
              <a:t>التخطيط الإداري للأراضي الرطبة ذات الأهمية العالمية المعلنة ضمن اتفاقية رامسار </a:t>
            </a:r>
            <a:endParaRPr lang="en-US" sz="3600" b="1" dirty="0">
              <a:solidFill>
                <a:schemeClr val="bg1"/>
              </a:solidFill>
              <a:latin typeface="Adobe Arabic" pitchFamily="18" charset="-78"/>
              <a:cs typeface="Adobe Arabic" pitchFamily="18" charset="-78"/>
            </a:endParaRPr>
          </a:p>
        </p:txBody>
      </p:sp>
      <p:sp>
        <p:nvSpPr>
          <p:cNvPr id="6" name="Rectangle 5"/>
          <p:cNvSpPr/>
          <p:nvPr/>
        </p:nvSpPr>
        <p:spPr>
          <a:xfrm>
            <a:off x="0" y="0"/>
            <a:ext cx="9144000" cy="45719"/>
          </a:xfrm>
          <a:prstGeom prst="rect">
            <a:avLst/>
          </a:prstGeom>
          <a:solidFill>
            <a:srgbClr val="54B9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p:nvSpPr>
        <p:spPr>
          <a:xfrm>
            <a:off x="914400" y="1600200"/>
            <a:ext cx="6400800" cy="45719"/>
          </a:xfrm>
          <a:prstGeom prst="rect">
            <a:avLst/>
          </a:prstGeom>
          <a:solidFill>
            <a:srgbClr val="54B9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descr="Glossy Ibes.JPG"/>
          <p:cNvPicPr>
            <a:picLocks noChangeAspect="1"/>
          </p:cNvPicPr>
          <p:nvPr/>
        </p:nvPicPr>
        <p:blipFill>
          <a:blip r:embed="rId3" cstate="print"/>
          <a:srcRect l="40000" t="32434" r="40000" b="17378"/>
          <a:stretch>
            <a:fillRect/>
          </a:stretch>
        </p:blipFill>
        <p:spPr>
          <a:xfrm>
            <a:off x="7924800" y="1752600"/>
            <a:ext cx="1066800" cy="1828800"/>
          </a:xfrm>
          <a:prstGeom prst="rect">
            <a:avLst/>
          </a:prstGeom>
        </p:spPr>
      </p:pic>
      <p:pic>
        <p:nvPicPr>
          <p:cNvPr id="9" name="Picture 8" descr="G.barremia.JPG"/>
          <p:cNvPicPr>
            <a:picLocks noChangeAspect="1"/>
          </p:cNvPicPr>
          <p:nvPr/>
        </p:nvPicPr>
        <p:blipFill>
          <a:blip r:embed="rId4" cstate="print"/>
          <a:srcRect l="16364" t="16364" r="4545" b="4545"/>
          <a:stretch>
            <a:fillRect/>
          </a:stretch>
        </p:blipFill>
        <p:spPr>
          <a:xfrm>
            <a:off x="7924800" y="3733800"/>
            <a:ext cx="1066800" cy="857250"/>
          </a:xfrm>
          <a:prstGeom prst="rect">
            <a:avLst/>
          </a:prstGeom>
        </p:spPr>
      </p:pic>
      <p:pic>
        <p:nvPicPr>
          <p:cNvPr id="11" name="Picture 10" descr="DSC_9629.JPG"/>
          <p:cNvPicPr>
            <a:picLocks noChangeAspect="1"/>
          </p:cNvPicPr>
          <p:nvPr/>
        </p:nvPicPr>
        <p:blipFill>
          <a:blip r:embed="rId5" cstate="print"/>
          <a:stretch>
            <a:fillRect/>
          </a:stretch>
        </p:blipFill>
        <p:spPr>
          <a:xfrm>
            <a:off x="7924800" y="4800601"/>
            <a:ext cx="1066800" cy="860378"/>
          </a:xfrm>
          <a:prstGeom prst="rect">
            <a:avLst/>
          </a:prstGeom>
        </p:spPr>
      </p:pic>
      <p:sp>
        <p:nvSpPr>
          <p:cNvPr id="15" name="TextBox 14"/>
          <p:cNvSpPr txBox="1"/>
          <p:nvPr/>
        </p:nvSpPr>
        <p:spPr>
          <a:xfrm>
            <a:off x="914400" y="2057400"/>
            <a:ext cx="6400800" cy="615553"/>
          </a:xfrm>
          <a:prstGeom prst="rect">
            <a:avLst/>
          </a:prstGeom>
          <a:noFill/>
          <a:ln>
            <a:solidFill>
              <a:srgbClr val="5C91A4"/>
            </a:solidFill>
          </a:ln>
        </p:spPr>
        <p:txBody>
          <a:bodyPr wrap="square" rtlCol="0">
            <a:spAutoFit/>
          </a:bodyPr>
          <a:lstStyle/>
          <a:p>
            <a:pPr algn="r" rtl="1"/>
            <a:r>
              <a:rPr lang="ar-JO" sz="3400" b="1" dirty="0" smtClean="0">
                <a:solidFill>
                  <a:srgbClr val="E7D19A"/>
                </a:solidFill>
                <a:latin typeface="Adobe Arabic" pitchFamily="18" charset="-78"/>
                <a:cs typeface="Adobe Arabic" pitchFamily="18" charset="-78"/>
              </a:rPr>
              <a:t>معايير اختيار مواقع رامسار </a:t>
            </a:r>
            <a:r>
              <a:rPr lang="ar-JO" sz="2400" b="1" dirty="0" smtClean="0">
                <a:solidFill>
                  <a:srgbClr val="E7D19A"/>
                </a:solidFill>
                <a:latin typeface="Adobe Arabic" pitchFamily="18" charset="-78"/>
                <a:cs typeface="Adobe Arabic" pitchFamily="18" charset="-78"/>
              </a:rPr>
              <a:t>– </a:t>
            </a:r>
            <a:r>
              <a:rPr lang="en-US" sz="2400" b="1" dirty="0" smtClean="0">
                <a:solidFill>
                  <a:srgbClr val="E7D19A"/>
                </a:solidFill>
                <a:latin typeface="Adobe Arabic" pitchFamily="18" charset="-78"/>
                <a:cs typeface="Adobe Arabic" pitchFamily="18" charset="-78"/>
              </a:rPr>
              <a:t>     </a:t>
            </a:r>
            <a:r>
              <a:rPr lang="ar-JO" sz="2400" b="1" dirty="0" smtClean="0">
                <a:solidFill>
                  <a:srgbClr val="E7D19A"/>
                </a:solidFill>
                <a:latin typeface="Adobe Arabic" pitchFamily="18" charset="-78"/>
                <a:cs typeface="Adobe Arabic" pitchFamily="18" charset="-78"/>
              </a:rPr>
              <a:t>المعيار السابع </a:t>
            </a:r>
            <a:r>
              <a:rPr lang="en-US" sz="2400" b="1" dirty="0" smtClean="0">
                <a:solidFill>
                  <a:srgbClr val="E7D19A"/>
                </a:solidFill>
                <a:latin typeface="Adobe Arabic" pitchFamily="18" charset="-78"/>
                <a:cs typeface="Adobe Arabic" pitchFamily="18" charset="-78"/>
              </a:rPr>
              <a:t>Criterion 7    </a:t>
            </a:r>
            <a:r>
              <a:rPr lang="ar-JO" sz="2400" b="1" dirty="0" smtClean="0">
                <a:solidFill>
                  <a:srgbClr val="E7D19A"/>
                </a:solidFill>
                <a:latin typeface="Adobe Arabic" pitchFamily="18" charset="-78"/>
                <a:cs typeface="Adobe Arabic" pitchFamily="18" charset="-78"/>
              </a:rPr>
              <a:t>  </a:t>
            </a:r>
            <a:endParaRPr lang="en-US" sz="3400" b="1" dirty="0">
              <a:solidFill>
                <a:srgbClr val="E7D19A"/>
              </a:solidFill>
              <a:latin typeface="Adobe Arabic" pitchFamily="18" charset="-78"/>
              <a:cs typeface="Adobe Arabic" pitchFamily="18" charset="-78"/>
            </a:endParaRPr>
          </a:p>
        </p:txBody>
      </p:sp>
      <p:grpSp>
        <p:nvGrpSpPr>
          <p:cNvPr id="20" name="Group 19"/>
          <p:cNvGrpSpPr/>
          <p:nvPr/>
        </p:nvGrpSpPr>
        <p:grpSpPr>
          <a:xfrm>
            <a:off x="0" y="6019800"/>
            <a:ext cx="9144000" cy="838200"/>
            <a:chOff x="0" y="6019800"/>
            <a:chExt cx="9144000" cy="838200"/>
          </a:xfrm>
        </p:grpSpPr>
        <p:pic>
          <p:nvPicPr>
            <p:cNvPr id="21" name="Picture 20" descr="DSCF0293.JPG"/>
            <p:cNvPicPr>
              <a:picLocks noChangeAspect="1"/>
            </p:cNvPicPr>
            <p:nvPr/>
          </p:nvPicPr>
          <p:blipFill>
            <a:blip r:embed="rId6" cstate="print"/>
            <a:srcRect t="25042" b="39983"/>
            <a:stretch>
              <a:fillRect/>
            </a:stretch>
          </p:blipFill>
          <p:spPr>
            <a:xfrm>
              <a:off x="0" y="6019800"/>
              <a:ext cx="5181600" cy="838200"/>
            </a:xfrm>
            <a:prstGeom prst="rect">
              <a:avLst/>
            </a:prstGeom>
          </p:spPr>
        </p:pic>
        <p:pic>
          <p:nvPicPr>
            <p:cNvPr id="22" name="Picture 21" descr="DSCF0293.JPG"/>
            <p:cNvPicPr>
              <a:picLocks noChangeAspect="1"/>
            </p:cNvPicPr>
            <p:nvPr/>
          </p:nvPicPr>
          <p:blipFill>
            <a:blip r:embed="rId7" cstate="print"/>
            <a:srcRect t="25042" r="13235" b="42898"/>
            <a:stretch>
              <a:fillRect/>
            </a:stretch>
          </p:blipFill>
          <p:spPr>
            <a:xfrm>
              <a:off x="4648200" y="6019800"/>
              <a:ext cx="4495800" cy="838200"/>
            </a:xfrm>
            <a:prstGeom prst="rect">
              <a:avLst/>
            </a:prstGeom>
          </p:spPr>
        </p:pic>
      </p:grpSp>
    </p:spTree>
  </p:cSld>
  <p:clrMapOvr>
    <a:masterClrMapping/>
  </p:clrMapOvr>
  <p:transition>
    <p:fade thruBlk="1"/>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bg>
      <p:bgPr>
        <a:solidFill>
          <a:srgbClr val="78001C"/>
        </a:solidFill>
        <a:effectLst/>
      </p:bgPr>
    </p:bg>
    <p:spTree>
      <p:nvGrpSpPr>
        <p:cNvPr id="1" name=""/>
        <p:cNvGrpSpPr/>
        <p:nvPr/>
      </p:nvGrpSpPr>
      <p:grpSpPr>
        <a:xfrm>
          <a:off x="0" y="0"/>
          <a:ext cx="0" cy="0"/>
          <a:chOff x="0" y="0"/>
          <a:chExt cx="0" cy="0"/>
        </a:xfrm>
      </p:grpSpPr>
      <p:sp>
        <p:nvSpPr>
          <p:cNvPr id="2" name="Rectangle 1"/>
          <p:cNvSpPr/>
          <p:nvPr/>
        </p:nvSpPr>
        <p:spPr>
          <a:xfrm>
            <a:off x="914400" y="3900607"/>
            <a:ext cx="6400800" cy="1200329"/>
          </a:xfrm>
          <a:prstGeom prst="rect">
            <a:avLst/>
          </a:prstGeom>
          <a:ln>
            <a:solidFill>
              <a:srgbClr val="5C91A4"/>
            </a:solidFill>
          </a:ln>
        </p:spPr>
        <p:txBody>
          <a:bodyPr wrap="square">
            <a:spAutoFit/>
          </a:bodyPr>
          <a:lstStyle/>
          <a:p>
            <a:pPr algn="justLow"/>
            <a:r>
              <a:rPr lang="en-US" dirty="0" smtClean="0">
                <a:solidFill>
                  <a:srgbClr val="E7D19A"/>
                </a:solidFill>
              </a:rPr>
              <a:t>A wetland should be considered internationally important if it is an important source of food for fishes, spawning ground, nursery and/or migration path on which fish stocks, either within the wetland or elsewhere, depend.</a:t>
            </a:r>
            <a:endParaRPr lang="ar-JO" dirty="0" smtClean="0">
              <a:solidFill>
                <a:srgbClr val="E7D19A"/>
              </a:solidFill>
            </a:endParaRPr>
          </a:p>
        </p:txBody>
      </p:sp>
      <p:sp>
        <p:nvSpPr>
          <p:cNvPr id="3" name="TextBox 2"/>
          <p:cNvSpPr txBox="1"/>
          <p:nvPr/>
        </p:nvSpPr>
        <p:spPr>
          <a:xfrm>
            <a:off x="914400" y="2986207"/>
            <a:ext cx="6400800" cy="615553"/>
          </a:xfrm>
          <a:prstGeom prst="rect">
            <a:avLst/>
          </a:prstGeom>
          <a:noFill/>
          <a:ln>
            <a:solidFill>
              <a:srgbClr val="5C91A4"/>
            </a:solidFill>
          </a:ln>
        </p:spPr>
        <p:txBody>
          <a:bodyPr wrap="square" rtlCol="0">
            <a:spAutoFit/>
          </a:bodyPr>
          <a:lstStyle/>
          <a:p>
            <a:pPr algn="r" rtl="1"/>
            <a:r>
              <a:rPr lang="ar-JO" sz="3400" b="1" dirty="0" smtClean="0">
                <a:solidFill>
                  <a:srgbClr val="E7D19A"/>
                </a:solidFill>
                <a:latin typeface="Adobe Arabic" pitchFamily="18" charset="-78"/>
                <a:cs typeface="Adobe Arabic" pitchFamily="18" charset="-78"/>
              </a:rPr>
              <a:t>معايير اختيار مواقع رامسار </a:t>
            </a:r>
            <a:r>
              <a:rPr lang="ar-JO" sz="2400" b="1" dirty="0" smtClean="0">
                <a:solidFill>
                  <a:srgbClr val="E7D19A"/>
                </a:solidFill>
                <a:latin typeface="Adobe Arabic" pitchFamily="18" charset="-78"/>
                <a:cs typeface="Adobe Arabic" pitchFamily="18" charset="-78"/>
              </a:rPr>
              <a:t>– </a:t>
            </a:r>
            <a:r>
              <a:rPr lang="en-US" sz="2400" b="1" dirty="0" smtClean="0">
                <a:solidFill>
                  <a:srgbClr val="E7D19A"/>
                </a:solidFill>
                <a:latin typeface="Adobe Arabic" pitchFamily="18" charset="-78"/>
                <a:cs typeface="Adobe Arabic" pitchFamily="18" charset="-78"/>
              </a:rPr>
              <a:t>     </a:t>
            </a:r>
            <a:r>
              <a:rPr lang="ar-JO" sz="2400" b="1" dirty="0" smtClean="0">
                <a:solidFill>
                  <a:srgbClr val="E7D19A"/>
                </a:solidFill>
                <a:latin typeface="Adobe Arabic" pitchFamily="18" charset="-78"/>
                <a:cs typeface="Adobe Arabic" pitchFamily="18" charset="-78"/>
              </a:rPr>
              <a:t>المعيار الثامن       </a:t>
            </a:r>
            <a:r>
              <a:rPr lang="en-US" sz="2400" b="1" dirty="0" smtClean="0">
                <a:solidFill>
                  <a:srgbClr val="E7D19A"/>
                </a:solidFill>
                <a:latin typeface="Adobe Arabic" pitchFamily="18" charset="-78"/>
                <a:cs typeface="Adobe Arabic" pitchFamily="18" charset="-78"/>
              </a:rPr>
              <a:t>8</a:t>
            </a:r>
            <a:r>
              <a:rPr lang="ar-JO" sz="2400" b="1" dirty="0" smtClean="0">
                <a:solidFill>
                  <a:srgbClr val="E7D19A"/>
                </a:solidFill>
                <a:latin typeface="Adobe Arabic" pitchFamily="18" charset="-78"/>
                <a:cs typeface="Adobe Arabic" pitchFamily="18" charset="-78"/>
              </a:rPr>
              <a:t> </a:t>
            </a:r>
            <a:r>
              <a:rPr lang="en-US" sz="2400" b="1" dirty="0" smtClean="0">
                <a:solidFill>
                  <a:srgbClr val="E7D19A"/>
                </a:solidFill>
                <a:latin typeface="Adobe Arabic" pitchFamily="18" charset="-78"/>
                <a:cs typeface="Adobe Arabic" pitchFamily="18" charset="-78"/>
              </a:rPr>
              <a:t>Criterion</a:t>
            </a:r>
            <a:endParaRPr lang="en-US" sz="3400" b="1" dirty="0">
              <a:solidFill>
                <a:srgbClr val="E7D19A"/>
              </a:solidFill>
              <a:latin typeface="Adobe Arabic" pitchFamily="18" charset="-78"/>
              <a:cs typeface="Adobe Arabic" pitchFamily="18" charset="-78"/>
            </a:endParaRPr>
          </a:p>
        </p:txBody>
      </p:sp>
      <p:sp>
        <p:nvSpPr>
          <p:cNvPr id="5" name="TextBox 4"/>
          <p:cNvSpPr txBox="1"/>
          <p:nvPr/>
        </p:nvSpPr>
        <p:spPr>
          <a:xfrm>
            <a:off x="914400" y="228600"/>
            <a:ext cx="6553200" cy="1200329"/>
          </a:xfrm>
          <a:prstGeom prst="rect">
            <a:avLst/>
          </a:prstGeom>
          <a:noFill/>
        </p:spPr>
        <p:txBody>
          <a:bodyPr wrap="square" rtlCol="0">
            <a:spAutoFit/>
          </a:bodyPr>
          <a:lstStyle/>
          <a:p>
            <a:pPr algn="ctr" rtl="1"/>
            <a:r>
              <a:rPr lang="ar-JO" sz="3600" b="1" dirty="0" smtClean="0">
                <a:solidFill>
                  <a:schemeClr val="bg1"/>
                </a:solidFill>
                <a:latin typeface="Adobe Arabic" pitchFamily="18" charset="-78"/>
                <a:cs typeface="Adobe Arabic" pitchFamily="18" charset="-78"/>
              </a:rPr>
              <a:t>التخطيط الإداري للأراضي الرطبة ذات الأهمية العالمية المعلنة ضمن اتفاقية رامسار </a:t>
            </a:r>
            <a:endParaRPr lang="en-US" sz="3600" b="1" dirty="0">
              <a:solidFill>
                <a:schemeClr val="bg1"/>
              </a:solidFill>
              <a:latin typeface="Adobe Arabic" pitchFamily="18" charset="-78"/>
              <a:cs typeface="Adobe Arabic" pitchFamily="18" charset="-78"/>
            </a:endParaRPr>
          </a:p>
        </p:txBody>
      </p:sp>
      <p:sp>
        <p:nvSpPr>
          <p:cNvPr id="7" name="Rectangle 6"/>
          <p:cNvSpPr/>
          <p:nvPr/>
        </p:nvSpPr>
        <p:spPr>
          <a:xfrm>
            <a:off x="0" y="0"/>
            <a:ext cx="9144000" cy="45719"/>
          </a:xfrm>
          <a:prstGeom prst="rect">
            <a:avLst/>
          </a:prstGeom>
          <a:solidFill>
            <a:srgbClr val="54B9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914400" y="1600200"/>
            <a:ext cx="6400800" cy="45719"/>
          </a:xfrm>
          <a:prstGeom prst="rect">
            <a:avLst/>
          </a:prstGeom>
          <a:solidFill>
            <a:srgbClr val="54B9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descr="Glossy Ibes.JPG"/>
          <p:cNvPicPr>
            <a:picLocks noChangeAspect="1"/>
          </p:cNvPicPr>
          <p:nvPr/>
        </p:nvPicPr>
        <p:blipFill>
          <a:blip r:embed="rId2" cstate="print"/>
          <a:srcRect l="40000" t="32434" r="40000" b="17378"/>
          <a:stretch>
            <a:fillRect/>
          </a:stretch>
        </p:blipFill>
        <p:spPr>
          <a:xfrm>
            <a:off x="7924800" y="1752600"/>
            <a:ext cx="1066800" cy="1828800"/>
          </a:xfrm>
          <a:prstGeom prst="rect">
            <a:avLst/>
          </a:prstGeom>
        </p:spPr>
      </p:pic>
      <p:pic>
        <p:nvPicPr>
          <p:cNvPr id="10" name="Picture 9" descr="G.barremia.JPG"/>
          <p:cNvPicPr>
            <a:picLocks noChangeAspect="1"/>
          </p:cNvPicPr>
          <p:nvPr/>
        </p:nvPicPr>
        <p:blipFill>
          <a:blip r:embed="rId3" cstate="print"/>
          <a:srcRect l="16364" t="16364" r="4545" b="4545"/>
          <a:stretch>
            <a:fillRect/>
          </a:stretch>
        </p:blipFill>
        <p:spPr>
          <a:xfrm>
            <a:off x="7924800" y="3733800"/>
            <a:ext cx="1066800" cy="857250"/>
          </a:xfrm>
          <a:prstGeom prst="rect">
            <a:avLst/>
          </a:prstGeom>
        </p:spPr>
      </p:pic>
      <p:pic>
        <p:nvPicPr>
          <p:cNvPr id="12" name="Picture 11" descr="DSC_9629.JPG"/>
          <p:cNvPicPr>
            <a:picLocks noChangeAspect="1"/>
          </p:cNvPicPr>
          <p:nvPr/>
        </p:nvPicPr>
        <p:blipFill>
          <a:blip r:embed="rId4" cstate="print"/>
          <a:stretch>
            <a:fillRect/>
          </a:stretch>
        </p:blipFill>
        <p:spPr>
          <a:xfrm>
            <a:off x="7924800" y="4800601"/>
            <a:ext cx="1066800" cy="860378"/>
          </a:xfrm>
          <a:prstGeom prst="rect">
            <a:avLst/>
          </a:prstGeom>
        </p:spPr>
      </p:pic>
      <p:sp>
        <p:nvSpPr>
          <p:cNvPr id="16" name="Rectangle 1"/>
          <p:cNvSpPr>
            <a:spLocks noChangeArrowheads="1"/>
          </p:cNvSpPr>
          <p:nvPr/>
        </p:nvSpPr>
        <p:spPr bwMode="auto">
          <a:xfrm>
            <a:off x="914400" y="1905000"/>
            <a:ext cx="6400800" cy="830997"/>
          </a:xfrm>
          <a:prstGeom prst="rect">
            <a:avLst/>
          </a:prstGeom>
          <a:noFill/>
          <a:ln>
            <a:solidFill>
              <a:srgbClr val="5C91A4"/>
            </a:solidFill>
          </a:ln>
        </p:spPr>
        <p:txBody>
          <a:bodyPr wrap="square" rtlCol="0">
            <a:spAutoFit/>
          </a:bodyPr>
          <a:lstStyle/>
          <a:p>
            <a:pPr marR="0" lvl="0" indent="0" algn="ctr" rtl="1" fontAlgn="base">
              <a:lnSpc>
                <a:spcPct val="100000"/>
              </a:lnSpc>
              <a:spcBef>
                <a:spcPct val="0"/>
              </a:spcBef>
              <a:spcAft>
                <a:spcPct val="0"/>
              </a:spcAft>
              <a:buClrTx/>
              <a:buSzTx/>
              <a:buFontTx/>
              <a:buNone/>
              <a:tabLst/>
            </a:pPr>
            <a:r>
              <a:rPr lang="ar-JO" sz="2400" dirty="0" smtClean="0">
                <a:solidFill>
                  <a:srgbClr val="E7D19A"/>
                </a:solidFill>
                <a:latin typeface="Adobe Arabic" pitchFamily="18" charset="-78"/>
                <a:cs typeface="Adobe Arabic" pitchFamily="18" charset="-78"/>
              </a:rPr>
              <a:t>المجموعة الثانية (</a:t>
            </a:r>
            <a:r>
              <a:rPr lang="en-US" sz="2400" dirty="0" smtClean="0">
                <a:solidFill>
                  <a:srgbClr val="E7D19A"/>
                </a:solidFill>
                <a:latin typeface="Adobe Arabic" pitchFamily="18" charset="-78"/>
                <a:cs typeface="Adobe Arabic" pitchFamily="18" charset="-78"/>
              </a:rPr>
              <a:t>B</a:t>
            </a:r>
            <a:r>
              <a:rPr lang="ar-JO" sz="2400" dirty="0" smtClean="0">
                <a:solidFill>
                  <a:srgbClr val="E7D19A"/>
                </a:solidFill>
                <a:latin typeface="Adobe Arabic" pitchFamily="18" charset="-78"/>
                <a:cs typeface="Adobe Arabic" pitchFamily="18" charset="-78"/>
              </a:rPr>
              <a:t>) مواقع ذات أهمية عالمية لحماية التنوع الحيوي</a:t>
            </a:r>
            <a:r>
              <a:rPr lang="en-US" sz="2400" dirty="0" smtClean="0">
                <a:solidFill>
                  <a:srgbClr val="E7D19A"/>
                </a:solidFill>
                <a:latin typeface="Adobe Arabic" pitchFamily="18" charset="-78"/>
                <a:cs typeface="Adobe Arabic" pitchFamily="18" charset="-78"/>
              </a:rPr>
              <a:t> </a:t>
            </a:r>
            <a:r>
              <a:rPr lang="ar-JO" sz="2400" dirty="0" smtClean="0">
                <a:solidFill>
                  <a:srgbClr val="E7D19A"/>
                </a:solidFill>
                <a:latin typeface="Adobe Arabic" pitchFamily="18" charset="-78"/>
                <a:cs typeface="Adobe Arabic" pitchFamily="18" charset="-78"/>
              </a:rPr>
              <a:t> / معايير تعتمد على الأسماك</a:t>
            </a:r>
            <a:endParaRPr lang="en-US" sz="2400" dirty="0" smtClean="0">
              <a:solidFill>
                <a:srgbClr val="E7D19A"/>
              </a:solidFill>
              <a:latin typeface="Adobe Arabic" pitchFamily="18" charset="-78"/>
              <a:cs typeface="Adobe Arabic" pitchFamily="18" charset="-78"/>
            </a:endParaRPr>
          </a:p>
        </p:txBody>
      </p:sp>
      <p:grpSp>
        <p:nvGrpSpPr>
          <p:cNvPr id="18" name="Group 17"/>
          <p:cNvGrpSpPr/>
          <p:nvPr/>
        </p:nvGrpSpPr>
        <p:grpSpPr>
          <a:xfrm>
            <a:off x="0" y="6019800"/>
            <a:ext cx="9144000" cy="838200"/>
            <a:chOff x="0" y="6019800"/>
            <a:chExt cx="9144000" cy="838200"/>
          </a:xfrm>
        </p:grpSpPr>
        <p:pic>
          <p:nvPicPr>
            <p:cNvPr id="19" name="Picture 18" descr="DSCF0293.JPG"/>
            <p:cNvPicPr>
              <a:picLocks noChangeAspect="1"/>
            </p:cNvPicPr>
            <p:nvPr/>
          </p:nvPicPr>
          <p:blipFill>
            <a:blip r:embed="rId5" cstate="print"/>
            <a:srcRect t="25042" b="39983"/>
            <a:stretch>
              <a:fillRect/>
            </a:stretch>
          </p:blipFill>
          <p:spPr>
            <a:xfrm>
              <a:off x="0" y="6019800"/>
              <a:ext cx="5181600" cy="838200"/>
            </a:xfrm>
            <a:prstGeom prst="rect">
              <a:avLst/>
            </a:prstGeom>
          </p:spPr>
        </p:pic>
        <p:pic>
          <p:nvPicPr>
            <p:cNvPr id="20" name="Picture 19" descr="DSCF0293.JPG"/>
            <p:cNvPicPr>
              <a:picLocks noChangeAspect="1"/>
            </p:cNvPicPr>
            <p:nvPr/>
          </p:nvPicPr>
          <p:blipFill>
            <a:blip r:embed="rId6" cstate="print"/>
            <a:srcRect t="25042" r="13235" b="42898"/>
            <a:stretch>
              <a:fillRect/>
            </a:stretch>
          </p:blipFill>
          <p:spPr>
            <a:xfrm>
              <a:off x="4648200" y="6019800"/>
              <a:ext cx="4495800" cy="838200"/>
            </a:xfrm>
            <a:prstGeom prst="rect">
              <a:avLst/>
            </a:prstGeom>
          </p:spPr>
        </p:pic>
      </p:grpSp>
    </p:spTree>
  </p:cSld>
  <p:clrMapOvr>
    <a:masterClrMapping/>
  </p:clrMapOvr>
  <p:transition>
    <p:fade thruBlk="1"/>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bg>
      <p:bgPr>
        <a:solidFill>
          <a:srgbClr val="78001C"/>
        </a:solidFill>
        <a:effectLst/>
      </p:bgPr>
    </p:bg>
    <p:spTree>
      <p:nvGrpSpPr>
        <p:cNvPr id="1" name=""/>
        <p:cNvGrpSpPr/>
        <p:nvPr/>
      </p:nvGrpSpPr>
      <p:grpSpPr>
        <a:xfrm>
          <a:off x="0" y="0"/>
          <a:ext cx="0" cy="0"/>
          <a:chOff x="0" y="0"/>
          <a:chExt cx="0" cy="0"/>
        </a:xfrm>
      </p:grpSpPr>
      <p:sp>
        <p:nvSpPr>
          <p:cNvPr id="18" name="Rectangle 17"/>
          <p:cNvSpPr/>
          <p:nvPr/>
        </p:nvSpPr>
        <p:spPr>
          <a:xfrm>
            <a:off x="914400" y="2971800"/>
            <a:ext cx="6400800" cy="1200329"/>
          </a:xfrm>
          <a:prstGeom prst="rect">
            <a:avLst/>
          </a:prstGeom>
          <a:ln>
            <a:solidFill>
              <a:srgbClr val="5C91A4"/>
            </a:solidFill>
          </a:ln>
        </p:spPr>
        <p:txBody>
          <a:bodyPr wrap="square">
            <a:spAutoFit/>
          </a:bodyPr>
          <a:lstStyle/>
          <a:p>
            <a:pPr marL="342900" indent="-285750" algn="r" rtl="1">
              <a:buFont typeface="Adobe Arabic" pitchFamily="18" charset="-78"/>
              <a:buChar char="−"/>
            </a:pPr>
            <a:r>
              <a:rPr lang="ar-JO" sz="2400" dirty="0" smtClean="0">
                <a:solidFill>
                  <a:srgbClr val="E7D19A"/>
                </a:solidFill>
                <a:latin typeface="Adobe Arabic" pitchFamily="18" charset="-78"/>
                <a:cs typeface="Adobe Arabic" pitchFamily="18" charset="-78"/>
              </a:rPr>
              <a:t>النظر إلى المراحل المختلفة من حياة الأسماك، التفريخ، الغذاء، الهجرة ، . . .</a:t>
            </a:r>
          </a:p>
          <a:p>
            <a:pPr marL="342900" indent="-285750" algn="r" rtl="1">
              <a:buFont typeface="Adobe Arabic" pitchFamily="18" charset="-78"/>
              <a:buChar char="−"/>
            </a:pPr>
            <a:r>
              <a:rPr lang="ar-JO" sz="2400" dirty="0" smtClean="0">
                <a:solidFill>
                  <a:srgbClr val="E7D19A"/>
                </a:solidFill>
                <a:latin typeface="Adobe Arabic" pitchFamily="18" charset="-78"/>
                <a:cs typeface="Adobe Arabic" pitchFamily="18" charset="-78"/>
              </a:rPr>
              <a:t>اعتبارات هجرة بعض الأنواع من الأسماك </a:t>
            </a:r>
            <a:r>
              <a:rPr lang="ar-JO" sz="2400" dirty="0" err="1" smtClean="0">
                <a:solidFill>
                  <a:srgbClr val="E7D19A"/>
                </a:solidFill>
                <a:latin typeface="Adobe Arabic" pitchFamily="18" charset="-78"/>
                <a:cs typeface="Adobe Arabic" pitchFamily="18" charset="-78"/>
              </a:rPr>
              <a:t>للإباضة</a:t>
            </a:r>
            <a:r>
              <a:rPr lang="ar-JO" sz="2400" dirty="0" smtClean="0">
                <a:solidFill>
                  <a:srgbClr val="E7D19A"/>
                </a:solidFill>
                <a:latin typeface="Adobe Arabic" pitchFamily="18" charset="-78"/>
                <a:cs typeface="Adobe Arabic" pitchFamily="18" charset="-78"/>
              </a:rPr>
              <a:t> والتغذية خاصة ضمن البيئيات النهرية، والأعماق المختلفة. </a:t>
            </a:r>
          </a:p>
        </p:txBody>
      </p:sp>
      <p:sp>
        <p:nvSpPr>
          <p:cNvPr id="20" name="TextBox 19"/>
          <p:cNvSpPr txBox="1"/>
          <p:nvPr/>
        </p:nvSpPr>
        <p:spPr>
          <a:xfrm>
            <a:off x="914400" y="228600"/>
            <a:ext cx="6553200" cy="1200329"/>
          </a:xfrm>
          <a:prstGeom prst="rect">
            <a:avLst/>
          </a:prstGeom>
          <a:noFill/>
        </p:spPr>
        <p:txBody>
          <a:bodyPr wrap="square" rtlCol="0">
            <a:spAutoFit/>
          </a:bodyPr>
          <a:lstStyle/>
          <a:p>
            <a:pPr algn="ctr" rtl="1"/>
            <a:r>
              <a:rPr lang="ar-JO" sz="3600" b="1" dirty="0" smtClean="0">
                <a:solidFill>
                  <a:schemeClr val="bg1"/>
                </a:solidFill>
                <a:latin typeface="Adobe Arabic" pitchFamily="18" charset="-78"/>
                <a:cs typeface="Adobe Arabic" pitchFamily="18" charset="-78"/>
              </a:rPr>
              <a:t>التخطيط الإداري للأراضي الرطبة ذات الأهمية العالمية المعلنة ضمن اتفاقية رامسار </a:t>
            </a:r>
            <a:endParaRPr lang="en-US" sz="3600" b="1" dirty="0">
              <a:solidFill>
                <a:schemeClr val="bg1"/>
              </a:solidFill>
              <a:latin typeface="Adobe Arabic" pitchFamily="18" charset="-78"/>
              <a:cs typeface="Adobe Arabic" pitchFamily="18" charset="-78"/>
            </a:endParaRPr>
          </a:p>
        </p:txBody>
      </p:sp>
      <p:sp>
        <p:nvSpPr>
          <p:cNvPr id="22" name="Rectangle 21"/>
          <p:cNvSpPr/>
          <p:nvPr/>
        </p:nvSpPr>
        <p:spPr>
          <a:xfrm>
            <a:off x="0" y="0"/>
            <a:ext cx="9144000" cy="45719"/>
          </a:xfrm>
          <a:prstGeom prst="rect">
            <a:avLst/>
          </a:prstGeom>
          <a:solidFill>
            <a:srgbClr val="54B9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2"/>
          <p:cNvSpPr/>
          <p:nvPr/>
        </p:nvSpPr>
        <p:spPr>
          <a:xfrm>
            <a:off x="914400" y="1600200"/>
            <a:ext cx="6400800" cy="45719"/>
          </a:xfrm>
          <a:prstGeom prst="rect">
            <a:avLst/>
          </a:prstGeom>
          <a:solidFill>
            <a:srgbClr val="54B9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4" name="Picture 23" descr="Glossy Ibes.JPG"/>
          <p:cNvPicPr>
            <a:picLocks noChangeAspect="1"/>
          </p:cNvPicPr>
          <p:nvPr/>
        </p:nvPicPr>
        <p:blipFill>
          <a:blip r:embed="rId2" cstate="print"/>
          <a:srcRect l="40000" t="32434" r="40000" b="17378"/>
          <a:stretch>
            <a:fillRect/>
          </a:stretch>
        </p:blipFill>
        <p:spPr>
          <a:xfrm>
            <a:off x="7924800" y="1752600"/>
            <a:ext cx="1066800" cy="1828800"/>
          </a:xfrm>
          <a:prstGeom prst="rect">
            <a:avLst/>
          </a:prstGeom>
        </p:spPr>
      </p:pic>
      <p:pic>
        <p:nvPicPr>
          <p:cNvPr id="25" name="Picture 24" descr="G.barremia.JPG"/>
          <p:cNvPicPr>
            <a:picLocks noChangeAspect="1"/>
          </p:cNvPicPr>
          <p:nvPr/>
        </p:nvPicPr>
        <p:blipFill>
          <a:blip r:embed="rId3" cstate="print"/>
          <a:srcRect l="16364" t="16364" r="4545" b="4545"/>
          <a:stretch>
            <a:fillRect/>
          </a:stretch>
        </p:blipFill>
        <p:spPr>
          <a:xfrm>
            <a:off x="7924800" y="3733800"/>
            <a:ext cx="1066800" cy="857250"/>
          </a:xfrm>
          <a:prstGeom prst="rect">
            <a:avLst/>
          </a:prstGeom>
        </p:spPr>
      </p:pic>
      <p:pic>
        <p:nvPicPr>
          <p:cNvPr id="27" name="Picture 26" descr="DSC_9629.JPG"/>
          <p:cNvPicPr>
            <a:picLocks noChangeAspect="1"/>
          </p:cNvPicPr>
          <p:nvPr/>
        </p:nvPicPr>
        <p:blipFill>
          <a:blip r:embed="rId4" cstate="print"/>
          <a:stretch>
            <a:fillRect/>
          </a:stretch>
        </p:blipFill>
        <p:spPr>
          <a:xfrm>
            <a:off x="7924800" y="4800601"/>
            <a:ext cx="1066800" cy="860378"/>
          </a:xfrm>
          <a:prstGeom prst="rect">
            <a:avLst/>
          </a:prstGeom>
        </p:spPr>
      </p:pic>
      <p:sp>
        <p:nvSpPr>
          <p:cNvPr id="31" name="TextBox 30"/>
          <p:cNvSpPr txBox="1"/>
          <p:nvPr/>
        </p:nvSpPr>
        <p:spPr>
          <a:xfrm>
            <a:off x="914400" y="2057400"/>
            <a:ext cx="6400800" cy="615553"/>
          </a:xfrm>
          <a:prstGeom prst="rect">
            <a:avLst/>
          </a:prstGeom>
          <a:noFill/>
          <a:ln>
            <a:solidFill>
              <a:srgbClr val="5C91A4"/>
            </a:solidFill>
          </a:ln>
        </p:spPr>
        <p:txBody>
          <a:bodyPr wrap="square" rtlCol="0">
            <a:spAutoFit/>
          </a:bodyPr>
          <a:lstStyle/>
          <a:p>
            <a:pPr algn="r" rtl="1"/>
            <a:r>
              <a:rPr lang="ar-JO" sz="3400" b="1" dirty="0" smtClean="0">
                <a:solidFill>
                  <a:srgbClr val="E7D19A"/>
                </a:solidFill>
                <a:latin typeface="Adobe Arabic" pitchFamily="18" charset="-78"/>
                <a:cs typeface="Adobe Arabic" pitchFamily="18" charset="-78"/>
              </a:rPr>
              <a:t>معايير اختيار مواقع رامسار </a:t>
            </a:r>
            <a:r>
              <a:rPr lang="ar-JO" sz="2400" b="1" dirty="0" smtClean="0">
                <a:solidFill>
                  <a:srgbClr val="E7D19A"/>
                </a:solidFill>
                <a:latin typeface="Adobe Arabic" pitchFamily="18" charset="-78"/>
                <a:cs typeface="Adobe Arabic" pitchFamily="18" charset="-78"/>
              </a:rPr>
              <a:t>– </a:t>
            </a:r>
            <a:r>
              <a:rPr lang="en-US" sz="2400" b="1" dirty="0" smtClean="0">
                <a:solidFill>
                  <a:srgbClr val="E7D19A"/>
                </a:solidFill>
                <a:latin typeface="Adobe Arabic" pitchFamily="18" charset="-78"/>
                <a:cs typeface="Adobe Arabic" pitchFamily="18" charset="-78"/>
              </a:rPr>
              <a:t>     </a:t>
            </a:r>
            <a:r>
              <a:rPr lang="ar-JO" sz="2400" b="1" dirty="0" smtClean="0">
                <a:solidFill>
                  <a:srgbClr val="E7D19A"/>
                </a:solidFill>
                <a:latin typeface="Adobe Arabic" pitchFamily="18" charset="-78"/>
                <a:cs typeface="Adobe Arabic" pitchFamily="18" charset="-78"/>
              </a:rPr>
              <a:t>المعيار الثامن</a:t>
            </a:r>
            <a:r>
              <a:rPr lang="en-US" sz="2400" b="1" dirty="0" smtClean="0">
                <a:solidFill>
                  <a:srgbClr val="E7D19A"/>
                </a:solidFill>
                <a:latin typeface="Adobe Arabic" pitchFamily="18" charset="-78"/>
                <a:cs typeface="Adobe Arabic" pitchFamily="18" charset="-78"/>
              </a:rPr>
              <a:t>Criterion 8    </a:t>
            </a:r>
            <a:r>
              <a:rPr lang="ar-JO" sz="2400" b="1" dirty="0" smtClean="0">
                <a:solidFill>
                  <a:srgbClr val="E7D19A"/>
                </a:solidFill>
                <a:latin typeface="Adobe Arabic" pitchFamily="18" charset="-78"/>
                <a:cs typeface="Adobe Arabic" pitchFamily="18" charset="-78"/>
              </a:rPr>
              <a:t>  </a:t>
            </a:r>
            <a:endParaRPr lang="en-US" sz="3400" b="1" dirty="0">
              <a:solidFill>
                <a:srgbClr val="E7D19A"/>
              </a:solidFill>
              <a:latin typeface="Adobe Arabic" pitchFamily="18" charset="-78"/>
              <a:cs typeface="Adobe Arabic" pitchFamily="18" charset="-78"/>
            </a:endParaRPr>
          </a:p>
        </p:txBody>
      </p:sp>
      <p:pic>
        <p:nvPicPr>
          <p:cNvPr id="48" name="Picture 47" descr="fish-migration-animal-funny-375x600.jpg"/>
          <p:cNvPicPr>
            <a:picLocks noChangeAspect="1"/>
          </p:cNvPicPr>
          <p:nvPr/>
        </p:nvPicPr>
        <p:blipFill>
          <a:blip r:embed="rId5" cstate="print"/>
          <a:srcRect r="5556"/>
          <a:stretch>
            <a:fillRect/>
          </a:stretch>
        </p:blipFill>
        <p:spPr>
          <a:xfrm>
            <a:off x="914400" y="4343400"/>
            <a:ext cx="2590800" cy="1524000"/>
          </a:xfrm>
          <a:prstGeom prst="rect">
            <a:avLst/>
          </a:prstGeom>
        </p:spPr>
      </p:pic>
      <p:pic>
        <p:nvPicPr>
          <p:cNvPr id="51" name="Picture 50" descr="pearl-mullet-01.jpg"/>
          <p:cNvPicPr>
            <a:picLocks noChangeAspect="1"/>
          </p:cNvPicPr>
          <p:nvPr/>
        </p:nvPicPr>
        <p:blipFill>
          <a:blip r:embed="rId6" cstate="print"/>
          <a:stretch>
            <a:fillRect/>
          </a:stretch>
        </p:blipFill>
        <p:spPr>
          <a:xfrm>
            <a:off x="3581400" y="4343400"/>
            <a:ext cx="2286000" cy="1526232"/>
          </a:xfrm>
          <a:prstGeom prst="rect">
            <a:avLst/>
          </a:prstGeom>
        </p:spPr>
      </p:pic>
      <p:pic>
        <p:nvPicPr>
          <p:cNvPr id="52" name="Picture 51" descr="fish%20migration-saidaonline.jpg"/>
          <p:cNvPicPr>
            <a:picLocks noChangeAspect="1"/>
          </p:cNvPicPr>
          <p:nvPr/>
        </p:nvPicPr>
        <p:blipFill>
          <a:blip r:embed="rId7" cstate="print"/>
          <a:srcRect l="41401"/>
          <a:stretch>
            <a:fillRect/>
          </a:stretch>
        </p:blipFill>
        <p:spPr>
          <a:xfrm>
            <a:off x="5913120" y="4343400"/>
            <a:ext cx="1402080" cy="1495425"/>
          </a:xfrm>
          <a:prstGeom prst="rect">
            <a:avLst/>
          </a:prstGeom>
        </p:spPr>
      </p:pic>
      <p:grpSp>
        <p:nvGrpSpPr>
          <p:cNvPr id="33" name="Group 32"/>
          <p:cNvGrpSpPr/>
          <p:nvPr/>
        </p:nvGrpSpPr>
        <p:grpSpPr>
          <a:xfrm>
            <a:off x="0" y="6019800"/>
            <a:ext cx="9144000" cy="838200"/>
            <a:chOff x="0" y="6019800"/>
            <a:chExt cx="9144000" cy="838200"/>
          </a:xfrm>
        </p:grpSpPr>
        <p:pic>
          <p:nvPicPr>
            <p:cNvPr id="34" name="Picture 33" descr="DSCF0293.JPG"/>
            <p:cNvPicPr>
              <a:picLocks noChangeAspect="1"/>
            </p:cNvPicPr>
            <p:nvPr/>
          </p:nvPicPr>
          <p:blipFill>
            <a:blip r:embed="rId8" cstate="print"/>
            <a:srcRect t="25042" b="39983"/>
            <a:stretch>
              <a:fillRect/>
            </a:stretch>
          </p:blipFill>
          <p:spPr>
            <a:xfrm>
              <a:off x="0" y="6019800"/>
              <a:ext cx="5181600" cy="838200"/>
            </a:xfrm>
            <a:prstGeom prst="rect">
              <a:avLst/>
            </a:prstGeom>
          </p:spPr>
        </p:pic>
        <p:pic>
          <p:nvPicPr>
            <p:cNvPr id="35" name="Picture 34" descr="DSCF0293.JPG"/>
            <p:cNvPicPr>
              <a:picLocks noChangeAspect="1"/>
            </p:cNvPicPr>
            <p:nvPr/>
          </p:nvPicPr>
          <p:blipFill>
            <a:blip r:embed="rId9" cstate="print"/>
            <a:srcRect t="25042" r="13235" b="42898"/>
            <a:stretch>
              <a:fillRect/>
            </a:stretch>
          </p:blipFill>
          <p:spPr>
            <a:xfrm>
              <a:off x="4648200" y="6019800"/>
              <a:ext cx="4495800" cy="838200"/>
            </a:xfrm>
            <a:prstGeom prst="rect">
              <a:avLst/>
            </a:prstGeom>
          </p:spPr>
        </p:pic>
      </p:grpSp>
    </p:spTree>
  </p:cSld>
  <p:clrMapOvr>
    <a:masterClrMapping/>
  </p:clrMapOvr>
  <p:transition>
    <p:fade thruBlk="1"/>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bg>
      <p:bgPr>
        <a:solidFill>
          <a:srgbClr val="78001C"/>
        </a:solidFill>
        <a:effectLst/>
      </p:bgPr>
    </p:bg>
    <p:spTree>
      <p:nvGrpSpPr>
        <p:cNvPr id="1" name=""/>
        <p:cNvGrpSpPr/>
        <p:nvPr/>
      </p:nvGrpSpPr>
      <p:grpSpPr>
        <a:xfrm>
          <a:off x="0" y="0"/>
          <a:ext cx="0" cy="0"/>
          <a:chOff x="0" y="0"/>
          <a:chExt cx="0" cy="0"/>
        </a:xfrm>
      </p:grpSpPr>
      <p:sp>
        <p:nvSpPr>
          <p:cNvPr id="2" name="Rectangle 1"/>
          <p:cNvSpPr/>
          <p:nvPr/>
        </p:nvSpPr>
        <p:spPr>
          <a:xfrm>
            <a:off x="914400" y="3886200"/>
            <a:ext cx="6400800" cy="1200329"/>
          </a:xfrm>
          <a:prstGeom prst="rect">
            <a:avLst/>
          </a:prstGeom>
          <a:ln>
            <a:solidFill>
              <a:srgbClr val="5C91A4"/>
            </a:solidFill>
          </a:ln>
        </p:spPr>
        <p:txBody>
          <a:bodyPr wrap="square">
            <a:spAutoFit/>
          </a:bodyPr>
          <a:lstStyle/>
          <a:p>
            <a:r>
              <a:rPr lang="en-US" dirty="0" smtClean="0">
                <a:solidFill>
                  <a:srgbClr val="E7D19A"/>
                </a:solidFill>
              </a:rPr>
              <a:t>A wetland should be considered internationally important if it regularly supports 1% of the individuals in a population of one species or subspecies of wetland-dependent non-avian animal species.	</a:t>
            </a:r>
          </a:p>
        </p:txBody>
      </p:sp>
      <p:sp>
        <p:nvSpPr>
          <p:cNvPr id="3" name="TextBox 2"/>
          <p:cNvSpPr txBox="1"/>
          <p:nvPr/>
        </p:nvSpPr>
        <p:spPr>
          <a:xfrm>
            <a:off x="914400" y="2986207"/>
            <a:ext cx="6400800" cy="615553"/>
          </a:xfrm>
          <a:prstGeom prst="rect">
            <a:avLst/>
          </a:prstGeom>
          <a:noFill/>
          <a:ln>
            <a:solidFill>
              <a:srgbClr val="5C91A4"/>
            </a:solidFill>
          </a:ln>
        </p:spPr>
        <p:txBody>
          <a:bodyPr wrap="square" rtlCol="0">
            <a:spAutoFit/>
          </a:bodyPr>
          <a:lstStyle/>
          <a:p>
            <a:pPr algn="r" rtl="1"/>
            <a:r>
              <a:rPr lang="ar-JO" sz="3400" b="1" dirty="0" smtClean="0">
                <a:solidFill>
                  <a:srgbClr val="E7D19A"/>
                </a:solidFill>
                <a:latin typeface="Adobe Arabic" pitchFamily="18" charset="-78"/>
                <a:cs typeface="Adobe Arabic" pitchFamily="18" charset="-78"/>
              </a:rPr>
              <a:t>معايير اختيار مواقع رامسار </a:t>
            </a:r>
            <a:r>
              <a:rPr lang="ar-JO" sz="2400" b="1" dirty="0" smtClean="0">
                <a:solidFill>
                  <a:srgbClr val="E7D19A"/>
                </a:solidFill>
                <a:latin typeface="Adobe Arabic" pitchFamily="18" charset="-78"/>
                <a:cs typeface="Adobe Arabic" pitchFamily="18" charset="-78"/>
              </a:rPr>
              <a:t>– </a:t>
            </a:r>
            <a:r>
              <a:rPr lang="en-US" sz="2400" b="1" dirty="0" smtClean="0">
                <a:solidFill>
                  <a:srgbClr val="E7D19A"/>
                </a:solidFill>
                <a:latin typeface="Adobe Arabic" pitchFamily="18" charset="-78"/>
                <a:cs typeface="Adobe Arabic" pitchFamily="18" charset="-78"/>
              </a:rPr>
              <a:t>     </a:t>
            </a:r>
            <a:r>
              <a:rPr lang="ar-JO" sz="2400" b="1" dirty="0" smtClean="0">
                <a:solidFill>
                  <a:srgbClr val="E7D19A"/>
                </a:solidFill>
                <a:latin typeface="Adobe Arabic" pitchFamily="18" charset="-78"/>
                <a:cs typeface="Adobe Arabic" pitchFamily="18" charset="-78"/>
              </a:rPr>
              <a:t>المعيار التاسع       </a:t>
            </a:r>
            <a:r>
              <a:rPr lang="en-US" sz="2400" b="1" dirty="0" smtClean="0">
                <a:solidFill>
                  <a:srgbClr val="E7D19A"/>
                </a:solidFill>
                <a:latin typeface="Adobe Arabic" pitchFamily="18" charset="-78"/>
                <a:cs typeface="Adobe Arabic" pitchFamily="18" charset="-78"/>
              </a:rPr>
              <a:t>9</a:t>
            </a:r>
            <a:r>
              <a:rPr lang="ar-JO" sz="2400" b="1" dirty="0" smtClean="0">
                <a:solidFill>
                  <a:srgbClr val="E7D19A"/>
                </a:solidFill>
                <a:latin typeface="Adobe Arabic" pitchFamily="18" charset="-78"/>
                <a:cs typeface="Adobe Arabic" pitchFamily="18" charset="-78"/>
              </a:rPr>
              <a:t> </a:t>
            </a:r>
            <a:r>
              <a:rPr lang="en-US" sz="2400" b="1" dirty="0" smtClean="0">
                <a:solidFill>
                  <a:srgbClr val="E7D19A"/>
                </a:solidFill>
                <a:latin typeface="Adobe Arabic" pitchFamily="18" charset="-78"/>
                <a:cs typeface="Adobe Arabic" pitchFamily="18" charset="-78"/>
              </a:rPr>
              <a:t>Criterion</a:t>
            </a:r>
            <a:endParaRPr lang="en-US" sz="3400" b="1" dirty="0">
              <a:solidFill>
                <a:srgbClr val="E7D19A"/>
              </a:solidFill>
              <a:latin typeface="Adobe Arabic" pitchFamily="18" charset="-78"/>
              <a:cs typeface="Adobe Arabic" pitchFamily="18" charset="-78"/>
            </a:endParaRPr>
          </a:p>
        </p:txBody>
      </p:sp>
      <p:sp>
        <p:nvSpPr>
          <p:cNvPr id="5" name="TextBox 4"/>
          <p:cNvSpPr txBox="1"/>
          <p:nvPr/>
        </p:nvSpPr>
        <p:spPr>
          <a:xfrm>
            <a:off x="914400" y="228600"/>
            <a:ext cx="6553200" cy="1200329"/>
          </a:xfrm>
          <a:prstGeom prst="rect">
            <a:avLst/>
          </a:prstGeom>
          <a:noFill/>
        </p:spPr>
        <p:txBody>
          <a:bodyPr wrap="square" rtlCol="0">
            <a:spAutoFit/>
          </a:bodyPr>
          <a:lstStyle/>
          <a:p>
            <a:pPr algn="ctr" rtl="1"/>
            <a:r>
              <a:rPr lang="ar-JO" sz="3600" b="1" dirty="0" smtClean="0">
                <a:solidFill>
                  <a:schemeClr val="bg1"/>
                </a:solidFill>
                <a:latin typeface="Adobe Arabic" pitchFamily="18" charset="-78"/>
                <a:cs typeface="Adobe Arabic" pitchFamily="18" charset="-78"/>
              </a:rPr>
              <a:t>التخطيط الإداري للأراضي الرطبة ذات الأهمية العالمية المعلنة ضمن اتفاقية رامسار </a:t>
            </a:r>
            <a:endParaRPr lang="en-US" sz="3600" b="1" dirty="0">
              <a:solidFill>
                <a:schemeClr val="bg1"/>
              </a:solidFill>
              <a:latin typeface="Adobe Arabic" pitchFamily="18" charset="-78"/>
              <a:cs typeface="Adobe Arabic" pitchFamily="18" charset="-78"/>
            </a:endParaRPr>
          </a:p>
        </p:txBody>
      </p:sp>
      <p:sp>
        <p:nvSpPr>
          <p:cNvPr id="7" name="Rectangle 6"/>
          <p:cNvSpPr/>
          <p:nvPr/>
        </p:nvSpPr>
        <p:spPr>
          <a:xfrm>
            <a:off x="0" y="0"/>
            <a:ext cx="9144000" cy="45719"/>
          </a:xfrm>
          <a:prstGeom prst="rect">
            <a:avLst/>
          </a:prstGeom>
          <a:solidFill>
            <a:srgbClr val="54B9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914400" y="1600200"/>
            <a:ext cx="6400800" cy="45719"/>
          </a:xfrm>
          <a:prstGeom prst="rect">
            <a:avLst/>
          </a:prstGeom>
          <a:solidFill>
            <a:srgbClr val="54B9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descr="Glossy Ibes.JPG"/>
          <p:cNvPicPr>
            <a:picLocks noChangeAspect="1"/>
          </p:cNvPicPr>
          <p:nvPr/>
        </p:nvPicPr>
        <p:blipFill>
          <a:blip r:embed="rId2" cstate="print"/>
          <a:srcRect l="40000" t="32434" r="40000" b="17378"/>
          <a:stretch>
            <a:fillRect/>
          </a:stretch>
        </p:blipFill>
        <p:spPr>
          <a:xfrm>
            <a:off x="7924800" y="1752600"/>
            <a:ext cx="1066800" cy="1828800"/>
          </a:xfrm>
          <a:prstGeom prst="rect">
            <a:avLst/>
          </a:prstGeom>
        </p:spPr>
      </p:pic>
      <p:pic>
        <p:nvPicPr>
          <p:cNvPr id="10" name="Picture 9" descr="G.barremia.JPG"/>
          <p:cNvPicPr>
            <a:picLocks noChangeAspect="1"/>
          </p:cNvPicPr>
          <p:nvPr/>
        </p:nvPicPr>
        <p:blipFill>
          <a:blip r:embed="rId3" cstate="print"/>
          <a:srcRect l="16364" t="16364" r="4545" b="4545"/>
          <a:stretch>
            <a:fillRect/>
          </a:stretch>
        </p:blipFill>
        <p:spPr>
          <a:xfrm>
            <a:off x="7924800" y="3733800"/>
            <a:ext cx="1066800" cy="857250"/>
          </a:xfrm>
          <a:prstGeom prst="rect">
            <a:avLst/>
          </a:prstGeom>
        </p:spPr>
      </p:pic>
      <p:pic>
        <p:nvPicPr>
          <p:cNvPr id="12" name="Picture 11" descr="DSC_9629.JPG"/>
          <p:cNvPicPr>
            <a:picLocks noChangeAspect="1"/>
          </p:cNvPicPr>
          <p:nvPr/>
        </p:nvPicPr>
        <p:blipFill>
          <a:blip r:embed="rId4" cstate="print"/>
          <a:stretch>
            <a:fillRect/>
          </a:stretch>
        </p:blipFill>
        <p:spPr>
          <a:xfrm>
            <a:off x="7924800" y="4800601"/>
            <a:ext cx="1066800" cy="860378"/>
          </a:xfrm>
          <a:prstGeom prst="rect">
            <a:avLst/>
          </a:prstGeom>
        </p:spPr>
      </p:pic>
      <p:sp>
        <p:nvSpPr>
          <p:cNvPr id="16" name="Rectangle 1"/>
          <p:cNvSpPr>
            <a:spLocks noChangeArrowheads="1"/>
          </p:cNvSpPr>
          <p:nvPr/>
        </p:nvSpPr>
        <p:spPr bwMode="auto">
          <a:xfrm>
            <a:off x="914400" y="1905000"/>
            <a:ext cx="6400800" cy="830997"/>
          </a:xfrm>
          <a:prstGeom prst="rect">
            <a:avLst/>
          </a:prstGeom>
          <a:noFill/>
          <a:ln>
            <a:solidFill>
              <a:srgbClr val="5C91A4"/>
            </a:solidFill>
          </a:ln>
        </p:spPr>
        <p:txBody>
          <a:bodyPr wrap="square" rtlCol="0">
            <a:spAutoFit/>
          </a:bodyPr>
          <a:lstStyle/>
          <a:p>
            <a:pPr marR="0" lvl="0" indent="0" algn="ctr" rtl="1" fontAlgn="base">
              <a:lnSpc>
                <a:spcPct val="100000"/>
              </a:lnSpc>
              <a:spcBef>
                <a:spcPct val="0"/>
              </a:spcBef>
              <a:spcAft>
                <a:spcPct val="0"/>
              </a:spcAft>
              <a:buClrTx/>
              <a:buSzTx/>
              <a:buFontTx/>
              <a:buNone/>
              <a:tabLst/>
            </a:pPr>
            <a:r>
              <a:rPr lang="ar-JO" sz="2400" dirty="0" smtClean="0">
                <a:solidFill>
                  <a:srgbClr val="E7D19A"/>
                </a:solidFill>
                <a:latin typeface="Adobe Arabic" pitchFamily="18" charset="-78"/>
                <a:cs typeface="Adobe Arabic" pitchFamily="18" charset="-78"/>
              </a:rPr>
              <a:t>المجموعة الثانية (</a:t>
            </a:r>
            <a:r>
              <a:rPr lang="en-US" sz="2400" dirty="0" smtClean="0">
                <a:solidFill>
                  <a:srgbClr val="E7D19A"/>
                </a:solidFill>
                <a:latin typeface="Adobe Arabic" pitchFamily="18" charset="-78"/>
                <a:cs typeface="Adobe Arabic" pitchFamily="18" charset="-78"/>
              </a:rPr>
              <a:t>B</a:t>
            </a:r>
            <a:r>
              <a:rPr lang="ar-JO" sz="2400" dirty="0" smtClean="0">
                <a:solidFill>
                  <a:srgbClr val="E7D19A"/>
                </a:solidFill>
                <a:latin typeface="Adobe Arabic" pitchFamily="18" charset="-78"/>
                <a:cs typeface="Adobe Arabic" pitchFamily="18" charset="-78"/>
              </a:rPr>
              <a:t>) مواقع ذات أهمية عالمية لحماية التنوع الحيوي</a:t>
            </a:r>
            <a:r>
              <a:rPr lang="en-US" sz="2400" dirty="0" smtClean="0">
                <a:solidFill>
                  <a:srgbClr val="E7D19A"/>
                </a:solidFill>
                <a:latin typeface="Adobe Arabic" pitchFamily="18" charset="-78"/>
                <a:cs typeface="Adobe Arabic" pitchFamily="18" charset="-78"/>
              </a:rPr>
              <a:t> </a:t>
            </a:r>
            <a:r>
              <a:rPr lang="ar-JO" sz="2400" dirty="0" smtClean="0">
                <a:solidFill>
                  <a:srgbClr val="E7D19A"/>
                </a:solidFill>
                <a:latin typeface="Adobe Arabic" pitchFamily="18" charset="-78"/>
                <a:cs typeface="Adobe Arabic" pitchFamily="18" charset="-78"/>
              </a:rPr>
              <a:t> / معايير تعتمد على مجموعات أخرى </a:t>
            </a:r>
            <a:endParaRPr lang="en-US" sz="2400" dirty="0" smtClean="0">
              <a:solidFill>
                <a:srgbClr val="E7D19A"/>
              </a:solidFill>
              <a:latin typeface="Adobe Arabic" pitchFamily="18" charset="-78"/>
              <a:cs typeface="Adobe Arabic" pitchFamily="18" charset="-78"/>
            </a:endParaRPr>
          </a:p>
        </p:txBody>
      </p:sp>
      <p:grpSp>
        <p:nvGrpSpPr>
          <p:cNvPr id="18" name="Group 17"/>
          <p:cNvGrpSpPr/>
          <p:nvPr/>
        </p:nvGrpSpPr>
        <p:grpSpPr>
          <a:xfrm>
            <a:off x="0" y="6019800"/>
            <a:ext cx="9144000" cy="838200"/>
            <a:chOff x="0" y="6019800"/>
            <a:chExt cx="9144000" cy="838200"/>
          </a:xfrm>
        </p:grpSpPr>
        <p:pic>
          <p:nvPicPr>
            <p:cNvPr id="19" name="Picture 18" descr="DSCF0293.JPG"/>
            <p:cNvPicPr>
              <a:picLocks noChangeAspect="1"/>
            </p:cNvPicPr>
            <p:nvPr/>
          </p:nvPicPr>
          <p:blipFill>
            <a:blip r:embed="rId5" cstate="print"/>
            <a:srcRect t="25042" b="39983"/>
            <a:stretch>
              <a:fillRect/>
            </a:stretch>
          </p:blipFill>
          <p:spPr>
            <a:xfrm>
              <a:off x="0" y="6019800"/>
              <a:ext cx="5181600" cy="838200"/>
            </a:xfrm>
            <a:prstGeom prst="rect">
              <a:avLst/>
            </a:prstGeom>
          </p:spPr>
        </p:pic>
        <p:pic>
          <p:nvPicPr>
            <p:cNvPr id="20" name="Picture 19" descr="DSCF0293.JPG"/>
            <p:cNvPicPr>
              <a:picLocks noChangeAspect="1"/>
            </p:cNvPicPr>
            <p:nvPr/>
          </p:nvPicPr>
          <p:blipFill>
            <a:blip r:embed="rId6" cstate="print"/>
            <a:srcRect t="25042" r="13235" b="42898"/>
            <a:stretch>
              <a:fillRect/>
            </a:stretch>
          </p:blipFill>
          <p:spPr>
            <a:xfrm>
              <a:off x="4648200" y="6019800"/>
              <a:ext cx="4495800" cy="838200"/>
            </a:xfrm>
            <a:prstGeom prst="rect">
              <a:avLst/>
            </a:prstGeom>
          </p:spPr>
        </p:pic>
      </p:grpSp>
    </p:spTree>
  </p:cSld>
  <p:clrMapOvr>
    <a:masterClrMapping/>
  </p:clrMapOvr>
  <p:transition>
    <p:fade thruBlk="1"/>
  </p:transition>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bg>
      <p:bgPr>
        <a:solidFill>
          <a:srgbClr val="78001C"/>
        </a:solidFill>
        <a:effectLst/>
      </p:bgPr>
    </p:bg>
    <p:spTree>
      <p:nvGrpSpPr>
        <p:cNvPr id="1" name=""/>
        <p:cNvGrpSpPr/>
        <p:nvPr/>
      </p:nvGrpSpPr>
      <p:grpSpPr>
        <a:xfrm>
          <a:off x="0" y="0"/>
          <a:ext cx="0" cy="0"/>
          <a:chOff x="0" y="0"/>
          <a:chExt cx="0" cy="0"/>
        </a:xfrm>
      </p:grpSpPr>
      <p:sp>
        <p:nvSpPr>
          <p:cNvPr id="2" name="Rectangle 1"/>
          <p:cNvSpPr/>
          <p:nvPr/>
        </p:nvSpPr>
        <p:spPr>
          <a:xfrm>
            <a:off x="914400" y="3886200"/>
            <a:ext cx="6400800" cy="1200329"/>
          </a:xfrm>
          <a:prstGeom prst="rect">
            <a:avLst/>
          </a:prstGeom>
          <a:ln>
            <a:solidFill>
              <a:srgbClr val="5C91A4"/>
            </a:solidFill>
          </a:ln>
        </p:spPr>
        <p:txBody>
          <a:bodyPr wrap="square">
            <a:spAutoFit/>
          </a:bodyPr>
          <a:lstStyle/>
          <a:p>
            <a:pPr algn="justLow" rtl="1" fontAlgn="base">
              <a:spcBef>
                <a:spcPct val="0"/>
              </a:spcBef>
              <a:spcAft>
                <a:spcPct val="0"/>
              </a:spcAft>
            </a:pPr>
            <a:r>
              <a:rPr lang="ar-JO" sz="2400" dirty="0" smtClean="0">
                <a:solidFill>
                  <a:srgbClr val="E7D19A"/>
                </a:solidFill>
                <a:latin typeface="Adobe Arabic" pitchFamily="18" charset="-78"/>
                <a:cs typeface="Adobe Arabic" pitchFamily="18" charset="-78"/>
              </a:rPr>
              <a:t>تعتبر الأراضي الرطبة ذات أهمية عالمية إذا دعمت وبشكل منتظم وجود 1% من تعداد، أو نوع أو تحت أنوع من الحيوانات غير الطيور معتمد وجودها على الأراضي الرطبة.</a:t>
            </a:r>
            <a:endParaRPr lang="en-US" sz="2400" dirty="0" smtClean="0">
              <a:solidFill>
                <a:srgbClr val="E7D19A"/>
              </a:solidFill>
              <a:latin typeface="Adobe Arabic" pitchFamily="18" charset="-78"/>
              <a:cs typeface="Adobe Arabic" pitchFamily="18" charset="-78"/>
            </a:endParaRPr>
          </a:p>
        </p:txBody>
      </p:sp>
      <p:sp>
        <p:nvSpPr>
          <p:cNvPr id="3" name="TextBox 2"/>
          <p:cNvSpPr txBox="1"/>
          <p:nvPr/>
        </p:nvSpPr>
        <p:spPr>
          <a:xfrm>
            <a:off x="914400" y="2986207"/>
            <a:ext cx="6400800" cy="615553"/>
          </a:xfrm>
          <a:prstGeom prst="rect">
            <a:avLst/>
          </a:prstGeom>
          <a:noFill/>
          <a:ln>
            <a:solidFill>
              <a:srgbClr val="5C91A4"/>
            </a:solidFill>
          </a:ln>
        </p:spPr>
        <p:txBody>
          <a:bodyPr wrap="square" rtlCol="0">
            <a:spAutoFit/>
          </a:bodyPr>
          <a:lstStyle/>
          <a:p>
            <a:pPr algn="r" rtl="1"/>
            <a:r>
              <a:rPr lang="ar-JO" sz="3400" b="1" dirty="0" smtClean="0">
                <a:solidFill>
                  <a:srgbClr val="E7D19A"/>
                </a:solidFill>
                <a:latin typeface="Adobe Arabic" pitchFamily="18" charset="-78"/>
                <a:cs typeface="Adobe Arabic" pitchFamily="18" charset="-78"/>
              </a:rPr>
              <a:t>معايير اختيار مواقع رامسار </a:t>
            </a:r>
            <a:r>
              <a:rPr lang="ar-JO" sz="2400" b="1" dirty="0" smtClean="0">
                <a:solidFill>
                  <a:srgbClr val="E7D19A"/>
                </a:solidFill>
                <a:latin typeface="Adobe Arabic" pitchFamily="18" charset="-78"/>
                <a:cs typeface="Adobe Arabic" pitchFamily="18" charset="-78"/>
              </a:rPr>
              <a:t>– </a:t>
            </a:r>
            <a:r>
              <a:rPr lang="en-US" sz="2400" b="1" dirty="0" smtClean="0">
                <a:solidFill>
                  <a:srgbClr val="E7D19A"/>
                </a:solidFill>
                <a:latin typeface="Adobe Arabic" pitchFamily="18" charset="-78"/>
                <a:cs typeface="Adobe Arabic" pitchFamily="18" charset="-78"/>
              </a:rPr>
              <a:t>     </a:t>
            </a:r>
            <a:r>
              <a:rPr lang="ar-JO" sz="2400" b="1" dirty="0" smtClean="0">
                <a:solidFill>
                  <a:srgbClr val="E7D19A"/>
                </a:solidFill>
                <a:latin typeface="Adobe Arabic" pitchFamily="18" charset="-78"/>
                <a:cs typeface="Adobe Arabic" pitchFamily="18" charset="-78"/>
              </a:rPr>
              <a:t>المعيار التاسع       </a:t>
            </a:r>
            <a:r>
              <a:rPr lang="en-US" sz="2400" b="1" dirty="0" smtClean="0">
                <a:solidFill>
                  <a:srgbClr val="E7D19A"/>
                </a:solidFill>
                <a:latin typeface="Adobe Arabic" pitchFamily="18" charset="-78"/>
                <a:cs typeface="Adobe Arabic" pitchFamily="18" charset="-78"/>
              </a:rPr>
              <a:t>9</a:t>
            </a:r>
            <a:r>
              <a:rPr lang="ar-JO" sz="2400" b="1" dirty="0" smtClean="0">
                <a:solidFill>
                  <a:srgbClr val="E7D19A"/>
                </a:solidFill>
                <a:latin typeface="Adobe Arabic" pitchFamily="18" charset="-78"/>
                <a:cs typeface="Adobe Arabic" pitchFamily="18" charset="-78"/>
              </a:rPr>
              <a:t> </a:t>
            </a:r>
            <a:r>
              <a:rPr lang="en-US" sz="2400" b="1" dirty="0" smtClean="0">
                <a:solidFill>
                  <a:srgbClr val="E7D19A"/>
                </a:solidFill>
                <a:latin typeface="Adobe Arabic" pitchFamily="18" charset="-78"/>
                <a:cs typeface="Adobe Arabic" pitchFamily="18" charset="-78"/>
              </a:rPr>
              <a:t>Criterion</a:t>
            </a:r>
            <a:endParaRPr lang="en-US" sz="3400" b="1" dirty="0">
              <a:solidFill>
                <a:srgbClr val="E7D19A"/>
              </a:solidFill>
              <a:latin typeface="Adobe Arabic" pitchFamily="18" charset="-78"/>
              <a:cs typeface="Adobe Arabic" pitchFamily="18" charset="-78"/>
            </a:endParaRPr>
          </a:p>
        </p:txBody>
      </p:sp>
      <p:sp>
        <p:nvSpPr>
          <p:cNvPr id="5" name="TextBox 4"/>
          <p:cNvSpPr txBox="1"/>
          <p:nvPr/>
        </p:nvSpPr>
        <p:spPr>
          <a:xfrm>
            <a:off x="914400" y="228600"/>
            <a:ext cx="6553200" cy="1200329"/>
          </a:xfrm>
          <a:prstGeom prst="rect">
            <a:avLst/>
          </a:prstGeom>
          <a:noFill/>
        </p:spPr>
        <p:txBody>
          <a:bodyPr wrap="square" rtlCol="0">
            <a:spAutoFit/>
          </a:bodyPr>
          <a:lstStyle/>
          <a:p>
            <a:pPr algn="ctr" rtl="1"/>
            <a:r>
              <a:rPr lang="ar-JO" sz="3600" b="1" dirty="0" smtClean="0">
                <a:solidFill>
                  <a:schemeClr val="bg1"/>
                </a:solidFill>
                <a:latin typeface="Adobe Arabic" pitchFamily="18" charset="-78"/>
                <a:cs typeface="Adobe Arabic" pitchFamily="18" charset="-78"/>
              </a:rPr>
              <a:t>التخطيط الإداري للأراضي الرطبة ذات الأهمية العالمية المعلنة ضمن اتفاقية رامسار </a:t>
            </a:r>
            <a:endParaRPr lang="en-US" sz="3600" b="1" dirty="0">
              <a:solidFill>
                <a:schemeClr val="bg1"/>
              </a:solidFill>
              <a:latin typeface="Adobe Arabic" pitchFamily="18" charset="-78"/>
              <a:cs typeface="Adobe Arabic" pitchFamily="18" charset="-78"/>
            </a:endParaRPr>
          </a:p>
        </p:txBody>
      </p:sp>
      <p:sp>
        <p:nvSpPr>
          <p:cNvPr id="7" name="Rectangle 6"/>
          <p:cNvSpPr/>
          <p:nvPr/>
        </p:nvSpPr>
        <p:spPr>
          <a:xfrm>
            <a:off x="0" y="0"/>
            <a:ext cx="9144000" cy="45719"/>
          </a:xfrm>
          <a:prstGeom prst="rect">
            <a:avLst/>
          </a:prstGeom>
          <a:solidFill>
            <a:srgbClr val="54B9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914400" y="1600200"/>
            <a:ext cx="6400800" cy="45719"/>
          </a:xfrm>
          <a:prstGeom prst="rect">
            <a:avLst/>
          </a:prstGeom>
          <a:solidFill>
            <a:srgbClr val="54B9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descr="Glossy Ibes.JPG"/>
          <p:cNvPicPr>
            <a:picLocks noChangeAspect="1"/>
          </p:cNvPicPr>
          <p:nvPr/>
        </p:nvPicPr>
        <p:blipFill>
          <a:blip r:embed="rId2" cstate="print"/>
          <a:srcRect l="40000" t="32434" r="40000" b="17378"/>
          <a:stretch>
            <a:fillRect/>
          </a:stretch>
        </p:blipFill>
        <p:spPr>
          <a:xfrm>
            <a:off x="7924800" y="1752600"/>
            <a:ext cx="1066800" cy="1828800"/>
          </a:xfrm>
          <a:prstGeom prst="rect">
            <a:avLst/>
          </a:prstGeom>
        </p:spPr>
      </p:pic>
      <p:pic>
        <p:nvPicPr>
          <p:cNvPr id="10" name="Picture 9" descr="G.barremia.JPG"/>
          <p:cNvPicPr>
            <a:picLocks noChangeAspect="1"/>
          </p:cNvPicPr>
          <p:nvPr/>
        </p:nvPicPr>
        <p:blipFill>
          <a:blip r:embed="rId3" cstate="print"/>
          <a:srcRect l="16364" t="16364" r="4545" b="4545"/>
          <a:stretch>
            <a:fillRect/>
          </a:stretch>
        </p:blipFill>
        <p:spPr>
          <a:xfrm>
            <a:off x="7924800" y="3733800"/>
            <a:ext cx="1066800" cy="857250"/>
          </a:xfrm>
          <a:prstGeom prst="rect">
            <a:avLst/>
          </a:prstGeom>
        </p:spPr>
      </p:pic>
      <p:pic>
        <p:nvPicPr>
          <p:cNvPr id="12" name="Picture 11" descr="DSC_9629.JPG"/>
          <p:cNvPicPr>
            <a:picLocks noChangeAspect="1"/>
          </p:cNvPicPr>
          <p:nvPr/>
        </p:nvPicPr>
        <p:blipFill>
          <a:blip r:embed="rId4" cstate="print"/>
          <a:stretch>
            <a:fillRect/>
          </a:stretch>
        </p:blipFill>
        <p:spPr>
          <a:xfrm>
            <a:off x="7924800" y="4800601"/>
            <a:ext cx="1066800" cy="860378"/>
          </a:xfrm>
          <a:prstGeom prst="rect">
            <a:avLst/>
          </a:prstGeom>
        </p:spPr>
      </p:pic>
      <p:sp>
        <p:nvSpPr>
          <p:cNvPr id="16" name="Rectangle 1"/>
          <p:cNvSpPr>
            <a:spLocks noChangeArrowheads="1"/>
          </p:cNvSpPr>
          <p:nvPr/>
        </p:nvSpPr>
        <p:spPr bwMode="auto">
          <a:xfrm>
            <a:off x="914400" y="1905000"/>
            <a:ext cx="6400800" cy="830997"/>
          </a:xfrm>
          <a:prstGeom prst="rect">
            <a:avLst/>
          </a:prstGeom>
          <a:noFill/>
          <a:ln>
            <a:solidFill>
              <a:srgbClr val="5C91A4"/>
            </a:solidFill>
          </a:ln>
        </p:spPr>
        <p:txBody>
          <a:bodyPr wrap="square" rtlCol="0">
            <a:spAutoFit/>
          </a:bodyPr>
          <a:lstStyle/>
          <a:p>
            <a:pPr marR="0" lvl="0" indent="0" algn="ctr" rtl="1" fontAlgn="base">
              <a:lnSpc>
                <a:spcPct val="100000"/>
              </a:lnSpc>
              <a:spcBef>
                <a:spcPct val="0"/>
              </a:spcBef>
              <a:spcAft>
                <a:spcPct val="0"/>
              </a:spcAft>
              <a:buClrTx/>
              <a:buSzTx/>
              <a:buFontTx/>
              <a:buNone/>
              <a:tabLst/>
            </a:pPr>
            <a:r>
              <a:rPr lang="ar-JO" sz="2400" dirty="0" smtClean="0">
                <a:solidFill>
                  <a:srgbClr val="E7D19A"/>
                </a:solidFill>
                <a:latin typeface="Adobe Arabic" pitchFamily="18" charset="-78"/>
                <a:cs typeface="Adobe Arabic" pitchFamily="18" charset="-78"/>
              </a:rPr>
              <a:t>المجموعة الثانية (</a:t>
            </a:r>
            <a:r>
              <a:rPr lang="en-US" sz="2400" dirty="0" smtClean="0">
                <a:solidFill>
                  <a:srgbClr val="E7D19A"/>
                </a:solidFill>
                <a:latin typeface="Adobe Arabic" pitchFamily="18" charset="-78"/>
                <a:cs typeface="Adobe Arabic" pitchFamily="18" charset="-78"/>
              </a:rPr>
              <a:t>B</a:t>
            </a:r>
            <a:r>
              <a:rPr lang="ar-JO" sz="2400" dirty="0" smtClean="0">
                <a:solidFill>
                  <a:srgbClr val="E7D19A"/>
                </a:solidFill>
                <a:latin typeface="Adobe Arabic" pitchFamily="18" charset="-78"/>
                <a:cs typeface="Adobe Arabic" pitchFamily="18" charset="-78"/>
              </a:rPr>
              <a:t>) مواقع ذات أهمية عالمية لحماية التنوع الحيوي</a:t>
            </a:r>
            <a:r>
              <a:rPr lang="en-US" sz="2400" dirty="0" smtClean="0">
                <a:solidFill>
                  <a:srgbClr val="E7D19A"/>
                </a:solidFill>
                <a:latin typeface="Adobe Arabic" pitchFamily="18" charset="-78"/>
                <a:cs typeface="Adobe Arabic" pitchFamily="18" charset="-78"/>
              </a:rPr>
              <a:t> </a:t>
            </a:r>
            <a:r>
              <a:rPr lang="ar-JO" sz="2400" dirty="0" smtClean="0">
                <a:solidFill>
                  <a:srgbClr val="E7D19A"/>
                </a:solidFill>
                <a:latin typeface="Adobe Arabic" pitchFamily="18" charset="-78"/>
                <a:cs typeface="Adobe Arabic" pitchFamily="18" charset="-78"/>
              </a:rPr>
              <a:t> / معايير تعتمد على مجموعات أخرى </a:t>
            </a:r>
            <a:endParaRPr lang="en-US" sz="2400" dirty="0" smtClean="0">
              <a:solidFill>
                <a:srgbClr val="E7D19A"/>
              </a:solidFill>
              <a:latin typeface="Adobe Arabic" pitchFamily="18" charset="-78"/>
              <a:cs typeface="Adobe Arabic" pitchFamily="18" charset="-78"/>
            </a:endParaRPr>
          </a:p>
        </p:txBody>
      </p:sp>
      <p:grpSp>
        <p:nvGrpSpPr>
          <p:cNvPr id="18" name="Group 17"/>
          <p:cNvGrpSpPr/>
          <p:nvPr/>
        </p:nvGrpSpPr>
        <p:grpSpPr>
          <a:xfrm>
            <a:off x="0" y="6019800"/>
            <a:ext cx="9144000" cy="838200"/>
            <a:chOff x="0" y="6019800"/>
            <a:chExt cx="9144000" cy="838200"/>
          </a:xfrm>
        </p:grpSpPr>
        <p:pic>
          <p:nvPicPr>
            <p:cNvPr id="19" name="Picture 18" descr="DSCF0293.JPG"/>
            <p:cNvPicPr>
              <a:picLocks noChangeAspect="1"/>
            </p:cNvPicPr>
            <p:nvPr/>
          </p:nvPicPr>
          <p:blipFill>
            <a:blip r:embed="rId5" cstate="print"/>
            <a:srcRect t="25042" b="39983"/>
            <a:stretch>
              <a:fillRect/>
            </a:stretch>
          </p:blipFill>
          <p:spPr>
            <a:xfrm>
              <a:off x="0" y="6019800"/>
              <a:ext cx="5181600" cy="838200"/>
            </a:xfrm>
            <a:prstGeom prst="rect">
              <a:avLst/>
            </a:prstGeom>
          </p:spPr>
        </p:pic>
        <p:pic>
          <p:nvPicPr>
            <p:cNvPr id="20" name="Picture 19" descr="DSCF0293.JPG"/>
            <p:cNvPicPr>
              <a:picLocks noChangeAspect="1"/>
            </p:cNvPicPr>
            <p:nvPr/>
          </p:nvPicPr>
          <p:blipFill>
            <a:blip r:embed="rId6" cstate="print"/>
            <a:srcRect t="25042" r="13235" b="42898"/>
            <a:stretch>
              <a:fillRect/>
            </a:stretch>
          </p:blipFill>
          <p:spPr>
            <a:xfrm>
              <a:off x="4648200" y="6019800"/>
              <a:ext cx="4495800" cy="838200"/>
            </a:xfrm>
            <a:prstGeom prst="rect">
              <a:avLst/>
            </a:prstGeom>
          </p:spPr>
        </p:pic>
      </p:grpSp>
    </p:spTree>
  </p:cSld>
  <p:clrMapOvr>
    <a:masterClrMapping/>
  </p:clrMapOvr>
  <p:transition>
    <p:fade thruBlk="1"/>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bg>
      <p:bgPr>
        <a:solidFill>
          <a:srgbClr val="78001C"/>
        </a:solidFill>
        <a:effectLst/>
      </p:bgPr>
    </p:bg>
    <p:spTree>
      <p:nvGrpSpPr>
        <p:cNvPr id="1" name=""/>
        <p:cNvGrpSpPr/>
        <p:nvPr/>
      </p:nvGrpSpPr>
      <p:grpSpPr>
        <a:xfrm>
          <a:off x="0" y="0"/>
          <a:ext cx="0" cy="0"/>
          <a:chOff x="0" y="0"/>
          <a:chExt cx="0" cy="0"/>
        </a:xfrm>
      </p:grpSpPr>
      <p:sp>
        <p:nvSpPr>
          <p:cNvPr id="2" name="Rectangle 1"/>
          <p:cNvSpPr/>
          <p:nvPr/>
        </p:nvSpPr>
        <p:spPr>
          <a:xfrm>
            <a:off x="914400" y="2971800"/>
            <a:ext cx="6400800" cy="2677656"/>
          </a:xfrm>
          <a:prstGeom prst="rect">
            <a:avLst/>
          </a:prstGeom>
          <a:ln>
            <a:solidFill>
              <a:srgbClr val="5C91A4"/>
            </a:solidFill>
          </a:ln>
        </p:spPr>
        <p:txBody>
          <a:bodyPr wrap="square">
            <a:spAutoFit/>
          </a:bodyPr>
          <a:lstStyle/>
          <a:p>
            <a:pPr marL="342900" indent="-285750" algn="r" rtl="1">
              <a:buFont typeface="Adobe Arabic" pitchFamily="18" charset="-78"/>
              <a:buChar char="−"/>
            </a:pPr>
            <a:r>
              <a:rPr lang="ar-JO" sz="2400" dirty="0" smtClean="0">
                <a:solidFill>
                  <a:srgbClr val="E7D19A"/>
                </a:solidFill>
                <a:latin typeface="Adobe Arabic" pitchFamily="18" charset="-78"/>
                <a:cs typeface="Adobe Arabic" pitchFamily="18" charset="-78"/>
              </a:rPr>
              <a:t>التجمعات المهددة عالميا، أو التجمعات الفرعية للأنواع.</a:t>
            </a:r>
          </a:p>
          <a:p>
            <a:pPr marL="342900" indent="-285750" algn="r" rtl="1">
              <a:buFont typeface="Adobe Arabic" pitchFamily="18" charset="-78"/>
              <a:buChar char="−"/>
            </a:pPr>
            <a:r>
              <a:rPr lang="ar-JO" sz="2400" dirty="0" smtClean="0">
                <a:solidFill>
                  <a:srgbClr val="E7D19A"/>
                </a:solidFill>
                <a:latin typeface="Adobe Arabic" pitchFamily="18" charset="-78"/>
                <a:cs typeface="Adobe Arabic" pitchFamily="18" charset="-78"/>
              </a:rPr>
              <a:t>الاعتماد على احتساب نسبة 1% حسب نشرات الاتحاد الدولي لحماية الطبيعة.</a:t>
            </a:r>
          </a:p>
          <a:p>
            <a:pPr marL="342900" indent="-285750" algn="r" rtl="1">
              <a:buFont typeface="Adobe Arabic" pitchFamily="18" charset="-78"/>
              <a:buChar char="−"/>
            </a:pPr>
            <a:r>
              <a:rPr lang="ar-JO" sz="2400" dirty="0" smtClean="0">
                <a:solidFill>
                  <a:srgbClr val="E7D19A"/>
                </a:solidFill>
                <a:latin typeface="Adobe Arabic" pitchFamily="18" charset="-78"/>
                <a:cs typeface="Adobe Arabic" pitchFamily="18" charset="-78"/>
              </a:rPr>
              <a:t>يمكن أن يطبق هذا المعيار وطنيا على الأنواع المتوطنة.</a:t>
            </a:r>
          </a:p>
          <a:p>
            <a:pPr marL="342900" indent="-285750" algn="r" rtl="1">
              <a:buFont typeface="Adobe Arabic" pitchFamily="18" charset="-78"/>
              <a:buChar char="−"/>
            </a:pPr>
            <a:r>
              <a:rPr lang="ar-JO" sz="2400" dirty="0" smtClean="0">
                <a:solidFill>
                  <a:srgbClr val="E7D19A"/>
                </a:solidFill>
                <a:latin typeface="Adobe Arabic" pitchFamily="18" charset="-78"/>
                <a:cs typeface="Adobe Arabic" pitchFamily="18" charset="-78"/>
              </a:rPr>
              <a:t>يمكن لهذا المعيار أن يطبق على الثدييات، والزواحف، والبرمائيات، والأسماك واللافقاريات المائية.</a:t>
            </a:r>
          </a:p>
          <a:p>
            <a:pPr marL="342900" indent="-285750" algn="r" rtl="1">
              <a:buFont typeface="Adobe Arabic" pitchFamily="18" charset="-78"/>
              <a:buChar char="−"/>
            </a:pPr>
            <a:r>
              <a:rPr lang="ar-JO" sz="2400" dirty="0" smtClean="0">
                <a:solidFill>
                  <a:srgbClr val="E7D19A"/>
                </a:solidFill>
                <a:latin typeface="Adobe Arabic" pitchFamily="18" charset="-78"/>
                <a:cs typeface="Adobe Arabic" pitchFamily="18" charset="-78"/>
              </a:rPr>
              <a:t>يجب أن تعزى المعلومات الخاصة بالتعداد إلى مصادر موثوقة.</a:t>
            </a:r>
          </a:p>
        </p:txBody>
      </p:sp>
      <p:sp>
        <p:nvSpPr>
          <p:cNvPr id="4" name="TextBox 3"/>
          <p:cNvSpPr txBox="1"/>
          <p:nvPr/>
        </p:nvSpPr>
        <p:spPr>
          <a:xfrm>
            <a:off x="914400" y="228600"/>
            <a:ext cx="6553200" cy="1200329"/>
          </a:xfrm>
          <a:prstGeom prst="rect">
            <a:avLst/>
          </a:prstGeom>
          <a:noFill/>
        </p:spPr>
        <p:txBody>
          <a:bodyPr wrap="square" rtlCol="0">
            <a:spAutoFit/>
          </a:bodyPr>
          <a:lstStyle/>
          <a:p>
            <a:pPr algn="ctr" rtl="1"/>
            <a:r>
              <a:rPr lang="ar-JO" sz="3600" b="1" dirty="0" smtClean="0">
                <a:solidFill>
                  <a:schemeClr val="bg1"/>
                </a:solidFill>
                <a:latin typeface="Adobe Arabic" pitchFamily="18" charset="-78"/>
                <a:cs typeface="Adobe Arabic" pitchFamily="18" charset="-78"/>
              </a:rPr>
              <a:t>التخطيط الإداري للأراضي الرطبة ذات الأهمية العالمية المعلنة ضمن اتفاقية رامسار </a:t>
            </a:r>
            <a:endParaRPr lang="en-US" sz="3600" b="1" dirty="0">
              <a:solidFill>
                <a:schemeClr val="bg1"/>
              </a:solidFill>
              <a:latin typeface="Adobe Arabic" pitchFamily="18" charset="-78"/>
              <a:cs typeface="Adobe Arabic" pitchFamily="18" charset="-78"/>
            </a:endParaRPr>
          </a:p>
        </p:txBody>
      </p:sp>
      <p:sp>
        <p:nvSpPr>
          <p:cNvPr id="6" name="Rectangle 5"/>
          <p:cNvSpPr/>
          <p:nvPr/>
        </p:nvSpPr>
        <p:spPr>
          <a:xfrm>
            <a:off x="0" y="0"/>
            <a:ext cx="9144000" cy="45719"/>
          </a:xfrm>
          <a:prstGeom prst="rect">
            <a:avLst/>
          </a:prstGeom>
          <a:solidFill>
            <a:srgbClr val="54B9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p:nvSpPr>
        <p:spPr>
          <a:xfrm>
            <a:off x="914400" y="1600200"/>
            <a:ext cx="6400800" cy="45719"/>
          </a:xfrm>
          <a:prstGeom prst="rect">
            <a:avLst/>
          </a:prstGeom>
          <a:solidFill>
            <a:srgbClr val="54B9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descr="Glossy Ibes.JPG"/>
          <p:cNvPicPr>
            <a:picLocks noChangeAspect="1"/>
          </p:cNvPicPr>
          <p:nvPr/>
        </p:nvPicPr>
        <p:blipFill>
          <a:blip r:embed="rId2" cstate="print"/>
          <a:srcRect l="40000" t="32434" r="40000" b="17378"/>
          <a:stretch>
            <a:fillRect/>
          </a:stretch>
        </p:blipFill>
        <p:spPr>
          <a:xfrm>
            <a:off x="7924800" y="1752600"/>
            <a:ext cx="1066800" cy="1828800"/>
          </a:xfrm>
          <a:prstGeom prst="rect">
            <a:avLst/>
          </a:prstGeom>
        </p:spPr>
      </p:pic>
      <p:pic>
        <p:nvPicPr>
          <p:cNvPr id="9" name="Picture 8" descr="G.barremia.JPG"/>
          <p:cNvPicPr>
            <a:picLocks noChangeAspect="1"/>
          </p:cNvPicPr>
          <p:nvPr/>
        </p:nvPicPr>
        <p:blipFill>
          <a:blip r:embed="rId3" cstate="print"/>
          <a:srcRect l="16364" t="16364" r="4545" b="4545"/>
          <a:stretch>
            <a:fillRect/>
          </a:stretch>
        </p:blipFill>
        <p:spPr>
          <a:xfrm>
            <a:off x="7924800" y="3733800"/>
            <a:ext cx="1066800" cy="857250"/>
          </a:xfrm>
          <a:prstGeom prst="rect">
            <a:avLst/>
          </a:prstGeom>
        </p:spPr>
      </p:pic>
      <p:pic>
        <p:nvPicPr>
          <p:cNvPr id="11" name="Picture 10" descr="DSC_9629.JPG"/>
          <p:cNvPicPr>
            <a:picLocks noChangeAspect="1"/>
          </p:cNvPicPr>
          <p:nvPr/>
        </p:nvPicPr>
        <p:blipFill>
          <a:blip r:embed="rId4" cstate="print"/>
          <a:stretch>
            <a:fillRect/>
          </a:stretch>
        </p:blipFill>
        <p:spPr>
          <a:xfrm>
            <a:off x="7924800" y="4800601"/>
            <a:ext cx="1066800" cy="860378"/>
          </a:xfrm>
          <a:prstGeom prst="rect">
            <a:avLst/>
          </a:prstGeom>
        </p:spPr>
      </p:pic>
      <p:sp>
        <p:nvSpPr>
          <p:cNvPr id="15" name="TextBox 14"/>
          <p:cNvSpPr txBox="1"/>
          <p:nvPr/>
        </p:nvSpPr>
        <p:spPr>
          <a:xfrm>
            <a:off x="914400" y="2057400"/>
            <a:ext cx="6400800" cy="615553"/>
          </a:xfrm>
          <a:prstGeom prst="rect">
            <a:avLst/>
          </a:prstGeom>
          <a:noFill/>
          <a:ln>
            <a:solidFill>
              <a:srgbClr val="5C91A4"/>
            </a:solidFill>
          </a:ln>
        </p:spPr>
        <p:txBody>
          <a:bodyPr wrap="square" rtlCol="0">
            <a:spAutoFit/>
          </a:bodyPr>
          <a:lstStyle/>
          <a:p>
            <a:pPr algn="r" rtl="1"/>
            <a:r>
              <a:rPr lang="ar-JO" sz="3400" b="1" dirty="0" smtClean="0">
                <a:solidFill>
                  <a:srgbClr val="E7D19A"/>
                </a:solidFill>
                <a:latin typeface="Adobe Arabic" pitchFamily="18" charset="-78"/>
                <a:cs typeface="Adobe Arabic" pitchFamily="18" charset="-78"/>
              </a:rPr>
              <a:t>معايير اختيار مواقع رامسار </a:t>
            </a:r>
            <a:r>
              <a:rPr lang="ar-JO" sz="2400" b="1" dirty="0" smtClean="0">
                <a:solidFill>
                  <a:srgbClr val="E7D19A"/>
                </a:solidFill>
                <a:latin typeface="Adobe Arabic" pitchFamily="18" charset="-78"/>
                <a:cs typeface="Adobe Arabic" pitchFamily="18" charset="-78"/>
              </a:rPr>
              <a:t>– </a:t>
            </a:r>
            <a:r>
              <a:rPr lang="en-US" sz="2400" b="1" dirty="0" smtClean="0">
                <a:solidFill>
                  <a:srgbClr val="E7D19A"/>
                </a:solidFill>
                <a:latin typeface="Adobe Arabic" pitchFamily="18" charset="-78"/>
                <a:cs typeface="Adobe Arabic" pitchFamily="18" charset="-78"/>
              </a:rPr>
              <a:t>     </a:t>
            </a:r>
            <a:r>
              <a:rPr lang="ar-JO" sz="2400" b="1" dirty="0" smtClean="0">
                <a:solidFill>
                  <a:srgbClr val="E7D19A"/>
                </a:solidFill>
                <a:latin typeface="Adobe Arabic" pitchFamily="18" charset="-78"/>
                <a:cs typeface="Adobe Arabic" pitchFamily="18" charset="-78"/>
              </a:rPr>
              <a:t>المعيار التاسع</a:t>
            </a:r>
            <a:r>
              <a:rPr lang="en-US" sz="2400" b="1" dirty="0" smtClean="0">
                <a:solidFill>
                  <a:srgbClr val="E7D19A"/>
                </a:solidFill>
                <a:latin typeface="Adobe Arabic" pitchFamily="18" charset="-78"/>
                <a:cs typeface="Adobe Arabic" pitchFamily="18" charset="-78"/>
              </a:rPr>
              <a:t>Criterion 9    </a:t>
            </a:r>
            <a:r>
              <a:rPr lang="ar-JO" sz="2400" b="1" dirty="0" smtClean="0">
                <a:solidFill>
                  <a:srgbClr val="E7D19A"/>
                </a:solidFill>
                <a:latin typeface="Adobe Arabic" pitchFamily="18" charset="-78"/>
                <a:cs typeface="Adobe Arabic" pitchFamily="18" charset="-78"/>
              </a:rPr>
              <a:t>  </a:t>
            </a:r>
            <a:endParaRPr lang="en-US" sz="3400" b="1" dirty="0">
              <a:solidFill>
                <a:srgbClr val="E7D19A"/>
              </a:solidFill>
              <a:latin typeface="Adobe Arabic" pitchFamily="18" charset="-78"/>
              <a:cs typeface="Adobe Arabic" pitchFamily="18" charset="-78"/>
            </a:endParaRPr>
          </a:p>
        </p:txBody>
      </p:sp>
      <p:grpSp>
        <p:nvGrpSpPr>
          <p:cNvPr id="17" name="Group 16"/>
          <p:cNvGrpSpPr/>
          <p:nvPr/>
        </p:nvGrpSpPr>
        <p:grpSpPr>
          <a:xfrm>
            <a:off x="0" y="6019800"/>
            <a:ext cx="9144000" cy="838200"/>
            <a:chOff x="0" y="6019800"/>
            <a:chExt cx="9144000" cy="838200"/>
          </a:xfrm>
        </p:grpSpPr>
        <p:pic>
          <p:nvPicPr>
            <p:cNvPr id="18" name="Picture 17" descr="DSCF0293.JPG"/>
            <p:cNvPicPr>
              <a:picLocks noChangeAspect="1"/>
            </p:cNvPicPr>
            <p:nvPr/>
          </p:nvPicPr>
          <p:blipFill>
            <a:blip r:embed="rId5" cstate="print"/>
            <a:srcRect t="25042" b="39983"/>
            <a:stretch>
              <a:fillRect/>
            </a:stretch>
          </p:blipFill>
          <p:spPr>
            <a:xfrm>
              <a:off x="0" y="6019800"/>
              <a:ext cx="5181600" cy="838200"/>
            </a:xfrm>
            <a:prstGeom prst="rect">
              <a:avLst/>
            </a:prstGeom>
          </p:spPr>
        </p:pic>
        <p:pic>
          <p:nvPicPr>
            <p:cNvPr id="19" name="Picture 18" descr="DSCF0293.JPG"/>
            <p:cNvPicPr>
              <a:picLocks noChangeAspect="1"/>
            </p:cNvPicPr>
            <p:nvPr/>
          </p:nvPicPr>
          <p:blipFill>
            <a:blip r:embed="rId6" cstate="print"/>
            <a:srcRect t="25042" r="13235" b="42898"/>
            <a:stretch>
              <a:fillRect/>
            </a:stretch>
          </p:blipFill>
          <p:spPr>
            <a:xfrm>
              <a:off x="4648200" y="6019800"/>
              <a:ext cx="4495800" cy="838200"/>
            </a:xfrm>
            <a:prstGeom prst="rect">
              <a:avLst/>
            </a:prstGeom>
          </p:spPr>
        </p:pic>
      </p:grpSp>
    </p:spTree>
  </p:cSld>
  <p:clrMapOvr>
    <a:masterClrMapping/>
  </p:clrMapOvr>
  <p:transition>
    <p:fade thruBlk="1"/>
  </p:transition>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bg>
      <p:bgPr>
        <a:solidFill>
          <a:srgbClr val="78001C"/>
        </a:solidFill>
        <a:effectLst/>
      </p:bgPr>
    </p:bg>
    <p:spTree>
      <p:nvGrpSpPr>
        <p:cNvPr id="1" name=""/>
        <p:cNvGrpSpPr/>
        <p:nvPr/>
      </p:nvGrpSpPr>
      <p:grpSpPr>
        <a:xfrm>
          <a:off x="0" y="0"/>
          <a:ext cx="0" cy="0"/>
          <a:chOff x="0" y="0"/>
          <a:chExt cx="0" cy="0"/>
        </a:xfrm>
      </p:grpSpPr>
      <p:sp>
        <p:nvSpPr>
          <p:cNvPr id="4" name="TextBox 3"/>
          <p:cNvSpPr txBox="1"/>
          <p:nvPr/>
        </p:nvSpPr>
        <p:spPr>
          <a:xfrm>
            <a:off x="914400" y="228600"/>
            <a:ext cx="6553200" cy="1200329"/>
          </a:xfrm>
          <a:prstGeom prst="rect">
            <a:avLst/>
          </a:prstGeom>
          <a:noFill/>
        </p:spPr>
        <p:txBody>
          <a:bodyPr wrap="square" rtlCol="0">
            <a:spAutoFit/>
          </a:bodyPr>
          <a:lstStyle/>
          <a:p>
            <a:pPr algn="ctr" rtl="1"/>
            <a:r>
              <a:rPr lang="ar-JO" sz="3600" b="1" dirty="0" smtClean="0">
                <a:solidFill>
                  <a:schemeClr val="bg1"/>
                </a:solidFill>
                <a:latin typeface="Adobe Arabic" pitchFamily="18" charset="-78"/>
                <a:cs typeface="Adobe Arabic" pitchFamily="18" charset="-78"/>
              </a:rPr>
              <a:t>التخطيط الإداري للأراضي الرطبة ذات الأهمية العالمية المعلنة ضمن اتفاقية رامسار </a:t>
            </a:r>
            <a:endParaRPr lang="en-US" sz="3600" b="1" dirty="0">
              <a:solidFill>
                <a:schemeClr val="bg1"/>
              </a:solidFill>
              <a:latin typeface="Adobe Arabic" pitchFamily="18" charset="-78"/>
              <a:cs typeface="Adobe Arabic" pitchFamily="18" charset="-78"/>
            </a:endParaRPr>
          </a:p>
        </p:txBody>
      </p:sp>
      <p:sp>
        <p:nvSpPr>
          <p:cNvPr id="6" name="Rectangle 5"/>
          <p:cNvSpPr/>
          <p:nvPr/>
        </p:nvSpPr>
        <p:spPr>
          <a:xfrm>
            <a:off x="0" y="0"/>
            <a:ext cx="9144000" cy="45719"/>
          </a:xfrm>
          <a:prstGeom prst="rect">
            <a:avLst/>
          </a:prstGeom>
          <a:solidFill>
            <a:srgbClr val="54B9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p:nvSpPr>
        <p:spPr>
          <a:xfrm>
            <a:off x="914400" y="1600200"/>
            <a:ext cx="6400800" cy="45719"/>
          </a:xfrm>
          <a:prstGeom prst="rect">
            <a:avLst/>
          </a:prstGeom>
          <a:solidFill>
            <a:srgbClr val="54B9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descr="Glossy Ibes.JPG"/>
          <p:cNvPicPr>
            <a:picLocks noChangeAspect="1"/>
          </p:cNvPicPr>
          <p:nvPr/>
        </p:nvPicPr>
        <p:blipFill>
          <a:blip r:embed="rId2" cstate="print"/>
          <a:srcRect l="40000" t="32434" r="40000" b="17378"/>
          <a:stretch>
            <a:fillRect/>
          </a:stretch>
        </p:blipFill>
        <p:spPr>
          <a:xfrm>
            <a:off x="7924800" y="1752600"/>
            <a:ext cx="1066800" cy="1828800"/>
          </a:xfrm>
          <a:prstGeom prst="rect">
            <a:avLst/>
          </a:prstGeom>
        </p:spPr>
      </p:pic>
      <p:pic>
        <p:nvPicPr>
          <p:cNvPr id="9" name="Picture 8" descr="G.barremia.JPG"/>
          <p:cNvPicPr>
            <a:picLocks noChangeAspect="1"/>
          </p:cNvPicPr>
          <p:nvPr/>
        </p:nvPicPr>
        <p:blipFill>
          <a:blip r:embed="rId3" cstate="print"/>
          <a:srcRect l="16364" t="16364" r="4545" b="4545"/>
          <a:stretch>
            <a:fillRect/>
          </a:stretch>
        </p:blipFill>
        <p:spPr>
          <a:xfrm>
            <a:off x="7924800" y="3733800"/>
            <a:ext cx="1066800" cy="857250"/>
          </a:xfrm>
          <a:prstGeom prst="rect">
            <a:avLst/>
          </a:prstGeom>
        </p:spPr>
      </p:pic>
      <p:pic>
        <p:nvPicPr>
          <p:cNvPr id="11" name="Picture 10" descr="DSC_9629.JPG"/>
          <p:cNvPicPr>
            <a:picLocks noChangeAspect="1"/>
          </p:cNvPicPr>
          <p:nvPr/>
        </p:nvPicPr>
        <p:blipFill>
          <a:blip r:embed="rId4" cstate="print"/>
          <a:stretch>
            <a:fillRect/>
          </a:stretch>
        </p:blipFill>
        <p:spPr>
          <a:xfrm>
            <a:off x="7924800" y="4800601"/>
            <a:ext cx="1066800" cy="860378"/>
          </a:xfrm>
          <a:prstGeom prst="rect">
            <a:avLst/>
          </a:prstGeom>
        </p:spPr>
      </p:pic>
      <p:sp>
        <p:nvSpPr>
          <p:cNvPr id="15" name="TextBox 14"/>
          <p:cNvSpPr txBox="1"/>
          <p:nvPr/>
        </p:nvSpPr>
        <p:spPr>
          <a:xfrm>
            <a:off x="914400" y="2057400"/>
            <a:ext cx="6400800" cy="1138773"/>
          </a:xfrm>
          <a:prstGeom prst="rect">
            <a:avLst/>
          </a:prstGeom>
          <a:noFill/>
          <a:ln>
            <a:solidFill>
              <a:srgbClr val="5C91A4"/>
            </a:solidFill>
          </a:ln>
        </p:spPr>
        <p:txBody>
          <a:bodyPr wrap="square" rtlCol="0">
            <a:spAutoFit/>
          </a:bodyPr>
          <a:lstStyle/>
          <a:p>
            <a:pPr algn="r" rtl="1"/>
            <a:r>
              <a:rPr lang="ar-JO" sz="3400" b="1" dirty="0" smtClean="0">
                <a:solidFill>
                  <a:srgbClr val="E7D19A"/>
                </a:solidFill>
                <a:latin typeface="Adobe Arabic" pitchFamily="18" charset="-78"/>
                <a:cs typeface="Adobe Arabic" pitchFamily="18" charset="-78"/>
              </a:rPr>
              <a:t>عرف المعيار/ المعايير التي تنطبق على المنطقة الرطبة في بلدك، وما هي احتمالية تسميتها كمنطقة </a:t>
            </a:r>
            <a:r>
              <a:rPr lang="ar-JO" sz="3400" b="1" dirty="0" err="1" smtClean="0">
                <a:solidFill>
                  <a:srgbClr val="E7D19A"/>
                </a:solidFill>
                <a:latin typeface="Adobe Arabic" pitchFamily="18" charset="-78"/>
                <a:cs typeface="Adobe Arabic" pitchFamily="18" charset="-78"/>
              </a:rPr>
              <a:t>رامسـار</a:t>
            </a:r>
            <a:r>
              <a:rPr lang="ar-JO" sz="3400" b="1" dirty="0" smtClean="0">
                <a:solidFill>
                  <a:srgbClr val="E7D19A"/>
                </a:solidFill>
                <a:latin typeface="Adobe Arabic" pitchFamily="18" charset="-78"/>
                <a:cs typeface="Adobe Arabic" pitchFamily="18" charset="-78"/>
              </a:rPr>
              <a:t>.</a:t>
            </a:r>
            <a:endParaRPr lang="en-US" sz="3400" b="1" dirty="0">
              <a:solidFill>
                <a:srgbClr val="E7D19A"/>
              </a:solidFill>
              <a:latin typeface="Adobe Arabic" pitchFamily="18" charset="-78"/>
              <a:cs typeface="Adobe Arabic" pitchFamily="18" charset="-78"/>
            </a:endParaRPr>
          </a:p>
        </p:txBody>
      </p:sp>
      <p:pic>
        <p:nvPicPr>
          <p:cNvPr id="17" name="Picture 16" descr="091214-NH-d102.JPG"/>
          <p:cNvPicPr>
            <a:picLocks noChangeAspect="1"/>
          </p:cNvPicPr>
          <p:nvPr/>
        </p:nvPicPr>
        <p:blipFill>
          <a:blip r:embed="rId5" cstate="print"/>
          <a:srcRect t="35000"/>
          <a:stretch>
            <a:fillRect/>
          </a:stretch>
        </p:blipFill>
        <p:spPr>
          <a:xfrm>
            <a:off x="914400" y="3429000"/>
            <a:ext cx="6400800" cy="2438400"/>
          </a:xfrm>
          <a:prstGeom prst="rect">
            <a:avLst/>
          </a:prstGeom>
        </p:spPr>
      </p:pic>
    </p:spTree>
  </p:cSld>
  <p:clrMapOvr>
    <a:masterClrMapping/>
  </p:clrMapOvr>
  <p:transition>
    <p:fade thruBlk="1"/>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3" name="TextBox 2"/>
          <p:cNvSpPr txBox="1"/>
          <p:nvPr/>
        </p:nvSpPr>
        <p:spPr>
          <a:xfrm>
            <a:off x="914400" y="228600"/>
            <a:ext cx="6553200" cy="1200329"/>
          </a:xfrm>
          <a:prstGeom prst="rect">
            <a:avLst/>
          </a:prstGeom>
          <a:noFill/>
        </p:spPr>
        <p:txBody>
          <a:bodyPr wrap="square" rtlCol="0">
            <a:spAutoFit/>
          </a:bodyPr>
          <a:lstStyle/>
          <a:p>
            <a:pPr algn="ctr" rtl="1"/>
            <a:r>
              <a:rPr lang="ar-JO" sz="3600" b="1" dirty="0" smtClean="0">
                <a:solidFill>
                  <a:schemeClr val="bg1"/>
                </a:solidFill>
                <a:latin typeface="Adobe Arabic" pitchFamily="18" charset="-78"/>
                <a:cs typeface="Adobe Arabic" pitchFamily="18" charset="-78"/>
              </a:rPr>
              <a:t>التخطيط الإداري للأراضي الرطبة ذات الأهمية العالمية المعلنة ضمن اتفاقية رامسار </a:t>
            </a:r>
            <a:endParaRPr lang="en-US" sz="3600" b="1" dirty="0">
              <a:solidFill>
                <a:schemeClr val="bg1"/>
              </a:solidFill>
              <a:latin typeface="Adobe Arabic" pitchFamily="18" charset="-78"/>
              <a:cs typeface="Adobe Arabic" pitchFamily="18" charset="-78"/>
            </a:endParaRPr>
          </a:p>
        </p:txBody>
      </p:sp>
      <p:pic>
        <p:nvPicPr>
          <p:cNvPr id="5" name="Picture 6" descr="J:\sirhani-male.jpg"/>
          <p:cNvPicPr>
            <a:picLocks noChangeAspect="1" noChangeArrowheads="1"/>
          </p:cNvPicPr>
          <p:nvPr/>
        </p:nvPicPr>
        <p:blipFill>
          <a:blip r:embed="rId2" cstate="print"/>
          <a:srcRect l="11001" t="12867" r="14163" b="12835"/>
          <a:stretch>
            <a:fillRect/>
          </a:stretch>
        </p:blipFill>
        <p:spPr bwMode="auto">
          <a:xfrm>
            <a:off x="7809215" y="3773403"/>
            <a:ext cx="1129752" cy="786685"/>
          </a:xfrm>
          <a:prstGeom prst="rect">
            <a:avLst/>
          </a:prstGeom>
          <a:noFill/>
        </p:spPr>
      </p:pic>
      <p:sp>
        <p:nvSpPr>
          <p:cNvPr id="6" name="Rectangle 5"/>
          <p:cNvSpPr/>
          <p:nvPr/>
        </p:nvSpPr>
        <p:spPr>
          <a:xfrm>
            <a:off x="0" y="0"/>
            <a:ext cx="9144000" cy="45719"/>
          </a:xfrm>
          <a:prstGeom prst="rect">
            <a:avLst/>
          </a:prstGeom>
          <a:solidFill>
            <a:srgbClr val="54B9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p:nvSpPr>
        <p:spPr>
          <a:xfrm>
            <a:off x="914400" y="1600200"/>
            <a:ext cx="6400800" cy="45719"/>
          </a:xfrm>
          <a:prstGeom prst="rect">
            <a:avLst/>
          </a:prstGeom>
          <a:solidFill>
            <a:srgbClr val="54B9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2" descr="J:\250 GB [NH]\jabboul package archived\GCG.jpg"/>
          <p:cNvPicPr>
            <a:picLocks noChangeAspect="1" noChangeArrowheads="1"/>
          </p:cNvPicPr>
          <p:nvPr/>
        </p:nvPicPr>
        <p:blipFill>
          <a:blip r:embed="rId3" cstate="print"/>
          <a:srcRect l="28078" t="4270" r="31662" b="12456"/>
          <a:stretch>
            <a:fillRect/>
          </a:stretch>
        </p:blipFill>
        <p:spPr bwMode="auto">
          <a:xfrm>
            <a:off x="7795967" y="1752600"/>
            <a:ext cx="1143000" cy="1828800"/>
          </a:xfrm>
          <a:prstGeom prst="rect">
            <a:avLst/>
          </a:prstGeom>
          <a:noFill/>
        </p:spPr>
      </p:pic>
      <p:pic>
        <p:nvPicPr>
          <p:cNvPr id="10" name="Picture 4" descr="J:\250 GB [NH]\jabboul package archived\using the boat.jpg"/>
          <p:cNvPicPr>
            <a:picLocks noChangeAspect="1" noChangeArrowheads="1"/>
          </p:cNvPicPr>
          <p:nvPr/>
        </p:nvPicPr>
        <p:blipFill>
          <a:blip r:embed="rId4" cstate="print"/>
          <a:srcRect l="4693" r="10832"/>
          <a:stretch>
            <a:fillRect/>
          </a:stretch>
        </p:blipFill>
        <p:spPr bwMode="auto">
          <a:xfrm>
            <a:off x="7795967" y="4752091"/>
            <a:ext cx="1143000" cy="999505"/>
          </a:xfrm>
          <a:prstGeom prst="rect">
            <a:avLst/>
          </a:prstGeom>
          <a:noFill/>
        </p:spPr>
      </p:pic>
      <p:sp>
        <p:nvSpPr>
          <p:cNvPr id="11" name="TextBox 10"/>
          <p:cNvSpPr txBox="1"/>
          <p:nvPr/>
        </p:nvSpPr>
        <p:spPr>
          <a:xfrm>
            <a:off x="914400" y="2057400"/>
            <a:ext cx="6400800" cy="615553"/>
          </a:xfrm>
          <a:prstGeom prst="rect">
            <a:avLst/>
          </a:prstGeom>
          <a:noFill/>
          <a:ln>
            <a:solidFill>
              <a:srgbClr val="5C91A4"/>
            </a:solidFill>
          </a:ln>
        </p:spPr>
        <p:txBody>
          <a:bodyPr wrap="square" rtlCol="0">
            <a:spAutoFit/>
          </a:bodyPr>
          <a:lstStyle/>
          <a:p>
            <a:pPr algn="r" rtl="1"/>
            <a:r>
              <a:rPr lang="ar-JO" sz="3400" b="1" dirty="0" smtClean="0">
                <a:solidFill>
                  <a:srgbClr val="E7D19A"/>
                </a:solidFill>
                <a:latin typeface="Adobe Arabic" pitchFamily="18" charset="-78"/>
                <a:cs typeface="Adobe Arabic" pitchFamily="18" charset="-78"/>
              </a:rPr>
              <a:t>أنواع الأراضي الرطبة (تصنيف آخر)</a:t>
            </a:r>
            <a:endParaRPr lang="en-US" sz="3400" b="1" dirty="0">
              <a:solidFill>
                <a:srgbClr val="E7D19A"/>
              </a:solidFill>
              <a:latin typeface="Adobe Arabic" pitchFamily="18" charset="-78"/>
              <a:cs typeface="Adobe Arabic" pitchFamily="18" charset="-78"/>
            </a:endParaRPr>
          </a:p>
        </p:txBody>
      </p:sp>
      <p:sp>
        <p:nvSpPr>
          <p:cNvPr id="12" name="Rectangle 11"/>
          <p:cNvSpPr/>
          <p:nvPr/>
        </p:nvSpPr>
        <p:spPr>
          <a:xfrm>
            <a:off x="838200" y="2895600"/>
            <a:ext cx="6477000" cy="1384995"/>
          </a:xfrm>
          <a:prstGeom prst="rect">
            <a:avLst/>
          </a:prstGeom>
        </p:spPr>
        <p:txBody>
          <a:bodyPr wrap="square">
            <a:spAutoFit/>
          </a:bodyPr>
          <a:lstStyle/>
          <a:p>
            <a:pPr marL="514350" indent="-514350" algn="justLow" rtl="1">
              <a:buFont typeface="+mj-lt"/>
              <a:buAutoNum type="arabicPeriod"/>
            </a:pPr>
            <a:r>
              <a:rPr lang="ar-JO" sz="2800" dirty="0" smtClean="0">
                <a:solidFill>
                  <a:srgbClr val="E7D19A"/>
                </a:solidFill>
                <a:latin typeface="Adobe Arabic" pitchFamily="18" charset="-78"/>
                <a:cs typeface="Adobe Arabic" pitchFamily="18" charset="-78"/>
              </a:rPr>
              <a:t>الأراضي الرطبة الداخلية.</a:t>
            </a:r>
          </a:p>
          <a:p>
            <a:pPr marL="514350" indent="-514350" algn="justLow" rtl="1">
              <a:buFont typeface="+mj-lt"/>
              <a:buAutoNum type="arabicPeriod"/>
            </a:pPr>
            <a:r>
              <a:rPr lang="ar-JO" sz="2800" dirty="0" smtClean="0">
                <a:solidFill>
                  <a:srgbClr val="E7D19A"/>
                </a:solidFill>
                <a:latin typeface="Adobe Arabic" pitchFamily="18" charset="-78"/>
                <a:cs typeface="Adobe Arabic" pitchFamily="18" charset="-78"/>
              </a:rPr>
              <a:t>الساحلية.</a:t>
            </a:r>
          </a:p>
          <a:p>
            <a:pPr marL="514350" indent="-514350" algn="justLow" rtl="1">
              <a:buFont typeface="+mj-lt"/>
              <a:buAutoNum type="arabicPeriod"/>
            </a:pPr>
            <a:r>
              <a:rPr lang="ar-JO" sz="2800" dirty="0" smtClean="0">
                <a:solidFill>
                  <a:srgbClr val="E7D19A"/>
                </a:solidFill>
                <a:latin typeface="Adobe Arabic" pitchFamily="18" charset="-78"/>
                <a:cs typeface="Adobe Arabic" pitchFamily="18" charset="-78"/>
              </a:rPr>
              <a:t>الصناعية.</a:t>
            </a:r>
            <a:endParaRPr lang="en-US" sz="2800" dirty="0" smtClean="0">
              <a:solidFill>
                <a:srgbClr val="E7D19A"/>
              </a:solidFill>
              <a:latin typeface="Adobe Arabic" pitchFamily="18" charset="-78"/>
              <a:cs typeface="Adobe Arabic" pitchFamily="18" charset="-78"/>
            </a:endParaRPr>
          </a:p>
        </p:txBody>
      </p:sp>
      <p:pic>
        <p:nvPicPr>
          <p:cNvPr id="13" name="Picture 12" descr="5"/>
          <p:cNvPicPr>
            <a:picLocks noChangeAspect="1" noChangeArrowheads="1"/>
          </p:cNvPicPr>
          <p:nvPr/>
        </p:nvPicPr>
        <p:blipFill>
          <a:blip r:embed="rId5" cstate="print"/>
          <a:srcRect l="22992" r="4410" b="6624"/>
          <a:stretch>
            <a:fillRect/>
          </a:stretch>
        </p:blipFill>
        <p:spPr bwMode="auto">
          <a:xfrm>
            <a:off x="914400" y="4666519"/>
            <a:ext cx="1418552" cy="1066800"/>
          </a:xfrm>
          <a:prstGeom prst="rect">
            <a:avLst/>
          </a:prstGeom>
          <a:ln>
            <a:noFill/>
          </a:ln>
          <a:effectLst>
            <a:outerShdw blurRad="292100" dist="139700" dir="2700000" algn="tl" rotWithShape="0">
              <a:srgbClr val="333333">
                <a:alpha val="65000"/>
              </a:srgbClr>
            </a:outerShdw>
          </a:effectLst>
        </p:spPr>
      </p:pic>
      <p:pic>
        <p:nvPicPr>
          <p:cNvPr id="14" name="Picture 15"/>
          <p:cNvPicPr>
            <a:picLocks noChangeAspect="1" noChangeArrowheads="1"/>
          </p:cNvPicPr>
          <p:nvPr/>
        </p:nvPicPr>
        <p:blipFill>
          <a:blip r:embed="rId6" cstate="print"/>
          <a:srcRect t="9497" r="20483"/>
          <a:stretch>
            <a:fillRect/>
          </a:stretch>
        </p:blipFill>
        <p:spPr bwMode="auto">
          <a:xfrm>
            <a:off x="4112436" y="4691281"/>
            <a:ext cx="1543650" cy="1042038"/>
          </a:xfrm>
          <a:prstGeom prst="rect">
            <a:avLst/>
          </a:prstGeom>
          <a:ln>
            <a:noFill/>
          </a:ln>
          <a:effectLst>
            <a:outerShdw blurRad="292100" dist="139700" dir="2700000" algn="tl" rotWithShape="0">
              <a:srgbClr val="333333">
                <a:alpha val="65000"/>
              </a:srgbClr>
            </a:outerShdw>
          </a:effectLst>
        </p:spPr>
      </p:pic>
      <p:pic>
        <p:nvPicPr>
          <p:cNvPr id="15" name="Picture 2" descr="pakistan-wwf1.jpg (54259 bytes)"/>
          <p:cNvPicPr>
            <a:picLocks noChangeAspect="1" noChangeArrowheads="1"/>
          </p:cNvPicPr>
          <p:nvPr/>
        </p:nvPicPr>
        <p:blipFill>
          <a:blip r:embed="rId7" cstate="print"/>
          <a:srcRect r="21889" b="4028"/>
          <a:stretch>
            <a:fillRect/>
          </a:stretch>
        </p:blipFill>
        <p:spPr bwMode="auto">
          <a:xfrm>
            <a:off x="914400" y="3048000"/>
            <a:ext cx="1447800" cy="1428501"/>
          </a:xfrm>
          <a:prstGeom prst="rect">
            <a:avLst/>
          </a:prstGeom>
          <a:ln>
            <a:noFill/>
          </a:ln>
          <a:effectLst>
            <a:outerShdw blurRad="292100" dist="139700" dir="2700000" algn="tl" rotWithShape="0">
              <a:srgbClr val="333333">
                <a:alpha val="65000"/>
              </a:srgbClr>
            </a:outerShdw>
          </a:effectLst>
        </p:spPr>
      </p:pic>
      <p:pic>
        <p:nvPicPr>
          <p:cNvPr id="16" name="Picture 10" descr="algeria-ouled1"/>
          <p:cNvPicPr>
            <a:picLocks noChangeAspect="1" noChangeArrowheads="1"/>
          </p:cNvPicPr>
          <p:nvPr/>
        </p:nvPicPr>
        <p:blipFill>
          <a:blip r:embed="rId8" cstate="print"/>
          <a:srcRect l="10811"/>
          <a:stretch>
            <a:fillRect/>
          </a:stretch>
        </p:blipFill>
        <p:spPr bwMode="auto">
          <a:xfrm>
            <a:off x="2468066" y="4666519"/>
            <a:ext cx="1509256" cy="1066800"/>
          </a:xfrm>
          <a:prstGeom prst="rect">
            <a:avLst/>
          </a:prstGeom>
          <a:ln>
            <a:noFill/>
          </a:ln>
          <a:effectLst>
            <a:outerShdw blurRad="292100" dist="139700" dir="2700000" algn="tl" rotWithShape="0">
              <a:srgbClr val="333333">
                <a:alpha val="65000"/>
              </a:srgbClr>
            </a:outerShdw>
          </a:effectLst>
        </p:spPr>
      </p:pic>
      <p:pic>
        <p:nvPicPr>
          <p:cNvPr id="19" name="Picture 4" descr="screen5-sweden"/>
          <p:cNvPicPr>
            <a:picLocks noChangeAspect="1" noChangeArrowheads="1"/>
          </p:cNvPicPr>
          <p:nvPr/>
        </p:nvPicPr>
        <p:blipFill>
          <a:blip r:embed="rId9" cstate="print"/>
          <a:srcRect r="8871"/>
          <a:stretch>
            <a:fillRect/>
          </a:stretch>
        </p:blipFill>
        <p:spPr bwMode="auto">
          <a:xfrm>
            <a:off x="5791200" y="4671300"/>
            <a:ext cx="1524000" cy="1062020"/>
          </a:xfrm>
          <a:prstGeom prst="rect">
            <a:avLst/>
          </a:prstGeom>
          <a:ln>
            <a:noFill/>
          </a:ln>
          <a:effectLst>
            <a:outerShdw blurRad="292100" dist="139700" dir="2700000" algn="tl" rotWithShape="0">
              <a:srgbClr val="333333">
                <a:alpha val="65000"/>
              </a:srgbClr>
            </a:outerShdw>
          </a:effectLst>
        </p:spPr>
      </p:pic>
      <p:pic>
        <p:nvPicPr>
          <p:cNvPr id="20" name="Picture 19" descr="041002d016.JPG"/>
          <p:cNvPicPr>
            <a:picLocks noChangeAspect="1"/>
          </p:cNvPicPr>
          <p:nvPr/>
        </p:nvPicPr>
        <p:blipFill>
          <a:blip r:embed="rId10" cstate="print"/>
          <a:srcRect l="7602" r="20175"/>
          <a:stretch>
            <a:fillRect/>
          </a:stretch>
        </p:blipFill>
        <p:spPr>
          <a:xfrm>
            <a:off x="2514600" y="3048000"/>
            <a:ext cx="1447800" cy="1447800"/>
          </a:xfrm>
          <a:prstGeom prst="rect">
            <a:avLst/>
          </a:prstGeom>
        </p:spPr>
      </p:pic>
      <p:pic>
        <p:nvPicPr>
          <p:cNvPr id="25" name="Picture 3" descr="J:\250 GB [NH]\jabboul package archived\Lake Jabboul.jpg"/>
          <p:cNvPicPr>
            <a:picLocks noChangeAspect="1" noChangeArrowheads="1"/>
          </p:cNvPicPr>
          <p:nvPr/>
        </p:nvPicPr>
        <p:blipFill>
          <a:blip r:embed="rId11" cstate="print"/>
          <a:srcRect l="2753" t="42500" b="42500"/>
          <a:stretch>
            <a:fillRect/>
          </a:stretch>
        </p:blipFill>
        <p:spPr bwMode="auto">
          <a:xfrm>
            <a:off x="23567" y="5943600"/>
            <a:ext cx="9120433" cy="914400"/>
          </a:xfrm>
          <a:prstGeom prst="rect">
            <a:avLst/>
          </a:prstGeom>
          <a:noFill/>
        </p:spPr>
      </p:pic>
    </p:spTree>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2">
                                            <p:txEl>
                                              <p:pRg st="0" end="0"/>
                                            </p:txEl>
                                          </p:spTgt>
                                        </p:tgtEl>
                                        <p:attrNameLst>
                                          <p:attrName>style.visibility</p:attrName>
                                        </p:attrNameLst>
                                      </p:cBhvr>
                                      <p:to>
                                        <p:strVal val="visible"/>
                                      </p:to>
                                    </p:set>
                                    <p:animEffect transition="in" filter="fade">
                                      <p:cBhvr>
                                        <p:cTn id="7" dur="1000"/>
                                        <p:tgtEl>
                                          <p:spTgt spid="1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2">
                                            <p:txEl>
                                              <p:pRg st="1" end="1"/>
                                            </p:txEl>
                                          </p:spTgt>
                                        </p:tgtEl>
                                        <p:attrNameLst>
                                          <p:attrName>style.visibility</p:attrName>
                                        </p:attrNameLst>
                                      </p:cBhvr>
                                      <p:to>
                                        <p:strVal val="visible"/>
                                      </p:to>
                                    </p:set>
                                    <p:animEffect transition="in" filter="fade">
                                      <p:cBhvr>
                                        <p:cTn id="12" dur="1000"/>
                                        <p:tgtEl>
                                          <p:spTgt spid="12">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2">
                                            <p:txEl>
                                              <p:pRg st="2" end="2"/>
                                            </p:txEl>
                                          </p:spTgt>
                                        </p:tgtEl>
                                        <p:attrNameLst>
                                          <p:attrName>style.visibility</p:attrName>
                                        </p:attrNameLst>
                                      </p:cBhvr>
                                      <p:to>
                                        <p:strVal val="visible"/>
                                      </p:to>
                                    </p:set>
                                    <p:animEffect transition="in" filter="fade">
                                      <p:cBhvr>
                                        <p:cTn id="17" dur="1000"/>
                                        <p:tgtEl>
                                          <p:spTgt spid="1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3" name="TextBox 2"/>
          <p:cNvSpPr txBox="1"/>
          <p:nvPr/>
        </p:nvSpPr>
        <p:spPr>
          <a:xfrm>
            <a:off x="914400" y="228600"/>
            <a:ext cx="6553200" cy="1200329"/>
          </a:xfrm>
          <a:prstGeom prst="rect">
            <a:avLst/>
          </a:prstGeom>
          <a:noFill/>
        </p:spPr>
        <p:txBody>
          <a:bodyPr wrap="square" rtlCol="0">
            <a:spAutoFit/>
          </a:bodyPr>
          <a:lstStyle/>
          <a:p>
            <a:pPr algn="ctr" rtl="1"/>
            <a:r>
              <a:rPr lang="ar-JO" sz="3600" b="1" dirty="0" smtClean="0">
                <a:solidFill>
                  <a:schemeClr val="bg1"/>
                </a:solidFill>
                <a:latin typeface="Adobe Arabic" pitchFamily="18" charset="-78"/>
                <a:cs typeface="Adobe Arabic" pitchFamily="18" charset="-78"/>
              </a:rPr>
              <a:t>التخطيط الإداري للأراضي الرطبة ذات الأهمية العالمية المعلنة ضمن اتفاقية رامسار </a:t>
            </a:r>
            <a:endParaRPr lang="en-US" sz="3600" b="1" dirty="0">
              <a:solidFill>
                <a:schemeClr val="bg1"/>
              </a:solidFill>
              <a:latin typeface="Adobe Arabic" pitchFamily="18" charset="-78"/>
              <a:cs typeface="Adobe Arabic" pitchFamily="18" charset="-78"/>
            </a:endParaRPr>
          </a:p>
        </p:txBody>
      </p:sp>
      <p:pic>
        <p:nvPicPr>
          <p:cNvPr id="5" name="Picture 6" descr="J:\sirhani-male.jpg"/>
          <p:cNvPicPr>
            <a:picLocks noChangeAspect="1" noChangeArrowheads="1"/>
          </p:cNvPicPr>
          <p:nvPr/>
        </p:nvPicPr>
        <p:blipFill>
          <a:blip r:embed="rId2" cstate="print"/>
          <a:srcRect l="11001" t="12867" r="14163" b="12835"/>
          <a:stretch>
            <a:fillRect/>
          </a:stretch>
        </p:blipFill>
        <p:spPr bwMode="auto">
          <a:xfrm>
            <a:off x="7809215" y="3773403"/>
            <a:ext cx="1129752" cy="786685"/>
          </a:xfrm>
          <a:prstGeom prst="rect">
            <a:avLst/>
          </a:prstGeom>
          <a:noFill/>
        </p:spPr>
      </p:pic>
      <p:sp>
        <p:nvSpPr>
          <p:cNvPr id="6" name="Rectangle 5"/>
          <p:cNvSpPr/>
          <p:nvPr/>
        </p:nvSpPr>
        <p:spPr>
          <a:xfrm>
            <a:off x="0" y="0"/>
            <a:ext cx="9144000" cy="45719"/>
          </a:xfrm>
          <a:prstGeom prst="rect">
            <a:avLst/>
          </a:prstGeom>
          <a:solidFill>
            <a:srgbClr val="54B9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p:nvSpPr>
        <p:spPr>
          <a:xfrm>
            <a:off x="914400" y="1600200"/>
            <a:ext cx="6400800" cy="45719"/>
          </a:xfrm>
          <a:prstGeom prst="rect">
            <a:avLst/>
          </a:prstGeom>
          <a:solidFill>
            <a:srgbClr val="54B9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2" descr="J:\250 GB [NH]\jabboul package archived\GCG.jpg"/>
          <p:cNvPicPr>
            <a:picLocks noChangeAspect="1" noChangeArrowheads="1"/>
          </p:cNvPicPr>
          <p:nvPr/>
        </p:nvPicPr>
        <p:blipFill>
          <a:blip r:embed="rId3" cstate="print"/>
          <a:srcRect l="28078" t="4270" r="31662" b="12456"/>
          <a:stretch>
            <a:fillRect/>
          </a:stretch>
        </p:blipFill>
        <p:spPr bwMode="auto">
          <a:xfrm>
            <a:off x="7795967" y="1752600"/>
            <a:ext cx="1143000" cy="1828800"/>
          </a:xfrm>
          <a:prstGeom prst="rect">
            <a:avLst/>
          </a:prstGeom>
          <a:noFill/>
        </p:spPr>
      </p:pic>
      <p:pic>
        <p:nvPicPr>
          <p:cNvPr id="10" name="Picture 4" descr="J:\250 GB [NH]\jabboul package archived\using the boat.jpg"/>
          <p:cNvPicPr>
            <a:picLocks noChangeAspect="1" noChangeArrowheads="1"/>
          </p:cNvPicPr>
          <p:nvPr/>
        </p:nvPicPr>
        <p:blipFill>
          <a:blip r:embed="rId4" cstate="print"/>
          <a:srcRect l="4693" r="10832"/>
          <a:stretch>
            <a:fillRect/>
          </a:stretch>
        </p:blipFill>
        <p:spPr bwMode="auto">
          <a:xfrm>
            <a:off x="7795967" y="4752091"/>
            <a:ext cx="1143000" cy="999505"/>
          </a:xfrm>
          <a:prstGeom prst="rect">
            <a:avLst/>
          </a:prstGeom>
          <a:noFill/>
        </p:spPr>
      </p:pic>
      <p:sp>
        <p:nvSpPr>
          <p:cNvPr id="12" name="TextBox 11"/>
          <p:cNvSpPr txBox="1"/>
          <p:nvPr/>
        </p:nvSpPr>
        <p:spPr>
          <a:xfrm>
            <a:off x="914400" y="2057400"/>
            <a:ext cx="6400800" cy="615553"/>
          </a:xfrm>
          <a:prstGeom prst="rect">
            <a:avLst/>
          </a:prstGeom>
          <a:noFill/>
          <a:ln>
            <a:solidFill>
              <a:srgbClr val="5C91A4"/>
            </a:solidFill>
          </a:ln>
        </p:spPr>
        <p:txBody>
          <a:bodyPr wrap="square" rtlCol="0">
            <a:spAutoFit/>
          </a:bodyPr>
          <a:lstStyle/>
          <a:p>
            <a:pPr algn="r" rtl="1"/>
            <a:r>
              <a:rPr lang="ar-JO" sz="3400" b="1" dirty="0" smtClean="0">
                <a:solidFill>
                  <a:srgbClr val="E7D19A"/>
                </a:solidFill>
                <a:latin typeface="Adobe Arabic" pitchFamily="18" charset="-78"/>
                <a:cs typeface="Adobe Arabic" pitchFamily="18" charset="-78"/>
              </a:rPr>
              <a:t>ما هي اتفاقية رامسار ؟ </a:t>
            </a:r>
            <a:r>
              <a:rPr lang="en-US" sz="3400" b="1" dirty="0" smtClean="0">
                <a:solidFill>
                  <a:srgbClr val="E7D19A"/>
                </a:solidFill>
                <a:latin typeface="Adobe Arabic" pitchFamily="18" charset="-78"/>
                <a:cs typeface="Adobe Arabic" pitchFamily="18" charset="-78"/>
              </a:rPr>
              <a:t>Ramsar Convention         </a:t>
            </a:r>
            <a:endParaRPr lang="en-US" sz="3400" b="1" dirty="0">
              <a:solidFill>
                <a:srgbClr val="E7D19A"/>
              </a:solidFill>
              <a:latin typeface="Adobe Arabic" pitchFamily="18" charset="-78"/>
              <a:cs typeface="Adobe Arabic" pitchFamily="18" charset="-78"/>
            </a:endParaRPr>
          </a:p>
        </p:txBody>
      </p:sp>
      <p:pic>
        <p:nvPicPr>
          <p:cNvPr id="13" name="Picture 4" descr="RamsarEngBig"/>
          <p:cNvPicPr>
            <a:picLocks noChangeAspect="1" noChangeArrowheads="1"/>
          </p:cNvPicPr>
          <p:nvPr/>
        </p:nvPicPr>
        <p:blipFill>
          <a:blip r:embed="rId5" cstate="print"/>
          <a:srcRect t="7396" b="3859"/>
          <a:stretch>
            <a:fillRect/>
          </a:stretch>
        </p:blipFill>
        <p:spPr bwMode="auto">
          <a:xfrm>
            <a:off x="914400" y="2938483"/>
            <a:ext cx="3581400" cy="2852717"/>
          </a:xfrm>
          <a:prstGeom prst="rect">
            <a:avLst/>
          </a:prstGeom>
          <a:noFill/>
          <a:ln w="9525">
            <a:noFill/>
            <a:miter lim="800000"/>
            <a:headEnd/>
            <a:tailEnd/>
          </a:ln>
        </p:spPr>
      </p:pic>
      <p:sp>
        <p:nvSpPr>
          <p:cNvPr id="14" name="Rectangle 13"/>
          <p:cNvSpPr/>
          <p:nvPr/>
        </p:nvSpPr>
        <p:spPr>
          <a:xfrm>
            <a:off x="4648200" y="2895600"/>
            <a:ext cx="2667000" cy="1815882"/>
          </a:xfrm>
          <a:prstGeom prst="rect">
            <a:avLst/>
          </a:prstGeom>
        </p:spPr>
        <p:txBody>
          <a:bodyPr wrap="square">
            <a:spAutoFit/>
          </a:bodyPr>
          <a:lstStyle/>
          <a:p>
            <a:pPr marL="0" lvl="1" algn="justLow" rtl="1">
              <a:spcAft>
                <a:spcPts val="800"/>
              </a:spcAft>
            </a:pPr>
            <a:r>
              <a:rPr lang="ar-JO" sz="2800" dirty="0" smtClean="0">
                <a:solidFill>
                  <a:srgbClr val="E7D19A"/>
                </a:solidFill>
                <a:latin typeface="Adobe Arabic" pitchFamily="18" charset="-78"/>
                <a:cs typeface="Adobe Arabic" pitchFamily="18" charset="-78"/>
              </a:rPr>
              <a:t>هي اتفاقية بين الحكومات وقعت في الثاني من فبراير عام 1971 في مدينة رامسار بإيران (جنوب بحر قزوين).</a:t>
            </a:r>
            <a:endParaRPr lang="en-US" sz="2800" dirty="0" smtClean="0">
              <a:solidFill>
                <a:srgbClr val="E7D19A"/>
              </a:solidFill>
              <a:latin typeface="Adobe Arabic" pitchFamily="18" charset="-78"/>
              <a:cs typeface="Adobe Arabic" pitchFamily="18" charset="-78"/>
            </a:endParaRPr>
          </a:p>
        </p:txBody>
      </p:sp>
      <p:pic>
        <p:nvPicPr>
          <p:cNvPr id="19" name="Picture 3" descr="J:\250 GB [NH]\jabboul package archived\Lake Jabboul.jpg"/>
          <p:cNvPicPr>
            <a:picLocks noChangeAspect="1" noChangeArrowheads="1"/>
          </p:cNvPicPr>
          <p:nvPr/>
        </p:nvPicPr>
        <p:blipFill>
          <a:blip r:embed="rId6" cstate="print"/>
          <a:srcRect l="2753" t="42500" b="42500"/>
          <a:stretch>
            <a:fillRect/>
          </a:stretch>
        </p:blipFill>
        <p:spPr bwMode="auto">
          <a:xfrm>
            <a:off x="23567" y="5943600"/>
            <a:ext cx="9120433" cy="914400"/>
          </a:xfrm>
          <a:prstGeom prst="rect">
            <a:avLst/>
          </a:prstGeom>
          <a:noFill/>
        </p:spPr>
      </p:pic>
    </p:spTree>
  </p:cSld>
  <p:clrMapOvr>
    <a:masterClrMapping/>
  </p:clrMapOvr>
  <p:transition>
    <p:fade thruBlk="1"/>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3" name="TextBox 2"/>
          <p:cNvSpPr txBox="1"/>
          <p:nvPr/>
        </p:nvSpPr>
        <p:spPr>
          <a:xfrm>
            <a:off x="914400" y="228600"/>
            <a:ext cx="6553200" cy="1200329"/>
          </a:xfrm>
          <a:prstGeom prst="rect">
            <a:avLst/>
          </a:prstGeom>
          <a:noFill/>
        </p:spPr>
        <p:txBody>
          <a:bodyPr wrap="square" rtlCol="0">
            <a:spAutoFit/>
          </a:bodyPr>
          <a:lstStyle/>
          <a:p>
            <a:pPr algn="ctr" rtl="1"/>
            <a:r>
              <a:rPr lang="ar-JO" sz="3600" b="1" dirty="0" smtClean="0">
                <a:solidFill>
                  <a:schemeClr val="bg1"/>
                </a:solidFill>
                <a:latin typeface="Adobe Arabic" pitchFamily="18" charset="-78"/>
                <a:cs typeface="Adobe Arabic" pitchFamily="18" charset="-78"/>
              </a:rPr>
              <a:t>التخطيط الإداري للأراضي الرطبة ذات الأهمية العالمية المعلنة ضمن اتفاقية رامسار </a:t>
            </a:r>
            <a:endParaRPr lang="en-US" sz="3600" b="1" dirty="0">
              <a:solidFill>
                <a:schemeClr val="bg1"/>
              </a:solidFill>
              <a:latin typeface="Adobe Arabic" pitchFamily="18" charset="-78"/>
              <a:cs typeface="Adobe Arabic" pitchFamily="18" charset="-78"/>
            </a:endParaRPr>
          </a:p>
        </p:txBody>
      </p:sp>
      <p:pic>
        <p:nvPicPr>
          <p:cNvPr id="5" name="Picture 6" descr="J:\sirhani-male.jpg"/>
          <p:cNvPicPr>
            <a:picLocks noChangeAspect="1" noChangeArrowheads="1"/>
          </p:cNvPicPr>
          <p:nvPr/>
        </p:nvPicPr>
        <p:blipFill>
          <a:blip r:embed="rId2" cstate="print"/>
          <a:srcRect l="11001" t="12867" r="14163" b="12835"/>
          <a:stretch>
            <a:fillRect/>
          </a:stretch>
        </p:blipFill>
        <p:spPr bwMode="auto">
          <a:xfrm>
            <a:off x="7809215" y="3773403"/>
            <a:ext cx="1129752" cy="786685"/>
          </a:xfrm>
          <a:prstGeom prst="rect">
            <a:avLst/>
          </a:prstGeom>
          <a:noFill/>
        </p:spPr>
      </p:pic>
      <p:sp>
        <p:nvSpPr>
          <p:cNvPr id="6" name="Rectangle 5"/>
          <p:cNvSpPr/>
          <p:nvPr/>
        </p:nvSpPr>
        <p:spPr>
          <a:xfrm>
            <a:off x="0" y="0"/>
            <a:ext cx="9144000" cy="45719"/>
          </a:xfrm>
          <a:prstGeom prst="rect">
            <a:avLst/>
          </a:prstGeom>
          <a:solidFill>
            <a:srgbClr val="54B9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p:nvSpPr>
        <p:spPr>
          <a:xfrm>
            <a:off x="914400" y="1600200"/>
            <a:ext cx="6400800" cy="45719"/>
          </a:xfrm>
          <a:prstGeom prst="rect">
            <a:avLst/>
          </a:prstGeom>
          <a:solidFill>
            <a:srgbClr val="54B9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2" descr="J:\250 GB [NH]\jabboul package archived\GCG.jpg"/>
          <p:cNvPicPr>
            <a:picLocks noChangeAspect="1" noChangeArrowheads="1"/>
          </p:cNvPicPr>
          <p:nvPr/>
        </p:nvPicPr>
        <p:blipFill>
          <a:blip r:embed="rId3" cstate="print"/>
          <a:srcRect l="28078" t="4270" r="31662" b="12456"/>
          <a:stretch>
            <a:fillRect/>
          </a:stretch>
        </p:blipFill>
        <p:spPr bwMode="auto">
          <a:xfrm>
            <a:off x="7795967" y="1752600"/>
            <a:ext cx="1143000" cy="1828800"/>
          </a:xfrm>
          <a:prstGeom prst="rect">
            <a:avLst/>
          </a:prstGeom>
          <a:noFill/>
        </p:spPr>
      </p:pic>
      <p:pic>
        <p:nvPicPr>
          <p:cNvPr id="10" name="Picture 4" descr="J:\250 GB [NH]\jabboul package archived\using the boat.jpg"/>
          <p:cNvPicPr>
            <a:picLocks noChangeAspect="1" noChangeArrowheads="1"/>
          </p:cNvPicPr>
          <p:nvPr/>
        </p:nvPicPr>
        <p:blipFill>
          <a:blip r:embed="rId4" cstate="print"/>
          <a:srcRect l="4693" r="10832"/>
          <a:stretch>
            <a:fillRect/>
          </a:stretch>
        </p:blipFill>
        <p:spPr bwMode="auto">
          <a:xfrm>
            <a:off x="7795967" y="4752091"/>
            <a:ext cx="1143000" cy="999505"/>
          </a:xfrm>
          <a:prstGeom prst="rect">
            <a:avLst/>
          </a:prstGeom>
          <a:noFill/>
        </p:spPr>
      </p:pic>
      <p:sp>
        <p:nvSpPr>
          <p:cNvPr id="11" name="Rectangle 10"/>
          <p:cNvSpPr/>
          <p:nvPr/>
        </p:nvSpPr>
        <p:spPr>
          <a:xfrm>
            <a:off x="914400" y="2895600"/>
            <a:ext cx="6400800" cy="1384995"/>
          </a:xfrm>
          <a:prstGeom prst="rect">
            <a:avLst/>
          </a:prstGeom>
        </p:spPr>
        <p:txBody>
          <a:bodyPr wrap="square">
            <a:spAutoFit/>
          </a:bodyPr>
          <a:lstStyle/>
          <a:p>
            <a:pPr marL="0" lvl="1" algn="justLow" rtl="1">
              <a:spcAft>
                <a:spcPts val="800"/>
              </a:spcAft>
            </a:pPr>
            <a:r>
              <a:rPr lang="ar-JO" sz="2800" dirty="0" smtClean="0">
                <a:solidFill>
                  <a:srgbClr val="E7D19A"/>
                </a:solidFill>
                <a:latin typeface="Adobe Arabic" pitchFamily="18" charset="-78"/>
                <a:cs typeface="Adobe Arabic" pitchFamily="18" charset="-78"/>
              </a:rPr>
              <a:t>الحماية والاستخدام الحكيم لكل الأراضي الرطبة من خلال تعاون محلي و إقليمي و عالمي و ذلك تساهما في تحقيق التطور المستدام في هذا العالم.</a:t>
            </a:r>
            <a:endParaRPr lang="en-US" sz="2800" dirty="0" smtClean="0">
              <a:solidFill>
                <a:srgbClr val="E7D19A"/>
              </a:solidFill>
              <a:latin typeface="Adobe Arabic" pitchFamily="18" charset="-78"/>
              <a:cs typeface="Adobe Arabic" pitchFamily="18" charset="-78"/>
            </a:endParaRPr>
          </a:p>
        </p:txBody>
      </p:sp>
      <p:sp>
        <p:nvSpPr>
          <p:cNvPr id="12" name="TextBox 11"/>
          <p:cNvSpPr txBox="1"/>
          <p:nvPr/>
        </p:nvSpPr>
        <p:spPr>
          <a:xfrm>
            <a:off x="914400" y="2057400"/>
            <a:ext cx="6400800" cy="615553"/>
          </a:xfrm>
          <a:prstGeom prst="rect">
            <a:avLst/>
          </a:prstGeom>
          <a:noFill/>
          <a:ln>
            <a:solidFill>
              <a:srgbClr val="5C91A4"/>
            </a:solidFill>
          </a:ln>
        </p:spPr>
        <p:txBody>
          <a:bodyPr wrap="square" rtlCol="0">
            <a:spAutoFit/>
          </a:bodyPr>
          <a:lstStyle/>
          <a:p>
            <a:pPr algn="r" rtl="1"/>
            <a:r>
              <a:rPr lang="ar-JO" sz="3400" b="1" dirty="0" smtClean="0">
                <a:solidFill>
                  <a:srgbClr val="E7D19A"/>
                </a:solidFill>
                <a:latin typeface="Adobe Arabic" pitchFamily="18" charset="-78"/>
                <a:cs typeface="Adobe Arabic" pitchFamily="18" charset="-78"/>
              </a:rPr>
              <a:t>هدف اتفاقية </a:t>
            </a:r>
            <a:r>
              <a:rPr lang="ar-JO" sz="3400" b="1" dirty="0" err="1" smtClean="0">
                <a:solidFill>
                  <a:srgbClr val="E7D19A"/>
                </a:solidFill>
                <a:latin typeface="Adobe Arabic" pitchFamily="18" charset="-78"/>
                <a:cs typeface="Adobe Arabic" pitchFamily="18" charset="-78"/>
              </a:rPr>
              <a:t>رامســـــار</a:t>
            </a:r>
            <a:endParaRPr lang="en-US" sz="3400" b="1" dirty="0">
              <a:solidFill>
                <a:srgbClr val="E7D19A"/>
              </a:solidFill>
              <a:latin typeface="Adobe Arabic" pitchFamily="18" charset="-78"/>
              <a:cs typeface="Adobe Arabic" pitchFamily="18" charset="-78"/>
            </a:endParaRPr>
          </a:p>
        </p:txBody>
      </p:sp>
      <p:sp>
        <p:nvSpPr>
          <p:cNvPr id="14" name="Rectangle 4"/>
          <p:cNvSpPr>
            <a:spLocks noChangeArrowheads="1"/>
          </p:cNvSpPr>
          <p:nvPr/>
        </p:nvSpPr>
        <p:spPr bwMode="auto">
          <a:xfrm>
            <a:off x="914400" y="4191000"/>
            <a:ext cx="6400800" cy="1815882"/>
          </a:xfrm>
          <a:prstGeom prst="rect">
            <a:avLst/>
          </a:prstGeom>
        </p:spPr>
        <p:txBody>
          <a:bodyPr wrap="square">
            <a:spAutoFit/>
          </a:bodyPr>
          <a:lstStyle/>
          <a:p>
            <a:pPr marL="0" lvl="1" algn="justLow">
              <a:spcAft>
                <a:spcPts val="800"/>
              </a:spcAft>
            </a:pPr>
            <a:r>
              <a:rPr lang="en-US" sz="2800" i="1" dirty="0" smtClean="0">
                <a:solidFill>
                  <a:srgbClr val="E7D19A"/>
                </a:solidFill>
                <a:latin typeface="Adobe Arabic" pitchFamily="18" charset="-78"/>
                <a:cs typeface="Adobe Arabic" pitchFamily="18" charset="-78"/>
              </a:rPr>
              <a:t>“The conservation and wise use of all wetlands through local, regional and national actions and international cooperation, as a contribution towards achieving sustainable development throughout the world”.</a:t>
            </a:r>
          </a:p>
        </p:txBody>
      </p:sp>
      <p:pic>
        <p:nvPicPr>
          <p:cNvPr id="19" name="Picture 3" descr="J:\250 GB [NH]\jabboul package archived\Lake Jabboul.jpg"/>
          <p:cNvPicPr>
            <a:picLocks noChangeAspect="1" noChangeArrowheads="1"/>
          </p:cNvPicPr>
          <p:nvPr/>
        </p:nvPicPr>
        <p:blipFill>
          <a:blip r:embed="rId5" cstate="print"/>
          <a:srcRect l="2753" t="42500" b="42500"/>
          <a:stretch>
            <a:fillRect/>
          </a:stretch>
        </p:blipFill>
        <p:spPr bwMode="auto">
          <a:xfrm>
            <a:off x="23567" y="5943600"/>
            <a:ext cx="9120433" cy="914400"/>
          </a:xfrm>
          <a:prstGeom prst="rect">
            <a:avLst/>
          </a:prstGeom>
          <a:noFill/>
        </p:spPr>
      </p:pic>
    </p:spTree>
  </p:cSld>
  <p:clrMapOvr>
    <a:masterClrMapping/>
  </p:clrMapOvr>
  <p:transition>
    <p:fade thruBlk="1"/>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3" name="TextBox 2"/>
          <p:cNvSpPr txBox="1"/>
          <p:nvPr/>
        </p:nvSpPr>
        <p:spPr>
          <a:xfrm>
            <a:off x="914400" y="228600"/>
            <a:ext cx="6553200" cy="1200329"/>
          </a:xfrm>
          <a:prstGeom prst="rect">
            <a:avLst/>
          </a:prstGeom>
          <a:noFill/>
        </p:spPr>
        <p:txBody>
          <a:bodyPr wrap="square" rtlCol="0">
            <a:spAutoFit/>
          </a:bodyPr>
          <a:lstStyle/>
          <a:p>
            <a:pPr algn="ctr" rtl="1"/>
            <a:r>
              <a:rPr lang="ar-JO" sz="3600" b="1" dirty="0" smtClean="0">
                <a:solidFill>
                  <a:schemeClr val="bg1"/>
                </a:solidFill>
                <a:latin typeface="Adobe Arabic" pitchFamily="18" charset="-78"/>
                <a:cs typeface="Adobe Arabic" pitchFamily="18" charset="-78"/>
              </a:rPr>
              <a:t>التخطيط الإداري للأراضي الرطبة ذات الأهمية العالمية المعلنة ضمن اتفاقية رامسار </a:t>
            </a:r>
            <a:endParaRPr lang="en-US" sz="3600" b="1" dirty="0">
              <a:solidFill>
                <a:schemeClr val="bg1"/>
              </a:solidFill>
              <a:latin typeface="Adobe Arabic" pitchFamily="18" charset="-78"/>
              <a:cs typeface="Adobe Arabic" pitchFamily="18" charset="-78"/>
            </a:endParaRPr>
          </a:p>
        </p:txBody>
      </p:sp>
      <p:pic>
        <p:nvPicPr>
          <p:cNvPr id="5" name="Picture 6" descr="J:\sirhani-male.jpg"/>
          <p:cNvPicPr>
            <a:picLocks noChangeAspect="1" noChangeArrowheads="1"/>
          </p:cNvPicPr>
          <p:nvPr/>
        </p:nvPicPr>
        <p:blipFill>
          <a:blip r:embed="rId2" cstate="print"/>
          <a:srcRect l="11001" t="12867" r="14163" b="12835"/>
          <a:stretch>
            <a:fillRect/>
          </a:stretch>
        </p:blipFill>
        <p:spPr bwMode="auto">
          <a:xfrm>
            <a:off x="7809215" y="3773403"/>
            <a:ext cx="1129752" cy="786685"/>
          </a:xfrm>
          <a:prstGeom prst="rect">
            <a:avLst/>
          </a:prstGeom>
          <a:noFill/>
        </p:spPr>
      </p:pic>
      <p:sp>
        <p:nvSpPr>
          <p:cNvPr id="6" name="Rectangle 5"/>
          <p:cNvSpPr/>
          <p:nvPr/>
        </p:nvSpPr>
        <p:spPr>
          <a:xfrm>
            <a:off x="0" y="0"/>
            <a:ext cx="9144000" cy="45719"/>
          </a:xfrm>
          <a:prstGeom prst="rect">
            <a:avLst/>
          </a:prstGeom>
          <a:solidFill>
            <a:srgbClr val="54B9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p:nvSpPr>
        <p:spPr>
          <a:xfrm>
            <a:off x="914400" y="1600200"/>
            <a:ext cx="6400800" cy="45719"/>
          </a:xfrm>
          <a:prstGeom prst="rect">
            <a:avLst/>
          </a:prstGeom>
          <a:solidFill>
            <a:srgbClr val="54B9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2" descr="J:\250 GB [NH]\jabboul package archived\GCG.jpg"/>
          <p:cNvPicPr>
            <a:picLocks noChangeAspect="1" noChangeArrowheads="1"/>
          </p:cNvPicPr>
          <p:nvPr/>
        </p:nvPicPr>
        <p:blipFill>
          <a:blip r:embed="rId3" cstate="print"/>
          <a:srcRect l="28078" t="4270" r="31662" b="12456"/>
          <a:stretch>
            <a:fillRect/>
          </a:stretch>
        </p:blipFill>
        <p:spPr bwMode="auto">
          <a:xfrm>
            <a:off x="7795967" y="1752600"/>
            <a:ext cx="1143000" cy="1828800"/>
          </a:xfrm>
          <a:prstGeom prst="rect">
            <a:avLst/>
          </a:prstGeom>
          <a:noFill/>
        </p:spPr>
      </p:pic>
      <p:pic>
        <p:nvPicPr>
          <p:cNvPr id="10" name="Picture 4" descr="J:\250 GB [NH]\jabboul package archived\using the boat.jpg"/>
          <p:cNvPicPr>
            <a:picLocks noChangeAspect="1" noChangeArrowheads="1"/>
          </p:cNvPicPr>
          <p:nvPr/>
        </p:nvPicPr>
        <p:blipFill>
          <a:blip r:embed="rId4" cstate="print"/>
          <a:srcRect l="4693" r="10832"/>
          <a:stretch>
            <a:fillRect/>
          </a:stretch>
        </p:blipFill>
        <p:spPr bwMode="auto">
          <a:xfrm>
            <a:off x="7795967" y="4752091"/>
            <a:ext cx="1143000" cy="999505"/>
          </a:xfrm>
          <a:prstGeom prst="rect">
            <a:avLst/>
          </a:prstGeom>
          <a:noFill/>
        </p:spPr>
      </p:pic>
      <p:sp>
        <p:nvSpPr>
          <p:cNvPr id="12" name="TextBox 11"/>
          <p:cNvSpPr txBox="1"/>
          <p:nvPr/>
        </p:nvSpPr>
        <p:spPr>
          <a:xfrm>
            <a:off x="914400" y="2057400"/>
            <a:ext cx="6400800" cy="615553"/>
          </a:xfrm>
          <a:prstGeom prst="rect">
            <a:avLst/>
          </a:prstGeom>
          <a:noFill/>
          <a:ln>
            <a:solidFill>
              <a:srgbClr val="5C91A4"/>
            </a:solidFill>
          </a:ln>
        </p:spPr>
        <p:txBody>
          <a:bodyPr wrap="square" rtlCol="0">
            <a:spAutoFit/>
          </a:bodyPr>
          <a:lstStyle/>
          <a:p>
            <a:pPr algn="r" rtl="1"/>
            <a:r>
              <a:rPr lang="ar-JO" sz="3400" b="1" dirty="0" smtClean="0">
                <a:solidFill>
                  <a:srgbClr val="E7D19A"/>
                </a:solidFill>
                <a:latin typeface="Adobe Arabic" pitchFamily="18" charset="-78"/>
                <a:cs typeface="Adobe Arabic" pitchFamily="18" charset="-78"/>
              </a:rPr>
              <a:t>الاتفاقيـــــة اليــوم</a:t>
            </a:r>
            <a:endParaRPr lang="en-US" sz="3400" b="1" dirty="0">
              <a:solidFill>
                <a:srgbClr val="E7D19A"/>
              </a:solidFill>
              <a:latin typeface="Adobe Arabic" pitchFamily="18" charset="-78"/>
              <a:cs typeface="Adobe Arabic" pitchFamily="18" charset="-78"/>
            </a:endParaRPr>
          </a:p>
        </p:txBody>
      </p:sp>
      <p:sp>
        <p:nvSpPr>
          <p:cNvPr id="13" name="Rectangle 12"/>
          <p:cNvSpPr/>
          <p:nvPr/>
        </p:nvSpPr>
        <p:spPr>
          <a:xfrm>
            <a:off x="4572000" y="2895600"/>
            <a:ext cx="2743200" cy="2954655"/>
          </a:xfrm>
          <a:prstGeom prst="rect">
            <a:avLst/>
          </a:prstGeom>
        </p:spPr>
        <p:txBody>
          <a:bodyPr wrap="square">
            <a:spAutoFit/>
          </a:bodyPr>
          <a:lstStyle/>
          <a:p>
            <a:pPr algn="justLow" rtl="1"/>
            <a:r>
              <a:rPr lang="ar-JO" sz="2800" dirty="0" smtClean="0">
                <a:solidFill>
                  <a:srgbClr val="E7D19A"/>
                </a:solidFill>
                <a:latin typeface="Adobe Arabic" pitchFamily="18" charset="-78"/>
                <a:cs typeface="Adobe Arabic" pitchFamily="18" charset="-78"/>
              </a:rPr>
              <a:t>عدد الدول الأعضاء: </a:t>
            </a:r>
          </a:p>
          <a:p>
            <a:pPr algn="r" rtl="1"/>
            <a:r>
              <a:rPr lang="ar-JO" sz="3200" b="1" dirty="0" smtClean="0">
                <a:solidFill>
                  <a:srgbClr val="54B9AE"/>
                </a:solidFill>
                <a:latin typeface="Adobe Arabic" pitchFamily="18" charset="-78"/>
                <a:cs typeface="Adobe Arabic" pitchFamily="18" charset="-78"/>
              </a:rPr>
              <a:t> </a:t>
            </a:r>
            <a:r>
              <a:rPr lang="en-US" sz="3200" b="1" dirty="0" smtClean="0">
                <a:solidFill>
                  <a:srgbClr val="54B9AE"/>
                </a:solidFill>
                <a:latin typeface="Adobe Arabic" pitchFamily="18" charset="-78"/>
                <a:cs typeface="Adobe Arabic" pitchFamily="18" charset="-78"/>
              </a:rPr>
              <a:t>169</a:t>
            </a:r>
            <a:r>
              <a:rPr lang="ar-JO" sz="3200" dirty="0" smtClean="0">
                <a:solidFill>
                  <a:srgbClr val="54B9AE"/>
                </a:solidFill>
                <a:latin typeface="Adobe Arabic" pitchFamily="18" charset="-78"/>
                <a:cs typeface="Adobe Arabic" pitchFamily="18" charset="-78"/>
              </a:rPr>
              <a:t>دولة</a:t>
            </a:r>
            <a:endParaRPr lang="ar-JO" sz="3200" b="1" dirty="0" smtClean="0">
              <a:solidFill>
                <a:srgbClr val="54B9AE"/>
              </a:solidFill>
              <a:latin typeface="Adobe Arabic" pitchFamily="18" charset="-78"/>
              <a:cs typeface="Adobe Arabic" pitchFamily="18" charset="-78"/>
            </a:endParaRPr>
          </a:p>
          <a:p>
            <a:pPr algn="justLow" rtl="1"/>
            <a:r>
              <a:rPr lang="ar-JO" sz="2800" dirty="0" smtClean="0">
                <a:solidFill>
                  <a:srgbClr val="E7D19A"/>
                </a:solidFill>
                <a:latin typeface="Adobe Arabic" pitchFamily="18" charset="-78"/>
                <a:cs typeface="Adobe Arabic" pitchFamily="18" charset="-78"/>
              </a:rPr>
              <a:t>عدد المواقع المعلنة:</a:t>
            </a:r>
          </a:p>
          <a:p>
            <a:pPr algn="justLow" rtl="1"/>
            <a:r>
              <a:rPr lang="en-US" sz="3600" b="1" dirty="0" smtClean="0">
                <a:solidFill>
                  <a:srgbClr val="54B9AE"/>
                </a:solidFill>
                <a:latin typeface="Adobe Arabic" pitchFamily="18" charset="-78"/>
                <a:cs typeface="Adobe Arabic" pitchFamily="18" charset="-78"/>
              </a:rPr>
              <a:t>2,280</a:t>
            </a:r>
            <a:r>
              <a:rPr lang="ar-JO" sz="3600" dirty="0" smtClean="0">
                <a:solidFill>
                  <a:srgbClr val="54B9AE"/>
                </a:solidFill>
                <a:latin typeface="Adobe Arabic" pitchFamily="18" charset="-78"/>
                <a:cs typeface="Adobe Arabic" pitchFamily="18" charset="-78"/>
              </a:rPr>
              <a:t>موقعا</a:t>
            </a:r>
            <a:endParaRPr lang="ar-JO" sz="3600" dirty="0" smtClean="0">
              <a:solidFill>
                <a:srgbClr val="54B9AE"/>
              </a:solidFill>
              <a:latin typeface="Adobe Arabic" pitchFamily="18" charset="-78"/>
              <a:cs typeface="Adobe Arabic" pitchFamily="18" charset="-78"/>
            </a:endParaRPr>
          </a:p>
          <a:p>
            <a:pPr algn="justLow" rtl="1"/>
            <a:r>
              <a:rPr lang="ar-JO" sz="2800" dirty="0" smtClean="0">
                <a:solidFill>
                  <a:srgbClr val="E7D19A"/>
                </a:solidFill>
                <a:latin typeface="Adobe Arabic" pitchFamily="18" charset="-78"/>
                <a:cs typeface="Adobe Arabic" pitchFamily="18" charset="-78"/>
              </a:rPr>
              <a:t>المساحة المعلنة:</a:t>
            </a:r>
          </a:p>
          <a:p>
            <a:pPr algn="r" rtl="1"/>
            <a:r>
              <a:rPr lang="en-US" sz="3400" b="1" dirty="0" smtClean="0">
                <a:solidFill>
                  <a:srgbClr val="54B9AE"/>
                </a:solidFill>
                <a:latin typeface="Adobe Arabic" pitchFamily="18" charset="-78"/>
                <a:cs typeface="Adobe Arabic" pitchFamily="18" charset="-78"/>
              </a:rPr>
              <a:t>220,453,845 </a:t>
            </a:r>
            <a:r>
              <a:rPr lang="ar-JO" sz="3400" b="1" dirty="0" smtClean="0">
                <a:solidFill>
                  <a:srgbClr val="54B9AE"/>
                </a:solidFill>
                <a:latin typeface="Adobe Arabic" pitchFamily="18" charset="-78"/>
                <a:cs typeface="Adobe Arabic" pitchFamily="18" charset="-78"/>
              </a:rPr>
              <a:t> هكتار</a:t>
            </a:r>
            <a:endParaRPr lang="en-US" sz="3400" b="1" dirty="0" smtClean="0">
              <a:solidFill>
                <a:srgbClr val="54B9AE"/>
              </a:solidFill>
              <a:latin typeface="Adobe Arabic" pitchFamily="18" charset="-78"/>
              <a:cs typeface="Adobe Arabic" pitchFamily="18" charset="-78"/>
            </a:endParaRPr>
          </a:p>
        </p:txBody>
      </p:sp>
      <p:pic>
        <p:nvPicPr>
          <p:cNvPr id="4098" name="Picture 2" descr="http://1.bp.blogspot.com/-5DTwgS89f3k/T_nvf1jjaeI/AAAAAAAAEtk/n3-dW2Cdeh4/s320/IMG_6211.jpg"/>
          <p:cNvPicPr>
            <a:picLocks noChangeAspect="1" noChangeArrowheads="1"/>
          </p:cNvPicPr>
          <p:nvPr/>
        </p:nvPicPr>
        <p:blipFill>
          <a:blip r:embed="rId5" cstate="print"/>
          <a:srcRect/>
          <a:stretch>
            <a:fillRect/>
          </a:stretch>
        </p:blipFill>
        <p:spPr bwMode="auto">
          <a:xfrm>
            <a:off x="914399" y="3076575"/>
            <a:ext cx="3367441" cy="2562225"/>
          </a:xfrm>
          <a:prstGeom prst="rect">
            <a:avLst/>
          </a:prstGeom>
          <a:noFill/>
        </p:spPr>
      </p:pic>
      <p:pic>
        <p:nvPicPr>
          <p:cNvPr id="14" name="Picture 3" descr="J:\250 GB [NH]\jabboul package archived\Lake Jabboul.jpg"/>
          <p:cNvPicPr>
            <a:picLocks noChangeAspect="1" noChangeArrowheads="1"/>
          </p:cNvPicPr>
          <p:nvPr/>
        </p:nvPicPr>
        <p:blipFill>
          <a:blip r:embed="rId6" cstate="print"/>
          <a:srcRect l="2753" t="42500" b="42500"/>
          <a:stretch>
            <a:fillRect/>
          </a:stretch>
        </p:blipFill>
        <p:spPr bwMode="auto">
          <a:xfrm>
            <a:off x="23567" y="5943600"/>
            <a:ext cx="9120433" cy="914400"/>
          </a:xfrm>
          <a:prstGeom prst="rect">
            <a:avLst/>
          </a:prstGeom>
          <a:noFill/>
        </p:spPr>
      </p:pic>
    </p:spTree>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3">
                                            <p:txEl>
                                              <p:pRg st="0" end="0"/>
                                            </p:txEl>
                                          </p:spTgt>
                                        </p:tgtEl>
                                        <p:attrNameLst>
                                          <p:attrName>style.visibility</p:attrName>
                                        </p:attrNameLst>
                                      </p:cBhvr>
                                      <p:to>
                                        <p:strVal val="visible"/>
                                      </p:to>
                                    </p:set>
                                    <p:animEffect transition="in" filter="fade">
                                      <p:cBhvr>
                                        <p:cTn id="7" dur="2000"/>
                                        <p:tgtEl>
                                          <p:spTgt spid="1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13">
                                            <p:txEl>
                                              <p:pRg st="1" end="1"/>
                                            </p:txEl>
                                          </p:spTgt>
                                        </p:tgtEl>
                                        <p:attrNameLst>
                                          <p:attrName>style.visibility</p:attrName>
                                        </p:attrNameLst>
                                      </p:cBhvr>
                                      <p:to>
                                        <p:strVal val="visible"/>
                                      </p:to>
                                    </p:set>
                                    <p:animEffect transition="in" filter="fade">
                                      <p:cBhvr>
                                        <p:cTn id="10" dur="2000"/>
                                        <p:tgtEl>
                                          <p:spTgt spid="13">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13">
                                            <p:txEl>
                                              <p:pRg st="2" end="2"/>
                                            </p:txEl>
                                          </p:spTgt>
                                        </p:tgtEl>
                                        <p:attrNameLst>
                                          <p:attrName>style.visibility</p:attrName>
                                        </p:attrNameLst>
                                      </p:cBhvr>
                                      <p:to>
                                        <p:strVal val="visible"/>
                                      </p:to>
                                    </p:set>
                                    <p:animEffect transition="in" filter="fade">
                                      <p:cBhvr>
                                        <p:cTn id="15" dur="2000"/>
                                        <p:tgtEl>
                                          <p:spTgt spid="13">
                                            <p:txEl>
                                              <p:pRg st="2" end="2"/>
                                            </p:txEl>
                                          </p:spTgt>
                                        </p:tgtEl>
                                      </p:cBhvr>
                                    </p:animEffect>
                                  </p:childTnLst>
                                </p:cTn>
                              </p:par>
                              <p:par>
                                <p:cTn id="16" presetID="10" presetClass="entr" presetSubtype="0" fill="hold" nodeType="withEffect">
                                  <p:stCondLst>
                                    <p:cond delay="0"/>
                                  </p:stCondLst>
                                  <p:childTnLst>
                                    <p:set>
                                      <p:cBhvr>
                                        <p:cTn id="17" dur="1" fill="hold">
                                          <p:stCondLst>
                                            <p:cond delay="0"/>
                                          </p:stCondLst>
                                        </p:cTn>
                                        <p:tgtEl>
                                          <p:spTgt spid="13">
                                            <p:txEl>
                                              <p:pRg st="3" end="3"/>
                                            </p:txEl>
                                          </p:spTgt>
                                        </p:tgtEl>
                                        <p:attrNameLst>
                                          <p:attrName>style.visibility</p:attrName>
                                        </p:attrNameLst>
                                      </p:cBhvr>
                                      <p:to>
                                        <p:strVal val="visible"/>
                                      </p:to>
                                    </p:set>
                                    <p:animEffect transition="in" filter="fade">
                                      <p:cBhvr>
                                        <p:cTn id="18" dur="2000"/>
                                        <p:tgtEl>
                                          <p:spTgt spid="13">
                                            <p:txEl>
                                              <p:pRg st="3" end="3"/>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13">
                                            <p:txEl>
                                              <p:pRg st="4" end="4"/>
                                            </p:txEl>
                                          </p:spTgt>
                                        </p:tgtEl>
                                        <p:attrNameLst>
                                          <p:attrName>style.visibility</p:attrName>
                                        </p:attrNameLst>
                                      </p:cBhvr>
                                      <p:to>
                                        <p:strVal val="visible"/>
                                      </p:to>
                                    </p:set>
                                    <p:animEffect transition="in" filter="fade">
                                      <p:cBhvr>
                                        <p:cTn id="23" dur="2000"/>
                                        <p:tgtEl>
                                          <p:spTgt spid="13">
                                            <p:txEl>
                                              <p:pRg st="4" end="4"/>
                                            </p:txEl>
                                          </p:spTgt>
                                        </p:tgtEl>
                                      </p:cBhvr>
                                    </p:animEffect>
                                  </p:childTnLst>
                                </p:cTn>
                              </p:par>
                              <p:par>
                                <p:cTn id="24" presetID="10" presetClass="entr" presetSubtype="0" fill="hold" nodeType="withEffect">
                                  <p:stCondLst>
                                    <p:cond delay="0"/>
                                  </p:stCondLst>
                                  <p:childTnLst>
                                    <p:set>
                                      <p:cBhvr>
                                        <p:cTn id="25" dur="1" fill="hold">
                                          <p:stCondLst>
                                            <p:cond delay="0"/>
                                          </p:stCondLst>
                                        </p:cTn>
                                        <p:tgtEl>
                                          <p:spTgt spid="13">
                                            <p:txEl>
                                              <p:pRg st="5" end="5"/>
                                            </p:txEl>
                                          </p:spTgt>
                                        </p:tgtEl>
                                        <p:attrNameLst>
                                          <p:attrName>style.visibility</p:attrName>
                                        </p:attrNameLst>
                                      </p:cBhvr>
                                      <p:to>
                                        <p:strVal val="visible"/>
                                      </p:to>
                                    </p:set>
                                    <p:animEffect transition="in" filter="fade">
                                      <p:cBhvr>
                                        <p:cTn id="26" dur="2000"/>
                                        <p:tgtEl>
                                          <p:spTgt spid="1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7178</TotalTime>
  <Words>3369</Words>
  <Application>Microsoft Office PowerPoint</Application>
  <PresentationFormat>On-screen Show (4:3)</PresentationFormat>
  <Paragraphs>287</Paragraphs>
  <Slides>57</Slides>
  <Notes>1</Notes>
  <HiddenSlides>0</HiddenSlides>
  <MMClips>0</MMClips>
  <ScaleCrop>false</ScaleCrop>
  <HeadingPairs>
    <vt:vector size="4" baseType="variant">
      <vt:variant>
        <vt:lpstr>Theme</vt:lpstr>
      </vt:variant>
      <vt:variant>
        <vt:i4>1</vt:i4>
      </vt:variant>
      <vt:variant>
        <vt:lpstr>Slide Titles</vt:lpstr>
      </vt:variant>
      <vt:variant>
        <vt:i4>57</vt:i4>
      </vt:variant>
    </vt:vector>
  </HeadingPairs>
  <TitlesOfParts>
    <vt:vector size="58" baseType="lpstr">
      <vt:lpstr>Office Theme</vt:lpstr>
      <vt:lpstr>Slide 1</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lpstr>Slide 21</vt:lpstr>
      <vt:lpstr>Slide 22</vt:lpstr>
      <vt:lpstr>Slide 23</vt:lpstr>
      <vt:lpstr>Slide 24</vt:lpstr>
      <vt:lpstr>Slide 25</vt:lpstr>
      <vt:lpstr>Slide 26</vt:lpstr>
      <vt:lpstr>Slide 27</vt:lpstr>
      <vt:lpstr>Slide 28</vt:lpstr>
      <vt:lpstr>Slide 29</vt:lpstr>
      <vt:lpstr>Slide 30</vt:lpstr>
      <vt:lpstr>Slide 31</vt:lpstr>
      <vt:lpstr>Slide 32</vt:lpstr>
      <vt:lpstr>Slide 33</vt:lpstr>
      <vt:lpstr>Slide 34</vt:lpstr>
      <vt:lpstr>Slide 35</vt:lpstr>
      <vt:lpstr>Slide 36</vt:lpstr>
      <vt:lpstr>Slide 37</vt:lpstr>
      <vt:lpstr>Slide 38</vt:lpstr>
      <vt:lpstr>Slide 39</vt:lpstr>
      <vt:lpstr>Slide 40</vt:lpstr>
      <vt:lpstr>Slide 41</vt:lpstr>
      <vt:lpstr>Slide 42</vt:lpstr>
      <vt:lpstr>Slide 43</vt:lpstr>
      <vt:lpstr>Slide 44</vt:lpstr>
      <vt:lpstr>Slide 45</vt:lpstr>
      <vt:lpstr>Slide 46</vt:lpstr>
      <vt:lpstr>Slide 47</vt:lpstr>
      <vt:lpstr>Slide 48</vt:lpstr>
      <vt:lpstr>Slide 49</vt:lpstr>
      <vt:lpstr>Slide 50</vt:lpstr>
      <vt:lpstr>Slide 51</vt:lpstr>
      <vt:lpstr>Slide 52</vt:lpstr>
      <vt:lpstr>Slide 53</vt:lpstr>
      <vt:lpstr>Slide 54</vt:lpstr>
      <vt:lpstr>Slide 55</vt:lpstr>
      <vt:lpstr>Slide 56</vt:lpstr>
      <vt:lpstr>Slide 57</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nashat</dc:creator>
  <cp:lastModifiedBy>REVIEWER</cp:lastModifiedBy>
  <cp:revision>554</cp:revision>
  <dcterms:created xsi:type="dcterms:W3CDTF">2012-07-04T05:50:21Z</dcterms:created>
  <dcterms:modified xsi:type="dcterms:W3CDTF">2017-08-06T12:53:41Z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name="NXPowerLiteLastOptimized" pid="2">
    <vt:lpwstr>961310</vt:lpwstr>
  </property>
  <property fmtid="{D5CDD505-2E9C-101B-9397-08002B2CF9AE}" name="NXPowerLiteSettings" pid="3">
    <vt:lpwstr>C7000400038000</vt:lpwstr>
  </property>
  <property fmtid="{D5CDD505-2E9C-101B-9397-08002B2CF9AE}" name="NXPowerLiteVersion" pid="4">
    <vt:lpwstr>S9.0.1</vt:lpwstr>
  </property>
</Properties>
</file>