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4" r:id="rId49"/>
    <p:sldId id="305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14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93139" y="1783689"/>
            <a:ext cx="4971415" cy="4538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09600" y="1752600"/>
            <a:ext cx="11074400" cy="0"/>
          </a:xfrm>
          <a:custGeom>
            <a:avLst/>
            <a:gdLst/>
            <a:ahLst/>
            <a:cxnLst/>
            <a:rect l="l" t="t" r="r" b="b"/>
            <a:pathLst>
              <a:path w="11074400">
                <a:moveTo>
                  <a:pt x="1107440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5300" y="498754"/>
            <a:ext cx="11201400" cy="1243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3339" y="1733804"/>
            <a:ext cx="6165215" cy="3432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179" y="146050"/>
            <a:ext cx="11595100" cy="381000"/>
            <a:chOff x="366179" y="146050"/>
            <a:chExt cx="11595100" cy="381000"/>
          </a:xfrm>
        </p:grpSpPr>
        <p:sp>
          <p:nvSpPr>
            <p:cNvPr id="3" name="object 3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304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30480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0" y="0"/>
                  </a:moveTo>
                  <a:lnTo>
                    <a:pt x="304800" y="0"/>
                  </a:lnTo>
                  <a:lnTo>
                    <a:pt x="30480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1127337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1273370" y="2286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0" y="0"/>
                  </a:moveTo>
                  <a:lnTo>
                    <a:pt x="11273370" y="0"/>
                  </a:lnTo>
                  <a:lnTo>
                    <a:pt x="1127337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11273370" y="0"/>
                  </a:moveTo>
                  <a:lnTo>
                    <a:pt x="0" y="0"/>
                  </a:lnTo>
                  <a:lnTo>
                    <a:pt x="0" y="139700"/>
                  </a:lnTo>
                  <a:lnTo>
                    <a:pt x="11273370" y="1397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0" y="0"/>
                  </a:moveTo>
                  <a:lnTo>
                    <a:pt x="11273370" y="0"/>
                  </a:lnTo>
                  <a:lnTo>
                    <a:pt x="11273370" y="139700"/>
                  </a:lnTo>
                  <a:lnTo>
                    <a:pt x="0" y="1397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304800" y="0"/>
                  </a:moveTo>
                  <a:lnTo>
                    <a:pt x="0" y="0"/>
                  </a:lnTo>
                  <a:lnTo>
                    <a:pt x="0" y="136525"/>
                  </a:lnTo>
                  <a:lnTo>
                    <a:pt x="304800" y="136525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0" y="0"/>
                  </a:moveTo>
                  <a:lnTo>
                    <a:pt x="304800" y="0"/>
                  </a:lnTo>
                  <a:lnTo>
                    <a:pt x="304800" y="136525"/>
                  </a:lnTo>
                  <a:lnTo>
                    <a:pt x="0" y="1365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68719" y="505459"/>
            <a:ext cx="11586209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763395" algn="l">
              <a:lnSpc>
                <a:spcPct val="100000"/>
              </a:lnSpc>
              <a:spcBef>
                <a:spcPts val="100"/>
              </a:spcBef>
            </a:pPr>
            <a:r>
              <a:rPr lang="en-US" b="1" spc="-70" dirty="0" smtClean="0"/>
              <a:t>    Today’s </a:t>
            </a:r>
            <a:r>
              <a:rPr lang="en-US" b="1" spc="-5" dirty="0" smtClean="0"/>
              <a:t>Schedule </a:t>
            </a:r>
            <a:r>
              <a:rPr lang="en-US" b="1" dirty="0" smtClean="0"/>
              <a:t>- </a:t>
            </a:r>
            <a:r>
              <a:rPr lang="ar-JO" b="1" dirty="0" smtClean="0"/>
              <a:t>الجدول اليومي</a:t>
            </a:r>
            <a:r>
              <a:rPr lang="en-US" b="1" dirty="0" smtClean="0"/>
              <a:t>    </a:t>
            </a:r>
            <a:r>
              <a:rPr lang="ar-JO" b="1" dirty="0" smtClean="0">
                <a:latin typeface="Times New Roman"/>
                <a:cs typeface="Times New Roman"/>
              </a:rPr>
              <a:t/>
            </a:r>
            <a:br>
              <a:rPr lang="ar-JO" b="1" dirty="0" smtClean="0">
                <a:latin typeface="Times New Roman"/>
                <a:cs typeface="Times New Roman"/>
              </a:rPr>
            </a:br>
            <a:r>
              <a:rPr lang="en-US" b="1" dirty="0" smtClean="0">
                <a:latin typeface="Times New Roman"/>
                <a:cs typeface="Times New Roman"/>
              </a:rPr>
              <a:t> </a:t>
            </a:r>
            <a:r>
              <a:rPr sz="2800" b="1" spc="-35" dirty="0" smtClean="0">
                <a:latin typeface="Times New Roman"/>
                <a:cs typeface="Times New Roman"/>
              </a:rPr>
              <a:t>Wetland </a:t>
            </a:r>
            <a:r>
              <a:rPr sz="2800" b="1" spc="-5" dirty="0">
                <a:latin typeface="Times New Roman"/>
                <a:cs typeface="Times New Roman"/>
              </a:rPr>
              <a:t>Monitoring and</a:t>
            </a:r>
            <a:r>
              <a:rPr sz="2800" b="1" spc="40" dirty="0">
                <a:latin typeface="Times New Roman"/>
                <a:cs typeface="Times New Roman"/>
              </a:rPr>
              <a:t> </a:t>
            </a:r>
            <a:r>
              <a:rPr sz="2800" b="1" spc="-5" dirty="0" smtClean="0">
                <a:latin typeface="Times New Roman"/>
                <a:cs typeface="Times New Roman"/>
              </a:rPr>
              <a:t>Restoration</a:t>
            </a:r>
            <a:r>
              <a:rPr lang="en-US" sz="2800" b="1" spc="-5" dirty="0" smtClean="0">
                <a:latin typeface="Times New Roman"/>
                <a:cs typeface="Times New Roman"/>
              </a:rPr>
              <a:t>                </a:t>
            </a:r>
            <a:r>
              <a:rPr lang="ar-JO" sz="2800" b="1" spc="-5" dirty="0" smtClean="0">
                <a:latin typeface="Times New Roman"/>
                <a:cs typeface="Times New Roman"/>
              </a:rPr>
              <a:t> </a:t>
            </a:r>
            <a:r>
              <a:rPr lang="ar-JO" sz="2800" b="1" spc="-5" dirty="0"/>
              <a:t>مراقبة الأراضي الرطبة وإعادة </a:t>
            </a:r>
            <a:r>
              <a:rPr lang="ar-JO" sz="2800" b="1" spc="-5" dirty="0" smtClean="0"/>
              <a:t>التأهيل</a:t>
            </a:r>
            <a:r>
              <a:rPr lang="en-US" sz="2800" b="1" spc="-5" dirty="0" smtClean="0"/>
              <a:t> </a:t>
            </a:r>
            <a:r>
              <a:rPr lang="ar-JO" sz="3200" b="1" spc="-5" dirty="0" smtClean="0">
                <a:latin typeface="Times New Roman"/>
                <a:cs typeface="Times New Roman"/>
              </a:rPr>
              <a:t/>
            </a:r>
            <a:br>
              <a:rPr lang="ar-JO" sz="3200" b="1" spc="-5" dirty="0" smtClean="0">
                <a:latin typeface="Times New Roman"/>
                <a:cs typeface="Times New Roman"/>
              </a:rPr>
            </a:br>
            <a:endParaRPr sz="2800" b="1" spc="-5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8339" y="1756664"/>
            <a:ext cx="11266589" cy="52091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tabLst>
                <a:tab pos="481965" algn="l"/>
                <a:tab pos="482600" algn="l"/>
              </a:tabLst>
            </a:pPr>
            <a:endParaRPr lang="ar-JO" sz="30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dirty="0" smtClean="0">
                <a:latin typeface="Times New Roman"/>
                <a:cs typeface="Times New Roman"/>
              </a:rPr>
              <a:t>محاضرات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40" dirty="0" smtClean="0">
                <a:latin typeface="Times New Roman"/>
                <a:cs typeface="Times New Roman"/>
              </a:rPr>
              <a:t>إعادة تأهيل الأراضي الرطبة</a:t>
            </a:r>
            <a:endParaRPr sz="30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1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 smtClean="0">
                <a:latin typeface="Times New Roman"/>
                <a:cs typeface="Times New Roman"/>
              </a:rPr>
              <a:t>مقدمة الى إعادة تأهيل الأراضي الرطبة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 smtClean="0">
                <a:latin typeface="Times New Roman"/>
                <a:cs typeface="Times New Roman"/>
              </a:rPr>
              <a:t>التخطيط, المراقبة, التقييم والنجاح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 smtClean="0">
                <a:latin typeface="Times New Roman"/>
                <a:cs typeface="Times New Roman"/>
              </a:rPr>
              <a:t>تحديد المواقع المحتملة للأراضي الرطبة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 smtClean="0">
                <a:latin typeface="Times New Roman"/>
                <a:cs typeface="Times New Roman"/>
              </a:rPr>
              <a:t>في الصباح الباكر – التوجه للميدان.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 smtClean="0">
                <a:latin typeface="Times New Roman"/>
                <a:cs typeface="Times New Roman"/>
              </a:rPr>
              <a:t>تقييم واحدة او اكثر من المواقع المعاد تأهيلها.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 smtClean="0">
                <a:latin typeface="Times New Roman"/>
                <a:cs typeface="Times New Roman"/>
              </a:rPr>
              <a:t>الغداء في الحافلة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3000" spc="-5" dirty="0" smtClean="0">
                <a:latin typeface="Times New Roman"/>
                <a:cs typeface="Times New Roman"/>
              </a:rPr>
              <a:t>محاضرات بعد الضهر 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3000" spc="-5" dirty="0" smtClean="0">
                <a:latin typeface="Times New Roman"/>
                <a:cs typeface="Times New Roman"/>
              </a:rPr>
              <a:t>تاريخ تصريف الأراضي الرطبة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3000" dirty="0" smtClean="0">
                <a:latin typeface="Times New Roman"/>
                <a:cs typeface="Times New Roman"/>
              </a:rPr>
              <a:t>الأساليب العملية لاستعادة الأراضي الرطبة</a:t>
            </a:r>
            <a:endParaRPr sz="3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484631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b="1" dirty="0">
                <a:latin typeface="Times New Roman"/>
                <a:cs typeface="Times New Roman"/>
              </a:rPr>
              <a:t>TYPES OF </a:t>
            </a:r>
            <a:r>
              <a:rPr b="1" spc="-40" dirty="0">
                <a:latin typeface="Times New Roman"/>
                <a:cs typeface="Times New Roman"/>
              </a:rPr>
              <a:t>RESTORATION </a:t>
            </a:r>
            <a:r>
              <a:rPr b="1" dirty="0">
                <a:latin typeface="Times New Roman"/>
                <a:cs typeface="Times New Roman"/>
              </a:rPr>
              <a:t>–</a:t>
            </a:r>
            <a:r>
              <a:rPr b="1" spc="-195" dirty="0">
                <a:latin typeface="Times New Roman"/>
                <a:cs typeface="Times New Roman"/>
              </a:rPr>
              <a:t> </a:t>
            </a:r>
            <a:r>
              <a:rPr b="1" i="1" dirty="0" smtClean="0">
                <a:latin typeface="Times New Roman"/>
                <a:cs typeface="Times New Roman"/>
              </a:rPr>
              <a:t>Rehabilitation</a:t>
            </a:r>
            <a:r>
              <a:rPr lang="en-US" b="1" i="1" dirty="0" smtClean="0">
                <a:latin typeface="Times New Roman"/>
                <a:cs typeface="Times New Roman"/>
              </a:rPr>
              <a:t/>
            </a:r>
            <a:br>
              <a:rPr lang="en-US" b="1" i="1" dirty="0" smtClean="0">
                <a:latin typeface="Times New Roman"/>
                <a:cs typeface="Times New Roman"/>
              </a:rPr>
            </a:br>
            <a:r>
              <a:rPr lang="ar-JO" b="1" i="1" dirty="0"/>
              <a:t>أنواع </a:t>
            </a:r>
            <a:r>
              <a:rPr lang="ar-JO" b="1" i="1" dirty="0" smtClean="0"/>
              <a:t>الاستعادة </a:t>
            </a:r>
            <a:r>
              <a:rPr lang="ar-JO" b="1" i="1" dirty="0"/>
              <a:t>- إعادة التأهيل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1848104"/>
            <a:ext cx="10610850" cy="332719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b="1" spc="-5" dirty="0">
                <a:latin typeface="Times New Roman"/>
                <a:cs typeface="Times New Roman"/>
              </a:rPr>
              <a:t>إعادة التأهيل </a:t>
            </a:r>
            <a:r>
              <a:rPr lang="ar-JO" sz="3200" b="1" spc="-5" dirty="0" smtClean="0">
                <a:latin typeface="Times New Roman"/>
                <a:cs typeface="Times New Roman"/>
              </a:rPr>
              <a:t>(النوع الثاني من الاستعادة) </a:t>
            </a:r>
            <a:r>
              <a:rPr lang="ar-JO" sz="3200" b="1" spc="-5" dirty="0">
                <a:latin typeface="Times New Roman"/>
                <a:cs typeface="Times New Roman"/>
              </a:rPr>
              <a:t>- تحسين ظروف الأراضي الرطبة الحالية المتدهورة أو المتغيرة بطريقة </a:t>
            </a:r>
            <a:r>
              <a:rPr lang="ar-JO" sz="3200" b="1" spc="-5" dirty="0" smtClean="0">
                <a:latin typeface="Times New Roman"/>
                <a:cs typeface="Times New Roman"/>
              </a:rPr>
              <a:t>ما.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تحسن إلى حالة طبيعية </a:t>
            </a:r>
            <a:r>
              <a:rPr lang="ar-JO" sz="2800" spc="-5" dirty="0" smtClean="0">
                <a:latin typeface="Times New Roman"/>
                <a:cs typeface="Times New Roman"/>
              </a:rPr>
              <a:t>أكثر.</a:t>
            </a:r>
          </a:p>
          <a:p>
            <a:pPr marL="12065" marR="508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tabLst>
                <a:tab pos="481965" algn="l"/>
                <a:tab pos="482600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قد يتضمن ما قد يعتبره بعض الأشخاص "تحسينًا" (على سبيل المثال ، إزالة المواد </a:t>
            </a:r>
            <a:r>
              <a:rPr lang="ar-JO" sz="2800" spc="-5" dirty="0" smtClean="0">
                <a:latin typeface="Times New Roman"/>
                <a:cs typeface="Times New Roman"/>
              </a:rPr>
              <a:t>المدخلة أو </a:t>
            </a:r>
            <a:r>
              <a:rPr lang="ar-JO" sz="2800" spc="-5" dirty="0">
                <a:latin typeface="Times New Roman"/>
                <a:cs typeface="Times New Roman"/>
              </a:rPr>
              <a:t>القمامة</a:t>
            </a:r>
            <a:r>
              <a:rPr lang="ar-JO" sz="2800" spc="-5" dirty="0" smtClean="0">
                <a:latin typeface="Times New Roman"/>
                <a:cs typeface="Times New Roman"/>
              </a:rPr>
              <a:t>).</a:t>
            </a:r>
            <a:endParaRPr lang="en-US" sz="2800" spc="-5" dirty="0">
              <a:latin typeface="Times New Roman"/>
              <a:cs typeface="Times New Roman"/>
            </a:endParaRP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زيادة </a:t>
            </a:r>
            <a:r>
              <a:rPr lang="ar-JO" sz="3200" dirty="0">
                <a:latin typeface="Times New Roman"/>
                <a:cs typeface="Times New Roman"/>
              </a:rPr>
              <a:t>في </a:t>
            </a:r>
            <a:r>
              <a:rPr lang="ar-JO" sz="3200" dirty="0" smtClean="0">
                <a:latin typeface="Times New Roman"/>
                <a:cs typeface="Times New Roman"/>
              </a:rPr>
              <a:t>وظيفة </a:t>
            </a:r>
            <a:r>
              <a:rPr lang="ar-JO" sz="3200" dirty="0">
                <a:latin typeface="Times New Roman"/>
                <a:cs typeface="Times New Roman"/>
              </a:rPr>
              <a:t>؛ ربما على حساب وظائف أخرى قد </a:t>
            </a:r>
            <a:r>
              <a:rPr lang="ar-JO" sz="3200" dirty="0" smtClean="0">
                <a:latin typeface="Times New Roman"/>
                <a:cs typeface="Times New Roman"/>
              </a:rPr>
              <a:t>تخدمها.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امثله عليها: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Partly Drained</a:t>
            </a:r>
            <a:r>
              <a:rPr sz="4400" spc="-190" dirty="0"/>
              <a:t> </a:t>
            </a:r>
            <a:r>
              <a:rPr sz="4400" spc="-45" dirty="0" smtClean="0"/>
              <a:t>Wetlands</a:t>
            </a:r>
            <a:r>
              <a:rPr lang="ar-JO" sz="4400" spc="-45" dirty="0" smtClean="0"/>
              <a:t> </a:t>
            </a:r>
            <a:r>
              <a:rPr lang="en-US" sz="4400" spc="-45" dirty="0" smtClean="0"/>
              <a:t> </a:t>
            </a:r>
            <a:r>
              <a:rPr lang="ar-JO" sz="4400" spc="-45" dirty="0"/>
              <a:t>الأراضي الرطبة </a:t>
            </a:r>
            <a:r>
              <a:rPr lang="ar-JO" sz="4400" spc="-45" dirty="0" smtClean="0"/>
              <a:t>المستنزفة جزئيًا</a:t>
            </a:r>
            <a:endParaRPr sz="4400" dirty="0"/>
          </a:p>
        </p:txBody>
      </p:sp>
      <p:sp>
        <p:nvSpPr>
          <p:cNvPr id="4" name="object 4"/>
          <p:cNvSpPr/>
          <p:nvPr/>
        </p:nvSpPr>
        <p:spPr>
          <a:xfrm>
            <a:off x="614365" y="2169718"/>
            <a:ext cx="5384797" cy="36298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02413" y="2265198"/>
            <a:ext cx="5384736" cy="34388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80" y="927607"/>
            <a:ext cx="11583034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Diked</a:t>
            </a:r>
            <a:r>
              <a:rPr sz="4400" spc="-114" dirty="0"/>
              <a:t> </a:t>
            </a:r>
            <a:r>
              <a:rPr sz="4400" dirty="0" smtClean="0"/>
              <a:t>Marshes</a:t>
            </a:r>
            <a:r>
              <a:rPr lang="ar-JO" sz="4400" dirty="0" smtClean="0"/>
              <a:t>  مستنقعات السدود </a:t>
            </a:r>
            <a:r>
              <a:rPr lang="en-US" sz="4400" dirty="0" smtClean="0"/>
              <a:t> </a:t>
            </a:r>
            <a:endParaRPr sz="4400" dirty="0"/>
          </a:p>
        </p:txBody>
      </p:sp>
      <p:sp>
        <p:nvSpPr>
          <p:cNvPr id="4" name="object 4"/>
          <p:cNvSpPr/>
          <p:nvPr/>
        </p:nvSpPr>
        <p:spPr>
          <a:xfrm>
            <a:off x="2942513" y="2144853"/>
            <a:ext cx="5921044" cy="39428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lang="en-US" spc="-5" dirty="0" smtClean="0"/>
              <a:t> </a:t>
            </a:r>
            <a:r>
              <a:rPr spc="-5" dirty="0" smtClean="0"/>
              <a:t>Impounded</a:t>
            </a:r>
            <a:r>
              <a:rPr spc="-155" dirty="0" smtClean="0"/>
              <a:t> </a:t>
            </a:r>
            <a:r>
              <a:rPr spc="-45" dirty="0" smtClean="0"/>
              <a:t>Wetlands</a:t>
            </a:r>
            <a:r>
              <a:rPr lang="ar-JO" spc="-45" dirty="0" smtClean="0"/>
              <a:t> </a:t>
            </a:r>
            <a:r>
              <a:rPr lang="en-US" sz="4400" spc="-45" dirty="0" smtClean="0"/>
              <a:t>                           </a:t>
            </a:r>
            <a:r>
              <a:rPr lang="ar-JO" spc="-45" dirty="0"/>
              <a:t>الأراضي الرطبة </a:t>
            </a:r>
            <a:r>
              <a:rPr lang="ar-JO" spc="-45" dirty="0" smtClean="0"/>
              <a:t>المحجوزة</a:t>
            </a:r>
            <a:r>
              <a:rPr lang="en-US" spc="-45" dirty="0" smtClean="0"/>
              <a:t>  </a:t>
            </a:r>
            <a:r>
              <a:rPr lang="ar-JO" sz="4400" spc="-45" dirty="0"/>
              <a:t/>
            </a:r>
            <a:br>
              <a:rPr lang="ar-JO" sz="4400" spc="-45" dirty="0"/>
            </a:b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3158794" y="1989226"/>
            <a:ext cx="5883821" cy="43020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14400"/>
            <a:ext cx="11583035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4400" dirty="0" smtClean="0"/>
              <a:t> </a:t>
            </a:r>
            <a:r>
              <a:rPr sz="4400" dirty="0" smtClean="0"/>
              <a:t>Farmed</a:t>
            </a:r>
            <a:r>
              <a:rPr sz="4400" spc="-165" dirty="0" smtClean="0"/>
              <a:t> </a:t>
            </a:r>
            <a:r>
              <a:rPr sz="4400" spc="-45" dirty="0" smtClean="0"/>
              <a:t>Wetlands</a:t>
            </a:r>
            <a:r>
              <a:rPr lang="en-US" sz="4400" spc="-45" dirty="0" smtClean="0"/>
              <a:t>                          </a:t>
            </a:r>
            <a:r>
              <a:rPr lang="ar-JO" spc="-45" dirty="0"/>
              <a:t>الأراضي الرطبة </a:t>
            </a:r>
            <a:r>
              <a:rPr lang="ar-JO" spc="-45" dirty="0" err="1"/>
              <a:t>المستزرعة</a:t>
            </a:r>
            <a:r>
              <a:rPr lang="ar-JO" sz="4400" spc="-45" dirty="0"/>
              <a:t/>
            </a:r>
            <a:br>
              <a:rPr lang="ar-JO" sz="4400" spc="-45" dirty="0"/>
            </a:br>
            <a:endParaRPr sz="4400" dirty="0"/>
          </a:p>
        </p:txBody>
      </p:sp>
      <p:sp>
        <p:nvSpPr>
          <p:cNvPr id="4" name="object 4"/>
          <p:cNvSpPr/>
          <p:nvPr/>
        </p:nvSpPr>
        <p:spPr>
          <a:xfrm>
            <a:off x="1738312" y="1884362"/>
            <a:ext cx="8724900" cy="4200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80" y="927607"/>
            <a:ext cx="11583034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4400" dirty="0" smtClean="0"/>
              <a:t> </a:t>
            </a:r>
            <a:r>
              <a:rPr sz="4400" dirty="0" smtClean="0"/>
              <a:t>Grazed</a:t>
            </a:r>
            <a:r>
              <a:rPr sz="4400" spc="-185" dirty="0" smtClean="0"/>
              <a:t> </a:t>
            </a:r>
            <a:r>
              <a:rPr sz="4400" spc="-45" dirty="0" smtClean="0"/>
              <a:t>Wetlands</a:t>
            </a:r>
            <a:r>
              <a:rPr lang="en-US" sz="4400" spc="-45" dirty="0" smtClean="0"/>
              <a:t>                           </a:t>
            </a:r>
            <a:r>
              <a:rPr lang="ar-JO" sz="2800" b="1" spc="-45" dirty="0"/>
              <a:t>الأراضي </a:t>
            </a:r>
            <a:r>
              <a:rPr lang="ar-JO" sz="2800" b="1" spc="-45" dirty="0" smtClean="0"/>
              <a:t>الرطبة المتعرضة للرعي</a:t>
            </a:r>
            <a:r>
              <a:rPr lang="ar-JO" sz="2800" b="1" spc="-45" dirty="0"/>
              <a:t/>
            </a:r>
            <a:br>
              <a:rPr lang="ar-JO" sz="2800" b="1" spc="-45" dirty="0"/>
            </a:br>
            <a:endParaRPr sz="2800" b="1" dirty="0"/>
          </a:p>
        </p:txBody>
      </p:sp>
      <p:sp>
        <p:nvSpPr>
          <p:cNvPr id="4" name="object 4"/>
          <p:cNvSpPr/>
          <p:nvPr/>
        </p:nvSpPr>
        <p:spPr>
          <a:xfrm>
            <a:off x="615045" y="2087167"/>
            <a:ext cx="4400308" cy="43676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738609" y="2086470"/>
            <a:ext cx="5833935" cy="33830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8" y="927607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 </a:t>
            </a:r>
            <a:r>
              <a:rPr dirty="0" smtClean="0"/>
              <a:t>Livestock </a:t>
            </a:r>
            <a:r>
              <a:rPr dirty="0"/>
              <a:t>in</a:t>
            </a:r>
            <a:r>
              <a:rPr spc="-120" dirty="0"/>
              <a:t> </a:t>
            </a:r>
            <a:r>
              <a:rPr dirty="0" smtClean="0"/>
              <a:t>Streams</a:t>
            </a:r>
            <a:r>
              <a:rPr lang="en-US" dirty="0" smtClean="0"/>
              <a:t>                               </a:t>
            </a:r>
            <a:r>
              <a:rPr lang="ar-JO" dirty="0"/>
              <a:t>الثروة الحيوانية في </a:t>
            </a:r>
            <a:r>
              <a:rPr lang="ar-JO" dirty="0" smtClean="0"/>
              <a:t>الجداول</a:t>
            </a:r>
            <a:r>
              <a:rPr lang="en-US" dirty="0" smtClean="0"/>
              <a:t>     </a:t>
            </a:r>
            <a:r>
              <a:rPr lang="ar-JO" dirty="0"/>
              <a:t/>
            </a:r>
            <a:br>
              <a:rPr lang="ar-JO" dirty="0"/>
            </a:b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2476842" y="2178202"/>
            <a:ext cx="6730276" cy="40717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5457" y="702545"/>
            <a:ext cx="11583035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4400" dirty="0" smtClean="0"/>
              <a:t> </a:t>
            </a:r>
            <a:r>
              <a:rPr sz="4400" dirty="0" smtClean="0"/>
              <a:t>Invasive</a:t>
            </a:r>
            <a:r>
              <a:rPr sz="4400" spc="-120" dirty="0" smtClean="0"/>
              <a:t> </a:t>
            </a:r>
            <a:r>
              <a:rPr sz="4400" dirty="0" smtClean="0"/>
              <a:t>Species</a:t>
            </a:r>
            <a:r>
              <a:rPr lang="en-US" sz="4400" dirty="0" smtClean="0"/>
              <a:t>                                   </a:t>
            </a:r>
            <a:r>
              <a:rPr lang="ar-JO" sz="4400" dirty="0"/>
              <a:t>الأنواع الغازية </a:t>
            </a:r>
            <a:r>
              <a:rPr lang="en-US" sz="4400" dirty="0" smtClean="0"/>
              <a:t>  </a:t>
            </a:r>
            <a:r>
              <a:rPr lang="ar-JO" sz="4400" dirty="0"/>
              <a:t/>
            </a:r>
            <a:br>
              <a:rPr lang="ar-JO" sz="4400" dirty="0"/>
            </a:b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918527" y="2070227"/>
            <a:ext cx="24225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Purple</a:t>
            </a:r>
            <a:r>
              <a:rPr sz="2400" b="1" spc="-3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Loosestrife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44538" y="2817647"/>
            <a:ext cx="5159335" cy="30689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251473" y="2005685"/>
            <a:ext cx="19659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Common</a:t>
            </a:r>
            <a:r>
              <a:rPr sz="2400" b="1" spc="-5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Reed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76975" y="2817647"/>
            <a:ext cx="5183695" cy="30689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8340" y="927607"/>
            <a:ext cx="966851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dirty="0"/>
              <a:t>Partly Filled and Cleared Forested</a:t>
            </a:r>
            <a:r>
              <a:rPr sz="2800" spc="-235" dirty="0"/>
              <a:t> </a:t>
            </a:r>
            <a:r>
              <a:rPr sz="2800" spc="-50" dirty="0" smtClean="0"/>
              <a:t>Wetland</a:t>
            </a:r>
            <a:r>
              <a:rPr lang="ar-JO" sz="2800" spc="-50" dirty="0"/>
              <a:t> </a:t>
            </a:r>
            <a:br>
              <a:rPr lang="ar-JO" sz="2800" spc="-50" dirty="0"/>
            </a:br>
            <a:r>
              <a:rPr lang="ar-JO" sz="2800" spc="-50" dirty="0"/>
              <a:t>الأراضي الرطبة الحرجية المعبأة </a:t>
            </a:r>
            <a:r>
              <a:rPr lang="ar-JO" sz="2800" spc="-50" dirty="0" smtClean="0"/>
              <a:t>والمنظفة </a:t>
            </a:r>
            <a:r>
              <a:rPr lang="ar-JO" sz="2800" spc="-50" dirty="0"/>
              <a:t>جزئياً</a:t>
            </a:r>
            <a:endParaRPr sz="2800" dirty="0"/>
          </a:p>
        </p:txBody>
      </p:sp>
      <p:sp>
        <p:nvSpPr>
          <p:cNvPr id="4" name="object 4"/>
          <p:cNvSpPr/>
          <p:nvPr/>
        </p:nvSpPr>
        <p:spPr>
          <a:xfrm>
            <a:off x="2820327" y="1833558"/>
            <a:ext cx="6560896" cy="43021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ar-JO" sz="4400" spc="-35" dirty="0" smtClean="0"/>
              <a:t> </a:t>
            </a:r>
            <a:r>
              <a:rPr sz="4400" spc="-35" dirty="0" smtClean="0"/>
              <a:t>Trash </a:t>
            </a:r>
            <a:r>
              <a:rPr sz="4400" dirty="0"/>
              <a:t>in</a:t>
            </a:r>
            <a:r>
              <a:rPr sz="4400" spc="-120" dirty="0"/>
              <a:t> </a:t>
            </a:r>
            <a:r>
              <a:rPr sz="4400" spc="-45" dirty="0" smtClean="0"/>
              <a:t>Wetlands</a:t>
            </a:r>
            <a:r>
              <a:rPr lang="ar-JO" sz="4400" spc="-45" dirty="0" smtClean="0"/>
              <a:t> </a:t>
            </a:r>
            <a:r>
              <a:rPr lang="en-US" sz="4400" spc="-45" dirty="0" smtClean="0"/>
              <a:t>  </a:t>
            </a:r>
            <a:r>
              <a:rPr lang="ar-JO" sz="4400" spc="-45" dirty="0" smtClean="0"/>
              <a:t>القمامة بالمناطق الرطبة                     </a:t>
            </a:r>
            <a:endParaRPr sz="4400" dirty="0"/>
          </a:p>
        </p:txBody>
      </p:sp>
      <p:grpSp>
        <p:nvGrpSpPr>
          <p:cNvPr id="4" name="object 4"/>
          <p:cNvGrpSpPr/>
          <p:nvPr/>
        </p:nvGrpSpPr>
        <p:grpSpPr>
          <a:xfrm>
            <a:off x="513654" y="2126499"/>
            <a:ext cx="11073765" cy="3716654"/>
            <a:chOff x="513654" y="2126499"/>
            <a:chExt cx="11073765" cy="3716654"/>
          </a:xfrm>
        </p:grpSpPr>
        <p:sp>
          <p:nvSpPr>
            <p:cNvPr id="5" name="object 5"/>
            <p:cNvSpPr/>
            <p:nvPr/>
          </p:nvSpPr>
          <p:spPr>
            <a:xfrm>
              <a:off x="513654" y="2218067"/>
              <a:ext cx="5788136" cy="357600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202375" y="2126499"/>
              <a:ext cx="5384749" cy="371626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8000" y="990600"/>
            <a:ext cx="101600" cy="5105400"/>
          </a:xfrm>
          <a:custGeom>
            <a:avLst/>
            <a:gdLst/>
            <a:ahLst/>
            <a:cxnLst/>
            <a:rect l="l" t="t" r="r" b="b"/>
            <a:pathLst>
              <a:path w="101600" h="5105400">
                <a:moveTo>
                  <a:pt x="101600" y="0"/>
                </a:moveTo>
                <a:lnTo>
                  <a:pt x="0" y="0"/>
                </a:lnTo>
                <a:lnTo>
                  <a:pt x="0" y="5105400"/>
                </a:lnTo>
                <a:lnTo>
                  <a:pt x="101600" y="5105400"/>
                </a:lnTo>
                <a:lnTo>
                  <a:pt x="101600" y="0"/>
                </a:lnTo>
                <a:close/>
              </a:path>
            </a:pathLst>
          </a:custGeom>
          <a:solidFill>
            <a:srgbClr val="66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01650" y="298450"/>
            <a:ext cx="11197590" cy="698500"/>
            <a:chOff x="501650" y="298450"/>
            <a:chExt cx="11197590" cy="698500"/>
          </a:xfrm>
        </p:grpSpPr>
        <p:sp>
          <p:nvSpPr>
            <p:cNvPr id="4" name="object 4"/>
            <p:cNvSpPr/>
            <p:nvPr/>
          </p:nvSpPr>
          <p:spPr>
            <a:xfrm>
              <a:off x="11099800" y="304800"/>
              <a:ext cx="593090" cy="457200"/>
            </a:xfrm>
            <a:custGeom>
              <a:avLst/>
              <a:gdLst/>
              <a:ahLst/>
              <a:cxnLst/>
              <a:rect l="l" t="t" r="r" b="b"/>
              <a:pathLst>
                <a:path w="593090" h="457200">
                  <a:moveTo>
                    <a:pt x="0" y="457200"/>
                  </a:moveTo>
                  <a:lnTo>
                    <a:pt x="592670" y="457200"/>
                  </a:lnTo>
                  <a:lnTo>
                    <a:pt x="59267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082870" y="304800"/>
              <a:ext cx="609600" cy="457200"/>
            </a:xfrm>
            <a:custGeom>
              <a:avLst/>
              <a:gdLst/>
              <a:ahLst/>
              <a:cxnLst/>
              <a:rect l="l" t="t" r="r" b="b"/>
              <a:pathLst>
                <a:path w="609600" h="457200">
                  <a:moveTo>
                    <a:pt x="0" y="457200"/>
                  </a:moveTo>
                  <a:lnTo>
                    <a:pt x="609600" y="457200"/>
                  </a:lnTo>
                  <a:lnTo>
                    <a:pt x="6096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08000" y="304800"/>
              <a:ext cx="10591800" cy="457200"/>
            </a:xfrm>
            <a:custGeom>
              <a:avLst/>
              <a:gdLst/>
              <a:ahLst/>
              <a:cxnLst/>
              <a:rect l="l" t="t" r="r" b="b"/>
              <a:pathLst>
                <a:path w="10591800" h="457200">
                  <a:moveTo>
                    <a:pt x="10591800" y="0"/>
                  </a:moveTo>
                  <a:lnTo>
                    <a:pt x="0" y="0"/>
                  </a:lnTo>
                  <a:lnTo>
                    <a:pt x="0" y="457200"/>
                  </a:lnTo>
                  <a:lnTo>
                    <a:pt x="10591800" y="457200"/>
                  </a:lnTo>
                  <a:lnTo>
                    <a:pt x="10591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8000" y="304800"/>
              <a:ext cx="10591800" cy="457200"/>
            </a:xfrm>
            <a:custGeom>
              <a:avLst/>
              <a:gdLst/>
              <a:ahLst/>
              <a:cxnLst/>
              <a:rect l="l" t="t" r="r" b="b"/>
              <a:pathLst>
                <a:path w="10591800" h="457200">
                  <a:moveTo>
                    <a:pt x="0" y="457200"/>
                  </a:moveTo>
                  <a:lnTo>
                    <a:pt x="10591800" y="457200"/>
                  </a:lnTo>
                  <a:lnTo>
                    <a:pt x="105918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08000" y="762000"/>
              <a:ext cx="10591800" cy="228600"/>
            </a:xfrm>
            <a:custGeom>
              <a:avLst/>
              <a:gdLst/>
              <a:ahLst/>
              <a:cxnLst/>
              <a:rect l="l" t="t" r="r" b="b"/>
              <a:pathLst>
                <a:path w="10591800" h="228600">
                  <a:moveTo>
                    <a:pt x="10591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0591800" y="228600"/>
                  </a:lnTo>
                  <a:lnTo>
                    <a:pt x="10591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8000" y="762000"/>
              <a:ext cx="10591800" cy="228600"/>
            </a:xfrm>
            <a:custGeom>
              <a:avLst/>
              <a:gdLst/>
              <a:ahLst/>
              <a:cxnLst/>
              <a:rect l="l" t="t" r="r" b="b"/>
              <a:pathLst>
                <a:path w="10591800" h="228600">
                  <a:moveTo>
                    <a:pt x="0" y="228600"/>
                  </a:moveTo>
                  <a:lnTo>
                    <a:pt x="10591800" y="228600"/>
                  </a:lnTo>
                  <a:lnTo>
                    <a:pt x="10591800" y="0"/>
                  </a:lnTo>
                  <a:lnTo>
                    <a:pt x="0" y="0"/>
                  </a:lnTo>
                  <a:lnTo>
                    <a:pt x="0" y="2286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095570" y="762000"/>
              <a:ext cx="596900" cy="228600"/>
            </a:xfrm>
            <a:custGeom>
              <a:avLst/>
              <a:gdLst/>
              <a:ahLst/>
              <a:cxnLst/>
              <a:rect l="l" t="t" r="r" b="b"/>
              <a:pathLst>
                <a:path w="596900" h="228600">
                  <a:moveTo>
                    <a:pt x="5969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596900" y="228600"/>
                  </a:lnTo>
                  <a:lnTo>
                    <a:pt x="5969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095570" y="762000"/>
              <a:ext cx="596900" cy="228600"/>
            </a:xfrm>
            <a:custGeom>
              <a:avLst/>
              <a:gdLst/>
              <a:ahLst/>
              <a:cxnLst/>
              <a:rect l="l" t="t" r="r" b="b"/>
              <a:pathLst>
                <a:path w="596900" h="228600">
                  <a:moveTo>
                    <a:pt x="0" y="228600"/>
                  </a:moveTo>
                  <a:lnTo>
                    <a:pt x="596900" y="228600"/>
                  </a:lnTo>
                  <a:lnTo>
                    <a:pt x="596900" y="0"/>
                  </a:lnTo>
                  <a:lnTo>
                    <a:pt x="0" y="0"/>
                  </a:lnTo>
                  <a:lnTo>
                    <a:pt x="0" y="2286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501650" y="298450"/>
            <a:ext cx="11201400" cy="5803900"/>
            <a:chOff x="501650" y="298450"/>
            <a:chExt cx="11201400" cy="5803900"/>
          </a:xfrm>
        </p:grpSpPr>
        <p:sp>
          <p:nvSpPr>
            <p:cNvPr id="13" name="object 13"/>
            <p:cNvSpPr/>
            <p:nvPr/>
          </p:nvSpPr>
          <p:spPr>
            <a:xfrm>
              <a:off x="1016000" y="3581400"/>
              <a:ext cx="10261600" cy="0"/>
            </a:xfrm>
            <a:custGeom>
              <a:avLst/>
              <a:gdLst/>
              <a:ahLst/>
              <a:cxnLst/>
              <a:rect l="l" t="t" r="r" b="b"/>
              <a:pathLst>
                <a:path w="10261600">
                  <a:moveTo>
                    <a:pt x="10261600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08000" y="304800"/>
              <a:ext cx="11188700" cy="5791200"/>
            </a:xfrm>
            <a:custGeom>
              <a:avLst/>
              <a:gdLst/>
              <a:ahLst/>
              <a:cxnLst/>
              <a:rect l="l" t="t" r="r" b="b"/>
              <a:pathLst>
                <a:path w="11188700" h="5791200">
                  <a:moveTo>
                    <a:pt x="0" y="0"/>
                  </a:moveTo>
                  <a:lnTo>
                    <a:pt x="11188700" y="0"/>
                  </a:lnTo>
                  <a:lnTo>
                    <a:pt x="11188700" y="5791200"/>
                  </a:lnTo>
                  <a:lnTo>
                    <a:pt x="0" y="57912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094738" y="1701800"/>
            <a:ext cx="9649461" cy="49988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5400" b="1" spc="-5" dirty="0">
                <a:latin typeface="Times New Roman"/>
                <a:cs typeface="Times New Roman"/>
              </a:rPr>
              <a:t>INTRODUCTION </a:t>
            </a:r>
            <a:r>
              <a:rPr sz="5400" b="1" spc="-50" dirty="0">
                <a:latin typeface="Times New Roman"/>
                <a:cs typeface="Times New Roman"/>
              </a:rPr>
              <a:t>TO  </a:t>
            </a:r>
            <a:r>
              <a:rPr sz="5400" b="1" dirty="0">
                <a:latin typeface="Times New Roman"/>
                <a:cs typeface="Times New Roman"/>
              </a:rPr>
              <a:t>WETLAND</a:t>
            </a:r>
            <a:r>
              <a:rPr sz="5400" b="1" spc="-55" dirty="0">
                <a:latin typeface="Times New Roman"/>
                <a:cs typeface="Times New Roman"/>
              </a:rPr>
              <a:t> </a:t>
            </a:r>
            <a:r>
              <a:rPr sz="5400" b="1" spc="-50" dirty="0" smtClean="0">
                <a:latin typeface="Times New Roman"/>
                <a:cs typeface="Times New Roman"/>
              </a:rPr>
              <a:t>RESTORATION</a:t>
            </a:r>
            <a:r>
              <a:rPr lang="ar-JO" sz="5400" b="1" spc="-50" dirty="0" smtClean="0">
                <a:latin typeface="Times New Roman"/>
                <a:cs typeface="Times New Roman"/>
              </a:rPr>
              <a:t/>
            </a:r>
            <a:br>
              <a:rPr lang="ar-JO" sz="5400" b="1" spc="-50" dirty="0" smtClean="0">
                <a:latin typeface="Times New Roman"/>
                <a:cs typeface="Times New Roman"/>
              </a:rPr>
            </a:br>
            <a:r>
              <a:rPr lang="ar-JO" sz="5400" b="1" spc="-50" dirty="0" smtClean="0">
                <a:latin typeface="Times New Roman"/>
                <a:cs typeface="Times New Roman"/>
              </a:rPr>
              <a:t/>
            </a:r>
            <a:br>
              <a:rPr lang="ar-JO" sz="5400" b="1" spc="-50" dirty="0" smtClean="0">
                <a:latin typeface="Times New Roman"/>
                <a:cs typeface="Times New Roman"/>
              </a:rPr>
            </a:br>
            <a:r>
              <a:rPr lang="ar-JO" sz="5400" b="1" spc="-50" dirty="0" smtClean="0">
                <a:latin typeface="Times New Roman"/>
                <a:cs typeface="Times New Roman"/>
              </a:rPr>
              <a:t> مقدمة في استعادة المناطق الرطبة</a:t>
            </a:r>
            <a:br>
              <a:rPr lang="ar-JO" sz="5400" b="1" spc="-50" dirty="0" smtClean="0">
                <a:latin typeface="Times New Roman"/>
                <a:cs typeface="Times New Roman"/>
              </a:rPr>
            </a:br>
            <a:r>
              <a:rPr lang="ar-JO" sz="5400" b="1" spc="-50" dirty="0"/>
              <a:t/>
            </a:r>
            <a:br>
              <a:rPr lang="ar-JO" sz="5400" b="1" spc="-50" dirty="0"/>
            </a:br>
            <a:endParaRPr sz="5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dirty="0">
                <a:latin typeface="Times New Roman"/>
                <a:cs typeface="Times New Roman"/>
              </a:rPr>
              <a:t>WETLAND</a:t>
            </a:r>
            <a:r>
              <a:rPr sz="4400" b="1" spc="-75" dirty="0">
                <a:latin typeface="Times New Roman"/>
                <a:cs typeface="Times New Roman"/>
              </a:rPr>
              <a:t> </a:t>
            </a:r>
            <a:r>
              <a:rPr sz="4400" b="1" spc="-45" dirty="0" smtClean="0">
                <a:latin typeface="Times New Roman"/>
                <a:cs typeface="Times New Roman"/>
              </a:rPr>
              <a:t>CREATION</a:t>
            </a:r>
            <a:r>
              <a:rPr lang="ar-JO" sz="4400" b="1" spc="-45" dirty="0" smtClean="0">
                <a:latin typeface="Times New Roman"/>
                <a:cs typeface="Times New Roman"/>
              </a:rPr>
              <a:t> </a:t>
            </a:r>
            <a:r>
              <a:rPr lang="en-US" sz="4400" b="1" spc="-45" dirty="0" smtClean="0">
                <a:latin typeface="Times New Roman"/>
                <a:cs typeface="Times New Roman"/>
              </a:rPr>
              <a:t> </a:t>
            </a:r>
            <a:r>
              <a:rPr lang="ar-JO" sz="4400" b="1" spc="-45" dirty="0"/>
              <a:t>إنشاء الأرض الرطبة</a:t>
            </a:r>
            <a:br>
              <a:rPr lang="ar-JO" sz="4400" b="1" spc="-45" dirty="0"/>
            </a:br>
            <a:endParaRPr sz="4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1848104"/>
            <a:ext cx="10379075" cy="300659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endParaRPr lang="ar-JO" sz="3200" dirty="0">
              <a:latin typeface="Times New Roman"/>
              <a:cs typeface="Times New Roman"/>
            </a:endParaRP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"فعل أو عملية أو نتيجة بناء أرض رطبة في مكان لم يوجد فيه أحد أبدًا</a:t>
            </a:r>
            <a:r>
              <a:rPr lang="ar-JO" sz="3200" dirty="0" smtClean="0">
                <a:latin typeface="Times New Roman"/>
                <a:cs typeface="Times New Roman"/>
              </a:rPr>
              <a:t>."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endParaRPr lang="ar-JO" sz="3200" dirty="0">
              <a:latin typeface="Times New Roman"/>
              <a:cs typeface="Times New Roman"/>
            </a:endParaRP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ليس موقع </a:t>
            </a:r>
            <a:r>
              <a:rPr lang="ar-JO" sz="3200" dirty="0" smtClean="0">
                <a:latin typeface="Times New Roman"/>
                <a:cs typeface="Times New Roman"/>
              </a:rPr>
              <a:t>أرض </a:t>
            </a:r>
            <a:r>
              <a:rPr lang="ar-JO" sz="3200" dirty="0">
                <a:latin typeface="Times New Roman"/>
                <a:cs typeface="Times New Roman"/>
              </a:rPr>
              <a:t>رطبة </a:t>
            </a:r>
            <a:r>
              <a:rPr lang="ar-JO" sz="3200" dirty="0" smtClean="0">
                <a:latin typeface="Times New Roman"/>
                <a:cs typeface="Times New Roman"/>
              </a:rPr>
              <a:t>سابقة.</a:t>
            </a:r>
            <a:endParaRPr sz="465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endParaRPr lang="ar-JO"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ينتج مكاسب في مساحات ووظائف الأراضي </a:t>
            </a:r>
            <a:r>
              <a:rPr lang="ar-JO" sz="3200" dirty="0" smtClean="0">
                <a:latin typeface="Times New Roman"/>
                <a:cs typeface="Times New Roman"/>
              </a:rPr>
              <a:t>الرطبة.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614362" y="2008593"/>
            <a:ext cx="5384774" cy="39520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02362" y="1972297"/>
            <a:ext cx="5384761" cy="40246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31872" y="927607"/>
            <a:ext cx="752729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dirty="0"/>
              <a:t>WETLAND</a:t>
            </a:r>
            <a:r>
              <a:rPr sz="2800" b="1" spc="-95" dirty="0"/>
              <a:t> </a:t>
            </a:r>
            <a:r>
              <a:rPr sz="2800" b="1" dirty="0" smtClean="0"/>
              <a:t>ENHANCEMENT</a:t>
            </a:r>
            <a:r>
              <a:rPr lang="ar-JO" sz="2800" b="1" dirty="0" smtClean="0"/>
              <a:t>  </a:t>
            </a:r>
            <a:r>
              <a:rPr lang="en-US" sz="2800" b="1" dirty="0" smtClean="0"/>
              <a:t> </a:t>
            </a:r>
            <a:r>
              <a:rPr lang="ar-JO" sz="2800" b="1" dirty="0"/>
              <a:t/>
            </a:r>
            <a:br>
              <a:rPr lang="ar-JO" sz="2800" b="1" dirty="0"/>
            </a:br>
            <a:r>
              <a:rPr lang="ar-JO" sz="2800" b="1" dirty="0"/>
              <a:t>تحسين الأراضي الرطبة</a:t>
            </a:r>
            <a:endParaRPr sz="2800"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802384"/>
            <a:ext cx="10741025" cy="3604192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481965" marR="243204" indent="-469900" algn="r" rtl="1">
              <a:lnSpc>
                <a:spcPts val="3240"/>
              </a:lnSpc>
              <a:spcBef>
                <a:spcPts val="505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"فعل أو عملية أو نتيجة لمشروع يقوم بتعديل أرض رطبة قائمة لتحسين وظائفها بما يتجاوز ما يفعله هذا النوع من الأراضي الرطبة بشكل طبيعي</a:t>
            </a:r>
            <a:r>
              <a:rPr lang="ar-JO" sz="3000" spc="-5" dirty="0" smtClean="0">
                <a:latin typeface="Times New Roman"/>
                <a:cs typeface="Times New Roman"/>
              </a:rPr>
              <a:t>.“</a:t>
            </a:r>
            <a:endParaRPr lang="ar-JO" sz="3000" dirty="0">
              <a:latin typeface="Times New Roman"/>
              <a:cs typeface="Times New Roman"/>
            </a:endParaRPr>
          </a:p>
          <a:p>
            <a:pPr marL="481965" marR="243204" indent="-469900" algn="r" rtl="1">
              <a:lnSpc>
                <a:spcPts val="3240"/>
              </a:lnSpc>
              <a:spcBef>
                <a:spcPts val="505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dirty="0">
                <a:latin typeface="Times New Roman"/>
                <a:cs typeface="Times New Roman"/>
              </a:rPr>
              <a:t>تفضل وظائف معينة على وظائف أخرى (على سبيل المثال ، الطيور المائية على الأنواع الأرضية ؛ تخزين أطول للمياه</a:t>
            </a:r>
            <a:r>
              <a:rPr lang="ar-JO" sz="3000" dirty="0" smtClean="0">
                <a:latin typeface="Times New Roman"/>
                <a:cs typeface="Times New Roman"/>
              </a:rPr>
              <a:t>)</a:t>
            </a:r>
            <a:endParaRPr lang="ar-JO" sz="3000" dirty="0">
              <a:latin typeface="Times New Roman"/>
              <a:cs typeface="Times New Roman"/>
            </a:endParaRPr>
          </a:p>
          <a:p>
            <a:pPr marL="481965" marR="243204" indent="-469900" algn="r" rtl="1">
              <a:lnSpc>
                <a:spcPts val="3240"/>
              </a:lnSpc>
              <a:spcBef>
                <a:spcPts val="505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dirty="0">
                <a:latin typeface="Times New Roman"/>
                <a:cs typeface="Times New Roman"/>
              </a:rPr>
              <a:t>يغير نوع الأراضي الرطبة (على سبيل المثال ، المروج الرطبة إلى المستنقعات</a:t>
            </a:r>
            <a:r>
              <a:rPr lang="ar-JO" sz="3000" dirty="0" smtClean="0">
                <a:latin typeface="Times New Roman"/>
                <a:cs typeface="Times New Roman"/>
              </a:rPr>
              <a:t>)</a:t>
            </a:r>
            <a:endParaRPr lang="ar-JO" sz="3000" dirty="0">
              <a:latin typeface="Times New Roman"/>
              <a:cs typeface="Times New Roman"/>
            </a:endParaRPr>
          </a:p>
          <a:p>
            <a:pPr marL="481965" marR="243204" indent="-469900" algn="r" rtl="1">
              <a:lnSpc>
                <a:spcPts val="3240"/>
              </a:lnSpc>
              <a:spcBef>
                <a:spcPts val="505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dirty="0">
                <a:latin typeface="Times New Roman"/>
                <a:cs typeface="Times New Roman"/>
              </a:rPr>
              <a:t>لا يغير المساحة ولكنه يرفع مستوى أداء وظائف معينة ، عادة على حساب وظائف </a:t>
            </a:r>
            <a:r>
              <a:rPr lang="ar-JO" sz="3000" dirty="0" smtClean="0">
                <a:latin typeface="Times New Roman"/>
                <a:cs typeface="Times New Roman"/>
              </a:rPr>
              <a:t>أخرى</a:t>
            </a:r>
            <a:endParaRPr lang="en-US" sz="3000" dirty="0" smtClean="0">
              <a:latin typeface="Times New Roman"/>
              <a:cs typeface="Times New Roman"/>
            </a:endParaRPr>
          </a:p>
          <a:p>
            <a:pPr marL="481965" marR="243204" indent="-469900" algn="r" rtl="1">
              <a:lnSpc>
                <a:spcPts val="3240"/>
              </a:lnSpc>
              <a:spcBef>
                <a:spcPts val="505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 smtClean="0">
                <a:latin typeface="Times New Roman"/>
                <a:cs typeface="Times New Roman"/>
              </a:rPr>
              <a:t>امثله عليها:</a:t>
            </a:r>
            <a:endParaRPr sz="3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756729"/>
            <a:ext cx="11583035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4400" spc="-40" dirty="0" smtClean="0"/>
              <a:t> </a:t>
            </a:r>
            <a:r>
              <a:rPr sz="4400" spc="-40" dirty="0" smtClean="0"/>
              <a:t>Waterfowl</a:t>
            </a:r>
            <a:r>
              <a:rPr sz="4400" spc="-110" dirty="0" smtClean="0"/>
              <a:t> </a:t>
            </a:r>
            <a:r>
              <a:rPr sz="4400" dirty="0" smtClean="0"/>
              <a:t>Management</a:t>
            </a:r>
            <a:r>
              <a:rPr lang="en-US" sz="4400" dirty="0" smtClean="0"/>
              <a:t>                  </a:t>
            </a:r>
            <a:r>
              <a:rPr lang="ar-JO" sz="4400" dirty="0"/>
              <a:t>إدارة الطيور </a:t>
            </a:r>
            <a:r>
              <a:rPr lang="ar-JO" sz="4400" dirty="0" smtClean="0"/>
              <a:t>المائية</a:t>
            </a:r>
            <a:r>
              <a:rPr lang="en-US" sz="4400" dirty="0" smtClean="0"/>
              <a:t>   </a:t>
            </a:r>
            <a:r>
              <a:rPr lang="ar-JO" sz="4400" dirty="0"/>
              <a:t/>
            </a:r>
            <a:br>
              <a:rPr lang="ar-JO" sz="4400" dirty="0"/>
            </a:br>
            <a:endParaRPr sz="4400" dirty="0"/>
          </a:p>
        </p:txBody>
      </p:sp>
      <p:sp>
        <p:nvSpPr>
          <p:cNvPr id="4" name="object 4"/>
          <p:cNvSpPr/>
          <p:nvPr/>
        </p:nvSpPr>
        <p:spPr>
          <a:xfrm>
            <a:off x="298198" y="2153023"/>
            <a:ext cx="6116241" cy="37734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742862" y="2126247"/>
            <a:ext cx="5181536" cy="38002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8" y="881286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 </a:t>
            </a:r>
            <a:r>
              <a:rPr dirty="0" smtClean="0"/>
              <a:t>Pond </a:t>
            </a:r>
            <a:r>
              <a:rPr dirty="0"/>
              <a:t>Creation in</a:t>
            </a:r>
            <a:r>
              <a:rPr spc="-200" dirty="0"/>
              <a:t> </a:t>
            </a:r>
            <a:r>
              <a:rPr spc="-45" dirty="0" smtClean="0"/>
              <a:t>Wetlands</a:t>
            </a:r>
            <a:r>
              <a:rPr lang="en-US" spc="-45" dirty="0" smtClean="0"/>
              <a:t>             </a:t>
            </a:r>
            <a:r>
              <a:rPr lang="ar-JO" spc="-45" dirty="0"/>
              <a:t>إنشاء الأحواض في الأراضي الرطبة</a:t>
            </a:r>
            <a:br>
              <a:rPr lang="ar-JO" spc="-45" dirty="0"/>
            </a:b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3254006" y="1950326"/>
            <a:ext cx="5693511" cy="4302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8000" y="990600"/>
            <a:ext cx="101600" cy="5105400"/>
          </a:xfrm>
          <a:custGeom>
            <a:avLst/>
            <a:gdLst/>
            <a:ahLst/>
            <a:cxnLst/>
            <a:rect l="l" t="t" r="r" b="b"/>
            <a:pathLst>
              <a:path w="101600" h="5105400">
                <a:moveTo>
                  <a:pt x="101600" y="0"/>
                </a:moveTo>
                <a:lnTo>
                  <a:pt x="0" y="0"/>
                </a:lnTo>
                <a:lnTo>
                  <a:pt x="0" y="5105400"/>
                </a:lnTo>
                <a:lnTo>
                  <a:pt x="101600" y="5105400"/>
                </a:lnTo>
                <a:lnTo>
                  <a:pt x="101600" y="0"/>
                </a:lnTo>
                <a:close/>
              </a:path>
            </a:pathLst>
          </a:custGeom>
          <a:solidFill>
            <a:srgbClr val="66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01650" y="298450"/>
            <a:ext cx="11197590" cy="698500"/>
            <a:chOff x="501650" y="298450"/>
            <a:chExt cx="11197590" cy="698500"/>
          </a:xfrm>
        </p:grpSpPr>
        <p:sp>
          <p:nvSpPr>
            <p:cNvPr id="4" name="object 4"/>
            <p:cNvSpPr/>
            <p:nvPr/>
          </p:nvSpPr>
          <p:spPr>
            <a:xfrm>
              <a:off x="11099800" y="304800"/>
              <a:ext cx="593090" cy="457200"/>
            </a:xfrm>
            <a:custGeom>
              <a:avLst/>
              <a:gdLst/>
              <a:ahLst/>
              <a:cxnLst/>
              <a:rect l="l" t="t" r="r" b="b"/>
              <a:pathLst>
                <a:path w="593090" h="457200">
                  <a:moveTo>
                    <a:pt x="0" y="457200"/>
                  </a:moveTo>
                  <a:lnTo>
                    <a:pt x="592670" y="457200"/>
                  </a:lnTo>
                  <a:lnTo>
                    <a:pt x="59267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082870" y="304800"/>
              <a:ext cx="609600" cy="457200"/>
            </a:xfrm>
            <a:custGeom>
              <a:avLst/>
              <a:gdLst/>
              <a:ahLst/>
              <a:cxnLst/>
              <a:rect l="l" t="t" r="r" b="b"/>
              <a:pathLst>
                <a:path w="609600" h="457200">
                  <a:moveTo>
                    <a:pt x="0" y="457200"/>
                  </a:moveTo>
                  <a:lnTo>
                    <a:pt x="609600" y="457200"/>
                  </a:lnTo>
                  <a:lnTo>
                    <a:pt x="6096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08000" y="304800"/>
              <a:ext cx="10591800" cy="457200"/>
            </a:xfrm>
            <a:custGeom>
              <a:avLst/>
              <a:gdLst/>
              <a:ahLst/>
              <a:cxnLst/>
              <a:rect l="l" t="t" r="r" b="b"/>
              <a:pathLst>
                <a:path w="10591800" h="457200">
                  <a:moveTo>
                    <a:pt x="10591800" y="0"/>
                  </a:moveTo>
                  <a:lnTo>
                    <a:pt x="0" y="0"/>
                  </a:lnTo>
                  <a:lnTo>
                    <a:pt x="0" y="457200"/>
                  </a:lnTo>
                  <a:lnTo>
                    <a:pt x="10591800" y="457200"/>
                  </a:lnTo>
                  <a:lnTo>
                    <a:pt x="10591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8000" y="304800"/>
              <a:ext cx="10591800" cy="457200"/>
            </a:xfrm>
            <a:custGeom>
              <a:avLst/>
              <a:gdLst/>
              <a:ahLst/>
              <a:cxnLst/>
              <a:rect l="l" t="t" r="r" b="b"/>
              <a:pathLst>
                <a:path w="10591800" h="457200">
                  <a:moveTo>
                    <a:pt x="0" y="457200"/>
                  </a:moveTo>
                  <a:lnTo>
                    <a:pt x="10591800" y="457200"/>
                  </a:lnTo>
                  <a:lnTo>
                    <a:pt x="105918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08000" y="762000"/>
              <a:ext cx="10591800" cy="228600"/>
            </a:xfrm>
            <a:custGeom>
              <a:avLst/>
              <a:gdLst/>
              <a:ahLst/>
              <a:cxnLst/>
              <a:rect l="l" t="t" r="r" b="b"/>
              <a:pathLst>
                <a:path w="10591800" h="228600">
                  <a:moveTo>
                    <a:pt x="10591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0591800" y="228600"/>
                  </a:lnTo>
                  <a:lnTo>
                    <a:pt x="10591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8000" y="762000"/>
              <a:ext cx="10591800" cy="228600"/>
            </a:xfrm>
            <a:custGeom>
              <a:avLst/>
              <a:gdLst/>
              <a:ahLst/>
              <a:cxnLst/>
              <a:rect l="l" t="t" r="r" b="b"/>
              <a:pathLst>
                <a:path w="10591800" h="228600">
                  <a:moveTo>
                    <a:pt x="0" y="228600"/>
                  </a:moveTo>
                  <a:lnTo>
                    <a:pt x="10591800" y="228600"/>
                  </a:lnTo>
                  <a:lnTo>
                    <a:pt x="10591800" y="0"/>
                  </a:lnTo>
                  <a:lnTo>
                    <a:pt x="0" y="0"/>
                  </a:lnTo>
                  <a:lnTo>
                    <a:pt x="0" y="2286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095570" y="762000"/>
              <a:ext cx="596900" cy="228600"/>
            </a:xfrm>
            <a:custGeom>
              <a:avLst/>
              <a:gdLst/>
              <a:ahLst/>
              <a:cxnLst/>
              <a:rect l="l" t="t" r="r" b="b"/>
              <a:pathLst>
                <a:path w="596900" h="228600">
                  <a:moveTo>
                    <a:pt x="5969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596900" y="228600"/>
                  </a:lnTo>
                  <a:lnTo>
                    <a:pt x="5969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095570" y="762000"/>
              <a:ext cx="596900" cy="228600"/>
            </a:xfrm>
            <a:custGeom>
              <a:avLst/>
              <a:gdLst/>
              <a:ahLst/>
              <a:cxnLst/>
              <a:rect l="l" t="t" r="r" b="b"/>
              <a:pathLst>
                <a:path w="596900" h="228600">
                  <a:moveTo>
                    <a:pt x="0" y="228600"/>
                  </a:moveTo>
                  <a:lnTo>
                    <a:pt x="596900" y="228600"/>
                  </a:lnTo>
                  <a:lnTo>
                    <a:pt x="596900" y="0"/>
                  </a:lnTo>
                  <a:lnTo>
                    <a:pt x="0" y="0"/>
                  </a:lnTo>
                  <a:lnTo>
                    <a:pt x="0" y="2286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501650" y="298450"/>
            <a:ext cx="11201400" cy="5803900"/>
            <a:chOff x="501650" y="298450"/>
            <a:chExt cx="11201400" cy="5803900"/>
          </a:xfrm>
        </p:grpSpPr>
        <p:sp>
          <p:nvSpPr>
            <p:cNvPr id="13" name="object 13"/>
            <p:cNvSpPr/>
            <p:nvPr/>
          </p:nvSpPr>
          <p:spPr>
            <a:xfrm>
              <a:off x="1016000" y="3581400"/>
              <a:ext cx="10261600" cy="0"/>
            </a:xfrm>
            <a:custGeom>
              <a:avLst/>
              <a:gdLst/>
              <a:ahLst/>
              <a:cxnLst/>
              <a:rect l="l" t="t" r="r" b="b"/>
              <a:pathLst>
                <a:path w="10261600">
                  <a:moveTo>
                    <a:pt x="10261600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08000" y="304800"/>
              <a:ext cx="11188700" cy="5791200"/>
            </a:xfrm>
            <a:custGeom>
              <a:avLst/>
              <a:gdLst/>
              <a:ahLst/>
              <a:cxnLst/>
              <a:rect l="l" t="t" r="r" b="b"/>
              <a:pathLst>
                <a:path w="11188700" h="5791200">
                  <a:moveTo>
                    <a:pt x="0" y="0"/>
                  </a:moveTo>
                  <a:lnTo>
                    <a:pt x="11188700" y="0"/>
                  </a:lnTo>
                  <a:lnTo>
                    <a:pt x="11188700" y="5791200"/>
                  </a:lnTo>
                  <a:lnTo>
                    <a:pt x="0" y="57912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094739" y="1108963"/>
            <a:ext cx="9697085" cy="453649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 rtl="0">
              <a:lnSpc>
                <a:spcPct val="100000"/>
              </a:lnSpc>
              <a:spcBef>
                <a:spcPts val="95"/>
              </a:spcBef>
            </a:pPr>
            <a:r>
              <a:rPr sz="4900" spc="-10" dirty="0"/>
              <a:t>WETLAND </a:t>
            </a:r>
            <a:r>
              <a:rPr sz="4900" spc="-5" dirty="0"/>
              <a:t>PLANNING,  </a:t>
            </a:r>
            <a:r>
              <a:rPr sz="4900" spc="-15" dirty="0"/>
              <a:t>MONITORING, </a:t>
            </a:r>
            <a:r>
              <a:rPr sz="4900" spc="-5" dirty="0"/>
              <a:t>AND</a:t>
            </a:r>
            <a:r>
              <a:rPr sz="4900" spc="-290" dirty="0"/>
              <a:t> </a:t>
            </a:r>
            <a:r>
              <a:rPr sz="4900" spc="-125" dirty="0"/>
              <a:t>EVALUATING  </a:t>
            </a:r>
            <a:r>
              <a:rPr sz="4900" spc="-5" dirty="0"/>
              <a:t>“SUCCESS</a:t>
            </a:r>
            <a:r>
              <a:rPr sz="4900" spc="-5" dirty="0" smtClean="0"/>
              <a:t>”</a:t>
            </a:r>
            <a:r>
              <a:rPr lang="en-US" sz="4900" spc="-5" dirty="0" smtClean="0"/>
              <a:t/>
            </a:r>
            <a:br>
              <a:rPr lang="en-US" sz="4900" spc="-5" dirty="0" smtClean="0"/>
            </a:br>
            <a:r>
              <a:rPr lang="ar-JO" sz="4900" spc="-5" dirty="0"/>
              <a:t/>
            </a:r>
            <a:br>
              <a:rPr lang="ar-JO" sz="4900" spc="-5" dirty="0"/>
            </a:br>
            <a:r>
              <a:rPr lang="ar-JO" sz="4900" spc="-5" dirty="0"/>
              <a:t>تخطيط الأراضي الرطبة ومراقبتها وتقييمها "النجاح"</a:t>
            </a:r>
            <a:endParaRPr sz="49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 </a:t>
            </a:r>
            <a:r>
              <a:rPr dirty="0" smtClean="0"/>
              <a:t>Reasons </a:t>
            </a:r>
            <a:r>
              <a:rPr spc="-5" dirty="0"/>
              <a:t>for </a:t>
            </a:r>
            <a:r>
              <a:rPr dirty="0"/>
              <a:t>Restoration,</a:t>
            </a:r>
            <a:r>
              <a:rPr spc="-150" dirty="0"/>
              <a:t> </a:t>
            </a:r>
            <a:r>
              <a:rPr dirty="0"/>
              <a:t>etc</a:t>
            </a:r>
            <a:r>
              <a:rPr dirty="0" smtClean="0"/>
              <a:t>.</a:t>
            </a:r>
            <a:r>
              <a:rPr lang="en-US" dirty="0" smtClean="0"/>
              <a:t>                           </a:t>
            </a:r>
            <a:r>
              <a:rPr lang="ar-JO" dirty="0" smtClean="0"/>
              <a:t>أسباب </a:t>
            </a:r>
            <a:r>
              <a:rPr lang="ar-JO" dirty="0"/>
              <a:t>الترميم ، إلخ. </a:t>
            </a:r>
            <a:r>
              <a:rPr lang="en-US" dirty="0" smtClean="0"/>
              <a:t>      </a:t>
            </a:r>
            <a:r>
              <a:rPr lang="ar-JO" dirty="0"/>
              <a:t/>
            </a:r>
            <a:br>
              <a:rPr lang="ar-JO" dirty="0"/>
            </a:b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0560685" cy="2196114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التخفيف - للتعويض عن خسائر الأراضي الرطبة في أماكن </a:t>
            </a:r>
            <a:r>
              <a:rPr lang="ar-JO" sz="3200" dirty="0" smtClean="0">
                <a:latin typeface="Times New Roman"/>
                <a:cs typeface="Times New Roman"/>
              </a:rPr>
              <a:t>أخرى</a:t>
            </a:r>
            <a:endParaRPr lang="en-US" sz="3200" dirty="0" smtClean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الاستعادة الاستباقية - لزيادة وظائف الأراضي الرطبة لأنها تحظى بتقدير كبير من قبل المجتمع ، ومن المرغوب فيه زيادة قدرة </a:t>
            </a:r>
            <a:r>
              <a:rPr lang="ar-JO" sz="3200" dirty="0" smtClean="0">
                <a:latin typeface="Times New Roman"/>
                <a:cs typeface="Times New Roman"/>
              </a:rPr>
              <a:t>مناطق تجميع </a:t>
            </a:r>
            <a:r>
              <a:rPr lang="ar-JO" sz="3200" dirty="0">
                <a:latin typeface="Times New Roman"/>
                <a:cs typeface="Times New Roman"/>
              </a:rPr>
              <a:t>المياه على توفير هذه الوظائف.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8" y="787953"/>
            <a:ext cx="1158303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 </a:t>
            </a:r>
            <a:r>
              <a:rPr dirty="0" smtClean="0"/>
              <a:t>Fundamental </a:t>
            </a:r>
            <a:r>
              <a:rPr dirty="0"/>
              <a:t>Questions to</a:t>
            </a:r>
            <a:r>
              <a:rPr spc="-385" dirty="0"/>
              <a:t> </a:t>
            </a:r>
            <a:r>
              <a:rPr dirty="0" smtClean="0"/>
              <a:t>Answer</a:t>
            </a:r>
            <a:r>
              <a:rPr lang="en-US" dirty="0" smtClean="0"/>
              <a:t>           </a:t>
            </a:r>
            <a:r>
              <a:rPr lang="ar-JO" dirty="0" smtClean="0"/>
              <a:t> </a:t>
            </a:r>
            <a:r>
              <a:rPr lang="ar-JO" dirty="0"/>
              <a:t>أسئلة أساسية للإجابة </a:t>
            </a:r>
            <a:r>
              <a:rPr lang="ar-JO" dirty="0" smtClean="0"/>
              <a:t>عليها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67332"/>
            <a:ext cx="11260874" cy="42832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685" indent="-51562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68518"/>
              <a:buAutoNum type="arabicPeriod"/>
              <a:tabLst>
                <a:tab pos="527685" algn="l"/>
                <a:tab pos="528320" algn="l"/>
              </a:tabLst>
            </a:pPr>
            <a:r>
              <a:rPr lang="ar-JO" sz="2700" spc="-5" dirty="0">
                <a:latin typeface="Times New Roman"/>
                <a:cs typeface="Times New Roman"/>
              </a:rPr>
              <a:t>أي نوع من الأراضي الرطبة؟</a:t>
            </a:r>
          </a:p>
          <a:p>
            <a:pPr marL="527685" indent="-51562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68518"/>
              <a:buAutoNum type="arabicPeriod"/>
              <a:tabLst>
                <a:tab pos="527685" algn="l"/>
                <a:tab pos="528320" algn="l"/>
              </a:tabLst>
            </a:pPr>
            <a:r>
              <a:rPr lang="ar-JO" sz="2700" spc="-5" dirty="0">
                <a:latin typeface="Times New Roman"/>
                <a:cs typeface="Times New Roman"/>
              </a:rPr>
              <a:t>أي لوائح حكومية لا تحتاج إلى معالجة؟</a:t>
            </a:r>
          </a:p>
          <a:p>
            <a:pPr marL="527685" indent="-51562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68518"/>
              <a:buAutoNum type="arabicPeriod"/>
              <a:tabLst>
                <a:tab pos="527685" algn="l"/>
                <a:tab pos="528320" algn="l"/>
              </a:tabLst>
            </a:pPr>
            <a:r>
              <a:rPr lang="ar-JO" sz="2700" spc="-5" dirty="0">
                <a:latin typeface="Times New Roman"/>
                <a:cs typeface="Times New Roman"/>
              </a:rPr>
              <a:t>إعادة التأسيس أم التأهيل؟</a:t>
            </a:r>
          </a:p>
          <a:p>
            <a:pPr marL="527685" indent="-51562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68518"/>
              <a:buAutoNum type="arabicPeriod"/>
              <a:tabLst>
                <a:tab pos="527685" algn="l"/>
                <a:tab pos="528320" algn="l"/>
              </a:tabLst>
            </a:pPr>
            <a:r>
              <a:rPr lang="ar-JO" sz="2700" spc="-5" dirty="0">
                <a:latin typeface="Times New Roman"/>
                <a:cs typeface="Times New Roman"/>
              </a:rPr>
              <a:t>مواقع مناسبة؟ للتخفيف - في الموقع أم خارج الموقع؟</a:t>
            </a:r>
          </a:p>
          <a:p>
            <a:pPr marL="527685" indent="-51562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68518"/>
              <a:buAutoNum type="arabicPeriod"/>
              <a:tabLst>
                <a:tab pos="527685" algn="l"/>
                <a:tab pos="528320" algn="l"/>
              </a:tabLst>
            </a:pPr>
            <a:r>
              <a:rPr lang="ar-JO" sz="2700" spc="-5" dirty="0">
                <a:latin typeface="Times New Roman"/>
                <a:cs typeface="Times New Roman"/>
              </a:rPr>
              <a:t>مصدر المياه من أجل الهيدرولوجيا المناسبة؟</a:t>
            </a:r>
          </a:p>
          <a:p>
            <a:pPr marL="527685" indent="-51562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68518"/>
              <a:buAutoNum type="arabicPeriod"/>
              <a:tabLst>
                <a:tab pos="527685" algn="l"/>
                <a:tab pos="528320" algn="l"/>
              </a:tabLst>
            </a:pPr>
            <a:r>
              <a:rPr lang="ar-JO" sz="2700" spc="-5" dirty="0">
                <a:latin typeface="Times New Roman"/>
                <a:cs typeface="Times New Roman"/>
              </a:rPr>
              <a:t>المجتمع النباتي المطلوب - الشتلات ، والغرس ، والاستعمار الطبيعي؟</a:t>
            </a:r>
          </a:p>
          <a:p>
            <a:pPr marL="527685" indent="-51562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68518"/>
              <a:buAutoNum type="arabicPeriod"/>
              <a:tabLst>
                <a:tab pos="527685" algn="l"/>
                <a:tab pos="528320" algn="l"/>
              </a:tabLst>
            </a:pPr>
            <a:r>
              <a:rPr lang="ar-JO" sz="2700" spc="-5" dirty="0">
                <a:latin typeface="Times New Roman"/>
                <a:cs typeface="Times New Roman"/>
              </a:rPr>
              <a:t>خطر الفشل؟ خطة الإصلاح؟</a:t>
            </a:r>
          </a:p>
          <a:p>
            <a:pPr marL="527685" indent="-51562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68518"/>
              <a:buAutoNum type="arabicPeriod"/>
              <a:tabLst>
                <a:tab pos="527685" algn="l"/>
                <a:tab pos="528320" algn="l"/>
              </a:tabLst>
            </a:pPr>
            <a:r>
              <a:rPr lang="ar-JO" sz="2700" spc="-5" dirty="0">
                <a:latin typeface="Times New Roman"/>
                <a:cs typeface="Times New Roman"/>
              </a:rPr>
              <a:t>المراقبة - المقاييس؟</a:t>
            </a:r>
          </a:p>
          <a:p>
            <a:pPr marL="527685" indent="-51562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68518"/>
              <a:buAutoNum type="arabicPeriod"/>
              <a:tabLst>
                <a:tab pos="527685" algn="l"/>
                <a:tab pos="528320" algn="l"/>
              </a:tabLst>
            </a:pPr>
            <a:r>
              <a:rPr lang="ar-JO" sz="2700" spc="-5" dirty="0">
                <a:latin typeface="Times New Roman"/>
                <a:cs typeface="Times New Roman"/>
              </a:rPr>
              <a:t>الإدارة طويلة المدى (مثل مكافحة الأنواع الغازية)؟</a:t>
            </a:r>
          </a:p>
          <a:p>
            <a:pPr marL="527685" indent="-51562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68518"/>
              <a:buAutoNum type="arabicPeriod"/>
              <a:tabLst>
                <a:tab pos="527685" algn="l"/>
                <a:tab pos="528320" algn="l"/>
              </a:tabLst>
            </a:pPr>
            <a:r>
              <a:rPr lang="ar-JO" sz="2700" spc="-5" dirty="0">
                <a:latin typeface="Times New Roman"/>
                <a:cs typeface="Times New Roman"/>
              </a:rPr>
              <a:t>خطة الإدارة التكيفية؟</a:t>
            </a:r>
            <a:endParaRPr sz="27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914400"/>
            <a:ext cx="11415814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What </a:t>
            </a:r>
            <a:r>
              <a:rPr spc="-80" dirty="0"/>
              <a:t>Type </a:t>
            </a:r>
            <a:r>
              <a:rPr dirty="0"/>
              <a:t>of</a:t>
            </a:r>
            <a:r>
              <a:rPr spc="-204" dirty="0"/>
              <a:t> </a:t>
            </a:r>
            <a:r>
              <a:rPr spc="-45" dirty="0"/>
              <a:t>Wetland</a:t>
            </a:r>
            <a:r>
              <a:rPr spc="-45" dirty="0" smtClean="0"/>
              <a:t>?</a:t>
            </a:r>
            <a:r>
              <a:rPr lang="en-US" spc="-45" dirty="0" smtClean="0"/>
              <a:t>                                </a:t>
            </a:r>
            <a:r>
              <a:rPr lang="ar-JO" spc="-45" dirty="0" smtClean="0"/>
              <a:t> </a:t>
            </a:r>
            <a:r>
              <a:rPr lang="ar-JO" spc="-45" dirty="0"/>
              <a:t>ما نوع الأراضي الرطبة؟</a:t>
            </a:r>
            <a:br>
              <a:rPr lang="ar-JO" spc="-45" dirty="0"/>
            </a:b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74951"/>
            <a:ext cx="11260874" cy="35952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95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500" spc="-5" dirty="0">
                <a:latin typeface="Times New Roman"/>
                <a:cs typeface="Times New Roman"/>
              </a:rPr>
              <a:t>ما نوع الأراضي الرطبة الموجودة في الماضي للاستعادة من النوع الأول</a:t>
            </a:r>
            <a:r>
              <a:rPr lang="ar-JO" sz="2500" spc="-5" dirty="0" smtClean="0">
                <a:latin typeface="Times New Roman"/>
                <a:cs typeface="Times New Roman"/>
              </a:rPr>
              <a:t>؟</a:t>
            </a:r>
            <a:endParaRPr lang="en-US" sz="2500" spc="-5" dirty="0" smtClean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95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500" spc="-10" dirty="0">
                <a:latin typeface="Times New Roman"/>
                <a:cs typeface="Times New Roman"/>
              </a:rPr>
              <a:t>مرجع الأراضي الرطبة في </a:t>
            </a:r>
            <a:r>
              <a:rPr lang="ar-JO" sz="2500" spc="-10" dirty="0" err="1">
                <a:latin typeface="Times New Roman"/>
                <a:cs typeface="Times New Roman"/>
              </a:rPr>
              <a:t>اللغة</a:t>
            </a:r>
            <a:r>
              <a:rPr lang="ar-JO" sz="2200" spc="-5" dirty="0" err="1" smtClean="0">
                <a:latin typeface="Times New Roman"/>
                <a:cs typeface="Times New Roman"/>
              </a:rPr>
              <a:t>موقف</a:t>
            </a:r>
            <a:r>
              <a:rPr lang="ar-JO" sz="2200" spc="-5" dirty="0" smtClean="0">
                <a:latin typeface="Times New Roman"/>
                <a:cs typeface="Times New Roman"/>
              </a:rPr>
              <a:t> </a:t>
            </a:r>
            <a:r>
              <a:rPr lang="ar-JO" sz="2200" spc="-5" dirty="0">
                <a:latin typeface="Times New Roman"/>
                <a:cs typeface="Times New Roman"/>
              </a:rPr>
              <a:t>أفقي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200" spc="-5" dirty="0">
                <a:latin typeface="Times New Roman"/>
                <a:cs typeface="Times New Roman"/>
              </a:rPr>
              <a:t>نموذج أرضي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200" spc="-5" dirty="0">
                <a:latin typeface="Times New Roman"/>
                <a:cs typeface="Times New Roman"/>
              </a:rPr>
              <a:t>مسار تدفق المياه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200" spc="-5" dirty="0">
                <a:latin typeface="Times New Roman"/>
                <a:cs typeface="Times New Roman"/>
              </a:rPr>
              <a:t>نظام المياه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200" spc="-5" dirty="0">
                <a:latin typeface="Times New Roman"/>
                <a:cs typeface="Times New Roman"/>
              </a:rPr>
              <a:t>كيمياء المياه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200" spc="-5" dirty="0">
                <a:latin typeface="Times New Roman"/>
                <a:cs typeface="Times New Roman"/>
              </a:rPr>
              <a:t>مجتمع النبات</a:t>
            </a:r>
            <a:endParaRPr sz="2200" dirty="0" smtClean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995"/>
              </a:lnSpc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500" spc="-5" dirty="0" smtClean="0">
                <a:latin typeface="Times New Roman"/>
                <a:cs typeface="Times New Roman"/>
              </a:rPr>
              <a:t>طبيعة الاضطراب للاستعادة من النوع الثاني </a:t>
            </a:r>
            <a:r>
              <a:rPr lang="ar-JO" sz="2200" spc="-10" dirty="0" smtClean="0">
                <a:latin typeface="Times New Roman"/>
                <a:cs typeface="Times New Roman"/>
              </a:rPr>
              <a:t>تقييم حالة الموقع الحالية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1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200" spc="-10" dirty="0" smtClean="0">
                <a:latin typeface="Times New Roman"/>
                <a:cs typeface="Times New Roman"/>
              </a:rPr>
              <a:t>احتمالية </a:t>
            </a:r>
            <a:r>
              <a:rPr lang="ar-JO" sz="2200" spc="-10" dirty="0">
                <a:latin typeface="Times New Roman"/>
                <a:cs typeface="Times New Roman"/>
              </a:rPr>
              <a:t>نجاح الاستعادة</a:t>
            </a:r>
            <a:endParaRPr lang="ar-JO" sz="2500" spc="-5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995"/>
              </a:lnSpc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500" spc="-5" dirty="0">
                <a:latin typeface="Times New Roman"/>
                <a:cs typeface="Times New Roman"/>
              </a:rPr>
              <a:t>متطلبات التخفيف - النوع والحجم</a:t>
            </a:r>
            <a:endParaRPr sz="25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8" y="784466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 </a:t>
            </a:r>
            <a:r>
              <a:rPr dirty="0" smtClean="0"/>
              <a:t>Setting </a:t>
            </a:r>
            <a:r>
              <a:rPr dirty="0"/>
              <a:t>Goals and</a:t>
            </a:r>
            <a:r>
              <a:rPr spc="-120" dirty="0"/>
              <a:t> </a:t>
            </a:r>
            <a:r>
              <a:rPr dirty="0" smtClean="0"/>
              <a:t>Objectives</a:t>
            </a:r>
            <a:r>
              <a:rPr lang="ar-JO" dirty="0" smtClean="0"/>
              <a:t> </a:t>
            </a:r>
            <a:r>
              <a:rPr lang="en-US" dirty="0" smtClean="0"/>
              <a:t>                      </a:t>
            </a:r>
            <a:r>
              <a:rPr lang="ar-JO" dirty="0"/>
              <a:t>تحديد الأهداف </a:t>
            </a:r>
            <a:r>
              <a:rPr lang="ar-JO" dirty="0" smtClean="0"/>
              <a:t>والغايات</a:t>
            </a:r>
            <a:r>
              <a:rPr lang="en-US" dirty="0" smtClean="0"/>
              <a:t>  </a:t>
            </a:r>
            <a:r>
              <a:rPr lang="ar-JO" dirty="0"/>
              <a:t/>
            </a:r>
            <a:br>
              <a:rPr lang="ar-JO" dirty="0"/>
            </a:b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0694670" cy="401969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يجب </a:t>
            </a:r>
            <a:r>
              <a:rPr lang="ar-JO" sz="3200" dirty="0">
                <a:latin typeface="Times New Roman"/>
                <a:cs typeface="Times New Roman"/>
              </a:rPr>
              <a:t>تحديده بوضوح من </a:t>
            </a:r>
            <a:r>
              <a:rPr lang="ar-JO" sz="3200" dirty="0" smtClean="0">
                <a:latin typeface="Times New Roman"/>
                <a:cs typeface="Times New Roman"/>
              </a:rPr>
              <a:t>البداية</a:t>
            </a:r>
            <a:endParaRPr lang="ar-JO"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الهدف المثالي للاستعادة من النوع الأول - أرض رطبة دائمة ومستدامة ذاتيًا تعمل +/- "مثل" الأراضي الرطبة الطبيعية في المنطقة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هدف الاستعادة من النوع </a:t>
            </a:r>
            <a:r>
              <a:rPr lang="ar-JO" sz="3200" dirty="0" smtClean="0">
                <a:latin typeface="Times New Roman"/>
                <a:cs typeface="Times New Roman"/>
              </a:rPr>
              <a:t>الثاني </a:t>
            </a:r>
            <a:r>
              <a:rPr lang="ar-JO" sz="3200" dirty="0">
                <a:latin typeface="Times New Roman"/>
                <a:cs typeface="Times New Roman"/>
              </a:rPr>
              <a:t>- تقريب الأرض الرطبة من حالتها الطبيعية غير المتغيرة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التشابه الهيكلي مقابل "التكافؤ الوظيفي"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أهداف محددة قابلة للقياس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76400" y="778496"/>
            <a:ext cx="79248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ar-JO" sz="4800" b="1" spc="-5" dirty="0" smtClean="0">
                <a:latin typeface="Times New Roman"/>
                <a:cs typeface="Times New Roman"/>
              </a:rPr>
              <a:t>  </a:t>
            </a:r>
            <a:r>
              <a:rPr sz="4800" b="1" spc="-5" dirty="0" smtClean="0">
                <a:latin typeface="Times New Roman"/>
                <a:cs typeface="Times New Roman"/>
              </a:rPr>
              <a:t>DEFINITIONS</a:t>
            </a:r>
            <a:r>
              <a:rPr lang="en-US" sz="4800" b="1" spc="-5" dirty="0" smtClean="0">
                <a:latin typeface="Times New Roman"/>
                <a:cs typeface="Times New Roman"/>
              </a:rPr>
              <a:t>   </a:t>
            </a:r>
            <a:r>
              <a:rPr lang="ar-JO" sz="4800" b="1" spc="-5" dirty="0" smtClean="0">
                <a:latin typeface="Times New Roman"/>
                <a:cs typeface="Times New Roman"/>
              </a:rPr>
              <a:t>    التعريفات</a:t>
            </a:r>
            <a:endParaRPr sz="48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0600" y="1845055"/>
            <a:ext cx="10591800" cy="348492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0" dirty="0">
                <a:latin typeface="Times New Roman"/>
                <a:cs typeface="Times New Roman"/>
              </a:rPr>
              <a:t>Wetland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 smtClean="0">
                <a:latin typeface="Times New Roman"/>
                <a:cs typeface="Times New Roman"/>
              </a:rPr>
              <a:t>Restoration</a:t>
            </a:r>
            <a:endParaRPr lang="ar-JO" sz="2800" spc="-5" dirty="0" smtClean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ar-JO" sz="2800" spc="-5" dirty="0" smtClean="0">
                <a:latin typeface="Times New Roman"/>
                <a:cs typeface="Times New Roman"/>
              </a:rPr>
              <a:t>استعادة الأراضي الرطبة</a:t>
            </a:r>
            <a:endParaRPr lang="en-US" sz="2800" spc="-5" dirty="0" smtClean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95"/>
              </a:spcBef>
            </a:pPr>
            <a:endParaRPr sz="2800" dirty="0">
              <a:latin typeface="Times New Roman"/>
              <a:cs typeface="Times New Roman"/>
            </a:endParaRPr>
          </a:p>
          <a:p>
            <a:pPr marL="12700" marR="5080" indent="635" algn="ctr"/>
            <a:r>
              <a:rPr lang="en-US" sz="2800" spc="-50" dirty="0" smtClean="0">
                <a:latin typeface="Times New Roman"/>
                <a:cs typeface="Times New Roman"/>
              </a:rPr>
              <a:t>Wetland</a:t>
            </a:r>
            <a:r>
              <a:rPr lang="en-US" sz="2800" spc="-70" dirty="0" smtClean="0">
                <a:latin typeface="Times New Roman"/>
                <a:cs typeface="Times New Roman"/>
              </a:rPr>
              <a:t> </a:t>
            </a:r>
            <a:r>
              <a:rPr sz="2800" spc="-5" dirty="0" smtClean="0">
                <a:latin typeface="Times New Roman"/>
                <a:cs typeface="Times New Roman"/>
              </a:rPr>
              <a:t>Creation  </a:t>
            </a:r>
            <a:endParaRPr lang="ar-JO" sz="2800" spc="-5" dirty="0" smtClean="0">
              <a:latin typeface="Times New Roman"/>
              <a:cs typeface="Times New Roman"/>
            </a:endParaRPr>
          </a:p>
          <a:p>
            <a:pPr marL="12700" marR="5080" indent="635" algn="ctr"/>
            <a:r>
              <a:rPr lang="ar-JO" sz="2800" spc="-5" dirty="0" smtClean="0">
                <a:latin typeface="Times New Roman"/>
                <a:cs typeface="Times New Roman"/>
              </a:rPr>
              <a:t>استحداث أراضي رطبة</a:t>
            </a:r>
            <a:endParaRPr lang="en-US" sz="2800" spc="-5" dirty="0" smtClean="0">
              <a:latin typeface="Times New Roman"/>
              <a:cs typeface="Times New Roman"/>
            </a:endParaRPr>
          </a:p>
          <a:p>
            <a:pPr marL="12700" marR="5080" indent="635" algn="ctr"/>
            <a:endParaRPr lang="ar-JO" sz="2800" spc="-5" dirty="0">
              <a:latin typeface="Times New Roman"/>
              <a:cs typeface="Times New Roman"/>
            </a:endParaRPr>
          </a:p>
          <a:p>
            <a:pPr marL="12700" marR="5080" indent="635" algn="ctr"/>
            <a:r>
              <a:rPr lang="en-US" sz="2800" spc="-5" dirty="0" smtClean="0">
                <a:latin typeface="Times New Roman"/>
                <a:cs typeface="Times New Roman"/>
              </a:rPr>
              <a:t>Wetland </a:t>
            </a:r>
            <a:r>
              <a:rPr sz="2800" spc="-5" dirty="0" smtClean="0">
                <a:latin typeface="Times New Roman"/>
                <a:cs typeface="Times New Roman"/>
              </a:rPr>
              <a:t>Enhancement</a:t>
            </a:r>
            <a:r>
              <a:rPr lang="ar-JO" sz="2800" spc="-5" dirty="0" smtClean="0">
                <a:latin typeface="Times New Roman"/>
                <a:cs typeface="Times New Roman"/>
              </a:rPr>
              <a:t> </a:t>
            </a:r>
            <a:endParaRPr lang="en-US" sz="2800" spc="-5" dirty="0" smtClean="0">
              <a:latin typeface="Times New Roman"/>
              <a:cs typeface="Times New Roman"/>
            </a:endParaRPr>
          </a:p>
          <a:p>
            <a:pPr marL="12700" marR="5080" indent="635" algn="ctr"/>
            <a:r>
              <a:rPr lang="ar-JO" sz="2800" spc="-5" dirty="0" smtClean="0">
                <a:latin typeface="Times New Roman"/>
                <a:cs typeface="Times New Roman"/>
              </a:rPr>
              <a:t>تحسين الأراضي الرطبة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4400" dirty="0" smtClean="0"/>
              <a:t> </a:t>
            </a:r>
            <a:r>
              <a:rPr sz="4400" dirty="0" smtClean="0"/>
              <a:t>General</a:t>
            </a:r>
            <a:r>
              <a:rPr sz="4400" spc="-105" dirty="0" smtClean="0"/>
              <a:t> </a:t>
            </a:r>
            <a:r>
              <a:rPr sz="4400" dirty="0" smtClean="0"/>
              <a:t>Objectives</a:t>
            </a:r>
            <a:r>
              <a:rPr lang="en-US" sz="4400" dirty="0" smtClean="0"/>
              <a:t>                                </a:t>
            </a:r>
            <a:r>
              <a:rPr lang="ar-JO" sz="4400" dirty="0"/>
              <a:t>الأهداف العامة</a:t>
            </a:r>
            <a:br>
              <a:rPr lang="ar-JO" sz="4400" dirty="0"/>
            </a:b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1260874" cy="30348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عودة </a:t>
            </a:r>
            <a:r>
              <a:rPr lang="ar-JO" sz="3200" dirty="0">
                <a:latin typeface="Times New Roman"/>
                <a:cs typeface="Times New Roman"/>
              </a:rPr>
              <a:t>الهيدرولوجيا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استعادة الارتفاعات بما في ذلك التصوير الدقيق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استعادة خصائص الركيزة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إعادة إنشاء الكائنات الحية الأصلية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استعادة السلامة الكيميائية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927607"/>
            <a:ext cx="11492014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Restoring</a:t>
            </a:r>
            <a:r>
              <a:rPr sz="4400" spc="-105" dirty="0"/>
              <a:t> </a:t>
            </a:r>
            <a:r>
              <a:rPr sz="4400" dirty="0" smtClean="0"/>
              <a:t>Hydrology</a:t>
            </a:r>
            <a:r>
              <a:rPr lang="en-US" sz="4400" dirty="0" smtClean="0"/>
              <a:t>                  </a:t>
            </a:r>
            <a:r>
              <a:rPr lang="ar-JO" sz="4400" dirty="0" smtClean="0"/>
              <a:t> </a:t>
            </a:r>
            <a:r>
              <a:rPr lang="en-US" sz="4400" dirty="0" smtClean="0"/>
              <a:t> </a:t>
            </a:r>
            <a:r>
              <a:rPr lang="ar-JO" sz="4400" dirty="0"/>
              <a:t>استعادة </a:t>
            </a:r>
            <a:r>
              <a:rPr lang="ar-JO" sz="4400" dirty="0" smtClean="0"/>
              <a:t>الهيدرولوجيا</a:t>
            </a:r>
            <a:r>
              <a:rPr lang="en-US" sz="4400" dirty="0" smtClean="0"/>
              <a:t> </a:t>
            </a: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1260874" cy="1819088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قم </a:t>
            </a:r>
            <a:r>
              <a:rPr lang="ar-JO" sz="3200" dirty="0">
                <a:latin typeface="Times New Roman"/>
                <a:cs typeface="Times New Roman"/>
              </a:rPr>
              <a:t>بإزالة هياكل الصرف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تحويل المياه إلى الموقع أو بعيدًا عنه حسب التأثير (الصرف مقابل الفيضان)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تحسين احتباس الماء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3200" dirty="0" smtClean="0"/>
              <a:t> </a:t>
            </a:r>
            <a:r>
              <a:rPr sz="3200" dirty="0" smtClean="0"/>
              <a:t>Restoring</a:t>
            </a:r>
            <a:r>
              <a:rPr sz="3200" spc="-130" dirty="0" smtClean="0"/>
              <a:t> </a:t>
            </a:r>
            <a:r>
              <a:rPr sz="3200" spc="-20" dirty="0" smtClean="0"/>
              <a:t>Topography/Substrate</a:t>
            </a:r>
            <a:r>
              <a:rPr lang="en-US" sz="3200" spc="-20" dirty="0" smtClean="0"/>
              <a:t>                          </a:t>
            </a:r>
            <a:r>
              <a:rPr lang="ar-JO" sz="3200" spc="-20" dirty="0"/>
              <a:t>استعادة التضاريس / الركيزة</a:t>
            </a:r>
            <a:br>
              <a:rPr lang="ar-JO" sz="3200" spc="-20" dirty="0"/>
            </a:b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1260874" cy="2426946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التفريغ وكشف </a:t>
            </a:r>
            <a:r>
              <a:rPr lang="ar-JO" sz="3200" dirty="0">
                <a:latin typeface="Times New Roman"/>
                <a:cs typeface="Times New Roman"/>
              </a:rPr>
              <a:t>التربة المائية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إزالة الرواسب المتراكمة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أعد الملامح الطبيعية والإغاثة الدقيقة (على سبيل المثال ، التلال والمسابح)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أضف التربة المائية ، إذا لزم الأمر (المواقع المحفورة)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 </a:t>
            </a:r>
            <a:r>
              <a:rPr dirty="0" smtClean="0"/>
              <a:t>Re-establishing </a:t>
            </a:r>
            <a:r>
              <a:rPr dirty="0"/>
              <a:t>Native</a:t>
            </a:r>
            <a:r>
              <a:rPr spc="-130" dirty="0"/>
              <a:t> </a:t>
            </a:r>
            <a:r>
              <a:rPr dirty="0" smtClean="0"/>
              <a:t>Biota</a:t>
            </a:r>
            <a:r>
              <a:rPr lang="ar-JO" dirty="0" smtClean="0"/>
              <a:t> </a:t>
            </a:r>
            <a:r>
              <a:rPr lang="en-US" dirty="0" smtClean="0"/>
              <a:t>         </a:t>
            </a:r>
            <a:r>
              <a:rPr lang="ar-JO" dirty="0"/>
              <a:t>إعادة إنشاء الكائنات الحية الأصلية</a:t>
            </a:r>
            <a:br>
              <a:rPr lang="ar-JO" dirty="0"/>
            </a:b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1260874" cy="1819088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القضاء </a:t>
            </a:r>
            <a:r>
              <a:rPr lang="ar-JO" sz="3200" dirty="0">
                <a:latin typeface="Times New Roman"/>
                <a:cs typeface="Times New Roman"/>
              </a:rPr>
              <a:t>على الرعي أو القص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السيطرة على الأنواع الغريبة والأنواع الغازية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زرع أو تعزيز استعمار وبقاء الأنواع المحلية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 </a:t>
            </a:r>
            <a:r>
              <a:rPr dirty="0" smtClean="0"/>
              <a:t>Restore </a:t>
            </a:r>
            <a:r>
              <a:rPr dirty="0"/>
              <a:t>Chemical</a:t>
            </a:r>
            <a:r>
              <a:rPr spc="-135" dirty="0"/>
              <a:t> </a:t>
            </a:r>
            <a:r>
              <a:rPr dirty="0" smtClean="0"/>
              <a:t>Integrity</a:t>
            </a:r>
            <a:r>
              <a:rPr lang="en-US" dirty="0" smtClean="0"/>
              <a:t>                         </a:t>
            </a:r>
            <a:r>
              <a:rPr lang="ar-JO" dirty="0"/>
              <a:t>استعادة السلامة الكيميائية</a:t>
            </a:r>
            <a:br>
              <a:rPr lang="ar-JO" dirty="0"/>
            </a:b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1260874" cy="2426946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إزالة </a:t>
            </a:r>
            <a:r>
              <a:rPr lang="ar-JO" sz="3200" dirty="0">
                <a:latin typeface="Times New Roman"/>
                <a:cs typeface="Times New Roman"/>
              </a:rPr>
              <a:t>مصدر التلوث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إزالة الركائز الملوثة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إنشاء منطقة عازلة حول الأراضي الرطبة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تحسين الهيدرولوجيا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8340" y="927607"/>
            <a:ext cx="7969884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Developing Performance</a:t>
            </a:r>
            <a:r>
              <a:rPr sz="4400" spc="-150" dirty="0"/>
              <a:t> </a:t>
            </a:r>
            <a:r>
              <a:rPr sz="4400" dirty="0"/>
              <a:t>Standards</a:t>
            </a:r>
            <a:endParaRPr sz="440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1260874" cy="5078954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120" dirty="0" smtClean="0">
                <a:latin typeface="Times New Roman"/>
                <a:cs typeface="Times New Roman"/>
              </a:rPr>
              <a:t>لتحديد </a:t>
            </a:r>
            <a:r>
              <a:rPr lang="ar-JO" sz="3200" spc="-120" dirty="0">
                <a:latin typeface="Times New Roman"/>
                <a:cs typeface="Times New Roman"/>
              </a:rPr>
              <a:t>"النجاح" أو "الامتثال"</a:t>
            </a:r>
            <a:endParaRPr lang="ar-JO" sz="3200" spc="-120" dirty="0" smtClean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المقاييس</a:t>
            </a:r>
            <a:endParaRPr sz="3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 smtClean="0">
                <a:latin typeface="Times New Roman"/>
                <a:cs typeface="Times New Roman"/>
              </a:rPr>
              <a:t>الهيدرولوجيا</a:t>
            </a:r>
            <a:endParaRPr lang="ar-JO" sz="28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الغطاء النباتي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 smtClean="0">
                <a:latin typeface="Times New Roman"/>
                <a:cs typeface="Times New Roman"/>
              </a:rPr>
              <a:t>أخرى</a:t>
            </a:r>
            <a:endParaRPr sz="2800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 smtClean="0">
                <a:latin typeface="Times New Roman"/>
                <a:cs typeface="Times New Roman"/>
              </a:rPr>
              <a:t>التربة</a:t>
            </a:r>
            <a:endParaRPr lang="ar-JO" sz="2400" spc="-5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استخدام الحياة البرية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كيمياء المياه / الجودة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الوظائف (مثل تخزين المياه والترسيب والموئل)</a:t>
            </a:r>
            <a:endParaRPr sz="24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>
                <a:latin typeface="Times New Roman"/>
                <a:cs typeface="Times New Roman"/>
              </a:rPr>
              <a:t>تحديد مدى الأراضي الرطبة (مشاريع النوع </a:t>
            </a:r>
            <a:r>
              <a:rPr lang="ar-JO" sz="2800" spc="-10" dirty="0" smtClean="0">
                <a:latin typeface="Times New Roman"/>
                <a:cs typeface="Times New Roman"/>
              </a:rPr>
              <a:t>الاول)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179" y="146050"/>
            <a:ext cx="11595100" cy="381000"/>
            <a:chOff x="366179" y="146050"/>
            <a:chExt cx="11595100" cy="381000"/>
          </a:xfrm>
        </p:grpSpPr>
        <p:sp>
          <p:nvSpPr>
            <p:cNvPr id="3" name="object 3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304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30480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0" y="0"/>
                  </a:moveTo>
                  <a:lnTo>
                    <a:pt x="304800" y="0"/>
                  </a:lnTo>
                  <a:lnTo>
                    <a:pt x="30480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1127337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1273370" y="2286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0" y="0"/>
                  </a:moveTo>
                  <a:lnTo>
                    <a:pt x="11273370" y="0"/>
                  </a:lnTo>
                  <a:lnTo>
                    <a:pt x="1127337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11273370" y="0"/>
                  </a:moveTo>
                  <a:lnTo>
                    <a:pt x="0" y="0"/>
                  </a:lnTo>
                  <a:lnTo>
                    <a:pt x="0" y="139700"/>
                  </a:lnTo>
                  <a:lnTo>
                    <a:pt x="11273370" y="1397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0" y="0"/>
                  </a:moveTo>
                  <a:lnTo>
                    <a:pt x="11273370" y="0"/>
                  </a:lnTo>
                  <a:lnTo>
                    <a:pt x="11273370" y="139700"/>
                  </a:lnTo>
                  <a:lnTo>
                    <a:pt x="0" y="1397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304800" y="0"/>
                  </a:moveTo>
                  <a:lnTo>
                    <a:pt x="0" y="0"/>
                  </a:lnTo>
                  <a:lnTo>
                    <a:pt x="0" y="136525"/>
                  </a:lnTo>
                  <a:lnTo>
                    <a:pt x="304800" y="136525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0" y="0"/>
                  </a:moveTo>
                  <a:lnTo>
                    <a:pt x="304800" y="0"/>
                  </a:lnTo>
                  <a:lnTo>
                    <a:pt x="304800" y="136525"/>
                  </a:lnTo>
                  <a:lnTo>
                    <a:pt x="0" y="1365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72529" y="505459"/>
            <a:ext cx="11582399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4200" marR="5080" indent="-571500" algn="ctr">
              <a:lnSpc>
                <a:spcPct val="100000"/>
              </a:lnSpc>
              <a:spcBef>
                <a:spcPts val="100"/>
              </a:spcBef>
            </a:pPr>
            <a:r>
              <a:rPr sz="3200" b="1" spc="-5" dirty="0">
                <a:latin typeface="Times New Roman"/>
                <a:cs typeface="Times New Roman"/>
              </a:rPr>
              <a:t>Establish Baseline Conditions  and As-built</a:t>
            </a:r>
            <a:r>
              <a:rPr sz="3200" b="1" spc="-225" dirty="0">
                <a:latin typeface="Times New Roman"/>
                <a:cs typeface="Times New Roman"/>
              </a:rPr>
              <a:t> </a:t>
            </a:r>
            <a:r>
              <a:rPr sz="3200" b="1" spc="-5" dirty="0" smtClean="0">
                <a:latin typeface="Times New Roman"/>
                <a:cs typeface="Times New Roman"/>
              </a:rPr>
              <a:t>Conditions</a:t>
            </a:r>
            <a:r>
              <a:rPr lang="ar-JO" sz="3200" b="1" spc="-5" dirty="0"/>
              <a:t/>
            </a:r>
            <a:br>
              <a:rPr lang="ar-JO" sz="3200" b="1" spc="-5" dirty="0"/>
            </a:br>
            <a:r>
              <a:rPr lang="ar-JO" sz="3200" b="1" spc="-5" dirty="0"/>
              <a:t>إنشاء شروط خط الأساس والشروط المبنية</a:t>
            </a:r>
            <a:endParaRPr sz="3200" b="1" spc="-5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8340" y="1749258"/>
            <a:ext cx="11266588" cy="4619213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 smtClean="0">
                <a:latin typeface="Times New Roman"/>
                <a:cs typeface="Times New Roman"/>
              </a:rPr>
              <a:t>ظروف </a:t>
            </a:r>
            <a:r>
              <a:rPr lang="ar-JO" sz="3200" spc="-5" dirty="0">
                <a:latin typeface="Times New Roman"/>
                <a:cs typeface="Times New Roman"/>
              </a:rPr>
              <a:t>الموقع قبل </a:t>
            </a:r>
            <a:r>
              <a:rPr lang="ar-JO" sz="3200" spc="-5" dirty="0" smtClean="0">
                <a:latin typeface="Times New Roman"/>
                <a:cs typeface="Times New Roman"/>
              </a:rPr>
              <a:t>البناء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ما </a:t>
            </a:r>
            <a:r>
              <a:rPr lang="ar-JO" sz="2800" spc="-5" dirty="0" smtClean="0">
                <a:latin typeface="Times New Roman"/>
                <a:cs typeface="Times New Roman"/>
              </a:rPr>
              <a:t>الذي </a:t>
            </a:r>
            <a:r>
              <a:rPr lang="ar-JO" sz="2800" spc="-5" dirty="0">
                <a:latin typeface="Times New Roman"/>
                <a:cs typeface="Times New Roman"/>
              </a:rPr>
              <a:t>عليك العمل معه</a:t>
            </a:r>
            <a:endParaRPr sz="2800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95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dirty="0" smtClean="0">
                <a:latin typeface="Times New Roman"/>
                <a:cs typeface="Times New Roman"/>
              </a:rPr>
              <a:t>أرض </a:t>
            </a:r>
            <a:r>
              <a:rPr lang="ar-JO" sz="2400" dirty="0">
                <a:latin typeface="Times New Roman"/>
                <a:cs typeface="Times New Roman"/>
              </a:rPr>
              <a:t>رطبة موجودة أو أرض رطبة أو مرتفعات سابقة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95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dirty="0">
                <a:latin typeface="Times New Roman"/>
                <a:cs typeface="Times New Roman"/>
              </a:rPr>
              <a:t>إذا كانت الأراضي الرطبة الحالية ، هل منزعجة بشكل كبير لضمان الاستعادة؟ ما هي حالته المعدلة مسبقا</a:t>
            </a:r>
            <a:r>
              <a:rPr lang="ar-JO" sz="2400" dirty="0" smtClean="0">
                <a:latin typeface="Times New Roman"/>
                <a:cs typeface="Times New Roman"/>
              </a:rPr>
              <a:t>؟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هل توجد أنواع نادرة أو مهددة بالانقراض؟</a:t>
            </a:r>
            <a:endParaRPr sz="28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>
                <a:latin typeface="Times New Roman"/>
                <a:cs typeface="Times New Roman"/>
              </a:rPr>
              <a:t>ظروف الموقع بعد </a:t>
            </a:r>
            <a:r>
              <a:rPr lang="ar-JO" sz="3200" spc="-5" dirty="0" smtClean="0">
                <a:latin typeface="Times New Roman"/>
                <a:cs typeface="Times New Roman"/>
              </a:rPr>
              <a:t>البناء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ما قمت بإنشائه</a:t>
            </a:r>
            <a:endParaRPr sz="28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خطة المراقبة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770636"/>
            <a:ext cx="115830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ar-JO" sz="4000" b="1" spc="-10" dirty="0" smtClean="0">
                <a:latin typeface="Times New Roman"/>
                <a:cs typeface="Times New Roman"/>
              </a:rPr>
              <a:t> </a:t>
            </a:r>
            <a:r>
              <a:rPr sz="4000" b="1" spc="-10" dirty="0" smtClean="0">
                <a:latin typeface="Times New Roman"/>
                <a:cs typeface="Times New Roman"/>
              </a:rPr>
              <a:t>M</a:t>
            </a:r>
            <a:r>
              <a:rPr sz="4000" b="1" spc="-5" dirty="0" smtClean="0">
                <a:latin typeface="Times New Roman"/>
                <a:cs typeface="Times New Roman"/>
              </a:rPr>
              <a:t>O</a:t>
            </a:r>
            <a:r>
              <a:rPr sz="4000" b="1" spc="-10" dirty="0" smtClean="0">
                <a:latin typeface="Times New Roman"/>
                <a:cs typeface="Times New Roman"/>
              </a:rPr>
              <a:t>N</a:t>
            </a:r>
            <a:r>
              <a:rPr sz="4000" b="1" spc="-5" dirty="0" smtClean="0">
                <a:latin typeface="Times New Roman"/>
                <a:cs typeface="Times New Roman"/>
              </a:rPr>
              <a:t>I</a:t>
            </a:r>
            <a:r>
              <a:rPr sz="4000" b="1" spc="-80" dirty="0" smtClean="0">
                <a:latin typeface="Times New Roman"/>
                <a:cs typeface="Times New Roman"/>
              </a:rPr>
              <a:t>T</a:t>
            </a:r>
            <a:r>
              <a:rPr sz="4000" b="1" spc="-5" dirty="0" smtClean="0">
                <a:latin typeface="Times New Roman"/>
                <a:cs typeface="Times New Roman"/>
              </a:rPr>
              <a:t>O</a:t>
            </a:r>
            <a:r>
              <a:rPr sz="4000" b="1" spc="-10" dirty="0" smtClean="0">
                <a:latin typeface="Times New Roman"/>
                <a:cs typeface="Times New Roman"/>
              </a:rPr>
              <a:t>R</a:t>
            </a:r>
            <a:r>
              <a:rPr sz="4000" b="1" spc="-5" dirty="0" smtClean="0">
                <a:latin typeface="Times New Roman"/>
                <a:cs typeface="Times New Roman"/>
              </a:rPr>
              <a:t>I</a:t>
            </a:r>
            <a:r>
              <a:rPr sz="4000" b="1" spc="-10" dirty="0" smtClean="0">
                <a:latin typeface="Times New Roman"/>
                <a:cs typeface="Times New Roman"/>
              </a:rPr>
              <a:t>NG</a:t>
            </a:r>
            <a:r>
              <a:rPr lang="ar-JO" sz="4000" b="1" spc="-10" dirty="0" smtClean="0">
                <a:latin typeface="Times New Roman"/>
                <a:cs typeface="Times New Roman"/>
              </a:rPr>
              <a:t> </a:t>
            </a:r>
            <a:r>
              <a:rPr lang="en-US" sz="4000" b="1" spc="-10" dirty="0" smtClean="0">
                <a:latin typeface="Times New Roman"/>
                <a:cs typeface="Times New Roman"/>
              </a:rPr>
              <a:t> </a:t>
            </a:r>
            <a:r>
              <a:rPr lang="ar-JO" sz="4000" b="1" spc="-10" dirty="0" smtClean="0">
                <a:latin typeface="Times New Roman"/>
                <a:cs typeface="Times New Roman"/>
              </a:rPr>
              <a:t>المراقبة                                                  </a:t>
            </a:r>
            <a:endParaRPr sz="40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7387" y="1798066"/>
            <a:ext cx="10335895" cy="389734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481965" marR="5080" indent="-469900" algn="r" rtl="1">
              <a:lnSpc>
                <a:spcPts val="3460"/>
              </a:lnSpc>
              <a:spcBef>
                <a:spcPts val="535"/>
              </a:spcBef>
            </a:pPr>
            <a:endParaRPr lang="ar-JO" sz="3200" dirty="0">
              <a:latin typeface="Times New Roman"/>
              <a:cs typeface="Times New Roman"/>
            </a:endParaRPr>
          </a:p>
          <a:p>
            <a:pPr marL="481965" marR="5080" indent="-469900" algn="r" rtl="1">
              <a:lnSpc>
                <a:spcPts val="3460"/>
              </a:lnSpc>
              <a:spcBef>
                <a:spcPts val="535"/>
              </a:spcBef>
            </a:pPr>
            <a:r>
              <a:rPr lang="ar-JO" sz="3200" dirty="0">
                <a:latin typeface="Times New Roman"/>
                <a:cs typeface="Times New Roman"/>
              </a:rPr>
              <a:t>المراقبة - تقييم مستمر لبعض الكيانات لمعرفة ما إذا كانت تتغير بمرور الوقت وكيف تتغير</a:t>
            </a:r>
          </a:p>
          <a:p>
            <a:pPr marL="481965" marR="5080" indent="-469900" algn="r" rtl="1">
              <a:lnSpc>
                <a:spcPts val="3460"/>
              </a:lnSpc>
              <a:spcBef>
                <a:spcPts val="535"/>
              </a:spcBef>
            </a:pPr>
            <a:r>
              <a:rPr lang="ar-JO" sz="3200" dirty="0">
                <a:latin typeface="Times New Roman"/>
                <a:cs typeface="Times New Roman"/>
              </a:rPr>
              <a:t>لاستعادة الأراضي الرطبة ، تتطلب المراقبة تقييم معايير مختارة لتحديد ما إذا كان:</a:t>
            </a:r>
            <a:endParaRPr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33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المشروع يسير في الاتجاه الصحيح ، أو</a:t>
            </a:r>
            <a:endParaRPr lang="ar-JO" dirty="0"/>
          </a:p>
          <a:p>
            <a:pPr marL="419100" marR="4238625" indent="-407034" algn="r" rtl="1">
              <a:lnSpc>
                <a:spcPct val="110000"/>
              </a:lnSpc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dirty="0"/>
              <a:t>هناك حاجة إلى تصحيح منتصف المسار ؛ </a:t>
            </a:r>
            <a:r>
              <a:rPr lang="ar-JO" dirty="0" smtClean="0"/>
              <a:t>ومتى:</a:t>
            </a:r>
            <a:endParaRPr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3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كان المشروع ناجحًا تمامًا.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ar-JO" sz="4400" b="1" dirty="0" smtClean="0">
                <a:latin typeface="Times New Roman"/>
                <a:cs typeface="Times New Roman"/>
              </a:rPr>
              <a:t> </a:t>
            </a:r>
            <a:r>
              <a:rPr sz="4400" b="1" dirty="0" smtClean="0">
                <a:latin typeface="Times New Roman"/>
                <a:cs typeface="Times New Roman"/>
              </a:rPr>
              <a:t>Monitoring</a:t>
            </a:r>
            <a:r>
              <a:rPr sz="4400" b="1" spc="-110" dirty="0" smtClean="0">
                <a:latin typeface="Times New Roman"/>
                <a:cs typeface="Times New Roman"/>
              </a:rPr>
              <a:t> </a:t>
            </a:r>
            <a:r>
              <a:rPr sz="4400" b="1" dirty="0" smtClean="0">
                <a:latin typeface="Times New Roman"/>
                <a:cs typeface="Times New Roman"/>
              </a:rPr>
              <a:t>Plan</a:t>
            </a:r>
            <a:r>
              <a:rPr lang="ar-JO" sz="4400" b="1" dirty="0" smtClean="0">
                <a:latin typeface="Times New Roman"/>
                <a:cs typeface="Times New Roman"/>
              </a:rPr>
              <a:t>خطة المراقبة                                   </a:t>
            </a:r>
            <a:endParaRPr sz="4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1749258"/>
            <a:ext cx="10337800" cy="172098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المقاييس</a:t>
            </a:r>
            <a:endParaRPr sz="3200" dirty="0" smtClean="0">
              <a:latin typeface="Times New Roman"/>
              <a:cs typeface="Times New Roman"/>
            </a:endParaRPr>
          </a:p>
          <a:p>
            <a:pPr marL="920750" marR="5080" lvl="1" indent="-437515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5" dirty="0">
                <a:latin typeface="Times New Roman"/>
                <a:cs typeface="Times New Roman"/>
              </a:rPr>
              <a:t>لتحديد التقدم ، "النجاح" / الامتثال أو الحاجة إلى الإدارة </a:t>
            </a:r>
            <a:r>
              <a:rPr lang="ar-JO" sz="2800" spc="-105" dirty="0" smtClean="0">
                <a:latin typeface="Times New Roman"/>
                <a:cs typeface="Times New Roman"/>
              </a:rPr>
              <a:t>التكيفية</a:t>
            </a:r>
            <a:endParaRPr lang="ar-JO"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تواتر أخذ العينات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684936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50" dirty="0" smtClean="0"/>
              <a:t> </a:t>
            </a:r>
            <a:r>
              <a:rPr spc="-50" dirty="0" smtClean="0"/>
              <a:t>Vegetation </a:t>
            </a:r>
            <a:r>
              <a:rPr dirty="0"/>
              <a:t>and Other</a:t>
            </a:r>
            <a:r>
              <a:rPr spc="-95" dirty="0"/>
              <a:t> </a:t>
            </a:r>
            <a:r>
              <a:rPr dirty="0" smtClean="0"/>
              <a:t>Features</a:t>
            </a:r>
            <a:r>
              <a:rPr lang="en-US" dirty="0" smtClean="0"/>
              <a:t>         </a:t>
            </a:r>
            <a:r>
              <a:rPr lang="ar-JO" dirty="0" smtClean="0"/>
              <a:t>  الغطاء </a:t>
            </a:r>
            <a:r>
              <a:rPr lang="ar-JO" dirty="0"/>
              <a:t>النباتي والميزات الأخرى</a:t>
            </a:r>
            <a:br>
              <a:rPr lang="ar-JO" dirty="0"/>
            </a:b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sz="half" idx="2"/>
          </p:nvPr>
        </p:nvSpPr>
        <p:spPr>
          <a:xfrm>
            <a:off x="366179" y="1783689"/>
            <a:ext cx="6415621" cy="42825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1965" indent="-469900" rtl="1">
              <a:lnSpc>
                <a:spcPct val="100000"/>
              </a:lnSpc>
              <a:spcBef>
                <a:spcPts val="95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pc="-30" dirty="0" smtClean="0"/>
              <a:t>الغطاء </a:t>
            </a:r>
            <a:r>
              <a:rPr lang="ar-JO" spc="-30" dirty="0"/>
              <a:t>النباتي</a:t>
            </a:r>
            <a:endParaRPr spc="-30" dirty="0"/>
          </a:p>
          <a:p>
            <a:pPr marL="920750" marR="5080" lvl="1" indent="-438150" rtl="1">
              <a:lnSpc>
                <a:spcPct val="80000"/>
              </a:lnSpc>
              <a:spcBef>
                <a:spcPts val="489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الصور الجوية - قبل وأثناء ذروة موسم النمو</a:t>
            </a:r>
          </a:p>
          <a:p>
            <a:pPr marL="920750" marR="5080" lvl="1" indent="-438150" rtl="1">
              <a:lnSpc>
                <a:spcPct val="80000"/>
              </a:lnSpc>
              <a:spcBef>
                <a:spcPts val="489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صور من النقاط الثابتة</a:t>
            </a:r>
          </a:p>
          <a:p>
            <a:pPr marL="920750" marR="5080" lvl="1" indent="-438150" rtl="1">
              <a:lnSpc>
                <a:spcPct val="80000"/>
              </a:lnSpc>
              <a:spcBef>
                <a:spcPts val="489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أخذ العينات </a:t>
            </a:r>
            <a:r>
              <a:rPr lang="ar-JO" sz="2000" spc="-5" dirty="0" smtClean="0">
                <a:latin typeface="Times New Roman"/>
                <a:cs typeface="Times New Roman"/>
              </a:rPr>
              <a:t>قطع اراضي</a:t>
            </a:r>
            <a:endParaRPr sz="2000" dirty="0">
              <a:latin typeface="Times New Roman"/>
              <a:cs typeface="Times New Roman"/>
            </a:endParaRPr>
          </a:p>
          <a:p>
            <a:pPr marL="1390015" lvl="2" indent="-468630" rtl="1">
              <a:lnSpc>
                <a:spcPct val="100000"/>
              </a:lnSpc>
              <a:spcBef>
                <a:spcPts val="10"/>
              </a:spcBef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 smtClean="0">
                <a:latin typeface="Times New Roman"/>
                <a:cs typeface="Times New Roman"/>
              </a:rPr>
              <a:t>تكوين </a:t>
            </a:r>
            <a:r>
              <a:rPr lang="ar-JO" sz="1700" dirty="0">
                <a:latin typeface="Times New Roman"/>
                <a:cs typeface="Times New Roman"/>
              </a:rPr>
              <a:t>الأنواع</a:t>
            </a:r>
            <a:endParaRPr lang="ar-JO" sz="1400" dirty="0">
              <a:latin typeface="Times New Roman"/>
              <a:cs typeface="Times New Roman"/>
            </a:endParaRPr>
          </a:p>
          <a:p>
            <a:pPr marL="1839595" lvl="3" indent="-438150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1839595" algn="l"/>
                <a:tab pos="1840230" algn="l"/>
              </a:tabLst>
            </a:pPr>
            <a:r>
              <a:rPr lang="ar-JO" sz="1400" dirty="0">
                <a:latin typeface="Times New Roman"/>
                <a:cs typeface="Times New Roman"/>
              </a:rPr>
              <a:t>المهيمنون</a:t>
            </a:r>
          </a:p>
          <a:p>
            <a:pPr marL="1839595" lvl="3" indent="-438150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1839595" algn="l"/>
                <a:tab pos="1840230" algn="l"/>
              </a:tabLst>
            </a:pPr>
            <a:r>
              <a:rPr lang="ar-JO" sz="1400" dirty="0">
                <a:latin typeface="Times New Roman"/>
                <a:cs typeface="Times New Roman"/>
              </a:rPr>
              <a:t>مؤشر </a:t>
            </a:r>
            <a:r>
              <a:rPr lang="ar-JO" sz="1400" dirty="0" smtClean="0">
                <a:latin typeface="Times New Roman"/>
                <a:cs typeface="Times New Roman"/>
              </a:rPr>
              <a:t>الانتشار</a:t>
            </a:r>
            <a:endParaRPr lang="ar-JO" sz="1700" dirty="0">
              <a:latin typeface="Times New Roman"/>
              <a:cs typeface="Times New Roman"/>
            </a:endParaRP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٪ التغطية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ارتفاع المزروعات الخشبية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كثافة الأعشاب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بقاء الغرسات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علامات التكاثر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علامات النباتات الميتة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علامات المرض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دليل على العواشب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تغطية بالغزوات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58000" y="1806397"/>
            <a:ext cx="5091214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95"/>
              </a:spcBef>
              <a:tabLst>
                <a:tab pos="481965" algn="l"/>
              </a:tabLst>
            </a:pPr>
            <a:r>
              <a:rPr sz="1500" spc="30" dirty="0">
                <a:solidFill>
                  <a:srgbClr val="660000"/>
                </a:solidFill>
                <a:latin typeface="Wingdings"/>
                <a:cs typeface="Wingdings"/>
              </a:rPr>
              <a:t></a:t>
            </a:r>
            <a:r>
              <a:rPr sz="1500" spc="30" dirty="0">
                <a:solidFill>
                  <a:srgbClr val="660000"/>
                </a:solidFill>
                <a:latin typeface="Times New Roman"/>
                <a:cs typeface="Times New Roman"/>
              </a:rPr>
              <a:t>	</a:t>
            </a:r>
            <a:r>
              <a:rPr lang="ar-JO" sz="2200" spc="-5" dirty="0">
                <a:latin typeface="Times New Roman"/>
                <a:cs typeface="Times New Roman"/>
              </a:rPr>
              <a:t>التربة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79540" y="2141677"/>
            <a:ext cx="5469674" cy="31681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20750" indent="-438150" algn="r" rtl="1">
              <a:lnSpc>
                <a:spcPct val="100000"/>
              </a:lnSpc>
              <a:spcBef>
                <a:spcPts val="10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 smtClean="0">
                <a:latin typeface="Times New Roman"/>
                <a:cs typeface="Times New Roman"/>
              </a:rPr>
              <a:t>محتوى </a:t>
            </a:r>
            <a:r>
              <a:rPr lang="ar-JO" sz="2000" spc="-5" dirty="0">
                <a:latin typeface="Times New Roman"/>
                <a:cs typeface="Times New Roman"/>
              </a:rPr>
              <a:t>المادة العضوية</a:t>
            </a:r>
          </a:p>
          <a:p>
            <a:pPr marL="920750" indent="-438150" algn="r" rtl="1">
              <a:lnSpc>
                <a:spcPct val="100000"/>
              </a:lnSpc>
              <a:spcBef>
                <a:spcPts val="10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الترسيب</a:t>
            </a:r>
          </a:p>
          <a:p>
            <a:pPr marL="920750" indent="-438150" algn="r" rtl="1">
              <a:lnSpc>
                <a:spcPct val="100000"/>
              </a:lnSpc>
              <a:spcBef>
                <a:spcPts val="10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كيمياء مياه </a:t>
            </a:r>
            <a:r>
              <a:rPr lang="ar-JO" sz="2000" spc="-5" dirty="0" smtClean="0">
                <a:latin typeface="Times New Roman"/>
                <a:cs typeface="Times New Roman"/>
              </a:rPr>
              <a:t>التربة</a:t>
            </a:r>
            <a:endParaRPr lang="ar-JO" sz="2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635"/>
              </a:lnSpc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dirty="0">
                <a:latin typeface="Times New Roman"/>
                <a:cs typeface="Times New Roman"/>
              </a:rPr>
              <a:t>الهيدرولوجيا (مقابل المرجع)</a:t>
            </a:r>
            <a:endParaRPr sz="2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dirty="0">
                <a:latin typeface="Times New Roman"/>
                <a:cs typeface="Times New Roman"/>
              </a:rPr>
              <a:t>وتيرة الفيضانات / المدة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dirty="0">
                <a:latin typeface="Times New Roman"/>
                <a:cs typeface="Times New Roman"/>
              </a:rPr>
              <a:t>التشبع (الآبار)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dirty="0" smtClean="0">
                <a:latin typeface="Times New Roman"/>
                <a:cs typeface="Times New Roman"/>
              </a:rPr>
              <a:t>لا </a:t>
            </a:r>
            <a:r>
              <a:rPr lang="ar-JO" sz="2000" dirty="0">
                <a:latin typeface="Times New Roman"/>
                <a:cs typeface="Times New Roman"/>
              </a:rPr>
              <a:t>تثقب الطبقة المقيدة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dirty="0">
                <a:latin typeface="Times New Roman"/>
                <a:cs typeface="Times New Roman"/>
              </a:rPr>
              <a:t>الجزء الرطب من موسم </a:t>
            </a:r>
            <a:r>
              <a:rPr lang="ar-JO" sz="2000" dirty="0" smtClean="0">
                <a:latin typeface="Times New Roman"/>
                <a:cs typeface="Times New Roman"/>
              </a:rPr>
              <a:t>النمو</a:t>
            </a:r>
            <a:endParaRPr lang="ar-JO" sz="2200" spc="-5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635"/>
              </a:lnSpc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5" dirty="0">
                <a:latin typeface="Times New Roman"/>
                <a:cs typeface="Times New Roman"/>
              </a:rPr>
              <a:t>استخدام الأسماك والحياة </a:t>
            </a:r>
            <a:r>
              <a:rPr lang="ar-JO" sz="2200" spc="-5" dirty="0" smtClean="0">
                <a:latin typeface="Times New Roman"/>
                <a:cs typeface="Times New Roman"/>
              </a:rPr>
              <a:t>البرية</a:t>
            </a:r>
            <a:endParaRPr lang="ar-JO" sz="2000" spc="-5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الملاحظات / الاصطياد</a:t>
            </a:r>
            <a:endParaRPr sz="2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28468" y="927607"/>
            <a:ext cx="7133590" cy="204479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 rtl="1">
              <a:lnSpc>
                <a:spcPct val="100000"/>
              </a:lnSpc>
              <a:spcBef>
                <a:spcPts val="105"/>
              </a:spcBef>
            </a:pPr>
            <a:r>
              <a:rPr sz="4400" b="1" dirty="0">
                <a:latin typeface="Times New Roman"/>
                <a:cs typeface="Times New Roman"/>
              </a:rPr>
              <a:t>WETLAND</a:t>
            </a:r>
            <a:r>
              <a:rPr sz="4400" b="1" spc="-80" dirty="0">
                <a:latin typeface="Times New Roman"/>
                <a:cs typeface="Times New Roman"/>
              </a:rPr>
              <a:t> </a:t>
            </a:r>
            <a:r>
              <a:rPr sz="4400" b="1" spc="-40" dirty="0" smtClean="0">
                <a:latin typeface="Times New Roman"/>
                <a:cs typeface="Times New Roman"/>
              </a:rPr>
              <a:t>RESTORATION</a:t>
            </a:r>
            <a:r>
              <a:rPr lang="en-US" sz="4400" b="1" spc="-40" dirty="0" smtClean="0">
                <a:latin typeface="Times New Roman"/>
                <a:cs typeface="Times New Roman"/>
              </a:rPr>
              <a:t/>
            </a:r>
            <a:br>
              <a:rPr lang="en-US" sz="4400" b="1" spc="-40" dirty="0" smtClean="0">
                <a:latin typeface="Times New Roman"/>
                <a:cs typeface="Times New Roman"/>
              </a:rPr>
            </a:br>
            <a:r>
              <a:rPr lang="ar-JO" sz="4400" b="1" spc="-40" dirty="0" smtClean="0"/>
              <a:t>استعادة المناطق الرطبة</a:t>
            </a:r>
            <a:r>
              <a:rPr lang="en-US" sz="4400" b="1" spc="-40" dirty="0" smtClean="0">
                <a:latin typeface="Times New Roman"/>
                <a:cs typeface="Times New Roman"/>
              </a:rPr>
              <a:t/>
            </a:r>
            <a:br>
              <a:rPr lang="en-US" sz="4400" b="1" spc="-40" dirty="0" smtClean="0">
                <a:latin typeface="Times New Roman"/>
                <a:cs typeface="Times New Roman"/>
              </a:rPr>
            </a:br>
            <a:endParaRPr sz="4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1848104"/>
            <a:ext cx="10789920" cy="300659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endParaRPr lang="en-US" sz="3200" dirty="0" smtClean="0">
              <a:latin typeface="Times New Roman"/>
              <a:cs typeface="Times New Roman"/>
            </a:endParaRP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endParaRPr lang="ar-JO" sz="3200" dirty="0">
              <a:latin typeface="Times New Roman"/>
              <a:cs typeface="Times New Roman"/>
            </a:endParaRP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"فعل أو عملية أو نتيجة إعادة أرض رطبة من أي نوع إلى مكان كانت </a:t>
            </a:r>
            <a:r>
              <a:rPr lang="ar-JO" sz="3200" dirty="0" smtClean="0">
                <a:latin typeface="Times New Roman"/>
                <a:cs typeface="Times New Roman"/>
              </a:rPr>
              <a:t>موجودة سابقًا</a:t>
            </a:r>
            <a:r>
              <a:rPr lang="ar-JO" sz="3200" dirty="0">
                <a:latin typeface="Times New Roman"/>
                <a:cs typeface="Times New Roman"/>
              </a:rPr>
              <a:t> </a:t>
            </a:r>
            <a:r>
              <a:rPr lang="ar-JO" sz="3200" dirty="0" smtClean="0">
                <a:latin typeface="Times New Roman"/>
                <a:cs typeface="Times New Roman"/>
              </a:rPr>
              <a:t>فيه </a:t>
            </a:r>
            <a:r>
              <a:rPr lang="ar-JO" sz="3200" dirty="0">
                <a:latin typeface="Times New Roman"/>
                <a:cs typeface="Times New Roman"/>
              </a:rPr>
              <a:t>أو إعادة إنشاء أرض رطبة </a:t>
            </a:r>
            <a:r>
              <a:rPr lang="ar-JO" sz="3200" dirty="0" smtClean="0">
                <a:latin typeface="Times New Roman"/>
                <a:cs typeface="Times New Roman"/>
              </a:rPr>
              <a:t>لتشابه </a:t>
            </a:r>
            <a:r>
              <a:rPr lang="ar-JO" sz="3200" dirty="0">
                <a:latin typeface="Times New Roman"/>
                <a:cs typeface="Times New Roman"/>
              </a:rPr>
              <a:t>حالتها قبل الاضطراب</a:t>
            </a:r>
            <a:r>
              <a:rPr lang="ar-JO" sz="3200" dirty="0" smtClean="0">
                <a:latin typeface="Times New Roman"/>
                <a:cs typeface="Times New Roman"/>
              </a:rPr>
              <a:t>.“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يُطلق </a:t>
            </a:r>
            <a:r>
              <a:rPr lang="ar-JO" sz="3200" dirty="0" smtClean="0">
                <a:latin typeface="Times New Roman"/>
                <a:cs typeface="Times New Roman"/>
              </a:rPr>
              <a:t>عليها أحيانًا </a:t>
            </a:r>
            <a:r>
              <a:rPr lang="ar-JO" sz="3200" dirty="0">
                <a:latin typeface="Times New Roman"/>
                <a:cs typeface="Times New Roman"/>
              </a:rPr>
              <a:t>"إعادة إنشاء الأراضي الرطبة" ، بينما قد يُشار إلى </a:t>
            </a:r>
            <a:r>
              <a:rPr lang="ar-JO" sz="3200" dirty="0" smtClean="0">
                <a:latin typeface="Times New Roman"/>
                <a:cs typeface="Times New Roman"/>
              </a:rPr>
              <a:t>اليها </a:t>
            </a:r>
            <a:r>
              <a:rPr lang="ar-JO" sz="3200" dirty="0">
                <a:latin typeface="Times New Roman"/>
                <a:cs typeface="Times New Roman"/>
              </a:rPr>
              <a:t>باسم "إعادة تأهيل الأراضي الرطبة".</a:t>
            </a:r>
            <a:endParaRPr lang="en-US" sz="3200" dirty="0" smtClean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817372"/>
            <a:ext cx="11583034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Examples of Project Objectives and </a:t>
            </a:r>
            <a:r>
              <a:rPr sz="3200" spc="-5" dirty="0" smtClean="0"/>
              <a:t>Parameters</a:t>
            </a:r>
            <a:r>
              <a:rPr lang="en-US" sz="3200" spc="-5" dirty="0" smtClean="0"/>
              <a:t> </a:t>
            </a:r>
            <a:r>
              <a:rPr lang="ar-JO" sz="3200" spc="-5" dirty="0"/>
              <a:t/>
            </a:r>
            <a:br>
              <a:rPr lang="ar-JO" sz="3200" spc="-5" dirty="0"/>
            </a:br>
            <a:r>
              <a:rPr lang="ar-JO" sz="3200" spc="-5" dirty="0"/>
              <a:t>أمثلة على أهداف المشروع ومعاييره</a:t>
            </a: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687386" y="1755394"/>
            <a:ext cx="11261827" cy="372666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459"/>
              </a:spcBef>
            </a:pPr>
            <a:r>
              <a:rPr lang="ar-JO" sz="3000" spc="-40" dirty="0">
                <a:latin typeface="Times New Roman"/>
                <a:cs typeface="Times New Roman"/>
              </a:rPr>
              <a:t>الغطاء </a:t>
            </a:r>
            <a:r>
              <a:rPr lang="ar-JO" sz="3000" spc="-40" dirty="0" smtClean="0">
                <a:latin typeface="Times New Roman"/>
                <a:cs typeface="Times New Roman"/>
              </a:rPr>
              <a:t>النباتي</a:t>
            </a:r>
            <a:endParaRPr lang="ar-JO" sz="3000" spc="-5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36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مجتمع النباتات المائية</a:t>
            </a:r>
            <a:endParaRPr sz="30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32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&gt; 50٪ من العناصر المهيمنة = </a:t>
            </a:r>
            <a:r>
              <a:rPr lang="en-US" sz="2600" dirty="0">
                <a:latin typeface="Times New Roman"/>
                <a:cs typeface="Times New Roman"/>
              </a:rPr>
              <a:t>OBL </a:t>
            </a:r>
            <a:r>
              <a:rPr lang="ar-JO" sz="2600" dirty="0">
                <a:latin typeface="Times New Roman"/>
                <a:cs typeface="Times New Roman"/>
              </a:rPr>
              <a:t>و </a:t>
            </a:r>
            <a:r>
              <a:rPr lang="en-US" sz="2600" dirty="0">
                <a:latin typeface="Times New Roman"/>
                <a:cs typeface="Times New Roman"/>
              </a:rPr>
              <a:t>FACW (</a:t>
            </a:r>
            <a:r>
              <a:rPr lang="ar-JO" sz="2600" dirty="0">
                <a:latin typeface="Times New Roman"/>
                <a:cs typeface="Times New Roman"/>
              </a:rPr>
              <a:t>أخذ عينات من قطعة الأرض)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32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مؤشر الانتشار = &lt;2.0 (أخذ عينات نقطة الاعتراض)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32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80٪ من العناصر المهيمنة مماثلة للموقع المرجعي (أخذ عينات من قطعة الأرض)</a:t>
            </a:r>
            <a:endParaRPr sz="26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345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الغرس</a:t>
            </a:r>
            <a:endParaRPr sz="30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32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80٪ + البقاء على قيد الحياة (حدد # </a:t>
            </a:r>
            <a:r>
              <a:rPr lang="en-US" sz="2600" dirty="0">
                <a:latin typeface="Times New Roman"/>
                <a:cs typeface="Times New Roman"/>
              </a:rPr>
              <a:t>live v. # plts </a:t>
            </a:r>
            <a:r>
              <a:rPr lang="en-US" sz="2600" dirty="0" smtClean="0">
                <a:latin typeface="Times New Roman"/>
                <a:cs typeface="Times New Roman"/>
              </a:rPr>
              <a:t>dead)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32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 smtClean="0">
                <a:latin typeface="Times New Roman"/>
                <a:cs typeface="Times New Roman"/>
              </a:rPr>
              <a:t>النباتات تنمو / تتكاثر (تحقق من </a:t>
            </a:r>
            <a:r>
              <a:rPr lang="en-US" sz="2600" dirty="0" err="1" smtClean="0">
                <a:latin typeface="Times New Roman"/>
                <a:cs typeface="Times New Roman"/>
              </a:rPr>
              <a:t>dbh</a:t>
            </a:r>
            <a:r>
              <a:rPr lang="en-US" sz="2600" dirty="0" smtClean="0">
                <a:latin typeface="Times New Roman"/>
                <a:cs typeface="Times New Roman"/>
              </a:rPr>
              <a:t> ، # </a:t>
            </a:r>
            <a:r>
              <a:rPr lang="ar-JO" sz="2600" dirty="0" smtClean="0">
                <a:latin typeface="Times New Roman"/>
                <a:cs typeface="Times New Roman"/>
              </a:rPr>
              <a:t>السيقان ، الارتفاع ، انتشار الكتل ، الإزهار والثمار)</a:t>
            </a:r>
            <a:endParaRPr sz="2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80" y="770636"/>
            <a:ext cx="11583034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Examples of Project Objectives and </a:t>
            </a:r>
            <a:r>
              <a:rPr sz="3200" spc="-5" dirty="0" smtClean="0"/>
              <a:t>Parameters</a:t>
            </a:r>
            <a:r>
              <a:rPr lang="ar-JO" sz="3200" spc="-5" dirty="0"/>
              <a:t/>
            </a:r>
            <a:br>
              <a:rPr lang="ar-JO" sz="3200" spc="-5" dirty="0"/>
            </a:br>
            <a:r>
              <a:rPr lang="ar-JO" sz="3200" spc="-5" dirty="0"/>
              <a:t>أمثلة على أهداف المشروع ومعاييره</a:t>
            </a: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687387" y="1777933"/>
            <a:ext cx="11261827" cy="3414396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665"/>
              </a:spcBef>
              <a:buClr>
                <a:srgbClr val="660000"/>
              </a:buClr>
              <a:buSzPct val="6875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400" spc="-5" dirty="0" smtClean="0">
                <a:latin typeface="Times New Roman"/>
                <a:cs typeface="Times New Roman"/>
              </a:rPr>
              <a:t>الهيدرولوجيا</a:t>
            </a:r>
            <a:endParaRPr sz="24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 smtClean="0">
                <a:latin typeface="Times New Roman"/>
                <a:cs typeface="Times New Roman"/>
              </a:rPr>
              <a:t>مشابه </a:t>
            </a:r>
            <a:r>
              <a:rPr lang="ar-JO" sz="2800" spc="-10" dirty="0">
                <a:latin typeface="Times New Roman"/>
                <a:cs typeface="Times New Roman"/>
              </a:rPr>
              <a:t>للأراضي الرطبة المرجعية (قارن المخططات الهيدروغرافية)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>
                <a:latin typeface="Times New Roman"/>
                <a:cs typeface="Times New Roman"/>
              </a:rPr>
              <a:t>مشابهة للأراضي الرطبة بناءً على الأدبيات (قارن الرسم البياني)</a:t>
            </a:r>
            <a:endParaRPr sz="28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875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400" spc="-5" dirty="0" smtClean="0">
                <a:latin typeface="Times New Roman"/>
                <a:cs typeface="Times New Roman"/>
              </a:rPr>
              <a:t>التربة</a:t>
            </a:r>
            <a:endParaRPr lang="ar-JO" sz="2800" spc="-1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>
                <a:latin typeface="Times New Roman"/>
                <a:cs typeface="Times New Roman"/>
              </a:rPr>
              <a:t>تراكم المواد العضوية (قارن ضد المرجع الأراضي الرطبة)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>
                <a:latin typeface="Times New Roman"/>
                <a:cs typeface="Times New Roman"/>
              </a:rPr>
              <a:t>استعادة الارتفاعات الأصلية (إزالة التعبئة إلى ملف التربة الأصلي ؛ قياس الارتفاعات مقابل الأراضي الرطبة المجاورة)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8" y="770636"/>
            <a:ext cx="11583035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Examples of Project Objectives and </a:t>
            </a:r>
            <a:r>
              <a:rPr sz="3200" spc="-5" dirty="0" smtClean="0"/>
              <a:t>Parameters</a:t>
            </a:r>
            <a:r>
              <a:rPr lang="en-US" sz="3200" spc="-5" dirty="0"/>
              <a:t> </a:t>
            </a:r>
            <a:r>
              <a:rPr lang="ar-JO" sz="3200" spc="-5" dirty="0"/>
              <a:t/>
            </a:r>
            <a:br>
              <a:rPr lang="ar-JO" sz="3200" spc="-5" dirty="0"/>
            </a:br>
            <a:r>
              <a:rPr lang="ar-JO" sz="3200" spc="-5" dirty="0"/>
              <a:t>أمثلة على أهداف المشروع ومعاييره</a:t>
            </a: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687387" y="1784349"/>
            <a:ext cx="11261827" cy="3307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1965" indent="-469900" algn="r" rtl="1">
              <a:lnSpc>
                <a:spcPts val="2630"/>
              </a:lnSpc>
              <a:spcBef>
                <a:spcPts val="95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15" dirty="0">
                <a:latin typeface="Times New Roman"/>
                <a:cs typeface="Times New Roman"/>
              </a:rPr>
              <a:t>استخدام الحياة </a:t>
            </a:r>
            <a:r>
              <a:rPr lang="ar-JO" sz="2200" spc="-15" dirty="0" smtClean="0">
                <a:latin typeface="Times New Roman"/>
                <a:cs typeface="Times New Roman"/>
              </a:rPr>
              <a:t>البرية</a:t>
            </a:r>
            <a:endParaRPr sz="2200" dirty="0">
              <a:latin typeface="Times New Roman"/>
              <a:cs typeface="Times New Roman"/>
            </a:endParaRPr>
          </a:p>
          <a:p>
            <a:pPr marL="920750" marR="768350" lvl="1" indent="-437515" algn="r" rtl="1">
              <a:lnSpc>
                <a:spcPts val="2500"/>
              </a:lnSpc>
              <a:spcBef>
                <a:spcPts val="59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تحديد الأنواع والاستخدام وموسم الاستخدام (الملاحظات ؛ مقارنة بالأراضي الرطبة المرجعية)</a:t>
            </a:r>
          </a:p>
          <a:p>
            <a:pPr marL="920750" marR="768350" lvl="1" indent="-437515" algn="r" rtl="1">
              <a:lnSpc>
                <a:spcPts val="2500"/>
              </a:lnSpc>
              <a:spcBef>
                <a:spcPts val="59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إنتاج وفرة من المقلوب المائية (أخذ العينات القاعية)</a:t>
            </a:r>
          </a:p>
          <a:p>
            <a:pPr marL="920750" marR="768350" lvl="1" indent="-437515" algn="r" rtl="1">
              <a:lnSpc>
                <a:spcPts val="2500"/>
              </a:lnSpc>
              <a:spcBef>
                <a:spcPts val="59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توفير نباتات غذائية للحياة البرية (فحص التوت / إنتاج البذور ؛ قارن مع الأراضي الرطبة المرجعية / الأدبيات)</a:t>
            </a:r>
            <a:endParaRPr sz="26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630"/>
              </a:lnSpc>
              <a:spcBef>
                <a:spcPts val="35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40" dirty="0">
                <a:latin typeface="Times New Roman"/>
                <a:cs typeface="Times New Roman"/>
              </a:rPr>
              <a:t>جودة المياه</a:t>
            </a:r>
            <a:endParaRPr lang="ar-JO" sz="2600" dirty="0">
              <a:latin typeface="Times New Roman"/>
              <a:cs typeface="Times New Roman"/>
            </a:endParaRPr>
          </a:p>
          <a:p>
            <a:pPr marL="920750" marR="741045" lvl="1" indent="-437515" algn="r" rtl="1">
              <a:lnSpc>
                <a:spcPts val="2500"/>
              </a:lnSpc>
              <a:spcBef>
                <a:spcPts val="59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تعمل كمصيدة للرواسب (قياس الترسب السنوي ؛ قارن مع الأراضي الرطبة المرجعية)</a:t>
            </a:r>
          </a:p>
          <a:p>
            <a:pPr marL="920750" marR="741045" lvl="1" indent="-437515" algn="r" rtl="1">
              <a:lnSpc>
                <a:spcPts val="2500"/>
              </a:lnSpc>
              <a:spcBef>
                <a:spcPts val="59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توفير مجرى نباتي وعازل نباتي بطول 100 قدم (تقييم الغطاء النباتي)</a:t>
            </a:r>
            <a:endParaRPr sz="2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788923"/>
            <a:ext cx="11583035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ar-JO" spc="-5" dirty="0" smtClean="0"/>
              <a:t> </a:t>
            </a:r>
            <a:r>
              <a:rPr spc="-5" dirty="0" smtClean="0"/>
              <a:t>“</a:t>
            </a:r>
            <a:r>
              <a:rPr spc="-5" dirty="0"/>
              <a:t>Thou Shalt Not”</a:t>
            </a:r>
            <a:r>
              <a:rPr spc="-55" dirty="0"/>
              <a:t> </a:t>
            </a:r>
            <a:r>
              <a:rPr spc="-5" dirty="0" smtClean="0"/>
              <a:t>Objectives</a:t>
            </a:r>
            <a:r>
              <a:rPr lang="ar-JO" spc="-5" dirty="0" smtClean="0"/>
              <a:t>             </a:t>
            </a:r>
            <a:r>
              <a:rPr lang="ar-JO" spc="-5" dirty="0" smtClean="0"/>
              <a:t>      </a:t>
            </a:r>
            <a:r>
              <a:rPr lang="en-US" spc="-5" dirty="0" smtClean="0"/>
              <a:t> </a:t>
            </a:r>
            <a:r>
              <a:rPr lang="ar-JO" spc="-5" dirty="0"/>
              <a:t>أهداف </a:t>
            </a:r>
            <a:r>
              <a:rPr lang="ar-JO" spc="-5" dirty="0" smtClean="0"/>
              <a:t>"لا يجب القيام بها"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7387" y="2514600"/>
            <a:ext cx="11261827" cy="30348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 smtClean="0">
                <a:latin typeface="Times New Roman"/>
                <a:cs typeface="Times New Roman"/>
              </a:rPr>
              <a:t>تسهيل </a:t>
            </a:r>
            <a:r>
              <a:rPr lang="ar-JO" sz="3200" spc="-5" dirty="0">
                <a:latin typeface="Times New Roman"/>
                <a:cs typeface="Times New Roman"/>
              </a:rPr>
              <a:t>انتشار المواد الغازية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>
                <a:latin typeface="Times New Roman"/>
                <a:cs typeface="Times New Roman"/>
              </a:rPr>
              <a:t>ارفع درجات حرارة مياه مجاري </a:t>
            </a:r>
            <a:r>
              <a:rPr lang="ar-JO" sz="3200" spc="-5" dirty="0" err="1">
                <a:latin typeface="Times New Roman"/>
                <a:cs typeface="Times New Roman"/>
              </a:rPr>
              <a:t>التراوت</a:t>
            </a:r>
            <a:endParaRPr lang="ar-JO" sz="3200" spc="-5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>
                <a:latin typeface="Times New Roman"/>
                <a:cs typeface="Times New Roman"/>
              </a:rPr>
              <a:t>تؤثر سلبا .... الأنواع المهددة بالانقراض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>
                <a:latin typeface="Times New Roman"/>
                <a:cs typeface="Times New Roman"/>
              </a:rPr>
              <a:t>تعريض الآبار المحلية للخطر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>
                <a:latin typeface="Times New Roman"/>
                <a:cs typeface="Times New Roman"/>
              </a:rPr>
              <a:t>زيادة فيضان التنمية المنخفضة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179" y="146050"/>
            <a:ext cx="11595100" cy="381000"/>
            <a:chOff x="366179" y="146050"/>
            <a:chExt cx="11595100" cy="381000"/>
          </a:xfrm>
        </p:grpSpPr>
        <p:sp>
          <p:nvSpPr>
            <p:cNvPr id="3" name="object 3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304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30480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0" y="0"/>
                  </a:moveTo>
                  <a:lnTo>
                    <a:pt x="304800" y="0"/>
                  </a:lnTo>
                  <a:lnTo>
                    <a:pt x="30480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1127337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1273370" y="2286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0" y="0"/>
                  </a:moveTo>
                  <a:lnTo>
                    <a:pt x="11273370" y="0"/>
                  </a:lnTo>
                  <a:lnTo>
                    <a:pt x="1127337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11273370" y="0"/>
                  </a:moveTo>
                  <a:lnTo>
                    <a:pt x="0" y="0"/>
                  </a:lnTo>
                  <a:lnTo>
                    <a:pt x="0" y="139700"/>
                  </a:lnTo>
                  <a:lnTo>
                    <a:pt x="11273370" y="1397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0" y="0"/>
                  </a:moveTo>
                  <a:lnTo>
                    <a:pt x="11273370" y="0"/>
                  </a:lnTo>
                  <a:lnTo>
                    <a:pt x="11273370" y="139700"/>
                  </a:lnTo>
                  <a:lnTo>
                    <a:pt x="0" y="1397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304800" y="0"/>
                  </a:moveTo>
                  <a:lnTo>
                    <a:pt x="0" y="0"/>
                  </a:lnTo>
                  <a:lnTo>
                    <a:pt x="0" y="136525"/>
                  </a:lnTo>
                  <a:lnTo>
                    <a:pt x="304800" y="136525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0" y="0"/>
                  </a:moveTo>
                  <a:lnTo>
                    <a:pt x="304800" y="0"/>
                  </a:lnTo>
                  <a:lnTo>
                    <a:pt x="304800" y="136525"/>
                  </a:lnTo>
                  <a:lnTo>
                    <a:pt x="0" y="1365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95300" y="498754"/>
            <a:ext cx="1120140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 marR="5080" algn="ctr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BASELINE </a:t>
            </a:r>
            <a:r>
              <a:rPr sz="3200" spc="-175" dirty="0"/>
              <a:t>DATA </a:t>
            </a:r>
            <a:r>
              <a:rPr sz="3200" spc="-5" dirty="0"/>
              <a:t>REQUIREMENTS FOR  </a:t>
            </a:r>
            <a:r>
              <a:rPr sz="3200" spc="-10" dirty="0" smtClean="0"/>
              <a:t>MONITORING</a:t>
            </a:r>
            <a:r>
              <a:rPr lang="ar-JO" sz="3200" spc="-10" dirty="0"/>
              <a:t/>
            </a:r>
            <a:br>
              <a:rPr lang="ar-JO" sz="3200" spc="-10" dirty="0"/>
            </a:br>
            <a:r>
              <a:rPr lang="ar-JO" sz="3200" spc="-10" dirty="0"/>
              <a:t>متطلبات البيانات الأساسية للرصد</a:t>
            </a:r>
            <a:endParaRPr sz="3200" spc="-10" dirty="0"/>
          </a:p>
        </p:txBody>
      </p:sp>
      <p:sp>
        <p:nvSpPr>
          <p:cNvPr id="12" name="object 12"/>
          <p:cNvSpPr txBox="1"/>
          <p:nvPr/>
        </p:nvSpPr>
        <p:spPr>
          <a:xfrm>
            <a:off x="687387" y="1749907"/>
            <a:ext cx="11267542" cy="1819088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5" dirty="0" smtClean="0">
                <a:latin typeface="Times New Roman"/>
                <a:cs typeface="Times New Roman"/>
              </a:rPr>
              <a:t>توثيق </a:t>
            </a:r>
            <a:r>
              <a:rPr lang="ar-JO" sz="3200" spc="5" dirty="0">
                <a:latin typeface="Times New Roman"/>
                <a:cs typeface="Times New Roman"/>
              </a:rPr>
              <a:t>الشروط الموجودة مسبقًا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5" dirty="0">
                <a:latin typeface="Times New Roman"/>
                <a:cs typeface="Times New Roman"/>
              </a:rPr>
              <a:t>توثيق الشروط المبنية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5" dirty="0">
                <a:latin typeface="Times New Roman"/>
                <a:cs typeface="Times New Roman"/>
              </a:rPr>
              <a:t>إنشاء / فحص الأراضي الرطبة المرجعية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770636"/>
            <a:ext cx="11583035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pc="-15" dirty="0" smtClean="0"/>
              <a:t> </a:t>
            </a:r>
            <a:r>
              <a:rPr spc="-15" dirty="0" smtClean="0"/>
              <a:t>MONITORING</a:t>
            </a:r>
            <a:r>
              <a:rPr spc="-70" dirty="0" smtClean="0"/>
              <a:t> </a:t>
            </a:r>
            <a:r>
              <a:rPr spc="-10" dirty="0" smtClean="0"/>
              <a:t>TECHNIQUES</a:t>
            </a:r>
            <a:r>
              <a:rPr lang="ar-JO" spc="-10" dirty="0" smtClean="0"/>
              <a:t> </a:t>
            </a:r>
            <a:r>
              <a:rPr lang="en-US" spc="-10" dirty="0" smtClean="0"/>
              <a:t>                            </a:t>
            </a:r>
            <a:r>
              <a:rPr lang="ar-JO" spc="-10" dirty="0"/>
              <a:t>تقنيات المراقبة</a:t>
            </a:r>
            <a:br>
              <a:rPr lang="ar-JO" spc="-10" dirty="0"/>
            </a:b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7387" y="1747988"/>
            <a:ext cx="10563860" cy="363945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الهيدرولوجيا</a:t>
            </a:r>
            <a:endParaRPr lang="ar-JO" sz="28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تردد / مدة الفيضان (أنبوب قائم)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تقلبات منسوب المياه (مراقبة الآبار)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مستوى التشبع (حفرة الحفر)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الفترة الرئيسية: مارس إلى مايو (كل أسبوعين) ، باستثناء الأهوار (كل شهرين من مارس إلى سبتمبر)</a:t>
            </a:r>
          </a:p>
          <a:p>
            <a:pPr marL="920750" lvl="1" indent="-438150" algn="l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sz="2800" spc="-65" dirty="0" smtClean="0">
                <a:latin typeface="Times New Roman"/>
                <a:cs typeface="Times New Roman"/>
              </a:rPr>
              <a:t>Years </a:t>
            </a:r>
            <a:r>
              <a:rPr sz="2800" dirty="0">
                <a:latin typeface="Times New Roman"/>
                <a:cs typeface="Times New Roman"/>
              </a:rPr>
              <a:t>1, 2, </a:t>
            </a:r>
            <a:r>
              <a:rPr sz="2800" spc="-5" dirty="0">
                <a:latin typeface="Times New Roman"/>
                <a:cs typeface="Times New Roman"/>
              </a:rPr>
              <a:t>5 (+7 and </a:t>
            </a:r>
            <a:r>
              <a:rPr sz="2800" dirty="0">
                <a:latin typeface="Times New Roman"/>
                <a:cs typeface="Times New Roman"/>
              </a:rPr>
              <a:t>10 for </a:t>
            </a:r>
            <a:r>
              <a:rPr sz="2800" spc="-5" dirty="0">
                <a:latin typeface="Times New Roman"/>
                <a:cs typeface="Times New Roman"/>
              </a:rPr>
              <a:t>PFO, </a:t>
            </a:r>
            <a:r>
              <a:rPr sz="2800" dirty="0">
                <a:latin typeface="Times New Roman"/>
                <a:cs typeface="Times New Roman"/>
              </a:rPr>
              <a:t>PSS, </a:t>
            </a:r>
            <a:r>
              <a:rPr sz="2800" spc="-10" dirty="0">
                <a:latin typeface="Times New Roman"/>
                <a:cs typeface="Times New Roman"/>
              </a:rPr>
              <a:t>drier-end</a:t>
            </a:r>
            <a:r>
              <a:rPr sz="2800" spc="9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PEM)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865123"/>
            <a:ext cx="11583035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pc="-15" dirty="0" smtClean="0"/>
              <a:t> </a:t>
            </a:r>
            <a:r>
              <a:rPr spc="-15" dirty="0" smtClean="0"/>
              <a:t>MONITORING</a:t>
            </a:r>
            <a:r>
              <a:rPr spc="-70" dirty="0" smtClean="0"/>
              <a:t> </a:t>
            </a:r>
            <a:r>
              <a:rPr spc="-10" dirty="0" smtClean="0"/>
              <a:t>TECHNIQUES</a:t>
            </a:r>
            <a:r>
              <a:rPr lang="en-US" spc="-10" dirty="0" smtClean="0"/>
              <a:t>                             </a:t>
            </a:r>
            <a:r>
              <a:rPr lang="ar-JO" spc="-10" dirty="0"/>
              <a:t>تقنيات المراقبة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7387" y="1747988"/>
            <a:ext cx="11261827" cy="4026743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نبات </a:t>
            </a:r>
            <a:r>
              <a:rPr lang="ar-JO" sz="3200" dirty="0" smtClean="0">
                <a:latin typeface="Times New Roman"/>
                <a:cs typeface="Times New Roman"/>
              </a:rPr>
              <a:t>مائي</a:t>
            </a:r>
            <a:endParaRPr sz="3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 smtClean="0">
                <a:latin typeface="Times New Roman"/>
                <a:cs typeface="Times New Roman"/>
              </a:rPr>
              <a:t>التقييم </a:t>
            </a:r>
            <a:r>
              <a:rPr lang="ar-JO" sz="2800" spc="-5" dirty="0">
                <a:latin typeface="Times New Roman"/>
                <a:cs typeface="Times New Roman"/>
              </a:rPr>
              <a:t>السريع: ملاحظات السنة الأولى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التقييمات التفصيلية: السنوات 2 و 3 و 5 (+7 و 10 لـ </a:t>
            </a:r>
            <a:r>
              <a:rPr lang="en-US" sz="2800" spc="-5" dirty="0">
                <a:latin typeface="Times New Roman"/>
                <a:cs typeface="Times New Roman"/>
              </a:rPr>
              <a:t>PFO)</a:t>
            </a:r>
            <a:endParaRPr sz="2800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أخذ عينات </a:t>
            </a:r>
            <a:r>
              <a:rPr lang="ar-JO" sz="2400" spc="-5" dirty="0" smtClean="0">
                <a:latin typeface="Times New Roman"/>
                <a:cs typeface="Times New Roman"/>
              </a:rPr>
              <a:t>قطعة الارض</a:t>
            </a:r>
            <a:endParaRPr lang="ar-JO" sz="2400" spc="-5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أخذ العينات من نقطة التقاطع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نجاح الزراعة</a:t>
            </a:r>
            <a:endParaRPr sz="24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 smtClean="0">
                <a:latin typeface="Times New Roman"/>
                <a:cs typeface="Times New Roman"/>
              </a:rPr>
              <a:t>الصور</a:t>
            </a:r>
            <a:endParaRPr lang="ar-JO" sz="28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 smtClean="0">
                <a:latin typeface="Times New Roman"/>
                <a:cs typeface="Times New Roman"/>
              </a:rPr>
              <a:t>مقاطع المجتمعات </a:t>
            </a:r>
            <a:r>
              <a:rPr lang="ar-JO" sz="2800" dirty="0">
                <a:latin typeface="Times New Roman"/>
                <a:cs typeface="Times New Roman"/>
              </a:rPr>
              <a:t>النباتية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788923"/>
            <a:ext cx="1158303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4000" spc="-15" dirty="0" smtClean="0"/>
              <a:t> </a:t>
            </a:r>
            <a:r>
              <a:rPr sz="4000" spc="-15" dirty="0" smtClean="0"/>
              <a:t>MONITORING</a:t>
            </a:r>
            <a:r>
              <a:rPr sz="4000" spc="-70" dirty="0" smtClean="0"/>
              <a:t> </a:t>
            </a:r>
            <a:r>
              <a:rPr sz="4000" spc="-10" dirty="0" smtClean="0"/>
              <a:t>TECHNIQUES</a:t>
            </a:r>
            <a:r>
              <a:rPr lang="ar-JO" sz="4000" spc="-10" dirty="0" smtClean="0"/>
              <a:t> </a:t>
            </a:r>
            <a:r>
              <a:rPr lang="en-US" sz="4000" spc="-10" dirty="0" smtClean="0"/>
              <a:t>                </a:t>
            </a:r>
            <a:r>
              <a:rPr lang="ar-JO" sz="4000" spc="-10" dirty="0" smtClean="0"/>
              <a:t> </a:t>
            </a:r>
            <a:r>
              <a:rPr lang="en-US" sz="4000" spc="-10" dirty="0" smtClean="0"/>
              <a:t> </a:t>
            </a:r>
            <a:r>
              <a:rPr lang="ar-JO" sz="4000" spc="-10" dirty="0"/>
              <a:t>تقنيات </a:t>
            </a:r>
            <a:r>
              <a:rPr lang="ar-JO" sz="4000" spc="-10" dirty="0" smtClean="0"/>
              <a:t>المراقبة</a:t>
            </a:r>
            <a:r>
              <a:rPr lang="en-US" sz="4000" spc="-10" dirty="0" smtClean="0"/>
              <a:t> </a:t>
            </a:r>
            <a:endParaRPr sz="4000" dirty="0"/>
          </a:p>
        </p:txBody>
      </p:sp>
      <p:sp>
        <p:nvSpPr>
          <p:cNvPr id="4" name="object 4"/>
          <p:cNvSpPr txBox="1"/>
          <p:nvPr/>
        </p:nvSpPr>
        <p:spPr>
          <a:xfrm>
            <a:off x="687386" y="1786518"/>
            <a:ext cx="11261827" cy="420628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340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5" dirty="0">
                <a:latin typeface="Times New Roman"/>
                <a:cs typeface="Times New Roman"/>
              </a:rPr>
              <a:t>تراكم المواد </a:t>
            </a:r>
            <a:r>
              <a:rPr lang="ar-JO" sz="2200" spc="-5" dirty="0" smtClean="0">
                <a:latin typeface="Times New Roman"/>
                <a:cs typeface="Times New Roman"/>
              </a:rPr>
              <a:t>العضوية</a:t>
            </a:r>
            <a:endParaRPr sz="2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اختبار الرمل الملون</a:t>
            </a:r>
            <a:endParaRPr sz="26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280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5" dirty="0" smtClean="0">
                <a:latin typeface="Times New Roman"/>
                <a:cs typeface="Times New Roman"/>
              </a:rPr>
              <a:t>الملوحة</a:t>
            </a:r>
            <a:endParaRPr sz="2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30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5" dirty="0">
                <a:latin typeface="Times New Roman"/>
                <a:cs typeface="Times New Roman"/>
              </a:rPr>
              <a:t>لاستعادة المستنقعات الملحية (قياس ملوحة التربة)</a:t>
            </a:r>
            <a:endParaRPr lang="ar-JO" sz="2200" spc="-15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280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15" dirty="0">
                <a:latin typeface="Times New Roman"/>
                <a:cs typeface="Times New Roman"/>
              </a:rPr>
              <a:t>استخدام الحياة البرية</a:t>
            </a:r>
            <a:endParaRPr lang="ar-JO" sz="26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تربية الطيور التعداد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محاصرة الثدييات الصغيرة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تحسب الطيور الشتوية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 err="1">
                <a:latin typeface="Times New Roman"/>
                <a:cs typeface="Times New Roman"/>
              </a:rPr>
              <a:t>مسوحات</a:t>
            </a:r>
            <a:r>
              <a:rPr lang="ar-JO" sz="2600" dirty="0">
                <a:latin typeface="Times New Roman"/>
                <a:cs typeface="Times New Roman"/>
              </a:rPr>
              <a:t> تربية البرمائيات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أخذ عينات الأسماك / اللافقاريات</a:t>
            </a:r>
            <a:endParaRPr sz="2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179" y="146050"/>
            <a:ext cx="11595100" cy="381000"/>
            <a:chOff x="366179" y="146050"/>
            <a:chExt cx="11595100" cy="381000"/>
          </a:xfrm>
        </p:grpSpPr>
        <p:sp>
          <p:nvSpPr>
            <p:cNvPr id="3" name="object 3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304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30480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0" y="0"/>
                  </a:moveTo>
                  <a:lnTo>
                    <a:pt x="304800" y="0"/>
                  </a:lnTo>
                  <a:lnTo>
                    <a:pt x="30480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1127337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1273370" y="2286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0" y="0"/>
                  </a:moveTo>
                  <a:lnTo>
                    <a:pt x="11273370" y="0"/>
                  </a:lnTo>
                  <a:lnTo>
                    <a:pt x="1127337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11273370" y="0"/>
                  </a:moveTo>
                  <a:lnTo>
                    <a:pt x="0" y="0"/>
                  </a:lnTo>
                  <a:lnTo>
                    <a:pt x="0" y="139700"/>
                  </a:lnTo>
                  <a:lnTo>
                    <a:pt x="11273370" y="1397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0" y="0"/>
                  </a:moveTo>
                  <a:lnTo>
                    <a:pt x="11273370" y="0"/>
                  </a:lnTo>
                  <a:lnTo>
                    <a:pt x="11273370" y="139700"/>
                  </a:lnTo>
                  <a:lnTo>
                    <a:pt x="0" y="1397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304800" y="0"/>
                  </a:moveTo>
                  <a:lnTo>
                    <a:pt x="0" y="0"/>
                  </a:lnTo>
                  <a:lnTo>
                    <a:pt x="0" y="136525"/>
                  </a:lnTo>
                  <a:lnTo>
                    <a:pt x="304800" y="136525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0" y="0"/>
                  </a:moveTo>
                  <a:lnTo>
                    <a:pt x="304800" y="0"/>
                  </a:lnTo>
                  <a:lnTo>
                    <a:pt x="304800" y="136525"/>
                  </a:lnTo>
                  <a:lnTo>
                    <a:pt x="0" y="1365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72529" y="498754"/>
            <a:ext cx="11582399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 marR="5080" algn="ctr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RECOMMENDED MINIMUM</a:t>
            </a:r>
            <a:r>
              <a:rPr sz="3200" spc="-105" dirty="0"/>
              <a:t> </a:t>
            </a:r>
            <a:r>
              <a:rPr sz="3200" spc="-5" dirty="0"/>
              <a:t>WETLAND  </a:t>
            </a:r>
            <a:r>
              <a:rPr sz="3200" spc="-10" dirty="0" smtClean="0"/>
              <a:t>MONITORING</a:t>
            </a:r>
            <a:r>
              <a:rPr lang="ar-JO" sz="3200" spc="-10" dirty="0"/>
              <a:t/>
            </a:r>
            <a:br>
              <a:rPr lang="ar-JO" sz="3200" spc="-10" dirty="0"/>
            </a:br>
            <a:r>
              <a:rPr lang="ar-JO" sz="3200" spc="-10" dirty="0"/>
              <a:t>يوصى بالحد الأدنى من مراقبة الأراضي الرطبة</a:t>
            </a:r>
            <a:endParaRPr sz="3200" spc="-10" dirty="0"/>
          </a:p>
        </p:txBody>
      </p:sp>
      <p:sp>
        <p:nvSpPr>
          <p:cNvPr id="12" name="object 12"/>
          <p:cNvSpPr txBox="1"/>
          <p:nvPr/>
        </p:nvSpPr>
        <p:spPr>
          <a:xfrm>
            <a:off x="687387" y="1749907"/>
            <a:ext cx="11267541" cy="3876061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تحديد </a:t>
            </a:r>
            <a:r>
              <a:rPr lang="ar-JO" sz="3200" dirty="0">
                <a:latin typeface="Times New Roman"/>
                <a:cs typeface="Times New Roman"/>
              </a:rPr>
              <a:t>وتقييم 2-3 أراضي رطبة مرجعية</a:t>
            </a:r>
            <a:endParaRPr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7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35" dirty="0">
                <a:latin typeface="Times New Roman"/>
                <a:cs typeface="Times New Roman"/>
              </a:rPr>
              <a:t>الغطاء </a:t>
            </a:r>
            <a:r>
              <a:rPr lang="ar-JO" sz="3200" spc="-35" dirty="0" smtClean="0">
                <a:latin typeface="Times New Roman"/>
                <a:cs typeface="Times New Roman"/>
              </a:rPr>
              <a:t>النباتي</a:t>
            </a:r>
            <a:endParaRPr lang="ar-JO" sz="28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سريع: السنة الأولى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عينات </a:t>
            </a:r>
            <a:r>
              <a:rPr lang="ar-JO" sz="2800" dirty="0" smtClean="0">
                <a:latin typeface="Times New Roman"/>
                <a:cs typeface="Times New Roman"/>
              </a:rPr>
              <a:t>قطع ارض: </a:t>
            </a:r>
            <a:r>
              <a:rPr lang="ar-JO" sz="2800" dirty="0">
                <a:latin typeface="Times New Roman"/>
                <a:cs typeface="Times New Roman"/>
              </a:rPr>
              <a:t>السنوات 2 و 3 و 5 (+7 و 10 لـ </a:t>
            </a:r>
            <a:r>
              <a:rPr lang="en-US" sz="2800" dirty="0">
                <a:latin typeface="Times New Roman"/>
                <a:cs typeface="Times New Roman"/>
              </a:rPr>
              <a:t>PFO)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الصور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تحديد / القضاء على الغازات إذا لزم الأمر</a:t>
            </a:r>
            <a:endParaRPr lang="ar-JO" sz="3200" spc="-1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10" dirty="0">
                <a:latin typeface="Times New Roman"/>
                <a:cs typeface="Times New Roman"/>
              </a:rPr>
              <a:t>التراكم العضوي (أنواع معينة)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179" y="146050"/>
            <a:ext cx="11595100" cy="381000"/>
            <a:chOff x="366179" y="146050"/>
            <a:chExt cx="11595100" cy="381000"/>
          </a:xfrm>
        </p:grpSpPr>
        <p:sp>
          <p:nvSpPr>
            <p:cNvPr id="3" name="object 3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304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30480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0" y="0"/>
                  </a:moveTo>
                  <a:lnTo>
                    <a:pt x="304800" y="0"/>
                  </a:lnTo>
                  <a:lnTo>
                    <a:pt x="30480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1127337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1273370" y="2286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0" y="0"/>
                  </a:moveTo>
                  <a:lnTo>
                    <a:pt x="11273370" y="0"/>
                  </a:lnTo>
                  <a:lnTo>
                    <a:pt x="1127337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11273370" y="0"/>
                  </a:moveTo>
                  <a:lnTo>
                    <a:pt x="0" y="0"/>
                  </a:lnTo>
                  <a:lnTo>
                    <a:pt x="0" y="139700"/>
                  </a:lnTo>
                  <a:lnTo>
                    <a:pt x="11273370" y="1397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0" y="0"/>
                  </a:moveTo>
                  <a:lnTo>
                    <a:pt x="11273370" y="0"/>
                  </a:lnTo>
                  <a:lnTo>
                    <a:pt x="11273370" y="139700"/>
                  </a:lnTo>
                  <a:lnTo>
                    <a:pt x="0" y="1397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304800" y="0"/>
                  </a:moveTo>
                  <a:lnTo>
                    <a:pt x="0" y="0"/>
                  </a:lnTo>
                  <a:lnTo>
                    <a:pt x="0" y="136525"/>
                  </a:lnTo>
                  <a:lnTo>
                    <a:pt x="304800" y="136525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0" y="0"/>
                  </a:moveTo>
                  <a:lnTo>
                    <a:pt x="304800" y="0"/>
                  </a:lnTo>
                  <a:lnTo>
                    <a:pt x="304800" y="136525"/>
                  </a:lnTo>
                  <a:lnTo>
                    <a:pt x="0" y="1365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95300" y="498754"/>
            <a:ext cx="1120140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 marR="5080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RECOMMENDED MINIMUM</a:t>
            </a:r>
            <a:r>
              <a:rPr sz="3200" spc="-105" dirty="0"/>
              <a:t> </a:t>
            </a:r>
            <a:r>
              <a:rPr sz="3200" spc="-5" dirty="0"/>
              <a:t>WETLAND  </a:t>
            </a:r>
            <a:r>
              <a:rPr sz="3200" spc="-10" dirty="0"/>
              <a:t>MONITORING</a:t>
            </a:r>
            <a:r>
              <a:rPr sz="3200" spc="-30" dirty="0"/>
              <a:t> </a:t>
            </a:r>
            <a:r>
              <a:rPr sz="3200" spc="-5" dirty="0"/>
              <a:t>(cont’d</a:t>
            </a:r>
            <a:r>
              <a:rPr sz="3200" spc="-5" dirty="0" smtClean="0"/>
              <a:t>)</a:t>
            </a:r>
            <a:r>
              <a:rPr lang="en-US" sz="3200" spc="-5" dirty="0" smtClean="0"/>
              <a:t>      </a:t>
            </a:r>
            <a:r>
              <a:rPr lang="ar-JO" sz="3200" spc="-5" dirty="0" smtClean="0"/>
              <a:t>  </a:t>
            </a:r>
            <a:r>
              <a:rPr lang="ar-JO" sz="3200" spc="-5" dirty="0"/>
              <a:t>الحد الأدنى الموصى به لرصد الأراضي الرطبة (تابع)</a:t>
            </a:r>
            <a:br>
              <a:rPr lang="ar-JO" sz="3200" spc="-5" dirty="0"/>
            </a:br>
            <a:endParaRPr sz="3200" spc="-5" dirty="0"/>
          </a:p>
        </p:txBody>
      </p:sp>
      <p:sp>
        <p:nvSpPr>
          <p:cNvPr id="12" name="object 12"/>
          <p:cNvSpPr txBox="1"/>
          <p:nvPr/>
        </p:nvSpPr>
        <p:spPr>
          <a:xfrm>
            <a:off x="687387" y="1747988"/>
            <a:ext cx="8110855" cy="3803605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هيدرولوجيا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920750" lvl="1" indent="-438150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ملاحظات كل شهرين: من أكتوبر إلى فبراير</a:t>
            </a:r>
          </a:p>
          <a:p>
            <a:pPr marL="920750" lvl="1" indent="-438150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أخذ العينات الأسبوعي: مارس إلى مايو</a:t>
            </a:r>
          </a:p>
          <a:p>
            <a:pPr marL="920750" lvl="1" indent="-438150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أخذ العينات الشهرية: يونيو حتى </a:t>
            </a:r>
            <a:r>
              <a:rPr lang="ar-JO" sz="2800" spc="-5" dirty="0" smtClean="0">
                <a:latin typeface="Times New Roman"/>
                <a:cs typeface="Times New Roman"/>
              </a:rPr>
              <a:t>سبتمبر</a:t>
            </a:r>
          </a:p>
          <a:p>
            <a:pPr marL="920750" lvl="1" indent="-438150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sz="2800" spc="-65" dirty="0" smtClean="0">
                <a:latin typeface="Times New Roman"/>
                <a:cs typeface="Times New Roman"/>
              </a:rPr>
              <a:t>Years </a:t>
            </a:r>
            <a:r>
              <a:rPr sz="2800" dirty="0">
                <a:latin typeface="Times New Roman"/>
                <a:cs typeface="Times New Roman"/>
              </a:rPr>
              <a:t>1, 2, 3, </a:t>
            </a:r>
            <a:r>
              <a:rPr sz="2800" spc="-5" dirty="0">
                <a:latin typeface="Times New Roman"/>
                <a:cs typeface="Times New Roman"/>
              </a:rPr>
              <a:t>and 5 (+7 and </a:t>
            </a:r>
            <a:r>
              <a:rPr sz="2800" dirty="0">
                <a:latin typeface="Times New Roman"/>
                <a:cs typeface="Times New Roman"/>
              </a:rPr>
              <a:t>10 for </a:t>
            </a:r>
            <a:r>
              <a:rPr sz="2800" spc="-5" dirty="0">
                <a:latin typeface="Times New Roman"/>
                <a:cs typeface="Times New Roman"/>
              </a:rPr>
              <a:t>PFO,</a:t>
            </a:r>
            <a:r>
              <a:rPr sz="2800" spc="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PSS3B</a:t>
            </a:r>
            <a:r>
              <a:rPr sz="2800" spc="-5" dirty="0" smtClean="0">
                <a:latin typeface="Times New Roman"/>
                <a:cs typeface="Times New Roman"/>
              </a:rPr>
              <a:t>...)</a:t>
            </a:r>
            <a:endParaRPr sz="2800" dirty="0">
              <a:latin typeface="Times New Roman"/>
              <a:cs typeface="Times New Roman"/>
            </a:endParaRPr>
          </a:p>
          <a:p>
            <a:pPr marL="481965" indent="-469900">
              <a:lnSpc>
                <a:spcPct val="100000"/>
              </a:lnSpc>
              <a:spcBef>
                <a:spcPts val="76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20" dirty="0">
                <a:latin typeface="Times New Roman"/>
                <a:cs typeface="Times New Roman"/>
              </a:rPr>
              <a:t>استخدام الحياة </a:t>
            </a:r>
            <a:r>
              <a:rPr lang="ar-JO" sz="3200" spc="-20" dirty="0" smtClean="0">
                <a:latin typeface="Times New Roman"/>
                <a:cs typeface="Times New Roman"/>
              </a:rPr>
              <a:t>البرية</a:t>
            </a:r>
            <a:endParaRPr sz="3200" dirty="0">
              <a:latin typeface="Times New Roman"/>
              <a:cs typeface="Times New Roman"/>
            </a:endParaRPr>
          </a:p>
          <a:p>
            <a:pPr marL="920750" lvl="1" indent="-438150">
              <a:lnSpc>
                <a:spcPct val="100000"/>
              </a:lnSpc>
              <a:spcBef>
                <a:spcPts val="68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sz="2800" spc="-65" dirty="0">
                <a:latin typeface="Times New Roman"/>
                <a:cs typeface="Times New Roman"/>
              </a:rPr>
              <a:t>Years </a:t>
            </a:r>
            <a:r>
              <a:rPr sz="2800" dirty="0">
                <a:latin typeface="Times New Roman"/>
                <a:cs typeface="Times New Roman"/>
              </a:rPr>
              <a:t>1, 2, </a:t>
            </a:r>
            <a:r>
              <a:rPr sz="2800" spc="-5" dirty="0">
                <a:latin typeface="Times New Roman"/>
                <a:cs typeface="Times New Roman"/>
              </a:rPr>
              <a:t>and 5 (+7 and </a:t>
            </a:r>
            <a:r>
              <a:rPr sz="2800" dirty="0">
                <a:latin typeface="Times New Roman"/>
                <a:cs typeface="Times New Roman"/>
              </a:rPr>
              <a:t>10 for </a:t>
            </a:r>
            <a:r>
              <a:rPr sz="2800" spc="-5" dirty="0">
                <a:latin typeface="Times New Roman"/>
                <a:cs typeface="Times New Roman"/>
              </a:rPr>
              <a:t>PFO, </a:t>
            </a:r>
            <a:r>
              <a:rPr sz="2800" dirty="0">
                <a:latin typeface="Times New Roman"/>
                <a:cs typeface="Times New Roman"/>
              </a:rPr>
              <a:t>PSS,</a:t>
            </a:r>
            <a:r>
              <a:rPr sz="2800" spc="8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drier..)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179" y="146050"/>
            <a:ext cx="11595100" cy="381000"/>
            <a:chOff x="366179" y="146050"/>
            <a:chExt cx="11595100" cy="381000"/>
          </a:xfrm>
        </p:grpSpPr>
        <p:sp>
          <p:nvSpPr>
            <p:cNvPr id="3" name="object 3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304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30480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0" y="0"/>
                  </a:moveTo>
                  <a:lnTo>
                    <a:pt x="304800" y="0"/>
                  </a:lnTo>
                  <a:lnTo>
                    <a:pt x="30480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1127337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1273370" y="2286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0" y="0"/>
                  </a:moveTo>
                  <a:lnTo>
                    <a:pt x="11273370" y="0"/>
                  </a:lnTo>
                  <a:lnTo>
                    <a:pt x="1127337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11273370" y="0"/>
                  </a:moveTo>
                  <a:lnTo>
                    <a:pt x="0" y="0"/>
                  </a:lnTo>
                  <a:lnTo>
                    <a:pt x="0" y="139700"/>
                  </a:lnTo>
                  <a:lnTo>
                    <a:pt x="11273370" y="1397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0" y="0"/>
                  </a:moveTo>
                  <a:lnTo>
                    <a:pt x="11273370" y="0"/>
                  </a:lnTo>
                  <a:lnTo>
                    <a:pt x="11273370" y="139700"/>
                  </a:lnTo>
                  <a:lnTo>
                    <a:pt x="0" y="1397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304800" y="0"/>
                  </a:moveTo>
                  <a:lnTo>
                    <a:pt x="0" y="0"/>
                  </a:lnTo>
                  <a:lnTo>
                    <a:pt x="0" y="136525"/>
                  </a:lnTo>
                  <a:lnTo>
                    <a:pt x="304800" y="136525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0" y="0"/>
                  </a:moveTo>
                  <a:lnTo>
                    <a:pt x="304800" y="0"/>
                  </a:lnTo>
                  <a:lnTo>
                    <a:pt x="304800" y="136525"/>
                  </a:lnTo>
                  <a:lnTo>
                    <a:pt x="0" y="1365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1600" marR="411480" algn="ctr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latin typeface="Times New Roman"/>
                <a:cs typeface="Times New Roman"/>
              </a:rPr>
              <a:t>TYPES OF </a:t>
            </a:r>
            <a:r>
              <a:rPr sz="4000" b="1" spc="-40" dirty="0">
                <a:latin typeface="Times New Roman"/>
                <a:cs typeface="Times New Roman"/>
              </a:rPr>
              <a:t>RESTORATION</a:t>
            </a:r>
            <a:r>
              <a:rPr sz="4000" b="1" spc="-120" dirty="0">
                <a:latin typeface="Times New Roman"/>
                <a:cs typeface="Times New Roman"/>
              </a:rPr>
              <a:t> </a:t>
            </a:r>
            <a:r>
              <a:rPr sz="4000" b="1" spc="-5" dirty="0">
                <a:latin typeface="Times New Roman"/>
                <a:cs typeface="Times New Roman"/>
              </a:rPr>
              <a:t>–</a:t>
            </a:r>
            <a:endParaRPr sz="4000" dirty="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  <a:tabLst>
                <a:tab pos="3634104" algn="l"/>
                <a:tab pos="11188065" algn="l"/>
              </a:tabLst>
            </a:pPr>
            <a:r>
              <a:rPr sz="4000" b="1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4000" b="1" i="1" u="sng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Re-establishment</a:t>
            </a:r>
            <a:r>
              <a:rPr sz="4000" b="1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endParaRPr sz="400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8340" y="1848104"/>
            <a:ext cx="9996170" cy="340157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tabLst>
                <a:tab pos="481965" algn="l"/>
                <a:tab pos="482600" algn="l"/>
              </a:tabLst>
            </a:pPr>
            <a:r>
              <a:rPr lang="ar-JO" sz="3200" b="1" spc="-5" dirty="0">
                <a:latin typeface="Times New Roman"/>
                <a:cs typeface="Times New Roman"/>
              </a:rPr>
              <a:t>أنواع </a:t>
            </a:r>
            <a:r>
              <a:rPr lang="ar-JO" sz="3200" b="1" spc="-5" dirty="0" smtClean="0">
                <a:latin typeface="Times New Roman"/>
                <a:cs typeface="Times New Roman"/>
              </a:rPr>
              <a:t>الاستعادة </a:t>
            </a:r>
            <a:r>
              <a:rPr lang="ar-JO" sz="3200" b="1" spc="-5" dirty="0">
                <a:latin typeface="Times New Roman"/>
                <a:cs typeface="Times New Roman"/>
              </a:rPr>
              <a:t>-إعادة التأسيس</a:t>
            </a:r>
          </a:p>
          <a:p>
            <a:pPr marL="12065" marR="5080" algn="ct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tabLst>
                <a:tab pos="481965" algn="l"/>
                <a:tab pos="482600" algn="l"/>
              </a:tabLst>
            </a:pPr>
            <a:endParaRPr lang="ar-JO" sz="3200" b="1" spc="-5" dirty="0" smtClean="0">
              <a:latin typeface="Times New Roman"/>
              <a:cs typeface="Times New Roman"/>
            </a:endParaRP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b="1" spc="-5" dirty="0" smtClean="0">
                <a:latin typeface="Times New Roman"/>
                <a:cs typeface="Times New Roman"/>
              </a:rPr>
              <a:t>إعادة </a:t>
            </a:r>
            <a:r>
              <a:rPr lang="ar-JO" sz="3200" b="1" spc="-5" dirty="0">
                <a:latin typeface="Times New Roman"/>
                <a:cs typeface="Times New Roman"/>
              </a:rPr>
              <a:t>التأسيس </a:t>
            </a:r>
            <a:r>
              <a:rPr lang="ar-JO" sz="3200" b="1" spc="-5" dirty="0" smtClean="0">
                <a:latin typeface="Times New Roman"/>
                <a:cs typeface="Times New Roman"/>
              </a:rPr>
              <a:t>(النوع الأول من الاستعادة) - إعادة الأراضي الرطبة إلى </a:t>
            </a:r>
            <a:r>
              <a:rPr lang="ar-JO" sz="3200" b="1" spc="-5" dirty="0">
                <a:latin typeface="Times New Roman"/>
                <a:cs typeface="Times New Roman"/>
              </a:rPr>
              <a:t>موقع كانت موجودة فيه </a:t>
            </a:r>
            <a:r>
              <a:rPr lang="ar-JO" sz="3200" b="1" spc="-5" dirty="0" smtClean="0">
                <a:latin typeface="Times New Roman"/>
                <a:cs typeface="Times New Roman"/>
              </a:rPr>
              <a:t>سابقًا.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endParaRPr lang="ar-JO" sz="2800" spc="-5" dirty="0">
              <a:latin typeface="Times New Roman"/>
              <a:cs typeface="Times New Roman"/>
            </a:endParaRP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يؤدي إلى زيادة مساحة ووظيفة الأراضي </a:t>
            </a:r>
            <a:r>
              <a:rPr lang="ar-JO" sz="2800" spc="-5" dirty="0" smtClean="0">
                <a:latin typeface="Times New Roman"/>
                <a:cs typeface="Times New Roman"/>
              </a:rPr>
              <a:t>الرطبة.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امثلة عليها :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50" dirty="0" smtClean="0"/>
              <a:t> </a:t>
            </a:r>
            <a:r>
              <a:rPr spc="-50" dirty="0" smtClean="0"/>
              <a:t>Wetland </a:t>
            </a:r>
            <a:r>
              <a:rPr dirty="0"/>
              <a:t>Restoration</a:t>
            </a:r>
            <a:r>
              <a:rPr spc="-85" dirty="0"/>
              <a:t> </a:t>
            </a:r>
            <a:r>
              <a:rPr dirty="0" smtClean="0"/>
              <a:t>Opportunities</a:t>
            </a:r>
            <a:r>
              <a:rPr lang="en-US" dirty="0" smtClean="0"/>
              <a:t>  </a:t>
            </a:r>
            <a:r>
              <a:rPr lang="ar-JO" dirty="0" smtClean="0"/>
              <a:t> </a:t>
            </a:r>
            <a:r>
              <a:rPr lang="en-US" dirty="0" smtClean="0"/>
              <a:t> </a:t>
            </a:r>
            <a:r>
              <a:rPr lang="ar-JO" dirty="0"/>
              <a:t>فرص استعادة الأراضي الرطبة</a:t>
            </a:r>
            <a:br>
              <a:rPr lang="ar-JO" dirty="0"/>
            </a:b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2593339" y="1733804"/>
            <a:ext cx="9355875" cy="34490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1965" indent="-469900" rtl="1">
              <a:lnSpc>
                <a:spcPts val="2330"/>
              </a:lnSpc>
              <a:spcBef>
                <a:spcPts val="95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pc="-40" dirty="0" smtClean="0"/>
              <a:t>النوع الاول</a:t>
            </a:r>
            <a:endParaRPr lang="ar-JO" sz="2600" spc="-5" dirty="0">
              <a:latin typeface="Times New Roman"/>
              <a:cs typeface="Times New Roman"/>
            </a:endParaRP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الأراضي الرطبة المجففة في الأراضي الزراعية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مواقع التعبئة غير المطورة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مواقع أخرى تم تصريفها بشكل فعال</a:t>
            </a:r>
            <a:endParaRPr sz="2600" dirty="0">
              <a:latin typeface="Times New Roman"/>
              <a:cs typeface="Times New Roman"/>
            </a:endParaRPr>
          </a:p>
          <a:p>
            <a:pPr marL="481965" indent="-469900" rtl="1">
              <a:lnSpc>
                <a:spcPts val="2065"/>
              </a:lnSpc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pc="-5" dirty="0" smtClean="0"/>
              <a:t>النوع الثاني</a:t>
            </a:r>
            <a:endParaRPr lang="ar-JO" sz="2600" spc="-5" dirty="0">
              <a:latin typeface="Times New Roman"/>
              <a:cs typeface="Times New Roman"/>
            </a:endParaRP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الأراضي الرطبة المصابة جزئيًا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الأراضي الرطبة المنحدرة / المحجوزة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الأراضي الرطبة المحفورة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الأراضي الرطبة الملوثة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تنتشر الأنواع الغازية في الأراضي الرطبة</a:t>
            </a:r>
            <a:endParaRPr sz="2600" dirty="0">
              <a:latin typeface="Times New Roman"/>
              <a:cs typeface="Times New Roman"/>
            </a:endParaRPr>
          </a:p>
          <a:p>
            <a:pPr marL="481965" indent="-469900" rtl="1">
              <a:lnSpc>
                <a:spcPts val="2370"/>
              </a:lnSpc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pc="-5" dirty="0"/>
              <a:t>إجراءات مفيدة أخرى</a:t>
            </a:r>
            <a:endParaRPr spc="-5" dirty="0"/>
          </a:p>
        </p:txBody>
      </p:sp>
      <p:sp>
        <p:nvSpPr>
          <p:cNvPr id="5" name="object 5"/>
          <p:cNvSpPr txBox="1"/>
          <p:nvPr/>
        </p:nvSpPr>
        <p:spPr>
          <a:xfrm>
            <a:off x="5775744" y="4753864"/>
            <a:ext cx="6173470" cy="12259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9580" indent="-437515" algn="r" rtl="1">
              <a:lnSpc>
                <a:spcPct val="100000"/>
              </a:lnSpc>
              <a:spcBef>
                <a:spcPts val="10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449580" algn="l"/>
                <a:tab pos="450215" algn="l"/>
              </a:tabLst>
            </a:pPr>
            <a:endParaRPr lang="ar-JO" sz="2600" spc="-5" dirty="0">
              <a:latin typeface="Times New Roman"/>
              <a:cs typeface="Times New Roman"/>
            </a:endParaRPr>
          </a:p>
          <a:p>
            <a:pPr marL="906780" lvl="1" indent="-437515" algn="r" rtl="1">
              <a:spcBef>
                <a:spcPts val="10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449580" algn="l"/>
                <a:tab pos="45021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استعادة الحواجز النباتية على طول الأراضي </a:t>
            </a:r>
            <a:r>
              <a:rPr lang="ar-JO" sz="2600" spc="-5" dirty="0" smtClean="0">
                <a:latin typeface="Times New Roman"/>
                <a:cs typeface="Times New Roman"/>
              </a:rPr>
              <a:t>الرطبة واجسام مائية</a:t>
            </a:r>
            <a:endParaRPr sz="2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80" y="927607"/>
            <a:ext cx="11583034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3200" dirty="0" smtClean="0"/>
              <a:t> </a:t>
            </a:r>
            <a:r>
              <a:rPr sz="3200" dirty="0" smtClean="0"/>
              <a:t>Finding </a:t>
            </a:r>
            <a:r>
              <a:rPr sz="3200" dirty="0"/>
              <a:t>Potential Restoration</a:t>
            </a:r>
            <a:r>
              <a:rPr sz="3200" spc="-150" dirty="0"/>
              <a:t> </a:t>
            </a:r>
            <a:r>
              <a:rPr sz="3200" dirty="0" smtClean="0"/>
              <a:t>Sites</a:t>
            </a:r>
            <a:r>
              <a:rPr lang="en-US" sz="3200" dirty="0" smtClean="0"/>
              <a:t>            </a:t>
            </a:r>
            <a:r>
              <a:rPr lang="ar-JO" sz="3200" dirty="0" smtClean="0"/>
              <a:t>البحث </a:t>
            </a:r>
            <a:r>
              <a:rPr lang="ar-JO" sz="3200" dirty="0"/>
              <a:t>عن مواقع الاستعادة المحتملة</a:t>
            </a:r>
            <a:br>
              <a:rPr lang="ar-JO" sz="3200" dirty="0"/>
            </a:b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609600" y="1791870"/>
            <a:ext cx="11339614" cy="454547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865"/>
              </a:spcBef>
            </a:pPr>
            <a:r>
              <a:rPr lang="ar-JO" sz="3200" b="1" dirty="0">
                <a:latin typeface="Times New Roman"/>
                <a:cs typeface="Times New Roman"/>
              </a:rPr>
              <a:t>الخطوة الأولى - مراجعة البيانات الموجودة</a:t>
            </a:r>
            <a:endParaRPr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7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مقارنة </a:t>
            </a:r>
            <a:r>
              <a:rPr lang="ar-JO" sz="3200" dirty="0" smtClean="0">
                <a:latin typeface="Times New Roman"/>
                <a:cs typeface="Times New Roman"/>
              </a:rPr>
              <a:t>الخريطة</a:t>
            </a:r>
            <a:endParaRPr lang="ar-JO" sz="28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مسح التربة مقابل خرائط الأراضي الرطبة</a:t>
            </a:r>
            <a:endParaRPr sz="28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الخريطة مقابل الصور </a:t>
            </a:r>
            <a:r>
              <a:rPr lang="ar-JO" sz="3200" dirty="0" smtClean="0">
                <a:latin typeface="Times New Roman"/>
                <a:cs typeface="Times New Roman"/>
              </a:rPr>
              <a:t>الجوية</a:t>
            </a:r>
            <a:endParaRPr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الصور </a:t>
            </a:r>
            <a:r>
              <a:rPr lang="ar-JO" sz="3200" dirty="0" smtClean="0">
                <a:latin typeface="Times New Roman"/>
                <a:cs typeface="Times New Roman"/>
              </a:rPr>
              <a:t>الجوية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8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عدة سنوات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8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ابحث عن المواقع المسطحة بجوار الأراضي الرطبة </a:t>
            </a:r>
            <a:r>
              <a:rPr lang="ar-JO" sz="2800" spc="-5" dirty="0" smtClean="0">
                <a:latin typeface="Times New Roman"/>
                <a:cs typeface="Times New Roman"/>
              </a:rPr>
              <a:t>الموجودة</a:t>
            </a:r>
            <a:endParaRPr lang="ar-JO" sz="3200" b="1" dirty="0">
              <a:latin typeface="Times New Roman"/>
              <a:cs typeface="Times New Roman"/>
            </a:endParaRPr>
          </a:p>
          <a:p>
            <a:pPr marL="12700" algn="r" rtl="1">
              <a:lnSpc>
                <a:spcPct val="100000"/>
              </a:lnSpc>
              <a:spcBef>
                <a:spcPts val="765"/>
              </a:spcBef>
            </a:pPr>
            <a:r>
              <a:rPr lang="ar-JO" sz="3200" b="1" dirty="0">
                <a:latin typeface="Times New Roman"/>
                <a:cs typeface="Times New Roman"/>
              </a:rPr>
              <a:t>الخطوة التالية - الفحص </a:t>
            </a:r>
            <a:r>
              <a:rPr lang="ar-JO" sz="3200" b="1" dirty="0" smtClean="0">
                <a:latin typeface="Times New Roman"/>
                <a:cs typeface="Times New Roman"/>
              </a:rPr>
              <a:t>الميداني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-80" dirty="0">
                <a:latin typeface="Times New Roman"/>
                <a:cs typeface="Times New Roman"/>
              </a:rPr>
              <a:t>Type </a:t>
            </a:r>
            <a:r>
              <a:rPr b="1" dirty="0">
                <a:latin typeface="Times New Roman"/>
                <a:cs typeface="Times New Roman"/>
              </a:rPr>
              <a:t>1 Sites</a:t>
            </a:r>
            <a:r>
              <a:rPr b="1" spc="35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(Re-establishment</a:t>
            </a:r>
            <a:r>
              <a:rPr b="1" spc="-5" dirty="0" smtClean="0">
                <a:latin typeface="Times New Roman"/>
                <a:cs typeface="Times New Roman"/>
              </a:rPr>
              <a:t>)</a:t>
            </a:r>
            <a:r>
              <a:rPr lang="ar-JO" b="1" spc="-5" dirty="0" smtClean="0">
                <a:latin typeface="Times New Roman"/>
                <a:cs typeface="Times New Roman"/>
              </a:rPr>
              <a:t> </a:t>
            </a:r>
            <a:r>
              <a:rPr lang="ar-JO" b="1" spc="-5" dirty="0" smtClean="0"/>
              <a:t> </a:t>
            </a:r>
            <a:r>
              <a:rPr lang="ar-JO" b="1" spc="-5" dirty="0"/>
              <a:t>مواقع النوع الأول (إعادة التأسيس)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1749258"/>
            <a:ext cx="11260874" cy="4683333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راجع المعلومات الموجودة</a:t>
            </a:r>
            <a:endParaRPr sz="3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 smtClean="0">
                <a:latin typeface="Times New Roman"/>
                <a:cs typeface="Times New Roman"/>
              </a:rPr>
              <a:t>قارن </a:t>
            </a:r>
            <a:r>
              <a:rPr lang="ar-JO" sz="2800" spc="-10" dirty="0">
                <a:latin typeface="Times New Roman"/>
                <a:cs typeface="Times New Roman"/>
              </a:rPr>
              <a:t>مسح التربة بالأراضي الرطبة المعينة أو الصور الجوية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>
                <a:latin typeface="Times New Roman"/>
                <a:cs typeface="Times New Roman"/>
              </a:rPr>
              <a:t>ابحث عن ما يلي في وحدات خريطة التربة المائية التي لم يتم تعيينها على الخريطة</a:t>
            </a:r>
            <a:r>
              <a:rPr sz="2800" spc="-10" dirty="0" smtClean="0">
                <a:latin typeface="Times New Roman"/>
                <a:cs typeface="Times New Roman"/>
              </a:rPr>
              <a:t> 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483235" marR="5080" lvl="1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الأراضي الرطبة:</a:t>
            </a:r>
            <a:endParaRPr sz="2800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09"/>
              </a:spcBef>
              <a:buClr>
                <a:srgbClr val="660000"/>
              </a:buClr>
              <a:buSzPct val="65000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000" spc="-5" dirty="0" smtClean="0">
                <a:latin typeface="Times New Roman"/>
                <a:cs typeface="Times New Roman"/>
              </a:rPr>
              <a:t>الحقول </a:t>
            </a:r>
            <a:r>
              <a:rPr lang="ar-JO" sz="2000" spc="-5" dirty="0">
                <a:latin typeface="Times New Roman"/>
                <a:cs typeface="Times New Roman"/>
              </a:rPr>
              <a:t>والمراعي الزراعية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09"/>
              </a:spcBef>
              <a:buClr>
                <a:srgbClr val="660000"/>
              </a:buClr>
              <a:buSzPct val="65000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الحجز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09"/>
              </a:spcBef>
              <a:buClr>
                <a:srgbClr val="660000"/>
              </a:buClr>
              <a:buSzPct val="65000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مواقع التعبئة غير المطورة (مثل مواقف السيارات</a:t>
            </a:r>
            <a:r>
              <a:rPr lang="ar-JO" sz="2000" spc="-5" dirty="0" smtClean="0">
                <a:latin typeface="Times New Roman"/>
                <a:cs typeface="Times New Roman"/>
              </a:rPr>
              <a:t>)</a:t>
            </a:r>
            <a:endParaRPr lang="ar-JO" sz="2800" dirty="0">
              <a:latin typeface="Times New Roman"/>
              <a:cs typeface="Times New Roman"/>
            </a:endParaRPr>
          </a:p>
          <a:p>
            <a:pPr marR="628015" indent="-457200" rtl="1">
              <a:spcBef>
                <a:spcPts val="64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436880" algn="l"/>
                <a:tab pos="43751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إذا لم يتم وضع الأراضي الرطبة على الخريطة ، فراجع الصور الجوية لـ:</a:t>
            </a:r>
            <a:endParaRPr sz="2800" dirty="0">
              <a:latin typeface="Times New Roman"/>
              <a:cs typeface="Times New Roman"/>
            </a:endParaRPr>
          </a:p>
          <a:p>
            <a:pPr marL="10159" marR="671830" lvl="1" indent="-467359" rtl="1">
              <a:spcBef>
                <a:spcPts val="595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467359" algn="l"/>
                <a:tab pos="467995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من المحتمل أن تدعم المناظر الطبيعية الأراضي الرطبة - السهول الفيضية ، والشقق </a:t>
            </a:r>
            <a:r>
              <a:rPr lang="ar-JO" sz="2400" spc="-5" dirty="0" smtClean="0">
                <a:latin typeface="Times New Roman"/>
                <a:cs typeface="Times New Roman"/>
              </a:rPr>
              <a:t>الواسعة</a:t>
            </a:r>
          </a:p>
          <a:p>
            <a:pPr marL="10159" marR="671830" lvl="1" indent="-467359" rtl="1">
              <a:spcBef>
                <a:spcPts val="595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467359" algn="l"/>
                <a:tab pos="467995" algn="l"/>
              </a:tabLst>
            </a:pPr>
            <a:r>
              <a:rPr lang="ar-JO" sz="2400" spc="-5" dirty="0" smtClean="0">
                <a:latin typeface="Times New Roman"/>
                <a:cs typeface="Times New Roman"/>
              </a:rPr>
              <a:t>ثم تحقق من نوع التربة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90600"/>
            <a:ext cx="11583035" cy="1243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4000" spc="-5" dirty="0" smtClean="0"/>
              <a:t>                  </a:t>
            </a:r>
            <a:r>
              <a:rPr sz="4000" spc="-5" dirty="0" smtClean="0"/>
              <a:t>Field</a:t>
            </a:r>
            <a:r>
              <a:rPr sz="4000" spc="-65" dirty="0" smtClean="0"/>
              <a:t> </a:t>
            </a:r>
            <a:r>
              <a:rPr sz="4000" spc="-5" dirty="0" smtClean="0"/>
              <a:t>Surveys</a:t>
            </a:r>
            <a:r>
              <a:rPr lang="en-US" sz="4000" spc="-5" dirty="0" smtClean="0"/>
              <a:t>  </a:t>
            </a:r>
            <a:r>
              <a:rPr lang="ar-JO" sz="4000" spc="-5" dirty="0" err="1" smtClean="0"/>
              <a:t>المسوحات</a:t>
            </a:r>
            <a:r>
              <a:rPr lang="ar-JO" sz="4000" spc="-5" dirty="0" smtClean="0"/>
              <a:t> </a:t>
            </a:r>
            <a:r>
              <a:rPr lang="ar-JO" sz="4000" spc="-5" dirty="0"/>
              <a:t>الميدانية</a:t>
            </a:r>
            <a:br>
              <a:rPr lang="ar-JO" sz="4000" spc="-5" dirty="0"/>
            </a:br>
            <a:endParaRPr sz="4000"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0450195" cy="2688557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60" dirty="0" smtClean="0">
                <a:latin typeface="Times New Roman"/>
                <a:cs typeface="Times New Roman"/>
              </a:rPr>
              <a:t>تحقق </a:t>
            </a:r>
            <a:r>
              <a:rPr lang="ar-JO" sz="3200" spc="-60" dirty="0">
                <a:latin typeface="Times New Roman"/>
                <a:cs typeface="Times New Roman"/>
              </a:rPr>
              <a:t>من تفسير الصورة ، أو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60" dirty="0">
                <a:latin typeface="Times New Roman"/>
                <a:cs typeface="Times New Roman"/>
              </a:rPr>
              <a:t>ما عليك سوى تحديد المواقع المناسبة على طول الأراضي الرطبة والممرات المائية الموجودة ؛ فحص التربة (إذا كانت ممتلئة ، افحص التربة الأصلية أسفل الملء) لتحديد ما إذا كانت التربة تظهر علامات مائية ؛ إذا كانت الإجابة بنعم ، فقد يكون للموقع إمكانية الاستعادة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53273" y="838200"/>
            <a:ext cx="9808845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b="1" spc="-5" dirty="0">
                <a:latin typeface="Times New Roman"/>
                <a:cs typeface="Times New Roman"/>
              </a:rPr>
              <a:t>Identification </a:t>
            </a:r>
            <a:r>
              <a:rPr sz="3200" b="1" dirty="0">
                <a:latin typeface="Times New Roman"/>
                <a:cs typeface="Times New Roman"/>
              </a:rPr>
              <a:t>of </a:t>
            </a:r>
            <a:r>
              <a:rPr sz="3200" b="1" spc="-70" dirty="0">
                <a:latin typeface="Times New Roman"/>
                <a:cs typeface="Times New Roman"/>
              </a:rPr>
              <a:t>Type </a:t>
            </a:r>
            <a:r>
              <a:rPr sz="3200" b="1" dirty="0">
                <a:latin typeface="Times New Roman"/>
                <a:cs typeface="Times New Roman"/>
              </a:rPr>
              <a:t>2 </a:t>
            </a:r>
            <a:r>
              <a:rPr sz="3200" b="1" spc="-5" dirty="0">
                <a:latin typeface="Times New Roman"/>
                <a:cs typeface="Times New Roman"/>
              </a:rPr>
              <a:t>Sites </a:t>
            </a:r>
            <a:r>
              <a:rPr sz="3200" b="1" dirty="0">
                <a:latin typeface="Times New Roman"/>
                <a:cs typeface="Times New Roman"/>
              </a:rPr>
              <a:t>– </a:t>
            </a:r>
            <a:r>
              <a:rPr sz="3200" b="1" spc="-10" dirty="0">
                <a:latin typeface="Times New Roman"/>
                <a:cs typeface="Times New Roman"/>
              </a:rPr>
              <a:t>Impaired</a:t>
            </a:r>
            <a:r>
              <a:rPr sz="3200" b="1" spc="-75" dirty="0">
                <a:latin typeface="Times New Roman"/>
                <a:cs typeface="Times New Roman"/>
              </a:rPr>
              <a:t> </a:t>
            </a:r>
            <a:r>
              <a:rPr sz="3200" b="1" spc="-30" dirty="0" smtClean="0">
                <a:latin typeface="Times New Roman"/>
                <a:cs typeface="Times New Roman"/>
              </a:rPr>
              <a:t>Wetlands</a:t>
            </a:r>
            <a:r>
              <a:rPr lang="en-US" sz="3200" b="1" spc="-30" dirty="0" smtClean="0">
                <a:latin typeface="Times New Roman"/>
                <a:cs typeface="Times New Roman"/>
              </a:rPr>
              <a:t> </a:t>
            </a:r>
            <a:r>
              <a:rPr lang="ar-JO" sz="3200" b="1" spc="-30" dirty="0"/>
              <a:t/>
            </a:r>
            <a:br>
              <a:rPr lang="ar-JO" sz="3200" b="1" spc="-30" dirty="0"/>
            </a:br>
            <a:r>
              <a:rPr lang="ar-JO" sz="3200" b="1" spc="-30" dirty="0"/>
              <a:t>تحديد مواقع النوع </a:t>
            </a:r>
            <a:r>
              <a:rPr lang="ar-JO" sz="3200" b="1" spc="-30" dirty="0" smtClean="0"/>
              <a:t> </a:t>
            </a:r>
            <a:r>
              <a:rPr lang="ar-JO" sz="3200" b="1" spc="-30" dirty="0"/>
              <a:t>- الأراضي الرطبة الضعيفة</a:t>
            </a:r>
            <a:endParaRPr sz="3200" b="1" spc="-3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7207" y="1846833"/>
            <a:ext cx="10591165" cy="26372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</a:pPr>
            <a:r>
              <a:rPr lang="ar-JO" sz="3200" dirty="0">
                <a:latin typeface="Times New Roman"/>
                <a:cs typeface="Times New Roman"/>
              </a:rPr>
              <a:t>تحديد من خلال التفسير الضوئي (على سبيل المثال ، الأراضي الرطبة </a:t>
            </a:r>
            <a:r>
              <a:rPr lang="ar-JO" sz="3200" dirty="0" smtClean="0">
                <a:latin typeface="Times New Roman"/>
                <a:cs typeface="Times New Roman"/>
              </a:rPr>
              <a:t>المتاخمة لمدافن النفايات ، وحفر الرمال / الحصى ، وما إلى ذلك).</a:t>
            </a:r>
            <a:endParaRPr sz="3200" dirty="0" smtClean="0">
              <a:latin typeface="Times New Roman"/>
              <a:cs typeface="Times New Roman"/>
            </a:endParaRPr>
          </a:p>
          <a:p>
            <a:pPr marL="12700" algn="r" rtl="1">
              <a:lnSpc>
                <a:spcPct val="100000"/>
              </a:lnSpc>
              <a:spcBef>
                <a:spcPts val="765"/>
              </a:spcBef>
              <a:tabLst>
                <a:tab pos="927100" algn="l"/>
              </a:tabLst>
            </a:pPr>
            <a:r>
              <a:rPr sz="2250" spc="-10" dirty="0" smtClean="0">
                <a:solidFill>
                  <a:srgbClr val="660000"/>
                </a:solidFill>
                <a:latin typeface="Times New Roman"/>
                <a:cs typeface="Times New Roman"/>
              </a:rPr>
              <a:t>	</a:t>
            </a:r>
            <a:endParaRPr lang="ar-JO" sz="3200" dirty="0">
              <a:latin typeface="Times New Roman"/>
              <a:cs typeface="Times New Roman"/>
            </a:endParaRPr>
          </a:p>
          <a:p>
            <a:pPr marL="12700" algn="r" rtl="1">
              <a:lnSpc>
                <a:spcPct val="100000"/>
              </a:lnSpc>
              <a:spcBef>
                <a:spcPts val="765"/>
              </a:spcBef>
              <a:tabLst>
                <a:tab pos="9271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أنواع معينة من </a:t>
            </a:r>
            <a:r>
              <a:rPr lang="en-US" sz="3200" dirty="0">
                <a:latin typeface="Times New Roman"/>
                <a:cs typeface="Times New Roman"/>
              </a:rPr>
              <a:t>NWI</a:t>
            </a:r>
          </a:p>
          <a:p>
            <a:pPr marL="12700" algn="r" rtl="1">
              <a:lnSpc>
                <a:spcPct val="100000"/>
              </a:lnSpc>
              <a:spcBef>
                <a:spcPts val="765"/>
              </a:spcBef>
              <a:tabLst>
                <a:tab pos="9271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بدلاً من ذلك ، حدد من خلال </a:t>
            </a:r>
            <a:r>
              <a:rPr lang="ar-JO" sz="3200" dirty="0" err="1">
                <a:latin typeface="Times New Roman"/>
                <a:cs typeface="Times New Roman"/>
              </a:rPr>
              <a:t>المسوحات</a:t>
            </a:r>
            <a:r>
              <a:rPr lang="ar-JO" sz="3200" dirty="0">
                <a:latin typeface="Times New Roman"/>
                <a:cs typeface="Times New Roman"/>
              </a:rPr>
              <a:t> الأرضية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92387" y="737107"/>
            <a:ext cx="617728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dirty="0"/>
              <a:t>Signs of Altered</a:t>
            </a:r>
            <a:r>
              <a:rPr spc="-434" dirty="0"/>
              <a:t> </a:t>
            </a:r>
            <a:r>
              <a:rPr spc="-50" dirty="0" smtClean="0"/>
              <a:t>Vegetation</a:t>
            </a:r>
            <a:r>
              <a:rPr lang="ar-JO" spc="-50" dirty="0"/>
              <a:t/>
            </a:r>
            <a:br>
              <a:rPr lang="ar-JO" spc="-50" dirty="0"/>
            </a:br>
            <a:r>
              <a:rPr lang="ar-JO" spc="-50" dirty="0"/>
              <a:t>علامات تغير الغطاء النباتي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5057559" y="1864995"/>
            <a:ext cx="6891655" cy="37702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 smtClean="0">
                <a:latin typeface="Times New Roman"/>
                <a:cs typeface="Times New Roman"/>
              </a:rPr>
              <a:t>هل </a:t>
            </a:r>
            <a:r>
              <a:rPr lang="ar-JO" sz="3000" spc="-5" dirty="0">
                <a:latin typeface="Times New Roman"/>
                <a:cs typeface="Times New Roman"/>
              </a:rPr>
              <a:t>هناك علامات على الأنواع الغازية؟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هل تم قص النباتات أو قطعها أو تجريفها أو إزالتها بطرق أخرى؟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هل المنطقة مرعى بها؟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هل يجري تعرية بنوك التدفق؟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هل جذور الأشجار مكشوفة؟ (قد تكون علامة هبوط بسبب التغيير الهيدرولوجي)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هل المنطقة مزروعة والمنخفضات الرطبة موجودة؟</a:t>
            </a:r>
            <a:endParaRPr sz="3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8340" y="927607"/>
            <a:ext cx="11260874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Changes in</a:t>
            </a:r>
            <a:r>
              <a:rPr sz="4400" spc="-114" dirty="0"/>
              <a:t> </a:t>
            </a:r>
            <a:r>
              <a:rPr sz="4400" dirty="0" smtClean="0"/>
              <a:t>Elevation</a:t>
            </a:r>
            <a:r>
              <a:rPr lang="en-US" sz="4400" dirty="0" smtClean="0"/>
              <a:t>                </a:t>
            </a:r>
            <a:r>
              <a:rPr lang="ar-JO" sz="4400" dirty="0" smtClean="0"/>
              <a:t>التغييرات </a:t>
            </a:r>
            <a:r>
              <a:rPr lang="ar-JO" sz="4400" dirty="0"/>
              <a:t>في الارتفاع</a:t>
            </a:r>
            <a:br>
              <a:rPr lang="ar-JO" sz="4400" dirty="0"/>
            </a:b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848104"/>
            <a:ext cx="10774045" cy="299376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620395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هل </a:t>
            </a:r>
            <a:r>
              <a:rPr lang="ar-JO" sz="3200" dirty="0">
                <a:latin typeface="Times New Roman"/>
                <a:cs typeface="Times New Roman"/>
              </a:rPr>
              <a:t>هناك ملء في الأراضي الرطبة؟ (القمامة ، الأوساخ ، الخرسانة / الرصيف ، الصخور ، المواد </a:t>
            </a:r>
            <a:r>
              <a:rPr lang="ar-JO" sz="3200" dirty="0" err="1">
                <a:latin typeface="Times New Roman"/>
                <a:cs typeface="Times New Roman"/>
              </a:rPr>
              <a:t>المجروفة</a:t>
            </a:r>
            <a:r>
              <a:rPr lang="ar-JO" sz="3200" dirty="0">
                <a:latin typeface="Times New Roman"/>
                <a:cs typeface="Times New Roman"/>
              </a:rPr>
              <a:t> ، أخرى)</a:t>
            </a:r>
          </a:p>
          <a:p>
            <a:pPr marL="481965" marR="620395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يوجد حاجز أو سدود من صنع الإنسان؟</a:t>
            </a:r>
          </a:p>
          <a:p>
            <a:pPr marL="481965" marR="620395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يوجد دليل على ترسب الرواسب في الأراضي الرطبة؟ (المصدر؟ - جريان مياه العواصف ، أو التنمية المجاورة ، أو الأراضي الزراعية ، أو الرمال / الحصى؟)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4400" dirty="0" smtClean="0"/>
              <a:t> </a:t>
            </a:r>
            <a:r>
              <a:rPr sz="4400" dirty="0" smtClean="0"/>
              <a:t>Changes in</a:t>
            </a:r>
            <a:r>
              <a:rPr sz="4400" spc="-120" dirty="0" smtClean="0"/>
              <a:t> </a:t>
            </a:r>
            <a:r>
              <a:rPr sz="4400" dirty="0" smtClean="0"/>
              <a:t>Hydrology</a:t>
            </a:r>
            <a:r>
              <a:rPr lang="en-US" sz="4400" dirty="0" smtClean="0"/>
              <a:t>           </a:t>
            </a:r>
            <a:r>
              <a:rPr lang="ar-JO" sz="4400" dirty="0"/>
              <a:t>التغييرات في الهيدرولوجيا</a:t>
            </a:r>
            <a:br>
              <a:rPr lang="ar-JO" sz="4400" dirty="0"/>
            </a:b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1539024" y="1828800"/>
            <a:ext cx="10410190" cy="2426946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هل </a:t>
            </a:r>
            <a:r>
              <a:rPr lang="ar-JO" sz="3200" dirty="0">
                <a:latin typeface="Times New Roman"/>
                <a:cs typeface="Times New Roman"/>
              </a:rPr>
              <a:t>توجد خنادق؟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إذا كان هناك تيار يمر عبر الأراضي الرطبة ، فهل يتم توجيه التيار؟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هناك سدود من صنع الإنسان أو ساتر قد يحد من الفيضانات؟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تم حفر الارض الرطبة؟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 </a:t>
            </a:r>
            <a:r>
              <a:rPr dirty="0" smtClean="0"/>
              <a:t>Changes </a:t>
            </a:r>
            <a:r>
              <a:rPr dirty="0"/>
              <a:t>in Hydrology</a:t>
            </a:r>
            <a:r>
              <a:rPr spc="-160" dirty="0"/>
              <a:t> </a:t>
            </a:r>
            <a:r>
              <a:rPr dirty="0"/>
              <a:t>(cont’d</a:t>
            </a:r>
            <a:r>
              <a:rPr dirty="0" smtClean="0"/>
              <a:t>)</a:t>
            </a:r>
            <a:r>
              <a:rPr lang="en-US" dirty="0" smtClean="0"/>
              <a:t>       </a:t>
            </a:r>
            <a:r>
              <a:rPr lang="ar-JO" dirty="0"/>
              <a:t>التغييرات في الهيدرولوجيا (تابع)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1267879" y="1905000"/>
            <a:ext cx="10681335" cy="250132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338455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هل </a:t>
            </a:r>
            <a:r>
              <a:rPr lang="ar-JO" sz="3200" dirty="0">
                <a:latin typeface="Times New Roman"/>
                <a:cs typeface="Times New Roman"/>
              </a:rPr>
              <a:t>يوجد حوض جلي ملحوظ على أحد جانبي المجرى الحالي أو كلاهما؟ (يقترح فتحة صغيرة جدًا لتمرير التدفق)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338455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هناك دليل على موت الأشجار / الشجيرات في الماء؟ (علامة على زيادة الفيضانات)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338455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توجد برك في المزرعة حيث تقل المحاصيل في الحجم أو تنعدم؟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91616"/>
            <a:ext cx="11583035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pc="-5" dirty="0" smtClean="0"/>
              <a:t> </a:t>
            </a:r>
            <a:r>
              <a:rPr spc="-5" dirty="0" smtClean="0"/>
              <a:t>Signs </a:t>
            </a:r>
            <a:r>
              <a:rPr spc="-5" dirty="0"/>
              <a:t>of </a:t>
            </a:r>
            <a:r>
              <a:rPr spc="-70" dirty="0"/>
              <a:t>Water </a:t>
            </a:r>
            <a:r>
              <a:rPr spc="-5" dirty="0"/>
              <a:t>Quality</a:t>
            </a:r>
            <a:r>
              <a:rPr spc="-30" dirty="0"/>
              <a:t> </a:t>
            </a:r>
            <a:r>
              <a:rPr spc="-5" dirty="0" smtClean="0"/>
              <a:t>Degradation</a:t>
            </a:r>
            <a:r>
              <a:rPr lang="en-US" spc="-5" dirty="0" smtClean="0"/>
              <a:t>         </a:t>
            </a:r>
            <a:r>
              <a:rPr lang="ar-JO" spc="-5" dirty="0" smtClean="0"/>
              <a:t>علامات </a:t>
            </a:r>
            <a:r>
              <a:rPr lang="ar-JO" spc="-5" dirty="0"/>
              <a:t>تدهور جودة المياه</a:t>
            </a:r>
            <a:br>
              <a:rPr lang="ar-JO" spc="-5" dirty="0"/>
            </a:b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1243114" y="1905000"/>
            <a:ext cx="10706100" cy="20088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1005967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هل </a:t>
            </a:r>
            <a:r>
              <a:rPr lang="ar-JO" sz="3200" dirty="0">
                <a:latin typeface="Times New Roman"/>
                <a:cs typeface="Times New Roman"/>
              </a:rPr>
              <a:t>هناك تصريف لمياه الأمطار مباشرة في الأراضي الرطبة؟ (هل ترى أنبوبًا؟)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1005967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ترى بقايا الزيت أو القمامة أو الطحالب في الأراضي الرطبة؟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1005967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رائحة التيار أو الأراضي الرطبة مثل مياه الصرف الصحي الخام أم أن الماء يبدو </a:t>
            </a:r>
            <a:r>
              <a:rPr lang="ar-JO" sz="3200" dirty="0" err="1">
                <a:latin typeface="Times New Roman"/>
                <a:cs typeface="Times New Roman"/>
              </a:rPr>
              <a:t>حليبيًا</a:t>
            </a:r>
            <a:r>
              <a:rPr lang="ar-JO" sz="3200" dirty="0">
                <a:latin typeface="Times New Roman"/>
                <a:cs typeface="Times New Roman"/>
              </a:rPr>
              <a:t> أو عكرًا؟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199" y="927607"/>
            <a:ext cx="11129923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Filled Former</a:t>
            </a:r>
            <a:r>
              <a:rPr sz="4400" spc="-185" dirty="0"/>
              <a:t> </a:t>
            </a:r>
            <a:r>
              <a:rPr sz="4400" spc="-50" dirty="0" smtClean="0"/>
              <a:t>Wetland</a:t>
            </a:r>
            <a:r>
              <a:rPr lang="ar-JO" sz="4400" spc="-50" dirty="0" smtClean="0"/>
              <a:t> </a:t>
            </a:r>
            <a:r>
              <a:rPr lang="en-US" sz="4400" spc="-50" dirty="0" smtClean="0"/>
              <a:t>  </a:t>
            </a:r>
            <a:r>
              <a:rPr lang="en-US" sz="4400" spc="-50" dirty="0"/>
              <a:t> </a:t>
            </a:r>
            <a:r>
              <a:rPr lang="ar-JO" sz="4400" spc="-50" dirty="0" smtClean="0"/>
              <a:t>الأراضي </a:t>
            </a:r>
            <a:r>
              <a:rPr lang="ar-JO" sz="4400" spc="-50" dirty="0"/>
              <a:t>الرطبة </a:t>
            </a:r>
            <a:r>
              <a:rPr lang="ar-JO" sz="4400" spc="-50" dirty="0" smtClean="0"/>
              <a:t>السابقة</a:t>
            </a:r>
            <a:endParaRPr sz="4400" dirty="0"/>
          </a:p>
        </p:txBody>
      </p:sp>
      <p:sp>
        <p:nvSpPr>
          <p:cNvPr id="4" name="object 4"/>
          <p:cNvSpPr/>
          <p:nvPr/>
        </p:nvSpPr>
        <p:spPr>
          <a:xfrm>
            <a:off x="614362" y="2032802"/>
            <a:ext cx="5384774" cy="3903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02362" y="2106790"/>
            <a:ext cx="5384761" cy="37556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ar-JO" spc="-70" dirty="0" smtClean="0"/>
              <a:t> </a:t>
            </a:r>
            <a:r>
              <a:rPr spc="-70" dirty="0" smtClean="0"/>
              <a:t>Water </a:t>
            </a:r>
            <a:r>
              <a:rPr dirty="0"/>
              <a:t>Quality </a:t>
            </a:r>
            <a:r>
              <a:rPr spc="-5" dirty="0"/>
              <a:t>Degradation</a:t>
            </a:r>
            <a:r>
              <a:rPr spc="-50" dirty="0"/>
              <a:t> </a:t>
            </a:r>
            <a:r>
              <a:rPr dirty="0"/>
              <a:t>(cont’d</a:t>
            </a:r>
            <a:r>
              <a:rPr dirty="0" smtClean="0"/>
              <a:t>)</a:t>
            </a:r>
            <a:r>
              <a:rPr lang="ar-JO" dirty="0"/>
              <a:t> تدهور جودة المياه (تابع</a:t>
            </a:r>
            <a:r>
              <a:rPr lang="ar-JO" dirty="0" smtClean="0"/>
              <a:t>)           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0771505" cy="231153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تتآكل ضفاف النهر بشدة؟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الأراضي الرطبة ملاصقة </a:t>
            </a:r>
            <a:r>
              <a:rPr lang="ar-JO" sz="3200" dirty="0" err="1">
                <a:latin typeface="Times New Roman"/>
                <a:cs typeface="Times New Roman"/>
              </a:rPr>
              <a:t>للمطمر</a:t>
            </a:r>
            <a:r>
              <a:rPr lang="ar-JO" sz="3200" dirty="0">
                <a:latin typeface="Times New Roman"/>
                <a:cs typeface="Times New Roman"/>
              </a:rPr>
              <a:t> حيث يمكن أن تتعرض للرشح؟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هي مجاورة لمواقع شديدة التلوث (مثل موقع </a:t>
            </a:r>
            <a:r>
              <a:rPr lang="ar-JO" sz="3200" dirty="0" smtClean="0">
                <a:latin typeface="Times New Roman"/>
                <a:cs typeface="Times New Roman"/>
              </a:rPr>
              <a:t>الفائض والتي </a:t>
            </a:r>
            <a:r>
              <a:rPr lang="ar-JO" sz="3200" dirty="0">
                <a:latin typeface="Times New Roman"/>
                <a:cs typeface="Times New Roman"/>
              </a:rPr>
              <a:t>قد تؤثر سلبًا على الأراضي الرطبة</a:t>
            </a:r>
            <a:r>
              <a:rPr lang="ar-JO" sz="3200" dirty="0" smtClean="0">
                <a:latin typeface="Times New Roman"/>
                <a:cs typeface="Times New Roman"/>
              </a:rPr>
              <a:t>؟ )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8340" y="927607"/>
            <a:ext cx="11260874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4400" dirty="0" smtClean="0"/>
              <a:t>Challeng</a:t>
            </a:r>
            <a:r>
              <a:rPr sz="4400" spc="-15" dirty="0" smtClean="0"/>
              <a:t>e</a:t>
            </a:r>
            <a:r>
              <a:rPr sz="4400" dirty="0" smtClean="0"/>
              <a:t>s</a:t>
            </a:r>
            <a:r>
              <a:rPr lang="ar-JO" sz="4400" dirty="0" smtClean="0"/>
              <a:t> </a:t>
            </a:r>
            <a:r>
              <a:rPr lang="en-US" sz="4400" dirty="0" smtClean="0"/>
              <a:t> </a:t>
            </a:r>
            <a:r>
              <a:rPr lang="ar-JO" sz="4400" dirty="0" smtClean="0"/>
              <a:t>تحديات</a:t>
            </a: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4971834" y="1828800"/>
            <a:ext cx="6977380" cy="4150110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توقع النتائج في مواجهة تغير المناخ العالمي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تغير الظروف والضغوط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صيانة أي منشآت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الأرض الخاصة - موقف ملاك الأراضي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إنفاذ اتفاقيات الارتفاق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التخطيط على مستوى </a:t>
            </a:r>
            <a:r>
              <a:rPr lang="ar-JO" sz="2700" dirty="0" err="1">
                <a:latin typeface="Times New Roman"/>
                <a:cs typeface="Times New Roman"/>
              </a:rPr>
              <a:t>مستجمعات</a:t>
            </a:r>
            <a:r>
              <a:rPr lang="ar-JO" sz="2700" dirty="0">
                <a:latin typeface="Times New Roman"/>
                <a:cs typeface="Times New Roman"/>
              </a:rPr>
              <a:t> المياه أو المناظر الطبيعية</a:t>
            </a:r>
            <a:endParaRPr sz="2700" dirty="0">
              <a:latin typeface="Times New Roman"/>
              <a:cs typeface="Times New Roman"/>
            </a:endParaRPr>
          </a:p>
          <a:p>
            <a:pPr marL="920750" marR="335915" lvl="1" indent="-437515" algn="r" rtl="1">
              <a:lnSpc>
                <a:spcPct val="70000"/>
              </a:lnSpc>
              <a:spcBef>
                <a:spcPts val="72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400" dirty="0">
                <a:latin typeface="Times New Roman"/>
                <a:cs typeface="Times New Roman"/>
              </a:rPr>
              <a:t>إجراء عمليات جرد واسعة النطاق للمواقع </a:t>
            </a:r>
            <a:r>
              <a:rPr lang="ar-JO" sz="2400" dirty="0" smtClean="0">
                <a:latin typeface="Times New Roman"/>
                <a:cs typeface="Times New Roman"/>
              </a:rPr>
              <a:t>المحتملة</a:t>
            </a:r>
            <a:endParaRPr sz="24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430"/>
              </a:lnSpc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توثيق النجاحات والفشل والمتوسط</a:t>
            </a:r>
          </a:p>
          <a:p>
            <a:pPr marL="12065" algn="r" rtl="1">
              <a:lnSpc>
                <a:spcPts val="2430"/>
              </a:lnSpc>
              <a:buClr>
                <a:srgbClr val="660000"/>
              </a:buClr>
              <a:buSzPct val="68518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تصحيحات المسار (المراقبة = عنصر حاسم في أي مشروع ترميم)</a:t>
            </a:r>
            <a:endParaRPr sz="27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1054100"/>
            <a:ext cx="1158303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ar-JO" sz="2800" b="1" spc="-5" dirty="0" smtClean="0"/>
              <a:t> </a:t>
            </a:r>
            <a:r>
              <a:rPr sz="2800" b="1" spc="-5" dirty="0" smtClean="0"/>
              <a:t>National </a:t>
            </a:r>
            <a:r>
              <a:rPr sz="2800" b="1" spc="-15" dirty="0"/>
              <a:t>Research </a:t>
            </a:r>
            <a:r>
              <a:rPr sz="2800" b="1" spc="-5" dirty="0"/>
              <a:t>Council</a:t>
            </a:r>
            <a:r>
              <a:rPr sz="2800" b="1" spc="50" dirty="0"/>
              <a:t> </a:t>
            </a:r>
            <a:r>
              <a:rPr sz="2800" b="1" spc="-5" dirty="0" smtClean="0"/>
              <a:t>Recommendations</a:t>
            </a:r>
            <a:r>
              <a:rPr lang="ar-JO" sz="2800" b="1" spc="-5" dirty="0"/>
              <a:t>توصيات المجلس القومي </a:t>
            </a:r>
            <a:r>
              <a:rPr lang="ar-JO" sz="2800" b="1" spc="-5" dirty="0" smtClean="0"/>
              <a:t>للبحوث        </a:t>
            </a:r>
            <a:endParaRPr sz="2800" b="1" spc="-5" dirty="0"/>
          </a:p>
        </p:txBody>
      </p:sp>
      <p:sp>
        <p:nvSpPr>
          <p:cNvPr id="4" name="object 4"/>
          <p:cNvSpPr txBox="1"/>
          <p:nvPr/>
        </p:nvSpPr>
        <p:spPr>
          <a:xfrm>
            <a:off x="609600" y="1828800"/>
            <a:ext cx="11339614" cy="3301544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481965" marR="5080" indent="-469900" algn="r" rtl="1">
              <a:lnSpc>
                <a:spcPts val="3070"/>
              </a:lnSpc>
              <a:spcBef>
                <a:spcPts val="844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استخدم نهجًا على مستوى المناظر الطبيعية (منطقة بيولوجية أو </a:t>
            </a:r>
            <a:r>
              <a:rPr lang="ar-JO" sz="3200" dirty="0" smtClean="0">
                <a:latin typeface="Times New Roman"/>
                <a:cs typeface="Times New Roman"/>
              </a:rPr>
              <a:t>مجمعات </a:t>
            </a:r>
            <a:r>
              <a:rPr lang="ar-JO" sz="3200" dirty="0">
                <a:latin typeface="Times New Roman"/>
                <a:cs typeface="Times New Roman"/>
              </a:rPr>
              <a:t>المياه) مع تحديد متقدم للمواقع التي ستوفر أكبر المكاسب</a:t>
            </a:r>
          </a:p>
          <a:p>
            <a:pPr marL="481965" marR="5080" indent="-469900" algn="r" rtl="1">
              <a:lnSpc>
                <a:spcPts val="3070"/>
              </a:lnSpc>
              <a:spcBef>
                <a:spcPts val="844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جرد وإنشاء المواقع المحتملة ؛ تحديد الأولويات</a:t>
            </a:r>
          </a:p>
          <a:p>
            <a:pPr marL="481965" marR="5080" indent="-469900" algn="r" rtl="1">
              <a:lnSpc>
                <a:spcPts val="3070"/>
              </a:lnSpc>
              <a:spcBef>
                <a:spcPts val="844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دمج الاستعادة مع بقية المناظر الطبيعية</a:t>
            </a:r>
          </a:p>
          <a:p>
            <a:pPr marL="481965" marR="5080" indent="-469900" algn="r" rtl="1">
              <a:lnSpc>
                <a:spcPts val="3070"/>
              </a:lnSpc>
              <a:spcBef>
                <a:spcPts val="844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دمج الدراسات طويلة المدى ، والنتائج الجديدة ، والخبرة المحلية في الإدارة التكيفية لمواقع الاستعادة</a:t>
            </a:r>
          </a:p>
          <a:p>
            <a:pPr marL="481965" marR="5080" indent="-469900" algn="r" rtl="1">
              <a:lnSpc>
                <a:spcPts val="3070"/>
              </a:lnSpc>
              <a:spcBef>
                <a:spcPts val="844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تفضل استعادة الأراضي الرطبة المتضررة على إنشاء الأراضي الرطبة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4400" dirty="0" smtClean="0"/>
              <a:t> </a:t>
            </a:r>
            <a:r>
              <a:rPr sz="4400" dirty="0" smtClean="0"/>
              <a:t>NRC </a:t>
            </a:r>
            <a:r>
              <a:rPr sz="4400" dirty="0"/>
              <a:t>Quotable</a:t>
            </a:r>
            <a:r>
              <a:rPr sz="4400" spc="-120" dirty="0"/>
              <a:t> </a:t>
            </a:r>
            <a:r>
              <a:rPr sz="4400" dirty="0" smtClean="0"/>
              <a:t>Quotes</a:t>
            </a:r>
            <a:r>
              <a:rPr lang="en-US" sz="4400" dirty="0" smtClean="0"/>
              <a:t>   </a:t>
            </a:r>
            <a:r>
              <a:rPr lang="ar-JO" sz="4400" dirty="0" smtClean="0"/>
              <a:t>اقتبس المجلس </a:t>
            </a:r>
            <a:r>
              <a:rPr lang="ar-JO" sz="4400" dirty="0"/>
              <a:t>النرويجي للاجئين</a:t>
            </a: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1244384" y="1828800"/>
            <a:ext cx="10704830" cy="19960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"أي محاولة لتحقيق نجاح بنسبة 100 في المائة في الاستعادة هو معيار مرغوب فيه ، ولكنه ليس أساسيًا ، لتنفيذ المشاريع" (ص 309)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"... الرصد الدقيق طويل الأجل لمشاريع الاستعادة المختارة سوف يسد الفجوات في المعلومات حول كيفية تطور وظائف النظام البيئي." (ص 323)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1390434" y="1828800"/>
            <a:ext cx="10558780" cy="1983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tabLst>
                <a:tab pos="481965" algn="l"/>
              </a:tabLst>
            </a:pPr>
            <a:r>
              <a:rPr sz="2250" spc="-10" dirty="0">
                <a:solidFill>
                  <a:srgbClr val="660000"/>
                </a:solidFill>
                <a:latin typeface="Wingdings"/>
                <a:cs typeface="Wingdings"/>
              </a:rPr>
              <a:t></a:t>
            </a:r>
            <a:r>
              <a:rPr sz="2250" spc="-10" dirty="0">
                <a:solidFill>
                  <a:srgbClr val="660000"/>
                </a:solidFill>
                <a:latin typeface="Times New Roman"/>
                <a:cs typeface="Times New Roman"/>
              </a:rPr>
              <a:t>	</a:t>
            </a:r>
            <a:r>
              <a:rPr lang="ar-JO" sz="3200" dirty="0">
                <a:latin typeface="Times New Roman"/>
                <a:cs typeface="Times New Roman"/>
              </a:rPr>
              <a:t>"على الرغم من القيود المفروضة على تحقيق نجاح بنسبة 100 في المائة ، على الرغم من معرفتنا غير الكافية بكيفية استعادة الأراضي الرطبة ، وعلى الرغم من المشكلات التي ستحدث أثناء التنفيذ ، هناك حاجة ملحة لاستعادة مساحات كبيرة من الأراضي الرطبة في جميع أنحاء البلاد." (ص 320)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80" y="922215"/>
            <a:ext cx="11583034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000" spc="-10" dirty="0"/>
              <a:t>Effectively </a:t>
            </a:r>
            <a:r>
              <a:rPr sz="4000" dirty="0"/>
              <a:t>Drained</a:t>
            </a:r>
            <a:r>
              <a:rPr sz="4000" spc="-190" dirty="0"/>
              <a:t> </a:t>
            </a:r>
            <a:r>
              <a:rPr sz="4000" spc="-50" dirty="0" smtClean="0"/>
              <a:t>Wetland</a:t>
            </a:r>
            <a:r>
              <a:rPr lang="en-US" sz="4000" spc="-50" dirty="0" smtClean="0"/>
              <a:t> </a:t>
            </a:r>
            <a:r>
              <a:rPr lang="ar-JO" sz="4000" spc="-50" dirty="0"/>
              <a:t>الأراضي الرطبة المجففة بشكل فعال</a:t>
            </a:r>
            <a:br>
              <a:rPr lang="ar-JO" sz="4000" spc="-50" dirty="0"/>
            </a:br>
            <a:endParaRPr sz="4000" dirty="0"/>
          </a:p>
        </p:txBody>
      </p:sp>
      <p:sp>
        <p:nvSpPr>
          <p:cNvPr id="4" name="object 4"/>
          <p:cNvSpPr/>
          <p:nvPr/>
        </p:nvSpPr>
        <p:spPr>
          <a:xfrm>
            <a:off x="2640901" y="1969756"/>
            <a:ext cx="6919671" cy="43021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80" y="927607"/>
            <a:ext cx="11583034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dirty="0"/>
              <a:t>Channelization and Subsurface</a:t>
            </a:r>
            <a:r>
              <a:rPr sz="2800" spc="-190" dirty="0"/>
              <a:t> </a:t>
            </a:r>
            <a:r>
              <a:rPr sz="2800" dirty="0" smtClean="0"/>
              <a:t>Drains</a:t>
            </a:r>
            <a:r>
              <a:rPr lang="en-US" sz="2800" dirty="0" smtClean="0"/>
              <a:t> </a:t>
            </a:r>
            <a:r>
              <a:rPr lang="ar-JO" sz="2800" dirty="0"/>
              <a:t/>
            </a:r>
            <a:br>
              <a:rPr lang="ar-JO" sz="2800" dirty="0"/>
            </a:br>
            <a:r>
              <a:rPr lang="ar-JO" sz="2800" dirty="0"/>
              <a:t>تحويل القنوات والمصارف تحت السطحية</a:t>
            </a:r>
            <a:endParaRPr sz="2800" dirty="0"/>
          </a:p>
        </p:txBody>
      </p:sp>
      <p:sp>
        <p:nvSpPr>
          <p:cNvPr id="4" name="object 4"/>
          <p:cNvSpPr/>
          <p:nvPr/>
        </p:nvSpPr>
        <p:spPr>
          <a:xfrm>
            <a:off x="2659062" y="1989212"/>
            <a:ext cx="6883336" cy="43021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dirty="0"/>
              <a:t>Permanently Flooded </a:t>
            </a:r>
            <a:r>
              <a:rPr sz="2800" spc="-5" dirty="0"/>
              <a:t>Former</a:t>
            </a:r>
            <a:r>
              <a:rPr sz="2800" spc="-204" dirty="0"/>
              <a:t> </a:t>
            </a:r>
            <a:r>
              <a:rPr sz="2800" spc="-50" dirty="0" smtClean="0"/>
              <a:t>Wetland</a:t>
            </a:r>
            <a:r>
              <a:rPr lang="en-US" sz="2800" spc="-50" dirty="0" smtClean="0"/>
              <a:t> </a:t>
            </a:r>
            <a:r>
              <a:rPr lang="ar-JO" sz="2800" spc="-50" dirty="0"/>
              <a:t/>
            </a:r>
            <a:br>
              <a:rPr lang="ar-JO" sz="2800" spc="-50" dirty="0"/>
            </a:br>
            <a:r>
              <a:rPr lang="ar-JO" sz="2800" spc="-50" dirty="0"/>
              <a:t>الأراضي الرطبة السابقة التي غمرتها المياه بشكل دائم</a:t>
            </a:r>
            <a:endParaRPr sz="2800" dirty="0"/>
          </a:p>
        </p:txBody>
      </p:sp>
      <p:sp>
        <p:nvSpPr>
          <p:cNvPr id="4" name="object 4"/>
          <p:cNvSpPr/>
          <p:nvPr/>
        </p:nvSpPr>
        <p:spPr>
          <a:xfrm>
            <a:off x="2838094" y="1912242"/>
            <a:ext cx="6530898" cy="46907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</TotalTime>
  <Words>2481</Words>
  <Application>Microsoft Office PowerPoint</Application>
  <PresentationFormat>Widescreen</PresentationFormat>
  <Paragraphs>354</Paragraphs>
  <Slides>64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9" baseType="lpstr">
      <vt:lpstr>Arial</vt:lpstr>
      <vt:lpstr>Calibri</vt:lpstr>
      <vt:lpstr>Times New Roman</vt:lpstr>
      <vt:lpstr>Wingdings</vt:lpstr>
      <vt:lpstr>Office Theme</vt:lpstr>
      <vt:lpstr>    Today’s Schedule - الجدول اليومي      Wetland Monitoring and Restoration                 مراقبة الأراضي الرطبة وإعادة التأهيل  </vt:lpstr>
      <vt:lpstr>INTRODUCTION TO  WETLAND RESTORATION   مقدمة في استعادة المناطق الرطبة  </vt:lpstr>
      <vt:lpstr>  DEFINITIONS       التعريفات</vt:lpstr>
      <vt:lpstr>WETLAND RESTORATION استعادة المناطق الرطبة </vt:lpstr>
      <vt:lpstr>TYPES OF RESTORATION –   Re-establishment </vt:lpstr>
      <vt:lpstr>Filled Former Wetland    الأراضي الرطبة السابقة</vt:lpstr>
      <vt:lpstr>Effectively Drained Wetland الأراضي الرطبة المجففة بشكل فعال </vt:lpstr>
      <vt:lpstr>Channelization and Subsurface Drains  تحويل القنوات والمصارف تحت السطحية</vt:lpstr>
      <vt:lpstr>Permanently Flooded Former Wetland  الأراضي الرطبة السابقة التي غمرتها المياه بشكل دائم</vt:lpstr>
      <vt:lpstr>TYPES OF RESTORATION – Rehabilitation أنواع الاستعادة - إعادة التأهيل</vt:lpstr>
      <vt:lpstr>Partly Drained Wetlands  الأراضي الرطبة المستنزفة جزئيًا</vt:lpstr>
      <vt:lpstr>Diked Marshes  مستنقعات السدود  </vt:lpstr>
      <vt:lpstr> Impounded Wetlands                            الأراضي الرطبة المحجوزة   </vt:lpstr>
      <vt:lpstr> Farmed Wetlands                          الأراضي الرطبة المستزرعة </vt:lpstr>
      <vt:lpstr> Grazed Wetlands                           الأراضي الرطبة المتعرضة للرعي </vt:lpstr>
      <vt:lpstr> Livestock in Streams                               الثروة الحيوانية في الجداول      </vt:lpstr>
      <vt:lpstr> Invasive Species                                   الأنواع الغازية    </vt:lpstr>
      <vt:lpstr>Partly Filled and Cleared Forested Wetland  الأراضي الرطبة الحرجية المعبأة والمنظفة جزئياً</vt:lpstr>
      <vt:lpstr> Trash in Wetlands   القمامة بالمناطق الرطبة                     </vt:lpstr>
      <vt:lpstr>WETLAND CREATION  إنشاء الأرض الرطبة </vt:lpstr>
      <vt:lpstr>PowerPoint Presentation</vt:lpstr>
      <vt:lpstr>WETLAND ENHANCEMENT    تحسين الأراضي الرطبة</vt:lpstr>
      <vt:lpstr> Waterfowl Management                  إدارة الطيور المائية    </vt:lpstr>
      <vt:lpstr> Pond Creation in Wetlands             إنشاء الأحواض في الأراضي الرطبة </vt:lpstr>
      <vt:lpstr>WETLAND PLANNING,  MONITORING, AND EVALUATING  “SUCCESS”  تخطيط الأراضي الرطبة ومراقبتها وتقييمها "النجاح"</vt:lpstr>
      <vt:lpstr> Reasons for Restoration, etc.                           أسباب الترميم ، إلخ.        </vt:lpstr>
      <vt:lpstr> Fundamental Questions to Answer            أسئلة أساسية للإجابة عليها</vt:lpstr>
      <vt:lpstr>What Type of Wetland?                                 ما نوع الأراضي الرطبة؟ </vt:lpstr>
      <vt:lpstr> Setting Goals and Objectives                       تحديد الأهداف والغايات   </vt:lpstr>
      <vt:lpstr> General Objectives                                الأهداف العامة </vt:lpstr>
      <vt:lpstr>Restoring Hydrology                    استعادة الهيدرولوجيا </vt:lpstr>
      <vt:lpstr> Restoring Topography/Substrate                          استعادة التضاريس / الركيزة </vt:lpstr>
      <vt:lpstr> Re-establishing Native Biota          إعادة إنشاء الكائنات الحية الأصلية </vt:lpstr>
      <vt:lpstr> Restore Chemical Integrity                         استعادة السلامة الكيميائية </vt:lpstr>
      <vt:lpstr>Developing Performance Standards</vt:lpstr>
      <vt:lpstr>Establish Baseline Conditions  and As-built Conditions إنشاء شروط خط الأساس والشروط المبنية</vt:lpstr>
      <vt:lpstr> MONITORING  المراقبة                                                  </vt:lpstr>
      <vt:lpstr> Monitoring Planخطة المراقبة                                   </vt:lpstr>
      <vt:lpstr> Vegetation and Other Features           الغطاء النباتي والميزات الأخرى </vt:lpstr>
      <vt:lpstr>Examples of Project Objectives and Parameters  أمثلة على أهداف المشروع ومعاييره</vt:lpstr>
      <vt:lpstr>Examples of Project Objectives and Parameters أمثلة على أهداف المشروع ومعاييره</vt:lpstr>
      <vt:lpstr>Examples of Project Objectives and Parameters  أمثلة على أهداف المشروع ومعاييره</vt:lpstr>
      <vt:lpstr> “Thou Shalt Not” Objectives                    أهداف "لا يجب القيام بها"</vt:lpstr>
      <vt:lpstr>BASELINE DATA REQUIREMENTS FOR  MONITORING متطلبات البيانات الأساسية للرصد</vt:lpstr>
      <vt:lpstr> MONITORING TECHNIQUES                             تقنيات المراقبة </vt:lpstr>
      <vt:lpstr> MONITORING TECHNIQUES                             تقنيات المراقبة</vt:lpstr>
      <vt:lpstr> MONITORING TECHNIQUES                   تقنيات المراقبة </vt:lpstr>
      <vt:lpstr>RECOMMENDED MINIMUM WETLAND  MONITORING يوصى بالحد الأدنى من مراقبة الأراضي الرطبة</vt:lpstr>
      <vt:lpstr>RECOMMENDED MINIMUM WETLAND  MONITORING (cont’d)        الحد الأدنى الموصى به لرصد الأراضي الرطبة (تابع) </vt:lpstr>
      <vt:lpstr> Wetland Restoration Opportunities    فرص استعادة الأراضي الرطبة </vt:lpstr>
      <vt:lpstr> Finding Potential Restoration Sites            البحث عن مواقع الاستعادة المحتملة </vt:lpstr>
      <vt:lpstr>Type 1 Sites (Re-establishment)  مواقع النوع الأول (إعادة التأسيس)</vt:lpstr>
      <vt:lpstr>                  Field Surveys  المسوحات الميدانية </vt:lpstr>
      <vt:lpstr>Identification of Type 2 Sites – Impaired Wetlands  تحديد مواقع النوع  - الأراضي الرطبة الضعيفة</vt:lpstr>
      <vt:lpstr>Signs of Altered Vegetation علامات تغير الغطاء النباتي</vt:lpstr>
      <vt:lpstr>Changes in Elevation                التغييرات في الارتفاع </vt:lpstr>
      <vt:lpstr> Changes in Hydrology           التغييرات في الهيدرولوجيا </vt:lpstr>
      <vt:lpstr> Changes in Hydrology (cont’d)       التغييرات في الهيدرولوجيا (تابع)</vt:lpstr>
      <vt:lpstr> Signs of Water Quality Degradation         علامات تدهور جودة المياه </vt:lpstr>
      <vt:lpstr> Water Quality Degradation (cont’d) تدهور جودة المياه (تابع)           </vt:lpstr>
      <vt:lpstr>Challenges  تحديات</vt:lpstr>
      <vt:lpstr> National Research Council Recommendationsتوصيات المجلس القومي للبحوث        </vt:lpstr>
      <vt:lpstr> NRC Quotable Quotes   اقتبس المجلس النرويجي للاجئين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WETLAND RESTORATION</dc:title>
  <dc:creator>Ralph Tiner</dc:creator>
  <cp:lastModifiedBy>Hazim khreisha</cp:lastModifiedBy>
  <cp:revision>78</cp:revision>
  <dcterms:created xsi:type="dcterms:W3CDTF">2020-08-16T12:02:42Z</dcterms:created>
  <dcterms:modified xsi:type="dcterms:W3CDTF">2020-09-22T13:35:11Z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2015-05-15T00:00:00Z</vt:filetime>
  </property>
  <property fmtid="{D5CDD505-2E9C-101B-9397-08002B2CF9AE}" pid="3" name="Creator">
    <vt:lpwstr>Acrobat PDFMaker 10.0 for PowerPoint</vt:lpwstr>
  </property>
  <property fmtid="{D5CDD505-2E9C-101B-9397-08002B2CF9AE}" pid="4" name="LastSaved">
    <vt:filetime>2020-08-16T00:00:00Z</vt:filetime>
  </property>
</Properties>
</file>