
<file path=[Content_Types].xml><?xml version="1.0" encoding="utf-8"?>
<Types xmlns="http://schemas.openxmlformats.org/package/2006/content-types">
  <Default ContentType="image/png" Extension="png"/>
  <Default ContentType="application/vnd.openxmlformats-officedocument.oleObject" Extension="bin"/>
  <Default ContentType="image/jpeg" Extension="jpeg"/>
  <Default ContentType="image/x-emf" Extension="emf"/>
  <Default ContentType="application/vnd.ms-excel" Extension="xls"/>
  <Default ContentType="image/x-wmf" Extension="wmf"/>
  <Default ContentType="application/vnd.openxmlformats-package.relationships+xml" Extension="rels"/>
  <Default ContentType="application/xml" Extension="xml"/>
  <Default ContentType="application/vnd.openxmlformats-officedocument.vmlDrawing" Extension="v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slide+xml" PartName="/ppt/slides/slide57.xml"/>
  <Override ContentType="application/vnd.openxmlformats-officedocument.presentationml.slide+xml" PartName="/ppt/slides/slide58.xml"/>
  <Override ContentType="application/vnd.openxmlformats-officedocument.presentationml.slide+xml" PartName="/ppt/slides/slide59.xml"/>
  <Override ContentType="application/vnd.openxmlformats-officedocument.presentationml.slide+xml" PartName="/ppt/slides/slide60.xml"/>
  <Override ContentType="application/vnd.openxmlformats-officedocument.presentationml.slide+xml" PartName="/ppt/slides/slide61.xml"/>
  <Override ContentType="application/vnd.openxmlformats-officedocument.presentationml.slide+xml" PartName="/ppt/slides/slide62.xml"/>
  <Override ContentType="application/vnd.openxmlformats-officedocument.presentationml.notesMaster+xml" PartName="/ppt/notesMasters/notesMaster1.xml"/>
  <Override ContentType="application/vnd.openxmlformats-officedocument.presentationml.handoutMaster+xml" PartName="/ppt/handoutMasters/handout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2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256" r:id="rId2"/>
    <p:sldId id="257" r:id="rId3"/>
    <p:sldId id="258" r:id="rId4"/>
    <p:sldId id="266" r:id="rId5"/>
    <p:sldId id="267" r:id="rId6"/>
    <p:sldId id="270" r:id="rId7"/>
    <p:sldId id="272" r:id="rId8"/>
    <p:sldId id="274" r:id="rId9"/>
    <p:sldId id="275" r:id="rId10"/>
    <p:sldId id="375" r:id="rId11"/>
    <p:sldId id="278" r:id="rId12"/>
    <p:sldId id="279" r:id="rId13"/>
    <p:sldId id="280" r:id="rId14"/>
    <p:sldId id="281" r:id="rId15"/>
    <p:sldId id="283" r:id="rId16"/>
    <p:sldId id="286" r:id="rId17"/>
    <p:sldId id="361" r:id="rId18"/>
    <p:sldId id="362" r:id="rId19"/>
    <p:sldId id="363" r:id="rId20"/>
    <p:sldId id="288" r:id="rId21"/>
    <p:sldId id="289" r:id="rId22"/>
    <p:sldId id="290" r:id="rId23"/>
    <p:sldId id="291" r:id="rId24"/>
    <p:sldId id="292" r:id="rId25"/>
    <p:sldId id="294" r:id="rId26"/>
    <p:sldId id="295" r:id="rId27"/>
    <p:sldId id="296" r:id="rId28"/>
    <p:sldId id="298" r:id="rId29"/>
    <p:sldId id="299" r:id="rId30"/>
    <p:sldId id="300" r:id="rId31"/>
    <p:sldId id="301" r:id="rId32"/>
    <p:sldId id="302" r:id="rId33"/>
    <p:sldId id="303" r:id="rId34"/>
    <p:sldId id="306" r:id="rId35"/>
    <p:sldId id="318" r:id="rId36"/>
    <p:sldId id="332" r:id="rId37"/>
    <p:sldId id="323" r:id="rId38"/>
    <p:sldId id="370" r:id="rId39"/>
    <p:sldId id="371" r:id="rId40"/>
    <p:sldId id="372" r:id="rId41"/>
    <p:sldId id="329" r:id="rId42"/>
    <p:sldId id="321" r:id="rId43"/>
    <p:sldId id="322" r:id="rId44"/>
    <p:sldId id="324" r:id="rId45"/>
    <p:sldId id="325" r:id="rId46"/>
    <p:sldId id="326" r:id="rId47"/>
    <p:sldId id="327" r:id="rId48"/>
    <p:sldId id="328" r:id="rId49"/>
    <p:sldId id="336" r:id="rId50"/>
    <p:sldId id="358" r:id="rId51"/>
    <p:sldId id="365" r:id="rId52"/>
    <p:sldId id="366" r:id="rId53"/>
    <p:sldId id="360" r:id="rId54"/>
    <p:sldId id="369" r:id="rId55"/>
    <p:sldId id="368" r:id="rId56"/>
    <p:sldId id="378" r:id="rId57"/>
    <p:sldId id="376" r:id="rId58"/>
    <p:sldId id="379" r:id="rId59"/>
    <p:sldId id="380" r:id="rId60"/>
    <p:sldId id="337" r:id="rId61"/>
    <p:sldId id="373" r:id="rId62"/>
    <p:sldId id="338" r:id="rId63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5555"/>
    <a:srgbClr val="5F5F5F"/>
    <a:srgbClr val="5B5B5B"/>
    <a:srgbClr val="007033"/>
    <a:srgbClr val="5C91A4"/>
    <a:srgbClr val="E7D19A"/>
    <a:srgbClr val="8E001C"/>
    <a:srgbClr val="00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3" autoAdjust="0"/>
    <p:restoredTop sz="95501" autoAdjust="0"/>
  </p:normalViewPr>
  <p:slideViewPr>
    <p:cSldViewPr snapToObjects="1">
      <p:cViewPr varScale="1">
        <p:scale>
          <a:sx n="88" d="100"/>
          <a:sy n="88" d="100"/>
        </p:scale>
        <p:origin x="113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50"/>
    </p:cViewPr>
  </p:outlineViewPr>
  <p:notesTextViewPr>
    <p:cViewPr>
      <p:scale>
        <a:sx n="55" d="100"/>
        <a:sy n="55" d="100"/>
      </p:scale>
      <p:origin x="0" y="0"/>
    </p:cViewPr>
  </p:notesTextViewPr>
  <p:sorterViewPr>
    <p:cViewPr>
      <p:scale>
        <a:sx n="66" d="100"/>
        <a:sy n="66" d="100"/>
      </p:scale>
      <p:origin x="0" y="480"/>
    </p:cViewPr>
  </p:sorterViewPr>
  <p:notesViewPr>
    <p:cSldViewPr snapToObjects="1">
      <p:cViewPr varScale="1">
        <p:scale>
          <a:sx n="56" d="100"/>
          <a:sy n="56" d="100"/>
        </p:scale>
        <p:origin x="-254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B60F7EC-B964-41B2-A5D1-76439F1A3A2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1471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01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4DF01C1-1B09-47C2-9C2F-51B0C8173F9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9720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09F510-E67E-45B2-BF38-C8534DBC798A}" type="slidenum">
              <a:rPr lang="ar-SA" smtClean="0"/>
              <a:pPr/>
              <a:t>1</a:t>
            </a:fld>
            <a:endParaRPr lang="en-US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712749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6E7FC2-4BC6-46FA-A578-08B6AB8D6A71}" type="slidenum">
              <a:rPr lang="ar-SA" smtClean="0"/>
              <a:pPr/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288628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A0F623-1258-4E36-84F8-D255ECE02FAD}" type="slidenum">
              <a:rPr lang="ar-SA" smtClean="0"/>
              <a:pPr/>
              <a:t>11</a:t>
            </a:fld>
            <a:endParaRPr lang="en-US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893889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5B1E41-B464-42EF-917F-83880701F4EB}" type="slidenum">
              <a:rPr lang="ar-SA" smtClean="0"/>
              <a:pPr/>
              <a:t>12</a:t>
            </a:fld>
            <a:endParaRPr lang="en-US" smtClean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193367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B9BD35-0742-4E25-9DEC-508CA9B1EEC0}" type="slidenum">
              <a:rPr lang="ar-SA" smtClean="0"/>
              <a:pPr/>
              <a:t>13</a:t>
            </a:fld>
            <a:endParaRPr lang="en-US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949324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962F7E-C6AD-4D23-983A-7B45C425C47F}" type="slidenum">
              <a:rPr lang="ar-SA" smtClean="0"/>
              <a:pPr/>
              <a:t>14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795878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3C743D-356D-4707-A1E0-583E0FFC7016}" type="slidenum">
              <a:rPr lang="ar-SA" smtClean="0"/>
              <a:pPr/>
              <a:t>15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350316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E79C1C-0593-449A-AF41-5B922AE821E0}" type="slidenum">
              <a:rPr lang="ar-SA" smtClean="0"/>
              <a:pPr/>
              <a:t>16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947169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DF01C1-1B09-47C2-9C2F-51B0C8173F91}" type="slidenum">
              <a:rPr lang="ar-SA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4540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17FFCA-4376-40A1-B5A9-C2A71A0FBB3A}" type="slidenum">
              <a:rPr lang="ar-SA" smtClean="0"/>
              <a:pPr/>
              <a:t>20</a:t>
            </a:fld>
            <a:endParaRPr lang="en-US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430443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844962-E679-4D58-8669-E522526852B4}" type="slidenum">
              <a:rPr lang="ar-SA" smtClean="0"/>
              <a:pPr/>
              <a:t>21</a:t>
            </a:fld>
            <a:endParaRPr lang="en-US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76620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F32C1E-7387-4485-B968-163BD79D1A37}" type="slidenum">
              <a:rPr lang="ar-SA" smtClean="0"/>
              <a:pPr/>
              <a:t>2</a:t>
            </a:fld>
            <a:endParaRPr lang="en-US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127140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C29A27-F958-4699-93C4-44F26539D9DA}" type="slidenum">
              <a:rPr lang="ar-SA" smtClean="0"/>
              <a:pPr/>
              <a:t>22</a:t>
            </a:fld>
            <a:endParaRPr lang="en-US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060179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4967CD-1454-4EE3-9885-DCC8F90D2283}" type="slidenum">
              <a:rPr lang="ar-SA" smtClean="0"/>
              <a:pPr/>
              <a:t>23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999285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E99B0C-61DF-47CC-9023-7C4C62146D3B}" type="slidenum">
              <a:rPr lang="ar-SA" smtClean="0"/>
              <a:pPr/>
              <a:t>24</a:t>
            </a:fld>
            <a:endParaRPr lang="en-US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42512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9E201F-C620-4490-9238-6C8DF45340C0}" type="slidenum">
              <a:rPr lang="ar-SA" smtClean="0"/>
              <a:pPr/>
              <a:t>25</a:t>
            </a:fld>
            <a:endParaRPr lang="en-US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25136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9D7DF1-4358-4B1C-BDC1-B495309F3C92}" type="slidenum">
              <a:rPr lang="ar-SA" smtClean="0"/>
              <a:pPr/>
              <a:t>3</a:t>
            </a:fld>
            <a:endParaRPr lang="en-US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18098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AF5009-107E-40A8-AE13-7BB7821A114C}" type="slidenum">
              <a:rPr lang="ar-SA" smtClean="0"/>
              <a:pPr/>
              <a:t>4</a:t>
            </a:fld>
            <a:endParaRPr lang="en-US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03219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EDACD0-D9CA-4E83-BD83-56E9D41C1988}" type="slidenum">
              <a:rPr lang="ar-SA" smtClean="0"/>
              <a:pPr/>
              <a:t>5</a:t>
            </a:fld>
            <a:endParaRPr lang="en-US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982187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5E0F41-D44C-4C32-BAF3-D635380609E0}" type="slidenum">
              <a:rPr lang="ar-SA" smtClean="0"/>
              <a:pPr/>
              <a:t>6</a:t>
            </a:fld>
            <a:endParaRPr lang="en-US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878183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D85577-D3E1-49EE-8657-6B79E7D485B7}" type="slidenum">
              <a:rPr lang="ar-SA" smtClean="0"/>
              <a:pPr/>
              <a:t>7</a:t>
            </a:fld>
            <a:endParaRPr lang="en-US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131907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885DE4-E82A-4FB6-87EE-C74B2F84411D}" type="slidenum">
              <a:rPr lang="ar-SA" smtClean="0"/>
              <a:pPr/>
              <a:t>8</a:t>
            </a:fld>
            <a:endParaRPr lang="en-US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134643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A26C22-B45D-42C2-BC87-C529F95988E5}" type="slidenum">
              <a:rPr lang="ar-SA" smtClean="0"/>
              <a:pPr/>
              <a:t>9</a:t>
            </a:fld>
            <a:endParaRPr lang="en-US" smtClean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86681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B90CC-B459-4EB1-88DC-3F722AB22DD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0C0734-2DDE-434A-9ADD-962489741FE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263A3B-CF7A-484E-8BF7-F0F0B4A02B2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17D26-9473-4D8F-A367-BA19D2AE3F1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EB3C3-B6AC-4ACD-A51E-27F7D64E5D1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02D378-44AF-47D6-A000-748E7D0E730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553FD-BD2F-47A1-8E24-1E0DB83618A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83E97-765E-44C4-8D78-170959A5B19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83ACAE-7501-4189-BF03-91ADCBAD9B4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AA07B-2488-4642-B45E-70724DB1563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EAC815-95E2-485D-9855-F51121B912A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495203D3-C586-4290-86C2-17BE67C5F75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>
    <p:fade thruBlk="1"/>
  </p:transition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6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jpeg"/><Relationship Id="rId5" Type="http://schemas.openxmlformats.org/officeDocument/2006/relationships/image" Target="../media/image38.emf"/><Relationship Id="rId4" Type="http://schemas.openxmlformats.org/officeDocument/2006/relationships/oleObject" Target="../embeddings/Microsoft_Excel_97-2003_Worksheet1.xls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jpeg"/><Relationship Id="rId5" Type="http://schemas.openxmlformats.org/officeDocument/2006/relationships/image" Target="../media/image42.emf"/><Relationship Id="rId4" Type="http://schemas.openxmlformats.org/officeDocument/2006/relationships/oleObject" Target="../embeddings/Microsoft_Excel_97-2003_Worksheet2.xls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jpeg"/><Relationship Id="rId5" Type="http://schemas.openxmlformats.org/officeDocument/2006/relationships/image" Target="../media/image47.emf"/><Relationship Id="rId4" Type="http://schemas.openxmlformats.org/officeDocument/2006/relationships/oleObject" Target="../embeddings/Microsoft_Excel_97-2003_Worksheet3.xls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6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4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.jpeg"/><Relationship Id="rId4" Type="http://schemas.openxmlformats.org/officeDocument/2006/relationships/image" Target="../media/image58.em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6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7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emf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emf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 ?><Relationships xmlns="http://schemas.openxmlformats.org/package/2006/relationships"><Relationship Id="rId8" Target="../media/image15.jpeg" Type="http://schemas.openxmlformats.org/officeDocument/2006/relationships/image"/><Relationship Id="rId3" Target="../notesSlides/notesSlide6.xml" Type="http://schemas.openxmlformats.org/officeDocument/2006/relationships/notesSlide"/><Relationship Id="rId7" Target="../media/image14.png" Type="http://schemas.openxmlformats.org/officeDocument/2006/relationships/image"/><Relationship Id="rId12" Target="../media/image10.png" Type="http://schemas.openxmlformats.org/officeDocument/2006/relationships/image"/><Relationship Id="rId2" Target="../slideLayouts/slideLayout7.xml" Type="http://schemas.openxmlformats.org/officeDocument/2006/relationships/slideLayout"/><Relationship Id="rId1" Target="../drawings/vmlDrawing1.vml" Type="http://schemas.openxmlformats.org/officeDocument/2006/relationships/vmlDrawing"/><Relationship Id="rId6" Target="../media/image13.png" Type="http://schemas.openxmlformats.org/officeDocument/2006/relationships/image"/><Relationship Id="rId11" Target="../embeddings/oleObject1.bin" Type="http://schemas.openxmlformats.org/officeDocument/2006/relationships/oleObject"/><Relationship Id="rId5" Target="../media/image12.png" Type="http://schemas.openxmlformats.org/officeDocument/2006/relationships/image"/><Relationship Id="rId10" Target="../media/image17.jpeg" Type="http://schemas.openxmlformats.org/officeDocument/2006/relationships/image"/><Relationship Id="rId4" Target="../media/image11.jpeg" Type="http://schemas.openxmlformats.org/officeDocument/2006/relationships/image"/><Relationship Id="rId9" Target="../media/image16.jpeg" Type="http://schemas.openxmlformats.org/officeDocument/2006/relationships/image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 ?><Relationships xmlns="http://schemas.openxmlformats.org/package/2006/relationships"><Relationship Id="rId3" Target="../media/image93.jpeg" Type="http://schemas.openxmlformats.org/officeDocument/2006/relationships/image"/><Relationship Id="rId2" Target="../media/image92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6.jpeg" Type="http://schemas.openxmlformats.org/officeDocument/2006/relationships/image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notesSlides/notesSlide7.xml" Type="http://schemas.openxmlformats.org/officeDocument/2006/relationships/notesSlide"/><Relationship Id="rId1" Target="../slideLayouts/slideLayout7.xml" Type="http://schemas.openxmlformats.org/officeDocument/2006/relationships/slideLayout"/><Relationship Id="rId5" Target="../media/image18.jpeg" Type="http://schemas.openxmlformats.org/officeDocument/2006/relationships/image"/><Relationship Id="rId4" Target="../media/image16.jpe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42910" y="285728"/>
            <a:ext cx="7835927" cy="1871662"/>
          </a:xfrm>
        </p:spPr>
        <p:txBody>
          <a:bodyPr/>
          <a:lstStyle/>
          <a:p>
            <a:pPr eaLnBrk="1" hangingPunct="1"/>
            <a:r>
              <a:rPr lang="ar-JO" sz="4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معركة ضد الانقراض</a:t>
            </a:r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JO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استعادة سمكة </a:t>
            </a: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مستوطنة في الأزرق</a:t>
            </a:r>
            <a:r>
              <a:rPr lang="ar-JO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ar-JO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أهمية العلم</a:t>
            </a:r>
            <a:endParaRPr lang="en-US" sz="2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4313238"/>
            <a:ext cx="9144000" cy="2544762"/>
          </a:xfrm>
          <a:prstGeom prst="rect">
            <a:avLst/>
          </a:prstGeom>
          <a:solidFill>
            <a:srgbClr val="F95B4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ar-JO" sz="3200" b="1">
                <a:solidFill>
                  <a:srgbClr val="000000"/>
                </a:solidFill>
              </a:rPr>
              <a:t>   </a:t>
            </a:r>
            <a:endParaRPr lang="ar-JO" sz="2400" b="1">
              <a:solidFill>
                <a:srgbClr val="000000"/>
              </a:solidFill>
            </a:endParaRPr>
          </a:p>
        </p:txBody>
      </p:sp>
      <p:pic>
        <p:nvPicPr>
          <p:cNvPr id="9221" name="Picture 13" descr="back"/>
          <p:cNvPicPr>
            <a:picLocks noChangeAspect="1" noChangeArrowheads="1"/>
          </p:cNvPicPr>
          <p:nvPr/>
        </p:nvPicPr>
        <p:blipFill>
          <a:blip r:embed="rId3"/>
          <a:srcRect t="18817" b="17412"/>
          <a:stretch>
            <a:fillRect/>
          </a:stretch>
        </p:blipFill>
        <p:spPr bwMode="auto">
          <a:xfrm>
            <a:off x="642910" y="2143116"/>
            <a:ext cx="7862887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/>
          <p:cNvGrpSpPr/>
          <p:nvPr/>
        </p:nvGrpSpPr>
        <p:grpSpPr>
          <a:xfrm>
            <a:off x="0" y="5657647"/>
            <a:ext cx="9144000" cy="1200353"/>
            <a:chOff x="0" y="-24"/>
            <a:chExt cx="9144000" cy="1200353"/>
          </a:xfrm>
        </p:grpSpPr>
        <p:sp>
          <p:nvSpPr>
            <p:cNvPr id="8" name="TextBox 7"/>
            <p:cNvSpPr txBox="1"/>
            <p:nvPr/>
          </p:nvSpPr>
          <p:spPr>
            <a:xfrm>
              <a:off x="0" y="0"/>
              <a:ext cx="9144000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dirty="0" smtClean="0"/>
            </a:p>
            <a:p>
              <a:endParaRPr lang="en-US" dirty="0" smtClean="0"/>
            </a:p>
            <a:p>
              <a:endParaRPr lang="en-US" dirty="0" smtClean="0"/>
            </a:p>
            <a:p>
              <a:endParaRPr lang="en-US" dirty="0"/>
            </a:p>
          </p:txBody>
        </p:sp>
        <p:pic>
          <p:nvPicPr>
            <p:cNvPr id="9" name="Image 1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283" y="274699"/>
              <a:ext cx="1426464" cy="593562"/>
            </a:xfrm>
            <a:prstGeom prst="rect">
              <a:avLst/>
            </a:prstGeom>
          </p:spPr>
        </p:pic>
        <p:pic>
          <p:nvPicPr>
            <p:cNvPr id="11" name="Image 3" descr="C:\Users\AAN\AppData\Local\Microsoft\Windows\Temporary Internet Files\Content.Outlook\M3B0HPXY\logo_ltv.jpg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4592" y="-24"/>
              <a:ext cx="1219200" cy="11430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Picture 13" descr="RSCN.Logo_Updates_12Oct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858016" y="142852"/>
              <a:ext cx="1212174" cy="857256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3" descr="sirhani mi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142983"/>
            <a:ext cx="2714644" cy="512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Sayeeda Gulam Mohmad Mi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9492" y="1142984"/>
            <a:ext cx="1887284" cy="1928828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7" name="Picture 6" descr="CMC logo_neu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9" name="Picture 3" descr="sirhani mir.jpg"/>
          <p:cNvPicPr>
            <a:picLocks noChangeAspect="1"/>
          </p:cNvPicPr>
          <p:nvPr/>
        </p:nvPicPr>
        <p:blipFill>
          <a:blip r:embed="rId3"/>
          <a:srcRect t="27272" b="53477"/>
          <a:stretch>
            <a:fillRect/>
          </a:stretch>
        </p:blipFill>
        <p:spPr bwMode="auto">
          <a:xfrm>
            <a:off x="3652964" y="4429132"/>
            <a:ext cx="471495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yu.jpg"/>
          <p:cNvPicPr>
            <a:picLocks noChangeAspect="1"/>
          </p:cNvPicPr>
          <p:nvPr/>
        </p:nvPicPr>
        <p:blipFill>
          <a:blip r:embed="rId6"/>
          <a:srcRect t="7692" b="7692"/>
          <a:stretch>
            <a:fillRect/>
          </a:stretch>
        </p:blipFill>
        <p:spPr>
          <a:xfrm>
            <a:off x="3831186" y="1357298"/>
            <a:ext cx="2312450" cy="2357454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684212" y="1170935"/>
            <a:ext cx="381635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ar-JO" altLang="en-US" sz="2800" dirty="0">
                <a:solidFill>
                  <a:schemeClr val="bg1"/>
                </a:solidFill>
                <a:cs typeface="Arial" charset="0"/>
              </a:rPr>
              <a:t>المسح الأول في عام 2000:</a:t>
            </a:r>
          </a:p>
          <a:p>
            <a:pPr algn="r" eaLnBrk="0" hangingPunct="0">
              <a:spcBef>
                <a:spcPct val="50000"/>
              </a:spcBef>
            </a:pPr>
            <a:r>
              <a:rPr lang="ar-JO" altLang="en-US" sz="2800" dirty="0">
                <a:solidFill>
                  <a:schemeClr val="bg1"/>
                </a:solidFill>
                <a:cs typeface="Arial" charset="0"/>
              </a:rPr>
              <a:t>هل الأنواع منقرضة؟</a:t>
            </a:r>
          </a:p>
          <a:p>
            <a:pPr algn="r" eaLnBrk="0" hangingPunct="0">
              <a:spcBef>
                <a:spcPct val="50000"/>
              </a:spcBef>
            </a:pPr>
            <a:r>
              <a:rPr lang="ar-JO" altLang="en-US" sz="2800" dirty="0">
                <a:solidFill>
                  <a:schemeClr val="bg1"/>
                </a:solidFill>
                <a:cs typeface="Arial" charset="0"/>
              </a:rPr>
              <a:t>إذا لم يكن كذلك ، فما هو الوضع الحالي؟</a:t>
            </a:r>
          </a:p>
          <a:p>
            <a:pPr algn="r" eaLnBrk="0" hangingPunct="0">
              <a:spcBef>
                <a:spcPct val="50000"/>
              </a:spcBef>
            </a:pPr>
            <a:r>
              <a:rPr lang="ar-JO" altLang="en-US" sz="2800" dirty="0">
                <a:solidFill>
                  <a:schemeClr val="bg1"/>
                </a:solidFill>
                <a:cs typeface="Arial" charset="0"/>
              </a:rPr>
              <a:t>ما هي التهديدات الرئيسية؟</a:t>
            </a:r>
          </a:p>
          <a:p>
            <a:pPr algn="r" eaLnBrk="0" hangingPunct="0">
              <a:spcBef>
                <a:spcPct val="50000"/>
              </a:spcBef>
            </a:pPr>
            <a:r>
              <a:rPr lang="ar-JO" altLang="en-US" sz="2800" dirty="0">
                <a:solidFill>
                  <a:schemeClr val="bg1"/>
                </a:solidFill>
                <a:cs typeface="Arial" charset="0"/>
              </a:rPr>
              <a:t>ما الذي يجب عمله لإنقاذ الأنواع؟</a:t>
            </a:r>
            <a:endParaRPr lang="en-US" altLang="en-US" sz="2800" u="sng" dirty="0">
              <a:solidFill>
                <a:schemeClr val="bg1"/>
              </a:solidFill>
              <a:cs typeface="Arial" charset="0"/>
            </a:endParaRPr>
          </a:p>
        </p:txBody>
      </p:sp>
      <p:pic>
        <p:nvPicPr>
          <p:cNvPr id="24581" name="Picture 14" descr="Ana+I"/>
          <p:cNvPicPr>
            <a:picLocks noChangeAspect="1" noChangeArrowheads="1"/>
          </p:cNvPicPr>
          <p:nvPr/>
        </p:nvPicPr>
        <p:blipFill>
          <a:blip r:embed="rId3"/>
          <a:srcRect l="15249" t="13358" b="11145"/>
          <a:stretch>
            <a:fillRect/>
          </a:stretch>
        </p:blipFill>
        <p:spPr bwMode="auto">
          <a:xfrm>
            <a:off x="4714876" y="524256"/>
            <a:ext cx="4429124" cy="633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5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7" name="Picture 6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0" y="524257"/>
            <a:ext cx="9144000" cy="140038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14400" algn="l" rtl="0" eaLnBrk="0" hangingPunct="0">
              <a:spcBef>
                <a:spcPct val="50000"/>
              </a:spcBef>
              <a:tabLst>
                <a:tab pos="8345488" algn="l"/>
              </a:tabLst>
            </a:pPr>
            <a:endParaRPr lang="en-US" altLang="en-US" sz="100" dirty="0" smtClean="0">
              <a:solidFill>
                <a:schemeClr val="bg1"/>
              </a:solidFill>
              <a:cs typeface="Arial" charset="0"/>
            </a:endParaRPr>
          </a:p>
          <a:p>
            <a:pPr marL="914400" algn="r" eaLnBrk="0" hangingPunct="0">
              <a:spcBef>
                <a:spcPct val="50000"/>
              </a:spcBef>
              <a:tabLst>
                <a:tab pos="8345488" algn="l"/>
              </a:tabLst>
            </a:pPr>
            <a:r>
              <a:rPr lang="ar-JO" altLang="en-US" sz="2800" dirty="0">
                <a:solidFill>
                  <a:schemeClr val="bg1"/>
                </a:solidFill>
                <a:cs typeface="Arial" charset="0"/>
              </a:rPr>
              <a:t>النتائج الرئيسية: هناك مجموعة برية متبقية لا تتجاوز 500 فرد.</a:t>
            </a:r>
          </a:p>
          <a:p>
            <a:pPr marL="914400" algn="r" eaLnBrk="0" hangingPunct="0">
              <a:spcBef>
                <a:spcPct val="50000"/>
              </a:spcBef>
              <a:tabLst>
                <a:tab pos="8345488" algn="l"/>
              </a:tabLst>
            </a:pPr>
            <a:r>
              <a:rPr lang="ar-JO" altLang="en-US" sz="2800" dirty="0">
                <a:solidFill>
                  <a:schemeClr val="bg1"/>
                </a:solidFill>
                <a:cs typeface="Arial" charset="0"/>
              </a:rPr>
              <a:t>خمسة أنواع مختلفة تم إدخالها كان لها تأثير على </a:t>
            </a:r>
            <a:r>
              <a:rPr lang="ar-JO" altLang="en-US" sz="2800" dirty="0" smtClean="0">
                <a:solidFill>
                  <a:schemeClr val="bg1"/>
                </a:solidFill>
                <a:cs typeface="Arial" charset="0"/>
              </a:rPr>
              <a:t>السرحاني.</a:t>
            </a:r>
            <a:endParaRPr lang="en-US" altLang="en-US" sz="2800" i="1" dirty="0">
              <a:solidFill>
                <a:schemeClr val="bg1"/>
              </a:solidFill>
              <a:cs typeface="Arial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6" name="Picture 5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-34925" y="785794"/>
            <a:ext cx="914400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8100000" algn="ctr" rotWithShape="0">
              <a:srgbClr val="FF0000">
                <a:alpha val="50000"/>
              </a:srgbClr>
            </a:outerShdw>
          </a:effectLst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ar-JO" sz="6000" dirty="0"/>
              <a:t>"على حافة الانقراض"</a:t>
            </a:r>
            <a:endParaRPr lang="en-GB" sz="6000" dirty="0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50825" y="2708275"/>
            <a:ext cx="3384550" cy="3240088"/>
            <a:chOff x="158" y="2160"/>
            <a:chExt cx="2132" cy="2041"/>
          </a:xfrm>
        </p:grpSpPr>
        <p:sp>
          <p:nvSpPr>
            <p:cNvPr id="26633" name="Text Box 7"/>
            <p:cNvSpPr txBox="1">
              <a:spLocks noChangeArrowheads="1"/>
            </p:cNvSpPr>
            <p:nvPr/>
          </p:nvSpPr>
          <p:spPr bwMode="auto">
            <a:xfrm>
              <a:off x="431" y="3836"/>
              <a:ext cx="149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 eaLnBrk="0" hangingPunct="0">
                <a:spcBef>
                  <a:spcPct val="50000"/>
                </a:spcBef>
              </a:pPr>
              <a:r>
                <a:rPr lang="ar-JO" dirty="0">
                  <a:solidFill>
                    <a:schemeClr val="bg1"/>
                  </a:solidFill>
                  <a:cs typeface="Arial" charset="0"/>
                </a:rPr>
                <a:t>فقدان الموائل</a:t>
              </a:r>
              <a:endParaRPr lang="en-US" dirty="0">
                <a:solidFill>
                  <a:schemeClr val="bg1"/>
                </a:solidFill>
                <a:cs typeface="Arial" charset="0"/>
              </a:endParaRPr>
            </a:p>
          </p:txBody>
        </p:sp>
        <p:pic>
          <p:nvPicPr>
            <p:cNvPr id="26634" name="Picture 8" descr="101-0123_IM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2160"/>
              <a:ext cx="2132" cy="1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5508625" y="2708275"/>
            <a:ext cx="3384550" cy="3171825"/>
            <a:chOff x="3470" y="2160"/>
            <a:chExt cx="2132" cy="1998"/>
          </a:xfrm>
        </p:grpSpPr>
        <p:pic>
          <p:nvPicPr>
            <p:cNvPr id="26631" name="Picture 10" descr="PICT153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470" y="2160"/>
              <a:ext cx="2132" cy="1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2" name="Text Box 11"/>
            <p:cNvSpPr txBox="1">
              <a:spLocks noChangeArrowheads="1"/>
            </p:cNvSpPr>
            <p:nvPr/>
          </p:nvSpPr>
          <p:spPr bwMode="auto">
            <a:xfrm>
              <a:off x="3878" y="3793"/>
              <a:ext cx="172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 eaLnBrk="0" hangingPunct="0">
                <a:spcBef>
                  <a:spcPct val="50000"/>
                </a:spcBef>
              </a:pPr>
              <a:r>
                <a:rPr lang="ar-JO" dirty="0">
                  <a:cs typeface="Arial" charset="0"/>
                </a:rPr>
                <a:t>الأنواع الغريبة</a:t>
              </a:r>
              <a:endParaRPr lang="en-GB" dirty="0">
                <a:cs typeface="Arial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12" name="Picture 11" descr="CMC logo_neu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040921d03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292100"/>
            <a:ext cx="4170362" cy="623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0" y="5484837"/>
            <a:ext cx="9144000" cy="954107"/>
          </a:xfrm>
          <a:prstGeom prst="rect">
            <a:avLst/>
          </a:prstGeom>
          <a:solidFill>
            <a:schemeClr val="tx1">
              <a:alpha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44538" algn="r" eaLnBrk="0" hangingPunct="0">
              <a:spcBef>
                <a:spcPct val="50000"/>
              </a:spcBef>
            </a:pPr>
            <a:r>
              <a:rPr lang="ar-JO" altLang="en-US" sz="2800" dirty="0">
                <a:solidFill>
                  <a:schemeClr val="bg1"/>
                </a:solidFill>
                <a:cs typeface="Arial" charset="0"/>
              </a:rPr>
              <a:t>أوصت الدراسة على وجه السرعة بمهمة إنقاذ - من خلال مشروع إعادة </a:t>
            </a:r>
            <a:r>
              <a:rPr lang="ar-JO" altLang="en-US" sz="2800" dirty="0" smtClean="0">
                <a:solidFill>
                  <a:schemeClr val="bg1"/>
                </a:solidFill>
                <a:cs typeface="Arial" charset="0"/>
              </a:rPr>
              <a:t>التأهيل- </a:t>
            </a:r>
            <a:r>
              <a:rPr lang="ar-JO" altLang="en-US" sz="2800" dirty="0">
                <a:solidFill>
                  <a:schemeClr val="bg1"/>
                </a:solidFill>
                <a:cs typeface="Arial" charset="0"/>
              </a:rPr>
              <a:t>لإنقاذ الأنواع من الانقراض </a:t>
            </a:r>
            <a:r>
              <a:rPr lang="ar-JO" altLang="en-US" sz="2800" dirty="0" smtClean="0">
                <a:solidFill>
                  <a:schemeClr val="bg1"/>
                </a:solidFill>
                <a:cs typeface="Arial" charset="0"/>
              </a:rPr>
              <a:t>في </a:t>
            </a:r>
            <a:r>
              <a:rPr lang="ar-JO" altLang="en-US" sz="2800" dirty="0">
                <a:solidFill>
                  <a:schemeClr val="bg1"/>
                </a:solidFill>
                <a:cs typeface="Arial" charset="0"/>
              </a:rPr>
              <a:t>عام 2001.</a:t>
            </a:r>
            <a:endParaRPr lang="en-US" altLang="en-US" sz="2800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251520" y="1052736"/>
            <a:ext cx="871296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JO" altLang="en-US" sz="2800" b="1" dirty="0">
                <a:solidFill>
                  <a:schemeClr val="bg1"/>
                </a:solidFill>
              </a:rPr>
              <a:t>مشروع الترميم الأول:</a:t>
            </a:r>
          </a:p>
          <a:p>
            <a:pPr algn="r"/>
            <a:endParaRPr lang="ar-JO" altLang="en-US" sz="2800" b="1" dirty="0">
              <a:solidFill>
                <a:schemeClr val="bg1"/>
              </a:solidFill>
            </a:endParaRPr>
          </a:p>
          <a:p>
            <a:pPr marL="514350" indent="-514350" algn="r">
              <a:buFont typeface="+mj-lt"/>
              <a:buAutoNum type="arabicPeriod"/>
            </a:pPr>
            <a:r>
              <a:rPr lang="ar-JO" altLang="en-US" sz="2800" b="1" dirty="0">
                <a:solidFill>
                  <a:schemeClr val="bg1"/>
                </a:solidFill>
              </a:rPr>
              <a:t>بناء القدرة الوطنية.</a:t>
            </a:r>
          </a:p>
          <a:p>
            <a:pPr marL="514350" indent="-514350" algn="r">
              <a:buFont typeface="+mj-lt"/>
              <a:buAutoNum type="arabicPeriod"/>
            </a:pPr>
            <a:r>
              <a:rPr lang="ar-JO" altLang="en-US" sz="2800" b="1" dirty="0">
                <a:solidFill>
                  <a:schemeClr val="bg1"/>
                </a:solidFill>
              </a:rPr>
              <a:t>أول تمويل من سفارة هولندا في عمان (1700 دينار).</a:t>
            </a:r>
          </a:p>
          <a:p>
            <a:pPr marL="514350" indent="-514350" algn="r">
              <a:buFont typeface="+mj-lt"/>
              <a:buAutoNum type="arabicPeriod"/>
            </a:pPr>
            <a:r>
              <a:rPr lang="ar-JO" altLang="en-US" sz="2800" b="1" dirty="0" smtClean="0">
                <a:solidFill>
                  <a:schemeClr val="bg1"/>
                </a:solidFill>
              </a:rPr>
              <a:t>البدء ببناء </a:t>
            </a:r>
            <a:r>
              <a:rPr lang="ar-JO" altLang="en-US" sz="2800" b="1" dirty="0">
                <a:solidFill>
                  <a:schemeClr val="bg1"/>
                </a:solidFill>
              </a:rPr>
              <a:t>أحواض التخزين.</a:t>
            </a:r>
            <a:endParaRPr lang="en-US" altLang="en-US" sz="2800" u="sng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7" name="Picture 6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6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Vienna training tuz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0" y="6338887"/>
            <a:ext cx="9144000" cy="5191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7713" algn="r" eaLnBrk="0" hangingPunct="0">
              <a:spcBef>
                <a:spcPct val="50000"/>
              </a:spcBef>
            </a:pPr>
            <a:r>
              <a:rPr lang="ar-JO" altLang="en-US" sz="2800" dirty="0">
                <a:solidFill>
                  <a:schemeClr val="bg1"/>
                </a:solidFill>
                <a:cs typeface="Arial" charset="0"/>
              </a:rPr>
              <a:t>تدريب أساسي (2000).</a:t>
            </a:r>
            <a:endParaRPr lang="en-US" altLang="en-US" sz="2800" dirty="0">
              <a:solidFill>
                <a:schemeClr val="bg1"/>
              </a:solidFill>
              <a:cs typeface="Arial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5" name="Picture 4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Anwar the new colle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25400"/>
            <a:ext cx="9144032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0" y="6338911"/>
            <a:ext cx="9144000" cy="49244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44538" algn="r" eaLnBrk="0" hangingPunct="0">
              <a:spcBef>
                <a:spcPct val="50000"/>
              </a:spcBef>
            </a:pPr>
            <a:r>
              <a:rPr lang="ar-JO" altLang="en-US" sz="2600" dirty="0">
                <a:solidFill>
                  <a:schemeClr val="bg1"/>
                </a:solidFill>
                <a:cs typeface="Arial" charset="0"/>
              </a:rPr>
              <a:t>بناء أحواض التخزين في محمية الأزرق </a:t>
            </a:r>
            <a:r>
              <a:rPr lang="ar-JO" altLang="en-US" sz="2600" dirty="0" smtClean="0">
                <a:solidFill>
                  <a:schemeClr val="bg1"/>
                </a:solidFill>
                <a:cs typeface="Arial" charset="0"/>
              </a:rPr>
              <a:t>المائية.</a:t>
            </a:r>
            <a:endParaRPr lang="en-US" altLang="en-US" sz="2600" dirty="0">
              <a:solidFill>
                <a:schemeClr val="bg1"/>
              </a:solidFill>
              <a:cs typeface="Arial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5" name="Picture 4" descr="CMC logo_neu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pool+Tamar+Os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38" y="0"/>
            <a:ext cx="9215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-71438" y="6338887"/>
            <a:ext cx="9215438" cy="5191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63600" algn="r" eaLnBrk="0" hangingPunct="0">
              <a:spcBef>
                <a:spcPct val="50000"/>
              </a:spcBef>
            </a:pPr>
            <a:r>
              <a:rPr lang="ar-JO" altLang="en-US" sz="2800" dirty="0">
                <a:solidFill>
                  <a:schemeClr val="bg1"/>
                </a:solidFill>
                <a:cs typeface="Arial" charset="0"/>
              </a:rPr>
              <a:t>أضف الإعداد الأساسي </a:t>
            </a:r>
            <a:r>
              <a:rPr lang="ar-JO" altLang="en-US" sz="2800" dirty="0" smtClean="0">
                <a:solidFill>
                  <a:schemeClr val="bg1"/>
                </a:solidFill>
                <a:cs typeface="Arial" charset="0"/>
              </a:rPr>
              <a:t>للتوطين.</a:t>
            </a:r>
            <a:endParaRPr lang="en-US" altLang="en-US" sz="2800" dirty="0">
              <a:solidFill>
                <a:schemeClr val="bg1"/>
              </a:solidFill>
              <a:cs typeface="Arial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-71438" y="0"/>
            <a:ext cx="9215438" cy="524256"/>
            <a:chOff x="0" y="0"/>
            <a:chExt cx="9144000" cy="524256"/>
          </a:xfrm>
        </p:grpSpPr>
        <p:pic>
          <p:nvPicPr>
            <p:cNvPr id="5" name="Picture 4" descr="CMC logo_neu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14"/>
          <p:cNvGrpSpPr>
            <a:grpSpLocks/>
          </p:cNvGrpSpPr>
          <p:nvPr/>
        </p:nvGrpSpPr>
        <p:grpSpPr bwMode="auto">
          <a:xfrm>
            <a:off x="206375" y="1358884"/>
            <a:ext cx="1185863" cy="5018107"/>
            <a:chOff x="340" y="754"/>
            <a:chExt cx="747" cy="2858"/>
          </a:xfrm>
        </p:grpSpPr>
        <p:sp>
          <p:nvSpPr>
            <p:cNvPr id="10245" name="AutoShape 9"/>
            <p:cNvSpPr>
              <a:spLocks noChangeArrowheads="1"/>
            </p:cNvSpPr>
            <p:nvPr/>
          </p:nvSpPr>
          <p:spPr bwMode="auto">
            <a:xfrm>
              <a:off x="340" y="754"/>
              <a:ext cx="747" cy="2858"/>
            </a:xfrm>
            <a:prstGeom prst="downArrow">
              <a:avLst>
                <a:gd name="adj1" fmla="val 50000"/>
                <a:gd name="adj2" fmla="val 95649"/>
              </a:avLst>
            </a:prstGeom>
            <a:solidFill>
              <a:srgbClr val="E7D19A">
                <a:alpha val="7294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6" name="Text Box 8"/>
            <p:cNvSpPr txBox="1">
              <a:spLocks noChangeArrowheads="1"/>
            </p:cNvSpPr>
            <p:nvPr/>
          </p:nvSpPr>
          <p:spPr bwMode="auto">
            <a:xfrm>
              <a:off x="554" y="1318"/>
              <a:ext cx="403" cy="19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eaVert"/>
            <a:lstStyle/>
            <a:p>
              <a:pPr marL="609600" indent="-609600" algn="l" rtl="0">
                <a:lnSpc>
                  <a:spcPct val="90000"/>
                </a:lnSpc>
                <a:spcBef>
                  <a:spcPct val="20000"/>
                </a:spcBef>
              </a:pPr>
              <a:r>
                <a:rPr lang="ar-JO" sz="4000" dirty="0" smtClean="0">
                  <a:solidFill>
                    <a:schemeClr val="bg1"/>
                  </a:solidFill>
                </a:rPr>
                <a:t>جلب التمويل</a:t>
              </a:r>
              <a:endParaRPr lang="en-US" sz="4000" dirty="0">
                <a:solidFill>
                  <a:schemeClr val="bg1"/>
                </a:solidFill>
              </a:endParaRPr>
            </a:p>
          </p:txBody>
        </p:sp>
      </p:grp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224359" y="1216989"/>
            <a:ext cx="6696075" cy="4681537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مقدمة (</a:t>
            </a:r>
            <a:r>
              <a:rPr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FWF </a:t>
            </a: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والأزرق).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ar-JO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السمك السرحاني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، </a:t>
            </a: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الأصل والحالة.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مرحلة التحقيق (2000).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مهمة الإنقاذ (2001).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ar-JO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مسار الاطلاق (2002</a:t>
            </a: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دراسة تفصيلية لبيولوجيا الأنواع وبيئتها ، 2003-2004.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إعداد الموائل ، 2005.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ar-JO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الاطلاق النهائي </a:t>
            </a: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، فبراير 2006.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الوضع الجديد.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مسح لعام 2008 ، 2011 ، 2016.</a:t>
            </a:r>
            <a:endParaRPr lang="en-US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16" descr="Picture2"/>
          <p:cNvPicPr>
            <a:picLocks noChangeAspect="1" noChangeArrowheads="1"/>
          </p:cNvPicPr>
          <p:nvPr/>
        </p:nvPicPr>
        <p:blipFill>
          <a:blip r:embed="rId3"/>
          <a:srcRect l="27251" r="33041"/>
          <a:stretch>
            <a:fillRect/>
          </a:stretch>
        </p:blipFill>
        <p:spPr bwMode="auto">
          <a:xfrm>
            <a:off x="7998296" y="1214422"/>
            <a:ext cx="1125538" cy="5162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8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7" name="Picture 6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3895749"/>
            <a:ext cx="9144000" cy="2981326"/>
            <a:chOff x="0" y="3346450"/>
            <a:chExt cx="9144000" cy="2981326"/>
          </a:xfrm>
        </p:grpSpPr>
        <p:sp>
          <p:nvSpPr>
            <p:cNvPr id="58372" name="Text Box 4"/>
            <p:cNvSpPr txBox="1">
              <a:spLocks noChangeArrowheads="1"/>
            </p:cNvSpPr>
            <p:nvPr/>
          </p:nvSpPr>
          <p:spPr bwMode="auto">
            <a:xfrm>
              <a:off x="0" y="3865563"/>
              <a:ext cx="9144000" cy="2462213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741363" indent="-396875" algn="r" eaLnBrk="0" hangingPunct="0">
                <a:spcBef>
                  <a:spcPct val="50000"/>
                </a:spcBef>
                <a:buFontTx/>
                <a:buAutoNum type="arabicPeriod"/>
              </a:pPr>
              <a:r>
                <a:rPr lang="ar-JO" altLang="en-US" sz="2800" dirty="0" smtClean="0">
                  <a:solidFill>
                    <a:schemeClr val="bg1"/>
                  </a:solidFill>
                  <a:cs typeface="Arial" charset="0"/>
                </a:rPr>
                <a:t>جمع </a:t>
              </a:r>
              <a:r>
                <a:rPr lang="ar-JO" altLang="en-US" sz="2800" dirty="0">
                  <a:solidFill>
                    <a:schemeClr val="bg1"/>
                  </a:solidFill>
                  <a:cs typeface="Arial" charset="0"/>
                </a:rPr>
                <a:t>الأسماك لبدء مشروع </a:t>
              </a:r>
              <a:r>
                <a:rPr lang="ar-JO" altLang="en-US" sz="2800" dirty="0" smtClean="0">
                  <a:solidFill>
                    <a:schemeClr val="bg1"/>
                  </a:solidFill>
                  <a:cs typeface="Arial" charset="0"/>
                </a:rPr>
                <a:t>إعادة التأهيل.</a:t>
              </a:r>
              <a:endParaRPr lang="ar-JO" altLang="en-US" sz="2800" dirty="0">
                <a:solidFill>
                  <a:schemeClr val="bg1"/>
                </a:solidFill>
                <a:cs typeface="Arial" charset="0"/>
              </a:endParaRPr>
            </a:p>
            <a:p>
              <a:pPr marL="741363" indent="-396875" algn="r" eaLnBrk="0" hangingPunct="0">
                <a:spcBef>
                  <a:spcPct val="50000"/>
                </a:spcBef>
                <a:buFontTx/>
                <a:buAutoNum type="arabicPeriod"/>
              </a:pPr>
              <a:r>
                <a:rPr lang="ar-JO" altLang="en-US" sz="2800" dirty="0" smtClean="0">
                  <a:solidFill>
                    <a:schemeClr val="bg1"/>
                  </a:solidFill>
                  <a:cs typeface="Arial" charset="0"/>
                </a:rPr>
                <a:t>دراسة التركيبة لمجتمعات التكاثر للأسماك المتوطنة.</a:t>
              </a:r>
            </a:p>
            <a:p>
              <a:pPr marL="741363" indent="-396875" algn="r" eaLnBrk="0" hangingPunct="0">
                <a:spcBef>
                  <a:spcPct val="50000"/>
                </a:spcBef>
                <a:buFontTx/>
                <a:buAutoNum type="arabicPeriod"/>
              </a:pPr>
              <a:r>
                <a:rPr lang="ar-JO" altLang="en-US" sz="2800" dirty="0" smtClean="0">
                  <a:solidFill>
                    <a:schemeClr val="bg1"/>
                  </a:solidFill>
                  <a:cs typeface="Arial" charset="0"/>
                </a:rPr>
                <a:t>دراسة </a:t>
              </a:r>
              <a:r>
                <a:rPr lang="ar-JO" altLang="en-US" sz="2800" dirty="0">
                  <a:solidFill>
                    <a:schemeClr val="bg1"/>
                  </a:solidFill>
                  <a:cs typeface="Arial" charset="0"/>
                </a:rPr>
                <a:t>التركيب </a:t>
              </a:r>
              <a:r>
                <a:rPr lang="ar-JO" altLang="en-US" sz="2800" dirty="0" smtClean="0">
                  <a:solidFill>
                    <a:schemeClr val="bg1"/>
                  </a:solidFill>
                  <a:cs typeface="Arial" charset="0"/>
                </a:rPr>
                <a:t>لمجتمعات التكاثر للأنواع الغريبة.</a:t>
              </a:r>
            </a:p>
            <a:p>
              <a:pPr marL="741363" indent="-396875" algn="r" eaLnBrk="0" hangingPunct="0">
                <a:spcBef>
                  <a:spcPct val="50000"/>
                </a:spcBef>
                <a:buFontTx/>
                <a:buAutoNum type="arabicPeriod"/>
              </a:pPr>
              <a:r>
                <a:rPr lang="ar-JO" altLang="en-US" sz="2800" dirty="0" smtClean="0">
                  <a:solidFill>
                    <a:schemeClr val="bg1"/>
                  </a:solidFill>
                  <a:cs typeface="Arial" charset="0"/>
                </a:rPr>
                <a:t>تحديد الموائل الملائمة للأنواع المتوطنة.</a:t>
              </a:r>
              <a:endParaRPr lang="en-US" altLang="en-US" sz="2800" dirty="0">
                <a:solidFill>
                  <a:schemeClr val="bg1"/>
                </a:solidFill>
                <a:cs typeface="Arial" charset="0"/>
              </a:endParaRPr>
            </a:p>
          </p:txBody>
        </p:sp>
        <p:sp>
          <p:nvSpPr>
            <p:cNvPr id="58373" name="Text Box 5"/>
            <p:cNvSpPr txBox="1">
              <a:spLocks noChangeArrowheads="1"/>
            </p:cNvSpPr>
            <p:nvPr/>
          </p:nvSpPr>
          <p:spPr bwMode="auto">
            <a:xfrm>
              <a:off x="0" y="3346450"/>
              <a:ext cx="9144000" cy="519113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73038" algn="r" eaLnBrk="0" hangingPunct="0">
                <a:spcBef>
                  <a:spcPct val="50000"/>
                </a:spcBef>
              </a:pPr>
              <a:r>
                <a:rPr lang="ar-JO" altLang="en-US" sz="2800" dirty="0">
                  <a:solidFill>
                    <a:schemeClr val="bg1"/>
                  </a:solidFill>
                  <a:cs typeface="Arial" charset="0"/>
                </a:rPr>
                <a:t>في عام 2001 </a:t>
              </a:r>
              <a:r>
                <a:rPr lang="ar-JO" altLang="en-US" sz="2800" dirty="0" smtClean="0">
                  <a:solidFill>
                    <a:schemeClr val="bg1"/>
                  </a:solidFill>
                  <a:cs typeface="Arial" charset="0"/>
                </a:rPr>
                <a:t>توصل </a:t>
              </a:r>
              <a:r>
                <a:rPr lang="ar-JO" altLang="en-US" sz="2800" dirty="0">
                  <a:solidFill>
                    <a:schemeClr val="bg1"/>
                  </a:solidFill>
                  <a:cs typeface="Arial" charset="0"/>
                </a:rPr>
                <a:t>الاستطلاع الثاني إلى: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7" name="Picture 6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4798333" y="836712"/>
            <a:ext cx="4284662" cy="526297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5425" algn="l" rtl="0" eaLnBrk="0" hangingPunct="0">
              <a:spcBef>
                <a:spcPct val="50000"/>
              </a:spcBef>
            </a:pPr>
            <a:endParaRPr lang="en-US" sz="2800" dirty="0">
              <a:solidFill>
                <a:schemeClr val="bg1"/>
              </a:solidFill>
              <a:cs typeface="Arial" charset="0"/>
            </a:endParaRPr>
          </a:p>
          <a:p>
            <a:pPr marL="225425" algn="r" eaLnBrk="0" hangingPunct="0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  <a:cs typeface="Arial" charset="0"/>
              </a:rPr>
              <a:t>الأسماك لا تزال تحت التهديد: فقدان الموائل وتأثير الأنواع الغريبة.</a:t>
            </a:r>
          </a:p>
          <a:p>
            <a:pPr marL="225425" algn="r" eaLnBrk="0" hangingPunct="0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  <a:cs typeface="Arial" charset="0"/>
              </a:rPr>
              <a:t>لا يزال عدد </a:t>
            </a:r>
            <a:r>
              <a:rPr lang="ar-JO" sz="2800" dirty="0" smtClean="0">
                <a:solidFill>
                  <a:schemeClr val="bg1"/>
                </a:solidFill>
                <a:cs typeface="Arial" charset="0"/>
              </a:rPr>
              <a:t>مجموعات التكاثر في </a:t>
            </a:r>
            <a:r>
              <a:rPr lang="ar-JO" sz="2800" dirty="0">
                <a:solidFill>
                  <a:schemeClr val="bg1"/>
                </a:solidFill>
                <a:cs typeface="Arial" charset="0"/>
              </a:rPr>
              <a:t>انخفاض.</a:t>
            </a:r>
          </a:p>
          <a:p>
            <a:pPr marL="225425" eaLnBrk="0" hangingPunct="0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  <a:cs typeface="Arial" charset="0"/>
              </a:rPr>
              <a:t>مجموعات التكاثر </a:t>
            </a:r>
            <a:r>
              <a:rPr lang="ar-JO" sz="2800" dirty="0" smtClean="0">
                <a:solidFill>
                  <a:schemeClr val="bg1"/>
                </a:solidFill>
                <a:cs typeface="Arial" charset="0"/>
              </a:rPr>
              <a:t>سمك أبو قشرة آخذ </a:t>
            </a:r>
            <a:r>
              <a:rPr lang="ar-JO" sz="2800" dirty="0">
                <a:solidFill>
                  <a:schemeClr val="bg1"/>
                </a:solidFill>
                <a:cs typeface="Arial" charset="0"/>
              </a:rPr>
              <a:t>في الازدياد.</a:t>
            </a:r>
          </a:p>
          <a:p>
            <a:pPr marL="225425" algn="r" eaLnBrk="0" hangingPunct="0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  <a:cs typeface="Arial" charset="0"/>
              </a:rPr>
              <a:t>تم جمع 40 عينة برية لبدء التخزين.</a:t>
            </a:r>
            <a:endParaRPr lang="en-GB" sz="2800" dirty="0">
              <a:solidFill>
                <a:schemeClr val="bg1"/>
              </a:solidFill>
              <a:cs typeface="Arial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7" name="Picture 6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5"/>
          <p:cNvGraphicFramePr>
            <a:graphicFrameLocks noChangeAspect="1"/>
          </p:cNvGraphicFramePr>
          <p:nvPr/>
        </p:nvGraphicFramePr>
        <p:xfrm>
          <a:off x="1365283" y="1107301"/>
          <a:ext cx="6421428" cy="48163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" name="Chart" r:id="rId4" imgW="5267325" imgH="3705225" progId="Excel.Sheet.8">
                  <p:embed/>
                </p:oleObj>
              </mc:Choice>
              <mc:Fallback>
                <p:oleObj name="Chart" r:id="rId4" imgW="5267325" imgH="3705225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5283" y="1107301"/>
                        <a:ext cx="6421428" cy="48163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6" name="Picture 5" descr="CMC logo_neu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0" y="5786454"/>
            <a:ext cx="9144000" cy="95410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tabLst>
                <a:tab pos="8974138" algn="l"/>
              </a:tabLst>
            </a:pPr>
            <a:r>
              <a:rPr lang="ar-JO" sz="2800" dirty="0">
                <a:solidFill>
                  <a:schemeClr val="bg1"/>
                </a:solidFill>
                <a:cs typeface="Arial" charset="0"/>
              </a:rPr>
              <a:t>بدأ مشروع </a:t>
            </a:r>
            <a:r>
              <a:rPr lang="ar-JO" sz="2800" dirty="0" smtClean="0">
                <a:solidFill>
                  <a:schemeClr val="bg1"/>
                </a:solidFill>
                <a:cs typeface="Arial" charset="0"/>
              </a:rPr>
              <a:t>تجديد المعلومات </a:t>
            </a:r>
            <a:r>
              <a:rPr lang="ar-JO" sz="2800" dirty="0">
                <a:solidFill>
                  <a:schemeClr val="bg1"/>
                </a:solidFill>
                <a:cs typeface="Arial" charset="0"/>
              </a:rPr>
              <a:t>بـ 20 سمكة في كل حوض. وصلوا إلى 500 فرد في يوليو 2001</a:t>
            </a:r>
            <a:endParaRPr lang="en-US" altLang="en-US" sz="2800" dirty="0">
              <a:solidFill>
                <a:schemeClr val="bg1"/>
              </a:solidFill>
              <a:cs typeface="Arial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6" name="Picture 5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5" descr="ford award 2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1208"/>
            <a:ext cx="9144000" cy="581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ext Box 6"/>
          <p:cNvSpPr txBox="1">
            <a:spLocks noChangeArrowheads="1"/>
          </p:cNvSpPr>
          <p:nvPr/>
        </p:nvSpPr>
        <p:spPr bwMode="auto">
          <a:xfrm>
            <a:off x="0" y="5911874"/>
            <a:ext cx="9144000" cy="95410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4400" algn="ctr" rtl="0">
              <a:spcBef>
                <a:spcPct val="50000"/>
              </a:spcBef>
            </a:pPr>
            <a:r>
              <a:rPr lang="ar-JO" sz="2800" dirty="0" smtClean="0">
                <a:solidFill>
                  <a:schemeClr val="bg1"/>
                </a:solidFill>
              </a:rPr>
              <a:t>المنحة </a:t>
            </a:r>
            <a:r>
              <a:rPr lang="ar-JO" sz="2800" dirty="0" smtClean="0">
                <a:solidFill>
                  <a:schemeClr val="bg1"/>
                </a:solidFill>
              </a:rPr>
              <a:t>الثانية </a:t>
            </a:r>
            <a:r>
              <a:rPr lang="ar-JO" sz="2800" dirty="0">
                <a:solidFill>
                  <a:schemeClr val="bg1"/>
                </a:solidFill>
              </a:rPr>
              <a:t>، منحة فورد للمحافظة على البيئة في السابع من نوفمبر 2001.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5" name="Picture 4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4554208"/>
            <a:ext cx="9163050" cy="2303792"/>
            <a:chOff x="-19050" y="4123345"/>
            <a:chExt cx="9163050" cy="2303792"/>
          </a:xfrm>
        </p:grpSpPr>
        <p:sp>
          <p:nvSpPr>
            <p:cNvPr id="65541" name="Text Box 5"/>
            <p:cNvSpPr txBox="1">
              <a:spLocks noChangeArrowheads="1"/>
            </p:cNvSpPr>
            <p:nvPr/>
          </p:nvSpPr>
          <p:spPr bwMode="auto">
            <a:xfrm>
              <a:off x="0" y="4611255"/>
              <a:ext cx="9144000" cy="1815882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457200" indent="-457200" eaLnBrk="0" hangingPunct="0">
                <a:spcBef>
                  <a:spcPct val="50000"/>
                </a:spcBef>
                <a:buFont typeface="Arial" pitchFamily="34" charset="0"/>
                <a:buChar char="•"/>
              </a:pPr>
              <a:r>
                <a:rPr lang="ar-JO" altLang="en-US" sz="2800" dirty="0">
                  <a:solidFill>
                    <a:schemeClr val="bg1"/>
                  </a:solidFill>
                  <a:cs typeface="Arial" charset="0"/>
                </a:rPr>
                <a:t>المسح الثالث لتقييم حالة الحفظ ، وتحديد معالم برنامج المراقبة المستمرة.</a:t>
              </a:r>
            </a:p>
            <a:p>
              <a:pPr marL="457200" indent="-457200" eaLnBrk="0" hangingPunct="0">
                <a:spcBef>
                  <a:spcPct val="50000"/>
                </a:spcBef>
                <a:buFont typeface="Arial" pitchFamily="34" charset="0"/>
                <a:buChar char="•"/>
              </a:pPr>
              <a:r>
                <a:rPr lang="ar-JO" altLang="en-US" sz="2800" dirty="0" smtClean="0">
                  <a:solidFill>
                    <a:schemeClr val="bg1"/>
                  </a:solidFill>
                  <a:cs typeface="Arial" charset="0"/>
                </a:rPr>
                <a:t>تحديد الموائل </a:t>
              </a:r>
              <a:r>
                <a:rPr lang="ar-JO" altLang="en-US" sz="2800" dirty="0">
                  <a:solidFill>
                    <a:schemeClr val="bg1"/>
                  </a:solidFill>
                  <a:cs typeface="Arial" charset="0"/>
                </a:rPr>
                <a:t>المناسبة لإطلاق الممر.</a:t>
              </a:r>
            </a:p>
            <a:p>
              <a:pPr marL="457200" indent="-457200" eaLnBrk="0" hangingPunct="0">
                <a:spcBef>
                  <a:spcPct val="50000"/>
                </a:spcBef>
                <a:buFont typeface="Arial" pitchFamily="34" charset="0"/>
                <a:buChar char="•"/>
              </a:pPr>
              <a:r>
                <a:rPr lang="ar-JO" altLang="en-US" sz="2800" dirty="0">
                  <a:solidFill>
                    <a:schemeClr val="bg1"/>
                  </a:solidFill>
                  <a:cs typeface="Arial" charset="0"/>
                </a:rPr>
                <a:t>اضطراب التركيبة </a:t>
              </a:r>
              <a:r>
                <a:rPr lang="ar-JO" altLang="en-US" sz="2800" dirty="0" smtClean="0">
                  <a:solidFill>
                    <a:schemeClr val="bg1"/>
                  </a:solidFill>
                  <a:cs typeface="Arial" charset="0"/>
                </a:rPr>
                <a:t>المجتمعية للأنواع </a:t>
              </a:r>
              <a:r>
                <a:rPr lang="ar-JO" altLang="en-US" sz="2800" dirty="0">
                  <a:solidFill>
                    <a:schemeClr val="bg1"/>
                  </a:solidFill>
                  <a:cs typeface="Arial" charset="0"/>
                </a:rPr>
                <a:t>الغريبة.</a:t>
              </a:r>
              <a:endParaRPr lang="en-US" altLang="en-US" sz="2800" dirty="0">
                <a:solidFill>
                  <a:schemeClr val="bg1"/>
                </a:solidFill>
                <a:cs typeface="Arial" charset="0"/>
              </a:endParaRPr>
            </a:p>
          </p:txBody>
        </p:sp>
        <p:sp>
          <p:nvSpPr>
            <p:cNvPr id="65540" name="Text Box 4"/>
            <p:cNvSpPr txBox="1">
              <a:spLocks noChangeArrowheads="1"/>
            </p:cNvSpPr>
            <p:nvPr/>
          </p:nvSpPr>
          <p:spPr bwMode="auto">
            <a:xfrm>
              <a:off x="-19050" y="4123345"/>
              <a:ext cx="9163050" cy="519113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25425">
                <a:spcBef>
                  <a:spcPct val="50000"/>
                </a:spcBef>
              </a:pPr>
              <a:r>
                <a:rPr lang="ar-JO" sz="2800" dirty="0" smtClean="0">
                  <a:solidFill>
                    <a:schemeClr val="bg1"/>
                  </a:solidFill>
                </a:rPr>
                <a:t>2002 </a:t>
              </a:r>
              <a:r>
                <a:rPr lang="ar-JO" sz="2800" dirty="0">
                  <a:solidFill>
                    <a:schemeClr val="bg1"/>
                  </a:solidFill>
                </a:rPr>
                <a:t>فريق </a:t>
              </a:r>
              <a:r>
                <a:rPr lang="ar-JO" sz="2800" dirty="0" smtClean="0">
                  <a:solidFill>
                    <a:schemeClr val="bg1"/>
                  </a:solidFill>
                </a:rPr>
                <a:t>الجمعية الملكية لحماية الطبيعة يتولى </a:t>
              </a:r>
              <a:r>
                <a:rPr lang="ar-JO" sz="2800" dirty="0" smtClean="0">
                  <a:solidFill>
                    <a:schemeClr val="bg1"/>
                  </a:solidFill>
                </a:rPr>
                <a:t>المسؤولية: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6" name="Picture 5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0" y="677855"/>
            <a:ext cx="9144000" cy="1679575"/>
          </a:xfrm>
          <a:prstGeom prst="rect">
            <a:avLst/>
          </a:prstGeom>
          <a:solidFill>
            <a:schemeClr val="tx1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7575" eaLnBrk="0" hangingPunct="0">
              <a:spcBef>
                <a:spcPct val="50000"/>
              </a:spcBef>
            </a:pPr>
            <a:r>
              <a:rPr lang="ar-JO" sz="2600" i="1" dirty="0" smtClean="0">
                <a:solidFill>
                  <a:schemeClr val="bg1"/>
                </a:solidFill>
              </a:rPr>
              <a:t>عدد مجموعات تكاثر السرحاني ينخفض </a:t>
            </a:r>
            <a:r>
              <a:rPr lang="ar-JO" sz="2600" i="1" dirty="0">
                <a:solidFill>
                  <a:schemeClr val="bg1"/>
                </a:solidFill>
              </a:rPr>
              <a:t>بشكل </a:t>
            </a:r>
            <a:r>
              <a:rPr lang="ar-JO" sz="2600" i="1" dirty="0" smtClean="0">
                <a:solidFill>
                  <a:schemeClr val="bg1"/>
                </a:solidFill>
              </a:rPr>
              <a:t>خطير.</a:t>
            </a:r>
            <a:endParaRPr lang="ar-JO" sz="2600" i="1" dirty="0">
              <a:solidFill>
                <a:schemeClr val="bg1"/>
              </a:solidFill>
            </a:endParaRPr>
          </a:p>
          <a:p>
            <a:pPr marL="917575" eaLnBrk="0" hangingPunct="0">
              <a:spcBef>
                <a:spcPct val="50000"/>
              </a:spcBef>
            </a:pPr>
            <a:r>
              <a:rPr lang="ar-JO" sz="2600" i="1" dirty="0" smtClean="0">
                <a:solidFill>
                  <a:schemeClr val="bg1"/>
                </a:solidFill>
              </a:rPr>
              <a:t>لا </a:t>
            </a:r>
            <a:r>
              <a:rPr lang="ar-JO" sz="2600" i="1" dirty="0">
                <a:solidFill>
                  <a:schemeClr val="bg1"/>
                </a:solidFill>
              </a:rPr>
              <a:t>يزال حجم مجموعات </a:t>
            </a:r>
            <a:r>
              <a:rPr lang="ar-JO" sz="2600" i="1" dirty="0" smtClean="0">
                <a:solidFill>
                  <a:schemeClr val="bg1"/>
                </a:solidFill>
              </a:rPr>
              <a:t>تكاثر سمك أبو قشرة في </a:t>
            </a:r>
            <a:r>
              <a:rPr lang="ar-JO" sz="2600" i="1" dirty="0">
                <a:solidFill>
                  <a:schemeClr val="bg1"/>
                </a:solidFill>
              </a:rPr>
              <a:t>ازدياد.</a:t>
            </a:r>
          </a:p>
          <a:p>
            <a:pPr marL="917575" eaLnBrk="0" hangingPunct="0">
              <a:spcBef>
                <a:spcPct val="50000"/>
              </a:spcBef>
            </a:pPr>
            <a:r>
              <a:rPr lang="ar-JO" sz="2600" i="1" dirty="0">
                <a:solidFill>
                  <a:schemeClr val="bg1"/>
                </a:solidFill>
              </a:rPr>
              <a:t>حجم مجموعات تكاثر </a:t>
            </a:r>
            <a:r>
              <a:rPr lang="ar-JO" sz="2600" i="1" dirty="0" smtClean="0">
                <a:solidFill>
                  <a:schemeClr val="bg1"/>
                </a:solidFill>
              </a:rPr>
              <a:t>البلطي </a:t>
            </a:r>
            <a:r>
              <a:rPr lang="ar-JO" sz="2600" i="1" dirty="0">
                <a:solidFill>
                  <a:schemeClr val="bg1"/>
                </a:solidFill>
              </a:rPr>
              <a:t>لا يزال في ازدياد.</a:t>
            </a:r>
            <a:endParaRPr lang="en-US" altLang="en-US" sz="2600" dirty="0">
              <a:solidFill>
                <a:schemeClr val="bg1"/>
              </a:solidFill>
              <a:cs typeface="Arial" charset="0"/>
            </a:endParaRPr>
          </a:p>
        </p:txBody>
      </p:sp>
      <p:graphicFrame>
        <p:nvGraphicFramePr>
          <p:cNvPr id="66566" name="Object 6"/>
          <p:cNvGraphicFramePr>
            <a:graphicFrameLocks noChangeAspect="1"/>
          </p:cNvGraphicFramePr>
          <p:nvPr/>
        </p:nvGraphicFramePr>
        <p:xfrm>
          <a:off x="1763713" y="2566988"/>
          <a:ext cx="5616575" cy="3741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Chart" r:id="rId4" imgW="5267325" imgH="3705225" progId="Excel.Sheet.8">
                  <p:embed/>
                </p:oleObj>
              </mc:Choice>
              <mc:Fallback>
                <p:oleObj name="Chart" r:id="rId4" imgW="5267325" imgH="3705225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10965" r="5289"/>
                      <a:stretch>
                        <a:fillRect/>
                      </a:stretch>
                    </p:blipFill>
                    <p:spPr bwMode="auto">
                      <a:xfrm>
                        <a:off x="1763713" y="2566988"/>
                        <a:ext cx="5616575" cy="3741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7" name="Picture 6" descr="CMC logo_neu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 animBg="1"/>
      <p:bldOleChart spid="6656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-36513" y="-26988"/>
            <a:ext cx="9180513" cy="6858001"/>
            <a:chOff x="-23" y="0"/>
            <a:chExt cx="5783" cy="4320"/>
          </a:xfrm>
        </p:grpSpPr>
        <p:pic>
          <p:nvPicPr>
            <p:cNvPr id="41989" name="Picture 8" descr="PICT2306"/>
            <p:cNvPicPr>
              <a:picLocks noChangeAspect="1" noChangeArrowheads="1"/>
            </p:cNvPicPr>
            <p:nvPr/>
          </p:nvPicPr>
          <p:blipFill>
            <a:blip r:embed="rId3"/>
            <a:srcRect t="14687"/>
            <a:stretch>
              <a:fillRect/>
            </a:stretch>
          </p:blipFill>
          <p:spPr bwMode="auto">
            <a:xfrm rot="-5400000">
              <a:off x="-800" y="777"/>
              <a:ext cx="4320" cy="2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0" name="Text Box 9"/>
            <p:cNvSpPr txBox="1">
              <a:spLocks noChangeArrowheads="1"/>
            </p:cNvSpPr>
            <p:nvPr/>
          </p:nvSpPr>
          <p:spPr bwMode="auto">
            <a:xfrm>
              <a:off x="2742" y="0"/>
              <a:ext cx="3018" cy="562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spcBef>
                  <a:spcPct val="50000"/>
                </a:spcBef>
              </a:pPr>
              <a:r>
                <a:rPr lang="ar-JO" sz="2600" dirty="0">
                  <a:solidFill>
                    <a:schemeClr val="bg1"/>
                  </a:solidFill>
                  <a:cs typeface="Arial" charset="0"/>
                </a:rPr>
                <a:t>تم </a:t>
              </a:r>
              <a:r>
                <a:rPr lang="ar-JO" sz="2600" dirty="0" smtClean="0">
                  <a:solidFill>
                    <a:schemeClr val="bg1"/>
                  </a:solidFill>
                  <a:cs typeface="Arial" charset="0"/>
                </a:rPr>
                <a:t>اطلاق 350 </a:t>
              </a:r>
              <a:r>
                <a:rPr lang="ar-JO" sz="2600" dirty="0">
                  <a:solidFill>
                    <a:schemeClr val="bg1"/>
                  </a:solidFill>
                  <a:cs typeface="Arial" charset="0"/>
                </a:rPr>
                <a:t>سمكة بتاريخ 23 سبتمبر 2002</a:t>
              </a:r>
              <a:endParaRPr lang="en-GB" sz="2600" dirty="0">
                <a:solidFill>
                  <a:schemeClr val="bg1"/>
                </a:solidFill>
                <a:cs typeface="Arial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-36513" y="642918"/>
            <a:ext cx="2627313" cy="57943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3038" rtl="0">
              <a:spcBef>
                <a:spcPct val="50000"/>
              </a:spcBef>
            </a:pPr>
            <a:r>
              <a:rPr lang="ar-JO" dirty="0">
                <a:solidFill>
                  <a:schemeClr val="bg1"/>
                </a:solidFill>
              </a:rPr>
              <a:t>ثم عام 2003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-36513" y="1344613"/>
            <a:ext cx="2627313" cy="393954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3038" algn="r" eaLnBrk="0" hangingPunct="0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  <a:cs typeface="Arial" charset="0"/>
              </a:rPr>
              <a:t>تقييم مخرجات المشروع وتطبيق معايير الرصد التي تم وضعها في عام 2002.</a:t>
            </a:r>
          </a:p>
          <a:p>
            <a:pPr marL="173038" algn="r" eaLnBrk="0" hangingPunct="0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  <a:cs typeface="Arial" charset="0"/>
              </a:rPr>
              <a:t>تقييم الإصدار التجريبي لعام 2002.</a:t>
            </a:r>
            <a:endParaRPr lang="en-GB" sz="2800" dirty="0">
              <a:solidFill>
                <a:schemeClr val="bg1"/>
              </a:solidFill>
              <a:cs typeface="Arial" charset="0"/>
            </a:endParaRPr>
          </a:p>
          <a:p>
            <a:pPr marL="173038" algn="l" rtl="0" eaLnBrk="0" hangingPunct="0">
              <a:spcBef>
                <a:spcPct val="50000"/>
              </a:spcBef>
            </a:pPr>
            <a:endParaRPr lang="en-GB" sz="800" dirty="0">
              <a:solidFill>
                <a:schemeClr val="bg1"/>
              </a:solidFill>
              <a:cs typeface="Arial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7" name="Picture 6" descr="CMC logo_neu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 animBg="1"/>
      <p:bldP spid="696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0" y="836613"/>
            <a:ext cx="9180513" cy="138499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algn="ctr" rtl="0" eaLnBrk="0" hangingPunct="0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  <a:cs typeface="Arial" charset="0"/>
              </a:rPr>
              <a:t>يتزايد حجم مجموعات التكاثر </a:t>
            </a:r>
            <a:r>
              <a:rPr lang="ar-JO" sz="2800" dirty="0" smtClean="0">
                <a:solidFill>
                  <a:schemeClr val="bg1"/>
                </a:solidFill>
                <a:cs typeface="Arial" charset="0"/>
              </a:rPr>
              <a:t>بشكل </a:t>
            </a:r>
            <a:r>
              <a:rPr lang="ar-JO" sz="2800" dirty="0">
                <a:solidFill>
                  <a:schemeClr val="bg1"/>
                </a:solidFill>
                <a:cs typeface="Arial" charset="0"/>
              </a:rPr>
              <a:t>طفيف ، وقد نجح عدد قليل من الأفراد في إنشاء تجمعات جديدة للأنواع ، والبدء في استخدام نطاق موائل أوسع. تم إطلاق </a:t>
            </a:r>
            <a:r>
              <a:rPr lang="ar-JO" sz="2800" dirty="0" smtClean="0">
                <a:solidFill>
                  <a:schemeClr val="bg1"/>
                </a:solidFill>
                <a:cs typeface="Arial" charset="0"/>
              </a:rPr>
              <a:t>350 سمكة اخرى.</a:t>
            </a:r>
            <a:endParaRPr lang="en-GB" sz="2800" dirty="0">
              <a:solidFill>
                <a:schemeClr val="bg1"/>
              </a:solidFill>
              <a:cs typeface="Arial" charset="0"/>
            </a:endParaRPr>
          </a:p>
        </p:txBody>
      </p:sp>
      <p:graphicFrame>
        <p:nvGraphicFramePr>
          <p:cNvPr id="70661" name="Object 5"/>
          <p:cNvGraphicFramePr>
            <a:graphicFrameLocks noChangeAspect="1"/>
          </p:cNvGraphicFramePr>
          <p:nvPr/>
        </p:nvGraphicFramePr>
        <p:xfrm>
          <a:off x="1765300" y="3098823"/>
          <a:ext cx="5543550" cy="361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9" name="Chart" r:id="rId4" imgW="5267325" imgH="3705225" progId="Excel.Sheet.8">
                  <p:embed/>
                </p:oleObj>
              </mc:Choice>
              <mc:Fallback>
                <p:oleObj name="Chart" r:id="rId4" imgW="5267325" imgH="3705225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11133" r="4179"/>
                      <a:stretch>
                        <a:fillRect/>
                      </a:stretch>
                    </p:blipFill>
                    <p:spPr bwMode="auto">
                      <a:xfrm>
                        <a:off x="1765300" y="3098823"/>
                        <a:ext cx="5543550" cy="361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7" name="Picture 6" descr="CMC logo_neu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 animBg="1"/>
      <p:bldOleChart spid="706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714348" y="1162055"/>
            <a:ext cx="3238500" cy="2981325"/>
          </a:xfrm>
        </p:spPr>
        <p:txBody>
          <a:bodyPr/>
          <a:lstStyle/>
          <a:p>
            <a:pPr marL="609600" indent="-609600" algn="l" rtl="0" eaLnBrk="1" hangingPunct="1">
              <a:buFontTx/>
              <a:buAutoNum type="arabicPeriod"/>
            </a:pPr>
            <a:r>
              <a:rPr lang="ar-JO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المنطقة القطبية المتجمدة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buFontTx/>
              <a:buAutoNum type="arabicPeriod"/>
            </a:pPr>
            <a:r>
              <a:rPr lang="ar-JO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الهندواسيوية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buFontTx/>
              <a:buAutoNum type="arabicPeriod"/>
            </a:pPr>
            <a:r>
              <a:rPr lang="ar-JO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المدار الافريقي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buFontTx/>
              <a:buAutoNum type="arabicPeriod"/>
            </a:pPr>
            <a:r>
              <a:rPr lang="ar-JO" sz="28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بحر </a:t>
            </a:r>
            <a:r>
              <a:rPr lang="ar-JO" sz="2800" b="1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تيثيس</a:t>
            </a:r>
            <a:endParaRPr lang="en-US" sz="2800" b="1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buFontTx/>
              <a:buAutoNum type="arabicPeriod"/>
            </a:pPr>
            <a:r>
              <a:rPr lang="ar-JO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البحر الأبيض المتوسط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10" descr="Picture 3"/>
          <p:cNvPicPr>
            <a:picLocks noChangeAspect="1" noChangeArrowheads="1"/>
          </p:cNvPicPr>
          <p:nvPr/>
        </p:nvPicPr>
        <p:blipFill>
          <a:blip r:embed="rId3"/>
          <a:srcRect l="30956" t="26418" r="18608" b="36259"/>
          <a:stretch>
            <a:fillRect/>
          </a:stretch>
        </p:blipFill>
        <p:spPr bwMode="auto">
          <a:xfrm>
            <a:off x="3954438" y="1162055"/>
            <a:ext cx="4332338" cy="2456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655033" y="4509120"/>
            <a:ext cx="8286808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22300">
              <a:spcBef>
                <a:spcPct val="20000"/>
              </a:spcBef>
            </a:pPr>
            <a:r>
              <a:rPr lang="ar-JO" sz="2400" dirty="0">
                <a:solidFill>
                  <a:schemeClr val="bg1"/>
                </a:solidFill>
              </a:rPr>
              <a:t>خمسة عشر نوعًا تنتمي إلى ست عائلات ممثلة في 12 جنسًا. وجميعها من أسماك المياه العذبة الأولية باستثناء أسماك </a:t>
            </a:r>
            <a:r>
              <a:rPr lang="ar-JO" sz="2400" dirty="0" err="1" smtClean="0">
                <a:solidFill>
                  <a:schemeClr val="bg1"/>
                </a:solidFill>
              </a:rPr>
              <a:t>البطريخيات</a:t>
            </a:r>
            <a:r>
              <a:rPr lang="ar-JO" sz="2400" dirty="0" smtClean="0">
                <a:solidFill>
                  <a:schemeClr val="bg1"/>
                </a:solidFill>
              </a:rPr>
              <a:t> الثعبانية و </a:t>
            </a:r>
            <a:r>
              <a:rPr lang="ar-JO" sz="2400" dirty="0" smtClean="0">
                <a:solidFill>
                  <a:schemeClr val="bg1"/>
                </a:solidFill>
              </a:rPr>
              <a:t>اسماك </a:t>
            </a:r>
            <a:r>
              <a:rPr lang="ar-JO" sz="2400" dirty="0" err="1" smtClean="0">
                <a:solidFill>
                  <a:schemeClr val="bg1"/>
                </a:solidFill>
              </a:rPr>
              <a:t>السيكليد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8" name="Picture 7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Oval 9"/>
          <p:cNvSpPr/>
          <p:nvPr/>
        </p:nvSpPr>
        <p:spPr bwMode="auto">
          <a:xfrm>
            <a:off x="1071538" y="2643182"/>
            <a:ext cx="2428892" cy="642942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-36513" y="765175"/>
            <a:ext cx="9180513" cy="57943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9538" algn="ctr" rtl="0">
              <a:spcBef>
                <a:spcPct val="50000"/>
              </a:spcBef>
            </a:pPr>
            <a:r>
              <a:rPr lang="ar-JO" dirty="0">
                <a:solidFill>
                  <a:schemeClr val="bg1"/>
                </a:solidFill>
              </a:rPr>
              <a:t>لكن الأنواع لا تزال مهددة بالانقراض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-19050" y="1466850"/>
            <a:ext cx="9180513" cy="49244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algn="ctr">
              <a:spcBef>
                <a:spcPct val="50000"/>
              </a:spcBef>
            </a:pPr>
            <a:r>
              <a:rPr lang="ar-JO" sz="2600" dirty="0">
                <a:solidFill>
                  <a:schemeClr val="bg1"/>
                </a:solidFill>
              </a:rPr>
              <a:t>أصبحت دراسة سمات تاريخ حياة الأنواع </a:t>
            </a:r>
            <a:r>
              <a:rPr lang="ar-JO" sz="2600" dirty="0" smtClean="0">
                <a:solidFill>
                  <a:schemeClr val="bg1"/>
                </a:solidFill>
              </a:rPr>
              <a:t>(</a:t>
            </a:r>
            <a:r>
              <a:rPr lang="en-US" sz="2600" dirty="0" smtClean="0">
                <a:solidFill>
                  <a:schemeClr val="bg1"/>
                </a:solidFill>
              </a:rPr>
              <a:t>LHT</a:t>
            </a:r>
            <a:r>
              <a:rPr lang="ar-JO" sz="2600" dirty="0" smtClean="0">
                <a:solidFill>
                  <a:schemeClr val="bg1"/>
                </a:solidFill>
              </a:rPr>
              <a:t>)أمرًا </a:t>
            </a:r>
            <a:r>
              <a:rPr lang="ar-JO" sz="2600" dirty="0">
                <a:solidFill>
                  <a:schemeClr val="bg1"/>
                </a:solidFill>
              </a:rPr>
              <a:t>لا بد منه</a:t>
            </a:r>
            <a:endParaRPr lang="en-US" sz="2600" dirty="0">
              <a:solidFill>
                <a:schemeClr val="bg1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-36513" y="3107952"/>
            <a:ext cx="9180513" cy="3750072"/>
            <a:chOff x="-36513" y="3107952"/>
            <a:chExt cx="9180513" cy="3750072"/>
          </a:xfrm>
        </p:grpSpPr>
        <p:sp>
          <p:nvSpPr>
            <p:cNvPr id="71686" name="Text Box 6"/>
            <p:cNvSpPr txBox="1">
              <a:spLocks noChangeArrowheads="1"/>
            </p:cNvSpPr>
            <p:nvPr/>
          </p:nvSpPr>
          <p:spPr bwMode="auto">
            <a:xfrm>
              <a:off x="-36513" y="3107952"/>
              <a:ext cx="9180513" cy="892552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77800">
                <a:spcBef>
                  <a:spcPct val="50000"/>
                </a:spcBef>
              </a:pPr>
              <a:r>
                <a:rPr lang="ar-JO" sz="2600" dirty="0">
                  <a:solidFill>
                    <a:schemeClr val="bg1"/>
                  </a:solidFill>
                </a:rPr>
                <a:t>بدأت الدراسة التفصيلية لبيولوجيا وعلم البيئة </a:t>
              </a:r>
              <a:r>
                <a:rPr lang="ar-JO" sz="2600" dirty="0" smtClean="0">
                  <a:solidFill>
                    <a:schemeClr val="bg1"/>
                  </a:solidFill>
                </a:rPr>
                <a:t>لسمك السرحاني في </a:t>
              </a:r>
              <a:r>
                <a:rPr lang="ar-JO" sz="2600" dirty="0">
                  <a:solidFill>
                    <a:schemeClr val="bg1"/>
                  </a:solidFill>
                </a:rPr>
                <a:t>يوليو 2003 حتى يوليو 2004 من أجل:</a:t>
              </a:r>
              <a:endParaRPr lang="en-US" sz="2600" dirty="0">
                <a:solidFill>
                  <a:schemeClr val="bg1"/>
                </a:solidFill>
              </a:endParaRPr>
            </a:p>
          </p:txBody>
        </p:sp>
        <p:sp>
          <p:nvSpPr>
            <p:cNvPr id="71687" name="Text Box 7"/>
            <p:cNvSpPr txBox="1">
              <a:spLocks noChangeArrowheads="1"/>
            </p:cNvSpPr>
            <p:nvPr/>
          </p:nvSpPr>
          <p:spPr bwMode="auto">
            <a:xfrm>
              <a:off x="-36513" y="4079565"/>
              <a:ext cx="9180513" cy="492443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77800">
                <a:spcBef>
                  <a:spcPct val="50000"/>
                </a:spcBef>
              </a:pPr>
              <a:r>
                <a:rPr lang="ar-JO" sz="2600" dirty="0" smtClean="0">
                  <a:solidFill>
                    <a:schemeClr val="bg1"/>
                  </a:solidFill>
                </a:rPr>
                <a:t>توثيق </a:t>
              </a:r>
              <a:r>
                <a:rPr lang="ar-JO" sz="2600" dirty="0">
                  <a:solidFill>
                    <a:schemeClr val="bg1"/>
                  </a:solidFill>
                </a:rPr>
                <a:t>نطاق الموائل و</a:t>
              </a:r>
              <a:r>
                <a:rPr lang="ar-JO" sz="2600" dirty="0" smtClean="0">
                  <a:solidFill>
                    <a:schemeClr val="bg1"/>
                  </a:solidFill>
                </a:rPr>
                <a:t>متطلبات الموائل</a:t>
              </a:r>
              <a:r>
                <a:rPr lang="ar-JO" sz="2600" dirty="0">
                  <a:solidFill>
                    <a:schemeClr val="bg1"/>
                  </a:solidFill>
                </a:rPr>
                <a:t>.</a:t>
              </a:r>
              <a:endParaRPr lang="en-US" sz="2600" dirty="0">
                <a:solidFill>
                  <a:schemeClr val="bg1"/>
                </a:solidFill>
              </a:endParaRPr>
            </a:p>
          </p:txBody>
        </p:sp>
        <p:sp>
          <p:nvSpPr>
            <p:cNvPr id="71688" name="Text Box 8"/>
            <p:cNvSpPr txBox="1">
              <a:spLocks noChangeArrowheads="1"/>
            </p:cNvSpPr>
            <p:nvPr/>
          </p:nvSpPr>
          <p:spPr bwMode="auto">
            <a:xfrm>
              <a:off x="-36513" y="4651069"/>
              <a:ext cx="9180513" cy="492443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77800">
                <a:spcBef>
                  <a:spcPct val="50000"/>
                </a:spcBef>
              </a:pPr>
              <a:r>
                <a:rPr lang="ar-JO" sz="2600" dirty="0">
                  <a:solidFill>
                    <a:schemeClr val="bg1"/>
                  </a:solidFill>
                </a:rPr>
                <a:t>تحديد مصادر الغذاء ومجموعة الكائنات الغذائية.</a:t>
              </a:r>
              <a:endParaRPr lang="en-US" sz="2600" dirty="0">
                <a:solidFill>
                  <a:schemeClr val="bg1"/>
                </a:solidFill>
              </a:endParaRPr>
            </a:p>
          </p:txBody>
        </p:sp>
        <p:sp>
          <p:nvSpPr>
            <p:cNvPr id="71689" name="Text Box 9"/>
            <p:cNvSpPr txBox="1">
              <a:spLocks noChangeArrowheads="1"/>
            </p:cNvSpPr>
            <p:nvPr/>
          </p:nvSpPr>
          <p:spPr bwMode="auto">
            <a:xfrm>
              <a:off x="-36513" y="5222573"/>
              <a:ext cx="9180513" cy="492443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77800" rtl="0">
                <a:spcBef>
                  <a:spcPct val="50000"/>
                </a:spcBef>
              </a:pPr>
              <a:r>
                <a:rPr lang="ar-JO" sz="2600" dirty="0">
                  <a:solidFill>
                    <a:schemeClr val="bg1"/>
                  </a:solidFill>
                </a:rPr>
                <a:t>توثيق دورة </a:t>
              </a:r>
              <a:r>
                <a:rPr lang="ar-JO" sz="2600" dirty="0" smtClean="0">
                  <a:solidFill>
                    <a:schemeClr val="bg1"/>
                  </a:solidFill>
                </a:rPr>
                <a:t>التكاثر.</a:t>
              </a:r>
              <a:endParaRPr lang="en-US" sz="2600" dirty="0">
                <a:solidFill>
                  <a:schemeClr val="bg1"/>
                </a:solidFill>
              </a:endParaRPr>
            </a:p>
          </p:txBody>
        </p:sp>
        <p:sp>
          <p:nvSpPr>
            <p:cNvPr id="71690" name="Text Box 10"/>
            <p:cNvSpPr txBox="1">
              <a:spLocks noChangeArrowheads="1"/>
            </p:cNvSpPr>
            <p:nvPr/>
          </p:nvSpPr>
          <p:spPr bwMode="auto">
            <a:xfrm>
              <a:off x="-36513" y="5794077"/>
              <a:ext cx="9180513" cy="492443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77800">
                <a:spcBef>
                  <a:spcPct val="50000"/>
                </a:spcBef>
              </a:pPr>
              <a:r>
                <a:rPr lang="ar-JO" sz="2600" dirty="0">
                  <a:solidFill>
                    <a:schemeClr val="bg1"/>
                  </a:solidFill>
                </a:rPr>
                <a:t>تحديد </a:t>
              </a:r>
              <a:r>
                <a:rPr lang="ar-JO" sz="2600" dirty="0" smtClean="0">
                  <a:solidFill>
                    <a:schemeClr val="bg1"/>
                  </a:solidFill>
                </a:rPr>
                <a:t>تأثيرات خاصة للأنواع </a:t>
              </a:r>
              <a:r>
                <a:rPr lang="ar-JO" sz="2600" dirty="0">
                  <a:solidFill>
                    <a:schemeClr val="bg1"/>
                  </a:solidFill>
                </a:rPr>
                <a:t>الغريبة.</a:t>
              </a:r>
              <a:endParaRPr lang="en-US" sz="2600" dirty="0">
                <a:solidFill>
                  <a:schemeClr val="bg1"/>
                </a:solidFill>
              </a:endParaRPr>
            </a:p>
          </p:txBody>
        </p:sp>
        <p:sp>
          <p:nvSpPr>
            <p:cNvPr id="71691" name="Text Box 11"/>
            <p:cNvSpPr txBox="1">
              <a:spLocks noChangeArrowheads="1"/>
            </p:cNvSpPr>
            <p:nvPr/>
          </p:nvSpPr>
          <p:spPr bwMode="auto">
            <a:xfrm>
              <a:off x="-36513" y="6365581"/>
              <a:ext cx="9180513" cy="492443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77800">
                <a:spcBef>
                  <a:spcPct val="50000"/>
                </a:spcBef>
              </a:pPr>
              <a:r>
                <a:rPr lang="ar-JO" sz="2600" dirty="0" smtClean="0">
                  <a:solidFill>
                    <a:schemeClr val="bg1"/>
                  </a:solidFill>
                </a:rPr>
                <a:t>وضع </a:t>
              </a:r>
              <a:r>
                <a:rPr lang="ar-JO" sz="2600" dirty="0">
                  <a:solidFill>
                    <a:schemeClr val="bg1"/>
                  </a:solidFill>
                </a:rPr>
                <a:t>خطة للحفاظ على الأنواع.</a:t>
              </a:r>
              <a:endParaRPr lang="en-US" sz="2600" u="sng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14" name="Picture 13" descr="CMC logo_neu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 animBg="1"/>
      <p:bldP spid="7168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0" y="5186147"/>
            <a:ext cx="9144000" cy="138499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292100" eaLnBrk="0" hangingPunct="0"/>
            <a:r>
              <a:rPr lang="ar-JO" sz="2800" dirty="0">
                <a:solidFill>
                  <a:schemeClr val="bg1"/>
                </a:solidFill>
                <a:cs typeface="Arial" charset="0"/>
              </a:rPr>
              <a:t>كان الهدف من الدراسة هو تحديد الاستراتيجيات التكيفية ، التي تسمح </a:t>
            </a:r>
            <a:r>
              <a:rPr lang="ar-JO" sz="2800" dirty="0" smtClean="0">
                <a:solidFill>
                  <a:schemeClr val="bg1"/>
                </a:solidFill>
                <a:cs typeface="Arial" charset="0"/>
              </a:rPr>
              <a:t>للسمك السرحاني بالتعامل </a:t>
            </a:r>
            <a:r>
              <a:rPr lang="ar-JO" sz="2800" dirty="0">
                <a:solidFill>
                  <a:schemeClr val="bg1"/>
                </a:solidFill>
                <a:cs typeface="Arial" charset="0"/>
              </a:rPr>
              <a:t>مع الظروف البيئية المجهدة بشكل طبيعي والضغط المرتفع الذي يسببه الإنسان.</a:t>
            </a:r>
            <a:endParaRPr lang="en-GB" sz="2800" dirty="0">
              <a:solidFill>
                <a:schemeClr val="bg1"/>
              </a:solidFill>
              <a:cs typeface="Arial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6" name="Picture 5" descr="CMC logo_neu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 descr="map 5 distribution of sirhani"/>
          <p:cNvPicPr>
            <a:picLocks noChangeAspect="1" noChangeArrowheads="1"/>
          </p:cNvPicPr>
          <p:nvPr/>
        </p:nvPicPr>
        <p:blipFill>
          <a:blip r:embed="rId2"/>
          <a:srcRect t="6778"/>
          <a:stretch>
            <a:fillRect/>
          </a:stretch>
        </p:blipFill>
        <p:spPr bwMode="auto">
          <a:xfrm>
            <a:off x="179388" y="620713"/>
            <a:ext cx="8604250" cy="614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Rectangle 5"/>
          <p:cNvSpPr>
            <a:spLocks noChangeArrowheads="1"/>
          </p:cNvSpPr>
          <p:nvPr/>
        </p:nvSpPr>
        <p:spPr bwMode="auto">
          <a:xfrm>
            <a:off x="1953830" y="928688"/>
            <a:ext cx="1648208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JO" sz="2800" dirty="0" smtClean="0"/>
              <a:t>نطاق الموائل</a:t>
            </a:r>
            <a:endParaRPr lang="en-US" sz="28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7" name="Picture 6" descr="CMC logo_neu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/>
          <p:cNvPicPr>
            <a:picLocks noChangeAspect="1" noChangeArrowheads="1"/>
          </p:cNvPicPr>
          <p:nvPr/>
        </p:nvPicPr>
        <p:blipFill>
          <a:blip r:embed="rId2"/>
          <a:srcRect r="9891"/>
          <a:stretch>
            <a:fillRect/>
          </a:stretch>
        </p:blipFill>
        <p:spPr bwMode="auto">
          <a:xfrm>
            <a:off x="428596" y="699768"/>
            <a:ext cx="8321672" cy="595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4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6" name="Picture 5" descr="CMC logo_neu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3" name="Picture 5" descr="gut conte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268413"/>
            <a:ext cx="3776662" cy="503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Text Box 6"/>
          <p:cNvSpPr txBox="1">
            <a:spLocks noChangeArrowheads="1"/>
          </p:cNvSpPr>
          <p:nvPr/>
        </p:nvSpPr>
        <p:spPr bwMode="auto">
          <a:xfrm>
            <a:off x="684213" y="749300"/>
            <a:ext cx="3776662" cy="5191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  <a:cs typeface="Arial" charset="0"/>
              </a:rPr>
              <a:t>تحليل الغذاء</a:t>
            </a:r>
            <a:endParaRPr lang="en-GB" sz="2800" dirty="0">
              <a:solidFill>
                <a:schemeClr val="bg1"/>
              </a:solidFill>
              <a:cs typeface="Arial" charset="0"/>
            </a:endParaRPr>
          </a:p>
        </p:txBody>
      </p:sp>
      <p:pic>
        <p:nvPicPr>
          <p:cNvPr id="78855" name="Picture 7" descr="1-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2493963"/>
            <a:ext cx="2282825" cy="186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6" name="Picture 8" descr="head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73725" y="407988"/>
            <a:ext cx="2282825" cy="186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7" name="Picture 9" descr="unknown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51500" y="4578350"/>
            <a:ext cx="2282825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8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10" name="Picture 9" descr="CMC logo_neu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1439863" y="1971697"/>
          <a:ext cx="6227762" cy="467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6" name="Chart" r:id="rId3" imgW="5267325" imgH="3705225" progId="Excel.Sheet.8">
                  <p:embed/>
                </p:oleObj>
              </mc:Choice>
              <mc:Fallback>
                <p:oleObj name="Chart" r:id="rId3" imgW="5267325" imgH="3705225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9650"/>
                      <a:stretch>
                        <a:fillRect/>
                      </a:stretch>
                    </p:blipFill>
                    <p:spPr bwMode="auto">
                      <a:xfrm>
                        <a:off x="1439863" y="1971697"/>
                        <a:ext cx="6227762" cy="467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395288" y="765175"/>
            <a:ext cx="84248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03225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</a:rPr>
              <a:t>بحلول نهاية عام 2004 ، أصبح حجم </a:t>
            </a:r>
            <a:r>
              <a:rPr lang="ar-JO" sz="2800" dirty="0" smtClean="0">
                <a:solidFill>
                  <a:schemeClr val="bg1"/>
                </a:solidFill>
              </a:rPr>
              <a:t>مجموعات تكاثر الأنواع </a:t>
            </a:r>
            <a:r>
              <a:rPr lang="ar-JO" sz="2800" dirty="0">
                <a:solidFill>
                  <a:schemeClr val="bg1"/>
                </a:solidFill>
              </a:rPr>
              <a:t>حرجًا ، وأصبحت هناك حاجة ماسة إلى نهج الموائل.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7" name="Picture 6" descr="CMC logo_neu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0" y="3773511"/>
            <a:ext cx="9144000" cy="310854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06450" indent="-342900" rtl="0">
              <a:spcBef>
                <a:spcPct val="50000"/>
              </a:spcBef>
            </a:pPr>
            <a:r>
              <a:rPr lang="ar-JO" sz="2800" b="1" dirty="0" smtClean="0">
                <a:solidFill>
                  <a:schemeClr val="bg1"/>
                </a:solidFill>
              </a:rPr>
              <a:t>المتطلبات </a:t>
            </a:r>
            <a:r>
              <a:rPr lang="ar-JO" sz="2800" b="1" dirty="0">
                <a:solidFill>
                  <a:schemeClr val="bg1"/>
                </a:solidFill>
              </a:rPr>
              <a:t>البيئية: </a:t>
            </a:r>
            <a:r>
              <a:rPr lang="ar-JO" sz="2800" b="1" dirty="0" smtClean="0">
                <a:solidFill>
                  <a:schemeClr val="bg1"/>
                </a:solidFill>
              </a:rPr>
              <a:t>يتطلب السمك السرحاني:</a:t>
            </a:r>
          </a:p>
          <a:p>
            <a:pPr marL="977900" indent="-514350">
              <a:spcBef>
                <a:spcPct val="50000"/>
              </a:spcBef>
              <a:buFont typeface="+mj-lt"/>
              <a:buAutoNum type="arabicPeriod"/>
            </a:pPr>
            <a:r>
              <a:rPr lang="ar-JO" sz="2800" b="1" dirty="0" smtClean="0">
                <a:solidFill>
                  <a:schemeClr val="bg1"/>
                </a:solidFill>
              </a:rPr>
              <a:t> مكشوف </a:t>
            </a:r>
            <a:r>
              <a:rPr lang="ar-JO" sz="2800" b="1" dirty="0">
                <a:solidFill>
                  <a:schemeClr val="bg1"/>
                </a:solidFill>
              </a:rPr>
              <a:t>، </a:t>
            </a:r>
            <a:r>
              <a:rPr lang="ar-JO" sz="2800" b="1" dirty="0" smtClean="0">
                <a:solidFill>
                  <a:schemeClr val="bg1"/>
                </a:solidFill>
              </a:rPr>
              <a:t>موائل </a:t>
            </a:r>
            <a:r>
              <a:rPr lang="ar-JO" sz="2800" b="1" dirty="0" err="1" smtClean="0">
                <a:solidFill>
                  <a:schemeClr val="bg1"/>
                </a:solidFill>
              </a:rPr>
              <a:t>فسيفيسائية</a:t>
            </a:r>
            <a:r>
              <a:rPr lang="ar-JO" sz="2800" b="1" dirty="0" smtClean="0">
                <a:solidFill>
                  <a:schemeClr val="bg1"/>
                </a:solidFill>
              </a:rPr>
              <a:t>- </a:t>
            </a:r>
            <a:r>
              <a:rPr lang="ar-JO" sz="2800" b="1" dirty="0">
                <a:solidFill>
                  <a:schemeClr val="bg1"/>
                </a:solidFill>
              </a:rPr>
              <a:t>عمق المياه.</a:t>
            </a:r>
          </a:p>
          <a:p>
            <a:pPr marL="977900" indent="-514350">
              <a:spcBef>
                <a:spcPct val="50000"/>
              </a:spcBef>
              <a:buFont typeface="+mj-lt"/>
              <a:buAutoNum type="arabicPeriod"/>
            </a:pPr>
            <a:r>
              <a:rPr lang="ar-JO" sz="2800" b="1" dirty="0">
                <a:solidFill>
                  <a:schemeClr val="bg1"/>
                </a:solidFill>
              </a:rPr>
              <a:t>المناطق المزروعة (لوضع البيض والاختباء)</a:t>
            </a:r>
          </a:p>
          <a:p>
            <a:pPr marL="977900" indent="-514350">
              <a:spcBef>
                <a:spcPct val="50000"/>
              </a:spcBef>
              <a:buFont typeface="+mj-lt"/>
              <a:buAutoNum type="arabicPeriod"/>
            </a:pPr>
            <a:r>
              <a:rPr lang="ar-JO" sz="2800" b="1" dirty="0" smtClean="0">
                <a:solidFill>
                  <a:schemeClr val="bg1"/>
                </a:solidFill>
              </a:rPr>
              <a:t>حواف مياه الضحلة</a:t>
            </a:r>
            <a:endParaRPr lang="ar-JO" sz="2800" b="1" dirty="0">
              <a:solidFill>
                <a:schemeClr val="bg1"/>
              </a:solidFill>
            </a:endParaRPr>
          </a:p>
          <a:p>
            <a:pPr marL="977900" indent="-514350">
              <a:spcBef>
                <a:spcPct val="50000"/>
              </a:spcBef>
              <a:buFont typeface="+mj-lt"/>
              <a:buAutoNum type="arabicPeriod"/>
            </a:pPr>
            <a:r>
              <a:rPr lang="ar-JO" sz="2800" b="1" dirty="0" smtClean="0">
                <a:solidFill>
                  <a:schemeClr val="bg1"/>
                </a:solidFill>
              </a:rPr>
              <a:t>الخلو من </a:t>
            </a:r>
            <a:r>
              <a:rPr lang="ar-JO" sz="2800" b="1" dirty="0">
                <a:solidFill>
                  <a:schemeClr val="bg1"/>
                </a:solidFill>
              </a:rPr>
              <a:t>الأنواع الغريبة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1" name="Picture 5" descr="DSC010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11465"/>
            <a:ext cx="3905671" cy="592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11087" y="6334780"/>
            <a:ext cx="9132913" cy="52322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17575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</a:rPr>
              <a:t>تم إنشاء مخزون إضافي في حوض </a:t>
            </a:r>
            <a:r>
              <a:rPr lang="ar-JO" sz="2800" dirty="0" smtClean="0">
                <a:solidFill>
                  <a:schemeClr val="bg1"/>
                </a:solidFill>
              </a:rPr>
              <a:t>معزول </a:t>
            </a:r>
            <a:r>
              <a:rPr lang="ar-JO" sz="2800" dirty="0">
                <a:solidFill>
                  <a:schemeClr val="bg1"/>
                </a:solidFill>
              </a:rPr>
              <a:t>في أواخر عام 2004.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7" name="Picture 6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SCAN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890660"/>
            <a:ext cx="7215238" cy="4622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179" name="Text Box 3"/>
          <p:cNvSpPr txBox="1">
            <a:spLocks noChangeArrowheads="1"/>
          </p:cNvSpPr>
          <p:nvPr/>
        </p:nvSpPr>
        <p:spPr bwMode="auto">
          <a:xfrm>
            <a:off x="0" y="5473005"/>
            <a:ext cx="9144000" cy="95410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14400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</a:rPr>
              <a:t>بدأ برنامج التوعية في استهداف الأنواع المتوطنة ، وأصبحت قصة </a:t>
            </a:r>
            <a:r>
              <a:rPr lang="ar-JO" sz="2800" dirty="0" smtClean="0">
                <a:solidFill>
                  <a:schemeClr val="bg1"/>
                </a:solidFill>
              </a:rPr>
              <a:t>الحماية معروفة </a:t>
            </a:r>
            <a:r>
              <a:rPr lang="ar-JO" sz="2800" dirty="0">
                <a:solidFill>
                  <a:schemeClr val="bg1"/>
                </a:solidFill>
              </a:rPr>
              <a:t>جيدًا.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7" name="Picture 6" descr="CMC logo_neu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8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5907100"/>
            <a:ext cx="9180513" cy="950900"/>
            <a:chOff x="0" y="5907100"/>
            <a:chExt cx="9180513" cy="950900"/>
          </a:xfrm>
        </p:grpSpPr>
        <p:sp>
          <p:nvSpPr>
            <p:cNvPr id="179205" name="Text Box 5"/>
            <p:cNvSpPr txBox="1">
              <a:spLocks noChangeArrowheads="1"/>
            </p:cNvSpPr>
            <p:nvPr/>
          </p:nvSpPr>
          <p:spPr bwMode="auto">
            <a:xfrm>
              <a:off x="0" y="5907101"/>
              <a:ext cx="9180513" cy="950899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2112963">
                <a:spcBef>
                  <a:spcPct val="50000"/>
                </a:spcBef>
              </a:pPr>
              <a:r>
                <a:rPr lang="ar-JO" sz="2700" dirty="0">
                  <a:solidFill>
                    <a:schemeClr val="bg1"/>
                  </a:solidFill>
                </a:rPr>
                <a:t>يعرض حوض السمك الكبير في مركز الزوار عينات حية في ظروف شبه طبيعية.</a:t>
              </a:r>
              <a:endParaRPr lang="en-US" sz="2700" dirty="0">
                <a:solidFill>
                  <a:schemeClr val="bg1"/>
                </a:solidFill>
              </a:endParaRPr>
            </a:p>
          </p:txBody>
        </p:sp>
        <p:pic>
          <p:nvPicPr>
            <p:cNvPr id="179208" name="Picture 8" descr="Jafar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33321" y="5907100"/>
              <a:ext cx="1925148" cy="9508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7" descr="CMC logo_neu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194560" cy="524256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out"/>
          <p:cNvPicPr>
            <a:picLocks noChangeAspect="1" noChangeArrowheads="1"/>
          </p:cNvPicPr>
          <p:nvPr/>
        </p:nvPicPr>
        <p:blipFill>
          <a:blip r:embed="rId2"/>
          <a:srcRect l="5539"/>
          <a:stretch>
            <a:fillRect/>
          </a:stretch>
        </p:blipFill>
        <p:spPr bwMode="auto">
          <a:xfrm>
            <a:off x="4576538" y="1071546"/>
            <a:ext cx="3611474" cy="4658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32" name="Text Box 8"/>
          <p:cNvSpPr txBox="1">
            <a:spLocks noChangeArrowheads="1"/>
          </p:cNvSpPr>
          <p:nvPr/>
        </p:nvSpPr>
        <p:spPr bwMode="auto">
          <a:xfrm>
            <a:off x="71438" y="5805493"/>
            <a:ext cx="9036050" cy="1052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14400" algn="ctr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</a:rPr>
              <a:t>تم دمج الأنواع المتوطنة في المناهج الدراسية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62471" name="Picture 11" descr="p-282"/>
          <p:cNvPicPr>
            <a:picLocks noChangeAspect="1" noChangeArrowheads="1"/>
          </p:cNvPicPr>
          <p:nvPr/>
        </p:nvPicPr>
        <p:blipFill>
          <a:blip r:embed="rId3"/>
          <a:srcRect r="3586"/>
          <a:stretch>
            <a:fillRect/>
          </a:stretch>
        </p:blipFill>
        <p:spPr bwMode="auto">
          <a:xfrm>
            <a:off x="972896" y="1071546"/>
            <a:ext cx="3384790" cy="4658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9" name="Picture 8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0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3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-36513" y="5903917"/>
            <a:ext cx="9180513" cy="95410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4400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</a:rPr>
              <a:t>تم إدخال ما مجموعه 23 سمكة من الاسماك </a:t>
            </a:r>
            <a:r>
              <a:rPr lang="ar-JO" sz="2800" dirty="0" smtClean="0">
                <a:solidFill>
                  <a:schemeClr val="bg1"/>
                </a:solidFill>
              </a:rPr>
              <a:t>المحفوظة في </a:t>
            </a:r>
            <a:r>
              <a:rPr lang="ar-JO" sz="2800" dirty="0">
                <a:solidFill>
                  <a:schemeClr val="bg1"/>
                </a:solidFill>
              </a:rPr>
              <a:t>هذا الحوض في العاشر من فبراير 2005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6" name="Picture 5" descr="CMC logo_neu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0" y="6334780"/>
            <a:ext cx="9144000" cy="52322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14400" algn="r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</a:rPr>
              <a:t>فريق </a:t>
            </a:r>
            <a:r>
              <a:rPr lang="ar-JO" sz="2800" dirty="0" smtClean="0">
                <a:solidFill>
                  <a:schemeClr val="bg1"/>
                </a:solidFill>
              </a:rPr>
              <a:t>مسح </a:t>
            </a:r>
            <a:r>
              <a:rPr lang="ar-JO" sz="2800" dirty="0">
                <a:solidFill>
                  <a:schemeClr val="bg1"/>
                </a:solidFill>
              </a:rPr>
              <a:t>الأراضي لتسوية </a:t>
            </a:r>
            <a:r>
              <a:rPr lang="ar-JO" sz="2800" dirty="0" smtClean="0">
                <a:solidFill>
                  <a:schemeClr val="bg1"/>
                </a:solidFill>
              </a:rPr>
              <a:t>المسطحات المقترحة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6" name="Picture 5" descr="CMC logo_neu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6" name="Picture 4" descr="DSCF0069"/>
          <p:cNvPicPr>
            <a:picLocks noChangeAspect="1" noChangeArrowheads="1"/>
          </p:cNvPicPr>
          <p:nvPr/>
        </p:nvPicPr>
        <p:blipFill>
          <a:blip r:embed="rId3"/>
          <a:srcRect l="23872" t="22752" r="33835"/>
          <a:stretch>
            <a:fillRect/>
          </a:stretch>
        </p:blipFill>
        <p:spPr bwMode="auto">
          <a:xfrm>
            <a:off x="609600" y="1487488"/>
            <a:ext cx="305435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7" name="Picture 5" descr="DSC03597"/>
          <p:cNvPicPr>
            <a:picLocks noChangeAspect="1" noChangeArrowheads="1"/>
          </p:cNvPicPr>
          <p:nvPr/>
        </p:nvPicPr>
        <p:blipFill>
          <a:blip r:embed="rId4"/>
          <a:srcRect l="21913" t="5215" r="26852"/>
          <a:stretch>
            <a:fillRect/>
          </a:stretch>
        </p:blipFill>
        <p:spPr bwMode="auto">
          <a:xfrm>
            <a:off x="5486400" y="1487488"/>
            <a:ext cx="3097213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8" name="Text Box 6"/>
          <p:cNvSpPr txBox="1">
            <a:spLocks noChangeArrowheads="1"/>
          </p:cNvSpPr>
          <p:nvPr/>
        </p:nvSpPr>
        <p:spPr bwMode="auto">
          <a:xfrm>
            <a:off x="0" y="6334804"/>
            <a:ext cx="9144000" cy="52322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7575" algn="ctr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</a:rPr>
              <a:t>بدأ العمل في أواخر عام 2005 حسب الخطة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8" name="Picture 7" descr="CMC logo_neu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0" y="5903917"/>
            <a:ext cx="9144000" cy="95410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7575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</a:rPr>
              <a:t>في نهاية هذا العمل حصل المشروع على تمويل من اتفاقية </a:t>
            </a:r>
            <a:r>
              <a:rPr lang="ar-JO" sz="2800" dirty="0" err="1">
                <a:solidFill>
                  <a:schemeClr val="bg1"/>
                </a:solidFill>
              </a:rPr>
              <a:t>رامسار</a:t>
            </a:r>
            <a:r>
              <a:rPr lang="ar-JO" sz="2800" dirty="0">
                <a:solidFill>
                  <a:schemeClr val="bg1"/>
                </a:solidFill>
              </a:rPr>
              <a:t> (22000 دينار أردني).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6" name="Picture 5" descr="CMC logo_neu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8" name="Picture 4" descr="ol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680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4" name="Picture 3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2" name="Picture 4" descr="new"/>
          <p:cNvPicPr>
            <a:picLocks noChangeAspect="1" noChangeArrowheads="1"/>
          </p:cNvPicPr>
          <p:nvPr/>
        </p:nvPicPr>
        <p:blipFill>
          <a:blip r:embed="rId3"/>
          <a:srcRect r="62425" b="56296"/>
          <a:stretch>
            <a:fillRect/>
          </a:stretch>
        </p:blipFill>
        <p:spPr bwMode="auto">
          <a:xfrm>
            <a:off x="0" y="524257"/>
            <a:ext cx="4893945" cy="5810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-5004" y="6334780"/>
            <a:ext cx="9144000" cy="52322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14400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</a:rPr>
              <a:t>زيادة نسبة أسطح المياه المفتوحة للواحة الأصلية من 0.02٪ إلى 5.5٪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5" name="Picture 4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5"/>
          <p:cNvSpPr txBox="1">
            <a:spLocks noChangeArrowheads="1"/>
          </p:cNvSpPr>
          <p:nvPr/>
        </p:nvSpPr>
        <p:spPr bwMode="auto">
          <a:xfrm>
            <a:off x="0" y="5903893"/>
            <a:ext cx="9144000" cy="95410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4400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</a:rPr>
              <a:t>تم إنشاء مخزون آخر في مركز تربية الحيوانات البرية العربية المهددة بالانقراض في الشارقة - الإمارات العربية المتحدة.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00358" name="Picture 6" descr="DC8549DD"/>
          <p:cNvPicPr>
            <a:picLocks noChangeAspect="1" noChangeArrowheads="1"/>
          </p:cNvPicPr>
          <p:nvPr/>
        </p:nvPicPr>
        <p:blipFill>
          <a:blip r:embed="rId3"/>
          <a:srcRect b="5002"/>
          <a:stretch>
            <a:fillRect/>
          </a:stretch>
        </p:blipFill>
        <p:spPr bwMode="auto">
          <a:xfrm>
            <a:off x="0" y="-24"/>
            <a:ext cx="9144000" cy="587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3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5" name="Picture 4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4"/>
          <p:cNvSpPr txBox="1">
            <a:spLocks noChangeArrowheads="1"/>
          </p:cNvSpPr>
          <p:nvPr/>
        </p:nvSpPr>
        <p:spPr bwMode="auto">
          <a:xfrm>
            <a:off x="0" y="5965448"/>
            <a:ext cx="9144000" cy="89255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4400">
              <a:spcBef>
                <a:spcPct val="50000"/>
              </a:spcBef>
            </a:pPr>
            <a:r>
              <a:rPr lang="ar-JO" sz="2600" dirty="0">
                <a:solidFill>
                  <a:schemeClr val="bg1"/>
                </a:solidFill>
              </a:rPr>
              <a:t>الإنجاز النهائي للمشروع في 28 فبراير 2006: تم إطلاق 1250 عينة سمكية في الحوض المنشأ حديثًا</a:t>
            </a:r>
            <a:endParaRPr lang="en-US" sz="2600" dirty="0">
              <a:solidFill>
                <a:schemeClr val="bg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4" name="Picture 3" descr="CMC logo_neu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4"/>
          <p:cNvSpPr txBox="1">
            <a:spLocks noChangeArrowheads="1"/>
          </p:cNvSpPr>
          <p:nvPr/>
        </p:nvSpPr>
        <p:spPr bwMode="auto">
          <a:xfrm>
            <a:off x="7235825" y="0"/>
            <a:ext cx="1908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0" y="6334804"/>
            <a:ext cx="9144000" cy="52322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4400">
              <a:spcBef>
                <a:spcPct val="50000"/>
              </a:spcBef>
            </a:pPr>
            <a:r>
              <a:rPr lang="ar-JO" sz="2800" i="1" dirty="0" smtClean="0">
                <a:solidFill>
                  <a:schemeClr val="bg1"/>
                </a:solidFill>
              </a:rPr>
              <a:t>السمك السرحاني  </a:t>
            </a:r>
            <a:r>
              <a:rPr lang="ar-JO" sz="2800" i="1" dirty="0">
                <a:solidFill>
                  <a:schemeClr val="bg1"/>
                </a:solidFill>
              </a:rPr>
              <a:t>في طريقها لتأسيس </a:t>
            </a:r>
            <a:r>
              <a:rPr lang="ar-JO" sz="2800" i="1" dirty="0" smtClean="0">
                <a:solidFill>
                  <a:schemeClr val="bg1"/>
                </a:solidFill>
              </a:rPr>
              <a:t>مجموعات تكاثر جديده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7" name="Picture 6" descr="CMC logo_neu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52" name="Text Box 8"/>
          <p:cNvSpPr txBox="1">
            <a:spLocks noChangeArrowheads="1"/>
          </p:cNvSpPr>
          <p:nvPr/>
        </p:nvSpPr>
        <p:spPr bwMode="auto">
          <a:xfrm>
            <a:off x="-34925" y="6338888"/>
            <a:ext cx="9178925" cy="113107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4400" algn="ctr" rtl="0">
              <a:spcBef>
                <a:spcPct val="50000"/>
              </a:spcBef>
            </a:pPr>
            <a:r>
              <a:rPr lang="ar-JO" sz="2700" dirty="0">
                <a:solidFill>
                  <a:schemeClr val="bg1"/>
                </a:solidFill>
              </a:rPr>
              <a:t>بدأ برنامج المراقبة السادس في سبتمبر 2006</a:t>
            </a:r>
          </a:p>
          <a:p>
            <a:pPr marL="914400" algn="ctr" rtl="0">
              <a:spcBef>
                <a:spcPct val="50000"/>
              </a:spcBef>
            </a:pPr>
            <a:r>
              <a:rPr lang="ar-JO" sz="2700" dirty="0">
                <a:solidFill>
                  <a:schemeClr val="bg1"/>
                </a:solidFill>
              </a:rPr>
              <a:t>(الأعداد ، التركيبة </a:t>
            </a:r>
            <a:r>
              <a:rPr lang="ar-JO" sz="2700" dirty="0" smtClean="0">
                <a:solidFill>
                  <a:schemeClr val="bg1"/>
                </a:solidFill>
              </a:rPr>
              <a:t>لمجموعات التكاثر...)</a:t>
            </a:r>
            <a:endParaRPr lang="en-US" sz="2700" dirty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6" name="Picture 5" descr="CMC logo_neu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9" name="Text Box 5"/>
          <p:cNvSpPr txBox="1">
            <a:spLocks noChangeArrowheads="1"/>
          </p:cNvSpPr>
          <p:nvPr/>
        </p:nvSpPr>
        <p:spPr bwMode="auto">
          <a:xfrm>
            <a:off x="0" y="5879612"/>
            <a:ext cx="9144000" cy="95410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14400" algn="ctr" rtl="0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</a:rPr>
              <a:t>أكبر عدد تم جمعه وتوزيعه في جميع أنحاء الموائل الجديدة بأحجام وبنية عمرية مختلفة.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4" name="Picture 3" descr="CMC logo_neu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3" name="Text Box 5"/>
          <p:cNvSpPr txBox="1">
            <a:spLocks noChangeArrowheads="1"/>
          </p:cNvSpPr>
          <p:nvPr/>
        </p:nvSpPr>
        <p:spPr bwMode="auto">
          <a:xfrm>
            <a:off x="0" y="5903893"/>
            <a:ext cx="9144000" cy="95410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17575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</a:rPr>
              <a:t>تخدم موائل الفسيفساء الأنواع ومتطلباتها بما في ذلك الغذاء والمأوى ، وخالية من الأنواع الغريبة.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4" name="Picture 3" descr="CMC logo_neu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 Box 15"/>
          <p:cNvSpPr txBox="1">
            <a:spLocks noChangeArrowheads="1"/>
          </p:cNvSpPr>
          <p:nvPr/>
        </p:nvSpPr>
        <p:spPr bwMode="auto">
          <a:xfrm>
            <a:off x="7380288" y="2886075"/>
            <a:ext cx="936625" cy="2774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81923" name="Text Box 24"/>
          <p:cNvSpPr txBox="1">
            <a:spLocks noChangeArrowheads="1"/>
          </p:cNvSpPr>
          <p:nvPr/>
        </p:nvSpPr>
        <p:spPr bwMode="auto">
          <a:xfrm>
            <a:off x="431800" y="260350"/>
            <a:ext cx="684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81924" name="Picture 28"/>
          <p:cNvPicPr>
            <a:picLocks noChangeAspect="1" noChangeArrowheads="1"/>
          </p:cNvPicPr>
          <p:nvPr/>
        </p:nvPicPr>
        <p:blipFill>
          <a:blip r:embed="rId2"/>
          <a:srcRect r="79930"/>
          <a:stretch>
            <a:fillRect/>
          </a:stretch>
        </p:blipFill>
        <p:spPr bwMode="auto">
          <a:xfrm>
            <a:off x="431800" y="0"/>
            <a:ext cx="1835150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222" name="Picture 30"/>
          <p:cNvPicPr>
            <a:picLocks noChangeAspect="1" noChangeArrowheads="1"/>
          </p:cNvPicPr>
          <p:nvPr/>
        </p:nvPicPr>
        <p:blipFill>
          <a:blip r:embed="rId2"/>
          <a:srcRect r="66545"/>
          <a:stretch>
            <a:fillRect/>
          </a:stretch>
        </p:blipFill>
        <p:spPr bwMode="auto">
          <a:xfrm>
            <a:off x="431800" y="0"/>
            <a:ext cx="3059113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223" name="Picture 31"/>
          <p:cNvPicPr>
            <a:picLocks noChangeAspect="1" noChangeArrowheads="1"/>
          </p:cNvPicPr>
          <p:nvPr/>
        </p:nvPicPr>
        <p:blipFill>
          <a:blip r:embed="rId2"/>
          <a:srcRect r="53142"/>
          <a:stretch>
            <a:fillRect/>
          </a:stretch>
        </p:blipFill>
        <p:spPr bwMode="auto">
          <a:xfrm>
            <a:off x="431800" y="0"/>
            <a:ext cx="4284663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224" name="Picture 32"/>
          <p:cNvPicPr>
            <a:picLocks noChangeAspect="1" noChangeArrowheads="1"/>
          </p:cNvPicPr>
          <p:nvPr/>
        </p:nvPicPr>
        <p:blipFill>
          <a:blip r:embed="rId2"/>
          <a:srcRect r="42117"/>
          <a:stretch>
            <a:fillRect/>
          </a:stretch>
        </p:blipFill>
        <p:spPr bwMode="auto">
          <a:xfrm>
            <a:off x="431800" y="0"/>
            <a:ext cx="5292725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225" name="Picture 33"/>
          <p:cNvPicPr>
            <a:picLocks noChangeAspect="1" noChangeArrowheads="1"/>
          </p:cNvPicPr>
          <p:nvPr/>
        </p:nvPicPr>
        <p:blipFill>
          <a:blip r:embed="rId2"/>
          <a:srcRect r="27951"/>
          <a:stretch>
            <a:fillRect/>
          </a:stretch>
        </p:blipFill>
        <p:spPr bwMode="auto">
          <a:xfrm>
            <a:off x="431800" y="0"/>
            <a:ext cx="6588125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226" name="Picture 34"/>
          <p:cNvPicPr>
            <a:picLocks noChangeAspect="1" noChangeArrowheads="1"/>
          </p:cNvPicPr>
          <p:nvPr/>
        </p:nvPicPr>
        <p:blipFill>
          <a:blip r:embed="rId2"/>
          <a:srcRect r="13768"/>
          <a:stretch>
            <a:fillRect/>
          </a:stretch>
        </p:blipFill>
        <p:spPr bwMode="auto">
          <a:xfrm>
            <a:off x="431800" y="0"/>
            <a:ext cx="7885113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6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6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6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6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136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6" name="Text Box 6"/>
          <p:cNvSpPr txBox="1">
            <a:spLocks noChangeArrowheads="1"/>
          </p:cNvSpPr>
          <p:nvPr/>
        </p:nvSpPr>
        <p:spPr bwMode="auto">
          <a:xfrm>
            <a:off x="-30425" y="6338887"/>
            <a:ext cx="9178925" cy="5191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4400" algn="ctr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</a:rPr>
              <a:t>جاء برنامج المراقبة السابع في سبتمبر 2008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2948" name="Picture 8" descr="080805d124"/>
          <p:cNvPicPr>
            <a:picLocks noChangeAspect="1" noChangeArrowheads="1"/>
          </p:cNvPicPr>
          <p:nvPr/>
        </p:nvPicPr>
        <p:blipFill>
          <a:blip r:embed="rId3"/>
          <a:srcRect r="21342"/>
          <a:stretch>
            <a:fillRect/>
          </a:stretch>
        </p:blipFill>
        <p:spPr bwMode="auto">
          <a:xfrm>
            <a:off x="6294438" y="1268413"/>
            <a:ext cx="288448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4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6" name="Picture 5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61" name="Picture 5"/>
          <p:cNvPicPr>
            <a:picLocks noChangeAspect="1" noChangeArrowheads="1"/>
          </p:cNvPicPr>
          <p:nvPr/>
        </p:nvPicPr>
        <p:blipFill>
          <a:blip r:embed="rId2"/>
          <a:srcRect l="83855"/>
          <a:stretch>
            <a:fillRect/>
          </a:stretch>
        </p:blipFill>
        <p:spPr bwMode="auto">
          <a:xfrm>
            <a:off x="7667625" y="0"/>
            <a:ext cx="1476375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1" name="Picture 6"/>
          <p:cNvPicPr>
            <a:picLocks noChangeAspect="1" noChangeArrowheads="1"/>
          </p:cNvPicPr>
          <p:nvPr/>
        </p:nvPicPr>
        <p:blipFill>
          <a:blip r:embed="rId2"/>
          <a:srcRect r="13768"/>
          <a:stretch>
            <a:fillRect/>
          </a:stretch>
        </p:blipFill>
        <p:spPr bwMode="auto">
          <a:xfrm>
            <a:off x="0" y="0"/>
            <a:ext cx="7885113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73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6286520"/>
            <a:ext cx="9178925" cy="52322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4213" algn="ctr" rtl="0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</a:rPr>
              <a:t>جاء برنامج المراقبة الثامن في سبتمبر 2011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5" name="Picture 4" descr="CMC logo_neu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7" name="Picture 6" descr="the new habitats.jpg"/>
          <p:cNvPicPr>
            <a:picLocks noChangeAspect="1"/>
          </p:cNvPicPr>
          <p:nvPr/>
        </p:nvPicPr>
        <p:blipFill>
          <a:blip r:embed="rId3" cstate="print"/>
          <a:srcRect t="2350" b="3125"/>
          <a:stretch>
            <a:fillRect/>
          </a:stretch>
        </p:blipFill>
        <p:spPr>
          <a:xfrm>
            <a:off x="0" y="524256"/>
            <a:ext cx="9144000" cy="5762264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2"/>
          <p:cNvPicPr>
            <a:picLocks noChangeAspect="1" noChangeArrowheads="1"/>
          </p:cNvPicPr>
          <p:nvPr/>
        </p:nvPicPr>
        <p:blipFill>
          <a:blip r:embed="rId2"/>
          <a:srcRect r="24507"/>
          <a:stretch>
            <a:fillRect/>
          </a:stretch>
        </p:blipFill>
        <p:spPr bwMode="auto">
          <a:xfrm>
            <a:off x="213706" y="500043"/>
            <a:ext cx="7144376" cy="5861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r="13939"/>
          <a:stretch>
            <a:fillRect/>
          </a:stretch>
        </p:blipFill>
        <p:spPr bwMode="auto">
          <a:xfrm>
            <a:off x="213706" y="500043"/>
            <a:ext cx="8144508" cy="5861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" name="Group 3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5" name="Picture 4" descr="CMC logo_neu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6334804"/>
            <a:ext cx="9178925" cy="52322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4213" algn="ctr" rtl="0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</a:rPr>
              <a:t>جاء برنامج المراقبة التاسع في سبتمبر 2016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4" name="Picture 3" descr="CMC logo_neu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7" name="Picture 6" descr="DSCN4546.JPG"/>
          <p:cNvPicPr>
            <a:picLocks noChangeAspect="1"/>
          </p:cNvPicPr>
          <p:nvPr/>
        </p:nvPicPr>
        <p:blipFill>
          <a:blip r:embed="rId3" cstate="print"/>
          <a:srcRect t="7644" b="7629"/>
          <a:stretch>
            <a:fillRect/>
          </a:stretch>
        </p:blipFill>
        <p:spPr>
          <a:xfrm>
            <a:off x="0" y="524256"/>
            <a:ext cx="9144000" cy="5810548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2"/>
          <a:srcRect r="14530"/>
          <a:stretch>
            <a:fillRect/>
          </a:stretch>
        </p:blipFill>
        <p:spPr bwMode="auto">
          <a:xfrm>
            <a:off x="441325" y="550863"/>
            <a:ext cx="7059633" cy="576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r="-173"/>
          <a:stretch>
            <a:fillRect/>
          </a:stretch>
        </p:blipFill>
        <p:spPr bwMode="auto">
          <a:xfrm>
            <a:off x="441325" y="550863"/>
            <a:ext cx="8274079" cy="576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Group 4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6" name="Picture 5" descr="CMC logo_neu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4881563" y="2500313"/>
            <a:ext cx="4262437" cy="3282950"/>
            <a:chOff x="3075" y="1575"/>
            <a:chExt cx="2685" cy="2068"/>
          </a:xfrm>
        </p:grpSpPr>
        <p:pic>
          <p:nvPicPr>
            <p:cNvPr id="1050" name="Picture 22" descr="Untitled-1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13" y="1979"/>
              <a:ext cx="54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1" name="Picture 23" descr="Untitled-1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3848888">
              <a:off x="2912" y="1738"/>
              <a:ext cx="54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2" name="Picture 25" descr="Untitled-1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63" y="3430"/>
              <a:ext cx="54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3" name="Picture 26" descr="Untitled-1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33" y="2251"/>
              <a:ext cx="54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54" name="Text Box 27"/>
            <p:cNvSpPr txBox="1">
              <a:spLocks noChangeArrowheads="1"/>
            </p:cNvSpPr>
            <p:nvPr/>
          </p:nvSpPr>
          <p:spPr bwMode="auto">
            <a:xfrm>
              <a:off x="4966" y="2840"/>
              <a:ext cx="79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</a:pPr>
              <a:r>
                <a:rPr lang="ar-JO" sz="1800" i="1" dirty="0" err="1" smtClean="0">
                  <a:solidFill>
                    <a:srgbClr val="FF0000"/>
                  </a:solidFill>
                </a:rPr>
                <a:t>الدسبار</a:t>
              </a:r>
              <a:endParaRPr lang="en-US" sz="1800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Group 37"/>
          <p:cNvGrpSpPr>
            <a:grpSpLocks/>
          </p:cNvGrpSpPr>
          <p:nvPr/>
        </p:nvGrpSpPr>
        <p:grpSpPr bwMode="auto">
          <a:xfrm>
            <a:off x="5475288" y="2203450"/>
            <a:ext cx="3489325" cy="2963863"/>
            <a:chOff x="3449" y="1388"/>
            <a:chExt cx="2198" cy="1867"/>
          </a:xfrm>
        </p:grpSpPr>
        <p:pic>
          <p:nvPicPr>
            <p:cNvPr id="1048" name="Picture 29" descr="sirhani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3953866">
              <a:off x="3262" y="1575"/>
              <a:ext cx="622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49" name="Rectangle 36"/>
            <p:cNvSpPr>
              <a:spLocks noChangeArrowheads="1"/>
            </p:cNvSpPr>
            <p:nvPr/>
          </p:nvSpPr>
          <p:spPr bwMode="auto">
            <a:xfrm>
              <a:off x="5091" y="3022"/>
              <a:ext cx="55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ar-JO" sz="1800" i="1" dirty="0" smtClean="0">
                  <a:solidFill>
                    <a:srgbClr val="FF0000"/>
                  </a:solidFill>
                </a:rPr>
                <a:t>السرحاني</a:t>
              </a:r>
              <a:endParaRPr lang="en-US" sz="1800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" name="Group 66"/>
          <p:cNvGrpSpPr>
            <a:grpSpLocks/>
          </p:cNvGrpSpPr>
          <p:nvPr/>
        </p:nvGrpSpPr>
        <p:grpSpPr bwMode="auto">
          <a:xfrm>
            <a:off x="179388" y="1560513"/>
            <a:ext cx="5472112" cy="2660650"/>
            <a:chOff x="113" y="983"/>
            <a:chExt cx="3447" cy="1676"/>
          </a:xfrm>
        </p:grpSpPr>
        <p:pic>
          <p:nvPicPr>
            <p:cNvPr id="1046" name="Picture 38" descr="mento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4998002">
              <a:off x="3163" y="1128"/>
              <a:ext cx="54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47" name="Rectangle 39"/>
            <p:cNvSpPr>
              <a:spLocks noChangeArrowheads="1"/>
            </p:cNvSpPr>
            <p:nvPr/>
          </p:nvSpPr>
          <p:spPr bwMode="auto">
            <a:xfrm>
              <a:off x="113" y="2428"/>
              <a:ext cx="62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 i="1">
                  <a:solidFill>
                    <a:srgbClr val="FF0000"/>
                  </a:solidFill>
                </a:rPr>
                <a:t>A. mento</a:t>
              </a:r>
            </a:p>
          </p:txBody>
        </p:sp>
      </p:grpSp>
      <p:grpSp>
        <p:nvGrpSpPr>
          <p:cNvPr id="5" name="Group 70"/>
          <p:cNvGrpSpPr>
            <a:grpSpLocks/>
          </p:cNvGrpSpPr>
          <p:nvPr/>
        </p:nvGrpSpPr>
        <p:grpSpPr bwMode="auto">
          <a:xfrm>
            <a:off x="117475" y="1484313"/>
            <a:ext cx="5102225" cy="3024187"/>
            <a:chOff x="74" y="935"/>
            <a:chExt cx="3214" cy="1905"/>
          </a:xfrm>
        </p:grpSpPr>
        <p:pic>
          <p:nvPicPr>
            <p:cNvPr id="1044" name="Picture 42" descr="anatoli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636" y="935"/>
              <a:ext cx="652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45" name="Rectangle 43"/>
            <p:cNvSpPr>
              <a:spLocks noChangeArrowheads="1"/>
            </p:cNvSpPr>
            <p:nvPr/>
          </p:nvSpPr>
          <p:spPr bwMode="auto">
            <a:xfrm>
              <a:off x="74" y="2609"/>
              <a:ext cx="8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 i="1" dirty="0">
                  <a:solidFill>
                    <a:srgbClr val="FF0000"/>
                  </a:solidFill>
                </a:rPr>
                <a:t>A. </a:t>
              </a:r>
              <a:r>
                <a:rPr lang="en-US" sz="1800" i="1" dirty="0" err="1">
                  <a:solidFill>
                    <a:srgbClr val="FF0000"/>
                  </a:solidFill>
                </a:rPr>
                <a:t>anatoliae</a:t>
              </a:r>
              <a:r>
                <a:rPr lang="en-US" sz="1800" i="1" u="sng" dirty="0">
                  <a:solidFill>
                    <a:srgbClr val="FF0000"/>
                  </a:solidFill>
                </a:rPr>
                <a:t>.</a:t>
              </a:r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250825" y="260350"/>
            <a:ext cx="5921375" cy="2927350"/>
            <a:chOff x="158" y="164"/>
            <a:chExt cx="3730" cy="1844"/>
          </a:xfrm>
        </p:grpSpPr>
        <p:grpSp>
          <p:nvGrpSpPr>
            <p:cNvPr id="1038" name="Group 55"/>
            <p:cNvGrpSpPr>
              <a:grpSpLocks/>
            </p:cNvGrpSpPr>
            <p:nvPr/>
          </p:nvGrpSpPr>
          <p:grpSpPr bwMode="auto">
            <a:xfrm>
              <a:off x="1292" y="164"/>
              <a:ext cx="2596" cy="904"/>
              <a:chOff x="1292" y="164"/>
              <a:chExt cx="2596" cy="904"/>
            </a:xfrm>
          </p:grpSpPr>
          <p:pic>
            <p:nvPicPr>
              <p:cNvPr id="1040" name="Picture 46" descr="fasciatus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1" y="716"/>
                <a:ext cx="657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1" name="Picture 52" descr="fasciatus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178" y="667"/>
                <a:ext cx="657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2" name="Picture 53" descr="fasciatus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292" y="801"/>
                <a:ext cx="657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3" name="Picture 54" descr="fasciatus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292" y="164"/>
                <a:ext cx="657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039" name="Rectangle 56"/>
            <p:cNvSpPr>
              <a:spLocks noChangeArrowheads="1"/>
            </p:cNvSpPr>
            <p:nvPr/>
          </p:nvSpPr>
          <p:spPr bwMode="auto">
            <a:xfrm>
              <a:off x="158" y="1777"/>
              <a:ext cx="82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rtl="0"/>
              <a:r>
                <a:rPr lang="en-US" sz="1800" i="1" dirty="0">
                  <a:solidFill>
                    <a:srgbClr val="FF0000"/>
                  </a:solidFill>
                </a:rPr>
                <a:t>A. </a:t>
              </a:r>
              <a:r>
                <a:rPr lang="en-US" sz="1800" i="1" dirty="0" err="1">
                  <a:solidFill>
                    <a:srgbClr val="FF0000"/>
                  </a:solidFill>
                </a:rPr>
                <a:t>fasciatus</a:t>
              </a:r>
              <a:r>
                <a:rPr lang="en-US" sz="1800" i="1" dirty="0">
                  <a:solidFill>
                    <a:srgbClr val="FF0000"/>
                  </a:solidFill>
                </a:rPr>
                <a:t> </a:t>
              </a:r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233363" y="1814513"/>
            <a:ext cx="1970087" cy="1685925"/>
            <a:chOff x="147" y="1143"/>
            <a:chExt cx="1241" cy="1062"/>
          </a:xfrm>
        </p:grpSpPr>
        <p:pic>
          <p:nvPicPr>
            <p:cNvPr id="1036" name="Picture 58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72" y="1143"/>
              <a:ext cx="716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7" name="Rectangle 59"/>
            <p:cNvSpPr>
              <a:spLocks noChangeArrowheads="1"/>
            </p:cNvSpPr>
            <p:nvPr/>
          </p:nvSpPr>
          <p:spPr bwMode="auto">
            <a:xfrm>
              <a:off x="147" y="1974"/>
              <a:ext cx="6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 i="1" dirty="0">
                  <a:solidFill>
                    <a:srgbClr val="FF0000"/>
                  </a:solidFill>
                </a:rPr>
                <a:t>A. </a:t>
              </a:r>
              <a:r>
                <a:rPr lang="en-US" sz="1800" i="1" dirty="0" err="1">
                  <a:solidFill>
                    <a:srgbClr val="FF0000"/>
                  </a:solidFill>
                </a:rPr>
                <a:t>apodus</a:t>
              </a:r>
              <a:endParaRPr lang="en-US" sz="1800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9" name="Group 62"/>
          <p:cNvGrpSpPr>
            <a:grpSpLocks/>
          </p:cNvGrpSpPr>
          <p:nvPr/>
        </p:nvGrpSpPr>
        <p:grpSpPr bwMode="auto">
          <a:xfrm>
            <a:off x="179388" y="1028700"/>
            <a:ext cx="1152525" cy="2838450"/>
            <a:chOff x="113" y="648"/>
            <a:chExt cx="726" cy="1788"/>
          </a:xfrm>
        </p:grpSpPr>
        <p:sp>
          <p:nvSpPr>
            <p:cNvPr id="1035" name="Rectangle 60"/>
            <p:cNvSpPr>
              <a:spLocks noChangeArrowheads="1"/>
            </p:cNvSpPr>
            <p:nvPr/>
          </p:nvSpPr>
          <p:spPr bwMode="auto">
            <a:xfrm>
              <a:off x="113" y="2205"/>
              <a:ext cx="6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 i="1" dirty="0">
                  <a:solidFill>
                    <a:srgbClr val="FF0000"/>
                  </a:solidFill>
                </a:rPr>
                <a:t>A. </a:t>
              </a:r>
              <a:r>
                <a:rPr lang="en-US" sz="1800" i="1" dirty="0" err="1">
                  <a:solidFill>
                    <a:srgbClr val="FF0000"/>
                  </a:solidFill>
                </a:rPr>
                <a:t>iberus</a:t>
              </a:r>
              <a:endParaRPr lang="en-US" sz="1800" i="1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026" name="Object 61"/>
            <p:cNvGraphicFramePr>
              <a:graphicFrameLocks noChangeAspect="1"/>
            </p:cNvGraphicFramePr>
            <p:nvPr/>
          </p:nvGraphicFramePr>
          <p:xfrm>
            <a:off x="147" y="648"/>
            <a:ext cx="692" cy="2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7" name="Image" r:id="rId11" imgW="3009524" imgH="1244006" progId="">
                    <p:embed/>
                  </p:oleObj>
                </mc:Choice>
                <mc:Fallback>
                  <p:oleObj name="Image" r:id="rId11" imgW="3009524" imgH="1244006" progId="">
                    <p:embed/>
                    <p:pic>
                      <p:nvPicPr>
                        <p:cNvPr id="0" name="Object 6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7" y="648"/>
                          <a:ext cx="692" cy="28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5"/>
          <p:cNvSpPr txBox="1">
            <a:spLocks noChangeArrowheads="1"/>
          </p:cNvSpPr>
          <p:nvPr/>
        </p:nvSpPr>
        <p:spPr bwMode="auto">
          <a:xfrm>
            <a:off x="32" y="5544467"/>
            <a:ext cx="9144000" cy="95410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7575">
              <a:spcBef>
                <a:spcPct val="50000"/>
              </a:spcBef>
            </a:pPr>
            <a:r>
              <a:rPr lang="ar-JO" sz="2800" dirty="0">
                <a:solidFill>
                  <a:schemeClr val="bg1"/>
                </a:solidFill>
              </a:rPr>
              <a:t>سيواصل الفريق مراقبة أعداد الأسماك ، وسيحافظ على موطنها الصحي ، والفسيفساء ، وخالية من الأنواع الغريبة.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5" name="Picture 4" descr="CMC logo_neu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4"/>
          <p:cNvPicPr>
            <a:picLocks noChangeAspect="1" noChangeArrowheads="1"/>
          </p:cNvPicPr>
          <p:nvPr/>
        </p:nvPicPr>
        <p:blipFill>
          <a:blip r:embed="rId2"/>
          <a:srcRect b="68097"/>
          <a:stretch>
            <a:fillRect/>
          </a:stretch>
        </p:blipFill>
        <p:spPr bwMode="auto">
          <a:xfrm>
            <a:off x="1116013" y="774700"/>
            <a:ext cx="6875462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3278188"/>
            <a:ext cx="6875462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5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7" name="Picture 6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0" name="Text Box 4"/>
          <p:cNvSpPr txBox="1">
            <a:spLocks noChangeArrowheads="1"/>
          </p:cNvSpPr>
          <p:nvPr/>
        </p:nvSpPr>
        <p:spPr bwMode="auto">
          <a:xfrm>
            <a:off x="785787" y="1165429"/>
            <a:ext cx="4500593" cy="447814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 algn="l" rtl="0">
              <a:spcBef>
                <a:spcPct val="50000"/>
              </a:spcBef>
              <a:buFont typeface="+mj-lt"/>
              <a:buAutoNum type="arabicPeriod"/>
            </a:pPr>
            <a:r>
              <a:rPr lang="ar-JO" sz="3000" dirty="0">
                <a:solidFill>
                  <a:schemeClr val="bg1"/>
                </a:solidFill>
              </a:rPr>
              <a:t>  </a:t>
            </a:r>
            <a:r>
              <a:rPr lang="ar-JO" sz="3000" dirty="0" smtClean="0">
                <a:solidFill>
                  <a:schemeClr val="bg1"/>
                </a:solidFill>
              </a:rPr>
              <a:t>شكرا لحسن استماعكم</a:t>
            </a:r>
          </a:p>
          <a:p>
            <a:pPr marL="514350" indent="-514350" algn="l" rtl="0">
              <a:spcBef>
                <a:spcPct val="50000"/>
              </a:spcBef>
              <a:buFont typeface="+mj-lt"/>
              <a:buAutoNum type="arabicPeriod"/>
            </a:pPr>
            <a:r>
              <a:rPr lang="en-US" sz="3000" dirty="0" smtClean="0">
                <a:solidFill>
                  <a:schemeClr val="bg1"/>
                </a:solidFill>
              </a:rPr>
              <a:t>Thanks for listening</a:t>
            </a:r>
          </a:p>
          <a:p>
            <a:pPr marL="514350" indent="-514350" algn="l" rtl="0">
              <a:spcBef>
                <a:spcPct val="50000"/>
              </a:spcBef>
              <a:buFont typeface="+mj-lt"/>
              <a:buAutoNum type="arabicPeriod"/>
            </a:pPr>
            <a:r>
              <a:rPr lang="en-US" sz="3000" dirty="0" smtClean="0">
                <a:solidFill>
                  <a:schemeClr val="bg1"/>
                </a:solidFill>
              </a:rPr>
              <a:t>Merci pour </a:t>
            </a:r>
            <a:r>
              <a:rPr lang="en-US" sz="3000" dirty="0" err="1" smtClean="0">
                <a:solidFill>
                  <a:schemeClr val="bg1"/>
                </a:solidFill>
              </a:rPr>
              <a:t>l'écoute</a:t>
            </a:r>
            <a:endParaRPr lang="en-US" sz="3000" dirty="0" smtClean="0">
              <a:solidFill>
                <a:schemeClr val="bg1"/>
              </a:solidFill>
            </a:endParaRPr>
          </a:p>
          <a:p>
            <a:pPr marL="514350" indent="-514350" algn="l" rtl="0">
              <a:spcBef>
                <a:spcPct val="50000"/>
              </a:spcBef>
              <a:buFont typeface="+mj-lt"/>
              <a:buAutoNum type="arabicPeriod"/>
            </a:pPr>
            <a:r>
              <a:rPr lang="en-US" sz="3000" dirty="0" err="1" smtClean="0">
                <a:solidFill>
                  <a:schemeClr val="bg1"/>
                </a:solidFill>
              </a:rPr>
              <a:t>Dinlediğin</a:t>
            </a:r>
            <a:r>
              <a:rPr lang="en-US" sz="3000" dirty="0" smtClean="0">
                <a:solidFill>
                  <a:schemeClr val="bg1"/>
                </a:solidFill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</a:rPr>
              <a:t>için</a:t>
            </a:r>
            <a:r>
              <a:rPr lang="en-US" sz="3000" dirty="0" smtClean="0">
                <a:solidFill>
                  <a:schemeClr val="bg1"/>
                </a:solidFill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</a:rPr>
              <a:t>teşekkürler</a:t>
            </a:r>
            <a:endParaRPr lang="en-US" sz="3000" dirty="0" smtClean="0">
              <a:solidFill>
                <a:schemeClr val="bg1"/>
              </a:solidFill>
            </a:endParaRPr>
          </a:p>
          <a:p>
            <a:pPr marL="514350" indent="-514350" algn="l" rtl="0">
              <a:spcBef>
                <a:spcPct val="50000"/>
              </a:spcBef>
              <a:buFont typeface="+mj-lt"/>
              <a:buAutoNum type="arabicPeriod"/>
            </a:pPr>
            <a:r>
              <a:rPr lang="az-Cyrl-AZ" sz="3000" dirty="0" smtClean="0">
                <a:solidFill>
                  <a:schemeClr val="bg1"/>
                </a:solidFill>
              </a:rPr>
              <a:t>Хвала за слушање</a:t>
            </a:r>
            <a:endParaRPr lang="en-US" sz="3000" dirty="0" smtClean="0">
              <a:solidFill>
                <a:schemeClr val="bg1"/>
              </a:solidFill>
            </a:endParaRPr>
          </a:p>
          <a:p>
            <a:pPr marL="514350" indent="-514350" algn="l" rtl="0">
              <a:spcBef>
                <a:spcPct val="50000"/>
              </a:spcBef>
              <a:buFont typeface="+mj-lt"/>
              <a:buAutoNum type="arabicPeriod"/>
            </a:pPr>
            <a:r>
              <a:rPr lang="en-US" sz="3000" dirty="0" err="1" smtClean="0">
                <a:solidFill>
                  <a:schemeClr val="bg1"/>
                </a:solidFill>
              </a:rPr>
              <a:t>Faleminderit</a:t>
            </a:r>
            <a:r>
              <a:rPr lang="en-US" sz="3000" dirty="0" smtClean="0">
                <a:solidFill>
                  <a:schemeClr val="bg1"/>
                </a:solidFill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</a:rPr>
              <a:t>që</a:t>
            </a:r>
            <a:r>
              <a:rPr lang="en-US" sz="3000" dirty="0" smtClean="0">
                <a:solidFill>
                  <a:schemeClr val="bg1"/>
                </a:solidFill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</a:rPr>
              <a:t>dëgjuat</a:t>
            </a:r>
            <a:r>
              <a:rPr lang="en-US" sz="3000" dirty="0" smtClean="0">
                <a:solidFill>
                  <a:schemeClr val="bg1"/>
                </a:solidFill>
              </a:rPr>
              <a:t> </a:t>
            </a: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89093" name="Picture 5" descr="100414d_006NH.jpg"/>
          <p:cNvPicPr>
            <a:picLocks noChangeAspect="1"/>
          </p:cNvPicPr>
          <p:nvPr/>
        </p:nvPicPr>
        <p:blipFill>
          <a:blip r:embed="rId2" cstate="print"/>
          <a:srcRect t="14339"/>
          <a:stretch>
            <a:fillRect/>
          </a:stretch>
        </p:blipFill>
        <p:spPr bwMode="auto">
          <a:xfrm>
            <a:off x="5129060" y="1327685"/>
            <a:ext cx="3800658" cy="2043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4" name="Picture 6" descr="100414d_003NH.jpg"/>
          <p:cNvPicPr>
            <a:picLocks noChangeAspect="1"/>
          </p:cNvPicPr>
          <p:nvPr/>
        </p:nvPicPr>
        <p:blipFill>
          <a:blip r:embed="rId3" cstate="print"/>
          <a:srcRect t="16090" r="4941"/>
          <a:stretch>
            <a:fillRect/>
          </a:stretch>
        </p:blipFill>
        <p:spPr bwMode="auto">
          <a:xfrm>
            <a:off x="5191368" y="3765536"/>
            <a:ext cx="3738350" cy="1949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8" name="Picture 7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fasciatu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9113" y="0"/>
            <a:ext cx="309562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 descr="rechar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59113" y="41275"/>
            <a:ext cx="30956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11 0.30069 L -0.11111 0.30069 C -0.05504 0.30069 0.01389 0.20879 0.01389 0.13402 L 0.01389 -0.03264 " pathEditMode="fixed" rAng="0" ptsTypes="FfFF">
                                      <p:cBhvr>
                                        <p:cTn id="6" dur="1000" spd="-100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9 -0.03565 L 0.0139 0.13101 C 0.0139 0.20578 0.08282 0.29768 0.1389 0.29768 L 0.2639 0.29768 " pathEditMode="fixed" rAng="0" ptsTypes="FfFF">
                                      <p:cBhvr>
                                        <p:cTn id="10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14348" y="1184287"/>
            <a:ext cx="7454900" cy="3959225"/>
          </a:xfrm>
        </p:spPr>
        <p:txBody>
          <a:bodyPr/>
          <a:lstStyle/>
          <a:p>
            <a:pPr marL="609600" indent="-609600" algn="r" eaLnBrk="1" hangingPunct="1">
              <a:lnSpc>
                <a:spcPct val="90000"/>
              </a:lnSpc>
              <a:buFontTx/>
              <a:buAutoNum type="arabicPeriod"/>
            </a:pP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تم جمعها عام 1963 بواسطة </a:t>
            </a:r>
            <a:r>
              <a:rPr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Rjoska</a:t>
            </a:r>
            <a:r>
              <a:rPr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09600" indent="-609600" algn="r" eaLnBrk="1" hangingPunct="1">
              <a:lnSpc>
                <a:spcPct val="90000"/>
              </a:lnSpc>
              <a:buFontTx/>
              <a:buAutoNum type="arabicPeriod"/>
            </a:pP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تم تحديده كجزء من مجمع </a:t>
            </a:r>
            <a:r>
              <a:rPr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Aphanius</a:t>
            </a:r>
            <a:r>
              <a:rPr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dispar</a:t>
            </a:r>
            <a:r>
              <a:rPr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09600" indent="-609600" algn="r" eaLnBrk="1" hangingPunct="1">
              <a:lnSpc>
                <a:spcPct val="90000"/>
              </a:lnSpc>
              <a:buFontTx/>
              <a:buAutoNum type="arabicPeriod"/>
            </a:pP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عُرف باسم </a:t>
            </a:r>
            <a:r>
              <a:rPr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Aphanius</a:t>
            </a:r>
            <a:r>
              <a:rPr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dispar</a:t>
            </a:r>
            <a:r>
              <a:rPr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في أواخر الستينيات.</a:t>
            </a:r>
          </a:p>
          <a:p>
            <a:pPr marL="609600" indent="-609600" algn="r" eaLnBrk="1" hangingPunct="1">
              <a:lnSpc>
                <a:spcPct val="90000"/>
              </a:lnSpc>
              <a:buFontTx/>
              <a:buAutoNum type="arabicPeriod"/>
            </a:pP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أدرج نيلسون الأنواع في عام 1973.</a:t>
            </a:r>
          </a:p>
          <a:p>
            <a:pPr marL="609600" indent="-609600" algn="r" eaLnBrk="1" hangingPunct="1">
              <a:lnSpc>
                <a:spcPct val="90000"/>
              </a:lnSpc>
              <a:buFontTx/>
              <a:buAutoNum type="arabicPeriod"/>
            </a:pP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ماضي ، أدرجت الأسماك في عام 1976.</a:t>
            </a:r>
          </a:p>
          <a:p>
            <a:pPr marL="609600" indent="-609600" algn="r" eaLnBrk="1" hangingPunct="1">
              <a:lnSpc>
                <a:spcPct val="90000"/>
              </a:lnSpc>
              <a:buFontTx/>
              <a:buAutoNum type="arabicPeriod"/>
            </a:pP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وصف عام 1983 بأنه نوع جديد.</a:t>
            </a:r>
          </a:p>
          <a:p>
            <a:pPr marL="609600" indent="-609600" algn="r" eaLnBrk="1" hangingPunct="1">
              <a:lnSpc>
                <a:spcPct val="90000"/>
              </a:lnSpc>
              <a:buFontTx/>
              <a:buAutoNum type="arabicPeriod"/>
            </a:pP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يعتقد أنه انقرض في عام 1985.</a:t>
            </a:r>
          </a:p>
          <a:p>
            <a:pPr marL="609600" indent="-609600" algn="r" eaLnBrk="1" hangingPunct="1">
              <a:lnSpc>
                <a:spcPct val="90000"/>
              </a:lnSpc>
              <a:buFontTx/>
              <a:buAutoNum type="arabicPeriod"/>
            </a:pP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أدرج على قائمة المهددة بالانقراض في عام 1989.</a:t>
            </a:r>
          </a:p>
          <a:p>
            <a:pPr marL="609600" indent="-609600" algn="r" eaLnBrk="1" hangingPunct="1">
              <a:lnSpc>
                <a:spcPct val="90000"/>
              </a:lnSpc>
              <a:buFontTx/>
              <a:buAutoNum type="arabicPeriod"/>
            </a:pPr>
            <a:r>
              <a:rPr lang="ar-JO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معرضة للخطر بشدة في عام 2006.</a:t>
            </a:r>
            <a:endParaRPr lang="en-US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2" name="Picture 11" descr="Photo-Villwock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20" y="4149080"/>
            <a:ext cx="1509712" cy="220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9" name="Picture 8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" y="5275262"/>
            <a:ext cx="9143999" cy="1582738"/>
          </a:xfrm>
          <a:prstGeom prst="rect">
            <a:avLst/>
          </a:prstGeom>
          <a:solidFill>
            <a:schemeClr val="tx1"/>
          </a:solid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marL="684213" rtl="0">
              <a:lnSpc>
                <a:spcPct val="90000"/>
              </a:lnSpc>
              <a:spcBef>
                <a:spcPct val="20000"/>
              </a:spcBef>
            </a:pPr>
            <a:r>
              <a:rPr lang="ar-JO" sz="2800" dirty="0">
                <a:solidFill>
                  <a:schemeClr val="bg1"/>
                </a:solidFill>
              </a:rPr>
              <a:t>"في كثير من الأحيان ، </a:t>
            </a:r>
            <a:r>
              <a:rPr lang="ar-JO" sz="2800" dirty="0" smtClean="0">
                <a:solidFill>
                  <a:schemeClr val="bg1"/>
                </a:solidFill>
              </a:rPr>
              <a:t>الربيع يجفف حواف القاع لأعداد </a:t>
            </a:r>
            <a:r>
              <a:rPr lang="ar-JO" sz="2800" dirty="0">
                <a:solidFill>
                  <a:schemeClr val="bg1"/>
                </a:solidFill>
              </a:rPr>
              <a:t>لا حصر لها من </a:t>
            </a:r>
            <a:r>
              <a:rPr lang="ar-JO" sz="2800" dirty="0" smtClean="0">
                <a:solidFill>
                  <a:schemeClr val="bg1"/>
                </a:solidFill>
              </a:rPr>
              <a:t>الأسماك (نيلسون )1973</a:t>
            </a:r>
            <a:r>
              <a:rPr lang="ar-JO" sz="2800" dirty="0">
                <a:solidFill>
                  <a:schemeClr val="bg1"/>
                </a:solidFill>
              </a:rPr>
              <a:t>.</a:t>
            </a:r>
          </a:p>
          <a:p>
            <a:pPr marL="684213" rtl="0">
              <a:lnSpc>
                <a:spcPct val="90000"/>
              </a:lnSpc>
              <a:spcBef>
                <a:spcPct val="20000"/>
              </a:spcBef>
            </a:pPr>
            <a:r>
              <a:rPr lang="ar-JO" sz="2800" dirty="0">
                <a:solidFill>
                  <a:schemeClr val="bg1"/>
                </a:solidFill>
              </a:rPr>
              <a:t>"حدثت </a:t>
            </a:r>
            <a:r>
              <a:rPr lang="ar-JO" sz="2800" dirty="0" err="1" smtClean="0">
                <a:solidFill>
                  <a:schemeClr val="bg1"/>
                </a:solidFill>
              </a:rPr>
              <a:t>للانواع</a:t>
            </a:r>
            <a:r>
              <a:rPr lang="ar-JO" sz="2800" dirty="0" smtClean="0">
                <a:solidFill>
                  <a:schemeClr val="bg1"/>
                </a:solidFill>
              </a:rPr>
              <a:t> بأعداد </a:t>
            </a:r>
            <a:r>
              <a:rPr lang="ar-JO" sz="2800" dirty="0">
                <a:solidFill>
                  <a:schemeClr val="bg1"/>
                </a:solidFill>
              </a:rPr>
              <a:t>كبيرة" </a:t>
            </a:r>
            <a:r>
              <a:rPr lang="ar-JO" sz="2800" dirty="0" smtClean="0">
                <a:solidFill>
                  <a:schemeClr val="bg1"/>
                </a:solidFill>
              </a:rPr>
              <a:t>(ماضي) </a:t>
            </a:r>
            <a:r>
              <a:rPr lang="ar-JO" sz="2800" dirty="0">
                <a:solidFill>
                  <a:schemeClr val="bg1"/>
                </a:solidFill>
              </a:rPr>
              <a:t>، 1976.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9144000" cy="524256"/>
            <a:chOff x="0" y="0"/>
            <a:chExt cx="9144000" cy="524256"/>
          </a:xfrm>
        </p:grpSpPr>
        <p:pic>
          <p:nvPicPr>
            <p:cNvPr id="6" name="Picture 5" descr="CMC logo_neu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194560" cy="52425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 bwMode="auto">
            <a:xfrm>
              <a:off x="2194560" y="0"/>
              <a:ext cx="6949440" cy="524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2608</TotalTime>
  <Words>997</Words>
  <Application>Microsoft Office PowerPoint</Application>
  <PresentationFormat>On-screen Show (4:3)</PresentationFormat>
  <Paragraphs>151</Paragraphs>
  <Slides>62</Slides>
  <Notes>23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62</vt:i4>
      </vt:variant>
    </vt:vector>
  </HeadingPairs>
  <TitlesOfParts>
    <vt:vector size="67" baseType="lpstr">
      <vt:lpstr>Arial</vt:lpstr>
      <vt:lpstr>Times New Roman</vt:lpstr>
      <vt:lpstr>Default Design</vt:lpstr>
      <vt:lpstr>Image</vt:lpstr>
      <vt:lpstr>Chart</vt:lpstr>
      <vt:lpstr>معركة ضد الانقراض  استعادة سمكة مستوطنة في الأزرق:  أهمية العلم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Battle Against Extinction Endemic Fish Management in the Eastern Jordan The Full Story 2000-2006</dc:title>
  <dc:creator>khalid</dc:creator>
  <cp:lastModifiedBy>Azraq</cp:lastModifiedBy>
  <cp:revision>129</cp:revision>
  <dcterms:created xsi:type="dcterms:W3CDTF">2006-02-25T18:32:59Z</dcterms:created>
  <dcterms:modified xsi:type="dcterms:W3CDTF">2020-09-27T11:04:48Z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6612166</vt:lpwstr>
  </property>
  <property fmtid="{D5CDD505-2E9C-101B-9397-08002B2CF9AE}" name="NXPowerLiteSettings" pid="3">
    <vt:lpwstr>C7000400038000</vt:lpwstr>
  </property>
  <property fmtid="{D5CDD505-2E9C-101B-9397-08002B2CF9AE}" name="NXPowerLiteVersion" pid="4">
    <vt:lpwstr>S9.0.1</vt:lpwstr>
  </property>
</Properties>
</file>