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2" r:id="rId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21/12/1441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21/12/1441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21/12/1441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21/12/1441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21/12/1441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21/12/1441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21/12/1441</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21/12/1441</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21/12/1441</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21/12/1441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21/12/1441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21/12/1441</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6.jpeg"/><Relationship Id="rId7"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1.jpeg"/><Relationship Id="rId4" Type="http://schemas.openxmlformats.org/officeDocument/2006/relationships/image" Target="../media/image7.jpeg"/><Relationship Id="rId9" Type="http://schemas.openxmlformats.org/officeDocument/2006/relationships/image" Target="../media/image4.jpeg"/></Relationships>
</file>

<file path=ppt/slides/_rels/slide3.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5.jpeg"/><Relationship Id="rId7" Type="http://schemas.openxmlformats.org/officeDocument/2006/relationships/image" Target="../media/image3.jpe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hyperlink" Target="https://ar.wikipedia.org/wiki/%D8%A5%D9%8A%D8%B1%D8%A7%D9%86" TargetMode="External"/><Relationship Id="rId3" Type="http://schemas.openxmlformats.org/officeDocument/2006/relationships/image" Target="../media/image6.jpeg"/><Relationship Id="rId7" Type="http://schemas.openxmlformats.org/officeDocument/2006/relationships/image" Target="../media/image3.jpeg"/><Relationship Id="rId12" Type="http://schemas.openxmlformats.org/officeDocument/2006/relationships/hyperlink" Target="https://ar.wikipedia.org/wiki/%D8%B1%D8%A7%D9%85%D8%B3%D8%B1" TargetMode="External"/><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hyperlink" Target="https://ar.wikipedia.org/wiki/%D8%B9%D9%84%D9%85_%D8%A7%D9%84%D8%A8%D9%8A%D8%A6%D8%A9" TargetMode="External"/><Relationship Id="rId5" Type="http://schemas.openxmlformats.org/officeDocument/2006/relationships/image" Target="../media/image10.png"/><Relationship Id="rId10" Type="http://schemas.openxmlformats.org/officeDocument/2006/relationships/hyperlink" Target="https://ar.wikipedia.org/wiki/%D9%85%D9%86%D8%B7%D9%82%D8%A9_%D8%B1%D8%B7%D8%A8%D8%A9" TargetMode="External"/><Relationship Id="rId4" Type="http://schemas.openxmlformats.org/officeDocument/2006/relationships/image" Target="../media/image7.jpeg"/><Relationship Id="rId9" Type="http://schemas.openxmlformats.org/officeDocument/2006/relationships/hyperlink" Target="https://ar.wikipedia.org/wiki/%D9%85%D8%B9%D8%A7%D9%87%D8%AF%D8%A9"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6.jpeg"/><Relationship Id="rId7" Type="http://schemas.openxmlformats.org/officeDocument/2006/relationships/image" Target="../media/image12.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11.jpeg"/><Relationship Id="rId11" Type="http://schemas.openxmlformats.org/officeDocument/2006/relationships/image" Target="../media/image4.jpeg"/><Relationship Id="rId5" Type="http://schemas.openxmlformats.org/officeDocument/2006/relationships/image" Target="../media/image8.jpeg"/><Relationship Id="rId10" Type="http://schemas.openxmlformats.org/officeDocument/2006/relationships/image" Target="../media/image3.jpeg"/><Relationship Id="rId4" Type="http://schemas.openxmlformats.org/officeDocument/2006/relationships/image" Target="../media/image7.jpeg"/><Relationship Id="rId9"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571472" y="857232"/>
            <a:ext cx="8001056" cy="2870211"/>
          </a:xfrm>
        </p:spPr>
        <p:txBody>
          <a:bodyPr>
            <a:normAutofit/>
          </a:bodyPr>
          <a:lstStyle/>
          <a:p>
            <a:r>
              <a:rPr lang="ar-JO" sz="3500" dirty="0" smtClean="0">
                <a:solidFill>
                  <a:schemeClr val="bg1"/>
                </a:solidFill>
                <a:latin typeface="Times New Roman" pitchFamily="18" charset="0"/>
                <a:cs typeface="Times New Roman" pitchFamily="18" charset="0"/>
              </a:rPr>
              <a:t>إعادة تأهيل الأراضي الرطبة من خلال ديناميكية المياه</a:t>
            </a:r>
            <a:br>
              <a:rPr lang="ar-JO" sz="3500" dirty="0" smtClean="0">
                <a:solidFill>
                  <a:schemeClr val="bg1"/>
                </a:solidFill>
                <a:latin typeface="Times New Roman" pitchFamily="18" charset="0"/>
                <a:cs typeface="Times New Roman" pitchFamily="18" charset="0"/>
              </a:rPr>
            </a:br>
            <a:r>
              <a:rPr lang="en-US" sz="3500" dirty="0" smtClean="0">
                <a:solidFill>
                  <a:schemeClr val="bg1"/>
                </a:solidFill>
                <a:latin typeface="Times New Roman" pitchFamily="18" charset="0"/>
                <a:cs typeface="Times New Roman" pitchFamily="18" charset="0"/>
              </a:rPr>
              <a:t>Restoration Through Water Dynamics</a:t>
            </a:r>
            <a:r>
              <a:rPr lang="en-US" dirty="0" smtClean="0">
                <a:solidFill>
                  <a:schemeClr val="bg1"/>
                </a:solidFill>
                <a:latin typeface="Times New Roman" pitchFamily="18" charset="0"/>
                <a:cs typeface="Times New Roman" pitchFamily="18" charset="0"/>
              </a:rPr>
              <a:t/>
            </a:r>
            <a:br>
              <a:rPr lang="en-US" dirty="0" smtClean="0">
                <a:solidFill>
                  <a:schemeClr val="bg1"/>
                </a:solidFill>
                <a:latin typeface="Times New Roman" pitchFamily="18" charset="0"/>
                <a:cs typeface="Times New Roman" pitchFamily="18" charset="0"/>
              </a:rPr>
            </a:br>
            <a:endParaRPr lang="en-US" dirty="0">
              <a:solidFill>
                <a:schemeClr val="bg1"/>
              </a:solidFill>
              <a:latin typeface="Times New Roman" pitchFamily="18" charset="0"/>
              <a:cs typeface="Times New Roman" pitchFamily="18" charset="0"/>
            </a:endParaRPr>
          </a:p>
        </p:txBody>
      </p:sp>
      <p:pic>
        <p:nvPicPr>
          <p:cNvPr id="13" name="Picture 12" descr="101025NH-d046.JPG"/>
          <p:cNvPicPr>
            <a:picLocks noChangeAspect="1"/>
          </p:cNvPicPr>
          <p:nvPr/>
        </p:nvPicPr>
        <p:blipFill>
          <a:blip r:embed="rId2" cstate="print"/>
          <a:srcRect t="37001" b="11053"/>
          <a:stretch>
            <a:fillRect/>
          </a:stretch>
        </p:blipFill>
        <p:spPr>
          <a:xfrm>
            <a:off x="-32" y="3429000"/>
            <a:ext cx="9144000" cy="3071834"/>
          </a:xfrm>
          <a:prstGeom prst="rect">
            <a:avLst/>
          </a:prstGeom>
        </p:spPr>
      </p:pic>
      <p:grpSp>
        <p:nvGrpSpPr>
          <p:cNvPr id="17" name="Group 16"/>
          <p:cNvGrpSpPr/>
          <p:nvPr/>
        </p:nvGrpSpPr>
        <p:grpSpPr>
          <a:xfrm>
            <a:off x="0" y="-24"/>
            <a:ext cx="9144000" cy="1200353"/>
            <a:chOff x="0" y="-24"/>
            <a:chExt cx="9144000" cy="1200353"/>
          </a:xfrm>
        </p:grpSpPr>
        <p:sp>
          <p:nvSpPr>
            <p:cNvPr id="11" name="TextBox 10"/>
            <p:cNvSpPr txBox="1"/>
            <p:nvPr/>
          </p:nvSpPr>
          <p:spPr>
            <a:xfrm>
              <a:off x="0" y="0"/>
              <a:ext cx="9144000" cy="1200329"/>
            </a:xfrm>
            <a:prstGeom prst="rect">
              <a:avLst/>
            </a:prstGeom>
            <a:solidFill>
              <a:schemeClr val="bg1"/>
            </a:solidFill>
          </p:spPr>
          <p:txBody>
            <a:bodyPr wrap="square" rtlCol="0">
              <a:spAutoFit/>
            </a:bodyPr>
            <a:lstStyle/>
            <a:p>
              <a:endParaRPr lang="en-US" dirty="0" smtClean="0"/>
            </a:p>
            <a:p>
              <a:endParaRPr lang="en-US" dirty="0" smtClean="0"/>
            </a:p>
            <a:p>
              <a:endParaRPr lang="en-US" dirty="0" smtClean="0"/>
            </a:p>
            <a:p>
              <a:endParaRPr lang="en-US" dirty="0"/>
            </a:p>
          </p:txBody>
        </p:sp>
        <p:pic>
          <p:nvPicPr>
            <p:cNvPr id="8" name="Image 1"/>
            <p:cNvPicPr/>
            <p:nvPr/>
          </p:nvPicPr>
          <p:blipFill>
            <a:blip r:embed="rId3" cstate="print">
              <a:extLst>
                <a:ext uri="{28A0092B-C50C-407E-A947-70E740481C1C}">
                  <a14:useLocalDpi xmlns:a14="http://schemas.microsoft.com/office/drawing/2010/main" val="0"/>
                </a:ext>
              </a:extLst>
            </a:blip>
            <a:stretch>
              <a:fillRect/>
            </a:stretch>
          </p:blipFill>
          <p:spPr>
            <a:xfrm>
              <a:off x="876283" y="274699"/>
              <a:ext cx="1426464" cy="593562"/>
            </a:xfrm>
            <a:prstGeom prst="rect">
              <a:avLst/>
            </a:prstGeom>
          </p:spPr>
        </p:pic>
        <p:pic>
          <p:nvPicPr>
            <p:cNvPr id="9" name="Image 3" descr="C:\Users\AAN\AppData\Local\Microsoft\Windows\Temporary Internet Files\Content.Outlook\M3B0HPXY\logo_ltv.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44592" y="-24"/>
              <a:ext cx="1219200" cy="1143008"/>
            </a:xfrm>
            <a:prstGeom prst="rect">
              <a:avLst/>
            </a:prstGeom>
            <a:noFill/>
            <a:ln>
              <a:noFill/>
            </a:ln>
          </p:spPr>
        </p:pic>
        <p:pic>
          <p:nvPicPr>
            <p:cNvPr id="16" name="Picture 15" descr="RSCN.Logo_Updates_12Oct.jpg"/>
            <p:cNvPicPr>
              <a:picLocks noChangeAspect="1"/>
            </p:cNvPicPr>
            <p:nvPr/>
          </p:nvPicPr>
          <p:blipFill>
            <a:blip r:embed="rId5" cstate="print"/>
            <a:stretch>
              <a:fillRect/>
            </a:stretch>
          </p:blipFill>
          <p:spPr>
            <a:xfrm>
              <a:off x="6858016" y="142852"/>
              <a:ext cx="1212174" cy="857256"/>
            </a:xfrm>
            <a:prstGeom prst="rect">
              <a:avLst/>
            </a:prstGeom>
          </p:spPr>
        </p:pic>
      </p:grpSp>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5" name="Rectangle 4"/>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7"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8" name="TextBox 7"/>
          <p:cNvSpPr txBox="1"/>
          <p:nvPr/>
        </p:nvSpPr>
        <p:spPr>
          <a:xfrm>
            <a:off x="914400" y="2057400"/>
            <a:ext cx="6400800" cy="1138773"/>
          </a:xfrm>
          <a:prstGeom prst="rect">
            <a:avLst/>
          </a:prstGeom>
          <a:noFill/>
          <a:ln>
            <a:solidFill>
              <a:srgbClr val="5C91A4"/>
            </a:solidFill>
          </a:ln>
        </p:spPr>
        <p:txBody>
          <a:bodyPr wrap="square" rtlCol="0">
            <a:spAutoFit/>
          </a:bodyPr>
          <a:lstStyle/>
          <a:p>
            <a:pPr algn="l" rtl="1"/>
            <a:r>
              <a:rPr lang="ar-JO" sz="3400" b="1" dirty="0" smtClean="0">
                <a:solidFill>
                  <a:srgbClr val="E7D19A"/>
                </a:solidFill>
                <a:latin typeface="Adobe Arabic" pitchFamily="18" charset="-78"/>
                <a:cs typeface="Adobe Arabic" pitchFamily="18" charset="-78"/>
              </a:rPr>
              <a:t>ما هي الأراضي الرطبة؟</a:t>
            </a:r>
            <a:r>
              <a:rPr lang="en-US" sz="3400" b="1" dirty="0" smtClean="0">
                <a:solidFill>
                  <a:srgbClr val="E7D19A"/>
                </a:solidFill>
                <a:latin typeface="Adobe Arabic" pitchFamily="18" charset="-78"/>
                <a:cs typeface="Adobe Arabic" pitchFamily="18" charset="-78"/>
              </a:rPr>
              <a:t>        </a:t>
            </a:r>
            <a:endParaRPr lang="en-US" sz="3400" b="1" dirty="0" smtClean="0">
              <a:solidFill>
                <a:srgbClr val="E7D19A"/>
              </a:solidFill>
              <a:latin typeface="Adobe Arabic" pitchFamily="18" charset="-78"/>
              <a:cs typeface="Adobe Arabic" pitchFamily="18" charset="-78"/>
            </a:endParaRPr>
          </a:p>
          <a:p>
            <a:pPr algn="l" rtl="1"/>
            <a:r>
              <a:rPr lang="en-US" sz="3400" b="1" dirty="0" smtClean="0">
                <a:solidFill>
                  <a:srgbClr val="E7D19A"/>
                </a:solidFill>
                <a:latin typeface="Adobe Arabic" pitchFamily="18" charset="-78"/>
                <a:cs typeface="Adobe Arabic" pitchFamily="18" charset="-78"/>
              </a:rPr>
              <a:t>What is Wetland ?</a:t>
            </a:r>
            <a:r>
              <a:rPr lang="en-US" sz="3400" b="1" dirty="0" smtClean="0">
                <a:solidFill>
                  <a:srgbClr val="E7D19A"/>
                </a:solidFill>
                <a:latin typeface="Adobe Arabic" pitchFamily="18" charset="-78"/>
                <a:cs typeface="Adobe Arabic" pitchFamily="18" charset="-78"/>
              </a:rPr>
              <a:t>  </a:t>
            </a:r>
            <a:endParaRPr lang="en-US" sz="3400" b="1" dirty="0">
              <a:solidFill>
                <a:srgbClr val="E7D19A"/>
              </a:solidFill>
              <a:latin typeface="Adobe Arabic" pitchFamily="18" charset="-78"/>
              <a:cs typeface="Adobe Arabic" pitchFamily="18" charset="-78"/>
            </a:endParaRPr>
          </a:p>
        </p:txBody>
      </p:sp>
      <p:grpSp>
        <p:nvGrpSpPr>
          <p:cNvPr id="9" name="Group 8"/>
          <p:cNvGrpSpPr/>
          <p:nvPr/>
        </p:nvGrpSpPr>
        <p:grpSpPr>
          <a:xfrm>
            <a:off x="914400" y="3196172"/>
            <a:ext cx="6400800" cy="2595027"/>
            <a:chOff x="914400" y="2971800"/>
            <a:chExt cx="6400800" cy="2819400"/>
          </a:xfrm>
        </p:grpSpPr>
        <p:pic>
          <p:nvPicPr>
            <p:cNvPr id="10" name="Picture 9" descr="101025NH-d046.JPG"/>
            <p:cNvPicPr>
              <a:picLocks noChangeAspect="1"/>
            </p:cNvPicPr>
            <p:nvPr/>
          </p:nvPicPr>
          <p:blipFill>
            <a:blip r:embed="rId5" cstate="print"/>
            <a:srcRect t="22044" b="9845"/>
            <a:stretch>
              <a:fillRect/>
            </a:stretch>
          </p:blipFill>
          <p:spPr>
            <a:xfrm>
              <a:off x="914400" y="2971800"/>
              <a:ext cx="6400800" cy="2819400"/>
            </a:xfrm>
            <a:prstGeom prst="rect">
              <a:avLst/>
            </a:prstGeom>
          </p:spPr>
        </p:pic>
        <p:sp>
          <p:nvSpPr>
            <p:cNvPr id="11" name="TextBox 10"/>
            <p:cNvSpPr txBox="1"/>
            <p:nvPr/>
          </p:nvSpPr>
          <p:spPr>
            <a:xfrm>
              <a:off x="914400" y="2971800"/>
              <a:ext cx="6400800" cy="307777"/>
            </a:xfrm>
            <a:prstGeom prst="rect">
              <a:avLst/>
            </a:prstGeom>
            <a:noFill/>
            <a:ln>
              <a:noFill/>
            </a:ln>
          </p:spPr>
          <p:txBody>
            <a:bodyPr wrap="square" rtlCol="0">
              <a:spAutoFit/>
            </a:bodyPr>
            <a:lstStyle/>
            <a:p>
              <a:pPr algn="r" rtl="1"/>
              <a:r>
                <a:rPr lang="ar-JO" sz="1400" b="1" dirty="0" smtClean="0">
                  <a:latin typeface="Adobe Arabic" pitchFamily="18" charset="-78"/>
                  <a:cs typeface="Adobe Arabic" pitchFamily="18" charset="-78"/>
                </a:rPr>
                <a:t>محمية الأزرق المائية </a:t>
              </a:r>
              <a:endParaRPr lang="en-US" sz="1400" b="1" dirty="0">
                <a:latin typeface="Adobe Arabic" pitchFamily="18" charset="-78"/>
                <a:cs typeface="Adobe Arabic" pitchFamily="18" charset="-78"/>
              </a:endParaRPr>
            </a:p>
          </p:txBody>
        </p:sp>
      </p:grpSp>
      <p:pic>
        <p:nvPicPr>
          <p:cNvPr id="13" name="Picture 3" descr="J:\250 GB [NH]\jabboul package archived\Lake Jabboul.jpg"/>
          <p:cNvPicPr>
            <a:picLocks noChangeAspect="1" noChangeArrowheads="1"/>
          </p:cNvPicPr>
          <p:nvPr/>
        </p:nvPicPr>
        <p:blipFill>
          <a:blip r:embed="rId6" cstate="print"/>
          <a:srcRect l="2753" t="42500" b="42500"/>
          <a:stretch>
            <a:fillRect/>
          </a:stretch>
        </p:blipFill>
        <p:spPr bwMode="auto">
          <a:xfrm>
            <a:off x="23567" y="5943600"/>
            <a:ext cx="8906151" cy="762000"/>
          </a:xfrm>
          <a:prstGeom prst="rect">
            <a:avLst/>
          </a:prstGeom>
          <a:noFill/>
        </p:spPr>
      </p:pic>
      <p:grpSp>
        <p:nvGrpSpPr>
          <p:cNvPr id="21" name="Group 20"/>
          <p:cNvGrpSpPr/>
          <p:nvPr/>
        </p:nvGrpSpPr>
        <p:grpSpPr>
          <a:xfrm>
            <a:off x="0" y="-24"/>
            <a:ext cx="9144000" cy="1200353"/>
            <a:chOff x="0" y="-24"/>
            <a:chExt cx="9144000" cy="1200353"/>
          </a:xfrm>
        </p:grpSpPr>
        <p:sp>
          <p:nvSpPr>
            <p:cNvPr id="22" name="TextBox 21"/>
            <p:cNvSpPr txBox="1"/>
            <p:nvPr/>
          </p:nvSpPr>
          <p:spPr>
            <a:xfrm>
              <a:off x="0" y="0"/>
              <a:ext cx="9144000" cy="1200329"/>
            </a:xfrm>
            <a:prstGeom prst="rect">
              <a:avLst/>
            </a:prstGeom>
            <a:solidFill>
              <a:schemeClr val="bg1"/>
            </a:solidFill>
          </p:spPr>
          <p:txBody>
            <a:bodyPr wrap="square" rtlCol="0">
              <a:spAutoFit/>
            </a:bodyPr>
            <a:lstStyle/>
            <a:p>
              <a:endParaRPr lang="en-US" dirty="0" smtClean="0"/>
            </a:p>
            <a:p>
              <a:endParaRPr lang="en-US" dirty="0" smtClean="0"/>
            </a:p>
            <a:p>
              <a:endParaRPr lang="en-US" dirty="0" smtClean="0"/>
            </a:p>
            <a:p>
              <a:endParaRPr lang="en-US" dirty="0"/>
            </a:p>
          </p:txBody>
        </p:sp>
        <p:pic>
          <p:nvPicPr>
            <p:cNvPr id="23" name="Image 1"/>
            <p:cNvPicPr/>
            <p:nvPr/>
          </p:nvPicPr>
          <p:blipFill>
            <a:blip r:embed="rId7" cstate="print">
              <a:extLst>
                <a:ext uri="{28A0092B-C50C-407E-A947-70E740481C1C}">
                  <a14:useLocalDpi xmlns:a14="http://schemas.microsoft.com/office/drawing/2010/main" val="0"/>
                </a:ext>
              </a:extLst>
            </a:blip>
            <a:stretch>
              <a:fillRect/>
            </a:stretch>
          </p:blipFill>
          <p:spPr>
            <a:xfrm>
              <a:off x="876283" y="274699"/>
              <a:ext cx="1426464" cy="593562"/>
            </a:xfrm>
            <a:prstGeom prst="rect">
              <a:avLst/>
            </a:prstGeom>
          </p:spPr>
        </p:pic>
        <p:pic>
          <p:nvPicPr>
            <p:cNvPr id="24" name="Image 3" descr="C:\Users\AAN\AppData\Local\Microsoft\Windows\Temporary Internet Files\Content.Outlook\M3B0HPXY\logo_ltv.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44592" y="-24"/>
              <a:ext cx="1219200" cy="1143008"/>
            </a:xfrm>
            <a:prstGeom prst="rect">
              <a:avLst/>
            </a:prstGeom>
            <a:noFill/>
            <a:ln>
              <a:noFill/>
            </a:ln>
          </p:spPr>
        </p:pic>
        <p:pic>
          <p:nvPicPr>
            <p:cNvPr id="25" name="Picture 24" descr="RSCN.Logo_Updates_12Oct.jpg"/>
            <p:cNvPicPr>
              <a:picLocks noChangeAspect="1"/>
            </p:cNvPicPr>
            <p:nvPr/>
          </p:nvPicPr>
          <p:blipFill>
            <a:blip r:embed="rId9" cstate="print"/>
            <a:stretch>
              <a:fillRect/>
            </a:stretch>
          </p:blipFill>
          <p:spPr>
            <a:xfrm>
              <a:off x="6858016" y="142852"/>
              <a:ext cx="1212174" cy="857256"/>
            </a:xfrm>
            <a:prstGeom prst="rect">
              <a:avLst/>
            </a:prstGeom>
          </p:spPr>
        </p:pic>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86752" y="3234716"/>
            <a:ext cx="4114800" cy="3108543"/>
          </a:xfrm>
          <a:prstGeom prst="rect">
            <a:avLst/>
          </a:prstGeom>
        </p:spPr>
        <p:txBody>
          <a:bodyPr wrap="square">
            <a:spAutoFit/>
          </a:bodyPr>
          <a:lstStyle/>
          <a:p>
            <a:pPr algn="justLow" rtl="1"/>
            <a:r>
              <a:rPr lang="ar-JO" sz="2800" dirty="0" smtClean="0">
                <a:solidFill>
                  <a:srgbClr val="E7D19A"/>
                </a:solidFill>
                <a:latin typeface="Adobe Arabic" pitchFamily="18" charset="-78"/>
                <a:cs typeface="Adobe Arabic" pitchFamily="18" charset="-78"/>
              </a:rPr>
              <a:t>هي مساحة/ منطقة من المستنقعات، أو المروج، أو أراضي الخث، أو المياه، سواءً كانت طبيعية أو اصطناعية، راكدة أو متدفقة، عذبة، أو مسوس، أو أجاج، أو مالحة بما فيها المناطق البحرية التي لا يتجاوز عمق المياه فيها في حالة الجزر الأعظم ستة مترات.</a:t>
            </a:r>
            <a:endParaRPr lang="en-US" sz="2800" dirty="0" smtClean="0">
              <a:solidFill>
                <a:srgbClr val="E7D19A"/>
              </a:solidFill>
              <a:latin typeface="Adobe Arabic" pitchFamily="18" charset="-78"/>
              <a:cs typeface="Adobe Arabic" pitchFamily="18" charset="-78"/>
            </a:endParaRPr>
          </a:p>
        </p:txBody>
      </p:sp>
      <p:pic>
        <p:nvPicPr>
          <p:cNvPr id="3" name="Picture 2" descr="427px-Water_salinity_diagram.png"/>
          <p:cNvPicPr>
            <a:picLocks noChangeAspect="1"/>
          </p:cNvPicPr>
          <p:nvPr/>
        </p:nvPicPr>
        <p:blipFill>
          <a:blip r:embed="rId2" cstate="print"/>
          <a:stretch>
            <a:fillRect/>
          </a:stretch>
        </p:blipFill>
        <p:spPr>
          <a:xfrm>
            <a:off x="914400" y="2971801"/>
            <a:ext cx="1952496" cy="2819400"/>
          </a:xfrm>
          <a:prstGeom prst="rect">
            <a:avLst/>
          </a:prstGeom>
        </p:spPr>
      </p:pic>
      <p:pic>
        <p:nvPicPr>
          <p:cNvPr id="4" name="Picture 6" descr="J:\sirhani-male.jpg"/>
          <p:cNvPicPr>
            <a:picLocks noChangeAspect="1" noChangeArrowheads="1"/>
          </p:cNvPicPr>
          <p:nvPr/>
        </p:nvPicPr>
        <p:blipFill>
          <a:blip r:embed="rId3" cstate="print"/>
          <a:srcRect l="11001" t="12867" r="14163" b="12835"/>
          <a:stretch>
            <a:fillRect/>
          </a:stretch>
        </p:blipFill>
        <p:spPr bwMode="auto">
          <a:xfrm>
            <a:off x="7809215" y="3773403"/>
            <a:ext cx="1129752" cy="786685"/>
          </a:xfrm>
          <a:prstGeom prst="rect">
            <a:avLst/>
          </a:prstGeom>
          <a:noFill/>
        </p:spPr>
      </p:pic>
      <p:sp>
        <p:nvSpPr>
          <p:cNvPr id="5" name="Rectangle 4"/>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descr="J:\250 GB [NH]\jabboul package archived\GCG.jpg"/>
          <p:cNvPicPr>
            <a:picLocks noChangeAspect="1" noChangeArrowheads="1"/>
          </p:cNvPicPr>
          <p:nvPr/>
        </p:nvPicPr>
        <p:blipFill>
          <a:blip r:embed="rId4" cstate="print"/>
          <a:srcRect l="28078" t="4270" r="31662" b="12456"/>
          <a:stretch>
            <a:fillRect/>
          </a:stretch>
        </p:blipFill>
        <p:spPr bwMode="auto">
          <a:xfrm>
            <a:off x="7795967" y="1752600"/>
            <a:ext cx="1143000" cy="1828800"/>
          </a:xfrm>
          <a:prstGeom prst="rect">
            <a:avLst/>
          </a:prstGeom>
          <a:noFill/>
        </p:spPr>
      </p:pic>
      <p:pic>
        <p:nvPicPr>
          <p:cNvPr id="7" name="Picture 6" descr="J:\250 GB [NH]\jabboul package archived\using the boat.jpg"/>
          <p:cNvPicPr>
            <a:picLocks noChangeAspect="1" noChangeArrowheads="1"/>
          </p:cNvPicPr>
          <p:nvPr/>
        </p:nvPicPr>
        <p:blipFill>
          <a:blip r:embed="rId5" cstate="print"/>
          <a:srcRect l="4693" r="10832"/>
          <a:stretch>
            <a:fillRect/>
          </a:stretch>
        </p:blipFill>
        <p:spPr bwMode="auto">
          <a:xfrm>
            <a:off x="7795967" y="4752091"/>
            <a:ext cx="1143000" cy="999505"/>
          </a:xfrm>
          <a:prstGeom prst="rect">
            <a:avLst/>
          </a:prstGeom>
          <a:noFill/>
        </p:spPr>
      </p:pic>
      <p:sp>
        <p:nvSpPr>
          <p:cNvPr id="8" name="TextBox 7"/>
          <p:cNvSpPr txBox="1"/>
          <p:nvPr/>
        </p:nvSpPr>
        <p:spPr>
          <a:xfrm>
            <a:off x="611560" y="1197723"/>
            <a:ext cx="6400800" cy="1661993"/>
          </a:xfrm>
          <a:prstGeom prst="rect">
            <a:avLst/>
          </a:prstGeom>
          <a:noFill/>
          <a:ln>
            <a:solidFill>
              <a:srgbClr val="5C91A4"/>
            </a:solidFill>
          </a:ln>
        </p:spPr>
        <p:txBody>
          <a:bodyPr wrap="square" rtlCol="0">
            <a:spAutoFit/>
          </a:bodyPr>
          <a:lstStyle/>
          <a:p>
            <a:pPr algn="ctr" rtl="1"/>
            <a:r>
              <a:rPr lang="ar-JO" sz="3400" b="1" dirty="0" smtClean="0">
                <a:solidFill>
                  <a:srgbClr val="E7D19A"/>
                </a:solidFill>
                <a:latin typeface="Adobe Arabic" pitchFamily="18" charset="-78"/>
                <a:cs typeface="Adobe Arabic" pitchFamily="18" charset="-78"/>
              </a:rPr>
              <a:t>ما هي الأراضي الرطبة </a:t>
            </a:r>
            <a:r>
              <a:rPr lang="ar-JO" sz="3400" b="1" dirty="0" smtClean="0">
                <a:solidFill>
                  <a:srgbClr val="E7D19A"/>
                </a:solidFill>
                <a:latin typeface="Adobe Arabic" pitchFamily="18" charset="-78"/>
                <a:cs typeface="Adobe Arabic" pitchFamily="18" charset="-78"/>
              </a:rPr>
              <a:t>؟</a:t>
            </a:r>
            <a:endParaRPr lang="en-US" sz="3400" b="1" dirty="0" smtClean="0">
              <a:solidFill>
                <a:srgbClr val="E7D19A"/>
              </a:solidFill>
              <a:latin typeface="Adobe Arabic" pitchFamily="18" charset="-78"/>
              <a:cs typeface="Adobe Arabic" pitchFamily="18" charset="-78"/>
            </a:endParaRPr>
          </a:p>
          <a:p>
            <a:pPr algn="ctr" rtl="1"/>
            <a:r>
              <a:rPr lang="en-US" sz="3400" b="1" dirty="0" smtClean="0">
                <a:solidFill>
                  <a:srgbClr val="E7D19A"/>
                </a:solidFill>
                <a:latin typeface="Adobe Arabic" pitchFamily="18" charset="-78"/>
                <a:cs typeface="Adobe Arabic" pitchFamily="18" charset="-78"/>
              </a:rPr>
              <a:t>What is wetland? </a:t>
            </a:r>
            <a:r>
              <a:rPr lang="en-US" sz="3400" b="1" dirty="0" smtClean="0">
                <a:solidFill>
                  <a:srgbClr val="E7D19A"/>
                </a:solidFill>
                <a:latin typeface="Adobe Arabic" pitchFamily="18" charset="-78"/>
                <a:cs typeface="Adobe Arabic" pitchFamily="18" charset="-78"/>
              </a:rPr>
              <a:t> </a:t>
            </a:r>
          </a:p>
          <a:p>
            <a:pPr algn="ctr" rtl="1"/>
            <a:endParaRPr lang="en-US" sz="3400" b="1" dirty="0">
              <a:solidFill>
                <a:srgbClr val="E7D19A"/>
              </a:solidFill>
              <a:latin typeface="Adobe Arabic" pitchFamily="18" charset="-78"/>
              <a:cs typeface="Adobe Arabic" pitchFamily="18" charset="-78"/>
            </a:endParaRPr>
          </a:p>
        </p:txBody>
      </p:sp>
      <p:grpSp>
        <p:nvGrpSpPr>
          <p:cNvPr id="15" name="Group 14"/>
          <p:cNvGrpSpPr/>
          <p:nvPr/>
        </p:nvGrpSpPr>
        <p:grpSpPr>
          <a:xfrm>
            <a:off x="0" y="-24"/>
            <a:ext cx="9144000" cy="1200353"/>
            <a:chOff x="0" y="-24"/>
            <a:chExt cx="9144000" cy="1200353"/>
          </a:xfrm>
        </p:grpSpPr>
        <p:sp>
          <p:nvSpPr>
            <p:cNvPr id="16" name="TextBox 15"/>
            <p:cNvSpPr txBox="1"/>
            <p:nvPr/>
          </p:nvSpPr>
          <p:spPr>
            <a:xfrm>
              <a:off x="0" y="0"/>
              <a:ext cx="9144000" cy="1200329"/>
            </a:xfrm>
            <a:prstGeom prst="rect">
              <a:avLst/>
            </a:prstGeom>
            <a:solidFill>
              <a:schemeClr val="bg1"/>
            </a:solidFill>
          </p:spPr>
          <p:txBody>
            <a:bodyPr wrap="square" rtlCol="0">
              <a:spAutoFit/>
            </a:bodyPr>
            <a:lstStyle/>
            <a:p>
              <a:endParaRPr lang="en-US" dirty="0" smtClean="0"/>
            </a:p>
            <a:p>
              <a:endParaRPr lang="en-US" dirty="0" smtClean="0"/>
            </a:p>
            <a:p>
              <a:endParaRPr lang="en-US" dirty="0" smtClean="0"/>
            </a:p>
            <a:p>
              <a:endParaRPr lang="en-US" dirty="0"/>
            </a:p>
          </p:txBody>
        </p:sp>
        <p:pic>
          <p:nvPicPr>
            <p:cNvPr id="17" name="Image 1"/>
            <p:cNvPicPr/>
            <p:nvPr/>
          </p:nvPicPr>
          <p:blipFill>
            <a:blip r:embed="rId6" cstate="print">
              <a:extLst>
                <a:ext uri="{28A0092B-C50C-407E-A947-70E740481C1C}">
                  <a14:useLocalDpi xmlns:a14="http://schemas.microsoft.com/office/drawing/2010/main" val="0"/>
                </a:ext>
              </a:extLst>
            </a:blip>
            <a:stretch>
              <a:fillRect/>
            </a:stretch>
          </p:blipFill>
          <p:spPr>
            <a:xfrm>
              <a:off x="876283" y="274699"/>
              <a:ext cx="1426464" cy="593562"/>
            </a:xfrm>
            <a:prstGeom prst="rect">
              <a:avLst/>
            </a:prstGeom>
          </p:spPr>
        </p:pic>
        <p:pic>
          <p:nvPicPr>
            <p:cNvPr id="18" name="Image 3" descr="C:\Users\AAN\AppData\Local\Microsoft\Windows\Temporary Internet Files\Content.Outlook\M3B0HPXY\logo_ltv.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44592" y="-24"/>
              <a:ext cx="1219200" cy="1143008"/>
            </a:xfrm>
            <a:prstGeom prst="rect">
              <a:avLst/>
            </a:prstGeom>
            <a:noFill/>
            <a:ln>
              <a:noFill/>
            </a:ln>
          </p:spPr>
        </p:pic>
        <p:pic>
          <p:nvPicPr>
            <p:cNvPr id="19" name="Picture 18" descr="RSCN.Logo_Updates_12Oct.jpg"/>
            <p:cNvPicPr>
              <a:picLocks noChangeAspect="1"/>
            </p:cNvPicPr>
            <p:nvPr/>
          </p:nvPicPr>
          <p:blipFill>
            <a:blip r:embed="rId8" cstate="print"/>
            <a:stretch>
              <a:fillRect/>
            </a:stretch>
          </p:blipFill>
          <p:spPr>
            <a:xfrm>
              <a:off x="6858016" y="142852"/>
              <a:ext cx="1212174" cy="857256"/>
            </a:xfrm>
            <a:prstGeom prst="rect">
              <a:avLst/>
            </a:prstGeom>
          </p:spPr>
        </p:pic>
      </p:gr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5" name="Rectangle 4"/>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7" name="Picture 6"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8" name="TextBox 7"/>
          <p:cNvSpPr txBox="1"/>
          <p:nvPr/>
        </p:nvSpPr>
        <p:spPr>
          <a:xfrm>
            <a:off x="914400" y="2057400"/>
            <a:ext cx="6400800" cy="615553"/>
          </a:xfrm>
          <a:prstGeom prst="rect">
            <a:avLst/>
          </a:prstGeom>
          <a:noFill/>
          <a:ln>
            <a:solidFill>
              <a:srgbClr val="5C91A4"/>
            </a:solidFill>
          </a:ln>
        </p:spPr>
        <p:txBody>
          <a:bodyPr wrap="square" rtlCol="0">
            <a:spAutoFit/>
          </a:bodyPr>
          <a:lstStyle/>
          <a:p>
            <a:pPr algn="ctr" rtl="1"/>
            <a:r>
              <a:rPr lang="ar-JO" sz="3400" b="1" dirty="0" smtClean="0">
                <a:solidFill>
                  <a:srgbClr val="E7D19A"/>
                </a:solidFill>
                <a:latin typeface="Adobe Arabic" pitchFamily="18" charset="-78"/>
                <a:cs typeface="Adobe Arabic" pitchFamily="18" charset="-78"/>
              </a:rPr>
              <a:t>اتفاقية </a:t>
            </a:r>
            <a:r>
              <a:rPr lang="ar-JO" sz="3400" b="1" dirty="0" err="1" smtClean="0">
                <a:solidFill>
                  <a:srgbClr val="E7D19A"/>
                </a:solidFill>
                <a:latin typeface="Adobe Arabic" pitchFamily="18" charset="-78"/>
                <a:cs typeface="Adobe Arabic" pitchFamily="18" charset="-78"/>
              </a:rPr>
              <a:t>رامسار</a:t>
            </a:r>
            <a:r>
              <a:rPr lang="ar-JO" sz="3400" b="1" dirty="0" smtClean="0">
                <a:solidFill>
                  <a:srgbClr val="E7D19A"/>
                </a:solidFill>
                <a:latin typeface="Adobe Arabic" pitchFamily="18" charset="-78"/>
                <a:cs typeface="Adobe Arabic" pitchFamily="18" charset="-78"/>
              </a:rPr>
              <a:t> للأراضي الرطبة</a:t>
            </a:r>
            <a:endParaRPr lang="en-US" sz="3400" b="1" dirty="0">
              <a:solidFill>
                <a:srgbClr val="E7D19A"/>
              </a:solidFill>
              <a:latin typeface="Adobe Arabic" pitchFamily="18" charset="-78"/>
              <a:cs typeface="Adobe Arabic" pitchFamily="18" charset="-78"/>
            </a:endParaRPr>
          </a:p>
        </p:txBody>
      </p:sp>
      <p:pic>
        <p:nvPicPr>
          <p:cNvPr id="15" name="Picture 4" descr="RamsarEngBig"/>
          <p:cNvPicPr>
            <a:picLocks noChangeAspect="1" noChangeArrowheads="1"/>
          </p:cNvPicPr>
          <p:nvPr/>
        </p:nvPicPr>
        <p:blipFill>
          <a:blip r:embed="rId5" cstate="print"/>
          <a:srcRect t="7396" b="3859"/>
          <a:stretch>
            <a:fillRect/>
          </a:stretch>
        </p:blipFill>
        <p:spPr bwMode="auto">
          <a:xfrm>
            <a:off x="107504" y="2898879"/>
            <a:ext cx="3581400" cy="2852717"/>
          </a:xfrm>
          <a:prstGeom prst="rect">
            <a:avLst/>
          </a:prstGeom>
          <a:noFill/>
          <a:ln w="9525">
            <a:noFill/>
            <a:miter lim="800000"/>
            <a:headEnd/>
            <a:tailEnd/>
          </a:ln>
        </p:spPr>
      </p:pic>
      <p:grpSp>
        <p:nvGrpSpPr>
          <p:cNvPr id="17" name="Group 16"/>
          <p:cNvGrpSpPr/>
          <p:nvPr/>
        </p:nvGrpSpPr>
        <p:grpSpPr>
          <a:xfrm>
            <a:off x="0" y="-24"/>
            <a:ext cx="9144000" cy="1200353"/>
            <a:chOff x="0" y="-24"/>
            <a:chExt cx="9144000" cy="1200353"/>
          </a:xfrm>
        </p:grpSpPr>
        <p:sp>
          <p:nvSpPr>
            <p:cNvPr id="18" name="TextBox 17"/>
            <p:cNvSpPr txBox="1"/>
            <p:nvPr/>
          </p:nvSpPr>
          <p:spPr>
            <a:xfrm>
              <a:off x="0" y="0"/>
              <a:ext cx="9144000" cy="1200329"/>
            </a:xfrm>
            <a:prstGeom prst="rect">
              <a:avLst/>
            </a:prstGeom>
            <a:solidFill>
              <a:schemeClr val="bg1"/>
            </a:solidFill>
          </p:spPr>
          <p:txBody>
            <a:bodyPr wrap="square" rtlCol="0">
              <a:spAutoFit/>
            </a:bodyPr>
            <a:lstStyle/>
            <a:p>
              <a:endParaRPr lang="en-US" dirty="0" smtClean="0"/>
            </a:p>
            <a:p>
              <a:endParaRPr lang="en-US" dirty="0" smtClean="0"/>
            </a:p>
            <a:p>
              <a:endParaRPr lang="en-US" dirty="0" smtClean="0"/>
            </a:p>
            <a:p>
              <a:endParaRPr lang="en-US" dirty="0"/>
            </a:p>
          </p:txBody>
        </p:sp>
        <p:pic>
          <p:nvPicPr>
            <p:cNvPr id="19" name="Image 1"/>
            <p:cNvPicPr/>
            <p:nvPr/>
          </p:nvPicPr>
          <p:blipFill>
            <a:blip r:embed="rId6" cstate="print">
              <a:extLst>
                <a:ext uri="{28A0092B-C50C-407E-A947-70E740481C1C}">
                  <a14:useLocalDpi xmlns:a14="http://schemas.microsoft.com/office/drawing/2010/main" val="0"/>
                </a:ext>
              </a:extLst>
            </a:blip>
            <a:stretch>
              <a:fillRect/>
            </a:stretch>
          </p:blipFill>
          <p:spPr>
            <a:xfrm>
              <a:off x="876283" y="274699"/>
              <a:ext cx="1426464" cy="593562"/>
            </a:xfrm>
            <a:prstGeom prst="rect">
              <a:avLst/>
            </a:prstGeom>
          </p:spPr>
        </p:pic>
        <p:pic>
          <p:nvPicPr>
            <p:cNvPr id="20" name="Image 3" descr="C:\Users\AAN\AppData\Local\Microsoft\Windows\Temporary Internet Files\Content.Outlook\M3B0HPXY\logo_ltv.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44592" y="-24"/>
              <a:ext cx="1219200" cy="1143008"/>
            </a:xfrm>
            <a:prstGeom prst="rect">
              <a:avLst/>
            </a:prstGeom>
            <a:noFill/>
            <a:ln>
              <a:noFill/>
            </a:ln>
          </p:spPr>
        </p:pic>
        <p:pic>
          <p:nvPicPr>
            <p:cNvPr id="21" name="Picture 20" descr="RSCN.Logo_Updates_12Oct.jpg"/>
            <p:cNvPicPr>
              <a:picLocks noChangeAspect="1"/>
            </p:cNvPicPr>
            <p:nvPr/>
          </p:nvPicPr>
          <p:blipFill>
            <a:blip r:embed="rId8" cstate="print"/>
            <a:stretch>
              <a:fillRect/>
            </a:stretch>
          </p:blipFill>
          <p:spPr>
            <a:xfrm>
              <a:off x="6858016" y="142852"/>
              <a:ext cx="1212174" cy="857256"/>
            </a:xfrm>
            <a:prstGeom prst="rect">
              <a:avLst/>
            </a:prstGeom>
          </p:spPr>
        </p:pic>
      </p:grpSp>
      <p:sp>
        <p:nvSpPr>
          <p:cNvPr id="2" name="Rectangle 1"/>
          <p:cNvSpPr/>
          <p:nvPr/>
        </p:nvSpPr>
        <p:spPr>
          <a:xfrm>
            <a:off x="3779913" y="2898880"/>
            <a:ext cx="3744415" cy="2031325"/>
          </a:xfrm>
          <a:prstGeom prst="rect">
            <a:avLst/>
          </a:prstGeom>
        </p:spPr>
        <p:txBody>
          <a:bodyPr wrap="square">
            <a:spAutoFit/>
          </a:bodyPr>
          <a:lstStyle/>
          <a:p>
            <a:r>
              <a:rPr lang="ar-JO" b="1" dirty="0">
                <a:solidFill>
                  <a:schemeClr val="bg1"/>
                </a:solidFill>
                <a:latin typeface="Arial" panose="020B0604020202020204" pitchFamily="34" charset="0"/>
              </a:rPr>
              <a:t> </a:t>
            </a:r>
            <a:r>
              <a:rPr lang="ar-JO" b="1" dirty="0">
                <a:solidFill>
                  <a:schemeClr val="bg1"/>
                </a:solidFill>
                <a:latin typeface="Arial" panose="020B0604020202020204" pitchFamily="34" charset="0"/>
                <a:hlinkClick r:id="rId9" tooltip="معاهدة"/>
              </a:rPr>
              <a:t>معاهدة</a:t>
            </a:r>
            <a:r>
              <a:rPr lang="ar-JO" b="1" dirty="0">
                <a:solidFill>
                  <a:schemeClr val="bg1"/>
                </a:solidFill>
                <a:latin typeface="Arial" panose="020B0604020202020204" pitchFamily="34" charset="0"/>
              </a:rPr>
              <a:t> دولية للحفاظ والاستخدام المستدام </a:t>
            </a:r>
            <a:r>
              <a:rPr lang="ar-JO" b="1" dirty="0">
                <a:solidFill>
                  <a:schemeClr val="bg1"/>
                </a:solidFill>
                <a:latin typeface="Arial" panose="020B0604020202020204" pitchFamily="34" charset="0"/>
                <a:hlinkClick r:id="rId10"/>
              </a:rPr>
              <a:t>للمناطق </a:t>
            </a:r>
            <a:r>
              <a:rPr lang="ar-JO" b="1" dirty="0" smtClean="0">
                <a:solidFill>
                  <a:schemeClr val="bg1"/>
                </a:solidFill>
                <a:latin typeface="Arial" panose="020B0604020202020204" pitchFamily="34" charset="0"/>
                <a:hlinkClick r:id="rId10"/>
              </a:rPr>
              <a:t>الرطبة</a:t>
            </a:r>
            <a:r>
              <a:rPr lang="ar-JO" b="1" dirty="0" smtClean="0">
                <a:solidFill>
                  <a:schemeClr val="bg1"/>
                </a:solidFill>
                <a:latin typeface="Arial" panose="020B0604020202020204" pitchFamily="34" charset="0"/>
              </a:rPr>
              <a:t> </a:t>
            </a:r>
            <a:r>
              <a:rPr lang="ar-JO" b="1" dirty="0">
                <a:solidFill>
                  <a:schemeClr val="bg1"/>
                </a:solidFill>
                <a:latin typeface="Arial" panose="020B0604020202020204" pitchFamily="34" charset="0"/>
              </a:rPr>
              <a:t>من أجل وقف الزيادة التدريجية لفقدان الأراضي الرطبة في الحاضر والمستقبل وتدارك المهام </a:t>
            </a:r>
            <a:r>
              <a:rPr lang="ar-JO" b="1" dirty="0">
                <a:hlinkClick r:id="rId11" tooltip="علم البيئة"/>
              </a:rPr>
              <a:t>الإيكولوجية</a:t>
            </a:r>
            <a:r>
              <a:rPr lang="ar-JO" b="1" dirty="0">
                <a:solidFill>
                  <a:schemeClr val="bg1"/>
                </a:solidFill>
                <a:latin typeface="Arial" panose="020B0604020202020204" pitchFamily="34" charset="0"/>
              </a:rPr>
              <a:t> الأساسية للأراضي الرطبة وتنمية دورها الاقتصادي، الثقافي، العلمي و قيمتها الترفيهية. وتحمل </a:t>
            </a:r>
            <a:r>
              <a:rPr lang="ar-JO" b="1" dirty="0" smtClean="0">
                <a:solidFill>
                  <a:schemeClr val="bg1"/>
                </a:solidFill>
                <a:latin typeface="Arial" panose="020B0604020202020204" pitchFamily="34" charset="0"/>
              </a:rPr>
              <a:t>الاتفاقية </a:t>
            </a:r>
            <a:r>
              <a:rPr lang="ar-JO" b="1" dirty="0">
                <a:solidFill>
                  <a:schemeClr val="bg1"/>
                </a:solidFill>
                <a:latin typeface="Arial" panose="020B0604020202020204" pitchFamily="34" charset="0"/>
              </a:rPr>
              <a:t>اسم مدينة </a:t>
            </a:r>
            <a:r>
              <a:rPr lang="ar-JO" b="1" dirty="0" err="1">
                <a:solidFill>
                  <a:schemeClr val="bg1"/>
                </a:solidFill>
                <a:latin typeface="Arial" panose="020B0604020202020204" pitchFamily="34" charset="0"/>
                <a:hlinkClick r:id="rId12" tooltip="رامسر"/>
              </a:rPr>
              <a:t>رامسار</a:t>
            </a:r>
            <a:r>
              <a:rPr lang="ar-JO" b="1" dirty="0">
                <a:solidFill>
                  <a:schemeClr val="bg1"/>
                </a:solidFill>
                <a:latin typeface="Arial" panose="020B0604020202020204" pitchFamily="34" charset="0"/>
              </a:rPr>
              <a:t> في </a:t>
            </a:r>
            <a:r>
              <a:rPr lang="ar-JO" b="1" dirty="0">
                <a:solidFill>
                  <a:schemeClr val="bg1"/>
                </a:solidFill>
                <a:latin typeface="Arial" panose="020B0604020202020204" pitchFamily="34" charset="0"/>
                <a:hlinkClick r:id="rId13" tooltip="إيران"/>
              </a:rPr>
              <a:t>إيران</a:t>
            </a:r>
            <a:r>
              <a:rPr lang="ar-JO" b="1" dirty="0">
                <a:solidFill>
                  <a:schemeClr val="bg1"/>
                </a:solidFill>
                <a:latin typeface="Arial" panose="020B0604020202020204" pitchFamily="34" charset="0"/>
              </a:rPr>
              <a:t>.</a:t>
            </a:r>
            <a:endParaRPr lang="en-US" b="1" dirty="0">
              <a:solidFill>
                <a:schemeClr val="bg1"/>
              </a:solidFill>
            </a:endParaRPr>
          </a:p>
        </p:txBody>
      </p:sp>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J:\sirhani-male.jpg"/>
          <p:cNvPicPr>
            <a:picLocks noChangeAspect="1" noChangeArrowheads="1"/>
          </p:cNvPicPr>
          <p:nvPr/>
        </p:nvPicPr>
        <p:blipFill>
          <a:blip r:embed="rId2" cstate="print"/>
          <a:srcRect l="11001" t="12867" r="14163" b="12835"/>
          <a:stretch>
            <a:fillRect/>
          </a:stretch>
        </p:blipFill>
        <p:spPr bwMode="auto">
          <a:xfrm>
            <a:off x="7809215" y="3773403"/>
            <a:ext cx="1129752" cy="786685"/>
          </a:xfrm>
          <a:prstGeom prst="rect">
            <a:avLst/>
          </a:prstGeom>
          <a:noFill/>
        </p:spPr>
      </p:pic>
      <p:sp>
        <p:nvSpPr>
          <p:cNvPr id="3" name="Rectangle 2"/>
          <p:cNvSpPr/>
          <p:nvPr/>
        </p:nvSpPr>
        <p:spPr>
          <a:xfrm>
            <a:off x="914400" y="1600200"/>
            <a:ext cx="6400800" cy="45719"/>
          </a:xfrm>
          <a:prstGeom prst="rect">
            <a:avLst/>
          </a:prstGeom>
          <a:solidFill>
            <a:srgbClr val="54B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descr="J:\250 GB [NH]\jabboul package archived\GCG.jpg"/>
          <p:cNvPicPr>
            <a:picLocks noChangeAspect="1" noChangeArrowheads="1"/>
          </p:cNvPicPr>
          <p:nvPr/>
        </p:nvPicPr>
        <p:blipFill>
          <a:blip r:embed="rId3" cstate="print"/>
          <a:srcRect l="28078" t="4270" r="31662" b="12456"/>
          <a:stretch>
            <a:fillRect/>
          </a:stretch>
        </p:blipFill>
        <p:spPr bwMode="auto">
          <a:xfrm>
            <a:off x="7795967" y="1752600"/>
            <a:ext cx="1143000" cy="1828800"/>
          </a:xfrm>
          <a:prstGeom prst="rect">
            <a:avLst/>
          </a:prstGeom>
          <a:noFill/>
        </p:spPr>
      </p:pic>
      <p:pic>
        <p:nvPicPr>
          <p:cNvPr id="5" name="Picture 4" descr="J:\250 GB [NH]\jabboul package archived\using the boat.jpg"/>
          <p:cNvPicPr>
            <a:picLocks noChangeAspect="1" noChangeArrowheads="1"/>
          </p:cNvPicPr>
          <p:nvPr/>
        </p:nvPicPr>
        <p:blipFill>
          <a:blip r:embed="rId4" cstate="print"/>
          <a:srcRect l="4693" r="10832"/>
          <a:stretch>
            <a:fillRect/>
          </a:stretch>
        </p:blipFill>
        <p:spPr bwMode="auto">
          <a:xfrm>
            <a:off x="7795967" y="4752091"/>
            <a:ext cx="1143000" cy="999505"/>
          </a:xfrm>
          <a:prstGeom prst="rect">
            <a:avLst/>
          </a:prstGeom>
          <a:noFill/>
        </p:spPr>
      </p:pic>
      <p:sp>
        <p:nvSpPr>
          <p:cNvPr id="6" name="TextBox 5"/>
          <p:cNvSpPr txBox="1"/>
          <p:nvPr/>
        </p:nvSpPr>
        <p:spPr>
          <a:xfrm>
            <a:off x="876283" y="1892596"/>
            <a:ext cx="6400800" cy="615553"/>
          </a:xfrm>
          <a:prstGeom prst="rect">
            <a:avLst/>
          </a:prstGeom>
          <a:noFill/>
          <a:ln>
            <a:solidFill>
              <a:srgbClr val="5C91A4"/>
            </a:solidFill>
          </a:ln>
        </p:spPr>
        <p:txBody>
          <a:bodyPr wrap="square" rtlCol="0">
            <a:spAutoFit/>
          </a:bodyPr>
          <a:lstStyle/>
          <a:p>
            <a:pPr algn="ctr" rtl="1"/>
            <a:r>
              <a:rPr lang="ar-JO" sz="3400" b="1" dirty="0" smtClean="0">
                <a:solidFill>
                  <a:srgbClr val="E7D19A"/>
                </a:solidFill>
                <a:latin typeface="Adobe Arabic" pitchFamily="18" charset="-78"/>
                <a:cs typeface="Adobe Arabic" pitchFamily="18" charset="-78"/>
              </a:rPr>
              <a:t>مناهج الادارة</a:t>
            </a:r>
            <a:endParaRPr lang="en-US" sz="3400" b="1" dirty="0">
              <a:solidFill>
                <a:srgbClr val="E7D19A"/>
              </a:solidFill>
              <a:latin typeface="Adobe Arabic" pitchFamily="18" charset="-78"/>
              <a:cs typeface="Adobe Arabic" pitchFamily="18" charset="-78"/>
            </a:endParaRPr>
          </a:p>
        </p:txBody>
      </p:sp>
      <p:pic>
        <p:nvPicPr>
          <p:cNvPr id="7" name="Picture 3" descr="J:\250 GB [NH]\jabboul package archived\Lake Jabboul.jpg"/>
          <p:cNvPicPr>
            <a:picLocks noChangeAspect="1" noChangeArrowheads="1"/>
          </p:cNvPicPr>
          <p:nvPr/>
        </p:nvPicPr>
        <p:blipFill>
          <a:blip r:embed="rId5" cstate="print"/>
          <a:srcRect l="2753" t="42500" b="42500"/>
          <a:stretch>
            <a:fillRect/>
          </a:stretch>
        </p:blipFill>
        <p:spPr bwMode="auto">
          <a:xfrm>
            <a:off x="23567" y="5943600"/>
            <a:ext cx="8906151" cy="762000"/>
          </a:xfrm>
          <a:prstGeom prst="rect">
            <a:avLst/>
          </a:prstGeom>
          <a:noFill/>
        </p:spPr>
      </p:pic>
      <p:pic>
        <p:nvPicPr>
          <p:cNvPr id="19" name="Picture 18" descr="Picture3.jpg"/>
          <p:cNvPicPr>
            <a:picLocks noChangeAspect="1"/>
          </p:cNvPicPr>
          <p:nvPr/>
        </p:nvPicPr>
        <p:blipFill>
          <a:blip r:embed="rId6" cstate="print"/>
          <a:srcRect b="11538"/>
          <a:stretch>
            <a:fillRect/>
          </a:stretch>
        </p:blipFill>
        <p:spPr>
          <a:xfrm>
            <a:off x="928662" y="2928934"/>
            <a:ext cx="2742532" cy="1643074"/>
          </a:xfrm>
          <a:prstGeom prst="rect">
            <a:avLst/>
          </a:prstGeom>
        </p:spPr>
      </p:pic>
      <p:pic>
        <p:nvPicPr>
          <p:cNvPr id="20" name="Picture 19" descr="Picture9.jpg"/>
          <p:cNvPicPr>
            <a:picLocks noChangeAspect="1"/>
          </p:cNvPicPr>
          <p:nvPr/>
        </p:nvPicPr>
        <p:blipFill>
          <a:blip r:embed="rId7"/>
          <a:srcRect t="15066" b="21931"/>
          <a:stretch>
            <a:fillRect/>
          </a:stretch>
        </p:blipFill>
        <p:spPr>
          <a:xfrm>
            <a:off x="3857620" y="2928934"/>
            <a:ext cx="3429024" cy="1643074"/>
          </a:xfrm>
          <a:prstGeom prst="rect">
            <a:avLst/>
          </a:prstGeom>
        </p:spPr>
      </p:pic>
      <p:pic>
        <p:nvPicPr>
          <p:cNvPr id="21" name="Picture 20" descr="Aqraq_wide-angle_sm"/>
          <p:cNvPicPr>
            <a:picLocks noChangeAspect="1" noChangeArrowheads="1"/>
          </p:cNvPicPr>
          <p:nvPr/>
        </p:nvPicPr>
        <p:blipFill>
          <a:blip r:embed="rId8" cstate="print"/>
          <a:srcRect t="-13244" b="-6400"/>
          <a:stretch>
            <a:fillRect/>
          </a:stretch>
        </p:blipFill>
        <p:spPr bwMode="auto">
          <a:xfrm>
            <a:off x="928662" y="4572008"/>
            <a:ext cx="6357982" cy="1143008"/>
          </a:xfrm>
          <a:prstGeom prst="rect">
            <a:avLst/>
          </a:prstGeom>
          <a:noFill/>
        </p:spPr>
      </p:pic>
      <p:grpSp>
        <p:nvGrpSpPr>
          <p:cNvPr id="22" name="Group 21"/>
          <p:cNvGrpSpPr/>
          <p:nvPr/>
        </p:nvGrpSpPr>
        <p:grpSpPr>
          <a:xfrm>
            <a:off x="0" y="-24"/>
            <a:ext cx="9144000" cy="1200353"/>
            <a:chOff x="0" y="-24"/>
            <a:chExt cx="9144000" cy="1200353"/>
          </a:xfrm>
        </p:grpSpPr>
        <p:sp>
          <p:nvSpPr>
            <p:cNvPr id="23" name="TextBox 22"/>
            <p:cNvSpPr txBox="1"/>
            <p:nvPr/>
          </p:nvSpPr>
          <p:spPr>
            <a:xfrm>
              <a:off x="0" y="0"/>
              <a:ext cx="9144000" cy="1200329"/>
            </a:xfrm>
            <a:prstGeom prst="rect">
              <a:avLst/>
            </a:prstGeom>
            <a:solidFill>
              <a:schemeClr val="bg1"/>
            </a:solidFill>
          </p:spPr>
          <p:txBody>
            <a:bodyPr wrap="square" rtlCol="0">
              <a:spAutoFit/>
            </a:bodyPr>
            <a:lstStyle/>
            <a:p>
              <a:endParaRPr lang="en-US" dirty="0" smtClean="0"/>
            </a:p>
            <a:p>
              <a:endParaRPr lang="en-US" dirty="0" smtClean="0"/>
            </a:p>
            <a:p>
              <a:endParaRPr lang="en-US" dirty="0" smtClean="0"/>
            </a:p>
            <a:p>
              <a:endParaRPr lang="en-US" dirty="0"/>
            </a:p>
          </p:txBody>
        </p:sp>
        <p:pic>
          <p:nvPicPr>
            <p:cNvPr id="24" name="Image 1"/>
            <p:cNvPicPr/>
            <p:nvPr/>
          </p:nvPicPr>
          <p:blipFill>
            <a:blip r:embed="rId9" cstate="print">
              <a:extLst>
                <a:ext uri="{28A0092B-C50C-407E-A947-70E740481C1C}">
                  <a14:useLocalDpi xmlns:a14="http://schemas.microsoft.com/office/drawing/2010/main" val="0"/>
                </a:ext>
              </a:extLst>
            </a:blip>
            <a:stretch>
              <a:fillRect/>
            </a:stretch>
          </p:blipFill>
          <p:spPr>
            <a:xfrm>
              <a:off x="876283" y="274699"/>
              <a:ext cx="1426464" cy="593562"/>
            </a:xfrm>
            <a:prstGeom prst="rect">
              <a:avLst/>
            </a:prstGeom>
          </p:spPr>
        </p:pic>
        <p:pic>
          <p:nvPicPr>
            <p:cNvPr id="25" name="Image 3" descr="C:\Users\AAN\AppData\Local\Microsoft\Windows\Temporary Internet Files\Content.Outlook\M3B0HPXY\logo_ltv.jpg"/>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944592" y="-24"/>
              <a:ext cx="1219200" cy="1143008"/>
            </a:xfrm>
            <a:prstGeom prst="rect">
              <a:avLst/>
            </a:prstGeom>
            <a:noFill/>
            <a:ln>
              <a:noFill/>
            </a:ln>
          </p:spPr>
        </p:pic>
        <p:pic>
          <p:nvPicPr>
            <p:cNvPr id="26" name="Picture 25" descr="RSCN.Logo_Updates_12Oct.jpg"/>
            <p:cNvPicPr>
              <a:picLocks noChangeAspect="1"/>
            </p:cNvPicPr>
            <p:nvPr/>
          </p:nvPicPr>
          <p:blipFill>
            <a:blip r:embed="rId11" cstate="print"/>
            <a:stretch>
              <a:fillRect/>
            </a:stretch>
          </p:blipFill>
          <p:spPr>
            <a:xfrm>
              <a:off x="6858016" y="142852"/>
              <a:ext cx="1212174" cy="857256"/>
            </a:xfrm>
            <a:prstGeom prst="rect">
              <a:avLst/>
            </a:prstGeom>
          </p:spPr>
        </p:pic>
      </p:gr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DSCF0069"/>
          <p:cNvPicPr>
            <a:picLocks noChangeAspect="1" noChangeArrowheads="1"/>
          </p:cNvPicPr>
          <p:nvPr/>
        </p:nvPicPr>
        <p:blipFill>
          <a:blip r:embed="rId2" cstate="print"/>
          <a:srcRect l="7142" t="22752" r="17574" b="11726"/>
          <a:stretch>
            <a:fillRect/>
          </a:stretch>
        </p:blipFill>
        <p:spPr bwMode="auto">
          <a:xfrm>
            <a:off x="857224" y="2437508"/>
            <a:ext cx="7429552" cy="3991888"/>
          </a:xfrm>
          <a:prstGeom prst="rect">
            <a:avLst/>
          </a:prstGeom>
          <a:noFill/>
          <a:ln w="9525">
            <a:noFill/>
            <a:miter lim="800000"/>
            <a:headEnd/>
            <a:tailEnd/>
          </a:ln>
        </p:spPr>
      </p:pic>
      <p:sp>
        <p:nvSpPr>
          <p:cNvPr id="8" name="TextBox 7"/>
          <p:cNvSpPr txBox="1"/>
          <p:nvPr/>
        </p:nvSpPr>
        <p:spPr>
          <a:xfrm>
            <a:off x="0" y="1571612"/>
            <a:ext cx="9144000" cy="615553"/>
          </a:xfrm>
          <a:prstGeom prst="rect">
            <a:avLst/>
          </a:prstGeom>
          <a:solidFill>
            <a:schemeClr val="bg1"/>
          </a:solidFill>
          <a:ln>
            <a:solidFill>
              <a:srgbClr val="5C91A4"/>
            </a:solidFill>
          </a:ln>
        </p:spPr>
        <p:txBody>
          <a:bodyPr wrap="square" rtlCol="0">
            <a:spAutoFit/>
          </a:bodyPr>
          <a:lstStyle/>
          <a:p>
            <a:pPr algn="ctr" rtl="1"/>
            <a:r>
              <a:rPr lang="ar-JO" sz="3400" b="1" smtClean="0">
                <a:latin typeface="Adobe Arabic" pitchFamily="18" charset="-78"/>
                <a:cs typeface="Adobe Arabic" pitchFamily="18" charset="-78"/>
              </a:rPr>
              <a:t>إعادة تأهيل </a:t>
            </a:r>
            <a:r>
              <a:rPr lang="ar-JO" sz="3400" b="1" dirty="0" smtClean="0">
                <a:latin typeface="Adobe Arabic" pitchFamily="18" charset="-78"/>
                <a:cs typeface="Adobe Arabic" pitchFamily="18" charset="-78"/>
              </a:rPr>
              <a:t>الأراضي الرطبة والموائل</a:t>
            </a:r>
            <a:endParaRPr lang="en-US" sz="3400" b="1" dirty="0">
              <a:latin typeface="Adobe Arabic" pitchFamily="18" charset="-78"/>
              <a:cs typeface="Adobe Arabic" pitchFamily="18" charset="-78"/>
            </a:endParaRPr>
          </a:p>
        </p:txBody>
      </p:sp>
      <p:grpSp>
        <p:nvGrpSpPr>
          <p:cNvPr id="9" name="Group 8"/>
          <p:cNvGrpSpPr/>
          <p:nvPr/>
        </p:nvGrpSpPr>
        <p:grpSpPr>
          <a:xfrm>
            <a:off x="0" y="-24"/>
            <a:ext cx="9144000" cy="1200353"/>
            <a:chOff x="0" y="-24"/>
            <a:chExt cx="9144000" cy="1200353"/>
          </a:xfrm>
        </p:grpSpPr>
        <p:sp>
          <p:nvSpPr>
            <p:cNvPr id="10" name="TextBox 9"/>
            <p:cNvSpPr txBox="1"/>
            <p:nvPr/>
          </p:nvSpPr>
          <p:spPr>
            <a:xfrm>
              <a:off x="0" y="0"/>
              <a:ext cx="9144000" cy="1200329"/>
            </a:xfrm>
            <a:prstGeom prst="rect">
              <a:avLst/>
            </a:prstGeom>
            <a:solidFill>
              <a:schemeClr val="bg1"/>
            </a:solidFill>
          </p:spPr>
          <p:txBody>
            <a:bodyPr wrap="square" rtlCol="0">
              <a:spAutoFit/>
            </a:bodyPr>
            <a:lstStyle/>
            <a:p>
              <a:endParaRPr lang="en-US" dirty="0" smtClean="0"/>
            </a:p>
            <a:p>
              <a:endParaRPr lang="en-US" dirty="0" smtClean="0"/>
            </a:p>
            <a:p>
              <a:endParaRPr lang="en-US" dirty="0" smtClean="0"/>
            </a:p>
            <a:p>
              <a:endParaRPr lang="en-US" dirty="0"/>
            </a:p>
          </p:txBody>
        </p:sp>
        <p:pic>
          <p:nvPicPr>
            <p:cNvPr id="11" name="Image 1"/>
            <p:cNvPicPr/>
            <p:nvPr/>
          </p:nvPicPr>
          <p:blipFill>
            <a:blip r:embed="rId3" cstate="print">
              <a:extLst>
                <a:ext uri="{28A0092B-C50C-407E-A947-70E740481C1C}">
                  <a14:useLocalDpi xmlns:a14="http://schemas.microsoft.com/office/drawing/2010/main" val="0"/>
                </a:ext>
              </a:extLst>
            </a:blip>
            <a:stretch>
              <a:fillRect/>
            </a:stretch>
          </p:blipFill>
          <p:spPr>
            <a:xfrm>
              <a:off x="876283" y="274699"/>
              <a:ext cx="1426464" cy="593562"/>
            </a:xfrm>
            <a:prstGeom prst="rect">
              <a:avLst/>
            </a:prstGeom>
          </p:spPr>
        </p:pic>
        <p:pic>
          <p:nvPicPr>
            <p:cNvPr id="12" name="Image 3" descr="C:\Users\AAN\AppData\Local\Microsoft\Windows\Temporary Internet Files\Content.Outlook\M3B0HPXY\logo_ltv.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44592" y="-24"/>
              <a:ext cx="1219200" cy="1143008"/>
            </a:xfrm>
            <a:prstGeom prst="rect">
              <a:avLst/>
            </a:prstGeom>
            <a:noFill/>
            <a:ln>
              <a:noFill/>
            </a:ln>
          </p:spPr>
        </p:pic>
        <p:pic>
          <p:nvPicPr>
            <p:cNvPr id="13" name="Picture 12" descr="RSCN.Logo_Updates_12Oct.jpg"/>
            <p:cNvPicPr>
              <a:picLocks noChangeAspect="1"/>
            </p:cNvPicPr>
            <p:nvPr/>
          </p:nvPicPr>
          <p:blipFill>
            <a:blip r:embed="rId5" cstate="print"/>
            <a:stretch>
              <a:fillRect/>
            </a:stretch>
          </p:blipFill>
          <p:spPr>
            <a:xfrm>
              <a:off x="6858016" y="142852"/>
              <a:ext cx="1212174" cy="857256"/>
            </a:xfrm>
            <a:prstGeom prst="rect">
              <a:avLst/>
            </a:prstGeom>
          </p:spPr>
        </p:pic>
      </p:grpSp>
    </p:spTree>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TotalTime>
  <Words>94</Words>
  <Application>Microsoft Office PowerPoint</Application>
  <PresentationFormat>On-screen Show (4:3)</PresentationFormat>
  <Paragraphs>23</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Adobe Arabic</vt:lpstr>
      <vt:lpstr>Arial</vt:lpstr>
      <vt:lpstr>Calibri</vt:lpstr>
      <vt:lpstr>Times New Roman</vt:lpstr>
      <vt:lpstr>سمة Office</vt:lpstr>
      <vt:lpstr>إعادة تأهيل الأراضي الرطبة من خلال ديناميكية المياه Restoration Through Water Dynamics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Restore wetlands through water dynamics 9-10/ April/ 2019 Azraq Wetland Reserve</dc:title>
  <dc:creator>NH-HOME</dc:creator>
  <cp:lastModifiedBy>Hazim khreisha</cp:lastModifiedBy>
  <cp:revision>12</cp:revision>
  <dcterms:created xsi:type="dcterms:W3CDTF">2019-04-08T04:57:02Z</dcterms:created>
  <dcterms:modified xsi:type="dcterms:W3CDTF">2020-08-10T07:43:46Z</dcterms:modified>
</cp:coreProperties>
</file>