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</p:sldIdLst>
  <p:sldSz cx="12192000" cy="6858000"/>
  <p:notesSz cx="12192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714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9/22/2020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42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9/22/2020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42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93139" y="1783689"/>
            <a:ext cx="4971415" cy="45389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9/22/2020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42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9/22/2020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9/22/2020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609600" y="1752600"/>
            <a:ext cx="11074400" cy="0"/>
          </a:xfrm>
          <a:custGeom>
            <a:avLst/>
            <a:gdLst/>
            <a:ahLst/>
            <a:cxnLst/>
            <a:rect l="l" t="t" r="r" b="b"/>
            <a:pathLst>
              <a:path w="11074400">
                <a:moveTo>
                  <a:pt x="1107440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95300" y="498754"/>
            <a:ext cx="11201400" cy="12439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42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3339" y="1733804"/>
            <a:ext cx="6165215" cy="34328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9/22/2020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88340" y="927607"/>
            <a:ext cx="7969884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dirty="0"/>
              <a:t>Developing Performance</a:t>
            </a:r>
            <a:r>
              <a:rPr sz="4400" spc="-150" dirty="0"/>
              <a:t> </a:t>
            </a:r>
            <a:r>
              <a:rPr sz="4400" dirty="0"/>
              <a:t>Standards</a:t>
            </a:r>
            <a:endParaRPr sz="4400"/>
          </a:p>
        </p:txBody>
      </p:sp>
      <p:sp>
        <p:nvSpPr>
          <p:cNvPr id="4" name="object 4"/>
          <p:cNvSpPr txBox="1"/>
          <p:nvPr/>
        </p:nvSpPr>
        <p:spPr>
          <a:xfrm>
            <a:off x="688340" y="1751177"/>
            <a:ext cx="11260874" cy="5078954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spc="-120" dirty="0" smtClean="0">
                <a:latin typeface="Times New Roman"/>
                <a:cs typeface="Times New Roman"/>
              </a:rPr>
              <a:t>لتحديد </a:t>
            </a:r>
            <a:r>
              <a:rPr lang="ar-JO" sz="3200" spc="-120" dirty="0">
                <a:latin typeface="Times New Roman"/>
                <a:cs typeface="Times New Roman"/>
              </a:rPr>
              <a:t>"النجاح" أو "الامتثال"</a:t>
            </a:r>
            <a:endParaRPr lang="ar-JO" sz="3200" spc="-120" dirty="0" smtClean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 smtClean="0">
                <a:latin typeface="Times New Roman"/>
                <a:cs typeface="Times New Roman"/>
              </a:rPr>
              <a:t>المقاييس</a:t>
            </a:r>
            <a:endParaRPr sz="3200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dirty="0" smtClean="0">
                <a:latin typeface="Times New Roman"/>
                <a:cs typeface="Times New Roman"/>
              </a:rPr>
              <a:t>الهيدرولوجيا</a:t>
            </a:r>
            <a:endParaRPr lang="ar-JO" sz="2800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dirty="0">
                <a:latin typeface="Times New Roman"/>
                <a:cs typeface="Times New Roman"/>
              </a:rPr>
              <a:t>الغطاء النباتي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dirty="0" smtClean="0">
                <a:latin typeface="Times New Roman"/>
                <a:cs typeface="Times New Roman"/>
              </a:rPr>
              <a:t>أخرى</a:t>
            </a:r>
            <a:endParaRPr sz="2800" dirty="0">
              <a:latin typeface="Times New Roman"/>
              <a:cs typeface="Times New Roman"/>
            </a:endParaRPr>
          </a:p>
          <a:p>
            <a:pPr marL="1390015" lvl="2" indent="-468630" algn="r" rtl="1">
              <a:lnSpc>
                <a:spcPct val="100000"/>
              </a:lnSpc>
              <a:spcBef>
                <a:spcPts val="590"/>
              </a:spcBef>
              <a:buClr>
                <a:srgbClr val="660000"/>
              </a:buClr>
              <a:buSzPct val="64583"/>
              <a:buFont typeface="Wingdings"/>
              <a:buChar char=""/>
              <a:tabLst>
                <a:tab pos="1390015" algn="l"/>
                <a:tab pos="1390650" algn="l"/>
              </a:tabLst>
            </a:pPr>
            <a:r>
              <a:rPr lang="ar-JO" sz="2400" spc="-5" dirty="0" smtClean="0">
                <a:latin typeface="Times New Roman"/>
                <a:cs typeface="Times New Roman"/>
              </a:rPr>
              <a:t>التربة</a:t>
            </a:r>
            <a:endParaRPr lang="ar-JO" sz="2400" spc="-5" dirty="0">
              <a:latin typeface="Times New Roman"/>
              <a:cs typeface="Times New Roman"/>
            </a:endParaRPr>
          </a:p>
          <a:p>
            <a:pPr marL="1390015" lvl="2" indent="-468630" algn="r" rtl="1">
              <a:lnSpc>
                <a:spcPct val="100000"/>
              </a:lnSpc>
              <a:spcBef>
                <a:spcPts val="590"/>
              </a:spcBef>
              <a:buClr>
                <a:srgbClr val="660000"/>
              </a:buClr>
              <a:buSzPct val="64583"/>
              <a:buFont typeface="Wingdings"/>
              <a:buChar char=""/>
              <a:tabLst>
                <a:tab pos="1390015" algn="l"/>
                <a:tab pos="1390650" algn="l"/>
              </a:tabLst>
            </a:pPr>
            <a:r>
              <a:rPr lang="ar-JO" sz="2400" spc="-5" dirty="0">
                <a:latin typeface="Times New Roman"/>
                <a:cs typeface="Times New Roman"/>
              </a:rPr>
              <a:t>استخدام الحياة البرية</a:t>
            </a:r>
          </a:p>
          <a:p>
            <a:pPr marL="1390015" lvl="2" indent="-468630" algn="r" rtl="1">
              <a:lnSpc>
                <a:spcPct val="100000"/>
              </a:lnSpc>
              <a:spcBef>
                <a:spcPts val="590"/>
              </a:spcBef>
              <a:buClr>
                <a:srgbClr val="660000"/>
              </a:buClr>
              <a:buSzPct val="64583"/>
              <a:buFont typeface="Wingdings"/>
              <a:buChar char=""/>
              <a:tabLst>
                <a:tab pos="1390015" algn="l"/>
                <a:tab pos="1390650" algn="l"/>
              </a:tabLst>
            </a:pPr>
            <a:r>
              <a:rPr lang="ar-JO" sz="2400" spc="-5" dirty="0">
                <a:latin typeface="Times New Roman"/>
                <a:cs typeface="Times New Roman"/>
              </a:rPr>
              <a:t>كيمياء المياه / الجودة</a:t>
            </a:r>
          </a:p>
          <a:p>
            <a:pPr marL="1390015" lvl="2" indent="-468630" algn="r" rtl="1">
              <a:lnSpc>
                <a:spcPct val="100000"/>
              </a:lnSpc>
              <a:spcBef>
                <a:spcPts val="590"/>
              </a:spcBef>
              <a:buClr>
                <a:srgbClr val="660000"/>
              </a:buClr>
              <a:buSzPct val="64583"/>
              <a:buFont typeface="Wingdings"/>
              <a:buChar char=""/>
              <a:tabLst>
                <a:tab pos="1390015" algn="l"/>
                <a:tab pos="1390650" algn="l"/>
              </a:tabLst>
            </a:pPr>
            <a:r>
              <a:rPr lang="ar-JO" sz="2400" spc="-5" dirty="0">
                <a:latin typeface="Times New Roman"/>
                <a:cs typeface="Times New Roman"/>
              </a:rPr>
              <a:t>الوظائف (مثل تخزين المياه والترسيب والموئل)</a:t>
            </a:r>
            <a:endParaRPr sz="2400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65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spc="-10" dirty="0">
                <a:latin typeface="Times New Roman"/>
                <a:cs typeface="Times New Roman"/>
              </a:rPr>
              <a:t>تحديد مدى الأراضي الرطبة (مشاريع النوع </a:t>
            </a:r>
            <a:r>
              <a:rPr lang="ar-JO" sz="2800" spc="-10" dirty="0" smtClean="0">
                <a:latin typeface="Times New Roman"/>
                <a:cs typeface="Times New Roman"/>
              </a:rPr>
              <a:t>الاول)</a:t>
            </a:r>
            <a:endParaRPr sz="28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567141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66179" y="146050"/>
            <a:ext cx="11595100" cy="381000"/>
            <a:chOff x="366179" y="146050"/>
            <a:chExt cx="11595100" cy="381000"/>
          </a:xfrm>
        </p:grpSpPr>
        <p:sp>
          <p:nvSpPr>
            <p:cNvPr id="3" name="object 3"/>
            <p:cNvSpPr/>
            <p:nvPr/>
          </p:nvSpPr>
          <p:spPr>
            <a:xfrm>
              <a:off x="11650129" y="152400"/>
              <a:ext cx="304800" cy="228600"/>
            </a:xfrm>
            <a:custGeom>
              <a:avLst/>
              <a:gdLst/>
              <a:ahLst/>
              <a:cxnLst/>
              <a:rect l="l" t="t" r="r" b="b"/>
              <a:pathLst>
                <a:path w="304800" h="228600">
                  <a:moveTo>
                    <a:pt x="304800" y="0"/>
                  </a:moveTo>
                  <a:lnTo>
                    <a:pt x="0" y="0"/>
                  </a:lnTo>
                  <a:lnTo>
                    <a:pt x="0" y="228600"/>
                  </a:lnTo>
                  <a:lnTo>
                    <a:pt x="304800" y="2286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66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1650129" y="152400"/>
              <a:ext cx="304800" cy="228600"/>
            </a:xfrm>
            <a:custGeom>
              <a:avLst/>
              <a:gdLst/>
              <a:ahLst/>
              <a:cxnLst/>
              <a:rect l="l" t="t" r="r" b="b"/>
              <a:pathLst>
                <a:path w="304800" h="228600">
                  <a:moveTo>
                    <a:pt x="0" y="0"/>
                  </a:moveTo>
                  <a:lnTo>
                    <a:pt x="304800" y="0"/>
                  </a:lnTo>
                  <a:lnTo>
                    <a:pt x="304800" y="228600"/>
                  </a:lnTo>
                  <a:lnTo>
                    <a:pt x="0" y="22860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72529" y="152400"/>
              <a:ext cx="11273790" cy="228600"/>
            </a:xfrm>
            <a:custGeom>
              <a:avLst/>
              <a:gdLst/>
              <a:ahLst/>
              <a:cxnLst/>
              <a:rect l="l" t="t" r="r" b="b"/>
              <a:pathLst>
                <a:path w="11273790" h="228600">
                  <a:moveTo>
                    <a:pt x="11273370" y="0"/>
                  </a:moveTo>
                  <a:lnTo>
                    <a:pt x="0" y="0"/>
                  </a:lnTo>
                  <a:lnTo>
                    <a:pt x="0" y="228600"/>
                  </a:lnTo>
                  <a:lnTo>
                    <a:pt x="11273370" y="228600"/>
                  </a:lnTo>
                  <a:lnTo>
                    <a:pt x="11273370" y="0"/>
                  </a:lnTo>
                  <a:close/>
                </a:path>
              </a:pathLst>
            </a:custGeom>
            <a:solidFill>
              <a:srgbClr val="999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72529" y="152400"/>
              <a:ext cx="11273790" cy="228600"/>
            </a:xfrm>
            <a:custGeom>
              <a:avLst/>
              <a:gdLst/>
              <a:ahLst/>
              <a:cxnLst/>
              <a:rect l="l" t="t" r="r" b="b"/>
              <a:pathLst>
                <a:path w="11273790" h="228600">
                  <a:moveTo>
                    <a:pt x="0" y="0"/>
                  </a:moveTo>
                  <a:lnTo>
                    <a:pt x="11273370" y="0"/>
                  </a:lnTo>
                  <a:lnTo>
                    <a:pt x="11273370" y="228600"/>
                  </a:lnTo>
                  <a:lnTo>
                    <a:pt x="0" y="22860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72529" y="381000"/>
              <a:ext cx="11273790" cy="139700"/>
            </a:xfrm>
            <a:custGeom>
              <a:avLst/>
              <a:gdLst/>
              <a:ahLst/>
              <a:cxnLst/>
              <a:rect l="l" t="t" r="r" b="b"/>
              <a:pathLst>
                <a:path w="11273790" h="139700">
                  <a:moveTo>
                    <a:pt x="11273370" y="0"/>
                  </a:moveTo>
                  <a:lnTo>
                    <a:pt x="0" y="0"/>
                  </a:lnTo>
                  <a:lnTo>
                    <a:pt x="0" y="139700"/>
                  </a:lnTo>
                  <a:lnTo>
                    <a:pt x="11273370" y="139700"/>
                  </a:lnTo>
                  <a:lnTo>
                    <a:pt x="11273370" y="0"/>
                  </a:lnTo>
                  <a:close/>
                </a:path>
              </a:pathLst>
            </a:custGeom>
            <a:solidFill>
              <a:srgbClr val="66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72529" y="381000"/>
              <a:ext cx="11273790" cy="139700"/>
            </a:xfrm>
            <a:custGeom>
              <a:avLst/>
              <a:gdLst/>
              <a:ahLst/>
              <a:cxnLst/>
              <a:rect l="l" t="t" r="r" b="b"/>
              <a:pathLst>
                <a:path w="11273790" h="139700">
                  <a:moveTo>
                    <a:pt x="0" y="0"/>
                  </a:moveTo>
                  <a:lnTo>
                    <a:pt x="11273370" y="0"/>
                  </a:lnTo>
                  <a:lnTo>
                    <a:pt x="11273370" y="139700"/>
                  </a:lnTo>
                  <a:lnTo>
                    <a:pt x="0" y="13970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1650129" y="382587"/>
              <a:ext cx="304800" cy="136525"/>
            </a:xfrm>
            <a:custGeom>
              <a:avLst/>
              <a:gdLst/>
              <a:ahLst/>
              <a:cxnLst/>
              <a:rect l="l" t="t" r="r" b="b"/>
              <a:pathLst>
                <a:path w="304800" h="136525">
                  <a:moveTo>
                    <a:pt x="304800" y="0"/>
                  </a:moveTo>
                  <a:lnTo>
                    <a:pt x="0" y="0"/>
                  </a:lnTo>
                  <a:lnTo>
                    <a:pt x="0" y="136525"/>
                  </a:lnTo>
                  <a:lnTo>
                    <a:pt x="304800" y="136525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999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1650129" y="382587"/>
              <a:ext cx="304800" cy="136525"/>
            </a:xfrm>
            <a:custGeom>
              <a:avLst/>
              <a:gdLst/>
              <a:ahLst/>
              <a:cxnLst/>
              <a:rect l="l" t="t" r="r" b="b"/>
              <a:pathLst>
                <a:path w="304800" h="136525">
                  <a:moveTo>
                    <a:pt x="0" y="0"/>
                  </a:moveTo>
                  <a:lnTo>
                    <a:pt x="304800" y="0"/>
                  </a:lnTo>
                  <a:lnTo>
                    <a:pt x="304800" y="136525"/>
                  </a:lnTo>
                  <a:lnTo>
                    <a:pt x="0" y="136525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495300" y="498754"/>
            <a:ext cx="11201400" cy="9977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4470" marR="5080" algn="ctr">
              <a:lnSpc>
                <a:spcPct val="100000"/>
              </a:lnSpc>
              <a:spcBef>
                <a:spcPts val="100"/>
              </a:spcBef>
            </a:pPr>
            <a:r>
              <a:rPr sz="3200" spc="-5" dirty="0"/>
              <a:t>BASELINE </a:t>
            </a:r>
            <a:r>
              <a:rPr sz="3200" spc="-175" dirty="0"/>
              <a:t>DATA </a:t>
            </a:r>
            <a:r>
              <a:rPr sz="3200" spc="-5" dirty="0"/>
              <a:t>REQUIREMENTS FOR  </a:t>
            </a:r>
            <a:r>
              <a:rPr sz="3200" spc="-10" dirty="0" smtClean="0"/>
              <a:t>MONITORING</a:t>
            </a:r>
            <a:r>
              <a:rPr lang="ar-JO" sz="3200" spc="-10" dirty="0"/>
              <a:t/>
            </a:r>
            <a:br>
              <a:rPr lang="ar-JO" sz="3200" spc="-10" dirty="0"/>
            </a:br>
            <a:r>
              <a:rPr lang="ar-JO" sz="3200" spc="-10" dirty="0"/>
              <a:t>متطلبات البيانات الأساسية للرصد</a:t>
            </a:r>
            <a:endParaRPr sz="3200" spc="-10" dirty="0"/>
          </a:p>
        </p:txBody>
      </p:sp>
      <p:sp>
        <p:nvSpPr>
          <p:cNvPr id="12" name="object 12"/>
          <p:cNvSpPr txBox="1"/>
          <p:nvPr/>
        </p:nvSpPr>
        <p:spPr>
          <a:xfrm>
            <a:off x="687387" y="1749907"/>
            <a:ext cx="11267542" cy="1819088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spc="5" dirty="0" smtClean="0">
                <a:latin typeface="Times New Roman"/>
                <a:cs typeface="Times New Roman"/>
              </a:rPr>
              <a:t>توثيق </a:t>
            </a:r>
            <a:r>
              <a:rPr lang="ar-JO" sz="3200" spc="5" dirty="0">
                <a:latin typeface="Times New Roman"/>
                <a:cs typeface="Times New Roman"/>
              </a:rPr>
              <a:t>الشروط الموجودة مسبقًا</a:t>
            </a: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spc="5" dirty="0">
                <a:latin typeface="Times New Roman"/>
                <a:cs typeface="Times New Roman"/>
              </a:rPr>
              <a:t>توثيق الشروط المبنية</a:t>
            </a: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spc="5" dirty="0">
                <a:latin typeface="Times New Roman"/>
                <a:cs typeface="Times New Roman"/>
              </a:rPr>
              <a:t>إنشاء / فحص الأراضي الرطبة المرجعية</a:t>
            </a:r>
            <a:endParaRPr sz="32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336408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770636"/>
            <a:ext cx="11583035" cy="112017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pc="-15" dirty="0" smtClean="0"/>
              <a:t> </a:t>
            </a:r>
            <a:r>
              <a:rPr spc="-15" dirty="0" smtClean="0"/>
              <a:t>MONITORING</a:t>
            </a:r>
            <a:r>
              <a:rPr spc="-70" dirty="0" smtClean="0"/>
              <a:t> </a:t>
            </a:r>
            <a:r>
              <a:rPr spc="-10" dirty="0" smtClean="0"/>
              <a:t>TECHNIQUES</a:t>
            </a:r>
            <a:r>
              <a:rPr lang="ar-JO" spc="-10" dirty="0" smtClean="0"/>
              <a:t> </a:t>
            </a:r>
            <a:r>
              <a:rPr lang="en-US" spc="-10" dirty="0" smtClean="0"/>
              <a:t>                            </a:t>
            </a:r>
            <a:r>
              <a:rPr lang="ar-JO" spc="-10" dirty="0"/>
              <a:t>تقنيات المراقبة</a:t>
            </a:r>
            <a:br>
              <a:rPr lang="ar-JO" spc="-10" dirty="0"/>
            </a:br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687387" y="1747988"/>
            <a:ext cx="10563860" cy="3639458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481965" indent="-469900" algn="r" rtl="1">
              <a:lnSpc>
                <a:spcPct val="100000"/>
              </a:lnSpc>
              <a:spcBef>
                <a:spcPts val="880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 smtClean="0">
                <a:latin typeface="Times New Roman"/>
                <a:cs typeface="Times New Roman"/>
              </a:rPr>
              <a:t>الهيدرولوجيا</a:t>
            </a:r>
            <a:endParaRPr lang="ar-JO" sz="2800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dirty="0">
                <a:latin typeface="Times New Roman"/>
                <a:cs typeface="Times New Roman"/>
              </a:rPr>
              <a:t>تردد / مدة الفيضان (أنبوب قائم)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dirty="0">
                <a:latin typeface="Times New Roman"/>
                <a:cs typeface="Times New Roman"/>
              </a:rPr>
              <a:t>تقلبات منسوب المياه (مراقبة الآبار)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dirty="0">
                <a:latin typeface="Times New Roman"/>
                <a:cs typeface="Times New Roman"/>
              </a:rPr>
              <a:t>مستوى التشبع (حفرة الحفر)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dirty="0">
                <a:latin typeface="Times New Roman"/>
                <a:cs typeface="Times New Roman"/>
              </a:rPr>
              <a:t>الفترة الرئيسية: مارس إلى مايو (كل أسبوعين) ، باستثناء الأهوار (كل شهرين من مارس إلى سبتمبر)</a:t>
            </a:r>
          </a:p>
          <a:p>
            <a:pPr marL="920750" lvl="1" indent="-438150" algn="l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sz="2800" spc="-65" dirty="0" smtClean="0">
                <a:latin typeface="Times New Roman"/>
                <a:cs typeface="Times New Roman"/>
              </a:rPr>
              <a:t>Years </a:t>
            </a:r>
            <a:r>
              <a:rPr sz="2800" dirty="0">
                <a:latin typeface="Times New Roman"/>
                <a:cs typeface="Times New Roman"/>
              </a:rPr>
              <a:t>1, 2, </a:t>
            </a:r>
            <a:r>
              <a:rPr sz="2800" spc="-5" dirty="0">
                <a:latin typeface="Times New Roman"/>
                <a:cs typeface="Times New Roman"/>
              </a:rPr>
              <a:t>5 (+7 and </a:t>
            </a:r>
            <a:r>
              <a:rPr sz="2800" dirty="0">
                <a:latin typeface="Times New Roman"/>
                <a:cs typeface="Times New Roman"/>
              </a:rPr>
              <a:t>10 for </a:t>
            </a:r>
            <a:r>
              <a:rPr sz="2800" spc="-5" dirty="0">
                <a:latin typeface="Times New Roman"/>
                <a:cs typeface="Times New Roman"/>
              </a:rPr>
              <a:t>PFO, </a:t>
            </a:r>
            <a:r>
              <a:rPr sz="2800" dirty="0">
                <a:latin typeface="Times New Roman"/>
                <a:cs typeface="Times New Roman"/>
              </a:rPr>
              <a:t>PSS, </a:t>
            </a:r>
            <a:r>
              <a:rPr sz="2800" spc="-10" dirty="0">
                <a:latin typeface="Times New Roman"/>
                <a:cs typeface="Times New Roman"/>
              </a:rPr>
              <a:t>drier-end</a:t>
            </a:r>
            <a:r>
              <a:rPr sz="2800" spc="9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PEM)</a:t>
            </a:r>
            <a:endParaRPr sz="28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616557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865123"/>
            <a:ext cx="11583035" cy="5661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pc="-15" dirty="0" smtClean="0"/>
              <a:t> </a:t>
            </a:r>
            <a:r>
              <a:rPr spc="-15" dirty="0" smtClean="0"/>
              <a:t>MONITORING</a:t>
            </a:r>
            <a:r>
              <a:rPr spc="-70" dirty="0" smtClean="0"/>
              <a:t> </a:t>
            </a:r>
            <a:r>
              <a:rPr spc="-10" dirty="0" smtClean="0"/>
              <a:t>TECHNIQUES</a:t>
            </a:r>
            <a:r>
              <a:rPr lang="en-US" spc="-10" dirty="0" smtClean="0"/>
              <a:t>                             </a:t>
            </a:r>
            <a:r>
              <a:rPr lang="ar-JO" spc="-10" dirty="0"/>
              <a:t>تقنيات المراقبة</a:t>
            </a:r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687387" y="1747988"/>
            <a:ext cx="11261827" cy="4026743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481965" indent="-469900" algn="r" rtl="1">
              <a:lnSpc>
                <a:spcPct val="100000"/>
              </a:lnSpc>
              <a:spcBef>
                <a:spcPts val="880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نبات </a:t>
            </a:r>
            <a:r>
              <a:rPr lang="ar-JO" sz="3200" dirty="0" smtClean="0">
                <a:latin typeface="Times New Roman"/>
                <a:cs typeface="Times New Roman"/>
              </a:rPr>
              <a:t>مائي</a:t>
            </a:r>
            <a:endParaRPr sz="3200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spc="-5" dirty="0" smtClean="0">
                <a:latin typeface="Times New Roman"/>
                <a:cs typeface="Times New Roman"/>
              </a:rPr>
              <a:t>التقييم </a:t>
            </a:r>
            <a:r>
              <a:rPr lang="ar-JO" sz="2800" spc="-5" dirty="0">
                <a:latin typeface="Times New Roman"/>
                <a:cs typeface="Times New Roman"/>
              </a:rPr>
              <a:t>السريع: ملاحظات السنة الأولى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spc="-5" dirty="0">
                <a:latin typeface="Times New Roman"/>
                <a:cs typeface="Times New Roman"/>
              </a:rPr>
              <a:t>التقييمات التفصيلية: السنوات 2 و 3 و 5 (+7 و 10 لـ </a:t>
            </a:r>
            <a:r>
              <a:rPr lang="en-US" sz="2800" spc="-5" dirty="0">
                <a:latin typeface="Times New Roman"/>
                <a:cs typeface="Times New Roman"/>
              </a:rPr>
              <a:t>PFO)</a:t>
            </a:r>
            <a:endParaRPr sz="2800" dirty="0">
              <a:latin typeface="Times New Roman"/>
              <a:cs typeface="Times New Roman"/>
            </a:endParaRPr>
          </a:p>
          <a:p>
            <a:pPr marL="1390015" lvl="2" indent="-468630" algn="r" rtl="1">
              <a:lnSpc>
                <a:spcPct val="100000"/>
              </a:lnSpc>
              <a:spcBef>
                <a:spcPts val="590"/>
              </a:spcBef>
              <a:buClr>
                <a:srgbClr val="660000"/>
              </a:buClr>
              <a:buSzPct val="64583"/>
              <a:buFont typeface="Wingdings"/>
              <a:buChar char=""/>
              <a:tabLst>
                <a:tab pos="1390015" algn="l"/>
                <a:tab pos="1390650" algn="l"/>
              </a:tabLst>
            </a:pPr>
            <a:r>
              <a:rPr lang="ar-JO" sz="2400" spc="-5" dirty="0">
                <a:latin typeface="Times New Roman"/>
                <a:cs typeface="Times New Roman"/>
              </a:rPr>
              <a:t>أخذ عينات </a:t>
            </a:r>
            <a:r>
              <a:rPr lang="ar-JO" sz="2400" spc="-5" dirty="0" smtClean="0">
                <a:latin typeface="Times New Roman"/>
                <a:cs typeface="Times New Roman"/>
              </a:rPr>
              <a:t>قطعة الارض</a:t>
            </a:r>
            <a:endParaRPr lang="ar-JO" sz="2400" spc="-5" dirty="0">
              <a:latin typeface="Times New Roman"/>
              <a:cs typeface="Times New Roman"/>
            </a:endParaRPr>
          </a:p>
          <a:p>
            <a:pPr marL="1390015" lvl="2" indent="-468630" algn="r" rtl="1">
              <a:lnSpc>
                <a:spcPct val="100000"/>
              </a:lnSpc>
              <a:spcBef>
                <a:spcPts val="590"/>
              </a:spcBef>
              <a:buClr>
                <a:srgbClr val="660000"/>
              </a:buClr>
              <a:buSzPct val="64583"/>
              <a:buFont typeface="Wingdings"/>
              <a:buChar char=""/>
              <a:tabLst>
                <a:tab pos="1390015" algn="l"/>
                <a:tab pos="1390650" algn="l"/>
              </a:tabLst>
            </a:pPr>
            <a:r>
              <a:rPr lang="ar-JO" sz="2400" spc="-5" dirty="0">
                <a:latin typeface="Times New Roman"/>
                <a:cs typeface="Times New Roman"/>
              </a:rPr>
              <a:t>أخذ العينات من نقطة التقاطع</a:t>
            </a:r>
          </a:p>
          <a:p>
            <a:pPr marL="1390015" lvl="2" indent="-468630" algn="r" rtl="1">
              <a:lnSpc>
                <a:spcPct val="100000"/>
              </a:lnSpc>
              <a:spcBef>
                <a:spcPts val="590"/>
              </a:spcBef>
              <a:buClr>
                <a:srgbClr val="660000"/>
              </a:buClr>
              <a:buSzPct val="64583"/>
              <a:buFont typeface="Wingdings"/>
              <a:buChar char=""/>
              <a:tabLst>
                <a:tab pos="1390015" algn="l"/>
                <a:tab pos="1390650" algn="l"/>
              </a:tabLst>
            </a:pPr>
            <a:r>
              <a:rPr lang="ar-JO" sz="2400" spc="-5" dirty="0">
                <a:latin typeface="Times New Roman"/>
                <a:cs typeface="Times New Roman"/>
              </a:rPr>
              <a:t>نجاح الزراعة</a:t>
            </a:r>
            <a:endParaRPr sz="2400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65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dirty="0" smtClean="0">
                <a:latin typeface="Times New Roman"/>
                <a:cs typeface="Times New Roman"/>
              </a:rPr>
              <a:t>الصور</a:t>
            </a:r>
            <a:endParaRPr lang="ar-JO" sz="2800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65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dirty="0" smtClean="0">
                <a:latin typeface="Times New Roman"/>
                <a:cs typeface="Times New Roman"/>
              </a:rPr>
              <a:t>مقاطع المجتمعات </a:t>
            </a:r>
            <a:r>
              <a:rPr lang="ar-JO" sz="2800" dirty="0">
                <a:latin typeface="Times New Roman"/>
                <a:cs typeface="Times New Roman"/>
              </a:rPr>
              <a:t>النباتية</a:t>
            </a:r>
            <a:endParaRPr sz="28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769246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788923"/>
            <a:ext cx="11583034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4000" spc="-15" dirty="0" smtClean="0"/>
              <a:t> </a:t>
            </a:r>
            <a:r>
              <a:rPr sz="4000" spc="-15" dirty="0" smtClean="0"/>
              <a:t>MONITORING</a:t>
            </a:r>
            <a:r>
              <a:rPr sz="4000" spc="-70" dirty="0" smtClean="0"/>
              <a:t> </a:t>
            </a:r>
            <a:r>
              <a:rPr sz="4000" spc="-10" dirty="0" smtClean="0"/>
              <a:t>TECHNIQUES</a:t>
            </a:r>
            <a:r>
              <a:rPr lang="ar-JO" sz="4000" spc="-10" dirty="0" smtClean="0"/>
              <a:t> </a:t>
            </a:r>
            <a:r>
              <a:rPr lang="en-US" sz="4000" spc="-10" dirty="0" smtClean="0"/>
              <a:t>                </a:t>
            </a:r>
            <a:r>
              <a:rPr lang="ar-JO" sz="4000" spc="-10" dirty="0" smtClean="0"/>
              <a:t> </a:t>
            </a:r>
            <a:r>
              <a:rPr lang="en-US" sz="4000" spc="-10" dirty="0" smtClean="0"/>
              <a:t> </a:t>
            </a:r>
            <a:r>
              <a:rPr lang="ar-JO" sz="4000" spc="-10" dirty="0"/>
              <a:t>تقنيات </a:t>
            </a:r>
            <a:r>
              <a:rPr lang="ar-JO" sz="4000" spc="-10" dirty="0" smtClean="0"/>
              <a:t>المراقبة</a:t>
            </a:r>
            <a:r>
              <a:rPr lang="en-US" sz="4000" spc="-10" dirty="0" smtClean="0"/>
              <a:t> </a:t>
            </a:r>
            <a:endParaRPr sz="4000" dirty="0"/>
          </a:p>
        </p:txBody>
      </p:sp>
      <p:sp>
        <p:nvSpPr>
          <p:cNvPr id="4" name="object 4"/>
          <p:cNvSpPr txBox="1"/>
          <p:nvPr/>
        </p:nvSpPr>
        <p:spPr>
          <a:xfrm>
            <a:off x="687386" y="1786518"/>
            <a:ext cx="11261827" cy="420628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481965" indent="-469900" algn="r" rtl="1">
              <a:lnSpc>
                <a:spcPct val="100000"/>
              </a:lnSpc>
              <a:spcBef>
                <a:spcPts val="340"/>
              </a:spcBef>
              <a:buClr>
                <a:srgbClr val="660000"/>
              </a:buClr>
              <a:buSzPct val="68181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200" spc="-5" dirty="0">
                <a:latin typeface="Times New Roman"/>
                <a:cs typeface="Times New Roman"/>
              </a:rPr>
              <a:t>تراكم المواد </a:t>
            </a:r>
            <a:r>
              <a:rPr lang="ar-JO" sz="2200" spc="-5" dirty="0" smtClean="0">
                <a:latin typeface="Times New Roman"/>
                <a:cs typeface="Times New Roman"/>
              </a:rPr>
              <a:t>العضوية</a:t>
            </a:r>
            <a:endParaRPr sz="2200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29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dirty="0">
                <a:latin typeface="Times New Roman"/>
                <a:cs typeface="Times New Roman"/>
              </a:rPr>
              <a:t>اختبار الرمل الملون</a:t>
            </a:r>
            <a:endParaRPr sz="2600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ct val="100000"/>
              </a:lnSpc>
              <a:spcBef>
                <a:spcPts val="280"/>
              </a:spcBef>
              <a:buClr>
                <a:srgbClr val="660000"/>
              </a:buClr>
              <a:buSzPct val="68181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200" spc="-5" dirty="0" smtClean="0">
                <a:latin typeface="Times New Roman"/>
                <a:cs typeface="Times New Roman"/>
              </a:rPr>
              <a:t>الملوحة</a:t>
            </a:r>
            <a:endParaRPr sz="2200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300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spc="5" dirty="0">
                <a:latin typeface="Times New Roman"/>
                <a:cs typeface="Times New Roman"/>
              </a:rPr>
              <a:t>لاستعادة المستنقعات الملحية (قياس ملوحة التربة)</a:t>
            </a:r>
            <a:endParaRPr lang="ar-JO" sz="2200" spc="-15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ct val="100000"/>
              </a:lnSpc>
              <a:spcBef>
                <a:spcPts val="280"/>
              </a:spcBef>
              <a:buClr>
                <a:srgbClr val="660000"/>
              </a:buClr>
              <a:buSzPct val="68181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200" spc="-15" dirty="0">
                <a:latin typeface="Times New Roman"/>
                <a:cs typeface="Times New Roman"/>
              </a:rPr>
              <a:t>استخدام الحياة البرية</a:t>
            </a:r>
            <a:endParaRPr lang="ar-JO" sz="2600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29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dirty="0">
                <a:latin typeface="Times New Roman"/>
                <a:cs typeface="Times New Roman"/>
              </a:rPr>
              <a:t>تربية الطيور التعداد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29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dirty="0">
                <a:latin typeface="Times New Roman"/>
                <a:cs typeface="Times New Roman"/>
              </a:rPr>
              <a:t>محاصرة الثدييات الصغيرة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29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dirty="0">
                <a:latin typeface="Times New Roman"/>
                <a:cs typeface="Times New Roman"/>
              </a:rPr>
              <a:t>تحسب الطيور الشتوية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29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dirty="0" err="1">
                <a:latin typeface="Times New Roman"/>
                <a:cs typeface="Times New Roman"/>
              </a:rPr>
              <a:t>مسوحات</a:t>
            </a:r>
            <a:r>
              <a:rPr lang="ar-JO" sz="2600" dirty="0">
                <a:latin typeface="Times New Roman"/>
                <a:cs typeface="Times New Roman"/>
              </a:rPr>
              <a:t> تربية البرمائيات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29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dirty="0">
                <a:latin typeface="Times New Roman"/>
                <a:cs typeface="Times New Roman"/>
              </a:rPr>
              <a:t>أخذ عينات الأسماك / اللافقاريات</a:t>
            </a:r>
            <a:endParaRPr sz="26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840646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66179" y="146050"/>
            <a:ext cx="11595100" cy="381000"/>
            <a:chOff x="366179" y="146050"/>
            <a:chExt cx="11595100" cy="381000"/>
          </a:xfrm>
        </p:grpSpPr>
        <p:sp>
          <p:nvSpPr>
            <p:cNvPr id="3" name="object 3"/>
            <p:cNvSpPr/>
            <p:nvPr/>
          </p:nvSpPr>
          <p:spPr>
            <a:xfrm>
              <a:off x="11650129" y="152400"/>
              <a:ext cx="304800" cy="228600"/>
            </a:xfrm>
            <a:custGeom>
              <a:avLst/>
              <a:gdLst/>
              <a:ahLst/>
              <a:cxnLst/>
              <a:rect l="l" t="t" r="r" b="b"/>
              <a:pathLst>
                <a:path w="304800" h="228600">
                  <a:moveTo>
                    <a:pt x="304800" y="0"/>
                  </a:moveTo>
                  <a:lnTo>
                    <a:pt x="0" y="0"/>
                  </a:lnTo>
                  <a:lnTo>
                    <a:pt x="0" y="228600"/>
                  </a:lnTo>
                  <a:lnTo>
                    <a:pt x="304800" y="2286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66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1650129" y="152400"/>
              <a:ext cx="304800" cy="228600"/>
            </a:xfrm>
            <a:custGeom>
              <a:avLst/>
              <a:gdLst/>
              <a:ahLst/>
              <a:cxnLst/>
              <a:rect l="l" t="t" r="r" b="b"/>
              <a:pathLst>
                <a:path w="304800" h="228600">
                  <a:moveTo>
                    <a:pt x="0" y="0"/>
                  </a:moveTo>
                  <a:lnTo>
                    <a:pt x="304800" y="0"/>
                  </a:lnTo>
                  <a:lnTo>
                    <a:pt x="304800" y="228600"/>
                  </a:lnTo>
                  <a:lnTo>
                    <a:pt x="0" y="22860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72529" y="152400"/>
              <a:ext cx="11273790" cy="228600"/>
            </a:xfrm>
            <a:custGeom>
              <a:avLst/>
              <a:gdLst/>
              <a:ahLst/>
              <a:cxnLst/>
              <a:rect l="l" t="t" r="r" b="b"/>
              <a:pathLst>
                <a:path w="11273790" h="228600">
                  <a:moveTo>
                    <a:pt x="11273370" y="0"/>
                  </a:moveTo>
                  <a:lnTo>
                    <a:pt x="0" y="0"/>
                  </a:lnTo>
                  <a:lnTo>
                    <a:pt x="0" y="228600"/>
                  </a:lnTo>
                  <a:lnTo>
                    <a:pt x="11273370" y="228600"/>
                  </a:lnTo>
                  <a:lnTo>
                    <a:pt x="11273370" y="0"/>
                  </a:lnTo>
                  <a:close/>
                </a:path>
              </a:pathLst>
            </a:custGeom>
            <a:solidFill>
              <a:srgbClr val="999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72529" y="152400"/>
              <a:ext cx="11273790" cy="228600"/>
            </a:xfrm>
            <a:custGeom>
              <a:avLst/>
              <a:gdLst/>
              <a:ahLst/>
              <a:cxnLst/>
              <a:rect l="l" t="t" r="r" b="b"/>
              <a:pathLst>
                <a:path w="11273790" h="228600">
                  <a:moveTo>
                    <a:pt x="0" y="0"/>
                  </a:moveTo>
                  <a:lnTo>
                    <a:pt x="11273370" y="0"/>
                  </a:lnTo>
                  <a:lnTo>
                    <a:pt x="11273370" y="228600"/>
                  </a:lnTo>
                  <a:lnTo>
                    <a:pt x="0" y="22860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72529" y="381000"/>
              <a:ext cx="11273790" cy="139700"/>
            </a:xfrm>
            <a:custGeom>
              <a:avLst/>
              <a:gdLst/>
              <a:ahLst/>
              <a:cxnLst/>
              <a:rect l="l" t="t" r="r" b="b"/>
              <a:pathLst>
                <a:path w="11273790" h="139700">
                  <a:moveTo>
                    <a:pt x="11273370" y="0"/>
                  </a:moveTo>
                  <a:lnTo>
                    <a:pt x="0" y="0"/>
                  </a:lnTo>
                  <a:lnTo>
                    <a:pt x="0" y="139700"/>
                  </a:lnTo>
                  <a:lnTo>
                    <a:pt x="11273370" y="139700"/>
                  </a:lnTo>
                  <a:lnTo>
                    <a:pt x="11273370" y="0"/>
                  </a:lnTo>
                  <a:close/>
                </a:path>
              </a:pathLst>
            </a:custGeom>
            <a:solidFill>
              <a:srgbClr val="66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72529" y="381000"/>
              <a:ext cx="11273790" cy="139700"/>
            </a:xfrm>
            <a:custGeom>
              <a:avLst/>
              <a:gdLst/>
              <a:ahLst/>
              <a:cxnLst/>
              <a:rect l="l" t="t" r="r" b="b"/>
              <a:pathLst>
                <a:path w="11273790" h="139700">
                  <a:moveTo>
                    <a:pt x="0" y="0"/>
                  </a:moveTo>
                  <a:lnTo>
                    <a:pt x="11273370" y="0"/>
                  </a:lnTo>
                  <a:lnTo>
                    <a:pt x="11273370" y="139700"/>
                  </a:lnTo>
                  <a:lnTo>
                    <a:pt x="0" y="13970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1650129" y="382587"/>
              <a:ext cx="304800" cy="136525"/>
            </a:xfrm>
            <a:custGeom>
              <a:avLst/>
              <a:gdLst/>
              <a:ahLst/>
              <a:cxnLst/>
              <a:rect l="l" t="t" r="r" b="b"/>
              <a:pathLst>
                <a:path w="304800" h="136525">
                  <a:moveTo>
                    <a:pt x="304800" y="0"/>
                  </a:moveTo>
                  <a:lnTo>
                    <a:pt x="0" y="0"/>
                  </a:lnTo>
                  <a:lnTo>
                    <a:pt x="0" y="136525"/>
                  </a:lnTo>
                  <a:lnTo>
                    <a:pt x="304800" y="136525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999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1650129" y="382587"/>
              <a:ext cx="304800" cy="136525"/>
            </a:xfrm>
            <a:custGeom>
              <a:avLst/>
              <a:gdLst/>
              <a:ahLst/>
              <a:cxnLst/>
              <a:rect l="l" t="t" r="r" b="b"/>
              <a:pathLst>
                <a:path w="304800" h="136525">
                  <a:moveTo>
                    <a:pt x="0" y="0"/>
                  </a:moveTo>
                  <a:lnTo>
                    <a:pt x="304800" y="0"/>
                  </a:lnTo>
                  <a:lnTo>
                    <a:pt x="304800" y="136525"/>
                  </a:lnTo>
                  <a:lnTo>
                    <a:pt x="0" y="136525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372529" y="498754"/>
            <a:ext cx="11582399" cy="9977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4470" marR="5080" algn="ctr">
              <a:lnSpc>
                <a:spcPct val="100000"/>
              </a:lnSpc>
              <a:spcBef>
                <a:spcPts val="100"/>
              </a:spcBef>
            </a:pPr>
            <a:r>
              <a:rPr sz="3200" spc="-5" dirty="0"/>
              <a:t>RECOMMENDED MINIMUM</a:t>
            </a:r>
            <a:r>
              <a:rPr sz="3200" spc="-105" dirty="0"/>
              <a:t> </a:t>
            </a:r>
            <a:r>
              <a:rPr sz="3200" spc="-5" dirty="0"/>
              <a:t>WETLAND  </a:t>
            </a:r>
            <a:r>
              <a:rPr sz="3200" spc="-10" dirty="0" smtClean="0"/>
              <a:t>MONITORING</a:t>
            </a:r>
            <a:r>
              <a:rPr lang="ar-JO" sz="3200" spc="-10" dirty="0"/>
              <a:t/>
            </a:r>
            <a:br>
              <a:rPr lang="ar-JO" sz="3200" spc="-10" dirty="0"/>
            </a:br>
            <a:r>
              <a:rPr lang="ar-JO" sz="3200" spc="-10" dirty="0" smtClean="0"/>
              <a:t>توصية بالحد </a:t>
            </a:r>
            <a:r>
              <a:rPr lang="ar-JO" sz="3200" spc="-10" dirty="0"/>
              <a:t>الأدنى من مراقبة الأراضي الرطبة</a:t>
            </a:r>
            <a:endParaRPr sz="3200" spc="-10" dirty="0"/>
          </a:p>
        </p:txBody>
      </p:sp>
      <p:sp>
        <p:nvSpPr>
          <p:cNvPr id="12" name="object 12"/>
          <p:cNvSpPr txBox="1"/>
          <p:nvPr/>
        </p:nvSpPr>
        <p:spPr>
          <a:xfrm>
            <a:off x="687387" y="1749907"/>
            <a:ext cx="11267541" cy="3876061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 smtClean="0">
                <a:latin typeface="Times New Roman"/>
                <a:cs typeface="Times New Roman"/>
              </a:rPr>
              <a:t>تحديد </a:t>
            </a:r>
            <a:r>
              <a:rPr lang="ar-JO" sz="3200" dirty="0">
                <a:latin typeface="Times New Roman"/>
                <a:cs typeface="Times New Roman"/>
              </a:rPr>
              <a:t>وتقييم 2-3 أراضي رطبة مرجعية</a:t>
            </a:r>
            <a:endParaRPr sz="3200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ct val="100000"/>
              </a:lnSpc>
              <a:spcBef>
                <a:spcPts val="770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spc="-35" dirty="0">
                <a:latin typeface="Times New Roman"/>
                <a:cs typeface="Times New Roman"/>
              </a:rPr>
              <a:t>الغطاء </a:t>
            </a:r>
            <a:r>
              <a:rPr lang="ar-JO" sz="3200" spc="-35" dirty="0" smtClean="0">
                <a:latin typeface="Times New Roman"/>
                <a:cs typeface="Times New Roman"/>
              </a:rPr>
              <a:t>النباتي</a:t>
            </a:r>
            <a:endParaRPr lang="ar-JO" sz="2800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dirty="0">
                <a:latin typeface="Times New Roman"/>
                <a:cs typeface="Times New Roman"/>
              </a:rPr>
              <a:t>سريع: السنة الأولى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dirty="0">
                <a:latin typeface="Times New Roman"/>
                <a:cs typeface="Times New Roman"/>
              </a:rPr>
              <a:t>عينات </a:t>
            </a:r>
            <a:r>
              <a:rPr lang="ar-JO" sz="2800" dirty="0" smtClean="0">
                <a:latin typeface="Times New Roman"/>
                <a:cs typeface="Times New Roman"/>
              </a:rPr>
              <a:t>قطع ارض: </a:t>
            </a:r>
            <a:r>
              <a:rPr lang="ar-JO" sz="2800" dirty="0">
                <a:latin typeface="Times New Roman"/>
                <a:cs typeface="Times New Roman"/>
              </a:rPr>
              <a:t>السنوات 2 و 3 و 5 (+7 و 10 لـ </a:t>
            </a:r>
            <a:r>
              <a:rPr lang="en-US" sz="2800" dirty="0">
                <a:latin typeface="Times New Roman"/>
                <a:cs typeface="Times New Roman"/>
              </a:rPr>
              <a:t>PFO)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dirty="0">
                <a:latin typeface="Times New Roman"/>
                <a:cs typeface="Times New Roman"/>
              </a:rPr>
              <a:t>الصور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dirty="0">
                <a:latin typeface="Times New Roman"/>
                <a:cs typeface="Times New Roman"/>
              </a:rPr>
              <a:t>تحديد / القضاء على الغازات إذا لزم الأمر</a:t>
            </a:r>
            <a:endParaRPr lang="ar-JO" sz="3200" spc="-10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ct val="100000"/>
              </a:lnSpc>
              <a:spcBef>
                <a:spcPts val="7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spc="-10" dirty="0">
                <a:latin typeface="Times New Roman"/>
                <a:cs typeface="Times New Roman"/>
              </a:rPr>
              <a:t>التراكم العضوي (أنواع معينة)</a:t>
            </a:r>
            <a:endParaRPr sz="32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918019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66179" y="146050"/>
            <a:ext cx="11595100" cy="381000"/>
            <a:chOff x="366179" y="146050"/>
            <a:chExt cx="11595100" cy="381000"/>
          </a:xfrm>
        </p:grpSpPr>
        <p:sp>
          <p:nvSpPr>
            <p:cNvPr id="3" name="object 3"/>
            <p:cNvSpPr/>
            <p:nvPr/>
          </p:nvSpPr>
          <p:spPr>
            <a:xfrm>
              <a:off x="11650129" y="152400"/>
              <a:ext cx="304800" cy="228600"/>
            </a:xfrm>
            <a:custGeom>
              <a:avLst/>
              <a:gdLst/>
              <a:ahLst/>
              <a:cxnLst/>
              <a:rect l="l" t="t" r="r" b="b"/>
              <a:pathLst>
                <a:path w="304800" h="228600">
                  <a:moveTo>
                    <a:pt x="304800" y="0"/>
                  </a:moveTo>
                  <a:lnTo>
                    <a:pt x="0" y="0"/>
                  </a:lnTo>
                  <a:lnTo>
                    <a:pt x="0" y="228600"/>
                  </a:lnTo>
                  <a:lnTo>
                    <a:pt x="304800" y="2286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66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1650129" y="152400"/>
              <a:ext cx="304800" cy="228600"/>
            </a:xfrm>
            <a:custGeom>
              <a:avLst/>
              <a:gdLst/>
              <a:ahLst/>
              <a:cxnLst/>
              <a:rect l="l" t="t" r="r" b="b"/>
              <a:pathLst>
                <a:path w="304800" h="228600">
                  <a:moveTo>
                    <a:pt x="0" y="0"/>
                  </a:moveTo>
                  <a:lnTo>
                    <a:pt x="304800" y="0"/>
                  </a:lnTo>
                  <a:lnTo>
                    <a:pt x="304800" y="228600"/>
                  </a:lnTo>
                  <a:lnTo>
                    <a:pt x="0" y="22860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72529" y="152400"/>
              <a:ext cx="11273790" cy="228600"/>
            </a:xfrm>
            <a:custGeom>
              <a:avLst/>
              <a:gdLst/>
              <a:ahLst/>
              <a:cxnLst/>
              <a:rect l="l" t="t" r="r" b="b"/>
              <a:pathLst>
                <a:path w="11273790" h="228600">
                  <a:moveTo>
                    <a:pt x="11273370" y="0"/>
                  </a:moveTo>
                  <a:lnTo>
                    <a:pt x="0" y="0"/>
                  </a:lnTo>
                  <a:lnTo>
                    <a:pt x="0" y="228600"/>
                  </a:lnTo>
                  <a:lnTo>
                    <a:pt x="11273370" y="228600"/>
                  </a:lnTo>
                  <a:lnTo>
                    <a:pt x="11273370" y="0"/>
                  </a:lnTo>
                  <a:close/>
                </a:path>
              </a:pathLst>
            </a:custGeom>
            <a:solidFill>
              <a:srgbClr val="999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72529" y="152400"/>
              <a:ext cx="11273790" cy="228600"/>
            </a:xfrm>
            <a:custGeom>
              <a:avLst/>
              <a:gdLst/>
              <a:ahLst/>
              <a:cxnLst/>
              <a:rect l="l" t="t" r="r" b="b"/>
              <a:pathLst>
                <a:path w="11273790" h="228600">
                  <a:moveTo>
                    <a:pt x="0" y="0"/>
                  </a:moveTo>
                  <a:lnTo>
                    <a:pt x="11273370" y="0"/>
                  </a:lnTo>
                  <a:lnTo>
                    <a:pt x="11273370" y="228600"/>
                  </a:lnTo>
                  <a:lnTo>
                    <a:pt x="0" y="22860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72529" y="381000"/>
              <a:ext cx="11273790" cy="139700"/>
            </a:xfrm>
            <a:custGeom>
              <a:avLst/>
              <a:gdLst/>
              <a:ahLst/>
              <a:cxnLst/>
              <a:rect l="l" t="t" r="r" b="b"/>
              <a:pathLst>
                <a:path w="11273790" h="139700">
                  <a:moveTo>
                    <a:pt x="11273370" y="0"/>
                  </a:moveTo>
                  <a:lnTo>
                    <a:pt x="0" y="0"/>
                  </a:lnTo>
                  <a:lnTo>
                    <a:pt x="0" y="139700"/>
                  </a:lnTo>
                  <a:lnTo>
                    <a:pt x="11273370" y="139700"/>
                  </a:lnTo>
                  <a:lnTo>
                    <a:pt x="11273370" y="0"/>
                  </a:lnTo>
                  <a:close/>
                </a:path>
              </a:pathLst>
            </a:custGeom>
            <a:solidFill>
              <a:srgbClr val="66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72529" y="381000"/>
              <a:ext cx="11273790" cy="139700"/>
            </a:xfrm>
            <a:custGeom>
              <a:avLst/>
              <a:gdLst/>
              <a:ahLst/>
              <a:cxnLst/>
              <a:rect l="l" t="t" r="r" b="b"/>
              <a:pathLst>
                <a:path w="11273790" h="139700">
                  <a:moveTo>
                    <a:pt x="0" y="0"/>
                  </a:moveTo>
                  <a:lnTo>
                    <a:pt x="11273370" y="0"/>
                  </a:lnTo>
                  <a:lnTo>
                    <a:pt x="11273370" y="139700"/>
                  </a:lnTo>
                  <a:lnTo>
                    <a:pt x="0" y="13970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1650129" y="382587"/>
              <a:ext cx="304800" cy="136525"/>
            </a:xfrm>
            <a:custGeom>
              <a:avLst/>
              <a:gdLst/>
              <a:ahLst/>
              <a:cxnLst/>
              <a:rect l="l" t="t" r="r" b="b"/>
              <a:pathLst>
                <a:path w="304800" h="136525">
                  <a:moveTo>
                    <a:pt x="304800" y="0"/>
                  </a:moveTo>
                  <a:lnTo>
                    <a:pt x="0" y="0"/>
                  </a:lnTo>
                  <a:lnTo>
                    <a:pt x="0" y="136525"/>
                  </a:lnTo>
                  <a:lnTo>
                    <a:pt x="304800" y="136525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999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1650129" y="382587"/>
              <a:ext cx="304800" cy="136525"/>
            </a:xfrm>
            <a:custGeom>
              <a:avLst/>
              <a:gdLst/>
              <a:ahLst/>
              <a:cxnLst/>
              <a:rect l="l" t="t" r="r" b="b"/>
              <a:pathLst>
                <a:path w="304800" h="136525">
                  <a:moveTo>
                    <a:pt x="0" y="0"/>
                  </a:moveTo>
                  <a:lnTo>
                    <a:pt x="304800" y="0"/>
                  </a:lnTo>
                  <a:lnTo>
                    <a:pt x="304800" y="136525"/>
                  </a:lnTo>
                  <a:lnTo>
                    <a:pt x="0" y="136525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495300" y="498754"/>
            <a:ext cx="11201400" cy="14901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4470" marR="5080">
              <a:lnSpc>
                <a:spcPct val="100000"/>
              </a:lnSpc>
              <a:spcBef>
                <a:spcPts val="100"/>
              </a:spcBef>
            </a:pPr>
            <a:r>
              <a:rPr sz="3200" spc="-5" dirty="0"/>
              <a:t>RECOMMENDED MINIMUM</a:t>
            </a:r>
            <a:r>
              <a:rPr sz="3200" spc="-105" dirty="0"/>
              <a:t> </a:t>
            </a:r>
            <a:r>
              <a:rPr sz="3200" spc="-5" dirty="0"/>
              <a:t>WETLAND  </a:t>
            </a:r>
            <a:r>
              <a:rPr sz="3200" spc="-10" dirty="0"/>
              <a:t>MONITORING</a:t>
            </a:r>
            <a:r>
              <a:rPr sz="3200" spc="-30" dirty="0"/>
              <a:t> </a:t>
            </a:r>
            <a:r>
              <a:rPr sz="3200" spc="-5" dirty="0"/>
              <a:t>(cont’d</a:t>
            </a:r>
            <a:r>
              <a:rPr sz="3200" spc="-5" dirty="0" smtClean="0"/>
              <a:t>)</a:t>
            </a:r>
            <a:r>
              <a:rPr lang="en-US" sz="3200" spc="-5" dirty="0" smtClean="0"/>
              <a:t>      </a:t>
            </a:r>
            <a:r>
              <a:rPr lang="ar-JO" sz="3200" spc="-5" dirty="0" smtClean="0"/>
              <a:t>  </a:t>
            </a:r>
            <a:r>
              <a:rPr lang="ar-JO" sz="3200" spc="-5" dirty="0"/>
              <a:t>الحد الأدنى الموصى به لرصد الأراضي الرطبة (تابع)</a:t>
            </a:r>
            <a:br>
              <a:rPr lang="ar-JO" sz="3200" spc="-5" dirty="0"/>
            </a:br>
            <a:endParaRPr sz="3200" spc="-5" dirty="0"/>
          </a:p>
        </p:txBody>
      </p:sp>
      <p:sp>
        <p:nvSpPr>
          <p:cNvPr id="12" name="object 12"/>
          <p:cNvSpPr txBox="1"/>
          <p:nvPr/>
        </p:nvSpPr>
        <p:spPr>
          <a:xfrm>
            <a:off x="687387" y="1747988"/>
            <a:ext cx="8110855" cy="3803605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481965" indent="-469900">
              <a:lnSpc>
                <a:spcPct val="100000"/>
              </a:lnSpc>
              <a:spcBef>
                <a:spcPts val="880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 smtClean="0">
                <a:latin typeface="Times New Roman"/>
                <a:cs typeface="Times New Roman"/>
              </a:rPr>
              <a:t>هيدرولوجيا</a:t>
            </a:r>
            <a:endParaRPr lang="ar-JO" sz="2800" spc="-5" dirty="0">
              <a:latin typeface="Times New Roman"/>
              <a:cs typeface="Times New Roman"/>
            </a:endParaRPr>
          </a:p>
          <a:p>
            <a:pPr marL="920750" lvl="1" indent="-438150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spc="-5" dirty="0">
                <a:latin typeface="Times New Roman"/>
                <a:cs typeface="Times New Roman"/>
              </a:rPr>
              <a:t>ملاحظات كل شهرين: من أكتوبر إلى فبراير</a:t>
            </a:r>
          </a:p>
          <a:p>
            <a:pPr marL="920750" lvl="1" indent="-438150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spc="-5" dirty="0">
                <a:latin typeface="Times New Roman"/>
                <a:cs typeface="Times New Roman"/>
              </a:rPr>
              <a:t>أخذ العينات الأسبوعي: مارس إلى مايو</a:t>
            </a:r>
          </a:p>
          <a:p>
            <a:pPr marL="920750" lvl="1" indent="-438150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spc="-5" dirty="0">
                <a:latin typeface="Times New Roman"/>
                <a:cs typeface="Times New Roman"/>
              </a:rPr>
              <a:t>أخذ العينات الشهرية: يونيو حتى </a:t>
            </a:r>
            <a:r>
              <a:rPr lang="ar-JO" sz="2800" spc="-5" dirty="0" smtClean="0">
                <a:latin typeface="Times New Roman"/>
                <a:cs typeface="Times New Roman"/>
              </a:rPr>
              <a:t>سبتمبر</a:t>
            </a:r>
          </a:p>
          <a:p>
            <a:pPr marL="920750" lvl="1" indent="-438150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sz="2800" spc="-65" dirty="0" smtClean="0">
                <a:latin typeface="Times New Roman"/>
                <a:cs typeface="Times New Roman"/>
              </a:rPr>
              <a:t>Years </a:t>
            </a:r>
            <a:r>
              <a:rPr sz="2800" dirty="0">
                <a:latin typeface="Times New Roman"/>
                <a:cs typeface="Times New Roman"/>
              </a:rPr>
              <a:t>1, 2, 3, </a:t>
            </a:r>
            <a:r>
              <a:rPr sz="2800" spc="-5" dirty="0">
                <a:latin typeface="Times New Roman"/>
                <a:cs typeface="Times New Roman"/>
              </a:rPr>
              <a:t>and 5 (+7 and </a:t>
            </a:r>
            <a:r>
              <a:rPr sz="2800" dirty="0">
                <a:latin typeface="Times New Roman"/>
                <a:cs typeface="Times New Roman"/>
              </a:rPr>
              <a:t>10 for </a:t>
            </a:r>
            <a:r>
              <a:rPr sz="2800" spc="-5" dirty="0">
                <a:latin typeface="Times New Roman"/>
                <a:cs typeface="Times New Roman"/>
              </a:rPr>
              <a:t>PFO,</a:t>
            </a:r>
            <a:r>
              <a:rPr sz="2800" spc="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PSS3B</a:t>
            </a:r>
            <a:r>
              <a:rPr sz="2800" spc="-5" dirty="0" smtClean="0">
                <a:latin typeface="Times New Roman"/>
                <a:cs typeface="Times New Roman"/>
              </a:rPr>
              <a:t>...)</a:t>
            </a:r>
            <a:endParaRPr sz="2800" dirty="0">
              <a:latin typeface="Times New Roman"/>
              <a:cs typeface="Times New Roman"/>
            </a:endParaRPr>
          </a:p>
          <a:p>
            <a:pPr marL="481965" indent="-469900">
              <a:lnSpc>
                <a:spcPct val="100000"/>
              </a:lnSpc>
              <a:spcBef>
                <a:spcPts val="760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spc="-20" dirty="0">
                <a:latin typeface="Times New Roman"/>
                <a:cs typeface="Times New Roman"/>
              </a:rPr>
              <a:t>استخدام الحياة </a:t>
            </a:r>
            <a:r>
              <a:rPr lang="ar-JO" sz="3200" spc="-20" dirty="0" smtClean="0">
                <a:latin typeface="Times New Roman"/>
                <a:cs typeface="Times New Roman"/>
              </a:rPr>
              <a:t>البرية</a:t>
            </a:r>
            <a:endParaRPr sz="3200" dirty="0">
              <a:latin typeface="Times New Roman"/>
              <a:cs typeface="Times New Roman"/>
            </a:endParaRPr>
          </a:p>
          <a:p>
            <a:pPr marL="920750" lvl="1" indent="-438150">
              <a:lnSpc>
                <a:spcPct val="100000"/>
              </a:lnSpc>
              <a:spcBef>
                <a:spcPts val="680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sz="2800" spc="-65" dirty="0">
                <a:latin typeface="Times New Roman"/>
                <a:cs typeface="Times New Roman"/>
              </a:rPr>
              <a:t>Years </a:t>
            </a:r>
            <a:r>
              <a:rPr sz="2800" dirty="0">
                <a:latin typeface="Times New Roman"/>
                <a:cs typeface="Times New Roman"/>
              </a:rPr>
              <a:t>1, 2, </a:t>
            </a:r>
            <a:r>
              <a:rPr sz="2800" spc="-5" dirty="0">
                <a:latin typeface="Times New Roman"/>
                <a:cs typeface="Times New Roman"/>
              </a:rPr>
              <a:t>and 5 (+7 and </a:t>
            </a:r>
            <a:r>
              <a:rPr sz="2800" dirty="0">
                <a:latin typeface="Times New Roman"/>
                <a:cs typeface="Times New Roman"/>
              </a:rPr>
              <a:t>10 for </a:t>
            </a:r>
            <a:r>
              <a:rPr sz="2800" spc="-5" dirty="0">
                <a:latin typeface="Times New Roman"/>
                <a:cs typeface="Times New Roman"/>
              </a:rPr>
              <a:t>PFO, </a:t>
            </a:r>
            <a:r>
              <a:rPr sz="2800" dirty="0">
                <a:latin typeface="Times New Roman"/>
                <a:cs typeface="Times New Roman"/>
              </a:rPr>
              <a:t>PSS,</a:t>
            </a:r>
            <a:r>
              <a:rPr sz="2800" spc="85" dirty="0">
                <a:latin typeface="Times New Roman"/>
                <a:cs typeface="Times New Roman"/>
              </a:rPr>
              <a:t> </a:t>
            </a:r>
            <a:r>
              <a:rPr sz="2800" spc="-25" dirty="0">
                <a:latin typeface="Times New Roman"/>
                <a:cs typeface="Times New Roman"/>
              </a:rPr>
              <a:t>drier..)</a:t>
            </a:r>
            <a:endParaRPr sz="28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596210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88340" y="927607"/>
            <a:ext cx="11260874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sz="4400" dirty="0" smtClean="0"/>
              <a:t>Challeng</a:t>
            </a:r>
            <a:r>
              <a:rPr sz="4400" spc="-15" dirty="0" smtClean="0"/>
              <a:t>e</a:t>
            </a:r>
            <a:r>
              <a:rPr sz="4400" dirty="0" smtClean="0"/>
              <a:t>s</a:t>
            </a:r>
            <a:r>
              <a:rPr lang="ar-JO" sz="4400" dirty="0" smtClean="0"/>
              <a:t> </a:t>
            </a:r>
            <a:r>
              <a:rPr lang="en-US" sz="4400" dirty="0" smtClean="0"/>
              <a:t> </a:t>
            </a:r>
            <a:r>
              <a:rPr lang="ar-JO" sz="4400" dirty="0" smtClean="0"/>
              <a:t>تحديات</a:t>
            </a:r>
            <a:endParaRPr sz="4400" dirty="0"/>
          </a:p>
        </p:txBody>
      </p:sp>
      <p:sp>
        <p:nvSpPr>
          <p:cNvPr id="4" name="object 4"/>
          <p:cNvSpPr txBox="1"/>
          <p:nvPr/>
        </p:nvSpPr>
        <p:spPr>
          <a:xfrm>
            <a:off x="4971834" y="1828800"/>
            <a:ext cx="6977380" cy="4150110"/>
          </a:xfrm>
          <a:prstGeom prst="rect">
            <a:avLst/>
          </a:prstGeom>
        </p:spPr>
        <p:txBody>
          <a:bodyPr vert="horz" wrap="square" lIns="0" tIns="135890" rIns="0" bIns="0" rtlCol="0">
            <a:spAutoFit/>
          </a:bodyPr>
          <a:lstStyle/>
          <a:p>
            <a:pPr marL="481965" marR="982344" indent="-469900" algn="r" rtl="1">
              <a:lnSpc>
                <a:spcPct val="70000"/>
              </a:lnSpc>
              <a:spcBef>
                <a:spcPts val="1070"/>
              </a:spcBef>
              <a:buClr>
                <a:srgbClr val="660000"/>
              </a:buClr>
              <a:buSzPct val="68518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700" dirty="0">
                <a:latin typeface="Times New Roman"/>
                <a:cs typeface="Times New Roman"/>
              </a:rPr>
              <a:t>توقع النتائج في مواجهة تغير المناخ العالمي</a:t>
            </a:r>
          </a:p>
          <a:p>
            <a:pPr marL="481965" marR="982344" indent="-469900" algn="r" rtl="1">
              <a:lnSpc>
                <a:spcPct val="70000"/>
              </a:lnSpc>
              <a:spcBef>
                <a:spcPts val="1070"/>
              </a:spcBef>
              <a:buClr>
                <a:srgbClr val="660000"/>
              </a:buClr>
              <a:buSzPct val="68518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700" dirty="0">
                <a:latin typeface="Times New Roman"/>
                <a:cs typeface="Times New Roman"/>
              </a:rPr>
              <a:t>تغير الظروف والضغوط</a:t>
            </a:r>
          </a:p>
          <a:p>
            <a:pPr marL="481965" marR="982344" indent="-469900" algn="r" rtl="1">
              <a:lnSpc>
                <a:spcPct val="70000"/>
              </a:lnSpc>
              <a:spcBef>
                <a:spcPts val="1070"/>
              </a:spcBef>
              <a:buClr>
                <a:srgbClr val="660000"/>
              </a:buClr>
              <a:buSzPct val="68518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700" dirty="0">
                <a:latin typeface="Times New Roman"/>
                <a:cs typeface="Times New Roman"/>
              </a:rPr>
              <a:t>صيانة أي منشآت</a:t>
            </a:r>
          </a:p>
          <a:p>
            <a:pPr marL="481965" marR="982344" indent="-469900" algn="r" rtl="1">
              <a:lnSpc>
                <a:spcPct val="70000"/>
              </a:lnSpc>
              <a:spcBef>
                <a:spcPts val="1070"/>
              </a:spcBef>
              <a:buClr>
                <a:srgbClr val="660000"/>
              </a:buClr>
              <a:buSzPct val="68518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700" dirty="0">
                <a:latin typeface="Times New Roman"/>
                <a:cs typeface="Times New Roman"/>
              </a:rPr>
              <a:t>الأرض الخاصة - موقف ملاك الأراضي</a:t>
            </a:r>
          </a:p>
          <a:p>
            <a:pPr marL="481965" marR="982344" indent="-469900" algn="r" rtl="1">
              <a:lnSpc>
                <a:spcPct val="70000"/>
              </a:lnSpc>
              <a:spcBef>
                <a:spcPts val="1070"/>
              </a:spcBef>
              <a:buClr>
                <a:srgbClr val="660000"/>
              </a:buClr>
              <a:buSzPct val="68518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700" dirty="0">
                <a:latin typeface="Times New Roman"/>
                <a:cs typeface="Times New Roman"/>
              </a:rPr>
              <a:t>إنفاذ اتفاقيات الارتفاق</a:t>
            </a:r>
          </a:p>
          <a:p>
            <a:pPr marL="481965" marR="982344" indent="-469900" algn="r" rtl="1">
              <a:lnSpc>
                <a:spcPct val="70000"/>
              </a:lnSpc>
              <a:spcBef>
                <a:spcPts val="1070"/>
              </a:spcBef>
              <a:buClr>
                <a:srgbClr val="660000"/>
              </a:buClr>
              <a:buSzPct val="68518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700" dirty="0">
                <a:latin typeface="Times New Roman"/>
                <a:cs typeface="Times New Roman"/>
              </a:rPr>
              <a:t>التخطيط على مستوى </a:t>
            </a:r>
            <a:r>
              <a:rPr lang="ar-JO" sz="2700" dirty="0" err="1">
                <a:latin typeface="Times New Roman"/>
                <a:cs typeface="Times New Roman"/>
              </a:rPr>
              <a:t>مستجمعات</a:t>
            </a:r>
            <a:r>
              <a:rPr lang="ar-JO" sz="2700" dirty="0">
                <a:latin typeface="Times New Roman"/>
                <a:cs typeface="Times New Roman"/>
              </a:rPr>
              <a:t> المياه أو المناظر الطبيعية</a:t>
            </a:r>
            <a:endParaRPr sz="2700" dirty="0">
              <a:latin typeface="Times New Roman"/>
              <a:cs typeface="Times New Roman"/>
            </a:endParaRPr>
          </a:p>
          <a:p>
            <a:pPr marL="920750" marR="335915" lvl="1" indent="-437515" algn="r" rtl="1">
              <a:lnSpc>
                <a:spcPct val="70000"/>
              </a:lnSpc>
              <a:spcBef>
                <a:spcPts val="720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400" dirty="0">
                <a:latin typeface="Times New Roman"/>
                <a:cs typeface="Times New Roman"/>
              </a:rPr>
              <a:t>إجراء عمليات جرد واسعة النطاق للمواقع </a:t>
            </a:r>
            <a:r>
              <a:rPr lang="ar-JO" sz="2400" dirty="0" smtClean="0">
                <a:latin typeface="Times New Roman"/>
                <a:cs typeface="Times New Roman"/>
              </a:rPr>
              <a:t>المحتملة</a:t>
            </a:r>
            <a:endParaRPr sz="2400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ts val="2430"/>
              </a:lnSpc>
              <a:buClr>
                <a:srgbClr val="660000"/>
              </a:buClr>
              <a:buSzPct val="68518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700" dirty="0">
                <a:latin typeface="Times New Roman"/>
                <a:cs typeface="Times New Roman"/>
              </a:rPr>
              <a:t>توثيق النجاحات والفشل والمتوسط</a:t>
            </a:r>
          </a:p>
          <a:p>
            <a:pPr marL="12065" algn="r" rtl="1">
              <a:lnSpc>
                <a:spcPts val="2430"/>
              </a:lnSpc>
              <a:buClr>
                <a:srgbClr val="660000"/>
              </a:buClr>
              <a:buSzPct val="68518"/>
              <a:tabLst>
                <a:tab pos="481965" algn="l"/>
                <a:tab pos="482600" algn="l"/>
              </a:tabLst>
            </a:pPr>
            <a:r>
              <a:rPr lang="ar-JO" sz="2700" dirty="0">
                <a:latin typeface="Times New Roman"/>
                <a:cs typeface="Times New Roman"/>
              </a:rPr>
              <a:t>تصحيحات المسار (المراقبة = عنصر حاسم في أي مشروع ترميم)</a:t>
            </a:r>
            <a:endParaRPr sz="27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85348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66179" y="146050"/>
            <a:ext cx="11595100" cy="381000"/>
            <a:chOff x="366179" y="146050"/>
            <a:chExt cx="11595100" cy="381000"/>
          </a:xfrm>
        </p:grpSpPr>
        <p:sp>
          <p:nvSpPr>
            <p:cNvPr id="3" name="object 3"/>
            <p:cNvSpPr/>
            <p:nvPr/>
          </p:nvSpPr>
          <p:spPr>
            <a:xfrm>
              <a:off x="11650129" y="152400"/>
              <a:ext cx="304800" cy="228600"/>
            </a:xfrm>
            <a:custGeom>
              <a:avLst/>
              <a:gdLst/>
              <a:ahLst/>
              <a:cxnLst/>
              <a:rect l="l" t="t" r="r" b="b"/>
              <a:pathLst>
                <a:path w="304800" h="228600">
                  <a:moveTo>
                    <a:pt x="304800" y="0"/>
                  </a:moveTo>
                  <a:lnTo>
                    <a:pt x="0" y="0"/>
                  </a:lnTo>
                  <a:lnTo>
                    <a:pt x="0" y="228600"/>
                  </a:lnTo>
                  <a:lnTo>
                    <a:pt x="304800" y="228600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66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1650129" y="152400"/>
              <a:ext cx="304800" cy="228600"/>
            </a:xfrm>
            <a:custGeom>
              <a:avLst/>
              <a:gdLst/>
              <a:ahLst/>
              <a:cxnLst/>
              <a:rect l="l" t="t" r="r" b="b"/>
              <a:pathLst>
                <a:path w="304800" h="228600">
                  <a:moveTo>
                    <a:pt x="0" y="0"/>
                  </a:moveTo>
                  <a:lnTo>
                    <a:pt x="304800" y="0"/>
                  </a:lnTo>
                  <a:lnTo>
                    <a:pt x="304800" y="228600"/>
                  </a:lnTo>
                  <a:lnTo>
                    <a:pt x="0" y="22860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72529" y="152400"/>
              <a:ext cx="11273790" cy="228600"/>
            </a:xfrm>
            <a:custGeom>
              <a:avLst/>
              <a:gdLst/>
              <a:ahLst/>
              <a:cxnLst/>
              <a:rect l="l" t="t" r="r" b="b"/>
              <a:pathLst>
                <a:path w="11273790" h="228600">
                  <a:moveTo>
                    <a:pt x="11273370" y="0"/>
                  </a:moveTo>
                  <a:lnTo>
                    <a:pt x="0" y="0"/>
                  </a:lnTo>
                  <a:lnTo>
                    <a:pt x="0" y="228600"/>
                  </a:lnTo>
                  <a:lnTo>
                    <a:pt x="11273370" y="228600"/>
                  </a:lnTo>
                  <a:lnTo>
                    <a:pt x="11273370" y="0"/>
                  </a:lnTo>
                  <a:close/>
                </a:path>
              </a:pathLst>
            </a:custGeom>
            <a:solidFill>
              <a:srgbClr val="999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72529" y="152400"/>
              <a:ext cx="11273790" cy="228600"/>
            </a:xfrm>
            <a:custGeom>
              <a:avLst/>
              <a:gdLst/>
              <a:ahLst/>
              <a:cxnLst/>
              <a:rect l="l" t="t" r="r" b="b"/>
              <a:pathLst>
                <a:path w="11273790" h="228600">
                  <a:moveTo>
                    <a:pt x="0" y="0"/>
                  </a:moveTo>
                  <a:lnTo>
                    <a:pt x="11273370" y="0"/>
                  </a:lnTo>
                  <a:lnTo>
                    <a:pt x="11273370" y="228600"/>
                  </a:lnTo>
                  <a:lnTo>
                    <a:pt x="0" y="22860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72529" y="381000"/>
              <a:ext cx="11273790" cy="139700"/>
            </a:xfrm>
            <a:custGeom>
              <a:avLst/>
              <a:gdLst/>
              <a:ahLst/>
              <a:cxnLst/>
              <a:rect l="l" t="t" r="r" b="b"/>
              <a:pathLst>
                <a:path w="11273790" h="139700">
                  <a:moveTo>
                    <a:pt x="11273370" y="0"/>
                  </a:moveTo>
                  <a:lnTo>
                    <a:pt x="0" y="0"/>
                  </a:lnTo>
                  <a:lnTo>
                    <a:pt x="0" y="139700"/>
                  </a:lnTo>
                  <a:lnTo>
                    <a:pt x="11273370" y="139700"/>
                  </a:lnTo>
                  <a:lnTo>
                    <a:pt x="11273370" y="0"/>
                  </a:lnTo>
                  <a:close/>
                </a:path>
              </a:pathLst>
            </a:custGeom>
            <a:solidFill>
              <a:srgbClr val="66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72529" y="381000"/>
              <a:ext cx="11273790" cy="139700"/>
            </a:xfrm>
            <a:custGeom>
              <a:avLst/>
              <a:gdLst/>
              <a:ahLst/>
              <a:cxnLst/>
              <a:rect l="l" t="t" r="r" b="b"/>
              <a:pathLst>
                <a:path w="11273790" h="139700">
                  <a:moveTo>
                    <a:pt x="0" y="0"/>
                  </a:moveTo>
                  <a:lnTo>
                    <a:pt x="11273370" y="0"/>
                  </a:lnTo>
                  <a:lnTo>
                    <a:pt x="11273370" y="139700"/>
                  </a:lnTo>
                  <a:lnTo>
                    <a:pt x="0" y="13970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1650129" y="382587"/>
              <a:ext cx="304800" cy="136525"/>
            </a:xfrm>
            <a:custGeom>
              <a:avLst/>
              <a:gdLst/>
              <a:ahLst/>
              <a:cxnLst/>
              <a:rect l="l" t="t" r="r" b="b"/>
              <a:pathLst>
                <a:path w="304800" h="136525">
                  <a:moveTo>
                    <a:pt x="304800" y="0"/>
                  </a:moveTo>
                  <a:lnTo>
                    <a:pt x="0" y="0"/>
                  </a:lnTo>
                  <a:lnTo>
                    <a:pt x="0" y="136525"/>
                  </a:lnTo>
                  <a:lnTo>
                    <a:pt x="304800" y="136525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999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1650129" y="382587"/>
              <a:ext cx="304800" cy="136525"/>
            </a:xfrm>
            <a:custGeom>
              <a:avLst/>
              <a:gdLst/>
              <a:ahLst/>
              <a:cxnLst/>
              <a:rect l="l" t="t" r="r" b="b"/>
              <a:pathLst>
                <a:path w="304800" h="136525">
                  <a:moveTo>
                    <a:pt x="0" y="0"/>
                  </a:moveTo>
                  <a:lnTo>
                    <a:pt x="304800" y="0"/>
                  </a:lnTo>
                  <a:lnTo>
                    <a:pt x="304800" y="136525"/>
                  </a:lnTo>
                  <a:lnTo>
                    <a:pt x="0" y="136525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372529" y="505459"/>
            <a:ext cx="11582399" cy="9977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84200" marR="5080" indent="-571500" algn="ctr">
              <a:lnSpc>
                <a:spcPct val="100000"/>
              </a:lnSpc>
              <a:spcBef>
                <a:spcPts val="100"/>
              </a:spcBef>
            </a:pPr>
            <a:r>
              <a:rPr sz="3200" b="1" spc="-5" dirty="0">
                <a:latin typeface="Times New Roman"/>
                <a:cs typeface="Times New Roman"/>
              </a:rPr>
              <a:t>Establish Baseline Conditions  and As-built</a:t>
            </a:r>
            <a:r>
              <a:rPr sz="3200" b="1" spc="-225" dirty="0">
                <a:latin typeface="Times New Roman"/>
                <a:cs typeface="Times New Roman"/>
              </a:rPr>
              <a:t> </a:t>
            </a:r>
            <a:r>
              <a:rPr sz="3200" b="1" spc="-5" dirty="0" smtClean="0">
                <a:latin typeface="Times New Roman"/>
                <a:cs typeface="Times New Roman"/>
              </a:rPr>
              <a:t>Conditions</a:t>
            </a:r>
            <a:r>
              <a:rPr lang="ar-JO" sz="3200" b="1" spc="-5" dirty="0"/>
              <a:t/>
            </a:r>
            <a:br>
              <a:rPr lang="ar-JO" sz="3200" b="1" spc="-5" dirty="0"/>
            </a:br>
            <a:r>
              <a:rPr lang="ar-JO" sz="3200" b="1" spc="-5" dirty="0"/>
              <a:t>إنشاء شروط خط الأساس والشروط المبنية</a:t>
            </a:r>
            <a:endParaRPr sz="3200" b="1" spc="-5" dirty="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88340" y="1749258"/>
            <a:ext cx="11266588" cy="4619213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481965" indent="-469900" algn="r" rtl="1">
              <a:lnSpc>
                <a:spcPct val="100000"/>
              </a:lnSpc>
              <a:spcBef>
                <a:spcPts val="880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spc="-5" dirty="0" smtClean="0">
                <a:latin typeface="Times New Roman"/>
                <a:cs typeface="Times New Roman"/>
              </a:rPr>
              <a:t>ظروف </a:t>
            </a:r>
            <a:r>
              <a:rPr lang="ar-JO" sz="3200" spc="-5" dirty="0">
                <a:latin typeface="Times New Roman"/>
                <a:cs typeface="Times New Roman"/>
              </a:rPr>
              <a:t>الموقع قبل </a:t>
            </a:r>
            <a:r>
              <a:rPr lang="ar-JO" sz="3200" spc="-5" dirty="0" smtClean="0">
                <a:latin typeface="Times New Roman"/>
                <a:cs typeface="Times New Roman"/>
              </a:rPr>
              <a:t>البناء</a:t>
            </a:r>
            <a:endParaRPr lang="ar-JO" sz="2800" spc="-5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spc="-5" dirty="0">
                <a:latin typeface="Times New Roman"/>
                <a:cs typeface="Times New Roman"/>
              </a:rPr>
              <a:t>ما </a:t>
            </a:r>
            <a:r>
              <a:rPr lang="ar-JO" sz="2800" spc="-5" dirty="0" smtClean="0">
                <a:latin typeface="Times New Roman"/>
                <a:cs typeface="Times New Roman"/>
              </a:rPr>
              <a:t>الذي </a:t>
            </a:r>
            <a:r>
              <a:rPr lang="ar-JO" sz="2800" spc="-5" dirty="0">
                <a:latin typeface="Times New Roman"/>
                <a:cs typeface="Times New Roman"/>
              </a:rPr>
              <a:t>عليك العمل معه</a:t>
            </a:r>
            <a:endParaRPr sz="2800" dirty="0">
              <a:latin typeface="Times New Roman"/>
              <a:cs typeface="Times New Roman"/>
            </a:endParaRPr>
          </a:p>
          <a:p>
            <a:pPr marL="1390015" lvl="2" indent="-468630" algn="r" rtl="1">
              <a:lnSpc>
                <a:spcPct val="100000"/>
              </a:lnSpc>
              <a:spcBef>
                <a:spcPts val="595"/>
              </a:spcBef>
              <a:buClr>
                <a:srgbClr val="660000"/>
              </a:buClr>
              <a:buSzPct val="64583"/>
              <a:buFont typeface="Wingdings"/>
              <a:buChar char=""/>
              <a:tabLst>
                <a:tab pos="1390015" algn="l"/>
                <a:tab pos="1390650" algn="l"/>
              </a:tabLst>
            </a:pPr>
            <a:r>
              <a:rPr lang="ar-JO" sz="2400" dirty="0" smtClean="0">
                <a:latin typeface="Times New Roman"/>
                <a:cs typeface="Times New Roman"/>
              </a:rPr>
              <a:t>أرض </a:t>
            </a:r>
            <a:r>
              <a:rPr lang="ar-JO" sz="2400" dirty="0">
                <a:latin typeface="Times New Roman"/>
                <a:cs typeface="Times New Roman"/>
              </a:rPr>
              <a:t>رطبة موجودة أو أرض رطبة أو مرتفعات سابقة</a:t>
            </a:r>
          </a:p>
          <a:p>
            <a:pPr marL="1390015" lvl="2" indent="-468630" algn="r" rtl="1">
              <a:lnSpc>
                <a:spcPct val="100000"/>
              </a:lnSpc>
              <a:spcBef>
                <a:spcPts val="595"/>
              </a:spcBef>
              <a:buClr>
                <a:srgbClr val="660000"/>
              </a:buClr>
              <a:buSzPct val="64583"/>
              <a:buFont typeface="Wingdings"/>
              <a:buChar char=""/>
              <a:tabLst>
                <a:tab pos="1390015" algn="l"/>
                <a:tab pos="1390650" algn="l"/>
              </a:tabLst>
            </a:pPr>
            <a:r>
              <a:rPr lang="ar-JO" sz="2400" dirty="0">
                <a:latin typeface="Times New Roman"/>
                <a:cs typeface="Times New Roman"/>
              </a:rPr>
              <a:t>إذا كانت الأراضي الرطبة الحالية ، هل منزعجة بشكل كبير لضمان الاستعادة؟ ما هي حالته المعدلة مسبقا</a:t>
            </a:r>
            <a:r>
              <a:rPr lang="ar-JO" sz="2400" dirty="0" smtClean="0">
                <a:latin typeface="Times New Roman"/>
                <a:cs typeface="Times New Roman"/>
              </a:rPr>
              <a:t>؟</a:t>
            </a:r>
            <a:endParaRPr lang="ar-JO" sz="2800" spc="-5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65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spc="-5" dirty="0">
                <a:latin typeface="Times New Roman"/>
                <a:cs typeface="Times New Roman"/>
              </a:rPr>
              <a:t>هل توجد أنواع نادرة أو مهددة بالانقراض؟</a:t>
            </a:r>
            <a:endParaRPr sz="2800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ct val="100000"/>
              </a:lnSpc>
              <a:spcBef>
                <a:spcPts val="7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spc="-5" dirty="0">
                <a:latin typeface="Times New Roman"/>
                <a:cs typeface="Times New Roman"/>
              </a:rPr>
              <a:t>ظروف الموقع بعد </a:t>
            </a:r>
            <a:r>
              <a:rPr lang="ar-JO" sz="3200" spc="-5" dirty="0" smtClean="0">
                <a:latin typeface="Times New Roman"/>
                <a:cs typeface="Times New Roman"/>
              </a:rPr>
              <a:t>البناء</a:t>
            </a:r>
            <a:endParaRPr lang="ar-JO" sz="2800" spc="-5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spc="-5" dirty="0">
                <a:latin typeface="Times New Roman"/>
                <a:cs typeface="Times New Roman"/>
              </a:rPr>
              <a:t>ما قمت بإنشائه</a:t>
            </a:r>
            <a:endParaRPr sz="2800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ct val="100000"/>
              </a:lnSpc>
              <a:spcBef>
                <a:spcPts val="7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خطة المراقبة</a:t>
            </a:r>
            <a:endParaRPr sz="32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463810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770636"/>
            <a:ext cx="1158303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ar-JO" sz="4000" b="1" spc="-10" dirty="0" smtClean="0">
                <a:latin typeface="Times New Roman"/>
                <a:cs typeface="Times New Roman"/>
              </a:rPr>
              <a:t> </a:t>
            </a:r>
            <a:r>
              <a:rPr sz="4000" b="1" spc="-10" dirty="0" smtClean="0">
                <a:latin typeface="Times New Roman"/>
                <a:cs typeface="Times New Roman"/>
              </a:rPr>
              <a:t>M</a:t>
            </a:r>
            <a:r>
              <a:rPr sz="4000" b="1" spc="-5" dirty="0" smtClean="0">
                <a:latin typeface="Times New Roman"/>
                <a:cs typeface="Times New Roman"/>
              </a:rPr>
              <a:t>O</a:t>
            </a:r>
            <a:r>
              <a:rPr sz="4000" b="1" spc="-10" dirty="0" smtClean="0">
                <a:latin typeface="Times New Roman"/>
                <a:cs typeface="Times New Roman"/>
              </a:rPr>
              <a:t>N</a:t>
            </a:r>
            <a:r>
              <a:rPr sz="4000" b="1" spc="-5" dirty="0" smtClean="0">
                <a:latin typeface="Times New Roman"/>
                <a:cs typeface="Times New Roman"/>
              </a:rPr>
              <a:t>I</a:t>
            </a:r>
            <a:r>
              <a:rPr sz="4000" b="1" spc="-80" dirty="0" smtClean="0">
                <a:latin typeface="Times New Roman"/>
                <a:cs typeface="Times New Roman"/>
              </a:rPr>
              <a:t>T</a:t>
            </a:r>
            <a:r>
              <a:rPr sz="4000" b="1" spc="-5" dirty="0" smtClean="0">
                <a:latin typeface="Times New Roman"/>
                <a:cs typeface="Times New Roman"/>
              </a:rPr>
              <a:t>O</a:t>
            </a:r>
            <a:r>
              <a:rPr sz="4000" b="1" spc="-10" dirty="0" smtClean="0">
                <a:latin typeface="Times New Roman"/>
                <a:cs typeface="Times New Roman"/>
              </a:rPr>
              <a:t>R</a:t>
            </a:r>
            <a:r>
              <a:rPr sz="4000" b="1" spc="-5" dirty="0" smtClean="0">
                <a:latin typeface="Times New Roman"/>
                <a:cs typeface="Times New Roman"/>
              </a:rPr>
              <a:t>I</a:t>
            </a:r>
            <a:r>
              <a:rPr sz="4000" b="1" spc="-10" dirty="0" smtClean="0">
                <a:latin typeface="Times New Roman"/>
                <a:cs typeface="Times New Roman"/>
              </a:rPr>
              <a:t>NG</a:t>
            </a:r>
            <a:r>
              <a:rPr lang="ar-JO" sz="4000" b="1" spc="-10" dirty="0" smtClean="0">
                <a:latin typeface="Times New Roman"/>
                <a:cs typeface="Times New Roman"/>
              </a:rPr>
              <a:t> </a:t>
            </a:r>
            <a:r>
              <a:rPr lang="en-US" sz="4000" b="1" spc="-10" dirty="0" smtClean="0">
                <a:latin typeface="Times New Roman"/>
                <a:cs typeface="Times New Roman"/>
              </a:rPr>
              <a:t> </a:t>
            </a:r>
            <a:r>
              <a:rPr lang="ar-JO" sz="4000" b="1" spc="-10" dirty="0" smtClean="0">
                <a:latin typeface="Times New Roman"/>
                <a:cs typeface="Times New Roman"/>
              </a:rPr>
              <a:t>المراقبة                                                  </a:t>
            </a:r>
            <a:endParaRPr sz="400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87387" y="1798066"/>
            <a:ext cx="10335895" cy="3897349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481965" marR="5080" indent="-469900" algn="r" rtl="1">
              <a:lnSpc>
                <a:spcPts val="3460"/>
              </a:lnSpc>
              <a:spcBef>
                <a:spcPts val="535"/>
              </a:spcBef>
            </a:pPr>
            <a:endParaRPr lang="ar-JO" sz="3200" dirty="0">
              <a:latin typeface="Times New Roman"/>
              <a:cs typeface="Times New Roman"/>
            </a:endParaRPr>
          </a:p>
          <a:p>
            <a:pPr marL="481965" marR="5080" indent="-469900" algn="r" rtl="1">
              <a:lnSpc>
                <a:spcPts val="3460"/>
              </a:lnSpc>
              <a:spcBef>
                <a:spcPts val="535"/>
              </a:spcBef>
            </a:pPr>
            <a:r>
              <a:rPr lang="ar-JO" sz="3200" dirty="0">
                <a:latin typeface="Times New Roman"/>
                <a:cs typeface="Times New Roman"/>
              </a:rPr>
              <a:t>المراقبة - تقييم مستمر لبعض الكيانات لمعرفة ما إذا كانت تتغير بمرور الوقت وكيف تتغير</a:t>
            </a:r>
          </a:p>
          <a:p>
            <a:pPr marL="481965" marR="5080" indent="-469900" algn="r" rtl="1">
              <a:lnSpc>
                <a:spcPts val="3460"/>
              </a:lnSpc>
              <a:spcBef>
                <a:spcPts val="535"/>
              </a:spcBef>
            </a:pPr>
            <a:r>
              <a:rPr lang="ar-JO" sz="3200" dirty="0">
                <a:latin typeface="Times New Roman"/>
                <a:cs typeface="Times New Roman"/>
              </a:rPr>
              <a:t>لاستعادة الأراضي الرطبة ، تتطلب المراقبة تقييم معايير مختارة لتحديد ما إذا كان:</a:t>
            </a:r>
            <a:endParaRPr sz="3200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ct val="100000"/>
              </a:lnSpc>
              <a:spcBef>
                <a:spcPts val="330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المشروع يسير في الاتجاه الصحيح ، أو</a:t>
            </a:r>
            <a:endParaRPr lang="ar-JO" dirty="0"/>
          </a:p>
          <a:p>
            <a:pPr marL="419100" marR="4238625" indent="-407034" algn="r" rtl="1">
              <a:lnSpc>
                <a:spcPct val="110000"/>
              </a:lnSpc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dirty="0"/>
              <a:t>هناك حاجة إلى تصحيح منتصف المسار ؛ </a:t>
            </a:r>
            <a:r>
              <a:rPr lang="ar-JO" dirty="0" smtClean="0"/>
              <a:t>ومتى:</a:t>
            </a:r>
            <a:endParaRPr sz="3200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ct val="100000"/>
              </a:lnSpc>
              <a:spcBef>
                <a:spcPts val="380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كان المشروع ناجحًا تمامًا.</a:t>
            </a:r>
            <a:endParaRPr sz="32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984623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927607"/>
            <a:ext cx="11583035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ar-JO" sz="4400" b="1" dirty="0" smtClean="0">
                <a:latin typeface="Times New Roman"/>
                <a:cs typeface="Times New Roman"/>
              </a:rPr>
              <a:t> </a:t>
            </a:r>
            <a:r>
              <a:rPr sz="4400" b="1" dirty="0" smtClean="0">
                <a:latin typeface="Times New Roman"/>
                <a:cs typeface="Times New Roman"/>
              </a:rPr>
              <a:t>Monitoring</a:t>
            </a:r>
            <a:r>
              <a:rPr sz="4400" b="1" spc="-110" dirty="0" smtClean="0">
                <a:latin typeface="Times New Roman"/>
                <a:cs typeface="Times New Roman"/>
              </a:rPr>
              <a:t> </a:t>
            </a:r>
            <a:r>
              <a:rPr sz="4400" b="1" dirty="0" smtClean="0">
                <a:latin typeface="Times New Roman"/>
                <a:cs typeface="Times New Roman"/>
              </a:rPr>
              <a:t>Plan</a:t>
            </a:r>
            <a:r>
              <a:rPr lang="ar-JO" sz="4400" b="1" dirty="0" smtClean="0">
                <a:latin typeface="Times New Roman"/>
                <a:cs typeface="Times New Roman"/>
              </a:rPr>
              <a:t>خطة المراقبة                                   </a:t>
            </a:r>
            <a:endParaRPr sz="440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88340" y="1749258"/>
            <a:ext cx="10337800" cy="1720984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481965" indent="-469900" algn="r" rtl="1">
              <a:lnSpc>
                <a:spcPct val="100000"/>
              </a:lnSpc>
              <a:spcBef>
                <a:spcPts val="880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المقاييس</a:t>
            </a:r>
            <a:endParaRPr sz="3200" dirty="0" smtClean="0">
              <a:latin typeface="Times New Roman"/>
              <a:cs typeface="Times New Roman"/>
            </a:endParaRPr>
          </a:p>
          <a:p>
            <a:pPr marL="920750" marR="5080" lvl="1" indent="-437515" algn="r" rtl="1">
              <a:lnSpc>
                <a:spcPct val="100000"/>
              </a:lnSpc>
              <a:spcBef>
                <a:spcPts val="67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spc="-105" dirty="0">
                <a:latin typeface="Times New Roman"/>
                <a:cs typeface="Times New Roman"/>
              </a:rPr>
              <a:t>لتحديد التقدم ، "النجاح" / الامتثال أو الحاجة إلى الإدارة </a:t>
            </a:r>
            <a:r>
              <a:rPr lang="ar-JO" sz="2800" spc="-105" dirty="0" smtClean="0">
                <a:latin typeface="Times New Roman"/>
                <a:cs typeface="Times New Roman"/>
              </a:rPr>
              <a:t>التكيفية</a:t>
            </a:r>
            <a:endParaRPr lang="ar-JO" sz="3200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ct val="100000"/>
              </a:lnSpc>
              <a:spcBef>
                <a:spcPts val="7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dirty="0">
                <a:latin typeface="Times New Roman"/>
                <a:cs typeface="Times New Roman"/>
              </a:rPr>
              <a:t>تواتر أخذ العينات</a:t>
            </a:r>
            <a:endParaRPr sz="32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647625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684936"/>
            <a:ext cx="11583035" cy="112146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50" dirty="0" smtClean="0"/>
              <a:t> </a:t>
            </a:r>
            <a:r>
              <a:rPr spc="-50" dirty="0" smtClean="0"/>
              <a:t>Vegetation </a:t>
            </a:r>
            <a:r>
              <a:rPr dirty="0"/>
              <a:t>and Other</a:t>
            </a:r>
            <a:r>
              <a:rPr spc="-95" dirty="0"/>
              <a:t> </a:t>
            </a:r>
            <a:r>
              <a:rPr dirty="0" smtClean="0"/>
              <a:t>Features</a:t>
            </a:r>
            <a:r>
              <a:rPr lang="en-US" dirty="0" smtClean="0"/>
              <a:t>         </a:t>
            </a:r>
            <a:r>
              <a:rPr lang="ar-JO" dirty="0" smtClean="0"/>
              <a:t>  الغطاء </a:t>
            </a:r>
            <a:r>
              <a:rPr lang="ar-JO" dirty="0"/>
              <a:t>النباتي والميزات الأخرى</a:t>
            </a:r>
            <a:br>
              <a:rPr lang="ar-JO" dirty="0"/>
            </a:br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sz="half" idx="2"/>
          </p:nvPr>
        </p:nvSpPr>
        <p:spPr>
          <a:xfrm>
            <a:off x="366179" y="1783689"/>
            <a:ext cx="6415621" cy="428258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81965" indent="-469900" rtl="1">
              <a:lnSpc>
                <a:spcPct val="100000"/>
              </a:lnSpc>
              <a:spcBef>
                <a:spcPts val="95"/>
              </a:spcBef>
              <a:buClr>
                <a:srgbClr val="660000"/>
              </a:buClr>
              <a:buSzPct val="68181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pc="-30" dirty="0" smtClean="0"/>
              <a:t>الغطاء </a:t>
            </a:r>
            <a:r>
              <a:rPr lang="ar-JO" spc="-30" dirty="0"/>
              <a:t>النباتي</a:t>
            </a:r>
            <a:endParaRPr spc="-30" dirty="0"/>
          </a:p>
          <a:p>
            <a:pPr marL="920750" marR="5080" lvl="1" indent="-438150" rtl="1">
              <a:lnSpc>
                <a:spcPct val="80000"/>
              </a:lnSpc>
              <a:spcBef>
                <a:spcPts val="489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000" spc="-5" dirty="0">
                <a:latin typeface="Times New Roman"/>
                <a:cs typeface="Times New Roman"/>
              </a:rPr>
              <a:t>الصور الجوية - قبل وأثناء ذروة موسم النمو</a:t>
            </a:r>
          </a:p>
          <a:p>
            <a:pPr marL="920750" marR="5080" lvl="1" indent="-438150" rtl="1">
              <a:lnSpc>
                <a:spcPct val="80000"/>
              </a:lnSpc>
              <a:spcBef>
                <a:spcPts val="489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000" spc="-5" dirty="0">
                <a:latin typeface="Times New Roman"/>
                <a:cs typeface="Times New Roman"/>
              </a:rPr>
              <a:t>صور من النقاط الثابتة</a:t>
            </a:r>
          </a:p>
          <a:p>
            <a:pPr marL="920750" marR="5080" lvl="1" indent="-438150" rtl="1">
              <a:lnSpc>
                <a:spcPct val="80000"/>
              </a:lnSpc>
              <a:spcBef>
                <a:spcPts val="489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000" spc="-5" dirty="0">
                <a:latin typeface="Times New Roman"/>
                <a:cs typeface="Times New Roman"/>
              </a:rPr>
              <a:t>أخذ العينات </a:t>
            </a:r>
            <a:r>
              <a:rPr lang="ar-JO" sz="2000" spc="-5" dirty="0" smtClean="0">
                <a:latin typeface="Times New Roman"/>
                <a:cs typeface="Times New Roman"/>
              </a:rPr>
              <a:t>قطع اراضي</a:t>
            </a:r>
            <a:endParaRPr sz="2000" dirty="0">
              <a:latin typeface="Times New Roman"/>
              <a:cs typeface="Times New Roman"/>
            </a:endParaRPr>
          </a:p>
          <a:p>
            <a:pPr marL="1390015" lvl="2" indent="-468630" rtl="1">
              <a:lnSpc>
                <a:spcPct val="100000"/>
              </a:lnSpc>
              <a:spcBef>
                <a:spcPts val="10"/>
              </a:spcBef>
              <a:buClr>
                <a:srgbClr val="660000"/>
              </a:buClr>
              <a:buSzPct val="64705"/>
              <a:buFont typeface="Wingdings"/>
              <a:buChar char=""/>
              <a:tabLst>
                <a:tab pos="1390015" algn="l"/>
                <a:tab pos="1390650" algn="l"/>
              </a:tabLst>
            </a:pPr>
            <a:r>
              <a:rPr lang="ar-JO" sz="1700" dirty="0" smtClean="0">
                <a:latin typeface="Times New Roman"/>
                <a:cs typeface="Times New Roman"/>
              </a:rPr>
              <a:t>تكوين </a:t>
            </a:r>
            <a:r>
              <a:rPr lang="ar-JO" sz="1700" dirty="0">
                <a:latin typeface="Times New Roman"/>
                <a:cs typeface="Times New Roman"/>
              </a:rPr>
              <a:t>الأنواع</a:t>
            </a:r>
            <a:endParaRPr lang="ar-JO" sz="1400" dirty="0">
              <a:latin typeface="Times New Roman"/>
              <a:cs typeface="Times New Roman"/>
            </a:endParaRPr>
          </a:p>
          <a:p>
            <a:pPr marL="1839595" lvl="3" indent="-438150" rtl="1">
              <a:lnSpc>
                <a:spcPct val="100000"/>
              </a:lnSpc>
              <a:spcBef>
                <a:spcPts val="10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1839595" algn="l"/>
                <a:tab pos="1840230" algn="l"/>
              </a:tabLst>
            </a:pPr>
            <a:r>
              <a:rPr lang="ar-JO" sz="1400" dirty="0">
                <a:latin typeface="Times New Roman"/>
                <a:cs typeface="Times New Roman"/>
              </a:rPr>
              <a:t>المهيمنون</a:t>
            </a:r>
          </a:p>
          <a:p>
            <a:pPr marL="1839595" lvl="3" indent="-438150" rtl="1">
              <a:lnSpc>
                <a:spcPct val="100000"/>
              </a:lnSpc>
              <a:spcBef>
                <a:spcPts val="10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1839595" algn="l"/>
                <a:tab pos="1840230" algn="l"/>
              </a:tabLst>
            </a:pPr>
            <a:r>
              <a:rPr lang="ar-JO" sz="1400" dirty="0">
                <a:latin typeface="Times New Roman"/>
                <a:cs typeface="Times New Roman"/>
              </a:rPr>
              <a:t>مؤشر </a:t>
            </a:r>
            <a:r>
              <a:rPr lang="ar-JO" sz="1400" dirty="0" smtClean="0">
                <a:latin typeface="Times New Roman"/>
                <a:cs typeface="Times New Roman"/>
              </a:rPr>
              <a:t>الانتشار</a:t>
            </a:r>
            <a:endParaRPr lang="ar-JO" sz="1700" dirty="0">
              <a:latin typeface="Times New Roman"/>
              <a:cs typeface="Times New Roman"/>
            </a:endParaRPr>
          </a:p>
          <a:p>
            <a:pPr marL="1390015" lvl="2" indent="-468630" rtl="1">
              <a:lnSpc>
                <a:spcPts val="2035"/>
              </a:lnSpc>
              <a:buClr>
                <a:srgbClr val="660000"/>
              </a:buClr>
              <a:buSzPct val="64705"/>
              <a:buFont typeface="Wingdings"/>
              <a:buChar char=""/>
              <a:tabLst>
                <a:tab pos="1390015" algn="l"/>
                <a:tab pos="1390650" algn="l"/>
              </a:tabLst>
            </a:pPr>
            <a:r>
              <a:rPr lang="ar-JO" sz="1700" dirty="0">
                <a:latin typeface="Times New Roman"/>
                <a:cs typeface="Times New Roman"/>
              </a:rPr>
              <a:t>٪ التغطية</a:t>
            </a:r>
          </a:p>
          <a:p>
            <a:pPr marL="1390015" lvl="2" indent="-468630" rtl="1">
              <a:lnSpc>
                <a:spcPts val="2035"/>
              </a:lnSpc>
              <a:buClr>
                <a:srgbClr val="660000"/>
              </a:buClr>
              <a:buSzPct val="64705"/>
              <a:buFont typeface="Wingdings"/>
              <a:buChar char=""/>
              <a:tabLst>
                <a:tab pos="1390015" algn="l"/>
                <a:tab pos="1390650" algn="l"/>
              </a:tabLst>
            </a:pPr>
            <a:r>
              <a:rPr lang="ar-JO" sz="1700" dirty="0">
                <a:latin typeface="Times New Roman"/>
                <a:cs typeface="Times New Roman"/>
              </a:rPr>
              <a:t>ارتفاع المزروعات الخشبية</a:t>
            </a:r>
          </a:p>
          <a:p>
            <a:pPr marL="1390015" lvl="2" indent="-468630" rtl="1">
              <a:lnSpc>
                <a:spcPts val="2035"/>
              </a:lnSpc>
              <a:buClr>
                <a:srgbClr val="660000"/>
              </a:buClr>
              <a:buSzPct val="64705"/>
              <a:buFont typeface="Wingdings"/>
              <a:buChar char=""/>
              <a:tabLst>
                <a:tab pos="1390015" algn="l"/>
                <a:tab pos="1390650" algn="l"/>
              </a:tabLst>
            </a:pPr>
            <a:r>
              <a:rPr lang="ar-JO" sz="1700" dirty="0">
                <a:latin typeface="Times New Roman"/>
                <a:cs typeface="Times New Roman"/>
              </a:rPr>
              <a:t>كثافة الأعشاب</a:t>
            </a:r>
          </a:p>
          <a:p>
            <a:pPr marL="1390015" lvl="2" indent="-468630" rtl="1">
              <a:lnSpc>
                <a:spcPts val="2035"/>
              </a:lnSpc>
              <a:buClr>
                <a:srgbClr val="660000"/>
              </a:buClr>
              <a:buSzPct val="64705"/>
              <a:buFont typeface="Wingdings"/>
              <a:buChar char=""/>
              <a:tabLst>
                <a:tab pos="1390015" algn="l"/>
                <a:tab pos="1390650" algn="l"/>
              </a:tabLst>
            </a:pPr>
            <a:r>
              <a:rPr lang="ar-JO" sz="1700" dirty="0">
                <a:latin typeface="Times New Roman"/>
                <a:cs typeface="Times New Roman"/>
              </a:rPr>
              <a:t>بقاء الغرسات</a:t>
            </a:r>
          </a:p>
          <a:p>
            <a:pPr marL="1390015" lvl="2" indent="-468630" rtl="1">
              <a:lnSpc>
                <a:spcPts val="2035"/>
              </a:lnSpc>
              <a:buClr>
                <a:srgbClr val="660000"/>
              </a:buClr>
              <a:buSzPct val="64705"/>
              <a:buFont typeface="Wingdings"/>
              <a:buChar char=""/>
              <a:tabLst>
                <a:tab pos="1390015" algn="l"/>
                <a:tab pos="1390650" algn="l"/>
              </a:tabLst>
            </a:pPr>
            <a:r>
              <a:rPr lang="ar-JO" sz="1700" dirty="0">
                <a:latin typeface="Times New Roman"/>
                <a:cs typeface="Times New Roman"/>
              </a:rPr>
              <a:t>علامات التكاثر</a:t>
            </a:r>
          </a:p>
          <a:p>
            <a:pPr marL="1390015" lvl="2" indent="-468630" rtl="1">
              <a:lnSpc>
                <a:spcPts val="2035"/>
              </a:lnSpc>
              <a:buClr>
                <a:srgbClr val="660000"/>
              </a:buClr>
              <a:buSzPct val="64705"/>
              <a:buFont typeface="Wingdings"/>
              <a:buChar char=""/>
              <a:tabLst>
                <a:tab pos="1390015" algn="l"/>
                <a:tab pos="1390650" algn="l"/>
              </a:tabLst>
            </a:pPr>
            <a:r>
              <a:rPr lang="ar-JO" sz="1700" dirty="0">
                <a:latin typeface="Times New Roman"/>
                <a:cs typeface="Times New Roman"/>
              </a:rPr>
              <a:t>علامات النباتات الميتة</a:t>
            </a:r>
          </a:p>
          <a:p>
            <a:pPr marL="1390015" lvl="2" indent="-468630" rtl="1">
              <a:lnSpc>
                <a:spcPts val="2035"/>
              </a:lnSpc>
              <a:buClr>
                <a:srgbClr val="660000"/>
              </a:buClr>
              <a:buSzPct val="64705"/>
              <a:buFont typeface="Wingdings"/>
              <a:buChar char=""/>
              <a:tabLst>
                <a:tab pos="1390015" algn="l"/>
                <a:tab pos="1390650" algn="l"/>
              </a:tabLst>
            </a:pPr>
            <a:r>
              <a:rPr lang="ar-JO" sz="1700" dirty="0">
                <a:latin typeface="Times New Roman"/>
                <a:cs typeface="Times New Roman"/>
              </a:rPr>
              <a:t>علامات المرض</a:t>
            </a:r>
          </a:p>
          <a:p>
            <a:pPr marL="1390015" lvl="2" indent="-468630" rtl="1">
              <a:lnSpc>
                <a:spcPts val="2035"/>
              </a:lnSpc>
              <a:buClr>
                <a:srgbClr val="660000"/>
              </a:buClr>
              <a:buSzPct val="64705"/>
              <a:buFont typeface="Wingdings"/>
              <a:buChar char=""/>
              <a:tabLst>
                <a:tab pos="1390015" algn="l"/>
                <a:tab pos="1390650" algn="l"/>
              </a:tabLst>
            </a:pPr>
            <a:r>
              <a:rPr lang="ar-JO" sz="1700" dirty="0">
                <a:latin typeface="Times New Roman"/>
                <a:cs typeface="Times New Roman"/>
              </a:rPr>
              <a:t>دليل على العواشب</a:t>
            </a:r>
          </a:p>
          <a:p>
            <a:pPr marL="1390015" lvl="2" indent="-468630" rtl="1">
              <a:lnSpc>
                <a:spcPts val="2035"/>
              </a:lnSpc>
              <a:buClr>
                <a:srgbClr val="660000"/>
              </a:buClr>
              <a:buSzPct val="64705"/>
              <a:buFont typeface="Wingdings"/>
              <a:buChar char=""/>
              <a:tabLst>
                <a:tab pos="1390015" algn="l"/>
                <a:tab pos="1390650" algn="l"/>
              </a:tabLst>
            </a:pPr>
            <a:r>
              <a:rPr lang="ar-JO" sz="1700" dirty="0">
                <a:latin typeface="Times New Roman"/>
                <a:cs typeface="Times New Roman"/>
              </a:rPr>
              <a:t>تغطية بالغزوات</a:t>
            </a:r>
            <a:endParaRPr sz="1700" dirty="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858000" y="1806397"/>
            <a:ext cx="5091214" cy="35073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r" rtl="1">
              <a:lnSpc>
                <a:spcPct val="100000"/>
              </a:lnSpc>
              <a:spcBef>
                <a:spcPts val="95"/>
              </a:spcBef>
              <a:tabLst>
                <a:tab pos="481965" algn="l"/>
              </a:tabLst>
            </a:pPr>
            <a:r>
              <a:rPr sz="1500" spc="30" dirty="0">
                <a:solidFill>
                  <a:srgbClr val="660000"/>
                </a:solidFill>
                <a:latin typeface="Wingdings"/>
                <a:cs typeface="Wingdings"/>
              </a:rPr>
              <a:t></a:t>
            </a:r>
            <a:r>
              <a:rPr sz="1500" spc="30" dirty="0">
                <a:solidFill>
                  <a:srgbClr val="660000"/>
                </a:solidFill>
                <a:latin typeface="Times New Roman"/>
                <a:cs typeface="Times New Roman"/>
              </a:rPr>
              <a:t>	</a:t>
            </a:r>
            <a:r>
              <a:rPr lang="ar-JO" sz="2200" spc="-5" dirty="0">
                <a:latin typeface="Times New Roman"/>
                <a:cs typeface="Times New Roman"/>
              </a:rPr>
              <a:t>التربة</a:t>
            </a:r>
            <a:endParaRPr sz="2200" dirty="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479540" y="2141677"/>
            <a:ext cx="5469674" cy="31681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920750" indent="-438150" algn="r" rtl="1">
              <a:lnSpc>
                <a:spcPct val="100000"/>
              </a:lnSpc>
              <a:spcBef>
                <a:spcPts val="10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000" spc="-5" dirty="0" smtClean="0">
                <a:latin typeface="Times New Roman"/>
                <a:cs typeface="Times New Roman"/>
              </a:rPr>
              <a:t>محتوى </a:t>
            </a:r>
            <a:r>
              <a:rPr lang="ar-JO" sz="2000" spc="-5" dirty="0">
                <a:latin typeface="Times New Roman"/>
                <a:cs typeface="Times New Roman"/>
              </a:rPr>
              <a:t>المادة العضوية</a:t>
            </a:r>
          </a:p>
          <a:p>
            <a:pPr marL="920750" indent="-438150" algn="r" rtl="1">
              <a:lnSpc>
                <a:spcPct val="100000"/>
              </a:lnSpc>
              <a:spcBef>
                <a:spcPts val="10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000" spc="-5" dirty="0">
                <a:latin typeface="Times New Roman"/>
                <a:cs typeface="Times New Roman"/>
              </a:rPr>
              <a:t>الترسيب</a:t>
            </a:r>
          </a:p>
          <a:p>
            <a:pPr marL="920750" indent="-438150" algn="r" rtl="1">
              <a:lnSpc>
                <a:spcPct val="100000"/>
              </a:lnSpc>
              <a:spcBef>
                <a:spcPts val="10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000" spc="-5" dirty="0">
                <a:latin typeface="Times New Roman"/>
                <a:cs typeface="Times New Roman"/>
              </a:rPr>
              <a:t>كيمياء مياه </a:t>
            </a:r>
            <a:r>
              <a:rPr lang="ar-JO" sz="2000" spc="-5" dirty="0" smtClean="0">
                <a:latin typeface="Times New Roman"/>
                <a:cs typeface="Times New Roman"/>
              </a:rPr>
              <a:t>التربة</a:t>
            </a:r>
            <a:endParaRPr lang="ar-JO" sz="2200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ts val="2635"/>
              </a:lnSpc>
              <a:buClr>
                <a:srgbClr val="660000"/>
              </a:buClr>
              <a:buSzPct val="68181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200" dirty="0">
                <a:latin typeface="Times New Roman"/>
                <a:cs typeface="Times New Roman"/>
              </a:rPr>
              <a:t>الهيدرولوجيا (مقابل المرجع)</a:t>
            </a:r>
            <a:endParaRPr sz="2200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000" dirty="0">
                <a:latin typeface="Times New Roman"/>
                <a:cs typeface="Times New Roman"/>
              </a:rPr>
              <a:t>وتيرة الفيضانات / المدة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000" dirty="0">
                <a:latin typeface="Times New Roman"/>
                <a:cs typeface="Times New Roman"/>
              </a:rPr>
              <a:t>التشبع (الآبار)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000" dirty="0" smtClean="0">
                <a:latin typeface="Times New Roman"/>
                <a:cs typeface="Times New Roman"/>
              </a:rPr>
              <a:t>لا </a:t>
            </a:r>
            <a:r>
              <a:rPr lang="ar-JO" sz="2000" dirty="0">
                <a:latin typeface="Times New Roman"/>
                <a:cs typeface="Times New Roman"/>
              </a:rPr>
              <a:t>تثقب الطبقة المقيدة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000" dirty="0">
                <a:latin typeface="Times New Roman"/>
                <a:cs typeface="Times New Roman"/>
              </a:rPr>
              <a:t>الجزء الرطب من موسم </a:t>
            </a:r>
            <a:r>
              <a:rPr lang="ar-JO" sz="2000" dirty="0" smtClean="0">
                <a:latin typeface="Times New Roman"/>
                <a:cs typeface="Times New Roman"/>
              </a:rPr>
              <a:t>النمو</a:t>
            </a:r>
            <a:endParaRPr lang="ar-JO" sz="2200" spc="-5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ts val="2635"/>
              </a:lnSpc>
              <a:buClr>
                <a:srgbClr val="660000"/>
              </a:buClr>
              <a:buSzPct val="68181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200" spc="-5" dirty="0">
                <a:latin typeface="Times New Roman"/>
                <a:cs typeface="Times New Roman"/>
              </a:rPr>
              <a:t>استخدام الأسماك والحياة </a:t>
            </a:r>
            <a:r>
              <a:rPr lang="ar-JO" sz="2200" spc="-5" dirty="0" smtClean="0">
                <a:latin typeface="Times New Roman"/>
                <a:cs typeface="Times New Roman"/>
              </a:rPr>
              <a:t>البرية</a:t>
            </a:r>
            <a:endParaRPr lang="ar-JO" sz="2000" spc="-5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10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000" spc="-5" dirty="0">
                <a:latin typeface="Times New Roman"/>
                <a:cs typeface="Times New Roman"/>
              </a:rPr>
              <a:t>الملاحظات / الاصطياد</a:t>
            </a:r>
            <a:endParaRPr sz="20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605233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817372"/>
            <a:ext cx="11583034" cy="99706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3200" spc="-5" dirty="0"/>
              <a:t>Examples of Project Objectives and </a:t>
            </a:r>
            <a:r>
              <a:rPr sz="3200" spc="-5" dirty="0" smtClean="0"/>
              <a:t>Parameters</a:t>
            </a:r>
            <a:r>
              <a:rPr lang="en-US" sz="3200" spc="-5" dirty="0" smtClean="0"/>
              <a:t> </a:t>
            </a:r>
            <a:r>
              <a:rPr lang="ar-JO" sz="3200" spc="-5" dirty="0"/>
              <a:t/>
            </a:r>
            <a:br>
              <a:rPr lang="ar-JO" sz="3200" spc="-5" dirty="0"/>
            </a:br>
            <a:r>
              <a:rPr lang="ar-JO" sz="3200" spc="-5" dirty="0"/>
              <a:t>أمثلة على أهداف المشروع ومعاييره</a:t>
            </a:r>
            <a:endParaRPr sz="3200" dirty="0"/>
          </a:p>
        </p:txBody>
      </p:sp>
      <p:sp>
        <p:nvSpPr>
          <p:cNvPr id="4" name="object 4"/>
          <p:cNvSpPr txBox="1"/>
          <p:nvPr/>
        </p:nvSpPr>
        <p:spPr>
          <a:xfrm>
            <a:off x="687386" y="1755394"/>
            <a:ext cx="11261827" cy="372666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2700" algn="r" rtl="1">
              <a:lnSpc>
                <a:spcPct val="100000"/>
              </a:lnSpc>
              <a:spcBef>
                <a:spcPts val="459"/>
              </a:spcBef>
            </a:pPr>
            <a:r>
              <a:rPr lang="ar-JO" sz="3000" spc="-40" dirty="0">
                <a:latin typeface="Times New Roman"/>
                <a:cs typeface="Times New Roman"/>
              </a:rPr>
              <a:t>الغطاء </a:t>
            </a:r>
            <a:r>
              <a:rPr lang="ar-JO" sz="3000" spc="-40" dirty="0" smtClean="0">
                <a:latin typeface="Times New Roman"/>
                <a:cs typeface="Times New Roman"/>
              </a:rPr>
              <a:t>النباتي</a:t>
            </a:r>
            <a:endParaRPr lang="ar-JO" sz="3000" spc="-5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ct val="100000"/>
              </a:lnSpc>
              <a:spcBef>
                <a:spcPts val="360"/>
              </a:spcBef>
              <a:buClr>
                <a:srgbClr val="660000"/>
              </a:buClr>
              <a:buSzPct val="70000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000" spc="-5" dirty="0">
                <a:latin typeface="Times New Roman"/>
                <a:cs typeface="Times New Roman"/>
              </a:rPr>
              <a:t>مجتمع النباتات المائية</a:t>
            </a:r>
            <a:endParaRPr sz="3000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32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dirty="0">
                <a:latin typeface="Times New Roman"/>
                <a:cs typeface="Times New Roman"/>
              </a:rPr>
              <a:t>&gt; 50٪ من العناصر المهيمنة = </a:t>
            </a:r>
            <a:r>
              <a:rPr lang="en-US" sz="2600" dirty="0">
                <a:latin typeface="Times New Roman"/>
                <a:cs typeface="Times New Roman"/>
              </a:rPr>
              <a:t>OBL </a:t>
            </a:r>
            <a:r>
              <a:rPr lang="ar-JO" sz="2600" dirty="0">
                <a:latin typeface="Times New Roman"/>
                <a:cs typeface="Times New Roman"/>
              </a:rPr>
              <a:t>و </a:t>
            </a:r>
            <a:r>
              <a:rPr lang="en-US" sz="2600" dirty="0">
                <a:latin typeface="Times New Roman"/>
                <a:cs typeface="Times New Roman"/>
              </a:rPr>
              <a:t>FACW (</a:t>
            </a:r>
            <a:r>
              <a:rPr lang="ar-JO" sz="2600" dirty="0">
                <a:latin typeface="Times New Roman"/>
                <a:cs typeface="Times New Roman"/>
              </a:rPr>
              <a:t>أخذ عينات من قطعة الأرض)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32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dirty="0">
                <a:latin typeface="Times New Roman"/>
                <a:cs typeface="Times New Roman"/>
              </a:rPr>
              <a:t>مؤشر الانتشار = &lt;2.0 (أخذ عينات نقطة الاعتراض)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32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dirty="0">
                <a:latin typeface="Times New Roman"/>
                <a:cs typeface="Times New Roman"/>
              </a:rPr>
              <a:t>80٪ من العناصر المهيمنة مماثلة للموقع المرجعي (أخذ عينات من قطعة الأرض)</a:t>
            </a:r>
            <a:endParaRPr sz="2600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ct val="100000"/>
              </a:lnSpc>
              <a:spcBef>
                <a:spcPts val="345"/>
              </a:spcBef>
              <a:buClr>
                <a:srgbClr val="660000"/>
              </a:buClr>
              <a:buSzPct val="70000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000" spc="-5" dirty="0">
                <a:latin typeface="Times New Roman"/>
                <a:cs typeface="Times New Roman"/>
              </a:rPr>
              <a:t>الغرس</a:t>
            </a:r>
            <a:endParaRPr sz="3000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32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dirty="0">
                <a:latin typeface="Times New Roman"/>
                <a:cs typeface="Times New Roman"/>
              </a:rPr>
              <a:t>80٪ + البقاء على قيد الحياة (حدد # </a:t>
            </a:r>
            <a:r>
              <a:rPr lang="en-US" sz="2600" dirty="0">
                <a:latin typeface="Times New Roman"/>
                <a:cs typeface="Times New Roman"/>
              </a:rPr>
              <a:t>live v. # plts </a:t>
            </a:r>
            <a:r>
              <a:rPr lang="en-US" sz="2600" dirty="0" smtClean="0">
                <a:latin typeface="Times New Roman"/>
                <a:cs typeface="Times New Roman"/>
              </a:rPr>
              <a:t>dead)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32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dirty="0" smtClean="0">
                <a:latin typeface="Times New Roman"/>
                <a:cs typeface="Times New Roman"/>
              </a:rPr>
              <a:t>النباتات تنمو / تتكاثر (تحقق من </a:t>
            </a:r>
            <a:r>
              <a:rPr lang="en-US" sz="2600" dirty="0" err="1" smtClean="0">
                <a:latin typeface="Times New Roman"/>
                <a:cs typeface="Times New Roman"/>
              </a:rPr>
              <a:t>dbh</a:t>
            </a:r>
            <a:r>
              <a:rPr lang="en-US" sz="2600" dirty="0" smtClean="0">
                <a:latin typeface="Times New Roman"/>
                <a:cs typeface="Times New Roman"/>
              </a:rPr>
              <a:t> ، # </a:t>
            </a:r>
            <a:r>
              <a:rPr lang="ar-JO" sz="2600" dirty="0" smtClean="0">
                <a:latin typeface="Times New Roman"/>
                <a:cs typeface="Times New Roman"/>
              </a:rPr>
              <a:t>السيقان ، الارتفاع ، انتشار الكتل ، الإزهار والثمار)</a:t>
            </a:r>
            <a:endParaRPr sz="26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126145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80" y="770636"/>
            <a:ext cx="11583034" cy="99706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3200" spc="-5" dirty="0"/>
              <a:t>Examples of Project Objectives and </a:t>
            </a:r>
            <a:r>
              <a:rPr sz="3200" spc="-5" dirty="0" smtClean="0"/>
              <a:t>Parameters</a:t>
            </a:r>
            <a:r>
              <a:rPr lang="ar-JO" sz="3200" spc="-5" dirty="0"/>
              <a:t/>
            </a:r>
            <a:br>
              <a:rPr lang="ar-JO" sz="3200" spc="-5" dirty="0"/>
            </a:br>
            <a:r>
              <a:rPr lang="ar-JO" sz="3200" spc="-5" dirty="0"/>
              <a:t>أمثلة على أهداف المشروع ومعاييره</a:t>
            </a:r>
            <a:endParaRPr sz="3200" dirty="0"/>
          </a:p>
        </p:txBody>
      </p:sp>
      <p:sp>
        <p:nvSpPr>
          <p:cNvPr id="4" name="object 4"/>
          <p:cNvSpPr txBox="1"/>
          <p:nvPr/>
        </p:nvSpPr>
        <p:spPr>
          <a:xfrm>
            <a:off x="687387" y="1777933"/>
            <a:ext cx="11261827" cy="3414396"/>
          </a:xfrm>
          <a:prstGeom prst="rect">
            <a:avLst/>
          </a:prstGeom>
        </p:spPr>
        <p:txBody>
          <a:bodyPr vert="horz" wrap="square" lIns="0" tIns="84455" rIns="0" bIns="0" rtlCol="0">
            <a:spAutoFit/>
          </a:bodyPr>
          <a:lstStyle/>
          <a:p>
            <a:pPr marL="481965" indent="-469900" algn="r" rtl="1">
              <a:lnSpc>
                <a:spcPct val="100000"/>
              </a:lnSpc>
              <a:spcBef>
                <a:spcPts val="665"/>
              </a:spcBef>
              <a:buClr>
                <a:srgbClr val="660000"/>
              </a:buClr>
              <a:buSzPct val="68750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400" spc="-5" dirty="0" smtClean="0">
                <a:latin typeface="Times New Roman"/>
                <a:cs typeface="Times New Roman"/>
              </a:rPr>
              <a:t>الهيدرولوجيا</a:t>
            </a:r>
            <a:endParaRPr sz="2400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65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spc="-10" dirty="0" smtClean="0">
                <a:latin typeface="Times New Roman"/>
                <a:cs typeface="Times New Roman"/>
              </a:rPr>
              <a:t>مشابه </a:t>
            </a:r>
            <a:r>
              <a:rPr lang="ar-JO" sz="2800" spc="-10" dirty="0">
                <a:latin typeface="Times New Roman"/>
                <a:cs typeface="Times New Roman"/>
              </a:rPr>
              <a:t>للأراضي الرطبة المرجعية (قارن المخططات الهيدروغرافية)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65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spc="-10" dirty="0">
                <a:latin typeface="Times New Roman"/>
                <a:cs typeface="Times New Roman"/>
              </a:rPr>
              <a:t>مشابهة للأراضي الرطبة بناءً على الأدبيات (قارن الرسم البياني)</a:t>
            </a:r>
            <a:endParaRPr sz="2800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ct val="100000"/>
              </a:lnSpc>
              <a:spcBef>
                <a:spcPts val="590"/>
              </a:spcBef>
              <a:buClr>
                <a:srgbClr val="660000"/>
              </a:buClr>
              <a:buSzPct val="68750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400" spc="-5" dirty="0" smtClean="0">
                <a:latin typeface="Times New Roman"/>
                <a:cs typeface="Times New Roman"/>
              </a:rPr>
              <a:t>التربة</a:t>
            </a:r>
            <a:endParaRPr lang="ar-JO" sz="2800" spc="-10" dirty="0">
              <a:latin typeface="Times New Roman"/>
              <a:cs typeface="Times New Roman"/>
            </a:endParaRPr>
          </a:p>
          <a:p>
            <a:pPr marL="920750" lvl="1" indent="-438150" algn="r" rtl="1">
              <a:lnSpc>
                <a:spcPct val="100000"/>
              </a:lnSpc>
              <a:spcBef>
                <a:spcPts val="65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spc="-10" dirty="0">
                <a:latin typeface="Times New Roman"/>
                <a:cs typeface="Times New Roman"/>
              </a:rPr>
              <a:t>تراكم المواد العضوية (قارن ضد المرجع الأراضي الرطبة)</a:t>
            </a:r>
          </a:p>
          <a:p>
            <a:pPr marL="920750" lvl="1" indent="-438150" algn="r" rtl="1">
              <a:lnSpc>
                <a:spcPct val="100000"/>
              </a:lnSpc>
              <a:spcBef>
                <a:spcPts val="655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800" spc="-10" dirty="0">
                <a:latin typeface="Times New Roman"/>
                <a:cs typeface="Times New Roman"/>
              </a:rPr>
              <a:t>استعادة الارتفاعات الأصلية (إزالة التعبئة إلى ملف التربة الأصلي ؛ قياس الارتفاعات مقابل الأراضي الرطبة المجاورة)</a:t>
            </a:r>
            <a:endParaRPr sz="28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56379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8" y="770636"/>
            <a:ext cx="11583035" cy="99706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3200" spc="-5" dirty="0"/>
              <a:t>Examples of Project Objectives and </a:t>
            </a:r>
            <a:r>
              <a:rPr sz="3200" spc="-5" dirty="0" smtClean="0"/>
              <a:t>Parameters</a:t>
            </a:r>
            <a:r>
              <a:rPr lang="en-US" sz="3200" spc="-5" dirty="0"/>
              <a:t> </a:t>
            </a:r>
            <a:r>
              <a:rPr lang="ar-JO" sz="3200" spc="-5" dirty="0"/>
              <a:t/>
            </a:r>
            <a:br>
              <a:rPr lang="ar-JO" sz="3200" spc="-5" dirty="0"/>
            </a:br>
            <a:r>
              <a:rPr lang="ar-JO" sz="3200" spc="-5" dirty="0"/>
              <a:t>أمثلة على أهداف المشروع ومعاييره</a:t>
            </a:r>
            <a:endParaRPr sz="3200" dirty="0"/>
          </a:p>
        </p:txBody>
      </p:sp>
      <p:sp>
        <p:nvSpPr>
          <p:cNvPr id="4" name="object 4"/>
          <p:cNvSpPr txBox="1"/>
          <p:nvPr/>
        </p:nvSpPr>
        <p:spPr>
          <a:xfrm>
            <a:off x="687387" y="1784349"/>
            <a:ext cx="11261827" cy="330795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81965" indent="-469900" algn="r" rtl="1">
              <a:lnSpc>
                <a:spcPts val="2630"/>
              </a:lnSpc>
              <a:spcBef>
                <a:spcPts val="95"/>
              </a:spcBef>
              <a:buClr>
                <a:srgbClr val="660000"/>
              </a:buClr>
              <a:buSzPct val="68181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200" spc="-15" dirty="0">
                <a:latin typeface="Times New Roman"/>
                <a:cs typeface="Times New Roman"/>
              </a:rPr>
              <a:t>استخدام الحياة </a:t>
            </a:r>
            <a:r>
              <a:rPr lang="ar-JO" sz="2200" spc="-15" dirty="0" smtClean="0">
                <a:latin typeface="Times New Roman"/>
                <a:cs typeface="Times New Roman"/>
              </a:rPr>
              <a:t>البرية</a:t>
            </a:r>
            <a:endParaRPr sz="2200" dirty="0">
              <a:latin typeface="Times New Roman"/>
              <a:cs typeface="Times New Roman"/>
            </a:endParaRPr>
          </a:p>
          <a:p>
            <a:pPr marL="920750" marR="768350" lvl="1" indent="-437515" algn="r" rtl="1">
              <a:lnSpc>
                <a:spcPts val="2500"/>
              </a:lnSpc>
              <a:spcBef>
                <a:spcPts val="590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dirty="0">
                <a:latin typeface="Times New Roman"/>
                <a:cs typeface="Times New Roman"/>
              </a:rPr>
              <a:t>تحديد الأنواع والاستخدام وموسم الاستخدام (الملاحظات ؛ مقارنة بالأراضي الرطبة المرجعية)</a:t>
            </a:r>
          </a:p>
          <a:p>
            <a:pPr marL="920750" marR="768350" lvl="1" indent="-437515" algn="r" rtl="1">
              <a:lnSpc>
                <a:spcPts val="2500"/>
              </a:lnSpc>
              <a:spcBef>
                <a:spcPts val="590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dirty="0">
                <a:latin typeface="Times New Roman"/>
                <a:cs typeface="Times New Roman"/>
              </a:rPr>
              <a:t>إنتاج وفرة من المقلوب المائية (أخذ العينات القاعية)</a:t>
            </a:r>
          </a:p>
          <a:p>
            <a:pPr marL="920750" marR="768350" lvl="1" indent="-437515" algn="r" rtl="1">
              <a:lnSpc>
                <a:spcPts val="2500"/>
              </a:lnSpc>
              <a:spcBef>
                <a:spcPts val="590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dirty="0">
                <a:latin typeface="Times New Roman"/>
                <a:cs typeface="Times New Roman"/>
              </a:rPr>
              <a:t>توفير نباتات غذائية للحياة البرية (فحص التوت / إنتاج البذور ؛ قارن مع الأراضي الرطبة المرجعية / الأدبيات)</a:t>
            </a:r>
            <a:endParaRPr sz="2600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ts val="2630"/>
              </a:lnSpc>
              <a:spcBef>
                <a:spcPts val="35"/>
              </a:spcBef>
              <a:buClr>
                <a:srgbClr val="660000"/>
              </a:buClr>
              <a:buSzPct val="68181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2200" spc="-40" dirty="0">
                <a:latin typeface="Times New Roman"/>
                <a:cs typeface="Times New Roman"/>
              </a:rPr>
              <a:t>جودة المياه</a:t>
            </a:r>
            <a:endParaRPr lang="ar-JO" sz="2600" dirty="0">
              <a:latin typeface="Times New Roman"/>
              <a:cs typeface="Times New Roman"/>
            </a:endParaRPr>
          </a:p>
          <a:p>
            <a:pPr marL="920750" marR="741045" lvl="1" indent="-437515" algn="r" rtl="1">
              <a:lnSpc>
                <a:spcPts val="2500"/>
              </a:lnSpc>
              <a:spcBef>
                <a:spcPts val="590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dirty="0">
                <a:latin typeface="Times New Roman"/>
                <a:cs typeface="Times New Roman"/>
              </a:rPr>
              <a:t>تعمل كمصيدة للرواسب (قياس الترسب السنوي ؛ قارن مع الأراضي الرطبة المرجعية)</a:t>
            </a:r>
          </a:p>
          <a:p>
            <a:pPr marL="920750" marR="741045" lvl="1" indent="-437515" algn="r" rtl="1">
              <a:lnSpc>
                <a:spcPts val="2500"/>
              </a:lnSpc>
              <a:spcBef>
                <a:spcPts val="590"/>
              </a:spcBef>
              <a:buClr>
                <a:srgbClr val="999966"/>
              </a:buClr>
              <a:buSzPct val="75000"/>
              <a:buFont typeface="Wingdings"/>
              <a:buChar char=""/>
              <a:tabLst>
                <a:tab pos="920750" algn="l"/>
                <a:tab pos="921385" algn="l"/>
              </a:tabLst>
            </a:pPr>
            <a:r>
              <a:rPr lang="ar-JO" sz="2600" dirty="0">
                <a:latin typeface="Times New Roman"/>
                <a:cs typeface="Times New Roman"/>
              </a:rPr>
              <a:t>توفير مجرى نباتي وعازل نباتي بطول 100 قدم (تقييم الغطاء النباتي)</a:t>
            </a:r>
            <a:endParaRPr sz="26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980620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66179" y="146050"/>
          <a:ext cx="11583035" cy="36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75695"/>
                <a:gridCol w="307340"/>
              </a:tblGrid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6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99966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6179" y="788923"/>
            <a:ext cx="11583035" cy="5661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ar-JO" spc="-5" dirty="0" smtClean="0"/>
              <a:t> </a:t>
            </a:r>
            <a:r>
              <a:rPr spc="-5" dirty="0" smtClean="0"/>
              <a:t>“</a:t>
            </a:r>
            <a:r>
              <a:rPr spc="-5" dirty="0"/>
              <a:t>Thou Shalt Not”</a:t>
            </a:r>
            <a:r>
              <a:rPr spc="-55" dirty="0"/>
              <a:t> </a:t>
            </a:r>
            <a:r>
              <a:rPr spc="-5" dirty="0" smtClean="0"/>
              <a:t>Objectives</a:t>
            </a:r>
            <a:r>
              <a:rPr lang="ar-JO" spc="-5" dirty="0" smtClean="0"/>
              <a:t>                   </a:t>
            </a:r>
            <a:r>
              <a:rPr lang="en-US" spc="-5" dirty="0" smtClean="0"/>
              <a:t> </a:t>
            </a:r>
            <a:r>
              <a:rPr lang="ar-JO" spc="-5" dirty="0"/>
              <a:t>أهداف </a:t>
            </a:r>
            <a:r>
              <a:rPr lang="ar-JO" spc="-5" dirty="0" smtClean="0"/>
              <a:t>"لا يجب القيام بها"</a:t>
            </a:r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687387" y="2514600"/>
            <a:ext cx="11261827" cy="3034805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spc="-5" dirty="0" smtClean="0">
                <a:latin typeface="Times New Roman"/>
                <a:cs typeface="Times New Roman"/>
              </a:rPr>
              <a:t>تسهيل </a:t>
            </a:r>
            <a:r>
              <a:rPr lang="ar-JO" sz="3200" spc="-5" dirty="0">
                <a:latin typeface="Times New Roman"/>
                <a:cs typeface="Times New Roman"/>
              </a:rPr>
              <a:t>انتشار المواد الغازية</a:t>
            </a: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spc="-5" dirty="0">
                <a:latin typeface="Times New Roman"/>
                <a:cs typeface="Times New Roman"/>
              </a:rPr>
              <a:t>ارفع درجات حرارة مياه مجاري </a:t>
            </a:r>
            <a:r>
              <a:rPr lang="ar-JO" sz="3200" spc="-5" dirty="0" err="1">
                <a:latin typeface="Times New Roman"/>
                <a:cs typeface="Times New Roman"/>
              </a:rPr>
              <a:t>التراوت</a:t>
            </a:r>
            <a:endParaRPr lang="ar-JO" sz="3200" spc="-5" dirty="0">
              <a:latin typeface="Times New Roman"/>
              <a:cs typeface="Times New Roman"/>
            </a:endParaRP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spc="-5" dirty="0">
                <a:latin typeface="Times New Roman"/>
                <a:cs typeface="Times New Roman"/>
              </a:rPr>
              <a:t>تؤثر سلبا .... الأنواع المهددة بالانقراض</a:t>
            </a: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spc="-5" dirty="0">
                <a:latin typeface="Times New Roman"/>
                <a:cs typeface="Times New Roman"/>
              </a:rPr>
              <a:t>تعريض الآبار المحلية للخطر</a:t>
            </a:r>
          </a:p>
          <a:p>
            <a:pPr marL="481965" indent="-469900" algn="r" rtl="1">
              <a:lnSpc>
                <a:spcPct val="100000"/>
              </a:lnSpc>
              <a:spcBef>
                <a:spcPts val="865"/>
              </a:spcBef>
              <a:buClr>
                <a:srgbClr val="660000"/>
              </a:buClr>
              <a:buSzPct val="70312"/>
              <a:buFont typeface="Wingdings"/>
              <a:buChar char=""/>
              <a:tabLst>
                <a:tab pos="481965" algn="l"/>
                <a:tab pos="482600" algn="l"/>
              </a:tabLst>
            </a:pPr>
            <a:r>
              <a:rPr lang="ar-JO" sz="3200" spc="-5" dirty="0">
                <a:latin typeface="Times New Roman"/>
                <a:cs typeface="Times New Roman"/>
              </a:rPr>
              <a:t>زيادة فيضان التنمية المنخفضة</a:t>
            </a:r>
            <a:endParaRPr sz="32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616567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544</TotalTime>
  <Words>883</Words>
  <Application>Microsoft Office PowerPoint</Application>
  <PresentationFormat>Widescreen</PresentationFormat>
  <Paragraphs>146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Times New Roman</vt:lpstr>
      <vt:lpstr>Wingdings</vt:lpstr>
      <vt:lpstr>Office Theme</vt:lpstr>
      <vt:lpstr>Developing Performance Standards</vt:lpstr>
      <vt:lpstr>Establish Baseline Conditions  and As-built Conditions إنشاء شروط خط الأساس والشروط المبنية</vt:lpstr>
      <vt:lpstr> MONITORING  المراقبة                                                  </vt:lpstr>
      <vt:lpstr> Monitoring Planخطة المراقبة                                   </vt:lpstr>
      <vt:lpstr> Vegetation and Other Features           الغطاء النباتي والميزات الأخرى </vt:lpstr>
      <vt:lpstr>Examples of Project Objectives and Parameters  أمثلة على أهداف المشروع ومعاييره</vt:lpstr>
      <vt:lpstr>Examples of Project Objectives and Parameters أمثلة على أهداف المشروع ومعاييره</vt:lpstr>
      <vt:lpstr>Examples of Project Objectives and Parameters  أمثلة على أهداف المشروع ومعاييره</vt:lpstr>
      <vt:lpstr> “Thou Shalt Not” Objectives                    أهداف "لا يجب القيام بها"</vt:lpstr>
      <vt:lpstr>BASELINE DATA REQUIREMENTS FOR  MONITORING متطلبات البيانات الأساسية للرصد</vt:lpstr>
      <vt:lpstr> MONITORING TECHNIQUES                             تقنيات المراقبة </vt:lpstr>
      <vt:lpstr> MONITORING TECHNIQUES                             تقنيات المراقبة</vt:lpstr>
      <vt:lpstr> MONITORING TECHNIQUES                   تقنيات المراقبة </vt:lpstr>
      <vt:lpstr>RECOMMENDED MINIMUM WETLAND  MONITORING توصية بالحد الأدنى من مراقبة الأراضي الرطبة</vt:lpstr>
      <vt:lpstr>RECOMMENDED MINIMUM WETLAND  MONITORING (cont’d)        الحد الأدنى الموصى به لرصد الأراضي الرطبة (تابع) </vt:lpstr>
      <vt:lpstr>Challenges  تحديات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WETLAND RESTORATION</dc:title>
  <dc:creator>Ralph Tiner</dc:creator>
  <cp:lastModifiedBy>Hazim khreisha</cp:lastModifiedBy>
  <cp:revision>80</cp:revision>
  <dcterms:created xsi:type="dcterms:W3CDTF">2020-08-16T12:02:42Z</dcterms:created>
  <dcterms:modified xsi:type="dcterms:W3CDTF">2020-09-22T13:38:01Z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2015-05-15T00:00:00Z</vt:filetime>
  </property>
  <property fmtid="{D5CDD505-2E9C-101B-9397-08002B2CF9AE}" pid="3" name="Creator">
    <vt:lpwstr>Acrobat PDFMaker 10.0 for PowerPoint</vt:lpwstr>
  </property>
  <property fmtid="{D5CDD505-2E9C-101B-9397-08002B2CF9AE}" pid="4" name="LastSaved">
    <vt:filetime>2020-08-16T00:00:00Z</vt:filetime>
  </property>
</Properties>
</file>