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87" r:id="rId2"/>
    <p:sldId id="388" r:id="rId3"/>
    <p:sldId id="389" r:id="rId4"/>
    <p:sldId id="390" r:id="rId5"/>
    <p:sldId id="391" r:id="rId6"/>
    <p:sldId id="392" r:id="rId7"/>
    <p:sldId id="39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34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0" autoAdjust="0"/>
    <p:restoredTop sz="94660"/>
  </p:normalViewPr>
  <p:slideViewPr>
    <p:cSldViewPr>
      <p:cViewPr varScale="1">
        <p:scale>
          <a:sx n="70" d="100"/>
          <a:sy n="70" d="100"/>
        </p:scale>
        <p:origin x="129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0F7B7-4FE8-4002-8092-F066086CFB9D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65F1-1505-4F03-BA6D-8C7A66E4E9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9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B997A-AE71-493C-81E4-3BC1B594A756}" type="datetimeFigureOut">
              <a:rPr lang="en-US" smtClean="0"/>
              <a:pPr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5F109-87EF-4C89-AE0C-1348E47870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86000"/>
            <a:ext cx="4570476" cy="3369486"/>
          </a:xfrm>
          <a:prstGeom prst="rect">
            <a:avLst/>
          </a:prstGeom>
        </p:spPr>
      </p:pic>
      <p:pic>
        <p:nvPicPr>
          <p:cNvPr id="11" name="Picture 10" descr="19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0054" y="2302686"/>
            <a:ext cx="2379546" cy="33528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6480719"/>
            <a:ext cx="9144000" cy="355602"/>
            <a:chOff x="0" y="6629393"/>
            <a:chExt cx="9144000" cy="215444"/>
          </a:xfrm>
        </p:grpSpPr>
        <p:sp>
          <p:nvSpPr>
            <p:cNvPr id="15" name="TextBox 14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38200" y="1447800"/>
            <a:ext cx="739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Five Management Plans with five </a:t>
            </a:r>
            <a:r>
              <a:rPr lang="en-US" sz="2800" dirty="0" smtClean="0">
                <a:solidFill>
                  <a:schemeClr val="bg1"/>
                </a:solidFill>
              </a:rPr>
              <a:t>perspectives</a:t>
            </a:r>
            <a:endParaRPr lang="ar-JO" sz="2800" dirty="0" smtClean="0">
              <a:solidFill>
                <a:schemeClr val="bg1"/>
              </a:solidFill>
            </a:endParaRPr>
          </a:p>
          <a:p>
            <a:pPr lvl="0"/>
            <a:r>
              <a:rPr lang="ar-JO" sz="2800" dirty="0" smtClean="0">
                <a:solidFill>
                  <a:schemeClr val="bg1"/>
                </a:solidFill>
              </a:rPr>
              <a:t>خمسة خطط إدارية بخمسة توجهات 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-24"/>
            <a:ext cx="9144000" cy="1200353"/>
            <a:chOff x="0" y="-24"/>
            <a:chExt cx="9144000" cy="1200353"/>
          </a:xfrm>
        </p:grpSpPr>
        <p:sp>
          <p:nvSpPr>
            <p:cNvPr id="19" name="TextBox 18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20" name="Image 1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21" name="Image 3" descr="C:\Users\AAN\AppData\Local\Microsoft\Windows\Temporary Internet Files\Content.Outlook\M3B0HPXY\logo_ltv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21" descr="RSCN.Logo_Updates_12Oct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58016" y="142852"/>
              <a:ext cx="1212174" cy="85725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06600"/>
            <a:r>
              <a:rPr lang="en-US" sz="3200" dirty="0" smtClean="0">
                <a:solidFill>
                  <a:schemeClr val="bg1"/>
                </a:solidFill>
              </a:rPr>
              <a:t>Azraq Wetland 1</a:t>
            </a:r>
            <a:r>
              <a:rPr lang="en-US" sz="3200" baseline="30000" dirty="0" smtClean="0">
                <a:solidFill>
                  <a:schemeClr val="bg1"/>
                </a:solidFill>
              </a:rPr>
              <a:t>st</a:t>
            </a:r>
            <a:r>
              <a:rPr lang="en-US" sz="3200" dirty="0" smtClean="0">
                <a:solidFill>
                  <a:schemeClr val="bg1"/>
                </a:solidFill>
              </a:rPr>
              <a:t> Management </a:t>
            </a:r>
            <a:r>
              <a:rPr lang="en-US" sz="3200" dirty="0" smtClean="0">
                <a:solidFill>
                  <a:schemeClr val="bg1"/>
                </a:solidFill>
              </a:rPr>
              <a:t>Plan</a:t>
            </a:r>
            <a:r>
              <a:rPr lang="ar-JO" sz="3200" dirty="0" smtClean="0">
                <a:solidFill>
                  <a:schemeClr val="bg1"/>
                </a:solidFill>
              </a:rPr>
              <a:t> </a:t>
            </a:r>
          </a:p>
          <a:p>
            <a:pPr marL="2006600" algn="ctr"/>
            <a:r>
              <a:rPr lang="ar-JO" sz="3200" dirty="0" smtClean="0">
                <a:solidFill>
                  <a:schemeClr val="bg1"/>
                </a:solidFill>
              </a:rPr>
              <a:t>اول خطة ادارية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6480719"/>
            <a:ext cx="9144000" cy="355602"/>
            <a:chOff x="0" y="6629393"/>
            <a:chExt cx="9144000" cy="215444"/>
          </a:xfrm>
        </p:grpSpPr>
        <p:sp>
          <p:nvSpPr>
            <p:cNvPr id="6" name="TextBox 5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38200" y="1219200"/>
            <a:ext cx="739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bg1"/>
                </a:solidFill>
              </a:rPr>
              <a:t>Conservation Oriented Approach (1966</a:t>
            </a:r>
            <a:r>
              <a:rPr lang="en-US" sz="3200" dirty="0" smtClean="0">
                <a:solidFill>
                  <a:schemeClr val="bg1"/>
                </a:solidFill>
              </a:rPr>
              <a:t>)</a:t>
            </a:r>
            <a:endParaRPr lang="ar-JO" sz="3200" dirty="0" smtClean="0">
              <a:solidFill>
                <a:schemeClr val="bg1"/>
              </a:solidFill>
            </a:endParaRPr>
          </a:p>
          <a:p>
            <a:pPr lvl="0" algn="ctr"/>
            <a:r>
              <a:rPr lang="ar-JO" sz="3200" dirty="0" smtClean="0">
                <a:solidFill>
                  <a:schemeClr val="bg1"/>
                </a:solidFill>
              </a:rPr>
              <a:t>نهج  الصون الموجه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2175570"/>
            <a:ext cx="5715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Basically to establish the National Park, and research facilities, while presenting the wise use of the </a:t>
            </a:r>
            <a:r>
              <a:rPr lang="en-US" sz="2800" dirty="0" smtClean="0">
                <a:solidFill>
                  <a:schemeClr val="bg1"/>
                </a:solidFill>
              </a:rPr>
              <a:t>resources</a:t>
            </a:r>
            <a:endParaRPr lang="ar-JO" sz="2800" dirty="0" smtClean="0">
              <a:solidFill>
                <a:schemeClr val="bg1"/>
              </a:solidFill>
            </a:endParaRPr>
          </a:p>
          <a:p>
            <a:r>
              <a:rPr lang="ar-JO" sz="2800" dirty="0">
                <a:solidFill>
                  <a:schemeClr val="bg1"/>
                </a:solidFill>
              </a:rPr>
              <a:t>في الأساس لإنشاء الحديقة الوطنية ، ومرافق البحث ، مع تقديم الاستخدام الحكيم للموارد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pic>
        <p:nvPicPr>
          <p:cNvPr id="1027" name="Picture 3" descr="J:\Nashat\E\E-0308\my doc\Azraq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78" y="2514591"/>
            <a:ext cx="2980122" cy="4267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80.jpg"/>
          <p:cNvPicPr>
            <a:picLocks noChangeAspect="1"/>
          </p:cNvPicPr>
          <p:nvPr/>
        </p:nvPicPr>
        <p:blipFill>
          <a:blip r:embed="rId2" cstate="print"/>
          <a:srcRect t="18622" r="16387" b="16875"/>
          <a:stretch>
            <a:fillRect/>
          </a:stretch>
        </p:blipFill>
        <p:spPr>
          <a:xfrm>
            <a:off x="7961" y="2667000"/>
            <a:ext cx="3447454" cy="36576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6480719"/>
            <a:ext cx="9144000" cy="355602"/>
            <a:chOff x="0" y="6629393"/>
            <a:chExt cx="9144000" cy="215444"/>
          </a:xfrm>
        </p:grpSpPr>
        <p:sp>
          <p:nvSpPr>
            <p:cNvPr id="5" name="TextBox 4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200" y="1219200"/>
            <a:ext cx="739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Conservation, rehabilitation, and recreation Approach (</a:t>
            </a:r>
            <a:r>
              <a:rPr lang="en-US" sz="2800" dirty="0" smtClean="0">
                <a:solidFill>
                  <a:schemeClr val="bg1"/>
                </a:solidFill>
              </a:rPr>
              <a:t>1980)</a:t>
            </a:r>
            <a:r>
              <a:rPr lang="ar-JO" sz="2800" dirty="0">
                <a:solidFill>
                  <a:schemeClr val="bg1"/>
                </a:solidFill>
              </a:rPr>
              <a:t> منهج الحفظ والتأهيل والاستجمام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55415" y="2362200"/>
            <a:ext cx="53837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dirty="0" smtClean="0">
                <a:solidFill>
                  <a:schemeClr val="bg1"/>
                </a:solidFill>
              </a:rPr>
              <a:t>Promote the concept of wise use, and recreation, education, and research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endParaRPr lang="ar-JO" sz="3600" dirty="0" smtClean="0">
              <a:solidFill>
                <a:schemeClr val="bg1"/>
              </a:solidFill>
            </a:endParaRPr>
          </a:p>
          <a:p>
            <a:pPr lvl="0"/>
            <a:r>
              <a:rPr lang="ar-JO" sz="3600" baseline="-25000" dirty="0">
                <a:solidFill>
                  <a:schemeClr val="bg1"/>
                </a:solidFill>
              </a:rPr>
              <a:t>الترويج لمفهوم الاستخدام الحكيم والترفيه والتعليم والبحث.</a:t>
            </a:r>
            <a:endParaRPr lang="en-US" sz="3600" baseline="-25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60575"/>
            <a:r>
              <a:rPr lang="en-US" sz="3200" dirty="0" smtClean="0">
                <a:solidFill>
                  <a:schemeClr val="bg1"/>
                </a:solidFill>
              </a:rPr>
              <a:t>Azraq Wetland 2</a:t>
            </a:r>
            <a:r>
              <a:rPr lang="en-US" sz="3200" baseline="30000" dirty="0" smtClean="0">
                <a:solidFill>
                  <a:schemeClr val="bg1"/>
                </a:solidFill>
              </a:rPr>
              <a:t>nd</a:t>
            </a:r>
            <a:r>
              <a:rPr lang="en-US" sz="3200" dirty="0" smtClean="0">
                <a:solidFill>
                  <a:schemeClr val="bg1"/>
                </a:solidFill>
              </a:rPr>
              <a:t> Management </a:t>
            </a:r>
            <a:r>
              <a:rPr lang="en-US" sz="3200" dirty="0" smtClean="0">
                <a:solidFill>
                  <a:schemeClr val="bg1"/>
                </a:solidFill>
              </a:rPr>
              <a:t>Plan</a:t>
            </a:r>
            <a:r>
              <a:rPr lang="ar-JO" sz="3200" dirty="0" smtClean="0">
                <a:solidFill>
                  <a:schemeClr val="bg1"/>
                </a:solidFill>
              </a:rPr>
              <a:t> </a:t>
            </a:r>
          </a:p>
          <a:p>
            <a:pPr marL="2060575" algn="ctr"/>
            <a:r>
              <a:rPr lang="ar-JO" sz="3200" dirty="0" smtClean="0">
                <a:solidFill>
                  <a:schemeClr val="bg1"/>
                </a:solidFill>
              </a:rPr>
              <a:t>الخطة الإدارية الثانية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6480719"/>
            <a:ext cx="9144000" cy="355602"/>
            <a:chOff x="0" y="6629393"/>
            <a:chExt cx="9144000" cy="215444"/>
          </a:xfrm>
        </p:grpSpPr>
        <p:sp>
          <p:nvSpPr>
            <p:cNvPr id="4" name="TextBox 3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38200" y="121920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Rehabilitation, Political use of </a:t>
            </a:r>
            <a:r>
              <a:rPr lang="en-US" sz="2800" dirty="0" err="1" smtClean="0">
                <a:solidFill>
                  <a:schemeClr val="bg1"/>
                </a:solidFill>
              </a:rPr>
              <a:t>Ramsar</a:t>
            </a:r>
            <a:r>
              <a:rPr lang="en-US" sz="2800" dirty="0" smtClean="0">
                <a:solidFill>
                  <a:schemeClr val="bg1"/>
                </a:solidFill>
              </a:rPr>
              <a:t> declaration, and Socio-economic development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endParaRPr lang="ar-JO" sz="2800" dirty="0" smtClean="0">
              <a:solidFill>
                <a:schemeClr val="bg1"/>
              </a:solidFill>
            </a:endParaRPr>
          </a:p>
          <a:p>
            <a:pPr lvl="0"/>
            <a:r>
              <a:rPr lang="ar-JO" sz="2800" dirty="0">
                <a:solidFill>
                  <a:schemeClr val="bg1"/>
                </a:solidFill>
              </a:rPr>
              <a:t>إعادة التأهيل والاستخدام السياسي لإعلان </a:t>
            </a:r>
            <a:r>
              <a:rPr lang="ar-JO" sz="2800" dirty="0" err="1">
                <a:solidFill>
                  <a:schemeClr val="bg1"/>
                </a:solidFill>
              </a:rPr>
              <a:t>رامسار</a:t>
            </a:r>
            <a:r>
              <a:rPr lang="ar-JO" sz="2800" dirty="0">
                <a:solidFill>
                  <a:schemeClr val="bg1"/>
                </a:solidFill>
              </a:rPr>
              <a:t> والتنمية الاقتصادية والاجتماعية.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60575"/>
            <a:r>
              <a:rPr lang="en-US" sz="3200" dirty="0" smtClean="0">
                <a:solidFill>
                  <a:schemeClr val="bg1"/>
                </a:solidFill>
              </a:rPr>
              <a:t>Azraq Wetland 3</a:t>
            </a:r>
            <a:r>
              <a:rPr lang="en-US" sz="3200" baseline="30000" dirty="0" smtClean="0">
                <a:solidFill>
                  <a:schemeClr val="bg1"/>
                </a:solidFill>
              </a:rPr>
              <a:t>rd</a:t>
            </a:r>
            <a:r>
              <a:rPr lang="en-US" sz="3200" dirty="0" smtClean="0">
                <a:solidFill>
                  <a:schemeClr val="bg1"/>
                </a:solidFill>
              </a:rPr>
              <a:t> Management </a:t>
            </a:r>
            <a:r>
              <a:rPr lang="en-US" sz="3200" dirty="0" smtClean="0">
                <a:solidFill>
                  <a:schemeClr val="bg1"/>
                </a:solidFill>
              </a:rPr>
              <a:t>Plan</a:t>
            </a:r>
            <a:endParaRPr lang="ar-JO" sz="3200" dirty="0" smtClean="0">
              <a:solidFill>
                <a:schemeClr val="bg1"/>
              </a:solidFill>
            </a:endParaRPr>
          </a:p>
          <a:p>
            <a:pPr marL="2060575"/>
            <a:r>
              <a:rPr lang="ar-JO" sz="3200" dirty="0" smtClean="0">
                <a:solidFill>
                  <a:schemeClr val="bg1"/>
                </a:solidFill>
              </a:rPr>
              <a:t>الخطة الإدارية الثالثة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11" name="Picture 10" descr="Pictur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87" y="3079518"/>
            <a:ext cx="5022053" cy="34012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81600" y="2706231"/>
            <a:ext cx="3429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Promote what is thought mistakenly sustainable use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endParaRPr lang="ar-JO" sz="2800" dirty="0" smtClean="0">
              <a:solidFill>
                <a:schemeClr val="bg1"/>
              </a:solidFill>
            </a:endParaRPr>
          </a:p>
          <a:p>
            <a:pPr lvl="0"/>
            <a:r>
              <a:rPr lang="ar-JO" sz="2800" dirty="0">
                <a:solidFill>
                  <a:schemeClr val="bg1"/>
                </a:solidFill>
              </a:rPr>
              <a:t>تعزيز ما يعتقد أنه الاستخدام المستدام عن طريق الخطأ.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6480719"/>
            <a:ext cx="9144000" cy="355602"/>
            <a:chOff x="0" y="6629393"/>
            <a:chExt cx="9144000" cy="215444"/>
          </a:xfrm>
        </p:grpSpPr>
        <p:sp>
          <p:nvSpPr>
            <p:cNvPr id="3" name="TextBox 2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38200" y="121920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Systematic Evaluation, Ecological, socioeconomic development , cultural importance, and capacity building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لتقييم المنهجي ، التنمية البيئية ، الاجتماعية الاقتصادية ، الأهمية الثقافية ، وبناء القدرات.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60575"/>
            <a:r>
              <a:rPr lang="en-US" sz="3200" dirty="0" smtClean="0">
                <a:solidFill>
                  <a:schemeClr val="bg1"/>
                </a:solidFill>
              </a:rPr>
              <a:t>Azraq Wetland 4</a:t>
            </a:r>
            <a:r>
              <a:rPr lang="en-US" sz="3200" baseline="30000" dirty="0" smtClean="0">
                <a:solidFill>
                  <a:schemeClr val="bg1"/>
                </a:solidFill>
              </a:rPr>
              <a:t>th</a:t>
            </a:r>
            <a:r>
              <a:rPr lang="en-US" sz="3200" dirty="0" smtClean="0">
                <a:solidFill>
                  <a:schemeClr val="bg1"/>
                </a:solidFill>
              </a:rPr>
              <a:t> Management </a:t>
            </a:r>
            <a:r>
              <a:rPr lang="en-US" sz="3200" dirty="0" smtClean="0">
                <a:solidFill>
                  <a:schemeClr val="bg1"/>
                </a:solidFill>
              </a:rPr>
              <a:t>Plan</a:t>
            </a:r>
            <a:endParaRPr lang="ar-JO" sz="3200" dirty="0" smtClean="0">
              <a:solidFill>
                <a:schemeClr val="bg1"/>
              </a:solidFill>
            </a:endParaRPr>
          </a:p>
          <a:p>
            <a:pPr marL="2060575"/>
            <a:r>
              <a:rPr lang="ar-JO" sz="3200" dirty="0" smtClean="0">
                <a:solidFill>
                  <a:schemeClr val="bg1"/>
                </a:solidFill>
              </a:rPr>
              <a:t>الخطة الإدارية الرابعة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11" name="Picture 10" descr="Picture9.jpg"/>
          <p:cNvPicPr>
            <a:picLocks noChangeAspect="1"/>
          </p:cNvPicPr>
          <p:nvPr/>
        </p:nvPicPr>
        <p:blipFill>
          <a:blip r:embed="rId2"/>
          <a:srcRect t="15066" b="21931"/>
          <a:stretch>
            <a:fillRect/>
          </a:stretch>
        </p:blipFill>
        <p:spPr>
          <a:xfrm>
            <a:off x="914400" y="2999592"/>
            <a:ext cx="7315200" cy="3505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1408093"/>
            <a:ext cx="7391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solidFill>
                  <a:schemeClr val="bg1"/>
                </a:solidFill>
              </a:rPr>
              <a:t>Participatory and integrated Management Approach based on a clear accumulated data .</a:t>
            </a:r>
          </a:p>
          <a:p>
            <a:pPr lvl="0"/>
            <a:r>
              <a:rPr lang="ar-JO" sz="2800" dirty="0">
                <a:solidFill>
                  <a:schemeClr val="bg1"/>
                </a:solidFill>
              </a:rPr>
              <a:t>نهج إداري تشاركي ومتكامل مبني على بيانات متراكمة واضحة.</a:t>
            </a:r>
            <a:endParaRPr lang="en-US" sz="2800" dirty="0" smtClean="0">
              <a:solidFill>
                <a:schemeClr val="bg1"/>
              </a:solidFill>
            </a:endParaRPr>
          </a:p>
          <a:p>
            <a:pPr lvl="0"/>
            <a:r>
              <a:rPr lang="en-US" sz="2800" dirty="0" smtClean="0">
                <a:solidFill>
                  <a:schemeClr val="bg1"/>
                </a:solidFill>
              </a:rPr>
              <a:t>Biodiversity, Sustainability, Outreach, Education </a:t>
            </a:r>
            <a:endParaRPr lang="ar-JO" sz="2800" dirty="0" smtClean="0">
              <a:solidFill>
                <a:schemeClr val="bg1"/>
              </a:solidFill>
            </a:endParaRPr>
          </a:p>
          <a:p>
            <a:pPr lvl="0"/>
            <a:r>
              <a:rPr lang="ar-JO" sz="2800" dirty="0">
                <a:solidFill>
                  <a:schemeClr val="bg1"/>
                </a:solidFill>
              </a:rPr>
              <a:t>التنوع البيولوجي ، الاستدامة ، التوعية ، التعليم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60575"/>
            <a:r>
              <a:rPr lang="en-US" sz="3200" dirty="0" smtClean="0">
                <a:solidFill>
                  <a:schemeClr val="bg1"/>
                </a:solidFill>
              </a:rPr>
              <a:t>Azraq Wetland 5</a:t>
            </a:r>
            <a:r>
              <a:rPr lang="en-US" sz="3200" baseline="30000" dirty="0" smtClean="0">
                <a:solidFill>
                  <a:schemeClr val="bg1"/>
                </a:solidFill>
              </a:rPr>
              <a:t>th</a:t>
            </a:r>
            <a:r>
              <a:rPr lang="en-US" sz="3200" dirty="0" smtClean="0">
                <a:solidFill>
                  <a:schemeClr val="bg1"/>
                </a:solidFill>
              </a:rPr>
              <a:t> Management </a:t>
            </a:r>
            <a:r>
              <a:rPr lang="en-US" sz="3200" dirty="0" smtClean="0">
                <a:solidFill>
                  <a:schemeClr val="bg1"/>
                </a:solidFill>
              </a:rPr>
              <a:t>Plan</a:t>
            </a:r>
            <a:endParaRPr lang="ar-JO" sz="3200" dirty="0" smtClean="0">
              <a:solidFill>
                <a:schemeClr val="bg1"/>
              </a:solidFill>
            </a:endParaRPr>
          </a:p>
          <a:p>
            <a:pPr marL="2060575" algn="ctr"/>
            <a:r>
              <a:rPr lang="ar-JO" sz="3200" dirty="0" smtClean="0">
                <a:solidFill>
                  <a:schemeClr val="bg1"/>
                </a:solidFill>
              </a:rPr>
              <a:t>الخطة الإدارية الخامسة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10" name="Picture 4" descr="040920d049"/>
          <p:cNvPicPr>
            <a:picLocks noChangeAspect="1" noChangeArrowheads="1"/>
          </p:cNvPicPr>
          <p:nvPr/>
        </p:nvPicPr>
        <p:blipFill>
          <a:blip r:embed="rId2"/>
          <a:srcRect l="4777" r="11629"/>
          <a:stretch>
            <a:fillRect/>
          </a:stretch>
        </p:blipFill>
        <p:spPr bwMode="auto">
          <a:xfrm>
            <a:off x="0" y="4114800"/>
            <a:ext cx="2667000" cy="2133600"/>
          </a:xfrm>
          <a:prstGeom prst="rect">
            <a:avLst/>
          </a:prstGeom>
          <a:noFill/>
        </p:spPr>
      </p:pic>
      <p:pic>
        <p:nvPicPr>
          <p:cNvPr id="11" name="Picture 5" descr="040921d054"/>
          <p:cNvPicPr>
            <a:picLocks noChangeAspect="1" noChangeArrowheads="1"/>
          </p:cNvPicPr>
          <p:nvPr/>
        </p:nvPicPr>
        <p:blipFill>
          <a:blip r:embed="rId3"/>
          <a:srcRect l="10000" t="14953" r="6000"/>
          <a:stretch>
            <a:fillRect/>
          </a:stretch>
        </p:blipFill>
        <p:spPr bwMode="auto">
          <a:xfrm>
            <a:off x="5943600" y="4114800"/>
            <a:ext cx="3200400" cy="2166938"/>
          </a:xfrm>
          <a:prstGeom prst="rect">
            <a:avLst/>
          </a:prstGeom>
          <a:noFill/>
        </p:spPr>
      </p:pic>
      <p:pic>
        <p:nvPicPr>
          <p:cNvPr id="12" name="Picture 7" descr="Common Bittern"/>
          <p:cNvPicPr>
            <a:picLocks noChangeAspect="1" noChangeArrowheads="1"/>
          </p:cNvPicPr>
          <p:nvPr/>
        </p:nvPicPr>
        <p:blipFill>
          <a:blip r:embed="rId4"/>
          <a:srcRect r="10637"/>
          <a:stretch>
            <a:fillRect/>
          </a:stretch>
        </p:blipFill>
        <p:spPr bwMode="auto">
          <a:xfrm>
            <a:off x="2857500" y="4114800"/>
            <a:ext cx="2895600" cy="2166937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/>
        </p:nvGrpSpPr>
        <p:grpSpPr>
          <a:xfrm>
            <a:off x="0" y="6477000"/>
            <a:ext cx="9144000" cy="355602"/>
            <a:chOff x="0" y="6629393"/>
            <a:chExt cx="9144000" cy="215444"/>
          </a:xfrm>
        </p:grpSpPr>
        <p:sp>
          <p:nvSpPr>
            <p:cNvPr id="3" name="TextBox 2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08093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Flexibility (adaptive planning</a:t>
            </a:r>
            <a:r>
              <a:rPr lang="en-US" sz="2800" dirty="0" smtClean="0">
                <a:solidFill>
                  <a:schemeClr val="bg1"/>
                </a:solidFill>
              </a:rPr>
              <a:t>).</a:t>
            </a:r>
            <a:r>
              <a:rPr lang="ar-JO" sz="2800" dirty="0">
                <a:solidFill>
                  <a:schemeClr val="bg1"/>
                </a:solidFill>
              </a:rPr>
              <a:t> المرونة (التخطيط التكيفي</a:t>
            </a:r>
            <a:r>
              <a:rPr lang="ar-JO" sz="2800" dirty="0" smtClean="0">
                <a:solidFill>
                  <a:schemeClr val="bg1"/>
                </a:solidFill>
              </a:rPr>
              <a:t>)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Good knowledge is an advance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المعرفة الجيدة </a:t>
            </a:r>
            <a:r>
              <a:rPr lang="ar-JO" sz="2800" dirty="0" smtClean="0">
                <a:solidFill>
                  <a:schemeClr val="bg1"/>
                </a:solidFill>
              </a:rPr>
              <a:t>متقدمة.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Local Knowledge is important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المعرفة المحلية مهمة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Participatory </a:t>
            </a:r>
            <a:r>
              <a:rPr lang="en-US" sz="2800" dirty="0" smtClean="0">
                <a:solidFill>
                  <a:schemeClr val="bg1"/>
                </a:solidFill>
              </a:rPr>
              <a:t>approach.</a:t>
            </a:r>
            <a:r>
              <a:rPr lang="ar-JO" sz="2800" dirty="0" smtClean="0">
                <a:solidFill>
                  <a:schemeClr val="bg1"/>
                </a:solidFill>
              </a:rPr>
              <a:t>النهج التشاركي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Other perspectives rather than conservation of biodiversity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وجهات نظر أخرى بدلاً من الحفاظ على التنوع البيولوجي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Reality and possible to achieve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الواقع والممكن تحقيقه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Development context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 dirty="0">
                <a:solidFill>
                  <a:schemeClr val="bg1"/>
                </a:solidFill>
              </a:rPr>
              <a:t> سياق التنمية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Decision makers involvement. </a:t>
            </a:r>
            <a:r>
              <a:rPr lang="ar-JO" sz="2800" dirty="0" smtClean="0">
                <a:solidFill>
                  <a:schemeClr val="bg1"/>
                </a:solidFill>
              </a:rPr>
              <a:t>اشراك أصحاب القرار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The important of existing plan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ar-JO" sz="2800">
                <a:solidFill>
                  <a:schemeClr val="bg1"/>
                </a:solidFill>
              </a:rPr>
              <a:t> أهمية الخطة الحالية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0" indent="-573088">
              <a:buFont typeface="Arial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rgbClr val="00B0F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marL="2060575"/>
            <a:r>
              <a:rPr lang="en-US" sz="3200" dirty="0" smtClean="0">
                <a:solidFill>
                  <a:schemeClr val="bg1"/>
                </a:solidFill>
              </a:rPr>
              <a:t>Lessons Learned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0" y="6477000"/>
            <a:ext cx="9144000" cy="355602"/>
            <a:chOff x="0" y="6629393"/>
            <a:chExt cx="9144000" cy="215444"/>
          </a:xfrm>
        </p:grpSpPr>
        <p:sp>
          <p:nvSpPr>
            <p:cNvPr id="10" name="TextBox 9"/>
            <p:cNvSpPr txBox="1"/>
            <p:nvPr/>
          </p:nvSpPr>
          <p:spPr>
            <a:xfrm>
              <a:off x="0" y="6629393"/>
              <a:ext cx="9144000" cy="215444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696200" y="6643978"/>
              <a:ext cx="1447800" cy="167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JO" sz="1200" b="1" dirty="0" smtClean="0">
                  <a:solidFill>
                    <a:schemeClr val="bg1"/>
                  </a:solidFill>
                </a:rPr>
                <a:t>نشأت حميدان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</TotalTime>
  <Words>332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Nashat Hamidan</dc:creator>
  <cp:lastModifiedBy>Hazim khreisha</cp:lastModifiedBy>
  <cp:revision>169</cp:revision>
  <dcterms:created xsi:type="dcterms:W3CDTF">2010-10-16T08:45:55Z</dcterms:created>
  <dcterms:modified xsi:type="dcterms:W3CDTF">2020-08-10T09:12:05Z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360958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S9.0.1</vt:lpwstr>
  </property>
</Properties>
</file>