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5" r:id="rId3"/>
    <p:sldId id="284" r:id="rId4"/>
    <p:sldId id="268" r:id="rId5"/>
    <p:sldId id="276" r:id="rId6"/>
    <p:sldId id="277" r:id="rId7"/>
    <p:sldId id="283" r:id="rId8"/>
    <p:sldId id="278" r:id="rId9"/>
    <p:sldId id="259" r:id="rId10"/>
    <p:sldId id="260" r:id="rId11"/>
    <p:sldId id="280" r:id="rId12"/>
    <p:sldId id="265" r:id="rId13"/>
    <p:sldId id="282" r:id="rId14"/>
    <p:sldId id="286" r:id="rId15"/>
  </p:sldIdLst>
  <p:sldSz cx="9144000" cy="6858000" type="screen4x3"/>
  <p:notesSz cx="6854825" cy="9871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A300"/>
    <a:srgbClr val="FF6600"/>
    <a:srgbClr val="669900"/>
    <a:srgbClr val="006666"/>
    <a:srgbClr val="5C0606"/>
    <a:srgbClr val="E2C6B4"/>
    <a:srgbClr val="FFF1D5"/>
    <a:srgbClr val="FFF5E1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3964" autoAdjust="0"/>
  </p:normalViewPr>
  <p:slideViewPr>
    <p:cSldViewPr snapToGrid="0"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6B82F8D-5250-4F68-8E30-4F2C9E776AE5}" type="datetimeFigureOut">
              <a:rPr lang="en-US"/>
              <a:pPr>
                <a:defRPr/>
              </a:pPr>
              <a:t>4/17/2020</a:t>
            </a:fld>
            <a:endParaRPr 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5775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9375775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DFFC593-71C9-4AA3-B798-8F648C66C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27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t" anchorCtr="0" compatLnSpc="1">
            <a:prstTxWarp prst="textNoShape">
              <a:avLst/>
            </a:prstTxWarp>
          </a:bodyPr>
          <a:lstStyle>
            <a:lvl1pPr defTabSz="976313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t" anchorCtr="0" compatLnSpc="1">
            <a:prstTxWarp prst="textNoShape">
              <a:avLst/>
            </a:prstTxWarp>
          </a:bodyPr>
          <a:lstStyle>
            <a:lvl1pPr algn="r" defTabSz="976313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0438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4213" y="4689475"/>
            <a:ext cx="5486400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702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b" anchorCtr="0" compatLnSpc="1">
            <a:prstTxWarp prst="textNoShape">
              <a:avLst/>
            </a:prstTxWarp>
          </a:bodyPr>
          <a:lstStyle>
            <a:lvl1pPr defTabSz="976313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9374188"/>
            <a:ext cx="29702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b" anchorCtr="0" compatLnSpc="1">
            <a:prstTxWarp prst="textNoShape">
              <a:avLst/>
            </a:prstTxWarp>
          </a:bodyPr>
          <a:lstStyle>
            <a:lvl1pPr algn="r" defTabSz="976313">
              <a:defRPr sz="1200" b="0"/>
            </a:lvl1pPr>
          </a:lstStyle>
          <a:p>
            <a:pPr>
              <a:defRPr/>
            </a:pPr>
            <a:fld id="{86D5D06D-8E2F-4D66-9B01-B1A232B0E441}" type="slidenum">
              <a:rPr lang="ar-JO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12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5D06D-8E2F-4D66-9B01-B1A232B0E441}" type="slidenum">
              <a:rPr lang="ar-JO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332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5D06D-8E2F-4D66-9B01-B1A232B0E441}" type="slidenum">
              <a:rPr lang="ar-JO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68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61034-6499-45CA-82ED-F2AA33E5ED8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C5977-987B-4539-BAD9-13B9DDD0F5B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27CDE-2D2F-40C0-9497-A40E9F98779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09E7E-3099-49CF-BC88-2207F18C9B6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8F12-8CFC-40AE-8ACB-4FB98FD601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EAD2F-4C89-41AE-A1E5-6C45C4ABAB5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C63E9-D70A-4089-A2C6-1B6F0E69C8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64603-B196-4AFE-BC37-FBCBDB75827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6BA92-A8A9-4556-8D3F-3451B82AA6B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54DEA-8834-45DC-8B09-A04B64153A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51E16-B9AA-4FFD-B4BA-C9759C376C4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57C0F-CC66-4F17-AEC5-ACD28EDA7AE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CF0FF-1570-4C30-91D5-613453E8C30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B153A-E4A1-4D25-BA7B-CA6F7C8108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FACC8C62-10BE-4182-944C-1FFF1AEBFA7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8" Target="../media/image18.jpeg" Type="http://schemas.openxmlformats.org/officeDocument/2006/relationships/image"/><Relationship Id="rId3" Target="../media/image13.jpeg" Type="http://schemas.openxmlformats.org/officeDocument/2006/relationships/image"/><Relationship Id="rId7" Target="../media/image17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4"/>
            <a:ext cx="9144000" cy="1200353"/>
            <a:chOff x="0" y="-24"/>
            <a:chExt cx="9144000" cy="1200353"/>
          </a:xfrm>
        </p:grpSpPr>
        <p:sp>
          <p:nvSpPr>
            <p:cNvPr id="15" name="TextBox 14"/>
            <p:cNvSpPr txBox="1"/>
            <p:nvPr/>
          </p:nvSpPr>
          <p:spPr>
            <a:xfrm>
              <a:off x="0" y="0"/>
              <a:ext cx="914400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16" name="Image 1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83" y="274699"/>
              <a:ext cx="1426464" cy="593562"/>
            </a:xfrm>
            <a:prstGeom prst="rect">
              <a:avLst/>
            </a:prstGeom>
          </p:spPr>
        </p:pic>
        <p:pic>
          <p:nvPicPr>
            <p:cNvPr id="17" name="Image 3" descr="C:\Users\AAN\AppData\Local\Microsoft\Windows\Temporary Internet Files\Content.Outlook\M3B0HPXY\logo_ltv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592" y="-24"/>
              <a:ext cx="1219200" cy="11430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Picture 17" descr="RSCN.Logo_Updates_12Oct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8016" y="142852"/>
              <a:ext cx="1212174" cy="857256"/>
            </a:xfrm>
            <a:prstGeom prst="rect">
              <a:avLst/>
            </a:prstGeom>
          </p:spPr>
        </p:pic>
      </p:grpSp>
      <p:pic>
        <p:nvPicPr>
          <p:cNvPr id="19" name="Picture 18" descr="Picture1.jpg"/>
          <p:cNvPicPr>
            <a:picLocks noChangeAspect="1"/>
          </p:cNvPicPr>
          <p:nvPr/>
        </p:nvPicPr>
        <p:blipFill>
          <a:blip r:embed="rId6"/>
          <a:srcRect t="19550" b="31315"/>
          <a:stretch>
            <a:fillRect/>
          </a:stretch>
        </p:blipFill>
        <p:spPr>
          <a:xfrm>
            <a:off x="0" y="3467477"/>
            <a:ext cx="9144000" cy="3005750"/>
          </a:xfrm>
          <a:prstGeom prst="rect">
            <a:avLst/>
          </a:prstGeom>
        </p:spPr>
      </p:pic>
      <p:sp>
        <p:nvSpPr>
          <p:cNvPr id="3" name="Title 2"/>
          <p:cNvSpPr>
            <a:spLocks noGrp="1" noChangeArrowheads="1"/>
          </p:cNvSpPr>
          <p:nvPr>
            <p:ph type="ctrTitle"/>
          </p:nvPr>
        </p:nvSpPr>
        <p:spPr bwMode="auto">
          <a:xfrm>
            <a:off x="1119116" y="1886133"/>
            <a:ext cx="6951074" cy="82651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ديناميكية المياه وانعكاساتها في إدارة الأراضي الرطبة 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/>
            </a:r>
            <a:b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</a:b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حالة</a:t>
            </a:r>
            <a:r>
              <a:rPr lang="ar-JO" altLang="en-US" sz="2800" b="1" dirty="0">
                <a:solidFill>
                  <a:srgbClr val="222222"/>
                </a:solidFill>
                <a:latin typeface="inherit"/>
                <a:cs typeface="Arial" panose="020B0604020202020204" pitchFamily="34" charset="0"/>
              </a:rPr>
              <a:t> </a:t>
            </a:r>
            <a:r>
              <a:rPr lang="ar-JO" altLang="en-US" sz="2800" b="1" dirty="0" smtClean="0">
                <a:solidFill>
                  <a:srgbClr val="222222"/>
                </a:solidFill>
                <a:latin typeface="inherit"/>
                <a:cs typeface="Arial" panose="020B0604020202020204" pitchFamily="34" charset="0"/>
              </a:rPr>
              <a:t>دراسية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 / سبخة </a:t>
            </a:r>
            <a:r>
              <a:rPr kumimoji="0" lang="ar-SA" altLang="en-US" sz="28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الجبول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 في سوريا</a:t>
            </a:r>
            <a:r>
              <a:rPr kumimoji="0" lang="en-US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onservation_winter_weighted_s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4677"/>
            <a:ext cx="9144000" cy="6463323"/>
          </a:xfrm>
          <a:prstGeom prst="rect">
            <a:avLst/>
          </a:prstGeom>
        </p:spPr>
      </p:pic>
      <p:pic>
        <p:nvPicPr>
          <p:cNvPr id="12" name="Picture 11" descr="Threats_winter_weighted_su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4677"/>
            <a:ext cx="9144000" cy="64633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5400000">
            <a:off x="4341169" y="-4341167"/>
            <a:ext cx="461665" cy="9144000"/>
          </a:xfrm>
          <a:prstGeom prst="rect">
            <a:avLst/>
          </a:prstGeom>
          <a:solidFill>
            <a:srgbClr val="6699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Winter- Conservation Values</a:t>
            </a:r>
          </a:p>
        </p:txBody>
      </p:sp>
      <p:sp>
        <p:nvSpPr>
          <p:cNvPr id="7" name="TextBox 6"/>
          <p:cNvSpPr txBox="1"/>
          <p:nvPr/>
        </p:nvSpPr>
        <p:spPr>
          <a:xfrm rot="5400000">
            <a:off x="4341169" y="-4341167"/>
            <a:ext cx="461665" cy="9144000"/>
          </a:xfrm>
          <a:prstGeom prst="rect">
            <a:avLst/>
          </a:prstGeom>
          <a:solidFill>
            <a:srgbClr val="D6A3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Winter- Threats</a:t>
            </a:r>
          </a:p>
        </p:txBody>
      </p:sp>
      <p:pic>
        <p:nvPicPr>
          <p:cNvPr id="14" name="Picture 13" descr="conservation_minus_threa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4677"/>
            <a:ext cx="9144000" cy="6463323"/>
          </a:xfrm>
          <a:prstGeom prst="rect">
            <a:avLst/>
          </a:prstGeom>
        </p:spPr>
      </p:pic>
      <p:pic>
        <p:nvPicPr>
          <p:cNvPr id="15" name="Picture 14" descr="Winter_zoning_pl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61666"/>
            <a:ext cx="9144000" cy="639633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5400000">
            <a:off x="4341168" y="-4341167"/>
            <a:ext cx="461665" cy="9144000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Winter- </a:t>
            </a:r>
            <a:r>
              <a:rPr lang="en-US" dirty="0" smtClean="0">
                <a:solidFill>
                  <a:schemeClr val="bg1"/>
                </a:solidFill>
              </a:rPr>
              <a:t>Conservation minus Threats</a:t>
            </a:r>
          </a:p>
        </p:txBody>
      </p:sp>
      <p:sp>
        <p:nvSpPr>
          <p:cNvPr id="16" name="TextBox 15"/>
          <p:cNvSpPr txBox="1"/>
          <p:nvPr/>
        </p:nvSpPr>
        <p:spPr>
          <a:xfrm rot="5400000">
            <a:off x="4341166" y="-4341167"/>
            <a:ext cx="461665" cy="9144000"/>
          </a:xfrm>
          <a:prstGeom prst="rect">
            <a:avLst/>
          </a:prstGeom>
          <a:solidFill>
            <a:srgbClr val="C000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ar-JO" dirty="0" smtClean="0">
                <a:solidFill>
                  <a:schemeClr val="bg1"/>
                </a:solidFill>
              </a:rPr>
              <a:t>موسم الشتاء – نتائج خطة تقسيم المناطق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3900"/>
          </a:xfrm>
          <a:solidFill>
            <a:srgbClr val="669900"/>
          </a:solidFill>
        </p:spPr>
        <p:txBody>
          <a:bodyPr/>
          <a:lstStyle/>
          <a:p>
            <a:pPr eaLnBrk="1" hangingPunct="1"/>
            <a:r>
              <a:rPr lang="ar-JO" sz="2800" b="1" dirty="0" smtClean="0">
                <a:solidFill>
                  <a:schemeClr val="accent3"/>
                </a:solidFill>
              </a:rPr>
              <a:t>موسم التكاثر – قيم صون الطبيعة</a:t>
            </a:r>
            <a:endParaRPr lang="en-US" sz="2800" b="1" dirty="0" smtClean="0">
              <a:solidFill>
                <a:schemeClr val="accent3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23899"/>
            <a:ext cx="297211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0" y="76200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منطقة تكاثر هامة</a:t>
            </a:r>
            <a:endParaRPr lang="en-US" sz="1600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0850" y="2703367"/>
            <a:ext cx="3162301" cy="210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028950" y="280035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الغطاس المتوج</a:t>
            </a:r>
            <a:endParaRPr lang="en-US" sz="16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/>
          <a:srcRect l="8540" t="18724" r="13774"/>
          <a:stretch>
            <a:fillRect/>
          </a:stretch>
        </p:blipFill>
        <p:spPr bwMode="auto">
          <a:xfrm>
            <a:off x="6172200" y="4792494"/>
            <a:ext cx="2971800" cy="206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319482" y="4811544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طائر أبو مغازل</a:t>
            </a:r>
            <a:endParaRPr lang="en-US" sz="1600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/>
          <a:srcRect l="22268" t="17719" r="28848" b="33158"/>
          <a:stretch>
            <a:fillRect/>
          </a:stretch>
        </p:blipFill>
        <p:spPr bwMode="auto">
          <a:xfrm>
            <a:off x="6172200" y="704850"/>
            <a:ext cx="2971799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153150" y="742950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الخرشنة القطبية</a:t>
            </a:r>
            <a:endParaRPr lang="en-US" sz="1600" dirty="0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/>
          <a:srcRect t="-1835" r="4139"/>
          <a:stretch>
            <a:fillRect/>
          </a:stretch>
        </p:blipFill>
        <p:spPr bwMode="auto">
          <a:xfrm>
            <a:off x="0" y="4743450"/>
            <a:ext cx="2971800" cy="211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0" y="480060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العصفوريات</a:t>
            </a:r>
            <a:endParaRPr lang="en-US" sz="1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onservation_breeding_weighed_Sum_finasil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pic>
        <p:nvPicPr>
          <p:cNvPr id="18" name="Picture 17" descr="threats_breeding_weighed_Sum_finasil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pic>
        <p:nvPicPr>
          <p:cNvPr id="19" name="Picture 18" descr="conservation_minus_threats_breeding_weighed_Sum_finasil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pic>
        <p:nvPicPr>
          <p:cNvPr id="20" name="Picture 19" descr="Breeding_ZP_finasild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5400000">
            <a:off x="4341168" y="-4341167"/>
            <a:ext cx="461665" cy="9144000"/>
          </a:xfrm>
          <a:prstGeom prst="rect">
            <a:avLst/>
          </a:prstGeom>
          <a:solidFill>
            <a:srgbClr val="6699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Breeding Season - </a:t>
            </a:r>
            <a:r>
              <a:rPr lang="en-US" dirty="0">
                <a:solidFill>
                  <a:schemeClr val="bg1"/>
                </a:solidFill>
              </a:rPr>
              <a:t>Conservation Values</a:t>
            </a:r>
          </a:p>
        </p:txBody>
      </p:sp>
      <p:sp>
        <p:nvSpPr>
          <p:cNvPr id="7" name="TextBox 6"/>
          <p:cNvSpPr txBox="1"/>
          <p:nvPr/>
        </p:nvSpPr>
        <p:spPr>
          <a:xfrm rot="5400000">
            <a:off x="4341167" y="-4341167"/>
            <a:ext cx="461665" cy="9144000"/>
          </a:xfrm>
          <a:prstGeom prst="rect">
            <a:avLst/>
          </a:prstGeom>
          <a:solidFill>
            <a:srgbClr val="D6A3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Breeding Season- </a:t>
            </a:r>
            <a:r>
              <a:rPr lang="en-US" dirty="0">
                <a:solidFill>
                  <a:schemeClr val="bg1"/>
                </a:solidFill>
              </a:rPr>
              <a:t>Threats</a:t>
            </a:r>
          </a:p>
        </p:txBody>
      </p:sp>
      <p:sp>
        <p:nvSpPr>
          <p:cNvPr id="13" name="TextBox 12"/>
          <p:cNvSpPr txBox="1"/>
          <p:nvPr/>
        </p:nvSpPr>
        <p:spPr>
          <a:xfrm rot="5400000">
            <a:off x="4341167" y="-4341167"/>
            <a:ext cx="461665" cy="9144000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Breeding Season- Conservation minus Threats</a:t>
            </a:r>
          </a:p>
        </p:txBody>
      </p:sp>
      <p:sp>
        <p:nvSpPr>
          <p:cNvPr id="16" name="TextBox 15"/>
          <p:cNvSpPr txBox="1"/>
          <p:nvPr/>
        </p:nvSpPr>
        <p:spPr>
          <a:xfrm rot="5400000">
            <a:off x="4341167" y="-4341167"/>
            <a:ext cx="461665" cy="9144000"/>
          </a:xfrm>
          <a:prstGeom prst="rect">
            <a:avLst/>
          </a:prstGeom>
          <a:solidFill>
            <a:srgbClr val="C000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ar-JO">
                <a:solidFill>
                  <a:schemeClr val="bg1"/>
                </a:solidFill>
              </a:rPr>
              <a:t>موسم الشتاء – نتائج خطة تقسيم المناطق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047321"/>
              </p:ext>
            </p:extLst>
          </p:nvPr>
        </p:nvGraphicFramePr>
        <p:xfrm>
          <a:off x="6441140" y="564776"/>
          <a:ext cx="2702859" cy="279699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1289056"/>
                <a:gridCol w="1413803"/>
              </a:tblGrid>
              <a:tr h="321135">
                <a:tc>
                  <a:txBody>
                    <a:bodyPr/>
                    <a:lstStyle/>
                    <a:p>
                      <a:r>
                        <a:rPr lang="ar-JO" sz="1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البيانات المستخدمة </a:t>
                      </a:r>
                      <a:endParaRPr 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القيم النسبية </a:t>
                      </a:r>
                      <a:endParaRPr 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428182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منطقة الطيور الاساسية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30%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428182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الغطاس المتوج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290058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الغرة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428182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أبو مغازل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290058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الخرشنة 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25%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290058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البط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321135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العصفوريات 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481482" y="4181353"/>
          <a:ext cx="2662518" cy="208429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1496260"/>
                <a:gridCol w="1166258"/>
              </a:tblGrid>
              <a:tr h="422985"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Datasets Used</a:t>
                      </a:r>
                      <a:endParaRPr 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Relative weights</a:t>
                      </a:r>
                      <a:endParaRPr 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  <a:tr h="43636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Hunting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30%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  <a:tr h="43940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Salt Collection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  <a:tr h="785543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Pollution due to agricultural drainage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10938" t="6250" r="10078"/>
          <a:stretch>
            <a:fillRect/>
          </a:stretch>
        </p:blipFill>
        <p:spPr bwMode="auto">
          <a:xfrm>
            <a:off x="0" y="49357"/>
            <a:ext cx="9178052" cy="680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bbou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935" y="0"/>
            <a:ext cx="7601802" cy="707169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76350"/>
          </a:xfrm>
          <a:solidFill>
            <a:srgbClr val="E2C6B4"/>
          </a:solidFill>
        </p:spPr>
        <p:txBody>
          <a:bodyPr/>
          <a:lstStyle/>
          <a:p>
            <a:r>
              <a:rPr lang="ar-JO" sz="2500" dirty="0" smtClean="0">
                <a:solidFill>
                  <a:srgbClr val="5C0606"/>
                </a:solidFill>
              </a:rPr>
              <a:t>حالة دراسية</a:t>
            </a:r>
            <a:br>
              <a:rPr lang="ar-JO" sz="2500" dirty="0" smtClean="0">
                <a:solidFill>
                  <a:srgbClr val="5C0606"/>
                </a:solidFill>
              </a:rPr>
            </a:br>
            <a:r>
              <a:rPr lang="en-US" sz="2800" b="1" dirty="0" smtClean="0">
                <a:solidFill>
                  <a:srgbClr val="5C0606"/>
                </a:solidFill>
              </a:rPr>
              <a:t> </a:t>
            </a:r>
            <a:r>
              <a:rPr lang="ar-JO" sz="2700" b="1" dirty="0" smtClean="0">
                <a:solidFill>
                  <a:srgbClr val="5C0606"/>
                </a:solidFill>
              </a:rPr>
              <a:t>ديناميكية المياه في سبخة </a:t>
            </a:r>
            <a:r>
              <a:rPr lang="ar-JO" sz="2700" b="1" dirty="0" err="1" smtClean="0">
                <a:solidFill>
                  <a:srgbClr val="5C0606"/>
                </a:solidFill>
              </a:rPr>
              <a:t>الجبول</a:t>
            </a:r>
            <a:endParaRPr lang="en-US" sz="2700" b="1" dirty="0">
              <a:solidFill>
                <a:srgbClr val="5C0606"/>
              </a:solidFill>
            </a:endParaRPr>
          </a:p>
        </p:txBody>
      </p:sp>
      <p:pic>
        <p:nvPicPr>
          <p:cNvPr id="9" name="Picture 8" descr="basemp_ar.jpg"/>
          <p:cNvPicPr/>
          <p:nvPr/>
        </p:nvPicPr>
        <p:blipFill>
          <a:blip r:embed="rId2" cstate="print"/>
          <a:srcRect l="1333" t="957" r="37143" b="64583"/>
          <a:stretch>
            <a:fillRect/>
          </a:stretch>
        </p:blipFill>
        <p:spPr>
          <a:xfrm>
            <a:off x="5792516" y="1524000"/>
            <a:ext cx="2509512" cy="2387097"/>
          </a:xfrm>
          <a:prstGeom prst="rect">
            <a:avLst/>
          </a:prstGeom>
        </p:spPr>
      </p:pic>
      <p:pic>
        <p:nvPicPr>
          <p:cNvPr id="11" name="Picture 10" descr="basemp_en.jpg"/>
          <p:cNvPicPr>
            <a:picLocks noChangeAspect="1"/>
          </p:cNvPicPr>
          <p:nvPr/>
        </p:nvPicPr>
        <p:blipFill>
          <a:blip r:embed="rId3" cstate="print"/>
          <a:srcRect l="4979" t="36489" r="5220" b="5624"/>
          <a:stretch>
            <a:fillRect/>
          </a:stretch>
        </p:blipFill>
        <p:spPr>
          <a:xfrm>
            <a:off x="914405" y="1602931"/>
            <a:ext cx="4527110" cy="4327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nter.jpg"/>
          <p:cNvPicPr>
            <a:picLocks noChangeAspect="1"/>
          </p:cNvPicPr>
          <p:nvPr/>
        </p:nvPicPr>
        <p:blipFill>
          <a:blip r:embed="rId2"/>
          <a:srcRect l="19208" r="27030"/>
          <a:stretch>
            <a:fillRect/>
          </a:stretch>
        </p:blipFill>
        <p:spPr>
          <a:xfrm>
            <a:off x="932506" y="1611135"/>
            <a:ext cx="3534146" cy="3956745"/>
          </a:xfrm>
          <a:prstGeom prst="rect">
            <a:avLst/>
          </a:prstGeom>
        </p:spPr>
      </p:pic>
      <p:pic>
        <p:nvPicPr>
          <p:cNvPr id="5" name="Picture 4" descr="summer.jpg"/>
          <p:cNvPicPr>
            <a:picLocks noChangeAspect="1"/>
          </p:cNvPicPr>
          <p:nvPr/>
        </p:nvPicPr>
        <p:blipFill>
          <a:blip r:embed="rId3"/>
          <a:srcRect l="17921" r="28812"/>
          <a:stretch>
            <a:fillRect/>
          </a:stretch>
        </p:blipFill>
        <p:spPr>
          <a:xfrm>
            <a:off x="4747353" y="1611502"/>
            <a:ext cx="3477244" cy="392921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276350"/>
          </a:xfrm>
          <a:prstGeom prst="rect">
            <a:avLst/>
          </a:prstGeom>
          <a:solidFill>
            <a:srgbClr val="E2C6B4"/>
          </a:solidFill>
        </p:spPr>
        <p:txBody>
          <a:bodyPr/>
          <a:lstStyle/>
          <a:p>
            <a:pPr lvl="0" algn="ctr" eaLnBrk="0" hangingPunct="0">
              <a:defRPr/>
            </a:pPr>
            <a:r>
              <a:rPr kumimoji="0" lang="ar-JO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حالة دراسية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ar-JO" sz="2800" dirty="0">
                <a:solidFill>
                  <a:srgbClr val="5C0606"/>
                </a:solidFill>
              </a:rPr>
              <a:t>ديناميكية المياه في سبخة </a:t>
            </a:r>
            <a:r>
              <a:rPr lang="ar-JO" sz="2800" dirty="0" err="1">
                <a:solidFill>
                  <a:srgbClr val="5C0606"/>
                </a:solidFill>
              </a:rPr>
              <a:t>الجبول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2700" b="1" i="0" u="none" strike="noStrike" kern="0" cap="none" spc="0" normalizeH="0" baseline="0" noProof="0" dirty="0">
              <a:ln>
                <a:noFill/>
              </a:ln>
              <a:solidFill>
                <a:srgbClr val="5C060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DSC05918"/>
          <p:cNvPicPr>
            <a:picLocks noChangeAspect="1" noChangeArrowheads="1"/>
          </p:cNvPicPr>
          <p:nvPr/>
        </p:nvPicPr>
        <p:blipFill>
          <a:blip r:embed="rId2" cstate="print"/>
          <a:srcRect r="589" b="11039"/>
          <a:stretch>
            <a:fillRect/>
          </a:stretch>
        </p:blipFill>
        <p:spPr bwMode="auto">
          <a:xfrm>
            <a:off x="0" y="653143"/>
            <a:ext cx="9144000" cy="641267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835"/>
          </a:xfrm>
          <a:solidFill>
            <a:srgbClr val="E2C6B4"/>
          </a:solidFill>
        </p:spPr>
        <p:txBody>
          <a:bodyPr/>
          <a:lstStyle/>
          <a:p>
            <a:r>
              <a:rPr lang="ar-JO" sz="2800" b="1" dirty="0" smtClean="0">
                <a:solidFill>
                  <a:srgbClr val="5C0606"/>
                </a:solidFill>
              </a:rPr>
              <a:t>خطة تقسيم المناطق</a:t>
            </a:r>
            <a:endParaRPr lang="en-US" sz="2800" b="1" dirty="0">
              <a:solidFill>
                <a:srgbClr val="5C060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613953"/>
            <a:ext cx="9144000" cy="646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46464"/>
            <a:ext cx="7467600" cy="4152900"/>
          </a:xfrm>
        </p:spPr>
        <p:txBody>
          <a:bodyPr/>
          <a:lstStyle/>
          <a:p>
            <a:pPr algn="r" rtl="1"/>
            <a:r>
              <a:rPr lang="ar-JO" dirty="0"/>
              <a:t>الأراضي الرطبة المستدامة </a:t>
            </a:r>
            <a:r>
              <a:rPr lang="ar-JO" dirty="0" smtClean="0"/>
              <a:t>بيئيا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ar-JO" dirty="0"/>
              <a:t>مجتمعات آمنة وقابلة للحياة من الطيور المقيمة والمهاجرة </a:t>
            </a:r>
            <a:r>
              <a:rPr lang="ar-JO" dirty="0" smtClean="0"/>
              <a:t>وتكاثر الطيور.</a:t>
            </a:r>
          </a:p>
          <a:p>
            <a:pPr algn="r" rtl="1"/>
            <a:endParaRPr lang="ar-JO" dirty="0"/>
          </a:p>
          <a:p>
            <a:pPr algn="r" rtl="1"/>
            <a:r>
              <a:rPr lang="ar-JO" dirty="0"/>
              <a:t>الحد من التهديدات </a:t>
            </a:r>
            <a:r>
              <a:rPr lang="ar-JO" dirty="0" smtClean="0"/>
              <a:t>لتكاثر الطيور </a:t>
            </a:r>
            <a:r>
              <a:rPr lang="ar-JO" dirty="0"/>
              <a:t>المهاجرة والمقيمة.</a:t>
            </a:r>
          </a:p>
          <a:p>
            <a:pPr algn="r" rtl="1"/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1100"/>
          </a:xfrm>
          <a:solidFill>
            <a:srgbClr val="E2C6B4"/>
          </a:solidFill>
        </p:spPr>
        <p:txBody>
          <a:bodyPr/>
          <a:lstStyle/>
          <a:p>
            <a:r>
              <a:rPr lang="ar-JO" sz="2800" b="1" dirty="0">
                <a:solidFill>
                  <a:srgbClr val="5C0606"/>
                </a:solidFill>
              </a:rPr>
              <a:t>أهداف إدارة الموقع كموقع </a:t>
            </a:r>
            <a:r>
              <a:rPr lang="ar-JO" sz="2800" b="1" dirty="0" err="1">
                <a:solidFill>
                  <a:srgbClr val="5C0606"/>
                </a:solidFill>
              </a:rPr>
              <a:t>رامسار</a:t>
            </a:r>
            <a:endParaRPr lang="en-US" sz="2800" b="1" dirty="0">
              <a:solidFill>
                <a:srgbClr val="5C0606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565"/>
          <a:stretch>
            <a:fillRect/>
          </a:stretch>
        </p:blipFill>
        <p:spPr bwMode="auto">
          <a:xfrm>
            <a:off x="0" y="635998"/>
            <a:ext cx="9144001" cy="622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54480" y="2344596"/>
          <a:ext cx="6453052" cy="280217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792566"/>
                <a:gridCol w="1905642"/>
                <a:gridCol w="2169886"/>
                <a:gridCol w="1584958"/>
              </a:tblGrid>
              <a:tr h="449969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669900"/>
                          </a:solidFill>
                        </a:rPr>
                        <a:t>Datasets Used</a:t>
                      </a:r>
                      <a:endParaRPr lang="en-US" sz="1200" b="1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669900"/>
                          </a:solidFill>
                        </a:rPr>
                        <a:t>Relative weights 1</a:t>
                      </a:r>
                      <a:endParaRPr lang="en-US" sz="1200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669900"/>
                          </a:solidFill>
                        </a:rPr>
                        <a:t>Relative Weights</a:t>
                      </a:r>
                      <a:r>
                        <a:rPr lang="en-US" sz="1200" baseline="0" dirty="0" smtClean="0">
                          <a:solidFill>
                            <a:srgbClr val="669900"/>
                          </a:solidFill>
                        </a:rPr>
                        <a:t> 2</a:t>
                      </a:r>
                      <a:endParaRPr lang="en-US" sz="1200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</a:tr>
              <a:tr h="345351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6666"/>
                          </a:solidFill>
                          <a:effectLst/>
                        </a:rPr>
                        <a:t>Feeding</a:t>
                      </a:r>
                      <a:r>
                        <a:rPr lang="en-US" sz="1200" b="1" baseline="0" dirty="0" smtClean="0">
                          <a:solidFill>
                            <a:srgbClr val="006666"/>
                          </a:solidFill>
                          <a:effectLst/>
                        </a:rPr>
                        <a:t> Areas</a:t>
                      </a:r>
                      <a:endParaRPr lang="en-US" sz="1200" b="1" dirty="0">
                        <a:solidFill>
                          <a:srgbClr val="006666"/>
                        </a:solidFill>
                        <a:effectLst/>
                      </a:endParaRPr>
                    </a:p>
                  </a:txBody>
                  <a:tcPr vert="vert270"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Flamingo 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       </a:t>
                      </a:r>
                      <a:r>
                        <a:rPr lang="en-US" sz="1200" b="1" dirty="0" smtClean="0"/>
                        <a:t>40%</a:t>
                      </a:r>
                      <a:endParaRPr lang="en-US" sz="1200" b="1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</a:tr>
              <a:tr h="635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Feeding area for high no. of birds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gridSpan="4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006666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6666"/>
                          </a:solidFill>
                          <a:effectLst/>
                        </a:rPr>
                        <a:t>High numbers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6666"/>
                          </a:solidFill>
                          <a:effectLst/>
                        </a:rPr>
                        <a:t>of birds</a:t>
                      </a:r>
                      <a:endParaRPr lang="en-US" sz="1200" b="1" dirty="0">
                        <a:solidFill>
                          <a:srgbClr val="006666"/>
                        </a:solidFill>
                        <a:effectLst/>
                      </a:endParaRPr>
                    </a:p>
                  </a:txBody>
                  <a:tcPr vert="vert270"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Flamingo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b="1" dirty="0" smtClean="0"/>
                        <a:t>       60%</a:t>
                      </a:r>
                      <a:endParaRPr lang="en-US" sz="1200" b="1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</a:tr>
              <a:tr h="2677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Ducks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Coots 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Waders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2796"/>
            <a:ext cx="9144000" cy="723900"/>
          </a:xfrm>
          <a:solidFill>
            <a:srgbClr val="669900"/>
          </a:solidFill>
        </p:spPr>
        <p:txBody>
          <a:bodyPr/>
          <a:lstStyle/>
          <a:p>
            <a:pPr eaLnBrk="1" hangingPunct="1"/>
            <a:r>
              <a:rPr lang="ar-JO" sz="2800" b="1" dirty="0">
                <a:solidFill>
                  <a:schemeClr val="accent3"/>
                </a:solidFill>
              </a:rPr>
              <a:t>فصل الشتاء - قيم </a:t>
            </a:r>
            <a:r>
              <a:rPr lang="ar-JO" sz="2800" b="1" dirty="0" smtClean="0">
                <a:solidFill>
                  <a:schemeClr val="accent3"/>
                </a:solidFill>
              </a:rPr>
              <a:t>صون الطبيعة</a:t>
            </a:r>
            <a:endParaRPr lang="en-US" sz="2800" b="1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5C060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2800">
                <a:solidFill>
                  <a:schemeClr val="accent3"/>
                </a:solidFill>
              </a:rPr>
              <a:t>لماذا بناء على الاختلافات الزمنية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servation_winter_highnumbers_Ducks_goog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8" name="Picture 7" descr="Conservation_winter_distance_highnumbers_duckst_goog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50677"/>
          <a:stretch>
            <a:fillRect/>
          </a:stretch>
        </p:blipFill>
        <p:spPr bwMode="auto">
          <a:xfrm>
            <a:off x="6897188" y="3739320"/>
            <a:ext cx="1972492" cy="267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Conservation_winter_feeding_areas_Flamingo_goog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11" name="Picture 10" descr="Conservation_winter_distance_feeding_areas_flamin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49999" t="11202"/>
          <a:stretch>
            <a:fillRect/>
          </a:stretch>
        </p:blipFill>
        <p:spPr bwMode="auto">
          <a:xfrm>
            <a:off x="6884125" y="3892731"/>
            <a:ext cx="2024076" cy="2508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27838" y="182563"/>
            <a:ext cx="1685925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 smtClean="0"/>
              <a:t>High numbers</a:t>
            </a:r>
            <a:endParaRPr lang="en-US" sz="16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88798" y="204335"/>
            <a:ext cx="1685925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 smtClean="0"/>
              <a:t>Feeding Areas</a:t>
            </a:r>
            <a:endParaRPr lang="en-US" sz="1600" dirty="0"/>
          </a:p>
        </p:txBody>
      </p:sp>
      <p:pic>
        <p:nvPicPr>
          <p:cNvPr id="13" name="Picture 12" descr="Conservation_winter_weighted_sum_google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67026" y="0"/>
            <a:ext cx="1685925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JO" sz="1600" dirty="0" smtClean="0"/>
              <a:t>قيم صون الطبيعة الاجمالية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461665" cy="6858000"/>
          </a:xfrm>
          <a:prstGeom prst="rect">
            <a:avLst/>
          </a:prstGeom>
          <a:solidFill>
            <a:srgbClr val="6699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ar-JO" dirty="0" smtClean="0">
                <a:solidFill>
                  <a:schemeClr val="bg1"/>
                </a:solidFill>
              </a:rPr>
              <a:t>قيم صون الطبيعة الاجمالية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1985" t="5679" r="5045" b="13794"/>
          <a:stretch>
            <a:fillRect/>
          </a:stretch>
        </p:blipFill>
        <p:spPr bwMode="auto">
          <a:xfrm>
            <a:off x="0" y="688063"/>
            <a:ext cx="9144000" cy="618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056045"/>
              </p:ext>
            </p:extLst>
          </p:nvPr>
        </p:nvGraphicFramePr>
        <p:xfrm>
          <a:off x="2554941" y="840824"/>
          <a:ext cx="3240741" cy="245260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2081553"/>
                <a:gridCol w="1159188"/>
              </a:tblGrid>
              <a:tr h="451445">
                <a:tc>
                  <a:txBody>
                    <a:bodyPr/>
                    <a:lstStyle/>
                    <a:p>
                      <a:r>
                        <a:rPr lang="ar-JO" sz="1400" b="1" dirty="0" smtClean="0">
                          <a:solidFill>
                            <a:schemeClr val="bg1"/>
                          </a:solidFill>
                        </a:rPr>
                        <a:t>قاعدة البيانات المستخدمة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القيم النسبية 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68103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الصيد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30%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662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صيد السمك 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563294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التلوث نتيجة الاعمال الزراعية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94305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جمع افراخ الطيور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65556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حقل</a:t>
                      </a:r>
                      <a:r>
                        <a:rPr lang="ar-JO" sz="1400" baseline="0" dirty="0" smtClean="0">
                          <a:solidFill>
                            <a:schemeClr val="bg1"/>
                          </a:solidFill>
                        </a:rPr>
                        <a:t> التدرب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10%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3900"/>
          </a:xfrm>
          <a:solidFill>
            <a:srgbClr val="FF6600"/>
          </a:solidFill>
        </p:spPr>
        <p:txBody>
          <a:bodyPr/>
          <a:lstStyle/>
          <a:p>
            <a:pPr eaLnBrk="1" hangingPunct="1"/>
            <a:r>
              <a:rPr lang="ar-JO" sz="2800" b="1" dirty="0" smtClean="0">
                <a:solidFill>
                  <a:schemeClr val="accent3"/>
                </a:solidFill>
              </a:rPr>
              <a:t>فصل الشتاء - التهديدات</a:t>
            </a:r>
            <a:endParaRPr lang="en-US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hreats_winter_hun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5" name="Picture 4" descr="Threats_winter_hunting_distan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6" name="Picture 5" descr="Threats_winter_weighted_s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461665" cy="6858000"/>
          </a:xfrm>
          <a:prstGeom prst="rect">
            <a:avLst/>
          </a:prstGeom>
          <a:solidFill>
            <a:srgbClr val="D6A300"/>
          </a:solidFill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ar-JO" dirty="0" smtClean="0">
                <a:solidFill>
                  <a:schemeClr val="bg1"/>
                </a:solidFill>
              </a:rPr>
              <a:t>موسم الشتاء - التهديدات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13492</TotalTime>
  <Words>248</Words>
  <Application>Microsoft Office PowerPoint</Application>
  <PresentationFormat>On-screen Show (4:3)</PresentationFormat>
  <Paragraphs>98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inherit</vt:lpstr>
      <vt:lpstr>Default Design</vt:lpstr>
      <vt:lpstr>ديناميكية المياه وانعكاساتها في إدارة الأراضي الرطبة  حالة دراسية / سبخة الجبول في سوريا </vt:lpstr>
      <vt:lpstr>حالة دراسية  ديناميكية المياه في سبخة الجبول</vt:lpstr>
      <vt:lpstr>PowerPoint Presentation</vt:lpstr>
      <vt:lpstr>خطة تقسيم المناطق</vt:lpstr>
      <vt:lpstr>أهداف إدارة الموقع كموقع رامسار</vt:lpstr>
      <vt:lpstr>فصل الشتاء - قيم صون الطبيعة</vt:lpstr>
      <vt:lpstr>PowerPoint Presentation</vt:lpstr>
      <vt:lpstr>فصل الشتاء - التهديدات</vt:lpstr>
      <vt:lpstr>PowerPoint Presentation</vt:lpstr>
      <vt:lpstr>PowerPoint Presentation</vt:lpstr>
      <vt:lpstr>موسم التكاثر – قيم صون الطبيعة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natalia</dc:creator>
  <cp:lastModifiedBy>Hazim khreisha</cp:lastModifiedBy>
  <cp:revision>412</cp:revision>
  <dcterms:created xsi:type="dcterms:W3CDTF">2007-05-09T05:19:33Z</dcterms:created>
  <dcterms:modified xsi:type="dcterms:W3CDTF">2020-04-18T08:11:59Z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2127875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S9.0.1</vt:lpwstr>
  </property>
</Properties>
</file>