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6" r:id="rId2"/>
    <p:sldId id="307" r:id="rId3"/>
    <p:sldId id="308" r:id="rId4"/>
    <p:sldId id="309" r:id="rId5"/>
    <p:sldId id="310" r:id="rId6"/>
    <p:sldId id="311" r:id="rId7"/>
    <p:sldId id="312" r:id="rId8"/>
    <p:sldId id="313" r:id="rId9"/>
    <p:sldId id="314" r:id="rId10"/>
    <p:sldId id="315" r:id="rId11"/>
    <p:sldId id="316" r:id="rId12"/>
    <p:sldId id="317" r:id="rId13"/>
    <p:sldId id="318" r:id="rId14"/>
  </p:sldIdLst>
  <p:sldSz cx="12192000" cy="6858000"/>
  <p:notesSz cx="12192000" cy="6858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714" y="72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914400" y="2125980"/>
            <a:ext cx="103632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9/22/2020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0" i="0">
                <a:solidFill>
                  <a:srgbClr val="420000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200" b="0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9/22/2020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0" i="0">
                <a:solidFill>
                  <a:srgbClr val="420000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993139" y="1783689"/>
            <a:ext cx="4971415" cy="45389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200" b="0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9/22/2020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0" i="0">
                <a:solidFill>
                  <a:srgbClr val="420000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9/22/2020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9/22/2020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609600" y="1752600"/>
            <a:ext cx="11074400" cy="0"/>
          </a:xfrm>
          <a:custGeom>
            <a:avLst/>
            <a:gdLst/>
            <a:ahLst/>
            <a:cxnLst/>
            <a:rect l="l" t="t" r="r" b="b"/>
            <a:pathLst>
              <a:path w="11074400">
                <a:moveTo>
                  <a:pt x="11074400" y="0"/>
                </a:moveTo>
                <a:lnTo>
                  <a:pt x="0" y="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95300" y="498754"/>
            <a:ext cx="11201400" cy="12439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600" b="0" i="0">
                <a:solidFill>
                  <a:srgbClr val="420000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2593339" y="1733804"/>
            <a:ext cx="6165215" cy="343281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200" b="0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0"/>
            <a:ext cx="390144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9/22/2020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08000" y="990600"/>
            <a:ext cx="101600" cy="5105400"/>
          </a:xfrm>
          <a:custGeom>
            <a:avLst/>
            <a:gdLst/>
            <a:ahLst/>
            <a:cxnLst/>
            <a:rect l="l" t="t" r="r" b="b"/>
            <a:pathLst>
              <a:path w="101600" h="5105400">
                <a:moveTo>
                  <a:pt x="101600" y="0"/>
                </a:moveTo>
                <a:lnTo>
                  <a:pt x="0" y="0"/>
                </a:lnTo>
                <a:lnTo>
                  <a:pt x="0" y="5105400"/>
                </a:lnTo>
                <a:lnTo>
                  <a:pt x="101600" y="5105400"/>
                </a:lnTo>
                <a:lnTo>
                  <a:pt x="101600" y="0"/>
                </a:lnTo>
                <a:close/>
              </a:path>
            </a:pathLst>
          </a:custGeom>
          <a:solidFill>
            <a:srgbClr val="66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" name="object 3"/>
          <p:cNvGrpSpPr/>
          <p:nvPr/>
        </p:nvGrpSpPr>
        <p:grpSpPr>
          <a:xfrm>
            <a:off x="501650" y="298450"/>
            <a:ext cx="11197590" cy="698500"/>
            <a:chOff x="501650" y="298450"/>
            <a:chExt cx="11197590" cy="698500"/>
          </a:xfrm>
        </p:grpSpPr>
        <p:sp>
          <p:nvSpPr>
            <p:cNvPr id="4" name="object 4"/>
            <p:cNvSpPr/>
            <p:nvPr/>
          </p:nvSpPr>
          <p:spPr>
            <a:xfrm>
              <a:off x="11099800" y="304800"/>
              <a:ext cx="593090" cy="457200"/>
            </a:xfrm>
            <a:custGeom>
              <a:avLst/>
              <a:gdLst/>
              <a:ahLst/>
              <a:cxnLst/>
              <a:rect l="l" t="t" r="r" b="b"/>
              <a:pathLst>
                <a:path w="593090" h="457200">
                  <a:moveTo>
                    <a:pt x="0" y="457200"/>
                  </a:moveTo>
                  <a:lnTo>
                    <a:pt x="592670" y="457200"/>
                  </a:lnTo>
                  <a:lnTo>
                    <a:pt x="592670" y="0"/>
                  </a:lnTo>
                  <a:lnTo>
                    <a:pt x="0" y="0"/>
                  </a:lnTo>
                  <a:lnTo>
                    <a:pt x="0" y="457200"/>
                  </a:lnTo>
                  <a:close/>
                </a:path>
              </a:pathLst>
            </a:custGeom>
            <a:solidFill>
              <a:srgbClr val="66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11082870" y="304800"/>
              <a:ext cx="609600" cy="457200"/>
            </a:xfrm>
            <a:custGeom>
              <a:avLst/>
              <a:gdLst/>
              <a:ahLst/>
              <a:cxnLst/>
              <a:rect l="l" t="t" r="r" b="b"/>
              <a:pathLst>
                <a:path w="609600" h="457200">
                  <a:moveTo>
                    <a:pt x="0" y="457200"/>
                  </a:moveTo>
                  <a:lnTo>
                    <a:pt x="609600" y="457200"/>
                  </a:lnTo>
                  <a:lnTo>
                    <a:pt x="609600" y="0"/>
                  </a:lnTo>
                  <a:lnTo>
                    <a:pt x="0" y="0"/>
                  </a:lnTo>
                  <a:lnTo>
                    <a:pt x="0" y="457200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508000" y="304800"/>
              <a:ext cx="10591800" cy="457200"/>
            </a:xfrm>
            <a:custGeom>
              <a:avLst/>
              <a:gdLst/>
              <a:ahLst/>
              <a:cxnLst/>
              <a:rect l="l" t="t" r="r" b="b"/>
              <a:pathLst>
                <a:path w="10591800" h="457200">
                  <a:moveTo>
                    <a:pt x="10591800" y="0"/>
                  </a:moveTo>
                  <a:lnTo>
                    <a:pt x="0" y="0"/>
                  </a:lnTo>
                  <a:lnTo>
                    <a:pt x="0" y="457200"/>
                  </a:lnTo>
                  <a:lnTo>
                    <a:pt x="10591800" y="457200"/>
                  </a:lnTo>
                  <a:lnTo>
                    <a:pt x="10591800" y="0"/>
                  </a:lnTo>
                  <a:close/>
                </a:path>
              </a:pathLst>
            </a:custGeom>
            <a:solidFill>
              <a:srgbClr val="99996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508000" y="304800"/>
              <a:ext cx="10591800" cy="457200"/>
            </a:xfrm>
            <a:custGeom>
              <a:avLst/>
              <a:gdLst/>
              <a:ahLst/>
              <a:cxnLst/>
              <a:rect l="l" t="t" r="r" b="b"/>
              <a:pathLst>
                <a:path w="10591800" h="457200">
                  <a:moveTo>
                    <a:pt x="0" y="457200"/>
                  </a:moveTo>
                  <a:lnTo>
                    <a:pt x="10591800" y="457200"/>
                  </a:lnTo>
                  <a:lnTo>
                    <a:pt x="10591800" y="0"/>
                  </a:lnTo>
                  <a:lnTo>
                    <a:pt x="0" y="0"/>
                  </a:lnTo>
                  <a:lnTo>
                    <a:pt x="0" y="457200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508000" y="762000"/>
              <a:ext cx="10591800" cy="228600"/>
            </a:xfrm>
            <a:custGeom>
              <a:avLst/>
              <a:gdLst/>
              <a:ahLst/>
              <a:cxnLst/>
              <a:rect l="l" t="t" r="r" b="b"/>
              <a:pathLst>
                <a:path w="10591800" h="228600">
                  <a:moveTo>
                    <a:pt x="10591800" y="0"/>
                  </a:moveTo>
                  <a:lnTo>
                    <a:pt x="0" y="0"/>
                  </a:lnTo>
                  <a:lnTo>
                    <a:pt x="0" y="228600"/>
                  </a:lnTo>
                  <a:lnTo>
                    <a:pt x="10591800" y="228600"/>
                  </a:lnTo>
                  <a:lnTo>
                    <a:pt x="10591800" y="0"/>
                  </a:lnTo>
                  <a:close/>
                </a:path>
              </a:pathLst>
            </a:custGeom>
            <a:solidFill>
              <a:srgbClr val="66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508000" y="762000"/>
              <a:ext cx="10591800" cy="228600"/>
            </a:xfrm>
            <a:custGeom>
              <a:avLst/>
              <a:gdLst/>
              <a:ahLst/>
              <a:cxnLst/>
              <a:rect l="l" t="t" r="r" b="b"/>
              <a:pathLst>
                <a:path w="10591800" h="228600">
                  <a:moveTo>
                    <a:pt x="0" y="228600"/>
                  </a:moveTo>
                  <a:lnTo>
                    <a:pt x="10591800" y="228600"/>
                  </a:lnTo>
                  <a:lnTo>
                    <a:pt x="10591800" y="0"/>
                  </a:lnTo>
                  <a:lnTo>
                    <a:pt x="0" y="0"/>
                  </a:lnTo>
                  <a:lnTo>
                    <a:pt x="0" y="228600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11095570" y="762000"/>
              <a:ext cx="596900" cy="228600"/>
            </a:xfrm>
            <a:custGeom>
              <a:avLst/>
              <a:gdLst/>
              <a:ahLst/>
              <a:cxnLst/>
              <a:rect l="l" t="t" r="r" b="b"/>
              <a:pathLst>
                <a:path w="596900" h="228600">
                  <a:moveTo>
                    <a:pt x="596900" y="0"/>
                  </a:moveTo>
                  <a:lnTo>
                    <a:pt x="0" y="0"/>
                  </a:lnTo>
                  <a:lnTo>
                    <a:pt x="0" y="228600"/>
                  </a:lnTo>
                  <a:lnTo>
                    <a:pt x="596900" y="228600"/>
                  </a:lnTo>
                  <a:lnTo>
                    <a:pt x="596900" y="0"/>
                  </a:lnTo>
                  <a:close/>
                </a:path>
              </a:pathLst>
            </a:custGeom>
            <a:solidFill>
              <a:srgbClr val="99996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11095570" y="762000"/>
              <a:ext cx="596900" cy="228600"/>
            </a:xfrm>
            <a:custGeom>
              <a:avLst/>
              <a:gdLst/>
              <a:ahLst/>
              <a:cxnLst/>
              <a:rect l="l" t="t" r="r" b="b"/>
              <a:pathLst>
                <a:path w="596900" h="228600">
                  <a:moveTo>
                    <a:pt x="0" y="228600"/>
                  </a:moveTo>
                  <a:lnTo>
                    <a:pt x="596900" y="228600"/>
                  </a:lnTo>
                  <a:lnTo>
                    <a:pt x="596900" y="0"/>
                  </a:lnTo>
                  <a:lnTo>
                    <a:pt x="0" y="0"/>
                  </a:lnTo>
                  <a:lnTo>
                    <a:pt x="0" y="228600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2" name="object 12"/>
          <p:cNvGrpSpPr/>
          <p:nvPr/>
        </p:nvGrpSpPr>
        <p:grpSpPr>
          <a:xfrm>
            <a:off x="501650" y="298450"/>
            <a:ext cx="11201400" cy="5803900"/>
            <a:chOff x="501650" y="298450"/>
            <a:chExt cx="11201400" cy="5803900"/>
          </a:xfrm>
        </p:grpSpPr>
        <p:sp>
          <p:nvSpPr>
            <p:cNvPr id="13" name="object 13"/>
            <p:cNvSpPr/>
            <p:nvPr/>
          </p:nvSpPr>
          <p:spPr>
            <a:xfrm>
              <a:off x="1016000" y="3581400"/>
              <a:ext cx="10261600" cy="0"/>
            </a:xfrm>
            <a:custGeom>
              <a:avLst/>
              <a:gdLst/>
              <a:ahLst/>
              <a:cxnLst/>
              <a:rect l="l" t="t" r="r" b="b"/>
              <a:pathLst>
                <a:path w="10261600">
                  <a:moveTo>
                    <a:pt x="10261600" y="0"/>
                  </a:moveTo>
                  <a:lnTo>
                    <a:pt x="0" y="0"/>
                  </a:lnTo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508000" y="304800"/>
              <a:ext cx="11188700" cy="5791200"/>
            </a:xfrm>
            <a:custGeom>
              <a:avLst/>
              <a:gdLst/>
              <a:ahLst/>
              <a:cxnLst/>
              <a:rect l="l" t="t" r="r" b="b"/>
              <a:pathLst>
                <a:path w="11188700" h="5791200">
                  <a:moveTo>
                    <a:pt x="0" y="0"/>
                  </a:moveTo>
                  <a:lnTo>
                    <a:pt x="11188700" y="0"/>
                  </a:lnTo>
                  <a:lnTo>
                    <a:pt x="11188700" y="5791200"/>
                  </a:lnTo>
                  <a:lnTo>
                    <a:pt x="0" y="5791200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5" name="object 15"/>
          <p:cNvSpPr txBox="1">
            <a:spLocks noGrp="1"/>
          </p:cNvSpPr>
          <p:nvPr>
            <p:ph type="title"/>
          </p:nvPr>
        </p:nvSpPr>
        <p:spPr>
          <a:xfrm>
            <a:off x="838201" y="1855723"/>
            <a:ext cx="10591800" cy="3628557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95"/>
              </a:spcBef>
            </a:pPr>
            <a:r>
              <a:rPr sz="4400" b="1" spc="-5" dirty="0">
                <a:latin typeface="Times New Roman"/>
                <a:cs typeface="Times New Roman"/>
              </a:rPr>
              <a:t>IDENTIFYING POTENTIAL  WETLAND </a:t>
            </a:r>
            <a:r>
              <a:rPr sz="4400" b="1" spc="-45" dirty="0" smtClean="0">
                <a:latin typeface="Times New Roman"/>
                <a:cs typeface="Times New Roman"/>
              </a:rPr>
              <a:t>RESTORATION</a:t>
            </a:r>
            <a:r>
              <a:rPr lang="ar-JO" sz="4400" b="1" spc="-45" dirty="0" smtClean="0">
                <a:latin typeface="Times New Roman"/>
                <a:cs typeface="Times New Roman"/>
              </a:rPr>
              <a:t> </a:t>
            </a:r>
            <a:r>
              <a:rPr sz="4400" b="1" spc="-5" dirty="0" smtClean="0">
                <a:latin typeface="Times New Roman"/>
                <a:cs typeface="Times New Roman"/>
              </a:rPr>
              <a:t>SITES</a:t>
            </a:r>
            <a:r>
              <a:rPr lang="ar-JO" sz="4400" b="1" spc="-5" dirty="0" smtClean="0">
                <a:latin typeface="Times New Roman"/>
                <a:cs typeface="Times New Roman"/>
              </a:rPr>
              <a:t/>
            </a:r>
            <a:br>
              <a:rPr lang="ar-JO" sz="4400" b="1" spc="-5" dirty="0" smtClean="0">
                <a:latin typeface="Times New Roman"/>
                <a:cs typeface="Times New Roman"/>
              </a:rPr>
            </a:br>
            <a:r>
              <a:rPr lang="ar-JO" sz="4900" b="1" spc="-5" dirty="0"/>
              <a:t/>
            </a:r>
            <a:br>
              <a:rPr lang="ar-JO" sz="4900" b="1" spc="-5" dirty="0"/>
            </a:br>
            <a:r>
              <a:rPr lang="ar-JO" sz="4900" b="1" spc="-5" dirty="0"/>
              <a:t>تحديد مواقع استعادة </a:t>
            </a:r>
            <a:br>
              <a:rPr lang="ar-JO" sz="4900" b="1" spc="-5" dirty="0"/>
            </a:br>
            <a:r>
              <a:rPr lang="ar-JO" sz="4900" b="1" spc="-5" dirty="0"/>
              <a:t>الأراضي الرطبة  المحتملة</a:t>
            </a:r>
            <a:endParaRPr sz="4900" dirty="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366179" y="146050"/>
          <a:ext cx="11583035" cy="3683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1275695"/>
                <a:gridCol w="307340"/>
              </a:tblGrid>
              <a:tr h="2286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99996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solidFill>
                      <a:srgbClr val="660000"/>
                    </a:solidFill>
                  </a:tcPr>
                </a:tc>
              </a:tr>
              <a:tr h="1397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66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999966"/>
                    </a:solidFill>
                  </a:tcPr>
                </a:tc>
              </a:tr>
            </a:tbl>
          </a:graphicData>
        </a:graphic>
      </p:graphicFrame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366179" y="927607"/>
            <a:ext cx="11583035" cy="567463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en-US" dirty="0" smtClean="0"/>
              <a:t> </a:t>
            </a:r>
            <a:r>
              <a:rPr dirty="0" smtClean="0"/>
              <a:t>Changes </a:t>
            </a:r>
            <a:r>
              <a:rPr dirty="0"/>
              <a:t>in Hydrology</a:t>
            </a:r>
            <a:r>
              <a:rPr spc="-160" dirty="0"/>
              <a:t> </a:t>
            </a:r>
            <a:r>
              <a:rPr dirty="0"/>
              <a:t>(cont’d</a:t>
            </a:r>
            <a:r>
              <a:rPr dirty="0" smtClean="0"/>
              <a:t>)</a:t>
            </a:r>
            <a:r>
              <a:rPr lang="en-US" dirty="0" smtClean="0"/>
              <a:t>       </a:t>
            </a:r>
            <a:r>
              <a:rPr lang="ar-JO" dirty="0"/>
              <a:t>التغييرات في الهيدرولوجيا (تابع)</a:t>
            </a:r>
            <a:endParaRPr dirty="0"/>
          </a:p>
        </p:txBody>
      </p:sp>
      <p:sp>
        <p:nvSpPr>
          <p:cNvPr id="4" name="object 4"/>
          <p:cNvSpPr txBox="1"/>
          <p:nvPr/>
        </p:nvSpPr>
        <p:spPr>
          <a:xfrm>
            <a:off x="1267879" y="1905000"/>
            <a:ext cx="10681335" cy="2501326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481965" marR="5080" indent="-469900" algn="r" rtl="1">
              <a:lnSpc>
                <a:spcPct val="100000"/>
              </a:lnSpc>
              <a:spcBef>
                <a:spcPts val="105"/>
              </a:spcBef>
              <a:buClr>
                <a:srgbClr val="660000"/>
              </a:buClr>
              <a:buSzPct val="70312"/>
              <a:buFont typeface="Wingdings"/>
              <a:buChar char=""/>
              <a:tabLst>
                <a:tab pos="481965" algn="l"/>
                <a:tab pos="482600" algn="l"/>
                <a:tab pos="3384550" algn="l"/>
              </a:tabLst>
            </a:pPr>
            <a:r>
              <a:rPr lang="ar-JO" sz="3200" dirty="0" smtClean="0">
                <a:latin typeface="Times New Roman"/>
                <a:cs typeface="Times New Roman"/>
              </a:rPr>
              <a:t>هل </a:t>
            </a:r>
            <a:r>
              <a:rPr lang="ar-JO" sz="3200" dirty="0">
                <a:latin typeface="Times New Roman"/>
                <a:cs typeface="Times New Roman"/>
              </a:rPr>
              <a:t>يوجد حوض جلي ملحوظ على أحد جانبي المجرى الحالي أو كلاهما؟ (يقترح فتحة صغيرة جدًا لتمرير التدفق)</a:t>
            </a:r>
          </a:p>
          <a:p>
            <a:pPr marL="481965" marR="5080" indent="-469900" algn="r" rtl="1">
              <a:lnSpc>
                <a:spcPct val="100000"/>
              </a:lnSpc>
              <a:spcBef>
                <a:spcPts val="105"/>
              </a:spcBef>
              <a:buClr>
                <a:srgbClr val="660000"/>
              </a:buClr>
              <a:buSzPct val="70312"/>
              <a:buFont typeface="Wingdings"/>
              <a:buChar char=""/>
              <a:tabLst>
                <a:tab pos="481965" algn="l"/>
                <a:tab pos="482600" algn="l"/>
                <a:tab pos="3384550" algn="l"/>
              </a:tabLst>
            </a:pPr>
            <a:r>
              <a:rPr lang="ar-JO" sz="3200" dirty="0">
                <a:latin typeface="Times New Roman"/>
                <a:cs typeface="Times New Roman"/>
              </a:rPr>
              <a:t>هل هناك دليل على موت الأشجار / الشجيرات في الماء؟ (علامة على زيادة الفيضانات)</a:t>
            </a:r>
          </a:p>
          <a:p>
            <a:pPr marL="481965" marR="5080" indent="-469900" algn="r" rtl="1">
              <a:lnSpc>
                <a:spcPct val="100000"/>
              </a:lnSpc>
              <a:spcBef>
                <a:spcPts val="105"/>
              </a:spcBef>
              <a:buClr>
                <a:srgbClr val="660000"/>
              </a:buClr>
              <a:buSzPct val="70312"/>
              <a:buFont typeface="Wingdings"/>
              <a:buChar char=""/>
              <a:tabLst>
                <a:tab pos="481965" algn="l"/>
                <a:tab pos="482600" algn="l"/>
                <a:tab pos="3384550" algn="l"/>
              </a:tabLst>
            </a:pPr>
            <a:r>
              <a:rPr lang="ar-JO" sz="3200" dirty="0">
                <a:latin typeface="Times New Roman"/>
                <a:cs typeface="Times New Roman"/>
              </a:rPr>
              <a:t>هل توجد برك في المزرعة حيث تقل المحاصيل في الحجم أو تنعدم؟</a:t>
            </a:r>
            <a:endParaRPr sz="3200" dirty="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366179" y="146050"/>
          <a:ext cx="11583035" cy="3683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1275695"/>
                <a:gridCol w="307340"/>
              </a:tblGrid>
              <a:tr h="2286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99996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solidFill>
                      <a:srgbClr val="660000"/>
                    </a:solidFill>
                  </a:tcPr>
                </a:tc>
              </a:tr>
              <a:tr h="1397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66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999966"/>
                    </a:solidFill>
                  </a:tcPr>
                </a:tc>
              </a:tr>
            </a:tbl>
          </a:graphicData>
        </a:graphic>
      </p:graphicFrame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366179" y="991616"/>
            <a:ext cx="11583035" cy="1120178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en-US" spc="-5" dirty="0" smtClean="0"/>
              <a:t> </a:t>
            </a:r>
            <a:r>
              <a:rPr spc="-5" dirty="0" smtClean="0"/>
              <a:t>Signs </a:t>
            </a:r>
            <a:r>
              <a:rPr spc="-5" dirty="0"/>
              <a:t>of </a:t>
            </a:r>
            <a:r>
              <a:rPr spc="-70" dirty="0"/>
              <a:t>Water </a:t>
            </a:r>
            <a:r>
              <a:rPr spc="-5" dirty="0"/>
              <a:t>Quality</a:t>
            </a:r>
            <a:r>
              <a:rPr spc="-30" dirty="0"/>
              <a:t> </a:t>
            </a:r>
            <a:r>
              <a:rPr spc="-5" dirty="0" smtClean="0"/>
              <a:t>Degradation</a:t>
            </a:r>
            <a:r>
              <a:rPr lang="en-US" spc="-5" dirty="0" smtClean="0"/>
              <a:t>         </a:t>
            </a:r>
            <a:r>
              <a:rPr lang="ar-JO" spc="-5" dirty="0" smtClean="0"/>
              <a:t>علامات </a:t>
            </a:r>
            <a:r>
              <a:rPr lang="ar-JO" spc="-5" dirty="0"/>
              <a:t>تدهور جودة المياه</a:t>
            </a:r>
            <a:br>
              <a:rPr lang="ar-JO" spc="-5" dirty="0"/>
            </a:br>
            <a:endParaRPr dirty="0"/>
          </a:p>
        </p:txBody>
      </p:sp>
      <p:sp>
        <p:nvSpPr>
          <p:cNvPr id="4" name="object 4"/>
          <p:cNvSpPr txBox="1"/>
          <p:nvPr/>
        </p:nvSpPr>
        <p:spPr>
          <a:xfrm>
            <a:off x="1243114" y="1905000"/>
            <a:ext cx="10706100" cy="2008883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481965" marR="5080" indent="-469900" algn="r" rtl="1">
              <a:lnSpc>
                <a:spcPct val="100000"/>
              </a:lnSpc>
              <a:spcBef>
                <a:spcPts val="105"/>
              </a:spcBef>
              <a:buClr>
                <a:srgbClr val="660000"/>
              </a:buClr>
              <a:buSzPct val="70312"/>
              <a:buFont typeface="Wingdings"/>
              <a:buChar char=""/>
              <a:tabLst>
                <a:tab pos="481965" algn="l"/>
                <a:tab pos="482600" algn="l"/>
                <a:tab pos="10059670" algn="l"/>
              </a:tabLst>
            </a:pPr>
            <a:r>
              <a:rPr lang="ar-JO" sz="3200" dirty="0" smtClean="0">
                <a:latin typeface="Times New Roman"/>
                <a:cs typeface="Times New Roman"/>
              </a:rPr>
              <a:t>هل </a:t>
            </a:r>
            <a:r>
              <a:rPr lang="ar-JO" sz="3200" dirty="0">
                <a:latin typeface="Times New Roman"/>
                <a:cs typeface="Times New Roman"/>
              </a:rPr>
              <a:t>هناك تصريف لمياه الأمطار مباشرة في الأراضي الرطبة؟ (هل ترى أنبوبًا؟)</a:t>
            </a:r>
          </a:p>
          <a:p>
            <a:pPr marL="481965" marR="5080" indent="-469900" algn="r" rtl="1">
              <a:lnSpc>
                <a:spcPct val="100000"/>
              </a:lnSpc>
              <a:spcBef>
                <a:spcPts val="105"/>
              </a:spcBef>
              <a:buClr>
                <a:srgbClr val="660000"/>
              </a:buClr>
              <a:buSzPct val="70312"/>
              <a:buFont typeface="Wingdings"/>
              <a:buChar char=""/>
              <a:tabLst>
                <a:tab pos="481965" algn="l"/>
                <a:tab pos="482600" algn="l"/>
                <a:tab pos="10059670" algn="l"/>
              </a:tabLst>
            </a:pPr>
            <a:r>
              <a:rPr lang="ar-JO" sz="3200" dirty="0">
                <a:latin typeface="Times New Roman"/>
                <a:cs typeface="Times New Roman"/>
              </a:rPr>
              <a:t>هل ترى بقايا الزيت أو القمامة أو الطحالب في الأراضي الرطبة؟</a:t>
            </a:r>
          </a:p>
          <a:p>
            <a:pPr marL="481965" marR="5080" indent="-469900" algn="r" rtl="1">
              <a:lnSpc>
                <a:spcPct val="100000"/>
              </a:lnSpc>
              <a:spcBef>
                <a:spcPts val="105"/>
              </a:spcBef>
              <a:buClr>
                <a:srgbClr val="660000"/>
              </a:buClr>
              <a:buSzPct val="70312"/>
              <a:buFont typeface="Wingdings"/>
              <a:buChar char=""/>
              <a:tabLst>
                <a:tab pos="481965" algn="l"/>
                <a:tab pos="482600" algn="l"/>
                <a:tab pos="10059670" algn="l"/>
              </a:tabLst>
            </a:pPr>
            <a:r>
              <a:rPr lang="ar-JO" sz="3200" dirty="0">
                <a:latin typeface="Times New Roman"/>
                <a:cs typeface="Times New Roman"/>
              </a:rPr>
              <a:t>هل رائحة التيار أو الأراضي الرطبة مثل مياه الصرف الصحي الخام أم أن الماء يبدو </a:t>
            </a:r>
            <a:r>
              <a:rPr lang="ar-JO" sz="3200" dirty="0" err="1">
                <a:latin typeface="Times New Roman"/>
                <a:cs typeface="Times New Roman"/>
              </a:rPr>
              <a:t>حليبيًا</a:t>
            </a:r>
            <a:r>
              <a:rPr lang="ar-JO" sz="3200" dirty="0">
                <a:latin typeface="Times New Roman"/>
                <a:cs typeface="Times New Roman"/>
              </a:rPr>
              <a:t> أو عكرًا؟</a:t>
            </a:r>
            <a:endParaRPr sz="3200" dirty="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366179" y="146050"/>
          <a:ext cx="11583035" cy="3683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1275695"/>
                <a:gridCol w="307340"/>
              </a:tblGrid>
              <a:tr h="2286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99996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solidFill>
                      <a:srgbClr val="660000"/>
                    </a:solidFill>
                  </a:tcPr>
                </a:tc>
              </a:tr>
              <a:tr h="1397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66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999966"/>
                    </a:solidFill>
                  </a:tcPr>
                </a:tc>
              </a:tr>
            </a:tbl>
          </a:graphicData>
        </a:graphic>
      </p:graphicFrame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366179" y="927607"/>
            <a:ext cx="11583035" cy="567463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ar-JO" spc="-70" dirty="0" smtClean="0"/>
              <a:t> </a:t>
            </a:r>
            <a:r>
              <a:rPr spc="-70" dirty="0" smtClean="0"/>
              <a:t>Water </a:t>
            </a:r>
            <a:r>
              <a:rPr dirty="0"/>
              <a:t>Quality </a:t>
            </a:r>
            <a:r>
              <a:rPr spc="-5" dirty="0"/>
              <a:t>Degradation</a:t>
            </a:r>
            <a:r>
              <a:rPr spc="-50" dirty="0"/>
              <a:t> </a:t>
            </a:r>
            <a:r>
              <a:rPr dirty="0"/>
              <a:t>(cont’d</a:t>
            </a:r>
            <a:r>
              <a:rPr dirty="0" smtClean="0"/>
              <a:t>)</a:t>
            </a:r>
            <a:r>
              <a:rPr lang="ar-JO" dirty="0"/>
              <a:t> تدهور جودة المياه (تابع</a:t>
            </a:r>
            <a:r>
              <a:rPr lang="ar-JO" dirty="0" smtClean="0"/>
              <a:t>)           </a:t>
            </a:r>
            <a:endParaRPr dirty="0"/>
          </a:p>
        </p:txBody>
      </p:sp>
      <p:sp>
        <p:nvSpPr>
          <p:cNvPr id="4" name="object 4"/>
          <p:cNvSpPr txBox="1"/>
          <p:nvPr/>
        </p:nvSpPr>
        <p:spPr>
          <a:xfrm>
            <a:off x="688340" y="1751177"/>
            <a:ext cx="10771505" cy="2311530"/>
          </a:xfrm>
          <a:prstGeom prst="rect">
            <a:avLst/>
          </a:prstGeom>
        </p:spPr>
        <p:txBody>
          <a:bodyPr vert="horz" wrap="square" lIns="0" tIns="109855" rIns="0" bIns="0" rtlCol="0">
            <a:spAutoFit/>
          </a:bodyPr>
          <a:lstStyle/>
          <a:p>
            <a:pPr marL="481965" indent="-469900" algn="r" rtl="1">
              <a:lnSpc>
                <a:spcPct val="100000"/>
              </a:lnSpc>
              <a:spcBef>
                <a:spcPts val="865"/>
              </a:spcBef>
              <a:buClr>
                <a:srgbClr val="660000"/>
              </a:buClr>
              <a:buSzPct val="70312"/>
              <a:buFont typeface="Wingdings"/>
              <a:buChar char=""/>
              <a:tabLst>
                <a:tab pos="481965" algn="l"/>
                <a:tab pos="482600" algn="l"/>
              </a:tabLst>
            </a:pPr>
            <a:r>
              <a:rPr lang="ar-JO" sz="3200" dirty="0">
                <a:latin typeface="Times New Roman"/>
                <a:cs typeface="Times New Roman"/>
              </a:rPr>
              <a:t>هل تتآكل ضفاف النهر بشدة؟</a:t>
            </a:r>
          </a:p>
          <a:p>
            <a:pPr marL="481965" indent="-469900" algn="r" rtl="1">
              <a:lnSpc>
                <a:spcPct val="100000"/>
              </a:lnSpc>
              <a:spcBef>
                <a:spcPts val="865"/>
              </a:spcBef>
              <a:buClr>
                <a:srgbClr val="660000"/>
              </a:buClr>
              <a:buSzPct val="70312"/>
              <a:buFont typeface="Wingdings"/>
              <a:buChar char=""/>
              <a:tabLst>
                <a:tab pos="481965" algn="l"/>
                <a:tab pos="482600" algn="l"/>
              </a:tabLst>
            </a:pPr>
            <a:r>
              <a:rPr lang="ar-JO" sz="3200" dirty="0">
                <a:latin typeface="Times New Roman"/>
                <a:cs typeface="Times New Roman"/>
              </a:rPr>
              <a:t>هل الأراضي الرطبة ملاصقة </a:t>
            </a:r>
            <a:r>
              <a:rPr lang="ar-JO" sz="3200" dirty="0" err="1">
                <a:latin typeface="Times New Roman"/>
                <a:cs typeface="Times New Roman"/>
              </a:rPr>
              <a:t>للمطمر</a:t>
            </a:r>
            <a:r>
              <a:rPr lang="ar-JO" sz="3200" dirty="0">
                <a:latin typeface="Times New Roman"/>
                <a:cs typeface="Times New Roman"/>
              </a:rPr>
              <a:t> حيث يمكن أن تتعرض للرشح؟</a:t>
            </a:r>
          </a:p>
          <a:p>
            <a:pPr marL="481965" indent="-469900" algn="r" rtl="1">
              <a:lnSpc>
                <a:spcPct val="100000"/>
              </a:lnSpc>
              <a:spcBef>
                <a:spcPts val="865"/>
              </a:spcBef>
              <a:buClr>
                <a:srgbClr val="660000"/>
              </a:buClr>
              <a:buSzPct val="70312"/>
              <a:buFont typeface="Wingdings"/>
              <a:buChar char=""/>
              <a:tabLst>
                <a:tab pos="481965" algn="l"/>
                <a:tab pos="482600" algn="l"/>
              </a:tabLst>
            </a:pPr>
            <a:r>
              <a:rPr lang="ar-JO" sz="3200" dirty="0">
                <a:latin typeface="Times New Roman"/>
                <a:cs typeface="Times New Roman"/>
              </a:rPr>
              <a:t>هل هي مجاورة لمواقع شديدة التلوث (مثل موقع </a:t>
            </a:r>
            <a:r>
              <a:rPr lang="ar-JO" sz="3200" dirty="0" smtClean="0">
                <a:latin typeface="Times New Roman"/>
                <a:cs typeface="Times New Roman"/>
              </a:rPr>
              <a:t>الفائض والتي </a:t>
            </a:r>
            <a:r>
              <a:rPr lang="ar-JO" sz="3200" dirty="0">
                <a:latin typeface="Times New Roman"/>
                <a:cs typeface="Times New Roman"/>
              </a:rPr>
              <a:t>قد تؤثر سلبًا على الأراضي الرطبة</a:t>
            </a:r>
            <a:r>
              <a:rPr lang="ar-JO" sz="3200" dirty="0" smtClean="0">
                <a:latin typeface="Times New Roman"/>
                <a:cs typeface="Times New Roman"/>
              </a:rPr>
              <a:t>؟ )</a:t>
            </a:r>
            <a:endParaRPr sz="3200" dirty="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366179" y="146050"/>
          <a:ext cx="11583035" cy="3683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1275695"/>
                <a:gridCol w="307340"/>
              </a:tblGrid>
              <a:tr h="2286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99996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solidFill>
                      <a:srgbClr val="660000"/>
                    </a:solidFill>
                  </a:tcPr>
                </a:tc>
              </a:tr>
              <a:tr h="1397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66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999966"/>
                    </a:solidFill>
                  </a:tcPr>
                </a:tc>
              </a:tr>
            </a:tbl>
          </a:graphicData>
        </a:graphic>
      </p:graphicFrame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688340" y="927607"/>
            <a:ext cx="11260874" cy="6965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5"/>
              </a:spcBef>
            </a:pPr>
            <a:r>
              <a:rPr sz="4400" dirty="0" smtClean="0"/>
              <a:t>Challeng</a:t>
            </a:r>
            <a:r>
              <a:rPr sz="4400" spc="-15" dirty="0" smtClean="0"/>
              <a:t>e</a:t>
            </a:r>
            <a:r>
              <a:rPr sz="4400" dirty="0" smtClean="0"/>
              <a:t>s</a:t>
            </a:r>
            <a:r>
              <a:rPr lang="ar-JO" sz="4400" dirty="0" smtClean="0"/>
              <a:t> </a:t>
            </a:r>
            <a:r>
              <a:rPr lang="en-US" sz="4400" dirty="0" smtClean="0"/>
              <a:t> </a:t>
            </a:r>
            <a:r>
              <a:rPr lang="ar-JO" sz="4400" dirty="0" smtClean="0"/>
              <a:t>تحديات</a:t>
            </a:r>
            <a:endParaRPr sz="4400" dirty="0"/>
          </a:p>
        </p:txBody>
      </p:sp>
      <p:sp>
        <p:nvSpPr>
          <p:cNvPr id="4" name="object 4"/>
          <p:cNvSpPr txBox="1"/>
          <p:nvPr/>
        </p:nvSpPr>
        <p:spPr>
          <a:xfrm>
            <a:off x="4971834" y="1828800"/>
            <a:ext cx="6977380" cy="4150110"/>
          </a:xfrm>
          <a:prstGeom prst="rect">
            <a:avLst/>
          </a:prstGeom>
        </p:spPr>
        <p:txBody>
          <a:bodyPr vert="horz" wrap="square" lIns="0" tIns="135890" rIns="0" bIns="0" rtlCol="0">
            <a:spAutoFit/>
          </a:bodyPr>
          <a:lstStyle/>
          <a:p>
            <a:pPr marL="481965" marR="982344" indent="-469900" algn="r" rtl="1">
              <a:lnSpc>
                <a:spcPct val="70000"/>
              </a:lnSpc>
              <a:spcBef>
                <a:spcPts val="1070"/>
              </a:spcBef>
              <a:buClr>
                <a:srgbClr val="660000"/>
              </a:buClr>
              <a:buSzPct val="68518"/>
              <a:buFont typeface="Wingdings"/>
              <a:buChar char=""/>
              <a:tabLst>
                <a:tab pos="481965" algn="l"/>
                <a:tab pos="482600" algn="l"/>
              </a:tabLst>
            </a:pPr>
            <a:r>
              <a:rPr lang="ar-JO" sz="2700" dirty="0">
                <a:latin typeface="Times New Roman"/>
                <a:cs typeface="Times New Roman"/>
              </a:rPr>
              <a:t>توقع النتائج في مواجهة تغير المناخ العالمي</a:t>
            </a:r>
          </a:p>
          <a:p>
            <a:pPr marL="481965" marR="982344" indent="-469900" algn="r" rtl="1">
              <a:lnSpc>
                <a:spcPct val="70000"/>
              </a:lnSpc>
              <a:spcBef>
                <a:spcPts val="1070"/>
              </a:spcBef>
              <a:buClr>
                <a:srgbClr val="660000"/>
              </a:buClr>
              <a:buSzPct val="68518"/>
              <a:buFont typeface="Wingdings"/>
              <a:buChar char=""/>
              <a:tabLst>
                <a:tab pos="481965" algn="l"/>
                <a:tab pos="482600" algn="l"/>
              </a:tabLst>
            </a:pPr>
            <a:r>
              <a:rPr lang="ar-JO" sz="2700" dirty="0">
                <a:latin typeface="Times New Roman"/>
                <a:cs typeface="Times New Roman"/>
              </a:rPr>
              <a:t>تغير الظروف والضغوط</a:t>
            </a:r>
          </a:p>
          <a:p>
            <a:pPr marL="481965" marR="982344" indent="-469900" algn="r" rtl="1">
              <a:lnSpc>
                <a:spcPct val="70000"/>
              </a:lnSpc>
              <a:spcBef>
                <a:spcPts val="1070"/>
              </a:spcBef>
              <a:buClr>
                <a:srgbClr val="660000"/>
              </a:buClr>
              <a:buSzPct val="68518"/>
              <a:buFont typeface="Wingdings"/>
              <a:buChar char=""/>
              <a:tabLst>
                <a:tab pos="481965" algn="l"/>
                <a:tab pos="482600" algn="l"/>
              </a:tabLst>
            </a:pPr>
            <a:r>
              <a:rPr lang="ar-JO" sz="2700" dirty="0">
                <a:latin typeface="Times New Roman"/>
                <a:cs typeface="Times New Roman"/>
              </a:rPr>
              <a:t>صيانة أي منشآت</a:t>
            </a:r>
          </a:p>
          <a:p>
            <a:pPr marL="481965" marR="982344" indent="-469900" algn="r" rtl="1">
              <a:lnSpc>
                <a:spcPct val="70000"/>
              </a:lnSpc>
              <a:spcBef>
                <a:spcPts val="1070"/>
              </a:spcBef>
              <a:buClr>
                <a:srgbClr val="660000"/>
              </a:buClr>
              <a:buSzPct val="68518"/>
              <a:buFont typeface="Wingdings"/>
              <a:buChar char=""/>
              <a:tabLst>
                <a:tab pos="481965" algn="l"/>
                <a:tab pos="482600" algn="l"/>
              </a:tabLst>
            </a:pPr>
            <a:r>
              <a:rPr lang="ar-JO" sz="2700" dirty="0">
                <a:latin typeface="Times New Roman"/>
                <a:cs typeface="Times New Roman"/>
              </a:rPr>
              <a:t>الأرض الخاصة - موقف ملاك الأراضي</a:t>
            </a:r>
          </a:p>
          <a:p>
            <a:pPr marL="481965" marR="982344" indent="-469900" algn="r" rtl="1">
              <a:lnSpc>
                <a:spcPct val="70000"/>
              </a:lnSpc>
              <a:spcBef>
                <a:spcPts val="1070"/>
              </a:spcBef>
              <a:buClr>
                <a:srgbClr val="660000"/>
              </a:buClr>
              <a:buSzPct val="68518"/>
              <a:buFont typeface="Wingdings"/>
              <a:buChar char=""/>
              <a:tabLst>
                <a:tab pos="481965" algn="l"/>
                <a:tab pos="482600" algn="l"/>
              </a:tabLst>
            </a:pPr>
            <a:r>
              <a:rPr lang="ar-JO" sz="2700" dirty="0">
                <a:latin typeface="Times New Roman"/>
                <a:cs typeface="Times New Roman"/>
              </a:rPr>
              <a:t>إنفاذ اتفاقيات الارتفاق</a:t>
            </a:r>
          </a:p>
          <a:p>
            <a:pPr marL="481965" marR="982344" indent="-469900" algn="r" rtl="1">
              <a:lnSpc>
                <a:spcPct val="70000"/>
              </a:lnSpc>
              <a:spcBef>
                <a:spcPts val="1070"/>
              </a:spcBef>
              <a:buClr>
                <a:srgbClr val="660000"/>
              </a:buClr>
              <a:buSzPct val="68518"/>
              <a:buFont typeface="Wingdings"/>
              <a:buChar char=""/>
              <a:tabLst>
                <a:tab pos="481965" algn="l"/>
                <a:tab pos="482600" algn="l"/>
              </a:tabLst>
            </a:pPr>
            <a:r>
              <a:rPr lang="ar-JO" sz="2700" dirty="0">
                <a:latin typeface="Times New Roman"/>
                <a:cs typeface="Times New Roman"/>
              </a:rPr>
              <a:t>التخطيط على مستوى </a:t>
            </a:r>
            <a:r>
              <a:rPr lang="ar-JO" sz="2700" dirty="0" err="1">
                <a:latin typeface="Times New Roman"/>
                <a:cs typeface="Times New Roman"/>
              </a:rPr>
              <a:t>مستجمعات</a:t>
            </a:r>
            <a:r>
              <a:rPr lang="ar-JO" sz="2700" dirty="0">
                <a:latin typeface="Times New Roman"/>
                <a:cs typeface="Times New Roman"/>
              </a:rPr>
              <a:t> المياه أو المناظر الطبيعية</a:t>
            </a:r>
            <a:endParaRPr sz="2700" dirty="0">
              <a:latin typeface="Times New Roman"/>
              <a:cs typeface="Times New Roman"/>
            </a:endParaRPr>
          </a:p>
          <a:p>
            <a:pPr marL="920750" marR="335915" lvl="1" indent="-437515" algn="r" rtl="1">
              <a:lnSpc>
                <a:spcPct val="70000"/>
              </a:lnSpc>
              <a:spcBef>
                <a:spcPts val="720"/>
              </a:spcBef>
              <a:buClr>
                <a:srgbClr val="999966"/>
              </a:buClr>
              <a:buSzPct val="75000"/>
              <a:buFont typeface="Wingdings"/>
              <a:buChar char=""/>
              <a:tabLst>
                <a:tab pos="920750" algn="l"/>
                <a:tab pos="921385" algn="l"/>
              </a:tabLst>
            </a:pPr>
            <a:r>
              <a:rPr lang="ar-JO" sz="2400" dirty="0">
                <a:latin typeface="Times New Roman"/>
                <a:cs typeface="Times New Roman"/>
              </a:rPr>
              <a:t>إجراء عمليات جرد واسعة النطاق للمواقع </a:t>
            </a:r>
            <a:r>
              <a:rPr lang="ar-JO" sz="2400" dirty="0" smtClean="0">
                <a:latin typeface="Times New Roman"/>
                <a:cs typeface="Times New Roman"/>
              </a:rPr>
              <a:t>المحتملة</a:t>
            </a:r>
            <a:endParaRPr sz="2400" dirty="0">
              <a:latin typeface="Times New Roman"/>
              <a:cs typeface="Times New Roman"/>
            </a:endParaRPr>
          </a:p>
          <a:p>
            <a:pPr marL="481965" indent="-469900" algn="r" rtl="1">
              <a:lnSpc>
                <a:spcPts val="2430"/>
              </a:lnSpc>
              <a:buClr>
                <a:srgbClr val="660000"/>
              </a:buClr>
              <a:buSzPct val="68518"/>
              <a:buFont typeface="Wingdings"/>
              <a:buChar char=""/>
              <a:tabLst>
                <a:tab pos="481965" algn="l"/>
                <a:tab pos="482600" algn="l"/>
              </a:tabLst>
            </a:pPr>
            <a:r>
              <a:rPr lang="ar-JO" sz="2700" dirty="0">
                <a:latin typeface="Times New Roman"/>
                <a:cs typeface="Times New Roman"/>
              </a:rPr>
              <a:t>توثيق النجاحات والفشل والمتوسط</a:t>
            </a:r>
          </a:p>
          <a:p>
            <a:pPr marL="12065" algn="r" rtl="1">
              <a:lnSpc>
                <a:spcPts val="2430"/>
              </a:lnSpc>
              <a:buClr>
                <a:srgbClr val="660000"/>
              </a:buClr>
              <a:buSzPct val="68518"/>
              <a:tabLst>
                <a:tab pos="481965" algn="l"/>
                <a:tab pos="482600" algn="l"/>
              </a:tabLst>
            </a:pPr>
            <a:r>
              <a:rPr lang="ar-JO" sz="2700" dirty="0">
                <a:latin typeface="Times New Roman"/>
                <a:cs typeface="Times New Roman"/>
              </a:rPr>
              <a:t>تصحيحات المسار (المراقبة = عنصر حاسم في أي مشروع ترميم)</a:t>
            </a:r>
            <a:endParaRPr sz="2700" dirty="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366179" y="146050"/>
          <a:ext cx="11583035" cy="3683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1275695"/>
                <a:gridCol w="307340"/>
              </a:tblGrid>
              <a:tr h="2286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99996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solidFill>
                      <a:srgbClr val="660000"/>
                    </a:solidFill>
                  </a:tcPr>
                </a:tc>
              </a:tr>
              <a:tr h="1397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66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999966"/>
                    </a:solidFill>
                  </a:tcPr>
                </a:tc>
              </a:tr>
            </a:tbl>
          </a:graphicData>
        </a:graphic>
      </p:graphicFrame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366179" y="927607"/>
            <a:ext cx="11583035" cy="1121461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en-US" spc="-50" dirty="0" smtClean="0"/>
              <a:t> </a:t>
            </a:r>
            <a:r>
              <a:rPr spc="-50" dirty="0" smtClean="0"/>
              <a:t>Wetland </a:t>
            </a:r>
            <a:r>
              <a:rPr dirty="0"/>
              <a:t>Restoration</a:t>
            </a:r>
            <a:r>
              <a:rPr spc="-85" dirty="0"/>
              <a:t> </a:t>
            </a:r>
            <a:r>
              <a:rPr dirty="0" smtClean="0"/>
              <a:t>Opportunities</a:t>
            </a:r>
            <a:r>
              <a:rPr lang="en-US" dirty="0" smtClean="0"/>
              <a:t>  </a:t>
            </a:r>
            <a:r>
              <a:rPr lang="ar-JO" dirty="0" smtClean="0"/>
              <a:t> </a:t>
            </a:r>
            <a:r>
              <a:rPr lang="en-US" dirty="0" smtClean="0"/>
              <a:t> </a:t>
            </a:r>
            <a:r>
              <a:rPr lang="ar-JO" dirty="0"/>
              <a:t>فرص استعادة الأراضي الرطبة</a:t>
            </a:r>
            <a:br>
              <a:rPr lang="ar-JO" dirty="0"/>
            </a:br>
            <a:endParaRPr dirty="0"/>
          </a:p>
        </p:txBody>
      </p:sp>
      <p:sp>
        <p:nvSpPr>
          <p:cNvPr id="4" name="object 4"/>
          <p:cNvSpPr txBox="1">
            <a:spLocks noGrp="1"/>
          </p:cNvSpPr>
          <p:nvPr>
            <p:ph type="body" idx="1"/>
          </p:nvPr>
        </p:nvSpPr>
        <p:spPr>
          <a:xfrm>
            <a:off x="2593339" y="1733804"/>
            <a:ext cx="9355875" cy="3449021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481965" indent="-469900" rtl="1">
              <a:lnSpc>
                <a:spcPts val="2330"/>
              </a:lnSpc>
              <a:spcBef>
                <a:spcPts val="95"/>
              </a:spcBef>
              <a:buClr>
                <a:srgbClr val="660000"/>
              </a:buClr>
              <a:buSzPct val="68181"/>
              <a:buFont typeface="Wingdings"/>
              <a:buChar char=""/>
              <a:tabLst>
                <a:tab pos="481965" algn="l"/>
                <a:tab pos="482600" algn="l"/>
              </a:tabLst>
            </a:pPr>
            <a:r>
              <a:rPr lang="ar-JO" spc="-40" dirty="0" smtClean="0"/>
              <a:t>النوع الاول</a:t>
            </a:r>
            <a:endParaRPr lang="ar-JO" sz="2600" spc="-5" dirty="0">
              <a:latin typeface="Times New Roman"/>
              <a:cs typeface="Times New Roman"/>
            </a:endParaRPr>
          </a:p>
          <a:p>
            <a:pPr marL="920750" lvl="1" indent="-438150" rtl="1">
              <a:lnSpc>
                <a:spcPts val="2500"/>
              </a:lnSpc>
              <a:buClr>
                <a:srgbClr val="999966"/>
              </a:buClr>
              <a:buSzPct val="75000"/>
              <a:buFont typeface="Wingdings"/>
              <a:buChar char=""/>
              <a:tabLst>
                <a:tab pos="920750" algn="l"/>
                <a:tab pos="921385" algn="l"/>
              </a:tabLst>
            </a:pPr>
            <a:r>
              <a:rPr lang="ar-JO" sz="2600" spc="-5" dirty="0">
                <a:latin typeface="Times New Roman"/>
                <a:cs typeface="Times New Roman"/>
              </a:rPr>
              <a:t>الأراضي الرطبة المجففة في الأراضي الزراعية</a:t>
            </a:r>
          </a:p>
          <a:p>
            <a:pPr marL="920750" lvl="1" indent="-438150" rtl="1">
              <a:lnSpc>
                <a:spcPts val="2500"/>
              </a:lnSpc>
              <a:buClr>
                <a:srgbClr val="999966"/>
              </a:buClr>
              <a:buSzPct val="75000"/>
              <a:buFont typeface="Wingdings"/>
              <a:buChar char=""/>
              <a:tabLst>
                <a:tab pos="920750" algn="l"/>
                <a:tab pos="921385" algn="l"/>
              </a:tabLst>
            </a:pPr>
            <a:r>
              <a:rPr lang="ar-JO" sz="2600" spc="-5" dirty="0">
                <a:latin typeface="Times New Roman"/>
                <a:cs typeface="Times New Roman"/>
              </a:rPr>
              <a:t>مواقع التعبئة غير المطورة</a:t>
            </a:r>
          </a:p>
          <a:p>
            <a:pPr marL="920750" lvl="1" indent="-438150" rtl="1">
              <a:lnSpc>
                <a:spcPts val="2500"/>
              </a:lnSpc>
              <a:buClr>
                <a:srgbClr val="999966"/>
              </a:buClr>
              <a:buSzPct val="75000"/>
              <a:buFont typeface="Wingdings"/>
              <a:buChar char=""/>
              <a:tabLst>
                <a:tab pos="920750" algn="l"/>
                <a:tab pos="921385" algn="l"/>
              </a:tabLst>
            </a:pPr>
            <a:r>
              <a:rPr lang="ar-JO" sz="2600" spc="-5" dirty="0">
                <a:latin typeface="Times New Roman"/>
                <a:cs typeface="Times New Roman"/>
              </a:rPr>
              <a:t>مواقع أخرى تم تصريفها بشكل فعال</a:t>
            </a:r>
            <a:endParaRPr sz="2600" dirty="0">
              <a:latin typeface="Times New Roman"/>
              <a:cs typeface="Times New Roman"/>
            </a:endParaRPr>
          </a:p>
          <a:p>
            <a:pPr marL="481965" indent="-469900" rtl="1">
              <a:lnSpc>
                <a:spcPts val="2065"/>
              </a:lnSpc>
              <a:buClr>
                <a:srgbClr val="660000"/>
              </a:buClr>
              <a:buSzPct val="68181"/>
              <a:buFont typeface="Wingdings"/>
              <a:buChar char=""/>
              <a:tabLst>
                <a:tab pos="481965" algn="l"/>
                <a:tab pos="482600" algn="l"/>
              </a:tabLst>
            </a:pPr>
            <a:r>
              <a:rPr lang="ar-JO" spc="-5" dirty="0" smtClean="0"/>
              <a:t>النوع الثاني</a:t>
            </a:r>
            <a:endParaRPr lang="ar-JO" sz="2600" spc="-5" dirty="0">
              <a:latin typeface="Times New Roman"/>
              <a:cs typeface="Times New Roman"/>
            </a:endParaRPr>
          </a:p>
          <a:p>
            <a:pPr marL="920750" lvl="1" indent="-438150" rtl="1">
              <a:lnSpc>
                <a:spcPts val="2500"/>
              </a:lnSpc>
              <a:buClr>
                <a:srgbClr val="999966"/>
              </a:buClr>
              <a:buSzPct val="75000"/>
              <a:buFont typeface="Wingdings"/>
              <a:buChar char=""/>
              <a:tabLst>
                <a:tab pos="920750" algn="l"/>
                <a:tab pos="921385" algn="l"/>
              </a:tabLst>
            </a:pPr>
            <a:r>
              <a:rPr lang="ar-JO" sz="2600" spc="-5" dirty="0">
                <a:latin typeface="Times New Roman"/>
                <a:cs typeface="Times New Roman"/>
              </a:rPr>
              <a:t>الأراضي الرطبة المصابة جزئيًا</a:t>
            </a:r>
          </a:p>
          <a:p>
            <a:pPr marL="920750" lvl="1" indent="-438150" rtl="1">
              <a:lnSpc>
                <a:spcPts val="2500"/>
              </a:lnSpc>
              <a:buClr>
                <a:srgbClr val="999966"/>
              </a:buClr>
              <a:buSzPct val="75000"/>
              <a:buFont typeface="Wingdings"/>
              <a:buChar char=""/>
              <a:tabLst>
                <a:tab pos="920750" algn="l"/>
                <a:tab pos="921385" algn="l"/>
              </a:tabLst>
            </a:pPr>
            <a:r>
              <a:rPr lang="ar-JO" sz="2600" spc="-5" dirty="0">
                <a:latin typeface="Times New Roman"/>
                <a:cs typeface="Times New Roman"/>
              </a:rPr>
              <a:t>الأراضي الرطبة المنحدرة / المحجوزة</a:t>
            </a:r>
          </a:p>
          <a:p>
            <a:pPr marL="920750" lvl="1" indent="-438150" rtl="1">
              <a:lnSpc>
                <a:spcPts val="2500"/>
              </a:lnSpc>
              <a:buClr>
                <a:srgbClr val="999966"/>
              </a:buClr>
              <a:buSzPct val="75000"/>
              <a:buFont typeface="Wingdings"/>
              <a:buChar char=""/>
              <a:tabLst>
                <a:tab pos="920750" algn="l"/>
                <a:tab pos="921385" algn="l"/>
              </a:tabLst>
            </a:pPr>
            <a:r>
              <a:rPr lang="ar-JO" sz="2600" spc="-5" dirty="0">
                <a:latin typeface="Times New Roman"/>
                <a:cs typeface="Times New Roman"/>
              </a:rPr>
              <a:t>الأراضي الرطبة المحفورة</a:t>
            </a:r>
          </a:p>
          <a:p>
            <a:pPr marL="920750" lvl="1" indent="-438150" rtl="1">
              <a:lnSpc>
                <a:spcPts val="2500"/>
              </a:lnSpc>
              <a:buClr>
                <a:srgbClr val="999966"/>
              </a:buClr>
              <a:buSzPct val="75000"/>
              <a:buFont typeface="Wingdings"/>
              <a:buChar char=""/>
              <a:tabLst>
                <a:tab pos="920750" algn="l"/>
                <a:tab pos="921385" algn="l"/>
              </a:tabLst>
            </a:pPr>
            <a:r>
              <a:rPr lang="ar-JO" sz="2600" spc="-5" dirty="0">
                <a:latin typeface="Times New Roman"/>
                <a:cs typeface="Times New Roman"/>
              </a:rPr>
              <a:t>الأراضي الرطبة الملوثة</a:t>
            </a:r>
          </a:p>
          <a:p>
            <a:pPr marL="920750" lvl="1" indent="-438150" rtl="1">
              <a:lnSpc>
                <a:spcPts val="2500"/>
              </a:lnSpc>
              <a:buClr>
                <a:srgbClr val="999966"/>
              </a:buClr>
              <a:buSzPct val="75000"/>
              <a:buFont typeface="Wingdings"/>
              <a:buChar char=""/>
              <a:tabLst>
                <a:tab pos="920750" algn="l"/>
                <a:tab pos="921385" algn="l"/>
              </a:tabLst>
            </a:pPr>
            <a:r>
              <a:rPr lang="ar-JO" sz="2600" spc="-5" dirty="0">
                <a:latin typeface="Times New Roman"/>
                <a:cs typeface="Times New Roman"/>
              </a:rPr>
              <a:t>تنتشر الأنواع الغازية في الأراضي الرطبة</a:t>
            </a:r>
            <a:endParaRPr sz="2600" dirty="0">
              <a:latin typeface="Times New Roman"/>
              <a:cs typeface="Times New Roman"/>
            </a:endParaRPr>
          </a:p>
          <a:p>
            <a:pPr marL="481965" indent="-469900" rtl="1">
              <a:lnSpc>
                <a:spcPts val="2370"/>
              </a:lnSpc>
              <a:buClr>
                <a:srgbClr val="660000"/>
              </a:buClr>
              <a:buSzPct val="68181"/>
              <a:buFont typeface="Wingdings"/>
              <a:buChar char=""/>
              <a:tabLst>
                <a:tab pos="481965" algn="l"/>
                <a:tab pos="482600" algn="l"/>
              </a:tabLst>
            </a:pPr>
            <a:r>
              <a:rPr lang="ar-JO" spc="-5" dirty="0"/>
              <a:t>إجراءات مفيدة أخرى</a:t>
            </a:r>
            <a:endParaRPr spc="-5" dirty="0"/>
          </a:p>
        </p:txBody>
      </p:sp>
      <p:sp>
        <p:nvSpPr>
          <p:cNvPr id="5" name="object 5"/>
          <p:cNvSpPr txBox="1"/>
          <p:nvPr/>
        </p:nvSpPr>
        <p:spPr>
          <a:xfrm>
            <a:off x="5775744" y="4753864"/>
            <a:ext cx="6173470" cy="122597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449580" indent="-437515" algn="r" rtl="1">
              <a:lnSpc>
                <a:spcPct val="100000"/>
              </a:lnSpc>
              <a:spcBef>
                <a:spcPts val="100"/>
              </a:spcBef>
              <a:buClr>
                <a:srgbClr val="999966"/>
              </a:buClr>
              <a:buSzPct val="75000"/>
              <a:buFont typeface="Wingdings"/>
              <a:buChar char=""/>
              <a:tabLst>
                <a:tab pos="449580" algn="l"/>
                <a:tab pos="450215" algn="l"/>
              </a:tabLst>
            </a:pPr>
            <a:endParaRPr lang="ar-JO" sz="2600" spc="-5" dirty="0">
              <a:latin typeface="Times New Roman"/>
              <a:cs typeface="Times New Roman"/>
            </a:endParaRPr>
          </a:p>
          <a:p>
            <a:pPr marL="906780" lvl="1" indent="-437515" algn="r" rtl="1">
              <a:spcBef>
                <a:spcPts val="100"/>
              </a:spcBef>
              <a:buClr>
                <a:srgbClr val="999966"/>
              </a:buClr>
              <a:buSzPct val="75000"/>
              <a:buFont typeface="Wingdings"/>
              <a:buChar char=""/>
              <a:tabLst>
                <a:tab pos="449580" algn="l"/>
                <a:tab pos="450215" algn="l"/>
              </a:tabLst>
            </a:pPr>
            <a:r>
              <a:rPr lang="ar-JO" sz="2600" spc="-5" dirty="0">
                <a:latin typeface="Times New Roman"/>
                <a:cs typeface="Times New Roman"/>
              </a:rPr>
              <a:t>استعادة الحواجز النباتية على طول الأراضي </a:t>
            </a:r>
            <a:r>
              <a:rPr lang="ar-JO" sz="2600" spc="-5" dirty="0" smtClean="0">
                <a:latin typeface="Times New Roman"/>
                <a:cs typeface="Times New Roman"/>
              </a:rPr>
              <a:t>الرطبة واجسام مائية</a:t>
            </a:r>
            <a:endParaRPr sz="2600" dirty="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366179" y="146050"/>
          <a:ext cx="11583035" cy="3683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1275695"/>
                <a:gridCol w="307340"/>
              </a:tblGrid>
              <a:tr h="2286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99996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solidFill>
                      <a:srgbClr val="660000"/>
                    </a:solidFill>
                  </a:tcPr>
                </a:tc>
              </a:tr>
              <a:tr h="1397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66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999966"/>
                    </a:solidFill>
                  </a:tcPr>
                </a:tc>
              </a:tr>
            </a:tbl>
          </a:graphicData>
        </a:graphic>
      </p:graphicFrame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366180" y="927607"/>
            <a:ext cx="11583034" cy="9983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en-US" sz="3200" dirty="0" smtClean="0"/>
              <a:t> </a:t>
            </a:r>
            <a:r>
              <a:rPr sz="3200" dirty="0" smtClean="0"/>
              <a:t>Finding </a:t>
            </a:r>
            <a:r>
              <a:rPr sz="3200" dirty="0"/>
              <a:t>Potential Restoration</a:t>
            </a:r>
            <a:r>
              <a:rPr sz="3200" spc="-150" dirty="0"/>
              <a:t> </a:t>
            </a:r>
            <a:r>
              <a:rPr sz="3200" dirty="0" smtClean="0"/>
              <a:t>Sites</a:t>
            </a:r>
            <a:r>
              <a:rPr lang="en-US" sz="3200" dirty="0" smtClean="0"/>
              <a:t>            </a:t>
            </a:r>
            <a:r>
              <a:rPr lang="ar-JO" sz="3200" dirty="0" smtClean="0"/>
              <a:t>البحث </a:t>
            </a:r>
            <a:r>
              <a:rPr lang="ar-JO" sz="3200" dirty="0"/>
              <a:t>عن مواقع الاستعادة المحتملة</a:t>
            </a:r>
            <a:br>
              <a:rPr lang="ar-JO" sz="3200" dirty="0"/>
            </a:br>
            <a:endParaRPr sz="3200" dirty="0"/>
          </a:p>
        </p:txBody>
      </p:sp>
      <p:sp>
        <p:nvSpPr>
          <p:cNvPr id="4" name="object 4"/>
          <p:cNvSpPr txBox="1"/>
          <p:nvPr/>
        </p:nvSpPr>
        <p:spPr>
          <a:xfrm>
            <a:off x="609600" y="1791870"/>
            <a:ext cx="11339614" cy="4545475"/>
          </a:xfrm>
          <a:prstGeom prst="rect">
            <a:avLst/>
          </a:prstGeom>
        </p:spPr>
        <p:txBody>
          <a:bodyPr vert="horz" wrap="square" lIns="0" tIns="109855" rIns="0" bIns="0" rtlCol="0">
            <a:spAutoFit/>
          </a:bodyPr>
          <a:lstStyle/>
          <a:p>
            <a:pPr marL="12700" algn="r" rtl="1">
              <a:lnSpc>
                <a:spcPct val="100000"/>
              </a:lnSpc>
              <a:spcBef>
                <a:spcPts val="865"/>
              </a:spcBef>
            </a:pPr>
            <a:r>
              <a:rPr lang="ar-JO" sz="3200" b="1" dirty="0">
                <a:latin typeface="Times New Roman"/>
                <a:cs typeface="Times New Roman"/>
              </a:rPr>
              <a:t>الخطوة الأولى - مراجعة البيانات الموجودة</a:t>
            </a:r>
            <a:endParaRPr sz="3200" dirty="0">
              <a:latin typeface="Times New Roman"/>
              <a:cs typeface="Times New Roman"/>
            </a:endParaRPr>
          </a:p>
          <a:p>
            <a:pPr marL="481965" indent="-469900" algn="r" rtl="1">
              <a:lnSpc>
                <a:spcPct val="100000"/>
              </a:lnSpc>
              <a:spcBef>
                <a:spcPts val="770"/>
              </a:spcBef>
              <a:buClr>
                <a:srgbClr val="660000"/>
              </a:buClr>
              <a:buSzPct val="70312"/>
              <a:buFont typeface="Wingdings"/>
              <a:buChar char=""/>
              <a:tabLst>
                <a:tab pos="481965" algn="l"/>
                <a:tab pos="482600" algn="l"/>
              </a:tabLst>
            </a:pPr>
            <a:r>
              <a:rPr lang="ar-JO" sz="3200" dirty="0">
                <a:latin typeface="Times New Roman"/>
                <a:cs typeface="Times New Roman"/>
              </a:rPr>
              <a:t>مقارنة </a:t>
            </a:r>
            <a:r>
              <a:rPr lang="ar-JO" sz="3200" dirty="0" smtClean="0">
                <a:latin typeface="Times New Roman"/>
                <a:cs typeface="Times New Roman"/>
              </a:rPr>
              <a:t>الخريطة</a:t>
            </a:r>
            <a:endParaRPr lang="ar-JO" sz="2800" dirty="0">
              <a:latin typeface="Times New Roman"/>
              <a:cs typeface="Times New Roman"/>
            </a:endParaRPr>
          </a:p>
          <a:p>
            <a:pPr marL="920750" lvl="1" indent="-438150" algn="r" rtl="1">
              <a:lnSpc>
                <a:spcPct val="100000"/>
              </a:lnSpc>
              <a:spcBef>
                <a:spcPts val="675"/>
              </a:spcBef>
              <a:buClr>
                <a:srgbClr val="999966"/>
              </a:buClr>
              <a:buSzPct val="75000"/>
              <a:buFont typeface="Wingdings"/>
              <a:buChar char=""/>
              <a:tabLst>
                <a:tab pos="920750" algn="l"/>
                <a:tab pos="921385" algn="l"/>
              </a:tabLst>
            </a:pPr>
            <a:r>
              <a:rPr lang="ar-JO" sz="2800" dirty="0">
                <a:latin typeface="Times New Roman"/>
                <a:cs typeface="Times New Roman"/>
              </a:rPr>
              <a:t>مسح التربة مقابل خرائط الأراضي الرطبة</a:t>
            </a:r>
            <a:endParaRPr sz="2800" dirty="0">
              <a:latin typeface="Times New Roman"/>
              <a:cs typeface="Times New Roman"/>
            </a:endParaRPr>
          </a:p>
          <a:p>
            <a:pPr marL="481965" indent="-469900" algn="r" rtl="1">
              <a:lnSpc>
                <a:spcPct val="100000"/>
              </a:lnSpc>
              <a:spcBef>
                <a:spcPts val="765"/>
              </a:spcBef>
              <a:buClr>
                <a:srgbClr val="660000"/>
              </a:buClr>
              <a:buSzPct val="70312"/>
              <a:buFont typeface="Wingdings"/>
              <a:buChar char=""/>
              <a:tabLst>
                <a:tab pos="481965" algn="l"/>
                <a:tab pos="482600" algn="l"/>
              </a:tabLst>
            </a:pPr>
            <a:r>
              <a:rPr lang="ar-JO" sz="3200" dirty="0">
                <a:latin typeface="Times New Roman"/>
                <a:cs typeface="Times New Roman"/>
              </a:rPr>
              <a:t>الخريطة مقابل الصور </a:t>
            </a:r>
            <a:r>
              <a:rPr lang="ar-JO" sz="3200" dirty="0" smtClean="0">
                <a:latin typeface="Times New Roman"/>
                <a:cs typeface="Times New Roman"/>
              </a:rPr>
              <a:t>الجوية</a:t>
            </a:r>
            <a:endParaRPr sz="3200" dirty="0">
              <a:latin typeface="Times New Roman"/>
              <a:cs typeface="Times New Roman"/>
            </a:endParaRPr>
          </a:p>
          <a:p>
            <a:pPr marL="481965" indent="-469900" algn="r" rtl="1">
              <a:lnSpc>
                <a:spcPct val="100000"/>
              </a:lnSpc>
              <a:spcBef>
                <a:spcPts val="765"/>
              </a:spcBef>
              <a:buClr>
                <a:srgbClr val="660000"/>
              </a:buClr>
              <a:buSzPct val="70312"/>
              <a:buFont typeface="Wingdings"/>
              <a:buChar char=""/>
              <a:tabLst>
                <a:tab pos="481965" algn="l"/>
                <a:tab pos="482600" algn="l"/>
              </a:tabLst>
            </a:pPr>
            <a:r>
              <a:rPr lang="ar-JO" sz="3200" dirty="0">
                <a:latin typeface="Times New Roman"/>
                <a:cs typeface="Times New Roman"/>
              </a:rPr>
              <a:t>الصور </a:t>
            </a:r>
            <a:r>
              <a:rPr lang="ar-JO" sz="3200" dirty="0" smtClean="0">
                <a:latin typeface="Times New Roman"/>
                <a:cs typeface="Times New Roman"/>
              </a:rPr>
              <a:t>الجوية</a:t>
            </a:r>
            <a:endParaRPr lang="ar-JO" sz="2800" spc="-5" dirty="0">
              <a:latin typeface="Times New Roman"/>
              <a:cs typeface="Times New Roman"/>
            </a:endParaRPr>
          </a:p>
          <a:p>
            <a:pPr marL="920750" lvl="1" indent="-438150" algn="r" rtl="1">
              <a:lnSpc>
                <a:spcPct val="100000"/>
              </a:lnSpc>
              <a:spcBef>
                <a:spcPts val="680"/>
              </a:spcBef>
              <a:buClr>
                <a:srgbClr val="999966"/>
              </a:buClr>
              <a:buSzPct val="75000"/>
              <a:buFont typeface="Wingdings"/>
              <a:buChar char=""/>
              <a:tabLst>
                <a:tab pos="920750" algn="l"/>
                <a:tab pos="921385" algn="l"/>
              </a:tabLst>
            </a:pPr>
            <a:r>
              <a:rPr lang="ar-JO" sz="2800" spc="-5" dirty="0">
                <a:latin typeface="Times New Roman"/>
                <a:cs typeface="Times New Roman"/>
              </a:rPr>
              <a:t>عدة سنوات</a:t>
            </a:r>
          </a:p>
          <a:p>
            <a:pPr marL="920750" lvl="1" indent="-438150" algn="r" rtl="1">
              <a:lnSpc>
                <a:spcPct val="100000"/>
              </a:lnSpc>
              <a:spcBef>
                <a:spcPts val="680"/>
              </a:spcBef>
              <a:buClr>
                <a:srgbClr val="999966"/>
              </a:buClr>
              <a:buSzPct val="75000"/>
              <a:buFont typeface="Wingdings"/>
              <a:buChar char=""/>
              <a:tabLst>
                <a:tab pos="920750" algn="l"/>
                <a:tab pos="921385" algn="l"/>
              </a:tabLst>
            </a:pPr>
            <a:r>
              <a:rPr lang="ar-JO" sz="2800" spc="-5" dirty="0">
                <a:latin typeface="Times New Roman"/>
                <a:cs typeface="Times New Roman"/>
              </a:rPr>
              <a:t>ابحث عن المواقع المسطحة بجوار الأراضي الرطبة </a:t>
            </a:r>
            <a:r>
              <a:rPr lang="ar-JO" sz="2800" spc="-5" dirty="0" smtClean="0">
                <a:latin typeface="Times New Roman"/>
                <a:cs typeface="Times New Roman"/>
              </a:rPr>
              <a:t>الموجودة</a:t>
            </a:r>
            <a:endParaRPr lang="ar-JO" sz="3200" b="1" dirty="0">
              <a:latin typeface="Times New Roman"/>
              <a:cs typeface="Times New Roman"/>
            </a:endParaRPr>
          </a:p>
          <a:p>
            <a:pPr marL="12700" algn="r" rtl="1">
              <a:lnSpc>
                <a:spcPct val="100000"/>
              </a:lnSpc>
              <a:spcBef>
                <a:spcPts val="765"/>
              </a:spcBef>
            </a:pPr>
            <a:r>
              <a:rPr lang="ar-JO" sz="3200" b="1" dirty="0">
                <a:latin typeface="Times New Roman"/>
                <a:cs typeface="Times New Roman"/>
              </a:rPr>
              <a:t>الخطوة التالية - الفحص </a:t>
            </a:r>
            <a:r>
              <a:rPr lang="ar-JO" sz="3200" b="1" dirty="0" smtClean="0">
                <a:latin typeface="Times New Roman"/>
                <a:cs typeface="Times New Roman"/>
              </a:rPr>
              <a:t>الميداني</a:t>
            </a:r>
            <a:endParaRPr sz="3200" dirty="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366179" y="146050"/>
          <a:ext cx="11583035" cy="3683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1275695"/>
                <a:gridCol w="307340"/>
              </a:tblGrid>
              <a:tr h="2286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99996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solidFill>
                      <a:srgbClr val="660000"/>
                    </a:solidFill>
                  </a:tcPr>
                </a:tc>
              </a:tr>
              <a:tr h="1397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66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999966"/>
                    </a:solidFill>
                  </a:tcPr>
                </a:tc>
              </a:tr>
            </a:tbl>
          </a:graphicData>
        </a:graphic>
      </p:graphicFrame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366179" y="927607"/>
            <a:ext cx="11583035" cy="567463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b="1" spc="-80" dirty="0">
                <a:latin typeface="Times New Roman"/>
                <a:cs typeface="Times New Roman"/>
              </a:rPr>
              <a:t>Type </a:t>
            </a:r>
            <a:r>
              <a:rPr b="1" dirty="0">
                <a:latin typeface="Times New Roman"/>
                <a:cs typeface="Times New Roman"/>
              </a:rPr>
              <a:t>1 Sites</a:t>
            </a:r>
            <a:r>
              <a:rPr b="1" spc="35" dirty="0">
                <a:latin typeface="Times New Roman"/>
                <a:cs typeface="Times New Roman"/>
              </a:rPr>
              <a:t> </a:t>
            </a:r>
            <a:r>
              <a:rPr b="1" spc="-5" dirty="0">
                <a:latin typeface="Times New Roman"/>
                <a:cs typeface="Times New Roman"/>
              </a:rPr>
              <a:t>(Re-establishment</a:t>
            </a:r>
            <a:r>
              <a:rPr b="1" spc="-5" dirty="0" smtClean="0">
                <a:latin typeface="Times New Roman"/>
                <a:cs typeface="Times New Roman"/>
              </a:rPr>
              <a:t>)</a:t>
            </a:r>
            <a:r>
              <a:rPr lang="ar-JO" b="1" spc="-5" dirty="0" smtClean="0">
                <a:latin typeface="Times New Roman"/>
                <a:cs typeface="Times New Roman"/>
              </a:rPr>
              <a:t> </a:t>
            </a:r>
            <a:r>
              <a:rPr lang="ar-JO" b="1" spc="-5" dirty="0" smtClean="0"/>
              <a:t> </a:t>
            </a:r>
            <a:r>
              <a:rPr lang="ar-JO" b="1" spc="-5" dirty="0"/>
              <a:t>مواقع النوع الأول (إعادة التأسيس)</a:t>
            </a:r>
            <a:endParaRPr dirty="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688340" y="1749258"/>
            <a:ext cx="11260874" cy="4683333"/>
          </a:xfrm>
          <a:prstGeom prst="rect">
            <a:avLst/>
          </a:prstGeom>
        </p:spPr>
        <p:txBody>
          <a:bodyPr vert="horz" wrap="square" lIns="0" tIns="111760" rIns="0" bIns="0" rtlCol="0">
            <a:spAutoFit/>
          </a:bodyPr>
          <a:lstStyle/>
          <a:p>
            <a:pPr marL="481965" indent="-469900" algn="r" rtl="1">
              <a:lnSpc>
                <a:spcPct val="100000"/>
              </a:lnSpc>
              <a:spcBef>
                <a:spcPts val="880"/>
              </a:spcBef>
              <a:buClr>
                <a:srgbClr val="660000"/>
              </a:buClr>
              <a:buSzPct val="70312"/>
              <a:buFont typeface="Wingdings"/>
              <a:buChar char=""/>
              <a:tabLst>
                <a:tab pos="481965" algn="l"/>
                <a:tab pos="482600" algn="l"/>
              </a:tabLst>
            </a:pPr>
            <a:r>
              <a:rPr lang="ar-JO" sz="3200" dirty="0">
                <a:latin typeface="Times New Roman"/>
                <a:cs typeface="Times New Roman"/>
              </a:rPr>
              <a:t>راجع المعلومات الموجودة</a:t>
            </a:r>
            <a:endParaRPr sz="3200" dirty="0">
              <a:latin typeface="Times New Roman"/>
              <a:cs typeface="Times New Roman"/>
            </a:endParaRPr>
          </a:p>
          <a:p>
            <a:pPr marL="920750" lvl="1" indent="-438150" algn="r" rtl="1">
              <a:lnSpc>
                <a:spcPct val="100000"/>
              </a:lnSpc>
              <a:spcBef>
                <a:spcPts val="675"/>
              </a:spcBef>
              <a:buClr>
                <a:srgbClr val="999966"/>
              </a:buClr>
              <a:buSzPct val="75000"/>
              <a:buFont typeface="Wingdings"/>
              <a:buChar char=""/>
              <a:tabLst>
                <a:tab pos="920750" algn="l"/>
                <a:tab pos="921385" algn="l"/>
              </a:tabLst>
            </a:pPr>
            <a:r>
              <a:rPr lang="ar-JO" sz="2800" spc="-10" dirty="0" smtClean="0">
                <a:latin typeface="Times New Roman"/>
                <a:cs typeface="Times New Roman"/>
              </a:rPr>
              <a:t>قارن </a:t>
            </a:r>
            <a:r>
              <a:rPr lang="ar-JO" sz="2800" spc="-10" dirty="0">
                <a:latin typeface="Times New Roman"/>
                <a:cs typeface="Times New Roman"/>
              </a:rPr>
              <a:t>مسح التربة بالأراضي الرطبة المعينة أو الصور الجوية</a:t>
            </a:r>
          </a:p>
          <a:p>
            <a:pPr marL="920750" lvl="1" indent="-438150" algn="r" rtl="1">
              <a:lnSpc>
                <a:spcPct val="100000"/>
              </a:lnSpc>
              <a:spcBef>
                <a:spcPts val="675"/>
              </a:spcBef>
              <a:buClr>
                <a:srgbClr val="999966"/>
              </a:buClr>
              <a:buSzPct val="75000"/>
              <a:buFont typeface="Wingdings"/>
              <a:buChar char=""/>
              <a:tabLst>
                <a:tab pos="920750" algn="l"/>
                <a:tab pos="921385" algn="l"/>
              </a:tabLst>
            </a:pPr>
            <a:r>
              <a:rPr lang="ar-JO" sz="2800" spc="-10" dirty="0">
                <a:latin typeface="Times New Roman"/>
                <a:cs typeface="Times New Roman"/>
              </a:rPr>
              <a:t>ابحث عن ما يلي في وحدات خريطة التربة المائية التي لم يتم تعيينها على الخريطة</a:t>
            </a:r>
            <a:r>
              <a:rPr sz="2800" spc="-10" dirty="0" smtClean="0">
                <a:latin typeface="Times New Roman"/>
                <a:cs typeface="Times New Roman"/>
              </a:rPr>
              <a:t> </a:t>
            </a:r>
            <a:endParaRPr lang="ar-JO" sz="2800" spc="-5" dirty="0">
              <a:latin typeface="Times New Roman"/>
              <a:cs typeface="Times New Roman"/>
            </a:endParaRPr>
          </a:p>
          <a:p>
            <a:pPr marL="483235" marR="5080" lvl="1" algn="r" rtl="1">
              <a:lnSpc>
                <a:spcPct val="100000"/>
              </a:lnSpc>
              <a:spcBef>
                <a:spcPts val="675"/>
              </a:spcBef>
              <a:buClr>
                <a:srgbClr val="999966"/>
              </a:buClr>
              <a:buSzPct val="75000"/>
              <a:tabLst>
                <a:tab pos="920750" algn="l"/>
                <a:tab pos="921385" algn="l"/>
              </a:tabLst>
            </a:pPr>
            <a:r>
              <a:rPr lang="ar-JO" sz="2800" spc="-5" dirty="0">
                <a:latin typeface="Times New Roman"/>
                <a:cs typeface="Times New Roman"/>
              </a:rPr>
              <a:t>الأراضي الرطبة:</a:t>
            </a:r>
            <a:endParaRPr sz="2800" dirty="0">
              <a:latin typeface="Times New Roman"/>
              <a:cs typeface="Times New Roman"/>
            </a:endParaRPr>
          </a:p>
          <a:p>
            <a:pPr marL="1390015" lvl="2" indent="-468630" algn="r" rtl="1">
              <a:lnSpc>
                <a:spcPct val="100000"/>
              </a:lnSpc>
              <a:spcBef>
                <a:spcPts val="509"/>
              </a:spcBef>
              <a:buClr>
                <a:srgbClr val="660000"/>
              </a:buClr>
              <a:buSzPct val="65000"/>
              <a:buFont typeface="Wingdings"/>
              <a:buChar char=""/>
              <a:tabLst>
                <a:tab pos="1390015" algn="l"/>
                <a:tab pos="1390650" algn="l"/>
              </a:tabLst>
            </a:pPr>
            <a:r>
              <a:rPr lang="ar-JO" sz="2000" spc="-5" dirty="0" smtClean="0">
                <a:latin typeface="Times New Roman"/>
                <a:cs typeface="Times New Roman"/>
              </a:rPr>
              <a:t>الحقول </a:t>
            </a:r>
            <a:r>
              <a:rPr lang="ar-JO" sz="2000" spc="-5" dirty="0">
                <a:latin typeface="Times New Roman"/>
                <a:cs typeface="Times New Roman"/>
              </a:rPr>
              <a:t>والمراعي الزراعية</a:t>
            </a:r>
          </a:p>
          <a:p>
            <a:pPr marL="1390015" lvl="2" indent="-468630" algn="r" rtl="1">
              <a:lnSpc>
                <a:spcPct val="100000"/>
              </a:lnSpc>
              <a:spcBef>
                <a:spcPts val="509"/>
              </a:spcBef>
              <a:buClr>
                <a:srgbClr val="660000"/>
              </a:buClr>
              <a:buSzPct val="65000"/>
              <a:buFont typeface="Wingdings"/>
              <a:buChar char=""/>
              <a:tabLst>
                <a:tab pos="1390015" algn="l"/>
                <a:tab pos="1390650" algn="l"/>
              </a:tabLst>
            </a:pPr>
            <a:r>
              <a:rPr lang="ar-JO" sz="2000" spc="-5" dirty="0">
                <a:latin typeface="Times New Roman"/>
                <a:cs typeface="Times New Roman"/>
              </a:rPr>
              <a:t>الحجز</a:t>
            </a:r>
          </a:p>
          <a:p>
            <a:pPr marL="1390015" lvl="2" indent="-468630" algn="r" rtl="1">
              <a:lnSpc>
                <a:spcPct val="100000"/>
              </a:lnSpc>
              <a:spcBef>
                <a:spcPts val="509"/>
              </a:spcBef>
              <a:buClr>
                <a:srgbClr val="660000"/>
              </a:buClr>
              <a:buSzPct val="65000"/>
              <a:buFont typeface="Wingdings"/>
              <a:buChar char=""/>
              <a:tabLst>
                <a:tab pos="1390015" algn="l"/>
                <a:tab pos="1390650" algn="l"/>
              </a:tabLst>
            </a:pPr>
            <a:r>
              <a:rPr lang="ar-JO" sz="2000" spc="-5" dirty="0">
                <a:latin typeface="Times New Roman"/>
                <a:cs typeface="Times New Roman"/>
              </a:rPr>
              <a:t>مواقع التعبئة غير المطورة (مثل مواقف السيارات</a:t>
            </a:r>
            <a:r>
              <a:rPr lang="ar-JO" sz="2000" spc="-5" dirty="0" smtClean="0">
                <a:latin typeface="Times New Roman"/>
                <a:cs typeface="Times New Roman"/>
              </a:rPr>
              <a:t>)</a:t>
            </a:r>
            <a:endParaRPr lang="ar-JO" sz="2800" dirty="0">
              <a:latin typeface="Times New Roman"/>
              <a:cs typeface="Times New Roman"/>
            </a:endParaRPr>
          </a:p>
          <a:p>
            <a:pPr marR="628015" indent="-457200" rtl="1">
              <a:spcBef>
                <a:spcPts val="640"/>
              </a:spcBef>
              <a:buClr>
                <a:srgbClr val="999966"/>
              </a:buClr>
              <a:buSzPct val="75000"/>
              <a:buFont typeface="Wingdings"/>
              <a:buChar char=""/>
              <a:tabLst>
                <a:tab pos="436880" algn="l"/>
                <a:tab pos="437515" algn="l"/>
              </a:tabLst>
            </a:pPr>
            <a:r>
              <a:rPr lang="ar-JO" sz="2800" dirty="0">
                <a:latin typeface="Times New Roman"/>
                <a:cs typeface="Times New Roman"/>
              </a:rPr>
              <a:t>إذا لم يتم وضع الأراضي الرطبة على الخريطة ، فراجع الصور الجوية لـ:</a:t>
            </a:r>
            <a:endParaRPr sz="2800" dirty="0">
              <a:latin typeface="Times New Roman"/>
              <a:cs typeface="Times New Roman"/>
            </a:endParaRPr>
          </a:p>
          <a:p>
            <a:pPr marL="10159" marR="671830" lvl="1" indent="-467359" rtl="1">
              <a:spcBef>
                <a:spcPts val="595"/>
              </a:spcBef>
              <a:buClr>
                <a:srgbClr val="660000"/>
              </a:buClr>
              <a:buSzPct val="64583"/>
              <a:buFont typeface="Wingdings"/>
              <a:buChar char=""/>
              <a:tabLst>
                <a:tab pos="467359" algn="l"/>
                <a:tab pos="467995" algn="l"/>
              </a:tabLst>
            </a:pPr>
            <a:r>
              <a:rPr lang="ar-JO" sz="2400" spc="-5" dirty="0">
                <a:latin typeface="Times New Roman"/>
                <a:cs typeface="Times New Roman"/>
              </a:rPr>
              <a:t>من المحتمل أن تدعم المناظر الطبيعية الأراضي الرطبة - السهول الفيضية ، والشقق </a:t>
            </a:r>
            <a:r>
              <a:rPr lang="ar-JO" sz="2400" spc="-5" dirty="0" smtClean="0">
                <a:latin typeface="Times New Roman"/>
                <a:cs typeface="Times New Roman"/>
              </a:rPr>
              <a:t>الواسعة</a:t>
            </a:r>
          </a:p>
          <a:p>
            <a:pPr marL="10159" marR="671830" lvl="1" indent="-467359" rtl="1">
              <a:spcBef>
                <a:spcPts val="595"/>
              </a:spcBef>
              <a:buClr>
                <a:srgbClr val="660000"/>
              </a:buClr>
              <a:buSzPct val="64583"/>
              <a:buFont typeface="Wingdings"/>
              <a:buChar char=""/>
              <a:tabLst>
                <a:tab pos="467359" algn="l"/>
                <a:tab pos="467995" algn="l"/>
              </a:tabLst>
            </a:pPr>
            <a:r>
              <a:rPr lang="ar-JO" sz="2400" spc="-5" dirty="0" smtClean="0">
                <a:latin typeface="Times New Roman"/>
                <a:cs typeface="Times New Roman"/>
              </a:rPr>
              <a:t>ثم تحقق من نوع التربة</a:t>
            </a:r>
            <a:endParaRPr sz="2400" dirty="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366179" y="146050"/>
          <a:ext cx="11583035" cy="3683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1275695"/>
                <a:gridCol w="307340"/>
              </a:tblGrid>
              <a:tr h="2286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99996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solidFill>
                      <a:srgbClr val="660000"/>
                    </a:solidFill>
                  </a:tcPr>
                </a:tc>
              </a:tr>
              <a:tr h="1397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66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999966"/>
                    </a:solidFill>
                  </a:tcPr>
                </a:tc>
              </a:tr>
            </a:tbl>
          </a:graphicData>
        </a:graphic>
      </p:graphicFrame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366179" y="990600"/>
            <a:ext cx="11583035" cy="124328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en-US" sz="4000" spc="-5" dirty="0" smtClean="0"/>
              <a:t>                  </a:t>
            </a:r>
            <a:r>
              <a:rPr sz="4000" spc="-5" dirty="0" smtClean="0"/>
              <a:t>Field</a:t>
            </a:r>
            <a:r>
              <a:rPr sz="4000" spc="-65" dirty="0" smtClean="0"/>
              <a:t> </a:t>
            </a:r>
            <a:r>
              <a:rPr sz="4000" spc="-5" dirty="0" smtClean="0"/>
              <a:t>Surveys</a:t>
            </a:r>
            <a:r>
              <a:rPr lang="en-US" sz="4000" spc="-5" dirty="0" smtClean="0"/>
              <a:t>  </a:t>
            </a:r>
            <a:r>
              <a:rPr lang="ar-JO" sz="4000" spc="-5" dirty="0" err="1" smtClean="0"/>
              <a:t>المسوحات</a:t>
            </a:r>
            <a:r>
              <a:rPr lang="ar-JO" sz="4000" spc="-5" dirty="0" smtClean="0"/>
              <a:t> </a:t>
            </a:r>
            <a:r>
              <a:rPr lang="ar-JO" sz="4000" spc="-5" dirty="0"/>
              <a:t>الميدانية</a:t>
            </a:r>
            <a:br>
              <a:rPr lang="ar-JO" sz="4000" spc="-5" dirty="0"/>
            </a:br>
            <a:endParaRPr sz="4000" dirty="0"/>
          </a:p>
        </p:txBody>
      </p:sp>
      <p:sp>
        <p:nvSpPr>
          <p:cNvPr id="4" name="object 4"/>
          <p:cNvSpPr txBox="1"/>
          <p:nvPr/>
        </p:nvSpPr>
        <p:spPr>
          <a:xfrm>
            <a:off x="688340" y="1751177"/>
            <a:ext cx="10450195" cy="2688557"/>
          </a:xfrm>
          <a:prstGeom prst="rect">
            <a:avLst/>
          </a:prstGeom>
        </p:spPr>
        <p:txBody>
          <a:bodyPr vert="horz" wrap="square" lIns="0" tIns="109855" rIns="0" bIns="0" rtlCol="0">
            <a:spAutoFit/>
          </a:bodyPr>
          <a:lstStyle/>
          <a:p>
            <a:pPr marL="481965" indent="-469900" algn="r" rtl="1">
              <a:lnSpc>
                <a:spcPct val="100000"/>
              </a:lnSpc>
              <a:spcBef>
                <a:spcPts val="865"/>
              </a:spcBef>
              <a:buClr>
                <a:srgbClr val="660000"/>
              </a:buClr>
              <a:buSzPct val="70312"/>
              <a:buFont typeface="Wingdings"/>
              <a:buChar char=""/>
              <a:tabLst>
                <a:tab pos="481965" algn="l"/>
                <a:tab pos="482600" algn="l"/>
              </a:tabLst>
            </a:pPr>
            <a:r>
              <a:rPr lang="ar-JO" sz="3200" spc="-60" dirty="0" smtClean="0">
                <a:latin typeface="Times New Roman"/>
                <a:cs typeface="Times New Roman"/>
              </a:rPr>
              <a:t>تحقق </a:t>
            </a:r>
            <a:r>
              <a:rPr lang="ar-JO" sz="3200" spc="-60" dirty="0">
                <a:latin typeface="Times New Roman"/>
                <a:cs typeface="Times New Roman"/>
              </a:rPr>
              <a:t>من تفسير الصورة ، أو</a:t>
            </a:r>
          </a:p>
          <a:p>
            <a:pPr marL="481965" indent="-469900" algn="r" rtl="1">
              <a:lnSpc>
                <a:spcPct val="100000"/>
              </a:lnSpc>
              <a:spcBef>
                <a:spcPts val="865"/>
              </a:spcBef>
              <a:buClr>
                <a:srgbClr val="660000"/>
              </a:buClr>
              <a:buSzPct val="70312"/>
              <a:buFont typeface="Wingdings"/>
              <a:buChar char=""/>
              <a:tabLst>
                <a:tab pos="481965" algn="l"/>
                <a:tab pos="482600" algn="l"/>
              </a:tabLst>
            </a:pPr>
            <a:r>
              <a:rPr lang="ar-JO" sz="3200" spc="-60" dirty="0">
                <a:latin typeface="Times New Roman"/>
                <a:cs typeface="Times New Roman"/>
              </a:rPr>
              <a:t>ما عليك سوى تحديد المواقع المناسبة على طول الأراضي الرطبة والممرات المائية الموجودة ؛ فحص التربة (إذا كانت ممتلئة ، افحص التربة الأصلية أسفل الملء) لتحديد ما إذا كانت التربة تظهر علامات مائية ؛ إذا كانت الإجابة بنعم ، فقد يكون للموقع إمكانية الاستعادة</a:t>
            </a:r>
            <a:endParaRPr sz="3200" dirty="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366179" y="146050"/>
          <a:ext cx="11583035" cy="3683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1275695"/>
                <a:gridCol w="307340"/>
              </a:tblGrid>
              <a:tr h="2286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99996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solidFill>
                      <a:srgbClr val="660000"/>
                    </a:solidFill>
                  </a:tcPr>
                </a:tc>
              </a:tr>
              <a:tr h="1397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66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999966"/>
                    </a:solidFill>
                  </a:tcPr>
                </a:tc>
              </a:tr>
            </a:tbl>
          </a:graphicData>
        </a:graphic>
      </p:graphicFrame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253273" y="838200"/>
            <a:ext cx="9808845" cy="99770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3200" b="1" spc="-5" dirty="0">
                <a:latin typeface="Times New Roman"/>
                <a:cs typeface="Times New Roman"/>
              </a:rPr>
              <a:t>Identification </a:t>
            </a:r>
            <a:r>
              <a:rPr sz="3200" b="1" dirty="0">
                <a:latin typeface="Times New Roman"/>
                <a:cs typeface="Times New Roman"/>
              </a:rPr>
              <a:t>of </a:t>
            </a:r>
            <a:r>
              <a:rPr sz="3200" b="1" spc="-70" dirty="0">
                <a:latin typeface="Times New Roman"/>
                <a:cs typeface="Times New Roman"/>
              </a:rPr>
              <a:t>Type </a:t>
            </a:r>
            <a:r>
              <a:rPr sz="3200" b="1" dirty="0">
                <a:latin typeface="Times New Roman"/>
                <a:cs typeface="Times New Roman"/>
              </a:rPr>
              <a:t>2 </a:t>
            </a:r>
            <a:r>
              <a:rPr sz="3200" b="1" spc="-5" dirty="0">
                <a:latin typeface="Times New Roman"/>
                <a:cs typeface="Times New Roman"/>
              </a:rPr>
              <a:t>Sites </a:t>
            </a:r>
            <a:r>
              <a:rPr sz="3200" b="1" dirty="0">
                <a:latin typeface="Times New Roman"/>
                <a:cs typeface="Times New Roman"/>
              </a:rPr>
              <a:t>– </a:t>
            </a:r>
            <a:r>
              <a:rPr sz="3200" b="1" spc="-10" dirty="0">
                <a:latin typeface="Times New Roman"/>
                <a:cs typeface="Times New Roman"/>
              </a:rPr>
              <a:t>Impaired</a:t>
            </a:r>
            <a:r>
              <a:rPr sz="3200" b="1" spc="-75" dirty="0">
                <a:latin typeface="Times New Roman"/>
                <a:cs typeface="Times New Roman"/>
              </a:rPr>
              <a:t> </a:t>
            </a:r>
            <a:r>
              <a:rPr sz="3200" b="1" spc="-30" dirty="0" smtClean="0">
                <a:latin typeface="Times New Roman"/>
                <a:cs typeface="Times New Roman"/>
              </a:rPr>
              <a:t>Wetlands</a:t>
            </a:r>
            <a:r>
              <a:rPr lang="en-US" sz="3200" b="1" spc="-30" dirty="0" smtClean="0">
                <a:latin typeface="Times New Roman"/>
                <a:cs typeface="Times New Roman"/>
              </a:rPr>
              <a:t> </a:t>
            </a:r>
            <a:r>
              <a:rPr lang="ar-JO" sz="3200" b="1" spc="-30" dirty="0"/>
              <a:t/>
            </a:r>
            <a:br>
              <a:rPr lang="ar-JO" sz="3200" b="1" spc="-30" dirty="0"/>
            </a:br>
            <a:r>
              <a:rPr lang="ar-JO" sz="3200" b="1" spc="-30" dirty="0"/>
              <a:t>تحديد مواقع النوع </a:t>
            </a:r>
            <a:r>
              <a:rPr lang="ar-JO" sz="3200" b="1" spc="-30" dirty="0" smtClean="0"/>
              <a:t> </a:t>
            </a:r>
            <a:r>
              <a:rPr lang="ar-JO" sz="3200" b="1" spc="-30" dirty="0"/>
              <a:t>- الأراضي الرطبة الضعيفة</a:t>
            </a:r>
            <a:endParaRPr sz="3200" b="1" spc="-30" dirty="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687207" y="1846833"/>
            <a:ext cx="10591165" cy="263726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481965" marR="5080" indent="-469900" algn="r" rtl="1">
              <a:lnSpc>
                <a:spcPct val="100000"/>
              </a:lnSpc>
              <a:spcBef>
                <a:spcPts val="105"/>
              </a:spcBef>
            </a:pPr>
            <a:r>
              <a:rPr lang="ar-JO" sz="3200" dirty="0">
                <a:latin typeface="Times New Roman"/>
                <a:cs typeface="Times New Roman"/>
              </a:rPr>
              <a:t>تحديد من خلال التفسير الضوئي (على سبيل المثال ، الأراضي الرطبة </a:t>
            </a:r>
            <a:r>
              <a:rPr lang="ar-JO" sz="3200" dirty="0" smtClean="0">
                <a:latin typeface="Times New Roman"/>
                <a:cs typeface="Times New Roman"/>
              </a:rPr>
              <a:t>المتاخمة لمدافن النفايات ، وحفر الرمال / الحصى ، وما إلى ذلك).</a:t>
            </a:r>
            <a:endParaRPr sz="3200" dirty="0" smtClean="0">
              <a:latin typeface="Times New Roman"/>
              <a:cs typeface="Times New Roman"/>
            </a:endParaRPr>
          </a:p>
          <a:p>
            <a:pPr marL="12700" algn="r" rtl="1">
              <a:lnSpc>
                <a:spcPct val="100000"/>
              </a:lnSpc>
              <a:spcBef>
                <a:spcPts val="765"/>
              </a:spcBef>
              <a:tabLst>
                <a:tab pos="927100" algn="l"/>
              </a:tabLst>
            </a:pPr>
            <a:r>
              <a:rPr sz="2250" spc="-10" dirty="0" smtClean="0">
                <a:solidFill>
                  <a:srgbClr val="660000"/>
                </a:solidFill>
                <a:latin typeface="Times New Roman"/>
                <a:cs typeface="Times New Roman"/>
              </a:rPr>
              <a:t>	</a:t>
            </a:r>
            <a:endParaRPr lang="ar-JO" sz="3200" dirty="0">
              <a:latin typeface="Times New Roman"/>
              <a:cs typeface="Times New Roman"/>
            </a:endParaRPr>
          </a:p>
          <a:p>
            <a:pPr marL="12700" algn="r" rtl="1">
              <a:lnSpc>
                <a:spcPct val="100000"/>
              </a:lnSpc>
              <a:spcBef>
                <a:spcPts val="765"/>
              </a:spcBef>
              <a:tabLst>
                <a:tab pos="927100" algn="l"/>
              </a:tabLst>
            </a:pPr>
            <a:r>
              <a:rPr lang="ar-JO" sz="3200" dirty="0">
                <a:latin typeface="Times New Roman"/>
                <a:cs typeface="Times New Roman"/>
              </a:rPr>
              <a:t>أنواع معينة من </a:t>
            </a:r>
            <a:r>
              <a:rPr lang="en-US" sz="3200" dirty="0">
                <a:latin typeface="Times New Roman"/>
                <a:cs typeface="Times New Roman"/>
              </a:rPr>
              <a:t>NWI</a:t>
            </a:r>
          </a:p>
          <a:p>
            <a:pPr marL="12700" algn="r" rtl="1">
              <a:lnSpc>
                <a:spcPct val="100000"/>
              </a:lnSpc>
              <a:spcBef>
                <a:spcPts val="765"/>
              </a:spcBef>
              <a:tabLst>
                <a:tab pos="927100" algn="l"/>
              </a:tabLst>
            </a:pPr>
            <a:r>
              <a:rPr lang="ar-JO" sz="3200" dirty="0">
                <a:latin typeface="Times New Roman"/>
                <a:cs typeface="Times New Roman"/>
              </a:rPr>
              <a:t>بدلاً من ذلك ، حدد من خلال </a:t>
            </a:r>
            <a:r>
              <a:rPr lang="ar-JO" sz="3200" dirty="0" err="1">
                <a:latin typeface="Times New Roman"/>
                <a:cs typeface="Times New Roman"/>
              </a:rPr>
              <a:t>المسوحات</a:t>
            </a:r>
            <a:r>
              <a:rPr lang="ar-JO" sz="3200" dirty="0">
                <a:latin typeface="Times New Roman"/>
                <a:cs typeface="Times New Roman"/>
              </a:rPr>
              <a:t> الأرضية</a:t>
            </a:r>
            <a:endParaRPr sz="3200" dirty="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366179" y="146050"/>
          <a:ext cx="11583035" cy="3683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1275695"/>
                <a:gridCol w="307340"/>
              </a:tblGrid>
              <a:tr h="2286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99996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solidFill>
                      <a:srgbClr val="660000"/>
                    </a:solidFill>
                  </a:tcPr>
                </a:tc>
              </a:tr>
              <a:tr h="1397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66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999966"/>
                    </a:solidFill>
                  </a:tcPr>
                </a:tc>
              </a:tr>
            </a:tbl>
          </a:graphicData>
        </a:graphic>
      </p:graphicFrame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2592387" y="737107"/>
            <a:ext cx="6177280" cy="1121461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5"/>
              </a:spcBef>
            </a:pPr>
            <a:r>
              <a:rPr dirty="0"/>
              <a:t>Signs of Altered</a:t>
            </a:r>
            <a:r>
              <a:rPr spc="-434" dirty="0"/>
              <a:t> </a:t>
            </a:r>
            <a:r>
              <a:rPr spc="-50" dirty="0" smtClean="0"/>
              <a:t>Vegetation</a:t>
            </a:r>
            <a:r>
              <a:rPr lang="ar-JO" spc="-50" dirty="0"/>
              <a:t/>
            </a:r>
            <a:br>
              <a:rPr lang="ar-JO" spc="-50" dirty="0"/>
            </a:br>
            <a:r>
              <a:rPr lang="ar-JO" spc="-50" dirty="0"/>
              <a:t>علامات تغير الغطاء النباتي</a:t>
            </a:r>
            <a:endParaRPr dirty="0"/>
          </a:p>
        </p:txBody>
      </p:sp>
      <p:sp>
        <p:nvSpPr>
          <p:cNvPr id="4" name="object 4"/>
          <p:cNvSpPr txBox="1"/>
          <p:nvPr/>
        </p:nvSpPr>
        <p:spPr>
          <a:xfrm>
            <a:off x="5057559" y="1864995"/>
            <a:ext cx="6891655" cy="377026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481965" indent="-469900" algn="r" rtl="1">
              <a:lnSpc>
                <a:spcPct val="100000"/>
              </a:lnSpc>
              <a:spcBef>
                <a:spcPts val="100"/>
              </a:spcBef>
              <a:buClr>
                <a:srgbClr val="660000"/>
              </a:buClr>
              <a:buSzPct val="70000"/>
              <a:buFont typeface="Wingdings"/>
              <a:buChar char=""/>
              <a:tabLst>
                <a:tab pos="481965" algn="l"/>
                <a:tab pos="482600" algn="l"/>
              </a:tabLst>
            </a:pPr>
            <a:r>
              <a:rPr lang="ar-JO" sz="3000" spc="-5" dirty="0" smtClean="0">
                <a:latin typeface="Times New Roman"/>
                <a:cs typeface="Times New Roman"/>
              </a:rPr>
              <a:t>هل </a:t>
            </a:r>
            <a:r>
              <a:rPr lang="ar-JO" sz="3000" spc="-5" dirty="0">
                <a:latin typeface="Times New Roman"/>
                <a:cs typeface="Times New Roman"/>
              </a:rPr>
              <a:t>هناك علامات على الأنواع الغازية؟</a:t>
            </a:r>
          </a:p>
          <a:p>
            <a:pPr marL="481965" indent="-469900" algn="r" rtl="1">
              <a:lnSpc>
                <a:spcPct val="100000"/>
              </a:lnSpc>
              <a:spcBef>
                <a:spcPts val="100"/>
              </a:spcBef>
              <a:buClr>
                <a:srgbClr val="660000"/>
              </a:buClr>
              <a:buSzPct val="70000"/>
              <a:buFont typeface="Wingdings"/>
              <a:buChar char=""/>
              <a:tabLst>
                <a:tab pos="481965" algn="l"/>
                <a:tab pos="482600" algn="l"/>
              </a:tabLst>
            </a:pPr>
            <a:r>
              <a:rPr lang="ar-JO" sz="3000" spc="-5" dirty="0">
                <a:latin typeface="Times New Roman"/>
                <a:cs typeface="Times New Roman"/>
              </a:rPr>
              <a:t>هل تم قص النباتات أو قطعها أو تجريفها أو إزالتها بطرق أخرى؟</a:t>
            </a:r>
          </a:p>
          <a:p>
            <a:pPr marL="481965" indent="-469900" algn="r" rtl="1">
              <a:lnSpc>
                <a:spcPct val="100000"/>
              </a:lnSpc>
              <a:spcBef>
                <a:spcPts val="100"/>
              </a:spcBef>
              <a:buClr>
                <a:srgbClr val="660000"/>
              </a:buClr>
              <a:buSzPct val="70000"/>
              <a:buFont typeface="Wingdings"/>
              <a:buChar char=""/>
              <a:tabLst>
                <a:tab pos="481965" algn="l"/>
                <a:tab pos="482600" algn="l"/>
              </a:tabLst>
            </a:pPr>
            <a:r>
              <a:rPr lang="ar-JO" sz="3000" spc="-5" dirty="0">
                <a:latin typeface="Times New Roman"/>
                <a:cs typeface="Times New Roman"/>
              </a:rPr>
              <a:t>هل المنطقة مرعى بها؟</a:t>
            </a:r>
          </a:p>
          <a:p>
            <a:pPr marL="481965" indent="-469900" algn="r" rtl="1">
              <a:lnSpc>
                <a:spcPct val="100000"/>
              </a:lnSpc>
              <a:spcBef>
                <a:spcPts val="100"/>
              </a:spcBef>
              <a:buClr>
                <a:srgbClr val="660000"/>
              </a:buClr>
              <a:buSzPct val="70000"/>
              <a:buFont typeface="Wingdings"/>
              <a:buChar char=""/>
              <a:tabLst>
                <a:tab pos="481965" algn="l"/>
                <a:tab pos="482600" algn="l"/>
              </a:tabLst>
            </a:pPr>
            <a:r>
              <a:rPr lang="ar-JO" sz="3000" spc="-5" dirty="0">
                <a:latin typeface="Times New Roman"/>
                <a:cs typeface="Times New Roman"/>
              </a:rPr>
              <a:t>هل يجري تعرية بنوك التدفق؟</a:t>
            </a:r>
          </a:p>
          <a:p>
            <a:pPr marL="481965" indent="-469900" algn="r" rtl="1">
              <a:lnSpc>
                <a:spcPct val="100000"/>
              </a:lnSpc>
              <a:spcBef>
                <a:spcPts val="100"/>
              </a:spcBef>
              <a:buClr>
                <a:srgbClr val="660000"/>
              </a:buClr>
              <a:buSzPct val="70000"/>
              <a:buFont typeface="Wingdings"/>
              <a:buChar char=""/>
              <a:tabLst>
                <a:tab pos="481965" algn="l"/>
                <a:tab pos="482600" algn="l"/>
              </a:tabLst>
            </a:pPr>
            <a:r>
              <a:rPr lang="ar-JO" sz="3000" spc="-5" dirty="0">
                <a:latin typeface="Times New Roman"/>
                <a:cs typeface="Times New Roman"/>
              </a:rPr>
              <a:t>هل جذور الأشجار مكشوفة؟ (قد تكون علامة هبوط بسبب التغيير الهيدرولوجي)</a:t>
            </a:r>
          </a:p>
          <a:p>
            <a:pPr marL="481965" indent="-469900" algn="r" rtl="1">
              <a:lnSpc>
                <a:spcPct val="100000"/>
              </a:lnSpc>
              <a:spcBef>
                <a:spcPts val="100"/>
              </a:spcBef>
              <a:buClr>
                <a:srgbClr val="660000"/>
              </a:buClr>
              <a:buSzPct val="70000"/>
              <a:buFont typeface="Wingdings"/>
              <a:buChar char=""/>
              <a:tabLst>
                <a:tab pos="481965" algn="l"/>
                <a:tab pos="482600" algn="l"/>
              </a:tabLst>
            </a:pPr>
            <a:r>
              <a:rPr lang="ar-JO" sz="3000" spc="-5" dirty="0">
                <a:latin typeface="Times New Roman"/>
                <a:cs typeface="Times New Roman"/>
              </a:rPr>
              <a:t>هل المنطقة مزروعة والمنخفضات الرطبة موجودة؟</a:t>
            </a:r>
            <a:endParaRPr sz="3000" dirty="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366179" y="146050"/>
          <a:ext cx="11583035" cy="3683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1275695"/>
                <a:gridCol w="307340"/>
              </a:tblGrid>
              <a:tr h="2286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99996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solidFill>
                      <a:srgbClr val="660000"/>
                    </a:solidFill>
                  </a:tcPr>
                </a:tc>
              </a:tr>
              <a:tr h="1397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66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999966"/>
                    </a:solidFill>
                  </a:tcPr>
                </a:tc>
              </a:tr>
            </a:tbl>
          </a:graphicData>
        </a:graphic>
      </p:graphicFrame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688340" y="927607"/>
            <a:ext cx="11260874" cy="136768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4400" dirty="0"/>
              <a:t>Changes in</a:t>
            </a:r>
            <a:r>
              <a:rPr sz="4400" spc="-114" dirty="0"/>
              <a:t> </a:t>
            </a:r>
            <a:r>
              <a:rPr sz="4400" dirty="0" smtClean="0"/>
              <a:t>Elevation</a:t>
            </a:r>
            <a:r>
              <a:rPr lang="en-US" sz="4400" dirty="0" smtClean="0"/>
              <a:t>                </a:t>
            </a:r>
            <a:r>
              <a:rPr lang="ar-JO" sz="4400" dirty="0" smtClean="0"/>
              <a:t>التغييرات </a:t>
            </a:r>
            <a:r>
              <a:rPr lang="ar-JO" sz="4400" dirty="0"/>
              <a:t>في الارتفاع</a:t>
            </a:r>
            <a:br>
              <a:rPr lang="ar-JO" sz="4400" dirty="0"/>
            </a:br>
            <a:endParaRPr sz="4400" dirty="0"/>
          </a:p>
        </p:txBody>
      </p:sp>
      <p:sp>
        <p:nvSpPr>
          <p:cNvPr id="4" name="object 4"/>
          <p:cNvSpPr txBox="1"/>
          <p:nvPr/>
        </p:nvSpPr>
        <p:spPr>
          <a:xfrm>
            <a:off x="688340" y="1848104"/>
            <a:ext cx="10774045" cy="2993768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481965" marR="620395" indent="-469900" algn="r" rtl="1">
              <a:lnSpc>
                <a:spcPct val="100000"/>
              </a:lnSpc>
              <a:spcBef>
                <a:spcPts val="105"/>
              </a:spcBef>
              <a:buClr>
                <a:srgbClr val="660000"/>
              </a:buClr>
              <a:buSzPct val="70312"/>
              <a:buFont typeface="Wingdings"/>
              <a:buChar char=""/>
              <a:tabLst>
                <a:tab pos="481965" algn="l"/>
                <a:tab pos="482600" algn="l"/>
              </a:tabLst>
            </a:pPr>
            <a:r>
              <a:rPr lang="ar-JO" sz="3200" dirty="0" smtClean="0">
                <a:latin typeface="Times New Roman"/>
                <a:cs typeface="Times New Roman"/>
              </a:rPr>
              <a:t>هل </a:t>
            </a:r>
            <a:r>
              <a:rPr lang="ar-JO" sz="3200" dirty="0">
                <a:latin typeface="Times New Roman"/>
                <a:cs typeface="Times New Roman"/>
              </a:rPr>
              <a:t>هناك ملء في الأراضي الرطبة؟ (القمامة ، الأوساخ ، الخرسانة / الرصيف ، الصخور ، المواد </a:t>
            </a:r>
            <a:r>
              <a:rPr lang="ar-JO" sz="3200" dirty="0" err="1">
                <a:latin typeface="Times New Roman"/>
                <a:cs typeface="Times New Roman"/>
              </a:rPr>
              <a:t>المجروفة</a:t>
            </a:r>
            <a:r>
              <a:rPr lang="ar-JO" sz="3200" dirty="0">
                <a:latin typeface="Times New Roman"/>
                <a:cs typeface="Times New Roman"/>
              </a:rPr>
              <a:t> ، أخرى)</a:t>
            </a:r>
          </a:p>
          <a:p>
            <a:pPr marL="481965" marR="620395" indent="-469900" algn="r" rtl="1">
              <a:lnSpc>
                <a:spcPct val="100000"/>
              </a:lnSpc>
              <a:spcBef>
                <a:spcPts val="105"/>
              </a:spcBef>
              <a:buClr>
                <a:srgbClr val="660000"/>
              </a:buClr>
              <a:buSzPct val="70312"/>
              <a:buFont typeface="Wingdings"/>
              <a:buChar char=""/>
              <a:tabLst>
                <a:tab pos="481965" algn="l"/>
                <a:tab pos="482600" algn="l"/>
              </a:tabLst>
            </a:pPr>
            <a:r>
              <a:rPr lang="ar-JO" sz="3200" dirty="0">
                <a:latin typeface="Times New Roman"/>
                <a:cs typeface="Times New Roman"/>
              </a:rPr>
              <a:t>هل يوجد حاجز أو سدود من صنع الإنسان؟</a:t>
            </a:r>
          </a:p>
          <a:p>
            <a:pPr marL="481965" marR="620395" indent="-469900" algn="r" rtl="1">
              <a:lnSpc>
                <a:spcPct val="100000"/>
              </a:lnSpc>
              <a:spcBef>
                <a:spcPts val="105"/>
              </a:spcBef>
              <a:buClr>
                <a:srgbClr val="660000"/>
              </a:buClr>
              <a:buSzPct val="70312"/>
              <a:buFont typeface="Wingdings"/>
              <a:buChar char=""/>
              <a:tabLst>
                <a:tab pos="481965" algn="l"/>
                <a:tab pos="482600" algn="l"/>
              </a:tabLst>
            </a:pPr>
            <a:r>
              <a:rPr lang="ar-JO" sz="3200" dirty="0">
                <a:latin typeface="Times New Roman"/>
                <a:cs typeface="Times New Roman"/>
              </a:rPr>
              <a:t>هل يوجد دليل على ترسب الرواسب في الأراضي الرطبة؟ (المصدر؟ - جريان مياه العواصف ، أو التنمية المجاورة ، أو الأراضي الزراعية ، أو الرمال / الحصى؟)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366179" y="146050"/>
          <a:ext cx="11583035" cy="3683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1275695"/>
                <a:gridCol w="307340"/>
              </a:tblGrid>
              <a:tr h="2286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99996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solidFill>
                      <a:srgbClr val="660000"/>
                    </a:solidFill>
                  </a:tcPr>
                </a:tc>
              </a:tr>
              <a:tr h="1397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66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999966"/>
                    </a:solidFill>
                  </a:tcPr>
                </a:tc>
              </a:tr>
            </a:tbl>
          </a:graphicData>
        </a:graphic>
      </p:graphicFrame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366179" y="927607"/>
            <a:ext cx="11583035" cy="136768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en-US" sz="4400" dirty="0" smtClean="0"/>
              <a:t> </a:t>
            </a:r>
            <a:r>
              <a:rPr sz="4400" dirty="0" smtClean="0"/>
              <a:t>Changes in</a:t>
            </a:r>
            <a:r>
              <a:rPr sz="4400" spc="-120" dirty="0" smtClean="0"/>
              <a:t> </a:t>
            </a:r>
            <a:r>
              <a:rPr sz="4400" dirty="0" smtClean="0"/>
              <a:t>Hydrology</a:t>
            </a:r>
            <a:r>
              <a:rPr lang="en-US" sz="4400" dirty="0" smtClean="0"/>
              <a:t>           </a:t>
            </a:r>
            <a:r>
              <a:rPr lang="ar-JO" sz="4400" dirty="0"/>
              <a:t>التغييرات في الهيدرولوجيا</a:t>
            </a:r>
            <a:br>
              <a:rPr lang="ar-JO" sz="4400" dirty="0"/>
            </a:br>
            <a:endParaRPr sz="4400" dirty="0"/>
          </a:p>
        </p:txBody>
      </p:sp>
      <p:sp>
        <p:nvSpPr>
          <p:cNvPr id="4" name="object 4"/>
          <p:cNvSpPr txBox="1"/>
          <p:nvPr/>
        </p:nvSpPr>
        <p:spPr>
          <a:xfrm>
            <a:off x="1539024" y="1828800"/>
            <a:ext cx="10410190" cy="2426946"/>
          </a:xfrm>
          <a:prstGeom prst="rect">
            <a:avLst/>
          </a:prstGeom>
        </p:spPr>
        <p:txBody>
          <a:bodyPr vert="horz" wrap="square" lIns="0" tIns="109855" rIns="0" bIns="0" rtlCol="0">
            <a:spAutoFit/>
          </a:bodyPr>
          <a:lstStyle/>
          <a:p>
            <a:pPr marL="481965" indent="-469900" algn="r" rtl="1">
              <a:lnSpc>
                <a:spcPct val="100000"/>
              </a:lnSpc>
              <a:spcBef>
                <a:spcPts val="865"/>
              </a:spcBef>
              <a:buClr>
                <a:srgbClr val="660000"/>
              </a:buClr>
              <a:buSzPct val="70312"/>
              <a:buFont typeface="Wingdings"/>
              <a:buChar char=""/>
              <a:tabLst>
                <a:tab pos="481965" algn="l"/>
                <a:tab pos="482600" algn="l"/>
              </a:tabLst>
            </a:pPr>
            <a:r>
              <a:rPr lang="ar-JO" sz="3200" dirty="0" smtClean="0">
                <a:latin typeface="Times New Roman"/>
                <a:cs typeface="Times New Roman"/>
              </a:rPr>
              <a:t>هل </a:t>
            </a:r>
            <a:r>
              <a:rPr lang="ar-JO" sz="3200" dirty="0">
                <a:latin typeface="Times New Roman"/>
                <a:cs typeface="Times New Roman"/>
              </a:rPr>
              <a:t>توجد خنادق؟</a:t>
            </a:r>
          </a:p>
          <a:p>
            <a:pPr marL="481965" indent="-469900" algn="r" rtl="1">
              <a:lnSpc>
                <a:spcPct val="100000"/>
              </a:lnSpc>
              <a:spcBef>
                <a:spcPts val="865"/>
              </a:spcBef>
              <a:buClr>
                <a:srgbClr val="660000"/>
              </a:buClr>
              <a:buSzPct val="70312"/>
              <a:buFont typeface="Wingdings"/>
              <a:buChar char=""/>
              <a:tabLst>
                <a:tab pos="481965" algn="l"/>
                <a:tab pos="482600" algn="l"/>
              </a:tabLst>
            </a:pPr>
            <a:r>
              <a:rPr lang="ar-JO" sz="3200" dirty="0">
                <a:latin typeface="Times New Roman"/>
                <a:cs typeface="Times New Roman"/>
              </a:rPr>
              <a:t>إذا كان هناك تيار يمر عبر الأراضي الرطبة ، فهل يتم توجيه التيار؟</a:t>
            </a:r>
          </a:p>
          <a:p>
            <a:pPr marL="481965" indent="-469900" algn="r" rtl="1">
              <a:lnSpc>
                <a:spcPct val="100000"/>
              </a:lnSpc>
              <a:spcBef>
                <a:spcPts val="865"/>
              </a:spcBef>
              <a:buClr>
                <a:srgbClr val="660000"/>
              </a:buClr>
              <a:buSzPct val="70312"/>
              <a:buFont typeface="Wingdings"/>
              <a:buChar char=""/>
              <a:tabLst>
                <a:tab pos="481965" algn="l"/>
                <a:tab pos="482600" algn="l"/>
              </a:tabLst>
            </a:pPr>
            <a:r>
              <a:rPr lang="ar-JO" sz="3200" dirty="0">
                <a:latin typeface="Times New Roman"/>
                <a:cs typeface="Times New Roman"/>
              </a:rPr>
              <a:t>هل هناك سدود من صنع الإنسان أو ساتر قد يحد من الفيضانات؟</a:t>
            </a:r>
          </a:p>
          <a:p>
            <a:pPr marL="481965" indent="-469900" algn="r" rtl="1">
              <a:lnSpc>
                <a:spcPct val="100000"/>
              </a:lnSpc>
              <a:spcBef>
                <a:spcPts val="865"/>
              </a:spcBef>
              <a:buClr>
                <a:srgbClr val="660000"/>
              </a:buClr>
              <a:buSzPct val="70312"/>
              <a:buFont typeface="Wingdings"/>
              <a:buChar char=""/>
              <a:tabLst>
                <a:tab pos="481965" algn="l"/>
                <a:tab pos="482600" algn="l"/>
              </a:tabLst>
            </a:pPr>
            <a:r>
              <a:rPr lang="ar-JO" sz="3200" dirty="0">
                <a:latin typeface="Times New Roman"/>
                <a:cs typeface="Times New Roman"/>
              </a:rPr>
              <a:t>هل تم حفر الارض الرطبة؟</a:t>
            </a:r>
            <a:endParaRPr sz="3200" dirty="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526</TotalTime>
  <Words>683</Words>
  <Application>Microsoft Office PowerPoint</Application>
  <PresentationFormat>Widescreen</PresentationFormat>
  <Paragraphs>81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7" baseType="lpstr">
      <vt:lpstr>Calibri</vt:lpstr>
      <vt:lpstr>Times New Roman</vt:lpstr>
      <vt:lpstr>Wingdings</vt:lpstr>
      <vt:lpstr>Office Theme</vt:lpstr>
      <vt:lpstr>IDENTIFYING POTENTIAL  WETLAND RESTORATION SITES  تحديد مواقع استعادة  الأراضي الرطبة  المحتملة</vt:lpstr>
      <vt:lpstr> Wetland Restoration Opportunities    فرص استعادة الأراضي الرطبة </vt:lpstr>
      <vt:lpstr> Finding Potential Restoration Sites            البحث عن مواقع الاستعادة المحتملة </vt:lpstr>
      <vt:lpstr>Type 1 Sites (Re-establishment)  مواقع النوع الأول (إعادة التأسيس)</vt:lpstr>
      <vt:lpstr>                  Field Surveys  المسوحات الميدانية </vt:lpstr>
      <vt:lpstr>Identification of Type 2 Sites – Impaired Wetlands  تحديد مواقع النوع  - الأراضي الرطبة الضعيفة</vt:lpstr>
      <vt:lpstr>Signs of Altered Vegetation علامات تغير الغطاء النباتي</vt:lpstr>
      <vt:lpstr>Changes in Elevation                التغييرات في الارتفاع </vt:lpstr>
      <vt:lpstr> Changes in Hydrology           التغييرات في الهيدرولوجيا </vt:lpstr>
      <vt:lpstr> Changes in Hydrology (cont’d)       التغييرات في الهيدرولوجيا (تابع)</vt:lpstr>
      <vt:lpstr> Signs of Water Quality Degradation         علامات تدهور جودة المياه </vt:lpstr>
      <vt:lpstr> Water Quality Degradation (cont’d) تدهور جودة المياه (تابع)           </vt:lpstr>
      <vt:lpstr>Challenges  تحديات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INTRODUCTION TO WETLAND RESTORATION</dc:title>
  <dc:creator>Ralph Tiner</dc:creator>
  <cp:lastModifiedBy>Hazim khreisha</cp:lastModifiedBy>
  <cp:revision>77</cp:revision>
  <dcterms:created xsi:type="dcterms:W3CDTF">2020-08-16T12:02:42Z</dcterms:created>
  <dcterms:modified xsi:type="dcterms:W3CDTF">2020-09-22T13:13:03Z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2015-05-15T00:00:00Z</vt:filetime>
  </property>
  <property fmtid="{D5CDD505-2E9C-101B-9397-08002B2CF9AE}" pid="3" name="Creator">
    <vt:lpwstr>Acrobat PDFMaker 10.0 for PowerPoint</vt:lpwstr>
  </property>
  <property fmtid="{D5CDD505-2E9C-101B-9397-08002B2CF9AE}" pid="4" name="LastSaved">
    <vt:filetime>2020-08-16T00:00:00Z</vt:filetime>
  </property>
</Properties>
</file>