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6" r:id="rId3"/>
    <p:sldId id="266" r:id="rId4"/>
    <p:sldId id="259" r:id="rId5"/>
    <p:sldId id="267" r:id="rId6"/>
    <p:sldId id="260" r:id="rId7"/>
    <p:sldId id="268" r:id="rId8"/>
    <p:sldId id="261" r:id="rId9"/>
    <p:sldId id="262" r:id="rId10"/>
    <p:sldId id="264" r:id="rId11"/>
    <p:sldId id="265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840G3" initials="8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6000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7317"/>
    <p:restoredTop sz="94737"/>
  </p:normalViewPr>
  <p:slideViewPr>
    <p:cSldViewPr snapToGrid="0" snapToObjects="1">
      <p:cViewPr>
        <p:scale>
          <a:sx n="79" d="100"/>
          <a:sy n="79" d="100"/>
        </p:scale>
        <p:origin x="-612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3F81FDDF-4BAD-704A-97D6-A9EF60A299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F8048125-C58D-4F4B-BB05-84B385308F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879E41C0-4580-5445-8C1D-725836B4A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C0F83902-3939-7941-97D5-D1E1B825C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F6BB5ADE-09BE-FC41-B3FA-BA762C6B6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57932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B6A32909-FD9C-4444-8FC7-38EB660A1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255C7497-3C5F-F747-AAD9-06E301C60E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083CB554-1E79-EC4A-8DF7-1FFFEBAC7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D1F4EC28-9AE7-9F4E-B43A-6A269D68D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D6B615E3-AD19-C847-83E5-D3D659125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6225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1A1D0E7C-D838-004A-B93A-725DEFA420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A8A0B07D-454D-8744-AC68-0FC44521BD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98603F1E-EB74-DB48-963E-65CFA6A84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BB2AD2A6-C354-AB4B-B711-F13B5761F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1BDDDE3D-0B87-C94C-B2C1-9F232D7C9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89713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D6717B67-8F61-E147-BD02-75DE282F7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BBECAD2B-13F8-9443-8332-1DA32FA708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3F9488DE-7DD6-A445-966B-9205E35E6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7B114520-7B6D-0145-9BA5-EC6BF1D91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5962E93B-C7F9-5B47-A4B7-BC5FBA6B1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4037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B727FF4-C8F3-3644-82D6-76735084D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3A78A0CF-9E23-4E45-879A-622BB3B162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F18DC132-4335-EA44-A9CF-BBB250974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85484F66-EC3E-CA4D-B504-6FA23D414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9FE82560-EA18-3346-9B4D-9E64D9525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68953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0C31C190-F291-BB4C-A56B-229C14D95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7B03435B-7597-0347-9EB4-00CB4E9C51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8CF6FF1-4352-1141-81D5-CED810C52A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42697889-13BA-C744-91A9-7179E1948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BA370D8F-8DFB-2642-A407-F39CADCF9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F5C2FD2F-4FD5-4847-8073-450030BB7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9282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D0A21552-CF74-1841-9A9E-4A6CF8088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7E6E80B2-2281-2A4F-BBAC-C5EB735421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D4E6293D-8F54-C34B-BFE7-6C664BC821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099A6DAF-7118-CC41-8878-FB3F2C4E8E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646F64CB-B332-0C46-BD17-4863EAE387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xmlns="" id="{4734F79C-10A7-D947-8053-A23F5ABF7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xmlns="" id="{73401817-F24F-544E-8F85-E512EEBAC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xmlns="" id="{EE4F5D88-CDE7-764B-8352-F0FEAAF1A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10146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4CCC475-3A18-D443-9EE6-C90FB3D0B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xmlns="" id="{41858FA2-DA72-7746-9376-71C22F60E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xmlns="" id="{C194EC15-3DE4-F741-9697-89B2BB9D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xmlns="" id="{3CBEEB8A-6ACD-3E4D-A3F0-CC1B8562E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45953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xmlns="" id="{E9C7EBCE-BA1B-9940-BF3D-BD55EBEFE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xmlns="" id="{DD60C7C4-EC79-D54B-AE48-4468DF421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xmlns="" id="{5247A684-BA2F-DA4B-839E-0577BA40D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15838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22C41335-6573-A545-B651-B85F5ABAF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8A37E8A9-A7D8-A440-BC47-884E799B3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B155B570-0934-4F46-A11D-13C335216F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B7425C38-E5D4-F447-B7C4-432D0299D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4AA2840B-B5F9-E34E-9A10-713DBAE6C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EE50368A-6363-9B45-9262-013C98770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4336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E2D5309-66A7-4E4B-ABE2-D27559EEC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1C1B1AB9-1E9C-0149-B863-93A92E2D3A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E9E15A54-D456-A141-972D-3DF7E6F72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E0855F2C-FF07-4941-AE46-C3653F84B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7447EC8D-1295-D74F-8BD0-7C41B1933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1A5E873B-0E37-6546-9C34-F1820263D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5011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xmlns="" id="{EEB13F91-7A75-8D4A-AF53-82BA941CE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64AD6E13-E382-3B4C-8AEC-FE56DB2809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823D684F-1EF9-074C-B0FF-B39187E14A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0BB32-D878-FC44-BBC3-2E653E455542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57E6F0B7-F105-D045-8830-1D533F7D82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061607B8-01F5-EA4D-B980-CE06C1E419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57782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8497FAEF-F114-454C-8B48-2FC861AE2C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332"/>
            <a:ext cx="12192000" cy="638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047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A5B23CB8-B3E8-9049-8072-3E071FF0A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908" y="-316329"/>
            <a:ext cx="5880570" cy="5727562"/>
          </a:xfrm>
        </p:spPr>
        <p:txBody>
          <a:bodyPr>
            <a:norm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المرحلة </a:t>
            </a:r>
            <a:r>
              <a:rPr lang="ar-SA" sz="4000" b="1" dirty="0" err="1" smtClean="0">
                <a:solidFill>
                  <a:srgbClr val="FF0000"/>
                </a:solidFill>
              </a:rPr>
              <a:t>ب</a:t>
            </a:r>
            <a:r>
              <a:rPr lang="ar-MA" sz="4000" b="1" dirty="0" smtClean="0">
                <a:solidFill>
                  <a:srgbClr val="FF0000"/>
                </a:solidFill>
              </a:rPr>
              <a:t> </a:t>
            </a:r>
            <a:r>
              <a:rPr lang="ar-SA" sz="4000" b="1" dirty="0" smtClean="0">
                <a:solidFill>
                  <a:srgbClr val="FF0000"/>
                </a:solidFill>
              </a:rPr>
              <a:t>: خطة العمل </a:t>
            </a:r>
            <a:r>
              <a:rPr lang="tr-TR" sz="4000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tr-TR" sz="4000" b="1" dirty="0" smtClean="0">
                <a:solidFill>
                  <a:srgbClr val="FF0000"/>
                </a:solidFill>
                <a:latin typeface="+mn-lt"/>
              </a:rPr>
            </a:br>
            <a:r>
              <a:rPr lang="tr-TR" sz="3000" dirty="0">
                <a:solidFill>
                  <a:srgbClr val="FF0000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FF0000"/>
                </a:solidFill>
                <a:latin typeface="+mn-lt"/>
              </a:rPr>
            </a:br>
            <a:r>
              <a:rPr lang="ar-SA" sz="3200" dirty="0" smtClean="0">
                <a:solidFill>
                  <a:srgbClr val="FF0000"/>
                </a:solidFill>
              </a:rPr>
              <a:t> تحديد الحلفاء والجهات الفاعلة المستهدفة </a:t>
            </a:r>
            <a:r>
              <a:rPr lang="tr-TR" sz="30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tr-TR" sz="3000" dirty="0" smtClean="0">
                <a:solidFill>
                  <a:srgbClr val="FF0000"/>
                </a:solidFill>
                <a:latin typeface="+mn-lt"/>
              </a:rPr>
            </a:br>
            <a:r>
              <a:rPr lang="tr-TR" sz="3000" dirty="0">
                <a:solidFill>
                  <a:srgbClr val="FF0000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FF0000"/>
                </a:solidFill>
                <a:latin typeface="+mn-lt"/>
              </a:rPr>
            </a:br>
            <a:r>
              <a:rPr lang="ar-SA" sz="3200" dirty="0" smtClean="0">
                <a:solidFill>
                  <a:srgbClr val="FF0000"/>
                </a:solidFill>
              </a:rPr>
              <a:t> تحديد أهدافنا القصيرة / المتوسطة المدى </a:t>
            </a:r>
            <a:r>
              <a:rPr lang="tr-TR" sz="3000" dirty="0">
                <a:solidFill>
                  <a:srgbClr val="FF0000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FF0000"/>
                </a:solidFill>
                <a:latin typeface="+mn-lt"/>
              </a:rPr>
            </a:br>
            <a:r>
              <a:rPr lang="tr-TR" sz="30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tr-TR" sz="3000" dirty="0" smtClean="0">
                <a:solidFill>
                  <a:srgbClr val="FF0000"/>
                </a:solidFill>
                <a:latin typeface="+mn-lt"/>
              </a:rPr>
            </a:br>
            <a:r>
              <a:rPr lang="ar-SA" sz="3200" dirty="0" smtClean="0">
                <a:solidFill>
                  <a:srgbClr val="FF0000"/>
                </a:solidFill>
              </a:rPr>
              <a:t> تصميم تكتيكاتنا (الأنشطة</a:t>
            </a:r>
            <a:r>
              <a:rPr lang="ar-MA" sz="3200" dirty="0" smtClean="0">
                <a:solidFill>
                  <a:srgbClr val="FF0000"/>
                </a:solidFill>
              </a:rPr>
              <a:t>) </a:t>
            </a:r>
            <a:r>
              <a:rPr lang="tr-TR" sz="3000" dirty="0">
                <a:solidFill>
                  <a:srgbClr val="FF0000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FF0000"/>
                </a:solidFill>
                <a:latin typeface="+mn-lt"/>
              </a:rPr>
            </a:br>
            <a:r>
              <a:rPr lang="tr-TR" sz="30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tr-TR" sz="3000" dirty="0" smtClean="0">
                <a:solidFill>
                  <a:srgbClr val="FF0000"/>
                </a:solidFill>
                <a:latin typeface="+mn-lt"/>
              </a:rPr>
            </a:br>
            <a:r>
              <a:rPr lang="ar-SA" sz="3200" dirty="0" smtClean="0">
                <a:solidFill>
                  <a:srgbClr val="FF0000"/>
                </a:solidFill>
              </a:rPr>
              <a:t> إعداد الجدول الزمني </a:t>
            </a:r>
            <a:r>
              <a:rPr lang="tr-TR" sz="3000" dirty="0">
                <a:solidFill>
                  <a:srgbClr val="FF0000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FF0000"/>
                </a:solidFill>
                <a:latin typeface="+mn-lt"/>
              </a:rPr>
            </a:br>
            <a:endParaRPr lang="tr-TR" sz="30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6478" y="2924363"/>
            <a:ext cx="5323654" cy="354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2303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F652EF3-FAEB-4A4D-848D-80637907E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1231"/>
            <a:ext cx="10515600" cy="6184762"/>
          </a:xfrm>
        </p:spPr>
        <p:txBody>
          <a:bodyPr>
            <a:normAutofit fontScale="90000"/>
          </a:bodyPr>
          <a:lstStyle/>
          <a:p>
            <a:pPr algn="ctr"/>
            <a:r>
              <a:rPr lang="ar-SA" sz="4900" i="1" dirty="0" smtClean="0">
                <a:solidFill>
                  <a:srgbClr val="FF0000"/>
                </a:solidFill>
              </a:rPr>
              <a:t>عمل جلسة المجموعة </a:t>
            </a:r>
            <a:r>
              <a:rPr lang="ar-MA" sz="4900" i="1" dirty="0" smtClean="0">
                <a:solidFill>
                  <a:srgbClr val="FF0000"/>
                </a:solidFill>
              </a:rPr>
              <a:t>:</a:t>
            </a:r>
            <a:r>
              <a:rPr lang="tr-TR" sz="35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500" dirty="0">
                <a:solidFill>
                  <a:srgbClr val="960001"/>
                </a:solidFill>
                <a:latin typeface="+mn-lt"/>
              </a:rPr>
            </a:br>
            <a:r>
              <a:rPr lang="en-GB" sz="3500" dirty="0">
                <a:solidFill>
                  <a:srgbClr val="FF0000"/>
                </a:solidFill>
                <a:latin typeface="+mn-lt"/>
              </a:rPr>
              <a:t> </a:t>
            </a:r>
            <a:r>
              <a:rPr lang="tr-TR" sz="3500" dirty="0">
                <a:solidFill>
                  <a:srgbClr val="FF0000"/>
                </a:solidFill>
                <a:latin typeface="+mn-lt"/>
              </a:rPr>
              <a:t/>
            </a:r>
            <a:br>
              <a:rPr lang="tr-TR" sz="3500" dirty="0">
                <a:solidFill>
                  <a:srgbClr val="FF0000"/>
                </a:solidFill>
                <a:latin typeface="+mn-lt"/>
              </a:rPr>
            </a:br>
            <a:r>
              <a:rPr lang="ar-SA" sz="3600" i="1" dirty="0" smtClean="0">
                <a:solidFill>
                  <a:srgbClr val="FF0000"/>
                </a:solidFill>
              </a:rPr>
              <a:t> ما هو هدفك؟</a:t>
            </a:r>
            <a:r>
              <a:rPr lang="fr-FR" sz="3600" dirty="0" smtClean="0">
                <a:solidFill>
                  <a:srgbClr val="FF0000"/>
                </a:solidFill>
              </a:rPr>
              <a:t/>
            </a:r>
            <a:br>
              <a:rPr lang="fr-FR" sz="3600" dirty="0" smtClean="0">
                <a:solidFill>
                  <a:srgbClr val="FF0000"/>
                </a:solidFill>
              </a:rPr>
            </a:br>
            <a:r>
              <a:rPr lang="tr-TR" sz="35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tr-TR" sz="3500" dirty="0" smtClean="0">
                <a:solidFill>
                  <a:srgbClr val="FF0000"/>
                </a:solidFill>
                <a:latin typeface="+mn-lt"/>
              </a:rPr>
            </a:br>
            <a:r>
              <a:rPr lang="tr-TR" sz="3500" dirty="0">
                <a:solidFill>
                  <a:srgbClr val="FF0000"/>
                </a:solidFill>
                <a:latin typeface="+mn-lt"/>
              </a:rPr>
              <a:t/>
            </a:r>
            <a:br>
              <a:rPr lang="tr-TR" sz="3500" dirty="0">
                <a:solidFill>
                  <a:srgbClr val="FF0000"/>
                </a:solidFill>
                <a:latin typeface="+mn-lt"/>
              </a:rPr>
            </a:br>
            <a:r>
              <a:rPr lang="ar-SA" sz="3600" i="1" dirty="0" smtClean="0">
                <a:solidFill>
                  <a:srgbClr val="FF0000"/>
                </a:solidFill>
              </a:rPr>
              <a:t> ما هي </a:t>
            </a:r>
            <a:r>
              <a:rPr lang="ar-SA" sz="3600" i="1" dirty="0" err="1" smtClean="0">
                <a:solidFill>
                  <a:srgbClr val="FF0000"/>
                </a:solidFill>
              </a:rPr>
              <a:t>استهدافاتك</a:t>
            </a:r>
            <a:r>
              <a:rPr lang="ar-SA" sz="3600" i="1" dirty="0" smtClean="0">
                <a:solidFill>
                  <a:srgbClr val="FF0000"/>
                </a:solidFill>
              </a:rPr>
              <a:t>؟</a:t>
            </a:r>
            <a:r>
              <a:rPr lang="fr-FR" sz="3600" dirty="0" smtClean="0">
                <a:solidFill>
                  <a:srgbClr val="FF0000"/>
                </a:solidFill>
              </a:rPr>
              <a:t/>
            </a:r>
            <a:br>
              <a:rPr lang="fr-FR" sz="3600" dirty="0" smtClean="0">
                <a:solidFill>
                  <a:srgbClr val="FF0000"/>
                </a:solidFill>
              </a:rPr>
            </a:br>
            <a:r>
              <a:rPr lang="tr-TR" sz="35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tr-TR" sz="3500" dirty="0" smtClean="0">
                <a:solidFill>
                  <a:srgbClr val="FF0000"/>
                </a:solidFill>
                <a:latin typeface="+mn-lt"/>
              </a:rPr>
            </a:br>
            <a:r>
              <a:rPr lang="tr-TR" sz="3500" dirty="0">
                <a:solidFill>
                  <a:srgbClr val="FF0000"/>
                </a:solidFill>
                <a:latin typeface="+mn-lt"/>
              </a:rPr>
              <a:t/>
            </a:r>
            <a:br>
              <a:rPr lang="tr-TR" sz="3500" dirty="0">
                <a:solidFill>
                  <a:srgbClr val="FF0000"/>
                </a:solidFill>
                <a:latin typeface="+mn-lt"/>
              </a:rPr>
            </a:br>
            <a:r>
              <a:rPr lang="ar-SA" sz="3600" i="1" dirty="0" smtClean="0">
                <a:solidFill>
                  <a:srgbClr val="FF0000"/>
                </a:solidFill>
              </a:rPr>
              <a:t> ما هي التكتيكات الرئيسية الخاصة بك؟</a:t>
            </a:r>
            <a:r>
              <a:rPr lang="fr-FR" sz="3600" dirty="0" smtClean="0">
                <a:solidFill>
                  <a:srgbClr val="FF0000"/>
                </a:solidFill>
              </a:rPr>
              <a:t/>
            </a:r>
            <a:br>
              <a:rPr lang="fr-FR" sz="3600" dirty="0" smtClean="0">
                <a:solidFill>
                  <a:srgbClr val="FF0000"/>
                </a:solidFill>
              </a:rPr>
            </a:br>
            <a:r>
              <a:rPr lang="tr-TR" sz="35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tr-TR" sz="3500" dirty="0" smtClean="0">
                <a:solidFill>
                  <a:srgbClr val="FF0000"/>
                </a:solidFill>
                <a:latin typeface="+mn-lt"/>
              </a:rPr>
            </a:br>
            <a:r>
              <a:rPr lang="en-GB" sz="2800" i="1" dirty="0" smtClean="0">
                <a:solidFill>
                  <a:srgbClr val="FF0000"/>
                </a:solidFill>
              </a:rPr>
              <a:t> (</a:t>
            </a:r>
            <a:r>
              <a:rPr lang="ar-SA" sz="2800" i="1" dirty="0" smtClean="0">
                <a:solidFill>
                  <a:srgbClr val="FF0000"/>
                </a:solidFill>
              </a:rPr>
              <a:t>عريضة ، مكالمات هاتفية لأعضاء البرلمان ، إجراءات سلمية ، </a:t>
            </a:r>
            <a:r>
              <a:rPr lang="ar-SA" sz="2800" i="1" dirty="0" err="1" smtClean="0">
                <a:solidFill>
                  <a:srgbClr val="FF0000"/>
                </a:solidFill>
              </a:rPr>
              <a:t>إلخ</a:t>
            </a:r>
            <a:r>
              <a:rPr lang="en-GB" sz="2800" i="1" dirty="0" smtClean="0">
                <a:solidFill>
                  <a:srgbClr val="FF0000"/>
                </a:solidFill>
              </a:rPr>
              <a:t>.)</a:t>
            </a:r>
            <a:r>
              <a:rPr lang="fr-FR" sz="2800" dirty="0" smtClean="0">
                <a:solidFill>
                  <a:srgbClr val="FF0000"/>
                </a:solidFill>
              </a:rPr>
              <a:t/>
            </a:r>
            <a:br>
              <a:rPr lang="fr-FR" sz="2800" dirty="0" smtClean="0">
                <a:solidFill>
                  <a:srgbClr val="FF0000"/>
                </a:solidFill>
              </a:rPr>
            </a:br>
            <a:r>
              <a:rPr lang="tr-TR" sz="35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500" dirty="0">
                <a:solidFill>
                  <a:srgbClr val="960001"/>
                </a:solidFill>
                <a:latin typeface="+mn-lt"/>
              </a:rPr>
            </a:br>
            <a:endParaRPr lang="tr-TR" sz="3500" dirty="0">
              <a:solidFill>
                <a:srgbClr val="96000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5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>
            <a:extLst>
              <a:ext uri="{FF2B5EF4-FFF2-40B4-BE49-F238E27FC236}">
                <a16:creationId xmlns:a16="http://schemas.microsoft.com/office/drawing/2014/main" xmlns="" id="{EFF3735E-1A28-9D4E-8965-114BA2180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825263"/>
            <a:ext cx="10515600" cy="3719858"/>
          </a:xfrm>
        </p:spPr>
        <p:txBody>
          <a:bodyPr>
            <a:normAutofit/>
          </a:bodyPr>
          <a:lstStyle/>
          <a:p>
            <a:pPr algn="ctr"/>
            <a:r>
              <a:rPr lang="ar-SA" dirty="0" smtClean="0">
                <a:solidFill>
                  <a:srgbClr val="FF0000"/>
                </a:solidFill>
              </a:rPr>
              <a:t>تصميم إستراتيجية الحملة</a:t>
            </a:r>
            <a:endParaRPr lang="tr-TR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1665761"/>
            <a:ext cx="7477125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2132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>
            <a:extLst>
              <a:ext uri="{FF2B5EF4-FFF2-40B4-BE49-F238E27FC236}">
                <a16:creationId xmlns:a16="http://schemas.microsoft.com/office/drawing/2014/main" xmlns="" id="{EFF3735E-1A28-9D4E-8965-114BA2180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21443"/>
            <a:ext cx="10515600" cy="3719858"/>
          </a:xfrm>
        </p:spPr>
        <p:txBody>
          <a:bodyPr>
            <a:normAutofit/>
          </a:bodyPr>
          <a:lstStyle/>
          <a:p>
            <a:pPr algn="ctr" rtl="1"/>
            <a:r>
              <a:rPr lang="ar-SA" sz="4000" b="1" dirty="0" smtClean="0">
                <a:solidFill>
                  <a:srgbClr val="FF0000"/>
                </a:solidFill>
              </a:rPr>
              <a:t>مرحلة التحضير</a:t>
            </a:r>
            <a:r>
              <a:rPr lang="tr-TR" sz="4000" dirty="0">
                <a:latin typeface="+mn-lt"/>
              </a:rPr>
              <a:t/>
            </a:r>
            <a:br>
              <a:rPr lang="tr-TR" sz="4000" dirty="0">
                <a:latin typeface="+mn-lt"/>
              </a:rPr>
            </a:br>
            <a:r>
              <a:rPr lang="tr-TR" sz="1000" dirty="0" smtClean="0">
                <a:latin typeface="+mn-lt"/>
              </a:rPr>
              <a:t> </a:t>
            </a:r>
            <a:r>
              <a:rPr lang="tr-TR" dirty="0" smtClean="0">
                <a:latin typeface="+mn-lt"/>
              </a:rPr>
              <a:t/>
            </a:r>
            <a:br>
              <a:rPr lang="tr-TR" dirty="0" smtClean="0">
                <a:latin typeface="+mn-lt"/>
              </a:rPr>
            </a:br>
            <a:r>
              <a:rPr lang="ar-MA" dirty="0" smtClean="0">
                <a:latin typeface="+mn-lt"/>
              </a:rPr>
              <a:t> </a:t>
            </a:r>
            <a:r>
              <a:rPr lang="ar-MA" sz="3200" dirty="0" smtClean="0">
                <a:solidFill>
                  <a:srgbClr val="FF0000"/>
                </a:solidFill>
                <a:latin typeface="+mn-lt"/>
              </a:rPr>
              <a:t>1-</a:t>
            </a:r>
            <a:r>
              <a:rPr lang="ar-MA" dirty="0" smtClean="0">
                <a:solidFill>
                  <a:srgbClr val="FF0000"/>
                </a:solidFill>
                <a:latin typeface="+mn-lt"/>
              </a:rPr>
              <a:t>  </a:t>
            </a:r>
            <a:r>
              <a:rPr lang="ar-SA" sz="3200" b="1" dirty="0" smtClean="0">
                <a:solidFill>
                  <a:srgbClr val="FF0000"/>
                </a:solidFill>
              </a:rPr>
              <a:t>تحليل المشكلة</a:t>
            </a: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r>
              <a:rPr lang="ar-SA" sz="3200" dirty="0" smtClean="0">
                <a:solidFill>
                  <a:srgbClr val="FF0000"/>
                </a:solidFill>
              </a:rPr>
              <a:t>ماذا نريد أن نغير ولماذا؟</a:t>
            </a:r>
            <a:r>
              <a:rPr lang="tr-TR" dirty="0">
                <a:solidFill>
                  <a:srgbClr val="FF0000"/>
                </a:solidFill>
                <a:latin typeface="+mn-lt"/>
              </a:rPr>
              <a:t/>
            </a:r>
            <a:br>
              <a:rPr lang="tr-TR" dirty="0">
                <a:solidFill>
                  <a:srgbClr val="FF0000"/>
                </a:solidFill>
                <a:latin typeface="+mn-lt"/>
              </a:rPr>
            </a:br>
            <a:endParaRPr lang="tr-TR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6152" t="26641" r="17840"/>
          <a:stretch>
            <a:fillRect/>
          </a:stretch>
        </p:blipFill>
        <p:spPr bwMode="auto">
          <a:xfrm>
            <a:off x="393884" y="2577165"/>
            <a:ext cx="4970614" cy="3323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gediz unesco ile ilgili gÃ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9613" y="2421117"/>
            <a:ext cx="5905500" cy="39052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2132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426F61B5-B75D-1540-AF5C-88610B4B8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743"/>
            <a:ext cx="10515600" cy="4245428"/>
          </a:xfrm>
        </p:spPr>
        <p:txBody>
          <a:bodyPr>
            <a:normAutofit fontScale="90000"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مرحلة التحضير </a:t>
            </a:r>
            <a:r>
              <a:rPr lang="tr-TR" dirty="0" smtClean="0">
                <a:latin typeface="+mn-lt"/>
              </a:rPr>
              <a:t/>
            </a:r>
            <a:br>
              <a:rPr lang="tr-TR" dirty="0" smtClean="0">
                <a:latin typeface="+mn-lt"/>
              </a:rPr>
            </a:br>
            <a:r>
              <a:rPr lang="tr-TR" sz="1000" dirty="0" smtClean="0">
                <a:latin typeface="+mn-lt"/>
              </a:rPr>
              <a:t> </a:t>
            </a:r>
            <a:r>
              <a:rPr lang="fr-FR" dirty="0" smtClean="0">
                <a:latin typeface="+mn-lt"/>
              </a:rPr>
              <a:t/>
            </a:r>
            <a:br>
              <a:rPr lang="fr-FR" dirty="0" smtClean="0">
                <a:latin typeface="+mn-lt"/>
              </a:rPr>
            </a:br>
            <a:r>
              <a:rPr lang="ar-SA" sz="2800" b="1" dirty="0" smtClean="0"/>
              <a:t> </a:t>
            </a:r>
            <a:r>
              <a:rPr lang="fr-FR" sz="2800" b="1" dirty="0" smtClean="0"/>
              <a:t/>
            </a:r>
            <a:br>
              <a:rPr lang="fr-FR" sz="2800" b="1" dirty="0" smtClean="0"/>
            </a:br>
            <a:r>
              <a:rPr lang="ar-SA" sz="2800" b="1" dirty="0" smtClean="0">
                <a:solidFill>
                  <a:srgbClr val="FF0000"/>
                </a:solidFill>
              </a:rPr>
              <a:t>2. تحليل أصحاب المصلحة </a:t>
            </a:r>
            <a:r>
              <a:rPr lang="fr-FR" sz="2800" b="1" dirty="0" smtClean="0">
                <a:solidFill>
                  <a:srgbClr val="FF0000"/>
                </a:solidFill>
              </a:rPr>
              <a:t/>
            </a:r>
            <a:br>
              <a:rPr lang="fr-FR" sz="2800" b="1" dirty="0" smtClean="0">
                <a:solidFill>
                  <a:srgbClr val="FF0000"/>
                </a:solidFill>
              </a:rPr>
            </a:b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r>
              <a:rPr lang="ar-SA" sz="2800" i="1" dirty="0" smtClean="0"/>
              <a:t> </a:t>
            </a:r>
            <a:r>
              <a:rPr lang="fr-FR" sz="2800" i="1" dirty="0" smtClean="0"/>
              <a:t> </a:t>
            </a:r>
            <a:r>
              <a:rPr lang="ar-SA" sz="2800" i="1" dirty="0" smtClean="0">
                <a:solidFill>
                  <a:srgbClr val="FF0000"/>
                </a:solidFill>
              </a:rPr>
              <a:t>من هو ؟</a:t>
            </a:r>
            <a:r>
              <a:rPr lang="fr-FR" sz="2800" i="1" dirty="0" smtClean="0">
                <a:solidFill>
                  <a:srgbClr val="FF0000"/>
                </a:solidFill>
              </a:rPr>
              <a:t/>
            </a:r>
            <a:br>
              <a:rPr lang="fr-FR" sz="2800" i="1" dirty="0" smtClean="0">
                <a:solidFill>
                  <a:srgbClr val="FF0000"/>
                </a:solidFill>
              </a:rPr>
            </a:br>
            <a:r>
              <a:rPr lang="ar-SA" sz="2800" i="1" dirty="0" smtClean="0">
                <a:solidFill>
                  <a:srgbClr val="FF0000"/>
                </a:solidFill>
              </a:rPr>
              <a:t> </a:t>
            </a:r>
            <a:r>
              <a:rPr lang="en-GB" sz="30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en-GB" sz="3000" dirty="0" smtClean="0">
                <a:solidFill>
                  <a:srgbClr val="FF0000"/>
                </a:solidFill>
                <a:latin typeface="+mn-lt"/>
              </a:rPr>
            </a:br>
            <a:r>
              <a:rPr lang="ar-SA" sz="2800" i="1" dirty="0" smtClean="0">
                <a:solidFill>
                  <a:srgbClr val="FF0000"/>
                </a:solidFill>
              </a:rPr>
              <a:t> من يدعم (أم لا) مثلك؟ </a:t>
            </a:r>
            <a:r>
              <a:rPr lang="fr-FR" sz="2800" i="1" dirty="0" smtClean="0">
                <a:solidFill>
                  <a:srgbClr val="FF0000"/>
                </a:solidFill>
              </a:rPr>
              <a:t/>
            </a:r>
            <a:br>
              <a:rPr lang="fr-FR" sz="2800" i="1" dirty="0" smtClean="0">
                <a:solidFill>
                  <a:srgbClr val="FF0000"/>
                </a:solidFill>
              </a:rPr>
            </a:br>
            <a:r>
              <a:rPr lang="fr-FR" sz="3200" dirty="0" smtClean="0">
                <a:solidFill>
                  <a:srgbClr val="FF0000"/>
                </a:solidFill>
              </a:rPr>
              <a:t/>
            </a:r>
            <a:br>
              <a:rPr lang="fr-FR" sz="3200" dirty="0" smtClean="0">
                <a:solidFill>
                  <a:srgbClr val="FF0000"/>
                </a:solidFill>
              </a:rPr>
            </a:br>
            <a:r>
              <a:rPr lang="tr-TR" sz="3200" i="1" dirty="0" smtClean="0">
                <a:solidFill>
                  <a:srgbClr val="FF0000"/>
                </a:solidFill>
              </a:rPr>
              <a:t> </a:t>
            </a:r>
            <a:r>
              <a:rPr lang="ar-SA" sz="3200" i="1" dirty="0" smtClean="0">
                <a:solidFill>
                  <a:srgbClr val="FF0000"/>
                </a:solidFill>
              </a:rPr>
              <a:t>أي قوة لديهم؟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endParaRPr lang="tr-TR" sz="3000" dirty="0">
              <a:solidFill>
                <a:srgbClr val="96000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017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426F61B5-B75D-1540-AF5C-88610B4B8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6200"/>
            <a:ext cx="10515600" cy="1589314"/>
          </a:xfrm>
        </p:spPr>
        <p:txBody>
          <a:bodyPr>
            <a:normAutofit fontScale="90000"/>
          </a:bodyPr>
          <a:lstStyle/>
          <a:p>
            <a:pPr lvl="0" algn="ctr"/>
            <a:r>
              <a:rPr lang="tr-TR" dirty="0" smtClean="0">
                <a:latin typeface="+mn-lt"/>
              </a:rPr>
              <a:t/>
            </a:r>
            <a:br>
              <a:rPr lang="tr-TR" dirty="0" smtClean="0">
                <a:latin typeface="+mn-lt"/>
              </a:rPr>
            </a:br>
            <a:r>
              <a:rPr lang="tr-TR" sz="1000" dirty="0" smtClean="0">
                <a:latin typeface="+mn-lt"/>
              </a:rPr>
              <a:t> </a:t>
            </a:r>
            <a:r>
              <a:rPr lang="tr-TR" dirty="0" smtClean="0">
                <a:latin typeface="+mn-lt"/>
              </a:rPr>
              <a:t/>
            </a:r>
            <a:br>
              <a:rPr lang="tr-TR" dirty="0" smtClean="0">
                <a:latin typeface="+mn-lt"/>
              </a:rPr>
            </a:br>
            <a:r>
              <a:rPr lang="ar-SA" sz="2800" b="1" dirty="0" smtClean="0"/>
              <a:t> </a:t>
            </a:r>
            <a:r>
              <a:rPr lang="ar-SA" b="1" dirty="0" smtClean="0">
                <a:solidFill>
                  <a:srgbClr val="FF0000"/>
                </a:solidFill>
              </a:rPr>
              <a:t>مرحلة</a:t>
            </a:r>
            <a:r>
              <a:rPr lang="ar-SA" sz="4800" b="1" dirty="0" smtClean="0">
                <a:solidFill>
                  <a:srgbClr val="FF0000"/>
                </a:solidFill>
              </a:rPr>
              <a:t> </a:t>
            </a:r>
            <a:r>
              <a:rPr lang="ar-SA" b="1" dirty="0" smtClean="0">
                <a:solidFill>
                  <a:srgbClr val="FF0000"/>
                </a:solidFill>
              </a:rPr>
              <a:t>التحضير</a:t>
            </a:r>
            <a:r>
              <a:rPr lang="ar-SA" sz="4800" b="1" dirty="0" smtClean="0">
                <a:solidFill>
                  <a:srgbClr val="FF0000"/>
                </a:solidFill>
              </a:rPr>
              <a:t> </a:t>
            </a:r>
            <a:r>
              <a:rPr lang="tr-TR" sz="8000" dirty="0" smtClean="0"/>
              <a:t/>
            </a:r>
            <a:br>
              <a:rPr lang="tr-TR" sz="8000" dirty="0" smtClean="0"/>
            </a:br>
            <a:r>
              <a:rPr lang="tr-TR" sz="1800" dirty="0" smtClean="0"/>
              <a:t> </a:t>
            </a:r>
            <a:r>
              <a:rPr lang="fr-FR" sz="5400" b="1" dirty="0" smtClean="0"/>
              <a:t/>
            </a:r>
            <a:br>
              <a:rPr lang="fr-FR" sz="5400" b="1" dirty="0" smtClean="0"/>
            </a:br>
            <a:r>
              <a:rPr lang="ar-SA" sz="2800" b="1" dirty="0" smtClean="0">
                <a:solidFill>
                  <a:srgbClr val="FF0000"/>
                </a:solidFill>
              </a:rPr>
              <a:t>2. تحليل أصحاب المصلحة </a:t>
            </a:r>
            <a:r>
              <a:rPr lang="tr-TR" sz="27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2700" dirty="0">
                <a:solidFill>
                  <a:srgbClr val="960001"/>
                </a:solidFill>
                <a:latin typeface="+mn-lt"/>
              </a:rPr>
            </a:br>
            <a:endParaRPr lang="tr-TR" sz="2700" dirty="0">
              <a:solidFill>
                <a:srgbClr val="960001"/>
              </a:solidFill>
              <a:latin typeface="+mn-lt"/>
            </a:endParaRPr>
          </a:p>
        </p:txBody>
      </p:sp>
      <p:pic>
        <p:nvPicPr>
          <p:cNvPr id="7170" name="Picture 2" descr="aziz kocaoÄlu ile ilgili gÃ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2548" y="2370917"/>
            <a:ext cx="4352390" cy="3822849"/>
          </a:xfrm>
          <a:prstGeom prst="rect">
            <a:avLst/>
          </a:prstGeom>
          <a:noFill/>
        </p:spPr>
      </p:pic>
      <p:pic>
        <p:nvPicPr>
          <p:cNvPr id="7172" name="Picture 4" descr="izmirin kÄ±zlarÄ± ile ilgili gÃ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4302" y="2370917"/>
            <a:ext cx="5767230" cy="3822849"/>
          </a:xfrm>
          <a:prstGeom prst="rect">
            <a:avLst/>
          </a:prstGeom>
          <a:noFill/>
        </p:spPr>
      </p:pic>
      <p:sp>
        <p:nvSpPr>
          <p:cNvPr id="5" name="Unvan 1">
            <a:extLst>
              <a:ext uri="{FF2B5EF4-FFF2-40B4-BE49-F238E27FC236}">
                <a16:creationId xmlns:a16="http://schemas.microsoft.com/office/drawing/2014/main" xmlns="" id="{426F61B5-B75D-1540-AF5C-88610B4B89F4}"/>
              </a:ext>
            </a:extLst>
          </p:cNvPr>
          <p:cNvSpPr txBox="1">
            <a:spLocks/>
          </p:cNvSpPr>
          <p:nvPr/>
        </p:nvSpPr>
        <p:spPr>
          <a:xfrm>
            <a:off x="802548" y="6193766"/>
            <a:ext cx="4912452" cy="6642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ar-SA" sz="2400" i="1" dirty="0" smtClean="0">
                <a:solidFill>
                  <a:srgbClr val="FF0000"/>
                </a:solidFill>
              </a:rPr>
              <a:t>على سبيل المثال سياسي محلي تعهد مؤخرًا بالتزام بيئي</a:t>
            </a:r>
            <a:endParaRPr lang="fr-FR" sz="2400" dirty="0">
              <a:solidFill>
                <a:srgbClr val="FF0000"/>
              </a:solidFill>
            </a:endParaRPr>
          </a:p>
        </p:txBody>
      </p:sp>
      <p:sp>
        <p:nvSpPr>
          <p:cNvPr id="6" name="Unvan 1">
            <a:extLst>
              <a:ext uri="{FF2B5EF4-FFF2-40B4-BE49-F238E27FC236}">
                <a16:creationId xmlns:a16="http://schemas.microsoft.com/office/drawing/2014/main" xmlns="" id="{426F61B5-B75D-1540-AF5C-88610B4B89F4}"/>
              </a:ext>
            </a:extLst>
          </p:cNvPr>
          <p:cNvSpPr txBox="1">
            <a:spLocks/>
          </p:cNvSpPr>
          <p:nvPr/>
        </p:nvSpPr>
        <p:spPr>
          <a:xfrm>
            <a:off x="5903051" y="6302469"/>
            <a:ext cx="5450749" cy="5555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ar-SA" sz="2000" i="1" dirty="0" smtClean="0">
                <a:solidFill>
                  <a:srgbClr val="FF0000"/>
                </a:solidFill>
              </a:rPr>
              <a:t>مجموعة من </a:t>
            </a:r>
            <a:r>
              <a:rPr lang="ar-SA" sz="2000" i="1" dirty="0" err="1" smtClean="0">
                <a:solidFill>
                  <a:srgbClr val="FF0000"/>
                </a:solidFill>
              </a:rPr>
              <a:t>النشطاء</a:t>
            </a:r>
            <a:r>
              <a:rPr lang="ar-SA" sz="2000" i="1" dirty="0" smtClean="0">
                <a:solidFill>
                  <a:srgbClr val="FF0000"/>
                </a:solidFill>
              </a:rPr>
              <a:t> لأسباب أخرى ، على استعداد للانضمام إلى كفاحك(على سبيل المثال ، </a:t>
            </a:r>
            <a:r>
              <a:rPr lang="ar-SA" sz="2000" i="1" dirty="0" err="1" smtClean="0">
                <a:solidFill>
                  <a:srgbClr val="FF0000"/>
                </a:solidFill>
              </a:rPr>
              <a:t>إزمير</a:t>
            </a:r>
            <a:r>
              <a:rPr lang="ar-SA" sz="2000" i="1" dirty="0" smtClean="0">
                <a:solidFill>
                  <a:srgbClr val="FF0000"/>
                </a:solidFill>
              </a:rPr>
              <a:t> ”</a:t>
            </a:r>
            <a:r>
              <a:rPr lang="ar-MA" sz="2000" i="1" dirty="0" smtClean="0">
                <a:solidFill>
                  <a:srgbClr val="FF0000"/>
                </a:solidFill>
              </a:rPr>
              <a:t> </a:t>
            </a:r>
            <a:r>
              <a:rPr lang="ar-SA" sz="2000" i="1" dirty="0" smtClean="0">
                <a:solidFill>
                  <a:srgbClr val="FF0000"/>
                </a:solidFill>
              </a:rPr>
              <a:t>نساء مولعات بركوب الدراجات")</a:t>
            </a:r>
            <a:endParaRPr lang="tr-TR" sz="2000" i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42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11DD785-1AC3-824E-BB1E-EBA7C091A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457" y="-414074"/>
            <a:ext cx="6719250" cy="6607837"/>
          </a:xfrm>
        </p:spPr>
        <p:txBody>
          <a:bodyPr>
            <a:normAutofit/>
          </a:bodyPr>
          <a:lstStyle/>
          <a:p>
            <a:pPr lvl="0" algn="r" rtl="1"/>
            <a:r>
              <a:rPr lang="ar-SA" sz="4000" b="1" dirty="0" smtClean="0">
                <a:solidFill>
                  <a:srgbClr val="FF0000"/>
                </a:solidFill>
              </a:rPr>
              <a:t>مرحلة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sz="4000" b="1" dirty="0" smtClean="0">
                <a:solidFill>
                  <a:srgbClr val="FF0000"/>
                </a:solidFill>
              </a:rPr>
              <a:t>التحضير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1000" dirty="0" smtClean="0"/>
              <a:t>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ar-SA" sz="4000" b="1" dirty="0" smtClean="0">
                <a:solidFill>
                  <a:srgbClr val="FF0000"/>
                </a:solidFill>
              </a:rPr>
              <a:t> </a:t>
            </a:r>
            <a:r>
              <a:rPr lang="fr-FR" sz="2500" dirty="0" smtClean="0">
                <a:solidFill>
                  <a:srgbClr val="FF0000"/>
                </a:solidFill>
              </a:rPr>
              <a:t>.</a:t>
            </a:r>
            <a:r>
              <a:rPr lang="en-GB" sz="2500" b="1" dirty="0" smtClean="0">
                <a:solidFill>
                  <a:srgbClr val="FF0000"/>
                </a:solidFill>
                <a:latin typeface="+mn-lt"/>
              </a:rPr>
              <a:t>3</a:t>
            </a:r>
            <a:r>
              <a:rPr lang="ar-SA" sz="2500" b="1" dirty="0" smtClean="0">
                <a:solidFill>
                  <a:srgbClr val="FF0000"/>
                </a:solidFill>
              </a:rPr>
              <a:t>ملف الحملة</a:t>
            </a:r>
            <a:r>
              <a:rPr lang="en-GB" sz="3000" b="1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en-GB" sz="3000" b="1" dirty="0" smtClean="0">
                <a:solidFill>
                  <a:srgbClr val="960001"/>
                </a:solidFill>
                <a:latin typeface="+mn-lt"/>
              </a:rPr>
            </a:b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r>
              <a:rPr lang="ar-SA" sz="3200" dirty="0" smtClean="0"/>
              <a:t> </a:t>
            </a:r>
            <a:r>
              <a:rPr lang="ar-SA" sz="3200" dirty="0" smtClean="0">
                <a:solidFill>
                  <a:srgbClr val="FF0000"/>
                </a:solidFill>
              </a:rPr>
              <a:t>- </a:t>
            </a:r>
            <a:r>
              <a:rPr lang="ar-SA" sz="2400" dirty="0" smtClean="0">
                <a:solidFill>
                  <a:srgbClr val="FF0000"/>
                </a:solidFill>
              </a:rPr>
              <a:t>تقارير / بيانات علمية </a:t>
            </a:r>
            <a:r>
              <a:rPr lang="en-GB" sz="24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en-GB" sz="2400" dirty="0" smtClean="0">
                <a:solidFill>
                  <a:srgbClr val="960001"/>
                </a:solidFill>
                <a:latin typeface="+mn-lt"/>
              </a:rPr>
            </a:br>
            <a:r>
              <a:rPr lang="tr-TR" sz="24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2400" dirty="0">
                <a:solidFill>
                  <a:srgbClr val="960001"/>
                </a:solidFill>
                <a:latin typeface="+mn-lt"/>
              </a:rPr>
            </a:br>
            <a:r>
              <a:rPr lang="fr-FR" sz="2400" dirty="0" smtClean="0">
                <a:solidFill>
                  <a:srgbClr val="FF0000"/>
                </a:solidFill>
                <a:latin typeface="+mn-lt"/>
              </a:rPr>
              <a:t>  </a:t>
            </a:r>
            <a:r>
              <a:rPr lang="ar-MA" sz="2400" dirty="0" smtClean="0">
                <a:solidFill>
                  <a:srgbClr val="FF0000"/>
                </a:solidFill>
                <a:latin typeface="+mn-lt"/>
              </a:rPr>
              <a:t>-  </a:t>
            </a:r>
            <a:r>
              <a:rPr lang="ar-SA" sz="2400" i="1" dirty="0" smtClean="0">
                <a:solidFill>
                  <a:srgbClr val="FF0000"/>
                </a:solidFill>
              </a:rPr>
              <a:t>صور ، خرائط ، رسوم بيانية (صور بسيطة) ، </a:t>
            </a:r>
            <a:r>
              <a:rPr lang="fr-FR" sz="2400" i="1" dirty="0" smtClean="0">
                <a:solidFill>
                  <a:srgbClr val="FF0000"/>
                </a:solidFill>
              </a:rPr>
              <a:t>   </a:t>
            </a:r>
            <a:r>
              <a:rPr lang="ar-SA" sz="2400" i="1" dirty="0" smtClean="0">
                <a:solidFill>
                  <a:srgbClr val="FF0000"/>
                </a:solidFill>
              </a:rPr>
              <a:t>أفلام </a:t>
            </a:r>
            <a:r>
              <a:rPr lang="ar-MA" sz="2400" i="1" dirty="0" smtClean="0">
                <a:solidFill>
                  <a:srgbClr val="FF0000"/>
                </a:solidFill>
              </a:rPr>
              <a:t> </a:t>
            </a:r>
            <a:r>
              <a:rPr lang="ar-MA" sz="2400" i="1" dirty="0" smtClean="0">
                <a:solidFill>
                  <a:srgbClr val="FF0000"/>
                </a:solidFill>
              </a:rPr>
              <a:t>الخ </a:t>
            </a:r>
            <a:r>
              <a:rPr lang="ar-SA" sz="2400" dirty="0" smtClean="0">
                <a:solidFill>
                  <a:srgbClr val="FF0000"/>
                </a:solidFill>
              </a:rPr>
              <a:t>- </a:t>
            </a:r>
            <a:r>
              <a:rPr lang="en-GB" sz="24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en-GB" sz="2400" dirty="0" smtClean="0">
                <a:solidFill>
                  <a:srgbClr val="960001"/>
                </a:solidFill>
                <a:latin typeface="+mn-lt"/>
              </a:rPr>
            </a:br>
            <a:r>
              <a:rPr lang="en-GB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en-GB" sz="3000" dirty="0">
                <a:solidFill>
                  <a:srgbClr val="960001"/>
                </a:solidFill>
                <a:latin typeface="+mn-lt"/>
              </a:rPr>
            </a:br>
            <a:r>
              <a:rPr lang="ar-SA" sz="2400" i="1" dirty="0" smtClean="0"/>
              <a:t> </a:t>
            </a:r>
            <a:r>
              <a:rPr lang="ar-SA" sz="2400" i="1" dirty="0" smtClean="0">
                <a:solidFill>
                  <a:srgbClr val="FF0000"/>
                </a:solidFill>
              </a:rPr>
              <a:t>كلاهم</a:t>
            </a:r>
            <a:r>
              <a:rPr lang="ar-MA" sz="2400" i="1" dirty="0" smtClean="0">
                <a:solidFill>
                  <a:srgbClr val="FF0000"/>
                </a:solidFill>
              </a:rPr>
              <a:t>ا</a:t>
            </a:r>
            <a:r>
              <a:rPr lang="ar-SA" sz="2400" i="1" dirty="0" smtClean="0">
                <a:solidFill>
                  <a:srgbClr val="FF0000"/>
                </a:solidFill>
              </a:rPr>
              <a:t> </a:t>
            </a:r>
            <a:r>
              <a:rPr lang="ar-SA" sz="2400" i="1" dirty="0" smtClean="0">
                <a:solidFill>
                  <a:srgbClr val="FF0000"/>
                </a:solidFill>
              </a:rPr>
              <a:t>حيوي لترسيخ مصداقية منظمات المجتمع المدني ، </a:t>
            </a:r>
            <a:r>
              <a:rPr lang="ar-SA" sz="2400" i="1" dirty="0" err="1" smtClean="0">
                <a:solidFill>
                  <a:srgbClr val="FF0000"/>
                </a:solidFill>
              </a:rPr>
              <a:t>علىسبيل</a:t>
            </a:r>
            <a:r>
              <a:rPr lang="ar-SA" sz="2400" i="1" dirty="0" smtClean="0">
                <a:solidFill>
                  <a:srgbClr val="FF0000"/>
                </a:solidFill>
              </a:rPr>
              <a:t> </a:t>
            </a:r>
            <a:r>
              <a:rPr lang="ar-SA" sz="2400" i="1" dirty="0" smtClean="0">
                <a:solidFill>
                  <a:srgbClr val="FF0000"/>
                </a:solidFill>
              </a:rPr>
              <a:t>المثال "نحن نعرف المنطقة ؛ نحن السلطة </a:t>
            </a:r>
            <a:r>
              <a:rPr lang="ar-MA" sz="2400" i="1" dirty="0" smtClean="0">
                <a:solidFill>
                  <a:srgbClr val="FF0000"/>
                </a:solidFill>
              </a:rPr>
              <a:t>على </a:t>
            </a:r>
            <a:r>
              <a:rPr lang="ar-SA" sz="2400" i="1" dirty="0" smtClean="0">
                <a:solidFill>
                  <a:srgbClr val="FF0000"/>
                </a:solidFill>
              </a:rPr>
              <a:t>المنطقة/ </a:t>
            </a:r>
            <a:r>
              <a:rPr lang="ar-SA" sz="2400" i="1" dirty="0" smtClean="0">
                <a:solidFill>
                  <a:srgbClr val="FF0000"/>
                </a:solidFill>
              </a:rPr>
              <a:t>الأنواع المعنية وما إلى ذلك " 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en-GB" sz="3000" dirty="0" smtClean="0">
                <a:solidFill>
                  <a:srgbClr val="960001"/>
                </a:solidFill>
                <a:latin typeface="+mn-lt"/>
              </a:rPr>
            </a:br>
            <a:endParaRPr lang="tr-TR" sz="3000" dirty="0">
              <a:solidFill>
                <a:srgbClr val="960001"/>
              </a:solidFill>
              <a:latin typeface="+mn-lt"/>
            </a:endParaRPr>
          </a:p>
        </p:txBody>
      </p:sp>
      <p:pic>
        <p:nvPicPr>
          <p:cNvPr id="7" name="Picture 4" descr="izmirin gediz deltasÄ± ile ilgili gÃ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43586" y="1807028"/>
            <a:ext cx="3475528" cy="3475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0043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11DD785-1AC3-824E-BB1E-EBA7C091A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505"/>
            <a:ext cx="10515600" cy="1648327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</a:pPr>
            <a:r>
              <a:rPr lang="ar-SA" b="1" dirty="0" smtClean="0">
                <a:solidFill>
                  <a:srgbClr val="FF0000"/>
                </a:solidFill>
              </a:rPr>
              <a:t>مرحلة </a:t>
            </a:r>
            <a:r>
              <a:rPr lang="ar-SA" b="1" dirty="0" smtClean="0">
                <a:solidFill>
                  <a:srgbClr val="FF0000"/>
                </a:solidFill>
              </a:rPr>
              <a:t>التحضير </a:t>
            </a:r>
            <a:r>
              <a:rPr lang="en-GB" b="1" dirty="0" smtClean="0">
                <a:solidFill>
                  <a:srgbClr val="960001"/>
                </a:solidFill>
              </a:rPr>
              <a:t/>
            </a:r>
            <a:br>
              <a:rPr lang="en-GB" b="1" dirty="0" smtClean="0">
                <a:solidFill>
                  <a:srgbClr val="960001"/>
                </a:solidFill>
              </a:rPr>
            </a:br>
            <a:r>
              <a:rPr lang="ar-SA" sz="4000" b="1" dirty="0" smtClean="0">
                <a:solidFill>
                  <a:srgbClr val="FF0000"/>
                </a:solidFill>
              </a:rPr>
              <a:t> </a:t>
            </a:r>
            <a:r>
              <a:rPr lang="ar-SA" sz="2800" b="1" dirty="0" smtClean="0">
                <a:solidFill>
                  <a:srgbClr val="FF0000"/>
                </a:solidFill>
              </a:rPr>
              <a:t>ملف </a:t>
            </a:r>
            <a:r>
              <a:rPr lang="ar-SA" sz="2800" b="1" dirty="0" smtClean="0">
                <a:solidFill>
                  <a:srgbClr val="FF0000"/>
                </a:solidFill>
              </a:rPr>
              <a:t>الحملة</a:t>
            </a:r>
            <a:r>
              <a:rPr lang="en-GB" sz="2800" b="1" dirty="0" smtClean="0">
                <a:solidFill>
                  <a:srgbClr val="FF0000"/>
                </a:solidFill>
              </a:rPr>
              <a:t> .</a:t>
            </a:r>
            <a:r>
              <a:rPr lang="ar-SA" sz="2800" b="1" dirty="0" smtClean="0">
                <a:solidFill>
                  <a:srgbClr val="FF0000"/>
                </a:solidFill>
              </a:rPr>
              <a:t>  3</a:t>
            </a:r>
            <a:r>
              <a:rPr lang="ar-SA" sz="4000" b="1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1000" dirty="0" smtClean="0"/>
              <a:t>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sz="3000" dirty="0">
              <a:solidFill>
                <a:srgbClr val="960001"/>
              </a:solidFill>
              <a:latin typeface="+mn-lt"/>
            </a:endParaRPr>
          </a:p>
        </p:txBody>
      </p:sp>
      <p:pic>
        <p:nvPicPr>
          <p:cNvPr id="6146" name="Picture 2" descr="izmirin gediz deltasÄ± ile ilgili gÃ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3130" y="3359298"/>
            <a:ext cx="3333602" cy="2799822"/>
          </a:xfrm>
          <a:prstGeom prst="rect">
            <a:avLst/>
          </a:prstGeom>
          <a:noFill/>
        </p:spPr>
      </p:pic>
      <p:sp>
        <p:nvSpPr>
          <p:cNvPr id="6" name="Unvan 1">
            <a:extLst>
              <a:ext uri="{FF2B5EF4-FFF2-40B4-BE49-F238E27FC236}">
                <a16:creationId xmlns:a16="http://schemas.microsoft.com/office/drawing/2014/main" xmlns="" id="{111DD785-1AC3-824E-BB1E-EBA7C091A804}"/>
              </a:ext>
            </a:extLst>
          </p:cNvPr>
          <p:cNvSpPr txBox="1">
            <a:spLocks/>
          </p:cNvSpPr>
          <p:nvPr/>
        </p:nvSpPr>
        <p:spPr>
          <a:xfrm>
            <a:off x="0" y="1321098"/>
            <a:ext cx="12192000" cy="13933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ar-SA" sz="2600" i="1" dirty="0" smtClean="0">
                <a:solidFill>
                  <a:srgbClr val="FF0000"/>
                </a:solidFill>
              </a:rPr>
              <a:t>قائمة وجهات الاتصال بأصحاب المصلحة </a:t>
            </a:r>
            <a:r>
              <a:rPr lang="ar-MA" sz="2600" i="1" dirty="0" smtClean="0">
                <a:solidFill>
                  <a:srgbClr val="FF0000"/>
                </a:solidFill>
              </a:rPr>
              <a:t>( </a:t>
            </a:r>
            <a:r>
              <a:rPr lang="ar-SA" sz="2600" i="1" dirty="0" smtClean="0">
                <a:solidFill>
                  <a:srgbClr val="FF0000"/>
                </a:solidFill>
              </a:rPr>
              <a:t>الحلفاء وصناع القرار والجهات الفاعلة الرئيسية ، </a:t>
            </a:r>
            <a:r>
              <a:rPr lang="ar-SA" sz="2600" i="1" dirty="0" err="1" smtClean="0">
                <a:solidFill>
                  <a:srgbClr val="FF0000"/>
                </a:solidFill>
              </a:rPr>
              <a:t>إلخ</a:t>
            </a:r>
            <a:r>
              <a:rPr lang="ar-MA" sz="3200" i="1" dirty="0" smtClean="0">
                <a:solidFill>
                  <a:srgbClr val="FF0000"/>
                </a:solidFill>
              </a:rPr>
              <a:t>)</a:t>
            </a:r>
          </a:p>
          <a:p>
            <a:pPr algn="ctr"/>
            <a:r>
              <a:rPr lang="tr-TR" sz="30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tr-TR" sz="3000" dirty="0" smtClean="0">
                <a:solidFill>
                  <a:srgbClr val="FF0000"/>
                </a:solidFill>
                <a:latin typeface="+mn-lt"/>
              </a:rPr>
            </a:br>
            <a:r>
              <a:rPr lang="fr-FR" sz="2800" b="1" i="1" dirty="0" smtClean="0">
                <a:solidFill>
                  <a:srgbClr val="FF0000"/>
                </a:solidFill>
                <a:latin typeface="+mn-lt"/>
                <a:sym typeface="Wingdings" panose="05000000000000000000" pitchFamily="2" charset="2"/>
              </a:rPr>
              <a:t> </a:t>
            </a:r>
            <a:r>
              <a:rPr lang="ar-SA" sz="2800" i="1" dirty="0" smtClean="0">
                <a:solidFill>
                  <a:srgbClr val="FF0000"/>
                </a:solidFill>
              </a:rPr>
              <a:t>ذاكرة مؤسساتية حيوية ، في حال تغير قائد الحملة ،مرض</a:t>
            </a:r>
            <a:r>
              <a:rPr lang="ar-MA" sz="2800" i="1" dirty="0" smtClean="0">
                <a:solidFill>
                  <a:srgbClr val="FF0000"/>
                </a:solidFill>
              </a:rPr>
              <a:t>.....</a:t>
            </a:r>
            <a:r>
              <a:rPr lang="ar-SA" sz="2800" i="1" dirty="0" smtClean="0">
                <a:solidFill>
                  <a:srgbClr val="FF0000"/>
                </a:solidFill>
              </a:rPr>
              <a:t> </a:t>
            </a:r>
            <a:endParaRPr lang="tr-TR" sz="2800" i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7" name="Picture 6" descr="izmirin gediz deltasÄ± ile ilgili gÃ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837" y="3263519"/>
            <a:ext cx="4524375" cy="2895601"/>
          </a:xfrm>
          <a:prstGeom prst="rect">
            <a:avLst/>
          </a:prstGeom>
          <a:noFill/>
        </p:spPr>
      </p:pic>
      <p:sp>
        <p:nvSpPr>
          <p:cNvPr id="11" name="Flèche droite 10"/>
          <p:cNvSpPr/>
          <p:nvPr/>
        </p:nvSpPr>
        <p:spPr>
          <a:xfrm flipH="1">
            <a:off x="9896833" y="2253343"/>
            <a:ext cx="293914" cy="461127"/>
          </a:xfrm>
          <a:prstGeom prst="rightArrow">
            <a:avLst>
              <a:gd name="adj1" fmla="val 37771"/>
              <a:gd name="adj2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355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2A6E625-053E-DD41-ABA8-16D3E6797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3164306"/>
          </a:xfrm>
        </p:spPr>
        <p:txBody>
          <a:bodyPr>
            <a:normAutofit/>
          </a:bodyPr>
          <a:lstStyle/>
          <a:p>
            <a:pPr algn="ctr"/>
            <a:r>
              <a:rPr lang="ar-SA" sz="4000" b="1" dirty="0" smtClean="0">
                <a:solidFill>
                  <a:srgbClr val="FF0000"/>
                </a:solidFill>
              </a:rPr>
              <a:t>تصميم </a:t>
            </a:r>
            <a:r>
              <a:rPr lang="ar-SA" sz="4000" b="1" dirty="0" err="1" smtClean="0">
                <a:solidFill>
                  <a:srgbClr val="FF0000"/>
                </a:solidFill>
              </a:rPr>
              <a:t>استراتيجيتنا</a:t>
            </a:r>
            <a:r>
              <a:rPr lang="ar-SA" sz="4000" b="1" dirty="0" smtClean="0">
                <a:solidFill>
                  <a:srgbClr val="FF0000"/>
                </a:solidFill>
              </a:rPr>
              <a:t> </a:t>
            </a:r>
            <a:r>
              <a:rPr lang="tr-TR" sz="4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4000" dirty="0">
                <a:solidFill>
                  <a:srgbClr val="960001"/>
                </a:solidFill>
                <a:latin typeface="+mn-lt"/>
              </a:rPr>
            </a:br>
            <a:r>
              <a:rPr lang="tr-TR" sz="1000" dirty="0" smtClean="0">
                <a:solidFill>
                  <a:srgbClr val="960001"/>
                </a:solidFill>
                <a:latin typeface="+mn-lt"/>
              </a:rPr>
              <a:t> </a:t>
            </a:r>
            <a:r>
              <a:rPr lang="tr-TR" sz="40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tr-TR" sz="4000" dirty="0" smtClean="0">
                <a:solidFill>
                  <a:srgbClr val="960001"/>
                </a:solidFill>
                <a:latin typeface="+mn-lt"/>
              </a:rPr>
            </a:br>
            <a:r>
              <a:rPr lang="ar-MA" sz="3000" b="1" dirty="0" smtClean="0">
                <a:solidFill>
                  <a:srgbClr val="FF0000"/>
                </a:solidFill>
                <a:latin typeface="+mn-lt"/>
              </a:rPr>
              <a:t>4. </a:t>
            </a:r>
            <a:r>
              <a:rPr lang="ar-SA" sz="3200" b="1" dirty="0" smtClean="0">
                <a:solidFill>
                  <a:srgbClr val="FF0000"/>
                </a:solidFill>
              </a:rPr>
              <a:t>ما هو هدفنا؟ </a:t>
            </a:r>
            <a:r>
              <a:rPr lang="tr-TR" sz="3000" dirty="0">
                <a:solidFill>
                  <a:srgbClr val="FF0000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FF0000"/>
                </a:solidFill>
                <a:latin typeface="+mn-lt"/>
              </a:rPr>
            </a:br>
            <a:r>
              <a:rPr lang="fr-FR" sz="3200" dirty="0" smtClean="0">
                <a:solidFill>
                  <a:srgbClr val="FF0000"/>
                </a:solidFill>
              </a:rPr>
              <a:t> </a:t>
            </a:r>
            <a:r>
              <a:rPr lang="ar-SA" sz="2500" dirty="0" smtClean="0">
                <a:solidFill>
                  <a:srgbClr val="FF0000"/>
                </a:solidFill>
              </a:rPr>
              <a:t>نوعان من الحملات</a:t>
            </a:r>
            <a:r>
              <a:rPr lang="ar-MA" sz="2500" dirty="0" smtClean="0">
                <a:solidFill>
                  <a:srgbClr val="FF0000"/>
                </a:solidFill>
              </a:rPr>
              <a:t>:</a:t>
            </a:r>
            <a:r>
              <a:rPr lang="ar-SA" sz="2500" dirty="0" smtClean="0">
                <a:solidFill>
                  <a:srgbClr val="FF0000"/>
                </a:solidFill>
              </a:rPr>
              <a:t> </a:t>
            </a:r>
            <a:r>
              <a:rPr lang="tr-TR" sz="2500" dirty="0">
                <a:solidFill>
                  <a:srgbClr val="FF0000"/>
                </a:solidFill>
                <a:latin typeface="+mn-lt"/>
              </a:rPr>
              <a:t/>
            </a:r>
            <a:br>
              <a:rPr lang="tr-TR" sz="2500" dirty="0">
                <a:solidFill>
                  <a:srgbClr val="FF0000"/>
                </a:solidFill>
                <a:latin typeface="+mn-lt"/>
              </a:rPr>
            </a:br>
            <a:r>
              <a:rPr lang="ar-SA" sz="2500" dirty="0" smtClean="0">
                <a:solidFill>
                  <a:srgbClr val="FF0000"/>
                </a:solidFill>
              </a:rPr>
              <a:t> 1. إنجاز قصير المدى / تغيير مهم وعاجل </a:t>
            </a:r>
            <a:r>
              <a:rPr lang="tr-TR" sz="2500" dirty="0">
                <a:solidFill>
                  <a:srgbClr val="FF0000"/>
                </a:solidFill>
                <a:latin typeface="+mn-lt"/>
              </a:rPr>
              <a:t/>
            </a:r>
            <a:br>
              <a:rPr lang="tr-TR" sz="2500" dirty="0">
                <a:solidFill>
                  <a:srgbClr val="FF0000"/>
                </a:solidFill>
                <a:latin typeface="+mn-lt"/>
              </a:rPr>
            </a:br>
            <a:r>
              <a:rPr lang="fr-FR" sz="2500" dirty="0" smtClean="0">
                <a:solidFill>
                  <a:srgbClr val="FF0000"/>
                </a:solidFill>
              </a:rPr>
              <a:t> </a:t>
            </a:r>
            <a:r>
              <a:rPr lang="ar-SA" sz="2500" dirty="0" smtClean="0">
                <a:solidFill>
                  <a:srgbClr val="FF0000"/>
                </a:solidFill>
              </a:rPr>
              <a:t>2. الإنجاز على المدى الطويل / التغيير السياسي والاستراتيجي  </a:t>
            </a:r>
            <a:r>
              <a:rPr lang="fr-FR" sz="3200" dirty="0" smtClean="0">
                <a:solidFill>
                  <a:srgbClr val="FF0000"/>
                </a:solidFill>
              </a:rPr>
              <a:t/>
            </a:r>
            <a:br>
              <a:rPr lang="fr-FR" sz="3200" dirty="0" smtClean="0">
                <a:solidFill>
                  <a:srgbClr val="FF0000"/>
                </a:solidFill>
              </a:rPr>
            </a:b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endParaRPr lang="tr-TR" sz="3000" dirty="0">
              <a:solidFill>
                <a:srgbClr val="960001"/>
              </a:solidFill>
              <a:latin typeface="+mn-lt"/>
            </a:endParaRPr>
          </a:p>
        </p:txBody>
      </p:sp>
      <p:pic>
        <p:nvPicPr>
          <p:cNvPr id="5124" name="Picture 4" descr="gediz unesco ile ilgili gÃ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21440" y="3003400"/>
            <a:ext cx="6191250" cy="3429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8908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2137" y="2671010"/>
            <a:ext cx="8247991" cy="4184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Unvan 1">
            <a:extLst>
              <a:ext uri="{FF2B5EF4-FFF2-40B4-BE49-F238E27FC236}">
                <a16:creationId xmlns:a16="http://schemas.microsoft.com/office/drawing/2014/main" xmlns="" id="{F2A6E625-053E-DD41-ABA8-16D3E6797C31}"/>
              </a:ext>
            </a:extLst>
          </p:cNvPr>
          <p:cNvSpPr txBox="1">
            <a:spLocks/>
          </p:cNvSpPr>
          <p:nvPr/>
        </p:nvSpPr>
        <p:spPr>
          <a:xfrm>
            <a:off x="-76200" y="272143"/>
            <a:ext cx="12268199" cy="29508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MA" sz="4000" b="1" dirty="0" smtClean="0">
                <a:solidFill>
                  <a:srgbClr val="FF0000"/>
                </a:solidFill>
              </a:rPr>
              <a:t>4. </a:t>
            </a:r>
            <a:r>
              <a:rPr lang="ar-SA" sz="4000" b="1" dirty="0" smtClean="0">
                <a:solidFill>
                  <a:srgbClr val="FF0000"/>
                </a:solidFill>
              </a:rPr>
              <a:t>ما هو هدفنا</a:t>
            </a:r>
            <a:r>
              <a:rPr lang="ar-MA" sz="4000" b="1" dirty="0" smtClean="0">
                <a:solidFill>
                  <a:srgbClr val="FF0000"/>
                </a:solidFill>
              </a:rPr>
              <a:t> </a:t>
            </a:r>
            <a:r>
              <a:rPr lang="ar-SA" sz="4000" b="1" dirty="0" smtClean="0">
                <a:solidFill>
                  <a:srgbClr val="FF0000"/>
                </a:solidFill>
              </a:rPr>
              <a:t>؟ </a:t>
            </a:r>
            <a:r>
              <a:rPr lang="tr-TR" sz="30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 smtClean="0">
                <a:solidFill>
                  <a:srgbClr val="960001"/>
                </a:solidFill>
                <a:latin typeface="+mn-lt"/>
              </a:rPr>
            </a:br>
            <a:r>
              <a:rPr lang="ar-SA" sz="3200" b="1" dirty="0" smtClean="0"/>
              <a:t> </a:t>
            </a:r>
            <a:r>
              <a:rPr lang="ar-MA" sz="3200" b="1" dirty="0" smtClean="0"/>
              <a:t>           </a:t>
            </a:r>
            <a:r>
              <a:rPr lang="ar-SA" sz="2500" dirty="0" smtClean="0">
                <a:solidFill>
                  <a:srgbClr val="FF0000"/>
                </a:solidFill>
              </a:rPr>
              <a:t>الهدف </a:t>
            </a:r>
            <a:r>
              <a:rPr lang="ar-SA" sz="2500" dirty="0" smtClean="0">
                <a:solidFill>
                  <a:srgbClr val="FF0000"/>
                </a:solidFill>
              </a:rPr>
              <a:t>الأول ، قصير المدى = </a:t>
            </a:r>
            <a:r>
              <a:rPr lang="ar-MA" sz="2500" dirty="0" smtClean="0">
                <a:solidFill>
                  <a:srgbClr val="FF0000"/>
                </a:solidFill>
              </a:rPr>
              <a:t>م</a:t>
            </a:r>
            <a:r>
              <a:rPr lang="ar-SA" sz="2500" dirty="0" smtClean="0">
                <a:solidFill>
                  <a:srgbClr val="FF0000"/>
                </a:solidFill>
              </a:rPr>
              <a:t>حاول</a:t>
            </a:r>
            <a:r>
              <a:rPr lang="ar-MA" sz="2500" dirty="0" smtClean="0">
                <a:solidFill>
                  <a:srgbClr val="FF0000"/>
                </a:solidFill>
              </a:rPr>
              <a:t>ة</a:t>
            </a:r>
            <a:r>
              <a:rPr lang="ar-SA" sz="2500" dirty="0" smtClean="0">
                <a:solidFill>
                  <a:srgbClr val="FF0000"/>
                </a:solidFill>
              </a:rPr>
              <a:t> </a:t>
            </a:r>
            <a:r>
              <a:rPr lang="ar-SA" sz="2500" dirty="0" smtClean="0">
                <a:solidFill>
                  <a:srgbClr val="FF0000"/>
                </a:solidFill>
              </a:rPr>
              <a:t>وقف بناء سد </a:t>
            </a:r>
            <a:r>
              <a:rPr lang="ar-MA" sz="2500" dirty="0" err="1" smtClean="0">
                <a:solidFill>
                  <a:srgbClr val="FF0000"/>
                </a:solidFill>
              </a:rPr>
              <a:t>حسنكييف</a:t>
            </a:r>
            <a:r>
              <a:rPr lang="ar-MA" sz="2500" dirty="0" smtClean="0">
                <a:solidFill>
                  <a:srgbClr val="FF0000"/>
                </a:solidFill>
              </a:rPr>
              <a:t>\</a:t>
            </a:r>
            <a:r>
              <a:rPr lang="ar-MA" sz="2500" dirty="0" err="1" smtClean="0">
                <a:solidFill>
                  <a:srgbClr val="FF0000"/>
                </a:solidFill>
              </a:rPr>
              <a:t>اليسو</a:t>
            </a:r>
            <a:r>
              <a:rPr lang="ar-MA" sz="2500" dirty="0" smtClean="0">
                <a:solidFill>
                  <a:srgbClr val="FF0000"/>
                </a:solidFill>
              </a:rPr>
              <a:t> </a:t>
            </a:r>
            <a:r>
              <a:rPr lang="en-GB" sz="2500" dirty="0" smtClean="0">
                <a:solidFill>
                  <a:srgbClr val="FF0000"/>
                </a:solidFill>
              </a:rPr>
              <a:t> </a:t>
            </a:r>
            <a:r>
              <a:rPr lang="en-GB" sz="2500" dirty="0" err="1" smtClean="0">
                <a:solidFill>
                  <a:srgbClr val="FF0000"/>
                </a:solidFill>
              </a:rPr>
              <a:t>Hasankeyf</a:t>
            </a:r>
            <a:r>
              <a:rPr lang="en-GB" sz="2500" dirty="0" smtClean="0">
                <a:solidFill>
                  <a:srgbClr val="FF0000"/>
                </a:solidFill>
              </a:rPr>
              <a:t>/ </a:t>
            </a:r>
            <a:r>
              <a:rPr lang="en-GB" sz="2500" dirty="0" err="1" smtClean="0">
                <a:solidFill>
                  <a:srgbClr val="FF0000"/>
                </a:solidFill>
              </a:rPr>
              <a:t>Illisu</a:t>
            </a:r>
            <a:r>
              <a:rPr lang="en-GB" sz="2500" dirty="0" smtClean="0">
                <a:solidFill>
                  <a:srgbClr val="FF0000"/>
                </a:solidFill>
              </a:rPr>
              <a:t> Dam</a:t>
            </a:r>
            <a:r>
              <a:rPr lang="ar-MA" sz="2500" dirty="0" smtClean="0">
                <a:solidFill>
                  <a:srgbClr val="FF0000"/>
                </a:solidFill>
              </a:rPr>
              <a:t> </a:t>
            </a:r>
            <a:endParaRPr lang="en-GB" sz="2500" dirty="0" smtClean="0">
              <a:solidFill>
                <a:srgbClr val="FF0000"/>
              </a:solidFill>
              <a:latin typeface="+mn-lt"/>
              <a:sym typeface="Wingdings" panose="05000000000000000000" pitchFamily="2" charset="2"/>
            </a:endParaRPr>
          </a:p>
          <a:p>
            <a:pPr algn="ctr" rtl="1"/>
            <a:r>
              <a:rPr lang="en-GB" sz="2500" dirty="0" smtClean="0">
                <a:solidFill>
                  <a:srgbClr val="FF0000"/>
                </a:solidFill>
              </a:rPr>
              <a:t>... </a:t>
            </a:r>
            <a:r>
              <a:rPr lang="ar-SA" sz="2500" dirty="0" smtClean="0">
                <a:solidFill>
                  <a:srgbClr val="FF0000"/>
                </a:solidFill>
              </a:rPr>
              <a:t>لكن السد </a:t>
            </a:r>
            <a:r>
              <a:rPr lang="ar-SA" sz="2500" dirty="0" smtClean="0">
                <a:solidFill>
                  <a:srgbClr val="FF0000"/>
                </a:solidFill>
              </a:rPr>
              <a:t>بني</a:t>
            </a:r>
            <a:endParaRPr lang="fr-FR" sz="2500" dirty="0" smtClean="0">
              <a:solidFill>
                <a:srgbClr val="FF0000"/>
              </a:solidFill>
            </a:endParaRPr>
          </a:p>
          <a:p>
            <a:pPr algn="ctr" rtl="1"/>
            <a:r>
              <a:rPr lang="ar-MA" sz="2500" dirty="0" smtClean="0">
                <a:solidFill>
                  <a:srgbClr val="FF0000"/>
                </a:solidFill>
              </a:rPr>
              <a:t>   </a:t>
            </a:r>
            <a:r>
              <a:rPr lang="ar-MA" sz="2500" dirty="0" smtClean="0">
                <a:solidFill>
                  <a:srgbClr val="FF0000"/>
                </a:solidFill>
              </a:rPr>
              <a:t>  </a:t>
            </a:r>
            <a:r>
              <a:rPr lang="ar-SA" sz="2500" dirty="0" smtClean="0">
                <a:solidFill>
                  <a:srgbClr val="FF0000"/>
                </a:solidFill>
              </a:rPr>
              <a:t>الهدف الثاني طويل </a:t>
            </a:r>
            <a:r>
              <a:rPr lang="ar-SA" sz="2500" dirty="0" smtClean="0">
                <a:solidFill>
                  <a:srgbClr val="FF0000"/>
                </a:solidFill>
              </a:rPr>
              <a:t>المدى </a:t>
            </a:r>
            <a:r>
              <a:rPr lang="ar-MA" sz="2500" dirty="0" smtClean="0">
                <a:solidFill>
                  <a:srgbClr val="FF0000"/>
                </a:solidFill>
              </a:rPr>
              <a:t>:</a:t>
            </a:r>
            <a:r>
              <a:rPr lang="ar-SA" sz="2500" dirty="0" smtClean="0">
                <a:solidFill>
                  <a:srgbClr val="FF0000"/>
                </a:solidFill>
              </a:rPr>
              <a:t> </a:t>
            </a:r>
            <a:r>
              <a:rPr lang="ar-SA" sz="2500" dirty="0" smtClean="0">
                <a:solidFill>
                  <a:srgbClr val="FF0000"/>
                </a:solidFill>
              </a:rPr>
              <a:t>إقناع المواطنين الأتراك بأننا لسنا بحاجة إلى المزيد من السدود</a:t>
            </a:r>
            <a:endParaRPr lang="fr-FR" sz="2500" dirty="0" smtClean="0">
              <a:solidFill>
                <a:srgbClr val="FF0000"/>
              </a:solidFill>
            </a:endParaRPr>
          </a:p>
          <a:p>
            <a:pPr algn="ctr" rtl="1"/>
            <a:endParaRPr lang="tr-TR" sz="3000" b="1" dirty="0">
              <a:solidFill>
                <a:srgbClr val="960001"/>
              </a:solidFill>
              <a:latin typeface="+mn-lt"/>
            </a:endParaRPr>
          </a:p>
          <a:p>
            <a:pPr algn="ctr" rtl="1"/>
            <a:endParaRPr lang="tr-TR" sz="3000" dirty="0">
              <a:solidFill>
                <a:srgbClr val="960001"/>
              </a:solidFill>
              <a:latin typeface="+mn-lt"/>
            </a:endParaRPr>
          </a:p>
        </p:txBody>
      </p:sp>
      <p:sp>
        <p:nvSpPr>
          <p:cNvPr id="5" name="Flèche droite 4"/>
          <p:cNvSpPr/>
          <p:nvPr/>
        </p:nvSpPr>
        <p:spPr>
          <a:xfrm flipH="1">
            <a:off x="11092543" y="1986425"/>
            <a:ext cx="60960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 droite 5"/>
          <p:cNvSpPr/>
          <p:nvPr/>
        </p:nvSpPr>
        <p:spPr>
          <a:xfrm flipH="1">
            <a:off x="11092543" y="973445"/>
            <a:ext cx="60960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100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73</Words>
  <Application>Microsoft Office PowerPoint</Application>
  <PresentationFormat>Personnalisé</PresentationFormat>
  <Paragraphs>16</Paragraphs>
  <Slides>11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Office Teması</vt:lpstr>
      <vt:lpstr>Diapositive 1</vt:lpstr>
      <vt:lpstr>تصميم إستراتيجية الحملة</vt:lpstr>
      <vt:lpstr>مرحلة التحضير    1-  تحليل المشكلة ماذا نريد أن نغير ولماذا؟ </vt:lpstr>
      <vt:lpstr>مرحلة التحضير      2. تحليل أصحاب المصلحة     من هو ؟    من يدعم (أم لا) مثلك؟    أي قوة لديهم؟  </vt:lpstr>
      <vt:lpstr>    مرحلة التحضير    2. تحليل أصحاب المصلحة  </vt:lpstr>
      <vt:lpstr>مرحلة التحضير     .3ملف الحملة   - تقارير / بيانات علمية     -  صور ، خرائط ، رسوم بيانية (صور بسيطة) ،    أفلام  الخ -    كلاهما حيوي لترسيخ مصداقية منظمات المجتمع المدني ، علىسبيل المثال "نحن نعرف المنطقة ؛ نحن السلطة على المنطقة/ الأنواع المعنية وما إلى ذلك "  </vt:lpstr>
      <vt:lpstr>مرحلة التحضير   ملف الحملة .  3    </vt:lpstr>
      <vt:lpstr>تصميم استراتيجيتنا    4. ما هو هدفنا؟   نوعان من الحملات:   1. إنجاز قصير المدى / تغيير مهم وعاجل   2. الإنجاز على المدى الطويل / التغيير السياسي والاستراتيجي    </vt:lpstr>
      <vt:lpstr>Diapositive 9</vt:lpstr>
      <vt:lpstr>المرحلة ب : خطة العمل    تحديد الحلفاء والجهات الفاعلة المستهدفة    تحديد أهدافنا القصيرة / المتوسطة المدى    تصميم تكتيكاتنا (الأنشطة)    إعداد الجدول الزمني  </vt:lpstr>
      <vt:lpstr>عمل جلسة المجموعة :    ما هو هدفك؟    ما هي استهدافاتك؟    ما هي التكتيكات الرئيسية الخاصة بك؟   (عريضة ، مكالمات هاتفية لأعضاء البرلمان ، إجراءات سلمية ، إلخ.)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raziye.ictepe@dogadernegi.org</dc:creator>
  <cp:lastModifiedBy>840G3</cp:lastModifiedBy>
  <cp:revision>19</cp:revision>
  <dcterms:created xsi:type="dcterms:W3CDTF">2019-06-16T15:11:48Z</dcterms:created>
  <dcterms:modified xsi:type="dcterms:W3CDTF">2022-02-22T23:34:04Z</dcterms:modified>
</cp:coreProperties>
</file>