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62" r:id="rId4"/>
    <p:sldId id="265" r:id="rId5"/>
    <p:sldId id="266" r:id="rId6"/>
    <p:sldId id="267" r:id="rId7"/>
    <p:sldId id="278" r:id="rId8"/>
    <p:sldId id="269" r:id="rId9"/>
    <p:sldId id="264" r:id="rId10"/>
    <p:sldId id="272" r:id="rId11"/>
    <p:sldId id="273" r:id="rId12"/>
    <p:sldId id="274" r:id="rId13"/>
    <p:sldId id="275" r:id="rId14"/>
    <p:sldId id="276" r:id="rId15"/>
    <p:sldId id="277" r:id="rId16"/>
    <p:sldId id="26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BB02557A-7053-4340-A874-8AB926A8EDA1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zip.me/" TargetMode="External"/><Relationship Id="rId2" Type="http://schemas.openxmlformats.org/officeDocument/2006/relationships/hyperlink" Target="mailto:marija.soskic@czip.me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68490" y="1023867"/>
            <a:ext cx="4523509" cy="3349641"/>
          </a:xfrm>
        </p:spPr>
        <p:txBody>
          <a:bodyPr>
            <a:normAutofit fontScale="90000"/>
          </a:bodyPr>
          <a:lstStyle/>
          <a:p>
            <a:br>
              <a:rPr lang="sr-Latn-ME" dirty="0"/>
            </a:br>
            <a:br>
              <a:rPr lang="en-US" dirty="0">
                <a:latin typeface="Cambria" panose="02040503050406030204" pitchFamily="18" charset="0"/>
              </a:rPr>
            </a:br>
            <a:r>
              <a:rPr lang="tzm-Arab-MA" dirty="0">
                <a:latin typeface="Cambria" panose="02040503050406030204" pitchFamily="18" charset="0"/>
              </a:rPr>
              <a:t> مطار الطيور </a:t>
            </a:r>
            <a:br>
              <a:rPr lang="en-US" dirty="0">
                <a:latin typeface="Cambria" panose="02040503050406030204" pitchFamily="18" charset="0"/>
              </a:rPr>
            </a:br>
            <a:br>
              <a:rPr lang="sr-Latn-ME" dirty="0"/>
            </a:br>
            <a:r>
              <a:rPr lang="tzm-Arab-MA" dirty="0"/>
              <a:t> بوابة</a:t>
            </a:r>
            <a:r>
              <a:rPr lang="fr-FR" dirty="0"/>
              <a:t> </a:t>
            </a:r>
            <a:r>
              <a:rPr lang="ar-MA" dirty="0"/>
              <a:t>ملاحات</a:t>
            </a:r>
            <a:r>
              <a:rPr lang="tzm-Arab-MA" dirty="0"/>
              <a:t> أولسينج</a:t>
            </a:r>
            <a:br>
              <a:rPr lang="ar-MA" dirty="0"/>
            </a:b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Ulcinj</a:t>
            </a:r>
            <a:r>
              <a:rPr lang="en-US" dirty="0">
                <a:latin typeface="Cambria" panose="02040503050406030204" pitchFamily="18" charset="0"/>
              </a:rPr>
              <a:t> Salina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zm-Arab-MA" dirty="0">
                <a:latin typeface="Cambria" panose="02040503050406030204" pitchFamily="18" charset="0"/>
              </a:rPr>
              <a:t>تجربة للمشاركة</a:t>
            </a:r>
            <a:endParaRPr lang="en-US" dirty="0">
              <a:latin typeface="Cambria" panose="02040503050406030204" pitchFamily="18" charset="0"/>
            </a:endParaRPr>
          </a:p>
          <a:p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967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MA" dirty="0">
                <a:latin typeface="Cambria" panose="02040503050406030204" pitchFamily="18" charset="0"/>
              </a:rPr>
              <a:t>تعرف على معطياتك وحقائقك </a:t>
            </a:r>
            <a:br>
              <a:rPr lang="sr-Latn-ME" dirty="0"/>
            </a:b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76" y="2438400"/>
            <a:ext cx="11058095" cy="3651504"/>
          </a:xfrm>
        </p:spPr>
        <p:txBody>
          <a:bodyPr/>
          <a:lstStyle/>
          <a:p>
            <a:pPr rtl="1"/>
            <a:r>
              <a:rPr lang="tzm-Arab-MA" dirty="0">
                <a:latin typeface="Cambria" panose="02040503050406030204" pitchFamily="18" charset="0"/>
              </a:rPr>
              <a:t>في حالة </a:t>
            </a:r>
            <a:r>
              <a:rPr lang="ar-MA" dirty="0">
                <a:latin typeface="Cambria" panose="02040503050406030204" pitchFamily="18" charset="0"/>
              </a:rPr>
              <a:t> ملاحات </a:t>
            </a:r>
            <a:r>
              <a:rPr lang="fr-FR" dirty="0">
                <a:latin typeface="Cambria" panose="02040503050406030204" pitchFamily="18" charset="0"/>
              </a:rPr>
              <a:t>Ulcinj</a:t>
            </a:r>
            <a:r>
              <a:rPr lang="ar-MA" dirty="0">
                <a:latin typeface="Cambria" panose="02040503050406030204" pitchFamily="18" charset="0"/>
              </a:rPr>
              <a:t> 15 </a:t>
            </a:r>
            <a:r>
              <a:rPr lang="tzm-Arab-MA" dirty="0">
                <a:latin typeface="Cambria" panose="02040503050406030204" pitchFamily="18" charset="0"/>
              </a:rPr>
              <a:t>عامًا من البيانات العلمية</a:t>
            </a:r>
            <a:endParaRPr lang="sr-Latn-ME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كسب المصداقية</a:t>
            </a:r>
            <a:endParaRPr lang="ar-MA" dirty="0">
              <a:latin typeface="Cambria" panose="02040503050406030204" pitchFamily="18" charset="0"/>
            </a:endParaRPr>
          </a:p>
          <a:p>
            <a:endParaRPr lang="ar-MA" dirty="0">
              <a:latin typeface="Cambria" panose="02040503050406030204" pitchFamily="18" charset="0"/>
            </a:endParaRPr>
          </a:p>
          <a:p>
            <a:endParaRPr lang="ar-MA" dirty="0">
              <a:latin typeface="Cambria" panose="02040503050406030204" pitchFamily="18" charset="0"/>
            </a:endParaRPr>
          </a:p>
          <a:p>
            <a:endParaRPr lang="ar-MA" dirty="0">
              <a:latin typeface="Cambria" panose="02040503050406030204" pitchFamily="18" charset="0"/>
            </a:endParaRPr>
          </a:p>
          <a:p>
            <a:endParaRPr lang="en-US" dirty="0">
              <a:latin typeface="Cambria" panose="020405030504060302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285" y="2859940"/>
            <a:ext cx="5729370" cy="381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926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MA" dirty="0">
                <a:latin typeface="Cambria" panose="02040503050406030204" pitchFamily="18" charset="0"/>
              </a:rPr>
              <a:t>قم بتشكيل حلفاء </a:t>
            </a:r>
            <a:br>
              <a:rPr lang="sr-Latn-ME" dirty="0"/>
            </a:b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MA" dirty="0">
                <a:latin typeface="Cambria" panose="02040503050406030204" pitchFamily="18" charset="0"/>
              </a:rPr>
              <a:t>الهيئات الدبلوماسية ، والدولية ، والاتفاقيات ، والمبادئ التوجيهية</a:t>
            </a:r>
            <a:endParaRPr lang="sr-Latn-ME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وسائل الإعلام) يتم نشر أكثر من 250 مقالة سنويًا(</a:t>
            </a:r>
            <a:endParaRPr lang="sr-Latn-ME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ثلاث سفيرات رائعات من ألمانيا وبولندا وفرنسا كانوا مفتاح نجاحنا</a:t>
            </a:r>
            <a:endParaRPr lang="sr-Latn-ME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لقد ساعدونا في وضع </a:t>
            </a:r>
            <a:r>
              <a:rPr lang="ar-MA" dirty="0">
                <a:latin typeface="Cambria" panose="02040503050406030204" pitchFamily="18" charset="0"/>
              </a:rPr>
              <a:t>الملاحات </a:t>
            </a:r>
            <a:r>
              <a:rPr lang="tzm-Arab-MA" dirty="0">
                <a:latin typeface="Cambria" panose="02040503050406030204" pitchFamily="18" charset="0"/>
              </a:rPr>
              <a:t>كجزء مهم من انضمام الجبل الأسود إلى الاتحاد الأوروبي</a:t>
            </a:r>
            <a:endParaRPr lang="sr-Latn-ME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اليوم ، تغلق </a:t>
            </a:r>
            <a:r>
              <a:rPr lang="ar-MA" dirty="0">
                <a:latin typeface="Cambria" panose="02040503050406030204" pitchFamily="18" charset="0"/>
              </a:rPr>
              <a:t>الملاحات </a:t>
            </a:r>
            <a:r>
              <a:rPr lang="tzm-Arab-MA" dirty="0">
                <a:latin typeface="Cambria" panose="02040503050406030204" pitchFamily="18" charset="0"/>
              </a:rPr>
              <a:t>المعيار المرجعي للفصل 27</a:t>
            </a:r>
            <a:endParaRPr lang="en-US" dirty="0">
              <a:latin typeface="Cambria" panose="02040503050406030204" pitchFamily="18" charset="0"/>
            </a:endParaRPr>
          </a:p>
          <a:p>
            <a:pPr algn="r" rtl="1"/>
            <a:endParaRPr lang="en-US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175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MA" dirty="0">
                <a:latin typeface="Cambria" panose="02040503050406030204" pitchFamily="18" charset="0"/>
              </a:rPr>
              <a:t>حدد</a:t>
            </a:r>
            <a:r>
              <a:rPr lang="tzm-Arab-MA" dirty="0">
                <a:latin typeface="Cambria" panose="02040503050406030204" pitchFamily="18" charset="0"/>
              </a:rPr>
              <a:t> نقاط الانطلاق</a:t>
            </a:r>
            <a:br>
              <a:rPr lang="sr-Latn-ME" dirty="0"/>
            </a:b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1"/>
            <a:r>
              <a:rPr lang="ar-MA" dirty="0">
                <a:latin typeface="Cambria" panose="02040503050406030204" pitchFamily="18" charset="0"/>
              </a:rPr>
              <a:t>الحكومة</a:t>
            </a:r>
            <a:endParaRPr lang="en-US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يوروفوند</a:t>
            </a:r>
            <a:r>
              <a:rPr lang="en-US" dirty="0" err="1">
                <a:latin typeface="Cambria" panose="02040503050406030204" pitchFamily="18" charset="0"/>
              </a:rPr>
              <a:t>Eurofond</a:t>
            </a:r>
            <a:r>
              <a:rPr lang="tzm-Arab-MA" dirty="0">
                <a:latin typeface="Cambria" panose="02040503050406030204" pitchFamily="18" charset="0"/>
              </a:rPr>
              <a:t> ، الشركة المالكة</a:t>
            </a:r>
            <a:r>
              <a:rPr lang="en-US" dirty="0">
                <a:latin typeface="Cambria" panose="02040503050406030204" pitchFamily="18" charset="0"/>
              </a:rPr>
              <a:t> </a:t>
            </a:r>
            <a:endParaRPr lang="ar-MA" dirty="0">
              <a:latin typeface="Cambria" panose="02040503050406030204" pitchFamily="18" charset="0"/>
            </a:endParaRPr>
          </a:p>
          <a:p>
            <a:pPr rtl="1"/>
            <a:r>
              <a:rPr lang="ar-MA" dirty="0">
                <a:latin typeface="Cambria" panose="02040503050406030204" pitchFamily="18" charset="0"/>
              </a:rPr>
              <a:t>الصيادون</a:t>
            </a:r>
          </a:p>
          <a:p>
            <a:pPr rtl="1"/>
            <a:endParaRPr lang="en-US" dirty="0">
              <a:latin typeface="Cambria" panose="02040503050406030204" pitchFamily="18" charset="0"/>
            </a:endParaRPr>
          </a:p>
          <a:p>
            <a:pPr rt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571" y="2657476"/>
            <a:ext cx="5219699" cy="391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89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zm-Arab-MA" dirty="0"/>
              <a:t>اخسر معاركك بكرامة </a:t>
            </a:r>
            <a:br>
              <a:rPr lang="sr-Latn-ME" dirty="0"/>
            </a:b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932" y="2389632"/>
            <a:ext cx="8770571" cy="3651504"/>
          </a:xfrm>
        </p:spPr>
        <p:txBody>
          <a:bodyPr>
            <a:normAutofit/>
          </a:bodyPr>
          <a:lstStyle/>
          <a:p>
            <a:pPr algn="r" rtl="1"/>
            <a:r>
              <a:rPr lang="tzm-Arab-MA" dirty="0">
                <a:latin typeface="Cambria" panose="02040503050406030204" pitchFamily="18" charset="0"/>
              </a:rPr>
              <a:t>عندما تخسر</a:t>
            </a:r>
            <a:r>
              <a:rPr lang="ar-MA" dirty="0" err="1">
                <a:latin typeface="Cambria" panose="02040503050406030204" pitchFamily="18" charset="0"/>
              </a:rPr>
              <a:t>ال</a:t>
            </a:r>
            <a:r>
              <a:rPr lang="tzm-Arab-MA" dirty="0">
                <a:latin typeface="Cambria" panose="02040503050406030204" pitchFamily="18" charset="0"/>
              </a:rPr>
              <a:t>معركة  </a:t>
            </a:r>
            <a:r>
              <a:rPr lang="ar-MA" dirty="0">
                <a:latin typeface="Cambria" panose="02040503050406030204" pitchFamily="18" charset="0"/>
              </a:rPr>
              <a:t>ا</a:t>
            </a:r>
            <a:r>
              <a:rPr lang="tzm-Arab-MA" dirty="0">
                <a:latin typeface="Cambria" panose="02040503050406030204" pitchFamily="18" charset="0"/>
              </a:rPr>
              <a:t>صرخ، </a:t>
            </a:r>
            <a:r>
              <a:rPr lang="ar-MA" dirty="0">
                <a:latin typeface="Cambria" panose="02040503050406030204" pitchFamily="18" charset="0"/>
              </a:rPr>
              <a:t>ا</a:t>
            </a:r>
            <a:r>
              <a:rPr lang="tzm-Arab-MA" dirty="0">
                <a:latin typeface="Cambria" panose="02040503050406030204" pitchFamily="18" charset="0"/>
              </a:rPr>
              <a:t>شعر بالاكتئاب ولكن </a:t>
            </a:r>
            <a:r>
              <a:rPr lang="ar-MA" dirty="0">
                <a:latin typeface="Cambria" panose="02040503050406030204" pitchFamily="18" charset="0"/>
              </a:rPr>
              <a:t>ا</a:t>
            </a:r>
            <a:r>
              <a:rPr lang="tzm-Arab-MA" dirty="0">
                <a:latin typeface="Cambria" panose="02040503050406030204" pitchFamily="18" charset="0"/>
              </a:rPr>
              <a:t>نفض الغبار عن نفسك وحاول مرة أخرى</a:t>
            </a:r>
            <a:endParaRPr lang="en-US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في عام 2012 ، أطلقنا حملة لتغيير </a:t>
            </a:r>
            <a:r>
              <a:rPr lang="ar-MA" dirty="0">
                <a:latin typeface="Cambria" panose="02040503050406030204" pitchFamily="18" charset="0"/>
              </a:rPr>
              <a:t>خطة التدبير </a:t>
            </a:r>
            <a:r>
              <a:rPr lang="ar-MA" dirty="0" err="1">
                <a:latin typeface="Cambria" panose="02040503050406030204" pitchFamily="18" charset="0"/>
              </a:rPr>
              <a:t>المجالي</a:t>
            </a:r>
            <a:endParaRPr lang="en-US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في عام 2015 ، ألغت المحكمة التعديلات التي اعتبرت </a:t>
            </a:r>
            <a:r>
              <a:rPr lang="ar-MA" dirty="0">
                <a:latin typeface="Cambria" panose="02040503050406030204" pitchFamily="18" charset="0"/>
              </a:rPr>
              <a:t>الملاحات </a:t>
            </a:r>
            <a:r>
              <a:rPr lang="tzm-Arab-MA" dirty="0">
                <a:latin typeface="Cambria" panose="02040503050406030204" pitchFamily="18" charset="0"/>
              </a:rPr>
              <a:t>منطقة مهمة </a:t>
            </a:r>
            <a:r>
              <a:rPr lang="ar-MA" dirty="0">
                <a:latin typeface="Cambria" panose="02040503050406030204" pitchFamily="18" charset="0"/>
              </a:rPr>
              <a:t>يسمح فيها</a:t>
            </a:r>
            <a:r>
              <a:rPr lang="tzm-Arab-MA" dirty="0">
                <a:latin typeface="Cambria" panose="02040503050406030204" pitchFamily="18" charset="0"/>
              </a:rPr>
              <a:t> بالبناء</a:t>
            </a:r>
            <a:endParaRPr lang="en-US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احتوت خطتان إضافيتان </a:t>
            </a:r>
            <a:r>
              <a:rPr lang="ar-MA" dirty="0">
                <a:latin typeface="Cambria" panose="02040503050406030204" pitchFamily="18" charset="0"/>
              </a:rPr>
              <a:t> للتدبير </a:t>
            </a:r>
            <a:r>
              <a:rPr lang="ar-MA" dirty="0" err="1">
                <a:latin typeface="Cambria" panose="02040503050406030204" pitchFamily="18" charset="0"/>
              </a:rPr>
              <a:t>المجالي</a:t>
            </a:r>
            <a:r>
              <a:rPr lang="ar-MA" dirty="0">
                <a:latin typeface="Cambria" panose="02040503050406030204" pitchFamily="18" charset="0"/>
              </a:rPr>
              <a:t> </a:t>
            </a:r>
            <a:r>
              <a:rPr lang="tzm-Arab-MA" dirty="0">
                <a:latin typeface="Cambria" panose="02040503050406030204" pitchFamily="18" charset="0"/>
              </a:rPr>
              <a:t>على جوانب سياحية بما يصل إلى 1500 سرير</a:t>
            </a:r>
            <a:endParaRPr lang="en-US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لا توجد </a:t>
            </a:r>
            <a:r>
              <a:rPr lang="ar-MA" dirty="0">
                <a:latin typeface="Cambria" panose="02040503050406030204" pitchFamily="18" charset="0"/>
              </a:rPr>
              <a:t> اليوم أي </a:t>
            </a:r>
            <a:r>
              <a:rPr lang="tzm-Arab-MA" dirty="0">
                <a:latin typeface="Cambria" panose="02040503050406030204" pitchFamily="18" charset="0"/>
              </a:rPr>
              <a:t>أعمال بناء مخطط لها في </a:t>
            </a:r>
            <a:r>
              <a:rPr lang="ar-MA" dirty="0">
                <a:latin typeface="Cambria" panose="02040503050406030204" pitchFamily="18" charset="0"/>
              </a:rPr>
              <a:t>الملاحات</a:t>
            </a:r>
            <a:endParaRPr lang="en-US" dirty="0">
              <a:latin typeface="Cambria" panose="020405030504060302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109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MA" dirty="0">
                <a:latin typeface="Cambria" panose="02040503050406030204" pitchFamily="18" charset="0"/>
              </a:rPr>
              <a:t>قم </a:t>
            </a:r>
            <a:r>
              <a:rPr lang="ar-MA" dirty="0" err="1">
                <a:latin typeface="Cambria" panose="02040503050406030204" pitchFamily="18" charset="0"/>
              </a:rPr>
              <a:t>بتطويرو</a:t>
            </a:r>
            <a:r>
              <a:rPr lang="ar-MA" dirty="0">
                <a:latin typeface="Cambria" panose="02040503050406030204" pitchFamily="18" charset="0"/>
              </a:rPr>
              <a:t> تجديد </a:t>
            </a:r>
            <a:r>
              <a:rPr lang="ar-MA" dirty="0" err="1">
                <a:latin typeface="Cambria" panose="02040503050406030204" pitchFamily="18" charset="0"/>
              </a:rPr>
              <a:t>استراتيجيتك</a:t>
            </a:r>
            <a:r>
              <a:rPr lang="ar-MA" dirty="0">
                <a:latin typeface="Cambria" panose="02040503050406030204" pitchFamily="18" charset="0"/>
              </a:rPr>
              <a:t> </a:t>
            </a:r>
            <a:br>
              <a:rPr lang="sr-Latn-ME" dirty="0"/>
            </a:b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336" y="2438400"/>
            <a:ext cx="11301935" cy="3651504"/>
          </a:xfrm>
        </p:spPr>
        <p:txBody>
          <a:bodyPr>
            <a:normAutofit/>
          </a:bodyPr>
          <a:lstStyle/>
          <a:p>
            <a:pPr algn="r" rtl="1"/>
            <a:r>
              <a:rPr lang="ar-MA" dirty="0">
                <a:latin typeface="Cambria" panose="02040503050406030204" pitchFamily="18" charset="0"/>
              </a:rPr>
              <a:t>قم بتطوير استراتيجيتك باستمرار</a:t>
            </a:r>
            <a:r>
              <a:rPr lang="sr-Latn-ME" dirty="0">
                <a:latin typeface="Cambria" panose="02040503050406030204" pitchFamily="18" charset="0"/>
              </a:rPr>
              <a:t>)</a:t>
            </a:r>
            <a:endParaRPr lang="ar-MA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فاجئ </a:t>
            </a:r>
            <a:r>
              <a:rPr lang="ar-MA" dirty="0">
                <a:latin typeface="Cambria" panose="02040503050406030204" pitchFamily="18" charset="0"/>
              </a:rPr>
              <a:t>مست</a:t>
            </a:r>
            <a:r>
              <a:rPr lang="tzm-Arab-MA" dirty="0">
                <a:latin typeface="Cambria" panose="02040503050406030204" pitchFamily="18" charset="0"/>
              </a:rPr>
              <a:t>هدفك ، بدلاً من حملة نشطة ، لا تجادل على الإطلاق ، وقدم دليلًا على </a:t>
            </a:r>
            <a:r>
              <a:rPr lang="ar-MA" dirty="0">
                <a:latin typeface="Cambria" panose="02040503050406030204" pitchFamily="18" charset="0"/>
              </a:rPr>
              <a:t>عمل رائع (</a:t>
            </a:r>
            <a:r>
              <a:rPr lang="tzm-Arab-MA" dirty="0">
                <a:latin typeface="Cambria" panose="02040503050406030204" pitchFamily="18" charset="0"/>
              </a:rPr>
              <a:t>تدمير </a:t>
            </a:r>
            <a:r>
              <a:rPr lang="ar-MA" dirty="0">
                <a:latin typeface="Cambria" panose="02040503050406030204" pitchFamily="18" charset="0"/>
              </a:rPr>
              <a:t>مخابئ</a:t>
            </a:r>
            <a:r>
              <a:rPr lang="tzm-Arab-MA" dirty="0">
                <a:latin typeface="Cambria" panose="02040503050406030204" pitchFamily="18" charset="0"/>
              </a:rPr>
              <a:t> الصي</a:t>
            </a:r>
            <a:r>
              <a:rPr lang="ar-MA" dirty="0">
                <a:latin typeface="Cambria" panose="02040503050406030204" pitchFamily="18" charset="0"/>
              </a:rPr>
              <a:t>ا</a:t>
            </a:r>
            <a:r>
              <a:rPr lang="tzm-Arab-MA" dirty="0">
                <a:latin typeface="Cambria" panose="02040503050406030204" pitchFamily="18" charset="0"/>
              </a:rPr>
              <a:t>د </a:t>
            </a:r>
            <a:r>
              <a:rPr lang="ar-MA" dirty="0">
                <a:latin typeface="Cambria" panose="02040503050406030204" pitchFamily="18" charset="0"/>
              </a:rPr>
              <a:t>ين</a:t>
            </a:r>
            <a:r>
              <a:rPr lang="tzm-Arab-MA" dirty="0">
                <a:latin typeface="Cambria" panose="02040503050406030204" pitchFamily="18" charset="0"/>
              </a:rPr>
              <a:t>، وجمع الشرائط الخادعة</a:t>
            </a:r>
            <a:r>
              <a:rPr lang="ar-MA" dirty="0">
                <a:latin typeface="Cambria" panose="02040503050406030204" pitchFamily="18" charset="0"/>
              </a:rPr>
              <a:t> المستعملة للصيد بكل أنواعها</a:t>
            </a:r>
            <a:r>
              <a:rPr lang="tzm-Arab-MA" dirty="0">
                <a:latin typeface="Cambria" panose="02040503050406030204" pitchFamily="18" charset="0"/>
              </a:rPr>
              <a:t> ، والقبض على </a:t>
            </a:r>
            <a:r>
              <a:rPr lang="ar-MA" dirty="0">
                <a:latin typeface="Cambria" panose="02040503050406030204" pitchFamily="18" charset="0"/>
              </a:rPr>
              <a:t>الحارس الشخصي</a:t>
            </a:r>
            <a:r>
              <a:rPr lang="tzm-Arab-MA" dirty="0">
                <a:latin typeface="Cambria" panose="02040503050406030204" pitchFamily="18" charset="0"/>
              </a:rPr>
              <a:t> </a:t>
            </a:r>
            <a:r>
              <a:rPr lang="ar-MA" dirty="0">
                <a:latin typeface="Cambria" panose="02040503050406030204" pitchFamily="18" charset="0"/>
              </a:rPr>
              <a:t>ل</a:t>
            </a:r>
            <a:r>
              <a:rPr lang="tzm-Arab-MA" dirty="0">
                <a:latin typeface="Cambria" panose="02040503050406030204" pitchFamily="18" charset="0"/>
              </a:rPr>
              <a:t>رئيس الوزراء </a:t>
            </a:r>
            <a:r>
              <a:rPr lang="ar-MA" dirty="0">
                <a:latin typeface="Cambria" panose="02040503050406030204" pitchFamily="18" charset="0"/>
              </a:rPr>
              <a:t>أثناء الصيد الجائر)</a:t>
            </a:r>
            <a:endParaRPr lang="sr-Latn-ME" dirty="0">
              <a:latin typeface="Cambria" panose="02040503050406030204" pitchFamily="18" charset="0"/>
            </a:endParaRPr>
          </a:p>
          <a:p>
            <a:pPr marL="0" indent="0" algn="r" rtl="1">
              <a:buNone/>
            </a:pPr>
            <a:r>
              <a:rPr lang="ar-MA" dirty="0">
                <a:latin typeface="Cambria" panose="02040503050406030204" pitchFamily="18" charset="0"/>
              </a:rPr>
              <a:t>عندما يكون الصيادون موضع تساؤل:</a:t>
            </a:r>
          </a:p>
          <a:p>
            <a:pPr marL="0" indent="0" algn="r" rtl="1">
              <a:buNone/>
            </a:pPr>
            <a:r>
              <a:rPr lang="ar-MA" dirty="0">
                <a:latin typeface="Cambria" panose="02040503050406030204" pitchFamily="18" charset="0"/>
              </a:rPr>
              <a:t>السكوت من ذهب!</a:t>
            </a:r>
          </a:p>
          <a:p>
            <a:pPr marL="0" indent="0" algn="r" rtl="1">
              <a:buNone/>
            </a:pPr>
            <a:endParaRPr lang="ar-MA" dirty="0">
              <a:latin typeface="Cambria" panose="02040503050406030204" pitchFamily="18" charset="0"/>
            </a:endParaRPr>
          </a:p>
          <a:p>
            <a:pPr marL="0" indent="0" algn="r" rtl="1">
              <a:buNone/>
            </a:pPr>
            <a:endParaRPr lang="ar-MA" dirty="0">
              <a:latin typeface="Cambria" panose="02040503050406030204" pitchFamily="18" charset="0"/>
            </a:endParaRPr>
          </a:p>
          <a:p>
            <a:pPr marL="0" indent="0" algn="r" rtl="1">
              <a:buNone/>
            </a:pPr>
            <a:endParaRPr lang="en-US" dirty="0">
              <a:latin typeface="Cambria" panose="02040503050406030204" pitchFamily="18" charset="0"/>
            </a:endParaRPr>
          </a:p>
          <a:p>
            <a:pPr algn="r" rt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55" y="4307456"/>
            <a:ext cx="4796088" cy="270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91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700" y="256032"/>
            <a:ext cx="8770571" cy="187302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Giving up is not an option</a:t>
            </a:r>
            <a:br>
              <a:rPr lang="en-US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20 years fighting for safe flyway</a:t>
            </a:r>
            <a:br>
              <a:rPr lang="ar-MA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ar-MA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الاستسلام ليس خيارًا </a:t>
            </a:r>
            <a:br>
              <a:rPr lang="ar-MA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ar-MA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  20عامًا من النضال من أجل طريق هجرة آمن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008" y="3490286"/>
            <a:ext cx="5837780" cy="4419600"/>
          </a:xfrm>
        </p:spPr>
      </p:pic>
    </p:spTree>
    <p:extLst>
      <p:ext uri="{BB962C8B-B14F-4D97-AF65-F5344CB8AC3E}">
        <p14:creationId xmlns:p14="http://schemas.microsoft.com/office/powerpoint/2010/main" val="1824989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sr-Latn-ME" dirty="0"/>
            </a:br>
            <a:r>
              <a:rPr lang="ar-MA"/>
              <a:t>شكرا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>
                <a:latin typeface="Cambria" panose="02040503050406030204" pitchFamily="18" charset="0"/>
                <a:hlinkClick r:id="rId2"/>
              </a:rPr>
              <a:t>marija</a:t>
            </a:r>
            <a:r>
              <a:rPr lang="sr-Latn-ME" dirty="0">
                <a:latin typeface="Cambria" panose="02040503050406030204" pitchFamily="18" charset="0"/>
                <a:hlinkClick r:id="rId2"/>
              </a:rPr>
              <a:t>.</a:t>
            </a:r>
            <a:r>
              <a:rPr lang="en-US" dirty="0" err="1">
                <a:latin typeface="Cambria" panose="02040503050406030204" pitchFamily="18" charset="0"/>
                <a:hlinkClick r:id="rId2"/>
              </a:rPr>
              <a:t>soskic</a:t>
            </a:r>
            <a:r>
              <a:rPr lang="sr-Latn-ME" dirty="0">
                <a:latin typeface="Cambria" panose="02040503050406030204" pitchFamily="18" charset="0"/>
                <a:hlinkClick r:id="rId2"/>
              </a:rPr>
              <a:t>@czip.me</a:t>
            </a:r>
            <a:endParaRPr lang="sr-Latn-ME" dirty="0"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sr-Latn-ME" dirty="0">
                <a:latin typeface="Cambria" panose="02040503050406030204" pitchFamily="18" charset="0"/>
                <a:hlinkClick r:id="rId3"/>
              </a:rPr>
              <a:t>www.czip.me</a:t>
            </a:r>
            <a:endParaRPr lang="sr-Latn-ME" dirty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132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zm-Arab-MA" dirty="0"/>
              <a:t>دعونا نجعل القصة الطويلة قصيرة 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705" y="2293039"/>
            <a:ext cx="5760043" cy="432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59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zm-Arab-MA" dirty="0"/>
              <a:t>فلماذا </a:t>
            </a:r>
            <a:r>
              <a:rPr lang="ar-MA" dirty="0"/>
              <a:t>الملاحات </a:t>
            </a:r>
            <a:r>
              <a:rPr lang="tzm-Arab-MA" dirty="0"/>
              <a:t>في </a:t>
            </a:r>
            <a:r>
              <a:rPr lang="ar-MA" dirty="0"/>
              <a:t>مشكلة</a:t>
            </a:r>
            <a:r>
              <a:rPr lang="tzm-Arab-MA" dirty="0"/>
              <a:t>؟ 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ar-MA" dirty="0"/>
          </a:p>
          <a:p>
            <a:pPr algn="l"/>
            <a:r>
              <a:rPr lang="tzm-Arab-MA" dirty="0"/>
              <a:t>الخصخصة</a:t>
            </a:r>
            <a:endParaRPr lang="ar-MA" dirty="0"/>
          </a:p>
          <a:p>
            <a:pPr algn="l"/>
            <a:r>
              <a:rPr lang="tzm-Arab-MA" dirty="0"/>
              <a:t>ملكية</a:t>
            </a:r>
            <a:endParaRPr lang="ar-MA" dirty="0"/>
          </a:p>
          <a:p>
            <a:pPr algn="l"/>
            <a:endParaRPr lang="ar-MA" dirty="0"/>
          </a:p>
          <a:p>
            <a:pPr algn="l"/>
            <a:r>
              <a:rPr lang="tzm-Arab-MA" dirty="0"/>
              <a:t>الهيدرولوجيا</a:t>
            </a:r>
            <a:endParaRPr lang="ar-MA" dirty="0"/>
          </a:p>
          <a:p>
            <a:pPr algn="l"/>
            <a:endParaRPr lang="ar-MA" dirty="0"/>
          </a:p>
          <a:p>
            <a:pPr algn="l"/>
            <a:r>
              <a:rPr lang="tzm-Arab-MA" dirty="0"/>
              <a:t>إدارة</a:t>
            </a:r>
            <a:endParaRPr lang="ar-MA" dirty="0"/>
          </a:p>
          <a:p>
            <a:pPr algn="l"/>
            <a:endParaRPr lang="ar-MA" dirty="0"/>
          </a:p>
          <a:p>
            <a:pPr algn="l"/>
            <a:r>
              <a:rPr lang="tzm-Arab-MA" dirty="0"/>
              <a:t>الصيادون</a:t>
            </a:r>
            <a:endParaRPr lang="sr-Latn-ME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258" y="2319752"/>
            <a:ext cx="5978835" cy="448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57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2996" y="483001"/>
            <a:ext cx="8770571" cy="1560716"/>
          </a:xfrm>
        </p:spPr>
        <p:txBody>
          <a:bodyPr/>
          <a:lstStyle/>
          <a:p>
            <a:pPr algn="ctr"/>
            <a:r>
              <a:rPr lang="tzm-Arab-MA" dirty="0"/>
              <a:t>الخصخصة </a:t>
            </a:r>
            <a:br>
              <a:rPr lang="sr-Latn-ME" dirty="0"/>
            </a:b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1"/>
            <a:r>
              <a:rPr lang="tzm-Arab-MA" dirty="0">
                <a:latin typeface="Cambria" panose="02040503050406030204" pitchFamily="18" charset="0"/>
              </a:rPr>
              <a:t>تمت خصخصة </a:t>
            </a:r>
            <a:r>
              <a:rPr lang="ar-MA" dirty="0">
                <a:latin typeface="Cambria" panose="02040503050406030204" pitchFamily="18" charset="0"/>
              </a:rPr>
              <a:t>الملاحات </a:t>
            </a:r>
            <a:r>
              <a:rPr lang="tzm-Arab-MA" dirty="0">
                <a:latin typeface="Cambria" panose="02040503050406030204" pitchFamily="18" charset="0"/>
              </a:rPr>
              <a:t>مقابل 800000 </a:t>
            </a:r>
            <a:r>
              <a:rPr lang="ar-MA" dirty="0">
                <a:latin typeface="Cambria" panose="02040503050406030204" pitchFamily="18" charset="0"/>
              </a:rPr>
              <a:t> </a:t>
            </a:r>
            <a:r>
              <a:rPr lang="tzm-Arab-MA" dirty="0">
                <a:latin typeface="Cambria" panose="02040503050406030204" pitchFamily="18" charset="0"/>
              </a:rPr>
              <a:t>يورو ، </a:t>
            </a:r>
            <a:r>
              <a:rPr lang="ar-MA" dirty="0">
                <a:latin typeface="Cambria" panose="02040503050406030204" pitchFamily="18" charset="0"/>
              </a:rPr>
              <a:t> </a:t>
            </a:r>
            <a:r>
              <a:rPr lang="tzm-Arab-MA" dirty="0">
                <a:latin typeface="Cambria" panose="02040503050406030204" pitchFamily="18" charset="0"/>
              </a:rPr>
              <a:t>5 سنتات للمتر المربع</a:t>
            </a:r>
            <a:endParaRPr lang="en-US" dirty="0">
              <a:latin typeface="Cambria" panose="02040503050406030204" pitchFamily="18" charset="0"/>
            </a:endParaRPr>
          </a:p>
          <a:p>
            <a:pPr rtl="1"/>
            <a:r>
              <a:rPr lang="ar-MA" dirty="0">
                <a:latin typeface="Cambria" panose="02040503050406030204" pitchFamily="18" charset="0"/>
              </a:rPr>
              <a:t>ا</a:t>
            </a:r>
            <a:r>
              <a:rPr lang="tzm-Arab-MA" dirty="0">
                <a:latin typeface="Cambria" panose="02040503050406030204" pitchFamily="18" charset="0"/>
              </a:rPr>
              <a:t>ليوم تباع بـ 150 مليون (187 )</a:t>
            </a:r>
            <a:r>
              <a:rPr lang="ar-MA" dirty="0">
                <a:latin typeface="Cambria" panose="02040503050406030204" pitchFamily="18" charset="0"/>
              </a:rPr>
              <a:t> </a:t>
            </a:r>
            <a:r>
              <a:rPr lang="tzm-Arab-MA" dirty="0">
                <a:latin typeface="Cambria" panose="02040503050406030204" pitchFamily="18" charset="0"/>
              </a:rPr>
              <a:t>مرة أكثر</a:t>
            </a:r>
            <a:endParaRPr lang="en-US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تمت خصخصة الشركة بمبلغ 270.000</a:t>
            </a:r>
            <a:endParaRPr lang="en-US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أفلست مع 8 ملايين من الديون</a:t>
            </a:r>
            <a:endParaRPr lang="sr-Latn-ME" dirty="0">
              <a:latin typeface="Cambria" panose="02040503050406030204" pitchFamily="18" charset="0"/>
            </a:endParaRPr>
          </a:p>
          <a:p>
            <a:pPr lvl="0" rtl="1"/>
            <a:r>
              <a:rPr lang="tzm-Arab-MA" dirty="0">
                <a:latin typeface="Cambria" panose="02040503050406030204" pitchFamily="18" charset="0"/>
              </a:rPr>
              <a:t>آخر حصاد للملح حدث في 2014 !!!</a:t>
            </a:r>
            <a:endParaRPr lang="sr-Latn-ME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يريد المالك بناء منتجع / جولف تيرين</a:t>
            </a:r>
            <a:endParaRPr lang="en-US" dirty="0">
              <a:latin typeface="Cambria" panose="02040503050406030204" pitchFamily="18" charset="0"/>
            </a:endParaRPr>
          </a:p>
          <a:p>
            <a:pPr marL="0" lvl="0" indent="0">
              <a:buNone/>
            </a:pPr>
            <a:r>
              <a:rPr lang="en-US" dirty="0"/>
              <a:t> </a:t>
            </a:r>
            <a:endParaRPr lang="sl-SI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822" y="2874298"/>
            <a:ext cx="3868882" cy="290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024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268" y="519577"/>
            <a:ext cx="8770571" cy="1560716"/>
          </a:xfrm>
        </p:spPr>
        <p:txBody>
          <a:bodyPr/>
          <a:lstStyle/>
          <a:p>
            <a:pPr algn="ctr"/>
            <a:r>
              <a:rPr lang="tzm-Arab-MA" dirty="0"/>
              <a:t>ملكية</a:t>
            </a:r>
            <a:br>
              <a:rPr lang="sr-Latn-ME" dirty="0"/>
            </a:b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3700" y="2438400"/>
            <a:ext cx="8770571" cy="4157472"/>
          </a:xfrm>
        </p:spPr>
        <p:txBody>
          <a:bodyPr>
            <a:normAutofit/>
          </a:bodyPr>
          <a:lstStyle/>
          <a:p>
            <a:pPr algn="r" rtl="1"/>
            <a:r>
              <a:rPr lang="ar-MA" dirty="0">
                <a:latin typeface="Cambria" panose="02040503050406030204" pitchFamily="18" charset="0"/>
              </a:rPr>
              <a:t>في السجل العقاري ، لا تزال الملاحات مملوكة للدولة</a:t>
            </a:r>
            <a:endParaRPr lang="en-US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بدأت يوروفوند</a:t>
            </a:r>
            <a:r>
              <a:rPr lang="sr-Latn-ME" dirty="0">
                <a:latin typeface="Cambria" panose="02040503050406030204" pitchFamily="18" charset="0"/>
              </a:rPr>
              <a:t>Eurofond </a:t>
            </a:r>
            <a:r>
              <a:rPr lang="tzm-Arab-MA" dirty="0">
                <a:latin typeface="Cambria" panose="02040503050406030204" pitchFamily="18" charset="0"/>
              </a:rPr>
              <a:t> دعوى قضائية لتسجيلها كمالك</a:t>
            </a:r>
            <a:endParaRPr lang="ar-MA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دعت المحكمة التجارية مجلس الخصخصة لتفسير شروط العقد</a:t>
            </a:r>
            <a:endParaRPr lang="en-US" dirty="0">
              <a:latin typeface="Cambria" panose="02040503050406030204" pitchFamily="18" charset="0"/>
            </a:endParaRPr>
          </a:p>
          <a:p>
            <a:pPr algn="r" rtl="1"/>
            <a:r>
              <a:rPr lang="tzm-Arab-MA" dirty="0">
                <a:latin typeface="Cambria" panose="02040503050406030204" pitchFamily="18" charset="0"/>
              </a:rPr>
              <a:t>رئيس مجلس الخصخصة هو رئيس وزراء دولة</a:t>
            </a:r>
            <a:endParaRPr lang="sr-Latn-ME" dirty="0">
              <a:latin typeface="Cambria" panose="02040503050406030204" pitchFamily="18" charset="0"/>
            </a:endParaRPr>
          </a:p>
          <a:p>
            <a:pPr marL="319088" indent="-319088" algn="r" rtl="1">
              <a:tabLst>
                <a:tab pos="268288" algn="l"/>
              </a:tabLst>
            </a:pPr>
            <a:r>
              <a:rPr lang="tzm-Arab-MA" dirty="0">
                <a:latin typeface="Cambria" panose="02040503050406030204" pitchFamily="18" charset="0"/>
              </a:rPr>
              <a:t>جمدت المحكمة القضية حتى يقرر رئيس الوزراء </a:t>
            </a:r>
            <a:r>
              <a:rPr lang="tzm-Arab-MA" dirty="0">
                <a:solidFill>
                  <a:srgbClr val="FF0000"/>
                </a:solidFill>
                <a:latin typeface="Cambria" panose="02040503050406030204" pitchFamily="18" charset="0"/>
              </a:rPr>
              <a:t>إيمان</a:t>
            </a:r>
            <a:r>
              <a:rPr lang="tzm-Arab-MA" dirty="0">
                <a:latin typeface="Cambria" panose="02040503050406030204" pitchFamily="18" charset="0"/>
              </a:rPr>
              <a:t> </a:t>
            </a:r>
            <a:r>
              <a:rPr lang="ar-MA" dirty="0">
                <a:latin typeface="Cambria" panose="02040503050406030204" pitchFamily="18" charset="0"/>
              </a:rPr>
              <a:t>الملاحات </a:t>
            </a:r>
            <a:r>
              <a:rPr lang="tzm-Arab-MA" dirty="0">
                <a:latin typeface="Cambria" panose="02040503050406030204" pitchFamily="18" charset="0"/>
              </a:rPr>
              <a:t>)تدخل واضح للنظامين التنفيذي والقضائي(</a:t>
            </a:r>
            <a:endParaRPr lang="en-US" dirty="0">
              <a:latin typeface="Cambria" panose="02040503050406030204" pitchFamily="18" charset="0"/>
            </a:endParaRPr>
          </a:p>
          <a:p>
            <a:pPr marL="0" indent="0" algn="r" rtl="1">
              <a:buNone/>
            </a:pPr>
            <a:endParaRPr lang="en-US" dirty="0"/>
          </a:p>
          <a:p>
            <a:pPr algn="r" rtl="1"/>
            <a:endParaRPr lang="en-US" dirty="0"/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930" y="187595"/>
            <a:ext cx="3705224" cy="194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86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zm-Arab-MA" dirty="0"/>
              <a:t>الهيدرولوجيا </a:t>
            </a:r>
            <a:br>
              <a:rPr lang="sr-Latn-ME" dirty="0"/>
            </a:b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8816" y="2194560"/>
            <a:ext cx="8985455" cy="4389120"/>
          </a:xfrm>
        </p:spPr>
        <p:txBody>
          <a:bodyPr>
            <a:normAutofit/>
          </a:bodyPr>
          <a:lstStyle/>
          <a:p>
            <a:pPr rtl="1"/>
            <a:endParaRPr lang="ar-MA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لا يوجد إنتاج </a:t>
            </a:r>
            <a:r>
              <a:rPr lang="ar-MA" dirty="0" err="1">
                <a:latin typeface="Cambria" panose="02040503050406030204" pitchFamily="18" charset="0"/>
              </a:rPr>
              <a:t>لل</a:t>
            </a:r>
            <a:r>
              <a:rPr lang="tzm-Arab-MA" dirty="0">
                <a:latin typeface="Cambria" panose="02040503050406030204" pitchFamily="18" charset="0"/>
              </a:rPr>
              <a:t>ملح ولا إدارة للمياه</a:t>
            </a:r>
            <a:endParaRPr lang="en-US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تدمير المضخات </a:t>
            </a:r>
            <a:r>
              <a:rPr lang="ar-MA" dirty="0">
                <a:latin typeface="Cambria" panose="02040503050406030204" pitchFamily="18" charset="0"/>
              </a:rPr>
              <a:t>و </a:t>
            </a:r>
            <a:r>
              <a:rPr lang="tzm-Arab-MA" dirty="0">
                <a:latin typeface="Cambria" panose="02040503050406030204" pitchFamily="18" charset="0"/>
              </a:rPr>
              <a:t>جدار</a:t>
            </a:r>
            <a:r>
              <a:rPr lang="ar-MA" dirty="0">
                <a:latin typeface="Cambria" panose="02040503050406030204" pitchFamily="18" charset="0"/>
              </a:rPr>
              <a:t>ات الملاحات</a:t>
            </a:r>
            <a:endParaRPr lang="en-US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صيانة باهظة الثمن</a:t>
            </a:r>
            <a:endParaRPr lang="sr-Latn-ME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فقدان العناصر الغذائية للطيور</a:t>
            </a:r>
            <a:endParaRPr lang="ar-MA" dirty="0">
              <a:latin typeface="Cambria" panose="02040503050406030204" pitchFamily="18" charset="0"/>
            </a:endParaRPr>
          </a:p>
          <a:p>
            <a:pPr rtl="1"/>
            <a:r>
              <a:rPr lang="ar-MA" dirty="0">
                <a:latin typeface="Cambria" panose="02040503050406030204" pitchFamily="18" charset="0"/>
              </a:rPr>
              <a:t>تغيير النظام البيئي</a:t>
            </a:r>
          </a:p>
          <a:p>
            <a:endParaRPr lang="sr-Latn-ME" dirty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301" y="2979973"/>
            <a:ext cx="5295850" cy="353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646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zm-Arab-MA" dirty="0"/>
              <a:t>إدارة </a:t>
            </a:r>
            <a:br>
              <a:rPr lang="sr-Latn-ME" dirty="0"/>
            </a:br>
            <a:endParaRPr lang="fr-FR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718816" y="2194560"/>
            <a:ext cx="8985455" cy="4389120"/>
          </a:xfrm>
        </p:spPr>
        <p:txBody>
          <a:bodyPr>
            <a:normAutofit/>
          </a:bodyPr>
          <a:lstStyle/>
          <a:p>
            <a:pPr rtl="1"/>
            <a:endParaRPr lang="ar-MA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لا يوجد إنتاج </a:t>
            </a:r>
            <a:r>
              <a:rPr lang="ar-MA" dirty="0" err="1">
                <a:latin typeface="Cambria" panose="02040503050406030204" pitchFamily="18" charset="0"/>
              </a:rPr>
              <a:t>لل</a:t>
            </a:r>
            <a:r>
              <a:rPr lang="tzm-Arab-MA" dirty="0">
                <a:latin typeface="Cambria" panose="02040503050406030204" pitchFamily="18" charset="0"/>
              </a:rPr>
              <a:t>ملح ولا إدارة للمياه</a:t>
            </a:r>
            <a:endParaRPr lang="en-US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تدمير المضخات</a:t>
            </a:r>
            <a:r>
              <a:rPr lang="ar-MA" dirty="0">
                <a:latin typeface="Cambria" panose="02040503050406030204" pitchFamily="18" charset="0"/>
              </a:rPr>
              <a:t> و </a:t>
            </a:r>
            <a:r>
              <a:rPr lang="tzm-Arab-MA" dirty="0">
                <a:latin typeface="Cambria" panose="02040503050406030204" pitchFamily="18" charset="0"/>
              </a:rPr>
              <a:t> جدار</a:t>
            </a:r>
            <a:r>
              <a:rPr lang="ar-MA" dirty="0">
                <a:latin typeface="Cambria" panose="02040503050406030204" pitchFamily="18" charset="0"/>
              </a:rPr>
              <a:t>ات الملاحات</a:t>
            </a:r>
            <a:endParaRPr lang="en-US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صيانة باهظة الثمن</a:t>
            </a:r>
            <a:endParaRPr lang="sr-Latn-ME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فقدان العناصر الغذائية للطيور</a:t>
            </a:r>
            <a:endParaRPr lang="ar-MA" dirty="0">
              <a:latin typeface="Cambria" panose="02040503050406030204" pitchFamily="18" charset="0"/>
            </a:endParaRPr>
          </a:p>
          <a:p>
            <a:pPr rtl="1"/>
            <a:r>
              <a:rPr lang="ar-MA" dirty="0">
                <a:latin typeface="Cambria" panose="02040503050406030204" pitchFamily="18" charset="0"/>
              </a:rPr>
              <a:t>تغيير النظام البيئي</a:t>
            </a:r>
          </a:p>
          <a:p>
            <a:endParaRPr lang="sr-Latn-ME" dirty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917" y="2304461"/>
            <a:ext cx="5095009" cy="382125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zm-Arab-MA" dirty="0"/>
              <a:t>الصيادون</a:t>
            </a:r>
            <a:br>
              <a:rPr lang="sr-Latn-ME" dirty="0"/>
            </a:b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3700" y="2438400"/>
            <a:ext cx="8770571" cy="4419600"/>
          </a:xfrm>
        </p:spPr>
        <p:txBody>
          <a:bodyPr>
            <a:normAutofit/>
          </a:bodyPr>
          <a:lstStyle/>
          <a:p>
            <a:pPr rtl="1"/>
            <a:r>
              <a:rPr lang="tzm-Arab-MA" dirty="0">
                <a:latin typeface="Cambria" panose="02040503050406030204" pitchFamily="18" charset="0"/>
              </a:rPr>
              <a:t>نصف مساحة الملاحات من</a:t>
            </a:r>
            <a:r>
              <a:rPr lang="ar-MA" dirty="0">
                <a:latin typeface="Cambria" panose="02040503050406030204" pitchFamily="18" charset="0"/>
              </a:rPr>
              <a:t>ا</a:t>
            </a:r>
            <a:r>
              <a:rPr lang="tzm-Arab-MA" dirty="0">
                <a:latin typeface="Cambria" panose="02040503050406030204" pitchFamily="18" charset="0"/>
              </a:rPr>
              <a:t>طق</a:t>
            </a:r>
            <a:r>
              <a:rPr lang="ar-MA" dirty="0">
                <a:latin typeface="Cambria" panose="02040503050406030204" pitchFamily="18" charset="0"/>
              </a:rPr>
              <a:t> </a:t>
            </a:r>
            <a:r>
              <a:rPr lang="tzm-Arab-MA" dirty="0">
                <a:latin typeface="Cambria" panose="02040503050406030204" pitchFamily="18" charset="0"/>
              </a:rPr>
              <a:t>صيد</a:t>
            </a:r>
            <a:endParaRPr lang="en-US" dirty="0">
              <a:latin typeface="Cambria" panose="02040503050406030204" pitchFamily="18" charset="0"/>
            </a:endParaRPr>
          </a:p>
          <a:p>
            <a:pPr rtl="1"/>
            <a:r>
              <a:rPr lang="ar-MA" dirty="0">
                <a:latin typeface="Cambria" panose="02040503050406030204" pitchFamily="18" charset="0"/>
              </a:rPr>
              <a:t> </a:t>
            </a:r>
            <a:r>
              <a:rPr lang="tzm-Arab-MA" dirty="0">
                <a:latin typeface="Cambria" panose="02040503050406030204" pitchFamily="18" charset="0"/>
              </a:rPr>
              <a:t>تراقب</a:t>
            </a:r>
            <a:r>
              <a:rPr lang="ar-MA" dirty="0">
                <a:latin typeface="Cambria" panose="02040503050406030204" pitchFamily="18" charset="0"/>
              </a:rPr>
              <a:t>  الصيد          </a:t>
            </a:r>
            <a:r>
              <a:rPr lang="fr-FR" dirty="0">
                <a:latin typeface="Cambria" panose="02040503050406030204" pitchFamily="18" charset="0"/>
              </a:rPr>
              <a:t>CZIP</a:t>
            </a:r>
            <a:endParaRPr lang="en-US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نوجه اتهامات جنائية</a:t>
            </a:r>
            <a:endParaRPr lang="sr-Latn-ME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نتلقى الكثير من التهديدات</a:t>
            </a:r>
            <a:endParaRPr lang="sr-Latn-ME" dirty="0">
              <a:latin typeface="Cambria" panose="02040503050406030204" pitchFamily="18" charset="0"/>
            </a:endParaRPr>
          </a:p>
          <a:p>
            <a:pPr rtl="1"/>
            <a:r>
              <a:rPr lang="tzm-Arab-MA" dirty="0">
                <a:latin typeface="Cambria" panose="02040503050406030204" pitchFamily="18" charset="0"/>
              </a:rPr>
              <a:t>الخصم الاكبر</a:t>
            </a:r>
            <a:endParaRPr lang="sr-Latn-ME" dirty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067" y="2887130"/>
            <a:ext cx="5355093" cy="35731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" y="3013364"/>
            <a:ext cx="2926114" cy="356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20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zm-Arab-MA" dirty="0">
                <a:solidFill>
                  <a:schemeClr val="accent2">
                    <a:lumMod val="75000"/>
                  </a:schemeClr>
                </a:solidFill>
              </a:rPr>
              <a:t>مكونات سحرية </a:t>
            </a:r>
            <a:r>
              <a:rPr lang="ar-MA" dirty="0">
                <a:solidFill>
                  <a:schemeClr val="accent2">
                    <a:lumMod val="75000"/>
                  </a:schemeClr>
                </a:solidFill>
              </a:rPr>
              <a:t>للنجاح</a:t>
            </a:r>
            <a:br>
              <a:rPr lang="sr-Latn-ME" dirty="0">
                <a:solidFill>
                  <a:schemeClr val="accent2">
                    <a:lumMod val="75000"/>
                  </a:schemeClr>
                </a:solidFill>
              </a:rPr>
            </a:b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3700" y="2231136"/>
            <a:ext cx="8770571" cy="4279392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ar-MA" dirty="0">
                <a:latin typeface="Cambria" panose="02040503050406030204" pitchFamily="18" charset="0"/>
              </a:rPr>
              <a:t>- تعرف على معطياتك وحقائقك</a:t>
            </a:r>
            <a:endParaRPr lang="en-US" dirty="0">
              <a:latin typeface="Cambria" panose="02040503050406030204" pitchFamily="18" charset="0"/>
            </a:endParaRPr>
          </a:p>
          <a:p>
            <a:pPr algn="r" rtl="1">
              <a:buNone/>
            </a:pPr>
            <a:r>
              <a:rPr lang="ar-MA" dirty="0">
                <a:latin typeface="Cambria" panose="02040503050406030204" pitchFamily="18" charset="0"/>
              </a:rPr>
              <a:t>- قم بتشكيل حلفاء </a:t>
            </a:r>
            <a:endParaRPr lang="en-US" dirty="0">
              <a:latin typeface="Cambria" panose="02040503050406030204" pitchFamily="18" charset="0"/>
            </a:endParaRPr>
          </a:p>
          <a:p>
            <a:pPr algn="r" rtl="1">
              <a:buFontTx/>
              <a:buChar char="-"/>
            </a:pPr>
            <a:r>
              <a:rPr lang="ar-MA" dirty="0">
                <a:latin typeface="Cambria" panose="02040503050406030204" pitchFamily="18" charset="0"/>
              </a:rPr>
              <a:t>حدد</a:t>
            </a:r>
            <a:r>
              <a:rPr lang="tzm-Arab-MA" dirty="0">
                <a:latin typeface="Cambria" panose="02040503050406030204" pitchFamily="18" charset="0"/>
              </a:rPr>
              <a:t> نقاط الانطلاق</a:t>
            </a:r>
            <a:endParaRPr lang="sr-Latn-ME" dirty="0">
              <a:latin typeface="Cambria" panose="02040503050406030204" pitchFamily="18" charset="0"/>
            </a:endParaRPr>
          </a:p>
          <a:p>
            <a:pPr algn="r" rtl="1">
              <a:buFontTx/>
              <a:buChar char="-"/>
            </a:pPr>
            <a:r>
              <a:rPr lang="tzm-Arab-MA" dirty="0">
                <a:latin typeface="Cambria" panose="02040503050406030204" pitchFamily="18" charset="0"/>
              </a:rPr>
              <a:t>عندما تخسر </a:t>
            </a:r>
            <a:r>
              <a:rPr lang="ar-MA" dirty="0" err="1">
                <a:latin typeface="Cambria" panose="02040503050406030204" pitchFamily="18" charset="0"/>
              </a:rPr>
              <a:t>ال</a:t>
            </a:r>
            <a:r>
              <a:rPr lang="tzm-Arab-MA" dirty="0">
                <a:latin typeface="Cambria" panose="02040503050406030204" pitchFamily="18" charset="0"/>
              </a:rPr>
              <a:t>معركة، </a:t>
            </a:r>
            <a:r>
              <a:rPr lang="ar-MA" dirty="0">
                <a:latin typeface="Cambria" panose="02040503050406030204" pitchFamily="18" charset="0"/>
              </a:rPr>
              <a:t>ا</a:t>
            </a:r>
            <a:r>
              <a:rPr lang="tzm-Arab-MA" dirty="0">
                <a:latin typeface="Cambria" panose="02040503050406030204" pitchFamily="18" charset="0"/>
              </a:rPr>
              <a:t>صرخ  </a:t>
            </a:r>
            <a:r>
              <a:rPr lang="ar-MA" dirty="0">
                <a:latin typeface="Cambria" panose="02040503050406030204" pitchFamily="18" charset="0"/>
              </a:rPr>
              <a:t>ا</a:t>
            </a:r>
            <a:r>
              <a:rPr lang="tzm-Arab-MA" dirty="0">
                <a:latin typeface="Cambria" panose="02040503050406030204" pitchFamily="18" charset="0"/>
              </a:rPr>
              <a:t>شعر بالاكتئاب ولكن </a:t>
            </a:r>
            <a:r>
              <a:rPr lang="ar-MA" dirty="0">
                <a:latin typeface="Cambria" panose="02040503050406030204" pitchFamily="18" charset="0"/>
              </a:rPr>
              <a:t>ا</a:t>
            </a:r>
            <a:r>
              <a:rPr lang="tzm-Arab-MA" dirty="0">
                <a:latin typeface="Cambria" panose="02040503050406030204" pitchFamily="18" charset="0"/>
              </a:rPr>
              <a:t>نفض الغبار عن نفسك وحاول مرة أخرى</a:t>
            </a:r>
            <a:endParaRPr lang="sr-Latn-ME" dirty="0">
              <a:latin typeface="Cambria" panose="02040503050406030204" pitchFamily="18" charset="0"/>
            </a:endParaRPr>
          </a:p>
          <a:p>
            <a:pPr algn="r" rtl="1">
              <a:buNone/>
            </a:pPr>
            <a:r>
              <a:rPr lang="ar-MA" dirty="0">
                <a:latin typeface="Cambria" panose="02040503050406030204" pitchFamily="18" charset="0"/>
              </a:rPr>
              <a:t>- قم بتطوير مراجعة إستراتيجيتك باستمرار</a:t>
            </a:r>
          </a:p>
          <a:p>
            <a:endParaRPr lang="en-US" dirty="0">
              <a:latin typeface="Cambria" panose="020405030504060302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381038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TF10001027</Template>
  <TotalTime>879</TotalTime>
  <Words>507</Words>
  <Application>Microsoft Office PowerPoint</Application>
  <PresentationFormat>Grand écran</PresentationFormat>
  <Paragraphs>94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Cambria</vt:lpstr>
      <vt:lpstr>Century Schoolbook</vt:lpstr>
      <vt:lpstr>Corbel</vt:lpstr>
      <vt:lpstr>Times New Roman</vt:lpstr>
      <vt:lpstr>Feathered</vt:lpstr>
      <vt:lpstr>   مطار الطيور    بوابة ملاحات أولسينج  Ulcinj Salina </vt:lpstr>
      <vt:lpstr>دعونا نجعل القصة الطويلة قصيرة </vt:lpstr>
      <vt:lpstr>فلماذا الملاحات في مشكلة؟ </vt:lpstr>
      <vt:lpstr>الخصخصة  </vt:lpstr>
      <vt:lpstr>ملكية </vt:lpstr>
      <vt:lpstr>الهيدرولوجيا  </vt:lpstr>
      <vt:lpstr>إدارة  </vt:lpstr>
      <vt:lpstr>الصيادون </vt:lpstr>
      <vt:lpstr>مكونات سحرية للنجاح </vt:lpstr>
      <vt:lpstr>تعرف على معطياتك وحقائقك  </vt:lpstr>
      <vt:lpstr>قم بتشكيل حلفاء  </vt:lpstr>
      <vt:lpstr>حدد نقاط الانطلاق </vt:lpstr>
      <vt:lpstr>اخسر معاركك بكرامة  </vt:lpstr>
      <vt:lpstr>قم بتطويرو تجديد استراتيجيتك  </vt:lpstr>
      <vt:lpstr>Giving up is not an option 20 years fighting for safe flyway الاستسلام ليس خيارًا     20عامًا من النضال من أجل طريق هجرة آمن</vt:lpstr>
      <vt:lpstr> شكرا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CP</dc:creator>
  <cp:lastModifiedBy>Administrateur</cp:lastModifiedBy>
  <cp:revision>35</cp:revision>
  <dcterms:created xsi:type="dcterms:W3CDTF">2015-09-18T21:25:58Z</dcterms:created>
  <dcterms:modified xsi:type="dcterms:W3CDTF">2022-02-23T13:27:04Z</dcterms:modified>
</cp:coreProperties>
</file>