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ink/ink2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ink/ink3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3" r:id="rId4"/>
  </p:sldMasterIdLst>
  <p:notesMasterIdLst>
    <p:notesMasterId r:id="rId40"/>
  </p:notesMasterIdLst>
  <p:handoutMasterIdLst>
    <p:handoutMasterId r:id="rId41"/>
  </p:handoutMasterIdLst>
  <p:sldIdLst>
    <p:sldId id="256" r:id="rId5"/>
    <p:sldId id="272" r:id="rId6"/>
    <p:sldId id="275" r:id="rId7"/>
    <p:sldId id="276" r:id="rId8"/>
    <p:sldId id="277" r:id="rId9"/>
    <p:sldId id="278" r:id="rId10"/>
    <p:sldId id="279" r:id="rId11"/>
    <p:sldId id="283" r:id="rId12"/>
    <p:sldId id="315" r:id="rId13"/>
    <p:sldId id="285" r:id="rId14"/>
    <p:sldId id="287" r:id="rId15"/>
    <p:sldId id="289" r:id="rId16"/>
    <p:sldId id="288" r:id="rId17"/>
    <p:sldId id="290" r:id="rId18"/>
    <p:sldId id="291" r:id="rId19"/>
    <p:sldId id="292" r:id="rId20"/>
    <p:sldId id="300" r:id="rId21"/>
    <p:sldId id="301" r:id="rId22"/>
    <p:sldId id="303" r:id="rId23"/>
    <p:sldId id="304" r:id="rId24"/>
    <p:sldId id="305" r:id="rId25"/>
    <p:sldId id="298" r:id="rId26"/>
    <p:sldId id="299" r:id="rId27"/>
    <p:sldId id="293" r:id="rId28"/>
    <p:sldId id="306" r:id="rId29"/>
    <p:sldId id="307" r:id="rId30"/>
    <p:sldId id="308" r:id="rId31"/>
    <p:sldId id="294" r:id="rId32"/>
    <p:sldId id="309" r:id="rId33"/>
    <p:sldId id="310" r:id="rId34"/>
    <p:sldId id="312" r:id="rId35"/>
    <p:sldId id="311" r:id="rId36"/>
    <p:sldId id="313" r:id="rId37"/>
    <p:sldId id="295" r:id="rId38"/>
    <p:sldId id="314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AE07"/>
    <a:srgbClr val="7C84B4"/>
    <a:srgbClr val="323D89"/>
    <a:srgbClr val="737AAF"/>
    <a:srgbClr val="FE6C00"/>
    <a:srgbClr val="0099CC"/>
    <a:srgbClr val="ED7D31"/>
    <a:srgbClr val="1EA8D9"/>
    <a:srgbClr val="3FCBFE"/>
    <a:srgbClr val="5CA6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9" autoAdjust="0"/>
    <p:restoredTop sz="67463" autoAdjust="0"/>
  </p:normalViewPr>
  <p:slideViewPr>
    <p:cSldViewPr snapToGrid="0">
      <p:cViewPr>
        <p:scale>
          <a:sx n="38" d="100"/>
          <a:sy n="38" d="100"/>
        </p:scale>
        <p:origin x="1840" y="340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2E547D-1406-4A6F-8F93-E441204CE6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667F8A-B889-49B3-AC77-5DDF11A08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2889B-A0AC-4482-8592-5C96F2309420}" type="datetimeFigureOut">
              <a:rPr lang="en-US" smtClean="0"/>
              <a:t>10/24/2024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7AFD4F-C0E7-421C-AF77-6F9CC963C9C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74AB9F-6726-4FB1-8769-82E23336CE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529299-61FF-4B93-ADA6-2FD5975D6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7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188.31609" units="1/cm"/>
          <inkml:channelProperty channel="Y" name="resolution" value="334.35715" units="1/cm"/>
          <inkml:channelProperty channel="T" name="resolution" value="1" units="1/dev"/>
        </inkml:channelProperties>
      </inkml:inkSource>
      <inkml:timestamp xml:id="ts0" timeString="2023-04-14T13:10:08.099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33160 3339 0,'0'0'0,"0"0"0,0 0 0,0 0 0,0 0 0,0 0 16,0 0-16,0 0 16,0 0-16,0 0 15,0 0-15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188.31609" units="1/cm"/>
          <inkml:channelProperty channel="Y" name="resolution" value="334.35715" units="1/cm"/>
          <inkml:channelProperty channel="T" name="resolution" value="1" units="1/dev"/>
        </inkml:channelProperties>
      </inkml:inkSource>
      <inkml:timestamp xml:id="ts0" timeString="2023-04-14T13:10:08.522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32977 3262 0,'0'0'0,"0"0"0,0 0 0,0 0 0,0 0 0,0 0 15,0 0-15,0 0 16,0 0-16,0 0 16,0 0-16,0 0 15,0 0-15,0 0 16,0 0-16,0 0 0,0 0 15,0 0 1,0 0-16,-11 5 16,-5 0-16,2 0 15,5-2-15,2-1 16,1-2-16,2 0 16,0 3-16,0-3 0,-2 0 15,3 0-15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188.31609" units="1/cm"/>
          <inkml:channelProperty channel="Y" name="resolution" value="334.35715" units="1/cm"/>
          <inkml:channelProperty channel="T" name="resolution" value="1" units="1/dev"/>
        </inkml:channelProperties>
      </inkml:inkSource>
      <inkml:timestamp xml:id="ts0" timeString="2023-04-14T13:51:47.4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23392 19049 0,'0'0'0,"23"0"0,7 0 0</inkml:trace>
  <inkml:trace contextRef="#ctx0" brushRef="#br0" timeOffset="144573.18">31286 4024 0,'0'0'0,"0"0"0,0 0 15,0 0-15,0 0 0,0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EB223-FFC0-462A-A3B8-EAA7CE0F8CBD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849E9A-41F7-4779-A581-48A7C374A2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518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330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517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6150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1017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984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0864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533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56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8236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More categories could be added </a:t>
            </a:r>
          </a:p>
          <a:p>
            <a:r>
              <a:rPr lang="en-US" dirty="0"/>
              <a:t>An excel sheet could be</a:t>
            </a:r>
            <a:r>
              <a:rPr lang="en-US" baseline="0" dirty="0"/>
              <a:t> done to do this step in case more categories are needed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9829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850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442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2142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3525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8583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078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499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959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289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969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266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685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685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516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04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77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EB162-E699-464C-B2EE-136D517A9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314" y="500215"/>
            <a:ext cx="11174186" cy="590931"/>
          </a:xfr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lang="en-GB" sz="3600" spc="-60" dirty="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2C6531E-FB8E-4000-B873-B745C681E2F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48876"/>
            <a:ext cx="12192000" cy="2119313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/>
            </a:lvl1pPr>
          </a:lstStyle>
          <a:p>
            <a:pPr marL="228600" lvl="0" indent="-228600" algn="ctr"/>
            <a:r>
              <a:rPr lang="en-US" noProof="0" dirty="0"/>
              <a:t>Insert Image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F7966C8-8738-4743-AE43-80F0C197B6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5240" y="3802065"/>
            <a:ext cx="9784080" cy="334508"/>
          </a:xfrm>
        </p:spPr>
        <p:txBody>
          <a:bodyPr>
            <a:noAutofit/>
          </a:bodyPr>
          <a:lstStyle>
            <a:lvl1pPr marL="0" indent="0" algn="l">
              <a:buNone/>
              <a:defRPr sz="1600" b="1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1885C44-356C-410C-B697-9BA0E28582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5240" y="4294303"/>
            <a:ext cx="9784080" cy="1737360"/>
          </a:xfrm>
        </p:spPr>
        <p:txBody>
          <a:bodyPr>
            <a:noAutofit/>
          </a:bodyPr>
          <a:lstStyle>
            <a:lvl1pPr marL="0" indent="0" algn="l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951AB2-D568-4A7E-9408-FADC8BED4119}"/>
              </a:ext>
            </a:extLst>
          </p:cNvPr>
          <p:cNvSpPr/>
          <p:nvPr userDrawn="1"/>
        </p:nvSpPr>
        <p:spPr>
          <a:xfrm>
            <a:off x="446314" y="-1"/>
            <a:ext cx="1188720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745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709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7063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553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30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237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728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88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018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ECF21A4-E71B-4D3A-AF45-E989C23A7BB1}" type="datetimeFigureOut">
              <a:rPr lang="en-US" smtClean="0"/>
              <a:t>10/24/2024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6923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6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5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5.wdp"/><Relationship Id="rId11" Type="http://schemas.openxmlformats.org/officeDocument/2006/relationships/image" Target="../media/image3.png"/><Relationship Id="rId5" Type="http://schemas.openxmlformats.org/officeDocument/2006/relationships/image" Target="../media/image12.png"/><Relationship Id="rId10" Type="http://schemas.openxmlformats.org/officeDocument/2006/relationships/image" Target="../media/image26.png"/><Relationship Id="rId4" Type="http://schemas.microsoft.com/office/2007/relationships/hdphoto" Target="../media/hdphoto4.wdp"/><Relationship Id="rId9" Type="http://schemas.openxmlformats.org/officeDocument/2006/relationships/customXml" Target="../ink/ink3.xml"/><Relationship Id="rId1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openxmlformats.org/officeDocument/2006/relationships/image" Target="../media/image6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7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6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6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openxmlformats.org/officeDocument/2006/relationships/image" Target="../media/image6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6.JP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61" name="Rectangle 1060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 descr="Page Plans Planning - Business Proposal Proposal Clip Art - Png Download  (#4966078) - PinClipart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4" b="96006" l="0" r="94659">
                        <a14:foregroundMark x1="40795" y1="23195" x2="40795" y2="23195"/>
                        <a14:foregroundMark x1="40568" y1="27496" x2="40568" y2="76959"/>
                        <a14:foregroundMark x1="71136" y1="23041" x2="74659" y2="22581"/>
                        <a14:foregroundMark x1="75341" y1="25960" x2="75568" y2="80338"/>
                        <a14:foregroundMark x1="48295" y1="58986" x2="47614" y2="71582"/>
                        <a14:foregroundMark x1="50455" y1="68356" x2="53750" y2="60829"/>
                        <a14:foregroundMark x1="48977" y1="48541" x2="55000" y2="48080"/>
                        <a14:foregroundMark x1="50341" y1="41782" x2="56364" y2="40707"/>
                        <a14:foregroundMark x1="51364" y1="35177" x2="57500" y2="34716"/>
                        <a14:foregroundMark x1="51705" y1="8449" x2="51705" y2="8449"/>
                        <a14:foregroundMark x1="55909" y1="7373" x2="62955" y2="7373"/>
                        <a14:foregroundMark x1="82273" y1="50845" x2="82273" y2="76959"/>
                        <a14:foregroundMark x1="36023" y1="43318" x2="37273" y2="41628"/>
                        <a14:foregroundMark x1="17614" y1="54685" x2="21818" y2="65438"/>
                        <a14:foregroundMark x1="29318" y1="74194" x2="29318" y2="74194"/>
                        <a14:foregroundMark x1="34091" y1="86482" x2="44432" y2="93702"/>
                        <a14:foregroundMark x1="58750" y1="92627" x2="58750" y2="92627"/>
                        <a14:backgroundMark x1="51136" y1="30722" x2="51136" y2="30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107003"/>
            <a:ext cx="6275667" cy="464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" name="Rectangle 1061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61AC0E-7195-4ACF-AA0A-5E2923A987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44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</a:t>
            </a:r>
            <a:r>
              <a:rPr lang="en-US" sz="44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Site</a:t>
            </a:r>
            <a:r>
              <a:rPr lang="en-US" sz="44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…………………..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4253EE-4FA2-4843-BE27-C7D5B08FFB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500" b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Community based Management Planning Workshop </a:t>
            </a:r>
          </a:p>
          <a:p>
            <a:r>
              <a:rPr lang="en-US" sz="1500" b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Simplified Tool</a:t>
            </a:r>
          </a:p>
        </p:txBody>
      </p:sp>
      <p:sp>
        <p:nvSpPr>
          <p:cNvPr id="1060" name="Rectangle 1059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8107A29-D0C5-DC02-BEFE-3E16113E4583}"/>
              </a:ext>
            </a:extLst>
          </p:cNvPr>
          <p:cNvGrpSpPr/>
          <p:nvPr/>
        </p:nvGrpSpPr>
        <p:grpSpPr>
          <a:xfrm>
            <a:off x="174491" y="163930"/>
            <a:ext cx="4554980" cy="875880"/>
            <a:chOff x="6942149" y="5520377"/>
            <a:chExt cx="4892790" cy="993102"/>
          </a:xfrm>
        </p:grpSpPr>
        <p:pic>
          <p:nvPicPr>
            <p:cNvPr id="5" name="Picture 6">
              <a:extLst>
                <a:ext uri="{FF2B5EF4-FFF2-40B4-BE49-F238E27FC236}">
                  <a16:creationId xmlns:a16="http://schemas.microsoft.com/office/drawing/2014/main" id="{4E6FFFAC-287C-676F-18C1-FFB3B2E38D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Image 1">
              <a:extLst>
                <a:ext uri="{FF2B5EF4-FFF2-40B4-BE49-F238E27FC236}">
                  <a16:creationId xmlns:a16="http://schemas.microsoft.com/office/drawing/2014/main" id="{EF6C8006-2E6E-E408-E69E-A19F0072DE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DF334411-30D3-9DE7-54A6-B113B6C770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2B4837B-45D6-C9FA-B371-BCF82642DF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398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4171" y="3870327"/>
            <a:ext cx="6085115" cy="10895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Stakeholders </a:t>
            </a:r>
          </a:p>
        </p:txBody>
      </p:sp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9909" y="3483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23771" y="4959856"/>
            <a:ext cx="5312229" cy="20723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4" name="Picture 2" descr="Getting and keeping your stakeholders on board – tips from the “battle”  ground | The CROWN Initiativ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74" y="933591"/>
            <a:ext cx="2992022" cy="311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BADF92-5A39-48D7-B6E3-68131D1FD454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C17F1A89-6ACE-4262-08FD-7313B55D50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9DF63152-542E-C0AD-6409-9BB555DB1D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2010CF0A-DD9D-1CA6-183E-9CC970DB38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259E168-49D7-4734-15A6-FE8852E381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0899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5362" name="Picture 2" descr="Identifying Project Stakeholders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292" y="643310"/>
            <a:ext cx="8072871" cy="6009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8200563" y="1728901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3</a:t>
            </a:r>
          </a:p>
        </p:txBody>
      </p:sp>
      <p:sp>
        <p:nvSpPr>
          <p:cNvPr id="8" name="Rectangle 7"/>
          <p:cNvSpPr/>
          <p:nvPr/>
        </p:nvSpPr>
        <p:spPr>
          <a:xfrm>
            <a:off x="8200563" y="2349162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4</a:t>
            </a:r>
          </a:p>
        </p:txBody>
      </p:sp>
      <p:sp>
        <p:nvSpPr>
          <p:cNvPr id="9" name="Rectangle 8"/>
          <p:cNvSpPr/>
          <p:nvPr/>
        </p:nvSpPr>
        <p:spPr>
          <a:xfrm>
            <a:off x="8200563" y="2959570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5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00563" y="3599110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6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00563" y="4254801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7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00564" y="4870392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8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00565" y="5485983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9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00565" y="6101574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10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213457" y="1098657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00563" y="459117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1</a:t>
            </a:r>
          </a:p>
        </p:txBody>
      </p:sp>
    </p:spTree>
    <p:extLst>
      <p:ext uri="{BB962C8B-B14F-4D97-AF65-F5344CB8AC3E}">
        <p14:creationId xmlns:p14="http://schemas.microsoft.com/office/powerpoint/2010/main" val="2242567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028" y="298566"/>
            <a:ext cx="8306972" cy="10895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Stakeholders rating  </a:t>
            </a:r>
          </a:p>
        </p:txBody>
      </p:sp>
      <p:sp>
        <p:nvSpPr>
          <p:cNvPr id="2" name="Right Arrow 1"/>
          <p:cNvSpPr/>
          <p:nvPr/>
        </p:nvSpPr>
        <p:spPr>
          <a:xfrm>
            <a:off x="2148114" y="2946400"/>
            <a:ext cx="8694057" cy="522514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1139134" y="2662892"/>
            <a:ext cx="868401" cy="10895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1</a:t>
            </a:r>
          </a:p>
        </p:txBody>
      </p:sp>
      <p:sp>
        <p:nvSpPr>
          <p:cNvPr id="19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10842171" y="2662892"/>
            <a:ext cx="868401" cy="10895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096396" y="5201391"/>
            <a:ext cx="6836236" cy="551542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Brief description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096396" y="5646989"/>
            <a:ext cx="6836236" cy="551542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Realistic rating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722971" y="3470600"/>
            <a:ext cx="2791543" cy="1087351"/>
          </a:xfrm>
          <a:prstGeom prst="rect">
            <a:avLst/>
          </a:prstGeom>
          <a:solidFill>
            <a:srgbClr val="D8AE07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Power/Decision making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655093" y="3448982"/>
            <a:ext cx="2734569" cy="1108969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Implementation / Sustainability</a:t>
            </a:r>
          </a:p>
        </p:txBody>
      </p:sp>
    </p:spTree>
    <p:extLst>
      <p:ext uri="{BB962C8B-B14F-4D97-AF65-F5344CB8AC3E}">
        <p14:creationId xmlns:p14="http://schemas.microsoft.com/office/powerpoint/2010/main" val="3140790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38843" y="388156"/>
            <a:ext cx="1002676" cy="8309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2.2</a:t>
            </a:r>
            <a:endParaRPr lang="en-US" sz="4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05150" y="2024526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3</a:t>
            </a:r>
          </a:p>
        </p:txBody>
      </p:sp>
      <p:sp>
        <p:nvSpPr>
          <p:cNvPr id="8" name="Rectangle 7"/>
          <p:cNvSpPr/>
          <p:nvPr/>
        </p:nvSpPr>
        <p:spPr>
          <a:xfrm>
            <a:off x="1605150" y="2644787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4</a:t>
            </a:r>
          </a:p>
        </p:txBody>
      </p:sp>
      <p:sp>
        <p:nvSpPr>
          <p:cNvPr id="9" name="Rectangle 8"/>
          <p:cNvSpPr/>
          <p:nvPr/>
        </p:nvSpPr>
        <p:spPr>
          <a:xfrm>
            <a:off x="1605150" y="3255195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5</a:t>
            </a:r>
          </a:p>
        </p:txBody>
      </p:sp>
      <p:sp>
        <p:nvSpPr>
          <p:cNvPr id="10" name="Rectangle 9"/>
          <p:cNvSpPr/>
          <p:nvPr/>
        </p:nvSpPr>
        <p:spPr>
          <a:xfrm>
            <a:off x="1605150" y="3894735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6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05150" y="4550426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7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05151" y="5166017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8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05152" y="5781608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9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605152" y="6397199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10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618044" y="1394282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605150" y="754742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Stakeholder 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534400" y="162661"/>
            <a:ext cx="3657600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Implementation / Sustainability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738622" y="160666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Power/Decision making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738622" y="739217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512337" y="736983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738622" y="1378757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738622" y="2009001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738622" y="2634991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725729" y="3240676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738622" y="3882189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725729" y="4534901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738622" y="5150492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738622" y="5766083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738622" y="6376411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5/ decisions and regulations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512336" y="1378757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3" name="Rectangle 32"/>
          <p:cNvSpPr/>
          <p:nvPr/>
        </p:nvSpPr>
        <p:spPr>
          <a:xfrm>
            <a:off x="8523368" y="1993478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4" name="Rectangle 33"/>
          <p:cNvSpPr/>
          <p:nvPr/>
        </p:nvSpPr>
        <p:spPr>
          <a:xfrm>
            <a:off x="8534400" y="2629262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534400" y="3209574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534399" y="3879210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512335" y="4534900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512334" y="5186933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39" name="Rectangle 38"/>
          <p:cNvSpPr/>
          <p:nvPr/>
        </p:nvSpPr>
        <p:spPr>
          <a:xfrm>
            <a:off x="8512333" y="5766083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  <p:sp>
        <p:nvSpPr>
          <p:cNvPr id="40" name="Rectangle 39"/>
          <p:cNvSpPr/>
          <p:nvPr/>
        </p:nvSpPr>
        <p:spPr>
          <a:xfrm>
            <a:off x="8534399" y="6361462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4/ Law enforcement and facilitation</a:t>
            </a:r>
          </a:p>
        </p:txBody>
      </p:sp>
    </p:spTree>
    <p:extLst>
      <p:ext uri="{BB962C8B-B14F-4D97-AF65-F5344CB8AC3E}">
        <p14:creationId xmlns:p14="http://schemas.microsoft.com/office/powerpoint/2010/main" val="3122913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2" descr="Personal Interview - Interview Clipart Png Transparent Png (#3363196) -  PinClipart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01" b="98847" l="4432" r="95000">
                        <a14:foregroundMark x1="57386" y1="22735" x2="57386" y2="21911"/>
                        <a14:foregroundMark x1="71364" y1="58649" x2="71364" y2="58649"/>
                        <a14:foregroundMark x1="70682" y1="42175" x2="70682" y2="42175"/>
                        <a14:foregroundMark x1="33068" y1="42834" x2="33068" y2="428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0182" y="1988458"/>
            <a:ext cx="7138273" cy="492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What is a Stakeholder in Project Management? | Planio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9" b="89898" l="6406" r="94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029" y="-272768"/>
            <a:ext cx="8142515" cy="560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1485" y="2174518"/>
            <a:ext cx="6085115" cy="1421928"/>
          </a:xfrm>
        </p:spPr>
        <p:txBody>
          <a:bodyPr/>
          <a:lstStyle/>
          <a:p>
            <a:pPr algn="ctr"/>
            <a:r>
              <a:rPr lang="en-US" sz="9600" b="1" dirty="0">
                <a:latin typeface="Franklin Gothic Book" panose="020B0503020102020204" pitchFamily="34" charset="0"/>
              </a:rPr>
              <a:t>Interviews</a:t>
            </a:r>
            <a:r>
              <a:rPr lang="en-US" sz="7200" b="1" dirty="0">
                <a:latin typeface="Franklin Gothic Book" panose="020B0503020102020204" pitchFamily="34" charset="0"/>
              </a:rPr>
              <a:t> </a:t>
            </a:r>
          </a:p>
        </p:txBody>
      </p:sp>
      <p:pic>
        <p:nvPicPr>
          <p:cNvPr id="16386" name="Picture 2" descr="Clipart Clock Orange - Time Clipart, HD Png Download , Transparent Png  Image - PNGitem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250" b="97604" l="0" r="99535">
                        <a14:backgroundMark x1="47558" y1="52188" x2="54070" y2="61458"/>
                        <a14:backgroundMark x1="52791" y1="47604" x2="56628" y2="66146"/>
                        <a14:backgroundMark x1="59302" y1="71979" x2="59302" y2="68438"/>
                        <a14:backgroundMark x1="61860" y1="67292" x2="61860" y2="67292"/>
                        <a14:backgroundMark x1="59302" y1="44167" x2="59302" y2="44167"/>
                        <a14:backgroundMark x1="55349" y1="49375" x2="55349" y2="49375"/>
                        <a14:backgroundMark x1="53488" y1="53438" x2="63837" y2="40104"/>
                        <a14:backgroundMark x1="66395" y1="47604" x2="53488" y2="42917"/>
                        <a14:backgroundMark x1="56047" y1="69583" x2="65116" y2="59792"/>
                        <a14:backgroundMark x1="1744" y1="29583" x2="1744" y2="29583"/>
                        <a14:backgroundMark x1="48256" y1="62708" x2="42442" y2="5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092" y="4265154"/>
            <a:ext cx="2244021" cy="250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6264638" y="4954962"/>
            <a:ext cx="6085115" cy="14219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9600" b="1" dirty="0">
                <a:latin typeface="Franklin Gothic Book" panose="020B0503020102020204" pitchFamily="34" charset="0"/>
              </a:rPr>
              <a:t>4   Days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9B60C14-6963-91F4-A4AA-0CCDE7129E81}"/>
                  </a:ext>
                </a:extLst>
              </p14:cNvPr>
              <p14:cNvContentPartPr/>
              <p14:nvPr/>
            </p14:nvContentPartPr>
            <p14:xfrm>
              <a:off x="8421120" y="1448640"/>
              <a:ext cx="2842200" cy="5409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9B60C14-6963-91F4-A4AA-0CCDE7129E8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411760" y="1439280"/>
                <a:ext cx="2860920" cy="5428080"/>
              </a:xfrm>
              <a:prstGeom prst="rect">
                <a:avLst/>
              </a:prstGeom>
            </p:spPr>
          </p:pic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id="{077AB673-8D38-A1E7-0BE0-0A1108747C34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72AD097F-5AA6-5699-6B98-E515CEB45B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Image 1">
              <a:extLst>
                <a:ext uri="{FF2B5EF4-FFF2-40B4-BE49-F238E27FC236}">
                  <a16:creationId xmlns:a16="http://schemas.microsoft.com/office/drawing/2014/main" id="{9DD03334-34C4-BC70-DAF6-020BCFCC8F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Google Shape;148;p2">
              <a:extLst>
                <a:ext uri="{FF2B5EF4-FFF2-40B4-BE49-F238E27FC236}">
                  <a16:creationId xmlns:a16="http://schemas.microsoft.com/office/drawing/2014/main" id="{B718EA76-0B92-97BF-6CCC-0E78DC6AE6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A271E98-6927-72AC-5D31-8025B4AFCC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2575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A08A412-028C-E9CC-1843-FF2EFB14BF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560078"/>
              </p:ext>
            </p:extLst>
          </p:nvPr>
        </p:nvGraphicFramePr>
        <p:xfrm>
          <a:off x="1571876" y="1773747"/>
          <a:ext cx="9292440" cy="43790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7480">
                  <a:extLst>
                    <a:ext uri="{9D8B030D-6E8A-4147-A177-3AD203B41FA5}">
                      <a16:colId xmlns:a16="http://schemas.microsoft.com/office/drawing/2014/main" val="882455477"/>
                    </a:ext>
                  </a:extLst>
                </a:gridCol>
                <a:gridCol w="3097480">
                  <a:extLst>
                    <a:ext uri="{9D8B030D-6E8A-4147-A177-3AD203B41FA5}">
                      <a16:colId xmlns:a16="http://schemas.microsoft.com/office/drawing/2014/main" val="505415176"/>
                    </a:ext>
                  </a:extLst>
                </a:gridCol>
                <a:gridCol w="3097480">
                  <a:extLst>
                    <a:ext uri="{9D8B030D-6E8A-4147-A177-3AD203B41FA5}">
                      <a16:colId xmlns:a16="http://schemas.microsoft.com/office/drawing/2014/main" val="3615941008"/>
                    </a:ext>
                  </a:extLst>
                </a:gridCol>
              </a:tblGrid>
              <a:tr h="17667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Guideline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Key Actions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Purpose/Benefit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3543542457"/>
                  </a:ext>
                </a:extLst>
              </a:tr>
              <a:tr h="72984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Start with the Questionnaire, but Allow Open Dialogue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- Begin with structured questions but remain flexible for organic discussions.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Encourage participants to expand on their answers.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Explore topics that arise naturally in conversation.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- Gathers richer, more nuanced insights beyond predefined questions.</a:t>
                      </a:r>
                      <a:br>
                        <a:rPr lang="en-US" sz="1000" kern="0" dirty="0">
                          <a:effectLst/>
                        </a:rPr>
                      </a:br>
                      <a:r>
                        <a:rPr lang="en-US" sz="1000" kern="0" dirty="0">
                          <a:effectLst/>
                        </a:rPr>
                        <a:t>- Captures community-specific information valuable for planning.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2537812930"/>
                  </a:ext>
                </a:extLst>
              </a:tr>
              <a:tr h="72984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Create a Relaxed Environment, Not an Interrogation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- Foster a welcoming, informal atmosphere.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Start with friendly, general questions or icebreakers.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Use conversational tone and language.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- Promotes openness and trust, ensuring participants share their genuine thoughts.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Reduces any anxiety about the consultation.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2839139418"/>
                  </a:ext>
                </a:extLst>
              </a:tr>
              <a:tr h="91423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Ensure Informed Consent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- Clearly explain the purpose and use of the consultation.</a:t>
                      </a:r>
                      <a:br>
                        <a:rPr lang="en-US" sz="1000" kern="0" dirty="0">
                          <a:effectLst/>
                        </a:rPr>
                      </a:br>
                      <a:r>
                        <a:rPr lang="en-US" sz="1000" kern="0" dirty="0">
                          <a:effectLst/>
                        </a:rPr>
                        <a:t>- Obtain explicit verbal or written consent before beginning.</a:t>
                      </a:r>
                      <a:br>
                        <a:rPr lang="en-US" sz="1000" kern="0" dirty="0">
                          <a:effectLst/>
                        </a:rPr>
                      </a:br>
                      <a:r>
                        <a:rPr lang="en-US" sz="1000" kern="0" dirty="0">
                          <a:effectLst/>
                        </a:rPr>
                        <a:t>- Confirm comfort with recordings (if applicable).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- Builds transparency and trust.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Ensures ethical data collection and protects participant rights.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4191120928"/>
                  </a:ext>
                </a:extLst>
              </a:tr>
              <a:tr h="91423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Record and Document All Information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- With consent, record sessions or take comprehensive notes.</a:t>
                      </a:r>
                      <a:br>
                        <a:rPr lang="en-US" sz="1000" kern="0" dirty="0">
                          <a:effectLst/>
                        </a:rPr>
                      </a:br>
                      <a:r>
                        <a:rPr lang="en-US" sz="1000" kern="0" dirty="0">
                          <a:effectLst/>
                        </a:rPr>
                        <a:t>- Capture both factual and contextual insights (e.g., concerns, emotions).</a:t>
                      </a:r>
                      <a:br>
                        <a:rPr lang="en-US" sz="1000" kern="0" dirty="0">
                          <a:effectLst/>
                        </a:rPr>
                      </a:br>
                      <a:r>
                        <a:rPr lang="en-US" sz="1000" kern="0" dirty="0">
                          <a:effectLst/>
                        </a:rPr>
                        <a:t>- Organize notes promptly after the session.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- Ensures no details are lost during analysis.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Provides an accurate source of information for developing the management plan.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2149224443"/>
                  </a:ext>
                </a:extLst>
              </a:tr>
              <a:tr h="91423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Maintain a Friendly and Non-Judgmental Approach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- Use a neutral, positive tone throughout the discussion.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Avoid expressing judgment or strong reactions.</a:t>
                      </a:r>
                      <a:br>
                        <a:rPr lang="en-US" sz="1000" kern="0">
                          <a:effectLst/>
                        </a:rPr>
                      </a:br>
                      <a:r>
                        <a:rPr lang="en-US" sz="1000" kern="0">
                          <a:effectLst/>
                        </a:rPr>
                        <a:t>- Acknowledge responses with appreciation, e.g., “Thank you for sharing.”</a:t>
                      </a:r>
                      <a:endParaRPr lang="en-US" sz="1000" kern="10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- Fosters an open environment where participants feel respected.</a:t>
                      </a:r>
                      <a:br>
                        <a:rPr lang="en-US" sz="1000" kern="0" dirty="0">
                          <a:effectLst/>
                        </a:rPr>
                      </a:br>
                      <a:r>
                        <a:rPr lang="en-US" sz="1000" kern="0" dirty="0">
                          <a:effectLst/>
                        </a:rPr>
                        <a:t>- Encourages candid discussions of sensitive or difficult issues.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106196599"/>
                  </a:ext>
                </a:extLst>
              </a:tr>
            </a:tbl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B4F6C7F4-A6F0-8461-882F-B7BE7EB48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028" y="326266"/>
            <a:ext cx="8306972" cy="10341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Some tips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86EA4E2-5102-FACF-7638-64183D717491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3D6A1DCC-9E9B-5F05-CB89-4DEA0360DD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4A2800A0-9665-C09A-324B-7486D2A094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6495D1C1-9E02-AEFC-1DD4-4C5A5BC79A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F48A2F1-87CD-E49D-8807-D3B07F9ED4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6384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5103" y="2783536"/>
            <a:ext cx="6085115" cy="2086725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Problem tree &amp; Objective tree</a:t>
            </a:r>
          </a:p>
        </p:txBody>
      </p:sp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9909" y="3483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60147" y="4870261"/>
            <a:ext cx="5312229" cy="20723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6" name="Picture 6" descr="Multi-color tree diagram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78" l="9925" r="89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9704" y="1773747"/>
            <a:ext cx="6648637" cy="375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6E3D784-F1C4-C41F-350D-A15DABBD253F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A8017CEE-82D9-4E7E-0127-FB890C3DFA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91FDB922-A294-EA5B-32AF-D8CCF9F258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1430D03D-07E5-0822-4FBA-3EB48E7015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A86183B-7559-799A-D96D-8613BD7DF9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9951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Franklin Gothic Book" panose="020B0503020102020204" pitchFamily="34" charset="0"/>
              </a:rPr>
              <a:t> Your problem tree should be based on : </a:t>
            </a:r>
          </a:p>
        </p:txBody>
      </p:sp>
      <p:sp>
        <p:nvSpPr>
          <p:cNvPr id="7" name="Pentagon 6"/>
          <p:cNvSpPr/>
          <p:nvPr/>
        </p:nvSpPr>
        <p:spPr>
          <a:xfrm rot="5400000">
            <a:off x="217714" y="42381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5243" y="348343"/>
            <a:ext cx="11450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73335" y="2248440"/>
            <a:ext cx="9908952" cy="639746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Evaluation of your Site current situation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41519" y="3171770"/>
            <a:ext cx="9908952" cy="639746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Information provided by the interviews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73335" y="5018430"/>
            <a:ext cx="9908952" cy="63974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Start by determining the main focal problem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74DD8EE-3EEC-D376-51B8-D9D724B21088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BF086ADD-BE86-EAC7-AA8F-A719595BD3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0934068A-9B0A-DCEF-C3B8-77DE379115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2B358613-098E-CA2A-79E6-C94164FF97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18AB20C-6F24-8A04-CA0A-E55FBD1F3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8136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Franklin Gothic Book" panose="020B0503020102020204" pitchFamily="34" charset="0"/>
              </a:rPr>
              <a:t> To identify your focal problem</a:t>
            </a:r>
          </a:p>
        </p:txBody>
      </p:sp>
      <p:sp>
        <p:nvSpPr>
          <p:cNvPr id="7" name="Pentagon 6"/>
          <p:cNvSpPr/>
          <p:nvPr/>
        </p:nvSpPr>
        <p:spPr>
          <a:xfrm rot="5400000">
            <a:off x="217714" y="42381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1714" y="348343"/>
            <a:ext cx="1172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7771" y="2033774"/>
            <a:ext cx="3116218" cy="25995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1. Identify the key terms based on the Site situation analysis and interviews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629399" y="2033774"/>
            <a:ext cx="3230847" cy="25995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2. Group the terms and try transforming them into 3 main sentences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335656" y="2033774"/>
            <a:ext cx="3230847" cy="25995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3. Converge the 3 sentence into 1 problem, this is your focal problem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11C420-D59C-51BD-522B-CB55E8CAA243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93ED0AEB-D30D-F786-05B0-A80E471808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Image 1">
              <a:extLst>
                <a:ext uri="{FF2B5EF4-FFF2-40B4-BE49-F238E27FC236}">
                  <a16:creationId xmlns:a16="http://schemas.microsoft.com/office/drawing/2014/main" id="{7141E14F-A230-7164-0A7C-2A8152A628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Google Shape;148;p2">
              <a:extLst>
                <a:ext uri="{FF2B5EF4-FFF2-40B4-BE49-F238E27FC236}">
                  <a16:creationId xmlns:a16="http://schemas.microsoft.com/office/drawing/2014/main" id="{263AED8C-4141-DDAB-8880-9ED4DBF48A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448A490-D826-93B9-7D1B-A24EB17502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4181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b="1" dirty="0">
                <a:latin typeface="Franklin Gothic Book" panose="020B0503020102020204" pitchFamily="34" charset="0"/>
              </a:rPr>
              <a:t> 1. Key terms</a:t>
            </a:r>
          </a:p>
        </p:txBody>
      </p:sp>
      <p:sp>
        <p:nvSpPr>
          <p:cNvPr id="7" name="Pentagon 6"/>
          <p:cNvSpPr/>
          <p:nvPr/>
        </p:nvSpPr>
        <p:spPr>
          <a:xfrm rot="5400000">
            <a:off x="217714" y="42381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2671" y="348343"/>
            <a:ext cx="12102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3.2.1</a:t>
            </a:r>
            <a:endParaRPr 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37771" y="2009594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21040" y="2009594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37771" y="2666658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21040" y="2666658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4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37771" y="3323722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5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1040" y="3323722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6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037771" y="3980786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7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321040" y="3980786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8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037771" y="4687821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9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321040" y="4687821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10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37771" y="5380528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11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321040" y="5380528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037771" y="6073235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13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321040" y="6073235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14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DFF2517-4538-EDFE-1DF0-E174CC17EB69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B5B7CBFC-E386-56DD-939C-03CFDC81B2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D075E99B-2140-1969-DA7E-608B3C39C2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2DCFE680-DF56-6D98-2DCE-8BD9313DE9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C0BEBF-94AD-CE17-C8B1-EA1E4FAF61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206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4171" y="3898027"/>
            <a:ext cx="6085115" cy="10341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Site Identity </a:t>
            </a:r>
          </a:p>
        </p:txBody>
      </p:sp>
      <p:pic>
        <p:nvPicPr>
          <p:cNvPr id="3074" name="Picture 2" descr="Digital Identity Verification - Checking Id Clip Art - Free Transparent PNG  Clipart Images Download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643" y1="54954" x2="19643" y2="54954"/>
                        <a14:foregroundMark x1="20595" y1="66563" x2="20595" y2="66563"/>
                        <a14:foregroundMark x1="43452" y1="51703" x2="43452" y2="51703"/>
                        <a14:foregroundMark x1="46548" y1="56347" x2="46548" y2="56347"/>
                        <a14:foregroundMark x1="48095" y1="60217" x2="48095" y2="60217"/>
                        <a14:foregroundMark x1="50833" y1="64396" x2="50833" y2="64396"/>
                        <a14:foregroundMark x1="33571" y1="67957" x2="33571" y2="67957"/>
                        <a14:foregroundMark x1="33452" y1="64241" x2="33452" y2="64241"/>
                        <a14:foregroundMark x1="32143" y1="67492" x2="32143" y2="67492"/>
                        <a14:foregroundMark x1="46548" y1="52322" x2="46548" y2="52322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147" y="348343"/>
            <a:ext cx="4545165" cy="349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51475" y="348343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>
            <a:off x="3323771" y="4959856"/>
            <a:ext cx="5312229" cy="207230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DF522C9-08AF-35CF-EF6B-FE0D9882A9F4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12" name="Picture 6">
              <a:extLst>
                <a:ext uri="{FF2B5EF4-FFF2-40B4-BE49-F238E27FC236}">
                  <a16:creationId xmlns:a16="http://schemas.microsoft.com/office/drawing/2014/main" id="{C4E0DEC6-9229-ACFB-18EF-7E0F07224D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Image 1">
              <a:extLst>
                <a:ext uri="{FF2B5EF4-FFF2-40B4-BE49-F238E27FC236}">
                  <a16:creationId xmlns:a16="http://schemas.microsoft.com/office/drawing/2014/main" id="{10F3FE2E-FF33-463C-91A2-C81AAB7E7A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oogle Shape;148;p2">
              <a:extLst>
                <a:ext uri="{FF2B5EF4-FFF2-40B4-BE49-F238E27FC236}">
                  <a16:creationId xmlns:a16="http://schemas.microsoft.com/office/drawing/2014/main" id="{FE270685-A9FC-C09C-74DD-DF90C69F6C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B9491A-FAD2-A555-2610-BA14E4CD7C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0477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b="1" dirty="0">
                <a:latin typeface="Franklin Gothic Book" panose="020B0503020102020204" pitchFamily="34" charset="0"/>
              </a:rPr>
              <a:t> 2. Sentences summarizing key terms </a:t>
            </a:r>
          </a:p>
        </p:txBody>
      </p:sp>
      <p:sp>
        <p:nvSpPr>
          <p:cNvPr id="7" name="Pentagon 6"/>
          <p:cNvSpPr/>
          <p:nvPr/>
        </p:nvSpPr>
        <p:spPr>
          <a:xfrm rot="5400000">
            <a:off x="217714" y="42381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3662" y="348343"/>
            <a:ext cx="12282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3.2.2</a:t>
            </a:r>
            <a:endParaRPr 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52374" y="2241855"/>
            <a:ext cx="10528732" cy="14781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Sentence 1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37771" y="3532521"/>
            <a:ext cx="10528732" cy="14781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Sentence 2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037771" y="5055448"/>
            <a:ext cx="10528732" cy="14781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Sentence 3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82F28DE-B854-F569-587C-6E4F4007A8B2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CB9F56DB-E458-A08D-9907-9490E66265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D3764E5A-7F51-7AB5-F6DD-A8DFE05072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B88112BE-E6BA-658F-153D-9F2D18D3F6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968B3FD-BD5A-F0E9-0F93-F3EEC37EE2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882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b="1" dirty="0">
                <a:latin typeface="Franklin Gothic Book" panose="020B0503020102020204" pitchFamily="34" charset="0"/>
              </a:rPr>
              <a:t> 3. Focal problem</a:t>
            </a:r>
          </a:p>
        </p:txBody>
      </p:sp>
      <p:sp>
        <p:nvSpPr>
          <p:cNvPr id="7" name="Pentagon 6"/>
          <p:cNvSpPr/>
          <p:nvPr/>
        </p:nvSpPr>
        <p:spPr>
          <a:xfrm rot="5400000">
            <a:off x="217714" y="42381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3662" y="348343"/>
            <a:ext cx="12282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3.2.3</a:t>
            </a:r>
            <a:endParaRPr 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37771" y="2636611"/>
            <a:ext cx="10437292" cy="19353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Focal problem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1286716-A565-7661-0F79-083C6C0F620D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AE995111-5720-0B24-2658-D6CCB3E0DC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3D52CD3C-7C78-9845-0E65-7A78CE1405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7E01B316-5B70-278F-CA59-B147D88902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8D953B-BDAC-E0D1-BCA3-4DA4EDB3E1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6618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AUSES EFFECTS Focal Problem Developing the Problem Tree Turning the problem  into a positive statement can give the outcome or impact Addressing the  causes. - ppt downloa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66"/>
          <a:stretch/>
        </p:blipFill>
        <p:spPr bwMode="auto">
          <a:xfrm>
            <a:off x="901584" y="1841862"/>
            <a:ext cx="10502757" cy="487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271" y="348343"/>
            <a:ext cx="13232674" cy="840230"/>
          </a:xfrm>
        </p:spPr>
        <p:txBody>
          <a:bodyPr/>
          <a:lstStyle/>
          <a:p>
            <a:pPr algn="ctr"/>
            <a:r>
              <a:rPr lang="en-US" sz="5400" b="1" dirty="0">
                <a:latin typeface="Franklin Gothic Book" panose="020B0503020102020204" pitchFamily="34" charset="0"/>
              </a:rPr>
              <a:t>Developing the problem tree</a:t>
            </a:r>
          </a:p>
        </p:txBody>
      </p:sp>
    </p:spTree>
    <p:extLst>
      <p:ext uri="{BB962C8B-B14F-4D97-AF65-F5344CB8AC3E}">
        <p14:creationId xmlns:p14="http://schemas.microsoft.com/office/powerpoint/2010/main" val="2881246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3.4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 descr="Problem Trees and Objective Trees | Program Cycle | Project Starter | U.S.  Agency for International Developmen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10" b="51964"/>
          <a:stretch/>
        </p:blipFill>
        <p:spPr bwMode="auto">
          <a:xfrm>
            <a:off x="2285898" y="1992086"/>
            <a:ext cx="2476013" cy="412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roblem Trees and Objective Trees | Program Cycle | Project Starter | U.S.  Agency for International Developmen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66" r="978"/>
          <a:stretch/>
        </p:blipFill>
        <p:spPr bwMode="auto">
          <a:xfrm>
            <a:off x="7607030" y="2020286"/>
            <a:ext cx="2476013" cy="410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5462064" y="3258672"/>
            <a:ext cx="1673157" cy="589069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271" y="348343"/>
            <a:ext cx="13232674" cy="840230"/>
          </a:xfrm>
        </p:spPr>
        <p:txBody>
          <a:bodyPr/>
          <a:lstStyle/>
          <a:p>
            <a:pPr algn="ctr"/>
            <a:r>
              <a:rPr lang="en-US" sz="5400" b="1" dirty="0">
                <a:latin typeface="Franklin Gothic Book" panose="020B0503020102020204" pitchFamily="34" charset="0"/>
              </a:rPr>
              <a:t>Concluding the objective tree</a:t>
            </a:r>
          </a:p>
        </p:txBody>
      </p:sp>
    </p:spTree>
    <p:extLst>
      <p:ext uri="{BB962C8B-B14F-4D97-AF65-F5344CB8AC3E}">
        <p14:creationId xmlns:p14="http://schemas.microsoft.com/office/powerpoint/2010/main" val="364185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1637" y="3870327"/>
            <a:ext cx="6085115" cy="10895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Clusters</a:t>
            </a:r>
          </a:p>
        </p:txBody>
      </p:sp>
      <p:sp>
        <p:nvSpPr>
          <p:cNvPr id="6" name="Rectangle 5"/>
          <p:cNvSpPr/>
          <p:nvPr/>
        </p:nvSpPr>
        <p:spPr>
          <a:xfrm>
            <a:off x="769909" y="3483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23771" y="4959856"/>
            <a:ext cx="5312229" cy="20723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 descr="Baidu Machine Learning - Cluster Clipart, HD Png Download , Transparent Png  Image - PNGitem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08" b="89678" l="1744" r="979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519" y="810008"/>
            <a:ext cx="4540236" cy="475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E9DD810-7A33-4BB8-60BC-54EFB10DA614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4A38A76A-DBDD-74F1-C482-9E13785D15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9D9414E1-7F8F-AE9D-CE9A-7737EEDCE6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18D20A16-CBC6-2741-A14B-033B70F188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5A84BD1-5700-FE5A-A628-97ADA6D92F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0651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Franklin Gothic Book" panose="020B0503020102020204" pitchFamily="34" charset="0"/>
              </a:rPr>
              <a:t> 1</a:t>
            </a:r>
            <a:r>
              <a:rPr lang="en-US" sz="3600" b="1" dirty="0">
                <a:latin typeface="Franklin Gothic Book" panose="020B0503020102020204" pitchFamily="34" charset="0"/>
              </a:rPr>
              <a:t>. Pick out the objectives from your objective tree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7771" y="2009594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21040" y="2009594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8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2666658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321040" y="2666658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9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3323722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321040" y="3323722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37771" y="3980786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4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21040" y="3980786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37771" y="4687821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321040" y="4687821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37771" y="5380528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6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21040" y="5380528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13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37771" y="6073235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7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1040" y="6073235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14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E14FFD1-1E65-8287-09D9-A1C368606C6F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8484DDBF-A70B-DE38-EBFF-FAF97C43C3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239F2294-F3AF-2088-6A76-E344AFAF9D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20CC99DA-2979-5248-760D-B2DB8A694B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E2E6157-B95E-F0F1-3F3E-AAB4DDE81C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8525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7771" y="1271673"/>
            <a:ext cx="10620829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Franklin Gothic Book" panose="020B0503020102020204" pitchFamily="34" charset="0"/>
              </a:rPr>
              <a:t>2. Group the objectives into 3 to 5 clusters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2208" y="288818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1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940608" y="288818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379008" y="288818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817408" y="289429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4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0255808" y="2888186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5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BA49647-B9E7-6CAF-C6C7-09ECB95757E6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4EF4B633-A03C-93A3-C914-C89CDF2DA6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DD295A0E-105A-B4D9-8723-EFB7A21D20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FA7634DC-92B6-4095-C51A-9A888ED1F6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436C6FD-3C7F-4DCD-CEEE-BE82337C61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82616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7771" y="1271673"/>
            <a:ext cx="10620829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Franklin Gothic Book" panose="020B0503020102020204" pitchFamily="34" charset="0"/>
              </a:rPr>
              <a:t>Rate clusters from 1 to 5 for each criteria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2681" y="2682959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1</a:t>
            </a:r>
          </a:p>
        </p:txBody>
      </p:sp>
      <p:sp>
        <p:nvSpPr>
          <p:cNvPr id="40" name="Rectangle 39"/>
          <p:cNvSpPr/>
          <p:nvPr/>
        </p:nvSpPr>
        <p:spPr>
          <a:xfrm>
            <a:off x="86774" y="3309767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70866" y="3936575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0866" y="4563383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4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0866" y="5184634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5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7333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Impact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7333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7333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7333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7333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73334" y="518463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4351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Cost &amp; HR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44351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4351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44351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44351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443514" y="518463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31369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Involving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31369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31369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31369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31369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313694" y="518463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18387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communication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18387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18387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18387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18387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183874" y="518463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05405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Time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05405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05405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05405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5405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9054054" y="518463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0967088" y="2082174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Total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967088" y="2647081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Total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0967088" y="3306077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Total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0967088" y="3950975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Total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0967088" y="4557773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Total</a:t>
            </a:r>
          </a:p>
        </p:txBody>
      </p:sp>
      <p:sp>
        <p:nvSpPr>
          <p:cNvPr id="50" name="Rectangle 49"/>
          <p:cNvSpPr/>
          <p:nvPr/>
        </p:nvSpPr>
        <p:spPr>
          <a:xfrm>
            <a:off x="10967088" y="5151131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Total</a:t>
            </a:r>
          </a:p>
        </p:txBody>
      </p:sp>
    </p:spTree>
    <p:extLst>
      <p:ext uri="{BB962C8B-B14F-4D97-AF65-F5344CB8AC3E}">
        <p14:creationId xmlns:p14="http://schemas.microsoft.com/office/powerpoint/2010/main" val="108756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8708" y="3931107"/>
            <a:ext cx="6085115" cy="10895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Action plan</a:t>
            </a:r>
          </a:p>
        </p:txBody>
      </p:sp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9909" y="3483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15152" y="5188493"/>
            <a:ext cx="5312229" cy="20723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4" name="Picture 2" descr="Business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778" r="94222">
                        <a14:backgroundMark x1="58111" y1="97381" x2="72556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33" y="678396"/>
            <a:ext cx="4652399" cy="434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AB121CC-8A20-1125-6CB7-7A79D38AF695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2DC0ED2C-3B76-B078-A9AA-B6913319DB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60D27D69-BD0A-600D-E268-EC38A8E86D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B92EDD74-3220-EA38-FAE5-EBC0C2D962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F4165C6-BABF-ACF3-433F-FC32AE000A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24283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7771" y="1271673"/>
            <a:ext cx="10620829" cy="693183"/>
          </a:xfrm>
          <a:prstGeom prst="rect">
            <a:avLst/>
          </a:prstGeom>
          <a:solidFill>
            <a:srgbClr val="FE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Franklin Gothic Book" panose="020B0503020102020204" pitchFamily="34" charset="0"/>
              </a:rPr>
              <a:t>1. Choose to work on 2, 3 , 4 or 5 clusters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2208" y="2888187"/>
            <a:ext cx="1870180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1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940608" y="2888187"/>
            <a:ext cx="1870180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379008" y="288818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817408" y="2894297"/>
            <a:ext cx="1870180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4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0255808" y="2888186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5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A91FC7F-9536-A5B8-19BD-9A4DD641FB0F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06748A1F-FDA0-A275-4CC0-D6A72D5F65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E119CE8D-5146-3D8F-1235-96FBFB4D4C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0B3DC58E-EFCD-E668-F8B2-83AD252E68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B115818-3841-786E-19F9-E042DB9909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4432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1.1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1257" y="493767"/>
            <a:ext cx="6085115" cy="798680"/>
          </a:xfrm>
        </p:spPr>
        <p:txBody>
          <a:bodyPr/>
          <a:lstStyle/>
          <a:p>
            <a:pPr algn="ctr"/>
            <a:r>
              <a:rPr lang="en-US" sz="5400" b="1" dirty="0">
                <a:latin typeface="Franklin Gothic Book" panose="020B0503020102020204" pitchFamily="34" charset="0"/>
              </a:rPr>
              <a:t>5 main facts</a:t>
            </a: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2F346E-63F0-7F47-00AF-8C45F6C517F0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E31BD3D1-5FC8-3AF5-6768-CCBE9B203E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Image 1">
              <a:extLst>
                <a:ext uri="{FF2B5EF4-FFF2-40B4-BE49-F238E27FC236}">
                  <a16:creationId xmlns:a16="http://schemas.microsoft.com/office/drawing/2014/main" id="{3AF42AB0-E18D-A809-516A-8B75998A19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oogle Shape;148;p2">
              <a:extLst>
                <a:ext uri="{FF2B5EF4-FFF2-40B4-BE49-F238E27FC236}">
                  <a16:creationId xmlns:a16="http://schemas.microsoft.com/office/drawing/2014/main" id="{72C56215-B788-54CF-E9AB-000C354C2B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0CA9271-6F38-0B6C-9B99-DE966C1852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6916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7771" y="1271673"/>
            <a:ext cx="10620829" cy="693183"/>
          </a:xfrm>
          <a:prstGeom prst="rect">
            <a:avLst/>
          </a:prstGeom>
          <a:solidFill>
            <a:srgbClr val="FE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Franklin Gothic Book" panose="020B0503020102020204" pitchFamily="34" charset="0"/>
              </a:rPr>
              <a:t>Write the objectives of each cluster in a SMART way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410" name="Picture 2" descr="The Importance of Setting SMART Goa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37" y="2111078"/>
            <a:ext cx="7932053" cy="474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779153" y="2111078"/>
            <a:ext cx="2195596" cy="4746922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Then add activities for each objective</a:t>
            </a:r>
          </a:p>
        </p:txBody>
      </p:sp>
      <p:sp>
        <p:nvSpPr>
          <p:cNvPr id="2" name="Right Arrow 1"/>
          <p:cNvSpPr/>
          <p:nvPr/>
        </p:nvSpPr>
        <p:spPr>
          <a:xfrm>
            <a:off x="8278699" y="4056522"/>
            <a:ext cx="1335544" cy="856034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B165A11-69F7-C82D-9511-11196BB070DB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C25C29B5-856C-6BE6-ACAD-61CC646408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Image 1">
              <a:extLst>
                <a:ext uri="{FF2B5EF4-FFF2-40B4-BE49-F238E27FC236}">
                  <a16:creationId xmlns:a16="http://schemas.microsoft.com/office/drawing/2014/main" id="{EA2CFB24-D709-9E7A-9E97-BD5704A274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3C0A2A9F-4CE0-CFA5-C18E-2C5991936E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FB96BED-98EB-46F1-DC9B-1DD0035791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59999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37771" y="1271674"/>
            <a:ext cx="10243139" cy="1568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Franklin Gothic Book" panose="020B0503020102020204" pitchFamily="34" charset="0"/>
              </a:rPr>
              <a:t>O.1. By 2024, the site committee and SPNL will develop an educational program for children targeting environmental themes in order to raise awareness 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7771" y="2982360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3736568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4490776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5244984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5999192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05150" y="503845"/>
            <a:ext cx="9675760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1</a:t>
            </a:r>
          </a:p>
        </p:txBody>
      </p:sp>
    </p:spTree>
    <p:extLst>
      <p:ext uri="{BB962C8B-B14F-4D97-AF65-F5344CB8AC3E}">
        <p14:creationId xmlns:p14="http://schemas.microsoft.com/office/powerpoint/2010/main" val="1407598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37771" y="1271674"/>
            <a:ext cx="10243139" cy="1568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Franklin Gothic Book" panose="020B0503020102020204" pitchFamily="34" charset="0"/>
              </a:rPr>
              <a:t>O.2.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7771" y="2982360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3736568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4490776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5244984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5999192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05150" y="503845"/>
            <a:ext cx="9675760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1</a:t>
            </a:r>
          </a:p>
        </p:txBody>
      </p:sp>
    </p:spTree>
    <p:extLst>
      <p:ext uri="{BB962C8B-B14F-4D97-AF65-F5344CB8AC3E}">
        <p14:creationId xmlns:p14="http://schemas.microsoft.com/office/powerpoint/2010/main" val="35366533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37771" y="1271674"/>
            <a:ext cx="10243139" cy="1568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Franklin Gothic Book" panose="020B0503020102020204" pitchFamily="34" charset="0"/>
              </a:rPr>
              <a:t>O.3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217714" y="469398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7771" y="2982360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3736568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4490776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5244984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5999192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05150" y="503845"/>
            <a:ext cx="9675760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Cluster 1</a:t>
            </a:r>
          </a:p>
        </p:txBody>
      </p:sp>
    </p:spTree>
    <p:extLst>
      <p:ext uri="{BB962C8B-B14F-4D97-AF65-F5344CB8AC3E}">
        <p14:creationId xmlns:p14="http://schemas.microsoft.com/office/powerpoint/2010/main" val="11488623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2315" y="4093046"/>
            <a:ext cx="6085115" cy="10341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Site Vision</a:t>
            </a:r>
          </a:p>
        </p:txBody>
      </p:sp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9909" y="3483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88757" y="5168219"/>
            <a:ext cx="5312229" cy="20723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460" name="Picture 4" descr="Vision Statement, HD Png Download - kind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1" b="96476" l="3140" r="98372">
                        <a14:foregroundMark x1="51279" y1="19604" x2="93837" y2="48899"/>
                        <a14:foregroundMark x1="59186" y1="89648" x2="82907" y2="15419"/>
                        <a14:foregroundMark x1="6628" y1="14537" x2="60814" y2="36123"/>
                        <a14:foregroundMark x1="35116" y1="15419" x2="91628" y2="718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562" y="1064443"/>
            <a:ext cx="8191500" cy="432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56A5998-2BCB-F273-BE46-3E3B331D8DD9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61E2707A-7671-238F-3DD7-8271A3134C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A4FCECC5-7CB9-26E0-378E-5C6C686B7D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D4768666-9EB5-FCEB-E2CA-97AF0AFF81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C9362D1-7FD4-4529-EE25-AACB16F8BD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91438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4214" y="526298"/>
            <a:ext cx="7626910" cy="1034129"/>
          </a:xfrm>
        </p:spPr>
        <p:txBody>
          <a:bodyPr/>
          <a:lstStyle/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Revised Site Vision</a:t>
            </a:r>
          </a:p>
        </p:txBody>
      </p:sp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9909" y="3483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59950" y="2211762"/>
            <a:ext cx="10693786" cy="2600549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BF36617-8ADD-6636-A618-E82671967A1E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7AF82BBC-4232-C7C3-DCA0-7BB029A1F4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CF5E5530-9491-C237-721A-34A04254EE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C0EBFD2E-26C5-C5AC-721A-18D0338273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B329EDF-22B1-7423-1555-6D1CF81FF1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9774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1.2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542" y="554348"/>
            <a:ext cx="8147314" cy="798680"/>
          </a:xfrm>
        </p:spPr>
        <p:txBody>
          <a:bodyPr/>
          <a:lstStyle/>
          <a:p>
            <a:pPr algn="ctr"/>
            <a:r>
              <a:rPr lang="en-US" sz="5400" b="1" dirty="0">
                <a:latin typeface="Franklin Gothic Book" panose="020B0503020102020204" pitchFamily="34" charset="0"/>
              </a:rPr>
              <a:t>5 main Resources</a:t>
            </a: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9A723A-E327-7AAA-2AFC-F0880351606B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ED5D0FB0-64EF-B10F-9CE6-5B3B00DE00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Image 1">
              <a:extLst>
                <a:ext uri="{FF2B5EF4-FFF2-40B4-BE49-F238E27FC236}">
                  <a16:creationId xmlns:a16="http://schemas.microsoft.com/office/drawing/2014/main" id="{985C4FE0-22B1-EA41-83C4-A80298CBBA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Google Shape;148;p2">
              <a:extLst>
                <a:ext uri="{FF2B5EF4-FFF2-40B4-BE49-F238E27FC236}">
                  <a16:creationId xmlns:a16="http://schemas.microsoft.com/office/drawing/2014/main" id="{9F35BBEA-7BE1-0E3E-05C2-C929EEA9D5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EB46397-62A4-8E80-D5CF-88B40BE1E3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4824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1.3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542" y="554348"/>
            <a:ext cx="8147314" cy="798680"/>
          </a:xfrm>
        </p:spPr>
        <p:txBody>
          <a:bodyPr/>
          <a:lstStyle/>
          <a:p>
            <a:pPr algn="ctr"/>
            <a:r>
              <a:rPr lang="en-US" sz="5400" b="1" dirty="0">
                <a:latin typeface="Franklin Gothic Book" panose="020B0503020102020204" pitchFamily="34" charset="0"/>
              </a:rPr>
              <a:t>5 main Flora/Fauna</a:t>
            </a: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E500A2B-E079-66C9-C4F2-62FCAD815846}"/>
                  </a:ext>
                </a:extLst>
              </p14:cNvPr>
              <p14:cNvContentPartPr/>
              <p14:nvPr/>
            </p14:nvContentPartPr>
            <p14:xfrm>
              <a:off x="11937600" y="1202040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E500A2B-E079-66C9-C4F2-62FCAD81584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928240" y="1192680"/>
                <a:ext cx="19080" cy="19080"/>
              </a:xfrm>
              <a:prstGeom prst="rect">
                <a:avLst/>
              </a:prstGeom>
            </p:spPr>
          </p:pic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C77EA645-4B56-6094-BFB1-0F611584C877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E119E48F-8B59-3DF3-DBEE-94BACCDED4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Image 1">
              <a:extLst>
                <a:ext uri="{FF2B5EF4-FFF2-40B4-BE49-F238E27FC236}">
                  <a16:creationId xmlns:a16="http://schemas.microsoft.com/office/drawing/2014/main" id="{6D1C030F-5561-5278-C55F-C42795BC73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oogle Shape;148;p2">
              <a:extLst>
                <a:ext uri="{FF2B5EF4-FFF2-40B4-BE49-F238E27FC236}">
                  <a16:creationId xmlns:a16="http://schemas.microsoft.com/office/drawing/2014/main" id="{5AEA84A1-F221-8621-328C-DB75DB8963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6ABE365-F031-BE58-0CBC-128056DCCF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918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1.4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6226" y="684259"/>
            <a:ext cx="8974629" cy="798680"/>
          </a:xfrm>
        </p:spPr>
        <p:txBody>
          <a:bodyPr/>
          <a:lstStyle/>
          <a:p>
            <a:pPr algn="ctr"/>
            <a:r>
              <a:rPr lang="en-US" sz="5400" b="1" dirty="0">
                <a:latin typeface="Franklin Gothic Book" panose="020B0503020102020204" pitchFamily="34" charset="0"/>
              </a:rPr>
              <a:t>5 main attractive spots</a:t>
            </a: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C90D597-F54C-1EA6-0B69-70D1AE80FD13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A74E6E82-F061-DBBD-4948-99A89B5BC3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Image 1">
              <a:extLst>
                <a:ext uri="{FF2B5EF4-FFF2-40B4-BE49-F238E27FC236}">
                  <a16:creationId xmlns:a16="http://schemas.microsoft.com/office/drawing/2014/main" id="{12589A96-E7E0-8CE4-B83A-FEAB96C650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Google Shape;148;p2">
              <a:extLst>
                <a:ext uri="{FF2B5EF4-FFF2-40B4-BE49-F238E27FC236}">
                  <a16:creationId xmlns:a16="http://schemas.microsoft.com/office/drawing/2014/main" id="{4BB35A37-0BD2-11D0-950E-B91DE0F3C6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B2A4DE1-C603-E3DD-067E-E2BF3C567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514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1.5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314" y="-89098"/>
            <a:ext cx="10972800" cy="1754326"/>
          </a:xfrm>
        </p:spPr>
        <p:txBody>
          <a:bodyPr/>
          <a:lstStyle/>
          <a:p>
            <a:pPr algn="ctr"/>
            <a:r>
              <a:rPr lang="en-US" sz="6000" b="1" dirty="0">
                <a:latin typeface="Franklin Gothic Book" panose="020B0503020102020204" pitchFamily="34" charset="0"/>
              </a:rPr>
              <a:t>Based of the previous information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34023" y="3094073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4023" y="4076045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4023" y="5061850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1037771" y="1773747"/>
            <a:ext cx="10972800" cy="13111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dirty="0">
                <a:latin typeface="Franklin Gothic Book" panose="020B0503020102020204" pitchFamily="34" charset="0"/>
              </a:rPr>
              <a:t>This site should be conserved with the support of the community because: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28A2B9B-4A27-62C1-2D8E-3C1EA5FC8A58}"/>
                  </a:ext>
                </a:extLst>
              </p14:cNvPr>
              <p14:cNvContentPartPr/>
              <p14:nvPr/>
            </p14:nvContentPartPr>
            <p14:xfrm>
              <a:off x="11841480" y="1174320"/>
              <a:ext cx="30600" cy="8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28A2B9B-4A27-62C1-2D8E-3C1EA5FC8A5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832120" y="1164960"/>
                <a:ext cx="49320" cy="2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57816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1.6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314" y="349483"/>
            <a:ext cx="10972800" cy="877163"/>
          </a:xfrm>
        </p:spPr>
        <p:txBody>
          <a:bodyPr/>
          <a:lstStyle/>
          <a:p>
            <a:pPr algn="ctr"/>
            <a:r>
              <a:rPr lang="en-US" sz="6000" b="1" dirty="0">
                <a:latin typeface="Franklin Gothic Book" panose="020B0503020102020204" pitchFamily="34" charset="0"/>
              </a:rPr>
              <a:t>Map your Site</a:t>
            </a: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-405650" y="1819694"/>
            <a:ext cx="6908800" cy="92333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latin typeface="Franklin Gothic Book" panose="020B0503020102020204" pitchFamily="34" charset="0"/>
              </a:rPr>
              <a:t>Tips !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04701" y="2714171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Keep your drawings simple but informative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04701" y="3698089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Use as much colors as needed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04701" y="4714879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Every details matters, so feel free to make it as rich as possible</a:t>
            </a:r>
          </a:p>
        </p:txBody>
      </p:sp>
      <p:pic>
        <p:nvPicPr>
          <p:cNvPr id="11266" name="Picture 2" descr="Kids Town Map Stock Illustrations – 238 Kids Town Map Stock Illustrations,  Vectors &amp; Clipart - Dreamstime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714" y="2281359"/>
            <a:ext cx="4372197" cy="43721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204700" y="5731669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Consider defining borders </a:t>
            </a:r>
          </a:p>
        </p:txBody>
      </p:sp>
    </p:spTree>
    <p:extLst>
      <p:ext uri="{BB962C8B-B14F-4D97-AF65-F5344CB8AC3E}">
        <p14:creationId xmlns:p14="http://schemas.microsoft.com/office/powerpoint/2010/main" val="2557121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217714" y="44994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208" y="34834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1.7</a:t>
            </a:r>
          </a:p>
        </p:txBody>
      </p:sp>
      <p:sp>
        <p:nvSpPr>
          <p:cNvPr id="23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688" y="274496"/>
            <a:ext cx="10972800" cy="877163"/>
          </a:xfrm>
        </p:spPr>
        <p:txBody>
          <a:bodyPr/>
          <a:lstStyle/>
          <a:p>
            <a:pPr algn="ctr"/>
            <a:r>
              <a:rPr lang="en-US" sz="6000" b="1" dirty="0">
                <a:latin typeface="Franklin Gothic Book" panose="020B0503020102020204" pitchFamily="34" charset="0"/>
              </a:rPr>
              <a:t>Site Vision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59950" y="2211762"/>
            <a:ext cx="10693786" cy="2600549"/>
          </a:xfrm>
          <a:prstGeom prst="rect">
            <a:avLst/>
          </a:prstGeom>
          <a:solidFill>
            <a:schemeClr val="bg1"/>
          </a:solidFill>
          <a:ln w="57150">
            <a:solidFill>
              <a:srgbClr val="D8AE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6284594-23DA-865A-98C0-8352D1650CEB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1F64EB0A-6FC6-3E21-7207-66AAA8583A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EFE70FA6-8316-DED4-022D-A7A4C65C0F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E51AC0FE-E3E9-6E20-12AE-1201422477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A4DE62A-DF70-BE15-9DF1-DBFCEC4D3F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222017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Custom 1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002060"/>
      </a:accent1>
      <a:accent2>
        <a:srgbClr val="002060"/>
      </a:accent2>
      <a:accent3>
        <a:srgbClr val="FFC000"/>
      </a:accent3>
      <a:accent4>
        <a:srgbClr val="E8908B"/>
      </a:accent4>
      <a:accent5>
        <a:srgbClr val="C47A93"/>
      </a:accent5>
      <a:accent6>
        <a:srgbClr val="FFC000"/>
      </a:accent6>
      <a:hlink>
        <a:srgbClr val="0C0C0C"/>
      </a:hlink>
      <a:folHlink>
        <a:srgbClr val="7BC7C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CA875DA-F9FD-4F83-A049-3B1027B542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2AB02E3-5ADF-4BF0-9C1B-35CDF3FE95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C7D9E6-B0D9-433E-BD46-EB60F64F4DA8}">
  <ds:schemaRefs>
    <ds:schemaRef ds:uri="http://schemas.openxmlformats.org/package/2006/metadata/core-properties"/>
    <ds:schemaRef ds:uri="http://purl.org/dc/elements/1.1/"/>
    <ds:schemaRef ds:uri="16c05727-aa75-4e4a-9b5f-8a80a1165891"/>
    <ds:schemaRef ds:uri="71af3243-3dd4-4a8d-8c0d-dd76da1f02a5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1007</Words>
  <Application>Microsoft Office PowerPoint</Application>
  <PresentationFormat>Widescreen</PresentationFormat>
  <Paragraphs>250</Paragraphs>
  <Slides>35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Aptos</vt:lpstr>
      <vt:lpstr>Calibri</vt:lpstr>
      <vt:lpstr>Calibri Light</vt:lpstr>
      <vt:lpstr>Century Gothic</vt:lpstr>
      <vt:lpstr>Franklin Gothic Book</vt:lpstr>
      <vt:lpstr>Retrospect</vt:lpstr>
      <vt:lpstr>         Site …………………..</vt:lpstr>
      <vt:lpstr>Site Identity </vt:lpstr>
      <vt:lpstr>5 main facts</vt:lpstr>
      <vt:lpstr>5 main Resources</vt:lpstr>
      <vt:lpstr>5 main Flora/Fauna</vt:lpstr>
      <vt:lpstr>5 main attractive spots</vt:lpstr>
      <vt:lpstr>Based of the previous information</vt:lpstr>
      <vt:lpstr>Map your Site</vt:lpstr>
      <vt:lpstr>Site Vision</vt:lpstr>
      <vt:lpstr>Stakeholders </vt:lpstr>
      <vt:lpstr>PowerPoint Presentation</vt:lpstr>
      <vt:lpstr>Stakeholders rating  </vt:lpstr>
      <vt:lpstr>PowerPoint Presentation</vt:lpstr>
      <vt:lpstr>Interviews </vt:lpstr>
      <vt:lpstr>Some tips</vt:lpstr>
      <vt:lpstr>Problem tree &amp; Objective tree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Developing the problem tree</vt:lpstr>
      <vt:lpstr>Concluding the objective tree</vt:lpstr>
      <vt:lpstr>Clusters</vt:lpstr>
      <vt:lpstr>PowerPoint Presentation</vt:lpstr>
      <vt:lpstr>PowerPoint Presentation</vt:lpstr>
      <vt:lpstr>PowerPoint Presentation</vt:lpstr>
      <vt:lpstr>Action plan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Site Vision</vt:lpstr>
      <vt:lpstr>Revised Site Vision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2021-03-04T07:26:10Z</dcterms:created>
  <dcterms:modified xsi:type="dcterms:W3CDTF">2024-10-24T10:20:28Z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