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7"/>
  </p:notesMasterIdLst>
  <p:sldIdLst>
    <p:sldId id="435" r:id="rId2"/>
    <p:sldId id="328" r:id="rId3"/>
    <p:sldId id="565" r:id="rId4"/>
    <p:sldId id="270" r:id="rId5"/>
    <p:sldId id="269" r:id="rId6"/>
    <p:sldId id="272" r:id="rId7"/>
    <p:sldId id="302" r:id="rId8"/>
    <p:sldId id="566" r:id="rId9"/>
    <p:sldId id="282" r:id="rId10"/>
    <p:sldId id="579" r:id="rId11"/>
    <p:sldId id="572" r:id="rId12"/>
    <p:sldId id="578" r:id="rId13"/>
    <p:sldId id="580" r:id="rId14"/>
    <p:sldId id="574" r:id="rId15"/>
    <p:sldId id="575" r:id="rId16"/>
    <p:sldId id="576" r:id="rId17"/>
    <p:sldId id="320" r:id="rId18"/>
    <p:sldId id="462" r:id="rId19"/>
    <p:sldId id="464" r:id="rId20"/>
    <p:sldId id="581" r:id="rId21"/>
    <p:sldId id="582" r:id="rId22"/>
    <p:sldId id="465" r:id="rId23"/>
    <p:sldId id="466" r:id="rId24"/>
    <p:sldId id="467" r:id="rId25"/>
    <p:sldId id="468" r:id="rId26"/>
  </p:sldIdLst>
  <p:sldSz cx="9906000" cy="6858000" type="A4"/>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9" roundtripDataSignature="AMtx7mi2x1cKXTR3Uo6a+f4QrKoWSYt+m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AAB97BC-987B-4576-90CA-26D83B4856B3}">
  <a:tblStyle styleId="{1AAB97BC-987B-4576-90CA-26D83B4856B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31CABF4-1416-42FD-9B87-F871779834AA}"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CF6F5"/>
          </a:solidFill>
        </a:fill>
      </a:tcStyle>
    </a:wholeTbl>
    <a:band1H>
      <a:tcTxStyle/>
      <a:tcStyle>
        <a:tcBdr/>
        <a:fill>
          <a:solidFill>
            <a:srgbClr val="D6ECEB"/>
          </a:solidFill>
        </a:fill>
      </a:tcStyle>
    </a:band1H>
    <a:band2H>
      <a:tcTxStyle/>
      <a:tcStyle>
        <a:tcBdr/>
      </a:tcStyle>
    </a:band2H>
    <a:band1V>
      <a:tcTxStyle/>
      <a:tcStyle>
        <a:tcBdr/>
        <a:fill>
          <a:solidFill>
            <a:srgbClr val="D6ECEB"/>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291" autoAdjust="0"/>
  </p:normalViewPr>
  <p:slideViewPr>
    <p:cSldViewPr snapToGrid="0">
      <p:cViewPr varScale="1">
        <p:scale>
          <a:sx n="114" d="100"/>
          <a:sy n="114" d="100"/>
        </p:scale>
        <p:origin x="1230" y="96"/>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63"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59"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fontAlgn="t"/>
            <a:r>
              <a:rPr lang="en-US" sz="1200" b="1" i="0" kern="1200" dirty="0">
                <a:solidFill>
                  <a:schemeClr val="tx1"/>
                </a:solidFill>
                <a:effectLst/>
                <a:latin typeface="+mn-lt"/>
                <a:ea typeface="+mn-ea"/>
                <a:cs typeface="+mn-cs"/>
              </a:rPr>
              <a:t>The Mediterranean basin is a global hotspot experiencing unprecedented pressure from human development and climate change.</a:t>
            </a:r>
          </a:p>
          <a:p>
            <a:pPr fontAlgn="t"/>
            <a:r>
              <a:rPr lang="en-US" sz="1200" b="0" i="0" kern="1200" dirty="0">
                <a:solidFill>
                  <a:schemeClr val="tx1"/>
                </a:solidFill>
                <a:effectLst/>
                <a:latin typeface="+mn-lt"/>
                <a:ea typeface="+mn-ea"/>
                <a:cs typeface="+mn-cs"/>
              </a:rPr>
              <a:t>But it is also a biodiversity hotspot, with a number of ecosystems, in particular wetlands, delivering outstanding services to the society, identified as Nature-Based Solutions. While most wetlands of the Mediterranean have been destroyed, drained and reclaimed over the last century, it appears more brightly every day that they are a key response to the outsized challenges of this region.</a:t>
            </a:r>
          </a:p>
          <a:p>
            <a:pPr fontAlgn="t"/>
            <a:r>
              <a:rPr lang="en-US" sz="1200" b="0" i="0" kern="1200" dirty="0">
                <a:solidFill>
                  <a:schemeClr val="tx1"/>
                </a:solidFill>
                <a:effectLst/>
                <a:latin typeface="+mn-lt"/>
                <a:ea typeface="+mn-ea"/>
                <a:cs typeface="+mn-cs"/>
              </a:rPr>
              <a:t>This natural capital addresses very effectively and inexpensively key societal challenges like climate change adaptation, water provisioning or food security. Tour du </a:t>
            </a:r>
            <a:r>
              <a:rPr lang="en-US" sz="1200" b="0" i="0" kern="1200" dirty="0" err="1">
                <a:solidFill>
                  <a:schemeClr val="tx1"/>
                </a:solidFill>
                <a:effectLst/>
                <a:latin typeface="+mn-lt"/>
                <a:ea typeface="+mn-ea"/>
                <a:cs typeface="+mn-cs"/>
              </a:rPr>
              <a:t>Valat</a:t>
            </a:r>
            <a:r>
              <a:rPr lang="en-US" sz="1200" b="0" i="0" kern="1200" dirty="0">
                <a:solidFill>
                  <a:schemeClr val="tx1"/>
                </a:solidFill>
                <a:effectLst/>
                <a:latin typeface="+mn-lt"/>
                <a:ea typeface="+mn-ea"/>
                <a:cs typeface="+mn-cs"/>
              </a:rPr>
              <a:t>, a Research Institute for the Conservation of Mediterranean Wetlands, chaired by André Hoffmann, promotes and demonstrates on the ground the key role wetlands can play, if properly managed and restored, for achieving the Sustainable Development Goals.</a:t>
            </a:r>
          </a:p>
          <a:p>
            <a:endParaRPr lang="fr-FR" dirty="0"/>
          </a:p>
        </p:txBody>
      </p:sp>
      <p:sp>
        <p:nvSpPr>
          <p:cNvPr id="4" name="Espace réservé du numéro de diapositive 3"/>
          <p:cNvSpPr>
            <a:spLocks noGrp="1"/>
          </p:cNvSpPr>
          <p:nvPr>
            <p:ph type="sldNum" sz="quarter" idx="10"/>
          </p:nvPr>
        </p:nvSpPr>
        <p:spPr/>
        <p:txBody>
          <a:bodyPr/>
          <a:lstStyle/>
          <a:p>
            <a:fld id="{ED43C509-1452-406A-BA40-A5B4C8EDAD44}" type="slidenum">
              <a:rPr lang="fr-FR" smtClean="0"/>
              <a:t>1</a:t>
            </a:fld>
            <a:endParaRPr lang="fr-FR"/>
          </a:p>
        </p:txBody>
      </p:sp>
    </p:spTree>
    <p:extLst>
      <p:ext uri="{BB962C8B-B14F-4D97-AF65-F5344CB8AC3E}">
        <p14:creationId xmlns:p14="http://schemas.microsoft.com/office/powerpoint/2010/main" val="2327770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a:extLst>
              <a:ext uri="{FF2B5EF4-FFF2-40B4-BE49-F238E27FC236}">
                <a16:creationId xmlns:a16="http://schemas.microsoft.com/office/drawing/2014/main" id="{E6B4493F-2AA9-5871-ABE8-FF49D9E07B72}"/>
              </a:ext>
            </a:extLst>
          </p:cNvPr>
          <p:cNvSpPr>
            <a:spLocks noGrp="1" noRot="1" noChangeAspect="1" noChangeArrowheads="1" noTextEdit="1"/>
          </p:cNvSpPr>
          <p:nvPr>
            <p:ph type="sldImg"/>
          </p:nvPr>
        </p:nvSpPr>
        <p:spPr>
          <a:xfrm>
            <a:off x="952500" y="685800"/>
            <a:ext cx="4953000" cy="3429000"/>
          </a:xfrm>
          <a:solidFill>
            <a:srgbClr val="FFFFFF"/>
          </a:solidFill>
          <a:ln/>
        </p:spPr>
      </p:sp>
      <p:sp>
        <p:nvSpPr>
          <p:cNvPr id="8194" name="Rectangle 3">
            <a:extLst>
              <a:ext uri="{FF2B5EF4-FFF2-40B4-BE49-F238E27FC236}">
                <a16:creationId xmlns:a16="http://schemas.microsoft.com/office/drawing/2014/main" id="{B0831561-7A1B-5937-86E4-A8BBB36C00A9}"/>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existen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58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Francia,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cubren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casi el 18%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territorio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nacional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veras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que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modello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no ha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dejado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evolucionar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clasificados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categoría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V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UICN, se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clasifican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decreto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Primer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Ministro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frances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tras su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validación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diversos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organismos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como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Fédération de los Parques.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endParaRPr lang="fr-FR" altLang="fr-FR"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a:extLst>
              <a:ext uri="{FF2B5EF4-FFF2-40B4-BE49-F238E27FC236}">
                <a16:creationId xmlns:a16="http://schemas.microsoft.com/office/drawing/2014/main" id="{0680E81A-A6FF-3E47-921A-DC1DA598C3C9}"/>
              </a:ext>
            </a:extLst>
          </p:cNvPr>
          <p:cNvSpPr>
            <a:spLocks noGrp="1" noRot="1" noChangeAspect="1" noChangeArrowheads="1" noTextEdit="1"/>
          </p:cNvSpPr>
          <p:nvPr>
            <p:ph type="sldImg"/>
          </p:nvPr>
        </p:nvSpPr>
        <p:spPr>
          <a:xfrm>
            <a:off x="952500" y="685800"/>
            <a:ext cx="4953000" cy="3429000"/>
          </a:xfrm>
          <a:ln/>
        </p:spPr>
      </p:sp>
      <p:sp>
        <p:nvSpPr>
          <p:cNvPr id="10242" name="Rectangle 3">
            <a:extLst>
              <a:ext uri="{FF2B5EF4-FFF2-40B4-BE49-F238E27FC236}">
                <a16:creationId xmlns:a16="http://schemas.microsoft.com/office/drawing/2014/main" id="{1946D269-46FB-92EE-CB33-32B85ED8439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abarcan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habitats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geográficos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muy</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variados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zonas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periurbanas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zonas de huerta, zonas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montañosas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zonas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costeras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bosques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humedales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turberas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etc.</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Eso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permite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experimentación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desarrollo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numerosos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proyectos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piloto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adaptación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bosques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cambio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climático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o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tambien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viñedos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montañas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etc.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ejemplo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mucha, mucha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sensibilización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Para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entender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claramente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diferencia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entre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modelos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contractual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reglamentario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Francia, 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differencia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PN – 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son zonas en las que se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aplica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misma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legislación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que a escala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nacional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ejemplo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no se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puede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prohibir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uso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pesticidas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las zonas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Parque.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Lo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sí</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podemos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hacer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establecer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diálogo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agricultores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animarles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adoptar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prácticas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más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virtuosas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Recapitulando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qué</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es un Parque Natural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endParaRPr lang="fr-FR" altLang="fr-FR"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596D908-3AA4-C874-C7E1-92F189CCC904}"/>
              </a:ext>
            </a:extLst>
          </p:cNvPr>
          <p:cNvSpPr>
            <a:spLocks noGrp="1" noRot="1" noChangeAspect="1" noChangeArrowheads="1" noTextEdit="1"/>
          </p:cNvSpPr>
          <p:nvPr>
            <p:ph type="sldImg"/>
          </p:nvPr>
        </p:nvSpPr>
        <p:spPr>
          <a:xfrm>
            <a:off x="952500" y="685800"/>
            <a:ext cx="4953000" cy="3429000"/>
          </a:xfrm>
          <a:solidFill>
            <a:srgbClr val="FFFFFF"/>
          </a:solidFill>
          <a:ln/>
        </p:spPr>
      </p:sp>
      <p:sp>
        <p:nvSpPr>
          <p:cNvPr id="13314" name="Rectangle 3">
            <a:extLst>
              <a:ext uri="{FF2B5EF4-FFF2-40B4-BE49-F238E27FC236}">
                <a16:creationId xmlns:a16="http://schemas.microsoft.com/office/drawing/2014/main" id="{5F42FC8E-12BD-E158-B740-84F6370DB64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territorio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rural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poblado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reconocido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su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notable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pero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también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frágil</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patrimonio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cultural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proyecto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humano,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aprobado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15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años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objectivo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buscar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equilibrio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entre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actividades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humanes y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preservación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recursos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término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medio, se tarda </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10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años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crear</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 Parque.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carta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luego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vinculará</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 las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autoridades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locales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tendrá</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validez de 15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años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antes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evaluada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revisada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Ahora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explicado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puntos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principales, es importante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matizarlos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 poco...</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endParaRPr lang="fr-FR" altLang="fr-FR"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80984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00150" y="1143000"/>
            <a:ext cx="4457700" cy="3086100"/>
          </a:xfrm>
          <a:prstGeom prst="rect">
            <a:avLst/>
          </a:prstGeom>
          <a:noFill/>
          <a:ln w="12700">
            <a:solidFill>
              <a:prstClr val="black"/>
            </a:solidFill>
          </a:ln>
        </p:spPr>
      </p:sp>
      <p:sp>
        <p:nvSpPr>
          <p:cNvPr id="3" name="Espace réservé des notes 2"/>
          <p:cNvSpPr>
            <a:spLocks noGrp="1"/>
          </p:cNvSpPr>
          <p:nvPr>
            <p:ph type="body" idx="1"/>
          </p:nvPr>
        </p:nvSpPr>
        <p:spPr/>
        <p:txBody>
          <a:bodyPr/>
          <a:lstStyle/>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hecho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debido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creciente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interés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modelo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PNR y a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voluntad</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tener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plenamente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cuenta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cuestiones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medioambientales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parques han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adoptado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también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herramientas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reglamentarias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deber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conformidad</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planes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urbanísticos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la carta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PNR,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regulación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circulación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vehículos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motor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regulación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uso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energías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renovables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etc.) con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objetivo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lograr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coherencia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Desde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2020, 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franceses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están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reconocidos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oficialmente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como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zonas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protegidas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así</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recoge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nueva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Estrategia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Nacional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Áreas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Protegidas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está</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consonancia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acuerdo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adoptado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la COP 15 : 30%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áreas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protegidas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para 2030,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incluido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 10% con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protección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fuerte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 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Francia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cuenta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ya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un 30% de zonas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protegidas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cambio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estamos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muy</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lejos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materia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protección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fuerte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sólo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representa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2%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territorio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sobre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"gracias" a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territorios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ultramar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p:nvPr>
        </p:nvSpPr>
        <p:spPr/>
        <p:txBody>
          <a:bodyPr/>
          <a:lstStyle/>
          <a:p>
            <a:pPr algn="r"/>
            <a:fld id="{1D9DDAE7-E0AE-419C-BB13-A1BE28870230}" type="slidenum">
              <a:rPr lang="fr-FR" sz="1400" smtClean="0">
                <a:latin typeface="Times New Roman"/>
              </a:rPr>
              <a:t>7</a:t>
            </a:fld>
            <a:endParaRPr lang="fr-FR"/>
          </a:p>
        </p:txBody>
      </p:sp>
    </p:spTree>
    <p:extLst>
      <p:ext uri="{BB962C8B-B14F-4D97-AF65-F5344CB8AC3E}">
        <p14:creationId xmlns:p14="http://schemas.microsoft.com/office/powerpoint/2010/main" val="8984599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00150" y="1143000"/>
            <a:ext cx="4457700" cy="3086100"/>
          </a:xfrm>
          <a:prstGeom prst="rect">
            <a:avLst/>
          </a:prstGeom>
          <a:noFill/>
          <a:ln w="12700">
            <a:solidFill>
              <a:prstClr val="black"/>
            </a:solidFill>
          </a:ln>
        </p:spPr>
      </p:sp>
      <p:sp>
        <p:nvSpPr>
          <p:cNvPr id="3" name="Espace réservé des notes 2"/>
          <p:cNvSpPr>
            <a:spLocks noGrp="1"/>
          </p:cNvSpPr>
          <p:nvPr>
            <p:ph type="body" idx="1"/>
          </p:nvPr>
        </p:nvSpPr>
        <p:spPr/>
        <p:txBody>
          <a:bodyPr/>
          <a:lstStyle/>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ello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están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punto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mira, y se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cuestiona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su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modelo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qué</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no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prohíben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pesticidas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ejemplo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Pueden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PNR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evitar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realmente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erosión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ecosistemas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cuestiones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son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actualidad</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intercambiamos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ideas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regularmente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nuestros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homólogos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europeos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paisajísticos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(mas de 900 en Europa)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estamos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haciendo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campaña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nivel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Federación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para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reforzar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carácter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normativo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PNR de modo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sean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coherentes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retos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actuales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Para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nosotros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red</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PNR,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inclusión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estrategia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áreas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protegidas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no es un fin en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sí</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mismo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ni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forma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reconocimiento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sino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oportunidad</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para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más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allá</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garantizar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que las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políticas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sectoriales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sean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coherentes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nuestros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proyectos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conservación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normalmente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agricultura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desarrollo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energías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renovables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o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silvicultura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turismo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también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es importante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evaluar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mejor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efectos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Aún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hoy</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políticas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están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demasiado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compartimentadas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Francia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intentamos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fomentar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diálogo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entre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distintos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ministerios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agricultura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turismo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medio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ambiente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cultura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etc., en un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enfoque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global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problema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podremos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resolver</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mayores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retos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la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humanidad</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poniendo</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sólo</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10%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territorio</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bajo</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una</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campana</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sin ver "el panorama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más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amplio</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p:nvPr>
        </p:nvSpPr>
        <p:spPr/>
        <p:txBody>
          <a:bodyPr/>
          <a:lstStyle/>
          <a:p>
            <a:pPr algn="r"/>
            <a:fld id="{1D9DDAE7-E0AE-419C-BB13-A1BE28870230}" type="slidenum">
              <a:rPr lang="fr-FR" sz="1400" smtClean="0">
                <a:latin typeface="Times New Roman"/>
              </a:rPr>
              <a:t>9</a:t>
            </a:fld>
            <a:endParaRPr lang="fr-FR"/>
          </a:p>
        </p:txBody>
      </p:sp>
    </p:spTree>
    <p:extLst>
      <p:ext uri="{BB962C8B-B14F-4D97-AF65-F5344CB8AC3E}">
        <p14:creationId xmlns:p14="http://schemas.microsoft.com/office/powerpoint/2010/main" val="2448246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1BE0B80-AB4C-144A-9FC9-F80373D1A09B}" type="slidenum">
              <a:rPr lang="fr-FR" smtClean="0"/>
              <a:t>17</a:t>
            </a:fld>
            <a:endParaRPr lang="fr-FR"/>
          </a:p>
        </p:txBody>
      </p:sp>
    </p:spTree>
    <p:extLst>
      <p:ext uri="{BB962C8B-B14F-4D97-AF65-F5344CB8AC3E}">
        <p14:creationId xmlns:p14="http://schemas.microsoft.com/office/powerpoint/2010/main" val="37327891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1 - Exemple 1">
  <p:cSld name="Section 1 - Exemple 1">
    <p:spTree>
      <p:nvGrpSpPr>
        <p:cNvPr id="1" name="Shape 37"/>
        <p:cNvGrpSpPr/>
        <p:nvPr/>
      </p:nvGrpSpPr>
      <p:grpSpPr>
        <a:xfrm>
          <a:off x="0" y="0"/>
          <a:ext cx="0" cy="0"/>
          <a:chOff x="0" y="0"/>
          <a:chExt cx="0" cy="0"/>
        </a:xfrm>
      </p:grpSpPr>
      <p:sp>
        <p:nvSpPr>
          <p:cNvPr id="38" name="Google Shape;38;p43"/>
          <p:cNvSpPr txBox="1">
            <a:spLocks noGrp="1"/>
          </p:cNvSpPr>
          <p:nvPr>
            <p:ph type="ctrTitle"/>
          </p:nvPr>
        </p:nvSpPr>
        <p:spPr>
          <a:xfrm>
            <a:off x="500737" y="1"/>
            <a:ext cx="9405263" cy="404664"/>
          </a:xfrm>
          <a:prstGeom prst="rect">
            <a:avLst/>
          </a:prstGeom>
          <a:solidFill>
            <a:schemeClr val="accent2"/>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43"/>
          <p:cNvSpPr txBox="1">
            <a:spLocks noGrp="1"/>
          </p:cNvSpPr>
          <p:nvPr>
            <p:ph type="subTitle" idx="1"/>
          </p:nvPr>
        </p:nvSpPr>
        <p:spPr>
          <a:xfrm>
            <a:off x="416496" y="1124744"/>
            <a:ext cx="9073008" cy="5256584"/>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sp>
        <p:nvSpPr>
          <p:cNvPr id="40" name="Google Shape;40;p43"/>
          <p:cNvSpPr txBox="1">
            <a:spLocks noGrp="1"/>
          </p:cNvSpPr>
          <p:nvPr>
            <p:ph type="body" idx="2"/>
          </p:nvPr>
        </p:nvSpPr>
        <p:spPr>
          <a:xfrm>
            <a:off x="0" y="446949"/>
            <a:ext cx="9906000" cy="389763"/>
          </a:xfrm>
          <a:prstGeom prst="rect">
            <a:avLst/>
          </a:prstGeom>
          <a:noFill/>
          <a:ln>
            <a:noFill/>
          </a:ln>
        </p:spPr>
        <p:txBody>
          <a:bodyPr spcFirstLastPara="1" wrap="square" lIns="91425" tIns="45700" rIns="91425" bIns="45700" anchor="t" anchorCtr="0">
            <a:normAutofit/>
          </a:bodyPr>
          <a:lstStyle>
            <a:lvl1pPr marL="457200" lvl="0" indent="-228600" algn="ctr">
              <a:spcBef>
                <a:spcPts val="360"/>
              </a:spcBef>
              <a:spcAft>
                <a:spcPts val="0"/>
              </a:spcAft>
              <a:buClr>
                <a:schemeClr val="dk2"/>
              </a:buClr>
              <a:buSzPts val="1800"/>
              <a:buNone/>
              <a:defRPr sz="1800" b="1" cap="none">
                <a:solidFill>
                  <a:schemeClr val="dk2"/>
                </a:solidFill>
              </a:defRPr>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pic>
        <p:nvPicPr>
          <p:cNvPr id="41" name="Google Shape;41;p4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944"/>
            <a:ext cx="500737" cy="40371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5 - Exemple 2">
  <p:cSld name="Section 5 - Exemple 2">
    <p:spTree>
      <p:nvGrpSpPr>
        <p:cNvPr id="1" name="Shape 91"/>
        <p:cNvGrpSpPr/>
        <p:nvPr/>
      </p:nvGrpSpPr>
      <p:grpSpPr>
        <a:xfrm>
          <a:off x="0" y="0"/>
          <a:ext cx="0" cy="0"/>
          <a:chOff x="0" y="0"/>
          <a:chExt cx="0" cy="0"/>
        </a:xfrm>
      </p:grpSpPr>
      <p:sp>
        <p:nvSpPr>
          <p:cNvPr id="92" name="Google Shape;92;p54"/>
          <p:cNvSpPr txBox="1">
            <a:spLocks noGrp="1"/>
          </p:cNvSpPr>
          <p:nvPr>
            <p:ph type="ctrTitle"/>
          </p:nvPr>
        </p:nvSpPr>
        <p:spPr>
          <a:xfrm>
            <a:off x="404664" y="1"/>
            <a:ext cx="9501336" cy="404664"/>
          </a:xfrm>
          <a:prstGeom prst="rect">
            <a:avLst/>
          </a:prstGeom>
          <a:solidFill>
            <a:srgbClr val="797979"/>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54"/>
          <p:cNvSpPr txBox="1">
            <a:spLocks noGrp="1"/>
          </p:cNvSpPr>
          <p:nvPr>
            <p:ph type="subTitle" idx="1"/>
          </p:nvPr>
        </p:nvSpPr>
        <p:spPr>
          <a:xfrm>
            <a:off x="4953000" y="421796"/>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94" name="Google Shape;94;p5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04664" cy="404664"/>
          </a:xfrm>
          <a:prstGeom prst="rect">
            <a:avLst/>
          </a:prstGeom>
          <a:noFill/>
          <a:ln>
            <a:noFill/>
          </a:ln>
        </p:spPr>
      </p:pic>
      <p:sp>
        <p:nvSpPr>
          <p:cNvPr id="95" name="Google Shape;95;p54"/>
          <p:cNvSpPr>
            <a:spLocks noGrp="1"/>
          </p:cNvSpPr>
          <p:nvPr>
            <p:ph type="pic" idx="2"/>
          </p:nvPr>
        </p:nvSpPr>
        <p:spPr>
          <a:xfrm>
            <a:off x="0" y="404813"/>
            <a:ext cx="4953000" cy="6453187"/>
          </a:xfrm>
          <a:prstGeom prst="rect">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96"/>
        <p:cNvGrpSpPr/>
        <p:nvPr/>
      </p:nvGrpSpPr>
      <p:grpSpPr>
        <a:xfrm>
          <a:off x="0" y="0"/>
          <a:ext cx="0" cy="0"/>
          <a:chOff x="0" y="0"/>
          <a:chExt cx="0" cy="0"/>
        </a:xfrm>
      </p:grpSpPr>
      <p:sp>
        <p:nvSpPr>
          <p:cNvPr id="97" name="Google Shape;97;p55"/>
          <p:cNvSpPr>
            <a:spLocks noGrp="1"/>
          </p:cNvSpPr>
          <p:nvPr>
            <p:ph type="pic" idx="2"/>
          </p:nvPr>
        </p:nvSpPr>
        <p:spPr>
          <a:xfrm>
            <a:off x="0" y="0"/>
            <a:ext cx="4953000" cy="3429000"/>
          </a:xfrm>
          <a:prstGeom prst="rect">
            <a:avLst/>
          </a:prstGeom>
          <a:noFill/>
          <a:ln>
            <a:noFill/>
          </a:ln>
        </p:spPr>
      </p:sp>
      <p:sp>
        <p:nvSpPr>
          <p:cNvPr id="98" name="Google Shape;98;p55"/>
          <p:cNvSpPr>
            <a:spLocks noGrp="1"/>
          </p:cNvSpPr>
          <p:nvPr>
            <p:ph type="pic" idx="3"/>
          </p:nvPr>
        </p:nvSpPr>
        <p:spPr>
          <a:xfrm>
            <a:off x="4953000" y="3459543"/>
            <a:ext cx="4953000" cy="3429000"/>
          </a:xfrm>
          <a:prstGeom prst="rect">
            <a:avLst/>
          </a:prstGeom>
          <a:noFill/>
          <a:ln>
            <a:noFill/>
          </a:ln>
        </p:spPr>
      </p:sp>
      <p:sp>
        <p:nvSpPr>
          <p:cNvPr id="99" name="Google Shape;99;p55"/>
          <p:cNvSpPr txBox="1">
            <a:spLocks noGrp="1"/>
          </p:cNvSpPr>
          <p:nvPr>
            <p:ph type="body" idx="1"/>
          </p:nvPr>
        </p:nvSpPr>
        <p:spPr>
          <a:xfrm>
            <a:off x="4953000" y="0"/>
            <a:ext cx="4953000" cy="3429000"/>
          </a:xfrm>
          <a:prstGeom prst="rect">
            <a:avLst/>
          </a:prstGeom>
          <a:noFill/>
          <a:ln>
            <a:noFill/>
          </a:ln>
        </p:spPr>
        <p:txBody>
          <a:bodyPr spcFirstLastPara="1" wrap="square" lIns="91425" tIns="45700" rIns="91425" bIns="45700" anchor="t" anchorCtr="0">
            <a:normAutofit/>
          </a:bodyPr>
          <a:lstStyle>
            <a:lvl1pPr marL="457200" lvl="0" indent="-355600" algn="l">
              <a:spcBef>
                <a:spcPts val="400"/>
              </a:spcBef>
              <a:spcAft>
                <a:spcPts val="0"/>
              </a:spcAft>
              <a:buClr>
                <a:schemeClr val="dk1"/>
              </a:buClr>
              <a:buSzPts val="2000"/>
              <a:buChar char="•"/>
              <a:defRPr sz="2000"/>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sz="1800"/>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0" name="Google Shape;100;p55"/>
          <p:cNvSpPr txBox="1">
            <a:spLocks noGrp="1"/>
          </p:cNvSpPr>
          <p:nvPr>
            <p:ph type="body" idx="4"/>
          </p:nvPr>
        </p:nvSpPr>
        <p:spPr>
          <a:xfrm>
            <a:off x="2917" y="3429000"/>
            <a:ext cx="4953000" cy="3429000"/>
          </a:xfrm>
          <a:prstGeom prst="rect">
            <a:avLst/>
          </a:prstGeom>
          <a:noFill/>
          <a:ln>
            <a:noFill/>
          </a:ln>
        </p:spPr>
        <p:txBody>
          <a:bodyPr spcFirstLastPara="1" wrap="square" lIns="91425" tIns="45700" rIns="91425" bIns="45700" anchor="t" anchorCtr="0">
            <a:normAutofit/>
          </a:bodyPr>
          <a:lstStyle>
            <a:lvl1pPr marL="457200" lvl="0" indent="-355600" algn="l">
              <a:spcBef>
                <a:spcPts val="400"/>
              </a:spcBef>
              <a:spcAft>
                <a:spcPts val="0"/>
              </a:spcAft>
              <a:buClr>
                <a:schemeClr val="dk1"/>
              </a:buClr>
              <a:buSzPts val="2000"/>
              <a:buChar char="•"/>
              <a:defRPr sz="2000"/>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sz="1800"/>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Disposition personnalisée">
  <p:cSld name="1_Disposition personnalisée">
    <p:spTree>
      <p:nvGrpSpPr>
        <p:cNvPr id="1" name="Shape 107"/>
        <p:cNvGrpSpPr/>
        <p:nvPr/>
      </p:nvGrpSpPr>
      <p:grpSpPr>
        <a:xfrm>
          <a:off x="0" y="0"/>
          <a:ext cx="0" cy="0"/>
          <a:chOff x="0" y="0"/>
          <a:chExt cx="0" cy="0"/>
        </a:xfrm>
      </p:grpSpPr>
      <p:sp>
        <p:nvSpPr>
          <p:cNvPr id="108" name="Google Shape;108;p57"/>
          <p:cNvSpPr>
            <a:spLocks noGrp="1"/>
          </p:cNvSpPr>
          <p:nvPr>
            <p:ph type="pic" idx="2"/>
          </p:nvPr>
        </p:nvSpPr>
        <p:spPr>
          <a:xfrm>
            <a:off x="4953000" y="0"/>
            <a:ext cx="4953000" cy="3429000"/>
          </a:xfrm>
          <a:prstGeom prst="rect">
            <a:avLst/>
          </a:prstGeom>
          <a:noFill/>
          <a:ln>
            <a:noFill/>
          </a:ln>
        </p:spPr>
      </p:sp>
      <p:sp>
        <p:nvSpPr>
          <p:cNvPr id="109" name="Google Shape;109;p57"/>
          <p:cNvSpPr>
            <a:spLocks noGrp="1"/>
          </p:cNvSpPr>
          <p:nvPr>
            <p:ph type="pic" idx="3"/>
          </p:nvPr>
        </p:nvSpPr>
        <p:spPr>
          <a:xfrm>
            <a:off x="0" y="3429000"/>
            <a:ext cx="4953000" cy="3429000"/>
          </a:xfrm>
          <a:prstGeom prst="rect">
            <a:avLst/>
          </a:prstGeom>
          <a:noFill/>
          <a:ln>
            <a:noFill/>
          </a:ln>
        </p:spPr>
      </p:sp>
      <p:sp>
        <p:nvSpPr>
          <p:cNvPr id="110" name="Google Shape;110;p57"/>
          <p:cNvSpPr txBox="1">
            <a:spLocks noGrp="1"/>
          </p:cNvSpPr>
          <p:nvPr>
            <p:ph type="body" idx="1"/>
          </p:nvPr>
        </p:nvSpPr>
        <p:spPr>
          <a:xfrm>
            <a:off x="4096" y="0"/>
            <a:ext cx="4953000" cy="3429000"/>
          </a:xfrm>
          <a:prstGeom prst="rect">
            <a:avLst/>
          </a:prstGeom>
          <a:noFill/>
          <a:ln>
            <a:noFill/>
          </a:ln>
        </p:spPr>
        <p:txBody>
          <a:bodyPr spcFirstLastPara="1" wrap="square" lIns="91425" tIns="45700" rIns="91425" bIns="45700" anchor="t" anchorCtr="0">
            <a:normAutofit/>
          </a:bodyPr>
          <a:lstStyle>
            <a:lvl1pPr marL="457200" lvl="0" indent="-355600" algn="l">
              <a:spcBef>
                <a:spcPts val="400"/>
              </a:spcBef>
              <a:spcAft>
                <a:spcPts val="0"/>
              </a:spcAft>
              <a:buClr>
                <a:schemeClr val="dk1"/>
              </a:buClr>
              <a:buSzPts val="2000"/>
              <a:buChar char="•"/>
              <a:defRPr sz="2000"/>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sz="1800"/>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1" name="Google Shape;111;p57"/>
          <p:cNvSpPr txBox="1">
            <a:spLocks noGrp="1"/>
          </p:cNvSpPr>
          <p:nvPr>
            <p:ph type="body" idx="4"/>
          </p:nvPr>
        </p:nvSpPr>
        <p:spPr>
          <a:xfrm>
            <a:off x="4945071" y="3429000"/>
            <a:ext cx="4953000" cy="3429000"/>
          </a:xfrm>
          <a:prstGeom prst="rect">
            <a:avLst/>
          </a:prstGeom>
          <a:noFill/>
          <a:ln>
            <a:noFill/>
          </a:ln>
        </p:spPr>
        <p:txBody>
          <a:bodyPr spcFirstLastPara="1" wrap="square" lIns="91425" tIns="45700" rIns="91425" bIns="45700" anchor="t" anchorCtr="0">
            <a:normAutofit/>
          </a:bodyPr>
          <a:lstStyle>
            <a:lvl1pPr marL="457200" lvl="0" indent="-355600" algn="l">
              <a:spcBef>
                <a:spcPts val="400"/>
              </a:spcBef>
              <a:spcAft>
                <a:spcPts val="0"/>
              </a:spcAft>
              <a:buClr>
                <a:schemeClr val="dk1"/>
              </a:buClr>
              <a:buSzPts val="2000"/>
              <a:buChar char="•"/>
              <a:defRPr sz="2000"/>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sz="1800"/>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Section 1 - Exemple 2">
  <p:cSld name="1_Section 1 - Exemple 2">
    <p:spTree>
      <p:nvGrpSpPr>
        <p:cNvPr id="1" name="Shape 112"/>
        <p:cNvGrpSpPr/>
        <p:nvPr/>
      </p:nvGrpSpPr>
      <p:grpSpPr>
        <a:xfrm>
          <a:off x="0" y="0"/>
          <a:ext cx="0" cy="0"/>
          <a:chOff x="0" y="0"/>
          <a:chExt cx="0" cy="0"/>
        </a:xfrm>
      </p:grpSpPr>
      <p:sp>
        <p:nvSpPr>
          <p:cNvPr id="113" name="Google Shape;113;p58"/>
          <p:cNvSpPr txBox="1">
            <a:spLocks noGrp="1"/>
          </p:cNvSpPr>
          <p:nvPr>
            <p:ph type="ctrTitle"/>
          </p:nvPr>
        </p:nvSpPr>
        <p:spPr>
          <a:xfrm>
            <a:off x="500737" y="1"/>
            <a:ext cx="9405263" cy="404664"/>
          </a:xfrm>
          <a:prstGeom prst="rect">
            <a:avLst/>
          </a:prstGeom>
          <a:solidFill>
            <a:srgbClr val="9FD9D6"/>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 name="Google Shape;114;p58"/>
          <p:cNvSpPr txBox="1">
            <a:spLocks noGrp="1"/>
          </p:cNvSpPr>
          <p:nvPr>
            <p:ph type="subTitle" idx="1"/>
          </p:nvPr>
        </p:nvSpPr>
        <p:spPr>
          <a:xfrm>
            <a:off x="0" y="421797"/>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115" name="Google Shape;115;p5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944"/>
            <a:ext cx="500737" cy="403719"/>
          </a:xfrm>
          <a:prstGeom prst="rect">
            <a:avLst/>
          </a:prstGeom>
          <a:noFill/>
          <a:ln>
            <a:noFill/>
          </a:ln>
        </p:spPr>
      </p:pic>
      <p:sp>
        <p:nvSpPr>
          <p:cNvPr id="116" name="Google Shape;116;p58"/>
          <p:cNvSpPr>
            <a:spLocks noGrp="1"/>
          </p:cNvSpPr>
          <p:nvPr>
            <p:ph type="pic" idx="2"/>
          </p:nvPr>
        </p:nvSpPr>
        <p:spPr>
          <a:xfrm>
            <a:off x="4946977" y="404663"/>
            <a:ext cx="4953000" cy="6453187"/>
          </a:xfrm>
          <a:prstGeom prst="rect">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Section 2 - Exemple 2">
  <p:cSld name="1_Section 2 - Exemple 2">
    <p:spTree>
      <p:nvGrpSpPr>
        <p:cNvPr id="1" name="Shape 117"/>
        <p:cNvGrpSpPr/>
        <p:nvPr/>
      </p:nvGrpSpPr>
      <p:grpSpPr>
        <a:xfrm>
          <a:off x="0" y="0"/>
          <a:ext cx="0" cy="0"/>
          <a:chOff x="0" y="0"/>
          <a:chExt cx="0" cy="0"/>
        </a:xfrm>
      </p:grpSpPr>
      <p:sp>
        <p:nvSpPr>
          <p:cNvPr id="118" name="Google Shape;118;p59"/>
          <p:cNvSpPr txBox="1">
            <a:spLocks noGrp="1"/>
          </p:cNvSpPr>
          <p:nvPr>
            <p:ph type="ctrTitle"/>
          </p:nvPr>
        </p:nvSpPr>
        <p:spPr>
          <a:xfrm>
            <a:off x="501910" y="1"/>
            <a:ext cx="9404090" cy="404664"/>
          </a:xfrm>
          <a:prstGeom prst="rect">
            <a:avLst/>
          </a:prstGeom>
          <a:solidFill>
            <a:srgbClr val="7CCECF"/>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9" name="Google Shape;119;p59"/>
          <p:cNvSpPr txBox="1">
            <a:spLocks noGrp="1"/>
          </p:cNvSpPr>
          <p:nvPr>
            <p:ph type="subTitle" idx="1"/>
          </p:nvPr>
        </p:nvSpPr>
        <p:spPr>
          <a:xfrm>
            <a:off x="-15209" y="427584"/>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120" name="Google Shape;120;p5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
            <a:ext cx="501910" cy="404665"/>
          </a:xfrm>
          <a:prstGeom prst="rect">
            <a:avLst/>
          </a:prstGeom>
          <a:noFill/>
          <a:ln>
            <a:noFill/>
          </a:ln>
        </p:spPr>
      </p:pic>
      <p:sp>
        <p:nvSpPr>
          <p:cNvPr id="121" name="Google Shape;121;p59"/>
          <p:cNvSpPr>
            <a:spLocks noGrp="1"/>
          </p:cNvSpPr>
          <p:nvPr>
            <p:ph type="pic" idx="2"/>
          </p:nvPr>
        </p:nvSpPr>
        <p:spPr>
          <a:xfrm>
            <a:off x="4978361" y="404664"/>
            <a:ext cx="4953000" cy="6453187"/>
          </a:xfrm>
          <a:prstGeom prst="rect">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3 - Exemple 2">
  <p:cSld name="Section 3 - Exemple 2">
    <p:spTree>
      <p:nvGrpSpPr>
        <p:cNvPr id="1" name="Shape 122"/>
        <p:cNvGrpSpPr/>
        <p:nvPr/>
      </p:nvGrpSpPr>
      <p:grpSpPr>
        <a:xfrm>
          <a:off x="0" y="0"/>
          <a:ext cx="0" cy="0"/>
          <a:chOff x="0" y="0"/>
          <a:chExt cx="0" cy="0"/>
        </a:xfrm>
      </p:grpSpPr>
      <p:sp>
        <p:nvSpPr>
          <p:cNvPr id="123" name="Google Shape;123;p60"/>
          <p:cNvSpPr txBox="1">
            <a:spLocks noGrp="1"/>
          </p:cNvSpPr>
          <p:nvPr>
            <p:ph type="ctrTitle"/>
          </p:nvPr>
        </p:nvSpPr>
        <p:spPr>
          <a:xfrm>
            <a:off x="404664" y="1"/>
            <a:ext cx="9501335" cy="404664"/>
          </a:xfrm>
          <a:prstGeom prst="rect">
            <a:avLst/>
          </a:prstGeom>
          <a:solidFill>
            <a:srgbClr val="306A81"/>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4" name="Google Shape;124;p60"/>
          <p:cNvSpPr txBox="1">
            <a:spLocks noGrp="1"/>
          </p:cNvSpPr>
          <p:nvPr>
            <p:ph type="subTitle" idx="1"/>
          </p:nvPr>
        </p:nvSpPr>
        <p:spPr>
          <a:xfrm>
            <a:off x="4953000" y="421796"/>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125" name="Google Shape;125;p6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04664" cy="404664"/>
          </a:xfrm>
          <a:prstGeom prst="rect">
            <a:avLst/>
          </a:prstGeom>
          <a:noFill/>
          <a:ln>
            <a:noFill/>
          </a:ln>
        </p:spPr>
      </p:pic>
      <p:sp>
        <p:nvSpPr>
          <p:cNvPr id="126" name="Google Shape;126;p60"/>
          <p:cNvSpPr>
            <a:spLocks noGrp="1"/>
          </p:cNvSpPr>
          <p:nvPr>
            <p:ph type="pic" idx="2"/>
          </p:nvPr>
        </p:nvSpPr>
        <p:spPr>
          <a:xfrm>
            <a:off x="0" y="404813"/>
            <a:ext cx="4953000" cy="6453187"/>
          </a:xfrm>
          <a:prstGeom prst="rect">
            <a:avLst/>
          </a:prstGeom>
          <a:no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Section 4 - Exemple 2">
  <p:cSld name="1_Section 4 - Exemple 2">
    <p:spTree>
      <p:nvGrpSpPr>
        <p:cNvPr id="1" name="Shape 127"/>
        <p:cNvGrpSpPr/>
        <p:nvPr/>
      </p:nvGrpSpPr>
      <p:grpSpPr>
        <a:xfrm>
          <a:off x="0" y="0"/>
          <a:ext cx="0" cy="0"/>
          <a:chOff x="0" y="0"/>
          <a:chExt cx="0" cy="0"/>
        </a:xfrm>
      </p:grpSpPr>
      <p:sp>
        <p:nvSpPr>
          <p:cNvPr id="128" name="Google Shape;128;p61"/>
          <p:cNvSpPr txBox="1">
            <a:spLocks noGrp="1"/>
          </p:cNvSpPr>
          <p:nvPr>
            <p:ph type="ctrTitle"/>
          </p:nvPr>
        </p:nvSpPr>
        <p:spPr>
          <a:xfrm>
            <a:off x="501908" y="1"/>
            <a:ext cx="9404092" cy="404664"/>
          </a:xfrm>
          <a:prstGeom prst="rect">
            <a:avLst/>
          </a:prstGeom>
          <a:solidFill>
            <a:srgbClr val="A5A5A5"/>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9" name="Google Shape;129;p61"/>
          <p:cNvSpPr txBox="1">
            <a:spLocks noGrp="1"/>
          </p:cNvSpPr>
          <p:nvPr>
            <p:ph type="subTitle" idx="1"/>
          </p:nvPr>
        </p:nvSpPr>
        <p:spPr>
          <a:xfrm>
            <a:off x="-4861" y="404435"/>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130" name="Google Shape;130;p6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 y="0"/>
            <a:ext cx="501909" cy="404664"/>
          </a:xfrm>
          <a:prstGeom prst="rect">
            <a:avLst/>
          </a:prstGeom>
          <a:noFill/>
          <a:ln>
            <a:noFill/>
          </a:ln>
        </p:spPr>
      </p:pic>
      <p:sp>
        <p:nvSpPr>
          <p:cNvPr id="131" name="Google Shape;131;p61"/>
          <p:cNvSpPr>
            <a:spLocks noGrp="1"/>
          </p:cNvSpPr>
          <p:nvPr>
            <p:ph type="pic" idx="2"/>
          </p:nvPr>
        </p:nvSpPr>
        <p:spPr>
          <a:xfrm>
            <a:off x="4953000" y="404813"/>
            <a:ext cx="4953000" cy="6453187"/>
          </a:xfrm>
          <a:prstGeom prst="rect">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Section 5 - Exemple 2">
  <p:cSld name="1_Section 5 - Exemple 2">
    <p:spTree>
      <p:nvGrpSpPr>
        <p:cNvPr id="1" name="Shape 132"/>
        <p:cNvGrpSpPr/>
        <p:nvPr/>
      </p:nvGrpSpPr>
      <p:grpSpPr>
        <a:xfrm>
          <a:off x="0" y="0"/>
          <a:ext cx="0" cy="0"/>
          <a:chOff x="0" y="0"/>
          <a:chExt cx="0" cy="0"/>
        </a:xfrm>
      </p:grpSpPr>
      <p:sp>
        <p:nvSpPr>
          <p:cNvPr id="133" name="Google Shape;133;p62"/>
          <p:cNvSpPr txBox="1">
            <a:spLocks noGrp="1"/>
          </p:cNvSpPr>
          <p:nvPr>
            <p:ph type="ctrTitle"/>
          </p:nvPr>
        </p:nvSpPr>
        <p:spPr>
          <a:xfrm>
            <a:off x="404664" y="1"/>
            <a:ext cx="9501336" cy="404664"/>
          </a:xfrm>
          <a:prstGeom prst="rect">
            <a:avLst/>
          </a:prstGeom>
          <a:solidFill>
            <a:srgbClr val="797979"/>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4" name="Google Shape;134;p62"/>
          <p:cNvSpPr txBox="1">
            <a:spLocks noGrp="1"/>
          </p:cNvSpPr>
          <p:nvPr>
            <p:ph type="subTitle" idx="1"/>
          </p:nvPr>
        </p:nvSpPr>
        <p:spPr>
          <a:xfrm>
            <a:off x="0" y="404664"/>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135" name="Google Shape;135;p6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04664" cy="404664"/>
          </a:xfrm>
          <a:prstGeom prst="rect">
            <a:avLst/>
          </a:prstGeom>
          <a:noFill/>
          <a:ln>
            <a:noFill/>
          </a:ln>
        </p:spPr>
      </p:pic>
      <p:sp>
        <p:nvSpPr>
          <p:cNvPr id="136" name="Google Shape;136;p62"/>
          <p:cNvSpPr>
            <a:spLocks noGrp="1"/>
          </p:cNvSpPr>
          <p:nvPr>
            <p:ph type="pic" idx="2"/>
          </p:nvPr>
        </p:nvSpPr>
        <p:spPr>
          <a:xfrm>
            <a:off x="4953000" y="404664"/>
            <a:ext cx="4953000" cy="6453187"/>
          </a:xfrm>
          <a:prstGeom prst="rect">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2909CF2-8D2F-48A2-F0B9-07F21136FC3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AE0471A-E5A5-7E9B-B34A-A3491F4E20B6}"/>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9278CE6-F1E5-4F7C-E89B-4B10FFD3BF3F}"/>
              </a:ext>
            </a:extLst>
          </p:cNvPr>
          <p:cNvSpPr>
            <a:spLocks noGrp="1"/>
          </p:cNvSpPr>
          <p:nvPr>
            <p:ph type="dt" sz="half" idx="10"/>
          </p:nvPr>
        </p:nvSpPr>
        <p:spPr/>
        <p:txBody>
          <a:bodyPr/>
          <a:lstStyle/>
          <a:p>
            <a:fld id="{94567C9A-C4F9-4585-9682-70CC19C344A5}" type="datetimeFigureOut">
              <a:rPr lang="fr-FR" smtClean="0"/>
              <a:t>17/07/2025</a:t>
            </a:fld>
            <a:endParaRPr lang="fr-FR"/>
          </a:p>
        </p:txBody>
      </p:sp>
      <p:sp>
        <p:nvSpPr>
          <p:cNvPr id="5" name="Espace réservé du pied de page 4">
            <a:extLst>
              <a:ext uri="{FF2B5EF4-FFF2-40B4-BE49-F238E27FC236}">
                <a16:creationId xmlns:a16="http://schemas.microsoft.com/office/drawing/2014/main" id="{997025E2-0B83-7BE1-8F75-CDCEDB63800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37AD36D-1BCD-F734-309A-95499BF6D2FC}"/>
              </a:ext>
            </a:extLst>
          </p:cNvPr>
          <p:cNvSpPr>
            <a:spLocks noGrp="1"/>
          </p:cNvSpPr>
          <p:nvPr>
            <p:ph type="sldNum" sz="quarter" idx="12"/>
          </p:nvPr>
        </p:nvSpPr>
        <p:spPr/>
        <p:txBody>
          <a:bodyPr/>
          <a:lstStyle/>
          <a:p>
            <a:fld id="{9DCF6E0F-C171-40DA-AC93-A3E02852ECB1}" type="slidenum">
              <a:rPr lang="fr-FR" smtClean="0"/>
              <a:t>‹#›</a:t>
            </a:fld>
            <a:endParaRPr lang="fr-FR"/>
          </a:p>
        </p:txBody>
      </p:sp>
    </p:spTree>
    <p:extLst>
      <p:ext uri="{BB962C8B-B14F-4D97-AF65-F5344CB8AC3E}">
        <p14:creationId xmlns:p14="http://schemas.microsoft.com/office/powerpoint/2010/main" val="40560087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95202" y="273600"/>
            <a:ext cx="8915108" cy="1145160"/>
          </a:xfrm>
          <a:prstGeom prst="rect">
            <a:avLst/>
          </a:prstGeom>
        </p:spPr>
        <p:txBody>
          <a:bodyPr lIns="0" tIns="0" rIns="0" bIns="0" anchor="ctr"/>
          <a:lstStyle/>
          <a:p>
            <a:pPr algn="ctr"/>
            <a:endParaRPr/>
          </a:p>
        </p:txBody>
      </p:sp>
      <p:sp>
        <p:nvSpPr>
          <p:cNvPr id="3" name="PlaceHolder 2"/>
          <p:cNvSpPr>
            <a:spLocks noGrp="1"/>
          </p:cNvSpPr>
          <p:nvPr>
            <p:ph type="subTitle"/>
          </p:nvPr>
        </p:nvSpPr>
        <p:spPr>
          <a:xfrm>
            <a:off x="495202" y="1604520"/>
            <a:ext cx="8915108" cy="3977640"/>
          </a:xfrm>
          <a:prstGeom prst="rect">
            <a:avLst/>
          </a:prstGeom>
        </p:spPr>
        <p:txBody>
          <a:bodyPr lIns="0" tIns="0" rIns="0" bIns="0" anchor="ctr"/>
          <a:lstStyle/>
          <a:p>
            <a:pPr algn="ctr"/>
            <a:endParaRPr/>
          </a:p>
        </p:txBody>
      </p:sp>
    </p:spTree>
    <p:extLst>
      <p:ext uri="{BB962C8B-B14F-4D97-AF65-F5344CB8AC3E}">
        <p14:creationId xmlns:p14="http://schemas.microsoft.com/office/powerpoint/2010/main" val="2274865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2 - Exemple 2">
  <p:cSld name="Section 2 - Exemple 2">
    <p:spTree>
      <p:nvGrpSpPr>
        <p:cNvPr id="1" name="Shape 50"/>
        <p:cNvGrpSpPr/>
        <p:nvPr/>
      </p:nvGrpSpPr>
      <p:grpSpPr>
        <a:xfrm>
          <a:off x="0" y="0"/>
          <a:ext cx="0" cy="0"/>
          <a:chOff x="0" y="0"/>
          <a:chExt cx="0" cy="0"/>
        </a:xfrm>
      </p:grpSpPr>
      <p:sp>
        <p:nvSpPr>
          <p:cNvPr id="51" name="Google Shape;51;p46"/>
          <p:cNvSpPr txBox="1">
            <a:spLocks noGrp="1"/>
          </p:cNvSpPr>
          <p:nvPr>
            <p:ph type="ctrTitle"/>
          </p:nvPr>
        </p:nvSpPr>
        <p:spPr>
          <a:xfrm>
            <a:off x="501910" y="1"/>
            <a:ext cx="9404090" cy="404664"/>
          </a:xfrm>
          <a:prstGeom prst="rect">
            <a:avLst/>
          </a:prstGeom>
          <a:solidFill>
            <a:srgbClr val="7CCECF"/>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46"/>
          <p:cNvSpPr txBox="1">
            <a:spLocks noGrp="1"/>
          </p:cNvSpPr>
          <p:nvPr>
            <p:ph type="subTitle" idx="1"/>
          </p:nvPr>
        </p:nvSpPr>
        <p:spPr>
          <a:xfrm>
            <a:off x="4953000" y="421796"/>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53" name="Google Shape;53;p4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
            <a:ext cx="501910" cy="404665"/>
          </a:xfrm>
          <a:prstGeom prst="rect">
            <a:avLst/>
          </a:prstGeom>
          <a:noFill/>
          <a:ln>
            <a:noFill/>
          </a:ln>
        </p:spPr>
      </p:pic>
      <p:sp>
        <p:nvSpPr>
          <p:cNvPr id="54" name="Google Shape;54;p46"/>
          <p:cNvSpPr>
            <a:spLocks noGrp="1"/>
          </p:cNvSpPr>
          <p:nvPr>
            <p:ph type="pic" idx="2"/>
          </p:nvPr>
        </p:nvSpPr>
        <p:spPr>
          <a:xfrm>
            <a:off x="0" y="404813"/>
            <a:ext cx="4953000" cy="6453187"/>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BC34764-7129-894C-A052-06B48048F782}"/>
              </a:ext>
            </a:extLst>
          </p:cNvPr>
          <p:cNvSpPr>
            <a:spLocks noGrp="1"/>
          </p:cNvSpPr>
          <p:nvPr>
            <p:ph type="title"/>
          </p:nvPr>
        </p:nvSpPr>
        <p:spPr/>
        <p:txBody>
          <a:bodyPr/>
          <a:lstStyle/>
          <a:p>
            <a:r>
              <a:rPr lang="fr-FR"/>
              <a:t>Modifiez le style du titre</a:t>
            </a:r>
          </a:p>
        </p:txBody>
      </p:sp>
      <p:sp>
        <p:nvSpPr>
          <p:cNvPr id="3" name="Rectangle 2">
            <a:extLst>
              <a:ext uri="{FF2B5EF4-FFF2-40B4-BE49-F238E27FC236}">
                <a16:creationId xmlns:a16="http://schemas.microsoft.com/office/drawing/2014/main" id="{B2EF32A0-482A-5F47-828D-84903DABC029}"/>
              </a:ext>
            </a:extLst>
          </p:cNvPr>
          <p:cNvSpPr>
            <a:spLocks/>
          </p:cNvSpPr>
          <p:nvPr userDrawn="1"/>
        </p:nvSpPr>
        <p:spPr>
          <a:xfrm>
            <a:off x="0" y="-1"/>
            <a:ext cx="9917700" cy="627278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463" dirty="0"/>
          </a:p>
        </p:txBody>
      </p:sp>
      <p:sp>
        <p:nvSpPr>
          <p:cNvPr id="5" name="Espace réservé du texte 2">
            <a:extLst>
              <a:ext uri="{FF2B5EF4-FFF2-40B4-BE49-F238E27FC236}">
                <a16:creationId xmlns:a16="http://schemas.microsoft.com/office/drawing/2014/main" id="{55DED314-7A65-C44B-93AE-5A605E693AB9}"/>
              </a:ext>
            </a:extLst>
          </p:cNvPr>
          <p:cNvSpPr>
            <a:spLocks noGrp="1"/>
          </p:cNvSpPr>
          <p:nvPr>
            <p:ph type="body" idx="1"/>
          </p:nvPr>
        </p:nvSpPr>
        <p:spPr>
          <a:xfrm>
            <a:off x="782506" y="3635321"/>
            <a:ext cx="8420100" cy="530277"/>
          </a:xfrm>
        </p:spPr>
        <p:txBody>
          <a:bodyPr lIns="0" tIns="0" rIns="0" bIns="0" anchor="t" anchorCtr="0">
            <a:noAutofit/>
          </a:bodyPr>
          <a:lstStyle>
            <a:lvl1pPr marL="0" indent="0" algn="ctr">
              <a:spcBef>
                <a:spcPts val="0"/>
              </a:spcBef>
              <a:buNone/>
              <a:defRPr sz="1138" cap="all" baseline="0">
                <a:solidFill>
                  <a:schemeClr val="bg2"/>
                </a:solidFill>
                <a:latin typeface="+mn-lt"/>
              </a:defRPr>
            </a:lvl1pPr>
            <a:lvl2pPr marL="371475" indent="0">
              <a:buNone/>
              <a:defRPr sz="1463">
                <a:solidFill>
                  <a:schemeClr val="tx1">
                    <a:tint val="75000"/>
                  </a:schemeClr>
                </a:solidFill>
              </a:defRPr>
            </a:lvl2pPr>
            <a:lvl3pPr marL="742950" indent="0">
              <a:buNone/>
              <a:defRPr sz="1300">
                <a:solidFill>
                  <a:schemeClr val="tx1">
                    <a:tint val="75000"/>
                  </a:schemeClr>
                </a:solidFill>
              </a:defRPr>
            </a:lvl3pPr>
            <a:lvl4pPr marL="1114425" indent="0">
              <a:buNone/>
              <a:defRPr sz="1138">
                <a:solidFill>
                  <a:schemeClr val="tx1">
                    <a:tint val="75000"/>
                  </a:schemeClr>
                </a:solidFill>
              </a:defRPr>
            </a:lvl4pPr>
            <a:lvl5pPr marL="1485900" indent="0">
              <a:buNone/>
              <a:defRPr sz="1138">
                <a:solidFill>
                  <a:schemeClr val="tx1">
                    <a:tint val="75000"/>
                  </a:schemeClr>
                </a:solidFill>
              </a:defRPr>
            </a:lvl5pPr>
            <a:lvl6pPr marL="1857375" indent="0">
              <a:buNone/>
              <a:defRPr sz="1138">
                <a:solidFill>
                  <a:schemeClr val="tx1">
                    <a:tint val="75000"/>
                  </a:schemeClr>
                </a:solidFill>
              </a:defRPr>
            </a:lvl6pPr>
            <a:lvl7pPr marL="2228850" indent="0">
              <a:buNone/>
              <a:defRPr sz="1138">
                <a:solidFill>
                  <a:schemeClr val="tx1">
                    <a:tint val="75000"/>
                  </a:schemeClr>
                </a:solidFill>
              </a:defRPr>
            </a:lvl7pPr>
            <a:lvl8pPr marL="2600325" indent="0">
              <a:buNone/>
              <a:defRPr sz="1138">
                <a:solidFill>
                  <a:schemeClr val="tx1">
                    <a:tint val="75000"/>
                  </a:schemeClr>
                </a:solidFill>
              </a:defRPr>
            </a:lvl8pPr>
            <a:lvl9pPr marL="2971800" indent="0">
              <a:buNone/>
              <a:defRPr sz="1138">
                <a:solidFill>
                  <a:schemeClr val="tx1">
                    <a:tint val="75000"/>
                  </a:schemeClr>
                </a:solidFill>
              </a:defRPr>
            </a:lvl9pPr>
          </a:lstStyle>
          <a:p>
            <a:pPr lvl="0"/>
            <a:r>
              <a:rPr lang="fr-FR" dirty="0"/>
              <a:t>Modifier les styles du texte du masque</a:t>
            </a:r>
          </a:p>
        </p:txBody>
      </p:sp>
      <p:cxnSp>
        <p:nvCxnSpPr>
          <p:cNvPr id="6" name="Connecteur droit 5">
            <a:extLst>
              <a:ext uri="{FF2B5EF4-FFF2-40B4-BE49-F238E27FC236}">
                <a16:creationId xmlns:a16="http://schemas.microsoft.com/office/drawing/2014/main" id="{91AA906B-510E-1646-85F1-537CEC715AB4}"/>
              </a:ext>
            </a:extLst>
          </p:cNvPr>
          <p:cNvCxnSpPr/>
          <p:nvPr userDrawn="1"/>
        </p:nvCxnSpPr>
        <p:spPr>
          <a:xfrm>
            <a:off x="1431300" y="3420000"/>
            <a:ext cx="7020000"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 name="Connecteur droit 6">
            <a:extLst>
              <a:ext uri="{FF2B5EF4-FFF2-40B4-BE49-F238E27FC236}">
                <a16:creationId xmlns:a16="http://schemas.microsoft.com/office/drawing/2014/main" id="{257EA3E5-E7B4-3F44-A9A8-91AC919BC0A9}"/>
              </a:ext>
            </a:extLst>
          </p:cNvPr>
          <p:cNvCxnSpPr/>
          <p:nvPr userDrawn="1"/>
        </p:nvCxnSpPr>
        <p:spPr>
          <a:xfrm>
            <a:off x="1431300" y="3420000"/>
            <a:ext cx="7020000"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ZoneTexte 7">
            <a:extLst>
              <a:ext uri="{FF2B5EF4-FFF2-40B4-BE49-F238E27FC236}">
                <a16:creationId xmlns:a16="http://schemas.microsoft.com/office/drawing/2014/main" id="{24BE14AE-781A-0846-9F20-01D5326482F9}"/>
              </a:ext>
            </a:extLst>
          </p:cNvPr>
          <p:cNvSpPr txBox="1"/>
          <p:nvPr userDrawn="1"/>
        </p:nvSpPr>
        <p:spPr>
          <a:xfrm>
            <a:off x="7805928" y="6492240"/>
            <a:ext cx="0" cy="0"/>
          </a:xfrm>
          <a:prstGeom prst="rect">
            <a:avLst/>
          </a:prstGeom>
          <a:noFill/>
        </p:spPr>
        <p:txBody>
          <a:bodyPr wrap="none" lIns="0" tIns="0" rIns="0" bIns="0" rtlCol="0">
            <a:noAutofit/>
          </a:bodyPr>
          <a:lstStyle/>
          <a:p>
            <a:pPr marL="0" marR="0" indent="0" algn="l" defTabSz="371475" rtl="0" eaLnBrk="1" fontAlgn="auto" latinLnBrk="0" hangingPunct="1">
              <a:lnSpc>
                <a:spcPct val="100000"/>
              </a:lnSpc>
              <a:spcBef>
                <a:spcPts val="0"/>
              </a:spcBef>
              <a:spcAft>
                <a:spcPts val="0"/>
              </a:spcAft>
              <a:buClrTx/>
              <a:buSzTx/>
              <a:buFontTx/>
              <a:buNone/>
              <a:tabLst/>
            </a:pPr>
            <a:endParaRPr lang="fr-FR" sz="1463" b="0" i="0" u="none" strike="noStrike" kern="1200" baseline="30000" dirty="0">
              <a:solidFill>
                <a:schemeClr val="accent1"/>
              </a:solidFill>
              <a:latin typeface="Roboto Light"/>
              <a:ea typeface="+mn-ea"/>
              <a:cs typeface="+mn-cs"/>
            </a:endParaRPr>
          </a:p>
        </p:txBody>
      </p:sp>
      <p:sp>
        <p:nvSpPr>
          <p:cNvPr id="9" name="ZoneTexte 8">
            <a:extLst>
              <a:ext uri="{FF2B5EF4-FFF2-40B4-BE49-F238E27FC236}">
                <a16:creationId xmlns:a16="http://schemas.microsoft.com/office/drawing/2014/main" id="{4812C528-8BD6-AC48-B7E6-D63E1C8A6596}"/>
              </a:ext>
            </a:extLst>
          </p:cNvPr>
          <p:cNvSpPr txBox="1"/>
          <p:nvPr userDrawn="1"/>
        </p:nvSpPr>
        <p:spPr>
          <a:xfrm>
            <a:off x="1743457" y="6461751"/>
            <a:ext cx="7832020" cy="246221"/>
          </a:xfrm>
          <a:prstGeom prst="rect">
            <a:avLst/>
          </a:prstGeom>
          <a:noFill/>
        </p:spPr>
        <p:txBody>
          <a:bodyPr wrap="none" lIns="0" tIns="0" rIns="0" bIns="0" rtlCol="0" anchor="ctr" anchorCtr="0">
            <a:noAutofit/>
          </a:bodyPr>
          <a:lstStyle/>
          <a:p>
            <a:pPr algn="r"/>
            <a:r>
              <a:rPr lang="fr-FR" sz="813" b="0" i="0" dirty="0">
                <a:solidFill>
                  <a:schemeClr val="bg2"/>
                </a:solidFill>
                <a:latin typeface="Calibri Light" panose="020F0502020204030204" pitchFamily="34" charset="0"/>
                <a:cs typeface="Calibri Light" panose="020F0502020204030204" pitchFamily="34" charset="0"/>
              </a:rPr>
              <a:t>COLLOQUE INTERNATIONAL – </a:t>
            </a:r>
            <a:r>
              <a:rPr lang="fr-FR" sz="813" b="1" i="0" dirty="0">
                <a:solidFill>
                  <a:schemeClr val="bg2"/>
                </a:solidFill>
                <a:latin typeface="Roboto Regular"/>
                <a:cs typeface="Calibri Light" panose="020F0502020204030204" pitchFamily="34" charset="0"/>
              </a:rPr>
              <a:t>ADAPTATION DES MARAIS LITTORAUX AU CHANGEMENT CLIMATIQUE – 27/28/29 NOVEMBRE 2018</a:t>
            </a:r>
            <a:r>
              <a:rPr lang="fr-FR" sz="813" b="0" i="0" dirty="0">
                <a:solidFill>
                  <a:schemeClr val="bg2"/>
                </a:solidFill>
                <a:latin typeface="Calibri Light" panose="020F0502020204030204" pitchFamily="34" charset="0"/>
                <a:cs typeface="Calibri Light" panose="020F0502020204030204" pitchFamily="34" charset="0"/>
              </a:rPr>
              <a:t> I </a:t>
            </a:r>
            <a:r>
              <a:rPr lang="fr-FR" sz="813" b="0" i="0" baseline="0" dirty="0">
                <a:solidFill>
                  <a:schemeClr val="bg2"/>
                </a:solidFill>
                <a:latin typeface="Calibri Light" panose="020F0502020204030204" pitchFamily="34" charset="0"/>
                <a:cs typeface="Calibri Light" panose="020F0502020204030204" pitchFamily="34" charset="0"/>
              </a:rPr>
              <a:t>P </a:t>
            </a:r>
            <a:fld id="{46B56164-D70D-2B4B-AB8F-F85E38791188}" type="slidenum">
              <a:rPr lang="fr-FR" sz="813" b="0" i="0" baseline="0" smtClean="0">
                <a:solidFill>
                  <a:schemeClr val="bg2"/>
                </a:solidFill>
                <a:latin typeface="Calibri Light" panose="020F0502020204030204" pitchFamily="34" charset="0"/>
                <a:cs typeface="Calibri Light" panose="020F0502020204030204" pitchFamily="34" charset="0"/>
              </a:rPr>
              <a:pPr algn="r"/>
              <a:t>‹#›</a:t>
            </a:fld>
            <a:endParaRPr lang="fr-FR" sz="813" b="0" i="0" dirty="0">
              <a:solidFill>
                <a:schemeClr val="bg2"/>
              </a:solidFill>
              <a:latin typeface="Calibri Light" panose="020F0502020204030204" pitchFamily="34" charset="0"/>
              <a:cs typeface="Calibri Light" panose="020F0502020204030204" pitchFamily="34" charset="0"/>
            </a:endParaRPr>
          </a:p>
        </p:txBody>
      </p:sp>
      <p:pic>
        <p:nvPicPr>
          <p:cNvPr id="11" name="Image 10">
            <a:extLst>
              <a:ext uri="{FF2B5EF4-FFF2-40B4-BE49-F238E27FC236}">
                <a16:creationId xmlns:a16="http://schemas.microsoft.com/office/drawing/2014/main" id="{C713107C-D63E-FE4C-9AEE-0967A965B30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rot="10800000">
            <a:off x="89003" y="6030613"/>
            <a:ext cx="975891" cy="827387"/>
          </a:xfrm>
          <a:prstGeom prst="rect">
            <a:avLst/>
          </a:prstGeom>
        </p:spPr>
      </p:pic>
    </p:spTree>
    <p:extLst>
      <p:ext uri="{BB962C8B-B14F-4D97-AF65-F5344CB8AC3E}">
        <p14:creationId xmlns:p14="http://schemas.microsoft.com/office/powerpoint/2010/main" val="357597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2 - Exemple 1">
  <p:cSld name="Section 2 - Exemple 1">
    <p:spTree>
      <p:nvGrpSpPr>
        <p:cNvPr id="1" name="Shape 44"/>
        <p:cNvGrpSpPr/>
        <p:nvPr/>
      </p:nvGrpSpPr>
      <p:grpSpPr>
        <a:xfrm>
          <a:off x="0" y="0"/>
          <a:ext cx="0" cy="0"/>
          <a:chOff x="0" y="0"/>
          <a:chExt cx="0" cy="0"/>
        </a:xfrm>
      </p:grpSpPr>
      <p:sp>
        <p:nvSpPr>
          <p:cNvPr id="45" name="Google Shape;45;p45"/>
          <p:cNvSpPr txBox="1">
            <a:spLocks noGrp="1"/>
          </p:cNvSpPr>
          <p:nvPr>
            <p:ph type="ctrTitle"/>
          </p:nvPr>
        </p:nvSpPr>
        <p:spPr>
          <a:xfrm>
            <a:off x="501910" y="1"/>
            <a:ext cx="9404089" cy="404664"/>
          </a:xfrm>
          <a:prstGeom prst="rect">
            <a:avLst/>
          </a:prstGeom>
          <a:solidFill>
            <a:srgbClr val="7CCECF"/>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45"/>
          <p:cNvSpPr txBox="1">
            <a:spLocks noGrp="1"/>
          </p:cNvSpPr>
          <p:nvPr>
            <p:ph type="subTitle" idx="1"/>
          </p:nvPr>
        </p:nvSpPr>
        <p:spPr>
          <a:xfrm>
            <a:off x="416496" y="1124744"/>
            <a:ext cx="9073008" cy="5256584"/>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sp>
        <p:nvSpPr>
          <p:cNvPr id="47" name="Google Shape;47;p45"/>
          <p:cNvSpPr txBox="1">
            <a:spLocks noGrp="1"/>
          </p:cNvSpPr>
          <p:nvPr>
            <p:ph type="body" idx="2"/>
          </p:nvPr>
        </p:nvSpPr>
        <p:spPr>
          <a:xfrm>
            <a:off x="0" y="446949"/>
            <a:ext cx="9906000" cy="389763"/>
          </a:xfrm>
          <a:prstGeom prst="rect">
            <a:avLst/>
          </a:prstGeom>
          <a:noFill/>
          <a:ln>
            <a:noFill/>
          </a:ln>
        </p:spPr>
        <p:txBody>
          <a:bodyPr spcFirstLastPara="1" wrap="square" lIns="91425" tIns="45700" rIns="91425" bIns="45700" anchor="t" anchorCtr="0">
            <a:normAutofit/>
          </a:bodyPr>
          <a:lstStyle>
            <a:lvl1pPr marL="457200" lvl="0" indent="-228600" algn="ctr">
              <a:spcBef>
                <a:spcPts val="360"/>
              </a:spcBef>
              <a:spcAft>
                <a:spcPts val="0"/>
              </a:spcAft>
              <a:buClr>
                <a:schemeClr val="dk2"/>
              </a:buClr>
              <a:buSzPts val="1800"/>
              <a:buNone/>
              <a:defRPr sz="1800" b="1" cap="none">
                <a:solidFill>
                  <a:schemeClr val="dk2"/>
                </a:solidFill>
              </a:defRPr>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pic>
        <p:nvPicPr>
          <p:cNvPr id="48" name="Google Shape;48;p4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6033" y="0"/>
            <a:ext cx="547682" cy="441569"/>
          </a:xfrm>
          <a:prstGeom prst="rect">
            <a:avLst/>
          </a:prstGeom>
          <a:noFill/>
          <a:ln>
            <a:noFill/>
          </a:ln>
        </p:spPr>
      </p:pic>
      <p:pic>
        <p:nvPicPr>
          <p:cNvPr id="49" name="Google Shape;49;p4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501910" cy="404665"/>
          </a:xfrm>
          <a:prstGeom prst="rect">
            <a:avLst/>
          </a:prstGeom>
          <a:noFill/>
          <a:ln>
            <a:noFill/>
          </a:ln>
        </p:spPr>
      </p:pic>
    </p:spTree>
    <p:extLst>
      <p:ext uri="{BB962C8B-B14F-4D97-AF65-F5344CB8AC3E}">
        <p14:creationId xmlns:p14="http://schemas.microsoft.com/office/powerpoint/2010/main" val="33754537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742950" y="2130426"/>
            <a:ext cx="8420100" cy="1470025"/>
          </a:xfrm>
        </p:spPr>
        <p:txBody>
          <a:bodyPr/>
          <a:lstStyle/>
          <a:p>
            <a:r>
              <a:rPr lang="fr-FR"/>
              <a:t>Cliquez et modifiez le titre</a:t>
            </a:r>
          </a:p>
        </p:txBody>
      </p:sp>
      <p:sp>
        <p:nvSpPr>
          <p:cNvPr id="3" name="Sous-titr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a:xfrm>
            <a:off x="495300" y="6356351"/>
            <a:ext cx="2311400" cy="365125"/>
          </a:xfrm>
          <a:prstGeom prst="rect">
            <a:avLst/>
          </a:prstGeom>
        </p:spPr>
        <p:txBody>
          <a:bodyPr/>
          <a:lstStyle/>
          <a:p>
            <a:fld id="{504D8880-288D-564C-A218-5DA4E5EC46C2}" type="datetimeFigureOut">
              <a:rPr lang="fr-FR" smtClean="0"/>
              <a:pPr/>
              <a:t>17/07/2025</a:t>
            </a:fld>
            <a:endParaRPr lang="fr-FR"/>
          </a:p>
        </p:txBody>
      </p:sp>
      <p:sp>
        <p:nvSpPr>
          <p:cNvPr id="5" name="Espace réservé du pied de page 4"/>
          <p:cNvSpPr>
            <a:spLocks noGrp="1"/>
          </p:cNvSpPr>
          <p:nvPr>
            <p:ph type="ftr" sz="quarter" idx="11"/>
          </p:nvPr>
        </p:nvSpPr>
        <p:spPr>
          <a:xfrm>
            <a:off x="3384550" y="6356351"/>
            <a:ext cx="31369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a:xfrm>
            <a:off x="7099300" y="6356351"/>
            <a:ext cx="2311400" cy="365125"/>
          </a:xfrm>
          <a:prstGeom prst="rect">
            <a:avLst/>
          </a:prstGeom>
        </p:spPr>
        <p:txBody>
          <a:bodyPr/>
          <a:lstStyle/>
          <a:p>
            <a:fld id="{3A47AF3D-5D2F-0F47-9D55-686D649F4116}" type="slidenum">
              <a:rPr lang="fr-FR" smtClean="0"/>
              <a:pPr/>
              <a:t>‹#›</a:t>
            </a:fld>
            <a:endParaRPr lang="fr-FR"/>
          </a:p>
        </p:txBody>
      </p:sp>
    </p:spTree>
    <p:extLst>
      <p:ext uri="{BB962C8B-B14F-4D97-AF65-F5344CB8AC3E}">
        <p14:creationId xmlns:p14="http://schemas.microsoft.com/office/powerpoint/2010/main" val="1170851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Section 3 - Exemple 2">
  <p:cSld name="1_Section 3 - Exemple 2">
    <p:spTree>
      <p:nvGrpSpPr>
        <p:cNvPr id="1" name="Shape 55"/>
        <p:cNvGrpSpPr/>
        <p:nvPr/>
      </p:nvGrpSpPr>
      <p:grpSpPr>
        <a:xfrm>
          <a:off x="0" y="0"/>
          <a:ext cx="0" cy="0"/>
          <a:chOff x="0" y="0"/>
          <a:chExt cx="0" cy="0"/>
        </a:xfrm>
      </p:grpSpPr>
      <p:sp>
        <p:nvSpPr>
          <p:cNvPr id="56" name="Google Shape;56;p47"/>
          <p:cNvSpPr txBox="1">
            <a:spLocks noGrp="1"/>
          </p:cNvSpPr>
          <p:nvPr>
            <p:ph type="ctrTitle"/>
          </p:nvPr>
        </p:nvSpPr>
        <p:spPr>
          <a:xfrm>
            <a:off x="404664" y="1"/>
            <a:ext cx="9501335" cy="404664"/>
          </a:xfrm>
          <a:prstGeom prst="rect">
            <a:avLst/>
          </a:prstGeom>
          <a:solidFill>
            <a:srgbClr val="306A81"/>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47"/>
          <p:cNvSpPr txBox="1">
            <a:spLocks noGrp="1"/>
          </p:cNvSpPr>
          <p:nvPr>
            <p:ph type="subTitle" idx="1"/>
          </p:nvPr>
        </p:nvSpPr>
        <p:spPr>
          <a:xfrm>
            <a:off x="0" y="421797"/>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58" name="Google Shape;58;p4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04664" cy="404664"/>
          </a:xfrm>
          <a:prstGeom prst="rect">
            <a:avLst/>
          </a:prstGeom>
          <a:noFill/>
          <a:ln>
            <a:noFill/>
          </a:ln>
        </p:spPr>
      </p:pic>
      <p:sp>
        <p:nvSpPr>
          <p:cNvPr id="59" name="Google Shape;59;p47"/>
          <p:cNvSpPr>
            <a:spLocks noGrp="1"/>
          </p:cNvSpPr>
          <p:nvPr>
            <p:ph type="pic" idx="2"/>
          </p:nvPr>
        </p:nvSpPr>
        <p:spPr>
          <a:xfrm>
            <a:off x="4953000" y="394031"/>
            <a:ext cx="4953000" cy="6453187"/>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3 - Exemple 1">
  <p:cSld name="Section 3 - Exemple 1">
    <p:spTree>
      <p:nvGrpSpPr>
        <p:cNvPr id="1" name="Shape 60"/>
        <p:cNvGrpSpPr/>
        <p:nvPr/>
      </p:nvGrpSpPr>
      <p:grpSpPr>
        <a:xfrm>
          <a:off x="0" y="0"/>
          <a:ext cx="0" cy="0"/>
          <a:chOff x="0" y="0"/>
          <a:chExt cx="0" cy="0"/>
        </a:xfrm>
      </p:grpSpPr>
      <p:sp>
        <p:nvSpPr>
          <p:cNvPr id="61" name="Google Shape;61;p48"/>
          <p:cNvSpPr txBox="1">
            <a:spLocks noGrp="1"/>
          </p:cNvSpPr>
          <p:nvPr>
            <p:ph type="ctrTitle"/>
          </p:nvPr>
        </p:nvSpPr>
        <p:spPr>
          <a:xfrm>
            <a:off x="404664" y="1"/>
            <a:ext cx="9501337" cy="404664"/>
          </a:xfrm>
          <a:prstGeom prst="rect">
            <a:avLst/>
          </a:prstGeom>
          <a:solidFill>
            <a:srgbClr val="306A81"/>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48"/>
          <p:cNvSpPr txBox="1">
            <a:spLocks noGrp="1"/>
          </p:cNvSpPr>
          <p:nvPr>
            <p:ph type="subTitle" idx="1"/>
          </p:nvPr>
        </p:nvSpPr>
        <p:spPr>
          <a:xfrm>
            <a:off x="416496" y="1124744"/>
            <a:ext cx="9073008" cy="5256584"/>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sp>
        <p:nvSpPr>
          <p:cNvPr id="63" name="Google Shape;63;p48"/>
          <p:cNvSpPr txBox="1">
            <a:spLocks noGrp="1"/>
          </p:cNvSpPr>
          <p:nvPr>
            <p:ph type="body" idx="2"/>
          </p:nvPr>
        </p:nvSpPr>
        <p:spPr>
          <a:xfrm>
            <a:off x="0" y="446949"/>
            <a:ext cx="9906000" cy="389763"/>
          </a:xfrm>
          <a:prstGeom prst="rect">
            <a:avLst/>
          </a:prstGeom>
          <a:noFill/>
          <a:ln>
            <a:noFill/>
          </a:ln>
        </p:spPr>
        <p:txBody>
          <a:bodyPr spcFirstLastPara="1" wrap="square" lIns="91425" tIns="45700" rIns="91425" bIns="45700" anchor="t" anchorCtr="0">
            <a:normAutofit/>
          </a:bodyPr>
          <a:lstStyle>
            <a:lvl1pPr marL="457200" lvl="0" indent="-228600" algn="ctr">
              <a:spcBef>
                <a:spcPts val="360"/>
              </a:spcBef>
              <a:spcAft>
                <a:spcPts val="0"/>
              </a:spcAft>
              <a:buClr>
                <a:srgbClr val="46ACAC"/>
              </a:buClr>
              <a:buSzPts val="1800"/>
              <a:buNone/>
              <a:defRPr sz="1800" b="1" cap="none">
                <a:solidFill>
                  <a:srgbClr val="46ACAC"/>
                </a:solidFill>
              </a:defRPr>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pic>
        <p:nvPicPr>
          <p:cNvPr id="64" name="Google Shape;64;p4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04664" cy="40466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1ère de couverture">
  <p:cSld name="1_1ère de couverture">
    <p:spTree>
      <p:nvGrpSpPr>
        <p:cNvPr id="1" name="Shape 65"/>
        <p:cNvGrpSpPr/>
        <p:nvPr/>
      </p:nvGrpSpPr>
      <p:grpSpPr>
        <a:xfrm>
          <a:off x="0" y="0"/>
          <a:ext cx="0" cy="0"/>
          <a:chOff x="0" y="0"/>
          <a:chExt cx="0" cy="0"/>
        </a:xfrm>
      </p:grpSpPr>
      <p:sp>
        <p:nvSpPr>
          <p:cNvPr id="66" name="Google Shape;66;p49"/>
          <p:cNvSpPr txBox="1">
            <a:spLocks noGrp="1"/>
          </p:cNvSpPr>
          <p:nvPr>
            <p:ph type="title"/>
          </p:nvPr>
        </p:nvSpPr>
        <p:spPr>
          <a:xfrm>
            <a:off x="0" y="4725144"/>
            <a:ext cx="6609184" cy="2132856"/>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2"/>
              </a:buClr>
              <a:buSzPts val="6000"/>
              <a:buFont typeface="Arial"/>
              <a:buNone/>
              <a:defRPr sz="6000" cap="small">
                <a:solidFill>
                  <a:schemeClr val="dk2"/>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67" name="Google Shape;67;p4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6825208" y="5157192"/>
            <a:ext cx="2768521" cy="1291664"/>
          </a:xfrm>
          <a:prstGeom prst="rect">
            <a:avLst/>
          </a:prstGeom>
          <a:noFill/>
          <a:ln>
            <a:noFill/>
          </a:ln>
        </p:spPr>
      </p:pic>
      <p:sp>
        <p:nvSpPr>
          <p:cNvPr id="68" name="Google Shape;68;p49"/>
          <p:cNvSpPr>
            <a:spLocks noGrp="1"/>
          </p:cNvSpPr>
          <p:nvPr>
            <p:ph type="pic" idx="2"/>
          </p:nvPr>
        </p:nvSpPr>
        <p:spPr>
          <a:xfrm>
            <a:off x="-10105" y="0"/>
            <a:ext cx="9906000" cy="1556792"/>
          </a:xfrm>
          <a:prstGeom prst="rect">
            <a:avLst/>
          </a:prstGeom>
          <a:noFill/>
          <a:ln>
            <a:noFill/>
          </a:ln>
        </p:spPr>
      </p:sp>
      <p:sp>
        <p:nvSpPr>
          <p:cNvPr id="69" name="Google Shape;69;p49"/>
          <p:cNvSpPr>
            <a:spLocks noGrp="1"/>
          </p:cNvSpPr>
          <p:nvPr>
            <p:ph type="pic" idx="3"/>
          </p:nvPr>
        </p:nvSpPr>
        <p:spPr>
          <a:xfrm>
            <a:off x="0" y="1556792"/>
            <a:ext cx="9906000" cy="1556792"/>
          </a:xfrm>
          <a:prstGeom prst="rect">
            <a:avLst/>
          </a:prstGeom>
          <a:noFill/>
          <a:ln>
            <a:noFill/>
          </a:ln>
        </p:spPr>
      </p:sp>
      <p:sp>
        <p:nvSpPr>
          <p:cNvPr id="70" name="Google Shape;70;p49"/>
          <p:cNvSpPr>
            <a:spLocks noGrp="1"/>
          </p:cNvSpPr>
          <p:nvPr>
            <p:ph type="pic" idx="4"/>
          </p:nvPr>
        </p:nvSpPr>
        <p:spPr>
          <a:xfrm>
            <a:off x="0" y="3140968"/>
            <a:ext cx="9906000" cy="1556792"/>
          </a:xfrm>
          <a:prstGeom prst="rect">
            <a:avLst/>
          </a:prstGeom>
          <a:no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1ère de couverture">
  <p:cSld name="2_1ère de couverture">
    <p:spTree>
      <p:nvGrpSpPr>
        <p:cNvPr id="1" name="Shape 71"/>
        <p:cNvGrpSpPr/>
        <p:nvPr/>
      </p:nvGrpSpPr>
      <p:grpSpPr>
        <a:xfrm>
          <a:off x="0" y="0"/>
          <a:ext cx="0" cy="0"/>
          <a:chOff x="0" y="0"/>
          <a:chExt cx="0" cy="0"/>
        </a:xfrm>
      </p:grpSpPr>
      <p:sp>
        <p:nvSpPr>
          <p:cNvPr id="72" name="Google Shape;72;p50"/>
          <p:cNvSpPr txBox="1">
            <a:spLocks noGrp="1"/>
          </p:cNvSpPr>
          <p:nvPr>
            <p:ph type="title"/>
          </p:nvPr>
        </p:nvSpPr>
        <p:spPr>
          <a:xfrm>
            <a:off x="3282424" y="16666"/>
            <a:ext cx="6609184" cy="2132856"/>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2"/>
              </a:buClr>
              <a:buSzPts val="6000"/>
              <a:buFont typeface="Arial"/>
              <a:buNone/>
              <a:defRPr sz="6000" cap="small">
                <a:solidFill>
                  <a:schemeClr val="dk2"/>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3" name="Google Shape;73;p5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72480" y="332656"/>
            <a:ext cx="2768521" cy="1291664"/>
          </a:xfrm>
          <a:prstGeom prst="rect">
            <a:avLst/>
          </a:prstGeom>
          <a:noFill/>
          <a:ln>
            <a:noFill/>
          </a:ln>
        </p:spPr>
      </p:pic>
      <p:sp>
        <p:nvSpPr>
          <p:cNvPr id="74" name="Google Shape;74;p50"/>
          <p:cNvSpPr>
            <a:spLocks noGrp="1"/>
          </p:cNvSpPr>
          <p:nvPr>
            <p:ph type="pic" idx="2"/>
          </p:nvPr>
        </p:nvSpPr>
        <p:spPr>
          <a:xfrm>
            <a:off x="0" y="2132856"/>
            <a:ext cx="9906000" cy="3456384"/>
          </a:xfrm>
          <a:prstGeom prst="rect">
            <a:avLst/>
          </a:prstGeom>
          <a:noFill/>
          <a:ln>
            <a:noFill/>
          </a:ln>
        </p:spPr>
      </p:sp>
      <p:sp>
        <p:nvSpPr>
          <p:cNvPr id="75" name="Google Shape;75;p50"/>
          <p:cNvSpPr txBox="1">
            <a:spLocks noGrp="1"/>
          </p:cNvSpPr>
          <p:nvPr>
            <p:ph type="body" idx="1"/>
          </p:nvPr>
        </p:nvSpPr>
        <p:spPr>
          <a:xfrm>
            <a:off x="0" y="5589588"/>
            <a:ext cx="9906000" cy="1268412"/>
          </a:xfrm>
          <a:prstGeom prst="rect">
            <a:avLst/>
          </a:prstGeom>
          <a:noFill/>
          <a:ln>
            <a:noFill/>
          </a:ln>
        </p:spPr>
        <p:txBody>
          <a:bodyPr spcFirstLastPara="1" wrap="square" lIns="91425" tIns="45700" rIns="91425" bIns="45700" anchor="t" anchorCtr="0">
            <a:normAutofit/>
          </a:bodyPr>
          <a:lstStyle>
            <a:lvl1pPr marL="457200" lvl="0" indent="-228600" algn="l">
              <a:spcBef>
                <a:spcPts val="560"/>
              </a:spcBef>
              <a:spcAft>
                <a:spcPts val="0"/>
              </a:spcAft>
              <a:buClr>
                <a:schemeClr val="dk1"/>
              </a:buClr>
              <a:buSzPts val="2800"/>
              <a:buNone/>
              <a:defRPr sz="2800"/>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4 - Exemple 1">
  <p:cSld name="Section 4 - Exemple 1">
    <p:spTree>
      <p:nvGrpSpPr>
        <p:cNvPr id="1" name="Shape 76"/>
        <p:cNvGrpSpPr/>
        <p:nvPr/>
      </p:nvGrpSpPr>
      <p:grpSpPr>
        <a:xfrm>
          <a:off x="0" y="0"/>
          <a:ext cx="0" cy="0"/>
          <a:chOff x="0" y="0"/>
          <a:chExt cx="0" cy="0"/>
        </a:xfrm>
      </p:grpSpPr>
      <p:sp>
        <p:nvSpPr>
          <p:cNvPr id="77" name="Google Shape;77;p51"/>
          <p:cNvSpPr txBox="1">
            <a:spLocks noGrp="1"/>
          </p:cNvSpPr>
          <p:nvPr>
            <p:ph type="ctrTitle"/>
          </p:nvPr>
        </p:nvSpPr>
        <p:spPr>
          <a:xfrm>
            <a:off x="501908" y="1"/>
            <a:ext cx="9404092" cy="404664"/>
          </a:xfrm>
          <a:prstGeom prst="rect">
            <a:avLst/>
          </a:prstGeom>
          <a:solidFill>
            <a:srgbClr val="A6A6A6"/>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p51"/>
          <p:cNvSpPr txBox="1">
            <a:spLocks noGrp="1"/>
          </p:cNvSpPr>
          <p:nvPr>
            <p:ph type="subTitle" idx="1"/>
          </p:nvPr>
        </p:nvSpPr>
        <p:spPr>
          <a:xfrm>
            <a:off x="416496" y="1124744"/>
            <a:ext cx="9073008" cy="5256584"/>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sp>
        <p:nvSpPr>
          <p:cNvPr id="79" name="Google Shape;79;p51"/>
          <p:cNvSpPr txBox="1">
            <a:spLocks noGrp="1"/>
          </p:cNvSpPr>
          <p:nvPr>
            <p:ph type="body" idx="2"/>
          </p:nvPr>
        </p:nvSpPr>
        <p:spPr>
          <a:xfrm>
            <a:off x="0" y="446949"/>
            <a:ext cx="9906000" cy="389763"/>
          </a:xfrm>
          <a:prstGeom prst="rect">
            <a:avLst/>
          </a:prstGeom>
          <a:noFill/>
          <a:ln>
            <a:noFill/>
          </a:ln>
        </p:spPr>
        <p:txBody>
          <a:bodyPr spcFirstLastPara="1" wrap="square" lIns="91425" tIns="45700" rIns="91425" bIns="45700" anchor="t" anchorCtr="0">
            <a:normAutofit/>
          </a:bodyPr>
          <a:lstStyle>
            <a:lvl1pPr marL="457200" lvl="0" indent="-228600" algn="ctr">
              <a:spcBef>
                <a:spcPts val="360"/>
              </a:spcBef>
              <a:spcAft>
                <a:spcPts val="0"/>
              </a:spcAft>
              <a:buClr>
                <a:schemeClr val="dk2"/>
              </a:buClr>
              <a:buSzPts val="1800"/>
              <a:buNone/>
              <a:defRPr sz="1800" b="1" cap="none">
                <a:solidFill>
                  <a:schemeClr val="dk2"/>
                </a:solidFill>
              </a:defRPr>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pic>
        <p:nvPicPr>
          <p:cNvPr id="80" name="Google Shape;80;p5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 y="0"/>
            <a:ext cx="501909" cy="40466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4 - Exemple 2">
  <p:cSld name="Section 4 - Exemple 2">
    <p:spTree>
      <p:nvGrpSpPr>
        <p:cNvPr id="1" name="Shape 81"/>
        <p:cNvGrpSpPr/>
        <p:nvPr/>
      </p:nvGrpSpPr>
      <p:grpSpPr>
        <a:xfrm>
          <a:off x="0" y="0"/>
          <a:ext cx="0" cy="0"/>
          <a:chOff x="0" y="0"/>
          <a:chExt cx="0" cy="0"/>
        </a:xfrm>
      </p:grpSpPr>
      <p:sp>
        <p:nvSpPr>
          <p:cNvPr id="82" name="Google Shape;82;p52"/>
          <p:cNvSpPr txBox="1">
            <a:spLocks noGrp="1"/>
          </p:cNvSpPr>
          <p:nvPr>
            <p:ph type="ctrTitle"/>
          </p:nvPr>
        </p:nvSpPr>
        <p:spPr>
          <a:xfrm>
            <a:off x="501908" y="1"/>
            <a:ext cx="9404092" cy="404664"/>
          </a:xfrm>
          <a:prstGeom prst="rect">
            <a:avLst/>
          </a:prstGeom>
          <a:solidFill>
            <a:srgbClr val="A5A5A5"/>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52"/>
          <p:cNvSpPr txBox="1">
            <a:spLocks noGrp="1"/>
          </p:cNvSpPr>
          <p:nvPr>
            <p:ph type="subTitle" idx="1"/>
          </p:nvPr>
        </p:nvSpPr>
        <p:spPr>
          <a:xfrm>
            <a:off x="4953000" y="421796"/>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84" name="Google Shape;84;p5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 y="0"/>
            <a:ext cx="501909" cy="404664"/>
          </a:xfrm>
          <a:prstGeom prst="rect">
            <a:avLst/>
          </a:prstGeom>
          <a:noFill/>
          <a:ln>
            <a:noFill/>
          </a:ln>
        </p:spPr>
      </p:pic>
      <p:sp>
        <p:nvSpPr>
          <p:cNvPr id="85" name="Google Shape;85;p52"/>
          <p:cNvSpPr>
            <a:spLocks noGrp="1"/>
          </p:cNvSpPr>
          <p:nvPr>
            <p:ph type="pic" idx="2"/>
          </p:nvPr>
        </p:nvSpPr>
        <p:spPr>
          <a:xfrm>
            <a:off x="0" y="404813"/>
            <a:ext cx="4953000" cy="6453187"/>
          </a:xfrm>
          <a:prstGeom prst="rect">
            <a:avLst/>
          </a:prstGeom>
          <a:no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5 - Exemple 1">
  <p:cSld name="Section 5 - Exemple 1">
    <p:spTree>
      <p:nvGrpSpPr>
        <p:cNvPr id="1" name="Shape 86"/>
        <p:cNvGrpSpPr/>
        <p:nvPr/>
      </p:nvGrpSpPr>
      <p:grpSpPr>
        <a:xfrm>
          <a:off x="0" y="0"/>
          <a:ext cx="0" cy="0"/>
          <a:chOff x="0" y="0"/>
          <a:chExt cx="0" cy="0"/>
        </a:xfrm>
      </p:grpSpPr>
      <p:sp>
        <p:nvSpPr>
          <p:cNvPr id="87" name="Google Shape;87;p53"/>
          <p:cNvSpPr txBox="1">
            <a:spLocks noGrp="1"/>
          </p:cNvSpPr>
          <p:nvPr>
            <p:ph type="ctrTitle"/>
          </p:nvPr>
        </p:nvSpPr>
        <p:spPr>
          <a:xfrm>
            <a:off x="404664" y="1"/>
            <a:ext cx="9501336" cy="404664"/>
          </a:xfrm>
          <a:prstGeom prst="rect">
            <a:avLst/>
          </a:prstGeom>
          <a:solidFill>
            <a:srgbClr val="797979"/>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53"/>
          <p:cNvSpPr txBox="1">
            <a:spLocks noGrp="1"/>
          </p:cNvSpPr>
          <p:nvPr>
            <p:ph type="subTitle" idx="1"/>
          </p:nvPr>
        </p:nvSpPr>
        <p:spPr>
          <a:xfrm>
            <a:off x="416496" y="1124744"/>
            <a:ext cx="9073008" cy="5256584"/>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sp>
        <p:nvSpPr>
          <p:cNvPr id="89" name="Google Shape;89;p53"/>
          <p:cNvSpPr txBox="1">
            <a:spLocks noGrp="1"/>
          </p:cNvSpPr>
          <p:nvPr>
            <p:ph type="body" idx="2"/>
          </p:nvPr>
        </p:nvSpPr>
        <p:spPr>
          <a:xfrm>
            <a:off x="0" y="446949"/>
            <a:ext cx="9906000" cy="389763"/>
          </a:xfrm>
          <a:prstGeom prst="rect">
            <a:avLst/>
          </a:prstGeom>
          <a:noFill/>
          <a:ln>
            <a:noFill/>
          </a:ln>
        </p:spPr>
        <p:txBody>
          <a:bodyPr spcFirstLastPara="1" wrap="square" lIns="91425" tIns="45700" rIns="91425" bIns="45700" anchor="t" anchorCtr="0">
            <a:normAutofit/>
          </a:bodyPr>
          <a:lstStyle>
            <a:lvl1pPr marL="457200" lvl="0" indent="-228600" algn="ctr">
              <a:spcBef>
                <a:spcPts val="360"/>
              </a:spcBef>
              <a:spcAft>
                <a:spcPts val="0"/>
              </a:spcAft>
              <a:buClr>
                <a:srgbClr val="46ACAC"/>
              </a:buClr>
              <a:buSzPts val="1800"/>
              <a:buNone/>
              <a:defRPr sz="1800" b="1" cap="none">
                <a:solidFill>
                  <a:srgbClr val="46ACAC"/>
                </a:solidFill>
              </a:defRPr>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pic>
        <p:nvPicPr>
          <p:cNvPr id="90" name="Google Shape;90;p5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04664" cy="4046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9"/>
          <p:cNvSpPr txBox="1">
            <a:spLocks noGrp="1"/>
          </p:cNvSpPr>
          <p:nvPr>
            <p:ph type="title"/>
          </p:nvPr>
        </p:nvSpPr>
        <p:spPr>
          <a:xfrm>
            <a:off x="495300" y="274638"/>
            <a:ext cx="89154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9"/>
          <p:cNvSpPr txBox="1">
            <a:spLocks noGrp="1"/>
          </p:cNvSpPr>
          <p:nvPr>
            <p:ph type="body" idx="1"/>
          </p:nvPr>
        </p:nvSpPr>
        <p:spPr>
          <a:xfrm>
            <a:off x="495300" y="1600201"/>
            <a:ext cx="89154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6" r:id="rId12"/>
    <p:sldLayoutId id="2147483667" r:id="rId13"/>
    <p:sldLayoutId id="2147483668" r:id="rId14"/>
    <p:sldLayoutId id="2147483669" r:id="rId15"/>
    <p:sldLayoutId id="2147483670" r:id="rId16"/>
    <p:sldLayoutId id="2147483671" r:id="rId17"/>
    <p:sldLayoutId id="2147483674" r:id="rId18"/>
    <p:sldLayoutId id="2147483675" r:id="rId19"/>
    <p:sldLayoutId id="2147483676" r:id="rId20"/>
    <p:sldLayoutId id="2147483681" r:id="rId21"/>
    <p:sldLayoutId id="2147483682" r:id="rId2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image" Target="../media/image45.jpeg"/><Relationship Id="rId1" Type="http://schemas.openxmlformats.org/officeDocument/2006/relationships/slideLayout" Target="../slideLayouts/slideLayout2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8.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5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1.png"/><Relationship Id="rId7" Type="http://schemas.openxmlformats.org/officeDocument/2006/relationships/image" Target="../media/image64.wmf"/><Relationship Id="rId2" Type="http://schemas.openxmlformats.org/officeDocument/2006/relationships/image" Target="../media/image60.png"/><Relationship Id="rId1" Type="http://schemas.openxmlformats.org/officeDocument/2006/relationships/slideLayout" Target="../slideLayouts/slideLayout18.xml"/><Relationship Id="rId6" Type="http://schemas.openxmlformats.org/officeDocument/2006/relationships/image" Target="../media/image63.jpeg"/><Relationship Id="rId5" Type="http://schemas.openxmlformats.org/officeDocument/2006/relationships/image" Target="../media/image62.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19.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jpeg"/></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30.jpeg"/><Relationship Id="rId13" Type="http://schemas.openxmlformats.org/officeDocument/2006/relationships/image" Target="../media/image35.jpeg"/><Relationship Id="rId3" Type="http://schemas.openxmlformats.org/officeDocument/2006/relationships/image" Target="../media/image25.png"/><Relationship Id="rId7" Type="http://schemas.openxmlformats.org/officeDocument/2006/relationships/image" Target="../media/image29.jpeg"/><Relationship Id="rId12"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5" Type="http://schemas.openxmlformats.org/officeDocument/2006/relationships/image" Target="../media/image3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 Id="rId14" Type="http://schemas.openxmlformats.org/officeDocument/2006/relationships/image" Target="../media/image36.jpeg"/></Relationships>
</file>

<file path=ppt/slides/_rels/slide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39.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4294967295"/>
          </p:nvPr>
        </p:nvSpPr>
        <p:spPr>
          <a:xfrm>
            <a:off x="1740759" y="564777"/>
            <a:ext cx="1772081" cy="847048"/>
          </a:xfrm>
          <a:prstGeom prst="rect">
            <a:avLst/>
          </a:prstGeom>
        </p:spPr>
        <p:txBody>
          <a:bodyPr>
            <a:noAutofit/>
          </a:bodyPr>
          <a:lstStyle/>
          <a:p>
            <a:pPr marL="0" indent="0" algn="r">
              <a:lnSpc>
                <a:spcPct val="70000"/>
              </a:lnSpc>
              <a:buNone/>
            </a:pPr>
            <a:r>
              <a:rPr lang="en-GB" sz="1800" dirty="0" err="1">
                <a:solidFill>
                  <a:srgbClr val="336074"/>
                </a:solidFill>
                <a:latin typeface="Biko"/>
                <a:cs typeface="Biko"/>
              </a:rPr>
              <a:t>Nîmes</a:t>
            </a:r>
            <a:r>
              <a:rPr lang="en-GB" sz="1800" dirty="0">
                <a:solidFill>
                  <a:srgbClr val="336074"/>
                </a:solidFill>
                <a:latin typeface="Biko"/>
                <a:cs typeface="Biko"/>
              </a:rPr>
              <a:t> </a:t>
            </a:r>
          </a:p>
          <a:p>
            <a:pPr marL="0" indent="0" algn="r">
              <a:lnSpc>
                <a:spcPct val="70000"/>
              </a:lnSpc>
              <a:buNone/>
            </a:pPr>
            <a:r>
              <a:rPr lang="en-GB" sz="1800" dirty="0">
                <a:solidFill>
                  <a:srgbClr val="336074"/>
                </a:solidFill>
                <a:latin typeface="Biko"/>
                <a:cs typeface="Biko"/>
              </a:rPr>
              <a:t>7 </a:t>
            </a:r>
            <a:r>
              <a:rPr lang="en-GB" sz="1800" dirty="0" err="1">
                <a:solidFill>
                  <a:srgbClr val="336074"/>
                </a:solidFill>
                <a:latin typeface="Biko"/>
                <a:cs typeface="Biko"/>
              </a:rPr>
              <a:t>octobre</a:t>
            </a:r>
            <a:endParaRPr lang="en-GB" sz="1800" dirty="0">
              <a:solidFill>
                <a:srgbClr val="336074"/>
              </a:solidFill>
              <a:latin typeface="Biko"/>
              <a:cs typeface="Biko"/>
            </a:endParaRPr>
          </a:p>
          <a:p>
            <a:pPr marL="0" indent="0" algn="r">
              <a:lnSpc>
                <a:spcPct val="70000"/>
              </a:lnSpc>
              <a:buNone/>
            </a:pPr>
            <a:r>
              <a:rPr lang="en-GB" sz="1800" dirty="0">
                <a:solidFill>
                  <a:srgbClr val="336074"/>
                </a:solidFill>
                <a:latin typeface="Biko"/>
                <a:cs typeface="Biko"/>
              </a:rPr>
              <a:t>2018</a:t>
            </a:r>
          </a:p>
        </p:txBody>
      </p:sp>
      <p:sp>
        <p:nvSpPr>
          <p:cNvPr id="5" name="ZoneTexte 4"/>
          <p:cNvSpPr txBox="1"/>
          <p:nvPr/>
        </p:nvSpPr>
        <p:spPr>
          <a:xfrm>
            <a:off x="2629606" y="2852936"/>
            <a:ext cx="4639675" cy="913776"/>
          </a:xfrm>
          <a:prstGeom prst="rect">
            <a:avLst/>
          </a:prstGeom>
          <a:noFill/>
        </p:spPr>
        <p:txBody>
          <a:bodyPr wrap="square" rtlCol="0">
            <a:spAutoFit/>
          </a:bodyPr>
          <a:lstStyle/>
          <a:p>
            <a:pPr>
              <a:lnSpc>
                <a:spcPct val="70000"/>
              </a:lnSpc>
            </a:pPr>
            <a:r>
              <a:rPr lang="en-GB" sz="3200" dirty="0">
                <a:solidFill>
                  <a:schemeClr val="bg1"/>
                </a:solidFill>
                <a:latin typeface="Acrom"/>
                <a:cs typeface="Acrom"/>
              </a:rPr>
              <a:t>Zones </a:t>
            </a:r>
            <a:r>
              <a:rPr lang="en-GB" sz="3200" dirty="0" err="1">
                <a:solidFill>
                  <a:schemeClr val="bg1"/>
                </a:solidFill>
                <a:latin typeface="Acrom"/>
                <a:cs typeface="Acrom"/>
              </a:rPr>
              <a:t>humides</a:t>
            </a:r>
            <a:r>
              <a:rPr lang="en-GB" sz="3200" dirty="0">
                <a:solidFill>
                  <a:schemeClr val="bg1"/>
                </a:solidFill>
                <a:latin typeface="Acrom"/>
                <a:cs typeface="Acrom"/>
              </a:rPr>
              <a:t> et </a:t>
            </a:r>
            <a:r>
              <a:rPr lang="en-GB" sz="3200" dirty="0" err="1">
                <a:solidFill>
                  <a:schemeClr val="bg1"/>
                </a:solidFill>
                <a:latin typeface="Acrom"/>
                <a:cs typeface="Acrom"/>
              </a:rPr>
              <a:t>changement</a:t>
            </a:r>
            <a:r>
              <a:rPr lang="en-GB" sz="3200" dirty="0">
                <a:solidFill>
                  <a:schemeClr val="bg1"/>
                </a:solidFill>
                <a:latin typeface="Acrom"/>
                <a:cs typeface="Acrom"/>
              </a:rPr>
              <a:t> </a:t>
            </a:r>
            <a:r>
              <a:rPr lang="en-GB" sz="3200" dirty="0" err="1">
                <a:solidFill>
                  <a:schemeClr val="bg1"/>
                </a:solidFill>
                <a:latin typeface="Acrom"/>
                <a:cs typeface="Acrom"/>
              </a:rPr>
              <a:t>climatique</a:t>
            </a:r>
            <a:endParaRPr lang="en-GB" sz="3200" dirty="0">
              <a:solidFill>
                <a:schemeClr val="bg1"/>
              </a:solidFill>
              <a:latin typeface="Acrom"/>
              <a:cs typeface="Acrom"/>
            </a:endParaRPr>
          </a:p>
          <a:p>
            <a:pPr>
              <a:lnSpc>
                <a:spcPct val="70000"/>
              </a:lnSpc>
            </a:pPr>
            <a:endParaRPr lang="en-GB" sz="1200" dirty="0">
              <a:solidFill>
                <a:schemeClr val="bg1"/>
              </a:solidFill>
              <a:latin typeface="Acrom"/>
              <a:cs typeface="Acrom"/>
            </a:endParaRPr>
          </a:p>
        </p:txBody>
      </p:sp>
      <p:pic>
        <p:nvPicPr>
          <p:cNvPr id="1026" name="Picture 2" descr="\\192.168.100.1\TdV-general\Communication\CHARTE_GRAPHIQUE\LOGOS\Logo TDV New-SB.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77336" y="5907026"/>
            <a:ext cx="1788553" cy="834342"/>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p:cNvSpPr txBox="1"/>
          <p:nvPr/>
        </p:nvSpPr>
        <p:spPr>
          <a:xfrm>
            <a:off x="3800872" y="476672"/>
            <a:ext cx="5955868" cy="1934376"/>
          </a:xfrm>
          <a:prstGeom prst="rect">
            <a:avLst/>
          </a:prstGeom>
          <a:noFill/>
        </p:spPr>
        <p:txBody>
          <a:bodyPr wrap="square" rtlCol="0">
            <a:spAutoFit/>
          </a:bodyPr>
          <a:lstStyle/>
          <a:p>
            <a:pPr algn="ctr">
              <a:lnSpc>
                <a:spcPct val="70000"/>
              </a:lnSpc>
            </a:pPr>
            <a:r>
              <a:rPr lang="en-GB" sz="2800" b="1" dirty="0">
                <a:solidFill>
                  <a:schemeClr val="bg1"/>
                </a:solidFill>
                <a:latin typeface="Biko" pitchFamily="50" charset="0"/>
                <a:cs typeface="Acrom"/>
              </a:rPr>
              <a:t>Les zones </a:t>
            </a:r>
            <a:r>
              <a:rPr lang="en-GB" sz="2800" b="1" dirty="0" err="1">
                <a:solidFill>
                  <a:schemeClr val="bg1"/>
                </a:solidFill>
                <a:latin typeface="Biko" pitchFamily="50" charset="0"/>
                <a:cs typeface="Acrom"/>
              </a:rPr>
              <a:t>humides</a:t>
            </a:r>
            <a:r>
              <a:rPr lang="en-GB" sz="2800" b="1" dirty="0">
                <a:solidFill>
                  <a:schemeClr val="bg1"/>
                </a:solidFill>
                <a:latin typeface="Biko" pitchFamily="50" charset="0"/>
                <a:cs typeface="Acrom"/>
              </a:rPr>
              <a:t> </a:t>
            </a:r>
          </a:p>
          <a:p>
            <a:pPr algn="ctr">
              <a:lnSpc>
                <a:spcPct val="70000"/>
              </a:lnSpc>
            </a:pPr>
            <a:endParaRPr lang="en-GB" sz="900" b="1" dirty="0">
              <a:solidFill>
                <a:schemeClr val="bg1"/>
              </a:solidFill>
              <a:latin typeface="Biko" pitchFamily="50" charset="0"/>
              <a:cs typeface="Acrom"/>
            </a:endParaRPr>
          </a:p>
          <a:p>
            <a:pPr algn="ctr">
              <a:lnSpc>
                <a:spcPct val="70000"/>
              </a:lnSpc>
            </a:pPr>
            <a:r>
              <a:rPr lang="en-GB" sz="2800" b="1" dirty="0" err="1">
                <a:solidFill>
                  <a:schemeClr val="accent1">
                    <a:lumMod val="20000"/>
                    <a:lumOff val="80000"/>
                  </a:schemeClr>
                </a:solidFill>
                <a:latin typeface="Biko" pitchFamily="50" charset="0"/>
                <a:cs typeface="Acrom"/>
              </a:rPr>
              <a:t>Une</a:t>
            </a:r>
            <a:r>
              <a:rPr lang="en-GB" sz="2800" b="1" dirty="0">
                <a:solidFill>
                  <a:schemeClr val="accent1">
                    <a:lumMod val="20000"/>
                    <a:lumOff val="80000"/>
                  </a:schemeClr>
                </a:solidFill>
                <a:latin typeface="Biko" pitchFamily="50" charset="0"/>
                <a:cs typeface="Acrom"/>
              </a:rPr>
              <a:t> solution </a:t>
            </a:r>
            <a:r>
              <a:rPr lang="en-GB" sz="2800" b="1" dirty="0" err="1">
                <a:solidFill>
                  <a:schemeClr val="accent1">
                    <a:lumMod val="20000"/>
                    <a:lumOff val="80000"/>
                  </a:schemeClr>
                </a:solidFill>
                <a:latin typeface="Biko" pitchFamily="50" charset="0"/>
                <a:cs typeface="Acrom"/>
              </a:rPr>
              <a:t>contre</a:t>
            </a:r>
            <a:r>
              <a:rPr lang="en-GB" sz="2800" b="1" dirty="0">
                <a:solidFill>
                  <a:schemeClr val="accent1">
                    <a:lumMod val="20000"/>
                    <a:lumOff val="80000"/>
                  </a:schemeClr>
                </a:solidFill>
                <a:latin typeface="Biko" pitchFamily="50" charset="0"/>
                <a:cs typeface="Acrom"/>
              </a:rPr>
              <a:t> le </a:t>
            </a:r>
            <a:r>
              <a:rPr lang="en-GB" sz="2800" b="1" dirty="0" err="1">
                <a:solidFill>
                  <a:schemeClr val="accent1">
                    <a:lumMod val="20000"/>
                    <a:lumOff val="80000"/>
                  </a:schemeClr>
                </a:solidFill>
                <a:latin typeface="Biko" pitchFamily="50" charset="0"/>
                <a:cs typeface="Acrom"/>
              </a:rPr>
              <a:t>changement</a:t>
            </a:r>
            <a:r>
              <a:rPr lang="en-GB" sz="2800" b="1" dirty="0">
                <a:solidFill>
                  <a:schemeClr val="accent1">
                    <a:lumMod val="20000"/>
                    <a:lumOff val="80000"/>
                  </a:schemeClr>
                </a:solidFill>
                <a:latin typeface="Biko" pitchFamily="50" charset="0"/>
                <a:cs typeface="Acrom"/>
              </a:rPr>
              <a:t> </a:t>
            </a:r>
            <a:r>
              <a:rPr lang="en-GB" sz="2800" b="1" dirty="0" err="1">
                <a:solidFill>
                  <a:schemeClr val="accent1">
                    <a:lumMod val="20000"/>
                    <a:lumOff val="80000"/>
                  </a:schemeClr>
                </a:solidFill>
                <a:latin typeface="Biko" pitchFamily="50" charset="0"/>
                <a:cs typeface="Acrom"/>
              </a:rPr>
              <a:t>climatique</a:t>
            </a:r>
            <a:endParaRPr lang="en-GB" sz="2800" b="1" dirty="0">
              <a:solidFill>
                <a:schemeClr val="accent1">
                  <a:lumMod val="20000"/>
                  <a:lumOff val="80000"/>
                </a:schemeClr>
              </a:solidFill>
              <a:latin typeface="Biko" pitchFamily="50" charset="0"/>
              <a:cs typeface="Acrom"/>
            </a:endParaRPr>
          </a:p>
          <a:p>
            <a:pPr algn="ctr">
              <a:lnSpc>
                <a:spcPct val="70000"/>
              </a:lnSpc>
            </a:pPr>
            <a:endParaRPr lang="en-GB" sz="1000" b="1" dirty="0">
              <a:solidFill>
                <a:schemeClr val="bg1"/>
              </a:solidFill>
              <a:latin typeface="Biko" pitchFamily="50" charset="0"/>
              <a:cs typeface="Acrom"/>
            </a:endParaRPr>
          </a:p>
          <a:p>
            <a:pPr algn="ctr">
              <a:lnSpc>
                <a:spcPct val="70000"/>
              </a:lnSpc>
            </a:pPr>
            <a:endParaRPr lang="en-GB" sz="2400" b="1" dirty="0">
              <a:solidFill>
                <a:schemeClr val="accent4"/>
              </a:solidFill>
              <a:latin typeface="Biko" pitchFamily="50" charset="0"/>
              <a:cs typeface="Acrom"/>
            </a:endParaRPr>
          </a:p>
          <a:p>
            <a:pPr algn="ctr">
              <a:lnSpc>
                <a:spcPct val="70000"/>
              </a:lnSpc>
            </a:pPr>
            <a:endParaRPr lang="en-GB" sz="2400" dirty="0">
              <a:solidFill>
                <a:schemeClr val="bg1"/>
              </a:solidFill>
              <a:latin typeface="Biko" pitchFamily="50" charset="0"/>
              <a:cs typeface="Acrom"/>
            </a:endParaRPr>
          </a:p>
          <a:p>
            <a:pPr>
              <a:lnSpc>
                <a:spcPct val="70000"/>
              </a:lnSpc>
            </a:pPr>
            <a:endParaRPr lang="en-GB" sz="2000" dirty="0">
              <a:solidFill>
                <a:schemeClr val="bg1"/>
              </a:solidFill>
              <a:latin typeface="Biko" pitchFamily="50" charset="0"/>
              <a:cs typeface="Acrom"/>
            </a:endParaRPr>
          </a:p>
        </p:txBody>
      </p:sp>
      <p:pic>
        <p:nvPicPr>
          <p:cNvPr id="11" name="Image 7" descr="Bec dans l'eau.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36576" y="4437112"/>
            <a:ext cx="1656184" cy="1340423"/>
          </a:xfrm>
          <a:prstGeom prst="rect">
            <a:avLst/>
          </a:prstGeom>
          <a:noFill/>
          <a:ln w="476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7905328" y="5301208"/>
            <a:ext cx="1656184" cy="369332"/>
          </a:xfrm>
          <a:prstGeom prst="rect">
            <a:avLst/>
          </a:prstGeom>
          <a:noFill/>
        </p:spPr>
        <p:txBody>
          <a:bodyPr wrap="square" rtlCol="0">
            <a:spAutoFit/>
          </a:bodyPr>
          <a:lstStyle/>
          <a:p>
            <a:r>
              <a:rPr lang="en-GB" dirty="0">
                <a:solidFill>
                  <a:schemeClr val="accent3">
                    <a:lumMod val="50000"/>
                  </a:schemeClr>
                </a:solidFill>
              </a:rPr>
              <a:t>Jean Jalbert</a:t>
            </a:r>
          </a:p>
        </p:txBody>
      </p:sp>
      <p:pic>
        <p:nvPicPr>
          <p:cNvPr id="13" name="Picture 9"/>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864769" y="4437112"/>
            <a:ext cx="1944216" cy="1344272"/>
          </a:xfrm>
          <a:prstGeom prst="rect">
            <a:avLst/>
          </a:prstGeom>
          <a:noFill/>
          <a:ln w="476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2148" y="148686"/>
            <a:ext cx="9614592" cy="56326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ZoneTexte 6"/>
          <p:cNvSpPr txBox="1"/>
          <p:nvPr/>
        </p:nvSpPr>
        <p:spPr>
          <a:xfrm>
            <a:off x="416496" y="188640"/>
            <a:ext cx="9001000" cy="1200329"/>
          </a:xfrm>
          <a:prstGeom prst="rect">
            <a:avLst/>
          </a:prstGeom>
          <a:noFill/>
        </p:spPr>
        <p:txBody>
          <a:bodyPr wrap="square" rtlCol="0">
            <a:spAutoFit/>
          </a:bodyPr>
          <a:lstStyle/>
          <a:p>
            <a:pPr algn="ctr"/>
            <a:endParaRPr lang="en-GB" sz="2400" b="1" dirty="0">
              <a:solidFill>
                <a:srgbClr val="356599"/>
              </a:solidFill>
              <a:latin typeface="Verdana" panose="020B0604030504040204" pitchFamily="34" charset="0"/>
              <a:ea typeface="Verdana" panose="020B0604030504040204" pitchFamily="34" charset="0"/>
              <a:cs typeface="Verdana" panose="020B0604030504040204" pitchFamily="34" charset="0"/>
            </a:endParaRPr>
          </a:p>
          <a:p>
            <a:pPr algn="ctr"/>
            <a:endParaRPr lang="en-GB" sz="2400" b="1"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ctr"/>
            <a:endParaRPr lang="en-GB" sz="2400" b="1"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9" name="ZoneTexte 8"/>
          <p:cNvSpPr txBox="1"/>
          <p:nvPr/>
        </p:nvSpPr>
        <p:spPr>
          <a:xfrm>
            <a:off x="142148" y="260648"/>
            <a:ext cx="9621704" cy="2369880"/>
          </a:xfrm>
          <a:prstGeom prst="rect">
            <a:avLst/>
          </a:prstGeom>
          <a:noFill/>
        </p:spPr>
        <p:txBody>
          <a:bodyPr wrap="square" rtlCol="0">
            <a:spAutoFit/>
          </a:bodyPr>
          <a:lstStyle/>
          <a:p>
            <a:pPr algn="ctr"/>
            <a:r>
              <a:rPr lang="en-GB" sz="3200" b="1" dirty="0">
                <a:solidFill>
                  <a:srgbClr val="336699"/>
                </a:solidFill>
              </a:rPr>
              <a:t>The concept of Regional Nature Parks</a:t>
            </a:r>
          </a:p>
          <a:p>
            <a:endParaRPr lang="en-GB" sz="2800" b="1" dirty="0">
              <a:solidFill>
                <a:schemeClr val="bg1"/>
              </a:solidFill>
            </a:endParaRPr>
          </a:p>
          <a:p>
            <a:endParaRPr lang="en-GB" sz="2800" b="1" dirty="0">
              <a:solidFill>
                <a:schemeClr val="bg1"/>
              </a:solidFill>
            </a:endParaRPr>
          </a:p>
          <a:p>
            <a:endParaRPr lang="en-GB" sz="2800" b="1" dirty="0">
              <a:solidFill>
                <a:schemeClr val="bg1"/>
              </a:solidFill>
            </a:endParaRPr>
          </a:p>
          <a:p>
            <a:endParaRPr lang="en-GB" sz="2800" b="1" dirty="0">
              <a:solidFill>
                <a:schemeClr val="bg1"/>
              </a:solidFill>
            </a:endParaRPr>
          </a:p>
        </p:txBody>
      </p:sp>
      <p:sp>
        <p:nvSpPr>
          <p:cNvPr id="10" name="ZoneTexte 9"/>
          <p:cNvSpPr txBox="1"/>
          <p:nvPr/>
        </p:nvSpPr>
        <p:spPr>
          <a:xfrm>
            <a:off x="142148" y="5818038"/>
            <a:ext cx="2146556" cy="738664"/>
          </a:xfrm>
          <a:prstGeom prst="rect">
            <a:avLst/>
          </a:prstGeom>
          <a:noFill/>
        </p:spPr>
        <p:txBody>
          <a:bodyPr wrap="square" rtlCol="0">
            <a:spAutoFit/>
          </a:bodyPr>
          <a:lstStyle/>
          <a:p>
            <a:endParaRPr lang="en-GB" dirty="0">
              <a:solidFill>
                <a:schemeClr val="accent3">
                  <a:lumMod val="50000"/>
                </a:schemeClr>
              </a:solidFill>
            </a:endParaRPr>
          </a:p>
          <a:p>
            <a:r>
              <a:rPr lang="en-GB" sz="1400"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rPr>
              <a:t>25</a:t>
            </a:r>
            <a:r>
              <a:rPr lang="en-GB" sz="1400" baseline="30000"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rPr>
              <a:t>th</a:t>
            </a:r>
            <a:r>
              <a:rPr lang="en-GB" sz="1400"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GB"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rPr>
              <a:t>October</a:t>
            </a:r>
            <a:r>
              <a:rPr lang="en-GB" sz="1400"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rPr>
              <a:t> 2024</a:t>
            </a:r>
          </a:p>
          <a:p>
            <a:endParaRPr lang="en-GB" dirty="0">
              <a:solidFill>
                <a:schemeClr val="accent3">
                  <a:lumMod val="50000"/>
                </a:schemeClr>
              </a:solidFill>
            </a:endParaRPr>
          </a:p>
        </p:txBody>
      </p:sp>
      <p:sp>
        <p:nvSpPr>
          <p:cNvPr id="12" name="ZoneTexte 11"/>
          <p:cNvSpPr txBox="1"/>
          <p:nvPr/>
        </p:nvSpPr>
        <p:spPr>
          <a:xfrm>
            <a:off x="3512840" y="2646477"/>
            <a:ext cx="5688632" cy="584775"/>
          </a:xfrm>
          <a:prstGeom prst="rect">
            <a:avLst/>
          </a:prstGeom>
          <a:noFill/>
        </p:spPr>
        <p:txBody>
          <a:bodyPr wrap="square" rtlCol="0">
            <a:spAutoFit/>
          </a:bodyPr>
          <a:lstStyle/>
          <a:p>
            <a:r>
              <a:rPr lang="fr-FR" sz="3200" b="1" dirty="0">
                <a:solidFill>
                  <a:schemeClr val="accent1">
                    <a:lumMod val="40000"/>
                    <a:lumOff val="60000"/>
                  </a:schemeClr>
                </a:solidFill>
              </a:rPr>
              <a:t>The Camargue </a:t>
            </a:r>
            <a:r>
              <a:rPr lang="fr-FR" sz="3200" b="1" dirty="0" err="1">
                <a:solidFill>
                  <a:schemeClr val="accent1">
                    <a:lumMod val="40000"/>
                    <a:lumOff val="60000"/>
                  </a:schemeClr>
                </a:solidFill>
              </a:rPr>
              <a:t>example</a:t>
            </a:r>
            <a:endParaRPr lang="fr-FR" sz="3200" b="1" dirty="0">
              <a:solidFill>
                <a:schemeClr val="accent1">
                  <a:lumMod val="40000"/>
                  <a:lumOff val="60000"/>
                </a:schemeClr>
              </a:solidFill>
            </a:endParaRPr>
          </a:p>
        </p:txBody>
      </p:sp>
    </p:spTree>
    <p:extLst>
      <p:ext uri="{BB962C8B-B14F-4D97-AF65-F5344CB8AC3E}">
        <p14:creationId xmlns:p14="http://schemas.microsoft.com/office/powerpoint/2010/main" val="3230579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CA2CEB31-DD3D-D23F-FEF0-167CD4444E18}"/>
              </a:ext>
            </a:extLst>
          </p:cNvPr>
          <p:cNvSpPr>
            <a:spLocks noGrp="1"/>
          </p:cNvSpPr>
          <p:nvPr>
            <p:ph type="ctrTitle"/>
          </p:nvPr>
        </p:nvSpPr>
        <p:spPr>
          <a:xfrm>
            <a:off x="250825" y="2151529"/>
            <a:ext cx="9404350" cy="1925619"/>
          </a:xfrm>
        </p:spPr>
        <p:txBody>
          <a:bodyPr/>
          <a:lstStyle/>
          <a:p>
            <a:r>
              <a:rPr lang="fr-FR" dirty="0"/>
              <a:t>The Camargue Regional Nature Park</a:t>
            </a:r>
          </a:p>
        </p:txBody>
      </p:sp>
      <p:sp>
        <p:nvSpPr>
          <p:cNvPr id="7" name="Espace réservé du texte 6">
            <a:extLst>
              <a:ext uri="{FF2B5EF4-FFF2-40B4-BE49-F238E27FC236}">
                <a16:creationId xmlns:a16="http://schemas.microsoft.com/office/drawing/2014/main" id="{7056A707-B32A-C71C-D83E-AAC4FB5844CE}"/>
              </a:ext>
            </a:extLst>
          </p:cNvPr>
          <p:cNvSpPr>
            <a:spLocks noGrp="1"/>
          </p:cNvSpPr>
          <p:nvPr>
            <p:ph type="body" idx="2"/>
          </p:nvPr>
        </p:nvSpPr>
        <p:spPr/>
        <p:txBody>
          <a:bodyPr>
            <a:normAutofit lnSpcReduction="10000"/>
          </a:bodyPr>
          <a:lstStyle/>
          <a:p>
            <a:endParaRPr lang="fr-FR"/>
          </a:p>
        </p:txBody>
      </p:sp>
    </p:spTree>
    <p:extLst>
      <p:ext uri="{BB962C8B-B14F-4D97-AF65-F5344CB8AC3E}">
        <p14:creationId xmlns:p14="http://schemas.microsoft.com/office/powerpoint/2010/main" val="1865876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71E7A6E6-F85C-C71C-3CA7-676643CB7658}"/>
              </a:ext>
            </a:extLst>
          </p:cNvPr>
          <p:cNvSpPr>
            <a:spLocks noGrp="1"/>
          </p:cNvSpPr>
          <p:nvPr>
            <p:ph type="subTitle" idx="1"/>
          </p:nvPr>
        </p:nvSpPr>
        <p:spPr/>
        <p:txBody>
          <a:bodyPr/>
          <a:lstStyle/>
          <a:p>
            <a:endParaRPr lang="fr-FR" dirty="0"/>
          </a:p>
        </p:txBody>
      </p:sp>
      <p:sp>
        <p:nvSpPr>
          <p:cNvPr id="4" name="Espace réservé du texte 3">
            <a:extLst>
              <a:ext uri="{FF2B5EF4-FFF2-40B4-BE49-F238E27FC236}">
                <a16:creationId xmlns:a16="http://schemas.microsoft.com/office/drawing/2014/main" id="{0A83E860-FDD1-C508-C5B3-21B6B8269A06}"/>
              </a:ext>
            </a:extLst>
          </p:cNvPr>
          <p:cNvSpPr>
            <a:spLocks noGrp="1"/>
          </p:cNvSpPr>
          <p:nvPr>
            <p:ph type="body" idx="2"/>
          </p:nvPr>
        </p:nvSpPr>
        <p:spPr/>
        <p:txBody>
          <a:bodyPr>
            <a:normAutofit lnSpcReduction="10000"/>
          </a:bodyPr>
          <a:lstStyle/>
          <a:p>
            <a:r>
              <a:rPr lang="fr-FR" i="1" dirty="0"/>
              <a:t>Over 100,000 ha, 10,000 </a:t>
            </a:r>
            <a:r>
              <a:rPr lang="fr-FR" i="1" dirty="0" err="1"/>
              <a:t>inhabitants</a:t>
            </a:r>
            <a:r>
              <a:rPr lang="fr-FR" i="1" dirty="0"/>
              <a:t>, 3 </a:t>
            </a:r>
            <a:r>
              <a:rPr lang="fr-FR" i="1" dirty="0" err="1"/>
              <a:t>mu</a:t>
            </a:r>
            <a:r>
              <a:rPr lang="fr-FR" dirty="0" err="1"/>
              <a:t>nicipalities</a:t>
            </a:r>
            <a:endParaRPr lang="fr-FR" dirty="0"/>
          </a:p>
        </p:txBody>
      </p:sp>
      <p:sp>
        <p:nvSpPr>
          <p:cNvPr id="5" name="Titre 1">
            <a:extLst>
              <a:ext uri="{FF2B5EF4-FFF2-40B4-BE49-F238E27FC236}">
                <a16:creationId xmlns:a16="http://schemas.microsoft.com/office/drawing/2014/main" id="{CA2CEB31-DD3D-D23F-FEF0-167CD4444E18}"/>
              </a:ext>
            </a:extLst>
          </p:cNvPr>
          <p:cNvSpPr>
            <a:spLocks noGrp="1"/>
          </p:cNvSpPr>
          <p:nvPr>
            <p:ph type="ctrTitle"/>
          </p:nvPr>
        </p:nvSpPr>
        <p:spPr>
          <a:xfrm>
            <a:off x="501650" y="0"/>
            <a:ext cx="9404350" cy="404813"/>
          </a:xfrm>
        </p:spPr>
        <p:txBody>
          <a:bodyPr/>
          <a:lstStyle/>
          <a:p>
            <a:r>
              <a:rPr lang="fr-FR" dirty="0"/>
              <a:t>The Camargue Regional Nature Park</a:t>
            </a:r>
          </a:p>
        </p:txBody>
      </p:sp>
      <p:pic>
        <p:nvPicPr>
          <p:cNvPr id="6" name="Image 5">
            <a:extLst>
              <a:ext uri="{FF2B5EF4-FFF2-40B4-BE49-F238E27FC236}">
                <a16:creationId xmlns:a16="http://schemas.microsoft.com/office/drawing/2014/main" id="{6C1428CF-9D18-593C-CB84-5C002B22702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4803" y="836712"/>
            <a:ext cx="8599807" cy="6021288"/>
          </a:xfrm>
          <a:prstGeom prst="rect">
            <a:avLst/>
          </a:prstGeom>
        </p:spPr>
      </p:pic>
      <p:sp>
        <p:nvSpPr>
          <p:cNvPr id="7" name="Sous-titre 2">
            <a:extLst>
              <a:ext uri="{FF2B5EF4-FFF2-40B4-BE49-F238E27FC236}">
                <a16:creationId xmlns:a16="http://schemas.microsoft.com/office/drawing/2014/main" id="{1D4AC729-4D08-41FD-9E43-409F2E0D6C6A}"/>
              </a:ext>
            </a:extLst>
          </p:cNvPr>
          <p:cNvSpPr txBox="1">
            <a:spLocks/>
          </p:cNvSpPr>
          <p:nvPr/>
        </p:nvSpPr>
        <p:spPr>
          <a:xfrm>
            <a:off x="7916790" y="1599446"/>
            <a:ext cx="1806199" cy="619650"/>
          </a:xfrm>
          <a:prstGeom prst="rect">
            <a:avLst/>
          </a:prstGeom>
          <a:noFill/>
          <a:ln>
            <a:noFill/>
          </a:ln>
        </p:spPr>
        <p:txBody>
          <a:bodyPr spcFirstLastPara="1" wrap="square" lIns="91425" tIns="45700" rIns="91425" bIns="45700" anchor="t" anchorCtr="0">
            <a:normAutofit fontScale="92500"/>
          </a:bodyPr>
          <a:lstStyle>
            <a:defPPr marR="0" lvl="0" algn="l" rtl="0">
              <a:lnSpc>
                <a:spcPct val="100000"/>
              </a:lnSpc>
              <a:spcBef>
                <a:spcPts val="0"/>
              </a:spcBef>
              <a:spcAft>
                <a:spcPts val="0"/>
              </a:spcAft>
            </a:defPPr>
            <a:lvl1pPr marL="457200" marR="0" lvl="0" indent="-431800" algn="l" rtl="0">
              <a:lnSpc>
                <a:spcPct val="100000"/>
              </a:lnSpc>
              <a:spcBef>
                <a:spcPts val="360"/>
              </a:spcBef>
              <a:spcAft>
                <a:spcPts val="0"/>
              </a:spcAft>
              <a:buClr>
                <a:srgbClr val="929292"/>
              </a:buClr>
              <a:buSzPts val="1800"/>
              <a:buFont typeface="Arial"/>
              <a:buNone/>
              <a:defRPr sz="1800" b="0" i="0" u="none" strike="noStrike" cap="none">
                <a:solidFill>
                  <a:srgbClr val="929292"/>
                </a:solidFill>
                <a:latin typeface="Arial"/>
                <a:ea typeface="Arial"/>
                <a:cs typeface="Arial"/>
                <a:sym typeface="Arial"/>
              </a:defRPr>
            </a:lvl1pPr>
            <a:lvl2pPr marL="914400" marR="0" lvl="1" indent="-406400" algn="ctr" rtl="0">
              <a:lnSpc>
                <a:spcPct val="100000"/>
              </a:lnSpc>
              <a:spcBef>
                <a:spcPts val="560"/>
              </a:spcBef>
              <a:spcAft>
                <a:spcPts val="0"/>
              </a:spcAft>
              <a:buClr>
                <a:srgbClr val="929292"/>
              </a:buClr>
              <a:buSzPts val="2800"/>
              <a:buFont typeface="Arial"/>
              <a:buNone/>
              <a:defRPr sz="2800" b="0" i="0" u="none" strike="noStrike" cap="none">
                <a:solidFill>
                  <a:srgbClr val="929292"/>
                </a:solidFill>
                <a:latin typeface="Arial"/>
                <a:ea typeface="Arial"/>
                <a:cs typeface="Arial"/>
                <a:sym typeface="Arial"/>
              </a:defRPr>
            </a:lvl2pPr>
            <a:lvl3pPr marL="1371600" marR="0" lvl="2" indent="-381000" algn="ctr" rtl="0">
              <a:lnSpc>
                <a:spcPct val="100000"/>
              </a:lnSpc>
              <a:spcBef>
                <a:spcPts val="480"/>
              </a:spcBef>
              <a:spcAft>
                <a:spcPts val="0"/>
              </a:spcAft>
              <a:buClr>
                <a:srgbClr val="929292"/>
              </a:buClr>
              <a:buSzPts val="2400"/>
              <a:buFont typeface="Arial"/>
              <a:buNone/>
              <a:defRPr sz="2400" b="0" i="0" u="none" strike="noStrike" cap="none">
                <a:solidFill>
                  <a:srgbClr val="929292"/>
                </a:solidFill>
                <a:latin typeface="Arial"/>
                <a:ea typeface="Arial"/>
                <a:cs typeface="Arial"/>
                <a:sym typeface="Arial"/>
              </a:defRPr>
            </a:lvl3pPr>
            <a:lvl4pPr marL="1828800" marR="0" lvl="3"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4pPr>
            <a:lvl5pPr marL="2286000" marR="0" lvl="4"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5pPr>
            <a:lvl6pPr marL="2743200" marR="0" lvl="5"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6pPr>
            <a:lvl7pPr marL="3200400" marR="0" lvl="6"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7pPr>
            <a:lvl8pPr marL="3657600" marR="0" lvl="7"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8pPr>
            <a:lvl9pPr marL="4114800" marR="0" lvl="8"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9pPr>
          </a:lstStyle>
          <a:p>
            <a:r>
              <a:rPr lang="fr-FR" sz="2000" b="1" dirty="0">
                <a:solidFill>
                  <a:srgbClr val="FF0000"/>
                </a:solidFill>
              </a:rPr>
              <a:t>Tour du Valat</a:t>
            </a:r>
          </a:p>
        </p:txBody>
      </p:sp>
      <p:cxnSp>
        <p:nvCxnSpPr>
          <p:cNvPr id="8" name="Connecteur droit avec flèche 7">
            <a:extLst>
              <a:ext uri="{FF2B5EF4-FFF2-40B4-BE49-F238E27FC236}">
                <a16:creationId xmlns:a16="http://schemas.microsoft.com/office/drawing/2014/main" id="{C577DD78-DC08-96D7-D27E-F1EC1498CF76}"/>
              </a:ext>
            </a:extLst>
          </p:cNvPr>
          <p:cNvCxnSpPr>
            <a:cxnSpLocks/>
          </p:cNvCxnSpPr>
          <p:nvPr/>
        </p:nvCxnSpPr>
        <p:spPr>
          <a:xfrm flipH="1">
            <a:off x="7186108" y="2103371"/>
            <a:ext cx="1537103" cy="132562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e 8">
            <a:extLst>
              <a:ext uri="{FF2B5EF4-FFF2-40B4-BE49-F238E27FC236}">
                <a16:creationId xmlns:a16="http://schemas.microsoft.com/office/drawing/2014/main" id="{A30C89D3-4071-5761-BC2B-B8B47C0C843A}"/>
              </a:ext>
            </a:extLst>
          </p:cNvPr>
          <p:cNvSpPr/>
          <p:nvPr/>
        </p:nvSpPr>
        <p:spPr>
          <a:xfrm rot="6801486">
            <a:off x="6101859" y="3434665"/>
            <a:ext cx="1338776" cy="82538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580304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34CB0B-7823-7A42-62E7-119A957E6F48}"/>
              </a:ext>
            </a:extLst>
          </p:cNvPr>
          <p:cNvSpPr>
            <a:spLocks noGrp="1"/>
          </p:cNvSpPr>
          <p:nvPr>
            <p:ph type="ctrTitle"/>
          </p:nvPr>
        </p:nvSpPr>
        <p:spPr/>
        <p:txBody>
          <a:bodyPr/>
          <a:lstStyle/>
          <a:p>
            <a:r>
              <a:rPr lang="fr-FR" dirty="0"/>
              <a:t>The Camargue Regional Park</a:t>
            </a:r>
          </a:p>
        </p:txBody>
      </p:sp>
      <p:sp>
        <p:nvSpPr>
          <p:cNvPr id="3" name="Sous-titre 2">
            <a:extLst>
              <a:ext uri="{FF2B5EF4-FFF2-40B4-BE49-F238E27FC236}">
                <a16:creationId xmlns:a16="http://schemas.microsoft.com/office/drawing/2014/main" id="{C7314086-F7F9-D13A-C098-A2AE35C3F18D}"/>
              </a:ext>
            </a:extLst>
          </p:cNvPr>
          <p:cNvSpPr>
            <a:spLocks noGrp="1"/>
          </p:cNvSpPr>
          <p:nvPr>
            <p:ph type="subTitle" idx="1"/>
          </p:nvPr>
        </p:nvSpPr>
        <p:spPr>
          <a:xfrm>
            <a:off x="202629" y="994115"/>
            <a:ext cx="9905999" cy="5256584"/>
          </a:xfrm>
        </p:spPr>
        <p:txBody>
          <a:bodyPr/>
          <a:lstStyle/>
          <a:p>
            <a:r>
              <a:rPr lang="en-US" dirty="0"/>
              <a:t>An area sparsely populated, but which has been </a:t>
            </a:r>
            <a:r>
              <a:rPr lang="en-US" b="1" dirty="0"/>
              <a:t>extensively used by man</a:t>
            </a:r>
          </a:p>
          <a:p>
            <a:endParaRPr lang="en-US" dirty="0"/>
          </a:p>
          <a:p>
            <a:r>
              <a:rPr lang="en-US" dirty="0"/>
              <a:t>An area where </a:t>
            </a:r>
            <a:r>
              <a:rPr lang="en-US" b="1" dirty="0"/>
              <a:t>water management </a:t>
            </a:r>
            <a:r>
              <a:rPr lang="en-US" dirty="0"/>
              <a:t>is essential</a:t>
            </a:r>
          </a:p>
          <a:p>
            <a:endParaRPr lang="en-US" dirty="0"/>
          </a:p>
          <a:p>
            <a:r>
              <a:rPr lang="en-US" dirty="0"/>
              <a:t>The Rhône and the Mediterranean Sea create landscapes influenced by </a:t>
            </a:r>
            <a:r>
              <a:rPr lang="en-US" b="1" dirty="0"/>
              <a:t>fresh and salt water</a:t>
            </a:r>
          </a:p>
          <a:p>
            <a:endParaRPr lang="en-US" dirty="0"/>
          </a:p>
          <a:p>
            <a:r>
              <a:rPr lang="en-US" dirty="0"/>
              <a:t>A wide </a:t>
            </a:r>
            <a:r>
              <a:rPr lang="en-US" b="1" dirty="0"/>
              <a:t>variety of ecosystems </a:t>
            </a:r>
          </a:p>
          <a:p>
            <a:r>
              <a:rPr lang="en-US" dirty="0"/>
              <a:t> </a:t>
            </a:r>
            <a:endParaRPr lang="fr-FR" dirty="0"/>
          </a:p>
        </p:txBody>
      </p:sp>
      <p:sp>
        <p:nvSpPr>
          <p:cNvPr id="4" name="Espace réservé du texte 3">
            <a:extLst>
              <a:ext uri="{FF2B5EF4-FFF2-40B4-BE49-F238E27FC236}">
                <a16:creationId xmlns:a16="http://schemas.microsoft.com/office/drawing/2014/main" id="{8E1F6B28-685F-EF7D-2CB8-2FB7C54C92B4}"/>
              </a:ext>
            </a:extLst>
          </p:cNvPr>
          <p:cNvSpPr>
            <a:spLocks noGrp="1"/>
          </p:cNvSpPr>
          <p:nvPr>
            <p:ph type="body" idx="2"/>
          </p:nvPr>
        </p:nvSpPr>
        <p:spPr/>
        <p:txBody>
          <a:bodyPr>
            <a:normAutofit lnSpcReduction="10000"/>
          </a:bodyPr>
          <a:lstStyle/>
          <a:p>
            <a:endParaRPr lang="fr-FR"/>
          </a:p>
        </p:txBody>
      </p:sp>
      <p:pic>
        <p:nvPicPr>
          <p:cNvPr id="7" name="Picture 6" descr="abrivado">
            <a:extLst>
              <a:ext uri="{FF2B5EF4-FFF2-40B4-BE49-F238E27FC236}">
                <a16:creationId xmlns:a16="http://schemas.microsoft.com/office/drawing/2014/main" id="{D56FEE55-DAC7-F275-4509-B889FAF40BBD}"/>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1982" y="5110521"/>
            <a:ext cx="2889250" cy="1763713"/>
          </a:xfrm>
          <a:prstGeom prst="rect">
            <a:avLst/>
          </a:prstGeom>
          <a:noFill/>
          <a:ln w="9525">
            <a:noFill/>
            <a:miter lim="800000"/>
            <a:headEnd/>
            <a:tailEnd/>
          </a:ln>
        </p:spPr>
      </p:pic>
      <p:grpSp>
        <p:nvGrpSpPr>
          <p:cNvPr id="8" name="Group 23">
            <a:extLst>
              <a:ext uri="{FF2B5EF4-FFF2-40B4-BE49-F238E27FC236}">
                <a16:creationId xmlns:a16="http://schemas.microsoft.com/office/drawing/2014/main" id="{60C57B82-87EC-C350-7817-193DCA3C904C}"/>
              </a:ext>
            </a:extLst>
          </p:cNvPr>
          <p:cNvGrpSpPr>
            <a:grpSpLocks/>
          </p:cNvGrpSpPr>
          <p:nvPr/>
        </p:nvGrpSpPr>
        <p:grpSpPr bwMode="auto">
          <a:xfrm>
            <a:off x="4781018" y="5094287"/>
            <a:ext cx="3470238" cy="1858962"/>
            <a:chOff x="3424" y="3290"/>
            <a:chExt cx="1839" cy="1066"/>
          </a:xfrm>
        </p:grpSpPr>
        <p:pic>
          <p:nvPicPr>
            <p:cNvPr id="9" name="Picture 2" descr="LDS2">
              <a:extLst>
                <a:ext uri="{FF2B5EF4-FFF2-40B4-BE49-F238E27FC236}">
                  <a16:creationId xmlns:a16="http://schemas.microsoft.com/office/drawing/2014/main" id="{349A52CB-ACA7-CA06-B8D3-9A1C117EBA4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24" y="3290"/>
              <a:ext cx="1839" cy="1030"/>
            </a:xfrm>
            <a:prstGeom prst="rect">
              <a:avLst/>
            </a:prstGeom>
            <a:noFill/>
            <a:ln w="9525">
              <a:noFill/>
              <a:miter lim="800000"/>
              <a:headEnd/>
              <a:tailEnd/>
            </a:ln>
          </p:spPr>
        </p:pic>
        <p:sp>
          <p:nvSpPr>
            <p:cNvPr id="10" name="Text Box 18">
              <a:extLst>
                <a:ext uri="{FF2B5EF4-FFF2-40B4-BE49-F238E27FC236}">
                  <a16:creationId xmlns:a16="http://schemas.microsoft.com/office/drawing/2014/main" id="{6CAFBEA3-BE95-DC17-D360-5B26AFA951DC}"/>
                </a:ext>
              </a:extLst>
            </p:cNvPr>
            <p:cNvSpPr txBox="1">
              <a:spLocks noChangeArrowheads="1"/>
            </p:cNvSpPr>
            <p:nvPr/>
          </p:nvSpPr>
          <p:spPr bwMode="auto">
            <a:xfrm>
              <a:off x="3424" y="4106"/>
              <a:ext cx="1265" cy="250"/>
            </a:xfrm>
            <a:prstGeom prst="rect">
              <a:avLst/>
            </a:prstGeom>
            <a:noFill/>
            <a:ln w="9525">
              <a:noFill/>
              <a:miter lim="800000"/>
              <a:headEnd/>
              <a:tailEnd/>
            </a:ln>
          </p:spPr>
          <p:txBody>
            <a:bodyPr>
              <a:spAutoFit/>
            </a:bodyPr>
            <a:lstStyle/>
            <a:p>
              <a:endParaRPr lang="fr-FR" sz="2000" b="1" dirty="0">
                <a:solidFill>
                  <a:srgbClr val="FF9933"/>
                </a:solidFill>
                <a:latin typeface="Arial" pitchFamily="34" charset="0"/>
              </a:endParaRPr>
            </a:p>
          </p:txBody>
        </p:sp>
      </p:grpSp>
      <p:pic>
        <p:nvPicPr>
          <p:cNvPr id="11" name="Picture 8" descr="sagne">
            <a:extLst>
              <a:ext uri="{FF2B5EF4-FFF2-40B4-BE49-F238E27FC236}">
                <a16:creationId xmlns:a16="http://schemas.microsoft.com/office/drawing/2014/main" id="{6718F528-FDE5-ABE5-A713-120DA239529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54278" y="5094287"/>
            <a:ext cx="3054350" cy="1858962"/>
          </a:xfrm>
          <a:prstGeom prst="rect">
            <a:avLst/>
          </a:prstGeom>
          <a:noFill/>
          <a:ln w="9525">
            <a:noFill/>
            <a:miter lim="800000"/>
            <a:headEnd/>
            <a:tailEnd/>
          </a:ln>
        </p:spPr>
      </p:pic>
      <p:pic>
        <p:nvPicPr>
          <p:cNvPr id="12" name="Picture 7" descr="capétchade">
            <a:extLst>
              <a:ext uri="{FF2B5EF4-FFF2-40B4-BE49-F238E27FC236}">
                <a16:creationId xmlns:a16="http://schemas.microsoft.com/office/drawing/2014/main" id="{80A1BC72-941D-2EF1-2348-9D3435B932D2}"/>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61176" y="5094287"/>
            <a:ext cx="2889250" cy="1838325"/>
          </a:xfrm>
          <a:prstGeom prst="rect">
            <a:avLst/>
          </a:prstGeom>
          <a:noFill/>
          <a:ln w="9525">
            <a:noFill/>
            <a:miter lim="800000"/>
            <a:headEnd/>
            <a:tailEnd/>
          </a:ln>
        </p:spPr>
      </p:pic>
      <p:pic>
        <p:nvPicPr>
          <p:cNvPr id="13" name="Picture 5" descr="butor5">
            <a:extLst>
              <a:ext uri="{FF2B5EF4-FFF2-40B4-BE49-F238E27FC236}">
                <a16:creationId xmlns:a16="http://schemas.microsoft.com/office/drawing/2014/main" id="{77382134-D3AD-00DC-8D22-4643DA046ED7}"/>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537308" y="2863749"/>
            <a:ext cx="2303676" cy="2238655"/>
          </a:xfrm>
          <a:prstGeom prst="rect">
            <a:avLst/>
          </a:prstGeom>
          <a:noFill/>
          <a:ln w="9525">
            <a:noFill/>
            <a:miter lim="800000"/>
            <a:headEnd/>
            <a:tailEnd/>
          </a:ln>
        </p:spPr>
      </p:pic>
      <p:pic>
        <p:nvPicPr>
          <p:cNvPr id="14" name="Picture 2" descr="File0002">
            <a:extLst>
              <a:ext uri="{FF2B5EF4-FFF2-40B4-BE49-F238E27FC236}">
                <a16:creationId xmlns:a16="http://schemas.microsoft.com/office/drawing/2014/main" id="{B47D0DBE-0445-D3B3-9683-D2FB10ED7378}"/>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a:xfrm>
            <a:off x="6394070" y="2871866"/>
            <a:ext cx="3887921" cy="2252326"/>
          </a:xfrm>
          <a:prstGeom prst="rect">
            <a:avLst/>
          </a:prstGeom>
          <a:noFill/>
          <a:ln>
            <a:noFill/>
          </a:ln>
        </p:spPr>
      </p:pic>
    </p:spTree>
    <p:extLst>
      <p:ext uri="{BB962C8B-B14F-4D97-AF65-F5344CB8AC3E}">
        <p14:creationId xmlns:p14="http://schemas.microsoft.com/office/powerpoint/2010/main" val="3076805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722AA5-793F-3261-EE97-C6440D09CAB4}"/>
              </a:ext>
            </a:extLst>
          </p:cNvPr>
          <p:cNvSpPr>
            <a:spLocks noGrp="1"/>
          </p:cNvSpPr>
          <p:nvPr>
            <p:ph type="ctrTitle"/>
          </p:nvPr>
        </p:nvSpPr>
        <p:spPr/>
        <p:txBody>
          <a:bodyPr/>
          <a:lstStyle/>
          <a:p>
            <a:r>
              <a:rPr lang="fr-FR" dirty="0"/>
              <a:t>A REGIONAL NATURE PARK </a:t>
            </a:r>
            <a:r>
              <a:rPr lang="fr-FR" i="1" dirty="0"/>
              <a:t>(Camargue </a:t>
            </a:r>
            <a:r>
              <a:rPr lang="fr-FR" i="1" dirty="0" err="1"/>
              <a:t>example</a:t>
            </a:r>
            <a:r>
              <a:rPr lang="fr-FR" i="1" dirty="0"/>
              <a:t>)</a:t>
            </a:r>
            <a:endParaRPr lang="fr-FR" dirty="0"/>
          </a:p>
        </p:txBody>
      </p:sp>
      <p:sp>
        <p:nvSpPr>
          <p:cNvPr id="4" name="Espace réservé du texte 3">
            <a:extLst>
              <a:ext uri="{FF2B5EF4-FFF2-40B4-BE49-F238E27FC236}">
                <a16:creationId xmlns:a16="http://schemas.microsoft.com/office/drawing/2014/main" id="{2D85987E-C991-D564-75B0-FFA3DEDC33DD}"/>
              </a:ext>
            </a:extLst>
          </p:cNvPr>
          <p:cNvSpPr>
            <a:spLocks noGrp="1"/>
          </p:cNvSpPr>
          <p:nvPr>
            <p:ph type="body" idx="2"/>
          </p:nvPr>
        </p:nvSpPr>
        <p:spPr/>
        <p:txBody>
          <a:bodyPr>
            <a:normAutofit lnSpcReduction="10000"/>
          </a:bodyPr>
          <a:lstStyle/>
          <a:p>
            <a:r>
              <a:rPr lang="en-US" sz="1800" spc="0" dirty="0"/>
              <a:t>Management principles</a:t>
            </a:r>
            <a:r>
              <a:rPr lang="en-US" sz="1800" kern="100" dirty="0">
                <a:latin typeface="Calibri" panose="020F0502020204030204" pitchFamily="34" charset="0"/>
                <a:ea typeface="Calibri" panose="020F0502020204030204" pitchFamily="34" charset="0"/>
                <a:cs typeface="Times New Roman" panose="02020603050405020304" pitchFamily="18" charset="0"/>
              </a:rPr>
              <a:t> :</a:t>
            </a:r>
            <a:endParaRPr lang="fr-FR" dirty="0"/>
          </a:p>
        </p:txBody>
      </p:sp>
      <p:sp>
        <p:nvSpPr>
          <p:cNvPr id="5" name="Sous-titre 2"/>
          <p:cNvSpPr>
            <a:spLocks noGrp="1"/>
          </p:cNvSpPr>
          <p:nvPr>
            <p:ph type="subTitle" idx="1"/>
          </p:nvPr>
        </p:nvSpPr>
        <p:spPr>
          <a:xfrm>
            <a:off x="-433929" y="1154839"/>
            <a:ext cx="9074150" cy="5256212"/>
          </a:xfrm>
        </p:spPr>
        <p:txBody>
          <a:bodyPr>
            <a:normAutofit/>
          </a:bodyPr>
          <a:lstStyle/>
          <a:p>
            <a:endParaRPr lang="en-US" b="1" dirty="0">
              <a:solidFill>
                <a:schemeClr val="accent3">
                  <a:lumMod val="50000"/>
                </a:schemeClr>
              </a:solidFill>
            </a:endParaRPr>
          </a:p>
          <a:p>
            <a:pPr marL="1343025" indent="-285750" defTabSz="1168400">
              <a:buClr>
                <a:schemeClr val="accent2">
                  <a:lumMod val="50000"/>
                </a:schemeClr>
              </a:buClr>
              <a:buSzPct val="125000"/>
              <a:buFont typeface="Arial" panose="020B0604020202020204" pitchFamily="34" charset="0"/>
              <a:buChar char="•"/>
            </a:pPr>
            <a:r>
              <a:rPr lang="fr-FR"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No </a:t>
            </a:r>
            <a:r>
              <a:rPr lang="fr-FR" b="1"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direct</a:t>
            </a:r>
            <a:r>
              <a:rPr lang="fr-FR"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 management power over </a:t>
            </a:r>
            <a:r>
              <a:rPr lang="fr-FR" kern="100" dirty="0" err="1">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most</a:t>
            </a:r>
            <a:r>
              <a:rPr lang="fr-FR"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 of </a:t>
            </a:r>
            <a:r>
              <a:rPr lang="fr-FR" kern="100" dirty="0" err="1">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its</a:t>
            </a:r>
            <a:r>
              <a:rPr lang="fr-FR"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 </a:t>
            </a:r>
            <a:r>
              <a:rPr lang="fr-FR" kern="100" dirty="0" err="1">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territory</a:t>
            </a:r>
            <a:r>
              <a:rPr lang="fr-FR"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 </a:t>
            </a:r>
            <a:r>
              <a:rPr lang="fr-FR" i="1"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a:t>
            </a:r>
            <a:r>
              <a:rPr lang="fr-FR" i="1" kern="100" dirty="0" err="1">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largely</a:t>
            </a:r>
            <a:r>
              <a:rPr lang="fr-FR" i="1"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 </a:t>
            </a:r>
            <a:r>
              <a:rPr lang="fr-FR" i="1" kern="100" dirty="0" err="1">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private</a:t>
            </a:r>
            <a:r>
              <a:rPr lang="fr-FR" i="1"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 land)</a:t>
            </a:r>
          </a:p>
          <a:p>
            <a:pPr marL="1343025" indent="-285750" defTabSz="1168400">
              <a:buClr>
                <a:schemeClr val="accent2">
                  <a:lumMod val="50000"/>
                </a:schemeClr>
              </a:buClr>
              <a:buSzPct val="125000"/>
              <a:buFont typeface="Arial" panose="020B0604020202020204" pitchFamily="34" charset="0"/>
              <a:buChar char="•"/>
            </a:pPr>
            <a:endParaRPr lang="fr-FR"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Land-</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owners</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and Nature protection bodies </a:t>
            </a:r>
            <a:r>
              <a:rPr lang="fr-FR" altLang="fr-FR" b="1"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retain</a:t>
            </a:r>
            <a:r>
              <a:rPr lang="fr-FR" altLang="fr-FR" b="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full control</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 management of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their</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own</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land</a:t>
            </a:r>
          </a:p>
          <a:p>
            <a:pPr marL="1343025" indent="-285750" defTabSz="1168400">
              <a:buClr>
                <a:schemeClr val="accent2">
                  <a:lumMod val="50000"/>
                </a:schemeClr>
              </a:buClr>
              <a:buSzPct val="125000"/>
              <a:buFont typeface="Arial" panose="020B0604020202020204" pitchFamily="34" charset="0"/>
              <a:buChar char="•"/>
            </a:pPr>
            <a:endPar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b="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Soft power </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encouraging</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good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practises</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by local stakeholders</a:t>
            </a:r>
          </a:p>
          <a:p>
            <a:pPr marL="1343025" indent="-285750" defTabSz="1168400">
              <a:buClr>
                <a:schemeClr val="accent2">
                  <a:lumMod val="50000"/>
                </a:schemeClr>
              </a:buClr>
              <a:buSzPct val="125000"/>
              <a:buFont typeface="Arial" panose="020B0604020202020204" pitchFamily="34" charset="0"/>
              <a:buChar char="•"/>
            </a:pPr>
            <a:endPar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Direct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co</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)-management :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only</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in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specific</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sites, e.g. former salinas</a:t>
            </a:r>
          </a:p>
          <a:p>
            <a:pPr marL="1057275" indent="0" defTabSz="1168400">
              <a:buClr>
                <a:schemeClr val="accent2">
                  <a:lumMod val="50000"/>
                </a:schemeClr>
              </a:buClr>
              <a:buSzPct val="125000"/>
            </a:pPr>
            <a:endPar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The Regional Park : a « </a:t>
            </a:r>
            <a:r>
              <a:rPr lang="fr-FR" altLang="fr-FR" b="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local, </a:t>
            </a:r>
            <a:r>
              <a:rPr lang="fr-FR" altLang="fr-FR" b="1"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little</a:t>
            </a:r>
            <a:r>
              <a:rPr lang="fr-FR" altLang="fr-FR" b="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b="1"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parliament</a:t>
            </a:r>
            <a:r>
              <a:rPr lang="fr-FR" altLang="fr-FR" b="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and an </a:t>
            </a:r>
            <a:r>
              <a:rPr lang="fr-FR" altLang="fr-FR" b="1"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arena</a:t>
            </a:r>
            <a:r>
              <a:rPr lang="fr-FR" altLang="fr-FR" b="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for discussion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between</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stakeholders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with</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various</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i="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a:t>
            </a:r>
            <a:r>
              <a:rPr lang="fr-FR" altLang="fr-FR" i="1"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conflicting</a:t>
            </a:r>
            <a:r>
              <a:rPr lang="fr-FR" altLang="fr-FR" i="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interests</a:t>
            </a:r>
            <a:endParaRPr lang="fr-FR" altLang="fr-FR" dirty="0">
              <a:solidFill>
                <a:schemeClr val="accent3">
                  <a:lumMod val="50000"/>
                </a:schemeClr>
              </a:solidFill>
              <a:latin typeface="Calibri" panose="020F0502020204030204" pitchFamily="34" charset="0"/>
              <a:ea typeface="Times New Roman" panose="02020603050405020304" pitchFamily="18" charset="0"/>
              <a:cs typeface="Calibri" panose="020F0502020204030204" pitchFamily="34" charset="0"/>
            </a:endParaRPr>
          </a:p>
          <a:p>
            <a:pPr marL="1343025" indent="-285750" defTabSz="1168400">
              <a:buClr>
                <a:schemeClr val="accent2">
                  <a:lumMod val="50000"/>
                </a:schemeClr>
              </a:buClr>
              <a:buSzPct val="125000"/>
              <a:buFont typeface="Arial" panose="020B0604020202020204" pitchFamily="34" charset="0"/>
              <a:buChar char="•"/>
            </a:pPr>
            <a:endParaRPr lang="fr-FR" b="1" dirty="0">
              <a:solidFill>
                <a:schemeClr val="tx1"/>
              </a:solidFill>
              <a:latin typeface="Calibri" panose="020F0502020204030204" pitchFamily="34" charset="0"/>
              <a:cs typeface="Calibri" panose="020F0502020204030204" pitchFamily="34" charset="0"/>
            </a:endParaRPr>
          </a:p>
          <a:p>
            <a:pPr marL="1343025" indent="-285750" defTabSz="1168400">
              <a:buClr>
                <a:schemeClr val="accent2">
                  <a:lumMod val="50000"/>
                </a:schemeClr>
              </a:buClr>
              <a:buSzPct val="125000"/>
              <a:buFont typeface="Arial" panose="020B0604020202020204" pitchFamily="34" charset="0"/>
              <a:buChar char="•"/>
            </a:pPr>
            <a:endParaRPr lang="fr-FR" b="1" dirty="0">
              <a:solidFill>
                <a:schemeClr val="tx1"/>
              </a:solidFill>
              <a:latin typeface="Calibri" panose="020F0502020204030204" pitchFamily="34" charset="0"/>
              <a:cs typeface="Calibri" panose="020F0502020204030204" pitchFamily="34" charset="0"/>
            </a:endParaRPr>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defTabSz="742950" eaLnBrk="0" fontAlgn="base" hangingPunct="0">
              <a:spcBef>
                <a:spcPct val="0"/>
              </a:spcBef>
              <a:spcAft>
                <a:spcPct val="0"/>
              </a:spcAft>
            </a:pPr>
            <a:endParaRPr lang="fr-FR" altLang="fr-FR" sz="1800" dirty="0"/>
          </a:p>
          <a:p>
            <a:pPr defTabSz="742950" eaLnBrk="0" fontAlgn="base" hangingPunct="0">
              <a:spcBef>
                <a:spcPct val="0"/>
              </a:spcBef>
              <a:spcAft>
                <a:spcPct val="0"/>
              </a:spcAft>
            </a:pPr>
            <a:endParaRPr lang="fr-FR" altLang="fr-FR" sz="1800" dirty="0"/>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dirty="0">
              <a:solidFill>
                <a:schemeClr val="tx1"/>
              </a:solidFill>
            </a:endParaRPr>
          </a:p>
        </p:txBody>
      </p:sp>
    </p:spTree>
    <p:extLst>
      <p:ext uri="{BB962C8B-B14F-4D97-AF65-F5344CB8AC3E}">
        <p14:creationId xmlns:p14="http://schemas.microsoft.com/office/powerpoint/2010/main" val="3472932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722AA5-793F-3261-EE97-C6440D09CAB4}"/>
              </a:ext>
            </a:extLst>
          </p:cNvPr>
          <p:cNvSpPr>
            <a:spLocks noGrp="1"/>
          </p:cNvSpPr>
          <p:nvPr>
            <p:ph type="ctrTitle"/>
          </p:nvPr>
        </p:nvSpPr>
        <p:spPr/>
        <p:txBody>
          <a:bodyPr/>
          <a:lstStyle/>
          <a:p>
            <a:r>
              <a:rPr lang="fr-FR" dirty="0"/>
              <a:t>A REGIONAL NATURE PARK </a:t>
            </a:r>
            <a:r>
              <a:rPr lang="fr-FR" i="1" dirty="0"/>
              <a:t>(Camargue </a:t>
            </a:r>
            <a:r>
              <a:rPr lang="fr-FR" i="1" dirty="0" err="1"/>
              <a:t>example</a:t>
            </a:r>
            <a:r>
              <a:rPr lang="fr-FR" i="1" dirty="0"/>
              <a:t>)</a:t>
            </a:r>
            <a:endParaRPr lang="fr-FR" dirty="0"/>
          </a:p>
        </p:txBody>
      </p:sp>
      <p:sp>
        <p:nvSpPr>
          <p:cNvPr id="4" name="Espace réservé du texte 3">
            <a:extLst>
              <a:ext uri="{FF2B5EF4-FFF2-40B4-BE49-F238E27FC236}">
                <a16:creationId xmlns:a16="http://schemas.microsoft.com/office/drawing/2014/main" id="{2D85987E-C991-D564-75B0-FFA3DEDC33DD}"/>
              </a:ext>
            </a:extLst>
          </p:cNvPr>
          <p:cNvSpPr>
            <a:spLocks noGrp="1"/>
          </p:cNvSpPr>
          <p:nvPr>
            <p:ph type="body" idx="2"/>
          </p:nvPr>
        </p:nvSpPr>
        <p:spPr/>
        <p:txBody>
          <a:bodyPr>
            <a:normAutofit lnSpcReduction="10000"/>
          </a:bodyPr>
          <a:lstStyle/>
          <a:p>
            <a:r>
              <a:rPr lang="en-US" sz="1800" spc="0" dirty="0"/>
              <a:t>Decision-making &amp; Consultative bodies </a:t>
            </a:r>
            <a:r>
              <a:rPr lang="en-US" sz="1800" kern="100" dirty="0">
                <a:latin typeface="Calibri" panose="020F0502020204030204" pitchFamily="34" charset="0"/>
                <a:ea typeface="Calibri" panose="020F0502020204030204" pitchFamily="34" charset="0"/>
                <a:cs typeface="Times New Roman" panose="02020603050405020304" pitchFamily="18" charset="0"/>
              </a:rPr>
              <a:t>:</a:t>
            </a:r>
            <a:endParaRPr lang="fr-FR" dirty="0"/>
          </a:p>
        </p:txBody>
      </p:sp>
      <p:sp>
        <p:nvSpPr>
          <p:cNvPr id="5" name="Sous-titre 2"/>
          <p:cNvSpPr>
            <a:spLocks noGrp="1"/>
          </p:cNvSpPr>
          <p:nvPr>
            <p:ph type="subTitle" idx="1"/>
          </p:nvPr>
        </p:nvSpPr>
        <p:spPr>
          <a:xfrm>
            <a:off x="415925" y="1125538"/>
            <a:ext cx="9074150" cy="2413728"/>
          </a:xfrm>
        </p:spPr>
        <p:txBody>
          <a:bodyPr>
            <a:normAutofit/>
          </a:bodyPr>
          <a:lstStyle/>
          <a:p>
            <a:r>
              <a:rPr lang="en-US" b="1" dirty="0">
                <a:solidFill>
                  <a:schemeClr val="accent3">
                    <a:lumMod val="50000"/>
                  </a:schemeClr>
                </a:solidFill>
              </a:rPr>
              <a:t>Decisions </a:t>
            </a:r>
            <a:r>
              <a:rPr lang="en-US" b="1" dirty="0">
                <a:solidFill>
                  <a:schemeClr val="accent3">
                    <a:lumMod val="50000"/>
                  </a:schemeClr>
                </a:solidFill>
                <a:sym typeface="Wingdings" panose="05000000000000000000" pitchFamily="2" charset="2"/>
              </a:rPr>
              <a:t>:</a:t>
            </a:r>
            <a:r>
              <a:rPr lang="en-US" b="1" dirty="0">
                <a:solidFill>
                  <a:schemeClr val="accent3">
                    <a:lumMod val="50000"/>
                  </a:schemeClr>
                </a:solidFill>
              </a:rPr>
              <a:t> Syndicate Council &amp; Bureau :</a:t>
            </a:r>
          </a:p>
          <a:p>
            <a:endParaRPr lang="en-US" b="1" dirty="0">
              <a:solidFill>
                <a:schemeClr val="accent3">
                  <a:lumMod val="50000"/>
                </a:schemeClr>
              </a:solidFill>
            </a:endParaRPr>
          </a:p>
          <a:p>
            <a:pPr marL="1057275" indent="0" defTabSz="1168400">
              <a:buClr>
                <a:schemeClr val="accent2">
                  <a:lumMod val="50000"/>
                </a:schemeClr>
              </a:buClr>
              <a:buSzPct val="125000"/>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Elected representatives from </a:t>
            </a: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The Provence-Alpes-Côte d'Azur Region</a:t>
            </a: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The </a:t>
            </a:r>
            <a:r>
              <a:rPr lang="en-US" kern="100" dirty="0" err="1">
                <a:solidFill>
                  <a:schemeClr val="tx1"/>
                </a:solidFill>
                <a:latin typeface="Calibri" panose="020F0502020204030204" pitchFamily="34" charset="0"/>
                <a:ea typeface="Calibri" panose="020F0502020204030204" pitchFamily="34" charset="0"/>
                <a:cs typeface="Times New Roman" panose="02020603050405020304" pitchFamily="18" charset="0"/>
              </a:rPr>
              <a:t>Bouches</a:t>
            </a: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-du-Rhône Departmental Council</a:t>
            </a:r>
          </a:p>
          <a:p>
            <a:pPr marL="1343025" indent="-285750" defTabSz="1168400">
              <a:buClr>
                <a:schemeClr val="accent2">
                  <a:lumMod val="50000"/>
                </a:schemeClr>
              </a:buClr>
              <a:buSzPct val="125000"/>
              <a:buFont typeface="Arial" panose="020B0604020202020204" pitchFamily="34" charset="0"/>
              <a:buChar char="•"/>
            </a:pPr>
            <a:r>
              <a:rPr 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The 3 </a:t>
            </a:r>
            <a:r>
              <a:rPr lang="fr-FR" kern="100" dirty="0" err="1">
                <a:solidFill>
                  <a:schemeClr val="tx1"/>
                </a:solidFill>
                <a:latin typeface="Calibri" panose="020F0502020204030204" pitchFamily="34" charset="0"/>
                <a:ea typeface="Calibri" panose="020F0502020204030204" pitchFamily="34" charset="0"/>
                <a:cs typeface="Times New Roman" panose="02020603050405020304" pitchFamily="18" charset="0"/>
              </a:rPr>
              <a:t>municipalities</a:t>
            </a:r>
            <a:r>
              <a:rPr 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 </a:t>
            </a: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Public bodies for cooperation of municipalities</a:t>
            </a:r>
          </a:p>
          <a:p>
            <a:pPr marL="1343025" indent="-285750" defTabSz="1168400">
              <a:buClr>
                <a:schemeClr val="accent2">
                  <a:lumMod val="50000"/>
                </a:schemeClr>
              </a:buClr>
              <a:buSzPct val="125000"/>
              <a:buFont typeface="Arial" panose="020B0604020202020204" pitchFamily="34" charset="0"/>
              <a:buChar char="•"/>
            </a:pPr>
            <a:endPar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1057275" indent="0" defTabSz="1168400">
              <a:buClr>
                <a:schemeClr val="accent2">
                  <a:lumMod val="50000"/>
                </a:schemeClr>
              </a:buClr>
              <a:buSzPct val="125000"/>
            </a:pPr>
            <a:endParaRPr lang="fr-FR" altLang="fr-FR" dirty="0">
              <a:solidFill>
                <a:schemeClr val="tx1"/>
              </a:solidFill>
              <a:latin typeface="Calibri" panose="020F0502020204030204" pitchFamily="34" charset="0"/>
              <a:ea typeface="Times New Roman" panose="02020603050405020304" pitchFamily="18" charset="0"/>
              <a:cs typeface="Calibri" panose="020F0502020204030204" pitchFamily="34" charset="0"/>
            </a:endParaRPr>
          </a:p>
          <a:p>
            <a:pPr marL="1343025" indent="-285750" defTabSz="1168400">
              <a:buClr>
                <a:schemeClr val="accent2">
                  <a:lumMod val="50000"/>
                </a:schemeClr>
              </a:buClr>
              <a:buSzPct val="125000"/>
              <a:buFont typeface="Arial" panose="020B0604020202020204" pitchFamily="34" charset="0"/>
              <a:buChar char="•"/>
            </a:pPr>
            <a:endParaRPr lang="fr-FR" altLang="fr-FR" dirty="0">
              <a:solidFill>
                <a:schemeClr val="tx1"/>
              </a:solidFill>
              <a:latin typeface="Calibri" panose="020F0502020204030204" pitchFamily="34" charset="0"/>
              <a:ea typeface="Times New Roman" panose="02020603050405020304" pitchFamily="18" charset="0"/>
              <a:cs typeface="Calibri" panose="020F0502020204030204" pitchFamily="34" charset="0"/>
            </a:endParaRPr>
          </a:p>
          <a:p>
            <a:pPr defTabSz="742950" eaLnBrk="0" fontAlgn="base" hangingPunct="0">
              <a:spcBef>
                <a:spcPct val="0"/>
              </a:spcBef>
              <a:spcAft>
                <a:spcPct val="0"/>
              </a:spcAft>
            </a:pPr>
            <a:endParaRPr lang="fr-FR" altLang="fr-FR" sz="1800" dirty="0"/>
          </a:p>
          <a:p>
            <a:pPr defTabSz="742950" eaLnBrk="0" fontAlgn="base" hangingPunct="0">
              <a:spcBef>
                <a:spcPct val="0"/>
              </a:spcBef>
              <a:spcAft>
                <a:spcPct val="0"/>
              </a:spcAft>
            </a:pPr>
            <a:endParaRPr lang="fr-FR" altLang="fr-FR" sz="1800" dirty="0"/>
          </a:p>
          <a:p>
            <a:pPr defTabSz="742950" eaLnBrk="0" fontAlgn="base" hangingPunct="0">
              <a:spcBef>
                <a:spcPct val="0"/>
              </a:spcBef>
              <a:spcAft>
                <a:spcPct val="0"/>
              </a:spcAft>
            </a:pPr>
            <a:endParaRPr lang="fr-FR" altLang="fr-FR" dirty="0"/>
          </a:p>
          <a:p>
            <a:pPr defTabSz="742950" eaLnBrk="0" fontAlgn="base" hangingPunct="0">
              <a:spcBef>
                <a:spcPct val="0"/>
              </a:spcBef>
              <a:spcAft>
                <a:spcPct val="0"/>
              </a:spcAft>
            </a:pPr>
            <a:endParaRPr lang="fr-FR" altLang="fr-FR" sz="1800" dirty="0"/>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dirty="0">
              <a:solidFill>
                <a:schemeClr val="tx1"/>
              </a:solidFill>
            </a:endParaRPr>
          </a:p>
        </p:txBody>
      </p:sp>
      <p:sp>
        <p:nvSpPr>
          <p:cNvPr id="6" name="Sous-titre 2">
            <a:extLst>
              <a:ext uri="{FF2B5EF4-FFF2-40B4-BE49-F238E27FC236}">
                <a16:creationId xmlns:a16="http://schemas.microsoft.com/office/drawing/2014/main" id="{B0D085AA-ABAE-F0A0-3D15-C9D0275EC0E5}"/>
              </a:ext>
            </a:extLst>
          </p:cNvPr>
          <p:cNvSpPr txBox="1">
            <a:spLocks/>
          </p:cNvSpPr>
          <p:nvPr/>
        </p:nvSpPr>
        <p:spPr>
          <a:xfrm>
            <a:off x="415925" y="4161579"/>
            <a:ext cx="9074150" cy="278717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31800" algn="l" rtl="0">
              <a:lnSpc>
                <a:spcPct val="100000"/>
              </a:lnSpc>
              <a:spcBef>
                <a:spcPts val="360"/>
              </a:spcBef>
              <a:spcAft>
                <a:spcPts val="0"/>
              </a:spcAft>
              <a:buClr>
                <a:srgbClr val="929292"/>
              </a:buClr>
              <a:buSzPts val="1800"/>
              <a:buFont typeface="Arial"/>
              <a:buNone/>
              <a:defRPr sz="1800" b="0" i="0" u="none" strike="noStrike" cap="none">
                <a:solidFill>
                  <a:srgbClr val="929292"/>
                </a:solidFill>
                <a:latin typeface="Arial"/>
                <a:ea typeface="Arial"/>
                <a:cs typeface="Arial"/>
                <a:sym typeface="Arial"/>
              </a:defRPr>
            </a:lvl1pPr>
            <a:lvl2pPr marL="914400" marR="0" lvl="1" indent="-406400" algn="ctr" rtl="0">
              <a:lnSpc>
                <a:spcPct val="100000"/>
              </a:lnSpc>
              <a:spcBef>
                <a:spcPts val="560"/>
              </a:spcBef>
              <a:spcAft>
                <a:spcPts val="0"/>
              </a:spcAft>
              <a:buClr>
                <a:srgbClr val="929292"/>
              </a:buClr>
              <a:buSzPts val="2800"/>
              <a:buFont typeface="Arial"/>
              <a:buNone/>
              <a:defRPr sz="2800" b="0" i="0" u="none" strike="noStrike" cap="none">
                <a:solidFill>
                  <a:srgbClr val="929292"/>
                </a:solidFill>
                <a:latin typeface="Arial"/>
                <a:ea typeface="Arial"/>
                <a:cs typeface="Arial"/>
                <a:sym typeface="Arial"/>
              </a:defRPr>
            </a:lvl2pPr>
            <a:lvl3pPr marL="1371600" marR="0" lvl="2" indent="-381000" algn="ctr" rtl="0">
              <a:lnSpc>
                <a:spcPct val="100000"/>
              </a:lnSpc>
              <a:spcBef>
                <a:spcPts val="480"/>
              </a:spcBef>
              <a:spcAft>
                <a:spcPts val="0"/>
              </a:spcAft>
              <a:buClr>
                <a:srgbClr val="929292"/>
              </a:buClr>
              <a:buSzPts val="2400"/>
              <a:buFont typeface="Arial"/>
              <a:buNone/>
              <a:defRPr sz="2400" b="0" i="0" u="none" strike="noStrike" cap="none">
                <a:solidFill>
                  <a:srgbClr val="929292"/>
                </a:solidFill>
                <a:latin typeface="Arial"/>
                <a:ea typeface="Arial"/>
                <a:cs typeface="Arial"/>
                <a:sym typeface="Arial"/>
              </a:defRPr>
            </a:lvl3pPr>
            <a:lvl4pPr marL="1828800" marR="0" lvl="3"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4pPr>
            <a:lvl5pPr marL="2286000" marR="0" lvl="4"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5pPr>
            <a:lvl6pPr marL="2743200" marR="0" lvl="5"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6pPr>
            <a:lvl7pPr marL="3200400" marR="0" lvl="6"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7pPr>
            <a:lvl8pPr marL="3657600" marR="0" lvl="7"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8pPr>
            <a:lvl9pPr marL="4114800" marR="0" lvl="8"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9pPr>
          </a:lstStyle>
          <a:p>
            <a:r>
              <a:rPr lang="en-US" b="1" dirty="0">
                <a:solidFill>
                  <a:schemeClr val="accent3">
                    <a:lumMod val="50000"/>
                  </a:schemeClr>
                </a:solidFill>
              </a:rPr>
              <a:t>Advisory :</a:t>
            </a:r>
            <a:r>
              <a:rPr lang="en-US" b="1" dirty="0">
                <a:solidFill>
                  <a:schemeClr val="accent3">
                    <a:lumMod val="50000"/>
                  </a:schemeClr>
                </a:solidFill>
                <a:sym typeface="Wingdings" panose="05000000000000000000" pitchFamily="2" charset="2"/>
              </a:rPr>
              <a:t> Consultative council + Scientific &amp; Ethical Committee </a:t>
            </a:r>
            <a:r>
              <a:rPr lang="en-US" b="1" dirty="0">
                <a:solidFill>
                  <a:schemeClr val="accent3">
                    <a:lumMod val="50000"/>
                  </a:schemeClr>
                </a:solidFill>
              </a:rPr>
              <a:t> :</a:t>
            </a:r>
          </a:p>
          <a:p>
            <a:pPr marL="1057275" indent="0" defTabSz="1168400">
              <a:buClr>
                <a:schemeClr val="accent2">
                  <a:lumMod val="50000"/>
                </a:schemeClr>
              </a:buClr>
              <a:buSzPct val="125000"/>
            </a:pPr>
            <a:endParaRPr lang="fr-FR" altLang="fr-FR" dirty="0">
              <a:solidFill>
                <a:schemeClr val="tx1"/>
              </a:solidFill>
              <a:latin typeface="Calibri" panose="020F0502020204030204" pitchFamily="34" charset="0"/>
              <a:ea typeface="Times New Roman" panose="02020603050405020304" pitchFamily="18" charset="0"/>
              <a:cs typeface="Calibri" panose="020F0502020204030204" pitchFamily="34" charset="0"/>
            </a:endParaRPr>
          </a:p>
          <a:p>
            <a:pPr marL="1343025" indent="-285750" defTabSz="1168400">
              <a:buClr>
                <a:schemeClr val="accent2">
                  <a:lumMod val="50000"/>
                </a:schemeClr>
              </a:buClr>
              <a:buSzPct val="125000"/>
              <a:buFont typeface="Arial" panose="020B0604020202020204" pitchFamily="34" charset="0"/>
              <a:buChar char="•"/>
            </a:pPr>
            <a:r>
              <a:rPr lang="fr-FR" b="1" i="1" kern="100" dirty="0">
                <a:solidFill>
                  <a:schemeClr val="tx1"/>
                </a:solidFill>
                <a:latin typeface="Calibri" panose="020F0502020204030204" pitchFamily="34" charset="0"/>
                <a:ea typeface="Calibri" panose="020F0502020204030204" pitchFamily="34" charset="0"/>
                <a:cs typeface="Calibri" panose="020F0502020204030204" pitchFamily="34" charset="0"/>
              </a:rPr>
              <a:t>Consultative Council </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fr-FR"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Representatives</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of </a:t>
            </a:r>
            <a:r>
              <a:rPr lang="fr-FR"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users</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and </a:t>
            </a:r>
            <a:r>
              <a:rPr lang="fr-FR"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inhabitants</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fr-FR"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NGOs</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trade-unions, </a:t>
            </a:r>
            <a:r>
              <a:rPr lang="fr-FR"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professional</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associations…) + </a:t>
            </a:r>
            <a:r>
              <a:rPr lang="fr-FR" altLang="fr-FR" dirty="0">
                <a:solidFill>
                  <a:schemeClr val="tx1"/>
                </a:solidFill>
                <a:latin typeface="Calibri" panose="020F0502020204030204" pitchFamily="34" charset="0"/>
                <a:ea typeface="Times New Roman" panose="02020603050405020304" pitchFamily="18" charset="0"/>
                <a:cs typeface="Calibri" panose="020F0502020204030204" pitchFamily="34" charset="0"/>
              </a:rPr>
              <a:t>Chambers of Trade &amp; </a:t>
            </a:r>
            <a:r>
              <a:rPr lang="fr-FR" altLang="fr-FR" dirty="0" err="1">
                <a:solidFill>
                  <a:schemeClr val="tx1"/>
                </a:solidFill>
                <a:latin typeface="Calibri" panose="020F0502020204030204" pitchFamily="34" charset="0"/>
                <a:ea typeface="Times New Roman" panose="02020603050405020304" pitchFamily="18" charset="0"/>
                <a:cs typeface="Calibri" panose="020F0502020204030204" pitchFamily="34" charset="0"/>
              </a:rPr>
              <a:t>Industry</a:t>
            </a:r>
            <a:r>
              <a:rPr lang="fr-FR" altLang="fr-FR" dirty="0">
                <a:solidFill>
                  <a:schemeClr val="tx1"/>
                </a:solidFill>
                <a:latin typeface="Calibri" panose="020F0502020204030204" pitchFamily="34" charset="0"/>
                <a:ea typeface="Times New Roman" panose="02020603050405020304" pitchFamily="18" charset="0"/>
                <a:cs typeface="Calibri" panose="020F0502020204030204" pitchFamily="34" charset="0"/>
              </a:rPr>
              <a:t>, of Agriculture </a:t>
            </a:r>
            <a:endPar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343025" indent="-285750" defTabSz="1168400">
              <a:buClr>
                <a:schemeClr val="accent2">
                  <a:lumMod val="50000"/>
                </a:schemeClr>
              </a:buClr>
              <a:buSzPct val="125000"/>
              <a:buFont typeface="Arial" panose="020B0604020202020204" pitchFamily="34" charset="0"/>
              <a:buChar char="•"/>
            </a:pPr>
            <a:r>
              <a:rPr lang="fr-FR" b="1" i="1" kern="100" dirty="0">
                <a:solidFill>
                  <a:schemeClr val="tx1"/>
                </a:solidFill>
                <a:latin typeface="Calibri" panose="020F0502020204030204" pitchFamily="34" charset="0"/>
                <a:ea typeface="Calibri" panose="020F0502020204030204" pitchFamily="34" charset="0"/>
                <a:cs typeface="Calibri" panose="020F0502020204030204" pitchFamily="34" charset="0"/>
              </a:rPr>
              <a:t>Scientific &amp; </a:t>
            </a:r>
            <a:r>
              <a:rPr lang="fr-FR" b="1" i="1"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Ethical</a:t>
            </a:r>
            <a:r>
              <a:rPr lang="fr-FR" b="1" i="1" kern="1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fr-FR" b="1" i="1"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Committee</a:t>
            </a:r>
            <a:r>
              <a:rPr lang="fr-FR" b="1" i="1" kern="1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Scientists</a:t>
            </a:r>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42345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E7458DFC-EE95-106F-C0EB-776B679A65D8}"/>
              </a:ext>
            </a:extLst>
          </p:cNvPr>
          <p:cNvSpPr>
            <a:spLocks noGrp="1"/>
          </p:cNvSpPr>
          <p:nvPr>
            <p:ph type="subTitle" idx="1"/>
          </p:nvPr>
        </p:nvSpPr>
        <p:spPr>
          <a:xfrm>
            <a:off x="416496" y="1124744"/>
            <a:ext cx="9104022" cy="2446795"/>
          </a:xfrm>
        </p:spPr>
        <p:txBody>
          <a:bodyPr/>
          <a:lstStyle/>
          <a:p>
            <a:r>
              <a:rPr lang="en-US" b="1" dirty="0">
                <a:solidFill>
                  <a:schemeClr val="accent3">
                    <a:lumMod val="50000"/>
                  </a:schemeClr>
                </a:solidFill>
              </a:rPr>
              <a:t>The Park's working commissions </a:t>
            </a:r>
          </a:p>
          <a:p>
            <a:endParaRPr lang="en-US" dirty="0"/>
          </a:p>
          <a:p>
            <a:r>
              <a:rPr lang="en-US" dirty="0"/>
              <a:t>	1: Agriculture and livestock farming</a:t>
            </a:r>
          </a:p>
          <a:p>
            <a:r>
              <a:rPr lang="en-US" dirty="0"/>
              <a:t>	2: Preservation and management of water and natural environments</a:t>
            </a:r>
          </a:p>
          <a:p>
            <a:r>
              <a:rPr lang="en-US" dirty="0"/>
              <a:t>	3: Economic development and tourism </a:t>
            </a:r>
          </a:p>
          <a:p>
            <a:r>
              <a:rPr lang="en-US" dirty="0"/>
              <a:t>	4: Heritage, culture and traditions</a:t>
            </a:r>
          </a:p>
          <a:p>
            <a:r>
              <a:rPr lang="en-US" dirty="0"/>
              <a:t>	5: Public participation and awareness-raising</a:t>
            </a:r>
            <a:endParaRPr lang="fr-FR" dirty="0"/>
          </a:p>
        </p:txBody>
      </p:sp>
      <p:sp>
        <p:nvSpPr>
          <p:cNvPr id="4" name="Espace réservé du texte 3">
            <a:extLst>
              <a:ext uri="{FF2B5EF4-FFF2-40B4-BE49-F238E27FC236}">
                <a16:creationId xmlns:a16="http://schemas.microsoft.com/office/drawing/2014/main" id="{1F7ED7D8-1120-49AA-E5C5-3E89D2CA3F5A}"/>
              </a:ext>
            </a:extLst>
          </p:cNvPr>
          <p:cNvSpPr>
            <a:spLocks noGrp="1"/>
          </p:cNvSpPr>
          <p:nvPr>
            <p:ph type="body" idx="2"/>
          </p:nvPr>
        </p:nvSpPr>
        <p:spPr/>
        <p:txBody>
          <a:bodyPr>
            <a:normAutofit lnSpcReduction="10000"/>
          </a:bodyPr>
          <a:lstStyle/>
          <a:p>
            <a:r>
              <a:rPr lang="fr-FR" dirty="0"/>
              <a:t>The real </a:t>
            </a:r>
            <a:r>
              <a:rPr lang="fr-FR" dirty="0" err="1"/>
              <a:t>work</a:t>
            </a:r>
            <a:r>
              <a:rPr lang="fr-FR" dirty="0"/>
              <a:t> :</a:t>
            </a:r>
          </a:p>
        </p:txBody>
      </p:sp>
      <p:sp>
        <p:nvSpPr>
          <p:cNvPr id="5" name="Sous-titre 2">
            <a:extLst>
              <a:ext uri="{FF2B5EF4-FFF2-40B4-BE49-F238E27FC236}">
                <a16:creationId xmlns:a16="http://schemas.microsoft.com/office/drawing/2014/main" id="{D57250F1-BBFC-A81D-FD84-C9A3CEF328C9}"/>
              </a:ext>
            </a:extLst>
          </p:cNvPr>
          <p:cNvSpPr txBox="1">
            <a:spLocks/>
          </p:cNvSpPr>
          <p:nvPr/>
        </p:nvSpPr>
        <p:spPr>
          <a:xfrm>
            <a:off x="501910" y="4160785"/>
            <a:ext cx="9104022" cy="244679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31800" algn="l" rtl="0">
              <a:lnSpc>
                <a:spcPct val="100000"/>
              </a:lnSpc>
              <a:spcBef>
                <a:spcPts val="360"/>
              </a:spcBef>
              <a:spcAft>
                <a:spcPts val="0"/>
              </a:spcAft>
              <a:buClr>
                <a:srgbClr val="929292"/>
              </a:buClr>
              <a:buSzPts val="1800"/>
              <a:buFont typeface="Arial"/>
              <a:buNone/>
              <a:defRPr sz="1800" b="0" i="0" u="none" strike="noStrike" cap="none">
                <a:solidFill>
                  <a:srgbClr val="929292"/>
                </a:solidFill>
                <a:latin typeface="Arial"/>
                <a:ea typeface="Arial"/>
                <a:cs typeface="Arial"/>
                <a:sym typeface="Arial"/>
              </a:defRPr>
            </a:lvl1pPr>
            <a:lvl2pPr marL="914400" marR="0" lvl="1" indent="-406400" algn="ctr" rtl="0">
              <a:lnSpc>
                <a:spcPct val="100000"/>
              </a:lnSpc>
              <a:spcBef>
                <a:spcPts val="560"/>
              </a:spcBef>
              <a:spcAft>
                <a:spcPts val="0"/>
              </a:spcAft>
              <a:buClr>
                <a:srgbClr val="929292"/>
              </a:buClr>
              <a:buSzPts val="2800"/>
              <a:buFont typeface="Arial"/>
              <a:buNone/>
              <a:defRPr sz="2800" b="0" i="0" u="none" strike="noStrike" cap="none">
                <a:solidFill>
                  <a:srgbClr val="929292"/>
                </a:solidFill>
                <a:latin typeface="Arial"/>
                <a:ea typeface="Arial"/>
                <a:cs typeface="Arial"/>
                <a:sym typeface="Arial"/>
              </a:defRPr>
            </a:lvl2pPr>
            <a:lvl3pPr marL="1371600" marR="0" lvl="2" indent="-381000" algn="ctr" rtl="0">
              <a:lnSpc>
                <a:spcPct val="100000"/>
              </a:lnSpc>
              <a:spcBef>
                <a:spcPts val="480"/>
              </a:spcBef>
              <a:spcAft>
                <a:spcPts val="0"/>
              </a:spcAft>
              <a:buClr>
                <a:srgbClr val="929292"/>
              </a:buClr>
              <a:buSzPts val="2400"/>
              <a:buFont typeface="Arial"/>
              <a:buNone/>
              <a:defRPr sz="2400" b="0" i="0" u="none" strike="noStrike" cap="none">
                <a:solidFill>
                  <a:srgbClr val="929292"/>
                </a:solidFill>
                <a:latin typeface="Arial"/>
                <a:ea typeface="Arial"/>
                <a:cs typeface="Arial"/>
                <a:sym typeface="Arial"/>
              </a:defRPr>
            </a:lvl3pPr>
            <a:lvl4pPr marL="1828800" marR="0" lvl="3"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4pPr>
            <a:lvl5pPr marL="2286000" marR="0" lvl="4"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5pPr>
            <a:lvl6pPr marL="2743200" marR="0" lvl="5"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6pPr>
            <a:lvl7pPr marL="3200400" marR="0" lvl="6"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7pPr>
            <a:lvl8pPr marL="3657600" marR="0" lvl="7"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8pPr>
            <a:lvl9pPr marL="4114800" marR="0" lvl="8"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9pPr>
          </a:lstStyle>
          <a:p>
            <a:r>
              <a:rPr lang="en-US" b="1" dirty="0">
                <a:solidFill>
                  <a:schemeClr val="accent3">
                    <a:lumMod val="50000"/>
                  </a:schemeClr>
                </a:solidFill>
              </a:rPr>
              <a:t>The Park’s staff (ca. 40)</a:t>
            </a:r>
          </a:p>
          <a:p>
            <a:r>
              <a:rPr lang="en-US" dirty="0"/>
              <a:t>	Water, Biodiversity and Rural Development Department</a:t>
            </a:r>
          </a:p>
          <a:p>
            <a:r>
              <a:rPr lang="en-US" dirty="0"/>
              <a:t>	Direct management of natural areas</a:t>
            </a:r>
          </a:p>
          <a:p>
            <a:r>
              <a:rPr lang="en-US" dirty="0"/>
              <a:t>	General Administration and Resources Department</a:t>
            </a:r>
          </a:p>
          <a:p>
            <a:r>
              <a:rPr lang="en-US" dirty="0"/>
              <a:t>	Heritage and Living Environment Department</a:t>
            </a:r>
          </a:p>
        </p:txBody>
      </p:sp>
      <p:sp>
        <p:nvSpPr>
          <p:cNvPr id="6" name="Titre 1">
            <a:extLst>
              <a:ext uri="{FF2B5EF4-FFF2-40B4-BE49-F238E27FC236}">
                <a16:creationId xmlns:a16="http://schemas.microsoft.com/office/drawing/2014/main" id="{443EBF59-2EB0-50DC-FD58-32B4EC5314E1}"/>
              </a:ext>
            </a:extLst>
          </p:cNvPr>
          <p:cNvSpPr>
            <a:spLocks noGrp="1"/>
          </p:cNvSpPr>
          <p:nvPr>
            <p:ph type="ctrTitle"/>
          </p:nvPr>
        </p:nvSpPr>
        <p:spPr>
          <a:xfrm>
            <a:off x="501650" y="0"/>
            <a:ext cx="9404350" cy="404813"/>
          </a:xfrm>
        </p:spPr>
        <p:txBody>
          <a:bodyPr/>
          <a:lstStyle/>
          <a:p>
            <a:r>
              <a:rPr lang="fr-FR" dirty="0"/>
              <a:t>A REGIONAL NATURE PARK </a:t>
            </a:r>
            <a:r>
              <a:rPr lang="fr-FR" i="1" dirty="0"/>
              <a:t>(Camargue </a:t>
            </a:r>
            <a:r>
              <a:rPr lang="fr-FR" i="1" dirty="0" err="1"/>
              <a:t>example</a:t>
            </a:r>
            <a:r>
              <a:rPr lang="fr-FR" i="1" dirty="0"/>
              <a:t>)</a:t>
            </a:r>
            <a:endParaRPr lang="fr-FR" dirty="0"/>
          </a:p>
        </p:txBody>
      </p:sp>
    </p:spTree>
    <p:extLst>
      <p:ext uri="{BB962C8B-B14F-4D97-AF65-F5344CB8AC3E}">
        <p14:creationId xmlns:p14="http://schemas.microsoft.com/office/powerpoint/2010/main" val="2068559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241B40E4-C77D-7825-17A8-FBA84701194E}"/>
              </a:ext>
            </a:extLst>
          </p:cNvPr>
          <p:cNvSpPr>
            <a:spLocks noGrp="1"/>
          </p:cNvSpPr>
          <p:nvPr>
            <p:ph type="body" idx="2"/>
          </p:nvPr>
        </p:nvSpPr>
        <p:spPr/>
        <p:txBody>
          <a:bodyPr>
            <a:normAutofit lnSpcReduction="10000"/>
          </a:bodyPr>
          <a:lstStyle/>
          <a:p>
            <a:r>
              <a:rPr lang="fr-FR" dirty="0" err="1"/>
              <a:t>Outcome</a:t>
            </a:r>
            <a:r>
              <a:rPr lang="fr-FR" dirty="0"/>
              <a:t> </a:t>
            </a:r>
            <a:r>
              <a:rPr lang="fr-FR" dirty="0" err="1"/>
              <a:t>after</a:t>
            </a:r>
            <a:r>
              <a:rPr lang="fr-FR" dirty="0"/>
              <a:t> 50+ </a:t>
            </a:r>
            <a:r>
              <a:rPr lang="fr-FR" dirty="0" err="1"/>
              <a:t>years</a:t>
            </a:r>
            <a:r>
              <a:rPr lang="fr-FR" dirty="0"/>
              <a:t> of existence</a:t>
            </a:r>
          </a:p>
        </p:txBody>
      </p:sp>
      <p:sp>
        <p:nvSpPr>
          <p:cNvPr id="5" name="Sous-titre 2">
            <a:extLst>
              <a:ext uri="{FF2B5EF4-FFF2-40B4-BE49-F238E27FC236}">
                <a16:creationId xmlns:a16="http://schemas.microsoft.com/office/drawing/2014/main" id="{DBEFE7FD-B5E3-111C-53EF-F6CAAF882EE2}"/>
              </a:ext>
            </a:extLst>
          </p:cNvPr>
          <p:cNvSpPr>
            <a:spLocks noGrp="1"/>
          </p:cNvSpPr>
          <p:nvPr>
            <p:ph type="subTitle" idx="1"/>
          </p:nvPr>
        </p:nvSpPr>
        <p:spPr>
          <a:xfrm>
            <a:off x="415925" y="1125538"/>
            <a:ext cx="9074150" cy="2413728"/>
          </a:xfrm>
        </p:spPr>
        <p:txBody>
          <a:bodyPr>
            <a:normAutofit/>
          </a:bodyPr>
          <a:lstStyle/>
          <a:p>
            <a:r>
              <a:rPr lang="en-US" b="1" dirty="0">
                <a:solidFill>
                  <a:schemeClr val="accent3">
                    <a:lumMod val="50000"/>
                  </a:schemeClr>
                </a:solidFill>
              </a:rPr>
              <a:t>Positive aspects :</a:t>
            </a:r>
          </a:p>
          <a:p>
            <a:endParaRPr lang="en-US" b="1" dirty="0">
              <a:solidFill>
                <a:schemeClr val="accent3">
                  <a:lumMod val="50000"/>
                </a:schemeClr>
              </a:solidFill>
            </a:endParaRP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A unique forum for discussing challenges and agree on a common vision  </a:t>
            </a: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Each stakeholder can have a voice</a:t>
            </a: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Staff with relevant expertise</a:t>
            </a:r>
          </a:p>
          <a:p>
            <a:pPr marL="1343025" indent="-285750" defTabSz="1168400">
              <a:buClr>
                <a:schemeClr val="accent2">
                  <a:lumMod val="50000"/>
                </a:schemeClr>
              </a:buClr>
              <a:buSzPct val="125000"/>
              <a:buFont typeface="Arial" panose="020B0604020202020204" pitchFamily="34" charset="0"/>
              <a:buChar char="•"/>
            </a:pPr>
            <a:endParaRPr lang="fr-FR" altLang="fr-FR" dirty="0">
              <a:solidFill>
                <a:schemeClr val="tx1"/>
              </a:solidFill>
              <a:latin typeface="Calibri" panose="020F0502020204030204" pitchFamily="34" charset="0"/>
              <a:ea typeface="Times New Roman" panose="02020603050405020304" pitchFamily="18" charset="0"/>
              <a:cs typeface="Calibri" panose="020F0502020204030204" pitchFamily="34" charset="0"/>
            </a:endParaRPr>
          </a:p>
          <a:p>
            <a:pPr defTabSz="742950" eaLnBrk="0" fontAlgn="base" hangingPunct="0">
              <a:spcBef>
                <a:spcPct val="0"/>
              </a:spcBef>
              <a:spcAft>
                <a:spcPct val="0"/>
              </a:spcAft>
            </a:pPr>
            <a:endParaRPr lang="fr-FR" altLang="fr-FR" sz="1800" dirty="0"/>
          </a:p>
          <a:p>
            <a:pPr defTabSz="742950" eaLnBrk="0" fontAlgn="base" hangingPunct="0">
              <a:spcBef>
                <a:spcPct val="0"/>
              </a:spcBef>
              <a:spcAft>
                <a:spcPct val="0"/>
              </a:spcAft>
            </a:pPr>
            <a:endParaRPr lang="fr-FR" altLang="fr-FR" sz="1800" dirty="0"/>
          </a:p>
          <a:p>
            <a:pPr defTabSz="742950" eaLnBrk="0" fontAlgn="base" hangingPunct="0">
              <a:spcBef>
                <a:spcPct val="0"/>
              </a:spcBef>
              <a:spcAft>
                <a:spcPct val="0"/>
              </a:spcAft>
            </a:pPr>
            <a:endParaRPr lang="fr-FR" altLang="fr-FR" dirty="0"/>
          </a:p>
          <a:p>
            <a:pPr defTabSz="742950" eaLnBrk="0" fontAlgn="base" hangingPunct="0">
              <a:spcBef>
                <a:spcPct val="0"/>
              </a:spcBef>
              <a:spcAft>
                <a:spcPct val="0"/>
              </a:spcAft>
            </a:pPr>
            <a:endParaRPr lang="fr-FR" altLang="fr-FR" sz="1800" dirty="0"/>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dirty="0">
              <a:solidFill>
                <a:schemeClr val="tx1"/>
              </a:solidFill>
            </a:endParaRPr>
          </a:p>
        </p:txBody>
      </p:sp>
      <p:sp>
        <p:nvSpPr>
          <p:cNvPr id="6" name="Sous-titre 2">
            <a:extLst>
              <a:ext uri="{FF2B5EF4-FFF2-40B4-BE49-F238E27FC236}">
                <a16:creationId xmlns:a16="http://schemas.microsoft.com/office/drawing/2014/main" id="{AB3D16E5-065D-2D08-D429-0C609F87782D}"/>
              </a:ext>
            </a:extLst>
          </p:cNvPr>
          <p:cNvSpPr txBox="1">
            <a:spLocks/>
          </p:cNvSpPr>
          <p:nvPr/>
        </p:nvSpPr>
        <p:spPr>
          <a:xfrm>
            <a:off x="501650" y="3429000"/>
            <a:ext cx="9074150" cy="2413728"/>
          </a:xfrm>
          <a:prstGeom prst="rect">
            <a:avLst/>
          </a:prstGeom>
          <a:no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431800" algn="l" rtl="0">
              <a:lnSpc>
                <a:spcPct val="100000"/>
              </a:lnSpc>
              <a:spcBef>
                <a:spcPts val="360"/>
              </a:spcBef>
              <a:spcAft>
                <a:spcPts val="0"/>
              </a:spcAft>
              <a:buClr>
                <a:srgbClr val="929292"/>
              </a:buClr>
              <a:buSzPts val="1800"/>
              <a:buFont typeface="Arial"/>
              <a:buNone/>
              <a:defRPr sz="1800" b="0" i="0" u="none" strike="noStrike" cap="none">
                <a:solidFill>
                  <a:srgbClr val="929292"/>
                </a:solidFill>
                <a:latin typeface="Arial"/>
                <a:ea typeface="Arial"/>
                <a:cs typeface="Arial"/>
                <a:sym typeface="Arial"/>
              </a:defRPr>
            </a:lvl1pPr>
            <a:lvl2pPr marL="914400" marR="0" lvl="1" indent="-406400" algn="ctr" rtl="0">
              <a:lnSpc>
                <a:spcPct val="100000"/>
              </a:lnSpc>
              <a:spcBef>
                <a:spcPts val="560"/>
              </a:spcBef>
              <a:spcAft>
                <a:spcPts val="0"/>
              </a:spcAft>
              <a:buClr>
                <a:srgbClr val="929292"/>
              </a:buClr>
              <a:buSzPts val="2800"/>
              <a:buFont typeface="Arial"/>
              <a:buNone/>
              <a:defRPr sz="2800" b="0" i="0" u="none" strike="noStrike" cap="none">
                <a:solidFill>
                  <a:srgbClr val="929292"/>
                </a:solidFill>
                <a:latin typeface="Arial"/>
                <a:ea typeface="Arial"/>
                <a:cs typeface="Arial"/>
                <a:sym typeface="Arial"/>
              </a:defRPr>
            </a:lvl2pPr>
            <a:lvl3pPr marL="1371600" marR="0" lvl="2" indent="-381000" algn="ctr" rtl="0">
              <a:lnSpc>
                <a:spcPct val="100000"/>
              </a:lnSpc>
              <a:spcBef>
                <a:spcPts val="480"/>
              </a:spcBef>
              <a:spcAft>
                <a:spcPts val="0"/>
              </a:spcAft>
              <a:buClr>
                <a:srgbClr val="929292"/>
              </a:buClr>
              <a:buSzPts val="2400"/>
              <a:buFont typeface="Arial"/>
              <a:buNone/>
              <a:defRPr sz="2400" b="0" i="0" u="none" strike="noStrike" cap="none">
                <a:solidFill>
                  <a:srgbClr val="929292"/>
                </a:solidFill>
                <a:latin typeface="Arial"/>
                <a:ea typeface="Arial"/>
                <a:cs typeface="Arial"/>
                <a:sym typeface="Arial"/>
              </a:defRPr>
            </a:lvl3pPr>
            <a:lvl4pPr marL="1828800" marR="0" lvl="3"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4pPr>
            <a:lvl5pPr marL="2286000" marR="0" lvl="4"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5pPr>
            <a:lvl6pPr marL="2743200" marR="0" lvl="5"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6pPr>
            <a:lvl7pPr marL="3200400" marR="0" lvl="6"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7pPr>
            <a:lvl8pPr marL="3657600" marR="0" lvl="7"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8pPr>
            <a:lvl9pPr marL="4114800" marR="0" lvl="8"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9pPr>
          </a:lstStyle>
          <a:p>
            <a:r>
              <a:rPr lang="en-US" b="1" dirty="0">
                <a:solidFill>
                  <a:schemeClr val="accent3">
                    <a:lumMod val="50000"/>
                  </a:schemeClr>
                </a:solidFill>
              </a:rPr>
              <a:t>Difficulties/ remaining challenges:</a:t>
            </a:r>
          </a:p>
          <a:p>
            <a:pPr marL="1057275" indent="0" defTabSz="1168400">
              <a:buClr>
                <a:schemeClr val="accent2">
                  <a:lumMod val="50000"/>
                </a:schemeClr>
              </a:buClr>
              <a:buSzPct val="125000"/>
            </a:pPr>
            <a:endPar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r>
              <a:rPr lang="en-US" alt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Only soft power, no capacity to impose or forbid </a:t>
            </a:r>
            <a:r>
              <a:rPr lang="en-US" kern="100" dirty="0">
                <a:solidFill>
                  <a:schemeClr val="tx1"/>
                </a:solidFill>
                <a:latin typeface="Arial" panose="020B0604020202020204" pitchFamily="34" charset="0"/>
                <a:ea typeface="Calibri" panose="020F0502020204030204" pitchFamily="34" charset="0"/>
                <a:cs typeface="Arial" panose="020B0604020202020204" pitchFamily="34" charset="0"/>
              </a:rPr>
              <a:t>►</a:t>
            </a: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 Need to complement with other protection statuses</a:t>
            </a:r>
            <a:endParaRPr lang="en-US" alt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Very sensitive to political turnover / elections</a:t>
            </a: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“Who pays decides” principle </a:t>
            </a:r>
            <a:r>
              <a:rPr lang="en-US" kern="100" dirty="0">
                <a:solidFill>
                  <a:schemeClr val="tx1"/>
                </a:solidFill>
                <a:latin typeface="Arial" panose="020B0604020202020204" pitchFamily="34" charset="0"/>
                <a:ea typeface="Calibri" panose="020F0502020204030204" pitchFamily="34" charset="0"/>
                <a:cs typeface="Arial" panose="020B0604020202020204" pitchFamily="34" charset="0"/>
              </a:rPr>
              <a:t>►</a:t>
            </a: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 The Region rules the game</a:t>
            </a:r>
          </a:p>
          <a:p>
            <a:pPr marL="1343025" indent="-285750" defTabSz="1168400">
              <a:buClr>
                <a:schemeClr val="accent2">
                  <a:lumMod val="50000"/>
                </a:schemeClr>
              </a:buClr>
              <a:buSzPct val="125000"/>
              <a:buFont typeface="Arial" panose="020B0604020202020204" pitchFamily="34" charset="0"/>
              <a:buChar char="•"/>
            </a:pPr>
            <a:r>
              <a:rPr lang="en-US" alt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Requires a clear vision and a recognized leader, able to build consensus</a:t>
            </a:r>
          </a:p>
          <a:p>
            <a:pPr marL="1343025" indent="-285750" defTabSz="1168400">
              <a:buClr>
                <a:schemeClr val="accent2">
                  <a:lumMod val="50000"/>
                </a:schemeClr>
              </a:buClr>
              <a:buSzPct val="125000"/>
              <a:buFont typeface="Arial" panose="020B0604020202020204" pitchFamily="34" charset="0"/>
              <a:buChar char="•"/>
            </a:pPr>
            <a:r>
              <a:rPr lang="en-US" alt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Lack of willingness to address Climate Change effects </a:t>
            </a:r>
            <a:r>
              <a:rPr lang="en-US" kern="100" dirty="0">
                <a:solidFill>
                  <a:schemeClr val="tx1"/>
                </a:solidFill>
                <a:latin typeface="Arial" panose="020B0604020202020204" pitchFamily="34" charset="0"/>
                <a:ea typeface="Calibri" panose="020F0502020204030204" pitchFamily="34" charset="0"/>
                <a:cs typeface="Arial" panose="020B0604020202020204" pitchFamily="34" charset="0"/>
              </a:rPr>
              <a:t>► </a:t>
            </a:r>
            <a:r>
              <a:rPr lang="en-US" kern="100" dirty="0" err="1">
                <a:solidFill>
                  <a:schemeClr val="tx1"/>
                </a:solidFill>
                <a:latin typeface="Calibri" panose="020F0502020204030204" pitchFamily="34" charset="0"/>
                <a:ea typeface="Calibri" panose="020F0502020204030204" pitchFamily="34" charset="0"/>
                <a:cs typeface="Times New Roman" panose="02020603050405020304" pitchFamily="18" charset="0"/>
              </a:rPr>
              <a:t>Unability</a:t>
            </a: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 to reach consensus</a:t>
            </a:r>
            <a:endParaRPr lang="fr-FR" alt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defTabSz="742950" eaLnBrk="0" fontAlgn="base" hangingPunct="0">
              <a:spcBef>
                <a:spcPct val="0"/>
              </a:spcBef>
              <a:spcAft>
                <a:spcPct val="0"/>
              </a:spcAft>
            </a:pPr>
            <a:endParaRPr lang="fr-FR" altLang="fr-FR" dirty="0"/>
          </a:p>
          <a:p>
            <a:pPr defTabSz="742950" eaLnBrk="0" fontAlgn="base" hangingPunct="0">
              <a:spcBef>
                <a:spcPct val="0"/>
              </a:spcBef>
              <a:spcAft>
                <a:spcPct val="0"/>
              </a:spcAft>
            </a:pPr>
            <a:endParaRPr lang="fr-FR" altLang="fr-FR" dirty="0"/>
          </a:p>
          <a:p>
            <a:pPr defTabSz="742950" eaLnBrk="0" fontAlgn="base" hangingPunct="0">
              <a:spcBef>
                <a:spcPct val="0"/>
              </a:spcBef>
              <a:spcAft>
                <a:spcPct val="0"/>
              </a:spcAft>
            </a:pPr>
            <a:endParaRPr lang="fr-FR" altLang="fr-FR" dirty="0"/>
          </a:p>
          <a:p>
            <a:pPr defTabSz="742950" eaLnBrk="0" fontAlgn="base" hangingPunct="0">
              <a:spcBef>
                <a:spcPct val="0"/>
              </a:spcBef>
              <a:spcAft>
                <a:spcPct val="0"/>
              </a:spcAft>
            </a:pPr>
            <a:endParaRPr lang="fr-FR" altLang="fr-FR" dirty="0"/>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dirty="0">
              <a:solidFill>
                <a:schemeClr val="tx1"/>
              </a:solidFill>
            </a:endParaRPr>
          </a:p>
        </p:txBody>
      </p:sp>
      <p:sp>
        <p:nvSpPr>
          <p:cNvPr id="7" name="Titre 1">
            <a:extLst>
              <a:ext uri="{FF2B5EF4-FFF2-40B4-BE49-F238E27FC236}">
                <a16:creationId xmlns:a16="http://schemas.microsoft.com/office/drawing/2014/main" id="{7D7E4997-5BCE-A47E-E110-C38C2AE9EE8D}"/>
              </a:ext>
            </a:extLst>
          </p:cNvPr>
          <p:cNvSpPr>
            <a:spLocks noGrp="1"/>
          </p:cNvSpPr>
          <p:nvPr>
            <p:ph type="ctrTitle"/>
          </p:nvPr>
        </p:nvSpPr>
        <p:spPr>
          <a:xfrm>
            <a:off x="501650" y="0"/>
            <a:ext cx="9404350" cy="404813"/>
          </a:xfrm>
        </p:spPr>
        <p:txBody>
          <a:bodyPr/>
          <a:lstStyle/>
          <a:p>
            <a:r>
              <a:rPr lang="fr-FR" dirty="0"/>
              <a:t>A REGIONAL NATURE PARK </a:t>
            </a:r>
            <a:r>
              <a:rPr lang="fr-FR" i="1" dirty="0"/>
              <a:t>(Camargue </a:t>
            </a:r>
            <a:r>
              <a:rPr lang="fr-FR" i="1" dirty="0" err="1"/>
              <a:t>example</a:t>
            </a:r>
            <a:r>
              <a:rPr lang="fr-FR" i="1" dirty="0"/>
              <a:t>)</a:t>
            </a:r>
            <a:endParaRPr lang="fr-FR" dirty="0"/>
          </a:p>
        </p:txBody>
      </p:sp>
    </p:spTree>
    <p:extLst>
      <p:ext uri="{BB962C8B-B14F-4D97-AF65-F5344CB8AC3E}">
        <p14:creationId xmlns:p14="http://schemas.microsoft.com/office/powerpoint/2010/main" val="735144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0085FF1C-27D0-6544-B247-B62A3B723C9C}"/>
              </a:ext>
            </a:extLst>
          </p:cNvPr>
          <p:cNvSpPr txBox="1"/>
          <p:nvPr/>
        </p:nvSpPr>
        <p:spPr>
          <a:xfrm>
            <a:off x="3710480" y="3012692"/>
            <a:ext cx="0" cy="0"/>
          </a:xfrm>
          <a:prstGeom prst="rect">
            <a:avLst/>
          </a:prstGeom>
          <a:noFill/>
        </p:spPr>
        <p:txBody>
          <a:bodyPr wrap="none" lIns="0" tIns="0" rIns="0" bIns="0" rtlCol="0">
            <a:noAutofit/>
          </a:bodyPr>
          <a:lstStyle/>
          <a:p>
            <a:endParaRPr lang="fr-FR" sz="1138" baseline="30000" dirty="0">
              <a:solidFill>
                <a:schemeClr val="accent1"/>
              </a:solidFill>
              <a:latin typeface="Roboto Light"/>
            </a:endParaRPr>
          </a:p>
        </p:txBody>
      </p:sp>
      <p:sp>
        <p:nvSpPr>
          <p:cNvPr id="7" name="ZoneTexte 6">
            <a:extLst>
              <a:ext uri="{FF2B5EF4-FFF2-40B4-BE49-F238E27FC236}">
                <a16:creationId xmlns:a16="http://schemas.microsoft.com/office/drawing/2014/main" id="{16972BC1-7F2F-C549-B85B-628927ED8533}"/>
              </a:ext>
            </a:extLst>
          </p:cNvPr>
          <p:cNvSpPr txBox="1"/>
          <p:nvPr/>
        </p:nvSpPr>
        <p:spPr>
          <a:xfrm>
            <a:off x="4107574" y="3063930"/>
            <a:ext cx="0" cy="0"/>
          </a:xfrm>
          <a:prstGeom prst="rect">
            <a:avLst/>
          </a:prstGeom>
          <a:noFill/>
        </p:spPr>
        <p:txBody>
          <a:bodyPr wrap="none" lIns="0" tIns="0" rIns="0" bIns="0" rtlCol="0">
            <a:noAutofit/>
          </a:bodyPr>
          <a:lstStyle/>
          <a:p>
            <a:endParaRPr lang="fr-FR" sz="1138" baseline="30000" dirty="0">
              <a:solidFill>
                <a:schemeClr val="accent1"/>
              </a:solidFill>
              <a:latin typeface="Roboto Light"/>
            </a:endParaRPr>
          </a:p>
        </p:txBody>
      </p:sp>
      <p:sp>
        <p:nvSpPr>
          <p:cNvPr id="8" name="Titre 1">
            <a:extLst>
              <a:ext uri="{FF2B5EF4-FFF2-40B4-BE49-F238E27FC236}">
                <a16:creationId xmlns:a16="http://schemas.microsoft.com/office/drawing/2014/main" id="{0A25F5F5-9E9A-704A-991B-E64996F72618}"/>
              </a:ext>
            </a:extLst>
          </p:cNvPr>
          <p:cNvSpPr>
            <a:spLocks noGrp="1"/>
          </p:cNvSpPr>
          <p:nvPr>
            <p:ph type="title"/>
          </p:nvPr>
        </p:nvSpPr>
        <p:spPr>
          <a:xfrm>
            <a:off x="1129224" y="1032734"/>
            <a:ext cx="7548246" cy="2194559"/>
          </a:xfrm>
        </p:spPr>
        <p:txBody>
          <a:bodyPr anchor="ctr">
            <a:noAutofit/>
          </a:bodyPr>
          <a:lstStyle/>
          <a:p>
            <a:pPr algn="ctr"/>
            <a:r>
              <a:rPr lang="fr-FR" sz="2800" b="1" dirty="0">
                <a:solidFill>
                  <a:schemeClr val="bg1"/>
                </a:solidFill>
              </a:rPr>
              <a:t>T</a:t>
            </a:r>
            <a:r>
              <a:rPr lang="fr-FR" sz="2800" dirty="0">
                <a:solidFill>
                  <a:schemeClr val="bg1"/>
                </a:solidFill>
              </a:rPr>
              <a:t>he </a:t>
            </a:r>
            <a:r>
              <a:rPr lang="fr-FR" sz="2800" dirty="0" err="1">
                <a:solidFill>
                  <a:schemeClr val="bg1"/>
                </a:solidFill>
              </a:rPr>
              <a:t>co</a:t>
            </a:r>
            <a:r>
              <a:rPr lang="fr-FR" sz="2800" dirty="0">
                <a:solidFill>
                  <a:schemeClr val="bg1"/>
                </a:solidFill>
              </a:rPr>
              <a:t>-management of the former salinas by the Park, TdV &amp; the Camargue Nature Reserve </a:t>
            </a:r>
            <a:br>
              <a:rPr lang="fr-FR" sz="2800" dirty="0">
                <a:solidFill>
                  <a:schemeClr val="bg1"/>
                </a:solidFill>
              </a:rPr>
            </a:br>
            <a:r>
              <a:rPr lang="fr-FR" sz="2800" i="1" dirty="0">
                <a:solidFill>
                  <a:schemeClr val="bg1"/>
                </a:solidFill>
              </a:rPr>
              <a:t>(« Etangs et Marais des Salins de Camargue »)</a:t>
            </a:r>
            <a:endParaRPr lang="fr-FR" sz="2800" b="1" i="1" dirty="0">
              <a:solidFill>
                <a:schemeClr val="bg1"/>
              </a:solidFill>
            </a:endParaRPr>
          </a:p>
        </p:txBody>
      </p:sp>
    </p:spTree>
    <p:extLst>
      <p:ext uri="{BB962C8B-B14F-4D97-AF65-F5344CB8AC3E}">
        <p14:creationId xmlns:p14="http://schemas.microsoft.com/office/powerpoint/2010/main" val="9515151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08075" y="2819400"/>
            <a:ext cx="7689850" cy="449610"/>
          </a:xfrm>
          <a:prstGeom prst="rect">
            <a:avLst/>
          </a:prstGeom>
        </p:spPr>
        <p:txBody>
          <a:bodyPr vert="horz" wrap="square" lIns="0" tIns="6350" rIns="0" bIns="0" rtlCol="0">
            <a:spAutoFit/>
          </a:bodyPr>
          <a:lstStyle/>
          <a:p>
            <a:pPr marL="12065" marR="247650">
              <a:lnSpc>
                <a:spcPct val="160000"/>
              </a:lnSpc>
              <a:spcBef>
                <a:spcPts val="50"/>
              </a:spcBef>
              <a:tabLst>
                <a:tab pos="252729" algn="l"/>
              </a:tabLst>
            </a:pPr>
            <a:r>
              <a:rPr lang="de-DE" dirty="0">
                <a:latin typeface="Lucida Sans Unicode"/>
                <a:cs typeface="Lucida Sans Unicode"/>
              </a:rPr>
              <a:t>TEXT HERE</a:t>
            </a:r>
            <a:endParaRPr dirty="0">
              <a:latin typeface="Lucida Sans Unicode"/>
              <a:cs typeface="Lucida Sans Unicode"/>
            </a:endParaRPr>
          </a:p>
        </p:txBody>
      </p:sp>
      <p:sp>
        <p:nvSpPr>
          <p:cNvPr id="4" name="object 3">
            <a:extLst>
              <a:ext uri="{FF2B5EF4-FFF2-40B4-BE49-F238E27FC236}">
                <a16:creationId xmlns:a16="http://schemas.microsoft.com/office/drawing/2014/main" id="{1DBFE9EE-6CAE-3CD3-8BD0-0CED8DE7E47D}"/>
              </a:ext>
            </a:extLst>
          </p:cNvPr>
          <p:cNvSpPr txBox="1"/>
          <p:nvPr/>
        </p:nvSpPr>
        <p:spPr>
          <a:xfrm>
            <a:off x="1087541" y="1346709"/>
            <a:ext cx="6842759" cy="289823"/>
          </a:xfrm>
          <a:prstGeom prst="rect">
            <a:avLst/>
          </a:prstGeom>
        </p:spPr>
        <p:txBody>
          <a:bodyPr vert="horz" wrap="square" lIns="0" tIns="12700" rIns="0" bIns="0" rtlCol="0">
            <a:spAutoFit/>
          </a:bodyPr>
          <a:lstStyle/>
          <a:p>
            <a:pPr marL="12700">
              <a:spcBef>
                <a:spcPts val="100"/>
              </a:spcBef>
            </a:pPr>
            <a:r>
              <a:rPr lang="de-DE" b="1" spc="-45" dirty="0" err="1">
                <a:solidFill>
                  <a:srgbClr val="DB4E0E"/>
                </a:solidFill>
                <a:latin typeface="Tahoma"/>
                <a:cs typeface="Tahoma"/>
              </a:rPr>
              <a:t>Subtitle</a:t>
            </a:r>
            <a:r>
              <a:rPr lang="de-DE" b="1" spc="-45" dirty="0">
                <a:solidFill>
                  <a:srgbClr val="DB4E0E"/>
                </a:solidFill>
                <a:latin typeface="Tahoma"/>
                <a:cs typeface="Tahoma"/>
              </a:rPr>
              <a:t> </a:t>
            </a:r>
            <a:r>
              <a:rPr lang="de-DE" b="1" spc="-45" dirty="0" err="1">
                <a:solidFill>
                  <a:srgbClr val="DB4E0E"/>
                </a:solidFill>
                <a:latin typeface="Tahoma"/>
                <a:cs typeface="Tahoma"/>
              </a:rPr>
              <a:t>here</a:t>
            </a:r>
            <a:endParaRPr dirty="0">
              <a:latin typeface="Tahoma"/>
              <a:cs typeface="Tahoma"/>
            </a:endParaRPr>
          </a:p>
        </p:txBody>
      </p:sp>
      <p:pic>
        <p:nvPicPr>
          <p:cNvPr id="1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000" y="1143001"/>
            <a:ext cx="5410200" cy="40696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3"/>
          <p:cNvSpPr txBox="1">
            <a:spLocks noChangeArrowheads="1"/>
          </p:cNvSpPr>
          <p:nvPr/>
        </p:nvSpPr>
        <p:spPr>
          <a:xfrm>
            <a:off x="685801" y="822592"/>
            <a:ext cx="9220201" cy="5434236"/>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3906838" lvl="5" algn="l" eaLnBrk="0" hangingPunct="0">
              <a:spcBef>
                <a:spcPct val="50000"/>
              </a:spcBef>
              <a:spcAft>
                <a:spcPct val="20000"/>
              </a:spcAft>
            </a:pPr>
            <a:endParaRPr lang="fr-FR" altLang="fr-FR" b="1" dirty="0">
              <a:solidFill>
                <a:schemeClr val="hlink"/>
              </a:solidFill>
            </a:endParaRPr>
          </a:p>
          <a:p>
            <a:pPr marL="3906838" lvl="5" algn="l" eaLnBrk="0" hangingPunct="0">
              <a:spcBef>
                <a:spcPts val="0"/>
              </a:spcBef>
            </a:pPr>
            <a:r>
              <a:rPr lang="fr-FR" altLang="fr-FR" b="1" dirty="0">
                <a:solidFill>
                  <a:schemeClr val="hlink"/>
                </a:solidFill>
              </a:rPr>
              <a:t>	</a:t>
            </a:r>
          </a:p>
          <a:p>
            <a:pPr marL="3906838" lvl="5" algn="l" eaLnBrk="0" hangingPunct="0">
              <a:spcBef>
                <a:spcPts val="0"/>
              </a:spcBef>
            </a:pPr>
            <a:endParaRPr lang="fr-FR" altLang="fr-FR" b="1" dirty="0">
              <a:solidFill>
                <a:schemeClr val="hlink"/>
              </a:solidFill>
            </a:endParaRPr>
          </a:p>
          <a:p>
            <a:pPr marL="3906838" lvl="5" algn="l" eaLnBrk="0" hangingPunct="0">
              <a:spcBef>
                <a:spcPts val="0"/>
              </a:spcBef>
            </a:pPr>
            <a:r>
              <a:rPr lang="fr-FR" altLang="fr-FR" b="1" dirty="0">
                <a:solidFill>
                  <a:schemeClr val="hlink"/>
                </a:solidFill>
              </a:rPr>
              <a:t>	</a:t>
            </a:r>
            <a:r>
              <a:rPr lang="fr-FR" altLang="fr-FR" dirty="0">
                <a:solidFill>
                  <a:schemeClr val="accent3">
                    <a:lumMod val="50000"/>
                  </a:schemeClr>
                </a:solidFill>
              </a:rPr>
              <a:t>70% of the </a:t>
            </a:r>
            <a:r>
              <a:rPr lang="fr-FR" altLang="fr-FR" dirty="0" err="1">
                <a:solidFill>
                  <a:schemeClr val="accent3">
                    <a:lumMod val="50000"/>
                  </a:schemeClr>
                </a:solidFill>
              </a:rPr>
              <a:t>territory</a:t>
            </a:r>
            <a:r>
              <a:rPr lang="fr-FR" altLang="fr-FR" dirty="0">
                <a:solidFill>
                  <a:schemeClr val="accent3">
                    <a:lumMod val="50000"/>
                  </a:schemeClr>
                </a:solidFill>
              </a:rPr>
              <a:t> </a:t>
            </a:r>
            <a:r>
              <a:rPr lang="fr-FR" altLang="fr-FR" dirty="0" err="1">
                <a:solidFill>
                  <a:schemeClr val="accent3">
                    <a:lumMod val="50000"/>
                  </a:schemeClr>
                </a:solidFill>
              </a:rPr>
              <a:t>below</a:t>
            </a:r>
            <a:r>
              <a:rPr lang="fr-FR" altLang="fr-FR" dirty="0">
                <a:solidFill>
                  <a:schemeClr val="accent3">
                    <a:lumMod val="50000"/>
                  </a:schemeClr>
                </a:solidFill>
              </a:rPr>
              <a:t> 1 m </a:t>
            </a:r>
          </a:p>
          <a:p>
            <a:pPr marL="3906838" lvl="5" algn="l" eaLnBrk="0" hangingPunct="0">
              <a:spcBef>
                <a:spcPts val="0"/>
              </a:spcBef>
            </a:pPr>
            <a:endParaRPr lang="fr-FR" altLang="fr-FR" sz="1100" b="1" dirty="0">
              <a:solidFill>
                <a:schemeClr val="hlink"/>
              </a:solidFill>
            </a:endParaRPr>
          </a:p>
          <a:p>
            <a:pPr marL="3906838" lvl="5" algn="l" eaLnBrk="0" hangingPunct="0">
              <a:spcBef>
                <a:spcPts val="0"/>
              </a:spcBef>
            </a:pPr>
            <a:r>
              <a:rPr lang="fr-FR" altLang="fr-FR" b="1" dirty="0">
                <a:solidFill>
                  <a:schemeClr val="hlink"/>
                </a:solidFill>
              </a:rPr>
              <a:t>	</a:t>
            </a:r>
            <a:r>
              <a:rPr lang="fr-FR" altLang="fr-FR" dirty="0" err="1">
                <a:solidFill>
                  <a:schemeClr val="accent3">
                    <a:lumMod val="50000"/>
                  </a:schemeClr>
                </a:solidFill>
              </a:rPr>
              <a:t>Threat</a:t>
            </a:r>
            <a:r>
              <a:rPr lang="fr-FR" altLang="fr-FR" dirty="0">
                <a:solidFill>
                  <a:schemeClr val="accent3">
                    <a:lumMod val="50000"/>
                  </a:schemeClr>
                </a:solidFill>
              </a:rPr>
              <a:t> of </a:t>
            </a:r>
            <a:r>
              <a:rPr lang="fr-FR" altLang="fr-FR" dirty="0" err="1">
                <a:solidFill>
                  <a:schemeClr val="accent3">
                    <a:lumMod val="50000"/>
                  </a:schemeClr>
                </a:solidFill>
              </a:rPr>
              <a:t>floods</a:t>
            </a:r>
            <a:r>
              <a:rPr lang="fr-FR" altLang="fr-FR" dirty="0">
                <a:solidFill>
                  <a:schemeClr val="accent3">
                    <a:lumMod val="50000"/>
                  </a:schemeClr>
                </a:solidFill>
              </a:rPr>
              <a:t> and </a:t>
            </a:r>
            <a:r>
              <a:rPr lang="fr-FR" altLang="fr-FR" dirty="0" err="1">
                <a:solidFill>
                  <a:schemeClr val="accent3">
                    <a:lumMod val="50000"/>
                  </a:schemeClr>
                </a:solidFill>
              </a:rPr>
              <a:t>salt</a:t>
            </a:r>
            <a:r>
              <a:rPr lang="fr-FR" altLang="fr-FR" dirty="0">
                <a:solidFill>
                  <a:schemeClr val="accent3">
                    <a:lumMod val="50000"/>
                  </a:schemeClr>
                </a:solidFill>
              </a:rPr>
              <a:t> intrusion</a:t>
            </a:r>
            <a:endParaRPr lang="fr-FR" altLang="fr-FR" b="1" dirty="0">
              <a:solidFill>
                <a:schemeClr val="hlink"/>
              </a:solidFill>
            </a:endParaRPr>
          </a:p>
          <a:p>
            <a:pPr marL="3906838" lvl="5" algn="l" eaLnBrk="0" hangingPunct="0">
              <a:spcBef>
                <a:spcPts val="0"/>
              </a:spcBef>
            </a:pPr>
            <a:endParaRPr lang="fr-FR" altLang="fr-FR" b="1" dirty="0">
              <a:solidFill>
                <a:schemeClr val="hlink"/>
              </a:solidFill>
            </a:endParaRPr>
          </a:p>
          <a:p>
            <a:pPr marL="3906838" lvl="5" algn="l" eaLnBrk="0" hangingPunct="0">
              <a:spcBef>
                <a:spcPts val="0"/>
              </a:spcBef>
            </a:pPr>
            <a:r>
              <a:rPr lang="fr-FR" altLang="fr-FR" dirty="0">
                <a:solidFill>
                  <a:schemeClr val="accent3">
                    <a:lumMod val="50000"/>
                  </a:schemeClr>
                </a:solidFill>
              </a:rPr>
              <a:t>	</a:t>
            </a:r>
            <a:r>
              <a:rPr lang="fr-FR" altLang="fr-FR" b="1" dirty="0">
                <a:solidFill>
                  <a:schemeClr val="accent3">
                    <a:lumMod val="50000"/>
                  </a:schemeClr>
                </a:solidFill>
              </a:rPr>
              <a:t>	</a:t>
            </a:r>
            <a:endParaRPr lang="fr-FR" altLang="fr-FR" dirty="0">
              <a:solidFill>
                <a:schemeClr val="hlink"/>
              </a:solidFill>
            </a:endParaRPr>
          </a:p>
          <a:p>
            <a:pPr marL="3906838" lvl="5" algn="l" eaLnBrk="0" hangingPunct="0">
              <a:spcBef>
                <a:spcPts val="0"/>
              </a:spcBef>
            </a:pPr>
            <a:r>
              <a:rPr lang="fr-FR" altLang="fr-FR" b="1" dirty="0">
                <a:solidFill>
                  <a:schemeClr val="hlink"/>
                </a:solidFill>
              </a:rPr>
              <a:t>		</a:t>
            </a:r>
          </a:p>
          <a:p>
            <a:pPr marL="3906838" lvl="5" algn="l" eaLnBrk="0" hangingPunct="0">
              <a:spcBef>
                <a:spcPts val="0"/>
              </a:spcBef>
            </a:pPr>
            <a:r>
              <a:rPr lang="fr-FR" altLang="fr-FR" dirty="0">
                <a:solidFill>
                  <a:schemeClr val="accent3">
                    <a:lumMod val="50000"/>
                  </a:schemeClr>
                </a:solidFill>
              </a:rPr>
              <a:t>		</a:t>
            </a:r>
            <a:endParaRPr lang="fr-FR" altLang="fr-FR" dirty="0">
              <a:solidFill>
                <a:schemeClr val="hlink"/>
              </a:solidFill>
            </a:endParaRPr>
          </a:p>
          <a:p>
            <a:endParaRPr lang="fr-FR" altLang="fr-FR" dirty="0">
              <a:solidFill>
                <a:srgbClr val="3C7483"/>
              </a:solidFill>
            </a:endParaRPr>
          </a:p>
        </p:txBody>
      </p:sp>
      <p:pic>
        <p:nvPicPr>
          <p:cNvPr id="12" name="Imag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64723" y="4958761"/>
            <a:ext cx="4062354" cy="1537516"/>
          </a:xfrm>
          <a:prstGeom prst="rect">
            <a:avLst/>
          </a:prstGeom>
        </p:spPr>
      </p:pic>
      <p:sp>
        <p:nvSpPr>
          <p:cNvPr id="5" name="Titre 1">
            <a:extLst>
              <a:ext uri="{FF2B5EF4-FFF2-40B4-BE49-F238E27FC236}">
                <a16:creationId xmlns:a16="http://schemas.microsoft.com/office/drawing/2014/main" id="{F4E793AC-0E19-8E95-27AE-82C8B6522B80}"/>
              </a:ext>
            </a:extLst>
          </p:cNvPr>
          <p:cNvSpPr txBox="1">
            <a:spLocks/>
          </p:cNvSpPr>
          <p:nvPr/>
        </p:nvSpPr>
        <p:spPr>
          <a:xfrm>
            <a:off x="0" y="0"/>
            <a:ext cx="9906000" cy="404813"/>
          </a:xfrm>
          <a:prstGeom prst="rect">
            <a:avLst/>
          </a:prstGeom>
          <a:solidFill>
            <a:schemeClr val="accent2"/>
          </a:solidFill>
          <a:ln>
            <a:solidFill>
              <a:schemeClr val="accent1"/>
            </a:solidFill>
          </a:ln>
        </p:spPr>
        <p:txBody>
          <a:bodyPr spcFirstLastPara="1" wrap="square" lIns="91425" tIns="45700" rIns="91425" bIns="45700" anchor="ctr" anchorCtr="0">
            <a:normAutofit fontScale="55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lang="fr-FR" dirty="0"/>
          </a:p>
        </p:txBody>
      </p:sp>
      <p:sp>
        <p:nvSpPr>
          <p:cNvPr id="2" name="object 2"/>
          <p:cNvSpPr txBox="1">
            <a:spLocks noGrp="1"/>
          </p:cNvSpPr>
          <p:nvPr>
            <p:ph type="title"/>
          </p:nvPr>
        </p:nvSpPr>
        <p:spPr>
          <a:xfrm>
            <a:off x="1087536" y="44916"/>
            <a:ext cx="6532464" cy="333425"/>
          </a:xfrm>
          <a:prstGeom prst="rect">
            <a:avLst/>
          </a:prstGeom>
        </p:spPr>
        <p:txBody>
          <a:bodyPr vert="horz" wrap="square" lIns="0" tIns="12700" rIns="0" bIns="0" rtlCol="0" anchor="ctr">
            <a:spAutoFit/>
          </a:bodyPr>
          <a:lstStyle/>
          <a:p>
            <a:pPr marL="12700">
              <a:spcBef>
                <a:spcPts val="100"/>
              </a:spcBef>
            </a:pPr>
            <a:r>
              <a:rPr lang="de-DE" sz="2000" b="1" spc="-5" dirty="0">
                <a:solidFill>
                  <a:schemeClr val="bg1"/>
                </a:solidFill>
              </a:rPr>
              <a:t>An </a:t>
            </a:r>
            <a:r>
              <a:rPr lang="de-DE" sz="2000" b="1" spc="-5" dirty="0" err="1">
                <a:solidFill>
                  <a:schemeClr val="bg1"/>
                </a:solidFill>
              </a:rPr>
              <a:t>instable</a:t>
            </a:r>
            <a:r>
              <a:rPr lang="de-DE" sz="2000" b="1" spc="-5" dirty="0">
                <a:solidFill>
                  <a:schemeClr val="bg1"/>
                </a:solidFill>
              </a:rPr>
              <a:t> </a:t>
            </a:r>
            <a:r>
              <a:rPr lang="de-DE" sz="2000" b="1" spc="-5" dirty="0" err="1">
                <a:solidFill>
                  <a:schemeClr val="bg1"/>
                </a:solidFill>
              </a:rPr>
              <a:t>and</a:t>
            </a:r>
            <a:r>
              <a:rPr lang="de-DE" sz="2000" b="1" spc="-5" dirty="0">
                <a:solidFill>
                  <a:schemeClr val="bg1"/>
                </a:solidFill>
              </a:rPr>
              <a:t> vulnerable </a:t>
            </a:r>
            <a:r>
              <a:rPr lang="de-DE" sz="2000" b="1" spc="-5" dirty="0" err="1">
                <a:solidFill>
                  <a:schemeClr val="bg1"/>
                </a:solidFill>
              </a:rPr>
              <a:t>area</a:t>
            </a:r>
            <a:endParaRPr sz="2000" b="1" spc="-5" dirty="0">
              <a:solidFill>
                <a:schemeClr val="bg1"/>
              </a:solidFill>
            </a:endParaRPr>
          </a:p>
        </p:txBody>
      </p:sp>
    </p:spTree>
    <p:extLst>
      <p:ext uri="{BB962C8B-B14F-4D97-AF65-F5344CB8AC3E}">
        <p14:creationId xmlns:p14="http://schemas.microsoft.com/office/powerpoint/2010/main" val="8384605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EAC02115-DE87-C9D1-0C4B-E547DA7B72FF}"/>
              </a:ext>
            </a:extLst>
          </p:cNvPr>
          <p:cNvSpPr txBox="1">
            <a:spLocks/>
          </p:cNvSpPr>
          <p:nvPr/>
        </p:nvSpPr>
        <p:spPr>
          <a:xfrm>
            <a:off x="0" y="0"/>
            <a:ext cx="9906000" cy="404813"/>
          </a:xfrm>
          <a:prstGeom prst="rect">
            <a:avLst/>
          </a:prstGeom>
          <a:solidFill>
            <a:schemeClr val="accent2"/>
          </a:solidFill>
          <a:ln>
            <a:solidFill>
              <a:schemeClr val="accent1"/>
            </a:solidFill>
          </a:ln>
        </p:spPr>
        <p:txBody>
          <a:bodyPr spcFirstLastPara="1" wrap="square" lIns="91425" tIns="45700" rIns="91425" bIns="45700" anchor="ctr" anchorCtr="0">
            <a:normAutofit fontScale="55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lang="fr-FR" dirty="0"/>
          </a:p>
        </p:txBody>
      </p:sp>
      <p:sp>
        <p:nvSpPr>
          <p:cNvPr id="2" name="object 2"/>
          <p:cNvSpPr txBox="1">
            <a:spLocks noGrp="1"/>
          </p:cNvSpPr>
          <p:nvPr>
            <p:ph type="title"/>
          </p:nvPr>
        </p:nvSpPr>
        <p:spPr>
          <a:xfrm>
            <a:off x="1087536" y="35602"/>
            <a:ext cx="5999064" cy="333425"/>
          </a:xfrm>
          <a:prstGeom prst="rect">
            <a:avLst/>
          </a:prstGeom>
        </p:spPr>
        <p:txBody>
          <a:bodyPr vert="horz" wrap="square" lIns="0" tIns="12700" rIns="0" bIns="0" rtlCol="0" anchor="ctr">
            <a:spAutoFit/>
          </a:bodyPr>
          <a:lstStyle/>
          <a:p>
            <a:pPr marL="12700">
              <a:spcBef>
                <a:spcPts val="100"/>
              </a:spcBef>
            </a:pPr>
            <a:r>
              <a:rPr lang="de-DE" sz="2000" b="1" spc="-5" dirty="0" err="1">
                <a:solidFill>
                  <a:schemeClr val="bg1"/>
                </a:solidFill>
              </a:rPr>
              <a:t>Although</a:t>
            </a:r>
            <a:r>
              <a:rPr lang="de-DE" sz="2000" b="1" spc="-5" dirty="0">
                <a:solidFill>
                  <a:schemeClr val="bg1"/>
                </a:solidFill>
              </a:rPr>
              <a:t> </a:t>
            </a:r>
            <a:r>
              <a:rPr lang="de-DE" sz="2000" b="1" spc="-5" dirty="0" err="1">
                <a:solidFill>
                  <a:schemeClr val="bg1"/>
                </a:solidFill>
              </a:rPr>
              <a:t>fixed</a:t>
            </a:r>
            <a:r>
              <a:rPr lang="de-DE" sz="2000" b="1" spc="-5" dirty="0">
                <a:solidFill>
                  <a:schemeClr val="bg1"/>
                </a:solidFill>
              </a:rPr>
              <a:t>, a still </a:t>
            </a:r>
            <a:r>
              <a:rPr lang="de-DE" sz="2000" b="1" spc="-5" dirty="0" err="1">
                <a:solidFill>
                  <a:schemeClr val="bg1"/>
                </a:solidFill>
              </a:rPr>
              <a:t>dynamic</a:t>
            </a:r>
            <a:r>
              <a:rPr lang="de-DE" sz="2000" b="1" spc="-5" dirty="0">
                <a:solidFill>
                  <a:schemeClr val="bg1"/>
                </a:solidFill>
              </a:rPr>
              <a:t> </a:t>
            </a:r>
            <a:r>
              <a:rPr lang="de-DE" sz="2000" b="1" spc="-5" dirty="0" err="1">
                <a:solidFill>
                  <a:schemeClr val="bg1"/>
                </a:solidFill>
              </a:rPr>
              <a:t>delta</a:t>
            </a:r>
            <a:endParaRPr sz="2000" b="1" spc="-5" dirty="0">
              <a:solidFill>
                <a:schemeClr val="bg1"/>
              </a:solidFill>
            </a:endParaRPr>
          </a:p>
        </p:txBody>
      </p:sp>
      <p:sp>
        <p:nvSpPr>
          <p:cNvPr id="6" name="Rectangle 3"/>
          <p:cNvSpPr txBox="1">
            <a:spLocks noChangeArrowheads="1"/>
          </p:cNvSpPr>
          <p:nvPr/>
        </p:nvSpPr>
        <p:spPr>
          <a:xfrm>
            <a:off x="5503164" y="953049"/>
            <a:ext cx="4021837" cy="5134708"/>
          </a:xfrm>
          <a:prstGeom prst="rect">
            <a:avLst/>
          </a:prstGeom>
        </p:spPr>
        <p:txBody>
          <a:bodyPr vert="horz" lIns="84406" tIns="42203" rIns="84406" bIns="42203" rtlCol="0">
            <a:normAutofit/>
          </a:bodyPr>
          <a:lstStyle>
            <a:lvl1pPr marL="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buFontTx/>
              <a:buNone/>
            </a:pPr>
            <a:r>
              <a:rPr lang="fr-FR" altLang="fr-FR" sz="1846" b="1" dirty="0" err="1">
                <a:solidFill>
                  <a:schemeClr val="accent1">
                    <a:lumMod val="75000"/>
                  </a:schemeClr>
                </a:solidFill>
                <a:latin typeface="+mj-lt"/>
              </a:rPr>
              <a:t>Consequences</a:t>
            </a:r>
            <a:endParaRPr lang="fr-FR" altLang="fr-FR" sz="1846" b="1" dirty="0">
              <a:solidFill>
                <a:schemeClr val="accent1">
                  <a:lumMod val="75000"/>
                </a:schemeClr>
              </a:solidFill>
              <a:latin typeface="+mj-lt"/>
            </a:endParaRPr>
          </a:p>
          <a:p>
            <a:pPr marL="738572" lvl="1" indent="-316531" algn="l">
              <a:buFont typeface="Wingdings" panose="05000000000000000000" pitchFamily="2" charset="2"/>
              <a:buChar char="§"/>
            </a:pPr>
            <a:r>
              <a:rPr lang="fr-FR" altLang="fr-FR" sz="1662" dirty="0" err="1">
                <a:solidFill>
                  <a:srgbClr val="3C7483"/>
                </a:solidFill>
                <a:latin typeface="+mj-lt"/>
              </a:rPr>
              <a:t>Coastal</a:t>
            </a:r>
            <a:r>
              <a:rPr lang="fr-FR" altLang="fr-FR" sz="1662" dirty="0">
                <a:solidFill>
                  <a:srgbClr val="3C7483"/>
                </a:solidFill>
                <a:latin typeface="+mj-lt"/>
              </a:rPr>
              <a:t> </a:t>
            </a:r>
            <a:r>
              <a:rPr lang="fr-FR" altLang="fr-FR" sz="1662" dirty="0" err="1">
                <a:solidFill>
                  <a:srgbClr val="3C7483"/>
                </a:solidFill>
                <a:latin typeface="+mj-lt"/>
              </a:rPr>
              <a:t>erosion</a:t>
            </a:r>
            <a:endParaRPr lang="fr-FR" altLang="fr-FR" sz="1662" dirty="0">
              <a:solidFill>
                <a:srgbClr val="3C7483"/>
              </a:solidFill>
              <a:latin typeface="+mj-lt"/>
            </a:endParaRPr>
          </a:p>
          <a:p>
            <a:pPr marL="738572" lvl="1" indent="-316531" algn="l">
              <a:buFont typeface="Wingdings" panose="05000000000000000000" pitchFamily="2" charset="2"/>
              <a:buChar char="§"/>
            </a:pPr>
            <a:r>
              <a:rPr lang="fr-FR" altLang="fr-FR" sz="1662" dirty="0" err="1">
                <a:solidFill>
                  <a:srgbClr val="3C7483"/>
                </a:solidFill>
                <a:latin typeface="+mj-lt"/>
              </a:rPr>
              <a:t>Increased</a:t>
            </a:r>
            <a:r>
              <a:rPr lang="fr-FR" altLang="fr-FR" sz="1662" dirty="0">
                <a:solidFill>
                  <a:srgbClr val="3C7483"/>
                </a:solidFill>
                <a:latin typeface="+mj-lt"/>
              </a:rPr>
              <a:t> flood </a:t>
            </a:r>
            <a:r>
              <a:rPr lang="fr-FR" altLang="fr-FR" sz="1662" dirty="0" err="1">
                <a:solidFill>
                  <a:srgbClr val="3C7483"/>
                </a:solidFill>
                <a:latin typeface="+mj-lt"/>
              </a:rPr>
              <a:t>risk</a:t>
            </a:r>
            <a:endParaRPr lang="fr-FR" altLang="fr-FR" sz="1662" dirty="0">
              <a:solidFill>
                <a:srgbClr val="3C7483"/>
              </a:solidFill>
              <a:latin typeface="+mj-lt"/>
            </a:endParaRPr>
          </a:p>
          <a:p>
            <a:pPr marL="738572" lvl="1" indent="-316531" algn="l">
              <a:buFont typeface="Wingdings" panose="05000000000000000000" pitchFamily="2" charset="2"/>
              <a:buChar char="§"/>
            </a:pPr>
            <a:r>
              <a:rPr lang="fr-FR" altLang="fr-FR" sz="1662" dirty="0" err="1">
                <a:solidFill>
                  <a:srgbClr val="3C7483"/>
                </a:solidFill>
                <a:latin typeface="+mj-lt"/>
              </a:rPr>
              <a:t>Difficult</a:t>
            </a:r>
            <a:r>
              <a:rPr lang="fr-FR" altLang="fr-FR" sz="1662" dirty="0">
                <a:solidFill>
                  <a:srgbClr val="3C7483"/>
                </a:solidFill>
                <a:latin typeface="+mj-lt"/>
              </a:rPr>
              <a:t> water management</a:t>
            </a:r>
          </a:p>
          <a:p>
            <a:pPr marL="738572" lvl="1" indent="-316531" algn="l">
              <a:buFont typeface="Wingdings" panose="05000000000000000000" pitchFamily="2" charset="2"/>
              <a:buChar char="§"/>
            </a:pPr>
            <a:r>
              <a:rPr lang="fr-FR" altLang="fr-FR" sz="1662" dirty="0" err="1">
                <a:solidFill>
                  <a:srgbClr val="3C7483"/>
                </a:solidFill>
                <a:latin typeface="+mj-lt"/>
              </a:rPr>
              <a:t>Salinization</a:t>
            </a:r>
            <a:endParaRPr lang="fr-FR" altLang="fr-FR" sz="1662" dirty="0">
              <a:solidFill>
                <a:srgbClr val="3C7483"/>
              </a:solidFill>
              <a:latin typeface="+mj-lt"/>
            </a:endParaRPr>
          </a:p>
          <a:p>
            <a:endParaRPr lang="fr-FR" altLang="fr-FR" sz="1662" dirty="0"/>
          </a:p>
        </p:txBody>
      </p:sp>
      <p:pic>
        <p:nvPicPr>
          <p:cNvPr id="7" name="Picture 7" descr="SL2OK"/>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48401" y="2796310"/>
            <a:ext cx="1510951" cy="937059"/>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6" descr="4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709651" y="3252841"/>
            <a:ext cx="1394927" cy="825151"/>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1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248402" y="3886200"/>
            <a:ext cx="1510951"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738760" y="4151898"/>
            <a:ext cx="1358738" cy="853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p:cNvSpPr/>
          <p:nvPr/>
        </p:nvSpPr>
        <p:spPr>
          <a:xfrm>
            <a:off x="1524000" y="919576"/>
            <a:ext cx="4572000" cy="1655261"/>
          </a:xfrm>
          <a:prstGeom prst="rect">
            <a:avLst/>
          </a:prstGeom>
        </p:spPr>
        <p:txBody>
          <a:bodyPr>
            <a:spAutoFit/>
          </a:bodyPr>
          <a:lstStyle/>
          <a:p>
            <a:pPr marL="0" lvl="1">
              <a:spcBef>
                <a:spcPct val="20000"/>
              </a:spcBef>
              <a:buClr>
                <a:schemeClr val="accent5">
                  <a:lumMod val="75000"/>
                </a:schemeClr>
              </a:buClr>
              <a:buSzPct val="123000"/>
            </a:pPr>
            <a:r>
              <a:rPr lang="fr-FR" altLang="fr-FR" sz="1846" b="1" dirty="0">
                <a:solidFill>
                  <a:schemeClr val="accent1">
                    <a:lumMod val="75000"/>
                  </a:schemeClr>
                </a:solidFill>
                <a:latin typeface="+mj-lt"/>
              </a:rPr>
              <a:t>4 </a:t>
            </a:r>
            <a:r>
              <a:rPr lang="fr-FR" altLang="fr-FR" sz="1846" b="1" dirty="0" err="1">
                <a:solidFill>
                  <a:schemeClr val="accent1">
                    <a:lumMod val="75000"/>
                  </a:schemeClr>
                </a:solidFill>
                <a:latin typeface="+mj-lt"/>
              </a:rPr>
              <a:t>factors</a:t>
            </a:r>
            <a:endParaRPr lang="fr-FR" altLang="fr-FR" sz="1846" b="1" dirty="0">
              <a:solidFill>
                <a:schemeClr val="accent1">
                  <a:lumMod val="75000"/>
                </a:schemeClr>
              </a:solidFill>
              <a:latin typeface="+mj-lt"/>
            </a:endParaRPr>
          </a:p>
          <a:p>
            <a:pPr lvl="1">
              <a:buClr>
                <a:schemeClr val="accent5">
                  <a:lumMod val="75000"/>
                </a:schemeClr>
              </a:buClr>
              <a:buSzPct val="123000"/>
            </a:pPr>
            <a:endParaRPr lang="fr-FR" altLang="fr-FR" sz="1662" dirty="0">
              <a:solidFill>
                <a:srgbClr val="3C7483"/>
              </a:solidFill>
            </a:endParaRPr>
          </a:p>
          <a:p>
            <a:pPr lvl="1">
              <a:buClr>
                <a:schemeClr val="accent5">
                  <a:lumMod val="75000"/>
                </a:schemeClr>
              </a:buClr>
              <a:buSzPct val="123000"/>
              <a:buFont typeface="Wingdings" panose="05000000000000000000" pitchFamily="2" charset="2"/>
              <a:buChar char="§"/>
            </a:pPr>
            <a:r>
              <a:rPr lang="fr-FR" altLang="fr-FR" sz="1662" dirty="0">
                <a:solidFill>
                  <a:srgbClr val="3C7483"/>
                </a:solidFill>
              </a:rPr>
              <a:t> Subsidence</a:t>
            </a:r>
          </a:p>
          <a:p>
            <a:pPr lvl="1">
              <a:buClr>
                <a:schemeClr val="accent5">
                  <a:lumMod val="75000"/>
                </a:schemeClr>
              </a:buClr>
              <a:buSzPct val="123000"/>
              <a:buFont typeface="Wingdings" panose="05000000000000000000" pitchFamily="2" charset="2"/>
              <a:buChar char="§"/>
            </a:pPr>
            <a:r>
              <a:rPr lang="fr-FR" altLang="fr-FR" sz="1662" dirty="0">
                <a:solidFill>
                  <a:srgbClr val="3C7483"/>
                </a:solidFill>
              </a:rPr>
              <a:t> </a:t>
            </a:r>
            <a:r>
              <a:rPr lang="fr-FR" altLang="fr-FR" sz="1662" dirty="0" err="1">
                <a:solidFill>
                  <a:srgbClr val="3C7483"/>
                </a:solidFill>
              </a:rPr>
              <a:t>Decreasing</a:t>
            </a:r>
            <a:r>
              <a:rPr lang="fr-FR" altLang="fr-FR" sz="1662" dirty="0">
                <a:solidFill>
                  <a:srgbClr val="3C7483"/>
                </a:solidFill>
              </a:rPr>
              <a:t> </a:t>
            </a:r>
            <a:r>
              <a:rPr lang="fr-FR" altLang="fr-FR" sz="1662" dirty="0" err="1">
                <a:solidFill>
                  <a:srgbClr val="3C7483"/>
                </a:solidFill>
              </a:rPr>
              <a:t>sediment</a:t>
            </a:r>
            <a:r>
              <a:rPr lang="fr-FR" altLang="fr-FR" sz="1662" dirty="0">
                <a:solidFill>
                  <a:srgbClr val="3C7483"/>
                </a:solidFill>
              </a:rPr>
              <a:t> flow</a:t>
            </a:r>
          </a:p>
          <a:p>
            <a:pPr lvl="1">
              <a:buClr>
                <a:schemeClr val="accent5">
                  <a:lumMod val="75000"/>
                </a:schemeClr>
              </a:buClr>
              <a:buSzPct val="123000"/>
              <a:buFont typeface="Wingdings" panose="05000000000000000000" pitchFamily="2" charset="2"/>
              <a:buChar char="§"/>
            </a:pPr>
            <a:r>
              <a:rPr lang="fr-FR" altLang="fr-FR" sz="1662" dirty="0">
                <a:solidFill>
                  <a:srgbClr val="3C7483"/>
                </a:solidFill>
              </a:rPr>
              <a:t> </a:t>
            </a:r>
            <a:r>
              <a:rPr lang="fr-FR" altLang="fr-FR" sz="1662" dirty="0" err="1">
                <a:solidFill>
                  <a:srgbClr val="3C7483"/>
                </a:solidFill>
              </a:rPr>
              <a:t>Sea-level</a:t>
            </a:r>
            <a:r>
              <a:rPr lang="fr-FR" altLang="fr-FR" sz="1662" dirty="0">
                <a:solidFill>
                  <a:srgbClr val="3C7483"/>
                </a:solidFill>
              </a:rPr>
              <a:t> </a:t>
            </a:r>
            <a:r>
              <a:rPr lang="fr-FR" altLang="fr-FR" sz="1662" dirty="0" err="1">
                <a:solidFill>
                  <a:srgbClr val="3C7483"/>
                </a:solidFill>
              </a:rPr>
              <a:t>rise</a:t>
            </a:r>
            <a:endParaRPr lang="fr-FR" altLang="fr-FR" sz="1662" dirty="0">
              <a:solidFill>
                <a:srgbClr val="3C7483"/>
              </a:solidFill>
            </a:endParaRPr>
          </a:p>
          <a:p>
            <a:pPr lvl="1">
              <a:buClr>
                <a:schemeClr val="accent5">
                  <a:lumMod val="75000"/>
                </a:schemeClr>
              </a:buClr>
              <a:buSzPct val="123000"/>
              <a:buFont typeface="Wingdings" panose="05000000000000000000" pitchFamily="2" charset="2"/>
              <a:buChar char="§"/>
            </a:pPr>
            <a:r>
              <a:rPr lang="fr-FR" altLang="fr-FR" sz="1662" dirty="0">
                <a:solidFill>
                  <a:srgbClr val="3C7483"/>
                </a:solidFill>
              </a:rPr>
              <a:t> </a:t>
            </a:r>
            <a:r>
              <a:rPr lang="fr-FR" altLang="fr-FR" sz="1662" dirty="0" err="1">
                <a:solidFill>
                  <a:srgbClr val="3C7483"/>
                </a:solidFill>
              </a:rPr>
              <a:t>Extreme</a:t>
            </a:r>
            <a:r>
              <a:rPr lang="fr-FR" altLang="fr-FR" sz="1662" dirty="0">
                <a:solidFill>
                  <a:srgbClr val="3C7483"/>
                </a:solidFill>
              </a:rPr>
              <a:t> </a:t>
            </a:r>
            <a:r>
              <a:rPr lang="fr-FR" altLang="fr-FR" sz="1662" dirty="0" err="1">
                <a:solidFill>
                  <a:srgbClr val="3C7483"/>
                </a:solidFill>
              </a:rPr>
              <a:t>weather</a:t>
            </a:r>
            <a:r>
              <a:rPr lang="fr-FR" altLang="fr-FR" sz="1662" dirty="0">
                <a:solidFill>
                  <a:srgbClr val="3C7483"/>
                </a:solidFill>
              </a:rPr>
              <a:t> </a:t>
            </a:r>
            <a:r>
              <a:rPr lang="fr-FR" altLang="fr-FR" sz="1662" dirty="0" err="1">
                <a:solidFill>
                  <a:srgbClr val="3C7483"/>
                </a:solidFill>
              </a:rPr>
              <a:t>events</a:t>
            </a:r>
            <a:endParaRPr lang="fr-FR" altLang="fr-FR" sz="1662" dirty="0">
              <a:solidFill>
                <a:srgbClr val="3C7483"/>
              </a:solidFill>
            </a:endParaRPr>
          </a:p>
        </p:txBody>
      </p:sp>
      <p:pic>
        <p:nvPicPr>
          <p:cNvPr id="14" name="Image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99935" y="3105512"/>
            <a:ext cx="5057909" cy="3800576"/>
          </a:xfrm>
          <a:prstGeom prst="rect">
            <a:avLst/>
          </a:prstGeom>
        </p:spPr>
      </p:pic>
      <p:sp>
        <p:nvSpPr>
          <p:cNvPr id="5" name="ZoneTexte 4"/>
          <p:cNvSpPr txBox="1"/>
          <p:nvPr/>
        </p:nvSpPr>
        <p:spPr>
          <a:xfrm flipH="1">
            <a:off x="1905001" y="3121223"/>
            <a:ext cx="2653951" cy="523220"/>
          </a:xfrm>
          <a:prstGeom prst="rect">
            <a:avLst/>
          </a:prstGeom>
          <a:solidFill>
            <a:schemeClr val="bg1"/>
          </a:solidFill>
        </p:spPr>
        <p:txBody>
          <a:bodyPr wrap="square" rtlCol="0">
            <a:spAutoFit/>
          </a:bodyPr>
          <a:lstStyle/>
          <a:p>
            <a:r>
              <a:rPr lang="fr-FR" sz="1400" b="1" dirty="0" err="1"/>
              <a:t>Shoreline</a:t>
            </a:r>
            <a:r>
              <a:rPr lang="fr-FR" sz="1400" b="1" dirty="0"/>
              <a:t> </a:t>
            </a:r>
            <a:r>
              <a:rPr lang="fr-FR" sz="1400" b="1" dirty="0" err="1"/>
              <a:t>evolution</a:t>
            </a:r>
            <a:r>
              <a:rPr lang="fr-FR" sz="1400" b="1" dirty="0"/>
              <a:t> 1872-2013</a:t>
            </a:r>
          </a:p>
        </p:txBody>
      </p:sp>
    </p:spTree>
    <p:extLst>
      <p:ext uri="{BB962C8B-B14F-4D97-AF65-F5344CB8AC3E}">
        <p14:creationId xmlns:p14="http://schemas.microsoft.com/office/powerpoint/2010/main" val="38005891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4BE2906-9EDD-5455-DDA2-8CFEBD9481C5}"/>
              </a:ext>
            </a:extLst>
          </p:cNvPr>
          <p:cNvSpPr>
            <a:spLocks noGrp="1"/>
          </p:cNvSpPr>
          <p:nvPr>
            <p:ph type="ctrTitle"/>
          </p:nvPr>
        </p:nvSpPr>
        <p:spPr/>
        <p:txBody>
          <a:bodyPr/>
          <a:lstStyle/>
          <a:p>
            <a:r>
              <a:rPr lang="fr-FR" dirty="0"/>
              <a:t>The Camargue Regional Park</a:t>
            </a:r>
          </a:p>
        </p:txBody>
      </p:sp>
      <p:sp>
        <p:nvSpPr>
          <p:cNvPr id="3" name="Sous-titre 2">
            <a:extLst>
              <a:ext uri="{FF2B5EF4-FFF2-40B4-BE49-F238E27FC236}">
                <a16:creationId xmlns:a16="http://schemas.microsoft.com/office/drawing/2014/main" id="{E220F892-83D9-D246-69FB-70B57206FC21}"/>
              </a:ext>
            </a:extLst>
          </p:cNvPr>
          <p:cNvSpPr>
            <a:spLocks noGrp="1"/>
          </p:cNvSpPr>
          <p:nvPr>
            <p:ph type="subTitle" idx="1"/>
          </p:nvPr>
        </p:nvSpPr>
        <p:spPr>
          <a:xfrm>
            <a:off x="416496" y="5353878"/>
            <a:ext cx="9073008" cy="1027450"/>
          </a:xfrm>
        </p:spPr>
        <p:txBody>
          <a:bodyPr/>
          <a:lstStyle/>
          <a:p>
            <a:endParaRPr lang="fr-FR"/>
          </a:p>
        </p:txBody>
      </p:sp>
      <p:sp>
        <p:nvSpPr>
          <p:cNvPr id="4" name="Espace réservé du texte 3">
            <a:extLst>
              <a:ext uri="{FF2B5EF4-FFF2-40B4-BE49-F238E27FC236}">
                <a16:creationId xmlns:a16="http://schemas.microsoft.com/office/drawing/2014/main" id="{ADCF372B-0800-AFF1-7ABB-05F19743E884}"/>
              </a:ext>
            </a:extLst>
          </p:cNvPr>
          <p:cNvSpPr>
            <a:spLocks noGrp="1"/>
          </p:cNvSpPr>
          <p:nvPr>
            <p:ph type="body" idx="2"/>
          </p:nvPr>
        </p:nvSpPr>
        <p:spPr>
          <a:xfrm>
            <a:off x="0" y="1980888"/>
            <a:ext cx="9906000" cy="1752016"/>
          </a:xfrm>
        </p:spPr>
        <p:txBody>
          <a:bodyPr>
            <a:normAutofit lnSpcReduction="10000"/>
          </a:bodyPr>
          <a:lstStyle/>
          <a:p>
            <a:pPr marL="628650" indent="-400050">
              <a:buAutoNum type="romanUcPeriod"/>
            </a:pPr>
            <a:r>
              <a:rPr lang="fr-FR" sz="2400" dirty="0"/>
              <a:t>Regional Nature Parks in France </a:t>
            </a:r>
          </a:p>
          <a:p>
            <a:pPr marL="628650" indent="-400050">
              <a:buAutoNum type="romanUcPeriod"/>
            </a:pPr>
            <a:endParaRPr lang="fr-FR" sz="2400" dirty="0"/>
          </a:p>
          <a:p>
            <a:pPr marL="628650" indent="-400050">
              <a:buAutoNum type="romanUcPeriod"/>
            </a:pPr>
            <a:endParaRPr lang="fr-FR" sz="2400" dirty="0"/>
          </a:p>
          <a:p>
            <a:pPr marL="628650" indent="-400050">
              <a:buAutoNum type="romanUcPeriod"/>
            </a:pPr>
            <a:r>
              <a:rPr lang="fr-FR" sz="2400" dirty="0"/>
              <a:t>An </a:t>
            </a:r>
            <a:r>
              <a:rPr lang="fr-FR" sz="2400" dirty="0" err="1"/>
              <a:t>example</a:t>
            </a:r>
            <a:r>
              <a:rPr lang="fr-FR" sz="2400" dirty="0"/>
              <a:t>: the Camargue RNP</a:t>
            </a:r>
          </a:p>
        </p:txBody>
      </p:sp>
    </p:spTree>
    <p:extLst>
      <p:ext uri="{BB962C8B-B14F-4D97-AF65-F5344CB8AC3E}">
        <p14:creationId xmlns:p14="http://schemas.microsoft.com/office/powerpoint/2010/main" val="13969684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7D7E4997-5BCE-A47E-E110-C38C2AE9EE8D}"/>
              </a:ext>
            </a:extLst>
          </p:cNvPr>
          <p:cNvSpPr>
            <a:spLocks noGrp="1"/>
          </p:cNvSpPr>
          <p:nvPr>
            <p:ph type="ctrTitle"/>
          </p:nvPr>
        </p:nvSpPr>
        <p:spPr>
          <a:xfrm>
            <a:off x="501650" y="0"/>
            <a:ext cx="9404350" cy="404813"/>
          </a:xfrm>
        </p:spPr>
        <p:txBody>
          <a:bodyPr/>
          <a:lstStyle/>
          <a:p>
            <a:r>
              <a:rPr lang="fr-FR" dirty="0"/>
              <a:t>The former salinas</a:t>
            </a:r>
          </a:p>
        </p:txBody>
      </p:sp>
      <p:sp>
        <p:nvSpPr>
          <p:cNvPr id="3" name="Sous-titre 2">
            <a:extLst>
              <a:ext uri="{FF2B5EF4-FFF2-40B4-BE49-F238E27FC236}">
                <a16:creationId xmlns:a16="http://schemas.microsoft.com/office/drawing/2014/main" id="{CACC958D-8D6A-E896-5CCF-43C5DE2EA216}"/>
              </a:ext>
            </a:extLst>
          </p:cNvPr>
          <p:cNvSpPr>
            <a:spLocks noGrp="1"/>
          </p:cNvSpPr>
          <p:nvPr>
            <p:ph type="subTitle" idx="1"/>
          </p:nvPr>
        </p:nvSpPr>
        <p:spPr>
          <a:xfrm>
            <a:off x="119765" y="2223601"/>
            <a:ext cx="2090036" cy="2855585"/>
          </a:xfrm>
        </p:spPr>
        <p:txBody>
          <a:bodyPr/>
          <a:lstStyle/>
          <a:p>
            <a:r>
              <a:rPr lang="fr-FR" b="1" dirty="0">
                <a:solidFill>
                  <a:schemeClr val="accent3">
                    <a:lumMod val="50000"/>
                  </a:schemeClr>
                </a:solidFill>
              </a:rPr>
              <a:t>6527 ha </a:t>
            </a:r>
            <a:r>
              <a:rPr lang="fr-FR" b="1" dirty="0" err="1">
                <a:solidFill>
                  <a:schemeClr val="accent3">
                    <a:lumMod val="50000"/>
                  </a:schemeClr>
                </a:solidFill>
              </a:rPr>
              <a:t>sold</a:t>
            </a:r>
            <a:r>
              <a:rPr lang="fr-FR" b="1" dirty="0">
                <a:solidFill>
                  <a:schemeClr val="accent3">
                    <a:lumMod val="50000"/>
                  </a:schemeClr>
                </a:solidFill>
              </a:rPr>
              <a:t> by </a:t>
            </a:r>
            <a:r>
              <a:rPr lang="fr-FR" b="1" dirty="0" err="1">
                <a:solidFill>
                  <a:schemeClr val="accent3">
                    <a:lumMod val="50000"/>
                  </a:schemeClr>
                </a:solidFill>
              </a:rPr>
              <a:t>private</a:t>
            </a:r>
            <a:r>
              <a:rPr lang="fr-FR" b="1" dirty="0">
                <a:solidFill>
                  <a:schemeClr val="accent3">
                    <a:lumMod val="50000"/>
                  </a:schemeClr>
                </a:solidFill>
              </a:rPr>
              <a:t> </a:t>
            </a:r>
            <a:r>
              <a:rPr lang="fr-FR" b="1" dirty="0" err="1">
                <a:solidFill>
                  <a:schemeClr val="accent3">
                    <a:lumMod val="50000"/>
                  </a:schemeClr>
                </a:solidFill>
              </a:rPr>
              <a:t>company</a:t>
            </a:r>
            <a:r>
              <a:rPr lang="fr-FR" b="1" dirty="0">
                <a:solidFill>
                  <a:schemeClr val="accent3">
                    <a:lumMod val="50000"/>
                  </a:schemeClr>
                </a:solidFill>
              </a:rPr>
              <a:t> to the Coastal </a:t>
            </a:r>
            <a:r>
              <a:rPr lang="fr-FR" b="1" dirty="0" err="1">
                <a:solidFill>
                  <a:schemeClr val="accent3">
                    <a:lumMod val="50000"/>
                  </a:schemeClr>
                </a:solidFill>
              </a:rPr>
              <a:t>Conservancy</a:t>
            </a:r>
            <a:r>
              <a:rPr lang="fr-FR" b="1" dirty="0">
                <a:solidFill>
                  <a:schemeClr val="accent3">
                    <a:lumMod val="50000"/>
                  </a:schemeClr>
                </a:solidFill>
              </a:rPr>
              <a:t> Trust </a:t>
            </a:r>
            <a:r>
              <a:rPr lang="fr-FR" i="1" dirty="0">
                <a:solidFill>
                  <a:schemeClr val="accent3">
                    <a:lumMod val="50000"/>
                  </a:schemeClr>
                </a:solidFill>
              </a:rPr>
              <a:t>(2008-2012)</a:t>
            </a:r>
          </a:p>
        </p:txBody>
      </p:sp>
      <p:grpSp>
        <p:nvGrpSpPr>
          <p:cNvPr id="8" name="Groupe 7">
            <a:extLst>
              <a:ext uri="{FF2B5EF4-FFF2-40B4-BE49-F238E27FC236}">
                <a16:creationId xmlns:a16="http://schemas.microsoft.com/office/drawing/2014/main" id="{93695606-D1E3-6BE3-FF4F-A95D8E6E9270}"/>
              </a:ext>
            </a:extLst>
          </p:cNvPr>
          <p:cNvGrpSpPr>
            <a:grpSpLocks noChangeAspect="1"/>
          </p:cNvGrpSpPr>
          <p:nvPr/>
        </p:nvGrpSpPr>
        <p:grpSpPr>
          <a:xfrm>
            <a:off x="2618453" y="1166004"/>
            <a:ext cx="7981911" cy="4567252"/>
            <a:chOff x="3463405" y="1448972"/>
            <a:chExt cx="8451930" cy="5054863"/>
          </a:xfrm>
        </p:grpSpPr>
        <p:pic>
          <p:nvPicPr>
            <p:cNvPr id="9" name="Picture 5" descr="Fond Camargue min">
              <a:extLst>
                <a:ext uri="{FF2B5EF4-FFF2-40B4-BE49-F238E27FC236}">
                  <a16:creationId xmlns:a16="http://schemas.microsoft.com/office/drawing/2014/main" id="{932A70BD-2EA7-C33D-F9E1-4755322CC0D1}"/>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63405" y="1448972"/>
              <a:ext cx="8451930" cy="5054863"/>
            </a:xfrm>
            <a:prstGeom prst="rect">
              <a:avLst/>
            </a:prstGeom>
            <a:noFill/>
            <a:ln>
              <a:noFill/>
            </a:ln>
          </p:spPr>
        </p:pic>
        <p:sp>
          <p:nvSpPr>
            <p:cNvPr id="10" name="Freeform 11">
              <a:extLst>
                <a:ext uri="{FF2B5EF4-FFF2-40B4-BE49-F238E27FC236}">
                  <a16:creationId xmlns:a16="http://schemas.microsoft.com/office/drawing/2014/main" id="{95E7DBAF-48A6-4553-48B1-97987EED68CB}"/>
                </a:ext>
              </a:extLst>
            </p:cNvPr>
            <p:cNvSpPr>
              <a:spLocks/>
            </p:cNvSpPr>
            <p:nvPr/>
          </p:nvSpPr>
          <p:spPr bwMode="auto">
            <a:xfrm>
              <a:off x="8112002" y="4770286"/>
              <a:ext cx="1485900" cy="1438275"/>
            </a:xfrm>
            <a:custGeom>
              <a:avLst/>
              <a:gdLst/>
              <a:ahLst/>
              <a:cxnLst>
                <a:cxn ang="0">
                  <a:pos x="125" y="55"/>
                </a:cxn>
                <a:cxn ang="0">
                  <a:pos x="299" y="13"/>
                </a:cxn>
                <a:cxn ang="0">
                  <a:pos x="359" y="22"/>
                </a:cxn>
                <a:cxn ang="0">
                  <a:pos x="423" y="68"/>
                </a:cxn>
                <a:cxn ang="0">
                  <a:pos x="464" y="88"/>
                </a:cxn>
                <a:cxn ang="0">
                  <a:pos x="492" y="162"/>
                </a:cxn>
                <a:cxn ang="0">
                  <a:pos x="563" y="250"/>
                </a:cxn>
                <a:cxn ang="0">
                  <a:pos x="736" y="250"/>
                </a:cxn>
                <a:cxn ang="0">
                  <a:pos x="850" y="316"/>
                </a:cxn>
                <a:cxn ang="0">
                  <a:pos x="820" y="352"/>
                </a:cxn>
                <a:cxn ang="0">
                  <a:pos x="772" y="342"/>
                </a:cxn>
                <a:cxn ang="0">
                  <a:pos x="748" y="398"/>
                </a:cxn>
                <a:cxn ang="0">
                  <a:pos x="702" y="430"/>
                </a:cxn>
                <a:cxn ang="0">
                  <a:pos x="668" y="472"/>
                </a:cxn>
                <a:cxn ang="0">
                  <a:pos x="604" y="426"/>
                </a:cxn>
                <a:cxn ang="0">
                  <a:pos x="566" y="410"/>
                </a:cxn>
                <a:cxn ang="0">
                  <a:pos x="534" y="488"/>
                </a:cxn>
                <a:cxn ang="0">
                  <a:pos x="416" y="502"/>
                </a:cxn>
                <a:cxn ang="0">
                  <a:pos x="376" y="520"/>
                </a:cxn>
                <a:cxn ang="0">
                  <a:pos x="386" y="624"/>
                </a:cxn>
                <a:cxn ang="0">
                  <a:pos x="374" y="684"/>
                </a:cxn>
                <a:cxn ang="0">
                  <a:pos x="366" y="728"/>
                </a:cxn>
                <a:cxn ang="0">
                  <a:pos x="384" y="748"/>
                </a:cxn>
                <a:cxn ang="0">
                  <a:pos x="388" y="794"/>
                </a:cxn>
                <a:cxn ang="0">
                  <a:pos x="442" y="784"/>
                </a:cxn>
                <a:cxn ang="0">
                  <a:pos x="488" y="798"/>
                </a:cxn>
                <a:cxn ang="0">
                  <a:pos x="536" y="798"/>
                </a:cxn>
                <a:cxn ang="0">
                  <a:pos x="550" y="756"/>
                </a:cxn>
                <a:cxn ang="0">
                  <a:pos x="568" y="680"/>
                </a:cxn>
                <a:cxn ang="0">
                  <a:pos x="602" y="672"/>
                </a:cxn>
                <a:cxn ang="0">
                  <a:pos x="619" y="845"/>
                </a:cxn>
                <a:cxn ang="0">
                  <a:pos x="620" y="850"/>
                </a:cxn>
                <a:cxn ang="0">
                  <a:pos x="580" y="902"/>
                </a:cxn>
                <a:cxn ang="0">
                  <a:pos x="484" y="896"/>
                </a:cxn>
                <a:cxn ang="0">
                  <a:pos x="350" y="880"/>
                </a:cxn>
                <a:cxn ang="0">
                  <a:pos x="206" y="842"/>
                </a:cxn>
                <a:cxn ang="0">
                  <a:pos x="58" y="746"/>
                </a:cxn>
                <a:cxn ang="0">
                  <a:pos x="4" y="684"/>
                </a:cxn>
                <a:cxn ang="0">
                  <a:pos x="14" y="596"/>
                </a:cxn>
                <a:cxn ang="0">
                  <a:pos x="202" y="476"/>
                </a:cxn>
                <a:cxn ang="0">
                  <a:pos x="228" y="442"/>
                </a:cxn>
                <a:cxn ang="0">
                  <a:pos x="206" y="352"/>
                </a:cxn>
                <a:cxn ang="0">
                  <a:pos x="112" y="185"/>
                </a:cxn>
                <a:cxn ang="0">
                  <a:pos x="117" y="102"/>
                </a:cxn>
                <a:cxn ang="0">
                  <a:pos x="119" y="76"/>
                </a:cxn>
                <a:cxn ang="0">
                  <a:pos x="125" y="55"/>
                </a:cxn>
              </a:cxnLst>
              <a:rect l="0" t="0" r="r" b="b"/>
              <a:pathLst>
                <a:path w="864" h="906">
                  <a:moveTo>
                    <a:pt x="125" y="55"/>
                  </a:moveTo>
                  <a:cubicBezTo>
                    <a:pt x="261" y="47"/>
                    <a:pt x="209" y="53"/>
                    <a:pt x="299" y="13"/>
                  </a:cubicBezTo>
                  <a:cubicBezTo>
                    <a:pt x="335" y="20"/>
                    <a:pt x="321" y="0"/>
                    <a:pt x="359" y="22"/>
                  </a:cubicBezTo>
                  <a:cubicBezTo>
                    <a:pt x="391" y="52"/>
                    <a:pt x="395" y="52"/>
                    <a:pt x="423" y="68"/>
                  </a:cubicBezTo>
                  <a:cubicBezTo>
                    <a:pt x="443" y="97"/>
                    <a:pt x="431" y="77"/>
                    <a:pt x="464" y="88"/>
                  </a:cubicBezTo>
                  <a:cubicBezTo>
                    <a:pt x="477" y="115"/>
                    <a:pt x="475" y="139"/>
                    <a:pt x="492" y="162"/>
                  </a:cubicBezTo>
                  <a:cubicBezTo>
                    <a:pt x="508" y="190"/>
                    <a:pt x="497" y="167"/>
                    <a:pt x="563" y="250"/>
                  </a:cubicBezTo>
                  <a:cubicBezTo>
                    <a:pt x="729" y="246"/>
                    <a:pt x="688" y="239"/>
                    <a:pt x="736" y="250"/>
                  </a:cubicBezTo>
                  <a:cubicBezTo>
                    <a:pt x="784" y="261"/>
                    <a:pt x="836" y="299"/>
                    <a:pt x="850" y="316"/>
                  </a:cubicBezTo>
                  <a:cubicBezTo>
                    <a:pt x="864" y="333"/>
                    <a:pt x="854" y="329"/>
                    <a:pt x="820" y="352"/>
                  </a:cubicBezTo>
                  <a:cubicBezTo>
                    <a:pt x="776" y="340"/>
                    <a:pt x="783" y="335"/>
                    <a:pt x="772" y="342"/>
                  </a:cubicBezTo>
                  <a:cubicBezTo>
                    <a:pt x="760" y="350"/>
                    <a:pt x="776" y="370"/>
                    <a:pt x="748" y="398"/>
                  </a:cubicBezTo>
                  <a:cubicBezTo>
                    <a:pt x="745" y="407"/>
                    <a:pt x="738" y="414"/>
                    <a:pt x="702" y="430"/>
                  </a:cubicBezTo>
                  <a:cubicBezTo>
                    <a:pt x="676" y="458"/>
                    <a:pt x="696" y="442"/>
                    <a:pt x="668" y="472"/>
                  </a:cubicBezTo>
                  <a:cubicBezTo>
                    <a:pt x="654" y="482"/>
                    <a:pt x="619" y="423"/>
                    <a:pt x="604" y="426"/>
                  </a:cubicBezTo>
                  <a:cubicBezTo>
                    <a:pt x="587" y="416"/>
                    <a:pt x="578" y="400"/>
                    <a:pt x="566" y="410"/>
                  </a:cubicBezTo>
                  <a:cubicBezTo>
                    <a:pt x="554" y="420"/>
                    <a:pt x="559" y="473"/>
                    <a:pt x="534" y="488"/>
                  </a:cubicBezTo>
                  <a:cubicBezTo>
                    <a:pt x="474" y="514"/>
                    <a:pt x="470" y="508"/>
                    <a:pt x="416" y="502"/>
                  </a:cubicBezTo>
                  <a:cubicBezTo>
                    <a:pt x="354" y="502"/>
                    <a:pt x="414" y="512"/>
                    <a:pt x="376" y="520"/>
                  </a:cubicBezTo>
                  <a:cubicBezTo>
                    <a:pt x="359" y="536"/>
                    <a:pt x="386" y="597"/>
                    <a:pt x="386" y="624"/>
                  </a:cubicBezTo>
                  <a:cubicBezTo>
                    <a:pt x="386" y="651"/>
                    <a:pt x="377" y="667"/>
                    <a:pt x="374" y="684"/>
                  </a:cubicBezTo>
                  <a:cubicBezTo>
                    <a:pt x="371" y="701"/>
                    <a:pt x="364" y="717"/>
                    <a:pt x="366" y="728"/>
                  </a:cubicBezTo>
                  <a:cubicBezTo>
                    <a:pt x="368" y="739"/>
                    <a:pt x="380" y="737"/>
                    <a:pt x="384" y="748"/>
                  </a:cubicBezTo>
                  <a:cubicBezTo>
                    <a:pt x="388" y="759"/>
                    <a:pt x="379" y="788"/>
                    <a:pt x="388" y="794"/>
                  </a:cubicBezTo>
                  <a:cubicBezTo>
                    <a:pt x="397" y="800"/>
                    <a:pt x="425" y="783"/>
                    <a:pt x="442" y="784"/>
                  </a:cubicBezTo>
                  <a:cubicBezTo>
                    <a:pt x="474" y="808"/>
                    <a:pt x="442" y="784"/>
                    <a:pt x="488" y="798"/>
                  </a:cubicBezTo>
                  <a:cubicBezTo>
                    <a:pt x="512" y="800"/>
                    <a:pt x="527" y="805"/>
                    <a:pt x="536" y="798"/>
                  </a:cubicBezTo>
                  <a:cubicBezTo>
                    <a:pt x="546" y="791"/>
                    <a:pt x="545" y="776"/>
                    <a:pt x="550" y="756"/>
                  </a:cubicBezTo>
                  <a:cubicBezTo>
                    <a:pt x="555" y="736"/>
                    <a:pt x="559" y="694"/>
                    <a:pt x="568" y="680"/>
                  </a:cubicBezTo>
                  <a:cubicBezTo>
                    <a:pt x="577" y="666"/>
                    <a:pt x="581" y="667"/>
                    <a:pt x="602" y="672"/>
                  </a:cubicBezTo>
                  <a:cubicBezTo>
                    <a:pt x="610" y="697"/>
                    <a:pt x="589" y="779"/>
                    <a:pt x="619" y="845"/>
                  </a:cubicBezTo>
                  <a:cubicBezTo>
                    <a:pt x="622" y="875"/>
                    <a:pt x="626" y="841"/>
                    <a:pt x="620" y="850"/>
                  </a:cubicBezTo>
                  <a:cubicBezTo>
                    <a:pt x="614" y="859"/>
                    <a:pt x="603" y="894"/>
                    <a:pt x="580" y="902"/>
                  </a:cubicBezTo>
                  <a:cubicBezTo>
                    <a:pt x="563" y="906"/>
                    <a:pt x="528" y="901"/>
                    <a:pt x="484" y="896"/>
                  </a:cubicBezTo>
                  <a:cubicBezTo>
                    <a:pt x="416" y="886"/>
                    <a:pt x="385" y="885"/>
                    <a:pt x="350" y="880"/>
                  </a:cubicBezTo>
                  <a:cubicBezTo>
                    <a:pt x="301" y="873"/>
                    <a:pt x="256" y="860"/>
                    <a:pt x="206" y="842"/>
                  </a:cubicBezTo>
                  <a:cubicBezTo>
                    <a:pt x="165" y="826"/>
                    <a:pt x="108" y="798"/>
                    <a:pt x="58" y="746"/>
                  </a:cubicBezTo>
                  <a:cubicBezTo>
                    <a:pt x="45" y="726"/>
                    <a:pt x="12" y="707"/>
                    <a:pt x="4" y="684"/>
                  </a:cubicBezTo>
                  <a:cubicBezTo>
                    <a:pt x="5" y="668"/>
                    <a:pt x="0" y="617"/>
                    <a:pt x="14" y="596"/>
                  </a:cubicBezTo>
                  <a:cubicBezTo>
                    <a:pt x="46" y="548"/>
                    <a:pt x="142" y="520"/>
                    <a:pt x="202" y="476"/>
                  </a:cubicBezTo>
                  <a:cubicBezTo>
                    <a:pt x="235" y="460"/>
                    <a:pt x="219" y="478"/>
                    <a:pt x="228" y="442"/>
                  </a:cubicBezTo>
                  <a:cubicBezTo>
                    <a:pt x="223" y="414"/>
                    <a:pt x="219" y="378"/>
                    <a:pt x="206" y="352"/>
                  </a:cubicBezTo>
                  <a:cubicBezTo>
                    <a:pt x="185" y="312"/>
                    <a:pt x="128" y="233"/>
                    <a:pt x="112" y="185"/>
                  </a:cubicBezTo>
                  <a:cubicBezTo>
                    <a:pt x="115" y="134"/>
                    <a:pt x="114" y="123"/>
                    <a:pt x="117" y="102"/>
                  </a:cubicBezTo>
                  <a:cubicBezTo>
                    <a:pt x="118" y="84"/>
                    <a:pt x="118" y="84"/>
                    <a:pt x="119" y="76"/>
                  </a:cubicBezTo>
                  <a:cubicBezTo>
                    <a:pt x="125" y="74"/>
                    <a:pt x="119" y="103"/>
                    <a:pt x="125" y="55"/>
                  </a:cubicBezTo>
                  <a:close/>
                </a:path>
              </a:pathLst>
            </a:custGeom>
            <a:solidFill>
              <a:srgbClr val="3366FF">
                <a:alpha val="39999"/>
              </a:srgbClr>
            </a:solidFill>
            <a:ln w="19050" cap="flat">
              <a:solidFill>
                <a:srgbClr val="0000FF"/>
              </a:solidFill>
              <a:prstDash val="solid"/>
              <a:round/>
              <a:headEnd/>
              <a:tailEnd/>
            </a:ln>
            <a:effectLst/>
          </p:spPr>
          <p:txBody>
            <a:bodyPr/>
            <a:lstStyle/>
            <a:p>
              <a:endParaRPr lang="fr-FR" sz="1138"/>
            </a:p>
          </p:txBody>
        </p:sp>
        <p:sp>
          <p:nvSpPr>
            <p:cNvPr id="11" name="Freeform 12">
              <a:extLst>
                <a:ext uri="{FF2B5EF4-FFF2-40B4-BE49-F238E27FC236}">
                  <a16:creationId xmlns:a16="http://schemas.microsoft.com/office/drawing/2014/main" id="{5FD5C1EE-6005-2D01-BEAD-43DB15893FFD}"/>
                </a:ext>
              </a:extLst>
            </p:cNvPr>
            <p:cNvSpPr>
              <a:spLocks/>
            </p:cNvSpPr>
            <p:nvPr/>
          </p:nvSpPr>
          <p:spPr bwMode="auto">
            <a:xfrm>
              <a:off x="8752002" y="5349723"/>
              <a:ext cx="1872854" cy="860425"/>
            </a:xfrm>
            <a:custGeom>
              <a:avLst/>
              <a:gdLst/>
              <a:ahLst/>
              <a:cxnLst>
                <a:cxn ang="0">
                  <a:pos x="218" y="542"/>
                </a:cxn>
                <a:cxn ang="0">
                  <a:pos x="246" y="512"/>
                </a:cxn>
                <a:cxn ang="0">
                  <a:pos x="256" y="482"/>
                </a:cxn>
                <a:cxn ang="0">
                  <a:pos x="238" y="374"/>
                </a:cxn>
                <a:cxn ang="0">
                  <a:pos x="238" y="312"/>
                </a:cxn>
                <a:cxn ang="0">
                  <a:pos x="226" y="294"/>
                </a:cxn>
                <a:cxn ang="0">
                  <a:pos x="182" y="302"/>
                </a:cxn>
                <a:cxn ang="0">
                  <a:pos x="152" y="424"/>
                </a:cxn>
                <a:cxn ang="0">
                  <a:pos x="82" y="414"/>
                </a:cxn>
                <a:cxn ang="0">
                  <a:pos x="64" y="402"/>
                </a:cxn>
                <a:cxn ang="0">
                  <a:pos x="18" y="418"/>
                </a:cxn>
                <a:cxn ang="0">
                  <a:pos x="20" y="372"/>
                </a:cxn>
                <a:cxn ang="0">
                  <a:pos x="0" y="360"/>
                </a:cxn>
                <a:cxn ang="0">
                  <a:pos x="22" y="264"/>
                </a:cxn>
                <a:cxn ang="0">
                  <a:pos x="6" y="170"/>
                </a:cxn>
                <a:cxn ang="0">
                  <a:pos x="22" y="150"/>
                </a:cxn>
                <a:cxn ang="0">
                  <a:pos x="166" y="126"/>
                </a:cxn>
                <a:cxn ang="0">
                  <a:pos x="196" y="58"/>
                </a:cxn>
                <a:cxn ang="0">
                  <a:pos x="224" y="76"/>
                </a:cxn>
                <a:cxn ang="0">
                  <a:pos x="302" y="126"/>
                </a:cxn>
                <a:cxn ang="0">
                  <a:pos x="366" y="146"/>
                </a:cxn>
                <a:cxn ang="0">
                  <a:pos x="528" y="54"/>
                </a:cxn>
                <a:cxn ang="0">
                  <a:pos x="566" y="66"/>
                </a:cxn>
                <a:cxn ang="0">
                  <a:pos x="602" y="66"/>
                </a:cxn>
                <a:cxn ang="0">
                  <a:pos x="682" y="0"/>
                </a:cxn>
                <a:cxn ang="0">
                  <a:pos x="780" y="126"/>
                </a:cxn>
                <a:cxn ang="0">
                  <a:pos x="828" y="92"/>
                </a:cxn>
                <a:cxn ang="0">
                  <a:pos x="960" y="206"/>
                </a:cxn>
                <a:cxn ang="0">
                  <a:pos x="988" y="192"/>
                </a:cxn>
                <a:cxn ang="0">
                  <a:pos x="1076" y="252"/>
                </a:cxn>
                <a:cxn ang="0">
                  <a:pos x="1068" y="274"/>
                </a:cxn>
                <a:cxn ang="0">
                  <a:pos x="1088" y="306"/>
                </a:cxn>
                <a:cxn ang="0">
                  <a:pos x="954" y="450"/>
                </a:cxn>
                <a:cxn ang="0">
                  <a:pos x="948" y="482"/>
                </a:cxn>
                <a:cxn ang="0">
                  <a:pos x="878" y="474"/>
                </a:cxn>
                <a:cxn ang="0">
                  <a:pos x="594" y="494"/>
                </a:cxn>
                <a:cxn ang="0">
                  <a:pos x="488" y="520"/>
                </a:cxn>
                <a:cxn ang="0">
                  <a:pos x="436" y="514"/>
                </a:cxn>
                <a:cxn ang="0">
                  <a:pos x="348" y="538"/>
                </a:cxn>
                <a:cxn ang="0">
                  <a:pos x="258" y="530"/>
                </a:cxn>
                <a:cxn ang="0">
                  <a:pos x="218" y="542"/>
                </a:cxn>
              </a:cxnLst>
              <a:rect l="0" t="0" r="r" b="b"/>
              <a:pathLst>
                <a:path w="1089" h="542">
                  <a:moveTo>
                    <a:pt x="218" y="542"/>
                  </a:moveTo>
                  <a:cubicBezTo>
                    <a:pt x="219" y="533"/>
                    <a:pt x="245" y="521"/>
                    <a:pt x="246" y="512"/>
                  </a:cubicBezTo>
                  <a:cubicBezTo>
                    <a:pt x="242" y="505"/>
                    <a:pt x="256" y="482"/>
                    <a:pt x="256" y="482"/>
                  </a:cubicBezTo>
                  <a:cubicBezTo>
                    <a:pt x="234" y="432"/>
                    <a:pt x="241" y="402"/>
                    <a:pt x="238" y="374"/>
                  </a:cubicBezTo>
                  <a:cubicBezTo>
                    <a:pt x="235" y="346"/>
                    <a:pt x="240" y="325"/>
                    <a:pt x="238" y="312"/>
                  </a:cubicBezTo>
                  <a:cubicBezTo>
                    <a:pt x="229" y="299"/>
                    <a:pt x="231" y="309"/>
                    <a:pt x="226" y="294"/>
                  </a:cubicBezTo>
                  <a:cubicBezTo>
                    <a:pt x="216" y="299"/>
                    <a:pt x="194" y="280"/>
                    <a:pt x="182" y="302"/>
                  </a:cubicBezTo>
                  <a:cubicBezTo>
                    <a:pt x="170" y="324"/>
                    <a:pt x="169" y="405"/>
                    <a:pt x="152" y="424"/>
                  </a:cubicBezTo>
                  <a:cubicBezTo>
                    <a:pt x="135" y="443"/>
                    <a:pt x="97" y="418"/>
                    <a:pt x="82" y="414"/>
                  </a:cubicBezTo>
                  <a:cubicBezTo>
                    <a:pt x="67" y="410"/>
                    <a:pt x="75" y="401"/>
                    <a:pt x="64" y="402"/>
                  </a:cubicBezTo>
                  <a:cubicBezTo>
                    <a:pt x="53" y="403"/>
                    <a:pt x="25" y="423"/>
                    <a:pt x="18" y="418"/>
                  </a:cubicBezTo>
                  <a:cubicBezTo>
                    <a:pt x="11" y="413"/>
                    <a:pt x="23" y="382"/>
                    <a:pt x="20" y="372"/>
                  </a:cubicBezTo>
                  <a:cubicBezTo>
                    <a:pt x="17" y="362"/>
                    <a:pt x="0" y="378"/>
                    <a:pt x="0" y="360"/>
                  </a:cubicBezTo>
                  <a:cubicBezTo>
                    <a:pt x="0" y="342"/>
                    <a:pt x="21" y="296"/>
                    <a:pt x="22" y="264"/>
                  </a:cubicBezTo>
                  <a:cubicBezTo>
                    <a:pt x="23" y="232"/>
                    <a:pt x="6" y="189"/>
                    <a:pt x="6" y="170"/>
                  </a:cubicBezTo>
                  <a:cubicBezTo>
                    <a:pt x="4" y="162"/>
                    <a:pt x="22" y="150"/>
                    <a:pt x="22" y="150"/>
                  </a:cubicBezTo>
                  <a:cubicBezTo>
                    <a:pt x="144" y="154"/>
                    <a:pt x="137" y="142"/>
                    <a:pt x="166" y="126"/>
                  </a:cubicBezTo>
                  <a:cubicBezTo>
                    <a:pt x="195" y="110"/>
                    <a:pt x="184" y="66"/>
                    <a:pt x="196" y="58"/>
                  </a:cubicBezTo>
                  <a:cubicBezTo>
                    <a:pt x="206" y="50"/>
                    <a:pt x="206" y="65"/>
                    <a:pt x="224" y="76"/>
                  </a:cubicBezTo>
                  <a:cubicBezTo>
                    <a:pt x="232" y="54"/>
                    <a:pt x="275" y="135"/>
                    <a:pt x="302" y="126"/>
                  </a:cubicBezTo>
                  <a:cubicBezTo>
                    <a:pt x="325" y="138"/>
                    <a:pt x="351" y="146"/>
                    <a:pt x="366" y="146"/>
                  </a:cubicBezTo>
                  <a:cubicBezTo>
                    <a:pt x="402" y="134"/>
                    <a:pt x="422" y="110"/>
                    <a:pt x="528" y="54"/>
                  </a:cubicBezTo>
                  <a:cubicBezTo>
                    <a:pt x="562" y="68"/>
                    <a:pt x="540" y="54"/>
                    <a:pt x="566" y="66"/>
                  </a:cubicBezTo>
                  <a:cubicBezTo>
                    <a:pt x="562" y="70"/>
                    <a:pt x="594" y="69"/>
                    <a:pt x="602" y="66"/>
                  </a:cubicBezTo>
                  <a:cubicBezTo>
                    <a:pt x="621" y="55"/>
                    <a:pt x="606" y="58"/>
                    <a:pt x="682" y="0"/>
                  </a:cubicBezTo>
                  <a:cubicBezTo>
                    <a:pt x="701" y="19"/>
                    <a:pt x="708" y="32"/>
                    <a:pt x="780" y="126"/>
                  </a:cubicBezTo>
                  <a:cubicBezTo>
                    <a:pt x="799" y="120"/>
                    <a:pt x="794" y="116"/>
                    <a:pt x="828" y="92"/>
                  </a:cubicBezTo>
                  <a:cubicBezTo>
                    <a:pt x="892" y="144"/>
                    <a:pt x="933" y="189"/>
                    <a:pt x="960" y="206"/>
                  </a:cubicBezTo>
                  <a:cubicBezTo>
                    <a:pt x="987" y="223"/>
                    <a:pt x="969" y="184"/>
                    <a:pt x="988" y="192"/>
                  </a:cubicBezTo>
                  <a:cubicBezTo>
                    <a:pt x="1011" y="201"/>
                    <a:pt x="1060" y="243"/>
                    <a:pt x="1076" y="252"/>
                  </a:cubicBezTo>
                  <a:cubicBezTo>
                    <a:pt x="1084" y="260"/>
                    <a:pt x="1068" y="274"/>
                    <a:pt x="1068" y="274"/>
                  </a:cubicBezTo>
                  <a:cubicBezTo>
                    <a:pt x="1071" y="284"/>
                    <a:pt x="1089" y="296"/>
                    <a:pt x="1088" y="306"/>
                  </a:cubicBezTo>
                  <a:cubicBezTo>
                    <a:pt x="1002" y="400"/>
                    <a:pt x="977" y="421"/>
                    <a:pt x="954" y="450"/>
                  </a:cubicBezTo>
                  <a:cubicBezTo>
                    <a:pt x="931" y="479"/>
                    <a:pt x="961" y="478"/>
                    <a:pt x="948" y="482"/>
                  </a:cubicBezTo>
                  <a:cubicBezTo>
                    <a:pt x="935" y="486"/>
                    <a:pt x="934" y="478"/>
                    <a:pt x="878" y="474"/>
                  </a:cubicBezTo>
                  <a:cubicBezTo>
                    <a:pt x="819" y="476"/>
                    <a:pt x="682" y="483"/>
                    <a:pt x="594" y="494"/>
                  </a:cubicBezTo>
                  <a:cubicBezTo>
                    <a:pt x="530" y="500"/>
                    <a:pt x="529" y="513"/>
                    <a:pt x="488" y="520"/>
                  </a:cubicBezTo>
                  <a:cubicBezTo>
                    <a:pt x="462" y="523"/>
                    <a:pt x="459" y="511"/>
                    <a:pt x="436" y="514"/>
                  </a:cubicBezTo>
                  <a:cubicBezTo>
                    <a:pt x="413" y="517"/>
                    <a:pt x="378" y="535"/>
                    <a:pt x="348" y="538"/>
                  </a:cubicBezTo>
                  <a:cubicBezTo>
                    <a:pt x="318" y="541"/>
                    <a:pt x="280" y="529"/>
                    <a:pt x="258" y="530"/>
                  </a:cubicBezTo>
                  <a:cubicBezTo>
                    <a:pt x="245" y="534"/>
                    <a:pt x="210" y="542"/>
                    <a:pt x="218" y="542"/>
                  </a:cubicBezTo>
                  <a:close/>
                </a:path>
              </a:pathLst>
            </a:custGeom>
            <a:solidFill>
              <a:srgbClr val="FF6600">
                <a:alpha val="30000"/>
              </a:srgbClr>
            </a:solidFill>
            <a:ln w="19050" cap="flat">
              <a:solidFill>
                <a:srgbClr val="FF0000"/>
              </a:solidFill>
              <a:prstDash val="solid"/>
              <a:round/>
              <a:headEnd/>
              <a:tailEnd/>
            </a:ln>
            <a:effectLst/>
          </p:spPr>
          <p:txBody>
            <a:bodyPr/>
            <a:lstStyle/>
            <a:p>
              <a:endParaRPr lang="fr-FR" sz="1138"/>
            </a:p>
          </p:txBody>
        </p:sp>
      </p:grpSp>
      <p:grpSp>
        <p:nvGrpSpPr>
          <p:cNvPr id="12" name="Groupe 11"/>
          <p:cNvGrpSpPr/>
          <p:nvPr/>
        </p:nvGrpSpPr>
        <p:grpSpPr>
          <a:xfrm>
            <a:off x="0" y="5668112"/>
            <a:ext cx="3585349" cy="1200514"/>
            <a:chOff x="7467548" y="732915"/>
            <a:chExt cx="4305724" cy="864000"/>
          </a:xfrm>
        </p:grpSpPr>
        <p:sp>
          <p:nvSpPr>
            <p:cNvPr id="14" name="Rectangle 13"/>
            <p:cNvSpPr>
              <a:spLocks noChangeArrowheads="1"/>
            </p:cNvSpPr>
            <p:nvPr/>
          </p:nvSpPr>
          <p:spPr bwMode="auto">
            <a:xfrm>
              <a:off x="7467548" y="732915"/>
              <a:ext cx="4032000" cy="864000"/>
            </a:xfrm>
            <a:prstGeom prst="rect">
              <a:avLst/>
            </a:prstGeom>
            <a:solidFill>
              <a:schemeClr val="bg1"/>
            </a:solidFill>
            <a:ln w="9525">
              <a:noFill/>
              <a:miter lim="800000"/>
              <a:headEnd/>
              <a:tailEnd/>
            </a:ln>
            <a:effectLst/>
          </p:spPr>
          <p:txBody>
            <a:bodyPr wrap="none" anchor="ctr"/>
            <a:lstStyle/>
            <a:p>
              <a:endParaRPr lang="fr-FR" sz="1138">
                <a:noFill/>
              </a:endParaRPr>
            </a:p>
          </p:txBody>
        </p:sp>
        <p:sp>
          <p:nvSpPr>
            <p:cNvPr id="15" name="Rectangle 14"/>
            <p:cNvSpPr>
              <a:spLocks noChangeArrowheads="1"/>
            </p:cNvSpPr>
            <p:nvPr/>
          </p:nvSpPr>
          <p:spPr bwMode="auto">
            <a:xfrm>
              <a:off x="7611377" y="865628"/>
              <a:ext cx="520523" cy="215900"/>
            </a:xfrm>
            <a:prstGeom prst="rect">
              <a:avLst/>
            </a:prstGeom>
            <a:solidFill>
              <a:srgbClr val="3366FF">
                <a:alpha val="39999"/>
              </a:srgbClr>
            </a:solidFill>
            <a:ln w="19050">
              <a:solidFill>
                <a:srgbClr val="0000FF"/>
              </a:solidFill>
              <a:miter lim="800000"/>
              <a:headEnd/>
              <a:tailEnd/>
            </a:ln>
            <a:effectLst/>
          </p:spPr>
          <p:txBody>
            <a:bodyPr wrap="none" anchor="ctr"/>
            <a:lstStyle/>
            <a:p>
              <a:endParaRPr lang="fr-FR" sz="1138"/>
            </a:p>
          </p:txBody>
        </p:sp>
        <p:sp>
          <p:nvSpPr>
            <p:cNvPr id="16" name="Text Box 15"/>
            <p:cNvSpPr txBox="1">
              <a:spLocks noChangeArrowheads="1"/>
            </p:cNvSpPr>
            <p:nvPr/>
          </p:nvSpPr>
          <p:spPr bwMode="auto">
            <a:xfrm>
              <a:off x="8131900" y="744978"/>
              <a:ext cx="3641372" cy="376557"/>
            </a:xfrm>
            <a:prstGeom prst="rect">
              <a:avLst/>
            </a:prstGeom>
            <a:noFill/>
            <a:ln w="9525">
              <a:noFill/>
              <a:miter lim="800000"/>
              <a:headEnd/>
              <a:tailEnd/>
            </a:ln>
            <a:effectLst/>
          </p:spPr>
          <p:txBody>
            <a:bodyPr>
              <a:spAutoFit/>
            </a:bodyPr>
            <a:lstStyle/>
            <a:p>
              <a:pPr>
                <a:spcBef>
                  <a:spcPct val="50000"/>
                </a:spcBef>
              </a:pPr>
              <a:r>
                <a:rPr lang="fr-FR" dirty="0">
                  <a:latin typeface="Verdana" pitchFamily="34" charset="0"/>
                  <a:cs typeface="Arial" charset="0"/>
                </a:rPr>
                <a:t>Etangs et marais des salins de Camargue (6527 ha)</a:t>
              </a:r>
              <a:endParaRPr lang="fr-FR" b="1" dirty="0">
                <a:latin typeface="Verdana" pitchFamily="34" charset="0"/>
                <a:cs typeface="Arial" charset="0"/>
              </a:endParaRPr>
            </a:p>
          </p:txBody>
        </p:sp>
        <p:sp>
          <p:nvSpPr>
            <p:cNvPr id="17" name="Rectangle 22"/>
            <p:cNvSpPr>
              <a:spLocks noChangeArrowheads="1"/>
            </p:cNvSpPr>
            <p:nvPr/>
          </p:nvSpPr>
          <p:spPr bwMode="auto">
            <a:xfrm>
              <a:off x="7611377" y="1284728"/>
              <a:ext cx="520523" cy="215900"/>
            </a:xfrm>
            <a:prstGeom prst="rect">
              <a:avLst/>
            </a:prstGeom>
            <a:solidFill>
              <a:srgbClr val="FF0000">
                <a:alpha val="39999"/>
              </a:srgbClr>
            </a:solidFill>
            <a:ln w="19050">
              <a:solidFill>
                <a:srgbClr val="FF0000"/>
              </a:solidFill>
              <a:miter lim="800000"/>
              <a:headEnd/>
              <a:tailEnd/>
            </a:ln>
            <a:effectLst/>
          </p:spPr>
          <p:txBody>
            <a:bodyPr wrap="none" anchor="ctr"/>
            <a:lstStyle/>
            <a:p>
              <a:endParaRPr lang="fr-FR" sz="1138"/>
            </a:p>
          </p:txBody>
        </p:sp>
        <p:sp>
          <p:nvSpPr>
            <p:cNvPr id="18" name="Text Box 23"/>
            <p:cNvSpPr txBox="1">
              <a:spLocks noChangeArrowheads="1"/>
            </p:cNvSpPr>
            <p:nvPr/>
          </p:nvSpPr>
          <p:spPr bwMode="auto">
            <a:xfrm>
              <a:off x="8131900" y="1254567"/>
              <a:ext cx="3604683" cy="221505"/>
            </a:xfrm>
            <a:prstGeom prst="rect">
              <a:avLst/>
            </a:prstGeom>
            <a:noFill/>
            <a:ln w="9525">
              <a:noFill/>
              <a:miter lim="800000"/>
              <a:headEnd/>
              <a:tailEnd/>
            </a:ln>
            <a:effectLst/>
          </p:spPr>
          <p:txBody>
            <a:bodyPr>
              <a:spAutoFit/>
            </a:bodyPr>
            <a:lstStyle/>
            <a:p>
              <a:pPr>
                <a:spcBef>
                  <a:spcPct val="50000"/>
                </a:spcBef>
              </a:pPr>
              <a:r>
                <a:rPr lang="fr-FR" dirty="0">
                  <a:latin typeface="Verdana" pitchFamily="34" charset="0"/>
                  <a:cs typeface="Arial" charset="0"/>
                </a:rPr>
                <a:t>Salin de Giraud (7200 ha)</a:t>
              </a:r>
            </a:p>
          </p:txBody>
        </p:sp>
      </p:grpSp>
      <p:sp>
        <p:nvSpPr>
          <p:cNvPr id="19" name="Espace réservé du texte 18">
            <a:extLst>
              <a:ext uri="{FF2B5EF4-FFF2-40B4-BE49-F238E27FC236}">
                <a16:creationId xmlns:a16="http://schemas.microsoft.com/office/drawing/2014/main" id="{E2F2AE86-05F9-F589-FA85-E8E915A9EA51}"/>
              </a:ext>
            </a:extLst>
          </p:cNvPr>
          <p:cNvSpPr>
            <a:spLocks noGrp="1"/>
          </p:cNvSpPr>
          <p:nvPr>
            <p:ph type="body" idx="2"/>
          </p:nvPr>
        </p:nvSpPr>
        <p:spPr/>
        <p:txBody>
          <a:bodyPr>
            <a:normAutofit lnSpcReduction="10000"/>
          </a:bodyPr>
          <a:lstStyle/>
          <a:p>
            <a:r>
              <a:rPr lang="fr-FR" dirty="0" err="1"/>
              <a:t>Converted</a:t>
            </a:r>
            <a:r>
              <a:rPr lang="fr-FR" dirty="0"/>
              <a:t> </a:t>
            </a:r>
            <a:r>
              <a:rPr lang="fr-FR" dirty="0" err="1"/>
              <a:t>from</a:t>
            </a:r>
            <a:r>
              <a:rPr lang="fr-FR" dirty="0"/>
              <a:t> </a:t>
            </a:r>
            <a:r>
              <a:rPr lang="fr-FR" dirty="0" err="1"/>
              <a:t>natural</a:t>
            </a:r>
            <a:r>
              <a:rPr lang="fr-FR" dirty="0"/>
              <a:t> </a:t>
            </a:r>
            <a:r>
              <a:rPr lang="fr-FR" dirty="0" err="1"/>
              <a:t>wetlands</a:t>
            </a:r>
            <a:r>
              <a:rPr lang="fr-FR" dirty="0"/>
              <a:t> to salinas in the last 50 </a:t>
            </a:r>
            <a:r>
              <a:rPr lang="fr-FR" dirty="0" err="1"/>
              <a:t>yrs</a:t>
            </a:r>
            <a:endParaRPr lang="fr-FR" dirty="0"/>
          </a:p>
        </p:txBody>
      </p:sp>
    </p:spTree>
    <p:extLst>
      <p:ext uri="{BB962C8B-B14F-4D97-AF65-F5344CB8AC3E}">
        <p14:creationId xmlns:p14="http://schemas.microsoft.com/office/powerpoint/2010/main" val="19949547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C3A282-AD27-B03C-3BC7-209B3CC38CB0}"/>
              </a:ext>
            </a:extLst>
          </p:cNvPr>
          <p:cNvSpPr>
            <a:spLocks noGrp="1"/>
          </p:cNvSpPr>
          <p:nvPr>
            <p:ph type="ctrTitle"/>
          </p:nvPr>
        </p:nvSpPr>
        <p:spPr/>
        <p:txBody>
          <a:bodyPr/>
          <a:lstStyle/>
          <a:p>
            <a:endParaRPr lang="fr-FR"/>
          </a:p>
        </p:txBody>
      </p:sp>
      <p:sp>
        <p:nvSpPr>
          <p:cNvPr id="4" name="Espace réservé du texte 3">
            <a:extLst>
              <a:ext uri="{FF2B5EF4-FFF2-40B4-BE49-F238E27FC236}">
                <a16:creationId xmlns:a16="http://schemas.microsoft.com/office/drawing/2014/main" id="{1835E272-B698-6411-E053-969B9AF5C3A1}"/>
              </a:ext>
            </a:extLst>
          </p:cNvPr>
          <p:cNvSpPr>
            <a:spLocks noGrp="1"/>
          </p:cNvSpPr>
          <p:nvPr>
            <p:ph type="body" idx="2"/>
          </p:nvPr>
        </p:nvSpPr>
        <p:spPr/>
        <p:txBody>
          <a:bodyPr>
            <a:normAutofit lnSpcReduction="10000"/>
          </a:bodyPr>
          <a:lstStyle/>
          <a:p>
            <a:r>
              <a:rPr lang="fr-FR" dirty="0"/>
              <a:t>…</a:t>
            </a:r>
            <a:r>
              <a:rPr lang="fr-FR" dirty="0" err="1"/>
              <a:t>embeded</a:t>
            </a:r>
            <a:r>
              <a:rPr lang="fr-FR" dirty="0"/>
              <a:t> </a:t>
            </a:r>
            <a:r>
              <a:rPr lang="fr-FR" dirty="0" err="1"/>
              <a:t>within</a:t>
            </a:r>
            <a:r>
              <a:rPr lang="fr-FR" dirty="0"/>
              <a:t> 25,000 ha of </a:t>
            </a:r>
            <a:r>
              <a:rPr lang="fr-FR" dirty="0" err="1"/>
              <a:t>protected</a:t>
            </a:r>
            <a:r>
              <a:rPr lang="fr-FR" dirty="0"/>
              <a:t> areas</a:t>
            </a:r>
          </a:p>
        </p:txBody>
      </p:sp>
      <p:grpSp>
        <p:nvGrpSpPr>
          <p:cNvPr id="5" name="Groupe 4">
            <a:extLst>
              <a:ext uri="{FF2B5EF4-FFF2-40B4-BE49-F238E27FC236}">
                <a16:creationId xmlns:a16="http://schemas.microsoft.com/office/drawing/2014/main" id="{7DF4150F-13A0-E34B-75A2-AC47068FB1E0}"/>
              </a:ext>
            </a:extLst>
          </p:cNvPr>
          <p:cNvGrpSpPr>
            <a:grpSpLocks noChangeAspect="1"/>
          </p:cNvGrpSpPr>
          <p:nvPr/>
        </p:nvGrpSpPr>
        <p:grpSpPr>
          <a:xfrm>
            <a:off x="1424281" y="1210360"/>
            <a:ext cx="8468560" cy="5276625"/>
            <a:chOff x="2598472" y="1391217"/>
            <a:chExt cx="8496886" cy="5083005"/>
          </a:xfrm>
        </p:grpSpPr>
        <p:pic>
          <p:nvPicPr>
            <p:cNvPr id="6" name="Picture 5" descr="Fond Camargue min">
              <a:extLst>
                <a:ext uri="{FF2B5EF4-FFF2-40B4-BE49-F238E27FC236}">
                  <a16:creationId xmlns:a16="http://schemas.microsoft.com/office/drawing/2014/main" id="{A8C2F2CC-83A9-E7C2-69BA-0D2E526A7EE4}"/>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l="-198"/>
            <a:stretch>
              <a:fillRect/>
            </a:stretch>
          </p:blipFill>
          <p:spPr bwMode="auto">
            <a:xfrm>
              <a:off x="2598472" y="1391217"/>
              <a:ext cx="8496886" cy="5083005"/>
            </a:xfrm>
            <a:prstGeom prst="rect">
              <a:avLst/>
            </a:prstGeom>
            <a:noFill/>
          </p:spPr>
        </p:pic>
        <p:sp>
          <p:nvSpPr>
            <p:cNvPr id="7" name="Freeform 6">
              <a:extLst>
                <a:ext uri="{FF2B5EF4-FFF2-40B4-BE49-F238E27FC236}">
                  <a16:creationId xmlns:a16="http://schemas.microsoft.com/office/drawing/2014/main" id="{69A4F3DA-C2A9-4E52-658D-1F448214501D}"/>
                </a:ext>
              </a:extLst>
            </p:cNvPr>
            <p:cNvSpPr>
              <a:spLocks noChangeAspect="1"/>
            </p:cNvSpPr>
            <p:nvPr/>
          </p:nvSpPr>
          <p:spPr bwMode="auto">
            <a:xfrm>
              <a:off x="6442694" y="3332618"/>
              <a:ext cx="1711193" cy="1717675"/>
            </a:xfrm>
            <a:custGeom>
              <a:avLst/>
              <a:gdLst/>
              <a:ahLst/>
              <a:cxnLst>
                <a:cxn ang="0">
                  <a:pos x="570" y="1082"/>
                </a:cxn>
                <a:cxn ang="0">
                  <a:pos x="471" y="1007"/>
                </a:cxn>
                <a:cxn ang="0">
                  <a:pos x="303" y="947"/>
                </a:cxn>
                <a:cxn ang="0">
                  <a:pos x="79" y="923"/>
                </a:cxn>
                <a:cxn ang="0">
                  <a:pos x="82" y="731"/>
                </a:cxn>
                <a:cxn ang="0">
                  <a:pos x="117" y="592"/>
                </a:cxn>
                <a:cxn ang="0">
                  <a:pos x="96" y="451"/>
                </a:cxn>
                <a:cxn ang="0">
                  <a:pos x="79" y="449"/>
                </a:cxn>
                <a:cxn ang="0">
                  <a:pos x="66" y="353"/>
                </a:cxn>
                <a:cxn ang="0">
                  <a:pos x="18" y="328"/>
                </a:cxn>
                <a:cxn ang="0">
                  <a:pos x="6" y="305"/>
                </a:cxn>
                <a:cxn ang="0">
                  <a:pos x="54" y="298"/>
                </a:cxn>
                <a:cxn ang="0">
                  <a:pos x="54" y="250"/>
                </a:cxn>
                <a:cxn ang="0">
                  <a:pos x="13" y="151"/>
                </a:cxn>
                <a:cxn ang="0">
                  <a:pos x="259" y="73"/>
                </a:cxn>
                <a:cxn ang="0">
                  <a:pos x="286" y="34"/>
                </a:cxn>
                <a:cxn ang="0">
                  <a:pos x="354" y="1"/>
                </a:cxn>
                <a:cxn ang="0">
                  <a:pos x="424" y="37"/>
                </a:cxn>
                <a:cxn ang="0">
                  <a:pos x="547" y="49"/>
                </a:cxn>
                <a:cxn ang="0">
                  <a:pos x="685" y="39"/>
                </a:cxn>
                <a:cxn ang="0">
                  <a:pos x="745" y="79"/>
                </a:cxn>
                <a:cxn ang="0">
                  <a:pos x="765" y="107"/>
                </a:cxn>
                <a:cxn ang="0">
                  <a:pos x="829" y="161"/>
                </a:cxn>
                <a:cxn ang="0">
                  <a:pos x="847" y="191"/>
                </a:cxn>
                <a:cxn ang="0">
                  <a:pos x="915" y="279"/>
                </a:cxn>
                <a:cxn ang="0">
                  <a:pos x="825" y="377"/>
                </a:cxn>
                <a:cxn ang="0">
                  <a:pos x="708" y="496"/>
                </a:cxn>
                <a:cxn ang="0">
                  <a:pos x="709" y="539"/>
                </a:cxn>
                <a:cxn ang="0">
                  <a:pos x="675" y="583"/>
                </a:cxn>
                <a:cxn ang="0">
                  <a:pos x="699" y="605"/>
                </a:cxn>
                <a:cxn ang="0">
                  <a:pos x="753" y="667"/>
                </a:cxn>
                <a:cxn ang="0">
                  <a:pos x="787" y="712"/>
                </a:cxn>
                <a:cxn ang="0">
                  <a:pos x="806" y="783"/>
                </a:cxn>
                <a:cxn ang="0">
                  <a:pos x="929" y="663"/>
                </a:cxn>
                <a:cxn ang="0">
                  <a:pos x="958" y="768"/>
                </a:cxn>
                <a:cxn ang="0">
                  <a:pos x="995" y="840"/>
                </a:cxn>
                <a:cxn ang="0">
                  <a:pos x="953" y="867"/>
                </a:cxn>
                <a:cxn ang="0">
                  <a:pos x="935" y="894"/>
                </a:cxn>
                <a:cxn ang="0">
                  <a:pos x="926" y="918"/>
                </a:cxn>
                <a:cxn ang="0">
                  <a:pos x="862" y="896"/>
                </a:cxn>
                <a:cxn ang="0">
                  <a:pos x="832" y="875"/>
                </a:cxn>
                <a:cxn ang="0">
                  <a:pos x="792" y="872"/>
                </a:cxn>
                <a:cxn ang="0">
                  <a:pos x="697" y="904"/>
                </a:cxn>
                <a:cxn ang="0">
                  <a:pos x="591" y="910"/>
                </a:cxn>
                <a:cxn ang="0">
                  <a:pos x="582" y="970"/>
                </a:cxn>
                <a:cxn ang="0">
                  <a:pos x="579" y="1009"/>
                </a:cxn>
                <a:cxn ang="0">
                  <a:pos x="577" y="1037"/>
                </a:cxn>
                <a:cxn ang="0">
                  <a:pos x="570" y="1082"/>
                </a:cxn>
              </a:cxnLst>
              <a:rect l="0" t="0" r="r" b="b"/>
              <a:pathLst>
                <a:path w="995" h="1082">
                  <a:moveTo>
                    <a:pt x="570" y="1082"/>
                  </a:moveTo>
                  <a:cubicBezTo>
                    <a:pt x="543" y="1048"/>
                    <a:pt x="495" y="1024"/>
                    <a:pt x="471" y="1007"/>
                  </a:cubicBezTo>
                  <a:cubicBezTo>
                    <a:pt x="446" y="991"/>
                    <a:pt x="412" y="983"/>
                    <a:pt x="303" y="947"/>
                  </a:cubicBezTo>
                  <a:cubicBezTo>
                    <a:pt x="238" y="933"/>
                    <a:pt x="225" y="929"/>
                    <a:pt x="79" y="923"/>
                  </a:cubicBezTo>
                  <a:cubicBezTo>
                    <a:pt x="65" y="896"/>
                    <a:pt x="76" y="790"/>
                    <a:pt x="82" y="731"/>
                  </a:cubicBezTo>
                  <a:cubicBezTo>
                    <a:pt x="81" y="659"/>
                    <a:pt x="117" y="627"/>
                    <a:pt x="117" y="592"/>
                  </a:cubicBezTo>
                  <a:cubicBezTo>
                    <a:pt x="119" y="545"/>
                    <a:pt x="102" y="475"/>
                    <a:pt x="96" y="451"/>
                  </a:cubicBezTo>
                  <a:cubicBezTo>
                    <a:pt x="91" y="421"/>
                    <a:pt x="89" y="470"/>
                    <a:pt x="79" y="449"/>
                  </a:cubicBezTo>
                  <a:cubicBezTo>
                    <a:pt x="74" y="433"/>
                    <a:pt x="76" y="373"/>
                    <a:pt x="66" y="353"/>
                  </a:cubicBezTo>
                  <a:cubicBezTo>
                    <a:pt x="63" y="330"/>
                    <a:pt x="21" y="342"/>
                    <a:pt x="18" y="328"/>
                  </a:cubicBezTo>
                  <a:cubicBezTo>
                    <a:pt x="8" y="320"/>
                    <a:pt x="0" y="310"/>
                    <a:pt x="6" y="305"/>
                  </a:cubicBezTo>
                  <a:cubicBezTo>
                    <a:pt x="12" y="300"/>
                    <a:pt x="46" y="307"/>
                    <a:pt x="54" y="298"/>
                  </a:cubicBezTo>
                  <a:cubicBezTo>
                    <a:pt x="55" y="259"/>
                    <a:pt x="59" y="292"/>
                    <a:pt x="54" y="250"/>
                  </a:cubicBezTo>
                  <a:cubicBezTo>
                    <a:pt x="13" y="151"/>
                    <a:pt x="54" y="245"/>
                    <a:pt x="13" y="151"/>
                  </a:cubicBezTo>
                  <a:cubicBezTo>
                    <a:pt x="211" y="86"/>
                    <a:pt x="39" y="142"/>
                    <a:pt x="259" y="73"/>
                  </a:cubicBezTo>
                  <a:cubicBezTo>
                    <a:pt x="274" y="55"/>
                    <a:pt x="267" y="40"/>
                    <a:pt x="286" y="34"/>
                  </a:cubicBezTo>
                  <a:cubicBezTo>
                    <a:pt x="300" y="29"/>
                    <a:pt x="339" y="0"/>
                    <a:pt x="354" y="1"/>
                  </a:cubicBezTo>
                  <a:cubicBezTo>
                    <a:pt x="397" y="26"/>
                    <a:pt x="403" y="31"/>
                    <a:pt x="424" y="37"/>
                  </a:cubicBezTo>
                  <a:cubicBezTo>
                    <a:pt x="456" y="45"/>
                    <a:pt x="504" y="49"/>
                    <a:pt x="547" y="49"/>
                  </a:cubicBezTo>
                  <a:cubicBezTo>
                    <a:pt x="655" y="35"/>
                    <a:pt x="607" y="35"/>
                    <a:pt x="685" y="39"/>
                  </a:cubicBezTo>
                  <a:cubicBezTo>
                    <a:pt x="733" y="76"/>
                    <a:pt x="725" y="64"/>
                    <a:pt x="745" y="79"/>
                  </a:cubicBezTo>
                  <a:cubicBezTo>
                    <a:pt x="758" y="90"/>
                    <a:pt x="751" y="93"/>
                    <a:pt x="765" y="107"/>
                  </a:cubicBezTo>
                  <a:cubicBezTo>
                    <a:pt x="779" y="121"/>
                    <a:pt x="814" y="148"/>
                    <a:pt x="829" y="161"/>
                  </a:cubicBezTo>
                  <a:cubicBezTo>
                    <a:pt x="843" y="175"/>
                    <a:pt x="833" y="171"/>
                    <a:pt x="847" y="191"/>
                  </a:cubicBezTo>
                  <a:cubicBezTo>
                    <a:pt x="871" y="221"/>
                    <a:pt x="880" y="230"/>
                    <a:pt x="915" y="279"/>
                  </a:cubicBezTo>
                  <a:cubicBezTo>
                    <a:pt x="904" y="319"/>
                    <a:pt x="885" y="325"/>
                    <a:pt x="825" y="377"/>
                  </a:cubicBezTo>
                  <a:cubicBezTo>
                    <a:pt x="797" y="404"/>
                    <a:pt x="786" y="413"/>
                    <a:pt x="708" y="496"/>
                  </a:cubicBezTo>
                  <a:cubicBezTo>
                    <a:pt x="709" y="538"/>
                    <a:pt x="709" y="502"/>
                    <a:pt x="709" y="539"/>
                  </a:cubicBezTo>
                  <a:cubicBezTo>
                    <a:pt x="703" y="555"/>
                    <a:pt x="701" y="545"/>
                    <a:pt x="675" y="583"/>
                  </a:cubicBezTo>
                  <a:cubicBezTo>
                    <a:pt x="697" y="602"/>
                    <a:pt x="687" y="590"/>
                    <a:pt x="699" y="605"/>
                  </a:cubicBezTo>
                  <a:cubicBezTo>
                    <a:pt x="712" y="619"/>
                    <a:pt x="738" y="649"/>
                    <a:pt x="753" y="667"/>
                  </a:cubicBezTo>
                  <a:cubicBezTo>
                    <a:pt x="791" y="687"/>
                    <a:pt x="775" y="709"/>
                    <a:pt x="787" y="712"/>
                  </a:cubicBezTo>
                  <a:cubicBezTo>
                    <a:pt x="800" y="692"/>
                    <a:pt x="795" y="804"/>
                    <a:pt x="806" y="783"/>
                  </a:cubicBezTo>
                  <a:cubicBezTo>
                    <a:pt x="816" y="761"/>
                    <a:pt x="904" y="672"/>
                    <a:pt x="929" y="663"/>
                  </a:cubicBezTo>
                  <a:cubicBezTo>
                    <a:pt x="950" y="674"/>
                    <a:pt x="955" y="716"/>
                    <a:pt x="958" y="768"/>
                  </a:cubicBezTo>
                  <a:cubicBezTo>
                    <a:pt x="963" y="784"/>
                    <a:pt x="984" y="828"/>
                    <a:pt x="995" y="840"/>
                  </a:cubicBezTo>
                  <a:cubicBezTo>
                    <a:pt x="986" y="853"/>
                    <a:pt x="953" y="867"/>
                    <a:pt x="953" y="867"/>
                  </a:cubicBezTo>
                  <a:cubicBezTo>
                    <a:pt x="950" y="875"/>
                    <a:pt x="941" y="887"/>
                    <a:pt x="935" y="894"/>
                  </a:cubicBezTo>
                  <a:cubicBezTo>
                    <a:pt x="928" y="900"/>
                    <a:pt x="926" y="918"/>
                    <a:pt x="926" y="918"/>
                  </a:cubicBezTo>
                  <a:cubicBezTo>
                    <a:pt x="914" y="956"/>
                    <a:pt x="891" y="917"/>
                    <a:pt x="862" y="896"/>
                  </a:cubicBezTo>
                  <a:cubicBezTo>
                    <a:pt x="850" y="885"/>
                    <a:pt x="846" y="882"/>
                    <a:pt x="832" y="875"/>
                  </a:cubicBezTo>
                  <a:cubicBezTo>
                    <a:pt x="816" y="866"/>
                    <a:pt x="792" y="872"/>
                    <a:pt x="792" y="872"/>
                  </a:cubicBezTo>
                  <a:cubicBezTo>
                    <a:pt x="765" y="859"/>
                    <a:pt x="727" y="902"/>
                    <a:pt x="697" y="904"/>
                  </a:cubicBezTo>
                  <a:cubicBezTo>
                    <a:pt x="651" y="906"/>
                    <a:pt x="637" y="909"/>
                    <a:pt x="591" y="910"/>
                  </a:cubicBezTo>
                  <a:cubicBezTo>
                    <a:pt x="582" y="953"/>
                    <a:pt x="582" y="929"/>
                    <a:pt x="582" y="970"/>
                  </a:cubicBezTo>
                  <a:cubicBezTo>
                    <a:pt x="580" y="986"/>
                    <a:pt x="580" y="998"/>
                    <a:pt x="579" y="1009"/>
                  </a:cubicBezTo>
                  <a:cubicBezTo>
                    <a:pt x="578" y="1020"/>
                    <a:pt x="578" y="1025"/>
                    <a:pt x="577" y="1037"/>
                  </a:cubicBezTo>
                  <a:cubicBezTo>
                    <a:pt x="576" y="1049"/>
                    <a:pt x="572" y="1073"/>
                    <a:pt x="570" y="1082"/>
                  </a:cubicBezTo>
                  <a:close/>
                </a:path>
              </a:pathLst>
            </a:custGeom>
            <a:solidFill>
              <a:srgbClr val="00FF00">
                <a:alpha val="50000"/>
              </a:srgbClr>
            </a:solidFill>
            <a:ln w="19050" cap="flat">
              <a:solidFill>
                <a:srgbClr val="008000"/>
              </a:solidFill>
              <a:prstDash val="solid"/>
              <a:round/>
              <a:headEnd/>
              <a:tailEnd/>
            </a:ln>
            <a:effectLst/>
          </p:spPr>
          <p:txBody>
            <a:bodyPr/>
            <a:lstStyle/>
            <a:p>
              <a:endParaRPr lang="fr-FR" sz="1138"/>
            </a:p>
          </p:txBody>
        </p:sp>
        <p:sp>
          <p:nvSpPr>
            <p:cNvPr id="8" name="Freeform 8">
              <a:extLst>
                <a:ext uri="{FF2B5EF4-FFF2-40B4-BE49-F238E27FC236}">
                  <a16:creationId xmlns:a16="http://schemas.microsoft.com/office/drawing/2014/main" id="{E29DCEA1-3200-EB57-7E59-4B2C1FDB052F}"/>
                </a:ext>
              </a:extLst>
            </p:cNvPr>
            <p:cNvSpPr>
              <a:spLocks/>
            </p:cNvSpPr>
            <p:nvPr/>
          </p:nvSpPr>
          <p:spPr bwMode="auto">
            <a:xfrm>
              <a:off x="7259595" y="4708980"/>
              <a:ext cx="1485900" cy="1438275"/>
            </a:xfrm>
            <a:custGeom>
              <a:avLst/>
              <a:gdLst/>
              <a:ahLst/>
              <a:cxnLst>
                <a:cxn ang="0">
                  <a:pos x="125" y="55"/>
                </a:cxn>
                <a:cxn ang="0">
                  <a:pos x="299" y="13"/>
                </a:cxn>
                <a:cxn ang="0">
                  <a:pos x="359" y="22"/>
                </a:cxn>
                <a:cxn ang="0">
                  <a:pos x="423" y="68"/>
                </a:cxn>
                <a:cxn ang="0">
                  <a:pos x="464" y="88"/>
                </a:cxn>
                <a:cxn ang="0">
                  <a:pos x="492" y="162"/>
                </a:cxn>
                <a:cxn ang="0">
                  <a:pos x="563" y="250"/>
                </a:cxn>
                <a:cxn ang="0">
                  <a:pos x="736" y="250"/>
                </a:cxn>
                <a:cxn ang="0">
                  <a:pos x="850" y="316"/>
                </a:cxn>
                <a:cxn ang="0">
                  <a:pos x="820" y="352"/>
                </a:cxn>
                <a:cxn ang="0">
                  <a:pos x="772" y="342"/>
                </a:cxn>
                <a:cxn ang="0">
                  <a:pos x="748" y="398"/>
                </a:cxn>
                <a:cxn ang="0">
                  <a:pos x="702" y="430"/>
                </a:cxn>
                <a:cxn ang="0">
                  <a:pos x="668" y="472"/>
                </a:cxn>
                <a:cxn ang="0">
                  <a:pos x="604" y="426"/>
                </a:cxn>
                <a:cxn ang="0">
                  <a:pos x="566" y="410"/>
                </a:cxn>
                <a:cxn ang="0">
                  <a:pos x="534" y="488"/>
                </a:cxn>
                <a:cxn ang="0">
                  <a:pos x="416" y="502"/>
                </a:cxn>
                <a:cxn ang="0">
                  <a:pos x="376" y="520"/>
                </a:cxn>
                <a:cxn ang="0">
                  <a:pos x="386" y="624"/>
                </a:cxn>
                <a:cxn ang="0">
                  <a:pos x="374" y="684"/>
                </a:cxn>
                <a:cxn ang="0">
                  <a:pos x="366" y="728"/>
                </a:cxn>
                <a:cxn ang="0">
                  <a:pos x="384" y="748"/>
                </a:cxn>
                <a:cxn ang="0">
                  <a:pos x="388" y="794"/>
                </a:cxn>
                <a:cxn ang="0">
                  <a:pos x="442" y="784"/>
                </a:cxn>
                <a:cxn ang="0">
                  <a:pos x="488" y="798"/>
                </a:cxn>
                <a:cxn ang="0">
                  <a:pos x="536" y="798"/>
                </a:cxn>
                <a:cxn ang="0">
                  <a:pos x="550" y="756"/>
                </a:cxn>
                <a:cxn ang="0">
                  <a:pos x="568" y="680"/>
                </a:cxn>
                <a:cxn ang="0">
                  <a:pos x="602" y="672"/>
                </a:cxn>
                <a:cxn ang="0">
                  <a:pos x="619" y="845"/>
                </a:cxn>
                <a:cxn ang="0">
                  <a:pos x="620" y="850"/>
                </a:cxn>
                <a:cxn ang="0">
                  <a:pos x="580" y="902"/>
                </a:cxn>
                <a:cxn ang="0">
                  <a:pos x="484" y="896"/>
                </a:cxn>
                <a:cxn ang="0">
                  <a:pos x="350" y="880"/>
                </a:cxn>
                <a:cxn ang="0">
                  <a:pos x="206" y="842"/>
                </a:cxn>
                <a:cxn ang="0">
                  <a:pos x="58" y="746"/>
                </a:cxn>
                <a:cxn ang="0">
                  <a:pos x="4" y="684"/>
                </a:cxn>
                <a:cxn ang="0">
                  <a:pos x="14" y="596"/>
                </a:cxn>
                <a:cxn ang="0">
                  <a:pos x="202" y="476"/>
                </a:cxn>
                <a:cxn ang="0">
                  <a:pos x="228" y="442"/>
                </a:cxn>
                <a:cxn ang="0">
                  <a:pos x="206" y="352"/>
                </a:cxn>
                <a:cxn ang="0">
                  <a:pos x="112" y="185"/>
                </a:cxn>
                <a:cxn ang="0">
                  <a:pos x="117" y="102"/>
                </a:cxn>
                <a:cxn ang="0">
                  <a:pos x="119" y="76"/>
                </a:cxn>
                <a:cxn ang="0">
                  <a:pos x="125" y="55"/>
                </a:cxn>
              </a:cxnLst>
              <a:rect l="0" t="0" r="r" b="b"/>
              <a:pathLst>
                <a:path w="864" h="906">
                  <a:moveTo>
                    <a:pt x="125" y="55"/>
                  </a:moveTo>
                  <a:cubicBezTo>
                    <a:pt x="261" y="47"/>
                    <a:pt x="209" y="53"/>
                    <a:pt x="299" y="13"/>
                  </a:cubicBezTo>
                  <a:cubicBezTo>
                    <a:pt x="335" y="20"/>
                    <a:pt x="321" y="0"/>
                    <a:pt x="359" y="22"/>
                  </a:cubicBezTo>
                  <a:cubicBezTo>
                    <a:pt x="391" y="52"/>
                    <a:pt x="395" y="52"/>
                    <a:pt x="423" y="68"/>
                  </a:cubicBezTo>
                  <a:cubicBezTo>
                    <a:pt x="443" y="97"/>
                    <a:pt x="431" y="77"/>
                    <a:pt x="464" y="88"/>
                  </a:cubicBezTo>
                  <a:cubicBezTo>
                    <a:pt x="477" y="115"/>
                    <a:pt x="475" y="139"/>
                    <a:pt x="492" y="162"/>
                  </a:cubicBezTo>
                  <a:cubicBezTo>
                    <a:pt x="508" y="190"/>
                    <a:pt x="497" y="167"/>
                    <a:pt x="563" y="250"/>
                  </a:cubicBezTo>
                  <a:cubicBezTo>
                    <a:pt x="729" y="246"/>
                    <a:pt x="688" y="239"/>
                    <a:pt x="736" y="250"/>
                  </a:cubicBezTo>
                  <a:cubicBezTo>
                    <a:pt x="784" y="261"/>
                    <a:pt x="836" y="299"/>
                    <a:pt x="850" y="316"/>
                  </a:cubicBezTo>
                  <a:cubicBezTo>
                    <a:pt x="864" y="333"/>
                    <a:pt x="854" y="329"/>
                    <a:pt x="820" y="352"/>
                  </a:cubicBezTo>
                  <a:cubicBezTo>
                    <a:pt x="776" y="340"/>
                    <a:pt x="783" y="335"/>
                    <a:pt x="772" y="342"/>
                  </a:cubicBezTo>
                  <a:cubicBezTo>
                    <a:pt x="760" y="350"/>
                    <a:pt x="776" y="370"/>
                    <a:pt x="748" y="398"/>
                  </a:cubicBezTo>
                  <a:cubicBezTo>
                    <a:pt x="745" y="407"/>
                    <a:pt x="738" y="414"/>
                    <a:pt x="702" y="430"/>
                  </a:cubicBezTo>
                  <a:cubicBezTo>
                    <a:pt x="676" y="458"/>
                    <a:pt x="696" y="442"/>
                    <a:pt x="668" y="472"/>
                  </a:cubicBezTo>
                  <a:cubicBezTo>
                    <a:pt x="654" y="482"/>
                    <a:pt x="619" y="423"/>
                    <a:pt x="604" y="426"/>
                  </a:cubicBezTo>
                  <a:cubicBezTo>
                    <a:pt x="587" y="416"/>
                    <a:pt x="578" y="400"/>
                    <a:pt x="566" y="410"/>
                  </a:cubicBezTo>
                  <a:cubicBezTo>
                    <a:pt x="554" y="420"/>
                    <a:pt x="559" y="473"/>
                    <a:pt x="534" y="488"/>
                  </a:cubicBezTo>
                  <a:cubicBezTo>
                    <a:pt x="474" y="514"/>
                    <a:pt x="470" y="508"/>
                    <a:pt x="416" y="502"/>
                  </a:cubicBezTo>
                  <a:cubicBezTo>
                    <a:pt x="354" y="502"/>
                    <a:pt x="414" y="512"/>
                    <a:pt x="376" y="520"/>
                  </a:cubicBezTo>
                  <a:cubicBezTo>
                    <a:pt x="359" y="536"/>
                    <a:pt x="386" y="597"/>
                    <a:pt x="386" y="624"/>
                  </a:cubicBezTo>
                  <a:cubicBezTo>
                    <a:pt x="386" y="651"/>
                    <a:pt x="377" y="667"/>
                    <a:pt x="374" y="684"/>
                  </a:cubicBezTo>
                  <a:cubicBezTo>
                    <a:pt x="371" y="701"/>
                    <a:pt x="364" y="717"/>
                    <a:pt x="366" y="728"/>
                  </a:cubicBezTo>
                  <a:cubicBezTo>
                    <a:pt x="368" y="739"/>
                    <a:pt x="380" y="737"/>
                    <a:pt x="384" y="748"/>
                  </a:cubicBezTo>
                  <a:cubicBezTo>
                    <a:pt x="388" y="759"/>
                    <a:pt x="379" y="788"/>
                    <a:pt x="388" y="794"/>
                  </a:cubicBezTo>
                  <a:cubicBezTo>
                    <a:pt x="397" y="800"/>
                    <a:pt x="425" y="783"/>
                    <a:pt x="442" y="784"/>
                  </a:cubicBezTo>
                  <a:cubicBezTo>
                    <a:pt x="474" y="808"/>
                    <a:pt x="442" y="784"/>
                    <a:pt x="488" y="798"/>
                  </a:cubicBezTo>
                  <a:cubicBezTo>
                    <a:pt x="512" y="800"/>
                    <a:pt x="527" y="805"/>
                    <a:pt x="536" y="798"/>
                  </a:cubicBezTo>
                  <a:cubicBezTo>
                    <a:pt x="546" y="791"/>
                    <a:pt x="545" y="776"/>
                    <a:pt x="550" y="756"/>
                  </a:cubicBezTo>
                  <a:cubicBezTo>
                    <a:pt x="555" y="736"/>
                    <a:pt x="559" y="694"/>
                    <a:pt x="568" y="680"/>
                  </a:cubicBezTo>
                  <a:cubicBezTo>
                    <a:pt x="577" y="666"/>
                    <a:pt x="581" y="667"/>
                    <a:pt x="602" y="672"/>
                  </a:cubicBezTo>
                  <a:cubicBezTo>
                    <a:pt x="610" y="697"/>
                    <a:pt x="589" y="779"/>
                    <a:pt x="619" y="845"/>
                  </a:cubicBezTo>
                  <a:cubicBezTo>
                    <a:pt x="622" y="875"/>
                    <a:pt x="626" y="841"/>
                    <a:pt x="620" y="850"/>
                  </a:cubicBezTo>
                  <a:cubicBezTo>
                    <a:pt x="614" y="859"/>
                    <a:pt x="603" y="894"/>
                    <a:pt x="580" y="902"/>
                  </a:cubicBezTo>
                  <a:cubicBezTo>
                    <a:pt x="563" y="906"/>
                    <a:pt x="528" y="901"/>
                    <a:pt x="484" y="896"/>
                  </a:cubicBezTo>
                  <a:cubicBezTo>
                    <a:pt x="416" y="886"/>
                    <a:pt x="385" y="885"/>
                    <a:pt x="350" y="880"/>
                  </a:cubicBezTo>
                  <a:cubicBezTo>
                    <a:pt x="301" y="873"/>
                    <a:pt x="256" y="860"/>
                    <a:pt x="206" y="842"/>
                  </a:cubicBezTo>
                  <a:cubicBezTo>
                    <a:pt x="165" y="826"/>
                    <a:pt x="108" y="798"/>
                    <a:pt x="58" y="746"/>
                  </a:cubicBezTo>
                  <a:cubicBezTo>
                    <a:pt x="45" y="726"/>
                    <a:pt x="12" y="707"/>
                    <a:pt x="4" y="684"/>
                  </a:cubicBezTo>
                  <a:cubicBezTo>
                    <a:pt x="5" y="668"/>
                    <a:pt x="0" y="617"/>
                    <a:pt x="14" y="596"/>
                  </a:cubicBezTo>
                  <a:cubicBezTo>
                    <a:pt x="46" y="548"/>
                    <a:pt x="142" y="520"/>
                    <a:pt x="202" y="476"/>
                  </a:cubicBezTo>
                  <a:cubicBezTo>
                    <a:pt x="235" y="460"/>
                    <a:pt x="219" y="478"/>
                    <a:pt x="228" y="442"/>
                  </a:cubicBezTo>
                  <a:cubicBezTo>
                    <a:pt x="223" y="414"/>
                    <a:pt x="219" y="378"/>
                    <a:pt x="206" y="352"/>
                  </a:cubicBezTo>
                  <a:cubicBezTo>
                    <a:pt x="185" y="312"/>
                    <a:pt x="128" y="233"/>
                    <a:pt x="112" y="185"/>
                  </a:cubicBezTo>
                  <a:cubicBezTo>
                    <a:pt x="115" y="134"/>
                    <a:pt x="114" y="123"/>
                    <a:pt x="117" y="102"/>
                  </a:cubicBezTo>
                  <a:cubicBezTo>
                    <a:pt x="118" y="84"/>
                    <a:pt x="118" y="84"/>
                    <a:pt x="119" y="76"/>
                  </a:cubicBezTo>
                  <a:cubicBezTo>
                    <a:pt x="125" y="74"/>
                    <a:pt x="119" y="103"/>
                    <a:pt x="125" y="55"/>
                  </a:cubicBezTo>
                  <a:close/>
                </a:path>
              </a:pathLst>
            </a:custGeom>
            <a:solidFill>
              <a:srgbClr val="3366FF">
                <a:alpha val="39999"/>
              </a:srgbClr>
            </a:solidFill>
            <a:ln w="19050" cap="flat">
              <a:solidFill>
                <a:srgbClr val="0000FF"/>
              </a:solidFill>
              <a:prstDash val="solid"/>
              <a:round/>
              <a:headEnd/>
              <a:tailEnd/>
            </a:ln>
            <a:effectLst/>
          </p:spPr>
          <p:txBody>
            <a:bodyPr/>
            <a:lstStyle/>
            <a:p>
              <a:endParaRPr lang="fr-FR" sz="1138"/>
            </a:p>
          </p:txBody>
        </p:sp>
        <p:sp>
          <p:nvSpPr>
            <p:cNvPr id="9" name="Freeform 19">
              <a:extLst>
                <a:ext uri="{FF2B5EF4-FFF2-40B4-BE49-F238E27FC236}">
                  <a16:creationId xmlns:a16="http://schemas.microsoft.com/office/drawing/2014/main" id="{56A60BDB-C0A6-16F2-A27C-0D49919AE258}"/>
                </a:ext>
              </a:extLst>
            </p:cNvPr>
            <p:cNvSpPr>
              <a:spLocks noChangeAspect="1"/>
            </p:cNvSpPr>
            <p:nvPr/>
          </p:nvSpPr>
          <p:spPr bwMode="auto">
            <a:xfrm>
              <a:off x="8019744" y="3607254"/>
              <a:ext cx="519377" cy="1136650"/>
            </a:xfrm>
            <a:custGeom>
              <a:avLst/>
              <a:gdLst/>
              <a:ahLst/>
              <a:cxnLst>
                <a:cxn ang="0">
                  <a:pos x="112" y="198"/>
                </a:cxn>
                <a:cxn ang="0">
                  <a:pos x="134" y="160"/>
                </a:cxn>
                <a:cxn ang="0">
                  <a:pos x="188" y="141"/>
                </a:cxn>
                <a:cxn ang="0">
                  <a:pos x="208" y="47"/>
                </a:cxn>
                <a:cxn ang="0">
                  <a:pos x="280" y="46"/>
                </a:cxn>
                <a:cxn ang="0">
                  <a:pos x="237" y="155"/>
                </a:cxn>
                <a:cxn ang="0">
                  <a:pos x="168" y="221"/>
                </a:cxn>
                <a:cxn ang="0">
                  <a:pos x="158" y="250"/>
                </a:cxn>
                <a:cxn ang="0">
                  <a:pos x="152" y="263"/>
                </a:cxn>
                <a:cxn ang="0">
                  <a:pos x="191" y="275"/>
                </a:cxn>
                <a:cxn ang="0">
                  <a:pos x="152" y="288"/>
                </a:cxn>
                <a:cxn ang="0">
                  <a:pos x="100" y="283"/>
                </a:cxn>
                <a:cxn ang="0">
                  <a:pos x="71" y="293"/>
                </a:cxn>
                <a:cxn ang="0">
                  <a:pos x="51" y="308"/>
                </a:cxn>
                <a:cxn ang="0">
                  <a:pos x="86" y="314"/>
                </a:cxn>
                <a:cxn ang="0">
                  <a:pos x="122" y="300"/>
                </a:cxn>
                <a:cxn ang="0">
                  <a:pos x="137" y="305"/>
                </a:cxn>
                <a:cxn ang="0">
                  <a:pos x="188" y="346"/>
                </a:cxn>
                <a:cxn ang="0">
                  <a:pos x="212" y="344"/>
                </a:cxn>
                <a:cxn ang="0">
                  <a:pos x="195" y="315"/>
                </a:cxn>
                <a:cxn ang="0">
                  <a:pos x="197" y="279"/>
                </a:cxn>
                <a:cxn ang="0">
                  <a:pos x="234" y="267"/>
                </a:cxn>
                <a:cxn ang="0">
                  <a:pos x="233" y="323"/>
                </a:cxn>
                <a:cxn ang="0">
                  <a:pos x="270" y="336"/>
                </a:cxn>
                <a:cxn ang="0">
                  <a:pos x="278" y="381"/>
                </a:cxn>
                <a:cxn ang="0">
                  <a:pos x="301" y="384"/>
                </a:cxn>
                <a:cxn ang="0">
                  <a:pos x="291" y="451"/>
                </a:cxn>
                <a:cxn ang="0">
                  <a:pos x="263" y="491"/>
                </a:cxn>
                <a:cxn ang="0">
                  <a:pos x="184" y="532"/>
                </a:cxn>
                <a:cxn ang="0">
                  <a:pos x="127" y="560"/>
                </a:cxn>
                <a:cxn ang="0">
                  <a:pos x="158" y="640"/>
                </a:cxn>
                <a:cxn ang="0">
                  <a:pos x="98" y="678"/>
                </a:cxn>
                <a:cxn ang="0">
                  <a:pos x="50" y="573"/>
                </a:cxn>
                <a:cxn ang="0">
                  <a:pos x="4" y="398"/>
                </a:cxn>
                <a:cxn ang="0">
                  <a:pos x="39" y="359"/>
                </a:cxn>
                <a:cxn ang="0">
                  <a:pos x="0" y="328"/>
                </a:cxn>
                <a:cxn ang="0">
                  <a:pos x="32" y="272"/>
                </a:cxn>
                <a:cxn ang="0">
                  <a:pos x="49" y="254"/>
                </a:cxn>
                <a:cxn ang="0">
                  <a:pos x="35" y="216"/>
                </a:cxn>
              </a:cxnLst>
              <a:rect l="0" t="0" r="r" b="b"/>
              <a:pathLst>
                <a:path w="302" h="716">
                  <a:moveTo>
                    <a:pt x="43" y="214"/>
                  </a:moveTo>
                  <a:cubicBezTo>
                    <a:pt x="66" y="211"/>
                    <a:pt x="89" y="201"/>
                    <a:pt x="112" y="198"/>
                  </a:cubicBezTo>
                  <a:cubicBezTo>
                    <a:pt x="118" y="190"/>
                    <a:pt x="115" y="195"/>
                    <a:pt x="118" y="180"/>
                  </a:cubicBezTo>
                  <a:cubicBezTo>
                    <a:pt x="121" y="176"/>
                    <a:pt x="124" y="162"/>
                    <a:pt x="134" y="160"/>
                  </a:cubicBezTo>
                  <a:cubicBezTo>
                    <a:pt x="150" y="166"/>
                    <a:pt x="164" y="170"/>
                    <a:pt x="179" y="173"/>
                  </a:cubicBezTo>
                  <a:cubicBezTo>
                    <a:pt x="186" y="148"/>
                    <a:pt x="185" y="155"/>
                    <a:pt x="188" y="141"/>
                  </a:cubicBezTo>
                  <a:cubicBezTo>
                    <a:pt x="190" y="123"/>
                    <a:pt x="198" y="106"/>
                    <a:pt x="200" y="88"/>
                  </a:cubicBezTo>
                  <a:cubicBezTo>
                    <a:pt x="201" y="75"/>
                    <a:pt x="206" y="61"/>
                    <a:pt x="208" y="47"/>
                  </a:cubicBezTo>
                  <a:cubicBezTo>
                    <a:pt x="213" y="32"/>
                    <a:pt x="212" y="32"/>
                    <a:pt x="233" y="0"/>
                  </a:cubicBezTo>
                  <a:cubicBezTo>
                    <a:pt x="242" y="5"/>
                    <a:pt x="276" y="30"/>
                    <a:pt x="280" y="46"/>
                  </a:cubicBezTo>
                  <a:cubicBezTo>
                    <a:pt x="255" y="102"/>
                    <a:pt x="252" y="109"/>
                    <a:pt x="245" y="127"/>
                  </a:cubicBezTo>
                  <a:cubicBezTo>
                    <a:pt x="242" y="139"/>
                    <a:pt x="239" y="142"/>
                    <a:pt x="237" y="155"/>
                  </a:cubicBezTo>
                  <a:cubicBezTo>
                    <a:pt x="236" y="166"/>
                    <a:pt x="234" y="203"/>
                    <a:pt x="233" y="214"/>
                  </a:cubicBezTo>
                  <a:cubicBezTo>
                    <a:pt x="179" y="220"/>
                    <a:pt x="212" y="220"/>
                    <a:pt x="168" y="221"/>
                  </a:cubicBezTo>
                  <a:cubicBezTo>
                    <a:pt x="161" y="223"/>
                    <a:pt x="155" y="221"/>
                    <a:pt x="152" y="228"/>
                  </a:cubicBezTo>
                  <a:cubicBezTo>
                    <a:pt x="155" y="235"/>
                    <a:pt x="156" y="243"/>
                    <a:pt x="158" y="250"/>
                  </a:cubicBezTo>
                  <a:cubicBezTo>
                    <a:pt x="158" y="252"/>
                    <a:pt x="158" y="255"/>
                    <a:pt x="157" y="257"/>
                  </a:cubicBezTo>
                  <a:cubicBezTo>
                    <a:pt x="156" y="259"/>
                    <a:pt x="152" y="260"/>
                    <a:pt x="152" y="263"/>
                  </a:cubicBezTo>
                  <a:cubicBezTo>
                    <a:pt x="152" y="267"/>
                    <a:pt x="174" y="268"/>
                    <a:pt x="175" y="268"/>
                  </a:cubicBezTo>
                  <a:cubicBezTo>
                    <a:pt x="181" y="270"/>
                    <a:pt x="185" y="273"/>
                    <a:pt x="191" y="275"/>
                  </a:cubicBezTo>
                  <a:cubicBezTo>
                    <a:pt x="197" y="284"/>
                    <a:pt x="186" y="296"/>
                    <a:pt x="177" y="300"/>
                  </a:cubicBezTo>
                  <a:cubicBezTo>
                    <a:pt x="169" y="297"/>
                    <a:pt x="161" y="290"/>
                    <a:pt x="152" y="288"/>
                  </a:cubicBezTo>
                  <a:cubicBezTo>
                    <a:pt x="149" y="278"/>
                    <a:pt x="152" y="280"/>
                    <a:pt x="146" y="278"/>
                  </a:cubicBezTo>
                  <a:cubicBezTo>
                    <a:pt x="128" y="281"/>
                    <a:pt x="121" y="282"/>
                    <a:pt x="100" y="283"/>
                  </a:cubicBezTo>
                  <a:cubicBezTo>
                    <a:pt x="95" y="285"/>
                    <a:pt x="90" y="286"/>
                    <a:pt x="85" y="288"/>
                  </a:cubicBezTo>
                  <a:cubicBezTo>
                    <a:pt x="80" y="291"/>
                    <a:pt x="76" y="291"/>
                    <a:pt x="71" y="293"/>
                  </a:cubicBezTo>
                  <a:cubicBezTo>
                    <a:pt x="68" y="294"/>
                    <a:pt x="62" y="296"/>
                    <a:pt x="62" y="296"/>
                  </a:cubicBezTo>
                  <a:cubicBezTo>
                    <a:pt x="53" y="305"/>
                    <a:pt x="56" y="301"/>
                    <a:pt x="51" y="308"/>
                  </a:cubicBezTo>
                  <a:cubicBezTo>
                    <a:pt x="57" y="312"/>
                    <a:pt x="61" y="314"/>
                    <a:pt x="64" y="321"/>
                  </a:cubicBezTo>
                  <a:cubicBezTo>
                    <a:pt x="73" y="319"/>
                    <a:pt x="78" y="317"/>
                    <a:pt x="86" y="314"/>
                  </a:cubicBezTo>
                  <a:cubicBezTo>
                    <a:pt x="89" y="312"/>
                    <a:pt x="94" y="311"/>
                    <a:pt x="94" y="311"/>
                  </a:cubicBezTo>
                  <a:cubicBezTo>
                    <a:pt x="102" y="305"/>
                    <a:pt x="112" y="302"/>
                    <a:pt x="122" y="300"/>
                  </a:cubicBezTo>
                  <a:cubicBezTo>
                    <a:pt x="127" y="300"/>
                    <a:pt x="132" y="300"/>
                    <a:pt x="136" y="301"/>
                  </a:cubicBezTo>
                  <a:cubicBezTo>
                    <a:pt x="137" y="302"/>
                    <a:pt x="136" y="305"/>
                    <a:pt x="137" y="305"/>
                  </a:cubicBezTo>
                  <a:cubicBezTo>
                    <a:pt x="146" y="309"/>
                    <a:pt x="158" y="309"/>
                    <a:pt x="168" y="312"/>
                  </a:cubicBezTo>
                  <a:cubicBezTo>
                    <a:pt x="176" y="320"/>
                    <a:pt x="173" y="326"/>
                    <a:pt x="188" y="346"/>
                  </a:cubicBezTo>
                  <a:cubicBezTo>
                    <a:pt x="192" y="341"/>
                    <a:pt x="198" y="343"/>
                    <a:pt x="198" y="343"/>
                  </a:cubicBezTo>
                  <a:cubicBezTo>
                    <a:pt x="203" y="343"/>
                    <a:pt x="208" y="346"/>
                    <a:pt x="212" y="344"/>
                  </a:cubicBezTo>
                  <a:cubicBezTo>
                    <a:pt x="214" y="343"/>
                    <a:pt x="212" y="340"/>
                    <a:pt x="211" y="337"/>
                  </a:cubicBezTo>
                  <a:cubicBezTo>
                    <a:pt x="208" y="331"/>
                    <a:pt x="200" y="320"/>
                    <a:pt x="195" y="315"/>
                  </a:cubicBezTo>
                  <a:cubicBezTo>
                    <a:pt x="193" y="308"/>
                    <a:pt x="188" y="305"/>
                    <a:pt x="183" y="300"/>
                  </a:cubicBezTo>
                  <a:cubicBezTo>
                    <a:pt x="188" y="293"/>
                    <a:pt x="192" y="286"/>
                    <a:pt x="197" y="279"/>
                  </a:cubicBezTo>
                  <a:cubicBezTo>
                    <a:pt x="199" y="270"/>
                    <a:pt x="199" y="265"/>
                    <a:pt x="208" y="263"/>
                  </a:cubicBezTo>
                  <a:cubicBezTo>
                    <a:pt x="217" y="264"/>
                    <a:pt x="225" y="264"/>
                    <a:pt x="234" y="267"/>
                  </a:cubicBezTo>
                  <a:cubicBezTo>
                    <a:pt x="232" y="273"/>
                    <a:pt x="230" y="277"/>
                    <a:pt x="229" y="283"/>
                  </a:cubicBezTo>
                  <a:cubicBezTo>
                    <a:pt x="229" y="293"/>
                    <a:pt x="232" y="313"/>
                    <a:pt x="233" y="323"/>
                  </a:cubicBezTo>
                  <a:cubicBezTo>
                    <a:pt x="238" y="329"/>
                    <a:pt x="236" y="325"/>
                    <a:pt x="262" y="317"/>
                  </a:cubicBezTo>
                  <a:cubicBezTo>
                    <a:pt x="271" y="321"/>
                    <a:pt x="268" y="326"/>
                    <a:pt x="270" y="336"/>
                  </a:cubicBezTo>
                  <a:cubicBezTo>
                    <a:pt x="263" y="340"/>
                    <a:pt x="259" y="338"/>
                    <a:pt x="251" y="340"/>
                  </a:cubicBezTo>
                  <a:cubicBezTo>
                    <a:pt x="254" y="380"/>
                    <a:pt x="249" y="374"/>
                    <a:pt x="278" y="381"/>
                  </a:cubicBezTo>
                  <a:cubicBezTo>
                    <a:pt x="283" y="379"/>
                    <a:pt x="291" y="383"/>
                    <a:pt x="296" y="381"/>
                  </a:cubicBezTo>
                  <a:cubicBezTo>
                    <a:pt x="298" y="382"/>
                    <a:pt x="301" y="382"/>
                    <a:pt x="301" y="384"/>
                  </a:cubicBezTo>
                  <a:cubicBezTo>
                    <a:pt x="302" y="404"/>
                    <a:pt x="302" y="423"/>
                    <a:pt x="299" y="442"/>
                  </a:cubicBezTo>
                  <a:cubicBezTo>
                    <a:pt x="299" y="446"/>
                    <a:pt x="294" y="448"/>
                    <a:pt x="291" y="451"/>
                  </a:cubicBezTo>
                  <a:cubicBezTo>
                    <a:pt x="290" y="452"/>
                    <a:pt x="288" y="452"/>
                    <a:pt x="287" y="453"/>
                  </a:cubicBezTo>
                  <a:cubicBezTo>
                    <a:pt x="276" y="464"/>
                    <a:pt x="274" y="480"/>
                    <a:pt x="263" y="491"/>
                  </a:cubicBezTo>
                  <a:cubicBezTo>
                    <a:pt x="256" y="498"/>
                    <a:pt x="237" y="515"/>
                    <a:pt x="229" y="520"/>
                  </a:cubicBezTo>
                  <a:cubicBezTo>
                    <a:pt x="215" y="527"/>
                    <a:pt x="199" y="527"/>
                    <a:pt x="184" y="532"/>
                  </a:cubicBezTo>
                  <a:cubicBezTo>
                    <a:pt x="176" y="539"/>
                    <a:pt x="164" y="541"/>
                    <a:pt x="154" y="545"/>
                  </a:cubicBezTo>
                  <a:cubicBezTo>
                    <a:pt x="146" y="547"/>
                    <a:pt x="135" y="558"/>
                    <a:pt x="127" y="560"/>
                  </a:cubicBezTo>
                  <a:cubicBezTo>
                    <a:pt x="131" y="572"/>
                    <a:pt x="140" y="575"/>
                    <a:pt x="177" y="619"/>
                  </a:cubicBezTo>
                  <a:cubicBezTo>
                    <a:pt x="165" y="632"/>
                    <a:pt x="166" y="632"/>
                    <a:pt x="158" y="640"/>
                  </a:cubicBezTo>
                  <a:cubicBezTo>
                    <a:pt x="150" y="656"/>
                    <a:pt x="143" y="676"/>
                    <a:pt x="122" y="716"/>
                  </a:cubicBezTo>
                  <a:cubicBezTo>
                    <a:pt x="109" y="713"/>
                    <a:pt x="106" y="686"/>
                    <a:pt x="98" y="678"/>
                  </a:cubicBezTo>
                  <a:cubicBezTo>
                    <a:pt x="63" y="629"/>
                    <a:pt x="71" y="638"/>
                    <a:pt x="53" y="602"/>
                  </a:cubicBezTo>
                  <a:cubicBezTo>
                    <a:pt x="49" y="589"/>
                    <a:pt x="48" y="590"/>
                    <a:pt x="50" y="573"/>
                  </a:cubicBezTo>
                  <a:cubicBezTo>
                    <a:pt x="49" y="551"/>
                    <a:pt x="38" y="498"/>
                    <a:pt x="20" y="480"/>
                  </a:cubicBezTo>
                  <a:cubicBezTo>
                    <a:pt x="10" y="425"/>
                    <a:pt x="6" y="416"/>
                    <a:pt x="4" y="398"/>
                  </a:cubicBezTo>
                  <a:cubicBezTo>
                    <a:pt x="2" y="380"/>
                    <a:pt x="4" y="378"/>
                    <a:pt x="10" y="372"/>
                  </a:cubicBezTo>
                  <a:cubicBezTo>
                    <a:pt x="20" y="368"/>
                    <a:pt x="29" y="361"/>
                    <a:pt x="39" y="359"/>
                  </a:cubicBezTo>
                  <a:cubicBezTo>
                    <a:pt x="41" y="356"/>
                    <a:pt x="43" y="351"/>
                    <a:pt x="36" y="346"/>
                  </a:cubicBezTo>
                  <a:cubicBezTo>
                    <a:pt x="30" y="340"/>
                    <a:pt x="5" y="333"/>
                    <a:pt x="0" y="328"/>
                  </a:cubicBezTo>
                  <a:cubicBezTo>
                    <a:pt x="1" y="317"/>
                    <a:pt x="31" y="310"/>
                    <a:pt x="43" y="286"/>
                  </a:cubicBezTo>
                  <a:cubicBezTo>
                    <a:pt x="40" y="280"/>
                    <a:pt x="36" y="278"/>
                    <a:pt x="32" y="272"/>
                  </a:cubicBezTo>
                  <a:cubicBezTo>
                    <a:pt x="37" y="263"/>
                    <a:pt x="32" y="270"/>
                    <a:pt x="40" y="263"/>
                  </a:cubicBezTo>
                  <a:cubicBezTo>
                    <a:pt x="43" y="260"/>
                    <a:pt x="49" y="254"/>
                    <a:pt x="49" y="254"/>
                  </a:cubicBezTo>
                  <a:cubicBezTo>
                    <a:pt x="52" y="244"/>
                    <a:pt x="45" y="238"/>
                    <a:pt x="42" y="229"/>
                  </a:cubicBezTo>
                  <a:cubicBezTo>
                    <a:pt x="40" y="225"/>
                    <a:pt x="35" y="216"/>
                    <a:pt x="35" y="216"/>
                  </a:cubicBezTo>
                  <a:cubicBezTo>
                    <a:pt x="41" y="214"/>
                    <a:pt x="38" y="214"/>
                    <a:pt x="43" y="214"/>
                  </a:cubicBezTo>
                  <a:close/>
                </a:path>
              </a:pathLst>
            </a:custGeom>
            <a:solidFill>
              <a:srgbClr val="FF9900">
                <a:alpha val="60001"/>
              </a:srgbClr>
            </a:solidFill>
            <a:ln w="19050" cap="flat">
              <a:solidFill>
                <a:srgbClr val="FF9900"/>
              </a:solidFill>
              <a:prstDash val="solid"/>
              <a:round/>
              <a:headEnd/>
              <a:tailEnd/>
            </a:ln>
            <a:effectLst/>
          </p:spPr>
          <p:txBody>
            <a:bodyPr/>
            <a:lstStyle/>
            <a:p>
              <a:endParaRPr lang="fr-FR" sz="1138"/>
            </a:p>
          </p:txBody>
        </p:sp>
        <p:sp>
          <p:nvSpPr>
            <p:cNvPr id="10" name="Freeform 20">
              <a:extLst>
                <a:ext uri="{FF2B5EF4-FFF2-40B4-BE49-F238E27FC236}">
                  <a16:creationId xmlns:a16="http://schemas.microsoft.com/office/drawing/2014/main" id="{62AC4FF7-1454-4463-F4C2-60A3FEA861D6}"/>
                </a:ext>
              </a:extLst>
            </p:cNvPr>
            <p:cNvSpPr>
              <a:spLocks/>
            </p:cNvSpPr>
            <p:nvPr/>
          </p:nvSpPr>
          <p:spPr bwMode="auto">
            <a:xfrm>
              <a:off x="5577639" y="3745367"/>
              <a:ext cx="1047353" cy="1058862"/>
            </a:xfrm>
            <a:custGeom>
              <a:avLst/>
              <a:gdLst/>
              <a:ahLst/>
              <a:cxnLst>
                <a:cxn ang="0">
                  <a:pos x="104" y="33"/>
                </a:cxn>
                <a:cxn ang="0">
                  <a:pos x="128" y="60"/>
                </a:cxn>
                <a:cxn ang="0">
                  <a:pos x="168" y="122"/>
                </a:cxn>
                <a:cxn ang="0">
                  <a:pos x="212" y="174"/>
                </a:cxn>
                <a:cxn ang="0">
                  <a:pos x="233" y="177"/>
                </a:cxn>
                <a:cxn ang="0">
                  <a:pos x="299" y="188"/>
                </a:cxn>
                <a:cxn ang="0">
                  <a:pos x="296" y="131"/>
                </a:cxn>
                <a:cxn ang="0">
                  <a:pos x="320" y="99"/>
                </a:cxn>
                <a:cxn ang="0">
                  <a:pos x="347" y="102"/>
                </a:cxn>
                <a:cxn ang="0">
                  <a:pos x="339" y="83"/>
                </a:cxn>
                <a:cxn ang="0">
                  <a:pos x="408" y="69"/>
                </a:cxn>
                <a:cxn ang="0">
                  <a:pos x="402" y="86"/>
                </a:cxn>
                <a:cxn ang="0">
                  <a:pos x="362" y="185"/>
                </a:cxn>
                <a:cxn ang="0">
                  <a:pos x="407" y="195"/>
                </a:cxn>
                <a:cxn ang="0">
                  <a:pos x="452" y="185"/>
                </a:cxn>
                <a:cxn ang="0">
                  <a:pos x="531" y="189"/>
                </a:cxn>
                <a:cxn ang="0">
                  <a:pos x="594" y="203"/>
                </a:cxn>
                <a:cxn ang="0">
                  <a:pos x="607" y="300"/>
                </a:cxn>
                <a:cxn ang="0">
                  <a:pos x="579" y="414"/>
                </a:cxn>
                <a:cxn ang="0">
                  <a:pos x="569" y="498"/>
                </a:cxn>
                <a:cxn ang="0">
                  <a:pos x="480" y="660"/>
                </a:cxn>
                <a:cxn ang="0">
                  <a:pos x="312" y="647"/>
                </a:cxn>
                <a:cxn ang="0">
                  <a:pos x="236" y="525"/>
                </a:cxn>
                <a:cxn ang="0">
                  <a:pos x="285" y="438"/>
                </a:cxn>
                <a:cxn ang="0">
                  <a:pos x="296" y="399"/>
                </a:cxn>
                <a:cxn ang="0">
                  <a:pos x="309" y="318"/>
                </a:cxn>
                <a:cxn ang="0">
                  <a:pos x="305" y="287"/>
                </a:cxn>
                <a:cxn ang="0">
                  <a:pos x="291" y="279"/>
                </a:cxn>
                <a:cxn ang="0">
                  <a:pos x="270" y="348"/>
                </a:cxn>
                <a:cxn ang="0">
                  <a:pos x="252" y="342"/>
                </a:cxn>
                <a:cxn ang="0">
                  <a:pos x="216" y="326"/>
                </a:cxn>
                <a:cxn ang="0">
                  <a:pos x="171" y="291"/>
                </a:cxn>
                <a:cxn ang="0">
                  <a:pos x="147" y="245"/>
                </a:cxn>
                <a:cxn ang="0">
                  <a:pos x="132" y="219"/>
                </a:cxn>
                <a:cxn ang="0">
                  <a:pos x="75" y="152"/>
                </a:cxn>
                <a:cxn ang="0">
                  <a:pos x="71" y="138"/>
                </a:cxn>
                <a:cxn ang="0">
                  <a:pos x="102" y="164"/>
                </a:cxn>
                <a:cxn ang="0">
                  <a:pos x="63" y="83"/>
                </a:cxn>
                <a:cxn ang="0">
                  <a:pos x="39" y="92"/>
                </a:cxn>
                <a:cxn ang="0">
                  <a:pos x="15" y="89"/>
                </a:cxn>
                <a:cxn ang="0">
                  <a:pos x="3" y="18"/>
                </a:cxn>
              </a:cxnLst>
              <a:rect l="0" t="0" r="r" b="b"/>
              <a:pathLst>
                <a:path w="609" h="667">
                  <a:moveTo>
                    <a:pt x="77" y="0"/>
                  </a:moveTo>
                  <a:cubicBezTo>
                    <a:pt x="79" y="8"/>
                    <a:pt x="97" y="29"/>
                    <a:pt x="104" y="33"/>
                  </a:cubicBezTo>
                  <a:cubicBezTo>
                    <a:pt x="106" y="43"/>
                    <a:pt x="109" y="44"/>
                    <a:pt x="119" y="45"/>
                  </a:cubicBezTo>
                  <a:cubicBezTo>
                    <a:pt x="120" y="52"/>
                    <a:pt x="122" y="55"/>
                    <a:pt x="128" y="60"/>
                  </a:cubicBezTo>
                  <a:cubicBezTo>
                    <a:pt x="135" y="70"/>
                    <a:pt x="157" y="97"/>
                    <a:pt x="164" y="107"/>
                  </a:cubicBezTo>
                  <a:cubicBezTo>
                    <a:pt x="168" y="113"/>
                    <a:pt x="162" y="117"/>
                    <a:pt x="168" y="122"/>
                  </a:cubicBezTo>
                  <a:cubicBezTo>
                    <a:pt x="175" y="131"/>
                    <a:pt x="192" y="149"/>
                    <a:pt x="198" y="158"/>
                  </a:cubicBezTo>
                  <a:cubicBezTo>
                    <a:pt x="200" y="162"/>
                    <a:pt x="209" y="170"/>
                    <a:pt x="212" y="174"/>
                  </a:cubicBezTo>
                  <a:cubicBezTo>
                    <a:pt x="214" y="177"/>
                    <a:pt x="219" y="183"/>
                    <a:pt x="219" y="183"/>
                  </a:cubicBezTo>
                  <a:cubicBezTo>
                    <a:pt x="225" y="182"/>
                    <a:pt x="228" y="179"/>
                    <a:pt x="233" y="177"/>
                  </a:cubicBezTo>
                  <a:cubicBezTo>
                    <a:pt x="245" y="183"/>
                    <a:pt x="253" y="186"/>
                    <a:pt x="264" y="194"/>
                  </a:cubicBezTo>
                  <a:cubicBezTo>
                    <a:pt x="275" y="190"/>
                    <a:pt x="287" y="190"/>
                    <a:pt x="299" y="188"/>
                  </a:cubicBezTo>
                  <a:cubicBezTo>
                    <a:pt x="303" y="181"/>
                    <a:pt x="304" y="174"/>
                    <a:pt x="300" y="167"/>
                  </a:cubicBezTo>
                  <a:cubicBezTo>
                    <a:pt x="298" y="158"/>
                    <a:pt x="293" y="143"/>
                    <a:pt x="296" y="131"/>
                  </a:cubicBezTo>
                  <a:cubicBezTo>
                    <a:pt x="298" y="121"/>
                    <a:pt x="307" y="116"/>
                    <a:pt x="311" y="108"/>
                  </a:cubicBezTo>
                  <a:cubicBezTo>
                    <a:pt x="314" y="105"/>
                    <a:pt x="320" y="99"/>
                    <a:pt x="320" y="99"/>
                  </a:cubicBezTo>
                  <a:cubicBezTo>
                    <a:pt x="327" y="100"/>
                    <a:pt x="334" y="100"/>
                    <a:pt x="341" y="101"/>
                  </a:cubicBezTo>
                  <a:cubicBezTo>
                    <a:pt x="343" y="101"/>
                    <a:pt x="346" y="104"/>
                    <a:pt x="347" y="102"/>
                  </a:cubicBezTo>
                  <a:cubicBezTo>
                    <a:pt x="352" y="95"/>
                    <a:pt x="339" y="95"/>
                    <a:pt x="339" y="95"/>
                  </a:cubicBezTo>
                  <a:cubicBezTo>
                    <a:pt x="338" y="90"/>
                    <a:pt x="340" y="88"/>
                    <a:pt x="339" y="83"/>
                  </a:cubicBezTo>
                  <a:cubicBezTo>
                    <a:pt x="340" y="44"/>
                    <a:pt x="330" y="39"/>
                    <a:pt x="365" y="54"/>
                  </a:cubicBezTo>
                  <a:cubicBezTo>
                    <a:pt x="381" y="60"/>
                    <a:pt x="398" y="65"/>
                    <a:pt x="408" y="69"/>
                  </a:cubicBezTo>
                  <a:cubicBezTo>
                    <a:pt x="415" y="72"/>
                    <a:pt x="421" y="77"/>
                    <a:pt x="428" y="78"/>
                  </a:cubicBezTo>
                  <a:cubicBezTo>
                    <a:pt x="423" y="80"/>
                    <a:pt x="407" y="84"/>
                    <a:pt x="402" y="86"/>
                  </a:cubicBezTo>
                  <a:cubicBezTo>
                    <a:pt x="392" y="100"/>
                    <a:pt x="395" y="99"/>
                    <a:pt x="377" y="116"/>
                  </a:cubicBezTo>
                  <a:cubicBezTo>
                    <a:pt x="362" y="176"/>
                    <a:pt x="360" y="171"/>
                    <a:pt x="362" y="185"/>
                  </a:cubicBezTo>
                  <a:cubicBezTo>
                    <a:pt x="365" y="190"/>
                    <a:pt x="385" y="195"/>
                    <a:pt x="390" y="198"/>
                  </a:cubicBezTo>
                  <a:cubicBezTo>
                    <a:pt x="392" y="193"/>
                    <a:pt x="400" y="196"/>
                    <a:pt x="407" y="195"/>
                  </a:cubicBezTo>
                  <a:cubicBezTo>
                    <a:pt x="414" y="193"/>
                    <a:pt x="429" y="192"/>
                    <a:pt x="429" y="192"/>
                  </a:cubicBezTo>
                  <a:cubicBezTo>
                    <a:pt x="437" y="187"/>
                    <a:pt x="445" y="191"/>
                    <a:pt x="452" y="185"/>
                  </a:cubicBezTo>
                  <a:cubicBezTo>
                    <a:pt x="470" y="188"/>
                    <a:pt x="478" y="204"/>
                    <a:pt x="497" y="206"/>
                  </a:cubicBezTo>
                  <a:cubicBezTo>
                    <a:pt x="509" y="200"/>
                    <a:pt x="518" y="192"/>
                    <a:pt x="531" y="189"/>
                  </a:cubicBezTo>
                  <a:cubicBezTo>
                    <a:pt x="539" y="184"/>
                    <a:pt x="574" y="203"/>
                    <a:pt x="583" y="204"/>
                  </a:cubicBezTo>
                  <a:cubicBezTo>
                    <a:pt x="597" y="220"/>
                    <a:pt x="588" y="210"/>
                    <a:pt x="594" y="203"/>
                  </a:cubicBezTo>
                  <a:cubicBezTo>
                    <a:pt x="597" y="212"/>
                    <a:pt x="593" y="211"/>
                    <a:pt x="597" y="220"/>
                  </a:cubicBezTo>
                  <a:cubicBezTo>
                    <a:pt x="602" y="252"/>
                    <a:pt x="598" y="223"/>
                    <a:pt x="607" y="300"/>
                  </a:cubicBezTo>
                  <a:cubicBezTo>
                    <a:pt x="609" y="324"/>
                    <a:pt x="609" y="325"/>
                    <a:pt x="607" y="340"/>
                  </a:cubicBezTo>
                  <a:cubicBezTo>
                    <a:pt x="606" y="348"/>
                    <a:pt x="581" y="406"/>
                    <a:pt x="579" y="414"/>
                  </a:cubicBezTo>
                  <a:cubicBezTo>
                    <a:pt x="573" y="432"/>
                    <a:pt x="575" y="442"/>
                    <a:pt x="573" y="456"/>
                  </a:cubicBezTo>
                  <a:cubicBezTo>
                    <a:pt x="571" y="470"/>
                    <a:pt x="570" y="463"/>
                    <a:pt x="569" y="498"/>
                  </a:cubicBezTo>
                  <a:cubicBezTo>
                    <a:pt x="563" y="568"/>
                    <a:pt x="561" y="626"/>
                    <a:pt x="567" y="664"/>
                  </a:cubicBezTo>
                  <a:cubicBezTo>
                    <a:pt x="526" y="665"/>
                    <a:pt x="511" y="656"/>
                    <a:pt x="480" y="660"/>
                  </a:cubicBezTo>
                  <a:cubicBezTo>
                    <a:pt x="445" y="662"/>
                    <a:pt x="375" y="667"/>
                    <a:pt x="350" y="666"/>
                  </a:cubicBezTo>
                  <a:cubicBezTo>
                    <a:pt x="311" y="647"/>
                    <a:pt x="323" y="654"/>
                    <a:pt x="312" y="647"/>
                  </a:cubicBezTo>
                  <a:cubicBezTo>
                    <a:pt x="287" y="573"/>
                    <a:pt x="294" y="572"/>
                    <a:pt x="281" y="552"/>
                  </a:cubicBezTo>
                  <a:cubicBezTo>
                    <a:pt x="272" y="545"/>
                    <a:pt x="245" y="532"/>
                    <a:pt x="236" y="525"/>
                  </a:cubicBezTo>
                  <a:cubicBezTo>
                    <a:pt x="258" y="485"/>
                    <a:pt x="265" y="477"/>
                    <a:pt x="272" y="465"/>
                  </a:cubicBezTo>
                  <a:cubicBezTo>
                    <a:pt x="281" y="451"/>
                    <a:pt x="282" y="446"/>
                    <a:pt x="285" y="438"/>
                  </a:cubicBezTo>
                  <a:cubicBezTo>
                    <a:pt x="286" y="428"/>
                    <a:pt x="284" y="418"/>
                    <a:pt x="287" y="408"/>
                  </a:cubicBezTo>
                  <a:cubicBezTo>
                    <a:pt x="288" y="404"/>
                    <a:pt x="296" y="399"/>
                    <a:pt x="296" y="399"/>
                  </a:cubicBezTo>
                  <a:cubicBezTo>
                    <a:pt x="298" y="383"/>
                    <a:pt x="308" y="374"/>
                    <a:pt x="314" y="360"/>
                  </a:cubicBezTo>
                  <a:cubicBezTo>
                    <a:pt x="316" y="346"/>
                    <a:pt x="314" y="331"/>
                    <a:pt x="309" y="318"/>
                  </a:cubicBezTo>
                  <a:cubicBezTo>
                    <a:pt x="308" y="312"/>
                    <a:pt x="303" y="302"/>
                    <a:pt x="303" y="302"/>
                  </a:cubicBezTo>
                  <a:cubicBezTo>
                    <a:pt x="302" y="296"/>
                    <a:pt x="302" y="292"/>
                    <a:pt x="305" y="287"/>
                  </a:cubicBezTo>
                  <a:cubicBezTo>
                    <a:pt x="307" y="276"/>
                    <a:pt x="316" y="251"/>
                    <a:pt x="300" y="257"/>
                  </a:cubicBezTo>
                  <a:cubicBezTo>
                    <a:pt x="295" y="264"/>
                    <a:pt x="295" y="271"/>
                    <a:pt x="291" y="279"/>
                  </a:cubicBezTo>
                  <a:cubicBezTo>
                    <a:pt x="288" y="293"/>
                    <a:pt x="289" y="311"/>
                    <a:pt x="282" y="324"/>
                  </a:cubicBezTo>
                  <a:cubicBezTo>
                    <a:pt x="280" y="334"/>
                    <a:pt x="276" y="340"/>
                    <a:pt x="270" y="348"/>
                  </a:cubicBezTo>
                  <a:cubicBezTo>
                    <a:pt x="269" y="351"/>
                    <a:pt x="270" y="358"/>
                    <a:pt x="264" y="357"/>
                  </a:cubicBezTo>
                  <a:cubicBezTo>
                    <a:pt x="261" y="357"/>
                    <a:pt x="254" y="344"/>
                    <a:pt x="252" y="342"/>
                  </a:cubicBezTo>
                  <a:cubicBezTo>
                    <a:pt x="246" y="336"/>
                    <a:pt x="240" y="336"/>
                    <a:pt x="231" y="335"/>
                  </a:cubicBezTo>
                  <a:cubicBezTo>
                    <a:pt x="226" y="331"/>
                    <a:pt x="221" y="329"/>
                    <a:pt x="216" y="326"/>
                  </a:cubicBezTo>
                  <a:cubicBezTo>
                    <a:pt x="211" y="318"/>
                    <a:pt x="211" y="318"/>
                    <a:pt x="201" y="320"/>
                  </a:cubicBezTo>
                  <a:cubicBezTo>
                    <a:pt x="194" y="314"/>
                    <a:pt x="177" y="299"/>
                    <a:pt x="171" y="291"/>
                  </a:cubicBezTo>
                  <a:cubicBezTo>
                    <a:pt x="170" y="282"/>
                    <a:pt x="169" y="275"/>
                    <a:pt x="162" y="269"/>
                  </a:cubicBezTo>
                  <a:cubicBezTo>
                    <a:pt x="157" y="261"/>
                    <a:pt x="152" y="252"/>
                    <a:pt x="147" y="245"/>
                  </a:cubicBezTo>
                  <a:cubicBezTo>
                    <a:pt x="145" y="236"/>
                    <a:pt x="145" y="236"/>
                    <a:pt x="149" y="227"/>
                  </a:cubicBezTo>
                  <a:cubicBezTo>
                    <a:pt x="145" y="217"/>
                    <a:pt x="144" y="218"/>
                    <a:pt x="132" y="219"/>
                  </a:cubicBezTo>
                  <a:cubicBezTo>
                    <a:pt x="121" y="209"/>
                    <a:pt x="113" y="177"/>
                    <a:pt x="86" y="165"/>
                  </a:cubicBezTo>
                  <a:cubicBezTo>
                    <a:pt x="82" y="159"/>
                    <a:pt x="78" y="158"/>
                    <a:pt x="75" y="152"/>
                  </a:cubicBezTo>
                  <a:cubicBezTo>
                    <a:pt x="72" y="138"/>
                    <a:pt x="76" y="155"/>
                    <a:pt x="72" y="143"/>
                  </a:cubicBezTo>
                  <a:cubicBezTo>
                    <a:pt x="71" y="141"/>
                    <a:pt x="69" y="138"/>
                    <a:pt x="71" y="138"/>
                  </a:cubicBezTo>
                  <a:cubicBezTo>
                    <a:pt x="75" y="138"/>
                    <a:pt x="83" y="143"/>
                    <a:pt x="83" y="143"/>
                  </a:cubicBezTo>
                  <a:cubicBezTo>
                    <a:pt x="88" y="150"/>
                    <a:pt x="95" y="159"/>
                    <a:pt x="102" y="164"/>
                  </a:cubicBezTo>
                  <a:cubicBezTo>
                    <a:pt x="100" y="148"/>
                    <a:pt x="88" y="127"/>
                    <a:pt x="78" y="113"/>
                  </a:cubicBezTo>
                  <a:cubicBezTo>
                    <a:pt x="76" y="102"/>
                    <a:pt x="72" y="90"/>
                    <a:pt x="63" y="83"/>
                  </a:cubicBezTo>
                  <a:cubicBezTo>
                    <a:pt x="60" y="89"/>
                    <a:pt x="53" y="96"/>
                    <a:pt x="51" y="102"/>
                  </a:cubicBezTo>
                  <a:cubicBezTo>
                    <a:pt x="43" y="101"/>
                    <a:pt x="43" y="98"/>
                    <a:pt x="39" y="92"/>
                  </a:cubicBezTo>
                  <a:cubicBezTo>
                    <a:pt x="38" y="86"/>
                    <a:pt x="35" y="83"/>
                    <a:pt x="32" y="78"/>
                  </a:cubicBezTo>
                  <a:cubicBezTo>
                    <a:pt x="25" y="81"/>
                    <a:pt x="22" y="86"/>
                    <a:pt x="15" y="89"/>
                  </a:cubicBezTo>
                  <a:cubicBezTo>
                    <a:pt x="14" y="80"/>
                    <a:pt x="14" y="78"/>
                    <a:pt x="5" y="77"/>
                  </a:cubicBezTo>
                  <a:cubicBezTo>
                    <a:pt x="4" y="65"/>
                    <a:pt x="0" y="29"/>
                    <a:pt x="3" y="18"/>
                  </a:cubicBezTo>
                  <a:cubicBezTo>
                    <a:pt x="33" y="8"/>
                    <a:pt x="42" y="5"/>
                    <a:pt x="77" y="0"/>
                  </a:cubicBezTo>
                  <a:close/>
                </a:path>
              </a:pathLst>
            </a:custGeom>
            <a:solidFill>
              <a:srgbClr val="993366">
                <a:alpha val="50000"/>
              </a:srgbClr>
            </a:solidFill>
            <a:ln w="19050">
              <a:solidFill>
                <a:srgbClr val="993366"/>
              </a:solidFill>
              <a:round/>
              <a:headEnd/>
              <a:tailEnd/>
            </a:ln>
            <a:effectLst/>
          </p:spPr>
          <p:txBody>
            <a:bodyPr/>
            <a:lstStyle/>
            <a:p>
              <a:endParaRPr lang="fr-FR" sz="1138"/>
            </a:p>
          </p:txBody>
        </p:sp>
      </p:grpSp>
      <p:grpSp>
        <p:nvGrpSpPr>
          <p:cNvPr id="11" name="Groupe 10"/>
          <p:cNvGrpSpPr/>
          <p:nvPr/>
        </p:nvGrpSpPr>
        <p:grpSpPr>
          <a:xfrm>
            <a:off x="136858" y="4589142"/>
            <a:ext cx="3133467" cy="2026811"/>
            <a:chOff x="1134973" y="1704929"/>
            <a:chExt cx="4074708" cy="2023483"/>
          </a:xfrm>
        </p:grpSpPr>
        <p:sp>
          <p:nvSpPr>
            <p:cNvPr id="12" name="Rectangle 11"/>
            <p:cNvSpPr/>
            <p:nvPr/>
          </p:nvSpPr>
          <p:spPr>
            <a:xfrm>
              <a:off x="1134973" y="1704929"/>
              <a:ext cx="3893859" cy="197942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138"/>
            </a:p>
          </p:txBody>
        </p:sp>
        <p:sp>
          <p:nvSpPr>
            <p:cNvPr id="37" name="Text Box 24"/>
            <p:cNvSpPr txBox="1">
              <a:spLocks noChangeArrowheads="1"/>
            </p:cNvSpPr>
            <p:nvPr/>
          </p:nvSpPr>
          <p:spPr bwMode="auto">
            <a:xfrm>
              <a:off x="1713963" y="3245440"/>
              <a:ext cx="3495718" cy="482972"/>
            </a:xfrm>
            <a:prstGeom prst="rect">
              <a:avLst/>
            </a:prstGeom>
            <a:noFill/>
            <a:ln w="9525">
              <a:noFill/>
              <a:miter lim="800000"/>
              <a:headEnd/>
              <a:tailEnd/>
            </a:ln>
            <a:effectLst/>
          </p:spPr>
          <p:txBody>
            <a:bodyPr>
              <a:spAutoFit/>
            </a:bodyPr>
            <a:lstStyle/>
            <a:p>
              <a:pPr>
                <a:spcBef>
                  <a:spcPct val="50000"/>
                </a:spcBef>
              </a:pPr>
              <a:r>
                <a:rPr lang="fr-FR" sz="975" dirty="0">
                  <a:latin typeface="Verdana" pitchFamily="34" charset="0"/>
                  <a:cs typeface="Arial" charset="0"/>
                </a:rPr>
                <a:t>Espaces Naturels Sensibles Conseil Général 13 (3656 ha)</a:t>
              </a:r>
            </a:p>
          </p:txBody>
        </p:sp>
        <p:sp>
          <p:nvSpPr>
            <p:cNvPr id="34" name="Rectangle 21"/>
            <p:cNvSpPr>
              <a:spLocks noChangeArrowheads="1"/>
            </p:cNvSpPr>
            <p:nvPr/>
          </p:nvSpPr>
          <p:spPr bwMode="auto">
            <a:xfrm>
              <a:off x="1214260" y="2818720"/>
              <a:ext cx="499701" cy="207264"/>
            </a:xfrm>
            <a:prstGeom prst="rect">
              <a:avLst/>
            </a:prstGeom>
            <a:solidFill>
              <a:srgbClr val="FF9900">
                <a:alpha val="39999"/>
              </a:srgbClr>
            </a:solidFill>
            <a:ln w="19050">
              <a:solidFill>
                <a:srgbClr val="FF9900"/>
              </a:solidFill>
              <a:miter lim="800000"/>
              <a:headEnd/>
              <a:tailEnd/>
            </a:ln>
            <a:effectLst/>
          </p:spPr>
          <p:txBody>
            <a:bodyPr wrap="none" anchor="ctr"/>
            <a:lstStyle/>
            <a:p>
              <a:endParaRPr lang="fr-FR" sz="1138"/>
            </a:p>
          </p:txBody>
        </p:sp>
        <p:sp>
          <p:nvSpPr>
            <p:cNvPr id="35" name="Text Box 22"/>
            <p:cNvSpPr txBox="1">
              <a:spLocks noChangeArrowheads="1"/>
            </p:cNvSpPr>
            <p:nvPr/>
          </p:nvSpPr>
          <p:spPr bwMode="auto">
            <a:xfrm>
              <a:off x="1713961" y="2702896"/>
              <a:ext cx="3251371" cy="482972"/>
            </a:xfrm>
            <a:prstGeom prst="rect">
              <a:avLst/>
            </a:prstGeom>
            <a:noFill/>
            <a:ln w="9525">
              <a:noFill/>
              <a:miter lim="800000"/>
              <a:headEnd/>
              <a:tailEnd/>
            </a:ln>
            <a:effectLst/>
          </p:spPr>
          <p:txBody>
            <a:bodyPr>
              <a:spAutoFit/>
            </a:bodyPr>
            <a:lstStyle/>
            <a:p>
              <a:pPr>
                <a:spcBef>
                  <a:spcPct val="50000"/>
                </a:spcBef>
              </a:pPr>
              <a:r>
                <a:rPr lang="fr-FR" sz="975" dirty="0">
                  <a:latin typeface="Verdana" pitchFamily="34" charset="0"/>
                  <a:cs typeface="Arial" charset="0"/>
                </a:rPr>
                <a:t>Réserve Naturelle Régionale Tour du </a:t>
              </a:r>
              <a:r>
                <a:rPr lang="fr-FR" sz="975" dirty="0" err="1">
                  <a:latin typeface="Verdana" pitchFamily="34" charset="0"/>
                  <a:cs typeface="Arial" charset="0"/>
                </a:rPr>
                <a:t>Valat</a:t>
              </a:r>
              <a:r>
                <a:rPr lang="fr-FR" sz="975" dirty="0">
                  <a:latin typeface="Verdana" pitchFamily="34" charset="0"/>
                  <a:cs typeface="Arial" charset="0"/>
                </a:rPr>
                <a:t> (1845 ha)</a:t>
              </a:r>
            </a:p>
          </p:txBody>
        </p:sp>
        <p:sp>
          <p:nvSpPr>
            <p:cNvPr id="32" name="Rectangle 13"/>
            <p:cNvSpPr>
              <a:spLocks noChangeArrowheads="1"/>
            </p:cNvSpPr>
            <p:nvPr/>
          </p:nvSpPr>
          <p:spPr bwMode="auto">
            <a:xfrm>
              <a:off x="1214260" y="2314529"/>
              <a:ext cx="499701" cy="207264"/>
            </a:xfrm>
            <a:prstGeom prst="rect">
              <a:avLst/>
            </a:prstGeom>
            <a:solidFill>
              <a:srgbClr val="00FF00">
                <a:alpha val="39999"/>
              </a:srgbClr>
            </a:solidFill>
            <a:ln w="19050">
              <a:solidFill>
                <a:srgbClr val="008000"/>
              </a:solidFill>
              <a:miter lim="800000"/>
              <a:headEnd/>
              <a:tailEnd/>
            </a:ln>
            <a:effectLst/>
          </p:spPr>
          <p:txBody>
            <a:bodyPr wrap="none" anchor="ctr"/>
            <a:lstStyle/>
            <a:p>
              <a:endParaRPr lang="fr-FR" sz="1138"/>
            </a:p>
          </p:txBody>
        </p:sp>
        <p:sp>
          <p:nvSpPr>
            <p:cNvPr id="33" name="Text Box 14"/>
            <p:cNvSpPr txBox="1">
              <a:spLocks noChangeArrowheads="1"/>
            </p:cNvSpPr>
            <p:nvPr/>
          </p:nvSpPr>
          <p:spPr bwMode="auto">
            <a:xfrm>
              <a:off x="1713963" y="2198705"/>
              <a:ext cx="3495718" cy="482972"/>
            </a:xfrm>
            <a:prstGeom prst="rect">
              <a:avLst/>
            </a:prstGeom>
            <a:noFill/>
            <a:ln w="9525">
              <a:noFill/>
              <a:miter lim="800000"/>
              <a:headEnd/>
              <a:tailEnd/>
            </a:ln>
            <a:effectLst/>
          </p:spPr>
          <p:txBody>
            <a:bodyPr>
              <a:spAutoFit/>
            </a:bodyPr>
            <a:lstStyle/>
            <a:p>
              <a:pPr>
                <a:spcBef>
                  <a:spcPct val="50000"/>
                </a:spcBef>
              </a:pPr>
              <a:r>
                <a:rPr lang="fr-FR" sz="975" dirty="0">
                  <a:latin typeface="Verdana" pitchFamily="34" charset="0"/>
                  <a:cs typeface="Arial" charset="0"/>
                </a:rPr>
                <a:t>Réserve Naturelle Nationale de Camargue (13200 ha)</a:t>
              </a:r>
            </a:p>
          </p:txBody>
        </p:sp>
        <p:sp>
          <p:nvSpPr>
            <p:cNvPr id="30" name="Rectangle 11"/>
            <p:cNvSpPr>
              <a:spLocks noChangeArrowheads="1"/>
            </p:cNvSpPr>
            <p:nvPr/>
          </p:nvSpPr>
          <p:spPr bwMode="auto">
            <a:xfrm>
              <a:off x="1214260" y="1820753"/>
              <a:ext cx="499701" cy="207264"/>
            </a:xfrm>
            <a:prstGeom prst="rect">
              <a:avLst/>
            </a:prstGeom>
            <a:solidFill>
              <a:srgbClr val="3366FF">
                <a:alpha val="39999"/>
              </a:srgbClr>
            </a:solidFill>
            <a:ln w="19050">
              <a:solidFill>
                <a:srgbClr val="0000FF"/>
              </a:solidFill>
              <a:miter lim="800000"/>
              <a:headEnd/>
              <a:tailEnd/>
            </a:ln>
            <a:effectLst/>
          </p:spPr>
          <p:txBody>
            <a:bodyPr wrap="none" anchor="ctr"/>
            <a:lstStyle/>
            <a:p>
              <a:endParaRPr lang="fr-FR" sz="1138"/>
            </a:p>
          </p:txBody>
        </p:sp>
        <p:sp>
          <p:nvSpPr>
            <p:cNvPr id="31" name="Text Box 12"/>
            <p:cNvSpPr txBox="1">
              <a:spLocks noChangeArrowheads="1"/>
            </p:cNvSpPr>
            <p:nvPr/>
          </p:nvSpPr>
          <p:spPr bwMode="auto">
            <a:xfrm>
              <a:off x="1713963" y="1704929"/>
              <a:ext cx="3495718" cy="482972"/>
            </a:xfrm>
            <a:prstGeom prst="rect">
              <a:avLst/>
            </a:prstGeom>
            <a:noFill/>
            <a:ln w="9525">
              <a:noFill/>
              <a:miter lim="800000"/>
              <a:headEnd/>
              <a:tailEnd/>
            </a:ln>
            <a:effectLst/>
          </p:spPr>
          <p:txBody>
            <a:bodyPr>
              <a:spAutoFit/>
            </a:bodyPr>
            <a:lstStyle/>
            <a:p>
              <a:pPr>
                <a:spcBef>
                  <a:spcPct val="50000"/>
                </a:spcBef>
              </a:pPr>
              <a:r>
                <a:rPr lang="fr-FR" sz="975" dirty="0">
                  <a:latin typeface="Verdana" pitchFamily="34" charset="0"/>
                  <a:cs typeface="Arial" charset="0"/>
                </a:rPr>
                <a:t>Etangs et marais des salins de Camargue (6527 ha)</a:t>
              </a:r>
              <a:endParaRPr lang="fr-FR" sz="975" b="1" dirty="0">
                <a:latin typeface="Verdana" pitchFamily="34" charset="0"/>
                <a:cs typeface="Arial" charset="0"/>
              </a:endParaRPr>
            </a:p>
          </p:txBody>
        </p:sp>
        <p:sp>
          <p:nvSpPr>
            <p:cNvPr id="36" name="Rectangle 23"/>
            <p:cNvSpPr>
              <a:spLocks noChangeArrowheads="1"/>
            </p:cNvSpPr>
            <p:nvPr/>
          </p:nvSpPr>
          <p:spPr bwMode="auto">
            <a:xfrm>
              <a:off x="1214260" y="3361264"/>
              <a:ext cx="499701" cy="207264"/>
            </a:xfrm>
            <a:prstGeom prst="rect">
              <a:avLst/>
            </a:prstGeom>
            <a:solidFill>
              <a:srgbClr val="993366">
                <a:alpha val="39999"/>
              </a:srgbClr>
            </a:solidFill>
            <a:ln w="19050">
              <a:solidFill>
                <a:srgbClr val="993366"/>
              </a:solidFill>
              <a:miter lim="800000"/>
              <a:headEnd/>
              <a:tailEnd/>
            </a:ln>
            <a:effectLst/>
          </p:spPr>
          <p:txBody>
            <a:bodyPr wrap="none" anchor="ctr"/>
            <a:lstStyle/>
            <a:p>
              <a:endParaRPr lang="fr-FR" sz="1138"/>
            </a:p>
          </p:txBody>
        </p:sp>
      </p:grpSp>
      <p:sp>
        <p:nvSpPr>
          <p:cNvPr id="3" name="Titre 1">
            <a:extLst>
              <a:ext uri="{FF2B5EF4-FFF2-40B4-BE49-F238E27FC236}">
                <a16:creationId xmlns:a16="http://schemas.microsoft.com/office/drawing/2014/main" id="{513E3D84-170E-BA6D-CC99-B125A48E4370}"/>
              </a:ext>
            </a:extLst>
          </p:cNvPr>
          <p:cNvSpPr txBox="1">
            <a:spLocks/>
          </p:cNvSpPr>
          <p:nvPr/>
        </p:nvSpPr>
        <p:spPr>
          <a:xfrm>
            <a:off x="501650" y="0"/>
            <a:ext cx="9404350" cy="404813"/>
          </a:xfrm>
          <a:prstGeom prst="rect">
            <a:avLst/>
          </a:prstGeom>
          <a:solidFill>
            <a:srgbClr val="7CCECF"/>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000"/>
              <a:buFont typeface="Arial"/>
              <a:buNone/>
              <a:defRPr sz="20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a:t>The former salinas</a:t>
            </a:r>
            <a:endParaRPr lang="fr-FR" dirty="0"/>
          </a:p>
        </p:txBody>
      </p:sp>
    </p:spTree>
    <p:extLst>
      <p:ext uri="{BB962C8B-B14F-4D97-AF65-F5344CB8AC3E}">
        <p14:creationId xmlns:p14="http://schemas.microsoft.com/office/powerpoint/2010/main" val="22178314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29401" y="3276600"/>
            <a:ext cx="1886663" cy="2286000"/>
          </a:xfrm>
          <a:prstGeom prst="rect">
            <a:avLst/>
          </a:prstGeom>
        </p:spPr>
      </p:pic>
      <p:sp>
        <p:nvSpPr>
          <p:cNvPr id="8" name="Rectangle 3"/>
          <p:cNvSpPr txBox="1">
            <a:spLocks noChangeArrowheads="1"/>
          </p:cNvSpPr>
          <p:nvPr/>
        </p:nvSpPr>
        <p:spPr>
          <a:xfrm>
            <a:off x="1602292" y="942386"/>
            <a:ext cx="7922709" cy="1818043"/>
          </a:xfrm>
          <a:prstGeom prst="rect">
            <a:avLst/>
          </a:prstGeom>
        </p:spPr>
        <p:txBody>
          <a:bodyPr>
            <a:normAutofit lnSpcReduction="10000"/>
          </a:bodyPr>
          <a:lstStyle>
            <a:lvl1pPr marL="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buFontTx/>
              <a:buNone/>
              <a:defRPr/>
            </a:pPr>
            <a:r>
              <a:rPr lang="fr-FR" altLang="fr-FR" sz="1900" dirty="0" err="1">
                <a:solidFill>
                  <a:srgbClr val="394965"/>
                </a:solidFill>
              </a:rPr>
              <a:t>Restoration</a:t>
            </a:r>
            <a:r>
              <a:rPr lang="fr-FR" altLang="fr-FR" sz="1900" dirty="0">
                <a:solidFill>
                  <a:srgbClr val="394965"/>
                </a:solidFill>
              </a:rPr>
              <a:t> of 6.500 ha of former salinas </a:t>
            </a:r>
            <a:r>
              <a:rPr lang="fr-FR" altLang="fr-FR" sz="1900" dirty="0" err="1">
                <a:solidFill>
                  <a:srgbClr val="394965"/>
                </a:solidFill>
              </a:rPr>
              <a:t>threatened</a:t>
            </a:r>
            <a:r>
              <a:rPr lang="fr-FR" altLang="fr-FR" sz="1900" dirty="0">
                <a:solidFill>
                  <a:srgbClr val="394965"/>
                </a:solidFill>
              </a:rPr>
              <a:t> by </a:t>
            </a:r>
            <a:r>
              <a:rPr lang="fr-FR" altLang="fr-FR" sz="1900" dirty="0" err="1">
                <a:solidFill>
                  <a:srgbClr val="394965"/>
                </a:solidFill>
              </a:rPr>
              <a:t>coastal</a:t>
            </a:r>
            <a:r>
              <a:rPr lang="fr-FR" altLang="fr-FR" sz="1900" dirty="0">
                <a:solidFill>
                  <a:srgbClr val="394965"/>
                </a:solidFill>
              </a:rPr>
              <a:t> </a:t>
            </a:r>
            <a:r>
              <a:rPr lang="fr-FR" altLang="fr-FR" sz="1900" dirty="0" err="1">
                <a:solidFill>
                  <a:srgbClr val="394965"/>
                </a:solidFill>
              </a:rPr>
              <a:t>erosion</a:t>
            </a:r>
            <a:endParaRPr lang="fr-FR" altLang="fr-FR" sz="1900" dirty="0">
              <a:solidFill>
                <a:srgbClr val="394965"/>
              </a:solidFill>
            </a:endParaRPr>
          </a:p>
          <a:p>
            <a:pPr>
              <a:buFontTx/>
              <a:buNone/>
              <a:defRPr/>
            </a:pPr>
            <a:endParaRPr lang="fr-FR" altLang="fr-FR" sz="900" b="1" dirty="0"/>
          </a:p>
          <a:p>
            <a:pPr marL="342900" indent="-342900">
              <a:spcBef>
                <a:spcPct val="0"/>
              </a:spcBef>
              <a:spcAft>
                <a:spcPct val="35000"/>
              </a:spcAft>
              <a:buClr>
                <a:srgbClr val="3C8C93"/>
              </a:buClr>
              <a:buSzPct val="130000"/>
              <a:buFont typeface="Wingdings" panose="05000000000000000000" pitchFamily="2" charset="2"/>
              <a:buChar char="§"/>
              <a:defRPr/>
            </a:pPr>
            <a:r>
              <a:rPr lang="fr-FR" altLang="fr-FR" sz="1900" dirty="0">
                <a:solidFill>
                  <a:srgbClr val="394965"/>
                </a:solidFill>
              </a:rPr>
              <a:t>Adaptative management to </a:t>
            </a:r>
            <a:r>
              <a:rPr lang="fr-FR" altLang="fr-FR" sz="1900" dirty="0" err="1">
                <a:solidFill>
                  <a:srgbClr val="394965"/>
                </a:solidFill>
              </a:rPr>
              <a:t>sea</a:t>
            </a:r>
            <a:r>
              <a:rPr lang="fr-FR" altLang="fr-FR" sz="1900" dirty="0">
                <a:solidFill>
                  <a:srgbClr val="394965"/>
                </a:solidFill>
              </a:rPr>
              <a:t> </a:t>
            </a:r>
            <a:r>
              <a:rPr lang="fr-FR" altLang="fr-FR" sz="1900" dirty="0" err="1">
                <a:solidFill>
                  <a:srgbClr val="394965"/>
                </a:solidFill>
              </a:rPr>
              <a:t>level</a:t>
            </a:r>
            <a:r>
              <a:rPr lang="fr-FR" altLang="fr-FR" sz="1900" dirty="0">
                <a:solidFill>
                  <a:srgbClr val="394965"/>
                </a:solidFill>
              </a:rPr>
              <a:t> </a:t>
            </a:r>
            <a:r>
              <a:rPr lang="fr-FR" altLang="fr-FR" sz="1900" dirty="0" err="1">
                <a:solidFill>
                  <a:srgbClr val="394965"/>
                </a:solidFill>
              </a:rPr>
              <a:t>rise</a:t>
            </a:r>
            <a:r>
              <a:rPr lang="fr-FR" altLang="fr-FR" sz="1900" dirty="0">
                <a:solidFill>
                  <a:srgbClr val="394965"/>
                </a:solidFill>
              </a:rPr>
              <a:t> </a:t>
            </a:r>
            <a:r>
              <a:rPr lang="fr-FR" altLang="fr-FR" sz="1900" dirty="0" err="1">
                <a:solidFill>
                  <a:srgbClr val="394965"/>
                </a:solidFill>
              </a:rPr>
              <a:t>through</a:t>
            </a:r>
            <a:r>
              <a:rPr lang="fr-FR" altLang="fr-FR" sz="1900" dirty="0">
                <a:solidFill>
                  <a:srgbClr val="394965"/>
                </a:solidFill>
              </a:rPr>
              <a:t> an </a:t>
            </a:r>
            <a:r>
              <a:rPr lang="fr-FR" altLang="fr-FR" sz="1900" dirty="0" err="1">
                <a:solidFill>
                  <a:srgbClr val="394965"/>
                </a:solidFill>
              </a:rPr>
              <a:t>organised</a:t>
            </a:r>
            <a:r>
              <a:rPr lang="fr-FR" altLang="fr-FR" sz="1900" dirty="0">
                <a:solidFill>
                  <a:srgbClr val="394965"/>
                </a:solidFill>
              </a:rPr>
              <a:t> </a:t>
            </a:r>
            <a:r>
              <a:rPr lang="fr-FR" altLang="fr-FR" sz="1900" dirty="0" err="1">
                <a:solidFill>
                  <a:srgbClr val="394965"/>
                </a:solidFill>
              </a:rPr>
              <a:t>retreat</a:t>
            </a:r>
            <a:r>
              <a:rPr lang="fr-FR" altLang="fr-FR" sz="1900" dirty="0">
                <a:solidFill>
                  <a:srgbClr val="394965"/>
                </a:solidFill>
              </a:rPr>
              <a:t> in </a:t>
            </a:r>
            <a:r>
              <a:rPr lang="fr-FR" altLang="fr-FR" sz="1900" dirty="0" err="1">
                <a:solidFill>
                  <a:srgbClr val="394965"/>
                </a:solidFill>
              </a:rPr>
              <a:t>eroding</a:t>
            </a:r>
            <a:r>
              <a:rPr lang="fr-FR" altLang="fr-FR" sz="1900" dirty="0">
                <a:solidFill>
                  <a:srgbClr val="394965"/>
                </a:solidFill>
              </a:rPr>
              <a:t> </a:t>
            </a:r>
            <a:r>
              <a:rPr lang="fr-FR" altLang="fr-FR" sz="1900" dirty="0" err="1">
                <a:solidFill>
                  <a:srgbClr val="394965"/>
                </a:solidFill>
              </a:rPr>
              <a:t>sectors</a:t>
            </a:r>
            <a:endParaRPr lang="fr-FR" altLang="fr-FR" sz="1900" dirty="0">
              <a:solidFill>
                <a:srgbClr val="394965"/>
              </a:solidFill>
            </a:endParaRPr>
          </a:p>
          <a:p>
            <a:pPr marL="342900" indent="-342900">
              <a:spcBef>
                <a:spcPct val="0"/>
              </a:spcBef>
              <a:spcAft>
                <a:spcPct val="35000"/>
              </a:spcAft>
              <a:buClr>
                <a:srgbClr val="3C8C93"/>
              </a:buClr>
              <a:buSzPct val="130000"/>
              <a:buFont typeface="Wingdings" panose="05000000000000000000" pitchFamily="2" charset="2"/>
              <a:buChar char="§"/>
              <a:defRPr/>
            </a:pPr>
            <a:r>
              <a:rPr lang="fr-FR" altLang="fr-FR" sz="1900" dirty="0" err="1">
                <a:solidFill>
                  <a:srgbClr val="394965"/>
                </a:solidFill>
              </a:rPr>
              <a:t>Ecological</a:t>
            </a:r>
            <a:r>
              <a:rPr lang="fr-FR" altLang="fr-FR" sz="1900" dirty="0">
                <a:solidFill>
                  <a:srgbClr val="394965"/>
                </a:solidFill>
              </a:rPr>
              <a:t> </a:t>
            </a:r>
            <a:r>
              <a:rPr lang="fr-FR" altLang="fr-FR" sz="1900" dirty="0" err="1">
                <a:solidFill>
                  <a:srgbClr val="394965"/>
                </a:solidFill>
              </a:rPr>
              <a:t>restoration</a:t>
            </a:r>
            <a:r>
              <a:rPr lang="fr-FR" altLang="fr-FR" sz="1900" dirty="0">
                <a:solidFill>
                  <a:srgbClr val="394965"/>
                </a:solidFill>
              </a:rPr>
              <a:t> of </a:t>
            </a:r>
            <a:r>
              <a:rPr lang="fr-FR" altLang="fr-FR" sz="1900" dirty="0" err="1">
                <a:solidFill>
                  <a:srgbClr val="394965"/>
                </a:solidFill>
              </a:rPr>
              <a:t>coastal</a:t>
            </a:r>
            <a:r>
              <a:rPr lang="fr-FR" altLang="fr-FR" sz="1900" dirty="0">
                <a:solidFill>
                  <a:srgbClr val="394965"/>
                </a:solidFill>
              </a:rPr>
              <a:t> </a:t>
            </a:r>
            <a:r>
              <a:rPr lang="fr-FR" altLang="fr-FR" sz="1900" dirty="0" err="1">
                <a:solidFill>
                  <a:srgbClr val="394965"/>
                </a:solidFill>
              </a:rPr>
              <a:t>ecosystems</a:t>
            </a:r>
            <a:r>
              <a:rPr lang="fr-FR" altLang="fr-FR" sz="1900" dirty="0">
                <a:solidFill>
                  <a:srgbClr val="394965"/>
                </a:solidFill>
              </a:rPr>
              <a:t> for </a:t>
            </a:r>
            <a:r>
              <a:rPr lang="fr-FR" altLang="fr-FR" sz="1900" dirty="0" err="1">
                <a:solidFill>
                  <a:srgbClr val="394965"/>
                </a:solidFill>
              </a:rPr>
              <a:t>biodiversity</a:t>
            </a:r>
            <a:r>
              <a:rPr lang="fr-FR" altLang="fr-FR" sz="1900" dirty="0">
                <a:solidFill>
                  <a:srgbClr val="394965"/>
                </a:solidFill>
              </a:rPr>
              <a:t> and protection of </a:t>
            </a:r>
            <a:r>
              <a:rPr lang="fr-FR" altLang="fr-FR" sz="1900" dirty="0" err="1">
                <a:solidFill>
                  <a:srgbClr val="394965"/>
                </a:solidFill>
              </a:rPr>
              <a:t>human</a:t>
            </a:r>
            <a:r>
              <a:rPr lang="fr-FR" altLang="fr-FR" sz="1900" dirty="0">
                <a:solidFill>
                  <a:srgbClr val="394965"/>
                </a:solidFill>
              </a:rPr>
              <a:t> </a:t>
            </a:r>
            <a:r>
              <a:rPr lang="fr-FR" altLang="fr-FR" sz="1900" dirty="0" err="1">
                <a:solidFill>
                  <a:srgbClr val="394965"/>
                </a:solidFill>
              </a:rPr>
              <a:t>settlements</a:t>
            </a:r>
            <a:endParaRPr lang="fr-FR" altLang="fr-FR" sz="1900" dirty="0">
              <a:solidFill>
                <a:srgbClr val="394965"/>
              </a:solidFill>
            </a:endParaRPr>
          </a:p>
          <a:p>
            <a:pPr>
              <a:defRPr/>
            </a:pPr>
            <a:endParaRPr lang="fr-FR" altLang="fr-FR" sz="1662" dirty="0"/>
          </a:p>
        </p:txBody>
      </p:sp>
      <p:pic>
        <p:nvPicPr>
          <p:cNvPr id="3" name="Imag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672" y="3124200"/>
            <a:ext cx="5700235" cy="3082686"/>
          </a:xfrm>
          <a:prstGeom prst="rect">
            <a:avLst/>
          </a:prstGeom>
        </p:spPr>
      </p:pic>
      <p:sp>
        <p:nvSpPr>
          <p:cNvPr id="4" name="ZoneTexte 3"/>
          <p:cNvSpPr txBox="1"/>
          <p:nvPr/>
        </p:nvSpPr>
        <p:spPr>
          <a:xfrm>
            <a:off x="4800600" y="5410200"/>
            <a:ext cx="990600" cy="523220"/>
          </a:xfrm>
          <a:prstGeom prst="rect">
            <a:avLst/>
          </a:prstGeom>
          <a:noFill/>
        </p:spPr>
        <p:txBody>
          <a:bodyPr wrap="square" rtlCol="0">
            <a:spAutoFit/>
          </a:bodyPr>
          <a:lstStyle/>
          <a:p>
            <a:r>
              <a:rPr lang="fr-FR" sz="1400" b="1" dirty="0">
                <a:solidFill>
                  <a:schemeClr val="bg1"/>
                </a:solidFill>
              </a:rPr>
              <a:t>Active </a:t>
            </a:r>
            <a:r>
              <a:rPr lang="fr-FR" sz="1400" b="1" dirty="0" err="1">
                <a:solidFill>
                  <a:schemeClr val="bg1"/>
                </a:solidFill>
              </a:rPr>
              <a:t>saltpan</a:t>
            </a:r>
            <a:endParaRPr lang="fr-FR" sz="1400" b="1" dirty="0">
              <a:solidFill>
                <a:schemeClr val="bg1"/>
              </a:solidFill>
            </a:endParaRPr>
          </a:p>
        </p:txBody>
      </p:sp>
      <p:sp>
        <p:nvSpPr>
          <p:cNvPr id="11" name="ZoneTexte 10"/>
          <p:cNvSpPr txBox="1"/>
          <p:nvPr/>
        </p:nvSpPr>
        <p:spPr>
          <a:xfrm>
            <a:off x="3886200" y="4810780"/>
            <a:ext cx="990600" cy="523220"/>
          </a:xfrm>
          <a:prstGeom prst="rect">
            <a:avLst/>
          </a:prstGeom>
          <a:noFill/>
        </p:spPr>
        <p:txBody>
          <a:bodyPr wrap="square" rtlCol="0">
            <a:spAutoFit/>
          </a:bodyPr>
          <a:lstStyle/>
          <a:p>
            <a:r>
              <a:rPr lang="fr-FR" sz="1400" b="1" dirty="0">
                <a:solidFill>
                  <a:schemeClr val="bg1"/>
                </a:solidFill>
              </a:rPr>
              <a:t>Former </a:t>
            </a:r>
            <a:r>
              <a:rPr lang="fr-FR" sz="1400" b="1" dirty="0" err="1">
                <a:solidFill>
                  <a:schemeClr val="bg1"/>
                </a:solidFill>
              </a:rPr>
              <a:t>saltpan</a:t>
            </a:r>
            <a:endParaRPr lang="fr-FR" sz="1400" b="1" dirty="0">
              <a:solidFill>
                <a:schemeClr val="bg1"/>
              </a:solidFill>
            </a:endParaRPr>
          </a:p>
        </p:txBody>
      </p:sp>
      <p:grpSp>
        <p:nvGrpSpPr>
          <p:cNvPr id="9" name="Groupe 23"/>
          <p:cNvGrpSpPr>
            <a:grpSpLocks/>
          </p:cNvGrpSpPr>
          <p:nvPr/>
        </p:nvGrpSpPr>
        <p:grpSpPr bwMode="auto">
          <a:xfrm>
            <a:off x="1055859" y="6480022"/>
            <a:ext cx="1092864" cy="298756"/>
            <a:chOff x="2530475" y="5599112"/>
            <a:chExt cx="1851025" cy="547688"/>
          </a:xfrm>
        </p:grpSpPr>
        <p:pic>
          <p:nvPicPr>
            <p:cNvPr id="10" name="Image 21" descr="logo.gif"/>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30475" y="5599112"/>
              <a:ext cx="55245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 22" descr="titre.png"/>
            <p:cNvPicPr>
              <a:picLocks noChangeAspect="1"/>
            </p:cNvPicPr>
            <p:nvPr/>
          </p:nvPicPr>
          <p:blipFill>
            <a:blip r:embed="rId5" cstate="email">
              <a:extLst>
                <a:ext uri="{28A0092B-C50C-407E-A947-70E740481C1C}">
                  <a14:useLocalDpi xmlns:a14="http://schemas.microsoft.com/office/drawing/2010/main"/>
                </a:ext>
              </a:extLst>
            </a:blip>
            <a:srcRect b="-12746"/>
            <a:stretch>
              <a:fillRect/>
            </a:stretch>
          </p:blipFill>
          <p:spPr bwMode="auto">
            <a:xfrm>
              <a:off x="3074987" y="5599112"/>
              <a:ext cx="1306513"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31" descr="logo snpn"/>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74575" y="6324600"/>
            <a:ext cx="604543" cy="523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108047" y="6248400"/>
            <a:ext cx="562547" cy="63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Image 14" descr="logotdv_.jp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570299" y="6345420"/>
            <a:ext cx="512581" cy="512581"/>
          </a:xfrm>
          <a:prstGeom prst="rect">
            <a:avLst/>
          </a:prstGeom>
        </p:spPr>
      </p:pic>
      <p:sp>
        <p:nvSpPr>
          <p:cNvPr id="6" name="Titre 1">
            <a:extLst>
              <a:ext uri="{FF2B5EF4-FFF2-40B4-BE49-F238E27FC236}">
                <a16:creationId xmlns:a16="http://schemas.microsoft.com/office/drawing/2014/main" id="{6EE5C053-2BE9-A47A-62D6-8065E08C4495}"/>
              </a:ext>
            </a:extLst>
          </p:cNvPr>
          <p:cNvSpPr txBox="1">
            <a:spLocks/>
          </p:cNvSpPr>
          <p:nvPr/>
        </p:nvSpPr>
        <p:spPr>
          <a:xfrm>
            <a:off x="0" y="0"/>
            <a:ext cx="9906000" cy="404813"/>
          </a:xfrm>
          <a:prstGeom prst="rect">
            <a:avLst/>
          </a:prstGeom>
          <a:solidFill>
            <a:schemeClr val="accent2"/>
          </a:solidFill>
          <a:ln>
            <a:solidFill>
              <a:schemeClr val="accent1"/>
            </a:solidFill>
          </a:ln>
        </p:spPr>
        <p:txBody>
          <a:bodyPr spcFirstLastPara="1" wrap="square" lIns="91425" tIns="45700" rIns="91425" bIns="45700" anchor="ctr" anchorCtr="0">
            <a:normAutofit fontScale="55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lang="fr-FR" dirty="0"/>
          </a:p>
        </p:txBody>
      </p:sp>
      <p:sp>
        <p:nvSpPr>
          <p:cNvPr id="7" name="object 2">
            <a:extLst>
              <a:ext uri="{FF2B5EF4-FFF2-40B4-BE49-F238E27FC236}">
                <a16:creationId xmlns:a16="http://schemas.microsoft.com/office/drawing/2014/main" id="{22613148-ACD6-06B0-6D46-1590AA551C0D}"/>
              </a:ext>
            </a:extLst>
          </p:cNvPr>
          <p:cNvSpPr txBox="1">
            <a:spLocks/>
          </p:cNvSpPr>
          <p:nvPr/>
        </p:nvSpPr>
        <p:spPr>
          <a:xfrm>
            <a:off x="1087536" y="35602"/>
            <a:ext cx="7730928" cy="333425"/>
          </a:xfrm>
          <a:prstGeom prst="rect">
            <a:avLst/>
          </a:prstGeom>
          <a:noFill/>
          <a:ln>
            <a:noFill/>
          </a:ln>
        </p:spPr>
        <p:txBody>
          <a:bodyPr spcFirstLastPara="1" vert="horz" wrap="square" lIns="0" tIns="12700" rIns="0" bIns="0" rtlCol="0" anchor="ctr" anchorCtr="0">
            <a:sp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12700">
              <a:spcBef>
                <a:spcPts val="100"/>
              </a:spcBef>
            </a:pPr>
            <a:r>
              <a:rPr lang="en-US" sz="2000" b="1" spc="-5" dirty="0">
                <a:solidFill>
                  <a:schemeClr val="bg1"/>
                </a:solidFill>
              </a:rPr>
              <a:t>Restoration of coastal wetland as a Nature based Solution</a:t>
            </a:r>
          </a:p>
        </p:txBody>
      </p:sp>
    </p:spTree>
    <p:extLst>
      <p:ext uri="{BB962C8B-B14F-4D97-AF65-F5344CB8AC3E}">
        <p14:creationId xmlns:p14="http://schemas.microsoft.com/office/powerpoint/2010/main" val="915063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6"/>
          <p:cNvSpPr txBox="1">
            <a:spLocks noChangeArrowheads="1"/>
          </p:cNvSpPr>
          <p:nvPr/>
        </p:nvSpPr>
        <p:spPr bwMode="auto">
          <a:xfrm>
            <a:off x="794658" y="1295400"/>
            <a:ext cx="5649685" cy="2753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marL="285750" indent="-285750" eaLnBrk="1" hangingPunct="1">
              <a:spcBef>
                <a:spcPts val="600"/>
              </a:spcBef>
              <a:buClr>
                <a:schemeClr val="accent1">
                  <a:lumMod val="75000"/>
                </a:schemeClr>
              </a:buClr>
              <a:buSzPct val="122000"/>
              <a:buFont typeface="Wingdings" panose="05000000000000000000" pitchFamily="2" charset="2"/>
              <a:buChar char="§"/>
              <a:defRPr/>
            </a:pPr>
            <a:r>
              <a:rPr lang="fr-FR" altLang="fr-FR" sz="1662" dirty="0"/>
              <a:t> </a:t>
            </a:r>
            <a:r>
              <a:rPr lang="fr-FR" altLang="fr-FR" sz="1800" dirty="0" err="1"/>
              <a:t>Abandonment</a:t>
            </a:r>
            <a:r>
              <a:rPr lang="fr-FR" altLang="fr-FR" sz="1800" dirty="0"/>
              <a:t> of front dykes</a:t>
            </a:r>
          </a:p>
          <a:p>
            <a:pPr marL="285750" indent="-285750" eaLnBrk="1" hangingPunct="1">
              <a:spcBef>
                <a:spcPts val="600"/>
              </a:spcBef>
              <a:buClr>
                <a:schemeClr val="accent1">
                  <a:lumMod val="75000"/>
                </a:schemeClr>
              </a:buClr>
              <a:buSzPct val="122000"/>
              <a:buFont typeface="Wingdings" panose="05000000000000000000" pitchFamily="2" charset="2"/>
              <a:buChar char="§"/>
              <a:defRPr/>
            </a:pPr>
            <a:r>
              <a:rPr lang="fr-FR" altLang="fr-FR" sz="1800" dirty="0"/>
              <a:t> </a:t>
            </a:r>
            <a:r>
              <a:rPr lang="fr-FR" altLang="fr-FR" sz="1800" dirty="0" err="1"/>
              <a:t>Reinforcement</a:t>
            </a:r>
            <a:r>
              <a:rPr lang="fr-FR" altLang="fr-FR" sz="1800" dirty="0"/>
              <a:t> of </a:t>
            </a:r>
            <a:r>
              <a:rPr lang="fr-FR" altLang="fr-FR" sz="1800" dirty="0" err="1"/>
              <a:t>inland</a:t>
            </a:r>
            <a:r>
              <a:rPr lang="fr-FR" altLang="fr-FR" sz="1800" dirty="0"/>
              <a:t> dykes</a:t>
            </a:r>
          </a:p>
          <a:p>
            <a:pPr marL="285750" indent="-285750" eaLnBrk="1" hangingPunct="1">
              <a:spcBef>
                <a:spcPts val="600"/>
              </a:spcBef>
              <a:buClr>
                <a:schemeClr val="accent1">
                  <a:lumMod val="75000"/>
                </a:schemeClr>
              </a:buClr>
              <a:buSzPct val="122000"/>
              <a:buFont typeface="Wingdings" panose="05000000000000000000" pitchFamily="2" charset="2"/>
              <a:buChar char="§"/>
              <a:defRPr/>
            </a:pPr>
            <a:r>
              <a:rPr lang="fr-FR" altLang="fr-FR" sz="1800" dirty="0"/>
              <a:t> </a:t>
            </a:r>
            <a:r>
              <a:rPr lang="fr-FR" altLang="fr-FR" sz="1800" dirty="0" err="1"/>
              <a:t>Hydrological</a:t>
            </a:r>
            <a:r>
              <a:rPr lang="fr-FR" altLang="fr-FR" sz="1800" dirty="0"/>
              <a:t> and </a:t>
            </a:r>
            <a:r>
              <a:rPr lang="fr-FR" altLang="fr-FR" sz="1800" dirty="0" err="1"/>
              <a:t>biological</a:t>
            </a:r>
            <a:r>
              <a:rPr lang="fr-FR" altLang="fr-FR" sz="1800" dirty="0"/>
              <a:t> </a:t>
            </a:r>
            <a:r>
              <a:rPr lang="fr-FR" altLang="fr-FR" sz="1800" dirty="0" err="1"/>
              <a:t>re-connection</a:t>
            </a:r>
            <a:endParaRPr lang="fr-FR" altLang="fr-FR" sz="1800" dirty="0"/>
          </a:p>
          <a:p>
            <a:pPr marL="285750" indent="-285750" eaLnBrk="1" hangingPunct="1">
              <a:spcBef>
                <a:spcPts val="600"/>
              </a:spcBef>
              <a:buClr>
                <a:schemeClr val="accent1">
                  <a:lumMod val="75000"/>
                </a:schemeClr>
              </a:buClr>
              <a:buSzPct val="122000"/>
              <a:buFont typeface="Wingdings" panose="05000000000000000000" pitchFamily="2" charset="2"/>
              <a:buChar char="§"/>
              <a:defRPr/>
            </a:pPr>
            <a:endParaRPr lang="fr-FR" altLang="fr-FR" sz="1000" dirty="0"/>
          </a:p>
          <a:p>
            <a:pPr marL="263776" indent="-263776" eaLnBrk="1" hangingPunct="1">
              <a:spcBef>
                <a:spcPts val="600"/>
              </a:spcBef>
              <a:buClr>
                <a:srgbClr val="16B5A1"/>
              </a:buClr>
              <a:buSzPct val="122000"/>
              <a:buFont typeface="Wingdings" panose="05000000000000000000" pitchFamily="2" charset="2"/>
              <a:buChar char="è"/>
              <a:defRPr/>
            </a:pPr>
            <a:r>
              <a:rPr lang="fr-FR" altLang="fr-FR" sz="1800" dirty="0"/>
              <a:t> Effective dissipation of </a:t>
            </a:r>
            <a:r>
              <a:rPr lang="fr-FR" altLang="fr-FR" sz="1800" dirty="0" err="1"/>
              <a:t>wave</a:t>
            </a:r>
            <a:r>
              <a:rPr lang="fr-FR" altLang="fr-FR" sz="1800" dirty="0"/>
              <a:t> </a:t>
            </a:r>
            <a:r>
              <a:rPr lang="fr-FR" altLang="fr-FR" sz="1800" dirty="0" err="1"/>
              <a:t>energy</a:t>
            </a:r>
            <a:r>
              <a:rPr lang="fr-FR" altLang="fr-FR" sz="1800" dirty="0"/>
              <a:t> </a:t>
            </a:r>
            <a:r>
              <a:rPr lang="fr-FR" altLang="fr-FR" sz="1800" dirty="0" err="1"/>
              <a:t>during</a:t>
            </a:r>
            <a:r>
              <a:rPr lang="fr-FR" altLang="fr-FR" sz="1800" dirty="0"/>
              <a:t> </a:t>
            </a:r>
            <a:r>
              <a:rPr lang="fr-FR" altLang="fr-FR" sz="1800" dirty="0" err="1"/>
              <a:t>storms</a:t>
            </a:r>
            <a:endParaRPr lang="fr-FR" altLang="fr-FR" sz="1800" dirty="0"/>
          </a:p>
          <a:p>
            <a:pPr marL="263776" indent="-263776" eaLnBrk="1" hangingPunct="1">
              <a:spcBef>
                <a:spcPts val="600"/>
              </a:spcBef>
              <a:buClr>
                <a:srgbClr val="16B5A1"/>
              </a:buClr>
              <a:buSzPct val="122000"/>
              <a:buFont typeface="Wingdings" panose="05000000000000000000" pitchFamily="2" charset="2"/>
              <a:buChar char="è"/>
              <a:defRPr/>
            </a:pPr>
            <a:r>
              <a:rPr lang="fr-FR" altLang="fr-FR" sz="1800" dirty="0"/>
              <a:t> </a:t>
            </a:r>
            <a:r>
              <a:rPr lang="fr-FR" altLang="fr-FR" sz="1800" dirty="0" err="1"/>
              <a:t>Creation</a:t>
            </a:r>
            <a:r>
              <a:rPr lang="fr-FR" altLang="fr-FR" sz="1800" dirty="0"/>
              <a:t> of a new </a:t>
            </a:r>
            <a:r>
              <a:rPr lang="fr-FR" altLang="fr-FR" sz="1800" dirty="0" err="1"/>
              <a:t>sandy</a:t>
            </a:r>
            <a:r>
              <a:rPr lang="fr-FR" altLang="fr-FR" sz="1800" dirty="0"/>
              <a:t> </a:t>
            </a:r>
            <a:r>
              <a:rPr lang="fr-FR" altLang="fr-FR" sz="1800" dirty="0" err="1"/>
              <a:t>shoreline</a:t>
            </a:r>
            <a:endParaRPr lang="fr-FR" altLang="fr-FR" sz="1800" dirty="0"/>
          </a:p>
          <a:p>
            <a:pPr marL="263776" indent="-263776" eaLnBrk="1" hangingPunct="1">
              <a:spcBef>
                <a:spcPts val="600"/>
              </a:spcBef>
              <a:buClr>
                <a:srgbClr val="16B5A1"/>
              </a:buClr>
              <a:buSzPct val="122000"/>
              <a:buFont typeface="Wingdings" panose="05000000000000000000" pitchFamily="2" charset="2"/>
              <a:buChar char="è"/>
              <a:defRPr/>
            </a:pPr>
            <a:r>
              <a:rPr lang="fr-FR" altLang="fr-FR" sz="1800" dirty="0"/>
              <a:t> Important </a:t>
            </a:r>
            <a:r>
              <a:rPr lang="fr-FR" altLang="fr-FR" sz="1800" dirty="0" err="1"/>
              <a:t>increase</a:t>
            </a:r>
            <a:r>
              <a:rPr lang="fr-FR" altLang="fr-FR" sz="1800" dirty="0"/>
              <a:t> in </a:t>
            </a:r>
            <a:r>
              <a:rPr lang="fr-FR" altLang="fr-FR" sz="1800" dirty="0" err="1"/>
              <a:t>biodiversity</a:t>
            </a:r>
            <a:r>
              <a:rPr lang="fr-FR" altLang="fr-FR" sz="1800" dirty="0"/>
              <a:t> value</a:t>
            </a:r>
          </a:p>
          <a:p>
            <a:pPr marL="263776" indent="-263776" eaLnBrk="1" hangingPunct="1">
              <a:spcBef>
                <a:spcPct val="50000"/>
              </a:spcBef>
              <a:buClr>
                <a:schemeClr val="accent1">
                  <a:lumMod val="75000"/>
                </a:schemeClr>
              </a:buClr>
              <a:buSzPct val="122000"/>
              <a:buFont typeface="Wingdings" panose="05000000000000000000" pitchFamily="2" charset="2"/>
              <a:buChar char="è"/>
              <a:defRPr/>
            </a:pPr>
            <a:endParaRPr lang="fr-FR" altLang="fr-FR" sz="1662" dirty="0"/>
          </a:p>
        </p:txBody>
      </p:sp>
      <p:pic>
        <p:nvPicPr>
          <p:cNvPr id="12" name="Image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98317" y="479205"/>
            <a:ext cx="2534202" cy="3065990"/>
          </a:xfrm>
          <a:prstGeom prst="rect">
            <a:avLst/>
          </a:prstGeom>
        </p:spPr>
      </p:pic>
      <p:sp>
        <p:nvSpPr>
          <p:cNvPr id="13" name="Flèche courbée vers le bas 12"/>
          <p:cNvSpPr/>
          <p:nvPr/>
        </p:nvSpPr>
        <p:spPr>
          <a:xfrm rot="16451662">
            <a:off x="7063852" y="644503"/>
            <a:ext cx="512606" cy="211382"/>
          </a:xfrm>
          <a:prstGeom prst="curvedDown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4" name="Flèche courbée vers le bas 13"/>
          <p:cNvSpPr/>
          <p:nvPr/>
        </p:nvSpPr>
        <p:spPr>
          <a:xfrm rot="9127596">
            <a:off x="7113831" y="3023868"/>
            <a:ext cx="588000" cy="203605"/>
          </a:xfrm>
          <a:prstGeom prst="curvedDown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5" name="Flèche courbée vers le bas 14"/>
          <p:cNvSpPr/>
          <p:nvPr/>
        </p:nvSpPr>
        <p:spPr>
          <a:xfrm rot="15470498" flipV="1">
            <a:off x="7442440" y="1412935"/>
            <a:ext cx="863485" cy="265080"/>
          </a:xfrm>
          <a:prstGeom prst="curvedDown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6" name="Flèche courbée vers le bas 15"/>
          <p:cNvSpPr/>
          <p:nvPr/>
        </p:nvSpPr>
        <p:spPr>
          <a:xfrm rot="5386523" flipV="1">
            <a:off x="7322694" y="2219838"/>
            <a:ext cx="863485" cy="265080"/>
          </a:xfrm>
          <a:prstGeom prst="curvedDown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17" name="Image 1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82686" y="3886200"/>
            <a:ext cx="3352800" cy="2967018"/>
          </a:xfrm>
          <a:prstGeom prst="rect">
            <a:avLst/>
          </a:prstGeom>
        </p:spPr>
      </p:pic>
      <p:sp>
        <p:nvSpPr>
          <p:cNvPr id="18" name="ZoneTexte 17"/>
          <p:cNvSpPr txBox="1"/>
          <p:nvPr/>
        </p:nvSpPr>
        <p:spPr>
          <a:xfrm>
            <a:off x="1066754" y="4419600"/>
            <a:ext cx="2057400" cy="369332"/>
          </a:xfrm>
          <a:prstGeom prst="rect">
            <a:avLst/>
          </a:prstGeom>
          <a:noFill/>
        </p:spPr>
        <p:txBody>
          <a:bodyPr wrap="square" rtlCol="0">
            <a:spAutoFit/>
          </a:bodyPr>
          <a:lstStyle/>
          <a:p>
            <a:r>
              <a:rPr lang="fr-FR" sz="1800" dirty="0">
                <a:latin typeface="Arial" panose="020B0604020202020204" pitchFamily="34" charset="0"/>
                <a:cs typeface="Arial" panose="020B0604020202020204" pitchFamily="34" charset="0"/>
              </a:rPr>
              <a:t>A </a:t>
            </a:r>
            <a:r>
              <a:rPr lang="fr-FR" sz="1800" dirty="0" err="1">
                <a:latin typeface="Arial" panose="020B0604020202020204" pitchFamily="34" charset="0"/>
                <a:cs typeface="Arial" panose="020B0604020202020204" pitchFamily="34" charset="0"/>
              </a:rPr>
              <a:t>fast</a:t>
            </a:r>
            <a:r>
              <a:rPr lang="fr-FR" sz="1800" dirty="0">
                <a:latin typeface="Arial" panose="020B0604020202020204" pitchFamily="34" charset="0"/>
                <a:cs typeface="Arial" panose="020B0604020202020204" pitchFamily="34" charset="0"/>
              </a:rPr>
              <a:t> </a:t>
            </a:r>
            <a:r>
              <a:rPr lang="fr-FR" sz="1800" dirty="0" err="1">
                <a:latin typeface="Arial" panose="020B0604020202020204" pitchFamily="34" charset="0"/>
                <a:cs typeface="Arial" panose="020B0604020202020204" pitchFamily="34" charset="0"/>
              </a:rPr>
              <a:t>process</a:t>
            </a:r>
            <a:r>
              <a:rPr lang="fr-FR" sz="1800" dirty="0">
                <a:latin typeface="Arial" panose="020B0604020202020204" pitchFamily="34" charset="0"/>
                <a:cs typeface="Arial" panose="020B0604020202020204" pitchFamily="34" charset="0"/>
              </a:rPr>
              <a:t>!</a:t>
            </a:r>
          </a:p>
        </p:txBody>
      </p:sp>
      <p:sp>
        <p:nvSpPr>
          <p:cNvPr id="3" name="Titre 1">
            <a:extLst>
              <a:ext uri="{FF2B5EF4-FFF2-40B4-BE49-F238E27FC236}">
                <a16:creationId xmlns:a16="http://schemas.microsoft.com/office/drawing/2014/main" id="{D4DEA9F7-DC00-E22C-4CFA-8019F7D49F59}"/>
              </a:ext>
            </a:extLst>
          </p:cNvPr>
          <p:cNvSpPr txBox="1">
            <a:spLocks/>
          </p:cNvSpPr>
          <p:nvPr/>
        </p:nvSpPr>
        <p:spPr>
          <a:xfrm>
            <a:off x="0" y="0"/>
            <a:ext cx="9906000" cy="404813"/>
          </a:xfrm>
          <a:prstGeom prst="rect">
            <a:avLst/>
          </a:prstGeom>
          <a:solidFill>
            <a:schemeClr val="accent2"/>
          </a:solidFill>
          <a:ln>
            <a:solidFill>
              <a:schemeClr val="accent1"/>
            </a:solidFill>
          </a:ln>
        </p:spPr>
        <p:txBody>
          <a:bodyPr spcFirstLastPara="1" wrap="square" lIns="91425" tIns="45700" rIns="91425" bIns="45700" anchor="ctr" anchorCtr="0">
            <a:normAutofit fontScale="55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lang="fr-FR" dirty="0"/>
          </a:p>
        </p:txBody>
      </p:sp>
      <p:sp>
        <p:nvSpPr>
          <p:cNvPr id="4" name="object 2">
            <a:extLst>
              <a:ext uri="{FF2B5EF4-FFF2-40B4-BE49-F238E27FC236}">
                <a16:creationId xmlns:a16="http://schemas.microsoft.com/office/drawing/2014/main" id="{612C68E4-A07B-97DA-C044-83AC29446083}"/>
              </a:ext>
            </a:extLst>
          </p:cNvPr>
          <p:cNvSpPr txBox="1">
            <a:spLocks/>
          </p:cNvSpPr>
          <p:nvPr/>
        </p:nvSpPr>
        <p:spPr>
          <a:xfrm>
            <a:off x="1087536" y="35602"/>
            <a:ext cx="7730928" cy="333425"/>
          </a:xfrm>
          <a:prstGeom prst="rect">
            <a:avLst/>
          </a:prstGeom>
          <a:noFill/>
          <a:ln>
            <a:noFill/>
          </a:ln>
        </p:spPr>
        <p:txBody>
          <a:bodyPr spcFirstLastPara="1" vert="horz" wrap="square" lIns="0" tIns="12700" rIns="0" bIns="0" rtlCol="0" anchor="ctr" anchorCtr="0">
            <a:sp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12700">
              <a:spcBef>
                <a:spcPts val="100"/>
              </a:spcBef>
            </a:pPr>
            <a:r>
              <a:rPr lang="en-US" sz="2000" b="1" spc="-5" dirty="0">
                <a:solidFill>
                  <a:schemeClr val="bg1"/>
                </a:solidFill>
              </a:rPr>
              <a:t> A new coastal dynamics</a:t>
            </a:r>
          </a:p>
        </p:txBody>
      </p:sp>
    </p:spTree>
    <p:extLst>
      <p:ext uri="{BB962C8B-B14F-4D97-AF65-F5344CB8AC3E}">
        <p14:creationId xmlns:p14="http://schemas.microsoft.com/office/powerpoint/2010/main" val="3797409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P spid="14" grpId="0" animBg="1"/>
      <p:bldP spid="15" grpId="0" animBg="1"/>
      <p:bldP spid="16" grpId="0" animBg="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08075" y="2819400"/>
            <a:ext cx="7689850" cy="449610"/>
          </a:xfrm>
          <a:prstGeom prst="rect">
            <a:avLst/>
          </a:prstGeom>
        </p:spPr>
        <p:txBody>
          <a:bodyPr vert="horz" wrap="square" lIns="0" tIns="6350" rIns="0" bIns="0" rtlCol="0">
            <a:spAutoFit/>
          </a:bodyPr>
          <a:lstStyle/>
          <a:p>
            <a:pPr marL="12065" marR="247650">
              <a:lnSpc>
                <a:spcPct val="160000"/>
              </a:lnSpc>
              <a:spcBef>
                <a:spcPts val="50"/>
              </a:spcBef>
              <a:tabLst>
                <a:tab pos="252729" algn="l"/>
              </a:tabLst>
            </a:pPr>
            <a:r>
              <a:rPr lang="de-DE" dirty="0">
                <a:latin typeface="Lucida Sans Unicode"/>
                <a:cs typeface="Lucida Sans Unicode"/>
              </a:rPr>
              <a:t>TEXT HERE</a:t>
            </a:r>
            <a:endParaRPr dirty="0">
              <a:latin typeface="Lucida Sans Unicode"/>
              <a:cs typeface="Lucida Sans Unicode"/>
            </a:endParaRPr>
          </a:p>
        </p:txBody>
      </p:sp>
      <p:sp>
        <p:nvSpPr>
          <p:cNvPr id="4" name="object 3">
            <a:extLst>
              <a:ext uri="{FF2B5EF4-FFF2-40B4-BE49-F238E27FC236}">
                <a16:creationId xmlns:a16="http://schemas.microsoft.com/office/drawing/2014/main" id="{1DBFE9EE-6CAE-3CD3-8BD0-0CED8DE7E47D}"/>
              </a:ext>
            </a:extLst>
          </p:cNvPr>
          <p:cNvSpPr txBox="1"/>
          <p:nvPr/>
        </p:nvSpPr>
        <p:spPr>
          <a:xfrm>
            <a:off x="1087541" y="1346709"/>
            <a:ext cx="6842759" cy="289823"/>
          </a:xfrm>
          <a:prstGeom prst="rect">
            <a:avLst/>
          </a:prstGeom>
        </p:spPr>
        <p:txBody>
          <a:bodyPr vert="horz" wrap="square" lIns="0" tIns="12700" rIns="0" bIns="0" rtlCol="0">
            <a:spAutoFit/>
          </a:bodyPr>
          <a:lstStyle/>
          <a:p>
            <a:pPr marL="12700">
              <a:spcBef>
                <a:spcPts val="100"/>
              </a:spcBef>
            </a:pPr>
            <a:r>
              <a:rPr lang="de-DE" b="1" spc="-45" dirty="0" err="1">
                <a:solidFill>
                  <a:srgbClr val="DB4E0E"/>
                </a:solidFill>
                <a:latin typeface="Tahoma"/>
                <a:cs typeface="Tahoma"/>
              </a:rPr>
              <a:t>Subtitle</a:t>
            </a:r>
            <a:r>
              <a:rPr lang="de-DE" b="1" spc="-45" dirty="0">
                <a:solidFill>
                  <a:srgbClr val="DB4E0E"/>
                </a:solidFill>
                <a:latin typeface="Tahoma"/>
                <a:cs typeface="Tahoma"/>
              </a:rPr>
              <a:t> </a:t>
            </a:r>
            <a:r>
              <a:rPr lang="de-DE" b="1" spc="-45" dirty="0" err="1">
                <a:solidFill>
                  <a:srgbClr val="DB4E0E"/>
                </a:solidFill>
                <a:latin typeface="Tahoma"/>
                <a:cs typeface="Tahoma"/>
              </a:rPr>
              <a:t>here</a:t>
            </a:r>
            <a:endParaRPr dirty="0">
              <a:latin typeface="Tahoma"/>
              <a:cs typeface="Tahoma"/>
            </a:endParaRPr>
          </a:p>
        </p:txBody>
      </p:sp>
      <p:cxnSp>
        <p:nvCxnSpPr>
          <p:cNvPr id="7" name="Connecteur en arc 6"/>
          <p:cNvCxnSpPr/>
          <p:nvPr/>
        </p:nvCxnSpPr>
        <p:spPr>
          <a:xfrm>
            <a:off x="4798152" y="2971800"/>
            <a:ext cx="2338580" cy="1444086"/>
          </a:xfrm>
          <a:prstGeom prst="curvedConnector3">
            <a:avLst/>
          </a:prstGeom>
          <a:ln>
            <a:solidFill>
              <a:schemeClr val="bg1"/>
            </a:solidFill>
            <a:headEnd type="triangle"/>
            <a:tailEnd type="triangle"/>
          </a:ln>
        </p:spPr>
        <p:style>
          <a:lnRef idx="3">
            <a:schemeClr val="dk1"/>
          </a:lnRef>
          <a:fillRef idx="0">
            <a:schemeClr val="dk1"/>
          </a:fillRef>
          <a:effectRef idx="2">
            <a:schemeClr val="dk1"/>
          </a:effectRef>
          <a:fontRef idx="minor">
            <a:schemeClr val="tx1"/>
          </a:fontRef>
        </p:style>
      </p:cxnSp>
      <p:sp>
        <p:nvSpPr>
          <p:cNvPr id="9" name="ZoneTexte 8"/>
          <p:cNvSpPr txBox="1"/>
          <p:nvPr/>
        </p:nvSpPr>
        <p:spPr>
          <a:xfrm>
            <a:off x="8077200" y="4736068"/>
            <a:ext cx="914400" cy="369332"/>
          </a:xfrm>
          <a:prstGeom prst="rect">
            <a:avLst/>
          </a:prstGeom>
          <a:noFill/>
        </p:spPr>
        <p:txBody>
          <a:bodyPr wrap="square" rtlCol="0">
            <a:spAutoFit/>
          </a:bodyPr>
          <a:lstStyle/>
          <a:p>
            <a:r>
              <a:rPr lang="fr-FR" b="1" dirty="0">
                <a:solidFill>
                  <a:schemeClr val="bg1"/>
                </a:solidFill>
              </a:rPr>
              <a:t>SEA</a:t>
            </a:r>
          </a:p>
        </p:txBody>
      </p:sp>
      <p:sp>
        <p:nvSpPr>
          <p:cNvPr id="10" name="ZoneTexte 9"/>
          <p:cNvSpPr txBox="1"/>
          <p:nvPr/>
        </p:nvSpPr>
        <p:spPr>
          <a:xfrm>
            <a:off x="2057400" y="2514600"/>
            <a:ext cx="1981200" cy="369332"/>
          </a:xfrm>
          <a:prstGeom prst="rect">
            <a:avLst/>
          </a:prstGeom>
          <a:noFill/>
        </p:spPr>
        <p:txBody>
          <a:bodyPr wrap="square" rtlCol="0">
            <a:spAutoFit/>
          </a:bodyPr>
          <a:lstStyle/>
          <a:p>
            <a:r>
              <a:rPr lang="fr-FR" b="1" dirty="0">
                <a:solidFill>
                  <a:schemeClr val="bg1"/>
                </a:solidFill>
              </a:rPr>
              <a:t>LAGOON</a:t>
            </a:r>
          </a:p>
        </p:txBody>
      </p:sp>
      <p:sp>
        <p:nvSpPr>
          <p:cNvPr id="11" name="ZoneTexte 10"/>
          <p:cNvSpPr txBox="1"/>
          <p:nvPr/>
        </p:nvSpPr>
        <p:spPr>
          <a:xfrm rot="18703785">
            <a:off x="6295837" y="4202968"/>
            <a:ext cx="2819400" cy="369332"/>
          </a:xfrm>
          <a:prstGeom prst="rect">
            <a:avLst/>
          </a:prstGeom>
          <a:noFill/>
        </p:spPr>
        <p:txBody>
          <a:bodyPr wrap="square" rtlCol="0">
            <a:spAutoFit/>
          </a:bodyPr>
          <a:lstStyle/>
          <a:p>
            <a:r>
              <a:rPr lang="fr-FR" dirty="0">
                <a:solidFill>
                  <a:schemeClr val="bg1"/>
                </a:solidFill>
              </a:rPr>
              <a:t>Former front dyke</a:t>
            </a:r>
          </a:p>
        </p:txBody>
      </p:sp>
      <p:sp>
        <p:nvSpPr>
          <p:cNvPr id="13" name="Flèche gauche 12"/>
          <p:cNvSpPr/>
          <p:nvPr/>
        </p:nvSpPr>
        <p:spPr>
          <a:xfrm rot="815500">
            <a:off x="8240657" y="2883932"/>
            <a:ext cx="381000" cy="139498"/>
          </a:xfrm>
          <a:prstGeom prst="leftArrow">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lèche gauche 14"/>
          <p:cNvSpPr/>
          <p:nvPr/>
        </p:nvSpPr>
        <p:spPr>
          <a:xfrm rot="1750693">
            <a:off x="7158726" y="4098949"/>
            <a:ext cx="351930" cy="181824"/>
          </a:xfrm>
          <a:prstGeom prst="leftArrow">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Flèche gauche 15"/>
          <p:cNvSpPr/>
          <p:nvPr/>
        </p:nvSpPr>
        <p:spPr>
          <a:xfrm rot="2005338">
            <a:off x="6474987" y="4879455"/>
            <a:ext cx="351930" cy="218521"/>
          </a:xfrm>
          <a:prstGeom prst="leftArrow">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p:cNvSpPr txBox="1"/>
          <p:nvPr/>
        </p:nvSpPr>
        <p:spPr>
          <a:xfrm>
            <a:off x="8354332" y="3014246"/>
            <a:ext cx="1094469" cy="338554"/>
          </a:xfrm>
          <a:prstGeom prst="rect">
            <a:avLst/>
          </a:prstGeom>
          <a:noFill/>
        </p:spPr>
        <p:txBody>
          <a:bodyPr wrap="square" rtlCol="0">
            <a:spAutoFit/>
          </a:bodyPr>
          <a:lstStyle/>
          <a:p>
            <a:r>
              <a:rPr lang="fr-FR" sz="1600" dirty="0" err="1">
                <a:solidFill>
                  <a:schemeClr val="bg1"/>
                </a:solidFill>
              </a:rPr>
              <a:t>Breaches</a:t>
            </a:r>
            <a:endParaRPr lang="fr-FR" sz="1600" dirty="0">
              <a:solidFill>
                <a:schemeClr val="bg1"/>
              </a:solidFill>
            </a:endParaRPr>
          </a:p>
        </p:txBody>
      </p:sp>
      <p:cxnSp>
        <p:nvCxnSpPr>
          <p:cNvPr id="19" name="Connecteur en arc 18"/>
          <p:cNvCxnSpPr/>
          <p:nvPr/>
        </p:nvCxnSpPr>
        <p:spPr>
          <a:xfrm rot="10800000">
            <a:off x="7924800" y="2182930"/>
            <a:ext cx="739886" cy="124654"/>
          </a:xfrm>
          <a:prstGeom prst="curved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cteur en arc 21"/>
          <p:cNvCxnSpPr/>
          <p:nvPr/>
        </p:nvCxnSpPr>
        <p:spPr>
          <a:xfrm rot="10800000">
            <a:off x="7772400" y="2555418"/>
            <a:ext cx="1044686" cy="187785"/>
          </a:xfrm>
          <a:prstGeom prst="curved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5" name="ZoneTexte 24"/>
          <p:cNvSpPr txBox="1"/>
          <p:nvPr/>
        </p:nvSpPr>
        <p:spPr>
          <a:xfrm rot="18795987">
            <a:off x="6664552" y="2230353"/>
            <a:ext cx="1600200" cy="369332"/>
          </a:xfrm>
          <a:prstGeom prst="rect">
            <a:avLst/>
          </a:prstGeom>
          <a:noFill/>
        </p:spPr>
        <p:txBody>
          <a:bodyPr wrap="square" rtlCol="0">
            <a:spAutoFit/>
          </a:bodyPr>
          <a:lstStyle/>
          <a:p>
            <a:r>
              <a:rPr lang="fr-FR" dirty="0">
                <a:solidFill>
                  <a:schemeClr val="bg1"/>
                </a:solidFill>
              </a:rPr>
              <a:t>Sand </a:t>
            </a:r>
            <a:r>
              <a:rPr lang="fr-FR" dirty="0" err="1">
                <a:solidFill>
                  <a:schemeClr val="bg1"/>
                </a:solidFill>
              </a:rPr>
              <a:t>deposit</a:t>
            </a:r>
            <a:endParaRPr lang="fr-FR" dirty="0">
              <a:solidFill>
                <a:schemeClr val="bg1"/>
              </a:solidFill>
            </a:endParaRPr>
          </a:p>
        </p:txBody>
      </p:sp>
      <p:pic>
        <p:nvPicPr>
          <p:cNvPr id="32" name="Image 3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0656" y="914401"/>
            <a:ext cx="8664691" cy="4625741"/>
          </a:xfrm>
          <a:prstGeom prst="rect">
            <a:avLst/>
          </a:prstGeom>
        </p:spPr>
      </p:pic>
      <p:cxnSp>
        <p:nvCxnSpPr>
          <p:cNvPr id="33" name="Connecteur en arc 32"/>
          <p:cNvCxnSpPr/>
          <p:nvPr/>
        </p:nvCxnSpPr>
        <p:spPr>
          <a:xfrm>
            <a:off x="4798153" y="2770071"/>
            <a:ext cx="2338580" cy="1444086"/>
          </a:xfrm>
          <a:prstGeom prst="curvedConnector3">
            <a:avLst/>
          </a:prstGeom>
          <a:ln>
            <a:solidFill>
              <a:schemeClr val="bg1"/>
            </a:solidFill>
            <a:headEnd type="triangle"/>
            <a:tailEnd type="triangle"/>
          </a:ln>
        </p:spPr>
        <p:style>
          <a:lnRef idx="3">
            <a:schemeClr val="dk1"/>
          </a:lnRef>
          <a:fillRef idx="0">
            <a:schemeClr val="dk1"/>
          </a:fillRef>
          <a:effectRef idx="2">
            <a:schemeClr val="dk1"/>
          </a:effectRef>
          <a:fontRef idx="minor">
            <a:schemeClr val="tx1"/>
          </a:fontRef>
        </p:style>
      </p:cxnSp>
      <p:sp>
        <p:nvSpPr>
          <p:cNvPr id="34" name="ZoneTexte 33"/>
          <p:cNvSpPr txBox="1"/>
          <p:nvPr/>
        </p:nvSpPr>
        <p:spPr>
          <a:xfrm>
            <a:off x="2057401" y="2312871"/>
            <a:ext cx="1981200" cy="369332"/>
          </a:xfrm>
          <a:prstGeom prst="rect">
            <a:avLst/>
          </a:prstGeom>
          <a:noFill/>
        </p:spPr>
        <p:txBody>
          <a:bodyPr wrap="square" rtlCol="0">
            <a:spAutoFit/>
          </a:bodyPr>
          <a:lstStyle/>
          <a:p>
            <a:r>
              <a:rPr lang="fr-FR" b="1" dirty="0">
                <a:solidFill>
                  <a:schemeClr val="bg1"/>
                </a:solidFill>
              </a:rPr>
              <a:t>LAGOON</a:t>
            </a:r>
          </a:p>
        </p:txBody>
      </p:sp>
      <p:sp>
        <p:nvSpPr>
          <p:cNvPr id="35" name="ZoneTexte 34"/>
          <p:cNvSpPr txBox="1"/>
          <p:nvPr/>
        </p:nvSpPr>
        <p:spPr>
          <a:xfrm rot="18703785">
            <a:off x="5642031" y="3933053"/>
            <a:ext cx="1974738" cy="646331"/>
          </a:xfrm>
          <a:prstGeom prst="rect">
            <a:avLst/>
          </a:prstGeom>
          <a:noFill/>
        </p:spPr>
        <p:txBody>
          <a:bodyPr wrap="square" rtlCol="0">
            <a:spAutoFit/>
          </a:bodyPr>
          <a:lstStyle/>
          <a:p>
            <a:r>
              <a:rPr lang="fr-FR" dirty="0">
                <a:solidFill>
                  <a:schemeClr val="bg1"/>
                </a:solidFill>
              </a:rPr>
              <a:t>Former front dyke</a:t>
            </a:r>
          </a:p>
        </p:txBody>
      </p:sp>
      <p:sp>
        <p:nvSpPr>
          <p:cNvPr id="36" name="Flèche gauche 35"/>
          <p:cNvSpPr/>
          <p:nvPr/>
        </p:nvSpPr>
        <p:spPr>
          <a:xfrm rot="815500">
            <a:off x="8240658" y="2682203"/>
            <a:ext cx="381000" cy="139498"/>
          </a:xfrm>
          <a:prstGeom prst="leftArrow">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Flèche gauche 36"/>
          <p:cNvSpPr/>
          <p:nvPr/>
        </p:nvSpPr>
        <p:spPr>
          <a:xfrm rot="1750693">
            <a:off x="7158727" y="3897220"/>
            <a:ext cx="351930" cy="181824"/>
          </a:xfrm>
          <a:prstGeom prst="leftArrow">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gauche 37"/>
          <p:cNvSpPr/>
          <p:nvPr/>
        </p:nvSpPr>
        <p:spPr>
          <a:xfrm rot="2005338">
            <a:off x="6474988" y="4677726"/>
            <a:ext cx="351930" cy="218521"/>
          </a:xfrm>
          <a:prstGeom prst="leftArrow">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9" name="Connecteur en arc 38"/>
          <p:cNvCxnSpPr/>
          <p:nvPr/>
        </p:nvCxnSpPr>
        <p:spPr>
          <a:xfrm rot="10800000">
            <a:off x="7924801" y="1981201"/>
            <a:ext cx="739886" cy="124654"/>
          </a:xfrm>
          <a:prstGeom prst="curved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eur en arc 39"/>
          <p:cNvCxnSpPr/>
          <p:nvPr/>
        </p:nvCxnSpPr>
        <p:spPr>
          <a:xfrm rot="10800000">
            <a:off x="7772401" y="2353689"/>
            <a:ext cx="1044686" cy="187785"/>
          </a:xfrm>
          <a:prstGeom prst="curved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1" name="ZoneTexte 40"/>
          <p:cNvSpPr txBox="1"/>
          <p:nvPr/>
        </p:nvSpPr>
        <p:spPr>
          <a:xfrm rot="18795987">
            <a:off x="6664553" y="2028624"/>
            <a:ext cx="1600200" cy="369332"/>
          </a:xfrm>
          <a:prstGeom prst="rect">
            <a:avLst/>
          </a:prstGeom>
          <a:noFill/>
        </p:spPr>
        <p:txBody>
          <a:bodyPr wrap="square" rtlCol="0">
            <a:spAutoFit/>
          </a:bodyPr>
          <a:lstStyle/>
          <a:p>
            <a:r>
              <a:rPr lang="fr-FR" dirty="0">
                <a:solidFill>
                  <a:schemeClr val="bg1"/>
                </a:solidFill>
              </a:rPr>
              <a:t>Sand </a:t>
            </a:r>
            <a:r>
              <a:rPr lang="fr-FR" dirty="0" err="1">
                <a:solidFill>
                  <a:schemeClr val="bg1"/>
                </a:solidFill>
              </a:rPr>
              <a:t>deposit</a:t>
            </a:r>
            <a:endParaRPr lang="fr-FR" dirty="0">
              <a:solidFill>
                <a:schemeClr val="bg1"/>
              </a:solidFill>
            </a:endParaRPr>
          </a:p>
        </p:txBody>
      </p:sp>
      <p:cxnSp>
        <p:nvCxnSpPr>
          <p:cNvPr id="42" name="Connecteur en arc 41"/>
          <p:cNvCxnSpPr/>
          <p:nvPr/>
        </p:nvCxnSpPr>
        <p:spPr>
          <a:xfrm rot="10800000">
            <a:off x="8077200" y="2166781"/>
            <a:ext cx="587486" cy="140803"/>
          </a:xfrm>
          <a:prstGeom prst="curved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3" name="ZoneTexte 42"/>
          <p:cNvSpPr txBox="1"/>
          <p:nvPr/>
        </p:nvSpPr>
        <p:spPr>
          <a:xfrm>
            <a:off x="8207486" y="4497629"/>
            <a:ext cx="784114" cy="369332"/>
          </a:xfrm>
          <a:prstGeom prst="rect">
            <a:avLst/>
          </a:prstGeom>
          <a:noFill/>
        </p:spPr>
        <p:txBody>
          <a:bodyPr wrap="square" rtlCol="0">
            <a:spAutoFit/>
          </a:bodyPr>
          <a:lstStyle/>
          <a:p>
            <a:r>
              <a:rPr lang="fr-FR" b="1" dirty="0">
                <a:solidFill>
                  <a:schemeClr val="bg1"/>
                </a:solidFill>
              </a:rPr>
              <a:t>SEA</a:t>
            </a:r>
          </a:p>
        </p:txBody>
      </p:sp>
      <p:sp>
        <p:nvSpPr>
          <p:cNvPr id="45" name="ZoneTexte 44"/>
          <p:cNvSpPr txBox="1"/>
          <p:nvPr/>
        </p:nvSpPr>
        <p:spPr>
          <a:xfrm>
            <a:off x="8212821" y="2819401"/>
            <a:ext cx="1148897" cy="338554"/>
          </a:xfrm>
          <a:prstGeom prst="rect">
            <a:avLst/>
          </a:prstGeom>
          <a:noFill/>
        </p:spPr>
        <p:txBody>
          <a:bodyPr wrap="square" rtlCol="0">
            <a:spAutoFit/>
          </a:bodyPr>
          <a:lstStyle/>
          <a:p>
            <a:r>
              <a:rPr lang="fr-FR" sz="1600" dirty="0" err="1">
                <a:solidFill>
                  <a:schemeClr val="bg1"/>
                </a:solidFill>
              </a:rPr>
              <a:t>Breaches</a:t>
            </a:r>
            <a:endParaRPr lang="fr-FR" sz="1600" dirty="0">
              <a:solidFill>
                <a:schemeClr val="bg1"/>
              </a:solidFill>
            </a:endParaRPr>
          </a:p>
        </p:txBody>
      </p:sp>
      <p:sp>
        <p:nvSpPr>
          <p:cNvPr id="29" name="ZoneTexte 28"/>
          <p:cNvSpPr txBox="1"/>
          <p:nvPr/>
        </p:nvSpPr>
        <p:spPr>
          <a:xfrm>
            <a:off x="762001" y="5706071"/>
            <a:ext cx="7077075" cy="1200329"/>
          </a:xfrm>
          <a:prstGeom prst="rect">
            <a:avLst/>
          </a:prstGeom>
          <a:noFill/>
        </p:spPr>
        <p:txBody>
          <a:bodyPr wrap="square" rtlCol="0">
            <a:spAutoFit/>
          </a:bodyPr>
          <a:lstStyle/>
          <a:p>
            <a:r>
              <a:rPr lang="fr-FR" b="1" dirty="0">
                <a:solidFill>
                  <a:schemeClr val="accent6"/>
                </a:solidFill>
              </a:rPr>
              <a:t>Challenges</a:t>
            </a:r>
          </a:p>
          <a:p>
            <a:pPr marL="285750" indent="-285750">
              <a:buClr>
                <a:schemeClr val="tx1">
                  <a:lumMod val="60000"/>
                  <a:lumOff val="40000"/>
                </a:schemeClr>
              </a:buClr>
              <a:buFont typeface="Wingdings" panose="05000000000000000000" pitchFamily="2" charset="2"/>
              <a:buChar char="§"/>
            </a:pPr>
            <a:r>
              <a:rPr lang="fr-FR" dirty="0"/>
              <a:t>Social </a:t>
            </a:r>
            <a:r>
              <a:rPr lang="fr-FR" dirty="0" err="1"/>
              <a:t>acceptance</a:t>
            </a:r>
            <a:r>
              <a:rPr lang="fr-FR" dirty="0"/>
              <a:t>?</a:t>
            </a:r>
          </a:p>
          <a:p>
            <a:pPr marL="285750" indent="-285750">
              <a:buClr>
                <a:schemeClr val="tx1">
                  <a:lumMod val="60000"/>
                  <a:lumOff val="40000"/>
                </a:schemeClr>
              </a:buClr>
              <a:buFont typeface="Wingdings" panose="05000000000000000000" pitchFamily="2" charset="2"/>
              <a:buChar char="§"/>
            </a:pPr>
            <a:r>
              <a:rPr lang="fr-FR" dirty="0" err="1"/>
              <a:t>Development</a:t>
            </a:r>
            <a:r>
              <a:rPr lang="fr-FR" dirty="0"/>
              <a:t> of </a:t>
            </a:r>
            <a:r>
              <a:rPr lang="fr-FR" dirty="0" err="1"/>
              <a:t>socio-economic</a:t>
            </a:r>
            <a:r>
              <a:rPr lang="fr-FR" dirty="0"/>
              <a:t> </a:t>
            </a:r>
            <a:r>
              <a:rPr lang="fr-FR" dirty="0" err="1"/>
              <a:t>activities</a:t>
            </a:r>
            <a:r>
              <a:rPr lang="fr-FR" dirty="0"/>
              <a:t> in an instable </a:t>
            </a:r>
            <a:r>
              <a:rPr lang="fr-FR" dirty="0" err="1"/>
              <a:t>environment</a:t>
            </a:r>
            <a:r>
              <a:rPr lang="fr-FR" dirty="0"/>
              <a:t>? </a:t>
            </a:r>
          </a:p>
        </p:txBody>
      </p:sp>
      <p:sp>
        <p:nvSpPr>
          <p:cNvPr id="2" name="Titre 1">
            <a:extLst>
              <a:ext uri="{FF2B5EF4-FFF2-40B4-BE49-F238E27FC236}">
                <a16:creationId xmlns:a16="http://schemas.microsoft.com/office/drawing/2014/main" id="{97F44590-9DDF-BBC2-2EF0-D9572D23162A}"/>
              </a:ext>
            </a:extLst>
          </p:cNvPr>
          <p:cNvSpPr txBox="1">
            <a:spLocks/>
          </p:cNvSpPr>
          <p:nvPr/>
        </p:nvSpPr>
        <p:spPr>
          <a:xfrm>
            <a:off x="0" y="0"/>
            <a:ext cx="9906000" cy="404813"/>
          </a:xfrm>
          <a:prstGeom prst="rect">
            <a:avLst/>
          </a:prstGeom>
          <a:solidFill>
            <a:schemeClr val="accent2"/>
          </a:solidFill>
          <a:ln>
            <a:solidFill>
              <a:schemeClr val="accent1"/>
            </a:solidFill>
          </a:ln>
        </p:spPr>
        <p:txBody>
          <a:bodyPr spcFirstLastPara="1" wrap="square" lIns="91425" tIns="45700" rIns="91425" bIns="45700" anchor="ctr" anchorCtr="0">
            <a:normAutofit fontScale="55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lang="fr-FR" dirty="0"/>
          </a:p>
        </p:txBody>
      </p:sp>
      <p:sp>
        <p:nvSpPr>
          <p:cNvPr id="5" name="object 2">
            <a:extLst>
              <a:ext uri="{FF2B5EF4-FFF2-40B4-BE49-F238E27FC236}">
                <a16:creationId xmlns:a16="http://schemas.microsoft.com/office/drawing/2014/main" id="{CED3CBF5-9F09-C36B-2B2D-2D75D049BE04}"/>
              </a:ext>
            </a:extLst>
          </p:cNvPr>
          <p:cNvSpPr txBox="1">
            <a:spLocks/>
          </p:cNvSpPr>
          <p:nvPr/>
        </p:nvSpPr>
        <p:spPr>
          <a:xfrm>
            <a:off x="1087536" y="35602"/>
            <a:ext cx="7730928" cy="333425"/>
          </a:xfrm>
          <a:prstGeom prst="rect">
            <a:avLst/>
          </a:prstGeom>
          <a:noFill/>
          <a:ln>
            <a:noFill/>
          </a:ln>
        </p:spPr>
        <p:txBody>
          <a:bodyPr spcFirstLastPara="1" vert="horz" wrap="square" lIns="0" tIns="12700" rIns="0" bIns="0" rtlCol="0" anchor="ctr" anchorCtr="0">
            <a:sp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12700">
              <a:spcBef>
                <a:spcPts val="100"/>
              </a:spcBef>
            </a:pPr>
            <a:r>
              <a:rPr lang="en-US" sz="2000" b="1" spc="-5" dirty="0">
                <a:solidFill>
                  <a:schemeClr val="bg1"/>
                </a:solidFill>
              </a:rPr>
              <a:t> An effective hybrid solution : </a:t>
            </a:r>
            <a:r>
              <a:rPr lang="en-US" sz="2000" b="1" spc="-5" dirty="0" err="1">
                <a:solidFill>
                  <a:schemeClr val="bg1"/>
                </a:solidFill>
              </a:rPr>
              <a:t>NbS</a:t>
            </a:r>
            <a:r>
              <a:rPr lang="en-US" sz="2000" b="1" spc="-5" dirty="0">
                <a:solidFill>
                  <a:schemeClr val="bg1"/>
                </a:solidFill>
              </a:rPr>
              <a:t> + </a:t>
            </a:r>
          </a:p>
        </p:txBody>
      </p:sp>
    </p:spTree>
    <p:extLst>
      <p:ext uri="{BB962C8B-B14F-4D97-AF65-F5344CB8AC3E}">
        <p14:creationId xmlns:p14="http://schemas.microsoft.com/office/powerpoint/2010/main" val="2292639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41" grpId="0"/>
      <p:bldP spid="45"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28487" y="5389144"/>
            <a:ext cx="5160864" cy="394980"/>
          </a:xfrm>
          <a:prstGeom prst="rect">
            <a:avLst/>
          </a:prstGeom>
        </p:spPr>
        <p:txBody>
          <a:bodyPr vert="horz" wrap="square" lIns="0" tIns="12700" rIns="0" bIns="0" rtlCol="0" anchor="ctr">
            <a:spAutoFit/>
          </a:bodyPr>
          <a:lstStyle/>
          <a:p>
            <a:pPr marL="12700">
              <a:spcBef>
                <a:spcPts val="100"/>
              </a:spcBef>
            </a:pPr>
            <a:r>
              <a:rPr lang="de-DE" sz="2400" b="1" spc="-5" dirty="0" err="1">
                <a:solidFill>
                  <a:srgbClr val="0070C0"/>
                </a:solidFill>
              </a:rPr>
              <a:t>Thank</a:t>
            </a:r>
            <a:r>
              <a:rPr lang="de-DE" sz="2400" b="1" spc="-5" dirty="0">
                <a:solidFill>
                  <a:srgbClr val="0070C0"/>
                </a:solidFill>
              </a:rPr>
              <a:t> </a:t>
            </a:r>
            <a:r>
              <a:rPr lang="de-DE" sz="2400" b="1" spc="-5" dirty="0" err="1">
                <a:solidFill>
                  <a:srgbClr val="0070C0"/>
                </a:solidFill>
              </a:rPr>
              <a:t>you</a:t>
            </a:r>
            <a:r>
              <a:rPr lang="de-DE" sz="2400" b="1" spc="-5" dirty="0">
                <a:solidFill>
                  <a:srgbClr val="0070C0"/>
                </a:solidFill>
              </a:rPr>
              <a:t>!</a:t>
            </a:r>
            <a:endParaRPr sz="2400" b="1" spc="-5" dirty="0">
              <a:solidFill>
                <a:srgbClr val="0070C0"/>
              </a:solidFill>
            </a:endParaRPr>
          </a:p>
        </p:txBody>
      </p:sp>
      <p:sp>
        <p:nvSpPr>
          <p:cNvPr id="3" name="object 3"/>
          <p:cNvSpPr txBox="1"/>
          <p:nvPr/>
        </p:nvSpPr>
        <p:spPr>
          <a:xfrm>
            <a:off x="1108075" y="2819400"/>
            <a:ext cx="7689850" cy="449610"/>
          </a:xfrm>
          <a:prstGeom prst="rect">
            <a:avLst/>
          </a:prstGeom>
        </p:spPr>
        <p:txBody>
          <a:bodyPr vert="horz" wrap="square" lIns="0" tIns="6350" rIns="0" bIns="0" rtlCol="0">
            <a:spAutoFit/>
          </a:bodyPr>
          <a:lstStyle/>
          <a:p>
            <a:pPr marL="12065" marR="247650">
              <a:lnSpc>
                <a:spcPct val="160000"/>
              </a:lnSpc>
              <a:spcBef>
                <a:spcPts val="50"/>
              </a:spcBef>
              <a:tabLst>
                <a:tab pos="252729" algn="l"/>
              </a:tabLst>
            </a:pPr>
            <a:r>
              <a:rPr lang="de-DE" dirty="0">
                <a:latin typeface="Lucida Sans Unicode"/>
                <a:cs typeface="Lucida Sans Unicode"/>
              </a:rPr>
              <a:t>TEXT HERE</a:t>
            </a:r>
            <a:endParaRPr dirty="0">
              <a:latin typeface="Lucida Sans Unicode"/>
              <a:cs typeface="Lucida Sans Unicode"/>
            </a:endParaRPr>
          </a:p>
        </p:txBody>
      </p:sp>
      <p:sp>
        <p:nvSpPr>
          <p:cNvPr id="4" name="object 3">
            <a:extLst>
              <a:ext uri="{FF2B5EF4-FFF2-40B4-BE49-F238E27FC236}">
                <a16:creationId xmlns:a16="http://schemas.microsoft.com/office/drawing/2014/main" id="{1DBFE9EE-6CAE-3CD3-8BD0-0CED8DE7E47D}"/>
              </a:ext>
            </a:extLst>
          </p:cNvPr>
          <p:cNvSpPr txBox="1"/>
          <p:nvPr/>
        </p:nvSpPr>
        <p:spPr>
          <a:xfrm>
            <a:off x="1087541" y="1346709"/>
            <a:ext cx="6842759" cy="289823"/>
          </a:xfrm>
          <a:prstGeom prst="rect">
            <a:avLst/>
          </a:prstGeom>
        </p:spPr>
        <p:txBody>
          <a:bodyPr vert="horz" wrap="square" lIns="0" tIns="12700" rIns="0" bIns="0" rtlCol="0">
            <a:spAutoFit/>
          </a:bodyPr>
          <a:lstStyle/>
          <a:p>
            <a:pPr marL="12700">
              <a:spcBef>
                <a:spcPts val="100"/>
              </a:spcBef>
            </a:pPr>
            <a:r>
              <a:rPr lang="de-DE" b="1" spc="-45" dirty="0" err="1">
                <a:solidFill>
                  <a:srgbClr val="DB4E0E"/>
                </a:solidFill>
                <a:latin typeface="Tahoma"/>
                <a:cs typeface="Tahoma"/>
              </a:rPr>
              <a:t>Subtitle</a:t>
            </a:r>
            <a:r>
              <a:rPr lang="de-DE" b="1" spc="-45" dirty="0">
                <a:solidFill>
                  <a:srgbClr val="DB4E0E"/>
                </a:solidFill>
                <a:latin typeface="Tahoma"/>
                <a:cs typeface="Tahoma"/>
              </a:rPr>
              <a:t> </a:t>
            </a:r>
            <a:r>
              <a:rPr lang="de-DE" b="1" spc="-45" dirty="0" err="1">
                <a:solidFill>
                  <a:srgbClr val="DB4E0E"/>
                </a:solidFill>
                <a:latin typeface="Tahoma"/>
                <a:cs typeface="Tahoma"/>
              </a:rPr>
              <a:t>here</a:t>
            </a:r>
            <a:endParaRPr dirty="0">
              <a:latin typeface="Tahoma"/>
              <a:cs typeface="Tahoma"/>
            </a:endParaRPr>
          </a:p>
        </p:txBody>
      </p:sp>
      <p:pic>
        <p:nvPicPr>
          <p:cNvPr id="7" name="Picture 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000" y="0"/>
            <a:ext cx="91440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p:nvPr/>
        </p:nvSpPr>
        <p:spPr>
          <a:xfrm>
            <a:off x="5105400" y="6412468"/>
            <a:ext cx="2895600" cy="369332"/>
          </a:xfrm>
          <a:prstGeom prst="rect">
            <a:avLst/>
          </a:prstGeom>
          <a:noFill/>
        </p:spPr>
        <p:txBody>
          <a:bodyPr wrap="square" rtlCol="0">
            <a:spAutoFit/>
          </a:bodyPr>
          <a:lstStyle/>
          <a:p>
            <a:r>
              <a:rPr lang="fr-FR" dirty="0">
                <a:solidFill>
                  <a:schemeClr val="accent1"/>
                </a:solidFill>
              </a:rPr>
              <a:t>jalbert@tourduvalat.org</a:t>
            </a:r>
          </a:p>
        </p:txBody>
      </p:sp>
      <p:pic>
        <p:nvPicPr>
          <p:cNvPr id="8" name="Picture 2" descr="Logo TdV - Tour du Vala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08651" y="5214990"/>
            <a:ext cx="1380700" cy="1160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07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Image 38">
            <a:extLst>
              <a:ext uri="{FF2B5EF4-FFF2-40B4-BE49-F238E27FC236}">
                <a16:creationId xmlns:a16="http://schemas.microsoft.com/office/drawing/2014/main" id="{B359B0A8-ACF8-2BE4-2FBE-B5B095D44C3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38500" y="2135287"/>
            <a:ext cx="909235" cy="799628"/>
          </a:xfrm>
          <a:prstGeom prst="rect">
            <a:avLst/>
          </a:prstGeom>
        </p:spPr>
      </p:pic>
      <p:sp>
        <p:nvSpPr>
          <p:cNvPr id="40" name="ZoneTexte 39">
            <a:extLst>
              <a:ext uri="{FF2B5EF4-FFF2-40B4-BE49-F238E27FC236}">
                <a16:creationId xmlns:a16="http://schemas.microsoft.com/office/drawing/2014/main" id="{1FF6248A-473D-84BA-420E-9C3C29B8F819}"/>
              </a:ext>
            </a:extLst>
          </p:cNvPr>
          <p:cNvSpPr txBox="1"/>
          <p:nvPr/>
        </p:nvSpPr>
        <p:spPr>
          <a:xfrm>
            <a:off x="1406538" y="4101638"/>
            <a:ext cx="3747664" cy="342401"/>
          </a:xfrm>
          <a:prstGeom prst="rect">
            <a:avLst/>
          </a:prstGeom>
          <a:noFill/>
        </p:spPr>
        <p:txBody>
          <a:bodyPr wrap="square">
            <a:spAutoFit/>
          </a:bodyPr>
          <a:lstStyle/>
          <a:p>
            <a:r>
              <a:rPr lang="fr-FR" altLang="fr-FR" sz="1625" i="1" dirty="0" err="1">
                <a:solidFill>
                  <a:srgbClr val="C00000"/>
                </a:solidFill>
                <a:effectLst>
                  <a:outerShdw blurRad="38100" dist="38100" dir="2700000" algn="tl">
                    <a:srgbClr val="000000"/>
                  </a:outerShdw>
                </a:effectLst>
                <a:latin typeface="ProsperLight" charset="0"/>
                <a:ea typeface="ＭＳ Ｐゴシック"/>
              </a:rPr>
              <a:t>Regulatory</a:t>
            </a:r>
            <a:endParaRPr lang="fr-FR" sz="1625" dirty="0"/>
          </a:p>
        </p:txBody>
      </p:sp>
      <p:sp>
        <p:nvSpPr>
          <p:cNvPr id="41" name="ZoneTexte 40">
            <a:extLst>
              <a:ext uri="{FF2B5EF4-FFF2-40B4-BE49-F238E27FC236}">
                <a16:creationId xmlns:a16="http://schemas.microsoft.com/office/drawing/2014/main" id="{CCE95D26-770D-7D35-E4D3-B0B9D3ADB81D}"/>
              </a:ext>
            </a:extLst>
          </p:cNvPr>
          <p:cNvSpPr txBox="1"/>
          <p:nvPr/>
        </p:nvSpPr>
        <p:spPr>
          <a:xfrm>
            <a:off x="2790065" y="3827043"/>
            <a:ext cx="1873832" cy="592470"/>
          </a:xfrm>
          <a:prstGeom prst="rect">
            <a:avLst/>
          </a:prstGeom>
          <a:noFill/>
        </p:spPr>
        <p:txBody>
          <a:bodyPr wrap="square">
            <a:spAutoFit/>
          </a:bodyPr>
          <a:lstStyle/>
          <a:p>
            <a:pPr algn="ctr"/>
            <a:r>
              <a:rPr lang="fr-FR" altLang="fr-FR" sz="1625" i="1" dirty="0" err="1">
                <a:solidFill>
                  <a:srgbClr val="C00000"/>
                </a:solidFill>
                <a:effectLst>
                  <a:outerShdw blurRad="38100" dist="38100" dir="2700000" algn="tl">
                    <a:srgbClr val="000000"/>
                  </a:outerShdw>
                </a:effectLst>
                <a:latin typeface="ProsperLight" charset="0"/>
                <a:ea typeface="ＭＳ Ｐゴシック"/>
              </a:rPr>
              <a:t>Through</a:t>
            </a:r>
            <a:r>
              <a:rPr lang="fr-FR" altLang="fr-FR" sz="1625" i="1" dirty="0">
                <a:solidFill>
                  <a:srgbClr val="C00000"/>
                </a:solidFill>
                <a:effectLst>
                  <a:outerShdw blurRad="38100" dist="38100" dir="2700000" algn="tl">
                    <a:srgbClr val="000000"/>
                  </a:outerShdw>
                </a:effectLst>
                <a:latin typeface="ProsperLight" charset="0"/>
                <a:ea typeface="ＭＳ Ｐゴシック"/>
              </a:rPr>
              <a:t> land control</a:t>
            </a:r>
            <a:endParaRPr lang="fr-FR" sz="1625" dirty="0"/>
          </a:p>
        </p:txBody>
      </p:sp>
      <p:sp>
        <p:nvSpPr>
          <p:cNvPr id="42" name="ZoneTexte 41">
            <a:extLst>
              <a:ext uri="{FF2B5EF4-FFF2-40B4-BE49-F238E27FC236}">
                <a16:creationId xmlns:a16="http://schemas.microsoft.com/office/drawing/2014/main" id="{E5E3EE73-AE08-B748-BFF3-23A6F4CA4345}"/>
              </a:ext>
            </a:extLst>
          </p:cNvPr>
          <p:cNvSpPr txBox="1"/>
          <p:nvPr/>
        </p:nvSpPr>
        <p:spPr>
          <a:xfrm>
            <a:off x="7012667" y="3952077"/>
            <a:ext cx="3747664" cy="342401"/>
          </a:xfrm>
          <a:prstGeom prst="rect">
            <a:avLst/>
          </a:prstGeom>
          <a:noFill/>
        </p:spPr>
        <p:txBody>
          <a:bodyPr wrap="square">
            <a:spAutoFit/>
          </a:bodyPr>
          <a:lstStyle/>
          <a:p>
            <a:r>
              <a:rPr lang="fr-FR" sz="1625" i="1" dirty="0" err="1">
                <a:solidFill>
                  <a:srgbClr val="C00000"/>
                </a:solidFill>
                <a:effectLst>
                  <a:outerShdw blurRad="38100" dist="38100" dir="2700000" algn="tl">
                    <a:srgbClr val="000000"/>
                  </a:outerShdw>
                </a:effectLst>
                <a:latin typeface="ProsperLight" charset="0"/>
                <a:ea typeface="ＭＳ Ｐゴシック"/>
              </a:rPr>
              <a:t>Contractual</a:t>
            </a:r>
            <a:r>
              <a:rPr lang="fr-FR" sz="1625" i="1" dirty="0">
                <a:solidFill>
                  <a:srgbClr val="C00000"/>
                </a:solidFill>
                <a:effectLst>
                  <a:outerShdw blurRad="38100" dist="38100" dir="2700000" algn="tl">
                    <a:srgbClr val="000000"/>
                  </a:outerShdw>
                </a:effectLst>
                <a:latin typeface="ProsperLight" charset="0"/>
                <a:ea typeface="ＭＳ Ｐゴシック"/>
              </a:rPr>
              <a:t> </a:t>
            </a:r>
            <a:endParaRPr lang="fr-FR" sz="1625" dirty="0"/>
          </a:p>
        </p:txBody>
      </p:sp>
      <p:sp>
        <p:nvSpPr>
          <p:cNvPr id="43" name="ZoneTexte 42">
            <a:extLst>
              <a:ext uri="{FF2B5EF4-FFF2-40B4-BE49-F238E27FC236}">
                <a16:creationId xmlns:a16="http://schemas.microsoft.com/office/drawing/2014/main" id="{ED139FC6-5C45-3BB8-9729-9AB4B2893292}"/>
              </a:ext>
            </a:extLst>
          </p:cNvPr>
          <p:cNvSpPr txBox="1"/>
          <p:nvPr/>
        </p:nvSpPr>
        <p:spPr>
          <a:xfrm>
            <a:off x="4598404" y="3856296"/>
            <a:ext cx="2143418" cy="842538"/>
          </a:xfrm>
          <a:prstGeom prst="rect">
            <a:avLst/>
          </a:prstGeom>
          <a:noFill/>
        </p:spPr>
        <p:txBody>
          <a:bodyPr wrap="square">
            <a:spAutoFit/>
          </a:bodyPr>
          <a:lstStyle/>
          <a:p>
            <a:pPr algn="ctr"/>
            <a:r>
              <a:rPr lang="fr-FR" sz="1625" i="1" dirty="0">
                <a:solidFill>
                  <a:srgbClr val="C00000"/>
                </a:solidFill>
                <a:effectLst>
                  <a:outerShdw blurRad="38100" dist="38100" dir="2700000" algn="tl">
                    <a:srgbClr val="000000"/>
                  </a:outerShdw>
                </a:effectLst>
                <a:latin typeface="ProsperLight" charset="0"/>
                <a:ea typeface="ＭＳ Ｐゴシック"/>
              </a:rPr>
              <a:t>Under a </a:t>
            </a:r>
            <a:r>
              <a:rPr lang="fr-FR" sz="1625" i="1" dirty="0" err="1">
                <a:solidFill>
                  <a:srgbClr val="C00000"/>
                </a:solidFill>
                <a:effectLst>
                  <a:outerShdw blurRad="38100" dist="38100" dir="2700000" algn="tl">
                    <a:srgbClr val="000000"/>
                  </a:outerShdw>
                </a:effectLst>
                <a:latin typeface="ProsperLight" charset="0"/>
                <a:ea typeface="ＭＳ Ｐゴシック"/>
              </a:rPr>
              <a:t>European</a:t>
            </a:r>
            <a:r>
              <a:rPr lang="fr-FR" sz="1625" i="1" dirty="0">
                <a:solidFill>
                  <a:srgbClr val="C00000"/>
                </a:solidFill>
                <a:effectLst>
                  <a:outerShdw blurRad="38100" dist="38100" dir="2700000" algn="tl">
                    <a:srgbClr val="000000"/>
                  </a:outerShdw>
                </a:effectLst>
                <a:latin typeface="ProsperLight" charset="0"/>
                <a:ea typeface="ＭＳ Ｐゴシック"/>
              </a:rPr>
              <a:t> or international </a:t>
            </a:r>
            <a:r>
              <a:rPr lang="fr-FR" sz="1625" i="1" dirty="0" err="1">
                <a:solidFill>
                  <a:srgbClr val="C00000"/>
                </a:solidFill>
                <a:effectLst>
                  <a:outerShdw blurRad="38100" dist="38100" dir="2700000" algn="tl">
                    <a:srgbClr val="000000"/>
                  </a:outerShdw>
                </a:effectLst>
                <a:latin typeface="ProsperLight" charset="0"/>
                <a:ea typeface="ＭＳ Ｐゴシック"/>
              </a:rPr>
              <a:t>law</a:t>
            </a:r>
            <a:endParaRPr lang="fr-FR" sz="1625" i="1" dirty="0">
              <a:solidFill>
                <a:srgbClr val="C00000"/>
              </a:solidFill>
              <a:effectLst>
                <a:outerShdw blurRad="38100" dist="38100" dir="2700000" algn="tl">
                  <a:srgbClr val="000000"/>
                </a:outerShdw>
              </a:effectLst>
              <a:latin typeface="ProsperLight" charset="0"/>
              <a:ea typeface="ＭＳ Ｐゴシック"/>
            </a:endParaRPr>
          </a:p>
          <a:p>
            <a:pPr algn="ctr"/>
            <a:r>
              <a:rPr lang="fr-FR" sz="1625" i="1" dirty="0">
                <a:solidFill>
                  <a:srgbClr val="C00000"/>
                </a:solidFill>
                <a:effectLst>
                  <a:outerShdw blurRad="38100" dist="38100" dir="2700000" algn="tl">
                    <a:srgbClr val="000000"/>
                  </a:outerShdw>
                </a:effectLst>
                <a:latin typeface="ProsperLight" charset="0"/>
                <a:ea typeface="ＭＳ Ｐゴシック"/>
              </a:rPr>
              <a:t> </a:t>
            </a:r>
            <a:endParaRPr lang="fr-FR" sz="1625" dirty="0"/>
          </a:p>
        </p:txBody>
      </p:sp>
      <p:pic>
        <p:nvPicPr>
          <p:cNvPr id="44" name="Picture 8" descr="RNF - Réserves Naturelles de France | Reseau cen">
            <a:extLst>
              <a:ext uri="{FF2B5EF4-FFF2-40B4-BE49-F238E27FC236}">
                <a16:creationId xmlns:a16="http://schemas.microsoft.com/office/drawing/2014/main" id="{47FBB452-98D5-F3A2-F85A-69C8D184A6C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87931" y="2961016"/>
            <a:ext cx="1174125" cy="635182"/>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0" descr="Conservatoire d'espaces naturels — Wikipédia">
            <a:extLst>
              <a:ext uri="{FF2B5EF4-FFF2-40B4-BE49-F238E27FC236}">
                <a16:creationId xmlns:a16="http://schemas.microsoft.com/office/drawing/2014/main" id="{C1E7F9DF-B84B-8D33-BD7F-095FD95324E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72829" y="3109946"/>
            <a:ext cx="1358437" cy="49797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4" descr="Office National des Forêts (ONF)">
            <a:extLst>
              <a:ext uri="{FF2B5EF4-FFF2-40B4-BE49-F238E27FC236}">
                <a16:creationId xmlns:a16="http://schemas.microsoft.com/office/drawing/2014/main" id="{39383409-9000-9629-43A2-D49F86A3A095}"/>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17065" t="30567" r="14897" b="28483"/>
          <a:stretch/>
        </p:blipFill>
        <p:spPr bwMode="auto">
          <a:xfrm>
            <a:off x="1538500" y="3544512"/>
            <a:ext cx="1142509" cy="45759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6" descr="Espace naturel sensible — Wikipédia">
            <a:extLst>
              <a:ext uri="{FF2B5EF4-FFF2-40B4-BE49-F238E27FC236}">
                <a16:creationId xmlns:a16="http://schemas.microsoft.com/office/drawing/2014/main" id="{DC513FED-FAE0-4FE6-56C2-9AB0E859C504}"/>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370062" y="2231766"/>
            <a:ext cx="731574" cy="79962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8" descr="Réseau Natura 2000 — Wikipédia">
            <a:extLst>
              <a:ext uri="{FF2B5EF4-FFF2-40B4-BE49-F238E27FC236}">
                <a16:creationId xmlns:a16="http://schemas.microsoft.com/office/drawing/2014/main" id="{A2BDC43F-D5E8-FCFF-6263-D4A6D6F8639A}"/>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023963" y="2135287"/>
            <a:ext cx="1083387" cy="769775"/>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0" descr="Convention de Ramsar — Wikipédia">
            <a:extLst>
              <a:ext uri="{FF2B5EF4-FFF2-40B4-BE49-F238E27FC236}">
                <a16:creationId xmlns:a16="http://schemas.microsoft.com/office/drawing/2014/main" id="{DAA1F4A5-9FB6-2B31-B51E-78D80461A8E9}"/>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823087" y="3103450"/>
            <a:ext cx="573100" cy="620858"/>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2" descr="Réserves de biosphère | La Forêt bouge - Pays de la Loire">
            <a:extLst>
              <a:ext uri="{FF2B5EF4-FFF2-40B4-BE49-F238E27FC236}">
                <a16:creationId xmlns:a16="http://schemas.microsoft.com/office/drawing/2014/main" id="{117F574A-831D-C2D7-753A-0DAD21D4D0ED}"/>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447053" y="3031394"/>
            <a:ext cx="1218065" cy="733368"/>
          </a:xfrm>
          <a:prstGeom prst="rect">
            <a:avLst/>
          </a:prstGeom>
          <a:noFill/>
          <a:extLst>
            <a:ext uri="{909E8E84-426E-40DD-AFC4-6F175D3DCCD1}">
              <a14:hiddenFill xmlns:a14="http://schemas.microsoft.com/office/drawing/2010/main">
                <a:solidFill>
                  <a:srgbClr val="FFFFFF"/>
                </a:solidFill>
              </a14:hiddenFill>
            </a:ext>
          </a:extLst>
        </p:spPr>
      </p:pic>
      <p:pic>
        <p:nvPicPr>
          <p:cNvPr id="51" name="Image 50">
            <a:extLst>
              <a:ext uri="{FF2B5EF4-FFF2-40B4-BE49-F238E27FC236}">
                <a16:creationId xmlns:a16="http://schemas.microsoft.com/office/drawing/2014/main" id="{99E2BBFB-A7D2-4738-AE69-DDEAEFBFCBE1}"/>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184609" y="2790936"/>
            <a:ext cx="804863" cy="939006"/>
          </a:xfrm>
          <a:prstGeom prst="rect">
            <a:avLst/>
          </a:prstGeom>
        </p:spPr>
      </p:pic>
      <p:sp>
        <p:nvSpPr>
          <p:cNvPr id="53" name="ZoneTexte 52">
            <a:extLst>
              <a:ext uri="{FF2B5EF4-FFF2-40B4-BE49-F238E27FC236}">
                <a16:creationId xmlns:a16="http://schemas.microsoft.com/office/drawing/2014/main" id="{7BACEE68-5E4E-39EB-4DF0-00E7524C11F1}"/>
              </a:ext>
            </a:extLst>
          </p:cNvPr>
          <p:cNvSpPr txBox="1"/>
          <p:nvPr/>
        </p:nvSpPr>
        <p:spPr>
          <a:xfrm>
            <a:off x="3265002" y="4880552"/>
            <a:ext cx="3747664" cy="392415"/>
          </a:xfrm>
          <a:prstGeom prst="rect">
            <a:avLst/>
          </a:prstGeom>
          <a:noFill/>
        </p:spPr>
        <p:txBody>
          <a:bodyPr wrap="square">
            <a:spAutoFit/>
          </a:bodyPr>
          <a:lstStyle/>
          <a:p>
            <a:r>
              <a:rPr lang="fr-FR" altLang="fr-FR" sz="1950" i="1" dirty="0" err="1">
                <a:solidFill>
                  <a:srgbClr val="C00000"/>
                </a:solidFill>
                <a:effectLst>
                  <a:outerShdw blurRad="38100" dist="38100" dir="2700000" algn="tl">
                    <a:srgbClr val="000000"/>
                  </a:outerShdw>
                </a:effectLst>
                <a:latin typeface="ProsperLight" charset="0"/>
                <a:ea typeface="ＭＳ Ｐゴシック"/>
              </a:rPr>
              <a:t>Complementary</a:t>
            </a:r>
            <a:r>
              <a:rPr lang="fr-FR" altLang="fr-FR" sz="1950" i="1" dirty="0">
                <a:solidFill>
                  <a:srgbClr val="C00000"/>
                </a:solidFill>
                <a:effectLst>
                  <a:outerShdw blurRad="38100" dist="38100" dir="2700000" algn="tl">
                    <a:srgbClr val="000000"/>
                  </a:outerShdw>
                </a:effectLst>
                <a:latin typeface="ProsperLight" charset="0"/>
                <a:ea typeface="ＭＳ Ｐゴシック"/>
              </a:rPr>
              <a:t> </a:t>
            </a:r>
            <a:r>
              <a:rPr lang="fr-FR" altLang="fr-FR" sz="1950" i="1" dirty="0" err="1">
                <a:solidFill>
                  <a:srgbClr val="C00000"/>
                </a:solidFill>
                <a:effectLst>
                  <a:outerShdw blurRad="38100" dist="38100" dir="2700000" algn="tl">
                    <a:srgbClr val="000000"/>
                  </a:outerShdw>
                </a:effectLst>
                <a:latin typeface="ProsperLight" charset="0"/>
                <a:ea typeface="ＭＳ Ｐゴシック"/>
              </a:rPr>
              <a:t>approaches</a:t>
            </a:r>
            <a:r>
              <a:rPr lang="fr-FR" altLang="fr-FR" sz="1950" i="1" dirty="0">
                <a:solidFill>
                  <a:srgbClr val="C00000"/>
                </a:solidFill>
                <a:effectLst>
                  <a:outerShdw blurRad="38100" dist="38100" dir="2700000" algn="tl">
                    <a:srgbClr val="000000"/>
                  </a:outerShdw>
                </a:effectLst>
                <a:latin typeface="ProsperLight" charset="0"/>
                <a:ea typeface="ＭＳ Ｐゴシック"/>
              </a:rPr>
              <a:t> </a:t>
            </a:r>
            <a:endParaRPr lang="fr-FR" sz="1138" dirty="0"/>
          </a:p>
        </p:txBody>
      </p:sp>
      <p:cxnSp>
        <p:nvCxnSpPr>
          <p:cNvPr id="54" name="Connecteur droit 53">
            <a:extLst>
              <a:ext uri="{FF2B5EF4-FFF2-40B4-BE49-F238E27FC236}">
                <a16:creationId xmlns:a16="http://schemas.microsoft.com/office/drawing/2014/main" id="{7FDF6040-45FB-AC20-F63A-7EF2B966E246}"/>
              </a:ext>
            </a:extLst>
          </p:cNvPr>
          <p:cNvCxnSpPr/>
          <p:nvPr/>
        </p:nvCxnSpPr>
        <p:spPr bwMode="auto">
          <a:xfrm flipV="1">
            <a:off x="1406538" y="4692651"/>
            <a:ext cx="6728248" cy="58507"/>
          </a:xfrm>
          <a:prstGeom prst="line">
            <a:avLst/>
          </a:prstGeom>
          <a:solidFill>
            <a:schemeClr val="accent1"/>
          </a:solidFill>
          <a:ln w="1905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5" name="Connecteur droit 54">
            <a:extLst>
              <a:ext uri="{FF2B5EF4-FFF2-40B4-BE49-F238E27FC236}">
                <a16:creationId xmlns:a16="http://schemas.microsoft.com/office/drawing/2014/main" id="{7F5B071B-3B64-7EA1-22C4-5EF9F58A0A7F}"/>
              </a:ext>
            </a:extLst>
          </p:cNvPr>
          <p:cNvCxnSpPr>
            <a:cxnSpLocks/>
          </p:cNvCxnSpPr>
          <p:nvPr/>
        </p:nvCxnSpPr>
        <p:spPr bwMode="auto">
          <a:xfrm flipV="1">
            <a:off x="1920486" y="4388144"/>
            <a:ext cx="0" cy="363014"/>
          </a:xfrm>
          <a:prstGeom prst="line">
            <a:avLst/>
          </a:prstGeom>
          <a:solidFill>
            <a:schemeClr val="accent1"/>
          </a:solidFill>
          <a:ln w="1905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6" name="Connecteur droit 55">
            <a:extLst>
              <a:ext uri="{FF2B5EF4-FFF2-40B4-BE49-F238E27FC236}">
                <a16:creationId xmlns:a16="http://schemas.microsoft.com/office/drawing/2014/main" id="{CF33CAAC-D7FD-C155-D1F7-315471529003}"/>
              </a:ext>
            </a:extLst>
          </p:cNvPr>
          <p:cNvCxnSpPr>
            <a:cxnSpLocks/>
          </p:cNvCxnSpPr>
          <p:nvPr/>
        </p:nvCxnSpPr>
        <p:spPr bwMode="auto">
          <a:xfrm flipV="1">
            <a:off x="3689484" y="4358891"/>
            <a:ext cx="0" cy="363014"/>
          </a:xfrm>
          <a:prstGeom prst="line">
            <a:avLst/>
          </a:prstGeom>
          <a:solidFill>
            <a:schemeClr val="accent1"/>
          </a:solidFill>
          <a:ln w="1905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7" name="Connecteur droit 56">
            <a:extLst>
              <a:ext uri="{FF2B5EF4-FFF2-40B4-BE49-F238E27FC236}">
                <a16:creationId xmlns:a16="http://schemas.microsoft.com/office/drawing/2014/main" id="{CF4472F5-613E-93C0-F2E3-B8AC578D72E7}"/>
              </a:ext>
            </a:extLst>
          </p:cNvPr>
          <p:cNvCxnSpPr>
            <a:cxnSpLocks/>
          </p:cNvCxnSpPr>
          <p:nvPr/>
        </p:nvCxnSpPr>
        <p:spPr bwMode="auto">
          <a:xfrm flipV="1">
            <a:off x="5606395" y="4358891"/>
            <a:ext cx="0" cy="363014"/>
          </a:xfrm>
          <a:prstGeom prst="line">
            <a:avLst/>
          </a:prstGeom>
          <a:solidFill>
            <a:schemeClr val="accent1"/>
          </a:solidFill>
          <a:ln w="1905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8" name="Connecteur droit 57">
            <a:extLst>
              <a:ext uri="{FF2B5EF4-FFF2-40B4-BE49-F238E27FC236}">
                <a16:creationId xmlns:a16="http://schemas.microsoft.com/office/drawing/2014/main" id="{F8BD07F7-DCA6-57C0-7E00-D50F4A4C5C06}"/>
              </a:ext>
            </a:extLst>
          </p:cNvPr>
          <p:cNvCxnSpPr>
            <a:cxnSpLocks/>
          </p:cNvCxnSpPr>
          <p:nvPr/>
        </p:nvCxnSpPr>
        <p:spPr bwMode="auto">
          <a:xfrm flipV="1">
            <a:off x="7645547" y="4320316"/>
            <a:ext cx="0" cy="363014"/>
          </a:xfrm>
          <a:prstGeom prst="line">
            <a:avLst/>
          </a:prstGeom>
          <a:solidFill>
            <a:schemeClr val="accent1"/>
          </a:solidFill>
          <a:ln w="1905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59" name="CustomShape 5">
            <a:extLst>
              <a:ext uri="{FF2B5EF4-FFF2-40B4-BE49-F238E27FC236}">
                <a16:creationId xmlns:a16="http://schemas.microsoft.com/office/drawing/2014/main" id="{68E14863-E702-6C5B-B408-554F2B63D925}"/>
              </a:ext>
            </a:extLst>
          </p:cNvPr>
          <p:cNvSpPr/>
          <p:nvPr/>
        </p:nvSpPr>
        <p:spPr>
          <a:xfrm>
            <a:off x="158873" y="807138"/>
            <a:ext cx="9104492" cy="875726"/>
          </a:xfrm>
          <a:prstGeom prst="rect">
            <a:avLst/>
          </a:prstGeom>
          <a:noFill/>
          <a:ln>
            <a:noFill/>
          </a:ln>
        </p:spPr>
        <p:txBody>
          <a:bodyPr lIns="73125" tIns="36563" rIns="73125" bIns="36563" anchor="t"/>
          <a:lstStyle/>
          <a:p>
            <a:r>
              <a:rPr lang="es-ES" sz="2600" b="1" i="1" dirty="0">
                <a:solidFill>
                  <a:srgbClr val="193300"/>
                </a:solidFill>
                <a:latin typeface="Calibri"/>
              </a:rPr>
              <a:t>a </a:t>
            </a:r>
            <a:r>
              <a:rPr lang="es-ES" sz="2600" b="1" i="1" dirty="0" err="1">
                <a:solidFill>
                  <a:srgbClr val="193300"/>
                </a:solidFill>
                <a:latin typeface="Calibri"/>
              </a:rPr>
              <a:t>great</a:t>
            </a:r>
            <a:r>
              <a:rPr lang="es-ES" sz="2600" b="1" i="1" dirty="0">
                <a:solidFill>
                  <a:srgbClr val="193300"/>
                </a:solidFill>
                <a:latin typeface="Calibri"/>
              </a:rPr>
              <a:t> </a:t>
            </a:r>
            <a:r>
              <a:rPr lang="es-ES" sz="2600" b="1" i="1" dirty="0" err="1">
                <a:solidFill>
                  <a:srgbClr val="193300"/>
                </a:solidFill>
                <a:latin typeface="Calibri"/>
              </a:rPr>
              <a:t>diversity</a:t>
            </a:r>
            <a:r>
              <a:rPr lang="es-ES" sz="2600" b="1" i="1" dirty="0">
                <a:solidFill>
                  <a:srgbClr val="193300"/>
                </a:solidFill>
                <a:latin typeface="Calibri"/>
              </a:rPr>
              <a:t> </a:t>
            </a:r>
            <a:r>
              <a:rPr lang="es-ES" sz="2600" b="1" i="1" dirty="0" err="1">
                <a:solidFill>
                  <a:srgbClr val="193300"/>
                </a:solidFill>
                <a:latin typeface="Calibri"/>
              </a:rPr>
              <a:t>of</a:t>
            </a:r>
            <a:r>
              <a:rPr lang="es-ES" sz="2600" b="1" i="1" dirty="0">
                <a:solidFill>
                  <a:srgbClr val="193300"/>
                </a:solidFill>
                <a:latin typeface="Calibri"/>
              </a:rPr>
              <a:t> </a:t>
            </a:r>
            <a:r>
              <a:rPr lang="es-ES" sz="2600" b="1" i="1" dirty="0" err="1">
                <a:solidFill>
                  <a:srgbClr val="193300"/>
                </a:solidFill>
                <a:latin typeface="Calibri"/>
              </a:rPr>
              <a:t>tools</a:t>
            </a:r>
            <a:r>
              <a:rPr lang="es-ES" sz="2600" b="1" i="1" dirty="0">
                <a:solidFill>
                  <a:srgbClr val="193300"/>
                </a:solidFill>
                <a:latin typeface="Calibri"/>
              </a:rPr>
              <a:t> </a:t>
            </a:r>
            <a:r>
              <a:rPr lang="es-ES" sz="2600" b="1" i="1" dirty="0" err="1">
                <a:solidFill>
                  <a:srgbClr val="193300"/>
                </a:solidFill>
                <a:latin typeface="Calibri"/>
              </a:rPr>
              <a:t>for</a:t>
            </a:r>
            <a:r>
              <a:rPr lang="es-ES" sz="2600" b="1" i="1" dirty="0">
                <a:solidFill>
                  <a:srgbClr val="193300"/>
                </a:solidFill>
                <a:latin typeface="Calibri"/>
              </a:rPr>
              <a:t> </a:t>
            </a:r>
            <a:r>
              <a:rPr lang="es-ES" sz="2600" b="1" i="1" dirty="0" err="1">
                <a:solidFill>
                  <a:srgbClr val="193300"/>
                </a:solidFill>
                <a:latin typeface="Calibri"/>
              </a:rPr>
              <a:t>the</a:t>
            </a:r>
            <a:r>
              <a:rPr lang="es-ES" sz="2600" b="1" i="1" dirty="0">
                <a:solidFill>
                  <a:srgbClr val="193300"/>
                </a:solidFill>
                <a:latin typeface="Calibri"/>
              </a:rPr>
              <a:t> </a:t>
            </a:r>
            <a:r>
              <a:rPr lang="es-ES" sz="2600" b="1" i="1" dirty="0" err="1">
                <a:solidFill>
                  <a:srgbClr val="193300"/>
                </a:solidFill>
                <a:latin typeface="Calibri"/>
              </a:rPr>
              <a:t>protection</a:t>
            </a:r>
            <a:r>
              <a:rPr lang="es-ES" sz="2600" b="1" i="1" dirty="0">
                <a:solidFill>
                  <a:srgbClr val="193300"/>
                </a:solidFill>
                <a:latin typeface="Calibri"/>
              </a:rPr>
              <a:t> </a:t>
            </a:r>
            <a:r>
              <a:rPr lang="es-ES" sz="2600" b="1" i="1" dirty="0" err="1">
                <a:solidFill>
                  <a:srgbClr val="193300"/>
                </a:solidFill>
                <a:latin typeface="Calibri"/>
              </a:rPr>
              <a:t>of</a:t>
            </a:r>
            <a:r>
              <a:rPr lang="es-ES" sz="2600" b="1" i="1" dirty="0">
                <a:solidFill>
                  <a:srgbClr val="193300"/>
                </a:solidFill>
                <a:latin typeface="Calibri"/>
              </a:rPr>
              <a:t> </a:t>
            </a:r>
            <a:r>
              <a:rPr lang="es-ES" sz="2600" b="1" i="1" dirty="0" err="1">
                <a:solidFill>
                  <a:srgbClr val="193300"/>
                </a:solidFill>
                <a:latin typeface="Calibri"/>
              </a:rPr>
              <a:t>terrestrial</a:t>
            </a:r>
            <a:r>
              <a:rPr lang="es-ES" sz="2600" b="1" i="1" dirty="0">
                <a:solidFill>
                  <a:srgbClr val="193300"/>
                </a:solidFill>
                <a:latin typeface="Calibri"/>
              </a:rPr>
              <a:t> </a:t>
            </a:r>
            <a:r>
              <a:rPr lang="es-ES" sz="2600" b="1" i="1" dirty="0" err="1">
                <a:solidFill>
                  <a:srgbClr val="193300"/>
                </a:solidFill>
                <a:latin typeface="Calibri"/>
              </a:rPr>
              <a:t>areas</a:t>
            </a:r>
            <a:r>
              <a:rPr lang="es-ES" sz="2600" b="1" i="1" dirty="0">
                <a:solidFill>
                  <a:srgbClr val="193300"/>
                </a:solidFill>
                <a:latin typeface="Calibri"/>
              </a:rPr>
              <a:t>…</a:t>
            </a:r>
            <a:endParaRPr lang="es-ES" sz="1138" dirty="0"/>
          </a:p>
        </p:txBody>
      </p:sp>
      <p:grpSp>
        <p:nvGrpSpPr>
          <p:cNvPr id="2" name="Groupe 23">
            <a:extLst>
              <a:ext uri="{FF2B5EF4-FFF2-40B4-BE49-F238E27FC236}">
                <a16:creationId xmlns:a16="http://schemas.microsoft.com/office/drawing/2014/main" id="{055479C8-0607-582C-45D3-5E216992AD05}"/>
              </a:ext>
            </a:extLst>
          </p:cNvPr>
          <p:cNvGrpSpPr>
            <a:grpSpLocks/>
          </p:cNvGrpSpPr>
          <p:nvPr/>
        </p:nvGrpSpPr>
        <p:grpSpPr bwMode="auto">
          <a:xfrm>
            <a:off x="3072828" y="1692185"/>
            <a:ext cx="1443187" cy="473817"/>
            <a:chOff x="2530475" y="5599112"/>
            <a:chExt cx="1851025" cy="547688"/>
          </a:xfrm>
        </p:grpSpPr>
        <p:pic>
          <p:nvPicPr>
            <p:cNvPr id="3" name="Image 21" descr="logo.gif">
              <a:extLst>
                <a:ext uri="{FF2B5EF4-FFF2-40B4-BE49-F238E27FC236}">
                  <a16:creationId xmlns:a16="http://schemas.microsoft.com/office/drawing/2014/main" id="{2BBCAAC8-5D75-720C-1427-F23C969E9554}"/>
                </a:ext>
              </a:extLst>
            </p:cNvPr>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530475" y="5599112"/>
              <a:ext cx="55245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22" descr="titre.png">
              <a:extLst>
                <a:ext uri="{FF2B5EF4-FFF2-40B4-BE49-F238E27FC236}">
                  <a16:creationId xmlns:a16="http://schemas.microsoft.com/office/drawing/2014/main" id="{91EBF8B4-AAE4-E7AD-064C-E3E885E8D12C}"/>
                </a:ext>
              </a:extLst>
            </p:cNvPr>
            <p:cNvPicPr>
              <a:picLocks noChangeAspect="1"/>
            </p:cNvPicPr>
            <p:nvPr/>
          </p:nvPicPr>
          <p:blipFill>
            <a:blip r:embed="rId12" cstate="email">
              <a:extLst>
                <a:ext uri="{28A0092B-C50C-407E-A947-70E740481C1C}">
                  <a14:useLocalDpi xmlns:a14="http://schemas.microsoft.com/office/drawing/2010/main"/>
                </a:ext>
              </a:extLst>
            </a:blip>
            <a:srcRect b="-12746"/>
            <a:stretch>
              <a:fillRect/>
            </a:stretch>
          </p:blipFill>
          <p:spPr bwMode="auto">
            <a:xfrm>
              <a:off x="3074987" y="5599112"/>
              <a:ext cx="1306513"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60190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92A86FE-1BB7-FC68-C75F-8CA784681058}"/>
              </a:ext>
            </a:extLst>
          </p:cNvPr>
          <p:cNvSpPr/>
          <p:nvPr/>
        </p:nvSpPr>
        <p:spPr bwMode="auto">
          <a:xfrm>
            <a:off x="1606" y="638703"/>
            <a:ext cx="9305564" cy="918174"/>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defTabSz="742950" eaLnBrk="0" fontAlgn="base" hangingPunct="0">
              <a:spcBef>
                <a:spcPct val="0"/>
              </a:spcBef>
              <a:spcAft>
                <a:spcPct val="0"/>
              </a:spcAft>
              <a:buClrTx/>
            </a:pPr>
            <a:endParaRPr lang="fr-FR" sz="1950">
              <a:latin typeface="Arial" charset="0"/>
              <a:ea typeface="ＭＳ Ｐゴシック" charset="0"/>
              <a:cs typeface="ＭＳ Ｐゴシック" charset="0"/>
            </a:endParaRPr>
          </a:p>
        </p:txBody>
      </p:sp>
      <p:pic>
        <p:nvPicPr>
          <p:cNvPr id="7169" name="Image 1" descr="Capture d’écran 2018-12-18 à 14.47.22.png">
            <a:extLst>
              <a:ext uri="{FF2B5EF4-FFF2-40B4-BE49-F238E27FC236}">
                <a16:creationId xmlns:a16="http://schemas.microsoft.com/office/drawing/2014/main" id="{4195703D-8BC7-7F30-6A19-D415BE6A92C1}"/>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5403" y="1548553"/>
            <a:ext cx="5517514" cy="4631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stomShape 5">
            <a:extLst>
              <a:ext uri="{FF2B5EF4-FFF2-40B4-BE49-F238E27FC236}">
                <a16:creationId xmlns:a16="http://schemas.microsoft.com/office/drawing/2014/main" id="{DDB44ADF-A451-3AA2-C27C-293C612120E6}"/>
              </a:ext>
            </a:extLst>
          </p:cNvPr>
          <p:cNvSpPr/>
          <p:nvPr/>
        </p:nvSpPr>
        <p:spPr>
          <a:xfrm>
            <a:off x="323945" y="795259"/>
            <a:ext cx="9252879" cy="875726"/>
          </a:xfrm>
          <a:prstGeom prst="rect">
            <a:avLst/>
          </a:prstGeom>
          <a:noFill/>
          <a:ln>
            <a:noFill/>
          </a:ln>
        </p:spPr>
        <p:txBody>
          <a:bodyPr lIns="73125" tIns="36563" rIns="73125" bIns="36563" anchor="t"/>
          <a:lstStyle/>
          <a:p>
            <a:pPr algn="l"/>
            <a:r>
              <a:rPr lang="fr-FR" sz="2600" b="1" i="1" dirty="0"/>
              <a:t>The network of 58 </a:t>
            </a:r>
            <a:r>
              <a:rPr lang="fr-FR" sz="2600" b="1" i="1" dirty="0" err="1"/>
              <a:t>regional</a:t>
            </a:r>
            <a:r>
              <a:rPr lang="fr-FR" sz="2600" b="1" i="1" dirty="0"/>
              <a:t> nature </a:t>
            </a:r>
            <a:r>
              <a:rPr lang="fr-FR" sz="2600" b="1" i="1" dirty="0" err="1"/>
              <a:t>parks</a:t>
            </a:r>
            <a:r>
              <a:rPr lang="fr-FR" sz="2600" b="1" i="1" dirty="0"/>
              <a:t>: 56 </a:t>
            </a:r>
            <a:r>
              <a:rPr lang="fr-FR" sz="2600" b="1" i="1" dirty="0" err="1"/>
              <a:t>years</a:t>
            </a:r>
            <a:r>
              <a:rPr lang="fr-FR" sz="2600" b="1" i="1" dirty="0"/>
              <a:t> of existence</a:t>
            </a:r>
            <a:endParaRPr lang="fr-FR" sz="2600" dirty="0"/>
          </a:p>
        </p:txBody>
      </p:sp>
      <p:grpSp>
        <p:nvGrpSpPr>
          <p:cNvPr id="14" name="Groupe 13">
            <a:extLst>
              <a:ext uri="{FF2B5EF4-FFF2-40B4-BE49-F238E27FC236}">
                <a16:creationId xmlns:a16="http://schemas.microsoft.com/office/drawing/2014/main" id="{26CEF319-D825-B7FA-1F4D-8439543689F5}"/>
              </a:ext>
            </a:extLst>
          </p:cNvPr>
          <p:cNvGrpSpPr/>
          <p:nvPr/>
        </p:nvGrpSpPr>
        <p:grpSpPr>
          <a:xfrm>
            <a:off x="5746099" y="2290778"/>
            <a:ext cx="3830725" cy="2212527"/>
            <a:chOff x="5226065" y="1933228"/>
            <a:chExt cx="4273999" cy="2620801"/>
          </a:xfrm>
        </p:grpSpPr>
        <p:sp>
          <p:nvSpPr>
            <p:cNvPr id="9" name="Text Box 9">
              <a:extLst>
                <a:ext uri="{FF2B5EF4-FFF2-40B4-BE49-F238E27FC236}">
                  <a16:creationId xmlns:a16="http://schemas.microsoft.com/office/drawing/2014/main" id="{8C3E950C-831D-72E9-8D50-A68A1DA13C6F}"/>
                </a:ext>
              </a:extLst>
            </p:cNvPr>
            <p:cNvSpPr txBox="1">
              <a:spLocks noChangeArrowheads="1"/>
            </p:cNvSpPr>
            <p:nvPr/>
          </p:nvSpPr>
          <p:spPr bwMode="auto">
            <a:xfrm>
              <a:off x="5322929" y="2104517"/>
              <a:ext cx="4177135" cy="244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37148" rIns="74295" bIns="37148" anchor="t"/>
            <a:lstStyle>
              <a:lvl1pPr>
                <a:spcBef>
                  <a:spcPct val="20000"/>
                </a:spcBef>
                <a:defRPr>
                  <a:solidFill>
                    <a:schemeClr val="tx1"/>
                  </a:solidFill>
                  <a:latin typeface="Helvetica" pitchFamily="2" charset="0"/>
                  <a:ea typeface="ＭＳ Ｐゴシック" panose="020B0600070205080204" pitchFamily="34" charset="-128"/>
                </a:defRPr>
              </a:lvl1pPr>
              <a:lvl2pPr marL="742950" indent="-285750">
                <a:spcBef>
                  <a:spcPct val="20000"/>
                </a:spcBef>
                <a:buBlip>
                  <a:blip r:embed="rId4"/>
                </a:buBlip>
                <a:defRPr>
                  <a:solidFill>
                    <a:schemeClr val="tx1"/>
                  </a:solidFill>
                  <a:latin typeface="Helvetica" pitchFamily="2" charset="0"/>
                  <a:ea typeface="ＭＳ Ｐゴシック" panose="020B0600070205080204" pitchFamily="34" charset="-128"/>
                </a:defRPr>
              </a:lvl2pPr>
              <a:lvl3pPr marL="1143000" indent="-228600">
                <a:spcBef>
                  <a:spcPct val="20000"/>
                </a:spcBef>
                <a:buChar char="•"/>
                <a:defRPr>
                  <a:solidFill>
                    <a:schemeClr val="tx1"/>
                  </a:solidFill>
                  <a:latin typeface="Helvetica" pitchFamily="2" charset="0"/>
                  <a:ea typeface="ＭＳ Ｐゴシック" panose="020B0600070205080204" pitchFamily="34" charset="-128"/>
                </a:defRPr>
              </a:lvl3pPr>
              <a:lvl4pPr marL="1600200" indent="-228600">
                <a:spcBef>
                  <a:spcPct val="20000"/>
                </a:spcBef>
                <a:buChar char="–"/>
                <a:defRPr>
                  <a:solidFill>
                    <a:schemeClr val="tx1"/>
                  </a:solidFill>
                  <a:latin typeface="Helvetica" pitchFamily="2" charset="0"/>
                  <a:ea typeface="ＭＳ Ｐゴシック" panose="020B0600070205080204" pitchFamily="34" charset="-128"/>
                </a:defRPr>
              </a:lvl4pPr>
              <a:lvl5pPr marL="2057400" indent="-228600">
                <a:spcBef>
                  <a:spcPct val="20000"/>
                </a:spcBef>
                <a:buChar char="»"/>
                <a:defRPr>
                  <a:solidFill>
                    <a:schemeClr val="tx1"/>
                  </a:solidFill>
                  <a:latin typeface="Helvetica" pitchFamily="2"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9pPr>
            </a:lstStyle>
            <a:p>
              <a:pPr>
                <a:spcBef>
                  <a:spcPct val="0"/>
                </a:spcBef>
              </a:pPr>
              <a:r>
                <a:rPr lang="es-ES" altLang="fr-FR" sz="1625" b="1" dirty="0">
                  <a:latin typeface="Helvetica"/>
                  <a:ea typeface="ＭＳ Ｐゴシック"/>
                </a:rPr>
                <a:t>     +                  </a:t>
              </a:r>
              <a:r>
                <a:rPr lang="es-ES" altLang="fr-FR" sz="1625" b="1" dirty="0" err="1">
                  <a:latin typeface="Helvetica"/>
                  <a:ea typeface="ＭＳ Ｐゴシック"/>
                </a:rPr>
                <a:t>municipalities</a:t>
              </a:r>
              <a:r>
                <a:rPr lang="es-ES" altLang="fr-FR" sz="1625" b="1" dirty="0">
                  <a:latin typeface="Helvetica"/>
                  <a:ea typeface="ＭＳ Ｐゴシック"/>
                </a:rPr>
                <a:t>, </a:t>
              </a:r>
            </a:p>
            <a:p>
              <a:pPr>
                <a:spcBef>
                  <a:spcPct val="0"/>
                </a:spcBef>
              </a:pPr>
              <a:endParaRPr lang="es-ES" altLang="fr-FR" sz="1625" b="1" dirty="0"/>
            </a:p>
            <a:p>
              <a:pPr>
                <a:spcBef>
                  <a:spcPct val="0"/>
                </a:spcBef>
              </a:pPr>
              <a:r>
                <a:rPr lang="es-ES" altLang="fr-FR" sz="1138" b="1" dirty="0">
                  <a:latin typeface="Helvetica"/>
                  <a:ea typeface="ＭＳ Ｐゴシック"/>
                </a:rPr>
                <a:t>           </a:t>
              </a:r>
              <a:r>
                <a:rPr lang="es-ES" altLang="fr-FR" sz="1625" b="1" dirty="0" err="1">
                  <a:latin typeface="Helvetica"/>
                  <a:ea typeface="ＭＳ Ｐゴシック"/>
                </a:rPr>
                <a:t>million</a:t>
              </a:r>
              <a:r>
                <a:rPr lang="es-ES" altLang="fr-FR" sz="1625" b="1" dirty="0">
                  <a:latin typeface="Helvetica"/>
                  <a:ea typeface="ＭＳ Ｐゴシック"/>
                </a:rPr>
                <a:t> </a:t>
              </a:r>
              <a:r>
                <a:rPr lang="es-ES" altLang="fr-FR" sz="1625" b="1" dirty="0" err="1">
                  <a:latin typeface="Helvetica"/>
                  <a:ea typeface="ＭＳ Ｐゴシック"/>
                </a:rPr>
                <a:t>inhabitants</a:t>
              </a:r>
              <a:r>
                <a:rPr lang="es-ES" altLang="fr-FR" sz="1625" b="1" dirty="0">
                  <a:latin typeface="Helvetica"/>
                  <a:ea typeface="ＭＳ Ｐゴシック"/>
                </a:rPr>
                <a:t> </a:t>
              </a:r>
              <a:r>
                <a:rPr lang="es-ES" altLang="fr-FR" sz="1625" dirty="0">
                  <a:latin typeface="Helvetica"/>
                  <a:ea typeface="ＭＳ Ｐゴシック"/>
                </a:rPr>
                <a:t>     </a:t>
              </a:r>
              <a:endParaRPr lang="es-ES" altLang="fr-FR" sz="1625" dirty="0"/>
            </a:p>
            <a:p>
              <a:pPr algn="ctr">
                <a:spcBef>
                  <a:spcPct val="0"/>
                </a:spcBef>
              </a:pPr>
              <a:r>
                <a:rPr lang="es-ES" altLang="fr-FR" sz="1625" dirty="0">
                  <a:latin typeface="Helvetica"/>
                  <a:ea typeface="ＭＳ Ｐゴシック"/>
                </a:rPr>
                <a:t>      …</a:t>
              </a:r>
              <a:r>
                <a:rPr lang="fr-FR" sz="1625" i="1" dirty="0">
                  <a:solidFill>
                    <a:srgbClr val="000000"/>
                  </a:solidFill>
                </a:rPr>
                <a:t>Spread over </a:t>
              </a:r>
              <a:r>
                <a:rPr lang="fr-FR" sz="1625" b="1" i="1" dirty="0">
                  <a:solidFill>
                    <a:srgbClr val="000000"/>
                  </a:solidFill>
                </a:rPr>
                <a:t>9 million hectares</a:t>
              </a:r>
              <a:br>
                <a:rPr lang="fr-FR" sz="1625" dirty="0">
                  <a:solidFill>
                    <a:srgbClr val="000000"/>
                  </a:solidFill>
                </a:rPr>
              </a:br>
              <a:endParaRPr lang="fr-FR" sz="1625" dirty="0">
                <a:solidFill>
                  <a:srgbClr val="000000"/>
                </a:solidFill>
              </a:endParaRPr>
            </a:p>
            <a:p>
              <a:pPr algn="ctr">
                <a:spcBef>
                  <a:spcPct val="0"/>
                </a:spcBef>
              </a:pPr>
              <a:endParaRPr lang="fr-FR" sz="1625" dirty="0">
                <a:solidFill>
                  <a:srgbClr val="000000"/>
                </a:solidFill>
              </a:endParaRPr>
            </a:p>
            <a:p>
              <a:pPr algn="ctr">
                <a:spcBef>
                  <a:spcPct val="0"/>
                </a:spcBef>
              </a:pPr>
              <a:r>
                <a:rPr lang="fr-FR" sz="1625" b="1" i="1" dirty="0">
                  <a:solidFill>
                    <a:srgbClr val="000000"/>
                  </a:solidFill>
                </a:rPr>
                <a:t>19% of the national </a:t>
              </a:r>
              <a:r>
                <a:rPr lang="fr-FR" sz="1625" b="1" i="1" dirty="0" err="1">
                  <a:solidFill>
                    <a:srgbClr val="000000"/>
                  </a:solidFill>
                </a:rPr>
                <a:t>territory</a:t>
              </a:r>
              <a:endParaRPr lang="es-ES" altLang="fr-FR" sz="1788" i="1" dirty="0">
                <a:solidFill>
                  <a:srgbClr val="C00000"/>
                </a:solidFill>
                <a:effectLst>
                  <a:outerShdw blurRad="38100" dist="38100" dir="2700000" algn="tl">
                    <a:srgbClr val="000000"/>
                  </a:outerShdw>
                </a:effectLst>
                <a:latin typeface="ProsperLight"/>
              </a:endParaRPr>
            </a:p>
          </p:txBody>
        </p:sp>
        <p:sp>
          <p:nvSpPr>
            <p:cNvPr id="11" name="Flèche vers la droite 7">
              <a:extLst>
                <a:ext uri="{FF2B5EF4-FFF2-40B4-BE49-F238E27FC236}">
                  <a16:creationId xmlns:a16="http://schemas.microsoft.com/office/drawing/2014/main" id="{2968CD1C-23E1-A74F-AB21-5CC27F241AA5}"/>
                </a:ext>
              </a:extLst>
            </p:cNvPr>
            <p:cNvSpPr/>
            <p:nvPr/>
          </p:nvSpPr>
          <p:spPr bwMode="auto">
            <a:xfrm>
              <a:off x="5226065" y="3837060"/>
              <a:ext cx="576063" cy="399991"/>
            </a:xfrm>
            <a:prstGeom prst="rightArrow">
              <a:avLst/>
            </a:prstGeom>
            <a:solidFill>
              <a:srgbClr val="3B8A68"/>
            </a:solidFill>
            <a:ln w="9525" cap="flat" cmpd="sng" algn="ctr">
              <a:noFill/>
              <a:prstDash val="solid"/>
              <a:round/>
              <a:headEnd type="none" w="med" len="med"/>
              <a:tailEnd type="none" w="med" len="med"/>
            </a:ln>
            <a:effectLst>
              <a:innerShdw blurRad="63500" dist="50800" dir="18900000">
                <a:prstClr val="black">
                  <a:alpha val="50000"/>
                </a:prstClr>
              </a:innerShdw>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endParaRPr lang="es-ES" sz="1138" dirty="0">
                <a:latin typeface="Arial" charset="0"/>
                <a:ea typeface="ＭＳ Ｐゴシック" charset="0"/>
                <a:cs typeface="ＭＳ Ｐゴシック" charset="0"/>
              </a:endParaRPr>
            </a:p>
          </p:txBody>
        </p:sp>
        <p:sp>
          <p:nvSpPr>
            <p:cNvPr id="12" name="Rectangle 11">
              <a:extLst>
                <a:ext uri="{FF2B5EF4-FFF2-40B4-BE49-F238E27FC236}">
                  <a16:creationId xmlns:a16="http://schemas.microsoft.com/office/drawing/2014/main" id="{E3D25E9C-9AA0-BAB6-B658-744A71018675}"/>
                </a:ext>
              </a:extLst>
            </p:cNvPr>
            <p:cNvSpPr/>
            <p:nvPr/>
          </p:nvSpPr>
          <p:spPr>
            <a:xfrm>
              <a:off x="5912643" y="1933228"/>
              <a:ext cx="1324089" cy="681291"/>
            </a:xfrm>
            <a:prstGeom prst="rect">
              <a:avLst/>
            </a:prstGeom>
          </p:spPr>
          <p:txBody>
            <a:bodyPr wrap="square" lIns="74295" tIns="37148" rIns="74295" bIns="37148" anchor="t">
              <a:spAutoFit/>
            </a:bodyPr>
            <a:lstStyle/>
            <a:p>
              <a:r>
                <a:rPr lang="es-ES" altLang="fr-FR" sz="3250" b="1" dirty="0">
                  <a:solidFill>
                    <a:srgbClr val="C00000"/>
                  </a:solidFill>
                  <a:effectLst>
                    <a:outerShdw blurRad="38100" dist="38100" dir="2700000" algn="tl">
                      <a:srgbClr val="000000"/>
                    </a:outerShdw>
                  </a:effectLst>
                  <a:latin typeface="ProsperLight"/>
                </a:rPr>
                <a:t>4900</a:t>
              </a:r>
              <a:endParaRPr lang="es-ES" sz="2438" dirty="0">
                <a:solidFill>
                  <a:srgbClr val="C00000"/>
                </a:solidFill>
                <a:latin typeface="ProsperLight"/>
              </a:endParaRPr>
            </a:p>
          </p:txBody>
        </p:sp>
        <p:sp>
          <p:nvSpPr>
            <p:cNvPr id="13" name="Rectangle 12">
              <a:extLst>
                <a:ext uri="{FF2B5EF4-FFF2-40B4-BE49-F238E27FC236}">
                  <a16:creationId xmlns:a16="http://schemas.microsoft.com/office/drawing/2014/main" id="{D41B0A57-7B78-A57B-07AE-1FDBE8B4CF75}"/>
                </a:ext>
              </a:extLst>
            </p:cNvPr>
            <p:cNvSpPr/>
            <p:nvPr/>
          </p:nvSpPr>
          <p:spPr>
            <a:xfrm>
              <a:off x="5322929" y="2476444"/>
              <a:ext cx="1324089" cy="849981"/>
            </a:xfrm>
            <a:prstGeom prst="rect">
              <a:avLst/>
            </a:prstGeom>
          </p:spPr>
          <p:txBody>
            <a:bodyPr wrap="square">
              <a:spAutoFit/>
            </a:bodyPr>
            <a:lstStyle/>
            <a:p>
              <a:r>
                <a:rPr lang="es-ES" altLang="fr-FR" sz="4063" b="1" dirty="0">
                  <a:solidFill>
                    <a:srgbClr val="3B8A68"/>
                  </a:solidFill>
                  <a:effectLst>
                    <a:outerShdw blurRad="38100" dist="38100" dir="2700000" algn="tl">
                      <a:srgbClr val="000000"/>
                    </a:outerShdw>
                  </a:effectLst>
                  <a:latin typeface="ProsperLight" charset="0"/>
                </a:rPr>
                <a:t>4</a:t>
              </a:r>
              <a:endParaRPr lang="es-ES" sz="4063" dirty="0">
                <a:solidFill>
                  <a:srgbClr val="3B8A68"/>
                </a:solidFill>
              </a:endParaRPr>
            </a:p>
          </p:txBody>
        </p:sp>
      </p:grpSp>
    </p:spTree>
    <p:extLst>
      <p:ext uri="{BB962C8B-B14F-4D97-AF65-F5344CB8AC3E}">
        <p14:creationId xmlns:p14="http://schemas.microsoft.com/office/powerpoint/2010/main" val="1108590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2">
            <a:extLst>
              <a:ext uri="{FF2B5EF4-FFF2-40B4-BE49-F238E27FC236}">
                <a16:creationId xmlns:a16="http://schemas.microsoft.com/office/drawing/2014/main" id="{B2E478A5-62AC-8CA2-6713-F85DEE7FE219}"/>
              </a:ext>
            </a:extLst>
          </p:cNvPr>
          <p:cNvSpPr>
            <a:spLocks noGrp="1" noChangeArrowheads="1"/>
          </p:cNvSpPr>
          <p:nvPr>
            <p:ph type="title"/>
          </p:nvPr>
        </p:nvSpPr>
        <p:spPr bwMode="auto">
          <a:xfrm>
            <a:off x="156874" y="796234"/>
            <a:ext cx="6315075" cy="619126"/>
          </a:xfrm>
        </p:spPr>
        <p:txBody>
          <a:bodyPr spcFirstLastPara="1" vert="horz" wrap="square" lIns="74295" tIns="37148" rIns="74295" bIns="37148" numCol="1" anchor="t" anchorCtr="0" compatLnSpc="1">
            <a:prstTxWarp prst="textNoShape">
              <a:avLst/>
            </a:prstTxWarp>
            <a:normAutofit fontScale="90000"/>
          </a:bodyPr>
          <a:lstStyle/>
          <a:p>
            <a:pPr eaLnBrk="1" hangingPunct="1">
              <a:defRPr/>
            </a:pPr>
            <a:r>
              <a:rPr lang="fr-FR" altLang="fr-FR" dirty="0">
                <a:effectLst>
                  <a:outerShdw blurRad="38100" dist="38100" dir="2700000" algn="tl">
                    <a:srgbClr val="C0C0C0"/>
                  </a:outerShdw>
                </a:effectLst>
                <a:latin typeface="Euphemia"/>
              </a:rPr>
              <a:t>Una </a:t>
            </a:r>
            <a:r>
              <a:rPr lang="fr-FR" altLang="fr-FR" dirty="0" err="1">
                <a:effectLst>
                  <a:outerShdw blurRad="38100" dist="38100" dir="2700000" algn="tl">
                    <a:srgbClr val="C0C0C0"/>
                  </a:outerShdw>
                </a:effectLst>
                <a:latin typeface="Euphemia"/>
              </a:rPr>
              <a:t>gran</a:t>
            </a:r>
            <a:r>
              <a:rPr lang="fr-FR" altLang="fr-FR" dirty="0">
                <a:effectLst>
                  <a:outerShdw blurRad="38100" dist="38100" dir="2700000" algn="tl">
                    <a:srgbClr val="C0C0C0"/>
                  </a:outerShdw>
                </a:effectLst>
                <a:latin typeface="Euphemia"/>
              </a:rPr>
              <a:t> </a:t>
            </a:r>
            <a:r>
              <a:rPr lang="fr-FR" altLang="fr-FR" dirty="0" err="1">
                <a:effectLst>
                  <a:outerShdw blurRad="38100" dist="38100" dir="2700000" algn="tl">
                    <a:srgbClr val="C0C0C0"/>
                  </a:outerShdw>
                </a:effectLst>
                <a:latin typeface="Euphemia"/>
              </a:rPr>
              <a:t>variedad</a:t>
            </a:r>
            <a:r>
              <a:rPr lang="fr-FR" altLang="fr-FR" dirty="0">
                <a:effectLst>
                  <a:outerShdw blurRad="38100" dist="38100" dir="2700000" algn="tl">
                    <a:srgbClr val="C0C0C0"/>
                  </a:outerShdw>
                </a:effectLst>
                <a:latin typeface="Euphemia"/>
              </a:rPr>
              <a:t> de </a:t>
            </a:r>
            <a:r>
              <a:rPr lang="fr-FR" altLang="fr-FR" dirty="0" err="1">
                <a:effectLst>
                  <a:outerShdw blurRad="38100" dist="38100" dir="2700000" algn="tl">
                    <a:srgbClr val="C0C0C0"/>
                  </a:outerShdw>
                </a:effectLst>
                <a:latin typeface="Euphemia"/>
              </a:rPr>
              <a:t>territorios</a:t>
            </a:r>
            <a:endParaRPr lang="fr-FR" altLang="fr-FR" dirty="0">
              <a:effectLst>
                <a:outerShdw blurRad="38100" dist="38100" dir="2700000" algn="tl">
                  <a:srgbClr val="C0C0C0"/>
                </a:outerShdw>
              </a:effectLst>
              <a:latin typeface="Euphemia"/>
            </a:endParaRPr>
          </a:p>
        </p:txBody>
      </p:sp>
      <p:sp>
        <p:nvSpPr>
          <p:cNvPr id="9218" name="Text Box 3">
            <a:extLst>
              <a:ext uri="{FF2B5EF4-FFF2-40B4-BE49-F238E27FC236}">
                <a16:creationId xmlns:a16="http://schemas.microsoft.com/office/drawing/2014/main" id="{487AD511-FE91-ABEE-E803-D94EDBB011AA}"/>
              </a:ext>
            </a:extLst>
          </p:cNvPr>
          <p:cNvSpPr txBox="1">
            <a:spLocks noChangeArrowheads="1"/>
          </p:cNvSpPr>
          <p:nvPr/>
        </p:nvSpPr>
        <p:spPr bwMode="auto">
          <a:xfrm>
            <a:off x="597927" y="2878456"/>
            <a:ext cx="2414588" cy="217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813">
                <a:latin typeface="Arial" panose="020B0604020202020204" pitchFamily="34" charset="0"/>
              </a:rPr>
              <a:t>PNR Scarpe- Escaut</a:t>
            </a:r>
          </a:p>
        </p:txBody>
      </p:sp>
      <p:pic>
        <p:nvPicPr>
          <p:cNvPr id="9219" name="Picture 4" descr="Copie de Causses">
            <a:extLst>
              <a:ext uri="{FF2B5EF4-FFF2-40B4-BE49-F238E27FC236}">
                <a16:creationId xmlns:a16="http://schemas.microsoft.com/office/drawing/2014/main" id="{D3C8589E-1D09-0C8E-53D4-41E9ABC9AF7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01492" y="1556683"/>
            <a:ext cx="2063750" cy="1345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 Box 5">
            <a:extLst>
              <a:ext uri="{FF2B5EF4-FFF2-40B4-BE49-F238E27FC236}">
                <a16:creationId xmlns:a16="http://schemas.microsoft.com/office/drawing/2014/main" id="{B6E18BBC-11A4-447E-54A1-E4546528A2ED}"/>
              </a:ext>
            </a:extLst>
          </p:cNvPr>
          <p:cNvSpPr txBox="1">
            <a:spLocks noChangeArrowheads="1"/>
          </p:cNvSpPr>
          <p:nvPr/>
        </p:nvSpPr>
        <p:spPr bwMode="auto">
          <a:xfrm>
            <a:off x="2763649" y="2878627"/>
            <a:ext cx="2600325" cy="217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813">
                <a:latin typeface="Arial" panose="020B0604020202020204" pitchFamily="34" charset="0"/>
              </a:rPr>
              <a:t>PNR des Grands Causses</a:t>
            </a:r>
            <a:endParaRPr lang="fr-FR" altLang="fr-FR" sz="1138">
              <a:latin typeface="Arial" panose="020B0604020202020204" pitchFamily="34" charset="0"/>
            </a:endParaRPr>
          </a:p>
        </p:txBody>
      </p:sp>
      <p:pic>
        <p:nvPicPr>
          <p:cNvPr id="9221" name="Picture 6" descr="Copie de landesGascogne">
            <a:extLst>
              <a:ext uri="{FF2B5EF4-FFF2-40B4-BE49-F238E27FC236}">
                <a16:creationId xmlns:a16="http://schemas.microsoft.com/office/drawing/2014/main" id="{015FFC20-0EAC-226C-8BFC-80A82EB403E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114840" y="1579876"/>
            <a:ext cx="2004417" cy="130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7" descr="Copie de Copie de 4-2-R">
            <a:extLst>
              <a:ext uri="{FF2B5EF4-FFF2-40B4-BE49-F238E27FC236}">
                <a16:creationId xmlns:a16="http://schemas.microsoft.com/office/drawing/2014/main" id="{CCE10519-ABE4-BE03-632A-33C430B245E9}"/>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5089" y="3076875"/>
            <a:ext cx="1930896" cy="1363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Text Box 8">
            <a:extLst>
              <a:ext uri="{FF2B5EF4-FFF2-40B4-BE49-F238E27FC236}">
                <a16:creationId xmlns:a16="http://schemas.microsoft.com/office/drawing/2014/main" id="{F7CD5EEC-B081-A6FF-D14B-4909474E8097}"/>
              </a:ext>
            </a:extLst>
          </p:cNvPr>
          <p:cNvSpPr txBox="1">
            <a:spLocks noChangeArrowheads="1"/>
          </p:cNvSpPr>
          <p:nvPr/>
        </p:nvSpPr>
        <p:spPr bwMode="auto">
          <a:xfrm>
            <a:off x="531635" y="4433789"/>
            <a:ext cx="2786063" cy="242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a:latin typeface="Arial" panose="020B0604020202020204" pitchFamily="34" charset="0"/>
              </a:rPr>
              <a:t>PNR de Corse</a:t>
            </a:r>
            <a:endParaRPr lang="fr-FR" altLang="fr-FR" sz="1138">
              <a:latin typeface="Arial" panose="020B0604020202020204" pitchFamily="34" charset="0"/>
            </a:endParaRPr>
          </a:p>
        </p:txBody>
      </p:sp>
      <p:sp>
        <p:nvSpPr>
          <p:cNvPr id="9224" name="Text Box 9">
            <a:extLst>
              <a:ext uri="{FF2B5EF4-FFF2-40B4-BE49-F238E27FC236}">
                <a16:creationId xmlns:a16="http://schemas.microsoft.com/office/drawing/2014/main" id="{605E6F3B-A78B-E901-1963-132A4BD1B720}"/>
              </a:ext>
            </a:extLst>
          </p:cNvPr>
          <p:cNvSpPr txBox="1">
            <a:spLocks noChangeArrowheads="1"/>
          </p:cNvSpPr>
          <p:nvPr/>
        </p:nvSpPr>
        <p:spPr bwMode="auto">
          <a:xfrm>
            <a:off x="5060229" y="2901455"/>
            <a:ext cx="2485529" cy="242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a:latin typeface="Arial" panose="020B0604020202020204" pitchFamily="34" charset="0"/>
              </a:rPr>
              <a:t>PNR des Landes de Gascogne</a:t>
            </a:r>
            <a:endParaRPr lang="fr-FR" altLang="fr-FR" sz="1138">
              <a:latin typeface="Arial" panose="020B0604020202020204" pitchFamily="34" charset="0"/>
            </a:endParaRPr>
          </a:p>
        </p:txBody>
      </p:sp>
      <p:pic>
        <p:nvPicPr>
          <p:cNvPr id="9225" name="Picture 10" descr="SE007490">
            <a:extLst>
              <a:ext uri="{FF2B5EF4-FFF2-40B4-BE49-F238E27FC236}">
                <a16:creationId xmlns:a16="http://schemas.microsoft.com/office/drawing/2014/main" id="{3BC9BD4C-87BC-47DC-D59E-C31768801580}"/>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96419" y="1569120"/>
            <a:ext cx="1970881" cy="128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Picture 3" descr="queyras;MT viso hiver ">
            <a:extLst>
              <a:ext uri="{FF2B5EF4-FFF2-40B4-BE49-F238E27FC236}">
                <a16:creationId xmlns:a16="http://schemas.microsoft.com/office/drawing/2014/main" id="{58B4B216-E331-1DE9-1256-D5C8EC9D3AF8}"/>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801492" y="3089091"/>
            <a:ext cx="2048272" cy="133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8" name="Text Box 7">
            <a:extLst>
              <a:ext uri="{FF2B5EF4-FFF2-40B4-BE49-F238E27FC236}">
                <a16:creationId xmlns:a16="http://schemas.microsoft.com/office/drawing/2014/main" id="{AF80F0E4-C2B3-23ED-47EB-985EC4D22F15}"/>
              </a:ext>
            </a:extLst>
          </p:cNvPr>
          <p:cNvSpPr txBox="1">
            <a:spLocks noChangeArrowheads="1"/>
          </p:cNvSpPr>
          <p:nvPr/>
        </p:nvSpPr>
        <p:spPr bwMode="auto">
          <a:xfrm>
            <a:off x="2763940" y="4398914"/>
            <a:ext cx="2414588" cy="242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a:latin typeface="Arial" panose="020B0604020202020204" pitchFamily="34" charset="0"/>
              </a:rPr>
              <a:t>PNR du Queyras</a:t>
            </a:r>
            <a:endParaRPr lang="fr-FR" altLang="fr-FR" sz="1138">
              <a:latin typeface="Arial" panose="020B0604020202020204" pitchFamily="34" charset="0"/>
            </a:endParaRPr>
          </a:p>
        </p:txBody>
      </p:sp>
      <p:sp>
        <p:nvSpPr>
          <p:cNvPr id="9229" name="Text Box 9">
            <a:extLst>
              <a:ext uri="{FF2B5EF4-FFF2-40B4-BE49-F238E27FC236}">
                <a16:creationId xmlns:a16="http://schemas.microsoft.com/office/drawing/2014/main" id="{3DA8207F-7F76-7BAE-57D8-F17CC714AC76}"/>
              </a:ext>
            </a:extLst>
          </p:cNvPr>
          <p:cNvSpPr txBox="1">
            <a:spLocks noChangeArrowheads="1"/>
          </p:cNvSpPr>
          <p:nvPr/>
        </p:nvSpPr>
        <p:spPr bwMode="auto">
          <a:xfrm>
            <a:off x="2735223" y="5893990"/>
            <a:ext cx="1919288" cy="242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a:latin typeface="Arial" panose="020B0604020202020204" pitchFamily="34" charset="0"/>
              </a:rPr>
              <a:t>PNR de Brière</a:t>
            </a:r>
            <a:endParaRPr lang="fr-FR" altLang="fr-FR" sz="1138">
              <a:latin typeface="Arial" panose="020B0604020202020204" pitchFamily="34" charset="0"/>
            </a:endParaRPr>
          </a:p>
        </p:txBody>
      </p:sp>
      <p:pic>
        <p:nvPicPr>
          <p:cNvPr id="9230" name="Picture 5" descr="Copie de vol NVI - 02">
            <a:extLst>
              <a:ext uri="{FF2B5EF4-FFF2-40B4-BE49-F238E27FC236}">
                <a16:creationId xmlns:a16="http://schemas.microsoft.com/office/drawing/2014/main" id="{6291D0ED-F634-C47E-4742-AD8FCD850612}"/>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25088" y="4621888"/>
            <a:ext cx="1938635" cy="1226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1" name="Picture 6" descr="Village de Fitou">
            <a:extLst>
              <a:ext uri="{FF2B5EF4-FFF2-40B4-BE49-F238E27FC236}">
                <a16:creationId xmlns:a16="http://schemas.microsoft.com/office/drawing/2014/main" id="{E267FCB3-FFFF-04B9-FB23-143D1CC61C1F}"/>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119195" y="3138324"/>
            <a:ext cx="1993830" cy="1310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1899868D-5F0D-D6BD-6E63-25805785DD90}"/>
              </a:ext>
            </a:extLst>
          </p:cNvPr>
          <p:cNvSpPr/>
          <p:nvPr/>
        </p:nvSpPr>
        <p:spPr bwMode="auto">
          <a:xfrm>
            <a:off x="4393890" y="5217892"/>
            <a:ext cx="1128442" cy="906492"/>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defTabSz="742950" eaLnBrk="0" fontAlgn="base" hangingPunct="0">
              <a:spcBef>
                <a:spcPct val="0"/>
              </a:spcBef>
              <a:spcAft>
                <a:spcPct val="0"/>
              </a:spcAft>
              <a:buClrTx/>
            </a:pPr>
            <a:endParaRPr lang="fr-FR" sz="1950">
              <a:latin typeface="Arial" charset="0"/>
              <a:ea typeface="ＭＳ Ｐゴシック" charset="0"/>
              <a:cs typeface="ＭＳ Ｐゴシック" charset="0"/>
            </a:endParaRPr>
          </a:p>
        </p:txBody>
      </p:sp>
      <p:sp>
        <p:nvSpPr>
          <p:cNvPr id="9232" name="Text Box 8">
            <a:extLst>
              <a:ext uri="{FF2B5EF4-FFF2-40B4-BE49-F238E27FC236}">
                <a16:creationId xmlns:a16="http://schemas.microsoft.com/office/drawing/2014/main" id="{9EF75152-9044-2C79-430E-EEF2243C6834}"/>
              </a:ext>
            </a:extLst>
          </p:cNvPr>
          <p:cNvSpPr txBox="1">
            <a:spLocks noChangeArrowheads="1"/>
          </p:cNvSpPr>
          <p:nvPr/>
        </p:nvSpPr>
        <p:spPr bwMode="auto">
          <a:xfrm>
            <a:off x="601725" y="5896472"/>
            <a:ext cx="2600325" cy="242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a:latin typeface="Arial" panose="020B0604020202020204" pitchFamily="34" charset="0"/>
              </a:rPr>
              <a:t>PNR Loire-Anjou-Touraine</a:t>
            </a:r>
            <a:endParaRPr lang="fr-FR" altLang="fr-FR" sz="1138">
              <a:latin typeface="Arial" panose="020B0604020202020204" pitchFamily="34" charset="0"/>
            </a:endParaRPr>
          </a:p>
        </p:txBody>
      </p:sp>
      <p:sp>
        <p:nvSpPr>
          <p:cNvPr id="9233" name="Text Box 10">
            <a:extLst>
              <a:ext uri="{FF2B5EF4-FFF2-40B4-BE49-F238E27FC236}">
                <a16:creationId xmlns:a16="http://schemas.microsoft.com/office/drawing/2014/main" id="{7AFF27B1-70E0-9AA8-8B3D-ECDDCAE391C4}"/>
              </a:ext>
            </a:extLst>
          </p:cNvPr>
          <p:cNvSpPr txBox="1">
            <a:spLocks noChangeArrowheads="1"/>
          </p:cNvSpPr>
          <p:nvPr/>
        </p:nvSpPr>
        <p:spPr bwMode="auto">
          <a:xfrm>
            <a:off x="5059862" y="4447954"/>
            <a:ext cx="3529013" cy="225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74295" tIns="37148" rIns="74295" bIns="37148" anchor="t">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dirty="0">
                <a:latin typeface="Arial"/>
                <a:ea typeface="ＭＳ Ｐゴシック"/>
              </a:rPr>
              <a:t>PNR Narbonnaise en méditerranée</a:t>
            </a:r>
          </a:p>
        </p:txBody>
      </p:sp>
      <p:sp>
        <p:nvSpPr>
          <p:cNvPr id="9235" name="ZoneTexte 19">
            <a:extLst>
              <a:ext uri="{FF2B5EF4-FFF2-40B4-BE49-F238E27FC236}">
                <a16:creationId xmlns:a16="http://schemas.microsoft.com/office/drawing/2014/main" id="{0D5AAE74-E82B-B5EE-927D-CF821540181C}"/>
              </a:ext>
            </a:extLst>
          </p:cNvPr>
          <p:cNvSpPr txBox="1">
            <a:spLocks noChangeArrowheads="1"/>
          </p:cNvSpPr>
          <p:nvPr/>
        </p:nvSpPr>
        <p:spPr bwMode="auto">
          <a:xfrm>
            <a:off x="5761513" y="737097"/>
            <a:ext cx="2182416" cy="97276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lgn="just" eaLnBrk="1" hangingPunct="1"/>
            <a:r>
              <a:rPr lang="fr-FR" altLang="fr-FR" sz="1788" b="1"/>
              <a:t>UICN - Categoria V</a:t>
            </a:r>
            <a:endParaRPr lang="fr-FR" altLang="fr-FR" sz="1788"/>
          </a:p>
          <a:p>
            <a:pPr algn="just" eaLnBrk="1" hangingPunct="1"/>
            <a:r>
              <a:rPr lang="fr-FR" altLang="fr-FR" sz="1788"/>
              <a:t>Paisajes protegidos</a:t>
            </a:r>
          </a:p>
        </p:txBody>
      </p:sp>
      <p:pic>
        <p:nvPicPr>
          <p:cNvPr id="2" name="Image 2" descr="Une image contenant plein air, montagne, nature, luxuriant&#10;&#10;Description générée automatiquement">
            <a:extLst>
              <a:ext uri="{FF2B5EF4-FFF2-40B4-BE49-F238E27FC236}">
                <a16:creationId xmlns:a16="http://schemas.microsoft.com/office/drawing/2014/main" id="{727D3829-9372-6509-BCAA-1C45C2EE2F18}"/>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115447" y="4624977"/>
            <a:ext cx="1999745" cy="1287751"/>
          </a:xfrm>
          <a:prstGeom prst="rect">
            <a:avLst/>
          </a:prstGeom>
        </p:spPr>
      </p:pic>
      <p:sp>
        <p:nvSpPr>
          <p:cNvPr id="6" name="Text Box 8">
            <a:extLst>
              <a:ext uri="{FF2B5EF4-FFF2-40B4-BE49-F238E27FC236}">
                <a16:creationId xmlns:a16="http://schemas.microsoft.com/office/drawing/2014/main" id="{2930EADC-4874-766E-E1FD-D404186D54B7}"/>
              </a:ext>
            </a:extLst>
          </p:cNvPr>
          <p:cNvSpPr txBox="1">
            <a:spLocks noChangeArrowheads="1"/>
          </p:cNvSpPr>
          <p:nvPr/>
        </p:nvSpPr>
        <p:spPr bwMode="auto">
          <a:xfrm>
            <a:off x="5064097" y="5908153"/>
            <a:ext cx="2600325" cy="225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74295" tIns="37148" rIns="74295" bIns="37148" anchor="t">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dirty="0">
                <a:latin typeface="Arial"/>
                <a:ea typeface="ＭＳ Ｐゴシック"/>
              </a:rPr>
              <a:t>PNR Haut Languedoc</a:t>
            </a:r>
            <a:endParaRPr lang="fr-FR" altLang="fr-FR" sz="1138" dirty="0">
              <a:latin typeface="Arial" panose="020B0604020202020204" pitchFamily="34" charset="0"/>
            </a:endParaRPr>
          </a:p>
        </p:txBody>
      </p:sp>
      <p:pic>
        <p:nvPicPr>
          <p:cNvPr id="7" name="Image 7" descr="Une image contenant plein air, nature, plante, région montagneuse&#10;&#10;Description générée automatiquement">
            <a:extLst>
              <a:ext uri="{FF2B5EF4-FFF2-40B4-BE49-F238E27FC236}">
                <a16:creationId xmlns:a16="http://schemas.microsoft.com/office/drawing/2014/main" id="{E35CB81A-6310-5F4B-4255-2B7CA96B158D}"/>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343056" y="1568821"/>
            <a:ext cx="1948492" cy="1325629"/>
          </a:xfrm>
          <a:prstGeom prst="rect">
            <a:avLst/>
          </a:prstGeom>
        </p:spPr>
      </p:pic>
      <p:pic>
        <p:nvPicPr>
          <p:cNvPr id="9227" name="Picture 4" descr="Copie de brière">
            <a:extLst>
              <a:ext uri="{FF2B5EF4-FFF2-40B4-BE49-F238E27FC236}">
                <a16:creationId xmlns:a16="http://schemas.microsoft.com/office/drawing/2014/main" id="{E1F083F5-786B-6BE7-A000-827CC7DFCAF2}"/>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2805313" y="4618844"/>
            <a:ext cx="2001350" cy="1277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9">
            <a:extLst>
              <a:ext uri="{FF2B5EF4-FFF2-40B4-BE49-F238E27FC236}">
                <a16:creationId xmlns:a16="http://schemas.microsoft.com/office/drawing/2014/main" id="{0C81C912-C2C5-3B78-7594-EB29C117D67A}"/>
              </a:ext>
            </a:extLst>
          </p:cNvPr>
          <p:cNvSpPr txBox="1">
            <a:spLocks noChangeArrowheads="1"/>
          </p:cNvSpPr>
          <p:nvPr/>
        </p:nvSpPr>
        <p:spPr bwMode="auto">
          <a:xfrm>
            <a:off x="7291415" y="2878092"/>
            <a:ext cx="2485529" cy="225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74295" tIns="37148" rIns="74295" bIns="37148" anchor="t">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dirty="0">
                <a:latin typeface="Arial"/>
                <a:ea typeface="ＭＳ Ｐゴシック"/>
              </a:rPr>
              <a:t>PNR de Martinique</a:t>
            </a:r>
            <a:endParaRPr lang="fr-FR" altLang="fr-FR" sz="1138" dirty="0">
              <a:latin typeface="Arial" panose="020B0604020202020204" pitchFamily="34" charset="0"/>
            </a:endParaRPr>
          </a:p>
        </p:txBody>
      </p:sp>
      <p:pic>
        <p:nvPicPr>
          <p:cNvPr id="9" name="Image 9" descr="Une image contenant arbre, plein air, herbe, bâtiment&#10;&#10;Description générée automatiquement">
            <a:extLst>
              <a:ext uri="{FF2B5EF4-FFF2-40B4-BE49-F238E27FC236}">
                <a16:creationId xmlns:a16="http://schemas.microsoft.com/office/drawing/2014/main" id="{E0825276-DAFF-6856-1F52-B3FA166398A1}"/>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343057" y="3141814"/>
            <a:ext cx="1948492" cy="1310314"/>
          </a:xfrm>
          <a:prstGeom prst="rect">
            <a:avLst/>
          </a:prstGeom>
        </p:spPr>
      </p:pic>
      <p:sp>
        <p:nvSpPr>
          <p:cNvPr id="11" name="Text Box 7">
            <a:extLst>
              <a:ext uri="{FF2B5EF4-FFF2-40B4-BE49-F238E27FC236}">
                <a16:creationId xmlns:a16="http://schemas.microsoft.com/office/drawing/2014/main" id="{A3C8E111-E241-162F-D7F5-3549FAE33E34}"/>
              </a:ext>
            </a:extLst>
          </p:cNvPr>
          <p:cNvSpPr txBox="1">
            <a:spLocks noChangeArrowheads="1"/>
          </p:cNvSpPr>
          <p:nvPr/>
        </p:nvSpPr>
        <p:spPr bwMode="auto">
          <a:xfrm>
            <a:off x="7296403" y="4445640"/>
            <a:ext cx="2414588" cy="225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74295" tIns="37148" rIns="74295" bIns="37148" anchor="t">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dirty="0">
                <a:latin typeface="Arial"/>
                <a:ea typeface="ＭＳ Ｐゴシック"/>
              </a:rPr>
              <a:t>PNR de Lorraine</a:t>
            </a:r>
            <a:endParaRPr lang="fr-FR" altLang="fr-FR" sz="1138" dirty="0">
              <a:latin typeface="Arial" panose="020B0604020202020204" pitchFamily="34" charset="0"/>
            </a:endParaRPr>
          </a:p>
        </p:txBody>
      </p:sp>
      <p:pic>
        <p:nvPicPr>
          <p:cNvPr id="12" name="Image 12" descr="Une image contenant montagne, plein air, ciel, nature&#10;&#10;Description générée automatiquement">
            <a:extLst>
              <a:ext uri="{FF2B5EF4-FFF2-40B4-BE49-F238E27FC236}">
                <a16:creationId xmlns:a16="http://schemas.microsoft.com/office/drawing/2014/main" id="{6EEFCD25-6467-FDA1-82BB-317C9A6B2E35}"/>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7343057" y="4660113"/>
            <a:ext cx="1948491" cy="1240844"/>
          </a:xfrm>
          <a:prstGeom prst="rect">
            <a:avLst/>
          </a:prstGeom>
        </p:spPr>
      </p:pic>
      <p:sp>
        <p:nvSpPr>
          <p:cNvPr id="13" name="Text Box 8">
            <a:extLst>
              <a:ext uri="{FF2B5EF4-FFF2-40B4-BE49-F238E27FC236}">
                <a16:creationId xmlns:a16="http://schemas.microsoft.com/office/drawing/2014/main" id="{6BFB1975-7ABB-DCC2-4B3A-E3C19D0F6A83}"/>
              </a:ext>
            </a:extLst>
          </p:cNvPr>
          <p:cNvSpPr txBox="1">
            <a:spLocks noChangeArrowheads="1"/>
          </p:cNvSpPr>
          <p:nvPr/>
        </p:nvSpPr>
        <p:spPr bwMode="auto">
          <a:xfrm>
            <a:off x="7295283" y="5896471"/>
            <a:ext cx="2600325" cy="225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74295" tIns="37148" rIns="74295" bIns="37148" anchor="t">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dirty="0">
                <a:latin typeface="Arial"/>
                <a:ea typeface="ＭＳ Ｐゴシック"/>
              </a:rPr>
              <a:t>PNR Vercors </a:t>
            </a:r>
            <a:endParaRPr lang="fr-FR" altLang="fr-FR" sz="1138" dirty="0">
              <a:latin typeface="Arial" panose="020B0604020202020204" pitchFamily="34" charset="0"/>
            </a:endParaRPr>
          </a:p>
        </p:txBody>
      </p:sp>
      <p:sp>
        <p:nvSpPr>
          <p:cNvPr id="15" name="Rectangle 14">
            <a:extLst>
              <a:ext uri="{FF2B5EF4-FFF2-40B4-BE49-F238E27FC236}">
                <a16:creationId xmlns:a16="http://schemas.microsoft.com/office/drawing/2014/main" id="{4F7A1373-913F-54FD-B05E-6A247ADCE490}"/>
              </a:ext>
            </a:extLst>
          </p:cNvPr>
          <p:cNvSpPr/>
          <p:nvPr/>
        </p:nvSpPr>
        <p:spPr bwMode="auto">
          <a:xfrm>
            <a:off x="1606" y="627022"/>
            <a:ext cx="9305564" cy="918174"/>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defTabSz="742950" eaLnBrk="0" fontAlgn="base" hangingPunct="0">
              <a:spcBef>
                <a:spcPct val="0"/>
              </a:spcBef>
              <a:spcAft>
                <a:spcPct val="0"/>
              </a:spcAft>
              <a:buClrTx/>
            </a:pPr>
            <a:endParaRPr lang="fr-FR" sz="1950">
              <a:latin typeface="Arial" charset="0"/>
              <a:ea typeface="ＭＳ Ｐゴシック" charset="0"/>
              <a:cs typeface="ＭＳ Ｐゴシック" charset="0"/>
            </a:endParaRPr>
          </a:p>
        </p:txBody>
      </p:sp>
      <p:sp>
        <p:nvSpPr>
          <p:cNvPr id="21" name="CustomShape 5">
            <a:extLst>
              <a:ext uri="{FF2B5EF4-FFF2-40B4-BE49-F238E27FC236}">
                <a16:creationId xmlns:a16="http://schemas.microsoft.com/office/drawing/2014/main" id="{3156DD90-DA11-3CBB-4CE0-36EA1A2CDC7F}"/>
              </a:ext>
            </a:extLst>
          </p:cNvPr>
          <p:cNvSpPr/>
          <p:nvPr/>
        </p:nvSpPr>
        <p:spPr>
          <a:xfrm>
            <a:off x="1772463" y="853667"/>
            <a:ext cx="7102559" cy="875726"/>
          </a:xfrm>
          <a:prstGeom prst="rect">
            <a:avLst/>
          </a:prstGeom>
          <a:noFill/>
          <a:ln>
            <a:noFill/>
          </a:ln>
        </p:spPr>
        <p:txBody>
          <a:bodyPr lIns="73125" tIns="36563" rIns="73125" bIns="36563" anchor="t"/>
          <a:lstStyle/>
          <a:p>
            <a:r>
              <a:rPr lang="es-ES" sz="2600" b="1" i="1" dirty="0">
                <a:solidFill>
                  <a:srgbClr val="193300"/>
                </a:solidFill>
                <a:latin typeface="Calibri"/>
              </a:rPr>
              <a:t>A </a:t>
            </a:r>
            <a:r>
              <a:rPr lang="es-ES" sz="2600" b="1" i="1" dirty="0" err="1">
                <a:solidFill>
                  <a:srgbClr val="193300"/>
                </a:solidFill>
                <a:latin typeface="Calibri"/>
              </a:rPr>
              <a:t>great</a:t>
            </a:r>
            <a:r>
              <a:rPr lang="es-ES" sz="2600" b="1" i="1" dirty="0">
                <a:solidFill>
                  <a:srgbClr val="193300"/>
                </a:solidFill>
                <a:latin typeface="Calibri"/>
              </a:rPr>
              <a:t> </a:t>
            </a:r>
            <a:r>
              <a:rPr lang="es-ES" sz="2600" b="1" i="1" dirty="0" err="1">
                <a:solidFill>
                  <a:srgbClr val="193300"/>
                </a:solidFill>
                <a:latin typeface="Calibri"/>
              </a:rPr>
              <a:t>variety</a:t>
            </a:r>
            <a:r>
              <a:rPr lang="es-ES" sz="2600" b="1" i="1" dirty="0">
                <a:solidFill>
                  <a:srgbClr val="193300"/>
                </a:solidFill>
                <a:latin typeface="Calibri"/>
              </a:rPr>
              <a:t> </a:t>
            </a:r>
            <a:r>
              <a:rPr lang="es-ES" sz="2600" b="1" i="1" dirty="0" err="1">
                <a:solidFill>
                  <a:srgbClr val="193300"/>
                </a:solidFill>
                <a:latin typeface="Calibri"/>
              </a:rPr>
              <a:t>of</a:t>
            </a:r>
            <a:r>
              <a:rPr lang="es-ES" sz="2600" b="1" i="1" dirty="0">
                <a:solidFill>
                  <a:srgbClr val="193300"/>
                </a:solidFill>
                <a:latin typeface="Calibri"/>
              </a:rPr>
              <a:t> </a:t>
            </a:r>
            <a:r>
              <a:rPr lang="es-ES" sz="2600" b="1" i="1" dirty="0" err="1">
                <a:solidFill>
                  <a:srgbClr val="193300"/>
                </a:solidFill>
                <a:latin typeface="Calibri"/>
              </a:rPr>
              <a:t>territories</a:t>
            </a:r>
            <a:r>
              <a:rPr lang="es-ES" sz="2600" b="1" i="1" dirty="0">
                <a:solidFill>
                  <a:srgbClr val="193300"/>
                </a:solidFill>
                <a:latin typeface="Calibri"/>
              </a:rPr>
              <a:t> – Cat V UICN </a:t>
            </a:r>
            <a:endParaRPr lang="es-ES" sz="1138" dirty="0"/>
          </a:p>
        </p:txBody>
      </p:sp>
    </p:spTree>
    <p:extLst>
      <p:ext uri="{BB962C8B-B14F-4D97-AF65-F5344CB8AC3E}">
        <p14:creationId xmlns:p14="http://schemas.microsoft.com/office/powerpoint/2010/main" val="3321459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herbe, plein air, ciel, arbre&#10;&#10;Description générée automatiquement">
            <a:extLst>
              <a:ext uri="{FF2B5EF4-FFF2-40B4-BE49-F238E27FC236}">
                <a16:creationId xmlns:a16="http://schemas.microsoft.com/office/drawing/2014/main" id="{838AEEBB-C673-6994-31CF-EBAA7BA8F3FB}"/>
              </a:ext>
            </a:extLst>
          </p:cNvPr>
          <p:cNvPicPr/>
          <p:nvPr/>
        </p:nvPicPr>
        <p:blipFill>
          <a:blip r:embed="rId3" cstate="email">
            <a:extLst>
              <a:ext uri="{28A0092B-C50C-407E-A947-70E740481C1C}">
                <a14:useLocalDpi xmlns:a14="http://schemas.microsoft.com/office/drawing/2010/main"/>
              </a:ext>
            </a:extLst>
          </a:blip>
          <a:stretch>
            <a:fillRect/>
          </a:stretch>
        </p:blipFill>
        <p:spPr>
          <a:xfrm>
            <a:off x="-50987" y="432300"/>
            <a:ext cx="10014323" cy="6141330"/>
          </a:xfrm>
          <a:prstGeom prst="rect">
            <a:avLst/>
          </a:prstGeom>
          <a:ln>
            <a:noFill/>
          </a:ln>
        </p:spPr>
      </p:pic>
      <p:sp>
        <p:nvSpPr>
          <p:cNvPr id="12292" name="Rectangle 3">
            <a:extLst>
              <a:ext uri="{FF2B5EF4-FFF2-40B4-BE49-F238E27FC236}">
                <a16:creationId xmlns:a16="http://schemas.microsoft.com/office/drawing/2014/main" id="{54050249-C532-B591-E086-BDC56F750454}"/>
              </a:ext>
            </a:extLst>
          </p:cNvPr>
          <p:cNvSpPr>
            <a:spLocks noChangeArrowheads="1"/>
          </p:cNvSpPr>
          <p:nvPr/>
        </p:nvSpPr>
        <p:spPr bwMode="auto">
          <a:xfrm>
            <a:off x="4956870" y="5555953"/>
            <a:ext cx="184731" cy="2674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defRPr>
                <a:solidFill>
                  <a:schemeClr val="tx1"/>
                </a:solidFill>
                <a:latin typeface="Helvetica" pitchFamily="2" charset="0"/>
                <a:ea typeface="ＭＳ Ｐゴシック" panose="020B0600070205080204" pitchFamily="34" charset="-128"/>
              </a:defRPr>
            </a:lvl1pPr>
            <a:lvl2pPr marL="742950" indent="-285750">
              <a:spcBef>
                <a:spcPct val="20000"/>
              </a:spcBef>
              <a:buBlip>
                <a:blip r:embed="rId4"/>
              </a:buBlip>
              <a:defRPr>
                <a:solidFill>
                  <a:schemeClr val="tx1"/>
                </a:solidFill>
                <a:latin typeface="Helvetica" pitchFamily="2" charset="0"/>
                <a:ea typeface="ＭＳ Ｐゴシック" panose="020B0600070205080204" pitchFamily="34" charset="-128"/>
              </a:defRPr>
            </a:lvl2pPr>
            <a:lvl3pPr marL="1143000" indent="-228600">
              <a:spcBef>
                <a:spcPct val="20000"/>
              </a:spcBef>
              <a:buChar char="•"/>
              <a:defRPr>
                <a:solidFill>
                  <a:schemeClr val="tx1"/>
                </a:solidFill>
                <a:latin typeface="Helvetica" pitchFamily="2" charset="0"/>
                <a:ea typeface="ＭＳ Ｐゴシック" panose="020B0600070205080204" pitchFamily="34" charset="-128"/>
              </a:defRPr>
            </a:lvl3pPr>
            <a:lvl4pPr marL="1600200" indent="-228600">
              <a:spcBef>
                <a:spcPct val="20000"/>
              </a:spcBef>
              <a:buChar char="–"/>
              <a:defRPr>
                <a:solidFill>
                  <a:schemeClr val="tx1"/>
                </a:solidFill>
                <a:latin typeface="Helvetica" pitchFamily="2" charset="0"/>
                <a:ea typeface="ＭＳ Ｐゴシック" panose="020B0600070205080204" pitchFamily="34" charset="-128"/>
              </a:defRPr>
            </a:lvl4pPr>
            <a:lvl5pPr marL="2057400" indent="-228600">
              <a:spcBef>
                <a:spcPct val="20000"/>
              </a:spcBef>
              <a:buChar char="»"/>
              <a:defRPr>
                <a:solidFill>
                  <a:schemeClr val="tx1"/>
                </a:solidFill>
                <a:latin typeface="Helvetica" pitchFamily="2"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9pPr>
          </a:lstStyle>
          <a:p>
            <a:pPr>
              <a:spcBef>
                <a:spcPct val="0"/>
              </a:spcBef>
            </a:pPr>
            <a:endParaRPr lang="fr-FR" altLang="fr-FR" sz="1138">
              <a:latin typeface="Arial" panose="020B0604020202020204" pitchFamily="34" charset="0"/>
            </a:endParaRPr>
          </a:p>
        </p:txBody>
      </p:sp>
      <p:sp>
        <p:nvSpPr>
          <p:cNvPr id="12294" name="Rectangle 5">
            <a:extLst>
              <a:ext uri="{FF2B5EF4-FFF2-40B4-BE49-F238E27FC236}">
                <a16:creationId xmlns:a16="http://schemas.microsoft.com/office/drawing/2014/main" id="{F5E6B723-AC52-DB13-8943-83FB2D5FFB83}"/>
              </a:ext>
            </a:extLst>
          </p:cNvPr>
          <p:cNvSpPr>
            <a:spLocks noChangeArrowheads="1"/>
          </p:cNvSpPr>
          <p:nvPr/>
        </p:nvSpPr>
        <p:spPr bwMode="auto">
          <a:xfrm>
            <a:off x="4210050" y="5724922"/>
            <a:ext cx="1362075" cy="2674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itchFamily="2" charset="0"/>
                <a:ea typeface="ＭＳ Ｐゴシック" panose="020B0600070205080204" pitchFamily="34" charset="-128"/>
              </a:defRPr>
            </a:lvl1pPr>
            <a:lvl2pPr marL="742950" indent="-285750">
              <a:spcBef>
                <a:spcPct val="20000"/>
              </a:spcBef>
              <a:buBlip>
                <a:blip r:embed="rId4"/>
              </a:buBlip>
              <a:defRPr>
                <a:solidFill>
                  <a:schemeClr val="tx1"/>
                </a:solidFill>
                <a:latin typeface="Helvetica" pitchFamily="2" charset="0"/>
                <a:ea typeface="ＭＳ Ｐゴシック" panose="020B0600070205080204" pitchFamily="34" charset="-128"/>
              </a:defRPr>
            </a:lvl2pPr>
            <a:lvl3pPr marL="1143000" indent="-228600">
              <a:spcBef>
                <a:spcPct val="20000"/>
              </a:spcBef>
              <a:buChar char="•"/>
              <a:defRPr>
                <a:solidFill>
                  <a:schemeClr val="tx1"/>
                </a:solidFill>
                <a:latin typeface="Helvetica" pitchFamily="2" charset="0"/>
                <a:ea typeface="ＭＳ Ｐゴシック" panose="020B0600070205080204" pitchFamily="34" charset="-128"/>
              </a:defRPr>
            </a:lvl3pPr>
            <a:lvl4pPr marL="1600200" indent="-228600">
              <a:spcBef>
                <a:spcPct val="20000"/>
              </a:spcBef>
              <a:buChar char="–"/>
              <a:defRPr>
                <a:solidFill>
                  <a:schemeClr val="tx1"/>
                </a:solidFill>
                <a:latin typeface="Helvetica" pitchFamily="2" charset="0"/>
                <a:ea typeface="ＭＳ Ｐゴシック" panose="020B0600070205080204" pitchFamily="34" charset="-128"/>
              </a:defRPr>
            </a:lvl4pPr>
            <a:lvl5pPr marL="2057400" indent="-228600">
              <a:spcBef>
                <a:spcPct val="20000"/>
              </a:spcBef>
              <a:buChar char="»"/>
              <a:defRPr>
                <a:solidFill>
                  <a:schemeClr val="tx1"/>
                </a:solidFill>
                <a:latin typeface="Helvetica" pitchFamily="2"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9pPr>
          </a:lstStyle>
          <a:p>
            <a:pPr>
              <a:spcBef>
                <a:spcPct val="0"/>
              </a:spcBef>
            </a:pPr>
            <a:endParaRPr lang="fr-FR" altLang="fr-FR" sz="1138">
              <a:latin typeface="Arial" panose="020B0604020202020204" pitchFamily="34" charset="0"/>
            </a:endParaRPr>
          </a:p>
        </p:txBody>
      </p:sp>
      <p:sp>
        <p:nvSpPr>
          <p:cNvPr id="3" name="Rectangle 2">
            <a:extLst>
              <a:ext uri="{FF2B5EF4-FFF2-40B4-BE49-F238E27FC236}">
                <a16:creationId xmlns:a16="http://schemas.microsoft.com/office/drawing/2014/main" id="{7C10EB04-86EB-9D31-ADE8-307FC3127F8F}"/>
              </a:ext>
            </a:extLst>
          </p:cNvPr>
          <p:cNvSpPr/>
          <p:nvPr/>
        </p:nvSpPr>
        <p:spPr bwMode="auto">
          <a:xfrm>
            <a:off x="375418" y="428436"/>
            <a:ext cx="9305564" cy="766313"/>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defTabSz="742950" eaLnBrk="0" fontAlgn="base" hangingPunct="0">
              <a:spcBef>
                <a:spcPct val="0"/>
              </a:spcBef>
              <a:spcAft>
                <a:spcPct val="0"/>
              </a:spcAft>
              <a:buClrTx/>
            </a:pPr>
            <a:endParaRPr lang="fr-FR" sz="1950">
              <a:latin typeface="Arial" charset="0"/>
              <a:ea typeface="ＭＳ Ｐゴシック" charset="0"/>
              <a:cs typeface="ＭＳ Ｐゴシック" charset="0"/>
            </a:endParaRPr>
          </a:p>
        </p:txBody>
      </p:sp>
      <p:sp>
        <p:nvSpPr>
          <p:cNvPr id="6" name="CustomShape 5">
            <a:extLst>
              <a:ext uri="{FF2B5EF4-FFF2-40B4-BE49-F238E27FC236}">
                <a16:creationId xmlns:a16="http://schemas.microsoft.com/office/drawing/2014/main" id="{EDDD1E30-29D5-1C89-4679-AAAAE200FB05}"/>
              </a:ext>
            </a:extLst>
          </p:cNvPr>
          <p:cNvSpPr/>
          <p:nvPr/>
        </p:nvSpPr>
        <p:spPr>
          <a:xfrm>
            <a:off x="2282773" y="642938"/>
            <a:ext cx="7398210" cy="875726"/>
          </a:xfrm>
          <a:prstGeom prst="rect">
            <a:avLst/>
          </a:prstGeom>
          <a:noFill/>
          <a:ln>
            <a:noFill/>
          </a:ln>
        </p:spPr>
        <p:txBody>
          <a:bodyPr lIns="73125" tIns="36563" rIns="73125" bIns="36563" anchor="t"/>
          <a:lstStyle/>
          <a:p>
            <a:r>
              <a:rPr lang="es" sz="2600" b="1" i="1" dirty="0">
                <a:solidFill>
                  <a:srgbClr val="193300"/>
                </a:solidFill>
                <a:latin typeface="Calibri"/>
              </a:rPr>
              <a:t>What is a Nature Regional Park ?</a:t>
            </a:r>
          </a:p>
        </p:txBody>
      </p:sp>
      <p:pic>
        <p:nvPicPr>
          <p:cNvPr id="1028" name="Picture 4" descr="Qu'est-ce qu'un Parc naturel régional ? - PNR">
            <a:extLst>
              <a:ext uri="{FF2B5EF4-FFF2-40B4-BE49-F238E27FC236}">
                <a16:creationId xmlns:a16="http://schemas.microsoft.com/office/drawing/2014/main" id="{4431BDD6-3E54-BB51-1C59-3465DE9A7FF5}"/>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20241" y="431406"/>
            <a:ext cx="916905" cy="727263"/>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144DB79F-789E-D59C-22EF-9B8CBEE98916}"/>
              </a:ext>
            </a:extLst>
          </p:cNvPr>
          <p:cNvSpPr txBox="1"/>
          <p:nvPr/>
        </p:nvSpPr>
        <p:spPr>
          <a:xfrm>
            <a:off x="380820" y="2308735"/>
            <a:ext cx="3583916" cy="2675862"/>
          </a:xfrm>
          <a:prstGeom prst="rect">
            <a:avLst/>
          </a:prstGeom>
          <a:noFill/>
        </p:spPr>
        <p:txBody>
          <a:bodyPr rot="0" spcFirstLastPara="0" vertOverflow="overflow" horzOverflow="overflow" vert="horz" wrap="square" lIns="74295" tIns="37148" rIns="74295" bIns="37148" numCol="1" spcCol="0" rtlCol="0" fromWordArt="0" anchor="t" anchorCtr="0" forceAA="0" compatLnSpc="1">
            <a:prstTxWarp prst="textNoShape">
              <a:avLst/>
            </a:prstTxWarp>
            <a:spAutoFit/>
          </a:bodyPr>
          <a:lstStyle/>
          <a:p>
            <a:r>
              <a:rPr lang="es" sz="1788" b="1" dirty="0">
                <a:solidFill>
                  <a:schemeClr val="bg1"/>
                </a:solidFill>
                <a:highlight>
                  <a:srgbClr val="008080"/>
                </a:highlight>
              </a:rPr>
              <a:t>A territory,</a:t>
            </a:r>
            <a:r>
              <a:rPr lang="es" sz="1625" b="1" dirty="0">
                <a:solidFill>
                  <a:srgbClr val="FFFFFF"/>
                </a:solidFill>
              </a:rPr>
              <a:t> </a:t>
            </a:r>
          </a:p>
          <a:p>
            <a:r>
              <a:rPr lang="es" sz="1625" b="1" dirty="0">
                <a:solidFill>
                  <a:srgbClr val="FFFFFF"/>
                </a:solidFill>
              </a:rPr>
              <a:t>rural and inhabited, </a:t>
            </a:r>
            <a:r>
              <a:rPr lang="fr-FR" sz="1625" dirty="0" err="1">
                <a:solidFill>
                  <a:srgbClr val="FFFFFF"/>
                </a:solidFill>
              </a:rPr>
              <a:t>recognized</a:t>
            </a:r>
            <a:r>
              <a:rPr lang="fr-FR" sz="1625" dirty="0">
                <a:solidFill>
                  <a:srgbClr val="FFFFFF"/>
                </a:solidFill>
              </a:rPr>
              <a:t> for </a:t>
            </a:r>
            <a:r>
              <a:rPr lang="fr-FR" sz="1625" dirty="0" err="1">
                <a:solidFill>
                  <a:srgbClr val="FFFFFF"/>
                </a:solidFill>
              </a:rPr>
              <a:t>its</a:t>
            </a:r>
            <a:r>
              <a:rPr lang="fr-FR" sz="1625" dirty="0">
                <a:solidFill>
                  <a:srgbClr val="FFFFFF"/>
                </a:solidFill>
              </a:rPr>
              <a:t> </a:t>
            </a:r>
            <a:r>
              <a:rPr lang="fr-FR" sz="1625" dirty="0" err="1">
                <a:solidFill>
                  <a:srgbClr val="FFFFFF"/>
                </a:solidFill>
              </a:rPr>
              <a:t>remarkable</a:t>
            </a:r>
            <a:r>
              <a:rPr lang="fr-FR" sz="1625" dirty="0">
                <a:solidFill>
                  <a:srgbClr val="FFFFFF"/>
                </a:solidFill>
              </a:rPr>
              <a:t> </a:t>
            </a:r>
            <a:r>
              <a:rPr lang="fr-FR" sz="1625" dirty="0" err="1">
                <a:solidFill>
                  <a:srgbClr val="FFFFFF"/>
                </a:solidFill>
              </a:rPr>
              <a:t>natural</a:t>
            </a:r>
            <a:r>
              <a:rPr lang="fr-FR" sz="1625" dirty="0">
                <a:solidFill>
                  <a:srgbClr val="FFFFFF"/>
                </a:solidFill>
              </a:rPr>
              <a:t> and cultural </a:t>
            </a:r>
            <a:r>
              <a:rPr lang="fr-FR" sz="1625" dirty="0" err="1">
                <a:solidFill>
                  <a:srgbClr val="FFFFFF"/>
                </a:solidFill>
              </a:rPr>
              <a:t>heritage</a:t>
            </a:r>
            <a:r>
              <a:rPr lang="fr-FR" sz="1625" dirty="0">
                <a:solidFill>
                  <a:srgbClr val="FFFFFF"/>
                </a:solidFill>
              </a:rPr>
              <a:t> but </a:t>
            </a:r>
            <a:r>
              <a:rPr lang="fr-FR" sz="1625" dirty="0" err="1">
                <a:solidFill>
                  <a:srgbClr val="FFFFFF"/>
                </a:solidFill>
              </a:rPr>
              <a:t>also</a:t>
            </a:r>
            <a:r>
              <a:rPr lang="fr-FR" sz="1625" dirty="0">
                <a:solidFill>
                  <a:srgbClr val="FFFFFF"/>
                </a:solidFill>
              </a:rPr>
              <a:t> fragile and </a:t>
            </a:r>
            <a:r>
              <a:rPr lang="fr-FR" sz="1625" dirty="0" err="1">
                <a:solidFill>
                  <a:srgbClr val="FFFFFF"/>
                </a:solidFill>
              </a:rPr>
              <a:t>threatened</a:t>
            </a:r>
            <a:r>
              <a:rPr lang="fr-FR" sz="1625" dirty="0">
                <a:solidFill>
                  <a:srgbClr val="FFFFFF"/>
                </a:solidFill>
              </a:rPr>
              <a:t> </a:t>
            </a:r>
          </a:p>
          <a:p>
            <a:r>
              <a:rPr lang="es" sz="1950" dirty="0">
                <a:solidFill>
                  <a:srgbClr val="FFFFFF"/>
                </a:solidFill>
              </a:rPr>
              <a:t>​</a:t>
            </a:r>
            <a:endParaRPr lang="es" sz="1138" dirty="0"/>
          </a:p>
          <a:p>
            <a:r>
              <a:rPr lang="fr-FR" sz="1788" b="1" dirty="0">
                <a:solidFill>
                  <a:schemeClr val="bg1"/>
                </a:solidFill>
                <a:highlight>
                  <a:srgbClr val="008080"/>
                </a:highlight>
              </a:rPr>
              <a:t>A </a:t>
            </a:r>
            <a:r>
              <a:rPr lang="fr-FR" sz="1788" b="1" dirty="0" err="1">
                <a:solidFill>
                  <a:schemeClr val="bg1"/>
                </a:solidFill>
                <a:highlight>
                  <a:srgbClr val="008080"/>
                </a:highlight>
              </a:rPr>
              <a:t>human</a:t>
            </a:r>
            <a:r>
              <a:rPr lang="fr-FR" sz="1788" b="1" dirty="0">
                <a:solidFill>
                  <a:schemeClr val="bg1"/>
                </a:solidFill>
                <a:highlight>
                  <a:srgbClr val="008080"/>
                </a:highlight>
              </a:rPr>
              <a:t> </a:t>
            </a:r>
            <a:r>
              <a:rPr lang="fr-FR" sz="1788" b="1" dirty="0" err="1">
                <a:solidFill>
                  <a:schemeClr val="bg1"/>
                </a:solidFill>
                <a:highlight>
                  <a:srgbClr val="008080"/>
                </a:highlight>
              </a:rPr>
              <a:t>project</a:t>
            </a:r>
            <a:r>
              <a:rPr lang="es" sz="1788" b="1" dirty="0">
                <a:solidFill>
                  <a:schemeClr val="bg1"/>
                </a:solidFill>
                <a:highlight>
                  <a:srgbClr val="008080"/>
                </a:highlight>
              </a:rPr>
              <a:t>,</a:t>
            </a:r>
            <a:r>
              <a:rPr lang="es" sz="1788" b="1" dirty="0">
                <a:solidFill>
                  <a:srgbClr val="FFFFFF"/>
                </a:solidFill>
              </a:rPr>
              <a:t> </a:t>
            </a:r>
          </a:p>
          <a:p>
            <a:r>
              <a:rPr lang="fr-FR" sz="1625" dirty="0" err="1">
                <a:solidFill>
                  <a:srgbClr val="FFFFFF"/>
                </a:solidFill>
              </a:rPr>
              <a:t>approved</a:t>
            </a:r>
            <a:r>
              <a:rPr lang="fr-FR" sz="1625" dirty="0">
                <a:solidFill>
                  <a:srgbClr val="FFFFFF"/>
                </a:solidFill>
              </a:rPr>
              <a:t> for </a:t>
            </a:r>
            <a:r>
              <a:rPr lang="fr-FR" sz="1625" b="1" dirty="0">
                <a:solidFill>
                  <a:srgbClr val="FFFFFF"/>
                </a:solidFill>
              </a:rPr>
              <a:t>15 </a:t>
            </a:r>
            <a:r>
              <a:rPr lang="fr-FR" sz="1625" b="1" dirty="0" err="1">
                <a:solidFill>
                  <a:srgbClr val="FFFFFF"/>
                </a:solidFill>
              </a:rPr>
              <a:t>years</a:t>
            </a:r>
            <a:r>
              <a:rPr lang="fr-FR" sz="1625" b="1" dirty="0">
                <a:solidFill>
                  <a:srgbClr val="FFFFFF"/>
                </a:solidFill>
              </a:rPr>
              <a:t> </a:t>
            </a:r>
            <a:r>
              <a:rPr lang="fr-FR" sz="1625" dirty="0">
                <a:solidFill>
                  <a:srgbClr val="FFFFFF"/>
                </a:solidFill>
              </a:rPr>
              <a:t>to </a:t>
            </a:r>
            <a:r>
              <a:rPr lang="fr-FR" sz="1625" dirty="0" err="1">
                <a:solidFill>
                  <a:srgbClr val="FFFFFF"/>
                </a:solidFill>
              </a:rPr>
              <a:t>find</a:t>
            </a:r>
            <a:r>
              <a:rPr lang="fr-FR" sz="1625" dirty="0">
                <a:solidFill>
                  <a:srgbClr val="FFFFFF"/>
                </a:solidFill>
              </a:rPr>
              <a:t> a balance </a:t>
            </a:r>
            <a:r>
              <a:rPr lang="fr-FR" sz="1625" dirty="0" err="1">
                <a:solidFill>
                  <a:srgbClr val="FFFFFF"/>
                </a:solidFill>
              </a:rPr>
              <a:t>between</a:t>
            </a:r>
            <a:r>
              <a:rPr lang="fr-FR" sz="1625" dirty="0">
                <a:solidFill>
                  <a:srgbClr val="FFFFFF"/>
                </a:solidFill>
              </a:rPr>
              <a:t> </a:t>
            </a:r>
            <a:r>
              <a:rPr lang="fr-FR" sz="1625" dirty="0" err="1">
                <a:solidFill>
                  <a:srgbClr val="FFFFFF"/>
                </a:solidFill>
              </a:rPr>
              <a:t>human</a:t>
            </a:r>
            <a:r>
              <a:rPr lang="fr-FR" sz="1625" dirty="0">
                <a:solidFill>
                  <a:srgbClr val="FFFFFF"/>
                </a:solidFill>
              </a:rPr>
              <a:t> </a:t>
            </a:r>
            <a:r>
              <a:rPr lang="fr-FR" sz="1625" dirty="0" err="1">
                <a:solidFill>
                  <a:srgbClr val="FFFFFF"/>
                </a:solidFill>
              </a:rPr>
              <a:t>activities</a:t>
            </a:r>
            <a:r>
              <a:rPr lang="fr-FR" sz="1625" dirty="0">
                <a:solidFill>
                  <a:srgbClr val="FFFFFF"/>
                </a:solidFill>
              </a:rPr>
              <a:t> and </a:t>
            </a:r>
            <a:r>
              <a:rPr lang="fr-FR" sz="1625" dirty="0" err="1">
                <a:solidFill>
                  <a:srgbClr val="FFFFFF"/>
                </a:solidFill>
              </a:rPr>
              <a:t>natural</a:t>
            </a:r>
            <a:r>
              <a:rPr lang="fr-FR" sz="1625" dirty="0">
                <a:solidFill>
                  <a:srgbClr val="FFFFFF"/>
                </a:solidFill>
              </a:rPr>
              <a:t> </a:t>
            </a:r>
            <a:r>
              <a:rPr lang="fr-FR" sz="1625" dirty="0" err="1">
                <a:solidFill>
                  <a:srgbClr val="FFFFFF"/>
                </a:solidFill>
              </a:rPr>
              <a:t>resources</a:t>
            </a:r>
            <a:endParaRPr lang="fr-FR" sz="1625" dirty="0">
              <a:solidFill>
                <a:srgbClr val="FFFFFF"/>
              </a:solidFill>
            </a:endParaRPr>
          </a:p>
        </p:txBody>
      </p:sp>
    </p:spTree>
    <p:extLst>
      <p:ext uri="{BB962C8B-B14F-4D97-AF65-F5344CB8AC3E}">
        <p14:creationId xmlns:p14="http://schemas.microsoft.com/office/powerpoint/2010/main" val="8624073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9778E4F7-4E6C-F054-80EA-7889B087CF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3193" y="642938"/>
            <a:ext cx="7879614" cy="5572125"/>
          </a:xfrm>
          <a:prstGeom prst="rect">
            <a:avLst/>
          </a:prstGeom>
        </p:spPr>
      </p:pic>
    </p:spTree>
    <p:extLst>
      <p:ext uri="{BB962C8B-B14F-4D97-AF65-F5344CB8AC3E}">
        <p14:creationId xmlns:p14="http://schemas.microsoft.com/office/powerpoint/2010/main" val="38600422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Land Sparing &amp; Land Sharing">
            <a:extLst>
              <a:ext uri="{FF2B5EF4-FFF2-40B4-BE49-F238E27FC236}">
                <a16:creationId xmlns:a16="http://schemas.microsoft.com/office/drawing/2014/main" id="{3A511A1C-3FBF-BF7C-CAB9-1E0FE9CD2294}"/>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60339" y="800462"/>
            <a:ext cx="6155160" cy="5257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2302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A9AC5CD-A787-B6AB-176A-94DE1974A30E}"/>
              </a:ext>
            </a:extLst>
          </p:cNvPr>
          <p:cNvSpPr/>
          <p:nvPr/>
        </p:nvSpPr>
        <p:spPr bwMode="auto">
          <a:xfrm>
            <a:off x="1767427" y="5235300"/>
            <a:ext cx="6795847" cy="97903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defPPr>
              <a:defRPr lang="fr-FR"/>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a:lstStyle>
          <a:p>
            <a:endParaRPr lang="fr-FR" sz="1950">
              <a:solidFill>
                <a:srgbClr val="000000"/>
              </a:solidFill>
              <a:latin typeface="Arial" charset="0"/>
              <a:ea typeface="ＭＳ Ｐゴシック" charset="0"/>
              <a:cs typeface="ＭＳ Ｐゴシック" charset="0"/>
            </a:endParaRPr>
          </a:p>
        </p:txBody>
      </p:sp>
      <p:sp>
        <p:nvSpPr>
          <p:cNvPr id="11" name="Rectangle 10">
            <a:extLst>
              <a:ext uri="{FF2B5EF4-FFF2-40B4-BE49-F238E27FC236}">
                <a16:creationId xmlns:a16="http://schemas.microsoft.com/office/drawing/2014/main" id="{DF17BA1A-9613-4C9A-2CC4-112BB7EC9775}"/>
              </a:ext>
            </a:extLst>
          </p:cNvPr>
          <p:cNvSpPr>
            <a:spLocks noGrp="1" noChangeArrowheads="1"/>
          </p:cNvSpPr>
          <p:nvPr/>
        </p:nvSpPr>
        <p:spPr bwMode="auto">
          <a:xfrm>
            <a:off x="2421596" y="1663352"/>
            <a:ext cx="6024860" cy="38024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74295" tIns="37148" rIns="74295" bIns="37148" numCol="1" anchor="t" anchorCtr="0" compatLnSpc="1">
            <a:prstTxWarp prst="textNoShape">
              <a:avLst/>
            </a:prstTxWarp>
          </a:bodyPr>
          <a:lstStyle>
            <a:lvl1pPr marL="342900" indent="-342900" algn="l" rtl="0" eaLnBrk="0" fontAlgn="base" hangingPunct="0">
              <a:spcBef>
                <a:spcPct val="20000"/>
              </a:spcBef>
              <a:spcAft>
                <a:spcPct val="0"/>
              </a:spcAft>
              <a:defRPr sz="2400" b="0" i="0">
                <a:solidFill>
                  <a:schemeClr val="tx1"/>
                </a:solidFill>
                <a:latin typeface="TheSans Plain"/>
                <a:ea typeface="+mn-ea"/>
                <a:cs typeface="TheSans Plain"/>
              </a:defRPr>
            </a:lvl1pPr>
            <a:lvl2pPr marL="742950" indent="-285750" algn="l" rtl="0" eaLnBrk="0" fontAlgn="base" hangingPunct="0">
              <a:spcBef>
                <a:spcPct val="20000"/>
              </a:spcBef>
              <a:spcAft>
                <a:spcPct val="0"/>
              </a:spcAft>
              <a:buBlip>
                <a:blip r:embed="rId3"/>
              </a:buBlip>
              <a:defRPr sz="2400" b="0" i="0">
                <a:solidFill>
                  <a:schemeClr val="tx1"/>
                </a:solidFill>
                <a:latin typeface="TheSans Plain"/>
                <a:ea typeface="+mn-ea"/>
                <a:cs typeface="TheSans Plain"/>
              </a:defRPr>
            </a:lvl2pPr>
            <a:lvl3pPr marL="1143000" indent="-228600" algn="l" rtl="0" eaLnBrk="0" fontAlgn="base" hangingPunct="0">
              <a:spcBef>
                <a:spcPct val="20000"/>
              </a:spcBef>
              <a:spcAft>
                <a:spcPct val="0"/>
              </a:spcAft>
              <a:buChar char="•"/>
              <a:defRPr sz="2400" b="0" i="0">
                <a:solidFill>
                  <a:schemeClr val="tx1"/>
                </a:solidFill>
                <a:latin typeface="TheSans Plain"/>
                <a:ea typeface="+mn-ea"/>
                <a:cs typeface="TheSans Plain"/>
              </a:defRPr>
            </a:lvl3pPr>
            <a:lvl4pPr marL="1600200" indent="-228600" algn="l" rtl="0" eaLnBrk="0" fontAlgn="base" hangingPunct="0">
              <a:spcBef>
                <a:spcPct val="20000"/>
              </a:spcBef>
              <a:spcAft>
                <a:spcPct val="0"/>
              </a:spcAft>
              <a:buChar char="–"/>
              <a:defRPr sz="2400" b="0" i="0">
                <a:solidFill>
                  <a:schemeClr val="tx1"/>
                </a:solidFill>
                <a:latin typeface="TheSans Plain"/>
                <a:ea typeface="+mn-ea"/>
                <a:cs typeface="TheSans Plain"/>
              </a:defRPr>
            </a:lvl4pPr>
            <a:lvl5pPr marL="2057400" indent="-228600" algn="l" rtl="0" eaLnBrk="0" fontAlgn="base" hangingPunct="0">
              <a:spcBef>
                <a:spcPct val="20000"/>
              </a:spcBef>
              <a:spcAft>
                <a:spcPct val="0"/>
              </a:spcAft>
              <a:buChar char="»"/>
              <a:defRPr sz="2400" b="0" i="0">
                <a:solidFill>
                  <a:schemeClr val="tx1"/>
                </a:solidFill>
                <a:latin typeface="TheSans Plain"/>
                <a:ea typeface="+mn-ea"/>
                <a:cs typeface="TheSans Plain"/>
              </a:defRPr>
            </a:lvl5pPr>
            <a:lvl6pPr marL="2514600" indent="-228600" algn="l" rtl="0" fontAlgn="base">
              <a:spcBef>
                <a:spcPct val="20000"/>
              </a:spcBef>
              <a:spcAft>
                <a:spcPct val="0"/>
              </a:spcAft>
              <a:buChar char="»"/>
              <a:defRPr sz="2400">
                <a:solidFill>
                  <a:schemeClr val="tx1"/>
                </a:solidFill>
                <a:latin typeface="+mn-lt"/>
                <a:ea typeface="+mn-ea"/>
              </a:defRPr>
            </a:lvl6pPr>
            <a:lvl7pPr marL="2971800" indent="-228600" algn="l" rtl="0" fontAlgn="base">
              <a:spcBef>
                <a:spcPct val="20000"/>
              </a:spcBef>
              <a:spcAft>
                <a:spcPct val="0"/>
              </a:spcAft>
              <a:buChar char="»"/>
              <a:defRPr sz="2400">
                <a:solidFill>
                  <a:schemeClr val="tx1"/>
                </a:solidFill>
                <a:latin typeface="+mn-lt"/>
                <a:ea typeface="+mn-ea"/>
              </a:defRPr>
            </a:lvl7pPr>
            <a:lvl8pPr marL="3429000" indent="-228600" algn="l" rtl="0" fontAlgn="base">
              <a:spcBef>
                <a:spcPct val="20000"/>
              </a:spcBef>
              <a:spcAft>
                <a:spcPct val="0"/>
              </a:spcAft>
              <a:buChar char="»"/>
              <a:defRPr sz="2400">
                <a:solidFill>
                  <a:schemeClr val="tx1"/>
                </a:solidFill>
                <a:latin typeface="+mn-lt"/>
                <a:ea typeface="+mn-ea"/>
              </a:defRPr>
            </a:lvl8pPr>
            <a:lvl9pPr marL="3886200" indent="-228600" algn="l" rtl="0" fontAlgn="base">
              <a:spcBef>
                <a:spcPct val="20000"/>
              </a:spcBef>
              <a:spcAft>
                <a:spcPct val="0"/>
              </a:spcAft>
              <a:buChar char="»"/>
              <a:defRPr sz="2400">
                <a:solidFill>
                  <a:schemeClr val="tx1"/>
                </a:solidFill>
                <a:latin typeface="+mn-lt"/>
                <a:ea typeface="+mn-ea"/>
              </a:defRPr>
            </a:lvl9pPr>
          </a:lstStyle>
          <a:p>
            <a:pPr algn="just" eaLnBrk="1" hangingPunct="1">
              <a:lnSpc>
                <a:spcPct val="90000"/>
              </a:lnSpc>
              <a:spcAft>
                <a:spcPts val="650"/>
              </a:spcAft>
              <a:defRPr/>
            </a:pPr>
            <a:endParaRPr lang="en-US" sz="1788" dirty="0">
              <a:latin typeface="Helvetica"/>
              <a:cs typeface="Helvetica"/>
            </a:endParaRPr>
          </a:p>
          <a:p>
            <a:pPr algn="just" eaLnBrk="1" hangingPunct="1">
              <a:lnSpc>
                <a:spcPct val="90000"/>
              </a:lnSpc>
              <a:spcAft>
                <a:spcPts val="650"/>
              </a:spcAft>
              <a:defRPr/>
            </a:pPr>
            <a:r>
              <a:rPr lang="en-US" sz="1788" dirty="0">
                <a:latin typeface="Helvetica"/>
                <a:cs typeface="Helvetica"/>
              </a:rPr>
              <a:t>                                                     </a:t>
            </a:r>
          </a:p>
          <a:p>
            <a:pPr algn="just" eaLnBrk="1" hangingPunct="1">
              <a:lnSpc>
                <a:spcPct val="90000"/>
              </a:lnSpc>
              <a:spcAft>
                <a:spcPts val="650"/>
              </a:spcAft>
              <a:defRPr/>
            </a:pPr>
            <a:endParaRPr lang="fr-FR" sz="1788" dirty="0">
              <a:solidFill>
                <a:srgbClr val="008A67"/>
              </a:solidFill>
              <a:latin typeface="Helvetica"/>
              <a:cs typeface="Helvetica"/>
            </a:endParaRPr>
          </a:p>
          <a:p>
            <a:pPr algn="just" eaLnBrk="1" hangingPunct="1">
              <a:lnSpc>
                <a:spcPct val="90000"/>
              </a:lnSpc>
              <a:spcAft>
                <a:spcPts val="650"/>
              </a:spcAft>
              <a:defRPr/>
            </a:pPr>
            <a:endParaRPr lang="en-US" sz="1788" dirty="0">
              <a:latin typeface="Helvetica"/>
              <a:cs typeface="Helvetica"/>
            </a:endParaRPr>
          </a:p>
          <a:p>
            <a:pPr algn="just" eaLnBrk="1" hangingPunct="1">
              <a:lnSpc>
                <a:spcPct val="90000"/>
              </a:lnSpc>
              <a:spcAft>
                <a:spcPts val="650"/>
              </a:spcAft>
              <a:defRPr/>
            </a:pPr>
            <a:endParaRPr lang="fr-FR" sz="1788" dirty="0">
              <a:latin typeface="Helvetica"/>
              <a:cs typeface="Helvetica"/>
            </a:endParaRPr>
          </a:p>
        </p:txBody>
      </p:sp>
      <p:sp>
        <p:nvSpPr>
          <p:cNvPr id="4" name="Rectangle 3">
            <a:extLst>
              <a:ext uri="{FF2B5EF4-FFF2-40B4-BE49-F238E27FC236}">
                <a16:creationId xmlns:a16="http://schemas.microsoft.com/office/drawing/2014/main" id="{D1CB34D1-3524-DDEC-6FDB-CEE20853A514}"/>
              </a:ext>
            </a:extLst>
          </p:cNvPr>
          <p:cNvSpPr/>
          <p:nvPr/>
        </p:nvSpPr>
        <p:spPr bwMode="auto">
          <a:xfrm>
            <a:off x="0" y="642938"/>
            <a:ext cx="9305564" cy="955509"/>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defTabSz="742950" eaLnBrk="0" fontAlgn="base" hangingPunct="0">
              <a:spcBef>
                <a:spcPct val="0"/>
              </a:spcBef>
              <a:spcAft>
                <a:spcPct val="0"/>
              </a:spcAft>
              <a:buClrTx/>
            </a:pPr>
            <a:endParaRPr lang="es-ES" sz="1950" dirty="0">
              <a:latin typeface="Arial" charset="0"/>
              <a:ea typeface="ＭＳ Ｐゴシック" charset="0"/>
              <a:cs typeface="ＭＳ Ｐゴシック" charset="0"/>
            </a:endParaRPr>
          </a:p>
        </p:txBody>
      </p:sp>
      <p:pic>
        <p:nvPicPr>
          <p:cNvPr id="9" name="Image 8">
            <a:extLst>
              <a:ext uri="{FF2B5EF4-FFF2-40B4-BE49-F238E27FC236}">
                <a16:creationId xmlns:a16="http://schemas.microsoft.com/office/drawing/2014/main" id="{3E47BA4F-77A5-6FBA-1938-A84F9E6AA710}"/>
              </a:ext>
            </a:extLst>
          </p:cNvPr>
          <p:cNvPicPr/>
          <p:nvPr/>
        </p:nvPicPr>
        <p:blipFill>
          <a:blip r:embed="rId4" cstate="email">
            <a:extLst>
              <a:ext uri="{28A0092B-C50C-407E-A947-70E740481C1C}">
                <a14:useLocalDpi xmlns:a14="http://schemas.microsoft.com/office/drawing/2010/main"/>
              </a:ext>
            </a:extLst>
          </a:blip>
          <a:stretch>
            <a:fillRect/>
          </a:stretch>
        </p:blipFill>
        <p:spPr>
          <a:xfrm>
            <a:off x="8738576" y="4762589"/>
            <a:ext cx="964311" cy="1262440"/>
          </a:xfrm>
          <a:prstGeom prst="rect">
            <a:avLst/>
          </a:prstGeom>
          <a:ln>
            <a:noFill/>
          </a:ln>
        </p:spPr>
      </p:pic>
      <p:pic>
        <p:nvPicPr>
          <p:cNvPr id="2" name="Inhaltsplatzhalter 5">
            <a:extLst>
              <a:ext uri="{FF2B5EF4-FFF2-40B4-BE49-F238E27FC236}">
                <a16:creationId xmlns:a16="http://schemas.microsoft.com/office/drawing/2014/main" id="{80C06295-9B92-02EC-2470-FEB69D9B2C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904353" y="642937"/>
            <a:ext cx="7001647" cy="5557003"/>
          </a:xfrm>
          <a:prstGeom prst="rect">
            <a:avLst/>
          </a:prstGeom>
        </p:spPr>
      </p:pic>
      <p:sp>
        <p:nvSpPr>
          <p:cNvPr id="7" name="CustomShape 5">
            <a:extLst>
              <a:ext uri="{FF2B5EF4-FFF2-40B4-BE49-F238E27FC236}">
                <a16:creationId xmlns:a16="http://schemas.microsoft.com/office/drawing/2014/main" id="{AF01B42F-61CE-B285-E524-696A69B9FE73}"/>
              </a:ext>
            </a:extLst>
          </p:cNvPr>
          <p:cNvSpPr/>
          <p:nvPr/>
        </p:nvSpPr>
        <p:spPr>
          <a:xfrm>
            <a:off x="210461" y="833839"/>
            <a:ext cx="7469447" cy="875726"/>
          </a:xfrm>
          <a:prstGeom prst="rect">
            <a:avLst/>
          </a:prstGeom>
          <a:noFill/>
          <a:ln>
            <a:noFill/>
          </a:ln>
        </p:spPr>
        <p:txBody>
          <a:bodyPr lIns="73125" tIns="36563" rIns="73125" bIns="36563" anchor="t"/>
          <a:lstStyle/>
          <a:p>
            <a:r>
              <a:rPr lang="es" sz="2600" b="1" i="1" dirty="0">
                <a:solidFill>
                  <a:srgbClr val="193300"/>
                </a:solidFill>
                <a:latin typeface="Calibri"/>
                <a:ea typeface="ＭＳ Ｐゴシック"/>
                <a:cs typeface="Calibri"/>
              </a:rPr>
              <a:t>Landscape Parks : more than 900 in Europe</a:t>
            </a:r>
            <a:endParaRPr lang="es" sz="2600" dirty="0">
              <a:solidFill>
                <a:srgbClr val="4D5156"/>
              </a:solidFill>
              <a:latin typeface="arial" panose="020B0604020202020204" pitchFamily="34" charset="0"/>
            </a:endParaRPr>
          </a:p>
        </p:txBody>
      </p:sp>
      <p:sp>
        <p:nvSpPr>
          <p:cNvPr id="6" name="Rectangle 5">
            <a:extLst>
              <a:ext uri="{FF2B5EF4-FFF2-40B4-BE49-F238E27FC236}">
                <a16:creationId xmlns:a16="http://schemas.microsoft.com/office/drawing/2014/main" id="{2C67322D-0B3B-1EBE-6493-F8B09BF6B85F}"/>
              </a:ext>
            </a:extLst>
          </p:cNvPr>
          <p:cNvSpPr>
            <a:spLocks noGrp="1" noChangeArrowheads="1"/>
          </p:cNvSpPr>
          <p:nvPr/>
        </p:nvSpPr>
        <p:spPr bwMode="auto">
          <a:xfrm>
            <a:off x="143982" y="1847442"/>
            <a:ext cx="3606923" cy="4176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74295" tIns="37148" rIns="74295" bIns="37148" numCol="1" anchor="t" anchorCtr="0" compatLnSpc="1">
            <a:prstTxWarp prst="textNoShape">
              <a:avLst/>
            </a:prstTxWarp>
          </a:bodyPr>
          <a:lstStyle>
            <a:lvl1pPr marL="342900" indent="-342900" algn="l" rtl="0" eaLnBrk="0" fontAlgn="base" hangingPunct="0">
              <a:spcBef>
                <a:spcPct val="20000"/>
              </a:spcBef>
              <a:spcAft>
                <a:spcPct val="0"/>
              </a:spcAft>
              <a:defRPr sz="2400" b="0" i="0">
                <a:solidFill>
                  <a:schemeClr val="tx1"/>
                </a:solidFill>
                <a:latin typeface="TheSans Plain"/>
                <a:ea typeface="+mn-ea"/>
                <a:cs typeface="TheSans Plain"/>
              </a:defRPr>
            </a:lvl1pPr>
            <a:lvl2pPr marL="742950" indent="-285750" algn="l" rtl="0" eaLnBrk="0" fontAlgn="base" hangingPunct="0">
              <a:spcBef>
                <a:spcPct val="20000"/>
              </a:spcBef>
              <a:spcAft>
                <a:spcPct val="0"/>
              </a:spcAft>
              <a:buBlip>
                <a:blip r:embed="rId3"/>
              </a:buBlip>
              <a:defRPr sz="2400" b="0" i="0">
                <a:solidFill>
                  <a:schemeClr val="tx1"/>
                </a:solidFill>
                <a:latin typeface="TheSans Plain"/>
                <a:ea typeface="+mn-ea"/>
                <a:cs typeface="TheSans Plain"/>
              </a:defRPr>
            </a:lvl2pPr>
            <a:lvl3pPr marL="1143000" indent="-228600" algn="l" rtl="0" eaLnBrk="0" fontAlgn="base" hangingPunct="0">
              <a:spcBef>
                <a:spcPct val="20000"/>
              </a:spcBef>
              <a:spcAft>
                <a:spcPct val="0"/>
              </a:spcAft>
              <a:buChar char="•"/>
              <a:defRPr sz="2400" b="0" i="0">
                <a:solidFill>
                  <a:schemeClr val="tx1"/>
                </a:solidFill>
                <a:latin typeface="TheSans Plain"/>
                <a:ea typeface="+mn-ea"/>
                <a:cs typeface="TheSans Plain"/>
              </a:defRPr>
            </a:lvl3pPr>
            <a:lvl4pPr marL="1600200" indent="-228600" algn="l" rtl="0" eaLnBrk="0" fontAlgn="base" hangingPunct="0">
              <a:spcBef>
                <a:spcPct val="20000"/>
              </a:spcBef>
              <a:spcAft>
                <a:spcPct val="0"/>
              </a:spcAft>
              <a:buChar char="–"/>
              <a:defRPr sz="2400" b="0" i="0">
                <a:solidFill>
                  <a:schemeClr val="tx1"/>
                </a:solidFill>
                <a:latin typeface="TheSans Plain"/>
                <a:ea typeface="+mn-ea"/>
                <a:cs typeface="TheSans Plain"/>
              </a:defRPr>
            </a:lvl4pPr>
            <a:lvl5pPr marL="2057400" indent="-228600" algn="l" rtl="0" eaLnBrk="0" fontAlgn="base" hangingPunct="0">
              <a:spcBef>
                <a:spcPct val="20000"/>
              </a:spcBef>
              <a:spcAft>
                <a:spcPct val="0"/>
              </a:spcAft>
              <a:buChar char="»"/>
              <a:defRPr sz="2400" b="0" i="0">
                <a:solidFill>
                  <a:schemeClr val="tx1"/>
                </a:solidFill>
                <a:latin typeface="TheSans Plain"/>
                <a:ea typeface="+mn-ea"/>
                <a:cs typeface="TheSans Plain"/>
              </a:defRPr>
            </a:lvl5pPr>
            <a:lvl6pPr marL="2514600" indent="-228600" algn="l" rtl="0" fontAlgn="base">
              <a:spcBef>
                <a:spcPct val="20000"/>
              </a:spcBef>
              <a:spcAft>
                <a:spcPct val="0"/>
              </a:spcAft>
              <a:buChar char="»"/>
              <a:defRPr sz="2400">
                <a:solidFill>
                  <a:schemeClr val="tx1"/>
                </a:solidFill>
                <a:latin typeface="+mn-lt"/>
                <a:ea typeface="+mn-ea"/>
              </a:defRPr>
            </a:lvl6pPr>
            <a:lvl7pPr marL="2971800" indent="-228600" algn="l" rtl="0" fontAlgn="base">
              <a:spcBef>
                <a:spcPct val="20000"/>
              </a:spcBef>
              <a:spcAft>
                <a:spcPct val="0"/>
              </a:spcAft>
              <a:buChar char="»"/>
              <a:defRPr sz="2400">
                <a:solidFill>
                  <a:schemeClr val="tx1"/>
                </a:solidFill>
                <a:latin typeface="+mn-lt"/>
                <a:ea typeface="+mn-ea"/>
              </a:defRPr>
            </a:lvl7pPr>
            <a:lvl8pPr marL="3429000" indent="-228600" algn="l" rtl="0" fontAlgn="base">
              <a:spcBef>
                <a:spcPct val="20000"/>
              </a:spcBef>
              <a:spcAft>
                <a:spcPct val="0"/>
              </a:spcAft>
              <a:buChar char="»"/>
              <a:defRPr sz="2400">
                <a:solidFill>
                  <a:schemeClr val="tx1"/>
                </a:solidFill>
                <a:latin typeface="+mn-lt"/>
                <a:ea typeface="+mn-ea"/>
              </a:defRPr>
            </a:lvl8pPr>
            <a:lvl9pPr marL="3886200" indent="-228600" algn="l" rtl="0" fontAlgn="base">
              <a:spcBef>
                <a:spcPct val="20000"/>
              </a:spcBef>
              <a:spcAft>
                <a:spcPct val="0"/>
              </a:spcAft>
              <a:buChar char="»"/>
              <a:defRPr sz="2400">
                <a:solidFill>
                  <a:schemeClr val="tx1"/>
                </a:solidFill>
                <a:latin typeface="+mn-lt"/>
                <a:ea typeface="+mn-ea"/>
              </a:defRPr>
            </a:lvl9pPr>
          </a:lstStyle>
          <a:p>
            <a:pPr marL="277058" lvl="1" eaLnBrk="1" hangingPunct="1">
              <a:lnSpc>
                <a:spcPct val="90000"/>
              </a:lnSpc>
            </a:pPr>
            <a:r>
              <a:rPr lang="fr-FR" sz="1625" b="1" dirty="0" err="1">
                <a:solidFill>
                  <a:srgbClr val="6E0B0B"/>
                </a:solidFill>
                <a:latin typeface="Helvetica"/>
              </a:rPr>
              <a:t>Reconciling</a:t>
            </a:r>
            <a:r>
              <a:rPr lang="fr-FR" sz="1625" b="1" dirty="0">
                <a:solidFill>
                  <a:srgbClr val="6E0B0B"/>
                </a:solidFill>
                <a:latin typeface="Helvetica"/>
              </a:rPr>
              <a:t> </a:t>
            </a:r>
            <a:r>
              <a:rPr lang="fr-FR" sz="1625" b="1" dirty="0" err="1">
                <a:solidFill>
                  <a:srgbClr val="6E0B0B"/>
                </a:solidFill>
                <a:latin typeface="Helvetica"/>
              </a:rPr>
              <a:t>preservation</a:t>
            </a:r>
            <a:r>
              <a:rPr lang="fr-FR" sz="1625" b="1" dirty="0">
                <a:solidFill>
                  <a:srgbClr val="6E0B0B"/>
                </a:solidFill>
                <a:latin typeface="Helvetica"/>
              </a:rPr>
              <a:t> and local </a:t>
            </a:r>
            <a:r>
              <a:rPr lang="fr-FR" sz="1625" b="1" dirty="0" err="1">
                <a:solidFill>
                  <a:srgbClr val="6E0B0B"/>
                </a:solidFill>
                <a:latin typeface="Helvetica"/>
              </a:rPr>
              <a:t>development</a:t>
            </a:r>
            <a:br>
              <a:rPr lang="fr-FR" sz="1625" b="1" dirty="0">
                <a:solidFill>
                  <a:srgbClr val="6E0B0B"/>
                </a:solidFill>
                <a:latin typeface="Helvetica"/>
              </a:rPr>
            </a:br>
            <a:endParaRPr lang="fr-FR" sz="1625" b="1" dirty="0">
              <a:solidFill>
                <a:srgbClr val="6E0B0B"/>
              </a:solidFill>
              <a:latin typeface="Helvetica"/>
            </a:endParaRPr>
          </a:p>
          <a:p>
            <a:pPr marL="277058" lvl="1" eaLnBrk="1" hangingPunct="1">
              <a:lnSpc>
                <a:spcPct val="90000"/>
              </a:lnSpc>
            </a:pPr>
            <a:r>
              <a:rPr lang="fr-FR" sz="1625" b="1" dirty="0" err="1">
                <a:latin typeface="Helvetica"/>
              </a:rPr>
              <a:t>Convincing</a:t>
            </a:r>
            <a:r>
              <a:rPr lang="fr-FR" sz="1625" b="1" dirty="0">
                <a:latin typeface="Helvetica"/>
              </a:rPr>
              <a:t> </a:t>
            </a:r>
            <a:r>
              <a:rPr lang="fr-FR" sz="1625" b="1" dirty="0" err="1">
                <a:latin typeface="Helvetica"/>
              </a:rPr>
              <a:t>rather</a:t>
            </a:r>
            <a:r>
              <a:rPr lang="fr-FR" sz="1625" b="1" dirty="0">
                <a:latin typeface="Helvetica"/>
              </a:rPr>
              <a:t> </a:t>
            </a:r>
            <a:r>
              <a:rPr lang="fr-FR" sz="1625" b="1" dirty="0" err="1">
                <a:latin typeface="Helvetica"/>
              </a:rPr>
              <a:t>than</a:t>
            </a:r>
            <a:r>
              <a:rPr lang="fr-FR" sz="1625" b="1" dirty="0">
                <a:latin typeface="Helvetica"/>
              </a:rPr>
              <a:t> forcing</a:t>
            </a:r>
            <a:br>
              <a:rPr lang="fr-FR" sz="1625" b="1" dirty="0">
                <a:latin typeface="Helvetica"/>
              </a:rPr>
            </a:br>
            <a:endParaRPr lang="fr-FR" sz="1625" b="1" dirty="0">
              <a:latin typeface="Helvetica"/>
            </a:endParaRPr>
          </a:p>
          <a:p>
            <a:pPr marL="277058" lvl="1" eaLnBrk="1" hangingPunct="1">
              <a:lnSpc>
                <a:spcPct val="90000"/>
              </a:lnSpc>
            </a:pPr>
            <a:r>
              <a:rPr lang="fr-FR" sz="1625" b="1" dirty="0" err="1">
                <a:latin typeface="Helvetica"/>
              </a:rPr>
              <a:t>Protect</a:t>
            </a:r>
            <a:r>
              <a:rPr lang="fr-FR" sz="1625" b="1" dirty="0">
                <a:latin typeface="Helvetica"/>
              </a:rPr>
              <a:t> </a:t>
            </a:r>
            <a:r>
              <a:rPr lang="fr-FR" sz="1625" b="1" dirty="0" err="1">
                <a:latin typeface="Helvetica"/>
              </a:rPr>
              <a:t>larger</a:t>
            </a:r>
            <a:r>
              <a:rPr lang="fr-FR" sz="1625" b="1" dirty="0">
                <a:latin typeface="Helvetica"/>
              </a:rPr>
              <a:t> areas</a:t>
            </a:r>
            <a:br>
              <a:rPr lang="fr-FR" sz="1625" b="1" dirty="0">
                <a:latin typeface="Helvetica"/>
              </a:rPr>
            </a:br>
            <a:endParaRPr lang="fr-FR" sz="1625" b="1" dirty="0">
              <a:latin typeface="Helvetica"/>
            </a:endParaRPr>
          </a:p>
          <a:p>
            <a:pPr marL="277058" lvl="1" eaLnBrk="1" hangingPunct="1">
              <a:lnSpc>
                <a:spcPct val="90000"/>
              </a:lnSpc>
            </a:pPr>
            <a:r>
              <a:rPr lang="fr-FR" sz="1625" b="1" dirty="0">
                <a:latin typeface="Helvetica"/>
              </a:rPr>
              <a:t>Restore </a:t>
            </a:r>
            <a:r>
              <a:rPr lang="fr-FR" sz="1625" b="1" dirty="0" err="1">
                <a:latin typeface="Helvetica"/>
              </a:rPr>
              <a:t>natural</a:t>
            </a:r>
            <a:r>
              <a:rPr lang="fr-FR" sz="1625" b="1" dirty="0">
                <a:latin typeface="Helvetica"/>
              </a:rPr>
              <a:t> </a:t>
            </a:r>
            <a:r>
              <a:rPr lang="fr-FR" sz="1625" b="1" dirty="0" err="1">
                <a:latin typeface="Helvetica"/>
              </a:rPr>
              <a:t>environments</a:t>
            </a:r>
            <a:r>
              <a:rPr lang="fr-FR" sz="1625" b="1" dirty="0">
                <a:latin typeface="Helvetica"/>
              </a:rPr>
              <a:t> in rural areas</a:t>
            </a:r>
            <a:br>
              <a:rPr lang="fr-FR" sz="1625" b="1" dirty="0">
                <a:latin typeface="Helvetica"/>
              </a:rPr>
            </a:br>
            <a:endParaRPr lang="fr-FR" sz="1625" b="1" dirty="0">
              <a:latin typeface="Helvetica"/>
            </a:endParaRPr>
          </a:p>
          <a:p>
            <a:pPr marL="277058" lvl="1" eaLnBrk="1" hangingPunct="1">
              <a:lnSpc>
                <a:spcPct val="90000"/>
              </a:lnSpc>
            </a:pPr>
            <a:r>
              <a:rPr lang="fr-FR" sz="1625" b="1" dirty="0">
                <a:latin typeface="Helvetica"/>
              </a:rPr>
              <a:t>Mobilise local </a:t>
            </a:r>
            <a:r>
              <a:rPr lang="fr-FR" sz="1625" b="1" dirty="0" err="1">
                <a:latin typeface="Helvetica"/>
              </a:rPr>
              <a:t>actors</a:t>
            </a:r>
            <a:br>
              <a:rPr lang="fr-FR" sz="1625" b="1" dirty="0">
                <a:latin typeface="Helvetica"/>
              </a:rPr>
            </a:br>
            <a:endParaRPr lang="fr-FR" sz="1625" b="1" dirty="0">
              <a:latin typeface="Helvetica"/>
            </a:endParaRPr>
          </a:p>
          <a:p>
            <a:pPr marL="277058" lvl="1" eaLnBrk="1" hangingPunct="1">
              <a:lnSpc>
                <a:spcPct val="90000"/>
              </a:lnSpc>
            </a:pPr>
            <a:r>
              <a:rPr lang="fr-FR" sz="1625" b="1" dirty="0">
                <a:latin typeface="Helvetica"/>
              </a:rPr>
              <a:t>Combine actions </a:t>
            </a:r>
            <a:r>
              <a:rPr lang="fr-FR" sz="1625" b="1" dirty="0" err="1">
                <a:latin typeface="Helvetica"/>
              </a:rPr>
              <a:t>with</a:t>
            </a:r>
            <a:r>
              <a:rPr lang="fr-FR" sz="1625" b="1" dirty="0">
                <a:latin typeface="Helvetica"/>
              </a:rPr>
              <a:t> </a:t>
            </a:r>
            <a:r>
              <a:rPr lang="fr-FR" sz="1625" b="1" dirty="0" err="1">
                <a:latin typeface="Helvetica"/>
              </a:rPr>
              <a:t>regulatory</a:t>
            </a:r>
            <a:r>
              <a:rPr lang="fr-FR" sz="1625" b="1" dirty="0">
                <a:latin typeface="Helvetica"/>
              </a:rPr>
              <a:t> protection </a:t>
            </a:r>
            <a:r>
              <a:rPr lang="fr-FR" sz="1625" b="1" dirty="0" err="1">
                <a:latin typeface="Helvetica"/>
              </a:rPr>
              <a:t>tools</a:t>
            </a:r>
            <a:endParaRPr lang="fr-FR" sz="1625" b="1" dirty="0">
              <a:latin typeface="Helvetica"/>
            </a:endParaRPr>
          </a:p>
          <a:p>
            <a:pPr algn="just" eaLnBrk="1" hangingPunct="1">
              <a:lnSpc>
                <a:spcPct val="90000"/>
              </a:lnSpc>
              <a:spcAft>
                <a:spcPts val="650"/>
              </a:spcAft>
              <a:defRPr/>
            </a:pPr>
            <a:endParaRPr lang="es" sz="1788" dirty="0">
              <a:latin typeface="Helvetica"/>
              <a:cs typeface="Helvetica"/>
            </a:endParaRPr>
          </a:p>
        </p:txBody>
      </p:sp>
      <p:sp>
        <p:nvSpPr>
          <p:cNvPr id="18" name="ZoneTexte 17">
            <a:extLst>
              <a:ext uri="{FF2B5EF4-FFF2-40B4-BE49-F238E27FC236}">
                <a16:creationId xmlns:a16="http://schemas.microsoft.com/office/drawing/2014/main" id="{BFBEC511-281A-7FA5-C6A4-81F477D147DF}"/>
              </a:ext>
            </a:extLst>
          </p:cNvPr>
          <p:cNvSpPr txBox="1"/>
          <p:nvPr/>
        </p:nvSpPr>
        <p:spPr>
          <a:xfrm>
            <a:off x="7574593" y="833838"/>
            <a:ext cx="2273623" cy="717376"/>
          </a:xfrm>
          <a:prstGeom prst="rect">
            <a:avLst/>
          </a:prstGeom>
          <a:noFill/>
        </p:spPr>
        <p:txBody>
          <a:bodyPr wrap="square">
            <a:spAutoFit/>
          </a:bodyPr>
          <a:lstStyle/>
          <a:p>
            <a:r>
              <a:rPr lang="fr-FR" sz="2031" b="1" dirty="0">
                <a:solidFill>
                  <a:schemeClr val="bg1"/>
                </a:solidFill>
                <a:highlight>
                  <a:srgbClr val="008080"/>
                </a:highlight>
              </a:rPr>
              <a:t>30x30 Target</a:t>
            </a:r>
          </a:p>
          <a:p>
            <a:r>
              <a:rPr lang="fr-FR" sz="2031" b="1" dirty="0">
                <a:solidFill>
                  <a:schemeClr val="bg1"/>
                </a:solidFill>
                <a:highlight>
                  <a:srgbClr val="008080"/>
                </a:highlight>
              </a:rPr>
              <a:t>COP15</a:t>
            </a:r>
            <a:endParaRPr lang="fr-FR" sz="2031" dirty="0"/>
          </a:p>
        </p:txBody>
      </p:sp>
    </p:spTree>
    <p:extLst>
      <p:ext uri="{BB962C8B-B14F-4D97-AF65-F5344CB8AC3E}">
        <p14:creationId xmlns:p14="http://schemas.microsoft.com/office/powerpoint/2010/main" val="2365430526"/>
      </p:ext>
    </p:extLst>
  </p:cSld>
  <p:clrMapOvr>
    <a:masterClrMapping/>
  </p:clrMapOvr>
</p:sld>
</file>

<file path=ppt/theme/theme1.xml><?xml version="1.0" encoding="utf-8"?>
<a:theme xmlns:a="http://schemas.openxmlformats.org/drawingml/2006/main" name="Thème Institutionnel TdV">
  <a:themeElements>
    <a:clrScheme name="TDV">
      <a:dk1>
        <a:srgbClr val="464646"/>
      </a:dk1>
      <a:lt1>
        <a:srgbClr val="FFFFFF"/>
      </a:lt1>
      <a:dk2>
        <a:srgbClr val="3C7483"/>
      </a:dk2>
      <a:lt2>
        <a:srgbClr val="F2F2F2"/>
      </a:lt2>
      <a:accent1>
        <a:srgbClr val="7BCBC7"/>
      </a:accent1>
      <a:accent2>
        <a:srgbClr val="9FD9D6"/>
      </a:accent2>
      <a:accent3>
        <a:srgbClr val="B7E3E1"/>
      </a:accent3>
      <a:accent4>
        <a:srgbClr val="D5EFEE"/>
      </a:accent4>
      <a:accent5>
        <a:srgbClr val="EEF8F8"/>
      </a:accent5>
      <a:accent6>
        <a:srgbClr val="FFFFFF"/>
      </a:accent6>
      <a:hlink>
        <a:srgbClr val="3C7483"/>
      </a:hlink>
      <a:folHlink>
        <a:srgbClr val="7BCBC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2554</TotalTime>
  <Words>2026</Words>
  <Application>Microsoft Office PowerPoint</Application>
  <PresentationFormat>A4 Paper (210x297 mm)</PresentationFormat>
  <Paragraphs>293</Paragraphs>
  <Slides>25</Slides>
  <Notes>7</Notes>
  <HiddenSlides>1</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25</vt:i4>
      </vt:variant>
    </vt:vector>
  </HeadingPairs>
  <TitlesOfParts>
    <vt:vector size="44" baseType="lpstr">
      <vt:lpstr>ＭＳ Ｐゴシック</vt:lpstr>
      <vt:lpstr>Acrom</vt:lpstr>
      <vt:lpstr>arial</vt:lpstr>
      <vt:lpstr>arial</vt:lpstr>
      <vt:lpstr>Biko</vt:lpstr>
      <vt:lpstr>Calibri</vt:lpstr>
      <vt:lpstr>Calibri Light</vt:lpstr>
      <vt:lpstr>Euphemia</vt:lpstr>
      <vt:lpstr>Helvetica</vt:lpstr>
      <vt:lpstr>Lucida Sans Unicode</vt:lpstr>
      <vt:lpstr>ProsperLight</vt:lpstr>
      <vt:lpstr>Roboto Light</vt:lpstr>
      <vt:lpstr>Roboto Regular</vt:lpstr>
      <vt:lpstr>Tahoma</vt:lpstr>
      <vt:lpstr>TheSans Plain</vt:lpstr>
      <vt:lpstr>Times New Roman</vt:lpstr>
      <vt:lpstr>Verdana</vt:lpstr>
      <vt:lpstr>Wingdings</vt:lpstr>
      <vt:lpstr>Thème Institutionnel TdV</vt:lpstr>
      <vt:lpstr>PowerPoint Presentation</vt:lpstr>
      <vt:lpstr>The Camargue Regional Park</vt:lpstr>
      <vt:lpstr>PowerPoint Presentation</vt:lpstr>
      <vt:lpstr>PowerPoint Presentation</vt:lpstr>
      <vt:lpstr>Una gran variedad de territorios</vt:lpstr>
      <vt:lpstr>PowerPoint Presentation</vt:lpstr>
      <vt:lpstr>PowerPoint Presentation</vt:lpstr>
      <vt:lpstr>PowerPoint Presentation</vt:lpstr>
      <vt:lpstr>PowerPoint Presentation</vt:lpstr>
      <vt:lpstr>The Camargue Regional Nature Park</vt:lpstr>
      <vt:lpstr>The Camargue Regional Nature Park</vt:lpstr>
      <vt:lpstr>The Camargue Regional Park</vt:lpstr>
      <vt:lpstr>A REGIONAL NATURE PARK (Camargue example)</vt:lpstr>
      <vt:lpstr>A REGIONAL NATURE PARK (Camargue example)</vt:lpstr>
      <vt:lpstr>A REGIONAL NATURE PARK (Camargue example)</vt:lpstr>
      <vt:lpstr>A REGIONAL NATURE PARK (Camargue example)</vt:lpstr>
      <vt:lpstr>The co-management of the former salinas by the Park, TdV &amp; the Camargue Nature Reserve  (« Etangs et Marais des Salins de Camargue »)</vt:lpstr>
      <vt:lpstr>An instable and vulnerable area</vt:lpstr>
      <vt:lpstr>Although fixed, a still dynamic delta</vt:lpstr>
      <vt:lpstr>The former salinas</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TOUR DU VALAT</dc:title>
  <dc:creator>Phototheque</dc:creator>
  <cp:lastModifiedBy>Antonio Sanchez</cp:lastModifiedBy>
  <cp:revision>24</cp:revision>
  <dcterms:created xsi:type="dcterms:W3CDTF">2017-05-19T13:24:08Z</dcterms:created>
  <dcterms:modified xsi:type="dcterms:W3CDTF">2025-07-17T16:10:33Z</dcterms:modified>
</cp:coreProperties>
</file>