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ink/ink1.xml" ContentType="application/inkml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ink/ink2.xml" ContentType="application/inkml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ink/ink3.xml" ContentType="application/inkml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3" r:id="rId4"/>
  </p:sldMasterIdLst>
  <p:notesMasterIdLst>
    <p:notesMasterId r:id="rId41"/>
  </p:notesMasterIdLst>
  <p:handoutMasterIdLst>
    <p:handoutMasterId r:id="rId42"/>
  </p:handoutMasterIdLst>
  <p:sldIdLst>
    <p:sldId id="256" r:id="rId5"/>
    <p:sldId id="272" r:id="rId6"/>
    <p:sldId id="275" r:id="rId7"/>
    <p:sldId id="276" r:id="rId8"/>
    <p:sldId id="277" r:id="rId9"/>
    <p:sldId id="278" r:id="rId10"/>
    <p:sldId id="279" r:id="rId11"/>
    <p:sldId id="283" r:id="rId12"/>
    <p:sldId id="315" r:id="rId13"/>
    <p:sldId id="285" r:id="rId14"/>
    <p:sldId id="287" r:id="rId15"/>
    <p:sldId id="289" r:id="rId16"/>
    <p:sldId id="288" r:id="rId17"/>
    <p:sldId id="290" r:id="rId18"/>
    <p:sldId id="291" r:id="rId19"/>
    <p:sldId id="292" r:id="rId20"/>
    <p:sldId id="300" r:id="rId21"/>
    <p:sldId id="301" r:id="rId22"/>
    <p:sldId id="303" r:id="rId23"/>
    <p:sldId id="304" r:id="rId24"/>
    <p:sldId id="305" r:id="rId25"/>
    <p:sldId id="298" r:id="rId26"/>
    <p:sldId id="299" r:id="rId27"/>
    <p:sldId id="293" r:id="rId28"/>
    <p:sldId id="306" r:id="rId29"/>
    <p:sldId id="307" r:id="rId30"/>
    <p:sldId id="308" r:id="rId31"/>
    <p:sldId id="316" r:id="rId32"/>
    <p:sldId id="294" r:id="rId33"/>
    <p:sldId id="309" r:id="rId34"/>
    <p:sldId id="310" r:id="rId35"/>
    <p:sldId id="312" r:id="rId36"/>
    <p:sldId id="311" r:id="rId37"/>
    <p:sldId id="313" r:id="rId38"/>
    <p:sldId id="295" r:id="rId39"/>
    <p:sldId id="314" r:id="rId4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AE07"/>
    <a:srgbClr val="7C84B4"/>
    <a:srgbClr val="323D89"/>
    <a:srgbClr val="737AAF"/>
    <a:srgbClr val="FE6C00"/>
    <a:srgbClr val="0099CC"/>
    <a:srgbClr val="ED7D31"/>
    <a:srgbClr val="1EA8D9"/>
    <a:srgbClr val="3FCBFE"/>
    <a:srgbClr val="5CA6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62" autoAdjust="0"/>
    <p:restoredTop sz="67435" autoAdjust="0"/>
  </p:normalViewPr>
  <p:slideViewPr>
    <p:cSldViewPr snapToGrid="0">
      <p:cViewPr varScale="1">
        <p:scale>
          <a:sx n="44" d="100"/>
          <a:sy n="44" d="100"/>
        </p:scale>
        <p:origin x="1824" y="54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1670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A2E547D-1406-4A6F-8F93-E441204CE6E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6667F8A-B889-49B3-AC77-5DDF11A08A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B2889B-A0AC-4482-8592-5C96F2309420}" type="datetimeFigureOut">
              <a:rPr lang="en-US" smtClean="0"/>
              <a:t>6/26/2025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7AFD4F-C0E7-421C-AF77-6F9CC963C9C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74AB9F-6726-4FB1-8769-82E23336CE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529299-61FF-4B93-ADA6-2FD5975D62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270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188.31609" units="1/cm"/>
          <inkml:channelProperty channel="Y" name="resolution" value="334.35715" units="1/cm"/>
          <inkml:channelProperty channel="T" name="resolution" value="1" units="1/dev"/>
        </inkml:channelProperties>
      </inkml:inkSource>
      <inkml:timestamp xml:id="ts0" timeString="2023-04-14T13:10:08.099"/>
    </inkml:context>
    <inkml:brush xml:id="br0">
      <inkml:brushProperty name="width" value="0.05292" units="cm"/>
      <inkml:brushProperty name="height" value="0.05292" units="cm"/>
      <inkml:brushProperty name="color" value="#FFFFFF"/>
    </inkml:brush>
  </inkml:definitions>
  <inkml:trace contextRef="#ctx0" brushRef="#br0">33160 3339 0,'0'0'0,"0"0"0,0 0 0,0 0 0,0 0 0,0 0 16,0 0-16,0 0 16,0 0-16,0 0 15,0 0-15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188.31609" units="1/cm"/>
          <inkml:channelProperty channel="Y" name="resolution" value="334.35715" units="1/cm"/>
          <inkml:channelProperty channel="T" name="resolution" value="1" units="1/dev"/>
        </inkml:channelProperties>
      </inkml:inkSource>
      <inkml:timestamp xml:id="ts0" timeString="2023-04-14T13:10:08.522"/>
    </inkml:context>
    <inkml:brush xml:id="br0">
      <inkml:brushProperty name="width" value="0.05292" units="cm"/>
      <inkml:brushProperty name="height" value="0.05292" units="cm"/>
      <inkml:brushProperty name="color" value="#FFFFFF"/>
    </inkml:brush>
  </inkml:definitions>
  <inkml:trace contextRef="#ctx0" brushRef="#br0">32977 3262 0,'0'0'0,"0"0"0,0 0 0,0 0 0,0 0 0,0 0 15,0 0-15,0 0 16,0 0-16,0 0 16,0 0-16,0 0 15,0 0-15,0 0 16,0 0-16,0 0 0,0 0 15,0 0 1,0 0-16,-11 5 16,-5 0-16,2 0 15,5-2-15,2-1 16,1-2-16,2 0 16,0 3-16,0-3 0,-2 0 15,3 0-15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188.31609" units="1/cm"/>
          <inkml:channelProperty channel="Y" name="resolution" value="334.35715" units="1/cm"/>
          <inkml:channelProperty channel="T" name="resolution" value="1" units="1/dev"/>
        </inkml:channelProperties>
      </inkml:inkSource>
      <inkml:timestamp xml:id="ts0" timeString="2023-04-14T13:51:47.45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23392 19049 0,'0'0'0,"23"0"0,7 0 0</inkml:trace>
  <inkml:trace contextRef="#ctx0" brushRef="#br0" timeOffset="144573.18">31286 4024 0,'0'0'0,"0"0"0,0 0 15,0 0-15,0 0 0,0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0EB223-FFC0-462A-A3B8-EAA7CE0F8CBD}" type="datetimeFigureOut">
              <a:rPr lang="en-US" smtClean="0"/>
              <a:t>6/26/2025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849E9A-41F7-4779-A581-48A7C374A22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5518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br>
              <a:rPr lang="ar-SA" dirty="0"/>
            </a:br>
            <a:endParaRPr lang="ar-SA" dirty="0"/>
          </a:p>
          <a:p>
            <a:pPr marL="0" algn="r" defTabSz="914400" rtl="1" eaLnBrk="1" latinLnBrk="0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43309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en-L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92977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br>
              <a:rPr lang="ar-SA" dirty="0"/>
            </a:br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22665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86853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defTabSz="914400" rtl="0" eaLnBrk="1" latinLnBrk="0" hangingPunct="1"/>
            <a:r>
              <a:rPr lang="ar-SA" dirty="0"/>
              <a:t> </a:t>
            </a:r>
            <a:br>
              <a:rPr lang="ar-SA" dirty="0"/>
            </a:br>
            <a:br>
              <a:rPr lang="ar-SA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6850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15171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br>
              <a:rPr lang="ar-SA" dirty="0"/>
            </a:br>
            <a:br>
              <a:rPr lang="ar-SA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6150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en-L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24092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br>
              <a:rPr lang="ar-SA" dirty="0"/>
            </a:br>
            <a:br>
              <a:rPr lang="ar-SA" dirty="0"/>
            </a:br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49820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L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72018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8023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04420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71017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9842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0864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45334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L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80606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55645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r>
              <a:rPr lang="ar-SA" dirty="0"/>
              <a:t> </a:t>
            </a:r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r>
              <a:rPr lang="ar-SA" dirty="0"/>
              <a:t> </a:t>
            </a:r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782369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More categories could be added </a:t>
            </a:r>
          </a:p>
          <a:p>
            <a:r>
              <a:rPr lang="en-US" dirty="0"/>
              <a:t>An excel sheet could be</a:t>
            </a:r>
            <a:r>
              <a:rPr lang="en-US" baseline="0" dirty="0"/>
              <a:t> done to do this step in case more categories are needed</a:t>
            </a:r>
            <a:endParaRPr lang="ar-SA" baseline="0" dirty="0"/>
          </a:p>
          <a:p>
            <a:endParaRPr lang="ar-SA" baseline="0" dirty="0"/>
          </a:p>
          <a:p>
            <a:endParaRPr lang="ar-SA" baseline="0" dirty="0"/>
          </a:p>
          <a:p>
            <a:br>
              <a:rPr lang="ar-SA" baseline="0" dirty="0"/>
            </a:br>
            <a:endParaRPr lang="ar-SA" baseline="0" dirty="0"/>
          </a:p>
          <a:p>
            <a:endParaRPr lang="ar-SA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498298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More categories could be added </a:t>
            </a:r>
          </a:p>
          <a:p>
            <a:r>
              <a:rPr lang="en-US" dirty="0"/>
              <a:t>An excel sheet could be</a:t>
            </a:r>
            <a:r>
              <a:rPr lang="en-US" baseline="0" dirty="0"/>
              <a:t> done to do this step in case more categories are needed</a:t>
            </a:r>
            <a:endParaRPr lang="ar-SA" baseline="0" dirty="0"/>
          </a:p>
          <a:p>
            <a:endParaRPr lang="ar-SA" baseline="0" dirty="0"/>
          </a:p>
          <a:p>
            <a:br>
              <a:rPr lang="ar-SA" baseline="0" dirty="0"/>
            </a:br>
            <a:endParaRPr lang="ar-SA" baseline="0" dirty="0"/>
          </a:p>
          <a:p>
            <a:endParaRPr lang="ar-SA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6962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r>
              <a:rPr lang="ar-SA" dirty="0"/>
              <a:t>خطة العمل</a:t>
            </a:r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en-L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21679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46451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385089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r>
              <a:rPr lang="ar-SA" dirty="0"/>
              <a:t>محدد </a:t>
            </a:r>
          </a:p>
          <a:p>
            <a:pPr marL="0" algn="r" defTabSz="914400" rtl="1" eaLnBrk="1" latinLnBrk="0" hangingPunct="1"/>
            <a:r>
              <a:rPr lang="ar-SA" dirty="0"/>
              <a:t>حدد أرقاما حقيقية بمواعيد نهائية حقيقية </a:t>
            </a:r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r>
              <a:rPr lang="ar-SA" dirty="0"/>
              <a:t>لا تقل: "اريد المزيد من الزوار"</a:t>
            </a:r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21422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635251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485839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107811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en-L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400791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en-L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48191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4997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en-L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42589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en-L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18783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br>
              <a:rPr lang="ar-SA" dirty="0"/>
            </a:br>
            <a:br>
              <a:rPr lang="ar-SA" dirty="0"/>
            </a:br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9592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42895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br>
              <a:rPr lang="ar-SA" dirty="0"/>
            </a:br>
            <a:br>
              <a:rPr lang="ar-SA" dirty="0"/>
            </a:br>
            <a:r>
              <a:rPr lang="ar-SA" dirty="0"/>
              <a:t> </a:t>
            </a:r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ar-SA" dirty="0"/>
          </a:p>
          <a:p>
            <a:pPr marL="0" algn="r" defTabSz="914400" rtl="1" eaLnBrk="1" latinLnBrk="0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49E9A-41F7-4779-A581-48A7C374A227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69692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t>6/26/2025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5166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t>6/26/2025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904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t>6/26/2025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86775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DEB162-E699-464C-B2EE-136D517A9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314" y="500215"/>
            <a:ext cx="11174186" cy="590931"/>
          </a:xfr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 lang="en-GB" sz="3600" spc="-60" dirty="0"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2C6531E-FB8E-4000-B873-B745C681E2F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248876"/>
            <a:ext cx="12192000" cy="2119313"/>
          </a:xfrm>
          <a:solidFill>
            <a:schemeClr val="bg1">
              <a:lumMod val="95000"/>
            </a:schemeClr>
          </a:solidFill>
        </p:spPr>
        <p:txBody>
          <a:bodyPr vert="horz" wrap="square" lIns="91440" tIns="45720" rIns="91440" bIns="45720" rtlCol="0" anchor="ctr" anchorCtr="1">
            <a:noAutofit/>
          </a:bodyPr>
          <a:lstStyle>
            <a:lvl1pPr marL="0" indent="0">
              <a:buNone/>
              <a:defRPr lang="en-GB" sz="1800"/>
            </a:lvl1pPr>
          </a:lstStyle>
          <a:p>
            <a:pPr marL="228600" lvl="0" indent="-228600" algn="ctr"/>
            <a:r>
              <a:rPr lang="en-US" noProof="0" dirty="0"/>
              <a:t>Insert Image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F7966C8-8738-4743-AE43-80F0C197B6C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35240" y="3802065"/>
            <a:ext cx="9784080" cy="334508"/>
          </a:xfrm>
        </p:spPr>
        <p:txBody>
          <a:bodyPr>
            <a:noAutofit/>
          </a:bodyPr>
          <a:lstStyle>
            <a:lvl1pPr marL="0" indent="0" algn="l">
              <a:buNone/>
              <a:defRPr sz="1600" b="1">
                <a:solidFill>
                  <a:schemeClr val="accent3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B1885C44-356C-410C-B697-9BA0E285822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35240" y="4294303"/>
            <a:ext cx="9784080" cy="1737360"/>
          </a:xfrm>
        </p:spPr>
        <p:txBody>
          <a:bodyPr>
            <a:noAutofit/>
          </a:bodyPr>
          <a:lstStyle>
            <a:lvl1pPr marL="0" indent="0" algn="l"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5951AB2-D568-4A7E-9408-FADC8BED4119}"/>
              </a:ext>
            </a:extLst>
          </p:cNvPr>
          <p:cNvSpPr/>
          <p:nvPr userDrawn="1"/>
        </p:nvSpPr>
        <p:spPr>
          <a:xfrm>
            <a:off x="446314" y="-1"/>
            <a:ext cx="1188720" cy="1280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noProof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745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t>6/26/2025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5709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t>6/26/2025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7063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t>6/26/2025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553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t>6/26/2025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6301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t>6/26/2025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3237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t>6/26/2025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728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DECF21A4-E71B-4D3A-AF45-E989C23A7BB1}" type="datetimeFigureOut">
              <a:rPr lang="en-US" smtClean="0"/>
              <a:t>6/26/2025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988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t>6/26/2025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8018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DECF21A4-E71B-4D3A-AF45-E989C23A7BB1}" type="datetimeFigureOut">
              <a:rPr lang="en-US" smtClean="0"/>
              <a:t>6/26/2025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A6AF1B4E-90EC-4A51-B6E5-B702C054ECB0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6923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2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0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openxmlformats.org/officeDocument/2006/relationships/image" Target="../media/image5.jpe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12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5.wdp"/><Relationship Id="rId11" Type="http://schemas.openxmlformats.org/officeDocument/2006/relationships/image" Target="../media/image3.png"/><Relationship Id="rId5" Type="http://schemas.openxmlformats.org/officeDocument/2006/relationships/image" Target="../media/image14.png"/><Relationship Id="rId10" Type="http://schemas.openxmlformats.org/officeDocument/2006/relationships/image" Target="../media/image26.png"/><Relationship Id="rId4" Type="http://schemas.microsoft.com/office/2007/relationships/hdphoto" Target="../media/hdphoto4.wdp"/><Relationship Id="rId9" Type="http://schemas.openxmlformats.org/officeDocument/2006/relationships/customXml" Target="../ink/ink3.xml"/><Relationship Id="rId14" Type="http://schemas.openxmlformats.org/officeDocument/2006/relationships/image" Target="../media/image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6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7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7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gi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20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8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2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9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22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0.wdp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customXml" Target="../ink/ink1.xml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61" name="Rectangle 1060">
            <a:extLst>
              <a:ext uri="{FF2B5EF4-FFF2-40B4-BE49-F238E27FC236}">
                <a16:creationId xmlns:a16="http://schemas.microsoft.com/office/drawing/2014/main" id="{5A1B47C8-47A0-4A88-8830-6DEA3B5DE3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2" name="Picture 8" descr="Page Plans Planning - Business Proposal Proposal Clip Art - Png Download  (#4966078) - PinClipart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14" b="96006" l="0" r="94659">
                        <a14:foregroundMark x1="40795" y1="23195" x2="40795" y2="23195"/>
                        <a14:foregroundMark x1="40568" y1="27496" x2="40568" y2="76959"/>
                        <a14:foregroundMark x1="71136" y1="23041" x2="74659" y2="22581"/>
                        <a14:foregroundMark x1="75341" y1="25960" x2="75568" y2="80338"/>
                        <a14:foregroundMark x1="48295" y1="58986" x2="47614" y2="71582"/>
                        <a14:foregroundMark x1="50455" y1="68356" x2="53750" y2="60829"/>
                        <a14:foregroundMark x1="48977" y1="48541" x2="55000" y2="48080"/>
                        <a14:foregroundMark x1="50341" y1="41782" x2="56364" y2="40707"/>
                        <a14:foregroundMark x1="51364" y1="35177" x2="57500" y2="34716"/>
                        <a14:foregroundMark x1="51705" y1="8449" x2="51705" y2="8449"/>
                        <a14:foregroundMark x1="55909" y1="7373" x2="62955" y2="7373"/>
                        <a14:foregroundMark x1="82273" y1="50845" x2="82273" y2="76959"/>
                        <a14:foregroundMark x1="36023" y1="43318" x2="37273" y2="41628"/>
                        <a14:foregroundMark x1="17614" y1="54685" x2="21818" y2="65438"/>
                        <a14:foregroundMark x1="29318" y1="74194" x2="29318" y2="74194"/>
                        <a14:foregroundMark x1="34091" y1="86482" x2="44432" y2="93702"/>
                        <a14:foregroundMark x1="58750" y1="92627" x2="58750" y2="92627"/>
                        <a14:backgroundMark x1="51136" y1="30722" x2="51136" y2="307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3999" y="1107003"/>
            <a:ext cx="6275667" cy="4643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2" name="Rectangle 1061">
            <a:extLst>
              <a:ext uri="{FF2B5EF4-FFF2-40B4-BE49-F238E27FC236}">
                <a16:creationId xmlns:a16="http://schemas.microsoft.com/office/drawing/2014/main" id="{984BBFDD-E720-4805-A9C8-129FBBF6DD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7613486" y="0"/>
            <a:ext cx="4584734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61AC0E-7195-4ACF-AA0A-5E2923A987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96885" y="640080"/>
            <a:ext cx="3659246" cy="2926080"/>
          </a:xfrm>
        </p:spPr>
        <p:txBody>
          <a:bodyPr vert="horz" lIns="91440" tIns="45720" rIns="91440" bIns="45720" rtlCol="0">
            <a:normAutofit/>
          </a:bodyPr>
          <a:lstStyle/>
          <a:p>
            <a:pPr algn="r" rtl="1"/>
            <a:r>
              <a:rPr lang="en-US" sz="4400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</a:t>
            </a:r>
            <a:r>
              <a:rPr lang="ar-LB" sz="4400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الموقع </a:t>
            </a:r>
            <a:r>
              <a:rPr lang="en-US" sz="4400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……..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4253EE-4FA2-4843-BE27-C7D5B08FFB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96885" y="3578084"/>
            <a:ext cx="3659246" cy="2639835"/>
          </a:xfrm>
        </p:spPr>
        <p:txBody>
          <a:bodyPr vert="horz" lIns="91440" tIns="45720" rIns="91440" bIns="45720" rtlCol="0">
            <a:normAutofit/>
          </a:bodyPr>
          <a:lstStyle/>
          <a:p>
            <a:pPr algn="r" rtl="1"/>
            <a:r>
              <a:rPr lang="ar-SA" dirty="0">
                <a:solidFill>
                  <a:schemeClr val="bg1"/>
                </a:solidFill>
              </a:rPr>
              <a:t>ورشة عمل تخطيط الإدارة المجتمعية</a:t>
            </a:r>
          </a:p>
          <a:p>
            <a:pPr algn="r" rtl="1"/>
            <a:endParaRPr lang="ar-SA" sz="1600" dirty="0">
              <a:solidFill>
                <a:schemeClr val="bg1"/>
              </a:solidFill>
            </a:endParaRPr>
          </a:p>
          <a:p>
            <a:pPr algn="r" rtl="1"/>
            <a:r>
              <a:rPr lang="ar-SA" sz="1600" dirty="0">
                <a:solidFill>
                  <a:schemeClr val="bg1"/>
                </a:solidFill>
              </a:rPr>
              <a:t>أداة مبسطة </a:t>
            </a:r>
          </a:p>
          <a:p>
            <a:pPr algn="r" rtl="1"/>
            <a:endParaRPr lang="en-US" sz="1500" b="1" dirty="0"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1060" name="Rectangle 1059">
            <a:extLst>
              <a:ext uri="{FF2B5EF4-FFF2-40B4-BE49-F238E27FC236}">
                <a16:creationId xmlns:a16="http://schemas.microsoft.com/office/drawing/2014/main" id="{5AC4BE46-4A77-42FE-9D15-065CDB2F84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6906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8107A29-D0C5-DC02-BEFE-3E16113E4583}"/>
              </a:ext>
            </a:extLst>
          </p:cNvPr>
          <p:cNvGrpSpPr/>
          <p:nvPr/>
        </p:nvGrpSpPr>
        <p:grpSpPr>
          <a:xfrm>
            <a:off x="174491" y="163930"/>
            <a:ext cx="4554980" cy="875880"/>
            <a:chOff x="6942149" y="5520377"/>
            <a:chExt cx="4892790" cy="993102"/>
          </a:xfrm>
        </p:grpSpPr>
        <p:pic>
          <p:nvPicPr>
            <p:cNvPr id="5" name="Picture 6">
              <a:extLst>
                <a:ext uri="{FF2B5EF4-FFF2-40B4-BE49-F238E27FC236}">
                  <a16:creationId xmlns:a16="http://schemas.microsoft.com/office/drawing/2014/main" id="{4E6FFFAC-287C-676F-18C1-FFB3B2E38DD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Image 1">
              <a:extLst>
                <a:ext uri="{FF2B5EF4-FFF2-40B4-BE49-F238E27FC236}">
                  <a16:creationId xmlns:a16="http://schemas.microsoft.com/office/drawing/2014/main" id="{EF6C8006-2E6E-E408-E69E-A19F0072DE6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Google Shape;148;p2">
              <a:extLst>
                <a:ext uri="{FF2B5EF4-FFF2-40B4-BE49-F238E27FC236}">
                  <a16:creationId xmlns:a16="http://schemas.microsoft.com/office/drawing/2014/main" id="{DF334411-30D3-9DE7-54A6-B113B6C7709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2B4837B-45D6-C9FA-B371-BCF82642DF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23989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5525" y="3431205"/>
            <a:ext cx="7588515" cy="2037500"/>
          </a:xfrm>
        </p:spPr>
        <p:txBody>
          <a:bodyPr/>
          <a:lstStyle/>
          <a:p>
            <a:pPr algn="ctr" rtl="1"/>
            <a:r>
              <a:rPr lang="ar-LB" sz="7200" b="1" dirty="0">
                <a:latin typeface="Franklin Gothic Book" panose="020B0503020102020204" pitchFamily="34" charset="0"/>
              </a:rPr>
              <a:t>أصحاب الشأن والمصلحة</a:t>
            </a:r>
            <a:endParaRPr lang="en-US" sz="7200" b="1" dirty="0">
              <a:latin typeface="Franklin Gothic Book" panose="020B0503020102020204" pitchFamily="34" charset="0"/>
            </a:endParaRPr>
          </a:p>
        </p:txBody>
      </p:sp>
      <p:sp>
        <p:nvSpPr>
          <p:cNvPr id="5" name="Pentagon 4"/>
          <p:cNvSpPr/>
          <p:nvPr/>
        </p:nvSpPr>
        <p:spPr>
          <a:xfrm rot="5400000">
            <a:off x="10033401" y="429843"/>
            <a:ext cx="1640114" cy="1007496"/>
          </a:xfrm>
          <a:prstGeom prst="homePlate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585596" y="328244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323771" y="4959856"/>
            <a:ext cx="5312229" cy="207230"/>
          </a:xfrm>
          <a:prstGeom prst="rect">
            <a:avLst/>
          </a:prstGeom>
          <a:solidFill>
            <a:srgbClr val="00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314" name="Picture 2" descr="Getting and keeping your stakeholders on board – tips from the “battle”  ground | The CROWN Initiative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3874" y="933591"/>
            <a:ext cx="2992022" cy="3115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7BADF92-5A39-48D7-B6E3-68131D1FD454}"/>
              </a:ext>
            </a:extLst>
          </p:cNvPr>
          <p:cNvGrpSpPr/>
          <p:nvPr/>
        </p:nvGrpSpPr>
        <p:grpSpPr>
          <a:xfrm>
            <a:off x="167640" y="246806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C17F1A89-6ACE-4262-08FD-7313B55D50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9DF63152-542E-C0AD-6409-9BB555DB1D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Google Shape;148;p2">
              <a:extLst>
                <a:ext uri="{FF2B5EF4-FFF2-40B4-BE49-F238E27FC236}">
                  <a16:creationId xmlns:a16="http://schemas.microsoft.com/office/drawing/2014/main" id="{2010CF0A-DD9D-1CA6-183E-9CC970DB38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D259E168-49D7-4734-15A6-FE8852E381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008993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63945" y="1753120"/>
            <a:ext cx="3570515" cy="551542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LB" sz="2000" dirty="0">
                <a:solidFill>
                  <a:schemeClr val="bg1"/>
                </a:solidFill>
              </a:rPr>
              <a:t>الوزير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3945" y="2373381"/>
            <a:ext cx="3570515" cy="551542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LB" sz="2000" dirty="0">
                <a:solidFill>
                  <a:schemeClr val="bg1"/>
                </a:solidFill>
              </a:rPr>
              <a:t>أصحاب المصلحة 4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63945" y="2983789"/>
            <a:ext cx="3570515" cy="551542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LB" sz="2000" dirty="0">
                <a:solidFill>
                  <a:schemeClr val="bg1"/>
                </a:solidFill>
              </a:rPr>
              <a:t>أصحاب المصلحة 5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63945" y="3623329"/>
            <a:ext cx="3570515" cy="551542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LB" sz="2000" dirty="0">
                <a:solidFill>
                  <a:schemeClr val="bg1"/>
                </a:solidFill>
              </a:rPr>
              <a:t>أصحاب المصلحة 6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63945" y="4279020"/>
            <a:ext cx="3570515" cy="551542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LB" sz="2000" dirty="0">
                <a:solidFill>
                  <a:schemeClr val="bg1"/>
                </a:solidFill>
              </a:rPr>
              <a:t>أصحاب المصلحة 7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63946" y="4894611"/>
            <a:ext cx="3570515" cy="551542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LB" sz="2000" dirty="0">
                <a:solidFill>
                  <a:schemeClr val="bg1"/>
                </a:solidFill>
              </a:rPr>
              <a:t>أصحاب المصلحة 8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63947" y="5510202"/>
            <a:ext cx="3570515" cy="551542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LB" sz="2000" dirty="0">
                <a:solidFill>
                  <a:schemeClr val="bg1"/>
                </a:solidFill>
              </a:rPr>
              <a:t>أصحاب المصلحة 9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63947" y="6125793"/>
            <a:ext cx="3570515" cy="551542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LB" sz="2000" dirty="0">
                <a:solidFill>
                  <a:schemeClr val="bg1"/>
                </a:solidFill>
              </a:rPr>
              <a:t>أصحاب المصلحة 10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6839" y="1122876"/>
            <a:ext cx="3570515" cy="551542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TDV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63945" y="483336"/>
            <a:ext cx="3570515" cy="551542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LB" sz="2000" dirty="0">
                <a:solidFill>
                  <a:schemeClr val="bg1"/>
                </a:solidFill>
              </a:rPr>
              <a:t>الصيادون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" name="Title 9">
            <a:extLst>
              <a:ext uri="{FF2B5EF4-FFF2-40B4-BE49-F238E27FC236}">
                <a16:creationId xmlns:a16="http://schemas.microsoft.com/office/drawing/2014/main" id="{19A80587-EEC9-CAA8-758A-F83409729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295" y="-271542"/>
            <a:ext cx="10972800" cy="877163"/>
          </a:xfrm>
        </p:spPr>
        <p:txBody>
          <a:bodyPr/>
          <a:lstStyle/>
          <a:p>
            <a:pPr algn="ctr"/>
            <a:r>
              <a:rPr lang="en-US" sz="6000" b="1" dirty="0">
                <a:latin typeface="Franklin Gothic Book" panose="020B0503020102020204" pitchFamily="34" charset="0"/>
              </a:rPr>
              <a:t>(</a:t>
            </a:r>
            <a:r>
              <a:rPr lang="ar-LB" sz="6000" b="1" dirty="0">
                <a:latin typeface="Franklin Gothic Book" panose="020B0503020102020204" pitchFamily="34" charset="0"/>
              </a:rPr>
              <a:t>10 دقائق</a:t>
            </a:r>
            <a:r>
              <a:rPr lang="en-US" sz="6000" b="1" dirty="0">
                <a:latin typeface="Franklin Gothic Book" panose="020B0503020102020204" pitchFamily="34" charset="0"/>
              </a:rPr>
              <a:t>)</a:t>
            </a:r>
          </a:p>
        </p:txBody>
      </p:sp>
      <p:pic>
        <p:nvPicPr>
          <p:cNvPr id="22" name="Picture 21" descr="A diagram of a diagram&#10;&#10;AI-generated content may be incorrect.">
            <a:extLst>
              <a:ext uri="{FF2B5EF4-FFF2-40B4-BE49-F238E27FC236}">
                <a16:creationId xmlns:a16="http://schemas.microsoft.com/office/drawing/2014/main" id="{B584B90A-A303-D1A5-6509-19AD62DC44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961" y="483336"/>
            <a:ext cx="8077200" cy="6000750"/>
          </a:xfrm>
          <a:prstGeom prst="rect">
            <a:avLst/>
          </a:prstGeom>
        </p:spPr>
      </p:pic>
      <p:sp>
        <p:nvSpPr>
          <p:cNvPr id="23" name="Pentagon 4">
            <a:extLst>
              <a:ext uri="{FF2B5EF4-FFF2-40B4-BE49-F238E27FC236}">
                <a16:creationId xmlns:a16="http://schemas.microsoft.com/office/drawing/2014/main" id="{9B6248F8-AB0E-517A-F412-F95191ED6FC5}"/>
              </a:ext>
            </a:extLst>
          </p:cNvPr>
          <p:cNvSpPr/>
          <p:nvPr/>
        </p:nvSpPr>
        <p:spPr>
          <a:xfrm rot="5400000">
            <a:off x="10411991" y="318885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F92601F-DF68-0897-E3EF-893A8892EA62}"/>
              </a:ext>
            </a:extLst>
          </p:cNvPr>
          <p:cNvSpPr/>
          <p:nvPr/>
        </p:nvSpPr>
        <p:spPr>
          <a:xfrm>
            <a:off x="10696485" y="217286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2.1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7CC06EA-AB37-270C-4AE7-17451F58C0F4}"/>
              </a:ext>
            </a:extLst>
          </p:cNvPr>
          <p:cNvSpPr txBox="1"/>
          <p:nvPr/>
        </p:nvSpPr>
        <p:spPr>
          <a:xfrm>
            <a:off x="7081050" y="915985"/>
            <a:ext cx="1393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LB" sz="2800" b="1" dirty="0">
                <a:solidFill>
                  <a:schemeClr val="bg1">
                    <a:lumMod val="95000"/>
                  </a:schemeClr>
                </a:solidFill>
              </a:rPr>
              <a:t>شخص</a:t>
            </a:r>
            <a:endParaRPr lang="en-US" sz="28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ECDE13B-FD34-4025-5109-3B06D848691A}"/>
              </a:ext>
            </a:extLst>
          </p:cNvPr>
          <p:cNvSpPr txBox="1"/>
          <p:nvPr/>
        </p:nvSpPr>
        <p:spPr>
          <a:xfrm>
            <a:off x="9326925" y="1851180"/>
            <a:ext cx="1420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LB" dirty="0">
                <a:solidFill>
                  <a:schemeClr val="bg1">
                    <a:lumMod val="95000"/>
                  </a:schemeClr>
                </a:solidFill>
              </a:rPr>
              <a:t>متأثر بالتنفيذ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11E1DD8-48AF-2C55-6EB4-6CA6522C5A75}"/>
              </a:ext>
            </a:extLst>
          </p:cNvPr>
          <p:cNvSpPr txBox="1"/>
          <p:nvPr/>
        </p:nvSpPr>
        <p:spPr>
          <a:xfrm>
            <a:off x="5624947" y="1711868"/>
            <a:ext cx="1007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LB" dirty="0">
                <a:solidFill>
                  <a:schemeClr val="bg1">
                    <a:lumMod val="95000"/>
                  </a:schemeClr>
                </a:solidFill>
              </a:rPr>
              <a:t>مجموعة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9C71FB6-D2F5-F7FD-2482-1BB8036F33E7}"/>
              </a:ext>
            </a:extLst>
          </p:cNvPr>
          <p:cNvSpPr txBox="1"/>
          <p:nvPr/>
        </p:nvSpPr>
        <p:spPr>
          <a:xfrm>
            <a:off x="4647141" y="3429000"/>
            <a:ext cx="1007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LB" dirty="0">
                <a:solidFill>
                  <a:schemeClr val="bg1">
                    <a:lumMod val="95000"/>
                  </a:schemeClr>
                </a:solidFill>
              </a:rPr>
              <a:t>منظمة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F058FDB-DBAC-CE53-0D8C-8FD3B28EB4EF}"/>
              </a:ext>
            </a:extLst>
          </p:cNvPr>
          <p:cNvSpPr txBox="1"/>
          <p:nvPr/>
        </p:nvSpPr>
        <p:spPr>
          <a:xfrm>
            <a:off x="6747434" y="2903124"/>
            <a:ext cx="20606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LB" sz="2400" b="1" dirty="0">
                <a:solidFill>
                  <a:schemeClr val="bg1">
                    <a:lumMod val="95000"/>
                  </a:schemeClr>
                </a:solidFill>
              </a:rPr>
              <a:t>يمكن لصاحب الشأن أن يكون</a:t>
            </a:r>
            <a:endParaRPr lang="en-US" sz="24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90BE3C2-8EF9-40CB-ED9B-FE601DAE0AF9}"/>
              </a:ext>
            </a:extLst>
          </p:cNvPr>
          <p:cNvSpPr txBox="1"/>
          <p:nvPr/>
        </p:nvSpPr>
        <p:spPr>
          <a:xfrm>
            <a:off x="9986245" y="3421757"/>
            <a:ext cx="1420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LB" dirty="0">
                <a:solidFill>
                  <a:schemeClr val="bg1">
                    <a:lumMod val="95000"/>
                  </a:schemeClr>
                </a:solidFill>
              </a:rPr>
              <a:t>متأثر بالتكملة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1436B30-E1BE-2201-2235-81C304DAAEED}"/>
              </a:ext>
            </a:extLst>
          </p:cNvPr>
          <p:cNvSpPr txBox="1"/>
          <p:nvPr/>
        </p:nvSpPr>
        <p:spPr>
          <a:xfrm>
            <a:off x="9276005" y="5042566"/>
            <a:ext cx="1420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LB" dirty="0">
                <a:solidFill>
                  <a:schemeClr val="bg1">
                    <a:lumMod val="95000"/>
                  </a:schemeClr>
                </a:solidFill>
              </a:rPr>
              <a:t>متضمن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E597E86-3ECC-28D9-EA86-BBC3438D97F4}"/>
              </a:ext>
            </a:extLst>
          </p:cNvPr>
          <p:cNvSpPr txBox="1"/>
          <p:nvPr/>
        </p:nvSpPr>
        <p:spPr>
          <a:xfrm>
            <a:off x="5519095" y="4961466"/>
            <a:ext cx="1420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LB" dirty="0">
                <a:solidFill>
                  <a:schemeClr val="bg1">
                    <a:lumMod val="95000"/>
                  </a:schemeClr>
                </a:solidFill>
              </a:rPr>
              <a:t>زائد مصلحة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9F04C0A-9D3F-6481-771D-2B1C743C34A5}"/>
              </a:ext>
            </a:extLst>
          </p:cNvPr>
          <p:cNvSpPr txBox="1"/>
          <p:nvPr/>
        </p:nvSpPr>
        <p:spPr>
          <a:xfrm>
            <a:off x="7081050" y="5589595"/>
            <a:ext cx="1420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LB" dirty="0">
                <a:solidFill>
                  <a:schemeClr val="bg1">
                    <a:lumMod val="95000"/>
                  </a:schemeClr>
                </a:solidFill>
              </a:rPr>
              <a:t>ناقص  مصلحة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5675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10383506" y="341085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668000" y="239486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2.2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7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1028" y="12334"/>
            <a:ext cx="8306972" cy="1661993"/>
          </a:xfrm>
        </p:spPr>
        <p:txBody>
          <a:bodyPr/>
          <a:lstStyle/>
          <a:p>
            <a:pPr algn="ctr" rtl="1"/>
            <a:r>
              <a:rPr lang="ar-LB" sz="6000" b="1" dirty="0">
                <a:latin typeface="Franklin Gothic Book" panose="020B0503020102020204" pitchFamily="34" charset="0"/>
              </a:rPr>
              <a:t>تصنيف أصحاب المصلحة (10 دقائق)</a:t>
            </a:r>
            <a:endParaRPr lang="en-US" sz="6000" b="1" dirty="0">
              <a:latin typeface="Franklin Gothic Book" panose="020B0503020102020204" pitchFamily="34" charset="0"/>
            </a:endParaRPr>
          </a:p>
        </p:txBody>
      </p:sp>
      <p:sp>
        <p:nvSpPr>
          <p:cNvPr id="2" name="Right Arrow 1"/>
          <p:cNvSpPr/>
          <p:nvPr/>
        </p:nvSpPr>
        <p:spPr>
          <a:xfrm>
            <a:off x="2148114" y="2946400"/>
            <a:ext cx="8694057" cy="522514"/>
          </a:xfrm>
          <a:prstGeom prst="rightArrow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 txBox="1">
            <a:spLocks/>
          </p:cNvSpPr>
          <p:nvPr/>
        </p:nvSpPr>
        <p:spPr>
          <a:xfrm>
            <a:off x="11021493" y="2662891"/>
            <a:ext cx="868401" cy="108952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600" kern="1200" spc="-6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7200" b="1" dirty="0">
                <a:latin typeface="Franklin Gothic Book" panose="020B0503020102020204" pitchFamily="34" charset="0"/>
              </a:rPr>
              <a:t>1</a:t>
            </a:r>
          </a:p>
        </p:txBody>
      </p:sp>
      <p:sp>
        <p:nvSpPr>
          <p:cNvPr id="19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 txBox="1">
            <a:spLocks/>
          </p:cNvSpPr>
          <p:nvPr/>
        </p:nvSpPr>
        <p:spPr>
          <a:xfrm>
            <a:off x="926485" y="2662892"/>
            <a:ext cx="868401" cy="108952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600" kern="1200" spc="-6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7200" b="1" dirty="0">
                <a:latin typeface="Franklin Gothic Book" panose="020B0503020102020204" pitchFamily="34" charset="0"/>
              </a:rPr>
              <a:t>5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096396" y="5201391"/>
            <a:ext cx="6836236" cy="551542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LB" sz="2000" dirty="0">
                <a:solidFill>
                  <a:schemeClr val="bg1"/>
                </a:solidFill>
              </a:rPr>
              <a:t>وصف قصير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096396" y="5646989"/>
            <a:ext cx="6836236" cy="551542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LB" sz="2000" dirty="0">
                <a:solidFill>
                  <a:schemeClr val="bg1"/>
                </a:solidFill>
              </a:rPr>
              <a:t>تصنيف واقعي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486124" y="3454399"/>
            <a:ext cx="2791543" cy="1087351"/>
          </a:xfrm>
          <a:prstGeom prst="rect">
            <a:avLst/>
          </a:prstGeom>
          <a:solidFill>
            <a:srgbClr val="D8AE07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</a:rPr>
              <a:t>السلطة/صنع القرار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361431" y="3468914"/>
            <a:ext cx="2734569" cy="1108969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</a:rPr>
              <a:t>التنفيذ/الاستدامة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7908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10770932" y="464456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1092061" y="402670"/>
            <a:ext cx="1002676" cy="8309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2.2</a:t>
            </a:r>
            <a:endParaRPr lang="en-US" sz="48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772860" y="1747249"/>
            <a:ext cx="3120579" cy="344305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</a:rPr>
              <a:t>سكان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816402" y="2367510"/>
            <a:ext cx="3120579" cy="344305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</a:rPr>
              <a:t>مربو حيوانات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816402" y="2798794"/>
            <a:ext cx="3120579" cy="630110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</a:rPr>
              <a:t>باحثون/مؤسسات علمية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816402" y="3617458"/>
            <a:ext cx="3120579" cy="550014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</a:rPr>
              <a:t>مصلحة المياه/مصلحة السياحة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816402" y="4273149"/>
            <a:ext cx="3120579" cy="344305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</a:rPr>
              <a:t>البلدية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816403" y="4888740"/>
            <a:ext cx="3120579" cy="344305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</a:rPr>
              <a:t>محبو الطبيعة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816404" y="5504331"/>
            <a:ext cx="3120579" cy="344305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</a:rPr>
              <a:t>كمش’ن كجليو (القطاع الخاص)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859716" y="5905137"/>
            <a:ext cx="3120579" cy="344305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LB" sz="2000" dirty="0">
                <a:solidFill>
                  <a:schemeClr val="bg1"/>
                </a:solidFill>
              </a:rPr>
              <a:t>صيادو السمك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742212" y="1117005"/>
            <a:ext cx="3120579" cy="344305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LB" sz="2000" dirty="0">
                <a:solidFill>
                  <a:schemeClr val="bg1"/>
                </a:solidFill>
              </a:rPr>
              <a:t>صيادون/مزارعون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729090" y="157840"/>
            <a:ext cx="3120579" cy="344305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TDV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5337" y="757368"/>
            <a:ext cx="3657600" cy="37535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LB" sz="2000" dirty="0">
                <a:solidFill>
                  <a:schemeClr val="bg1"/>
                </a:solidFill>
              </a:rPr>
              <a:t>التنفيذ / الاستدامة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839883" y="741652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</a:rPr>
              <a:t>السلطة/صنع القرار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796569" y="1258264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dirty="0">
                <a:solidFill>
                  <a:schemeClr val="bg1"/>
                </a:solidFill>
              </a:rPr>
              <a:t>4/الملكية والدعم العام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3274" y="1270855"/>
            <a:ext cx="3679663" cy="37535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dirty="0">
                <a:solidFill>
                  <a:schemeClr val="bg1"/>
                </a:solidFill>
              </a:rPr>
              <a:t>5/ الإدارة والتمكين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820493" y="1809458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dirty="0">
                <a:solidFill>
                  <a:schemeClr val="bg1"/>
                </a:solidFill>
              </a:rPr>
              <a:t>2/التأثير الاجتماعي/ رأي قوي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820491" y="2415779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dirty="0">
                <a:solidFill>
                  <a:schemeClr val="bg1"/>
                </a:solidFill>
              </a:rPr>
              <a:t>5/القرارات واللوائح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820492" y="2979040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dirty="0">
                <a:solidFill>
                  <a:schemeClr val="bg1"/>
                </a:solidFill>
              </a:rPr>
              <a:t>5/ القرارات واللوائح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839883" y="3539101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dirty="0">
                <a:solidFill>
                  <a:schemeClr val="bg1"/>
                </a:solidFill>
              </a:rPr>
              <a:t>5/ القرارات واللوائح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3820491" y="4074597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dirty="0">
                <a:solidFill>
                  <a:schemeClr val="bg1"/>
                </a:solidFill>
              </a:rPr>
              <a:t>5/ القرارات واللوائح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820491" y="4555409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dirty="0">
                <a:solidFill>
                  <a:schemeClr val="bg1"/>
                </a:solidFill>
              </a:rPr>
              <a:t>5/ القرارات واللوائح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796568" y="5078055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dirty="0">
                <a:solidFill>
                  <a:schemeClr val="bg1"/>
                </a:solidFill>
              </a:rPr>
              <a:t>5/ القرارات واللوائح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796567" y="5568519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dirty="0">
                <a:solidFill>
                  <a:schemeClr val="bg1"/>
                </a:solidFill>
              </a:rPr>
              <a:t>5/ القرارات واللوائح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796567" y="6108198"/>
            <a:ext cx="3679663" cy="375353"/>
          </a:xfrm>
          <a:prstGeom prst="rect">
            <a:avLst/>
          </a:prstGeom>
          <a:solidFill>
            <a:srgbClr val="ED7D3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dirty="0">
                <a:solidFill>
                  <a:schemeClr val="bg1"/>
                </a:solidFill>
              </a:rPr>
              <a:t>5/ القرارات واللوائح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3274" y="1740938"/>
            <a:ext cx="3679663" cy="53275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dirty="0">
                <a:solidFill>
                  <a:schemeClr val="bg1"/>
                </a:solidFill>
              </a:rPr>
              <a:t>5/ إدارة التهديدات والمتأثرين بإنفاذ القانون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8036" y="2439795"/>
            <a:ext cx="3679663" cy="37535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dirty="0">
                <a:solidFill>
                  <a:schemeClr val="bg1"/>
                </a:solidFill>
              </a:rPr>
              <a:t>4/إنفاذ القانون والتيسير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5337" y="2991899"/>
            <a:ext cx="3679663" cy="37535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dirty="0">
                <a:solidFill>
                  <a:schemeClr val="bg1"/>
                </a:solidFill>
              </a:rPr>
              <a:t>4/إنفاذ القانون والتيسير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53274" y="3529827"/>
            <a:ext cx="3679663" cy="37535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dirty="0">
                <a:solidFill>
                  <a:schemeClr val="bg1"/>
                </a:solidFill>
              </a:rPr>
              <a:t>4/إنفاذ القانون والتيسير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8036" y="4067738"/>
            <a:ext cx="3679663" cy="37535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dirty="0">
                <a:solidFill>
                  <a:schemeClr val="bg1"/>
                </a:solidFill>
              </a:rPr>
              <a:t>4/إنفاذ القانون والتيسير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9955" y="4524528"/>
            <a:ext cx="3679663" cy="37535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dirty="0">
                <a:solidFill>
                  <a:schemeClr val="bg1"/>
                </a:solidFill>
              </a:rPr>
              <a:t>4/إنفاذ القانون والتيسير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-1072" y="5091173"/>
            <a:ext cx="3679663" cy="37535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dirty="0">
                <a:solidFill>
                  <a:schemeClr val="bg1"/>
                </a:solidFill>
              </a:rPr>
              <a:t>4/إنفاذ القانون والتيسير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-1075" y="5606682"/>
            <a:ext cx="3679663" cy="37535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dirty="0">
                <a:solidFill>
                  <a:schemeClr val="bg1"/>
                </a:solidFill>
              </a:rPr>
              <a:t>4/إنفاذ القانون والتيسير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-1076" y="6108198"/>
            <a:ext cx="3679663" cy="375353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dirty="0">
                <a:solidFill>
                  <a:schemeClr val="bg1"/>
                </a:solidFill>
              </a:rPr>
              <a:t>4/إنفاذ القانون والتيسير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9EDFCBD-C26E-328A-F1E7-1A0F737C5068}"/>
              </a:ext>
            </a:extLst>
          </p:cNvPr>
          <p:cNvSpPr/>
          <p:nvPr/>
        </p:nvSpPr>
        <p:spPr>
          <a:xfrm>
            <a:off x="7816401" y="6299400"/>
            <a:ext cx="3120579" cy="344305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</a:rPr>
              <a:t>مدارس/منظمات غير حكومية أخرى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B7E35E-E0C0-FB6D-7B59-99506956634D}"/>
              </a:ext>
            </a:extLst>
          </p:cNvPr>
          <p:cNvSpPr/>
          <p:nvPr/>
        </p:nvSpPr>
        <p:spPr>
          <a:xfrm>
            <a:off x="7722350" y="516079"/>
            <a:ext cx="3120579" cy="630109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LB" sz="2000" dirty="0">
                <a:solidFill>
                  <a:schemeClr val="bg1"/>
                </a:solidFill>
              </a:rPr>
              <a:t>مصلحة ري المياه</a:t>
            </a:r>
            <a:r>
              <a:rPr lang="en-US" sz="2000" dirty="0">
                <a:solidFill>
                  <a:schemeClr val="bg1"/>
                </a:solidFill>
              </a:rPr>
              <a:t>ASA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361A625-1B9B-EC93-511B-7DF94FD963B5}"/>
              </a:ext>
            </a:extLst>
          </p:cNvPr>
          <p:cNvSpPr/>
          <p:nvPr/>
        </p:nvSpPr>
        <p:spPr>
          <a:xfrm>
            <a:off x="7750861" y="1394973"/>
            <a:ext cx="3120579" cy="344305"/>
          </a:xfrm>
          <a:prstGeom prst="rect">
            <a:avLst/>
          </a:prstGeom>
          <a:solidFill>
            <a:srgbClr val="0099CC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</a:rPr>
              <a:t>متطوعين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29132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10743587" y="989809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1028081" y="888210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2.3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" name="Picture 2" descr="Personal Interview - Interview Clipart Png Transparent Png (#3363196) -  PinClipart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801" b="98847" l="4432" r="95000">
                        <a14:foregroundMark x1="57386" y1="22735" x2="57386" y2="21911"/>
                        <a14:foregroundMark x1="71364" y1="58649" x2="71364" y2="58649"/>
                        <a14:foregroundMark x1="70682" y1="42175" x2="70682" y2="42175"/>
                        <a14:foregroundMark x1="33068" y1="42834" x2="33068" y2="4283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00182" y="1988458"/>
            <a:ext cx="7138273" cy="4923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What is a Stakeholder in Project Management? | Planio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89" b="89898" l="6406" r="94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1029" y="-272768"/>
            <a:ext cx="8142515" cy="5604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4260" y="1538474"/>
            <a:ext cx="7816492" cy="3859518"/>
          </a:xfrm>
        </p:spPr>
        <p:txBody>
          <a:bodyPr/>
          <a:lstStyle/>
          <a:p>
            <a:pPr algn="ctr"/>
            <a:r>
              <a:rPr lang="ar-LB" sz="9600" b="1" dirty="0">
                <a:latin typeface="Franklin Gothic Book" panose="020B0503020102020204" pitchFamily="34" charset="0"/>
              </a:rPr>
              <a:t>مقابلات مع أصحاب المصلحة</a:t>
            </a:r>
            <a:endParaRPr lang="en-US" sz="7200" b="1" dirty="0">
              <a:latin typeface="Franklin Gothic Book" panose="020B0503020102020204" pitchFamily="34" charset="0"/>
            </a:endParaRPr>
          </a:p>
        </p:txBody>
      </p:sp>
      <p:pic>
        <p:nvPicPr>
          <p:cNvPr id="16386" name="Picture 2" descr="Clipart Clock Orange - Time Clipart, HD Png Download , Transparent Png  Image - PNGitem"/>
          <p:cNvPicPr>
            <a:picLocks noChangeAspect="1" noChangeArrowheads="1"/>
          </p:cNvPicPr>
          <p:nvPr/>
        </p:nvPicPr>
        <p:blipFill>
          <a:blip r:embed="rId7" cstate="hq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250" b="97604" l="0" r="99535">
                        <a14:backgroundMark x1="47558" y1="52188" x2="54070" y2="61458"/>
                        <a14:backgroundMark x1="52791" y1="47604" x2="56628" y2="66146"/>
                        <a14:backgroundMark x1="59302" y1="71979" x2="59302" y2="68438"/>
                        <a14:backgroundMark x1="61860" y1="67292" x2="61860" y2="67292"/>
                        <a14:backgroundMark x1="59302" y1="44167" x2="59302" y2="44167"/>
                        <a14:backgroundMark x1="55349" y1="49375" x2="55349" y2="49375"/>
                        <a14:backgroundMark x1="53488" y1="53438" x2="63837" y2="40104"/>
                        <a14:backgroundMark x1="66395" y1="47604" x2="53488" y2="42917"/>
                        <a14:backgroundMark x1="56047" y1="69583" x2="65116" y2="59792"/>
                        <a14:backgroundMark x1="1744" y1="29583" x2="1744" y2="29583"/>
                        <a14:backgroundMark x1="48256" y1="62708" x2="42442" y2="580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2515" y="4341904"/>
            <a:ext cx="2244021" cy="2504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 txBox="1">
            <a:spLocks/>
          </p:cNvSpPr>
          <p:nvPr/>
        </p:nvSpPr>
        <p:spPr>
          <a:xfrm>
            <a:off x="4480553" y="4799728"/>
            <a:ext cx="6085115" cy="142192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600" kern="1200" spc="-6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ar-LB" sz="9600" b="1" dirty="0">
                <a:latin typeface="Franklin Gothic Book" panose="020B0503020102020204" pitchFamily="34" charset="0"/>
              </a:rPr>
              <a:t>4 أيام</a:t>
            </a:r>
            <a:endParaRPr lang="en-US" sz="7200" b="1" dirty="0">
              <a:latin typeface="Franklin Gothic Book" panose="020B05030201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C9B60C14-6963-91F4-A4AA-0CCDE7129E81}"/>
                  </a:ext>
                </a:extLst>
              </p14:cNvPr>
              <p14:cNvContentPartPr/>
              <p14:nvPr/>
            </p14:nvContentPartPr>
            <p14:xfrm>
              <a:off x="8421120" y="1448640"/>
              <a:ext cx="2842200" cy="54093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C9B60C14-6963-91F4-A4AA-0CCDE7129E81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8411760" y="1439280"/>
                <a:ext cx="2860920" cy="5428080"/>
              </a:xfrm>
              <a:prstGeom prst="rect">
                <a:avLst/>
              </a:prstGeom>
            </p:spPr>
          </p:pic>
        </mc:Fallback>
      </mc:AlternateContent>
      <p:grpSp>
        <p:nvGrpSpPr>
          <p:cNvPr id="3" name="Group 2">
            <a:extLst>
              <a:ext uri="{FF2B5EF4-FFF2-40B4-BE49-F238E27FC236}">
                <a16:creationId xmlns:a16="http://schemas.microsoft.com/office/drawing/2014/main" id="{077AB673-8D38-A1E7-0BE0-0A1108747C34}"/>
              </a:ext>
            </a:extLst>
          </p:cNvPr>
          <p:cNvGrpSpPr/>
          <p:nvPr/>
        </p:nvGrpSpPr>
        <p:grpSpPr>
          <a:xfrm>
            <a:off x="124608" y="368895"/>
            <a:ext cx="2547900" cy="488950"/>
            <a:chOff x="6942149" y="5520377"/>
            <a:chExt cx="4892790" cy="993102"/>
          </a:xfrm>
        </p:grpSpPr>
        <p:pic>
          <p:nvPicPr>
            <p:cNvPr id="4" name="Picture 6">
              <a:extLst>
                <a:ext uri="{FF2B5EF4-FFF2-40B4-BE49-F238E27FC236}">
                  <a16:creationId xmlns:a16="http://schemas.microsoft.com/office/drawing/2014/main" id="{72AD097F-5AA6-5699-6B98-E515CEB45B3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Image 1">
              <a:extLst>
                <a:ext uri="{FF2B5EF4-FFF2-40B4-BE49-F238E27FC236}">
                  <a16:creationId xmlns:a16="http://schemas.microsoft.com/office/drawing/2014/main" id="{9DD03334-34C4-BC70-DAF6-020BCFCC8F4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Google Shape;148;p2">
              <a:extLst>
                <a:ext uri="{FF2B5EF4-FFF2-40B4-BE49-F238E27FC236}">
                  <a16:creationId xmlns:a16="http://schemas.microsoft.com/office/drawing/2014/main" id="{B718EA76-0B92-97BF-6CCC-0E78DC6AE64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2A271E98-6927-72AC-5D31-8025B4AFCC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625758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10514988" y="387500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799482" y="285901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2.4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A08A412-028C-E9CC-1843-FF2EFB14BF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1675252"/>
              </p:ext>
            </p:extLst>
          </p:nvPr>
        </p:nvGraphicFramePr>
        <p:xfrm>
          <a:off x="1571876" y="1773747"/>
          <a:ext cx="9292440" cy="56141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97480">
                  <a:extLst>
                    <a:ext uri="{9D8B030D-6E8A-4147-A177-3AD203B41FA5}">
                      <a16:colId xmlns:a16="http://schemas.microsoft.com/office/drawing/2014/main" val="882455477"/>
                    </a:ext>
                  </a:extLst>
                </a:gridCol>
                <a:gridCol w="3097480">
                  <a:extLst>
                    <a:ext uri="{9D8B030D-6E8A-4147-A177-3AD203B41FA5}">
                      <a16:colId xmlns:a16="http://schemas.microsoft.com/office/drawing/2014/main" val="505415176"/>
                    </a:ext>
                  </a:extLst>
                </a:gridCol>
                <a:gridCol w="3097480">
                  <a:extLst>
                    <a:ext uri="{9D8B030D-6E8A-4147-A177-3AD203B41FA5}">
                      <a16:colId xmlns:a16="http://schemas.microsoft.com/office/drawing/2014/main" val="3615941008"/>
                    </a:ext>
                  </a:extLst>
                </a:gridCol>
              </a:tblGrid>
              <a:tr h="17667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LB" sz="1600" kern="0" dirty="0">
                          <a:solidFill>
                            <a:schemeClr val="bg1"/>
                          </a:solidFill>
                          <a:effectLst/>
                        </a:rPr>
                        <a:t>المبادئ التوجيهية</a:t>
                      </a:r>
                      <a:endParaRPr lang="en-US" sz="1600" kern="100" dirty="0">
                        <a:solidFill>
                          <a:schemeClr val="bg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dirty="0">
                          <a:solidFill>
                            <a:schemeClr val="bg1"/>
                          </a:solidFill>
                        </a:rPr>
                        <a:t>الإجراءات الرئيسية</a:t>
                      </a:r>
                      <a:endParaRPr lang="en-US" sz="1600" kern="100" dirty="0">
                        <a:solidFill>
                          <a:schemeClr val="bg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ar-SA" sz="1000" dirty="0"/>
                        <a:t>الغرض/المنفعة</a:t>
                      </a:r>
                    </a:p>
                  </a:txBody>
                  <a:tcPr marL="59357" marR="59357" marT="0" marB="0"/>
                </a:tc>
                <a:extLst>
                  <a:ext uri="{0D108BD9-81ED-4DB2-BD59-A6C34878D82A}">
                    <a16:rowId xmlns:a16="http://schemas.microsoft.com/office/drawing/2014/main" val="3543542457"/>
                  </a:ext>
                </a:extLst>
              </a:tr>
              <a:tr h="915871"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>
                          <a:solidFill>
                            <a:schemeClr val="bg1"/>
                          </a:solidFill>
                        </a:rPr>
                        <a:t>ابدأ بالاستمارة، لكن اسمح بحوار مفتوح</a:t>
                      </a: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kern="100" dirty="0">
                        <a:solidFill>
                          <a:schemeClr val="bg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0" algn="r" defTabSz="914400" rtl="1" eaLnBrk="1" latinLnBrk="0" hangingPunct="1"/>
                      <a:r>
                        <a:rPr lang="ar-LB" sz="1600" dirty="0">
                          <a:solidFill>
                            <a:schemeClr val="tx1"/>
                          </a:solidFill>
                        </a:rPr>
                        <a:t>-</a:t>
                      </a:r>
                      <a:r>
                        <a:rPr lang="ar-SA" sz="1600" dirty="0">
                          <a:solidFill>
                            <a:schemeClr val="tx1"/>
                          </a:solidFill>
                        </a:rPr>
                        <a:t>ابدأ بأسئلة منتظمة لكن حافظ على مرونتك من اجل محادثات عضوية</a:t>
                      </a:r>
                      <a:br>
                        <a:rPr lang="ar-SA" sz="1600" dirty="0">
                          <a:solidFill>
                            <a:schemeClr val="tx1"/>
                          </a:solidFill>
                        </a:rPr>
                      </a:br>
                      <a:r>
                        <a:rPr lang="ar-LB" sz="1600" dirty="0">
                          <a:solidFill>
                            <a:schemeClr val="tx1"/>
                          </a:solidFill>
                        </a:rPr>
                        <a:t>-</a:t>
                      </a:r>
                      <a:r>
                        <a:rPr lang="ar-SA" sz="1600" dirty="0">
                          <a:solidFill>
                            <a:schemeClr val="tx1"/>
                          </a:solidFill>
                        </a:rPr>
                        <a:t>شجع المشاركين لتوسيع اجاباتهم</a:t>
                      </a:r>
                    </a:p>
                    <a:p>
                      <a:pPr marL="0" algn="r" defTabSz="914400" rtl="1" eaLnBrk="1" latinLnBrk="0" hangingPunct="1"/>
                      <a:r>
                        <a:rPr lang="ar-LB" sz="1600" dirty="0">
                          <a:solidFill>
                            <a:schemeClr val="tx1"/>
                          </a:solidFill>
                        </a:rPr>
                        <a:t>-</a:t>
                      </a:r>
                      <a:r>
                        <a:rPr lang="ar-SA" sz="1600" dirty="0">
                          <a:solidFill>
                            <a:schemeClr val="tx1"/>
                          </a:solidFill>
                        </a:rPr>
                        <a:t>قم باستكشاف المواضيع التي تنشأ بشكل طبيعي اثناء المحادثة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0" algn="r" defTabSz="914400" rtl="1" eaLnBrk="1" latinLnBrk="0" hangingPunct="1"/>
                      <a:r>
                        <a:rPr lang="ar-LB" sz="1400" dirty="0"/>
                        <a:t>- </a:t>
                      </a:r>
                      <a:r>
                        <a:rPr lang="ar-SA" sz="1400" dirty="0"/>
                        <a:t>جمع رؤى اكثر ثراءا ودقة تتجاوز الأسئلة المحددة مسبقا</a:t>
                      </a:r>
                    </a:p>
                    <a:p>
                      <a:pPr marL="0" algn="r" defTabSz="914400" rtl="1" eaLnBrk="1" latinLnBrk="0" hangingPunct="1"/>
                      <a:r>
                        <a:rPr lang="ar-LB" sz="1400" dirty="0"/>
                        <a:t>- </a:t>
                      </a:r>
                      <a:r>
                        <a:rPr lang="ar-SA" sz="1400" dirty="0"/>
                        <a:t>جمع معلومات من المجتمع المحلي ذات قيمة من اجل التخطيط </a:t>
                      </a: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.</a:t>
                      </a:r>
                      <a:endParaRPr lang="en-US" sz="1400" kern="100" dirty="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extLst>
                  <a:ext uri="{0D108BD9-81ED-4DB2-BD59-A6C34878D82A}">
                    <a16:rowId xmlns:a16="http://schemas.microsoft.com/office/drawing/2014/main" val="2537812930"/>
                  </a:ext>
                </a:extLst>
              </a:tr>
              <a:tr h="729846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dirty="0"/>
                        <a:t>قم بخلق بيئة مريحة، وليس استجواب</a:t>
                      </a:r>
                      <a:endParaRPr lang="en-US" sz="1800" kern="100" dirty="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0" algn="r" defTabSz="914400" rtl="1" eaLnBrk="1" latinLnBrk="0" hangingPunct="1"/>
                      <a:r>
                        <a:rPr lang="ar-LB" sz="1800" dirty="0"/>
                        <a:t>-</a:t>
                      </a:r>
                      <a:r>
                        <a:rPr lang="ar-SA" sz="1800" dirty="0"/>
                        <a:t>قم بخلق جو ترحيبي وغير رسمي </a:t>
                      </a:r>
                    </a:p>
                    <a:p>
                      <a:pPr marL="0" algn="r" defTabSz="914400" rtl="1" eaLnBrk="1" latinLnBrk="0" hangingPunct="1"/>
                      <a:r>
                        <a:rPr lang="ar-LB" sz="1800" dirty="0"/>
                        <a:t>-</a:t>
                      </a:r>
                      <a:r>
                        <a:rPr lang="ar-SA" sz="1800" dirty="0"/>
                        <a:t>ابدأ بطرح أسئلة ودية وعامة لكسر الجليد</a:t>
                      </a:r>
                    </a:p>
                    <a:p>
                      <a:pPr marL="0" algn="r" defTabSz="914400" rtl="1" eaLnBrk="1" latinLnBrk="0" hangingPunct="1"/>
                      <a:r>
                        <a:rPr lang="ar-LB" sz="1800" dirty="0"/>
                        <a:t>-</a:t>
                      </a:r>
                      <a:r>
                        <a:rPr lang="ar-SA" sz="1800" dirty="0"/>
                        <a:t>استخدم لغة المحادثة</a:t>
                      </a: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0" algn="r" defTabSz="914400" rtl="1" eaLnBrk="1" latinLnBrk="0" hangingPunct="1"/>
                      <a:r>
                        <a:rPr lang="ar-LB" sz="1400" dirty="0"/>
                        <a:t>- </a:t>
                      </a:r>
                      <a:r>
                        <a:rPr lang="ar-SA" sz="1400" dirty="0"/>
                        <a:t>تعزيز الثقة والانفتاح، وضمان مشاركة المشاركين أفكارهم الحقيقية</a:t>
                      </a:r>
                    </a:p>
                    <a:p>
                      <a:pPr marL="0" algn="r" defTabSz="914400" rtl="1" eaLnBrk="1" latinLnBrk="0" hangingPunct="1"/>
                      <a:r>
                        <a:rPr lang="ar-LB" sz="1400" dirty="0"/>
                        <a:t>- </a:t>
                      </a:r>
                      <a:r>
                        <a:rPr lang="ar-SA" sz="1400" dirty="0"/>
                        <a:t>يحد من القلق والتوتر حول الاستشارة</a:t>
                      </a:r>
                    </a:p>
                  </a:txBody>
                  <a:tcPr marL="59357" marR="59357" marT="0" marB="0"/>
                </a:tc>
                <a:extLst>
                  <a:ext uri="{0D108BD9-81ED-4DB2-BD59-A6C34878D82A}">
                    <a16:rowId xmlns:a16="http://schemas.microsoft.com/office/drawing/2014/main" val="2839139418"/>
                  </a:ext>
                </a:extLst>
              </a:tr>
              <a:tr h="914237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dirty="0"/>
                        <a:t>اضمن الموافقة المستنيرة للمشاركين</a:t>
                      </a:r>
                      <a:endParaRPr lang="en-US" sz="1800" kern="100" dirty="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0" algn="r" defTabSz="914400" rtl="1" eaLnBrk="1" latinLnBrk="0" hangingPunct="1"/>
                      <a:r>
                        <a:rPr lang="ar-LB" sz="1400" dirty="0"/>
                        <a:t>- </a:t>
                      </a:r>
                      <a:r>
                        <a:rPr lang="ar-SA" sz="1400" dirty="0"/>
                        <a:t>اشرح بوضوح الغرض من الاستشارة </a:t>
                      </a:r>
                    </a:p>
                    <a:p>
                      <a:pPr marL="0" algn="r" defTabSz="914400" rtl="1" eaLnBrk="1" latinLnBrk="0" hangingPunct="1"/>
                      <a:r>
                        <a:rPr lang="ar-LB" sz="1400" dirty="0"/>
                        <a:t>- </a:t>
                      </a:r>
                      <a:r>
                        <a:rPr lang="ar-SA" sz="1400" dirty="0"/>
                        <a:t>احصل على موافقة صريحة، مكتوبة كانت ام شفهية، قبل البدء</a:t>
                      </a:r>
                    </a:p>
                    <a:p>
                      <a:pPr marL="0" algn="r" defTabSz="914400" rtl="1" eaLnBrk="1" latinLnBrk="0" hangingPunct="1"/>
                      <a:r>
                        <a:rPr lang="ar-LB" sz="1400" dirty="0"/>
                        <a:t>- </a:t>
                      </a:r>
                      <a:r>
                        <a:rPr lang="ar-SA" sz="1400" dirty="0"/>
                        <a:t>تأكد من ان المشاركون مرتاحون مع فكرة التسجيل (اذا كان الامر ينطبق)</a:t>
                      </a:r>
                      <a:endParaRPr lang="en-US" sz="1400" kern="100" dirty="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0" algn="r" defTabSz="914400" rtl="1" eaLnBrk="1" latinLnBrk="0" hangingPunct="1"/>
                      <a:r>
                        <a:rPr lang="ar-LB" sz="1400" dirty="0"/>
                        <a:t>- </a:t>
                      </a:r>
                      <a:r>
                        <a:rPr lang="ar-SA" sz="1400" dirty="0"/>
                        <a:t>يبني الشفافية والثقة </a:t>
                      </a:r>
                      <a:br>
                        <a:rPr lang="ar-SA" sz="1400" dirty="0"/>
                      </a:br>
                      <a:r>
                        <a:rPr lang="ar-LB" sz="1400" dirty="0"/>
                        <a:t>- </a:t>
                      </a:r>
                      <a:r>
                        <a:rPr lang="ar-SA" sz="1400" dirty="0"/>
                        <a:t>يضمن جمع البيانات بشكل أخلاقي ويحمي حقوق المشاركين</a:t>
                      </a:r>
                    </a:p>
                  </a:txBody>
                  <a:tcPr marL="59357" marR="59357" marT="0" marB="0"/>
                </a:tc>
                <a:extLst>
                  <a:ext uri="{0D108BD9-81ED-4DB2-BD59-A6C34878D82A}">
                    <a16:rowId xmlns:a16="http://schemas.microsoft.com/office/drawing/2014/main" val="4191120928"/>
                  </a:ext>
                </a:extLst>
              </a:tr>
              <a:tr h="914237">
                <a:tc>
                  <a:txBody>
                    <a:bodyPr/>
                    <a:lstStyle/>
                    <a:p>
                      <a:pPr marL="0" algn="r" defTabSz="914400" rtl="1" eaLnBrk="1" latinLnBrk="0" hangingPunct="1"/>
                      <a:r>
                        <a:rPr lang="ar-SA" sz="1800" dirty="0"/>
                        <a:t>قم بتسجيل وتوثيق جميع المعلومات</a:t>
                      </a: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0" algn="r" defTabSz="914400" rtl="1" eaLnBrk="1" latinLnBrk="0" hangingPunct="1"/>
                      <a:r>
                        <a:rPr lang="ar-LB" sz="1400" dirty="0"/>
                        <a:t>-  </a:t>
                      </a:r>
                      <a:r>
                        <a:rPr lang="ar-SA" sz="1400" dirty="0"/>
                        <a:t>بعد قبول المشاركين، قم بتسجيل الجلسات او بتدوين الملاحظات الكاملة والشاملة</a:t>
                      </a:r>
                    </a:p>
                    <a:p>
                      <a:pPr marL="0" algn="r" defTabSz="914400" rtl="1" eaLnBrk="1" latinLnBrk="0" hangingPunct="1"/>
                      <a:r>
                        <a:rPr lang="ar-LB" sz="1400" dirty="0"/>
                        <a:t>- </a:t>
                      </a:r>
                      <a:r>
                        <a:rPr lang="ar-SA" sz="1400" dirty="0"/>
                        <a:t>خذ الرؤى الواقعية والسياقية (كالمخاوف والعواطف على سبيل المثال)</a:t>
                      </a:r>
                    </a:p>
                    <a:p>
                      <a:pPr marL="0" algn="r" defTabSz="914400" rtl="1" eaLnBrk="1" latinLnBrk="0" hangingPunct="1"/>
                      <a:r>
                        <a:rPr lang="ar-LB" sz="1400" dirty="0"/>
                        <a:t>- </a:t>
                      </a:r>
                      <a:r>
                        <a:rPr lang="ar-SA" sz="1400" dirty="0"/>
                        <a:t>نظم الجلسات بعد الجلسة فورا</a:t>
                      </a:r>
                      <a:endParaRPr lang="en-US" sz="1400" kern="100" dirty="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0" algn="r" defTabSz="914400" rtl="1" eaLnBrk="1" latinLnBrk="0" hangingPunct="1"/>
                      <a:r>
                        <a:rPr lang="ar-LB" sz="1400" dirty="0"/>
                        <a:t>- </a:t>
                      </a:r>
                      <a:r>
                        <a:rPr lang="ar-SA" sz="1400" dirty="0"/>
                        <a:t>يضمن عدم ضياع أي معلومات اثناء التحليل </a:t>
                      </a:r>
                    </a:p>
                    <a:p>
                      <a:pPr marL="0" algn="r" defTabSz="914400" rtl="1" eaLnBrk="1" latinLnBrk="0" hangingPunct="1"/>
                      <a:r>
                        <a:rPr lang="ar-LB" sz="1400" dirty="0"/>
                        <a:t>- </a:t>
                      </a:r>
                      <a:r>
                        <a:rPr lang="ar-SA" sz="1400" dirty="0"/>
                        <a:t>يؤمن مصدر دقيق للمعلومات من اجل تطوير خطة الإدارة </a:t>
                      </a:r>
                      <a:endParaRPr lang="en-US" sz="1400" kern="100" dirty="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extLst>
                  <a:ext uri="{0D108BD9-81ED-4DB2-BD59-A6C34878D82A}">
                    <a16:rowId xmlns:a16="http://schemas.microsoft.com/office/drawing/2014/main" val="2149224443"/>
                  </a:ext>
                </a:extLst>
              </a:tr>
              <a:tr h="914237"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/>
                        <a:t>حافظ على نهج ودي وبدون احكام</a:t>
                      </a: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kern="100" dirty="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0" algn="r" defTabSz="914400" rtl="1" eaLnBrk="1" latinLnBrk="0" hangingPunct="1"/>
                      <a:r>
                        <a:rPr lang="ar-LB" sz="1400" dirty="0"/>
                        <a:t>- </a:t>
                      </a:r>
                      <a:r>
                        <a:rPr lang="ar-SA" sz="1400" dirty="0"/>
                        <a:t>قم باستخدام أسلوب محايد وايجابي طوال المناقشة</a:t>
                      </a:r>
                    </a:p>
                    <a:p>
                      <a:pPr marL="0" algn="r" defTabSz="914400" rtl="1" eaLnBrk="1" latinLnBrk="0" hangingPunct="1"/>
                      <a:r>
                        <a:rPr lang="ar-LB" sz="1400" dirty="0"/>
                        <a:t>- </a:t>
                      </a:r>
                      <a:r>
                        <a:rPr lang="ar-SA" sz="1400" dirty="0"/>
                        <a:t>تجنب التعبير عن الاحكام او عن ردود الفعل القوية </a:t>
                      </a:r>
                    </a:p>
                    <a:p>
                      <a:pPr marL="0" algn="r" defTabSz="914400" rtl="1" eaLnBrk="1" latinLnBrk="0" hangingPunct="1"/>
                      <a:r>
                        <a:rPr lang="ar-LB" sz="1400" dirty="0"/>
                        <a:t>- </a:t>
                      </a:r>
                      <a:r>
                        <a:rPr lang="ar-SA" sz="1400" dirty="0"/>
                        <a:t>اعترف بالردود بتقديرها مثل "شكرا لك على المشاركة" على سبيل المثال</a:t>
                      </a:r>
                      <a:endParaRPr lang="en-US" sz="1400" kern="100" dirty="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tc>
                  <a:txBody>
                    <a:bodyPr/>
                    <a:lstStyle/>
                    <a:p>
                      <a:pPr marL="0" algn="r" defTabSz="914400" rtl="1" eaLnBrk="1" latinLnBrk="0" hangingPunct="1"/>
                      <a:r>
                        <a:rPr lang="ar-LB" sz="1400" dirty="0"/>
                        <a:t>- </a:t>
                      </a:r>
                      <a:r>
                        <a:rPr lang="ar-SA" sz="1400" dirty="0"/>
                        <a:t>يعزز بيئة مفتوحة حيث يشعر المشاركون بالاحترام </a:t>
                      </a:r>
                    </a:p>
                    <a:p>
                      <a:pPr marL="0" algn="r" defTabSz="914400" rtl="1" eaLnBrk="1" latinLnBrk="0" hangingPunct="1"/>
                      <a:r>
                        <a:rPr lang="ar-LB" sz="1400" dirty="0"/>
                        <a:t>- </a:t>
                      </a:r>
                      <a:r>
                        <a:rPr lang="ar-SA" sz="1400" dirty="0"/>
                        <a:t>يشجع المحادثات الصريحة لمواضيع حساسة او صعبة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.</a:t>
                      </a:r>
                      <a:endParaRPr lang="en-US" sz="1400" kern="100" dirty="0">
                        <a:solidFill>
                          <a:srgbClr val="0F476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357" marR="59357" marT="0" marB="0"/>
                </a:tc>
                <a:extLst>
                  <a:ext uri="{0D108BD9-81ED-4DB2-BD59-A6C34878D82A}">
                    <a16:rowId xmlns:a16="http://schemas.microsoft.com/office/drawing/2014/main" val="106196599"/>
                  </a:ext>
                </a:extLst>
              </a:tr>
            </a:tbl>
          </a:graphicData>
        </a:graphic>
      </p:graphicFrame>
      <p:sp>
        <p:nvSpPr>
          <p:cNvPr id="10" name="Title 9">
            <a:extLst>
              <a:ext uri="{FF2B5EF4-FFF2-40B4-BE49-F238E27FC236}">
                <a16:creationId xmlns:a16="http://schemas.microsoft.com/office/drawing/2014/main" id="{B4F6C7F4-A6F0-8461-882F-B7BE7EB48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1028" y="326266"/>
            <a:ext cx="8306972" cy="1034129"/>
          </a:xfrm>
        </p:spPr>
        <p:txBody>
          <a:bodyPr/>
          <a:lstStyle/>
          <a:p>
            <a:pPr algn="ctr" rtl="1"/>
            <a:r>
              <a:rPr lang="ar-SA" sz="7200" dirty="0"/>
              <a:t>بضعة نصائح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86EA4E2-5102-FACF-7638-64183D717491}"/>
              </a:ext>
            </a:extLst>
          </p:cNvPr>
          <p:cNvGrpSpPr/>
          <p:nvPr/>
        </p:nvGrpSpPr>
        <p:grpSpPr>
          <a:xfrm>
            <a:off x="31816" y="167065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3D6A1DCC-9E9B-5F05-CB89-4DEA0360DD2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4A2800A0-9665-C09A-324B-7486D2A094D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Google Shape;148;p2">
              <a:extLst>
                <a:ext uri="{FF2B5EF4-FFF2-40B4-BE49-F238E27FC236}">
                  <a16:creationId xmlns:a16="http://schemas.microsoft.com/office/drawing/2014/main" id="{6495D1C1-9E02-AEFC-1DD4-4C5A5BC79A0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7F48A2F1-87CD-E49D-8807-D3B07F9ED4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363847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45103" y="2838935"/>
            <a:ext cx="6085115" cy="1975926"/>
          </a:xfrm>
        </p:spPr>
        <p:txBody>
          <a:bodyPr/>
          <a:lstStyle/>
          <a:p>
            <a:pPr algn="ctr" rtl="1"/>
            <a:r>
              <a:rPr lang="ar-LB" sz="7200" b="1" dirty="0">
                <a:latin typeface="Franklin Gothic Book" panose="020B0503020102020204" pitchFamily="34" charset="0"/>
              </a:rPr>
              <a:t>شجرة المشاكل والأهداف</a:t>
            </a:r>
            <a:endParaRPr lang="en-US" sz="7200" b="1" dirty="0">
              <a:latin typeface="Franklin Gothic Book" panose="020B0503020102020204" pitchFamily="34" charset="0"/>
            </a:endParaRPr>
          </a:p>
        </p:txBody>
      </p:sp>
      <p:sp>
        <p:nvSpPr>
          <p:cNvPr id="5" name="Pentagon 4"/>
          <p:cNvSpPr/>
          <p:nvPr/>
        </p:nvSpPr>
        <p:spPr>
          <a:xfrm rot="5400000">
            <a:off x="10413909" y="268261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966104" y="166662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3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260147" y="4870261"/>
            <a:ext cx="5312229" cy="20723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6" name="Picture 6" descr="Multi-color tree diagram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778" l="9925" r="899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8447" y="1773747"/>
            <a:ext cx="6648637" cy="3758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26E3D784-F1C4-C41F-350D-A15DABBD253F}"/>
              </a:ext>
            </a:extLst>
          </p:cNvPr>
          <p:cNvGrpSpPr/>
          <p:nvPr/>
        </p:nvGrpSpPr>
        <p:grpSpPr>
          <a:xfrm>
            <a:off x="235886" y="283059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A8017CEE-82D9-4E7E-0127-FB890C3DFA3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91FDB922-A294-EA5B-32AF-D8CCF9F2588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Google Shape;148;p2">
              <a:extLst>
                <a:ext uri="{FF2B5EF4-FFF2-40B4-BE49-F238E27FC236}">
                  <a16:creationId xmlns:a16="http://schemas.microsoft.com/office/drawing/2014/main" id="{1430D03D-07E5-0822-4FBA-3EB48E70153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8A86183B-7559-799A-D96D-8613BD7DF9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099511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1199052"/>
            <a:ext cx="10528732" cy="693183"/>
          </a:xfrm>
          <a:prstGeom prst="rect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4800" dirty="0"/>
              <a:t>يجب بناء شجرة المشاكل على:</a:t>
            </a:r>
            <a:endParaRPr lang="en-US" sz="4800" b="1" dirty="0">
              <a:latin typeface="Franklin Gothic Book" panose="020B0503020102020204" pitchFamily="34" charset="0"/>
            </a:endParaRPr>
          </a:p>
        </p:txBody>
      </p:sp>
      <p:sp>
        <p:nvSpPr>
          <p:cNvPr id="7" name="Pentagon 6"/>
          <p:cNvSpPr/>
          <p:nvPr/>
        </p:nvSpPr>
        <p:spPr>
          <a:xfrm rot="5400000">
            <a:off x="10324746" y="377396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Franklin Gothic Book" panose="020B05030201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572275" y="301923"/>
            <a:ext cx="11450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Franklin Gothic Book" panose="020B0503020102020204" pitchFamily="34" charset="0"/>
              </a:rPr>
              <a:t>3.1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Franklin Gothic Book" panose="020B05030201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35564" y="2175819"/>
            <a:ext cx="9908952" cy="639746"/>
          </a:xfrm>
          <a:prstGeom prst="rect">
            <a:avLst/>
          </a:prstGeom>
          <a:solidFill>
            <a:schemeClr val="accent2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/>
            <a:r>
              <a:rPr lang="ar-SA" sz="2800" b="1" dirty="0"/>
              <a:t>تقييم الوضع الحالي للموقع</a:t>
            </a:r>
          </a:p>
        </p:txBody>
      </p:sp>
      <p:sp>
        <p:nvSpPr>
          <p:cNvPr id="10" name="Rectangle 9"/>
          <p:cNvSpPr/>
          <p:nvPr/>
        </p:nvSpPr>
        <p:spPr>
          <a:xfrm>
            <a:off x="503748" y="3099149"/>
            <a:ext cx="9908952" cy="639746"/>
          </a:xfrm>
          <a:prstGeom prst="rect">
            <a:avLst/>
          </a:prstGeom>
          <a:solidFill>
            <a:schemeClr val="accent2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/>
            <a:r>
              <a:rPr lang="ar-SA" sz="2800" b="1" dirty="0"/>
              <a:t>المعلومات التي توفرها المقابلات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35564" y="4945809"/>
            <a:ext cx="9908952" cy="63974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/>
            <a:r>
              <a:rPr lang="ar-SA" sz="2800" b="1" dirty="0"/>
              <a:t>ابدأ بتحديد المشكلة الأساسية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74DD8EE-3EEC-D376-51B8-D9D724B21088}"/>
              </a:ext>
            </a:extLst>
          </p:cNvPr>
          <p:cNvGrpSpPr/>
          <p:nvPr/>
        </p:nvGrpSpPr>
        <p:grpSpPr>
          <a:xfrm>
            <a:off x="-82744" y="418937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BF086ADD-BE86-EAC7-AA8F-A719595BD39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0934068A-9B0A-DCEF-C3B8-77DE3791152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Google Shape;148;p2">
              <a:extLst>
                <a:ext uri="{FF2B5EF4-FFF2-40B4-BE49-F238E27FC236}">
                  <a16:creationId xmlns:a16="http://schemas.microsoft.com/office/drawing/2014/main" id="{2B358613-098E-CA2A-79E6-C94164FF978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418AB20C-6F24-8A04-CA0A-E55FBD1F35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581369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96010" y="1164877"/>
            <a:ext cx="10528732" cy="693183"/>
          </a:xfrm>
          <a:prstGeom prst="rect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4800" b="1" dirty="0">
                <a:latin typeface="Franklin Gothic Book" panose="020B0503020102020204" pitchFamily="34" charset="0"/>
              </a:rPr>
              <a:t> </a:t>
            </a:r>
            <a:r>
              <a:rPr lang="ar-LB" sz="4800" b="1" dirty="0">
                <a:latin typeface="Franklin Gothic Book" panose="020B0503020102020204" pitchFamily="34" charset="0"/>
              </a:rPr>
              <a:t>لتحديد مشكلتك الأساسية</a:t>
            </a:r>
            <a:endParaRPr lang="en-US" sz="4800" b="1" dirty="0">
              <a:latin typeface="Franklin Gothic Book" panose="020B0503020102020204" pitchFamily="34" charset="0"/>
            </a:endParaRPr>
          </a:p>
        </p:txBody>
      </p:sp>
      <p:sp>
        <p:nvSpPr>
          <p:cNvPr id="7" name="Pentagon 6"/>
          <p:cNvSpPr/>
          <p:nvPr/>
        </p:nvSpPr>
        <p:spPr>
          <a:xfrm rot="5400000">
            <a:off x="10508433" y="349021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Franklin Gothic Book" panose="020B05030201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742433" y="273548"/>
            <a:ext cx="11721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Franklin Gothic Book" panose="020B0503020102020204" pitchFamily="34" charset="0"/>
              </a:rPr>
              <a:t>3.2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Franklin Gothic Book" panose="020B05030201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96010" y="1926978"/>
            <a:ext cx="3116218" cy="25995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800" dirty="0"/>
              <a:t>٣- قم بدمج الجمل الثلاثة الى مشكلة واحدة، تكون هذه مشكلتك الرئيسية</a:t>
            </a:r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87638" y="1926978"/>
            <a:ext cx="3230847" cy="25995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800" dirty="0"/>
              <a:t>٢- اجمع المصطلحات وحاول ان تحولها الى ٣ جمل رئيسية</a:t>
            </a:r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593895" y="1926978"/>
            <a:ext cx="3230847" cy="25995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LB" sz="2800" dirty="0">
                <a:latin typeface="Franklin Gothic Book" panose="020B0503020102020204" pitchFamily="34" charset="0"/>
              </a:rPr>
              <a:t>1- </a:t>
            </a:r>
            <a:r>
              <a:rPr lang="ar-SA" sz="2800" dirty="0"/>
              <a:t>حدد المصطلحات الرئيسية </a:t>
            </a:r>
          </a:p>
          <a:p>
            <a:pPr algn="ctr" rtl="1"/>
            <a:endParaRPr lang="en-US" sz="2800" dirty="0">
              <a:latin typeface="Franklin Gothic Book" panose="020B0503020102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F11C420-D59C-51BD-522B-CB55E8CAA243}"/>
              </a:ext>
            </a:extLst>
          </p:cNvPr>
          <p:cNvGrpSpPr/>
          <p:nvPr/>
        </p:nvGrpSpPr>
        <p:grpSpPr>
          <a:xfrm>
            <a:off x="0" y="363819"/>
            <a:ext cx="2547900" cy="488950"/>
            <a:chOff x="6942149" y="5520377"/>
            <a:chExt cx="4892790" cy="993102"/>
          </a:xfrm>
        </p:grpSpPr>
        <p:pic>
          <p:nvPicPr>
            <p:cNvPr id="4" name="Picture 6">
              <a:extLst>
                <a:ext uri="{FF2B5EF4-FFF2-40B4-BE49-F238E27FC236}">
                  <a16:creationId xmlns:a16="http://schemas.microsoft.com/office/drawing/2014/main" id="{93ED0AEB-D30D-F786-05B0-A80E4718085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Image 1">
              <a:extLst>
                <a:ext uri="{FF2B5EF4-FFF2-40B4-BE49-F238E27FC236}">
                  <a16:creationId xmlns:a16="http://schemas.microsoft.com/office/drawing/2014/main" id="{7141E14F-A230-7164-0A7C-2A8152A628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Google Shape;148;p2">
              <a:extLst>
                <a:ext uri="{FF2B5EF4-FFF2-40B4-BE49-F238E27FC236}">
                  <a16:creationId xmlns:a16="http://schemas.microsoft.com/office/drawing/2014/main" id="{263AED8C-4141-DDAB-8880-9ED4DBF48AF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8448A490-D826-93B9-7D1B-A24EB17502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541815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863698"/>
            <a:ext cx="10528732" cy="693183"/>
          </a:xfrm>
          <a:prstGeom prst="rect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en-US" sz="4800" b="1" dirty="0">
                <a:latin typeface="Franklin Gothic Book" panose="020B0503020102020204" pitchFamily="34" charset="0"/>
              </a:rPr>
              <a:t> </a:t>
            </a:r>
            <a:r>
              <a:rPr lang="ar-LB" sz="4800" b="1" dirty="0">
                <a:latin typeface="Franklin Gothic Book" panose="020B0503020102020204" pitchFamily="34" charset="0"/>
              </a:rPr>
              <a:t>1- المصطلحات الرئيسية</a:t>
            </a:r>
            <a:endParaRPr lang="en-US" sz="4800" b="1" dirty="0">
              <a:latin typeface="Franklin Gothic Book" panose="020B0503020102020204" pitchFamily="34" charset="0"/>
            </a:endParaRPr>
          </a:p>
        </p:txBody>
      </p:sp>
      <p:sp>
        <p:nvSpPr>
          <p:cNvPr id="7" name="Pentagon 6"/>
          <p:cNvSpPr/>
          <p:nvPr/>
        </p:nvSpPr>
        <p:spPr>
          <a:xfrm rot="5400000">
            <a:off x="10532398" y="316309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Franklin Gothic Book" panose="020B05030201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747355" y="240836"/>
            <a:ext cx="121020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Franklin Gothic Book" panose="020B0503020102020204" pitchFamily="34" charset="0"/>
              </a:rPr>
              <a:t>3.2.1</a:t>
            </a:r>
            <a:endParaRPr lang="en-US" sz="36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Franklin Gothic Book" panose="020B05030201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1601619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الصيد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283269" y="1601619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السياحة البيئية	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0" y="2258683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المصطلح 4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283269" y="2258683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المصطلح 3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0" y="2915747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المصطلح 6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283269" y="2915747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المصطلح 5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0" y="3572811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المصطلح 8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283269" y="3572811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المصطلح 7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0" y="4279846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المصطلح 10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283269" y="4279846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المصطلح 9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0" y="4972553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المصطلح 12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5283269" y="4972553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المصطلح 11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0" y="5665260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المصطلح 14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283269" y="5665260"/>
            <a:ext cx="5245463" cy="612326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المصطلح 13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DFF2517-4538-EDFE-1DF0-E174CC17EB69}"/>
              </a:ext>
            </a:extLst>
          </p:cNvPr>
          <p:cNvGrpSpPr/>
          <p:nvPr/>
        </p:nvGrpSpPr>
        <p:grpSpPr>
          <a:xfrm>
            <a:off x="83943" y="180764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B5B7CBFC-E386-56DD-939C-03CFDC81B2F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D075E99B-2140-1969-DA7E-608B3C39C2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Google Shape;148;p2">
              <a:extLst>
                <a:ext uri="{FF2B5EF4-FFF2-40B4-BE49-F238E27FC236}">
                  <a16:creationId xmlns:a16="http://schemas.microsoft.com/office/drawing/2014/main" id="{2DCFE680-DF56-6D98-2DCE-8BD9313DE9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AC0BEBF-94AD-CE17-C8B1-EA1E4FAF61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42066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4171" y="3898027"/>
            <a:ext cx="6085115" cy="1034129"/>
          </a:xfrm>
        </p:spPr>
        <p:txBody>
          <a:bodyPr/>
          <a:lstStyle/>
          <a:p>
            <a:pPr algn="ctr" rtl="1"/>
            <a:r>
              <a:rPr lang="ar-LB" sz="7200" b="1" dirty="0">
                <a:latin typeface="Franklin Gothic Book" panose="020B0503020102020204" pitchFamily="34" charset="0"/>
              </a:rPr>
              <a:t>هوية الموقع</a:t>
            </a:r>
            <a:endParaRPr lang="en-US" sz="7200" b="1" dirty="0">
              <a:latin typeface="Franklin Gothic Book" panose="020B0503020102020204" pitchFamily="34" charset="0"/>
            </a:endParaRPr>
          </a:p>
        </p:txBody>
      </p:sp>
      <p:pic>
        <p:nvPicPr>
          <p:cNvPr id="3074" name="Picture 2" descr="Digital Identity Verification - Checking Id Clip Art - Free Transparent PNG  Clipart Images Download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19643" y1="54954" x2="19643" y2="54954"/>
                        <a14:foregroundMark x1="20595" y1="66563" x2="20595" y2="66563"/>
                        <a14:foregroundMark x1="43452" y1="51703" x2="43452" y2="51703"/>
                        <a14:foregroundMark x1="46548" y1="56347" x2="46548" y2="56347"/>
                        <a14:foregroundMark x1="48095" y1="60217" x2="48095" y2="60217"/>
                        <a14:foregroundMark x1="50833" y1="64396" x2="50833" y2="64396"/>
                        <a14:foregroundMark x1="33571" y1="67957" x2="33571" y2="67957"/>
                        <a14:foregroundMark x1="33452" y1="64241" x2="33452" y2="64241"/>
                        <a14:foregroundMark x1="32143" y1="67492" x2="32143" y2="67492"/>
                        <a14:foregroundMark x1="46548" y1="52322" x2="46548" y2="52322"/>
                      </a14:backgroundRemoval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4147" y="348343"/>
            <a:ext cx="4545165" cy="3495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entagon 4"/>
          <p:cNvSpPr/>
          <p:nvPr/>
        </p:nvSpPr>
        <p:spPr>
          <a:xfrm rot="5400000">
            <a:off x="10210800" y="482045"/>
            <a:ext cx="1640114" cy="1007496"/>
          </a:xfrm>
          <a:prstGeom prst="homePlate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744561" y="380446"/>
            <a:ext cx="5725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7" name="Rectangle 6"/>
          <p:cNvSpPr/>
          <p:nvPr/>
        </p:nvSpPr>
        <p:spPr>
          <a:xfrm>
            <a:off x="3323771" y="4959856"/>
            <a:ext cx="5312229" cy="207230"/>
          </a:xfrm>
          <a:prstGeom prst="rect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DF522C9-08AF-35CF-EF6B-FE0D9882A9F4}"/>
              </a:ext>
            </a:extLst>
          </p:cNvPr>
          <p:cNvGrpSpPr/>
          <p:nvPr/>
        </p:nvGrpSpPr>
        <p:grpSpPr>
          <a:xfrm>
            <a:off x="137349" y="326572"/>
            <a:ext cx="2547900" cy="488950"/>
            <a:chOff x="6942149" y="5520377"/>
            <a:chExt cx="4892790" cy="993102"/>
          </a:xfrm>
        </p:grpSpPr>
        <p:pic>
          <p:nvPicPr>
            <p:cNvPr id="12" name="Picture 6">
              <a:extLst>
                <a:ext uri="{FF2B5EF4-FFF2-40B4-BE49-F238E27FC236}">
                  <a16:creationId xmlns:a16="http://schemas.microsoft.com/office/drawing/2014/main" id="{C4E0DEC6-9229-ACFB-18EF-7E0F07224DA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Image 1">
              <a:extLst>
                <a:ext uri="{FF2B5EF4-FFF2-40B4-BE49-F238E27FC236}">
                  <a16:creationId xmlns:a16="http://schemas.microsoft.com/office/drawing/2014/main" id="{10F3FE2E-FF33-463C-91A2-C81AAB7E7A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Google Shape;148;p2">
              <a:extLst>
                <a:ext uri="{FF2B5EF4-FFF2-40B4-BE49-F238E27FC236}">
                  <a16:creationId xmlns:a16="http://schemas.microsoft.com/office/drawing/2014/main" id="{FE270685-A9FC-C09C-74DD-DF90C69F6C9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CB9491A-FAD2-A555-2610-BA14E4CD7C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004779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35047" y="1206185"/>
            <a:ext cx="10528732" cy="693183"/>
          </a:xfrm>
          <a:prstGeom prst="rect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ar-LB" sz="4800" b="1" dirty="0">
                <a:latin typeface="Franklin Gothic Book" panose="020B0503020102020204" pitchFamily="34" charset="0"/>
              </a:rPr>
              <a:t>2- جمل تلخص المصطلحات الرئيسية</a:t>
            </a:r>
            <a:endParaRPr lang="en-US" sz="4800" b="1" dirty="0">
              <a:latin typeface="Franklin Gothic Book" panose="020B0503020102020204" pitchFamily="34" charset="0"/>
            </a:endParaRPr>
          </a:p>
        </p:txBody>
      </p:sp>
      <p:sp>
        <p:nvSpPr>
          <p:cNvPr id="7" name="Pentagon 6"/>
          <p:cNvSpPr/>
          <p:nvPr/>
        </p:nvSpPr>
        <p:spPr>
          <a:xfrm rot="5400000">
            <a:off x="10757831" y="483891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Franklin Gothic Book" panose="020B05030201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963779" y="408418"/>
            <a:ext cx="122822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Franklin Gothic Book" panose="020B0503020102020204" pitchFamily="34" charset="0"/>
              </a:rPr>
              <a:t>3.2.2</a:t>
            </a:r>
            <a:endParaRPr lang="en-US" sz="36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Franklin Gothic Book" panose="020B05030201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1813" y="2050632"/>
            <a:ext cx="10528732" cy="1478189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LB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الجملة 1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57210" y="3341298"/>
            <a:ext cx="10528732" cy="1478189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LB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الجملة 2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57210" y="4864225"/>
            <a:ext cx="10528732" cy="1478189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الجملة 3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82F28DE-B854-F569-587C-6E4F4007A8B2}"/>
              </a:ext>
            </a:extLst>
          </p:cNvPr>
          <p:cNvGrpSpPr/>
          <p:nvPr/>
        </p:nvGrpSpPr>
        <p:grpSpPr>
          <a:xfrm>
            <a:off x="0" y="379653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CB9F56DB-E458-A08D-9907-9490E66265D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D3764E5A-7F51-7AB5-F6DD-A8DFE05072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Google Shape;148;p2">
              <a:extLst>
                <a:ext uri="{FF2B5EF4-FFF2-40B4-BE49-F238E27FC236}">
                  <a16:creationId xmlns:a16="http://schemas.microsoft.com/office/drawing/2014/main" id="{B88112BE-E6BA-658F-153D-9F2D18D3F63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A968B3FD-BD5A-F0E9-0F93-F3EEC37EE2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48823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79867" y="1222176"/>
            <a:ext cx="10528732" cy="693183"/>
          </a:xfrm>
          <a:prstGeom prst="rect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ar-LB" sz="4800" b="1" dirty="0">
                <a:latin typeface="Franklin Gothic Book" panose="020B0503020102020204" pitchFamily="34" charset="0"/>
              </a:rPr>
              <a:t>3- </a:t>
            </a:r>
            <a:r>
              <a:rPr lang="en-US" sz="4800" b="1" dirty="0">
                <a:latin typeface="Franklin Gothic Book" panose="020B0503020102020204" pitchFamily="34" charset="0"/>
              </a:rPr>
              <a:t> </a:t>
            </a:r>
            <a:r>
              <a:rPr lang="ar-LB" sz="4800" b="1" dirty="0">
                <a:latin typeface="Franklin Gothic Book" panose="020B0503020102020204" pitchFamily="34" charset="0"/>
              </a:rPr>
              <a:t>المشكلة الاساسية</a:t>
            </a:r>
            <a:endParaRPr lang="en-US" sz="4800" b="1" dirty="0">
              <a:latin typeface="Franklin Gothic Book" panose="020B0503020102020204" pitchFamily="34" charset="0"/>
            </a:endParaRPr>
          </a:p>
        </p:txBody>
      </p:sp>
      <p:sp>
        <p:nvSpPr>
          <p:cNvPr id="7" name="Pentagon 6"/>
          <p:cNvSpPr/>
          <p:nvPr/>
        </p:nvSpPr>
        <p:spPr>
          <a:xfrm rot="5400000">
            <a:off x="10616487" y="371553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Franklin Gothic Book" panose="020B05030201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822435" y="296080"/>
            <a:ext cx="122822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Franklin Gothic Book" panose="020B0503020102020204" pitchFamily="34" charset="0"/>
              </a:rPr>
              <a:t>3.2.3</a:t>
            </a:r>
            <a:endParaRPr lang="en-US" sz="36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Franklin Gothic Book" panose="020B05030201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71307" y="2568834"/>
            <a:ext cx="10437292" cy="1935389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المشكلة الاساسية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1286716-A565-7661-0F79-083C6C0F620D}"/>
              </a:ext>
            </a:extLst>
          </p:cNvPr>
          <p:cNvGrpSpPr/>
          <p:nvPr/>
        </p:nvGrpSpPr>
        <p:grpSpPr>
          <a:xfrm>
            <a:off x="108466" y="324226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AE995111-5720-0B24-2658-D6CCB3E0DC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3D52CD3C-7C78-9845-0E65-7A78CE1405A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Google Shape;148;p2">
              <a:extLst>
                <a:ext uri="{FF2B5EF4-FFF2-40B4-BE49-F238E27FC236}">
                  <a16:creationId xmlns:a16="http://schemas.microsoft.com/office/drawing/2014/main" id="{7E01B316-5B70-278F-CA59-B147D88902E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D8D953B-BDAC-E0D1-BCA3-4DA4EDB3E1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066183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10847784" y="284968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1100462" y="167234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3.3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7271" y="369118"/>
            <a:ext cx="13232674" cy="798680"/>
          </a:xfrm>
        </p:spPr>
        <p:txBody>
          <a:bodyPr/>
          <a:lstStyle/>
          <a:p>
            <a:pPr algn="ctr" rtl="1"/>
            <a:r>
              <a:rPr lang="ar-LB" sz="5400" b="1" dirty="0">
                <a:latin typeface="Franklin Gothic Book" panose="020B0503020102020204" pitchFamily="34" charset="0"/>
              </a:rPr>
              <a:t>تطوير شجرة المشكلة</a:t>
            </a:r>
            <a:endParaRPr lang="en-US" sz="5400" b="1" dirty="0">
              <a:latin typeface="Franklin Gothic Book" panose="020B0503020102020204" pitchFamily="34" charset="0"/>
            </a:endParaRPr>
          </a:p>
        </p:txBody>
      </p:sp>
      <p:pic>
        <p:nvPicPr>
          <p:cNvPr id="3" name="Picture 2" descr="A diagram of a person's work flow&#10;&#10;AI-generated content may be incorrect.">
            <a:extLst>
              <a:ext uri="{FF2B5EF4-FFF2-40B4-BE49-F238E27FC236}">
                <a16:creationId xmlns:a16="http://schemas.microsoft.com/office/drawing/2014/main" id="{6A0A18B2-E352-617D-8AE4-07BDCF6156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912" y="1070785"/>
            <a:ext cx="10496550" cy="48768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7197BC6-EE01-4B8A-FD5D-91138A099CF4}"/>
              </a:ext>
            </a:extLst>
          </p:cNvPr>
          <p:cNvSpPr txBox="1"/>
          <p:nvPr/>
        </p:nvSpPr>
        <p:spPr>
          <a:xfrm>
            <a:off x="7097486" y="3548741"/>
            <a:ext cx="2460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LB" b="1" dirty="0"/>
              <a:t>المشكلة الرئيسية</a:t>
            </a:r>
            <a:endParaRPr lang="en-US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3B4241-E8FF-6833-419B-0AE8AF91243B}"/>
              </a:ext>
            </a:extLst>
          </p:cNvPr>
          <p:cNvSpPr txBox="1"/>
          <p:nvPr/>
        </p:nvSpPr>
        <p:spPr>
          <a:xfrm>
            <a:off x="4267200" y="2743197"/>
            <a:ext cx="1415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LB" b="1" dirty="0"/>
              <a:t>المسببات</a:t>
            </a:r>
            <a:endParaRPr lang="en-US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95326A5-96C5-14B2-A1CA-0805D399A568}"/>
              </a:ext>
            </a:extLst>
          </p:cNvPr>
          <p:cNvSpPr txBox="1"/>
          <p:nvPr/>
        </p:nvSpPr>
        <p:spPr>
          <a:xfrm>
            <a:off x="4267199" y="4318596"/>
            <a:ext cx="1415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LB" b="1" dirty="0"/>
              <a:t>النتائج</a:t>
            </a:r>
            <a:endParaRPr lang="en-US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8356DE4-E8C1-E822-DEA0-B2A5314B4A53}"/>
              </a:ext>
            </a:extLst>
          </p:cNvPr>
          <p:cNvSpPr txBox="1"/>
          <p:nvPr/>
        </p:nvSpPr>
        <p:spPr>
          <a:xfrm>
            <a:off x="847725" y="1592529"/>
            <a:ext cx="30711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2400" dirty="0"/>
              <a:t>معالجة الآثار تحدد المؤشرات المحتملة</a:t>
            </a:r>
          </a:p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0F180F7-7A3E-7416-5525-CA33B940F162}"/>
              </a:ext>
            </a:extLst>
          </p:cNvPr>
          <p:cNvSpPr txBox="1"/>
          <p:nvPr/>
        </p:nvSpPr>
        <p:spPr>
          <a:xfrm>
            <a:off x="1032100" y="2914113"/>
            <a:ext cx="30711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2400" dirty="0"/>
              <a:t>ان تحويل المشكلة الى بيان إيجابي يمكنه ان يعطي النتيجة او التأثير</a:t>
            </a:r>
          </a:p>
          <a:p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96E115B-EE16-5102-3E69-12230021032C}"/>
              </a:ext>
            </a:extLst>
          </p:cNvPr>
          <p:cNvSpPr txBox="1"/>
          <p:nvPr/>
        </p:nvSpPr>
        <p:spPr>
          <a:xfrm>
            <a:off x="1021896" y="4603660"/>
            <a:ext cx="30711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2400" dirty="0"/>
              <a:t>ان معالجة الأنشطة يمكن ان تحدد المخرجات والأنشطة المحتملة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1246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10327199" y="411385"/>
            <a:ext cx="1640114" cy="10074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611693" y="309786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3.4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" name="Right Arrow 1"/>
          <p:cNvSpPr/>
          <p:nvPr/>
        </p:nvSpPr>
        <p:spPr>
          <a:xfrm rot="10800000">
            <a:off x="5462064" y="3258672"/>
            <a:ext cx="1673157" cy="589069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7271" y="369118"/>
            <a:ext cx="13232674" cy="798680"/>
          </a:xfrm>
        </p:spPr>
        <p:txBody>
          <a:bodyPr/>
          <a:lstStyle/>
          <a:p>
            <a:pPr algn="ctr" rtl="1"/>
            <a:r>
              <a:rPr lang="ar-LB" sz="5400" b="1" dirty="0">
                <a:latin typeface="Franklin Gothic Book" panose="020B0503020102020204" pitchFamily="34" charset="0"/>
              </a:rPr>
              <a:t>ختام شجرة الاهداف</a:t>
            </a:r>
            <a:endParaRPr lang="en-US" sz="5400" b="1" dirty="0">
              <a:latin typeface="Franklin Gothic Book" panose="020B0503020102020204" pitchFamily="34" charset="0"/>
            </a:endParaRPr>
          </a:p>
        </p:txBody>
      </p:sp>
      <p:pic>
        <p:nvPicPr>
          <p:cNvPr id="4" name="Picture 3" descr="A diagram of a company structure&#10;&#10;AI-generated content may be incorrect.">
            <a:extLst>
              <a:ext uri="{FF2B5EF4-FFF2-40B4-BE49-F238E27FC236}">
                <a16:creationId xmlns:a16="http://schemas.microsoft.com/office/drawing/2014/main" id="{F948E041-E77F-FDA5-2C52-01EC1142B5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4722" y="2015218"/>
            <a:ext cx="2476500" cy="4133850"/>
          </a:xfrm>
          <a:prstGeom prst="rect">
            <a:avLst/>
          </a:prstGeom>
        </p:spPr>
      </p:pic>
      <p:pic>
        <p:nvPicPr>
          <p:cNvPr id="9" name="Picture 8" descr="A diagram of a company structure&#10;&#10;AI-generated content may be incorrect.">
            <a:extLst>
              <a:ext uri="{FF2B5EF4-FFF2-40B4-BE49-F238E27FC236}">
                <a16:creationId xmlns:a16="http://schemas.microsoft.com/office/drawing/2014/main" id="{4C9A5754-5C38-76B3-6BB4-6B25CB4F54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014" y="2043793"/>
            <a:ext cx="2476500" cy="410527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DD6F7F1-FEE9-FF51-37D2-A61636DDFE44}"/>
              </a:ext>
            </a:extLst>
          </p:cNvPr>
          <p:cNvSpPr txBox="1"/>
          <p:nvPr/>
        </p:nvSpPr>
        <p:spPr>
          <a:xfrm>
            <a:off x="8142514" y="2015218"/>
            <a:ext cx="26868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LB" dirty="0">
                <a:solidFill>
                  <a:schemeClr val="accent1">
                    <a:lumMod val="50000"/>
                    <a:lumOff val="50000"/>
                  </a:schemeClr>
                </a:solidFill>
              </a:rPr>
              <a:t>شجرة المشاكل</a:t>
            </a:r>
          </a:p>
          <a:p>
            <a:pPr algn="ctr"/>
            <a:r>
              <a:rPr lang="ar-LB" dirty="0"/>
              <a:t>تأثيرات المشكلة الرئيسية</a:t>
            </a:r>
            <a:endParaRPr lang="en-US" dirty="0"/>
          </a:p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0B4535-E838-8203-E7E4-955526AF740F}"/>
              </a:ext>
            </a:extLst>
          </p:cNvPr>
          <p:cNvSpPr txBox="1"/>
          <p:nvPr/>
        </p:nvSpPr>
        <p:spPr>
          <a:xfrm>
            <a:off x="8142514" y="4199618"/>
            <a:ext cx="2686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LB" dirty="0"/>
              <a:t>المشكلة الاساسية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391452E-F743-C211-B662-8160F7905ABC}"/>
              </a:ext>
            </a:extLst>
          </p:cNvPr>
          <p:cNvSpPr txBox="1"/>
          <p:nvPr/>
        </p:nvSpPr>
        <p:spPr>
          <a:xfrm>
            <a:off x="1668622" y="2129710"/>
            <a:ext cx="2686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LB" dirty="0"/>
              <a:t>شجرة الاهداف</a:t>
            </a:r>
            <a:endParaRPr lang="en-US" dirty="0"/>
          </a:p>
          <a:p>
            <a:pPr algn="ctr"/>
            <a:r>
              <a:rPr lang="ar-LB" dirty="0"/>
              <a:t>النتيجة المرجوة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03F38AE-815F-DA4F-9354-7588F0ADD594}"/>
              </a:ext>
            </a:extLst>
          </p:cNvPr>
          <p:cNvSpPr txBox="1"/>
          <p:nvPr/>
        </p:nvSpPr>
        <p:spPr>
          <a:xfrm>
            <a:off x="1362594" y="4316702"/>
            <a:ext cx="2686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rtl="1"/>
            <a:r>
              <a:rPr lang="ar-LB" dirty="0"/>
              <a:t>النتائج</a:t>
            </a:r>
            <a:endParaRPr lang="ar-SA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8F2552D-EF46-89B0-14BA-4F381FF1E80B}"/>
              </a:ext>
            </a:extLst>
          </p:cNvPr>
          <p:cNvSpPr txBox="1"/>
          <p:nvPr/>
        </p:nvSpPr>
        <p:spPr>
          <a:xfrm>
            <a:off x="8142514" y="5779736"/>
            <a:ext cx="2686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dirty="0"/>
              <a:t>مسببات المشكلة الرئيسية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55C9BA-B34C-DDDD-3022-F647F992342A}"/>
              </a:ext>
            </a:extLst>
          </p:cNvPr>
          <p:cNvSpPr txBox="1"/>
          <p:nvPr/>
        </p:nvSpPr>
        <p:spPr>
          <a:xfrm>
            <a:off x="1668622" y="5865653"/>
            <a:ext cx="2686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LB" dirty="0"/>
              <a:t>الوسائل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1853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entagon 7"/>
          <p:cNvSpPr/>
          <p:nvPr/>
        </p:nvSpPr>
        <p:spPr>
          <a:xfrm rot="5400000">
            <a:off x="10415989" y="316309"/>
            <a:ext cx="1640114" cy="1007496"/>
          </a:xfrm>
          <a:prstGeom prst="homePlat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1519" y="3898026"/>
            <a:ext cx="6085115" cy="1034129"/>
          </a:xfrm>
        </p:spPr>
        <p:txBody>
          <a:bodyPr/>
          <a:lstStyle/>
          <a:p>
            <a:pPr algn="ctr"/>
            <a:r>
              <a:rPr lang="ar-LB" sz="7200" b="1" dirty="0">
                <a:latin typeface="Franklin Gothic Book" panose="020B0503020102020204" pitchFamily="34" charset="0"/>
              </a:rPr>
              <a:t>المجموعات</a:t>
            </a:r>
            <a:endParaRPr lang="en-US" sz="7200" b="1" dirty="0">
              <a:latin typeface="Franklin Gothic Book" panose="020B05030201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968184" y="195254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4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159475" y="5012273"/>
            <a:ext cx="5312229" cy="20723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290" name="Picture 2" descr="Baidu Machine Learning - Cluster Clipart, HD Png Download , Transparent Png  Image - PNGitem"/>
          <p:cNvPicPr>
            <a:picLocks noChangeAspect="1" noChangeArrowheads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08" b="89678" l="1744" r="9790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704" y="1519682"/>
            <a:ext cx="4540236" cy="4756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AE9DD810-7A33-4BB8-60BC-54EFB10DA614}"/>
              </a:ext>
            </a:extLst>
          </p:cNvPr>
          <p:cNvGrpSpPr/>
          <p:nvPr/>
        </p:nvGrpSpPr>
        <p:grpSpPr>
          <a:xfrm>
            <a:off x="267569" y="266950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4A38A76A-DBDD-74F1-C482-9E13785D159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9D9414E1-7F8F-AE9D-CE9A-7737EEDCE6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Google Shape;148;p2">
              <a:extLst>
                <a:ext uri="{FF2B5EF4-FFF2-40B4-BE49-F238E27FC236}">
                  <a16:creationId xmlns:a16="http://schemas.microsoft.com/office/drawing/2014/main" id="{18D20A16-CBC6-2741-A14B-033B70F188E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5A84BD1-5700-FE5A-A628-97ADA6D92F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06510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647410" y="1007279"/>
            <a:ext cx="10528732" cy="69318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4800" b="1" dirty="0">
                <a:latin typeface="Franklin Gothic Book" panose="020B0503020102020204" pitchFamily="34" charset="0"/>
              </a:rPr>
              <a:t> </a:t>
            </a:r>
            <a:r>
              <a:rPr lang="ar-LB" sz="4800" b="1" dirty="0">
                <a:latin typeface="Franklin Gothic Book" panose="020B0503020102020204" pitchFamily="34" charset="0"/>
              </a:rPr>
              <a:t>1- </a:t>
            </a:r>
            <a:r>
              <a:rPr lang="ar-SA" sz="4800" dirty="0"/>
              <a:t>اختر الأهداف من شجرة اهدافك </a:t>
            </a:r>
            <a:r>
              <a:rPr lang="ar-LB" sz="4800" b="1" dirty="0">
                <a:latin typeface="Franklin Gothic Book" panose="020B0503020102020204" pitchFamily="34" charset="0"/>
              </a:rPr>
              <a:t> </a:t>
            </a:r>
            <a:endParaRPr lang="en-US" sz="3600" b="1" dirty="0">
              <a:latin typeface="Franklin Gothic Book" panose="020B0503020102020204" pitchFamily="34" charset="0"/>
            </a:endParaRPr>
          </a:p>
        </p:txBody>
      </p:sp>
      <p:sp>
        <p:nvSpPr>
          <p:cNvPr id="8" name="Pentagon 7"/>
          <p:cNvSpPr/>
          <p:nvPr/>
        </p:nvSpPr>
        <p:spPr>
          <a:xfrm rot="5400000">
            <a:off x="10923464" y="641051"/>
            <a:ext cx="1640114" cy="1007496"/>
          </a:xfrm>
          <a:prstGeom prst="homePlate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1207958" y="519996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4.1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567713" y="2046999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000" dirty="0"/>
              <a:t>زد من قدرة المجتمع المحلي 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50537" y="2028945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8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567713" y="2704063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000" dirty="0"/>
              <a:t>تعزيز نوعية الموائل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  <a:p>
            <a:pPr algn="ctr"/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50537" y="2686009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9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567713" y="3361127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/>
            <a:r>
              <a:rPr lang="ar-SA" sz="2000"/>
              <a:t>تعزيز إدارة المياه</a:t>
            </a:r>
            <a:endParaRPr lang="ar-SA" sz="2000" dirty="0"/>
          </a:p>
        </p:txBody>
      </p:sp>
      <p:sp>
        <p:nvSpPr>
          <p:cNvPr id="16" name="Rectangle 15"/>
          <p:cNvSpPr/>
          <p:nvPr/>
        </p:nvSpPr>
        <p:spPr>
          <a:xfrm>
            <a:off x="850537" y="3343073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10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567713" y="4018191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000" dirty="0"/>
              <a:t>تحسين العملية التنظيمية لتحسين الإدارة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50537" y="4000137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11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567713" y="4725226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5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50537" y="4707172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12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567713" y="5417933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6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50537" y="5399879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13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567713" y="6110640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7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50537" y="6092586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O 14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E14FFD1-1E65-8287-09D9-A1C368606C6F}"/>
              </a:ext>
            </a:extLst>
          </p:cNvPr>
          <p:cNvGrpSpPr/>
          <p:nvPr/>
        </p:nvGrpSpPr>
        <p:grpSpPr>
          <a:xfrm>
            <a:off x="167640" y="287991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8484DDBF-A70B-DE38-EBFF-FAF97C43C34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239F2294-F3AF-2088-6A76-E344AFAF9D4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Google Shape;148;p2">
              <a:extLst>
                <a:ext uri="{FF2B5EF4-FFF2-40B4-BE49-F238E27FC236}">
                  <a16:creationId xmlns:a16="http://schemas.microsoft.com/office/drawing/2014/main" id="{20CC99DA-2979-5248-760D-B2DB8A694B0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E2E6157-B95E-F0F1-3F3E-AAB4DDE81C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085257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12355" y="1027646"/>
            <a:ext cx="10620829" cy="69318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3600" b="1" dirty="0">
                <a:latin typeface="Franklin Gothic Book" panose="020B0503020102020204" pitchFamily="34" charset="0"/>
              </a:rPr>
              <a:t>2- </a:t>
            </a:r>
            <a:r>
              <a:rPr lang="ar-LB" sz="3600" dirty="0"/>
              <a:t>اجمع الاهداف الى ما بين 3 و5 مجموعات</a:t>
            </a:r>
            <a:endParaRPr lang="en-US" sz="3600" b="1" dirty="0">
              <a:latin typeface="Franklin Gothic Book" panose="020B0503020102020204" pitchFamily="34" charset="0"/>
            </a:endParaRPr>
          </a:p>
        </p:txBody>
      </p:sp>
      <p:sp>
        <p:nvSpPr>
          <p:cNvPr id="8" name="Pentagon 7"/>
          <p:cNvSpPr/>
          <p:nvPr/>
        </p:nvSpPr>
        <p:spPr>
          <a:xfrm rot="5400000">
            <a:off x="10552505" y="641051"/>
            <a:ext cx="1640114" cy="1007496"/>
          </a:xfrm>
          <a:prstGeom prst="homePlate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836999" y="519996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4.2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989575" y="2304922"/>
            <a:ext cx="2340144" cy="2399803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800" dirty="0"/>
              <a:t>الاجرائات السياسية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4482956" y="2293290"/>
            <a:ext cx="2340144" cy="2311668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800" dirty="0"/>
              <a:t>إدارة الموارد المائية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6955409" y="2304922"/>
            <a:ext cx="2244664" cy="2311668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800" dirty="0"/>
              <a:t>جودة الموائل والحفاظ على التنوع البيولوجي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9354153" y="2273165"/>
            <a:ext cx="2244664" cy="2399803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بناء القدرات وإدارة المعرفة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1469" y="2905564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التجمع 5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BA49647-B9E7-6CAF-C6C7-09ECB95757E6}"/>
              </a:ext>
            </a:extLst>
          </p:cNvPr>
          <p:cNvGrpSpPr/>
          <p:nvPr/>
        </p:nvGrpSpPr>
        <p:grpSpPr>
          <a:xfrm>
            <a:off x="31469" y="190804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4EF4B633-A03C-93A3-C914-C89CDF2DA68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DD295A0E-105A-B4D9-8723-EFB7A21D201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Google Shape;148;p2">
              <a:extLst>
                <a:ext uri="{FF2B5EF4-FFF2-40B4-BE49-F238E27FC236}">
                  <a16:creationId xmlns:a16="http://schemas.microsoft.com/office/drawing/2014/main" id="{FA7634DC-92B6-4095-C51A-9A888ED1F6A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436C6FD-3C7F-4DCD-CEEE-BE82337C61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A9B58952-5034-6AA5-2A4D-C9449178B22E}"/>
              </a:ext>
            </a:extLst>
          </p:cNvPr>
          <p:cNvSpPr/>
          <p:nvPr/>
        </p:nvSpPr>
        <p:spPr>
          <a:xfrm>
            <a:off x="0" y="4775298"/>
            <a:ext cx="4051765" cy="77197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000" dirty="0"/>
              <a:t>تحسين العملية التنظيمية من اجل إدارة افضل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0259B26-8955-F4F0-069B-39148BBAA5A8}"/>
              </a:ext>
            </a:extLst>
          </p:cNvPr>
          <p:cNvSpPr/>
          <p:nvPr/>
        </p:nvSpPr>
        <p:spPr>
          <a:xfrm>
            <a:off x="5579279" y="5547274"/>
            <a:ext cx="5245463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تحسين جودة الموائل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9EC97BD-CF0B-6EC8-C9DF-61E29829759C}"/>
              </a:ext>
            </a:extLst>
          </p:cNvPr>
          <p:cNvSpPr/>
          <p:nvPr/>
        </p:nvSpPr>
        <p:spPr>
          <a:xfrm>
            <a:off x="4160769" y="4822929"/>
            <a:ext cx="3590110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000" dirty="0"/>
              <a:t>تعزيز ادارة المياه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C18E99-5F1A-3E85-3506-C9899D22BAFD}"/>
              </a:ext>
            </a:extLst>
          </p:cNvPr>
          <p:cNvSpPr/>
          <p:nvPr/>
        </p:nvSpPr>
        <p:spPr>
          <a:xfrm>
            <a:off x="7968887" y="4672967"/>
            <a:ext cx="3907424" cy="693183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000" dirty="0"/>
              <a:t>زيادة قدرة المجتمع المحلي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82616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03405" y="1154194"/>
            <a:ext cx="10620829" cy="69318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600" dirty="0"/>
              <a:t>مجموعات المعدلات من ١الى ٥ لكل معيار</a:t>
            </a:r>
          </a:p>
        </p:txBody>
      </p:sp>
      <p:sp>
        <p:nvSpPr>
          <p:cNvPr id="8" name="Pentagon 7"/>
          <p:cNvSpPr/>
          <p:nvPr/>
        </p:nvSpPr>
        <p:spPr>
          <a:xfrm rot="5400000">
            <a:off x="10869735" y="449328"/>
            <a:ext cx="1640114" cy="1007496"/>
          </a:xfrm>
          <a:prstGeom prst="homePlate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1154229" y="32827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4.3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0660699" y="2182739"/>
            <a:ext cx="1438838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400" dirty="0"/>
              <a:t>ناء القدرات وإدارة المعرفة</a:t>
            </a:r>
            <a:endParaRPr lang="en-US" sz="14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10644792" y="2809547"/>
            <a:ext cx="1438838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ar-SA" sz="1400" dirty="0"/>
              <a:t>جودة الموائل والحفاظ على التنوع البيولوجي</a:t>
            </a:r>
          </a:p>
        </p:txBody>
      </p:sp>
      <p:sp>
        <p:nvSpPr>
          <p:cNvPr id="41" name="Rectangle 40"/>
          <p:cNvSpPr/>
          <p:nvPr/>
        </p:nvSpPr>
        <p:spPr>
          <a:xfrm>
            <a:off x="10628884" y="3436355"/>
            <a:ext cx="1438838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1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إدارة الموارد المائية</a:t>
            </a:r>
            <a:endParaRPr lang="en-US" sz="14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0628884" y="4063163"/>
            <a:ext cx="1438838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1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‘جراءات السياسية</a:t>
            </a:r>
            <a:endParaRPr lang="en-US" sz="14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184025" y="2120304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الوقت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184025" y="2719854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4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184025" y="3346662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2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184025" y="3967726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3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184025" y="4588790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5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054205" y="2120304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التواصل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054205" y="2719854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2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054205" y="3346662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5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054205" y="3967726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3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054205" y="4588790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2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924385" y="2120304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الاشراك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924385" y="2719854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4</a:t>
            </a:r>
          </a:p>
        </p:txBody>
      </p:sp>
      <p:sp>
        <p:nvSpPr>
          <p:cNvPr id="24" name="Rectangle 23"/>
          <p:cNvSpPr/>
          <p:nvPr/>
        </p:nvSpPr>
        <p:spPr>
          <a:xfrm>
            <a:off x="4924385" y="3346662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2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924385" y="3967726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4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924385" y="4588790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3</a:t>
            </a:r>
          </a:p>
        </p:txBody>
      </p:sp>
      <p:sp>
        <p:nvSpPr>
          <p:cNvPr id="29" name="Rectangle 28"/>
          <p:cNvSpPr/>
          <p:nvPr/>
        </p:nvSpPr>
        <p:spPr>
          <a:xfrm>
            <a:off x="6794565" y="2120304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الكلفة والموارد البشرية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794565" y="2719854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2</a:t>
            </a:r>
          </a:p>
        </p:txBody>
      </p:sp>
      <p:sp>
        <p:nvSpPr>
          <p:cNvPr id="31" name="Rectangle 30"/>
          <p:cNvSpPr/>
          <p:nvPr/>
        </p:nvSpPr>
        <p:spPr>
          <a:xfrm>
            <a:off x="6794565" y="3346662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2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794565" y="3967726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2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794565" y="4588790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4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8664745" y="2120304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التأثير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664745" y="2719854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4</a:t>
            </a:r>
          </a:p>
        </p:txBody>
      </p:sp>
      <p:sp>
        <p:nvSpPr>
          <p:cNvPr id="37" name="Rectangle 36"/>
          <p:cNvSpPr/>
          <p:nvPr/>
        </p:nvSpPr>
        <p:spPr>
          <a:xfrm>
            <a:off x="8664745" y="3346662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5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664745" y="3967726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5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664745" y="4588790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4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92463" y="2120304"/>
            <a:ext cx="1091562" cy="53711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المجموع</a:t>
            </a:r>
            <a:endParaRPr lang="en-US" sz="24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92463" y="2685211"/>
            <a:ext cx="1091562" cy="53711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16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2463" y="3344207"/>
            <a:ext cx="1091562" cy="53711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16</a:t>
            </a:r>
          </a:p>
        </p:txBody>
      </p:sp>
      <p:sp>
        <p:nvSpPr>
          <p:cNvPr id="48" name="Rectangle 47"/>
          <p:cNvSpPr/>
          <p:nvPr/>
        </p:nvSpPr>
        <p:spPr>
          <a:xfrm>
            <a:off x="92463" y="3989105"/>
            <a:ext cx="1091562" cy="53711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17</a:t>
            </a:r>
          </a:p>
        </p:txBody>
      </p:sp>
      <p:sp>
        <p:nvSpPr>
          <p:cNvPr id="49" name="Rectangle 48"/>
          <p:cNvSpPr/>
          <p:nvPr/>
        </p:nvSpPr>
        <p:spPr>
          <a:xfrm>
            <a:off x="92463" y="4595903"/>
            <a:ext cx="1091562" cy="53711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18</a:t>
            </a:r>
          </a:p>
        </p:txBody>
      </p:sp>
    </p:spTree>
    <p:extLst>
      <p:ext uri="{BB962C8B-B14F-4D97-AF65-F5344CB8AC3E}">
        <p14:creationId xmlns:p14="http://schemas.microsoft.com/office/powerpoint/2010/main" val="1087561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33350" y="1119721"/>
            <a:ext cx="10620829" cy="69318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600" dirty="0"/>
              <a:t>مجموعات المعدلات من ١الى ٥ لكل معيار</a:t>
            </a:r>
            <a:endParaRPr lang="en-US" sz="3600" b="1" dirty="0">
              <a:latin typeface="Franklin Gothic Book" panose="020B0503020102020204" pitchFamily="34" charset="0"/>
            </a:endParaRPr>
          </a:p>
        </p:txBody>
      </p:sp>
      <p:sp>
        <p:nvSpPr>
          <p:cNvPr id="8" name="Pentagon 7"/>
          <p:cNvSpPr/>
          <p:nvPr/>
        </p:nvSpPr>
        <p:spPr>
          <a:xfrm rot="5400000">
            <a:off x="10734845" y="607043"/>
            <a:ext cx="1640114" cy="1007496"/>
          </a:xfrm>
          <a:prstGeom prst="homePlate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1019339" y="485988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4.3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184025" y="2659332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4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184025" y="3286140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2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184025" y="3907204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3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184025" y="4528268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5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054205" y="2659332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2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054205" y="3286140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5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054205" y="3907204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3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054205" y="4528268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2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924385" y="2659332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4</a:t>
            </a:r>
          </a:p>
        </p:txBody>
      </p:sp>
      <p:sp>
        <p:nvSpPr>
          <p:cNvPr id="24" name="Rectangle 23"/>
          <p:cNvSpPr/>
          <p:nvPr/>
        </p:nvSpPr>
        <p:spPr>
          <a:xfrm>
            <a:off x="4924385" y="3286140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2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924385" y="3907204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4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924385" y="4528268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3</a:t>
            </a:r>
          </a:p>
        </p:txBody>
      </p:sp>
      <p:sp>
        <p:nvSpPr>
          <p:cNvPr id="30" name="Rectangle 29"/>
          <p:cNvSpPr/>
          <p:nvPr/>
        </p:nvSpPr>
        <p:spPr>
          <a:xfrm>
            <a:off x="6794565" y="2659332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2</a:t>
            </a:r>
          </a:p>
        </p:txBody>
      </p:sp>
      <p:sp>
        <p:nvSpPr>
          <p:cNvPr id="31" name="Rectangle 30"/>
          <p:cNvSpPr/>
          <p:nvPr/>
        </p:nvSpPr>
        <p:spPr>
          <a:xfrm>
            <a:off x="6794565" y="3286140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2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794565" y="3907204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2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794565" y="4528268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4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664745" y="2659332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4</a:t>
            </a:r>
          </a:p>
        </p:txBody>
      </p:sp>
      <p:sp>
        <p:nvSpPr>
          <p:cNvPr id="37" name="Rectangle 36"/>
          <p:cNvSpPr/>
          <p:nvPr/>
        </p:nvSpPr>
        <p:spPr>
          <a:xfrm>
            <a:off x="8664745" y="3286140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5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664745" y="3907204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5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664745" y="4528268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4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92463" y="2659332"/>
            <a:ext cx="1091562" cy="53711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16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2463" y="3318328"/>
            <a:ext cx="1091562" cy="53711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16</a:t>
            </a:r>
          </a:p>
        </p:txBody>
      </p:sp>
      <p:sp>
        <p:nvSpPr>
          <p:cNvPr id="48" name="Rectangle 47"/>
          <p:cNvSpPr/>
          <p:nvPr/>
        </p:nvSpPr>
        <p:spPr>
          <a:xfrm>
            <a:off x="92463" y="3963226"/>
            <a:ext cx="1091562" cy="53711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17</a:t>
            </a:r>
          </a:p>
        </p:txBody>
      </p:sp>
      <p:sp>
        <p:nvSpPr>
          <p:cNvPr id="49" name="Rectangle 48"/>
          <p:cNvSpPr/>
          <p:nvPr/>
        </p:nvSpPr>
        <p:spPr>
          <a:xfrm>
            <a:off x="92463" y="4570024"/>
            <a:ext cx="1091562" cy="53711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18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3E95FF3-2F6A-4C76-C1F2-516E4901A299}"/>
              </a:ext>
            </a:extLst>
          </p:cNvPr>
          <p:cNvSpPr/>
          <p:nvPr/>
        </p:nvSpPr>
        <p:spPr>
          <a:xfrm>
            <a:off x="1184025" y="2060393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الوقت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A536EFD9-3B56-13A3-9553-9D022E90EAED}"/>
              </a:ext>
            </a:extLst>
          </p:cNvPr>
          <p:cNvSpPr/>
          <p:nvPr/>
        </p:nvSpPr>
        <p:spPr>
          <a:xfrm>
            <a:off x="3054205" y="2042568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التواصل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6C94D85E-2F09-3565-F1C8-A2C08333FB39}"/>
              </a:ext>
            </a:extLst>
          </p:cNvPr>
          <p:cNvSpPr/>
          <p:nvPr/>
        </p:nvSpPr>
        <p:spPr>
          <a:xfrm>
            <a:off x="4924385" y="2018941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الاشراك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A273EE5-1F71-094E-1736-A1C28FB5D011}"/>
              </a:ext>
            </a:extLst>
          </p:cNvPr>
          <p:cNvSpPr/>
          <p:nvPr/>
        </p:nvSpPr>
        <p:spPr>
          <a:xfrm>
            <a:off x="6794565" y="2021278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الكلفة والموارد البشرية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F0CD56A-4AAF-0F01-12AA-73C23B474589}"/>
              </a:ext>
            </a:extLst>
          </p:cNvPr>
          <p:cNvSpPr/>
          <p:nvPr/>
        </p:nvSpPr>
        <p:spPr>
          <a:xfrm>
            <a:off x="8663838" y="2042568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0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التأثير</a:t>
            </a:r>
            <a:endParaRPr lang="en-US" sz="20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DFA02075-1194-EDE6-DCD2-5D1CACED7EF4}"/>
              </a:ext>
            </a:extLst>
          </p:cNvPr>
          <p:cNvSpPr/>
          <p:nvPr/>
        </p:nvSpPr>
        <p:spPr>
          <a:xfrm>
            <a:off x="92463" y="2084020"/>
            <a:ext cx="1091562" cy="53711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المجموع</a:t>
            </a:r>
            <a:endParaRPr lang="en-US" sz="24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D053AC8F-125E-6A30-3C85-74BF1BD253E4}"/>
              </a:ext>
            </a:extLst>
          </p:cNvPr>
          <p:cNvSpPr/>
          <p:nvPr/>
        </p:nvSpPr>
        <p:spPr>
          <a:xfrm>
            <a:off x="10619812" y="2026780"/>
            <a:ext cx="1438838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400" dirty="0"/>
              <a:t>ناء القدرات وإدارة المعرفة</a:t>
            </a:r>
            <a:endParaRPr lang="en-US" sz="14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EEC10F8C-6FA5-4827-B9CC-7CC459FAB1B2}"/>
              </a:ext>
            </a:extLst>
          </p:cNvPr>
          <p:cNvSpPr/>
          <p:nvPr/>
        </p:nvSpPr>
        <p:spPr>
          <a:xfrm>
            <a:off x="10603905" y="2653588"/>
            <a:ext cx="1438838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ar-SA" sz="1400" dirty="0"/>
              <a:t>جودة الموائل والحفاظ على التنوع البيولوجي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436A9781-187E-F4AC-DE36-9279699B6FF6}"/>
              </a:ext>
            </a:extLst>
          </p:cNvPr>
          <p:cNvSpPr/>
          <p:nvPr/>
        </p:nvSpPr>
        <p:spPr>
          <a:xfrm>
            <a:off x="10587997" y="3280396"/>
            <a:ext cx="1438838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1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إدارة الموارد المائية</a:t>
            </a:r>
            <a:endParaRPr lang="en-US" sz="14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50B00053-42A2-47DE-70D8-BDC3BA6623EA}"/>
              </a:ext>
            </a:extLst>
          </p:cNvPr>
          <p:cNvSpPr/>
          <p:nvPr/>
        </p:nvSpPr>
        <p:spPr>
          <a:xfrm>
            <a:off x="10587997" y="3907204"/>
            <a:ext cx="1438838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1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‘جراءات السياسية</a:t>
            </a:r>
            <a:endParaRPr lang="en-US" sz="14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95820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28708" y="3958807"/>
            <a:ext cx="6085115" cy="1034129"/>
          </a:xfrm>
        </p:spPr>
        <p:txBody>
          <a:bodyPr/>
          <a:lstStyle/>
          <a:p>
            <a:pPr algn="ctr"/>
            <a:r>
              <a:rPr lang="ar-LB" sz="7200" b="1" dirty="0">
                <a:latin typeface="Franklin Gothic Book" panose="020B0503020102020204" pitchFamily="34" charset="0"/>
              </a:rPr>
              <a:t>خطة العمل</a:t>
            </a:r>
            <a:endParaRPr lang="en-US" sz="7200" b="1" dirty="0">
              <a:latin typeface="Franklin Gothic Book" panose="020B0503020102020204" pitchFamily="34" charset="0"/>
            </a:endParaRPr>
          </a:p>
        </p:txBody>
      </p:sp>
      <p:sp>
        <p:nvSpPr>
          <p:cNvPr id="5" name="Pentagon 4"/>
          <p:cNvSpPr/>
          <p:nvPr/>
        </p:nvSpPr>
        <p:spPr>
          <a:xfrm rot="5400000">
            <a:off x="10119834" y="1026845"/>
            <a:ext cx="1640114" cy="1007496"/>
          </a:xfrm>
          <a:prstGeom prst="homePlat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672029" y="925246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5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415152" y="5188493"/>
            <a:ext cx="5312229" cy="20723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314" name="Picture 2" descr="Business Background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5778" r="94222">
                        <a14:backgroundMark x1="58111" y1="97381" x2="72556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5633" y="678396"/>
            <a:ext cx="4652399" cy="4342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6AB121CC-8A20-1125-6CB7-7A79D38AF695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2DC0ED2C-3B76-B078-A9AA-B6913319DB9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60D27D69-BD0A-600D-E268-EC38A8E86DF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Google Shape;148;p2">
              <a:extLst>
                <a:ext uri="{FF2B5EF4-FFF2-40B4-BE49-F238E27FC236}">
                  <a16:creationId xmlns:a16="http://schemas.microsoft.com/office/drawing/2014/main" id="{B92EDD74-3220-EA38-FAE5-EBC0C2D9626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F4165C6-BABF-ACF3-433F-FC32AE000A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2428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10105334" y="391992"/>
            <a:ext cx="1640114" cy="1007496"/>
          </a:xfrm>
          <a:prstGeom prst="homePlate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389828" y="29039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1.1</a:t>
            </a:r>
          </a:p>
        </p:txBody>
      </p:sp>
      <p:sp>
        <p:nvSpPr>
          <p:cNvPr id="7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1257" y="493767"/>
            <a:ext cx="6085115" cy="798680"/>
          </a:xfrm>
        </p:spPr>
        <p:txBody>
          <a:bodyPr/>
          <a:lstStyle/>
          <a:p>
            <a:pPr algn="ctr" rtl="1"/>
            <a:r>
              <a:rPr lang="ar-LB" sz="5400" b="1" dirty="0">
                <a:latin typeface="Franklin Gothic Book" panose="020B0503020102020204" pitchFamily="34" charset="0"/>
              </a:rPr>
              <a:t>5 حقائق رئيسية</a:t>
            </a:r>
            <a:endParaRPr lang="en-US" sz="5400" b="1" dirty="0">
              <a:latin typeface="Franklin Gothic Book" panose="020B05030201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10671" y="1872963"/>
            <a:ext cx="11466286" cy="87085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latin typeface="Franklin Gothic Book" panose="020B0503020102020204" pitchFamily="34" charset="0"/>
              </a:rPr>
              <a:t>من السهل الدخول للموقع</a:t>
            </a:r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10671" y="2843036"/>
            <a:ext cx="11466286" cy="87085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latin typeface="Franklin Gothic Book" panose="020B0503020102020204" pitchFamily="34" charset="0"/>
              </a:rPr>
              <a:t>الحياة النباتية متنوعة</a:t>
            </a:r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10671" y="3813109"/>
            <a:ext cx="11466286" cy="87085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latin typeface="Franklin Gothic Book" panose="020B0503020102020204" pitchFamily="34" charset="0"/>
              </a:rPr>
              <a:t>عدد كبير من الطيور</a:t>
            </a:r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10671" y="4783182"/>
            <a:ext cx="11466286" cy="87085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10671" y="5795034"/>
            <a:ext cx="11466286" cy="87085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42F346E-63F0-7F47-00AF-8C45F6C517F0}"/>
              </a:ext>
            </a:extLst>
          </p:cNvPr>
          <p:cNvGrpSpPr/>
          <p:nvPr/>
        </p:nvGrpSpPr>
        <p:grpSpPr>
          <a:xfrm>
            <a:off x="10217" y="107823"/>
            <a:ext cx="2547900" cy="488950"/>
            <a:chOff x="6942149" y="5520377"/>
            <a:chExt cx="4892790" cy="993102"/>
          </a:xfrm>
        </p:grpSpPr>
        <p:pic>
          <p:nvPicPr>
            <p:cNvPr id="8" name="Picture 6">
              <a:extLst>
                <a:ext uri="{FF2B5EF4-FFF2-40B4-BE49-F238E27FC236}">
                  <a16:creationId xmlns:a16="http://schemas.microsoft.com/office/drawing/2014/main" id="{E31BD3D1-5FC8-3AF5-6768-CCBE9B203E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Image 1">
              <a:extLst>
                <a:ext uri="{FF2B5EF4-FFF2-40B4-BE49-F238E27FC236}">
                  <a16:creationId xmlns:a16="http://schemas.microsoft.com/office/drawing/2014/main" id="{3AF42AB0-E18D-A809-516A-8B75998A192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Google Shape;148;p2">
              <a:extLst>
                <a:ext uri="{FF2B5EF4-FFF2-40B4-BE49-F238E27FC236}">
                  <a16:creationId xmlns:a16="http://schemas.microsoft.com/office/drawing/2014/main" id="{72C56215-B788-54CF-E9AB-000C354C2B3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0CA9271-6F38-0B6C-9B99-DE966C1852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66916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77108" y="1050377"/>
            <a:ext cx="10620829" cy="693183"/>
          </a:xfrm>
          <a:prstGeom prst="rect">
            <a:avLst/>
          </a:prstGeom>
          <a:solidFill>
            <a:srgbClr val="FE6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3600" b="1" dirty="0">
                <a:latin typeface="Franklin Gothic Book" panose="020B0503020102020204" pitchFamily="34" charset="0"/>
              </a:rPr>
              <a:t>اختر العمل على مجموعتين، أو ثلاثة أو 4 أو 5</a:t>
            </a:r>
            <a:endParaRPr lang="en-US" sz="3600" b="1" dirty="0">
              <a:latin typeface="Franklin Gothic Book" panose="020B0503020102020204" pitchFamily="34" charset="0"/>
            </a:endParaRPr>
          </a:p>
        </p:txBody>
      </p:sp>
      <p:sp>
        <p:nvSpPr>
          <p:cNvPr id="8" name="Pentagon 7"/>
          <p:cNvSpPr/>
          <p:nvPr/>
        </p:nvSpPr>
        <p:spPr>
          <a:xfrm rot="5400000">
            <a:off x="10659271" y="941285"/>
            <a:ext cx="1640114" cy="1007496"/>
          </a:xfrm>
          <a:prstGeom prst="homePlat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943765" y="820230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5.1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0255808" y="2888186"/>
            <a:ext cx="1870180" cy="53711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المجموعة 1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940608" y="2888187"/>
            <a:ext cx="1870180" cy="53711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المجموعة 4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5379008" y="2888187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المجموعة 3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7817408" y="2894297"/>
            <a:ext cx="1870180" cy="53711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المجموعة 2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86318" y="2888186"/>
            <a:ext cx="1870180" cy="537115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المجموعة 5</a:t>
            </a:r>
            <a:endParaRPr lang="en-US" sz="28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A91FC7F-9536-A5B8-19BD-9A4DD641FB0F}"/>
              </a:ext>
            </a:extLst>
          </p:cNvPr>
          <p:cNvGrpSpPr/>
          <p:nvPr/>
        </p:nvGrpSpPr>
        <p:grpSpPr>
          <a:xfrm>
            <a:off x="9464040" y="162769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06748A1F-FDA0-A275-4CC0-D6A72D5F652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E119CE8D-5146-3D8F-1235-96FBFB4D4C9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Google Shape;148;p2">
              <a:extLst>
                <a:ext uri="{FF2B5EF4-FFF2-40B4-BE49-F238E27FC236}">
                  <a16:creationId xmlns:a16="http://schemas.microsoft.com/office/drawing/2014/main" id="{0B3DC58E-EFCD-E668-F8B2-83AD252E68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B115818-3841-786E-19F9-E042DB9909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7443287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56122" y="968820"/>
            <a:ext cx="10620829" cy="693183"/>
          </a:xfrm>
          <a:prstGeom prst="rect">
            <a:avLst/>
          </a:prstGeom>
          <a:solidFill>
            <a:srgbClr val="FE6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LB" sz="3600" b="1" dirty="0">
                <a:latin typeface="Franklin Gothic Book" panose="020B0503020102020204" pitchFamily="34" charset="0"/>
              </a:rPr>
              <a:t>اكتب الاهداف لكل مجموعة بأسلوب "سمارت" (ذكي)</a:t>
            </a:r>
            <a:endParaRPr lang="en-US" sz="3600" b="1" dirty="0">
              <a:latin typeface="Franklin Gothic Book" panose="020B0503020102020204" pitchFamily="34" charset="0"/>
            </a:endParaRPr>
          </a:p>
        </p:txBody>
      </p:sp>
      <p:sp>
        <p:nvSpPr>
          <p:cNvPr id="8" name="Pentagon 7"/>
          <p:cNvSpPr/>
          <p:nvPr/>
        </p:nvSpPr>
        <p:spPr>
          <a:xfrm rot="5400000">
            <a:off x="10659271" y="641051"/>
            <a:ext cx="1640114" cy="1007496"/>
          </a:xfrm>
          <a:prstGeom prst="homePlat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943765" y="519996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5.2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" name="Right Arrow 1"/>
          <p:cNvSpPr/>
          <p:nvPr/>
        </p:nvSpPr>
        <p:spPr>
          <a:xfrm>
            <a:off x="8278699" y="4056522"/>
            <a:ext cx="1335544" cy="856034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B165A11-69F7-C82D-9511-11196BB070DB}"/>
              </a:ext>
            </a:extLst>
          </p:cNvPr>
          <p:cNvGrpSpPr/>
          <p:nvPr/>
        </p:nvGrpSpPr>
        <p:grpSpPr>
          <a:xfrm>
            <a:off x="53419" y="162410"/>
            <a:ext cx="2547900" cy="488950"/>
            <a:chOff x="6942149" y="5520377"/>
            <a:chExt cx="4892790" cy="993102"/>
          </a:xfrm>
        </p:grpSpPr>
        <p:pic>
          <p:nvPicPr>
            <p:cNvPr id="4" name="Picture 6">
              <a:extLst>
                <a:ext uri="{FF2B5EF4-FFF2-40B4-BE49-F238E27FC236}">
                  <a16:creationId xmlns:a16="http://schemas.microsoft.com/office/drawing/2014/main" id="{C25C29B5-856C-6BE6-ACAD-61CC646408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Image 1">
              <a:extLst>
                <a:ext uri="{FF2B5EF4-FFF2-40B4-BE49-F238E27FC236}">
                  <a16:creationId xmlns:a16="http://schemas.microsoft.com/office/drawing/2014/main" id="{EA2CFB24-D709-9E7A-9E97-BD5704A2741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Google Shape;148;p2">
              <a:extLst>
                <a:ext uri="{FF2B5EF4-FFF2-40B4-BE49-F238E27FC236}">
                  <a16:creationId xmlns:a16="http://schemas.microsoft.com/office/drawing/2014/main" id="{3C0A2A9F-4CE0-CFA5-C18E-2C5991936ED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FB96BED-98EB-46F1-DC9B-1DD0035791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419E4ECC-678F-81EF-BE0A-8BF7659AB827}"/>
              </a:ext>
            </a:extLst>
          </p:cNvPr>
          <p:cNvSpPr/>
          <p:nvPr/>
        </p:nvSpPr>
        <p:spPr>
          <a:xfrm>
            <a:off x="181737" y="1036350"/>
            <a:ext cx="10620829" cy="693183"/>
          </a:xfrm>
          <a:prstGeom prst="rect">
            <a:avLst/>
          </a:prstGeom>
          <a:solidFill>
            <a:srgbClr val="FE6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LB" sz="3600" dirty="0"/>
              <a:t>اكتب أهداف كل مجموعة بطريقة ذكية</a:t>
            </a:r>
            <a:endParaRPr lang="en-US" sz="3600" b="1" dirty="0">
              <a:latin typeface="Franklin Gothic Book" panose="020B05030201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32E6304-CA86-E0ED-273D-E84B44ACBE20}"/>
              </a:ext>
            </a:extLst>
          </p:cNvPr>
          <p:cNvSpPr/>
          <p:nvPr/>
        </p:nvSpPr>
        <p:spPr>
          <a:xfrm>
            <a:off x="179195" y="1779971"/>
            <a:ext cx="2195596" cy="4746922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LB" sz="40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ثم أضف الأنشطة لكل هدف</a:t>
            </a:r>
            <a:endParaRPr lang="en-US" sz="4000" b="1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4" name="Right Arrow 1">
            <a:extLst>
              <a:ext uri="{FF2B5EF4-FFF2-40B4-BE49-F238E27FC236}">
                <a16:creationId xmlns:a16="http://schemas.microsoft.com/office/drawing/2014/main" id="{8D4A5D8E-3F42-9809-8A54-437E718D44EB}"/>
              </a:ext>
            </a:extLst>
          </p:cNvPr>
          <p:cNvSpPr/>
          <p:nvPr/>
        </p:nvSpPr>
        <p:spPr>
          <a:xfrm rot="10800000">
            <a:off x="2289776" y="3725415"/>
            <a:ext cx="1335544" cy="856034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A3235C78-99E3-7707-7406-CF6CF1C316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3495510"/>
              </p:ext>
            </p:extLst>
          </p:nvPr>
        </p:nvGraphicFramePr>
        <p:xfrm>
          <a:off x="3540195" y="2028844"/>
          <a:ext cx="8382552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6517">
                  <a:extLst>
                    <a:ext uri="{9D8B030D-6E8A-4147-A177-3AD203B41FA5}">
                      <a16:colId xmlns:a16="http://schemas.microsoft.com/office/drawing/2014/main" val="3133488499"/>
                    </a:ext>
                  </a:extLst>
                </a:gridCol>
                <a:gridCol w="220046">
                  <a:extLst>
                    <a:ext uri="{9D8B030D-6E8A-4147-A177-3AD203B41FA5}">
                      <a16:colId xmlns:a16="http://schemas.microsoft.com/office/drawing/2014/main" val="1002471409"/>
                    </a:ext>
                  </a:extLst>
                </a:gridCol>
                <a:gridCol w="1543007">
                  <a:extLst>
                    <a:ext uri="{9D8B030D-6E8A-4147-A177-3AD203B41FA5}">
                      <a16:colId xmlns:a16="http://schemas.microsoft.com/office/drawing/2014/main" val="270780420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3011597739"/>
                    </a:ext>
                  </a:extLst>
                </a:gridCol>
                <a:gridCol w="1423643">
                  <a:extLst>
                    <a:ext uri="{9D8B030D-6E8A-4147-A177-3AD203B41FA5}">
                      <a16:colId xmlns:a16="http://schemas.microsoft.com/office/drawing/2014/main" val="155024889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10600325"/>
                    </a:ext>
                  </a:extLst>
                </a:gridCol>
                <a:gridCol w="1483360">
                  <a:extLst>
                    <a:ext uri="{9D8B030D-6E8A-4147-A177-3AD203B41FA5}">
                      <a16:colId xmlns:a16="http://schemas.microsoft.com/office/drawing/2014/main" val="408362601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479751481"/>
                    </a:ext>
                  </a:extLst>
                </a:gridCol>
                <a:gridCol w="1545099">
                  <a:extLst>
                    <a:ext uri="{9D8B030D-6E8A-4147-A177-3AD203B41FA5}">
                      <a16:colId xmlns:a16="http://schemas.microsoft.com/office/drawing/2014/main" val="31663511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E6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3FCBF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endParaRPr 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</a:endParaRPr>
                    </a:p>
                    <a:p>
                      <a:endParaRPr lang="en-US" dirty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</a:endParaRPr>
                    </a:p>
                    <a:p>
                      <a:endParaRPr lang="en-US" dirty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</a:endParaRPr>
                    </a:p>
                    <a:p>
                      <a:endParaRPr lang="en-US" dirty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</a:endParaRPr>
                    </a:p>
                    <a:p>
                      <a:endParaRPr lang="en-US" dirty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6622946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E6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3FCBF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05009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dirty="0">
                          <a:solidFill>
                            <a:schemeClr val="bg1"/>
                          </a:solidFill>
                        </a:rPr>
                        <a:t>اعط نفسك موعد للتسليم</a:t>
                      </a:r>
                    </a:p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ar-SA" dirty="0">
                        <a:solidFill>
                          <a:schemeClr val="bg1"/>
                        </a:solidFill>
                      </a:endParaRPr>
                    </a:p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dirty="0">
                          <a:solidFill>
                            <a:schemeClr val="bg1"/>
                          </a:solidFill>
                        </a:rPr>
                        <a:t>لا تؤجل هدف يمكنك تحقيقه "بيوم من الأيام"</a:t>
                      </a:r>
                    </a:p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LB" dirty="0">
                          <a:solidFill>
                            <a:schemeClr val="bg1"/>
                          </a:solidFill>
                        </a:rPr>
                        <a:t>كن صريحاً مع نفسك، انت تعرف قدراتك وقدرات فريقك</a:t>
                      </a:r>
                      <a:br>
                        <a:rPr lang="ar-LB" dirty="0">
                          <a:solidFill>
                            <a:schemeClr val="bg1"/>
                          </a:solidFill>
                        </a:rPr>
                      </a:br>
                      <a:br>
                        <a:rPr lang="ar-LB" dirty="0">
                          <a:solidFill>
                            <a:schemeClr val="bg1"/>
                          </a:solidFill>
                        </a:rPr>
                      </a:br>
                      <a:r>
                        <a:rPr lang="ar-LB" dirty="0">
                          <a:solidFill>
                            <a:schemeClr val="bg1"/>
                          </a:solidFill>
                        </a:rPr>
                        <a:t>لا تنسى أي عوائق قد تضطر ان تتخطاها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E6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LB" dirty="0">
                          <a:solidFill>
                            <a:schemeClr val="bg1"/>
                          </a:solidFill>
                        </a:rPr>
                        <a:t>العمل نحو هدف صعب ولكن يمكن تحقيقه</a:t>
                      </a:r>
                      <a:br>
                        <a:rPr lang="ar-LB" dirty="0">
                          <a:solidFill>
                            <a:schemeClr val="bg1"/>
                          </a:solidFill>
                        </a:rPr>
                      </a:br>
                      <a:r>
                        <a:rPr lang="ar-LB" dirty="0">
                          <a:solidFill>
                            <a:schemeClr val="bg1"/>
                          </a:solidFill>
                        </a:rPr>
                        <a:t>لا تحاول ان تغزو العالم في ليلة واحدة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3FCBF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SA" dirty="0">
                          <a:solidFill>
                            <a:schemeClr val="bg1"/>
                          </a:solidFill>
                        </a:rPr>
                        <a:t>تأكد من </a:t>
                      </a:r>
                      <a:r>
                        <a:rPr lang="ar-LB" dirty="0">
                          <a:solidFill>
                            <a:schemeClr val="bg1"/>
                          </a:solidFill>
                        </a:rPr>
                        <a:t>إمكانية </a:t>
                      </a:r>
                      <a:r>
                        <a:rPr lang="ar-SA" dirty="0">
                          <a:solidFill>
                            <a:schemeClr val="bg1"/>
                          </a:solidFill>
                        </a:rPr>
                        <a:t>تتبع</a:t>
                      </a:r>
                      <a:r>
                        <a:rPr lang="ar-LB" dirty="0">
                          <a:solidFill>
                            <a:schemeClr val="bg1"/>
                          </a:solidFill>
                        </a:rPr>
                        <a:t> هدفك</a:t>
                      </a:r>
                      <a:br>
                        <a:rPr lang="en-US" dirty="0">
                          <a:solidFill>
                            <a:schemeClr val="bg1"/>
                          </a:solidFill>
                        </a:rPr>
                      </a:br>
                      <a:r>
                        <a:rPr lang="ar-SA" dirty="0">
                          <a:solidFill>
                            <a:schemeClr val="bg1"/>
                          </a:solidFill>
                        </a:rPr>
                        <a:t>لا تختبىء وراء كلمات مثل "العلامة التجارية أو المشاركة أو التأثير الاجتماعي"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LB" dirty="0">
                          <a:solidFill>
                            <a:schemeClr val="bg1"/>
                          </a:solidFill>
                        </a:rPr>
                        <a:t>حدد أرقام حقيقية مع مواعيد نهائية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  <a:p>
                      <a:pPr algn="r" rtl="1"/>
                      <a:endParaRPr lang="en-US" dirty="0">
                        <a:solidFill>
                          <a:schemeClr val="bg1"/>
                        </a:solidFill>
                      </a:endParaRPr>
                    </a:p>
                    <a:p>
                      <a:pPr algn="r" rtl="1"/>
                      <a:endParaRPr lang="en-US" dirty="0">
                        <a:solidFill>
                          <a:schemeClr val="bg1"/>
                        </a:solidFill>
                      </a:endParaRPr>
                    </a:p>
                    <a:p>
                      <a:pPr algn="r" rtl="1"/>
                      <a:r>
                        <a:rPr lang="ar-LB" dirty="0">
                          <a:solidFill>
                            <a:schemeClr val="bg1"/>
                          </a:solidFill>
                        </a:rPr>
                        <a:t>لاتقل: "اريد المزيد من الزوار"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  <a:p>
                      <a:endParaRPr lang="en-US" dirty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1112699"/>
                  </a:ext>
                </a:extLst>
              </a:tr>
            </a:tbl>
          </a:graphicData>
        </a:graphic>
      </p:graphicFrame>
      <p:sp>
        <p:nvSpPr>
          <p:cNvPr id="16" name="Oval 15">
            <a:extLst>
              <a:ext uri="{FF2B5EF4-FFF2-40B4-BE49-F238E27FC236}">
                <a16:creationId xmlns:a16="http://schemas.microsoft.com/office/drawing/2014/main" id="{D0E8B028-8124-CF89-D0B5-1D73394A0FFD}"/>
              </a:ext>
            </a:extLst>
          </p:cNvPr>
          <p:cNvSpPr/>
          <p:nvPr/>
        </p:nvSpPr>
        <p:spPr>
          <a:xfrm>
            <a:off x="10686072" y="2362521"/>
            <a:ext cx="833495" cy="69318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F3A2D28-9A89-8049-6105-4FCA00116B32}"/>
              </a:ext>
            </a:extLst>
          </p:cNvPr>
          <p:cNvSpPr/>
          <p:nvPr/>
        </p:nvSpPr>
        <p:spPr>
          <a:xfrm>
            <a:off x="8976465" y="2362521"/>
            <a:ext cx="833495" cy="69318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4DD6EF1-75F0-3A20-36AB-FA22A18CD400}"/>
              </a:ext>
            </a:extLst>
          </p:cNvPr>
          <p:cNvSpPr/>
          <p:nvPr/>
        </p:nvSpPr>
        <p:spPr>
          <a:xfrm>
            <a:off x="7319615" y="2464311"/>
            <a:ext cx="833495" cy="69318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D58AD31-2C1C-BE0B-569F-4CE8EF4026E3}"/>
              </a:ext>
            </a:extLst>
          </p:cNvPr>
          <p:cNvSpPr/>
          <p:nvPr/>
        </p:nvSpPr>
        <p:spPr>
          <a:xfrm>
            <a:off x="5542911" y="2464310"/>
            <a:ext cx="833495" cy="69318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tx1"/>
                </a:solidFill>
              </a:rPr>
              <a:t>R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383098F7-D4B7-1582-9723-B4C96D2CA3B4}"/>
              </a:ext>
            </a:extLst>
          </p:cNvPr>
          <p:cNvSpPr/>
          <p:nvPr/>
        </p:nvSpPr>
        <p:spPr>
          <a:xfrm>
            <a:off x="3795204" y="2415808"/>
            <a:ext cx="833495" cy="69318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tx1"/>
                </a:solidFill>
              </a:rPr>
              <a:t>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E4DA0A1-7F92-9BDE-6478-4EB3F73EB97E}"/>
              </a:ext>
            </a:extLst>
          </p:cNvPr>
          <p:cNvSpPr txBox="1"/>
          <p:nvPr/>
        </p:nvSpPr>
        <p:spPr>
          <a:xfrm>
            <a:off x="10759636" y="3121519"/>
            <a:ext cx="9579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LB" sz="2000" dirty="0">
                <a:solidFill>
                  <a:schemeClr val="bg1"/>
                </a:solidFill>
              </a:rPr>
              <a:t>محدد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B57A12B-41FC-9E15-3449-872102560945}"/>
              </a:ext>
            </a:extLst>
          </p:cNvPr>
          <p:cNvSpPr txBox="1"/>
          <p:nvPr/>
        </p:nvSpPr>
        <p:spPr>
          <a:xfrm>
            <a:off x="8769282" y="3129436"/>
            <a:ext cx="1458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LB" dirty="0">
                <a:solidFill>
                  <a:schemeClr val="bg1"/>
                </a:solidFill>
              </a:rPr>
              <a:t>قابل للقياس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BB5823C-DCE6-9032-B626-D78C93E05992}"/>
              </a:ext>
            </a:extLst>
          </p:cNvPr>
          <p:cNvSpPr txBox="1"/>
          <p:nvPr/>
        </p:nvSpPr>
        <p:spPr>
          <a:xfrm>
            <a:off x="6874535" y="3121519"/>
            <a:ext cx="1458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LB" dirty="0">
                <a:solidFill>
                  <a:schemeClr val="bg1"/>
                </a:solidFill>
              </a:rPr>
              <a:t>يمكن تحقيقه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F58C2A1-EC44-E677-DC86-93A7E6910317}"/>
              </a:ext>
            </a:extLst>
          </p:cNvPr>
          <p:cNvSpPr txBox="1"/>
          <p:nvPr/>
        </p:nvSpPr>
        <p:spPr>
          <a:xfrm>
            <a:off x="5203166" y="3113004"/>
            <a:ext cx="1458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LB" dirty="0">
                <a:solidFill>
                  <a:schemeClr val="bg1"/>
                </a:solidFill>
              </a:rPr>
              <a:t>واقعي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2C839D3-1040-7682-0C5C-73F3AC493EB3}"/>
              </a:ext>
            </a:extLst>
          </p:cNvPr>
          <p:cNvSpPr txBox="1"/>
          <p:nvPr/>
        </p:nvSpPr>
        <p:spPr>
          <a:xfrm>
            <a:off x="3471395" y="3129792"/>
            <a:ext cx="1458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LB" dirty="0">
                <a:solidFill>
                  <a:schemeClr val="bg1"/>
                </a:solidFill>
              </a:rPr>
              <a:t>محدد وزمنياً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9999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37771" y="1271674"/>
            <a:ext cx="10243139" cy="156880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2800" dirty="0"/>
              <a:t>بحلول العام ٢٠٢٤، ستقوم لجنة الموقع وجمعية حماية الطبيعة في لبنان بتطوير برنامج تربوي للأطفال مختص بالمواضيع البيئية من اجل التوعية</a:t>
            </a:r>
            <a:endParaRPr lang="en-US" sz="2800" b="1" dirty="0">
              <a:latin typeface="Franklin Gothic Book" panose="020B0503020102020204" pitchFamily="34" charset="0"/>
            </a:endParaRPr>
          </a:p>
        </p:txBody>
      </p:sp>
      <p:sp>
        <p:nvSpPr>
          <p:cNvPr id="8" name="Pentagon 7"/>
          <p:cNvSpPr/>
          <p:nvPr/>
        </p:nvSpPr>
        <p:spPr>
          <a:xfrm rot="5400000">
            <a:off x="10964601" y="229223"/>
            <a:ext cx="1640114" cy="1007496"/>
          </a:xfrm>
          <a:prstGeom prst="homePlat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1249095" y="108168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5.3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37771" y="2982360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A.1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37771" y="3736568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A.2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37771" y="4490776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A.3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37771" y="5244984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A.4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37771" y="5999192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A.5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605150" y="503845"/>
            <a:ext cx="9675760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36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المجموعة 1</a:t>
            </a:r>
            <a:endParaRPr lang="en-US" sz="3600" b="1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7598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37771" y="1271674"/>
            <a:ext cx="10243139" cy="156880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Franklin Gothic Book" panose="020B0503020102020204" pitchFamily="34" charset="0"/>
              </a:rPr>
              <a:t>O.2. </a:t>
            </a:r>
          </a:p>
        </p:txBody>
      </p:sp>
      <p:sp>
        <p:nvSpPr>
          <p:cNvPr id="8" name="Pentagon 7"/>
          <p:cNvSpPr/>
          <p:nvPr/>
        </p:nvSpPr>
        <p:spPr>
          <a:xfrm rot="5400000">
            <a:off x="10460852" y="-94128"/>
            <a:ext cx="1640114" cy="1007496"/>
          </a:xfrm>
          <a:prstGeom prst="homePlat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745346" y="-215183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5.3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37771" y="2982360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A.1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37771" y="3736568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A.2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37771" y="4490776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A.3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37771" y="5244984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A.4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37771" y="5999192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A.5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037771" y="466609"/>
            <a:ext cx="9675760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36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المجموعة 1</a:t>
            </a:r>
            <a:endParaRPr lang="en-US" sz="3600" b="1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66533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37771" y="1271674"/>
            <a:ext cx="10243139" cy="156880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Franklin Gothic Book" panose="020B0503020102020204" pitchFamily="34" charset="0"/>
              </a:rPr>
              <a:t>O.3</a:t>
            </a:r>
          </a:p>
        </p:txBody>
      </p:sp>
      <p:sp>
        <p:nvSpPr>
          <p:cNvPr id="8" name="Pentagon 7"/>
          <p:cNvSpPr/>
          <p:nvPr/>
        </p:nvSpPr>
        <p:spPr>
          <a:xfrm rot="5400000">
            <a:off x="10869735" y="316309"/>
            <a:ext cx="1640114" cy="1007496"/>
          </a:xfrm>
          <a:prstGeom prst="homePlat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1154229" y="195254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5.3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37771" y="2982360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A.1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37771" y="3736568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A.2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37771" y="4490776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A.3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37771" y="5244984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A.4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37771" y="5999192"/>
            <a:ext cx="10243139" cy="612326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ranklin Gothic Book" panose="020B0503020102020204" pitchFamily="34" charset="0"/>
              </a:rPr>
              <a:t>A.5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37771" y="506258"/>
            <a:ext cx="9675760" cy="612326"/>
          </a:xfrm>
          <a:prstGeom prst="rect">
            <a:avLst/>
          </a:prstGeom>
          <a:solidFill>
            <a:srgbClr val="FE6C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36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المجموعة 1</a:t>
            </a:r>
            <a:endParaRPr lang="en-US" sz="3600" b="1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886230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2315" y="4093046"/>
            <a:ext cx="6085115" cy="1034129"/>
          </a:xfrm>
        </p:spPr>
        <p:txBody>
          <a:bodyPr/>
          <a:lstStyle/>
          <a:p>
            <a:pPr algn="ctr"/>
            <a:r>
              <a:rPr lang="ar-LB" sz="7200" b="1" dirty="0">
                <a:latin typeface="Franklin Gothic Book" panose="020B0503020102020204" pitchFamily="34" charset="0"/>
              </a:rPr>
              <a:t>الرؤية للموقع</a:t>
            </a:r>
            <a:endParaRPr lang="en-US" sz="7200" b="1" dirty="0">
              <a:latin typeface="Franklin Gothic Book" panose="020B0503020102020204" pitchFamily="34" charset="0"/>
            </a:endParaRPr>
          </a:p>
        </p:txBody>
      </p:sp>
      <p:sp>
        <p:nvSpPr>
          <p:cNvPr id="5" name="Pentagon 4"/>
          <p:cNvSpPr/>
          <p:nvPr/>
        </p:nvSpPr>
        <p:spPr>
          <a:xfrm rot="5400000">
            <a:off x="10537149" y="511218"/>
            <a:ext cx="1640114" cy="1007496"/>
          </a:xfrm>
          <a:prstGeom prst="homePlate">
            <a:avLst/>
          </a:prstGeom>
          <a:solidFill>
            <a:srgbClr val="00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1089344" y="409619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6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288757" y="5168219"/>
            <a:ext cx="5312229" cy="207230"/>
          </a:xfrm>
          <a:prstGeom prst="rect">
            <a:avLst/>
          </a:prstGeom>
          <a:solidFill>
            <a:srgbClr val="00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460" name="Picture 4" descr="Vision Statement, HD Png Download - kind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81" b="96476" l="3140" r="98372">
                        <a14:foregroundMark x1="51279" y1="19604" x2="93837" y2="48899"/>
                        <a14:foregroundMark x1="59186" y1="89648" x2="82907" y2="15419"/>
                        <a14:foregroundMark x1="6628" y1="14537" x2="60814" y2="36123"/>
                        <a14:foregroundMark x1="35116" y1="15419" x2="91628" y2="718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8562" y="1064443"/>
            <a:ext cx="8191500" cy="4324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56A5998-2BCB-F273-BE46-3E3B331D8DD9}"/>
              </a:ext>
            </a:extLst>
          </p:cNvPr>
          <p:cNvGrpSpPr/>
          <p:nvPr/>
        </p:nvGrpSpPr>
        <p:grpSpPr>
          <a:xfrm>
            <a:off x="0" y="256002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61E2707A-7671-238F-3DD7-8271A3134C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A4FCECC5-7CB9-26E0-378E-5C6C686B7D3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Google Shape;148;p2">
              <a:extLst>
                <a:ext uri="{FF2B5EF4-FFF2-40B4-BE49-F238E27FC236}">
                  <a16:creationId xmlns:a16="http://schemas.microsoft.com/office/drawing/2014/main" id="{D4768666-9EB5-FCEB-E2CA-97AF0AFF817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C9362D1-7FD4-4529-EE25-AACB16F8BD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4914380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4214" y="526298"/>
            <a:ext cx="7626910" cy="1034129"/>
          </a:xfrm>
        </p:spPr>
        <p:txBody>
          <a:bodyPr/>
          <a:lstStyle/>
          <a:p>
            <a:pPr algn="ctr" rtl="1"/>
            <a:r>
              <a:rPr lang="ar-LB" sz="7200" b="1" dirty="0">
                <a:latin typeface="Franklin Gothic Book" panose="020B0503020102020204" pitchFamily="34" charset="0"/>
              </a:rPr>
              <a:t>مراجعة رؤيا الموقع</a:t>
            </a:r>
            <a:endParaRPr lang="en-US" sz="7200" b="1" dirty="0">
              <a:latin typeface="Franklin Gothic Book" panose="020B0503020102020204" pitchFamily="34" charset="0"/>
            </a:endParaRPr>
          </a:p>
        </p:txBody>
      </p:sp>
      <p:sp>
        <p:nvSpPr>
          <p:cNvPr id="5" name="Pentagon 4"/>
          <p:cNvSpPr/>
          <p:nvPr/>
        </p:nvSpPr>
        <p:spPr>
          <a:xfrm rot="5400000">
            <a:off x="10270638" y="483367"/>
            <a:ext cx="1640114" cy="1007496"/>
          </a:xfrm>
          <a:prstGeom prst="homePlate">
            <a:avLst/>
          </a:prstGeom>
          <a:solidFill>
            <a:srgbClr val="00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822833" y="381768"/>
            <a:ext cx="5357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6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59950" y="2211762"/>
            <a:ext cx="10693786" cy="2600549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chemeClr val="tx1"/>
              </a:solidFill>
              <a:latin typeface="Franklin Gothic Book" panose="020B05030201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BF36617-8ADD-6636-A618-E82671967A1E}"/>
              </a:ext>
            </a:extLst>
          </p:cNvPr>
          <p:cNvGrpSpPr/>
          <p:nvPr/>
        </p:nvGrpSpPr>
        <p:grpSpPr>
          <a:xfrm>
            <a:off x="0" y="163274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7AF82BBC-4232-C7C3-DCA0-7BB029A1F44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CF5E5530-9491-C237-721A-34A04254EE5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Google Shape;148;p2">
              <a:extLst>
                <a:ext uri="{FF2B5EF4-FFF2-40B4-BE49-F238E27FC236}">
                  <a16:creationId xmlns:a16="http://schemas.microsoft.com/office/drawing/2014/main" id="{C0EBFD2E-26C5-C5AC-721A-18D03382736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B329EDF-22B1-7423-1555-6D1CF81FF16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397741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10556316" y="406399"/>
            <a:ext cx="1640114" cy="1007496"/>
          </a:xfrm>
          <a:prstGeom prst="homePlate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840810" y="304800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1.2</a:t>
            </a:r>
          </a:p>
        </p:txBody>
      </p:sp>
      <p:sp>
        <p:nvSpPr>
          <p:cNvPr id="7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5542" y="554348"/>
            <a:ext cx="8147314" cy="798680"/>
          </a:xfrm>
        </p:spPr>
        <p:txBody>
          <a:bodyPr/>
          <a:lstStyle/>
          <a:p>
            <a:pPr algn="ctr"/>
            <a:r>
              <a:rPr lang="ar-LB" sz="5400" b="1" dirty="0">
                <a:latin typeface="Franklin Gothic Book" panose="020B0503020102020204" pitchFamily="34" charset="0"/>
              </a:rPr>
              <a:t>الموارد الرئيسية الخمسة</a:t>
            </a:r>
            <a:endParaRPr lang="en-US" sz="5400" b="1" dirty="0">
              <a:latin typeface="Franklin Gothic Book" panose="020B05030201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10671" y="1872963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latin typeface="Franklin Gothic Book" panose="020B0503020102020204" pitchFamily="34" charset="0"/>
              </a:rPr>
              <a:t>طيور فريدة من نوعها</a:t>
            </a:r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10671" y="2843036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latin typeface="Franklin Gothic Book" panose="020B0503020102020204" pitchFamily="34" charset="0"/>
              </a:rPr>
              <a:t>النباتات الصالحة للأكل</a:t>
            </a:r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10671" y="3813109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latin typeface="Franklin Gothic Book" panose="020B0503020102020204" pitchFamily="34" charset="0"/>
              </a:rPr>
              <a:t>الأشخاص الذين لديهم معرفة خاصة</a:t>
            </a:r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10671" y="4783182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latin typeface="Franklin Gothic Book" panose="020B0503020102020204" pitchFamily="34" charset="0"/>
              </a:rPr>
              <a:t>المياه العذبة</a:t>
            </a:r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10671" y="5795034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latin typeface="Franklin Gothic Book" panose="020B0503020102020204" pitchFamily="34" charset="0"/>
              </a:rPr>
              <a:t>المقاعد (أو كل ما يمكن استعماله هناك)</a:t>
            </a:r>
            <a:endParaRPr lang="en-US" sz="2800" dirty="0">
              <a:latin typeface="Franklin Gothic Book" panose="020B05030201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69A723A-E327-7AAA-2AFC-F0880351606B}"/>
              </a:ext>
            </a:extLst>
          </p:cNvPr>
          <p:cNvGrpSpPr/>
          <p:nvPr/>
        </p:nvGrpSpPr>
        <p:grpSpPr>
          <a:xfrm>
            <a:off x="-145461" y="168878"/>
            <a:ext cx="2547900" cy="488950"/>
            <a:chOff x="6942149" y="5520377"/>
            <a:chExt cx="4892790" cy="993102"/>
          </a:xfrm>
        </p:grpSpPr>
        <p:pic>
          <p:nvPicPr>
            <p:cNvPr id="4" name="Picture 6">
              <a:extLst>
                <a:ext uri="{FF2B5EF4-FFF2-40B4-BE49-F238E27FC236}">
                  <a16:creationId xmlns:a16="http://schemas.microsoft.com/office/drawing/2014/main" id="{ED5D0FB0-64EF-B10F-9CE6-5B3B00DE00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Image 1">
              <a:extLst>
                <a:ext uri="{FF2B5EF4-FFF2-40B4-BE49-F238E27FC236}">
                  <a16:creationId xmlns:a16="http://schemas.microsoft.com/office/drawing/2014/main" id="{985C4FE0-22B1-EA41-83C4-A80298CBBAB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Google Shape;148;p2">
              <a:extLst>
                <a:ext uri="{FF2B5EF4-FFF2-40B4-BE49-F238E27FC236}">
                  <a16:creationId xmlns:a16="http://schemas.microsoft.com/office/drawing/2014/main" id="{9F35BBEA-7BE1-0E3E-05C2-C929EEA9D5F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8EB46397-62A4-8E80-D5CF-88B40BE1E3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24824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10378355" y="435535"/>
            <a:ext cx="1640114" cy="1007496"/>
          </a:xfrm>
          <a:prstGeom prst="homePlate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662849" y="333936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1.3</a:t>
            </a:r>
          </a:p>
        </p:txBody>
      </p:sp>
      <p:sp>
        <p:nvSpPr>
          <p:cNvPr id="7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5542" y="554348"/>
            <a:ext cx="8147314" cy="798680"/>
          </a:xfrm>
        </p:spPr>
        <p:txBody>
          <a:bodyPr/>
          <a:lstStyle/>
          <a:p>
            <a:pPr algn="ctr"/>
            <a:r>
              <a:rPr lang="ar-LB" sz="5400" b="1" dirty="0">
                <a:latin typeface="Franklin Gothic Book" panose="020B0503020102020204" pitchFamily="34" charset="0"/>
              </a:rPr>
              <a:t>5 نباتات/حيوانات رئيسية</a:t>
            </a:r>
            <a:endParaRPr lang="en-US" sz="5400" b="1" dirty="0">
              <a:latin typeface="Franklin Gothic Book" panose="020B05030201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10671" y="1872963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latin typeface="Franklin Gothic Book" panose="020B0503020102020204" pitchFamily="34" charset="0"/>
              </a:rPr>
              <a:t>الطيور رقم 1</a:t>
            </a:r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10671" y="2843036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latin typeface="Franklin Gothic Book" panose="020B0503020102020204" pitchFamily="34" charset="0"/>
              </a:rPr>
              <a:t>الطيور رقم 2</a:t>
            </a:r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10671" y="3813109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latin typeface="Franklin Gothic Book" panose="020B0503020102020204" pitchFamily="34" charset="0"/>
              </a:rPr>
              <a:t>النباتات رقم 1</a:t>
            </a:r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10671" y="4783182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latin typeface="Franklin Gothic Book" panose="020B0503020102020204" pitchFamily="34" charset="0"/>
              </a:rPr>
              <a:t>الموطن رقم 1</a:t>
            </a:r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10671" y="5795034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sz="2800" dirty="0">
                <a:latin typeface="Franklin Gothic Book" panose="020B0503020102020204" pitchFamily="34" charset="0"/>
              </a:rPr>
              <a:t>الزواحف رقم 1</a:t>
            </a:r>
            <a:endParaRPr lang="en-US" sz="2800" dirty="0">
              <a:latin typeface="Franklin Gothic Book" panose="020B05030201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AE500A2B-E079-66C9-C4F2-62FCAD815846}"/>
                  </a:ext>
                </a:extLst>
              </p14:cNvPr>
              <p14:cNvContentPartPr/>
              <p14:nvPr/>
            </p14:nvContentPartPr>
            <p14:xfrm>
              <a:off x="11937600" y="1202040"/>
              <a:ext cx="360" cy="3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AE500A2B-E079-66C9-C4F2-62FCAD81584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928240" y="1192680"/>
                <a:ext cx="19080" cy="19080"/>
              </a:xfrm>
              <a:prstGeom prst="rect">
                <a:avLst/>
              </a:prstGeom>
            </p:spPr>
          </p:pic>
        </mc:Fallback>
      </mc:AlternateContent>
      <p:grpSp>
        <p:nvGrpSpPr>
          <p:cNvPr id="4" name="Group 3">
            <a:extLst>
              <a:ext uri="{FF2B5EF4-FFF2-40B4-BE49-F238E27FC236}">
                <a16:creationId xmlns:a16="http://schemas.microsoft.com/office/drawing/2014/main" id="{C77EA645-4B56-6094-BFB1-0F611584C877}"/>
              </a:ext>
            </a:extLst>
          </p:cNvPr>
          <p:cNvGrpSpPr/>
          <p:nvPr/>
        </p:nvGrpSpPr>
        <p:grpSpPr>
          <a:xfrm>
            <a:off x="0" y="119226"/>
            <a:ext cx="2547900" cy="488950"/>
            <a:chOff x="6942149" y="5520377"/>
            <a:chExt cx="4892790" cy="993102"/>
          </a:xfrm>
        </p:grpSpPr>
        <p:pic>
          <p:nvPicPr>
            <p:cNvPr id="8" name="Picture 6">
              <a:extLst>
                <a:ext uri="{FF2B5EF4-FFF2-40B4-BE49-F238E27FC236}">
                  <a16:creationId xmlns:a16="http://schemas.microsoft.com/office/drawing/2014/main" id="{E119E48F-8B59-3DF3-DBEE-94BACCDED4B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Image 1">
              <a:extLst>
                <a:ext uri="{FF2B5EF4-FFF2-40B4-BE49-F238E27FC236}">
                  <a16:creationId xmlns:a16="http://schemas.microsoft.com/office/drawing/2014/main" id="{6D1C030F-5561-5278-C55F-C42795BC73B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Google Shape;148;p2">
              <a:extLst>
                <a:ext uri="{FF2B5EF4-FFF2-40B4-BE49-F238E27FC236}">
                  <a16:creationId xmlns:a16="http://schemas.microsoft.com/office/drawing/2014/main" id="{5AEA84A1-F221-8621-328C-DB75DB8963E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76ABE365-F031-BE58-0CBC-128056DCCF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691834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10102363" y="354146"/>
            <a:ext cx="1640114" cy="1007496"/>
          </a:xfrm>
          <a:prstGeom prst="homePlate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386857" y="252547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1.4</a:t>
            </a:r>
          </a:p>
        </p:txBody>
      </p:sp>
      <p:sp>
        <p:nvSpPr>
          <p:cNvPr id="7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6226" y="684259"/>
            <a:ext cx="8974629" cy="798680"/>
          </a:xfrm>
        </p:spPr>
        <p:txBody>
          <a:bodyPr/>
          <a:lstStyle/>
          <a:p>
            <a:pPr algn="ctr"/>
            <a:r>
              <a:rPr lang="ar-LB" sz="5400" b="1" dirty="0">
                <a:latin typeface="Franklin Gothic Book" panose="020B0503020102020204" pitchFamily="34" charset="0"/>
              </a:rPr>
              <a:t>النقاط الخمسة الأكثر جاذبية</a:t>
            </a:r>
            <a:endParaRPr lang="en-US" sz="5400" b="1" dirty="0">
              <a:latin typeface="Franklin Gothic Book" panose="020B05030201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10671" y="1872963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10671" y="2843036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10671" y="3813109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10671" y="4783182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10671" y="5795034"/>
            <a:ext cx="11466286" cy="870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Franklin Gothic Book" panose="020B05030201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C90D597-F54C-1EA6-0B69-70D1AE80FD13}"/>
              </a:ext>
            </a:extLst>
          </p:cNvPr>
          <p:cNvGrpSpPr/>
          <p:nvPr/>
        </p:nvGrpSpPr>
        <p:grpSpPr>
          <a:xfrm>
            <a:off x="-88023" y="192109"/>
            <a:ext cx="2547900" cy="488950"/>
            <a:chOff x="6942149" y="5520377"/>
            <a:chExt cx="4892790" cy="993102"/>
          </a:xfrm>
        </p:grpSpPr>
        <p:pic>
          <p:nvPicPr>
            <p:cNvPr id="4" name="Picture 6">
              <a:extLst>
                <a:ext uri="{FF2B5EF4-FFF2-40B4-BE49-F238E27FC236}">
                  <a16:creationId xmlns:a16="http://schemas.microsoft.com/office/drawing/2014/main" id="{A74E6E82-F061-DBBD-4948-99A89B5BC37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Image 1">
              <a:extLst>
                <a:ext uri="{FF2B5EF4-FFF2-40B4-BE49-F238E27FC236}">
                  <a16:creationId xmlns:a16="http://schemas.microsoft.com/office/drawing/2014/main" id="{12589A96-E7E0-8CE4-B83A-FEAB96C650B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Google Shape;148;p2">
              <a:extLst>
                <a:ext uri="{FF2B5EF4-FFF2-40B4-BE49-F238E27FC236}">
                  <a16:creationId xmlns:a16="http://schemas.microsoft.com/office/drawing/2014/main" id="{4BB35A37-0BD2-11D0-950E-B91DE0F3C60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7B2A4DE1-C603-E3DD-067E-E2BF3C567D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55148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10361877" y="316309"/>
            <a:ext cx="1640114" cy="1007496"/>
          </a:xfrm>
          <a:prstGeom prst="homePlate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546173" y="438514"/>
            <a:ext cx="11464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LB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5.1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12442"/>
            <a:ext cx="10972800" cy="877163"/>
          </a:xfrm>
        </p:spPr>
        <p:txBody>
          <a:bodyPr/>
          <a:lstStyle/>
          <a:p>
            <a:pPr algn="ctr"/>
            <a:r>
              <a:rPr lang="ar-LB" sz="6000" b="1" dirty="0">
                <a:latin typeface="Franklin Gothic Book" panose="020B0503020102020204" pitchFamily="34" charset="0"/>
              </a:rPr>
              <a:t>بناء على المعلومات السابقة</a:t>
            </a:r>
            <a:endParaRPr lang="en-US" sz="6000" b="1" dirty="0">
              <a:latin typeface="Franklin Gothic Book" panose="020B05030201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34023" y="3094073"/>
            <a:ext cx="11466286" cy="870857"/>
          </a:xfrm>
          <a:prstGeom prst="rect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ar-SA" sz="2800" dirty="0"/>
              <a:t>المجتمع يستعمل الموقع – انه يستفيد منه، لذا من المهم اشراك المجتمع من اجل حماية الموقع</a:t>
            </a:r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34023" y="4076045"/>
            <a:ext cx="11466286" cy="870857"/>
          </a:xfrm>
          <a:prstGeom prst="rect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defTabSz="914400" rtl="1"/>
            <a:r>
              <a:rPr lang="ar-SA" sz="2800" dirty="0"/>
              <a:t>النظام البيئي معرض للمخاطر – ولاسيما الجفاف – منسوب المياه في طور التغيير. قيمة كبيرة للحياة النباتية والحيوانية/ احتياجات اقتصادية واجتماعية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34023" y="5061850"/>
            <a:ext cx="11466286" cy="870857"/>
          </a:xfrm>
          <a:prstGeom prst="rect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ar-SA" sz="2800" dirty="0"/>
              <a:t>المجتمع المحلي يملك معرفة وقدرة على الوصول للموقع – والملكية تعطي شعور بالمسؤلية</a:t>
            </a:r>
            <a:r>
              <a:rPr lang="en-US" sz="2800" dirty="0">
                <a:latin typeface="Franklin Gothic Book" panose="020B0503020102020204" pitchFamily="34" charset="0"/>
              </a:rPr>
              <a:t> 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 txBox="1">
            <a:spLocks/>
          </p:cNvSpPr>
          <p:nvPr/>
        </p:nvSpPr>
        <p:spPr>
          <a:xfrm>
            <a:off x="1037771" y="1773747"/>
            <a:ext cx="10972800" cy="131112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600" kern="1200" spc="-6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sz="4400" dirty="0"/>
              <a:t>يجب المحافظة علي هذا الموقع بدعم من المجتمع المحلي لأن</a:t>
            </a:r>
            <a:r>
              <a:rPr lang="ar-LB" sz="4400" dirty="0"/>
              <a:t> </a:t>
            </a:r>
            <a:r>
              <a:rPr lang="ar-SA" sz="4400" dirty="0"/>
              <a:t>المجتمع المحلي يستعمل الموقع لأن (٥ دقائق):</a:t>
            </a:r>
            <a:endParaRPr lang="en-US" sz="4400" b="1" dirty="0">
              <a:latin typeface="Franklin Gothic Book" panose="020B05030201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B28A2B9B-4A27-62C1-2D8E-3C1EA5FC8A58}"/>
                  </a:ext>
                </a:extLst>
              </p14:cNvPr>
              <p14:cNvContentPartPr/>
              <p14:nvPr/>
            </p14:nvContentPartPr>
            <p14:xfrm>
              <a:off x="11318965" y="1149206"/>
              <a:ext cx="30600" cy="864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B28A2B9B-4A27-62C1-2D8E-3C1EA5FC8A5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309605" y="1139846"/>
                <a:ext cx="49320" cy="2736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6FB449E9-3958-0FE7-DE0C-89D147CD93F8}"/>
              </a:ext>
            </a:extLst>
          </p:cNvPr>
          <p:cNvSpPr/>
          <p:nvPr/>
        </p:nvSpPr>
        <p:spPr>
          <a:xfrm>
            <a:off x="564503" y="5932708"/>
            <a:ext cx="11466286" cy="990600"/>
          </a:xfrm>
          <a:prstGeom prst="rect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ar-SA" sz="2800" dirty="0"/>
              <a:t>تنوع بيولوجي غني – أنواع شهيرة من الطيور والنباتات – الممارسات التقليدية لإستخدام الأراضي – تراث تاريخي من اجل دعم المجتمع وادارته – متوافق مع الممارسات الحديثة للمحافظة على الطبيعة</a:t>
            </a:r>
            <a:endParaRPr lang="en-US" sz="2800" dirty="0">
              <a:latin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78162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10373854" y="430198"/>
            <a:ext cx="1640114" cy="1007496"/>
          </a:xfrm>
          <a:prstGeom prst="homePlate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658348" y="328599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1.</a:t>
            </a:r>
            <a:r>
              <a:rPr 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6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5314" y="349483"/>
            <a:ext cx="10972800" cy="877163"/>
          </a:xfrm>
        </p:spPr>
        <p:txBody>
          <a:bodyPr/>
          <a:lstStyle/>
          <a:p>
            <a:pPr algn="ctr"/>
            <a:r>
              <a:rPr lang="ar-LB" sz="6000" b="1" dirty="0">
                <a:latin typeface="Franklin Gothic Book" panose="020B0503020102020204" pitchFamily="34" charset="0"/>
              </a:rPr>
              <a:t>ارسم خريطة لموقعهك</a:t>
            </a:r>
            <a:endParaRPr lang="en-US" sz="6000" b="1" dirty="0">
              <a:latin typeface="Franklin Gothic Book" panose="020B0503020102020204" pitchFamily="34" charset="0"/>
            </a:endParaRPr>
          </a:p>
        </p:txBody>
      </p:sp>
      <p:sp>
        <p:nvSpPr>
          <p:cNvPr id="14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 txBox="1">
            <a:spLocks/>
          </p:cNvSpPr>
          <p:nvPr/>
        </p:nvSpPr>
        <p:spPr>
          <a:xfrm>
            <a:off x="5283200" y="1968713"/>
            <a:ext cx="6908800" cy="92333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600" kern="1200" spc="-6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ar-LB" sz="6000" b="1" dirty="0">
                <a:latin typeface="Franklin Gothic Book" panose="020B0503020102020204" pitchFamily="34" charset="0"/>
              </a:rPr>
              <a:t>نصائح! (15 دقيقة)</a:t>
            </a:r>
            <a:endParaRPr lang="en-US" sz="6000" b="1" dirty="0">
              <a:latin typeface="Franklin Gothic Book" panose="020B05030201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893551" y="2863190"/>
            <a:ext cx="5688099" cy="97084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2800" dirty="0"/>
              <a:t>دع رسماتك تكون بسيطة لكن مفيدة</a:t>
            </a:r>
            <a:r>
              <a:rPr lang="en-US" sz="2800" dirty="0">
                <a:latin typeface="Franklin Gothic Book" panose="020B0503020102020204" pitchFamily="34" charset="0"/>
              </a:rPr>
              <a:t>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893551" y="3847108"/>
            <a:ext cx="5688099" cy="97084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2800" dirty="0"/>
              <a:t>استخدم الألوان بقدر ما تحتاجها</a:t>
            </a:r>
            <a:endParaRPr lang="en-US" sz="2800" dirty="0">
              <a:latin typeface="Franklin Gothic Book" panose="020B05030201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893551" y="4863898"/>
            <a:ext cx="5688099" cy="97084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2800" dirty="0"/>
              <a:t>كل التفاصيل تهم، لذا لا تردد بجعلها غنية قدر الإمكان</a:t>
            </a:r>
            <a:endParaRPr lang="en-US" sz="2800" dirty="0">
              <a:latin typeface="Franklin Gothic Book" panose="020B0503020102020204" pitchFamily="34" charset="0"/>
            </a:endParaRPr>
          </a:p>
        </p:txBody>
      </p:sp>
      <p:pic>
        <p:nvPicPr>
          <p:cNvPr id="11266" name="Picture 2" descr="Kids Town Map Stock Illustrations – 238 Kids Town Map Stock Illustrations,  Vectors &amp; Clipart - Dreamstime"/>
          <p:cNvPicPr>
            <a:picLocks noChangeAspect="1" noChangeArrowheads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827" y="1754003"/>
            <a:ext cx="4372197" cy="437219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/>
          <p:cNvSpPr/>
          <p:nvPr/>
        </p:nvSpPr>
        <p:spPr>
          <a:xfrm>
            <a:off x="5893550" y="5880688"/>
            <a:ext cx="5688099" cy="97084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800" dirty="0"/>
              <a:t>انظر بموضوع تحديد الحدود</a:t>
            </a:r>
            <a:endParaRPr lang="en-US" sz="2800" dirty="0">
              <a:latin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71218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 rot="5400000">
            <a:off x="10537149" y="595198"/>
            <a:ext cx="1640114" cy="1007496"/>
          </a:xfrm>
          <a:prstGeom prst="homePlate">
            <a:avLst/>
          </a:prstGeom>
          <a:solidFill>
            <a:srgbClr val="D8AE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821643" y="493599"/>
            <a:ext cx="1071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1.7</a:t>
            </a:r>
          </a:p>
        </p:txBody>
      </p:sp>
      <p:sp>
        <p:nvSpPr>
          <p:cNvPr id="23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82973" y="749638"/>
            <a:ext cx="10972800" cy="877163"/>
          </a:xfrm>
        </p:spPr>
        <p:txBody>
          <a:bodyPr/>
          <a:lstStyle/>
          <a:p>
            <a:pPr algn="ctr"/>
            <a:r>
              <a:rPr lang="ar-LB" sz="6000" b="1" dirty="0">
                <a:latin typeface="Franklin Gothic Book" panose="020B0503020102020204" pitchFamily="34" charset="0"/>
              </a:rPr>
              <a:t>الرؤية للموقع (5 دقائق)</a:t>
            </a:r>
            <a:endParaRPr lang="en-US" sz="6000" b="1" dirty="0">
              <a:latin typeface="Franklin Gothic Book" panose="020B05030201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75954" y="2133714"/>
            <a:ext cx="10885000" cy="3974648"/>
          </a:xfrm>
          <a:prstGeom prst="rect">
            <a:avLst/>
          </a:prstGeom>
          <a:solidFill>
            <a:schemeClr val="bg1"/>
          </a:solidFill>
          <a:ln w="57150">
            <a:solidFill>
              <a:srgbClr val="D8AE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defTabSz="914400" rtl="1"/>
            <a:r>
              <a:rPr lang="ar-SA" sz="2800" dirty="0">
                <a:solidFill>
                  <a:schemeClr val="tx1"/>
                </a:solidFill>
              </a:rPr>
              <a:t>تنوع بيولوجي مزدهر ورعاية مجتمعية للنظام البيئي للأراضي الرطبة</a:t>
            </a:r>
          </a:p>
          <a:p>
            <a:pPr algn="r" defTabSz="914400" rtl="1"/>
            <a:endParaRPr lang="ar-SA" sz="2800" dirty="0">
              <a:solidFill>
                <a:schemeClr val="tx1"/>
              </a:solidFill>
            </a:endParaRPr>
          </a:p>
          <a:p>
            <a:pPr algn="r" defTabSz="914400" rtl="1"/>
            <a:r>
              <a:rPr lang="ar-SA" sz="2800" dirty="0">
                <a:solidFill>
                  <a:schemeClr val="tx1"/>
                </a:solidFill>
              </a:rPr>
              <a:t>يتم استعمال الموقع والمحافظة عليه بشكل مستدام للقيام بنشاطات سياحي بيئية والمحافظة على قيمته الطبيعية</a:t>
            </a:r>
          </a:p>
          <a:p>
            <a:pPr algn="r" defTabSz="914400" rtl="1"/>
            <a:endParaRPr lang="ar-SA" sz="2800" dirty="0">
              <a:solidFill>
                <a:schemeClr val="tx1"/>
              </a:solidFill>
            </a:endParaRPr>
          </a:p>
          <a:p>
            <a:pPr algn="r" defTabSz="914400" rtl="1"/>
            <a:r>
              <a:rPr lang="ar-SA" sz="2800" dirty="0">
                <a:solidFill>
                  <a:schemeClr val="tx1"/>
                </a:solidFill>
              </a:rPr>
              <a:t>المحافظة على الطبيعة علي أساس مجتمعي بتناغم</a:t>
            </a:r>
          </a:p>
          <a:p>
            <a:pPr algn="r" defTabSz="914400" rtl="1"/>
            <a:endParaRPr lang="ar-SA" sz="2800" dirty="0">
              <a:solidFill>
                <a:schemeClr val="tx1"/>
              </a:solidFill>
            </a:endParaRPr>
          </a:p>
          <a:p>
            <a:pPr algn="r" defTabSz="914400" rtl="1"/>
            <a:r>
              <a:rPr lang="ar-SA" sz="2800" dirty="0">
                <a:solidFill>
                  <a:schemeClr val="tx1"/>
                </a:solidFill>
              </a:rPr>
              <a:t>يتم المحافظة على الأراضي الرطبة لحماية التنوع البيولوجي الطبيعي الغني وتغطية الحاجات الاقتصادية الاجتماعية المستدامة</a:t>
            </a:r>
            <a:endParaRPr lang="en-US" sz="2800" b="1" dirty="0">
              <a:solidFill>
                <a:schemeClr val="tx1"/>
              </a:solidFill>
              <a:latin typeface="Franklin Gothic Book" panose="020B05030201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6284594-23DA-865A-98C0-8352D1650CEB}"/>
              </a:ext>
            </a:extLst>
          </p:cNvPr>
          <p:cNvGrpSpPr/>
          <p:nvPr/>
        </p:nvGrpSpPr>
        <p:grpSpPr>
          <a:xfrm>
            <a:off x="0" y="217871"/>
            <a:ext cx="2547900" cy="488950"/>
            <a:chOff x="6942149" y="5520377"/>
            <a:chExt cx="4892790" cy="993102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1F64EB0A-6FC6-3E21-7207-66AAA8583AD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4071" y="5773361"/>
              <a:ext cx="1244600" cy="571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1">
              <a:extLst>
                <a:ext uri="{FF2B5EF4-FFF2-40B4-BE49-F238E27FC236}">
                  <a16:creationId xmlns:a16="http://schemas.microsoft.com/office/drawing/2014/main" id="{EFE70FA6-8316-DED4-022D-A7A4C65C0F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5" y="5659061"/>
              <a:ext cx="9525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Google Shape;148;p2">
              <a:extLst>
                <a:ext uri="{FF2B5EF4-FFF2-40B4-BE49-F238E27FC236}">
                  <a16:creationId xmlns:a16="http://schemas.microsoft.com/office/drawing/2014/main" id="{E51AC0FE-E3E9-6E20-12AE-1201422477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7639" y="5659061"/>
              <a:ext cx="12573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A4DE62A-DF70-BE15-9DF1-DBFCEC4D3F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85324" b="-2658"/>
            <a:stretch/>
          </p:blipFill>
          <p:spPr>
            <a:xfrm>
              <a:off x="6942149" y="5520377"/>
              <a:ext cx="1244600" cy="9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2220173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Custom 1">
      <a:dk1>
        <a:sysClr val="windowText" lastClr="000000"/>
      </a:dk1>
      <a:lt1>
        <a:sysClr val="window" lastClr="FFFFFF"/>
      </a:lt1>
      <a:dk2>
        <a:srgbClr val="57495C"/>
      </a:dk2>
      <a:lt2>
        <a:srgbClr val="E7E6E6"/>
      </a:lt2>
      <a:accent1>
        <a:srgbClr val="002060"/>
      </a:accent1>
      <a:accent2>
        <a:srgbClr val="002060"/>
      </a:accent2>
      <a:accent3>
        <a:srgbClr val="FFC000"/>
      </a:accent3>
      <a:accent4>
        <a:srgbClr val="E8908B"/>
      </a:accent4>
      <a:accent5>
        <a:srgbClr val="C47A93"/>
      </a:accent5>
      <a:accent6>
        <a:srgbClr val="FFC000"/>
      </a:accent6>
      <a:hlink>
        <a:srgbClr val="0C0C0C"/>
      </a:hlink>
      <a:folHlink>
        <a:srgbClr val="7BC7C0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B2AB02E3-5ADF-4BF0-9C1B-35CDF3FE95B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CA875DA-F9FD-4F83-A049-3B1027B542D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3C7D9E6-B0D9-433E-BD46-EB60F64F4DA8}">
  <ds:schemaRefs>
    <ds:schemaRef ds:uri="http://schemas.openxmlformats.org/package/2006/metadata/core-properties"/>
    <ds:schemaRef ds:uri="http://purl.org/dc/elements/1.1/"/>
    <ds:schemaRef ds:uri="16c05727-aa75-4e4a-9b5f-8a80a1165891"/>
    <ds:schemaRef ds:uri="71af3243-3dd4-4a8d-8c0d-dd76da1f02a5"/>
    <ds:schemaRef ds:uri="http://schemas.microsoft.com/office/2006/documentManagement/types"/>
    <ds:schemaRef ds:uri="http://purl.org/dc/terms/"/>
    <ds:schemaRef ds:uri="http://schemas.microsoft.com/office/2006/metadata/properties"/>
    <ds:schemaRef ds:uri="http://schemas.microsoft.com/office/infopath/2007/PartnerControls"/>
    <ds:schemaRef ds:uri="http://purl.org/dc/dcmitype/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0</TotalTime>
  <Words>1478</Words>
  <Application>Microsoft Office PowerPoint</Application>
  <PresentationFormat>Widescreen</PresentationFormat>
  <Paragraphs>474</Paragraphs>
  <Slides>36</Slides>
  <Notes>36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2" baseType="lpstr">
      <vt:lpstr>Aptos</vt:lpstr>
      <vt:lpstr>Calibri</vt:lpstr>
      <vt:lpstr>Calibri Light</vt:lpstr>
      <vt:lpstr>Century Gothic</vt:lpstr>
      <vt:lpstr>Franklin Gothic Book</vt:lpstr>
      <vt:lpstr>Retrospect</vt:lpstr>
      <vt:lpstr>         الموقع ……..</vt:lpstr>
      <vt:lpstr>هوية الموقع</vt:lpstr>
      <vt:lpstr>5 حقائق رئيسية</vt:lpstr>
      <vt:lpstr>الموارد الرئيسية الخمسة</vt:lpstr>
      <vt:lpstr>5 نباتات/حيوانات رئيسية</vt:lpstr>
      <vt:lpstr>النقاط الخمسة الأكثر جاذبية</vt:lpstr>
      <vt:lpstr>بناء على المعلومات السابقة</vt:lpstr>
      <vt:lpstr>ارسم خريطة لموقعهك</vt:lpstr>
      <vt:lpstr>الرؤية للموقع (5 دقائق)</vt:lpstr>
      <vt:lpstr>أصحاب الشأن والمصلحة</vt:lpstr>
      <vt:lpstr>(10 دقائق)</vt:lpstr>
      <vt:lpstr>تصنيف أصحاب المصلحة (10 دقائق)</vt:lpstr>
      <vt:lpstr>PowerPoint Presentation</vt:lpstr>
      <vt:lpstr>مقابلات مع أصحاب المصلحة</vt:lpstr>
      <vt:lpstr>بضعة نصائح</vt:lpstr>
      <vt:lpstr>شجرة المشاكل والأهداف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تطوير شجرة المشكلة</vt:lpstr>
      <vt:lpstr>ختام شجرة الاهداف</vt:lpstr>
      <vt:lpstr>المجموعات</vt:lpstr>
      <vt:lpstr>PowerPoint Presentation</vt:lpstr>
      <vt:lpstr>PowerPoint Presentation</vt:lpstr>
      <vt:lpstr>PowerPoint Presentation</vt:lpstr>
      <vt:lpstr>PowerPoint Presentation</vt:lpstr>
      <vt:lpstr>خطة العمل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الرؤية للموقع</vt:lpstr>
      <vt:lpstr>مراجعة رؤيا الموقع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2021-03-04T07:26:10Z</dcterms:created>
  <dcterms:modified xsi:type="dcterms:W3CDTF">2025-06-26T09:27:20Z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