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9" r:id="rId2"/>
    <p:sldId id="321" r:id="rId3"/>
    <p:sldId id="304" r:id="rId4"/>
    <p:sldId id="263" r:id="rId5"/>
    <p:sldId id="257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1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Perennou" userId="0b2f8c2c-ba41-42f6-955d-1d8f2cf96a74" providerId="ADAL" clId="{CC4F5B63-5B13-4C47-AB9F-76970A966675}"/>
    <pc:docChg chg="addSld delSld">
      <pc:chgData name="Christian Perennou" userId="0b2f8c2c-ba41-42f6-955d-1d8f2cf96a74" providerId="ADAL" clId="{CC4F5B63-5B13-4C47-AB9F-76970A966675}" dt="2025-02-13T13:21:14.516" v="1" actId="47"/>
      <pc:docMkLst>
        <pc:docMk/>
      </pc:docMkLst>
      <pc:sldChg chg="new del">
        <pc:chgData name="Christian Perennou" userId="0b2f8c2c-ba41-42f6-955d-1d8f2cf96a74" providerId="ADAL" clId="{CC4F5B63-5B13-4C47-AB9F-76970A966675}" dt="2025-02-13T13:21:14.516" v="1" actId="47"/>
        <pc:sldMkLst>
          <pc:docMk/>
          <pc:sldMk cId="911957972" sldId="322"/>
        </pc:sldMkLst>
      </pc:sldChg>
    </pc:docChg>
  </pc:docChgLst>
  <pc:docChgLst>
    <pc:chgData name="Virginie Mauclert" userId="da70649e-953e-44e6-a20f-0f12bf433a6c" providerId="ADAL" clId="{CC5018EA-AD70-4F97-9766-CA6E416F7B3C}"/>
    <pc:docChg chg="custSel addSld modSld">
      <pc:chgData name="Virginie Mauclert" userId="da70649e-953e-44e6-a20f-0f12bf433a6c" providerId="ADAL" clId="{CC5018EA-AD70-4F97-9766-CA6E416F7B3C}" dt="2024-10-17T08:01:16.150" v="22" actId="1076"/>
      <pc:docMkLst>
        <pc:docMk/>
      </pc:docMkLst>
      <pc:sldChg chg="addSp delSp modSp add mod">
        <pc:chgData name="Virginie Mauclert" userId="da70649e-953e-44e6-a20f-0f12bf433a6c" providerId="ADAL" clId="{CC5018EA-AD70-4F97-9766-CA6E416F7B3C}" dt="2024-10-17T08:01:16.150" v="22" actId="1076"/>
        <pc:sldMkLst>
          <pc:docMk/>
          <pc:sldMk cId="0" sldId="304"/>
        </pc:sldMkLst>
      </pc:sldChg>
      <pc:sldChg chg="add">
        <pc:chgData name="Virginie Mauclert" userId="da70649e-953e-44e6-a20f-0f12bf433a6c" providerId="ADAL" clId="{CC5018EA-AD70-4F97-9766-CA6E416F7B3C}" dt="2024-10-16T13:02:35.322" v="0"/>
        <pc:sldMkLst>
          <pc:docMk/>
          <pc:sldMk cId="0" sldId="32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4991B-9C3F-420D-A24A-3F6761F4BF51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2ED0E-E8F9-4C0C-86B9-87978463CE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1009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3259379-1F19-4641-A8A4-B3A89F7041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112D20E-6E5C-464A-9663-463D267ADD1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EEA9571-7E2A-4BBC-A850-4A4385BAC5A1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BCCC40C-8C04-498E-B63D-BC93ADE39563}" type="slidenum">
              <a:t>1</a:t>
            </a:fld>
            <a:endParaRPr lang="fr-FR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F106DF4-C8E6-44CA-83E4-BBAC0BFC03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4FA708A-CCF2-4EFB-B7B6-4A9186037EC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5A3CD81-29B2-4DD0-884A-B3DE366E37B5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F28AF2B-FAE4-4B37-BDE6-A9765C80728C}" type="slidenum">
              <a:t>2</a:t>
            </a:fld>
            <a:endParaRPr lang="fr-FR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C9B701-FD00-ED51-7005-2EAA8DE67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95DF890-6D02-641D-377C-87E439D764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B12527-2564-04E1-ECE2-42D611EBE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6382B6-7167-CFDF-8DA4-296740E30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483C2E-0ADF-C8BD-04A2-62CC16CDB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764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B7318D-154B-5CC0-6B22-4DB2AAAD5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B5260FF-96BD-D186-A684-EC872A4AE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DF863D-967B-451E-5E43-D3C380314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C4C78B-2BAD-5FBE-AC17-AC3254EA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51E8EF-7D5E-12FE-293A-FE17ADA2C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913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67CC84F-269B-A414-C129-97D9AB1F39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E8D0356-F602-A2AA-A486-5B054355A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B76B2A-2350-4081-E972-895665859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6059FB-1C86-3754-D116-C5340B85B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ABB2DF-29E2-0346-2104-4998A9391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972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679F68-63F3-000F-F76E-86093C1FA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33317C-3539-F08F-387D-5D1D1256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6650D9-8F1E-9A15-FE2C-669FBFBEA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A80AD2-962D-FB98-DA93-A22C3A207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39A004-CDCD-EE79-3B6E-9BB4E954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671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98BA61-43C5-98B2-4926-0FA3B68B8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349781-2D18-0021-0FE6-D479B1CC4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5C1FB5-3713-156C-B25E-F7453E207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0A1DA9-7372-1D39-BDCF-8963887C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DD369F-2046-A8AB-CF1D-8E9785D7E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35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70B2B8-391F-699B-88FA-7699BAC23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FADBAB-B2AE-1EE8-805C-D19485F9F5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7B8E334-2481-899E-0BA6-8C7640C8D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B4F4801-6E50-B8FA-3CEB-9439DC26A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3947372-9076-5C29-F6C6-747E40339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D1B24E6-E99C-064A-74BF-DD87FBBE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85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FF15DA-E248-7017-4F02-A1155F3AC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73DF03-0327-E8CA-F307-6166DC79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F4545D-2B7A-5B85-B6BE-760B2E5CF9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88606C-F704-ED29-5A6B-1D0A2DC2A2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1100F40-4365-DA48-F4E7-8CE2B6ADBB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BBA11C0-FF61-CEE8-21F7-8C38ECD8B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DEE23F8-32F9-B11F-0BDA-EA529A9CD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6AB6B03-81EA-97F1-2438-39CC5E504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82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33C58E-CBF2-2635-F0FC-0A98BFA07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E3EA571-9585-844B-5DF7-7D9861B53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3DC2BDF-4826-95E4-C2A5-1E97BD3F3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54B664A-5C86-E171-1F8C-EDDE520D4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46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83F8A-6F6F-CBDF-8B1D-0648D855B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075236B-9A5F-AE6F-EB53-5F68361B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CBEE29-D246-9E91-F25A-73CA393EB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53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29CFA0-5CE0-2F75-9D40-803B15F79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A5B937-EB61-754C-22F7-B936A3039A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74C9D2-CA4A-D35E-B610-7D2935F325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5BD751-9631-799D-1609-282DA1C1B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FF6616-D8F9-DDA4-D596-15E103C3F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507D9D-28B1-E779-870F-B1C0C1401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31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B69251-E625-C5A1-86F3-775744D37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EB6965E-44DE-C97B-7B54-D29140D0E7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B98852D-50BB-891F-2E3E-9A874E5FF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BCDFA1-5487-8D96-0100-2AFD4ADCB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2C3DDBF-D0A7-4378-15EA-CE4D974F7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D79E55C-339D-5372-6402-B295F8CAE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26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FF1B2C-3AD7-97E8-D51A-6986D0D7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D40E4D-470E-D3E7-BC38-D51B3C94B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99B3F2-DE33-E7EA-5699-FBCA9529C1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5D9725-45D9-49A2-B094-71631EC2A146}" type="datetimeFigureOut">
              <a:rPr lang="fr-FR" smtClean="0"/>
              <a:t>13/02/2025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89F77C-623D-CE9F-C248-B1DEF5C5A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A5300-E3A7-A3EF-9DB8-EC4D25832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E98382-7A5A-421E-95DB-5C6BD7A244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67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37EF48-D26C-48D1-8AD4-E5EAB9B1565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/>
              <a:t>  </a:t>
            </a:r>
          </a:p>
        </p:txBody>
      </p:sp>
      <p:pic>
        <p:nvPicPr>
          <p:cNvPr id="3" name="Image 4">
            <a:extLst>
              <a:ext uri="{FF2B5EF4-FFF2-40B4-BE49-F238E27FC236}">
                <a16:creationId xmlns:a16="http://schemas.microsoft.com/office/drawing/2014/main" id="{08FFF7C8-DB70-415F-A4E1-7424004FC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74" y="27294"/>
            <a:ext cx="4963015" cy="678244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id="{579EE80E-E757-4805-9A17-90F86232EFE3}"/>
              </a:ext>
            </a:extLst>
          </p:cNvPr>
          <p:cNvSpPr/>
          <p:nvPr/>
        </p:nvSpPr>
        <p:spPr>
          <a:xfrm>
            <a:off x="3574471" y="3669322"/>
            <a:ext cx="1677457" cy="3052157"/>
          </a:xfrm>
          <a:prstGeom prst="rect">
            <a:avLst/>
          </a:prstGeom>
          <a:solidFill>
            <a:srgbClr val="FFFFFF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1682289-1050-4218-A50D-1725C913A4CF}"/>
              </a:ext>
            </a:extLst>
          </p:cNvPr>
          <p:cNvSpPr/>
          <p:nvPr/>
        </p:nvSpPr>
        <p:spPr>
          <a:xfrm>
            <a:off x="2027878" y="1138136"/>
            <a:ext cx="1435169" cy="1144658"/>
          </a:xfrm>
          <a:prstGeom prst="rect">
            <a:avLst/>
          </a:prstGeom>
          <a:noFill/>
          <a:ln w="19046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cxnSp>
        <p:nvCxnSpPr>
          <p:cNvPr id="6" name="Connecteur droit 11">
            <a:extLst>
              <a:ext uri="{FF2B5EF4-FFF2-40B4-BE49-F238E27FC236}">
                <a16:creationId xmlns:a16="http://schemas.microsoft.com/office/drawing/2014/main" id="{0FE15321-222A-4C4B-A38F-8F13538DACA7}"/>
              </a:ext>
            </a:extLst>
          </p:cNvPr>
          <p:cNvCxnSpPr>
            <a:cxnSpLocks/>
          </p:cNvCxnSpPr>
          <p:nvPr/>
        </p:nvCxnSpPr>
        <p:spPr>
          <a:xfrm>
            <a:off x="3486492" y="1138136"/>
            <a:ext cx="2284406" cy="51335"/>
          </a:xfrm>
          <a:prstGeom prst="straightConnector1">
            <a:avLst/>
          </a:prstGeom>
          <a:noFill/>
          <a:ln w="6345" cap="flat">
            <a:solidFill>
              <a:srgbClr val="000000"/>
            </a:solidFill>
            <a:prstDash val="solid"/>
            <a:miter/>
          </a:ln>
        </p:spPr>
      </p:cxnSp>
      <p:cxnSp>
        <p:nvCxnSpPr>
          <p:cNvPr id="7" name="Connecteur droit 12">
            <a:extLst>
              <a:ext uri="{FF2B5EF4-FFF2-40B4-BE49-F238E27FC236}">
                <a16:creationId xmlns:a16="http://schemas.microsoft.com/office/drawing/2014/main" id="{32190F3F-3A8F-45D7-8C01-71DC155F5C9F}"/>
              </a:ext>
            </a:extLst>
          </p:cNvPr>
          <p:cNvCxnSpPr>
            <a:cxnSpLocks/>
          </p:cNvCxnSpPr>
          <p:nvPr/>
        </p:nvCxnSpPr>
        <p:spPr>
          <a:xfrm>
            <a:off x="3418118" y="2282794"/>
            <a:ext cx="2352780" cy="2547145"/>
          </a:xfrm>
          <a:prstGeom prst="straightConnector1">
            <a:avLst/>
          </a:prstGeom>
          <a:noFill/>
          <a:ln w="6345" cap="flat">
            <a:solidFill>
              <a:srgbClr val="000000"/>
            </a:solidFill>
            <a:prstDash val="solid"/>
            <a:miter/>
          </a:ln>
        </p:spPr>
      </p:cxnSp>
      <p:pic>
        <p:nvPicPr>
          <p:cNvPr id="9" name="Image 24">
            <a:extLst>
              <a:ext uri="{FF2B5EF4-FFF2-40B4-BE49-F238E27FC236}">
                <a16:creationId xmlns:a16="http://schemas.microsoft.com/office/drawing/2014/main" id="{247C57AF-827F-40C6-B736-861F26C249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" b="29937"/>
          <a:stretch>
            <a:fillRect/>
          </a:stretch>
        </p:blipFill>
        <p:spPr>
          <a:xfrm>
            <a:off x="8422922" y="5177680"/>
            <a:ext cx="3701070" cy="107299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Rectangle 12">
            <a:extLst>
              <a:ext uri="{FF2B5EF4-FFF2-40B4-BE49-F238E27FC236}">
                <a16:creationId xmlns:a16="http://schemas.microsoft.com/office/drawing/2014/main" id="{23177C2E-AEBC-4AD7-8F42-2EE673F0A1D6}"/>
              </a:ext>
            </a:extLst>
          </p:cNvPr>
          <p:cNvSpPr/>
          <p:nvPr/>
        </p:nvSpPr>
        <p:spPr>
          <a:xfrm>
            <a:off x="5045958" y="24102"/>
            <a:ext cx="3155054" cy="738661"/>
          </a:xfrm>
          <a:prstGeom prst="rect">
            <a:avLst/>
          </a:prstGeom>
          <a:solidFill>
            <a:srgbClr val="FFFFFF"/>
          </a:solidFill>
          <a:ln w="9528" cap="flat">
            <a:solidFill>
              <a:srgbClr val="C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2268</a:t>
            </a: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 hectares cartographiés / 2545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1560</a:t>
            </a: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 ha  d’intérêt communautaire 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708</a:t>
            </a: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  <a:ea typeface="Times New Roman" pitchFamily="18"/>
                <a:cs typeface="Times New Roman" pitchFamily="18"/>
              </a:rPr>
              <a:t>   ha sans intérêt communautaire</a:t>
            </a:r>
            <a:endParaRPr lang="fr-FR" sz="1400" b="0" i="0" u="none" strike="noStrike" kern="1200" cap="none" spc="0" baseline="0" dirty="0">
              <a:solidFill>
                <a:srgbClr val="000000"/>
              </a:solidFill>
              <a:uFillTx/>
              <a:latin typeface="Gill Sans MT" pitchFamily="34"/>
            </a:endParaRPr>
          </a:p>
        </p:txBody>
      </p:sp>
      <p:sp>
        <p:nvSpPr>
          <p:cNvPr id="11" name="Espace réservé du numéro de diapositive 13">
            <a:extLst>
              <a:ext uri="{FF2B5EF4-FFF2-40B4-BE49-F238E27FC236}">
                <a16:creationId xmlns:a16="http://schemas.microsoft.com/office/drawing/2014/main" id="{4934BD9C-6FD2-4611-944B-94E748266C2A}"/>
              </a:ext>
            </a:extLst>
          </p:cNvPr>
          <p:cNvSpPr txBox="1"/>
          <p:nvPr/>
        </p:nvSpPr>
        <p:spPr>
          <a:xfrm>
            <a:off x="8672114" y="6356351"/>
            <a:ext cx="2743200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924D933-4233-4A8D-AFD5-1DE98AA2AD47}" type="slidenum">
              <a:rPr/>
              <a:t>1</a:t>
            </a:fld>
            <a:endParaRPr lang="en-US" sz="1100" b="0" i="0" u="none" strike="noStrike" kern="1200" cap="none" spc="0" baseline="0">
              <a:solidFill>
                <a:srgbClr val="898989"/>
              </a:solidFill>
              <a:uFillTx/>
              <a:latin typeface="Calibri"/>
            </a:endParaRPr>
          </a:p>
        </p:txBody>
      </p:sp>
      <p:sp>
        <p:nvSpPr>
          <p:cNvPr id="12" name="ZoneTexte 16">
            <a:extLst>
              <a:ext uri="{FF2B5EF4-FFF2-40B4-BE49-F238E27FC236}">
                <a16:creationId xmlns:a16="http://schemas.microsoft.com/office/drawing/2014/main" id="{47828AB4-5BAC-4E36-94CC-170F801A6678}"/>
              </a:ext>
            </a:extLst>
          </p:cNvPr>
          <p:cNvSpPr txBox="1"/>
          <p:nvPr/>
        </p:nvSpPr>
        <p:spPr>
          <a:xfrm>
            <a:off x="89629" y="165177"/>
            <a:ext cx="4351419" cy="307777"/>
          </a:xfrm>
          <a:prstGeom prst="rect">
            <a:avLst/>
          </a:prstGeom>
          <a:solidFill>
            <a:srgbClr val="FFFFFF"/>
          </a:solidFill>
          <a:ln w="9528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400" b="0" i="0" u="none" strike="noStrike" kern="1200" cap="none" spc="0" baseline="0">
              <a:solidFill>
                <a:srgbClr val="000000"/>
              </a:solidFill>
              <a:uFillTx/>
              <a:latin typeface="Gill Sans MT" pitchFamily="34"/>
            </a:endParaRPr>
          </a:p>
        </p:txBody>
      </p:sp>
      <p:sp>
        <p:nvSpPr>
          <p:cNvPr id="13" name="ZoneTexte 15">
            <a:extLst>
              <a:ext uri="{FF2B5EF4-FFF2-40B4-BE49-F238E27FC236}">
                <a16:creationId xmlns:a16="http://schemas.microsoft.com/office/drawing/2014/main" id="{32F0FB27-150A-4A6B-B8D9-BB2043A21E8B}"/>
              </a:ext>
            </a:extLst>
          </p:cNvPr>
          <p:cNvSpPr txBox="1"/>
          <p:nvPr/>
        </p:nvSpPr>
        <p:spPr>
          <a:xfrm>
            <a:off x="233290" y="43507"/>
            <a:ext cx="4351419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</a:rPr>
              <a:t>Cartographie des habitats majoritaires de la Tour du Valat selon la typologie Natura 2000 en 2018</a:t>
            </a:r>
          </a:p>
        </p:txBody>
      </p:sp>
      <p:pic>
        <p:nvPicPr>
          <p:cNvPr id="14" name="Image 23">
            <a:extLst>
              <a:ext uri="{FF2B5EF4-FFF2-40B4-BE49-F238E27FC236}">
                <a16:creationId xmlns:a16="http://schemas.microsoft.com/office/drawing/2014/main" id="{313EF821-5AA9-4BEA-9B25-08454058B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0263" y="5073914"/>
            <a:ext cx="3855357" cy="173901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Image 27">
            <a:extLst>
              <a:ext uri="{FF2B5EF4-FFF2-40B4-BE49-F238E27FC236}">
                <a16:creationId xmlns:a16="http://schemas.microsoft.com/office/drawing/2014/main" id="{43454B40-F948-4684-90D2-2004099B753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339" t="-1452" b="-1"/>
          <a:stretch>
            <a:fillRect/>
          </a:stretch>
        </p:blipFill>
        <p:spPr>
          <a:xfrm>
            <a:off x="8571841" y="6288292"/>
            <a:ext cx="2426589" cy="4330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Image 28">
            <a:extLst>
              <a:ext uri="{FF2B5EF4-FFF2-40B4-BE49-F238E27FC236}">
                <a16:creationId xmlns:a16="http://schemas.microsoft.com/office/drawing/2014/main" id="{A0117475-9FE7-44D6-B7E1-D55C32E3F8C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" r="91136" b="14459"/>
          <a:stretch>
            <a:fillRect/>
          </a:stretch>
        </p:blipFill>
        <p:spPr>
          <a:xfrm>
            <a:off x="8453198" y="6272253"/>
            <a:ext cx="271293" cy="4319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7" name="Flèche : droite 29">
            <a:extLst>
              <a:ext uri="{FF2B5EF4-FFF2-40B4-BE49-F238E27FC236}">
                <a16:creationId xmlns:a16="http://schemas.microsoft.com/office/drawing/2014/main" id="{C65E219E-16EF-4A1F-8F74-89948B8104D6}"/>
              </a:ext>
            </a:extLst>
          </p:cNvPr>
          <p:cNvSpPr/>
          <p:nvPr/>
        </p:nvSpPr>
        <p:spPr>
          <a:xfrm>
            <a:off x="4040660" y="6324292"/>
            <a:ext cx="379476" cy="59353"/>
          </a:xfrm>
          <a:custGeom>
            <a:avLst>
              <a:gd name="f0" fmla="val 19911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00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8" name="ZoneTexte 30">
            <a:extLst>
              <a:ext uri="{FF2B5EF4-FFF2-40B4-BE49-F238E27FC236}">
                <a16:creationId xmlns:a16="http://schemas.microsoft.com/office/drawing/2014/main" id="{A04AE679-9BED-4CAB-988E-DE87694A4AEC}"/>
              </a:ext>
            </a:extLst>
          </p:cNvPr>
          <p:cNvSpPr txBox="1"/>
          <p:nvPr/>
        </p:nvSpPr>
        <p:spPr>
          <a:xfrm>
            <a:off x="2688610" y="6179917"/>
            <a:ext cx="1435169" cy="338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>
                <a:solidFill>
                  <a:srgbClr val="000000"/>
                </a:solidFill>
                <a:uFillTx/>
                <a:latin typeface="Gill Sans MT" pitchFamily="34"/>
              </a:rPr>
              <a:t>Sansouïres</a:t>
            </a:r>
            <a:r>
              <a:rPr lang="fr-FR" sz="1600" b="0" i="0" u="none" strike="noStrike" kern="1200" cap="none" spc="0" baseline="0">
                <a:solidFill>
                  <a:srgbClr val="000000"/>
                </a:solidFill>
                <a:uFillTx/>
                <a:latin typeface="Gill Sans MT" pitchFamily="34"/>
              </a:rPr>
              <a:t> 43 %</a:t>
            </a:r>
          </a:p>
        </p:txBody>
      </p:sp>
      <p:sp>
        <p:nvSpPr>
          <p:cNvPr id="19" name="Accolade ouvrante 33">
            <a:extLst>
              <a:ext uri="{FF2B5EF4-FFF2-40B4-BE49-F238E27FC236}">
                <a16:creationId xmlns:a16="http://schemas.microsoft.com/office/drawing/2014/main" id="{F924D617-D11E-4747-8D2E-FDFF6B81A175}"/>
              </a:ext>
            </a:extLst>
          </p:cNvPr>
          <p:cNvSpPr/>
          <p:nvPr/>
        </p:nvSpPr>
        <p:spPr>
          <a:xfrm>
            <a:off x="4147224" y="5895831"/>
            <a:ext cx="252886" cy="293641"/>
          </a:xfrm>
          <a:custGeom>
            <a:avLst>
              <a:gd name="f11" fmla="val 8333"/>
              <a:gd name="f12" fmla="val 500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+- 0 0 5400000"/>
              <a:gd name="f11" fmla="val 8333"/>
              <a:gd name="f12" fmla="val 50000"/>
              <a:gd name="f13" fmla="+- 0 0 -180"/>
              <a:gd name="f14" fmla="+- 0 0 -270"/>
              <a:gd name="f15" fmla="+- 0 0 -360"/>
              <a:gd name="f16" fmla="abs f5"/>
              <a:gd name="f17" fmla="abs f6"/>
              <a:gd name="f18" fmla="abs f7"/>
              <a:gd name="f19" fmla="val f8"/>
              <a:gd name="f20" fmla="val f12"/>
              <a:gd name="f21" fmla="val f11"/>
              <a:gd name="f22" fmla="+- 2700000 f3 0"/>
              <a:gd name="f23" fmla="*/ f13 f2 1"/>
              <a:gd name="f24" fmla="*/ f14 f2 1"/>
              <a:gd name="f25" fmla="*/ f15 f2 1"/>
              <a:gd name="f26" fmla="?: f16 f5 1"/>
              <a:gd name="f27" fmla="?: f17 f6 1"/>
              <a:gd name="f28" fmla="?: f18 f7 1"/>
              <a:gd name="f29" fmla="*/ f22 f9 1"/>
              <a:gd name="f30" fmla="*/ f23 1 f4"/>
              <a:gd name="f31" fmla="*/ f24 1 f4"/>
              <a:gd name="f32" fmla="*/ f25 1 f4"/>
              <a:gd name="f33" fmla="*/ f26 1 21600"/>
              <a:gd name="f34" fmla="*/ f27 1 21600"/>
              <a:gd name="f35" fmla="*/ 21600 f26 1"/>
              <a:gd name="f36" fmla="*/ 21600 f27 1"/>
              <a:gd name="f37" fmla="*/ f29 1 f2"/>
              <a:gd name="f38" fmla="+- f30 0 f3"/>
              <a:gd name="f39" fmla="+- f31 0 f3"/>
              <a:gd name="f40" fmla="+- f32 0 f3"/>
              <a:gd name="f41" fmla="min f34 f33"/>
              <a:gd name="f42" fmla="*/ f35 1 f28"/>
              <a:gd name="f43" fmla="*/ f36 1 f28"/>
              <a:gd name="f44" fmla="+- 0 0 f37"/>
              <a:gd name="f45" fmla="val f42"/>
              <a:gd name="f46" fmla="val f43"/>
              <a:gd name="f47" fmla="+- 0 0 f44"/>
              <a:gd name="f48" fmla="*/ f19 f41 1"/>
              <a:gd name="f49" fmla="+- f46 0 f19"/>
              <a:gd name="f50" fmla="+- f45 0 f19"/>
              <a:gd name="f51" fmla="*/ f47 f2 1"/>
              <a:gd name="f52" fmla="*/ f45 f41 1"/>
              <a:gd name="f53" fmla="*/ f46 f41 1"/>
              <a:gd name="f54" fmla="*/ f50 1 2"/>
              <a:gd name="f55" fmla="min f50 f49"/>
              <a:gd name="f56" fmla="*/ f49 f20 1"/>
              <a:gd name="f57" fmla="*/ f51 1 f9"/>
              <a:gd name="f58" fmla="+- f19 f54 0"/>
              <a:gd name="f59" fmla="*/ f55 f21 1"/>
              <a:gd name="f60" fmla="*/ f56 1 100000"/>
              <a:gd name="f61" fmla="+- f57 0 f3"/>
              <a:gd name="f62" fmla="*/ f54 f41 1"/>
              <a:gd name="f63" fmla="*/ f59 1 100000"/>
              <a:gd name="f64" fmla="cos 1 f61"/>
              <a:gd name="f65" fmla="sin 1 f61"/>
              <a:gd name="f66" fmla="*/ f58 f41 1"/>
              <a:gd name="f67" fmla="*/ f60 f41 1"/>
              <a:gd name="f68" fmla="+- f60 f63 0"/>
              <a:gd name="f69" fmla="+- 0 0 f64"/>
              <a:gd name="f70" fmla="+- 0 0 f65"/>
              <a:gd name="f71" fmla="*/ f63 f41 1"/>
              <a:gd name="f72" fmla="+- 0 0 f69"/>
              <a:gd name="f73" fmla="+- 0 0 f70"/>
              <a:gd name="f74" fmla="*/ f68 f41 1"/>
              <a:gd name="f75" fmla="*/ f72 f54 1"/>
              <a:gd name="f76" fmla="*/ f73 f63 1"/>
              <a:gd name="f77" fmla="+- f45 0 f75"/>
              <a:gd name="f78" fmla="+- f63 0 f76"/>
              <a:gd name="f79" fmla="+- f46 f76 0"/>
              <a:gd name="f80" fmla="+- f79 0 f63"/>
              <a:gd name="f81" fmla="*/ f77 f41 1"/>
              <a:gd name="f82" fmla="*/ f78 f41 1"/>
              <a:gd name="f83" fmla="*/ f80 f4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">
                <a:pos x="f52" y="f48"/>
              </a:cxn>
              <a:cxn ang="f39">
                <a:pos x="f48" y="f67"/>
              </a:cxn>
              <a:cxn ang="f40">
                <a:pos x="f52" y="f53"/>
              </a:cxn>
            </a:cxnLst>
            <a:rect l="f81" t="f82" r="f52" b="f83"/>
            <a:pathLst>
              <a:path stroke="0">
                <a:moveTo>
                  <a:pt x="f52" y="f53"/>
                </a:moveTo>
                <a:arcTo wR="f62" hR="f71" stAng="f3" swAng="f3"/>
                <a:lnTo>
                  <a:pt x="f66" y="f74"/>
                </a:lnTo>
                <a:arcTo wR="f62" hR="f71" stAng="f8" swAng="f10"/>
                <a:arcTo wR="f62" hR="f71" stAng="f3" swAng="f10"/>
                <a:lnTo>
                  <a:pt x="f66" y="f71"/>
                </a:lnTo>
                <a:arcTo wR="f62" hR="f71" stAng="f2" swAng="f3"/>
                <a:close/>
              </a:path>
              <a:path fill="none">
                <a:moveTo>
                  <a:pt x="f52" y="f53"/>
                </a:moveTo>
                <a:arcTo wR="f62" hR="f71" stAng="f3" swAng="f3"/>
                <a:lnTo>
                  <a:pt x="f66" y="f74"/>
                </a:lnTo>
                <a:arcTo wR="f62" hR="f71" stAng="f8" swAng="f10"/>
                <a:arcTo wR="f62" hR="f71" stAng="f3" swAng="f10"/>
                <a:lnTo>
                  <a:pt x="f66" y="f71"/>
                </a:lnTo>
                <a:arcTo wR="f62" hR="f71" stAng="f2" swAng="f3"/>
              </a:path>
            </a:pathLst>
          </a:custGeom>
          <a:noFill/>
          <a:ln w="28575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0" name="ZoneTexte 34">
            <a:extLst>
              <a:ext uri="{FF2B5EF4-FFF2-40B4-BE49-F238E27FC236}">
                <a16:creationId xmlns:a16="http://schemas.microsoft.com/office/drawing/2014/main" id="{A2549D36-C6EF-4703-A834-C2CE362DA040}"/>
              </a:ext>
            </a:extLst>
          </p:cNvPr>
          <p:cNvSpPr txBox="1"/>
          <p:nvPr/>
        </p:nvSpPr>
        <p:spPr>
          <a:xfrm>
            <a:off x="2703789" y="5863745"/>
            <a:ext cx="1435169" cy="338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>
                <a:solidFill>
                  <a:srgbClr val="000000"/>
                </a:solidFill>
                <a:uFillTx/>
                <a:latin typeface="Gill Sans MT" pitchFamily="34"/>
              </a:rPr>
              <a:t>Prés-salés</a:t>
            </a:r>
            <a:r>
              <a:rPr lang="fr-FR" sz="1600" b="0" i="0" u="none" strike="noStrike" kern="1200" cap="none" spc="0" baseline="0">
                <a:solidFill>
                  <a:srgbClr val="000000"/>
                </a:solidFill>
                <a:uFillTx/>
                <a:latin typeface="Gill Sans MT" pitchFamily="34"/>
              </a:rPr>
              <a:t>  8 %</a:t>
            </a:r>
          </a:p>
        </p:txBody>
      </p:sp>
      <p:pic>
        <p:nvPicPr>
          <p:cNvPr id="23" name="Image 4">
            <a:extLst>
              <a:ext uri="{FF2B5EF4-FFF2-40B4-BE49-F238E27FC236}">
                <a16:creationId xmlns:a16="http://schemas.microsoft.com/office/drawing/2014/main" id="{D0277B88-6E5B-557B-67B2-B214E98320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379" t="15160" r="28214" b="66874"/>
          <a:stretch/>
        </p:blipFill>
        <p:spPr>
          <a:xfrm>
            <a:off x="5770898" y="1182364"/>
            <a:ext cx="4963015" cy="3647575"/>
          </a:xfrm>
          <a:prstGeom prst="rect">
            <a:avLst/>
          </a:prstGeom>
          <a:noFill/>
          <a:ln cap="flat">
            <a:solidFill>
              <a:schemeClr val="accent1"/>
            </a:solidFill>
          </a:ln>
        </p:spPr>
      </p:pic>
      <p:sp>
        <p:nvSpPr>
          <p:cNvPr id="27" name="ZoneTexte 15">
            <a:extLst>
              <a:ext uri="{FF2B5EF4-FFF2-40B4-BE49-F238E27FC236}">
                <a16:creationId xmlns:a16="http://schemas.microsoft.com/office/drawing/2014/main" id="{D0DA5F47-C416-094D-1B0A-CD94996087DA}"/>
              </a:ext>
            </a:extLst>
          </p:cNvPr>
          <p:cNvSpPr txBox="1"/>
          <p:nvPr/>
        </p:nvSpPr>
        <p:spPr>
          <a:xfrm>
            <a:off x="6716598" y="1237572"/>
            <a:ext cx="4351419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</a:rPr>
              <a:t>Zoom Les marais du Verdier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3">
            <a:extLst>
              <a:ext uri="{FF2B5EF4-FFF2-40B4-BE49-F238E27FC236}">
                <a16:creationId xmlns:a16="http://schemas.microsoft.com/office/drawing/2014/main" id="{1FEF27DE-66C7-4075-8E9A-F6C0F27E702E}"/>
              </a:ext>
            </a:extLst>
          </p:cNvPr>
          <p:cNvSpPr txBox="1"/>
          <p:nvPr/>
        </p:nvSpPr>
        <p:spPr>
          <a:xfrm>
            <a:off x="8617525" y="6356351"/>
            <a:ext cx="2743200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D61E879-2349-40D9-9E55-596BB8E69802}" type="slidenum">
              <a:rPr/>
              <a:t>2</a:t>
            </a:fld>
            <a:endParaRPr lang="en-US" sz="1100" b="0" i="0" u="none" strike="noStrike" kern="1200" cap="none" spc="0" baseline="0">
              <a:solidFill>
                <a:srgbClr val="898989"/>
              </a:solidFill>
              <a:uFillTx/>
              <a:latin typeface="Calibri"/>
            </a:endParaRPr>
          </a:p>
        </p:txBody>
      </p:sp>
      <p:pic>
        <p:nvPicPr>
          <p:cNvPr id="3" name="Image 16">
            <a:extLst>
              <a:ext uri="{FF2B5EF4-FFF2-40B4-BE49-F238E27FC236}">
                <a16:creationId xmlns:a16="http://schemas.microsoft.com/office/drawing/2014/main" id="{D6BD0B77-27FF-433C-81C1-D9C6AC93C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295" y="228600"/>
            <a:ext cx="5080461" cy="6549124"/>
          </a:xfrm>
          <a:prstGeom prst="rect">
            <a:avLst/>
          </a:prstGeom>
          <a:noFill/>
          <a:ln cap="flat">
            <a:noFill/>
          </a:ln>
          <a:effectLst>
            <a:outerShdw dist="139699" dir="2700000" algn="tl">
              <a:srgbClr val="333333">
                <a:alpha val="65000"/>
              </a:srgbClr>
            </a:outerShdw>
          </a:effectLst>
        </p:spPr>
      </p:pic>
      <p:pic>
        <p:nvPicPr>
          <p:cNvPr id="4" name="Image 17">
            <a:extLst>
              <a:ext uri="{FF2B5EF4-FFF2-40B4-BE49-F238E27FC236}">
                <a16:creationId xmlns:a16="http://schemas.microsoft.com/office/drawing/2014/main" id="{0E71C275-FEDD-4302-8B0D-79576D0E3E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5869" r="-1924"/>
          <a:stretch>
            <a:fillRect/>
          </a:stretch>
        </p:blipFill>
        <p:spPr>
          <a:xfrm>
            <a:off x="6264947" y="228600"/>
            <a:ext cx="4840193" cy="6549124"/>
          </a:xfrm>
          <a:prstGeom prst="rect">
            <a:avLst/>
          </a:prstGeom>
          <a:noFill/>
          <a:ln cap="flat">
            <a:noFill/>
          </a:ln>
          <a:effectLst>
            <a:outerShdw dist="139699" dir="2700000" algn="tl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au 16">
            <a:extLst>
              <a:ext uri="{FF2B5EF4-FFF2-40B4-BE49-F238E27FC236}">
                <a16:creationId xmlns:a16="http://schemas.microsoft.com/office/drawing/2014/main" id="{7B15CC68-32F7-4868-8C2D-039E83E8ED5C}"/>
              </a:ext>
            </a:extLst>
          </p:cNvPr>
          <p:cNvGraphicFramePr>
            <a:graphicFrameLocks noGrp="1"/>
          </p:cNvGraphicFramePr>
          <p:nvPr/>
        </p:nvGraphicFramePr>
        <p:xfrm>
          <a:off x="0" y="-48124"/>
          <a:ext cx="613608" cy="6906124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613608">
                  <a:extLst>
                    <a:ext uri="{9D8B030D-6E8A-4147-A177-3AD203B41FA5}">
                      <a16:colId xmlns:a16="http://schemas.microsoft.com/office/drawing/2014/main" val="2229139693"/>
                    </a:ext>
                  </a:extLst>
                </a:gridCol>
              </a:tblGrid>
              <a:tr h="6906124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fr-FR" sz="2400" spc="-300" dirty="0">
                          <a:latin typeface="Gill Sans MT" pitchFamily="34"/>
                        </a:rPr>
                        <a:t>FICHE DESCRIPTIVE</a:t>
                      </a:r>
                    </a:p>
                    <a:p>
                      <a:pPr lvl="0" algn="ctr"/>
                      <a:endParaRPr lang="fr-FR" sz="2400" spc="-300" dirty="0">
                        <a:latin typeface="Gill Sans MT" pitchFamily="34"/>
                      </a:endParaRPr>
                    </a:p>
                  </a:txBody>
                  <a:tcPr vert="wordArtVert"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8982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>
            <a:extLst>
              <a:ext uri="{FF2B5EF4-FFF2-40B4-BE49-F238E27FC236}">
                <a16:creationId xmlns:a16="http://schemas.microsoft.com/office/drawing/2014/main" id="{84F5D851-B306-4050-963A-9B7F08007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36" y="5285"/>
            <a:ext cx="4998494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82467AA-7443-4FA3-A630-CDDA3192AF52}"/>
              </a:ext>
            </a:extLst>
          </p:cNvPr>
          <p:cNvSpPr txBox="1"/>
          <p:nvPr/>
        </p:nvSpPr>
        <p:spPr>
          <a:xfrm>
            <a:off x="8617525" y="6356351"/>
            <a:ext cx="2743200" cy="3651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3278ECF-4C10-47AF-84CF-8D20E7BCFC75}" type="slidenum">
              <a:rPr/>
              <a:t>3</a:t>
            </a:fld>
            <a:endParaRPr lang="en-US" sz="1100" b="0" i="0" u="none" strike="noStrike" kern="1200" cap="none" spc="0" baseline="0">
              <a:solidFill>
                <a:srgbClr val="898989"/>
              </a:solidFill>
              <a:uFillTx/>
              <a:latin typeface="Calibri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06C5A8C-5B36-4E7A-B574-6DACE0EEE12F}"/>
              </a:ext>
            </a:extLst>
          </p:cNvPr>
          <p:cNvSpPr/>
          <p:nvPr/>
        </p:nvSpPr>
        <p:spPr>
          <a:xfrm>
            <a:off x="3764475" y="2766160"/>
            <a:ext cx="1427698" cy="4049010"/>
          </a:xfrm>
          <a:prstGeom prst="rect">
            <a:avLst/>
          </a:prstGeom>
          <a:solidFill>
            <a:srgbClr val="FFFFFF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10" name="Image 28">
            <a:extLst>
              <a:ext uri="{FF2B5EF4-FFF2-40B4-BE49-F238E27FC236}">
                <a16:creationId xmlns:a16="http://schemas.microsoft.com/office/drawing/2014/main" id="{B034AB13-F7AC-4AD2-9CBF-8261334CD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6845" y="5142521"/>
            <a:ext cx="1608164" cy="100889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Image 29">
            <a:extLst>
              <a:ext uri="{FF2B5EF4-FFF2-40B4-BE49-F238E27FC236}">
                <a16:creationId xmlns:a16="http://schemas.microsoft.com/office/drawing/2014/main" id="{85845620-2159-44E3-A02D-6ABFBDB81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90" y="5142521"/>
            <a:ext cx="4780099" cy="164634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2" name="Rectangle 13">
            <a:extLst>
              <a:ext uri="{FF2B5EF4-FFF2-40B4-BE49-F238E27FC236}">
                <a16:creationId xmlns:a16="http://schemas.microsoft.com/office/drawing/2014/main" id="{960A59D4-ECF4-409E-8BB6-C74DBF5BC8C4}"/>
              </a:ext>
            </a:extLst>
          </p:cNvPr>
          <p:cNvSpPr/>
          <p:nvPr/>
        </p:nvSpPr>
        <p:spPr>
          <a:xfrm>
            <a:off x="680935" y="93506"/>
            <a:ext cx="3745144" cy="365760"/>
          </a:xfrm>
          <a:prstGeom prst="rect">
            <a:avLst/>
          </a:prstGeom>
          <a:solidFill>
            <a:srgbClr val="FFFFFF"/>
          </a:solidFill>
          <a:ln w="12701" cap="flat">
            <a:solidFill>
              <a:srgbClr val="FFFFFF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13E4A70-21C6-45DB-A11D-3E74210F6098}"/>
              </a:ext>
            </a:extLst>
          </p:cNvPr>
          <p:cNvSpPr txBox="1"/>
          <p:nvPr/>
        </p:nvSpPr>
        <p:spPr>
          <a:xfrm>
            <a:off x="74660" y="42830"/>
            <a:ext cx="4351419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>
                <a:solidFill>
                  <a:srgbClr val="000000"/>
                </a:solidFill>
                <a:uFillTx/>
                <a:latin typeface="Gill Sans MT" pitchFamily="34"/>
              </a:rPr>
              <a:t>Cartographie des habitats majoritaires de la Tour du Valat selon la typologie EUNIS en 2018</a:t>
            </a: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64B220AD-A280-C0B2-1978-918E827E8EEA}"/>
              </a:ext>
            </a:extLst>
          </p:cNvPr>
          <p:cNvSpPr/>
          <p:nvPr/>
        </p:nvSpPr>
        <p:spPr>
          <a:xfrm>
            <a:off x="2027878" y="1138136"/>
            <a:ext cx="1435169" cy="1144658"/>
          </a:xfrm>
          <a:prstGeom prst="rect">
            <a:avLst/>
          </a:prstGeom>
          <a:noFill/>
          <a:ln w="19046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cxnSp>
        <p:nvCxnSpPr>
          <p:cNvPr id="15" name="Connecteur droit 11">
            <a:extLst>
              <a:ext uri="{FF2B5EF4-FFF2-40B4-BE49-F238E27FC236}">
                <a16:creationId xmlns:a16="http://schemas.microsoft.com/office/drawing/2014/main" id="{4DA91294-16F5-4923-D35D-4C543BEC94A9}"/>
              </a:ext>
            </a:extLst>
          </p:cNvPr>
          <p:cNvCxnSpPr>
            <a:cxnSpLocks/>
          </p:cNvCxnSpPr>
          <p:nvPr/>
        </p:nvCxnSpPr>
        <p:spPr>
          <a:xfrm>
            <a:off x="3486492" y="1138136"/>
            <a:ext cx="2284406" cy="51335"/>
          </a:xfrm>
          <a:prstGeom prst="straightConnector1">
            <a:avLst/>
          </a:prstGeom>
          <a:noFill/>
          <a:ln w="6345" cap="flat">
            <a:solidFill>
              <a:srgbClr val="000000"/>
            </a:solidFill>
            <a:prstDash val="solid"/>
            <a:miter/>
          </a:ln>
        </p:spPr>
      </p:cxnSp>
      <p:cxnSp>
        <p:nvCxnSpPr>
          <p:cNvPr id="16" name="Connecteur droit 12">
            <a:extLst>
              <a:ext uri="{FF2B5EF4-FFF2-40B4-BE49-F238E27FC236}">
                <a16:creationId xmlns:a16="http://schemas.microsoft.com/office/drawing/2014/main" id="{28ADF5B5-B99E-1820-4C27-A491C95329BE}"/>
              </a:ext>
            </a:extLst>
          </p:cNvPr>
          <p:cNvCxnSpPr>
            <a:cxnSpLocks/>
          </p:cNvCxnSpPr>
          <p:nvPr/>
        </p:nvCxnSpPr>
        <p:spPr>
          <a:xfrm>
            <a:off x="3418118" y="2282794"/>
            <a:ext cx="2352780" cy="2547145"/>
          </a:xfrm>
          <a:prstGeom prst="straightConnector1">
            <a:avLst/>
          </a:prstGeom>
          <a:noFill/>
          <a:ln w="6345" cap="flat">
            <a:solidFill>
              <a:srgbClr val="000000"/>
            </a:solidFill>
            <a:prstDash val="solid"/>
            <a:miter/>
          </a:ln>
        </p:spPr>
      </p:cxnSp>
      <p:pic>
        <p:nvPicPr>
          <p:cNvPr id="17" name="Image 5">
            <a:extLst>
              <a:ext uri="{FF2B5EF4-FFF2-40B4-BE49-F238E27FC236}">
                <a16:creationId xmlns:a16="http://schemas.microsoft.com/office/drawing/2014/main" id="{892D8302-7A9C-D31B-B20F-9B52DA1CFA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921" t="14582" r="28828" b="66089"/>
          <a:stretch/>
        </p:blipFill>
        <p:spPr>
          <a:xfrm>
            <a:off x="5734081" y="1189471"/>
            <a:ext cx="4651223" cy="3601194"/>
          </a:xfrm>
          <a:prstGeom prst="rect">
            <a:avLst/>
          </a:prstGeom>
          <a:noFill/>
          <a:ln cap="flat">
            <a:solidFill>
              <a:srgbClr val="C00000"/>
            </a:solidFill>
          </a:ln>
        </p:spPr>
      </p:pic>
      <p:sp>
        <p:nvSpPr>
          <p:cNvPr id="18" name="ZoneTexte 15">
            <a:extLst>
              <a:ext uri="{FF2B5EF4-FFF2-40B4-BE49-F238E27FC236}">
                <a16:creationId xmlns:a16="http://schemas.microsoft.com/office/drawing/2014/main" id="{96D70A0B-2195-6937-8498-DA2E4376FD80}"/>
              </a:ext>
            </a:extLst>
          </p:cNvPr>
          <p:cNvSpPr txBox="1"/>
          <p:nvPr/>
        </p:nvSpPr>
        <p:spPr>
          <a:xfrm>
            <a:off x="6797446" y="1292416"/>
            <a:ext cx="4351419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0" i="0" u="none" strike="noStrike" kern="1200" cap="none" spc="0" baseline="0" dirty="0">
                <a:solidFill>
                  <a:srgbClr val="000000"/>
                </a:solidFill>
                <a:uFillTx/>
                <a:latin typeface="Gill Sans MT" pitchFamily="34"/>
              </a:rPr>
              <a:t>Zoom Les marais du Verdier 2018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id="{E0499EC5-E744-4DF5-A58B-183D6AA65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066800"/>
            <a:ext cx="6477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altLang="fr-FR"/>
          </a:p>
        </p:txBody>
      </p:sp>
      <p:grpSp>
        <p:nvGrpSpPr>
          <p:cNvPr id="9248" name="Group 32">
            <a:extLst>
              <a:ext uri="{FF2B5EF4-FFF2-40B4-BE49-F238E27FC236}">
                <a16:creationId xmlns:a16="http://schemas.microsoft.com/office/drawing/2014/main" id="{2E9963DD-91CD-D8B3-710A-453AB4AD9A51}"/>
              </a:ext>
            </a:extLst>
          </p:cNvPr>
          <p:cNvGrpSpPr>
            <a:grpSpLocks/>
          </p:cNvGrpSpPr>
          <p:nvPr/>
        </p:nvGrpSpPr>
        <p:grpSpPr bwMode="auto">
          <a:xfrm>
            <a:off x="2438400" y="533400"/>
            <a:ext cx="8077200" cy="6172200"/>
            <a:chOff x="878" y="518"/>
            <a:chExt cx="15840" cy="11120"/>
          </a:xfrm>
        </p:grpSpPr>
        <p:grpSp>
          <p:nvGrpSpPr>
            <p:cNvPr id="9249" name="Group 33">
              <a:extLst>
                <a:ext uri="{FF2B5EF4-FFF2-40B4-BE49-F238E27FC236}">
                  <a16:creationId xmlns:a16="http://schemas.microsoft.com/office/drawing/2014/main" id="{82F05815-DA4C-A7B2-216D-F940C28184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8" y="518"/>
              <a:ext cx="14940" cy="11120"/>
              <a:chOff x="878" y="518"/>
              <a:chExt cx="14940" cy="11120"/>
            </a:xfrm>
          </p:grpSpPr>
          <p:grpSp>
            <p:nvGrpSpPr>
              <p:cNvPr id="9250" name="Group 34">
                <a:extLst>
                  <a:ext uri="{FF2B5EF4-FFF2-40B4-BE49-F238E27FC236}">
                    <a16:creationId xmlns:a16="http://schemas.microsoft.com/office/drawing/2014/main" id="{3D346C6B-D534-C709-678F-BF73A11E70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8" y="518"/>
                <a:ext cx="14940" cy="11120"/>
                <a:chOff x="878" y="518"/>
                <a:chExt cx="14940" cy="11120"/>
              </a:xfrm>
            </p:grpSpPr>
            <p:pic>
              <p:nvPicPr>
                <p:cNvPr id="9251" name="Picture 35">
                  <a:extLst>
                    <a:ext uri="{FF2B5EF4-FFF2-40B4-BE49-F238E27FC236}">
                      <a16:creationId xmlns:a16="http://schemas.microsoft.com/office/drawing/2014/main" id="{E6AB3D20-670C-25CE-7DF4-5FFE820FDD9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78" y="518"/>
                  <a:ext cx="14940" cy="111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9252" name="Group 36">
                  <a:extLst>
                    <a:ext uri="{FF2B5EF4-FFF2-40B4-BE49-F238E27FC236}">
                      <a16:creationId xmlns:a16="http://schemas.microsoft.com/office/drawing/2014/main" id="{C0675046-0058-E97F-7941-635190E656D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310" y="1500"/>
                  <a:ext cx="12810" cy="8836"/>
                  <a:chOff x="2310" y="1500"/>
                  <a:chExt cx="12810" cy="8836"/>
                </a:xfrm>
              </p:grpSpPr>
              <p:sp>
                <p:nvSpPr>
                  <p:cNvPr id="9253" name="Freeform 37">
                    <a:extLst>
                      <a:ext uri="{FF2B5EF4-FFF2-40B4-BE49-F238E27FC236}">
                        <a16:creationId xmlns:a16="http://schemas.microsoft.com/office/drawing/2014/main" id="{1A522371-FF8D-368F-A080-DF11C97DF6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70" y="1500"/>
                    <a:ext cx="4920" cy="2490"/>
                  </a:xfrm>
                  <a:custGeom>
                    <a:avLst/>
                    <a:gdLst>
                      <a:gd name="T0" fmla="*/ 0 w 4920"/>
                      <a:gd name="T1" fmla="*/ 2100 h 2490"/>
                      <a:gd name="T2" fmla="*/ 3660 w 4920"/>
                      <a:gd name="T3" fmla="*/ 0 h 2490"/>
                      <a:gd name="T4" fmla="*/ 4920 w 4920"/>
                      <a:gd name="T5" fmla="*/ 1530 h 2490"/>
                      <a:gd name="T6" fmla="*/ 60 w 4920"/>
                      <a:gd name="T7" fmla="*/ 2490 h 2490"/>
                      <a:gd name="T8" fmla="*/ 0 w 4920"/>
                      <a:gd name="T9" fmla="*/ 2100 h 24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920" h="2490">
                        <a:moveTo>
                          <a:pt x="0" y="2100"/>
                        </a:moveTo>
                        <a:lnTo>
                          <a:pt x="3660" y="0"/>
                        </a:lnTo>
                        <a:lnTo>
                          <a:pt x="4920" y="1530"/>
                        </a:lnTo>
                        <a:lnTo>
                          <a:pt x="60" y="2490"/>
                        </a:lnTo>
                        <a:lnTo>
                          <a:pt x="0" y="2100"/>
                        </a:lnTo>
                        <a:close/>
                      </a:path>
                    </a:pathLst>
                  </a:custGeom>
                  <a:solidFill>
                    <a:srgbClr val="00CCFF">
                      <a:alpha val="50000"/>
                    </a:srgbClr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grpSp>
                <p:nvGrpSpPr>
                  <p:cNvPr id="9254" name="Group 38">
                    <a:extLst>
                      <a:ext uri="{FF2B5EF4-FFF2-40B4-BE49-F238E27FC236}">
                        <a16:creationId xmlns:a16="http://schemas.microsoft.com/office/drawing/2014/main" id="{4465123B-F955-945E-D7CA-6500D3FAE54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10" y="2318"/>
                    <a:ext cx="12810" cy="8018"/>
                    <a:chOff x="2310" y="2242"/>
                    <a:chExt cx="12810" cy="8018"/>
                  </a:xfrm>
                </p:grpSpPr>
                <p:sp>
                  <p:nvSpPr>
                    <p:cNvPr id="9255" name="Freeform 39">
                      <a:extLst>
                        <a:ext uri="{FF2B5EF4-FFF2-40B4-BE49-F238E27FC236}">
                          <a16:creationId xmlns:a16="http://schemas.microsoft.com/office/drawing/2014/main" id="{63F82F10-E2BE-FDCB-122D-768D4FDFEE1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890" y="3270"/>
                      <a:ext cx="5400" cy="5430"/>
                    </a:xfrm>
                    <a:custGeom>
                      <a:avLst/>
                      <a:gdLst>
                        <a:gd name="T0" fmla="*/ 0 w 5400"/>
                        <a:gd name="T1" fmla="*/ 1050 h 5430"/>
                        <a:gd name="T2" fmla="*/ 5040 w 5400"/>
                        <a:gd name="T3" fmla="*/ 0 h 5430"/>
                        <a:gd name="T4" fmla="*/ 5400 w 5400"/>
                        <a:gd name="T5" fmla="*/ 420 h 5430"/>
                        <a:gd name="T6" fmla="*/ 5370 w 5400"/>
                        <a:gd name="T7" fmla="*/ 4410 h 5430"/>
                        <a:gd name="T8" fmla="*/ 1170 w 5400"/>
                        <a:gd name="T9" fmla="*/ 5430 h 5430"/>
                        <a:gd name="T10" fmla="*/ 570 w 5400"/>
                        <a:gd name="T11" fmla="*/ 3030 h 5430"/>
                        <a:gd name="T12" fmla="*/ 0 w 5400"/>
                        <a:gd name="T13" fmla="*/ 1050 h 54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400" h="5430">
                          <a:moveTo>
                            <a:pt x="0" y="1050"/>
                          </a:moveTo>
                          <a:lnTo>
                            <a:pt x="5040" y="0"/>
                          </a:lnTo>
                          <a:lnTo>
                            <a:pt x="5400" y="420"/>
                          </a:lnTo>
                          <a:lnTo>
                            <a:pt x="5370" y="4410"/>
                          </a:lnTo>
                          <a:lnTo>
                            <a:pt x="1170" y="5430"/>
                          </a:lnTo>
                          <a:lnTo>
                            <a:pt x="570" y="3030"/>
                          </a:lnTo>
                          <a:lnTo>
                            <a:pt x="0" y="1050"/>
                          </a:lnTo>
                          <a:close/>
                        </a:path>
                      </a:pathLst>
                    </a:custGeom>
                    <a:solidFill>
                      <a:srgbClr val="FF6600">
                        <a:alpha val="50000"/>
                      </a:srgbClr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256" name="Text Box 40">
                      <a:extLst>
                        <a:ext uri="{FF2B5EF4-FFF2-40B4-BE49-F238E27FC236}">
                          <a16:creationId xmlns:a16="http://schemas.microsoft.com/office/drawing/2014/main" id="{286830F3-C2BF-7328-87DD-4EADB1B19102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622" y="2242"/>
                      <a:ext cx="2842" cy="108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>
                              <a:alpha val="50000"/>
                            </a:srgbClr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algn="ctr"/>
                      <a:r>
                        <a:rPr lang="fr-FR" altLang="fr-FR" sz="1600" b="1" dirty="0" err="1">
                          <a:latin typeface="Arial" panose="020B0604020202020204" pitchFamily="34" charset="0"/>
                        </a:rPr>
                        <a:t>Pesquier</a:t>
                      </a:r>
                      <a:endParaRPr lang="fr-FR" altLang="fr-FR" sz="2000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257" name="Freeform 41">
                      <a:extLst>
                        <a:ext uri="{FF2B5EF4-FFF2-40B4-BE49-F238E27FC236}">
                          <a16:creationId xmlns:a16="http://schemas.microsoft.com/office/drawing/2014/main" id="{59577E4F-2F2D-F3D9-2CD2-3FF389956DB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3560" y="3840"/>
                      <a:ext cx="1560" cy="2910"/>
                    </a:xfrm>
                    <a:custGeom>
                      <a:avLst/>
                      <a:gdLst>
                        <a:gd name="T0" fmla="*/ 0 w 1560"/>
                        <a:gd name="T1" fmla="*/ 0 h 2910"/>
                        <a:gd name="T2" fmla="*/ 690 w 1560"/>
                        <a:gd name="T3" fmla="*/ 660 h 2910"/>
                        <a:gd name="T4" fmla="*/ 1170 w 1560"/>
                        <a:gd name="T5" fmla="*/ 1620 h 2910"/>
                        <a:gd name="T6" fmla="*/ 1560 w 1560"/>
                        <a:gd name="T7" fmla="*/ 2790 h 2910"/>
                        <a:gd name="T8" fmla="*/ 810 w 1560"/>
                        <a:gd name="T9" fmla="*/ 2880 h 2910"/>
                        <a:gd name="T10" fmla="*/ 30 w 1560"/>
                        <a:gd name="T11" fmla="*/ 2910 h 2910"/>
                        <a:gd name="T12" fmla="*/ 0 w 1560"/>
                        <a:gd name="T13" fmla="*/ 0 h 291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560" h="2910">
                          <a:moveTo>
                            <a:pt x="0" y="0"/>
                          </a:moveTo>
                          <a:lnTo>
                            <a:pt x="690" y="660"/>
                          </a:lnTo>
                          <a:lnTo>
                            <a:pt x="1170" y="1620"/>
                          </a:lnTo>
                          <a:lnTo>
                            <a:pt x="1560" y="2790"/>
                          </a:lnTo>
                          <a:lnTo>
                            <a:pt x="810" y="2880"/>
                          </a:lnTo>
                          <a:lnTo>
                            <a:pt x="30" y="2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33CCCC">
                        <a:alpha val="50000"/>
                      </a:srgbClr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9258" name="Freeform 42">
                      <a:extLst>
                        <a:ext uri="{FF2B5EF4-FFF2-40B4-BE49-F238E27FC236}">
                          <a16:creationId xmlns:a16="http://schemas.microsoft.com/office/drawing/2014/main" id="{884A657A-72DF-05E2-A88F-54A6D8B1F11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310" y="3720"/>
                      <a:ext cx="6450" cy="6540"/>
                    </a:xfrm>
                    <a:custGeom>
                      <a:avLst/>
                      <a:gdLst>
                        <a:gd name="T0" fmla="*/ 300 w 6450"/>
                        <a:gd name="T1" fmla="*/ 2730 h 6540"/>
                        <a:gd name="T2" fmla="*/ 2130 w 6450"/>
                        <a:gd name="T3" fmla="*/ 1740 h 6540"/>
                        <a:gd name="T4" fmla="*/ 3180 w 6450"/>
                        <a:gd name="T5" fmla="*/ 1110 h 6540"/>
                        <a:gd name="T6" fmla="*/ 5160 w 6450"/>
                        <a:gd name="T7" fmla="*/ 0 h 6540"/>
                        <a:gd name="T8" fmla="*/ 6450 w 6450"/>
                        <a:gd name="T9" fmla="*/ 5100 h 6540"/>
                        <a:gd name="T10" fmla="*/ 0 w 6450"/>
                        <a:gd name="T11" fmla="*/ 6540 h 6540"/>
                        <a:gd name="T12" fmla="*/ 300 w 6450"/>
                        <a:gd name="T13" fmla="*/ 2730 h 6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450" h="6540">
                          <a:moveTo>
                            <a:pt x="300" y="2730"/>
                          </a:moveTo>
                          <a:lnTo>
                            <a:pt x="2130" y="1740"/>
                          </a:lnTo>
                          <a:lnTo>
                            <a:pt x="3180" y="1110"/>
                          </a:lnTo>
                          <a:lnTo>
                            <a:pt x="5160" y="0"/>
                          </a:lnTo>
                          <a:lnTo>
                            <a:pt x="6450" y="5100"/>
                          </a:lnTo>
                          <a:lnTo>
                            <a:pt x="0" y="6540"/>
                          </a:lnTo>
                          <a:lnTo>
                            <a:pt x="300" y="2730"/>
                          </a:lnTo>
                          <a:close/>
                        </a:path>
                      </a:pathLst>
                    </a:custGeom>
                    <a:solidFill>
                      <a:srgbClr val="CCFFCC">
                        <a:alpha val="50000"/>
                      </a:srgbClr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</p:grpSp>
            </p:grpSp>
          </p:grpSp>
          <p:sp>
            <p:nvSpPr>
              <p:cNvPr id="9259" name="Text Box 43">
                <a:extLst>
                  <a:ext uri="{FF2B5EF4-FFF2-40B4-BE49-F238E27FC236}">
                    <a16:creationId xmlns:a16="http://schemas.microsoft.com/office/drawing/2014/main" id="{FDA8B66E-D494-D40B-FA34-D370330EC3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8" y="6458"/>
                <a:ext cx="3240" cy="2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50000"/>
                      </a:srgbClr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/>
                <a:r>
                  <a:rPr lang="fr-FR" altLang="fr-FR" sz="1600" b="1" dirty="0">
                    <a:latin typeface="Arial" panose="020B0604020202020204" pitchFamily="34" charset="0"/>
                  </a:rPr>
                  <a:t>Marais Ouest</a:t>
                </a:r>
              </a:p>
              <a:p>
                <a:pPr algn="ctr"/>
                <a:endParaRPr lang="fr-FR" altLang="fr-FR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60" name="Text Box 44">
                <a:extLst>
                  <a:ext uri="{FF2B5EF4-FFF2-40B4-BE49-F238E27FC236}">
                    <a16:creationId xmlns:a16="http://schemas.microsoft.com/office/drawing/2014/main" id="{C7F9DE2F-1C2C-D822-F9B5-F81DD7DFEE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09" y="5064"/>
                <a:ext cx="3780" cy="1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50000"/>
                      </a:srgbClr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/>
                <a:r>
                  <a:rPr lang="fr-FR" altLang="fr-FR" sz="1600" b="1" dirty="0">
                    <a:latin typeface="Arial" panose="020B0604020202020204" pitchFamily="34" charset="0"/>
                  </a:rPr>
                  <a:t>Les enganes</a:t>
                </a:r>
                <a:endParaRPr lang="fr-FR" altLang="fr-FR" sz="20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61" name="Text Box 45">
              <a:extLst>
                <a:ext uri="{FF2B5EF4-FFF2-40B4-BE49-F238E27FC236}">
                  <a16:creationId xmlns:a16="http://schemas.microsoft.com/office/drawing/2014/main" id="{192E7DCD-53ED-9257-2090-7B1047779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18" y="6638"/>
              <a:ext cx="1800" cy="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fr-FR" altLang="fr-FR" sz="1600" b="1">
                  <a:latin typeface="Helvetica" panose="020B0604020202020204" pitchFamily="34" charset="0"/>
                </a:rPr>
                <a:t>P </a:t>
              </a:r>
              <a:r>
                <a:rPr lang="fr-FR" altLang="fr-FR" sz="1600">
                  <a:latin typeface="Helvetica" panose="020B0604020202020204" pitchFamily="34" charset="0"/>
                </a:rPr>
                <a:t>+</a:t>
              </a:r>
            </a:p>
            <a:p>
              <a:pPr algn="ctr"/>
              <a:r>
                <a:rPr lang="fr-FR" altLang="fr-FR" sz="1600"/>
                <a:t>Accueil</a:t>
              </a:r>
            </a:p>
          </p:txBody>
        </p:sp>
      </p:grpSp>
      <p:sp>
        <p:nvSpPr>
          <p:cNvPr id="9221" name="Text Box 5">
            <a:extLst>
              <a:ext uri="{FF2B5EF4-FFF2-40B4-BE49-F238E27FC236}">
                <a16:creationId xmlns:a16="http://schemas.microsoft.com/office/drawing/2014/main" id="{8C6CDEE7-07F9-43F6-013A-AD37588E4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762001"/>
            <a:ext cx="4572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fr-FR" sz="2800" b="1" dirty="0"/>
              <a:t>Les </a:t>
            </a:r>
            <a:r>
              <a:rPr lang="en-US" altLang="fr-FR" sz="2800" b="1" dirty="0" err="1"/>
              <a:t>marais</a:t>
            </a:r>
            <a:r>
              <a:rPr lang="en-US" altLang="fr-FR" sz="2800" b="1" dirty="0"/>
              <a:t> du Verdier</a:t>
            </a:r>
            <a:endParaRPr lang="en-US" altLang="fr-FR" sz="2800" dirty="0"/>
          </a:p>
        </p:txBody>
      </p:sp>
      <p:sp>
        <p:nvSpPr>
          <p:cNvPr id="9262" name="Line 46">
            <a:extLst>
              <a:ext uri="{FF2B5EF4-FFF2-40B4-BE49-F238E27FC236}">
                <a16:creationId xmlns:a16="http://schemas.microsoft.com/office/drawing/2014/main" id="{5A00FBBF-8B90-3556-2D87-B21DD995FD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48000" y="3810000"/>
            <a:ext cx="22860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3" name="Line 47">
            <a:extLst>
              <a:ext uri="{FF2B5EF4-FFF2-40B4-BE49-F238E27FC236}">
                <a16:creationId xmlns:a16="http://schemas.microsoft.com/office/drawing/2014/main" id="{5D27619A-2980-ED0C-24CC-0FAEAC26F9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48000" y="4648200"/>
            <a:ext cx="5791200" cy="14478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4" name="Line 48">
            <a:extLst>
              <a:ext uri="{FF2B5EF4-FFF2-40B4-BE49-F238E27FC236}">
                <a16:creationId xmlns:a16="http://schemas.microsoft.com/office/drawing/2014/main" id="{CB0E40F6-7EBF-A540-B8A7-89B2FA4F6C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990600"/>
            <a:ext cx="4572000" cy="2743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5" name="Line 49">
            <a:extLst>
              <a:ext uri="{FF2B5EF4-FFF2-40B4-BE49-F238E27FC236}">
                <a16:creationId xmlns:a16="http://schemas.microsoft.com/office/drawing/2014/main" id="{BA4C8CD8-3E06-B278-D44C-B483539D7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2286000"/>
            <a:ext cx="685800" cy="29718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6" name="Line 50">
            <a:extLst>
              <a:ext uri="{FF2B5EF4-FFF2-40B4-BE49-F238E27FC236}">
                <a16:creationId xmlns:a16="http://schemas.microsoft.com/office/drawing/2014/main" id="{89F07093-5001-F45C-0C30-B200F905EE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19800" y="1981200"/>
            <a:ext cx="2590800" cy="6096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7" name="Line 51">
            <a:extLst>
              <a:ext uri="{FF2B5EF4-FFF2-40B4-BE49-F238E27FC236}">
                <a16:creationId xmlns:a16="http://schemas.microsoft.com/office/drawing/2014/main" id="{4EA3DA47-3DA5-4BDB-3A18-D90D6D5082E8}"/>
              </a:ext>
            </a:extLst>
          </p:cNvPr>
          <p:cNvSpPr>
            <a:spLocks noChangeShapeType="1"/>
          </p:cNvSpPr>
          <p:nvPr/>
        </p:nvSpPr>
        <p:spPr bwMode="auto">
          <a:xfrm>
            <a:off x="7924800" y="990600"/>
            <a:ext cx="914400" cy="12954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9268" name="Line 52">
            <a:extLst>
              <a:ext uri="{FF2B5EF4-FFF2-40B4-BE49-F238E27FC236}">
                <a16:creationId xmlns:a16="http://schemas.microsoft.com/office/drawing/2014/main" id="{0D9F7F05-5AA2-3C8F-B9B3-64987AFA69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39200" y="2362200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" name="Text Box 44">
            <a:extLst>
              <a:ext uri="{FF2B5EF4-FFF2-40B4-BE49-F238E27FC236}">
                <a16:creationId xmlns:a16="http://schemas.microsoft.com/office/drawing/2014/main" id="{C382FA94-2139-1008-4674-BEB5A8EDEF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3979" y="3149799"/>
            <a:ext cx="1927514" cy="79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fr-FR" altLang="fr-FR" sz="1600" b="1" dirty="0">
                <a:latin typeface="Arial" panose="020B0604020202020204" pitchFamily="34" charset="0"/>
              </a:rPr>
              <a:t>La </a:t>
            </a:r>
            <a:r>
              <a:rPr lang="fr-FR" altLang="fr-FR" sz="1600" b="1" dirty="0" err="1">
                <a:latin typeface="Arial" panose="020B0604020202020204" pitchFamily="34" charset="0"/>
              </a:rPr>
              <a:t>Palunette</a:t>
            </a:r>
            <a:endParaRPr lang="fr-FR" altLang="fr-FR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AEC596-1CA8-5D5F-5BAD-3CBC08F41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1C760D9-A081-5B02-A285-35349E047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390" y="-808232"/>
            <a:ext cx="13966482" cy="7856146"/>
          </a:xfrm>
        </p:spPr>
      </p:pic>
    </p:spTree>
    <p:extLst>
      <p:ext uri="{BB962C8B-B14F-4D97-AF65-F5344CB8AC3E}">
        <p14:creationId xmlns:p14="http://schemas.microsoft.com/office/powerpoint/2010/main" val="35256170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Office PowerPoint</Application>
  <PresentationFormat>Grand écran</PresentationFormat>
  <Paragraphs>23</Paragraphs>
  <Slides>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Gill Sans MT</vt:lpstr>
      <vt:lpstr>Helvetica</vt:lpstr>
      <vt:lpstr>Thème Office</vt:lpstr>
      <vt:lpstr>  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Virginie Mauclert</dc:creator>
  <cp:lastModifiedBy>Christian Perennou</cp:lastModifiedBy>
  <cp:revision>1</cp:revision>
  <dcterms:created xsi:type="dcterms:W3CDTF">2024-10-16T09:58:51Z</dcterms:created>
  <dcterms:modified xsi:type="dcterms:W3CDTF">2025-02-13T13:21:36Z</dcterms:modified>
</cp:coreProperties>
</file>