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ink/ink1.xml" ContentType="application/inkml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ink/ink2.xml" ContentType="application/inkml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ink/ink3.xml" ContentType="application/inkml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3" r:id="rId4"/>
  </p:sldMasterIdLst>
  <p:notesMasterIdLst>
    <p:notesMasterId r:id="rId40"/>
  </p:notesMasterIdLst>
  <p:handoutMasterIdLst>
    <p:handoutMasterId r:id="rId41"/>
  </p:handoutMasterIdLst>
  <p:sldIdLst>
    <p:sldId id="256" r:id="rId5"/>
    <p:sldId id="272" r:id="rId6"/>
    <p:sldId id="275" r:id="rId7"/>
    <p:sldId id="276" r:id="rId8"/>
    <p:sldId id="277" r:id="rId9"/>
    <p:sldId id="278" r:id="rId10"/>
    <p:sldId id="279" r:id="rId11"/>
    <p:sldId id="283" r:id="rId12"/>
    <p:sldId id="315" r:id="rId13"/>
    <p:sldId id="285" r:id="rId14"/>
    <p:sldId id="287" r:id="rId15"/>
    <p:sldId id="289" r:id="rId16"/>
    <p:sldId id="288" r:id="rId17"/>
    <p:sldId id="290" r:id="rId18"/>
    <p:sldId id="291" r:id="rId19"/>
    <p:sldId id="292" r:id="rId20"/>
    <p:sldId id="300" r:id="rId21"/>
    <p:sldId id="301" r:id="rId22"/>
    <p:sldId id="303" r:id="rId23"/>
    <p:sldId id="304" r:id="rId24"/>
    <p:sldId id="305" r:id="rId25"/>
    <p:sldId id="298" r:id="rId26"/>
    <p:sldId id="299" r:id="rId27"/>
    <p:sldId id="293" r:id="rId28"/>
    <p:sldId id="306" r:id="rId29"/>
    <p:sldId id="307" r:id="rId30"/>
    <p:sldId id="308" r:id="rId31"/>
    <p:sldId id="294" r:id="rId32"/>
    <p:sldId id="309" r:id="rId33"/>
    <p:sldId id="310" r:id="rId34"/>
    <p:sldId id="312" r:id="rId35"/>
    <p:sldId id="311" r:id="rId36"/>
    <p:sldId id="313" r:id="rId37"/>
    <p:sldId id="295" r:id="rId38"/>
    <p:sldId id="314" r:id="rId3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CBFE"/>
    <a:srgbClr val="FE6C00"/>
    <a:srgbClr val="5CE2D5"/>
    <a:srgbClr val="7C84B4"/>
    <a:srgbClr val="D8AE07"/>
    <a:srgbClr val="323D89"/>
    <a:srgbClr val="737AAF"/>
    <a:srgbClr val="0099CC"/>
    <a:srgbClr val="ED7D31"/>
    <a:srgbClr val="1EA8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62" autoAdjust="0"/>
    <p:restoredTop sz="67431" autoAdjust="0"/>
  </p:normalViewPr>
  <p:slideViewPr>
    <p:cSldViewPr snapToGrid="0">
      <p:cViewPr varScale="1">
        <p:scale>
          <a:sx n="44" d="100"/>
          <a:sy n="44" d="100"/>
        </p:scale>
        <p:origin x="1140" y="54"/>
      </p:cViewPr>
      <p:guideLst/>
    </p:cSldViewPr>
  </p:slideViewPr>
  <p:notesTextViewPr>
    <p:cViewPr>
      <p:scale>
        <a:sx n="150" d="100"/>
        <a:sy n="150" d="100"/>
      </p:scale>
      <p:origin x="0" y="0"/>
    </p:cViewPr>
  </p:notesTextViewPr>
  <p:notesViewPr>
    <p:cSldViewPr snapToGrid="0">
      <p:cViewPr varScale="1">
        <p:scale>
          <a:sx n="60" d="100"/>
          <a:sy n="60" d="100"/>
        </p:scale>
        <p:origin x="1670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presProps" Target="pres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0" Type="http://schemas.openxmlformats.org/officeDocument/2006/relationships/slide" Target="slides/slide16.xml"/><Relationship Id="rId4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A2E547D-1406-4A6F-8F93-E441204CE6E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6667F8A-B889-49B3-AC77-5DDF11A08AF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B2889B-A0AC-4482-8592-5C96F2309420}" type="datetimeFigureOut">
              <a:rPr lang="en-US" smtClean="0"/>
              <a:t>6/26/2025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7AFD4F-C0E7-421C-AF77-6F9CC963C9C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074AB9F-6726-4FB1-8769-82E23336CEB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529299-61FF-4B93-ADA6-2FD5975D62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270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188.31609" units="1/cm"/>
          <inkml:channelProperty channel="Y" name="resolution" value="334.35715" units="1/cm"/>
          <inkml:channelProperty channel="T" name="resolution" value="1" units="1/dev"/>
        </inkml:channelProperties>
      </inkml:inkSource>
      <inkml:timestamp xml:id="ts0" timeString="2023-04-14T13:10:08.099"/>
    </inkml:context>
    <inkml:brush xml:id="br0">
      <inkml:brushProperty name="width" value="0.05292" units="cm"/>
      <inkml:brushProperty name="height" value="0.05292" units="cm"/>
      <inkml:brushProperty name="color" value="#FFFFFF"/>
    </inkml:brush>
  </inkml:definitions>
  <inkml:trace contextRef="#ctx0" brushRef="#br0">33160 3339 0,'0'0'0,"0"0"0,0 0 0,0 0 0,0 0 0,0 0 16,0 0-16,0 0 16,0 0-16,0 0 15,0 0-15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188.31609" units="1/cm"/>
          <inkml:channelProperty channel="Y" name="resolution" value="334.35715" units="1/cm"/>
          <inkml:channelProperty channel="T" name="resolution" value="1" units="1/dev"/>
        </inkml:channelProperties>
      </inkml:inkSource>
      <inkml:timestamp xml:id="ts0" timeString="2023-04-14T13:10:08.522"/>
    </inkml:context>
    <inkml:brush xml:id="br0">
      <inkml:brushProperty name="width" value="0.05292" units="cm"/>
      <inkml:brushProperty name="height" value="0.05292" units="cm"/>
      <inkml:brushProperty name="color" value="#FFFFFF"/>
    </inkml:brush>
  </inkml:definitions>
  <inkml:trace contextRef="#ctx0" brushRef="#br0">32977 3262 0,'0'0'0,"0"0"0,0 0 0,0 0 0,0 0 0,0 0 15,0 0-15,0 0 16,0 0-16,0 0 16,0 0-16,0 0 15,0 0-15,0 0 16,0 0-16,0 0 0,0 0 15,0 0 1,0 0-16,-11 5 16,-5 0-16,2 0 15,5-2-15,2-1 16,1-2-16,2 0 16,0 3-16,0-3 0,-2 0 15,3 0-15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188.31609" units="1/cm"/>
          <inkml:channelProperty channel="Y" name="resolution" value="334.35715" units="1/cm"/>
          <inkml:channelProperty channel="T" name="resolution" value="1" units="1/dev"/>
        </inkml:channelProperties>
      </inkml:inkSource>
      <inkml:timestamp xml:id="ts0" timeString="2023-04-14T13:51:47.45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23392 19049 0,'0'0'0,"23"0"0,7 0 0</inkml:trace>
  <inkml:trace contextRef="#ctx0" brushRef="#br0" timeOffset="144573.18">31286 4024 0,'0'0'0,"0"0"0,0 0 15,0 0-15,0 0 0,0 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0EB223-FFC0-462A-A3B8-EAA7CE0F8CBD}" type="datetimeFigureOut">
              <a:rPr lang="en-US" smtClean="0"/>
              <a:t>6/26/2025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849E9A-41F7-4779-A581-48A7C374A22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55188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43309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l" defTabSz="914400" rtl="0" eaLnBrk="1" latinLnBrk="0" hangingPunct="1"/>
            <a:endParaRPr lang="en-L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43499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22665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86853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46850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15171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66150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en-L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7450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br>
              <a:rPr lang="ar-SA" dirty="0"/>
            </a:br>
            <a:br>
              <a:rPr lang="ar-SA" dirty="0"/>
            </a:br>
            <a:endParaRPr lang="ar-SA" dirty="0"/>
          </a:p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en-L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87241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en-L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334632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en-L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52841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04420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71017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398423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r>
              <a:rPr lang="ar-SA" dirty="0"/>
              <a:t> </a:t>
            </a:r>
          </a:p>
          <a:p>
            <a:pPr marL="0" algn="r" defTabSz="914400" rtl="1" eaLnBrk="1" latinLnBrk="0" hangingPunct="1"/>
            <a:br>
              <a:rPr lang="en-US" dirty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08641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br>
              <a:rPr lang="ar-SA" dirty="0"/>
            </a:br>
            <a:br>
              <a:rPr lang="ar-SA" dirty="0"/>
            </a:br>
            <a:br>
              <a:rPr lang="ar-SA" dirty="0"/>
            </a:br>
            <a:br>
              <a:rPr lang="ar-SA" dirty="0"/>
            </a:br>
            <a:br>
              <a:rPr lang="ar-SA" dirty="0"/>
            </a:br>
            <a:br>
              <a:rPr lang="ar-SA" dirty="0"/>
            </a:br>
            <a:br>
              <a:rPr lang="ar-SA" dirty="0"/>
            </a:br>
            <a:br>
              <a:rPr lang="ar-SA" dirty="0"/>
            </a:br>
            <a:br>
              <a:rPr lang="ar-SA" dirty="0"/>
            </a:br>
            <a:br>
              <a:rPr lang="ar-SA" dirty="0"/>
            </a:br>
            <a:br>
              <a:rPr lang="ar-SA" dirty="0"/>
            </a:br>
            <a:br>
              <a:rPr lang="ar-SA" dirty="0"/>
            </a:br>
            <a:br>
              <a:rPr lang="ar-SA" dirty="0"/>
            </a:br>
            <a:br>
              <a:rPr lang="ar-SA" dirty="0"/>
            </a:br>
            <a:br>
              <a:rPr lang="ar-SA" dirty="0"/>
            </a:br>
            <a:br>
              <a:rPr lang="ar-SA" dirty="0"/>
            </a:br>
            <a:br>
              <a:rPr lang="ar-SA" dirty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453342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r>
              <a:rPr lang="ar-SA" dirty="0"/>
              <a:t> </a:t>
            </a:r>
            <a:endParaRPr lang="en-L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945337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855645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782369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More categories could be added </a:t>
            </a:r>
          </a:p>
          <a:p>
            <a:r>
              <a:rPr lang="en-US" dirty="0"/>
              <a:t>An excel sheet could be</a:t>
            </a:r>
            <a:r>
              <a:rPr lang="en-US" baseline="0" dirty="0"/>
              <a:t> done to do this step in case more categories are needed</a:t>
            </a:r>
            <a:br>
              <a:rPr lang="en-US" baseline="0" dirty="0"/>
            </a:br>
            <a:br>
              <a:rPr lang="en-US" baseline="0" dirty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498298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ar-SA" dirty="0"/>
              <a:t>خطة عمل</a:t>
            </a:r>
            <a:endParaRPr lang="en-L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896724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38508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en-L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560355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lang="ar-LB" dirty="0"/>
            </a:br>
            <a:br>
              <a:rPr lang="ar-LB" dirty="0"/>
            </a:br>
            <a:endParaRPr lang="ar-SA" dirty="0"/>
          </a:p>
          <a:p>
            <a:pPr marL="0" algn="r" defTabSz="914400" rtl="1" eaLnBrk="1" latinLnBrk="0" hangingPunct="1"/>
            <a:br>
              <a:rPr lang="ar-LB" dirty="0"/>
            </a:br>
            <a:br>
              <a:rPr lang="ar-LB" dirty="0"/>
            </a:br>
            <a:br>
              <a:rPr lang="ar-LB" dirty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521422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635251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485839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107811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en-L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915974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L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57252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4997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en-L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42172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en-L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60849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19592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br>
              <a:rPr lang="ar-SA" dirty="0"/>
            </a:br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42895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69692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F21A4-E71B-4D3A-AF45-E989C23A7BB1}" type="datetimeFigureOut">
              <a:rPr lang="en-US" smtClean="0"/>
              <a:t>6/26/2025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F1B4E-90EC-4A51-B6E5-B702C054ECB0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51660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F21A4-E71B-4D3A-AF45-E989C23A7BB1}" type="datetimeFigureOut">
              <a:rPr lang="en-US" smtClean="0"/>
              <a:t>6/26/2025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F1B4E-90EC-4A51-B6E5-B702C054EC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99047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F21A4-E71B-4D3A-AF45-E989C23A7BB1}" type="datetimeFigureOut">
              <a:rPr lang="en-US" smtClean="0"/>
              <a:t>6/26/2025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F1B4E-90EC-4A51-B6E5-B702C054EC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86775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DEB162-E699-464C-B2EE-136D517A9B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314" y="500215"/>
            <a:ext cx="11174186" cy="590931"/>
          </a:xfr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 lang="en-GB" sz="3600" spc="-60" dirty="0"/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2C6531E-FB8E-4000-B873-B745C681E2F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1248876"/>
            <a:ext cx="12192000" cy="2119313"/>
          </a:xfrm>
          <a:solidFill>
            <a:schemeClr val="bg1">
              <a:lumMod val="95000"/>
            </a:schemeClr>
          </a:solidFill>
        </p:spPr>
        <p:txBody>
          <a:bodyPr vert="horz" wrap="square" lIns="91440" tIns="45720" rIns="91440" bIns="45720" rtlCol="0" anchor="ctr" anchorCtr="1">
            <a:noAutofit/>
          </a:bodyPr>
          <a:lstStyle>
            <a:lvl1pPr marL="0" indent="0">
              <a:buNone/>
              <a:defRPr lang="en-GB" sz="1800"/>
            </a:lvl1pPr>
          </a:lstStyle>
          <a:p>
            <a:pPr marL="228600" lvl="0" indent="-228600" algn="ctr"/>
            <a:r>
              <a:rPr lang="en-US" noProof="0" dirty="0"/>
              <a:t>Insert Image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F7966C8-8738-4743-AE43-80F0C197B6C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35240" y="3802065"/>
            <a:ext cx="9784080" cy="334508"/>
          </a:xfrm>
        </p:spPr>
        <p:txBody>
          <a:bodyPr>
            <a:noAutofit/>
          </a:bodyPr>
          <a:lstStyle>
            <a:lvl1pPr marL="0" indent="0" algn="l">
              <a:buNone/>
              <a:defRPr sz="1600" b="1">
                <a:solidFill>
                  <a:schemeClr val="accent3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B1885C44-356C-410C-B697-9BA0E285822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35240" y="4294303"/>
            <a:ext cx="9784080" cy="1737360"/>
          </a:xfrm>
        </p:spPr>
        <p:txBody>
          <a:bodyPr>
            <a:noAutofit/>
          </a:bodyPr>
          <a:lstStyle>
            <a:lvl1pPr marL="0" indent="0" algn="l"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5951AB2-D568-4A7E-9408-FADC8BED4119}"/>
              </a:ext>
            </a:extLst>
          </p:cNvPr>
          <p:cNvSpPr/>
          <p:nvPr userDrawn="1"/>
        </p:nvSpPr>
        <p:spPr>
          <a:xfrm>
            <a:off x="446314" y="-1"/>
            <a:ext cx="1188720" cy="1280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noProof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7453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F21A4-E71B-4D3A-AF45-E989C23A7BB1}" type="datetimeFigureOut">
              <a:rPr lang="en-US" smtClean="0"/>
              <a:t>6/26/2025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F1B4E-90EC-4A51-B6E5-B702C054EC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57099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F21A4-E71B-4D3A-AF45-E989C23A7BB1}" type="datetimeFigureOut">
              <a:rPr lang="en-US" smtClean="0"/>
              <a:t>6/26/2025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F1B4E-90EC-4A51-B6E5-B702C054ECB0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7063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F21A4-E71B-4D3A-AF45-E989C23A7BB1}" type="datetimeFigureOut">
              <a:rPr lang="en-US" smtClean="0"/>
              <a:t>6/26/2025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F1B4E-90EC-4A51-B6E5-B702C054EC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0553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F21A4-E71B-4D3A-AF45-E989C23A7BB1}" type="datetimeFigureOut">
              <a:rPr lang="en-US" smtClean="0"/>
              <a:t>6/26/2025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F1B4E-90EC-4A51-B6E5-B702C054EC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6301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F21A4-E71B-4D3A-AF45-E989C23A7BB1}" type="datetimeFigureOut">
              <a:rPr lang="en-US" smtClean="0"/>
              <a:t>6/26/2025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F1B4E-90EC-4A51-B6E5-B702C054EC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3237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F21A4-E71B-4D3A-AF45-E989C23A7BB1}" type="datetimeFigureOut">
              <a:rPr lang="en-US" smtClean="0"/>
              <a:t>6/26/2025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F1B4E-90EC-4A51-B6E5-B702C054EC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57284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DECF21A4-E71B-4D3A-AF45-E989C23A7BB1}" type="datetimeFigureOut">
              <a:rPr lang="en-US" smtClean="0"/>
              <a:t>6/26/2025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6AF1B4E-90EC-4A51-B6E5-B702C054EC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988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F21A4-E71B-4D3A-AF45-E989C23A7BB1}" type="datetimeFigureOut">
              <a:rPr lang="en-US" smtClean="0"/>
              <a:t>6/26/2025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F1B4E-90EC-4A51-B6E5-B702C054EC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8018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DECF21A4-E71B-4D3A-AF45-E989C23A7BB1}" type="datetimeFigureOut">
              <a:rPr lang="en-US" smtClean="0"/>
              <a:t>6/26/2025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A6AF1B4E-90EC-4A51-B6E5-B702C054ECB0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6923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2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9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13" Type="http://schemas.openxmlformats.org/officeDocument/2006/relationships/image" Target="../media/image5.jpe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5.wdp"/><Relationship Id="rId11" Type="http://schemas.openxmlformats.org/officeDocument/2006/relationships/image" Target="../media/image3.png"/><Relationship Id="rId5" Type="http://schemas.openxmlformats.org/officeDocument/2006/relationships/image" Target="../media/image12.png"/><Relationship Id="rId10" Type="http://schemas.openxmlformats.org/officeDocument/2006/relationships/image" Target="../media/image26.png"/><Relationship Id="rId4" Type="http://schemas.microsoft.com/office/2007/relationships/hdphoto" Target="../media/hdphoto4.wdp"/><Relationship Id="rId9" Type="http://schemas.openxmlformats.org/officeDocument/2006/relationships/customXml" Target="../ink/ink3.xml"/><Relationship Id="rId14" Type="http://schemas.openxmlformats.org/officeDocument/2006/relationships/image" Target="../media/image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16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7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7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gi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2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8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22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9.wdp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23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0.wdp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customXml" Target="../ink/ink1.xml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61" name="Rectangle 1060">
            <a:extLst>
              <a:ext uri="{FF2B5EF4-FFF2-40B4-BE49-F238E27FC236}">
                <a16:creationId xmlns:a16="http://schemas.microsoft.com/office/drawing/2014/main" id="{5A1B47C8-47A0-4A88-8830-6DEA3B5DE3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32" name="Picture 8" descr="Page Plans Planning - Business Proposal Proposal Clip Art - Png Download  (#4966078) - PinClipart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14" b="96006" l="0" r="94659">
                        <a14:foregroundMark x1="40795" y1="23195" x2="40795" y2="23195"/>
                        <a14:foregroundMark x1="40568" y1="27496" x2="40568" y2="76959"/>
                        <a14:foregroundMark x1="71136" y1="23041" x2="74659" y2="22581"/>
                        <a14:foregroundMark x1="75341" y1="25960" x2="75568" y2="80338"/>
                        <a14:foregroundMark x1="48295" y1="58986" x2="47614" y2="71582"/>
                        <a14:foregroundMark x1="50455" y1="68356" x2="53750" y2="60829"/>
                        <a14:foregroundMark x1="48977" y1="48541" x2="55000" y2="48080"/>
                        <a14:foregroundMark x1="50341" y1="41782" x2="56364" y2="40707"/>
                        <a14:foregroundMark x1="51364" y1="35177" x2="57500" y2="34716"/>
                        <a14:foregroundMark x1="51705" y1="8449" x2="51705" y2="8449"/>
                        <a14:foregroundMark x1="55909" y1="7373" x2="62955" y2="7373"/>
                        <a14:foregroundMark x1="82273" y1="50845" x2="82273" y2="76959"/>
                        <a14:foregroundMark x1="36023" y1="43318" x2="37273" y2="41628"/>
                        <a14:foregroundMark x1="17614" y1="54685" x2="21818" y2="65438"/>
                        <a14:foregroundMark x1="29318" y1="74194" x2="29318" y2="74194"/>
                        <a14:foregroundMark x1="34091" y1="86482" x2="44432" y2="93702"/>
                        <a14:foregroundMark x1="58750" y1="92627" x2="58750" y2="92627"/>
                        <a14:backgroundMark x1="51136" y1="30722" x2="51136" y2="307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3999" y="1107003"/>
            <a:ext cx="6275667" cy="4643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2" name="Rectangle 1061">
            <a:extLst>
              <a:ext uri="{FF2B5EF4-FFF2-40B4-BE49-F238E27FC236}">
                <a16:creationId xmlns:a16="http://schemas.microsoft.com/office/drawing/2014/main" id="{984BBFDD-E720-4805-A9C8-129FBBF6DD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7613486" y="0"/>
            <a:ext cx="4584734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561AC0E-7195-4ACF-AA0A-5E2923A987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96885" y="640080"/>
            <a:ext cx="3659246" cy="2926080"/>
          </a:xfrm>
        </p:spPr>
        <p:txBody>
          <a:bodyPr vert="horz" lIns="91440" tIns="45720" rIns="91440" bIns="45720" rtlCol="0">
            <a:normAutofit/>
          </a:bodyPr>
          <a:lstStyle/>
          <a:p>
            <a:pPr algn="ctr" rtl="1"/>
            <a:r>
              <a:rPr lang="en-US" sz="4400" dirty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        </a:t>
            </a:r>
            <a:r>
              <a:rPr lang="ar-LB" sz="4400" dirty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الموقع</a:t>
            </a:r>
            <a:r>
              <a:rPr lang="en-US" sz="4400" dirty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…………..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14253EE-4FA2-4843-BE27-C7D5B08FFB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96885" y="3578084"/>
            <a:ext cx="3659246" cy="2639835"/>
          </a:xfrm>
        </p:spPr>
        <p:txBody>
          <a:bodyPr vert="horz" lIns="91440" tIns="45720" rIns="91440" bIns="45720" rtlCol="0">
            <a:normAutofit/>
          </a:bodyPr>
          <a:lstStyle/>
          <a:p>
            <a:pPr algn="r" rtl="1"/>
            <a:r>
              <a:rPr lang="ar-SA" b="1" dirty="0">
                <a:solidFill>
                  <a:schemeClr val="bg1"/>
                </a:solidFill>
              </a:rPr>
              <a:t>ورشة عمل تخطيط الإدارة القائمة على المجتمع</a:t>
            </a:r>
          </a:p>
          <a:p>
            <a:r>
              <a:rPr lang="en-US" sz="1500" b="1" dirty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 </a:t>
            </a:r>
          </a:p>
          <a:p>
            <a:pPr algn="r" rtl="1"/>
            <a:r>
              <a:rPr lang="ar-SA" dirty="0">
                <a:solidFill>
                  <a:schemeClr val="bg1"/>
                </a:solidFill>
              </a:rPr>
              <a:t>أداة مبسطة</a:t>
            </a:r>
            <a:endParaRPr lang="en-US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060" name="Rectangle 1059">
            <a:extLst>
              <a:ext uri="{FF2B5EF4-FFF2-40B4-BE49-F238E27FC236}">
                <a16:creationId xmlns:a16="http://schemas.microsoft.com/office/drawing/2014/main" id="{5AC4BE46-4A77-42FE-9D15-065CDB2F84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56906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8107A29-D0C5-DC02-BEFE-3E16113E4583}"/>
              </a:ext>
            </a:extLst>
          </p:cNvPr>
          <p:cNvGrpSpPr/>
          <p:nvPr/>
        </p:nvGrpSpPr>
        <p:grpSpPr>
          <a:xfrm>
            <a:off x="174491" y="163930"/>
            <a:ext cx="4554980" cy="875880"/>
            <a:chOff x="6942149" y="5520377"/>
            <a:chExt cx="4892790" cy="993102"/>
          </a:xfrm>
        </p:grpSpPr>
        <p:pic>
          <p:nvPicPr>
            <p:cNvPr id="5" name="Picture 6">
              <a:extLst>
                <a:ext uri="{FF2B5EF4-FFF2-40B4-BE49-F238E27FC236}">
                  <a16:creationId xmlns:a16="http://schemas.microsoft.com/office/drawing/2014/main" id="{4E6FFFAC-287C-676F-18C1-FFB3B2E38DD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Image 1">
              <a:extLst>
                <a:ext uri="{FF2B5EF4-FFF2-40B4-BE49-F238E27FC236}">
                  <a16:creationId xmlns:a16="http://schemas.microsoft.com/office/drawing/2014/main" id="{EF6C8006-2E6E-E408-E69E-A19F0072DE6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Google Shape;148;p2">
              <a:extLst>
                <a:ext uri="{FF2B5EF4-FFF2-40B4-BE49-F238E27FC236}">
                  <a16:creationId xmlns:a16="http://schemas.microsoft.com/office/drawing/2014/main" id="{DF334411-30D3-9DE7-54A6-B113B6C7709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2B4837B-45D6-C9FA-B371-BCF82642DF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23989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14171" y="3898027"/>
            <a:ext cx="6085115" cy="1034129"/>
          </a:xfrm>
        </p:spPr>
        <p:txBody>
          <a:bodyPr/>
          <a:lstStyle/>
          <a:p>
            <a:pPr algn="ctr"/>
            <a:r>
              <a:rPr lang="ar-LB" sz="7200" b="1" dirty="0">
                <a:latin typeface="Franklin Gothic Book" panose="020B0503020102020204" pitchFamily="34" charset="0"/>
              </a:rPr>
              <a:t>أصحاب المصلحة</a:t>
            </a:r>
            <a:endParaRPr lang="en-US" sz="7200" b="1" dirty="0">
              <a:latin typeface="Franklin Gothic Book" panose="020B0503020102020204" pitchFamily="34" charset="0"/>
            </a:endParaRPr>
          </a:p>
        </p:txBody>
      </p:sp>
      <p:sp>
        <p:nvSpPr>
          <p:cNvPr id="5" name="Pentagon 4"/>
          <p:cNvSpPr/>
          <p:nvPr/>
        </p:nvSpPr>
        <p:spPr>
          <a:xfrm rot="5400000">
            <a:off x="10131030" y="478403"/>
            <a:ext cx="1640114" cy="1007496"/>
          </a:xfrm>
          <a:prstGeom prst="homePlate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0683225" y="376804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2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323771" y="4959856"/>
            <a:ext cx="5312229" cy="207230"/>
          </a:xfrm>
          <a:prstGeom prst="rect">
            <a:avLst/>
          </a:prstGeom>
          <a:solidFill>
            <a:srgbClr val="00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314" name="Picture 2" descr="Getting and keeping your stakeholders on board – tips from the “battle”  ground | The CROWN Initiative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3874" y="933591"/>
            <a:ext cx="2992022" cy="3115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97BADF92-5A39-48D7-B6E3-68131D1FD454}"/>
              </a:ext>
            </a:extLst>
          </p:cNvPr>
          <p:cNvGrpSpPr/>
          <p:nvPr/>
        </p:nvGrpSpPr>
        <p:grpSpPr>
          <a:xfrm>
            <a:off x="383959" y="162094"/>
            <a:ext cx="2547900" cy="488950"/>
            <a:chOff x="6942149" y="5520377"/>
            <a:chExt cx="4892790" cy="993102"/>
          </a:xfrm>
        </p:grpSpPr>
        <p:pic>
          <p:nvPicPr>
            <p:cNvPr id="3" name="Picture 6">
              <a:extLst>
                <a:ext uri="{FF2B5EF4-FFF2-40B4-BE49-F238E27FC236}">
                  <a16:creationId xmlns:a16="http://schemas.microsoft.com/office/drawing/2014/main" id="{C17F1A89-6ACE-4262-08FD-7313B55D50E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Image 1">
              <a:extLst>
                <a:ext uri="{FF2B5EF4-FFF2-40B4-BE49-F238E27FC236}">
                  <a16:creationId xmlns:a16="http://schemas.microsoft.com/office/drawing/2014/main" id="{9DF63152-542E-C0AD-6409-9BB555DB1D2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Google Shape;148;p2">
              <a:extLst>
                <a:ext uri="{FF2B5EF4-FFF2-40B4-BE49-F238E27FC236}">
                  <a16:creationId xmlns:a16="http://schemas.microsoft.com/office/drawing/2014/main" id="{2010CF0A-DD9D-1CA6-183E-9CC970DB384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D259E168-49D7-4734-15A6-FE8852E3811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008993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/>
          <p:cNvSpPr/>
          <p:nvPr/>
        </p:nvSpPr>
        <p:spPr>
          <a:xfrm rot="5400000">
            <a:off x="10036629" y="325250"/>
            <a:ext cx="1640114" cy="1007496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0321123" y="223651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2.1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33439" y="1493435"/>
            <a:ext cx="3570515" cy="551542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</a:rPr>
              <a:t>صاحب المصلحة 3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33439" y="2113696"/>
            <a:ext cx="3570515" cy="551542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</a:rPr>
              <a:t>صاحب المصلحة 4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33439" y="2724104"/>
            <a:ext cx="3570515" cy="551542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</a:rPr>
              <a:t>صاحب المصلحة 5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33439" y="3363644"/>
            <a:ext cx="3570515" cy="551542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</a:rPr>
              <a:t>صاحب المصلحة 6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33439" y="4019335"/>
            <a:ext cx="3570515" cy="551542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</a:rPr>
              <a:t>صاحب المصلحة 7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33440" y="4634926"/>
            <a:ext cx="3570515" cy="551542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</a:rPr>
              <a:t>صاحب المصلحة 8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33441" y="5250517"/>
            <a:ext cx="3570515" cy="551542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</a:rPr>
              <a:t>صاحب المصلحة 9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33441" y="5866108"/>
            <a:ext cx="3570515" cy="551542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</a:rPr>
              <a:t>صاحب المصلحة 10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46333" y="863191"/>
            <a:ext cx="3570515" cy="551542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</a:rPr>
              <a:t>صاحب المصلحة 2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33439" y="223651"/>
            <a:ext cx="3570515" cy="551542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</a:rPr>
              <a:t>صاحب المصلحة 1</a:t>
            </a:r>
            <a:endParaRPr lang="en-US" sz="2000" dirty="0">
              <a:solidFill>
                <a:schemeClr val="bg1"/>
              </a:solidFill>
            </a:endParaRPr>
          </a:p>
        </p:txBody>
      </p:sp>
      <p:pic>
        <p:nvPicPr>
          <p:cNvPr id="19" name="Picture 18" descr="A diagram of a diagram&#10;&#10;AI-generated content may be incorrect.">
            <a:extLst>
              <a:ext uri="{FF2B5EF4-FFF2-40B4-BE49-F238E27FC236}">
                <a16:creationId xmlns:a16="http://schemas.microsoft.com/office/drawing/2014/main" id="{9E95E7B0-E223-BC17-F807-9D7C8B527C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9623" y="1055941"/>
            <a:ext cx="8077200" cy="6010275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965DD85A-2ADC-ED58-1C2F-8D2BCB2D9FB2}"/>
              </a:ext>
            </a:extLst>
          </p:cNvPr>
          <p:cNvSpPr txBox="1"/>
          <p:nvPr/>
        </p:nvSpPr>
        <p:spPr>
          <a:xfrm>
            <a:off x="6932658" y="3685342"/>
            <a:ext cx="213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LB" sz="2400" dirty="0">
                <a:solidFill>
                  <a:schemeClr val="bg1"/>
                </a:solidFill>
              </a:rPr>
              <a:t>يمكن لصاحب المصلحة أن يكون: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1A92252-7550-A793-6B66-3309BD7AAC99}"/>
              </a:ext>
            </a:extLst>
          </p:cNvPr>
          <p:cNvSpPr txBox="1"/>
          <p:nvPr/>
        </p:nvSpPr>
        <p:spPr>
          <a:xfrm>
            <a:off x="7434944" y="1592527"/>
            <a:ext cx="12409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LB" dirty="0">
                <a:solidFill>
                  <a:schemeClr val="bg1"/>
                </a:solidFill>
              </a:rPr>
              <a:t>شخص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D9B5F4E-A568-9E75-076A-157BEBE78731}"/>
              </a:ext>
            </a:extLst>
          </p:cNvPr>
          <p:cNvSpPr txBox="1"/>
          <p:nvPr/>
        </p:nvSpPr>
        <p:spPr>
          <a:xfrm>
            <a:off x="9530794" y="2639323"/>
            <a:ext cx="12409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LB" dirty="0">
                <a:solidFill>
                  <a:schemeClr val="bg1"/>
                </a:solidFill>
              </a:rPr>
              <a:t>مجموعة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232C0A8-B795-1E05-E3D4-5BAD71842A2A}"/>
              </a:ext>
            </a:extLst>
          </p:cNvPr>
          <p:cNvSpPr txBox="1"/>
          <p:nvPr/>
        </p:nvSpPr>
        <p:spPr>
          <a:xfrm>
            <a:off x="10119463" y="3992573"/>
            <a:ext cx="12409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LB" dirty="0">
                <a:solidFill>
                  <a:schemeClr val="bg1"/>
                </a:solidFill>
              </a:rPr>
              <a:t>منظمة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388887C-0834-3136-9F99-792712D10C19}"/>
              </a:ext>
            </a:extLst>
          </p:cNvPr>
          <p:cNvSpPr txBox="1"/>
          <p:nvPr/>
        </p:nvSpPr>
        <p:spPr>
          <a:xfrm>
            <a:off x="5691687" y="2288388"/>
            <a:ext cx="12409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LB" dirty="0">
                <a:solidFill>
                  <a:schemeClr val="bg1"/>
                </a:solidFill>
              </a:rPr>
              <a:t>متأثر بالتكملة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3B63974-2F8C-ECA6-6947-EFE53BD6BB12}"/>
              </a:ext>
            </a:extLst>
          </p:cNvPr>
          <p:cNvSpPr txBox="1"/>
          <p:nvPr/>
        </p:nvSpPr>
        <p:spPr>
          <a:xfrm>
            <a:off x="4803748" y="4002794"/>
            <a:ext cx="10757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LB" dirty="0">
                <a:solidFill>
                  <a:schemeClr val="bg1"/>
                </a:solidFill>
              </a:rPr>
              <a:t>متأثر بالتنفيذ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F00D339-24D7-9178-3CBC-E7666C20A711}"/>
              </a:ext>
            </a:extLst>
          </p:cNvPr>
          <p:cNvSpPr txBox="1"/>
          <p:nvPr/>
        </p:nvSpPr>
        <p:spPr>
          <a:xfrm>
            <a:off x="7378972" y="6065654"/>
            <a:ext cx="12409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LB" dirty="0">
                <a:solidFill>
                  <a:schemeClr val="bg1"/>
                </a:solidFill>
              </a:rPr>
              <a:t>شخص بدون مصلحة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F39AF02-35A5-D027-D45B-1A4E4EDAE13A}"/>
              </a:ext>
            </a:extLst>
          </p:cNvPr>
          <p:cNvSpPr txBox="1"/>
          <p:nvPr/>
        </p:nvSpPr>
        <p:spPr>
          <a:xfrm>
            <a:off x="9498977" y="5775297"/>
            <a:ext cx="12409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LB" dirty="0">
                <a:solidFill>
                  <a:schemeClr val="bg1"/>
                </a:solidFill>
              </a:rPr>
              <a:t>شخص ذو مصلحة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455BC08-1B42-C9C5-EEE6-1F488BFD9400}"/>
              </a:ext>
            </a:extLst>
          </p:cNvPr>
          <p:cNvSpPr txBox="1"/>
          <p:nvPr/>
        </p:nvSpPr>
        <p:spPr>
          <a:xfrm>
            <a:off x="5691686" y="5513816"/>
            <a:ext cx="12409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LB" dirty="0">
                <a:solidFill>
                  <a:schemeClr val="bg1"/>
                </a:solidFill>
              </a:rPr>
              <a:t>مغني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25675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/>
          <p:cNvSpPr/>
          <p:nvPr/>
        </p:nvSpPr>
        <p:spPr>
          <a:xfrm rot="5400000">
            <a:off x="10386767" y="533558"/>
            <a:ext cx="1640114" cy="1007496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0671261" y="431959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2.2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7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1028" y="326266"/>
            <a:ext cx="8306972" cy="1034129"/>
          </a:xfrm>
        </p:spPr>
        <p:txBody>
          <a:bodyPr/>
          <a:lstStyle/>
          <a:p>
            <a:pPr algn="ctr"/>
            <a:r>
              <a:rPr lang="ar-LB" sz="7200" b="1" dirty="0">
                <a:latin typeface="Franklin Gothic Book" panose="020B0503020102020204" pitchFamily="34" charset="0"/>
              </a:rPr>
              <a:t>تصنيف أصحاب المصلحة</a:t>
            </a:r>
            <a:endParaRPr lang="en-US" sz="7200" b="1" dirty="0">
              <a:latin typeface="Franklin Gothic Book" panose="020B0503020102020204" pitchFamily="34" charset="0"/>
            </a:endParaRPr>
          </a:p>
        </p:txBody>
      </p:sp>
      <p:sp>
        <p:nvSpPr>
          <p:cNvPr id="2" name="Right Arrow 1"/>
          <p:cNvSpPr/>
          <p:nvPr/>
        </p:nvSpPr>
        <p:spPr>
          <a:xfrm rot="10800000">
            <a:off x="2148114" y="2946400"/>
            <a:ext cx="8694057" cy="522514"/>
          </a:xfrm>
          <a:prstGeom prst="rightArrow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 txBox="1">
            <a:spLocks/>
          </p:cNvSpPr>
          <p:nvPr/>
        </p:nvSpPr>
        <p:spPr>
          <a:xfrm>
            <a:off x="1139134" y="2662892"/>
            <a:ext cx="868401" cy="108952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3600" kern="1200" spc="-6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ar-LB" sz="7200" b="1" dirty="0">
                <a:latin typeface="Franklin Gothic Book" panose="020B0503020102020204" pitchFamily="34" charset="0"/>
              </a:rPr>
              <a:t>5</a:t>
            </a:r>
            <a:endParaRPr lang="en-US" sz="7200" b="1" dirty="0">
              <a:latin typeface="Franklin Gothic Book" panose="020B0503020102020204" pitchFamily="34" charset="0"/>
            </a:endParaRPr>
          </a:p>
        </p:txBody>
      </p:sp>
      <p:sp>
        <p:nvSpPr>
          <p:cNvPr id="19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 txBox="1">
            <a:spLocks/>
          </p:cNvSpPr>
          <p:nvPr/>
        </p:nvSpPr>
        <p:spPr>
          <a:xfrm>
            <a:off x="10842171" y="2662892"/>
            <a:ext cx="868401" cy="108952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3600" kern="1200" spc="-6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ar-LB" sz="7200" b="1" dirty="0">
                <a:latin typeface="Franklin Gothic Book" panose="020B0503020102020204" pitchFamily="34" charset="0"/>
              </a:rPr>
              <a:t>1</a:t>
            </a:r>
            <a:endParaRPr lang="en-US" sz="7200" b="1" dirty="0">
              <a:latin typeface="Franklin Gothic Book" panose="020B05030201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096396" y="5201391"/>
            <a:ext cx="6836236" cy="551542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000" dirty="0"/>
              <a:t>وصف سريع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096396" y="5646989"/>
            <a:ext cx="6836236" cy="551542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000" dirty="0"/>
              <a:t>تصنيف واقعي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658432" y="3470600"/>
            <a:ext cx="2791543" cy="1087351"/>
          </a:xfrm>
          <a:prstGeom prst="rect">
            <a:avLst/>
          </a:prstGeom>
          <a:solidFill>
            <a:srgbClr val="D8AE07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000" dirty="0"/>
              <a:t>السلطة/اخذ القرارات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799001" y="3555240"/>
            <a:ext cx="2734569" cy="1108969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000" dirty="0"/>
              <a:t>التطبيق/الاستدامة</a:t>
            </a:r>
          </a:p>
          <a:p>
            <a:pPr algn="ctr"/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07908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/>
          <p:cNvSpPr/>
          <p:nvPr/>
        </p:nvSpPr>
        <p:spPr>
          <a:xfrm rot="5400000">
            <a:off x="10855297" y="215908"/>
            <a:ext cx="1640114" cy="1007496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1176426" y="154122"/>
            <a:ext cx="1002676" cy="83099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2.2</a:t>
            </a:r>
            <a:endParaRPr lang="en-US" sz="48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107041" y="1989440"/>
            <a:ext cx="3120579" cy="344305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</a:rPr>
              <a:t>صاحب المصلحة 3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107041" y="2609701"/>
            <a:ext cx="3120579" cy="344305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</a:rPr>
              <a:t>صاحب المصلحة 4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107041" y="3220109"/>
            <a:ext cx="3120579" cy="344305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LB" sz="2000" dirty="0">
                <a:solidFill>
                  <a:schemeClr val="bg1"/>
                </a:solidFill>
              </a:rPr>
              <a:t>صاحب المصلحة 5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107041" y="3859649"/>
            <a:ext cx="3120579" cy="344305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LB" sz="2000" dirty="0">
                <a:solidFill>
                  <a:schemeClr val="bg1"/>
                </a:solidFill>
              </a:rPr>
              <a:t>صاحب المصلحة 6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107041" y="4515340"/>
            <a:ext cx="3120579" cy="344305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LB" sz="2000" dirty="0">
                <a:solidFill>
                  <a:schemeClr val="bg1"/>
                </a:solidFill>
              </a:rPr>
              <a:t>صاحب المصلحة 7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8107042" y="5130931"/>
            <a:ext cx="3120579" cy="344305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LB" sz="2000" dirty="0">
                <a:solidFill>
                  <a:schemeClr val="bg1"/>
                </a:solidFill>
              </a:rPr>
              <a:t>صاحب المصلحة 8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8107043" y="5746522"/>
            <a:ext cx="3120579" cy="344305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LB" sz="2000" dirty="0">
                <a:solidFill>
                  <a:schemeClr val="bg1"/>
                </a:solidFill>
              </a:rPr>
              <a:t>صاحب المصلحة 9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107043" y="6362113"/>
            <a:ext cx="3120579" cy="344305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</a:rPr>
              <a:t>صاحب المصلحة 10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119935" y="1359196"/>
            <a:ext cx="3120579" cy="344305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</a:rPr>
              <a:t>صاحب المصلحة 2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107041" y="719656"/>
            <a:ext cx="3120579" cy="344305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LB" sz="2000" dirty="0">
                <a:solidFill>
                  <a:schemeClr val="bg1"/>
                </a:solidFill>
              </a:rPr>
              <a:t>صاحب المصلحة 1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87404" y="218532"/>
            <a:ext cx="3657600" cy="375353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</a:rPr>
              <a:t>التنفيذ / الاستدامة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259658" y="204208"/>
            <a:ext cx="3679663" cy="375353"/>
          </a:xfrm>
          <a:prstGeom prst="rect">
            <a:avLst/>
          </a:prstGeom>
          <a:solidFill>
            <a:srgbClr val="ED7D31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000" dirty="0"/>
              <a:t>السلطة/صنع القرار  التنفيذ/الاستدامة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259658" y="782759"/>
            <a:ext cx="3679663" cy="375353"/>
          </a:xfrm>
          <a:prstGeom prst="rect">
            <a:avLst/>
          </a:prstGeom>
          <a:solidFill>
            <a:srgbClr val="ED7D31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LB" dirty="0">
                <a:solidFill>
                  <a:schemeClr val="bg1"/>
                </a:solidFill>
              </a:rPr>
              <a:t>5/ القرارات وقوانين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65341" y="792854"/>
            <a:ext cx="3679663" cy="375353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LB" dirty="0">
                <a:solidFill>
                  <a:schemeClr val="bg1"/>
                </a:solidFill>
              </a:rPr>
              <a:t>4/</a:t>
            </a:r>
            <a:r>
              <a:rPr lang="ar-SA" dirty="0"/>
              <a:t> تطبيق القانون وتسهيل ذلك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259658" y="1422299"/>
            <a:ext cx="3679663" cy="375353"/>
          </a:xfrm>
          <a:prstGeom prst="rect">
            <a:avLst/>
          </a:prstGeom>
          <a:solidFill>
            <a:srgbClr val="ED7D31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dirty="0">
                <a:solidFill>
                  <a:schemeClr val="bg1"/>
                </a:solidFill>
              </a:rPr>
              <a:t>5/ القرارات وقوانين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4259658" y="2052543"/>
            <a:ext cx="3679663" cy="375353"/>
          </a:xfrm>
          <a:prstGeom prst="rect">
            <a:avLst/>
          </a:prstGeom>
          <a:solidFill>
            <a:srgbClr val="ED7D31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dirty="0">
                <a:solidFill>
                  <a:schemeClr val="bg1"/>
                </a:solidFill>
              </a:rPr>
              <a:t>5/ القرارات وقوانين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259658" y="2678533"/>
            <a:ext cx="3679663" cy="375353"/>
          </a:xfrm>
          <a:prstGeom prst="rect">
            <a:avLst/>
          </a:prstGeom>
          <a:solidFill>
            <a:srgbClr val="ED7D31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dirty="0">
                <a:solidFill>
                  <a:schemeClr val="bg1"/>
                </a:solidFill>
              </a:rPr>
              <a:t>5/ القرارات وقوانين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246765" y="3284218"/>
            <a:ext cx="3679663" cy="375353"/>
          </a:xfrm>
          <a:prstGeom prst="rect">
            <a:avLst/>
          </a:prstGeom>
          <a:solidFill>
            <a:srgbClr val="ED7D31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dirty="0">
                <a:solidFill>
                  <a:schemeClr val="bg1"/>
                </a:solidFill>
              </a:rPr>
              <a:t>5/ القرارات وقوانين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259658" y="3925731"/>
            <a:ext cx="3679663" cy="375353"/>
          </a:xfrm>
          <a:prstGeom prst="rect">
            <a:avLst/>
          </a:prstGeom>
          <a:solidFill>
            <a:srgbClr val="ED7D31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dirty="0">
                <a:solidFill>
                  <a:schemeClr val="bg1"/>
                </a:solidFill>
              </a:rPr>
              <a:t>5/ القرارات وقوانين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4246765" y="4578443"/>
            <a:ext cx="3679663" cy="375353"/>
          </a:xfrm>
          <a:prstGeom prst="rect">
            <a:avLst/>
          </a:prstGeom>
          <a:solidFill>
            <a:srgbClr val="ED7D31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dirty="0">
                <a:solidFill>
                  <a:schemeClr val="bg1"/>
                </a:solidFill>
              </a:rPr>
              <a:t>5/ القرارات وقوانين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4259658" y="5194034"/>
            <a:ext cx="3679663" cy="375353"/>
          </a:xfrm>
          <a:prstGeom prst="rect">
            <a:avLst/>
          </a:prstGeom>
          <a:solidFill>
            <a:srgbClr val="ED7D31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dirty="0">
                <a:solidFill>
                  <a:schemeClr val="bg1"/>
                </a:solidFill>
              </a:rPr>
              <a:t>5/ القرارات وقوانين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4259658" y="5809625"/>
            <a:ext cx="3679663" cy="375353"/>
          </a:xfrm>
          <a:prstGeom prst="rect">
            <a:avLst/>
          </a:prstGeom>
          <a:solidFill>
            <a:srgbClr val="ED7D31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dirty="0">
                <a:solidFill>
                  <a:schemeClr val="bg1"/>
                </a:solidFill>
              </a:rPr>
              <a:t>5/ القرارات وقوانين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4259658" y="6419953"/>
            <a:ext cx="3679663" cy="375353"/>
          </a:xfrm>
          <a:prstGeom prst="rect">
            <a:avLst/>
          </a:prstGeom>
          <a:solidFill>
            <a:srgbClr val="ED7D31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dirty="0">
                <a:solidFill>
                  <a:schemeClr val="bg1"/>
                </a:solidFill>
              </a:rPr>
              <a:t>5/ القرارات وقوانين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65340" y="1434628"/>
            <a:ext cx="3679663" cy="375353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dirty="0">
                <a:solidFill>
                  <a:schemeClr val="bg1"/>
                </a:solidFill>
              </a:rPr>
              <a:t>4/</a:t>
            </a:r>
            <a:r>
              <a:rPr lang="ar-SA" dirty="0"/>
              <a:t> تطبيق القانون وتسهيل ذلك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476372" y="2049349"/>
            <a:ext cx="3679663" cy="375353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dirty="0">
                <a:solidFill>
                  <a:schemeClr val="bg1"/>
                </a:solidFill>
              </a:rPr>
              <a:t>4/</a:t>
            </a:r>
            <a:r>
              <a:rPr lang="ar-SA" dirty="0"/>
              <a:t> تطبيق القانون وتسهيل ذلك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487404" y="2685133"/>
            <a:ext cx="3679663" cy="375353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dirty="0">
                <a:solidFill>
                  <a:schemeClr val="bg1"/>
                </a:solidFill>
              </a:rPr>
              <a:t>4/</a:t>
            </a:r>
            <a:r>
              <a:rPr lang="ar-SA" dirty="0"/>
              <a:t> تطبيق القانون وتسهيل ذلك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487404" y="3265445"/>
            <a:ext cx="3679663" cy="375353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dirty="0">
                <a:solidFill>
                  <a:schemeClr val="bg1"/>
                </a:solidFill>
              </a:rPr>
              <a:t>4/</a:t>
            </a:r>
            <a:r>
              <a:rPr lang="ar-SA" dirty="0"/>
              <a:t> تطبيق القانون وتسهيل ذلك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487403" y="3935081"/>
            <a:ext cx="3679663" cy="375353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dirty="0">
                <a:solidFill>
                  <a:schemeClr val="bg1"/>
                </a:solidFill>
              </a:rPr>
              <a:t>4/</a:t>
            </a:r>
            <a:r>
              <a:rPr lang="ar-SA" dirty="0"/>
              <a:t> تطبيق القانون وتسهيل ذلك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465339" y="4590771"/>
            <a:ext cx="3679663" cy="375353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dirty="0">
                <a:solidFill>
                  <a:schemeClr val="bg1"/>
                </a:solidFill>
              </a:rPr>
              <a:t>4/</a:t>
            </a:r>
            <a:r>
              <a:rPr lang="ar-SA" dirty="0"/>
              <a:t> تطبيق القانون وتسهيل ذلك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65338" y="5242804"/>
            <a:ext cx="3679663" cy="375353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dirty="0">
                <a:solidFill>
                  <a:schemeClr val="bg1"/>
                </a:solidFill>
              </a:rPr>
              <a:t>4/</a:t>
            </a:r>
            <a:r>
              <a:rPr lang="ar-SA" dirty="0"/>
              <a:t> تطبيق القانون وتسهيل ذلك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465337" y="5821954"/>
            <a:ext cx="3679663" cy="375353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dirty="0">
                <a:solidFill>
                  <a:schemeClr val="bg1"/>
                </a:solidFill>
              </a:rPr>
              <a:t>4/</a:t>
            </a:r>
            <a:r>
              <a:rPr lang="ar-SA" dirty="0"/>
              <a:t> تطبيق القانون وتسهيل ذلك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487403" y="6417333"/>
            <a:ext cx="3679663" cy="375353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dirty="0">
                <a:solidFill>
                  <a:schemeClr val="bg1"/>
                </a:solidFill>
              </a:rPr>
              <a:t>4/</a:t>
            </a:r>
            <a:r>
              <a:rPr lang="ar-SA" dirty="0"/>
              <a:t> تطبيق القانون وتسهيل ذلك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29132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/>
          <p:cNvSpPr/>
          <p:nvPr/>
        </p:nvSpPr>
        <p:spPr>
          <a:xfrm rot="5400000">
            <a:off x="10187641" y="944892"/>
            <a:ext cx="1640114" cy="1007496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0472135" y="843293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2.3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" name="Picture 2" descr="Personal Interview - Interview Clipart Png Transparent Png (#3363196) -  PinClipart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801" b="98847" l="4432" r="95000">
                        <a14:foregroundMark x1="57386" y1="22735" x2="57386" y2="21911"/>
                        <a14:foregroundMark x1="71364" y1="58649" x2="71364" y2="58649"/>
                        <a14:foregroundMark x1="70682" y1="42175" x2="70682" y2="42175"/>
                        <a14:foregroundMark x1="33068" y1="42834" x2="33068" y2="4283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00182" y="1988458"/>
            <a:ext cx="7138273" cy="4923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What is a Stakeholder in Project Management? | Planio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89" b="89898" l="6406" r="94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1029" y="-272768"/>
            <a:ext cx="8142515" cy="5604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69425" y="1686765"/>
            <a:ext cx="8142515" cy="3859518"/>
          </a:xfrm>
        </p:spPr>
        <p:txBody>
          <a:bodyPr/>
          <a:lstStyle/>
          <a:p>
            <a:pPr algn="ctr"/>
            <a:r>
              <a:rPr lang="ar-LB" sz="9600" b="1" dirty="0">
                <a:latin typeface="Franklin Gothic Book" panose="020B0503020102020204" pitchFamily="34" charset="0"/>
              </a:rPr>
              <a:t>مقابلات اصحاب المصلحة</a:t>
            </a:r>
            <a:endParaRPr lang="en-US" sz="7200" b="1" dirty="0">
              <a:latin typeface="Franklin Gothic Book" panose="020B0503020102020204" pitchFamily="34" charset="0"/>
            </a:endParaRPr>
          </a:p>
        </p:txBody>
      </p:sp>
      <p:pic>
        <p:nvPicPr>
          <p:cNvPr id="16386" name="Picture 2" descr="Clipart Clock Orange - Time Clipart, HD Png Download , Transparent Png  Image - PNGitem"/>
          <p:cNvPicPr>
            <a:picLocks noChangeAspect="1" noChangeArrowheads="1"/>
          </p:cNvPicPr>
          <p:nvPr/>
        </p:nvPicPr>
        <p:blipFill>
          <a:blip r:embed="rId7" cstate="hq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250" b="97604" l="0" r="99535">
                        <a14:backgroundMark x1="47558" y1="52188" x2="54070" y2="61458"/>
                        <a14:backgroundMark x1="52791" y1="47604" x2="56628" y2="66146"/>
                        <a14:backgroundMark x1="59302" y1="71979" x2="59302" y2="68438"/>
                        <a14:backgroundMark x1="61860" y1="67292" x2="61860" y2="67292"/>
                        <a14:backgroundMark x1="59302" y1="44167" x2="59302" y2="44167"/>
                        <a14:backgroundMark x1="55349" y1="49375" x2="55349" y2="49375"/>
                        <a14:backgroundMark x1="53488" y1="53438" x2="63837" y2="40104"/>
                        <a14:backgroundMark x1="66395" y1="47604" x2="53488" y2="42917"/>
                        <a14:backgroundMark x1="56047" y1="69583" x2="65116" y2="59792"/>
                        <a14:backgroundMark x1="1744" y1="29583" x2="1744" y2="29583"/>
                        <a14:backgroundMark x1="48256" y1="62708" x2="42442" y2="580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0721" y="4246593"/>
            <a:ext cx="2244021" cy="2504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 txBox="1">
            <a:spLocks/>
          </p:cNvSpPr>
          <p:nvPr/>
        </p:nvSpPr>
        <p:spPr>
          <a:xfrm>
            <a:off x="5872756" y="4954962"/>
            <a:ext cx="6085115" cy="142192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3600" kern="1200" spc="-6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en-US" sz="9600" b="1" dirty="0">
                <a:latin typeface="Franklin Gothic Book" panose="020B0503020102020204" pitchFamily="34" charset="0"/>
              </a:rPr>
              <a:t>4   </a:t>
            </a:r>
            <a:r>
              <a:rPr lang="ar-LB" sz="9600" b="1" dirty="0">
                <a:latin typeface="Franklin Gothic Book" panose="020B0503020102020204" pitchFamily="34" charset="0"/>
              </a:rPr>
              <a:t>    أيام</a:t>
            </a:r>
            <a:endParaRPr lang="en-US" sz="7200" b="1" dirty="0">
              <a:latin typeface="Franklin Gothic Book" panose="020B05030201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C9B60C14-6963-91F4-A4AA-0CCDE7129E81}"/>
                  </a:ext>
                </a:extLst>
              </p14:cNvPr>
              <p14:cNvContentPartPr/>
              <p14:nvPr/>
            </p14:nvContentPartPr>
            <p14:xfrm>
              <a:off x="8421120" y="1448640"/>
              <a:ext cx="2842200" cy="540936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C9B60C14-6963-91F4-A4AA-0CCDE7129E81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8411760" y="1439280"/>
                <a:ext cx="2860920" cy="5428080"/>
              </a:xfrm>
              <a:prstGeom prst="rect">
                <a:avLst/>
              </a:prstGeom>
            </p:spPr>
          </p:pic>
        </mc:Fallback>
      </mc:AlternateContent>
      <p:grpSp>
        <p:nvGrpSpPr>
          <p:cNvPr id="3" name="Group 2">
            <a:extLst>
              <a:ext uri="{FF2B5EF4-FFF2-40B4-BE49-F238E27FC236}">
                <a16:creationId xmlns:a16="http://schemas.microsoft.com/office/drawing/2014/main" id="{077AB673-8D38-A1E7-0BE0-0A1108747C34}"/>
              </a:ext>
            </a:extLst>
          </p:cNvPr>
          <p:cNvGrpSpPr/>
          <p:nvPr/>
        </p:nvGrpSpPr>
        <p:grpSpPr>
          <a:xfrm>
            <a:off x="0" y="124420"/>
            <a:ext cx="2547900" cy="488950"/>
            <a:chOff x="6942149" y="5520377"/>
            <a:chExt cx="4892790" cy="993102"/>
          </a:xfrm>
        </p:grpSpPr>
        <p:pic>
          <p:nvPicPr>
            <p:cNvPr id="4" name="Picture 6">
              <a:extLst>
                <a:ext uri="{FF2B5EF4-FFF2-40B4-BE49-F238E27FC236}">
                  <a16:creationId xmlns:a16="http://schemas.microsoft.com/office/drawing/2014/main" id="{72AD097F-5AA6-5699-6B98-E515CEB45B3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Image 1">
              <a:extLst>
                <a:ext uri="{FF2B5EF4-FFF2-40B4-BE49-F238E27FC236}">
                  <a16:creationId xmlns:a16="http://schemas.microsoft.com/office/drawing/2014/main" id="{9DD03334-34C4-BC70-DAF6-020BCFCC8F4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Google Shape;148;p2">
              <a:extLst>
                <a:ext uri="{FF2B5EF4-FFF2-40B4-BE49-F238E27FC236}">
                  <a16:creationId xmlns:a16="http://schemas.microsoft.com/office/drawing/2014/main" id="{B718EA76-0B92-97BF-6CCC-0E78DC6AE64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2A271E98-6927-72AC-5D31-8025B4AFCC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625758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/>
          <p:cNvSpPr/>
          <p:nvPr/>
        </p:nvSpPr>
        <p:spPr>
          <a:xfrm rot="5400000">
            <a:off x="10003131" y="325088"/>
            <a:ext cx="1640114" cy="1007496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0287625" y="223489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2.4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A08A412-028C-E9CC-1843-FF2EFB14BF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4217998"/>
              </p:ext>
            </p:extLst>
          </p:nvPr>
        </p:nvGraphicFramePr>
        <p:xfrm>
          <a:off x="1571876" y="1773747"/>
          <a:ext cx="9292440" cy="437907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97480">
                  <a:extLst>
                    <a:ext uri="{9D8B030D-6E8A-4147-A177-3AD203B41FA5}">
                      <a16:colId xmlns:a16="http://schemas.microsoft.com/office/drawing/2014/main" val="882455477"/>
                    </a:ext>
                  </a:extLst>
                </a:gridCol>
                <a:gridCol w="3097480">
                  <a:extLst>
                    <a:ext uri="{9D8B030D-6E8A-4147-A177-3AD203B41FA5}">
                      <a16:colId xmlns:a16="http://schemas.microsoft.com/office/drawing/2014/main" val="505415176"/>
                    </a:ext>
                  </a:extLst>
                </a:gridCol>
                <a:gridCol w="3097480">
                  <a:extLst>
                    <a:ext uri="{9D8B030D-6E8A-4147-A177-3AD203B41FA5}">
                      <a16:colId xmlns:a16="http://schemas.microsoft.com/office/drawing/2014/main" val="3615941008"/>
                    </a:ext>
                  </a:extLst>
                </a:gridCol>
              </a:tblGrid>
              <a:tr h="17667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LB" sz="1000" kern="0" dirty="0">
                          <a:effectLst/>
                        </a:rPr>
                        <a:t>المبادئ التوجيهية</a:t>
                      </a:r>
                      <a:endParaRPr lang="en-US" sz="1000" kern="100" dirty="0">
                        <a:solidFill>
                          <a:srgbClr val="0F476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LB" sz="1000" kern="0" dirty="0">
                          <a:effectLst/>
                        </a:rPr>
                        <a:t>الإجراءات الرئيسية</a:t>
                      </a:r>
                      <a:endParaRPr lang="en-US" sz="1000" kern="100" dirty="0">
                        <a:solidFill>
                          <a:srgbClr val="0F476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LB" sz="1000" kern="0" dirty="0">
                          <a:effectLst/>
                        </a:rPr>
                        <a:t>الغرض/الفائدة</a:t>
                      </a:r>
                      <a:endParaRPr lang="en-US" sz="1000" kern="100" dirty="0">
                        <a:solidFill>
                          <a:srgbClr val="0F476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extLst>
                  <a:ext uri="{0D108BD9-81ED-4DB2-BD59-A6C34878D82A}">
                    <a16:rowId xmlns:a16="http://schemas.microsoft.com/office/drawing/2014/main" val="3543542457"/>
                  </a:ext>
                </a:extLst>
              </a:tr>
              <a:tr h="729846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LB" sz="1000" kern="0" dirty="0">
                          <a:effectLst/>
                        </a:rPr>
                        <a:t>ابدأ بالاستبيان، ولكن اسمح بالحوار المفتوح</a:t>
                      </a:r>
                      <a:endParaRPr lang="en-US" sz="1000" kern="100" dirty="0">
                        <a:solidFill>
                          <a:srgbClr val="0F476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tc>
                  <a:txBody>
                    <a:bodyPr/>
                    <a:lstStyle/>
                    <a:p>
                      <a:pPr marL="171450" marR="0" indent="-17145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ar-LB" sz="1000" kern="0" dirty="0">
                          <a:effectLst/>
                        </a:rPr>
                        <a:t>ابدأ بأسئلة منظمة ولكن حافظ على المرونة لإجراء مناقشات عضوية. </a:t>
                      </a:r>
                    </a:p>
                    <a:p>
                      <a:pPr marL="171450" marR="0" indent="-17145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ar-LB" sz="1000" kern="0" dirty="0">
                          <a:effectLst/>
                        </a:rPr>
                        <a:t>شجع المشاركين على التوسع في إجاباتهم. </a:t>
                      </a:r>
                    </a:p>
                    <a:p>
                      <a:pPr marL="171450" marR="0" indent="-17145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ar-LB" sz="1000" kern="0" dirty="0">
                          <a:effectLst/>
                        </a:rPr>
                        <a:t>استكشف الموضوعات التي تنشأ بشكل طبيعي في المحادثة.</a:t>
                      </a:r>
                      <a:endParaRPr lang="en-US" sz="1000" kern="100" dirty="0">
                        <a:solidFill>
                          <a:srgbClr val="0F476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tc>
                  <a:txBody>
                    <a:bodyPr/>
                    <a:lstStyle/>
                    <a:p>
                      <a:pPr marL="171450" marR="0" indent="-17145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ar-LB" sz="1000" kern="0" dirty="0">
                          <a:effectLst/>
                        </a:rPr>
                        <a:t>يجمع رؤى أكثر ثراءً ودقة تتجاوز الأسئلة المحددة مسبقًا. </a:t>
                      </a:r>
                    </a:p>
                    <a:p>
                      <a:pPr marL="171450" marR="0" indent="-17145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ar-LB" sz="1000" kern="0" dirty="0">
                          <a:effectLst/>
                        </a:rPr>
                        <a:t>يلتقط معلومات خاصة بالمجتمع ذات قيمة للتخطيط.</a:t>
                      </a:r>
                      <a:endParaRPr lang="en-US" sz="1000" kern="100" dirty="0">
                        <a:solidFill>
                          <a:srgbClr val="0F476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extLst>
                  <a:ext uri="{0D108BD9-81ED-4DB2-BD59-A6C34878D82A}">
                    <a16:rowId xmlns:a16="http://schemas.microsoft.com/office/drawing/2014/main" val="2537812930"/>
                  </a:ext>
                </a:extLst>
              </a:tr>
              <a:tr h="729846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LB" sz="1000" kern="0" dirty="0">
                          <a:effectLst/>
                        </a:rPr>
                        <a:t>خلق بيئة مريحة، وليس استجواب</a:t>
                      </a:r>
                      <a:endParaRPr lang="en-US" sz="1000" kern="100" dirty="0">
                        <a:solidFill>
                          <a:srgbClr val="0F476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tc>
                  <a:txBody>
                    <a:bodyPr/>
                    <a:lstStyle/>
                    <a:p>
                      <a:pPr marL="171450" marR="0" indent="-17145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ar-LB" sz="1000" kern="0" dirty="0">
                          <a:effectLst/>
                        </a:rPr>
                        <a:t>تعزيز جو من الترحيب وغير الرسمي. </a:t>
                      </a:r>
                    </a:p>
                    <a:p>
                      <a:pPr marL="171450" marR="0" indent="-17145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ar-LB" sz="1000" kern="0" dirty="0">
                          <a:effectLst/>
                        </a:rPr>
                        <a:t>- ابدأ بأسئلة ودية عامة أو كسر الجمود. </a:t>
                      </a:r>
                    </a:p>
                    <a:p>
                      <a:pPr marL="171450" marR="0" indent="-17145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ar-LB" sz="1000" kern="0" dirty="0">
                          <a:effectLst/>
                        </a:rPr>
                        <a:t>- استخدم نبرة ولغة المحادثة.</a:t>
                      </a:r>
                      <a:endParaRPr lang="en-US" sz="1000" kern="100" dirty="0">
                        <a:solidFill>
                          <a:srgbClr val="0F476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tc>
                  <a:txBody>
                    <a:bodyPr/>
                    <a:lstStyle/>
                    <a:p>
                      <a:pPr marL="171450" marR="0" indent="-17145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ar-LB" sz="1000" kern="0" dirty="0">
                          <a:effectLst/>
                        </a:rPr>
                        <a:t>يعزز الانفتاح والثقة، ويضمن مشاركة المشاركين لأفكارهم الحقيقية. </a:t>
                      </a:r>
                    </a:p>
                    <a:p>
                      <a:pPr marL="171450" marR="0" indent="-17145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ar-LB" sz="1000" kern="0" dirty="0">
                          <a:effectLst/>
                        </a:rPr>
                        <a:t>يقلل من أي قلق بشأن الاستشارة.</a:t>
                      </a:r>
                      <a:endParaRPr lang="en-US" sz="1000" kern="100" dirty="0">
                        <a:solidFill>
                          <a:srgbClr val="0F476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extLst>
                  <a:ext uri="{0D108BD9-81ED-4DB2-BD59-A6C34878D82A}">
                    <a16:rowId xmlns:a16="http://schemas.microsoft.com/office/drawing/2014/main" val="2839139418"/>
                  </a:ext>
                </a:extLst>
              </a:tr>
              <a:tr h="914237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LB" sz="1000" kern="0" dirty="0">
                          <a:effectLst/>
                        </a:rPr>
                        <a:t>ضمان الموافقة المستنيرة</a:t>
                      </a:r>
                      <a:endParaRPr lang="en-US" sz="1000" kern="100" dirty="0">
                        <a:solidFill>
                          <a:srgbClr val="0F476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LB" sz="1000" kern="0" dirty="0">
                          <a:effectLst/>
                        </a:rPr>
                        <a:t>اشرح بوضوح غرض الاستشارة واستخدامها. </a:t>
                      </a:r>
                    </a:p>
                    <a:p>
                      <a:pPr marL="171450" marR="0" indent="-17145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ar-LB" sz="1000" kern="0" dirty="0">
                          <a:effectLst/>
                        </a:rPr>
                        <a:t>احصل على موافقة صريحة شفهية أو مكتوبة قبل البدء. </a:t>
                      </a:r>
                    </a:p>
                    <a:p>
                      <a:pPr marL="171450" marR="0" indent="-17145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ar-LB" sz="1000" kern="0" dirty="0">
                          <a:effectLst/>
                        </a:rPr>
                        <a:t>تأكد من الارتياح للتسجيلات (إن وجدت).</a:t>
                      </a:r>
                      <a:endParaRPr lang="en-US" sz="1000" kern="100" dirty="0">
                        <a:solidFill>
                          <a:srgbClr val="0F476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tc>
                  <a:txBody>
                    <a:bodyPr/>
                    <a:lstStyle/>
                    <a:p>
                      <a:pPr marL="171450" marR="0" indent="-17145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ar-LB" sz="1000" kern="0" dirty="0">
                          <a:effectLst/>
                        </a:rPr>
                        <a:t>بناء الشفافية والثقة. </a:t>
                      </a:r>
                    </a:p>
                    <a:p>
                      <a:pPr marL="171450" marR="0" indent="-17145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ar-LB" sz="1000" kern="0" dirty="0">
                          <a:effectLst/>
                        </a:rPr>
                        <a:t>ضمان جمع البيانات بطريقة أخلاقية وحماية حقوق المشاركين.</a:t>
                      </a:r>
                      <a:endParaRPr lang="en-US" sz="1000" kern="100" dirty="0">
                        <a:solidFill>
                          <a:srgbClr val="0F476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extLst>
                  <a:ext uri="{0D108BD9-81ED-4DB2-BD59-A6C34878D82A}">
                    <a16:rowId xmlns:a16="http://schemas.microsoft.com/office/drawing/2014/main" val="4191120928"/>
                  </a:ext>
                </a:extLst>
              </a:tr>
              <a:tr h="914237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LB" sz="1000" kern="0" dirty="0">
                          <a:effectLst/>
                        </a:rPr>
                        <a:t>تسجيل وتوثيق جميع المعلومات</a:t>
                      </a:r>
                      <a:endParaRPr lang="en-US" sz="1000" kern="100" dirty="0">
                        <a:solidFill>
                          <a:srgbClr val="0F476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tc>
                  <a:txBody>
                    <a:bodyPr/>
                    <a:lstStyle/>
                    <a:p>
                      <a:pPr marL="171450" marR="0" indent="-17145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ar-LB" sz="1000" kern="0" dirty="0">
                          <a:effectLst/>
                        </a:rPr>
                        <a:t>بعد الحصول على الموافقة، قم بتسجيل الجلسات أو أخذ ملاحظات شاملة. - التقط الأفكار الواقعية والسياقية (على سبيل المثال، المخاوف والعواطف). </a:t>
                      </a:r>
                    </a:p>
                    <a:p>
                      <a:pPr marL="171450" marR="0" indent="-17145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ar-LB" sz="1000" kern="0" dirty="0">
                          <a:effectLst/>
                        </a:rPr>
                        <a:t>- قم بتنظيم الملاحظات فورًا بعد الجلسة.</a:t>
                      </a:r>
                      <a:endParaRPr lang="en-US" sz="1000" kern="100" dirty="0">
                        <a:solidFill>
                          <a:srgbClr val="0F476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tc>
                  <a:txBody>
                    <a:bodyPr/>
                    <a:lstStyle/>
                    <a:p>
                      <a:pPr marL="171450" marR="0" indent="-17145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ar-LB" sz="1000" kern="0" dirty="0">
                          <a:effectLst/>
                        </a:rPr>
                        <a:t>يضمن عدم فقدان أي تفاصيل أثناء التحليل. </a:t>
                      </a:r>
                    </a:p>
                    <a:p>
                      <a:pPr marL="171450" marR="0" indent="-17145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ar-LB" sz="1000" kern="0" dirty="0">
                          <a:effectLst/>
                        </a:rPr>
                        <a:t>يوفر مصدرًا دقيقًا للمعلومات لتطوير خطة الإدارة.</a:t>
                      </a:r>
                      <a:endParaRPr lang="en-US" sz="1000" kern="100" dirty="0">
                        <a:solidFill>
                          <a:srgbClr val="0F476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extLst>
                  <a:ext uri="{0D108BD9-81ED-4DB2-BD59-A6C34878D82A}">
                    <a16:rowId xmlns:a16="http://schemas.microsoft.com/office/drawing/2014/main" val="2149224443"/>
                  </a:ext>
                </a:extLst>
              </a:tr>
              <a:tr h="914237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LB" sz="1000" kern="0" dirty="0">
                          <a:effectLst/>
                        </a:rPr>
                        <a:t>الحفاظ على نهج ودي وغير حكمي</a:t>
                      </a:r>
                      <a:endParaRPr lang="en-US" sz="1000" kern="100" dirty="0">
                        <a:solidFill>
                          <a:srgbClr val="0F476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tc>
                  <a:txBody>
                    <a:bodyPr/>
                    <a:lstStyle/>
                    <a:p>
                      <a:pPr marL="171450" marR="0" indent="-17145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ar-LB" sz="1000" kern="0" dirty="0">
                          <a:effectLst/>
                        </a:rPr>
                        <a:t>استخدم نبرة محايدة وإيجابية طوال المناقشة. </a:t>
                      </a:r>
                    </a:p>
                    <a:p>
                      <a:pPr marL="171450" marR="0" indent="-17145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ar-LB" sz="1000" kern="0" dirty="0">
                          <a:effectLst/>
                        </a:rPr>
                        <a:t>- تجنب التعبير عن الأحكام أو ردود الفعل القوية. </a:t>
                      </a:r>
                    </a:p>
                    <a:p>
                      <a:pPr marL="171450" marR="0" indent="-17145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ar-LB" sz="1000" kern="0" dirty="0">
                          <a:effectLst/>
                        </a:rPr>
                        <a:t>- اعترف بالردود مع التقدير، على سبيل المثال، "شكرًا لك على المشاركة".</a:t>
                      </a:r>
                      <a:endParaRPr lang="en-US" sz="1000" kern="100" dirty="0">
                        <a:solidFill>
                          <a:srgbClr val="0F476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tc>
                  <a:txBody>
                    <a:bodyPr/>
                    <a:lstStyle/>
                    <a:p>
                      <a:pPr marL="171450" marR="0" indent="-17145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ar-LB" sz="1000" kern="0" dirty="0">
                          <a:effectLst/>
                        </a:rPr>
                        <a:t>تعزيز بيئة مفتوحة حيث يشعر المشاركون بالاحترام. </a:t>
                      </a:r>
                    </a:p>
                    <a:p>
                      <a:pPr marL="171450" marR="0" indent="-17145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ar-LB" sz="1000" kern="0" dirty="0">
                          <a:effectLst/>
                        </a:rPr>
                        <a:t>تشجيع المناقشات الصريحة حول القضايا الحساسة أو الصعبة.</a:t>
                      </a:r>
                      <a:endParaRPr lang="en-US" sz="1000" kern="100" dirty="0">
                        <a:solidFill>
                          <a:srgbClr val="0F476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extLst>
                  <a:ext uri="{0D108BD9-81ED-4DB2-BD59-A6C34878D82A}">
                    <a16:rowId xmlns:a16="http://schemas.microsoft.com/office/drawing/2014/main" val="106196599"/>
                  </a:ext>
                </a:extLst>
              </a:tr>
            </a:tbl>
          </a:graphicData>
        </a:graphic>
      </p:graphicFrame>
      <p:sp>
        <p:nvSpPr>
          <p:cNvPr id="10" name="Title 9">
            <a:extLst>
              <a:ext uri="{FF2B5EF4-FFF2-40B4-BE49-F238E27FC236}">
                <a16:creationId xmlns:a16="http://schemas.microsoft.com/office/drawing/2014/main" id="{B4F6C7F4-A6F0-8461-882F-B7BE7EB488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6830" y="420452"/>
            <a:ext cx="8306972" cy="1034129"/>
          </a:xfrm>
        </p:spPr>
        <p:txBody>
          <a:bodyPr/>
          <a:lstStyle/>
          <a:p>
            <a:pPr algn="r" rtl="1"/>
            <a:r>
              <a:rPr lang="ar-SA" sz="7200" dirty="0"/>
              <a:t>بضعة نصائح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86EA4E2-5102-FACF-7638-64183D717491}"/>
              </a:ext>
            </a:extLst>
          </p:cNvPr>
          <p:cNvGrpSpPr/>
          <p:nvPr/>
        </p:nvGrpSpPr>
        <p:grpSpPr>
          <a:xfrm>
            <a:off x="8109" y="155208"/>
            <a:ext cx="2547900" cy="488950"/>
            <a:chOff x="6942149" y="5520377"/>
            <a:chExt cx="4892790" cy="993102"/>
          </a:xfrm>
        </p:grpSpPr>
        <p:pic>
          <p:nvPicPr>
            <p:cNvPr id="3" name="Picture 6">
              <a:extLst>
                <a:ext uri="{FF2B5EF4-FFF2-40B4-BE49-F238E27FC236}">
                  <a16:creationId xmlns:a16="http://schemas.microsoft.com/office/drawing/2014/main" id="{3D6A1DCC-9E9B-5F05-CB89-4DEA0360DD2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Image 1">
              <a:extLst>
                <a:ext uri="{FF2B5EF4-FFF2-40B4-BE49-F238E27FC236}">
                  <a16:creationId xmlns:a16="http://schemas.microsoft.com/office/drawing/2014/main" id="{4A2800A0-9665-C09A-324B-7486D2A094D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Google Shape;148;p2">
              <a:extLst>
                <a:ext uri="{FF2B5EF4-FFF2-40B4-BE49-F238E27FC236}">
                  <a16:creationId xmlns:a16="http://schemas.microsoft.com/office/drawing/2014/main" id="{6495D1C1-9E02-AEFC-1DD4-4C5A5BC79A0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7F48A2F1-87CD-E49D-8807-D3B07F9ED4F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363847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9909" y="2845698"/>
            <a:ext cx="6085115" cy="1975926"/>
          </a:xfrm>
        </p:spPr>
        <p:txBody>
          <a:bodyPr/>
          <a:lstStyle/>
          <a:p>
            <a:pPr algn="ctr" rtl="1"/>
            <a:r>
              <a:rPr lang="ar-LB" sz="7200" b="1" dirty="0">
                <a:latin typeface="Franklin Gothic Book" panose="020B0503020102020204" pitchFamily="34" charset="0"/>
              </a:rPr>
              <a:t>شجرة المشاكل وشجرة الاهداف</a:t>
            </a:r>
            <a:endParaRPr lang="en-US" sz="7200" b="1" dirty="0">
              <a:latin typeface="Franklin Gothic Book" panose="020B0503020102020204" pitchFamily="34" charset="0"/>
            </a:endParaRPr>
          </a:p>
        </p:txBody>
      </p:sp>
      <p:sp>
        <p:nvSpPr>
          <p:cNvPr id="5" name="Pentagon 4"/>
          <p:cNvSpPr/>
          <p:nvPr/>
        </p:nvSpPr>
        <p:spPr>
          <a:xfrm rot="5400000">
            <a:off x="10068807" y="449313"/>
            <a:ext cx="1640114" cy="1007496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0621002" y="347714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3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384953" y="4877024"/>
            <a:ext cx="5312229" cy="20723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6" name="Picture 6" descr="Multi-color tree diagram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778" l="9925" r="899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6707" y="2295914"/>
            <a:ext cx="6648637" cy="3758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26E3D784-F1C4-C41F-350D-A15DABBD253F}"/>
              </a:ext>
            </a:extLst>
          </p:cNvPr>
          <p:cNvGrpSpPr/>
          <p:nvPr/>
        </p:nvGrpSpPr>
        <p:grpSpPr>
          <a:xfrm>
            <a:off x="111003" y="133004"/>
            <a:ext cx="2547900" cy="488950"/>
            <a:chOff x="6942149" y="5520377"/>
            <a:chExt cx="4892790" cy="993102"/>
          </a:xfrm>
        </p:grpSpPr>
        <p:pic>
          <p:nvPicPr>
            <p:cNvPr id="3" name="Picture 6">
              <a:extLst>
                <a:ext uri="{FF2B5EF4-FFF2-40B4-BE49-F238E27FC236}">
                  <a16:creationId xmlns:a16="http://schemas.microsoft.com/office/drawing/2014/main" id="{A8017CEE-82D9-4E7E-0127-FB890C3DFA3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Image 1">
              <a:extLst>
                <a:ext uri="{FF2B5EF4-FFF2-40B4-BE49-F238E27FC236}">
                  <a16:creationId xmlns:a16="http://schemas.microsoft.com/office/drawing/2014/main" id="{91FDB922-A294-EA5B-32AF-D8CCF9F2588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Google Shape;148;p2">
              <a:extLst>
                <a:ext uri="{FF2B5EF4-FFF2-40B4-BE49-F238E27FC236}">
                  <a16:creationId xmlns:a16="http://schemas.microsoft.com/office/drawing/2014/main" id="{1430D03D-07E5-0822-4FBA-3EB48E70153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8A86183B-7559-799A-D96D-8613BD7DF99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099511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037771" y="1271673"/>
            <a:ext cx="10528732" cy="693183"/>
          </a:xfrm>
          <a:prstGeom prst="rect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4800" dirty="0"/>
              <a:t>يجب ان تكون شجرة المشاكل مبنية على:</a:t>
            </a:r>
            <a:r>
              <a:rPr lang="en-US" sz="4800" b="1" dirty="0">
                <a:latin typeface="Franklin Gothic Book" panose="020B0503020102020204" pitchFamily="34" charset="0"/>
              </a:rPr>
              <a:t> </a:t>
            </a:r>
          </a:p>
        </p:txBody>
      </p:sp>
      <p:sp>
        <p:nvSpPr>
          <p:cNvPr id="7" name="Pentagon 6"/>
          <p:cNvSpPr/>
          <p:nvPr/>
        </p:nvSpPr>
        <p:spPr>
          <a:xfrm rot="5400000">
            <a:off x="10450141" y="924635"/>
            <a:ext cx="1640114" cy="1007496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Franklin Gothic Book" panose="020B05030201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697670" y="849162"/>
            <a:ext cx="11450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Franklin Gothic Book" panose="020B0503020102020204" pitchFamily="34" charset="0"/>
              </a:rPr>
              <a:t>3.1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Franklin Gothic Book" panose="020B05030201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573335" y="2248440"/>
            <a:ext cx="9908952" cy="639746"/>
          </a:xfrm>
          <a:prstGeom prst="rect">
            <a:avLst/>
          </a:prstGeom>
          <a:solidFill>
            <a:schemeClr val="accent2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2800" dirty="0"/>
              <a:t>تقييم الوضع الحالي لموقعك</a:t>
            </a:r>
            <a:endParaRPr lang="en-US" sz="28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41519" y="3171770"/>
            <a:ext cx="9908952" cy="639746"/>
          </a:xfrm>
          <a:prstGeom prst="rect">
            <a:avLst/>
          </a:prstGeom>
          <a:solidFill>
            <a:schemeClr val="accent2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800" dirty="0"/>
              <a:t>معلومات توفرها المقابلات</a:t>
            </a:r>
            <a:endParaRPr lang="en-US" sz="28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573335" y="5018430"/>
            <a:ext cx="9908952" cy="639746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2800" dirty="0"/>
              <a:t>ابدأ بتحديد المشكلة الأساسية</a:t>
            </a:r>
            <a:endParaRPr lang="en-US" sz="28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74DD8EE-3EEC-D376-51B8-D9D724B21088}"/>
              </a:ext>
            </a:extLst>
          </p:cNvPr>
          <p:cNvGrpSpPr/>
          <p:nvPr/>
        </p:nvGrpSpPr>
        <p:grpSpPr>
          <a:xfrm>
            <a:off x="267569" y="233880"/>
            <a:ext cx="2547900" cy="488950"/>
            <a:chOff x="6942149" y="5520377"/>
            <a:chExt cx="4892790" cy="993102"/>
          </a:xfrm>
        </p:grpSpPr>
        <p:pic>
          <p:nvPicPr>
            <p:cNvPr id="3" name="Picture 6">
              <a:extLst>
                <a:ext uri="{FF2B5EF4-FFF2-40B4-BE49-F238E27FC236}">
                  <a16:creationId xmlns:a16="http://schemas.microsoft.com/office/drawing/2014/main" id="{BF086ADD-BE86-EAC7-AA8F-A719595BD39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Image 1">
              <a:extLst>
                <a:ext uri="{FF2B5EF4-FFF2-40B4-BE49-F238E27FC236}">
                  <a16:creationId xmlns:a16="http://schemas.microsoft.com/office/drawing/2014/main" id="{0934068A-9B0A-DCEF-C3B8-77DE3791152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Google Shape;148;p2">
              <a:extLst>
                <a:ext uri="{FF2B5EF4-FFF2-40B4-BE49-F238E27FC236}">
                  <a16:creationId xmlns:a16="http://schemas.microsoft.com/office/drawing/2014/main" id="{2B358613-098E-CA2A-79E6-C94164FF978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418AB20C-6F24-8A04-CA0A-E55FBD1F35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581369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037771" y="1271673"/>
            <a:ext cx="10528732" cy="693183"/>
          </a:xfrm>
          <a:prstGeom prst="rect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latin typeface="Franklin Gothic Book" panose="020B0503020102020204" pitchFamily="34" charset="0"/>
              </a:rPr>
              <a:t> </a:t>
            </a:r>
            <a:r>
              <a:rPr lang="ar-SA" sz="4800" dirty="0"/>
              <a:t>ابدأ بتحديد المشكلة الأساسية</a:t>
            </a:r>
            <a:endParaRPr lang="en-US" sz="4800" b="1" dirty="0">
              <a:latin typeface="Franklin Gothic Book" panose="020B0503020102020204" pitchFamily="34" charset="0"/>
            </a:endParaRPr>
          </a:p>
        </p:txBody>
      </p:sp>
      <p:sp>
        <p:nvSpPr>
          <p:cNvPr id="7" name="Pentagon 6"/>
          <p:cNvSpPr/>
          <p:nvPr/>
        </p:nvSpPr>
        <p:spPr>
          <a:xfrm rot="5400000">
            <a:off x="10279152" y="594014"/>
            <a:ext cx="1640114" cy="1007496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Franklin Gothic Book" panose="020B05030201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513152" y="518541"/>
            <a:ext cx="11721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Franklin Gothic Book" panose="020B0503020102020204" pitchFamily="34" charset="0"/>
              </a:rPr>
              <a:t>3.2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Franklin Gothic Book" panose="020B05030201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37771" y="2033774"/>
            <a:ext cx="3116218" cy="259950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800" dirty="0"/>
              <a:t>٣- وحد الجمل الثلاثة الى جملة واحدة، تكون هذه مشكلتك الأساسية</a:t>
            </a:r>
          </a:p>
          <a:p>
            <a:pPr algn="ctr"/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629399" y="2033774"/>
            <a:ext cx="3230847" cy="259950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800" dirty="0"/>
              <a:t>٢- اجمع المصطلحات وحاول ان تحولها الى ٣ جمل أساسية</a:t>
            </a:r>
          </a:p>
          <a:p>
            <a:pPr algn="ctr"/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8335656" y="2033774"/>
            <a:ext cx="3230847" cy="259950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800" dirty="0"/>
              <a:t>١- حدد المصطلحات الأساسية بناءا على وضع الموقع والمقابلات</a:t>
            </a:r>
            <a:endParaRPr lang="en-US" sz="2800" dirty="0">
              <a:latin typeface="Franklin Gothic Book" panose="020B0503020102020204" pitchFamily="34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F11C420-D59C-51BD-522B-CB55E8CAA243}"/>
              </a:ext>
            </a:extLst>
          </p:cNvPr>
          <p:cNvGrpSpPr/>
          <p:nvPr/>
        </p:nvGrpSpPr>
        <p:grpSpPr>
          <a:xfrm>
            <a:off x="232955" y="277705"/>
            <a:ext cx="2547900" cy="488950"/>
            <a:chOff x="6942149" y="5520377"/>
            <a:chExt cx="4892790" cy="993102"/>
          </a:xfrm>
        </p:grpSpPr>
        <p:pic>
          <p:nvPicPr>
            <p:cNvPr id="4" name="Picture 6">
              <a:extLst>
                <a:ext uri="{FF2B5EF4-FFF2-40B4-BE49-F238E27FC236}">
                  <a16:creationId xmlns:a16="http://schemas.microsoft.com/office/drawing/2014/main" id="{93ED0AEB-D30D-F786-05B0-A80E4718085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Image 1">
              <a:extLst>
                <a:ext uri="{FF2B5EF4-FFF2-40B4-BE49-F238E27FC236}">
                  <a16:creationId xmlns:a16="http://schemas.microsoft.com/office/drawing/2014/main" id="{7141E14F-A230-7164-0A7C-2A8152A6286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Google Shape;148;p2">
              <a:extLst>
                <a:ext uri="{FF2B5EF4-FFF2-40B4-BE49-F238E27FC236}">
                  <a16:creationId xmlns:a16="http://schemas.microsoft.com/office/drawing/2014/main" id="{263AED8C-4141-DDAB-8880-9ED4DBF48AF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8448A490-D826-93B9-7D1B-A24EB17502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541815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536317" y="674400"/>
            <a:ext cx="7716728" cy="693183"/>
          </a:xfrm>
          <a:prstGeom prst="rect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ar-LB" sz="4800" b="1" dirty="0">
                <a:latin typeface="Franklin Gothic Book" panose="020B0503020102020204" pitchFamily="34" charset="0"/>
              </a:rPr>
              <a:t>1- المصطلحات الأساسية</a:t>
            </a:r>
            <a:endParaRPr lang="en-US" sz="4800" b="1" dirty="0">
              <a:latin typeface="Franklin Gothic Book" panose="020B0503020102020204" pitchFamily="34" charset="0"/>
            </a:endParaRPr>
          </a:p>
        </p:txBody>
      </p:sp>
      <p:sp>
        <p:nvSpPr>
          <p:cNvPr id="7" name="Pentagon 6"/>
          <p:cNvSpPr/>
          <p:nvPr/>
        </p:nvSpPr>
        <p:spPr>
          <a:xfrm rot="5400000">
            <a:off x="10334149" y="450134"/>
            <a:ext cx="1640114" cy="1007496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Franklin Gothic Book" panose="020B05030201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549106" y="374661"/>
            <a:ext cx="121020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Franklin Gothic Book" panose="020B0503020102020204" pitchFamily="34" charset="0"/>
              </a:rPr>
              <a:t>3.2.1</a:t>
            </a:r>
            <a:endParaRPr lang="en-US" sz="36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Franklin Gothic Book" panose="020B05030201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037771" y="2009594"/>
            <a:ext cx="5245463" cy="612326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Term 1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321040" y="2009594"/>
            <a:ext cx="5245463" cy="612326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Term 2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037771" y="2666658"/>
            <a:ext cx="5245463" cy="612326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Term 3</a:t>
            </a:r>
          </a:p>
        </p:txBody>
      </p:sp>
      <p:sp>
        <p:nvSpPr>
          <p:cNvPr id="22" name="Rectangle 21"/>
          <p:cNvSpPr/>
          <p:nvPr/>
        </p:nvSpPr>
        <p:spPr>
          <a:xfrm>
            <a:off x="6321040" y="2666658"/>
            <a:ext cx="5245463" cy="612326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Term 4</a:t>
            </a:r>
          </a:p>
        </p:txBody>
      </p:sp>
      <p:sp>
        <p:nvSpPr>
          <p:cNvPr id="23" name="Rectangle 22"/>
          <p:cNvSpPr/>
          <p:nvPr/>
        </p:nvSpPr>
        <p:spPr>
          <a:xfrm>
            <a:off x="1037771" y="3323722"/>
            <a:ext cx="5245463" cy="612326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Term 5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321040" y="3323722"/>
            <a:ext cx="5245463" cy="612326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Term 6</a:t>
            </a:r>
          </a:p>
        </p:txBody>
      </p:sp>
      <p:sp>
        <p:nvSpPr>
          <p:cNvPr id="25" name="Rectangle 24"/>
          <p:cNvSpPr/>
          <p:nvPr/>
        </p:nvSpPr>
        <p:spPr>
          <a:xfrm>
            <a:off x="1037771" y="3980786"/>
            <a:ext cx="5245463" cy="612326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Term 7</a:t>
            </a:r>
          </a:p>
        </p:txBody>
      </p:sp>
      <p:sp>
        <p:nvSpPr>
          <p:cNvPr id="26" name="Rectangle 25"/>
          <p:cNvSpPr/>
          <p:nvPr/>
        </p:nvSpPr>
        <p:spPr>
          <a:xfrm>
            <a:off x="6321040" y="3980786"/>
            <a:ext cx="5245463" cy="612326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Term 8</a:t>
            </a:r>
          </a:p>
        </p:txBody>
      </p:sp>
      <p:sp>
        <p:nvSpPr>
          <p:cNvPr id="27" name="Rectangle 26"/>
          <p:cNvSpPr/>
          <p:nvPr/>
        </p:nvSpPr>
        <p:spPr>
          <a:xfrm>
            <a:off x="1037771" y="4687821"/>
            <a:ext cx="5245463" cy="612326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Term 9</a:t>
            </a:r>
          </a:p>
        </p:txBody>
      </p:sp>
      <p:sp>
        <p:nvSpPr>
          <p:cNvPr id="28" name="Rectangle 27"/>
          <p:cNvSpPr/>
          <p:nvPr/>
        </p:nvSpPr>
        <p:spPr>
          <a:xfrm>
            <a:off x="6321040" y="4687821"/>
            <a:ext cx="5245463" cy="612326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Term 10</a:t>
            </a:r>
          </a:p>
        </p:txBody>
      </p:sp>
      <p:sp>
        <p:nvSpPr>
          <p:cNvPr id="29" name="Rectangle 28"/>
          <p:cNvSpPr/>
          <p:nvPr/>
        </p:nvSpPr>
        <p:spPr>
          <a:xfrm>
            <a:off x="1037771" y="5380528"/>
            <a:ext cx="5245463" cy="612326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Term 11</a:t>
            </a:r>
          </a:p>
        </p:txBody>
      </p:sp>
      <p:sp>
        <p:nvSpPr>
          <p:cNvPr id="30" name="Rectangle 29"/>
          <p:cNvSpPr/>
          <p:nvPr/>
        </p:nvSpPr>
        <p:spPr>
          <a:xfrm>
            <a:off x="6321040" y="5380528"/>
            <a:ext cx="5245463" cy="612326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Term 12</a:t>
            </a:r>
          </a:p>
        </p:txBody>
      </p:sp>
      <p:sp>
        <p:nvSpPr>
          <p:cNvPr id="31" name="Rectangle 30"/>
          <p:cNvSpPr/>
          <p:nvPr/>
        </p:nvSpPr>
        <p:spPr>
          <a:xfrm>
            <a:off x="1037771" y="6073235"/>
            <a:ext cx="5245463" cy="612326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Term 13</a:t>
            </a:r>
          </a:p>
        </p:txBody>
      </p:sp>
      <p:sp>
        <p:nvSpPr>
          <p:cNvPr id="32" name="Rectangle 31"/>
          <p:cNvSpPr/>
          <p:nvPr/>
        </p:nvSpPr>
        <p:spPr>
          <a:xfrm>
            <a:off x="6321040" y="6073235"/>
            <a:ext cx="5245463" cy="612326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Term 14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DFF2517-4538-EDFE-1DF0-E174CC17EB69}"/>
              </a:ext>
            </a:extLst>
          </p:cNvPr>
          <p:cNvGrpSpPr/>
          <p:nvPr/>
        </p:nvGrpSpPr>
        <p:grpSpPr>
          <a:xfrm>
            <a:off x="282192" y="135263"/>
            <a:ext cx="2547900" cy="488950"/>
            <a:chOff x="6942149" y="5520377"/>
            <a:chExt cx="4892790" cy="993102"/>
          </a:xfrm>
        </p:grpSpPr>
        <p:pic>
          <p:nvPicPr>
            <p:cNvPr id="3" name="Picture 6">
              <a:extLst>
                <a:ext uri="{FF2B5EF4-FFF2-40B4-BE49-F238E27FC236}">
                  <a16:creationId xmlns:a16="http://schemas.microsoft.com/office/drawing/2014/main" id="{B5B7CBFC-E386-56DD-939C-03CFDC81B2F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Image 1">
              <a:extLst>
                <a:ext uri="{FF2B5EF4-FFF2-40B4-BE49-F238E27FC236}">
                  <a16:creationId xmlns:a16="http://schemas.microsoft.com/office/drawing/2014/main" id="{D075E99B-2140-1969-DA7E-608B3C39C27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Google Shape;148;p2">
              <a:extLst>
                <a:ext uri="{FF2B5EF4-FFF2-40B4-BE49-F238E27FC236}">
                  <a16:creationId xmlns:a16="http://schemas.microsoft.com/office/drawing/2014/main" id="{2DCFE680-DF56-6D98-2DCE-8BD9313DE97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1AC0BEBF-94AD-CE17-C8B1-EA1E4FAF61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842066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14171" y="3898027"/>
            <a:ext cx="6085115" cy="1034129"/>
          </a:xfrm>
        </p:spPr>
        <p:txBody>
          <a:bodyPr/>
          <a:lstStyle/>
          <a:p>
            <a:pPr algn="ctr" rtl="1"/>
            <a:r>
              <a:rPr lang="ar-LB" sz="7200" b="1" dirty="0">
                <a:latin typeface="Franklin Gothic Book" panose="020B0503020102020204" pitchFamily="34" charset="0"/>
              </a:rPr>
              <a:t>هوية الموقع</a:t>
            </a:r>
            <a:r>
              <a:rPr lang="en-US" sz="7200" b="1" dirty="0">
                <a:latin typeface="Franklin Gothic Book" panose="020B0503020102020204" pitchFamily="34" charset="0"/>
              </a:rPr>
              <a:t> </a:t>
            </a:r>
          </a:p>
        </p:txBody>
      </p:sp>
      <p:pic>
        <p:nvPicPr>
          <p:cNvPr id="3074" name="Picture 2" descr="Digital Identity Verification - Checking Id Clip Art - Free Transparent PNG  Clipart Images Download"/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19643" y1="54954" x2="19643" y2="54954"/>
                        <a14:foregroundMark x1="20595" y1="66563" x2="20595" y2="66563"/>
                        <a14:foregroundMark x1="43452" y1="51703" x2="43452" y2="51703"/>
                        <a14:foregroundMark x1="46548" y1="56347" x2="46548" y2="56347"/>
                        <a14:foregroundMark x1="48095" y1="60217" x2="48095" y2="60217"/>
                        <a14:foregroundMark x1="50833" y1="64396" x2="50833" y2="64396"/>
                        <a14:foregroundMark x1="33571" y1="67957" x2="33571" y2="67957"/>
                        <a14:foregroundMark x1="33452" y1="64241" x2="33452" y2="64241"/>
                        <a14:foregroundMark x1="32143" y1="67492" x2="32143" y2="67492"/>
                        <a14:foregroundMark x1="46548" y1="52322" x2="46548" y2="52322"/>
                      </a14:backgroundRemoval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4147" y="348343"/>
            <a:ext cx="4545165" cy="3495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Pentagon 4"/>
          <p:cNvSpPr/>
          <p:nvPr/>
        </p:nvSpPr>
        <p:spPr>
          <a:xfrm rot="5400000">
            <a:off x="10100453" y="333545"/>
            <a:ext cx="1640114" cy="1007496"/>
          </a:xfrm>
          <a:prstGeom prst="homePlate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0634214" y="231946"/>
            <a:ext cx="5725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7" name="Rectangle 6"/>
          <p:cNvSpPr/>
          <p:nvPr/>
        </p:nvSpPr>
        <p:spPr>
          <a:xfrm>
            <a:off x="3323771" y="4959856"/>
            <a:ext cx="5312229" cy="207230"/>
          </a:xfrm>
          <a:prstGeom prst="rect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DF522C9-08AF-35CF-EF6B-FE0D9882A9F4}"/>
              </a:ext>
            </a:extLst>
          </p:cNvPr>
          <p:cNvGrpSpPr/>
          <p:nvPr/>
        </p:nvGrpSpPr>
        <p:grpSpPr>
          <a:xfrm>
            <a:off x="188214" y="348343"/>
            <a:ext cx="2547900" cy="488950"/>
            <a:chOff x="6942149" y="5520377"/>
            <a:chExt cx="4892790" cy="993102"/>
          </a:xfrm>
        </p:grpSpPr>
        <p:pic>
          <p:nvPicPr>
            <p:cNvPr id="12" name="Picture 6">
              <a:extLst>
                <a:ext uri="{FF2B5EF4-FFF2-40B4-BE49-F238E27FC236}">
                  <a16:creationId xmlns:a16="http://schemas.microsoft.com/office/drawing/2014/main" id="{C4E0DEC6-9229-ACFB-18EF-7E0F07224DA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Image 1">
              <a:extLst>
                <a:ext uri="{FF2B5EF4-FFF2-40B4-BE49-F238E27FC236}">
                  <a16:creationId xmlns:a16="http://schemas.microsoft.com/office/drawing/2014/main" id="{10F3FE2E-FF33-463C-91A2-C81AAB7E7AA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Google Shape;148;p2">
              <a:extLst>
                <a:ext uri="{FF2B5EF4-FFF2-40B4-BE49-F238E27FC236}">
                  <a16:creationId xmlns:a16="http://schemas.microsoft.com/office/drawing/2014/main" id="{FE270685-A9FC-C09C-74DD-DF90C69F6C9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CB9491A-FAD2-A555-2610-BA14E4CD7C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004779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75806" y="906451"/>
            <a:ext cx="8888234" cy="693183"/>
          </a:xfrm>
          <a:prstGeom prst="rect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en-US" sz="4800" b="1" dirty="0">
                <a:latin typeface="Franklin Gothic Book" panose="020B0503020102020204" pitchFamily="34" charset="0"/>
              </a:rPr>
              <a:t> </a:t>
            </a:r>
            <a:r>
              <a:rPr lang="ar-LB" sz="4800" b="1" dirty="0">
                <a:latin typeface="Franklin Gothic Book" panose="020B0503020102020204" pitchFamily="34" charset="0"/>
              </a:rPr>
              <a:t>2- </a:t>
            </a:r>
            <a:r>
              <a:rPr lang="ar-SA" sz="4800" dirty="0"/>
              <a:t>جمل تلخص المصطلحات الأساسية </a:t>
            </a:r>
            <a:endParaRPr lang="en-US" sz="4800" b="1" dirty="0">
              <a:latin typeface="Franklin Gothic Book" panose="020B0503020102020204" pitchFamily="34" charset="0"/>
            </a:endParaRPr>
          </a:p>
        </p:txBody>
      </p:sp>
      <p:sp>
        <p:nvSpPr>
          <p:cNvPr id="7" name="Pentagon 6"/>
          <p:cNvSpPr/>
          <p:nvPr/>
        </p:nvSpPr>
        <p:spPr>
          <a:xfrm rot="5400000">
            <a:off x="10069446" y="466116"/>
            <a:ext cx="1640114" cy="1007496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Franklin Gothic Book" panose="020B05030201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275394" y="390643"/>
            <a:ext cx="122822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Franklin Gothic Book" panose="020B0503020102020204" pitchFamily="34" charset="0"/>
              </a:rPr>
              <a:t>3.2.2</a:t>
            </a:r>
            <a:endParaRPr lang="en-US" sz="36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Franklin Gothic Book" panose="020B05030201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052374" y="2241855"/>
            <a:ext cx="10528732" cy="1478189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الجملة رقم 1</a:t>
            </a:r>
            <a:endParaRPr lang="en-US" sz="28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037771" y="3532521"/>
            <a:ext cx="10528732" cy="1478189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الجملة رقم 2</a:t>
            </a:r>
            <a:endParaRPr lang="en-US" sz="28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1037771" y="5055448"/>
            <a:ext cx="10528732" cy="1478189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الجملة رقم 3</a:t>
            </a:r>
            <a:endParaRPr lang="en-US" sz="28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82F28DE-B854-F569-587C-6E4F4007A8B2}"/>
              </a:ext>
            </a:extLst>
          </p:cNvPr>
          <p:cNvGrpSpPr/>
          <p:nvPr/>
        </p:nvGrpSpPr>
        <p:grpSpPr>
          <a:xfrm>
            <a:off x="0" y="149807"/>
            <a:ext cx="2547900" cy="488950"/>
            <a:chOff x="6942149" y="5520377"/>
            <a:chExt cx="4892790" cy="993102"/>
          </a:xfrm>
        </p:grpSpPr>
        <p:pic>
          <p:nvPicPr>
            <p:cNvPr id="3" name="Picture 6">
              <a:extLst>
                <a:ext uri="{FF2B5EF4-FFF2-40B4-BE49-F238E27FC236}">
                  <a16:creationId xmlns:a16="http://schemas.microsoft.com/office/drawing/2014/main" id="{CB9F56DB-E458-A08D-9907-9490E66265D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Image 1">
              <a:extLst>
                <a:ext uri="{FF2B5EF4-FFF2-40B4-BE49-F238E27FC236}">
                  <a16:creationId xmlns:a16="http://schemas.microsoft.com/office/drawing/2014/main" id="{D3764E5A-7F51-7AB5-F6DD-A8DFE05072B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Google Shape;148;p2">
              <a:extLst>
                <a:ext uri="{FF2B5EF4-FFF2-40B4-BE49-F238E27FC236}">
                  <a16:creationId xmlns:a16="http://schemas.microsoft.com/office/drawing/2014/main" id="{B88112BE-E6BA-658F-153D-9F2D18D3F63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A968B3FD-BD5A-F0E9-0F93-F3EEC37EE2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148823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037771" y="1271673"/>
            <a:ext cx="9410872" cy="693183"/>
          </a:xfrm>
          <a:prstGeom prst="rect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ar-LB" sz="4800" b="1" dirty="0">
                <a:latin typeface="Franklin Gothic Book" panose="020B0503020102020204" pitchFamily="34" charset="0"/>
              </a:rPr>
              <a:t>3- المشكلة الاساسية</a:t>
            </a:r>
            <a:endParaRPr lang="en-US" sz="4800" b="1" dirty="0">
              <a:latin typeface="Franklin Gothic Book" panose="020B0503020102020204" pitchFamily="34" charset="0"/>
            </a:endParaRPr>
          </a:p>
        </p:txBody>
      </p:sp>
      <p:sp>
        <p:nvSpPr>
          <p:cNvPr id="7" name="Pentagon 6"/>
          <p:cNvSpPr/>
          <p:nvPr/>
        </p:nvSpPr>
        <p:spPr>
          <a:xfrm rot="5400000">
            <a:off x="10242698" y="1014683"/>
            <a:ext cx="1640114" cy="1007496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Franklin Gothic Book" panose="020B05030201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448646" y="939210"/>
            <a:ext cx="122822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Franklin Gothic Book" panose="020B0503020102020204" pitchFamily="34" charset="0"/>
              </a:rPr>
              <a:t>3.2.3</a:t>
            </a:r>
            <a:endParaRPr lang="en-US" sz="36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Franklin Gothic Book" panose="020B05030201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037771" y="2636611"/>
            <a:ext cx="10437292" cy="1935389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المشكلة الأساسية</a:t>
            </a:r>
            <a:endParaRPr lang="en-US" sz="28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1286716-A565-7661-0F79-083C6C0F620D}"/>
              </a:ext>
            </a:extLst>
          </p:cNvPr>
          <p:cNvGrpSpPr/>
          <p:nvPr/>
        </p:nvGrpSpPr>
        <p:grpSpPr>
          <a:xfrm>
            <a:off x="254726" y="202371"/>
            <a:ext cx="2547900" cy="488950"/>
            <a:chOff x="6942149" y="5520377"/>
            <a:chExt cx="4892790" cy="993102"/>
          </a:xfrm>
        </p:grpSpPr>
        <p:pic>
          <p:nvPicPr>
            <p:cNvPr id="3" name="Picture 6">
              <a:extLst>
                <a:ext uri="{FF2B5EF4-FFF2-40B4-BE49-F238E27FC236}">
                  <a16:creationId xmlns:a16="http://schemas.microsoft.com/office/drawing/2014/main" id="{AE995111-5720-0B24-2658-D6CCB3E0DC2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Image 1">
              <a:extLst>
                <a:ext uri="{FF2B5EF4-FFF2-40B4-BE49-F238E27FC236}">
                  <a16:creationId xmlns:a16="http://schemas.microsoft.com/office/drawing/2014/main" id="{3D52CD3C-7C78-9845-0E65-7A78CE1405A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Google Shape;148;p2">
              <a:extLst>
                <a:ext uri="{FF2B5EF4-FFF2-40B4-BE49-F238E27FC236}">
                  <a16:creationId xmlns:a16="http://schemas.microsoft.com/office/drawing/2014/main" id="{7E01B316-5B70-278F-CA59-B147D88902E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0D8D953B-BDAC-E0D1-BCA3-4DA4EDB3E1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066183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/>
          <p:cNvSpPr/>
          <p:nvPr/>
        </p:nvSpPr>
        <p:spPr>
          <a:xfrm rot="5400000">
            <a:off x="9376228" y="456500"/>
            <a:ext cx="1640114" cy="1007496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9660722" y="354901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3.3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7271" y="369118"/>
            <a:ext cx="13232674" cy="798680"/>
          </a:xfrm>
        </p:spPr>
        <p:txBody>
          <a:bodyPr/>
          <a:lstStyle/>
          <a:p>
            <a:pPr algn="ctr" rtl="1"/>
            <a:r>
              <a:rPr lang="ar-SA" sz="5400" dirty="0"/>
              <a:t>تطوير شجرة المشاكل</a:t>
            </a:r>
            <a:endParaRPr lang="en-US" sz="5400" b="1" dirty="0">
              <a:latin typeface="Franklin Gothic Book" panose="020B0503020102020204" pitchFamily="34" charset="0"/>
            </a:endParaRPr>
          </a:p>
        </p:txBody>
      </p:sp>
      <p:pic>
        <p:nvPicPr>
          <p:cNvPr id="10" name="Picture 9" descr="A diagram of a company structure&#10;&#10;AI-generated content may be incorrect.">
            <a:extLst>
              <a:ext uri="{FF2B5EF4-FFF2-40B4-BE49-F238E27FC236}">
                <a16:creationId xmlns:a16="http://schemas.microsoft.com/office/drawing/2014/main" id="{D9194A99-E1CA-2B2B-5022-719931C0B9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4371" y="1837172"/>
            <a:ext cx="5629275" cy="4181475"/>
          </a:xfrm>
          <a:prstGeom prst="rect">
            <a:avLst/>
          </a:prstGeom>
        </p:spPr>
      </p:pic>
      <p:pic>
        <p:nvPicPr>
          <p:cNvPr id="14" name="Picture 13" descr="A screenshot of a computer screen&#10;&#10;AI-generated content may be incorrect.">
            <a:extLst>
              <a:ext uri="{FF2B5EF4-FFF2-40B4-BE49-F238E27FC236}">
                <a16:creationId xmlns:a16="http://schemas.microsoft.com/office/drawing/2014/main" id="{F0B9459F-9B5C-0827-B708-D3DB84C428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8397" y="2065772"/>
            <a:ext cx="1752600" cy="395287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F06952C-FBE1-1555-DD3C-351D3D5A5CC0}"/>
              </a:ext>
            </a:extLst>
          </p:cNvPr>
          <p:cNvSpPr txBox="1"/>
          <p:nvPr/>
        </p:nvSpPr>
        <p:spPr>
          <a:xfrm>
            <a:off x="362453" y="1997584"/>
            <a:ext cx="3012570" cy="10772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LB" sz="3200" dirty="0"/>
              <a:t>معالجة الآثار تحدد المؤشرات المحتملة</a:t>
            </a:r>
            <a:endParaRPr lang="en-US" sz="32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B87B4C6-B2B7-86E3-60F7-7F39FF1C9556}"/>
              </a:ext>
            </a:extLst>
          </p:cNvPr>
          <p:cNvSpPr txBox="1"/>
          <p:nvPr/>
        </p:nvSpPr>
        <p:spPr>
          <a:xfrm>
            <a:off x="454444" y="3235411"/>
            <a:ext cx="2828587" cy="138499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LB" sz="2800" dirty="0"/>
              <a:t>إن تحويل المشكلة إلى بيان إيجابي يمكن أن يعطي النتيجة أو التأثير</a:t>
            </a:r>
            <a:endParaRPr lang="en-US" sz="28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FF2E3DD-CF4F-ED8E-A2C4-1E2D163D59D8}"/>
              </a:ext>
            </a:extLst>
          </p:cNvPr>
          <p:cNvSpPr txBox="1"/>
          <p:nvPr/>
        </p:nvSpPr>
        <p:spPr>
          <a:xfrm>
            <a:off x="207701" y="4719202"/>
            <a:ext cx="3075330" cy="13849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LB" sz="2800" dirty="0"/>
              <a:t>إن معالجة الأسباب يمكن أن تحدد المخرجات والأنشطة المحتملة</a:t>
            </a:r>
            <a:endParaRPr lang="en-US" sz="28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98C6544-2552-2265-6482-2C5DEB8A3E70}"/>
              </a:ext>
            </a:extLst>
          </p:cNvPr>
          <p:cNvSpPr txBox="1"/>
          <p:nvPr/>
        </p:nvSpPr>
        <p:spPr>
          <a:xfrm>
            <a:off x="3832744" y="4499525"/>
            <a:ext cx="12239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LB" dirty="0"/>
              <a:t>الاسباب</a:t>
            </a:r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A2F62EB-875D-C81E-5261-F1322E76C556}"/>
              </a:ext>
            </a:extLst>
          </p:cNvPr>
          <p:cNvSpPr txBox="1"/>
          <p:nvPr/>
        </p:nvSpPr>
        <p:spPr>
          <a:xfrm>
            <a:off x="3680348" y="2980403"/>
            <a:ext cx="12239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LB" dirty="0"/>
              <a:t>التأثيرات</a:t>
            </a:r>
            <a:endParaRPr 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F88CE24-6657-1A57-7220-714EADB98417}"/>
              </a:ext>
            </a:extLst>
          </p:cNvPr>
          <p:cNvSpPr txBox="1"/>
          <p:nvPr/>
        </p:nvSpPr>
        <p:spPr>
          <a:xfrm>
            <a:off x="7529908" y="3852098"/>
            <a:ext cx="2162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LB" dirty="0"/>
              <a:t>أسباب المشكلة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1246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/>
          <p:cNvSpPr/>
          <p:nvPr/>
        </p:nvSpPr>
        <p:spPr>
          <a:xfrm rot="5400000">
            <a:off x="9910536" y="391697"/>
            <a:ext cx="1640114" cy="1007496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0195030" y="290098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3.4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" name="Right Arrow 1"/>
          <p:cNvSpPr/>
          <p:nvPr/>
        </p:nvSpPr>
        <p:spPr>
          <a:xfrm rot="10800000">
            <a:off x="5462064" y="3258672"/>
            <a:ext cx="1673157" cy="589069"/>
          </a:xfrm>
          <a:prstGeom prst="righ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7271" y="369118"/>
            <a:ext cx="13232674" cy="798680"/>
          </a:xfrm>
        </p:spPr>
        <p:txBody>
          <a:bodyPr/>
          <a:lstStyle/>
          <a:p>
            <a:pPr algn="ctr"/>
            <a:r>
              <a:rPr lang="ar-SA" sz="5400" dirty="0"/>
              <a:t>اختتام شجرة الأهداف </a:t>
            </a:r>
            <a:endParaRPr lang="en-US" sz="5400" b="1" dirty="0">
              <a:latin typeface="Franklin Gothic Book" panose="020B0503020102020204" pitchFamily="34" charset="0"/>
            </a:endParaRPr>
          </a:p>
        </p:txBody>
      </p:sp>
      <p:pic>
        <p:nvPicPr>
          <p:cNvPr id="4" name="Picture 3" descr="A diagram of a company structure&#10;&#10;AI-generated content may be incorrect.">
            <a:extLst>
              <a:ext uri="{FF2B5EF4-FFF2-40B4-BE49-F238E27FC236}">
                <a16:creationId xmlns:a16="http://schemas.microsoft.com/office/drawing/2014/main" id="{657E662D-4604-4C40-D621-4B694AB5B5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4093" y="1780816"/>
            <a:ext cx="2476500" cy="4133850"/>
          </a:xfrm>
          <a:prstGeom prst="rect">
            <a:avLst/>
          </a:prstGeom>
        </p:spPr>
      </p:pic>
      <p:pic>
        <p:nvPicPr>
          <p:cNvPr id="9" name="Picture 8" descr="A diagram of a company structure&#10;&#10;AI-generated content may be incorrect.">
            <a:extLst>
              <a:ext uri="{FF2B5EF4-FFF2-40B4-BE49-F238E27FC236}">
                <a16:creationId xmlns:a16="http://schemas.microsoft.com/office/drawing/2014/main" id="{4A5DDF1E-B661-A85F-CABF-E32A604807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6691" y="1809391"/>
            <a:ext cx="2476500" cy="410527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8B0B55F-5442-4F29-CA21-7BBE1CF1E90B}"/>
              </a:ext>
            </a:extLst>
          </p:cNvPr>
          <p:cNvSpPr txBox="1"/>
          <p:nvPr/>
        </p:nvSpPr>
        <p:spPr>
          <a:xfrm>
            <a:off x="8254093" y="1809391"/>
            <a:ext cx="2476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b="1" dirty="0">
                <a:solidFill>
                  <a:srgbClr val="0070C0"/>
                </a:solidFill>
              </a:rPr>
              <a:t>شجرة المشاكل</a:t>
            </a:r>
            <a:endParaRPr lang="en-US" b="1" dirty="0">
              <a:solidFill>
                <a:srgbClr val="0070C0"/>
              </a:solidFill>
            </a:endParaRPr>
          </a:p>
          <a:p>
            <a:pPr algn="ctr" rtl="1"/>
            <a:r>
              <a:rPr lang="ar-SA" dirty="0"/>
              <a:t>تأثيرات المشكلة الأساسية 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D0C6F7D-9721-0844-E5BC-3E46EBC26D6F}"/>
              </a:ext>
            </a:extLst>
          </p:cNvPr>
          <p:cNvSpPr txBox="1"/>
          <p:nvPr/>
        </p:nvSpPr>
        <p:spPr>
          <a:xfrm>
            <a:off x="8428264" y="4000528"/>
            <a:ext cx="2476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dirty="0"/>
              <a:t>المشكلة الأساسية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4ED2906-750E-9E25-A506-F03339B05264}"/>
              </a:ext>
            </a:extLst>
          </p:cNvPr>
          <p:cNvSpPr txBox="1"/>
          <p:nvPr/>
        </p:nvSpPr>
        <p:spPr>
          <a:xfrm>
            <a:off x="8254093" y="5355771"/>
            <a:ext cx="2476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dirty="0"/>
              <a:t>أسباب المشكلة الأساسية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B672D4-934E-10C2-5CDE-872F4742922A}"/>
              </a:ext>
            </a:extLst>
          </p:cNvPr>
          <p:cNvSpPr txBox="1"/>
          <p:nvPr/>
        </p:nvSpPr>
        <p:spPr>
          <a:xfrm>
            <a:off x="1866691" y="1809391"/>
            <a:ext cx="2476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b="1" dirty="0">
                <a:solidFill>
                  <a:srgbClr val="0070C0"/>
                </a:solidFill>
              </a:rPr>
              <a:t>شجرة الأهداف</a:t>
            </a:r>
            <a:r>
              <a:rPr lang="ar-SA" dirty="0"/>
              <a:t> </a:t>
            </a:r>
            <a:endParaRPr lang="en-US" dirty="0"/>
          </a:p>
          <a:p>
            <a:pPr algn="ctr" rtl="1"/>
            <a:r>
              <a:rPr lang="ar-LB" dirty="0"/>
              <a:t>النتائج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CA43DC5-8CA1-B636-9556-21BBB0CA9C19}"/>
              </a:ext>
            </a:extLst>
          </p:cNvPr>
          <p:cNvSpPr txBox="1"/>
          <p:nvPr/>
        </p:nvSpPr>
        <p:spPr>
          <a:xfrm>
            <a:off x="1866691" y="4000528"/>
            <a:ext cx="2476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dirty="0"/>
              <a:t>النتائج المرجوة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8522C29-8498-FE2D-BE2D-5CDB58196C9B}"/>
              </a:ext>
            </a:extLst>
          </p:cNvPr>
          <p:cNvSpPr txBox="1"/>
          <p:nvPr/>
        </p:nvSpPr>
        <p:spPr>
          <a:xfrm>
            <a:off x="2286000" y="5725103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dirty="0"/>
              <a:t>الوسائل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1853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entagon 7"/>
          <p:cNvSpPr/>
          <p:nvPr/>
        </p:nvSpPr>
        <p:spPr>
          <a:xfrm rot="5400000">
            <a:off x="8410410" y="554761"/>
            <a:ext cx="1640114" cy="1007496"/>
          </a:xfrm>
          <a:prstGeom prst="homePlat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1213" y="3677717"/>
            <a:ext cx="6085115" cy="1034129"/>
          </a:xfrm>
        </p:spPr>
        <p:txBody>
          <a:bodyPr/>
          <a:lstStyle/>
          <a:p>
            <a:pPr algn="ctr"/>
            <a:r>
              <a:rPr lang="ar-LB" sz="7200" b="1" dirty="0">
                <a:latin typeface="Franklin Gothic Book" panose="020B0503020102020204" pitchFamily="34" charset="0"/>
              </a:rPr>
              <a:t>المجموعات</a:t>
            </a:r>
            <a:endParaRPr lang="en-US" sz="7200" b="1" dirty="0">
              <a:latin typeface="Franklin Gothic Book" panose="020B05030201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962605" y="433706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4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07232" y="4773817"/>
            <a:ext cx="5312229" cy="20723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290" name="Picture 2" descr="Baidu Machine Learning - Cluster Clipart, HD Png Download , Transparent Png  Image - PNGitem"/>
          <p:cNvPicPr>
            <a:picLocks noChangeAspect="1" noChangeArrowheads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108" b="89678" l="1744" r="9790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5753" y="1677777"/>
            <a:ext cx="4540236" cy="4756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AE9DD810-7A33-4BB8-60BC-54EFB10DA614}"/>
              </a:ext>
            </a:extLst>
          </p:cNvPr>
          <p:cNvGrpSpPr/>
          <p:nvPr/>
        </p:nvGrpSpPr>
        <p:grpSpPr>
          <a:xfrm>
            <a:off x="281213" y="340073"/>
            <a:ext cx="2547900" cy="488950"/>
            <a:chOff x="6942149" y="5520377"/>
            <a:chExt cx="4892790" cy="993102"/>
          </a:xfrm>
        </p:grpSpPr>
        <p:pic>
          <p:nvPicPr>
            <p:cNvPr id="3" name="Picture 6">
              <a:extLst>
                <a:ext uri="{FF2B5EF4-FFF2-40B4-BE49-F238E27FC236}">
                  <a16:creationId xmlns:a16="http://schemas.microsoft.com/office/drawing/2014/main" id="{4A38A76A-DBDD-74F1-C482-9E13785D159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Image 1">
              <a:extLst>
                <a:ext uri="{FF2B5EF4-FFF2-40B4-BE49-F238E27FC236}">
                  <a16:creationId xmlns:a16="http://schemas.microsoft.com/office/drawing/2014/main" id="{9D9414E1-7F8F-AE9D-CE9A-7737EEDCE68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Google Shape;148;p2">
              <a:extLst>
                <a:ext uri="{FF2B5EF4-FFF2-40B4-BE49-F238E27FC236}">
                  <a16:creationId xmlns:a16="http://schemas.microsoft.com/office/drawing/2014/main" id="{18D20A16-CBC6-2741-A14B-033B70F188E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65A84BD1-5700-FE5A-A628-97ADA6D92F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106510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037771" y="1271673"/>
            <a:ext cx="10528732" cy="69318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4800" b="1" dirty="0">
                <a:latin typeface="Franklin Gothic Book" panose="020B0503020102020204" pitchFamily="34" charset="0"/>
              </a:rPr>
              <a:t> </a:t>
            </a:r>
            <a:r>
              <a:rPr lang="ar-LB" sz="4800" b="1" dirty="0">
                <a:latin typeface="Franklin Gothic Book" panose="020B0503020102020204" pitchFamily="34" charset="0"/>
              </a:rPr>
              <a:t>1- </a:t>
            </a:r>
            <a:r>
              <a:rPr lang="ar-SA" sz="3600" dirty="0"/>
              <a:t>اختر الأهداف من شجرة اهدافك</a:t>
            </a:r>
            <a:endParaRPr lang="en-US" sz="3600" b="1" dirty="0">
              <a:latin typeface="Franklin Gothic Book" panose="020B0503020102020204" pitchFamily="34" charset="0"/>
            </a:endParaRPr>
          </a:p>
        </p:txBody>
      </p:sp>
      <p:sp>
        <p:nvSpPr>
          <p:cNvPr id="8" name="Pentagon 7"/>
          <p:cNvSpPr/>
          <p:nvPr/>
        </p:nvSpPr>
        <p:spPr>
          <a:xfrm rot="5400000">
            <a:off x="9830424" y="234048"/>
            <a:ext cx="1640114" cy="1007496"/>
          </a:xfrm>
          <a:prstGeom prst="homePlate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0114918" y="112993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4.1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291947" y="1964856"/>
            <a:ext cx="5245463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O 1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037771" y="1973869"/>
            <a:ext cx="5245463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O 8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291947" y="2621920"/>
            <a:ext cx="5245463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O 2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37771" y="2630933"/>
            <a:ext cx="5245463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O 9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291947" y="3278984"/>
            <a:ext cx="5245463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O 2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37771" y="3287997"/>
            <a:ext cx="5245463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O 10</a:t>
            </a:r>
          </a:p>
        </p:txBody>
      </p:sp>
      <p:sp>
        <p:nvSpPr>
          <p:cNvPr id="17" name="Rectangle 16"/>
          <p:cNvSpPr/>
          <p:nvPr/>
        </p:nvSpPr>
        <p:spPr>
          <a:xfrm>
            <a:off x="6291947" y="3936048"/>
            <a:ext cx="5245463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O 4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037771" y="3945061"/>
            <a:ext cx="5245463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O 11</a:t>
            </a:r>
          </a:p>
        </p:txBody>
      </p:sp>
      <p:sp>
        <p:nvSpPr>
          <p:cNvPr id="19" name="Rectangle 18"/>
          <p:cNvSpPr/>
          <p:nvPr/>
        </p:nvSpPr>
        <p:spPr>
          <a:xfrm>
            <a:off x="6291947" y="4643083"/>
            <a:ext cx="5245463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O 5</a:t>
            </a:r>
          </a:p>
        </p:txBody>
      </p:sp>
      <p:sp>
        <p:nvSpPr>
          <p:cNvPr id="20" name="Rectangle 19"/>
          <p:cNvSpPr/>
          <p:nvPr/>
        </p:nvSpPr>
        <p:spPr>
          <a:xfrm>
            <a:off x="1037771" y="4652096"/>
            <a:ext cx="5245463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O 12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291947" y="5335790"/>
            <a:ext cx="5245463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O 6</a:t>
            </a:r>
          </a:p>
        </p:txBody>
      </p:sp>
      <p:sp>
        <p:nvSpPr>
          <p:cNvPr id="22" name="Rectangle 21"/>
          <p:cNvSpPr/>
          <p:nvPr/>
        </p:nvSpPr>
        <p:spPr>
          <a:xfrm>
            <a:off x="1037771" y="5344803"/>
            <a:ext cx="5245463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O 13</a:t>
            </a:r>
          </a:p>
        </p:txBody>
      </p:sp>
      <p:sp>
        <p:nvSpPr>
          <p:cNvPr id="23" name="Rectangle 22"/>
          <p:cNvSpPr/>
          <p:nvPr/>
        </p:nvSpPr>
        <p:spPr>
          <a:xfrm>
            <a:off x="6291947" y="6028497"/>
            <a:ext cx="5245463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O 7</a:t>
            </a:r>
          </a:p>
        </p:txBody>
      </p:sp>
      <p:sp>
        <p:nvSpPr>
          <p:cNvPr id="24" name="Rectangle 23"/>
          <p:cNvSpPr/>
          <p:nvPr/>
        </p:nvSpPr>
        <p:spPr>
          <a:xfrm>
            <a:off x="1037771" y="6037510"/>
            <a:ext cx="5245463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O 14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E14FFD1-1E65-8287-09D9-A1C368606C6F}"/>
              </a:ext>
            </a:extLst>
          </p:cNvPr>
          <p:cNvGrpSpPr/>
          <p:nvPr/>
        </p:nvGrpSpPr>
        <p:grpSpPr>
          <a:xfrm>
            <a:off x="87221" y="325396"/>
            <a:ext cx="2547900" cy="488950"/>
            <a:chOff x="6942149" y="5520377"/>
            <a:chExt cx="4892790" cy="993102"/>
          </a:xfrm>
        </p:grpSpPr>
        <p:pic>
          <p:nvPicPr>
            <p:cNvPr id="3" name="Picture 6">
              <a:extLst>
                <a:ext uri="{FF2B5EF4-FFF2-40B4-BE49-F238E27FC236}">
                  <a16:creationId xmlns:a16="http://schemas.microsoft.com/office/drawing/2014/main" id="{8484DDBF-A70B-DE38-EBFF-FAF97C43C34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Image 1">
              <a:extLst>
                <a:ext uri="{FF2B5EF4-FFF2-40B4-BE49-F238E27FC236}">
                  <a16:creationId xmlns:a16="http://schemas.microsoft.com/office/drawing/2014/main" id="{239F2294-F3AF-2088-6A76-E344AFAF9D4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Google Shape;148;p2">
              <a:extLst>
                <a:ext uri="{FF2B5EF4-FFF2-40B4-BE49-F238E27FC236}">
                  <a16:creationId xmlns:a16="http://schemas.microsoft.com/office/drawing/2014/main" id="{20CC99DA-2979-5248-760D-B2DB8A694B0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E2E6157-B95E-F0F1-3F3E-AAB4DDE81C2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085257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68593" y="1269905"/>
            <a:ext cx="10620829" cy="69318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3600" b="1" dirty="0">
                <a:latin typeface="Franklin Gothic Book" panose="020B0503020102020204" pitchFamily="34" charset="0"/>
              </a:rPr>
              <a:t>2- </a:t>
            </a:r>
            <a:r>
              <a:rPr lang="ar-SA" sz="3600" dirty="0"/>
              <a:t>اجمع الأهداف الى ما بين ٣ و٥ مجموعات </a:t>
            </a:r>
            <a:endParaRPr lang="en-US" sz="3600" b="1" dirty="0">
              <a:latin typeface="Franklin Gothic Book" panose="020B0503020102020204" pitchFamily="34" charset="0"/>
            </a:endParaRPr>
          </a:p>
        </p:txBody>
      </p:sp>
      <p:sp>
        <p:nvSpPr>
          <p:cNvPr id="8" name="Pentagon 7"/>
          <p:cNvSpPr/>
          <p:nvPr/>
        </p:nvSpPr>
        <p:spPr>
          <a:xfrm rot="5400000">
            <a:off x="10339433" y="97438"/>
            <a:ext cx="1640114" cy="1007496"/>
          </a:xfrm>
          <a:prstGeom prst="homePlate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0623927" y="-23617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4.2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502208" y="2888187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المجموعة 5</a:t>
            </a:r>
            <a:endParaRPr lang="en-US" sz="28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2940608" y="2888187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المجموعة 4</a:t>
            </a:r>
            <a:endParaRPr lang="en-US" sz="28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5379008" y="2888187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المجموعة 3</a:t>
            </a:r>
            <a:endParaRPr lang="en-US" sz="28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7817408" y="2894297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المجموعة 2</a:t>
            </a:r>
            <a:endParaRPr lang="en-US" sz="28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0255808" y="2888186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المجموعة 1</a:t>
            </a:r>
            <a:endParaRPr lang="en-US" sz="28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BA49647-B9E7-6CAF-C6C7-09ECB95757E6}"/>
              </a:ext>
            </a:extLst>
          </p:cNvPr>
          <p:cNvGrpSpPr/>
          <p:nvPr/>
        </p:nvGrpSpPr>
        <p:grpSpPr>
          <a:xfrm>
            <a:off x="241773" y="195254"/>
            <a:ext cx="2547900" cy="488950"/>
            <a:chOff x="6942149" y="5520377"/>
            <a:chExt cx="4892790" cy="993102"/>
          </a:xfrm>
        </p:grpSpPr>
        <p:pic>
          <p:nvPicPr>
            <p:cNvPr id="3" name="Picture 6">
              <a:extLst>
                <a:ext uri="{FF2B5EF4-FFF2-40B4-BE49-F238E27FC236}">
                  <a16:creationId xmlns:a16="http://schemas.microsoft.com/office/drawing/2014/main" id="{4EF4B633-A03C-93A3-C914-C89CDF2DA68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Image 1">
              <a:extLst>
                <a:ext uri="{FF2B5EF4-FFF2-40B4-BE49-F238E27FC236}">
                  <a16:creationId xmlns:a16="http://schemas.microsoft.com/office/drawing/2014/main" id="{DD295A0E-105A-B4D9-8723-EFB7A21D201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Google Shape;148;p2">
              <a:extLst>
                <a:ext uri="{FF2B5EF4-FFF2-40B4-BE49-F238E27FC236}">
                  <a16:creationId xmlns:a16="http://schemas.microsoft.com/office/drawing/2014/main" id="{FA7634DC-92B6-4095-C51A-9A888ED1F6A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2436C6FD-3C7F-4DCD-CEEE-BE82337C61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7826165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037771" y="1271673"/>
            <a:ext cx="10620829" cy="69318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LB" sz="3600" dirty="0"/>
              <a:t>مجموعات المعدلات من 1 إلى 5 لكل معيار</a:t>
            </a:r>
            <a:r>
              <a:rPr lang="en-US" sz="3600" b="1" dirty="0">
                <a:latin typeface="Franklin Gothic Book" panose="020B0503020102020204" pitchFamily="34" charset="0"/>
              </a:rPr>
              <a:t> </a:t>
            </a:r>
          </a:p>
        </p:txBody>
      </p:sp>
      <p:sp>
        <p:nvSpPr>
          <p:cNvPr id="8" name="Pentagon 7"/>
          <p:cNvSpPr/>
          <p:nvPr/>
        </p:nvSpPr>
        <p:spPr>
          <a:xfrm rot="5400000">
            <a:off x="10334795" y="-52132"/>
            <a:ext cx="1640114" cy="1007496"/>
          </a:xfrm>
          <a:prstGeom prst="homePlate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0619289" y="-173187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4.3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0924234" y="2672606"/>
            <a:ext cx="1438838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LB" sz="24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المجموعة 1</a:t>
            </a:r>
            <a:endParaRPr lang="en-US" sz="24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10908327" y="3299414"/>
            <a:ext cx="1438838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4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المجموعة 2</a:t>
            </a:r>
            <a:endParaRPr lang="en-US" sz="24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10892419" y="3926222"/>
            <a:ext cx="1438838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4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المجموعة 3</a:t>
            </a:r>
            <a:endParaRPr lang="en-US" sz="24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0892419" y="4553030"/>
            <a:ext cx="1438838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4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المجموعة 4</a:t>
            </a:r>
            <a:endParaRPr lang="en-US" sz="24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0892419" y="5174281"/>
            <a:ext cx="1438838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4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المجموعة 5</a:t>
            </a:r>
            <a:endParaRPr lang="en-US" sz="24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73334" y="2083409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الوقتت</a:t>
            </a:r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573334" y="2682959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573334" y="3309767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573334" y="3930831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573334" y="4551895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573334" y="5184634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443514" y="2083409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LB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الاتصالات</a:t>
            </a:r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443514" y="2682959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443514" y="3309767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443514" y="3930831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443514" y="4551895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443514" y="5184634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313694" y="2083409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اشراك</a:t>
            </a:r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313694" y="2682959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313694" y="3309767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313694" y="3930831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5313694" y="4551895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5313694" y="5184634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7183874" y="2083409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التكلفة والموارد البشرية</a:t>
            </a:r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7183874" y="2682959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7183874" y="3309767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7183874" y="3930831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7183874" y="4551895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7183874" y="5184634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9054054" y="2083409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التأثير</a:t>
            </a:r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9054054" y="2682959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9054054" y="3309767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9054054" y="3930831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054054" y="4551895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9054054" y="5184634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222548" y="2120304"/>
            <a:ext cx="1091562" cy="537115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4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المجموع</a:t>
            </a:r>
            <a:endParaRPr lang="en-US" sz="24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222548" y="2685211"/>
            <a:ext cx="1091562" cy="537115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4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المجموع</a:t>
            </a:r>
            <a:endParaRPr lang="en-US" sz="24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222548" y="3344207"/>
            <a:ext cx="1091562" cy="537115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dirty="0"/>
              <a:t>المجموع</a:t>
            </a:r>
            <a:endParaRPr lang="en-US" dirty="0"/>
          </a:p>
        </p:txBody>
      </p:sp>
      <p:sp>
        <p:nvSpPr>
          <p:cNvPr id="48" name="Rectangle 47"/>
          <p:cNvSpPr/>
          <p:nvPr/>
        </p:nvSpPr>
        <p:spPr>
          <a:xfrm>
            <a:off x="222548" y="3989105"/>
            <a:ext cx="1091562" cy="537115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4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المجموع</a:t>
            </a:r>
            <a:endParaRPr lang="en-US" sz="24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222548" y="4595903"/>
            <a:ext cx="1091562" cy="537115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4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المجموع</a:t>
            </a:r>
            <a:endParaRPr lang="en-US" sz="24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222548" y="5189261"/>
            <a:ext cx="1091562" cy="537115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4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المجموع</a:t>
            </a:r>
            <a:endParaRPr lang="en-US" sz="24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75617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9909" y="3456700"/>
            <a:ext cx="6085115" cy="1034129"/>
          </a:xfrm>
        </p:spPr>
        <p:txBody>
          <a:bodyPr/>
          <a:lstStyle/>
          <a:p>
            <a:pPr algn="ctr"/>
            <a:r>
              <a:rPr lang="ar-LB" sz="7200" b="1" dirty="0">
                <a:latin typeface="Franklin Gothic Book" panose="020B0503020102020204" pitchFamily="34" charset="0"/>
              </a:rPr>
              <a:t>خطة العمل</a:t>
            </a:r>
            <a:endParaRPr lang="en-US" sz="7200" b="1" dirty="0">
              <a:latin typeface="Franklin Gothic Book" panose="020B0503020102020204" pitchFamily="34" charset="0"/>
            </a:endParaRPr>
          </a:p>
        </p:txBody>
      </p:sp>
      <p:sp>
        <p:nvSpPr>
          <p:cNvPr id="5" name="Pentagon 4"/>
          <p:cNvSpPr/>
          <p:nvPr/>
        </p:nvSpPr>
        <p:spPr>
          <a:xfrm rot="5400000">
            <a:off x="10179810" y="351971"/>
            <a:ext cx="1640114" cy="1007496"/>
          </a:xfrm>
          <a:prstGeom prst="homePlat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0732005" y="250372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5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037771" y="4731293"/>
            <a:ext cx="5312229" cy="20723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314" name="Picture 2" descr="Business Background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5778" r="94222">
                        <a14:backgroundMark x1="58111" y1="97381" x2="72556" y2="8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7840" y="1675776"/>
            <a:ext cx="4652399" cy="4342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6AB121CC-8A20-1125-6CB7-7A79D38AF695}"/>
              </a:ext>
            </a:extLst>
          </p:cNvPr>
          <p:cNvGrpSpPr/>
          <p:nvPr/>
        </p:nvGrpSpPr>
        <p:grpSpPr>
          <a:xfrm>
            <a:off x="0" y="111501"/>
            <a:ext cx="2547900" cy="488950"/>
            <a:chOff x="6942149" y="5520377"/>
            <a:chExt cx="4892790" cy="993102"/>
          </a:xfrm>
        </p:grpSpPr>
        <p:pic>
          <p:nvPicPr>
            <p:cNvPr id="3" name="Picture 6">
              <a:extLst>
                <a:ext uri="{FF2B5EF4-FFF2-40B4-BE49-F238E27FC236}">
                  <a16:creationId xmlns:a16="http://schemas.microsoft.com/office/drawing/2014/main" id="{2DC0ED2C-3B76-B078-A9AA-B6913319DB9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Image 1">
              <a:extLst>
                <a:ext uri="{FF2B5EF4-FFF2-40B4-BE49-F238E27FC236}">
                  <a16:creationId xmlns:a16="http://schemas.microsoft.com/office/drawing/2014/main" id="{60D27D69-BD0A-600D-E268-EC38A8E86DF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Google Shape;148;p2">
              <a:extLst>
                <a:ext uri="{FF2B5EF4-FFF2-40B4-BE49-F238E27FC236}">
                  <a16:creationId xmlns:a16="http://schemas.microsoft.com/office/drawing/2014/main" id="{B92EDD74-3220-EA38-FAE5-EBC0C2D9626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4F4165C6-BABF-ACF3-433F-FC32AE000A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3242839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785585" y="1644290"/>
            <a:ext cx="10620829" cy="693183"/>
          </a:xfrm>
          <a:prstGeom prst="rect">
            <a:avLst/>
          </a:prstGeom>
          <a:solidFill>
            <a:srgbClr val="FE6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3600" b="1" dirty="0">
                <a:latin typeface="Franklin Gothic Book" panose="020B0503020102020204" pitchFamily="34" charset="0"/>
              </a:rPr>
              <a:t>1- </a:t>
            </a:r>
            <a:r>
              <a:rPr lang="ar-SA" sz="3600" dirty="0"/>
              <a:t>اختار العمل على مجموعتين، او ٢، او ٣، او ٤، او ٥</a:t>
            </a:r>
            <a:endParaRPr lang="en-US" sz="3600" b="1" dirty="0">
              <a:latin typeface="Franklin Gothic Book" panose="020B0503020102020204" pitchFamily="34" charset="0"/>
            </a:endParaRPr>
          </a:p>
        </p:txBody>
      </p:sp>
      <p:sp>
        <p:nvSpPr>
          <p:cNvPr id="8" name="Pentagon 7"/>
          <p:cNvSpPr/>
          <p:nvPr/>
        </p:nvSpPr>
        <p:spPr>
          <a:xfrm rot="5400000">
            <a:off x="9832305" y="316309"/>
            <a:ext cx="1640114" cy="1007496"/>
          </a:xfrm>
          <a:prstGeom prst="homePlat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0116799" y="195254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5.1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9892532" y="2859003"/>
            <a:ext cx="1870180" cy="537115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المجموعة 1</a:t>
            </a:r>
            <a:endParaRPr lang="en-US" sz="28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2940608" y="2888187"/>
            <a:ext cx="1870180" cy="537115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المجموعة 4</a:t>
            </a:r>
            <a:endParaRPr lang="en-US" sz="28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5379008" y="2888187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المجموعة 3</a:t>
            </a:r>
            <a:endParaRPr lang="en-US" sz="28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7817408" y="2894297"/>
            <a:ext cx="1870180" cy="537115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المجموعة 2</a:t>
            </a:r>
            <a:endParaRPr lang="en-US" sz="28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954279" y="2859002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المجموعة 5</a:t>
            </a:r>
            <a:endParaRPr lang="en-US" sz="28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A91FC7F-9536-A5B8-19BD-9A4DD641FB0F}"/>
              </a:ext>
            </a:extLst>
          </p:cNvPr>
          <p:cNvGrpSpPr/>
          <p:nvPr/>
        </p:nvGrpSpPr>
        <p:grpSpPr>
          <a:xfrm>
            <a:off x="32657" y="195254"/>
            <a:ext cx="2547900" cy="488950"/>
            <a:chOff x="6942149" y="5520377"/>
            <a:chExt cx="4892790" cy="993102"/>
          </a:xfrm>
        </p:grpSpPr>
        <p:pic>
          <p:nvPicPr>
            <p:cNvPr id="3" name="Picture 6">
              <a:extLst>
                <a:ext uri="{FF2B5EF4-FFF2-40B4-BE49-F238E27FC236}">
                  <a16:creationId xmlns:a16="http://schemas.microsoft.com/office/drawing/2014/main" id="{06748A1F-FDA0-A275-4CC0-D6A72D5F652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Image 1">
              <a:extLst>
                <a:ext uri="{FF2B5EF4-FFF2-40B4-BE49-F238E27FC236}">
                  <a16:creationId xmlns:a16="http://schemas.microsoft.com/office/drawing/2014/main" id="{E119CE8D-5146-3D8F-1235-96FBFB4D4C9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Google Shape;148;p2">
              <a:extLst>
                <a:ext uri="{FF2B5EF4-FFF2-40B4-BE49-F238E27FC236}">
                  <a16:creationId xmlns:a16="http://schemas.microsoft.com/office/drawing/2014/main" id="{0B3DC58E-EFCD-E668-F8B2-83AD252E682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B115818-3841-786E-19F9-E042DB9909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744328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/>
          <p:cNvSpPr/>
          <p:nvPr/>
        </p:nvSpPr>
        <p:spPr>
          <a:xfrm rot="5400000">
            <a:off x="7752128" y="402582"/>
            <a:ext cx="1640114" cy="1007496"/>
          </a:xfrm>
          <a:prstGeom prst="homePlate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036622" y="300983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1.1</a:t>
            </a:r>
          </a:p>
        </p:txBody>
      </p:sp>
      <p:sp>
        <p:nvSpPr>
          <p:cNvPr id="7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01257" y="493767"/>
            <a:ext cx="6085115" cy="798680"/>
          </a:xfrm>
        </p:spPr>
        <p:txBody>
          <a:bodyPr/>
          <a:lstStyle/>
          <a:p>
            <a:pPr algn="ctr" rtl="1"/>
            <a:r>
              <a:rPr lang="ar-SA" sz="5400" dirty="0"/>
              <a:t>٥ وقائع أساسية</a:t>
            </a:r>
            <a:endParaRPr lang="en-US" sz="5400" b="1" dirty="0">
              <a:latin typeface="Franklin Gothic Book" panose="020B05030201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10671" y="1872963"/>
            <a:ext cx="11466286" cy="87085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10671" y="2843036"/>
            <a:ext cx="11466286" cy="87085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10671" y="3813109"/>
            <a:ext cx="11466286" cy="87085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10671" y="4783182"/>
            <a:ext cx="11466286" cy="87085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10671" y="5795034"/>
            <a:ext cx="11466286" cy="87085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Franklin Gothic Book" panose="020B05030201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42F346E-63F0-7F47-00AF-8C45F6C517F0}"/>
              </a:ext>
            </a:extLst>
          </p:cNvPr>
          <p:cNvGrpSpPr/>
          <p:nvPr/>
        </p:nvGrpSpPr>
        <p:grpSpPr>
          <a:xfrm>
            <a:off x="23688" y="249292"/>
            <a:ext cx="2547900" cy="488950"/>
            <a:chOff x="6942149" y="5520377"/>
            <a:chExt cx="4892790" cy="993102"/>
          </a:xfrm>
        </p:grpSpPr>
        <p:pic>
          <p:nvPicPr>
            <p:cNvPr id="8" name="Picture 6">
              <a:extLst>
                <a:ext uri="{FF2B5EF4-FFF2-40B4-BE49-F238E27FC236}">
                  <a16:creationId xmlns:a16="http://schemas.microsoft.com/office/drawing/2014/main" id="{E31BD3D1-5FC8-3AF5-6768-CCBE9B203E9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Image 1">
              <a:extLst>
                <a:ext uri="{FF2B5EF4-FFF2-40B4-BE49-F238E27FC236}">
                  <a16:creationId xmlns:a16="http://schemas.microsoft.com/office/drawing/2014/main" id="{3AF42AB0-E18D-A809-516A-8B75998A192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Google Shape;148;p2">
              <a:extLst>
                <a:ext uri="{FF2B5EF4-FFF2-40B4-BE49-F238E27FC236}">
                  <a16:creationId xmlns:a16="http://schemas.microsoft.com/office/drawing/2014/main" id="{72C56215-B788-54CF-E9AB-000C354C2B3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0CA9271-6F38-0B6C-9B99-DE966C1852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2669161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81737" y="1036350"/>
            <a:ext cx="10620829" cy="693183"/>
          </a:xfrm>
          <a:prstGeom prst="rect">
            <a:avLst/>
          </a:prstGeom>
          <a:solidFill>
            <a:srgbClr val="FE6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LB" sz="3600" dirty="0"/>
              <a:t>اكتب أهداف كل مجموعة بطريقة ذكية</a:t>
            </a:r>
            <a:endParaRPr lang="en-US" sz="3600" b="1" dirty="0">
              <a:latin typeface="Franklin Gothic Book" panose="020B0503020102020204" pitchFamily="34" charset="0"/>
            </a:endParaRPr>
          </a:p>
        </p:txBody>
      </p:sp>
      <p:sp>
        <p:nvSpPr>
          <p:cNvPr id="8" name="Pentagon 7"/>
          <p:cNvSpPr/>
          <p:nvPr/>
        </p:nvSpPr>
        <p:spPr>
          <a:xfrm rot="5400000">
            <a:off x="10650944" y="316309"/>
            <a:ext cx="1640114" cy="1007496"/>
          </a:xfrm>
          <a:prstGeom prst="homePlat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0935438" y="195254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5.2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79195" y="1779971"/>
            <a:ext cx="2195596" cy="4746922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LB" sz="4000" b="1" dirty="0">
                <a:solidFill>
                  <a:schemeClr val="bg1"/>
                </a:solidFill>
                <a:latin typeface="Franklin Gothic Book" panose="020B0503020102020204" pitchFamily="34" charset="0"/>
              </a:rPr>
              <a:t>ثم أضف الأنشطة لكل هدف</a:t>
            </a:r>
            <a:endParaRPr lang="en-US" sz="4000" b="1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" name="Right Arrow 1"/>
          <p:cNvSpPr/>
          <p:nvPr/>
        </p:nvSpPr>
        <p:spPr>
          <a:xfrm rot="10800000">
            <a:off x="2289776" y="3725415"/>
            <a:ext cx="1335544" cy="856034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B165A11-69F7-C82D-9511-11196BB070DB}"/>
              </a:ext>
            </a:extLst>
          </p:cNvPr>
          <p:cNvGrpSpPr/>
          <p:nvPr/>
        </p:nvGrpSpPr>
        <p:grpSpPr>
          <a:xfrm>
            <a:off x="134556" y="331107"/>
            <a:ext cx="2547900" cy="488950"/>
            <a:chOff x="6942149" y="5520377"/>
            <a:chExt cx="4892790" cy="993102"/>
          </a:xfrm>
        </p:grpSpPr>
        <p:pic>
          <p:nvPicPr>
            <p:cNvPr id="4" name="Picture 6">
              <a:extLst>
                <a:ext uri="{FF2B5EF4-FFF2-40B4-BE49-F238E27FC236}">
                  <a16:creationId xmlns:a16="http://schemas.microsoft.com/office/drawing/2014/main" id="{C25C29B5-856C-6BE6-ACAD-61CC6464085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Image 1">
              <a:extLst>
                <a:ext uri="{FF2B5EF4-FFF2-40B4-BE49-F238E27FC236}">
                  <a16:creationId xmlns:a16="http://schemas.microsoft.com/office/drawing/2014/main" id="{EA2CFB24-D709-9E7A-9E97-BD5704A2741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Google Shape;148;p2">
              <a:extLst>
                <a:ext uri="{FF2B5EF4-FFF2-40B4-BE49-F238E27FC236}">
                  <a16:creationId xmlns:a16="http://schemas.microsoft.com/office/drawing/2014/main" id="{3C0A2A9F-4CE0-CFA5-C18E-2C5991936ED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DFB96BED-98EB-46F1-DC9B-1DD0035791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B9768F62-7A14-0FB5-9B2E-6E265A444337}"/>
              </a:ext>
            </a:extLst>
          </p:cNvPr>
          <p:cNvSpPr txBox="1"/>
          <p:nvPr/>
        </p:nvSpPr>
        <p:spPr>
          <a:xfrm>
            <a:off x="14077446" y="2279645"/>
            <a:ext cx="1458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LB" dirty="0">
                <a:solidFill>
                  <a:schemeClr val="bg1"/>
                </a:solidFill>
              </a:rPr>
              <a:t>يمكن تحقيقه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42D3687-5068-5B7E-4788-648964F3EAD6}"/>
              </a:ext>
            </a:extLst>
          </p:cNvPr>
          <p:cNvSpPr txBox="1"/>
          <p:nvPr/>
        </p:nvSpPr>
        <p:spPr>
          <a:xfrm>
            <a:off x="12325222" y="2921111"/>
            <a:ext cx="133554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LB" dirty="0">
                <a:solidFill>
                  <a:schemeClr val="bg1"/>
                </a:solidFill>
              </a:rPr>
              <a:t>حدد أرقام حقيقية مع مواعيد نهائية</a:t>
            </a:r>
            <a:endParaRPr lang="en-US" dirty="0">
              <a:solidFill>
                <a:schemeClr val="bg1"/>
              </a:solidFill>
            </a:endParaRPr>
          </a:p>
          <a:p>
            <a:pPr algn="r" rtl="1"/>
            <a:endParaRPr lang="en-US" dirty="0">
              <a:solidFill>
                <a:schemeClr val="bg1"/>
              </a:solidFill>
            </a:endParaRPr>
          </a:p>
          <a:p>
            <a:pPr algn="r" rtl="1"/>
            <a:endParaRPr lang="en-US" dirty="0">
              <a:solidFill>
                <a:schemeClr val="bg1"/>
              </a:solidFill>
            </a:endParaRPr>
          </a:p>
          <a:p>
            <a:pPr algn="r" rtl="1"/>
            <a:r>
              <a:rPr lang="ar-LB" dirty="0">
                <a:solidFill>
                  <a:schemeClr val="bg1"/>
                </a:solidFill>
              </a:rPr>
              <a:t>لاتقل: "اريد المزيد من الزوار"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DD6CE47B-C7BB-806E-0B44-99D2F43D1A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4134776"/>
              </p:ext>
            </p:extLst>
          </p:nvPr>
        </p:nvGraphicFramePr>
        <p:xfrm>
          <a:off x="3540195" y="2028844"/>
          <a:ext cx="8382552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6517">
                  <a:extLst>
                    <a:ext uri="{9D8B030D-6E8A-4147-A177-3AD203B41FA5}">
                      <a16:colId xmlns:a16="http://schemas.microsoft.com/office/drawing/2014/main" val="3133488499"/>
                    </a:ext>
                  </a:extLst>
                </a:gridCol>
                <a:gridCol w="220046">
                  <a:extLst>
                    <a:ext uri="{9D8B030D-6E8A-4147-A177-3AD203B41FA5}">
                      <a16:colId xmlns:a16="http://schemas.microsoft.com/office/drawing/2014/main" val="1002471409"/>
                    </a:ext>
                  </a:extLst>
                </a:gridCol>
                <a:gridCol w="1543007">
                  <a:extLst>
                    <a:ext uri="{9D8B030D-6E8A-4147-A177-3AD203B41FA5}">
                      <a16:colId xmlns:a16="http://schemas.microsoft.com/office/drawing/2014/main" val="270780420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3011597739"/>
                    </a:ext>
                  </a:extLst>
                </a:gridCol>
                <a:gridCol w="1423643">
                  <a:extLst>
                    <a:ext uri="{9D8B030D-6E8A-4147-A177-3AD203B41FA5}">
                      <a16:colId xmlns:a16="http://schemas.microsoft.com/office/drawing/2014/main" val="155024889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910600325"/>
                    </a:ext>
                  </a:extLst>
                </a:gridCol>
                <a:gridCol w="1483360">
                  <a:extLst>
                    <a:ext uri="{9D8B030D-6E8A-4147-A177-3AD203B41FA5}">
                      <a16:colId xmlns:a16="http://schemas.microsoft.com/office/drawing/2014/main" val="408362601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479751481"/>
                    </a:ext>
                  </a:extLst>
                </a:gridCol>
                <a:gridCol w="1545099">
                  <a:extLst>
                    <a:ext uri="{9D8B030D-6E8A-4147-A177-3AD203B41FA5}">
                      <a16:colId xmlns:a16="http://schemas.microsoft.com/office/drawing/2014/main" val="31663511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E6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3FCBF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endParaRPr lang="en-US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rgbClr val="C00000"/>
                          </a:solidFill>
                        </a:ln>
                        <a:solidFill>
                          <a:srgbClr val="C00000"/>
                        </a:solidFill>
                      </a:endParaRPr>
                    </a:p>
                    <a:p>
                      <a:endParaRPr lang="en-US" dirty="0">
                        <a:ln>
                          <a:solidFill>
                            <a:srgbClr val="C00000"/>
                          </a:solidFill>
                        </a:ln>
                        <a:solidFill>
                          <a:srgbClr val="C00000"/>
                        </a:solidFill>
                      </a:endParaRPr>
                    </a:p>
                    <a:p>
                      <a:endParaRPr lang="en-US" dirty="0">
                        <a:ln>
                          <a:solidFill>
                            <a:srgbClr val="C00000"/>
                          </a:solidFill>
                        </a:ln>
                        <a:solidFill>
                          <a:srgbClr val="C00000"/>
                        </a:solidFill>
                      </a:endParaRPr>
                    </a:p>
                    <a:p>
                      <a:endParaRPr lang="en-US" dirty="0">
                        <a:ln>
                          <a:solidFill>
                            <a:srgbClr val="C00000"/>
                          </a:solidFill>
                        </a:ln>
                        <a:solidFill>
                          <a:srgbClr val="C00000"/>
                        </a:solidFill>
                      </a:endParaRPr>
                    </a:p>
                    <a:p>
                      <a:endParaRPr lang="en-US" dirty="0">
                        <a:ln>
                          <a:solidFill>
                            <a:srgbClr val="C00000"/>
                          </a:solidFill>
                        </a:ln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6622946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E6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3FCBF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rgbClr val="C00000"/>
                          </a:solidFill>
                        </a:ln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05009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dirty="0">
                          <a:solidFill>
                            <a:schemeClr val="bg1"/>
                          </a:solidFill>
                        </a:rPr>
                        <a:t>اعط نفسك موعد للتسليم</a:t>
                      </a:r>
                    </a:p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ar-SA" dirty="0">
                        <a:solidFill>
                          <a:schemeClr val="bg1"/>
                        </a:solidFill>
                      </a:endParaRPr>
                    </a:p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dirty="0">
                          <a:solidFill>
                            <a:schemeClr val="bg1"/>
                          </a:solidFill>
                        </a:rPr>
                        <a:t>لا تصر على هدف يمكنك الوصول اليه، "بيومآ ما"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LB" dirty="0">
                          <a:solidFill>
                            <a:schemeClr val="bg1"/>
                          </a:solidFill>
                        </a:rPr>
                        <a:t>كن صريح مع نفسك، انت تعرف قدراتك وقدرات فريقك</a:t>
                      </a:r>
                      <a:br>
                        <a:rPr lang="ar-LB" dirty="0">
                          <a:solidFill>
                            <a:schemeClr val="bg1"/>
                          </a:solidFill>
                        </a:rPr>
                      </a:br>
                      <a:br>
                        <a:rPr lang="ar-LB" dirty="0">
                          <a:solidFill>
                            <a:schemeClr val="bg1"/>
                          </a:solidFill>
                        </a:rPr>
                      </a:br>
                      <a:r>
                        <a:rPr lang="ar-LB" dirty="0">
                          <a:solidFill>
                            <a:schemeClr val="bg1"/>
                          </a:solidFill>
                        </a:rPr>
                        <a:t>لا تنسى أي عوائق قد تضطر ان تتخطاها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E6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LB" dirty="0">
                          <a:solidFill>
                            <a:schemeClr val="bg1"/>
                          </a:solidFill>
                        </a:rPr>
                        <a:t>العمل نحو هدف صعب ولكنه ممكن </a:t>
                      </a:r>
                      <a:br>
                        <a:rPr lang="ar-LB" dirty="0">
                          <a:solidFill>
                            <a:schemeClr val="bg1"/>
                          </a:solidFill>
                        </a:rPr>
                      </a:br>
                      <a:r>
                        <a:rPr lang="ar-LB" dirty="0">
                          <a:solidFill>
                            <a:schemeClr val="bg1"/>
                          </a:solidFill>
                        </a:rPr>
                        <a:t>لا تحاول ان تغزو العالم في ليلة واحدة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3FCBF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SA" dirty="0">
                          <a:solidFill>
                            <a:schemeClr val="bg1"/>
                          </a:solidFill>
                        </a:rPr>
                        <a:t>تأكد من أن هدفك قابل للتتبع</a:t>
                      </a:r>
                      <a:br>
                        <a:rPr lang="en-US" dirty="0">
                          <a:solidFill>
                            <a:schemeClr val="bg1"/>
                          </a:solidFill>
                        </a:rPr>
                      </a:br>
                      <a:r>
                        <a:rPr lang="ar-SA" dirty="0">
                          <a:solidFill>
                            <a:schemeClr val="bg1"/>
                          </a:solidFill>
                        </a:rPr>
                        <a:t>لا تختبىء وراء كلمات مثل "العلامة التجارية أو المشاركة أو التأثير الاجتماعي"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LB" dirty="0">
                          <a:solidFill>
                            <a:schemeClr val="bg1"/>
                          </a:solidFill>
                        </a:rPr>
                        <a:t>حدد أرقام حقيقية مع مواعيد نهائية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  <a:p>
                      <a:pPr algn="r" rtl="1"/>
                      <a:endParaRPr lang="en-US" dirty="0">
                        <a:solidFill>
                          <a:schemeClr val="bg1"/>
                        </a:solidFill>
                      </a:endParaRPr>
                    </a:p>
                    <a:p>
                      <a:pPr algn="r" rtl="1"/>
                      <a:endParaRPr lang="en-US" dirty="0">
                        <a:solidFill>
                          <a:schemeClr val="bg1"/>
                        </a:solidFill>
                      </a:endParaRPr>
                    </a:p>
                    <a:p>
                      <a:pPr algn="r" rtl="1"/>
                      <a:r>
                        <a:rPr lang="ar-LB" dirty="0">
                          <a:solidFill>
                            <a:schemeClr val="bg1"/>
                          </a:solidFill>
                        </a:rPr>
                        <a:t>لاتقل: "اريد المزيد من الزوار"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  <a:p>
                      <a:endParaRPr lang="en-US" dirty="0">
                        <a:ln>
                          <a:solidFill>
                            <a:srgbClr val="C00000"/>
                          </a:solidFill>
                        </a:ln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1112699"/>
                  </a:ext>
                </a:extLst>
              </a:tr>
            </a:tbl>
          </a:graphicData>
        </a:graphic>
      </p:graphicFrame>
      <p:sp>
        <p:nvSpPr>
          <p:cNvPr id="16" name="Oval 15">
            <a:extLst>
              <a:ext uri="{FF2B5EF4-FFF2-40B4-BE49-F238E27FC236}">
                <a16:creationId xmlns:a16="http://schemas.microsoft.com/office/drawing/2014/main" id="{BB636C35-891D-5A0B-7313-4A7F43F2C427}"/>
              </a:ext>
            </a:extLst>
          </p:cNvPr>
          <p:cNvSpPr/>
          <p:nvPr/>
        </p:nvSpPr>
        <p:spPr>
          <a:xfrm>
            <a:off x="10686072" y="2362521"/>
            <a:ext cx="833495" cy="69318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tx1"/>
                </a:solidFill>
              </a:rPr>
              <a:t>S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BC71E370-E408-01A5-2905-E2BBE11C2187}"/>
              </a:ext>
            </a:extLst>
          </p:cNvPr>
          <p:cNvSpPr/>
          <p:nvPr/>
        </p:nvSpPr>
        <p:spPr>
          <a:xfrm>
            <a:off x="8976465" y="2362521"/>
            <a:ext cx="833495" cy="69318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tx1"/>
                </a:solidFill>
              </a:rPr>
              <a:t>M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FFE48565-96E5-8806-459B-00B804B18919}"/>
              </a:ext>
            </a:extLst>
          </p:cNvPr>
          <p:cNvSpPr/>
          <p:nvPr/>
        </p:nvSpPr>
        <p:spPr>
          <a:xfrm>
            <a:off x="7319615" y="2464311"/>
            <a:ext cx="833495" cy="69318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7E1B58D5-FF00-167C-D377-2F94C01D19B3}"/>
              </a:ext>
            </a:extLst>
          </p:cNvPr>
          <p:cNvSpPr/>
          <p:nvPr/>
        </p:nvSpPr>
        <p:spPr>
          <a:xfrm>
            <a:off x="5542911" y="2464310"/>
            <a:ext cx="833495" cy="69318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tx1"/>
                </a:solidFill>
              </a:rPr>
              <a:t>R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02CD43EC-98C4-DAE9-19FD-A217C0180648}"/>
              </a:ext>
            </a:extLst>
          </p:cNvPr>
          <p:cNvSpPr/>
          <p:nvPr/>
        </p:nvSpPr>
        <p:spPr>
          <a:xfrm>
            <a:off x="3795204" y="2415808"/>
            <a:ext cx="833495" cy="69318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tx1"/>
                </a:solidFill>
              </a:rPr>
              <a:t>T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AF0C89F-EB0B-E91F-09F0-0D6EF4CD4387}"/>
              </a:ext>
            </a:extLst>
          </p:cNvPr>
          <p:cNvSpPr txBox="1"/>
          <p:nvPr/>
        </p:nvSpPr>
        <p:spPr>
          <a:xfrm>
            <a:off x="10759636" y="3121519"/>
            <a:ext cx="9579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LB" sz="2000" dirty="0">
                <a:solidFill>
                  <a:schemeClr val="bg1"/>
                </a:solidFill>
              </a:rPr>
              <a:t>محدد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9B8C03B-F5C3-6E2E-FCD8-14CD1ABB2B2D}"/>
              </a:ext>
            </a:extLst>
          </p:cNvPr>
          <p:cNvSpPr txBox="1"/>
          <p:nvPr/>
        </p:nvSpPr>
        <p:spPr>
          <a:xfrm>
            <a:off x="8769282" y="3129436"/>
            <a:ext cx="1458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LB" dirty="0">
                <a:solidFill>
                  <a:schemeClr val="bg1"/>
                </a:solidFill>
              </a:rPr>
              <a:t>قابل للقياس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FA829D6-5727-B9E4-571E-791D38D06D8A}"/>
              </a:ext>
            </a:extLst>
          </p:cNvPr>
          <p:cNvSpPr txBox="1"/>
          <p:nvPr/>
        </p:nvSpPr>
        <p:spPr>
          <a:xfrm>
            <a:off x="6874535" y="3121519"/>
            <a:ext cx="1458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LB" dirty="0">
                <a:solidFill>
                  <a:schemeClr val="bg1"/>
                </a:solidFill>
              </a:rPr>
              <a:t>يمكن تحقيقه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2B7A447-A886-EB42-716F-B578F404CC63}"/>
              </a:ext>
            </a:extLst>
          </p:cNvPr>
          <p:cNvSpPr txBox="1"/>
          <p:nvPr/>
        </p:nvSpPr>
        <p:spPr>
          <a:xfrm>
            <a:off x="5203166" y="3113004"/>
            <a:ext cx="1458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LB" dirty="0">
                <a:solidFill>
                  <a:schemeClr val="bg1"/>
                </a:solidFill>
              </a:rPr>
              <a:t>واقعي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663A10B-F80A-2B25-8831-A4928F5242DB}"/>
              </a:ext>
            </a:extLst>
          </p:cNvPr>
          <p:cNvSpPr txBox="1"/>
          <p:nvPr/>
        </p:nvSpPr>
        <p:spPr>
          <a:xfrm>
            <a:off x="3471395" y="3129792"/>
            <a:ext cx="1458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LB" dirty="0">
                <a:solidFill>
                  <a:schemeClr val="bg1"/>
                </a:solidFill>
              </a:rPr>
              <a:t>محدد وزمنياً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599992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37771" y="1271674"/>
            <a:ext cx="10243139" cy="156880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LB" sz="2800" b="1" dirty="0">
                <a:latin typeface="Franklin Gothic Book" panose="020B0503020102020204" pitchFamily="34" charset="0"/>
              </a:rPr>
              <a:t>1-0 </a:t>
            </a:r>
            <a:r>
              <a:rPr lang="ar-LB" sz="2800" dirty="0"/>
              <a:t>بحلول عام 2024، ستقوم لجنة الموقع وجمعية حماية الطبيعة في لبنان بتطوير برنامج تعليمي للأطفال يستهدف الموضوعات البيئية من أجل زيادة الوعي.</a:t>
            </a:r>
            <a:endParaRPr lang="en-US" sz="2800" b="1" dirty="0">
              <a:latin typeface="Franklin Gothic Book" panose="020B0503020102020204" pitchFamily="34" charset="0"/>
            </a:endParaRPr>
          </a:p>
        </p:txBody>
      </p:sp>
      <p:sp>
        <p:nvSpPr>
          <p:cNvPr id="8" name="Pentagon 7"/>
          <p:cNvSpPr/>
          <p:nvPr/>
        </p:nvSpPr>
        <p:spPr>
          <a:xfrm rot="5400000">
            <a:off x="10339963" y="198415"/>
            <a:ext cx="1640114" cy="1007496"/>
          </a:xfrm>
          <a:prstGeom prst="homePlat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0624457" y="77360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5.3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37771" y="2982360"/>
            <a:ext cx="10243139" cy="612326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A.1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37771" y="3736568"/>
            <a:ext cx="10243139" cy="612326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A.2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37771" y="4490776"/>
            <a:ext cx="10243139" cy="612326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A.3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037771" y="5244984"/>
            <a:ext cx="10243139" cy="612326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A.4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37771" y="5999192"/>
            <a:ext cx="10243139" cy="612326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A.5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605150" y="503844"/>
            <a:ext cx="9019307" cy="625947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LB" sz="3600" b="1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المجموعة </a:t>
            </a:r>
            <a:r>
              <a:rPr lang="en-US" sz="3600" b="1" dirty="0">
                <a:solidFill>
                  <a:schemeClr val="bg1"/>
                </a:solidFill>
                <a:latin typeface="Franklin Gothic Book" panose="020B0503020102020204" pitchFamily="34" charset="0"/>
              </a:rPr>
              <a:t> 1</a:t>
            </a:r>
          </a:p>
        </p:txBody>
      </p:sp>
    </p:spTree>
    <p:extLst>
      <p:ext uri="{BB962C8B-B14F-4D97-AF65-F5344CB8AC3E}">
        <p14:creationId xmlns:p14="http://schemas.microsoft.com/office/powerpoint/2010/main" val="14075989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37771" y="1271674"/>
            <a:ext cx="10243139" cy="156880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Franklin Gothic Book" panose="020B0503020102020204" pitchFamily="34" charset="0"/>
              </a:rPr>
              <a:t>O.2. </a:t>
            </a:r>
          </a:p>
        </p:txBody>
      </p:sp>
      <p:sp>
        <p:nvSpPr>
          <p:cNvPr id="8" name="Pentagon 7"/>
          <p:cNvSpPr/>
          <p:nvPr/>
        </p:nvSpPr>
        <p:spPr>
          <a:xfrm rot="5400000">
            <a:off x="10270541" y="97"/>
            <a:ext cx="1640114" cy="1007496"/>
          </a:xfrm>
          <a:prstGeom prst="homePlat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0555035" y="-120958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5.3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37771" y="2982360"/>
            <a:ext cx="10243139" cy="612326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A.1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37771" y="3736568"/>
            <a:ext cx="10243139" cy="612326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A.2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37771" y="4490776"/>
            <a:ext cx="10243139" cy="612326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A.3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037771" y="5244984"/>
            <a:ext cx="10243139" cy="612326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A.4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37771" y="5999192"/>
            <a:ext cx="10243139" cy="612326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A.5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605150" y="503845"/>
            <a:ext cx="8823364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3600" b="1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المجموعة 1</a:t>
            </a:r>
            <a:endParaRPr lang="en-US" sz="3600" b="1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665337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37771" y="1271674"/>
            <a:ext cx="10243139" cy="156880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Franklin Gothic Book" panose="020B0503020102020204" pitchFamily="34" charset="0"/>
              </a:rPr>
              <a:t>O.3</a:t>
            </a:r>
          </a:p>
        </p:txBody>
      </p:sp>
      <p:sp>
        <p:nvSpPr>
          <p:cNvPr id="8" name="Pentagon 7"/>
          <p:cNvSpPr/>
          <p:nvPr/>
        </p:nvSpPr>
        <p:spPr>
          <a:xfrm rot="5400000">
            <a:off x="10270541" y="97"/>
            <a:ext cx="1640114" cy="1007496"/>
          </a:xfrm>
          <a:prstGeom prst="homePlat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0555035" y="-120958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5.3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37771" y="2982360"/>
            <a:ext cx="10243139" cy="612326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A.1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37771" y="3736568"/>
            <a:ext cx="10243139" cy="612326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A.2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37771" y="4490776"/>
            <a:ext cx="10243139" cy="612326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A.3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037771" y="5244984"/>
            <a:ext cx="10243139" cy="612326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A.4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37771" y="5999192"/>
            <a:ext cx="10243139" cy="612326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A.5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605150" y="503844"/>
            <a:ext cx="8949885" cy="625947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LB" sz="3600" b="1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المجموعة 1</a:t>
            </a:r>
            <a:endParaRPr lang="en-US" sz="3600" b="1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886230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2315" y="4093046"/>
            <a:ext cx="6085115" cy="1034129"/>
          </a:xfrm>
        </p:spPr>
        <p:txBody>
          <a:bodyPr/>
          <a:lstStyle/>
          <a:p>
            <a:pPr algn="ctr" rtl="1"/>
            <a:r>
              <a:rPr lang="ar-LB" sz="7200" b="1" dirty="0">
                <a:latin typeface="Franklin Gothic Book" panose="020B0503020102020204" pitchFamily="34" charset="0"/>
              </a:rPr>
              <a:t>الرؤيا للموقع</a:t>
            </a:r>
            <a:endParaRPr lang="en-US" sz="7200" b="1" dirty="0">
              <a:latin typeface="Franklin Gothic Book" panose="020B0503020102020204" pitchFamily="34" charset="0"/>
            </a:endParaRPr>
          </a:p>
        </p:txBody>
      </p:sp>
      <p:sp>
        <p:nvSpPr>
          <p:cNvPr id="5" name="Pentagon 4"/>
          <p:cNvSpPr/>
          <p:nvPr/>
        </p:nvSpPr>
        <p:spPr>
          <a:xfrm rot="5400000">
            <a:off x="10493828" y="315841"/>
            <a:ext cx="1640114" cy="1007496"/>
          </a:xfrm>
          <a:prstGeom prst="homePlate">
            <a:avLst/>
          </a:prstGeom>
          <a:solidFill>
            <a:srgbClr val="00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1046023" y="214242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6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288757" y="5168219"/>
            <a:ext cx="5312229" cy="207230"/>
          </a:xfrm>
          <a:prstGeom prst="rect">
            <a:avLst/>
          </a:prstGeom>
          <a:solidFill>
            <a:srgbClr val="00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460" name="Picture 4" descr="Vision Statement, HD Png Download - kind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81" b="96476" l="3140" r="98372">
                        <a14:foregroundMark x1="51279" y1="19604" x2="93837" y2="48899"/>
                        <a14:foregroundMark x1="59186" y1="89648" x2="82907" y2="15419"/>
                        <a14:foregroundMark x1="6628" y1="14537" x2="60814" y2="36123"/>
                        <a14:foregroundMark x1="35116" y1="15419" x2="91628" y2="718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8562" y="1064443"/>
            <a:ext cx="8191500" cy="4324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956A5998-2BCB-F273-BE46-3E3B331D8DD9}"/>
              </a:ext>
            </a:extLst>
          </p:cNvPr>
          <p:cNvGrpSpPr/>
          <p:nvPr/>
        </p:nvGrpSpPr>
        <p:grpSpPr>
          <a:xfrm>
            <a:off x="0" y="186957"/>
            <a:ext cx="2547900" cy="488950"/>
            <a:chOff x="6942149" y="5520377"/>
            <a:chExt cx="4892790" cy="993102"/>
          </a:xfrm>
        </p:grpSpPr>
        <p:pic>
          <p:nvPicPr>
            <p:cNvPr id="3" name="Picture 6">
              <a:extLst>
                <a:ext uri="{FF2B5EF4-FFF2-40B4-BE49-F238E27FC236}">
                  <a16:creationId xmlns:a16="http://schemas.microsoft.com/office/drawing/2014/main" id="{61E2707A-7671-238F-3DD7-8271A3134CF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Image 1">
              <a:extLst>
                <a:ext uri="{FF2B5EF4-FFF2-40B4-BE49-F238E27FC236}">
                  <a16:creationId xmlns:a16="http://schemas.microsoft.com/office/drawing/2014/main" id="{A4FCECC5-7CB9-26E0-378E-5C6C686B7D3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Google Shape;148;p2">
              <a:extLst>
                <a:ext uri="{FF2B5EF4-FFF2-40B4-BE49-F238E27FC236}">
                  <a16:creationId xmlns:a16="http://schemas.microsoft.com/office/drawing/2014/main" id="{D4768666-9EB5-FCEB-E2CA-97AF0AFF817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BC9362D1-7FD4-4529-EE25-AACB16F8BD6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4914380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4214" y="526298"/>
            <a:ext cx="7626910" cy="1034129"/>
          </a:xfrm>
        </p:spPr>
        <p:txBody>
          <a:bodyPr/>
          <a:lstStyle/>
          <a:p>
            <a:pPr algn="ctr" rtl="1"/>
            <a:r>
              <a:rPr lang="ar-LB" sz="7200" b="1" dirty="0">
                <a:latin typeface="Franklin Gothic Book" panose="020B0503020102020204" pitchFamily="34" charset="0"/>
              </a:rPr>
              <a:t>رؤية الموقع المنقحة</a:t>
            </a:r>
            <a:endParaRPr lang="en-US" sz="7200" b="1" dirty="0">
              <a:latin typeface="Franklin Gothic Book" panose="020B0503020102020204" pitchFamily="34" charset="0"/>
            </a:endParaRPr>
          </a:p>
        </p:txBody>
      </p:sp>
      <p:sp>
        <p:nvSpPr>
          <p:cNvPr id="5" name="Pentagon 4"/>
          <p:cNvSpPr/>
          <p:nvPr/>
        </p:nvSpPr>
        <p:spPr>
          <a:xfrm rot="5400000">
            <a:off x="10324883" y="316309"/>
            <a:ext cx="1640114" cy="1007496"/>
          </a:xfrm>
          <a:prstGeom prst="homePlate">
            <a:avLst/>
          </a:prstGeom>
          <a:solidFill>
            <a:srgbClr val="00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0877078" y="21471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6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59950" y="2211762"/>
            <a:ext cx="10693786" cy="2600549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 dirty="0">
              <a:solidFill>
                <a:schemeClr val="tx1"/>
              </a:solidFill>
              <a:latin typeface="Franklin Gothic Book" panose="020B0503020102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BF36617-8ADD-6636-A618-E82671967A1E}"/>
              </a:ext>
            </a:extLst>
          </p:cNvPr>
          <p:cNvGrpSpPr/>
          <p:nvPr/>
        </p:nvGrpSpPr>
        <p:grpSpPr>
          <a:xfrm>
            <a:off x="0" y="214710"/>
            <a:ext cx="2547900" cy="488950"/>
            <a:chOff x="6942149" y="5520377"/>
            <a:chExt cx="4892790" cy="993102"/>
          </a:xfrm>
        </p:grpSpPr>
        <p:pic>
          <p:nvPicPr>
            <p:cNvPr id="3" name="Picture 6">
              <a:extLst>
                <a:ext uri="{FF2B5EF4-FFF2-40B4-BE49-F238E27FC236}">
                  <a16:creationId xmlns:a16="http://schemas.microsoft.com/office/drawing/2014/main" id="{7AF82BBC-4232-C7C3-DCA0-7BB029A1F44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Image 1">
              <a:extLst>
                <a:ext uri="{FF2B5EF4-FFF2-40B4-BE49-F238E27FC236}">
                  <a16:creationId xmlns:a16="http://schemas.microsoft.com/office/drawing/2014/main" id="{CF5E5530-9491-C237-721A-34A04254EE5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Google Shape;148;p2">
              <a:extLst>
                <a:ext uri="{FF2B5EF4-FFF2-40B4-BE49-F238E27FC236}">
                  <a16:creationId xmlns:a16="http://schemas.microsoft.com/office/drawing/2014/main" id="{C0EBFD2E-26C5-C5AC-721A-18D03382736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AB329EDF-22B1-7423-1555-6D1CF81FF16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397741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/>
          <p:cNvSpPr/>
          <p:nvPr/>
        </p:nvSpPr>
        <p:spPr>
          <a:xfrm rot="5400000">
            <a:off x="8099970" y="478661"/>
            <a:ext cx="1640114" cy="1007496"/>
          </a:xfrm>
          <a:prstGeom prst="homePlate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384464" y="377062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1.2</a:t>
            </a:r>
          </a:p>
        </p:txBody>
      </p:sp>
      <p:sp>
        <p:nvSpPr>
          <p:cNvPr id="7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5542" y="554348"/>
            <a:ext cx="8147314" cy="798680"/>
          </a:xfrm>
        </p:spPr>
        <p:txBody>
          <a:bodyPr/>
          <a:lstStyle/>
          <a:p>
            <a:pPr algn="ctr"/>
            <a:r>
              <a:rPr lang="ar-SA" sz="5400" dirty="0"/>
              <a:t>٥ موارد أساسية</a:t>
            </a:r>
            <a:endParaRPr lang="en-US" sz="5400" b="1" dirty="0">
              <a:latin typeface="Franklin Gothic Book" panose="020B05030201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10671" y="1872963"/>
            <a:ext cx="11466286" cy="8708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10671" y="2843036"/>
            <a:ext cx="11466286" cy="8708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10671" y="3813109"/>
            <a:ext cx="11466286" cy="8708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10671" y="4783182"/>
            <a:ext cx="11466286" cy="8708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10671" y="5795034"/>
            <a:ext cx="11466286" cy="8708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Franklin Gothic Book" panose="020B0503020102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69A723A-E327-7AAA-2AFC-F0880351606B}"/>
              </a:ext>
            </a:extLst>
          </p:cNvPr>
          <p:cNvGrpSpPr/>
          <p:nvPr/>
        </p:nvGrpSpPr>
        <p:grpSpPr>
          <a:xfrm>
            <a:off x="152222" y="277269"/>
            <a:ext cx="2547900" cy="488950"/>
            <a:chOff x="6942149" y="5520377"/>
            <a:chExt cx="4892790" cy="993102"/>
          </a:xfrm>
        </p:grpSpPr>
        <p:pic>
          <p:nvPicPr>
            <p:cNvPr id="4" name="Picture 6">
              <a:extLst>
                <a:ext uri="{FF2B5EF4-FFF2-40B4-BE49-F238E27FC236}">
                  <a16:creationId xmlns:a16="http://schemas.microsoft.com/office/drawing/2014/main" id="{ED5D0FB0-64EF-B10F-9CE6-5B3B00DE00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Image 1">
              <a:extLst>
                <a:ext uri="{FF2B5EF4-FFF2-40B4-BE49-F238E27FC236}">
                  <a16:creationId xmlns:a16="http://schemas.microsoft.com/office/drawing/2014/main" id="{985C4FE0-22B1-EA41-83C4-A80298CBBAB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Google Shape;148;p2">
              <a:extLst>
                <a:ext uri="{FF2B5EF4-FFF2-40B4-BE49-F238E27FC236}">
                  <a16:creationId xmlns:a16="http://schemas.microsoft.com/office/drawing/2014/main" id="{9F35BBEA-7BE1-0E3E-05C2-C929EEA9D5F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8EB46397-62A4-8E80-D5CF-88B40BE1E3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248244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/>
          <p:cNvSpPr/>
          <p:nvPr/>
        </p:nvSpPr>
        <p:spPr>
          <a:xfrm rot="5400000">
            <a:off x="9943718" y="478661"/>
            <a:ext cx="1640114" cy="1007496"/>
          </a:xfrm>
          <a:prstGeom prst="homePlate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0228212" y="377062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1.3</a:t>
            </a:r>
          </a:p>
        </p:txBody>
      </p:sp>
      <p:sp>
        <p:nvSpPr>
          <p:cNvPr id="7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555" y="678816"/>
            <a:ext cx="8147314" cy="798680"/>
          </a:xfrm>
        </p:spPr>
        <p:txBody>
          <a:bodyPr/>
          <a:lstStyle/>
          <a:p>
            <a:pPr algn="ctr"/>
            <a:r>
              <a:rPr lang="ar-SA" sz="5400" dirty="0"/>
              <a:t>٥</a:t>
            </a:r>
            <a:r>
              <a:rPr lang="ar-LB" sz="5400" dirty="0"/>
              <a:t> </a:t>
            </a:r>
            <a:r>
              <a:rPr lang="ar-SA" sz="5400" dirty="0"/>
              <a:t>نباتات وحيوانات أساسية</a:t>
            </a:r>
            <a:endParaRPr lang="en-US" sz="5400" b="1" dirty="0">
              <a:latin typeface="Franklin Gothic Book" panose="020B05030201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10671" y="1872963"/>
            <a:ext cx="11466286" cy="8708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10671" y="2843036"/>
            <a:ext cx="11466286" cy="8708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10671" y="3813109"/>
            <a:ext cx="11466286" cy="8708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10671" y="4783182"/>
            <a:ext cx="11466286" cy="8708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10671" y="5795034"/>
            <a:ext cx="11466286" cy="8708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Franklin Gothic Book" panose="020B05030201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AE500A2B-E079-66C9-C4F2-62FCAD815846}"/>
                  </a:ext>
                </a:extLst>
              </p14:cNvPr>
              <p14:cNvContentPartPr/>
              <p14:nvPr/>
            </p14:nvContentPartPr>
            <p14:xfrm>
              <a:off x="11937600" y="1202040"/>
              <a:ext cx="360" cy="36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AE500A2B-E079-66C9-C4F2-62FCAD815846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928240" y="1192680"/>
                <a:ext cx="19080" cy="19080"/>
              </a:xfrm>
              <a:prstGeom prst="rect">
                <a:avLst/>
              </a:prstGeom>
            </p:spPr>
          </p:pic>
        </mc:Fallback>
      </mc:AlternateContent>
      <p:grpSp>
        <p:nvGrpSpPr>
          <p:cNvPr id="4" name="Group 3">
            <a:extLst>
              <a:ext uri="{FF2B5EF4-FFF2-40B4-BE49-F238E27FC236}">
                <a16:creationId xmlns:a16="http://schemas.microsoft.com/office/drawing/2014/main" id="{C77EA645-4B56-6094-BFB1-0F611584C877}"/>
              </a:ext>
            </a:extLst>
          </p:cNvPr>
          <p:cNvGrpSpPr/>
          <p:nvPr/>
        </p:nvGrpSpPr>
        <p:grpSpPr>
          <a:xfrm>
            <a:off x="321848" y="216609"/>
            <a:ext cx="2547900" cy="488950"/>
            <a:chOff x="6942149" y="5520377"/>
            <a:chExt cx="4892790" cy="993102"/>
          </a:xfrm>
        </p:grpSpPr>
        <p:pic>
          <p:nvPicPr>
            <p:cNvPr id="8" name="Picture 6">
              <a:extLst>
                <a:ext uri="{FF2B5EF4-FFF2-40B4-BE49-F238E27FC236}">
                  <a16:creationId xmlns:a16="http://schemas.microsoft.com/office/drawing/2014/main" id="{E119E48F-8B59-3DF3-DBEE-94BACCDED4B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Image 1">
              <a:extLst>
                <a:ext uri="{FF2B5EF4-FFF2-40B4-BE49-F238E27FC236}">
                  <a16:creationId xmlns:a16="http://schemas.microsoft.com/office/drawing/2014/main" id="{6D1C030F-5561-5278-C55F-C42795BC73B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Google Shape;148;p2">
              <a:extLst>
                <a:ext uri="{FF2B5EF4-FFF2-40B4-BE49-F238E27FC236}">
                  <a16:creationId xmlns:a16="http://schemas.microsoft.com/office/drawing/2014/main" id="{5AEA84A1-F221-8621-328C-DB75DB8963E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76ABE365-F031-BE58-0CBC-128056DCCF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691834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/>
          <p:cNvSpPr/>
          <p:nvPr/>
        </p:nvSpPr>
        <p:spPr>
          <a:xfrm rot="5400000">
            <a:off x="10209052" y="338800"/>
            <a:ext cx="1640114" cy="1007496"/>
          </a:xfrm>
          <a:prstGeom prst="homePlate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0493546" y="237201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1.4</a:t>
            </a:r>
          </a:p>
        </p:txBody>
      </p:sp>
      <p:sp>
        <p:nvSpPr>
          <p:cNvPr id="7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191" y="477324"/>
            <a:ext cx="8974629" cy="798680"/>
          </a:xfrm>
        </p:spPr>
        <p:txBody>
          <a:bodyPr/>
          <a:lstStyle/>
          <a:p>
            <a:pPr algn="r" rtl="1"/>
            <a:r>
              <a:rPr lang="ar-SA" sz="5400" dirty="0"/>
              <a:t>الأماكن الأساسية ال ٥ </a:t>
            </a:r>
            <a:r>
              <a:rPr lang="ar-LB" sz="5400" dirty="0"/>
              <a:t>ال</a:t>
            </a:r>
            <a:r>
              <a:rPr lang="ar-SA" sz="5400" dirty="0"/>
              <a:t>اكثر جاذبية </a:t>
            </a:r>
          </a:p>
        </p:txBody>
      </p:sp>
      <p:sp>
        <p:nvSpPr>
          <p:cNvPr id="3" name="Rectangle 2"/>
          <p:cNvSpPr/>
          <p:nvPr/>
        </p:nvSpPr>
        <p:spPr>
          <a:xfrm>
            <a:off x="410671" y="1872963"/>
            <a:ext cx="11466286" cy="8708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10671" y="2843036"/>
            <a:ext cx="11466286" cy="8708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10671" y="3813109"/>
            <a:ext cx="11466286" cy="8708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10671" y="4783182"/>
            <a:ext cx="11466286" cy="8708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10671" y="5795034"/>
            <a:ext cx="11466286" cy="8708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Franklin Gothic Book" panose="020B0503020102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C90D597-F54C-1EA6-0B69-70D1AE80FD13}"/>
              </a:ext>
            </a:extLst>
          </p:cNvPr>
          <p:cNvGrpSpPr/>
          <p:nvPr/>
        </p:nvGrpSpPr>
        <p:grpSpPr>
          <a:xfrm>
            <a:off x="75531" y="232849"/>
            <a:ext cx="2547900" cy="488950"/>
            <a:chOff x="6942149" y="5520377"/>
            <a:chExt cx="4892790" cy="993102"/>
          </a:xfrm>
        </p:grpSpPr>
        <p:pic>
          <p:nvPicPr>
            <p:cNvPr id="4" name="Picture 6">
              <a:extLst>
                <a:ext uri="{FF2B5EF4-FFF2-40B4-BE49-F238E27FC236}">
                  <a16:creationId xmlns:a16="http://schemas.microsoft.com/office/drawing/2014/main" id="{A74E6E82-F061-DBBD-4948-99A89B5BC37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Image 1">
              <a:extLst>
                <a:ext uri="{FF2B5EF4-FFF2-40B4-BE49-F238E27FC236}">
                  <a16:creationId xmlns:a16="http://schemas.microsoft.com/office/drawing/2014/main" id="{12589A96-E7E0-8CE4-B83A-FEAB96C650B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Google Shape;148;p2">
              <a:extLst>
                <a:ext uri="{FF2B5EF4-FFF2-40B4-BE49-F238E27FC236}">
                  <a16:creationId xmlns:a16="http://schemas.microsoft.com/office/drawing/2014/main" id="{4BB35A37-0BD2-11D0-950E-B91DE0F3C60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7B2A4DE1-C603-E3DD-067E-E2BF3C567D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55148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/>
          <p:cNvSpPr/>
          <p:nvPr/>
        </p:nvSpPr>
        <p:spPr>
          <a:xfrm rot="5400000">
            <a:off x="10654344" y="392468"/>
            <a:ext cx="1640114" cy="1007496"/>
          </a:xfrm>
          <a:prstGeom prst="homePlate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0938838" y="290869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1.5</a:t>
            </a:r>
          </a:p>
        </p:txBody>
      </p:sp>
      <p:sp>
        <p:nvSpPr>
          <p:cNvPr id="7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5314" y="349483"/>
            <a:ext cx="10972800" cy="877163"/>
          </a:xfrm>
        </p:spPr>
        <p:txBody>
          <a:bodyPr/>
          <a:lstStyle/>
          <a:p>
            <a:pPr algn="ctr" rtl="1"/>
            <a:r>
              <a:rPr lang="ar-SA" sz="6000" dirty="0"/>
              <a:t>بناءا على المعلومات المعطاة مسبقا</a:t>
            </a:r>
            <a:endParaRPr lang="en-US" sz="6000" b="1" dirty="0">
              <a:latin typeface="Franklin Gothic Book" panose="020B05030201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34023" y="3094073"/>
            <a:ext cx="11466286" cy="870857"/>
          </a:xfrm>
          <a:prstGeom prst="rect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34023" y="4076045"/>
            <a:ext cx="11466286" cy="870857"/>
          </a:xfrm>
          <a:prstGeom prst="rect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34023" y="5061850"/>
            <a:ext cx="11466286" cy="870857"/>
          </a:xfrm>
          <a:prstGeom prst="rect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 txBox="1">
            <a:spLocks/>
          </p:cNvSpPr>
          <p:nvPr/>
        </p:nvSpPr>
        <p:spPr>
          <a:xfrm>
            <a:off x="1037771" y="2078445"/>
            <a:ext cx="10972800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3600" kern="1200" spc="-6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ar-SA" sz="4400" dirty="0"/>
              <a:t>يجب الحفاظ على هذا الموقع بدعم من المجتمع لأن:</a:t>
            </a:r>
            <a:endParaRPr lang="en-US" sz="4400" b="1" dirty="0">
              <a:latin typeface="Franklin Gothic Book" panose="020B05030201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B28A2B9B-4A27-62C1-2D8E-3C1EA5FC8A58}"/>
                  </a:ext>
                </a:extLst>
              </p14:cNvPr>
              <p14:cNvContentPartPr/>
              <p14:nvPr/>
            </p14:nvContentPartPr>
            <p14:xfrm>
              <a:off x="11841480" y="1174320"/>
              <a:ext cx="30600" cy="864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B28A2B9B-4A27-62C1-2D8E-3C1EA5FC8A58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832120" y="1164960"/>
                <a:ext cx="49320" cy="27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578162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/>
          <p:cNvSpPr/>
          <p:nvPr/>
        </p:nvSpPr>
        <p:spPr>
          <a:xfrm rot="5400000">
            <a:off x="9501065" y="390124"/>
            <a:ext cx="1640114" cy="1007496"/>
          </a:xfrm>
          <a:prstGeom prst="homePlate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9785559" y="288525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1.6</a:t>
            </a:r>
          </a:p>
        </p:txBody>
      </p:sp>
      <p:sp>
        <p:nvSpPr>
          <p:cNvPr id="7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5314" y="349483"/>
            <a:ext cx="10972800" cy="877163"/>
          </a:xfrm>
        </p:spPr>
        <p:txBody>
          <a:bodyPr/>
          <a:lstStyle/>
          <a:p>
            <a:pPr algn="ctr"/>
            <a:r>
              <a:rPr lang="ar-SA" sz="6000" dirty="0"/>
              <a:t>ارسم خريطة لموقعك</a:t>
            </a:r>
            <a:endParaRPr lang="en-US" sz="6000" b="1" dirty="0">
              <a:latin typeface="Franklin Gothic Book" panose="020B0503020102020204" pitchFamily="34" charset="0"/>
            </a:endParaRPr>
          </a:p>
        </p:txBody>
      </p:sp>
      <p:sp>
        <p:nvSpPr>
          <p:cNvPr id="14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 txBox="1">
            <a:spLocks/>
          </p:cNvSpPr>
          <p:nvPr/>
        </p:nvSpPr>
        <p:spPr>
          <a:xfrm>
            <a:off x="5014686" y="1597914"/>
            <a:ext cx="6908800" cy="92333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3600" kern="1200" spc="-6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ar-LB" sz="6000" b="1" dirty="0">
                <a:latin typeface="Franklin Gothic Book" panose="020B0503020102020204" pitchFamily="34" charset="0"/>
              </a:rPr>
              <a:t>نصائح!</a:t>
            </a:r>
            <a:endParaRPr lang="en-US" sz="6000" b="1" dirty="0">
              <a:latin typeface="Franklin Gothic Book" panose="020B05030201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625037" y="2492391"/>
            <a:ext cx="5688099" cy="97084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2800" dirty="0"/>
              <a:t>احرص ان تكون رسوماتك بسيطة لكن مفيدة</a:t>
            </a:r>
            <a:r>
              <a:rPr lang="en-US" sz="2800" dirty="0">
                <a:latin typeface="Franklin Gothic Book" panose="020B0503020102020204" pitchFamily="34" charset="0"/>
              </a:rPr>
              <a:t>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625037" y="3476309"/>
            <a:ext cx="5688099" cy="97084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800" dirty="0"/>
              <a:t>استخدم الألوان قدر الحاجة</a:t>
            </a:r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625037" y="4493099"/>
            <a:ext cx="5688099" cy="97084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800" dirty="0"/>
              <a:t>كل التفاصيل هامة، فلك الحرية ان تجعله غنيا قدر الإمكان</a:t>
            </a:r>
            <a:endParaRPr lang="en-US" sz="2800" dirty="0">
              <a:latin typeface="Franklin Gothic Book" panose="020B0503020102020204" pitchFamily="34" charset="0"/>
            </a:endParaRPr>
          </a:p>
        </p:txBody>
      </p:sp>
      <p:pic>
        <p:nvPicPr>
          <p:cNvPr id="11266" name="Picture 2" descr="Kids Town Map Stock Illustrations – 238 Kids Town Map Stock Illustrations,  Vectors &amp; Clipart - Dreamstime"/>
          <p:cNvPicPr>
            <a:picLocks noChangeAspect="1" noChangeArrowheads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514" y="1862164"/>
            <a:ext cx="4372197" cy="437219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17"/>
          <p:cNvSpPr/>
          <p:nvPr/>
        </p:nvSpPr>
        <p:spPr>
          <a:xfrm>
            <a:off x="5625036" y="5509889"/>
            <a:ext cx="5688099" cy="97084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800" dirty="0"/>
              <a:t>انظر في موضوع تحديد الحدود</a:t>
            </a:r>
            <a:endParaRPr lang="en-US" sz="2800" dirty="0">
              <a:latin typeface="Franklin Gothic Book" panose="020B05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71218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/>
          <p:cNvSpPr/>
          <p:nvPr/>
        </p:nvSpPr>
        <p:spPr>
          <a:xfrm rot="5400000">
            <a:off x="9982525" y="316309"/>
            <a:ext cx="1640114" cy="1007496"/>
          </a:xfrm>
          <a:prstGeom prst="homePlate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0267019" y="214710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1.7</a:t>
            </a:r>
          </a:p>
        </p:txBody>
      </p:sp>
      <p:sp>
        <p:nvSpPr>
          <p:cNvPr id="23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8707" y="349054"/>
            <a:ext cx="10972800" cy="877163"/>
          </a:xfrm>
        </p:spPr>
        <p:txBody>
          <a:bodyPr/>
          <a:lstStyle/>
          <a:p>
            <a:pPr algn="ctr" rtl="1"/>
            <a:r>
              <a:rPr lang="ar-LB" sz="6000" b="1" dirty="0">
                <a:latin typeface="Franklin Gothic Book" panose="020B0503020102020204" pitchFamily="34" charset="0"/>
              </a:rPr>
              <a:t>الرؤية للموقع</a:t>
            </a:r>
            <a:endParaRPr lang="en-US" sz="6000" b="1" dirty="0">
              <a:latin typeface="Franklin Gothic Book" panose="020B05030201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59950" y="2211762"/>
            <a:ext cx="10693786" cy="2600549"/>
          </a:xfrm>
          <a:prstGeom prst="rect">
            <a:avLst/>
          </a:prstGeom>
          <a:solidFill>
            <a:schemeClr val="bg1"/>
          </a:solidFill>
          <a:ln w="57150">
            <a:solidFill>
              <a:srgbClr val="D8AE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 dirty="0">
              <a:solidFill>
                <a:schemeClr val="tx1"/>
              </a:solidFill>
              <a:latin typeface="Franklin Gothic Book" panose="020B0503020102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6284594-23DA-865A-98C0-8352D1650CEB}"/>
              </a:ext>
            </a:extLst>
          </p:cNvPr>
          <p:cNvGrpSpPr/>
          <p:nvPr/>
        </p:nvGrpSpPr>
        <p:grpSpPr>
          <a:xfrm>
            <a:off x="0" y="414748"/>
            <a:ext cx="2547900" cy="488950"/>
            <a:chOff x="6942149" y="5520377"/>
            <a:chExt cx="4892790" cy="993102"/>
          </a:xfrm>
        </p:grpSpPr>
        <p:pic>
          <p:nvPicPr>
            <p:cNvPr id="3" name="Picture 6">
              <a:extLst>
                <a:ext uri="{FF2B5EF4-FFF2-40B4-BE49-F238E27FC236}">
                  <a16:creationId xmlns:a16="http://schemas.microsoft.com/office/drawing/2014/main" id="{1F64EB0A-6FC6-3E21-7207-66AAA8583AD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Image 1">
              <a:extLst>
                <a:ext uri="{FF2B5EF4-FFF2-40B4-BE49-F238E27FC236}">
                  <a16:creationId xmlns:a16="http://schemas.microsoft.com/office/drawing/2014/main" id="{EFE70FA6-8316-DED4-022D-A7A4C65C0F9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Google Shape;148;p2">
              <a:extLst>
                <a:ext uri="{FF2B5EF4-FFF2-40B4-BE49-F238E27FC236}">
                  <a16:creationId xmlns:a16="http://schemas.microsoft.com/office/drawing/2014/main" id="{E51AC0FE-E3E9-6E20-12AE-1201422477A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DA4DE62A-DF70-BE15-9DF1-DBFCEC4D3F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32220173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Custom 1">
      <a:dk1>
        <a:sysClr val="windowText" lastClr="000000"/>
      </a:dk1>
      <a:lt1>
        <a:sysClr val="window" lastClr="FFFFFF"/>
      </a:lt1>
      <a:dk2>
        <a:srgbClr val="57495C"/>
      </a:dk2>
      <a:lt2>
        <a:srgbClr val="E7E6E6"/>
      </a:lt2>
      <a:accent1>
        <a:srgbClr val="002060"/>
      </a:accent1>
      <a:accent2>
        <a:srgbClr val="002060"/>
      </a:accent2>
      <a:accent3>
        <a:srgbClr val="FFC000"/>
      </a:accent3>
      <a:accent4>
        <a:srgbClr val="E8908B"/>
      </a:accent4>
      <a:accent5>
        <a:srgbClr val="C47A93"/>
      </a:accent5>
      <a:accent6>
        <a:srgbClr val="FFC000"/>
      </a:accent6>
      <a:hlink>
        <a:srgbClr val="0C0C0C"/>
      </a:hlink>
      <a:folHlink>
        <a:srgbClr val="7BC7C0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291512c1ee715ab617f4c07df79fc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256c27c40ca5c40ce1cf6c44f0205df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5CA875DA-F9FD-4F83-A049-3B1027B542D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2AB02E3-5ADF-4BF0-9C1B-35CDF3FE95B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3C7D9E6-B0D9-433E-BD46-EB60F64F4DA8}">
  <ds:schemaRefs>
    <ds:schemaRef ds:uri="http://schemas.openxmlformats.org/package/2006/metadata/core-properties"/>
    <ds:schemaRef ds:uri="http://purl.org/dc/elements/1.1/"/>
    <ds:schemaRef ds:uri="16c05727-aa75-4e4a-9b5f-8a80a1165891"/>
    <ds:schemaRef ds:uri="71af3243-3dd4-4a8d-8c0d-dd76da1f02a5"/>
    <ds:schemaRef ds:uri="http://schemas.microsoft.com/office/2006/documentManagement/types"/>
    <ds:schemaRef ds:uri="http://purl.org/dc/terms/"/>
    <ds:schemaRef ds:uri="http://schemas.microsoft.com/office/2006/metadata/properties"/>
    <ds:schemaRef ds:uri="http://schemas.microsoft.com/office/infopath/2007/PartnerControls"/>
    <ds:schemaRef ds:uri="http://purl.org/dc/dcmitype/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0</TotalTime>
  <Words>1163</Words>
  <Application>Microsoft Office PowerPoint</Application>
  <PresentationFormat>Widescreen</PresentationFormat>
  <Paragraphs>349</Paragraphs>
  <Slides>35</Slides>
  <Notes>35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1" baseType="lpstr">
      <vt:lpstr>Aptos</vt:lpstr>
      <vt:lpstr>Calibri</vt:lpstr>
      <vt:lpstr>Calibri Light</vt:lpstr>
      <vt:lpstr>Century Gothic</vt:lpstr>
      <vt:lpstr>Franklin Gothic Book</vt:lpstr>
      <vt:lpstr>Retrospect</vt:lpstr>
      <vt:lpstr>         الموقع…………..</vt:lpstr>
      <vt:lpstr>هوية الموقع </vt:lpstr>
      <vt:lpstr>٥ وقائع أساسية</vt:lpstr>
      <vt:lpstr>٥ موارد أساسية</vt:lpstr>
      <vt:lpstr>٥ نباتات وحيوانات أساسية</vt:lpstr>
      <vt:lpstr>الأماكن الأساسية ال ٥ الاكثر جاذبية </vt:lpstr>
      <vt:lpstr>بناءا على المعلومات المعطاة مسبقا</vt:lpstr>
      <vt:lpstr>ارسم خريطة لموقعك</vt:lpstr>
      <vt:lpstr>الرؤية للموقع</vt:lpstr>
      <vt:lpstr>أصحاب المصلحة</vt:lpstr>
      <vt:lpstr>PowerPoint Presentation</vt:lpstr>
      <vt:lpstr>تصنيف أصحاب المصلحة</vt:lpstr>
      <vt:lpstr>PowerPoint Presentation</vt:lpstr>
      <vt:lpstr>مقابلات اصحاب المصلحة</vt:lpstr>
      <vt:lpstr>بضعة نصائح</vt:lpstr>
      <vt:lpstr>شجرة المشاكل وشجرة الاهداف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تطوير شجرة المشاكل</vt:lpstr>
      <vt:lpstr>اختتام شجرة الأهداف </vt:lpstr>
      <vt:lpstr>المجموعات</vt:lpstr>
      <vt:lpstr>PowerPoint Presentation</vt:lpstr>
      <vt:lpstr>PowerPoint Presentation</vt:lpstr>
      <vt:lpstr>PowerPoint Presentation</vt:lpstr>
      <vt:lpstr>خطة العمل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الرؤيا للموقع</vt:lpstr>
      <vt:lpstr>رؤية الموقع المنقحة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2021-03-04T07:26:10Z</dcterms:created>
  <dcterms:modified xsi:type="dcterms:W3CDTF">2025-06-26T09:04:11Z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