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56" r:id="rId2"/>
    <p:sldId id="263" r:id="rId3"/>
    <p:sldId id="264" r:id="rId4"/>
    <p:sldId id="265" r:id="rId5"/>
    <p:sldId id="266" r:id="rId6"/>
    <p:sldId id="259" r:id="rId7"/>
    <p:sldId id="268" r:id="rId8"/>
    <p:sldId id="267" r:id="rId9"/>
    <p:sldId id="260" r:id="rId10"/>
    <p:sldId id="269" r:id="rId11"/>
    <p:sldId id="272" r:id="rId12"/>
    <p:sldId id="270" r:id="rId13"/>
    <p:sldId id="271" r:id="rId14"/>
    <p:sldId id="273" r:id="rId15"/>
    <p:sldId id="274" r:id="rId16"/>
    <p:sldId id="261" r:id="rId17"/>
    <p:sldId id="26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64"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AC48B9A-7CE6-4011-9644-8215F885A2BF}" type="datetimeFigureOut">
              <a:rPr lang="en-US" smtClean="0"/>
              <a:pPr/>
              <a:t>10/8/2019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22E31FD-11F4-45F9-B917-68FE429C5B66}" type="slidenum">
              <a:rPr lang="en-US" smtClean="0"/>
              <a:pPr/>
              <a:t>‹#›</a:t>
            </a:fld>
            <a:endParaRPr lang="en-US"/>
          </a:p>
        </p:txBody>
      </p:sp>
    </p:spTree>
    <p:extLst>
      <p:ext uri="{BB962C8B-B14F-4D97-AF65-F5344CB8AC3E}">
        <p14:creationId xmlns:p14="http://schemas.microsoft.com/office/powerpoint/2010/main" val="27396687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728CC4-C9D6-47F4-BC26-C82CCA0114FA}" type="datetimeFigureOut">
              <a:rPr lang="en-US" smtClean="0"/>
              <a:pPr/>
              <a:t>10/8/2019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6F8670-B423-474E-8DEF-CF2EB33E1157}" type="slidenum">
              <a:rPr lang="en-US" smtClean="0"/>
              <a:pPr/>
              <a:t>‹#›</a:t>
            </a:fld>
            <a:endParaRPr lang="en-US"/>
          </a:p>
        </p:txBody>
      </p:sp>
    </p:spTree>
    <p:extLst>
      <p:ext uri="{BB962C8B-B14F-4D97-AF65-F5344CB8AC3E}">
        <p14:creationId xmlns:p14="http://schemas.microsoft.com/office/powerpoint/2010/main" val="326359925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6F8670-B423-474E-8DEF-CF2EB33E1157}" type="slidenum">
              <a:rPr lang="en-US" smtClean="0"/>
              <a:pPr/>
              <a:t>1</a:t>
            </a:fld>
            <a:endParaRPr lang="en-US"/>
          </a:p>
        </p:txBody>
      </p:sp>
    </p:spTree>
    <p:extLst>
      <p:ext uri="{BB962C8B-B14F-4D97-AF65-F5344CB8AC3E}">
        <p14:creationId xmlns:p14="http://schemas.microsoft.com/office/powerpoint/2010/main" val="2248506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Tirana training , 9-11/10/2019</a:t>
            </a:r>
            <a:endParaRPr lang="en-US" dirty="0"/>
          </a:p>
        </p:txBody>
      </p:sp>
      <p:sp>
        <p:nvSpPr>
          <p:cNvPr id="6" name="Slide Number Placeholder 5"/>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33388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3692826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044794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3186670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309579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Tirana training , 9-11/10/2019</a:t>
            </a:r>
            <a:endParaRPr lang="en-US"/>
          </a:p>
        </p:txBody>
      </p:sp>
      <p:sp>
        <p:nvSpPr>
          <p:cNvPr id="7" name="Slide Number Placeholder 6"/>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988454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smtClean="0"/>
              <a:t>Tirana training , 9-11/10/2019</a:t>
            </a:r>
            <a:endParaRPr lang="en-US"/>
          </a:p>
        </p:txBody>
      </p:sp>
      <p:sp>
        <p:nvSpPr>
          <p:cNvPr id="9" name="Slide Number Placeholder 8"/>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80107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3387995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Tirana training , 9-11/10/2019</a:t>
            </a:r>
            <a:endParaRPr lang="en-US"/>
          </a:p>
        </p:txBody>
      </p:sp>
      <p:sp>
        <p:nvSpPr>
          <p:cNvPr id="4" name="Slide Number Placeholder 3"/>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3598034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Tirana training , 9-11/10/2019</a:t>
            </a:r>
            <a:endParaRPr lang="en-US"/>
          </a:p>
        </p:txBody>
      </p:sp>
      <p:sp>
        <p:nvSpPr>
          <p:cNvPr id="7" name="Slide Number Placeholder 6"/>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017477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Tirana training , 9-11/10/2019</a:t>
            </a:r>
            <a:endParaRPr lang="en-US"/>
          </a:p>
        </p:txBody>
      </p:sp>
      <p:sp>
        <p:nvSpPr>
          <p:cNvPr id="7" name="Slide Number Placeholder 6"/>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3473654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1430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2209800"/>
            <a:ext cx="8229600" cy="39163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590800" cy="365125"/>
          </a:xfrm>
          <a:prstGeom prst="rect">
            <a:avLst/>
          </a:prstGeom>
        </p:spPr>
        <p:txBody>
          <a:bodyPr vert="horz" lIns="91440" tIns="45720" rIns="91440" bIns="45720" rtlCol="0" anchor="ctr"/>
          <a:lstStyle>
            <a:lvl1pPr algn="l">
              <a:defRPr sz="1000">
                <a:solidFill>
                  <a:schemeClr val="accent5">
                    <a:lumMod val="75000"/>
                  </a:schemeClr>
                </a:solidFill>
              </a:defRPr>
            </a:lvl1pPr>
          </a:lstStyle>
          <a:p>
            <a:endParaRPr lang="en-US" sz="900"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accent5">
                    <a:lumMod val="75000"/>
                  </a:schemeClr>
                </a:solidFill>
              </a:defRPr>
            </a:lvl1pPr>
          </a:lstStyle>
          <a:p>
            <a:r>
              <a:rPr lang="en-US" smtClean="0"/>
              <a:t>Tirana training , 9-11/10/2019</a:t>
            </a:r>
            <a:endParaRPr lang="en-US" dirty="0" smtClean="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255053-94EE-4D5F-971F-491348149B5B}" type="slidenum">
              <a:rPr lang="en-US" smtClean="0"/>
              <a:pPr/>
              <a:t>‹#›</a:t>
            </a:fld>
            <a:endParaRPr lang="en-US" dirty="0"/>
          </a:p>
        </p:txBody>
      </p:sp>
      <p:pic>
        <p:nvPicPr>
          <p:cNvPr id="1028" name="Picture 4"/>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457200" y="896937"/>
            <a:ext cx="1652587"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57200" y="304800"/>
            <a:ext cx="1427163" cy="59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3810000" y="95249"/>
            <a:ext cx="102393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7315200" y="317498"/>
            <a:ext cx="1317625" cy="56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21532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chemeClr val="accent3">
                    <a:lumMod val="75000"/>
                  </a:schemeClr>
                </a:solidFill>
              </a:rPr>
              <a:t>Threat management for wetland</a:t>
            </a:r>
            <a:endParaRPr lang="en-US" b="1" dirty="0">
              <a:solidFill>
                <a:schemeClr val="accent3">
                  <a:lumMod val="75000"/>
                </a:schemeClr>
              </a:solidFill>
            </a:endParaRPr>
          </a:p>
        </p:txBody>
      </p:sp>
      <p:sp>
        <p:nvSpPr>
          <p:cNvPr id="3" name="Subtitle 2"/>
          <p:cNvSpPr>
            <a:spLocks noGrp="1"/>
          </p:cNvSpPr>
          <p:nvPr>
            <p:ph type="subTitle" idx="1"/>
          </p:nvPr>
        </p:nvSpPr>
        <p:spPr/>
        <p:txBody>
          <a:bodyPr>
            <a:normAutofit fontScale="92500"/>
          </a:bodyPr>
          <a:lstStyle/>
          <a:p>
            <a:r>
              <a:rPr lang="en-US" b="1" dirty="0" smtClean="0">
                <a:solidFill>
                  <a:schemeClr val="bg2">
                    <a:lumMod val="25000"/>
                  </a:schemeClr>
                </a:solidFill>
              </a:rPr>
              <a:t>Climate change as threats in wetlands</a:t>
            </a:r>
          </a:p>
          <a:p>
            <a:endParaRPr lang="en-US" b="1" dirty="0">
              <a:solidFill>
                <a:schemeClr val="bg2">
                  <a:lumMod val="25000"/>
                </a:schemeClr>
              </a:solidFill>
            </a:endParaRPr>
          </a:p>
          <a:p>
            <a:r>
              <a:rPr lang="en-US" sz="2600" dirty="0" smtClean="0">
                <a:solidFill>
                  <a:schemeClr val="bg2">
                    <a:lumMod val="25000"/>
                  </a:schemeClr>
                </a:solidFill>
              </a:rPr>
              <a:t>Ph.D. </a:t>
            </a:r>
            <a:r>
              <a:rPr lang="en-US" sz="2600" dirty="0" err="1" smtClean="0">
                <a:solidFill>
                  <a:schemeClr val="bg2">
                    <a:lumMod val="25000"/>
                  </a:schemeClr>
                </a:solidFill>
              </a:rPr>
              <a:t>Emirjeta</a:t>
            </a:r>
            <a:r>
              <a:rPr lang="en-US" sz="2600" dirty="0" smtClean="0">
                <a:solidFill>
                  <a:schemeClr val="bg2">
                    <a:lumMod val="25000"/>
                  </a:schemeClr>
                </a:solidFill>
              </a:rPr>
              <a:t> </a:t>
            </a:r>
            <a:r>
              <a:rPr lang="en-US" sz="2600" dirty="0" err="1" smtClean="0">
                <a:solidFill>
                  <a:schemeClr val="bg2">
                    <a:lumMod val="25000"/>
                  </a:schemeClr>
                </a:solidFill>
              </a:rPr>
              <a:t>Adhami</a:t>
            </a:r>
            <a:endParaRPr lang="en-US" sz="2600" dirty="0">
              <a:solidFill>
                <a:schemeClr val="bg2">
                  <a:lumMod val="25000"/>
                </a:schemeClr>
              </a:solidFill>
            </a:endParaRPr>
          </a:p>
        </p:txBody>
      </p:sp>
      <p:sp>
        <p:nvSpPr>
          <p:cNvPr id="4" name="Footer Placeholder 3"/>
          <p:cNvSpPr>
            <a:spLocks noGrp="1"/>
          </p:cNvSpPr>
          <p:nvPr>
            <p:ph type="ftr" sz="quarter" idx="11"/>
          </p:nvPr>
        </p:nvSpPr>
        <p:spPr/>
        <p:txBody>
          <a:bodyPr/>
          <a:lstStyle/>
          <a:p>
            <a:r>
              <a:rPr lang="en-US" dirty="0" smtClean="0">
                <a:solidFill>
                  <a:schemeClr val="accent6">
                    <a:lumMod val="75000"/>
                  </a:schemeClr>
                </a:solidFill>
              </a:rPr>
              <a:t>Tirana training , 9-11/10/2019</a:t>
            </a:r>
            <a:endParaRPr lang="en-US" dirty="0">
              <a:solidFill>
                <a:schemeClr val="accent6">
                  <a:lumMod val="75000"/>
                </a:schemeClr>
              </a:solidFill>
            </a:endParaRPr>
          </a:p>
        </p:txBody>
      </p:sp>
      <p:sp>
        <p:nvSpPr>
          <p:cNvPr id="5" name="Slide Number Placeholder 4"/>
          <p:cNvSpPr>
            <a:spLocks noGrp="1"/>
          </p:cNvSpPr>
          <p:nvPr>
            <p:ph type="sldNum" sz="quarter" idx="12"/>
          </p:nvPr>
        </p:nvSpPr>
        <p:spPr/>
        <p:txBody>
          <a:bodyPr/>
          <a:lstStyle/>
          <a:p>
            <a:fld id="{FB255053-94EE-4D5F-971F-491348149B5B}" type="slidenum">
              <a:rPr lang="en-US" smtClean="0"/>
              <a:pPr/>
              <a:t>1</a:t>
            </a:fld>
            <a:endParaRPr lang="en-US"/>
          </a:p>
        </p:txBody>
      </p:sp>
    </p:spTree>
    <p:extLst>
      <p:ext uri="{BB962C8B-B14F-4D97-AF65-F5344CB8AC3E}">
        <p14:creationId xmlns:p14="http://schemas.microsoft.com/office/powerpoint/2010/main" val="16288325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17714" y="2857500"/>
            <a:ext cx="2144486" cy="1143000"/>
          </a:xfrm>
        </p:spPr>
        <p:txBody>
          <a:bodyPr>
            <a:noAutofit/>
          </a:bodyPr>
          <a:lstStyle/>
          <a:p>
            <a:r>
              <a:rPr lang="en-US" sz="3600" b="1" dirty="0" smtClean="0">
                <a:solidFill>
                  <a:schemeClr val="accent3">
                    <a:lumMod val="75000"/>
                  </a:schemeClr>
                </a:solidFill>
              </a:rPr>
              <a:t>Sea level rise affected the coastal wetlands</a:t>
            </a:r>
            <a:endParaRPr lang="en-US" sz="3600" b="1" dirty="0">
              <a:solidFill>
                <a:schemeClr val="accent3">
                  <a:lumMod val="75000"/>
                </a:schemeClr>
              </a:solidFill>
            </a:endParaRPr>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10</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28600"/>
            <a:ext cx="4923228"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12767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600" b="1" dirty="0" smtClean="0">
                <a:solidFill>
                  <a:schemeClr val="accent3">
                    <a:lumMod val="75000"/>
                  </a:schemeClr>
                </a:solidFill>
              </a:rPr>
              <a:t>How to manage impacts of climate change in wetlands? (managed wetland area)</a:t>
            </a:r>
            <a:endParaRPr lang="en-US" sz="3600" b="1" dirty="0">
              <a:solidFill>
                <a:schemeClr val="accent3">
                  <a:lumMod val="75000"/>
                </a:schemeClr>
              </a:solidFill>
            </a:endParaRPr>
          </a:p>
        </p:txBody>
      </p:sp>
      <p:sp>
        <p:nvSpPr>
          <p:cNvPr id="6" name="Content Placeholder 5"/>
          <p:cNvSpPr>
            <a:spLocks noGrp="1"/>
          </p:cNvSpPr>
          <p:nvPr>
            <p:ph idx="1"/>
          </p:nvPr>
        </p:nvSpPr>
        <p:spPr/>
        <p:txBody>
          <a:bodyPr>
            <a:normAutofit fontScale="92500" lnSpcReduction="20000"/>
          </a:bodyPr>
          <a:lstStyle/>
          <a:p>
            <a:r>
              <a:rPr lang="en-US" dirty="0" smtClean="0"/>
              <a:t>Develop </a:t>
            </a:r>
            <a:r>
              <a:rPr lang="en-US" dirty="0"/>
              <a:t>a Management Action Plan based on improvement of environmental features and services, on restoration and maintenance of natural habitats;</a:t>
            </a:r>
          </a:p>
          <a:p>
            <a:r>
              <a:rPr lang="en-US" dirty="0" smtClean="0"/>
              <a:t>Step-up </a:t>
            </a:r>
            <a:r>
              <a:rPr lang="en-US" dirty="0"/>
              <a:t>activities to conserve maximum habitats for plant conservation;</a:t>
            </a:r>
          </a:p>
          <a:p>
            <a:r>
              <a:rPr lang="en-US" dirty="0" smtClean="0"/>
              <a:t>Stop/control </a:t>
            </a:r>
            <a:r>
              <a:rPr lang="en-US" dirty="0"/>
              <a:t>illegal tree cutting, hunting in wrong season with wrong weapons, hunting of species with special status, fishing anywhere, etc.</a:t>
            </a:r>
          </a:p>
          <a:p>
            <a:endParaRPr lang="en-US" dirty="0"/>
          </a:p>
        </p:txBody>
      </p:sp>
      <p:sp>
        <p:nvSpPr>
          <p:cNvPr id="3" name="Footer Placeholder 2"/>
          <p:cNvSpPr>
            <a:spLocks noGrp="1"/>
          </p:cNvSpPr>
          <p:nvPr>
            <p:ph type="ftr" sz="quarter" idx="11"/>
          </p:nvPr>
        </p:nvSpPr>
        <p:spPr/>
        <p:txBody>
          <a:bodyPr/>
          <a:lstStyle/>
          <a:p>
            <a:r>
              <a:rPr lang="en-US" smtClean="0"/>
              <a:t>Tirana training , 9-11/10/2019</a:t>
            </a:r>
            <a:endParaRPr lang="en-US"/>
          </a:p>
        </p:txBody>
      </p:sp>
      <p:sp>
        <p:nvSpPr>
          <p:cNvPr id="4" name="Slide Number Placeholder 3"/>
          <p:cNvSpPr>
            <a:spLocks noGrp="1"/>
          </p:cNvSpPr>
          <p:nvPr>
            <p:ph type="sldNum" sz="quarter" idx="12"/>
          </p:nvPr>
        </p:nvSpPr>
        <p:spPr/>
        <p:txBody>
          <a:bodyPr/>
          <a:lstStyle/>
          <a:p>
            <a:fld id="{FB255053-94EE-4D5F-971F-491348149B5B}" type="slidenum">
              <a:rPr lang="en-US" smtClean="0"/>
              <a:pPr/>
              <a:t>11</a:t>
            </a:fld>
            <a:endParaRPr lang="en-US"/>
          </a:p>
        </p:txBody>
      </p:sp>
    </p:spTree>
    <p:extLst>
      <p:ext uri="{BB962C8B-B14F-4D97-AF65-F5344CB8AC3E}">
        <p14:creationId xmlns:p14="http://schemas.microsoft.com/office/powerpoint/2010/main" val="8643159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600" b="1" dirty="0" smtClean="0">
                <a:solidFill>
                  <a:schemeClr val="accent3">
                    <a:lumMod val="75000"/>
                  </a:schemeClr>
                </a:solidFill>
              </a:rPr>
              <a:t>How to manage impacts of climate change in </a:t>
            </a:r>
            <a:r>
              <a:rPr lang="en-US" sz="3600" b="1" dirty="0">
                <a:solidFill>
                  <a:schemeClr val="accent3">
                    <a:lumMod val="75000"/>
                  </a:schemeClr>
                </a:solidFill>
              </a:rPr>
              <a:t>wetlands? (managed wetland area)</a:t>
            </a:r>
          </a:p>
        </p:txBody>
      </p:sp>
      <p:sp>
        <p:nvSpPr>
          <p:cNvPr id="6" name="Content Placeholder 5"/>
          <p:cNvSpPr>
            <a:spLocks noGrp="1"/>
          </p:cNvSpPr>
          <p:nvPr>
            <p:ph idx="1"/>
          </p:nvPr>
        </p:nvSpPr>
        <p:spPr>
          <a:xfrm>
            <a:off x="457200" y="2667000"/>
            <a:ext cx="8229600" cy="3459163"/>
          </a:xfrm>
        </p:spPr>
        <p:txBody>
          <a:bodyPr/>
          <a:lstStyle/>
          <a:p>
            <a:r>
              <a:rPr lang="en-US" dirty="0" smtClean="0"/>
              <a:t>Restoration </a:t>
            </a:r>
            <a:r>
              <a:rPr lang="en-US" dirty="0"/>
              <a:t>or rehabilitation of natural habitat</a:t>
            </a:r>
          </a:p>
          <a:p>
            <a:r>
              <a:rPr lang="en-US" dirty="0" smtClean="0"/>
              <a:t>Encourage </a:t>
            </a:r>
            <a:r>
              <a:rPr lang="en-US" dirty="0"/>
              <a:t>afforestation and reforestation activities</a:t>
            </a:r>
          </a:p>
          <a:p>
            <a:r>
              <a:rPr lang="en-US" dirty="0" smtClean="0"/>
              <a:t>Develop </a:t>
            </a:r>
            <a:r>
              <a:rPr lang="en-US" dirty="0"/>
              <a:t>field-based monitoring </a:t>
            </a:r>
            <a:r>
              <a:rPr lang="en-US" dirty="0" smtClean="0"/>
              <a:t>programs, </a:t>
            </a:r>
            <a:r>
              <a:rPr lang="en-US" dirty="0"/>
              <a:t>focused on vulnerable areas </a:t>
            </a:r>
          </a:p>
          <a:p>
            <a:endParaRPr lang="en-US" dirty="0"/>
          </a:p>
        </p:txBody>
      </p:sp>
      <p:sp>
        <p:nvSpPr>
          <p:cNvPr id="3" name="Footer Placeholder 2"/>
          <p:cNvSpPr>
            <a:spLocks noGrp="1"/>
          </p:cNvSpPr>
          <p:nvPr>
            <p:ph type="ftr" sz="quarter" idx="11"/>
          </p:nvPr>
        </p:nvSpPr>
        <p:spPr/>
        <p:txBody>
          <a:bodyPr/>
          <a:lstStyle/>
          <a:p>
            <a:r>
              <a:rPr lang="en-US" dirty="0" smtClean="0"/>
              <a:t>Tirana training , 9-11/10/2019</a:t>
            </a:r>
            <a:endParaRPr lang="en-US" dirty="0"/>
          </a:p>
        </p:txBody>
      </p:sp>
      <p:sp>
        <p:nvSpPr>
          <p:cNvPr id="4" name="Slide Number Placeholder 3"/>
          <p:cNvSpPr>
            <a:spLocks noGrp="1"/>
          </p:cNvSpPr>
          <p:nvPr>
            <p:ph type="sldNum" sz="quarter" idx="12"/>
          </p:nvPr>
        </p:nvSpPr>
        <p:spPr/>
        <p:txBody>
          <a:bodyPr/>
          <a:lstStyle/>
          <a:p>
            <a:fld id="{FB255053-94EE-4D5F-971F-491348149B5B}" type="slidenum">
              <a:rPr lang="en-US" smtClean="0"/>
              <a:pPr/>
              <a:t>12</a:t>
            </a:fld>
            <a:endParaRPr lang="en-US" dirty="0"/>
          </a:p>
        </p:txBody>
      </p:sp>
    </p:spTree>
    <p:extLst>
      <p:ext uri="{BB962C8B-B14F-4D97-AF65-F5344CB8AC3E}">
        <p14:creationId xmlns:p14="http://schemas.microsoft.com/office/powerpoint/2010/main" val="40632793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600" b="1" dirty="0" smtClean="0">
                <a:solidFill>
                  <a:schemeClr val="accent3">
                    <a:lumMod val="75000"/>
                  </a:schemeClr>
                </a:solidFill>
              </a:rPr>
              <a:t>How to manage impacts of climate change in </a:t>
            </a:r>
            <a:r>
              <a:rPr lang="en-US" sz="3600" b="1" dirty="0">
                <a:solidFill>
                  <a:schemeClr val="accent3">
                    <a:lumMod val="75000"/>
                  </a:schemeClr>
                </a:solidFill>
              </a:rPr>
              <a:t>wetlands? (managed wetland area)</a:t>
            </a:r>
          </a:p>
        </p:txBody>
      </p:sp>
      <p:sp>
        <p:nvSpPr>
          <p:cNvPr id="6" name="Content Placeholder 5"/>
          <p:cNvSpPr>
            <a:spLocks noGrp="1"/>
          </p:cNvSpPr>
          <p:nvPr>
            <p:ph idx="1"/>
          </p:nvPr>
        </p:nvSpPr>
        <p:spPr/>
        <p:txBody>
          <a:bodyPr/>
          <a:lstStyle/>
          <a:p>
            <a:r>
              <a:rPr lang="en-US" dirty="0" smtClean="0"/>
              <a:t>The </a:t>
            </a:r>
            <a:r>
              <a:rPr lang="en-US" dirty="0"/>
              <a:t>arrangement and systematic cleaning of river beds. </a:t>
            </a:r>
          </a:p>
          <a:p>
            <a:r>
              <a:rPr lang="en-US" dirty="0" smtClean="0"/>
              <a:t>Continuous </a:t>
            </a:r>
            <a:r>
              <a:rPr lang="en-US" dirty="0"/>
              <a:t>monitoring and maintenance of the embankments along the river banks.</a:t>
            </a:r>
          </a:p>
          <a:p>
            <a:r>
              <a:rPr lang="en-US" dirty="0" smtClean="0"/>
              <a:t>Continuous </a:t>
            </a:r>
            <a:r>
              <a:rPr lang="en-US" dirty="0"/>
              <a:t>monitoring of the river flows</a:t>
            </a:r>
          </a:p>
          <a:p>
            <a:r>
              <a:rPr lang="en-US" dirty="0" smtClean="0"/>
              <a:t>Creation </a:t>
            </a:r>
            <a:r>
              <a:rPr lang="en-US" dirty="0"/>
              <a:t>of the Regional Center for the Flood Forecast and Prevention.</a:t>
            </a:r>
          </a:p>
          <a:p>
            <a:endParaRPr lang="en-US" dirty="0"/>
          </a:p>
        </p:txBody>
      </p:sp>
      <p:sp>
        <p:nvSpPr>
          <p:cNvPr id="3" name="Footer Placeholder 2"/>
          <p:cNvSpPr>
            <a:spLocks noGrp="1"/>
          </p:cNvSpPr>
          <p:nvPr>
            <p:ph type="ftr" sz="quarter" idx="11"/>
          </p:nvPr>
        </p:nvSpPr>
        <p:spPr/>
        <p:txBody>
          <a:bodyPr/>
          <a:lstStyle/>
          <a:p>
            <a:r>
              <a:rPr lang="en-US" smtClean="0"/>
              <a:t>Tirana training , 9-11/10/2019</a:t>
            </a:r>
            <a:endParaRPr lang="en-US"/>
          </a:p>
        </p:txBody>
      </p:sp>
      <p:sp>
        <p:nvSpPr>
          <p:cNvPr id="4" name="Slide Number Placeholder 3"/>
          <p:cNvSpPr>
            <a:spLocks noGrp="1"/>
          </p:cNvSpPr>
          <p:nvPr>
            <p:ph type="sldNum" sz="quarter" idx="12"/>
          </p:nvPr>
        </p:nvSpPr>
        <p:spPr/>
        <p:txBody>
          <a:bodyPr/>
          <a:lstStyle/>
          <a:p>
            <a:fld id="{FB255053-94EE-4D5F-971F-491348149B5B}" type="slidenum">
              <a:rPr lang="en-US" smtClean="0"/>
              <a:pPr/>
              <a:t>13</a:t>
            </a:fld>
            <a:endParaRPr lang="en-US"/>
          </a:p>
        </p:txBody>
      </p:sp>
    </p:spTree>
    <p:extLst>
      <p:ext uri="{BB962C8B-B14F-4D97-AF65-F5344CB8AC3E}">
        <p14:creationId xmlns:p14="http://schemas.microsoft.com/office/powerpoint/2010/main" val="22407691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600" b="1" dirty="0" smtClean="0">
                <a:solidFill>
                  <a:schemeClr val="accent3">
                    <a:lumMod val="75000"/>
                  </a:schemeClr>
                </a:solidFill>
              </a:rPr>
              <a:t>How to manage impacts of climate change in </a:t>
            </a:r>
            <a:r>
              <a:rPr lang="en-US" sz="3600" b="1" dirty="0">
                <a:solidFill>
                  <a:schemeClr val="accent3">
                    <a:lumMod val="75000"/>
                  </a:schemeClr>
                </a:solidFill>
              </a:rPr>
              <a:t>wetlands? </a:t>
            </a:r>
            <a:r>
              <a:rPr lang="en-US" sz="3600" b="1" dirty="0" smtClean="0">
                <a:solidFill>
                  <a:schemeClr val="accent3">
                    <a:lumMod val="75000"/>
                  </a:schemeClr>
                </a:solidFill>
              </a:rPr>
              <a:t>(non-managed </a:t>
            </a:r>
            <a:r>
              <a:rPr lang="en-US" sz="3600" b="1" dirty="0">
                <a:solidFill>
                  <a:schemeClr val="accent3">
                    <a:lumMod val="75000"/>
                  </a:schemeClr>
                </a:solidFill>
              </a:rPr>
              <a:t>wetland area)</a:t>
            </a:r>
          </a:p>
        </p:txBody>
      </p:sp>
      <p:sp>
        <p:nvSpPr>
          <p:cNvPr id="6" name="Content Placeholder 5"/>
          <p:cNvSpPr>
            <a:spLocks noGrp="1"/>
          </p:cNvSpPr>
          <p:nvPr>
            <p:ph idx="1"/>
          </p:nvPr>
        </p:nvSpPr>
        <p:spPr>
          <a:xfrm>
            <a:off x="457200" y="2590800"/>
            <a:ext cx="8229600" cy="3535363"/>
          </a:xfrm>
        </p:spPr>
        <p:txBody>
          <a:bodyPr>
            <a:normAutofit/>
          </a:bodyPr>
          <a:lstStyle/>
          <a:p>
            <a:r>
              <a:rPr lang="en-US" dirty="0" smtClean="0"/>
              <a:t>We should support establishing of the actions mentioned in managed wetland area as initiator of the action (through local projects) or creating coalition with local government or local and regional institutional that are responsible to manage them as territory planning. And can be achieved through:</a:t>
            </a:r>
            <a:endParaRPr lang="en-US" dirty="0"/>
          </a:p>
          <a:p>
            <a:endParaRPr lang="en-US" dirty="0"/>
          </a:p>
        </p:txBody>
      </p:sp>
      <p:sp>
        <p:nvSpPr>
          <p:cNvPr id="3" name="Footer Placeholder 2"/>
          <p:cNvSpPr>
            <a:spLocks noGrp="1"/>
          </p:cNvSpPr>
          <p:nvPr>
            <p:ph type="ftr" sz="quarter" idx="11"/>
          </p:nvPr>
        </p:nvSpPr>
        <p:spPr/>
        <p:txBody>
          <a:bodyPr/>
          <a:lstStyle/>
          <a:p>
            <a:r>
              <a:rPr lang="en-US" smtClean="0"/>
              <a:t>Tirana training , 9-11/10/2019</a:t>
            </a:r>
            <a:endParaRPr lang="en-US"/>
          </a:p>
        </p:txBody>
      </p:sp>
      <p:sp>
        <p:nvSpPr>
          <p:cNvPr id="4" name="Slide Number Placeholder 3"/>
          <p:cNvSpPr>
            <a:spLocks noGrp="1"/>
          </p:cNvSpPr>
          <p:nvPr>
            <p:ph type="sldNum" sz="quarter" idx="12"/>
          </p:nvPr>
        </p:nvSpPr>
        <p:spPr/>
        <p:txBody>
          <a:bodyPr/>
          <a:lstStyle/>
          <a:p>
            <a:fld id="{FB255053-94EE-4D5F-971F-491348149B5B}" type="slidenum">
              <a:rPr lang="en-US" smtClean="0"/>
              <a:pPr/>
              <a:t>14</a:t>
            </a:fld>
            <a:endParaRPr lang="en-US" dirty="0"/>
          </a:p>
        </p:txBody>
      </p:sp>
    </p:spTree>
    <p:extLst>
      <p:ext uri="{BB962C8B-B14F-4D97-AF65-F5344CB8AC3E}">
        <p14:creationId xmlns:p14="http://schemas.microsoft.com/office/powerpoint/2010/main" val="35126014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295400"/>
            <a:ext cx="8229600" cy="1143000"/>
          </a:xfrm>
        </p:spPr>
        <p:txBody>
          <a:bodyPr>
            <a:noAutofit/>
          </a:bodyPr>
          <a:lstStyle/>
          <a:p>
            <a:r>
              <a:rPr lang="en-US" sz="3600" b="1" dirty="0" smtClean="0">
                <a:solidFill>
                  <a:schemeClr val="accent3">
                    <a:lumMod val="75000"/>
                  </a:schemeClr>
                </a:solidFill>
              </a:rPr>
              <a:t>How to manage impacts of climate change in </a:t>
            </a:r>
            <a:r>
              <a:rPr lang="en-US" sz="3600" b="1" dirty="0">
                <a:solidFill>
                  <a:schemeClr val="accent3">
                    <a:lumMod val="75000"/>
                  </a:schemeClr>
                </a:solidFill>
              </a:rPr>
              <a:t>wetlands? </a:t>
            </a:r>
            <a:r>
              <a:rPr lang="en-US" sz="3600" b="1" dirty="0" smtClean="0">
                <a:solidFill>
                  <a:schemeClr val="accent3">
                    <a:lumMod val="75000"/>
                  </a:schemeClr>
                </a:solidFill>
              </a:rPr>
              <a:t>(non-managed </a:t>
            </a:r>
            <a:r>
              <a:rPr lang="en-US" sz="3600" b="1" dirty="0">
                <a:solidFill>
                  <a:schemeClr val="accent3">
                    <a:lumMod val="75000"/>
                  </a:schemeClr>
                </a:solidFill>
              </a:rPr>
              <a:t>wetland area)</a:t>
            </a:r>
          </a:p>
        </p:txBody>
      </p:sp>
      <p:sp>
        <p:nvSpPr>
          <p:cNvPr id="6" name="Content Placeholder 5"/>
          <p:cNvSpPr>
            <a:spLocks noGrp="1"/>
          </p:cNvSpPr>
          <p:nvPr>
            <p:ph idx="1"/>
          </p:nvPr>
        </p:nvSpPr>
        <p:spPr>
          <a:xfrm>
            <a:off x="457200" y="2789237"/>
            <a:ext cx="8229600" cy="3916363"/>
          </a:xfrm>
        </p:spPr>
        <p:txBody>
          <a:bodyPr>
            <a:normAutofit fontScale="70000" lnSpcReduction="20000"/>
          </a:bodyPr>
          <a:lstStyle/>
          <a:p>
            <a:r>
              <a:rPr lang="en-US" dirty="0" smtClean="0"/>
              <a:t>Develop </a:t>
            </a:r>
            <a:r>
              <a:rPr lang="en-US" dirty="0"/>
              <a:t>strong partnerships between regional actors</a:t>
            </a:r>
          </a:p>
          <a:p>
            <a:r>
              <a:rPr lang="en-US" dirty="0" smtClean="0"/>
              <a:t>Disseminate </a:t>
            </a:r>
            <a:r>
              <a:rPr lang="en-US" dirty="0"/>
              <a:t>climate change information throughout levels of government</a:t>
            </a:r>
          </a:p>
          <a:p>
            <a:r>
              <a:rPr lang="en-US" dirty="0" smtClean="0"/>
              <a:t>Develop </a:t>
            </a:r>
            <a:r>
              <a:rPr lang="en-US" dirty="0"/>
              <a:t>and Deliver Community Education Campaign </a:t>
            </a:r>
          </a:p>
          <a:p>
            <a:r>
              <a:rPr lang="en-US" dirty="0" smtClean="0"/>
              <a:t>Integrate </a:t>
            </a:r>
            <a:r>
              <a:rPr lang="en-US" dirty="0"/>
              <a:t>climate change adaptation into the local and regional   development planning and design process. </a:t>
            </a:r>
          </a:p>
          <a:p>
            <a:r>
              <a:rPr lang="en-US" dirty="0" smtClean="0"/>
              <a:t>Establish </a:t>
            </a:r>
            <a:r>
              <a:rPr lang="en-US" dirty="0"/>
              <a:t>monitoring program to identify key vulnerable populations, infrastructure and locations </a:t>
            </a:r>
          </a:p>
          <a:p>
            <a:r>
              <a:rPr lang="en-US" dirty="0" smtClean="0"/>
              <a:t>Establish </a:t>
            </a:r>
            <a:r>
              <a:rPr lang="en-US" dirty="0"/>
              <a:t>the early warning system for flood and drought.</a:t>
            </a:r>
          </a:p>
          <a:p>
            <a:r>
              <a:rPr lang="en-US" dirty="0" smtClean="0"/>
              <a:t>Provision </a:t>
            </a:r>
            <a:r>
              <a:rPr lang="en-US" dirty="0"/>
              <a:t>of seasonal climate forecasts  </a:t>
            </a:r>
          </a:p>
          <a:p>
            <a:r>
              <a:rPr lang="en-US" dirty="0" smtClean="0"/>
              <a:t>Enhance </a:t>
            </a:r>
            <a:r>
              <a:rPr lang="en-US" dirty="0"/>
              <a:t>institutional capacity to address climate change adaptation </a:t>
            </a:r>
          </a:p>
          <a:p>
            <a:endParaRPr lang="en-US" dirty="0"/>
          </a:p>
        </p:txBody>
      </p:sp>
      <p:sp>
        <p:nvSpPr>
          <p:cNvPr id="3" name="Footer Placeholder 2"/>
          <p:cNvSpPr>
            <a:spLocks noGrp="1"/>
          </p:cNvSpPr>
          <p:nvPr>
            <p:ph type="ftr" sz="quarter" idx="11"/>
          </p:nvPr>
        </p:nvSpPr>
        <p:spPr/>
        <p:txBody>
          <a:bodyPr/>
          <a:lstStyle/>
          <a:p>
            <a:r>
              <a:rPr lang="en-US" smtClean="0"/>
              <a:t>Tirana training , 9-11/10/2019</a:t>
            </a:r>
            <a:endParaRPr lang="en-US"/>
          </a:p>
        </p:txBody>
      </p:sp>
      <p:sp>
        <p:nvSpPr>
          <p:cNvPr id="4" name="Slide Number Placeholder 3"/>
          <p:cNvSpPr>
            <a:spLocks noGrp="1"/>
          </p:cNvSpPr>
          <p:nvPr>
            <p:ph type="sldNum" sz="quarter" idx="12"/>
          </p:nvPr>
        </p:nvSpPr>
        <p:spPr/>
        <p:txBody>
          <a:bodyPr/>
          <a:lstStyle/>
          <a:p>
            <a:fld id="{FB255053-94EE-4D5F-971F-491348149B5B}" type="slidenum">
              <a:rPr lang="en-US" smtClean="0"/>
              <a:pPr/>
              <a:t>15</a:t>
            </a:fld>
            <a:endParaRPr lang="en-US"/>
          </a:p>
        </p:txBody>
      </p:sp>
    </p:spTree>
    <p:extLst>
      <p:ext uri="{BB962C8B-B14F-4D97-AF65-F5344CB8AC3E}">
        <p14:creationId xmlns:p14="http://schemas.microsoft.com/office/powerpoint/2010/main" val="7060935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3">
                    <a:lumMod val="75000"/>
                  </a:schemeClr>
                </a:solidFill>
              </a:rPr>
              <a:t>Questions and Answers!</a:t>
            </a:r>
            <a:endParaRPr lang="sq-AL" dirty="0">
              <a:solidFill>
                <a:schemeClr val="accent3">
                  <a:lumMod val="75000"/>
                </a:schemeClr>
              </a:solidFill>
            </a:endParaRPr>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16</a:t>
            </a:fld>
            <a:endParaRPr lang="en-US"/>
          </a:p>
        </p:txBody>
      </p:sp>
      <p:pic>
        <p:nvPicPr>
          <p:cNvPr id="33794" name="Picture 2" descr="Image result for questions"/>
          <p:cNvPicPr>
            <a:picLocks noChangeAspect="1" noChangeArrowheads="1"/>
          </p:cNvPicPr>
          <p:nvPr/>
        </p:nvPicPr>
        <p:blipFill>
          <a:blip r:embed="rId2"/>
          <a:srcRect/>
          <a:stretch>
            <a:fillRect/>
          </a:stretch>
        </p:blipFill>
        <p:spPr bwMode="auto">
          <a:xfrm>
            <a:off x="2971800" y="2590800"/>
            <a:ext cx="2971800" cy="297180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accent3">
                    <a:lumMod val="75000"/>
                  </a:schemeClr>
                </a:solidFill>
              </a:rPr>
              <a:t>Case studies – work group</a:t>
            </a:r>
            <a:endParaRPr lang="sq-AL" dirty="0">
              <a:solidFill>
                <a:schemeClr val="accent3">
                  <a:lumMod val="75000"/>
                </a:schemeClr>
              </a:solidFill>
            </a:endParaRPr>
          </a:p>
        </p:txBody>
      </p:sp>
      <p:sp>
        <p:nvSpPr>
          <p:cNvPr id="8" name="Content Placeholder 7"/>
          <p:cNvSpPr>
            <a:spLocks noGrp="1"/>
          </p:cNvSpPr>
          <p:nvPr>
            <p:ph idx="1"/>
          </p:nvPr>
        </p:nvSpPr>
        <p:spPr/>
        <p:txBody>
          <a:bodyPr/>
          <a:lstStyle/>
          <a:p>
            <a:r>
              <a:rPr lang="en-US" dirty="0" smtClean="0"/>
              <a:t>Read case study</a:t>
            </a:r>
          </a:p>
          <a:p>
            <a:r>
              <a:rPr lang="en-US" dirty="0" smtClean="0"/>
              <a:t>Identify threats as pollutions</a:t>
            </a:r>
          </a:p>
          <a:p>
            <a:r>
              <a:rPr lang="en-US" dirty="0" smtClean="0"/>
              <a:t>Define the management actions for the case of managed and non-managed wetland areas</a:t>
            </a:r>
          </a:p>
          <a:p>
            <a:endParaRPr lang="en-US" dirty="0" smtClean="0"/>
          </a:p>
          <a:p>
            <a:endParaRPr lang="sq-AL" dirty="0"/>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17</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3">
                    <a:lumMod val="75000"/>
                  </a:schemeClr>
                </a:solidFill>
              </a:rPr>
              <a:t>What are climate change </a:t>
            </a:r>
            <a:endParaRPr lang="en-US" b="1" dirty="0">
              <a:solidFill>
                <a:schemeClr val="accent3">
                  <a:lumMod val="75000"/>
                </a:schemeClr>
              </a:solidFill>
            </a:endParaRPr>
          </a:p>
        </p:txBody>
      </p:sp>
      <p:sp>
        <p:nvSpPr>
          <p:cNvPr id="3" name="Content Placeholder 2"/>
          <p:cNvSpPr>
            <a:spLocks noGrp="1"/>
          </p:cNvSpPr>
          <p:nvPr>
            <p:ph idx="1"/>
          </p:nvPr>
        </p:nvSpPr>
        <p:spPr>
          <a:xfrm>
            <a:off x="304800" y="2209800"/>
            <a:ext cx="8382000" cy="3916363"/>
          </a:xfrm>
        </p:spPr>
        <p:txBody>
          <a:bodyPr>
            <a:normAutofit fontScale="62500" lnSpcReduction="20000"/>
          </a:bodyPr>
          <a:lstStyle/>
          <a:p>
            <a:r>
              <a:rPr lang="en-US" dirty="0" smtClean="0"/>
              <a:t>Global warming is caused by the greenhouse effect, a natural process by which the atmosphere retains some of the Sun’s heat, allowing the Earth to maintain the necessary conditions to host life. The problem is that daily human activities maximize the greenhouse effect, causing the planet’s temperature to increase even more.</a:t>
            </a:r>
          </a:p>
          <a:p>
            <a:r>
              <a:rPr lang="en-US" dirty="0" smtClean="0"/>
              <a:t>There </a:t>
            </a:r>
            <a:r>
              <a:rPr lang="en-US" dirty="0"/>
              <a:t>is an important difference between them, however, given that it is global warming that causes climate change</a:t>
            </a:r>
            <a:r>
              <a:rPr lang="en-US" dirty="0" smtClean="0"/>
              <a:t>.</a:t>
            </a:r>
            <a:r>
              <a:rPr lang="en-US" dirty="0"/>
              <a:t> The </a:t>
            </a:r>
            <a:r>
              <a:rPr lang="en-US" b="1" dirty="0"/>
              <a:t>global temperature increase brings disastrous </a:t>
            </a:r>
            <a:r>
              <a:rPr lang="en-US" b="1" dirty="0" smtClean="0"/>
              <a:t>consequences</a:t>
            </a:r>
            <a:r>
              <a:rPr lang="en-US" b="1" dirty="0"/>
              <a:t>, </a:t>
            </a:r>
            <a:r>
              <a:rPr lang="en-US" dirty="0"/>
              <a:t>endangering the survival of the Earth’s flora and fauna, including human beings. Climate change also increases the appearance of more violent weather phenomena, drought, fires, the death of animal and plant species, flooding from rivers and lakes, the creation of climate refugees and destruction of the food chain and economic resources, especially in developing countries.</a:t>
            </a:r>
            <a:endParaRPr lang="en-US" dirty="0" smtClean="0"/>
          </a:p>
          <a:p>
            <a:r>
              <a:rPr lang="en-US" dirty="0" smtClean="0">
                <a:solidFill>
                  <a:srgbClr val="FF0000"/>
                </a:solidFill>
              </a:rPr>
              <a:t>Climate </a:t>
            </a:r>
            <a:r>
              <a:rPr lang="en-US" dirty="0">
                <a:solidFill>
                  <a:srgbClr val="FF0000"/>
                </a:solidFill>
              </a:rPr>
              <a:t>change is a global challenge </a:t>
            </a:r>
            <a:r>
              <a:rPr lang="en-US" dirty="0"/>
              <a:t>that has no borders and to combat it requires coordinated work by all countries.</a:t>
            </a:r>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2</a:t>
            </a:fld>
            <a:endParaRPr lang="en-US"/>
          </a:p>
        </p:txBody>
      </p:sp>
    </p:spTree>
    <p:extLst>
      <p:ext uri="{BB962C8B-B14F-4D97-AF65-F5344CB8AC3E}">
        <p14:creationId xmlns:p14="http://schemas.microsoft.com/office/powerpoint/2010/main" val="1181278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8229600" cy="990600"/>
          </a:xfrm>
        </p:spPr>
        <p:txBody>
          <a:bodyPr>
            <a:noAutofit/>
          </a:bodyPr>
          <a:lstStyle/>
          <a:p>
            <a:r>
              <a:rPr lang="en-US" sz="3600" b="1" dirty="0" smtClean="0">
                <a:solidFill>
                  <a:schemeClr val="accent3">
                    <a:lumMod val="75000"/>
                  </a:schemeClr>
                </a:solidFill>
              </a:rPr>
              <a:t>Which are the main indicators of climate change?</a:t>
            </a:r>
            <a:endParaRPr lang="en-US" sz="3600" b="1" dirty="0">
              <a:solidFill>
                <a:schemeClr val="accent3">
                  <a:lumMod val="75000"/>
                </a:schemeClr>
              </a:solidFill>
            </a:endParaRPr>
          </a:p>
        </p:txBody>
      </p:sp>
      <p:sp>
        <p:nvSpPr>
          <p:cNvPr id="3" name="Content Placeholder 2"/>
          <p:cNvSpPr>
            <a:spLocks noGrp="1"/>
          </p:cNvSpPr>
          <p:nvPr>
            <p:ph idx="1"/>
          </p:nvPr>
        </p:nvSpPr>
        <p:spPr>
          <a:xfrm>
            <a:off x="457200" y="2484437"/>
            <a:ext cx="8229600" cy="3916363"/>
          </a:xfrm>
        </p:spPr>
        <p:txBody>
          <a:bodyPr>
            <a:normAutofit fontScale="55000" lnSpcReduction="20000"/>
          </a:bodyPr>
          <a:lstStyle/>
          <a:p>
            <a:r>
              <a:rPr lang="en-US" dirty="0"/>
              <a:t>Weather is the state of the atmosphere at any given time and place. Most of the weather that affects people, agriculture, and ecosystems takes place in the lower layer of the atmosphere. Familiar aspects of weather include temperature, precipitation, clouds, and wind that people experience throughout the course of a day. Severe weather conditions include hurricanes, tornadoes, blizzards, and droughts.</a:t>
            </a:r>
          </a:p>
          <a:p>
            <a:r>
              <a:rPr lang="en-US" smtClean="0"/>
              <a:t>Climate </a:t>
            </a:r>
            <a:r>
              <a:rPr lang="en-US" dirty="0"/>
              <a:t>is the long-term average of the weather in a given place. While the weather can change in minutes or hours, a change in climate is something that develops over longer periods of decades to centuries. Climate is defined not only by average temperature and precipitation but also by the type, frequency, duration, and intensity of weather events such as heat waves, cold spells, storms, floods, and droughts</a:t>
            </a:r>
            <a:r>
              <a:rPr lang="en-US" dirty="0" smtClean="0"/>
              <a:t>.</a:t>
            </a:r>
          </a:p>
          <a:p>
            <a:r>
              <a:rPr lang="en-US" dirty="0" smtClean="0"/>
              <a:t>As </a:t>
            </a:r>
            <a:r>
              <a:rPr lang="en-US" dirty="0"/>
              <a:t>the climate warms, it changes the nature of global rainfall, evaporation, snow, stream flow and other factors that affect water supply and quality. Specific impacts include: Warmer water temperatures affect water quality and accelerate water pollution.</a:t>
            </a:r>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3</a:t>
            </a:fld>
            <a:endParaRPr lang="en-US"/>
          </a:p>
        </p:txBody>
      </p:sp>
    </p:spTree>
    <p:extLst>
      <p:ext uri="{BB962C8B-B14F-4D97-AF65-F5344CB8AC3E}">
        <p14:creationId xmlns:p14="http://schemas.microsoft.com/office/powerpoint/2010/main" val="39592923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8229600" cy="990600"/>
          </a:xfrm>
        </p:spPr>
        <p:txBody>
          <a:bodyPr>
            <a:noAutofit/>
          </a:bodyPr>
          <a:lstStyle/>
          <a:p>
            <a:r>
              <a:rPr lang="en-US" sz="3600" b="1" dirty="0" smtClean="0">
                <a:solidFill>
                  <a:schemeClr val="accent3">
                    <a:lumMod val="75000"/>
                  </a:schemeClr>
                </a:solidFill>
              </a:rPr>
              <a:t>Which are the main indicators of climate change?</a:t>
            </a:r>
            <a:endParaRPr lang="en-US" sz="3600" b="1" dirty="0">
              <a:solidFill>
                <a:schemeClr val="accent3">
                  <a:lumMod val="75000"/>
                </a:schemeClr>
              </a:solidFill>
            </a:endParaRPr>
          </a:p>
        </p:txBody>
      </p:sp>
      <p:sp>
        <p:nvSpPr>
          <p:cNvPr id="3" name="Content Placeholder 2"/>
          <p:cNvSpPr>
            <a:spLocks noGrp="1"/>
          </p:cNvSpPr>
          <p:nvPr>
            <p:ph idx="1"/>
          </p:nvPr>
        </p:nvSpPr>
        <p:spPr>
          <a:xfrm>
            <a:off x="457200" y="2484437"/>
            <a:ext cx="8229600" cy="3916363"/>
          </a:xfrm>
        </p:spPr>
        <p:txBody>
          <a:bodyPr>
            <a:normAutofit/>
          </a:bodyPr>
          <a:lstStyle/>
          <a:p>
            <a:r>
              <a:rPr lang="en-US" dirty="0" smtClean="0"/>
              <a:t>The main indicators of climate change are:</a:t>
            </a:r>
          </a:p>
          <a:p>
            <a:endParaRPr lang="en-US" dirty="0" smtClean="0"/>
          </a:p>
          <a:p>
            <a:pPr lvl="1"/>
            <a:r>
              <a:rPr lang="en-US" dirty="0" smtClean="0"/>
              <a:t>Increasing temperature of air and surface of ocean</a:t>
            </a:r>
          </a:p>
          <a:p>
            <a:pPr lvl="1"/>
            <a:r>
              <a:rPr lang="en-US" dirty="0" smtClean="0"/>
              <a:t>Decreasing the precipitation</a:t>
            </a:r>
          </a:p>
          <a:p>
            <a:pPr lvl="1"/>
            <a:r>
              <a:rPr lang="en-US" dirty="0" smtClean="0"/>
              <a:t>Increasing of sea level </a:t>
            </a:r>
            <a:endParaRPr lang="en-US" dirty="0"/>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4</a:t>
            </a:fld>
            <a:endParaRPr lang="en-US"/>
          </a:p>
        </p:txBody>
      </p:sp>
    </p:spTree>
    <p:extLst>
      <p:ext uri="{BB962C8B-B14F-4D97-AF65-F5344CB8AC3E}">
        <p14:creationId xmlns:p14="http://schemas.microsoft.com/office/powerpoint/2010/main" val="3955957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838200"/>
          </a:xfrm>
        </p:spPr>
        <p:txBody>
          <a:bodyPr>
            <a:noAutofit/>
          </a:bodyPr>
          <a:lstStyle/>
          <a:p>
            <a:r>
              <a:rPr lang="en-US" sz="3200" b="1" dirty="0" smtClean="0">
                <a:solidFill>
                  <a:schemeClr val="accent3">
                    <a:lumMod val="75000"/>
                  </a:schemeClr>
                </a:solidFill>
              </a:rPr>
              <a:t>Threats from increasing the temperature of air</a:t>
            </a:r>
            <a:endParaRPr lang="en-US" sz="3200" b="1" dirty="0">
              <a:solidFill>
                <a:schemeClr val="accent3">
                  <a:lumMod val="75000"/>
                </a:schemeClr>
              </a:solidFill>
            </a:endParaRPr>
          </a:p>
        </p:txBody>
      </p:sp>
      <p:sp>
        <p:nvSpPr>
          <p:cNvPr id="3" name="Content Placeholder 2"/>
          <p:cNvSpPr>
            <a:spLocks noGrp="1"/>
          </p:cNvSpPr>
          <p:nvPr>
            <p:ph idx="1"/>
          </p:nvPr>
        </p:nvSpPr>
        <p:spPr>
          <a:xfrm>
            <a:off x="457200" y="1905000"/>
            <a:ext cx="8229600" cy="3916363"/>
          </a:xfrm>
        </p:spPr>
        <p:txBody>
          <a:bodyPr>
            <a:noAutofit/>
          </a:bodyPr>
          <a:lstStyle/>
          <a:p>
            <a:r>
              <a:rPr lang="en-US" sz="1800" b="1" dirty="0">
                <a:solidFill>
                  <a:srgbClr val="FF0000"/>
                </a:solidFill>
              </a:rPr>
              <a:t>Fish: </a:t>
            </a:r>
            <a:r>
              <a:rPr lang="en-US" sz="1800" dirty="0" smtClean="0"/>
              <a:t>Climate </a:t>
            </a:r>
            <a:r>
              <a:rPr lang="en-US" sz="1800" dirty="0"/>
              <a:t>change will affect hydrologic and thermal regimes of rivers. Freshwater organisms such as fish could be stressed in rivers with low flows and high water temperatures. As temperature tolerance ranges are species-specific to fish, therefore, a change in thermal temperature regimes may cause increased or decreased fish abundance from an </a:t>
            </a:r>
            <a:r>
              <a:rPr lang="en-US" sz="1800" dirty="0" smtClean="0"/>
              <a:t>ecosystem. </a:t>
            </a:r>
            <a:r>
              <a:rPr lang="en-US" sz="1800" dirty="0"/>
              <a:t>It has been projected that a rise in global  temperature  of  </a:t>
            </a:r>
            <a:r>
              <a:rPr lang="en-US" sz="1800" dirty="0" smtClean="0"/>
              <a:t>2.6°C  </a:t>
            </a:r>
            <a:r>
              <a:rPr lang="en-US" sz="1800" dirty="0"/>
              <a:t>may  cause  a loss  of  &gt;10%  of  fish  species  globally  and  there  is  potential  for freshwater fish extinctions in species-rich tropical and subtropical areas that are also rich in endemic </a:t>
            </a:r>
            <a:r>
              <a:rPr lang="en-US" sz="1800" dirty="0" smtClean="0"/>
              <a:t>fish. </a:t>
            </a:r>
          </a:p>
          <a:p>
            <a:endParaRPr lang="en-US" sz="1800" dirty="0"/>
          </a:p>
          <a:p>
            <a:r>
              <a:rPr lang="en-US" sz="1800" b="1" dirty="0">
                <a:solidFill>
                  <a:srgbClr val="FF0000"/>
                </a:solidFill>
              </a:rPr>
              <a:t>Amphibians:</a:t>
            </a:r>
            <a:r>
              <a:rPr lang="en-US" sz="1800" dirty="0"/>
              <a:t> Temperature   and   rainfall   are   two   climatic   factors   critical   to   amphibian   physiology (breeding/egg  laying,  growth,  metamorphosis)  and  </a:t>
            </a:r>
            <a:r>
              <a:rPr lang="en-US" sz="1800" dirty="0" err="1"/>
              <a:t>behaviour</a:t>
            </a:r>
            <a:r>
              <a:rPr lang="en-US" sz="1800" dirty="0"/>
              <a:t>  because  of  their  role  in  gametogenesis  and reproductive </a:t>
            </a:r>
            <a:r>
              <a:rPr lang="en-US" sz="1800" dirty="0" smtClean="0"/>
              <a:t>migrations.</a:t>
            </a:r>
          </a:p>
          <a:p>
            <a:endParaRPr lang="en-US" sz="1800" dirty="0" smtClean="0"/>
          </a:p>
          <a:p>
            <a:r>
              <a:rPr lang="en-US" sz="1800" b="1" dirty="0">
                <a:solidFill>
                  <a:srgbClr val="FF0000"/>
                </a:solidFill>
              </a:rPr>
              <a:t>Invasive  species: </a:t>
            </a:r>
            <a:r>
              <a:rPr lang="en-US" sz="1800" dirty="0"/>
              <a:t>Increase  in  global  temperature  will  tend  to  extend  </a:t>
            </a:r>
            <a:r>
              <a:rPr lang="en-US" sz="1800" dirty="0" err="1"/>
              <a:t>poleward</a:t>
            </a:r>
            <a:r>
              <a:rPr lang="en-US" sz="1800" dirty="0"/>
              <a:t>  shifts  and  ranges  of  many invasive  aquatic  plants. The  expansion  of  invasive  species will  cause a detrimental impact on the native species diversity and value of many wetlands </a:t>
            </a:r>
          </a:p>
        </p:txBody>
      </p:sp>
      <p:sp>
        <p:nvSpPr>
          <p:cNvPr id="4" name="Footer Placeholder 3"/>
          <p:cNvSpPr>
            <a:spLocks noGrp="1"/>
          </p:cNvSpPr>
          <p:nvPr>
            <p:ph type="ftr" sz="quarter" idx="11"/>
          </p:nvPr>
        </p:nvSpPr>
        <p:spPr/>
        <p:txBody>
          <a:bodyPr/>
          <a:lstStyle/>
          <a:p>
            <a:r>
              <a:rPr lang="en-US" dirty="0" smtClean="0">
                <a:solidFill>
                  <a:schemeClr val="accent4">
                    <a:lumMod val="75000"/>
                  </a:schemeClr>
                </a:solidFill>
              </a:rPr>
              <a:t>Tirana training , 9-11/10/2019</a:t>
            </a:r>
            <a:endParaRPr lang="en-US" dirty="0">
              <a:solidFill>
                <a:schemeClr val="accent4">
                  <a:lumMod val="75000"/>
                </a:schemeClr>
              </a:solidFill>
            </a:endParaRPr>
          </a:p>
        </p:txBody>
      </p:sp>
      <p:sp>
        <p:nvSpPr>
          <p:cNvPr id="5" name="Slide Number Placeholder 4"/>
          <p:cNvSpPr>
            <a:spLocks noGrp="1"/>
          </p:cNvSpPr>
          <p:nvPr>
            <p:ph type="sldNum" sz="quarter" idx="12"/>
          </p:nvPr>
        </p:nvSpPr>
        <p:spPr/>
        <p:txBody>
          <a:bodyPr/>
          <a:lstStyle/>
          <a:p>
            <a:fld id="{FB255053-94EE-4D5F-971F-491348149B5B}" type="slidenum">
              <a:rPr lang="en-US" smtClean="0"/>
              <a:pPr/>
              <a:t>5</a:t>
            </a:fld>
            <a:endParaRPr lang="en-US"/>
          </a:p>
        </p:txBody>
      </p:sp>
    </p:spTree>
    <p:extLst>
      <p:ext uri="{BB962C8B-B14F-4D97-AF65-F5344CB8AC3E}">
        <p14:creationId xmlns:p14="http://schemas.microsoft.com/office/powerpoint/2010/main" val="19359848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smtClean="0">
                <a:solidFill>
                  <a:schemeClr val="accent3">
                    <a:lumMod val="75000"/>
                  </a:schemeClr>
                </a:solidFill>
              </a:rPr>
              <a:t>Threats from decreasing of the precipitation</a:t>
            </a:r>
            <a:endParaRPr lang="sq-AL" sz="3600" b="1" dirty="0">
              <a:solidFill>
                <a:schemeClr val="accent3">
                  <a:lumMod val="75000"/>
                </a:schemeClr>
              </a:solidFill>
            </a:endParaRPr>
          </a:p>
        </p:txBody>
      </p:sp>
      <p:sp>
        <p:nvSpPr>
          <p:cNvPr id="3" name="Content Placeholder 2"/>
          <p:cNvSpPr>
            <a:spLocks noGrp="1"/>
          </p:cNvSpPr>
          <p:nvPr>
            <p:ph idx="1"/>
          </p:nvPr>
        </p:nvSpPr>
        <p:spPr/>
        <p:txBody>
          <a:bodyPr>
            <a:normAutofit fontScale="62500" lnSpcReduction="20000"/>
          </a:bodyPr>
          <a:lstStyle/>
          <a:p>
            <a:pPr marL="0" indent="0">
              <a:buNone/>
            </a:pPr>
            <a:r>
              <a:rPr lang="en-US" dirty="0" smtClean="0"/>
              <a:t>A decreasing  </a:t>
            </a:r>
            <a:r>
              <a:rPr lang="en-US" dirty="0"/>
              <a:t>in  precipitation  may  lead  to  water stress,  death  and  local  extinction  of  terrestrial species  as  well  as  loss  of habitat  for  freshwater fish species  or  life stages. Relatively  small  changes  in precipitation regimes may cause major impacts on runoff and on wetlands dependent on this water.  </a:t>
            </a:r>
            <a:endParaRPr lang="en-US" dirty="0" smtClean="0"/>
          </a:p>
          <a:p>
            <a:pPr marL="0" indent="0">
              <a:buNone/>
            </a:pPr>
            <a:r>
              <a:rPr lang="en-US" dirty="0"/>
              <a:t>Changes in flow regimes and water levels would impact on the status of inland wetlands. Moreover, an increase or decrease in freshwater flows will affect coastal wetlands by altering salinity, sediment inputs and nutrient loadings</a:t>
            </a:r>
          </a:p>
          <a:p>
            <a:r>
              <a:rPr lang="en-US" dirty="0"/>
              <a:t>Increasing water demand for irrigation</a:t>
            </a:r>
          </a:p>
          <a:p>
            <a:r>
              <a:rPr lang="en-US" dirty="0"/>
              <a:t>Decrease in </a:t>
            </a:r>
            <a:r>
              <a:rPr lang="en-US" dirty="0" smtClean="0"/>
              <a:t>surface </a:t>
            </a:r>
            <a:r>
              <a:rPr lang="en-US" dirty="0"/>
              <a:t>and </a:t>
            </a:r>
            <a:r>
              <a:rPr lang="en-US" dirty="0" smtClean="0"/>
              <a:t>underground </a:t>
            </a:r>
            <a:r>
              <a:rPr lang="en-US" dirty="0"/>
              <a:t>water </a:t>
            </a:r>
            <a:r>
              <a:rPr lang="en-US" dirty="0" smtClean="0"/>
              <a:t>reserves</a:t>
            </a:r>
          </a:p>
          <a:p>
            <a:r>
              <a:rPr lang="en-US" dirty="0"/>
              <a:t>Increasing ecological concerns in the area</a:t>
            </a:r>
          </a:p>
          <a:p>
            <a:r>
              <a:rPr lang="en-US" dirty="0"/>
              <a:t>Increase of the level of human intervention on elements of nature (uncontrolled opening of wells, damage to embankments, etc.)</a:t>
            </a:r>
          </a:p>
          <a:p>
            <a:r>
              <a:rPr lang="en-US" dirty="0"/>
              <a:t>Salinization of soils by the introduction of saline waters into groundwater</a:t>
            </a:r>
            <a:endParaRPr lang="sq-AL" dirty="0"/>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solidFill>
                  <a:schemeClr val="accent3">
                    <a:lumMod val="75000"/>
                  </a:schemeClr>
                </a:solidFill>
              </a:rPr>
              <a:t>Threats from decreasing of the temperature increasing and decreasing of precipitation</a:t>
            </a:r>
            <a:endParaRPr lang="sq-AL" sz="3200" b="1" dirty="0">
              <a:solidFill>
                <a:schemeClr val="accent3">
                  <a:lumMod val="75000"/>
                </a:schemeClr>
              </a:solidFill>
            </a:endParaRPr>
          </a:p>
        </p:txBody>
      </p:sp>
      <p:sp>
        <p:nvSpPr>
          <p:cNvPr id="3" name="Content Placeholder 2"/>
          <p:cNvSpPr>
            <a:spLocks noGrp="1"/>
          </p:cNvSpPr>
          <p:nvPr>
            <p:ph idx="1"/>
          </p:nvPr>
        </p:nvSpPr>
        <p:spPr/>
        <p:txBody>
          <a:bodyPr>
            <a:normAutofit/>
          </a:bodyPr>
          <a:lstStyle/>
          <a:p>
            <a:r>
              <a:rPr lang="en-US" dirty="0"/>
              <a:t>Loss of agricultural land</a:t>
            </a:r>
          </a:p>
          <a:p>
            <a:r>
              <a:rPr lang="en-US" dirty="0"/>
              <a:t>Increase of erosion rate</a:t>
            </a:r>
          </a:p>
          <a:p>
            <a:r>
              <a:rPr lang="en-US" dirty="0"/>
              <a:t>Damage to infrastructure</a:t>
            </a:r>
          </a:p>
          <a:p>
            <a:r>
              <a:rPr lang="en-US" dirty="0"/>
              <a:t>Breaking water regimes and equilibrium in the area</a:t>
            </a:r>
          </a:p>
          <a:p>
            <a:r>
              <a:rPr lang="en-US" dirty="0"/>
              <a:t>Reduction of water quality</a:t>
            </a:r>
            <a:endParaRPr lang="sq-AL" dirty="0"/>
          </a:p>
        </p:txBody>
      </p:sp>
      <p:sp>
        <p:nvSpPr>
          <p:cNvPr id="4" name="Footer Placeholder 3"/>
          <p:cNvSpPr>
            <a:spLocks noGrp="1"/>
          </p:cNvSpPr>
          <p:nvPr>
            <p:ph type="ftr" sz="quarter" idx="11"/>
          </p:nvPr>
        </p:nvSpPr>
        <p:spPr/>
        <p:txBody>
          <a:bodyPr/>
          <a:lstStyle/>
          <a:p>
            <a:r>
              <a:rPr lang="en-US" dirty="0" smtClean="0"/>
              <a:t>Tirana training , 9-11/10/2019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7</a:t>
            </a:fld>
            <a:endParaRPr lang="en-US"/>
          </a:p>
        </p:txBody>
      </p:sp>
    </p:spTree>
    <p:extLst>
      <p:ext uri="{BB962C8B-B14F-4D97-AF65-F5344CB8AC3E}">
        <p14:creationId xmlns:p14="http://schemas.microsoft.com/office/powerpoint/2010/main" val="10901083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990600"/>
            <a:ext cx="8229600" cy="838200"/>
          </a:xfrm>
        </p:spPr>
        <p:txBody>
          <a:bodyPr/>
          <a:lstStyle/>
          <a:p>
            <a:r>
              <a:rPr lang="en-US" dirty="0" smtClean="0">
                <a:solidFill>
                  <a:schemeClr val="accent3">
                    <a:lumMod val="75000"/>
                  </a:schemeClr>
                </a:solidFill>
              </a:rPr>
              <a:t>Summary </a:t>
            </a:r>
            <a:endParaRPr lang="en-US" dirty="0">
              <a:solidFill>
                <a:schemeClr val="accent3">
                  <a:lumMod val="75000"/>
                </a:schemeClr>
              </a:solidFill>
            </a:endParaRPr>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8</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752600"/>
            <a:ext cx="8653196" cy="4663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23765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accent3">
                    <a:lumMod val="75000"/>
                  </a:schemeClr>
                </a:solidFill>
              </a:rPr>
              <a:t>Threats from sea level rise</a:t>
            </a:r>
            <a:endParaRPr lang="sq-AL" b="1" dirty="0">
              <a:solidFill>
                <a:schemeClr val="accent3">
                  <a:lumMod val="75000"/>
                </a:schemeClr>
              </a:solidFill>
            </a:endParaRPr>
          </a:p>
        </p:txBody>
      </p:sp>
      <p:sp>
        <p:nvSpPr>
          <p:cNvPr id="3" name="Content Placeholder 2"/>
          <p:cNvSpPr>
            <a:spLocks noGrp="1"/>
          </p:cNvSpPr>
          <p:nvPr>
            <p:ph idx="1"/>
          </p:nvPr>
        </p:nvSpPr>
        <p:spPr/>
        <p:txBody>
          <a:bodyPr>
            <a:normAutofit fontScale="70000" lnSpcReduction="20000"/>
          </a:bodyPr>
          <a:lstStyle/>
          <a:p>
            <a:r>
              <a:rPr lang="en-US" dirty="0" smtClean="0"/>
              <a:t>Sea-level  rise  can  cause  significant  impacts  on  coastal  wetlands.  Coastal wetlands (salt marshes, mangroves, and intertidal areas) are sensitive to sea-level rise since they are closely linked to sea level. They provide flood and storm protection, waste assimilation, nutrient cycling functions and other ecosystems services. It has been projected that most losses of coastal wetlands may occur from a rise of 0.2 m sea level. A 1.0 m SLR may cause significant losses (25-46 %) of the world’s coastal wetlands.</a:t>
            </a:r>
          </a:p>
          <a:p>
            <a:r>
              <a:rPr lang="en-US" dirty="0"/>
              <a:t>SLR would cause loss of agricultural land due to flooding of lands and intrusion of seawater, as a result, agriculture in the low-lying coastal area or adjacent to deltas may be affected. SLR also will also create new areas for brackish water fish/shrimp </a:t>
            </a:r>
            <a:r>
              <a:rPr lang="en-US" dirty="0" smtClean="0"/>
              <a:t>aquaculture.</a:t>
            </a:r>
          </a:p>
          <a:p>
            <a:endParaRPr lang="sq-AL" dirty="0"/>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9</a:t>
            </a:fld>
            <a:endParaRPr lang="en-US"/>
          </a:p>
        </p:txBody>
      </p:sp>
    </p:spTree>
  </p:cSld>
  <p:clrMapOvr>
    <a:masterClrMapping/>
  </p:clrMapOvr>
</p:sld>
</file>

<file path=ppt/theme/theme1.xml><?xml version="1.0" encoding="utf-8"?>
<a:theme xmlns:a="http://schemas.openxmlformats.org/drawingml/2006/main" name="Office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225</TotalTime>
  <Words>1277</Words>
  <Application>Microsoft Office PowerPoint</Application>
  <PresentationFormat>On-screen Show (4:3)</PresentationFormat>
  <Paragraphs>107</Paragraphs>
  <Slides>17</Slides>
  <Notes>1</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Threat management for wetland</vt:lpstr>
      <vt:lpstr>What are climate change </vt:lpstr>
      <vt:lpstr>Which are the main indicators of climate change?</vt:lpstr>
      <vt:lpstr>Which are the main indicators of climate change?</vt:lpstr>
      <vt:lpstr>Threats from increasing the temperature of air</vt:lpstr>
      <vt:lpstr>Threats from decreasing of the precipitation</vt:lpstr>
      <vt:lpstr>Threats from decreasing of the temperature increasing and decreasing of precipitation</vt:lpstr>
      <vt:lpstr>Summary </vt:lpstr>
      <vt:lpstr>Threats from sea level rise</vt:lpstr>
      <vt:lpstr>Sea level rise affected the coastal wetlands</vt:lpstr>
      <vt:lpstr>How to manage impacts of climate change in wetlands? (managed wetland area)</vt:lpstr>
      <vt:lpstr>How to manage impacts of climate change in wetlands? (managed wetland area)</vt:lpstr>
      <vt:lpstr>How to manage impacts of climate change in wetlands? (managed wetland area)</vt:lpstr>
      <vt:lpstr>How to manage impacts of climate change in wetlands? (non-managed wetland area)</vt:lpstr>
      <vt:lpstr>How to manage impacts of climate change in wetlands? (non-managed wetland area)</vt:lpstr>
      <vt:lpstr>Questions and Answers!</vt:lpstr>
      <vt:lpstr>Case studies – work group</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Threat management for wetland</dc:title>
  <dc:creator>Emirjeta Adhami</dc:creator>
  <cp:lastModifiedBy>Emirjeta Adhami</cp:lastModifiedBy>
  <cp:revision>19</cp:revision>
  <dcterms:created xsi:type="dcterms:W3CDTF">2019-09-20T11:30:01Z</dcterms:created>
  <dcterms:modified xsi:type="dcterms:W3CDTF">2019-10-08T10:29:15Z</dcterms:modified>
</cp:coreProperties>
</file>