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57" r:id="rId3"/>
    <p:sldId id="258" r:id="rId4"/>
    <p:sldId id="265" r:id="rId5"/>
    <p:sldId id="259" r:id="rId6"/>
    <p:sldId id="266" r:id="rId7"/>
    <p:sldId id="260" r:id="rId8"/>
    <p:sldId id="261" r:id="rId9"/>
    <p:sldId id="262" r:id="rId10"/>
    <p:sldId id="269" r:id="rId11"/>
    <p:sldId id="268" r:id="rId12"/>
    <p:sldId id="264" r:id="rId13"/>
    <p:sldId id="263"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40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C48B9A-7CE6-4011-9644-8215F885A2BF}" type="datetimeFigureOut">
              <a:rPr lang="en-US" smtClean="0"/>
              <a:pPr/>
              <a:t>10/8/2019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22E31FD-11F4-45F9-B917-68FE429C5B66}" type="slidenum">
              <a:rPr lang="en-US" smtClean="0"/>
              <a:pPr/>
              <a:t>‹#›</a:t>
            </a:fld>
            <a:endParaRPr lang="en-US"/>
          </a:p>
        </p:txBody>
      </p:sp>
    </p:spTree>
    <p:extLst>
      <p:ext uri="{BB962C8B-B14F-4D97-AF65-F5344CB8AC3E}">
        <p14:creationId xmlns:p14="http://schemas.microsoft.com/office/powerpoint/2010/main" val="27396687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728CC4-C9D6-47F4-BC26-C82CCA0114FA}" type="datetimeFigureOut">
              <a:rPr lang="en-US" smtClean="0"/>
              <a:pPr/>
              <a:t>10/8/2019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F8670-B423-474E-8DEF-CF2EB33E1157}" type="slidenum">
              <a:rPr lang="en-US" smtClean="0"/>
              <a:pPr/>
              <a:t>‹#›</a:t>
            </a:fld>
            <a:endParaRPr lang="en-US"/>
          </a:p>
        </p:txBody>
      </p:sp>
    </p:spTree>
    <p:extLst>
      <p:ext uri="{BB962C8B-B14F-4D97-AF65-F5344CB8AC3E}">
        <p14:creationId xmlns:p14="http://schemas.microsoft.com/office/powerpoint/2010/main" val="326359925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6F8670-B423-474E-8DEF-CF2EB33E1157}" type="slidenum">
              <a:rPr lang="en-US" smtClean="0"/>
              <a:pPr/>
              <a:t>1</a:t>
            </a:fld>
            <a:endParaRPr lang="en-US"/>
          </a:p>
        </p:txBody>
      </p:sp>
    </p:spTree>
    <p:extLst>
      <p:ext uri="{BB962C8B-B14F-4D97-AF65-F5344CB8AC3E}">
        <p14:creationId xmlns:p14="http://schemas.microsoft.com/office/powerpoint/2010/main" val="2248506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Tirana training , 9-11/10/2019</a:t>
            </a:r>
            <a:endParaRPr lang="en-US" dirty="0"/>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33388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369282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044794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3186670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309579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988454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Tirana training , 9-11/10/2019</a:t>
            </a:r>
            <a:endParaRPr lang="en-US"/>
          </a:p>
        </p:txBody>
      </p:sp>
      <p:sp>
        <p:nvSpPr>
          <p:cNvPr id="9" name="Slide Number Placeholder 8"/>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80107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3387995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Tirana training , 9-11/10/2019</a:t>
            </a:r>
            <a:endParaRPr lang="en-US"/>
          </a:p>
        </p:txBody>
      </p:sp>
      <p:sp>
        <p:nvSpPr>
          <p:cNvPr id="4" name="Slide Number Placeholder 3"/>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3598034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1017477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a:t>
            </a:fld>
            <a:endParaRPr lang="en-US"/>
          </a:p>
        </p:txBody>
      </p:sp>
    </p:spTree>
    <p:extLst>
      <p:ext uri="{BB962C8B-B14F-4D97-AF65-F5344CB8AC3E}">
        <p14:creationId xmlns:p14="http://schemas.microsoft.com/office/powerpoint/2010/main" val="3473654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430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2209800"/>
            <a:ext cx="8229600" cy="39163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590800" cy="365125"/>
          </a:xfrm>
          <a:prstGeom prst="rect">
            <a:avLst/>
          </a:prstGeom>
        </p:spPr>
        <p:txBody>
          <a:bodyPr vert="horz" lIns="91440" tIns="45720" rIns="91440" bIns="45720" rtlCol="0" anchor="ctr"/>
          <a:lstStyle>
            <a:lvl1pPr algn="l">
              <a:defRPr sz="1000">
                <a:solidFill>
                  <a:schemeClr val="accent5">
                    <a:lumMod val="75000"/>
                  </a:schemeClr>
                </a:solidFill>
              </a:defRPr>
            </a:lvl1pPr>
          </a:lstStyle>
          <a:p>
            <a:endParaRPr lang="en-US" sz="900"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accent5">
                    <a:lumMod val="75000"/>
                  </a:schemeClr>
                </a:solidFill>
              </a:defRPr>
            </a:lvl1pPr>
          </a:lstStyle>
          <a:p>
            <a:r>
              <a:rPr lang="en-US" smtClean="0"/>
              <a:t>Tirana training , 9-11/10/2019</a:t>
            </a:r>
            <a:endParaRPr lang="en-US" dirty="0"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255053-94EE-4D5F-971F-491348149B5B}" type="slidenum">
              <a:rPr lang="en-US" smtClean="0"/>
              <a:pPr/>
              <a:t>‹#›</a:t>
            </a:fld>
            <a:endParaRPr lang="en-US" dirty="0"/>
          </a:p>
        </p:txBody>
      </p:sp>
      <p:pic>
        <p:nvPicPr>
          <p:cNvPr id="1028"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7200" y="896937"/>
            <a:ext cx="1652587"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200" y="304800"/>
            <a:ext cx="1427163"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10000" y="95249"/>
            <a:ext cx="102393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15200" y="317498"/>
            <a:ext cx="1317625"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2153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chemeClr val="accent3">
                    <a:lumMod val="75000"/>
                  </a:schemeClr>
                </a:solidFill>
              </a:rPr>
              <a:t>Threat management for wetland</a:t>
            </a:r>
            <a:endParaRPr lang="en-US" b="1" dirty="0">
              <a:solidFill>
                <a:schemeClr val="accent3">
                  <a:lumMod val="75000"/>
                </a:schemeClr>
              </a:solidFill>
            </a:endParaRPr>
          </a:p>
        </p:txBody>
      </p:sp>
      <p:sp>
        <p:nvSpPr>
          <p:cNvPr id="3" name="Subtitle 2"/>
          <p:cNvSpPr>
            <a:spLocks noGrp="1"/>
          </p:cNvSpPr>
          <p:nvPr>
            <p:ph type="subTitle" idx="1"/>
          </p:nvPr>
        </p:nvSpPr>
        <p:spPr/>
        <p:txBody>
          <a:bodyPr>
            <a:normAutofit/>
          </a:bodyPr>
          <a:lstStyle/>
          <a:p>
            <a:r>
              <a:rPr lang="en-US" sz="3600" b="1" dirty="0" smtClean="0">
                <a:solidFill>
                  <a:schemeClr val="accent3">
                    <a:lumMod val="50000"/>
                  </a:schemeClr>
                </a:solidFill>
              </a:rPr>
              <a:t>Pollutions as threats in wetland</a:t>
            </a:r>
          </a:p>
          <a:p>
            <a:endParaRPr lang="en-US" dirty="0" smtClean="0">
              <a:solidFill>
                <a:schemeClr val="accent2">
                  <a:lumMod val="75000"/>
                </a:schemeClr>
              </a:solidFill>
            </a:endParaRPr>
          </a:p>
          <a:p>
            <a:r>
              <a:rPr lang="en-US" sz="2400" dirty="0" smtClean="0">
                <a:solidFill>
                  <a:schemeClr val="accent2">
                    <a:lumMod val="75000"/>
                  </a:schemeClr>
                </a:solidFill>
              </a:rPr>
              <a:t>Ph.D. </a:t>
            </a:r>
            <a:r>
              <a:rPr lang="en-US" sz="2400" dirty="0" err="1" smtClean="0">
                <a:solidFill>
                  <a:schemeClr val="accent2">
                    <a:lumMod val="75000"/>
                  </a:schemeClr>
                </a:solidFill>
              </a:rPr>
              <a:t>Emirjeta</a:t>
            </a:r>
            <a:r>
              <a:rPr lang="en-US" sz="2400" dirty="0" smtClean="0">
                <a:solidFill>
                  <a:schemeClr val="accent2">
                    <a:lumMod val="75000"/>
                  </a:schemeClr>
                </a:solidFill>
              </a:rPr>
              <a:t> </a:t>
            </a:r>
            <a:r>
              <a:rPr lang="en-US" sz="2400" dirty="0" err="1" smtClean="0">
                <a:solidFill>
                  <a:schemeClr val="accent2">
                    <a:lumMod val="75000"/>
                  </a:schemeClr>
                </a:solidFill>
              </a:rPr>
              <a:t>Adhami</a:t>
            </a:r>
            <a:endParaRPr lang="en-US" sz="2400" dirty="0">
              <a:solidFill>
                <a:schemeClr val="accent2">
                  <a:lumMod val="75000"/>
                </a:schemeClr>
              </a:solidFill>
            </a:endParaRPr>
          </a:p>
        </p:txBody>
      </p:sp>
      <p:sp>
        <p:nvSpPr>
          <p:cNvPr id="4" name="Footer Placeholder 3"/>
          <p:cNvSpPr>
            <a:spLocks noGrp="1"/>
          </p:cNvSpPr>
          <p:nvPr>
            <p:ph type="ftr" sz="quarter" idx="11"/>
          </p:nvPr>
        </p:nvSpPr>
        <p:spPr/>
        <p:txBody>
          <a:bodyPr/>
          <a:lstStyle/>
          <a:p>
            <a:r>
              <a:rPr lang="en-US" dirty="0" smtClean="0">
                <a:solidFill>
                  <a:schemeClr val="accent6">
                    <a:lumMod val="75000"/>
                  </a:schemeClr>
                </a:solidFill>
              </a:rPr>
              <a:t>Tirana training , 9-11/10/2019</a:t>
            </a:r>
            <a:endParaRPr lang="en-US" dirty="0">
              <a:solidFill>
                <a:schemeClr val="accent6">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1</a:t>
            </a:fld>
            <a:endParaRPr lang="en-US"/>
          </a:p>
        </p:txBody>
      </p:sp>
    </p:spTree>
    <p:extLst>
      <p:ext uri="{BB962C8B-B14F-4D97-AF65-F5344CB8AC3E}">
        <p14:creationId xmlns:p14="http://schemas.microsoft.com/office/powerpoint/2010/main" val="1628832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3">
                    <a:lumMod val="75000"/>
                  </a:schemeClr>
                </a:solidFill>
              </a:rPr>
              <a:t>Why they are threats?</a:t>
            </a:r>
            <a:endParaRPr lang="en-US" b="1" dirty="0">
              <a:solidFill>
                <a:schemeClr val="accent3">
                  <a:lumMod val="75000"/>
                </a:schemeClr>
              </a:solidFill>
            </a:endParaRPr>
          </a:p>
        </p:txBody>
      </p:sp>
      <p:sp>
        <p:nvSpPr>
          <p:cNvPr id="3" name="Content Placeholder 2"/>
          <p:cNvSpPr>
            <a:spLocks noGrp="1"/>
          </p:cNvSpPr>
          <p:nvPr>
            <p:ph idx="1"/>
          </p:nvPr>
        </p:nvSpPr>
        <p:spPr/>
        <p:txBody>
          <a:bodyPr>
            <a:normAutofit fontScale="92500" lnSpcReduction="10000"/>
          </a:bodyPr>
          <a:lstStyle/>
          <a:p>
            <a:r>
              <a:rPr lang="en-US" dirty="0" smtClean="0"/>
              <a:t>Increasing the stress to biodiversity and ecosystems in wetland area</a:t>
            </a:r>
          </a:p>
          <a:p>
            <a:r>
              <a:rPr lang="en-US" dirty="0" smtClean="0"/>
              <a:t>Decrease the water quality of wetland</a:t>
            </a:r>
          </a:p>
          <a:p>
            <a:r>
              <a:rPr lang="en-US" dirty="0" smtClean="0"/>
              <a:t>Increase the option of alteration of the wetland through supporting the invasive species</a:t>
            </a:r>
          </a:p>
          <a:p>
            <a:r>
              <a:rPr lang="en-US" dirty="0"/>
              <a:t>Support the </a:t>
            </a:r>
            <a:r>
              <a:rPr lang="en-US" dirty="0" smtClean="0"/>
              <a:t>increasing of </a:t>
            </a:r>
            <a:r>
              <a:rPr lang="en-US" dirty="0"/>
              <a:t>pests and </a:t>
            </a:r>
            <a:r>
              <a:rPr lang="en-US" dirty="0" smtClean="0"/>
              <a:t>diseases</a:t>
            </a:r>
          </a:p>
          <a:p>
            <a:r>
              <a:rPr lang="en-US" dirty="0"/>
              <a:t>Breaking water regimes and equilibrium in the area</a:t>
            </a:r>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10</a:t>
            </a:fld>
            <a:endParaRPr lang="en-US"/>
          </a:p>
        </p:txBody>
      </p:sp>
    </p:spTree>
    <p:extLst>
      <p:ext uri="{BB962C8B-B14F-4D97-AF65-F5344CB8AC3E}">
        <p14:creationId xmlns:p14="http://schemas.microsoft.com/office/powerpoint/2010/main" val="2407148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3">
                    <a:lumMod val="75000"/>
                  </a:schemeClr>
                </a:solidFill>
              </a:rPr>
              <a:t>Management of pollutions</a:t>
            </a:r>
            <a:endParaRPr lang="en-US" b="1" dirty="0">
              <a:solidFill>
                <a:schemeClr val="accent3">
                  <a:lumMod val="75000"/>
                </a:schemeClr>
              </a:solidFill>
            </a:endParaRPr>
          </a:p>
        </p:txBody>
      </p:sp>
      <p:sp>
        <p:nvSpPr>
          <p:cNvPr id="3" name="Content Placeholder 2"/>
          <p:cNvSpPr>
            <a:spLocks noGrp="1"/>
          </p:cNvSpPr>
          <p:nvPr>
            <p:ph idx="1"/>
          </p:nvPr>
        </p:nvSpPr>
        <p:spPr>
          <a:xfrm>
            <a:off x="457200" y="2438400"/>
            <a:ext cx="8229600" cy="3611563"/>
          </a:xfrm>
        </p:spPr>
        <p:txBody>
          <a:bodyPr>
            <a:noAutofit/>
          </a:bodyPr>
          <a:lstStyle/>
          <a:p>
            <a:r>
              <a:rPr lang="en-US" sz="1400" b="1" dirty="0">
                <a:solidFill>
                  <a:srgbClr val="FF0000"/>
                </a:solidFill>
              </a:rPr>
              <a:t>THE PROTECTION OF WETLANDS AND RIPARIAN AREAS </a:t>
            </a:r>
            <a:r>
              <a:rPr lang="en-US" sz="1400" dirty="0" smtClean="0"/>
              <a:t>-The </a:t>
            </a:r>
            <a:r>
              <a:rPr lang="en-US" sz="1400" dirty="0"/>
              <a:t>purpose of this management measure is to maintain the water quality benefits of wetlands and riparian areas and to ensure that they do not in turn become a source of nonpoint pollution due to degradation.  Wetlands and riparian zones reduce nonpoint source pollution by filtering out of </a:t>
            </a:r>
            <a:r>
              <a:rPr lang="en-US" sz="1400" dirty="0" smtClean="0"/>
              <a:t>solution </a:t>
            </a:r>
            <a:r>
              <a:rPr lang="en-US" sz="1400" dirty="0"/>
              <a:t>contaminants such as phosphorus and nitrogen</a:t>
            </a:r>
            <a:r>
              <a:rPr lang="en-US" sz="1400" dirty="0" smtClean="0"/>
              <a:t>.</a:t>
            </a:r>
            <a:endParaRPr lang="en-US" sz="1400" dirty="0"/>
          </a:p>
          <a:p>
            <a:endParaRPr lang="en-US" sz="1400" dirty="0"/>
          </a:p>
          <a:p>
            <a:r>
              <a:rPr lang="en-US" sz="1400" b="1" dirty="0">
                <a:solidFill>
                  <a:srgbClr val="FF0000"/>
                </a:solidFill>
              </a:rPr>
              <a:t>THE RESTORATION OF WETLANDS AND RIPARIAN AREAS</a:t>
            </a:r>
            <a:r>
              <a:rPr lang="en-US" sz="1400" dirty="0"/>
              <a:t> </a:t>
            </a:r>
            <a:r>
              <a:rPr lang="en-US" sz="1400" dirty="0" smtClean="0"/>
              <a:t>- </a:t>
            </a:r>
            <a:r>
              <a:rPr lang="en-US" sz="1400" dirty="0"/>
              <a:t>This measure promotes the restoration of preexisting wetland and riparian </a:t>
            </a:r>
            <a:r>
              <a:rPr lang="en-US" sz="1400" dirty="0" smtClean="0"/>
              <a:t>areas where </a:t>
            </a:r>
            <a:r>
              <a:rPr lang="en-US" sz="1400" dirty="0"/>
              <a:t>the restoration of such systems will have a significant nonpoint source pollution abatement unction.  This measure is intended to address the increase in pollutant loadings that can result from degradation or destruction of wetlands and riparian areas.  These areas are effective in removing several </a:t>
            </a:r>
            <a:r>
              <a:rPr lang="en-US" sz="1400" dirty="0" smtClean="0"/>
              <a:t>pollutants from </a:t>
            </a:r>
            <a:r>
              <a:rPr lang="en-US" sz="1400" dirty="0" err="1"/>
              <a:t>stormwater</a:t>
            </a:r>
            <a:r>
              <a:rPr lang="en-US" sz="1400" dirty="0"/>
              <a:t>, such as sediment, nitrogen, and phosphorus.  Wetland and riparian areas also help to attenuate flows from higher-than-average storm events, thereby protecting downstream areas from impacts such as channel scour, </a:t>
            </a:r>
            <a:r>
              <a:rPr lang="en-US" sz="1400" dirty="0" smtClean="0"/>
              <a:t>stream bank </a:t>
            </a:r>
            <a:r>
              <a:rPr lang="en-US" sz="1400" dirty="0"/>
              <a:t>erosion, and fluctuations in temperature and chemical characteristics.  This can be accomplished by reestablishing previous hydrologic dynamics, vegetation, and structural characteristics.</a:t>
            </a:r>
          </a:p>
          <a:p>
            <a:endParaRPr lang="en-US" sz="1400" dirty="0"/>
          </a:p>
          <a:p>
            <a:r>
              <a:rPr lang="en-US" sz="1400" b="1" dirty="0">
                <a:solidFill>
                  <a:srgbClr val="FF0000"/>
                </a:solidFill>
              </a:rPr>
              <a:t>ENGINEERED VEGETATED TREATMENT SYSTEMS </a:t>
            </a:r>
            <a:r>
              <a:rPr lang="en-US" sz="1400" dirty="0"/>
              <a:t>-- The purpose of vegetated filter strips is to remove sediment and other pollutants from </a:t>
            </a:r>
            <a:r>
              <a:rPr lang="en-US" sz="1400" dirty="0" smtClean="0"/>
              <a:t>runoff and </a:t>
            </a:r>
            <a:r>
              <a:rPr lang="en-US" sz="1400" dirty="0"/>
              <a:t>wastewater by filtration, deposition, infiltration, absorption, adsorption, decomposition, and volatilization, thereby reducing the amount of pollution entering adjacent </a:t>
            </a:r>
            <a:r>
              <a:rPr lang="en-US" sz="1400" dirty="0" err="1"/>
              <a:t>waterbodies</a:t>
            </a:r>
            <a:r>
              <a:rPr lang="en-US" sz="1400" dirty="0"/>
              <a:t>.  </a:t>
            </a:r>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11</a:t>
            </a:fld>
            <a:endParaRPr lang="en-US"/>
          </a:p>
        </p:txBody>
      </p:sp>
    </p:spTree>
    <p:extLst>
      <p:ext uri="{BB962C8B-B14F-4D97-AF65-F5344CB8AC3E}">
        <p14:creationId xmlns:p14="http://schemas.microsoft.com/office/powerpoint/2010/main" val="4258711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lumMod val="75000"/>
                  </a:schemeClr>
                </a:solidFill>
              </a:rPr>
              <a:t>Questions and Answers!</a:t>
            </a:r>
            <a:endParaRPr lang="sq-AL"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12</a:t>
            </a:fld>
            <a:endParaRPr lang="en-US"/>
          </a:p>
        </p:txBody>
      </p:sp>
      <p:pic>
        <p:nvPicPr>
          <p:cNvPr id="33794" name="Picture 2" descr="Image result for questions"/>
          <p:cNvPicPr>
            <a:picLocks noChangeAspect="1" noChangeArrowheads="1"/>
          </p:cNvPicPr>
          <p:nvPr/>
        </p:nvPicPr>
        <p:blipFill>
          <a:blip r:embed="rId2"/>
          <a:srcRect/>
          <a:stretch>
            <a:fillRect/>
          </a:stretch>
        </p:blipFill>
        <p:spPr bwMode="auto">
          <a:xfrm>
            <a:off x="2971800" y="2590800"/>
            <a:ext cx="2971800" cy="29718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accent3">
                    <a:lumMod val="75000"/>
                  </a:schemeClr>
                </a:solidFill>
              </a:rPr>
              <a:t>Case studies – work group</a:t>
            </a:r>
            <a:endParaRPr lang="sq-AL" dirty="0">
              <a:solidFill>
                <a:schemeClr val="accent3">
                  <a:lumMod val="75000"/>
                </a:schemeClr>
              </a:solidFill>
            </a:endParaRPr>
          </a:p>
        </p:txBody>
      </p:sp>
      <p:sp>
        <p:nvSpPr>
          <p:cNvPr id="8" name="Content Placeholder 7"/>
          <p:cNvSpPr>
            <a:spLocks noGrp="1"/>
          </p:cNvSpPr>
          <p:nvPr>
            <p:ph idx="1"/>
          </p:nvPr>
        </p:nvSpPr>
        <p:spPr/>
        <p:txBody>
          <a:bodyPr/>
          <a:lstStyle/>
          <a:p>
            <a:r>
              <a:rPr lang="en-US" dirty="0" smtClean="0"/>
              <a:t>Read case study</a:t>
            </a:r>
          </a:p>
          <a:p>
            <a:r>
              <a:rPr lang="en-US" dirty="0" smtClean="0"/>
              <a:t>Identify threats as pollutions</a:t>
            </a:r>
          </a:p>
          <a:p>
            <a:r>
              <a:rPr lang="en-US" dirty="0" smtClean="0"/>
              <a:t>Define the management actions</a:t>
            </a:r>
          </a:p>
          <a:p>
            <a:endParaRPr lang="en-US" dirty="0" smtClean="0"/>
          </a:p>
          <a:p>
            <a:endParaRPr lang="sq-AL"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13</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3">
                    <a:lumMod val="75000"/>
                  </a:schemeClr>
                </a:solidFill>
              </a:rPr>
              <a:t>Content of session</a:t>
            </a:r>
            <a:endParaRPr lang="en-US" b="1" dirty="0">
              <a:solidFill>
                <a:schemeClr val="accent3">
                  <a:lumMod val="75000"/>
                </a:schemeClr>
              </a:solidFill>
            </a:endParaRPr>
          </a:p>
        </p:txBody>
      </p:sp>
      <p:sp>
        <p:nvSpPr>
          <p:cNvPr id="3" name="Content Placeholder 2"/>
          <p:cNvSpPr>
            <a:spLocks noGrp="1"/>
          </p:cNvSpPr>
          <p:nvPr>
            <p:ph idx="1"/>
          </p:nvPr>
        </p:nvSpPr>
        <p:spPr/>
        <p:txBody>
          <a:bodyPr/>
          <a:lstStyle/>
          <a:p>
            <a:r>
              <a:rPr lang="en-US" dirty="0" smtClean="0"/>
              <a:t>What are pollutions?</a:t>
            </a:r>
          </a:p>
          <a:p>
            <a:r>
              <a:rPr lang="en-US" dirty="0" smtClean="0"/>
              <a:t>Industrial pollutions</a:t>
            </a:r>
          </a:p>
          <a:p>
            <a:r>
              <a:rPr lang="en-GB" dirty="0" smtClean="0"/>
              <a:t>Agricultural pollutions</a:t>
            </a:r>
          </a:p>
          <a:p>
            <a:r>
              <a:rPr lang="en-GB" dirty="0" smtClean="0"/>
              <a:t>Urban wastewater </a:t>
            </a:r>
          </a:p>
          <a:p>
            <a:r>
              <a:rPr lang="en-GB" dirty="0" smtClean="0"/>
              <a:t>Air pollution</a:t>
            </a:r>
            <a:endParaRPr lang="en-US" dirty="0"/>
          </a:p>
        </p:txBody>
      </p:sp>
      <p:sp>
        <p:nvSpPr>
          <p:cNvPr id="4" name="Footer Placeholder 3"/>
          <p:cNvSpPr>
            <a:spLocks noGrp="1"/>
          </p:cNvSpPr>
          <p:nvPr>
            <p:ph type="ftr" sz="quarter" idx="11"/>
          </p:nvPr>
        </p:nvSpPr>
        <p:spPr/>
        <p:txBody>
          <a:bodyPr/>
          <a:lstStyle/>
          <a:p>
            <a:r>
              <a:rPr lang="en-US" dirty="0" smtClean="0">
                <a:solidFill>
                  <a:schemeClr val="accent4">
                    <a:lumMod val="75000"/>
                  </a:schemeClr>
                </a:solidFill>
              </a:rPr>
              <a:t>Tirana training , 9-11/10/2019</a:t>
            </a:r>
            <a:endParaRPr lang="en-US" dirty="0">
              <a:solidFill>
                <a:schemeClr val="accent4">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2</a:t>
            </a:fld>
            <a:endParaRPr lang="en-US"/>
          </a:p>
        </p:txBody>
      </p:sp>
    </p:spTree>
    <p:extLst>
      <p:ext uri="{BB962C8B-B14F-4D97-AF65-F5344CB8AC3E}">
        <p14:creationId xmlns:p14="http://schemas.microsoft.com/office/powerpoint/2010/main" val="371871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3">
                    <a:lumMod val="75000"/>
                  </a:schemeClr>
                </a:solidFill>
              </a:rPr>
              <a:t>What are pollutions?</a:t>
            </a:r>
            <a:endParaRPr lang="en-US" b="1" dirty="0">
              <a:solidFill>
                <a:schemeClr val="accent3">
                  <a:lumMod val="75000"/>
                </a:schemeClr>
              </a:solidFill>
            </a:endParaRPr>
          </a:p>
        </p:txBody>
      </p:sp>
      <p:sp>
        <p:nvSpPr>
          <p:cNvPr id="3" name="Content Placeholder 2"/>
          <p:cNvSpPr>
            <a:spLocks noGrp="1"/>
          </p:cNvSpPr>
          <p:nvPr>
            <p:ph idx="1"/>
          </p:nvPr>
        </p:nvSpPr>
        <p:spPr/>
        <p:txBody>
          <a:bodyPr>
            <a:normAutofit fontScale="85000" lnSpcReduction="10000"/>
          </a:bodyPr>
          <a:lstStyle/>
          <a:p>
            <a:r>
              <a:rPr lang="en-US" dirty="0" smtClean="0"/>
              <a:t>“Pollutant” </a:t>
            </a:r>
            <a:r>
              <a:rPr lang="en-US" dirty="0"/>
              <a:t>means any substance liable to cause </a:t>
            </a:r>
            <a:r>
              <a:rPr lang="en-US" dirty="0" smtClean="0"/>
              <a:t>pollution</a:t>
            </a:r>
          </a:p>
          <a:p>
            <a:r>
              <a:rPr lang="en-US" dirty="0" smtClean="0"/>
              <a:t>“Pollution” </a:t>
            </a:r>
            <a:r>
              <a:rPr lang="en-US" dirty="0"/>
              <a:t>means the direct or indirect introduction, as </a:t>
            </a:r>
            <a:r>
              <a:rPr lang="en-US" dirty="0" smtClean="0"/>
              <a:t>a result </a:t>
            </a:r>
            <a:r>
              <a:rPr lang="en-US" dirty="0"/>
              <a:t>of human activity, of substances or heat into </a:t>
            </a:r>
            <a:r>
              <a:rPr lang="en-US" dirty="0" smtClean="0"/>
              <a:t>the air</a:t>
            </a:r>
            <a:r>
              <a:rPr lang="en-US" dirty="0"/>
              <a:t>, water or land which may be harmful to human </a:t>
            </a:r>
            <a:r>
              <a:rPr lang="en-US" dirty="0" smtClean="0"/>
              <a:t>health or </a:t>
            </a:r>
            <a:r>
              <a:rPr lang="en-US" dirty="0"/>
              <a:t>the quality of aquatic ecosystems or </a:t>
            </a:r>
            <a:r>
              <a:rPr lang="en-US" dirty="0" smtClean="0"/>
              <a:t>terrestrial ecosystems </a:t>
            </a:r>
            <a:r>
              <a:rPr lang="en-US" dirty="0"/>
              <a:t>directly depending on aquatic ecosystems</a:t>
            </a:r>
            <a:r>
              <a:rPr lang="en-US" dirty="0" smtClean="0"/>
              <a:t>, which </a:t>
            </a:r>
            <a:r>
              <a:rPr lang="en-US" dirty="0"/>
              <a:t>result in damage to material property, or </a:t>
            </a:r>
            <a:r>
              <a:rPr lang="en-US" dirty="0" smtClean="0"/>
              <a:t>which impair </a:t>
            </a:r>
            <a:r>
              <a:rPr lang="en-US" dirty="0"/>
              <a:t>or interfere with amenities and other </a:t>
            </a:r>
            <a:r>
              <a:rPr lang="en-US" dirty="0" smtClean="0"/>
              <a:t>legitimate uses </a:t>
            </a:r>
            <a:r>
              <a:rPr lang="en-US" dirty="0"/>
              <a:t>of the environment.</a:t>
            </a:r>
            <a:endParaRPr lang="en-US" dirty="0"/>
          </a:p>
        </p:txBody>
      </p:sp>
      <p:sp>
        <p:nvSpPr>
          <p:cNvPr id="4" name="Footer Placeholder 3"/>
          <p:cNvSpPr>
            <a:spLocks noGrp="1"/>
          </p:cNvSpPr>
          <p:nvPr>
            <p:ph type="ftr" sz="quarter" idx="11"/>
          </p:nvPr>
        </p:nvSpPr>
        <p:spPr/>
        <p:txBody>
          <a:bodyPr/>
          <a:lstStyle/>
          <a:p>
            <a:r>
              <a:rPr lang="en-US" dirty="0" smtClean="0">
                <a:solidFill>
                  <a:schemeClr val="accent4">
                    <a:lumMod val="75000"/>
                  </a:schemeClr>
                </a:solidFill>
              </a:rPr>
              <a:t>Tirana training , 9-11/10/2019</a:t>
            </a:r>
            <a:endParaRPr lang="en-US" dirty="0">
              <a:solidFill>
                <a:schemeClr val="accent4">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3</a:t>
            </a:fld>
            <a:endParaRPr lang="en-US"/>
          </a:p>
        </p:txBody>
      </p:sp>
    </p:spTree>
    <p:extLst>
      <p:ext uri="{BB962C8B-B14F-4D97-AF65-F5344CB8AC3E}">
        <p14:creationId xmlns:p14="http://schemas.microsoft.com/office/powerpoint/2010/main" val="2156873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3">
                    <a:lumMod val="75000"/>
                  </a:schemeClr>
                </a:solidFill>
              </a:rPr>
              <a:t>Pollutions in wetland area</a:t>
            </a:r>
            <a:endParaRPr lang="en-US" b="1" dirty="0">
              <a:solidFill>
                <a:schemeClr val="accent3">
                  <a:lumMod val="75000"/>
                </a:schemeClr>
              </a:solidFill>
            </a:endParaRPr>
          </a:p>
        </p:txBody>
      </p:sp>
      <p:sp>
        <p:nvSpPr>
          <p:cNvPr id="3" name="Content Placeholder 2"/>
          <p:cNvSpPr>
            <a:spLocks noGrp="1"/>
          </p:cNvSpPr>
          <p:nvPr>
            <p:ph idx="1"/>
          </p:nvPr>
        </p:nvSpPr>
        <p:spPr/>
        <p:txBody>
          <a:bodyPr>
            <a:normAutofit fontScale="92500" lnSpcReduction="10000"/>
          </a:bodyPr>
          <a:lstStyle/>
          <a:p>
            <a:r>
              <a:rPr lang="en-US" dirty="0"/>
              <a:t>The input of pollutants, such as sediment, fertilizer, human sewage, animal waste, road salts, pesticides and heavy metals can exceed the wetland's natural ability to absorb such pollutants and cause degradation. Pollutants can come from urban, agricultural, </a:t>
            </a:r>
            <a:r>
              <a:rPr lang="en-US" dirty="0" err="1"/>
              <a:t>silvicultural</a:t>
            </a:r>
            <a:r>
              <a:rPr lang="en-US" dirty="0"/>
              <a:t> and mining runoff, air pollution, leakage from landfills and dumps, and boats stirring up pollutants around marinas.</a:t>
            </a:r>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4</a:t>
            </a:fld>
            <a:endParaRPr lang="en-US"/>
          </a:p>
        </p:txBody>
      </p:sp>
    </p:spTree>
    <p:extLst>
      <p:ext uri="{BB962C8B-B14F-4D97-AF65-F5344CB8AC3E}">
        <p14:creationId xmlns:p14="http://schemas.microsoft.com/office/powerpoint/2010/main" val="3582947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lumMod val="75000"/>
                  </a:schemeClr>
                </a:solidFill>
              </a:rPr>
              <a:t>Industrial pollutions</a:t>
            </a:r>
            <a:endParaRPr lang="sq-AL"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5</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788" y="2286000"/>
            <a:ext cx="2657475"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4893" y="2830966"/>
            <a:ext cx="2838450"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8088"/>
          <a:stretch/>
        </p:blipFill>
        <p:spPr bwMode="auto">
          <a:xfrm>
            <a:off x="6096000" y="1981200"/>
            <a:ext cx="2533650" cy="1654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5788" y="4419600"/>
            <a:ext cx="3057525"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76838" y="4451577"/>
            <a:ext cx="3452812" cy="1983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lumMod val="75000"/>
                  </a:schemeClr>
                </a:solidFill>
              </a:rPr>
              <a:t>Industrial pollutions</a:t>
            </a:r>
            <a:endParaRPr lang="sq-AL" dirty="0">
              <a:solidFill>
                <a:schemeClr val="accent3">
                  <a:lumMod val="75000"/>
                </a:schemeClr>
              </a:solidFill>
            </a:endParaRPr>
          </a:p>
        </p:txBody>
      </p:sp>
      <p:sp>
        <p:nvSpPr>
          <p:cNvPr id="3" name="Content Placeholder 2"/>
          <p:cNvSpPr>
            <a:spLocks noGrp="1"/>
          </p:cNvSpPr>
          <p:nvPr>
            <p:ph idx="1"/>
          </p:nvPr>
        </p:nvSpPr>
        <p:spPr>
          <a:xfrm>
            <a:off x="457200" y="2743200"/>
            <a:ext cx="4876800" cy="3276600"/>
          </a:xfrm>
        </p:spPr>
        <p:txBody>
          <a:bodyPr>
            <a:normAutofit fontScale="85000" lnSpcReduction="10000"/>
          </a:bodyPr>
          <a:lstStyle/>
          <a:p>
            <a:r>
              <a:rPr lang="en-US" dirty="0" smtClean="0"/>
              <a:t>Oil spill and tankers/deposits</a:t>
            </a:r>
          </a:p>
          <a:p>
            <a:r>
              <a:rPr lang="en-US" dirty="0" smtClean="0"/>
              <a:t>Sea food processing factories</a:t>
            </a:r>
          </a:p>
          <a:p>
            <a:r>
              <a:rPr lang="en-US" dirty="0" smtClean="0"/>
              <a:t>Chemical industry </a:t>
            </a:r>
          </a:p>
          <a:p>
            <a:r>
              <a:rPr lang="en-US" dirty="0" smtClean="0"/>
              <a:t>Industrial wastewater discharges</a:t>
            </a:r>
          </a:p>
          <a:p>
            <a:r>
              <a:rPr lang="en-US" dirty="0" smtClean="0"/>
              <a:t>Mines waters discharges</a:t>
            </a:r>
          </a:p>
          <a:p>
            <a:endParaRPr lang="en-US"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6</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3395663"/>
            <a:ext cx="2333625" cy="133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4530" y="2057400"/>
            <a:ext cx="2296157" cy="141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4729163"/>
            <a:ext cx="2402071"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5040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838200"/>
          </a:xfrm>
        </p:spPr>
        <p:txBody>
          <a:bodyPr/>
          <a:lstStyle/>
          <a:p>
            <a:r>
              <a:rPr lang="en-US" b="1" dirty="0" smtClean="0">
                <a:solidFill>
                  <a:schemeClr val="accent3">
                    <a:lumMod val="75000"/>
                  </a:schemeClr>
                </a:solidFill>
              </a:rPr>
              <a:t>Agricultural pollutions</a:t>
            </a:r>
            <a:endParaRPr lang="sq-AL" b="1" dirty="0">
              <a:solidFill>
                <a:schemeClr val="accent3">
                  <a:lumMod val="75000"/>
                </a:schemeClr>
              </a:solidFill>
            </a:endParaRPr>
          </a:p>
        </p:txBody>
      </p:sp>
      <p:sp>
        <p:nvSpPr>
          <p:cNvPr id="6" name="Content Placeholder 5"/>
          <p:cNvSpPr>
            <a:spLocks noGrp="1"/>
          </p:cNvSpPr>
          <p:nvPr>
            <p:ph sz="half" idx="1"/>
          </p:nvPr>
        </p:nvSpPr>
        <p:spPr>
          <a:xfrm>
            <a:off x="457200" y="2514600"/>
            <a:ext cx="3886200" cy="3611563"/>
          </a:xfrm>
        </p:spPr>
        <p:txBody>
          <a:bodyPr/>
          <a:lstStyle/>
          <a:p>
            <a:r>
              <a:rPr lang="en-US" dirty="0" smtClean="0"/>
              <a:t>Intensive agriculture </a:t>
            </a:r>
          </a:p>
          <a:p>
            <a:r>
              <a:rPr lang="en-US" dirty="0" smtClean="0"/>
              <a:t>Pesticides using</a:t>
            </a:r>
          </a:p>
          <a:p>
            <a:r>
              <a:rPr lang="en-US" dirty="0" smtClean="0"/>
              <a:t>Chemical fertilizer </a:t>
            </a:r>
          </a:p>
          <a:p>
            <a:r>
              <a:rPr lang="en-US" dirty="0" smtClean="0"/>
              <a:t>Irrigation channels</a:t>
            </a:r>
          </a:p>
          <a:p>
            <a:r>
              <a:rPr lang="en-US" dirty="0" smtClean="0"/>
              <a:t>Alienation </a:t>
            </a:r>
            <a:r>
              <a:rPr lang="en-US" dirty="0"/>
              <a:t>of wetlands on agricultural land</a:t>
            </a:r>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7</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876425"/>
            <a:ext cx="29432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1212" y="3058886"/>
            <a:ext cx="310709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1371" y="4572000"/>
            <a:ext cx="2838450"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3">
                    <a:lumMod val="75000"/>
                  </a:schemeClr>
                </a:solidFill>
              </a:rPr>
              <a:t>Urban wastewater pollutions</a:t>
            </a:r>
            <a:endParaRPr lang="sq-AL" b="1" dirty="0">
              <a:solidFill>
                <a:schemeClr val="accent3">
                  <a:lumMod val="75000"/>
                </a:schemeClr>
              </a:solidFill>
            </a:endParaRPr>
          </a:p>
        </p:txBody>
      </p:sp>
      <p:sp>
        <p:nvSpPr>
          <p:cNvPr id="3" name="Content Placeholder 2"/>
          <p:cNvSpPr>
            <a:spLocks noGrp="1"/>
          </p:cNvSpPr>
          <p:nvPr>
            <p:ph idx="1"/>
          </p:nvPr>
        </p:nvSpPr>
        <p:spPr>
          <a:xfrm>
            <a:off x="457200" y="2209800"/>
            <a:ext cx="3810000" cy="3916363"/>
          </a:xfrm>
        </p:spPr>
        <p:txBody>
          <a:bodyPr>
            <a:normAutofit fontScale="92500"/>
          </a:bodyPr>
          <a:lstStyle/>
          <a:p>
            <a:r>
              <a:rPr lang="en-US" dirty="0" err="1" smtClean="0"/>
              <a:t>Wasteswater</a:t>
            </a:r>
            <a:r>
              <a:rPr lang="en-US" dirty="0" smtClean="0"/>
              <a:t> discharge from urban area</a:t>
            </a:r>
          </a:p>
          <a:p>
            <a:r>
              <a:rPr lang="en-US" dirty="0" smtClean="0"/>
              <a:t>Solid wastes coming from river </a:t>
            </a:r>
            <a:r>
              <a:rPr lang="en-US" dirty="0" err="1" smtClean="0"/>
              <a:t>estauries</a:t>
            </a:r>
            <a:endParaRPr lang="en-US" dirty="0" smtClean="0"/>
          </a:p>
          <a:p>
            <a:r>
              <a:rPr lang="en-US" dirty="0" smtClean="0"/>
              <a:t>Wastes coming from storms and flooding </a:t>
            </a:r>
            <a:endParaRPr lang="sq-AL"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8</a:t>
            </a:fld>
            <a:endParaRPr lang="en-US"/>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2057400"/>
            <a:ext cx="274183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descr="G:\materiale te projektit MDRD\workshops\materiale te David Brew for workshop\Workshop restauration pictures\Foto site visit 30 Oct Tale - Mat - Patok\4 Patoku lagoon\7 North Patoku new lagoon S-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0" y="3352800"/>
            <a:ext cx="24384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G:\materiale te projektit MDRD\workshops\materiale te David Brew for workshop\Workshop restauration pictures\Foto Workshop Restoration 28 Oct 2010\DSC0606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800" y="4495800"/>
            <a:ext cx="2582836" cy="182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3">
                    <a:lumMod val="75000"/>
                  </a:schemeClr>
                </a:solidFill>
              </a:rPr>
              <a:t>Air pollution</a:t>
            </a:r>
            <a:endParaRPr lang="sq-AL" b="1" dirty="0">
              <a:solidFill>
                <a:schemeClr val="accent3">
                  <a:lumMod val="75000"/>
                </a:schemeClr>
              </a:solidFill>
            </a:endParaRPr>
          </a:p>
        </p:txBody>
      </p:sp>
      <p:sp>
        <p:nvSpPr>
          <p:cNvPr id="3" name="Content Placeholder 2"/>
          <p:cNvSpPr>
            <a:spLocks noGrp="1"/>
          </p:cNvSpPr>
          <p:nvPr>
            <p:ph idx="1"/>
          </p:nvPr>
        </p:nvSpPr>
        <p:spPr>
          <a:xfrm>
            <a:off x="457200" y="2209800"/>
            <a:ext cx="3886200" cy="3916363"/>
          </a:xfrm>
        </p:spPr>
        <p:txBody>
          <a:bodyPr>
            <a:normAutofit fontScale="85000" lnSpcReduction="10000"/>
          </a:bodyPr>
          <a:lstStyle/>
          <a:p>
            <a:r>
              <a:rPr lang="en-US" dirty="0" smtClean="0"/>
              <a:t>Decomposition of wastes</a:t>
            </a:r>
          </a:p>
          <a:p>
            <a:r>
              <a:rPr lang="en-US" dirty="0" smtClean="0"/>
              <a:t>Decomposition of algae</a:t>
            </a:r>
          </a:p>
          <a:p>
            <a:r>
              <a:rPr lang="en-US" dirty="0" smtClean="0"/>
              <a:t>Fire in wetland area</a:t>
            </a:r>
          </a:p>
          <a:p>
            <a:r>
              <a:rPr lang="en-US" dirty="0" smtClean="0"/>
              <a:t>Air pollution transport from industrial area that can be close to wetland</a:t>
            </a:r>
            <a:endParaRPr lang="sq-AL"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9</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2057400"/>
            <a:ext cx="2847975"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5600" y="3429000"/>
            <a:ext cx="24384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05112" y="4648200"/>
            <a:ext cx="2828835"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959</TotalTime>
  <Words>654</Words>
  <Application>Microsoft Office PowerPoint</Application>
  <PresentationFormat>On-screen Show (4:3)</PresentationFormat>
  <Paragraphs>81</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Threat management for wetland</vt:lpstr>
      <vt:lpstr>Content of session</vt:lpstr>
      <vt:lpstr>What are pollutions?</vt:lpstr>
      <vt:lpstr>Pollutions in wetland area</vt:lpstr>
      <vt:lpstr>Industrial pollutions</vt:lpstr>
      <vt:lpstr>Industrial pollutions</vt:lpstr>
      <vt:lpstr>Agricultural pollutions</vt:lpstr>
      <vt:lpstr>Urban wastewater pollutions</vt:lpstr>
      <vt:lpstr>Air pollution</vt:lpstr>
      <vt:lpstr>Why they are threats?</vt:lpstr>
      <vt:lpstr>Management of pollutions</vt:lpstr>
      <vt:lpstr>Questions and Answers!</vt:lpstr>
      <vt:lpstr>Case studies – work group</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Threat management for wetland</dc:title>
  <dc:creator>Emirjeta Adhami</dc:creator>
  <cp:lastModifiedBy>Emirjeta Adhami</cp:lastModifiedBy>
  <cp:revision>26</cp:revision>
  <dcterms:created xsi:type="dcterms:W3CDTF">2019-09-20T11:30:01Z</dcterms:created>
  <dcterms:modified xsi:type="dcterms:W3CDTF">2019-10-08T11:41:59Z</dcterms:modified>
</cp:coreProperties>
</file>