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6" r:id="rId2"/>
    <p:sldId id="257" r:id="rId3"/>
    <p:sldId id="258" r:id="rId4"/>
    <p:sldId id="259" r:id="rId5"/>
    <p:sldId id="260" r:id="rId6"/>
    <p:sldId id="263" r:id="rId7"/>
    <p:sldId id="264" r:id="rId8"/>
    <p:sldId id="265" r:id="rId9"/>
    <p:sldId id="266" r:id="rId10"/>
    <p:sldId id="267" r:id="rId11"/>
    <p:sldId id="261" r:id="rId12"/>
    <p:sldId id="262"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674" y="-24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C48B9A-7CE6-4011-9644-8215F885A2BF}" type="datetimeFigureOut">
              <a:rPr lang="en-US" smtClean="0"/>
              <a:pPr/>
              <a:t>10/8/2019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22E31FD-11F4-45F9-B917-68FE429C5B66}" type="slidenum">
              <a:rPr lang="en-US" smtClean="0"/>
              <a:pPr/>
              <a:t>‹#›</a:t>
            </a:fld>
            <a:endParaRPr lang="en-US"/>
          </a:p>
        </p:txBody>
      </p:sp>
    </p:spTree>
    <p:extLst>
      <p:ext uri="{BB962C8B-B14F-4D97-AF65-F5344CB8AC3E}">
        <p14:creationId xmlns:p14="http://schemas.microsoft.com/office/powerpoint/2010/main" val="2739668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728CC4-C9D6-47F4-BC26-C82CCA0114FA}" type="datetimeFigureOut">
              <a:rPr lang="en-US" smtClean="0"/>
              <a:pPr/>
              <a:t>10/8/2019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F8670-B423-474E-8DEF-CF2EB33E1157}" type="slidenum">
              <a:rPr lang="en-US" smtClean="0"/>
              <a:pPr/>
              <a:t>‹#›</a:t>
            </a:fld>
            <a:endParaRPr lang="en-US"/>
          </a:p>
        </p:txBody>
      </p:sp>
    </p:spTree>
    <p:extLst>
      <p:ext uri="{BB962C8B-B14F-4D97-AF65-F5344CB8AC3E}">
        <p14:creationId xmlns:p14="http://schemas.microsoft.com/office/powerpoint/2010/main" val="32635992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6F8670-B423-474E-8DEF-CF2EB33E1157}" type="slidenum">
              <a:rPr lang="en-US" smtClean="0"/>
              <a:pPr/>
              <a:t>1</a:t>
            </a:fld>
            <a:endParaRPr lang="en-US"/>
          </a:p>
        </p:txBody>
      </p:sp>
    </p:spTree>
    <p:extLst>
      <p:ext uri="{BB962C8B-B14F-4D97-AF65-F5344CB8AC3E}">
        <p14:creationId xmlns:p14="http://schemas.microsoft.com/office/powerpoint/2010/main" val="2248506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Tirana training , 9-11/10/2019</a:t>
            </a:r>
            <a:endParaRPr lang="en-US" dirty="0"/>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33388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369282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044794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186670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309579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98845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Tirana training , 9-11/10/2019</a:t>
            </a:r>
            <a:endParaRPr lang="en-US"/>
          </a:p>
        </p:txBody>
      </p:sp>
      <p:sp>
        <p:nvSpPr>
          <p:cNvPr id="9" name="Slide Number Placeholder 8"/>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80107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38799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598034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017477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473654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430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2209800"/>
            <a:ext cx="8229600" cy="39163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590800" cy="365125"/>
          </a:xfrm>
          <a:prstGeom prst="rect">
            <a:avLst/>
          </a:prstGeom>
        </p:spPr>
        <p:txBody>
          <a:bodyPr vert="horz" lIns="91440" tIns="45720" rIns="91440" bIns="45720" rtlCol="0" anchor="ctr"/>
          <a:lstStyle>
            <a:lvl1pPr algn="l">
              <a:defRPr sz="1000">
                <a:solidFill>
                  <a:schemeClr val="accent5">
                    <a:lumMod val="75000"/>
                  </a:schemeClr>
                </a:solidFill>
              </a:defRPr>
            </a:lvl1pPr>
          </a:lstStyle>
          <a:p>
            <a:endParaRPr lang="en-US" sz="900"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US" smtClean="0"/>
              <a:t>Tirana training , 9-11/10/2019</a:t>
            </a:r>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255053-94EE-4D5F-971F-491348149B5B}" type="slidenum">
              <a:rPr lang="en-US" smtClean="0"/>
              <a:pPr/>
              <a:t>‹#›</a:t>
            </a:fld>
            <a:endParaRPr lang="en-US" dirty="0"/>
          </a:p>
        </p:txBody>
      </p:sp>
      <p:pic>
        <p:nvPicPr>
          <p:cNvPr id="1028" name="Picture 4"/>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57200" y="896937"/>
            <a:ext cx="1652587"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57200" y="304800"/>
            <a:ext cx="1427163"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3810000" y="95249"/>
            <a:ext cx="102393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315200" y="317498"/>
            <a:ext cx="1317625"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2153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accent3">
                    <a:lumMod val="75000"/>
                  </a:schemeClr>
                </a:solidFill>
              </a:rPr>
              <a:t>Threat management for wetland</a:t>
            </a:r>
            <a:endParaRPr lang="en-US" dirty="0">
              <a:solidFill>
                <a:schemeClr val="accent3">
                  <a:lumMod val="75000"/>
                </a:schemeClr>
              </a:solidFill>
            </a:endParaRPr>
          </a:p>
        </p:txBody>
      </p:sp>
      <p:sp>
        <p:nvSpPr>
          <p:cNvPr id="3" name="Subtitle 2"/>
          <p:cNvSpPr>
            <a:spLocks noGrp="1"/>
          </p:cNvSpPr>
          <p:nvPr>
            <p:ph type="subTitle" idx="1"/>
          </p:nvPr>
        </p:nvSpPr>
        <p:spPr/>
        <p:txBody>
          <a:bodyPr>
            <a:normAutofit fontScale="77500" lnSpcReduction="20000"/>
          </a:bodyPr>
          <a:lstStyle/>
          <a:p>
            <a:r>
              <a:rPr lang="en-US" sz="4600" b="1" dirty="0" smtClean="0">
                <a:solidFill>
                  <a:schemeClr val="accent3">
                    <a:lumMod val="50000"/>
                  </a:schemeClr>
                </a:solidFill>
              </a:rPr>
              <a:t>Water regime - threats in wetlands</a:t>
            </a:r>
          </a:p>
          <a:p>
            <a:endParaRPr lang="en-US" dirty="0">
              <a:solidFill>
                <a:srgbClr val="0070C0"/>
              </a:solidFill>
            </a:endParaRPr>
          </a:p>
          <a:p>
            <a:r>
              <a:rPr lang="en-US" sz="2600" dirty="0" smtClean="0">
                <a:solidFill>
                  <a:srgbClr val="0070C0"/>
                </a:solidFill>
              </a:rPr>
              <a:t>Ph.D. </a:t>
            </a:r>
            <a:r>
              <a:rPr lang="en-US" sz="2600" dirty="0" err="1" smtClean="0">
                <a:solidFill>
                  <a:srgbClr val="0070C0"/>
                </a:solidFill>
              </a:rPr>
              <a:t>Emirjeta</a:t>
            </a:r>
            <a:r>
              <a:rPr lang="en-US" sz="2600" dirty="0" smtClean="0">
                <a:solidFill>
                  <a:srgbClr val="0070C0"/>
                </a:solidFill>
              </a:rPr>
              <a:t> </a:t>
            </a:r>
            <a:r>
              <a:rPr lang="en-US" sz="2600" dirty="0" err="1" smtClean="0">
                <a:solidFill>
                  <a:srgbClr val="0070C0"/>
                </a:solidFill>
              </a:rPr>
              <a:t>Adhami</a:t>
            </a:r>
            <a:endParaRPr lang="en-US" sz="2600" dirty="0">
              <a:solidFill>
                <a:srgbClr val="0070C0"/>
              </a:solidFill>
            </a:endParaRPr>
          </a:p>
        </p:txBody>
      </p:sp>
      <p:sp>
        <p:nvSpPr>
          <p:cNvPr id="4" name="Footer Placeholder 3"/>
          <p:cNvSpPr>
            <a:spLocks noGrp="1"/>
          </p:cNvSpPr>
          <p:nvPr>
            <p:ph type="ftr" sz="quarter" idx="11"/>
          </p:nvPr>
        </p:nvSpPr>
        <p:spPr/>
        <p:txBody>
          <a:bodyPr/>
          <a:lstStyle/>
          <a:p>
            <a:r>
              <a:rPr lang="en-US" dirty="0" smtClean="0">
                <a:solidFill>
                  <a:schemeClr val="accent6">
                    <a:lumMod val="75000"/>
                  </a:schemeClr>
                </a:solidFill>
              </a:rPr>
              <a:t>Tirana training , 9-11/10/2019</a:t>
            </a:r>
            <a:endParaRPr lang="en-US" dirty="0">
              <a:solidFill>
                <a:schemeClr val="accent6">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1</a:t>
            </a:fld>
            <a:endParaRPr lang="en-US"/>
          </a:p>
        </p:txBody>
      </p:sp>
    </p:spTree>
    <p:extLst>
      <p:ext uri="{BB962C8B-B14F-4D97-AF65-F5344CB8AC3E}">
        <p14:creationId xmlns:p14="http://schemas.microsoft.com/office/powerpoint/2010/main" val="1628832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chemeClr val="accent3">
                    <a:lumMod val="75000"/>
                  </a:schemeClr>
                </a:solidFill>
              </a:rPr>
              <a:t>Management of water regime</a:t>
            </a:r>
            <a:endParaRPr lang="en-US" sz="4000" b="1" dirty="0">
              <a:solidFill>
                <a:schemeClr val="accent3">
                  <a:lumMod val="75000"/>
                </a:schemeClr>
              </a:solidFill>
            </a:endParaRPr>
          </a:p>
        </p:txBody>
      </p:sp>
      <p:sp>
        <p:nvSpPr>
          <p:cNvPr id="3" name="Content Placeholder 2"/>
          <p:cNvSpPr>
            <a:spLocks noGrp="1"/>
          </p:cNvSpPr>
          <p:nvPr>
            <p:ph idx="1"/>
          </p:nvPr>
        </p:nvSpPr>
        <p:spPr/>
        <p:txBody>
          <a:bodyPr>
            <a:normAutofit lnSpcReduction="10000"/>
          </a:bodyPr>
          <a:lstStyle/>
          <a:p>
            <a:r>
              <a:rPr lang="en-US" dirty="0" smtClean="0"/>
              <a:t>Models of water regime </a:t>
            </a:r>
          </a:p>
          <a:p>
            <a:r>
              <a:rPr lang="en-US" dirty="0" smtClean="0"/>
              <a:t>Monitoring of the water regime in wetland (inlet and outlet)</a:t>
            </a:r>
          </a:p>
          <a:p>
            <a:r>
              <a:rPr lang="en-US" dirty="0" smtClean="0"/>
              <a:t>Control the water quality of water bodies that are connected with wetlands</a:t>
            </a:r>
          </a:p>
          <a:p>
            <a:r>
              <a:rPr lang="en-US" dirty="0" smtClean="0"/>
              <a:t>Implement a correct management plan of wetlands area to protect the water resources and their using and exploitation</a:t>
            </a:r>
            <a:endParaRPr lang="en-US"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10</a:t>
            </a:fld>
            <a:endParaRPr lang="en-US"/>
          </a:p>
        </p:txBody>
      </p:sp>
    </p:spTree>
    <p:extLst>
      <p:ext uri="{BB962C8B-B14F-4D97-AF65-F5344CB8AC3E}">
        <p14:creationId xmlns:p14="http://schemas.microsoft.com/office/powerpoint/2010/main" val="2855317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lumMod val="75000"/>
                  </a:schemeClr>
                </a:solidFill>
              </a:rPr>
              <a:t>Questions and Answers!</a:t>
            </a:r>
            <a:endParaRPr lang="sq-AL"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11</a:t>
            </a:fld>
            <a:endParaRPr lang="en-US"/>
          </a:p>
        </p:txBody>
      </p:sp>
      <p:pic>
        <p:nvPicPr>
          <p:cNvPr id="33794" name="Picture 2" descr="Image result for questions"/>
          <p:cNvPicPr>
            <a:picLocks noChangeAspect="1" noChangeArrowheads="1"/>
          </p:cNvPicPr>
          <p:nvPr/>
        </p:nvPicPr>
        <p:blipFill>
          <a:blip r:embed="rId2"/>
          <a:srcRect/>
          <a:stretch>
            <a:fillRect/>
          </a:stretch>
        </p:blipFill>
        <p:spPr bwMode="auto">
          <a:xfrm>
            <a:off x="2971800" y="2590800"/>
            <a:ext cx="2971800" cy="29718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accent3">
                    <a:lumMod val="75000"/>
                  </a:schemeClr>
                </a:solidFill>
              </a:rPr>
              <a:t>Case studies – work group</a:t>
            </a:r>
            <a:endParaRPr lang="sq-AL" dirty="0">
              <a:solidFill>
                <a:schemeClr val="accent3">
                  <a:lumMod val="75000"/>
                </a:schemeClr>
              </a:solidFill>
            </a:endParaRPr>
          </a:p>
        </p:txBody>
      </p:sp>
      <p:sp>
        <p:nvSpPr>
          <p:cNvPr id="8" name="Content Placeholder 7"/>
          <p:cNvSpPr>
            <a:spLocks noGrp="1"/>
          </p:cNvSpPr>
          <p:nvPr>
            <p:ph idx="1"/>
          </p:nvPr>
        </p:nvSpPr>
        <p:spPr/>
        <p:txBody>
          <a:bodyPr/>
          <a:lstStyle/>
          <a:p>
            <a:r>
              <a:rPr lang="en-US" dirty="0" smtClean="0"/>
              <a:t>Read case study</a:t>
            </a:r>
          </a:p>
          <a:p>
            <a:r>
              <a:rPr lang="en-US" dirty="0" smtClean="0"/>
              <a:t>Identify threats as pollutions</a:t>
            </a:r>
          </a:p>
          <a:p>
            <a:r>
              <a:rPr lang="en-US" dirty="0" smtClean="0"/>
              <a:t>Define the management actions</a:t>
            </a:r>
          </a:p>
          <a:p>
            <a:endParaRPr lang="en-US" dirty="0" smtClean="0"/>
          </a:p>
          <a:p>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12</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4">
                    <a:lumMod val="75000"/>
                  </a:schemeClr>
                </a:solidFill>
              </a:rPr>
              <a:t>Content of session</a:t>
            </a:r>
            <a:endParaRPr lang="en-US" dirty="0">
              <a:solidFill>
                <a:schemeClr val="accent4">
                  <a:lumMod val="75000"/>
                </a:schemeClr>
              </a:solidFill>
            </a:endParaRPr>
          </a:p>
        </p:txBody>
      </p:sp>
      <p:sp>
        <p:nvSpPr>
          <p:cNvPr id="3" name="Content Placeholder 2"/>
          <p:cNvSpPr>
            <a:spLocks noGrp="1"/>
          </p:cNvSpPr>
          <p:nvPr>
            <p:ph idx="1"/>
          </p:nvPr>
        </p:nvSpPr>
        <p:spPr/>
        <p:txBody>
          <a:bodyPr>
            <a:normAutofit fontScale="92500"/>
          </a:bodyPr>
          <a:lstStyle/>
          <a:p>
            <a:r>
              <a:rPr lang="en-US" dirty="0" smtClean="0"/>
              <a:t>Threats from alteration of natural regimes </a:t>
            </a:r>
          </a:p>
          <a:p>
            <a:r>
              <a:rPr lang="en-US" dirty="0" smtClean="0"/>
              <a:t>Threats from construction dams and weirs </a:t>
            </a:r>
          </a:p>
          <a:p>
            <a:r>
              <a:rPr lang="en-US" dirty="0" smtClean="0"/>
              <a:t>Threats from inundation</a:t>
            </a:r>
          </a:p>
          <a:p>
            <a:r>
              <a:rPr lang="en-US" dirty="0" smtClean="0"/>
              <a:t>Threats from surface water erosion and sedimentation</a:t>
            </a:r>
          </a:p>
          <a:p>
            <a:r>
              <a:rPr lang="en-US" dirty="0" smtClean="0"/>
              <a:t>Threats from </a:t>
            </a:r>
            <a:r>
              <a:rPr lang="en-US" dirty="0" err="1" smtClean="0"/>
              <a:t>waterlogging</a:t>
            </a:r>
            <a:endParaRPr lang="en-US" dirty="0" smtClean="0"/>
          </a:p>
          <a:p>
            <a:r>
              <a:rPr lang="en-US" dirty="0" smtClean="0"/>
              <a:t>Threats from water and groundwater extraction</a:t>
            </a:r>
            <a:endParaRPr lang="en-US" dirty="0"/>
          </a:p>
        </p:txBody>
      </p:sp>
      <p:sp>
        <p:nvSpPr>
          <p:cNvPr id="4" name="Footer Placeholder 3"/>
          <p:cNvSpPr>
            <a:spLocks noGrp="1"/>
          </p:cNvSpPr>
          <p:nvPr>
            <p:ph type="ftr" sz="quarter" idx="11"/>
          </p:nvPr>
        </p:nvSpPr>
        <p:spPr/>
        <p:txBody>
          <a:bodyPr/>
          <a:lstStyle/>
          <a:p>
            <a:r>
              <a:rPr lang="en-US" dirty="0" smtClean="0">
                <a:solidFill>
                  <a:schemeClr val="accent4">
                    <a:lumMod val="75000"/>
                  </a:schemeClr>
                </a:solidFill>
              </a:rPr>
              <a:t>Tirana training , 9-11/10/2019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2</a:t>
            </a:fld>
            <a:endParaRPr lang="en-US"/>
          </a:p>
        </p:txBody>
      </p:sp>
    </p:spTree>
    <p:extLst>
      <p:ext uri="{BB962C8B-B14F-4D97-AF65-F5344CB8AC3E}">
        <p14:creationId xmlns:p14="http://schemas.microsoft.com/office/powerpoint/2010/main" val="371871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chemeClr val="accent3">
                    <a:lumMod val="75000"/>
                  </a:schemeClr>
                </a:solidFill>
              </a:rPr>
              <a:t>Threats from alteration of natural regimes </a:t>
            </a:r>
            <a:endParaRPr lang="en-US" sz="3600" b="1" dirty="0">
              <a:solidFill>
                <a:schemeClr val="accent3">
                  <a:lumMod val="75000"/>
                </a:schemeClr>
              </a:solidFill>
            </a:endParaRPr>
          </a:p>
        </p:txBody>
      </p:sp>
      <p:sp>
        <p:nvSpPr>
          <p:cNvPr id="3" name="Content Placeholder 2"/>
          <p:cNvSpPr>
            <a:spLocks noGrp="1"/>
          </p:cNvSpPr>
          <p:nvPr>
            <p:ph idx="1"/>
          </p:nvPr>
        </p:nvSpPr>
        <p:spPr>
          <a:xfrm>
            <a:off x="457200" y="2209800"/>
            <a:ext cx="3810000" cy="3916363"/>
          </a:xfrm>
        </p:spPr>
        <p:txBody>
          <a:bodyPr>
            <a:normAutofit fontScale="85000" lnSpcReduction="10000"/>
          </a:bodyPr>
          <a:lstStyle/>
          <a:p>
            <a:r>
              <a:rPr lang="en-US" dirty="0" smtClean="0"/>
              <a:t>Construction of </a:t>
            </a:r>
            <a:r>
              <a:rPr lang="en-US" dirty="0" smtClean="0"/>
              <a:t>embankment</a:t>
            </a:r>
            <a:endParaRPr lang="en-US" dirty="0" smtClean="0"/>
          </a:p>
          <a:p>
            <a:r>
              <a:rPr lang="en-US" dirty="0" smtClean="0"/>
              <a:t>Close the communication channels</a:t>
            </a:r>
          </a:p>
          <a:p>
            <a:r>
              <a:rPr lang="en-US" dirty="0" smtClean="0"/>
              <a:t>Reduction of the water flow from the HPP construction in upper stream of river</a:t>
            </a:r>
            <a:endParaRPr lang="en-US" dirty="0"/>
          </a:p>
        </p:txBody>
      </p:sp>
      <p:sp>
        <p:nvSpPr>
          <p:cNvPr id="4" name="Footer Placeholder 3"/>
          <p:cNvSpPr>
            <a:spLocks noGrp="1"/>
          </p:cNvSpPr>
          <p:nvPr>
            <p:ph type="ftr" sz="quarter" idx="11"/>
          </p:nvPr>
        </p:nvSpPr>
        <p:spPr/>
        <p:txBody>
          <a:bodyPr/>
          <a:lstStyle/>
          <a:p>
            <a:r>
              <a:rPr lang="en-US" dirty="0" smtClean="0">
                <a:solidFill>
                  <a:schemeClr val="accent4">
                    <a:lumMod val="75000"/>
                  </a:schemeClr>
                </a:solidFill>
              </a:rPr>
              <a:t>Tirana training , 9-11/10/2019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3</a:t>
            </a:fld>
            <a:endParaRPr lang="en-US"/>
          </a:p>
        </p:txBody>
      </p:sp>
      <p:pic>
        <p:nvPicPr>
          <p:cNvPr id="1026" name="Picture 2" descr="G:\materiale te projektit MDRD\scan\2010-11-25 08-53-41_002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2362200"/>
            <a:ext cx="2639741"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873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838200"/>
          </a:xfrm>
        </p:spPr>
        <p:txBody>
          <a:bodyPr>
            <a:normAutofit/>
          </a:bodyPr>
          <a:lstStyle/>
          <a:p>
            <a:r>
              <a:rPr lang="en-US" sz="3600" b="1" dirty="0" smtClean="0">
                <a:solidFill>
                  <a:schemeClr val="accent3">
                    <a:lumMod val="75000"/>
                  </a:schemeClr>
                </a:solidFill>
              </a:rPr>
              <a:t>Threats from construction dams and weirs </a:t>
            </a:r>
            <a:endParaRPr lang="sq-AL" sz="3600" b="1" dirty="0">
              <a:solidFill>
                <a:schemeClr val="accent3">
                  <a:lumMod val="75000"/>
                </a:schemeClr>
              </a:solidFill>
            </a:endParaRPr>
          </a:p>
        </p:txBody>
      </p:sp>
      <p:sp>
        <p:nvSpPr>
          <p:cNvPr id="3" name="Content Placeholder 2"/>
          <p:cNvSpPr>
            <a:spLocks noGrp="1"/>
          </p:cNvSpPr>
          <p:nvPr>
            <p:ph idx="1"/>
          </p:nvPr>
        </p:nvSpPr>
        <p:spPr>
          <a:xfrm>
            <a:off x="457200" y="2209800"/>
            <a:ext cx="2895600" cy="3916363"/>
          </a:xfrm>
        </p:spPr>
        <p:txBody>
          <a:bodyPr>
            <a:normAutofit fontScale="70000" lnSpcReduction="20000"/>
          </a:bodyPr>
          <a:lstStyle/>
          <a:p>
            <a:r>
              <a:rPr lang="en-US" dirty="0" smtClean="0"/>
              <a:t>Construction of dam can stop the sediment transportation</a:t>
            </a:r>
          </a:p>
          <a:p>
            <a:r>
              <a:rPr lang="en-US" dirty="0" smtClean="0"/>
              <a:t>Increase the erosion through tides or decreasing the water level</a:t>
            </a:r>
          </a:p>
          <a:p>
            <a:r>
              <a:rPr lang="en-US" dirty="0" smtClean="0"/>
              <a:t>Creating the pool but not alive water</a:t>
            </a:r>
          </a:p>
          <a:p>
            <a:r>
              <a:rPr lang="en-US" dirty="0" smtClean="0"/>
              <a:t>Stopping the water circulation inside the lagoons</a:t>
            </a:r>
          </a:p>
          <a:p>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4</a:t>
            </a:fld>
            <a:endParaRPr lang="en-US"/>
          </a:p>
        </p:txBody>
      </p:sp>
      <p:pic>
        <p:nvPicPr>
          <p:cNvPr id="2050" name="Picture 2" descr="G:\materiale te projektit MDRD\workshops\materiale te David Brew for workshop\Workshop restauration pictures\Foto Workshop Restoration 28 Oct 2010\DSC0607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4495800"/>
            <a:ext cx="27432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G:\materiale te projektit MDRD\workshops\materiale te David Brew for workshop\Workshop restauration pictures\Foto Workshop Restoration 28 Oct 2010\DSC060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4495800"/>
            <a:ext cx="27432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materiale te projektit MDRD\activity\Foto Lezhe\Foto + Filma Jaku Tetor 2010\Foto Jaku18 Shtator 2010 Zaje\DSC0556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4600" y="2427798"/>
            <a:ext cx="24384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G:\materiale te projektit MDRD\activity\Foto Lezhe\Foto + Filma Jaku Tetor 2010\Foto Jaku18 Shtator 2010 Zaje\DSC0555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7600" y="2438400"/>
            <a:ext cx="2438400" cy="182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914400"/>
          </a:xfrm>
        </p:spPr>
        <p:txBody>
          <a:bodyPr>
            <a:normAutofit/>
          </a:bodyPr>
          <a:lstStyle/>
          <a:p>
            <a:r>
              <a:rPr lang="en-US" b="1" dirty="0" smtClean="0">
                <a:solidFill>
                  <a:schemeClr val="accent3">
                    <a:lumMod val="75000"/>
                  </a:schemeClr>
                </a:solidFill>
              </a:rPr>
              <a:t>Threats from inundation</a:t>
            </a:r>
            <a:endParaRPr lang="sq-AL" b="1" dirty="0">
              <a:solidFill>
                <a:schemeClr val="accent3">
                  <a:lumMod val="75000"/>
                </a:schemeClr>
              </a:solidFill>
            </a:endParaRPr>
          </a:p>
        </p:txBody>
      </p:sp>
      <p:sp>
        <p:nvSpPr>
          <p:cNvPr id="3" name="Content Placeholder 2"/>
          <p:cNvSpPr>
            <a:spLocks noGrp="1"/>
          </p:cNvSpPr>
          <p:nvPr>
            <p:ph idx="1"/>
          </p:nvPr>
        </p:nvSpPr>
        <p:spPr>
          <a:xfrm>
            <a:off x="457200" y="2209800"/>
            <a:ext cx="4038600" cy="3916363"/>
          </a:xfrm>
        </p:spPr>
        <p:txBody>
          <a:bodyPr>
            <a:normAutofit fontScale="85000" lnSpcReduction="10000"/>
          </a:bodyPr>
          <a:lstStyle/>
          <a:p>
            <a:r>
              <a:rPr lang="en-US" dirty="0" smtClean="0"/>
              <a:t>Damage plants in wetland</a:t>
            </a:r>
          </a:p>
          <a:p>
            <a:r>
              <a:rPr lang="en-US" dirty="0" smtClean="0"/>
              <a:t>Damage the protection infrastructure</a:t>
            </a:r>
          </a:p>
          <a:p>
            <a:r>
              <a:rPr lang="en-US" dirty="0" smtClean="0"/>
              <a:t>Damage the embankment of rivers and channels</a:t>
            </a:r>
          </a:p>
          <a:p>
            <a:r>
              <a:rPr lang="en-US" dirty="0" smtClean="0"/>
              <a:t>Decrease the water quality</a:t>
            </a:r>
          </a:p>
          <a:p>
            <a:endParaRPr lang="en-US" dirty="0" smtClean="0"/>
          </a:p>
        </p:txBody>
      </p:sp>
      <p:sp>
        <p:nvSpPr>
          <p:cNvPr id="4" name="Footer Placeholder 3"/>
          <p:cNvSpPr>
            <a:spLocks noGrp="1"/>
          </p:cNvSpPr>
          <p:nvPr>
            <p:ph type="ftr" sz="quarter" idx="11"/>
          </p:nvPr>
        </p:nvSpPr>
        <p:spPr/>
        <p:txBody>
          <a:bodyPr/>
          <a:lstStyle/>
          <a:p>
            <a:r>
              <a:rPr lang="en-US" dirty="0" smtClean="0"/>
              <a:t>Tirana training , 9-11/10/2019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5</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6938" y="1905000"/>
            <a:ext cx="2809875"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0375" y="3124200"/>
            <a:ext cx="2209800"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G:\materiale te projektit MDRD\Raportet e eksperteve kombetar\hydrmet-ecosystems' experts\DMRD\Foto\Janar_2010\100_728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4200" y="3732688"/>
            <a:ext cx="1966912" cy="26220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G:\materiale te projektit MDRD\Raportet e eksperteve kombetar\hydrmet-ecosystems' experts\DMRD\Foto\Janar_2010\100_725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60376" y="4853058"/>
            <a:ext cx="2209800" cy="16576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solidFill>
                  <a:schemeClr val="accent3">
                    <a:lumMod val="75000"/>
                  </a:schemeClr>
                </a:solidFill>
              </a:rPr>
              <a:t>Threats from surface water erosion and sedimentation</a:t>
            </a:r>
            <a:endParaRPr lang="sq-AL" sz="3600" b="1"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6</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257922"/>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descr="G:\materiale te projektit MDRD\Raportet e eksperteve kombetar\hydrmet-ecosystems' experts\DMRD\Foto\Janar_2010\100_72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060" y="1998622"/>
            <a:ext cx="2286000" cy="171481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G:\materiale te projektit MDRD\Raportet e eksperteve kombetar\hydrmet-ecosystems' experts\DMRD\Foto\Janar_2010\100_727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3081" y="2856027"/>
            <a:ext cx="2468919" cy="1852024"/>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G:\materiale te projektit MDRD\workshops\materiale te David Brew for workshop\Workshop restauration pictures\Foto site visit 30 Oct Tale - Mat - Patok\5 Mati embouchure (outlet)\2 New sedimentation south Mati outlet N-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4600" y="2163288"/>
            <a:ext cx="24384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G:\materiale te projektit MDRD\Raportet e eksperteve kombetar\hydrmet-ecosystems' experts\DMRD\Foto\Janar_2010\100_7269.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28082" y="4076657"/>
            <a:ext cx="3393036" cy="25452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accent3">
                    <a:lumMod val="75000"/>
                  </a:schemeClr>
                </a:solidFill>
              </a:rPr>
              <a:t>Threats from </a:t>
            </a:r>
            <a:r>
              <a:rPr lang="en-US" b="1" dirty="0" err="1" smtClean="0">
                <a:solidFill>
                  <a:schemeClr val="accent3">
                    <a:lumMod val="75000"/>
                  </a:schemeClr>
                </a:solidFill>
              </a:rPr>
              <a:t>waterlogging</a:t>
            </a:r>
            <a:endParaRPr lang="sq-AL" b="1" dirty="0">
              <a:solidFill>
                <a:schemeClr val="accent3">
                  <a:lumMod val="75000"/>
                </a:schemeClr>
              </a:solidFill>
            </a:endParaRPr>
          </a:p>
        </p:txBody>
      </p:sp>
      <p:sp>
        <p:nvSpPr>
          <p:cNvPr id="3" name="Content Placeholder 2"/>
          <p:cNvSpPr>
            <a:spLocks noGrp="1"/>
          </p:cNvSpPr>
          <p:nvPr>
            <p:ph idx="1"/>
          </p:nvPr>
        </p:nvSpPr>
        <p:spPr>
          <a:xfrm>
            <a:off x="457200" y="2209800"/>
            <a:ext cx="2819400" cy="3916363"/>
          </a:xfrm>
        </p:spPr>
        <p:txBody>
          <a:bodyPr>
            <a:normAutofit fontScale="77500" lnSpcReduction="20000"/>
          </a:bodyPr>
          <a:lstStyle/>
          <a:p>
            <a:pPr marL="0" indent="0">
              <a:buNone/>
            </a:pPr>
            <a:r>
              <a:rPr lang="en-US" dirty="0" smtClean="0"/>
              <a:t>Waterlogging due to:</a:t>
            </a:r>
          </a:p>
          <a:p>
            <a:r>
              <a:rPr lang="en-US" dirty="0" smtClean="0"/>
              <a:t>Inundation</a:t>
            </a:r>
          </a:p>
          <a:p>
            <a:r>
              <a:rPr lang="en-US" dirty="0" smtClean="0"/>
              <a:t>Damage of protection damp</a:t>
            </a:r>
          </a:p>
          <a:p>
            <a:r>
              <a:rPr lang="en-US" dirty="0" smtClean="0"/>
              <a:t>Damage of water communication channels</a:t>
            </a:r>
          </a:p>
          <a:p>
            <a:r>
              <a:rPr lang="en-US" dirty="0" smtClean="0"/>
              <a:t>Damage of littoral of wetland </a:t>
            </a:r>
            <a:r>
              <a:rPr lang="en-US" dirty="0"/>
              <a:t>with sea </a:t>
            </a:r>
            <a:endParaRPr lang="en-US" dirty="0" smtClean="0"/>
          </a:p>
          <a:p>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7</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2286000"/>
            <a:ext cx="3444451" cy="258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7835" y="335280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solidFill>
                  <a:schemeClr val="accent3">
                    <a:lumMod val="75000"/>
                  </a:schemeClr>
                </a:solidFill>
              </a:rPr>
              <a:t>Threats from water and groundwater extraction</a:t>
            </a:r>
            <a:endParaRPr lang="sq-AL" sz="3600" b="1" dirty="0">
              <a:solidFill>
                <a:schemeClr val="accent3">
                  <a:lumMod val="75000"/>
                </a:schemeClr>
              </a:solidFill>
            </a:endParaRPr>
          </a:p>
        </p:txBody>
      </p:sp>
      <p:sp>
        <p:nvSpPr>
          <p:cNvPr id="3" name="Content Placeholder 2"/>
          <p:cNvSpPr>
            <a:spLocks noGrp="1"/>
          </p:cNvSpPr>
          <p:nvPr>
            <p:ph idx="1"/>
          </p:nvPr>
        </p:nvSpPr>
        <p:spPr/>
        <p:txBody>
          <a:bodyPr>
            <a:normAutofit fontScale="92500" lnSpcReduction="20000"/>
          </a:bodyPr>
          <a:lstStyle/>
          <a:p>
            <a:r>
              <a:rPr lang="en-US" dirty="0"/>
              <a:t>Some freshwater wetlands are located at points where surface water enters an underground aquifer, thereby recharging groundwater supplies. Wetlands are more often points of groundwater discharge to the surface of the land, such as springs. The groundwater discharge may be important as a local drinking water source or important for providing stream flows for fish, animals, plants, and other organisms that live on or near the stream during dry summer months.</a:t>
            </a:r>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accent3">
                    <a:lumMod val="75000"/>
                  </a:schemeClr>
                </a:solidFill>
              </a:rPr>
              <a:t>Why they are threats?</a:t>
            </a:r>
            <a:endParaRPr lang="en-US" b="1" dirty="0">
              <a:solidFill>
                <a:schemeClr val="accent3">
                  <a:lumMod val="75000"/>
                </a:schemeClr>
              </a:solidFill>
            </a:endParaRPr>
          </a:p>
        </p:txBody>
      </p:sp>
      <p:sp>
        <p:nvSpPr>
          <p:cNvPr id="3" name="Content Placeholder 2"/>
          <p:cNvSpPr>
            <a:spLocks noGrp="1"/>
          </p:cNvSpPr>
          <p:nvPr>
            <p:ph idx="1"/>
          </p:nvPr>
        </p:nvSpPr>
        <p:spPr/>
        <p:txBody>
          <a:bodyPr>
            <a:normAutofit fontScale="62500" lnSpcReduction="20000"/>
          </a:bodyPr>
          <a:lstStyle/>
          <a:p>
            <a:r>
              <a:rPr lang="en-US" dirty="0"/>
              <a:t>Water </a:t>
            </a:r>
            <a:r>
              <a:rPr lang="en-US" dirty="0" smtClean="0"/>
              <a:t>is </a:t>
            </a:r>
            <a:r>
              <a:rPr lang="en-US" dirty="0"/>
              <a:t>the crucial factor that kept wetlands stable and healthy</a:t>
            </a:r>
            <a:r>
              <a:rPr lang="en-US" dirty="0" smtClean="0"/>
              <a:t>.</a:t>
            </a:r>
          </a:p>
          <a:p>
            <a:r>
              <a:rPr lang="en-US" dirty="0"/>
              <a:t>Alteration of the natural flow regimes in rivers, fragmentation of waterways through human-made structures (such as dams, pipes and levees), loss of aquatic habitat, species extinction, invasive species, water pollution, depletion of groundwater aquifers … these are just some of our impacts on wetlands. </a:t>
            </a:r>
            <a:endParaRPr lang="en-US" dirty="0" smtClean="0"/>
          </a:p>
          <a:p>
            <a:r>
              <a:rPr lang="en-US" dirty="0"/>
              <a:t>Excessive water abstraction in upper areas of a basin can mean that a river and its associated streams and marshes hundreds of </a:t>
            </a:r>
            <a:r>
              <a:rPr lang="en-US" dirty="0" err="1"/>
              <a:t>kilometres</a:t>
            </a:r>
            <a:r>
              <a:rPr lang="en-US" dirty="0"/>
              <a:t> downstream experience less water flow – or even no water flow</a:t>
            </a:r>
            <a:r>
              <a:rPr lang="en-US" dirty="0" smtClean="0"/>
              <a:t>.</a:t>
            </a:r>
          </a:p>
          <a:p>
            <a:r>
              <a:rPr lang="en-US" dirty="0"/>
              <a:t>The link between wetlands and groundwater is complex and highly variable between </a:t>
            </a:r>
            <a:r>
              <a:rPr lang="en-US" dirty="0" smtClean="0"/>
              <a:t>wetlands.</a:t>
            </a:r>
          </a:p>
          <a:p>
            <a:r>
              <a:rPr lang="en-US" dirty="0"/>
              <a:t>Usually, many wetlands receive water from groundwater resources. In case of water table depletion, you will gradually loss wetland ecosystem functions.</a:t>
            </a:r>
          </a:p>
          <a:p>
            <a:endParaRPr lang="en-US"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9</a:t>
            </a:fld>
            <a:endParaRPr lang="en-US"/>
          </a:p>
        </p:txBody>
      </p:sp>
    </p:spTree>
    <p:extLst>
      <p:ext uri="{BB962C8B-B14F-4D97-AF65-F5344CB8AC3E}">
        <p14:creationId xmlns:p14="http://schemas.microsoft.com/office/powerpoint/2010/main" val="1756750338"/>
      </p:ext>
    </p:extLst>
  </p:cSld>
  <p:clrMapOvr>
    <a:masterClrMapping/>
  </p:clrMapOvr>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TotalTime>
  <Words>526</Words>
  <Application>Microsoft Office PowerPoint</Application>
  <PresentationFormat>On-screen Show (4:3)</PresentationFormat>
  <Paragraphs>75</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Threat management for wetland</vt:lpstr>
      <vt:lpstr>Content of session</vt:lpstr>
      <vt:lpstr>Threats from alteration of natural regimes </vt:lpstr>
      <vt:lpstr>Threats from construction dams and weirs </vt:lpstr>
      <vt:lpstr>Threats from inundation</vt:lpstr>
      <vt:lpstr>Threats from surface water erosion and sedimentation</vt:lpstr>
      <vt:lpstr>Threats from waterlogging</vt:lpstr>
      <vt:lpstr>Threats from water and groundwater extraction</vt:lpstr>
      <vt:lpstr>Why they are threats?</vt:lpstr>
      <vt:lpstr>Management of water regime</vt:lpstr>
      <vt:lpstr>Questions and Answers!</vt:lpstr>
      <vt:lpstr>Case studies – work group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Threat management for wetland</dc:title>
  <dc:creator>Emirjeta Adhami</dc:creator>
  <cp:lastModifiedBy>Emirjeta Adhami</cp:lastModifiedBy>
  <cp:revision>16</cp:revision>
  <dcterms:created xsi:type="dcterms:W3CDTF">2019-09-20T11:30:01Z</dcterms:created>
  <dcterms:modified xsi:type="dcterms:W3CDTF">2019-10-08T14:10:37Z</dcterms:modified>
</cp:coreProperties>
</file>