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38"/>
  </p:notesMasterIdLst>
  <p:sldIdLst>
    <p:sldId id="301" r:id="rId4"/>
    <p:sldId id="302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6" r:id="rId18"/>
    <p:sldId id="315" r:id="rId19"/>
    <p:sldId id="317" r:id="rId20"/>
    <p:sldId id="318" r:id="rId21"/>
    <p:sldId id="319" r:id="rId22"/>
    <p:sldId id="320" r:id="rId23"/>
    <p:sldId id="321" r:id="rId24"/>
    <p:sldId id="322" r:id="rId25"/>
    <p:sldId id="323" r:id="rId26"/>
    <p:sldId id="325" r:id="rId27"/>
    <p:sldId id="324" r:id="rId28"/>
    <p:sldId id="326" r:id="rId29"/>
    <p:sldId id="327" r:id="rId30"/>
    <p:sldId id="328" r:id="rId31"/>
    <p:sldId id="330" r:id="rId32"/>
    <p:sldId id="329" r:id="rId33"/>
    <p:sldId id="332" r:id="rId34"/>
    <p:sldId id="333" r:id="rId35"/>
    <p:sldId id="331" r:id="rId36"/>
    <p:sldId id="336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4" end="14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>
      <p:cViewPr varScale="1">
        <p:scale>
          <a:sx n="53" d="100"/>
          <a:sy n="53" d="100"/>
        </p:scale>
        <p:origin x="66" y="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2511D5-1029-45EF-8930-00E8A78700C8}" type="datetimeFigureOut">
              <a:rPr lang="en-US" smtClean="0"/>
              <a:pPr/>
              <a:t>12/17/2020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BFFCAE-7C3D-4680-9BD1-6CEEFAA2CD0D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3129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F8670-B423-474E-8DEF-CF2EB33E1157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546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Different learning environment. But as adults how do we learn best?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FFCAE-7C3D-4680-9BD1-6CEEFAA2CD0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1380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Write down in flipchart what are the mistakes noticed by participants during the presentation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FFCAE-7C3D-4680-9BD1-6CEEFAA2CD0D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831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Training criteria: mobile, every opinion is right, </a:t>
            </a:r>
            <a:r>
              <a:rPr kumimoji="0" lang="en-GB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interuption</a:t>
            </a: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.....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FFCAE-7C3D-4680-9BD1-6CEEFAA2CD0D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31668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Ask participants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FFCAE-7C3D-4680-9BD1-6CEEFAA2CD0D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5058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This is a </a:t>
            </a:r>
            <a:r>
              <a:rPr lang="en-GB" dirty="0" err="1" smtClean="0"/>
              <a:t>handout</a:t>
            </a:r>
            <a:r>
              <a:rPr lang="en-GB" dirty="0" smtClean="0"/>
              <a:t> to be </a:t>
            </a:r>
            <a:r>
              <a:rPr lang="en-GB" smtClean="0"/>
              <a:t>distributd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FFCAE-7C3D-4680-9BD1-6CEEFAA2CD0D}" type="slidenum">
              <a:rPr lang="en-GB" smtClean="0"/>
              <a:pPr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57120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This is a </a:t>
            </a:r>
            <a:r>
              <a:rPr lang="en-GB" dirty="0" err="1" smtClean="0"/>
              <a:t>handout</a:t>
            </a:r>
            <a:r>
              <a:rPr lang="en-GB" baseline="0" dirty="0" smtClean="0"/>
              <a:t> to be distributed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FFCAE-7C3D-4680-9BD1-6CEEFAA2CD0D}" type="slidenum">
              <a:rPr lang="en-GB" smtClean="0"/>
              <a:pPr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42752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This is</a:t>
            </a:r>
            <a:r>
              <a:rPr lang="en-GB" baseline="0" dirty="0" smtClean="0"/>
              <a:t> a </a:t>
            </a:r>
            <a:r>
              <a:rPr lang="en-GB" baseline="0" dirty="0" err="1" smtClean="0"/>
              <a:t>handout</a:t>
            </a:r>
            <a:r>
              <a:rPr lang="en-GB" baseline="0" dirty="0" smtClean="0"/>
              <a:t> to be distributed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FFCAE-7C3D-4680-9BD1-6CEEFAA2CD0D}" type="slidenum">
              <a:rPr lang="en-GB" smtClean="0"/>
              <a:pPr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72581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This is a </a:t>
            </a:r>
            <a:r>
              <a:rPr kumimoji="0" lang="en-GB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handout</a:t>
            </a: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 to be distributed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FFCAE-7C3D-4680-9BD1-6CEEFAA2CD0D}" type="slidenum">
              <a:rPr lang="en-GB" smtClean="0"/>
              <a:pPr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9488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797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296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8043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096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1797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8156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9695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1897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0119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514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941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1019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7253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0658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0112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1524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6253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7107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5168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6881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2304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42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9349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0510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21974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5503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669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163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736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285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730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407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734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8229600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59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endParaRPr lang="en-US" sz="900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 smtClean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96937"/>
            <a:ext cx="1652587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142716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95249"/>
            <a:ext cx="10239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17498"/>
            <a:ext cx="131762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7668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8229600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59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endParaRPr lang="en-US" sz="900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 smtClean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96937"/>
            <a:ext cx="1652587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142716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95249"/>
            <a:ext cx="10239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17498"/>
            <a:ext cx="131762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5644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8229600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59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endParaRPr lang="en-US" sz="900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 smtClean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96937"/>
            <a:ext cx="1652587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142716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95249"/>
            <a:ext cx="10239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17498"/>
            <a:ext cx="131762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9719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TN" dirty="0"/>
              <a:t>إدارة التهديدات للأراضي الرطبة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ar-TN" dirty="0"/>
              <a:t>تدريب المدربين</a:t>
            </a:r>
            <a:endParaRPr lang="en-US" dirty="0"/>
          </a:p>
          <a:p>
            <a:r>
              <a:rPr lang="en-US" dirty="0" err="1" smtClean="0"/>
              <a:t>Valbona</a:t>
            </a:r>
            <a:r>
              <a:rPr lang="en-US" dirty="0" smtClean="0"/>
              <a:t> </a:t>
            </a:r>
            <a:r>
              <a:rPr lang="en-US" dirty="0" err="1" smtClean="0"/>
              <a:t>Ylli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0345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447484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rtl="1">
              <a:buNone/>
              <a:defRPr/>
            </a:pPr>
            <a:r>
              <a:rPr lang="ar-TN" b="1" dirty="0"/>
              <a:t>2. الخبرات السابقة</a:t>
            </a:r>
          </a:p>
          <a:p>
            <a:pPr lvl="0" algn="r" rtl="1">
              <a:buNone/>
              <a:defRPr/>
            </a:pPr>
            <a:endParaRPr lang="ar-TN" b="1" dirty="0"/>
          </a:p>
          <a:p>
            <a:pPr lvl="0" algn="r" rtl="1">
              <a:buNone/>
              <a:defRPr/>
            </a:pPr>
            <a:r>
              <a:rPr lang="ar-TN" b="1" dirty="0"/>
              <a:t>الأطفال - مساحة كبيرة للمدرسة</a:t>
            </a:r>
          </a:p>
          <a:p>
            <a:pPr lvl="0" algn="r" rtl="1">
              <a:buNone/>
              <a:defRPr/>
            </a:pPr>
            <a:r>
              <a:rPr lang="ar-TN" b="1" dirty="0"/>
              <a:t>للحصول على البيانات / المعلومات</a:t>
            </a:r>
          </a:p>
          <a:p>
            <a:pPr lvl="0" algn="r" rtl="1">
              <a:buNone/>
              <a:defRPr/>
            </a:pPr>
            <a:endParaRPr lang="ar-TN" b="1" dirty="0"/>
          </a:p>
          <a:p>
            <a:pPr lvl="0" algn="r" rtl="1">
              <a:buNone/>
              <a:defRPr/>
            </a:pPr>
            <a:endParaRPr lang="ar-TN" b="1" dirty="0"/>
          </a:p>
          <a:p>
            <a:pPr lvl="0" algn="r" rtl="1">
              <a:buNone/>
              <a:defRPr/>
            </a:pPr>
            <a:r>
              <a:rPr lang="ar-TN" b="1" dirty="0"/>
              <a:t>الكبار - الخبرة.</a:t>
            </a:r>
          </a:p>
          <a:p>
            <a:pPr lvl="0" algn="r" rtl="1">
              <a:buNone/>
              <a:defRPr/>
            </a:pPr>
            <a:r>
              <a:rPr lang="ar-TN" b="1" dirty="0"/>
              <a:t>تغذي </a:t>
            </a:r>
            <a:r>
              <a:rPr lang="ar-TN" b="1" dirty="0" smtClean="0"/>
              <a:t>ما يعرفونه</a:t>
            </a:r>
          </a:p>
          <a:p>
            <a:pPr lvl="0" algn="r" rtl="1">
              <a:buNone/>
              <a:defRPr/>
            </a:pPr>
            <a:r>
              <a:rPr lang="ar-TN" b="1" dirty="0" smtClean="0"/>
              <a:t>إطلاق </a:t>
            </a:r>
            <a:r>
              <a:rPr lang="ar-TN" b="1" dirty="0"/>
              <a:t>مفاهيم جديدة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758" y="1052736"/>
            <a:ext cx="3923980" cy="2619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7734" y="3841445"/>
            <a:ext cx="3929058" cy="2581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0210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12379" y="1463675"/>
            <a:ext cx="4795846" cy="5257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rtl="1">
              <a:buNone/>
              <a:defRPr/>
            </a:pPr>
            <a:r>
              <a:rPr lang="ar-TN" b="1" dirty="0"/>
              <a:t>3. مدفوعة الغرض</a:t>
            </a:r>
          </a:p>
          <a:p>
            <a:pPr lvl="0" algn="r" rtl="1">
              <a:buNone/>
              <a:defRPr/>
            </a:pPr>
            <a:r>
              <a:rPr lang="ar-TN" b="1" dirty="0" smtClean="0"/>
              <a:t>الأطفال يذهبون </a:t>
            </a:r>
            <a:r>
              <a:rPr lang="ar-TN" b="1" dirty="0"/>
              <a:t>إلى المدرسة كما هم</a:t>
            </a:r>
          </a:p>
          <a:p>
            <a:pPr lvl="0" algn="r" rtl="1">
              <a:buNone/>
              <a:defRPr/>
            </a:pPr>
            <a:r>
              <a:rPr lang="ar-TN" b="1" dirty="0"/>
              <a:t>من </a:t>
            </a:r>
            <a:r>
              <a:rPr lang="ar-TN" b="1" dirty="0" smtClean="0"/>
              <a:t>المفترض ان يفعلوا.</a:t>
            </a:r>
            <a:endParaRPr lang="ar-TN" b="1" dirty="0"/>
          </a:p>
          <a:p>
            <a:pPr lvl="0" algn="r" rtl="1">
              <a:buNone/>
              <a:defRPr/>
            </a:pPr>
            <a:endParaRPr lang="ar-TN" b="1" dirty="0"/>
          </a:p>
          <a:p>
            <a:pPr lvl="0" algn="r" rtl="1">
              <a:buNone/>
              <a:defRPr/>
            </a:pPr>
            <a:r>
              <a:rPr lang="ar-TN" b="1" dirty="0"/>
              <a:t>الكبار يتعلمون </a:t>
            </a:r>
            <a:r>
              <a:rPr lang="ar-TN" b="1" dirty="0" smtClean="0"/>
              <a:t>لأن</a:t>
            </a:r>
            <a:endParaRPr lang="ar-TN" b="1" dirty="0"/>
          </a:p>
          <a:p>
            <a:pPr lvl="0" algn="r" rtl="1">
              <a:buNone/>
              <a:defRPr/>
            </a:pPr>
            <a:r>
              <a:rPr lang="ar-TN" b="1" dirty="0"/>
              <a:t>- </a:t>
            </a:r>
            <a:r>
              <a:rPr lang="ar-TN" b="1" dirty="0" smtClean="0"/>
              <a:t> </a:t>
            </a:r>
            <a:r>
              <a:rPr lang="ar-TN" b="1" dirty="0"/>
              <a:t>الملاءمة.</a:t>
            </a:r>
          </a:p>
          <a:p>
            <a:pPr lvl="0" algn="r" rtl="1">
              <a:buNone/>
              <a:defRPr/>
            </a:pPr>
            <a:r>
              <a:rPr lang="ar-TN" b="1" dirty="0" smtClean="0"/>
              <a:t>-للحصول </a:t>
            </a:r>
            <a:r>
              <a:rPr lang="ar-TN" b="1" dirty="0"/>
              <a:t>على ترقية،</a:t>
            </a:r>
          </a:p>
          <a:p>
            <a:pPr lvl="0" algn="r" rtl="1">
              <a:buNone/>
              <a:defRPr/>
            </a:pPr>
            <a:r>
              <a:rPr lang="ar-TN" b="1" dirty="0" smtClean="0"/>
              <a:t>-ليكتسبوا المهارة </a:t>
            </a:r>
            <a:r>
              <a:rPr lang="ar-TN" b="1" dirty="0"/>
              <a:t>،</a:t>
            </a:r>
          </a:p>
          <a:p>
            <a:pPr lvl="0" algn="r" rtl="1">
              <a:buNone/>
              <a:defRPr/>
            </a:pPr>
            <a:r>
              <a:rPr lang="ar-TN" b="1" dirty="0" smtClean="0"/>
              <a:t>-التغلب </a:t>
            </a:r>
            <a:r>
              <a:rPr lang="ar-TN" b="1" dirty="0"/>
              <a:t>على التحديات</a:t>
            </a:r>
          </a:p>
          <a:p>
            <a:pPr lvl="0" algn="r" rtl="1">
              <a:buNone/>
              <a:defRPr/>
            </a:pPr>
            <a:r>
              <a:rPr lang="ar-TN" b="1" dirty="0"/>
              <a:t>التي تعيق </a:t>
            </a:r>
            <a:r>
              <a:rPr lang="ar-TN" b="1" dirty="0" smtClean="0"/>
              <a:t>أدائهم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1124744"/>
            <a:ext cx="3357554" cy="223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8" name="Group 7"/>
          <p:cNvGrpSpPr/>
          <p:nvPr/>
        </p:nvGrpSpPr>
        <p:grpSpPr>
          <a:xfrm>
            <a:off x="5715008" y="3576643"/>
            <a:ext cx="3500430" cy="2643182"/>
            <a:chOff x="1785918" y="1647252"/>
            <a:chExt cx="4000528" cy="2791398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85918" y="1647252"/>
              <a:ext cx="3919557" cy="2791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" name="TextBox 9"/>
            <p:cNvSpPr txBox="1"/>
            <p:nvPr/>
          </p:nvSpPr>
          <p:spPr>
            <a:xfrm>
              <a:off x="2643174" y="3000372"/>
              <a:ext cx="31432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We ‘re HIRING!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 rot="19837666">
            <a:off x="6477817" y="3998073"/>
            <a:ext cx="1903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NOW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8874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rtl="1">
              <a:buNone/>
              <a:defRPr/>
            </a:pPr>
            <a:r>
              <a:rPr lang="ar-TN" sz="2800" b="1" dirty="0">
                <a:solidFill>
                  <a:sysClr val="windowText" lastClr="000000"/>
                </a:solidFill>
              </a:rPr>
              <a:t>4. الاستعداد للتعلم</a:t>
            </a:r>
          </a:p>
          <a:p>
            <a:pPr lvl="0" algn="r" rtl="1">
              <a:buNone/>
              <a:defRPr/>
            </a:pPr>
            <a:endParaRPr lang="ar-TN" sz="2800" b="1" dirty="0">
              <a:solidFill>
                <a:sysClr val="windowText" lastClr="000000"/>
              </a:solidFill>
            </a:endParaRPr>
          </a:p>
          <a:p>
            <a:pPr lvl="0" algn="r" rtl="1">
              <a:buNone/>
              <a:defRPr/>
            </a:pPr>
            <a:r>
              <a:rPr lang="ar-TN" sz="2800" b="1" dirty="0">
                <a:solidFill>
                  <a:sysClr val="windowText" lastClr="000000"/>
                </a:solidFill>
              </a:rPr>
              <a:t>- </a:t>
            </a:r>
            <a:r>
              <a:rPr lang="ar-TN" sz="2800" b="1" dirty="0" smtClean="0">
                <a:solidFill>
                  <a:sysClr val="windowText" lastClr="000000"/>
                </a:solidFill>
              </a:rPr>
              <a:t>يعرفون </a:t>
            </a:r>
            <a:r>
              <a:rPr lang="ar-TN" sz="2800" b="1" dirty="0">
                <a:solidFill>
                  <a:sysClr val="windowText" lastClr="000000"/>
                </a:solidFill>
              </a:rPr>
              <a:t>القيمة في التعلم</a:t>
            </a:r>
          </a:p>
          <a:p>
            <a:pPr lvl="0" algn="r" rtl="1">
              <a:buNone/>
              <a:defRPr/>
            </a:pPr>
            <a:r>
              <a:rPr lang="ar-TN" sz="2800" b="1" dirty="0">
                <a:solidFill>
                  <a:sysClr val="windowText" lastClr="000000"/>
                </a:solidFill>
              </a:rPr>
              <a:t>- مستعدون حتى للدفع</a:t>
            </a:r>
          </a:p>
          <a:p>
            <a:pPr lvl="0" algn="r" rtl="1">
              <a:buFontTx/>
              <a:buChar char="-"/>
              <a:defRPr/>
            </a:pPr>
            <a:r>
              <a:rPr lang="ar-TN" sz="2800" b="1" dirty="0" smtClean="0">
                <a:solidFill>
                  <a:sysClr val="windowText" lastClr="000000"/>
                </a:solidFill>
              </a:rPr>
              <a:t>يمكن </a:t>
            </a:r>
            <a:r>
              <a:rPr lang="ar-TN" sz="2800" b="1" dirty="0">
                <a:solidFill>
                  <a:sysClr val="windowText" lastClr="000000"/>
                </a:solidFill>
              </a:rPr>
              <a:t>تقييم الجودة </a:t>
            </a:r>
            <a:r>
              <a:rPr lang="ar-TN" sz="2800" b="1" dirty="0" smtClean="0">
                <a:solidFill>
                  <a:sysClr val="windowText" lastClr="000000"/>
                </a:solidFill>
              </a:rPr>
              <a:t>و </a:t>
            </a:r>
            <a:r>
              <a:rPr lang="ar-TN" sz="2800" b="1" dirty="0">
                <a:solidFill>
                  <a:sysClr val="windowText" lastClr="000000"/>
                </a:solidFill>
              </a:rPr>
              <a:t>هم أكثر صراحة في المطالبة </a:t>
            </a:r>
            <a:r>
              <a:rPr lang="ar-TN" sz="2800" b="1" dirty="0" smtClean="0">
                <a:solidFill>
                  <a:sysClr val="windowText" lastClr="000000"/>
                </a:solidFill>
              </a:rPr>
              <a:t>بها</a:t>
            </a:r>
          </a:p>
          <a:p>
            <a:pPr lvl="0" algn="r" rtl="1">
              <a:buFontTx/>
              <a:buChar char="-"/>
              <a:defRPr/>
            </a:pPr>
            <a:r>
              <a:rPr lang="ar-TN" sz="2800" b="1" dirty="0" smtClean="0">
                <a:solidFill>
                  <a:sysClr val="windowText" lastClr="000000"/>
                </a:solidFill>
              </a:rPr>
              <a:t>- ينظرون </a:t>
            </a:r>
            <a:r>
              <a:rPr lang="ar-TN" sz="2800" b="1" dirty="0">
                <a:solidFill>
                  <a:sysClr val="windowText" lastClr="000000"/>
                </a:solidFill>
              </a:rPr>
              <a:t>إلى المدربين على أنهم أقران</a:t>
            </a:r>
          </a:p>
          <a:p>
            <a:pPr lvl="0" algn="r" rtl="1">
              <a:buNone/>
              <a:defRPr/>
            </a:pPr>
            <a:r>
              <a:rPr lang="ar-TN" sz="2800" b="1" dirty="0">
                <a:solidFill>
                  <a:sysClr val="windowText" lastClr="000000"/>
                </a:solidFill>
              </a:rPr>
              <a:t>- يجب أن تكون المواد التدريبية ذات صلة</a:t>
            </a:r>
          </a:p>
          <a:p>
            <a:pPr lvl="0" algn="r" rtl="1">
              <a:buNone/>
              <a:defRPr/>
            </a:pPr>
            <a:r>
              <a:rPr lang="ar-TN" sz="2800" b="1" dirty="0">
                <a:solidFill>
                  <a:sysClr val="windowText" lastClr="000000"/>
                </a:solidFill>
              </a:rPr>
              <a:t>- أن يكون المتدربون منفتحين ومهتمين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80625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211960" y="1423964"/>
            <a:ext cx="4474840" cy="51149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rtl="1">
              <a:buNone/>
              <a:defRPr/>
            </a:pPr>
            <a:r>
              <a:rPr lang="ar-TN" b="1" dirty="0">
                <a:solidFill>
                  <a:sysClr val="windowText" lastClr="000000"/>
                </a:solidFill>
              </a:rPr>
              <a:t>5. مدفوعة بالدوافع الداخلية</a:t>
            </a:r>
          </a:p>
          <a:p>
            <a:pPr lvl="0" algn="r" rtl="1">
              <a:buNone/>
              <a:defRPr/>
            </a:pPr>
            <a:endParaRPr lang="ar-TN" b="1" dirty="0">
              <a:solidFill>
                <a:sysClr val="windowText" lastClr="000000"/>
              </a:solidFill>
            </a:endParaRPr>
          </a:p>
          <a:p>
            <a:pPr lvl="0" algn="r" rtl="1">
              <a:buNone/>
              <a:defRPr/>
            </a:pPr>
            <a:r>
              <a:rPr lang="ar-TN" b="1" dirty="0" smtClean="0">
                <a:solidFill>
                  <a:sysClr val="windowText" lastClr="000000"/>
                </a:solidFill>
              </a:rPr>
              <a:t>-دوافع الاطفال</a:t>
            </a:r>
            <a:endParaRPr lang="ar-TN" b="1" dirty="0">
              <a:solidFill>
                <a:sysClr val="windowText" lastClr="000000"/>
              </a:solidFill>
            </a:endParaRPr>
          </a:p>
          <a:p>
            <a:pPr lvl="0" algn="r" rtl="1">
              <a:buNone/>
              <a:defRPr/>
            </a:pPr>
            <a:r>
              <a:rPr lang="ar-TN" b="1" dirty="0" smtClean="0">
                <a:solidFill>
                  <a:sysClr val="windowText" lastClr="000000"/>
                </a:solidFill>
              </a:rPr>
              <a:t>-الكبار </a:t>
            </a:r>
            <a:r>
              <a:rPr lang="ar-TN" b="1" dirty="0">
                <a:solidFill>
                  <a:sysClr val="windowText" lastClr="000000"/>
                </a:solidFill>
              </a:rPr>
              <a:t>- دوافعهم الخاصة:</a:t>
            </a:r>
          </a:p>
          <a:p>
            <a:pPr lvl="0" algn="r" rtl="1">
              <a:buNone/>
              <a:defRPr/>
            </a:pPr>
            <a:r>
              <a:rPr lang="ar-TN" b="1" dirty="0">
                <a:solidFill>
                  <a:sysClr val="windowText" lastClr="000000"/>
                </a:solidFill>
              </a:rPr>
              <a:t> - لعب </a:t>
            </a:r>
            <a:r>
              <a:rPr lang="ar-TN" b="1" dirty="0" smtClean="0">
                <a:solidFill>
                  <a:sysClr val="windowText" lastClr="000000"/>
                </a:solidFill>
              </a:rPr>
              <a:t>الأدوار،</a:t>
            </a:r>
            <a:endParaRPr lang="ar-TN" b="1" dirty="0">
              <a:solidFill>
                <a:sysClr val="windowText" lastClr="000000"/>
              </a:solidFill>
            </a:endParaRPr>
          </a:p>
          <a:p>
            <a:pPr lvl="0" algn="r" rtl="1">
              <a:buNone/>
              <a:defRPr/>
            </a:pPr>
            <a:r>
              <a:rPr lang="ar-TN" b="1" dirty="0" smtClean="0">
                <a:solidFill>
                  <a:sysClr val="windowText" lastClr="000000"/>
                </a:solidFill>
              </a:rPr>
              <a:t>-كيفية ترجمة </a:t>
            </a:r>
            <a:r>
              <a:rPr lang="ar-TN" b="1" dirty="0">
                <a:solidFill>
                  <a:sysClr val="windowText" lastClr="000000"/>
                </a:solidFill>
              </a:rPr>
              <a:t>المعرفة في الحياة الحقيقية </a:t>
            </a:r>
            <a:r>
              <a:rPr lang="ar-TN" b="1" dirty="0" smtClean="0">
                <a:solidFill>
                  <a:sysClr val="windowText" lastClr="000000"/>
                </a:solidFill>
              </a:rPr>
              <a:t>يجعل </a:t>
            </a:r>
            <a:r>
              <a:rPr lang="ar-TN" b="1" dirty="0">
                <a:solidFill>
                  <a:sysClr val="windowText" lastClr="000000"/>
                </a:solidFill>
              </a:rPr>
              <a:t>التدريب جذابًا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450" y="1581313"/>
            <a:ext cx="219075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787798"/>
            <a:ext cx="342900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1321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51520" y="1600200"/>
            <a:ext cx="8435280" cy="4756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rtl="1">
              <a:buNone/>
              <a:defRPr/>
            </a:pPr>
            <a:r>
              <a:rPr lang="ar-TN" b="1" dirty="0">
                <a:solidFill>
                  <a:sysClr val="windowText" lastClr="000000"/>
                </a:solidFill>
              </a:rPr>
              <a:t>6. أخطاء </a:t>
            </a:r>
            <a:r>
              <a:rPr lang="ar-TN" b="1" dirty="0" smtClean="0">
                <a:solidFill>
                  <a:sysClr val="windowText" lastClr="000000"/>
                </a:solidFill>
              </a:rPr>
              <a:t>– مدرس ذو </a:t>
            </a:r>
            <a:r>
              <a:rPr lang="ar-TN" b="1" dirty="0">
                <a:solidFill>
                  <a:sysClr val="windowText" lastClr="000000"/>
                </a:solidFill>
              </a:rPr>
              <a:t>قيمة</a:t>
            </a:r>
          </a:p>
          <a:p>
            <a:pPr lvl="0" algn="r" rtl="1">
              <a:buNone/>
              <a:defRPr/>
            </a:pPr>
            <a:r>
              <a:rPr lang="ar-TN" b="1" dirty="0">
                <a:solidFill>
                  <a:sysClr val="windowText" lastClr="000000"/>
                </a:solidFill>
              </a:rPr>
              <a:t>التعلم التجريبي - المشاركة الجماعية والتقييم.</a:t>
            </a:r>
          </a:p>
          <a:p>
            <a:pPr lvl="0" algn="r" rtl="1">
              <a:buNone/>
              <a:defRPr/>
            </a:pPr>
            <a:r>
              <a:rPr lang="ar-TN" b="1" dirty="0">
                <a:solidFill>
                  <a:sysClr val="windowText" lastClr="000000"/>
                </a:solidFill>
              </a:rPr>
              <a:t>شارك في السيناريوهات (مثل لغة الجسد ، واللباس ، والصوت ، وإيصال الرسائل - الارتباك ، والعرض </a:t>
            </a:r>
            <a:r>
              <a:rPr lang="ar-TN" b="1" dirty="0" err="1">
                <a:solidFill>
                  <a:sysClr val="windowText" lastClr="000000"/>
                </a:solidFill>
              </a:rPr>
              <a:t>التقديمي</a:t>
            </a:r>
            <a:r>
              <a:rPr lang="ar-TN" b="1" dirty="0">
                <a:solidFill>
                  <a:sysClr val="windowText" lastClr="000000"/>
                </a:solidFill>
              </a:rPr>
              <a:t> ، واللوحات الورقية) ، وما إلى ذلك من خلال تحليل الأخطاء ، يمكنهم بناء الخبرات والتعلم بسهولة.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175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rtl="1">
              <a:buNone/>
              <a:defRPr/>
            </a:pPr>
            <a:r>
              <a:rPr lang="ar-TN" sz="2400" b="1" dirty="0">
                <a:solidFill>
                  <a:sysClr val="windowText" lastClr="000000"/>
                </a:solidFill>
              </a:rPr>
              <a:t>اكتب في </a:t>
            </a:r>
            <a:r>
              <a:rPr lang="ar-TN" sz="2400" b="1" dirty="0" smtClean="0">
                <a:solidFill>
                  <a:sysClr val="windowText" lastClr="000000"/>
                </a:solidFill>
              </a:rPr>
              <a:t>لوحة ورقية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2085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19800" y="1700808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rtl="1">
              <a:defRPr/>
            </a:pPr>
            <a:r>
              <a:rPr lang="ar-TN" sz="2400" b="1" kern="0" dirty="0">
                <a:solidFill>
                  <a:prstClr val="black"/>
                </a:solidFill>
              </a:rPr>
              <a:t>لغة الجسد</a:t>
            </a:r>
            <a:endParaRPr kumimoji="0" lang="en-GB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093" y="2500306"/>
            <a:ext cx="9174093" cy="435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005920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19800" y="1662505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rtl="1">
              <a:defRPr/>
            </a:pPr>
            <a:r>
              <a:rPr lang="ar-TN" sz="2400" b="1" kern="0" dirty="0">
                <a:solidFill>
                  <a:prstClr val="black"/>
                </a:solidFill>
              </a:rPr>
              <a:t>اللباس الواجب </a:t>
            </a:r>
            <a:r>
              <a:rPr lang="ar-TN" sz="2400" b="1" kern="0" dirty="0" smtClean="0">
                <a:solidFill>
                  <a:prstClr val="black"/>
                </a:solidFill>
              </a:rPr>
              <a:t>ارتداؤه</a:t>
            </a:r>
            <a:endParaRPr kumimoji="0" lang="en-GB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658908"/>
            <a:ext cx="6286496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8338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571700"/>
            <a:ext cx="4286300" cy="42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5"/>
          <p:cNvSpPr txBox="1"/>
          <p:nvPr/>
        </p:nvSpPr>
        <p:spPr>
          <a:xfrm>
            <a:off x="6019800" y="1662505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rtl="1">
              <a:defRPr/>
            </a:pPr>
            <a:r>
              <a:rPr lang="ar-TN" sz="2400" b="1" kern="0" dirty="0">
                <a:solidFill>
                  <a:prstClr val="black"/>
                </a:solidFill>
              </a:rPr>
              <a:t>اللباس الواجب </a:t>
            </a:r>
            <a:r>
              <a:rPr lang="ar-TN" sz="2400" b="1" kern="0" dirty="0" smtClean="0">
                <a:solidFill>
                  <a:prstClr val="black"/>
                </a:solidFill>
              </a:rPr>
              <a:t>ارتداؤه</a:t>
            </a:r>
            <a:endParaRPr kumimoji="0" lang="en-GB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787121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5594" y="2284384"/>
            <a:ext cx="5932811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5"/>
          <p:cNvSpPr txBox="1"/>
          <p:nvPr/>
        </p:nvSpPr>
        <p:spPr>
          <a:xfrm>
            <a:off x="6019800" y="1662505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rtl="1">
              <a:defRPr/>
            </a:pPr>
            <a:r>
              <a:rPr lang="ar-TN" sz="2400" b="1" kern="0" dirty="0">
                <a:solidFill>
                  <a:prstClr val="black"/>
                </a:solidFill>
              </a:rPr>
              <a:t>اللباس الواجب </a:t>
            </a:r>
            <a:r>
              <a:rPr lang="ar-TN" sz="2400" b="1" kern="0" dirty="0" smtClean="0">
                <a:solidFill>
                  <a:prstClr val="black"/>
                </a:solidFill>
              </a:rPr>
              <a:t>ارتداؤه</a:t>
            </a:r>
            <a:endParaRPr kumimoji="0" lang="en-GB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505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25960"/>
            <a:ext cx="8229600" cy="1143000"/>
          </a:xfrm>
        </p:spPr>
        <p:txBody>
          <a:bodyPr/>
          <a:lstStyle/>
          <a:p>
            <a:pPr rtl="1"/>
            <a:r>
              <a:rPr lang="ar-TN" dirty="0">
                <a:solidFill>
                  <a:schemeClr val="accent4">
                    <a:lumMod val="75000"/>
                  </a:schemeClr>
                </a:solidFill>
              </a:rPr>
              <a:t>محتوى </a:t>
            </a:r>
            <a:r>
              <a:rPr lang="ar-TN" dirty="0" smtClean="0">
                <a:solidFill>
                  <a:schemeClr val="accent4">
                    <a:lumMod val="75000"/>
                  </a:schemeClr>
                </a:solidFill>
              </a:rPr>
              <a:t>الحصة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473077"/>
            <a:ext cx="8229600" cy="3916363"/>
          </a:xfrm>
        </p:spPr>
        <p:txBody>
          <a:bodyPr/>
          <a:lstStyle/>
          <a:p>
            <a:pPr marL="0" lvl="0" indent="0" algn="ctr" rtl="1">
              <a:buNone/>
            </a:pPr>
            <a:r>
              <a:rPr lang="ar-TN" b="1" i="1" dirty="0" smtClean="0">
                <a:solidFill>
                  <a:schemeClr val="accent4">
                    <a:lumMod val="75000"/>
                  </a:schemeClr>
                </a:solidFill>
              </a:rPr>
              <a:t>المفهوم </a:t>
            </a:r>
            <a:r>
              <a:rPr lang="fr-FR" b="1" i="1" dirty="0" smtClean="0">
                <a:solidFill>
                  <a:schemeClr val="accent4">
                    <a:lumMod val="75000"/>
                  </a:schemeClr>
                </a:solidFill>
              </a:rPr>
              <a:t>,</a:t>
            </a:r>
            <a:r>
              <a:rPr lang="ar-TN" b="1" i="1" dirty="0" smtClean="0">
                <a:solidFill>
                  <a:schemeClr val="accent4">
                    <a:lumMod val="75000"/>
                  </a:schemeClr>
                </a:solidFill>
              </a:rPr>
              <a:t>الدورة</a:t>
            </a:r>
            <a:r>
              <a:rPr lang="fr-FR" b="1" i="1" dirty="0" smtClean="0">
                <a:solidFill>
                  <a:schemeClr val="accent4">
                    <a:lumMod val="75000"/>
                  </a:schemeClr>
                </a:solidFill>
              </a:rPr>
              <a:t>,</a:t>
            </a:r>
            <a:r>
              <a:rPr lang="ar-TN" b="1" i="1" dirty="0" smtClean="0">
                <a:solidFill>
                  <a:schemeClr val="accent4">
                    <a:lumMod val="75000"/>
                  </a:schemeClr>
                </a:solidFill>
              </a:rPr>
              <a:t> المبادئ </a:t>
            </a:r>
            <a:r>
              <a:rPr lang="ar-TN" b="1" i="1" dirty="0">
                <a:solidFill>
                  <a:schemeClr val="accent4">
                    <a:lumMod val="75000"/>
                  </a:schemeClr>
                </a:solidFill>
              </a:rPr>
              <a:t>ودور المدرب</a:t>
            </a:r>
            <a:endParaRPr lang="en-GB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2587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89540" y="1673068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rtl="1">
              <a:defRPr/>
            </a:pPr>
            <a:r>
              <a:rPr lang="ar-TN" sz="2400" b="1" kern="0" dirty="0" smtClean="0">
                <a:solidFill>
                  <a:prstClr val="black"/>
                </a:solidFill>
              </a:rPr>
              <a:t>الصوت</a:t>
            </a:r>
            <a:endParaRPr kumimoji="0" lang="en-GB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20888"/>
            <a:ext cx="5850761" cy="24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0" y="3382246"/>
            <a:ext cx="428625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-540568" y="2420888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rtl="1">
              <a:defRPr/>
            </a:pPr>
            <a:r>
              <a:rPr lang="ar-TN" b="1" kern="0" dirty="0">
                <a:solidFill>
                  <a:prstClr val="black"/>
                </a:solidFill>
              </a:rPr>
              <a:t>لا أستطيع سماعك</a:t>
            </a:r>
            <a:endParaRPr kumimoji="0" lang="en-GB" sz="1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20218" y="5877272"/>
            <a:ext cx="407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ar-TN" b="1" kern="0" dirty="0">
                <a:solidFill>
                  <a:prstClr val="white"/>
                </a:solidFill>
              </a:rPr>
              <a:t>هذا صاخب جدا</a:t>
            </a:r>
            <a:endParaRPr kumimoji="0" lang="en-GB" sz="1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3749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1571612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rtl="1">
              <a:defRPr/>
            </a:pPr>
            <a:r>
              <a:rPr lang="ar-TN" sz="2400" b="1" kern="0" dirty="0">
                <a:solidFill>
                  <a:prstClr val="black"/>
                </a:solidFill>
              </a:rPr>
              <a:t>الالتباس</a:t>
            </a:r>
            <a:endParaRPr kumimoji="0" lang="en-GB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86125"/>
            <a:ext cx="5045984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8177" y="1571612"/>
            <a:ext cx="4595823" cy="333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6189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rtl="1">
              <a:buNone/>
              <a:defRPr/>
            </a:pPr>
            <a:r>
              <a:rPr lang="ar-TN" b="1" dirty="0">
                <a:solidFill>
                  <a:sysClr val="windowText" lastClr="000000"/>
                </a:solidFill>
              </a:rPr>
              <a:t>7. لعب دورًا نشطًا في تصميم المقرر الدراسي</a:t>
            </a:r>
          </a:p>
          <a:p>
            <a:pPr algn="r" rtl="1">
              <a:defRPr/>
            </a:pPr>
            <a:r>
              <a:rPr lang="ar-TN" b="1" dirty="0">
                <a:solidFill>
                  <a:sysClr val="windowText" lastClr="000000"/>
                </a:solidFill>
              </a:rPr>
              <a:t>تطوير محتوى الدورة (تقييم الاحتياجات). كيف</a:t>
            </a:r>
          </a:p>
          <a:p>
            <a:pPr algn="r" rtl="1">
              <a:defRPr/>
            </a:pPr>
            <a:r>
              <a:rPr lang="ar-TN" b="1" dirty="0">
                <a:solidFill>
                  <a:sysClr val="windowText" lastClr="000000"/>
                </a:solidFill>
              </a:rPr>
              <a:t>تقييم الأداء (كيف)</a:t>
            </a:r>
          </a:p>
          <a:p>
            <a:pPr algn="r" rtl="1">
              <a:defRPr/>
            </a:pPr>
            <a:r>
              <a:rPr lang="ar-TN" b="1" dirty="0">
                <a:solidFill>
                  <a:sysClr val="windowText" lastClr="000000"/>
                </a:solidFill>
              </a:rPr>
              <a:t>وضع معايير التدريب (الرأي حول البرنامج ، وضع القواعد العامة للدورة ، عدم الإزعاج بالهاتف المحمول ، يجب احترام كل فكر ورأي ... إلخ)</a:t>
            </a:r>
          </a:p>
          <a:p>
            <a:pPr lvl="0" algn="r" rtl="1">
              <a:buNone/>
              <a:defRPr/>
            </a:pPr>
            <a:endParaRPr lang="ar-TN" b="1" dirty="0">
              <a:solidFill>
                <a:sysClr val="windowText" lastClr="000000"/>
              </a:solidFill>
            </a:endParaRPr>
          </a:p>
          <a:p>
            <a:pPr algn="r" rtl="1">
              <a:defRPr/>
            </a:pPr>
            <a:r>
              <a:rPr lang="ar-TN" b="1" dirty="0">
                <a:solidFill>
                  <a:sysClr val="windowText" lastClr="000000"/>
                </a:solidFill>
              </a:rPr>
              <a:t>يقوم المشاركون بإنشاء القائمة. احصل على قائمة معدة مسبقًا لإكمال القائمة التي ينشئها المشاركون</a:t>
            </a: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0862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20838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None/>
              <a:defRPr/>
            </a:pPr>
            <a:r>
              <a:rPr lang="ar-TN" sz="2000" b="1" dirty="0">
                <a:solidFill>
                  <a:sysClr val="windowText" lastClr="000000"/>
                </a:solidFill>
              </a:rPr>
              <a:t>وضع قواعد </a:t>
            </a:r>
            <a:r>
              <a:rPr lang="ar-TN" sz="2000" b="1" dirty="0" smtClean="0">
                <a:solidFill>
                  <a:sysClr val="windowText" lastClr="000000"/>
                </a:solidFill>
              </a:rPr>
              <a:t>التدريب</a:t>
            </a: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2214554"/>
            <a:ext cx="76867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342900" lvl="0" indent="-342900" algn="r" rtl="1">
              <a:buFontTx/>
              <a:buAutoNum type="arabicPeriod"/>
              <a:defRPr/>
            </a:pPr>
            <a:r>
              <a:rPr lang="ar-TN" kern="0" dirty="0">
                <a:solidFill>
                  <a:prstClr val="black"/>
                </a:solidFill>
              </a:rPr>
              <a:t>نحترم بعضنا البعض. كل رأي صحيح ، </a:t>
            </a:r>
            <a:r>
              <a:rPr lang="ar-TN" kern="0" dirty="0" smtClean="0">
                <a:solidFill>
                  <a:prstClr val="black"/>
                </a:solidFill>
              </a:rPr>
              <a:t>ناقشه</a:t>
            </a:r>
            <a:endParaRPr lang="ar-TN" kern="0" dirty="0">
              <a:solidFill>
                <a:prstClr val="black"/>
              </a:solidFill>
            </a:endParaRPr>
          </a:p>
          <a:p>
            <a:pPr marL="342900" lvl="0" indent="-342900" algn="r" rtl="1">
              <a:buFontTx/>
              <a:buAutoNum type="arabicPeriod"/>
              <a:defRPr/>
            </a:pPr>
            <a:endParaRPr lang="ar-TN" kern="0" dirty="0">
              <a:solidFill>
                <a:prstClr val="black"/>
              </a:solidFill>
            </a:endParaRPr>
          </a:p>
          <a:p>
            <a:pPr marL="342900" lvl="0" indent="-342900" algn="r" rtl="1">
              <a:buFontTx/>
              <a:buAutoNum type="arabicPeriod"/>
              <a:defRPr/>
            </a:pPr>
            <a:r>
              <a:rPr lang="ar-TN" kern="0" dirty="0" smtClean="0">
                <a:solidFill>
                  <a:prstClr val="black"/>
                </a:solidFill>
              </a:rPr>
              <a:t>لا </a:t>
            </a:r>
            <a:r>
              <a:rPr lang="ar-TN" kern="0" dirty="0">
                <a:solidFill>
                  <a:prstClr val="black"/>
                </a:solidFill>
              </a:rPr>
              <a:t>تسمح لأشخاص معينين بالسيطرة</a:t>
            </a:r>
          </a:p>
          <a:p>
            <a:pPr marL="342900" lvl="0" indent="-342900" algn="r" rtl="1">
              <a:buFontTx/>
              <a:buAutoNum type="arabicPeriod"/>
              <a:defRPr/>
            </a:pPr>
            <a:endParaRPr lang="ar-TN" kern="0" dirty="0">
              <a:solidFill>
                <a:prstClr val="black"/>
              </a:solidFill>
            </a:endParaRPr>
          </a:p>
          <a:p>
            <a:pPr marL="342900" lvl="0" indent="-342900" algn="r" rtl="1">
              <a:buFontTx/>
              <a:buAutoNum type="arabicPeriod"/>
              <a:defRPr/>
            </a:pPr>
            <a:r>
              <a:rPr lang="ar-TN" kern="0" dirty="0" smtClean="0">
                <a:solidFill>
                  <a:prstClr val="black"/>
                </a:solidFill>
              </a:rPr>
              <a:t>احترام </a:t>
            </a:r>
            <a:r>
              <a:rPr lang="ar-TN" kern="0" dirty="0">
                <a:solidFill>
                  <a:prstClr val="black"/>
                </a:solidFill>
              </a:rPr>
              <a:t>الجدول الزمني</a:t>
            </a:r>
          </a:p>
          <a:p>
            <a:pPr marL="342900" lvl="0" indent="-342900" algn="r" rtl="1">
              <a:buFontTx/>
              <a:buAutoNum type="arabicPeriod"/>
              <a:defRPr/>
            </a:pPr>
            <a:endParaRPr lang="ar-TN" kern="0" dirty="0">
              <a:solidFill>
                <a:prstClr val="black"/>
              </a:solidFill>
            </a:endParaRPr>
          </a:p>
          <a:p>
            <a:pPr marL="342900" lvl="0" indent="-342900" algn="r" rtl="1">
              <a:buFontTx/>
              <a:buAutoNum type="arabicPeriod"/>
              <a:defRPr/>
            </a:pPr>
            <a:r>
              <a:rPr lang="ar-TN" kern="0" dirty="0" smtClean="0">
                <a:solidFill>
                  <a:prstClr val="black"/>
                </a:solidFill>
              </a:rPr>
              <a:t>تبديل </a:t>
            </a:r>
            <a:r>
              <a:rPr lang="ar-TN" kern="0" dirty="0">
                <a:solidFill>
                  <a:prstClr val="black"/>
                </a:solidFill>
              </a:rPr>
              <a:t>الهواتف المحمولة إلى "إيقاف" أو "صامت"</a:t>
            </a: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7941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rtl="1">
              <a:buNone/>
              <a:defRPr/>
            </a:pPr>
            <a:r>
              <a:rPr lang="ar-TN" sz="2000" b="1" dirty="0">
                <a:solidFill>
                  <a:sysClr val="windowText" lastClr="000000"/>
                </a:solidFill>
              </a:rPr>
              <a:t>تقييم الأداء</a:t>
            </a:r>
          </a:p>
          <a:p>
            <a:pPr lvl="0" algn="ctr" rtl="1">
              <a:buNone/>
              <a:defRPr/>
            </a:pPr>
            <a:endParaRPr lang="ar-TN" sz="2000" b="1" dirty="0">
              <a:solidFill>
                <a:sysClr val="windowText" lastClr="000000"/>
              </a:solidFill>
            </a:endParaRPr>
          </a:p>
          <a:p>
            <a:pPr algn="r" rtl="1">
              <a:defRPr/>
            </a:pPr>
            <a:r>
              <a:rPr lang="ar-TN" sz="2000" b="1" dirty="0">
                <a:solidFill>
                  <a:sysClr val="windowText" lastClr="000000"/>
                </a:solidFill>
              </a:rPr>
              <a:t>عن طريق الفم - أثناء الدورة و / أو نهاية التدريب</a:t>
            </a:r>
          </a:p>
          <a:p>
            <a:pPr algn="r" rtl="1">
              <a:defRPr/>
            </a:pPr>
            <a:r>
              <a:rPr lang="ar-TN" sz="2000" b="1" dirty="0">
                <a:solidFill>
                  <a:sysClr val="windowText" lastClr="000000"/>
                </a:solidFill>
              </a:rPr>
              <a:t>في ورقة تقييم مكتوبة بعد كل جلسة أو في نهاية التدريب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0411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71472" y="1500174"/>
            <a:ext cx="7746021" cy="4500594"/>
            <a:chOff x="571472" y="1500174"/>
            <a:chExt cx="7746021" cy="4500594"/>
          </a:xfrm>
        </p:grpSpPr>
        <p:sp>
          <p:nvSpPr>
            <p:cNvPr id="7" name="Oval 6"/>
            <p:cNvSpPr/>
            <p:nvPr/>
          </p:nvSpPr>
          <p:spPr>
            <a:xfrm>
              <a:off x="3214678" y="3000372"/>
              <a:ext cx="2571768" cy="1285884"/>
            </a:xfrm>
            <a:prstGeom prst="ellipse">
              <a:avLst/>
            </a:prstGeom>
            <a:solidFill>
              <a:srgbClr val="1F497D">
                <a:lumMod val="75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072066" y="2214554"/>
              <a:ext cx="2000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ar-TN" kern="0" dirty="0" smtClean="0">
                  <a:solidFill>
                    <a:prstClr val="black"/>
                  </a:solidFill>
                </a:rPr>
                <a:t>التجربة</a:t>
              </a:r>
              <a:endPara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072198" y="3429000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ar-TN" kern="0" dirty="0">
                  <a:solidFill>
                    <a:prstClr val="black"/>
                  </a:solidFill>
                </a:rPr>
                <a:t>التفكير والمشاركة</a:t>
              </a:r>
              <a:endPara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214942" y="5000636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ar-TN" kern="0" dirty="0">
                  <a:solidFill>
                    <a:prstClr val="black"/>
                  </a:solidFill>
                </a:rPr>
                <a:t>الترجمة</a:t>
              </a:r>
              <a:endPara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857356" y="5000636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ar-TN" kern="0" dirty="0">
                  <a:solidFill>
                    <a:prstClr val="black"/>
                  </a:solidFill>
                </a:rPr>
                <a:t>التعميم</a:t>
              </a:r>
              <a:endPara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71472" y="3500438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ar-TN" kern="0" dirty="0" smtClean="0">
                  <a:solidFill>
                    <a:prstClr val="black"/>
                  </a:solidFill>
                </a:rPr>
                <a:t>التطبيق</a:t>
              </a:r>
              <a:endPara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571604" y="2071678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ar-TN" kern="0" dirty="0">
                  <a:solidFill>
                    <a:prstClr val="black"/>
                  </a:solidFill>
                </a:rPr>
                <a:t>المراجعة والتكرار</a:t>
              </a:r>
              <a:endPara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428992" y="3286124"/>
              <a:ext cx="21431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ar-TN" b="1" kern="0" dirty="0">
                  <a:solidFill>
                    <a:prstClr val="white"/>
                  </a:solidFill>
                </a:rPr>
                <a:t>دورة التعلم التجريبية للبالغين</a:t>
              </a:r>
              <a:endPara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Curved Down Arrow 14"/>
            <p:cNvSpPr/>
            <p:nvPr/>
          </p:nvSpPr>
          <p:spPr>
            <a:xfrm>
              <a:off x="3214678" y="1500174"/>
              <a:ext cx="2571768" cy="571504"/>
            </a:xfrm>
            <a:prstGeom prst="curvedDownArrow">
              <a:avLst/>
            </a:prstGeom>
            <a:solidFill>
              <a:srgbClr val="1F497D">
                <a:lumMod val="75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6" name="Curved Down Arrow 15"/>
            <p:cNvSpPr/>
            <p:nvPr/>
          </p:nvSpPr>
          <p:spPr>
            <a:xfrm rot="10800000">
              <a:off x="3214679" y="5429264"/>
              <a:ext cx="2571768" cy="571504"/>
            </a:xfrm>
            <a:prstGeom prst="curvedDownArrow">
              <a:avLst/>
            </a:prstGeom>
            <a:solidFill>
              <a:srgbClr val="1F497D">
                <a:lumMod val="75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7" name="Curved Down Arrow 16"/>
            <p:cNvSpPr/>
            <p:nvPr/>
          </p:nvSpPr>
          <p:spPr>
            <a:xfrm rot="2523755">
              <a:off x="6783324" y="2519378"/>
              <a:ext cx="1534169" cy="468833"/>
            </a:xfrm>
            <a:prstGeom prst="curvedDownArrow">
              <a:avLst/>
            </a:prstGeom>
            <a:solidFill>
              <a:srgbClr val="1F497D">
                <a:lumMod val="75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8" name="Curved Down Arrow 17"/>
            <p:cNvSpPr/>
            <p:nvPr/>
          </p:nvSpPr>
          <p:spPr>
            <a:xfrm rot="8083812">
              <a:off x="6813304" y="4484913"/>
              <a:ext cx="1534169" cy="468833"/>
            </a:xfrm>
            <a:prstGeom prst="curvedDownArrow">
              <a:avLst/>
            </a:prstGeom>
            <a:solidFill>
              <a:srgbClr val="1F497D">
                <a:lumMod val="75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9" name="Curved Down Arrow 18"/>
            <p:cNvSpPr/>
            <p:nvPr/>
          </p:nvSpPr>
          <p:spPr>
            <a:xfrm rot="13795799">
              <a:off x="763319" y="4361129"/>
              <a:ext cx="1534169" cy="468833"/>
            </a:xfrm>
            <a:prstGeom prst="curvedDownArrow">
              <a:avLst/>
            </a:prstGeom>
            <a:solidFill>
              <a:srgbClr val="1F497D">
                <a:lumMod val="75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0" name="Curved Down Arrow 19"/>
            <p:cNvSpPr/>
            <p:nvPr/>
          </p:nvSpPr>
          <p:spPr>
            <a:xfrm rot="17934812">
              <a:off x="532224" y="2624091"/>
              <a:ext cx="1534169" cy="468833"/>
            </a:xfrm>
            <a:prstGeom prst="curvedDownArrow">
              <a:avLst/>
            </a:prstGeom>
            <a:solidFill>
              <a:srgbClr val="1F497D">
                <a:lumMod val="75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21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1704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rtl="1">
              <a:buNone/>
              <a:defRPr/>
            </a:pPr>
            <a:r>
              <a:rPr lang="ar-TN" sz="5000" b="1" dirty="0">
                <a:solidFill>
                  <a:sysClr val="windowText" lastClr="000000"/>
                </a:solidFill>
              </a:rPr>
              <a:t>المدرب - دور الميسر</a:t>
            </a:r>
          </a:p>
          <a:p>
            <a:pPr algn="r" rtl="1">
              <a:defRPr/>
            </a:pPr>
            <a:r>
              <a:rPr lang="ar-TN" sz="5000" b="1" dirty="0">
                <a:solidFill>
                  <a:sysClr val="windowText" lastClr="000000"/>
                </a:solidFill>
              </a:rPr>
              <a:t>هل سبق لك أن كنت مدربا؟</a:t>
            </a:r>
          </a:p>
          <a:p>
            <a:pPr algn="r" rtl="1">
              <a:defRPr/>
            </a:pPr>
            <a:r>
              <a:rPr lang="ar-TN" sz="5000" b="1" dirty="0">
                <a:solidFill>
                  <a:sysClr val="windowText" lastClr="000000"/>
                </a:solidFill>
              </a:rPr>
              <a:t>ماذا يعني لك كونك مدرب؟</a:t>
            </a:r>
          </a:p>
          <a:p>
            <a:pPr algn="r" rtl="1">
              <a:defRPr/>
            </a:pPr>
            <a:r>
              <a:rPr lang="ar-TN" sz="5000" b="1" dirty="0">
                <a:solidFill>
                  <a:sysClr val="windowText" lastClr="000000"/>
                </a:solidFill>
              </a:rPr>
              <a:t>شارك خبرتك</a:t>
            </a: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6977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286740"/>
            <a:ext cx="86868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rtl="1">
              <a:buNone/>
              <a:defRPr/>
            </a:pPr>
            <a:r>
              <a:rPr lang="ar-TN" sz="5000" b="1" dirty="0">
                <a:solidFill>
                  <a:sysClr val="windowText" lastClr="000000"/>
                </a:solidFill>
              </a:rPr>
              <a:t>المدرب - دور الميسر</a:t>
            </a:r>
          </a:p>
          <a:p>
            <a:pPr marL="0" lvl="0" indent="0" algn="r" rtl="1">
              <a:buNone/>
              <a:defRPr/>
            </a:pPr>
            <a:r>
              <a:rPr lang="ar-TN" sz="5000" b="1" dirty="0" smtClean="0">
                <a:solidFill>
                  <a:sysClr val="windowText" lastClr="000000"/>
                </a:solidFill>
              </a:rPr>
              <a:t>-اجعل </a:t>
            </a:r>
            <a:r>
              <a:rPr lang="ar-TN" sz="5000" b="1" dirty="0">
                <a:solidFill>
                  <a:sysClr val="windowText" lastClr="000000"/>
                </a:solidFill>
              </a:rPr>
              <a:t>التدريب لا يُنسى</a:t>
            </a:r>
          </a:p>
          <a:p>
            <a:pPr lvl="0" algn="r" rtl="1">
              <a:defRPr/>
            </a:pPr>
            <a:r>
              <a:rPr lang="ar-TN" sz="5000" b="1" dirty="0">
                <a:solidFill>
                  <a:sysClr val="windowText" lastClr="000000"/>
                </a:solidFill>
              </a:rPr>
              <a:t>افهم جمهورك. </a:t>
            </a:r>
            <a:r>
              <a:rPr lang="ar-TN" sz="5000" b="1" dirty="0" smtClean="0">
                <a:solidFill>
                  <a:sysClr val="windowText" lastClr="000000"/>
                </a:solidFill>
              </a:rPr>
              <a:t>- </a:t>
            </a:r>
            <a:r>
              <a:rPr lang="ar-TN" sz="5000" b="1" dirty="0">
                <a:solidFill>
                  <a:sysClr val="windowText" lastClr="000000"/>
                </a:solidFill>
              </a:rPr>
              <a:t>التدريب</a:t>
            </a:r>
            <a:r>
              <a:rPr lang="ar-TN" sz="5000" b="1" dirty="0" smtClean="0">
                <a:solidFill>
                  <a:sysClr val="windowText" lastClr="000000"/>
                </a:solidFill>
              </a:rPr>
              <a:t>.</a:t>
            </a:r>
          </a:p>
          <a:p>
            <a:pPr lvl="0" algn="r" rtl="1">
              <a:defRPr/>
            </a:pPr>
            <a:r>
              <a:rPr lang="ar-TN" sz="5000" b="1" dirty="0" smtClean="0">
                <a:solidFill>
                  <a:sysClr val="windowText" lastClr="000000"/>
                </a:solidFill>
              </a:rPr>
              <a:t> </a:t>
            </a:r>
            <a:r>
              <a:rPr lang="ar-TN" sz="5000" b="1" dirty="0">
                <a:solidFill>
                  <a:sysClr val="windowText" lastClr="000000"/>
                </a:solidFill>
              </a:rPr>
              <a:t>تقييم الاحتياجات يساعد</a:t>
            </a:r>
          </a:p>
          <a:p>
            <a:pPr lvl="0" algn="r" rtl="1">
              <a:defRPr/>
            </a:pPr>
            <a:r>
              <a:rPr lang="ar-TN" sz="5000" b="1" dirty="0">
                <a:solidFill>
                  <a:sysClr val="windowText" lastClr="000000"/>
                </a:solidFill>
              </a:rPr>
              <a:t>تفاعل مع الجمهور - اجعلهم مهتمين</a:t>
            </a:r>
          </a:p>
          <a:p>
            <a:pPr lvl="0" algn="r" rtl="1">
              <a:defRPr/>
            </a:pPr>
            <a:r>
              <a:rPr lang="ar-TN" sz="5000" b="1" dirty="0">
                <a:solidFill>
                  <a:sysClr val="windowText" lastClr="000000"/>
                </a:solidFill>
              </a:rPr>
              <a:t>بناء الثقة بالنفس - إنشاء بيئة مربحة للجانبين ، 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707949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600200"/>
            <a:ext cx="82296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rtl="1">
              <a:buNone/>
              <a:defRPr/>
            </a:pPr>
            <a:r>
              <a:rPr lang="ar-TN" sz="5000" b="1" dirty="0">
                <a:solidFill>
                  <a:sysClr val="windowText" lastClr="000000"/>
                </a:solidFill>
              </a:rPr>
              <a:t>المدرب - دور الميسر</a:t>
            </a:r>
          </a:p>
          <a:p>
            <a:pPr marL="0" lvl="0" indent="0" algn="r" rtl="1">
              <a:buNone/>
              <a:defRPr/>
            </a:pPr>
            <a:r>
              <a:rPr lang="ar-TN" sz="5000" b="1" dirty="0" smtClean="0">
                <a:solidFill>
                  <a:sysClr val="windowText" lastClr="000000"/>
                </a:solidFill>
              </a:rPr>
              <a:t>-اجعل </a:t>
            </a:r>
            <a:r>
              <a:rPr lang="ar-TN" sz="5000" b="1" dirty="0">
                <a:solidFill>
                  <a:sysClr val="windowText" lastClr="000000"/>
                </a:solidFill>
              </a:rPr>
              <a:t>التدريب لا يُنسى</a:t>
            </a:r>
          </a:p>
          <a:p>
            <a:pPr lvl="0" algn="r" rtl="1">
              <a:defRPr/>
            </a:pPr>
            <a:r>
              <a:rPr lang="ar-TN" sz="5000" b="1" dirty="0">
                <a:solidFill>
                  <a:sysClr val="windowText" lastClr="000000"/>
                </a:solidFill>
              </a:rPr>
              <a:t>أخبر القصص وسيناريوهات الحياة الواقعية - تثير المشاعر وتعزز الذكريات</a:t>
            </a:r>
          </a:p>
          <a:p>
            <a:pPr lvl="0" algn="r" rtl="1">
              <a:defRPr/>
            </a:pPr>
            <a:r>
              <a:rPr lang="ar-TN" sz="5000" b="1" dirty="0">
                <a:solidFill>
                  <a:sysClr val="windowText" lastClr="000000"/>
                </a:solidFill>
              </a:rPr>
              <a:t>استخدم تقنيات المشاركة - </a:t>
            </a:r>
            <a:r>
              <a:rPr lang="ar-TN" sz="5000" b="1" dirty="0" smtClean="0">
                <a:solidFill>
                  <a:sysClr val="windowText" lastClr="000000"/>
                </a:solidFill>
              </a:rPr>
              <a:t>الألعاب </a:t>
            </a:r>
            <a:r>
              <a:rPr lang="ar-TN" sz="5000" b="1" dirty="0">
                <a:solidFill>
                  <a:sysClr val="windowText" lastClr="000000"/>
                </a:solidFill>
              </a:rPr>
              <a:t>والاختبارات. شجع الجميع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75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432128"/>
            <a:ext cx="82296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buNone/>
              <a:defRPr/>
            </a:pPr>
            <a:r>
              <a:rPr lang="ar-TN" sz="4400" b="1" dirty="0">
                <a:solidFill>
                  <a:sysClr val="windowText" lastClr="000000"/>
                </a:solidFill>
              </a:rPr>
              <a:t>المدرب - دور الميسر</a:t>
            </a:r>
          </a:p>
          <a:p>
            <a:pPr lvl="0" algn="r" rtl="1">
              <a:buNone/>
              <a:defRPr/>
            </a:pPr>
            <a:endParaRPr lang="ar-TN" sz="4200" b="1" dirty="0" smtClean="0">
              <a:solidFill>
                <a:sysClr val="windowText" lastClr="000000"/>
              </a:solidFill>
            </a:endParaRPr>
          </a:p>
          <a:p>
            <a:pPr lvl="0" algn="r" rtl="1">
              <a:buNone/>
              <a:defRPr/>
            </a:pPr>
            <a:r>
              <a:rPr lang="ar-TN" sz="4200" b="1" dirty="0" smtClean="0">
                <a:solidFill>
                  <a:sysClr val="windowText" lastClr="000000"/>
                </a:solidFill>
              </a:rPr>
              <a:t>-اجعل </a:t>
            </a:r>
            <a:r>
              <a:rPr lang="ar-TN" sz="4200" b="1" dirty="0">
                <a:solidFill>
                  <a:sysClr val="windowText" lastClr="000000"/>
                </a:solidFill>
              </a:rPr>
              <a:t>التدريب لا يُنسى</a:t>
            </a:r>
          </a:p>
          <a:p>
            <a:pPr lvl="0" algn="r" rtl="1">
              <a:buNone/>
              <a:defRPr/>
            </a:pPr>
            <a:r>
              <a:rPr lang="ar-TN" sz="4200" b="1" dirty="0" smtClean="0">
                <a:solidFill>
                  <a:sysClr val="windowText" lastClr="000000"/>
                </a:solidFill>
              </a:rPr>
              <a:t>-اجعل </a:t>
            </a:r>
            <a:r>
              <a:rPr lang="ar-TN" sz="4200" b="1" dirty="0">
                <a:solidFill>
                  <a:sysClr val="windowText" lastClr="000000"/>
                </a:solidFill>
              </a:rPr>
              <a:t>التعلم ممتعًا - يريد المتدربون تعلم المعلومات العملية. ابحث عن الرسالة مسلية.</a:t>
            </a:r>
          </a:p>
          <a:p>
            <a:pPr lvl="0" algn="r" rtl="1">
              <a:buNone/>
              <a:defRPr/>
            </a:pPr>
            <a:r>
              <a:rPr lang="ar-TN" sz="4200" b="1" dirty="0" smtClean="0">
                <a:solidFill>
                  <a:sysClr val="windowText" lastClr="000000"/>
                </a:solidFill>
              </a:rPr>
              <a:t>-استخدم </a:t>
            </a:r>
            <a:r>
              <a:rPr lang="ar-TN" sz="4200" b="1" dirty="0">
                <a:solidFill>
                  <a:sysClr val="windowText" lastClr="000000"/>
                </a:solidFill>
              </a:rPr>
              <a:t>الفكاهة - حافظ على الحماس عند مستويات الذروة. الدعابة الشخصية التي تستنكر الذات - الطريقة الأكثر أمانًا.</a:t>
            </a:r>
          </a:p>
          <a:p>
            <a:pPr lvl="0" algn="r" rtl="1">
              <a:buNone/>
              <a:defRPr/>
            </a:pPr>
            <a:r>
              <a:rPr lang="ar-TN" sz="4200" b="1" dirty="0" smtClean="0">
                <a:solidFill>
                  <a:sysClr val="windowText" lastClr="000000"/>
                </a:solidFill>
              </a:rPr>
              <a:t>-الاستفادة </a:t>
            </a:r>
            <a:r>
              <a:rPr lang="ar-TN" sz="4200" b="1" dirty="0">
                <a:solidFill>
                  <a:sysClr val="windowText" lastClr="000000"/>
                </a:solidFill>
              </a:rPr>
              <a:t>من التكنولوجيا - فيديو للتوضيح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307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5"/>
          <p:cNvSpPr txBox="1">
            <a:spLocks noGrp="1"/>
          </p:cNvSpPr>
          <p:nvPr>
            <p:ph type="title"/>
          </p:nvPr>
        </p:nvSpPr>
        <p:spPr>
          <a:xfrm>
            <a:off x="457200" y="1360557"/>
            <a:ext cx="822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ar-TN" sz="4000" b="1" dirty="0" smtClean="0"/>
              <a:t>الهدف</a:t>
            </a:r>
            <a:endParaRPr lang="en-GB" sz="4000" b="1" dirty="0"/>
          </a:p>
        </p:txBody>
      </p:sp>
      <p:sp>
        <p:nvSpPr>
          <p:cNvPr id="7" name="Subtitle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GB" i="1" dirty="0" smtClean="0">
              <a:solidFill>
                <a:srgbClr val="00B050"/>
              </a:solidFill>
            </a:endParaRPr>
          </a:p>
          <a:p>
            <a:pPr marL="0" indent="0" algn="ctr" rtl="1">
              <a:buNone/>
            </a:pPr>
            <a:r>
              <a:rPr lang="ar-TN" i="1" dirty="0"/>
              <a:t>بنهاية هذه الجلسة </a:t>
            </a:r>
            <a:r>
              <a:rPr lang="ar-TN" i="1" dirty="0" smtClean="0"/>
              <a:t>، يتعلم </a:t>
            </a:r>
            <a:r>
              <a:rPr lang="ar-TN" i="1" dirty="0"/>
              <a:t>المشاركون </a:t>
            </a:r>
            <a:r>
              <a:rPr lang="ar-TN" i="1" dirty="0" smtClean="0"/>
              <a:t>ويتمرنوا </a:t>
            </a:r>
            <a:r>
              <a:rPr lang="ar-TN" i="1" dirty="0"/>
              <a:t>كيف يصبحون </a:t>
            </a:r>
            <a:r>
              <a:rPr lang="ar-TN" i="1" dirty="0" smtClean="0"/>
              <a:t>مدربًون جيدًون</a:t>
            </a:r>
            <a:endParaRPr lang="en-GB" i="1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1966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buNone/>
              <a:defRPr/>
            </a:pPr>
            <a:r>
              <a:rPr lang="ar-TN" sz="4400" b="1" dirty="0">
                <a:solidFill>
                  <a:sysClr val="windowText" lastClr="000000"/>
                </a:solidFill>
              </a:rPr>
              <a:t>المدرب - دور </a:t>
            </a:r>
            <a:r>
              <a:rPr lang="ar-TN" sz="4400" b="1" dirty="0" smtClean="0">
                <a:solidFill>
                  <a:sysClr val="windowText" lastClr="000000"/>
                </a:solidFill>
              </a:rPr>
              <a:t>الميسر</a:t>
            </a:r>
            <a:endParaRPr lang="ar-TN" sz="4200" b="1" dirty="0" smtClean="0">
              <a:solidFill>
                <a:sysClr val="windowText" lastClr="000000"/>
              </a:solidFill>
            </a:endParaRPr>
          </a:p>
          <a:p>
            <a:pPr lvl="0" algn="r" rtl="1">
              <a:buNone/>
              <a:defRPr/>
            </a:pPr>
            <a:r>
              <a:rPr lang="ar-TN" sz="4200" b="1" dirty="0" smtClean="0">
                <a:solidFill>
                  <a:sysClr val="windowText" lastClr="000000"/>
                </a:solidFill>
              </a:rPr>
              <a:t>-اجعل </a:t>
            </a:r>
            <a:r>
              <a:rPr lang="ar-TN" sz="4200" b="1" dirty="0">
                <a:solidFill>
                  <a:sysClr val="windowText" lastClr="000000"/>
                </a:solidFill>
              </a:rPr>
              <a:t>التدريب لا </a:t>
            </a:r>
            <a:r>
              <a:rPr lang="ar-TN" sz="4200" b="1" dirty="0" smtClean="0">
                <a:solidFill>
                  <a:sysClr val="windowText" lastClr="000000"/>
                </a:solidFill>
              </a:rPr>
              <a:t>يُنسى</a:t>
            </a:r>
            <a:endParaRPr lang="ar-TN" sz="4200" b="1" dirty="0">
              <a:solidFill>
                <a:sysClr val="windowText" lastClr="000000"/>
              </a:solidFill>
            </a:endParaRPr>
          </a:p>
          <a:p>
            <a:pPr lvl="0" algn="r" rtl="1">
              <a:buNone/>
              <a:defRPr/>
            </a:pPr>
            <a:r>
              <a:rPr lang="ar-TN" sz="4200" b="1" dirty="0" smtClean="0">
                <a:solidFill>
                  <a:sysClr val="windowText" lastClr="000000"/>
                </a:solidFill>
              </a:rPr>
              <a:t>-استخدم مواد </a:t>
            </a:r>
            <a:r>
              <a:rPr lang="ar-TN" sz="4200" b="1" dirty="0">
                <a:solidFill>
                  <a:sysClr val="windowText" lastClr="000000"/>
                </a:solidFill>
              </a:rPr>
              <a:t>جذابة - استخدم مواد مغلفة جيدًا وتوصل قيمة. أول انطباع جيد.</a:t>
            </a:r>
          </a:p>
          <a:p>
            <a:pPr lvl="0" algn="r" rtl="1">
              <a:buNone/>
              <a:defRPr/>
            </a:pPr>
            <a:r>
              <a:rPr lang="ar-TN" sz="4200" b="1" dirty="0" smtClean="0">
                <a:solidFill>
                  <a:sysClr val="windowText" lastClr="000000"/>
                </a:solidFill>
              </a:rPr>
              <a:t>-خلق </a:t>
            </a:r>
            <a:r>
              <a:rPr lang="ar-TN" sz="4200" b="1" dirty="0">
                <a:solidFill>
                  <a:sysClr val="windowText" lastClr="000000"/>
                </a:solidFill>
              </a:rPr>
              <a:t>بيئة مواتية للتعلم - غرفة معدة لتشجيع المشاركة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3906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57158" y="1600200"/>
            <a:ext cx="8543956" cy="5114948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rtl="1">
              <a:buNone/>
              <a:defRPr/>
            </a:pPr>
            <a:r>
              <a:rPr lang="ar-TN" sz="8000" b="1" dirty="0">
                <a:solidFill>
                  <a:sysClr val="windowText" lastClr="000000"/>
                </a:solidFill>
              </a:rPr>
              <a:t>صفات المدربين الفعالين</a:t>
            </a:r>
          </a:p>
          <a:p>
            <a:pPr lvl="0" algn="r" rtl="1">
              <a:buNone/>
              <a:defRPr/>
            </a:pPr>
            <a:endParaRPr lang="ar-TN" sz="8000" b="1" dirty="0">
              <a:solidFill>
                <a:sysClr val="windowText" lastClr="000000"/>
              </a:solidFill>
            </a:endParaRPr>
          </a:p>
          <a:p>
            <a:pPr lvl="0" algn="r" rtl="1">
              <a:buNone/>
              <a:defRPr/>
            </a:pPr>
            <a:r>
              <a:rPr lang="ar-TN" sz="8000" b="1" dirty="0" smtClean="0">
                <a:solidFill>
                  <a:sysClr val="windowText" lastClr="000000"/>
                </a:solidFill>
              </a:rPr>
              <a:t>-التواصل </a:t>
            </a:r>
            <a:r>
              <a:rPr lang="ar-TN" sz="8000" b="1" dirty="0">
                <a:solidFill>
                  <a:sysClr val="windowText" lastClr="000000"/>
                </a:solidFill>
              </a:rPr>
              <a:t>الجيد - التحدث بشكل جيد ، والأفكار الواضحة ، والأسلوب الجذاب.</a:t>
            </a:r>
          </a:p>
          <a:p>
            <a:pPr lvl="0" algn="r" rtl="1">
              <a:buNone/>
              <a:defRPr/>
            </a:pPr>
            <a:r>
              <a:rPr lang="ar-TN" sz="8000" b="1" dirty="0">
                <a:solidFill>
                  <a:sysClr val="windowText" lastClr="000000"/>
                </a:solidFill>
              </a:rPr>
              <a:t>- معرفة الموضوع - المعرفة وفهم المفاهيم ومعرفة كل التفاصيل. يمكن الإجابة على الأسئلة بدقة وبشكل مفهوم.</a:t>
            </a:r>
          </a:p>
          <a:p>
            <a:pPr lvl="0" algn="r" rtl="1">
              <a:buNone/>
              <a:defRPr/>
            </a:pPr>
            <a:r>
              <a:rPr lang="ar-TN" sz="8000" b="1" dirty="0">
                <a:solidFill>
                  <a:sysClr val="windowText" lastClr="000000"/>
                </a:solidFill>
              </a:rPr>
              <a:t>من ذوي الخبرة - اعرف ما الذي يتحدثون عنه.</a:t>
            </a:r>
            <a:endParaRPr kumimoji="0" lang="en-GB" sz="7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0791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57158" y="1600200"/>
            <a:ext cx="8543956" cy="5114948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rtl="1">
              <a:buNone/>
              <a:defRPr/>
            </a:pPr>
            <a:r>
              <a:rPr lang="ar-TN" sz="8000" b="1" dirty="0">
                <a:solidFill>
                  <a:sysClr val="windowText" lastClr="000000"/>
                </a:solidFill>
              </a:rPr>
              <a:t>صفات المدربين الفعالين</a:t>
            </a:r>
          </a:p>
          <a:p>
            <a:pPr lvl="0" algn="r" rtl="1">
              <a:buNone/>
              <a:defRPr/>
            </a:pPr>
            <a:endParaRPr lang="ar-TN" sz="8000" b="1" dirty="0">
              <a:solidFill>
                <a:sysClr val="windowText" lastClr="000000"/>
              </a:solidFill>
            </a:endParaRPr>
          </a:p>
          <a:p>
            <a:pPr lvl="0" algn="r" rtl="1">
              <a:buNone/>
              <a:defRPr/>
            </a:pPr>
            <a:r>
              <a:rPr lang="ar-TN" sz="8000" b="1" dirty="0" smtClean="0">
                <a:solidFill>
                  <a:sysClr val="windowText" lastClr="000000"/>
                </a:solidFill>
              </a:rPr>
              <a:t>-مهتمون </a:t>
            </a:r>
            <a:r>
              <a:rPr lang="ar-TN" sz="8000" b="1" dirty="0">
                <a:solidFill>
                  <a:sysClr val="windowText" lastClr="000000"/>
                </a:solidFill>
              </a:rPr>
              <a:t>بالتعلم </a:t>
            </a:r>
            <a:r>
              <a:rPr lang="ar-TN" sz="8000" b="1" dirty="0" smtClean="0">
                <a:solidFill>
                  <a:sysClr val="windowText" lastClr="000000"/>
                </a:solidFill>
              </a:rPr>
              <a:t>– يعرفون قيمة </a:t>
            </a:r>
            <a:r>
              <a:rPr lang="ar-TN" sz="8000" b="1" dirty="0">
                <a:solidFill>
                  <a:sysClr val="windowText" lastClr="000000"/>
                </a:solidFill>
              </a:rPr>
              <a:t>التعلم في حياتهم الخاصة ويريدون مساعدة الآخرين على التعلم.</a:t>
            </a:r>
          </a:p>
          <a:p>
            <a:pPr lvl="0" algn="r" rtl="1">
              <a:buNone/>
              <a:defRPr/>
            </a:pPr>
            <a:r>
              <a:rPr lang="ar-TN" sz="8000" b="1" dirty="0" smtClean="0">
                <a:solidFill>
                  <a:sysClr val="windowText" lastClr="000000"/>
                </a:solidFill>
              </a:rPr>
              <a:t>-مُعد </a:t>
            </a:r>
            <a:r>
              <a:rPr lang="ar-TN" sz="8000" b="1" dirty="0">
                <a:solidFill>
                  <a:sysClr val="windowText" lastClr="000000"/>
                </a:solidFill>
              </a:rPr>
              <a:t>جيدًا - </a:t>
            </a:r>
            <a:r>
              <a:rPr lang="ar-TN" sz="8000" b="1" dirty="0" smtClean="0">
                <a:solidFill>
                  <a:sysClr val="windowText" lastClr="000000"/>
                </a:solidFill>
              </a:rPr>
              <a:t>يعرفون </a:t>
            </a:r>
            <a:r>
              <a:rPr lang="ar-TN" sz="8000" b="1" dirty="0">
                <a:solidFill>
                  <a:sysClr val="windowText" lastClr="000000"/>
                </a:solidFill>
              </a:rPr>
              <a:t>المواد والأهداف وخطة العرض. </a:t>
            </a:r>
            <a:endParaRPr kumimoji="0" lang="en-GB" sz="7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59118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5114948"/>
          </a:xfrm>
          <a:prstGeom prst="rect">
            <a:avLst/>
          </a:prstGeom>
        </p:spPr>
        <p:txBody>
          <a:bodyPr vert="horz" lIns="91440" tIns="45720" rIns="91440" bIns="45720" rtlCol="0">
            <a:normAutofit fontScale="3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rtl="1">
              <a:buNone/>
              <a:defRPr/>
            </a:pPr>
            <a:r>
              <a:rPr lang="ar-TN" sz="10400" b="1" dirty="0">
                <a:solidFill>
                  <a:sysClr val="windowText" lastClr="000000"/>
                </a:solidFill>
              </a:rPr>
              <a:t>صفات المدربين الفعالين</a:t>
            </a:r>
          </a:p>
          <a:p>
            <a:pPr lvl="0" algn="r" rtl="1">
              <a:buNone/>
              <a:defRPr/>
            </a:pPr>
            <a:endParaRPr lang="ar-TN" sz="10400" b="1" dirty="0">
              <a:solidFill>
                <a:sysClr val="windowText" lastClr="000000"/>
              </a:solidFill>
            </a:endParaRPr>
          </a:p>
          <a:p>
            <a:pPr algn="r" rtl="1">
              <a:defRPr/>
            </a:pPr>
            <a:r>
              <a:rPr lang="ar-TN" sz="10400" b="1" dirty="0">
                <a:solidFill>
                  <a:sysClr val="windowText" lastClr="000000"/>
                </a:solidFill>
              </a:rPr>
              <a:t>حسن التنظيم - تعامل مع مهام متعددة في وقت واحد</a:t>
            </a:r>
            <a:r>
              <a:rPr lang="ar-TN" sz="10400" b="1" dirty="0" smtClean="0">
                <a:solidFill>
                  <a:sysClr val="windowText" lastClr="000000"/>
                </a:solidFill>
              </a:rPr>
              <a:t>.</a:t>
            </a:r>
          </a:p>
          <a:p>
            <a:pPr algn="r" rtl="1">
              <a:defRPr/>
            </a:pPr>
            <a:r>
              <a:rPr lang="ar-TN" sz="10400" b="1" dirty="0" smtClean="0">
                <a:solidFill>
                  <a:sysClr val="windowText" lastClr="000000"/>
                </a:solidFill>
              </a:rPr>
              <a:t> يعرف كيفية </a:t>
            </a:r>
            <a:r>
              <a:rPr lang="ar-TN" sz="10400" b="1" dirty="0">
                <a:solidFill>
                  <a:sysClr val="windowText" lastClr="000000"/>
                </a:solidFill>
              </a:rPr>
              <a:t>إدارة الوقت والعمل.</a:t>
            </a:r>
          </a:p>
          <a:p>
            <a:pPr algn="r" rtl="1">
              <a:defRPr/>
            </a:pPr>
            <a:r>
              <a:rPr lang="ar-TN" sz="10400" b="1" dirty="0">
                <a:solidFill>
                  <a:sysClr val="windowText" lastClr="000000"/>
                </a:solidFill>
              </a:rPr>
              <a:t>جيد مع الناس - قد تختلف أنماط الشخصية ، لكنهم يستمتعون بالعمل مع الناس.</a:t>
            </a:r>
          </a:p>
          <a:p>
            <a:pPr algn="r" rtl="1">
              <a:defRPr/>
            </a:pPr>
            <a:r>
              <a:rPr lang="ar-TN" sz="10400" b="1" dirty="0" smtClean="0">
                <a:solidFill>
                  <a:sysClr val="windowText" lastClr="000000"/>
                </a:solidFill>
              </a:rPr>
              <a:t>الصبر – يفهم ان </a:t>
            </a:r>
            <a:r>
              <a:rPr lang="ar-TN" sz="10400" b="1" dirty="0">
                <a:solidFill>
                  <a:sysClr val="windowText" lastClr="000000"/>
                </a:solidFill>
              </a:rPr>
              <a:t>الناس يتعلمون بطرق مختلفة وفي خطوات مختلفة.</a:t>
            </a:r>
            <a:endParaRPr kumimoji="0" lang="en-GB" sz="9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1785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5114948"/>
          </a:xfrm>
          <a:prstGeom prst="rect">
            <a:avLst/>
          </a:prstGeom>
        </p:spPr>
        <p:txBody>
          <a:bodyPr vert="horz" lIns="91440" tIns="45720" rIns="91440" bIns="45720" rtlCol="0">
            <a:normAutofit fontScale="3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rtl="1">
              <a:buNone/>
              <a:defRPr/>
            </a:pPr>
            <a:r>
              <a:rPr lang="ar-TN" sz="10400" b="1" dirty="0">
                <a:solidFill>
                  <a:sysClr val="windowText" lastClr="000000"/>
                </a:solidFill>
              </a:rPr>
              <a:t>صفات المدربين الفعالين</a:t>
            </a:r>
          </a:p>
          <a:p>
            <a:pPr lvl="0" algn="r" rtl="1">
              <a:buNone/>
              <a:defRPr/>
            </a:pPr>
            <a:endParaRPr lang="ar-TN" sz="10400" b="1" dirty="0">
              <a:solidFill>
                <a:sysClr val="windowText" lastClr="000000"/>
              </a:solidFill>
            </a:endParaRPr>
          </a:p>
          <a:p>
            <a:pPr algn="r" rtl="1">
              <a:defRPr/>
            </a:pPr>
            <a:r>
              <a:rPr lang="ar-TN" sz="10400" b="1" dirty="0">
                <a:solidFill>
                  <a:sysClr val="windowText" lastClr="000000"/>
                </a:solidFill>
              </a:rPr>
              <a:t>منفتح الذهن - احترم وجهات نظر الآخرين ، ولا تفترض أنهم يعرفون كل شيء ، وعلى استعداد للاستماع إلى المتدربين والتعلم منهم.</a:t>
            </a:r>
          </a:p>
          <a:p>
            <a:pPr algn="r" rtl="1">
              <a:defRPr/>
            </a:pPr>
            <a:r>
              <a:rPr lang="ar-TN" sz="10400" b="1" dirty="0">
                <a:solidFill>
                  <a:sysClr val="windowText" lastClr="000000"/>
                </a:solidFill>
              </a:rPr>
              <a:t>إبداعي - خلق بيئة تشجع التعلم وتلهم المتدربين للوصول إلى ما هو أبعد مما يعرفونه بالفعل لاستكشاف أفكار وأساليب جديدة.</a:t>
            </a:r>
          </a:p>
          <a:p>
            <a:pPr algn="r" rtl="1">
              <a:defRPr/>
            </a:pPr>
            <a:r>
              <a:rPr lang="ar-TN" sz="10400" b="1" dirty="0">
                <a:solidFill>
                  <a:sysClr val="windowText" lastClr="000000"/>
                </a:solidFill>
              </a:rPr>
              <a:t>مرن - قادر على تعديل خطة التدريب الخاصة بهم لاستيعاب جمهورهم مع الاستمرار في تلبية جميع أهداف التدريب.</a:t>
            </a:r>
            <a:endParaRPr kumimoji="0" lang="en-GB" sz="9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039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43182"/>
            <a:ext cx="4643438" cy="2491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643182"/>
            <a:ext cx="450056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048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7113407"/>
              </p:ext>
            </p:extLst>
          </p:nvPr>
        </p:nvGraphicFramePr>
        <p:xfrm>
          <a:off x="3605213" y="3086100"/>
          <a:ext cx="1931987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Packager Shell Object" showAsIcon="1" r:id="rId3" imgW="1932480" imgH="685440" progId="Package">
                  <p:embed/>
                </p:oleObj>
              </mc:Choice>
              <mc:Fallback>
                <p:oleObj name="Packager Shell Object" showAsIcon="1" r:id="rId3" imgW="1932480" imgH="685440" progId="Packag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5213" y="3086100"/>
                        <a:ext cx="1931987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160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99240" y="1500968"/>
            <a:ext cx="5715834" cy="5072098"/>
            <a:chOff x="499240" y="1500968"/>
            <a:chExt cx="5715834" cy="5072098"/>
          </a:xfrm>
        </p:grpSpPr>
        <p:sp>
          <p:nvSpPr>
            <p:cNvPr id="7" name="TextBox 6"/>
            <p:cNvSpPr txBox="1"/>
            <p:nvPr/>
          </p:nvSpPr>
          <p:spPr>
            <a:xfrm>
              <a:off x="500034" y="5786454"/>
              <a:ext cx="35004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ar-TN" sz="2400" b="1" kern="0" dirty="0"/>
                <a:t>ما نقرأه - </a:t>
              </a:r>
              <a:r>
                <a:rPr lang="ar-TN" sz="2400" b="1" kern="0" dirty="0">
                  <a:solidFill>
                    <a:srgbClr val="FF0000"/>
                  </a:solidFill>
                </a:rPr>
                <a:t>10٪</a:t>
              </a:r>
              <a:endParaRPr kumimoji="0" lang="en-GB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00034" y="4857760"/>
              <a:ext cx="32147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ar-TN" sz="2400" b="1" kern="0" dirty="0"/>
                <a:t>ما نسمعه - </a:t>
              </a:r>
              <a:r>
                <a:rPr lang="ar-TN" sz="2400" b="1" kern="0" dirty="0">
                  <a:solidFill>
                    <a:srgbClr val="FF0000"/>
                  </a:solidFill>
                </a:rPr>
                <a:t>20٪</a:t>
              </a:r>
              <a:endParaRPr kumimoji="0" lang="en-GB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00034" y="4000504"/>
              <a:ext cx="34290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ar-TN" sz="2400" b="1" kern="0" dirty="0"/>
                <a:t>ما نراه - </a:t>
              </a:r>
              <a:r>
                <a:rPr lang="ar-TN" sz="2400" b="1" kern="0" dirty="0">
                  <a:solidFill>
                    <a:srgbClr val="FF0000"/>
                  </a:solidFill>
                </a:rPr>
                <a:t>30٪</a:t>
              </a:r>
              <a:endParaRPr kumimoji="0" lang="en-GB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00034" y="3286124"/>
              <a:ext cx="47149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ar-TN" sz="2400" b="1" kern="0" dirty="0"/>
                <a:t>ما نراه ونسمعه - </a:t>
              </a:r>
              <a:r>
                <a:rPr lang="ar-TN" sz="2400" b="1" kern="0" dirty="0">
                  <a:solidFill>
                    <a:srgbClr val="FF0000"/>
                  </a:solidFill>
                </a:rPr>
                <a:t>50٪</a:t>
              </a:r>
              <a:endParaRPr kumimoji="0" lang="en-GB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00034" y="2428868"/>
              <a:ext cx="35719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ar-TN" sz="2400" b="1" kern="0" dirty="0"/>
                <a:t>ما نناقشه - </a:t>
              </a:r>
              <a:r>
                <a:rPr lang="ar-TN" sz="2400" b="1" kern="0" dirty="0">
                  <a:solidFill>
                    <a:srgbClr val="FF0000"/>
                  </a:solidFill>
                </a:rPr>
                <a:t>70٪</a:t>
              </a:r>
              <a:endParaRPr kumimoji="0" lang="en-GB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00034" y="1643050"/>
              <a:ext cx="45005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ar-TN" sz="2400" b="1" kern="0" dirty="0"/>
                <a:t>ما نختبره - </a:t>
              </a:r>
              <a:r>
                <a:rPr lang="ar-TN" sz="2400" b="1" kern="0" dirty="0">
                  <a:solidFill>
                    <a:srgbClr val="FF0000"/>
                  </a:solidFill>
                </a:rPr>
                <a:t>80٪</a:t>
              </a:r>
              <a:endParaRPr kumimoji="0" lang="en-GB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rot="5400000">
              <a:off x="-2036015" y="4036223"/>
              <a:ext cx="5072098" cy="1588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14" name="Straight Arrow Connector 13"/>
            <p:cNvCxnSpPr/>
            <p:nvPr/>
          </p:nvCxnSpPr>
          <p:spPr>
            <a:xfrm rot="5400000" flipH="1" flipV="1">
              <a:off x="3821901" y="3964785"/>
              <a:ext cx="4500594" cy="285752"/>
            </a:xfrm>
            <a:prstGeom prst="straightConnector1">
              <a:avLst/>
            </a:prstGeom>
            <a:noFill/>
            <a:ln w="101600" cap="flat" cmpd="sng" algn="ctr">
              <a:solidFill>
                <a:srgbClr val="FF0000"/>
              </a:solidFill>
              <a:prstDash val="solid"/>
              <a:tailEnd type="arrow"/>
            </a:ln>
            <a:effectLst/>
          </p:spPr>
        </p:cxnSp>
      </p:grpSp>
      <p:sp>
        <p:nvSpPr>
          <p:cNvPr id="1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491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8967" y="2678622"/>
            <a:ext cx="6065033" cy="3677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95536" y="1516642"/>
            <a:ext cx="8229600" cy="4525963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ar-TN" b="1" dirty="0"/>
              <a:t>1 الشعور بالذات</a:t>
            </a:r>
          </a:p>
          <a:p>
            <a:pPr algn="r" rtl="1"/>
            <a:r>
              <a:rPr lang="ar-TN" b="1" dirty="0"/>
              <a:t>الطفولة - الآباء النموذجيون</a:t>
            </a:r>
            <a:endParaRPr lang="en-GB" i="1" dirty="0" smtClean="0"/>
          </a:p>
          <a:p>
            <a:pPr>
              <a:buNone/>
            </a:pPr>
            <a:endParaRPr lang="en-GB" i="1" dirty="0" smtClean="0"/>
          </a:p>
          <a:p>
            <a:pPr>
              <a:buNone/>
            </a:pPr>
            <a:endParaRPr lang="en-GB" i="1" dirty="0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264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rtl="1">
              <a:defRPr/>
            </a:pPr>
            <a:r>
              <a:rPr lang="ar-TN" i="1" dirty="0"/>
              <a:t>المراهقون- تقليد الأصدقاء ومجموعات </a:t>
            </a:r>
            <a:r>
              <a:rPr lang="ar-TN" i="1" dirty="0" smtClean="0"/>
              <a:t>الأقران</a:t>
            </a:r>
            <a:endParaRPr kumimoji="0" lang="en-GB" sz="3200" b="0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0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0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0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0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 b="13911"/>
          <a:stretch>
            <a:fillRect/>
          </a:stretch>
        </p:blipFill>
        <p:spPr bwMode="auto">
          <a:xfrm>
            <a:off x="2267744" y="2449681"/>
            <a:ext cx="6876256" cy="3791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2753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rtl="1">
              <a:defRPr/>
            </a:pPr>
            <a:r>
              <a:rPr lang="ar-TN" i="1" dirty="0"/>
              <a:t>مرحلة البلوغ - أنفسنا. الاستقلالية في التعلم ويكون لها رأي في التدريب</a:t>
            </a:r>
            <a:endParaRPr kumimoji="0" lang="en-GB" sz="3200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5583" y="2639318"/>
            <a:ext cx="5646129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ar-TN" dirty="0">
                <a:solidFill>
                  <a:srgbClr val="10CF9B">
                    <a:lumMod val="75000"/>
                  </a:srgbClr>
                </a:solidFill>
              </a:rPr>
              <a:t>تدريب تيرانا ، 9-11 / 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49085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1881</TotalTime>
  <Words>1094</Words>
  <Application>Microsoft Office PowerPoint</Application>
  <PresentationFormat>Affichage à l'écran (4:3)</PresentationFormat>
  <Paragraphs>221</Paragraphs>
  <Slides>34</Slides>
  <Notes>9</Notes>
  <HiddenSlides>0</HiddenSlides>
  <MMClips>0</MMClips>
  <ScaleCrop>false</ScaleCrop>
  <HeadingPairs>
    <vt:vector size="8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3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34</vt:i4>
      </vt:variant>
    </vt:vector>
  </HeadingPairs>
  <TitlesOfParts>
    <vt:vector size="41" baseType="lpstr">
      <vt:lpstr>Arial</vt:lpstr>
      <vt:lpstr>Calibri</vt:lpstr>
      <vt:lpstr>Times New Roman</vt:lpstr>
      <vt:lpstr>1_Office Theme</vt:lpstr>
      <vt:lpstr>2_Office Theme</vt:lpstr>
      <vt:lpstr>3_Office Theme</vt:lpstr>
      <vt:lpstr>Packager Shell Object</vt:lpstr>
      <vt:lpstr>إدارة التهديدات للأراضي الرطبة</vt:lpstr>
      <vt:lpstr>محتوى الحصة</vt:lpstr>
      <vt:lpstr>الهدف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Valbona</dc:creator>
  <cp:lastModifiedBy>HP 15-bs024nf</cp:lastModifiedBy>
  <cp:revision>47</cp:revision>
  <dcterms:created xsi:type="dcterms:W3CDTF">2019-07-18T19:19:51Z</dcterms:created>
  <dcterms:modified xsi:type="dcterms:W3CDTF">2020-12-17T09:29:21Z</dcterms:modified>
</cp:coreProperties>
</file>