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86" r:id="rId3"/>
    <p:sldId id="287" r:id="rId4"/>
    <p:sldId id="288" r:id="rId5"/>
    <p:sldId id="290" r:id="rId6"/>
    <p:sldId id="289" r:id="rId7"/>
    <p:sldId id="292" r:id="rId8"/>
    <p:sldId id="291" r:id="rId9"/>
    <p:sldId id="294" r:id="rId10"/>
    <p:sldId id="293" r:id="rId11"/>
    <p:sldId id="296" r:id="rId12"/>
    <p:sldId id="29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72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12/17/2020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187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223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694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962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4709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48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833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643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650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018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44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008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7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959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295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177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526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734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27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141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87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360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246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471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828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944" y="1603760"/>
            <a:ext cx="8229600" cy="1143000"/>
          </a:xfrm>
        </p:spPr>
        <p:txBody>
          <a:bodyPr/>
          <a:lstStyle/>
          <a:p>
            <a:r>
              <a:rPr lang="ar-TN" dirty="0" smtClean="0">
                <a:solidFill>
                  <a:schemeClr val="accent4">
                    <a:lumMod val="75000"/>
                  </a:schemeClr>
                </a:solidFill>
              </a:rPr>
              <a:t>محتوى الحصة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07519"/>
            <a:ext cx="8229600" cy="22273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TN" sz="4400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تقديم التدريب</a:t>
            </a:r>
            <a:endParaRPr lang="en-US" sz="4400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125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686800" cy="4925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r" rtl="1">
              <a:buNone/>
              <a:defRPr/>
            </a:pPr>
            <a:endParaRPr lang="en-GB" b="1" dirty="0">
              <a:solidFill>
                <a:sysClr val="windowText" lastClr="000000"/>
              </a:solidFill>
            </a:endParaRP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اشرك المتدربين. سيحصلون على المزيد من خلال الاستماع إلى تجارب أقرانهم ، وليس فقط المدرب.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كرر الأسئلة قبل الإجابة عليها.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حافظ على جلستك في المسار الصحيح. ابدأ وانتهى في الوقت المحدد.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ضع نفسك مكانهم - أعط فترات راحة.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استخدم التعليقات على جلسة التدريب. تعتبر مدخلات المتدرب أمرًا حيويًا لجعل الجلسة التالية - وبرنامج التدريب العام - أكثر فعالية.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8339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1885976"/>
            <a:ext cx="8686800" cy="44703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لا يوجد اجابة خاطئة. يتم قبول جميع الإجابات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لا تدع متدربًا واحدًا / بضعة متدربين يهيمنون.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السيطرة على المواقف المتضاربة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استخدم العصف الذهني - توليد الأفكار. كل شخص وكل فكرة لها نفس القيمة.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3236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1472" y="1859340"/>
            <a:ext cx="78581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ar-TN" sz="3600" b="1" kern="0" dirty="0" smtClean="0">
                <a:solidFill>
                  <a:srgbClr val="00B050"/>
                </a:solidFill>
              </a:rPr>
              <a:t>الهدف</a:t>
            </a:r>
            <a:endParaRPr lang="ar-TN" sz="3600" b="1" kern="0" dirty="0">
              <a:solidFill>
                <a:srgbClr val="00B050"/>
              </a:solidFill>
            </a:endParaRPr>
          </a:p>
          <a:p>
            <a:pPr lvl="0" algn="ctr">
              <a:defRPr/>
            </a:pPr>
            <a:endParaRPr lang="ar-TN" sz="3600" b="1" kern="0" dirty="0">
              <a:solidFill>
                <a:srgbClr val="00B050"/>
              </a:solidFill>
            </a:endParaRPr>
          </a:p>
          <a:p>
            <a:pPr lvl="0" algn="ctr">
              <a:defRPr/>
            </a:pPr>
            <a:r>
              <a:rPr lang="ar-TN" sz="3600" b="1" kern="0" dirty="0">
                <a:solidFill>
                  <a:srgbClr val="00B050"/>
                </a:solidFill>
              </a:rPr>
              <a:t>بحلول نهاية هذه الجلسة ، ستكون كل مجموعة من المتدربين قادرة على تقديم جلسة تدريبية مدتها 15 دقيقة بناءً على الموضوع المحدد ، واتباع جميع الدروس المستفادة من تقديم التدريب.</a:t>
            </a:r>
            <a:endParaRPr kumimoji="0" lang="en-GB" sz="2800" b="0" i="1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57607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1472" y="1928802"/>
            <a:ext cx="79296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defRPr/>
            </a:pPr>
            <a:r>
              <a:rPr lang="ar-TN" sz="2800" kern="0" dirty="0">
                <a:solidFill>
                  <a:prstClr val="black"/>
                </a:solidFill>
              </a:rPr>
              <a:t>سينسى الشخص العادي </a:t>
            </a:r>
            <a:r>
              <a:rPr lang="ar-TN" sz="2800" kern="0" dirty="0">
                <a:solidFill>
                  <a:srgbClr val="FF0000"/>
                </a:solidFill>
              </a:rPr>
              <a:t>65٪</a:t>
            </a:r>
            <a:r>
              <a:rPr lang="ar-TN" sz="2800" kern="0" dirty="0">
                <a:solidFill>
                  <a:prstClr val="black"/>
                </a:solidFill>
              </a:rPr>
              <a:t> من المواد التي تعلمها في جلسة تدريبية بعد </a:t>
            </a:r>
            <a:r>
              <a:rPr lang="ar-TN" sz="2800" kern="0" dirty="0">
                <a:solidFill>
                  <a:srgbClr val="FF0000"/>
                </a:solidFill>
              </a:rPr>
              <a:t>أسبوع</a:t>
            </a:r>
            <a:r>
              <a:rPr lang="ar-TN" sz="2800" kern="0" dirty="0">
                <a:solidFill>
                  <a:prstClr val="black"/>
                </a:solidFill>
              </a:rPr>
              <a:t> فقط من التدريب</a:t>
            </a:r>
          </a:p>
          <a:p>
            <a:pPr lvl="0" algn="r" rtl="1">
              <a:defRPr/>
            </a:pPr>
            <a:endParaRPr lang="ar-TN" sz="2800" kern="0" dirty="0">
              <a:solidFill>
                <a:prstClr val="black"/>
              </a:solidFill>
            </a:endParaRPr>
          </a:p>
          <a:p>
            <a:pPr lvl="0" algn="r" rtl="1">
              <a:defRPr/>
            </a:pPr>
            <a:r>
              <a:rPr lang="ar-TN" sz="2800" kern="0" dirty="0">
                <a:solidFill>
                  <a:prstClr val="black"/>
                </a:solidFill>
              </a:rPr>
              <a:t>و</a:t>
            </a:r>
          </a:p>
          <a:p>
            <a:pPr lvl="0" algn="r" rtl="1">
              <a:defRPr/>
            </a:pPr>
            <a:endParaRPr lang="ar-TN" sz="2800" kern="0" dirty="0">
              <a:solidFill>
                <a:prstClr val="black"/>
              </a:solidFill>
            </a:endParaRPr>
          </a:p>
          <a:p>
            <a:pPr lvl="0" algn="r" rtl="1">
              <a:defRPr/>
            </a:pPr>
            <a:r>
              <a:rPr lang="ar-TN" sz="2800" kern="0" dirty="0" smtClean="0">
                <a:solidFill>
                  <a:srgbClr val="FF0000"/>
                </a:solidFill>
              </a:rPr>
              <a:t>90</a:t>
            </a:r>
            <a:r>
              <a:rPr lang="ar-TN" sz="2800" kern="0" dirty="0" smtClean="0">
                <a:solidFill>
                  <a:prstClr val="black"/>
                </a:solidFill>
              </a:rPr>
              <a:t> </a:t>
            </a:r>
            <a:r>
              <a:rPr lang="ar-TN" sz="2800" kern="0" dirty="0">
                <a:solidFill>
                  <a:srgbClr val="FF0000"/>
                </a:solidFill>
              </a:rPr>
              <a:t>٪ </a:t>
            </a:r>
            <a:r>
              <a:rPr lang="ar-TN" sz="2800" kern="0" dirty="0" smtClean="0">
                <a:solidFill>
                  <a:prstClr val="black"/>
                </a:solidFill>
              </a:rPr>
              <a:t>سوف </a:t>
            </a:r>
            <a:r>
              <a:rPr lang="ar-TN" sz="2800" kern="0" dirty="0">
                <a:solidFill>
                  <a:prstClr val="black"/>
                </a:solidFill>
              </a:rPr>
              <a:t>ينسون هذه المعلومات في 6</a:t>
            </a:r>
            <a:r>
              <a:rPr lang="ar-TN" sz="2800" kern="0" dirty="0">
                <a:solidFill>
                  <a:srgbClr val="FF0000"/>
                </a:solidFill>
              </a:rPr>
              <a:t> أشهر</a:t>
            </a:r>
            <a:r>
              <a:rPr lang="ar-TN" sz="2800" kern="0" dirty="0">
                <a:solidFill>
                  <a:prstClr val="black"/>
                </a:solidFill>
              </a:rPr>
              <a:t>.</a:t>
            </a:r>
          </a:p>
          <a:p>
            <a:pPr lvl="0" algn="r" rtl="1">
              <a:defRPr/>
            </a:pPr>
            <a:endParaRPr lang="ar-TN" sz="2800" kern="0" dirty="0">
              <a:solidFill>
                <a:prstClr val="black"/>
              </a:solidFill>
            </a:endParaRPr>
          </a:p>
          <a:p>
            <a:pPr lvl="0" algn="r" rtl="1">
              <a:defRPr/>
            </a:pPr>
            <a:r>
              <a:rPr lang="ar-TN" sz="2800" kern="0" dirty="0">
                <a:solidFill>
                  <a:prstClr val="black"/>
                </a:solidFill>
              </a:rPr>
              <a:t>اجعل الدورات التدريبية جذابة بما يكفي لتكون في الذاكرة.</a:t>
            </a:r>
            <a:endParaRPr kumimoji="0" lang="en-GB" sz="2800" b="1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84033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612576" y="1750747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TN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اعتمد</a:t>
            </a:r>
            <a:r>
              <a:rPr kumimoji="0" lang="ar-TN" sz="40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على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25782" y="2492897"/>
            <a:ext cx="8229600" cy="3863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تقنيات العروض والتواصل</a:t>
            </a:r>
          </a:p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تسهيل المناقشة</a:t>
            </a:r>
          </a:p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التعامل مع المواقف الصعبة</a:t>
            </a:r>
          </a:p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تمارين العصف الذهني</a:t>
            </a:r>
          </a:p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تلخيص اليوم التالي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5939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23528" y="1681810"/>
            <a:ext cx="8229600" cy="484455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sz="5900" b="1" dirty="0">
                <a:solidFill>
                  <a:sysClr val="windowText" lastClr="000000"/>
                </a:solidFill>
              </a:rPr>
              <a:t>في يوم </a:t>
            </a:r>
            <a:r>
              <a:rPr lang="ar-TN" sz="5900" b="1" dirty="0" smtClean="0">
                <a:solidFill>
                  <a:sysClr val="windowText" lastClr="000000"/>
                </a:solidFill>
              </a:rPr>
              <a:t>التدريب- </a:t>
            </a:r>
            <a:r>
              <a:rPr lang="ar-TN" sz="5900" b="1" dirty="0">
                <a:solidFill>
                  <a:sysClr val="windowText" lastClr="000000"/>
                </a:solidFill>
              </a:rPr>
              <a:t>قائمة التحقق في اللحظة الأخيرة</a:t>
            </a:r>
          </a:p>
          <a:p>
            <a:pPr lvl="0" algn="r" rtl="1">
              <a:buNone/>
              <a:defRPr/>
            </a:pPr>
            <a:endParaRPr lang="ar-TN" sz="5900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sz="5900" dirty="0" smtClean="0">
                <a:solidFill>
                  <a:sysClr val="windowText" lastClr="000000"/>
                </a:solidFill>
              </a:rPr>
              <a:t>-اللباس </a:t>
            </a:r>
            <a:r>
              <a:rPr lang="ar-TN" sz="5900" dirty="0">
                <a:solidFill>
                  <a:sysClr val="windowText" lastClr="000000"/>
                </a:solidFill>
              </a:rPr>
              <a:t>المناسب. طابق أسلوب ملابسك مع أسلوب متدرباتك - أو كن أكثر احترافًا.</a:t>
            </a:r>
          </a:p>
          <a:p>
            <a:pPr lvl="0" algn="r" rtl="1">
              <a:buNone/>
              <a:defRPr/>
            </a:pPr>
            <a:r>
              <a:rPr lang="ar-TN" sz="5900" dirty="0" smtClean="0">
                <a:solidFill>
                  <a:sysClr val="windowText" lastClr="000000"/>
                </a:solidFill>
              </a:rPr>
              <a:t>-الوصول </a:t>
            </a:r>
            <a:r>
              <a:rPr lang="ar-TN" sz="5900" dirty="0">
                <a:solidFill>
                  <a:sysClr val="windowText" lastClr="000000"/>
                </a:solidFill>
              </a:rPr>
              <a:t>مبكرا. امنح نفسك وقتًا للتحقق من ترتيبات اللحظة الأخيرة واستعد ذهنيًا.</a:t>
            </a:r>
          </a:p>
          <a:p>
            <a:pPr lvl="0" algn="r" rtl="1">
              <a:buNone/>
              <a:defRPr/>
            </a:pPr>
            <a:r>
              <a:rPr lang="ar-TN" sz="5900" dirty="0" smtClean="0">
                <a:solidFill>
                  <a:sysClr val="windowText" lastClr="000000"/>
                </a:solidFill>
              </a:rPr>
              <a:t>-تحقق </a:t>
            </a:r>
            <a:r>
              <a:rPr lang="ar-TN" sz="5900" dirty="0">
                <a:solidFill>
                  <a:sysClr val="windowText" lastClr="000000"/>
                </a:solidFill>
              </a:rPr>
              <a:t>من ترتيبات الجلوس. تأكد من أن الإعداد مثالي لنمط التدريب الذي تريد استخدامه</a:t>
            </a:r>
            <a:r>
              <a:rPr lang="ar-TN" sz="5900" b="1" dirty="0">
                <a:solidFill>
                  <a:sysClr val="windowText" lastClr="000000"/>
                </a:solidFill>
              </a:rPr>
              <a:t>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7157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8596" y="1785926"/>
            <a:ext cx="8229600" cy="5500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افحص درجة حرارة الغرفة. اضبطه بشكل مناسب.</a:t>
            </a: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تحقق من الأجهزة السمعية والبصرية. تأكد من أن كل شيء لا يزال يعمل بسلاسة.</a:t>
            </a:r>
            <a:endParaRPr kumimoji="0" lang="en-GB" sz="3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9692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0034" y="178592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Font typeface="Wingdings" pitchFamily="2" charset="2"/>
              <a:buChar char="ü"/>
              <a:defRPr/>
            </a:pPr>
            <a:r>
              <a:rPr lang="ar-TN" sz="2800" dirty="0">
                <a:solidFill>
                  <a:sysClr val="windowText" lastClr="000000"/>
                </a:solidFill>
              </a:rPr>
              <a:t>تحقق من مفاتيح الإضاءة ، حتى تتمكن من تحقيق الإضاءة المثالية للعروض التقديمية وتدوين الملاحظات.</a:t>
            </a: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TN" sz="2800" dirty="0">
                <a:solidFill>
                  <a:sysClr val="windowText" lastClr="000000"/>
                </a:solidFill>
              </a:rPr>
              <a:t>تحقق من تعتيم النوافذ. تأكد من أن الستائر تعمل بشكل صحيح.</a:t>
            </a: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TN" sz="2800" dirty="0">
                <a:solidFill>
                  <a:sysClr val="windowText" lastClr="000000"/>
                </a:solidFill>
              </a:rPr>
              <a:t>تحقق من الترتيبات. تأكد من أن لديك كل ما تحتاجه.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9639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90343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Font typeface="Wingdings" pitchFamily="2" charset="2"/>
              <a:buChar char="ü"/>
              <a:defRPr/>
            </a:pPr>
            <a:r>
              <a:rPr lang="ar-TN" sz="2800" dirty="0" smtClean="0">
                <a:solidFill>
                  <a:sysClr val="windowText" lastClr="000000"/>
                </a:solidFill>
              </a:rPr>
              <a:t>تأكد </a:t>
            </a:r>
            <a:r>
              <a:rPr lang="ar-TN" sz="2800" dirty="0">
                <a:solidFill>
                  <a:sysClr val="windowText" lastClr="000000"/>
                </a:solidFill>
              </a:rPr>
              <a:t>من أن لديك كل ما تحتاجه بالترتيب.</a:t>
            </a: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TN" sz="2800" dirty="0">
                <a:solidFill>
                  <a:sysClr val="windowText" lastClr="000000"/>
                </a:solidFill>
              </a:rPr>
              <a:t>ضع مواد الدورة. قرر ما إذا كنت ستضع النشرات على طاولة أو تضعها على كل مقعد.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0575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23528" y="1412776"/>
            <a:ext cx="8686800" cy="49435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ct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أثناء التدريب - تذكر أن:</a:t>
            </a:r>
            <a:endParaRPr lang="en-GB" b="1" dirty="0" smtClean="0">
              <a:solidFill>
                <a:sysClr val="windowText" lastClr="000000"/>
              </a:solidFill>
            </a:endParaRP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أخبر المتدربين بما ستغطيه.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في الجزء الرئيسي من الجلسة: اشرح النقاط الرئيسية ، وشرح الإجراءات ، وارتبط بأي معلومات أخرى يحتاج المتدربون إلى معرفتها.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استخدام التكرار: يساعد المتدربين على استيعاب المعلومات والاحتفاظ بها.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قبل عرض جزء من الوسائط المتعددة ، اشرح ما سيشاهدونه (يضمن الاستقبال الفعال).</a:t>
            </a: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اختبر بشكل متكرر.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99128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</TotalTime>
  <Words>423</Words>
  <Application>Microsoft Office PowerPoint</Application>
  <PresentationFormat>Affichage à l'écran (4:3)</PresentationFormat>
  <Paragraphs>59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1_Office Theme</vt:lpstr>
      <vt:lpstr>2_Office Theme</vt:lpstr>
      <vt:lpstr>محتوى الحصة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HP 15-bs024nf</cp:lastModifiedBy>
  <cp:revision>30</cp:revision>
  <dcterms:created xsi:type="dcterms:W3CDTF">2019-07-18T19:19:51Z</dcterms:created>
  <dcterms:modified xsi:type="dcterms:W3CDTF">2020-12-17T10:52:23Z</dcterms:modified>
</cp:coreProperties>
</file>