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56" r:id="rId2"/>
    <p:sldId id="257" r:id="rId3"/>
    <p:sldId id="258" r:id="rId4"/>
    <p:sldId id="259" r:id="rId5"/>
    <p:sldId id="260" r:id="rId6"/>
    <p:sldId id="263" r:id="rId7"/>
    <p:sldId id="264" r:id="rId8"/>
    <p:sldId id="265" r:id="rId9"/>
    <p:sldId id="266" r:id="rId10"/>
    <p:sldId id="267" r:id="rId11"/>
    <p:sldId id="261" r:id="rId12"/>
    <p:sldId id="262"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AC48B9A-7CE6-4011-9644-8215F885A2BF}" type="datetimeFigureOut">
              <a:rPr lang="en-US" smtClean="0"/>
              <a:pPr/>
              <a:t>10/7/2020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22E31FD-11F4-45F9-B917-68FE429C5B66}" type="slidenum">
              <a:rPr lang="en-US" smtClean="0"/>
              <a:pPr/>
              <a:t>‹N°›</a:t>
            </a:fld>
            <a:endParaRPr lang="en-US"/>
          </a:p>
        </p:txBody>
      </p:sp>
    </p:spTree>
    <p:extLst>
      <p:ext uri="{BB962C8B-B14F-4D97-AF65-F5344CB8AC3E}">
        <p14:creationId xmlns:p14="http://schemas.microsoft.com/office/powerpoint/2010/main" val="27396687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728CC4-C9D6-47F4-BC26-C82CCA0114FA}" type="datetimeFigureOut">
              <a:rPr lang="en-US" smtClean="0"/>
              <a:pPr/>
              <a:t>10/7/2020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F8670-B423-474E-8DEF-CF2EB33E1157}" type="slidenum">
              <a:rPr lang="en-US" smtClean="0"/>
              <a:pPr/>
              <a:t>‹N°›</a:t>
            </a:fld>
            <a:endParaRPr lang="en-US"/>
          </a:p>
        </p:txBody>
      </p:sp>
    </p:spTree>
    <p:extLst>
      <p:ext uri="{BB962C8B-B14F-4D97-AF65-F5344CB8AC3E}">
        <p14:creationId xmlns:p14="http://schemas.microsoft.com/office/powerpoint/2010/main" val="326359925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6F8670-B423-474E-8DEF-CF2EB33E1157}" type="slidenum">
              <a:rPr lang="en-US" smtClean="0"/>
              <a:pPr/>
              <a:t>1</a:t>
            </a:fld>
            <a:endParaRPr lang="en-US"/>
          </a:p>
        </p:txBody>
      </p:sp>
    </p:spTree>
    <p:extLst>
      <p:ext uri="{BB962C8B-B14F-4D97-AF65-F5344CB8AC3E}">
        <p14:creationId xmlns:p14="http://schemas.microsoft.com/office/powerpoint/2010/main" val="2248506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Tirana training , 9-11/10/2019</a:t>
            </a:r>
            <a:endParaRPr lang="en-US" dirty="0"/>
          </a:p>
        </p:txBody>
      </p:sp>
      <p:sp>
        <p:nvSpPr>
          <p:cNvPr id="6" name="Slide Number Placeholder 5"/>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33388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3692826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044794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3186670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309579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988454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Tirana training , 9-11/10/2019</a:t>
            </a:r>
            <a:endParaRPr lang="en-US"/>
          </a:p>
        </p:txBody>
      </p:sp>
      <p:sp>
        <p:nvSpPr>
          <p:cNvPr id="9" name="Slide Number Placeholder 8"/>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80107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3387995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Tirana training , 9-11/10/2019</a:t>
            </a:r>
            <a:endParaRPr lang="en-US"/>
          </a:p>
        </p:txBody>
      </p:sp>
      <p:sp>
        <p:nvSpPr>
          <p:cNvPr id="4" name="Slide Number Placeholder 3"/>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3598034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017477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3473654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1430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2209800"/>
            <a:ext cx="8229600" cy="39163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590800" cy="365125"/>
          </a:xfrm>
          <a:prstGeom prst="rect">
            <a:avLst/>
          </a:prstGeom>
        </p:spPr>
        <p:txBody>
          <a:bodyPr vert="horz" lIns="91440" tIns="45720" rIns="91440" bIns="45720" rtlCol="0" anchor="ctr"/>
          <a:lstStyle>
            <a:lvl1pPr algn="l">
              <a:defRPr sz="1000">
                <a:solidFill>
                  <a:schemeClr val="accent5">
                    <a:lumMod val="75000"/>
                  </a:schemeClr>
                </a:solidFill>
              </a:defRPr>
            </a:lvl1pPr>
          </a:lstStyle>
          <a:p>
            <a:endParaRPr lang="en-US" sz="900"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accent5">
                    <a:lumMod val="75000"/>
                  </a:schemeClr>
                </a:solidFill>
              </a:defRPr>
            </a:lvl1pPr>
          </a:lstStyle>
          <a:p>
            <a:r>
              <a:rPr lang="en-US" smtClean="0"/>
              <a:t>Tirana training , 9-11/10/2019</a:t>
            </a:r>
            <a:endParaRPr lang="en-US" dirty="0" smtClean="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255053-94EE-4D5F-971F-491348149B5B}" type="slidenum">
              <a:rPr lang="en-US" smtClean="0"/>
              <a:pPr/>
              <a:t>‹N°›</a:t>
            </a:fld>
            <a:endParaRPr lang="en-US" dirty="0"/>
          </a:p>
        </p:txBody>
      </p:sp>
      <p:pic>
        <p:nvPicPr>
          <p:cNvPr id="1028" name="Picture 4"/>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457200" y="896937"/>
            <a:ext cx="1652587"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457200" y="304800"/>
            <a:ext cx="1427163" cy="59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3810000" y="95249"/>
            <a:ext cx="102393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7315200" y="317498"/>
            <a:ext cx="1317625" cy="56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21532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TN" dirty="0" err="1" smtClean="0">
                <a:solidFill>
                  <a:schemeClr val="accent3">
                    <a:lumMod val="75000"/>
                  </a:schemeClr>
                </a:solidFill>
              </a:rPr>
              <a:t>ادارة</a:t>
            </a:r>
            <a:r>
              <a:rPr lang="ar-TN" dirty="0" smtClean="0">
                <a:solidFill>
                  <a:schemeClr val="accent3">
                    <a:lumMod val="75000"/>
                  </a:schemeClr>
                </a:solidFill>
              </a:rPr>
              <a:t> المخاطر التي تهدد </a:t>
            </a:r>
            <a:r>
              <a:rPr lang="ar-TN" dirty="0" err="1" smtClean="0">
                <a:solidFill>
                  <a:schemeClr val="accent3">
                    <a:lumMod val="75000"/>
                  </a:schemeClr>
                </a:solidFill>
              </a:rPr>
              <a:t>الاراضي</a:t>
            </a:r>
            <a:r>
              <a:rPr lang="ar-TN" smtClean="0">
                <a:solidFill>
                  <a:schemeClr val="accent3">
                    <a:lumMod val="75000"/>
                  </a:schemeClr>
                </a:solidFill>
              </a:rPr>
              <a:t> الرطبة </a:t>
            </a:r>
            <a:endParaRPr lang="en-US" dirty="0">
              <a:solidFill>
                <a:schemeClr val="accent3">
                  <a:lumMod val="75000"/>
                </a:schemeClr>
              </a:solidFill>
            </a:endParaRPr>
          </a:p>
        </p:txBody>
      </p:sp>
      <p:sp>
        <p:nvSpPr>
          <p:cNvPr id="3" name="Subtitle 2"/>
          <p:cNvSpPr>
            <a:spLocks noGrp="1"/>
          </p:cNvSpPr>
          <p:nvPr>
            <p:ph type="subTitle" idx="1"/>
          </p:nvPr>
        </p:nvSpPr>
        <p:spPr/>
        <p:txBody>
          <a:bodyPr>
            <a:normAutofit fontScale="70000" lnSpcReduction="20000"/>
          </a:bodyPr>
          <a:lstStyle/>
          <a:p>
            <a:r>
              <a:rPr lang="ar-TN" sz="4600" b="1" dirty="0">
                <a:solidFill>
                  <a:schemeClr val="accent3">
                    <a:lumMod val="50000"/>
                  </a:schemeClr>
                </a:solidFill>
              </a:rPr>
              <a:t>نظام المياه - التهديدات في الأراضي الرطبة</a:t>
            </a:r>
          </a:p>
          <a:p>
            <a:endParaRPr lang="ar-TN" sz="4600" b="1" dirty="0">
              <a:solidFill>
                <a:schemeClr val="accent3">
                  <a:lumMod val="50000"/>
                </a:schemeClr>
              </a:solidFill>
            </a:endParaRPr>
          </a:p>
          <a:p>
            <a:r>
              <a:rPr lang="ar-TN" sz="4600" b="1" dirty="0" smtClean="0">
                <a:solidFill>
                  <a:schemeClr val="accent3">
                    <a:lumMod val="50000"/>
                  </a:schemeClr>
                </a:solidFill>
              </a:rPr>
              <a:t>د. </a:t>
            </a:r>
            <a:r>
              <a:rPr lang="ar-TN" sz="4600" b="1" dirty="0">
                <a:solidFill>
                  <a:schemeClr val="accent3">
                    <a:lumMod val="50000"/>
                  </a:schemeClr>
                </a:solidFill>
              </a:rPr>
              <a:t>إميرجيتا أدهمي</a:t>
            </a:r>
            <a:endParaRPr lang="en-US" sz="2600" dirty="0">
              <a:solidFill>
                <a:srgbClr val="0070C0"/>
              </a:solidFill>
            </a:endParaRPr>
          </a:p>
        </p:txBody>
      </p:sp>
      <p:sp>
        <p:nvSpPr>
          <p:cNvPr id="4" name="Footer Placeholder 3"/>
          <p:cNvSpPr>
            <a:spLocks noGrp="1"/>
          </p:cNvSpPr>
          <p:nvPr>
            <p:ph type="ftr" sz="quarter" idx="11"/>
          </p:nvPr>
        </p:nvSpPr>
        <p:spPr/>
        <p:txBody>
          <a:bodyPr/>
          <a:lstStyle/>
          <a:p>
            <a:r>
              <a:rPr lang="ar-TN" dirty="0">
                <a:solidFill>
                  <a:schemeClr val="accent6">
                    <a:lumMod val="75000"/>
                  </a:schemeClr>
                </a:solidFill>
              </a:rPr>
              <a:t>تدريب تيرانا ، 9-11 / 10/2019</a:t>
            </a:r>
            <a:endParaRPr lang="en-US" dirty="0">
              <a:solidFill>
                <a:schemeClr val="accent6">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1</a:t>
            </a:fld>
            <a:endParaRPr lang="en-US"/>
          </a:p>
        </p:txBody>
      </p:sp>
    </p:spTree>
    <p:extLst>
      <p:ext uri="{BB962C8B-B14F-4D97-AF65-F5344CB8AC3E}">
        <p14:creationId xmlns:p14="http://schemas.microsoft.com/office/powerpoint/2010/main" val="1628832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OM" sz="4000" b="1" dirty="0" smtClean="0">
                <a:solidFill>
                  <a:schemeClr val="accent3">
                    <a:lumMod val="75000"/>
                  </a:schemeClr>
                </a:solidFill>
              </a:rPr>
              <a:t>التصرف في </a:t>
            </a:r>
            <a:r>
              <a:rPr lang="ar-TN" sz="4000" b="1" dirty="0" smtClean="0">
                <a:solidFill>
                  <a:schemeClr val="accent3">
                    <a:lumMod val="75000"/>
                  </a:schemeClr>
                </a:solidFill>
              </a:rPr>
              <a:t>نظام </a:t>
            </a:r>
            <a:r>
              <a:rPr lang="ar-TN" sz="4000" b="1" dirty="0">
                <a:solidFill>
                  <a:schemeClr val="accent3">
                    <a:lumMod val="75000"/>
                  </a:schemeClr>
                </a:solidFill>
              </a:rPr>
              <a:t>المياه</a:t>
            </a:r>
            <a:endParaRPr lang="en-US" sz="4000" b="1" dirty="0">
              <a:solidFill>
                <a:schemeClr val="accent3">
                  <a:lumMod val="75000"/>
                </a:schemeClr>
              </a:solidFill>
            </a:endParaRPr>
          </a:p>
        </p:txBody>
      </p:sp>
      <p:sp>
        <p:nvSpPr>
          <p:cNvPr id="3" name="Content Placeholder 2"/>
          <p:cNvSpPr>
            <a:spLocks noGrp="1"/>
          </p:cNvSpPr>
          <p:nvPr>
            <p:ph idx="1"/>
          </p:nvPr>
        </p:nvSpPr>
        <p:spPr/>
        <p:txBody>
          <a:bodyPr>
            <a:normAutofit/>
          </a:bodyPr>
          <a:lstStyle/>
          <a:p>
            <a:pPr algn="r" rtl="1"/>
            <a:r>
              <a:rPr lang="ar-TN" dirty="0"/>
              <a:t>نماذج لنظام </a:t>
            </a:r>
            <a:r>
              <a:rPr lang="ar-TN" dirty="0" smtClean="0"/>
              <a:t>المياه</a:t>
            </a:r>
            <a:r>
              <a:rPr lang="ar-OM" dirty="0" err="1" smtClean="0"/>
              <a:t>.</a:t>
            </a:r>
            <a:endParaRPr lang="ar-TN" dirty="0"/>
          </a:p>
          <a:p>
            <a:pPr algn="r" rtl="1"/>
            <a:r>
              <a:rPr lang="ar-TN" dirty="0"/>
              <a:t>مراقبة نظام المياه في الأراضي الرطبة (مدخل ومخرج</a:t>
            </a:r>
            <a:r>
              <a:rPr lang="ar-TN" dirty="0" err="1" smtClean="0"/>
              <a:t>)</a:t>
            </a:r>
            <a:r>
              <a:rPr lang="ar-OM" dirty="0" err="1" smtClean="0"/>
              <a:t>.</a:t>
            </a:r>
            <a:endParaRPr lang="ar-TN" dirty="0"/>
          </a:p>
          <a:p>
            <a:pPr algn="r" rtl="1"/>
            <a:r>
              <a:rPr lang="ar-TN" dirty="0"/>
              <a:t>التحكم في جودة المياه في المسطحات المائية المرتبطة بالأراضي </a:t>
            </a:r>
            <a:r>
              <a:rPr lang="ar-TN" dirty="0" smtClean="0"/>
              <a:t>الرطبة</a:t>
            </a:r>
            <a:r>
              <a:rPr lang="ar-OM" dirty="0" err="1" smtClean="0"/>
              <a:t>.</a:t>
            </a:r>
            <a:endParaRPr lang="ar-TN" dirty="0"/>
          </a:p>
          <a:p>
            <a:pPr algn="r" rtl="1"/>
            <a:r>
              <a:rPr lang="ar-TN" dirty="0"/>
              <a:t>تنفيذ خطة إدارة صحيحة لمنطقة الأراضي الرطبة لحماية موارد المياه واستخدامها </a:t>
            </a:r>
            <a:r>
              <a:rPr lang="ar-TN" dirty="0" smtClean="0"/>
              <a:t>واستغلالها</a:t>
            </a:r>
            <a:r>
              <a:rPr lang="ar-OM" dirty="0" err="1" smtClean="0"/>
              <a:t>.</a:t>
            </a:r>
            <a:endParaRPr lang="en-US"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10</a:t>
            </a:fld>
            <a:endParaRPr lang="en-US"/>
          </a:p>
        </p:txBody>
      </p:sp>
    </p:spTree>
    <p:extLst>
      <p:ext uri="{BB962C8B-B14F-4D97-AF65-F5344CB8AC3E}">
        <p14:creationId xmlns:p14="http://schemas.microsoft.com/office/powerpoint/2010/main" val="2855317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chemeClr val="accent3">
                    <a:lumMod val="75000"/>
                  </a:schemeClr>
                </a:solidFill>
              </a:rPr>
              <a:t>أسئلة وأجوبة!</a:t>
            </a:r>
            <a:endParaRPr lang="sq-AL" dirty="0">
              <a:solidFill>
                <a:schemeClr val="accent3">
                  <a:lumMod val="75000"/>
                </a:schemeClr>
              </a:solidFill>
            </a:endParaRPr>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11</a:t>
            </a:fld>
            <a:endParaRPr lang="en-US"/>
          </a:p>
        </p:txBody>
      </p:sp>
      <p:pic>
        <p:nvPicPr>
          <p:cNvPr id="33794" name="Picture 2" descr="Image result for questions"/>
          <p:cNvPicPr>
            <a:picLocks noChangeAspect="1" noChangeArrowheads="1"/>
          </p:cNvPicPr>
          <p:nvPr/>
        </p:nvPicPr>
        <p:blipFill>
          <a:blip r:embed="rId2" cstate="print"/>
          <a:srcRect/>
          <a:stretch>
            <a:fillRect/>
          </a:stretch>
        </p:blipFill>
        <p:spPr bwMode="auto">
          <a:xfrm>
            <a:off x="2971800" y="2590800"/>
            <a:ext cx="2971800" cy="29718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ar-TN" dirty="0">
                <a:solidFill>
                  <a:schemeClr val="accent3">
                    <a:lumMod val="75000"/>
                  </a:schemeClr>
                </a:solidFill>
              </a:rPr>
              <a:t>دراسات الحالة - مجموعة العمل</a:t>
            </a:r>
            <a:endParaRPr lang="sq-AL" dirty="0">
              <a:solidFill>
                <a:schemeClr val="accent3">
                  <a:lumMod val="75000"/>
                </a:schemeClr>
              </a:solidFill>
            </a:endParaRPr>
          </a:p>
        </p:txBody>
      </p:sp>
      <p:sp>
        <p:nvSpPr>
          <p:cNvPr id="8" name="Content Placeholder 7"/>
          <p:cNvSpPr>
            <a:spLocks noGrp="1"/>
          </p:cNvSpPr>
          <p:nvPr>
            <p:ph idx="1"/>
          </p:nvPr>
        </p:nvSpPr>
        <p:spPr/>
        <p:txBody>
          <a:bodyPr/>
          <a:lstStyle/>
          <a:p>
            <a:pPr algn="r" rtl="1"/>
            <a:r>
              <a:rPr lang="ar-TN" dirty="0"/>
              <a:t>اقرأ دراسة </a:t>
            </a:r>
            <a:r>
              <a:rPr lang="ar-TN" dirty="0" smtClean="0"/>
              <a:t>الحالة</a:t>
            </a:r>
            <a:r>
              <a:rPr lang="ar-OM" dirty="0" err="1" smtClean="0"/>
              <a:t>.</a:t>
            </a:r>
            <a:endParaRPr lang="ar-TN" dirty="0"/>
          </a:p>
          <a:p>
            <a:pPr algn="r" rtl="1"/>
            <a:r>
              <a:rPr lang="ar-TN" dirty="0"/>
              <a:t>تحديد التهديدات على أنها </a:t>
            </a:r>
            <a:r>
              <a:rPr lang="ar-TN" dirty="0" smtClean="0"/>
              <a:t>تلوث</a:t>
            </a:r>
            <a:r>
              <a:rPr lang="ar-OM" dirty="0" err="1" smtClean="0"/>
              <a:t>.</a:t>
            </a:r>
            <a:endParaRPr lang="ar-TN" dirty="0"/>
          </a:p>
          <a:p>
            <a:pPr algn="r" rtl="1"/>
            <a:r>
              <a:rPr lang="ar-TN" dirty="0"/>
              <a:t>تحديد إجراءات </a:t>
            </a:r>
            <a:r>
              <a:rPr lang="ar-TN" dirty="0" smtClean="0"/>
              <a:t>الإدارة</a:t>
            </a:r>
            <a:r>
              <a:rPr lang="ar-OM" dirty="0" err="1" smtClean="0"/>
              <a:t>.</a:t>
            </a:r>
            <a:endParaRPr lang="sq-AL"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12</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chemeClr val="accent4">
                    <a:lumMod val="75000"/>
                  </a:schemeClr>
                </a:solidFill>
              </a:rPr>
              <a:t>محتوى الجلسة</a:t>
            </a:r>
            <a:endParaRPr lang="en-US" dirty="0">
              <a:solidFill>
                <a:schemeClr val="accent4">
                  <a:lumMod val="75000"/>
                </a:schemeClr>
              </a:solidFill>
            </a:endParaRPr>
          </a:p>
        </p:txBody>
      </p:sp>
      <p:sp>
        <p:nvSpPr>
          <p:cNvPr id="3" name="Content Placeholder 2"/>
          <p:cNvSpPr>
            <a:spLocks noGrp="1"/>
          </p:cNvSpPr>
          <p:nvPr>
            <p:ph idx="1"/>
          </p:nvPr>
        </p:nvSpPr>
        <p:spPr/>
        <p:txBody>
          <a:bodyPr>
            <a:normAutofit/>
          </a:bodyPr>
          <a:lstStyle/>
          <a:p>
            <a:pPr algn="just" rtl="1"/>
            <a:r>
              <a:rPr lang="ar-TN" dirty="0"/>
              <a:t>التهديدات من تغيير النظم الطبيعية</a:t>
            </a:r>
          </a:p>
          <a:p>
            <a:pPr algn="just" rtl="1"/>
            <a:r>
              <a:rPr lang="ar-TN" dirty="0"/>
              <a:t>التهديدات من بناء السدود </a:t>
            </a:r>
            <a:r>
              <a:rPr lang="ar-TN" dirty="0" smtClean="0"/>
              <a:t>والسدود</a:t>
            </a:r>
            <a:r>
              <a:rPr lang="ar-OM" dirty="0" smtClean="0"/>
              <a:t> الموجودة</a:t>
            </a:r>
            <a:endParaRPr lang="ar-TN" dirty="0"/>
          </a:p>
          <a:p>
            <a:pPr algn="just" rtl="1"/>
            <a:r>
              <a:rPr lang="ar-TN" dirty="0"/>
              <a:t>التهديدات من الفيضانات</a:t>
            </a:r>
          </a:p>
          <a:p>
            <a:pPr algn="just" rtl="1"/>
            <a:r>
              <a:rPr lang="ar-TN" dirty="0"/>
              <a:t>التهديدات من تآكل </a:t>
            </a:r>
            <a:r>
              <a:rPr lang="ar-TN" dirty="0" smtClean="0"/>
              <a:t>وترسب </a:t>
            </a:r>
            <a:r>
              <a:rPr lang="ar-TN" dirty="0"/>
              <a:t>المياه السطحية</a:t>
            </a:r>
          </a:p>
          <a:p>
            <a:pPr algn="just" rtl="1"/>
            <a:r>
              <a:rPr lang="ar-TN" dirty="0"/>
              <a:t>التهديدات من التشبع بالمياه</a:t>
            </a:r>
          </a:p>
          <a:p>
            <a:pPr algn="just" rtl="1"/>
            <a:r>
              <a:rPr lang="ar-TN" dirty="0"/>
              <a:t>التهديدات من استخراج المياه والمياه الجوفية</a:t>
            </a:r>
            <a:endParaRPr lang="en-US" dirty="0"/>
          </a:p>
        </p:txBody>
      </p:sp>
      <p:sp>
        <p:nvSpPr>
          <p:cNvPr id="4" name="Footer Placeholder 3"/>
          <p:cNvSpPr>
            <a:spLocks noGrp="1"/>
          </p:cNvSpPr>
          <p:nvPr>
            <p:ph type="ftr" sz="quarter" idx="11"/>
          </p:nvPr>
        </p:nvSpPr>
        <p:spPr/>
        <p:txBody>
          <a:bodyPr/>
          <a:lstStyle/>
          <a:p>
            <a:r>
              <a:rPr lang="ar-TN" dirty="0">
                <a:solidFill>
                  <a:schemeClr val="accent4">
                    <a:lumMod val="75000"/>
                  </a:schemeClr>
                </a:solidFill>
              </a:rPr>
              <a:t>تدريب تيرانا ، 9-11 / 10/2019</a:t>
            </a:r>
            <a:endParaRPr lang="en-US" dirty="0">
              <a:solidFill>
                <a:schemeClr val="accent4">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2</a:t>
            </a:fld>
            <a:endParaRPr lang="en-US"/>
          </a:p>
        </p:txBody>
      </p:sp>
    </p:spTree>
    <p:extLst>
      <p:ext uri="{BB962C8B-B14F-4D97-AF65-F5344CB8AC3E}">
        <p14:creationId xmlns:p14="http://schemas.microsoft.com/office/powerpoint/2010/main" val="3718712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TN" sz="3600" b="1" dirty="0" smtClean="0">
                <a:solidFill>
                  <a:schemeClr val="accent3">
                    <a:lumMod val="75000"/>
                  </a:schemeClr>
                </a:solidFill>
              </a:rPr>
              <a:t>التهديدات</a:t>
            </a:r>
            <a:r>
              <a:rPr lang="ar-OM" sz="3600" b="1" dirty="0" smtClean="0">
                <a:solidFill>
                  <a:schemeClr val="accent3">
                    <a:lumMod val="75000"/>
                  </a:schemeClr>
                </a:solidFill>
              </a:rPr>
              <a:t> المتأتية</a:t>
            </a:r>
            <a:r>
              <a:rPr lang="ar-TN" sz="3600" b="1" dirty="0" smtClean="0">
                <a:solidFill>
                  <a:schemeClr val="accent3">
                    <a:lumMod val="75000"/>
                  </a:schemeClr>
                </a:solidFill>
              </a:rPr>
              <a:t> </a:t>
            </a:r>
            <a:r>
              <a:rPr lang="ar-TN" sz="3600" b="1" dirty="0">
                <a:solidFill>
                  <a:schemeClr val="accent3">
                    <a:lumMod val="75000"/>
                  </a:schemeClr>
                </a:solidFill>
              </a:rPr>
              <a:t>من تغيير النظم الطبيعية</a:t>
            </a:r>
            <a:endParaRPr lang="en-US" sz="3600" b="1" dirty="0">
              <a:solidFill>
                <a:schemeClr val="accent3">
                  <a:lumMod val="75000"/>
                </a:schemeClr>
              </a:solidFill>
            </a:endParaRPr>
          </a:p>
        </p:txBody>
      </p:sp>
      <p:sp>
        <p:nvSpPr>
          <p:cNvPr id="3" name="Content Placeholder 2"/>
          <p:cNvSpPr>
            <a:spLocks noGrp="1"/>
          </p:cNvSpPr>
          <p:nvPr>
            <p:ph idx="1"/>
          </p:nvPr>
        </p:nvSpPr>
        <p:spPr>
          <a:xfrm>
            <a:off x="457200" y="2209800"/>
            <a:ext cx="3810000" cy="3916363"/>
          </a:xfrm>
        </p:spPr>
        <p:txBody>
          <a:bodyPr>
            <a:normAutofit/>
          </a:bodyPr>
          <a:lstStyle/>
          <a:p>
            <a:pPr algn="r" rtl="1"/>
            <a:r>
              <a:rPr lang="ar-TN" dirty="0"/>
              <a:t>بناء السد</a:t>
            </a:r>
          </a:p>
          <a:p>
            <a:pPr algn="r" rtl="1"/>
            <a:r>
              <a:rPr lang="ar-OM" dirty="0" smtClean="0"/>
              <a:t>إغلاق </a:t>
            </a:r>
            <a:r>
              <a:rPr lang="ar-TN" dirty="0" smtClean="0"/>
              <a:t>قنوات </a:t>
            </a:r>
            <a:r>
              <a:rPr lang="ar-TN" dirty="0"/>
              <a:t>الاتصال</a:t>
            </a:r>
          </a:p>
          <a:p>
            <a:pPr algn="r" rtl="1"/>
            <a:r>
              <a:rPr lang="ar-TN" dirty="0"/>
              <a:t>الحد من تدفق المياه من بناء </a:t>
            </a:r>
            <a:r>
              <a:rPr lang="en-US" dirty="0"/>
              <a:t>HPP </a:t>
            </a:r>
            <a:r>
              <a:rPr lang="ar-OM" dirty="0" smtClean="0"/>
              <a:t> </a:t>
            </a:r>
            <a:r>
              <a:rPr lang="ar-TN" dirty="0" smtClean="0"/>
              <a:t>في </a:t>
            </a:r>
            <a:r>
              <a:rPr lang="ar-TN" dirty="0"/>
              <a:t>المجرى العلوي للنهر</a:t>
            </a:r>
            <a:endParaRPr lang="en-US" dirty="0"/>
          </a:p>
        </p:txBody>
      </p:sp>
      <p:sp>
        <p:nvSpPr>
          <p:cNvPr id="4" name="Footer Placeholder 3"/>
          <p:cNvSpPr>
            <a:spLocks noGrp="1"/>
          </p:cNvSpPr>
          <p:nvPr>
            <p:ph type="ftr" sz="quarter" idx="11"/>
          </p:nvPr>
        </p:nvSpPr>
        <p:spPr/>
        <p:txBody>
          <a:bodyPr/>
          <a:lstStyle/>
          <a:p>
            <a:r>
              <a:rPr lang="ar-TN" dirty="0">
                <a:solidFill>
                  <a:schemeClr val="accent4">
                    <a:lumMod val="75000"/>
                  </a:schemeClr>
                </a:solidFill>
              </a:rPr>
              <a:t>تدريب تيرانا ، 9-11 / 10/2019</a:t>
            </a:r>
            <a:endParaRPr lang="en-US" dirty="0">
              <a:solidFill>
                <a:schemeClr val="accent4">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3</a:t>
            </a:fld>
            <a:endParaRPr lang="en-US"/>
          </a:p>
        </p:txBody>
      </p:sp>
      <p:pic>
        <p:nvPicPr>
          <p:cNvPr id="1026" name="Picture 2" descr="G:\materiale te projektit MDRD\scan\2010-11-25 08-53-41_002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0" y="2362200"/>
            <a:ext cx="2639741"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6873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838200"/>
          </a:xfrm>
        </p:spPr>
        <p:txBody>
          <a:bodyPr>
            <a:normAutofit/>
          </a:bodyPr>
          <a:lstStyle/>
          <a:p>
            <a:r>
              <a:rPr lang="ar-OM" sz="3600" b="1" dirty="0" smtClean="0">
                <a:solidFill>
                  <a:schemeClr val="accent3">
                    <a:lumMod val="75000"/>
                  </a:schemeClr>
                </a:solidFill>
              </a:rPr>
              <a:t> </a:t>
            </a:r>
            <a:r>
              <a:rPr lang="ar-TN" sz="3600" b="1" dirty="0" smtClean="0">
                <a:solidFill>
                  <a:schemeClr val="accent3">
                    <a:lumMod val="75000"/>
                  </a:schemeClr>
                </a:solidFill>
              </a:rPr>
              <a:t>التهديدات</a:t>
            </a:r>
            <a:r>
              <a:rPr lang="ar-OM" sz="3600" b="1" dirty="0" smtClean="0">
                <a:solidFill>
                  <a:schemeClr val="accent3">
                    <a:lumMod val="75000"/>
                  </a:schemeClr>
                </a:solidFill>
              </a:rPr>
              <a:t> المتأتية</a:t>
            </a:r>
            <a:r>
              <a:rPr lang="ar-TN" sz="3600" b="1" dirty="0" smtClean="0">
                <a:solidFill>
                  <a:schemeClr val="accent3">
                    <a:lumMod val="75000"/>
                  </a:schemeClr>
                </a:solidFill>
              </a:rPr>
              <a:t> </a:t>
            </a:r>
            <a:r>
              <a:rPr lang="ar-TN" sz="3600" b="1" dirty="0">
                <a:solidFill>
                  <a:schemeClr val="accent3">
                    <a:lumMod val="75000"/>
                  </a:schemeClr>
                </a:solidFill>
              </a:rPr>
              <a:t>من بناء </a:t>
            </a:r>
            <a:r>
              <a:rPr lang="ar-TN" sz="3600" b="1" dirty="0" smtClean="0">
                <a:solidFill>
                  <a:schemeClr val="accent3">
                    <a:lumMod val="75000"/>
                  </a:schemeClr>
                </a:solidFill>
              </a:rPr>
              <a:t>السدود</a:t>
            </a:r>
            <a:endParaRPr lang="sq-AL" sz="3600" b="1" dirty="0">
              <a:solidFill>
                <a:schemeClr val="accent3">
                  <a:lumMod val="75000"/>
                </a:schemeClr>
              </a:solidFill>
            </a:endParaRPr>
          </a:p>
        </p:txBody>
      </p:sp>
      <p:sp>
        <p:nvSpPr>
          <p:cNvPr id="3" name="Content Placeholder 2"/>
          <p:cNvSpPr>
            <a:spLocks noGrp="1"/>
          </p:cNvSpPr>
          <p:nvPr>
            <p:ph idx="1"/>
          </p:nvPr>
        </p:nvSpPr>
        <p:spPr>
          <a:xfrm>
            <a:off x="457200" y="2209800"/>
            <a:ext cx="2895600" cy="3916363"/>
          </a:xfrm>
        </p:spPr>
        <p:txBody>
          <a:bodyPr>
            <a:normAutofit fontScale="85000" lnSpcReduction="10000"/>
          </a:bodyPr>
          <a:lstStyle/>
          <a:p>
            <a:pPr algn="r" rtl="1"/>
            <a:r>
              <a:rPr lang="ar-TN" dirty="0"/>
              <a:t>يمكن أن يوقف بناء السد نقل الرواسب</a:t>
            </a:r>
          </a:p>
          <a:p>
            <a:pPr algn="r" rtl="1"/>
            <a:r>
              <a:rPr lang="ar-TN" dirty="0"/>
              <a:t>زيادة الانجراف من خلال المد والجزر أو خفض منسوب المياه</a:t>
            </a:r>
          </a:p>
          <a:p>
            <a:pPr algn="r" rtl="1"/>
            <a:r>
              <a:rPr lang="ar-TN" dirty="0"/>
              <a:t>إنشاء البركة ولكن ليس الماء الحي</a:t>
            </a:r>
          </a:p>
          <a:p>
            <a:pPr algn="r" rtl="1"/>
            <a:r>
              <a:rPr lang="ar-TN" dirty="0"/>
              <a:t>وقف دوران المياه داخل البحيرات</a:t>
            </a:r>
            <a:endParaRPr lang="sq-AL" dirty="0"/>
          </a:p>
        </p:txBody>
      </p:sp>
      <p:sp>
        <p:nvSpPr>
          <p:cNvPr id="4" name="Footer Placeholder 3"/>
          <p:cNvSpPr>
            <a:spLocks noGrp="1"/>
          </p:cNvSpPr>
          <p:nvPr>
            <p:ph type="ftr" sz="quarter" idx="11"/>
          </p:nvPr>
        </p:nvSpPr>
        <p:spPr>
          <a:xfrm>
            <a:off x="762000" y="6271324"/>
            <a:ext cx="2895600" cy="365125"/>
          </a:xfrm>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4</a:t>
            </a:fld>
            <a:endParaRPr lang="en-US"/>
          </a:p>
        </p:txBody>
      </p:sp>
      <p:pic>
        <p:nvPicPr>
          <p:cNvPr id="2050" name="Picture 2" descr="G:\materiale te projektit MDRD\workshops\materiale te David Brew for workshop\Workshop restauration pictures\Foto Workshop Restoration 28 Oct 2010\DSC0607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4600" y="4495800"/>
            <a:ext cx="274320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G:\materiale te projektit MDRD\workshops\materiale te David Brew for workshop\Workshop restauration pictures\Foto Workshop Restoration 28 Oct 2010\DSC0602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5200" y="4495800"/>
            <a:ext cx="274320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G:\materiale te projektit MDRD\activity\Foto Lezhe\Foto + Filma Jaku Tetor 2010\Foto Jaku18 Shtator 2010 Zaje\DSC0556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4600" y="2427798"/>
            <a:ext cx="24384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G:\materiale te projektit MDRD\activity\Foto Lezhe\Foto + Filma Jaku Tetor 2010\Foto Jaku18 Shtator 2010 Zaje\DSC0555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57600" y="2438400"/>
            <a:ext cx="2438400" cy="182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914400"/>
          </a:xfrm>
        </p:spPr>
        <p:txBody>
          <a:bodyPr>
            <a:normAutofit/>
          </a:bodyPr>
          <a:lstStyle/>
          <a:p>
            <a:r>
              <a:rPr lang="ar-TN" b="1" dirty="0" smtClean="0">
                <a:solidFill>
                  <a:schemeClr val="accent3">
                    <a:lumMod val="75000"/>
                  </a:schemeClr>
                </a:solidFill>
              </a:rPr>
              <a:t>التهديدات</a:t>
            </a:r>
            <a:r>
              <a:rPr lang="ar-OM" b="1" dirty="0" smtClean="0">
                <a:solidFill>
                  <a:schemeClr val="accent3">
                    <a:lumMod val="75000"/>
                  </a:schemeClr>
                </a:solidFill>
              </a:rPr>
              <a:t> المتأتية</a:t>
            </a:r>
            <a:r>
              <a:rPr lang="ar-TN" b="1" dirty="0" smtClean="0">
                <a:solidFill>
                  <a:schemeClr val="accent3">
                    <a:lumMod val="75000"/>
                  </a:schemeClr>
                </a:solidFill>
              </a:rPr>
              <a:t> </a:t>
            </a:r>
            <a:r>
              <a:rPr lang="ar-TN" b="1" dirty="0">
                <a:solidFill>
                  <a:schemeClr val="accent3">
                    <a:lumMod val="75000"/>
                  </a:schemeClr>
                </a:solidFill>
              </a:rPr>
              <a:t>من الفيضانات</a:t>
            </a:r>
            <a:endParaRPr lang="sq-AL" b="1" dirty="0">
              <a:solidFill>
                <a:schemeClr val="accent3">
                  <a:lumMod val="75000"/>
                </a:schemeClr>
              </a:solidFill>
            </a:endParaRPr>
          </a:p>
        </p:txBody>
      </p:sp>
      <p:sp>
        <p:nvSpPr>
          <p:cNvPr id="3" name="Content Placeholder 2"/>
          <p:cNvSpPr>
            <a:spLocks noGrp="1"/>
          </p:cNvSpPr>
          <p:nvPr>
            <p:ph idx="1"/>
          </p:nvPr>
        </p:nvSpPr>
        <p:spPr>
          <a:xfrm>
            <a:off x="457200" y="2209800"/>
            <a:ext cx="4038600" cy="3916363"/>
          </a:xfrm>
        </p:spPr>
        <p:txBody>
          <a:bodyPr>
            <a:normAutofit/>
          </a:bodyPr>
          <a:lstStyle/>
          <a:p>
            <a:pPr algn="r" rtl="1"/>
            <a:r>
              <a:rPr lang="ar-TN" dirty="0"/>
              <a:t>إتلاف النباتات في الأراضي الرطبة</a:t>
            </a:r>
          </a:p>
          <a:p>
            <a:pPr algn="r" rtl="1"/>
            <a:r>
              <a:rPr lang="ar-TN" dirty="0"/>
              <a:t>الإضرار بالبنية التحتية للحماية</a:t>
            </a:r>
          </a:p>
          <a:p>
            <a:pPr algn="r" rtl="1"/>
            <a:r>
              <a:rPr lang="ar-TN" dirty="0"/>
              <a:t>الإضرار بسد الأنهار والقنوات</a:t>
            </a:r>
          </a:p>
          <a:p>
            <a:pPr algn="r" rtl="1"/>
            <a:r>
              <a:rPr lang="ar-TN" dirty="0"/>
              <a:t>تقليل جودة المياه</a:t>
            </a:r>
            <a:endParaRPr lang="en-US" dirty="0" smtClean="0"/>
          </a:p>
        </p:txBody>
      </p:sp>
      <p:sp>
        <p:nvSpPr>
          <p:cNvPr id="4" name="Footer Placeholder 3"/>
          <p:cNvSpPr>
            <a:spLocks noGrp="1"/>
          </p:cNvSpPr>
          <p:nvPr>
            <p:ph type="ftr" sz="quarter" idx="11"/>
          </p:nvPr>
        </p:nvSpPr>
        <p:spPr>
          <a:xfrm>
            <a:off x="1828800" y="6399652"/>
            <a:ext cx="2895600" cy="365125"/>
          </a:xfrm>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5</a:t>
            </a:fld>
            <a:endParaRPr lang="en-US"/>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76938" y="1905000"/>
            <a:ext cx="2809875"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60375" y="3124200"/>
            <a:ext cx="2209800" cy="165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descr="G:\materiale te projektit MDRD\Raportet e eksperteve kombetar\hydrmet-ecosystems' experts\DMRD\Foto\Janar_2010\100_728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4200" y="3732688"/>
            <a:ext cx="1966912" cy="2622075"/>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G:\materiale te projektit MDRD\Raportet e eksperteve kombetar\hydrmet-ecosystems' experts\DMRD\Foto\Janar_2010\100_725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60376" y="4853058"/>
            <a:ext cx="2209800" cy="16576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ar-TN" sz="3600" b="1" dirty="0" smtClean="0">
                <a:solidFill>
                  <a:schemeClr val="accent3">
                    <a:lumMod val="75000"/>
                  </a:schemeClr>
                </a:solidFill>
              </a:rPr>
              <a:t>التهديدات</a:t>
            </a:r>
            <a:r>
              <a:rPr lang="ar-OM" sz="3600" b="1" dirty="0" smtClean="0">
                <a:solidFill>
                  <a:schemeClr val="accent3">
                    <a:lumMod val="75000"/>
                  </a:schemeClr>
                </a:solidFill>
              </a:rPr>
              <a:t> المترتبة عن</a:t>
            </a:r>
            <a:r>
              <a:rPr lang="ar-TN" sz="3600" b="1" dirty="0" smtClean="0">
                <a:solidFill>
                  <a:schemeClr val="accent3">
                    <a:lumMod val="75000"/>
                  </a:schemeClr>
                </a:solidFill>
              </a:rPr>
              <a:t> </a:t>
            </a:r>
            <a:r>
              <a:rPr lang="ar-TN" sz="3600" b="1" dirty="0">
                <a:solidFill>
                  <a:schemeClr val="accent3">
                    <a:lumMod val="75000"/>
                  </a:schemeClr>
                </a:solidFill>
              </a:rPr>
              <a:t>تآكل </a:t>
            </a:r>
            <a:r>
              <a:rPr lang="ar-TN" sz="3600" b="1" dirty="0" smtClean="0">
                <a:solidFill>
                  <a:schemeClr val="accent3">
                    <a:lumMod val="75000"/>
                  </a:schemeClr>
                </a:solidFill>
              </a:rPr>
              <a:t>وترسب </a:t>
            </a:r>
            <a:r>
              <a:rPr lang="ar-TN" sz="3600" b="1" dirty="0">
                <a:solidFill>
                  <a:schemeClr val="accent3">
                    <a:lumMod val="75000"/>
                  </a:schemeClr>
                </a:solidFill>
              </a:rPr>
              <a:t>المياه السطحية</a:t>
            </a:r>
            <a:endParaRPr lang="sq-AL" sz="3600" b="1" dirty="0">
              <a:solidFill>
                <a:schemeClr val="accent3">
                  <a:lumMod val="75000"/>
                </a:schemeClr>
              </a:solidFill>
            </a:endParaRPr>
          </a:p>
        </p:txBody>
      </p:sp>
      <p:sp>
        <p:nvSpPr>
          <p:cNvPr id="4" name="Footer Placeholder 3"/>
          <p:cNvSpPr>
            <a:spLocks noGrp="1"/>
          </p:cNvSpPr>
          <p:nvPr>
            <p:ph type="ftr" sz="quarter" idx="11"/>
          </p:nvPr>
        </p:nvSpPr>
        <p:spPr>
          <a:xfrm>
            <a:off x="1905000" y="6489122"/>
            <a:ext cx="2895600" cy="365125"/>
          </a:xfrm>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6</a:t>
            </a:fld>
            <a:endParaRPr lang="en-US"/>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4257922"/>
            <a:ext cx="214312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descr="G:\materiale te projektit MDRD\Raportet e eksperteve kombetar\hydrmet-ecosystems' experts\DMRD\Foto\Janar_2010\100_72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0060" y="1998622"/>
            <a:ext cx="2286000" cy="171481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G:\materiale te projektit MDRD\Raportet e eksperteve kombetar\hydrmet-ecosystems' experts\DMRD\Foto\Janar_2010\100_727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33081" y="2856027"/>
            <a:ext cx="2468919" cy="1852024"/>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G:\materiale te projektit MDRD\workshops\materiale te David Brew for workshop\Workshop restauration pictures\Foto site visit 30 Oct Tale - Mat - Patok\5 Mati embouchure (outlet)\2 New sedimentation south Mati outlet N-S.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24600" y="2163288"/>
            <a:ext cx="24384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G:\materiale te projektit MDRD\Raportet e eksperteve kombetar\hydrmet-ecosystems' experts\DMRD\Foto\Janar_2010\100_7269.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28082" y="4076657"/>
            <a:ext cx="3393036" cy="25452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TN" b="1" dirty="0">
                <a:solidFill>
                  <a:schemeClr val="accent3">
                    <a:lumMod val="75000"/>
                  </a:schemeClr>
                </a:solidFill>
              </a:rPr>
              <a:t>التهديدات </a:t>
            </a:r>
            <a:r>
              <a:rPr lang="ar-OM" b="1" dirty="0" smtClean="0">
                <a:solidFill>
                  <a:schemeClr val="accent3">
                    <a:lumMod val="75000"/>
                  </a:schemeClr>
                </a:solidFill>
              </a:rPr>
              <a:t>المتأتية </a:t>
            </a:r>
            <a:r>
              <a:rPr lang="ar-TN" b="1" dirty="0" smtClean="0">
                <a:solidFill>
                  <a:schemeClr val="accent3">
                    <a:lumMod val="75000"/>
                  </a:schemeClr>
                </a:solidFill>
              </a:rPr>
              <a:t>من </a:t>
            </a:r>
            <a:r>
              <a:rPr lang="ar-TN" b="1" dirty="0">
                <a:solidFill>
                  <a:schemeClr val="accent3">
                    <a:lumMod val="75000"/>
                  </a:schemeClr>
                </a:solidFill>
              </a:rPr>
              <a:t>التشبع بالمياه</a:t>
            </a:r>
            <a:endParaRPr lang="sq-AL" b="1" dirty="0">
              <a:solidFill>
                <a:schemeClr val="accent3">
                  <a:lumMod val="75000"/>
                </a:schemeClr>
              </a:solidFill>
            </a:endParaRPr>
          </a:p>
        </p:txBody>
      </p:sp>
      <p:sp>
        <p:nvSpPr>
          <p:cNvPr id="3" name="Content Placeholder 2"/>
          <p:cNvSpPr>
            <a:spLocks noGrp="1"/>
          </p:cNvSpPr>
          <p:nvPr>
            <p:ph idx="1"/>
          </p:nvPr>
        </p:nvSpPr>
        <p:spPr>
          <a:xfrm>
            <a:off x="129918" y="2133600"/>
            <a:ext cx="2819400" cy="3916363"/>
          </a:xfrm>
        </p:spPr>
        <p:txBody>
          <a:bodyPr>
            <a:normAutofit fontScale="92500" lnSpcReduction="20000"/>
          </a:bodyPr>
          <a:lstStyle/>
          <a:p>
            <a:pPr marL="0" indent="0" algn="r" rtl="1">
              <a:buNone/>
            </a:pPr>
            <a:r>
              <a:rPr lang="ar-TN" dirty="0"/>
              <a:t>التشبع بالمياه بسبب:</a:t>
            </a:r>
          </a:p>
          <a:p>
            <a:pPr marL="0" indent="0" algn="r" rtl="1">
              <a:buNone/>
            </a:pPr>
            <a:r>
              <a:rPr lang="ar-TN" dirty="0"/>
              <a:t>الفيضان</a:t>
            </a:r>
          </a:p>
          <a:p>
            <a:pPr marL="0" indent="0" algn="r" rtl="1">
              <a:buNone/>
            </a:pPr>
            <a:r>
              <a:rPr lang="ar-TN" dirty="0"/>
              <a:t>ضرر الحماية من الرطوبة</a:t>
            </a:r>
          </a:p>
          <a:p>
            <a:pPr marL="0" indent="0" algn="r" rtl="1">
              <a:buNone/>
            </a:pPr>
            <a:r>
              <a:rPr lang="ar-TN" dirty="0"/>
              <a:t>تلف قنوات الاتصال المائية</a:t>
            </a:r>
          </a:p>
          <a:p>
            <a:pPr marL="0" indent="0" algn="r" rtl="1">
              <a:buNone/>
            </a:pPr>
            <a:r>
              <a:rPr lang="ar-TN" dirty="0"/>
              <a:t>الأضرار التي تلحق بسواحل الأراضي الرطبة بالبحر</a:t>
            </a:r>
            <a:endParaRPr lang="sq-AL"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7</a:t>
            </a:fld>
            <a:endParaRPr lang="en-US"/>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0200" y="2286000"/>
            <a:ext cx="3444451" cy="2586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7835" y="3352800"/>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ar-TN" sz="3600" b="1" dirty="0" smtClean="0">
                <a:solidFill>
                  <a:schemeClr val="accent3">
                    <a:lumMod val="75000"/>
                  </a:schemeClr>
                </a:solidFill>
              </a:rPr>
              <a:t>التهديدات</a:t>
            </a:r>
            <a:r>
              <a:rPr lang="ar-OM" sz="3600" b="1" dirty="0" smtClean="0">
                <a:solidFill>
                  <a:schemeClr val="accent3">
                    <a:lumMod val="75000"/>
                  </a:schemeClr>
                </a:solidFill>
              </a:rPr>
              <a:t> المتأتية</a:t>
            </a:r>
            <a:r>
              <a:rPr lang="ar-TN" sz="3600" b="1" dirty="0" smtClean="0">
                <a:solidFill>
                  <a:schemeClr val="accent3">
                    <a:lumMod val="75000"/>
                  </a:schemeClr>
                </a:solidFill>
              </a:rPr>
              <a:t> </a:t>
            </a:r>
            <a:r>
              <a:rPr lang="ar-TN" sz="3600" b="1" dirty="0">
                <a:solidFill>
                  <a:schemeClr val="accent3">
                    <a:lumMod val="75000"/>
                  </a:schemeClr>
                </a:solidFill>
              </a:rPr>
              <a:t>من استخراج المياه والمياه الجوفية</a:t>
            </a:r>
            <a:endParaRPr lang="sq-AL" sz="3600" b="1" dirty="0">
              <a:solidFill>
                <a:schemeClr val="accent3">
                  <a:lumMod val="75000"/>
                </a:schemeClr>
              </a:solidFill>
            </a:endParaRPr>
          </a:p>
        </p:txBody>
      </p:sp>
      <p:sp>
        <p:nvSpPr>
          <p:cNvPr id="3" name="Content Placeholder 2"/>
          <p:cNvSpPr>
            <a:spLocks noGrp="1"/>
          </p:cNvSpPr>
          <p:nvPr>
            <p:ph idx="1"/>
          </p:nvPr>
        </p:nvSpPr>
        <p:spPr/>
        <p:txBody>
          <a:bodyPr>
            <a:normAutofit fontScale="92500"/>
          </a:bodyPr>
          <a:lstStyle/>
          <a:p>
            <a:pPr algn="just" rtl="1"/>
            <a:r>
              <a:rPr lang="ar-TN" dirty="0"/>
              <a:t>تقع بعض الأراضي الرطبة في المياه العذبة في النقاط التي تدخل فيها المياه السطحية إلى طبقة المياه الجوفية ، وبالتالي إعادة شحن إمدادات المياه الجوفية. غالبًا ما تكون الأراضي الرطبة نقاطًا لتصريف المياه الجوفية إلى سطح الأرض ، مثل </a:t>
            </a:r>
            <a:r>
              <a:rPr lang="ar-TN" dirty="0" err="1"/>
              <a:t>الينابيع.</a:t>
            </a:r>
            <a:r>
              <a:rPr lang="ar-TN" dirty="0"/>
              <a:t> </a:t>
            </a:r>
            <a:r>
              <a:rPr lang="ar-OM" dirty="0" smtClean="0"/>
              <a:t>و </a:t>
            </a:r>
            <a:r>
              <a:rPr lang="ar-TN" dirty="0" smtClean="0"/>
              <a:t>قد </a:t>
            </a:r>
            <a:r>
              <a:rPr lang="ar-TN" dirty="0"/>
              <a:t>يكون تصريف المياه الجوفية مهمًا كمصدر محلي لمياه الشرب أو مهمًا لتوفير تدفقات تيار للأسماك والحيوانات والنباتات والكائنات الحية الأخرى التي تعيش على أو بالقرب من المجرى خلال أشهر الصيف الجافة.</a:t>
            </a:r>
            <a:endParaRPr lang="sq-AL"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TN" b="1" dirty="0">
                <a:solidFill>
                  <a:schemeClr val="accent3">
                    <a:lumMod val="75000"/>
                  </a:schemeClr>
                </a:solidFill>
              </a:rPr>
              <a:t>لماذا </a:t>
            </a:r>
            <a:r>
              <a:rPr lang="ar-OM" b="1" dirty="0" smtClean="0">
                <a:solidFill>
                  <a:schemeClr val="accent3">
                    <a:lumMod val="75000"/>
                  </a:schemeClr>
                </a:solidFill>
              </a:rPr>
              <a:t>يمثلون </a:t>
            </a:r>
            <a:r>
              <a:rPr lang="ar-TN" b="1" dirty="0" smtClean="0">
                <a:solidFill>
                  <a:schemeClr val="accent3">
                    <a:lumMod val="75000"/>
                  </a:schemeClr>
                </a:solidFill>
              </a:rPr>
              <a:t>تهديد</a:t>
            </a:r>
            <a:r>
              <a:rPr lang="ar-OM" b="1" dirty="0" smtClean="0">
                <a:solidFill>
                  <a:schemeClr val="accent3">
                    <a:lumMod val="75000"/>
                  </a:schemeClr>
                </a:solidFill>
              </a:rPr>
              <a:t>ا </a:t>
            </a:r>
            <a:r>
              <a:rPr lang="ar-TN" b="1" dirty="0" err="1" smtClean="0">
                <a:solidFill>
                  <a:schemeClr val="accent3">
                    <a:lumMod val="75000"/>
                  </a:schemeClr>
                </a:solidFill>
              </a:rPr>
              <a:t>؟</a:t>
            </a:r>
            <a:endParaRPr lang="en-US" b="1" dirty="0">
              <a:solidFill>
                <a:schemeClr val="accent3">
                  <a:lumMod val="75000"/>
                </a:schemeClr>
              </a:solidFill>
            </a:endParaRPr>
          </a:p>
        </p:txBody>
      </p:sp>
      <p:sp>
        <p:nvSpPr>
          <p:cNvPr id="3" name="Content Placeholder 2"/>
          <p:cNvSpPr>
            <a:spLocks noGrp="1"/>
          </p:cNvSpPr>
          <p:nvPr>
            <p:ph idx="1"/>
          </p:nvPr>
        </p:nvSpPr>
        <p:spPr/>
        <p:txBody>
          <a:bodyPr>
            <a:normAutofit fontScale="70000" lnSpcReduction="20000"/>
          </a:bodyPr>
          <a:lstStyle/>
          <a:p>
            <a:pPr algn="just" rtl="1"/>
            <a:r>
              <a:rPr lang="ar-TN" dirty="0"/>
              <a:t>الماء هو العامل الحاسم في الحفاظ على الأراضي الرطبة مستقرة وصحية.</a:t>
            </a:r>
          </a:p>
          <a:p>
            <a:pPr algn="just" rtl="1"/>
            <a:r>
              <a:rPr lang="ar-TN" dirty="0"/>
              <a:t>تغيير أنظمة التدفق الطبيعي في الأنهار ، وتفتت المجاري المائية من خلال الهياكل التي من صنع الإنسان (مثل السدود والأنابيب والسدود) ، وفقدان </a:t>
            </a:r>
            <a:r>
              <a:rPr lang="ar-OM" dirty="0" smtClean="0"/>
              <a:t>المواقع </a:t>
            </a:r>
            <a:r>
              <a:rPr lang="ar-TN" dirty="0" err="1" smtClean="0"/>
              <a:t>المائية </a:t>
            </a:r>
            <a:r>
              <a:rPr lang="ar-TN" dirty="0"/>
              <a:t>، وانقراض الأنواع ، والأنواع الغازية ، وتلوث المياه ، ونضوب طبقات المياه الجوفية ... هذه فقط بعض </a:t>
            </a:r>
            <a:r>
              <a:rPr lang="ar-OM" dirty="0" smtClean="0"/>
              <a:t>التأثيرات </a:t>
            </a:r>
            <a:r>
              <a:rPr lang="ar-TN" dirty="0" smtClean="0"/>
              <a:t>على </a:t>
            </a:r>
            <a:r>
              <a:rPr lang="ar-TN" dirty="0"/>
              <a:t>الأراضي الرطبة.</a:t>
            </a:r>
          </a:p>
          <a:p>
            <a:pPr algn="just" rtl="1"/>
            <a:r>
              <a:rPr lang="ar-TN" dirty="0"/>
              <a:t>يمكن أن يعني السحب المفرط للمياه في المناطق العليا من الحوض أن النهر والجداول والمستنقعات المرتبطة به على بعد مئات الكيلومترات في اتجاه مجرى النهر تعاني من تدفق أقل للمياه - أو حتى عدم تدفق المياه.</a:t>
            </a:r>
          </a:p>
          <a:p>
            <a:pPr algn="just" rtl="1"/>
            <a:r>
              <a:rPr lang="ar-TN" dirty="0"/>
              <a:t>العلاقة بين الأراضي الرطبة والمياه الجوفية معقدة ومتغيرة بدرجة كبيرة بين الأراضي الرطبة.</a:t>
            </a:r>
          </a:p>
          <a:p>
            <a:pPr algn="just" rtl="1"/>
            <a:r>
              <a:rPr lang="ar-TN" dirty="0"/>
              <a:t>عادة ، تتلقى العديد من الأراضي الرطبة المياه من موارد المياه الجوفية. في حالة نضوب منسوب المياه الجوفية ، سوف تفقد وظائف النظام البيئي للأراضي الرطبة تدريجيًا.</a:t>
            </a:r>
            <a:endParaRPr lang="en-US"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9</a:t>
            </a:fld>
            <a:endParaRPr lang="en-US"/>
          </a:p>
        </p:txBody>
      </p:sp>
    </p:spTree>
    <p:extLst>
      <p:ext uri="{BB962C8B-B14F-4D97-AF65-F5344CB8AC3E}">
        <p14:creationId xmlns:p14="http://schemas.microsoft.com/office/powerpoint/2010/main" val="1756750338"/>
      </p:ext>
    </p:extLst>
  </p:cSld>
  <p:clrMapOvr>
    <a:masterClrMapping/>
  </p:clrMapOvr>
</p:sld>
</file>

<file path=ppt/theme/theme1.xml><?xml version="1.0" encoding="utf-8"?>
<a:theme xmlns:a="http://schemas.openxmlformats.org/drawingml/2006/main" name="Office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TotalTime>
  <Words>537</Words>
  <Application>Microsoft Office PowerPoint</Application>
  <PresentationFormat>Affichage à l'écran (4:3)</PresentationFormat>
  <Paragraphs>75</Paragraphs>
  <Slides>12</Slides>
  <Notes>1</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12</vt:i4>
      </vt:variant>
    </vt:vector>
  </HeadingPairs>
  <TitlesOfParts>
    <vt:vector size="16" baseType="lpstr">
      <vt:lpstr>Arial</vt:lpstr>
      <vt:lpstr>Calibri</vt:lpstr>
      <vt:lpstr>Times New Roman</vt:lpstr>
      <vt:lpstr>Office Theme</vt:lpstr>
      <vt:lpstr>ادارة المخاطر التي تهدد الاراضي الرطبة </vt:lpstr>
      <vt:lpstr>محتوى الجلسة</vt:lpstr>
      <vt:lpstr>التهديدات المتأتية من تغيير النظم الطبيعية</vt:lpstr>
      <vt:lpstr> التهديدات المتأتية من بناء السدود</vt:lpstr>
      <vt:lpstr>التهديدات المتأتية من الفيضانات</vt:lpstr>
      <vt:lpstr>التهديدات المترتبة عن تآكل وترسب المياه السطحية</vt:lpstr>
      <vt:lpstr>التهديدات المتأتية من التشبع بالمياه</vt:lpstr>
      <vt:lpstr>التهديدات المتأتية من استخراج المياه والمياه الجوفية</vt:lpstr>
      <vt:lpstr>لماذا يمثلون تهديدا ؟</vt:lpstr>
      <vt:lpstr>التصرف في نظام المياه</vt:lpstr>
      <vt:lpstr>أسئلة وأجوبة!</vt:lpstr>
      <vt:lpstr>دراسات الحالة - مجموعة العمل</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Threat management for wetland</dc:title>
  <dc:creator>Emirjeta Adhami</dc:creator>
  <cp:lastModifiedBy>HP 15-bs024nf</cp:lastModifiedBy>
  <cp:revision>22</cp:revision>
  <dcterms:created xsi:type="dcterms:W3CDTF">2019-09-20T11:30:01Z</dcterms:created>
  <dcterms:modified xsi:type="dcterms:W3CDTF">2020-10-07T10:51:57Z</dcterms:modified>
</cp:coreProperties>
</file>