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heme/themeOverride1.xml" ContentType="application/vnd.openxmlformats-officedocument.themeOverr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4"/>
  </p:notesMasterIdLst>
  <p:handoutMasterIdLst>
    <p:handoutMasterId r:id="rId25"/>
  </p:handoutMasterIdLst>
  <p:sldIdLst>
    <p:sldId id="256" r:id="rId2"/>
    <p:sldId id="257" r:id="rId3"/>
    <p:sldId id="260" r:id="rId4"/>
    <p:sldId id="261" r:id="rId5"/>
    <p:sldId id="263" r:id="rId6"/>
    <p:sldId id="264" r:id="rId7"/>
    <p:sldId id="265" r:id="rId8"/>
    <p:sldId id="259" r:id="rId9"/>
    <p:sldId id="262" r:id="rId10"/>
    <p:sldId id="258" r:id="rId11"/>
    <p:sldId id="267" r:id="rId12"/>
    <p:sldId id="266" r:id="rId13"/>
    <p:sldId id="268" r:id="rId14"/>
    <p:sldId id="269" r:id="rId15"/>
    <p:sldId id="270" r:id="rId16"/>
    <p:sldId id="271" r:id="rId17"/>
    <p:sldId id="272" r:id="rId18"/>
    <p:sldId id="273" r:id="rId19"/>
    <p:sldId id="274" r:id="rId20"/>
    <p:sldId id="275" r:id="rId21"/>
    <p:sldId id="276" r:id="rId22"/>
    <p:sldId id="277" r:id="rId2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0" d="100"/>
          <a:sy n="70" d="100"/>
        </p:scale>
        <p:origin x="1386" y="7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EAC48B9A-7CE6-4011-9644-8215F885A2BF}" type="datetimeFigureOut">
              <a:rPr lang="en-US" smtClean="0"/>
              <a:pPr/>
              <a:t>10/7/2020</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F22E31FD-11F4-45F9-B917-68FE429C5B66}" type="slidenum">
              <a:rPr lang="en-US" smtClean="0"/>
              <a:pPr/>
              <a:t>‹N°›</a:t>
            </a:fld>
            <a:endParaRPr lang="en-US"/>
          </a:p>
        </p:txBody>
      </p:sp>
    </p:spTree>
    <p:extLst>
      <p:ext uri="{BB962C8B-B14F-4D97-AF65-F5344CB8AC3E}">
        <p14:creationId xmlns:p14="http://schemas.microsoft.com/office/powerpoint/2010/main" val="2739668771"/>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7728CC4-C9D6-47F4-BC26-C82CCA0114FA}" type="datetimeFigureOut">
              <a:rPr lang="en-US" smtClean="0"/>
              <a:pPr/>
              <a:t>10/7/2020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06F8670-B423-474E-8DEF-CF2EB33E1157}" type="slidenum">
              <a:rPr lang="en-US" smtClean="0"/>
              <a:pPr/>
              <a:t>‹N°›</a:t>
            </a:fld>
            <a:endParaRPr lang="en-US"/>
          </a:p>
        </p:txBody>
      </p:sp>
    </p:spTree>
    <p:extLst>
      <p:ext uri="{BB962C8B-B14F-4D97-AF65-F5344CB8AC3E}">
        <p14:creationId xmlns:p14="http://schemas.microsoft.com/office/powerpoint/2010/main" val="3263599250"/>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06F8670-B423-474E-8DEF-CF2EB33E1157}" type="slidenum">
              <a:rPr lang="en-US" smtClean="0"/>
              <a:pPr/>
              <a:t>1</a:t>
            </a:fld>
            <a:endParaRPr lang="en-US"/>
          </a:p>
        </p:txBody>
      </p:sp>
    </p:spTree>
    <p:extLst>
      <p:ext uri="{BB962C8B-B14F-4D97-AF65-F5344CB8AC3E}">
        <p14:creationId xmlns:p14="http://schemas.microsoft.com/office/powerpoint/2010/main" val="22485064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r>
              <a:rPr lang="en-US" dirty="0" smtClean="0"/>
              <a:t>Tirana training , 9-11/10/2019</a:t>
            </a:r>
            <a:endParaRPr lang="en-US" dirty="0"/>
          </a:p>
        </p:txBody>
      </p:sp>
      <p:sp>
        <p:nvSpPr>
          <p:cNvPr id="6" name="Slide Number Placeholder 5"/>
          <p:cNvSpPr>
            <a:spLocks noGrp="1"/>
          </p:cNvSpPr>
          <p:nvPr>
            <p:ph type="sldNum" sz="quarter" idx="12"/>
          </p:nvPr>
        </p:nvSpPr>
        <p:spPr/>
        <p:txBody>
          <a:bodyPr/>
          <a:lstStyle/>
          <a:p>
            <a:fld id="{FB255053-94EE-4D5F-971F-491348149B5B}" type="slidenum">
              <a:rPr lang="en-US" smtClean="0"/>
              <a:pPr/>
              <a:t>‹N°›</a:t>
            </a:fld>
            <a:endParaRPr lang="en-US"/>
          </a:p>
        </p:txBody>
      </p:sp>
    </p:spTree>
    <p:extLst>
      <p:ext uri="{BB962C8B-B14F-4D97-AF65-F5344CB8AC3E}">
        <p14:creationId xmlns:p14="http://schemas.microsoft.com/office/powerpoint/2010/main" val="13338883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r>
              <a:rPr lang="en-US" smtClean="0"/>
              <a:t>Tirana training , 9-11/10/2019</a:t>
            </a:r>
            <a:endParaRPr lang="en-US"/>
          </a:p>
        </p:txBody>
      </p:sp>
      <p:sp>
        <p:nvSpPr>
          <p:cNvPr id="6" name="Slide Number Placeholder 5"/>
          <p:cNvSpPr>
            <a:spLocks noGrp="1"/>
          </p:cNvSpPr>
          <p:nvPr>
            <p:ph type="sldNum" sz="quarter" idx="12"/>
          </p:nvPr>
        </p:nvSpPr>
        <p:spPr/>
        <p:txBody>
          <a:bodyPr/>
          <a:lstStyle/>
          <a:p>
            <a:fld id="{FB255053-94EE-4D5F-971F-491348149B5B}" type="slidenum">
              <a:rPr lang="en-US" smtClean="0"/>
              <a:pPr/>
              <a:t>‹N°›</a:t>
            </a:fld>
            <a:endParaRPr lang="en-US"/>
          </a:p>
        </p:txBody>
      </p:sp>
    </p:spTree>
    <p:extLst>
      <p:ext uri="{BB962C8B-B14F-4D97-AF65-F5344CB8AC3E}">
        <p14:creationId xmlns:p14="http://schemas.microsoft.com/office/powerpoint/2010/main" val="136928265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r>
              <a:rPr lang="en-US" smtClean="0"/>
              <a:t>Tirana training , 9-11/10/2019</a:t>
            </a:r>
            <a:endParaRPr lang="en-US"/>
          </a:p>
        </p:txBody>
      </p:sp>
      <p:sp>
        <p:nvSpPr>
          <p:cNvPr id="6" name="Slide Number Placeholder 5"/>
          <p:cNvSpPr>
            <a:spLocks noGrp="1"/>
          </p:cNvSpPr>
          <p:nvPr>
            <p:ph type="sldNum" sz="quarter" idx="12"/>
          </p:nvPr>
        </p:nvSpPr>
        <p:spPr/>
        <p:txBody>
          <a:bodyPr/>
          <a:lstStyle/>
          <a:p>
            <a:fld id="{FB255053-94EE-4D5F-971F-491348149B5B}" type="slidenum">
              <a:rPr lang="en-US" smtClean="0"/>
              <a:pPr/>
              <a:t>‹N°›</a:t>
            </a:fld>
            <a:endParaRPr lang="en-US"/>
          </a:p>
        </p:txBody>
      </p:sp>
    </p:spTree>
    <p:extLst>
      <p:ext uri="{BB962C8B-B14F-4D97-AF65-F5344CB8AC3E}">
        <p14:creationId xmlns:p14="http://schemas.microsoft.com/office/powerpoint/2010/main" val="104479440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r>
              <a:rPr lang="en-US" smtClean="0"/>
              <a:t>Tirana training , 9-11/10/2019</a:t>
            </a:r>
            <a:endParaRPr lang="en-US"/>
          </a:p>
        </p:txBody>
      </p:sp>
      <p:sp>
        <p:nvSpPr>
          <p:cNvPr id="6" name="Slide Number Placeholder 5"/>
          <p:cNvSpPr>
            <a:spLocks noGrp="1"/>
          </p:cNvSpPr>
          <p:nvPr>
            <p:ph type="sldNum" sz="quarter" idx="12"/>
          </p:nvPr>
        </p:nvSpPr>
        <p:spPr/>
        <p:txBody>
          <a:bodyPr/>
          <a:lstStyle/>
          <a:p>
            <a:fld id="{FB255053-94EE-4D5F-971F-491348149B5B}" type="slidenum">
              <a:rPr lang="en-US" smtClean="0"/>
              <a:pPr/>
              <a:t>‹N°›</a:t>
            </a:fld>
            <a:endParaRPr lang="en-US"/>
          </a:p>
        </p:txBody>
      </p:sp>
    </p:spTree>
    <p:extLst>
      <p:ext uri="{BB962C8B-B14F-4D97-AF65-F5344CB8AC3E}">
        <p14:creationId xmlns:p14="http://schemas.microsoft.com/office/powerpoint/2010/main" val="31866700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r>
              <a:rPr lang="en-US" smtClean="0"/>
              <a:t>Tirana training , 9-11/10/2019</a:t>
            </a:r>
            <a:endParaRPr lang="en-US"/>
          </a:p>
        </p:txBody>
      </p:sp>
      <p:sp>
        <p:nvSpPr>
          <p:cNvPr id="6" name="Slide Number Placeholder 5"/>
          <p:cNvSpPr>
            <a:spLocks noGrp="1"/>
          </p:cNvSpPr>
          <p:nvPr>
            <p:ph type="sldNum" sz="quarter" idx="12"/>
          </p:nvPr>
        </p:nvSpPr>
        <p:spPr/>
        <p:txBody>
          <a:bodyPr/>
          <a:lstStyle/>
          <a:p>
            <a:fld id="{FB255053-94EE-4D5F-971F-491348149B5B}" type="slidenum">
              <a:rPr lang="en-US" smtClean="0"/>
              <a:pPr/>
              <a:t>‹N°›</a:t>
            </a:fld>
            <a:endParaRPr lang="en-US"/>
          </a:p>
        </p:txBody>
      </p:sp>
    </p:spTree>
    <p:extLst>
      <p:ext uri="{BB962C8B-B14F-4D97-AF65-F5344CB8AC3E}">
        <p14:creationId xmlns:p14="http://schemas.microsoft.com/office/powerpoint/2010/main" val="130957958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r>
              <a:rPr lang="en-US" smtClean="0"/>
              <a:t>Tirana training , 9-11/10/2019</a:t>
            </a:r>
            <a:endParaRPr lang="en-US"/>
          </a:p>
        </p:txBody>
      </p:sp>
      <p:sp>
        <p:nvSpPr>
          <p:cNvPr id="7" name="Slide Number Placeholder 6"/>
          <p:cNvSpPr>
            <a:spLocks noGrp="1"/>
          </p:cNvSpPr>
          <p:nvPr>
            <p:ph type="sldNum" sz="quarter" idx="12"/>
          </p:nvPr>
        </p:nvSpPr>
        <p:spPr/>
        <p:txBody>
          <a:bodyPr/>
          <a:lstStyle/>
          <a:p>
            <a:fld id="{FB255053-94EE-4D5F-971F-491348149B5B}" type="slidenum">
              <a:rPr lang="en-US" smtClean="0"/>
              <a:pPr/>
              <a:t>‹N°›</a:t>
            </a:fld>
            <a:endParaRPr lang="en-US"/>
          </a:p>
        </p:txBody>
      </p:sp>
    </p:spTree>
    <p:extLst>
      <p:ext uri="{BB962C8B-B14F-4D97-AF65-F5344CB8AC3E}">
        <p14:creationId xmlns:p14="http://schemas.microsoft.com/office/powerpoint/2010/main" val="198845429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endParaRPr lang="en-US"/>
          </a:p>
        </p:txBody>
      </p:sp>
      <p:sp>
        <p:nvSpPr>
          <p:cNvPr id="8" name="Footer Placeholder 7"/>
          <p:cNvSpPr>
            <a:spLocks noGrp="1"/>
          </p:cNvSpPr>
          <p:nvPr>
            <p:ph type="ftr" sz="quarter" idx="11"/>
          </p:nvPr>
        </p:nvSpPr>
        <p:spPr/>
        <p:txBody>
          <a:bodyPr/>
          <a:lstStyle/>
          <a:p>
            <a:r>
              <a:rPr lang="en-US" smtClean="0"/>
              <a:t>Tirana training , 9-11/10/2019</a:t>
            </a:r>
            <a:endParaRPr lang="en-US"/>
          </a:p>
        </p:txBody>
      </p:sp>
      <p:sp>
        <p:nvSpPr>
          <p:cNvPr id="9" name="Slide Number Placeholder 8"/>
          <p:cNvSpPr>
            <a:spLocks noGrp="1"/>
          </p:cNvSpPr>
          <p:nvPr>
            <p:ph type="sldNum" sz="quarter" idx="12"/>
          </p:nvPr>
        </p:nvSpPr>
        <p:spPr/>
        <p:txBody>
          <a:bodyPr/>
          <a:lstStyle/>
          <a:p>
            <a:fld id="{FB255053-94EE-4D5F-971F-491348149B5B}" type="slidenum">
              <a:rPr lang="en-US" smtClean="0"/>
              <a:pPr/>
              <a:t>‹N°›</a:t>
            </a:fld>
            <a:endParaRPr lang="en-US"/>
          </a:p>
        </p:txBody>
      </p:sp>
    </p:spTree>
    <p:extLst>
      <p:ext uri="{BB962C8B-B14F-4D97-AF65-F5344CB8AC3E}">
        <p14:creationId xmlns:p14="http://schemas.microsoft.com/office/powerpoint/2010/main" val="180107880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endParaRPr lang="en-US"/>
          </a:p>
        </p:txBody>
      </p:sp>
      <p:sp>
        <p:nvSpPr>
          <p:cNvPr id="4" name="Footer Placeholder 3"/>
          <p:cNvSpPr>
            <a:spLocks noGrp="1"/>
          </p:cNvSpPr>
          <p:nvPr>
            <p:ph type="ftr" sz="quarter" idx="11"/>
          </p:nvPr>
        </p:nvSpPr>
        <p:spPr/>
        <p:txBody>
          <a:bodyPr/>
          <a:lstStyle/>
          <a:p>
            <a:r>
              <a:rPr lang="en-US" smtClean="0"/>
              <a:t>Tirana training , 9-11/10/2019</a:t>
            </a:r>
            <a:endParaRPr lang="en-US"/>
          </a:p>
        </p:txBody>
      </p:sp>
      <p:sp>
        <p:nvSpPr>
          <p:cNvPr id="5" name="Slide Number Placeholder 4"/>
          <p:cNvSpPr>
            <a:spLocks noGrp="1"/>
          </p:cNvSpPr>
          <p:nvPr>
            <p:ph type="sldNum" sz="quarter" idx="12"/>
          </p:nvPr>
        </p:nvSpPr>
        <p:spPr/>
        <p:txBody>
          <a:bodyPr/>
          <a:lstStyle/>
          <a:p>
            <a:fld id="{FB255053-94EE-4D5F-971F-491348149B5B}" type="slidenum">
              <a:rPr lang="en-US" smtClean="0"/>
              <a:pPr/>
              <a:t>‹N°›</a:t>
            </a:fld>
            <a:endParaRPr lang="en-US"/>
          </a:p>
        </p:txBody>
      </p:sp>
    </p:spTree>
    <p:extLst>
      <p:ext uri="{BB962C8B-B14F-4D97-AF65-F5344CB8AC3E}">
        <p14:creationId xmlns:p14="http://schemas.microsoft.com/office/powerpoint/2010/main" val="338799543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a:p>
        </p:txBody>
      </p:sp>
      <p:sp>
        <p:nvSpPr>
          <p:cNvPr id="3" name="Footer Placeholder 2"/>
          <p:cNvSpPr>
            <a:spLocks noGrp="1"/>
          </p:cNvSpPr>
          <p:nvPr>
            <p:ph type="ftr" sz="quarter" idx="11"/>
          </p:nvPr>
        </p:nvSpPr>
        <p:spPr/>
        <p:txBody>
          <a:bodyPr/>
          <a:lstStyle/>
          <a:p>
            <a:r>
              <a:rPr lang="en-US" smtClean="0"/>
              <a:t>Tirana training , 9-11/10/2019</a:t>
            </a:r>
            <a:endParaRPr lang="en-US"/>
          </a:p>
        </p:txBody>
      </p:sp>
      <p:sp>
        <p:nvSpPr>
          <p:cNvPr id="4" name="Slide Number Placeholder 3"/>
          <p:cNvSpPr>
            <a:spLocks noGrp="1"/>
          </p:cNvSpPr>
          <p:nvPr>
            <p:ph type="sldNum" sz="quarter" idx="12"/>
          </p:nvPr>
        </p:nvSpPr>
        <p:spPr/>
        <p:txBody>
          <a:bodyPr/>
          <a:lstStyle/>
          <a:p>
            <a:fld id="{FB255053-94EE-4D5F-971F-491348149B5B}" type="slidenum">
              <a:rPr lang="en-US" smtClean="0"/>
              <a:pPr/>
              <a:t>‹N°›</a:t>
            </a:fld>
            <a:endParaRPr lang="en-US"/>
          </a:p>
        </p:txBody>
      </p:sp>
    </p:spTree>
    <p:extLst>
      <p:ext uri="{BB962C8B-B14F-4D97-AF65-F5344CB8AC3E}">
        <p14:creationId xmlns:p14="http://schemas.microsoft.com/office/powerpoint/2010/main" val="359803412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r>
              <a:rPr lang="en-US" smtClean="0"/>
              <a:t>Tirana training , 9-11/10/2019</a:t>
            </a:r>
            <a:endParaRPr lang="en-US"/>
          </a:p>
        </p:txBody>
      </p:sp>
      <p:sp>
        <p:nvSpPr>
          <p:cNvPr id="7" name="Slide Number Placeholder 6"/>
          <p:cNvSpPr>
            <a:spLocks noGrp="1"/>
          </p:cNvSpPr>
          <p:nvPr>
            <p:ph type="sldNum" sz="quarter" idx="12"/>
          </p:nvPr>
        </p:nvSpPr>
        <p:spPr/>
        <p:txBody>
          <a:bodyPr/>
          <a:lstStyle/>
          <a:p>
            <a:fld id="{FB255053-94EE-4D5F-971F-491348149B5B}" type="slidenum">
              <a:rPr lang="en-US" smtClean="0"/>
              <a:pPr/>
              <a:t>‹N°›</a:t>
            </a:fld>
            <a:endParaRPr lang="en-US"/>
          </a:p>
        </p:txBody>
      </p:sp>
    </p:spTree>
    <p:extLst>
      <p:ext uri="{BB962C8B-B14F-4D97-AF65-F5344CB8AC3E}">
        <p14:creationId xmlns:p14="http://schemas.microsoft.com/office/powerpoint/2010/main" val="101747786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r>
              <a:rPr lang="en-US" smtClean="0"/>
              <a:t>Tirana training , 9-11/10/2019</a:t>
            </a:r>
            <a:endParaRPr lang="en-US"/>
          </a:p>
        </p:txBody>
      </p:sp>
      <p:sp>
        <p:nvSpPr>
          <p:cNvPr id="7" name="Slide Number Placeholder 6"/>
          <p:cNvSpPr>
            <a:spLocks noGrp="1"/>
          </p:cNvSpPr>
          <p:nvPr>
            <p:ph type="sldNum" sz="quarter" idx="12"/>
          </p:nvPr>
        </p:nvSpPr>
        <p:spPr/>
        <p:txBody>
          <a:bodyPr/>
          <a:lstStyle/>
          <a:p>
            <a:fld id="{FB255053-94EE-4D5F-971F-491348149B5B}" type="slidenum">
              <a:rPr lang="en-US" smtClean="0"/>
              <a:pPr/>
              <a:t>‹N°›</a:t>
            </a:fld>
            <a:endParaRPr lang="en-US"/>
          </a:p>
        </p:txBody>
      </p:sp>
    </p:spTree>
    <p:extLst>
      <p:ext uri="{BB962C8B-B14F-4D97-AF65-F5344CB8AC3E}">
        <p14:creationId xmlns:p14="http://schemas.microsoft.com/office/powerpoint/2010/main" val="347365480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1143000"/>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2209800"/>
            <a:ext cx="8229600" cy="39163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2"/>
          </p:nvPr>
        </p:nvSpPr>
        <p:spPr>
          <a:xfrm>
            <a:off x="457200" y="6356350"/>
            <a:ext cx="2590800" cy="365125"/>
          </a:xfrm>
          <a:prstGeom prst="rect">
            <a:avLst/>
          </a:prstGeom>
        </p:spPr>
        <p:txBody>
          <a:bodyPr vert="horz" lIns="91440" tIns="45720" rIns="91440" bIns="45720" rtlCol="0" anchor="ctr"/>
          <a:lstStyle>
            <a:lvl1pPr algn="l">
              <a:defRPr sz="1000">
                <a:solidFill>
                  <a:schemeClr val="accent5">
                    <a:lumMod val="75000"/>
                  </a:schemeClr>
                </a:solidFill>
              </a:defRPr>
            </a:lvl1pPr>
          </a:lstStyle>
          <a:p>
            <a:endParaRPr lang="en-US" sz="900"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accent5">
                    <a:lumMod val="75000"/>
                  </a:schemeClr>
                </a:solidFill>
              </a:defRPr>
            </a:lvl1pPr>
          </a:lstStyle>
          <a:p>
            <a:r>
              <a:rPr lang="en-US" smtClean="0"/>
              <a:t>Tirana training , 9-11/10/2019</a:t>
            </a:r>
            <a:endParaRPr lang="en-US" dirty="0" smtClean="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B255053-94EE-4D5F-971F-491348149B5B}" type="slidenum">
              <a:rPr lang="en-US" smtClean="0"/>
              <a:pPr/>
              <a:t>‹N°›</a:t>
            </a:fld>
            <a:endParaRPr lang="en-US" dirty="0"/>
          </a:p>
        </p:txBody>
      </p:sp>
      <p:pic>
        <p:nvPicPr>
          <p:cNvPr id="1028" name="Picture 4"/>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457200" y="896937"/>
            <a:ext cx="1652587" cy="371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9" name="Picture 5"/>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457200" y="304800"/>
            <a:ext cx="1427163" cy="5921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0" name="Picture 6"/>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3810000" y="95249"/>
            <a:ext cx="1023937" cy="10112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1" name="Picture 7"/>
          <p:cNvPicPr>
            <a:picLocks noChangeAspect="1" noChangeArrowheads="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7315200" y="317498"/>
            <a:ext cx="1317625" cy="566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0215325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4.xml"/><Relationship Id="rId5" Type="http://schemas.openxmlformats.org/officeDocument/2006/relationships/image" Target="../media/image10.jpeg"/><Relationship Id="rId4" Type="http://schemas.openxmlformats.org/officeDocument/2006/relationships/image" Target="../media/image9.jpeg"/></Relationships>
</file>

<file path=ppt/slides/_rels/slide1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4.xml"/><Relationship Id="rId5" Type="http://schemas.openxmlformats.org/officeDocument/2006/relationships/image" Target="../media/image14.jpeg"/><Relationship Id="rId4" Type="http://schemas.openxmlformats.org/officeDocument/2006/relationships/image" Target="../media/image13.png"/></Relationships>
</file>

<file path=ppt/slides/_rels/slide14.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4.xml"/><Relationship Id="rId5" Type="http://schemas.openxmlformats.org/officeDocument/2006/relationships/image" Target="../media/image18.jpeg"/><Relationship Id="rId4" Type="http://schemas.openxmlformats.org/officeDocument/2006/relationships/image" Target="../media/image17.jpeg"/></Relationships>
</file>

<file path=ppt/slides/_rels/slide15.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4.xml"/><Relationship Id="rId6" Type="http://schemas.openxmlformats.org/officeDocument/2006/relationships/image" Target="../media/image23.jpeg"/><Relationship Id="rId5" Type="http://schemas.openxmlformats.org/officeDocument/2006/relationships/image" Target="../media/image22.jpeg"/><Relationship Id="rId4" Type="http://schemas.openxmlformats.org/officeDocument/2006/relationships/image" Target="../media/image21.jpeg"/></Relationships>
</file>

<file path=ppt/slides/_rels/slide16.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png"/><Relationship Id="rId1" Type="http://schemas.openxmlformats.org/officeDocument/2006/relationships/slideLayout" Target="../slideLayouts/slideLayout6.xml"/><Relationship Id="rId5" Type="http://schemas.openxmlformats.org/officeDocument/2006/relationships/image" Target="../media/image27.jpeg"/><Relationship Id="rId4" Type="http://schemas.openxmlformats.org/officeDocument/2006/relationships/image" Target="../media/image26.jpeg"/></Relationships>
</file>

<file path=ppt/slides/_rels/slide17.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slideLayout" Target="../slideLayouts/slideLayout4.xml"/><Relationship Id="rId5" Type="http://schemas.openxmlformats.org/officeDocument/2006/relationships/image" Target="../media/image31.jpeg"/><Relationship Id="rId4" Type="http://schemas.openxmlformats.org/officeDocument/2006/relationships/image" Target="../media/image30.jpe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ar-TN" dirty="0" smtClean="0">
                <a:solidFill>
                  <a:schemeClr val="accent3">
                    <a:lumMod val="75000"/>
                  </a:schemeClr>
                </a:solidFill>
              </a:rPr>
              <a:t>التحكم في المخاطر المهددة </a:t>
            </a:r>
            <a:r>
              <a:rPr lang="ar-TN" dirty="0">
                <a:solidFill>
                  <a:schemeClr val="accent3">
                    <a:lumMod val="75000"/>
                  </a:schemeClr>
                </a:solidFill>
              </a:rPr>
              <a:t>للأراضي الرطبة</a:t>
            </a:r>
            <a:endParaRPr lang="en-US" dirty="0">
              <a:solidFill>
                <a:schemeClr val="accent3">
                  <a:lumMod val="75000"/>
                </a:schemeClr>
              </a:solidFill>
            </a:endParaRPr>
          </a:p>
        </p:txBody>
      </p:sp>
      <p:sp>
        <p:nvSpPr>
          <p:cNvPr id="3" name="Subtitle 2"/>
          <p:cNvSpPr>
            <a:spLocks noGrp="1"/>
          </p:cNvSpPr>
          <p:nvPr>
            <p:ph type="subTitle" idx="1"/>
          </p:nvPr>
        </p:nvSpPr>
        <p:spPr/>
        <p:txBody>
          <a:bodyPr>
            <a:normAutofit fontScale="55000" lnSpcReduction="20000"/>
          </a:bodyPr>
          <a:lstStyle/>
          <a:p>
            <a:r>
              <a:rPr lang="ar-TN" sz="4600" b="1" dirty="0" smtClean="0">
                <a:solidFill>
                  <a:schemeClr val="bg2">
                    <a:lumMod val="25000"/>
                  </a:schemeClr>
                </a:solidFill>
              </a:rPr>
              <a:t>المخاطر</a:t>
            </a:r>
            <a:endParaRPr lang="ar-TN" sz="4600" b="1" dirty="0">
              <a:solidFill>
                <a:schemeClr val="bg2">
                  <a:lumMod val="25000"/>
                </a:schemeClr>
              </a:solidFill>
            </a:endParaRPr>
          </a:p>
          <a:p>
            <a:pPr rtl="1"/>
            <a:r>
              <a:rPr lang="ar-TN" sz="4600" b="1" dirty="0" smtClean="0">
                <a:solidFill>
                  <a:schemeClr val="bg2">
                    <a:lumMod val="25000"/>
                  </a:schemeClr>
                </a:solidFill>
              </a:rPr>
              <a:t>المفاهيم و ال</a:t>
            </a:r>
            <a:r>
              <a:rPr lang="ar-OM" sz="4600" b="1" dirty="0" smtClean="0">
                <a:solidFill>
                  <a:schemeClr val="bg2">
                    <a:lumMod val="25000"/>
                  </a:schemeClr>
                </a:solidFill>
              </a:rPr>
              <a:t>معطيات</a:t>
            </a:r>
            <a:endParaRPr lang="ar-TN" sz="4600" b="1" dirty="0">
              <a:solidFill>
                <a:schemeClr val="bg2">
                  <a:lumMod val="25000"/>
                </a:schemeClr>
              </a:solidFill>
            </a:endParaRPr>
          </a:p>
          <a:p>
            <a:endParaRPr lang="ar-TN" sz="4600" b="1" dirty="0">
              <a:solidFill>
                <a:schemeClr val="bg2">
                  <a:lumMod val="25000"/>
                </a:schemeClr>
              </a:solidFill>
            </a:endParaRPr>
          </a:p>
          <a:p>
            <a:r>
              <a:rPr lang="ar-TN" sz="4600" b="1" dirty="0" smtClean="0">
                <a:solidFill>
                  <a:schemeClr val="bg2">
                    <a:lumMod val="25000"/>
                  </a:schemeClr>
                </a:solidFill>
              </a:rPr>
              <a:t>د. </a:t>
            </a:r>
            <a:r>
              <a:rPr lang="ar-TN" sz="4600" b="1" dirty="0">
                <a:solidFill>
                  <a:schemeClr val="bg2">
                    <a:lumMod val="25000"/>
                  </a:schemeClr>
                </a:solidFill>
              </a:rPr>
              <a:t>إميرجيتا أدهمي</a:t>
            </a:r>
            <a:endParaRPr lang="en-US" dirty="0">
              <a:solidFill>
                <a:schemeClr val="bg2">
                  <a:lumMod val="25000"/>
                </a:schemeClr>
              </a:solidFill>
            </a:endParaRPr>
          </a:p>
        </p:txBody>
      </p:sp>
      <p:sp>
        <p:nvSpPr>
          <p:cNvPr id="4" name="Footer Placeholder 3"/>
          <p:cNvSpPr>
            <a:spLocks noGrp="1"/>
          </p:cNvSpPr>
          <p:nvPr>
            <p:ph type="ftr" sz="quarter" idx="11"/>
          </p:nvPr>
        </p:nvSpPr>
        <p:spPr/>
        <p:txBody>
          <a:bodyPr/>
          <a:lstStyle/>
          <a:p>
            <a:r>
              <a:rPr lang="ar-TN" dirty="0">
                <a:solidFill>
                  <a:schemeClr val="accent6">
                    <a:lumMod val="75000"/>
                  </a:schemeClr>
                </a:solidFill>
              </a:rPr>
              <a:t>تدريب تيرانا ، 9-11 / 10/2019</a:t>
            </a:r>
            <a:endParaRPr lang="en-US" dirty="0">
              <a:solidFill>
                <a:schemeClr val="accent6">
                  <a:lumMod val="75000"/>
                </a:schemeClr>
              </a:solidFill>
            </a:endParaRPr>
          </a:p>
        </p:txBody>
      </p:sp>
      <p:sp>
        <p:nvSpPr>
          <p:cNvPr id="5" name="Slide Number Placeholder 4"/>
          <p:cNvSpPr>
            <a:spLocks noGrp="1"/>
          </p:cNvSpPr>
          <p:nvPr>
            <p:ph type="sldNum" sz="quarter" idx="12"/>
          </p:nvPr>
        </p:nvSpPr>
        <p:spPr/>
        <p:txBody>
          <a:bodyPr/>
          <a:lstStyle/>
          <a:p>
            <a:fld id="{FB255053-94EE-4D5F-971F-491348149B5B}" type="slidenum">
              <a:rPr lang="en-US" smtClean="0"/>
              <a:pPr/>
              <a:t>1</a:t>
            </a:fld>
            <a:endParaRPr lang="en-US"/>
          </a:p>
        </p:txBody>
      </p:sp>
    </p:spTree>
    <p:extLst>
      <p:ext uri="{BB962C8B-B14F-4D97-AF65-F5344CB8AC3E}">
        <p14:creationId xmlns:p14="http://schemas.microsoft.com/office/powerpoint/2010/main" val="162883256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TN" dirty="0">
                <a:solidFill>
                  <a:schemeClr val="accent3">
                    <a:lumMod val="75000"/>
                  </a:schemeClr>
                </a:solidFill>
              </a:rPr>
              <a:t>مفهوم التهديدات</a:t>
            </a:r>
            <a:endParaRPr lang="en-US" dirty="0">
              <a:solidFill>
                <a:schemeClr val="accent3">
                  <a:lumMod val="75000"/>
                </a:schemeClr>
              </a:solidFill>
            </a:endParaRPr>
          </a:p>
        </p:txBody>
      </p:sp>
      <p:sp>
        <p:nvSpPr>
          <p:cNvPr id="3" name="Content Placeholder 2"/>
          <p:cNvSpPr>
            <a:spLocks noGrp="1"/>
          </p:cNvSpPr>
          <p:nvPr>
            <p:ph idx="1"/>
          </p:nvPr>
        </p:nvSpPr>
        <p:spPr/>
        <p:txBody>
          <a:bodyPr/>
          <a:lstStyle/>
          <a:p>
            <a:pPr algn="just" rtl="1"/>
            <a:r>
              <a:rPr lang="ar-TN" dirty="0"/>
              <a:t>نشاط أو عملية تسببت أو تسبب أو قد تتسبب في تدمير و / أو تدهور و / أو إضعاف التنوع البيولوجي والعمليات الطبيعية.</a:t>
            </a:r>
            <a:endParaRPr lang="en-US" dirty="0"/>
          </a:p>
        </p:txBody>
      </p:sp>
      <p:sp>
        <p:nvSpPr>
          <p:cNvPr id="4" name="Footer Placeholder 3"/>
          <p:cNvSpPr>
            <a:spLocks noGrp="1"/>
          </p:cNvSpPr>
          <p:nvPr>
            <p:ph type="ftr" sz="quarter" idx="11"/>
          </p:nvPr>
        </p:nvSpPr>
        <p:spPr/>
        <p:txBody>
          <a:bodyPr/>
          <a:lstStyle/>
          <a:p>
            <a:r>
              <a:rPr lang="en-US" dirty="0" smtClean="0">
                <a:solidFill>
                  <a:schemeClr val="accent4">
                    <a:lumMod val="75000"/>
                  </a:schemeClr>
                </a:solidFill>
              </a:rPr>
              <a:t>Tirana training , 9-11/10/2019</a:t>
            </a:r>
            <a:endParaRPr lang="en-US" dirty="0">
              <a:solidFill>
                <a:schemeClr val="accent4">
                  <a:lumMod val="75000"/>
                </a:schemeClr>
              </a:solidFill>
            </a:endParaRPr>
          </a:p>
        </p:txBody>
      </p:sp>
      <p:sp>
        <p:nvSpPr>
          <p:cNvPr id="5" name="Slide Number Placeholder 4"/>
          <p:cNvSpPr>
            <a:spLocks noGrp="1"/>
          </p:cNvSpPr>
          <p:nvPr>
            <p:ph type="sldNum" sz="quarter" idx="12"/>
          </p:nvPr>
        </p:nvSpPr>
        <p:spPr/>
        <p:txBody>
          <a:bodyPr/>
          <a:lstStyle/>
          <a:p>
            <a:fld id="{FB255053-94EE-4D5F-971F-491348149B5B}" type="slidenum">
              <a:rPr lang="en-US" smtClean="0"/>
              <a:pPr/>
              <a:t>10</a:t>
            </a:fld>
            <a:endParaRPr lang="en-US"/>
          </a:p>
        </p:txBody>
      </p:sp>
    </p:spTree>
    <p:extLst>
      <p:ext uri="{BB962C8B-B14F-4D97-AF65-F5344CB8AC3E}">
        <p14:creationId xmlns:p14="http://schemas.microsoft.com/office/powerpoint/2010/main" val="215687375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smtClean="0"/>
              <a:t>Tirana training , 9-11/10/2019</a:t>
            </a:r>
            <a:endParaRPr lang="en-US"/>
          </a:p>
        </p:txBody>
      </p:sp>
      <p:sp>
        <p:nvSpPr>
          <p:cNvPr id="5" name="Slide Number Placeholder 4"/>
          <p:cNvSpPr>
            <a:spLocks noGrp="1"/>
          </p:cNvSpPr>
          <p:nvPr>
            <p:ph type="sldNum" sz="quarter" idx="12"/>
          </p:nvPr>
        </p:nvSpPr>
        <p:spPr/>
        <p:txBody>
          <a:bodyPr/>
          <a:lstStyle/>
          <a:p>
            <a:fld id="{FB255053-94EE-4D5F-971F-491348149B5B}" type="slidenum">
              <a:rPr lang="en-US" smtClean="0"/>
              <a:pPr/>
              <a:t>11</a:t>
            </a:fld>
            <a:endParaRPr lang="en-US"/>
          </a:p>
        </p:txBody>
      </p:sp>
      <p:pic>
        <p:nvPicPr>
          <p:cNvPr id="9" name="Content Placeholder 8" descr="Related image"/>
          <p:cNvPicPr>
            <a:picLocks noGrp="1"/>
          </p:cNvPicPr>
          <p:nvPr>
            <p:ph idx="4294967295"/>
          </p:nvPr>
        </p:nvPicPr>
        <p:blipFill>
          <a:blip r:embed="rId2" cstate="print"/>
          <a:srcRect l="1020" t="2083" r="5102"/>
          <a:stretch>
            <a:fillRect/>
          </a:stretch>
        </p:blipFill>
        <p:spPr bwMode="auto">
          <a:xfrm>
            <a:off x="838200" y="1295400"/>
            <a:ext cx="7543800" cy="4953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TN" dirty="0">
                <a:solidFill>
                  <a:schemeClr val="accent3">
                    <a:lumMod val="75000"/>
                  </a:schemeClr>
                </a:solidFill>
              </a:rPr>
              <a:t>أنواع التهديدات - التلوث</a:t>
            </a:r>
            <a:endParaRPr lang="sq-AL" dirty="0">
              <a:solidFill>
                <a:schemeClr val="accent3">
                  <a:lumMod val="75000"/>
                </a:schemeClr>
              </a:solidFill>
            </a:endParaRPr>
          </a:p>
        </p:txBody>
      </p:sp>
      <p:sp>
        <p:nvSpPr>
          <p:cNvPr id="3" name="Content Placeholder 2"/>
          <p:cNvSpPr>
            <a:spLocks noGrp="1"/>
          </p:cNvSpPr>
          <p:nvPr>
            <p:ph sz="half" idx="1"/>
          </p:nvPr>
        </p:nvSpPr>
        <p:spPr>
          <a:xfrm>
            <a:off x="-507025" y="4477512"/>
            <a:ext cx="4038600" cy="2438400"/>
          </a:xfrm>
        </p:spPr>
        <p:txBody>
          <a:bodyPr>
            <a:normAutofit/>
          </a:bodyPr>
          <a:lstStyle/>
          <a:p>
            <a:pPr marL="514350" indent="-514350" algn="just" rtl="1">
              <a:buFont typeface="+mj-lt"/>
              <a:buAutoNum type="arabicPeriod"/>
            </a:pPr>
            <a:r>
              <a:rPr lang="ar-TN" sz="1600" dirty="0"/>
              <a:t>صناعي</a:t>
            </a:r>
          </a:p>
          <a:p>
            <a:pPr marL="514350" indent="-514350" algn="r" rtl="1">
              <a:buFont typeface="+mj-lt"/>
              <a:buAutoNum type="arabicPeriod"/>
            </a:pPr>
            <a:r>
              <a:rPr lang="ar-TN" sz="1600" dirty="0"/>
              <a:t>زراعي</a:t>
            </a:r>
          </a:p>
          <a:p>
            <a:pPr marL="514350" indent="-514350" algn="r" rtl="1">
              <a:buFont typeface="+mj-lt"/>
              <a:buAutoNum type="arabicPeriod"/>
            </a:pPr>
            <a:r>
              <a:rPr lang="ar-TN" sz="1600" dirty="0"/>
              <a:t>مياه الصرف الصحي في المناطق الحضرية</a:t>
            </a:r>
          </a:p>
          <a:p>
            <a:pPr marL="514350" indent="-514350" algn="r" rtl="1">
              <a:buFont typeface="+mj-lt"/>
              <a:buAutoNum type="arabicPeriod"/>
            </a:pPr>
            <a:r>
              <a:rPr lang="ar-TN" sz="1600" dirty="0"/>
              <a:t>تلوث الهواء</a:t>
            </a:r>
            <a:endParaRPr lang="sq-AL" sz="1600" dirty="0"/>
          </a:p>
        </p:txBody>
      </p:sp>
      <p:sp>
        <p:nvSpPr>
          <p:cNvPr id="4" name="Footer Placeholder 3"/>
          <p:cNvSpPr>
            <a:spLocks noGrp="1"/>
          </p:cNvSpPr>
          <p:nvPr>
            <p:ph type="ftr" sz="quarter" idx="11"/>
          </p:nvPr>
        </p:nvSpPr>
        <p:spPr/>
        <p:txBody>
          <a:bodyPr/>
          <a:lstStyle/>
          <a:p>
            <a:r>
              <a:rPr lang="ar-TN" dirty="0"/>
              <a:t>تدريب تيرانا ، 9-11 / 10/2019</a:t>
            </a:r>
            <a:endParaRPr lang="en-US" dirty="0"/>
          </a:p>
        </p:txBody>
      </p:sp>
      <p:sp>
        <p:nvSpPr>
          <p:cNvPr id="5" name="Slide Number Placeholder 4"/>
          <p:cNvSpPr>
            <a:spLocks noGrp="1"/>
          </p:cNvSpPr>
          <p:nvPr>
            <p:ph type="sldNum" sz="quarter" idx="12"/>
          </p:nvPr>
        </p:nvSpPr>
        <p:spPr/>
        <p:txBody>
          <a:bodyPr/>
          <a:lstStyle/>
          <a:p>
            <a:fld id="{FB255053-94EE-4D5F-971F-491348149B5B}" type="slidenum">
              <a:rPr lang="en-US" smtClean="0"/>
              <a:pPr/>
              <a:t>12</a:t>
            </a:fld>
            <a:endParaRPr lang="en-US"/>
          </a:p>
        </p:txBody>
      </p:sp>
      <p:pic>
        <p:nvPicPr>
          <p:cNvPr id="32770" name="Picture 2" descr="https://www.gazeta-shqip.com/wp-content/uploads/2016/05/ndotja-e-detit-ne-Zvernec-7.jpg"/>
          <p:cNvPicPr>
            <a:picLocks noChangeAspect="1" noChangeArrowheads="1"/>
          </p:cNvPicPr>
          <p:nvPr/>
        </p:nvPicPr>
        <p:blipFill>
          <a:blip r:embed="rId2" cstate="print"/>
          <a:srcRect/>
          <a:stretch>
            <a:fillRect/>
          </a:stretch>
        </p:blipFill>
        <p:spPr bwMode="auto">
          <a:xfrm>
            <a:off x="2514600" y="1981200"/>
            <a:ext cx="3291839" cy="2468880"/>
          </a:xfrm>
          <a:prstGeom prst="rect">
            <a:avLst/>
          </a:prstGeom>
          <a:noFill/>
        </p:spPr>
      </p:pic>
      <p:pic>
        <p:nvPicPr>
          <p:cNvPr id="32772" name="Picture 4" descr="http://unemonitoroj.com/lezhe/wp-content/uploads/2018/11/mbeturina-415x260.jpg"/>
          <p:cNvPicPr>
            <a:picLocks noChangeAspect="1" noChangeArrowheads="1"/>
          </p:cNvPicPr>
          <p:nvPr/>
        </p:nvPicPr>
        <p:blipFill>
          <a:blip r:embed="rId3" cstate="print"/>
          <a:srcRect/>
          <a:stretch>
            <a:fillRect/>
          </a:stretch>
        </p:blipFill>
        <p:spPr bwMode="auto">
          <a:xfrm>
            <a:off x="5943600" y="2209800"/>
            <a:ext cx="2979860" cy="1866901"/>
          </a:xfrm>
          <a:prstGeom prst="rect">
            <a:avLst/>
          </a:prstGeom>
          <a:noFill/>
        </p:spPr>
      </p:pic>
      <p:pic>
        <p:nvPicPr>
          <p:cNvPr id="32774" name="Picture 6" descr="Image result for lagunat shqiptare"/>
          <p:cNvPicPr>
            <a:picLocks noChangeAspect="1" noChangeArrowheads="1"/>
          </p:cNvPicPr>
          <p:nvPr/>
        </p:nvPicPr>
        <p:blipFill>
          <a:blip r:embed="rId4" cstate="print"/>
          <a:srcRect/>
          <a:stretch>
            <a:fillRect/>
          </a:stretch>
        </p:blipFill>
        <p:spPr bwMode="auto">
          <a:xfrm>
            <a:off x="3810000" y="4038600"/>
            <a:ext cx="3036275" cy="2286000"/>
          </a:xfrm>
          <a:prstGeom prst="rect">
            <a:avLst/>
          </a:prstGeom>
          <a:noFill/>
        </p:spPr>
      </p:pic>
      <p:pic>
        <p:nvPicPr>
          <p:cNvPr id="32776" name="Picture 8" descr="Related image"/>
          <p:cNvPicPr>
            <a:picLocks noChangeAspect="1" noChangeArrowheads="1"/>
          </p:cNvPicPr>
          <p:nvPr/>
        </p:nvPicPr>
        <p:blipFill>
          <a:blip r:embed="rId5" cstate="print"/>
          <a:srcRect/>
          <a:stretch>
            <a:fillRect/>
          </a:stretch>
        </p:blipFill>
        <p:spPr bwMode="auto">
          <a:xfrm>
            <a:off x="5892800" y="4343400"/>
            <a:ext cx="3251200" cy="1828800"/>
          </a:xfrm>
          <a:prstGeom prst="rect">
            <a:avLst/>
          </a:prstGeom>
          <a:noFill/>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TN" dirty="0">
                <a:solidFill>
                  <a:schemeClr val="accent3">
                    <a:lumMod val="75000"/>
                  </a:schemeClr>
                </a:solidFill>
              </a:rPr>
              <a:t>أنواع التهديدات - فقدان الغطاء النباتي</a:t>
            </a:r>
            <a:endParaRPr lang="sq-AL" dirty="0" smtClean="0">
              <a:solidFill>
                <a:schemeClr val="accent3">
                  <a:lumMod val="75000"/>
                </a:schemeClr>
              </a:solidFill>
            </a:endParaRPr>
          </a:p>
        </p:txBody>
      </p:sp>
      <p:sp>
        <p:nvSpPr>
          <p:cNvPr id="3" name="Content Placeholder 2"/>
          <p:cNvSpPr>
            <a:spLocks noGrp="1"/>
          </p:cNvSpPr>
          <p:nvPr>
            <p:ph sz="half" idx="1"/>
          </p:nvPr>
        </p:nvSpPr>
        <p:spPr>
          <a:xfrm>
            <a:off x="-364617" y="1845627"/>
            <a:ext cx="4038600" cy="4525963"/>
          </a:xfrm>
        </p:spPr>
        <p:txBody>
          <a:bodyPr>
            <a:normAutofit/>
          </a:bodyPr>
          <a:lstStyle/>
          <a:p>
            <a:pPr>
              <a:buNone/>
            </a:pPr>
            <a:endParaRPr lang="en-US" dirty="0" smtClean="0"/>
          </a:p>
          <a:p>
            <a:pPr algn="r" rtl="1">
              <a:buNone/>
            </a:pPr>
            <a:r>
              <a:rPr lang="ar-TN" dirty="0"/>
              <a:t>إدخال الأنواع الغازية</a:t>
            </a:r>
          </a:p>
          <a:p>
            <a:pPr algn="r" rtl="1">
              <a:buNone/>
            </a:pPr>
            <a:r>
              <a:rPr lang="ar-TN" dirty="0"/>
              <a:t>فقدان المساحات الخضراء</a:t>
            </a:r>
            <a:endParaRPr lang="en-US" dirty="0" smtClean="0"/>
          </a:p>
          <a:p>
            <a:pPr>
              <a:buNone/>
            </a:pPr>
            <a:endParaRPr lang="sq-AL" dirty="0"/>
          </a:p>
        </p:txBody>
      </p:sp>
      <p:sp>
        <p:nvSpPr>
          <p:cNvPr id="4" name="Footer Placeholder 3"/>
          <p:cNvSpPr>
            <a:spLocks noGrp="1"/>
          </p:cNvSpPr>
          <p:nvPr>
            <p:ph type="ftr" sz="quarter" idx="11"/>
          </p:nvPr>
        </p:nvSpPr>
        <p:spPr/>
        <p:txBody>
          <a:bodyPr/>
          <a:lstStyle/>
          <a:p>
            <a:r>
              <a:rPr lang="ar-TN" dirty="0"/>
              <a:t>تدريب تيرانا ، 9-11 / 10/2019</a:t>
            </a:r>
            <a:endParaRPr lang="en-US" dirty="0"/>
          </a:p>
        </p:txBody>
      </p:sp>
      <p:sp>
        <p:nvSpPr>
          <p:cNvPr id="5" name="Slide Number Placeholder 4"/>
          <p:cNvSpPr>
            <a:spLocks noGrp="1"/>
          </p:cNvSpPr>
          <p:nvPr>
            <p:ph type="sldNum" sz="quarter" idx="12"/>
          </p:nvPr>
        </p:nvSpPr>
        <p:spPr/>
        <p:txBody>
          <a:bodyPr/>
          <a:lstStyle/>
          <a:p>
            <a:fld id="{FB255053-94EE-4D5F-971F-491348149B5B}" type="slidenum">
              <a:rPr lang="en-US" smtClean="0"/>
              <a:pPr/>
              <a:t>13</a:t>
            </a:fld>
            <a:endParaRPr lang="en-US"/>
          </a:p>
        </p:txBody>
      </p:sp>
      <p:pic>
        <p:nvPicPr>
          <p:cNvPr id="30721" name="Picture 1" descr="Aster squamatus Patok  2006"/>
          <p:cNvPicPr>
            <a:picLocks noChangeAspect="1" noChangeArrowheads="1"/>
          </p:cNvPicPr>
          <p:nvPr/>
        </p:nvPicPr>
        <p:blipFill>
          <a:blip r:embed="rId2" cstate="print">
            <a:lum bright="-12000" contrast="12000"/>
          </a:blip>
          <a:srcRect/>
          <a:stretch>
            <a:fillRect/>
          </a:stretch>
        </p:blipFill>
        <p:spPr bwMode="auto">
          <a:xfrm>
            <a:off x="4191000" y="2133600"/>
            <a:ext cx="2847975" cy="2257425"/>
          </a:xfrm>
          <a:prstGeom prst="rect">
            <a:avLst/>
          </a:prstGeom>
          <a:noFill/>
          <a:ln w="9525">
            <a:noFill/>
            <a:miter lim="800000"/>
            <a:headEnd/>
            <a:tailEnd/>
          </a:ln>
        </p:spPr>
      </p:pic>
      <p:pic>
        <p:nvPicPr>
          <p:cNvPr id="30722" name="Picture 2" descr="Patok 2009, Derdhja e Matit 2009 002 (137)"/>
          <p:cNvPicPr>
            <a:picLocks noChangeAspect="1" noChangeArrowheads="1"/>
          </p:cNvPicPr>
          <p:nvPr/>
        </p:nvPicPr>
        <p:blipFill>
          <a:blip r:embed="rId3" cstate="print"/>
          <a:srcRect/>
          <a:stretch>
            <a:fillRect/>
          </a:stretch>
        </p:blipFill>
        <p:spPr bwMode="auto">
          <a:xfrm>
            <a:off x="6172200" y="2743200"/>
            <a:ext cx="2743200" cy="2143125"/>
          </a:xfrm>
          <a:prstGeom prst="rect">
            <a:avLst/>
          </a:prstGeom>
          <a:noFill/>
          <a:ln w="9525">
            <a:noFill/>
            <a:miter lim="800000"/>
            <a:headEnd/>
            <a:tailEnd/>
          </a:ln>
        </p:spPr>
      </p:pic>
      <p:pic>
        <p:nvPicPr>
          <p:cNvPr id="30727" name="Picture 7"/>
          <p:cNvPicPr>
            <a:picLocks noChangeAspect="1" noChangeArrowheads="1"/>
          </p:cNvPicPr>
          <p:nvPr/>
        </p:nvPicPr>
        <p:blipFill>
          <a:blip r:embed="rId4" cstate="print"/>
          <a:srcRect/>
          <a:stretch>
            <a:fillRect/>
          </a:stretch>
        </p:blipFill>
        <p:spPr bwMode="auto">
          <a:xfrm>
            <a:off x="2514600" y="4572000"/>
            <a:ext cx="2847975" cy="1600200"/>
          </a:xfrm>
          <a:prstGeom prst="rect">
            <a:avLst/>
          </a:prstGeom>
          <a:noFill/>
          <a:ln w="9525">
            <a:noFill/>
            <a:miter lim="800000"/>
            <a:headEnd/>
            <a:tailEnd/>
          </a:ln>
          <a:effectLst/>
        </p:spPr>
      </p:pic>
      <p:pic>
        <p:nvPicPr>
          <p:cNvPr id="30729" name="Picture 9" descr="Image result for humbje e siperfaqes bimore ne lagunen e Karavastase"/>
          <p:cNvPicPr>
            <a:picLocks noChangeAspect="1" noChangeArrowheads="1"/>
          </p:cNvPicPr>
          <p:nvPr/>
        </p:nvPicPr>
        <p:blipFill>
          <a:blip r:embed="rId5" cstate="print"/>
          <a:srcRect/>
          <a:stretch>
            <a:fillRect/>
          </a:stretch>
        </p:blipFill>
        <p:spPr bwMode="auto">
          <a:xfrm>
            <a:off x="5257800" y="4648200"/>
            <a:ext cx="3252810" cy="1828800"/>
          </a:xfrm>
          <a:prstGeom prst="rect">
            <a:avLst/>
          </a:prstGeom>
          <a:noFill/>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ar-TN" sz="3600" dirty="0">
                <a:solidFill>
                  <a:schemeClr val="accent3">
                    <a:lumMod val="75000"/>
                  </a:schemeClr>
                </a:solidFill>
              </a:rPr>
              <a:t>أنواع التهديدات - تأثيرات تغير المناخ</a:t>
            </a:r>
            <a:endParaRPr lang="sq-AL" sz="3600" dirty="0" smtClean="0">
              <a:solidFill>
                <a:schemeClr val="accent3">
                  <a:lumMod val="75000"/>
                </a:schemeClr>
              </a:solidFill>
            </a:endParaRPr>
          </a:p>
        </p:txBody>
      </p:sp>
      <p:sp>
        <p:nvSpPr>
          <p:cNvPr id="8" name="Content Placeholder 7"/>
          <p:cNvSpPr>
            <a:spLocks noGrp="1"/>
          </p:cNvSpPr>
          <p:nvPr>
            <p:ph sz="half" idx="1"/>
          </p:nvPr>
        </p:nvSpPr>
        <p:spPr>
          <a:xfrm>
            <a:off x="-457200" y="2514600"/>
            <a:ext cx="4038600" cy="1600200"/>
          </a:xfrm>
        </p:spPr>
        <p:txBody>
          <a:bodyPr/>
          <a:lstStyle/>
          <a:p>
            <a:pPr algn="r" rtl="1"/>
            <a:r>
              <a:rPr lang="ar-TN" dirty="0"/>
              <a:t>ارتفاع مستوى سطح البحر</a:t>
            </a:r>
          </a:p>
          <a:p>
            <a:pPr algn="r" rtl="1"/>
            <a:r>
              <a:rPr lang="ar-TN" dirty="0"/>
              <a:t>زيادة درجة الحرارة</a:t>
            </a:r>
          </a:p>
          <a:p>
            <a:pPr algn="r" rtl="1"/>
            <a:r>
              <a:rPr lang="ar-TN" dirty="0"/>
              <a:t>تقليل هطول الأمطار</a:t>
            </a:r>
            <a:endParaRPr lang="sq-AL" dirty="0"/>
          </a:p>
        </p:txBody>
      </p:sp>
      <p:sp>
        <p:nvSpPr>
          <p:cNvPr id="4" name="Footer Placeholder 3"/>
          <p:cNvSpPr>
            <a:spLocks noGrp="1"/>
          </p:cNvSpPr>
          <p:nvPr>
            <p:ph type="ftr" sz="quarter" idx="11"/>
          </p:nvPr>
        </p:nvSpPr>
        <p:spPr/>
        <p:txBody>
          <a:bodyPr/>
          <a:lstStyle/>
          <a:p>
            <a:r>
              <a:rPr lang="ar-TN" dirty="0"/>
              <a:t>تدريب تيرانا ، 9-11 / 10/2019</a:t>
            </a:r>
            <a:endParaRPr lang="en-US" dirty="0"/>
          </a:p>
        </p:txBody>
      </p:sp>
      <p:sp>
        <p:nvSpPr>
          <p:cNvPr id="5" name="Slide Number Placeholder 4"/>
          <p:cNvSpPr>
            <a:spLocks noGrp="1"/>
          </p:cNvSpPr>
          <p:nvPr>
            <p:ph type="sldNum" sz="quarter" idx="12"/>
          </p:nvPr>
        </p:nvSpPr>
        <p:spPr/>
        <p:txBody>
          <a:bodyPr/>
          <a:lstStyle/>
          <a:p>
            <a:fld id="{FB255053-94EE-4D5F-971F-491348149B5B}" type="slidenum">
              <a:rPr lang="en-US" smtClean="0"/>
              <a:pPr/>
              <a:t>14</a:t>
            </a:fld>
            <a:endParaRPr lang="en-US"/>
          </a:p>
        </p:txBody>
      </p:sp>
      <p:pic>
        <p:nvPicPr>
          <p:cNvPr id="29698" name="Picture 2" descr="Related image"/>
          <p:cNvPicPr>
            <a:picLocks noChangeAspect="1" noChangeArrowheads="1"/>
          </p:cNvPicPr>
          <p:nvPr/>
        </p:nvPicPr>
        <p:blipFill>
          <a:blip r:embed="rId2" cstate="print"/>
          <a:srcRect/>
          <a:stretch>
            <a:fillRect/>
          </a:stretch>
        </p:blipFill>
        <p:spPr bwMode="auto">
          <a:xfrm>
            <a:off x="3962400" y="2590800"/>
            <a:ext cx="2143125" cy="2143125"/>
          </a:xfrm>
          <a:prstGeom prst="rect">
            <a:avLst/>
          </a:prstGeom>
          <a:noFill/>
        </p:spPr>
      </p:pic>
      <p:pic>
        <p:nvPicPr>
          <p:cNvPr id="29700" name="Picture 4" descr="https://encrypted-tbn0.gstatic.com/images?q=tbn:ANd9GcQbSTbalAOdh2NlaewcrihBH8phl8NwhA6txpMM0ZlkP8tbvEKf"/>
          <p:cNvPicPr>
            <a:picLocks noChangeAspect="1" noChangeArrowheads="1"/>
          </p:cNvPicPr>
          <p:nvPr/>
        </p:nvPicPr>
        <p:blipFill>
          <a:blip r:embed="rId3" cstate="print"/>
          <a:srcRect/>
          <a:stretch>
            <a:fillRect/>
          </a:stretch>
        </p:blipFill>
        <p:spPr bwMode="auto">
          <a:xfrm>
            <a:off x="6019800" y="2133600"/>
            <a:ext cx="2743200" cy="1666875"/>
          </a:xfrm>
          <a:prstGeom prst="rect">
            <a:avLst/>
          </a:prstGeom>
          <a:noFill/>
        </p:spPr>
      </p:pic>
      <p:pic>
        <p:nvPicPr>
          <p:cNvPr id="29702" name="Picture 6" descr="Image result for ndryshimet klimatike dhe lagunat"/>
          <p:cNvPicPr>
            <a:picLocks noChangeAspect="1" noChangeArrowheads="1"/>
          </p:cNvPicPr>
          <p:nvPr/>
        </p:nvPicPr>
        <p:blipFill>
          <a:blip r:embed="rId4" cstate="print"/>
          <a:srcRect/>
          <a:stretch>
            <a:fillRect/>
          </a:stretch>
        </p:blipFill>
        <p:spPr bwMode="auto">
          <a:xfrm>
            <a:off x="6096000" y="4114800"/>
            <a:ext cx="2705100" cy="1685926"/>
          </a:xfrm>
          <a:prstGeom prst="rect">
            <a:avLst/>
          </a:prstGeom>
          <a:noFill/>
        </p:spPr>
      </p:pic>
      <p:pic>
        <p:nvPicPr>
          <p:cNvPr id="29706" name="Picture 10" descr="Related image"/>
          <p:cNvPicPr>
            <a:picLocks noChangeAspect="1" noChangeArrowheads="1"/>
          </p:cNvPicPr>
          <p:nvPr/>
        </p:nvPicPr>
        <p:blipFill>
          <a:blip r:embed="rId5" cstate="print"/>
          <a:srcRect/>
          <a:stretch>
            <a:fillRect/>
          </a:stretch>
        </p:blipFill>
        <p:spPr bwMode="auto">
          <a:xfrm>
            <a:off x="3200400" y="4572000"/>
            <a:ext cx="2748301" cy="1828800"/>
          </a:xfrm>
          <a:prstGeom prst="rect">
            <a:avLst/>
          </a:prstGeom>
          <a:noFill/>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7" name="Picture 5" descr="F:\materiale te projektit MDRD\activity\Foto Lezhe\FOTOGRAFI\FOTO\PNUD Kune lezhe 15.10.09\DSC_6343.JPG"/>
          <p:cNvPicPr>
            <a:picLocks noChangeAspect="1" noChangeArrowheads="1"/>
          </p:cNvPicPr>
          <p:nvPr/>
        </p:nvPicPr>
        <p:blipFill>
          <a:blip r:embed="rId2" cstate="print"/>
          <a:srcRect/>
          <a:stretch>
            <a:fillRect/>
          </a:stretch>
        </p:blipFill>
        <p:spPr bwMode="auto">
          <a:xfrm>
            <a:off x="6390432" y="4800600"/>
            <a:ext cx="2753568" cy="1828800"/>
          </a:xfrm>
          <a:prstGeom prst="rect">
            <a:avLst/>
          </a:prstGeom>
          <a:noFill/>
        </p:spPr>
      </p:pic>
      <p:sp>
        <p:nvSpPr>
          <p:cNvPr id="2" name="Title 1"/>
          <p:cNvSpPr>
            <a:spLocks noGrp="1"/>
          </p:cNvSpPr>
          <p:nvPr>
            <p:ph type="title"/>
          </p:nvPr>
        </p:nvSpPr>
        <p:spPr>
          <a:xfrm>
            <a:off x="457200" y="914400"/>
            <a:ext cx="8229600" cy="1143000"/>
          </a:xfrm>
        </p:spPr>
        <p:txBody>
          <a:bodyPr>
            <a:normAutofit/>
          </a:bodyPr>
          <a:lstStyle/>
          <a:p>
            <a:r>
              <a:rPr lang="ar-TN" sz="4000" dirty="0">
                <a:solidFill>
                  <a:schemeClr val="accent3">
                    <a:lumMod val="75000"/>
                  </a:schemeClr>
                </a:solidFill>
              </a:rPr>
              <a:t>أنواع التهديدات - نظام المياه</a:t>
            </a:r>
            <a:endParaRPr lang="sq-AL" sz="4000" dirty="0" smtClean="0">
              <a:solidFill>
                <a:schemeClr val="accent3">
                  <a:lumMod val="75000"/>
                </a:schemeClr>
              </a:solidFill>
            </a:endParaRPr>
          </a:p>
        </p:txBody>
      </p:sp>
      <p:sp>
        <p:nvSpPr>
          <p:cNvPr id="3" name="Content Placeholder 2"/>
          <p:cNvSpPr>
            <a:spLocks noGrp="1"/>
          </p:cNvSpPr>
          <p:nvPr>
            <p:ph sz="half" idx="1"/>
          </p:nvPr>
        </p:nvSpPr>
        <p:spPr>
          <a:xfrm>
            <a:off x="-10369" y="2003805"/>
            <a:ext cx="4038600" cy="4525963"/>
          </a:xfrm>
        </p:spPr>
        <p:txBody>
          <a:bodyPr>
            <a:normAutofit/>
          </a:bodyPr>
          <a:lstStyle/>
          <a:p>
            <a:pPr algn="r" rtl="1"/>
            <a:r>
              <a:rPr lang="ar-TN" dirty="0"/>
              <a:t>تغيير النظم الطبيعية ،</a:t>
            </a:r>
          </a:p>
          <a:p>
            <a:pPr algn="r" rtl="1"/>
            <a:r>
              <a:rPr lang="ar-TN" dirty="0"/>
              <a:t>بناء </a:t>
            </a:r>
            <a:r>
              <a:rPr lang="ar-TN" dirty="0" err="1"/>
              <a:t>السدود </a:t>
            </a:r>
            <a:r>
              <a:rPr lang="ar-TN" dirty="0" err="1" smtClean="0"/>
              <a:t>،</a:t>
            </a:r>
            <a:endParaRPr lang="ar-TN" dirty="0"/>
          </a:p>
          <a:p>
            <a:pPr algn="r" rtl="1"/>
            <a:r>
              <a:rPr lang="ar-TN" dirty="0"/>
              <a:t>غمر ،</a:t>
            </a:r>
          </a:p>
          <a:p>
            <a:pPr algn="r" rtl="1"/>
            <a:r>
              <a:rPr lang="ar-TN" dirty="0"/>
              <a:t>تآكل وترسيب المياه السطحية ،</a:t>
            </a:r>
          </a:p>
          <a:p>
            <a:pPr algn="r" rtl="1"/>
            <a:r>
              <a:rPr lang="ar-TN" dirty="0"/>
              <a:t>التشبع بالمياه ،</a:t>
            </a:r>
          </a:p>
          <a:p>
            <a:pPr algn="r" rtl="1"/>
            <a:r>
              <a:rPr lang="ar-TN" dirty="0"/>
              <a:t>استخراج المياه والمياه الجوفية</a:t>
            </a:r>
            <a:endParaRPr lang="sq-AL" dirty="0"/>
          </a:p>
        </p:txBody>
      </p:sp>
      <p:sp>
        <p:nvSpPr>
          <p:cNvPr id="4" name="Footer Placeholder 3"/>
          <p:cNvSpPr>
            <a:spLocks noGrp="1"/>
          </p:cNvSpPr>
          <p:nvPr>
            <p:ph type="ftr" sz="quarter" idx="11"/>
          </p:nvPr>
        </p:nvSpPr>
        <p:spPr/>
        <p:txBody>
          <a:bodyPr/>
          <a:lstStyle/>
          <a:p>
            <a:r>
              <a:rPr lang="ar-TN" dirty="0"/>
              <a:t>تدريب تيرانا ، 9-11 / 10/2019</a:t>
            </a:r>
            <a:endParaRPr lang="en-US" dirty="0"/>
          </a:p>
        </p:txBody>
      </p:sp>
      <p:sp>
        <p:nvSpPr>
          <p:cNvPr id="5" name="Slide Number Placeholder 4"/>
          <p:cNvSpPr>
            <a:spLocks noGrp="1"/>
          </p:cNvSpPr>
          <p:nvPr>
            <p:ph type="sldNum" sz="quarter" idx="12"/>
          </p:nvPr>
        </p:nvSpPr>
        <p:spPr/>
        <p:txBody>
          <a:bodyPr/>
          <a:lstStyle/>
          <a:p>
            <a:fld id="{FB255053-94EE-4D5F-971F-491348149B5B}" type="slidenum">
              <a:rPr lang="en-US" smtClean="0"/>
              <a:pPr/>
              <a:t>15</a:t>
            </a:fld>
            <a:endParaRPr lang="en-US"/>
          </a:p>
        </p:txBody>
      </p:sp>
      <p:pic>
        <p:nvPicPr>
          <p:cNvPr id="28675" name="Picture 3" descr="F:\materiale te projektit MDRD\activity\Foto Lezhe\Foto + Filma Jaku Tetor 2010\Foto Jaku Kune 13 Gusht 2010\DSC05336.JPG"/>
          <p:cNvPicPr>
            <a:picLocks noChangeAspect="1" noChangeArrowheads="1"/>
          </p:cNvPicPr>
          <p:nvPr/>
        </p:nvPicPr>
        <p:blipFill>
          <a:blip r:embed="rId3" cstate="print"/>
          <a:srcRect/>
          <a:stretch>
            <a:fillRect/>
          </a:stretch>
        </p:blipFill>
        <p:spPr bwMode="auto">
          <a:xfrm>
            <a:off x="6400800" y="3505200"/>
            <a:ext cx="2438400" cy="1828800"/>
          </a:xfrm>
          <a:prstGeom prst="rect">
            <a:avLst/>
          </a:prstGeom>
          <a:noFill/>
        </p:spPr>
      </p:pic>
      <p:pic>
        <p:nvPicPr>
          <p:cNvPr id="28676" name="Picture 4" descr="F:\materiale te projektit MDRD\activity\Foto Lezhe\FOTOGRAFI\FOTO\PNUD Kune lezhe 15.10.09\DSC_6294.JPG"/>
          <p:cNvPicPr>
            <a:picLocks noChangeAspect="1" noChangeArrowheads="1"/>
          </p:cNvPicPr>
          <p:nvPr/>
        </p:nvPicPr>
        <p:blipFill>
          <a:blip r:embed="rId4" cstate="print"/>
          <a:srcRect/>
          <a:stretch>
            <a:fillRect/>
          </a:stretch>
        </p:blipFill>
        <p:spPr bwMode="auto">
          <a:xfrm>
            <a:off x="6705600" y="1828800"/>
            <a:ext cx="2296369" cy="1525148"/>
          </a:xfrm>
          <a:prstGeom prst="rect">
            <a:avLst/>
          </a:prstGeom>
          <a:noFill/>
        </p:spPr>
      </p:pic>
      <p:pic>
        <p:nvPicPr>
          <p:cNvPr id="28678" name="Picture 6" descr="F:\materiale te projektit MDRD\activity\Foto Lezhe\FOTOGRAFI\FOTO\Foto Kune Vain etj\Gryke Zeza(permbytje) 1.5 km veri qyteti Lezhe.JPG"/>
          <p:cNvPicPr>
            <a:picLocks noChangeAspect="1" noChangeArrowheads="1"/>
          </p:cNvPicPr>
          <p:nvPr/>
        </p:nvPicPr>
        <p:blipFill>
          <a:blip r:embed="rId5" cstate="print"/>
          <a:srcRect/>
          <a:stretch>
            <a:fillRect/>
          </a:stretch>
        </p:blipFill>
        <p:spPr bwMode="auto">
          <a:xfrm>
            <a:off x="4343400" y="2438400"/>
            <a:ext cx="2438400" cy="1828800"/>
          </a:xfrm>
          <a:prstGeom prst="rect">
            <a:avLst/>
          </a:prstGeom>
          <a:noFill/>
        </p:spPr>
      </p:pic>
      <p:pic>
        <p:nvPicPr>
          <p:cNvPr id="28682" name="Picture 10" descr="F:\materiale te projektit MDRD\activity\Foto per materialin e Ketit\100_7256.JPG"/>
          <p:cNvPicPr>
            <a:picLocks noChangeAspect="1" noChangeArrowheads="1"/>
          </p:cNvPicPr>
          <p:nvPr/>
        </p:nvPicPr>
        <p:blipFill>
          <a:blip r:embed="rId6" cstate="print"/>
          <a:srcRect/>
          <a:stretch>
            <a:fillRect/>
          </a:stretch>
        </p:blipFill>
        <p:spPr bwMode="auto">
          <a:xfrm>
            <a:off x="4191000" y="4434723"/>
            <a:ext cx="2620962" cy="1966077"/>
          </a:xfrm>
          <a:prstGeom prst="rect">
            <a:avLst/>
          </a:prstGeom>
          <a:noFill/>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ar-TN" sz="3200" dirty="0">
                <a:solidFill>
                  <a:schemeClr val="accent3">
                    <a:lumMod val="75000"/>
                  </a:schemeClr>
                </a:solidFill>
              </a:rPr>
              <a:t>أنواع التهديدات - الصرف الصناعي والعمليات الزراعية</a:t>
            </a:r>
            <a:endParaRPr lang="sq-AL" sz="3200" dirty="0">
              <a:solidFill>
                <a:schemeClr val="accent3">
                  <a:lumMod val="75000"/>
                </a:schemeClr>
              </a:solidFill>
            </a:endParaRPr>
          </a:p>
        </p:txBody>
      </p:sp>
      <p:sp>
        <p:nvSpPr>
          <p:cNvPr id="4" name="Footer Placeholder 3"/>
          <p:cNvSpPr>
            <a:spLocks noGrp="1"/>
          </p:cNvSpPr>
          <p:nvPr>
            <p:ph type="ftr" sz="quarter" idx="11"/>
          </p:nvPr>
        </p:nvSpPr>
        <p:spPr/>
        <p:txBody>
          <a:bodyPr/>
          <a:lstStyle/>
          <a:p>
            <a:r>
              <a:rPr lang="ar-TN" dirty="0"/>
              <a:t>تدريب تيرانا ، 9-11 / 10/2019</a:t>
            </a:r>
            <a:endParaRPr lang="en-US" dirty="0"/>
          </a:p>
        </p:txBody>
      </p:sp>
      <p:sp>
        <p:nvSpPr>
          <p:cNvPr id="5" name="Slide Number Placeholder 4"/>
          <p:cNvSpPr>
            <a:spLocks noGrp="1"/>
          </p:cNvSpPr>
          <p:nvPr>
            <p:ph type="sldNum" sz="quarter" idx="12"/>
          </p:nvPr>
        </p:nvSpPr>
        <p:spPr/>
        <p:txBody>
          <a:bodyPr/>
          <a:lstStyle/>
          <a:p>
            <a:fld id="{FB255053-94EE-4D5F-971F-491348149B5B}" type="slidenum">
              <a:rPr lang="en-US" smtClean="0"/>
              <a:pPr/>
              <a:t>16</a:t>
            </a:fld>
            <a:endParaRPr lang="en-US"/>
          </a:p>
        </p:txBody>
      </p:sp>
      <p:pic>
        <p:nvPicPr>
          <p:cNvPr id="27651" name="Picture 3"/>
          <p:cNvPicPr>
            <a:picLocks noChangeAspect="1" noChangeArrowheads="1"/>
          </p:cNvPicPr>
          <p:nvPr/>
        </p:nvPicPr>
        <p:blipFill>
          <a:blip r:embed="rId2" cstate="print"/>
          <a:srcRect/>
          <a:stretch>
            <a:fillRect/>
          </a:stretch>
        </p:blipFill>
        <p:spPr bwMode="auto">
          <a:xfrm>
            <a:off x="457200" y="2667000"/>
            <a:ext cx="2628900" cy="1733550"/>
          </a:xfrm>
          <a:prstGeom prst="rect">
            <a:avLst/>
          </a:prstGeom>
          <a:noFill/>
          <a:ln w="9525">
            <a:noFill/>
            <a:miter lim="800000"/>
            <a:headEnd/>
            <a:tailEnd/>
          </a:ln>
          <a:effectLst/>
        </p:spPr>
      </p:pic>
      <p:pic>
        <p:nvPicPr>
          <p:cNvPr id="27652" name="Picture 4" descr="F:\materiale te projektit MDRD\Raportet e eksperteve kombetar\hydrmet-ecosystems' experts\DMRD\Foto\Janar_2010\100_7216.JPG"/>
          <p:cNvPicPr>
            <a:picLocks noChangeAspect="1" noChangeArrowheads="1"/>
          </p:cNvPicPr>
          <p:nvPr/>
        </p:nvPicPr>
        <p:blipFill>
          <a:blip r:embed="rId3" cstate="print"/>
          <a:srcRect/>
          <a:stretch>
            <a:fillRect/>
          </a:stretch>
        </p:blipFill>
        <p:spPr bwMode="auto">
          <a:xfrm>
            <a:off x="5410200" y="2514600"/>
            <a:ext cx="2721541" cy="2041525"/>
          </a:xfrm>
          <a:prstGeom prst="rect">
            <a:avLst/>
          </a:prstGeom>
          <a:noFill/>
        </p:spPr>
      </p:pic>
      <p:pic>
        <p:nvPicPr>
          <p:cNvPr id="27653" name="Picture 5" descr="F:\materiale te projektit MDRD\activity\Foto Lezhe\Foto 11.11.09  Barbulloje Komuna Kolsh\DSC03445.JPG"/>
          <p:cNvPicPr>
            <a:picLocks noChangeAspect="1" noChangeArrowheads="1"/>
          </p:cNvPicPr>
          <p:nvPr/>
        </p:nvPicPr>
        <p:blipFill>
          <a:blip r:embed="rId4" cstate="print"/>
          <a:srcRect/>
          <a:stretch>
            <a:fillRect/>
          </a:stretch>
        </p:blipFill>
        <p:spPr bwMode="auto">
          <a:xfrm>
            <a:off x="1524000" y="4267200"/>
            <a:ext cx="2438400" cy="1828800"/>
          </a:xfrm>
          <a:prstGeom prst="rect">
            <a:avLst/>
          </a:prstGeom>
          <a:noFill/>
        </p:spPr>
      </p:pic>
      <p:pic>
        <p:nvPicPr>
          <p:cNvPr id="27655" name="Picture 7" descr="Related image"/>
          <p:cNvPicPr>
            <a:picLocks noChangeAspect="1" noChangeArrowheads="1"/>
          </p:cNvPicPr>
          <p:nvPr/>
        </p:nvPicPr>
        <p:blipFill>
          <a:blip r:embed="rId5" cstate="print"/>
          <a:srcRect/>
          <a:stretch>
            <a:fillRect/>
          </a:stretch>
        </p:blipFill>
        <p:spPr bwMode="auto">
          <a:xfrm>
            <a:off x="4419600" y="4343400"/>
            <a:ext cx="2835233" cy="1828800"/>
          </a:xfrm>
          <a:prstGeom prst="rect">
            <a:avLst/>
          </a:prstGeom>
          <a:noFill/>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TN" dirty="0">
                <a:solidFill>
                  <a:schemeClr val="accent3">
                    <a:lumMod val="75000"/>
                  </a:schemeClr>
                </a:solidFill>
              </a:rPr>
              <a:t>أنواع التهديدات - العمليات الطبيعية</a:t>
            </a:r>
            <a:endParaRPr lang="sq-AL" dirty="0">
              <a:solidFill>
                <a:schemeClr val="accent3">
                  <a:lumMod val="75000"/>
                </a:schemeClr>
              </a:solidFill>
            </a:endParaRPr>
          </a:p>
        </p:txBody>
      </p:sp>
      <p:sp>
        <p:nvSpPr>
          <p:cNvPr id="3" name="Content Placeholder 2"/>
          <p:cNvSpPr>
            <a:spLocks noGrp="1"/>
          </p:cNvSpPr>
          <p:nvPr>
            <p:ph sz="half" idx="1"/>
          </p:nvPr>
        </p:nvSpPr>
        <p:spPr>
          <a:xfrm>
            <a:off x="228600" y="2209800"/>
            <a:ext cx="2057400" cy="2773363"/>
          </a:xfrm>
        </p:spPr>
        <p:txBody>
          <a:bodyPr>
            <a:normAutofit/>
          </a:bodyPr>
          <a:lstStyle/>
          <a:p>
            <a:pPr algn="r" rtl="1"/>
            <a:r>
              <a:rPr lang="ar-OM" dirty="0" smtClean="0"/>
              <a:t>الحرائق</a:t>
            </a:r>
            <a:r>
              <a:rPr lang="ar-TN" dirty="0" err="1" smtClean="0"/>
              <a:t>،</a:t>
            </a:r>
            <a:endParaRPr lang="ar-TN" dirty="0"/>
          </a:p>
          <a:p>
            <a:pPr algn="r" rtl="1"/>
            <a:r>
              <a:rPr lang="ar-TN" dirty="0"/>
              <a:t>الفيضانات</a:t>
            </a:r>
          </a:p>
          <a:p>
            <a:pPr algn="r" rtl="1"/>
            <a:r>
              <a:rPr lang="ar-TN" dirty="0"/>
              <a:t>الأعاصير</a:t>
            </a:r>
          </a:p>
          <a:p>
            <a:pPr algn="r" rtl="1"/>
            <a:r>
              <a:rPr lang="ar-OM" dirty="0" smtClean="0"/>
              <a:t>ال</a:t>
            </a:r>
            <a:r>
              <a:rPr lang="ar-TN" dirty="0" smtClean="0"/>
              <a:t>جفاف</a:t>
            </a:r>
            <a:endParaRPr lang="sq-AL" dirty="0"/>
          </a:p>
        </p:txBody>
      </p:sp>
      <p:sp>
        <p:nvSpPr>
          <p:cNvPr id="4" name="Footer Placeholder 3"/>
          <p:cNvSpPr>
            <a:spLocks noGrp="1"/>
          </p:cNvSpPr>
          <p:nvPr>
            <p:ph type="ftr" sz="quarter" idx="11"/>
          </p:nvPr>
        </p:nvSpPr>
        <p:spPr/>
        <p:txBody>
          <a:bodyPr/>
          <a:lstStyle/>
          <a:p>
            <a:r>
              <a:rPr lang="ar-TN" dirty="0"/>
              <a:t>تدريب تيرانا ، 9-11 / 10/2019</a:t>
            </a:r>
            <a:endParaRPr lang="en-US" dirty="0"/>
          </a:p>
        </p:txBody>
      </p:sp>
      <p:sp>
        <p:nvSpPr>
          <p:cNvPr id="5" name="Slide Number Placeholder 4"/>
          <p:cNvSpPr>
            <a:spLocks noGrp="1"/>
          </p:cNvSpPr>
          <p:nvPr>
            <p:ph type="sldNum" sz="quarter" idx="12"/>
          </p:nvPr>
        </p:nvSpPr>
        <p:spPr/>
        <p:txBody>
          <a:bodyPr/>
          <a:lstStyle/>
          <a:p>
            <a:fld id="{FB255053-94EE-4D5F-971F-491348149B5B}" type="slidenum">
              <a:rPr lang="en-US" smtClean="0"/>
              <a:pPr/>
              <a:t>17</a:t>
            </a:fld>
            <a:endParaRPr lang="en-US"/>
          </a:p>
        </p:txBody>
      </p:sp>
      <p:pic>
        <p:nvPicPr>
          <p:cNvPr id="26626" name="Picture 2" descr="Image result for zjarr ne shengjin"/>
          <p:cNvPicPr>
            <a:picLocks noChangeAspect="1" noChangeArrowheads="1"/>
          </p:cNvPicPr>
          <p:nvPr/>
        </p:nvPicPr>
        <p:blipFill>
          <a:blip r:embed="rId2" cstate="print"/>
          <a:srcRect/>
          <a:stretch>
            <a:fillRect/>
          </a:stretch>
        </p:blipFill>
        <p:spPr bwMode="auto">
          <a:xfrm>
            <a:off x="2667000" y="2057400"/>
            <a:ext cx="3491016" cy="1828800"/>
          </a:xfrm>
          <a:prstGeom prst="rect">
            <a:avLst/>
          </a:prstGeom>
          <a:noFill/>
        </p:spPr>
      </p:pic>
      <p:pic>
        <p:nvPicPr>
          <p:cNvPr id="26628" name="Picture 4" descr="Related image"/>
          <p:cNvPicPr>
            <a:picLocks noChangeAspect="1" noChangeArrowheads="1"/>
          </p:cNvPicPr>
          <p:nvPr/>
        </p:nvPicPr>
        <p:blipFill>
          <a:blip r:embed="rId3" cstate="print"/>
          <a:srcRect/>
          <a:stretch>
            <a:fillRect/>
          </a:stretch>
        </p:blipFill>
        <p:spPr bwMode="auto">
          <a:xfrm>
            <a:off x="5715000" y="2743200"/>
            <a:ext cx="2914650" cy="1600200"/>
          </a:xfrm>
          <a:prstGeom prst="rect">
            <a:avLst/>
          </a:prstGeom>
          <a:noFill/>
        </p:spPr>
      </p:pic>
      <p:pic>
        <p:nvPicPr>
          <p:cNvPr id="26630" name="Picture 6" descr="Related image"/>
          <p:cNvPicPr>
            <a:picLocks noChangeAspect="1" noChangeArrowheads="1"/>
          </p:cNvPicPr>
          <p:nvPr/>
        </p:nvPicPr>
        <p:blipFill>
          <a:blip r:embed="rId4" cstate="print"/>
          <a:srcRect/>
          <a:stretch>
            <a:fillRect/>
          </a:stretch>
        </p:blipFill>
        <p:spPr bwMode="auto">
          <a:xfrm>
            <a:off x="2438400" y="4114800"/>
            <a:ext cx="2847975" cy="1600200"/>
          </a:xfrm>
          <a:prstGeom prst="rect">
            <a:avLst/>
          </a:prstGeom>
          <a:noFill/>
        </p:spPr>
      </p:pic>
      <p:pic>
        <p:nvPicPr>
          <p:cNvPr id="26632" name="Picture 8" descr="Image result for stuhi ne shengjin"/>
          <p:cNvPicPr>
            <a:picLocks noChangeAspect="1" noChangeArrowheads="1"/>
          </p:cNvPicPr>
          <p:nvPr/>
        </p:nvPicPr>
        <p:blipFill>
          <a:blip r:embed="rId5" cstate="print"/>
          <a:srcRect/>
          <a:stretch>
            <a:fillRect/>
          </a:stretch>
        </p:blipFill>
        <p:spPr bwMode="auto">
          <a:xfrm>
            <a:off x="5029200" y="4495800"/>
            <a:ext cx="3201445" cy="1828800"/>
          </a:xfrm>
          <a:prstGeom prst="rect">
            <a:avLst/>
          </a:prstGeom>
          <a:noFill/>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ar-TN" dirty="0" smtClean="0">
                <a:solidFill>
                  <a:schemeClr val="accent3">
                    <a:lumMod val="75000"/>
                  </a:schemeClr>
                </a:solidFill>
              </a:rPr>
              <a:t>كيف تؤثر التهديدات على </a:t>
            </a:r>
            <a:r>
              <a:rPr lang="ar-TN" dirty="0">
                <a:solidFill>
                  <a:schemeClr val="accent3">
                    <a:lumMod val="75000"/>
                  </a:schemeClr>
                </a:solidFill>
              </a:rPr>
              <a:t>الأراضي الرطبة؟</a:t>
            </a:r>
            <a:endParaRPr lang="sq-AL" dirty="0">
              <a:solidFill>
                <a:schemeClr val="accent3">
                  <a:lumMod val="75000"/>
                </a:schemeClr>
              </a:solidFill>
            </a:endParaRPr>
          </a:p>
        </p:txBody>
      </p:sp>
      <p:sp>
        <p:nvSpPr>
          <p:cNvPr id="8" name="Content Placeholder 7"/>
          <p:cNvSpPr>
            <a:spLocks noGrp="1"/>
          </p:cNvSpPr>
          <p:nvPr>
            <p:ph idx="1"/>
          </p:nvPr>
        </p:nvSpPr>
        <p:spPr/>
        <p:txBody>
          <a:bodyPr>
            <a:normAutofit fontScale="92500" lnSpcReduction="20000"/>
          </a:bodyPr>
          <a:lstStyle/>
          <a:p>
            <a:pPr algn="just" rtl="1" fontAlgn="base">
              <a:buNone/>
            </a:pPr>
            <a:r>
              <a:rPr lang="ar-TN" b="1" dirty="0"/>
              <a:t>فقدان </a:t>
            </a:r>
            <a:r>
              <a:rPr lang="ar-OM" b="1" dirty="0" smtClean="0"/>
              <a:t>المواقع</a:t>
            </a:r>
            <a:endParaRPr lang="ar-TN" b="1" dirty="0"/>
          </a:p>
          <a:p>
            <a:pPr algn="just" rtl="1" fontAlgn="base">
              <a:buNone/>
            </a:pPr>
            <a:r>
              <a:rPr lang="ar-TN" dirty="0"/>
              <a:t>يشكل تدمير </a:t>
            </a:r>
            <a:r>
              <a:rPr lang="ar-OM" dirty="0" smtClean="0"/>
              <a:t>المواقع </a:t>
            </a:r>
            <a:r>
              <a:rPr lang="ar-TN" dirty="0" smtClean="0"/>
              <a:t>الطبيعية </a:t>
            </a:r>
            <a:r>
              <a:rPr lang="ar-TN" dirty="0"/>
              <a:t>وتدهورها وتجزئتها - غاباتنا وأراضينا الرطبة والمراعي - أكبر تهديد لآلاف النباتات والحيوانات المختلفة في البلاد.</a:t>
            </a:r>
          </a:p>
          <a:p>
            <a:pPr algn="just" rtl="1" fontAlgn="base">
              <a:buNone/>
            </a:pPr>
            <a:r>
              <a:rPr lang="ar-TN" b="1" dirty="0"/>
              <a:t>ضغوط التنمية</a:t>
            </a:r>
          </a:p>
          <a:p>
            <a:pPr algn="just" rtl="1" fontAlgn="base">
              <a:buNone/>
            </a:pPr>
            <a:r>
              <a:rPr lang="ar-TN" dirty="0"/>
              <a:t>في حين أن العديد من الأنشطة البشرية يمكن أن تغير </a:t>
            </a:r>
            <a:r>
              <a:rPr lang="ar-OM" dirty="0" smtClean="0"/>
              <a:t>المواقع </a:t>
            </a:r>
            <a:r>
              <a:rPr lang="ar-TN" dirty="0" err="1" smtClean="0"/>
              <a:t>الطبيعية </a:t>
            </a:r>
            <a:r>
              <a:rPr lang="ar-TN" dirty="0"/>
              <a:t>، فإن تحويل المساحات الخضراء إلى الاستخدامات الحضرية والضواحي هو أسرع تهديد متزايد للنباتات والحيوانات والمساحات المفتوحة في البلاد.</a:t>
            </a:r>
            <a:endParaRPr lang="sq-AL" dirty="0"/>
          </a:p>
        </p:txBody>
      </p:sp>
      <p:sp>
        <p:nvSpPr>
          <p:cNvPr id="5" name="Footer Placeholder 4"/>
          <p:cNvSpPr>
            <a:spLocks noGrp="1"/>
          </p:cNvSpPr>
          <p:nvPr>
            <p:ph type="ftr" sz="quarter" idx="11"/>
          </p:nvPr>
        </p:nvSpPr>
        <p:spPr/>
        <p:txBody>
          <a:bodyPr/>
          <a:lstStyle/>
          <a:p>
            <a:r>
              <a:rPr lang="ar-TN" dirty="0"/>
              <a:t>تدريب تيرانا ، 9-11 / 10/2019</a:t>
            </a:r>
            <a:endParaRPr lang="en-US" dirty="0"/>
          </a:p>
        </p:txBody>
      </p:sp>
      <p:sp>
        <p:nvSpPr>
          <p:cNvPr id="6" name="Slide Number Placeholder 5"/>
          <p:cNvSpPr>
            <a:spLocks noGrp="1"/>
          </p:cNvSpPr>
          <p:nvPr>
            <p:ph type="sldNum" sz="quarter" idx="12"/>
          </p:nvPr>
        </p:nvSpPr>
        <p:spPr/>
        <p:txBody>
          <a:bodyPr/>
          <a:lstStyle/>
          <a:p>
            <a:fld id="{FB255053-94EE-4D5F-971F-491348149B5B}" type="slidenum">
              <a:rPr lang="en-US" smtClean="0"/>
              <a:pPr/>
              <a:t>18</a:t>
            </a:fld>
            <a:endParaRPr lang="en-US"/>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ar-TN" dirty="0" smtClean="0">
                <a:solidFill>
                  <a:schemeClr val="accent3">
                    <a:lumMod val="75000"/>
                  </a:schemeClr>
                </a:solidFill>
              </a:rPr>
              <a:t>كيف</a:t>
            </a:r>
            <a:r>
              <a:rPr lang="ar-OM" dirty="0" smtClean="0">
                <a:solidFill>
                  <a:schemeClr val="accent3">
                    <a:lumMod val="75000"/>
                  </a:schemeClr>
                </a:solidFill>
              </a:rPr>
              <a:t> </a:t>
            </a:r>
            <a:r>
              <a:rPr lang="ar-TN" dirty="0" smtClean="0">
                <a:solidFill>
                  <a:schemeClr val="accent3">
                    <a:lumMod val="75000"/>
                  </a:schemeClr>
                </a:solidFill>
              </a:rPr>
              <a:t>تؤثر  </a:t>
            </a:r>
            <a:r>
              <a:rPr lang="ar-TN" dirty="0">
                <a:solidFill>
                  <a:schemeClr val="accent3">
                    <a:lumMod val="75000"/>
                  </a:schemeClr>
                </a:solidFill>
              </a:rPr>
              <a:t>التهديدات </a:t>
            </a:r>
            <a:r>
              <a:rPr lang="ar-TN" dirty="0" smtClean="0">
                <a:solidFill>
                  <a:schemeClr val="accent3">
                    <a:lumMod val="75000"/>
                  </a:schemeClr>
                </a:solidFill>
              </a:rPr>
              <a:t>على </a:t>
            </a:r>
            <a:r>
              <a:rPr lang="ar-TN" dirty="0">
                <a:solidFill>
                  <a:schemeClr val="accent3">
                    <a:lumMod val="75000"/>
                  </a:schemeClr>
                </a:solidFill>
              </a:rPr>
              <a:t>الأراضي الرطبة؟</a:t>
            </a:r>
            <a:endParaRPr lang="sq-AL" dirty="0">
              <a:solidFill>
                <a:schemeClr val="accent3">
                  <a:lumMod val="75000"/>
                </a:schemeClr>
              </a:solidFill>
            </a:endParaRPr>
          </a:p>
        </p:txBody>
      </p:sp>
      <p:sp>
        <p:nvSpPr>
          <p:cNvPr id="8" name="Content Placeholder 7"/>
          <p:cNvSpPr>
            <a:spLocks noGrp="1"/>
          </p:cNvSpPr>
          <p:nvPr>
            <p:ph idx="1"/>
          </p:nvPr>
        </p:nvSpPr>
        <p:spPr/>
        <p:txBody>
          <a:bodyPr>
            <a:normAutofit fontScale="77500" lnSpcReduction="20000"/>
          </a:bodyPr>
          <a:lstStyle/>
          <a:p>
            <a:pPr algn="just" rtl="1" fontAlgn="base">
              <a:buNone/>
            </a:pPr>
            <a:r>
              <a:rPr lang="ar-TN" b="1" dirty="0"/>
              <a:t>التلوث يقتل النباتات والحيوانات في الأراضي الرطبة</a:t>
            </a:r>
          </a:p>
          <a:p>
            <a:pPr algn="just" rtl="1" fontAlgn="base">
              <a:buNone/>
            </a:pPr>
            <a:r>
              <a:rPr lang="ar-TN" dirty="0"/>
              <a:t>يتم التعامل مع الأراضي الرطبة على أنها </a:t>
            </a:r>
            <a:r>
              <a:rPr lang="ar-OM" dirty="0" smtClean="0"/>
              <a:t>مصبات،</a:t>
            </a:r>
            <a:r>
              <a:rPr lang="ar-TN" dirty="0" smtClean="0"/>
              <a:t> </a:t>
            </a:r>
            <a:r>
              <a:rPr lang="ar-TN" dirty="0"/>
              <a:t>حيث يتم التخلص من النفايات السائلة الصناعية أو النفايات المنزلية أو مياه الصرف الصحي. معدلات التلوث المرتفعة في هذه الأراضي الرطبة تقضي على النباتات والحيوانات وبالتالي تدمر </a:t>
            </a:r>
            <a:r>
              <a:rPr lang="ar-OM" dirty="0" smtClean="0"/>
              <a:t>مواقع </a:t>
            </a:r>
            <a:r>
              <a:rPr lang="ar-TN" dirty="0" smtClean="0"/>
              <a:t>الأراضي </a:t>
            </a:r>
            <a:r>
              <a:rPr lang="ar-TN" dirty="0"/>
              <a:t>الرطبة.</a:t>
            </a:r>
          </a:p>
          <a:p>
            <a:pPr algn="just" rtl="1" fontAlgn="base">
              <a:buNone/>
            </a:pPr>
            <a:r>
              <a:rPr lang="ar-TN" b="1" dirty="0"/>
              <a:t>تغير المناخ يدمر </a:t>
            </a:r>
            <a:r>
              <a:rPr lang="ar-OM" b="1" dirty="0" smtClean="0"/>
              <a:t>مواقع </a:t>
            </a:r>
            <a:r>
              <a:rPr lang="ar-TN" b="1" dirty="0" smtClean="0"/>
              <a:t>الأراضي </a:t>
            </a:r>
            <a:r>
              <a:rPr lang="ar-TN" b="1" dirty="0"/>
              <a:t>الرطبة</a:t>
            </a:r>
          </a:p>
          <a:p>
            <a:pPr algn="just" rtl="1" fontAlgn="base">
              <a:buNone/>
            </a:pPr>
            <a:r>
              <a:rPr lang="ar-TN" dirty="0"/>
              <a:t>في الأماكن التي يؤدي فيها ارتفاع درجة الحرارة إلى ارتفاع مستوى سطح البحر </a:t>
            </a:r>
            <a:r>
              <a:rPr lang="ar-TN" dirty="0" smtClean="0"/>
              <a:t>يتم </a:t>
            </a:r>
            <a:r>
              <a:rPr lang="ar-TN" dirty="0"/>
              <a:t>غمر الأراضي الرطبة الساحلية أو غرقها. في أماكن أخرى حيث تؤدي درجات الحرارة المرتفعة إلى الجفاف ، فإن الأراضي الرطبة تجف أيضًا. وبالتالي ، فإن الأراضي الرطبة تضيع بسبب ارتفاع منسوب المياه وانخفاضه الناجم عن الآثار المتغيرة لتغير المناخ في أجزاء مختلفة من العالم.</a:t>
            </a:r>
            <a:endParaRPr lang="sq-AL" dirty="0"/>
          </a:p>
        </p:txBody>
      </p:sp>
      <p:sp>
        <p:nvSpPr>
          <p:cNvPr id="5" name="Footer Placeholder 4"/>
          <p:cNvSpPr>
            <a:spLocks noGrp="1"/>
          </p:cNvSpPr>
          <p:nvPr>
            <p:ph type="ftr" sz="quarter" idx="11"/>
          </p:nvPr>
        </p:nvSpPr>
        <p:spPr/>
        <p:txBody>
          <a:bodyPr/>
          <a:lstStyle/>
          <a:p>
            <a:r>
              <a:rPr lang="ar-TN" dirty="0"/>
              <a:t>تدريب تيرانا ، 9-11 / 10/2019</a:t>
            </a:r>
            <a:endParaRPr lang="en-US" dirty="0"/>
          </a:p>
        </p:txBody>
      </p:sp>
      <p:sp>
        <p:nvSpPr>
          <p:cNvPr id="6" name="Slide Number Placeholder 5"/>
          <p:cNvSpPr>
            <a:spLocks noGrp="1"/>
          </p:cNvSpPr>
          <p:nvPr>
            <p:ph type="sldNum" sz="quarter" idx="12"/>
          </p:nvPr>
        </p:nvSpPr>
        <p:spPr/>
        <p:txBody>
          <a:bodyPr/>
          <a:lstStyle/>
          <a:p>
            <a:fld id="{FB255053-94EE-4D5F-971F-491348149B5B}" type="slidenum">
              <a:rPr lang="en-US" smtClean="0"/>
              <a:pPr/>
              <a:t>19</a:t>
            </a:fld>
            <a:endParaRPr lang="en-US"/>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TN" dirty="0">
                <a:solidFill>
                  <a:schemeClr val="accent4">
                    <a:lumMod val="75000"/>
                  </a:schemeClr>
                </a:solidFill>
              </a:rPr>
              <a:t>محتوى الجلسة</a:t>
            </a:r>
            <a:endParaRPr lang="en-US" dirty="0">
              <a:solidFill>
                <a:schemeClr val="accent4">
                  <a:lumMod val="75000"/>
                </a:schemeClr>
              </a:solidFill>
            </a:endParaRPr>
          </a:p>
        </p:txBody>
      </p:sp>
      <p:sp>
        <p:nvSpPr>
          <p:cNvPr id="3" name="Content Placeholder 2"/>
          <p:cNvSpPr>
            <a:spLocks noGrp="1"/>
          </p:cNvSpPr>
          <p:nvPr>
            <p:ph idx="1"/>
          </p:nvPr>
        </p:nvSpPr>
        <p:spPr/>
        <p:txBody>
          <a:bodyPr/>
          <a:lstStyle/>
          <a:p>
            <a:pPr algn="r" rtl="1"/>
            <a:r>
              <a:rPr lang="ar-TN" dirty="0"/>
              <a:t>مفهوم التهديدات في الأراضي الرطبة</a:t>
            </a:r>
          </a:p>
          <a:p>
            <a:pPr algn="r" rtl="1"/>
            <a:r>
              <a:rPr lang="ar-TN" dirty="0"/>
              <a:t>لماذا </a:t>
            </a:r>
            <a:r>
              <a:rPr lang="ar-TN" dirty="0" smtClean="0"/>
              <a:t>يمثل تهديدا؟</a:t>
            </a:r>
            <a:endParaRPr lang="ar-TN" dirty="0"/>
          </a:p>
          <a:p>
            <a:pPr algn="r" rtl="1"/>
            <a:r>
              <a:rPr lang="ar-TN" dirty="0"/>
              <a:t>التهديدات الرئيسية في الأراضي الرطبة</a:t>
            </a:r>
          </a:p>
          <a:p>
            <a:pPr algn="r" rtl="1"/>
            <a:r>
              <a:rPr lang="ar-TN" dirty="0"/>
              <a:t>لماذا يجب إدارتها؟</a:t>
            </a:r>
            <a:endParaRPr lang="en-US" dirty="0"/>
          </a:p>
        </p:txBody>
      </p:sp>
      <p:sp>
        <p:nvSpPr>
          <p:cNvPr id="4" name="Footer Placeholder 3"/>
          <p:cNvSpPr>
            <a:spLocks noGrp="1"/>
          </p:cNvSpPr>
          <p:nvPr>
            <p:ph type="ftr" sz="quarter" idx="11"/>
          </p:nvPr>
        </p:nvSpPr>
        <p:spPr/>
        <p:txBody>
          <a:bodyPr/>
          <a:lstStyle/>
          <a:p>
            <a:r>
              <a:rPr lang="ar-TN" dirty="0">
                <a:solidFill>
                  <a:schemeClr val="accent4">
                    <a:lumMod val="75000"/>
                  </a:schemeClr>
                </a:solidFill>
              </a:rPr>
              <a:t>تدريب تيرانا ، 9-11 / 10/2019</a:t>
            </a:r>
            <a:endParaRPr lang="en-US" dirty="0">
              <a:solidFill>
                <a:schemeClr val="accent4">
                  <a:lumMod val="75000"/>
                </a:schemeClr>
              </a:solidFill>
            </a:endParaRPr>
          </a:p>
        </p:txBody>
      </p:sp>
      <p:sp>
        <p:nvSpPr>
          <p:cNvPr id="5" name="Slide Number Placeholder 4"/>
          <p:cNvSpPr>
            <a:spLocks noGrp="1"/>
          </p:cNvSpPr>
          <p:nvPr>
            <p:ph type="sldNum" sz="quarter" idx="12"/>
          </p:nvPr>
        </p:nvSpPr>
        <p:spPr/>
        <p:txBody>
          <a:bodyPr/>
          <a:lstStyle/>
          <a:p>
            <a:fld id="{FB255053-94EE-4D5F-971F-491348149B5B}" type="slidenum">
              <a:rPr lang="en-US" smtClean="0"/>
              <a:pPr/>
              <a:t>2</a:t>
            </a:fld>
            <a:endParaRPr lang="en-US"/>
          </a:p>
        </p:txBody>
      </p:sp>
    </p:spTree>
    <p:extLst>
      <p:ext uri="{BB962C8B-B14F-4D97-AF65-F5344CB8AC3E}">
        <p14:creationId xmlns:p14="http://schemas.microsoft.com/office/powerpoint/2010/main" val="37187122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ar-TN" dirty="0" smtClean="0">
                <a:solidFill>
                  <a:schemeClr val="accent3">
                    <a:lumMod val="75000"/>
                  </a:schemeClr>
                </a:solidFill>
              </a:rPr>
              <a:t>كيف</a:t>
            </a:r>
            <a:r>
              <a:rPr lang="ar-OM" dirty="0" smtClean="0">
                <a:solidFill>
                  <a:schemeClr val="accent3">
                    <a:lumMod val="75000"/>
                  </a:schemeClr>
                </a:solidFill>
              </a:rPr>
              <a:t> </a:t>
            </a:r>
            <a:r>
              <a:rPr lang="ar-TN" dirty="0" smtClean="0">
                <a:solidFill>
                  <a:schemeClr val="accent3">
                    <a:lumMod val="75000"/>
                  </a:schemeClr>
                </a:solidFill>
              </a:rPr>
              <a:t>تؤثر  </a:t>
            </a:r>
            <a:r>
              <a:rPr lang="ar-TN" dirty="0">
                <a:solidFill>
                  <a:schemeClr val="accent3">
                    <a:lumMod val="75000"/>
                  </a:schemeClr>
                </a:solidFill>
              </a:rPr>
              <a:t>التهديدات </a:t>
            </a:r>
            <a:r>
              <a:rPr lang="ar-TN" dirty="0" smtClean="0">
                <a:solidFill>
                  <a:schemeClr val="accent3">
                    <a:lumMod val="75000"/>
                  </a:schemeClr>
                </a:solidFill>
              </a:rPr>
              <a:t>على </a:t>
            </a:r>
            <a:r>
              <a:rPr lang="ar-TN" dirty="0">
                <a:solidFill>
                  <a:schemeClr val="accent3">
                    <a:lumMod val="75000"/>
                  </a:schemeClr>
                </a:solidFill>
              </a:rPr>
              <a:t>الأراضي الرطبة؟</a:t>
            </a:r>
            <a:endParaRPr lang="sq-AL" dirty="0">
              <a:solidFill>
                <a:schemeClr val="accent3">
                  <a:lumMod val="75000"/>
                </a:schemeClr>
              </a:solidFill>
            </a:endParaRPr>
          </a:p>
        </p:txBody>
      </p:sp>
      <p:sp>
        <p:nvSpPr>
          <p:cNvPr id="8" name="Content Placeholder 7"/>
          <p:cNvSpPr>
            <a:spLocks noGrp="1"/>
          </p:cNvSpPr>
          <p:nvPr>
            <p:ph idx="1"/>
          </p:nvPr>
        </p:nvSpPr>
        <p:spPr/>
        <p:txBody>
          <a:bodyPr>
            <a:normAutofit/>
          </a:bodyPr>
          <a:lstStyle/>
          <a:p>
            <a:pPr algn="r" rtl="1">
              <a:buNone/>
            </a:pPr>
            <a:r>
              <a:rPr lang="ar-TN" b="1" dirty="0"/>
              <a:t>بناء السدود يغير تدفق المياه إلى الأراضي الرطبة</a:t>
            </a:r>
          </a:p>
          <a:p>
            <a:pPr algn="r" rtl="1">
              <a:buNone/>
            </a:pPr>
            <a:r>
              <a:rPr lang="ar-TN" dirty="0"/>
              <a:t>السدود تغير التدفق الطبيعي للنهر لتلبية احتياجات الإنسان</a:t>
            </a:r>
            <a:r>
              <a:rPr lang="ar-TN" dirty="0" smtClean="0"/>
              <a:t>.</a:t>
            </a:r>
            <a:endParaRPr lang="ar-OM" dirty="0" smtClean="0"/>
          </a:p>
          <a:p>
            <a:pPr algn="r" rtl="1">
              <a:buNone/>
            </a:pPr>
            <a:r>
              <a:rPr lang="ar-TN" dirty="0" smtClean="0"/>
              <a:t>قد </a:t>
            </a:r>
            <a:r>
              <a:rPr lang="ar-TN" dirty="0"/>
              <a:t>تعاني مناطق الأراضي الرطبة مثل المستنقعات </a:t>
            </a:r>
            <a:r>
              <a:rPr lang="ar-TN" dirty="0" smtClean="0"/>
              <a:t>وما </a:t>
            </a:r>
            <a:r>
              <a:rPr lang="ar-TN" dirty="0"/>
              <a:t>إلى ذلك من انخفاض أو ارتفاع تدفق المياه عن المعتاد بسبب بناء السدود. وبالتالي ، فإن السدود لديها القدرة على تدمير النظم البيئية للأراضي الرطبة بشكل دائم.</a:t>
            </a:r>
            <a:endParaRPr lang="sq-AL" dirty="0"/>
          </a:p>
        </p:txBody>
      </p:sp>
      <p:sp>
        <p:nvSpPr>
          <p:cNvPr id="5" name="Footer Placeholder 4"/>
          <p:cNvSpPr>
            <a:spLocks noGrp="1"/>
          </p:cNvSpPr>
          <p:nvPr>
            <p:ph type="ftr" sz="quarter" idx="11"/>
          </p:nvPr>
        </p:nvSpPr>
        <p:spPr/>
        <p:txBody>
          <a:bodyPr/>
          <a:lstStyle/>
          <a:p>
            <a:r>
              <a:rPr lang="ar-TN" dirty="0"/>
              <a:t>تدريب تيرانا ، 9-11 / 10/2019</a:t>
            </a:r>
            <a:endParaRPr lang="en-US" dirty="0"/>
          </a:p>
        </p:txBody>
      </p:sp>
      <p:sp>
        <p:nvSpPr>
          <p:cNvPr id="6" name="Slide Number Placeholder 5"/>
          <p:cNvSpPr>
            <a:spLocks noGrp="1"/>
          </p:cNvSpPr>
          <p:nvPr>
            <p:ph type="sldNum" sz="quarter" idx="12"/>
          </p:nvPr>
        </p:nvSpPr>
        <p:spPr/>
        <p:txBody>
          <a:bodyPr/>
          <a:lstStyle/>
          <a:p>
            <a:fld id="{FB255053-94EE-4D5F-971F-491348149B5B}" type="slidenum">
              <a:rPr lang="en-US" smtClean="0"/>
              <a:pPr/>
              <a:t>20</a:t>
            </a:fld>
            <a:endParaRPr lang="en-US"/>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ar-TN" sz="2800" dirty="0">
                <a:solidFill>
                  <a:schemeClr val="accent3">
                    <a:lumMod val="75000"/>
                  </a:schemeClr>
                </a:solidFill>
              </a:rPr>
              <a:t>يجب إدارة التهديدات</a:t>
            </a:r>
            <a:endParaRPr lang="sq-AL" sz="2800" dirty="0">
              <a:solidFill>
                <a:schemeClr val="accent3">
                  <a:lumMod val="75000"/>
                </a:schemeClr>
              </a:solidFill>
            </a:endParaRPr>
          </a:p>
        </p:txBody>
      </p:sp>
      <p:sp>
        <p:nvSpPr>
          <p:cNvPr id="3" name="Content Placeholder 2"/>
          <p:cNvSpPr>
            <a:spLocks noGrp="1"/>
          </p:cNvSpPr>
          <p:nvPr>
            <p:ph idx="1"/>
          </p:nvPr>
        </p:nvSpPr>
        <p:spPr/>
        <p:txBody>
          <a:bodyPr>
            <a:noAutofit/>
          </a:bodyPr>
          <a:lstStyle/>
          <a:p>
            <a:pPr algn="just" rtl="1"/>
            <a:r>
              <a:rPr lang="ar-TN" sz="1600" dirty="0"/>
              <a:t>تعد الأراضي الرطبة من أندر النظم البيئية وأكثرها تهديدًا على هذا الكوكب. كما أنها من أهم الأنواع باعتبارها موطنًا للأنواع الفريدة والمهددة بالانقراض وهي حيوية لحياة الإنسان. يقلل فقدان الأراضي الرطبة وتدهورها من قدرتها على توفير السلع والخدمات للبشرية ودعم التنوع البيولوجي. ولذلك فهي مرتبطة بالتكاليف الاقتصادية وتعتبر تهديدًا لحياة الإنسان على الأرض.</a:t>
            </a:r>
          </a:p>
          <a:p>
            <a:pPr algn="just" rtl="1"/>
            <a:r>
              <a:rPr lang="ar-TN" sz="1600" dirty="0"/>
              <a:t>تقع على عاتق الأفراد من الدول والمنظمات الدولية والمحافظين والسياسيين والعلماء والأكاديميين - على المستويين الوطني والدولي ، الدفاع عن حق الأجيال الحالية والمستقبلية والتعاون والمساهمة من خلال:</a:t>
            </a:r>
          </a:p>
          <a:p>
            <a:pPr algn="just" rtl="1"/>
            <a:r>
              <a:rPr lang="ar-TN" sz="1600" dirty="0"/>
              <a:t>1 - اعتماد نهج استراتيجي لإدارة الموقع بما في ذلك النهج القائم على النظام الإيكولوجي ؛</a:t>
            </a:r>
          </a:p>
          <a:p>
            <a:pPr algn="just" rtl="1"/>
            <a:r>
              <a:rPr lang="ar-TN" sz="1600" dirty="0"/>
              <a:t>2. إنشاء برامج لرصد التغيير في الطابع البيئي. و</a:t>
            </a:r>
          </a:p>
          <a:p>
            <a:pPr algn="just" rtl="1"/>
            <a:r>
              <a:rPr lang="ar-TN" sz="1600" dirty="0"/>
              <a:t>3. نشر </a:t>
            </a:r>
            <a:r>
              <a:rPr lang="ar-TN" sz="1600" dirty="0" smtClean="0"/>
              <a:t>المعلومات </a:t>
            </a:r>
            <a:r>
              <a:rPr lang="ar-TN" sz="1600" dirty="0"/>
              <a:t>من برامج الجرد والرصد للتوعية.</a:t>
            </a:r>
          </a:p>
          <a:p>
            <a:pPr algn="just" rtl="1"/>
            <a:endParaRPr lang="ar-TN" sz="1600" dirty="0"/>
          </a:p>
          <a:p>
            <a:pPr algn="just" rtl="1"/>
            <a:r>
              <a:rPr lang="ar-TN" sz="1600" dirty="0"/>
              <a:t>تم إنشاء اتفاقية رامسار لمعالجة قضية فقدان الأراضي الرطبة وتدهورها من خلال إجراءات متضافرة ومنسقة من قبل الأطراف المتعاقدة ، بحيث يمكن للأراضي الرطبة أن تساهم في عملية التنمية المستدامة. نجحت اتفاقية رامسار في زيادة الوعي ومستوى الإجراءات للحفاظ على الأراضي الرطبة ؛ ومع ذلك ، لا تزال الأراضي الرطبة تُفقد وتتدهور بوتيرة سريعة في أجزاء كثيرة من العالم بسبب الاستغلال الأناني المفرط للأراضي الرطبة ومواردها الطبيعية.</a:t>
            </a:r>
            <a:endParaRPr lang="en-US" sz="1600" dirty="0" smtClean="0"/>
          </a:p>
        </p:txBody>
      </p:sp>
      <p:sp>
        <p:nvSpPr>
          <p:cNvPr id="4" name="Footer Placeholder 3"/>
          <p:cNvSpPr>
            <a:spLocks noGrp="1"/>
          </p:cNvSpPr>
          <p:nvPr>
            <p:ph type="ftr" sz="quarter" idx="11"/>
          </p:nvPr>
        </p:nvSpPr>
        <p:spPr/>
        <p:txBody>
          <a:bodyPr/>
          <a:lstStyle/>
          <a:p>
            <a:r>
              <a:rPr lang="ar-TN" dirty="0"/>
              <a:t>تدريب تيرانا ، 9-11 / 10/2019</a:t>
            </a:r>
            <a:endParaRPr lang="en-US" dirty="0"/>
          </a:p>
        </p:txBody>
      </p:sp>
      <p:sp>
        <p:nvSpPr>
          <p:cNvPr id="5" name="Slide Number Placeholder 4"/>
          <p:cNvSpPr>
            <a:spLocks noGrp="1"/>
          </p:cNvSpPr>
          <p:nvPr>
            <p:ph type="sldNum" sz="quarter" idx="12"/>
          </p:nvPr>
        </p:nvSpPr>
        <p:spPr/>
        <p:txBody>
          <a:bodyPr/>
          <a:lstStyle/>
          <a:p>
            <a:fld id="{FB255053-94EE-4D5F-971F-491348149B5B}" type="slidenum">
              <a:rPr lang="en-US" smtClean="0"/>
              <a:pPr/>
              <a:t>21</a:t>
            </a:fld>
            <a:endParaRPr lang="en-US"/>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TN" dirty="0">
                <a:solidFill>
                  <a:schemeClr val="accent3">
                    <a:lumMod val="75000"/>
                  </a:schemeClr>
                </a:solidFill>
              </a:rPr>
              <a:t>أسئلة وأجوبة!</a:t>
            </a:r>
            <a:endParaRPr lang="sq-AL" dirty="0">
              <a:solidFill>
                <a:schemeClr val="accent3">
                  <a:lumMod val="75000"/>
                </a:schemeClr>
              </a:solidFill>
            </a:endParaRPr>
          </a:p>
        </p:txBody>
      </p:sp>
      <p:sp>
        <p:nvSpPr>
          <p:cNvPr id="4" name="Footer Placeholder 3"/>
          <p:cNvSpPr>
            <a:spLocks noGrp="1"/>
          </p:cNvSpPr>
          <p:nvPr>
            <p:ph type="ftr" sz="quarter" idx="11"/>
          </p:nvPr>
        </p:nvSpPr>
        <p:spPr/>
        <p:txBody>
          <a:bodyPr/>
          <a:lstStyle/>
          <a:p>
            <a:r>
              <a:rPr lang="ar-TN" dirty="0"/>
              <a:t>تدريب تيرانا ، 9-11 / 10/2019</a:t>
            </a:r>
            <a:endParaRPr lang="en-US" dirty="0"/>
          </a:p>
        </p:txBody>
      </p:sp>
      <p:sp>
        <p:nvSpPr>
          <p:cNvPr id="5" name="Slide Number Placeholder 4"/>
          <p:cNvSpPr>
            <a:spLocks noGrp="1"/>
          </p:cNvSpPr>
          <p:nvPr>
            <p:ph type="sldNum" sz="quarter" idx="12"/>
          </p:nvPr>
        </p:nvSpPr>
        <p:spPr/>
        <p:txBody>
          <a:bodyPr/>
          <a:lstStyle/>
          <a:p>
            <a:fld id="{FB255053-94EE-4D5F-971F-491348149B5B}" type="slidenum">
              <a:rPr lang="en-US" smtClean="0"/>
              <a:pPr/>
              <a:t>22</a:t>
            </a:fld>
            <a:endParaRPr lang="en-US"/>
          </a:p>
        </p:txBody>
      </p:sp>
      <p:pic>
        <p:nvPicPr>
          <p:cNvPr id="33794" name="Picture 2" descr="Image result for questions"/>
          <p:cNvPicPr>
            <a:picLocks noChangeAspect="1" noChangeArrowheads="1"/>
          </p:cNvPicPr>
          <p:nvPr/>
        </p:nvPicPr>
        <p:blipFill>
          <a:blip r:embed="rId2" cstate="print"/>
          <a:srcRect/>
          <a:stretch>
            <a:fillRect/>
          </a:stretch>
        </p:blipFill>
        <p:spPr bwMode="auto">
          <a:xfrm>
            <a:off x="2971800" y="2590800"/>
            <a:ext cx="2971800" cy="2971800"/>
          </a:xfrm>
          <a:prstGeom prst="rect">
            <a:avLst/>
          </a:prstGeom>
          <a:noFill/>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536" y="1124744"/>
            <a:ext cx="8229600" cy="1287016"/>
          </a:xfrm>
        </p:spPr>
        <p:txBody>
          <a:bodyPr>
            <a:noAutofit/>
          </a:bodyPr>
          <a:lstStyle/>
          <a:p>
            <a:pPr rtl="1"/>
            <a:r>
              <a:rPr lang="ar-TN" sz="3200" dirty="0">
                <a:solidFill>
                  <a:schemeClr val="accent3">
                    <a:lumMod val="75000"/>
                  </a:schemeClr>
                </a:solidFill>
              </a:rPr>
              <a:t>بموجب معاهدة </a:t>
            </a:r>
            <a:r>
              <a:rPr lang="ar-TN" sz="3200" dirty="0" smtClean="0">
                <a:solidFill>
                  <a:schemeClr val="accent3">
                    <a:lumMod val="75000"/>
                  </a:schemeClr>
                </a:solidFill>
              </a:rPr>
              <a:t>”</a:t>
            </a:r>
            <a:r>
              <a:rPr lang="ar-TN" sz="3200" dirty="0" err="1" smtClean="0">
                <a:solidFill>
                  <a:schemeClr val="accent3">
                    <a:lumMod val="75000"/>
                  </a:schemeClr>
                </a:solidFill>
              </a:rPr>
              <a:t>رامسار</a:t>
            </a:r>
            <a:r>
              <a:rPr lang="ar-TN" sz="3200" dirty="0" smtClean="0">
                <a:solidFill>
                  <a:schemeClr val="accent3">
                    <a:lumMod val="75000"/>
                  </a:schemeClr>
                </a:solidFill>
              </a:rPr>
              <a:t>“ </a:t>
            </a:r>
            <a:r>
              <a:rPr lang="ar-TN" sz="3200" dirty="0">
                <a:solidFill>
                  <a:schemeClr val="accent3">
                    <a:lumMod val="75000"/>
                  </a:schemeClr>
                </a:solidFill>
              </a:rPr>
              <a:t>الدولية </a:t>
            </a:r>
            <a:r>
              <a:rPr lang="ar-OM" sz="3200" dirty="0" smtClean="0">
                <a:solidFill>
                  <a:schemeClr val="accent3">
                    <a:lumMod val="75000"/>
                  </a:schemeClr>
                </a:solidFill>
              </a:rPr>
              <a:t/>
            </a:r>
            <a:br>
              <a:rPr lang="ar-OM" sz="3200" dirty="0" smtClean="0">
                <a:solidFill>
                  <a:schemeClr val="accent3">
                    <a:lumMod val="75000"/>
                  </a:schemeClr>
                </a:solidFill>
              </a:rPr>
            </a:br>
            <a:r>
              <a:rPr lang="ar-TN" sz="3200" dirty="0" smtClean="0">
                <a:solidFill>
                  <a:schemeClr val="accent3">
                    <a:lumMod val="75000"/>
                  </a:schemeClr>
                </a:solidFill>
              </a:rPr>
              <a:t>للحفاظ </a:t>
            </a:r>
            <a:r>
              <a:rPr lang="ar-TN" sz="3200" dirty="0">
                <a:solidFill>
                  <a:schemeClr val="accent3">
                    <a:lumMod val="75000"/>
                  </a:schemeClr>
                </a:solidFill>
              </a:rPr>
              <a:t>على الأراضي الرطبة ، يتم تعريف الأراضي الرطبة على أنها:</a:t>
            </a:r>
            <a:endParaRPr lang="sq-AL" sz="3200" dirty="0">
              <a:solidFill>
                <a:schemeClr val="accent3">
                  <a:lumMod val="75000"/>
                </a:schemeClr>
              </a:solidFill>
            </a:endParaRPr>
          </a:p>
        </p:txBody>
      </p:sp>
      <p:sp>
        <p:nvSpPr>
          <p:cNvPr id="3" name="Content Placeholder 2"/>
          <p:cNvSpPr>
            <a:spLocks noGrp="1"/>
          </p:cNvSpPr>
          <p:nvPr>
            <p:ph idx="1"/>
          </p:nvPr>
        </p:nvSpPr>
        <p:spPr>
          <a:xfrm>
            <a:off x="457200" y="2667000"/>
            <a:ext cx="8229600" cy="3916363"/>
          </a:xfrm>
        </p:spPr>
        <p:txBody>
          <a:bodyPr/>
          <a:lstStyle/>
          <a:p>
            <a:pPr marL="0" indent="0" algn="just" rtl="1">
              <a:buNone/>
            </a:pPr>
            <a:r>
              <a:rPr lang="ar-TN" dirty="0"/>
              <a:t>"... مناطق المستنقعات أو الفين أو الخث أو </a:t>
            </a:r>
            <a:r>
              <a:rPr lang="ar-TN" dirty="0" smtClean="0"/>
              <a:t>المياه، </a:t>
            </a:r>
            <a:r>
              <a:rPr lang="ar-TN" dirty="0"/>
              <a:t>سواء كانت طبيعية أو </a:t>
            </a:r>
            <a:r>
              <a:rPr lang="ar-TN" dirty="0" smtClean="0"/>
              <a:t>اصطناعية، </a:t>
            </a:r>
            <a:r>
              <a:rPr lang="ar-TN" dirty="0"/>
              <a:t>دائمة أو </a:t>
            </a:r>
            <a:r>
              <a:rPr lang="ar-TN" dirty="0" smtClean="0"/>
              <a:t>مؤقتة، </a:t>
            </a:r>
            <a:r>
              <a:rPr lang="ar-TN" dirty="0"/>
              <a:t>بها مياه ثابتة أو </a:t>
            </a:r>
            <a:r>
              <a:rPr lang="ar-TN" dirty="0" smtClean="0"/>
              <a:t>متدفقة، </a:t>
            </a:r>
            <a:r>
              <a:rPr lang="ar-TN" dirty="0"/>
              <a:t>عذبة أو قليلة الملوحة أو </a:t>
            </a:r>
            <a:r>
              <a:rPr lang="ar-TN" dirty="0" smtClean="0"/>
              <a:t>مالحة، </a:t>
            </a:r>
            <a:r>
              <a:rPr lang="ar-TN" dirty="0"/>
              <a:t>بما في ذلك مناطق المياه البحرية التي يكون عمقها عند انخفاض المد لا تتجاوز ستة </a:t>
            </a:r>
            <a:r>
              <a:rPr lang="ar-TN" dirty="0" smtClean="0"/>
              <a:t>أمتار... </a:t>
            </a:r>
            <a:r>
              <a:rPr lang="ar-TN" dirty="0"/>
              <a:t>".</a:t>
            </a:r>
            <a:endParaRPr lang="sq-AL" sz="2800" i="1" dirty="0"/>
          </a:p>
        </p:txBody>
      </p:sp>
      <p:sp>
        <p:nvSpPr>
          <p:cNvPr id="4" name="Footer Placeholder 3"/>
          <p:cNvSpPr>
            <a:spLocks noGrp="1"/>
          </p:cNvSpPr>
          <p:nvPr>
            <p:ph type="ftr" sz="quarter" idx="11"/>
          </p:nvPr>
        </p:nvSpPr>
        <p:spPr/>
        <p:txBody>
          <a:bodyPr/>
          <a:lstStyle/>
          <a:p>
            <a:r>
              <a:rPr lang="ar-TN" dirty="0"/>
              <a:t>تدريب تيرانا ، 9-11 / 10/2019</a:t>
            </a:r>
            <a:endParaRPr lang="en-US" dirty="0"/>
          </a:p>
        </p:txBody>
      </p:sp>
      <p:sp>
        <p:nvSpPr>
          <p:cNvPr id="5" name="Slide Number Placeholder 4"/>
          <p:cNvSpPr>
            <a:spLocks noGrp="1"/>
          </p:cNvSpPr>
          <p:nvPr>
            <p:ph type="sldNum" sz="quarter" idx="12"/>
          </p:nvPr>
        </p:nvSpPr>
        <p:spPr/>
        <p:txBody>
          <a:bodyPr/>
          <a:lstStyle/>
          <a:p>
            <a:fld id="{FB255053-94EE-4D5F-971F-491348149B5B}" type="slidenum">
              <a:rPr lang="en-US" smtClean="0"/>
              <a:pPr/>
              <a:t>3</a:t>
            </a:fld>
            <a:endParaRPr lang="en-US"/>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66800"/>
            <a:ext cx="8229600" cy="1143000"/>
          </a:xfrm>
        </p:spPr>
        <p:txBody>
          <a:bodyPr>
            <a:normAutofit/>
          </a:bodyPr>
          <a:lstStyle/>
          <a:p>
            <a:r>
              <a:rPr lang="ar-TN" sz="2800" b="1" dirty="0">
                <a:solidFill>
                  <a:schemeClr val="accent3">
                    <a:lumMod val="75000"/>
                  </a:schemeClr>
                </a:solidFill>
              </a:rPr>
              <a:t>نوع الأراضي الرطبة </a:t>
            </a:r>
            <a:r>
              <a:rPr lang="ar-TN" sz="2800" b="1" dirty="0" smtClean="0">
                <a:solidFill>
                  <a:schemeClr val="accent3">
                    <a:lumMod val="75000"/>
                  </a:schemeClr>
                </a:solidFill>
              </a:rPr>
              <a:t>”</a:t>
            </a:r>
            <a:r>
              <a:rPr lang="ar-TN" sz="2800" b="1" dirty="0" err="1" smtClean="0">
                <a:solidFill>
                  <a:schemeClr val="accent3">
                    <a:lumMod val="75000"/>
                  </a:schemeClr>
                </a:solidFill>
              </a:rPr>
              <a:t>رامسار“</a:t>
            </a:r>
            <a:r>
              <a:rPr lang="ar-OM" sz="2800" b="1" dirty="0" smtClean="0">
                <a:solidFill>
                  <a:schemeClr val="accent3">
                    <a:lumMod val="75000"/>
                  </a:schemeClr>
                </a:solidFill>
              </a:rPr>
              <a:t/>
            </a:r>
            <a:br>
              <a:rPr lang="ar-OM" sz="2800" b="1" dirty="0" smtClean="0">
                <a:solidFill>
                  <a:schemeClr val="accent3">
                    <a:lumMod val="75000"/>
                  </a:schemeClr>
                </a:solidFill>
              </a:rPr>
            </a:br>
            <a:r>
              <a:rPr lang="ar-TN" sz="2800" b="1" dirty="0" smtClean="0">
                <a:solidFill>
                  <a:schemeClr val="accent3">
                    <a:lumMod val="75000"/>
                  </a:schemeClr>
                </a:solidFill>
              </a:rPr>
              <a:t> </a:t>
            </a:r>
            <a:r>
              <a:rPr lang="ar-TN" sz="2800" b="1" dirty="0">
                <a:solidFill>
                  <a:schemeClr val="accent3">
                    <a:lumMod val="75000"/>
                  </a:schemeClr>
                </a:solidFill>
              </a:rPr>
              <a:t>بحرية / ساحلية</a:t>
            </a:r>
            <a:endParaRPr lang="sq-AL" sz="2800" dirty="0">
              <a:solidFill>
                <a:schemeClr val="bg2">
                  <a:lumMod val="25000"/>
                </a:schemeClr>
              </a:solidFill>
            </a:endParaRPr>
          </a:p>
        </p:txBody>
      </p:sp>
      <p:sp>
        <p:nvSpPr>
          <p:cNvPr id="3" name="Content Placeholder 2"/>
          <p:cNvSpPr>
            <a:spLocks noGrp="1"/>
          </p:cNvSpPr>
          <p:nvPr>
            <p:ph idx="1"/>
          </p:nvPr>
        </p:nvSpPr>
        <p:spPr>
          <a:xfrm>
            <a:off x="457200" y="2209800"/>
            <a:ext cx="8229600" cy="4297363"/>
          </a:xfrm>
        </p:spPr>
        <p:txBody>
          <a:bodyPr>
            <a:noAutofit/>
          </a:bodyPr>
          <a:lstStyle/>
          <a:p>
            <a:pPr algn="just" rtl="1">
              <a:buFont typeface="+mj-lt"/>
              <a:buAutoNum type="arabicPeriod"/>
            </a:pPr>
            <a:r>
              <a:rPr lang="ar-TN" sz="1600" dirty="0"/>
              <a:t>المياه البحرية الضحلة الدائمة التي يقل عمقها عن ستة أمتار عند انخفاض </a:t>
            </a:r>
            <a:r>
              <a:rPr lang="ar-TN" sz="1600" dirty="0" smtClean="0"/>
              <a:t>المد؛ </a:t>
            </a:r>
            <a:r>
              <a:rPr lang="ar-TN" sz="1600" dirty="0"/>
              <a:t>تشمل الخلجان والمضائق البحرية</a:t>
            </a:r>
          </a:p>
          <a:p>
            <a:pPr algn="just" rtl="1">
              <a:buFont typeface="+mj-lt"/>
              <a:buAutoNum type="arabicPeriod"/>
            </a:pPr>
            <a:r>
              <a:rPr lang="ar-TN" sz="1600" dirty="0"/>
              <a:t>أحواض مائية بحرية تحت </a:t>
            </a:r>
            <a:r>
              <a:rPr lang="ar-TN" sz="1600" dirty="0" smtClean="0"/>
              <a:t>المد؛ </a:t>
            </a:r>
            <a:r>
              <a:rPr lang="ar-TN" sz="1600" dirty="0"/>
              <a:t>يشمل أسرة عشب البحر وأحواض عشب البحر والمروج البحرية الاستوائية</a:t>
            </a:r>
          </a:p>
          <a:p>
            <a:pPr algn="just" rtl="1">
              <a:buFont typeface="+mj-lt"/>
              <a:buAutoNum type="arabicPeriod"/>
            </a:pPr>
            <a:r>
              <a:rPr lang="ar-TN" sz="1600" dirty="0"/>
              <a:t>الشعاب المرجانية.</a:t>
            </a:r>
          </a:p>
          <a:p>
            <a:pPr algn="just" rtl="1">
              <a:buFont typeface="+mj-lt"/>
              <a:buAutoNum type="arabicPeriod"/>
            </a:pPr>
            <a:r>
              <a:rPr lang="ar-TN" sz="1600" dirty="0"/>
              <a:t>شواطئ بحرية صخرية تشمل الجزر الصخرية البحرية والمنحدرات البحرية.</a:t>
            </a:r>
          </a:p>
          <a:p>
            <a:pPr algn="just" rtl="1">
              <a:buFont typeface="+mj-lt"/>
              <a:buAutoNum type="arabicPeriod"/>
            </a:pPr>
            <a:r>
              <a:rPr lang="ar-TN" sz="1600" dirty="0"/>
              <a:t>الشواطئ الرملية </a:t>
            </a:r>
            <a:r>
              <a:rPr lang="ar-TN" sz="1600" dirty="0" smtClean="0"/>
              <a:t>أو الحصوية؛ </a:t>
            </a:r>
            <a:r>
              <a:rPr lang="ar-TN" sz="1600" dirty="0"/>
              <a:t>تشمل </a:t>
            </a:r>
            <a:r>
              <a:rPr lang="ar-OM" sz="1600" dirty="0" smtClean="0"/>
              <a:t>كثبان </a:t>
            </a:r>
            <a:r>
              <a:rPr lang="ar-TN" sz="1600" dirty="0" smtClean="0"/>
              <a:t>الرمل والجزر الرملية؛ أنظمة </a:t>
            </a:r>
            <a:r>
              <a:rPr lang="ar-TN" sz="1600" dirty="0"/>
              <a:t>الكثبان الرملية.</a:t>
            </a:r>
          </a:p>
          <a:p>
            <a:pPr algn="just" rtl="1">
              <a:buFont typeface="+mj-lt"/>
              <a:buAutoNum type="arabicPeriod"/>
            </a:pPr>
            <a:r>
              <a:rPr lang="ar-TN" sz="1600" dirty="0"/>
              <a:t>مياه مصبات الأنهار؛ المياه الدائمة لمصاب الأنهار وأنظمة مصبات الأنهار في الدلتا.</a:t>
            </a:r>
          </a:p>
          <a:p>
            <a:pPr algn="just" rtl="1">
              <a:buFont typeface="+mj-lt"/>
              <a:buAutoNum type="arabicPeriod"/>
            </a:pPr>
            <a:r>
              <a:rPr lang="ar-TN" sz="1600" dirty="0"/>
              <a:t>طين المد والجزر أو الرمل أو المسطحات الملحية.</a:t>
            </a:r>
          </a:p>
          <a:p>
            <a:pPr algn="just" rtl="1">
              <a:buFont typeface="+mj-lt"/>
              <a:buAutoNum type="arabicPeriod"/>
            </a:pPr>
            <a:r>
              <a:rPr lang="ar-TN" sz="1600" dirty="0"/>
              <a:t>مستنقعات مدية تشمل المستنقعات المالحة والمروج المالحة والملح والمستنقعات الملحية المرتفعة ؛ تشمل مستنقعات المد والجزر والمياه العذبة قليلة الملوحة.</a:t>
            </a:r>
          </a:p>
          <a:p>
            <a:pPr algn="just" rtl="1">
              <a:buFont typeface="+mj-lt"/>
              <a:buAutoNum type="arabicPeriod"/>
            </a:pPr>
            <a:r>
              <a:rPr lang="ar-TN" sz="1600" dirty="0"/>
              <a:t>الأراضي الرطبة المدية الحرجية؛ تشمل </a:t>
            </a:r>
            <a:r>
              <a:rPr lang="ar-TN" sz="1600" dirty="0" smtClean="0"/>
              <a:t>مستنقعات </a:t>
            </a:r>
            <a:r>
              <a:rPr lang="ar-TN" sz="1600" dirty="0"/>
              <a:t>المنغروف ومستنقعات نيباه وغابات مستنقعات المياه العذبة.</a:t>
            </a:r>
          </a:p>
          <a:p>
            <a:pPr algn="just" rtl="1">
              <a:buFont typeface="+mj-lt"/>
              <a:buAutoNum type="arabicPeriod"/>
            </a:pPr>
            <a:r>
              <a:rPr lang="ar-TN" sz="1600" dirty="0"/>
              <a:t>البحيرات الساحلية قليلة الملوحة / المالحة ؛ معتدلة الملوحة إلى البحيرات المالحة مع اتصال واحد على الأقل ضيق نسبيًا بالبحر.</a:t>
            </a:r>
          </a:p>
          <a:p>
            <a:pPr algn="just" rtl="1">
              <a:buFont typeface="+mj-lt"/>
              <a:buAutoNum type="arabicPeriod"/>
            </a:pPr>
            <a:r>
              <a:rPr lang="ar-TN" sz="1600" dirty="0"/>
              <a:t>بحيرات المياه العذبة الساحلية؛ يشمل دلتا المياه العذبة.</a:t>
            </a:r>
            <a:endParaRPr lang="en-US" sz="1600" dirty="0" smtClean="0"/>
          </a:p>
        </p:txBody>
      </p:sp>
      <p:sp>
        <p:nvSpPr>
          <p:cNvPr id="4" name="Footer Placeholder 3"/>
          <p:cNvSpPr>
            <a:spLocks noGrp="1"/>
          </p:cNvSpPr>
          <p:nvPr>
            <p:ph type="ftr" sz="quarter" idx="11"/>
          </p:nvPr>
        </p:nvSpPr>
        <p:spPr/>
        <p:txBody>
          <a:bodyPr/>
          <a:lstStyle/>
          <a:p>
            <a:r>
              <a:rPr lang="ar-TN" dirty="0"/>
              <a:t>تدريب تيرانا ، 9-11 / 10/2019</a:t>
            </a:r>
            <a:endParaRPr lang="en-US" dirty="0"/>
          </a:p>
        </p:txBody>
      </p:sp>
      <p:sp>
        <p:nvSpPr>
          <p:cNvPr id="5" name="Slide Number Placeholder 4"/>
          <p:cNvSpPr>
            <a:spLocks noGrp="1"/>
          </p:cNvSpPr>
          <p:nvPr>
            <p:ph type="sldNum" sz="quarter" idx="12"/>
          </p:nvPr>
        </p:nvSpPr>
        <p:spPr/>
        <p:txBody>
          <a:bodyPr/>
          <a:lstStyle/>
          <a:p>
            <a:fld id="{FB255053-94EE-4D5F-971F-491348149B5B}" type="slidenum">
              <a:rPr lang="en-US" smtClean="0"/>
              <a:pPr/>
              <a:t>4</a:t>
            </a:fld>
            <a:endParaRPr lang="en-US"/>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381000" y="914400"/>
            <a:ext cx="8229600" cy="1143000"/>
          </a:xfrm>
        </p:spPr>
        <p:txBody>
          <a:bodyPr>
            <a:normAutofit/>
          </a:bodyPr>
          <a:lstStyle/>
          <a:p>
            <a:r>
              <a:rPr lang="ar-TN" b="1" dirty="0">
                <a:solidFill>
                  <a:schemeClr val="accent3">
                    <a:lumMod val="75000"/>
                  </a:schemeClr>
                </a:solidFill>
              </a:rPr>
              <a:t>نوع رامسار الأراضي الرطبة الداخلية</a:t>
            </a:r>
            <a:endParaRPr lang="sq-AL" dirty="0">
              <a:solidFill>
                <a:schemeClr val="bg2">
                  <a:lumMod val="25000"/>
                </a:schemeClr>
              </a:solidFill>
            </a:endParaRPr>
          </a:p>
        </p:txBody>
      </p:sp>
      <p:sp>
        <p:nvSpPr>
          <p:cNvPr id="3" name="Content Placeholder 2"/>
          <p:cNvSpPr>
            <a:spLocks noGrp="1"/>
          </p:cNvSpPr>
          <p:nvPr>
            <p:ph idx="1"/>
          </p:nvPr>
        </p:nvSpPr>
        <p:spPr>
          <a:xfrm>
            <a:off x="457200" y="2133600"/>
            <a:ext cx="8229600" cy="4297363"/>
          </a:xfrm>
        </p:spPr>
        <p:txBody>
          <a:bodyPr>
            <a:noAutofit/>
          </a:bodyPr>
          <a:lstStyle/>
          <a:p>
            <a:pPr algn="r" rtl="1">
              <a:lnSpc>
                <a:spcPct val="150000"/>
              </a:lnSpc>
              <a:buNone/>
            </a:pPr>
            <a:r>
              <a:rPr lang="ar-TN" sz="1600" dirty="0"/>
              <a:t>الدلتا الداخلية الدائمة. الأنهار / الجداول / الجداول الدائمة ؛ يشمل الشلالات</a:t>
            </a:r>
            <a:r>
              <a:rPr lang="ar-TN" sz="1600" dirty="0" smtClean="0"/>
              <a:t>.</a:t>
            </a:r>
            <a:r>
              <a:rPr lang="en-US" sz="1600" dirty="0" smtClean="0"/>
              <a:t>. </a:t>
            </a:r>
            <a:r>
              <a:rPr lang="ar-TN" sz="1600" dirty="0"/>
              <a:t>الأنهار الموسمية / المتقطعة / غير المنتظمة / الجداول / الجداول</a:t>
            </a:r>
            <a:r>
              <a:rPr lang="ar-TN" sz="1600" dirty="0" smtClean="0"/>
              <a:t>.</a:t>
            </a:r>
            <a:r>
              <a:rPr lang="en-US" sz="1600" dirty="0" smtClean="0"/>
              <a:t>. </a:t>
            </a:r>
            <a:r>
              <a:rPr lang="ar-TN" sz="1600" dirty="0"/>
              <a:t>بحيرات المياه العذبة الدائمة (أكثر من 8 هكتارات) ؛ يشمل بحيرات قوس قزح كبيرة</a:t>
            </a:r>
            <a:r>
              <a:rPr lang="ar-TN" sz="1600" dirty="0" smtClean="0"/>
              <a:t>.</a:t>
            </a:r>
            <a:r>
              <a:rPr lang="ar-OM" sz="1600" dirty="0" smtClean="0"/>
              <a:t> </a:t>
            </a:r>
            <a:r>
              <a:rPr lang="en-US" sz="1600" dirty="0" smtClean="0"/>
              <a:t> </a:t>
            </a:r>
            <a:r>
              <a:rPr lang="ar-TN" sz="1600" dirty="0"/>
              <a:t>بحيرات موسمية / متقطعة للمياه العذبة (أكثر من 8 هكتارات) ؛ يشمل بحيرات السهول </a:t>
            </a:r>
            <a:r>
              <a:rPr lang="ar-TN" sz="1600" dirty="0" err="1"/>
              <a:t>الفيضية.</a:t>
            </a:r>
            <a:r>
              <a:rPr lang="ar-TN" sz="1600" dirty="0"/>
              <a:t> </a:t>
            </a:r>
            <a:r>
              <a:rPr lang="ar-TN" sz="1600" dirty="0" smtClean="0"/>
              <a:t>: </a:t>
            </a:r>
            <a:r>
              <a:rPr lang="ar-TN" sz="1600" dirty="0"/>
              <a:t>بحيرات مالحة دائمة / قليلة الملوحة / قلوية</a:t>
            </a:r>
            <a:r>
              <a:rPr lang="ar-TN" sz="1600" dirty="0" smtClean="0"/>
              <a:t>.</a:t>
            </a:r>
            <a:r>
              <a:rPr lang="en-US" sz="1600" dirty="0" smtClean="0"/>
              <a:t>. </a:t>
            </a:r>
            <a:r>
              <a:rPr lang="ar-TN" sz="1600" dirty="0"/>
              <a:t>الموسمية / المالحة المتقطعة / البحيرات والشقق قليلة الملوحة / </a:t>
            </a:r>
            <a:r>
              <a:rPr lang="ar-TN" sz="1600" dirty="0" err="1"/>
              <a:t>القلوية.</a:t>
            </a:r>
            <a:r>
              <a:rPr lang="ar-TN" sz="1600" dirty="0"/>
              <a:t> </a:t>
            </a:r>
            <a:r>
              <a:rPr lang="ar-TN" sz="1600" dirty="0" err="1" smtClean="0"/>
              <a:t>*</a:t>
            </a:r>
            <a:r>
              <a:rPr lang="en-US" sz="1600" dirty="0" smtClean="0"/>
              <a:t>. </a:t>
            </a:r>
            <a:r>
              <a:rPr lang="ar-TN" sz="1600" dirty="0"/>
              <a:t>مستنقعات مالحة دائمة / معتدلة الملوحة / قلوية</a:t>
            </a:r>
            <a:r>
              <a:rPr lang="ar-TN" sz="1600" dirty="0" smtClean="0"/>
              <a:t>.</a:t>
            </a:r>
            <a:r>
              <a:rPr lang="en-US" sz="1600" dirty="0" smtClean="0"/>
              <a:t> </a:t>
            </a:r>
            <a:r>
              <a:rPr lang="ar-TN" sz="1600" dirty="0"/>
              <a:t>موسمي / متقطع ملحي / قليل الملوحة / قلوي الاهوار مستنقعات / برك المياه العذبة الدائمة؛ الأحواض (أقل من 8 هكتارات) ، والمستنقعات في التربة غير العضوية ؛ مع الغطاء النباتي الناشئ الذي تم تسجيله بالمياه في معظم موسم النمو على الأقل.</a:t>
            </a:r>
            <a:endParaRPr lang="en-US" sz="1600" dirty="0" smtClean="0"/>
          </a:p>
        </p:txBody>
      </p:sp>
      <p:sp>
        <p:nvSpPr>
          <p:cNvPr id="4" name="Footer Placeholder 3"/>
          <p:cNvSpPr>
            <a:spLocks noGrp="1"/>
          </p:cNvSpPr>
          <p:nvPr>
            <p:ph type="ftr" sz="quarter" idx="11"/>
          </p:nvPr>
        </p:nvSpPr>
        <p:spPr/>
        <p:txBody>
          <a:bodyPr/>
          <a:lstStyle/>
          <a:p>
            <a:r>
              <a:rPr lang="ar-TN" dirty="0"/>
              <a:t>تدريب تيرانا ، 9-11 / 10/2019</a:t>
            </a:r>
            <a:endParaRPr lang="en-US" dirty="0"/>
          </a:p>
        </p:txBody>
      </p:sp>
      <p:sp>
        <p:nvSpPr>
          <p:cNvPr id="5" name="Slide Number Placeholder 4"/>
          <p:cNvSpPr>
            <a:spLocks noGrp="1"/>
          </p:cNvSpPr>
          <p:nvPr>
            <p:ph type="sldNum" sz="quarter" idx="12"/>
          </p:nvPr>
        </p:nvSpPr>
        <p:spPr/>
        <p:txBody>
          <a:bodyPr/>
          <a:lstStyle/>
          <a:p>
            <a:fld id="{FB255053-94EE-4D5F-971F-491348149B5B}" type="slidenum">
              <a:rPr lang="en-US" smtClean="0"/>
              <a:pPr/>
              <a:t>5</a:t>
            </a:fld>
            <a:endParaRPr lang="en-US"/>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219200"/>
            <a:ext cx="8229600" cy="1143000"/>
          </a:xfrm>
        </p:spPr>
        <p:txBody>
          <a:bodyPr>
            <a:noAutofit/>
          </a:bodyPr>
          <a:lstStyle/>
          <a:p>
            <a:r>
              <a:rPr lang="ar-TN" sz="3200" b="1" dirty="0" smtClean="0">
                <a:solidFill>
                  <a:schemeClr val="accent3">
                    <a:lumMod val="75000"/>
                  </a:schemeClr>
                </a:solidFill>
              </a:rPr>
              <a:t>نوع الأراضي </a:t>
            </a:r>
            <a:r>
              <a:rPr lang="ar-TN" sz="3200" b="1" dirty="0">
                <a:solidFill>
                  <a:schemeClr val="accent3">
                    <a:lumMod val="75000"/>
                  </a:schemeClr>
                </a:solidFill>
              </a:rPr>
              <a:t>الرطبة </a:t>
            </a:r>
            <a:r>
              <a:rPr lang="ar-TN" sz="3200" b="1" dirty="0" smtClean="0">
                <a:solidFill>
                  <a:schemeClr val="accent3">
                    <a:lumMod val="75000"/>
                  </a:schemeClr>
                </a:solidFill>
              </a:rPr>
              <a:t>الداخلية</a:t>
            </a:r>
            <a:r>
              <a:rPr lang="ar-OM" sz="3200" b="1" dirty="0" smtClean="0">
                <a:solidFill>
                  <a:schemeClr val="accent3">
                    <a:lumMod val="75000"/>
                  </a:schemeClr>
                </a:solidFill>
              </a:rPr>
              <a:t/>
            </a:r>
            <a:br>
              <a:rPr lang="ar-OM" sz="3200" b="1" dirty="0" smtClean="0">
                <a:solidFill>
                  <a:schemeClr val="accent3">
                    <a:lumMod val="75000"/>
                  </a:schemeClr>
                </a:solidFill>
              </a:rPr>
            </a:br>
            <a:r>
              <a:rPr lang="ar-TN" sz="3200" b="1" dirty="0" smtClean="0">
                <a:solidFill>
                  <a:schemeClr val="accent3">
                    <a:lumMod val="75000"/>
                  </a:schemeClr>
                </a:solidFill>
              </a:rPr>
              <a:t> </a:t>
            </a:r>
            <a:r>
              <a:rPr lang="ar-TN" sz="3200" b="1" dirty="0" err="1" smtClean="0">
                <a:solidFill>
                  <a:schemeClr val="accent3">
                    <a:lumMod val="75000"/>
                  </a:schemeClr>
                </a:solidFill>
              </a:rPr>
              <a:t>رامسار</a:t>
            </a:r>
            <a:r>
              <a:rPr lang="ar-OM" sz="3200" b="1" dirty="0" smtClean="0">
                <a:solidFill>
                  <a:schemeClr val="accent3">
                    <a:lumMod val="75000"/>
                  </a:schemeClr>
                </a:solidFill>
              </a:rPr>
              <a:t> </a:t>
            </a:r>
            <a:endParaRPr lang="sq-AL" sz="3200" dirty="0">
              <a:solidFill>
                <a:schemeClr val="bg2">
                  <a:lumMod val="25000"/>
                </a:schemeClr>
              </a:solidFill>
            </a:endParaRPr>
          </a:p>
        </p:txBody>
      </p:sp>
      <p:sp>
        <p:nvSpPr>
          <p:cNvPr id="3" name="Content Placeholder 2"/>
          <p:cNvSpPr>
            <a:spLocks noGrp="1"/>
          </p:cNvSpPr>
          <p:nvPr>
            <p:ph idx="1"/>
          </p:nvPr>
        </p:nvSpPr>
        <p:spPr>
          <a:xfrm>
            <a:off x="457200" y="2408237"/>
            <a:ext cx="8229600" cy="4297363"/>
          </a:xfrm>
        </p:spPr>
        <p:txBody>
          <a:bodyPr>
            <a:noAutofit/>
          </a:bodyPr>
          <a:lstStyle/>
          <a:p>
            <a:pPr algn="just" rtl="1">
              <a:lnSpc>
                <a:spcPct val="150000"/>
              </a:lnSpc>
              <a:buNone/>
            </a:pPr>
            <a:r>
              <a:rPr lang="ar-TN" sz="1600" dirty="0"/>
              <a:t>ت. مستنقعات / برك المياه العذبة الموسمية / المتقطعة على تربة غير عضوية ؛ تشمل المنحدرات ، والحفر ، والمروج التي غمرتها المياه موسميا ، والمستنقعات البردي</a:t>
            </a:r>
            <a:r>
              <a:rPr lang="ar-TN" sz="1600" dirty="0" smtClean="0"/>
              <a:t>.</a:t>
            </a:r>
            <a:r>
              <a:rPr lang="en-US" sz="1600" dirty="0" smtClean="0"/>
              <a:t>. </a:t>
            </a:r>
            <a:r>
              <a:rPr lang="ar-TN" sz="1600" dirty="0"/>
              <a:t>أراضي الخث غير الحرجية؛ تشمل الشجيرات أو المستنقعات المفتوحة والمستنقعات والسفن. أراضى جبال الألب الرطبة؛ تشمل مروج جبال الألب والمياه المؤقتة من ذوبان الجليد. الأراضي الرطبة فاتو تندرا ؛ تشمل حمامات التندرا والمياه المؤقتة من ذوبان الجليد. غرب الأراضي الرطبة التي تهيمن عليها الشجيرات؛ مستنقعات الشجيرات ، مستنقعات المياه العذبة التي تهيمن عليها الشجيرات ، شجيرة الكار ، غابة ألدر ؛ على التربة غير العضوية</a:t>
            </a:r>
            <a:r>
              <a:rPr lang="ar-TN" sz="1600" dirty="0" smtClean="0"/>
              <a:t>.</a:t>
            </a:r>
            <a:r>
              <a:rPr lang="en-US" sz="1600" dirty="0" smtClean="0"/>
              <a:t>. </a:t>
            </a:r>
            <a:r>
              <a:rPr lang="ar-TN" sz="1600" dirty="0"/>
              <a:t>المياه العذبة والأراضي الرطبة التي تهيمن عليها الأشجار ؛ تشمل غابات مستنقعات المياه العذبة ، والغابات التي تغمرها المياه موسمياً ، والمستنقعات المشجرة ؛ على التربة غير العضوية. إكس بي. أراضي الخث الحرجية؛ غابة الخث. </a:t>
            </a:r>
            <a:r>
              <a:rPr lang="en-US" sz="1600" dirty="0"/>
              <a:t>Y. </a:t>
            </a:r>
            <a:r>
              <a:rPr lang="ar-TN" sz="1600" dirty="0"/>
              <a:t>ينابيع المياه العذبة. الواحات</a:t>
            </a:r>
            <a:r>
              <a:rPr lang="ar-TN" sz="1600" dirty="0" smtClean="0"/>
              <a:t>.</a:t>
            </a:r>
            <a:r>
              <a:rPr lang="en-US" sz="1600" dirty="0" smtClean="0"/>
              <a:t>. </a:t>
            </a:r>
            <a:r>
              <a:rPr lang="ar-TN" sz="1600" dirty="0"/>
              <a:t>الأراضي الرطبة الجوفية</a:t>
            </a:r>
            <a:r>
              <a:rPr lang="ar-TN" sz="1600" dirty="0" smtClean="0"/>
              <a:t>.</a:t>
            </a:r>
            <a:r>
              <a:rPr lang="en-US" sz="1600" dirty="0" smtClean="0"/>
              <a:t>. </a:t>
            </a:r>
            <a:r>
              <a:rPr lang="ar-TN" sz="1600" dirty="0"/>
              <a:t>أنظمة الكارست الجوفية والأنظمة الهيدرولوجية الكهفية.</a:t>
            </a:r>
            <a:endParaRPr lang="en-US" sz="1600" dirty="0"/>
          </a:p>
        </p:txBody>
      </p:sp>
      <p:sp>
        <p:nvSpPr>
          <p:cNvPr id="4" name="Footer Placeholder 3"/>
          <p:cNvSpPr>
            <a:spLocks noGrp="1"/>
          </p:cNvSpPr>
          <p:nvPr>
            <p:ph type="ftr" sz="quarter" idx="11"/>
          </p:nvPr>
        </p:nvSpPr>
        <p:spPr/>
        <p:txBody>
          <a:bodyPr/>
          <a:lstStyle/>
          <a:p>
            <a:r>
              <a:rPr lang="en-US" smtClean="0"/>
              <a:t>Tirana training , 9-11/10/2019</a:t>
            </a:r>
            <a:endParaRPr lang="en-US"/>
          </a:p>
        </p:txBody>
      </p:sp>
      <p:sp>
        <p:nvSpPr>
          <p:cNvPr id="5" name="Slide Number Placeholder 4"/>
          <p:cNvSpPr>
            <a:spLocks noGrp="1"/>
          </p:cNvSpPr>
          <p:nvPr>
            <p:ph type="sldNum" sz="quarter" idx="12"/>
          </p:nvPr>
        </p:nvSpPr>
        <p:spPr/>
        <p:txBody>
          <a:bodyPr/>
          <a:lstStyle/>
          <a:p>
            <a:fld id="{FB255053-94EE-4D5F-971F-491348149B5B}" type="slidenum">
              <a:rPr lang="en-US" smtClean="0"/>
              <a:pPr/>
              <a:t>6</a:t>
            </a:fld>
            <a:endParaRPr lang="en-US"/>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1295400"/>
            <a:ext cx="8229600" cy="1143000"/>
          </a:xfrm>
        </p:spPr>
        <p:txBody>
          <a:bodyPr>
            <a:normAutofit/>
          </a:bodyPr>
          <a:lstStyle/>
          <a:p>
            <a:r>
              <a:rPr lang="ar-TN" sz="3200" b="1" dirty="0">
                <a:solidFill>
                  <a:schemeClr val="accent3">
                    <a:lumMod val="75000"/>
                  </a:schemeClr>
                </a:solidFill>
              </a:rPr>
              <a:t>الأراضي الرطبة من نوع رامسار "من صنع الإنسان"</a:t>
            </a:r>
            <a:endParaRPr lang="sq-AL" sz="3200" dirty="0">
              <a:solidFill>
                <a:schemeClr val="bg2">
                  <a:lumMod val="25000"/>
                </a:schemeClr>
              </a:solidFill>
            </a:endParaRPr>
          </a:p>
        </p:txBody>
      </p:sp>
      <p:sp>
        <p:nvSpPr>
          <p:cNvPr id="3" name="Content Placeholder 2"/>
          <p:cNvSpPr>
            <a:spLocks noGrp="1"/>
          </p:cNvSpPr>
          <p:nvPr>
            <p:ph idx="1"/>
          </p:nvPr>
        </p:nvSpPr>
        <p:spPr>
          <a:xfrm>
            <a:off x="533400" y="2971800"/>
            <a:ext cx="8229600" cy="3048000"/>
          </a:xfrm>
        </p:spPr>
        <p:txBody>
          <a:bodyPr>
            <a:noAutofit/>
          </a:bodyPr>
          <a:lstStyle/>
          <a:p>
            <a:pPr algn="just" rtl="1">
              <a:buFont typeface="+mj-lt"/>
              <a:buAutoNum type="arabicPeriod"/>
            </a:pPr>
            <a:r>
              <a:rPr lang="ar-TN" sz="1600" dirty="0"/>
              <a:t>الاستزراع المائي (مثل الأسماك / الجمبري) الأحواض.</a:t>
            </a:r>
          </a:p>
          <a:p>
            <a:pPr algn="just" rtl="1">
              <a:buFont typeface="+mj-lt"/>
              <a:buAutoNum type="arabicPeriod"/>
            </a:pPr>
            <a:r>
              <a:rPr lang="ar-TN" sz="1600" dirty="0"/>
              <a:t>البرك. تشمل أحواض المزارع ، أحواض التخزين ، الخزانات الصغيرة ؛ (أقل من 8 هكتارات بشكل عام).</a:t>
            </a:r>
          </a:p>
          <a:p>
            <a:pPr algn="just" rtl="1">
              <a:buFont typeface="+mj-lt"/>
              <a:buAutoNum type="arabicPeriod"/>
            </a:pPr>
            <a:r>
              <a:rPr lang="ar-TN" sz="1600" dirty="0"/>
              <a:t>أرض مروية؛ تشمل قنوات الري وحقول الأرز.</a:t>
            </a:r>
          </a:p>
          <a:p>
            <a:pPr algn="just" rtl="1">
              <a:buFont typeface="+mj-lt"/>
              <a:buAutoNum type="arabicPeriod"/>
            </a:pPr>
            <a:r>
              <a:rPr lang="ar-TN" sz="1600" dirty="0"/>
              <a:t>الأراضي الزراعية التي غمرتها المياه موسمياً.</a:t>
            </a:r>
          </a:p>
          <a:p>
            <a:pPr algn="just" rtl="1">
              <a:buFont typeface="+mj-lt"/>
              <a:buAutoNum type="arabicPeriod"/>
            </a:pPr>
            <a:r>
              <a:rPr lang="ar-TN" sz="1600" dirty="0"/>
              <a:t>مواقع استغلال الملح ؛ أحواض الملح ، المحاليل الملحية ، إلخ.</a:t>
            </a:r>
          </a:p>
          <a:p>
            <a:pPr algn="just" rtl="1">
              <a:buFont typeface="+mj-lt"/>
              <a:buAutoNum type="arabicPeriod"/>
            </a:pPr>
            <a:r>
              <a:rPr lang="ar-TN" sz="1600" dirty="0"/>
              <a:t>مناطق تخزين المياه ؛ الخزانات / القناطر / السدود / الحاجز ؛ (بشكل عام أكثر من 8 هكتارات)</a:t>
            </a:r>
          </a:p>
          <a:p>
            <a:pPr algn="just" rtl="1">
              <a:buFont typeface="+mj-lt"/>
              <a:buAutoNum type="arabicPeriod"/>
            </a:pPr>
            <a:r>
              <a:rPr lang="ar-TN" sz="1600" dirty="0"/>
              <a:t>التنقيب الحصى / الطوب / حفر الطين ؛ استعارة الحفر ، حمامات التعدين.</a:t>
            </a:r>
          </a:p>
          <a:p>
            <a:pPr algn="just" rtl="1">
              <a:buFont typeface="+mj-lt"/>
              <a:buAutoNum type="arabicPeriod"/>
            </a:pPr>
            <a:r>
              <a:rPr lang="ar-TN" sz="1600" dirty="0"/>
              <a:t>مناطق معالجة مياه الصرف الصحي ؛ مزارع الصرف الصحي ، أحواض الترسيب ، أحواض الأكسدة ، إلخ.</a:t>
            </a:r>
          </a:p>
          <a:p>
            <a:pPr algn="just" rtl="1">
              <a:buFont typeface="+mj-lt"/>
              <a:buAutoNum type="arabicPeriod"/>
            </a:pPr>
            <a:r>
              <a:rPr lang="ar-TN" sz="1600" dirty="0"/>
              <a:t>القنوات وقنوات الصرف والخنادق.</a:t>
            </a:r>
            <a:endParaRPr lang="en-US" sz="1600" dirty="0"/>
          </a:p>
        </p:txBody>
      </p:sp>
      <p:sp>
        <p:nvSpPr>
          <p:cNvPr id="4" name="Footer Placeholder 3"/>
          <p:cNvSpPr>
            <a:spLocks noGrp="1"/>
          </p:cNvSpPr>
          <p:nvPr>
            <p:ph type="ftr" sz="quarter" idx="11"/>
          </p:nvPr>
        </p:nvSpPr>
        <p:spPr/>
        <p:txBody>
          <a:bodyPr/>
          <a:lstStyle/>
          <a:p>
            <a:r>
              <a:rPr lang="en-US" smtClean="0"/>
              <a:t>Tirana training , 9-11/10/2019</a:t>
            </a:r>
            <a:endParaRPr lang="en-US"/>
          </a:p>
        </p:txBody>
      </p:sp>
      <p:sp>
        <p:nvSpPr>
          <p:cNvPr id="5" name="Slide Number Placeholder 4"/>
          <p:cNvSpPr>
            <a:spLocks noGrp="1"/>
          </p:cNvSpPr>
          <p:nvPr>
            <p:ph type="sldNum" sz="quarter" idx="12"/>
          </p:nvPr>
        </p:nvSpPr>
        <p:spPr/>
        <p:txBody>
          <a:bodyPr/>
          <a:lstStyle/>
          <a:p>
            <a:fld id="{FB255053-94EE-4D5F-971F-491348149B5B}" type="slidenum">
              <a:rPr lang="en-US" smtClean="0"/>
              <a:pPr/>
              <a:t>7</a:t>
            </a:fld>
            <a:endParaRPr lang="en-US"/>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953000" y="1219200"/>
            <a:ext cx="3733800" cy="4906963"/>
          </a:xfrm>
        </p:spPr>
        <p:txBody>
          <a:bodyPr>
            <a:noAutofit/>
          </a:bodyPr>
          <a:lstStyle/>
          <a:p>
            <a:pPr algn="r" rtl="1">
              <a:buNone/>
            </a:pPr>
            <a:r>
              <a:rPr lang="ar-TN" sz="2000" dirty="0"/>
              <a:t>تؤدي الأراضي الرطبة العديد من الوظائف القيمة مثل إعادة تدوير العناصر الغذائية </a:t>
            </a:r>
            <a:r>
              <a:rPr lang="ar-TN" sz="2000" dirty="0" smtClean="0"/>
              <a:t>وتنقية </a:t>
            </a:r>
            <a:r>
              <a:rPr lang="ar-TN" sz="2000" dirty="0"/>
              <a:t>المياه ، وتخفيف الفيضانات ، وإعادة شحن المياه الجوفية ، كما تعمل أيضًا في توفير مياه الشرب ، والأسماك ، والأعلاف ، والوقود </a:t>
            </a:r>
            <a:r>
              <a:rPr lang="ar-TN" sz="2000" dirty="0" err="1"/>
              <a:t>،</a:t>
            </a:r>
            <a:r>
              <a:rPr lang="ar-TN" sz="2000" dirty="0"/>
              <a:t> </a:t>
            </a:r>
            <a:r>
              <a:rPr lang="ar-OM" sz="2000" dirty="0" smtClean="0"/>
              <a:t>و مواقع </a:t>
            </a:r>
            <a:r>
              <a:rPr lang="ar-TN" sz="2000" dirty="0" smtClean="0"/>
              <a:t>الحياة </a:t>
            </a:r>
            <a:r>
              <a:rPr lang="ar-TN" sz="2000" dirty="0"/>
              <a:t>البرية ، والتحكم في معدل الجريان السطحي في المناطق الحضرية ، والشواطئ العازلة ضد التآكل والاستجمام في المجتمع. بسبب الأنشطة البشرية والتوسع الحضري ، فقد أخذوا في الانخفاض بمعدل ينذر بالخطر.</a:t>
            </a:r>
            <a:endParaRPr lang="sq-AL" sz="2000" dirty="0"/>
          </a:p>
        </p:txBody>
      </p:sp>
      <p:sp>
        <p:nvSpPr>
          <p:cNvPr id="4" name="Footer Placeholder 3"/>
          <p:cNvSpPr>
            <a:spLocks noGrp="1"/>
          </p:cNvSpPr>
          <p:nvPr>
            <p:ph type="ftr" sz="quarter" idx="11"/>
          </p:nvPr>
        </p:nvSpPr>
        <p:spPr/>
        <p:txBody>
          <a:bodyPr/>
          <a:lstStyle/>
          <a:p>
            <a:r>
              <a:rPr lang="ar-TN" dirty="0"/>
              <a:t>تدريب تيرانا ، 9-11 / 10/2019</a:t>
            </a:r>
            <a:endParaRPr lang="en-US" dirty="0"/>
          </a:p>
        </p:txBody>
      </p:sp>
      <p:sp>
        <p:nvSpPr>
          <p:cNvPr id="5" name="Slide Number Placeholder 4"/>
          <p:cNvSpPr>
            <a:spLocks noGrp="1"/>
          </p:cNvSpPr>
          <p:nvPr>
            <p:ph type="sldNum" sz="quarter" idx="12"/>
          </p:nvPr>
        </p:nvSpPr>
        <p:spPr/>
        <p:txBody>
          <a:bodyPr/>
          <a:lstStyle/>
          <a:p>
            <a:fld id="{FB255053-94EE-4D5F-971F-491348149B5B}" type="slidenum">
              <a:rPr lang="en-US" smtClean="0"/>
              <a:pPr/>
              <a:t>8</a:t>
            </a:fld>
            <a:endParaRPr lang="en-US"/>
          </a:p>
        </p:txBody>
      </p:sp>
      <p:pic>
        <p:nvPicPr>
          <p:cNvPr id="7170" name="Picture 2" descr="Related image"/>
          <p:cNvPicPr>
            <a:picLocks noChangeAspect="1" noChangeArrowheads="1"/>
          </p:cNvPicPr>
          <p:nvPr/>
        </p:nvPicPr>
        <p:blipFill>
          <a:blip r:embed="rId2" cstate="print"/>
          <a:srcRect/>
          <a:stretch>
            <a:fillRect/>
          </a:stretch>
        </p:blipFill>
        <p:spPr bwMode="auto">
          <a:xfrm>
            <a:off x="381000" y="2133600"/>
            <a:ext cx="4724861" cy="3108960"/>
          </a:xfrm>
          <a:prstGeom prst="rect">
            <a:avLst/>
          </a:prstGeom>
          <a:noFill/>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sq-AL" dirty="0"/>
          </a:p>
        </p:txBody>
      </p:sp>
      <p:sp>
        <p:nvSpPr>
          <p:cNvPr id="3" name="Content Placeholder 2"/>
          <p:cNvSpPr>
            <a:spLocks noGrp="1"/>
          </p:cNvSpPr>
          <p:nvPr>
            <p:ph idx="1"/>
          </p:nvPr>
        </p:nvSpPr>
        <p:spPr/>
        <p:txBody>
          <a:bodyPr>
            <a:normAutofit/>
          </a:bodyPr>
          <a:lstStyle/>
          <a:p>
            <a:pPr algn="just" rtl="1"/>
            <a:r>
              <a:rPr lang="ar-TN" sz="3600" dirty="0"/>
              <a:t>لكنهم يواجهون تهديدات مختلفة …….</a:t>
            </a:r>
          </a:p>
          <a:p>
            <a:pPr algn="just" rtl="1"/>
            <a:r>
              <a:rPr lang="ar-TN" sz="3600" dirty="0"/>
              <a:t>... إجراء تغييرات أو إتلاف أو تدمير ...</a:t>
            </a:r>
            <a:endParaRPr lang="sq-AL" sz="3600" dirty="0"/>
          </a:p>
        </p:txBody>
      </p:sp>
      <p:sp>
        <p:nvSpPr>
          <p:cNvPr id="4" name="Footer Placeholder 3"/>
          <p:cNvSpPr>
            <a:spLocks noGrp="1"/>
          </p:cNvSpPr>
          <p:nvPr>
            <p:ph type="ftr" sz="quarter" idx="11"/>
          </p:nvPr>
        </p:nvSpPr>
        <p:spPr/>
        <p:txBody>
          <a:bodyPr/>
          <a:lstStyle/>
          <a:p>
            <a:r>
              <a:rPr lang="ar-TN" dirty="0"/>
              <a:t>تدريب تيرانا ، 9-11 / 10/2019</a:t>
            </a:r>
            <a:endParaRPr lang="en-US" dirty="0"/>
          </a:p>
        </p:txBody>
      </p:sp>
      <p:sp>
        <p:nvSpPr>
          <p:cNvPr id="5" name="Slide Number Placeholder 4"/>
          <p:cNvSpPr>
            <a:spLocks noGrp="1"/>
          </p:cNvSpPr>
          <p:nvPr>
            <p:ph type="sldNum" sz="quarter" idx="12"/>
          </p:nvPr>
        </p:nvSpPr>
        <p:spPr/>
        <p:txBody>
          <a:bodyPr/>
          <a:lstStyle/>
          <a:p>
            <a:fld id="{FB255053-94EE-4D5F-971F-491348149B5B}" type="slidenum">
              <a:rPr lang="en-US" smtClean="0"/>
              <a:pPr/>
              <a:t>9</a:t>
            </a:fld>
            <a:endParaRPr lang="en-US"/>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themeOverride>
</file>

<file path=docProps/app.xml><?xml version="1.0" encoding="utf-8"?>
<Properties xmlns="http://schemas.openxmlformats.org/officeDocument/2006/extended-properties" xmlns:vt="http://schemas.openxmlformats.org/officeDocument/2006/docPropsVTypes">
  <Template/>
  <TotalTime>2849</TotalTime>
  <Words>1480</Words>
  <Application>Microsoft Office PowerPoint</Application>
  <PresentationFormat>Affichage à l'écran (4:3)</PresentationFormat>
  <Paragraphs>137</Paragraphs>
  <Slides>22</Slides>
  <Notes>1</Notes>
  <HiddenSlides>0</HiddenSlides>
  <MMClips>0</MMClips>
  <ScaleCrop>false</ScaleCrop>
  <HeadingPairs>
    <vt:vector size="6" baseType="variant">
      <vt:variant>
        <vt:lpstr>Polices utilisées</vt:lpstr>
      </vt:variant>
      <vt:variant>
        <vt:i4>3</vt:i4>
      </vt:variant>
      <vt:variant>
        <vt:lpstr>Thème</vt:lpstr>
      </vt:variant>
      <vt:variant>
        <vt:i4>1</vt:i4>
      </vt:variant>
      <vt:variant>
        <vt:lpstr>Titres des diapositives</vt:lpstr>
      </vt:variant>
      <vt:variant>
        <vt:i4>22</vt:i4>
      </vt:variant>
    </vt:vector>
  </HeadingPairs>
  <TitlesOfParts>
    <vt:vector size="26" baseType="lpstr">
      <vt:lpstr>Arial</vt:lpstr>
      <vt:lpstr>Calibri</vt:lpstr>
      <vt:lpstr>Times New Roman</vt:lpstr>
      <vt:lpstr>Office Theme</vt:lpstr>
      <vt:lpstr>التحكم في المخاطر المهددة للأراضي الرطبة</vt:lpstr>
      <vt:lpstr>محتوى الجلسة</vt:lpstr>
      <vt:lpstr>بموجب معاهدة ”رامسار“ الدولية  للحفاظ على الأراضي الرطبة ، يتم تعريف الأراضي الرطبة على أنها:</vt:lpstr>
      <vt:lpstr>نوع الأراضي الرطبة ”رامسار“  بحرية / ساحلية</vt:lpstr>
      <vt:lpstr>نوع رامسار الأراضي الرطبة الداخلية</vt:lpstr>
      <vt:lpstr>نوع الأراضي الرطبة الداخلية  رامسار </vt:lpstr>
      <vt:lpstr>الأراضي الرطبة من نوع رامسار "من صنع الإنسان"</vt:lpstr>
      <vt:lpstr>Présentation PowerPoint</vt:lpstr>
      <vt:lpstr>Présentation PowerPoint</vt:lpstr>
      <vt:lpstr>مفهوم التهديدات</vt:lpstr>
      <vt:lpstr>Présentation PowerPoint</vt:lpstr>
      <vt:lpstr>أنواع التهديدات - التلوث</vt:lpstr>
      <vt:lpstr>أنواع التهديدات - فقدان الغطاء النباتي</vt:lpstr>
      <vt:lpstr>أنواع التهديدات - تأثيرات تغير المناخ</vt:lpstr>
      <vt:lpstr>أنواع التهديدات - نظام المياه</vt:lpstr>
      <vt:lpstr>أنواع التهديدات - الصرف الصناعي والعمليات الزراعية</vt:lpstr>
      <vt:lpstr>أنواع التهديدات - العمليات الطبيعية</vt:lpstr>
      <vt:lpstr>كيف تؤثر التهديدات على الأراضي الرطبة؟</vt:lpstr>
      <vt:lpstr>كيف تؤثر  التهديدات على الأراضي الرطبة؟</vt:lpstr>
      <vt:lpstr>كيف تؤثر  التهديدات على الأراضي الرطبة؟</vt:lpstr>
      <vt:lpstr>يجب إدارة التهديدات</vt:lpstr>
      <vt:lpstr>أسئلة وأجوبة!</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Threat management for wetland</dc:title>
  <dc:creator>Emirjeta Adhami</dc:creator>
  <cp:lastModifiedBy>HP 15-bs024nf</cp:lastModifiedBy>
  <cp:revision>84</cp:revision>
  <dcterms:created xsi:type="dcterms:W3CDTF">2019-09-20T11:30:01Z</dcterms:created>
  <dcterms:modified xsi:type="dcterms:W3CDTF">2020-10-07T10:49:27Z</dcterms:modified>
</cp:coreProperties>
</file>