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2"/>
  </p:notesMasterIdLst>
  <p:sldIdLst>
    <p:sldId id="297" r:id="rId3"/>
    <p:sldId id="298" r:id="rId4"/>
    <p:sldId id="299" r:id="rId5"/>
    <p:sldId id="301" r:id="rId6"/>
    <p:sldId id="300" r:id="rId7"/>
    <p:sldId id="302" r:id="rId8"/>
    <p:sldId id="303" r:id="rId9"/>
    <p:sldId id="304" r:id="rId10"/>
    <p:sldId id="305" r:id="rId11"/>
    <p:sldId id="307" r:id="rId12"/>
    <p:sldId id="306" r:id="rId13"/>
    <p:sldId id="309" r:id="rId14"/>
    <p:sldId id="308" r:id="rId15"/>
    <p:sldId id="311" r:id="rId16"/>
    <p:sldId id="310" r:id="rId17"/>
    <p:sldId id="313" r:id="rId18"/>
    <p:sldId id="312" r:id="rId19"/>
    <p:sldId id="316" r:id="rId20"/>
    <p:sldId id="31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12/17/2020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851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Design: target groups, interviews, survey methods (interview, survey, samplings), survey plan (schedule, persons)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419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Design: target groups, interviews, survey methods (interview, survey, samplings), survey plan (schedule, persons)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10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66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9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14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71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3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696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812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48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99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29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43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2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3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53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70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70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6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90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66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758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1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275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78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lentlms.com/blog/training-needs-analysis-performance-gaps/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lentlms.com/blog/training-needs-analysis-performance-gaps/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TN" dirty="0">
                <a:solidFill>
                  <a:schemeClr val="accent4">
                    <a:lumMod val="75000"/>
                  </a:schemeClr>
                </a:solidFill>
              </a:rPr>
              <a:t>محتوى </a:t>
            </a:r>
            <a:r>
              <a:rPr lang="ar-TN" dirty="0" smtClean="0">
                <a:solidFill>
                  <a:schemeClr val="accent4">
                    <a:lumMod val="75000"/>
                  </a:schemeClr>
                </a:solidFill>
              </a:rPr>
              <a:t>الحصة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ar-TN" dirty="0"/>
              <a:t>مرحلة ما قبل التدريب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784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sz="4000" b="1" kern="0" dirty="0">
                <a:solidFill>
                  <a:prstClr val="black"/>
                </a:solidFill>
              </a:rPr>
              <a:t>الأساليب والأدوات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2558614"/>
            <a:ext cx="82867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TN" b="1" dirty="0" smtClean="0">
                <a:solidFill>
                  <a:prstClr val="black"/>
                </a:solidFill>
                <a:latin typeface="Arial" pitchFamily="34" charset="0"/>
              </a:rPr>
              <a:t>السبورة (سوداء او بيضاء) </a:t>
            </a: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- "من الطراز القديم" ولكنه فعال ، يمكنك دعوة المتدربين للكتابة على السبورة أو طلب ملاحظاتهم على ما تكتبه على السبورة.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TN" b="1" dirty="0">
              <a:solidFill>
                <a:prstClr val="black"/>
              </a:solidFill>
              <a:latin typeface="Arial" pitchFamily="34" charset="0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جهاز عرض الصور </a:t>
            </a:r>
            <a:r>
              <a:rPr lang="ar-TN" b="1" dirty="0" smtClean="0">
                <a:solidFill>
                  <a:prstClr val="black"/>
                </a:solidFill>
                <a:latin typeface="Arial" pitchFamily="34" charset="0"/>
              </a:rPr>
              <a:t>الشفافة- </a:t>
            </a: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اسمح للكتابة عليها وتخصيص العروض التقديمية بسهولة على الفور.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TN" b="1" dirty="0">
              <a:solidFill>
                <a:prstClr val="black"/>
              </a:solidFill>
              <a:latin typeface="Arial" pitchFamily="34" charset="0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عرض </a:t>
            </a:r>
            <a:r>
              <a:rPr lang="ar-TN" b="1" dirty="0" err="1">
                <a:solidFill>
                  <a:prstClr val="black"/>
                </a:solidFill>
                <a:latin typeface="Arial" pitchFamily="34" charset="0"/>
              </a:rPr>
              <a:t>باور</a:t>
            </a: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ar-TN" b="1" dirty="0" smtClean="0">
                <a:solidFill>
                  <a:prstClr val="black"/>
                </a:solidFill>
                <a:latin typeface="Arial" pitchFamily="34" charset="0"/>
              </a:rPr>
              <a:t>بوينت- </a:t>
            </a: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إحدى أكثر طرق المحاضرات شيوعًا ويمكن دمجها مع النشرات والأساليب التفاعلية الأخرى.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TN" b="1" dirty="0">
              <a:solidFill>
                <a:prstClr val="black"/>
              </a:solidFill>
              <a:latin typeface="Arial" pitchFamily="34" charset="0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TN" b="1" dirty="0" smtClean="0">
                <a:solidFill>
                  <a:prstClr val="black"/>
                </a:solidFill>
                <a:latin typeface="Arial" pitchFamily="34" charset="0"/>
              </a:rPr>
              <a:t>الفيديو- </a:t>
            </a: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شرح أقسام موضوع التدريب أو التي تعرض دراسات الحالة للمناقشة.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TN" b="1" dirty="0">
              <a:solidFill>
                <a:prstClr val="black"/>
              </a:solidFill>
              <a:latin typeface="Arial" pitchFamily="34" charset="0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سرد </a:t>
            </a:r>
            <a:r>
              <a:rPr lang="ar-TN" b="1" dirty="0" smtClean="0">
                <a:solidFill>
                  <a:prstClr val="black"/>
                </a:solidFill>
                <a:latin typeface="Arial" pitchFamily="34" charset="0"/>
              </a:rPr>
              <a:t>قصصي- </a:t>
            </a:r>
            <a:r>
              <a:rPr lang="ar-TN" b="1" dirty="0">
                <a:solidFill>
                  <a:prstClr val="black"/>
                </a:solidFill>
                <a:latin typeface="Arial" pitchFamily="34" charset="0"/>
              </a:rPr>
              <a:t>تستخدم كأمثلة للطرق الصحيحة والخاطئة لأداء المهارات. هذه الطريقة أكثر فعالية مع أسئلة استخلاص المعلومات ، مثل:</a:t>
            </a: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105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sz="4000" b="1" kern="0" dirty="0">
                <a:solidFill>
                  <a:prstClr val="black"/>
                </a:solidFill>
              </a:rPr>
              <a:t>الأساليب والأدوات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910" y="2240525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الاختبارات-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توقف بشكل دوري لإدارة اختبارات موجزة على المعلومات المقدمة. الاختبار المسبق والمتابعة. سيظل المتدربون مشاركين.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مناقشات المجموعات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الصغيرة-المشاركون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في مجموعات صغيرة - دراسات الحالة أو مواقف العمل للمناقشة أو حل.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دراسات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الحالة-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طريقة تفكير مشكلة المنحى. تحليل المواقف الحقيقية المتعلقة بالوظيفة - كيفية التعامل مع المواقف المماثلة. المشاكل وكذلك الحلول.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جلسات سؤال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وجواب-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جلسات الأسئلة والأجوبة غير الرسمية هي الأكثر فعالية مع المجموعات الصغيرة ولتحديث المهارات. تليها مناقشة.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لعب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الأدوار-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تعلم كيفية التعامل مع المواقف المختلفة قبل مواجهتها في العمل.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19922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sz="4000" b="1" kern="0" dirty="0">
                <a:solidFill>
                  <a:prstClr val="black"/>
                </a:solidFill>
              </a:rPr>
              <a:t>الأساليب والأدوات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910" y="2240525"/>
            <a:ext cx="8001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المظاهرات-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الأدوات أو المعدات التي تشكل جزءًا من موضوع التدريب لتوضيح الخطوات التي يتم تدريسها أو العمليات التي يتم تبنيها.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نص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فقط-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تقدم أبسط برامج التدريب المعتمدة على الكمبيوتر تدريبًا ذاتيًا بتنسيق نصي فقط.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قرص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مضغوط-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برامج تدريبية تغطي مجموعة واسعة من الموضوعات في مكان العمل. يمكن أيضًا إنشاؤه بواسطة مستشارين للتدريب لتلبية الاحتياجات المحددة لمنظمة معينة أو أقسام فردية.</a:t>
            </a:r>
          </a:p>
          <a:p>
            <a:pPr lvl="0" algn="r" rtl="1">
              <a:defRPr/>
            </a:pPr>
            <a:endParaRPr lang="ar-TN" b="1" kern="0" dirty="0">
              <a:solidFill>
                <a:prstClr val="black"/>
              </a:solidFill>
              <a:latin typeface="Arial" pitchFamily="34" charset="0"/>
            </a:endParaRPr>
          </a:p>
          <a:p>
            <a:pPr marL="285750" lvl="0" indent="-285750" algn="r" rtl="1">
              <a:buFont typeface="Arial" panose="020B0604020202020204" pitchFamily="34" charset="0"/>
              <a:buChar char="•"/>
              <a:defRPr/>
            </a:pP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الوسائط </a:t>
            </a:r>
            <a:r>
              <a:rPr lang="ar-TN" b="1" kern="0" dirty="0" smtClean="0">
                <a:solidFill>
                  <a:prstClr val="black"/>
                </a:solidFill>
                <a:latin typeface="Arial" pitchFamily="34" charset="0"/>
              </a:rPr>
              <a:t>المتعددة- </a:t>
            </a:r>
            <a:r>
              <a:rPr lang="ar-TN" b="1" kern="0" dirty="0">
                <a:solidFill>
                  <a:prstClr val="black"/>
                </a:solidFill>
                <a:latin typeface="Arial" pitchFamily="34" charset="0"/>
              </a:rPr>
              <a:t>شكل متقدم من التدريب القائم على الحاسوب. بالإضافة إلى النص ، فإنها توفر رسومات و / أو صوتًا و / أو رسومًا متحركة و / أو فيديو محفزًا.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6713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8000" b="1" dirty="0" err="1">
                <a:solidFill>
                  <a:sysClr val="windowText" lastClr="000000"/>
                </a:solidFill>
              </a:rPr>
              <a:t>باور</a:t>
            </a:r>
            <a:r>
              <a:rPr lang="ar-TN" sz="8000" b="1" dirty="0">
                <a:solidFill>
                  <a:sysClr val="windowText" lastClr="000000"/>
                </a:solidFill>
              </a:rPr>
              <a:t> بوينت - واحدة من أدوات التدريب الأكثر شعبية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وقوة</a:t>
            </a:r>
            <a:endParaRPr lang="ar-TN" sz="8000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endParaRPr lang="ar-TN" sz="80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حدد النقاط الرئيسية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والرسالة- </a:t>
            </a:r>
            <a:r>
              <a:rPr lang="ar-TN" sz="8000" b="1" dirty="0">
                <a:solidFill>
                  <a:sysClr val="windowText" lastClr="000000"/>
                </a:solidFill>
              </a:rPr>
              <a:t>القصة تأتي أولا ، ثم </a:t>
            </a:r>
            <a:r>
              <a:rPr lang="ar-TN" sz="8000" b="1" dirty="0"/>
              <a:t>الشرائح.</a:t>
            </a:r>
          </a:p>
          <a:p>
            <a:pPr lvl="0" algn="r" rtl="1">
              <a:buNone/>
              <a:defRPr/>
            </a:pPr>
            <a:endParaRPr lang="ar-TN" sz="80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اجعل الشرائح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بسيطة- </a:t>
            </a:r>
            <a:r>
              <a:rPr lang="ar-TN" sz="8000" b="1" dirty="0">
                <a:solidFill>
                  <a:sysClr val="windowText" lastClr="000000"/>
                </a:solidFill>
              </a:rPr>
              <a:t>استخدم فقط من ثلاثة إلى خمسة تعداد نقطي ورسم واحد أو اثنين لكل شريحة.</a:t>
            </a:r>
          </a:p>
          <a:p>
            <a:pPr lvl="0" algn="r" rtl="1">
              <a:buNone/>
              <a:defRPr/>
            </a:pPr>
            <a:endParaRPr lang="ar-TN" sz="80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حافظ على الرسوم المتحركة إلى الحد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الأدنى- </a:t>
            </a:r>
            <a:r>
              <a:rPr lang="ar-TN" sz="8000" b="1" dirty="0">
                <a:solidFill>
                  <a:sysClr val="windowText" lastClr="000000"/>
                </a:solidFill>
              </a:rPr>
              <a:t>يمكن أن يتحرك النص والصور ، أو يرمشا ، أو يتلاشى ، وما إلى ذلك ، ولكن معظم هذه الحركة مجرد إلهاء.</a:t>
            </a:r>
          </a:p>
          <a:p>
            <a:pPr lvl="0" algn="r" rtl="1">
              <a:buNone/>
              <a:defRPr/>
            </a:pPr>
            <a:endParaRPr lang="ar-TN" sz="80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قلل عدد الشرائح إلى ما بين 20 و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30- </a:t>
            </a:r>
            <a:r>
              <a:rPr lang="ar-TN" sz="8000" b="1" dirty="0">
                <a:solidFill>
                  <a:sysClr val="windowText" lastClr="000000"/>
                </a:solidFill>
              </a:rPr>
              <a:t>معلومات مريحة لتقديمها في عرض مدته ساعة.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34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8000" b="1" dirty="0" err="1">
                <a:solidFill>
                  <a:sysClr val="windowText" lastClr="000000"/>
                </a:solidFill>
              </a:rPr>
              <a:t>باور</a:t>
            </a:r>
            <a:r>
              <a:rPr lang="ar-TN" sz="8000" b="1" dirty="0">
                <a:solidFill>
                  <a:sysClr val="windowText" lastClr="000000"/>
                </a:solidFill>
              </a:rPr>
              <a:t> بوينت - واحدة من أدوات التدريب الأكثر شعبية وقوة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5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TN" sz="7200" dirty="0">
                <a:solidFill>
                  <a:sysClr val="windowText" lastClr="000000"/>
                </a:solidFill>
              </a:rPr>
              <a:t>قم بتشغيل العرض </a:t>
            </a:r>
            <a:r>
              <a:rPr lang="ar-TN" sz="7200" dirty="0" err="1">
                <a:solidFill>
                  <a:sysClr val="windowText" lastClr="000000"/>
                </a:solidFill>
              </a:rPr>
              <a:t>التقديمي</a:t>
            </a:r>
            <a:r>
              <a:rPr lang="ar-TN" sz="7200" dirty="0">
                <a:solidFill>
                  <a:sysClr val="windowText" lastClr="000000"/>
                </a:solidFill>
              </a:rPr>
              <a:t> المكتمل عدة مرات</a:t>
            </a:r>
          </a:p>
          <a:p>
            <a:pPr lvl="0" algn="r" rtl="1">
              <a:defRPr/>
            </a:pPr>
            <a:endParaRPr lang="ar-TN" sz="7200" dirty="0">
              <a:solidFill>
                <a:sysClr val="windowText" lastClr="000000"/>
              </a:solidFill>
            </a:endParaRPr>
          </a:p>
          <a:p>
            <a:pPr lvl="0" algn="r" rtl="1">
              <a:defRPr/>
            </a:pPr>
            <a:r>
              <a:rPr lang="ar-TN" sz="7200" dirty="0">
                <a:solidFill>
                  <a:sysClr val="windowText" lastClr="000000"/>
                </a:solidFill>
              </a:rPr>
              <a:t>اكتشف أفضل </a:t>
            </a:r>
            <a:r>
              <a:rPr lang="ar-TN" sz="7200" dirty="0"/>
              <a:t>مكان لتضع نفسك فيه. الإضاءة في الغرفة - يمكن رؤية الشرائح </a:t>
            </a:r>
            <a:r>
              <a:rPr lang="ar-TN" sz="7200" dirty="0">
                <a:solidFill>
                  <a:sysClr val="windowText" lastClr="000000"/>
                </a:solidFill>
              </a:rPr>
              <a:t>بسهولة وإضاءة كافية للمتدربين لتدوين الملاحظات.</a:t>
            </a:r>
          </a:p>
          <a:p>
            <a:pPr lvl="0" algn="r" rtl="1">
              <a:defRPr/>
            </a:pPr>
            <a:endParaRPr lang="ar-TN" sz="7200" dirty="0">
              <a:solidFill>
                <a:sysClr val="windowText" lastClr="000000"/>
              </a:solidFill>
            </a:endParaRPr>
          </a:p>
          <a:p>
            <a:pPr lvl="0" algn="r" rtl="1">
              <a:defRPr/>
            </a:pPr>
            <a:r>
              <a:rPr lang="ar-TN" sz="7200" dirty="0">
                <a:solidFill>
                  <a:sysClr val="windowText" lastClr="000000"/>
                </a:solidFill>
              </a:rPr>
              <a:t>ابدأ كل جلسة بإعطاء لمحة موجزة عن الموضوع و / أو اسأل المشاركين عما يتوقعون تعلمه قبل الدخول في عرض الشرائح.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6593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أجب على الأسئلة</a:t>
            </a: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ما هي شروط التدريب؟</a:t>
            </a: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هل لديك فصل دراسي؟ كم عدد الناس سوف تحمل؟</a:t>
            </a: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ما هي الموارد المطلوبة / المتاحة؟</a:t>
            </a:r>
          </a:p>
          <a:p>
            <a:pPr algn="r" rtl="1">
              <a:defRPr/>
            </a:pPr>
            <a:r>
              <a:rPr lang="ar-TN" b="1" dirty="0" smtClean="0">
                <a:solidFill>
                  <a:sysClr val="windowText" lastClr="000000"/>
                </a:solidFill>
              </a:rPr>
              <a:t> </a:t>
            </a:r>
            <a:r>
              <a:rPr lang="ar-TN" b="1" dirty="0">
                <a:solidFill>
                  <a:sysClr val="windowText" lastClr="000000"/>
                </a:solidFill>
              </a:rPr>
              <a:t>من هو جمهورك المستهدف</a:t>
            </a: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ما السرعة التي تحتاجها لإنجاز هذا التدريب؟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1243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64305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لعب الادوار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sz="3200" b="1" kern="0" dirty="0">
                <a:solidFill>
                  <a:prstClr val="black"/>
                </a:solidFill>
              </a:rPr>
              <a:t>4 مجموعات - 4 مواضيع - مواصلة التطوير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lvl="0" algn="ctr">
              <a:defRPr/>
            </a:pPr>
            <a:r>
              <a:rPr lang="ar-TN" sz="3200" b="1" kern="0" dirty="0">
                <a:solidFill>
                  <a:srgbClr val="FF0000"/>
                </a:solidFill>
              </a:rPr>
              <a:t>الأساليب والأدوات</a:t>
            </a:r>
          </a:p>
          <a:p>
            <a:pPr lvl="0" algn="ctr">
              <a:defRPr/>
            </a:pPr>
            <a:r>
              <a:rPr lang="ar-TN" sz="3200" b="1" kern="0" dirty="0">
                <a:solidFill>
                  <a:srgbClr val="FF0000"/>
                </a:solidFill>
              </a:rPr>
              <a:t>تحضير العروض التقديمية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965173" y="5042118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lvl="0" algn="ctr">
              <a:defRPr/>
            </a:pPr>
            <a:r>
              <a:rPr lang="ar-TN" sz="2800" kern="0" dirty="0" smtClean="0">
                <a:solidFill>
                  <a:prstClr val="white"/>
                </a:solidFill>
              </a:rPr>
              <a:t>التلوث </a:t>
            </a:r>
            <a:r>
              <a:rPr lang="ar-TN" sz="2800" kern="0" dirty="0">
                <a:solidFill>
                  <a:prstClr val="white"/>
                </a:solidFill>
              </a:rPr>
              <a:t>الزراعي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2439052" y="5025339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الأنظمة المائية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251254" y="5030709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lvl="0" algn="ctr">
              <a:defRPr/>
            </a:pPr>
            <a:r>
              <a:rPr lang="ar-TN" sz="2800" kern="0" dirty="0">
                <a:solidFill>
                  <a:prstClr val="white"/>
                </a:solidFill>
              </a:rPr>
              <a:t>العمليات الطبيعية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4777375" y="5025339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التغير المناخي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43815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221504"/>
              </p:ext>
            </p:extLst>
          </p:nvPr>
        </p:nvGraphicFramePr>
        <p:xfrm>
          <a:off x="432112" y="1535430"/>
          <a:ext cx="8229600" cy="4820920"/>
        </p:xfrm>
        <a:graphic>
          <a:graphicData uri="http://schemas.openxmlformats.org/drawingml/2006/table">
            <a:tbl>
              <a:tblPr firstRow="1" bandRow="1"/>
              <a:tblGrid>
                <a:gridCol w="2057400"/>
                <a:gridCol w="1585938"/>
                <a:gridCol w="2714644"/>
                <a:gridCol w="1871618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TN" dirty="0" smtClean="0"/>
                        <a:t>المسؤولية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TN" dirty="0" smtClean="0"/>
                        <a:t>المحور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TN" dirty="0" smtClean="0"/>
                        <a:t>الوقت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TN" dirty="0" smtClean="0"/>
                        <a:t>الحصص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ar-TN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ar-TN" dirty="0" smtClean="0"/>
                        <a:t>الحصة 1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00:00 – oo:00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ar-TN" dirty="0" smtClean="0"/>
                        <a:t>الحصة 2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TN" dirty="0" smtClean="0"/>
                        <a:t>2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TN" dirty="0" smtClean="0"/>
                        <a:t>3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11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64305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لعب الادوار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sz="3200" b="1" kern="0" dirty="0" smtClean="0">
                <a:solidFill>
                  <a:srgbClr val="FF0000"/>
                </a:solidFill>
              </a:rPr>
              <a:t>برنامج </a:t>
            </a:r>
            <a:r>
              <a:rPr lang="ar-TN" sz="3200" b="1" kern="0" dirty="0">
                <a:solidFill>
                  <a:srgbClr val="FF0000"/>
                </a:solidFill>
              </a:rPr>
              <a:t>تدريب</a:t>
            </a:r>
          </a:p>
          <a:p>
            <a:pPr lvl="0" algn="ctr">
              <a:defRPr/>
            </a:pPr>
            <a:r>
              <a:rPr lang="ar-TN" sz="3200" b="1" kern="0" dirty="0">
                <a:solidFill>
                  <a:srgbClr val="FF0000"/>
                </a:solidFill>
              </a:rPr>
              <a:t>قائمة المعدات والأدوات والمواد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965173" y="5042118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lvl="0" algn="ctr">
              <a:defRPr/>
            </a:pPr>
            <a:r>
              <a:rPr lang="ar-TN" sz="2800" kern="0" dirty="0" smtClean="0">
                <a:solidFill>
                  <a:prstClr val="white"/>
                </a:solidFill>
              </a:rPr>
              <a:t>التلوث </a:t>
            </a:r>
            <a:r>
              <a:rPr lang="ar-TN" sz="2800" kern="0" dirty="0">
                <a:solidFill>
                  <a:prstClr val="white"/>
                </a:solidFill>
              </a:rPr>
              <a:t>الزراعي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2439052" y="5025339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الأنظمة المائية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251254" y="5030709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lvl="0" algn="ctr">
              <a:defRPr/>
            </a:pPr>
            <a:r>
              <a:rPr lang="ar-TN" sz="2800" kern="0" dirty="0">
                <a:solidFill>
                  <a:prstClr val="white"/>
                </a:solidFill>
              </a:rPr>
              <a:t>العمليات الطبيعية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4777375" y="5025339"/>
            <a:ext cx="1857388" cy="138499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التغير المناخي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58714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119844"/>
              </p:ext>
            </p:extLst>
          </p:nvPr>
        </p:nvGraphicFramePr>
        <p:xfrm>
          <a:off x="428595" y="1268760"/>
          <a:ext cx="8286810" cy="5477631"/>
        </p:xfrm>
        <a:graphic>
          <a:graphicData uri="http://schemas.openxmlformats.org/drawingml/2006/table">
            <a:tbl>
              <a:tblPr firstRow="1" bandRow="1"/>
              <a:tblGrid>
                <a:gridCol w="2198618"/>
                <a:gridCol w="2880320"/>
                <a:gridCol w="2232248"/>
                <a:gridCol w="975624"/>
              </a:tblGrid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المسؤولية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الكمية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الوصف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رقم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جهاز عرض </a:t>
                      </a:r>
                      <a:r>
                        <a:rPr lang="fr-FR" dirty="0" smtClean="0"/>
                        <a:t>LCD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4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الأسلاك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868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Flpchart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016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Flipchart paper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لصق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10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علامات بألوان مختلفة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20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ملفات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20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مواد إعلامية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20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برنامج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20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ورقة تقييم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نموذج قائمة المشاركين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11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ar-TN" dirty="0" smtClean="0"/>
                        <a:t>علامات الأسماء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3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........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1"/>
                      <a:r>
                        <a:rPr lang="en-GB" dirty="0" smtClean="0"/>
                        <a:t>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484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1556792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TN" sz="3600" b="1" kern="0" dirty="0" smtClean="0">
                <a:solidFill>
                  <a:srgbClr val="00B050"/>
                </a:solidFill>
              </a:rPr>
              <a:t>الهدف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242886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sz="4000" i="1" kern="0" dirty="0">
                <a:solidFill>
                  <a:srgbClr val="00B050"/>
                </a:solidFill>
              </a:rPr>
              <a:t>في نهاية الجلسة ، سيتعلم المشاركون ويمارسون كيفية التحضير لدورة تدريبية</a:t>
            </a:r>
            <a:endParaRPr kumimoji="0" lang="en-GB" sz="4000" b="0" i="1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77313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تقييم الاحتياجات التدريبية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تحديد أهداف التدريب والموضوعات / المحاور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الأساليب والأدوات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اعداد برنامج تدريبي</a:t>
            </a:r>
          </a:p>
          <a:p>
            <a:pPr lvl="0" algn="r" rtl="1">
              <a:defRPr/>
            </a:pPr>
            <a:r>
              <a:rPr lang="ar-TN" dirty="0">
                <a:solidFill>
                  <a:sysClr val="windowText" lastClr="000000"/>
                </a:solidFill>
              </a:rPr>
              <a:t>إعداد قائمة مرجعية بالمواد والمعدات والمرافق اللازمة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3460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تطوير محتوى الدورة (تقييم الاحتياجات) - خط الأساس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7" name="Group 16"/>
          <p:cNvGrpSpPr/>
          <p:nvPr/>
        </p:nvGrpSpPr>
        <p:grpSpPr>
          <a:xfrm>
            <a:off x="-228440" y="2643182"/>
            <a:ext cx="3524650" cy="2357454"/>
            <a:chOff x="1688324" y="2786058"/>
            <a:chExt cx="4812502" cy="3714776"/>
          </a:xfrm>
        </p:grpSpPr>
        <p:grpSp>
          <p:nvGrpSpPr>
            <p:cNvPr id="8" name="Group 15"/>
            <p:cNvGrpSpPr/>
            <p:nvPr/>
          </p:nvGrpSpPr>
          <p:grpSpPr>
            <a:xfrm>
              <a:off x="2714612" y="2786058"/>
              <a:ext cx="3786214" cy="3714776"/>
              <a:chOff x="2714612" y="2285992"/>
              <a:chExt cx="3786214" cy="3714776"/>
            </a:xfrm>
          </p:grpSpPr>
          <p:sp>
            <p:nvSpPr>
              <p:cNvPr id="11" name="Parallelogram 10"/>
              <p:cNvSpPr/>
              <p:nvPr/>
            </p:nvSpPr>
            <p:spPr>
              <a:xfrm>
                <a:off x="2714612" y="4929198"/>
                <a:ext cx="3571900" cy="1071570"/>
              </a:xfrm>
              <a:prstGeom prst="parallelogram">
                <a:avLst>
                  <a:gd name="adj" fmla="val 63460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18904924" lon="20749676" rev="21526449"/>
                </a:camera>
                <a:lightRig rig="threePt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" name="Parallelogram 11"/>
              <p:cNvSpPr/>
              <p:nvPr/>
            </p:nvSpPr>
            <p:spPr>
              <a:xfrm>
                <a:off x="2928926" y="2285992"/>
                <a:ext cx="3571900" cy="1071570"/>
              </a:xfrm>
              <a:prstGeom prst="parallelogram">
                <a:avLst>
                  <a:gd name="adj" fmla="val 63460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18904924" lon="20749676" rev="21526449"/>
                </a:camera>
                <a:lightRig rig="threePt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" name="Up-Down Arrow 12"/>
              <p:cNvSpPr/>
              <p:nvPr/>
            </p:nvSpPr>
            <p:spPr>
              <a:xfrm>
                <a:off x="4214810" y="3286124"/>
                <a:ext cx="642942" cy="1714512"/>
              </a:xfrm>
              <a:prstGeom prst="up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701846">
                <a:off x="3346274" y="5228150"/>
                <a:ext cx="2357454" cy="43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r" rtl="1">
                  <a:defRPr/>
                </a:pPr>
                <a:r>
                  <a:rPr lang="ar-TN" sz="1200" kern="0" dirty="0">
                    <a:solidFill>
                      <a:prstClr val="black"/>
                    </a:solidFill>
                  </a:rPr>
                  <a:t>الأداء الفعلي</a:t>
                </a:r>
                <a:endPara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591699">
                <a:off x="3498675" y="2584945"/>
                <a:ext cx="2357454" cy="43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r" rtl="1">
                  <a:defRPr/>
                </a:pPr>
                <a:r>
                  <a:rPr lang="ar-TN" sz="1200" kern="0" dirty="0">
                    <a:solidFill>
                      <a:prstClr val="black"/>
                    </a:solidFill>
                  </a:rPr>
                  <a:t>الأداء المطلوب</a:t>
                </a:r>
                <a:endPara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688324" y="4343789"/>
              <a:ext cx="2357454" cy="581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T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النقص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98675" y="4488428"/>
              <a:ext cx="2357454" cy="581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T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الحاجة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286248" y="2928934"/>
            <a:ext cx="4357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000" b="1" kern="0" dirty="0">
                <a:solidFill>
                  <a:prstClr val="black"/>
                </a:solidFill>
              </a:rPr>
              <a:t>لماذا </a:t>
            </a:r>
            <a:r>
              <a:rPr lang="ar-TN" sz="2000" b="1" kern="0" dirty="0" smtClean="0">
                <a:solidFill>
                  <a:prstClr val="black"/>
                </a:solidFill>
              </a:rPr>
              <a:t>:</a:t>
            </a:r>
            <a:endParaRPr lang="ar-TN" sz="2000" b="1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endParaRPr lang="ar-TN" sz="2000" b="1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000" b="1" kern="0" dirty="0" smtClean="0">
                <a:solidFill>
                  <a:prstClr val="black"/>
                </a:solidFill>
              </a:rPr>
              <a:t>- </a:t>
            </a:r>
            <a:r>
              <a:rPr lang="ar-TN" sz="2000" b="1" kern="0" dirty="0">
                <a:solidFill>
                  <a:prstClr val="black"/>
                </a:solidFill>
              </a:rPr>
              <a:t>حدد محتوى التدريب</a:t>
            </a:r>
          </a:p>
          <a:p>
            <a:pPr lvl="0" algn="r" rtl="1">
              <a:defRPr/>
            </a:pPr>
            <a:r>
              <a:rPr lang="ar-TN" sz="2000" b="1" kern="0" dirty="0">
                <a:solidFill>
                  <a:prstClr val="black"/>
                </a:solidFill>
              </a:rPr>
              <a:t> </a:t>
            </a:r>
            <a:r>
              <a:rPr lang="ar-TN" sz="2000" b="1" kern="0" dirty="0" smtClean="0">
                <a:solidFill>
                  <a:prstClr val="black"/>
                </a:solidFill>
              </a:rPr>
              <a:t>-تأسيس </a:t>
            </a:r>
            <a:r>
              <a:rPr lang="ar-TN" sz="2000" b="1" kern="0" dirty="0">
                <a:solidFill>
                  <a:prstClr val="black"/>
                </a:solidFill>
              </a:rPr>
              <a:t>خطة التدريب</a:t>
            </a:r>
          </a:p>
          <a:p>
            <a:pPr lvl="0" algn="r" rtl="1">
              <a:defRPr/>
            </a:pPr>
            <a:r>
              <a:rPr lang="ar-TN" sz="2000" b="1" kern="0" dirty="0">
                <a:solidFill>
                  <a:prstClr val="black"/>
                </a:solidFill>
              </a:rPr>
              <a:t> </a:t>
            </a:r>
            <a:r>
              <a:rPr lang="ar-TN" sz="2000" b="1" kern="0" dirty="0" smtClean="0">
                <a:solidFill>
                  <a:prstClr val="black"/>
                </a:solidFill>
              </a:rPr>
              <a:t>-توفير </a:t>
            </a:r>
            <a:r>
              <a:rPr lang="ar-TN" sz="2000" b="1" kern="0" dirty="0">
                <a:solidFill>
                  <a:prstClr val="black"/>
                </a:solidFill>
              </a:rPr>
              <a:t>الأساس للتقييم</a:t>
            </a:r>
          </a:p>
          <a:p>
            <a:pPr lvl="0" algn="r" rtl="1">
              <a:defRPr/>
            </a:pPr>
            <a:r>
              <a:rPr lang="ar-TN" sz="2000" b="1" kern="0" dirty="0">
                <a:solidFill>
                  <a:prstClr val="black"/>
                </a:solidFill>
              </a:rPr>
              <a:t> </a:t>
            </a:r>
            <a:r>
              <a:rPr lang="ar-TN" sz="2000" b="1" kern="0" dirty="0" smtClean="0">
                <a:solidFill>
                  <a:prstClr val="black"/>
                </a:solidFill>
              </a:rPr>
              <a:t>-تأكد </a:t>
            </a:r>
            <a:r>
              <a:rPr lang="ar-TN" sz="2000" b="1" kern="0" dirty="0">
                <a:solidFill>
                  <a:prstClr val="black"/>
                </a:solidFill>
              </a:rPr>
              <a:t>من تقديم التدريب المناسب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75770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تطوير محتوى الدورة (تقييم الاحتياجات) - </a:t>
            </a:r>
            <a:r>
              <a:rPr lang="ar-TN" sz="2400" b="1" kern="0" dirty="0">
                <a:solidFill>
                  <a:srgbClr val="FF0000"/>
                </a:solidFill>
              </a:rPr>
              <a:t>خط الأساس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-579328" y="2564904"/>
            <a:ext cx="9721112" cy="2601557"/>
            <a:chOff x="-577080" y="2571744"/>
            <a:chExt cx="9721112" cy="2601557"/>
          </a:xfrm>
        </p:grpSpPr>
        <p:sp>
          <p:nvSpPr>
            <p:cNvPr id="8" name="Rectangle 7"/>
            <p:cNvSpPr/>
            <p:nvPr/>
          </p:nvSpPr>
          <p:spPr>
            <a:xfrm>
              <a:off x="2500298" y="2571744"/>
              <a:ext cx="4572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ar-TN" sz="2000" b="1" kern="0" dirty="0">
                  <a:solidFill>
                    <a:prstClr val="black"/>
                  </a:solidFill>
                </a:rPr>
                <a:t>العملية - ما هو مطلوب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-577080" y="3721431"/>
              <a:ext cx="335755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kumimoji="0" lang="en-GB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  <a:r>
                <a:rPr lang="ar-TN" sz="2000" b="1" kern="0" dirty="0">
                  <a:solidFill>
                    <a:prstClr val="black"/>
                  </a:solidFill>
                </a:rPr>
                <a:t>اين نذهب</a:t>
              </a:r>
              <a:endPara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2802" y="4407505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T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التحليل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Straight Arrow Connector 10"/>
            <p:cNvCxnSpPr>
              <a:endCxn id="13" idx="3"/>
            </p:cNvCxnSpPr>
            <p:nvPr/>
          </p:nvCxnSpPr>
          <p:spPr>
            <a:xfrm flipH="1">
              <a:off x="6515606" y="4730671"/>
              <a:ext cx="1064934" cy="6038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7715272" y="4496193"/>
              <a:ext cx="1428760" cy="677108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b="1" kern="0" dirty="0">
                  <a:solidFill>
                    <a:prstClr val="white"/>
                  </a:solidFill>
                </a:rPr>
                <a:t>المشكلة </a:t>
              </a:r>
              <a:r>
                <a:rPr lang="ar-TN" sz="2000" b="1" kern="0" dirty="0">
                  <a:solidFill>
                    <a:prstClr val="white"/>
                  </a:solidFill>
                </a:rPr>
                <a:t>والحاجة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86846" y="4413543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b="1" kern="0" dirty="0">
                  <a:solidFill>
                    <a:prstClr val="white"/>
                  </a:solidFill>
                </a:rPr>
                <a:t>تصميم الاحتياجات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>
              <a:off x="1471562" y="4699867"/>
              <a:ext cx="831678" cy="1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5" name="Straight Arrow Connector 14"/>
            <p:cNvCxnSpPr>
              <a:endCxn id="16" idx="3"/>
            </p:cNvCxnSpPr>
            <p:nvPr/>
          </p:nvCxnSpPr>
          <p:spPr>
            <a:xfrm flipH="1">
              <a:off x="4037622" y="4730670"/>
              <a:ext cx="764385" cy="1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2608862" y="4407505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b="1" kern="0" dirty="0">
                  <a:solidFill>
                    <a:prstClr val="white"/>
                  </a:solidFill>
                </a:rPr>
                <a:t>تجميع</a:t>
              </a:r>
            </a:p>
            <a:p>
              <a:pPr lvl="0" algn="ctr">
                <a:defRPr/>
              </a:pPr>
              <a:r>
                <a:rPr lang="ar-TN" b="1" kern="0" dirty="0">
                  <a:solidFill>
                    <a:prstClr val="white"/>
                  </a:solidFill>
                </a:rPr>
                <a:t>البيانات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847024" y="3743270"/>
              <a:ext cx="148470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rtl="1">
                <a:defRPr/>
              </a:pPr>
              <a:r>
                <a:rPr lang="ar-TN" sz="2000" b="1" kern="0" dirty="0">
                  <a:solidFill>
                    <a:prstClr val="black"/>
                  </a:solidFill>
                </a:rPr>
                <a:t>المستوى </a:t>
              </a:r>
              <a:r>
                <a:rPr lang="ar-TN" sz="2000" b="1" kern="0" dirty="0" smtClean="0">
                  <a:solidFill>
                    <a:prstClr val="black"/>
                  </a:solidFill>
                </a:rPr>
                <a:t>الفعلي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Straight Arrow Connector 17"/>
            <p:cNvCxnSpPr>
              <a:stCxn id="17" idx="1"/>
            </p:cNvCxnSpPr>
            <p:nvPr/>
          </p:nvCxnSpPr>
          <p:spPr>
            <a:xfrm flipH="1" flipV="1">
              <a:off x="1655169" y="3933057"/>
              <a:ext cx="5191855" cy="10268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6098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ar-TN" sz="3600" b="1" kern="0" dirty="0">
                <a:solidFill>
                  <a:prstClr val="black"/>
                </a:solidFill>
              </a:rPr>
              <a:t>هدف التدريب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786058"/>
            <a:ext cx="74295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الغرض الواضح من التدريب. </a:t>
            </a:r>
            <a:r>
              <a:rPr lang="ar-TN" sz="2800" b="1" kern="0" dirty="0" smtClean="0">
                <a:solidFill>
                  <a:prstClr val="black"/>
                </a:solidFill>
              </a:rPr>
              <a:t>هل هو:</a:t>
            </a:r>
            <a:endParaRPr lang="ar-TN" sz="2800" b="1" kern="0" dirty="0">
              <a:solidFill>
                <a:prstClr val="black"/>
              </a:solidFill>
            </a:endParaRP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 - </a:t>
            </a:r>
            <a:r>
              <a:rPr lang="ar-TN" sz="2800" b="1" kern="0" dirty="0" smtClean="0">
                <a:solidFill>
                  <a:prstClr val="black"/>
                </a:solidFill>
              </a:rPr>
              <a:t>فجوة في </a:t>
            </a:r>
            <a:r>
              <a:rPr lang="ar-TN" sz="2800" b="1" kern="0" dirty="0">
                <a:solidFill>
                  <a:prstClr val="black"/>
                </a:solidFill>
              </a:rPr>
              <a:t>الأداء ؟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 - الفجوة المعرفية؟</a:t>
            </a:r>
          </a:p>
          <a:p>
            <a:pPr lvl="0" algn="r" rtl="1">
              <a:defRPr/>
            </a:pPr>
            <a:r>
              <a:rPr lang="ar-TN" sz="2800" b="1" kern="0" dirty="0">
                <a:solidFill>
                  <a:prstClr val="black"/>
                </a:solidFill>
              </a:rPr>
              <a:t> - لتعلم مهارة جديدة؟</a:t>
            </a:r>
            <a:endParaRPr kumimoji="0" lang="en-GB" sz="1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3394981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Training Objective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991907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S M A R T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S – Specific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‘who,’ ‘what,’ and ‘where ’.  Who will demonstrate what skill, and where?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 – Measurable – 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’how ’. How was the skill demonstrated? Can the demonstrated skill be observed?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 – Attainable -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the training objectives are realistic given the set amount of time and resources. Is it actually be possible to attain the goals given the situation?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R – Relevant -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‘why’ Need to know why they are in training and what they can get out of it.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 – Time-bound –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‘when’.  An objective  without a deadline is just a dream.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hlinkClick r:id="rId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8835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غامض: "سيتعلم المشاركون عن مخاطر النترات باعتبارها ملوثًا للزراعة".</a:t>
            </a: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en-GB" b="1" dirty="0">
                <a:solidFill>
                  <a:sysClr val="windowText" lastClr="000000"/>
                </a:solidFill>
              </a:rPr>
              <a:t>: </a:t>
            </a:r>
            <a:r>
              <a:rPr lang="en-GB" b="1" dirty="0" smtClean="0">
                <a:solidFill>
                  <a:srgbClr val="FF0000"/>
                </a:solidFill>
              </a:rPr>
              <a:t>SMART</a:t>
            </a:r>
            <a:r>
              <a:rPr lang="en-GB" b="1" dirty="0" smtClean="0">
                <a:solidFill>
                  <a:sysClr val="windowText" lastClr="000000"/>
                </a:solidFill>
              </a:rPr>
              <a:t> </a:t>
            </a:r>
            <a:r>
              <a:rPr lang="ar-TN" b="1" dirty="0" smtClean="0">
                <a:solidFill>
                  <a:sysClr val="windowText" lastClr="000000"/>
                </a:solidFill>
              </a:rPr>
              <a:t>بحلول </a:t>
            </a:r>
            <a:r>
              <a:rPr lang="ar-TN" b="1" dirty="0">
                <a:solidFill>
                  <a:sysClr val="windowText" lastClr="000000"/>
                </a:solidFill>
              </a:rPr>
              <a:t>نهاية الجلسة (محددة زمنياً ، يمكن تحقيقها) ، سيكون المشاركون قادرين على قياس مستوى نترات الماء (محدد وقابل للقياس) باستخدام معدات اختبار نترات </a:t>
            </a:r>
            <a:r>
              <a:rPr lang="ar-TN" b="1" dirty="0" smtClean="0">
                <a:solidFill>
                  <a:sysClr val="windowText" lastClr="000000"/>
                </a:solidFill>
              </a:rPr>
              <a:t>  (</a:t>
            </a:r>
            <a:r>
              <a:rPr lang="en-GB" b="1" dirty="0" err="1" smtClean="0">
                <a:solidFill>
                  <a:sysClr val="windowText" lastClr="000000"/>
                </a:solidFill>
              </a:rPr>
              <a:t>Aquaread</a:t>
            </a:r>
            <a:r>
              <a:rPr lang="en-GB" b="1" dirty="0" smtClean="0">
                <a:solidFill>
                  <a:sysClr val="windowText" lastClr="000000"/>
                </a:solidFill>
              </a:rPr>
              <a:t> </a:t>
            </a:r>
            <a:r>
              <a:rPr lang="ar-TN" b="1" dirty="0" smtClean="0">
                <a:solidFill>
                  <a:sysClr val="windowText" lastClr="000000"/>
                </a:solidFill>
              </a:rPr>
              <a:t>ذات </a:t>
            </a:r>
            <a:r>
              <a:rPr lang="ar-TN" b="1" dirty="0">
                <a:solidFill>
                  <a:sysClr val="windowText" lastClr="000000"/>
                </a:solidFill>
              </a:rPr>
              <a:t>الصلة)."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001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1196752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TN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لعب الادوار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3200" b="1" kern="0" dirty="0">
                <a:solidFill>
                  <a:prstClr val="black"/>
                </a:solidFill>
              </a:rPr>
              <a:t>4 مجموعات - 4 مواضيع - مدرب واحد - المتدربين الباقين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lvl="0" algn="ctr">
              <a:defRPr/>
            </a:pPr>
            <a:r>
              <a:rPr lang="ar-TN" sz="3200" b="1" kern="0" dirty="0">
                <a:solidFill>
                  <a:srgbClr val="FF0000"/>
                </a:solidFill>
              </a:rPr>
              <a:t>تقييم الاحتياجات</a:t>
            </a:r>
          </a:p>
          <a:p>
            <a:pPr lvl="0" algn="ctr">
              <a:defRPr/>
            </a:pPr>
            <a:r>
              <a:rPr lang="ar-TN" sz="3200" b="1" kern="0" dirty="0" smtClean="0">
                <a:solidFill>
                  <a:srgbClr val="FF0000"/>
                </a:solidFill>
              </a:rPr>
              <a:t>الأهداف</a:t>
            </a:r>
          </a:p>
          <a:p>
            <a:pPr lvl="0" algn="ctr">
              <a:defRPr/>
            </a:pPr>
            <a:r>
              <a:rPr kumimoji="0" lang="ar-T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المحاور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51254" y="5025339"/>
            <a:ext cx="8571307" cy="1401774"/>
            <a:chOff x="251254" y="5025339"/>
            <a:chExt cx="8571307" cy="1401774"/>
          </a:xfrm>
        </p:grpSpPr>
        <p:sp>
          <p:nvSpPr>
            <p:cNvPr id="9" name="TextBox 8"/>
            <p:cNvSpPr txBox="1"/>
            <p:nvPr/>
          </p:nvSpPr>
          <p:spPr>
            <a:xfrm>
              <a:off x="6965173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lvl="0" algn="ctr">
                <a:defRPr/>
              </a:pPr>
              <a:r>
                <a:rPr lang="ar-TN" sz="2800" kern="0" dirty="0" smtClean="0">
                  <a:solidFill>
                    <a:prstClr val="white"/>
                  </a:solidFill>
                </a:rPr>
                <a:t>التلوث </a:t>
              </a:r>
              <a:r>
                <a:rPr lang="ar-TN" sz="2800" kern="0" dirty="0">
                  <a:solidFill>
                    <a:prstClr val="white"/>
                  </a:solidFill>
                </a:rPr>
                <a:t>الزراعي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439052" y="5025339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T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الأنظمة المائية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1254" y="5030709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lvl="0" algn="ctr">
                <a:defRPr/>
              </a:pPr>
              <a:r>
                <a:rPr lang="ar-TN" sz="2800" kern="0" dirty="0">
                  <a:solidFill>
                    <a:prstClr val="white"/>
                  </a:solidFill>
                </a:rPr>
                <a:t>العمليات الطبيعية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77375" y="5025339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T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التغير المناخي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714065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</TotalTime>
  <Words>992</Words>
  <Application>Microsoft Office PowerPoint</Application>
  <PresentationFormat>Affichage à l'écran (4:3)</PresentationFormat>
  <Paragraphs>229</Paragraphs>
  <Slides>19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2_Office Theme</vt:lpstr>
      <vt:lpstr>3_Office Theme</vt:lpstr>
      <vt:lpstr>محتوى الحصة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HP 15-bs024nf</cp:lastModifiedBy>
  <cp:revision>44</cp:revision>
  <dcterms:created xsi:type="dcterms:W3CDTF">2019-07-18T19:19:51Z</dcterms:created>
  <dcterms:modified xsi:type="dcterms:W3CDTF">2020-12-17T10:41:53Z</dcterms:modified>
</cp:coreProperties>
</file>