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57" r:id="rId3"/>
    <p:sldId id="258" r:id="rId4"/>
    <p:sldId id="265" r:id="rId5"/>
    <p:sldId id="259" r:id="rId6"/>
    <p:sldId id="266" r:id="rId7"/>
    <p:sldId id="260" r:id="rId8"/>
    <p:sldId id="261" r:id="rId9"/>
    <p:sldId id="262" r:id="rId10"/>
    <p:sldId id="269" r:id="rId11"/>
    <p:sldId id="268" r:id="rId12"/>
    <p:sldId id="264" r:id="rId13"/>
    <p:sldId id="263"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C48B9A-7CE6-4011-9644-8215F885A2BF}" type="datetimeFigureOut">
              <a:rPr lang="en-US" smtClean="0"/>
              <a:pPr/>
              <a:t>10/7/2020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22E31FD-11F4-45F9-B917-68FE429C5B66}" type="slidenum">
              <a:rPr lang="en-US" smtClean="0"/>
              <a:pPr/>
              <a:t>‹N°›</a:t>
            </a:fld>
            <a:endParaRPr lang="en-US"/>
          </a:p>
        </p:txBody>
      </p:sp>
    </p:spTree>
    <p:extLst>
      <p:ext uri="{BB962C8B-B14F-4D97-AF65-F5344CB8AC3E}">
        <p14:creationId xmlns:p14="http://schemas.microsoft.com/office/powerpoint/2010/main" val="2739668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728CC4-C9D6-47F4-BC26-C82CCA0114FA}" type="datetimeFigureOut">
              <a:rPr lang="en-US" smtClean="0"/>
              <a:pPr/>
              <a:t>10/7/2020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F8670-B423-474E-8DEF-CF2EB33E1157}" type="slidenum">
              <a:rPr lang="en-US" smtClean="0"/>
              <a:pPr/>
              <a:t>‹N°›</a:t>
            </a:fld>
            <a:endParaRPr lang="en-US"/>
          </a:p>
        </p:txBody>
      </p:sp>
    </p:spTree>
    <p:extLst>
      <p:ext uri="{BB962C8B-B14F-4D97-AF65-F5344CB8AC3E}">
        <p14:creationId xmlns:p14="http://schemas.microsoft.com/office/powerpoint/2010/main" val="32635992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6F8670-B423-474E-8DEF-CF2EB33E1157}" type="slidenum">
              <a:rPr lang="en-US" smtClean="0"/>
              <a:pPr/>
              <a:t>1</a:t>
            </a:fld>
            <a:endParaRPr lang="en-US"/>
          </a:p>
        </p:txBody>
      </p:sp>
    </p:spTree>
    <p:extLst>
      <p:ext uri="{BB962C8B-B14F-4D97-AF65-F5344CB8AC3E}">
        <p14:creationId xmlns:p14="http://schemas.microsoft.com/office/powerpoint/2010/main" val="2248506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Tirana training , 9-11/10/2019</a:t>
            </a:r>
            <a:endParaRPr lang="en-US" dirty="0"/>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33388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369282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044794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186670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309579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98845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Tirana training , 9-11/10/2019</a:t>
            </a:r>
            <a:endParaRPr lang="en-US"/>
          </a:p>
        </p:txBody>
      </p:sp>
      <p:sp>
        <p:nvSpPr>
          <p:cNvPr id="9" name="Slide Number Placeholder 8"/>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80107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387995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Tirana training , 9-11/10/2019</a:t>
            </a:r>
            <a:endParaRPr lang="en-US"/>
          </a:p>
        </p:txBody>
      </p:sp>
      <p:sp>
        <p:nvSpPr>
          <p:cNvPr id="4" name="Slide Number Placeholder 3"/>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598034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017477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473654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430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2209800"/>
            <a:ext cx="8229600" cy="39163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590800" cy="365125"/>
          </a:xfrm>
          <a:prstGeom prst="rect">
            <a:avLst/>
          </a:prstGeom>
        </p:spPr>
        <p:txBody>
          <a:bodyPr vert="horz" lIns="91440" tIns="45720" rIns="91440" bIns="45720" rtlCol="0" anchor="ctr"/>
          <a:lstStyle>
            <a:lvl1pPr algn="l">
              <a:defRPr sz="1000">
                <a:solidFill>
                  <a:schemeClr val="accent5">
                    <a:lumMod val="75000"/>
                  </a:schemeClr>
                </a:solidFill>
              </a:defRPr>
            </a:lvl1pPr>
          </a:lstStyle>
          <a:p>
            <a:endParaRPr lang="en-US" sz="900"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accent5">
                    <a:lumMod val="75000"/>
                  </a:schemeClr>
                </a:solidFill>
              </a:defRPr>
            </a:lvl1pPr>
          </a:lstStyle>
          <a:p>
            <a:r>
              <a:rPr lang="en-US" smtClean="0"/>
              <a:t>Tirana training , 9-11/10/2019</a:t>
            </a:r>
            <a:endParaRPr lang="en-US" dirty="0"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255053-94EE-4D5F-971F-491348149B5B}" type="slidenum">
              <a:rPr lang="en-US" smtClean="0"/>
              <a:pPr/>
              <a:t>‹N°›</a:t>
            </a:fld>
            <a:endParaRPr lang="en-US" dirty="0"/>
          </a:p>
        </p:txBody>
      </p:sp>
      <p:pic>
        <p:nvPicPr>
          <p:cNvPr id="1028"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7200" y="896937"/>
            <a:ext cx="1652587"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7200" y="304800"/>
            <a:ext cx="1427163"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810000" y="95249"/>
            <a:ext cx="102393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15200" y="317498"/>
            <a:ext cx="1317625"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2153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TN" b="1" dirty="0" smtClean="0">
                <a:solidFill>
                  <a:schemeClr val="accent3">
                    <a:lumMod val="75000"/>
                  </a:schemeClr>
                </a:solidFill>
              </a:rPr>
              <a:t>التحكم في المخاطر التي تهدد الأراضي الرطبة </a:t>
            </a:r>
            <a:endParaRPr lang="en-US" b="1" dirty="0">
              <a:solidFill>
                <a:schemeClr val="accent3">
                  <a:lumMod val="75000"/>
                </a:schemeClr>
              </a:solidFill>
            </a:endParaRPr>
          </a:p>
        </p:txBody>
      </p:sp>
      <p:sp>
        <p:nvSpPr>
          <p:cNvPr id="3" name="Subtitle 2"/>
          <p:cNvSpPr>
            <a:spLocks noGrp="1"/>
          </p:cNvSpPr>
          <p:nvPr>
            <p:ph type="subTitle" idx="1"/>
          </p:nvPr>
        </p:nvSpPr>
        <p:spPr/>
        <p:txBody>
          <a:bodyPr>
            <a:normAutofit fontScale="92500" lnSpcReduction="10000"/>
          </a:bodyPr>
          <a:lstStyle/>
          <a:p>
            <a:r>
              <a:rPr lang="ar-TN" sz="3600" b="1" dirty="0">
                <a:solidFill>
                  <a:schemeClr val="accent3">
                    <a:lumMod val="50000"/>
                  </a:schemeClr>
                </a:solidFill>
              </a:rPr>
              <a:t>التلوث </a:t>
            </a:r>
            <a:r>
              <a:rPr lang="ar-TN" sz="3600" b="1" dirty="0" smtClean="0">
                <a:solidFill>
                  <a:schemeClr val="accent3">
                    <a:lumMod val="50000"/>
                  </a:schemeClr>
                </a:solidFill>
              </a:rPr>
              <a:t>كتهديد </a:t>
            </a:r>
            <a:r>
              <a:rPr lang="ar-OM" sz="3600" b="1" dirty="0" smtClean="0">
                <a:solidFill>
                  <a:schemeClr val="accent3">
                    <a:lumMod val="50000"/>
                  </a:schemeClr>
                </a:solidFill>
              </a:rPr>
              <a:t>ل</a:t>
            </a:r>
            <a:r>
              <a:rPr lang="ar-TN" sz="3600" b="1" dirty="0" smtClean="0">
                <a:solidFill>
                  <a:schemeClr val="accent3">
                    <a:lumMod val="50000"/>
                  </a:schemeClr>
                </a:solidFill>
              </a:rPr>
              <a:t>لأراضي </a:t>
            </a:r>
            <a:r>
              <a:rPr lang="ar-TN" sz="3600" b="1" dirty="0">
                <a:solidFill>
                  <a:schemeClr val="accent3">
                    <a:lumMod val="50000"/>
                  </a:schemeClr>
                </a:solidFill>
              </a:rPr>
              <a:t>الرطبة</a:t>
            </a:r>
          </a:p>
          <a:p>
            <a:endParaRPr lang="ar-TN" sz="3600" b="1" dirty="0">
              <a:solidFill>
                <a:schemeClr val="accent3">
                  <a:lumMod val="50000"/>
                </a:schemeClr>
              </a:solidFill>
            </a:endParaRPr>
          </a:p>
          <a:p>
            <a:r>
              <a:rPr lang="ar-TN" sz="3600" b="1" dirty="0" smtClean="0">
                <a:solidFill>
                  <a:schemeClr val="accent3">
                    <a:lumMod val="50000"/>
                  </a:schemeClr>
                </a:solidFill>
              </a:rPr>
              <a:t>د. </a:t>
            </a:r>
            <a:r>
              <a:rPr lang="ar-TN" sz="3600" b="1" dirty="0">
                <a:solidFill>
                  <a:schemeClr val="accent3">
                    <a:lumMod val="50000"/>
                  </a:schemeClr>
                </a:solidFill>
              </a:rPr>
              <a:t>إميرجيتا أدهمي</a:t>
            </a:r>
            <a:endParaRPr lang="en-US" sz="2400" dirty="0">
              <a:solidFill>
                <a:schemeClr val="accent2">
                  <a:lumMod val="75000"/>
                </a:schemeClr>
              </a:solidFill>
            </a:endParaRPr>
          </a:p>
        </p:txBody>
      </p:sp>
      <p:sp>
        <p:nvSpPr>
          <p:cNvPr id="4" name="Footer Placeholder 3"/>
          <p:cNvSpPr>
            <a:spLocks noGrp="1"/>
          </p:cNvSpPr>
          <p:nvPr>
            <p:ph type="ftr" sz="quarter" idx="11"/>
          </p:nvPr>
        </p:nvSpPr>
        <p:spPr/>
        <p:txBody>
          <a:bodyPr/>
          <a:lstStyle/>
          <a:p>
            <a:r>
              <a:rPr lang="ar-TN" dirty="0">
                <a:solidFill>
                  <a:schemeClr val="accent6">
                    <a:lumMod val="75000"/>
                  </a:schemeClr>
                </a:solidFill>
              </a:rPr>
              <a:t>تدريب تيرانا ، 9-11 / 10/2019</a:t>
            </a:r>
            <a:endParaRPr lang="en-US" dirty="0">
              <a:solidFill>
                <a:schemeClr val="accent6">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1</a:t>
            </a:fld>
            <a:endParaRPr lang="en-US" dirty="0"/>
          </a:p>
        </p:txBody>
      </p:sp>
    </p:spTree>
    <p:extLst>
      <p:ext uri="{BB962C8B-B14F-4D97-AF65-F5344CB8AC3E}">
        <p14:creationId xmlns:p14="http://schemas.microsoft.com/office/powerpoint/2010/main" val="1628832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b="1" dirty="0">
                <a:solidFill>
                  <a:schemeClr val="accent3">
                    <a:lumMod val="75000"/>
                  </a:schemeClr>
                </a:solidFill>
              </a:rPr>
              <a:t>لماذا </a:t>
            </a:r>
            <a:r>
              <a:rPr lang="ar-OM" b="1" dirty="0" smtClean="0">
                <a:solidFill>
                  <a:schemeClr val="accent3">
                    <a:lumMod val="75000"/>
                  </a:schemeClr>
                </a:solidFill>
              </a:rPr>
              <a:t>يمثلون </a:t>
            </a:r>
            <a:r>
              <a:rPr lang="ar-TN" b="1" dirty="0" smtClean="0">
                <a:solidFill>
                  <a:schemeClr val="accent3">
                    <a:lumMod val="75000"/>
                  </a:schemeClr>
                </a:solidFill>
              </a:rPr>
              <a:t>تهديد</a:t>
            </a:r>
            <a:r>
              <a:rPr lang="ar-OM" b="1" dirty="0" smtClean="0">
                <a:solidFill>
                  <a:schemeClr val="accent3">
                    <a:lumMod val="75000"/>
                  </a:schemeClr>
                </a:solidFill>
              </a:rPr>
              <a:t>ا</a:t>
            </a:r>
            <a:r>
              <a:rPr lang="ar-TN" b="1" dirty="0" err="1" smtClean="0">
                <a:solidFill>
                  <a:schemeClr val="accent3">
                    <a:lumMod val="75000"/>
                  </a:schemeClr>
                </a:solidFill>
              </a:rPr>
              <a:t>؟</a:t>
            </a:r>
            <a:endParaRPr lang="en-US" b="1" dirty="0">
              <a:solidFill>
                <a:schemeClr val="accent3">
                  <a:lumMod val="75000"/>
                </a:schemeClr>
              </a:solidFill>
            </a:endParaRPr>
          </a:p>
        </p:txBody>
      </p:sp>
      <p:sp>
        <p:nvSpPr>
          <p:cNvPr id="3" name="Content Placeholder 2"/>
          <p:cNvSpPr>
            <a:spLocks noGrp="1"/>
          </p:cNvSpPr>
          <p:nvPr>
            <p:ph idx="1"/>
          </p:nvPr>
        </p:nvSpPr>
        <p:spPr/>
        <p:txBody>
          <a:bodyPr>
            <a:normAutofit/>
          </a:bodyPr>
          <a:lstStyle/>
          <a:p>
            <a:pPr algn="just" rtl="1"/>
            <a:r>
              <a:rPr lang="ar-TN" dirty="0"/>
              <a:t>زيادة الضغط على التنوع البيولوجي والنظم البيئية في منطقة الأراضي </a:t>
            </a:r>
            <a:r>
              <a:rPr lang="ar-TN" dirty="0" smtClean="0"/>
              <a:t>الرطبة</a:t>
            </a:r>
            <a:r>
              <a:rPr lang="ar-OM" dirty="0" err="1" smtClean="0"/>
              <a:t>.</a:t>
            </a:r>
            <a:endParaRPr lang="ar-TN" dirty="0"/>
          </a:p>
          <a:p>
            <a:pPr algn="just" rtl="1"/>
            <a:r>
              <a:rPr lang="ar-TN" dirty="0"/>
              <a:t>تقليل جودة المياه في الأراضي الرطبة</a:t>
            </a:r>
          </a:p>
          <a:p>
            <a:pPr algn="just" rtl="1"/>
            <a:r>
              <a:rPr lang="ar-TN" dirty="0"/>
              <a:t>زيادة خيار تغيير الأراضي الرطبة من خلال دعم الأنواع الغازية</a:t>
            </a:r>
          </a:p>
          <a:p>
            <a:pPr algn="just" rtl="1"/>
            <a:r>
              <a:rPr lang="ar-TN" dirty="0"/>
              <a:t>دعم زيادة الآفات والأمراض</a:t>
            </a:r>
          </a:p>
          <a:p>
            <a:pPr algn="just" rtl="1"/>
            <a:r>
              <a:rPr lang="ar-TN" dirty="0"/>
              <a:t>كسر أنظمة المياه والتوازن في المنطقة</a:t>
            </a:r>
            <a:endParaRPr lang="en-US"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10</a:t>
            </a:fld>
            <a:endParaRPr lang="en-US"/>
          </a:p>
        </p:txBody>
      </p:sp>
    </p:spTree>
    <p:extLst>
      <p:ext uri="{BB962C8B-B14F-4D97-AF65-F5344CB8AC3E}">
        <p14:creationId xmlns:p14="http://schemas.microsoft.com/office/powerpoint/2010/main" val="2407148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OM" b="1" dirty="0" smtClean="0">
                <a:solidFill>
                  <a:schemeClr val="accent3">
                    <a:lumMod val="75000"/>
                  </a:schemeClr>
                </a:solidFill>
              </a:rPr>
              <a:t>التصرف في </a:t>
            </a:r>
            <a:r>
              <a:rPr lang="ar-TN" b="1" dirty="0" smtClean="0">
                <a:solidFill>
                  <a:schemeClr val="accent3">
                    <a:lumMod val="75000"/>
                  </a:schemeClr>
                </a:solidFill>
              </a:rPr>
              <a:t>التلوث</a:t>
            </a:r>
            <a:endParaRPr lang="en-US" b="1" dirty="0">
              <a:solidFill>
                <a:schemeClr val="accent3">
                  <a:lumMod val="75000"/>
                </a:schemeClr>
              </a:solidFill>
            </a:endParaRPr>
          </a:p>
        </p:txBody>
      </p:sp>
      <p:sp>
        <p:nvSpPr>
          <p:cNvPr id="3" name="Content Placeholder 2"/>
          <p:cNvSpPr>
            <a:spLocks noGrp="1"/>
          </p:cNvSpPr>
          <p:nvPr>
            <p:ph idx="1"/>
          </p:nvPr>
        </p:nvSpPr>
        <p:spPr>
          <a:xfrm>
            <a:off x="457200" y="2438400"/>
            <a:ext cx="8229600" cy="3611563"/>
          </a:xfrm>
        </p:spPr>
        <p:txBody>
          <a:bodyPr>
            <a:noAutofit/>
          </a:bodyPr>
          <a:lstStyle/>
          <a:p>
            <a:pPr algn="just" rtl="1"/>
            <a:r>
              <a:rPr lang="ar-TN" sz="1400" b="1" dirty="0">
                <a:solidFill>
                  <a:srgbClr val="FF0000"/>
                </a:solidFill>
              </a:rPr>
              <a:t>حماية الأراضي الرطبة والمناطق النهرية - الغرض من هذا التدبير الإداري هو الحفاظ على فوائد جودة المياه للأراضي الرطبة ومناطق النهر والتأكد من أنها بدورها لا تصبح مصدرًا للتلوث غير المحدد بسبب التدهور. تقلل الأراضي الرطبة ومناطق النهر من تلوث المصادر غير المحددة عن طريق تصفية ملوثات المحلول مثل الفوسفور والنيتروجين.</a:t>
            </a:r>
          </a:p>
          <a:p>
            <a:pPr algn="just" rtl="1"/>
            <a:endParaRPr lang="ar-TN" sz="1400" b="1" dirty="0">
              <a:solidFill>
                <a:srgbClr val="FF0000"/>
              </a:solidFill>
            </a:endParaRPr>
          </a:p>
          <a:p>
            <a:pPr algn="just" rtl="1"/>
            <a:r>
              <a:rPr lang="ar-TN" sz="1400" b="1" dirty="0">
                <a:solidFill>
                  <a:srgbClr val="FF0000"/>
                </a:solidFill>
              </a:rPr>
              <a:t>استعادة الأراضي الرطبة والمناطق الواقعة على ضفاف النهر - يشجع هذا الإجراء على استعادة الأراضي الرطبة الموجودة مسبقًا والمناطق النهرية حيث سيكون لاستعادة مثل هذه الأنظمة مصدر غير محدد للحد من التلوث. يهدف هذا الإجراء إلى معالجة الزيادة في حمولات الملوثات التي يمكن أن تنتج عن تدهور أو تدمير الأراضي الرطبة ومناطق النهر. هذه المناطق فعالة في إزالة العديد من الملوثات من مياه الأمطار ، مثل الرواسب والنيتروجين والفوسفور. تساعد الأراضي الرطبة والمناطق النهرية أيضًا على تخفيف التدفقات من أحداث العواصف الأعلى من المتوسط ​​، وبالتالي حماية مناطق المصب من التأثيرات مثل </a:t>
            </a:r>
            <a:r>
              <a:rPr lang="ar-OM" sz="1400" b="1" dirty="0" smtClean="0">
                <a:solidFill>
                  <a:srgbClr val="FF0000"/>
                </a:solidFill>
              </a:rPr>
              <a:t>ت</a:t>
            </a:r>
            <a:r>
              <a:rPr lang="ar-TN" sz="1400" b="1" dirty="0" smtClean="0">
                <a:solidFill>
                  <a:srgbClr val="FF0000"/>
                </a:solidFill>
              </a:rPr>
              <a:t>نظف </a:t>
            </a:r>
            <a:r>
              <a:rPr lang="ar-TN" sz="1400" b="1" dirty="0">
                <a:solidFill>
                  <a:srgbClr val="FF0000"/>
                </a:solidFill>
              </a:rPr>
              <a:t>القناة ، وتآكل ضفاف </a:t>
            </a:r>
            <a:r>
              <a:rPr lang="ar-TN" sz="1400" b="1" dirty="0" smtClean="0">
                <a:solidFill>
                  <a:srgbClr val="FF0000"/>
                </a:solidFill>
              </a:rPr>
              <a:t>النهر، </a:t>
            </a:r>
            <a:r>
              <a:rPr lang="ar-TN" sz="1400" b="1" dirty="0">
                <a:solidFill>
                  <a:srgbClr val="FF0000"/>
                </a:solidFill>
              </a:rPr>
              <a:t>والتقلبات في درجة الحرارة والخصائص الكيميائية. يمكن تحقيق ذلك من خلال إعادة إنشاء الديناميكيات الهيدرولوجية السابقة والغطاء النباتي والخصائص الهيكلية.</a:t>
            </a:r>
          </a:p>
          <a:p>
            <a:pPr algn="just" rtl="1"/>
            <a:endParaRPr lang="ar-TN" sz="1400" b="1" dirty="0">
              <a:solidFill>
                <a:srgbClr val="FF0000"/>
              </a:solidFill>
            </a:endParaRPr>
          </a:p>
          <a:p>
            <a:pPr algn="just" rtl="1"/>
            <a:r>
              <a:rPr lang="ar-TN" sz="1400" b="1" dirty="0">
                <a:solidFill>
                  <a:srgbClr val="FF0000"/>
                </a:solidFill>
              </a:rPr>
              <a:t>أنظمة معالجة نباتية هندسية - الغرض من شرائح الترشيح النباتية هو إزالة الرواسب والملوثات الأخرى من الجريان السطحي ومياه الصرف عن طريق الترشيح ، والترسيب ، </a:t>
            </a:r>
            <a:r>
              <a:rPr lang="ar-TN" sz="1400" b="1" dirty="0" err="1">
                <a:solidFill>
                  <a:srgbClr val="FF0000"/>
                </a:solidFill>
              </a:rPr>
              <a:t>والتسلل </a:t>
            </a:r>
            <a:r>
              <a:rPr lang="ar-TN" sz="1400" b="1" dirty="0" smtClean="0">
                <a:solidFill>
                  <a:srgbClr val="FF0000"/>
                </a:solidFill>
              </a:rPr>
              <a:t>، </a:t>
            </a:r>
            <a:r>
              <a:rPr lang="ar-TN" sz="1400" b="1" dirty="0">
                <a:solidFill>
                  <a:srgbClr val="FF0000"/>
                </a:solidFill>
              </a:rPr>
              <a:t>والامتصاص ، والتحلل ، والتطاير ، وبالتالي تقليل كمية التلوث التي تدخل المسطحات المائية المجاورة.</a:t>
            </a:r>
            <a:endParaRPr lang="en-US" sz="1400"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11</a:t>
            </a:fld>
            <a:endParaRPr lang="en-US"/>
          </a:p>
        </p:txBody>
      </p:sp>
    </p:spTree>
    <p:extLst>
      <p:ext uri="{BB962C8B-B14F-4D97-AF65-F5344CB8AC3E}">
        <p14:creationId xmlns:p14="http://schemas.microsoft.com/office/powerpoint/2010/main" val="4258711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3">
                    <a:lumMod val="75000"/>
                  </a:schemeClr>
                </a:solidFill>
              </a:rPr>
              <a:t>أسئلة وأجوبة!</a:t>
            </a:r>
            <a:endParaRPr lang="sq-AL"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12</a:t>
            </a:fld>
            <a:endParaRPr lang="en-US"/>
          </a:p>
        </p:txBody>
      </p:sp>
      <p:pic>
        <p:nvPicPr>
          <p:cNvPr id="33794" name="Picture 2" descr="Image result for questions"/>
          <p:cNvPicPr>
            <a:picLocks noChangeAspect="1" noChangeArrowheads="1"/>
          </p:cNvPicPr>
          <p:nvPr/>
        </p:nvPicPr>
        <p:blipFill>
          <a:blip r:embed="rId2" cstate="print"/>
          <a:srcRect/>
          <a:stretch>
            <a:fillRect/>
          </a:stretch>
        </p:blipFill>
        <p:spPr bwMode="auto">
          <a:xfrm>
            <a:off x="2971800" y="2590800"/>
            <a:ext cx="2971800" cy="29718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ar-TN" dirty="0">
                <a:solidFill>
                  <a:schemeClr val="accent3">
                    <a:lumMod val="75000"/>
                  </a:schemeClr>
                </a:solidFill>
              </a:rPr>
              <a:t>دراسات الحالة - مجموعة العمل</a:t>
            </a:r>
            <a:endParaRPr lang="sq-AL" dirty="0">
              <a:solidFill>
                <a:schemeClr val="accent3">
                  <a:lumMod val="75000"/>
                </a:schemeClr>
              </a:solidFill>
            </a:endParaRPr>
          </a:p>
        </p:txBody>
      </p:sp>
      <p:sp>
        <p:nvSpPr>
          <p:cNvPr id="8" name="Content Placeholder 7"/>
          <p:cNvSpPr>
            <a:spLocks noGrp="1"/>
          </p:cNvSpPr>
          <p:nvPr>
            <p:ph idx="1"/>
          </p:nvPr>
        </p:nvSpPr>
        <p:spPr/>
        <p:txBody>
          <a:bodyPr/>
          <a:lstStyle/>
          <a:p>
            <a:pPr algn="r" rtl="1"/>
            <a:r>
              <a:rPr lang="ar-TN" dirty="0"/>
              <a:t>اقرأ دراسة الحالة</a:t>
            </a:r>
          </a:p>
          <a:p>
            <a:pPr algn="r" rtl="1"/>
            <a:r>
              <a:rPr lang="ar-TN" dirty="0"/>
              <a:t>تحديد التهديدات على أنها تلوث</a:t>
            </a:r>
          </a:p>
          <a:p>
            <a:pPr algn="r" rtl="1"/>
            <a:r>
              <a:rPr lang="ar-TN" dirty="0"/>
              <a:t>تحديد إجراءات الإدارة</a:t>
            </a:r>
            <a:endParaRPr lang="sq-AL"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13</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b="1" dirty="0">
                <a:solidFill>
                  <a:schemeClr val="accent3">
                    <a:lumMod val="75000"/>
                  </a:schemeClr>
                </a:solidFill>
              </a:rPr>
              <a:t>محتوى الجلسة</a:t>
            </a:r>
            <a:endParaRPr lang="en-US" b="1" dirty="0">
              <a:solidFill>
                <a:schemeClr val="accent3">
                  <a:lumMod val="75000"/>
                </a:schemeClr>
              </a:solidFill>
            </a:endParaRPr>
          </a:p>
        </p:txBody>
      </p:sp>
      <p:sp>
        <p:nvSpPr>
          <p:cNvPr id="3" name="Content Placeholder 2"/>
          <p:cNvSpPr>
            <a:spLocks noGrp="1"/>
          </p:cNvSpPr>
          <p:nvPr>
            <p:ph idx="1"/>
          </p:nvPr>
        </p:nvSpPr>
        <p:spPr/>
        <p:txBody>
          <a:bodyPr/>
          <a:lstStyle/>
          <a:p>
            <a:pPr algn="r" rtl="1"/>
            <a:r>
              <a:rPr lang="ar-TN" dirty="0"/>
              <a:t>ما </a:t>
            </a:r>
            <a:r>
              <a:rPr lang="ar-TN" dirty="0" smtClean="0"/>
              <a:t>ه</a:t>
            </a:r>
            <a:r>
              <a:rPr lang="ar-OM" dirty="0" smtClean="0"/>
              <a:t>و</a:t>
            </a:r>
            <a:r>
              <a:rPr lang="ar-TN" dirty="0" smtClean="0"/>
              <a:t> </a:t>
            </a:r>
            <a:r>
              <a:rPr lang="ar-TN" dirty="0"/>
              <a:t>التلوث؟</a:t>
            </a:r>
          </a:p>
          <a:p>
            <a:pPr algn="r" rtl="1"/>
            <a:r>
              <a:rPr lang="ar-TN" dirty="0"/>
              <a:t>التلوث الصناعي</a:t>
            </a:r>
          </a:p>
          <a:p>
            <a:pPr algn="r" rtl="1"/>
            <a:r>
              <a:rPr lang="ar-TN" dirty="0"/>
              <a:t>التلوث الزراعي</a:t>
            </a:r>
          </a:p>
          <a:p>
            <a:pPr algn="r" rtl="1"/>
            <a:r>
              <a:rPr lang="ar-TN" dirty="0"/>
              <a:t>مياه الصرف في المناطق الحضرية</a:t>
            </a:r>
          </a:p>
          <a:p>
            <a:pPr algn="r" rtl="1"/>
            <a:r>
              <a:rPr lang="ar-TN" dirty="0"/>
              <a:t>تلوث الهواء</a:t>
            </a:r>
            <a:endParaRPr lang="en-US" dirty="0"/>
          </a:p>
        </p:txBody>
      </p:sp>
      <p:sp>
        <p:nvSpPr>
          <p:cNvPr id="4" name="Footer Placeholder 3"/>
          <p:cNvSpPr>
            <a:spLocks noGrp="1"/>
          </p:cNvSpPr>
          <p:nvPr>
            <p:ph type="ftr" sz="quarter" idx="11"/>
          </p:nvPr>
        </p:nvSpPr>
        <p:spPr/>
        <p:txBody>
          <a:bodyPr/>
          <a:lstStyle/>
          <a:p>
            <a:r>
              <a:rPr lang="ar-TN" dirty="0">
                <a:solidFill>
                  <a:schemeClr val="accent4">
                    <a:lumMod val="75000"/>
                  </a:schemeClr>
                </a:solidFill>
              </a:rPr>
              <a:t>تدريب تيرانا ، 9-11 / 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2</a:t>
            </a:fld>
            <a:endParaRPr lang="en-US"/>
          </a:p>
        </p:txBody>
      </p:sp>
    </p:spTree>
    <p:extLst>
      <p:ext uri="{BB962C8B-B14F-4D97-AF65-F5344CB8AC3E}">
        <p14:creationId xmlns:p14="http://schemas.microsoft.com/office/powerpoint/2010/main" val="371871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b="1" dirty="0">
                <a:solidFill>
                  <a:schemeClr val="accent3">
                    <a:lumMod val="75000"/>
                  </a:schemeClr>
                </a:solidFill>
              </a:rPr>
              <a:t>ما هي الملوثات؟</a:t>
            </a:r>
            <a:endParaRPr lang="en-US" b="1" dirty="0">
              <a:solidFill>
                <a:schemeClr val="accent3">
                  <a:lumMod val="75000"/>
                </a:schemeClr>
              </a:solidFill>
            </a:endParaRPr>
          </a:p>
        </p:txBody>
      </p:sp>
      <p:sp>
        <p:nvSpPr>
          <p:cNvPr id="3" name="Content Placeholder 2"/>
          <p:cNvSpPr>
            <a:spLocks noGrp="1"/>
          </p:cNvSpPr>
          <p:nvPr>
            <p:ph idx="1"/>
          </p:nvPr>
        </p:nvSpPr>
        <p:spPr/>
        <p:txBody>
          <a:bodyPr>
            <a:normAutofit lnSpcReduction="10000"/>
          </a:bodyPr>
          <a:lstStyle/>
          <a:p>
            <a:pPr algn="just" rtl="1"/>
            <a:r>
              <a:rPr lang="ar-TN" dirty="0"/>
              <a:t>"مادة ملوثة" تعني أي مادة معرضة للتلوث</a:t>
            </a:r>
          </a:p>
          <a:p>
            <a:pPr algn="just" rtl="1"/>
            <a:r>
              <a:rPr lang="ar-TN" dirty="0"/>
              <a:t>"التلوث" يعني الإدخال المباشر أو غير المباشر ، نتيجة النشاط البشري ، لمواد أو حرارة في الهواء أو الماء أو الأرض والتي قد تكون ضارة بصحة الإنسان أو جودة النظم الإيكولوجية المائية أو النظم الإيكولوجية الأرضية التي تعتمد بشكل مباشر على الأحياء المائية. النظم البيئية ، التي تؤدي إلى تلف الممتلكات المادية ، أو التي تضر أو تتداخل مع وسائل الراحة والاستخدامات المشروعة الأخرى للبيئة.</a:t>
            </a:r>
            <a:endParaRPr lang="en-US" dirty="0"/>
          </a:p>
        </p:txBody>
      </p:sp>
      <p:sp>
        <p:nvSpPr>
          <p:cNvPr id="4" name="Footer Placeholder 3"/>
          <p:cNvSpPr>
            <a:spLocks noGrp="1"/>
          </p:cNvSpPr>
          <p:nvPr>
            <p:ph type="ftr" sz="quarter" idx="11"/>
          </p:nvPr>
        </p:nvSpPr>
        <p:spPr>
          <a:xfrm>
            <a:off x="3048000" y="6356350"/>
            <a:ext cx="2895600" cy="365125"/>
          </a:xfrm>
        </p:spPr>
        <p:txBody>
          <a:bodyPr/>
          <a:lstStyle/>
          <a:p>
            <a:r>
              <a:rPr lang="ar-TN" dirty="0">
                <a:solidFill>
                  <a:schemeClr val="accent4">
                    <a:lumMod val="75000"/>
                  </a:schemeClr>
                </a:solidFill>
              </a:rPr>
              <a:t>تدريب تيرانا ، 9-11 / 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3</a:t>
            </a:fld>
            <a:endParaRPr lang="en-US"/>
          </a:p>
        </p:txBody>
      </p:sp>
    </p:spTree>
    <p:extLst>
      <p:ext uri="{BB962C8B-B14F-4D97-AF65-F5344CB8AC3E}">
        <p14:creationId xmlns:p14="http://schemas.microsoft.com/office/powerpoint/2010/main" val="2156873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b="1" dirty="0">
                <a:solidFill>
                  <a:schemeClr val="accent3">
                    <a:lumMod val="75000"/>
                  </a:schemeClr>
                </a:solidFill>
              </a:rPr>
              <a:t>التلوث في منطقة الأراضي الرطبة</a:t>
            </a:r>
            <a:endParaRPr lang="en-US" b="1" dirty="0">
              <a:solidFill>
                <a:schemeClr val="accent3">
                  <a:lumMod val="75000"/>
                </a:schemeClr>
              </a:solidFill>
            </a:endParaRPr>
          </a:p>
        </p:txBody>
      </p:sp>
      <p:sp>
        <p:nvSpPr>
          <p:cNvPr id="3" name="Content Placeholder 2"/>
          <p:cNvSpPr>
            <a:spLocks noGrp="1"/>
          </p:cNvSpPr>
          <p:nvPr>
            <p:ph idx="1"/>
          </p:nvPr>
        </p:nvSpPr>
        <p:spPr/>
        <p:txBody>
          <a:bodyPr>
            <a:normAutofit lnSpcReduction="10000"/>
          </a:bodyPr>
          <a:lstStyle/>
          <a:p>
            <a:pPr algn="just" rtl="1"/>
            <a:r>
              <a:rPr lang="ar-TN" dirty="0"/>
              <a:t>يمكن أن تتجاوز </a:t>
            </a:r>
            <a:r>
              <a:rPr lang="ar-OM" dirty="0" smtClean="0"/>
              <a:t>عناصر</a:t>
            </a:r>
            <a:r>
              <a:rPr lang="ar-TN" dirty="0" err="1" smtClean="0"/>
              <a:t>الملوثات </a:t>
            </a:r>
            <a:r>
              <a:rPr lang="ar-TN" dirty="0"/>
              <a:t>، مثل الرواسب والأسمدة ومياه الصرف الصحي البشرية ونفايات الحيوانات وأملاح الطرق ومبيدات الآفات والمعادن </a:t>
            </a:r>
            <a:r>
              <a:rPr lang="ar-TN" dirty="0" smtClean="0"/>
              <a:t>الثقيلة</a:t>
            </a:r>
            <a:r>
              <a:rPr lang="ar-OM" dirty="0" err="1" smtClean="0"/>
              <a:t>،</a:t>
            </a:r>
            <a:r>
              <a:rPr lang="ar-TN" dirty="0" smtClean="0"/>
              <a:t> </a:t>
            </a:r>
            <a:r>
              <a:rPr lang="ar-TN" dirty="0"/>
              <a:t>القدرة الطبيعية للأراضي الرطبة على امتصاص هذه الملوثات والتسبب في </a:t>
            </a:r>
            <a:r>
              <a:rPr lang="ar-TN" dirty="0" err="1"/>
              <a:t>تدهورها.</a:t>
            </a:r>
            <a:r>
              <a:rPr lang="ar-TN" dirty="0"/>
              <a:t> </a:t>
            </a:r>
            <a:r>
              <a:rPr lang="ar-OM" dirty="0" smtClean="0"/>
              <a:t>و </a:t>
            </a:r>
            <a:r>
              <a:rPr lang="ar-TN" dirty="0" smtClean="0"/>
              <a:t>يمكن </a:t>
            </a:r>
            <a:r>
              <a:rPr lang="ar-TN" dirty="0"/>
              <a:t>أن تأتي الملوثات من الجريان السطحي للمناطق الحضرية والزراعية وزراعة الغابات والتعدين ، وتلوث الهواء ، والتسرب من </a:t>
            </a:r>
            <a:r>
              <a:rPr lang="ar-OM" dirty="0" smtClean="0"/>
              <a:t>مصبات </a:t>
            </a:r>
            <a:r>
              <a:rPr lang="ar-TN" dirty="0" err="1" smtClean="0"/>
              <a:t>النفايات </a:t>
            </a:r>
            <a:r>
              <a:rPr lang="ar-TN" dirty="0" smtClean="0"/>
              <a:t>، </a:t>
            </a:r>
            <a:r>
              <a:rPr lang="ar-TN" dirty="0"/>
              <a:t>والقوارب التي تثير الملوثات حول الموانئ.</a:t>
            </a:r>
            <a:endParaRPr lang="en-US"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4</a:t>
            </a:fld>
            <a:endParaRPr lang="en-US"/>
          </a:p>
        </p:txBody>
      </p:sp>
    </p:spTree>
    <p:extLst>
      <p:ext uri="{BB962C8B-B14F-4D97-AF65-F5344CB8AC3E}">
        <p14:creationId xmlns:p14="http://schemas.microsoft.com/office/powerpoint/2010/main" val="3582947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3">
                    <a:lumMod val="75000"/>
                  </a:schemeClr>
                </a:solidFill>
              </a:rPr>
              <a:t>التلوث الصناعي</a:t>
            </a:r>
            <a:endParaRPr lang="sq-AL"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5</a:t>
            </a:fld>
            <a:endParaRPr 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788" y="2286000"/>
            <a:ext cx="2657475"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24893" y="2830966"/>
            <a:ext cx="2838450"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88"/>
          <a:stretch/>
        </p:blipFill>
        <p:spPr bwMode="auto">
          <a:xfrm>
            <a:off x="6096000" y="1981200"/>
            <a:ext cx="2533650" cy="1654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788" y="4419600"/>
            <a:ext cx="3057525"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76838" y="4451577"/>
            <a:ext cx="3452812" cy="1983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3">
                    <a:lumMod val="75000"/>
                  </a:schemeClr>
                </a:solidFill>
              </a:rPr>
              <a:t>التلوث الصناعي</a:t>
            </a:r>
            <a:endParaRPr lang="sq-AL" dirty="0">
              <a:solidFill>
                <a:schemeClr val="accent3">
                  <a:lumMod val="75000"/>
                </a:schemeClr>
              </a:solidFill>
            </a:endParaRPr>
          </a:p>
        </p:txBody>
      </p:sp>
      <p:sp>
        <p:nvSpPr>
          <p:cNvPr id="3" name="Content Placeholder 2"/>
          <p:cNvSpPr>
            <a:spLocks noGrp="1"/>
          </p:cNvSpPr>
          <p:nvPr>
            <p:ph idx="1"/>
          </p:nvPr>
        </p:nvSpPr>
        <p:spPr>
          <a:xfrm>
            <a:off x="457200" y="2743200"/>
            <a:ext cx="4876800" cy="3276600"/>
          </a:xfrm>
        </p:spPr>
        <p:txBody>
          <a:bodyPr>
            <a:normAutofit lnSpcReduction="10000"/>
          </a:bodyPr>
          <a:lstStyle/>
          <a:p>
            <a:pPr algn="just" rtl="1"/>
            <a:r>
              <a:rPr lang="ar-TN" dirty="0"/>
              <a:t>تسرب </a:t>
            </a:r>
            <a:r>
              <a:rPr lang="ar-TN" dirty="0" smtClean="0"/>
              <a:t>النفط</a:t>
            </a:r>
            <a:r>
              <a:rPr lang="ar-OM" dirty="0" smtClean="0"/>
              <a:t> من </a:t>
            </a:r>
            <a:r>
              <a:rPr lang="ar-TN" dirty="0" smtClean="0"/>
              <a:t>الناقلات/ </a:t>
            </a:r>
            <a:r>
              <a:rPr lang="ar-TN" dirty="0"/>
              <a:t>الرواسب</a:t>
            </a:r>
          </a:p>
          <a:p>
            <a:pPr algn="just" rtl="1"/>
            <a:r>
              <a:rPr lang="ar-TN" dirty="0"/>
              <a:t>مصانع </a:t>
            </a:r>
            <a:r>
              <a:rPr lang="ar-TN" dirty="0" smtClean="0"/>
              <a:t>المأكولات </a:t>
            </a:r>
            <a:r>
              <a:rPr lang="ar-TN" dirty="0"/>
              <a:t>البحرية</a:t>
            </a:r>
          </a:p>
          <a:p>
            <a:pPr algn="just" rtl="1"/>
            <a:r>
              <a:rPr lang="ar-TN" dirty="0"/>
              <a:t>الصناعة الكيماوية</a:t>
            </a:r>
          </a:p>
          <a:p>
            <a:pPr algn="just" rtl="1"/>
            <a:r>
              <a:rPr lang="ar-TN" dirty="0"/>
              <a:t>تصريف مياه الصرف الصناعي</a:t>
            </a:r>
          </a:p>
          <a:p>
            <a:pPr algn="just" rtl="1"/>
            <a:r>
              <a:rPr lang="ar-TN" dirty="0"/>
              <a:t>تصريف مياه المناجم</a:t>
            </a:r>
            <a:endParaRPr lang="en-US"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6</a:t>
            </a:fld>
            <a:endParaRPr lang="en-US"/>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3395663"/>
            <a:ext cx="2333625"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4530" y="2057400"/>
            <a:ext cx="2296157" cy="141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3200" y="4729163"/>
            <a:ext cx="2402071"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5040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838200"/>
          </a:xfrm>
        </p:spPr>
        <p:txBody>
          <a:bodyPr/>
          <a:lstStyle/>
          <a:p>
            <a:r>
              <a:rPr lang="ar-TN" b="1" dirty="0">
                <a:solidFill>
                  <a:schemeClr val="accent3">
                    <a:lumMod val="75000"/>
                  </a:schemeClr>
                </a:solidFill>
              </a:rPr>
              <a:t>التلوث الزراعي</a:t>
            </a:r>
            <a:endParaRPr lang="sq-AL" b="1" dirty="0">
              <a:solidFill>
                <a:schemeClr val="accent3">
                  <a:lumMod val="75000"/>
                </a:schemeClr>
              </a:solidFill>
            </a:endParaRPr>
          </a:p>
        </p:txBody>
      </p:sp>
      <p:sp>
        <p:nvSpPr>
          <p:cNvPr id="6" name="Content Placeholder 5"/>
          <p:cNvSpPr>
            <a:spLocks noGrp="1"/>
          </p:cNvSpPr>
          <p:nvPr>
            <p:ph sz="half" idx="1"/>
          </p:nvPr>
        </p:nvSpPr>
        <p:spPr>
          <a:xfrm>
            <a:off x="457200" y="2514600"/>
            <a:ext cx="3886200" cy="3611563"/>
          </a:xfrm>
        </p:spPr>
        <p:txBody>
          <a:bodyPr/>
          <a:lstStyle/>
          <a:p>
            <a:pPr algn="just" rtl="1"/>
            <a:r>
              <a:rPr lang="ar-TN" dirty="0"/>
              <a:t>الزراعة المكثفة</a:t>
            </a:r>
          </a:p>
          <a:p>
            <a:pPr algn="just" rtl="1"/>
            <a:r>
              <a:rPr lang="ar-TN" dirty="0"/>
              <a:t>استخدام المبيدات</a:t>
            </a:r>
          </a:p>
          <a:p>
            <a:pPr algn="just" rtl="1"/>
            <a:r>
              <a:rPr lang="ar-TN" dirty="0"/>
              <a:t>الاسمده الكيميائيه</a:t>
            </a:r>
          </a:p>
          <a:p>
            <a:pPr algn="just" rtl="1"/>
            <a:r>
              <a:rPr lang="ar-TN" dirty="0"/>
              <a:t>قنوات الري</a:t>
            </a:r>
          </a:p>
          <a:p>
            <a:pPr algn="just" rtl="1"/>
            <a:r>
              <a:rPr lang="ar-OM" dirty="0" smtClean="0"/>
              <a:t>ابتعاد </a:t>
            </a:r>
            <a:r>
              <a:rPr lang="ar-TN" dirty="0" smtClean="0"/>
              <a:t>الأراضي </a:t>
            </a:r>
            <a:r>
              <a:rPr lang="ar-TN" dirty="0"/>
              <a:t>الرطبة عن الأراضي الزراعية</a:t>
            </a:r>
            <a:endParaRPr lang="en-US"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7</a:t>
            </a:fld>
            <a:endParaRPr lang="en-US"/>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1876425"/>
            <a:ext cx="29432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1212" y="3058886"/>
            <a:ext cx="310709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41371" y="4572000"/>
            <a:ext cx="2838450"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TN" b="1" dirty="0">
                <a:solidFill>
                  <a:schemeClr val="accent3">
                    <a:lumMod val="75000"/>
                  </a:schemeClr>
                </a:solidFill>
              </a:rPr>
              <a:t>تلوث مياه الصرف الصحي في المناطق الحضرية</a:t>
            </a:r>
            <a:endParaRPr lang="sq-AL" b="1" dirty="0">
              <a:solidFill>
                <a:schemeClr val="accent3">
                  <a:lumMod val="75000"/>
                </a:schemeClr>
              </a:solidFill>
            </a:endParaRPr>
          </a:p>
        </p:txBody>
      </p:sp>
      <p:sp>
        <p:nvSpPr>
          <p:cNvPr id="3" name="Content Placeholder 2"/>
          <p:cNvSpPr>
            <a:spLocks noGrp="1"/>
          </p:cNvSpPr>
          <p:nvPr>
            <p:ph idx="1"/>
          </p:nvPr>
        </p:nvSpPr>
        <p:spPr>
          <a:xfrm>
            <a:off x="152400" y="2273808"/>
            <a:ext cx="3810000" cy="3916363"/>
          </a:xfrm>
        </p:spPr>
        <p:txBody>
          <a:bodyPr>
            <a:normAutofit/>
          </a:bodyPr>
          <a:lstStyle/>
          <a:p>
            <a:pPr algn="r" rtl="1"/>
            <a:r>
              <a:rPr lang="ar-TN" dirty="0"/>
              <a:t>تصريف مياه الصرف الصحي من المناطق الحضرية</a:t>
            </a:r>
          </a:p>
          <a:p>
            <a:pPr algn="r" rtl="1"/>
            <a:r>
              <a:rPr lang="ar-TN" dirty="0"/>
              <a:t>النفايات الصلبة القادمة من مصبات الأنهار</a:t>
            </a:r>
          </a:p>
          <a:p>
            <a:pPr algn="r" rtl="1"/>
            <a:r>
              <a:rPr lang="ar-TN" dirty="0"/>
              <a:t>النفايات الناتجة عن العواصف والفيضانات</a:t>
            </a:r>
            <a:endParaRPr lang="sq-AL"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8</a:t>
            </a:fld>
            <a:endParaRPr 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2057400"/>
            <a:ext cx="274183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descr="G:\materiale te projektit MDRD\workshops\materiale te David Brew for workshop\Workshop restauration pictures\Foto site visit 30 Oct Tale - Mat - Patok\4 Patoku lagoon\7 North Patoku new lagoon S-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3352800"/>
            <a:ext cx="24384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G:\materiale te projektit MDRD\workshops\materiale te David Brew for workshop\Workshop restauration pictures\Foto Workshop Restoration 28 Oct 2010\DSC0606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4495800"/>
            <a:ext cx="2582836" cy="182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b="1" dirty="0">
                <a:solidFill>
                  <a:schemeClr val="accent3">
                    <a:lumMod val="75000"/>
                  </a:schemeClr>
                </a:solidFill>
              </a:rPr>
              <a:t>تلوث الهواء</a:t>
            </a:r>
            <a:endParaRPr lang="sq-AL" b="1" dirty="0">
              <a:solidFill>
                <a:schemeClr val="accent3">
                  <a:lumMod val="75000"/>
                </a:schemeClr>
              </a:solidFill>
            </a:endParaRPr>
          </a:p>
        </p:txBody>
      </p:sp>
      <p:sp>
        <p:nvSpPr>
          <p:cNvPr id="3" name="Content Placeholder 2"/>
          <p:cNvSpPr>
            <a:spLocks noGrp="1"/>
          </p:cNvSpPr>
          <p:nvPr>
            <p:ph idx="1"/>
          </p:nvPr>
        </p:nvSpPr>
        <p:spPr>
          <a:xfrm>
            <a:off x="457200" y="2209800"/>
            <a:ext cx="3886200" cy="3916363"/>
          </a:xfrm>
        </p:spPr>
        <p:txBody>
          <a:bodyPr>
            <a:normAutofit fontScale="92500" lnSpcReduction="10000"/>
          </a:bodyPr>
          <a:lstStyle/>
          <a:p>
            <a:pPr algn="just" rtl="1"/>
            <a:r>
              <a:rPr lang="ar-TN" dirty="0"/>
              <a:t>تحلل النفايات</a:t>
            </a:r>
          </a:p>
          <a:p>
            <a:pPr algn="just" rtl="1"/>
            <a:r>
              <a:rPr lang="ar-TN" dirty="0"/>
              <a:t>تحلل الطحالب</a:t>
            </a:r>
          </a:p>
          <a:p>
            <a:pPr algn="r" rtl="1"/>
            <a:r>
              <a:rPr lang="ar-OM" dirty="0" smtClean="0"/>
              <a:t>الحرائق </a:t>
            </a:r>
            <a:r>
              <a:rPr lang="ar-TN" dirty="0" smtClean="0"/>
              <a:t>في </a:t>
            </a:r>
            <a:r>
              <a:rPr lang="ar-TN" dirty="0"/>
              <a:t>منطقة الأراضي الرطبة</a:t>
            </a:r>
          </a:p>
          <a:p>
            <a:pPr algn="r" rtl="1"/>
            <a:r>
              <a:rPr lang="ar-TN" dirty="0"/>
              <a:t>نقل تلوث الهواء من المنطقة الصناعية التي يمكن أن تكون قريبة من الأراضي الرطبة</a:t>
            </a:r>
            <a:endParaRPr lang="sq-AL"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9</a:t>
            </a:fld>
            <a:endParaRPr lang="en-US"/>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2057400"/>
            <a:ext cx="2847975"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5600" y="3429000"/>
            <a:ext cx="24384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05112" y="4648200"/>
            <a:ext cx="282883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1043</TotalTime>
  <Words>653</Words>
  <Application>Microsoft Office PowerPoint</Application>
  <PresentationFormat>Affichage à l'écran (4:3)</PresentationFormat>
  <Paragraphs>81</Paragraphs>
  <Slides>13</Slides>
  <Notes>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13</vt:i4>
      </vt:variant>
    </vt:vector>
  </HeadingPairs>
  <TitlesOfParts>
    <vt:vector size="17" baseType="lpstr">
      <vt:lpstr>Arial</vt:lpstr>
      <vt:lpstr>Calibri</vt:lpstr>
      <vt:lpstr>Times New Roman</vt:lpstr>
      <vt:lpstr>Office Theme</vt:lpstr>
      <vt:lpstr>التحكم في المخاطر التي تهدد الأراضي الرطبة </vt:lpstr>
      <vt:lpstr>محتوى الجلسة</vt:lpstr>
      <vt:lpstr>ما هي الملوثات؟</vt:lpstr>
      <vt:lpstr>التلوث في منطقة الأراضي الرطبة</vt:lpstr>
      <vt:lpstr>التلوث الصناعي</vt:lpstr>
      <vt:lpstr>التلوث الصناعي</vt:lpstr>
      <vt:lpstr>التلوث الزراعي</vt:lpstr>
      <vt:lpstr>تلوث مياه الصرف الصحي في المناطق الحضرية</vt:lpstr>
      <vt:lpstr>تلوث الهواء</vt:lpstr>
      <vt:lpstr>لماذا يمثلون تهديدا؟</vt:lpstr>
      <vt:lpstr>التصرف في التلوث</vt:lpstr>
      <vt:lpstr>أسئلة وأجوبة!</vt:lpstr>
      <vt:lpstr>دراسات الحالة - مجموعة العمل</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Threat management for wetland</dc:title>
  <dc:creator>Emirjeta Adhami</dc:creator>
  <cp:lastModifiedBy>HP 15-bs024nf</cp:lastModifiedBy>
  <cp:revision>33</cp:revision>
  <dcterms:created xsi:type="dcterms:W3CDTF">2019-09-20T11:30:01Z</dcterms:created>
  <dcterms:modified xsi:type="dcterms:W3CDTF">2020-10-07T10:50:10Z</dcterms:modified>
</cp:coreProperties>
</file>