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heme/themeOverride1.xml" ContentType="application/vnd.openxmlformats-officedocument.themeOverride+xml"/>
  <Override PartName="/ppt/charts/chart4.xml" ContentType="application/vnd.openxmlformats-officedocument.drawingml.chart+xml"/>
  <Override PartName="/ppt/theme/themeOverride2.xml" ContentType="application/vnd.openxmlformats-officedocument.themeOverride+xml"/>
  <Override PartName="/ppt/charts/chart5.xml" ContentType="application/vnd.openxmlformats-officedocument.drawingml.chart+xml"/>
  <Override PartName="/ppt/drawings/drawing1.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4"/>
  </p:notesMasterIdLst>
  <p:sldIdLst>
    <p:sldId id="260" r:id="rId2"/>
    <p:sldId id="325" r:id="rId3"/>
    <p:sldId id="326" r:id="rId4"/>
    <p:sldId id="327" r:id="rId5"/>
    <p:sldId id="311" r:id="rId6"/>
    <p:sldId id="305" r:id="rId7"/>
    <p:sldId id="336" r:id="rId8"/>
    <p:sldId id="338" r:id="rId9"/>
    <p:sldId id="328" r:id="rId10"/>
    <p:sldId id="329" r:id="rId11"/>
    <p:sldId id="330" r:id="rId12"/>
    <p:sldId id="331" r:id="rId13"/>
    <p:sldId id="332" r:id="rId14"/>
    <p:sldId id="333" r:id="rId15"/>
    <p:sldId id="334" r:id="rId16"/>
    <p:sldId id="335" r:id="rId17"/>
    <p:sldId id="343" r:id="rId18"/>
    <p:sldId id="340" r:id="rId19"/>
    <p:sldId id="341" r:id="rId20"/>
    <p:sldId id="342" r:id="rId21"/>
    <p:sldId id="309" r:id="rId22"/>
    <p:sldId id="344" r:id="rId23"/>
    <p:sldId id="310" r:id="rId24"/>
    <p:sldId id="346" r:id="rId25"/>
    <p:sldId id="347" r:id="rId26"/>
    <p:sldId id="348" r:id="rId27"/>
    <p:sldId id="349" r:id="rId28"/>
    <p:sldId id="303" r:id="rId29"/>
    <p:sldId id="312" r:id="rId30"/>
    <p:sldId id="351" r:id="rId31"/>
    <p:sldId id="352" r:id="rId32"/>
    <p:sldId id="353" r:id="rId33"/>
    <p:sldId id="354" r:id="rId34"/>
    <p:sldId id="356" r:id="rId35"/>
    <p:sldId id="373" r:id="rId36"/>
    <p:sldId id="355" r:id="rId37"/>
    <p:sldId id="357" r:id="rId38"/>
    <p:sldId id="358" r:id="rId39"/>
    <p:sldId id="359" r:id="rId40"/>
    <p:sldId id="360" r:id="rId41"/>
    <p:sldId id="361" r:id="rId42"/>
    <p:sldId id="363" r:id="rId43"/>
    <p:sldId id="362" r:id="rId44"/>
    <p:sldId id="364" r:id="rId45"/>
    <p:sldId id="365" r:id="rId46"/>
    <p:sldId id="366" r:id="rId47"/>
    <p:sldId id="367" r:id="rId48"/>
    <p:sldId id="369" r:id="rId49"/>
    <p:sldId id="368" r:id="rId50"/>
    <p:sldId id="370" r:id="rId51"/>
    <p:sldId id="371" r:id="rId52"/>
    <p:sldId id="372" r:id="rId53"/>
  </p:sldIdLst>
  <p:sldSz cx="9906000" cy="6858000" type="A4"/>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hototheque" initials="P" lastIdx="8" clrIdx="0"/>
  <p:cmAuthor id="1" name="Flo" initials="FD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3C7483"/>
    <a:srgbClr val="2AA8C6"/>
    <a:srgbClr val="464646"/>
    <a:srgbClr val="F8F8F8"/>
    <a:srgbClr val="CC3399"/>
    <a:srgbClr val="F2F2F2"/>
    <a:srgbClr val="E5F8F6"/>
    <a:srgbClr val="2D5762"/>
    <a:srgbClr val="F3E6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91" autoAdjust="0"/>
    <p:restoredTop sz="94692" autoAdjust="0"/>
  </p:normalViewPr>
  <p:slideViewPr>
    <p:cSldViewPr>
      <p:cViewPr>
        <p:scale>
          <a:sx n="90" d="100"/>
          <a:sy n="90" d="100"/>
        </p:scale>
        <p:origin x="-792" y="-264"/>
      </p:cViewPr>
      <p:guideLst>
        <p:guide orient="horz" pos="2160"/>
        <p:guide pos="312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1" Type="http://schemas.openxmlformats.org/officeDocument/2006/relationships/oleObject" Target="file:///H:\04_SWOS_Test_Site_Demonstration\14_El_Kala\08_ES_mapping\ES_stat\ES_vluation_El_Kala_1991_201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H:\04_SWOS_Test_Site_Demonstration\14_El_Kala\08_ES_mapping\ES_stat\ES_vluation_El_Kala_1991_2015.xlsx" TargetMode="Externa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1.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2.xm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02_Projects\13_CEPF_Sejoumi\04_Stat\Sejoumi_SWD_1987_2018_Trend_Stat_v0.3.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5832407407407406"/>
          <c:y val="2.1142499999999995E-2"/>
        </c:manualLayout>
      </c:layout>
      <c:overlay val="1"/>
      <c:txPr>
        <a:bodyPr/>
        <a:lstStyle/>
        <a:p>
          <a:pPr>
            <a:defRPr sz="1400"/>
          </a:pPr>
          <a:endParaRPr lang="fr-FR"/>
        </a:p>
      </c:txPr>
    </c:title>
    <c:autoTitleDeleted val="0"/>
    <c:plotArea>
      <c:layout>
        <c:manualLayout>
          <c:layoutTarget val="inner"/>
          <c:xMode val="edge"/>
          <c:yMode val="edge"/>
          <c:x val="0.10194968544716453"/>
          <c:y val="0.35105022400520702"/>
          <c:w val="0.75626406591222173"/>
          <c:h val="0.62051039122593044"/>
        </c:manualLayout>
      </c:layout>
      <c:pieChart>
        <c:varyColors val="1"/>
        <c:ser>
          <c:idx val="0"/>
          <c:order val="0"/>
          <c:tx>
            <c:strRef>
              <c:f>LULC_trends!$H$1</c:f>
              <c:strCache>
                <c:ptCount val="1"/>
                <c:pt idx="0">
                  <c:v>% Habitat types 1991</c:v>
                </c:pt>
              </c:strCache>
            </c:strRef>
          </c:tx>
          <c:dPt>
            <c:idx val="0"/>
            <c:bubble3D val="0"/>
            <c:spPr>
              <a:solidFill>
                <a:srgbClr val="FF0000"/>
              </a:solidFill>
            </c:spPr>
          </c:dPt>
          <c:dPt>
            <c:idx val="1"/>
            <c:bubble3D val="0"/>
            <c:spPr>
              <a:solidFill>
                <a:srgbClr val="FFFF00"/>
              </a:solidFill>
            </c:spPr>
          </c:dPt>
          <c:dPt>
            <c:idx val="2"/>
            <c:bubble3D val="0"/>
            <c:spPr>
              <a:solidFill>
                <a:srgbClr val="92D050"/>
              </a:solidFill>
            </c:spPr>
          </c:dPt>
          <c:dPt>
            <c:idx val="3"/>
            <c:bubble3D val="0"/>
            <c:spPr>
              <a:solidFill>
                <a:srgbClr val="00B0F0"/>
              </a:solidFill>
            </c:spPr>
          </c:dPt>
          <c:dPt>
            <c:idx val="4"/>
            <c:bubble3D val="0"/>
            <c:spPr>
              <a:solidFill>
                <a:srgbClr val="0070C0"/>
              </a:solidFill>
            </c:spPr>
          </c:dPt>
          <c:dPt>
            <c:idx val="5"/>
            <c:bubble3D val="0"/>
            <c:spPr>
              <a:solidFill>
                <a:srgbClr val="99CCFF"/>
              </a:solidFill>
            </c:spPr>
          </c:dPt>
          <c:dLbls>
            <c:txPr>
              <a:bodyPr/>
              <a:lstStyle/>
              <a:p>
                <a:pPr>
                  <a:defRPr sz="1200"/>
                </a:pPr>
                <a:endParaRPr lang="fr-FR"/>
              </a:p>
            </c:txPr>
            <c:dLblPos val="bestFit"/>
            <c:showLegendKey val="0"/>
            <c:showVal val="1"/>
            <c:showCatName val="0"/>
            <c:showSerName val="0"/>
            <c:showPercent val="0"/>
            <c:showBubbleSize val="0"/>
            <c:showLeaderLines val="1"/>
          </c:dLbls>
          <c:cat>
            <c:strRef>
              <c:f>LULC_trends!$F$2:$F$7</c:f>
              <c:strCache>
                <c:ptCount val="6"/>
                <c:pt idx="0">
                  <c:v>Built-up areas</c:v>
                </c:pt>
                <c:pt idx="1">
                  <c:v>Agricultural lands</c:v>
                </c:pt>
                <c:pt idx="2">
                  <c:v>Natural drylands</c:v>
                </c:pt>
                <c:pt idx="3">
                  <c:v>Natural wetlands</c:v>
                </c:pt>
                <c:pt idx="4">
                  <c:v>Human-made wetlands</c:v>
                </c:pt>
                <c:pt idx="5">
                  <c:v>Sea and oceans</c:v>
                </c:pt>
              </c:strCache>
            </c:strRef>
          </c:cat>
          <c:val>
            <c:numRef>
              <c:f>LULC_trends!$H$2:$H$7</c:f>
              <c:numCache>
                <c:formatCode>0.0</c:formatCode>
                <c:ptCount val="6"/>
                <c:pt idx="0">
                  <c:v>3.5023438848187225</c:v>
                </c:pt>
                <c:pt idx="1">
                  <c:v>31.365557804861137</c:v>
                </c:pt>
                <c:pt idx="2">
                  <c:v>54.695799780769512</c:v>
                </c:pt>
                <c:pt idx="3">
                  <c:v>7.1777671772709946</c:v>
                </c:pt>
                <c:pt idx="4">
                  <c:v>2.3994723661554338</c:v>
                </c:pt>
                <c:pt idx="5">
                  <c:v>0.8590589861241763</c:v>
                </c:pt>
              </c:numCache>
            </c:numRef>
          </c:val>
        </c:ser>
        <c:dLbls>
          <c:showLegendKey val="0"/>
          <c:showVal val="1"/>
          <c:showCatName val="0"/>
          <c:showSerName val="0"/>
          <c:showPercent val="0"/>
          <c:showBubbleSize val="0"/>
          <c:showLeaderLines val="1"/>
        </c:dLbls>
        <c:firstSliceAng val="0"/>
      </c:pieChart>
    </c:plotArea>
    <c:plotVisOnly val="1"/>
    <c:dispBlanksAs val="zero"/>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11359938271604943"/>
          <c:y val="1.8896944444444442E-2"/>
        </c:manualLayout>
      </c:layout>
      <c:overlay val="1"/>
      <c:txPr>
        <a:bodyPr/>
        <a:lstStyle/>
        <a:p>
          <a:pPr>
            <a:defRPr sz="1400"/>
          </a:pPr>
          <a:endParaRPr lang="fr-FR"/>
        </a:p>
      </c:txPr>
    </c:title>
    <c:autoTitleDeleted val="0"/>
    <c:plotArea>
      <c:layout>
        <c:manualLayout>
          <c:layoutTarget val="inner"/>
          <c:xMode val="edge"/>
          <c:yMode val="edge"/>
          <c:x val="0.27551726726726727"/>
          <c:y val="0.3801423611111111"/>
          <c:w val="0.44295120120120118"/>
          <c:h val="0.58532837301587304"/>
        </c:manualLayout>
      </c:layout>
      <c:pieChart>
        <c:varyColors val="1"/>
        <c:ser>
          <c:idx val="0"/>
          <c:order val="0"/>
          <c:tx>
            <c:strRef>
              <c:f>LULC_trends!$J$1</c:f>
              <c:strCache>
                <c:ptCount val="1"/>
                <c:pt idx="0">
                  <c:v>% Habitat types 2015</c:v>
                </c:pt>
              </c:strCache>
            </c:strRef>
          </c:tx>
          <c:dPt>
            <c:idx val="0"/>
            <c:bubble3D val="0"/>
            <c:spPr>
              <a:solidFill>
                <a:srgbClr val="FF0000"/>
              </a:solidFill>
            </c:spPr>
          </c:dPt>
          <c:dPt>
            <c:idx val="1"/>
            <c:bubble3D val="0"/>
            <c:spPr>
              <a:solidFill>
                <a:srgbClr val="FFFF00"/>
              </a:solidFill>
            </c:spPr>
          </c:dPt>
          <c:dPt>
            <c:idx val="2"/>
            <c:bubble3D val="0"/>
            <c:spPr>
              <a:solidFill>
                <a:srgbClr val="92D050"/>
              </a:solidFill>
            </c:spPr>
          </c:dPt>
          <c:dPt>
            <c:idx val="3"/>
            <c:bubble3D val="0"/>
            <c:spPr>
              <a:solidFill>
                <a:srgbClr val="00B0F0"/>
              </a:solidFill>
            </c:spPr>
          </c:dPt>
          <c:dPt>
            <c:idx val="4"/>
            <c:bubble3D val="0"/>
            <c:spPr>
              <a:solidFill>
                <a:srgbClr val="0070C0"/>
              </a:solidFill>
            </c:spPr>
          </c:dPt>
          <c:dPt>
            <c:idx val="5"/>
            <c:bubble3D val="0"/>
            <c:spPr>
              <a:solidFill>
                <a:srgbClr val="99CCFF"/>
              </a:solidFill>
            </c:spPr>
          </c:dPt>
          <c:dLbls>
            <c:txPr>
              <a:bodyPr/>
              <a:lstStyle/>
              <a:p>
                <a:pPr>
                  <a:defRPr sz="1200"/>
                </a:pPr>
                <a:endParaRPr lang="fr-FR"/>
              </a:p>
            </c:txPr>
            <c:dLblPos val="bestFit"/>
            <c:showLegendKey val="0"/>
            <c:showVal val="1"/>
            <c:showCatName val="0"/>
            <c:showSerName val="0"/>
            <c:showPercent val="0"/>
            <c:showBubbleSize val="0"/>
            <c:showLeaderLines val="1"/>
          </c:dLbls>
          <c:cat>
            <c:strRef>
              <c:f>LULC_trends!$F$2:$F$7</c:f>
              <c:strCache>
                <c:ptCount val="6"/>
                <c:pt idx="0">
                  <c:v>Built-up areas</c:v>
                </c:pt>
                <c:pt idx="1">
                  <c:v>Agricultural lands</c:v>
                </c:pt>
                <c:pt idx="2">
                  <c:v>Natural drylands</c:v>
                </c:pt>
                <c:pt idx="3">
                  <c:v>Natural wetlands</c:v>
                </c:pt>
                <c:pt idx="4">
                  <c:v>Human-made wetlands</c:v>
                </c:pt>
                <c:pt idx="5">
                  <c:v>Sea and oceans</c:v>
                </c:pt>
              </c:strCache>
            </c:strRef>
          </c:cat>
          <c:val>
            <c:numRef>
              <c:f>LULC_trends!$J$2:$J$7</c:f>
              <c:numCache>
                <c:formatCode>0.0</c:formatCode>
                <c:ptCount val="6"/>
                <c:pt idx="0">
                  <c:v>5.1468627972319432</c:v>
                </c:pt>
                <c:pt idx="1">
                  <c:v>32.254597730858372</c:v>
                </c:pt>
                <c:pt idx="2">
                  <c:v>51.828356314355709</c:v>
                </c:pt>
                <c:pt idx="3">
                  <c:v>7.0829248926497845</c:v>
                </c:pt>
                <c:pt idx="4">
                  <c:v>2.8144145951695987</c:v>
                </c:pt>
                <c:pt idx="5">
                  <c:v>0.87284366973466021</c:v>
                </c:pt>
              </c:numCache>
            </c:numRef>
          </c:val>
        </c:ser>
        <c:dLbls>
          <c:showLegendKey val="0"/>
          <c:showVal val="1"/>
          <c:showCatName val="0"/>
          <c:showSerName val="0"/>
          <c:showPercent val="0"/>
          <c:showBubbleSize val="0"/>
          <c:showLeaderLines val="1"/>
        </c:dLbls>
        <c:firstSliceAng val="0"/>
      </c:pieChart>
    </c:plotArea>
    <c:plotVisOnly val="1"/>
    <c:dispBlanksAs val="zero"/>
    <c:showDLblsOverMax val="0"/>
  </c:chart>
  <c:spPr>
    <a:ln>
      <a:noFill/>
    </a:ln>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dirty="0"/>
              <a:t>ES </a:t>
            </a:r>
            <a:r>
              <a:rPr lang="en-US" sz="1600" dirty="0">
                <a:solidFill>
                  <a:srgbClr val="00B0F0"/>
                </a:solidFill>
              </a:rPr>
              <a:t>Supply</a:t>
            </a:r>
            <a:r>
              <a:rPr lang="en-US" sz="1600" dirty="0"/>
              <a:t> Balance 1991-2015 %</a:t>
            </a:r>
          </a:p>
        </c:rich>
      </c:tx>
      <c:layout/>
      <c:overlay val="0"/>
    </c:title>
    <c:autoTitleDeleted val="0"/>
    <c:plotArea>
      <c:layout>
        <c:manualLayout>
          <c:layoutTarget val="inner"/>
          <c:xMode val="edge"/>
          <c:yMode val="edge"/>
          <c:x val="0.52864387617062192"/>
          <c:y val="7.8577715355805239E-2"/>
          <c:w val="0.41736165951530912"/>
          <c:h val="0.8515162297128589"/>
        </c:manualLayout>
      </c:layout>
      <c:barChart>
        <c:barDir val="bar"/>
        <c:grouping val="clustered"/>
        <c:varyColors val="0"/>
        <c:ser>
          <c:idx val="0"/>
          <c:order val="0"/>
          <c:tx>
            <c:strRef>
              <c:f>Supply_Balance_1991_2015!$A$5</c:f>
              <c:strCache>
                <c:ptCount val="1"/>
                <c:pt idx="0">
                  <c:v>ES Supply Balance 1991-2015 %</c:v>
                </c:pt>
              </c:strCache>
            </c:strRef>
          </c:tx>
          <c:invertIfNegative val="0"/>
          <c:dPt>
            <c:idx val="0"/>
            <c:invertIfNegative val="0"/>
            <c:bubble3D val="0"/>
            <c:spPr>
              <a:solidFill>
                <a:schemeClr val="accent5">
                  <a:lumMod val="40000"/>
                  <a:lumOff val="60000"/>
                </a:schemeClr>
              </a:solidFill>
            </c:spPr>
          </c:dPt>
          <c:dPt>
            <c:idx val="1"/>
            <c:invertIfNegative val="0"/>
            <c:bubble3D val="0"/>
            <c:spPr>
              <a:solidFill>
                <a:schemeClr val="accent5">
                  <a:lumMod val="40000"/>
                  <a:lumOff val="60000"/>
                </a:schemeClr>
              </a:solidFill>
            </c:spPr>
          </c:dPt>
          <c:dPt>
            <c:idx val="2"/>
            <c:invertIfNegative val="0"/>
            <c:bubble3D val="0"/>
            <c:spPr>
              <a:solidFill>
                <a:schemeClr val="accent5">
                  <a:lumMod val="40000"/>
                  <a:lumOff val="60000"/>
                </a:schemeClr>
              </a:solidFill>
            </c:spPr>
          </c:dPt>
          <c:dPt>
            <c:idx val="3"/>
            <c:invertIfNegative val="0"/>
            <c:bubble3D val="0"/>
            <c:spPr>
              <a:solidFill>
                <a:schemeClr val="accent5">
                  <a:lumMod val="40000"/>
                  <a:lumOff val="60000"/>
                </a:schemeClr>
              </a:solidFill>
            </c:spPr>
          </c:dPt>
          <c:dPt>
            <c:idx val="4"/>
            <c:invertIfNegative val="0"/>
            <c:bubble3D val="0"/>
            <c:spPr>
              <a:solidFill>
                <a:schemeClr val="accent5">
                  <a:lumMod val="40000"/>
                  <a:lumOff val="60000"/>
                </a:schemeClr>
              </a:solidFill>
            </c:spPr>
          </c:dPt>
          <c:dPt>
            <c:idx val="5"/>
            <c:invertIfNegative val="0"/>
            <c:bubble3D val="0"/>
            <c:spPr>
              <a:solidFill>
                <a:schemeClr val="accent5">
                  <a:lumMod val="40000"/>
                  <a:lumOff val="60000"/>
                </a:schemeClr>
              </a:solidFill>
            </c:spPr>
          </c:dPt>
          <c:dPt>
            <c:idx val="6"/>
            <c:invertIfNegative val="0"/>
            <c:bubble3D val="0"/>
            <c:spPr>
              <a:solidFill>
                <a:schemeClr val="accent5">
                  <a:lumMod val="40000"/>
                  <a:lumOff val="60000"/>
                </a:schemeClr>
              </a:solidFill>
            </c:spPr>
          </c:dPt>
          <c:dPt>
            <c:idx val="7"/>
            <c:invertIfNegative val="0"/>
            <c:bubble3D val="0"/>
            <c:spPr>
              <a:solidFill>
                <a:schemeClr val="accent5">
                  <a:lumMod val="40000"/>
                  <a:lumOff val="60000"/>
                </a:schemeClr>
              </a:solidFill>
            </c:spPr>
          </c:dPt>
          <c:dPt>
            <c:idx val="8"/>
            <c:invertIfNegative val="0"/>
            <c:bubble3D val="0"/>
            <c:spPr>
              <a:solidFill>
                <a:schemeClr val="accent5">
                  <a:lumMod val="40000"/>
                  <a:lumOff val="60000"/>
                </a:schemeClr>
              </a:solidFill>
            </c:spPr>
          </c:dPt>
          <c:dPt>
            <c:idx val="9"/>
            <c:invertIfNegative val="0"/>
            <c:bubble3D val="0"/>
            <c:spPr>
              <a:solidFill>
                <a:schemeClr val="accent5">
                  <a:lumMod val="40000"/>
                  <a:lumOff val="60000"/>
                </a:schemeClr>
              </a:solidFill>
            </c:spPr>
          </c:dPt>
          <c:dPt>
            <c:idx val="10"/>
            <c:invertIfNegative val="0"/>
            <c:bubble3D val="0"/>
            <c:spPr>
              <a:solidFill>
                <a:schemeClr val="accent6">
                  <a:lumMod val="40000"/>
                  <a:lumOff val="60000"/>
                </a:schemeClr>
              </a:solidFill>
            </c:spPr>
          </c:dPt>
          <c:dPt>
            <c:idx val="11"/>
            <c:invertIfNegative val="0"/>
            <c:bubble3D val="0"/>
            <c:spPr>
              <a:solidFill>
                <a:schemeClr val="accent6">
                  <a:lumMod val="40000"/>
                  <a:lumOff val="60000"/>
                </a:schemeClr>
              </a:solidFill>
            </c:spPr>
          </c:dPt>
          <c:dPt>
            <c:idx val="12"/>
            <c:invertIfNegative val="0"/>
            <c:bubble3D val="0"/>
            <c:spPr>
              <a:solidFill>
                <a:schemeClr val="accent6">
                  <a:lumMod val="40000"/>
                  <a:lumOff val="60000"/>
                </a:schemeClr>
              </a:solidFill>
            </c:spPr>
          </c:dPt>
          <c:dPt>
            <c:idx val="13"/>
            <c:invertIfNegative val="0"/>
            <c:bubble3D val="0"/>
            <c:spPr>
              <a:solidFill>
                <a:schemeClr val="accent6">
                  <a:lumMod val="40000"/>
                  <a:lumOff val="60000"/>
                </a:schemeClr>
              </a:solidFill>
            </c:spPr>
          </c:dPt>
          <c:dPt>
            <c:idx val="14"/>
            <c:invertIfNegative val="0"/>
            <c:bubble3D val="0"/>
            <c:spPr>
              <a:solidFill>
                <a:schemeClr val="accent6">
                  <a:lumMod val="40000"/>
                  <a:lumOff val="60000"/>
                </a:schemeClr>
              </a:solidFill>
            </c:spPr>
          </c:dPt>
          <c:dPt>
            <c:idx val="15"/>
            <c:invertIfNegative val="0"/>
            <c:bubble3D val="0"/>
            <c:spPr>
              <a:solidFill>
                <a:schemeClr val="accent6">
                  <a:lumMod val="40000"/>
                  <a:lumOff val="60000"/>
                </a:schemeClr>
              </a:solidFill>
            </c:spPr>
          </c:dPt>
          <c:dPt>
            <c:idx val="16"/>
            <c:invertIfNegative val="0"/>
            <c:bubble3D val="0"/>
            <c:spPr>
              <a:solidFill>
                <a:schemeClr val="accent6">
                  <a:lumMod val="40000"/>
                  <a:lumOff val="60000"/>
                </a:schemeClr>
              </a:solidFill>
            </c:spPr>
          </c:dPt>
          <c:dPt>
            <c:idx val="17"/>
            <c:invertIfNegative val="0"/>
            <c:bubble3D val="0"/>
            <c:spPr>
              <a:solidFill>
                <a:schemeClr val="accent6">
                  <a:lumMod val="40000"/>
                  <a:lumOff val="60000"/>
                </a:schemeClr>
              </a:solidFill>
            </c:spPr>
          </c:dPt>
          <c:dPt>
            <c:idx val="18"/>
            <c:invertIfNegative val="0"/>
            <c:bubble3D val="0"/>
            <c:spPr>
              <a:solidFill>
                <a:schemeClr val="accent6">
                  <a:lumMod val="40000"/>
                  <a:lumOff val="60000"/>
                </a:schemeClr>
              </a:solidFill>
            </c:spPr>
          </c:dPt>
          <c:dPt>
            <c:idx val="19"/>
            <c:invertIfNegative val="0"/>
            <c:bubble3D val="0"/>
            <c:spPr>
              <a:solidFill>
                <a:schemeClr val="accent6">
                  <a:lumMod val="40000"/>
                  <a:lumOff val="60000"/>
                </a:schemeClr>
              </a:solidFill>
            </c:spPr>
          </c:dPt>
          <c:dPt>
            <c:idx val="20"/>
            <c:invertIfNegative val="0"/>
            <c:bubble3D val="0"/>
            <c:spPr>
              <a:solidFill>
                <a:schemeClr val="accent6">
                  <a:lumMod val="40000"/>
                  <a:lumOff val="60000"/>
                </a:schemeClr>
              </a:solidFill>
            </c:spPr>
          </c:dPt>
          <c:dPt>
            <c:idx val="21"/>
            <c:invertIfNegative val="0"/>
            <c:bubble3D val="0"/>
            <c:spPr>
              <a:solidFill>
                <a:schemeClr val="accent3">
                  <a:lumMod val="60000"/>
                  <a:lumOff val="40000"/>
                </a:schemeClr>
              </a:solidFill>
            </c:spPr>
          </c:dPt>
          <c:dPt>
            <c:idx val="22"/>
            <c:invertIfNegative val="0"/>
            <c:bubble3D val="0"/>
            <c:spPr>
              <a:solidFill>
                <a:schemeClr val="accent3">
                  <a:lumMod val="60000"/>
                  <a:lumOff val="40000"/>
                </a:schemeClr>
              </a:solidFill>
            </c:spPr>
          </c:dPt>
          <c:dPt>
            <c:idx val="23"/>
            <c:invertIfNegative val="0"/>
            <c:bubble3D val="0"/>
            <c:spPr>
              <a:solidFill>
                <a:schemeClr val="accent3">
                  <a:lumMod val="60000"/>
                  <a:lumOff val="40000"/>
                </a:schemeClr>
              </a:solidFill>
            </c:spPr>
          </c:dPt>
          <c:cat>
            <c:strRef>
              <c:f>Supply_Balance_1991_2015!$B$1:$Y$1</c:f>
              <c:strCache>
                <c:ptCount val="24"/>
                <c:pt idx="0">
                  <c:v>Local climate regulation</c:v>
                </c:pt>
                <c:pt idx="1">
                  <c:v>Global climate regulation</c:v>
                </c:pt>
                <c:pt idx="2">
                  <c:v>Flood protection</c:v>
                </c:pt>
                <c:pt idx="3">
                  <c:v>Groundwater recharge</c:v>
                </c:pt>
                <c:pt idx="4">
                  <c:v>Air quality regulation</c:v>
                </c:pt>
                <c:pt idx="5">
                  <c:v>Erosion regulation</c:v>
                </c:pt>
                <c:pt idx="6">
                  <c:v>Nutrient regulation</c:v>
                </c:pt>
                <c:pt idx="7">
                  <c:v>Water purification</c:v>
                </c:pt>
                <c:pt idx="8">
                  <c:v>Pollination</c:v>
                </c:pt>
                <c:pt idx="9">
                  <c:v>All Regulation ES</c:v>
                </c:pt>
                <c:pt idx="10">
                  <c:v>Crops</c:v>
                </c:pt>
                <c:pt idx="11">
                  <c:v>Livestock</c:v>
                </c:pt>
                <c:pt idx="12">
                  <c:v>Fodder</c:v>
                </c:pt>
                <c:pt idx="13">
                  <c:v>Fish</c:v>
                </c:pt>
                <c:pt idx="14">
                  <c:v>Wild food</c:v>
                </c:pt>
                <c:pt idx="15">
                  <c:v>Timber</c:v>
                </c:pt>
                <c:pt idx="16">
                  <c:v>Wood fuel</c:v>
                </c:pt>
                <c:pt idx="17">
                  <c:v>Energy</c:v>
                </c:pt>
                <c:pt idx="18">
                  <c:v>Biochemicals and medecine</c:v>
                </c:pt>
                <c:pt idx="19">
                  <c:v>Freshwater</c:v>
                </c:pt>
                <c:pt idx="20">
                  <c:v>All Provisioning ES</c:v>
                </c:pt>
                <c:pt idx="21">
                  <c:v>Recreation/Aestetic values</c:v>
                </c:pt>
                <c:pt idx="22">
                  <c:v>Intrinsec value of biodiversity</c:v>
                </c:pt>
                <c:pt idx="23">
                  <c:v>All Cultural ES</c:v>
                </c:pt>
              </c:strCache>
            </c:strRef>
          </c:cat>
          <c:val>
            <c:numRef>
              <c:f>Supply_Balance_1991_2015!$B$5:$Y$5</c:f>
              <c:numCache>
                <c:formatCode>0.0</c:formatCode>
                <c:ptCount val="24"/>
                <c:pt idx="0">
                  <c:v>-3.1295576727521248</c:v>
                </c:pt>
                <c:pt idx="1">
                  <c:v>-4.4796851176543235</c:v>
                </c:pt>
                <c:pt idx="2">
                  <c:v>-3.0051271388021288</c:v>
                </c:pt>
                <c:pt idx="3">
                  <c:v>-2.5309427962018027</c:v>
                </c:pt>
                <c:pt idx="4">
                  <c:v>-5.9034535388725553</c:v>
                </c:pt>
                <c:pt idx="5">
                  <c:v>-6.0902897787134069</c:v>
                </c:pt>
                <c:pt idx="6">
                  <c:v>-5.1535384548783778</c:v>
                </c:pt>
                <c:pt idx="7">
                  <c:v>-5.4453299682661331</c:v>
                </c:pt>
                <c:pt idx="8">
                  <c:v>-6.5401609667724445</c:v>
                </c:pt>
                <c:pt idx="9">
                  <c:v>-4.7135716143703172</c:v>
                </c:pt>
                <c:pt idx="10">
                  <c:v>3.7696105905609452</c:v>
                </c:pt>
                <c:pt idx="11">
                  <c:v>0.12640142318519892</c:v>
                </c:pt>
                <c:pt idx="12">
                  <c:v>-0.36714613579483174</c:v>
                </c:pt>
                <c:pt idx="13">
                  <c:v>6.1903662109015896</c:v>
                </c:pt>
                <c:pt idx="14">
                  <c:v>-5.8799194455514554</c:v>
                </c:pt>
                <c:pt idx="15">
                  <c:v>-5.8383712757341923</c:v>
                </c:pt>
                <c:pt idx="16">
                  <c:v>-6.539113927264502</c:v>
                </c:pt>
                <c:pt idx="17">
                  <c:v>0.3471476360177011</c:v>
                </c:pt>
                <c:pt idx="18">
                  <c:v>-5.1959775762991702</c:v>
                </c:pt>
                <c:pt idx="19">
                  <c:v>3.4401810830292017</c:v>
                </c:pt>
                <c:pt idx="20">
                  <c:v>-2.8737218255667689</c:v>
                </c:pt>
                <c:pt idx="21">
                  <c:v>-4.3205295929824885</c:v>
                </c:pt>
                <c:pt idx="22">
                  <c:v>-5.9934475689054345</c:v>
                </c:pt>
                <c:pt idx="23">
                  <c:v>-5.0759022178711959</c:v>
                </c:pt>
              </c:numCache>
            </c:numRef>
          </c:val>
        </c:ser>
        <c:dLbls>
          <c:showLegendKey val="0"/>
          <c:showVal val="0"/>
          <c:showCatName val="0"/>
          <c:showSerName val="0"/>
          <c:showPercent val="0"/>
          <c:showBubbleSize val="0"/>
        </c:dLbls>
        <c:gapWidth val="150"/>
        <c:axId val="264947200"/>
        <c:axId val="264948736"/>
      </c:barChart>
      <c:catAx>
        <c:axId val="264947200"/>
        <c:scaling>
          <c:orientation val="minMax"/>
        </c:scaling>
        <c:delete val="0"/>
        <c:axPos val="l"/>
        <c:majorTickMark val="out"/>
        <c:minorTickMark val="none"/>
        <c:tickLblPos val="low"/>
        <c:txPr>
          <a:bodyPr/>
          <a:lstStyle/>
          <a:p>
            <a:pPr>
              <a:defRPr sz="1400"/>
            </a:pPr>
            <a:endParaRPr lang="fr-FR"/>
          </a:p>
        </c:txPr>
        <c:crossAx val="264948736"/>
        <c:crosses val="autoZero"/>
        <c:auto val="1"/>
        <c:lblAlgn val="ctr"/>
        <c:lblOffset val="100"/>
        <c:noMultiLvlLbl val="0"/>
      </c:catAx>
      <c:valAx>
        <c:axId val="264948736"/>
        <c:scaling>
          <c:orientation val="minMax"/>
          <c:max val="10"/>
          <c:min val="-10"/>
        </c:scaling>
        <c:delete val="0"/>
        <c:axPos val="b"/>
        <c:majorGridlines/>
        <c:numFmt formatCode="0" sourceLinked="0"/>
        <c:majorTickMark val="out"/>
        <c:minorTickMark val="none"/>
        <c:tickLblPos val="nextTo"/>
        <c:txPr>
          <a:bodyPr/>
          <a:lstStyle/>
          <a:p>
            <a:pPr>
              <a:defRPr sz="1600"/>
            </a:pPr>
            <a:endParaRPr lang="fr-FR"/>
          </a:p>
        </c:txPr>
        <c:crossAx val="264947200"/>
        <c:crosses val="autoZero"/>
        <c:crossBetween val="between"/>
        <c:majorUnit val="10"/>
      </c:valAx>
    </c:plotArea>
    <c:plotVisOnly val="1"/>
    <c:dispBlanksAs val="gap"/>
    <c:showDLblsOverMax val="0"/>
  </c:chart>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a:lstStyle/>
          <a:p>
            <a:pPr>
              <a:defRPr sz="1600"/>
            </a:pPr>
            <a:r>
              <a:rPr lang="en-US" sz="1600" dirty="0"/>
              <a:t>ES </a:t>
            </a:r>
            <a:r>
              <a:rPr lang="en-US" sz="1600" dirty="0">
                <a:solidFill>
                  <a:srgbClr val="FF0000"/>
                </a:solidFill>
              </a:rPr>
              <a:t>Demand</a:t>
            </a:r>
            <a:r>
              <a:rPr lang="en-US" sz="1600" dirty="0"/>
              <a:t> Balance 1991-2015 %</a:t>
            </a:r>
          </a:p>
        </c:rich>
      </c:tx>
      <c:layout/>
      <c:overlay val="0"/>
    </c:title>
    <c:autoTitleDeleted val="0"/>
    <c:plotArea>
      <c:layout>
        <c:manualLayout>
          <c:layoutTarget val="inner"/>
          <c:xMode val="edge"/>
          <c:yMode val="edge"/>
          <c:x val="0.49845944444444457"/>
          <c:y val="7.1389200998751554E-2"/>
          <c:w val="0.45659666666666676"/>
          <c:h val="0.85885159176029957"/>
        </c:manualLayout>
      </c:layout>
      <c:barChart>
        <c:barDir val="bar"/>
        <c:grouping val="clustered"/>
        <c:varyColors val="0"/>
        <c:ser>
          <c:idx val="0"/>
          <c:order val="0"/>
          <c:tx>
            <c:strRef>
              <c:f>Demand_Balance_1991_2015!$A$5</c:f>
              <c:strCache>
                <c:ptCount val="1"/>
                <c:pt idx="0">
                  <c:v>ES Demand Balance 1991-2015 %</c:v>
                </c:pt>
              </c:strCache>
            </c:strRef>
          </c:tx>
          <c:invertIfNegative val="0"/>
          <c:dPt>
            <c:idx val="0"/>
            <c:invertIfNegative val="0"/>
            <c:bubble3D val="0"/>
            <c:spPr>
              <a:solidFill>
                <a:schemeClr val="accent5">
                  <a:lumMod val="40000"/>
                  <a:lumOff val="60000"/>
                </a:schemeClr>
              </a:solidFill>
            </c:spPr>
          </c:dPt>
          <c:dPt>
            <c:idx val="1"/>
            <c:invertIfNegative val="0"/>
            <c:bubble3D val="0"/>
            <c:spPr>
              <a:solidFill>
                <a:schemeClr val="accent5">
                  <a:lumMod val="40000"/>
                  <a:lumOff val="60000"/>
                </a:schemeClr>
              </a:solidFill>
            </c:spPr>
          </c:dPt>
          <c:dPt>
            <c:idx val="2"/>
            <c:invertIfNegative val="0"/>
            <c:bubble3D val="0"/>
            <c:spPr>
              <a:solidFill>
                <a:schemeClr val="accent5">
                  <a:lumMod val="40000"/>
                  <a:lumOff val="60000"/>
                </a:schemeClr>
              </a:solidFill>
            </c:spPr>
          </c:dPt>
          <c:dPt>
            <c:idx val="3"/>
            <c:invertIfNegative val="0"/>
            <c:bubble3D val="0"/>
            <c:spPr>
              <a:solidFill>
                <a:schemeClr val="accent5">
                  <a:lumMod val="40000"/>
                  <a:lumOff val="60000"/>
                </a:schemeClr>
              </a:solidFill>
            </c:spPr>
          </c:dPt>
          <c:dPt>
            <c:idx val="4"/>
            <c:invertIfNegative val="0"/>
            <c:bubble3D val="0"/>
            <c:spPr>
              <a:solidFill>
                <a:schemeClr val="accent5">
                  <a:lumMod val="40000"/>
                  <a:lumOff val="60000"/>
                </a:schemeClr>
              </a:solidFill>
            </c:spPr>
          </c:dPt>
          <c:dPt>
            <c:idx val="5"/>
            <c:invertIfNegative val="0"/>
            <c:bubble3D val="0"/>
            <c:spPr>
              <a:solidFill>
                <a:schemeClr val="accent5">
                  <a:lumMod val="40000"/>
                  <a:lumOff val="60000"/>
                </a:schemeClr>
              </a:solidFill>
            </c:spPr>
          </c:dPt>
          <c:dPt>
            <c:idx val="6"/>
            <c:invertIfNegative val="0"/>
            <c:bubble3D val="0"/>
            <c:spPr>
              <a:solidFill>
                <a:schemeClr val="accent5">
                  <a:lumMod val="40000"/>
                  <a:lumOff val="60000"/>
                </a:schemeClr>
              </a:solidFill>
            </c:spPr>
          </c:dPt>
          <c:dPt>
            <c:idx val="7"/>
            <c:invertIfNegative val="0"/>
            <c:bubble3D val="0"/>
            <c:spPr>
              <a:solidFill>
                <a:schemeClr val="accent5">
                  <a:lumMod val="40000"/>
                  <a:lumOff val="60000"/>
                </a:schemeClr>
              </a:solidFill>
            </c:spPr>
          </c:dPt>
          <c:dPt>
            <c:idx val="8"/>
            <c:invertIfNegative val="0"/>
            <c:bubble3D val="0"/>
            <c:spPr>
              <a:solidFill>
                <a:schemeClr val="accent5">
                  <a:lumMod val="40000"/>
                  <a:lumOff val="60000"/>
                </a:schemeClr>
              </a:solidFill>
            </c:spPr>
          </c:dPt>
          <c:dPt>
            <c:idx val="9"/>
            <c:invertIfNegative val="0"/>
            <c:bubble3D val="0"/>
            <c:spPr>
              <a:solidFill>
                <a:schemeClr val="accent5">
                  <a:lumMod val="40000"/>
                  <a:lumOff val="60000"/>
                </a:schemeClr>
              </a:solidFill>
            </c:spPr>
          </c:dPt>
          <c:dPt>
            <c:idx val="10"/>
            <c:invertIfNegative val="0"/>
            <c:bubble3D val="0"/>
            <c:spPr>
              <a:solidFill>
                <a:schemeClr val="accent6">
                  <a:lumMod val="40000"/>
                  <a:lumOff val="60000"/>
                </a:schemeClr>
              </a:solidFill>
            </c:spPr>
          </c:dPt>
          <c:dPt>
            <c:idx val="11"/>
            <c:invertIfNegative val="0"/>
            <c:bubble3D val="0"/>
            <c:spPr>
              <a:solidFill>
                <a:schemeClr val="accent6">
                  <a:lumMod val="40000"/>
                  <a:lumOff val="60000"/>
                </a:schemeClr>
              </a:solidFill>
            </c:spPr>
          </c:dPt>
          <c:dPt>
            <c:idx val="12"/>
            <c:invertIfNegative val="0"/>
            <c:bubble3D val="0"/>
            <c:spPr>
              <a:solidFill>
                <a:schemeClr val="accent6">
                  <a:lumMod val="40000"/>
                  <a:lumOff val="60000"/>
                </a:schemeClr>
              </a:solidFill>
            </c:spPr>
          </c:dPt>
          <c:dPt>
            <c:idx val="13"/>
            <c:invertIfNegative val="0"/>
            <c:bubble3D val="0"/>
            <c:spPr>
              <a:solidFill>
                <a:schemeClr val="accent6">
                  <a:lumMod val="40000"/>
                  <a:lumOff val="60000"/>
                </a:schemeClr>
              </a:solidFill>
            </c:spPr>
          </c:dPt>
          <c:dPt>
            <c:idx val="14"/>
            <c:invertIfNegative val="0"/>
            <c:bubble3D val="0"/>
            <c:spPr>
              <a:solidFill>
                <a:schemeClr val="accent6">
                  <a:lumMod val="40000"/>
                  <a:lumOff val="60000"/>
                </a:schemeClr>
              </a:solidFill>
            </c:spPr>
          </c:dPt>
          <c:dPt>
            <c:idx val="15"/>
            <c:invertIfNegative val="0"/>
            <c:bubble3D val="0"/>
            <c:spPr>
              <a:solidFill>
                <a:schemeClr val="accent6">
                  <a:lumMod val="40000"/>
                  <a:lumOff val="60000"/>
                </a:schemeClr>
              </a:solidFill>
            </c:spPr>
          </c:dPt>
          <c:dPt>
            <c:idx val="16"/>
            <c:invertIfNegative val="0"/>
            <c:bubble3D val="0"/>
            <c:spPr>
              <a:solidFill>
                <a:schemeClr val="accent6">
                  <a:lumMod val="40000"/>
                  <a:lumOff val="60000"/>
                </a:schemeClr>
              </a:solidFill>
            </c:spPr>
          </c:dPt>
          <c:dPt>
            <c:idx val="17"/>
            <c:invertIfNegative val="0"/>
            <c:bubble3D val="0"/>
            <c:spPr>
              <a:solidFill>
                <a:schemeClr val="accent6">
                  <a:lumMod val="40000"/>
                  <a:lumOff val="60000"/>
                </a:schemeClr>
              </a:solidFill>
            </c:spPr>
          </c:dPt>
          <c:dPt>
            <c:idx val="18"/>
            <c:invertIfNegative val="0"/>
            <c:bubble3D val="0"/>
            <c:spPr>
              <a:solidFill>
                <a:schemeClr val="accent6">
                  <a:lumMod val="40000"/>
                  <a:lumOff val="60000"/>
                </a:schemeClr>
              </a:solidFill>
            </c:spPr>
          </c:dPt>
          <c:dPt>
            <c:idx val="19"/>
            <c:invertIfNegative val="0"/>
            <c:bubble3D val="0"/>
            <c:spPr>
              <a:solidFill>
                <a:schemeClr val="accent6">
                  <a:lumMod val="40000"/>
                  <a:lumOff val="60000"/>
                </a:schemeClr>
              </a:solidFill>
            </c:spPr>
          </c:dPt>
          <c:dPt>
            <c:idx val="20"/>
            <c:invertIfNegative val="0"/>
            <c:bubble3D val="0"/>
            <c:spPr>
              <a:solidFill>
                <a:schemeClr val="accent6">
                  <a:lumMod val="40000"/>
                  <a:lumOff val="60000"/>
                </a:schemeClr>
              </a:solidFill>
            </c:spPr>
          </c:dPt>
          <c:dPt>
            <c:idx val="21"/>
            <c:invertIfNegative val="0"/>
            <c:bubble3D val="0"/>
            <c:spPr>
              <a:solidFill>
                <a:schemeClr val="accent3">
                  <a:lumMod val="60000"/>
                  <a:lumOff val="40000"/>
                </a:schemeClr>
              </a:solidFill>
            </c:spPr>
          </c:dPt>
          <c:dPt>
            <c:idx val="22"/>
            <c:invertIfNegative val="0"/>
            <c:bubble3D val="0"/>
            <c:spPr>
              <a:solidFill>
                <a:schemeClr val="accent3">
                  <a:lumMod val="60000"/>
                  <a:lumOff val="40000"/>
                </a:schemeClr>
              </a:solidFill>
            </c:spPr>
          </c:dPt>
          <c:dPt>
            <c:idx val="23"/>
            <c:invertIfNegative val="0"/>
            <c:bubble3D val="0"/>
            <c:spPr>
              <a:solidFill>
                <a:schemeClr val="accent3">
                  <a:lumMod val="60000"/>
                  <a:lumOff val="40000"/>
                </a:schemeClr>
              </a:solidFill>
            </c:spPr>
          </c:dPt>
          <c:cat>
            <c:strRef>
              <c:f>Demand_Balance_1991_2015!$B$1:$Y$1</c:f>
              <c:strCache>
                <c:ptCount val="24"/>
                <c:pt idx="0">
                  <c:v>Local climate regulation</c:v>
                </c:pt>
                <c:pt idx="1">
                  <c:v>Global climate regulation</c:v>
                </c:pt>
                <c:pt idx="2">
                  <c:v>Flood protection</c:v>
                </c:pt>
                <c:pt idx="3">
                  <c:v>Groundwater recharge</c:v>
                </c:pt>
                <c:pt idx="4">
                  <c:v>Air quality regulation</c:v>
                </c:pt>
                <c:pt idx="5">
                  <c:v>Erosion regulation</c:v>
                </c:pt>
                <c:pt idx="6">
                  <c:v>Nutrient regulation</c:v>
                </c:pt>
                <c:pt idx="7">
                  <c:v>Water purification</c:v>
                </c:pt>
                <c:pt idx="8">
                  <c:v>Pollination</c:v>
                </c:pt>
                <c:pt idx="9">
                  <c:v>All Regulation ES</c:v>
                </c:pt>
                <c:pt idx="10">
                  <c:v>Crops</c:v>
                </c:pt>
                <c:pt idx="11">
                  <c:v>Livestock</c:v>
                </c:pt>
                <c:pt idx="12">
                  <c:v>Fodder</c:v>
                </c:pt>
                <c:pt idx="13">
                  <c:v>Fish</c:v>
                </c:pt>
                <c:pt idx="14">
                  <c:v>Wild food</c:v>
                </c:pt>
                <c:pt idx="15">
                  <c:v>Timber</c:v>
                </c:pt>
                <c:pt idx="16">
                  <c:v>Wood fuel</c:v>
                </c:pt>
                <c:pt idx="17">
                  <c:v>Energy</c:v>
                </c:pt>
                <c:pt idx="18">
                  <c:v>Biochemicals and medecine</c:v>
                </c:pt>
                <c:pt idx="19">
                  <c:v>Freshwater</c:v>
                </c:pt>
                <c:pt idx="20">
                  <c:v>All Provisioning ES</c:v>
                </c:pt>
                <c:pt idx="21">
                  <c:v>Recreation/Aestetic values</c:v>
                </c:pt>
                <c:pt idx="22">
                  <c:v>Intrinsec value of biodiversity</c:v>
                </c:pt>
                <c:pt idx="23">
                  <c:v>All Cultural ES</c:v>
                </c:pt>
              </c:strCache>
            </c:strRef>
          </c:cat>
          <c:val>
            <c:numRef>
              <c:f>Demand_Balance_1991_2015!$B$5:$Y$5</c:f>
              <c:numCache>
                <c:formatCode>0.0</c:formatCode>
                <c:ptCount val="24"/>
                <c:pt idx="0">
                  <c:v>7.7210215049966564</c:v>
                </c:pt>
                <c:pt idx="1">
                  <c:v>7.665124601558067</c:v>
                </c:pt>
                <c:pt idx="2">
                  <c:v>8.8694065526260744</c:v>
                </c:pt>
                <c:pt idx="3">
                  <c:v>6.9368387570869761</c:v>
                </c:pt>
                <c:pt idx="4">
                  <c:v>16.056493137075087</c:v>
                </c:pt>
                <c:pt idx="5">
                  <c:v>7.6775430563467051</c:v>
                </c:pt>
                <c:pt idx="6">
                  <c:v>4.6235691701423915</c:v>
                </c:pt>
                <c:pt idx="7">
                  <c:v>4.2161491848205426</c:v>
                </c:pt>
                <c:pt idx="8">
                  <c:v>6.8906144734038</c:v>
                </c:pt>
                <c:pt idx="9">
                  <c:v>7.3156461041901677</c:v>
                </c:pt>
                <c:pt idx="10">
                  <c:v>8.824367475403518</c:v>
                </c:pt>
                <c:pt idx="11">
                  <c:v>17.002496432227627</c:v>
                </c:pt>
                <c:pt idx="12">
                  <c:v>3.5567895677034258</c:v>
                </c:pt>
                <c:pt idx="13">
                  <c:v>21.574654591025929</c:v>
                </c:pt>
                <c:pt idx="14">
                  <c:v>-0.20062327651616294</c:v>
                </c:pt>
                <c:pt idx="15">
                  <c:v>3.2003471262661192</c:v>
                </c:pt>
                <c:pt idx="16">
                  <c:v>-1.772220506754006</c:v>
                </c:pt>
                <c:pt idx="17">
                  <c:v>13.072819468124194</c:v>
                </c:pt>
                <c:pt idx="18">
                  <c:v>8.017385378133925</c:v>
                </c:pt>
                <c:pt idx="19">
                  <c:v>7.4646703758267066</c:v>
                </c:pt>
                <c:pt idx="20">
                  <c:v>7.0847018396788215</c:v>
                </c:pt>
                <c:pt idx="21">
                  <c:v>31.108000303994537</c:v>
                </c:pt>
                <c:pt idx="22">
                  <c:v>19.920936353510783</c:v>
                </c:pt>
                <c:pt idx="23">
                  <c:v>27.331887007587664</c:v>
                </c:pt>
              </c:numCache>
            </c:numRef>
          </c:val>
        </c:ser>
        <c:dLbls>
          <c:showLegendKey val="0"/>
          <c:showVal val="0"/>
          <c:showCatName val="0"/>
          <c:showSerName val="0"/>
          <c:showPercent val="0"/>
          <c:showBubbleSize val="0"/>
        </c:dLbls>
        <c:gapWidth val="150"/>
        <c:axId val="266953088"/>
        <c:axId val="266954624"/>
      </c:barChart>
      <c:catAx>
        <c:axId val="266953088"/>
        <c:scaling>
          <c:orientation val="minMax"/>
        </c:scaling>
        <c:delete val="0"/>
        <c:axPos val="l"/>
        <c:majorTickMark val="out"/>
        <c:minorTickMark val="none"/>
        <c:tickLblPos val="low"/>
        <c:txPr>
          <a:bodyPr/>
          <a:lstStyle/>
          <a:p>
            <a:pPr>
              <a:defRPr sz="1400"/>
            </a:pPr>
            <a:endParaRPr lang="fr-FR"/>
          </a:p>
        </c:txPr>
        <c:crossAx val="266954624"/>
        <c:crossesAt val="0"/>
        <c:auto val="1"/>
        <c:lblAlgn val="ctr"/>
        <c:lblOffset val="100"/>
        <c:noMultiLvlLbl val="0"/>
      </c:catAx>
      <c:valAx>
        <c:axId val="266954624"/>
        <c:scaling>
          <c:orientation val="minMax"/>
          <c:max val="35"/>
          <c:min val="-10"/>
        </c:scaling>
        <c:delete val="0"/>
        <c:axPos val="b"/>
        <c:majorGridlines/>
        <c:numFmt formatCode="0" sourceLinked="0"/>
        <c:majorTickMark val="out"/>
        <c:minorTickMark val="none"/>
        <c:tickLblPos val="nextTo"/>
        <c:txPr>
          <a:bodyPr/>
          <a:lstStyle/>
          <a:p>
            <a:pPr>
              <a:defRPr sz="1600"/>
            </a:pPr>
            <a:endParaRPr lang="fr-FR"/>
          </a:p>
        </c:txPr>
        <c:crossAx val="266953088"/>
        <c:crosses val="autoZero"/>
        <c:crossBetween val="between"/>
        <c:majorUnit val="10"/>
      </c:valAx>
    </c:plotArea>
    <c:plotVisOnly val="1"/>
    <c:dispBlanksAs val="gap"/>
    <c:showDLblsOverMax val="0"/>
  </c:chart>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15986769569985E-2"/>
          <c:y val="0.13887207792057418"/>
          <c:w val="0.90306471619644069"/>
          <c:h val="0.64195678799916545"/>
        </c:manualLayout>
      </c:layout>
      <c:lineChart>
        <c:grouping val="standard"/>
        <c:varyColors val="0"/>
        <c:ser>
          <c:idx val="0"/>
          <c:order val="0"/>
          <c:tx>
            <c:strRef>
              <c:f>SWD_Time_Series!$D$1</c:f>
              <c:strCache>
                <c:ptCount val="1"/>
                <c:pt idx="0">
                  <c:v>Surf Eau (ha)</c:v>
                </c:pt>
              </c:strCache>
            </c:strRef>
          </c:tx>
          <c:spPr>
            <a:ln w="12700">
              <a:solidFill>
                <a:srgbClr val="00B0F0"/>
              </a:solidFill>
            </a:ln>
          </c:spPr>
          <c:marker>
            <c:symbol val="none"/>
          </c:marker>
          <c:cat>
            <c:numRef>
              <c:f>SWD_Time_Series!$A$2:$A$606</c:f>
              <c:numCache>
                <c:formatCode>yyyy\-mm\-dd;@</c:formatCode>
                <c:ptCount val="605"/>
                <c:pt idx="0">
                  <c:v>31786</c:v>
                </c:pt>
                <c:pt idx="1">
                  <c:v>31818</c:v>
                </c:pt>
                <c:pt idx="2">
                  <c:v>31914</c:v>
                </c:pt>
                <c:pt idx="3">
                  <c:v>31930</c:v>
                </c:pt>
                <c:pt idx="4">
                  <c:v>31962</c:v>
                </c:pt>
                <c:pt idx="5">
                  <c:v>31978</c:v>
                </c:pt>
                <c:pt idx="6">
                  <c:v>32010</c:v>
                </c:pt>
                <c:pt idx="7">
                  <c:v>32042</c:v>
                </c:pt>
                <c:pt idx="8">
                  <c:v>32058</c:v>
                </c:pt>
                <c:pt idx="9">
                  <c:v>32074</c:v>
                </c:pt>
                <c:pt idx="10">
                  <c:v>32106</c:v>
                </c:pt>
                <c:pt idx="11">
                  <c:v>32146</c:v>
                </c:pt>
                <c:pt idx="12">
                  <c:v>32202</c:v>
                </c:pt>
                <c:pt idx="13">
                  <c:v>32314</c:v>
                </c:pt>
                <c:pt idx="14">
                  <c:v>32362</c:v>
                </c:pt>
                <c:pt idx="15">
                  <c:v>32410</c:v>
                </c:pt>
                <c:pt idx="16">
                  <c:v>32426</c:v>
                </c:pt>
                <c:pt idx="17">
                  <c:v>32442</c:v>
                </c:pt>
                <c:pt idx="18">
                  <c:v>32458</c:v>
                </c:pt>
                <c:pt idx="19">
                  <c:v>32490</c:v>
                </c:pt>
                <c:pt idx="20">
                  <c:v>32538</c:v>
                </c:pt>
                <c:pt idx="21">
                  <c:v>32570</c:v>
                </c:pt>
                <c:pt idx="22">
                  <c:v>32602</c:v>
                </c:pt>
                <c:pt idx="23">
                  <c:v>32618</c:v>
                </c:pt>
                <c:pt idx="24">
                  <c:v>32666</c:v>
                </c:pt>
                <c:pt idx="25">
                  <c:v>32682</c:v>
                </c:pt>
                <c:pt idx="26">
                  <c:v>32714</c:v>
                </c:pt>
                <c:pt idx="27">
                  <c:v>32730</c:v>
                </c:pt>
                <c:pt idx="28">
                  <c:v>32746</c:v>
                </c:pt>
                <c:pt idx="29">
                  <c:v>32810</c:v>
                </c:pt>
                <c:pt idx="30">
                  <c:v>32826</c:v>
                </c:pt>
                <c:pt idx="31">
                  <c:v>32842</c:v>
                </c:pt>
                <c:pt idx="32">
                  <c:v>32858</c:v>
                </c:pt>
                <c:pt idx="33">
                  <c:v>32890</c:v>
                </c:pt>
                <c:pt idx="34">
                  <c:v>32922</c:v>
                </c:pt>
                <c:pt idx="35">
                  <c:v>32954</c:v>
                </c:pt>
                <c:pt idx="36">
                  <c:v>32986</c:v>
                </c:pt>
                <c:pt idx="37">
                  <c:v>33018</c:v>
                </c:pt>
                <c:pt idx="38">
                  <c:v>33034</c:v>
                </c:pt>
                <c:pt idx="39">
                  <c:v>33050</c:v>
                </c:pt>
                <c:pt idx="40">
                  <c:v>33082</c:v>
                </c:pt>
                <c:pt idx="41">
                  <c:v>33098</c:v>
                </c:pt>
                <c:pt idx="42">
                  <c:v>33130</c:v>
                </c:pt>
                <c:pt idx="43">
                  <c:v>33146</c:v>
                </c:pt>
                <c:pt idx="44">
                  <c:v>33178</c:v>
                </c:pt>
                <c:pt idx="45">
                  <c:v>33226</c:v>
                </c:pt>
                <c:pt idx="46">
                  <c:v>33242</c:v>
                </c:pt>
                <c:pt idx="47">
                  <c:v>33322</c:v>
                </c:pt>
                <c:pt idx="48">
                  <c:v>33354</c:v>
                </c:pt>
                <c:pt idx="49">
                  <c:v>33370</c:v>
                </c:pt>
                <c:pt idx="50">
                  <c:v>33386</c:v>
                </c:pt>
                <c:pt idx="51">
                  <c:v>33402</c:v>
                </c:pt>
                <c:pt idx="52">
                  <c:v>33418</c:v>
                </c:pt>
                <c:pt idx="53">
                  <c:v>33450</c:v>
                </c:pt>
                <c:pt idx="54">
                  <c:v>33466</c:v>
                </c:pt>
                <c:pt idx="55">
                  <c:v>33514</c:v>
                </c:pt>
                <c:pt idx="56">
                  <c:v>33546</c:v>
                </c:pt>
                <c:pt idx="57">
                  <c:v>33626</c:v>
                </c:pt>
                <c:pt idx="58">
                  <c:v>33722</c:v>
                </c:pt>
                <c:pt idx="59">
                  <c:v>33738</c:v>
                </c:pt>
                <c:pt idx="60">
                  <c:v>33746</c:v>
                </c:pt>
                <c:pt idx="61">
                  <c:v>33754</c:v>
                </c:pt>
                <c:pt idx="62">
                  <c:v>33770</c:v>
                </c:pt>
                <c:pt idx="63">
                  <c:v>33802</c:v>
                </c:pt>
                <c:pt idx="64">
                  <c:v>33818</c:v>
                </c:pt>
                <c:pt idx="65">
                  <c:v>33834</c:v>
                </c:pt>
                <c:pt idx="66">
                  <c:v>33866</c:v>
                </c:pt>
                <c:pt idx="67">
                  <c:v>33882</c:v>
                </c:pt>
                <c:pt idx="68">
                  <c:v>33898</c:v>
                </c:pt>
                <c:pt idx="69">
                  <c:v>33930</c:v>
                </c:pt>
                <c:pt idx="70">
                  <c:v>33994</c:v>
                </c:pt>
                <c:pt idx="71">
                  <c:v>34026</c:v>
                </c:pt>
                <c:pt idx="72">
                  <c:v>34122</c:v>
                </c:pt>
                <c:pt idx="73">
                  <c:v>34154</c:v>
                </c:pt>
                <c:pt idx="74">
                  <c:v>34170</c:v>
                </c:pt>
                <c:pt idx="75">
                  <c:v>34186</c:v>
                </c:pt>
                <c:pt idx="76">
                  <c:v>34202</c:v>
                </c:pt>
                <c:pt idx="77">
                  <c:v>34218</c:v>
                </c:pt>
                <c:pt idx="78">
                  <c:v>34282</c:v>
                </c:pt>
                <c:pt idx="79">
                  <c:v>34330</c:v>
                </c:pt>
                <c:pt idx="80">
                  <c:v>34442</c:v>
                </c:pt>
                <c:pt idx="81">
                  <c:v>34458</c:v>
                </c:pt>
                <c:pt idx="82">
                  <c:v>34474</c:v>
                </c:pt>
                <c:pt idx="83">
                  <c:v>34490</c:v>
                </c:pt>
                <c:pt idx="84">
                  <c:v>34506</c:v>
                </c:pt>
                <c:pt idx="85">
                  <c:v>34522</c:v>
                </c:pt>
                <c:pt idx="86">
                  <c:v>34570</c:v>
                </c:pt>
                <c:pt idx="87">
                  <c:v>34602</c:v>
                </c:pt>
                <c:pt idx="88">
                  <c:v>34634</c:v>
                </c:pt>
                <c:pt idx="89">
                  <c:v>34746</c:v>
                </c:pt>
                <c:pt idx="90">
                  <c:v>34778</c:v>
                </c:pt>
                <c:pt idx="91">
                  <c:v>34842</c:v>
                </c:pt>
                <c:pt idx="92">
                  <c:v>34874</c:v>
                </c:pt>
                <c:pt idx="93">
                  <c:v>35098</c:v>
                </c:pt>
                <c:pt idx="94">
                  <c:v>35114</c:v>
                </c:pt>
                <c:pt idx="95">
                  <c:v>35130</c:v>
                </c:pt>
                <c:pt idx="96">
                  <c:v>35146</c:v>
                </c:pt>
                <c:pt idx="97">
                  <c:v>35210</c:v>
                </c:pt>
                <c:pt idx="98">
                  <c:v>35226</c:v>
                </c:pt>
                <c:pt idx="99">
                  <c:v>35274</c:v>
                </c:pt>
                <c:pt idx="100">
                  <c:v>35290</c:v>
                </c:pt>
                <c:pt idx="101">
                  <c:v>35338</c:v>
                </c:pt>
                <c:pt idx="102">
                  <c:v>35370</c:v>
                </c:pt>
                <c:pt idx="103">
                  <c:v>35402</c:v>
                </c:pt>
                <c:pt idx="104">
                  <c:v>35418</c:v>
                </c:pt>
                <c:pt idx="105">
                  <c:v>35466</c:v>
                </c:pt>
                <c:pt idx="106">
                  <c:v>35482</c:v>
                </c:pt>
                <c:pt idx="107">
                  <c:v>35546</c:v>
                </c:pt>
                <c:pt idx="108">
                  <c:v>35578</c:v>
                </c:pt>
                <c:pt idx="109">
                  <c:v>35594</c:v>
                </c:pt>
                <c:pt idx="110">
                  <c:v>35626</c:v>
                </c:pt>
                <c:pt idx="111">
                  <c:v>35658</c:v>
                </c:pt>
                <c:pt idx="112">
                  <c:v>35674</c:v>
                </c:pt>
                <c:pt idx="113">
                  <c:v>35706</c:v>
                </c:pt>
                <c:pt idx="114">
                  <c:v>35722</c:v>
                </c:pt>
                <c:pt idx="115">
                  <c:v>35786</c:v>
                </c:pt>
                <c:pt idx="116">
                  <c:v>35834</c:v>
                </c:pt>
                <c:pt idx="117">
                  <c:v>35882</c:v>
                </c:pt>
                <c:pt idx="118">
                  <c:v>35914</c:v>
                </c:pt>
                <c:pt idx="119">
                  <c:v>35930</c:v>
                </c:pt>
                <c:pt idx="120">
                  <c:v>35946</c:v>
                </c:pt>
                <c:pt idx="121">
                  <c:v>35978</c:v>
                </c:pt>
                <c:pt idx="122">
                  <c:v>35993</c:v>
                </c:pt>
                <c:pt idx="123">
                  <c:v>36010</c:v>
                </c:pt>
                <c:pt idx="124">
                  <c:v>36026</c:v>
                </c:pt>
                <c:pt idx="125">
                  <c:v>36042</c:v>
                </c:pt>
                <c:pt idx="126">
                  <c:v>36122</c:v>
                </c:pt>
                <c:pt idx="127">
                  <c:v>36138</c:v>
                </c:pt>
                <c:pt idx="128">
                  <c:v>36250</c:v>
                </c:pt>
                <c:pt idx="129">
                  <c:v>36314</c:v>
                </c:pt>
                <c:pt idx="130">
                  <c:v>36330</c:v>
                </c:pt>
                <c:pt idx="131">
                  <c:v>36346</c:v>
                </c:pt>
                <c:pt idx="132">
                  <c:v>36370</c:v>
                </c:pt>
                <c:pt idx="133">
                  <c:v>36378</c:v>
                </c:pt>
                <c:pt idx="134">
                  <c:v>36386</c:v>
                </c:pt>
                <c:pt idx="135">
                  <c:v>36402</c:v>
                </c:pt>
                <c:pt idx="136">
                  <c:v>36418</c:v>
                </c:pt>
                <c:pt idx="137">
                  <c:v>36426</c:v>
                </c:pt>
                <c:pt idx="138">
                  <c:v>36458</c:v>
                </c:pt>
                <c:pt idx="139">
                  <c:v>36466</c:v>
                </c:pt>
                <c:pt idx="140">
                  <c:v>36490</c:v>
                </c:pt>
                <c:pt idx="141">
                  <c:v>36498</c:v>
                </c:pt>
                <c:pt idx="142">
                  <c:v>36530</c:v>
                </c:pt>
                <c:pt idx="143">
                  <c:v>36546</c:v>
                </c:pt>
                <c:pt idx="144">
                  <c:v>36586</c:v>
                </c:pt>
                <c:pt idx="145">
                  <c:v>36642</c:v>
                </c:pt>
                <c:pt idx="146">
                  <c:v>36650</c:v>
                </c:pt>
                <c:pt idx="147">
                  <c:v>36682</c:v>
                </c:pt>
                <c:pt idx="148">
                  <c:v>36698</c:v>
                </c:pt>
                <c:pt idx="149">
                  <c:v>36706</c:v>
                </c:pt>
                <c:pt idx="150">
                  <c:v>36714</c:v>
                </c:pt>
                <c:pt idx="151">
                  <c:v>36738</c:v>
                </c:pt>
                <c:pt idx="152">
                  <c:v>36746</c:v>
                </c:pt>
                <c:pt idx="153">
                  <c:v>36754</c:v>
                </c:pt>
                <c:pt idx="154">
                  <c:v>36762</c:v>
                </c:pt>
                <c:pt idx="155">
                  <c:v>36770</c:v>
                </c:pt>
                <c:pt idx="156">
                  <c:v>36786</c:v>
                </c:pt>
                <c:pt idx="157">
                  <c:v>36810</c:v>
                </c:pt>
                <c:pt idx="158">
                  <c:v>36850</c:v>
                </c:pt>
                <c:pt idx="159">
                  <c:v>36874</c:v>
                </c:pt>
                <c:pt idx="160">
                  <c:v>36930</c:v>
                </c:pt>
                <c:pt idx="161">
                  <c:v>36954</c:v>
                </c:pt>
                <c:pt idx="162">
                  <c:v>36978</c:v>
                </c:pt>
                <c:pt idx="163">
                  <c:v>37042</c:v>
                </c:pt>
                <c:pt idx="164">
                  <c:v>37050</c:v>
                </c:pt>
                <c:pt idx="165">
                  <c:v>37058</c:v>
                </c:pt>
                <c:pt idx="166">
                  <c:v>37066</c:v>
                </c:pt>
                <c:pt idx="167">
                  <c:v>37074</c:v>
                </c:pt>
                <c:pt idx="168">
                  <c:v>37090</c:v>
                </c:pt>
                <c:pt idx="169">
                  <c:v>37098</c:v>
                </c:pt>
                <c:pt idx="170">
                  <c:v>37106</c:v>
                </c:pt>
                <c:pt idx="171">
                  <c:v>37130</c:v>
                </c:pt>
                <c:pt idx="172">
                  <c:v>37138</c:v>
                </c:pt>
                <c:pt idx="173">
                  <c:v>37162</c:v>
                </c:pt>
                <c:pt idx="174">
                  <c:v>37170</c:v>
                </c:pt>
                <c:pt idx="175">
                  <c:v>37186</c:v>
                </c:pt>
                <c:pt idx="176">
                  <c:v>37210</c:v>
                </c:pt>
                <c:pt idx="177">
                  <c:v>37266</c:v>
                </c:pt>
                <c:pt idx="178">
                  <c:v>37298</c:v>
                </c:pt>
                <c:pt idx="179">
                  <c:v>37314</c:v>
                </c:pt>
                <c:pt idx="180">
                  <c:v>37330</c:v>
                </c:pt>
                <c:pt idx="181">
                  <c:v>37354</c:v>
                </c:pt>
                <c:pt idx="182">
                  <c:v>37402</c:v>
                </c:pt>
                <c:pt idx="183">
                  <c:v>37410</c:v>
                </c:pt>
                <c:pt idx="184">
                  <c:v>37418</c:v>
                </c:pt>
                <c:pt idx="185">
                  <c:v>37426</c:v>
                </c:pt>
                <c:pt idx="186">
                  <c:v>37434</c:v>
                </c:pt>
                <c:pt idx="187">
                  <c:v>37442</c:v>
                </c:pt>
                <c:pt idx="188">
                  <c:v>37458</c:v>
                </c:pt>
                <c:pt idx="189">
                  <c:v>37474</c:v>
                </c:pt>
                <c:pt idx="190">
                  <c:v>37746</c:v>
                </c:pt>
                <c:pt idx="191">
                  <c:v>37818</c:v>
                </c:pt>
                <c:pt idx="192">
                  <c:v>37850</c:v>
                </c:pt>
                <c:pt idx="193">
                  <c:v>37866</c:v>
                </c:pt>
                <c:pt idx="194">
                  <c:v>37890</c:v>
                </c:pt>
                <c:pt idx="195">
                  <c:v>37906</c:v>
                </c:pt>
                <c:pt idx="196">
                  <c:v>37914</c:v>
                </c:pt>
                <c:pt idx="197">
                  <c:v>37994</c:v>
                </c:pt>
                <c:pt idx="198">
                  <c:v>38002</c:v>
                </c:pt>
                <c:pt idx="199">
                  <c:v>38018</c:v>
                </c:pt>
                <c:pt idx="200">
                  <c:v>38058</c:v>
                </c:pt>
                <c:pt idx="201">
                  <c:v>38122</c:v>
                </c:pt>
                <c:pt idx="202">
                  <c:v>38138</c:v>
                </c:pt>
                <c:pt idx="203">
                  <c:v>38146</c:v>
                </c:pt>
                <c:pt idx="204">
                  <c:v>38162</c:v>
                </c:pt>
                <c:pt idx="205">
                  <c:v>38186</c:v>
                </c:pt>
                <c:pt idx="206">
                  <c:v>38210</c:v>
                </c:pt>
                <c:pt idx="207">
                  <c:v>38234</c:v>
                </c:pt>
                <c:pt idx="208">
                  <c:v>38242</c:v>
                </c:pt>
                <c:pt idx="209">
                  <c:v>38258</c:v>
                </c:pt>
                <c:pt idx="210">
                  <c:v>38354</c:v>
                </c:pt>
                <c:pt idx="211">
                  <c:v>38362</c:v>
                </c:pt>
                <c:pt idx="212">
                  <c:v>38426</c:v>
                </c:pt>
                <c:pt idx="213">
                  <c:v>38434</c:v>
                </c:pt>
                <c:pt idx="214">
                  <c:v>38474</c:v>
                </c:pt>
                <c:pt idx="215">
                  <c:v>38498</c:v>
                </c:pt>
                <c:pt idx="216">
                  <c:v>38514</c:v>
                </c:pt>
                <c:pt idx="217">
                  <c:v>38522</c:v>
                </c:pt>
                <c:pt idx="218">
                  <c:v>38530</c:v>
                </c:pt>
                <c:pt idx="219">
                  <c:v>38546</c:v>
                </c:pt>
                <c:pt idx="220">
                  <c:v>38578</c:v>
                </c:pt>
                <c:pt idx="221">
                  <c:v>38618</c:v>
                </c:pt>
                <c:pt idx="222">
                  <c:v>38666</c:v>
                </c:pt>
                <c:pt idx="223">
                  <c:v>38690</c:v>
                </c:pt>
                <c:pt idx="224">
                  <c:v>38802</c:v>
                </c:pt>
                <c:pt idx="225">
                  <c:v>38898</c:v>
                </c:pt>
                <c:pt idx="226">
                  <c:v>38906</c:v>
                </c:pt>
                <c:pt idx="227">
                  <c:v>38922</c:v>
                </c:pt>
                <c:pt idx="228">
                  <c:v>38978</c:v>
                </c:pt>
                <c:pt idx="229">
                  <c:v>39066</c:v>
                </c:pt>
                <c:pt idx="230">
                  <c:v>39082</c:v>
                </c:pt>
                <c:pt idx="231">
                  <c:v>39090</c:v>
                </c:pt>
                <c:pt idx="232">
                  <c:v>39130</c:v>
                </c:pt>
                <c:pt idx="233">
                  <c:v>39138</c:v>
                </c:pt>
                <c:pt idx="234">
                  <c:v>39178</c:v>
                </c:pt>
                <c:pt idx="235">
                  <c:v>39194</c:v>
                </c:pt>
                <c:pt idx="236">
                  <c:v>39226</c:v>
                </c:pt>
                <c:pt idx="237">
                  <c:v>39258</c:v>
                </c:pt>
                <c:pt idx="238">
                  <c:v>39266</c:v>
                </c:pt>
                <c:pt idx="239">
                  <c:v>39274</c:v>
                </c:pt>
                <c:pt idx="240">
                  <c:v>39282</c:v>
                </c:pt>
                <c:pt idx="241">
                  <c:v>39290</c:v>
                </c:pt>
                <c:pt idx="242">
                  <c:v>39298</c:v>
                </c:pt>
                <c:pt idx="243">
                  <c:v>39306</c:v>
                </c:pt>
                <c:pt idx="244">
                  <c:v>39322</c:v>
                </c:pt>
                <c:pt idx="245">
                  <c:v>39338</c:v>
                </c:pt>
                <c:pt idx="246">
                  <c:v>39410</c:v>
                </c:pt>
                <c:pt idx="247">
                  <c:v>39458</c:v>
                </c:pt>
                <c:pt idx="248">
                  <c:v>39474</c:v>
                </c:pt>
                <c:pt idx="249">
                  <c:v>39490</c:v>
                </c:pt>
                <c:pt idx="250">
                  <c:v>39506</c:v>
                </c:pt>
                <c:pt idx="251">
                  <c:v>39522</c:v>
                </c:pt>
                <c:pt idx="252">
                  <c:v>39530</c:v>
                </c:pt>
                <c:pt idx="253">
                  <c:v>39610</c:v>
                </c:pt>
                <c:pt idx="254">
                  <c:v>39634</c:v>
                </c:pt>
                <c:pt idx="255">
                  <c:v>39650</c:v>
                </c:pt>
                <c:pt idx="256">
                  <c:v>39658</c:v>
                </c:pt>
                <c:pt idx="257">
                  <c:v>39666</c:v>
                </c:pt>
                <c:pt idx="258">
                  <c:v>39674</c:v>
                </c:pt>
                <c:pt idx="259">
                  <c:v>39682</c:v>
                </c:pt>
                <c:pt idx="260">
                  <c:v>39690</c:v>
                </c:pt>
                <c:pt idx="261">
                  <c:v>39754</c:v>
                </c:pt>
                <c:pt idx="262">
                  <c:v>39762</c:v>
                </c:pt>
                <c:pt idx="263">
                  <c:v>39810</c:v>
                </c:pt>
                <c:pt idx="264">
                  <c:v>39866</c:v>
                </c:pt>
                <c:pt idx="265">
                  <c:v>39874</c:v>
                </c:pt>
                <c:pt idx="266">
                  <c:v>39898</c:v>
                </c:pt>
                <c:pt idx="267">
                  <c:v>39954</c:v>
                </c:pt>
                <c:pt idx="268">
                  <c:v>39970</c:v>
                </c:pt>
                <c:pt idx="269">
                  <c:v>39978</c:v>
                </c:pt>
                <c:pt idx="270">
                  <c:v>39994</c:v>
                </c:pt>
                <c:pt idx="271">
                  <c:v>40010</c:v>
                </c:pt>
                <c:pt idx="272">
                  <c:v>40018</c:v>
                </c:pt>
                <c:pt idx="273">
                  <c:v>40026</c:v>
                </c:pt>
                <c:pt idx="274">
                  <c:v>40034</c:v>
                </c:pt>
                <c:pt idx="275">
                  <c:v>40058</c:v>
                </c:pt>
                <c:pt idx="276">
                  <c:v>40074</c:v>
                </c:pt>
                <c:pt idx="277">
                  <c:v>40106</c:v>
                </c:pt>
                <c:pt idx="278">
                  <c:v>40114</c:v>
                </c:pt>
                <c:pt idx="279">
                  <c:v>40130</c:v>
                </c:pt>
                <c:pt idx="280">
                  <c:v>40154</c:v>
                </c:pt>
                <c:pt idx="281">
                  <c:v>40178</c:v>
                </c:pt>
                <c:pt idx="282">
                  <c:v>40202</c:v>
                </c:pt>
                <c:pt idx="283">
                  <c:v>40234</c:v>
                </c:pt>
                <c:pt idx="284">
                  <c:v>40266</c:v>
                </c:pt>
                <c:pt idx="285">
                  <c:v>40330</c:v>
                </c:pt>
                <c:pt idx="286">
                  <c:v>40346</c:v>
                </c:pt>
                <c:pt idx="287">
                  <c:v>40378</c:v>
                </c:pt>
                <c:pt idx="288">
                  <c:v>40394</c:v>
                </c:pt>
                <c:pt idx="289">
                  <c:v>40426</c:v>
                </c:pt>
                <c:pt idx="290">
                  <c:v>40458</c:v>
                </c:pt>
                <c:pt idx="291">
                  <c:v>40474</c:v>
                </c:pt>
                <c:pt idx="292">
                  <c:v>40546</c:v>
                </c:pt>
                <c:pt idx="293">
                  <c:v>40554</c:v>
                </c:pt>
                <c:pt idx="294">
                  <c:v>40586</c:v>
                </c:pt>
                <c:pt idx="295">
                  <c:v>40594</c:v>
                </c:pt>
                <c:pt idx="296">
                  <c:v>40642</c:v>
                </c:pt>
                <c:pt idx="297">
                  <c:v>40714</c:v>
                </c:pt>
                <c:pt idx="298">
                  <c:v>40754</c:v>
                </c:pt>
                <c:pt idx="299">
                  <c:v>40762</c:v>
                </c:pt>
                <c:pt idx="300">
                  <c:v>40770</c:v>
                </c:pt>
                <c:pt idx="301">
                  <c:v>40786</c:v>
                </c:pt>
                <c:pt idx="302">
                  <c:v>40802</c:v>
                </c:pt>
                <c:pt idx="303">
                  <c:v>40818</c:v>
                </c:pt>
                <c:pt idx="304">
                  <c:v>40834</c:v>
                </c:pt>
                <c:pt idx="305">
                  <c:v>40882</c:v>
                </c:pt>
                <c:pt idx="306">
                  <c:v>40914</c:v>
                </c:pt>
                <c:pt idx="307">
                  <c:v>40994</c:v>
                </c:pt>
                <c:pt idx="308">
                  <c:v>41026</c:v>
                </c:pt>
                <c:pt idx="309">
                  <c:v>41042</c:v>
                </c:pt>
                <c:pt idx="310">
                  <c:v>41058</c:v>
                </c:pt>
                <c:pt idx="311">
                  <c:v>41090</c:v>
                </c:pt>
                <c:pt idx="312">
                  <c:v>41106</c:v>
                </c:pt>
                <c:pt idx="313">
                  <c:v>41122</c:v>
                </c:pt>
                <c:pt idx="314">
                  <c:v>41138</c:v>
                </c:pt>
                <c:pt idx="315">
                  <c:v>41186</c:v>
                </c:pt>
                <c:pt idx="316">
                  <c:v>41218</c:v>
                </c:pt>
                <c:pt idx="317">
                  <c:v>41266</c:v>
                </c:pt>
                <c:pt idx="318">
                  <c:v>41362</c:v>
                </c:pt>
                <c:pt idx="319">
                  <c:v>41367</c:v>
                </c:pt>
                <c:pt idx="320">
                  <c:v>41418</c:v>
                </c:pt>
                <c:pt idx="321">
                  <c:v>41434</c:v>
                </c:pt>
                <c:pt idx="322">
                  <c:v>41450</c:v>
                </c:pt>
                <c:pt idx="323">
                  <c:v>41466</c:v>
                </c:pt>
                <c:pt idx="324">
                  <c:v>41482</c:v>
                </c:pt>
                <c:pt idx="325">
                  <c:v>41498</c:v>
                </c:pt>
                <c:pt idx="326">
                  <c:v>41514</c:v>
                </c:pt>
                <c:pt idx="327">
                  <c:v>41578</c:v>
                </c:pt>
                <c:pt idx="328">
                  <c:v>41674</c:v>
                </c:pt>
                <c:pt idx="329">
                  <c:v>41738</c:v>
                </c:pt>
                <c:pt idx="330">
                  <c:v>41770</c:v>
                </c:pt>
                <c:pt idx="331">
                  <c:v>41802</c:v>
                </c:pt>
                <c:pt idx="332">
                  <c:v>41818</c:v>
                </c:pt>
                <c:pt idx="333">
                  <c:v>41850</c:v>
                </c:pt>
                <c:pt idx="334">
                  <c:v>41866</c:v>
                </c:pt>
                <c:pt idx="335">
                  <c:v>41898</c:v>
                </c:pt>
                <c:pt idx="336">
                  <c:v>41930</c:v>
                </c:pt>
                <c:pt idx="337">
                  <c:v>41946</c:v>
                </c:pt>
                <c:pt idx="338">
                  <c:v>41962</c:v>
                </c:pt>
                <c:pt idx="339">
                  <c:v>41978</c:v>
                </c:pt>
                <c:pt idx="340">
                  <c:v>42010</c:v>
                </c:pt>
                <c:pt idx="341">
                  <c:v>42042</c:v>
                </c:pt>
                <c:pt idx="342">
                  <c:v>42058</c:v>
                </c:pt>
                <c:pt idx="343">
                  <c:v>42138</c:v>
                </c:pt>
                <c:pt idx="344">
                  <c:v>42170</c:v>
                </c:pt>
                <c:pt idx="345">
                  <c:v>42186</c:v>
                </c:pt>
                <c:pt idx="346">
                  <c:v>42202</c:v>
                </c:pt>
                <c:pt idx="347">
                  <c:v>42234</c:v>
                </c:pt>
                <c:pt idx="348">
                  <c:v>42250</c:v>
                </c:pt>
                <c:pt idx="349">
                  <c:v>42346</c:v>
                </c:pt>
                <c:pt idx="350">
                  <c:v>42362</c:v>
                </c:pt>
                <c:pt idx="351">
                  <c:v>42394</c:v>
                </c:pt>
                <c:pt idx="352">
                  <c:v>42458</c:v>
                </c:pt>
                <c:pt idx="353">
                  <c:v>42474</c:v>
                </c:pt>
                <c:pt idx="354">
                  <c:v>42490</c:v>
                </c:pt>
                <c:pt idx="355">
                  <c:v>42506</c:v>
                </c:pt>
                <c:pt idx="356">
                  <c:v>42554</c:v>
                </c:pt>
                <c:pt idx="357">
                  <c:v>42570</c:v>
                </c:pt>
                <c:pt idx="358">
                  <c:v>42586</c:v>
                </c:pt>
                <c:pt idx="359">
                  <c:v>42602</c:v>
                </c:pt>
                <c:pt idx="360">
                  <c:v>42666</c:v>
                </c:pt>
                <c:pt idx="361">
                  <c:v>42714</c:v>
                </c:pt>
                <c:pt idx="362">
                  <c:v>42778</c:v>
                </c:pt>
                <c:pt idx="363">
                  <c:v>42794</c:v>
                </c:pt>
                <c:pt idx="364">
                  <c:v>42826</c:v>
                </c:pt>
                <c:pt idx="365">
                  <c:v>42858</c:v>
                </c:pt>
                <c:pt idx="366">
                  <c:v>42874</c:v>
                </c:pt>
                <c:pt idx="367">
                  <c:v>42890</c:v>
                </c:pt>
                <c:pt idx="368">
                  <c:v>42906</c:v>
                </c:pt>
                <c:pt idx="369">
                  <c:v>42922</c:v>
                </c:pt>
                <c:pt idx="370">
                  <c:v>42954</c:v>
                </c:pt>
                <c:pt idx="371">
                  <c:v>42970</c:v>
                </c:pt>
                <c:pt idx="372">
                  <c:v>43018</c:v>
                </c:pt>
                <c:pt idx="373">
                  <c:v>43098</c:v>
                </c:pt>
                <c:pt idx="374">
                  <c:v>43116</c:v>
                </c:pt>
                <c:pt idx="375">
                  <c:v>43159</c:v>
                </c:pt>
                <c:pt idx="376">
                  <c:v>43169</c:v>
                </c:pt>
                <c:pt idx="377">
                  <c:v>43219</c:v>
                </c:pt>
                <c:pt idx="378">
                  <c:v>43244</c:v>
                </c:pt>
                <c:pt idx="379">
                  <c:v>43274</c:v>
                </c:pt>
                <c:pt idx="380">
                  <c:v>43299</c:v>
                </c:pt>
                <c:pt idx="381">
                  <c:v>43326</c:v>
                </c:pt>
                <c:pt idx="382">
                  <c:v>43344</c:v>
                </c:pt>
                <c:pt idx="383">
                  <c:v>43399</c:v>
                </c:pt>
                <c:pt idx="384">
                  <c:v>43424</c:v>
                </c:pt>
                <c:pt idx="385">
                  <c:v>43461</c:v>
                </c:pt>
              </c:numCache>
            </c:numRef>
          </c:cat>
          <c:val>
            <c:numRef>
              <c:f>SWD_Time_Series!$D$2:$D$387</c:f>
              <c:numCache>
                <c:formatCode>#,##0.00</c:formatCode>
                <c:ptCount val="386"/>
                <c:pt idx="0">
                  <c:v>2557.08</c:v>
                </c:pt>
                <c:pt idx="1">
                  <c:v>2428.1999999999998</c:v>
                </c:pt>
                <c:pt idx="2">
                  <c:v>2401.65</c:v>
                </c:pt>
                <c:pt idx="3">
                  <c:v>2402.9100000000012</c:v>
                </c:pt>
                <c:pt idx="4">
                  <c:v>2273.94</c:v>
                </c:pt>
                <c:pt idx="5">
                  <c:v>2217.42</c:v>
                </c:pt>
                <c:pt idx="6">
                  <c:v>1980.6299999999999</c:v>
                </c:pt>
                <c:pt idx="7">
                  <c:v>1880.82</c:v>
                </c:pt>
                <c:pt idx="8">
                  <c:v>2144.1600000000003</c:v>
                </c:pt>
                <c:pt idx="9">
                  <c:v>1911.51</c:v>
                </c:pt>
                <c:pt idx="10">
                  <c:v>1881.8100000000002</c:v>
                </c:pt>
                <c:pt idx="11">
                  <c:v>2429.64</c:v>
                </c:pt>
                <c:pt idx="12">
                  <c:v>2091.42</c:v>
                </c:pt>
                <c:pt idx="13">
                  <c:v>1607.1299999999999</c:v>
                </c:pt>
                <c:pt idx="14">
                  <c:v>1451.34</c:v>
                </c:pt>
                <c:pt idx="15">
                  <c:v>1585.44</c:v>
                </c:pt>
                <c:pt idx="16">
                  <c:v>1488.06</c:v>
                </c:pt>
                <c:pt idx="17">
                  <c:v>1624.3199999999997</c:v>
                </c:pt>
                <c:pt idx="18">
                  <c:v>1960.56</c:v>
                </c:pt>
                <c:pt idx="19">
                  <c:v>1861.3799999999999</c:v>
                </c:pt>
                <c:pt idx="20">
                  <c:v>2120.2199999999998</c:v>
                </c:pt>
                <c:pt idx="21">
                  <c:v>2070.9900000000002</c:v>
                </c:pt>
                <c:pt idx="22">
                  <c:v>1963.44</c:v>
                </c:pt>
                <c:pt idx="23">
                  <c:v>2068.4699999999998</c:v>
                </c:pt>
                <c:pt idx="24">
                  <c:v>1792.98</c:v>
                </c:pt>
                <c:pt idx="25">
                  <c:v>1761.3899999999999</c:v>
                </c:pt>
                <c:pt idx="26">
                  <c:v>1494.72</c:v>
                </c:pt>
                <c:pt idx="27">
                  <c:v>1271.07</c:v>
                </c:pt>
                <c:pt idx="28">
                  <c:v>1656.1799999999998</c:v>
                </c:pt>
                <c:pt idx="29">
                  <c:v>1702.98</c:v>
                </c:pt>
                <c:pt idx="30">
                  <c:v>1718.28</c:v>
                </c:pt>
                <c:pt idx="31">
                  <c:v>1983.06</c:v>
                </c:pt>
                <c:pt idx="32">
                  <c:v>2046.6899999999998</c:v>
                </c:pt>
                <c:pt idx="33">
                  <c:v>2381.67</c:v>
                </c:pt>
                <c:pt idx="34">
                  <c:v>2357.2799999999997</c:v>
                </c:pt>
                <c:pt idx="35">
                  <c:v>2322.9</c:v>
                </c:pt>
                <c:pt idx="36">
                  <c:v>2261.34</c:v>
                </c:pt>
                <c:pt idx="37">
                  <c:v>2106.54</c:v>
                </c:pt>
                <c:pt idx="38">
                  <c:v>2060.2799999999997</c:v>
                </c:pt>
                <c:pt idx="39">
                  <c:v>1885.86</c:v>
                </c:pt>
                <c:pt idx="40">
                  <c:v>1604.8799999999999</c:v>
                </c:pt>
                <c:pt idx="41">
                  <c:v>1416.6899999999998</c:v>
                </c:pt>
                <c:pt idx="42">
                  <c:v>1125.45</c:v>
                </c:pt>
                <c:pt idx="43">
                  <c:v>1114.47</c:v>
                </c:pt>
                <c:pt idx="44">
                  <c:v>1347.03</c:v>
                </c:pt>
                <c:pt idx="45">
                  <c:v>2295.7200000000003</c:v>
                </c:pt>
                <c:pt idx="46">
                  <c:v>2406.42</c:v>
                </c:pt>
                <c:pt idx="47">
                  <c:v>2595.69</c:v>
                </c:pt>
                <c:pt idx="48">
                  <c:v>2605.86</c:v>
                </c:pt>
                <c:pt idx="49">
                  <c:v>2580.5699999999997</c:v>
                </c:pt>
                <c:pt idx="50">
                  <c:v>2533.0500000000002</c:v>
                </c:pt>
                <c:pt idx="51">
                  <c:v>2492.3700000000022</c:v>
                </c:pt>
                <c:pt idx="52">
                  <c:v>2512.17</c:v>
                </c:pt>
                <c:pt idx="53">
                  <c:v>2244.7799999999997</c:v>
                </c:pt>
                <c:pt idx="54">
                  <c:v>2301.3900000000012</c:v>
                </c:pt>
                <c:pt idx="55">
                  <c:v>2204.5500000000002</c:v>
                </c:pt>
                <c:pt idx="56">
                  <c:v>2261.25</c:v>
                </c:pt>
                <c:pt idx="57">
                  <c:v>2378.34</c:v>
                </c:pt>
                <c:pt idx="58">
                  <c:v>2429.1</c:v>
                </c:pt>
                <c:pt idx="59">
                  <c:v>2419.7399999999998</c:v>
                </c:pt>
                <c:pt idx="60">
                  <c:v>2401.8300000000022</c:v>
                </c:pt>
                <c:pt idx="61">
                  <c:v>2335.77</c:v>
                </c:pt>
                <c:pt idx="62">
                  <c:v>2293.02</c:v>
                </c:pt>
                <c:pt idx="63">
                  <c:v>2301.3900000000012</c:v>
                </c:pt>
                <c:pt idx="64">
                  <c:v>2254.0499999999997</c:v>
                </c:pt>
                <c:pt idx="65">
                  <c:v>2218.0499999999997</c:v>
                </c:pt>
                <c:pt idx="66">
                  <c:v>2207.25</c:v>
                </c:pt>
                <c:pt idx="67">
                  <c:v>2038.41</c:v>
                </c:pt>
                <c:pt idx="68">
                  <c:v>1853.37</c:v>
                </c:pt>
                <c:pt idx="69">
                  <c:v>2076.21</c:v>
                </c:pt>
                <c:pt idx="70">
                  <c:v>2314.5299999999997</c:v>
                </c:pt>
                <c:pt idx="71">
                  <c:v>2485.2599999999998</c:v>
                </c:pt>
                <c:pt idx="72">
                  <c:v>2251.98</c:v>
                </c:pt>
                <c:pt idx="73">
                  <c:v>1879.29</c:v>
                </c:pt>
                <c:pt idx="74">
                  <c:v>1990.8899999999999</c:v>
                </c:pt>
                <c:pt idx="75">
                  <c:v>1827.99</c:v>
                </c:pt>
                <c:pt idx="76">
                  <c:v>1706.4</c:v>
                </c:pt>
                <c:pt idx="77">
                  <c:v>1681.6499999999999</c:v>
                </c:pt>
                <c:pt idx="78">
                  <c:v>1703.97</c:v>
                </c:pt>
                <c:pt idx="79">
                  <c:v>1886.1299999999999</c:v>
                </c:pt>
                <c:pt idx="80">
                  <c:v>1903.86</c:v>
                </c:pt>
                <c:pt idx="81">
                  <c:v>1797.84</c:v>
                </c:pt>
                <c:pt idx="82">
                  <c:v>1832.76</c:v>
                </c:pt>
                <c:pt idx="83">
                  <c:v>1761.21</c:v>
                </c:pt>
                <c:pt idx="84">
                  <c:v>1583.37</c:v>
                </c:pt>
                <c:pt idx="85">
                  <c:v>1249.74</c:v>
                </c:pt>
                <c:pt idx="86">
                  <c:v>996.12</c:v>
                </c:pt>
                <c:pt idx="87">
                  <c:v>1185.48</c:v>
                </c:pt>
                <c:pt idx="88">
                  <c:v>1656.72</c:v>
                </c:pt>
                <c:pt idx="89">
                  <c:v>2157.0299999999997</c:v>
                </c:pt>
                <c:pt idx="90">
                  <c:v>2084.8500000000022</c:v>
                </c:pt>
                <c:pt idx="91">
                  <c:v>1900.1699999999998</c:v>
                </c:pt>
                <c:pt idx="92">
                  <c:v>1583.1899999999998</c:v>
                </c:pt>
                <c:pt idx="93">
                  <c:v>2247.2999999999997</c:v>
                </c:pt>
                <c:pt idx="94">
                  <c:v>2365.29</c:v>
                </c:pt>
                <c:pt idx="95">
                  <c:v>2496.6</c:v>
                </c:pt>
                <c:pt idx="96">
                  <c:v>2430.63</c:v>
                </c:pt>
                <c:pt idx="97">
                  <c:v>2443.6799999999998</c:v>
                </c:pt>
                <c:pt idx="98">
                  <c:v>2422.7999999999997</c:v>
                </c:pt>
                <c:pt idx="99">
                  <c:v>2259.27</c:v>
                </c:pt>
                <c:pt idx="100">
                  <c:v>2216.25</c:v>
                </c:pt>
                <c:pt idx="101">
                  <c:v>2087.0100000000002</c:v>
                </c:pt>
                <c:pt idx="102">
                  <c:v>2112.3000000000002</c:v>
                </c:pt>
                <c:pt idx="103">
                  <c:v>2019.96</c:v>
                </c:pt>
                <c:pt idx="104">
                  <c:v>2123.73</c:v>
                </c:pt>
                <c:pt idx="105">
                  <c:v>2331.1799999999998</c:v>
                </c:pt>
                <c:pt idx="106">
                  <c:v>2367.27</c:v>
                </c:pt>
                <c:pt idx="107">
                  <c:v>2164.86</c:v>
                </c:pt>
                <c:pt idx="108">
                  <c:v>1890.8999999999999</c:v>
                </c:pt>
                <c:pt idx="109">
                  <c:v>1769.58</c:v>
                </c:pt>
                <c:pt idx="110">
                  <c:v>1670.6699999999998</c:v>
                </c:pt>
                <c:pt idx="111">
                  <c:v>1587.51</c:v>
                </c:pt>
                <c:pt idx="112">
                  <c:v>1540.44</c:v>
                </c:pt>
                <c:pt idx="113">
                  <c:v>1893.78</c:v>
                </c:pt>
                <c:pt idx="114">
                  <c:v>2048.7599999999998</c:v>
                </c:pt>
                <c:pt idx="115">
                  <c:v>2313.9</c:v>
                </c:pt>
                <c:pt idx="116">
                  <c:v>2310.66</c:v>
                </c:pt>
                <c:pt idx="117">
                  <c:v>2371.3200000000002</c:v>
                </c:pt>
                <c:pt idx="118">
                  <c:v>2297.6099999999997</c:v>
                </c:pt>
                <c:pt idx="119">
                  <c:v>2270.16</c:v>
                </c:pt>
                <c:pt idx="120">
                  <c:v>2200.9499999999998</c:v>
                </c:pt>
                <c:pt idx="121">
                  <c:v>1928.61</c:v>
                </c:pt>
                <c:pt idx="122">
                  <c:v>1834.11</c:v>
                </c:pt>
                <c:pt idx="123">
                  <c:v>1806.3899999999999</c:v>
                </c:pt>
                <c:pt idx="124">
                  <c:v>1587.96</c:v>
                </c:pt>
                <c:pt idx="125">
                  <c:v>1375.6499999999999</c:v>
                </c:pt>
                <c:pt idx="126">
                  <c:v>2181.42</c:v>
                </c:pt>
                <c:pt idx="127">
                  <c:v>2185.02</c:v>
                </c:pt>
                <c:pt idx="128">
                  <c:v>2388.06</c:v>
                </c:pt>
                <c:pt idx="129">
                  <c:v>2027.79</c:v>
                </c:pt>
                <c:pt idx="130">
                  <c:v>2104.92</c:v>
                </c:pt>
                <c:pt idx="131">
                  <c:v>1899.8100000000002</c:v>
                </c:pt>
                <c:pt idx="132">
                  <c:v>2071.17</c:v>
                </c:pt>
                <c:pt idx="133">
                  <c:v>1698.03</c:v>
                </c:pt>
                <c:pt idx="134">
                  <c:v>1912.1399999999999</c:v>
                </c:pt>
                <c:pt idx="135">
                  <c:v>1798.83</c:v>
                </c:pt>
                <c:pt idx="136">
                  <c:v>1906.02</c:v>
                </c:pt>
                <c:pt idx="137">
                  <c:v>1608.48</c:v>
                </c:pt>
                <c:pt idx="138">
                  <c:v>1679.49</c:v>
                </c:pt>
                <c:pt idx="139">
                  <c:v>1744.2899999999997</c:v>
                </c:pt>
                <c:pt idx="140">
                  <c:v>1809.72</c:v>
                </c:pt>
                <c:pt idx="141">
                  <c:v>2321.5499999999997</c:v>
                </c:pt>
                <c:pt idx="142">
                  <c:v>2397.3300000000022</c:v>
                </c:pt>
                <c:pt idx="143">
                  <c:v>2402.9999999999995</c:v>
                </c:pt>
                <c:pt idx="144">
                  <c:v>2286.1799999999998</c:v>
                </c:pt>
                <c:pt idx="145">
                  <c:v>2186.8200000000002</c:v>
                </c:pt>
                <c:pt idx="146">
                  <c:v>2181.5100000000002</c:v>
                </c:pt>
                <c:pt idx="147">
                  <c:v>2026.8000000000002</c:v>
                </c:pt>
                <c:pt idx="148">
                  <c:v>2035.44</c:v>
                </c:pt>
                <c:pt idx="149">
                  <c:v>2019.06</c:v>
                </c:pt>
                <c:pt idx="150">
                  <c:v>1833.6599999999999</c:v>
                </c:pt>
                <c:pt idx="151">
                  <c:v>2009.97</c:v>
                </c:pt>
                <c:pt idx="152">
                  <c:v>1865.7</c:v>
                </c:pt>
                <c:pt idx="153">
                  <c:v>1941.5700000000002</c:v>
                </c:pt>
                <c:pt idx="154">
                  <c:v>1713.6899999999998</c:v>
                </c:pt>
                <c:pt idx="155">
                  <c:v>1797.93</c:v>
                </c:pt>
                <c:pt idx="156">
                  <c:v>1803.42</c:v>
                </c:pt>
                <c:pt idx="157">
                  <c:v>1731.6</c:v>
                </c:pt>
                <c:pt idx="158">
                  <c:v>1860.6599999999999</c:v>
                </c:pt>
                <c:pt idx="159">
                  <c:v>1891.5299999999997</c:v>
                </c:pt>
                <c:pt idx="160">
                  <c:v>2283.66</c:v>
                </c:pt>
                <c:pt idx="161">
                  <c:v>2281.14</c:v>
                </c:pt>
                <c:pt idx="162">
                  <c:v>2310.48</c:v>
                </c:pt>
                <c:pt idx="163">
                  <c:v>2109.6</c:v>
                </c:pt>
                <c:pt idx="164">
                  <c:v>1931.49</c:v>
                </c:pt>
                <c:pt idx="165">
                  <c:v>2047.41</c:v>
                </c:pt>
                <c:pt idx="166">
                  <c:v>1844.91</c:v>
                </c:pt>
                <c:pt idx="167">
                  <c:v>1948.1399999999999</c:v>
                </c:pt>
                <c:pt idx="168">
                  <c:v>1890.45</c:v>
                </c:pt>
                <c:pt idx="169">
                  <c:v>1629.1799999999998</c:v>
                </c:pt>
                <c:pt idx="170">
                  <c:v>1634.6699999999998</c:v>
                </c:pt>
                <c:pt idx="171">
                  <c:v>1298.07</c:v>
                </c:pt>
                <c:pt idx="172">
                  <c:v>1823.1299999999999</c:v>
                </c:pt>
                <c:pt idx="173">
                  <c:v>1605.87</c:v>
                </c:pt>
                <c:pt idx="174">
                  <c:v>1388.52</c:v>
                </c:pt>
                <c:pt idx="175">
                  <c:v>1652.58</c:v>
                </c:pt>
                <c:pt idx="176">
                  <c:v>1656.09</c:v>
                </c:pt>
                <c:pt idx="177">
                  <c:v>1765.08</c:v>
                </c:pt>
                <c:pt idx="178">
                  <c:v>1762.3799999999999</c:v>
                </c:pt>
                <c:pt idx="179">
                  <c:v>1816.5599999999997</c:v>
                </c:pt>
                <c:pt idx="180">
                  <c:v>1868.6699999999998</c:v>
                </c:pt>
                <c:pt idx="181">
                  <c:v>1723.6799999999998</c:v>
                </c:pt>
                <c:pt idx="182">
                  <c:v>1733.94</c:v>
                </c:pt>
                <c:pt idx="183">
                  <c:v>1804.95</c:v>
                </c:pt>
                <c:pt idx="184">
                  <c:v>1710</c:v>
                </c:pt>
                <c:pt idx="185">
                  <c:v>1723.32</c:v>
                </c:pt>
                <c:pt idx="186">
                  <c:v>1529.01</c:v>
                </c:pt>
                <c:pt idx="187">
                  <c:v>1684.26</c:v>
                </c:pt>
                <c:pt idx="188">
                  <c:v>1470.24</c:v>
                </c:pt>
                <c:pt idx="189">
                  <c:v>1235.52</c:v>
                </c:pt>
                <c:pt idx="190">
                  <c:v>2472.84</c:v>
                </c:pt>
                <c:pt idx="191">
                  <c:v>2267.5500000000002</c:v>
                </c:pt>
                <c:pt idx="192">
                  <c:v>2173.86</c:v>
                </c:pt>
                <c:pt idx="193">
                  <c:v>2069.1</c:v>
                </c:pt>
                <c:pt idx="194">
                  <c:v>2617.65</c:v>
                </c:pt>
                <c:pt idx="195">
                  <c:v>2604.3300000000022</c:v>
                </c:pt>
                <c:pt idx="196">
                  <c:v>2468.52</c:v>
                </c:pt>
                <c:pt idx="197">
                  <c:v>2620.8900000000012</c:v>
                </c:pt>
                <c:pt idx="198">
                  <c:v>2628.0899999999997</c:v>
                </c:pt>
                <c:pt idx="199">
                  <c:v>2613.6</c:v>
                </c:pt>
                <c:pt idx="200">
                  <c:v>2609.8200000000002</c:v>
                </c:pt>
                <c:pt idx="201">
                  <c:v>2616.84</c:v>
                </c:pt>
                <c:pt idx="202">
                  <c:v>2577.06</c:v>
                </c:pt>
                <c:pt idx="203">
                  <c:v>2576.16</c:v>
                </c:pt>
                <c:pt idx="204">
                  <c:v>2604.3300000000022</c:v>
                </c:pt>
                <c:pt idx="205">
                  <c:v>2540.25</c:v>
                </c:pt>
                <c:pt idx="206">
                  <c:v>2568.96</c:v>
                </c:pt>
                <c:pt idx="207">
                  <c:v>2508.5699999999997</c:v>
                </c:pt>
                <c:pt idx="208">
                  <c:v>2541.42</c:v>
                </c:pt>
                <c:pt idx="209">
                  <c:v>2594.6999999999998</c:v>
                </c:pt>
                <c:pt idx="210">
                  <c:v>2655.4500000000012</c:v>
                </c:pt>
                <c:pt idx="211">
                  <c:v>2613.06</c:v>
                </c:pt>
                <c:pt idx="212">
                  <c:v>2596.5</c:v>
                </c:pt>
                <c:pt idx="213">
                  <c:v>2649.51</c:v>
                </c:pt>
                <c:pt idx="214">
                  <c:v>2573.3700000000022</c:v>
                </c:pt>
                <c:pt idx="215">
                  <c:v>2550.5099999999998</c:v>
                </c:pt>
                <c:pt idx="216">
                  <c:v>2537.8200000000002</c:v>
                </c:pt>
                <c:pt idx="217">
                  <c:v>2470.4100000000012</c:v>
                </c:pt>
                <c:pt idx="218">
                  <c:v>2460.42</c:v>
                </c:pt>
                <c:pt idx="219">
                  <c:v>2390.9399999999996</c:v>
                </c:pt>
                <c:pt idx="220">
                  <c:v>2222.64</c:v>
                </c:pt>
                <c:pt idx="221">
                  <c:v>1881.72</c:v>
                </c:pt>
                <c:pt idx="222">
                  <c:v>1844.0100000000002</c:v>
                </c:pt>
                <c:pt idx="223">
                  <c:v>1895.4</c:v>
                </c:pt>
                <c:pt idx="224">
                  <c:v>2354.7599999999998</c:v>
                </c:pt>
                <c:pt idx="225">
                  <c:v>183.78</c:v>
                </c:pt>
                <c:pt idx="226">
                  <c:v>66.510000000000005</c:v>
                </c:pt>
                <c:pt idx="227">
                  <c:v>166.59</c:v>
                </c:pt>
                <c:pt idx="228">
                  <c:v>648</c:v>
                </c:pt>
                <c:pt idx="229">
                  <c:v>2135.88</c:v>
                </c:pt>
                <c:pt idx="230">
                  <c:v>2275.92</c:v>
                </c:pt>
                <c:pt idx="231">
                  <c:v>2184.12</c:v>
                </c:pt>
                <c:pt idx="232">
                  <c:v>2220.12</c:v>
                </c:pt>
                <c:pt idx="233">
                  <c:v>2266.92</c:v>
                </c:pt>
                <c:pt idx="234">
                  <c:v>2195.19</c:v>
                </c:pt>
                <c:pt idx="235">
                  <c:v>2019.42</c:v>
                </c:pt>
                <c:pt idx="236">
                  <c:v>682.29000000000053</c:v>
                </c:pt>
                <c:pt idx="237">
                  <c:v>3.5999999999999988</c:v>
                </c:pt>
                <c:pt idx="238">
                  <c:v>98.28</c:v>
                </c:pt>
                <c:pt idx="239">
                  <c:v>19.89</c:v>
                </c:pt>
                <c:pt idx="240">
                  <c:v>53.1</c:v>
                </c:pt>
                <c:pt idx="241">
                  <c:v>33.660000000000011</c:v>
                </c:pt>
                <c:pt idx="242">
                  <c:v>114.92999999999999</c:v>
                </c:pt>
                <c:pt idx="243">
                  <c:v>109.35</c:v>
                </c:pt>
                <c:pt idx="244">
                  <c:v>89.82</c:v>
                </c:pt>
                <c:pt idx="245">
                  <c:v>247.22999999999996</c:v>
                </c:pt>
                <c:pt idx="246">
                  <c:v>2262.3300000000022</c:v>
                </c:pt>
                <c:pt idx="247">
                  <c:v>2139.48</c:v>
                </c:pt>
                <c:pt idx="248">
                  <c:v>2175.75</c:v>
                </c:pt>
                <c:pt idx="249">
                  <c:v>2017.08</c:v>
                </c:pt>
                <c:pt idx="250">
                  <c:v>1994.3100000000002</c:v>
                </c:pt>
                <c:pt idx="251">
                  <c:v>1844.46</c:v>
                </c:pt>
                <c:pt idx="252">
                  <c:v>1548.8999999999999</c:v>
                </c:pt>
                <c:pt idx="253">
                  <c:v>160.65</c:v>
                </c:pt>
                <c:pt idx="254">
                  <c:v>382.22999999999951</c:v>
                </c:pt>
                <c:pt idx="255">
                  <c:v>242.37</c:v>
                </c:pt>
                <c:pt idx="256">
                  <c:v>243.81</c:v>
                </c:pt>
                <c:pt idx="257">
                  <c:v>333.53999999999951</c:v>
                </c:pt>
                <c:pt idx="258">
                  <c:v>165.96</c:v>
                </c:pt>
                <c:pt idx="259">
                  <c:v>295.65000000000032</c:v>
                </c:pt>
                <c:pt idx="260">
                  <c:v>330.57</c:v>
                </c:pt>
                <c:pt idx="261">
                  <c:v>930.32999999999947</c:v>
                </c:pt>
                <c:pt idx="262">
                  <c:v>974.7</c:v>
                </c:pt>
                <c:pt idx="263">
                  <c:v>1153.44</c:v>
                </c:pt>
                <c:pt idx="264">
                  <c:v>2223.9</c:v>
                </c:pt>
                <c:pt idx="265">
                  <c:v>2313.8100000000022</c:v>
                </c:pt>
                <c:pt idx="266">
                  <c:v>2173.86</c:v>
                </c:pt>
                <c:pt idx="267">
                  <c:v>2377.5299999999997</c:v>
                </c:pt>
                <c:pt idx="268">
                  <c:v>2301.48</c:v>
                </c:pt>
                <c:pt idx="269">
                  <c:v>2195.73</c:v>
                </c:pt>
                <c:pt idx="270">
                  <c:v>1952.46</c:v>
                </c:pt>
                <c:pt idx="271">
                  <c:v>1554.75</c:v>
                </c:pt>
                <c:pt idx="272">
                  <c:v>1430.28</c:v>
                </c:pt>
                <c:pt idx="273">
                  <c:v>1182.06</c:v>
                </c:pt>
                <c:pt idx="274">
                  <c:v>852.4799999999999</c:v>
                </c:pt>
                <c:pt idx="275">
                  <c:v>1209.8699999999999</c:v>
                </c:pt>
                <c:pt idx="276">
                  <c:v>1444.41</c:v>
                </c:pt>
                <c:pt idx="277">
                  <c:v>1758.1499999999999</c:v>
                </c:pt>
                <c:pt idx="278">
                  <c:v>1692.09</c:v>
                </c:pt>
                <c:pt idx="279">
                  <c:v>1845</c:v>
                </c:pt>
                <c:pt idx="280">
                  <c:v>1761.48</c:v>
                </c:pt>
                <c:pt idx="281">
                  <c:v>1741.5</c:v>
                </c:pt>
                <c:pt idx="282">
                  <c:v>2116.44</c:v>
                </c:pt>
                <c:pt idx="283">
                  <c:v>2003.3100000000002</c:v>
                </c:pt>
                <c:pt idx="284">
                  <c:v>2080.8000000000002</c:v>
                </c:pt>
                <c:pt idx="285">
                  <c:v>1572.48</c:v>
                </c:pt>
                <c:pt idx="286">
                  <c:v>1274.8499999999999</c:v>
                </c:pt>
                <c:pt idx="287">
                  <c:v>427.95</c:v>
                </c:pt>
                <c:pt idx="288">
                  <c:v>446.31</c:v>
                </c:pt>
                <c:pt idx="289">
                  <c:v>585.44999999999948</c:v>
                </c:pt>
                <c:pt idx="290">
                  <c:v>1384.11</c:v>
                </c:pt>
                <c:pt idx="291">
                  <c:v>1773.9</c:v>
                </c:pt>
                <c:pt idx="292">
                  <c:v>1746.6299999999999</c:v>
                </c:pt>
                <c:pt idx="293">
                  <c:v>1813.32</c:v>
                </c:pt>
                <c:pt idx="294">
                  <c:v>1916.01</c:v>
                </c:pt>
                <c:pt idx="295">
                  <c:v>2088.8100000000022</c:v>
                </c:pt>
                <c:pt idx="296">
                  <c:v>1829.1599999999999</c:v>
                </c:pt>
                <c:pt idx="297">
                  <c:v>1255.5</c:v>
                </c:pt>
                <c:pt idx="298">
                  <c:v>478.62</c:v>
                </c:pt>
                <c:pt idx="299">
                  <c:v>480.87</c:v>
                </c:pt>
                <c:pt idx="300">
                  <c:v>529.19999999999993</c:v>
                </c:pt>
                <c:pt idx="301">
                  <c:v>562.23</c:v>
                </c:pt>
                <c:pt idx="302">
                  <c:v>1129.5</c:v>
                </c:pt>
                <c:pt idx="303">
                  <c:v>1290.33</c:v>
                </c:pt>
                <c:pt idx="304">
                  <c:v>1744.02</c:v>
                </c:pt>
                <c:pt idx="305">
                  <c:v>2317.5899999999997</c:v>
                </c:pt>
                <c:pt idx="306">
                  <c:v>2327.4</c:v>
                </c:pt>
                <c:pt idx="307">
                  <c:v>2487.4199999999996</c:v>
                </c:pt>
                <c:pt idx="308">
                  <c:v>2399.2200000000003</c:v>
                </c:pt>
                <c:pt idx="309">
                  <c:v>2372.58</c:v>
                </c:pt>
                <c:pt idx="310">
                  <c:v>2303.1</c:v>
                </c:pt>
                <c:pt idx="311">
                  <c:v>2141.64</c:v>
                </c:pt>
                <c:pt idx="312">
                  <c:v>1964.1599999999999</c:v>
                </c:pt>
                <c:pt idx="313">
                  <c:v>1880.2799999999997</c:v>
                </c:pt>
                <c:pt idx="314">
                  <c:v>1678.3200000000002</c:v>
                </c:pt>
                <c:pt idx="315">
                  <c:v>1721.61</c:v>
                </c:pt>
                <c:pt idx="316">
                  <c:v>1982.61</c:v>
                </c:pt>
                <c:pt idx="317">
                  <c:v>2297.0700000000002</c:v>
                </c:pt>
                <c:pt idx="318">
                  <c:v>2341.7999999999997</c:v>
                </c:pt>
                <c:pt idx="319">
                  <c:v>2364.5699999999997</c:v>
                </c:pt>
                <c:pt idx="320">
                  <c:v>2209.0499999999997</c:v>
                </c:pt>
                <c:pt idx="321">
                  <c:v>2071.8900000000012</c:v>
                </c:pt>
                <c:pt idx="322">
                  <c:v>1819.26</c:v>
                </c:pt>
                <c:pt idx="323">
                  <c:v>1645.6499999999999</c:v>
                </c:pt>
                <c:pt idx="324">
                  <c:v>1513.53</c:v>
                </c:pt>
                <c:pt idx="325">
                  <c:v>1051.2</c:v>
                </c:pt>
                <c:pt idx="326">
                  <c:v>1457.73</c:v>
                </c:pt>
                <c:pt idx="327">
                  <c:v>1854.3599999999997</c:v>
                </c:pt>
                <c:pt idx="328">
                  <c:v>2227.59</c:v>
                </c:pt>
                <c:pt idx="329">
                  <c:v>2177.3700000000022</c:v>
                </c:pt>
                <c:pt idx="330">
                  <c:v>2025.1799999999998</c:v>
                </c:pt>
                <c:pt idx="331">
                  <c:v>1786.23</c:v>
                </c:pt>
                <c:pt idx="332">
                  <c:v>1606.77</c:v>
                </c:pt>
                <c:pt idx="333">
                  <c:v>802.34999999999911</c:v>
                </c:pt>
                <c:pt idx="334">
                  <c:v>711.54</c:v>
                </c:pt>
                <c:pt idx="335">
                  <c:v>1058.76</c:v>
                </c:pt>
                <c:pt idx="336">
                  <c:v>1678.05</c:v>
                </c:pt>
                <c:pt idx="337">
                  <c:v>1726.92</c:v>
                </c:pt>
                <c:pt idx="338">
                  <c:v>1856.97</c:v>
                </c:pt>
                <c:pt idx="339">
                  <c:v>1841.04</c:v>
                </c:pt>
                <c:pt idx="340">
                  <c:v>2180.6999999999998</c:v>
                </c:pt>
                <c:pt idx="341">
                  <c:v>2241.9899999999998</c:v>
                </c:pt>
                <c:pt idx="342">
                  <c:v>2454.66</c:v>
                </c:pt>
                <c:pt idx="343">
                  <c:v>2315.16</c:v>
                </c:pt>
                <c:pt idx="344">
                  <c:v>2242.71</c:v>
                </c:pt>
                <c:pt idx="345">
                  <c:v>2175.3000000000002</c:v>
                </c:pt>
                <c:pt idx="346">
                  <c:v>2109.06</c:v>
                </c:pt>
                <c:pt idx="347">
                  <c:v>1910.6099999999997</c:v>
                </c:pt>
                <c:pt idx="348">
                  <c:v>2053.4399999999996</c:v>
                </c:pt>
                <c:pt idx="349">
                  <c:v>2184.9299999999998</c:v>
                </c:pt>
                <c:pt idx="350">
                  <c:v>2203.4700000000012</c:v>
                </c:pt>
                <c:pt idx="351">
                  <c:v>2277.9</c:v>
                </c:pt>
                <c:pt idx="352">
                  <c:v>2269.4399999999996</c:v>
                </c:pt>
                <c:pt idx="353">
                  <c:v>2232</c:v>
                </c:pt>
                <c:pt idx="354">
                  <c:v>2139.48</c:v>
                </c:pt>
                <c:pt idx="355">
                  <c:v>2070.4499999999998</c:v>
                </c:pt>
                <c:pt idx="356">
                  <c:v>1384.3799999999999</c:v>
                </c:pt>
                <c:pt idx="357">
                  <c:v>591.66</c:v>
                </c:pt>
                <c:pt idx="358">
                  <c:v>231.75</c:v>
                </c:pt>
                <c:pt idx="359">
                  <c:v>336.96</c:v>
                </c:pt>
                <c:pt idx="360">
                  <c:v>1933.6499999999999</c:v>
                </c:pt>
                <c:pt idx="361">
                  <c:v>2420.0099999999998</c:v>
                </c:pt>
                <c:pt idx="362">
                  <c:v>2440.8900000000012</c:v>
                </c:pt>
                <c:pt idx="363">
                  <c:v>2409.5700000000002</c:v>
                </c:pt>
                <c:pt idx="364">
                  <c:v>2342.88</c:v>
                </c:pt>
                <c:pt idx="365">
                  <c:v>2248.56</c:v>
                </c:pt>
                <c:pt idx="366">
                  <c:v>2152.8900000000012</c:v>
                </c:pt>
                <c:pt idx="367">
                  <c:v>2152.8900000000012</c:v>
                </c:pt>
                <c:pt idx="368">
                  <c:v>2000.25</c:v>
                </c:pt>
                <c:pt idx="369">
                  <c:v>1699.47</c:v>
                </c:pt>
                <c:pt idx="370">
                  <c:v>524.06999999999948</c:v>
                </c:pt>
                <c:pt idx="371">
                  <c:v>363.78</c:v>
                </c:pt>
                <c:pt idx="372">
                  <c:v>1619.1899999999998</c:v>
                </c:pt>
                <c:pt idx="373">
                  <c:v>2145.42</c:v>
                </c:pt>
                <c:pt idx="374">
                  <c:v>2017.3999999999999</c:v>
                </c:pt>
                <c:pt idx="375">
                  <c:v>2027.2000000000003</c:v>
                </c:pt>
                <c:pt idx="376">
                  <c:v>1879.0400000000002</c:v>
                </c:pt>
                <c:pt idx="377">
                  <c:v>1539.12</c:v>
                </c:pt>
                <c:pt idx="378">
                  <c:v>1529.36</c:v>
                </c:pt>
                <c:pt idx="379">
                  <c:v>249.96</c:v>
                </c:pt>
                <c:pt idx="380">
                  <c:v>203.00000000000003</c:v>
                </c:pt>
                <c:pt idx="381">
                  <c:v>888.7600000000001</c:v>
                </c:pt>
                <c:pt idx="382">
                  <c:v>1247.1599999999999</c:v>
                </c:pt>
                <c:pt idx="383">
                  <c:v>2131.6400000000003</c:v>
                </c:pt>
                <c:pt idx="384">
                  <c:v>2121.6</c:v>
                </c:pt>
                <c:pt idx="385">
                  <c:v>2175.4</c:v>
                </c:pt>
              </c:numCache>
            </c:numRef>
          </c:val>
          <c:smooth val="0"/>
        </c:ser>
        <c:dLbls>
          <c:showLegendKey val="0"/>
          <c:showVal val="0"/>
          <c:showCatName val="0"/>
          <c:showSerName val="0"/>
          <c:showPercent val="0"/>
          <c:showBubbleSize val="0"/>
        </c:dLbls>
        <c:marker val="1"/>
        <c:smooth val="0"/>
        <c:axId val="166017664"/>
        <c:axId val="166056320"/>
      </c:lineChart>
      <c:dateAx>
        <c:axId val="166017664"/>
        <c:scaling>
          <c:orientation val="minMax"/>
          <c:max val="43646"/>
          <c:min val="31778"/>
        </c:scaling>
        <c:delete val="0"/>
        <c:axPos val="b"/>
        <c:numFmt formatCode="[$-409]mmm\-yy;@" sourceLinked="0"/>
        <c:majorTickMark val="out"/>
        <c:minorTickMark val="out"/>
        <c:tickLblPos val="nextTo"/>
        <c:txPr>
          <a:bodyPr rot="-3900000"/>
          <a:lstStyle/>
          <a:p>
            <a:pPr>
              <a:defRPr sz="1000">
                <a:latin typeface="Times New Roman" panose="02020603050405020304" pitchFamily="18" charset="0"/>
                <a:cs typeface="Times New Roman" panose="02020603050405020304" pitchFamily="18" charset="0"/>
              </a:defRPr>
            </a:pPr>
            <a:endParaRPr lang="fr-FR"/>
          </a:p>
        </c:txPr>
        <c:crossAx val="166056320"/>
        <c:crosses val="autoZero"/>
        <c:auto val="1"/>
        <c:lblOffset val="100"/>
        <c:baseTimeUnit val="days"/>
        <c:majorUnit val="12"/>
        <c:majorTimeUnit val="months"/>
        <c:minorUnit val="6"/>
        <c:minorTimeUnit val="months"/>
      </c:dateAx>
      <c:valAx>
        <c:axId val="166056320"/>
        <c:scaling>
          <c:orientation val="minMax"/>
          <c:max val="3000"/>
          <c:min val="0"/>
        </c:scaling>
        <c:delete val="0"/>
        <c:axPos val="l"/>
        <c:majorGridlines/>
        <c:title>
          <c:tx>
            <c:rich>
              <a:bodyPr rot="-5400000" vert="horz"/>
              <a:lstStyle/>
              <a:p>
                <a:pPr>
                  <a:defRPr sz="1400">
                    <a:latin typeface="Times New Roman" panose="02020603050405020304" pitchFamily="18" charset="0"/>
                    <a:cs typeface="Times New Roman" panose="02020603050405020304" pitchFamily="18" charset="0"/>
                  </a:defRPr>
                </a:pPr>
                <a:r>
                  <a:rPr lang="fr-FR" sz="1400">
                    <a:latin typeface="Times New Roman" panose="02020603050405020304" pitchFamily="18" charset="0"/>
                    <a:cs typeface="Times New Roman" panose="02020603050405020304" pitchFamily="18" charset="0"/>
                  </a:rPr>
                  <a:t>Surface en eau libre (ha)</a:t>
                </a:r>
              </a:p>
            </c:rich>
          </c:tx>
          <c:layout>
            <c:manualLayout>
              <c:xMode val="edge"/>
              <c:yMode val="edge"/>
              <c:x val="0"/>
              <c:y val="5.6004834150215335E-3"/>
            </c:manualLayout>
          </c:layout>
          <c:overlay val="0"/>
        </c:title>
        <c:numFmt formatCode="#,##0" sourceLinked="0"/>
        <c:majorTickMark val="out"/>
        <c:minorTickMark val="none"/>
        <c:tickLblPos val="nextTo"/>
        <c:txPr>
          <a:bodyPr/>
          <a:lstStyle/>
          <a:p>
            <a:pPr>
              <a:defRPr sz="1000">
                <a:latin typeface="Times New Roman" panose="02020603050405020304" pitchFamily="18" charset="0"/>
                <a:cs typeface="Times New Roman" panose="02020603050405020304" pitchFamily="18" charset="0"/>
              </a:defRPr>
            </a:pPr>
            <a:endParaRPr lang="fr-FR"/>
          </a:p>
        </c:txPr>
        <c:crossAx val="166017664"/>
        <c:crosses val="autoZero"/>
        <c:crossBetween val="between"/>
      </c:valAx>
      <c:spPr>
        <a:ln>
          <a:solidFill>
            <a:schemeClr val="tx1"/>
          </a:solidFill>
        </a:ln>
      </c:spPr>
    </c:plotArea>
    <c:plotVisOnly val="1"/>
    <c:dispBlanksAs val="gap"/>
    <c:showDLblsOverMax val="0"/>
  </c:chart>
  <c:spPr>
    <a:ln>
      <a:solidFill>
        <a:schemeClr val="tx1"/>
      </a:solidFill>
    </a:ln>
  </c:sp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0.60671</cdr:x>
      <cdr:y>0.04536</cdr:y>
    </cdr:from>
    <cdr:to>
      <cdr:x>0.6086</cdr:x>
      <cdr:y>0.85689</cdr:y>
    </cdr:to>
    <cdr:cxnSp macro="">
      <cdr:nvCxnSpPr>
        <cdr:cNvPr id="3" name="Connecteur droit 2"/>
        <cdr:cNvCxnSpPr/>
      </cdr:nvCxnSpPr>
      <cdr:spPr>
        <a:xfrm xmlns:a="http://schemas.openxmlformats.org/drawingml/2006/main" flipV="1">
          <a:off x="3494315" y="97971"/>
          <a:ext cx="10885" cy="1752600"/>
        </a:xfrm>
        <a:prstGeom xmlns:a="http://schemas.openxmlformats.org/drawingml/2006/main" prst="line">
          <a:avLst/>
        </a:prstGeom>
        <a:ln xmlns:a="http://schemas.openxmlformats.org/drawingml/2006/main" w="12700">
          <a:solidFill>
            <a:srgbClr val="FF0000"/>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cxn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8B7B623-C678-4B3E-A1DA-DE96796120D1}" type="datetimeFigureOut">
              <a:rPr lang="fr-FR" smtClean="0"/>
              <a:pPr/>
              <a:t>20/11/2019</a:t>
            </a:fld>
            <a:endParaRPr lang="fr-FR"/>
          </a:p>
        </p:txBody>
      </p:sp>
      <p:sp>
        <p:nvSpPr>
          <p:cNvPr id="4" name="Espace réservé de l'image des diapositives 3"/>
          <p:cNvSpPr>
            <a:spLocks noGrp="1" noRot="1" noChangeAspect="1"/>
          </p:cNvSpPr>
          <p:nvPr>
            <p:ph type="sldImg" idx="2"/>
          </p:nvPr>
        </p:nvSpPr>
        <p:spPr>
          <a:xfrm>
            <a:off x="952500" y="685800"/>
            <a:ext cx="4953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43C509-1452-406A-BA40-A5B4C8EDAD44}" type="slidenum">
              <a:rPr lang="fr-FR" smtClean="0"/>
              <a:pPr/>
              <a:t>‹N°›</a:t>
            </a:fld>
            <a:endParaRPr lang="fr-FR"/>
          </a:p>
        </p:txBody>
      </p:sp>
    </p:spTree>
    <p:extLst>
      <p:ext uri="{BB962C8B-B14F-4D97-AF65-F5344CB8AC3E}">
        <p14:creationId xmlns:p14="http://schemas.microsoft.com/office/powerpoint/2010/main" val="23894738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ère de couvertu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0" y="5373216"/>
            <a:ext cx="7041232" cy="1484784"/>
          </a:xfrm>
        </p:spPr>
        <p:txBody>
          <a:bodyPr>
            <a:normAutofit/>
          </a:bodyPr>
          <a:lstStyle>
            <a:lvl1pPr>
              <a:defRPr sz="6000" cap="small" baseline="0">
                <a:solidFill>
                  <a:schemeClr val="tx2"/>
                </a:solidFill>
                <a:latin typeface="Biko" pitchFamily="50" charset="0"/>
              </a:defRPr>
            </a:lvl1pPr>
          </a:lstStyle>
          <a:p>
            <a:r>
              <a:rPr lang="fr-FR" dirty="0" smtClean="0"/>
              <a:t>TOUR DU VALAT</a:t>
            </a:r>
            <a:endParaRPr lang="fr-FR" dirty="0"/>
          </a:p>
        </p:txBody>
      </p:sp>
      <p:grpSp>
        <p:nvGrpSpPr>
          <p:cNvPr id="4" name="Groupe 3"/>
          <p:cNvGrpSpPr/>
          <p:nvPr userDrawn="1"/>
        </p:nvGrpSpPr>
        <p:grpSpPr>
          <a:xfrm>
            <a:off x="2144" y="-7905"/>
            <a:ext cx="9903856" cy="5215525"/>
            <a:chOff x="186495" y="590860"/>
            <a:chExt cx="8576191" cy="4960081"/>
          </a:xfrm>
        </p:grpSpPr>
        <p:pic>
          <p:nvPicPr>
            <p:cNvPr id="5"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16" t="39030" r="30736" b="22701"/>
            <a:stretch/>
          </p:blipFill>
          <p:spPr bwMode="auto">
            <a:xfrm>
              <a:off x="1466917" y="597129"/>
              <a:ext cx="6787411"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17" t="39030" r="70009" b="22701"/>
            <a:stretch/>
          </p:blipFill>
          <p:spPr bwMode="auto">
            <a:xfrm flipH="1">
              <a:off x="1034149" y="597129"/>
              <a:ext cx="432767"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317" t="39030" r="70009" b="22711"/>
            <a:stretch/>
          </p:blipFill>
          <p:spPr bwMode="auto">
            <a:xfrm>
              <a:off x="601382" y="598378"/>
              <a:ext cx="432767" cy="495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428" t="39030" r="70009" b="22701"/>
            <a:stretch/>
          </p:blipFill>
          <p:spPr bwMode="auto">
            <a:xfrm>
              <a:off x="186495" y="597129"/>
              <a:ext cx="414887"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8145" t="39030" r="30745" b="22653"/>
            <a:stretch/>
          </p:blipFill>
          <p:spPr bwMode="auto">
            <a:xfrm flipH="1">
              <a:off x="8254327" y="590860"/>
              <a:ext cx="179736" cy="4960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8145" t="39030" r="30736" b="22653"/>
            <a:stretch/>
          </p:blipFill>
          <p:spPr bwMode="auto">
            <a:xfrm flipH="1">
              <a:off x="8581553" y="590860"/>
              <a:ext cx="181133" cy="49600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68145" t="39030" r="30944" b="22701"/>
            <a:stretch/>
          </p:blipFill>
          <p:spPr bwMode="auto">
            <a:xfrm>
              <a:off x="8434064" y="597129"/>
              <a:ext cx="147489" cy="49538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12" name="Imag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57256" y="5523402"/>
            <a:ext cx="2439571" cy="1138191"/>
          </a:xfrm>
          <a:prstGeom prst="rect">
            <a:avLst/>
          </a:prstGeom>
        </p:spPr>
      </p:pic>
    </p:spTree>
    <p:extLst>
      <p:ext uri="{BB962C8B-B14F-4D97-AF65-F5344CB8AC3E}">
        <p14:creationId xmlns:p14="http://schemas.microsoft.com/office/powerpoint/2010/main" val="422482994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ection 2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10" y="1"/>
            <a:ext cx="9404090" cy="404664"/>
          </a:xfrm>
          <a:solidFill>
            <a:srgbClr val="7CCECF"/>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15209" y="427584"/>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501910" cy="404665"/>
          </a:xfrm>
          <a:prstGeom prst="rect">
            <a:avLst/>
          </a:prstGeom>
        </p:spPr>
      </p:pic>
      <p:sp>
        <p:nvSpPr>
          <p:cNvPr id="6" name="Espace réservé pour une image  2"/>
          <p:cNvSpPr>
            <a:spLocks noGrp="1"/>
          </p:cNvSpPr>
          <p:nvPr>
            <p:ph type="pic" sz="quarter" idx="10"/>
          </p:nvPr>
        </p:nvSpPr>
        <p:spPr>
          <a:xfrm>
            <a:off x="4978361" y="404664"/>
            <a:ext cx="4953000" cy="6453187"/>
          </a:xfrm>
        </p:spPr>
        <p:txBody>
          <a:bodyPr/>
          <a:lstStyle/>
          <a:p>
            <a:endParaRPr lang="fr-FR"/>
          </a:p>
        </p:txBody>
      </p:sp>
    </p:spTree>
    <p:extLst>
      <p:ext uri="{BB962C8B-B14F-4D97-AF65-F5344CB8AC3E}">
        <p14:creationId xmlns:p14="http://schemas.microsoft.com/office/powerpoint/2010/main" val="204383741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3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404664" y="1"/>
            <a:ext cx="9501337" cy="404664"/>
          </a:xfrm>
          <a:solidFill>
            <a:srgbClr val="306A81"/>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400" baseline="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votre sous-titre</a:t>
            </a:r>
          </a:p>
        </p:txBody>
      </p:sp>
      <p:pic>
        <p:nvPicPr>
          <p:cNvPr id="7" name="Imag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Tree>
    <p:extLst>
      <p:ext uri="{BB962C8B-B14F-4D97-AF65-F5344CB8AC3E}">
        <p14:creationId xmlns:p14="http://schemas.microsoft.com/office/powerpoint/2010/main" val="2020259553"/>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3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5" cy="404664"/>
          </a:xfrm>
          <a:solidFill>
            <a:srgbClr val="306A81"/>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5" name="Espace réservé pour une image  2"/>
          <p:cNvSpPr>
            <a:spLocks noGrp="1"/>
          </p:cNvSpPr>
          <p:nvPr>
            <p:ph type="pic" sz="quarter" idx="10"/>
          </p:nvPr>
        </p:nvSpPr>
        <p:spPr>
          <a:xfrm>
            <a:off x="0" y="404813"/>
            <a:ext cx="4953000" cy="6453187"/>
          </a:xfrm>
        </p:spPr>
        <p:txBody>
          <a:bodyPr/>
          <a:lstStyle/>
          <a:p>
            <a:endParaRPr lang="fr-FR"/>
          </a:p>
        </p:txBody>
      </p:sp>
    </p:spTree>
    <p:extLst>
      <p:ext uri="{BB962C8B-B14F-4D97-AF65-F5344CB8AC3E}">
        <p14:creationId xmlns:p14="http://schemas.microsoft.com/office/powerpoint/2010/main" val="213006942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Section 3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5" cy="404664"/>
          </a:xfrm>
          <a:solidFill>
            <a:srgbClr val="306A81"/>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0" y="421797"/>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5" name="Espace réservé pour une image  2"/>
          <p:cNvSpPr>
            <a:spLocks noGrp="1"/>
          </p:cNvSpPr>
          <p:nvPr>
            <p:ph type="pic" sz="quarter" idx="10"/>
          </p:nvPr>
        </p:nvSpPr>
        <p:spPr>
          <a:xfrm>
            <a:off x="4953000" y="394031"/>
            <a:ext cx="4953000" cy="6453187"/>
          </a:xfrm>
        </p:spPr>
        <p:txBody>
          <a:bodyPr/>
          <a:lstStyle/>
          <a:p>
            <a:endParaRPr lang="fr-FR"/>
          </a:p>
        </p:txBody>
      </p:sp>
    </p:spTree>
    <p:extLst>
      <p:ext uri="{BB962C8B-B14F-4D97-AF65-F5344CB8AC3E}">
        <p14:creationId xmlns:p14="http://schemas.microsoft.com/office/powerpoint/2010/main" val="717304834"/>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4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1908" y="1"/>
            <a:ext cx="9404092" cy="404664"/>
          </a:xfrm>
          <a:solidFill>
            <a:srgbClr val="A6A6A6"/>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40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votre sous-titre</a:t>
            </a:r>
          </a:p>
        </p:txBody>
      </p:sp>
      <p:pic>
        <p:nvPicPr>
          <p:cNvPr id="4" name="Imag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501909" cy="404664"/>
          </a:xfrm>
          <a:prstGeom prst="rect">
            <a:avLst/>
          </a:prstGeom>
        </p:spPr>
      </p:pic>
    </p:spTree>
    <p:extLst>
      <p:ext uri="{BB962C8B-B14F-4D97-AF65-F5344CB8AC3E}">
        <p14:creationId xmlns:p14="http://schemas.microsoft.com/office/powerpoint/2010/main" val="71297259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4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08" y="1"/>
            <a:ext cx="9404092" cy="404664"/>
          </a:xfrm>
          <a:solidFill>
            <a:schemeClr val="accent6">
              <a:lumMod val="65000"/>
            </a:schemeClr>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501909" cy="404664"/>
          </a:xfrm>
          <a:prstGeom prst="rect">
            <a:avLst/>
          </a:prstGeom>
        </p:spPr>
      </p:pic>
      <p:sp>
        <p:nvSpPr>
          <p:cNvPr id="5" name="Espace réservé pour une image  2"/>
          <p:cNvSpPr>
            <a:spLocks noGrp="1"/>
          </p:cNvSpPr>
          <p:nvPr>
            <p:ph type="pic" sz="quarter" idx="10"/>
          </p:nvPr>
        </p:nvSpPr>
        <p:spPr>
          <a:xfrm>
            <a:off x="0" y="404813"/>
            <a:ext cx="4953000" cy="6453187"/>
          </a:xfrm>
        </p:spPr>
        <p:txBody>
          <a:bodyPr/>
          <a:lstStyle/>
          <a:p>
            <a:endParaRPr lang="fr-FR"/>
          </a:p>
        </p:txBody>
      </p:sp>
    </p:spTree>
    <p:extLst>
      <p:ext uri="{BB962C8B-B14F-4D97-AF65-F5344CB8AC3E}">
        <p14:creationId xmlns:p14="http://schemas.microsoft.com/office/powerpoint/2010/main" val="4177075207"/>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Section 4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08" y="1"/>
            <a:ext cx="9404092" cy="404664"/>
          </a:xfrm>
          <a:solidFill>
            <a:schemeClr val="accent6">
              <a:lumMod val="65000"/>
            </a:schemeClr>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4861" y="404435"/>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0"/>
            <a:ext cx="501909" cy="404664"/>
          </a:xfrm>
          <a:prstGeom prst="rect">
            <a:avLst/>
          </a:prstGeom>
        </p:spPr>
      </p:pic>
      <p:sp>
        <p:nvSpPr>
          <p:cNvPr id="5" name="Espace réservé pour une image  2"/>
          <p:cNvSpPr>
            <a:spLocks noGrp="1"/>
          </p:cNvSpPr>
          <p:nvPr>
            <p:ph type="pic" sz="quarter" idx="10"/>
          </p:nvPr>
        </p:nvSpPr>
        <p:spPr>
          <a:xfrm>
            <a:off x="4953000" y="404813"/>
            <a:ext cx="4953000" cy="6453187"/>
          </a:xfrm>
        </p:spPr>
        <p:txBody>
          <a:bodyPr/>
          <a:lstStyle/>
          <a:p>
            <a:endParaRPr lang="fr-FR"/>
          </a:p>
        </p:txBody>
      </p:sp>
    </p:spTree>
    <p:extLst>
      <p:ext uri="{BB962C8B-B14F-4D97-AF65-F5344CB8AC3E}">
        <p14:creationId xmlns:p14="http://schemas.microsoft.com/office/powerpoint/2010/main" val="1529650734"/>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5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404664" y="1"/>
            <a:ext cx="9501336" cy="404664"/>
          </a:xfrm>
          <a:solidFill>
            <a:schemeClr val="bg2">
              <a:lumMod val="50000"/>
            </a:schemeClr>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400" baseline="0">
                <a:solidFill>
                  <a:schemeClr val="accent5">
                    <a:lumMod val="5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votre sous-titre</a:t>
            </a:r>
          </a:p>
        </p:txBody>
      </p:sp>
      <p:pic>
        <p:nvPicPr>
          <p:cNvPr id="4" name="Imag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Tree>
    <p:extLst>
      <p:ext uri="{BB962C8B-B14F-4D97-AF65-F5344CB8AC3E}">
        <p14:creationId xmlns:p14="http://schemas.microsoft.com/office/powerpoint/2010/main" val="1368227252"/>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5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6" cy="404664"/>
          </a:xfrm>
          <a:solidFill>
            <a:schemeClr val="bg2">
              <a:lumMod val="50000"/>
            </a:schemeClr>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5" name="Espace réservé pour une image  2"/>
          <p:cNvSpPr>
            <a:spLocks noGrp="1"/>
          </p:cNvSpPr>
          <p:nvPr>
            <p:ph type="pic" sz="quarter" idx="10"/>
          </p:nvPr>
        </p:nvSpPr>
        <p:spPr>
          <a:xfrm>
            <a:off x="0" y="404813"/>
            <a:ext cx="4953000" cy="6453187"/>
          </a:xfrm>
        </p:spPr>
        <p:txBody>
          <a:bodyPr/>
          <a:lstStyle/>
          <a:p>
            <a:endParaRPr lang="fr-FR"/>
          </a:p>
        </p:txBody>
      </p:sp>
    </p:spTree>
    <p:extLst>
      <p:ext uri="{BB962C8B-B14F-4D97-AF65-F5344CB8AC3E}">
        <p14:creationId xmlns:p14="http://schemas.microsoft.com/office/powerpoint/2010/main" val="4182423642"/>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Section 5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404664" y="1"/>
            <a:ext cx="9501336" cy="404664"/>
          </a:xfrm>
          <a:solidFill>
            <a:schemeClr val="bg2">
              <a:lumMod val="50000"/>
            </a:schemeClr>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0" y="404664"/>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404664" cy="404664"/>
          </a:xfrm>
          <a:prstGeom prst="rect">
            <a:avLst/>
          </a:prstGeom>
        </p:spPr>
      </p:pic>
      <p:sp>
        <p:nvSpPr>
          <p:cNvPr id="5" name="Espace réservé pour une image  2"/>
          <p:cNvSpPr>
            <a:spLocks noGrp="1"/>
          </p:cNvSpPr>
          <p:nvPr>
            <p:ph type="pic" sz="quarter" idx="10"/>
          </p:nvPr>
        </p:nvSpPr>
        <p:spPr>
          <a:xfrm>
            <a:off x="4953000" y="404664"/>
            <a:ext cx="4953000" cy="6453187"/>
          </a:xfrm>
        </p:spPr>
        <p:txBody>
          <a:bodyPr/>
          <a:lstStyle/>
          <a:p>
            <a:endParaRPr lang="fr-FR"/>
          </a:p>
        </p:txBody>
      </p:sp>
    </p:spTree>
    <p:extLst>
      <p:ext uri="{BB962C8B-B14F-4D97-AF65-F5344CB8AC3E}">
        <p14:creationId xmlns:p14="http://schemas.microsoft.com/office/powerpoint/2010/main" val="268310943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reserve="1">
  <p:cSld name="Intercalaire section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normAutofit/>
          </a:bodyPr>
          <a:lstStyle>
            <a:lvl1pPr>
              <a:defRPr sz="3200" cap="small" baseline="0">
                <a:solidFill>
                  <a:schemeClr val="tx2"/>
                </a:solidFill>
              </a:defRPr>
            </a:lvl1pPr>
          </a:lstStyle>
          <a:p>
            <a:r>
              <a:rPr lang="fr-FR" dirty="0" smtClean="0"/>
              <a:t>MODIFIEZ LE STYLE DU TITRE</a:t>
            </a:r>
            <a:endParaRPr lang="fr-FR" dirty="0"/>
          </a:p>
        </p:txBody>
      </p:sp>
    </p:spTree>
    <p:extLst>
      <p:ext uri="{BB962C8B-B14F-4D97-AF65-F5344CB8AC3E}">
        <p14:creationId xmlns:p14="http://schemas.microsoft.com/office/powerpoint/2010/main" val="3637606562"/>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ème de couverture">
    <p:spTree>
      <p:nvGrpSpPr>
        <p:cNvPr id="1" name=""/>
        <p:cNvGrpSpPr/>
        <p:nvPr/>
      </p:nvGrpSpPr>
      <p:grpSpPr>
        <a:xfrm>
          <a:off x="0" y="0"/>
          <a:ext cx="0" cy="0"/>
          <a:chOff x="0" y="0"/>
          <a:chExt cx="0" cy="0"/>
        </a:xfrm>
      </p:grpSpPr>
      <p:pic>
        <p:nvPicPr>
          <p:cNvPr id="12" name="Imag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77388" y="897589"/>
            <a:ext cx="8151223" cy="3340608"/>
          </a:xfrm>
          <a:prstGeom prst="rect">
            <a:avLst/>
          </a:prstGeom>
        </p:spPr>
      </p:pic>
      <p:grpSp>
        <p:nvGrpSpPr>
          <p:cNvPr id="17" name="Groupe 16"/>
          <p:cNvGrpSpPr/>
          <p:nvPr userDrawn="1"/>
        </p:nvGrpSpPr>
        <p:grpSpPr>
          <a:xfrm>
            <a:off x="704528" y="5494589"/>
            <a:ext cx="2019116" cy="769441"/>
            <a:chOff x="877388" y="5493813"/>
            <a:chExt cx="2019116" cy="769441"/>
          </a:xfrm>
        </p:grpSpPr>
        <p:sp>
          <p:nvSpPr>
            <p:cNvPr id="14" name="ZoneTexte 13"/>
            <p:cNvSpPr txBox="1"/>
            <p:nvPr userDrawn="1"/>
          </p:nvSpPr>
          <p:spPr>
            <a:xfrm>
              <a:off x="877388" y="5493813"/>
              <a:ext cx="2019116" cy="769441"/>
            </a:xfrm>
            <a:prstGeom prst="rect">
              <a:avLst/>
            </a:prstGeom>
            <a:noFill/>
          </p:spPr>
          <p:txBody>
            <a:bodyPr wrap="square" rtlCol="0">
              <a:spAutoFit/>
            </a:bodyPr>
            <a:lstStyle/>
            <a:p>
              <a:pPr algn="ctr">
                <a:lnSpc>
                  <a:spcPct val="80000"/>
                </a:lnSpc>
              </a:pPr>
              <a:r>
                <a:rPr lang="fr-FR" sz="1100" b="1" dirty="0" smtClean="0">
                  <a:solidFill>
                    <a:schemeClr val="tx2"/>
                  </a:solidFill>
                  <a:latin typeface="Arial" panose="020B0604020202020204" pitchFamily="34" charset="0"/>
                  <a:cs typeface="Arial" panose="020B0604020202020204" pitchFamily="34" charset="0"/>
                </a:rPr>
                <a:t>Rejoignez-nous</a:t>
              </a:r>
            </a:p>
            <a:p>
              <a:pPr algn="ctr">
                <a:lnSpc>
                  <a:spcPct val="80000"/>
                </a:lnSpc>
              </a:pPr>
              <a:endParaRPr lang="fr-FR" sz="1100" b="1" dirty="0" smtClean="0">
                <a:solidFill>
                  <a:schemeClr val="tx2"/>
                </a:solidFill>
                <a:latin typeface="Arial" panose="020B0604020202020204" pitchFamily="34" charset="0"/>
                <a:cs typeface="Arial" panose="020B0604020202020204" pitchFamily="34" charset="0"/>
              </a:endParaRPr>
            </a:p>
            <a:p>
              <a:pPr>
                <a:lnSpc>
                  <a:spcPct val="80000"/>
                </a:lnSpc>
              </a:pPr>
              <a:endParaRPr lang="fr-FR" sz="1100" b="1" dirty="0" smtClean="0">
                <a:solidFill>
                  <a:schemeClr val="tx2"/>
                </a:solidFill>
                <a:latin typeface="Arial" panose="020B0604020202020204" pitchFamily="34" charset="0"/>
                <a:cs typeface="Arial" panose="020B0604020202020204" pitchFamily="34" charset="0"/>
              </a:endParaRPr>
            </a:p>
            <a:p>
              <a:pPr algn="ctr">
                <a:lnSpc>
                  <a:spcPct val="80000"/>
                </a:lnSpc>
              </a:pPr>
              <a:endParaRPr lang="fr-FR" sz="1100" b="1" dirty="0" smtClean="0">
                <a:solidFill>
                  <a:srgbClr val="68BCB7"/>
                </a:solidFill>
                <a:latin typeface="Arial" panose="020B0604020202020204" pitchFamily="34" charset="0"/>
                <a:cs typeface="Arial" panose="020B0604020202020204" pitchFamily="34" charset="0"/>
              </a:endParaRPr>
            </a:p>
            <a:p>
              <a:pPr algn="ctr">
                <a:lnSpc>
                  <a:spcPct val="80000"/>
                </a:lnSpc>
              </a:pPr>
              <a:r>
                <a:rPr lang="fr-FR" sz="1100" b="1" dirty="0" smtClean="0">
                  <a:solidFill>
                    <a:schemeClr val="tx2"/>
                  </a:solidFill>
                  <a:latin typeface="Arial" panose="020B0604020202020204" pitchFamily="34" charset="0"/>
                  <a:cs typeface="Arial" panose="020B0604020202020204" pitchFamily="34" charset="0"/>
                </a:rPr>
                <a:t>www.tourduvalat.org</a:t>
              </a:r>
              <a:endParaRPr lang="fr-FR" sz="1100" b="1" dirty="0">
                <a:solidFill>
                  <a:schemeClr val="tx2"/>
                </a:solidFill>
                <a:latin typeface="Arial" panose="020B0604020202020204" pitchFamily="34" charset="0"/>
                <a:cs typeface="Arial" panose="020B0604020202020204" pitchFamily="34" charset="0"/>
              </a:endParaRPr>
            </a:p>
          </p:txBody>
        </p:sp>
        <p:pic>
          <p:nvPicPr>
            <p:cNvPr id="15" name="Image 14"/>
            <p:cNvPicPr/>
            <p:nvPr userDrawn="1"/>
          </p:nvPicPr>
          <p:blipFill>
            <a:blip r:embed="rId3" cstate="print">
              <a:clrChange>
                <a:clrFrom>
                  <a:srgbClr val="FFFFFF"/>
                </a:clrFrom>
                <a:clrTo>
                  <a:srgbClr val="FFFFFF">
                    <a:alpha val="0"/>
                  </a:srgbClr>
                </a:clrTo>
              </a:clrChange>
            </a:blip>
            <a:srcRect l="25394" t="52137" r="64457" b="44351"/>
            <a:stretch>
              <a:fillRect/>
            </a:stretch>
          </p:blipFill>
          <p:spPr bwMode="auto">
            <a:xfrm>
              <a:off x="1463471" y="5759960"/>
              <a:ext cx="846950" cy="237146"/>
            </a:xfrm>
            <a:prstGeom prst="rect">
              <a:avLst/>
            </a:prstGeom>
            <a:noFill/>
            <a:ln w="9525">
              <a:noFill/>
              <a:miter lim="800000"/>
              <a:headEnd/>
              <a:tailEnd/>
            </a:ln>
          </p:spPr>
        </p:pic>
      </p:grpSp>
      <p:pic>
        <p:nvPicPr>
          <p:cNvPr id="8" name="Imag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65599" y="5121837"/>
            <a:ext cx="2439571" cy="1138191"/>
          </a:xfrm>
          <a:prstGeom prst="rect">
            <a:avLst/>
          </a:prstGeom>
        </p:spPr>
      </p:pic>
    </p:spTree>
    <p:extLst>
      <p:ext uri="{BB962C8B-B14F-4D97-AF65-F5344CB8AC3E}">
        <p14:creationId xmlns:p14="http://schemas.microsoft.com/office/powerpoint/2010/main" val="2635544240"/>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pic>
        <p:nvPicPr>
          <p:cNvPr id="8" name="Picture 5" descr="S:\Logo\Logo_SWOS.jp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47650" y="228600"/>
            <a:ext cx="1629414" cy="685800"/>
          </a:xfrm>
          <a:prstGeom prst="rect">
            <a:avLst/>
          </a:prstGeom>
          <a:noFill/>
          <a:extLst>
            <a:ext uri="{909E8E84-426E-40DD-AFC4-6F175D3DCCD1}">
              <a14:hiddenFill xmlns:a14="http://schemas.microsoft.com/office/drawing/2010/main">
                <a:solidFill>
                  <a:srgbClr val="FFFFFF"/>
                </a:solidFill>
              </a14:hiddenFill>
            </a:ext>
          </a:extLst>
        </p:spPr>
      </p:pic>
      <p:sp>
        <p:nvSpPr>
          <p:cNvPr id="5" name="Fußzeilenplatzhalter 4"/>
          <p:cNvSpPr>
            <a:spLocks noGrp="1"/>
          </p:cNvSpPr>
          <p:nvPr>
            <p:ph type="ftr" sz="quarter" idx="10"/>
          </p:nvPr>
        </p:nvSpPr>
        <p:spPr>
          <a:xfrm>
            <a:off x="3384550" y="6356351"/>
            <a:ext cx="3136900" cy="365125"/>
          </a:xfrm>
          <a:prstGeom prst="rect">
            <a:avLst/>
          </a:prstGeom>
        </p:spPr>
        <p:txBody>
          <a:bodyPr/>
          <a:lstStyle/>
          <a:p>
            <a:endParaRPr lang="de-DE"/>
          </a:p>
        </p:txBody>
      </p:sp>
      <p:sp>
        <p:nvSpPr>
          <p:cNvPr id="13" name="Foliennummernplatzhalter 12"/>
          <p:cNvSpPr>
            <a:spLocks noGrp="1"/>
          </p:cNvSpPr>
          <p:nvPr>
            <p:ph type="sldNum" sz="quarter" idx="11"/>
          </p:nvPr>
        </p:nvSpPr>
        <p:spPr>
          <a:xfrm>
            <a:off x="7099300" y="6356351"/>
            <a:ext cx="2311400" cy="365125"/>
          </a:xfrm>
          <a:prstGeom prst="rect">
            <a:avLst/>
          </a:prstGeom>
        </p:spPr>
        <p:txBody>
          <a:bodyPr/>
          <a:lstStyle>
            <a:lvl1pPr>
              <a:defRPr>
                <a:solidFill>
                  <a:schemeClr val="tx2"/>
                </a:solidFill>
              </a:defRPr>
            </a:lvl1pPr>
          </a:lstStyle>
          <a:p>
            <a:fld id="{4014540C-7F38-4FF5-8684-37FBB7AFA991}" type="slidenum">
              <a:rPr lang="de-DE" smtClean="0"/>
              <a:pPr/>
              <a:t>‹N°›</a:t>
            </a:fld>
            <a:endParaRPr lang="de-DE" dirty="0"/>
          </a:p>
        </p:txBody>
      </p:sp>
      <p:sp>
        <p:nvSpPr>
          <p:cNvPr id="2" name="Title 1"/>
          <p:cNvSpPr>
            <a:spLocks noGrp="1"/>
          </p:cNvSpPr>
          <p:nvPr>
            <p:ph type="title" hasCustomPrompt="1"/>
          </p:nvPr>
        </p:nvSpPr>
        <p:spPr>
          <a:xfrm>
            <a:off x="2806700" y="274638"/>
            <a:ext cx="6604000" cy="639762"/>
          </a:xfrm>
          <a:prstGeom prst="rect">
            <a:avLst/>
          </a:prstGeom>
        </p:spPr>
        <p:txBody>
          <a:bodyPr/>
          <a:lstStyle>
            <a:lvl1pPr algn="l">
              <a:defRPr sz="3600">
                <a:solidFill>
                  <a:schemeClr val="tx2"/>
                </a:solidFill>
              </a:defRPr>
            </a:lvl1pPr>
          </a:lstStyle>
          <a:p>
            <a:r>
              <a:rPr lang="en-US" dirty="0"/>
              <a:t>Slide title</a:t>
            </a:r>
          </a:p>
        </p:txBody>
      </p:sp>
      <p:sp>
        <p:nvSpPr>
          <p:cNvPr id="4" name="Content Placeholder 3"/>
          <p:cNvSpPr>
            <a:spLocks noGrp="1"/>
          </p:cNvSpPr>
          <p:nvPr>
            <p:ph sz="quarter" idx="12" hasCustomPrompt="1"/>
          </p:nvPr>
        </p:nvSpPr>
        <p:spPr>
          <a:xfrm>
            <a:off x="330200" y="1219200"/>
            <a:ext cx="9080500" cy="5029200"/>
          </a:xfrm>
          <a:prstGeom prst="rect">
            <a:avLst/>
          </a:prstGeom>
        </p:spPr>
        <p:txBody>
          <a:bodyPr/>
          <a:lstStyle>
            <a:lvl1pPr>
              <a:defRPr sz="2400" baseline="0">
                <a:solidFill>
                  <a:schemeClr val="tx2"/>
                </a:solidFill>
              </a:defRPr>
            </a:lvl1pPr>
            <a:lvl2pPr>
              <a:defRPr sz="2000">
                <a:solidFill>
                  <a:schemeClr val="tx2">
                    <a:lumMod val="90000"/>
                    <a:lumOff val="10000"/>
                  </a:schemeClr>
                </a:solidFill>
              </a:defRPr>
            </a:lvl2pPr>
            <a:lvl3pPr>
              <a:defRPr sz="1800">
                <a:solidFill>
                  <a:schemeClr val="tx2">
                    <a:lumMod val="75000"/>
                    <a:lumOff val="25000"/>
                  </a:schemeClr>
                </a:solidFill>
              </a:defRPr>
            </a:lvl3pPr>
            <a:lvl4pPr>
              <a:defRPr sz="1800">
                <a:solidFill>
                  <a:schemeClr val="accent2">
                    <a:lumMod val="75000"/>
                  </a:schemeClr>
                </a:solidFill>
              </a:defRPr>
            </a:lvl4pPr>
            <a:lvl5pPr>
              <a:defRPr sz="1800">
                <a:solidFill>
                  <a:schemeClr val="accent2">
                    <a:lumMod val="75000"/>
                  </a:schemeClr>
                </a:solidFill>
              </a:defRPr>
            </a:lvl5pPr>
          </a:lstStyle>
          <a:p>
            <a:pPr lvl="0"/>
            <a:r>
              <a:rPr lang="en-US" dirty="0"/>
              <a:t>Slide content level 1</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0"/>
          <p:cNvCxnSpPr/>
          <p:nvPr userDrawn="1"/>
        </p:nvCxnSpPr>
        <p:spPr>
          <a:xfrm>
            <a:off x="2806700" y="914400"/>
            <a:ext cx="7181850" cy="0"/>
          </a:xfrm>
          <a:prstGeom prst="line">
            <a:avLst/>
          </a:prstGeom>
          <a:ln w="28575"/>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12141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0" y="0"/>
            <a:ext cx="4953000" cy="3429000"/>
          </a:xfrm>
        </p:spPr>
        <p:txBody>
          <a:bodyPr/>
          <a:lstStyle/>
          <a:p>
            <a:endParaRPr lang="fr-FR"/>
          </a:p>
        </p:txBody>
      </p:sp>
      <p:sp>
        <p:nvSpPr>
          <p:cNvPr id="5" name="Espace réservé pour une image  3"/>
          <p:cNvSpPr>
            <a:spLocks noGrp="1"/>
          </p:cNvSpPr>
          <p:nvPr>
            <p:ph type="pic" sz="quarter" idx="11"/>
          </p:nvPr>
        </p:nvSpPr>
        <p:spPr>
          <a:xfrm>
            <a:off x="4953000" y="3459543"/>
            <a:ext cx="4953000" cy="3429000"/>
          </a:xfrm>
        </p:spPr>
        <p:txBody>
          <a:bodyPr/>
          <a:lstStyle/>
          <a:p>
            <a:endParaRPr lang="fr-FR"/>
          </a:p>
        </p:txBody>
      </p:sp>
      <p:sp>
        <p:nvSpPr>
          <p:cNvPr id="7" name="Espace réservé du texte 6"/>
          <p:cNvSpPr>
            <a:spLocks noGrp="1"/>
          </p:cNvSpPr>
          <p:nvPr>
            <p:ph type="body" sz="quarter" idx="12" hasCustomPrompt="1"/>
          </p:nvPr>
        </p:nvSpPr>
        <p:spPr>
          <a:xfrm>
            <a:off x="4953000" y="0"/>
            <a:ext cx="4953000" cy="3429000"/>
          </a:xfrm>
        </p:spPr>
        <p:txBody>
          <a:bodyPr/>
          <a:lstStyle>
            <a:lvl1pPr>
              <a:defRPr sz="2000"/>
            </a:lvl1pPr>
            <a:lvl3pPr>
              <a:defRPr sz="1800"/>
            </a:lvl3pPr>
          </a:lstStyle>
          <a:p>
            <a:pPr lvl="0"/>
            <a:r>
              <a:rPr lang="fr-FR" dirty="0" smtClean="0"/>
              <a:t>Titre</a:t>
            </a:r>
          </a:p>
          <a:p>
            <a:pPr lvl="2"/>
            <a:r>
              <a:rPr lang="fr-FR" dirty="0" smtClean="0"/>
              <a:t>Contenu</a:t>
            </a:r>
          </a:p>
        </p:txBody>
      </p:sp>
      <p:sp>
        <p:nvSpPr>
          <p:cNvPr id="8" name="Espace réservé du texte 6"/>
          <p:cNvSpPr>
            <a:spLocks noGrp="1"/>
          </p:cNvSpPr>
          <p:nvPr>
            <p:ph type="body" sz="quarter" idx="13" hasCustomPrompt="1"/>
          </p:nvPr>
        </p:nvSpPr>
        <p:spPr>
          <a:xfrm>
            <a:off x="2917" y="3429000"/>
            <a:ext cx="4953000" cy="3429000"/>
          </a:xfrm>
        </p:spPr>
        <p:txBody>
          <a:bodyPr/>
          <a:lstStyle>
            <a:lvl1pPr>
              <a:defRPr sz="2000"/>
            </a:lvl1pPr>
            <a:lvl3pPr>
              <a:defRPr sz="1800"/>
            </a:lvl3pPr>
          </a:lstStyle>
          <a:p>
            <a:pPr lvl="0"/>
            <a:r>
              <a:rPr lang="fr-FR" dirty="0" smtClean="0"/>
              <a:t>Titre</a:t>
            </a:r>
          </a:p>
          <a:p>
            <a:pPr lvl="2"/>
            <a:r>
              <a:rPr lang="fr-FR" dirty="0" smtClean="0"/>
              <a:t>Contenu</a:t>
            </a:r>
          </a:p>
        </p:txBody>
      </p:sp>
    </p:spTree>
    <p:extLst>
      <p:ext uri="{BB962C8B-B14F-4D97-AF65-F5344CB8AC3E}">
        <p14:creationId xmlns:p14="http://schemas.microsoft.com/office/powerpoint/2010/main" val="43601220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Disposition personnalisée">
    <p:spTree>
      <p:nvGrpSpPr>
        <p:cNvPr id="1" name=""/>
        <p:cNvGrpSpPr/>
        <p:nvPr/>
      </p:nvGrpSpPr>
      <p:grpSpPr>
        <a:xfrm>
          <a:off x="0" y="0"/>
          <a:ext cx="0" cy="0"/>
          <a:chOff x="0" y="0"/>
          <a:chExt cx="0" cy="0"/>
        </a:xfrm>
      </p:grpSpPr>
      <p:sp>
        <p:nvSpPr>
          <p:cNvPr id="4" name="Espace réservé pour une image  3"/>
          <p:cNvSpPr>
            <a:spLocks noGrp="1"/>
          </p:cNvSpPr>
          <p:nvPr>
            <p:ph type="pic" sz="quarter" idx="10"/>
          </p:nvPr>
        </p:nvSpPr>
        <p:spPr>
          <a:xfrm>
            <a:off x="4953000" y="0"/>
            <a:ext cx="4953000" cy="3429000"/>
          </a:xfrm>
        </p:spPr>
        <p:txBody>
          <a:bodyPr/>
          <a:lstStyle/>
          <a:p>
            <a:endParaRPr lang="fr-FR"/>
          </a:p>
        </p:txBody>
      </p:sp>
      <p:sp>
        <p:nvSpPr>
          <p:cNvPr id="5" name="Espace réservé pour une image  3"/>
          <p:cNvSpPr>
            <a:spLocks noGrp="1"/>
          </p:cNvSpPr>
          <p:nvPr>
            <p:ph type="pic" sz="quarter" idx="11"/>
          </p:nvPr>
        </p:nvSpPr>
        <p:spPr>
          <a:xfrm>
            <a:off x="0" y="3429000"/>
            <a:ext cx="4953000" cy="3429000"/>
          </a:xfrm>
        </p:spPr>
        <p:txBody>
          <a:bodyPr/>
          <a:lstStyle/>
          <a:p>
            <a:endParaRPr lang="fr-FR"/>
          </a:p>
        </p:txBody>
      </p:sp>
      <p:sp>
        <p:nvSpPr>
          <p:cNvPr id="7" name="Espace réservé du texte 6"/>
          <p:cNvSpPr>
            <a:spLocks noGrp="1"/>
          </p:cNvSpPr>
          <p:nvPr>
            <p:ph type="body" sz="quarter" idx="12" hasCustomPrompt="1"/>
          </p:nvPr>
        </p:nvSpPr>
        <p:spPr>
          <a:xfrm>
            <a:off x="4096" y="0"/>
            <a:ext cx="4953000" cy="3429000"/>
          </a:xfrm>
        </p:spPr>
        <p:txBody>
          <a:bodyPr/>
          <a:lstStyle>
            <a:lvl1pPr>
              <a:defRPr sz="2000"/>
            </a:lvl1pPr>
            <a:lvl3pPr>
              <a:defRPr sz="1800"/>
            </a:lvl3pPr>
          </a:lstStyle>
          <a:p>
            <a:pPr lvl="0"/>
            <a:r>
              <a:rPr lang="fr-FR" dirty="0" smtClean="0"/>
              <a:t>Titre</a:t>
            </a:r>
          </a:p>
          <a:p>
            <a:pPr lvl="2"/>
            <a:r>
              <a:rPr lang="fr-FR" dirty="0" smtClean="0"/>
              <a:t>Contenu</a:t>
            </a:r>
          </a:p>
        </p:txBody>
      </p:sp>
      <p:sp>
        <p:nvSpPr>
          <p:cNvPr id="8" name="Espace réservé du texte 6"/>
          <p:cNvSpPr>
            <a:spLocks noGrp="1"/>
          </p:cNvSpPr>
          <p:nvPr>
            <p:ph type="body" sz="quarter" idx="13" hasCustomPrompt="1"/>
          </p:nvPr>
        </p:nvSpPr>
        <p:spPr>
          <a:xfrm>
            <a:off x="4945071" y="3429000"/>
            <a:ext cx="4953000" cy="3429000"/>
          </a:xfrm>
        </p:spPr>
        <p:txBody>
          <a:bodyPr/>
          <a:lstStyle>
            <a:lvl1pPr>
              <a:defRPr sz="2000"/>
            </a:lvl1pPr>
            <a:lvl3pPr>
              <a:defRPr sz="1800"/>
            </a:lvl3pPr>
          </a:lstStyle>
          <a:p>
            <a:pPr lvl="0"/>
            <a:r>
              <a:rPr lang="fr-FR" dirty="0" smtClean="0"/>
              <a:t>Titre</a:t>
            </a:r>
          </a:p>
          <a:p>
            <a:pPr lvl="2"/>
            <a:r>
              <a:rPr lang="fr-FR" dirty="0" smtClean="0"/>
              <a:t>Contenu</a:t>
            </a:r>
          </a:p>
        </p:txBody>
      </p:sp>
    </p:spTree>
    <p:extLst>
      <p:ext uri="{BB962C8B-B14F-4D97-AF65-F5344CB8AC3E}">
        <p14:creationId xmlns:p14="http://schemas.microsoft.com/office/powerpoint/2010/main" val="282125070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1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0737" y="1"/>
            <a:ext cx="9405263" cy="404664"/>
          </a:xfrm>
          <a:solidFill>
            <a:schemeClr val="accent2"/>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l">
              <a:buNone/>
              <a:defRPr sz="1800" baseline="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40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votre sous-titre</a:t>
            </a:r>
          </a:p>
        </p:txBody>
      </p:sp>
      <p:pic>
        <p:nvPicPr>
          <p:cNvPr id="9" name="Imag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4"/>
            <a:ext cx="500737" cy="403719"/>
          </a:xfrm>
          <a:prstGeom prst="rect">
            <a:avLst/>
          </a:prstGeom>
        </p:spPr>
      </p:pic>
    </p:spTree>
    <p:extLst>
      <p:ext uri="{BB962C8B-B14F-4D97-AF65-F5344CB8AC3E}">
        <p14:creationId xmlns:p14="http://schemas.microsoft.com/office/powerpoint/2010/main" val="404563697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1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0737" y="1"/>
            <a:ext cx="9405263" cy="404664"/>
          </a:xfrm>
          <a:solidFill>
            <a:srgbClr val="9FD9D6"/>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4"/>
            <a:ext cx="500737" cy="403719"/>
          </a:xfrm>
          <a:prstGeom prst="rect">
            <a:avLst/>
          </a:prstGeom>
        </p:spPr>
      </p:pic>
      <p:sp>
        <p:nvSpPr>
          <p:cNvPr id="3" name="Espace réservé pour une image  2"/>
          <p:cNvSpPr>
            <a:spLocks noGrp="1"/>
          </p:cNvSpPr>
          <p:nvPr>
            <p:ph type="pic" sz="quarter" idx="10"/>
          </p:nvPr>
        </p:nvSpPr>
        <p:spPr>
          <a:xfrm>
            <a:off x="0" y="404813"/>
            <a:ext cx="4953000" cy="6453187"/>
          </a:xfrm>
        </p:spPr>
        <p:txBody>
          <a:bodyPr/>
          <a:lstStyle/>
          <a:p>
            <a:endParaRPr lang="fr-FR"/>
          </a:p>
        </p:txBody>
      </p:sp>
    </p:spTree>
    <p:extLst>
      <p:ext uri="{BB962C8B-B14F-4D97-AF65-F5344CB8AC3E}">
        <p14:creationId xmlns:p14="http://schemas.microsoft.com/office/powerpoint/2010/main" val="417880729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Section 1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0737" y="1"/>
            <a:ext cx="9405263" cy="404664"/>
          </a:xfrm>
          <a:solidFill>
            <a:srgbClr val="9FD9D6"/>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0" y="421797"/>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11" name="Image 1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944"/>
            <a:ext cx="500737" cy="403719"/>
          </a:xfrm>
          <a:prstGeom prst="rect">
            <a:avLst/>
          </a:prstGeom>
        </p:spPr>
      </p:pic>
      <p:sp>
        <p:nvSpPr>
          <p:cNvPr id="5" name="Espace réservé pour une image  2"/>
          <p:cNvSpPr>
            <a:spLocks noGrp="1"/>
          </p:cNvSpPr>
          <p:nvPr>
            <p:ph type="pic" sz="quarter" idx="10"/>
          </p:nvPr>
        </p:nvSpPr>
        <p:spPr>
          <a:xfrm>
            <a:off x="4946977" y="404663"/>
            <a:ext cx="4953000" cy="6453187"/>
          </a:xfrm>
        </p:spPr>
        <p:txBody>
          <a:bodyPr/>
          <a:lstStyle/>
          <a:p>
            <a:endParaRPr lang="fr-FR"/>
          </a:p>
        </p:txBody>
      </p:sp>
    </p:spTree>
    <p:extLst>
      <p:ext uri="{BB962C8B-B14F-4D97-AF65-F5344CB8AC3E}">
        <p14:creationId xmlns:p14="http://schemas.microsoft.com/office/powerpoint/2010/main" val="42308460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2 - Exemple 1">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501910" y="1"/>
            <a:ext cx="9404089" cy="404664"/>
          </a:xfrm>
          <a:solidFill>
            <a:srgbClr val="7CCECF"/>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3" name="Sous-titre 2"/>
          <p:cNvSpPr>
            <a:spLocks noGrp="1"/>
          </p:cNvSpPr>
          <p:nvPr>
            <p:ph type="subTitle" idx="1" hasCustomPrompt="1"/>
          </p:nvPr>
        </p:nvSpPr>
        <p:spPr>
          <a:xfrm>
            <a:off x="416496" y="1124744"/>
            <a:ext cx="9073008" cy="5256584"/>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sp>
        <p:nvSpPr>
          <p:cNvPr id="8" name="Espace réservé du texte 3"/>
          <p:cNvSpPr>
            <a:spLocks noGrp="1"/>
          </p:cNvSpPr>
          <p:nvPr>
            <p:ph type="body" sz="half" idx="2" hasCustomPrompt="1"/>
          </p:nvPr>
        </p:nvSpPr>
        <p:spPr>
          <a:xfrm>
            <a:off x="0" y="446949"/>
            <a:ext cx="9906000" cy="389763"/>
          </a:xfrm>
        </p:spPr>
        <p:txBody>
          <a:bodyPr>
            <a:normAutofit/>
          </a:bodyPr>
          <a:lstStyle>
            <a:lvl1pPr marL="0" indent="0" algn="ctr">
              <a:buNone/>
              <a:defRPr sz="1800" b="1" cap="none" spc="400" baseline="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dirty="0" smtClean="0"/>
              <a:t>Modifiez votre sous-titre</a:t>
            </a:r>
          </a:p>
        </p:txBody>
      </p:sp>
      <p:pic>
        <p:nvPicPr>
          <p:cNvPr id="6" name="Image 5"/>
          <p:cNvPicPr>
            <a:picLocks noChangeAspect="1"/>
          </p:cNvPicPr>
          <p:nvPr userDrawn="1"/>
        </p:nvPicPr>
        <p:blipFill>
          <a:blip r:embed="rId2" cstate="print">
            <a:extLst>
              <a:ext uri="{BEBA8EAE-BF5A-486C-A8C5-ECC9F3942E4B}">
                <a14:imgProps xmlns:a14="http://schemas.microsoft.com/office/drawing/2010/main">
                  <a14:imgLayer r:embed="rId3">
                    <a14:imgEffect>
                      <a14:backgroundRemoval t="10000" b="90000" l="10000" r="90000">
                        <a14:foregroundMark x1="28125" y1="68605" x2="76719" y2="41085"/>
                        <a14:foregroundMark x1="18281" y1="60271" x2="27969" y2="76163"/>
                        <a14:backgroundMark x1="15937" y1="64729" x2="15937" y2="64729"/>
                        <a14:backgroundMark x1="80938" y1="27907" x2="80938" y2="27907"/>
                      </a14:backgroundRemoval>
                    </a14:imgEffect>
                  </a14:imgLayer>
                </a14:imgProps>
              </a:ext>
              <a:ext uri="{28A0092B-C50C-407E-A947-70E740481C1C}">
                <a14:useLocalDpi xmlns:a14="http://schemas.microsoft.com/office/drawing/2010/main" val="0"/>
              </a:ext>
            </a:extLst>
          </a:blip>
          <a:stretch>
            <a:fillRect/>
          </a:stretch>
        </p:blipFill>
        <p:spPr>
          <a:xfrm>
            <a:off x="16033" y="0"/>
            <a:ext cx="547682" cy="441569"/>
          </a:xfrm>
          <a:prstGeom prst="rect">
            <a:avLst/>
          </a:prstGeom>
        </p:spPr>
      </p:pic>
      <p:pic>
        <p:nvPicPr>
          <p:cNvPr id="10" name="Image 9"/>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1"/>
            <a:ext cx="501910" cy="404665"/>
          </a:xfrm>
          <a:prstGeom prst="rect">
            <a:avLst/>
          </a:prstGeom>
        </p:spPr>
      </p:pic>
    </p:spTree>
    <p:extLst>
      <p:ext uri="{BB962C8B-B14F-4D97-AF65-F5344CB8AC3E}">
        <p14:creationId xmlns:p14="http://schemas.microsoft.com/office/powerpoint/2010/main" val="267237399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2 - Exemple 2">
    <p:spTree>
      <p:nvGrpSpPr>
        <p:cNvPr id="1" name=""/>
        <p:cNvGrpSpPr/>
        <p:nvPr/>
      </p:nvGrpSpPr>
      <p:grpSpPr>
        <a:xfrm>
          <a:off x="0" y="0"/>
          <a:ext cx="0" cy="0"/>
          <a:chOff x="0" y="0"/>
          <a:chExt cx="0" cy="0"/>
        </a:xfrm>
      </p:grpSpPr>
      <p:sp>
        <p:nvSpPr>
          <p:cNvPr id="7" name="Titre 1"/>
          <p:cNvSpPr>
            <a:spLocks noGrp="1"/>
          </p:cNvSpPr>
          <p:nvPr>
            <p:ph type="ctrTitle" hasCustomPrompt="1"/>
          </p:nvPr>
        </p:nvSpPr>
        <p:spPr>
          <a:xfrm>
            <a:off x="501910" y="1"/>
            <a:ext cx="9404090" cy="404664"/>
          </a:xfrm>
          <a:solidFill>
            <a:srgbClr val="7CCECF"/>
          </a:solidFill>
        </p:spPr>
        <p:txBody>
          <a:bodyPr>
            <a:normAutofit/>
          </a:bodyPr>
          <a:lstStyle>
            <a:lvl1pPr algn="ctr">
              <a:defRPr sz="2000" b="1" cap="none" spc="400" baseline="0">
                <a:solidFill>
                  <a:schemeClr val="bg1"/>
                </a:solidFill>
              </a:defRPr>
            </a:lvl1pPr>
          </a:lstStyle>
          <a:p>
            <a:r>
              <a:rPr lang="fr-FR" dirty="0" smtClean="0"/>
              <a:t>Modifiez le titre</a:t>
            </a:r>
            <a:endParaRPr lang="fr-FR" dirty="0"/>
          </a:p>
        </p:txBody>
      </p:sp>
      <p:sp>
        <p:nvSpPr>
          <p:cNvPr id="8" name="Sous-titre 2"/>
          <p:cNvSpPr>
            <a:spLocks noGrp="1"/>
          </p:cNvSpPr>
          <p:nvPr>
            <p:ph type="subTitle" idx="1" hasCustomPrompt="1"/>
          </p:nvPr>
        </p:nvSpPr>
        <p:spPr>
          <a:xfrm>
            <a:off x="4953000" y="421796"/>
            <a:ext cx="4961992" cy="6436203"/>
          </a:xfrm>
        </p:spPr>
        <p:txBody>
          <a:bodyPr>
            <a:normAutofit/>
          </a:bodyPr>
          <a:lstStyle>
            <a:lvl1pPr marL="0" indent="0" algn="l">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Ecrivez votre contenu</a:t>
            </a:r>
            <a:endParaRPr lang="fr-FR" dirty="0"/>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
            <a:ext cx="501910" cy="404665"/>
          </a:xfrm>
          <a:prstGeom prst="rect">
            <a:avLst/>
          </a:prstGeom>
        </p:spPr>
      </p:pic>
      <p:sp>
        <p:nvSpPr>
          <p:cNvPr id="6" name="Espace réservé pour une image  2"/>
          <p:cNvSpPr>
            <a:spLocks noGrp="1"/>
          </p:cNvSpPr>
          <p:nvPr>
            <p:ph type="pic" sz="quarter" idx="10"/>
          </p:nvPr>
        </p:nvSpPr>
        <p:spPr>
          <a:xfrm>
            <a:off x="0" y="404813"/>
            <a:ext cx="4953000" cy="6453187"/>
          </a:xfrm>
        </p:spPr>
        <p:txBody>
          <a:bodyPr/>
          <a:lstStyle/>
          <a:p>
            <a:endParaRPr lang="fr-FR"/>
          </a:p>
        </p:txBody>
      </p:sp>
    </p:spTree>
    <p:extLst>
      <p:ext uri="{BB962C8B-B14F-4D97-AF65-F5344CB8AC3E}">
        <p14:creationId xmlns:p14="http://schemas.microsoft.com/office/powerpoint/2010/main" val="94038567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95300" y="274638"/>
            <a:ext cx="8915400" cy="1143000"/>
          </a:xfrm>
          <a:prstGeom prst="rect">
            <a:avLst/>
          </a:prstGeom>
        </p:spPr>
        <p:txBody>
          <a:bodyPr vert="horz" lIns="91440" tIns="45720" rIns="91440" bIns="45720" rtlCol="0" anchor="ctr">
            <a:normAutofit/>
          </a:bodyPr>
          <a:lstStyle/>
          <a:p>
            <a:r>
              <a:rPr lang="fr-FR" dirty="0" smtClean="0"/>
              <a:t>Modifiez le style du titre</a:t>
            </a:r>
            <a:endParaRPr lang="fr-FR" dirty="0"/>
          </a:p>
        </p:txBody>
      </p:sp>
      <p:sp>
        <p:nvSpPr>
          <p:cNvPr id="3" name="Espace réservé du texte 2"/>
          <p:cNvSpPr>
            <a:spLocks noGrp="1"/>
          </p:cNvSpPr>
          <p:nvPr>
            <p:ph type="body" idx="1"/>
          </p:nvPr>
        </p:nvSpPr>
        <p:spPr>
          <a:xfrm>
            <a:off x="495300" y="1600201"/>
            <a:ext cx="8915400" cy="4525963"/>
          </a:xfrm>
          <a:prstGeom prst="rect">
            <a:avLst/>
          </a:prstGeom>
        </p:spPr>
        <p:txBody>
          <a:bodyPr vert="horz" lIns="91440" tIns="45720" rIns="91440" bIns="45720" rtlCol="0">
            <a:normAutofit/>
          </a:body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395234885"/>
      </p:ext>
    </p:extLst>
  </p:cSld>
  <p:clrMap bg1="lt1" tx1="dk1" bg2="lt2" tx2="dk2" accent1="accent1" accent2="accent2" accent3="accent3" accent4="accent4" accent5="accent5" accent6="accent6" hlink="hlink" folHlink="folHlink"/>
  <p:sldLayoutIdLst>
    <p:sldLayoutId id="2147483663" r:id="rId1"/>
    <p:sldLayoutId id="2147483654" r:id="rId2"/>
    <p:sldLayoutId id="2147483670" r:id="rId3"/>
    <p:sldLayoutId id="2147483671" r:id="rId4"/>
    <p:sldLayoutId id="2147483649" r:id="rId5"/>
    <p:sldLayoutId id="2147483650" r:id="rId6"/>
    <p:sldLayoutId id="2147483665" r:id="rId7"/>
    <p:sldLayoutId id="2147483657" r:id="rId8"/>
    <p:sldLayoutId id="2147483659" r:id="rId9"/>
    <p:sldLayoutId id="2147483666" r:id="rId10"/>
    <p:sldLayoutId id="2147483655" r:id="rId11"/>
    <p:sldLayoutId id="2147483660" r:id="rId12"/>
    <p:sldLayoutId id="2147483667" r:id="rId13"/>
    <p:sldLayoutId id="2147483658" r:id="rId14"/>
    <p:sldLayoutId id="2147483661" r:id="rId15"/>
    <p:sldLayoutId id="2147483668" r:id="rId16"/>
    <p:sldLayoutId id="2147483656" r:id="rId17"/>
    <p:sldLayoutId id="2147483662" r:id="rId18"/>
    <p:sldLayoutId id="2147483669" r:id="rId19"/>
    <p:sldLayoutId id="2147483664" r:id="rId20"/>
    <p:sldLayoutId id="2147483672" r:id="rId2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jpeg"/><Relationship Id="rId4" Type="http://schemas.openxmlformats.org/officeDocument/2006/relationships/image" Target="../media/image38.png"/><Relationship Id="rId9" Type="http://schemas.openxmlformats.org/officeDocument/2006/relationships/image" Target="../media/image43.emf"/></Relationships>
</file>

<file path=ppt/slides/_rels/slide1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2.xml"/><Relationship Id="rId4" Type="http://schemas.openxmlformats.org/officeDocument/2006/relationships/image" Target="../media/image46.png"/></Relationships>
</file>

<file path=ppt/slides/_rels/slide1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9.emf"/><Relationship Id="rId2" Type="http://schemas.openxmlformats.org/officeDocument/2006/relationships/image" Target="../media/image48.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image" Target="../media/image5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4.emf"/><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image" Target="../media/image57.jpeg"/><Relationship Id="rId1" Type="http://schemas.openxmlformats.org/officeDocument/2006/relationships/slideLayout" Target="../slideLayouts/slideLayout12.xml"/><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58.emf"/><Relationship Id="rId1" Type="http://schemas.openxmlformats.org/officeDocument/2006/relationships/slideLayout" Target="../slideLayouts/slideLayout12.xml"/><Relationship Id="rId4" Type="http://schemas.openxmlformats.org/officeDocument/2006/relationships/image" Target="../media/image59.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4.xml"/><Relationship Id="rId5" Type="http://schemas.openxmlformats.org/officeDocument/2006/relationships/image" Target="../media/image69.png"/><Relationship Id="rId4" Type="http://schemas.openxmlformats.org/officeDocument/2006/relationships/image" Target="../media/image68.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7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jpeg"/></Relationships>
</file>

<file path=ppt/slides/_rels/slide4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86.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www.tourduvalat.org/" TargetMode="External"/><Relationship Id="rId2" Type="http://schemas.openxmlformats.org/officeDocument/2006/relationships/image" Target="../media/image90.jpeg"/><Relationship Id="rId1" Type="http://schemas.openxmlformats.org/officeDocument/2006/relationships/slideLayout" Target="../slideLayouts/slideLayout21.xml"/><Relationship Id="rId5" Type="http://schemas.openxmlformats.org/officeDocument/2006/relationships/hyperlink" Target="mailto:guelmami@tourduvalat.org" TargetMode="External"/><Relationship Id="rId4" Type="http://schemas.openxmlformats.org/officeDocument/2006/relationships/hyperlink" Target="http://www.medwetlands-obs.org/" TargetMode="Externa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5.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png"/><Relationship Id="rId2" Type="http://schemas.openxmlformats.org/officeDocument/2006/relationships/image" Target="../media/image21.png"/><Relationship Id="rId16" Type="http://schemas.openxmlformats.org/officeDocument/2006/relationships/image" Target="../media/image35.png"/><Relationship Id="rId1" Type="http://schemas.openxmlformats.org/officeDocument/2006/relationships/slideLayout" Target="../slideLayouts/slideLayout12.xml"/><Relationship Id="rId6" Type="http://schemas.openxmlformats.org/officeDocument/2006/relationships/image" Target="../media/image25.pn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jpe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5229200"/>
            <a:ext cx="7041232" cy="1628800"/>
          </a:xfrm>
        </p:spPr>
        <p:txBody>
          <a:bodyPr/>
          <a:lstStyle/>
          <a:p>
            <a:r>
              <a:rPr lang="fr-FR" dirty="0" smtClean="0">
                <a:latin typeface="Arial" panose="020B0604020202020204" pitchFamily="34" charset="0"/>
                <a:cs typeface="Arial" panose="020B0604020202020204" pitchFamily="34" charset="0"/>
              </a:rPr>
              <a:t>TOUR DU VALAT</a:t>
            </a:r>
            <a:endParaRPr lang="fr-FR"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805667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oneTexte 5"/>
          <p:cNvSpPr txBox="1"/>
          <p:nvPr/>
        </p:nvSpPr>
        <p:spPr>
          <a:xfrm>
            <a:off x="272480" y="550421"/>
            <a:ext cx="9289032" cy="646331"/>
          </a:xfrm>
          <a:prstGeom prst="rect">
            <a:avLst/>
          </a:prstGeom>
          <a:solidFill>
            <a:srgbClr val="FFFFFF"/>
          </a:solidFill>
          <a:ln>
            <a:solidFill>
              <a:srgbClr val="000000"/>
            </a:solidFill>
          </a:ln>
        </p:spPr>
        <p:txBody>
          <a:bodyPr wrap="square">
            <a:spAutoFit/>
          </a:bodyPr>
          <a:lstStyle/>
          <a:p>
            <a:pPr algn="ctr" fontAlgn="auto">
              <a:spcBef>
                <a:spcPts val="0"/>
              </a:spcBef>
              <a:spcAft>
                <a:spcPts val="0"/>
              </a:spcAft>
              <a:defRPr/>
            </a:pPr>
            <a:r>
              <a:rPr lang="en-US" kern="0" dirty="0" smtClean="0">
                <a:solidFill>
                  <a:sysClr val="windowText" lastClr="000000"/>
                </a:solidFill>
              </a:rPr>
              <a:t>Using satellite time series </a:t>
            </a:r>
            <a:r>
              <a:rPr lang="en-US" kern="0" dirty="0" smtClean="0">
                <a:solidFill>
                  <a:sysClr val="windowText" lastClr="000000"/>
                </a:solidFill>
                <a:sym typeface="Wingdings" panose="05000000000000000000" pitchFamily="2" charset="2"/>
              </a:rPr>
              <a:t> map LULC and assess changes over time</a:t>
            </a:r>
          </a:p>
          <a:p>
            <a:pPr algn="ctr" fontAlgn="auto">
              <a:spcBef>
                <a:spcPts val="0"/>
              </a:spcBef>
              <a:spcAft>
                <a:spcPts val="0"/>
              </a:spcAft>
              <a:defRPr/>
            </a:pPr>
            <a:r>
              <a:rPr lang="en-US" kern="0" dirty="0" smtClean="0">
                <a:solidFill>
                  <a:sysClr val="windowText" lastClr="000000"/>
                </a:solidFill>
                <a:sym typeface="Wingdings" panose="05000000000000000000" pitchFamily="2" charset="2"/>
              </a:rPr>
              <a:t>(ex. Chott Chergui, Algeria)</a:t>
            </a:r>
            <a:endParaRPr lang="en-US" kern="0" dirty="0">
              <a:solidFill>
                <a:sysClr val="windowText" lastClr="000000"/>
              </a:solidFill>
            </a:endParaRPr>
          </a:p>
        </p:txBody>
      </p:sp>
      <p:pic>
        <p:nvPicPr>
          <p:cNvPr id="2050" name="Picture 2"/>
          <p:cNvPicPr>
            <a:picLocks noChangeAspect="1" noChangeArrowheads="1"/>
          </p:cNvPicPr>
          <p:nvPr/>
        </p:nvPicPr>
        <p:blipFill>
          <a:blip r:embed="rId2" cstate="print"/>
          <a:srcRect/>
          <a:stretch>
            <a:fillRect/>
          </a:stretch>
        </p:blipFill>
        <p:spPr bwMode="auto">
          <a:xfrm>
            <a:off x="942157" y="1484944"/>
            <a:ext cx="2228714" cy="1440000"/>
          </a:xfrm>
          <a:prstGeom prst="rect">
            <a:avLst/>
          </a:prstGeom>
          <a:noFill/>
          <a:ln w="9525">
            <a:noFill/>
            <a:miter lim="800000"/>
            <a:headEnd/>
            <a:tailEnd/>
          </a:ln>
        </p:spPr>
      </p:pic>
      <p:pic>
        <p:nvPicPr>
          <p:cNvPr id="2051" name="Picture 3"/>
          <p:cNvPicPr>
            <a:picLocks noChangeAspect="1" noChangeArrowheads="1"/>
          </p:cNvPicPr>
          <p:nvPr/>
        </p:nvPicPr>
        <p:blipFill>
          <a:blip r:embed="rId3" cstate="print"/>
          <a:srcRect/>
          <a:stretch>
            <a:fillRect/>
          </a:stretch>
        </p:blipFill>
        <p:spPr bwMode="auto">
          <a:xfrm>
            <a:off x="2870821" y="1628960"/>
            <a:ext cx="2225091" cy="1440000"/>
          </a:xfrm>
          <a:prstGeom prst="rect">
            <a:avLst/>
          </a:prstGeom>
          <a:noFill/>
          <a:ln w="9525">
            <a:noFill/>
            <a:miter lim="800000"/>
            <a:headEnd/>
            <a:tailEnd/>
          </a:ln>
        </p:spPr>
      </p:pic>
      <p:pic>
        <p:nvPicPr>
          <p:cNvPr id="2052" name="Picture 4"/>
          <p:cNvPicPr>
            <a:picLocks noChangeAspect="1" noChangeArrowheads="1"/>
          </p:cNvPicPr>
          <p:nvPr/>
        </p:nvPicPr>
        <p:blipFill>
          <a:blip r:embed="rId4" cstate="print"/>
          <a:srcRect/>
          <a:stretch>
            <a:fillRect/>
          </a:stretch>
        </p:blipFill>
        <p:spPr bwMode="auto">
          <a:xfrm>
            <a:off x="4815037" y="1772976"/>
            <a:ext cx="2242959" cy="1440000"/>
          </a:xfrm>
          <a:prstGeom prst="rect">
            <a:avLst/>
          </a:prstGeom>
          <a:noFill/>
          <a:ln w="9525">
            <a:noFill/>
            <a:miter lim="800000"/>
            <a:headEnd/>
            <a:tailEnd/>
          </a:ln>
        </p:spPr>
      </p:pic>
      <p:pic>
        <p:nvPicPr>
          <p:cNvPr id="2053" name="Picture 5"/>
          <p:cNvPicPr>
            <a:picLocks noChangeAspect="1" noChangeArrowheads="1"/>
          </p:cNvPicPr>
          <p:nvPr/>
        </p:nvPicPr>
        <p:blipFill>
          <a:blip r:embed="rId5" cstate="print"/>
          <a:srcRect/>
          <a:stretch>
            <a:fillRect/>
          </a:stretch>
        </p:blipFill>
        <p:spPr bwMode="auto">
          <a:xfrm>
            <a:off x="6831261" y="1916992"/>
            <a:ext cx="2226195" cy="1440000"/>
          </a:xfrm>
          <a:prstGeom prst="rect">
            <a:avLst/>
          </a:prstGeom>
          <a:noFill/>
          <a:ln w="9525">
            <a:noFill/>
            <a:miter lim="800000"/>
            <a:headEnd/>
            <a:tailEnd/>
          </a:ln>
        </p:spPr>
      </p:pic>
      <p:pic>
        <p:nvPicPr>
          <p:cNvPr id="2054" name="Picture 6"/>
          <p:cNvPicPr>
            <a:picLocks noChangeAspect="1" noChangeArrowheads="1"/>
          </p:cNvPicPr>
          <p:nvPr/>
        </p:nvPicPr>
        <p:blipFill>
          <a:blip r:embed="rId6" cstate="print"/>
          <a:srcRect/>
          <a:stretch>
            <a:fillRect/>
          </a:stretch>
        </p:blipFill>
        <p:spPr bwMode="auto">
          <a:xfrm>
            <a:off x="56456" y="4005064"/>
            <a:ext cx="2706365" cy="1800000"/>
          </a:xfrm>
          <a:prstGeom prst="rect">
            <a:avLst/>
          </a:prstGeom>
          <a:noFill/>
          <a:ln w="9525">
            <a:noFill/>
            <a:miter lim="800000"/>
            <a:headEnd/>
            <a:tailEnd/>
          </a:ln>
        </p:spPr>
      </p:pic>
      <p:pic>
        <p:nvPicPr>
          <p:cNvPr id="2055" name="Picture 7"/>
          <p:cNvPicPr>
            <a:picLocks noChangeAspect="1" noChangeArrowheads="1"/>
          </p:cNvPicPr>
          <p:nvPr/>
        </p:nvPicPr>
        <p:blipFill>
          <a:blip r:embed="rId7" cstate="print"/>
          <a:srcRect/>
          <a:stretch>
            <a:fillRect/>
          </a:stretch>
        </p:blipFill>
        <p:spPr bwMode="auto">
          <a:xfrm>
            <a:off x="2792760" y="4005064"/>
            <a:ext cx="2820265" cy="1800000"/>
          </a:xfrm>
          <a:prstGeom prst="rect">
            <a:avLst/>
          </a:prstGeom>
          <a:noFill/>
          <a:ln w="9525">
            <a:noFill/>
            <a:miter lim="800000"/>
            <a:headEnd/>
            <a:tailEnd/>
          </a:ln>
        </p:spPr>
      </p:pic>
      <p:pic>
        <p:nvPicPr>
          <p:cNvPr id="2056" name="Picture 8"/>
          <p:cNvPicPr>
            <a:picLocks noChangeAspect="1" noChangeArrowheads="1"/>
          </p:cNvPicPr>
          <p:nvPr/>
        </p:nvPicPr>
        <p:blipFill>
          <a:blip r:embed="rId8" cstate="print"/>
          <a:srcRect/>
          <a:stretch>
            <a:fillRect/>
          </a:stretch>
        </p:blipFill>
        <p:spPr bwMode="auto">
          <a:xfrm>
            <a:off x="5685033" y="4005064"/>
            <a:ext cx="2861334" cy="1800000"/>
          </a:xfrm>
          <a:prstGeom prst="rect">
            <a:avLst/>
          </a:prstGeom>
          <a:noFill/>
          <a:ln w="9525">
            <a:noFill/>
            <a:miter lim="800000"/>
            <a:headEnd/>
            <a:tailEnd/>
          </a:ln>
        </p:spPr>
      </p:pic>
      <p:sp>
        <p:nvSpPr>
          <p:cNvPr id="14" name="Flèche droite 13"/>
          <p:cNvSpPr/>
          <p:nvPr/>
        </p:nvSpPr>
        <p:spPr>
          <a:xfrm>
            <a:off x="632520" y="3501008"/>
            <a:ext cx="9145016" cy="432048"/>
          </a:xfrm>
          <a:prstGeom prst="rightArrow">
            <a:avLst>
              <a:gd name="adj1" fmla="val 50000"/>
              <a:gd name="adj2" fmla="val 1504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ZoneTexte 5"/>
          <p:cNvSpPr txBox="1">
            <a:spLocks noChangeArrowheads="1"/>
          </p:cNvSpPr>
          <p:nvPr/>
        </p:nvSpPr>
        <p:spPr bwMode="auto">
          <a:xfrm>
            <a:off x="848544" y="5733256"/>
            <a:ext cx="1152128" cy="307777"/>
          </a:xfrm>
          <a:prstGeom prst="rect">
            <a:avLst/>
          </a:prstGeom>
          <a:noFill/>
          <a:ln w="9525">
            <a:solidFill>
              <a:schemeClr val="tx1"/>
            </a:solidFill>
            <a:miter lim="800000"/>
            <a:headEnd/>
            <a:tailEnd/>
          </a:ln>
        </p:spPr>
        <p:txBody>
          <a:bodyPr wrap="square">
            <a:spAutoFit/>
          </a:bodyPr>
          <a:lstStyle/>
          <a:p>
            <a:pPr algn="ctr"/>
            <a:r>
              <a:rPr lang="en-US" sz="1400" b="1" dirty="0" smtClean="0"/>
              <a:t> LULC 1975</a:t>
            </a:r>
            <a:endParaRPr lang="en-US" sz="1400" dirty="0"/>
          </a:p>
        </p:txBody>
      </p:sp>
      <p:sp>
        <p:nvSpPr>
          <p:cNvPr id="16" name="ZoneTexte 5"/>
          <p:cNvSpPr txBox="1">
            <a:spLocks noChangeArrowheads="1"/>
          </p:cNvSpPr>
          <p:nvPr/>
        </p:nvSpPr>
        <p:spPr bwMode="auto">
          <a:xfrm>
            <a:off x="3596801" y="5736661"/>
            <a:ext cx="1152128" cy="307777"/>
          </a:xfrm>
          <a:prstGeom prst="rect">
            <a:avLst/>
          </a:prstGeom>
          <a:noFill/>
          <a:ln w="9525">
            <a:solidFill>
              <a:schemeClr val="tx1"/>
            </a:solidFill>
            <a:miter lim="800000"/>
            <a:headEnd/>
            <a:tailEnd/>
          </a:ln>
        </p:spPr>
        <p:txBody>
          <a:bodyPr wrap="square">
            <a:spAutoFit/>
          </a:bodyPr>
          <a:lstStyle/>
          <a:p>
            <a:pPr algn="ctr"/>
            <a:r>
              <a:rPr lang="en-US" sz="1400" b="1" dirty="0" smtClean="0"/>
              <a:t> LULC 1990</a:t>
            </a:r>
            <a:endParaRPr lang="en-US" sz="1400" dirty="0"/>
          </a:p>
        </p:txBody>
      </p:sp>
      <p:sp>
        <p:nvSpPr>
          <p:cNvPr id="17" name="ZoneTexte 5"/>
          <p:cNvSpPr txBox="1">
            <a:spLocks noChangeArrowheads="1"/>
          </p:cNvSpPr>
          <p:nvPr/>
        </p:nvSpPr>
        <p:spPr bwMode="auto">
          <a:xfrm>
            <a:off x="6458135" y="5736661"/>
            <a:ext cx="1152128" cy="307777"/>
          </a:xfrm>
          <a:prstGeom prst="rect">
            <a:avLst/>
          </a:prstGeom>
          <a:noFill/>
          <a:ln w="9525">
            <a:solidFill>
              <a:schemeClr val="tx1"/>
            </a:solidFill>
            <a:miter lim="800000"/>
            <a:headEnd/>
            <a:tailEnd/>
          </a:ln>
        </p:spPr>
        <p:txBody>
          <a:bodyPr wrap="square">
            <a:spAutoFit/>
          </a:bodyPr>
          <a:lstStyle/>
          <a:p>
            <a:pPr algn="ctr"/>
            <a:r>
              <a:rPr lang="en-US" sz="1400" b="1" dirty="0" smtClean="0"/>
              <a:t> LULC 2005</a:t>
            </a:r>
            <a:endParaRPr lang="en-US" sz="1400" dirty="0"/>
          </a:p>
        </p:txBody>
      </p:sp>
      <p:pic>
        <p:nvPicPr>
          <p:cNvPr id="2057" name="Picture 9"/>
          <p:cNvPicPr>
            <a:picLocks noChangeAspect="1" noChangeArrowheads="1"/>
          </p:cNvPicPr>
          <p:nvPr/>
        </p:nvPicPr>
        <p:blipFill>
          <a:blip r:embed="rId9" cstate="print"/>
          <a:srcRect/>
          <a:stretch>
            <a:fillRect/>
          </a:stretch>
        </p:blipFill>
        <p:spPr bwMode="auto">
          <a:xfrm>
            <a:off x="8121352" y="5445368"/>
            <a:ext cx="1564061" cy="1296000"/>
          </a:xfrm>
          <a:prstGeom prst="rect">
            <a:avLst/>
          </a:prstGeom>
          <a:noFill/>
          <a:ln w="12700">
            <a:solidFill>
              <a:schemeClr val="tx1"/>
            </a:solidFill>
            <a:miter lim="800000"/>
            <a:headEnd/>
            <a:tailEnd/>
          </a:ln>
          <a:effectLst/>
        </p:spPr>
      </p:pic>
      <p:sp>
        <p:nvSpPr>
          <p:cNvPr id="22"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Tree>
    <p:extLst>
      <p:ext uri="{BB962C8B-B14F-4D97-AF65-F5344CB8AC3E}">
        <p14:creationId xmlns:p14="http://schemas.microsoft.com/office/powerpoint/2010/main" val="12018746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srcRect/>
          <a:stretch>
            <a:fillRect/>
          </a:stretch>
        </p:blipFill>
        <p:spPr bwMode="auto">
          <a:xfrm>
            <a:off x="1" y="1029335"/>
            <a:ext cx="3407971" cy="2520000"/>
          </a:xfrm>
          <a:prstGeom prst="rect">
            <a:avLst/>
          </a:prstGeom>
          <a:noFill/>
          <a:ln w="9525">
            <a:noFill/>
            <a:miter lim="800000"/>
            <a:headEnd/>
            <a:tailEnd/>
          </a:ln>
        </p:spPr>
      </p:pic>
      <p:pic>
        <p:nvPicPr>
          <p:cNvPr id="6" name="Picture 2"/>
          <p:cNvPicPr>
            <a:picLocks noChangeAspect="1" noChangeArrowheads="1"/>
          </p:cNvPicPr>
          <p:nvPr/>
        </p:nvPicPr>
        <p:blipFill>
          <a:blip r:embed="rId3" cstate="print"/>
          <a:srcRect/>
          <a:stretch>
            <a:fillRect/>
          </a:stretch>
        </p:blipFill>
        <p:spPr bwMode="auto">
          <a:xfrm>
            <a:off x="5764443" y="4338000"/>
            <a:ext cx="3463843" cy="2520000"/>
          </a:xfrm>
          <a:prstGeom prst="rect">
            <a:avLst/>
          </a:prstGeom>
          <a:noFill/>
          <a:ln w="9525">
            <a:noFill/>
            <a:miter lim="800000"/>
            <a:headEnd/>
            <a:tailEnd/>
          </a:ln>
        </p:spPr>
      </p:pic>
      <p:pic>
        <p:nvPicPr>
          <p:cNvPr id="7" name="Picture 4"/>
          <p:cNvPicPr>
            <a:picLocks noChangeAspect="1" noChangeArrowheads="1"/>
          </p:cNvPicPr>
          <p:nvPr/>
        </p:nvPicPr>
        <p:blipFill>
          <a:blip r:embed="rId4" cstate="print"/>
          <a:srcRect/>
          <a:stretch>
            <a:fillRect/>
          </a:stretch>
        </p:blipFill>
        <p:spPr bwMode="auto">
          <a:xfrm>
            <a:off x="2952116" y="2515235"/>
            <a:ext cx="3430769" cy="2520000"/>
          </a:xfrm>
          <a:prstGeom prst="rect">
            <a:avLst/>
          </a:prstGeom>
          <a:noFill/>
          <a:ln w="9525">
            <a:noFill/>
            <a:miter lim="800000"/>
            <a:headEnd/>
            <a:tailEnd/>
          </a:ln>
        </p:spPr>
      </p:pic>
      <p:sp>
        <p:nvSpPr>
          <p:cNvPr id="8" name="ZoneTexte 7"/>
          <p:cNvSpPr txBox="1"/>
          <p:nvPr/>
        </p:nvSpPr>
        <p:spPr>
          <a:xfrm>
            <a:off x="121920" y="3145800"/>
            <a:ext cx="853440" cy="338554"/>
          </a:xfrm>
          <a:prstGeom prst="rect">
            <a:avLst/>
          </a:prstGeom>
          <a:solidFill>
            <a:schemeClr val="bg1"/>
          </a:solidFill>
          <a:ln>
            <a:solidFill>
              <a:schemeClr val="tx1"/>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May</a:t>
            </a:r>
            <a:endParaRPr kumimoji="0" lang="en-US" sz="1600" b="0" i="0" u="none" strike="noStrike" kern="0" cap="none" spc="0" normalizeH="0" baseline="0" noProof="0" dirty="0">
              <a:ln>
                <a:noFill/>
              </a:ln>
              <a:solidFill>
                <a:sysClr val="windowText" lastClr="000000"/>
              </a:solidFill>
              <a:effectLst/>
              <a:uLnTx/>
              <a:uFillTx/>
            </a:endParaRPr>
          </a:p>
        </p:txBody>
      </p:sp>
      <p:sp>
        <p:nvSpPr>
          <p:cNvPr id="9" name="ZoneTexte 8"/>
          <p:cNvSpPr txBox="1"/>
          <p:nvPr/>
        </p:nvSpPr>
        <p:spPr>
          <a:xfrm>
            <a:off x="3078480" y="4639320"/>
            <a:ext cx="853440" cy="338554"/>
          </a:xfrm>
          <a:prstGeom prst="rect">
            <a:avLst/>
          </a:prstGeom>
          <a:solidFill>
            <a:schemeClr val="bg1"/>
          </a:solidFill>
          <a:ln>
            <a:solidFill>
              <a:schemeClr val="tx1"/>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August</a:t>
            </a:r>
            <a:endParaRPr kumimoji="0" lang="en-US" sz="1600" b="0" i="0" u="none" strike="noStrike" kern="0" cap="none" spc="0" normalizeH="0" baseline="0" noProof="0" dirty="0">
              <a:ln>
                <a:noFill/>
              </a:ln>
              <a:solidFill>
                <a:sysClr val="windowText" lastClr="000000"/>
              </a:solidFill>
              <a:effectLst/>
              <a:uLnTx/>
              <a:uFillTx/>
            </a:endParaRPr>
          </a:p>
        </p:txBody>
      </p:sp>
      <p:sp>
        <p:nvSpPr>
          <p:cNvPr id="10" name="ZoneTexte 9"/>
          <p:cNvSpPr txBox="1"/>
          <p:nvPr/>
        </p:nvSpPr>
        <p:spPr>
          <a:xfrm>
            <a:off x="5902960" y="6457960"/>
            <a:ext cx="914400" cy="338554"/>
          </a:xfrm>
          <a:prstGeom prst="rect">
            <a:avLst/>
          </a:prstGeom>
          <a:solidFill>
            <a:schemeClr val="bg1"/>
          </a:solidFill>
          <a:ln>
            <a:solidFill>
              <a:schemeClr val="tx1"/>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solidFill>
                  <a:sysClr val="windowText" lastClr="000000"/>
                </a:solidFill>
                <a:effectLst/>
                <a:uLnTx/>
                <a:uFillTx/>
              </a:rPr>
              <a:t>October</a:t>
            </a:r>
            <a:endParaRPr kumimoji="0" lang="en-US" sz="1600" b="0" i="0" u="none" strike="noStrike" kern="0" cap="none" spc="0" normalizeH="0" baseline="0" noProof="0" dirty="0">
              <a:ln>
                <a:noFill/>
              </a:ln>
              <a:solidFill>
                <a:sysClr val="windowText" lastClr="000000"/>
              </a:solidFill>
              <a:effectLst/>
              <a:uLnTx/>
              <a:uFillTx/>
            </a:endParaRPr>
          </a:p>
        </p:txBody>
      </p:sp>
      <p:sp>
        <p:nvSpPr>
          <p:cNvPr id="11" name="ZoneTexte 10"/>
          <p:cNvSpPr txBox="1"/>
          <p:nvPr/>
        </p:nvSpPr>
        <p:spPr>
          <a:xfrm>
            <a:off x="3749040" y="1235720"/>
            <a:ext cx="5120640" cy="1015663"/>
          </a:xfrm>
          <a:prstGeom prst="rect">
            <a:avLst/>
          </a:prstGeom>
          <a:solidFill>
            <a:schemeClr val="bg1"/>
          </a:solidFill>
          <a:ln>
            <a:solidFill>
              <a:schemeClr val="tx1"/>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smtClean="0">
                <a:ln>
                  <a:noFill/>
                </a:ln>
                <a:solidFill>
                  <a:sysClr val="windowText" lastClr="000000"/>
                </a:solidFill>
                <a:effectLst/>
                <a:uLnTx/>
                <a:uFillTx/>
              </a:rPr>
              <a:t>A multi-temporal approach for the intra-annual mapping</a:t>
            </a:r>
            <a:endParaRPr kumimoji="0" lang="en-US" sz="3000" b="0" i="0" u="none" strike="noStrike" kern="0" cap="none" spc="0" normalizeH="0" baseline="0" noProof="0" dirty="0">
              <a:ln>
                <a:noFill/>
              </a:ln>
              <a:solidFill>
                <a:sysClr val="windowText" lastClr="000000"/>
              </a:solidFill>
              <a:effectLst/>
              <a:uLnTx/>
              <a:uFillTx/>
            </a:endParaRPr>
          </a:p>
        </p:txBody>
      </p:sp>
      <p:sp>
        <p:nvSpPr>
          <p:cNvPr id="16"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Tree>
    <p:extLst>
      <p:ext uri="{BB962C8B-B14F-4D97-AF65-F5344CB8AC3E}">
        <p14:creationId xmlns:p14="http://schemas.microsoft.com/office/powerpoint/2010/main" val="5051083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2089150" y="1657350"/>
            <a:ext cx="7054850" cy="5200650"/>
          </a:xfrm>
          <a:prstGeom prst="rect">
            <a:avLst/>
          </a:prstGeom>
          <a:noFill/>
          <a:ln w="9525">
            <a:noFill/>
            <a:miter lim="800000"/>
            <a:headEnd/>
            <a:tailEnd/>
          </a:ln>
        </p:spPr>
      </p:pic>
      <p:sp>
        <p:nvSpPr>
          <p:cNvPr id="6" name="ZoneTexte 5"/>
          <p:cNvSpPr txBox="1"/>
          <p:nvPr/>
        </p:nvSpPr>
        <p:spPr>
          <a:xfrm>
            <a:off x="121920" y="1012200"/>
            <a:ext cx="8879840" cy="553998"/>
          </a:xfrm>
          <a:prstGeom prst="rect">
            <a:avLst/>
          </a:prstGeom>
          <a:solidFill>
            <a:schemeClr val="bg1"/>
          </a:solidFill>
          <a:ln>
            <a:solidFill>
              <a:schemeClr val="tx1"/>
            </a:solid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smtClean="0">
                <a:ln>
                  <a:noFill/>
                </a:ln>
                <a:solidFill>
                  <a:sysClr val="windowText" lastClr="000000"/>
                </a:solidFill>
                <a:effectLst/>
                <a:uLnTx/>
                <a:uFillTx/>
              </a:rPr>
              <a:t>Object-based</a:t>
            </a:r>
            <a:r>
              <a:rPr kumimoji="0" lang="en-US" sz="3000" b="0" i="0" u="none" strike="noStrike" kern="0" cap="none" spc="0" normalizeH="0" noProof="0" dirty="0" smtClean="0">
                <a:ln>
                  <a:noFill/>
                </a:ln>
                <a:solidFill>
                  <a:sysClr val="windowText" lastClr="000000"/>
                </a:solidFill>
                <a:effectLst/>
                <a:uLnTx/>
                <a:uFillTx/>
              </a:rPr>
              <a:t> approach </a:t>
            </a:r>
            <a:r>
              <a:rPr kumimoji="0" lang="en-US" sz="3000" b="0" i="0" u="none" strike="noStrike" kern="0" cap="none" spc="0" normalizeH="0" noProof="0" dirty="0" smtClean="0">
                <a:ln>
                  <a:noFill/>
                </a:ln>
                <a:solidFill>
                  <a:sysClr val="windowText" lastClr="000000"/>
                </a:solidFill>
                <a:effectLst/>
                <a:uLnTx/>
                <a:uFillTx/>
                <a:sym typeface="Wingdings" pitchFamily="2" charset="2"/>
              </a:rPr>
              <a:t> </a:t>
            </a:r>
            <a:r>
              <a:rPr kumimoji="0" lang="en-US" sz="3000" i="0" u="none" strike="noStrike" kern="0" cap="none" spc="0" normalizeH="0" noProof="0" dirty="0" smtClean="0">
                <a:ln>
                  <a:noFill/>
                </a:ln>
                <a:solidFill>
                  <a:sysClr val="windowText" lastClr="000000"/>
                </a:solidFill>
                <a:effectLst/>
                <a:uLnTx/>
                <a:uFillTx/>
                <a:sym typeface="Wingdings" pitchFamily="2" charset="2"/>
              </a:rPr>
              <a:t>image segmentation</a:t>
            </a:r>
            <a:endParaRPr kumimoji="0" lang="en-US" sz="3000" i="0" u="none" strike="noStrike" kern="0" cap="none" spc="0" normalizeH="0" baseline="0" noProof="0" dirty="0">
              <a:ln>
                <a:noFill/>
              </a:ln>
              <a:solidFill>
                <a:sysClr val="windowText" lastClr="000000"/>
              </a:solidFill>
              <a:effectLst/>
              <a:uLnTx/>
              <a:uFillTx/>
            </a:endParaRPr>
          </a:p>
        </p:txBody>
      </p:sp>
      <p:sp>
        <p:nvSpPr>
          <p:cNvPr id="11"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Tree>
    <p:extLst>
      <p:ext uri="{BB962C8B-B14F-4D97-AF65-F5344CB8AC3E}">
        <p14:creationId xmlns:p14="http://schemas.microsoft.com/office/powerpoint/2010/main" val="737655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2079164" y="1656000"/>
            <a:ext cx="7064836" cy="5202000"/>
          </a:xfrm>
          <a:prstGeom prst="rect">
            <a:avLst/>
          </a:prstGeom>
          <a:noFill/>
          <a:ln w="9525">
            <a:noFill/>
            <a:miter lim="800000"/>
            <a:headEnd/>
            <a:tailEnd/>
          </a:ln>
        </p:spPr>
      </p:pic>
      <p:sp>
        <p:nvSpPr>
          <p:cNvPr id="6" name="ZoneTexte 5"/>
          <p:cNvSpPr txBox="1"/>
          <p:nvPr/>
        </p:nvSpPr>
        <p:spPr>
          <a:xfrm>
            <a:off x="121920" y="1012200"/>
            <a:ext cx="8879840" cy="553998"/>
          </a:xfrm>
          <a:prstGeom prst="rect">
            <a:avLst/>
          </a:prstGeom>
          <a:solidFill>
            <a:schemeClr val="bg1"/>
          </a:solidFill>
          <a:ln>
            <a:solidFill>
              <a:schemeClr val="tx1"/>
            </a:solidFill>
          </a:ln>
        </p:spPr>
        <p:txBody>
          <a:bodyPr wrap="square" rtlCol="0">
            <a:spAutoFit/>
          </a:bodyPr>
          <a:lstStyle/>
          <a:p>
            <a:pPr lvl="0" fontAlgn="auto">
              <a:spcBef>
                <a:spcPts val="0"/>
              </a:spcBef>
              <a:spcAft>
                <a:spcPts val="0"/>
              </a:spcAft>
            </a:pPr>
            <a:r>
              <a:rPr kumimoji="0" lang="en-US" sz="3000" b="0" i="0" u="none" strike="noStrike" kern="0" cap="none" spc="0" normalizeH="0" baseline="0" noProof="0" dirty="0" smtClean="0">
                <a:ln>
                  <a:noFill/>
                </a:ln>
                <a:solidFill>
                  <a:sysClr val="windowText" lastClr="000000"/>
                </a:solidFill>
                <a:effectLst/>
                <a:uLnTx/>
                <a:uFillTx/>
              </a:rPr>
              <a:t>Object-based</a:t>
            </a:r>
            <a:r>
              <a:rPr lang="en-US" sz="3000" b="0" kern="0" dirty="0" smtClean="0">
                <a:solidFill>
                  <a:sysClr val="windowText" lastClr="000000"/>
                </a:solidFill>
              </a:rPr>
              <a:t> approach </a:t>
            </a:r>
            <a:r>
              <a:rPr kumimoji="0" lang="en-US" sz="3000" b="0" i="0" u="none" strike="noStrike" kern="0" cap="none" spc="0" normalizeH="0" noProof="0" dirty="0" smtClean="0">
                <a:ln>
                  <a:noFill/>
                </a:ln>
                <a:solidFill>
                  <a:sysClr val="windowText" lastClr="000000"/>
                </a:solidFill>
                <a:effectLst/>
                <a:uLnTx/>
                <a:uFillTx/>
                <a:sym typeface="Wingdings" pitchFamily="2" charset="2"/>
              </a:rPr>
              <a:t> </a:t>
            </a:r>
            <a:r>
              <a:rPr kumimoji="0" lang="en-US" sz="3000" i="0" u="none" strike="noStrike" kern="0" cap="none" spc="0" normalizeH="0" noProof="0" dirty="0" smtClean="0">
                <a:ln>
                  <a:noFill/>
                </a:ln>
                <a:solidFill>
                  <a:sysClr val="windowText" lastClr="000000"/>
                </a:solidFill>
                <a:effectLst/>
                <a:uLnTx/>
                <a:uFillTx/>
                <a:sym typeface="Wingdings" pitchFamily="2" charset="2"/>
              </a:rPr>
              <a:t>image classification</a:t>
            </a:r>
            <a:endParaRPr kumimoji="0" lang="en-US" sz="3000" i="0" u="none" strike="noStrike" kern="0" cap="none" spc="0" normalizeH="0" baseline="0" noProof="0" dirty="0">
              <a:ln>
                <a:noFill/>
              </a:ln>
              <a:solidFill>
                <a:sysClr val="windowText" lastClr="000000"/>
              </a:solidFill>
              <a:effectLst/>
              <a:uLnTx/>
              <a:uFillTx/>
            </a:endParaRPr>
          </a:p>
        </p:txBody>
      </p:sp>
      <p:pic>
        <p:nvPicPr>
          <p:cNvPr id="7" name="Picture 3"/>
          <p:cNvPicPr>
            <a:picLocks noChangeAspect="1" noChangeArrowheads="1"/>
          </p:cNvPicPr>
          <p:nvPr/>
        </p:nvPicPr>
        <p:blipFill>
          <a:blip r:embed="rId3" cstate="print"/>
          <a:srcRect/>
          <a:stretch>
            <a:fillRect/>
          </a:stretch>
        </p:blipFill>
        <p:spPr bwMode="auto">
          <a:xfrm>
            <a:off x="0" y="5202000"/>
            <a:ext cx="5774127" cy="1656000"/>
          </a:xfrm>
          <a:prstGeom prst="rect">
            <a:avLst/>
          </a:prstGeom>
          <a:solidFill>
            <a:schemeClr val="bg1"/>
          </a:solidFill>
          <a:ln w="9525">
            <a:noFill/>
            <a:miter lim="800000"/>
            <a:headEnd/>
            <a:tailEnd/>
          </a:ln>
          <a:effectLst/>
        </p:spPr>
      </p:pic>
      <p:sp>
        <p:nvSpPr>
          <p:cNvPr id="8"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Tree>
    <p:extLst>
      <p:ext uri="{BB962C8B-B14F-4D97-AF65-F5344CB8AC3E}">
        <p14:creationId xmlns:p14="http://schemas.microsoft.com/office/powerpoint/2010/main" val="3735120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1137920"/>
            <a:ext cx="6098180" cy="4716000"/>
          </a:xfrm>
          <a:prstGeom prst="rect">
            <a:avLst/>
          </a:prstGeom>
          <a:noFill/>
          <a:ln w="9525">
            <a:noFill/>
            <a:miter lim="800000"/>
            <a:headEnd/>
            <a:tailEnd/>
          </a:ln>
        </p:spPr>
      </p:pic>
      <p:sp>
        <p:nvSpPr>
          <p:cNvPr id="6" name="ZoneTexte 5"/>
          <p:cNvSpPr txBox="1"/>
          <p:nvPr/>
        </p:nvSpPr>
        <p:spPr>
          <a:xfrm>
            <a:off x="5940152" y="2903632"/>
            <a:ext cx="3621360" cy="1107996"/>
          </a:xfrm>
          <a:prstGeom prst="rect">
            <a:avLst/>
          </a:prstGeom>
          <a:solidFill>
            <a:schemeClr val="bg1"/>
          </a:solidFill>
          <a:ln>
            <a:solidFill>
              <a:schemeClr val="tx1"/>
            </a:solidFill>
          </a:ln>
        </p:spPr>
        <p:txBody>
          <a:bodyPr wrap="square" rtlCol="0">
            <a:spAutoFit/>
          </a:bodyPr>
          <a:lstStyle/>
          <a:p>
            <a:pPr algn="ctr"/>
            <a:r>
              <a:rPr lang="en-GB" sz="2200" dirty="0" smtClean="0">
                <a:solidFill>
                  <a:schemeClr val="tx1"/>
                </a:solidFill>
              </a:rPr>
              <a:t>LULC classification 2015 using CLC/Ramsar nomenclature</a:t>
            </a:r>
            <a:endParaRPr lang="en-GB" sz="2200" dirty="0">
              <a:solidFill>
                <a:schemeClr val="tx1"/>
              </a:solidFill>
            </a:endParaRPr>
          </a:p>
        </p:txBody>
      </p:sp>
      <p:grpSp>
        <p:nvGrpSpPr>
          <p:cNvPr id="7" name="Group 4"/>
          <p:cNvGrpSpPr>
            <a:grpSpLocks noChangeAspect="1"/>
          </p:cNvGrpSpPr>
          <p:nvPr/>
        </p:nvGrpSpPr>
        <p:grpSpPr bwMode="auto">
          <a:xfrm>
            <a:off x="2600961" y="4686300"/>
            <a:ext cx="7160309" cy="2088000"/>
            <a:chOff x="1020" y="2568"/>
            <a:chExt cx="4694" cy="1341"/>
          </a:xfrm>
        </p:grpSpPr>
        <p:sp>
          <p:nvSpPr>
            <p:cNvPr id="8" name="AutoShape 3"/>
            <p:cNvSpPr>
              <a:spLocks noChangeAspect="1" noChangeArrowheads="1" noTextEdit="1"/>
            </p:cNvSpPr>
            <p:nvPr/>
          </p:nvSpPr>
          <p:spPr bwMode="auto">
            <a:xfrm>
              <a:off x="1020" y="2568"/>
              <a:ext cx="4694" cy="134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9" name="Rectangle 5"/>
            <p:cNvSpPr>
              <a:spLocks noChangeArrowheads="1"/>
            </p:cNvSpPr>
            <p:nvPr/>
          </p:nvSpPr>
          <p:spPr bwMode="auto">
            <a:xfrm>
              <a:off x="1020" y="2571"/>
              <a:ext cx="4689" cy="1338"/>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10" name="Rectangle 6"/>
            <p:cNvSpPr>
              <a:spLocks noChangeArrowheads="1"/>
            </p:cNvSpPr>
            <p:nvPr/>
          </p:nvSpPr>
          <p:spPr bwMode="auto">
            <a:xfrm>
              <a:off x="1043" y="2596"/>
              <a:ext cx="539"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1" i="0" u="none" strike="noStrike" cap="none" normalizeH="0" baseline="0" smtClean="0">
                  <a:ln>
                    <a:noFill/>
                  </a:ln>
                  <a:solidFill>
                    <a:srgbClr val="000000"/>
                  </a:solidFill>
                  <a:effectLst/>
                  <a:latin typeface="Arial" pitchFamily="34" charset="0"/>
                  <a:cs typeface="Arial" pitchFamily="34" charset="0"/>
                </a:rPr>
                <a:t>Classification GWII</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11" name="Rectangle 7"/>
            <p:cNvSpPr>
              <a:spLocks noChangeArrowheads="1"/>
            </p:cNvSpPr>
            <p:nvPr/>
          </p:nvSpPr>
          <p:spPr bwMode="auto">
            <a:xfrm>
              <a:off x="1043" y="2731"/>
              <a:ext cx="65" cy="96"/>
            </a:xfrm>
            <a:prstGeom prst="rect">
              <a:avLst/>
            </a:prstGeom>
            <a:solidFill>
              <a:srgbClr val="950023"/>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12" name="Rectangle 8"/>
            <p:cNvSpPr>
              <a:spLocks noChangeArrowheads="1"/>
            </p:cNvSpPr>
            <p:nvPr/>
          </p:nvSpPr>
          <p:spPr bwMode="auto">
            <a:xfrm>
              <a:off x="1119" y="2742"/>
              <a:ext cx="556"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11: Urban fabric</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13" name="Rectangle 9"/>
            <p:cNvSpPr>
              <a:spLocks noChangeArrowheads="1"/>
            </p:cNvSpPr>
            <p:nvPr/>
          </p:nvSpPr>
          <p:spPr bwMode="auto">
            <a:xfrm>
              <a:off x="1043" y="2862"/>
              <a:ext cx="65" cy="98"/>
            </a:xfrm>
            <a:prstGeom prst="rect">
              <a:avLst/>
            </a:prstGeom>
            <a:solidFill>
              <a:srgbClr val="E7BDFE"/>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14" name="Rectangle 10"/>
            <p:cNvSpPr>
              <a:spLocks noChangeArrowheads="1"/>
            </p:cNvSpPr>
            <p:nvPr/>
          </p:nvSpPr>
          <p:spPr bwMode="auto">
            <a:xfrm>
              <a:off x="1119" y="2875"/>
              <a:ext cx="1319"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12: Industrial, commercial and transport units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15" name="Rectangle 11"/>
            <p:cNvSpPr>
              <a:spLocks noChangeArrowheads="1"/>
            </p:cNvSpPr>
            <p:nvPr/>
          </p:nvSpPr>
          <p:spPr bwMode="auto">
            <a:xfrm>
              <a:off x="1043" y="2995"/>
              <a:ext cx="65" cy="97"/>
            </a:xfrm>
            <a:prstGeom prst="rect">
              <a:avLst/>
            </a:prstGeom>
            <a:solidFill>
              <a:srgbClr val="A800E5"/>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16" name="Rectangle 12"/>
            <p:cNvSpPr>
              <a:spLocks noChangeArrowheads="1"/>
            </p:cNvSpPr>
            <p:nvPr/>
          </p:nvSpPr>
          <p:spPr bwMode="auto">
            <a:xfrm>
              <a:off x="1119" y="3006"/>
              <a:ext cx="1134"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13: Mine, dump and construction sites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17" name="Rectangle 13"/>
            <p:cNvSpPr>
              <a:spLocks noChangeArrowheads="1"/>
            </p:cNvSpPr>
            <p:nvPr/>
          </p:nvSpPr>
          <p:spPr bwMode="auto">
            <a:xfrm>
              <a:off x="1043" y="3127"/>
              <a:ext cx="65" cy="98"/>
            </a:xfrm>
            <a:prstGeom prst="rect">
              <a:avLst/>
            </a:prstGeom>
            <a:solidFill>
              <a:srgbClr val="FEFED1"/>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18" name="Rectangle 14"/>
            <p:cNvSpPr>
              <a:spLocks noChangeArrowheads="1"/>
            </p:cNvSpPr>
            <p:nvPr/>
          </p:nvSpPr>
          <p:spPr bwMode="auto">
            <a:xfrm>
              <a:off x="1119" y="3139"/>
              <a:ext cx="661"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2: Agricultural areas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19" name="Rectangle 15"/>
            <p:cNvSpPr>
              <a:spLocks noChangeArrowheads="1"/>
            </p:cNvSpPr>
            <p:nvPr/>
          </p:nvSpPr>
          <p:spPr bwMode="auto">
            <a:xfrm>
              <a:off x="1043" y="3260"/>
              <a:ext cx="65" cy="96"/>
            </a:xfrm>
            <a:prstGeom prst="rect">
              <a:avLst/>
            </a:prstGeom>
            <a:solidFill>
              <a:srgbClr val="E5E500"/>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20" name="Rectangle 16"/>
            <p:cNvSpPr>
              <a:spLocks noChangeArrowheads="1"/>
            </p:cNvSpPr>
            <p:nvPr/>
          </p:nvSpPr>
          <p:spPr bwMode="auto">
            <a:xfrm>
              <a:off x="1119" y="3272"/>
              <a:ext cx="538"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213: Rice fields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21" name="Rectangle 17"/>
            <p:cNvSpPr>
              <a:spLocks noChangeArrowheads="1"/>
            </p:cNvSpPr>
            <p:nvPr/>
          </p:nvSpPr>
          <p:spPr bwMode="auto">
            <a:xfrm>
              <a:off x="1043" y="3391"/>
              <a:ext cx="65" cy="98"/>
            </a:xfrm>
            <a:prstGeom prst="rect">
              <a:avLst/>
            </a:prstGeom>
            <a:solidFill>
              <a:srgbClr val="6FA700"/>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22" name="Rectangle 18"/>
            <p:cNvSpPr>
              <a:spLocks noChangeArrowheads="1"/>
            </p:cNvSpPr>
            <p:nvPr/>
          </p:nvSpPr>
          <p:spPr bwMode="auto">
            <a:xfrm>
              <a:off x="1119" y="3405"/>
              <a:ext cx="431"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31: Forests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23" name="Rectangle 19"/>
            <p:cNvSpPr>
              <a:spLocks noChangeArrowheads="1"/>
            </p:cNvSpPr>
            <p:nvPr/>
          </p:nvSpPr>
          <p:spPr bwMode="auto">
            <a:xfrm>
              <a:off x="1043" y="3524"/>
              <a:ext cx="65" cy="98"/>
            </a:xfrm>
            <a:prstGeom prst="rect">
              <a:avLst/>
            </a:prstGeom>
            <a:solidFill>
              <a:srgbClr val="80CF4B"/>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24" name="Rectangle 20"/>
            <p:cNvSpPr>
              <a:spLocks noChangeArrowheads="1"/>
            </p:cNvSpPr>
            <p:nvPr/>
          </p:nvSpPr>
          <p:spPr bwMode="auto">
            <a:xfrm>
              <a:off x="1119" y="3537"/>
              <a:ext cx="1063"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3112: Wet forests including riparian</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25" name="Rectangle 21"/>
            <p:cNvSpPr>
              <a:spLocks noChangeArrowheads="1"/>
            </p:cNvSpPr>
            <p:nvPr/>
          </p:nvSpPr>
          <p:spPr bwMode="auto">
            <a:xfrm>
              <a:off x="1043" y="3657"/>
              <a:ext cx="65" cy="98"/>
            </a:xfrm>
            <a:prstGeom prst="rect">
              <a:avLst/>
            </a:prstGeom>
            <a:solidFill>
              <a:srgbClr val="B1B1B1"/>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26" name="Rectangle 22"/>
            <p:cNvSpPr>
              <a:spLocks noChangeArrowheads="1"/>
            </p:cNvSpPr>
            <p:nvPr/>
          </p:nvSpPr>
          <p:spPr bwMode="auto">
            <a:xfrm>
              <a:off x="1119" y="3669"/>
              <a:ext cx="1268"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33: Open spaces with little or no vegetation</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27" name="Rectangle 23"/>
            <p:cNvSpPr>
              <a:spLocks noChangeArrowheads="1"/>
            </p:cNvSpPr>
            <p:nvPr/>
          </p:nvSpPr>
          <p:spPr bwMode="auto">
            <a:xfrm>
              <a:off x="1043" y="3790"/>
              <a:ext cx="65" cy="96"/>
            </a:xfrm>
            <a:prstGeom prst="rect">
              <a:avLst/>
            </a:prstGeom>
            <a:solidFill>
              <a:srgbClr val="E5E5E5"/>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28" name="Rectangle 24"/>
            <p:cNvSpPr>
              <a:spLocks noChangeArrowheads="1"/>
            </p:cNvSpPr>
            <p:nvPr/>
          </p:nvSpPr>
          <p:spPr bwMode="auto">
            <a:xfrm>
              <a:off x="1119" y="3801"/>
              <a:ext cx="1138"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331: Beaches, dunes, and sand plains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29" name="Rectangle 25"/>
            <p:cNvSpPr>
              <a:spLocks noChangeArrowheads="1"/>
            </p:cNvSpPr>
            <p:nvPr/>
          </p:nvSpPr>
          <p:spPr bwMode="auto">
            <a:xfrm>
              <a:off x="2675" y="2595"/>
              <a:ext cx="63" cy="96"/>
            </a:xfrm>
            <a:prstGeom prst="rect">
              <a:avLst/>
            </a:prstGeom>
            <a:solidFill>
              <a:srgbClr val="A5A5FE"/>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30" name="Rectangle 26"/>
            <p:cNvSpPr>
              <a:spLocks noChangeArrowheads="1"/>
            </p:cNvSpPr>
            <p:nvPr/>
          </p:nvSpPr>
          <p:spPr bwMode="auto">
            <a:xfrm>
              <a:off x="2750" y="2606"/>
              <a:ext cx="672"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411: Inland marshes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31" name="Rectangle 27"/>
            <p:cNvSpPr>
              <a:spLocks noChangeArrowheads="1"/>
            </p:cNvSpPr>
            <p:nvPr/>
          </p:nvSpPr>
          <p:spPr bwMode="auto">
            <a:xfrm>
              <a:off x="2675" y="2726"/>
              <a:ext cx="63" cy="98"/>
            </a:xfrm>
            <a:prstGeom prst="rect">
              <a:avLst/>
            </a:prstGeom>
            <a:solidFill>
              <a:srgbClr val="CBCBFE"/>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32" name="Rectangle 28"/>
            <p:cNvSpPr>
              <a:spLocks noChangeArrowheads="1"/>
            </p:cNvSpPr>
            <p:nvPr/>
          </p:nvSpPr>
          <p:spPr bwMode="auto">
            <a:xfrm>
              <a:off x="2750" y="2739"/>
              <a:ext cx="612"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421: Salt marshes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33" name="Rectangle 29"/>
            <p:cNvSpPr>
              <a:spLocks noChangeArrowheads="1"/>
            </p:cNvSpPr>
            <p:nvPr/>
          </p:nvSpPr>
          <p:spPr bwMode="auto">
            <a:xfrm>
              <a:off x="2675" y="2858"/>
              <a:ext cx="63" cy="98"/>
            </a:xfrm>
            <a:prstGeom prst="rect">
              <a:avLst/>
            </a:prstGeom>
            <a:solidFill>
              <a:srgbClr val="E5E5FE"/>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34" name="Rectangle 30"/>
            <p:cNvSpPr>
              <a:spLocks noChangeArrowheads="1"/>
            </p:cNvSpPr>
            <p:nvPr/>
          </p:nvSpPr>
          <p:spPr bwMode="auto">
            <a:xfrm>
              <a:off x="2750" y="2872"/>
              <a:ext cx="459"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422: Salines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35" name="Rectangle 31"/>
            <p:cNvSpPr>
              <a:spLocks noChangeArrowheads="1"/>
            </p:cNvSpPr>
            <p:nvPr/>
          </p:nvSpPr>
          <p:spPr bwMode="auto">
            <a:xfrm>
              <a:off x="2675" y="2991"/>
              <a:ext cx="63" cy="98"/>
            </a:xfrm>
            <a:prstGeom prst="rect">
              <a:avLst/>
            </a:prstGeom>
            <a:solidFill>
              <a:srgbClr val="00CBF1"/>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36" name="Rectangle 32"/>
            <p:cNvSpPr>
              <a:spLocks noChangeArrowheads="1"/>
            </p:cNvSpPr>
            <p:nvPr/>
          </p:nvSpPr>
          <p:spPr bwMode="auto">
            <a:xfrm>
              <a:off x="2750" y="3003"/>
              <a:ext cx="813"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511: Inland water courses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37" name="Rectangle 33"/>
            <p:cNvSpPr>
              <a:spLocks noChangeArrowheads="1"/>
            </p:cNvSpPr>
            <p:nvPr/>
          </p:nvSpPr>
          <p:spPr bwMode="auto">
            <a:xfrm>
              <a:off x="2675" y="3124"/>
              <a:ext cx="63" cy="96"/>
            </a:xfrm>
            <a:prstGeom prst="rect">
              <a:avLst/>
            </a:prstGeom>
            <a:solidFill>
              <a:srgbClr val="0003E8"/>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38" name="Rectangle 34"/>
            <p:cNvSpPr>
              <a:spLocks noChangeArrowheads="1"/>
            </p:cNvSpPr>
            <p:nvPr/>
          </p:nvSpPr>
          <p:spPr bwMode="auto">
            <a:xfrm>
              <a:off x="2750" y="3136"/>
              <a:ext cx="1318"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5114: Canals and drainage channels, ditches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39" name="Rectangle 35"/>
            <p:cNvSpPr>
              <a:spLocks noChangeArrowheads="1"/>
            </p:cNvSpPr>
            <p:nvPr/>
          </p:nvSpPr>
          <p:spPr bwMode="auto">
            <a:xfrm>
              <a:off x="2675" y="3255"/>
              <a:ext cx="63" cy="98"/>
            </a:xfrm>
            <a:prstGeom prst="rect">
              <a:avLst/>
            </a:prstGeom>
            <a:solidFill>
              <a:srgbClr val="7FF1E5"/>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40" name="Rectangle 36"/>
            <p:cNvSpPr>
              <a:spLocks noChangeArrowheads="1"/>
            </p:cNvSpPr>
            <p:nvPr/>
          </p:nvSpPr>
          <p:spPr bwMode="auto">
            <a:xfrm>
              <a:off x="2750" y="3268"/>
              <a:ext cx="779"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512: Inland water bodies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41" name="Rectangle 37"/>
            <p:cNvSpPr>
              <a:spLocks noChangeArrowheads="1"/>
            </p:cNvSpPr>
            <p:nvPr/>
          </p:nvSpPr>
          <p:spPr bwMode="auto">
            <a:xfrm>
              <a:off x="2675" y="3388"/>
              <a:ext cx="63" cy="98"/>
            </a:xfrm>
            <a:prstGeom prst="rect">
              <a:avLst/>
            </a:prstGeom>
            <a:solidFill>
              <a:srgbClr val="0000CA"/>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42" name="Rectangle 38"/>
            <p:cNvSpPr>
              <a:spLocks noChangeArrowheads="1"/>
            </p:cNvSpPr>
            <p:nvPr/>
          </p:nvSpPr>
          <p:spPr bwMode="auto">
            <a:xfrm>
              <a:off x="2750" y="3401"/>
              <a:ext cx="2510"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5131: Water storage areas; reservoirs/barrages/dams/impoundments (generally over 8 ha)</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43" name="Rectangle 39"/>
            <p:cNvSpPr>
              <a:spLocks noChangeArrowheads="1"/>
            </p:cNvSpPr>
            <p:nvPr/>
          </p:nvSpPr>
          <p:spPr bwMode="auto">
            <a:xfrm>
              <a:off x="2675" y="3521"/>
              <a:ext cx="63" cy="98"/>
            </a:xfrm>
            <a:prstGeom prst="rect">
              <a:avLst/>
            </a:prstGeom>
            <a:solidFill>
              <a:srgbClr val="00FEA5"/>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44" name="Rectangle 40"/>
            <p:cNvSpPr>
              <a:spLocks noChangeArrowheads="1"/>
            </p:cNvSpPr>
            <p:nvPr/>
          </p:nvSpPr>
          <p:spPr bwMode="auto">
            <a:xfrm>
              <a:off x="2750" y="3532"/>
              <a:ext cx="690"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521: Coastal lagoons</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45" name="Rectangle 41"/>
            <p:cNvSpPr>
              <a:spLocks noChangeArrowheads="1"/>
            </p:cNvSpPr>
            <p:nvPr/>
          </p:nvSpPr>
          <p:spPr bwMode="auto">
            <a:xfrm>
              <a:off x="2675" y="3653"/>
              <a:ext cx="63" cy="97"/>
            </a:xfrm>
            <a:prstGeom prst="rect">
              <a:avLst/>
            </a:prstGeom>
            <a:solidFill>
              <a:srgbClr val="E5F1FE"/>
            </a:solidFill>
            <a:ln w="9525">
              <a:noFill/>
              <a:miter lim="800000"/>
              <a:headEnd/>
              <a:tailEnd/>
            </a:ln>
          </p:spPr>
          <p:txBody>
            <a:bodyPr vert="horz" wrap="square" lIns="91440" tIns="45720" rIns="91440" bIns="45720" numCol="1" anchor="t" anchorCtr="0" compatLnSpc="1">
              <a:prstTxWarp prst="textNoShape">
                <a:avLst/>
              </a:prstTxWarp>
            </a:bodyPr>
            <a:lstStyle/>
            <a:p>
              <a:endParaRPr lang="fr-FR" sz="700"/>
            </a:p>
          </p:txBody>
        </p:sp>
        <p:sp>
          <p:nvSpPr>
            <p:cNvPr id="46" name="Rectangle 42"/>
            <p:cNvSpPr>
              <a:spLocks noChangeArrowheads="1"/>
            </p:cNvSpPr>
            <p:nvPr/>
          </p:nvSpPr>
          <p:spPr bwMode="auto">
            <a:xfrm>
              <a:off x="2750" y="3665"/>
              <a:ext cx="664" cy="7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fr-FR" sz="700" b="0" i="0" u="none" strike="noStrike" cap="none" normalizeH="0" baseline="0" smtClean="0">
                  <a:ln>
                    <a:noFill/>
                  </a:ln>
                  <a:solidFill>
                    <a:srgbClr val="000000"/>
                  </a:solidFill>
                  <a:effectLst/>
                  <a:latin typeface="Arial" pitchFamily="34" charset="0"/>
                  <a:cs typeface="Arial" pitchFamily="34" charset="0"/>
                </a:rPr>
                <a:t>CLC 523: Sea and ocean</a:t>
              </a:r>
              <a:endParaRPr kumimoji="0" lang="fr-FR" sz="700" b="0" i="0" u="none" strike="noStrike" cap="none" normalizeH="0" baseline="0" smtClean="0">
                <a:ln>
                  <a:noFill/>
                </a:ln>
                <a:solidFill>
                  <a:schemeClr val="tx1"/>
                </a:solidFill>
                <a:effectLst/>
                <a:latin typeface="Arial" pitchFamily="34" charset="0"/>
                <a:cs typeface="Arial" pitchFamily="34" charset="0"/>
              </a:endParaRPr>
            </a:p>
          </p:txBody>
        </p:sp>
        <p:sp>
          <p:nvSpPr>
            <p:cNvPr id="47" name="Rectangle 43"/>
            <p:cNvSpPr>
              <a:spLocks noChangeArrowheads="1"/>
            </p:cNvSpPr>
            <p:nvPr/>
          </p:nvSpPr>
          <p:spPr bwMode="auto">
            <a:xfrm>
              <a:off x="1020" y="2571"/>
              <a:ext cx="4689" cy="1338"/>
            </a:xfrm>
            <a:prstGeom prst="rect">
              <a:avLst/>
            </a:prstGeom>
            <a:noFill/>
            <a:ln w="19050" cap="sq">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fr-FR" sz="700"/>
            </a:p>
          </p:txBody>
        </p:sp>
      </p:grpSp>
      <p:sp>
        <p:nvSpPr>
          <p:cNvPr id="48"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
        <p:nvSpPr>
          <p:cNvPr id="49" name="ZoneTexte 48"/>
          <p:cNvSpPr txBox="1"/>
          <p:nvPr/>
        </p:nvSpPr>
        <p:spPr>
          <a:xfrm>
            <a:off x="121920" y="1012200"/>
            <a:ext cx="7628912" cy="553998"/>
          </a:xfrm>
          <a:prstGeom prst="rect">
            <a:avLst/>
          </a:prstGeom>
          <a:solidFill>
            <a:schemeClr val="bg1"/>
          </a:solidFill>
          <a:ln>
            <a:solidFill>
              <a:schemeClr val="tx1"/>
            </a:solidFill>
          </a:ln>
        </p:spPr>
        <p:txBody>
          <a:bodyPr wrap="square" rtlCol="0">
            <a:spAutoFit/>
          </a:bodyPr>
          <a:lstStyle/>
          <a:p>
            <a:pPr lvl="0" fontAlgn="auto">
              <a:spcBef>
                <a:spcPts val="0"/>
              </a:spcBef>
              <a:spcAft>
                <a:spcPts val="0"/>
              </a:spcAft>
            </a:pPr>
            <a:r>
              <a:rPr kumimoji="0" lang="en-US" sz="3000" b="0" i="0" u="none" strike="noStrike" kern="0" cap="none" spc="0" normalizeH="0" baseline="0" noProof="0" dirty="0" smtClean="0">
                <a:ln>
                  <a:noFill/>
                </a:ln>
                <a:solidFill>
                  <a:sysClr val="windowText" lastClr="000000"/>
                </a:solidFill>
                <a:effectLst/>
                <a:uLnTx/>
                <a:uFillTx/>
              </a:rPr>
              <a:t>Mapping</a:t>
            </a:r>
            <a:r>
              <a:rPr kumimoji="0" lang="en-US" sz="3000" b="0" i="0" u="none" strike="noStrike" kern="0" cap="none" spc="0" normalizeH="0" noProof="0" dirty="0" smtClean="0">
                <a:ln>
                  <a:noFill/>
                </a:ln>
                <a:solidFill>
                  <a:sysClr val="windowText" lastClr="000000"/>
                </a:solidFill>
                <a:effectLst/>
                <a:uLnTx/>
                <a:uFillTx/>
              </a:rPr>
              <a:t> standards</a:t>
            </a:r>
            <a:r>
              <a:rPr lang="en-US" sz="3000" b="0" kern="0" dirty="0" smtClean="0">
                <a:solidFill>
                  <a:sysClr val="windowText" lastClr="000000"/>
                </a:solidFill>
              </a:rPr>
              <a:t> </a:t>
            </a:r>
            <a:r>
              <a:rPr kumimoji="0" lang="en-US" sz="3000" b="0" i="0" u="none" strike="noStrike" kern="0" cap="none" spc="0" normalizeH="0" noProof="0" dirty="0" smtClean="0">
                <a:ln>
                  <a:noFill/>
                </a:ln>
                <a:solidFill>
                  <a:sysClr val="windowText" lastClr="000000"/>
                </a:solidFill>
                <a:effectLst/>
                <a:uLnTx/>
                <a:uFillTx/>
                <a:sym typeface="Wingdings" pitchFamily="2" charset="2"/>
              </a:rPr>
              <a:t> </a:t>
            </a:r>
            <a:r>
              <a:rPr kumimoji="0" lang="en-US" sz="3000" i="0" u="none" strike="noStrike" kern="0" cap="none" spc="0" normalizeH="0" noProof="0" dirty="0" smtClean="0">
                <a:ln>
                  <a:noFill/>
                </a:ln>
                <a:solidFill>
                  <a:sysClr val="windowText" lastClr="000000"/>
                </a:solidFill>
                <a:effectLst/>
                <a:uLnTx/>
                <a:uFillTx/>
                <a:sym typeface="Wingdings" pitchFamily="2" charset="2"/>
              </a:rPr>
              <a:t>LULC </a:t>
            </a:r>
            <a:r>
              <a:rPr kumimoji="0" lang="en-US" sz="3000" i="0" u="none" strike="noStrike" kern="0" cap="none" spc="0" normalizeH="0" noProof="0" dirty="0" smtClean="0">
                <a:ln>
                  <a:noFill/>
                </a:ln>
                <a:solidFill>
                  <a:srgbClr val="FF0000"/>
                </a:solidFill>
                <a:effectLst/>
                <a:uLnTx/>
                <a:uFillTx/>
                <a:sym typeface="Wingdings" pitchFamily="2" charset="2"/>
              </a:rPr>
              <a:t>nomenclatures</a:t>
            </a:r>
            <a:endParaRPr kumimoji="0" lang="en-US" sz="3000"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val="37206632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20320" y="995680"/>
            <a:ext cx="7016750" cy="5378450"/>
          </a:xfrm>
          <a:prstGeom prst="rect">
            <a:avLst/>
          </a:prstGeom>
          <a:noFill/>
          <a:ln w="9525">
            <a:noFill/>
            <a:miter lim="800000"/>
            <a:headEnd/>
            <a:tailEnd/>
          </a:ln>
        </p:spPr>
      </p:pic>
      <p:pic>
        <p:nvPicPr>
          <p:cNvPr id="6" name="Image 5"/>
          <p:cNvPicPr/>
          <p:nvPr/>
        </p:nvPicPr>
        <p:blipFill>
          <a:blip r:embed="rId3" cstate="print"/>
          <a:srcRect/>
          <a:stretch>
            <a:fillRect/>
          </a:stretch>
        </p:blipFill>
        <p:spPr bwMode="auto">
          <a:xfrm>
            <a:off x="3735131" y="5397480"/>
            <a:ext cx="5429189" cy="1440000"/>
          </a:xfrm>
          <a:prstGeom prst="rect">
            <a:avLst/>
          </a:prstGeom>
          <a:noFill/>
          <a:ln w="9525">
            <a:noFill/>
            <a:miter lim="800000"/>
            <a:headEnd/>
            <a:tailEnd/>
          </a:ln>
        </p:spPr>
      </p:pic>
      <p:sp>
        <p:nvSpPr>
          <p:cNvPr id="7" name="ZoneTexte 6"/>
          <p:cNvSpPr txBox="1"/>
          <p:nvPr/>
        </p:nvSpPr>
        <p:spPr>
          <a:xfrm>
            <a:off x="6321152" y="3429000"/>
            <a:ext cx="3203848" cy="1200329"/>
          </a:xfrm>
          <a:prstGeom prst="rect">
            <a:avLst/>
          </a:prstGeom>
          <a:solidFill>
            <a:schemeClr val="bg1"/>
          </a:solidFill>
          <a:ln>
            <a:solidFill>
              <a:schemeClr val="tx1"/>
            </a:solidFill>
          </a:ln>
        </p:spPr>
        <p:txBody>
          <a:bodyPr wrap="square" rtlCol="0">
            <a:spAutoFit/>
          </a:bodyPr>
          <a:lstStyle/>
          <a:p>
            <a:pPr algn="ctr"/>
            <a:r>
              <a:rPr lang="en-GB" sz="2400" dirty="0" smtClean="0">
                <a:solidFill>
                  <a:schemeClr val="tx1"/>
                </a:solidFill>
              </a:rPr>
              <a:t>LULC classification 2015 using MAES nomenclature</a:t>
            </a:r>
            <a:endParaRPr lang="en-GB" sz="2400" dirty="0">
              <a:solidFill>
                <a:schemeClr val="tx1"/>
              </a:solidFill>
            </a:endParaRPr>
          </a:p>
        </p:txBody>
      </p:sp>
      <p:sp>
        <p:nvSpPr>
          <p:cNvPr id="8"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
        <p:nvSpPr>
          <p:cNvPr id="9" name="ZoneTexte 8"/>
          <p:cNvSpPr txBox="1"/>
          <p:nvPr/>
        </p:nvSpPr>
        <p:spPr>
          <a:xfrm>
            <a:off x="121920" y="1012200"/>
            <a:ext cx="7628912" cy="553998"/>
          </a:xfrm>
          <a:prstGeom prst="rect">
            <a:avLst/>
          </a:prstGeom>
          <a:solidFill>
            <a:schemeClr val="bg1"/>
          </a:solidFill>
          <a:ln>
            <a:solidFill>
              <a:schemeClr val="tx1"/>
            </a:solidFill>
          </a:ln>
        </p:spPr>
        <p:txBody>
          <a:bodyPr wrap="square" rtlCol="0">
            <a:spAutoFit/>
          </a:bodyPr>
          <a:lstStyle/>
          <a:p>
            <a:pPr lvl="0" fontAlgn="auto">
              <a:spcBef>
                <a:spcPts val="0"/>
              </a:spcBef>
              <a:spcAft>
                <a:spcPts val="0"/>
              </a:spcAft>
            </a:pPr>
            <a:r>
              <a:rPr kumimoji="0" lang="en-US" sz="3000" b="0" i="0" u="none" strike="noStrike" kern="0" cap="none" spc="0" normalizeH="0" baseline="0" noProof="0" dirty="0" smtClean="0">
                <a:ln>
                  <a:noFill/>
                </a:ln>
                <a:solidFill>
                  <a:sysClr val="windowText" lastClr="000000"/>
                </a:solidFill>
                <a:effectLst/>
                <a:uLnTx/>
                <a:uFillTx/>
              </a:rPr>
              <a:t>Mapping</a:t>
            </a:r>
            <a:r>
              <a:rPr kumimoji="0" lang="en-US" sz="3000" b="0" i="0" u="none" strike="noStrike" kern="0" cap="none" spc="0" normalizeH="0" noProof="0" dirty="0" smtClean="0">
                <a:ln>
                  <a:noFill/>
                </a:ln>
                <a:solidFill>
                  <a:sysClr val="windowText" lastClr="000000"/>
                </a:solidFill>
                <a:effectLst/>
                <a:uLnTx/>
                <a:uFillTx/>
              </a:rPr>
              <a:t> standards</a:t>
            </a:r>
            <a:r>
              <a:rPr lang="en-US" sz="3000" b="0" kern="0" dirty="0" smtClean="0">
                <a:solidFill>
                  <a:sysClr val="windowText" lastClr="000000"/>
                </a:solidFill>
              </a:rPr>
              <a:t> </a:t>
            </a:r>
            <a:r>
              <a:rPr kumimoji="0" lang="en-US" sz="3000" b="0" i="0" u="none" strike="noStrike" kern="0" cap="none" spc="0" normalizeH="0" noProof="0" dirty="0" smtClean="0">
                <a:ln>
                  <a:noFill/>
                </a:ln>
                <a:solidFill>
                  <a:sysClr val="windowText" lastClr="000000"/>
                </a:solidFill>
                <a:effectLst/>
                <a:uLnTx/>
                <a:uFillTx/>
                <a:sym typeface="Wingdings" pitchFamily="2" charset="2"/>
              </a:rPr>
              <a:t> </a:t>
            </a:r>
            <a:r>
              <a:rPr kumimoji="0" lang="en-US" sz="3000" i="0" u="none" strike="noStrike" kern="0" cap="none" spc="0" normalizeH="0" noProof="0" dirty="0" smtClean="0">
                <a:ln>
                  <a:noFill/>
                </a:ln>
                <a:solidFill>
                  <a:sysClr val="windowText" lastClr="000000"/>
                </a:solidFill>
                <a:effectLst/>
                <a:uLnTx/>
                <a:uFillTx/>
                <a:sym typeface="Wingdings" pitchFamily="2" charset="2"/>
              </a:rPr>
              <a:t>LULC </a:t>
            </a:r>
            <a:r>
              <a:rPr kumimoji="0" lang="en-US" sz="3000" i="0" u="none" strike="noStrike" kern="0" cap="none" spc="0" normalizeH="0" noProof="0" dirty="0" smtClean="0">
                <a:ln>
                  <a:noFill/>
                </a:ln>
                <a:solidFill>
                  <a:srgbClr val="FF0000"/>
                </a:solidFill>
                <a:effectLst/>
                <a:uLnTx/>
                <a:uFillTx/>
                <a:sym typeface="Wingdings" pitchFamily="2" charset="2"/>
              </a:rPr>
              <a:t>nomenclatures</a:t>
            </a:r>
            <a:endParaRPr kumimoji="0" lang="en-US" sz="3000"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val="60564284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srcRect/>
          <a:stretch>
            <a:fillRect/>
          </a:stretch>
        </p:blipFill>
        <p:spPr bwMode="auto">
          <a:xfrm>
            <a:off x="0" y="1066800"/>
            <a:ext cx="7054850" cy="5391150"/>
          </a:xfrm>
          <a:prstGeom prst="rect">
            <a:avLst/>
          </a:prstGeom>
          <a:noFill/>
          <a:ln w="9525">
            <a:noFill/>
            <a:miter lim="800000"/>
            <a:headEnd/>
            <a:tailEnd/>
          </a:ln>
        </p:spPr>
      </p:pic>
      <p:pic>
        <p:nvPicPr>
          <p:cNvPr id="6" name="Picture 4"/>
          <p:cNvPicPr>
            <a:picLocks noChangeAspect="1" noChangeArrowheads="1"/>
          </p:cNvPicPr>
          <p:nvPr/>
        </p:nvPicPr>
        <p:blipFill>
          <a:blip r:embed="rId3" cstate="print"/>
          <a:srcRect/>
          <a:stretch>
            <a:fillRect/>
          </a:stretch>
        </p:blipFill>
        <p:spPr bwMode="auto">
          <a:xfrm>
            <a:off x="7054850" y="4941168"/>
            <a:ext cx="2381250" cy="1714500"/>
          </a:xfrm>
          <a:prstGeom prst="rect">
            <a:avLst/>
          </a:prstGeom>
          <a:noFill/>
          <a:ln w="9525">
            <a:noFill/>
            <a:miter lim="800000"/>
            <a:headEnd/>
            <a:tailEnd/>
          </a:ln>
          <a:effectLst/>
        </p:spPr>
      </p:pic>
      <p:sp>
        <p:nvSpPr>
          <p:cNvPr id="7" name="ZoneTexte 6"/>
          <p:cNvSpPr txBox="1"/>
          <p:nvPr/>
        </p:nvSpPr>
        <p:spPr>
          <a:xfrm>
            <a:off x="5889104" y="3645024"/>
            <a:ext cx="3816424" cy="1015663"/>
          </a:xfrm>
          <a:prstGeom prst="rect">
            <a:avLst/>
          </a:prstGeom>
          <a:solidFill>
            <a:schemeClr val="bg1"/>
          </a:solidFill>
          <a:ln>
            <a:solidFill>
              <a:schemeClr val="tx1"/>
            </a:solidFill>
          </a:ln>
        </p:spPr>
        <p:txBody>
          <a:bodyPr wrap="square" rtlCol="0">
            <a:spAutoFit/>
          </a:bodyPr>
          <a:lstStyle/>
          <a:p>
            <a:pPr algn="ctr"/>
            <a:r>
              <a:rPr lang="en-GB" sz="2000" dirty="0" smtClean="0">
                <a:solidFill>
                  <a:schemeClr val="tx1"/>
                </a:solidFill>
              </a:rPr>
              <a:t>LULC classification 2015 using a « simplified » nomenclature adapted to the users need</a:t>
            </a:r>
            <a:endParaRPr lang="en-GB" sz="2000" dirty="0">
              <a:solidFill>
                <a:schemeClr val="tx1"/>
              </a:solidFill>
            </a:endParaRPr>
          </a:p>
        </p:txBody>
      </p:sp>
      <p:sp>
        <p:nvSpPr>
          <p:cNvPr id="8" name="Titre 1"/>
          <p:cNvSpPr>
            <a:spLocks noGrp="1"/>
          </p:cNvSpPr>
          <p:nvPr>
            <p:ph type="ctrTitle"/>
          </p:nvPr>
        </p:nvSpPr>
        <p:spPr>
          <a:xfrm>
            <a:off x="404664" y="1"/>
            <a:ext cx="9501335" cy="404664"/>
          </a:xfrm>
        </p:spPr>
        <p:txBody>
          <a:bodyPr/>
          <a:lstStyle/>
          <a:p>
            <a:r>
              <a:rPr lang="en-US" dirty="0" smtClean="0"/>
              <a:t>LULC </a:t>
            </a:r>
            <a:r>
              <a:rPr lang="en-US" dirty="0" smtClean="0"/>
              <a:t>and LULC Changes</a:t>
            </a:r>
            <a:endParaRPr lang="en-US" dirty="0"/>
          </a:p>
        </p:txBody>
      </p:sp>
      <p:sp>
        <p:nvSpPr>
          <p:cNvPr id="9" name="ZoneTexte 8"/>
          <p:cNvSpPr txBox="1"/>
          <p:nvPr/>
        </p:nvSpPr>
        <p:spPr>
          <a:xfrm>
            <a:off x="121920" y="1012200"/>
            <a:ext cx="7628912" cy="553998"/>
          </a:xfrm>
          <a:prstGeom prst="rect">
            <a:avLst/>
          </a:prstGeom>
          <a:solidFill>
            <a:schemeClr val="bg1"/>
          </a:solidFill>
          <a:ln>
            <a:solidFill>
              <a:schemeClr val="tx1"/>
            </a:solidFill>
          </a:ln>
        </p:spPr>
        <p:txBody>
          <a:bodyPr wrap="square" rtlCol="0">
            <a:spAutoFit/>
          </a:bodyPr>
          <a:lstStyle/>
          <a:p>
            <a:pPr lvl="0" fontAlgn="auto">
              <a:spcBef>
                <a:spcPts val="0"/>
              </a:spcBef>
              <a:spcAft>
                <a:spcPts val="0"/>
              </a:spcAft>
            </a:pPr>
            <a:r>
              <a:rPr kumimoji="0" lang="en-US" sz="3000" b="0" i="0" u="none" strike="noStrike" kern="0" cap="none" spc="0" normalizeH="0" baseline="0" noProof="0" dirty="0" smtClean="0">
                <a:ln>
                  <a:noFill/>
                </a:ln>
                <a:solidFill>
                  <a:sysClr val="windowText" lastClr="000000"/>
                </a:solidFill>
                <a:effectLst/>
                <a:uLnTx/>
                <a:uFillTx/>
              </a:rPr>
              <a:t>Mapping</a:t>
            </a:r>
            <a:r>
              <a:rPr kumimoji="0" lang="en-US" sz="3000" b="0" i="0" u="none" strike="noStrike" kern="0" cap="none" spc="0" normalizeH="0" noProof="0" dirty="0" smtClean="0">
                <a:ln>
                  <a:noFill/>
                </a:ln>
                <a:solidFill>
                  <a:sysClr val="windowText" lastClr="000000"/>
                </a:solidFill>
                <a:effectLst/>
                <a:uLnTx/>
                <a:uFillTx/>
              </a:rPr>
              <a:t> standards</a:t>
            </a:r>
            <a:r>
              <a:rPr lang="en-US" sz="3000" b="0" kern="0" dirty="0" smtClean="0">
                <a:solidFill>
                  <a:sysClr val="windowText" lastClr="000000"/>
                </a:solidFill>
              </a:rPr>
              <a:t> </a:t>
            </a:r>
            <a:r>
              <a:rPr kumimoji="0" lang="en-US" sz="3000" b="0" i="0" u="none" strike="noStrike" kern="0" cap="none" spc="0" normalizeH="0" noProof="0" dirty="0" smtClean="0">
                <a:ln>
                  <a:noFill/>
                </a:ln>
                <a:solidFill>
                  <a:sysClr val="windowText" lastClr="000000"/>
                </a:solidFill>
                <a:effectLst/>
                <a:uLnTx/>
                <a:uFillTx/>
                <a:sym typeface="Wingdings" pitchFamily="2" charset="2"/>
              </a:rPr>
              <a:t> </a:t>
            </a:r>
            <a:r>
              <a:rPr kumimoji="0" lang="en-US" sz="3000" i="0" u="none" strike="noStrike" kern="0" cap="none" spc="0" normalizeH="0" noProof="0" dirty="0" smtClean="0">
                <a:ln>
                  <a:noFill/>
                </a:ln>
                <a:solidFill>
                  <a:sysClr val="windowText" lastClr="000000"/>
                </a:solidFill>
                <a:effectLst/>
                <a:uLnTx/>
                <a:uFillTx/>
                <a:sym typeface="Wingdings" pitchFamily="2" charset="2"/>
              </a:rPr>
              <a:t>LULC </a:t>
            </a:r>
            <a:r>
              <a:rPr kumimoji="0" lang="en-US" sz="3000" i="0" u="none" strike="noStrike" kern="0" cap="none" spc="0" normalizeH="0" noProof="0" dirty="0" smtClean="0">
                <a:ln>
                  <a:noFill/>
                </a:ln>
                <a:solidFill>
                  <a:srgbClr val="FF0000"/>
                </a:solidFill>
                <a:effectLst/>
                <a:uLnTx/>
                <a:uFillTx/>
                <a:sym typeface="Wingdings" pitchFamily="2" charset="2"/>
              </a:rPr>
              <a:t>nomenclatures</a:t>
            </a:r>
            <a:endParaRPr kumimoji="0" lang="en-US" sz="3000" i="0" u="none" strike="noStrike" kern="0" cap="none" spc="0" normalizeH="0" baseline="0" noProof="0" dirty="0">
              <a:ln>
                <a:noFill/>
              </a:ln>
              <a:solidFill>
                <a:srgbClr val="FF0000"/>
              </a:solidFill>
              <a:effectLst/>
              <a:uLnTx/>
              <a:uFillTx/>
            </a:endParaRPr>
          </a:p>
        </p:txBody>
      </p:sp>
    </p:spTree>
    <p:extLst>
      <p:ext uri="{BB962C8B-B14F-4D97-AF65-F5344CB8AC3E}">
        <p14:creationId xmlns:p14="http://schemas.microsoft.com/office/powerpoint/2010/main" val="32537561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ctrTitle"/>
          </p:nvPr>
        </p:nvSpPr>
        <p:spPr>
          <a:xfrm>
            <a:off x="404664" y="1"/>
            <a:ext cx="9501335" cy="404664"/>
          </a:xfrm>
          <a:solidFill>
            <a:srgbClr val="FFC000"/>
          </a:solidFill>
        </p:spPr>
        <p:txBody>
          <a:bodyPr/>
          <a:lstStyle/>
          <a:p>
            <a:r>
              <a:rPr lang="en-GB" dirty="0" smtClean="0"/>
              <a:t>Ecosystem Services mapping and assessment</a:t>
            </a:r>
            <a:endParaRPr lang="en-GB" dirty="0"/>
          </a:p>
        </p:txBody>
      </p:sp>
      <p:sp>
        <p:nvSpPr>
          <p:cNvPr id="6" name="Content Placeholder 3"/>
          <p:cNvSpPr txBox="1">
            <a:spLocks/>
          </p:cNvSpPr>
          <p:nvPr/>
        </p:nvSpPr>
        <p:spPr>
          <a:xfrm>
            <a:off x="0" y="476672"/>
            <a:ext cx="9906000" cy="7620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Font typeface="Arial" panose="020B0604020202020204" pitchFamily="34" charset="0"/>
              <a:buNone/>
            </a:pPr>
            <a:r>
              <a:rPr lang="en-US" sz="2000" dirty="0" smtClean="0"/>
              <a:t>A simple conceptual approach to map </a:t>
            </a:r>
            <a:r>
              <a:rPr lang="en-US" sz="2000" dirty="0" smtClean="0">
                <a:solidFill>
                  <a:srgbClr val="FF0000"/>
                </a:solidFill>
              </a:rPr>
              <a:t>potential ES</a:t>
            </a:r>
            <a:r>
              <a:rPr lang="en-US" sz="2000" dirty="0" smtClean="0"/>
              <a:t> based on land coverage would be assigning scores to each type of Land Use/Land Cover (LULC).</a:t>
            </a:r>
            <a:endParaRPr lang="en-US" sz="2000" dirty="0"/>
          </a:p>
        </p:txBody>
      </p:sp>
      <p:pic>
        <p:nvPicPr>
          <p:cNvPr id="7" name="Picture 4"/>
          <p:cNvPicPr>
            <a:picLocks noChangeAspect="1"/>
          </p:cNvPicPr>
          <p:nvPr/>
        </p:nvPicPr>
        <p:blipFill>
          <a:blip r:embed="rId2" cstate="print"/>
          <a:stretch>
            <a:fillRect/>
          </a:stretch>
        </p:blipFill>
        <p:spPr>
          <a:xfrm>
            <a:off x="704528" y="1196752"/>
            <a:ext cx="4496203" cy="4932000"/>
          </a:xfrm>
          <a:prstGeom prst="rect">
            <a:avLst/>
          </a:prstGeom>
        </p:spPr>
      </p:pic>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8707" y="1196753"/>
            <a:ext cx="3668038" cy="493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Content Placeholder 3"/>
          <p:cNvSpPr txBox="1">
            <a:spLocks/>
          </p:cNvSpPr>
          <p:nvPr/>
        </p:nvSpPr>
        <p:spPr>
          <a:xfrm>
            <a:off x="0" y="6100450"/>
            <a:ext cx="9905999" cy="784934"/>
          </a:xfrm>
          <a:prstGeom prst="rect">
            <a:avLst/>
          </a:prstGeom>
        </p:spPr>
        <p:txBody>
          <a:bodyPr/>
          <a:lstStyle>
            <a:lvl1pPr marL="342900" indent="-342900" algn="l" defTabSz="914400" rtl="0" eaLnBrk="1" latinLnBrk="0" hangingPunct="1">
              <a:spcBef>
                <a:spcPct val="20000"/>
              </a:spcBef>
              <a:buFont typeface="Arial" pitchFamily="34" charset="0"/>
              <a:buChar char="•"/>
              <a:defRPr sz="2400" kern="1200" baseline="0">
                <a:solidFill>
                  <a:schemeClr val="tx2"/>
                </a:solidFill>
                <a:latin typeface="+mn-lt"/>
                <a:ea typeface="+mn-ea"/>
                <a:cs typeface="+mn-cs"/>
              </a:defRPr>
            </a:lvl1pPr>
            <a:lvl2pPr marL="742950" indent="-285750" algn="l" defTabSz="914400" rtl="0" eaLnBrk="1" latinLnBrk="0" hangingPunct="1">
              <a:spcBef>
                <a:spcPct val="20000"/>
              </a:spcBef>
              <a:buFont typeface="Arial" pitchFamily="34" charset="0"/>
              <a:buChar char="–"/>
              <a:defRPr sz="2000" kern="1200">
                <a:solidFill>
                  <a:schemeClr val="tx2">
                    <a:lumMod val="90000"/>
                    <a:lumOff val="10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800" kern="1200">
                <a:solidFill>
                  <a:schemeClr val="tx2">
                    <a:lumMod val="75000"/>
                    <a:lumOff val="2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accent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accent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dirty="0" smtClean="0"/>
              <a:t>Ecosystem Service supply and demand for CLC classes </a:t>
            </a:r>
          </a:p>
          <a:p>
            <a:pPr marL="0" indent="0" algn="ctr">
              <a:buNone/>
            </a:pPr>
            <a:r>
              <a:rPr lang="en-US" sz="1400" dirty="0" smtClean="0"/>
              <a:t>(Burkhard </a:t>
            </a:r>
            <a:r>
              <a:rPr lang="en-US" sz="1400" dirty="0"/>
              <a:t>et al., </a:t>
            </a:r>
            <a:r>
              <a:rPr lang="en-US" sz="1400" dirty="0" smtClean="0"/>
              <a:t>2012)</a:t>
            </a:r>
            <a:endParaRPr lang="en-US" sz="1600" dirty="0"/>
          </a:p>
        </p:txBody>
      </p:sp>
    </p:spTree>
    <p:extLst>
      <p:ext uri="{BB962C8B-B14F-4D97-AF65-F5344CB8AC3E}">
        <p14:creationId xmlns:p14="http://schemas.microsoft.com/office/powerpoint/2010/main" val="17101523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solidFill>
            <a:srgbClr val="FFC000"/>
          </a:solidFill>
        </p:spPr>
        <p:txBody>
          <a:bodyPr/>
          <a:lstStyle/>
          <a:p>
            <a:r>
              <a:rPr lang="en-GB" dirty="0" smtClean="0"/>
              <a:t>Ecosystem Services mapping and assessment</a:t>
            </a:r>
            <a:endParaRPr lang="en-GB" dirty="0"/>
          </a:p>
        </p:txBody>
      </p:sp>
      <p:pic>
        <p:nvPicPr>
          <p:cNvPr id="5" name="Picture 2" descr="E:\04_SWOS_Test_Site_Demonstration\14_El_Kala\04_Map_Layout\El_Kala_LULC_1991_without_legend.jpg"/>
          <p:cNvPicPr>
            <a:picLocks noChangeAspect="1" noChangeArrowheads="1"/>
          </p:cNvPicPr>
          <p:nvPr/>
        </p:nvPicPr>
        <p:blipFill>
          <a:blip r:embed="rId2" cstate="print"/>
          <a:srcRect/>
          <a:stretch>
            <a:fillRect/>
          </a:stretch>
        </p:blipFill>
        <p:spPr bwMode="auto">
          <a:xfrm>
            <a:off x="19" y="404664"/>
            <a:ext cx="6371717" cy="4500000"/>
          </a:xfrm>
          <a:prstGeom prst="rect">
            <a:avLst/>
          </a:prstGeom>
          <a:noFill/>
        </p:spPr>
      </p:pic>
      <p:pic>
        <p:nvPicPr>
          <p:cNvPr id="6" name="Picture 8"/>
          <p:cNvPicPr>
            <a:picLocks noChangeAspect="1" noChangeArrowheads="1"/>
          </p:cNvPicPr>
          <p:nvPr/>
        </p:nvPicPr>
        <p:blipFill>
          <a:blip r:embed="rId3" cstate="print"/>
          <a:srcRect/>
          <a:stretch>
            <a:fillRect/>
          </a:stretch>
        </p:blipFill>
        <p:spPr bwMode="auto">
          <a:xfrm>
            <a:off x="6072" y="4971120"/>
            <a:ext cx="9771464" cy="1886880"/>
          </a:xfrm>
          <a:prstGeom prst="rect">
            <a:avLst/>
          </a:prstGeom>
          <a:noFill/>
          <a:ln w="9525">
            <a:noFill/>
            <a:miter lim="800000"/>
            <a:headEnd/>
            <a:tailEnd/>
          </a:ln>
          <a:effectLst/>
        </p:spPr>
      </p:pic>
      <p:graphicFrame>
        <p:nvGraphicFramePr>
          <p:cNvPr id="7" name="Graphique 6"/>
          <p:cNvGraphicFramePr/>
          <p:nvPr>
            <p:extLst>
              <p:ext uri="{D42A27DB-BD31-4B8C-83A1-F6EECF244321}">
                <p14:modId xmlns:p14="http://schemas.microsoft.com/office/powerpoint/2010/main" val="2650288179"/>
              </p:ext>
            </p:extLst>
          </p:nvPr>
        </p:nvGraphicFramePr>
        <p:xfrm>
          <a:off x="6825208" y="638440"/>
          <a:ext cx="2662199" cy="2016224"/>
        </p:xfrm>
        <a:graphic>
          <a:graphicData uri="http://schemas.openxmlformats.org/drawingml/2006/chart">
            <c:chart xmlns:c="http://schemas.openxmlformats.org/drawingml/2006/chart" xmlns:r="http://schemas.openxmlformats.org/officeDocument/2006/relationships" r:id="rId4"/>
          </a:graphicData>
        </a:graphic>
      </p:graphicFrame>
      <p:grpSp>
        <p:nvGrpSpPr>
          <p:cNvPr id="22" name="Groupe 21"/>
          <p:cNvGrpSpPr/>
          <p:nvPr/>
        </p:nvGrpSpPr>
        <p:grpSpPr>
          <a:xfrm>
            <a:off x="6548134" y="2708920"/>
            <a:ext cx="3128762" cy="1224134"/>
            <a:chOff x="3744442" y="33464507"/>
            <a:chExt cx="8136904" cy="893142"/>
          </a:xfrm>
        </p:grpSpPr>
        <p:sp>
          <p:nvSpPr>
            <p:cNvPr id="23" name="Rectangle 22"/>
            <p:cNvSpPr/>
            <p:nvPr/>
          </p:nvSpPr>
          <p:spPr>
            <a:xfrm>
              <a:off x="3744442" y="33527537"/>
              <a:ext cx="180000" cy="1800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4" name="Rechteck 113"/>
            <p:cNvSpPr/>
            <p:nvPr/>
          </p:nvSpPr>
          <p:spPr>
            <a:xfrm>
              <a:off x="3931439" y="33464511"/>
              <a:ext cx="2369307" cy="336836"/>
            </a:xfrm>
            <a:prstGeom prst="rect">
              <a:avLst/>
            </a:prstGeom>
          </p:spPr>
          <p:txBody>
            <a:bodyPr wrap="square">
              <a:spAutoFit/>
            </a:bodyPr>
            <a:lstStyle/>
            <a:p>
              <a:r>
                <a:rPr lang="en-US" sz="1200" dirty="0" smtClean="0">
                  <a:latin typeface="TitilliumWeb-Bold"/>
                </a:rPr>
                <a:t>Built-up areas</a:t>
              </a:r>
              <a:endParaRPr lang="en-US" sz="1200" i="0" u="none" strike="noStrike" baseline="0" dirty="0" smtClean="0">
                <a:latin typeface="TitilliumWeb-Regular"/>
              </a:endParaRPr>
            </a:p>
          </p:txBody>
        </p:sp>
        <p:sp>
          <p:nvSpPr>
            <p:cNvPr id="25" name="Rectangle 24"/>
            <p:cNvSpPr/>
            <p:nvPr/>
          </p:nvSpPr>
          <p:spPr>
            <a:xfrm>
              <a:off x="6300746" y="33527537"/>
              <a:ext cx="180000" cy="18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6" name="Rectangle 25"/>
            <p:cNvSpPr/>
            <p:nvPr/>
          </p:nvSpPr>
          <p:spPr>
            <a:xfrm>
              <a:off x="9469098" y="33527537"/>
              <a:ext cx="180000" cy="180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27" name="Rechteck 113"/>
            <p:cNvSpPr/>
            <p:nvPr/>
          </p:nvSpPr>
          <p:spPr>
            <a:xfrm>
              <a:off x="6509210" y="33464507"/>
              <a:ext cx="2232248" cy="265056"/>
            </a:xfrm>
            <a:prstGeom prst="rect">
              <a:avLst/>
            </a:prstGeom>
          </p:spPr>
          <p:txBody>
            <a:bodyPr wrap="square">
              <a:spAutoFit/>
            </a:bodyPr>
            <a:lstStyle/>
            <a:p>
              <a:r>
                <a:rPr lang="en-US" sz="1200" dirty="0" smtClean="0">
                  <a:latin typeface="TitilliumWeb-Bold"/>
                </a:rPr>
                <a:t>Agricultural lands</a:t>
              </a:r>
              <a:endParaRPr lang="en-US" sz="1200" i="0" u="none" strike="noStrike" baseline="0" dirty="0" smtClean="0">
                <a:latin typeface="TitilliumWeb-Regular"/>
              </a:endParaRPr>
            </a:p>
          </p:txBody>
        </p:sp>
        <p:sp>
          <p:nvSpPr>
            <p:cNvPr id="28" name="Rechteck 113"/>
            <p:cNvSpPr/>
            <p:nvPr/>
          </p:nvSpPr>
          <p:spPr>
            <a:xfrm>
              <a:off x="9649098" y="33464518"/>
              <a:ext cx="2232248" cy="265056"/>
            </a:xfrm>
            <a:prstGeom prst="rect">
              <a:avLst/>
            </a:prstGeom>
          </p:spPr>
          <p:txBody>
            <a:bodyPr wrap="square">
              <a:spAutoFit/>
            </a:bodyPr>
            <a:lstStyle/>
            <a:p>
              <a:r>
                <a:rPr lang="en-US" sz="1200" dirty="0" smtClean="0">
                  <a:latin typeface="TitilliumWeb-Bold"/>
                </a:rPr>
                <a:t>Natural dry lands</a:t>
              </a:r>
              <a:endParaRPr lang="en-US" sz="1200" i="0" u="none" strike="noStrike" baseline="0" dirty="0" smtClean="0">
                <a:latin typeface="TitilliumWeb-Regular"/>
              </a:endParaRPr>
            </a:p>
          </p:txBody>
        </p:sp>
        <p:sp>
          <p:nvSpPr>
            <p:cNvPr id="29" name="Rectangle 28"/>
            <p:cNvSpPr/>
            <p:nvPr/>
          </p:nvSpPr>
          <p:spPr>
            <a:xfrm>
              <a:off x="3744442" y="34128021"/>
              <a:ext cx="180000" cy="18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0" name="Rectangle 29"/>
            <p:cNvSpPr/>
            <p:nvPr/>
          </p:nvSpPr>
          <p:spPr>
            <a:xfrm>
              <a:off x="6300746" y="34120463"/>
              <a:ext cx="180000" cy="180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1" name="Rechteck 113"/>
            <p:cNvSpPr/>
            <p:nvPr/>
          </p:nvSpPr>
          <p:spPr>
            <a:xfrm>
              <a:off x="3931439" y="34042428"/>
              <a:ext cx="2232248" cy="265056"/>
            </a:xfrm>
            <a:prstGeom prst="rect">
              <a:avLst/>
            </a:prstGeom>
          </p:spPr>
          <p:txBody>
            <a:bodyPr wrap="square">
              <a:spAutoFit/>
            </a:bodyPr>
            <a:lstStyle/>
            <a:p>
              <a:r>
                <a:rPr lang="en-US" sz="1200" dirty="0" smtClean="0">
                  <a:latin typeface="TitilliumWeb-Bold"/>
                </a:rPr>
                <a:t>Natural wetlands</a:t>
              </a:r>
              <a:endParaRPr lang="en-US" sz="1200" i="0" u="none" strike="noStrike" baseline="0" dirty="0" smtClean="0">
                <a:latin typeface="TitilliumWeb-Regular"/>
              </a:endParaRPr>
            </a:p>
          </p:txBody>
        </p:sp>
        <p:sp>
          <p:nvSpPr>
            <p:cNvPr id="32" name="Rechteck 113"/>
            <p:cNvSpPr/>
            <p:nvPr/>
          </p:nvSpPr>
          <p:spPr>
            <a:xfrm>
              <a:off x="6509210" y="34020813"/>
              <a:ext cx="2959887" cy="336836"/>
            </a:xfrm>
            <a:prstGeom prst="rect">
              <a:avLst/>
            </a:prstGeom>
          </p:spPr>
          <p:txBody>
            <a:bodyPr wrap="square">
              <a:spAutoFit/>
            </a:bodyPr>
            <a:lstStyle/>
            <a:p>
              <a:r>
                <a:rPr lang="en-US" sz="1200" dirty="0" smtClean="0">
                  <a:latin typeface="TitilliumWeb-Bold"/>
                </a:rPr>
                <a:t>Human-made wetlands</a:t>
              </a:r>
              <a:endParaRPr lang="en-US" sz="1200" i="0" u="none" strike="noStrike" baseline="0" dirty="0" smtClean="0">
                <a:latin typeface="TitilliumWeb-Regular"/>
              </a:endParaRPr>
            </a:p>
          </p:txBody>
        </p:sp>
        <p:sp>
          <p:nvSpPr>
            <p:cNvPr id="33" name="Rectangle 32"/>
            <p:cNvSpPr/>
            <p:nvPr/>
          </p:nvSpPr>
          <p:spPr>
            <a:xfrm>
              <a:off x="9469098" y="34106511"/>
              <a:ext cx="180000" cy="180000"/>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34" name="Rechteck 113"/>
            <p:cNvSpPr/>
            <p:nvPr/>
          </p:nvSpPr>
          <p:spPr>
            <a:xfrm>
              <a:off x="9649098" y="34040059"/>
              <a:ext cx="2232248" cy="265056"/>
            </a:xfrm>
            <a:prstGeom prst="rect">
              <a:avLst/>
            </a:prstGeom>
          </p:spPr>
          <p:txBody>
            <a:bodyPr wrap="square">
              <a:spAutoFit/>
            </a:bodyPr>
            <a:lstStyle/>
            <a:p>
              <a:r>
                <a:rPr lang="en-US" sz="1200" dirty="0" smtClean="0">
                  <a:latin typeface="TitilliumWeb-Bold"/>
                </a:rPr>
                <a:t>Sea and oceans</a:t>
              </a:r>
              <a:endParaRPr lang="en-US" sz="1200" i="0" u="none" strike="noStrike" baseline="0" dirty="0" smtClean="0">
                <a:latin typeface="TitilliumWeb-Regular"/>
              </a:endParaRPr>
            </a:p>
          </p:txBody>
        </p:sp>
      </p:grpSp>
    </p:spTree>
    <p:extLst>
      <p:ext uri="{BB962C8B-B14F-4D97-AF65-F5344CB8AC3E}">
        <p14:creationId xmlns:p14="http://schemas.microsoft.com/office/powerpoint/2010/main" val="13248249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ctrTitle"/>
          </p:nvPr>
        </p:nvSpPr>
        <p:spPr>
          <a:xfrm>
            <a:off x="404664" y="1"/>
            <a:ext cx="9501335" cy="404664"/>
          </a:xfrm>
          <a:solidFill>
            <a:srgbClr val="FFC000"/>
          </a:solidFill>
        </p:spPr>
        <p:txBody>
          <a:bodyPr/>
          <a:lstStyle/>
          <a:p>
            <a:r>
              <a:rPr lang="en-GB" dirty="0" smtClean="0"/>
              <a:t>Ecosystem Services mapping and assessment</a:t>
            </a:r>
            <a:endParaRPr lang="en-GB" dirty="0"/>
          </a:p>
        </p:txBody>
      </p:sp>
      <p:pic>
        <p:nvPicPr>
          <p:cNvPr id="6" name="Picture 8"/>
          <p:cNvPicPr>
            <a:picLocks noChangeAspect="1" noChangeArrowheads="1"/>
          </p:cNvPicPr>
          <p:nvPr/>
        </p:nvPicPr>
        <p:blipFill>
          <a:blip r:embed="rId2" cstate="print"/>
          <a:srcRect/>
          <a:stretch>
            <a:fillRect/>
          </a:stretch>
        </p:blipFill>
        <p:spPr bwMode="auto">
          <a:xfrm>
            <a:off x="6072" y="4971120"/>
            <a:ext cx="9771464" cy="1886880"/>
          </a:xfrm>
          <a:prstGeom prst="rect">
            <a:avLst/>
          </a:prstGeom>
          <a:noFill/>
          <a:ln w="9525">
            <a:noFill/>
            <a:miter lim="800000"/>
            <a:headEnd/>
            <a:tailEnd/>
          </a:ln>
          <a:effectLst/>
        </p:spPr>
      </p:pic>
      <p:grpSp>
        <p:nvGrpSpPr>
          <p:cNvPr id="7" name="Groupe 6"/>
          <p:cNvGrpSpPr/>
          <p:nvPr/>
        </p:nvGrpSpPr>
        <p:grpSpPr>
          <a:xfrm>
            <a:off x="6548134" y="2708920"/>
            <a:ext cx="3128762" cy="1224134"/>
            <a:chOff x="3744442" y="33464507"/>
            <a:chExt cx="8136904" cy="893142"/>
          </a:xfrm>
        </p:grpSpPr>
        <p:sp>
          <p:nvSpPr>
            <p:cNvPr id="8" name="Rectangle 7"/>
            <p:cNvSpPr/>
            <p:nvPr/>
          </p:nvSpPr>
          <p:spPr>
            <a:xfrm>
              <a:off x="3744442" y="33527537"/>
              <a:ext cx="180000" cy="180000"/>
            </a:xfrm>
            <a:prstGeom prst="rect">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9" name="Rechteck 113"/>
            <p:cNvSpPr/>
            <p:nvPr/>
          </p:nvSpPr>
          <p:spPr>
            <a:xfrm>
              <a:off x="3931439" y="33464511"/>
              <a:ext cx="2369307" cy="336836"/>
            </a:xfrm>
            <a:prstGeom prst="rect">
              <a:avLst/>
            </a:prstGeom>
          </p:spPr>
          <p:txBody>
            <a:bodyPr wrap="square">
              <a:spAutoFit/>
            </a:bodyPr>
            <a:lstStyle/>
            <a:p>
              <a:r>
                <a:rPr lang="en-US" sz="1200" dirty="0" smtClean="0">
                  <a:latin typeface="TitilliumWeb-Bold"/>
                </a:rPr>
                <a:t>Built-up areas</a:t>
              </a:r>
              <a:endParaRPr lang="en-US" sz="1200" i="0" u="none" strike="noStrike" baseline="0" dirty="0" smtClean="0">
                <a:latin typeface="TitilliumWeb-Regular"/>
              </a:endParaRPr>
            </a:p>
          </p:txBody>
        </p:sp>
        <p:sp>
          <p:nvSpPr>
            <p:cNvPr id="10" name="Rectangle 9"/>
            <p:cNvSpPr/>
            <p:nvPr/>
          </p:nvSpPr>
          <p:spPr>
            <a:xfrm>
              <a:off x="6300746" y="33527537"/>
              <a:ext cx="180000" cy="180000"/>
            </a:xfrm>
            <a:prstGeom prst="rect">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1" name="Rectangle 10"/>
            <p:cNvSpPr/>
            <p:nvPr/>
          </p:nvSpPr>
          <p:spPr>
            <a:xfrm>
              <a:off x="9469098" y="33527537"/>
              <a:ext cx="180000" cy="180000"/>
            </a:xfrm>
            <a:prstGeom prst="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2" name="Rechteck 113"/>
            <p:cNvSpPr/>
            <p:nvPr/>
          </p:nvSpPr>
          <p:spPr>
            <a:xfrm>
              <a:off x="6509210" y="33464507"/>
              <a:ext cx="2232248" cy="265056"/>
            </a:xfrm>
            <a:prstGeom prst="rect">
              <a:avLst/>
            </a:prstGeom>
          </p:spPr>
          <p:txBody>
            <a:bodyPr wrap="square">
              <a:spAutoFit/>
            </a:bodyPr>
            <a:lstStyle/>
            <a:p>
              <a:r>
                <a:rPr lang="en-US" sz="1200" dirty="0" smtClean="0">
                  <a:latin typeface="TitilliumWeb-Bold"/>
                </a:rPr>
                <a:t>Agricultural lands</a:t>
              </a:r>
              <a:endParaRPr lang="en-US" sz="1200" i="0" u="none" strike="noStrike" baseline="0" dirty="0" smtClean="0">
                <a:latin typeface="TitilliumWeb-Regular"/>
              </a:endParaRPr>
            </a:p>
          </p:txBody>
        </p:sp>
        <p:sp>
          <p:nvSpPr>
            <p:cNvPr id="13" name="Rechteck 113"/>
            <p:cNvSpPr/>
            <p:nvPr/>
          </p:nvSpPr>
          <p:spPr>
            <a:xfrm>
              <a:off x="9649098" y="33464518"/>
              <a:ext cx="2232248" cy="265056"/>
            </a:xfrm>
            <a:prstGeom prst="rect">
              <a:avLst/>
            </a:prstGeom>
          </p:spPr>
          <p:txBody>
            <a:bodyPr wrap="square">
              <a:spAutoFit/>
            </a:bodyPr>
            <a:lstStyle/>
            <a:p>
              <a:r>
                <a:rPr lang="en-US" sz="1200" dirty="0" smtClean="0">
                  <a:latin typeface="TitilliumWeb-Bold"/>
                </a:rPr>
                <a:t>Natural dry lands</a:t>
              </a:r>
              <a:endParaRPr lang="en-US" sz="1200" i="0" u="none" strike="noStrike" baseline="0" dirty="0" smtClean="0">
                <a:latin typeface="TitilliumWeb-Regular"/>
              </a:endParaRPr>
            </a:p>
          </p:txBody>
        </p:sp>
        <p:sp>
          <p:nvSpPr>
            <p:cNvPr id="14" name="Rectangle 13"/>
            <p:cNvSpPr/>
            <p:nvPr/>
          </p:nvSpPr>
          <p:spPr>
            <a:xfrm>
              <a:off x="3744442" y="34128021"/>
              <a:ext cx="180000" cy="180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5" name="Rectangle 14"/>
            <p:cNvSpPr/>
            <p:nvPr/>
          </p:nvSpPr>
          <p:spPr>
            <a:xfrm>
              <a:off x="6300746" y="34120463"/>
              <a:ext cx="180000" cy="180000"/>
            </a:xfrm>
            <a:prstGeom prst="rect">
              <a:avLst/>
            </a:prstGeom>
            <a:solidFill>
              <a:srgbClr val="0070C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6" name="Rechteck 113"/>
            <p:cNvSpPr/>
            <p:nvPr/>
          </p:nvSpPr>
          <p:spPr>
            <a:xfrm>
              <a:off x="3931439" y="34042428"/>
              <a:ext cx="2232248" cy="265056"/>
            </a:xfrm>
            <a:prstGeom prst="rect">
              <a:avLst/>
            </a:prstGeom>
          </p:spPr>
          <p:txBody>
            <a:bodyPr wrap="square">
              <a:spAutoFit/>
            </a:bodyPr>
            <a:lstStyle/>
            <a:p>
              <a:r>
                <a:rPr lang="en-US" sz="1200" dirty="0" smtClean="0">
                  <a:latin typeface="TitilliumWeb-Bold"/>
                </a:rPr>
                <a:t>Natural wetlands</a:t>
              </a:r>
              <a:endParaRPr lang="en-US" sz="1200" i="0" u="none" strike="noStrike" baseline="0" dirty="0" smtClean="0">
                <a:latin typeface="TitilliumWeb-Regular"/>
              </a:endParaRPr>
            </a:p>
          </p:txBody>
        </p:sp>
        <p:sp>
          <p:nvSpPr>
            <p:cNvPr id="17" name="Rechteck 113"/>
            <p:cNvSpPr/>
            <p:nvPr/>
          </p:nvSpPr>
          <p:spPr>
            <a:xfrm>
              <a:off x="6509210" y="34020813"/>
              <a:ext cx="2959887" cy="336836"/>
            </a:xfrm>
            <a:prstGeom prst="rect">
              <a:avLst/>
            </a:prstGeom>
          </p:spPr>
          <p:txBody>
            <a:bodyPr wrap="square">
              <a:spAutoFit/>
            </a:bodyPr>
            <a:lstStyle/>
            <a:p>
              <a:r>
                <a:rPr lang="en-US" sz="1200" dirty="0" smtClean="0">
                  <a:latin typeface="TitilliumWeb-Bold"/>
                </a:rPr>
                <a:t>Human-made wetlands</a:t>
              </a:r>
              <a:endParaRPr lang="en-US" sz="1200" i="0" u="none" strike="noStrike" baseline="0" dirty="0" smtClean="0">
                <a:latin typeface="TitilliumWeb-Regular"/>
              </a:endParaRPr>
            </a:p>
          </p:txBody>
        </p:sp>
        <p:sp>
          <p:nvSpPr>
            <p:cNvPr id="18" name="Rectangle 17"/>
            <p:cNvSpPr/>
            <p:nvPr/>
          </p:nvSpPr>
          <p:spPr>
            <a:xfrm>
              <a:off x="9469098" y="34106511"/>
              <a:ext cx="180000" cy="180000"/>
            </a:xfrm>
            <a:prstGeom prst="rect">
              <a:avLst/>
            </a:prstGeom>
            <a:solidFill>
              <a:schemeClr val="tx2">
                <a:lumMod val="20000"/>
                <a:lumOff val="80000"/>
              </a:schemeClr>
            </a:solidFill>
            <a:ln>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200"/>
            </a:p>
          </p:txBody>
        </p:sp>
        <p:sp>
          <p:nvSpPr>
            <p:cNvPr id="19" name="Rechteck 113"/>
            <p:cNvSpPr/>
            <p:nvPr/>
          </p:nvSpPr>
          <p:spPr>
            <a:xfrm>
              <a:off x="9649098" y="34040059"/>
              <a:ext cx="2232248" cy="265056"/>
            </a:xfrm>
            <a:prstGeom prst="rect">
              <a:avLst/>
            </a:prstGeom>
          </p:spPr>
          <p:txBody>
            <a:bodyPr wrap="square">
              <a:spAutoFit/>
            </a:bodyPr>
            <a:lstStyle/>
            <a:p>
              <a:r>
                <a:rPr lang="en-US" sz="1200" dirty="0" smtClean="0">
                  <a:latin typeface="TitilliumWeb-Bold"/>
                </a:rPr>
                <a:t>Sea and oceans</a:t>
              </a:r>
              <a:endParaRPr lang="en-US" sz="1200" i="0" u="none" strike="noStrike" baseline="0" dirty="0" smtClean="0">
                <a:latin typeface="TitilliumWeb-Regular"/>
              </a:endParaRPr>
            </a:p>
          </p:txBody>
        </p:sp>
      </p:grpSp>
      <p:graphicFrame>
        <p:nvGraphicFramePr>
          <p:cNvPr id="21" name="Graphique 20"/>
          <p:cNvGraphicFramePr/>
          <p:nvPr>
            <p:extLst>
              <p:ext uri="{D42A27DB-BD31-4B8C-83A1-F6EECF244321}">
                <p14:modId xmlns:p14="http://schemas.microsoft.com/office/powerpoint/2010/main" val="2458896326"/>
              </p:ext>
            </p:extLst>
          </p:nvPr>
        </p:nvGraphicFramePr>
        <p:xfrm>
          <a:off x="6827519" y="638664"/>
          <a:ext cx="2664000" cy="2016000"/>
        </p:xfrm>
        <a:graphic>
          <a:graphicData uri="http://schemas.openxmlformats.org/drawingml/2006/chart">
            <c:chart xmlns:c="http://schemas.openxmlformats.org/drawingml/2006/chart" xmlns:r="http://schemas.openxmlformats.org/officeDocument/2006/relationships" r:id="rId3"/>
          </a:graphicData>
        </a:graphic>
      </p:graphicFrame>
      <p:pic>
        <p:nvPicPr>
          <p:cNvPr id="22" name="Picture 3" descr="E:\04_SWOS_Test_Site_Demonstration\14_El_Kala\04_Map_Layout\El_Kala_LULC_2015_without_legend.jpg"/>
          <p:cNvPicPr>
            <a:picLocks noChangeAspect="1" noChangeArrowheads="1"/>
          </p:cNvPicPr>
          <p:nvPr/>
        </p:nvPicPr>
        <p:blipFill>
          <a:blip r:embed="rId4" cstate="print"/>
          <a:srcRect/>
          <a:stretch>
            <a:fillRect/>
          </a:stretch>
        </p:blipFill>
        <p:spPr bwMode="auto">
          <a:xfrm>
            <a:off x="6072" y="392944"/>
            <a:ext cx="6371690" cy="4500000"/>
          </a:xfrm>
          <a:prstGeom prst="rect">
            <a:avLst/>
          </a:prstGeom>
          <a:noFill/>
        </p:spPr>
      </p:pic>
    </p:spTree>
    <p:extLst>
      <p:ext uri="{BB962C8B-B14F-4D97-AF65-F5344CB8AC3E}">
        <p14:creationId xmlns:p14="http://schemas.microsoft.com/office/powerpoint/2010/main" val="17313650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0" y="2060848"/>
            <a:ext cx="9906000" cy="20162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r>
              <a:rPr lang="en-US" sz="3600" cap="none" dirty="0" smtClean="0"/>
              <a:t>Spatial indicators for wetlands monitoring in the </a:t>
            </a:r>
            <a:r>
              <a:rPr lang="en-US" cap="none" dirty="0" smtClean="0"/>
              <a:t>Mediterranean Basin</a:t>
            </a:r>
            <a:br>
              <a:rPr lang="en-US" cap="none" dirty="0" smtClean="0"/>
            </a:br>
            <a:r>
              <a:rPr lang="en-US" cap="none" dirty="0" smtClean="0"/>
              <a:t/>
            </a:r>
            <a:br>
              <a:rPr lang="en-US" cap="none" dirty="0" smtClean="0"/>
            </a:br>
            <a:r>
              <a:rPr lang="en-US" sz="1600" i="1" cap="none" dirty="0" smtClean="0"/>
              <a:t>Anis GUELMAMI</a:t>
            </a:r>
            <a:endParaRPr lang="en-US" sz="1600" i="1" cap="none" dirty="0"/>
          </a:p>
        </p:txBody>
      </p:sp>
    </p:spTree>
    <p:extLst>
      <p:ext uri="{BB962C8B-B14F-4D97-AF65-F5344CB8AC3E}">
        <p14:creationId xmlns:p14="http://schemas.microsoft.com/office/powerpoint/2010/main" val="14621510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ctrTitle"/>
          </p:nvPr>
        </p:nvSpPr>
        <p:spPr>
          <a:xfrm>
            <a:off x="404664" y="1"/>
            <a:ext cx="9501335" cy="404664"/>
          </a:xfrm>
          <a:solidFill>
            <a:srgbClr val="FFC000"/>
          </a:solidFill>
        </p:spPr>
        <p:txBody>
          <a:bodyPr/>
          <a:lstStyle/>
          <a:p>
            <a:r>
              <a:rPr lang="en-GB" dirty="0" smtClean="0"/>
              <a:t>Ecosystem Services mapping and assessment</a:t>
            </a:r>
            <a:endParaRPr lang="en-GB" dirty="0"/>
          </a:p>
        </p:txBody>
      </p:sp>
      <p:graphicFrame>
        <p:nvGraphicFramePr>
          <p:cNvPr id="6" name="Graphique 5"/>
          <p:cNvGraphicFramePr/>
          <p:nvPr>
            <p:extLst>
              <p:ext uri="{D42A27DB-BD31-4B8C-83A1-F6EECF244321}">
                <p14:modId xmlns:p14="http://schemas.microsoft.com/office/powerpoint/2010/main" val="2870963481"/>
              </p:ext>
            </p:extLst>
          </p:nvPr>
        </p:nvGraphicFramePr>
        <p:xfrm>
          <a:off x="0" y="404664"/>
          <a:ext cx="4500000" cy="6408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aphique 6"/>
          <p:cNvGraphicFramePr/>
          <p:nvPr>
            <p:extLst>
              <p:ext uri="{D42A27DB-BD31-4B8C-83A1-F6EECF244321}">
                <p14:modId xmlns:p14="http://schemas.microsoft.com/office/powerpoint/2010/main" val="1346206149"/>
              </p:ext>
            </p:extLst>
          </p:nvPr>
        </p:nvGraphicFramePr>
        <p:xfrm>
          <a:off x="5406000" y="450000"/>
          <a:ext cx="4500000" cy="6408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95016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ZoneTexte 6"/>
          <p:cNvSpPr txBox="1"/>
          <p:nvPr/>
        </p:nvSpPr>
        <p:spPr>
          <a:xfrm>
            <a:off x="0" y="1249590"/>
            <a:ext cx="9761984" cy="4339650"/>
          </a:xfrm>
          <a:prstGeom prst="rect">
            <a:avLst/>
          </a:prstGeom>
          <a:noFill/>
          <a:ln>
            <a:noFill/>
          </a:ln>
        </p:spPr>
        <p:txBody>
          <a:bodyPr wrap="square">
            <a:spAutoFit/>
          </a:bodyPr>
          <a:lstStyle/>
          <a:p>
            <a:pPr algn="ctr" fontAlgn="auto">
              <a:spcBef>
                <a:spcPts val="0"/>
              </a:spcBef>
              <a:spcAft>
                <a:spcPts val="0"/>
              </a:spcAft>
              <a:defRPr/>
            </a:pPr>
            <a:r>
              <a:rPr lang="en-US" sz="2000" b="1" kern="0" dirty="0" smtClean="0">
                <a:solidFill>
                  <a:sysClr val="windowText" lastClr="000000"/>
                </a:solidFill>
              </a:rPr>
              <a:t>Main advantages</a:t>
            </a:r>
          </a:p>
          <a:p>
            <a:pPr fontAlgn="auto">
              <a:spcBef>
                <a:spcPts val="0"/>
              </a:spcBef>
              <a:spcAft>
                <a:spcPts val="0"/>
              </a:spcAft>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Regional geographic </a:t>
            </a:r>
            <a:r>
              <a:rPr lang="en-US" sz="1600" kern="0" dirty="0" smtClean="0">
                <a:solidFill>
                  <a:sysClr val="windowText" lastClr="000000"/>
                </a:solidFill>
              </a:rPr>
              <a:t>scale</a:t>
            </a:r>
          </a:p>
          <a:p>
            <a:pPr marL="285750" indent="-285750" fontAlgn="auto">
              <a:spcBef>
                <a:spcPts val="0"/>
              </a:spcBef>
              <a:spcAft>
                <a:spcPts val="0"/>
              </a:spcAft>
              <a:buFont typeface="Wingdings" panose="05000000000000000000" pitchFamily="2" charset="2"/>
              <a:buChar char="Ø"/>
              <a:defRPr/>
            </a:pPr>
            <a:endParaRPr lang="en-US" sz="1600" kern="0" dirty="0">
              <a:solidFill>
                <a:sysClr val="windowText" lastClr="000000"/>
              </a:solidFill>
            </a:endParaRPr>
          </a:p>
          <a:p>
            <a:pPr marL="285750" indent="-285750">
              <a:buFont typeface="Wingdings" panose="05000000000000000000" pitchFamily="2" charset="2"/>
              <a:buChar char="Ø"/>
              <a:defRPr/>
            </a:pPr>
            <a:r>
              <a:rPr lang="en-US" sz="1600" kern="0" dirty="0">
                <a:solidFill>
                  <a:sysClr val="windowText" lastClr="000000"/>
                </a:solidFill>
              </a:rPr>
              <a:t>Comprehensive </a:t>
            </a:r>
            <a:r>
              <a:rPr lang="en-US" sz="1600" kern="0" dirty="0" smtClean="0">
                <a:solidFill>
                  <a:sysClr val="windowText" lastClr="000000"/>
                </a:solidFill>
              </a:rPr>
              <a:t>mapping</a:t>
            </a:r>
          </a:p>
          <a:p>
            <a:pPr marL="285750" indent="-285750">
              <a:buFont typeface="Wingdings" panose="05000000000000000000" pitchFamily="2" charset="2"/>
              <a:buChar char="Ø"/>
              <a:defRPr/>
            </a:pPr>
            <a:endParaRPr lang="en-US" sz="1600" kern="0" dirty="0">
              <a:solidFill>
                <a:sysClr val="windowText" lastClr="000000"/>
              </a:solidFill>
            </a:endParaRPr>
          </a:p>
          <a:p>
            <a:pPr marL="285750" indent="-285750">
              <a:buFont typeface="Wingdings" panose="05000000000000000000" pitchFamily="2" charset="2"/>
              <a:buChar char="Ø"/>
              <a:defRPr/>
            </a:pPr>
            <a:r>
              <a:rPr lang="en-US" sz="1600" kern="0" dirty="0">
                <a:solidFill>
                  <a:sysClr val="windowText" lastClr="000000"/>
                </a:solidFill>
              </a:rPr>
              <a:t>Possible downscaling at national/local </a:t>
            </a:r>
            <a:r>
              <a:rPr lang="en-US" sz="1600" kern="0" dirty="0" smtClean="0">
                <a:solidFill>
                  <a:sysClr val="windowText" lastClr="000000"/>
                </a:solidFill>
              </a:rPr>
              <a:t>scales</a:t>
            </a:r>
          </a:p>
          <a:p>
            <a:pPr marL="285750" indent="-285750">
              <a:buFont typeface="Wingdings" panose="05000000000000000000" pitchFamily="2" charset="2"/>
              <a:buChar char="Ø"/>
              <a:defRPr/>
            </a:pPr>
            <a:endParaRPr lang="en-US" sz="1600" kern="0" dirty="0">
              <a:solidFill>
                <a:sysClr val="windowText" lastClr="000000"/>
              </a:solidFill>
            </a:endParaRPr>
          </a:p>
          <a:p>
            <a:pPr marL="285750" indent="-285750">
              <a:buFont typeface="Wingdings" panose="05000000000000000000" pitchFamily="2" charset="2"/>
              <a:buChar char="Ø"/>
              <a:defRPr/>
            </a:pPr>
            <a:r>
              <a:rPr lang="en-US" sz="1600" kern="0" dirty="0">
                <a:solidFill>
                  <a:sysClr val="windowText" lastClr="000000"/>
                </a:solidFill>
              </a:rPr>
              <a:t>Easy to implement (automatic </a:t>
            </a:r>
            <a:r>
              <a:rPr lang="en-US" sz="1600" kern="0" dirty="0" smtClean="0">
                <a:solidFill>
                  <a:sysClr val="windowText" lastClr="000000"/>
                </a:solidFill>
              </a:rPr>
              <a:t>and semi-automatic analysis</a:t>
            </a:r>
            <a:r>
              <a:rPr lang="en-US" sz="1600" kern="0" dirty="0">
                <a:solidFill>
                  <a:sysClr val="windowText" lastClr="000000"/>
                </a:solidFill>
              </a:rPr>
              <a:t>)</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Flexible </a:t>
            </a:r>
            <a:r>
              <a:rPr lang="en-US" sz="1600" kern="0" dirty="0" smtClean="0">
                <a:solidFill>
                  <a:sysClr val="windowText" lastClr="000000"/>
                </a:solidFill>
                <a:sym typeface="Wingdings" pitchFamily="2" charset="2"/>
              </a:rPr>
              <a:t> could be adapted to different habitats definitions (nomenclatures</a:t>
            </a:r>
            <a:r>
              <a:rPr lang="en-US" sz="1600" kern="0" dirty="0" smtClean="0">
                <a:solidFill>
                  <a:sysClr val="windowText" lastClr="000000"/>
                </a:solidFill>
                <a:sym typeface="Wingdings" pitchFamily="2" charset="2"/>
              </a:rPr>
              <a:t>)</a:t>
            </a:r>
          </a:p>
          <a:p>
            <a:pPr marL="285750" indent="-285750" fontAlgn="auto">
              <a:spcBef>
                <a:spcPts val="0"/>
              </a:spcBef>
              <a:spcAft>
                <a:spcPts val="0"/>
              </a:spcAft>
              <a:buFont typeface="Wingdings" panose="05000000000000000000" pitchFamily="2" charset="2"/>
              <a:buChar char="Ø"/>
              <a:defRPr/>
            </a:pPr>
            <a:endParaRPr lang="en-US" sz="1600" kern="0" dirty="0">
              <a:solidFill>
                <a:sysClr val="windowText" lastClr="000000"/>
              </a:solidFill>
              <a:sym typeface="Wingdings" pitchFamily="2" charset="2"/>
            </a:endParaRPr>
          </a:p>
          <a:p>
            <a:pPr marL="285750" indent="-285750">
              <a:buFont typeface="Wingdings" panose="05000000000000000000" pitchFamily="2" charset="2"/>
              <a:buChar char="Ø"/>
              <a:defRPr/>
            </a:pPr>
            <a:r>
              <a:rPr lang="en-US" sz="1600" kern="0" dirty="0">
                <a:solidFill>
                  <a:sysClr val="windowText" lastClr="000000"/>
                </a:solidFill>
                <a:sym typeface="Wingdings" pitchFamily="2" charset="2"/>
              </a:rPr>
              <a:t>Assessment of intra-annual trends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Allows retrospective analyses </a:t>
            </a:r>
            <a:r>
              <a:rPr lang="en-US" sz="1600" kern="0" dirty="0" smtClean="0">
                <a:solidFill>
                  <a:sysClr val="windowText" lastClr="000000"/>
                </a:solidFill>
                <a:sym typeface="Wingdings" panose="05000000000000000000" pitchFamily="2" charset="2"/>
              </a:rPr>
              <a:t> trends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anose="05000000000000000000" pitchFamily="2" charset="2"/>
              </a:rPr>
              <a:t>Cost effective for the monitoring of predefined wetland sites</a:t>
            </a:r>
          </a:p>
        </p:txBody>
      </p:sp>
      <p:sp>
        <p:nvSpPr>
          <p:cNvPr id="10"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sp>
        <p:nvSpPr>
          <p:cNvPr id="7" name="ZoneTexte 6"/>
          <p:cNvSpPr txBox="1"/>
          <p:nvPr/>
        </p:nvSpPr>
        <p:spPr>
          <a:xfrm>
            <a:off x="0" y="1321598"/>
            <a:ext cx="9906000" cy="4339650"/>
          </a:xfrm>
          <a:prstGeom prst="rect">
            <a:avLst/>
          </a:prstGeom>
          <a:noFill/>
          <a:ln>
            <a:noFill/>
          </a:ln>
        </p:spPr>
        <p:txBody>
          <a:bodyPr wrap="square">
            <a:spAutoFit/>
          </a:bodyPr>
          <a:lstStyle/>
          <a:p>
            <a:pPr algn="ctr" fontAlgn="auto">
              <a:spcBef>
                <a:spcPts val="0"/>
              </a:spcBef>
              <a:spcAft>
                <a:spcPts val="0"/>
              </a:spcAft>
              <a:defRPr/>
            </a:pPr>
            <a:r>
              <a:rPr lang="en-US" sz="2000" b="1" kern="0" dirty="0" smtClean="0">
                <a:solidFill>
                  <a:sysClr val="windowText" lastClr="000000"/>
                </a:solidFill>
              </a:rPr>
              <a:t>Main limitations</a:t>
            </a:r>
          </a:p>
          <a:p>
            <a:pPr fontAlgn="auto">
              <a:spcBef>
                <a:spcPts val="0"/>
              </a:spcBef>
              <a:spcAft>
                <a:spcPts val="0"/>
              </a:spcAft>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a:solidFill>
                  <a:sysClr val="windowText" lastClr="000000"/>
                </a:solidFill>
              </a:rPr>
              <a:t>Surface water automatic detection limited by dense vegetation coverage </a:t>
            </a: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endParaRPr lang="en-US" sz="1600" kern="0" dirty="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a:solidFill>
                  <a:sysClr val="windowText" lastClr="000000"/>
                </a:solidFill>
              </a:rPr>
              <a:t>Lack of data in “cloudy” areas (for optical images) </a:t>
            </a: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endParaRPr lang="en-US" sz="1600" kern="0" dirty="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a:solidFill>
                  <a:sysClr val="windowText" lastClr="000000"/>
                </a:solidFill>
                <a:sym typeface="Wingdings" panose="05000000000000000000" pitchFamily="2" charset="2"/>
              </a:rPr>
              <a:t>Need to have a very dense time series to assess intra- and inter-annual trends, especially for wetlands in arid and semi-arid regions where inundation frequencies and durations are very low and ephemeral</a:t>
            </a: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endParaRPr lang="en-US" sz="1600" kern="0" dirty="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Supervised </a:t>
            </a:r>
            <a:r>
              <a:rPr lang="en-US" sz="1600" kern="0" dirty="0" smtClean="0">
                <a:solidFill>
                  <a:sysClr val="windowText" lastClr="000000"/>
                </a:solidFill>
              </a:rPr>
              <a:t>classification approach </a:t>
            </a:r>
            <a:r>
              <a:rPr lang="en-US" sz="1600" kern="0" dirty="0" smtClean="0">
                <a:solidFill>
                  <a:sysClr val="windowText" lastClr="000000"/>
                </a:solidFill>
                <a:sym typeface="Wingdings" pitchFamily="2" charset="2"/>
              </a:rPr>
              <a:t> </a:t>
            </a:r>
            <a:r>
              <a:rPr lang="en-US" sz="1600" kern="0" dirty="0" smtClean="0">
                <a:solidFill>
                  <a:sysClr val="windowText" lastClr="000000"/>
                </a:solidFill>
              </a:rPr>
              <a:t>risk of confusion errors if the map producer is not “trained” to well identify wetland habitats (e.g. wetland habitats are frequently confused with flooded areas)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The necessity to have a representative sampling if the monitoring strategy is site-based (in order to be able to assess national/regional trends)</a:t>
            </a: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Difficult to implement a comprehensive mapping </a:t>
            </a:r>
            <a:r>
              <a:rPr lang="en-US" sz="1600" kern="0" dirty="0" smtClean="0">
                <a:solidFill>
                  <a:sysClr val="windowText" lastClr="000000"/>
                </a:solidFill>
              </a:rPr>
              <a:t>at regional scales (or even at national scales for </a:t>
            </a:r>
            <a:r>
              <a:rPr lang="en-US" sz="1600" kern="0" dirty="0" smtClean="0">
                <a:solidFill>
                  <a:sysClr val="windowText" lastClr="000000"/>
                </a:solidFill>
              </a:rPr>
              <a:t>large countries) </a:t>
            </a:r>
            <a:r>
              <a:rPr lang="en-US" sz="1600" kern="0" dirty="0" smtClean="0">
                <a:solidFill>
                  <a:sysClr val="windowText" lastClr="000000"/>
                </a:solidFill>
              </a:rPr>
              <a:t>based </a:t>
            </a:r>
            <a:r>
              <a:rPr lang="en-US" sz="1600" kern="0" dirty="0" smtClean="0">
                <a:solidFill>
                  <a:sysClr val="windowText" lastClr="000000"/>
                </a:solidFill>
              </a:rPr>
              <a:t>on the same supervised approach </a:t>
            </a:r>
            <a:r>
              <a:rPr lang="en-US" sz="1600" kern="0" dirty="0" smtClean="0">
                <a:solidFill>
                  <a:sysClr val="windowText" lastClr="000000"/>
                </a:solidFill>
                <a:sym typeface="Wingdings" pitchFamily="2" charset="2"/>
              </a:rPr>
              <a:t> could be very costly in terms of staff time</a:t>
            </a:r>
          </a:p>
        </p:txBody>
      </p:sp>
    </p:spTree>
    <p:extLst>
      <p:ext uri="{BB962C8B-B14F-4D97-AF65-F5344CB8AC3E}">
        <p14:creationId xmlns:p14="http://schemas.microsoft.com/office/powerpoint/2010/main" val="7339999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pic>
        <p:nvPicPr>
          <p:cNvPr id="8" name="Picture 2"/>
          <p:cNvPicPr>
            <a:picLocks noChangeAspect="1" noChangeArrowheads="1"/>
          </p:cNvPicPr>
          <p:nvPr/>
        </p:nvPicPr>
        <p:blipFill>
          <a:blip r:embed="rId2" cstate="print"/>
          <a:srcRect/>
          <a:stretch>
            <a:fillRect/>
          </a:stretch>
        </p:blipFill>
        <p:spPr bwMode="auto">
          <a:xfrm>
            <a:off x="920552" y="1078830"/>
            <a:ext cx="8007350" cy="4870450"/>
          </a:xfrm>
          <a:prstGeom prst="rect">
            <a:avLst/>
          </a:prstGeom>
          <a:noFill/>
          <a:ln w="9525">
            <a:noFill/>
            <a:miter lim="800000"/>
            <a:headEnd/>
            <a:tailEnd/>
          </a:ln>
        </p:spPr>
      </p:pic>
      <p:pic>
        <p:nvPicPr>
          <p:cNvPr id="9" name="Picture 3"/>
          <p:cNvPicPr>
            <a:picLocks noChangeAspect="1" noChangeArrowheads="1"/>
          </p:cNvPicPr>
          <p:nvPr/>
        </p:nvPicPr>
        <p:blipFill>
          <a:blip r:embed="rId3" cstate="print"/>
          <a:srcRect/>
          <a:stretch>
            <a:fillRect/>
          </a:stretch>
        </p:blipFill>
        <p:spPr bwMode="auto">
          <a:xfrm>
            <a:off x="200472" y="6021288"/>
            <a:ext cx="3593144" cy="7200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Picture 4"/>
          <p:cNvPicPr>
            <a:picLocks noChangeAspect="1" noChangeArrowheads="1"/>
          </p:cNvPicPr>
          <p:nvPr/>
        </p:nvPicPr>
        <p:blipFill>
          <a:blip r:embed="rId2" cstate="print"/>
          <a:srcRect/>
          <a:stretch>
            <a:fillRect/>
          </a:stretch>
        </p:blipFill>
        <p:spPr bwMode="auto">
          <a:xfrm>
            <a:off x="1126182" y="836712"/>
            <a:ext cx="7715250" cy="5162550"/>
          </a:xfrm>
          <a:prstGeom prst="rect">
            <a:avLst/>
          </a:prstGeom>
          <a:noFill/>
          <a:ln w="9525">
            <a:noFill/>
            <a:miter lim="800000"/>
            <a:headEnd/>
            <a:tailEnd/>
          </a:ln>
        </p:spPr>
      </p:pic>
      <p:sp>
        <p:nvSpPr>
          <p:cNvPr id="13" name="Title 2"/>
          <p:cNvSpPr txBox="1">
            <a:spLocks/>
          </p:cNvSpPr>
          <p:nvPr/>
        </p:nvSpPr>
        <p:spPr>
          <a:xfrm>
            <a:off x="0" y="6021288"/>
            <a:ext cx="9906000" cy="576064"/>
          </a:xfrm>
          <a:prstGeom prst="rect">
            <a:avLst/>
          </a:prstGeom>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000" b="0" i="0" u="none" strike="noStrike" kern="1200" cap="none" spc="0" normalizeH="0" baseline="0" noProof="0" dirty="0" smtClean="0">
                <a:ln>
                  <a:noFill/>
                </a:ln>
                <a:solidFill>
                  <a:schemeClr val="tx1">
                    <a:lumMod val="50000"/>
                  </a:schemeClr>
                </a:solidFill>
                <a:effectLst/>
                <a:uLnTx/>
                <a:uFillTx/>
                <a:latin typeface="+mj-lt"/>
                <a:ea typeface="+mj-ea"/>
                <a:cs typeface="+mj-cs"/>
              </a:rPr>
              <a:t>The max. </a:t>
            </a:r>
            <a:r>
              <a:rPr lang="en-GB" sz="2000" dirty="0" smtClean="0">
                <a:solidFill>
                  <a:schemeClr val="tx1">
                    <a:lumMod val="50000"/>
                  </a:schemeClr>
                </a:solidFill>
                <a:latin typeface="+mj-lt"/>
                <a:ea typeface="+mj-ea"/>
                <a:cs typeface="+mj-cs"/>
              </a:rPr>
              <a:t>f</a:t>
            </a:r>
            <a:r>
              <a:rPr kumimoji="0" lang="en-GB" sz="2000" b="0" i="0" u="none" strike="noStrike" kern="1200" cap="none" spc="0" normalizeH="0" baseline="0" noProof="0" dirty="0" err="1" smtClean="0">
                <a:ln>
                  <a:noFill/>
                </a:ln>
                <a:solidFill>
                  <a:schemeClr val="tx1">
                    <a:lumMod val="50000"/>
                  </a:schemeClr>
                </a:solidFill>
                <a:effectLst/>
                <a:uLnTx/>
                <a:uFillTx/>
                <a:latin typeface="+mj-lt"/>
                <a:ea typeface="+mj-ea"/>
                <a:cs typeface="+mj-cs"/>
              </a:rPr>
              <a:t>lood</a:t>
            </a:r>
            <a:r>
              <a:rPr kumimoji="0" lang="en-GB" sz="2000" b="0" i="0" u="none" strike="noStrike" kern="1200" cap="none" spc="0" normalizeH="0" baseline="0" noProof="0" dirty="0" smtClean="0">
                <a:ln>
                  <a:noFill/>
                </a:ln>
                <a:solidFill>
                  <a:schemeClr val="tx1">
                    <a:lumMod val="50000"/>
                  </a:schemeClr>
                </a:solidFill>
                <a:effectLst/>
                <a:uLnTx/>
                <a:uFillTx/>
                <a:latin typeface="+mj-lt"/>
                <a:ea typeface="+mj-ea"/>
                <a:cs typeface="+mj-cs"/>
              </a:rPr>
              <a:t> extent in 6 years (2009-2015)</a:t>
            </a:r>
          </a:p>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en-GB" sz="2000" b="0" i="0" u="none" strike="noStrike" kern="1200" cap="none" spc="0" normalizeH="0" baseline="0" noProof="0" dirty="0">
              <a:ln>
                <a:noFill/>
              </a:ln>
              <a:solidFill>
                <a:srgbClr val="FF0000"/>
              </a:solidFill>
              <a:effectLst/>
              <a:uLnTx/>
              <a:uFillTx/>
              <a:latin typeface="+mj-lt"/>
              <a:ea typeface="+mj-ea"/>
              <a:cs typeface="+mj-cs"/>
            </a:endParaRPr>
          </a:p>
        </p:txBody>
      </p:sp>
      <p:sp>
        <p:nvSpPr>
          <p:cNvPr id="14" name="Rectangle 1"/>
          <p:cNvSpPr>
            <a:spLocks noChangeArrowheads="1"/>
          </p:cNvSpPr>
          <p:nvPr/>
        </p:nvSpPr>
        <p:spPr bwMode="auto">
          <a:xfrm>
            <a:off x="7689303" y="980728"/>
            <a:ext cx="104584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de-DE" sz="1000" b="1" i="0" u="none" strike="noStrike" kern="1200" cap="none" spc="0" normalizeH="0" baseline="0" noProof="0" dirty="0" smtClean="0">
                <a:ln>
                  <a:noFill/>
                </a:ln>
                <a:effectLst/>
                <a:uLnTx/>
                <a:uFillTx/>
                <a:latin typeface="Arial" pitchFamily="34" charset="0"/>
                <a:ea typeface="Times New Roman" pitchFamily="18" charset="0"/>
                <a:cs typeface="Arial" panose="020B0604020202020204" pitchFamily="34" charset="0"/>
              </a:rPr>
              <a:t> L8 Jan. 2015</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sp>
        <p:nvSpPr>
          <p:cNvPr id="8"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spTree>
    <p:extLst>
      <p:ext uri="{BB962C8B-B14F-4D97-AF65-F5344CB8AC3E}">
        <p14:creationId xmlns:p14="http://schemas.microsoft.com/office/powerpoint/2010/main" val="384985700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2"/>
          <p:cNvSpPr txBox="1">
            <a:spLocks/>
          </p:cNvSpPr>
          <p:nvPr/>
        </p:nvSpPr>
        <p:spPr>
          <a:xfrm>
            <a:off x="0" y="6021288"/>
            <a:ext cx="9906000" cy="864096"/>
          </a:xfrm>
          <a:prstGeom prst="rect">
            <a:avLst/>
          </a:prstGeom>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000" b="0" i="0" u="none" strike="noStrike" kern="1200" cap="none" spc="0" normalizeH="0" baseline="0" noProof="0" dirty="0" smtClean="0">
                <a:ln>
                  <a:noFill/>
                </a:ln>
                <a:solidFill>
                  <a:schemeClr val="tx1">
                    <a:lumMod val="50000"/>
                  </a:schemeClr>
                </a:solidFill>
                <a:effectLst/>
                <a:uLnTx/>
                <a:uFillTx/>
                <a:latin typeface="+mj-lt"/>
                <a:ea typeface="+mj-ea"/>
                <a:cs typeface="+mj-cs"/>
              </a:rPr>
              <a:t>The max. </a:t>
            </a:r>
            <a:r>
              <a:rPr lang="en-GB" sz="2000" dirty="0" smtClean="0">
                <a:solidFill>
                  <a:schemeClr val="tx1">
                    <a:lumMod val="50000"/>
                  </a:schemeClr>
                </a:solidFill>
                <a:latin typeface="+mj-lt"/>
                <a:ea typeface="+mj-ea"/>
                <a:cs typeface="+mj-cs"/>
              </a:rPr>
              <a:t>f</a:t>
            </a:r>
            <a:r>
              <a:rPr kumimoji="0" lang="en-GB" sz="2000" b="0" i="0" u="none" strike="noStrike" kern="1200" cap="none" spc="0" normalizeH="0" baseline="0" noProof="0" dirty="0" err="1" smtClean="0">
                <a:ln>
                  <a:noFill/>
                </a:ln>
                <a:solidFill>
                  <a:schemeClr val="tx1">
                    <a:lumMod val="50000"/>
                  </a:schemeClr>
                </a:solidFill>
                <a:effectLst/>
                <a:uLnTx/>
                <a:uFillTx/>
                <a:latin typeface="+mj-lt"/>
                <a:ea typeface="+mj-ea"/>
                <a:cs typeface="+mj-cs"/>
              </a:rPr>
              <a:t>lood</a:t>
            </a:r>
            <a:r>
              <a:rPr kumimoji="0" lang="en-GB" sz="2000" b="0" i="0" u="none" strike="noStrike" kern="1200" cap="none" spc="0" normalizeH="0" baseline="0" noProof="0" dirty="0" smtClean="0">
                <a:ln>
                  <a:noFill/>
                </a:ln>
                <a:solidFill>
                  <a:schemeClr val="tx1">
                    <a:lumMod val="50000"/>
                  </a:schemeClr>
                </a:solidFill>
                <a:effectLst/>
                <a:uLnTx/>
                <a:uFillTx/>
                <a:latin typeface="+mj-lt"/>
                <a:ea typeface="+mj-ea"/>
                <a:cs typeface="+mj-cs"/>
              </a:rPr>
              <a:t> extent in 6 years (2009-2015)</a:t>
            </a:r>
          </a:p>
          <a:p>
            <a:pPr marL="0" marR="0" lvl="0" indent="0" algn="ctr" defTabSz="914400" rtl="0" eaLnBrk="1" fontAlgn="auto" latinLnBrk="0" hangingPunct="1">
              <a:lnSpc>
                <a:spcPct val="100000"/>
              </a:lnSpc>
              <a:spcBef>
                <a:spcPct val="0"/>
              </a:spcBef>
              <a:spcAft>
                <a:spcPts val="0"/>
              </a:spcAft>
              <a:buClrTx/>
              <a:buSzTx/>
              <a:buFontTx/>
              <a:buNone/>
              <a:tabLst/>
              <a:defRPr/>
            </a:pPr>
            <a:r>
              <a:rPr lang="en-GB" sz="2000" dirty="0" smtClean="0">
                <a:solidFill>
                  <a:srgbClr val="FF0000"/>
                </a:solidFill>
                <a:latin typeface="+mj-lt"/>
                <a:ea typeface="+mj-ea"/>
                <a:cs typeface="+mj-cs"/>
                <a:sym typeface="Wingdings" pitchFamily="2" charset="2"/>
              </a:rPr>
              <a:t> Where are the wetland habitats boundaries?</a:t>
            </a:r>
            <a:r>
              <a:rPr kumimoji="0" lang="en-GB" sz="2000" b="0" i="0" u="none" strike="noStrike" kern="1200" cap="none" spc="0" normalizeH="0" noProof="0" dirty="0" smtClean="0">
                <a:ln>
                  <a:noFill/>
                </a:ln>
                <a:solidFill>
                  <a:srgbClr val="FF0000"/>
                </a:solidFill>
                <a:effectLst/>
                <a:uLnTx/>
                <a:uFillTx/>
                <a:latin typeface="+mj-lt"/>
                <a:ea typeface="+mj-ea"/>
                <a:cs typeface="+mj-cs"/>
              </a:rPr>
              <a:t> </a:t>
            </a:r>
            <a:endParaRPr kumimoji="0" lang="en-GB" sz="2000" b="0" i="0" u="none" strike="noStrike" kern="1200" cap="none" spc="0" normalizeH="0" baseline="0" noProof="0" dirty="0">
              <a:ln>
                <a:noFill/>
              </a:ln>
              <a:solidFill>
                <a:srgbClr val="FF0000"/>
              </a:solidFill>
              <a:effectLst/>
              <a:uLnTx/>
              <a:uFillTx/>
              <a:latin typeface="+mj-lt"/>
              <a:ea typeface="+mj-ea"/>
              <a:cs typeface="+mj-cs"/>
            </a:endParaRPr>
          </a:p>
        </p:txBody>
      </p:sp>
      <p:pic>
        <p:nvPicPr>
          <p:cNvPr id="5" name="Picture 5"/>
          <p:cNvPicPr>
            <a:picLocks noChangeAspect="1" noChangeArrowheads="1"/>
          </p:cNvPicPr>
          <p:nvPr/>
        </p:nvPicPr>
        <p:blipFill>
          <a:blip r:embed="rId2" cstate="print"/>
          <a:srcRect/>
          <a:stretch>
            <a:fillRect/>
          </a:stretch>
        </p:blipFill>
        <p:spPr bwMode="auto">
          <a:xfrm>
            <a:off x="1113482" y="836712"/>
            <a:ext cx="7715250" cy="5149850"/>
          </a:xfrm>
          <a:prstGeom prst="rect">
            <a:avLst/>
          </a:prstGeom>
          <a:noFill/>
          <a:ln w="9525">
            <a:noFill/>
            <a:miter lim="800000"/>
            <a:headEnd/>
            <a:tailEnd/>
          </a:ln>
        </p:spPr>
      </p:pic>
      <p:sp>
        <p:nvSpPr>
          <p:cNvPr id="11"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spTree>
    <p:extLst>
      <p:ext uri="{BB962C8B-B14F-4D97-AF65-F5344CB8AC3E}">
        <p14:creationId xmlns:p14="http://schemas.microsoft.com/office/powerpoint/2010/main" val="33113619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2"/>
          <p:cNvSpPr txBox="1">
            <a:spLocks/>
          </p:cNvSpPr>
          <p:nvPr/>
        </p:nvSpPr>
        <p:spPr>
          <a:xfrm>
            <a:off x="0" y="6011962"/>
            <a:ext cx="9906000" cy="846038"/>
          </a:xfrm>
          <a:prstGeom prst="rect">
            <a:avLst/>
          </a:prstGeom>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000" b="0" i="0" u="none" strike="noStrike" kern="1200" cap="none" spc="0" normalizeH="0" baseline="0" noProof="0" dirty="0" smtClean="0">
                <a:ln>
                  <a:noFill/>
                </a:ln>
                <a:solidFill>
                  <a:schemeClr val="tx1">
                    <a:lumMod val="50000"/>
                  </a:schemeClr>
                </a:solidFill>
                <a:effectLst/>
                <a:uLnTx/>
                <a:uFillTx/>
                <a:latin typeface="+mj-lt"/>
                <a:ea typeface="+mj-ea"/>
                <a:cs typeface="+mj-cs"/>
              </a:rPr>
              <a:t>The max. </a:t>
            </a:r>
            <a:r>
              <a:rPr lang="en-GB" sz="2000" dirty="0" smtClean="0">
                <a:solidFill>
                  <a:schemeClr val="tx1">
                    <a:lumMod val="50000"/>
                  </a:schemeClr>
                </a:solidFill>
                <a:latin typeface="+mj-lt"/>
                <a:ea typeface="+mj-ea"/>
                <a:cs typeface="+mj-cs"/>
              </a:rPr>
              <a:t>f</a:t>
            </a:r>
            <a:r>
              <a:rPr kumimoji="0" lang="en-GB" sz="2000" b="0" i="0" u="none" strike="noStrike" kern="1200" cap="none" spc="0" normalizeH="0" baseline="0" noProof="0" dirty="0" err="1" smtClean="0">
                <a:ln>
                  <a:noFill/>
                </a:ln>
                <a:solidFill>
                  <a:schemeClr val="tx1">
                    <a:lumMod val="50000"/>
                  </a:schemeClr>
                </a:solidFill>
                <a:effectLst/>
                <a:uLnTx/>
                <a:uFillTx/>
                <a:latin typeface="+mj-lt"/>
                <a:ea typeface="+mj-ea"/>
                <a:cs typeface="+mj-cs"/>
              </a:rPr>
              <a:t>lood</a:t>
            </a:r>
            <a:r>
              <a:rPr kumimoji="0" lang="en-GB" sz="2000" b="0" i="0" u="none" strike="noStrike" kern="1200" cap="none" spc="0" normalizeH="0" baseline="0" noProof="0" dirty="0" smtClean="0">
                <a:ln>
                  <a:noFill/>
                </a:ln>
                <a:solidFill>
                  <a:schemeClr val="tx1">
                    <a:lumMod val="50000"/>
                  </a:schemeClr>
                </a:solidFill>
                <a:effectLst/>
                <a:uLnTx/>
                <a:uFillTx/>
                <a:latin typeface="+mj-lt"/>
                <a:ea typeface="+mj-ea"/>
                <a:cs typeface="+mj-cs"/>
              </a:rPr>
              <a:t> extent in 6 years (2009-2015) does not represent the wetlands</a:t>
            </a:r>
            <a:r>
              <a:rPr kumimoji="0" lang="en-GB" sz="2000" b="0" i="0" u="none" strike="noStrike" kern="1200" cap="none" spc="0" normalizeH="0" noProof="0" dirty="0" smtClean="0">
                <a:ln>
                  <a:noFill/>
                </a:ln>
                <a:solidFill>
                  <a:schemeClr val="tx1">
                    <a:lumMod val="50000"/>
                  </a:schemeClr>
                </a:solidFill>
                <a:effectLst/>
                <a:uLnTx/>
                <a:uFillTx/>
                <a:latin typeface="+mj-lt"/>
                <a:ea typeface="+mj-ea"/>
                <a:cs typeface="+mj-cs"/>
              </a:rPr>
              <a:t> extent </a:t>
            </a:r>
            <a:r>
              <a:rPr kumimoji="0" lang="en-GB" sz="2000" b="0" i="0" u="none" strike="noStrike" kern="1200" cap="none" spc="0" normalizeH="0" noProof="0" dirty="0" smtClean="0">
                <a:ln>
                  <a:noFill/>
                </a:ln>
                <a:solidFill>
                  <a:schemeClr val="tx1">
                    <a:lumMod val="50000"/>
                  </a:schemeClr>
                </a:solidFill>
                <a:effectLst/>
                <a:uLnTx/>
                <a:uFillTx/>
                <a:latin typeface="+mj-lt"/>
                <a:ea typeface="+mj-ea"/>
                <a:cs typeface="+mj-cs"/>
                <a:sym typeface="Wingdings" pitchFamily="2" charset="2"/>
              </a:rPr>
              <a:t> there are common confusions between “surface water” and “wetland habitats”</a:t>
            </a:r>
            <a:r>
              <a:rPr kumimoji="0" lang="en-GB" sz="2000" b="0" i="0" u="none" strike="noStrike" kern="1200" cap="none" spc="0" normalizeH="0" noProof="0" dirty="0" smtClean="0">
                <a:ln>
                  <a:noFill/>
                </a:ln>
                <a:solidFill>
                  <a:srgbClr val="FF0000"/>
                </a:solidFill>
                <a:effectLst/>
                <a:uLnTx/>
                <a:uFillTx/>
                <a:latin typeface="+mj-lt"/>
                <a:ea typeface="+mj-ea"/>
                <a:cs typeface="+mj-cs"/>
              </a:rPr>
              <a:t> </a:t>
            </a:r>
            <a:endParaRPr kumimoji="0" lang="en-GB" sz="2000" b="0" i="0" u="none" strike="noStrike" kern="1200" cap="none" spc="0" normalizeH="0" baseline="0" noProof="0" dirty="0">
              <a:ln>
                <a:noFill/>
              </a:ln>
              <a:solidFill>
                <a:srgbClr val="FF0000"/>
              </a:solidFill>
              <a:effectLst/>
              <a:uLnTx/>
              <a:uFillTx/>
              <a:latin typeface="+mj-lt"/>
              <a:ea typeface="+mj-ea"/>
              <a:cs typeface="+mj-cs"/>
            </a:endParaRPr>
          </a:p>
        </p:txBody>
      </p:sp>
      <p:pic>
        <p:nvPicPr>
          <p:cNvPr id="5" name="Picture 2"/>
          <p:cNvPicPr>
            <a:picLocks noChangeAspect="1" noChangeArrowheads="1"/>
          </p:cNvPicPr>
          <p:nvPr/>
        </p:nvPicPr>
        <p:blipFill>
          <a:blip r:embed="rId2" cstate="print"/>
          <a:srcRect/>
          <a:stretch>
            <a:fillRect/>
          </a:stretch>
        </p:blipFill>
        <p:spPr bwMode="auto">
          <a:xfrm>
            <a:off x="1089025" y="836712"/>
            <a:ext cx="7727950" cy="5175250"/>
          </a:xfrm>
          <a:prstGeom prst="rect">
            <a:avLst/>
          </a:prstGeom>
          <a:noFill/>
          <a:ln w="9525">
            <a:noFill/>
            <a:miter lim="800000"/>
            <a:headEnd/>
            <a:tailEnd/>
          </a:ln>
        </p:spPr>
      </p:pic>
      <p:sp>
        <p:nvSpPr>
          <p:cNvPr id="7"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spTree>
    <p:extLst>
      <p:ext uri="{BB962C8B-B14F-4D97-AF65-F5344CB8AC3E}">
        <p14:creationId xmlns:p14="http://schemas.microsoft.com/office/powerpoint/2010/main" val="420839246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2" cstate="print"/>
          <a:srcRect/>
          <a:stretch>
            <a:fillRect/>
          </a:stretch>
        </p:blipFill>
        <p:spPr bwMode="auto">
          <a:xfrm>
            <a:off x="15" y="836712"/>
            <a:ext cx="9905143" cy="4572000"/>
          </a:xfrm>
          <a:prstGeom prst="rect">
            <a:avLst/>
          </a:prstGeom>
          <a:noFill/>
          <a:ln w="9525">
            <a:noFill/>
            <a:miter lim="800000"/>
            <a:headEnd/>
            <a:tailEnd/>
          </a:ln>
        </p:spPr>
      </p:pic>
      <p:sp>
        <p:nvSpPr>
          <p:cNvPr id="7" name="Title 2"/>
          <p:cNvSpPr txBox="1">
            <a:spLocks/>
          </p:cNvSpPr>
          <p:nvPr/>
        </p:nvSpPr>
        <p:spPr>
          <a:xfrm>
            <a:off x="0" y="5440437"/>
            <a:ext cx="9906000" cy="1417563"/>
          </a:xfrm>
          <a:prstGeom prst="rect">
            <a:avLst/>
          </a:prstGeom>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200" b="0" i="0" u="none" strike="noStrike" kern="1200" cap="none" spc="0" normalizeH="0" baseline="0" noProof="0" dirty="0" smtClean="0">
                <a:ln>
                  <a:noFill/>
                </a:ln>
                <a:solidFill>
                  <a:schemeClr val="tx1">
                    <a:lumMod val="50000"/>
                  </a:schemeClr>
                </a:solidFill>
                <a:effectLst/>
                <a:uLnTx/>
                <a:uFillTx/>
                <a:latin typeface="+mj-lt"/>
                <a:ea typeface="+mj-ea"/>
                <a:cs typeface="+mj-cs"/>
              </a:rPr>
              <a:t>Global datasets to monitor surface water trends</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GB" sz="2200" dirty="0" smtClean="0">
              <a:solidFill>
                <a:schemeClr val="tx1">
                  <a:lumMod val="50000"/>
                </a:schemeClr>
              </a:solidFill>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200" b="0" i="0" u="none" strike="noStrike" kern="1200" cap="none" spc="0" normalizeH="0" baseline="0" noProof="0" dirty="0" smtClean="0">
                <a:ln>
                  <a:noFill/>
                </a:ln>
                <a:solidFill>
                  <a:srgbClr val="FF0000"/>
                </a:solidFill>
                <a:effectLst/>
                <a:uLnTx/>
                <a:uFillTx/>
                <a:latin typeface="+mj-lt"/>
                <a:ea typeface="+mj-ea"/>
                <a:cs typeface="+mj-cs"/>
                <a:sym typeface="Wingdings" pitchFamily="2" charset="2"/>
              </a:rPr>
              <a:t> However, they</a:t>
            </a:r>
            <a:r>
              <a:rPr kumimoji="0" lang="en-GB" sz="2200" b="0" i="0" u="none" strike="noStrike" kern="1200" cap="none" spc="0" normalizeH="0" noProof="0" dirty="0" smtClean="0">
                <a:ln>
                  <a:noFill/>
                </a:ln>
                <a:solidFill>
                  <a:srgbClr val="FF0000"/>
                </a:solidFill>
                <a:effectLst/>
                <a:uLnTx/>
                <a:uFillTx/>
                <a:latin typeface="+mj-lt"/>
                <a:ea typeface="+mj-ea"/>
                <a:cs typeface="+mj-cs"/>
                <a:sym typeface="Wingdings" pitchFamily="2" charset="2"/>
              </a:rPr>
              <a:t> should NOT be used as baselines to map wetland ecosystem extents and to assess their changes over time</a:t>
            </a:r>
            <a:endParaRPr kumimoji="0" lang="en-GB" sz="2200" b="0" i="0" u="none" strike="noStrike" kern="1200" cap="none" spc="0" normalizeH="0" baseline="0" noProof="0" dirty="0">
              <a:ln>
                <a:noFill/>
              </a:ln>
              <a:solidFill>
                <a:srgbClr val="FF0000"/>
              </a:solidFill>
              <a:effectLst/>
              <a:uLnTx/>
              <a:uFillTx/>
              <a:latin typeface="+mj-lt"/>
              <a:ea typeface="+mj-ea"/>
              <a:cs typeface="+mj-cs"/>
            </a:endParaRPr>
          </a:p>
        </p:txBody>
      </p:sp>
      <p:sp>
        <p:nvSpPr>
          <p:cNvPr id="8" name="Titre 1"/>
          <p:cNvSpPr txBox="1">
            <a:spLocks/>
          </p:cNvSpPr>
          <p:nvPr/>
        </p:nvSpPr>
        <p:spPr>
          <a:xfrm>
            <a:off x="0" y="0"/>
            <a:ext cx="9906000" cy="836712"/>
          </a:xfrm>
          <a:prstGeom prst="rect">
            <a:avLst/>
          </a:prstGeom>
          <a:noFill/>
        </p:spPr>
        <p:txBody>
          <a:bodyPr vert="horz" lIns="91440" tIns="45720" rIns="91440" bIns="45720" rtlCol="0" anchor="ctr">
            <a:normAutofit fontScale="77500" lnSpcReduction="20000"/>
          </a:bodyPr>
          <a:lstStyle>
            <a:lvl1pPr algn="ctr" defTabSz="914400" rtl="0" eaLnBrk="1" latinLnBrk="0" hangingPunct="1">
              <a:spcBef>
                <a:spcPct val="0"/>
              </a:spcBef>
              <a:buNone/>
              <a:defRPr sz="2000" b="1" kern="1200" cap="none" spc="400" baseline="0">
                <a:solidFill>
                  <a:schemeClr val="bg1"/>
                </a:solidFill>
                <a:latin typeface="+mj-lt"/>
                <a:ea typeface="+mj-ea"/>
                <a:cs typeface="+mj-cs"/>
              </a:defRPr>
            </a:lvl1pPr>
          </a:lstStyle>
          <a:p>
            <a:r>
              <a:rPr lang="en-US" sz="3600" b="0" dirty="0" smtClean="0">
                <a:solidFill>
                  <a:schemeClr val="tx2">
                    <a:lumMod val="60000"/>
                    <a:lumOff val="40000"/>
                  </a:schemeClr>
                </a:solidFill>
              </a:rPr>
              <a:t>EO-based indicators for Mediterranean wetlands monitoring</a:t>
            </a:r>
            <a:endParaRPr lang="en-US" sz="1600" b="0" i="1" dirty="0">
              <a:solidFill>
                <a:schemeClr val="tx2">
                  <a:lumMod val="60000"/>
                  <a:lumOff val="40000"/>
                </a:schemeClr>
              </a:solidFill>
            </a:endParaRPr>
          </a:p>
        </p:txBody>
      </p:sp>
    </p:spTree>
    <p:extLst>
      <p:ext uri="{BB962C8B-B14F-4D97-AF65-F5344CB8AC3E}">
        <p14:creationId xmlns:p14="http://schemas.microsoft.com/office/powerpoint/2010/main" val="16943291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en-US" dirty="0" smtClean="0"/>
              <a:t>Water </a:t>
            </a:r>
            <a:r>
              <a:rPr lang="en-US" dirty="0" smtClean="0"/>
              <a:t>Quality monitoring</a:t>
            </a:r>
            <a:endParaRPr lang="en-US" dirty="0"/>
          </a:p>
        </p:txBody>
      </p:sp>
      <p:pic>
        <p:nvPicPr>
          <p:cNvPr id="6" name="Picture 2" descr="\\RYMD-BGSWEDEN\Rymd\H2020_SWOS\WP3_Test Mapping\Camargue &amp; Etang de Berre\TIFF\L3_2010-07-01_2010-07-31_SD2_mean.tif"/>
          <p:cNvPicPr>
            <a:picLocks noChangeAspect="1" noChangeArrowheads="1"/>
          </p:cNvPicPr>
          <p:nvPr/>
        </p:nvPicPr>
        <p:blipFill>
          <a:blip r:embed="rId2" cstate="print"/>
          <a:srcRect/>
          <a:stretch>
            <a:fillRect/>
          </a:stretch>
        </p:blipFill>
        <p:spPr bwMode="auto">
          <a:xfrm>
            <a:off x="779463" y="5237212"/>
            <a:ext cx="1949450" cy="800100"/>
          </a:xfrm>
          <a:prstGeom prst="rect">
            <a:avLst/>
          </a:prstGeom>
          <a:noFill/>
          <a:ln w="9525">
            <a:noFill/>
            <a:miter lim="800000"/>
            <a:headEnd/>
            <a:tailEnd/>
          </a:ln>
        </p:spPr>
      </p:pic>
      <p:pic>
        <p:nvPicPr>
          <p:cNvPr id="7" name="Picture 3" descr="\\RYMD-BGSWEDEN\Rymd\H2020_SWOS\WP3_Test Mapping\Camargue &amp; Etang de Berre\TIFF\L3_2010-07-01_2010-07-31_TSM_mean.tif"/>
          <p:cNvPicPr>
            <a:picLocks noChangeAspect="1" noChangeArrowheads="1"/>
          </p:cNvPicPr>
          <p:nvPr/>
        </p:nvPicPr>
        <p:blipFill>
          <a:blip r:embed="rId3" cstate="print"/>
          <a:srcRect/>
          <a:stretch>
            <a:fillRect/>
          </a:stretch>
        </p:blipFill>
        <p:spPr bwMode="auto">
          <a:xfrm>
            <a:off x="779463" y="2716932"/>
            <a:ext cx="1949450" cy="800100"/>
          </a:xfrm>
          <a:prstGeom prst="rect">
            <a:avLst/>
          </a:prstGeom>
          <a:noFill/>
          <a:ln w="9525">
            <a:noFill/>
            <a:miter lim="800000"/>
            <a:headEnd/>
            <a:tailEnd/>
          </a:ln>
        </p:spPr>
      </p:pic>
      <p:pic>
        <p:nvPicPr>
          <p:cNvPr id="8" name="Picture 4" descr="\\RYMD-BGSWEDEN\Rymd\H2020_SWOS\WP3_Test Mapping\Camargue &amp; Etang de Berre\TIFF\L3_2010-07-01_2010-07-31_CDM_mean.tif"/>
          <p:cNvPicPr>
            <a:picLocks noChangeAspect="1" noChangeArrowheads="1"/>
          </p:cNvPicPr>
          <p:nvPr/>
        </p:nvPicPr>
        <p:blipFill>
          <a:blip r:embed="rId4" cstate="print"/>
          <a:srcRect/>
          <a:stretch>
            <a:fillRect/>
          </a:stretch>
        </p:blipFill>
        <p:spPr bwMode="auto">
          <a:xfrm>
            <a:off x="779463" y="3941068"/>
            <a:ext cx="1949450" cy="800100"/>
          </a:xfrm>
          <a:prstGeom prst="rect">
            <a:avLst/>
          </a:prstGeom>
          <a:noFill/>
          <a:ln w="9525">
            <a:noFill/>
            <a:miter lim="800000"/>
            <a:headEnd/>
            <a:tailEnd/>
          </a:ln>
        </p:spPr>
      </p:pic>
      <p:pic>
        <p:nvPicPr>
          <p:cNvPr id="9" name="Picture 5" descr="\\RYMD-BGSWEDEN\Rymd\H2020_SWOS\WP3_Test Mapping\Camargue &amp; Etang de Berre\TIFF\L3_2010-07-01_2010-07-31_CHL_mean.tif"/>
          <p:cNvPicPr>
            <a:picLocks noChangeAspect="1" noChangeArrowheads="1"/>
          </p:cNvPicPr>
          <p:nvPr/>
        </p:nvPicPr>
        <p:blipFill>
          <a:blip r:embed="rId5" cstate="print"/>
          <a:srcRect/>
          <a:stretch>
            <a:fillRect/>
          </a:stretch>
        </p:blipFill>
        <p:spPr bwMode="auto">
          <a:xfrm>
            <a:off x="779463" y="1412776"/>
            <a:ext cx="1949450" cy="800100"/>
          </a:xfrm>
          <a:prstGeom prst="rect">
            <a:avLst/>
          </a:prstGeom>
          <a:noFill/>
          <a:ln w="9525">
            <a:noFill/>
            <a:miter lim="800000"/>
            <a:headEnd/>
            <a:tailEnd/>
          </a:ln>
        </p:spPr>
      </p:pic>
      <p:sp>
        <p:nvSpPr>
          <p:cNvPr id="11" name="textruta 4"/>
          <p:cNvSpPr txBox="1">
            <a:spLocks noChangeArrowheads="1"/>
          </p:cNvSpPr>
          <p:nvPr/>
        </p:nvSpPr>
        <p:spPr bwMode="auto">
          <a:xfrm>
            <a:off x="2940050" y="1772816"/>
            <a:ext cx="6549454" cy="4262705"/>
          </a:xfrm>
          <a:prstGeom prst="rect">
            <a:avLst/>
          </a:prstGeom>
          <a:noFill/>
          <a:ln w="9525">
            <a:noFill/>
            <a:miter lim="800000"/>
            <a:headEnd/>
            <a:tailEnd/>
          </a:ln>
        </p:spPr>
        <p:txBody>
          <a:bodyPr wrap="square">
            <a:spAutoFit/>
          </a:bodyPr>
          <a:lstStyle/>
          <a:p>
            <a:pPr marL="285750" indent="-285750">
              <a:spcAft>
                <a:spcPts val="3000"/>
              </a:spcAft>
              <a:buFont typeface="Wingdings" pitchFamily="2" charset="2"/>
              <a:buChar char="Ø"/>
            </a:pPr>
            <a:r>
              <a:rPr lang="sv-SE" altLang="fr-FR" dirty="0" smtClean="0">
                <a:solidFill>
                  <a:srgbClr val="000000"/>
                </a:solidFill>
              </a:rPr>
              <a:t>Chl </a:t>
            </a:r>
            <a:r>
              <a:rPr lang="sv-SE" altLang="fr-FR" dirty="0">
                <a:solidFill>
                  <a:srgbClr val="000000"/>
                </a:solidFill>
              </a:rPr>
              <a:t>a, Chlorophyll a (</a:t>
            </a:r>
            <a:r>
              <a:rPr lang="sv-SE" altLang="fr-FR" dirty="0" smtClean="0">
                <a:solidFill>
                  <a:srgbClr val="000000"/>
                </a:solidFill>
              </a:rPr>
              <a:t>µg/l)</a:t>
            </a:r>
          </a:p>
          <a:p>
            <a:pPr marL="285750" indent="-285750">
              <a:spcAft>
                <a:spcPts val="3000"/>
              </a:spcAft>
              <a:buFont typeface="Wingdings" pitchFamily="2" charset="2"/>
              <a:buChar char="Ø"/>
            </a:pPr>
            <a:endParaRPr lang="sv-SE" altLang="fr-FR" dirty="0" smtClean="0">
              <a:solidFill>
                <a:srgbClr val="000000"/>
              </a:solidFill>
            </a:endParaRPr>
          </a:p>
          <a:p>
            <a:pPr marL="285750" indent="-285750">
              <a:spcAft>
                <a:spcPts val="2400"/>
              </a:spcAft>
              <a:buFont typeface="Wingdings" pitchFamily="2" charset="2"/>
              <a:buChar char="Ø"/>
            </a:pPr>
            <a:r>
              <a:rPr lang="sv-SE" altLang="fr-FR" dirty="0" smtClean="0">
                <a:solidFill>
                  <a:srgbClr val="000000"/>
                </a:solidFill>
              </a:rPr>
              <a:t>TSM</a:t>
            </a:r>
            <a:r>
              <a:rPr lang="sv-SE" altLang="fr-FR" dirty="0">
                <a:solidFill>
                  <a:srgbClr val="000000"/>
                </a:solidFill>
              </a:rPr>
              <a:t>, Total Suspended Matter (</a:t>
            </a:r>
            <a:r>
              <a:rPr lang="sv-SE" altLang="fr-FR" dirty="0" smtClean="0">
                <a:solidFill>
                  <a:srgbClr val="000000"/>
                </a:solidFill>
              </a:rPr>
              <a:t>mg/l)</a:t>
            </a:r>
          </a:p>
          <a:p>
            <a:pPr marL="285750" indent="-285750">
              <a:spcAft>
                <a:spcPts val="3000"/>
              </a:spcAft>
              <a:buFont typeface="Wingdings" pitchFamily="2" charset="2"/>
              <a:buChar char="Ø"/>
            </a:pPr>
            <a:endParaRPr lang="sv-SE" altLang="fr-FR" dirty="0" smtClean="0">
              <a:solidFill>
                <a:srgbClr val="000000"/>
              </a:solidFill>
            </a:endParaRPr>
          </a:p>
          <a:p>
            <a:pPr marL="285750" indent="-285750">
              <a:spcAft>
                <a:spcPts val="3000"/>
              </a:spcAft>
              <a:buFont typeface="Wingdings" pitchFamily="2" charset="2"/>
              <a:buChar char="Ø"/>
            </a:pPr>
            <a:r>
              <a:rPr lang="sv-SE" altLang="fr-FR" dirty="0" smtClean="0">
                <a:solidFill>
                  <a:srgbClr val="000000"/>
                </a:solidFill>
              </a:rPr>
              <a:t>CDOM</a:t>
            </a:r>
            <a:r>
              <a:rPr lang="sv-SE" altLang="fr-FR" dirty="0">
                <a:solidFill>
                  <a:srgbClr val="000000"/>
                </a:solidFill>
              </a:rPr>
              <a:t>, Colored Dissolved Organic Matter absorption (m</a:t>
            </a:r>
            <a:r>
              <a:rPr lang="sv-SE" altLang="fr-FR" baseline="30000" dirty="0">
                <a:solidFill>
                  <a:srgbClr val="000000"/>
                </a:solidFill>
              </a:rPr>
              <a:t>-1</a:t>
            </a:r>
            <a:r>
              <a:rPr lang="sv-SE" altLang="fr-FR" dirty="0">
                <a:solidFill>
                  <a:srgbClr val="000000"/>
                </a:solidFill>
              </a:rPr>
              <a:t>)</a:t>
            </a:r>
          </a:p>
          <a:p>
            <a:pPr marL="285750" indent="-285750">
              <a:spcAft>
                <a:spcPts val="3000"/>
              </a:spcAft>
              <a:buFont typeface="Wingdings" pitchFamily="2" charset="2"/>
              <a:buChar char="Ø"/>
            </a:pPr>
            <a:endParaRPr lang="sv-SE" altLang="fr-FR" dirty="0" smtClean="0">
              <a:solidFill>
                <a:srgbClr val="000000"/>
              </a:solidFill>
            </a:endParaRPr>
          </a:p>
          <a:p>
            <a:pPr marL="285750" indent="-285750">
              <a:spcAft>
                <a:spcPts val="3000"/>
              </a:spcAft>
              <a:buFont typeface="Wingdings" pitchFamily="2" charset="2"/>
              <a:buChar char="Ø"/>
            </a:pPr>
            <a:r>
              <a:rPr lang="sv-SE" altLang="fr-FR" dirty="0" smtClean="0">
                <a:solidFill>
                  <a:srgbClr val="000000"/>
                </a:solidFill>
              </a:rPr>
              <a:t>SD</a:t>
            </a:r>
            <a:r>
              <a:rPr lang="sv-SE" altLang="fr-FR" dirty="0">
                <a:solidFill>
                  <a:srgbClr val="000000"/>
                </a:solidFill>
              </a:rPr>
              <a:t>, Secchi Depth (m)</a:t>
            </a:r>
          </a:p>
        </p:txBody>
      </p:sp>
      <p:sp>
        <p:nvSpPr>
          <p:cNvPr id="12" name="ZoneTexte 11"/>
          <p:cNvSpPr txBox="1"/>
          <p:nvPr/>
        </p:nvSpPr>
        <p:spPr>
          <a:xfrm>
            <a:off x="1352600" y="550421"/>
            <a:ext cx="6912768" cy="646331"/>
          </a:xfrm>
          <a:prstGeom prst="rect">
            <a:avLst/>
          </a:prstGeom>
          <a:solidFill>
            <a:srgbClr val="FFFFFF"/>
          </a:solidFill>
          <a:ln>
            <a:solidFill>
              <a:srgbClr val="000000"/>
            </a:solidFill>
          </a:ln>
        </p:spPr>
        <p:txBody>
          <a:bodyPr wrap="square">
            <a:spAutoFit/>
          </a:bodyPr>
          <a:lstStyle/>
          <a:p>
            <a:pPr algn="ctr">
              <a:defRPr/>
            </a:pPr>
            <a:r>
              <a:rPr lang="sv-SE" altLang="fr-FR" dirty="0" smtClean="0">
                <a:solidFill>
                  <a:srgbClr val="000000"/>
                </a:solidFill>
              </a:rPr>
              <a:t>Using some satellite data, it is potentially possible to measure:</a:t>
            </a:r>
          </a:p>
          <a:p>
            <a:pPr algn="ctr" fontAlgn="auto">
              <a:spcBef>
                <a:spcPts val="0"/>
              </a:spcBef>
              <a:spcAft>
                <a:spcPts val="0"/>
              </a:spcAft>
              <a:defRPr/>
            </a:pPr>
            <a:r>
              <a:rPr lang="en-US" kern="0" dirty="0" smtClean="0">
                <a:solidFill>
                  <a:sysClr val="windowText" lastClr="000000"/>
                </a:solidFill>
                <a:sym typeface="Wingdings" panose="05000000000000000000" pitchFamily="2" charset="2"/>
              </a:rPr>
              <a:t>(ex. Camargue and Etang de Berre, France)</a:t>
            </a:r>
            <a:endParaRPr lang="en-US" kern="0" dirty="0">
              <a:solidFill>
                <a:sysClr val="windowText" lastClr="000000"/>
              </a:solidFill>
            </a:endParaRPr>
          </a:p>
        </p:txBody>
      </p:sp>
    </p:spTree>
    <p:extLst>
      <p:ext uri="{BB962C8B-B14F-4D97-AF65-F5344CB8AC3E}">
        <p14:creationId xmlns:p14="http://schemas.microsoft.com/office/powerpoint/2010/main" val="32348580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p:txBody>
          <a:bodyPr/>
          <a:lstStyle/>
          <a:p>
            <a:r>
              <a:rPr lang="en-US" dirty="0" smtClean="0"/>
              <a:t>Indicator: Water Quality monitoring</a:t>
            </a:r>
            <a:endParaRPr lang="fr-FR" dirty="0"/>
          </a:p>
        </p:txBody>
      </p:sp>
      <p:sp>
        <p:nvSpPr>
          <p:cNvPr id="5" name="ZoneTexte 4"/>
          <p:cNvSpPr txBox="1"/>
          <p:nvPr/>
        </p:nvSpPr>
        <p:spPr>
          <a:xfrm>
            <a:off x="0" y="476672"/>
            <a:ext cx="9906000" cy="3354765"/>
          </a:xfrm>
          <a:prstGeom prst="rect">
            <a:avLst/>
          </a:prstGeom>
          <a:noFill/>
          <a:ln>
            <a:noFill/>
          </a:ln>
        </p:spPr>
        <p:txBody>
          <a:bodyPr wrap="square">
            <a:spAutoFit/>
          </a:bodyPr>
          <a:lstStyle/>
          <a:p>
            <a:pPr algn="ctr" fontAlgn="auto">
              <a:spcBef>
                <a:spcPts val="0"/>
              </a:spcBef>
              <a:spcAft>
                <a:spcPts val="0"/>
              </a:spcAft>
              <a:defRPr/>
            </a:pPr>
            <a:r>
              <a:rPr lang="en-US" sz="2000" b="1" kern="0" dirty="0" smtClean="0">
                <a:solidFill>
                  <a:sysClr val="windowText" lastClr="000000"/>
                </a:solidFill>
              </a:rPr>
              <a:t>Main advantages</a:t>
            </a:r>
          </a:p>
          <a:p>
            <a:pPr fontAlgn="auto">
              <a:spcBef>
                <a:spcPts val="0"/>
              </a:spcBef>
              <a:spcAft>
                <a:spcPts val="0"/>
              </a:spcAft>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Regional geographic scale</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Allows retrospective analyses </a:t>
            </a:r>
            <a:r>
              <a:rPr lang="en-US" sz="1600" kern="0" dirty="0" smtClean="0">
                <a:solidFill>
                  <a:sysClr val="windowText" lastClr="000000"/>
                </a:solidFill>
                <a:sym typeface="Wingdings" panose="05000000000000000000" pitchFamily="2" charset="2"/>
              </a:rPr>
              <a:t> trends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anose="05000000000000000000" pitchFamily="2" charset="2"/>
              </a:rPr>
              <a:t>Assessment of intra-annual trends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anose="05000000000000000000" pitchFamily="2" charset="2"/>
              </a:rPr>
              <a:t>Cost effective for the monitoring of predefined water bodies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anose="05000000000000000000" pitchFamily="2" charset="2"/>
              </a:rPr>
              <a:t>WQ results could be combined with LULC and LULCC maps in order to better estimate the potential impacts of human activities on large water bodies (e.g. water eutrophication in some coastal lagoons due to agriculture development)</a:t>
            </a:r>
          </a:p>
        </p:txBody>
      </p:sp>
      <p:sp>
        <p:nvSpPr>
          <p:cNvPr id="6" name="ZoneTexte 5"/>
          <p:cNvSpPr txBox="1"/>
          <p:nvPr/>
        </p:nvSpPr>
        <p:spPr>
          <a:xfrm>
            <a:off x="0" y="4125267"/>
            <a:ext cx="9906000" cy="2616101"/>
          </a:xfrm>
          <a:prstGeom prst="rect">
            <a:avLst/>
          </a:prstGeom>
          <a:noFill/>
          <a:ln>
            <a:noFill/>
          </a:ln>
        </p:spPr>
        <p:txBody>
          <a:bodyPr wrap="square">
            <a:spAutoFit/>
          </a:bodyPr>
          <a:lstStyle/>
          <a:p>
            <a:pPr algn="ctr" fontAlgn="auto">
              <a:spcBef>
                <a:spcPts val="0"/>
              </a:spcBef>
              <a:spcAft>
                <a:spcPts val="0"/>
              </a:spcAft>
              <a:defRPr/>
            </a:pPr>
            <a:r>
              <a:rPr lang="en-US" sz="2000" b="1" kern="0" dirty="0" smtClean="0">
                <a:solidFill>
                  <a:sysClr val="windowText" lastClr="000000"/>
                </a:solidFill>
              </a:rPr>
              <a:t>Main limitations</a:t>
            </a:r>
          </a:p>
          <a:p>
            <a:pPr fontAlgn="auto">
              <a:spcBef>
                <a:spcPts val="0"/>
              </a:spcBef>
              <a:spcAft>
                <a:spcPts val="0"/>
              </a:spcAft>
              <a:defRPr/>
            </a:pPr>
            <a:endParaRPr lang="en-US" sz="1600"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rPr>
              <a:t>Wetland depth </a:t>
            </a:r>
            <a:r>
              <a:rPr lang="en-US" sz="1600" kern="0" dirty="0" smtClean="0">
                <a:solidFill>
                  <a:sysClr val="windowText" lastClr="000000"/>
                </a:solidFill>
                <a:sym typeface="Wingdings" pitchFamily="2" charset="2"/>
              </a:rPr>
              <a:t> should be &gt; Secchi depth (~1m to 1.5m)</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itchFamily="2" charset="2"/>
              </a:rPr>
              <a:t>Water regimes  should be permanently flooded and the approach is difficult to be implemented for running waters (e.g. rivers)</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itchFamily="2" charset="2"/>
              </a:rPr>
              <a:t>Wetland size  should &gt; 3km² (due the spatial resolution of the used satellite data ~250m – 300m)</a:t>
            </a:r>
          </a:p>
          <a:p>
            <a:pPr marL="285750" indent="-285750" fontAlgn="auto">
              <a:spcBef>
                <a:spcPts val="0"/>
              </a:spcBef>
              <a:spcAft>
                <a:spcPts val="0"/>
              </a:spcAft>
              <a:buFont typeface="Wingdings" panose="05000000000000000000" pitchFamily="2" charset="2"/>
              <a:buChar char="Ø"/>
              <a:defRPr/>
            </a:pPr>
            <a:endParaRPr lang="en-US" sz="1600" kern="0" dirty="0" smtClean="0">
              <a:solidFill>
                <a:sysClr val="windowText" lastClr="000000"/>
              </a:solidFill>
              <a:sym typeface="Wingdings" pitchFamily="2" charset="2"/>
            </a:endParaRPr>
          </a:p>
          <a:p>
            <a:pPr marL="285750" indent="-285750" fontAlgn="auto">
              <a:spcBef>
                <a:spcPts val="0"/>
              </a:spcBef>
              <a:spcAft>
                <a:spcPts val="0"/>
              </a:spcAft>
              <a:buFont typeface="Wingdings" panose="05000000000000000000" pitchFamily="2" charset="2"/>
              <a:buChar char="Ø"/>
              <a:defRPr/>
            </a:pPr>
            <a:r>
              <a:rPr lang="en-US" sz="1600" kern="0" dirty="0" smtClean="0">
                <a:solidFill>
                  <a:sysClr val="windowText" lastClr="000000"/>
                </a:solidFill>
                <a:sym typeface="Wingdings" pitchFamily="2" charset="2"/>
              </a:rPr>
              <a:t>Could not be implemented for all Med. wetlands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0" y="836712"/>
            <a:ext cx="9906000" cy="2016224"/>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pPr algn="just"/>
            <a:r>
              <a:rPr lang="en-US" sz="3600" cap="none" dirty="0" smtClean="0">
                <a:solidFill>
                  <a:schemeClr val="tx1">
                    <a:lumMod val="50000"/>
                  </a:schemeClr>
                </a:solidFill>
              </a:rPr>
              <a:t>Spatial indicators include all metrics that the computation is mainly based on georeferenced data and the resulting products represent the spatial heterogeneity of the monitored area. </a:t>
            </a:r>
            <a:endParaRPr lang="en-US" sz="1600" i="1" cap="none" dirty="0">
              <a:solidFill>
                <a:schemeClr val="tx1">
                  <a:lumMod val="50000"/>
                </a:schemeClr>
              </a:solidFill>
            </a:endParaRPr>
          </a:p>
        </p:txBody>
      </p:sp>
    </p:spTree>
    <p:extLst>
      <p:ext uri="{BB962C8B-B14F-4D97-AF65-F5344CB8AC3E}">
        <p14:creationId xmlns:p14="http://schemas.microsoft.com/office/powerpoint/2010/main" val="17676836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060848"/>
            <a:ext cx="9906000" cy="2016224"/>
          </a:xfrm>
        </p:spPr>
        <p:txBody>
          <a:bodyPr>
            <a:normAutofit/>
          </a:bodyPr>
          <a:lstStyle/>
          <a:p>
            <a:r>
              <a:rPr lang="en-US" sz="3600" cap="none" dirty="0" smtClean="0"/>
              <a:t>Other georeferenced datasets</a:t>
            </a:r>
            <a:endParaRPr lang="en-US" sz="1600" i="1" cap="none" dirty="0"/>
          </a:p>
        </p:txBody>
      </p:sp>
      <p:sp>
        <p:nvSpPr>
          <p:cNvPr id="3" name="Titre 1"/>
          <p:cNvSpPr txBox="1">
            <a:spLocks/>
          </p:cNvSpPr>
          <p:nvPr/>
        </p:nvSpPr>
        <p:spPr>
          <a:xfrm>
            <a:off x="0" y="0"/>
            <a:ext cx="9906000" cy="47667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r>
              <a:rPr lang="en-GB" dirty="0" smtClean="0"/>
              <a:t>Examples based on the Data sources</a:t>
            </a:r>
            <a:endParaRPr lang="en-GB" dirty="0"/>
          </a:p>
        </p:txBody>
      </p:sp>
    </p:spTree>
    <p:extLst>
      <p:ext uri="{BB962C8B-B14F-4D97-AF65-F5344CB8AC3E}">
        <p14:creationId xmlns:p14="http://schemas.microsoft.com/office/powerpoint/2010/main" val="21432282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 y="544463"/>
            <a:ext cx="9848850" cy="18764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itre 1"/>
          <p:cNvSpPr>
            <a:spLocks noGrp="1"/>
          </p:cNvSpPr>
          <p:nvPr>
            <p:ph type="title"/>
          </p:nvPr>
        </p:nvSpPr>
        <p:spPr>
          <a:xfrm>
            <a:off x="0" y="0"/>
            <a:ext cx="9906000" cy="548680"/>
          </a:xfrm>
        </p:spPr>
        <p:txBody>
          <a:bodyPr>
            <a:normAutofit fontScale="90000"/>
          </a:bodyPr>
          <a:lstStyle/>
          <a:p>
            <a:r>
              <a:rPr lang="en-US" sz="3600" cap="none" dirty="0" smtClean="0"/>
              <a:t>Other georeferenced datasets</a:t>
            </a:r>
            <a:endParaRPr lang="en-US" sz="1600" i="1" cap="none" dirty="0"/>
          </a:p>
        </p:txBody>
      </p:sp>
      <p:pic>
        <p:nvPicPr>
          <p:cNvPr id="1027" name="Picture 3" descr="D:\02_Projects\00_OZHM\03_Indicateurs_OZHM\01_MWO2\10. Démograhie\Maps\Pop_Annual_Growth_1990_201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8691" y="2296724"/>
            <a:ext cx="6422661" cy="453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225996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548680"/>
          </a:xfrm>
        </p:spPr>
        <p:txBody>
          <a:bodyPr>
            <a:normAutofit fontScale="90000"/>
          </a:bodyPr>
          <a:lstStyle/>
          <a:p>
            <a:r>
              <a:rPr lang="en-US" sz="3600" cap="none" dirty="0" smtClean="0"/>
              <a:t>Other georeferenced datasets</a:t>
            </a:r>
            <a:endParaRPr lang="en-US" sz="1600" i="1" cap="none"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6216" y="492780"/>
            <a:ext cx="7556634" cy="216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Image 4" descr="H:\01_Donnees_divers\Global_Surface_Water\07_Analyse_Med\05_map_layouts\GSW_Trends_Countries_with_dams.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46657" y="2777108"/>
            <a:ext cx="5755752" cy="4032000"/>
          </a:xfrm>
          <a:prstGeom prst="rect">
            <a:avLst/>
          </a:prstGeom>
          <a:noFill/>
          <a:ln>
            <a:noFill/>
          </a:ln>
        </p:spPr>
      </p:pic>
    </p:spTree>
    <p:extLst>
      <p:ext uri="{BB962C8B-B14F-4D97-AF65-F5344CB8AC3E}">
        <p14:creationId xmlns:p14="http://schemas.microsoft.com/office/powerpoint/2010/main" val="6762615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descr="G:\04_Projects\00_OZHM\09_Med_Species_vulnerability_assessment\1_maps\Med_all_wetland_sp_vulnerability_CC.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87901" y="1269336"/>
            <a:ext cx="7330198" cy="5184000"/>
          </a:xfrm>
          <a:prstGeom prst="rect">
            <a:avLst/>
          </a:prstGeom>
          <a:noFill/>
          <a:ln>
            <a:noFill/>
          </a:ln>
        </p:spPr>
      </p:pic>
      <p:sp>
        <p:nvSpPr>
          <p:cNvPr id="4" name="Titre 1"/>
          <p:cNvSpPr>
            <a:spLocks noGrp="1"/>
          </p:cNvSpPr>
          <p:nvPr>
            <p:ph type="title"/>
          </p:nvPr>
        </p:nvSpPr>
        <p:spPr>
          <a:xfrm>
            <a:off x="0" y="0"/>
            <a:ext cx="9906000" cy="548680"/>
          </a:xfrm>
        </p:spPr>
        <p:txBody>
          <a:bodyPr>
            <a:normAutofit fontScale="90000"/>
          </a:bodyPr>
          <a:lstStyle/>
          <a:p>
            <a:r>
              <a:rPr lang="en-US" sz="3600" cap="none" dirty="0" smtClean="0"/>
              <a:t>Other georeferenced datasets</a:t>
            </a:r>
            <a:endParaRPr lang="en-US" sz="1600" i="1" cap="none" dirty="0"/>
          </a:p>
        </p:txBody>
      </p:sp>
      <p:sp>
        <p:nvSpPr>
          <p:cNvPr id="5" name="ZoneTexte 4"/>
          <p:cNvSpPr txBox="1"/>
          <p:nvPr/>
        </p:nvSpPr>
        <p:spPr>
          <a:xfrm>
            <a:off x="0" y="724634"/>
            <a:ext cx="9906000" cy="400110"/>
          </a:xfrm>
          <a:prstGeom prst="rect">
            <a:avLst/>
          </a:prstGeom>
          <a:noFill/>
          <a:ln>
            <a:noFill/>
          </a:ln>
        </p:spPr>
        <p:txBody>
          <a:bodyPr wrap="square">
            <a:spAutoFit/>
          </a:bodyPr>
          <a:lstStyle/>
          <a:p>
            <a:pPr algn="ctr" fontAlgn="auto">
              <a:spcBef>
                <a:spcPts val="0"/>
              </a:spcBef>
              <a:spcAft>
                <a:spcPts val="0"/>
              </a:spcAft>
              <a:defRPr/>
            </a:pPr>
            <a:r>
              <a:rPr lang="en-GB" sz="2000" b="1" kern="0" dirty="0" smtClean="0">
                <a:solidFill>
                  <a:sysClr val="windowText" lastClr="000000"/>
                </a:solidFill>
              </a:rPr>
              <a:t>IUCN Red-List species distribution maps</a:t>
            </a:r>
            <a:endParaRPr lang="en-GB" sz="1600" kern="0" dirty="0" smtClean="0">
              <a:solidFill>
                <a:sysClr val="windowText" lastClr="000000"/>
              </a:solidFill>
              <a:sym typeface="Wingdings" panose="05000000000000000000" pitchFamily="2" charset="2"/>
            </a:endParaRPr>
          </a:p>
        </p:txBody>
      </p:sp>
    </p:spTree>
    <p:extLst>
      <p:ext uri="{BB962C8B-B14F-4D97-AF65-F5344CB8AC3E}">
        <p14:creationId xmlns:p14="http://schemas.microsoft.com/office/powerpoint/2010/main" val="738186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060848"/>
            <a:ext cx="9906000" cy="2016224"/>
          </a:xfrm>
        </p:spPr>
        <p:txBody>
          <a:bodyPr>
            <a:normAutofit/>
          </a:bodyPr>
          <a:lstStyle/>
          <a:p>
            <a:r>
              <a:rPr lang="en-GB" sz="3600" cap="none" dirty="0" smtClean="0"/>
              <a:t>Integration into the DPSIR logical framework</a:t>
            </a:r>
            <a:endParaRPr lang="en-GB" sz="1600" i="1" cap="none" dirty="0"/>
          </a:p>
        </p:txBody>
      </p:sp>
    </p:spTree>
    <p:extLst>
      <p:ext uri="{BB962C8B-B14F-4D97-AF65-F5344CB8AC3E}">
        <p14:creationId xmlns:p14="http://schemas.microsoft.com/office/powerpoint/2010/main" val="41245860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 y="1845184"/>
            <a:ext cx="9875566"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9615755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 y="1845184"/>
            <a:ext cx="9875566"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ctangle 2"/>
          <p:cNvSpPr/>
          <p:nvPr/>
        </p:nvSpPr>
        <p:spPr>
          <a:xfrm>
            <a:off x="3512840" y="4077072"/>
            <a:ext cx="1008112"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Rectangle 4"/>
          <p:cNvSpPr/>
          <p:nvPr/>
        </p:nvSpPr>
        <p:spPr>
          <a:xfrm>
            <a:off x="5097016" y="4085456"/>
            <a:ext cx="864096"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Rectangle 5"/>
          <p:cNvSpPr/>
          <p:nvPr/>
        </p:nvSpPr>
        <p:spPr>
          <a:xfrm>
            <a:off x="5097016" y="4505538"/>
            <a:ext cx="1152128"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7"/>
          <p:cNvSpPr/>
          <p:nvPr/>
        </p:nvSpPr>
        <p:spPr>
          <a:xfrm>
            <a:off x="108510" y="4074823"/>
            <a:ext cx="1244089" cy="4644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Rectangle 8"/>
          <p:cNvSpPr/>
          <p:nvPr/>
        </p:nvSpPr>
        <p:spPr>
          <a:xfrm>
            <a:off x="7617296" y="4201652"/>
            <a:ext cx="2160240" cy="447901"/>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0" name="Rectangle 9"/>
          <p:cNvSpPr/>
          <p:nvPr/>
        </p:nvSpPr>
        <p:spPr>
          <a:xfrm>
            <a:off x="5817096" y="2636912"/>
            <a:ext cx="1440160" cy="28803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77858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060848"/>
            <a:ext cx="9906000" cy="2016224"/>
          </a:xfrm>
        </p:spPr>
        <p:txBody>
          <a:bodyPr>
            <a:normAutofit/>
          </a:bodyPr>
          <a:lstStyle/>
          <a:p>
            <a:r>
              <a:rPr lang="en-GB" sz="3600" cap="none" dirty="0" smtClean="0"/>
              <a:t>Implementation examples at different geographical scales</a:t>
            </a:r>
            <a:endParaRPr lang="en-GB" sz="1600" i="1" cap="none" dirty="0"/>
          </a:p>
        </p:txBody>
      </p:sp>
    </p:spTree>
    <p:extLst>
      <p:ext uri="{BB962C8B-B14F-4D97-AF65-F5344CB8AC3E}">
        <p14:creationId xmlns:p14="http://schemas.microsoft.com/office/powerpoint/2010/main" val="273361560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smtClean="0"/>
              <a:t>Implementation examples at different geographical scales</a:t>
            </a:r>
            <a:endParaRPr lang="en-GB" sz="2800" i="1" cap="none" dirty="0"/>
          </a:p>
        </p:txBody>
      </p:sp>
      <p:sp>
        <p:nvSpPr>
          <p:cNvPr id="4" name="Titre 1"/>
          <p:cNvSpPr txBox="1">
            <a:spLocks/>
          </p:cNvSpPr>
          <p:nvPr/>
        </p:nvSpPr>
        <p:spPr>
          <a:xfrm>
            <a:off x="0" y="2060848"/>
            <a:ext cx="9906000" cy="20162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r>
              <a:rPr lang="en-GB" sz="3600" cap="none" dirty="0" smtClean="0"/>
              <a:t>Site scale</a:t>
            </a:r>
            <a:endParaRPr lang="en-GB" sz="1600" i="1" cap="none" dirty="0"/>
          </a:p>
        </p:txBody>
      </p:sp>
    </p:spTree>
    <p:extLst>
      <p:ext uri="{BB962C8B-B14F-4D97-AF65-F5344CB8AC3E}">
        <p14:creationId xmlns:p14="http://schemas.microsoft.com/office/powerpoint/2010/main" val="71535520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D:\02_Projects\13_CEPF_Sejoumi\03_Img_Processing\09_Maps_layout\Sejoumi_site_locati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8882" y="693376"/>
            <a:ext cx="8654598" cy="6120000"/>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p:cNvSpPr>
            <a:spLocks noGrp="1"/>
          </p:cNvSpPr>
          <p:nvPr>
            <p:ph type="title"/>
          </p:nvPr>
        </p:nvSpPr>
        <p:spPr>
          <a:xfrm>
            <a:off x="0" y="0"/>
            <a:ext cx="9906000" cy="476672"/>
          </a:xfrm>
        </p:spPr>
        <p:txBody>
          <a:bodyPr>
            <a:normAutofit fontScale="90000"/>
          </a:bodyPr>
          <a:lstStyle/>
          <a:p>
            <a:r>
              <a:rPr lang="en-GB" sz="2800" cap="none" dirty="0" smtClean="0"/>
              <a:t>Site scale</a:t>
            </a:r>
            <a:endParaRPr lang="en-GB" sz="2800" i="1" cap="none" dirty="0"/>
          </a:p>
        </p:txBody>
      </p:sp>
    </p:spTree>
    <p:extLst>
      <p:ext uri="{BB962C8B-B14F-4D97-AF65-F5344CB8AC3E}">
        <p14:creationId xmlns:p14="http://schemas.microsoft.com/office/powerpoint/2010/main" val="11996579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txBox="1">
            <a:spLocks/>
          </p:cNvSpPr>
          <p:nvPr/>
        </p:nvSpPr>
        <p:spPr>
          <a:xfrm>
            <a:off x="0" y="836712"/>
            <a:ext cx="9906000" cy="2016224"/>
          </a:xfrm>
          <a:prstGeom prst="rect">
            <a:avLst/>
          </a:prstGeom>
        </p:spPr>
        <p:txBody>
          <a:bodyPr vert="horz" lIns="91440" tIns="45720" rIns="91440" bIns="45720" rtlCol="0" anchor="ctr">
            <a:normAutofit fontScale="92500" lnSpcReduction="10000"/>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pPr algn="just"/>
            <a:r>
              <a:rPr lang="en-US" sz="3600" cap="none" dirty="0" smtClean="0">
                <a:solidFill>
                  <a:schemeClr val="tx1">
                    <a:lumMod val="50000"/>
                  </a:schemeClr>
                </a:solidFill>
              </a:rPr>
              <a:t>Spatial indicators include all metrics that the computation is mainly based on georeferenced data and the resulting products represent the spatial heterogeneity of the monitored area. </a:t>
            </a:r>
            <a:endParaRPr lang="en-US" sz="1600" i="1" cap="none" dirty="0">
              <a:solidFill>
                <a:schemeClr val="tx1">
                  <a:lumMod val="50000"/>
                </a:schemeClr>
              </a:solidFill>
            </a:endParaRPr>
          </a:p>
        </p:txBody>
      </p:sp>
      <p:sp>
        <p:nvSpPr>
          <p:cNvPr id="4" name="ZoneTexte 3"/>
          <p:cNvSpPr txBox="1"/>
          <p:nvPr/>
        </p:nvSpPr>
        <p:spPr>
          <a:xfrm>
            <a:off x="-6336" y="3429000"/>
            <a:ext cx="9912336" cy="3139321"/>
          </a:xfrm>
          <a:prstGeom prst="rect">
            <a:avLst/>
          </a:prstGeom>
          <a:noFill/>
          <a:ln>
            <a:noFill/>
          </a:ln>
        </p:spPr>
        <p:txBody>
          <a:bodyPr wrap="square">
            <a:spAutoFit/>
          </a:bodyPr>
          <a:lstStyle/>
          <a:p>
            <a:pPr fontAlgn="auto">
              <a:spcBef>
                <a:spcPts val="0"/>
              </a:spcBef>
              <a:spcAft>
                <a:spcPts val="0"/>
              </a:spcAft>
              <a:defRPr/>
            </a:pPr>
            <a:r>
              <a:rPr lang="en-US" sz="2000" b="1" i="1" kern="0" dirty="0" smtClean="0">
                <a:solidFill>
                  <a:sysClr val="windowText" lastClr="000000"/>
                </a:solidFill>
              </a:rPr>
              <a:t>They should be:</a:t>
            </a:r>
            <a:endParaRPr lang="en-US" sz="2000" b="1" i="1" kern="0" dirty="0" smtClean="0">
              <a:solidFill>
                <a:sysClr val="windowText" lastClr="000000"/>
              </a:solidFill>
            </a:endParaRPr>
          </a:p>
          <a:p>
            <a:pPr fontAlgn="auto">
              <a:spcBef>
                <a:spcPts val="0"/>
              </a:spcBef>
              <a:spcAft>
                <a:spcPts val="0"/>
              </a:spcAft>
              <a:defRPr/>
            </a:pPr>
            <a:endParaRPr lang="en-US" sz="1600" i="1" kern="0" dirty="0" smtClean="0">
              <a:solidFill>
                <a:sysClr val="windowText" lastClr="000000"/>
              </a:solidFill>
            </a:endParaRPr>
          </a:p>
          <a:p>
            <a:pPr marL="285750" indent="-285750" fontAlgn="auto">
              <a:spcBef>
                <a:spcPts val="0"/>
              </a:spcBef>
              <a:spcAft>
                <a:spcPts val="0"/>
              </a:spcAft>
              <a:buFont typeface="Wingdings" panose="05000000000000000000" pitchFamily="2" charset="2"/>
              <a:buChar char="Ø"/>
              <a:defRPr/>
            </a:pPr>
            <a:r>
              <a:rPr lang="en-US" i="1" kern="0" dirty="0" smtClean="0">
                <a:solidFill>
                  <a:sysClr val="windowText" lastClr="000000"/>
                </a:solidFill>
                <a:sym typeface="Wingdings" panose="05000000000000000000" pitchFamily="2" charset="2"/>
              </a:rPr>
              <a:t>Defined using standards (…as for all monitoring indicators)</a:t>
            </a:r>
          </a:p>
          <a:p>
            <a:pPr marL="285750" indent="-285750" fontAlgn="auto">
              <a:spcBef>
                <a:spcPts val="0"/>
              </a:spcBef>
              <a:spcAft>
                <a:spcPts val="0"/>
              </a:spcAft>
              <a:buFont typeface="Wingdings" panose="05000000000000000000" pitchFamily="2" charset="2"/>
              <a:buChar char="Ø"/>
              <a:defRPr/>
            </a:pPr>
            <a:endParaRPr lang="en-US" i="1" kern="0" dirty="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i="1" kern="0" dirty="0" smtClean="0">
                <a:solidFill>
                  <a:sysClr val="windowText" lastClr="000000"/>
                </a:solidFill>
                <a:sym typeface="Wingdings" panose="05000000000000000000" pitchFamily="2" charset="2"/>
              </a:rPr>
              <a:t>Geographically c</a:t>
            </a:r>
            <a:r>
              <a:rPr lang="en-US" i="1" kern="0" dirty="0" smtClean="0">
                <a:solidFill>
                  <a:sysClr val="windowText" lastClr="000000"/>
                </a:solidFill>
                <a:sym typeface="Wingdings" panose="05000000000000000000" pitchFamily="2" charset="2"/>
              </a:rPr>
              <a:t>omprehensive (covering the whole territory)</a:t>
            </a:r>
          </a:p>
          <a:p>
            <a:pPr marL="285750" indent="-285750" fontAlgn="auto">
              <a:spcBef>
                <a:spcPts val="0"/>
              </a:spcBef>
              <a:spcAft>
                <a:spcPts val="0"/>
              </a:spcAft>
              <a:buFont typeface="Wingdings" panose="05000000000000000000" pitchFamily="2" charset="2"/>
              <a:buChar char="Ø"/>
              <a:defRPr/>
            </a:pPr>
            <a:endParaRPr lang="en-US" i="1" kern="0" dirty="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i="1" kern="0" dirty="0" smtClean="0">
                <a:solidFill>
                  <a:sysClr val="windowText" lastClr="000000"/>
                </a:solidFill>
                <a:sym typeface="Wingdings" panose="05000000000000000000" pitchFamily="2" charset="2"/>
              </a:rPr>
              <a:t>Adapted to the spatial and the temporal used scales for the monitoring (resolutions)</a:t>
            </a:r>
          </a:p>
          <a:p>
            <a:pPr marL="285750" indent="-285750" fontAlgn="auto">
              <a:spcBef>
                <a:spcPts val="0"/>
              </a:spcBef>
              <a:spcAft>
                <a:spcPts val="0"/>
              </a:spcAft>
              <a:buFont typeface="Wingdings" panose="05000000000000000000" pitchFamily="2" charset="2"/>
              <a:buChar char="Ø"/>
              <a:defRPr/>
            </a:pPr>
            <a:endParaRPr lang="en-US" i="1" kern="0" dirty="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i="1" kern="0" dirty="0" smtClean="0">
                <a:solidFill>
                  <a:sysClr val="windowText" lastClr="000000"/>
                </a:solidFill>
                <a:sym typeface="Wingdings" panose="05000000000000000000" pitchFamily="2" charset="2"/>
              </a:rPr>
              <a:t>Replicable (in time and space)</a:t>
            </a:r>
          </a:p>
          <a:p>
            <a:pPr marL="285750" indent="-285750" fontAlgn="auto">
              <a:spcBef>
                <a:spcPts val="0"/>
              </a:spcBef>
              <a:spcAft>
                <a:spcPts val="0"/>
              </a:spcAft>
              <a:buFont typeface="Wingdings" panose="05000000000000000000" pitchFamily="2" charset="2"/>
              <a:buChar char="Ø"/>
              <a:defRPr/>
            </a:pPr>
            <a:endParaRPr lang="en-US" i="1" kern="0" dirty="0">
              <a:solidFill>
                <a:sysClr val="windowText" lastClr="000000"/>
              </a:solidFill>
              <a:sym typeface="Wingdings" panose="05000000000000000000" pitchFamily="2" charset="2"/>
            </a:endParaRPr>
          </a:p>
          <a:p>
            <a:pPr marL="285750" indent="-285750" fontAlgn="auto">
              <a:spcBef>
                <a:spcPts val="0"/>
              </a:spcBef>
              <a:spcAft>
                <a:spcPts val="0"/>
              </a:spcAft>
              <a:buFont typeface="Wingdings" panose="05000000000000000000" pitchFamily="2" charset="2"/>
              <a:buChar char="Ø"/>
              <a:defRPr/>
            </a:pPr>
            <a:r>
              <a:rPr lang="en-US" i="1" kern="0" dirty="0" smtClean="0">
                <a:solidFill>
                  <a:sysClr val="windowText" lastClr="000000"/>
                </a:solidFill>
                <a:sym typeface="Wingdings" panose="05000000000000000000" pitchFamily="2" charset="2"/>
              </a:rPr>
              <a:t>Inter-operable with the other monitoring indicators (ex. fit into the DPSIR framework)</a:t>
            </a:r>
            <a:endParaRPr lang="en-US" i="1" kern="0" dirty="0" smtClean="0">
              <a:solidFill>
                <a:sysClr val="windowText" lastClr="000000"/>
              </a:solidFill>
              <a:sym typeface="Wingdings" panose="05000000000000000000" pitchFamily="2" charset="2"/>
            </a:endParaRPr>
          </a:p>
        </p:txBody>
      </p:sp>
    </p:spTree>
    <p:extLst>
      <p:ext uri="{BB962C8B-B14F-4D97-AF65-F5344CB8AC3E}">
        <p14:creationId xmlns:p14="http://schemas.microsoft.com/office/powerpoint/2010/main" val="178683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smtClean="0"/>
              <a:t>Site scale</a:t>
            </a:r>
            <a:endParaRPr lang="en-GB" sz="2800" i="1" cap="none" dirty="0"/>
          </a:p>
        </p:txBody>
      </p:sp>
      <p:pic>
        <p:nvPicPr>
          <p:cNvPr id="4101" name="Picture 5" descr="D:\02_Projects\13_CEPF_Sejoumi\03_Img_Processing\09_Maps_layout\Sejoumi_Site_SWD_2010.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9586" y="3572676"/>
            <a:ext cx="3561366" cy="2520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D:\02_Projects\13_CEPF_Sejoumi\03_Img_Processing\09_Maps_layout\Sejoumi_Site_SWD_201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80066" y="3573296"/>
            <a:ext cx="3561366" cy="2520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descr="D:\02_Projects\13_CEPF_Sejoumi\03_Img_Processing\09_Maps_layout\Sejoumi_Site_SWD_198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59586" y="764984"/>
            <a:ext cx="3561366" cy="2520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D:\02_Projects\13_CEPF_Sejoumi\03_Img_Processing\09_Maps_layout\Sejoumi_Site_SWD_200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80066" y="764984"/>
            <a:ext cx="3561366" cy="25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325140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Graphique 2"/>
          <p:cNvGraphicFramePr/>
          <p:nvPr>
            <p:extLst>
              <p:ext uri="{D42A27DB-BD31-4B8C-83A1-F6EECF244321}">
                <p14:modId xmlns:p14="http://schemas.microsoft.com/office/powerpoint/2010/main" val="4036681087"/>
              </p:ext>
            </p:extLst>
          </p:nvPr>
        </p:nvGraphicFramePr>
        <p:xfrm>
          <a:off x="0" y="1844824"/>
          <a:ext cx="9906000" cy="3384376"/>
        </p:xfrm>
        <a:graphic>
          <a:graphicData uri="http://schemas.openxmlformats.org/drawingml/2006/chart">
            <c:chart xmlns:c="http://schemas.openxmlformats.org/drawingml/2006/chart" xmlns:r="http://schemas.openxmlformats.org/officeDocument/2006/relationships" r:id="rId2"/>
          </a:graphicData>
        </a:graphic>
      </p:graphicFrame>
      <p:sp>
        <p:nvSpPr>
          <p:cNvPr id="4" name="Titre 1"/>
          <p:cNvSpPr>
            <a:spLocks noGrp="1"/>
          </p:cNvSpPr>
          <p:nvPr>
            <p:ph type="title"/>
          </p:nvPr>
        </p:nvSpPr>
        <p:spPr>
          <a:xfrm>
            <a:off x="0" y="0"/>
            <a:ext cx="9906000" cy="476672"/>
          </a:xfrm>
        </p:spPr>
        <p:txBody>
          <a:bodyPr>
            <a:normAutofit fontScale="90000"/>
          </a:bodyPr>
          <a:lstStyle/>
          <a:p>
            <a:r>
              <a:rPr lang="en-GB" sz="2800" cap="none" dirty="0" smtClean="0"/>
              <a:t>Site scale</a:t>
            </a:r>
            <a:endParaRPr lang="en-GB" sz="2800" i="1" cap="none" dirty="0"/>
          </a:p>
        </p:txBody>
      </p:sp>
      <p:sp>
        <p:nvSpPr>
          <p:cNvPr id="5" name="ZoneTexte 4"/>
          <p:cNvSpPr txBox="1"/>
          <p:nvPr/>
        </p:nvSpPr>
        <p:spPr>
          <a:xfrm>
            <a:off x="0" y="724634"/>
            <a:ext cx="9906000" cy="707886"/>
          </a:xfrm>
          <a:prstGeom prst="rect">
            <a:avLst/>
          </a:prstGeom>
          <a:noFill/>
          <a:ln>
            <a:noFill/>
          </a:ln>
        </p:spPr>
        <p:txBody>
          <a:bodyPr wrap="square">
            <a:spAutoFit/>
          </a:bodyPr>
          <a:lstStyle/>
          <a:p>
            <a:pPr algn="ctr" fontAlgn="auto">
              <a:spcBef>
                <a:spcPts val="0"/>
              </a:spcBef>
              <a:spcAft>
                <a:spcPts val="0"/>
              </a:spcAft>
              <a:defRPr/>
            </a:pPr>
            <a:r>
              <a:rPr lang="en-GB" sz="2000" kern="0" dirty="0" smtClean="0">
                <a:solidFill>
                  <a:sysClr val="windowText" lastClr="000000"/>
                </a:solidFill>
              </a:rPr>
              <a:t>Monitoring surface water regimes over the last 32 years using dense satellite image time series (387 images)</a:t>
            </a:r>
            <a:endParaRPr lang="en-GB" sz="1600" kern="0" dirty="0" smtClean="0">
              <a:solidFill>
                <a:sysClr val="windowText" lastClr="000000"/>
              </a:solidFill>
              <a:sym typeface="Wingdings" panose="05000000000000000000" pitchFamily="2" charset="2"/>
            </a:endParaRPr>
          </a:p>
        </p:txBody>
      </p:sp>
    </p:spTree>
    <p:extLst>
      <p:ext uri="{BB962C8B-B14F-4D97-AF65-F5344CB8AC3E}">
        <p14:creationId xmlns:p14="http://schemas.microsoft.com/office/powerpoint/2010/main" val="3954983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smtClean="0"/>
              <a:t>Implementation examples at different geographical scales</a:t>
            </a:r>
            <a:endParaRPr lang="en-GB" sz="2800" i="1" cap="none" dirty="0"/>
          </a:p>
        </p:txBody>
      </p:sp>
      <p:sp>
        <p:nvSpPr>
          <p:cNvPr id="4" name="Titre 1"/>
          <p:cNvSpPr txBox="1">
            <a:spLocks/>
          </p:cNvSpPr>
          <p:nvPr/>
        </p:nvSpPr>
        <p:spPr>
          <a:xfrm>
            <a:off x="0" y="2060848"/>
            <a:ext cx="9906000" cy="20162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r>
              <a:rPr lang="en-GB" sz="3600" cap="none" dirty="0" smtClean="0"/>
              <a:t>Sub-national/Province scale</a:t>
            </a:r>
            <a:endParaRPr lang="en-GB" sz="1600" i="1" cap="none" dirty="0"/>
          </a:p>
        </p:txBody>
      </p:sp>
    </p:spTree>
    <p:extLst>
      <p:ext uri="{BB962C8B-B14F-4D97-AF65-F5344CB8AC3E}">
        <p14:creationId xmlns:p14="http://schemas.microsoft.com/office/powerpoint/2010/main" val="307146945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a:t>Sub-national/Province scale</a:t>
            </a:r>
            <a:endParaRPr lang="en-GB" sz="2800" i="1" cap="none" dirty="0"/>
          </a:p>
        </p:txBody>
      </p:sp>
      <p:pic>
        <p:nvPicPr>
          <p:cNvPr id="5122" name="Picture 2" descr="D:\02_Projects\08_MAVA_OAP_projects\River_Basins_M1_2_OAP\RiverBasin_Sebou\01_Data_processing\04_map_layouts\Study_area_locatio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5098" y="486000"/>
            <a:ext cx="5148182" cy="6372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34529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a:t>Sub-national/Province scale</a:t>
            </a:r>
            <a:endParaRPr lang="en-GB" sz="2800" i="1" cap="none" dirty="0"/>
          </a:p>
        </p:txBody>
      </p:sp>
      <p:pic>
        <p:nvPicPr>
          <p:cNvPr id="6146" name="Picture 2" descr="D:\02_Projects\08_MAVA_OAP_projects\River_Basins_M1_2_OAP\RiverBasin_Sebou\01_Data_processing\04_map_layouts\Sebou_LULC_map_2018_E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9230" y="3140968"/>
            <a:ext cx="5096770" cy="3600000"/>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D:\02_Projects\08_MAVA_OAP_projects\River_Basins_M1_2_OAP\RiverBasin_Sebou\01_Data_processing\04_map_layouts\Sebou_LULC_map_1988_E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76672"/>
            <a:ext cx="5096770" cy="36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63780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a:t>Sub-national/Province scale</a:t>
            </a:r>
            <a:endParaRPr lang="en-GB" sz="2800" i="1" cap="none" dirty="0"/>
          </a:p>
        </p:txBody>
      </p:sp>
      <p:pic>
        <p:nvPicPr>
          <p:cNvPr id="7170" name="Picture 2" descr="D:\02_Projects\08_MAVA_OAP_projects\River_Basins_M1_2_OAP\RiverBasin_Sebou\01_Data_processing\04_map_layouts\Sebou_NatWet_Loss_E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6576" y="692696"/>
            <a:ext cx="7637338"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66065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a:t>Sub-national/Province scale</a:t>
            </a:r>
            <a:endParaRPr lang="en-GB" sz="2800" i="1" cap="none" dirty="0"/>
          </a:p>
        </p:txBody>
      </p:sp>
      <p:pic>
        <p:nvPicPr>
          <p:cNvPr id="8194" name="Picture 2" descr="D:\02_Projects\08_MAVA_OAP_projects\River_Basins_M1_2_OAP\RiverBasin_Sebou\01_Data_processing\04_map_layouts\Sebou_New_Dams_and_Agri_Intensification_E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32087" y="787474"/>
            <a:ext cx="7637337"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0479577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a:t>Sub-national/Province scale</a:t>
            </a:r>
            <a:endParaRPr lang="en-GB" sz="2800" i="1" cap="none" dirty="0"/>
          </a:p>
        </p:txBody>
      </p:sp>
      <p:pic>
        <p:nvPicPr>
          <p:cNvPr id="9218" name="Picture 2" descr="D:\02_Projects\08_MAVA_OAP_projects\River_Basins_M1_2_OAP\RiverBasin_Sebou\01_Data_processing\04_map_layouts\Sebou_Agri_Intensification_and_NatDry_Loss.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52600" y="764704"/>
            <a:ext cx="7646028" cy="54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75973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smtClean="0"/>
              <a:t>Implementation examples at different geographical scales</a:t>
            </a:r>
            <a:endParaRPr lang="en-GB" sz="2800" i="1" cap="none" dirty="0"/>
          </a:p>
        </p:txBody>
      </p:sp>
      <p:sp>
        <p:nvSpPr>
          <p:cNvPr id="4" name="Titre 1"/>
          <p:cNvSpPr txBox="1">
            <a:spLocks/>
          </p:cNvSpPr>
          <p:nvPr/>
        </p:nvSpPr>
        <p:spPr>
          <a:xfrm>
            <a:off x="0" y="2060848"/>
            <a:ext cx="9906000" cy="2016224"/>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r>
              <a:rPr lang="en-GB" sz="3600" cap="none" dirty="0" smtClean="0"/>
              <a:t>National scale</a:t>
            </a:r>
            <a:endParaRPr lang="en-GB" sz="1600" i="1" cap="none" dirty="0"/>
          </a:p>
        </p:txBody>
      </p:sp>
    </p:spTree>
    <p:extLst>
      <p:ext uri="{BB962C8B-B14F-4D97-AF65-F5344CB8AC3E}">
        <p14:creationId xmlns:p14="http://schemas.microsoft.com/office/powerpoint/2010/main" val="37313442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D:\02_Projects\01_SWOS\07_SWOS_Test_Site_Demonstration\Albania_National_Service_Case\07_Map_layout\SWOS_Albania_National_Service_Case_LUL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50385" y="548680"/>
            <a:ext cx="5538919" cy="6120000"/>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p:cNvSpPr>
            <a:spLocks noGrp="1"/>
          </p:cNvSpPr>
          <p:nvPr>
            <p:ph type="title"/>
          </p:nvPr>
        </p:nvSpPr>
        <p:spPr>
          <a:xfrm>
            <a:off x="0" y="0"/>
            <a:ext cx="9906000" cy="476672"/>
          </a:xfrm>
        </p:spPr>
        <p:txBody>
          <a:bodyPr>
            <a:normAutofit fontScale="90000"/>
          </a:bodyPr>
          <a:lstStyle/>
          <a:p>
            <a:r>
              <a:rPr lang="en-GB" sz="2800" cap="none" dirty="0" smtClean="0"/>
              <a:t>National </a:t>
            </a:r>
            <a:r>
              <a:rPr lang="en-GB" sz="2800" cap="none" dirty="0"/>
              <a:t>scale</a:t>
            </a:r>
            <a:endParaRPr lang="en-GB" sz="2800" i="1" cap="none" dirty="0"/>
          </a:p>
        </p:txBody>
      </p:sp>
    </p:spTree>
    <p:extLst>
      <p:ext uri="{BB962C8B-B14F-4D97-AF65-F5344CB8AC3E}">
        <p14:creationId xmlns:p14="http://schemas.microsoft.com/office/powerpoint/2010/main" val="13028217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0" y="2060848"/>
            <a:ext cx="9906000" cy="2016224"/>
          </a:xfrm>
        </p:spPr>
        <p:txBody>
          <a:bodyPr>
            <a:normAutofit/>
          </a:bodyPr>
          <a:lstStyle/>
          <a:p>
            <a:r>
              <a:rPr lang="en-US" sz="3600" cap="none" dirty="0" smtClean="0"/>
              <a:t>EO-based indicators for Mediterranean wetlands </a:t>
            </a:r>
            <a:r>
              <a:rPr lang="en-US" sz="3600" cap="none" dirty="0" smtClean="0"/>
              <a:t>monitoring</a:t>
            </a:r>
            <a:endParaRPr lang="en-US" sz="1600" i="1" cap="none" dirty="0"/>
          </a:p>
        </p:txBody>
      </p:sp>
      <p:sp>
        <p:nvSpPr>
          <p:cNvPr id="3" name="Titre 1"/>
          <p:cNvSpPr txBox="1">
            <a:spLocks/>
          </p:cNvSpPr>
          <p:nvPr/>
        </p:nvSpPr>
        <p:spPr>
          <a:xfrm>
            <a:off x="0" y="0"/>
            <a:ext cx="9906000" cy="476672"/>
          </a:xfrm>
          <a:prstGeom prst="rect">
            <a:avLst/>
          </a:prstGeom>
        </p:spPr>
        <p:txBody>
          <a:bodyPr vert="horz" lIns="91440" tIns="45720" rIns="91440" bIns="45720" rtlCol="0" anchor="ctr">
            <a:normAutofit fontScale="90000" lnSpcReduction="20000"/>
          </a:bodyPr>
          <a:lstStyle>
            <a:lvl1pPr algn="ctr" defTabSz="914400" rtl="0" eaLnBrk="1" latinLnBrk="0" hangingPunct="1">
              <a:spcBef>
                <a:spcPct val="0"/>
              </a:spcBef>
              <a:buNone/>
              <a:defRPr sz="3200" kern="1200" cap="small" baseline="0">
                <a:solidFill>
                  <a:schemeClr val="tx2"/>
                </a:solidFill>
                <a:latin typeface="+mj-lt"/>
                <a:ea typeface="+mj-ea"/>
                <a:cs typeface="+mj-cs"/>
              </a:defRPr>
            </a:lvl1pPr>
          </a:lstStyle>
          <a:p>
            <a:r>
              <a:rPr lang="en-GB" dirty="0" smtClean="0"/>
              <a:t>Examples based on the Data sources</a:t>
            </a:r>
            <a:endParaRPr lang="en-GB"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1"/>
          <p:cNvSpPr>
            <a:spLocks noGrp="1"/>
          </p:cNvSpPr>
          <p:nvPr>
            <p:ph type="title"/>
          </p:nvPr>
        </p:nvSpPr>
        <p:spPr>
          <a:xfrm>
            <a:off x="0" y="0"/>
            <a:ext cx="9906000" cy="476672"/>
          </a:xfrm>
        </p:spPr>
        <p:txBody>
          <a:bodyPr>
            <a:normAutofit fontScale="90000"/>
          </a:bodyPr>
          <a:lstStyle/>
          <a:p>
            <a:r>
              <a:rPr lang="en-GB" sz="2800" cap="none" dirty="0" smtClean="0"/>
              <a:t>National </a:t>
            </a:r>
            <a:r>
              <a:rPr lang="en-GB" sz="2800" cap="none" dirty="0"/>
              <a:t>scale</a:t>
            </a:r>
            <a:endParaRPr lang="en-GB" sz="2800" i="1" cap="none" dirty="0"/>
          </a:p>
        </p:txBody>
      </p:sp>
      <p:pic>
        <p:nvPicPr>
          <p:cNvPr id="11266" name="Picture 2" descr="D:\02_Projects\01_SWOS\07_SWOS_Test_Site_Demonstration\Albania_National_Service_Case\07_Map_layout\SWOS_Albania_National_Service_Case_Ramsar.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40632" y="621368"/>
            <a:ext cx="6560954" cy="612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301486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02_Projects\01_SWOS\07_SWOS_Test_Site_Demonstration\Albania_National_Service_Case\07_Map_layout\SWOS_Albania_National_Service_Case_SD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6656" y="712810"/>
            <a:ext cx="5538918" cy="6120000"/>
          </a:xfrm>
          <a:prstGeom prst="rect">
            <a:avLst/>
          </a:prstGeom>
          <a:noFill/>
          <a:extLst>
            <a:ext uri="{909E8E84-426E-40DD-AFC4-6F175D3DCCD1}">
              <a14:hiddenFill xmlns:a14="http://schemas.microsoft.com/office/drawing/2010/main">
                <a:solidFill>
                  <a:srgbClr val="FFFFFF"/>
                </a:solidFill>
              </a14:hiddenFill>
            </a:ext>
          </a:extLst>
        </p:spPr>
      </p:pic>
      <p:sp>
        <p:nvSpPr>
          <p:cNvPr id="4" name="Titre 1"/>
          <p:cNvSpPr>
            <a:spLocks noGrp="1"/>
          </p:cNvSpPr>
          <p:nvPr>
            <p:ph type="title"/>
          </p:nvPr>
        </p:nvSpPr>
        <p:spPr>
          <a:xfrm>
            <a:off x="0" y="0"/>
            <a:ext cx="9906000" cy="476672"/>
          </a:xfrm>
        </p:spPr>
        <p:txBody>
          <a:bodyPr>
            <a:normAutofit fontScale="90000"/>
          </a:bodyPr>
          <a:lstStyle/>
          <a:p>
            <a:r>
              <a:rPr lang="en-GB" sz="2800" cap="none" dirty="0" smtClean="0"/>
              <a:t>National </a:t>
            </a:r>
            <a:r>
              <a:rPr lang="en-GB" sz="2800" cap="none" dirty="0"/>
              <a:t>scale</a:t>
            </a:r>
            <a:endParaRPr lang="en-GB" sz="2800" i="1" cap="none" dirty="0"/>
          </a:p>
        </p:txBody>
      </p:sp>
    </p:spTree>
    <p:extLst>
      <p:ext uri="{BB962C8B-B14F-4D97-AF65-F5344CB8AC3E}">
        <p14:creationId xmlns:p14="http://schemas.microsoft.com/office/powerpoint/2010/main" val="124029701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6" descr="Qarun Wetlands Dec 09 (4).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5" y="0"/>
            <a:ext cx="9984000" cy="691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96683" y="5005452"/>
            <a:ext cx="8502945" cy="1200329"/>
          </a:xfrm>
          <a:prstGeom prst="rect">
            <a:avLst/>
          </a:prstGeom>
          <a:solidFill>
            <a:srgbClr val="FFFFFF"/>
          </a:solidFill>
          <a:ln>
            <a:solidFill>
              <a:schemeClr val="tx1"/>
            </a:solidFill>
          </a:ln>
        </p:spPr>
        <p:txBody>
          <a:bodyPr wrap="square">
            <a:spAutoFit/>
          </a:bodyPr>
          <a:lstStyle/>
          <a:p>
            <a:r>
              <a:rPr lang="fr-FR" dirty="0" smtClean="0"/>
              <a:t>Contact :</a:t>
            </a:r>
            <a:endParaRPr lang="fr-FR" dirty="0"/>
          </a:p>
          <a:p>
            <a:r>
              <a:rPr lang="fr-FR" dirty="0">
                <a:solidFill>
                  <a:schemeClr val="tx2">
                    <a:lumMod val="60000"/>
                    <a:lumOff val="40000"/>
                  </a:schemeClr>
                </a:solidFill>
              </a:rPr>
              <a:t>Tour du Valat </a:t>
            </a:r>
            <a:r>
              <a:rPr lang="fr-FR" dirty="0"/>
              <a:t>| Le </a:t>
            </a:r>
            <a:r>
              <a:rPr lang="fr-FR" dirty="0" smtClean="0"/>
              <a:t>Sambuc, </a:t>
            </a:r>
            <a:r>
              <a:rPr lang="fr-FR" dirty="0"/>
              <a:t>13200 Arles - France </a:t>
            </a:r>
          </a:p>
          <a:p>
            <a:r>
              <a:rPr lang="fr-FR" dirty="0" smtClean="0">
                <a:hlinkClick r:id="rId3"/>
              </a:rPr>
              <a:t>www.tourduvalat.org</a:t>
            </a:r>
            <a:r>
              <a:rPr lang="fr-FR" dirty="0" smtClean="0"/>
              <a:t> / </a:t>
            </a:r>
            <a:r>
              <a:rPr lang="fr-FR" dirty="0" smtClean="0">
                <a:hlinkClick r:id="rId4"/>
              </a:rPr>
              <a:t>www.medwetlands-obs.org</a:t>
            </a:r>
            <a:endParaRPr lang="fr-FR" dirty="0" smtClean="0"/>
          </a:p>
          <a:p>
            <a:r>
              <a:rPr lang="fr-FR" dirty="0" smtClean="0">
                <a:solidFill>
                  <a:schemeClr val="tx2">
                    <a:lumMod val="60000"/>
                    <a:lumOff val="40000"/>
                  </a:schemeClr>
                </a:solidFill>
              </a:rPr>
              <a:t>Anis </a:t>
            </a:r>
            <a:r>
              <a:rPr lang="fr-FR" dirty="0">
                <a:solidFill>
                  <a:schemeClr val="tx2">
                    <a:lumMod val="60000"/>
                    <a:lumOff val="40000"/>
                  </a:schemeClr>
                </a:solidFill>
              </a:rPr>
              <a:t>Guelmami </a:t>
            </a:r>
            <a:r>
              <a:rPr lang="fr-FR" dirty="0"/>
              <a:t>| </a:t>
            </a:r>
            <a:r>
              <a:rPr lang="fr-FR" dirty="0" smtClean="0"/>
              <a:t>Tel. </a:t>
            </a:r>
            <a:r>
              <a:rPr lang="fr-FR" dirty="0"/>
              <a:t>+33 4 90 97 </a:t>
            </a:r>
            <a:r>
              <a:rPr lang="fr-FR" dirty="0" smtClean="0"/>
              <a:t>06 32 </a:t>
            </a:r>
            <a:r>
              <a:rPr lang="fr-FR" dirty="0"/>
              <a:t>/ Email </a:t>
            </a:r>
            <a:r>
              <a:rPr lang="fr-FR" dirty="0" smtClean="0">
                <a:hlinkClick r:id="rId5"/>
              </a:rPr>
              <a:t>guelmami@tourduvalat.org</a:t>
            </a:r>
            <a:endParaRPr lang="fr-FR" dirty="0"/>
          </a:p>
        </p:txBody>
      </p:sp>
      <p:sp>
        <p:nvSpPr>
          <p:cNvPr id="6" name="ZoneTexte 5"/>
          <p:cNvSpPr txBox="1"/>
          <p:nvPr/>
        </p:nvSpPr>
        <p:spPr>
          <a:xfrm>
            <a:off x="818541" y="3966156"/>
            <a:ext cx="2343911" cy="830997"/>
          </a:xfrm>
          <a:prstGeom prst="rect">
            <a:avLst/>
          </a:prstGeom>
          <a:noFill/>
        </p:spPr>
        <p:txBody>
          <a:bodyPr wrap="none" rtlCol="0">
            <a:spAutoFit/>
          </a:bodyPr>
          <a:lstStyle/>
          <a:p>
            <a:r>
              <a:rPr lang="en-US" sz="4800" b="1" dirty="0" smtClean="0">
                <a:solidFill>
                  <a:schemeClr val="tx1">
                    <a:lumMod val="50000"/>
                  </a:schemeClr>
                </a:solidFill>
                <a:latin typeface="Arial" pitchFamily="34" charset="0"/>
                <a:cs typeface="Arial" pitchFamily="34" charset="0"/>
              </a:rPr>
              <a:t>Thanks</a:t>
            </a:r>
            <a:endParaRPr lang="en-US" sz="4800" b="1" dirty="0">
              <a:solidFill>
                <a:schemeClr val="tx1">
                  <a:lumMod val="50000"/>
                </a:schemeClr>
              </a:solidFill>
              <a:latin typeface="Arial" pitchFamily="34" charset="0"/>
              <a:cs typeface="Arial" pitchFamily="34" charset="0"/>
            </a:endParaRPr>
          </a:p>
        </p:txBody>
      </p:sp>
    </p:spTree>
    <p:extLst>
      <p:ext uri="{BB962C8B-B14F-4D97-AF65-F5344CB8AC3E}">
        <p14:creationId xmlns:p14="http://schemas.microsoft.com/office/powerpoint/2010/main" val="13065990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7525" y="1268760"/>
            <a:ext cx="7635875" cy="540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ZoneTexte 7"/>
          <p:cNvSpPr txBox="1"/>
          <p:nvPr/>
        </p:nvSpPr>
        <p:spPr>
          <a:xfrm>
            <a:off x="272480" y="550421"/>
            <a:ext cx="9289032" cy="646331"/>
          </a:xfrm>
          <a:prstGeom prst="rect">
            <a:avLst/>
          </a:prstGeom>
          <a:solidFill>
            <a:srgbClr val="FFFFFF"/>
          </a:solidFill>
          <a:ln>
            <a:solidFill>
              <a:srgbClr val="000000"/>
            </a:solidFill>
          </a:ln>
        </p:spPr>
        <p:txBody>
          <a:bodyPr wrap="square">
            <a:spAutoFit/>
          </a:bodyPr>
          <a:lstStyle/>
          <a:p>
            <a:pPr algn="ctr" fontAlgn="auto">
              <a:spcBef>
                <a:spcPts val="0"/>
              </a:spcBef>
              <a:spcAft>
                <a:spcPts val="0"/>
              </a:spcAft>
              <a:defRPr/>
            </a:pPr>
            <a:r>
              <a:rPr lang="en-US" kern="0" dirty="0" smtClean="0">
                <a:solidFill>
                  <a:sysClr val="windowText" lastClr="000000"/>
                </a:solidFill>
              </a:rPr>
              <a:t>Using satellite time series </a:t>
            </a:r>
            <a:r>
              <a:rPr lang="en-US" kern="0" dirty="0" smtClean="0">
                <a:solidFill>
                  <a:sysClr val="windowText" lastClr="000000"/>
                </a:solidFill>
                <a:sym typeface="Wingdings" panose="05000000000000000000" pitchFamily="2" charset="2"/>
              </a:rPr>
              <a:t> monitor spatiotemporal dynamics of open surface water </a:t>
            </a:r>
          </a:p>
          <a:p>
            <a:pPr algn="ctr" fontAlgn="auto">
              <a:spcBef>
                <a:spcPts val="0"/>
              </a:spcBef>
              <a:spcAft>
                <a:spcPts val="0"/>
              </a:spcAft>
              <a:defRPr/>
            </a:pPr>
            <a:r>
              <a:rPr lang="en-US" kern="0" dirty="0" smtClean="0">
                <a:solidFill>
                  <a:sysClr val="windowText" lastClr="000000"/>
                </a:solidFill>
                <a:sym typeface="Wingdings" panose="05000000000000000000" pitchFamily="2" charset="2"/>
              </a:rPr>
              <a:t>(ex. Palavasian lagoons, France)</a:t>
            </a:r>
            <a:endParaRPr lang="en-US" kern="0" dirty="0">
              <a:solidFill>
                <a:sysClr val="windowText" lastClr="000000"/>
              </a:solidFill>
            </a:endParaRPr>
          </a:p>
        </p:txBody>
      </p:sp>
      <p:sp>
        <p:nvSpPr>
          <p:cNvPr id="10" name="Titre 1"/>
          <p:cNvSpPr>
            <a:spLocks noGrp="1"/>
          </p:cNvSpPr>
          <p:nvPr>
            <p:ph type="ctrTitle"/>
          </p:nvPr>
        </p:nvSpPr>
        <p:spPr/>
        <p:txBody>
          <a:bodyPr/>
          <a:lstStyle/>
          <a:p>
            <a:r>
              <a:rPr lang="fr-FR" dirty="0" smtClean="0"/>
              <a:t>Open </a:t>
            </a:r>
            <a:r>
              <a:rPr lang="fr-FR" dirty="0" smtClean="0"/>
              <a:t>Surface Water Dynamics</a:t>
            </a:r>
            <a:endParaRPr lang="fr-FR" dirty="0"/>
          </a:p>
        </p:txBody>
      </p:sp>
    </p:spTree>
    <p:extLst>
      <p:ext uri="{BB962C8B-B14F-4D97-AF65-F5344CB8AC3E}">
        <p14:creationId xmlns:p14="http://schemas.microsoft.com/office/powerpoint/2010/main" val="3176340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e 21"/>
          <p:cNvGrpSpPr/>
          <p:nvPr/>
        </p:nvGrpSpPr>
        <p:grpSpPr>
          <a:xfrm>
            <a:off x="468085" y="696686"/>
            <a:ext cx="2224792" cy="1800000"/>
            <a:chOff x="468085" y="696686"/>
            <a:chExt cx="2224792" cy="1800000"/>
          </a:xfrm>
        </p:grpSpPr>
        <p:pic>
          <p:nvPicPr>
            <p:cNvPr id="6" name="Picture 2"/>
            <p:cNvPicPr>
              <a:picLocks noChangeAspect="1" noChangeArrowheads="1"/>
            </p:cNvPicPr>
            <p:nvPr/>
          </p:nvPicPr>
          <p:blipFill>
            <a:blip r:embed="rId2" cstate="print"/>
            <a:srcRect/>
            <a:stretch>
              <a:fillRect/>
            </a:stretch>
          </p:blipFill>
          <p:spPr bwMode="auto">
            <a:xfrm>
              <a:off x="468085" y="696686"/>
              <a:ext cx="2224792" cy="1800000"/>
            </a:xfrm>
            <a:prstGeom prst="rect">
              <a:avLst/>
            </a:prstGeom>
            <a:noFill/>
            <a:ln w="9525">
              <a:noFill/>
              <a:miter lim="800000"/>
              <a:headEnd/>
              <a:tailEnd/>
            </a:ln>
            <a:effectLst/>
          </p:spPr>
        </p:pic>
        <p:sp>
          <p:nvSpPr>
            <p:cNvPr id="7" name="Rectangle 1"/>
            <p:cNvSpPr>
              <a:spLocks noChangeArrowheads="1"/>
            </p:cNvSpPr>
            <p:nvPr/>
          </p:nvSpPr>
          <p:spPr bwMode="auto">
            <a:xfrm>
              <a:off x="1970314" y="707573"/>
              <a:ext cx="6858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de-DE" sz="1000" b="1" i="0" u="none" strike="noStrike" kern="1200" cap="none" spc="0" normalizeH="0" baseline="0" noProof="0" dirty="0" smtClean="0">
                  <a:ln>
                    <a:noFill/>
                  </a:ln>
                  <a:effectLst/>
                  <a:uLnTx/>
                  <a:uFillTx/>
                  <a:latin typeface="Arial" pitchFamily="34" charset="0"/>
                  <a:ea typeface="Times New Roman" pitchFamily="18" charset="0"/>
                  <a:cs typeface="Arial" panose="020B0604020202020204" pitchFamily="34" charset="0"/>
                </a:rPr>
                <a:t>January</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grpSp>
        <p:nvGrpSpPr>
          <p:cNvPr id="8" name="Groupe 22"/>
          <p:cNvGrpSpPr/>
          <p:nvPr/>
        </p:nvGrpSpPr>
        <p:grpSpPr>
          <a:xfrm>
            <a:off x="1497461" y="1403578"/>
            <a:ext cx="2233373" cy="1800000"/>
            <a:chOff x="1497461" y="1403578"/>
            <a:chExt cx="2233373" cy="1800000"/>
          </a:xfrm>
        </p:grpSpPr>
        <p:pic>
          <p:nvPicPr>
            <p:cNvPr id="9" name="Picture 3"/>
            <p:cNvPicPr>
              <a:picLocks noChangeAspect="1" noChangeArrowheads="1"/>
            </p:cNvPicPr>
            <p:nvPr/>
          </p:nvPicPr>
          <p:blipFill>
            <a:blip r:embed="rId3" cstate="print"/>
            <a:srcRect/>
            <a:stretch>
              <a:fillRect/>
            </a:stretch>
          </p:blipFill>
          <p:spPr bwMode="auto">
            <a:xfrm>
              <a:off x="1497461" y="1403578"/>
              <a:ext cx="2233373" cy="1800000"/>
            </a:xfrm>
            <a:prstGeom prst="rect">
              <a:avLst/>
            </a:prstGeom>
            <a:noFill/>
            <a:ln w="9525">
              <a:noFill/>
              <a:miter lim="800000"/>
              <a:headEnd/>
              <a:tailEnd/>
            </a:ln>
            <a:effectLst/>
          </p:spPr>
        </p:pic>
        <p:sp>
          <p:nvSpPr>
            <p:cNvPr id="10" name="Rectangle 1"/>
            <p:cNvSpPr>
              <a:spLocks noChangeArrowheads="1"/>
            </p:cNvSpPr>
            <p:nvPr/>
          </p:nvSpPr>
          <p:spPr bwMode="auto">
            <a:xfrm>
              <a:off x="3015342" y="1415145"/>
              <a:ext cx="6858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de-DE" sz="1000" b="1" i="0" u="none" strike="noStrike" kern="1200" cap="none" spc="0" normalizeH="0" baseline="0" noProof="0" dirty="0" smtClean="0">
                  <a:ln>
                    <a:noFill/>
                  </a:ln>
                  <a:effectLst/>
                  <a:uLnTx/>
                  <a:uFillTx/>
                  <a:latin typeface="Arial" pitchFamily="34" charset="0"/>
                  <a:ea typeface="Times New Roman" pitchFamily="18" charset="0"/>
                  <a:cs typeface="Arial" panose="020B0604020202020204" pitchFamily="34" charset="0"/>
                </a:rPr>
                <a:t>April</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grpSp>
        <p:nvGrpSpPr>
          <p:cNvPr id="11" name="Groupe 23"/>
          <p:cNvGrpSpPr/>
          <p:nvPr/>
        </p:nvGrpSpPr>
        <p:grpSpPr>
          <a:xfrm>
            <a:off x="2573785" y="2109792"/>
            <a:ext cx="2234408" cy="1800000"/>
            <a:chOff x="2573785" y="2109792"/>
            <a:chExt cx="2234408" cy="1800000"/>
          </a:xfrm>
        </p:grpSpPr>
        <p:pic>
          <p:nvPicPr>
            <p:cNvPr id="12" name="Picture 4"/>
            <p:cNvPicPr>
              <a:picLocks noChangeAspect="1" noChangeArrowheads="1"/>
            </p:cNvPicPr>
            <p:nvPr/>
          </p:nvPicPr>
          <p:blipFill>
            <a:blip r:embed="rId4" cstate="print"/>
            <a:srcRect/>
            <a:stretch>
              <a:fillRect/>
            </a:stretch>
          </p:blipFill>
          <p:spPr bwMode="auto">
            <a:xfrm>
              <a:off x="2573785" y="2109792"/>
              <a:ext cx="2234408" cy="1800000"/>
            </a:xfrm>
            <a:prstGeom prst="rect">
              <a:avLst/>
            </a:prstGeom>
            <a:noFill/>
            <a:ln w="9525">
              <a:noFill/>
              <a:miter lim="800000"/>
              <a:headEnd/>
              <a:tailEnd/>
            </a:ln>
            <a:effectLst/>
          </p:spPr>
        </p:pic>
        <p:sp>
          <p:nvSpPr>
            <p:cNvPr id="13" name="Rectangle 1"/>
            <p:cNvSpPr>
              <a:spLocks noChangeArrowheads="1"/>
            </p:cNvSpPr>
            <p:nvPr/>
          </p:nvSpPr>
          <p:spPr bwMode="auto">
            <a:xfrm>
              <a:off x="4103913" y="2122716"/>
              <a:ext cx="6858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de-DE" sz="1000" b="1" i="0" u="none" strike="noStrike" kern="1200" cap="none" spc="0" normalizeH="0" baseline="0" noProof="0" dirty="0" smtClean="0">
                  <a:ln>
                    <a:noFill/>
                  </a:ln>
                  <a:effectLst/>
                  <a:uLnTx/>
                  <a:uFillTx/>
                  <a:latin typeface="Arial" pitchFamily="34" charset="0"/>
                  <a:ea typeface="Times New Roman" pitchFamily="18" charset="0"/>
                  <a:cs typeface="Arial" panose="020B0604020202020204" pitchFamily="34" charset="0"/>
                </a:rPr>
                <a:t>May</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grpSp>
        <p:nvGrpSpPr>
          <p:cNvPr id="14" name="Groupe 24"/>
          <p:cNvGrpSpPr/>
          <p:nvPr/>
        </p:nvGrpSpPr>
        <p:grpSpPr>
          <a:xfrm>
            <a:off x="3632422" y="2829614"/>
            <a:ext cx="2237664" cy="1800000"/>
            <a:chOff x="3632422" y="2829614"/>
            <a:chExt cx="2237664" cy="1800000"/>
          </a:xfrm>
        </p:grpSpPr>
        <p:pic>
          <p:nvPicPr>
            <p:cNvPr id="15" name="Picture 5"/>
            <p:cNvPicPr>
              <a:picLocks noChangeAspect="1" noChangeArrowheads="1"/>
            </p:cNvPicPr>
            <p:nvPr/>
          </p:nvPicPr>
          <p:blipFill>
            <a:blip r:embed="rId5" cstate="print"/>
            <a:srcRect/>
            <a:stretch>
              <a:fillRect/>
            </a:stretch>
          </p:blipFill>
          <p:spPr bwMode="auto">
            <a:xfrm>
              <a:off x="3632422" y="2829614"/>
              <a:ext cx="2237664" cy="1800000"/>
            </a:xfrm>
            <a:prstGeom prst="rect">
              <a:avLst/>
            </a:prstGeom>
            <a:noFill/>
            <a:ln w="9525">
              <a:noFill/>
              <a:miter lim="800000"/>
              <a:headEnd/>
              <a:tailEnd/>
            </a:ln>
            <a:effectLst/>
          </p:spPr>
        </p:pic>
        <p:sp>
          <p:nvSpPr>
            <p:cNvPr id="16" name="Rectangle 1"/>
            <p:cNvSpPr>
              <a:spLocks noChangeArrowheads="1"/>
            </p:cNvSpPr>
            <p:nvPr/>
          </p:nvSpPr>
          <p:spPr bwMode="auto">
            <a:xfrm>
              <a:off x="5159827" y="2841173"/>
              <a:ext cx="6858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de-DE" sz="1000" b="1" i="0" u="none" strike="noStrike" kern="1200" cap="none" spc="0" normalizeH="0" baseline="0" noProof="0" dirty="0" smtClean="0">
                  <a:ln>
                    <a:noFill/>
                  </a:ln>
                  <a:effectLst/>
                  <a:uLnTx/>
                  <a:uFillTx/>
                  <a:latin typeface="Arial" pitchFamily="34" charset="0"/>
                  <a:ea typeface="Times New Roman" pitchFamily="18" charset="0"/>
                  <a:cs typeface="Arial" panose="020B0604020202020204" pitchFamily="34" charset="0"/>
                </a:rPr>
                <a:t>Jun</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grpSp>
        <p:nvGrpSpPr>
          <p:cNvPr id="17" name="Groupe 25"/>
          <p:cNvGrpSpPr/>
          <p:nvPr/>
        </p:nvGrpSpPr>
        <p:grpSpPr>
          <a:xfrm>
            <a:off x="4684252" y="3580732"/>
            <a:ext cx="2224791" cy="1800000"/>
            <a:chOff x="4684252" y="3580732"/>
            <a:chExt cx="2224791" cy="1800000"/>
          </a:xfrm>
        </p:grpSpPr>
        <p:pic>
          <p:nvPicPr>
            <p:cNvPr id="18" name="Picture 6"/>
            <p:cNvPicPr>
              <a:picLocks noChangeAspect="1" noChangeArrowheads="1"/>
            </p:cNvPicPr>
            <p:nvPr/>
          </p:nvPicPr>
          <p:blipFill>
            <a:blip r:embed="rId6" cstate="print"/>
            <a:srcRect/>
            <a:stretch>
              <a:fillRect/>
            </a:stretch>
          </p:blipFill>
          <p:spPr bwMode="auto">
            <a:xfrm>
              <a:off x="4684252" y="3580732"/>
              <a:ext cx="2224791" cy="1800000"/>
            </a:xfrm>
            <a:prstGeom prst="rect">
              <a:avLst/>
            </a:prstGeom>
            <a:noFill/>
            <a:ln w="9525">
              <a:noFill/>
              <a:miter lim="800000"/>
              <a:headEnd/>
              <a:tailEnd/>
            </a:ln>
            <a:effectLst/>
          </p:spPr>
        </p:pic>
        <p:sp>
          <p:nvSpPr>
            <p:cNvPr id="19" name="Rectangle 1"/>
            <p:cNvSpPr>
              <a:spLocks noChangeArrowheads="1"/>
            </p:cNvSpPr>
            <p:nvPr/>
          </p:nvSpPr>
          <p:spPr bwMode="auto">
            <a:xfrm>
              <a:off x="6204855" y="3592287"/>
              <a:ext cx="6858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kumimoji="0" lang="en-US" altLang="de-DE" sz="1000" b="1" i="0" u="none" strike="noStrike" kern="1200" cap="none" spc="0" normalizeH="0" baseline="0" noProof="0" dirty="0" smtClean="0">
                  <a:ln>
                    <a:noFill/>
                  </a:ln>
                  <a:effectLst/>
                  <a:uLnTx/>
                  <a:uFillTx/>
                  <a:latin typeface="Arial" pitchFamily="34" charset="0"/>
                  <a:ea typeface="Times New Roman" pitchFamily="18" charset="0"/>
                  <a:cs typeface="Arial" panose="020B0604020202020204" pitchFamily="34" charset="0"/>
                </a:rPr>
                <a:t>July</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grpSp>
        <p:nvGrpSpPr>
          <p:cNvPr id="20" name="Groupe 26"/>
          <p:cNvGrpSpPr/>
          <p:nvPr/>
        </p:nvGrpSpPr>
        <p:grpSpPr>
          <a:xfrm>
            <a:off x="5718501" y="4300553"/>
            <a:ext cx="2228062" cy="1800000"/>
            <a:chOff x="5718501" y="4300553"/>
            <a:chExt cx="2228062" cy="1800000"/>
          </a:xfrm>
        </p:grpSpPr>
        <p:pic>
          <p:nvPicPr>
            <p:cNvPr id="21" name="Picture 7"/>
            <p:cNvPicPr>
              <a:picLocks noChangeAspect="1" noChangeArrowheads="1"/>
            </p:cNvPicPr>
            <p:nvPr/>
          </p:nvPicPr>
          <p:blipFill>
            <a:blip r:embed="rId7" cstate="print"/>
            <a:srcRect/>
            <a:stretch>
              <a:fillRect/>
            </a:stretch>
          </p:blipFill>
          <p:spPr bwMode="auto">
            <a:xfrm>
              <a:off x="5718501" y="4300553"/>
              <a:ext cx="2228062" cy="1800000"/>
            </a:xfrm>
            <a:prstGeom prst="rect">
              <a:avLst/>
            </a:prstGeom>
            <a:noFill/>
            <a:ln w="9525">
              <a:noFill/>
              <a:miter lim="800000"/>
              <a:headEnd/>
              <a:tailEnd/>
            </a:ln>
            <a:effectLst/>
          </p:spPr>
        </p:pic>
        <p:sp>
          <p:nvSpPr>
            <p:cNvPr id="22" name="Rectangle 1"/>
            <p:cNvSpPr>
              <a:spLocks noChangeArrowheads="1"/>
            </p:cNvSpPr>
            <p:nvPr/>
          </p:nvSpPr>
          <p:spPr bwMode="auto">
            <a:xfrm>
              <a:off x="7217227" y="4321630"/>
              <a:ext cx="6858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lang="en-US" altLang="de-DE" sz="1000" b="1" dirty="0" smtClean="0">
                  <a:cs typeface="Arial" panose="020B0604020202020204" pitchFamily="34" charset="0"/>
                </a:rPr>
                <a:t>October</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grpSp>
        <p:nvGrpSpPr>
          <p:cNvPr id="23" name="Groupe 27"/>
          <p:cNvGrpSpPr/>
          <p:nvPr/>
        </p:nvGrpSpPr>
        <p:grpSpPr>
          <a:xfrm>
            <a:off x="6804244" y="5050308"/>
            <a:ext cx="2216210" cy="1800000"/>
            <a:chOff x="6804244" y="5050308"/>
            <a:chExt cx="2216210" cy="1800000"/>
          </a:xfrm>
        </p:grpSpPr>
        <p:pic>
          <p:nvPicPr>
            <p:cNvPr id="24" name="Picture 8"/>
            <p:cNvPicPr>
              <a:picLocks noChangeAspect="1" noChangeArrowheads="1"/>
            </p:cNvPicPr>
            <p:nvPr/>
          </p:nvPicPr>
          <p:blipFill>
            <a:blip r:embed="rId8" cstate="print"/>
            <a:srcRect/>
            <a:stretch>
              <a:fillRect/>
            </a:stretch>
          </p:blipFill>
          <p:spPr bwMode="auto">
            <a:xfrm>
              <a:off x="6804244" y="5050308"/>
              <a:ext cx="2216210" cy="1800000"/>
            </a:xfrm>
            <a:prstGeom prst="rect">
              <a:avLst/>
            </a:prstGeom>
            <a:noFill/>
            <a:ln w="9525">
              <a:noFill/>
              <a:miter lim="800000"/>
              <a:headEnd/>
              <a:tailEnd/>
            </a:ln>
            <a:effectLst/>
          </p:spPr>
        </p:pic>
        <p:sp>
          <p:nvSpPr>
            <p:cNvPr id="25" name="Rectangle 1"/>
            <p:cNvSpPr>
              <a:spLocks noChangeArrowheads="1"/>
            </p:cNvSpPr>
            <p:nvPr/>
          </p:nvSpPr>
          <p:spPr bwMode="auto">
            <a:xfrm>
              <a:off x="8164286" y="5072744"/>
              <a:ext cx="838201" cy="246221"/>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defRPr>
              </a:lvl1pPr>
              <a:lvl2pPr fontAlgn="base">
                <a:spcBef>
                  <a:spcPct val="0"/>
                </a:spcBef>
                <a:spcAft>
                  <a:spcPct val="0"/>
                </a:spcAft>
                <a:defRPr>
                  <a:solidFill>
                    <a:schemeClr val="tx1"/>
                  </a:solidFill>
                  <a:latin typeface="Arial" pitchFamily="34" charset="0"/>
                </a:defRPr>
              </a:lvl2pPr>
              <a:lvl3pPr fontAlgn="base">
                <a:spcBef>
                  <a:spcPct val="0"/>
                </a:spcBef>
                <a:spcAft>
                  <a:spcPct val="0"/>
                </a:spcAft>
                <a:defRPr>
                  <a:solidFill>
                    <a:schemeClr val="tx1"/>
                  </a:solidFill>
                  <a:latin typeface="Arial" pitchFamily="34" charset="0"/>
                </a:defRPr>
              </a:lvl3pPr>
              <a:lvl4pPr fontAlgn="base">
                <a:spcBef>
                  <a:spcPct val="0"/>
                </a:spcBef>
                <a:spcAft>
                  <a:spcPct val="0"/>
                </a:spcAft>
                <a:defRPr>
                  <a:solidFill>
                    <a:schemeClr val="tx1"/>
                  </a:solidFill>
                  <a:latin typeface="Arial" pitchFamily="34" charset="0"/>
                </a:defRPr>
              </a:lvl4pPr>
              <a:lvl5pPr fontAlgn="base">
                <a:spcBef>
                  <a:spcPct val="0"/>
                </a:spcBef>
                <a:spcAft>
                  <a:spcPct val="0"/>
                </a:spcAft>
                <a:defRPr>
                  <a:solidFill>
                    <a:schemeClr val="tx1"/>
                  </a:solidFill>
                  <a:latin typeface="Arial" pitchFamily="34" charset="0"/>
                </a:defRPr>
              </a:lvl5pPr>
              <a:lvl6pPr fontAlgn="base">
                <a:spcBef>
                  <a:spcPct val="0"/>
                </a:spcBef>
                <a:spcAft>
                  <a:spcPct val="0"/>
                </a:spcAft>
                <a:defRPr>
                  <a:solidFill>
                    <a:schemeClr val="tx1"/>
                  </a:solidFill>
                  <a:latin typeface="Arial" pitchFamily="34" charset="0"/>
                </a:defRPr>
              </a:lvl6pPr>
              <a:lvl7pPr fontAlgn="base">
                <a:spcBef>
                  <a:spcPct val="0"/>
                </a:spcBef>
                <a:spcAft>
                  <a:spcPct val="0"/>
                </a:spcAft>
                <a:defRPr>
                  <a:solidFill>
                    <a:schemeClr val="tx1"/>
                  </a:solidFill>
                  <a:latin typeface="Arial" pitchFamily="34" charset="0"/>
                </a:defRPr>
              </a:lvl7pPr>
              <a:lvl8pPr fontAlgn="base">
                <a:spcBef>
                  <a:spcPct val="0"/>
                </a:spcBef>
                <a:spcAft>
                  <a:spcPct val="0"/>
                </a:spcAft>
                <a:defRPr>
                  <a:solidFill>
                    <a:schemeClr val="tx1"/>
                  </a:solidFill>
                  <a:latin typeface="Arial" pitchFamily="34" charset="0"/>
                </a:defRPr>
              </a:lvl8pPr>
              <a:lvl9pPr fontAlgn="base">
                <a:spcBef>
                  <a:spcPct val="0"/>
                </a:spcBef>
                <a:spcAft>
                  <a:spcPct val="0"/>
                </a:spcAft>
                <a:defRPr>
                  <a:solidFill>
                    <a:schemeClr val="tx1"/>
                  </a:solidFill>
                  <a:latin typeface="Arial" pitchFamily="34" charset="0"/>
                </a:defRPr>
              </a:lvl9pPr>
            </a:lstStyle>
            <a:p>
              <a:pPr marL="0" marR="0" lvl="0" indent="0" algn="ctr" defTabSz="914400" rtl="0" eaLnBrk="1" fontAlgn="base" latinLnBrk="0" hangingPunct="1">
                <a:lnSpc>
                  <a:spcPct val="100000"/>
                </a:lnSpc>
                <a:spcBef>
                  <a:spcPct val="0"/>
                </a:spcBef>
                <a:spcAft>
                  <a:spcPts val="600"/>
                </a:spcAft>
                <a:buClrTx/>
                <a:buSzTx/>
                <a:buFontTx/>
                <a:buNone/>
                <a:tabLst/>
                <a:defRPr/>
              </a:pPr>
              <a:r>
                <a:rPr lang="en-US" altLang="de-DE" sz="1000" b="1" dirty="0" smtClean="0">
                  <a:cs typeface="Arial" panose="020B0604020202020204" pitchFamily="34" charset="0"/>
                </a:rPr>
                <a:t>December</a:t>
              </a:r>
              <a:endParaRPr kumimoji="0" lang="en-GB" altLang="de-DE" sz="1000" b="1" i="0" u="none" strike="noStrike" kern="1200" cap="none" spc="0" normalizeH="0" baseline="0" noProof="0" dirty="0" smtClean="0">
                <a:ln>
                  <a:noFill/>
                </a:ln>
                <a:effectLst/>
                <a:uLnTx/>
                <a:uFillTx/>
                <a:latin typeface="Arial" pitchFamily="34" charset="0"/>
                <a:ea typeface="+mn-ea"/>
                <a:cs typeface="Arial" panose="020B0604020202020204" pitchFamily="34" charset="0"/>
              </a:endParaRPr>
            </a:p>
          </p:txBody>
        </p:sp>
      </p:grpSp>
      <p:sp>
        <p:nvSpPr>
          <p:cNvPr id="26" name="Title 2"/>
          <p:cNvSpPr txBox="1">
            <a:spLocks/>
          </p:cNvSpPr>
          <p:nvPr/>
        </p:nvSpPr>
        <p:spPr>
          <a:xfrm>
            <a:off x="3761928" y="764704"/>
            <a:ext cx="5943600" cy="457200"/>
          </a:xfrm>
          <a:prstGeom prst="rect">
            <a:avLst/>
          </a:prstGeom>
          <a:ln>
            <a:solidFill>
              <a:schemeClr val="tx1"/>
            </a:solid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200" b="0" i="0" u="none" strike="noStrike" kern="1200" cap="none" spc="0" normalizeH="0" baseline="0" noProof="0" dirty="0" smtClean="0">
                <a:ln>
                  <a:noFill/>
                </a:ln>
                <a:effectLst/>
                <a:uLnTx/>
                <a:uFillTx/>
                <a:latin typeface="+mj-lt"/>
                <a:ea typeface="+mj-ea"/>
                <a:cs typeface="+mj-cs"/>
              </a:rPr>
              <a:t>El Kala (Algeria) Landsat-8 time series</a:t>
            </a:r>
            <a:r>
              <a:rPr lang="en-GB" sz="2200" dirty="0" smtClean="0">
                <a:latin typeface="+mj-lt"/>
                <a:ea typeface="+mj-ea"/>
                <a:cs typeface="+mj-cs"/>
              </a:rPr>
              <a:t> (2015)</a:t>
            </a:r>
            <a:endParaRPr kumimoji="0" lang="en-GB" sz="2200" b="0" i="0" u="none" strike="noStrike" kern="1200" cap="none" spc="0" normalizeH="0" baseline="0" noProof="0" dirty="0">
              <a:ln>
                <a:noFill/>
              </a:ln>
              <a:effectLst/>
              <a:uLnTx/>
              <a:uFillTx/>
              <a:latin typeface="+mj-lt"/>
              <a:ea typeface="+mj-ea"/>
              <a:cs typeface="+mj-cs"/>
            </a:endParaRPr>
          </a:p>
        </p:txBody>
      </p:sp>
      <p:sp>
        <p:nvSpPr>
          <p:cNvPr id="27" name="Title 2"/>
          <p:cNvSpPr txBox="1">
            <a:spLocks/>
          </p:cNvSpPr>
          <p:nvPr/>
        </p:nvSpPr>
        <p:spPr>
          <a:xfrm>
            <a:off x="345279" y="5949280"/>
            <a:ext cx="4679729" cy="720080"/>
          </a:xfrm>
          <a:prstGeom prst="rect">
            <a:avLst/>
          </a:prstGeom>
          <a:ln>
            <a:noFill/>
          </a:ln>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2000" b="0" i="0" u="none" strike="noStrike" kern="1200" cap="none" spc="0" normalizeH="0" baseline="0" noProof="0" dirty="0" smtClean="0">
                <a:ln>
                  <a:noFill/>
                </a:ln>
                <a:solidFill>
                  <a:srgbClr val="FF0000"/>
                </a:solidFill>
                <a:effectLst/>
                <a:uLnTx/>
                <a:uFillTx/>
                <a:latin typeface="+mj-lt"/>
                <a:ea typeface="+mj-ea"/>
                <a:cs typeface="+mj-cs"/>
              </a:rPr>
              <a:t>Capture </a:t>
            </a:r>
            <a:r>
              <a:rPr kumimoji="0" lang="en-GB" sz="2000" b="0" i="0" u="none" strike="noStrike" kern="1200" cap="none" spc="0" normalizeH="0" baseline="0" noProof="0" dirty="0" smtClean="0">
                <a:ln>
                  <a:noFill/>
                </a:ln>
                <a:solidFill>
                  <a:srgbClr val="FF0000"/>
                </a:solidFill>
                <a:effectLst/>
                <a:uLnTx/>
                <a:uFillTx/>
                <a:latin typeface="+mj-lt"/>
                <a:ea typeface="+mj-ea"/>
                <a:cs typeface="+mj-cs"/>
              </a:rPr>
              <a:t>the complex</a:t>
            </a:r>
            <a:r>
              <a:rPr kumimoji="0" lang="en-GB" sz="2000" b="0" i="0" u="none" strike="noStrike" kern="1200" cap="none" spc="0" normalizeH="0" noProof="0" dirty="0" smtClean="0">
                <a:ln>
                  <a:noFill/>
                </a:ln>
                <a:solidFill>
                  <a:srgbClr val="FF0000"/>
                </a:solidFill>
                <a:effectLst/>
                <a:uLnTx/>
                <a:uFillTx/>
                <a:latin typeface="+mj-lt"/>
                <a:ea typeface="+mj-ea"/>
                <a:cs typeface="+mj-cs"/>
              </a:rPr>
              <a:t> spatiotemporal dynamics of </a:t>
            </a:r>
            <a:r>
              <a:rPr kumimoji="0" lang="en-GB" sz="2000" b="0" i="0" u="none" strike="noStrike" kern="1200" cap="none" spc="0" normalizeH="0" noProof="0" dirty="0" smtClean="0">
                <a:ln>
                  <a:noFill/>
                </a:ln>
                <a:solidFill>
                  <a:srgbClr val="FF0000"/>
                </a:solidFill>
                <a:effectLst/>
                <a:uLnTx/>
                <a:uFillTx/>
                <a:latin typeface="+mj-lt"/>
                <a:ea typeface="+mj-ea"/>
                <a:cs typeface="+mj-cs"/>
              </a:rPr>
              <a:t>Med. wetlands </a:t>
            </a:r>
            <a:endParaRPr kumimoji="0" lang="en-GB" sz="2000" b="0" i="0" u="none" strike="noStrike" kern="1200" cap="none" spc="0" normalizeH="0" baseline="0" noProof="0" dirty="0">
              <a:ln>
                <a:noFill/>
              </a:ln>
              <a:solidFill>
                <a:srgbClr val="FF0000"/>
              </a:solidFill>
              <a:effectLst/>
              <a:uLnTx/>
              <a:uFillTx/>
              <a:latin typeface="+mj-lt"/>
              <a:ea typeface="+mj-ea"/>
              <a:cs typeface="+mj-cs"/>
            </a:endParaRPr>
          </a:p>
        </p:txBody>
      </p:sp>
      <p:sp>
        <p:nvSpPr>
          <p:cNvPr id="28" name="Titre 1"/>
          <p:cNvSpPr>
            <a:spLocks noGrp="1"/>
          </p:cNvSpPr>
          <p:nvPr>
            <p:ph type="ctrTitle"/>
          </p:nvPr>
        </p:nvSpPr>
        <p:spPr>
          <a:xfrm>
            <a:off x="500737" y="1"/>
            <a:ext cx="9405263" cy="404664"/>
          </a:xfrm>
        </p:spPr>
        <p:txBody>
          <a:bodyPr/>
          <a:lstStyle/>
          <a:p>
            <a:r>
              <a:rPr lang="fr-FR" dirty="0" smtClean="0"/>
              <a:t>Open </a:t>
            </a:r>
            <a:r>
              <a:rPr lang="fr-FR" dirty="0" smtClean="0"/>
              <a:t>Surface Water Dynamics</a:t>
            </a:r>
            <a:endParaRPr lang="fr-FR" dirty="0"/>
          </a:p>
        </p:txBody>
      </p:sp>
    </p:spTree>
    <p:extLst>
      <p:ext uri="{BB962C8B-B14F-4D97-AF65-F5344CB8AC3E}">
        <p14:creationId xmlns:p14="http://schemas.microsoft.com/office/powerpoint/2010/main" val="1347371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3"/>
          <p:cNvPicPr>
            <a:picLocks noChangeAspect="1" noChangeArrowheads="1"/>
          </p:cNvPicPr>
          <p:nvPr/>
        </p:nvPicPr>
        <p:blipFill>
          <a:blip r:embed="rId2" cstate="print">
            <a:extLst>
              <a:ext uri="{28A0092B-C50C-407E-A947-70E740481C1C}">
                <a14:useLocalDpi xmlns:a14="http://schemas.microsoft.com/office/drawing/2010/main" val="0"/>
              </a:ext>
            </a:extLst>
          </a:blip>
          <a:srcRect r="25505"/>
          <a:stretch>
            <a:fillRect/>
          </a:stretch>
        </p:blipFill>
        <p:spPr bwMode="auto">
          <a:xfrm>
            <a:off x="1534859" y="332656"/>
            <a:ext cx="6874525" cy="65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re 1"/>
          <p:cNvSpPr>
            <a:spLocks noGrp="1"/>
          </p:cNvSpPr>
          <p:nvPr>
            <p:ph type="ctrTitle"/>
          </p:nvPr>
        </p:nvSpPr>
        <p:spPr/>
        <p:txBody>
          <a:bodyPr/>
          <a:lstStyle/>
          <a:p>
            <a:r>
              <a:rPr lang="fr-FR" dirty="0" smtClean="0"/>
              <a:t>Open </a:t>
            </a:r>
            <a:r>
              <a:rPr lang="fr-FR" dirty="0" smtClean="0"/>
              <a:t>Surface Water Dynamics</a:t>
            </a:r>
            <a:endParaRPr lang="fr-FR" dirty="0"/>
          </a:p>
        </p:txBody>
      </p:sp>
    </p:spTree>
    <p:extLst>
      <p:ext uri="{BB962C8B-B14F-4D97-AF65-F5344CB8AC3E}">
        <p14:creationId xmlns:p14="http://schemas.microsoft.com/office/powerpoint/2010/main" val="29233733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r="9358"/>
          <a:stretch>
            <a:fillRect/>
          </a:stretch>
        </p:blipFill>
        <p:spPr bwMode="auto">
          <a:xfrm>
            <a:off x="5364163" y="2212965"/>
            <a:ext cx="1406525" cy="99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r="8864"/>
          <a:stretch>
            <a:fillRect/>
          </a:stretch>
        </p:blipFill>
        <p:spPr bwMode="auto">
          <a:xfrm>
            <a:off x="7064375" y="2174865"/>
            <a:ext cx="1466850" cy="1035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825" y="2214552"/>
            <a:ext cx="1177925" cy="1006475"/>
          </a:xfrm>
          <a:prstGeom prst="rect">
            <a:avLst/>
          </a:prstGeom>
          <a:noFill/>
          <a:ln>
            <a:noFill/>
          </a:ln>
          <a:effectLst/>
          <a:extLst>
            <a:ext uri="{909E8E84-426E-40DD-AFC4-6F175D3DCCD1}">
              <a14:hiddenFill xmlns:a14="http://schemas.microsoft.com/office/drawing/2010/main">
                <a:solidFill>
                  <a:srgbClr val="003300"/>
                </a:solidFill>
              </a14:hiddenFill>
            </a:ext>
            <a:ext uri="{91240B29-F687-4F45-9708-019B960494DF}">
              <a14:hiddenLine xmlns:a14="http://schemas.microsoft.com/office/drawing/2010/main" w="31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0"/>
          <p:cNvPicPr>
            <a:picLocks noChangeAspect="1" noChangeArrowheads="1"/>
          </p:cNvPicPr>
          <p:nvPr/>
        </p:nvPicPr>
        <p:blipFill>
          <a:blip r:embed="rId5" cstate="print">
            <a:extLst>
              <a:ext uri="{28A0092B-C50C-407E-A947-70E740481C1C}">
                <a14:useLocalDpi xmlns:a14="http://schemas.microsoft.com/office/drawing/2010/main" val="0"/>
              </a:ext>
            </a:extLst>
          </a:blip>
          <a:srcRect l="7356" r="24883"/>
          <a:stretch>
            <a:fillRect/>
          </a:stretch>
        </p:blipFill>
        <p:spPr bwMode="auto">
          <a:xfrm>
            <a:off x="1403350" y="2214552"/>
            <a:ext cx="1146175" cy="1008063"/>
          </a:xfrm>
          <a:prstGeom prst="rect">
            <a:avLst/>
          </a:prstGeom>
          <a:noFill/>
          <a:ln>
            <a:noFill/>
          </a:ln>
          <a:effectLst/>
          <a:extLst>
            <a:ext uri="{909E8E84-426E-40DD-AFC4-6F175D3DCCD1}">
              <a14:hiddenFill xmlns:a14="http://schemas.microsoft.com/office/drawing/2010/main">
                <a:solidFill>
                  <a:srgbClr val="003300"/>
                </a:solidFill>
              </a14:hiddenFill>
            </a:ext>
            <a:ext uri="{91240B29-F687-4F45-9708-019B960494DF}">
              <a14:hiddenLine xmlns:a14="http://schemas.microsoft.com/office/drawing/2010/main" w="31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r="7919"/>
          <a:stretch>
            <a:fillRect/>
          </a:stretch>
        </p:blipFill>
        <p:spPr bwMode="auto">
          <a:xfrm>
            <a:off x="3957638" y="2214552"/>
            <a:ext cx="1397000" cy="976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l="2" r="-1308"/>
          <a:stretch>
            <a:fillRect/>
          </a:stretch>
        </p:blipFill>
        <p:spPr bwMode="auto">
          <a:xfrm>
            <a:off x="2555875" y="2214552"/>
            <a:ext cx="1196975" cy="1008063"/>
          </a:xfrm>
          <a:prstGeom prst="rect">
            <a:avLst/>
          </a:prstGeom>
          <a:noFill/>
          <a:ln>
            <a:noFill/>
          </a:ln>
          <a:effectLst/>
          <a:extLst>
            <a:ext uri="{909E8E84-426E-40DD-AFC4-6F175D3DCCD1}">
              <a14:hiddenFill xmlns:a14="http://schemas.microsoft.com/office/drawing/2010/main">
                <a:solidFill>
                  <a:srgbClr val="003300"/>
                </a:solidFill>
              </a14:hiddenFill>
            </a:ext>
            <a:ext uri="{91240B29-F687-4F45-9708-019B960494DF}">
              <a14:hiddenLine xmlns:a14="http://schemas.microsoft.com/office/drawing/2010/main" w="317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feld 8"/>
          <p:cNvSpPr txBox="1">
            <a:spLocks noChangeArrowheads="1"/>
          </p:cNvSpPr>
          <p:nvPr/>
        </p:nvSpPr>
        <p:spPr bwMode="auto">
          <a:xfrm>
            <a:off x="1162050" y="1928802"/>
            <a:ext cx="1484313"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dirty="0">
                <a:solidFill>
                  <a:srgbClr val="002640"/>
                </a:solidFill>
              </a:rPr>
              <a:t>Satellite input images</a:t>
            </a:r>
          </a:p>
        </p:txBody>
      </p:sp>
      <p:sp>
        <p:nvSpPr>
          <p:cNvPr id="13" name="Textfeld 9"/>
          <p:cNvSpPr txBox="1">
            <a:spLocks noChangeArrowheads="1"/>
          </p:cNvSpPr>
          <p:nvPr/>
        </p:nvSpPr>
        <p:spPr bwMode="auto">
          <a:xfrm>
            <a:off x="3971925" y="1952615"/>
            <a:ext cx="2765425"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Radiometric and geometric pre-processing</a:t>
            </a:r>
          </a:p>
        </p:txBody>
      </p:sp>
      <p:sp>
        <p:nvSpPr>
          <p:cNvPr id="14" name="Textfeld 10"/>
          <p:cNvSpPr txBox="1">
            <a:spLocks noChangeArrowheads="1"/>
          </p:cNvSpPr>
          <p:nvPr/>
        </p:nvSpPr>
        <p:spPr bwMode="auto">
          <a:xfrm>
            <a:off x="7286625" y="1936740"/>
            <a:ext cx="1022350"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Segmentation</a:t>
            </a:r>
          </a:p>
        </p:txBody>
      </p:sp>
      <p:pic>
        <p:nvPicPr>
          <p:cNvPr id="1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r="14148"/>
          <a:stretch>
            <a:fillRect/>
          </a:stretch>
        </p:blipFill>
        <p:spPr bwMode="auto">
          <a:xfrm>
            <a:off x="2517775" y="3798877"/>
            <a:ext cx="1439863"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3"/>
          <p:cNvPicPr>
            <a:picLocks noChangeAspect="1" noChangeArrowheads="1"/>
          </p:cNvPicPr>
          <p:nvPr/>
        </p:nvPicPr>
        <p:blipFill>
          <a:blip r:embed="rId9" cstate="print">
            <a:extLst>
              <a:ext uri="{28A0092B-C50C-407E-A947-70E740481C1C}">
                <a14:useLocalDpi xmlns:a14="http://schemas.microsoft.com/office/drawing/2010/main" val="0"/>
              </a:ext>
            </a:extLst>
          </a:blip>
          <a:srcRect r="10049"/>
          <a:stretch>
            <a:fillRect/>
          </a:stretch>
        </p:blipFill>
        <p:spPr bwMode="auto">
          <a:xfrm>
            <a:off x="3992563" y="3795702"/>
            <a:ext cx="1497012" cy="1071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4"/>
          <p:cNvPicPr>
            <a:picLocks noChangeAspect="1" noChangeArrowheads="1"/>
          </p:cNvPicPr>
          <p:nvPr/>
        </p:nvPicPr>
        <p:blipFill>
          <a:blip r:embed="rId10" cstate="print">
            <a:extLst>
              <a:ext uri="{28A0092B-C50C-407E-A947-70E740481C1C}">
                <a14:useLocalDpi xmlns:a14="http://schemas.microsoft.com/office/drawing/2010/main" val="0"/>
              </a:ext>
            </a:extLst>
          </a:blip>
          <a:srcRect l="4266" r="14046"/>
          <a:stretch>
            <a:fillRect/>
          </a:stretch>
        </p:blipFill>
        <p:spPr bwMode="auto">
          <a:xfrm>
            <a:off x="628650" y="3805227"/>
            <a:ext cx="1473200" cy="1069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Grafik 14"/>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915025" y="3795702"/>
            <a:ext cx="12319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pic>
      <p:sp>
        <p:nvSpPr>
          <p:cNvPr id="19" name="Textfeld 15"/>
          <p:cNvSpPr txBox="1">
            <a:spLocks noChangeArrowheads="1"/>
          </p:cNvSpPr>
          <p:nvPr/>
        </p:nvSpPr>
        <p:spPr bwMode="auto">
          <a:xfrm>
            <a:off x="504825" y="3532177"/>
            <a:ext cx="1724025"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Training for classification</a:t>
            </a:r>
          </a:p>
        </p:txBody>
      </p:sp>
      <p:sp>
        <p:nvSpPr>
          <p:cNvPr id="20" name="Textfeld 16"/>
          <p:cNvSpPr txBox="1">
            <a:spLocks noChangeArrowheads="1"/>
          </p:cNvSpPr>
          <p:nvPr/>
        </p:nvSpPr>
        <p:spPr bwMode="auto">
          <a:xfrm>
            <a:off x="2486025" y="3532177"/>
            <a:ext cx="2905125"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LULC classification result of 2 different years</a:t>
            </a:r>
          </a:p>
        </p:txBody>
      </p:sp>
      <p:sp>
        <p:nvSpPr>
          <p:cNvPr id="21" name="Textfeld 17"/>
          <p:cNvSpPr txBox="1">
            <a:spLocks noChangeArrowheads="1"/>
          </p:cNvSpPr>
          <p:nvPr/>
        </p:nvSpPr>
        <p:spPr bwMode="auto">
          <a:xfrm>
            <a:off x="5816600" y="3532177"/>
            <a:ext cx="1323975"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WCR classification</a:t>
            </a:r>
          </a:p>
        </p:txBody>
      </p:sp>
      <p:pic>
        <p:nvPicPr>
          <p:cNvPr id="22" name="Picture 2"/>
          <p:cNvPicPr>
            <a:picLocks noChangeAspect="1" noChangeArrowheads="1"/>
          </p:cNvPicPr>
          <p:nvPr/>
        </p:nvPicPr>
        <p:blipFill>
          <a:blip r:embed="rId12" cstate="print">
            <a:extLst>
              <a:ext uri="{28A0092B-C50C-407E-A947-70E740481C1C}">
                <a14:useLocalDpi xmlns:a14="http://schemas.microsoft.com/office/drawing/2010/main" val="0"/>
              </a:ext>
            </a:extLst>
          </a:blip>
          <a:srcRect r="10773"/>
          <a:stretch>
            <a:fillRect/>
          </a:stretch>
        </p:blipFill>
        <p:spPr bwMode="auto">
          <a:xfrm>
            <a:off x="3306763" y="5419715"/>
            <a:ext cx="1281112"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3"/>
          <p:cNvPicPr>
            <a:picLocks noChangeAspect="1" noChangeArrowheads="1"/>
          </p:cNvPicPr>
          <p:nvPr/>
        </p:nvPicPr>
        <p:blipFill>
          <a:blip r:embed="rId13" cstate="print">
            <a:extLst>
              <a:ext uri="{28A0092B-C50C-407E-A947-70E740481C1C}">
                <a14:useLocalDpi xmlns:a14="http://schemas.microsoft.com/office/drawing/2010/main" val="0"/>
              </a:ext>
            </a:extLst>
          </a:blip>
          <a:srcRect l="2" r="11214"/>
          <a:stretch>
            <a:fillRect/>
          </a:stretch>
        </p:blipFill>
        <p:spPr bwMode="auto">
          <a:xfrm>
            <a:off x="1792288" y="5419715"/>
            <a:ext cx="1279525"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4"/>
          <p:cNvPicPr>
            <a:picLocks noChangeAspect="1" noChangeArrowheads="1"/>
          </p:cNvPicPr>
          <p:nvPr/>
        </p:nvPicPr>
        <p:blipFill>
          <a:blip r:embed="rId14" cstate="print">
            <a:extLst>
              <a:ext uri="{28A0092B-C50C-407E-A947-70E740481C1C}">
                <a14:useLocalDpi xmlns:a14="http://schemas.microsoft.com/office/drawing/2010/main" val="0"/>
              </a:ext>
            </a:extLst>
          </a:blip>
          <a:srcRect r="14462"/>
          <a:stretch>
            <a:fillRect/>
          </a:stretch>
        </p:blipFill>
        <p:spPr bwMode="auto">
          <a:xfrm>
            <a:off x="566738" y="5419715"/>
            <a:ext cx="1192212" cy="9286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8"/>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465380" y="5423059"/>
            <a:ext cx="1970317" cy="846284"/>
          </a:xfrm>
          <a:prstGeom prst="flowChartMultidocument">
            <a:avLst/>
          </a:prstGeom>
          <a:noFill/>
          <a:ln w="3175">
            <a:solidFill>
              <a:srgbClr val="00206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004048" y="5248527"/>
            <a:ext cx="1440203" cy="1020816"/>
          </a:xfrm>
          <a:prstGeom prst="rect">
            <a:avLst/>
          </a:prstGeom>
          <a:noFill/>
          <a:ln w="3175" algn="ctr">
            <a:solidFill>
              <a:srgbClr val="002060"/>
            </a:solidFill>
            <a:miter lim="800000"/>
            <a:headEnd/>
            <a:tailEnd/>
          </a:ln>
          <a:effectLst/>
          <a:scene3d>
            <a:camera prst="perspectiveHeroicExtremeLeftFacing"/>
            <a:lightRig rig="threePt" dir="t"/>
          </a:scene3d>
          <a:extLst>
            <a:ext uri="{909E8E84-426E-40DD-AFC4-6F175D3DCCD1}">
              <a14:hiddenFill xmlns:a14="http://schemas.microsoft.com/office/drawing/2010/main">
                <a:solidFill>
                  <a:srgbClr val="0033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Textfeld 23"/>
          <p:cNvSpPr txBox="1">
            <a:spLocks noChangeArrowheads="1"/>
          </p:cNvSpPr>
          <p:nvPr/>
        </p:nvSpPr>
        <p:spPr bwMode="auto">
          <a:xfrm>
            <a:off x="820738" y="5176827"/>
            <a:ext cx="1943100"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Change / no-change masking</a:t>
            </a:r>
          </a:p>
        </p:txBody>
      </p:sp>
      <p:sp>
        <p:nvSpPr>
          <p:cNvPr id="28" name="Textfeld 24"/>
          <p:cNvSpPr txBox="1">
            <a:spLocks noChangeArrowheads="1"/>
          </p:cNvSpPr>
          <p:nvPr/>
        </p:nvSpPr>
        <p:spPr bwMode="auto">
          <a:xfrm>
            <a:off x="3078163" y="5159365"/>
            <a:ext cx="1771650"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Post classification change</a:t>
            </a:r>
          </a:p>
        </p:txBody>
      </p:sp>
      <p:sp>
        <p:nvSpPr>
          <p:cNvPr id="29" name="Pfeil nach rechts 25"/>
          <p:cNvSpPr/>
          <p:nvPr/>
        </p:nvSpPr>
        <p:spPr>
          <a:xfrm>
            <a:off x="3752850" y="2584440"/>
            <a:ext cx="204788"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0" name="Pfeil nach rechts 26"/>
          <p:cNvSpPr/>
          <p:nvPr/>
        </p:nvSpPr>
        <p:spPr>
          <a:xfrm>
            <a:off x="6853238" y="2578090"/>
            <a:ext cx="203200"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1" name="Pfeil nach rechts 27"/>
          <p:cNvSpPr/>
          <p:nvPr/>
        </p:nvSpPr>
        <p:spPr>
          <a:xfrm>
            <a:off x="376238" y="4214802"/>
            <a:ext cx="204787" cy="26828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2" name="Pfeil nach rechts 28"/>
          <p:cNvSpPr/>
          <p:nvPr/>
        </p:nvSpPr>
        <p:spPr>
          <a:xfrm>
            <a:off x="2195736" y="4197340"/>
            <a:ext cx="204787"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3" name="Pfeil nach rechts 29"/>
          <p:cNvSpPr/>
          <p:nvPr/>
        </p:nvSpPr>
        <p:spPr>
          <a:xfrm>
            <a:off x="5580112" y="4168765"/>
            <a:ext cx="203200"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4" name="Pfeil nach rechts 30"/>
          <p:cNvSpPr/>
          <p:nvPr/>
        </p:nvSpPr>
        <p:spPr>
          <a:xfrm>
            <a:off x="3108325" y="5746740"/>
            <a:ext cx="204788"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5" name="Pfeil nach rechts 31"/>
          <p:cNvSpPr/>
          <p:nvPr/>
        </p:nvSpPr>
        <p:spPr>
          <a:xfrm>
            <a:off x="4902200" y="5711815"/>
            <a:ext cx="203200"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6" name="Pfeil nach rechts 32"/>
          <p:cNvSpPr/>
          <p:nvPr/>
        </p:nvSpPr>
        <p:spPr>
          <a:xfrm>
            <a:off x="350838" y="5749915"/>
            <a:ext cx="203200"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37" name="Textfeld 24"/>
          <p:cNvSpPr txBox="1">
            <a:spLocks noChangeArrowheads="1"/>
          </p:cNvSpPr>
          <p:nvPr/>
        </p:nvSpPr>
        <p:spPr bwMode="auto">
          <a:xfrm>
            <a:off x="6837363" y="5175240"/>
            <a:ext cx="1516062"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Indicator computation</a:t>
            </a:r>
          </a:p>
        </p:txBody>
      </p:sp>
      <p:sp>
        <p:nvSpPr>
          <p:cNvPr id="38" name="Textfeld 24"/>
          <p:cNvSpPr txBox="1">
            <a:spLocks noChangeArrowheads="1"/>
          </p:cNvSpPr>
          <p:nvPr/>
        </p:nvSpPr>
        <p:spPr bwMode="auto">
          <a:xfrm>
            <a:off x="5411788" y="5173652"/>
            <a:ext cx="846137" cy="244475"/>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000">
                <a:solidFill>
                  <a:srgbClr val="002640"/>
                </a:solidFill>
              </a:rPr>
              <a:t>Map layout</a:t>
            </a:r>
          </a:p>
        </p:txBody>
      </p:sp>
      <p:sp>
        <p:nvSpPr>
          <p:cNvPr id="39" name="Textfeld 10"/>
          <p:cNvSpPr txBox="1">
            <a:spLocks noChangeArrowheads="1"/>
          </p:cNvSpPr>
          <p:nvPr/>
        </p:nvSpPr>
        <p:spPr bwMode="auto">
          <a:xfrm>
            <a:off x="7475886" y="3487360"/>
            <a:ext cx="1569660" cy="369332"/>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800" dirty="0" smtClean="0">
                <a:solidFill>
                  <a:srgbClr val="002640"/>
                </a:solidFill>
              </a:rPr>
              <a:t>T1 (ex. </a:t>
            </a:r>
            <a:r>
              <a:rPr lang="en-US" sz="1800" dirty="0" smtClean="0">
                <a:solidFill>
                  <a:srgbClr val="002640"/>
                </a:solidFill>
              </a:rPr>
              <a:t>1975)</a:t>
            </a:r>
            <a:endParaRPr lang="en-US" sz="1800" dirty="0">
              <a:solidFill>
                <a:srgbClr val="002640"/>
              </a:solidFill>
            </a:endParaRPr>
          </a:p>
        </p:txBody>
      </p:sp>
      <p:sp>
        <p:nvSpPr>
          <p:cNvPr id="40" name="Textfeld 10"/>
          <p:cNvSpPr txBox="1">
            <a:spLocks noChangeArrowheads="1"/>
          </p:cNvSpPr>
          <p:nvPr/>
        </p:nvSpPr>
        <p:spPr bwMode="auto">
          <a:xfrm>
            <a:off x="7472402" y="3904461"/>
            <a:ext cx="1569660" cy="369332"/>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800" dirty="0" smtClean="0">
                <a:solidFill>
                  <a:srgbClr val="002640"/>
                </a:solidFill>
              </a:rPr>
              <a:t>T2 (ex. </a:t>
            </a:r>
            <a:r>
              <a:rPr lang="en-US" sz="1800" dirty="0" smtClean="0">
                <a:solidFill>
                  <a:srgbClr val="002640"/>
                </a:solidFill>
              </a:rPr>
              <a:t>1990)</a:t>
            </a:r>
            <a:endParaRPr lang="en-US" sz="1800" dirty="0">
              <a:solidFill>
                <a:srgbClr val="002640"/>
              </a:solidFill>
            </a:endParaRPr>
          </a:p>
        </p:txBody>
      </p:sp>
      <p:sp>
        <p:nvSpPr>
          <p:cNvPr id="41" name="Textfeld 10"/>
          <p:cNvSpPr txBox="1">
            <a:spLocks noChangeArrowheads="1"/>
          </p:cNvSpPr>
          <p:nvPr/>
        </p:nvSpPr>
        <p:spPr bwMode="auto">
          <a:xfrm>
            <a:off x="7472402" y="4306744"/>
            <a:ext cx="1569660" cy="369332"/>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800" dirty="0" smtClean="0">
                <a:solidFill>
                  <a:srgbClr val="002640"/>
                </a:solidFill>
              </a:rPr>
              <a:t>T3 (ex. </a:t>
            </a:r>
            <a:r>
              <a:rPr lang="en-US" sz="1800" dirty="0" smtClean="0">
                <a:solidFill>
                  <a:srgbClr val="002640"/>
                </a:solidFill>
              </a:rPr>
              <a:t>2005)</a:t>
            </a:r>
            <a:endParaRPr lang="en-US" sz="1800" dirty="0">
              <a:solidFill>
                <a:srgbClr val="002640"/>
              </a:solidFill>
            </a:endParaRPr>
          </a:p>
        </p:txBody>
      </p:sp>
      <p:sp>
        <p:nvSpPr>
          <p:cNvPr id="42" name="Pfeil nach rechts 28"/>
          <p:cNvSpPr/>
          <p:nvPr/>
        </p:nvSpPr>
        <p:spPr>
          <a:xfrm>
            <a:off x="7215206" y="4164250"/>
            <a:ext cx="204787" cy="268287"/>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de-DE">
              <a:solidFill>
                <a:srgbClr val="002640"/>
              </a:solidFill>
            </a:endParaRPr>
          </a:p>
        </p:txBody>
      </p:sp>
      <p:sp>
        <p:nvSpPr>
          <p:cNvPr id="43" name="ZoneTexte 42"/>
          <p:cNvSpPr txBox="1"/>
          <p:nvPr/>
        </p:nvSpPr>
        <p:spPr>
          <a:xfrm>
            <a:off x="323528" y="1124744"/>
            <a:ext cx="5493072" cy="584775"/>
          </a:xfrm>
          <a:prstGeom prst="rect">
            <a:avLst/>
          </a:prstGeom>
          <a:solidFill>
            <a:schemeClr val="bg1"/>
          </a:solidFill>
          <a:ln>
            <a:solidFill>
              <a:schemeClr val="tx1"/>
            </a:solidFill>
          </a:ln>
        </p:spPr>
        <p:txBody>
          <a:bodyPr wrap="square" rtlCol="0">
            <a:spAutoFit/>
          </a:bodyPr>
          <a:lstStyle/>
          <a:p>
            <a:r>
              <a:rPr lang="en-US" sz="3200" dirty="0" smtClean="0"/>
              <a:t>LULC and habitats dynamics</a:t>
            </a:r>
            <a:endParaRPr lang="en-US" sz="3200" dirty="0"/>
          </a:p>
        </p:txBody>
      </p:sp>
      <p:sp>
        <p:nvSpPr>
          <p:cNvPr id="45" name="Titre 1"/>
          <p:cNvSpPr>
            <a:spLocks noGrp="1"/>
          </p:cNvSpPr>
          <p:nvPr>
            <p:ph type="ctrTitle"/>
          </p:nvPr>
        </p:nvSpPr>
        <p:spPr/>
        <p:txBody>
          <a:bodyPr/>
          <a:lstStyle/>
          <a:p>
            <a:r>
              <a:rPr lang="en-US" dirty="0" smtClean="0"/>
              <a:t>LULC </a:t>
            </a:r>
            <a:r>
              <a:rPr lang="en-US" dirty="0" smtClean="0"/>
              <a:t>and LULC Changes</a:t>
            </a:r>
            <a:endParaRPr lang="en-US" dirty="0"/>
          </a:p>
        </p:txBody>
      </p:sp>
      <p:sp>
        <p:nvSpPr>
          <p:cNvPr id="44" name="Textfeld 10"/>
          <p:cNvSpPr txBox="1">
            <a:spLocks noChangeArrowheads="1"/>
          </p:cNvSpPr>
          <p:nvPr/>
        </p:nvSpPr>
        <p:spPr bwMode="auto">
          <a:xfrm>
            <a:off x="7473280" y="4721376"/>
            <a:ext cx="1569660" cy="369332"/>
          </a:xfrm>
          <a:prstGeom prst="rect">
            <a:avLst/>
          </a:prstGeom>
          <a:solidFill>
            <a:schemeClr val="bg1"/>
          </a:solidFill>
          <a:ln>
            <a:solidFill>
              <a:schemeClr val="tx1"/>
            </a:solidFill>
          </a:ln>
        </p:spPr>
        <p:txBody>
          <a:bodyPr wrap="none">
            <a:spAutoFit/>
          </a:bodyPr>
          <a:lstStyle>
            <a:lvl1pPr eaLnBrk="0" hangingPunct="0">
              <a:defRPr sz="1200" b="1">
                <a:solidFill>
                  <a:schemeClr val="bg1"/>
                </a:solidFill>
                <a:latin typeface="Arial" pitchFamily="34" charset="0"/>
              </a:defRPr>
            </a:lvl1pPr>
            <a:lvl2pPr marL="742950" indent="-285750" eaLnBrk="0" hangingPunct="0">
              <a:defRPr sz="1200" b="1">
                <a:solidFill>
                  <a:schemeClr val="bg1"/>
                </a:solidFill>
                <a:latin typeface="Arial" pitchFamily="34" charset="0"/>
              </a:defRPr>
            </a:lvl2pPr>
            <a:lvl3pPr marL="1143000" indent="-228600" eaLnBrk="0" hangingPunct="0">
              <a:defRPr sz="1200" b="1">
                <a:solidFill>
                  <a:schemeClr val="bg1"/>
                </a:solidFill>
                <a:latin typeface="Arial" pitchFamily="34" charset="0"/>
              </a:defRPr>
            </a:lvl3pPr>
            <a:lvl4pPr marL="1600200" indent="-228600" eaLnBrk="0" hangingPunct="0">
              <a:defRPr sz="1200" b="1">
                <a:solidFill>
                  <a:schemeClr val="bg1"/>
                </a:solidFill>
                <a:latin typeface="Arial" pitchFamily="34" charset="0"/>
              </a:defRPr>
            </a:lvl4pPr>
            <a:lvl5pPr marL="2057400" indent="-228600" eaLnBrk="0" hangingPunct="0">
              <a:defRPr sz="1200" b="1">
                <a:solidFill>
                  <a:schemeClr val="bg1"/>
                </a:solidFill>
                <a:latin typeface="Arial" pitchFamily="34" charset="0"/>
              </a:defRPr>
            </a:lvl5pPr>
            <a:lvl6pPr marL="2514600" indent="-228600" algn="ctr" eaLnBrk="0" fontAlgn="base" hangingPunct="0">
              <a:spcBef>
                <a:spcPct val="0"/>
              </a:spcBef>
              <a:spcAft>
                <a:spcPct val="0"/>
              </a:spcAft>
              <a:defRPr sz="1200" b="1">
                <a:solidFill>
                  <a:schemeClr val="bg1"/>
                </a:solidFill>
                <a:latin typeface="Arial" pitchFamily="34" charset="0"/>
              </a:defRPr>
            </a:lvl6pPr>
            <a:lvl7pPr marL="2971800" indent="-228600" algn="ctr" eaLnBrk="0" fontAlgn="base" hangingPunct="0">
              <a:spcBef>
                <a:spcPct val="0"/>
              </a:spcBef>
              <a:spcAft>
                <a:spcPct val="0"/>
              </a:spcAft>
              <a:defRPr sz="1200" b="1">
                <a:solidFill>
                  <a:schemeClr val="bg1"/>
                </a:solidFill>
                <a:latin typeface="Arial" pitchFamily="34" charset="0"/>
              </a:defRPr>
            </a:lvl7pPr>
            <a:lvl8pPr marL="3429000" indent="-228600" algn="ctr" eaLnBrk="0" fontAlgn="base" hangingPunct="0">
              <a:spcBef>
                <a:spcPct val="0"/>
              </a:spcBef>
              <a:spcAft>
                <a:spcPct val="0"/>
              </a:spcAft>
              <a:defRPr sz="1200" b="1">
                <a:solidFill>
                  <a:schemeClr val="bg1"/>
                </a:solidFill>
                <a:latin typeface="Arial" pitchFamily="34" charset="0"/>
              </a:defRPr>
            </a:lvl8pPr>
            <a:lvl9pPr marL="3886200" indent="-228600" algn="ctr" eaLnBrk="0" fontAlgn="base" hangingPunct="0">
              <a:spcBef>
                <a:spcPct val="0"/>
              </a:spcBef>
              <a:spcAft>
                <a:spcPct val="0"/>
              </a:spcAft>
              <a:defRPr sz="1200" b="1">
                <a:solidFill>
                  <a:schemeClr val="bg1"/>
                </a:solidFill>
                <a:latin typeface="Arial" pitchFamily="34" charset="0"/>
              </a:defRPr>
            </a:lvl9pPr>
          </a:lstStyle>
          <a:p>
            <a:pPr eaLnBrk="1" hangingPunct="1"/>
            <a:r>
              <a:rPr lang="en-US" sz="1800" dirty="0" smtClean="0">
                <a:solidFill>
                  <a:srgbClr val="002640"/>
                </a:solidFill>
              </a:rPr>
              <a:t>T4 </a:t>
            </a:r>
            <a:r>
              <a:rPr lang="en-US" sz="1800" dirty="0" smtClean="0">
                <a:solidFill>
                  <a:srgbClr val="002640"/>
                </a:solidFill>
              </a:rPr>
              <a:t>(ex. </a:t>
            </a:r>
            <a:r>
              <a:rPr lang="en-US" sz="1800" dirty="0" smtClean="0">
                <a:solidFill>
                  <a:srgbClr val="002640"/>
                </a:solidFill>
              </a:rPr>
              <a:t>2018)</a:t>
            </a:r>
            <a:endParaRPr lang="en-US" sz="1800" dirty="0">
              <a:solidFill>
                <a:srgbClr val="002640"/>
              </a:solidFill>
            </a:endParaRPr>
          </a:p>
        </p:txBody>
      </p:sp>
    </p:spTree>
    <p:extLst>
      <p:ext uri="{BB962C8B-B14F-4D97-AF65-F5344CB8AC3E}">
        <p14:creationId xmlns:p14="http://schemas.microsoft.com/office/powerpoint/2010/main" val="2757632490"/>
      </p:ext>
    </p:extLst>
  </p:cSld>
  <p:clrMapOvr>
    <a:masterClrMapping/>
  </p:clrMapOvr>
</p:sld>
</file>

<file path=ppt/theme/theme1.xml><?xml version="1.0" encoding="utf-8"?>
<a:theme xmlns:a="http://schemas.openxmlformats.org/drawingml/2006/main" name="Thème Institutionnel TdV">
  <a:themeElements>
    <a:clrScheme name="TDV">
      <a:dk1>
        <a:srgbClr val="464646"/>
      </a:dk1>
      <a:lt1>
        <a:sysClr val="window" lastClr="FFFFFF"/>
      </a:lt1>
      <a:dk2>
        <a:srgbClr val="3C7483"/>
      </a:dk2>
      <a:lt2>
        <a:srgbClr val="F2F2F2"/>
      </a:lt2>
      <a:accent1>
        <a:srgbClr val="7BCBC7"/>
      </a:accent1>
      <a:accent2>
        <a:srgbClr val="9FD9D6"/>
      </a:accent2>
      <a:accent3>
        <a:srgbClr val="B7E3E1"/>
      </a:accent3>
      <a:accent4>
        <a:srgbClr val="D5EFEE"/>
      </a:accent4>
      <a:accent5>
        <a:srgbClr val="EEF8F8"/>
      </a:accent5>
      <a:accent6>
        <a:srgbClr val="FFFFFF"/>
      </a:accent6>
      <a:hlink>
        <a:srgbClr val="3C7483"/>
      </a:hlink>
      <a:folHlink>
        <a:srgbClr val="7BCBC7"/>
      </a:folHlink>
    </a:clrScheme>
    <a:fontScheme name="TdV pré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2854</TotalTime>
  <Words>1274</Words>
  <Application>Microsoft Office PowerPoint</Application>
  <PresentationFormat>Format A4 (210 x 297 mm)</PresentationFormat>
  <Paragraphs>221</Paragraphs>
  <Slides>52</Slides>
  <Notes>0</Notes>
  <HiddenSlides>0</HiddenSlides>
  <MMClips>0</MMClips>
  <ScaleCrop>false</ScaleCrop>
  <HeadingPairs>
    <vt:vector size="4" baseType="variant">
      <vt:variant>
        <vt:lpstr>Thème</vt:lpstr>
      </vt:variant>
      <vt:variant>
        <vt:i4>1</vt:i4>
      </vt:variant>
      <vt:variant>
        <vt:lpstr>Titres des diapositives</vt:lpstr>
      </vt:variant>
      <vt:variant>
        <vt:i4>52</vt:i4>
      </vt:variant>
    </vt:vector>
  </HeadingPairs>
  <TitlesOfParts>
    <vt:vector size="53" baseType="lpstr">
      <vt:lpstr>Thème Institutionnel TdV</vt:lpstr>
      <vt:lpstr>TOUR DU VALAT</vt:lpstr>
      <vt:lpstr>Présentation PowerPoint</vt:lpstr>
      <vt:lpstr>Présentation PowerPoint</vt:lpstr>
      <vt:lpstr>Présentation PowerPoint</vt:lpstr>
      <vt:lpstr>EO-based indicators for Mediterranean wetlands monitoring</vt:lpstr>
      <vt:lpstr>Open Surface Water Dynamics</vt:lpstr>
      <vt:lpstr>Open Surface Water Dynamics</vt:lpstr>
      <vt:lpstr>Open Surface Water Dynamics</vt:lpstr>
      <vt:lpstr>LULC and LULC Changes</vt:lpstr>
      <vt:lpstr>LULC and LULC Changes</vt:lpstr>
      <vt:lpstr>LULC and LULC Changes</vt:lpstr>
      <vt:lpstr>LULC and LULC Changes</vt:lpstr>
      <vt:lpstr>LULC and LULC Changes</vt:lpstr>
      <vt:lpstr>LULC and LULC Changes</vt:lpstr>
      <vt:lpstr>LULC and LULC Changes</vt:lpstr>
      <vt:lpstr>LULC and LULC Changes</vt:lpstr>
      <vt:lpstr>Ecosystem Services mapping and assessment</vt:lpstr>
      <vt:lpstr>Ecosystem Services mapping and assessment</vt:lpstr>
      <vt:lpstr>Ecosystem Services mapping and assessment</vt:lpstr>
      <vt:lpstr>Ecosystem Services mapping and assessment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Water Quality monitoring</vt:lpstr>
      <vt:lpstr>Indicator: Water Quality monitoring</vt:lpstr>
      <vt:lpstr>Other georeferenced datasets</vt:lpstr>
      <vt:lpstr>Other georeferenced datasets</vt:lpstr>
      <vt:lpstr>Other georeferenced datasets</vt:lpstr>
      <vt:lpstr>Other georeferenced datasets</vt:lpstr>
      <vt:lpstr>Integration into the DPSIR logical framework</vt:lpstr>
      <vt:lpstr>Présentation PowerPoint</vt:lpstr>
      <vt:lpstr>Présentation PowerPoint</vt:lpstr>
      <vt:lpstr>Implementation examples at different geographical scales</vt:lpstr>
      <vt:lpstr>Implementation examples at different geographical scales</vt:lpstr>
      <vt:lpstr>Site scale</vt:lpstr>
      <vt:lpstr>Site scale</vt:lpstr>
      <vt:lpstr>Site scale</vt:lpstr>
      <vt:lpstr>Implementation examples at different geographical scales</vt:lpstr>
      <vt:lpstr>Sub-national/Province scale</vt:lpstr>
      <vt:lpstr>Sub-national/Province scale</vt:lpstr>
      <vt:lpstr>Sub-national/Province scale</vt:lpstr>
      <vt:lpstr>Sub-national/Province scale</vt:lpstr>
      <vt:lpstr>Sub-national/Province scale</vt:lpstr>
      <vt:lpstr>Implementation examples at different geographical scales</vt:lpstr>
      <vt:lpstr>National scale</vt:lpstr>
      <vt:lpstr>National scale</vt:lpstr>
      <vt:lpstr>National scale</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TOUR DU VALAT</dc:title>
  <dc:creator>Phototheque</dc:creator>
  <cp:lastModifiedBy>Anis Guelmami</cp:lastModifiedBy>
  <cp:revision>152</cp:revision>
  <dcterms:created xsi:type="dcterms:W3CDTF">2017-05-19T13:24:08Z</dcterms:created>
  <dcterms:modified xsi:type="dcterms:W3CDTF">2019-11-20T07:23:09Z</dcterms:modified>
</cp:coreProperties>
</file>