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13"/>
  </p:notesMasterIdLst>
  <p:handoutMasterIdLst>
    <p:handoutMasterId r:id="rId14"/>
  </p:handoutMasterIdLst>
  <p:sldIdLst>
    <p:sldId id="512" r:id="rId2"/>
    <p:sldId id="559" r:id="rId3"/>
    <p:sldId id="562" r:id="rId4"/>
    <p:sldId id="565" r:id="rId5"/>
    <p:sldId id="560" r:id="rId6"/>
    <p:sldId id="561" r:id="rId7"/>
    <p:sldId id="549" r:id="rId8"/>
    <p:sldId id="555" r:id="rId9"/>
    <p:sldId id="563" r:id="rId10"/>
    <p:sldId id="557" r:id="rId11"/>
    <p:sldId id="513" r:id="rId12"/>
  </p:sldIdLst>
  <p:sldSz cx="9144000" cy="6858000" type="screen4x3"/>
  <p:notesSz cx="7099300" cy="1023461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C8284"/>
    <a:srgbClr val="227B84"/>
    <a:srgbClr val="0054A6"/>
    <a:srgbClr val="225BA6"/>
    <a:srgbClr val="F6081F"/>
    <a:srgbClr val="5BC4BF"/>
    <a:srgbClr val="DFEAF9"/>
    <a:srgbClr val="7DC256"/>
    <a:srgbClr val="4ACE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Style moyen 4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943" autoAdjust="0"/>
  </p:normalViewPr>
  <p:slideViewPr>
    <p:cSldViewPr snapToGrid="0">
      <p:cViewPr>
        <p:scale>
          <a:sx n="80" d="100"/>
          <a:sy n="80" d="100"/>
        </p:scale>
        <p:origin x="-10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-1926" y="-10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05EBDEC-3A6A-4CA8-87BC-7E52CA9ED067}" type="datetimeFigureOut">
              <a:rPr lang="en-GB"/>
              <a:pPr>
                <a:defRPr/>
              </a:pPr>
              <a:t>20/11/2019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1B5A1C1-F598-454A-91B1-7509F17D5214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0387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EA4F4BB-0C58-47FE-98EC-E8E3A97946C9}" type="datetimeFigureOut">
              <a:rPr lang="en-GB"/>
              <a:pPr>
                <a:defRPr/>
              </a:pPr>
              <a:t>20/11/2019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90600" y="768350"/>
            <a:ext cx="5118100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E4D74ED-B1AA-4822-BCB2-919654A104D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00445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B6396F-3C73-4C90-B3E5-6205E0B1CE8F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5" name="Image 9" descr="Prespa Gorica 060910 (11).JPG"/>
          <p:cNvPicPr>
            <a:picLocks noChangeAspect="1"/>
          </p:cNvPicPr>
          <p:nvPr userDrawn="1"/>
        </p:nvPicPr>
        <p:blipFill>
          <a:blip r:embed="rId2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67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4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42766969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 descr="Prespa Gorica 060910 (11)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age 3" descr="DSC_1060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466030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20705"/>
          <p:cNvPicPr>
            <a:picLocks noChangeAspect="1" noChangeArrowheads="1"/>
          </p:cNvPicPr>
          <p:nvPr userDrawn="1"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 userDrawn="1"/>
        </p:nvSpPr>
        <p:spPr bwMode="auto">
          <a:xfrm>
            <a:off x="4978400" y="5619750"/>
            <a:ext cx="2503488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Research centre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for the conservation 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of Mediterranean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wetlands</a:t>
            </a:r>
          </a:p>
        </p:txBody>
      </p:sp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6" name="Image 11" descr="TDV300_impressiondp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8" name="Image 13" descr="IMGP1098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91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re 1"/>
          <p:cNvSpPr txBox="1">
            <a:spLocks/>
          </p:cNvSpPr>
          <p:nvPr/>
        </p:nvSpPr>
        <p:spPr bwMode="auto">
          <a:xfrm>
            <a:off x="684213" y="1052513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spcAft>
                <a:spcPts val="600"/>
              </a:spcAft>
            </a:pPr>
            <a:endParaRPr lang="fr-FR" altLang="fr-FR"/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sp>
        <p:nvSpPr>
          <p:cNvPr id="1028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fr-FR" altLang="fr-FR" sz="1800">
              <a:latin typeface="Times New Roman" pitchFamily="18" charset="0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Image 7" descr="Prespa Gorica 060910 (11).JPG"/>
          <p:cNvPicPr>
            <a:picLocks noChangeAspect="1"/>
          </p:cNvPicPr>
          <p:nvPr/>
        </p:nvPicPr>
        <p:blipFill>
          <a:blip r:embed="rId7" cstate="print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 rot="16200000">
            <a:off x="-2751430" y="3490169"/>
            <a:ext cx="5891797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1500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10</a:t>
            </a:r>
            <a:r>
              <a:rPr lang="en-US" sz="1500" baseline="30000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th</a:t>
            </a:r>
            <a:r>
              <a:rPr lang="en-US" sz="1500" baseline="0" dirty="0" smtClean="0">
                <a:solidFill>
                  <a:schemeClr val="bg1"/>
                </a:solidFill>
                <a:latin typeface="Arial Narrow" pitchFamily="34" charset="0"/>
                <a:cs typeface="Arial" pitchFamily="34" charset="0"/>
              </a:rPr>
              <a:t> INTECOL Conference – </a:t>
            </a:r>
            <a:r>
              <a:rPr lang="en-US" sz="1500" baseline="0" dirty="0" smtClean="0">
                <a:solidFill>
                  <a:srgbClr val="5BC4BF"/>
                </a:solidFill>
                <a:latin typeface="Arial Narrow" pitchFamily="34" charset="0"/>
                <a:cs typeface="Arial" pitchFamily="34" charset="0"/>
              </a:rPr>
              <a:t>Changshu, China, 19-24 September 2016</a:t>
            </a:r>
            <a:endParaRPr lang="en-US" sz="1500" dirty="0" smtClean="0">
              <a:solidFill>
                <a:srgbClr val="5BC4BF"/>
              </a:solidFill>
              <a:latin typeface="Arial Narrow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>
            <a:spLocks noGrp="1"/>
          </p:cNvSpPr>
          <p:nvPr>
            <p:ph type="title"/>
          </p:nvPr>
        </p:nvSpPr>
        <p:spPr>
          <a:xfrm>
            <a:off x="-53165" y="3834618"/>
            <a:ext cx="3094074" cy="649911"/>
          </a:xfrm>
        </p:spPr>
        <p:txBody>
          <a:bodyPr/>
          <a:lstStyle/>
          <a:p>
            <a:r>
              <a:rPr lang="en-US" sz="1600" b="1" smtClean="0">
                <a:solidFill>
                  <a:schemeClr val="bg1"/>
                </a:solidFill>
              </a:rPr>
              <a:t>20 November </a:t>
            </a:r>
            <a:r>
              <a:rPr lang="en-US" sz="1600" b="1" dirty="0" smtClean="0">
                <a:solidFill>
                  <a:schemeClr val="bg1"/>
                </a:solidFill>
              </a:rPr>
              <a:t>2019</a:t>
            </a:r>
            <a:endParaRPr lang="fr-FR" sz="1100" b="1" i="1" dirty="0">
              <a:solidFill>
                <a:schemeClr val="bg1"/>
              </a:solidFill>
            </a:endParaRP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0"/>
          </p:nvPr>
        </p:nvSpPr>
        <p:spPr>
          <a:xfrm>
            <a:off x="1448790" y="2147917"/>
            <a:ext cx="7695210" cy="1193993"/>
          </a:xfrm>
        </p:spPr>
        <p:txBody>
          <a:bodyPr/>
          <a:lstStyle/>
          <a:p>
            <a:pPr eaLnBrk="1" hangingPunct="1">
              <a:defRPr/>
            </a:pPr>
            <a:r>
              <a:rPr lang="en-GB" sz="3600" dirty="0" smtClean="0"/>
              <a:t>The MWO : Communicating for wetland improvement </a:t>
            </a:r>
            <a:endParaRPr 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407" y="4538663"/>
            <a:ext cx="639127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logo-MW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1131" y="5076964"/>
            <a:ext cx="987877" cy="105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020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/>
          <p:cNvSpPr txBox="1"/>
          <p:nvPr/>
        </p:nvSpPr>
        <p:spPr>
          <a:xfrm>
            <a:off x="599394" y="861225"/>
            <a:ext cx="812897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400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From the point of view of “How to better serve the cause of wetlands </a:t>
            </a:r>
            <a:r>
              <a:rPr lang="en-US" sz="2400" b="1" i="1" u="sng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by using the MWO results ?”, </a:t>
            </a:r>
            <a:r>
              <a:rPr lang="en-US" sz="2400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which potential do you see (and under which conditions </a:t>
            </a:r>
            <a:r>
              <a:rPr lang="en-US" sz="2400" dirty="0">
                <a:solidFill>
                  <a:srgbClr val="3C8284"/>
                </a:solidFill>
                <a:latin typeface="Maiandra GD" panose="020E0502030308020204" pitchFamily="34" charset="0"/>
              </a:rPr>
              <a:t>?) for :</a:t>
            </a:r>
            <a:endParaRPr lang="en-US" sz="2400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  <a:p>
            <a:pPr lvl="0">
              <a:spcBef>
                <a:spcPts val="1200"/>
              </a:spcBef>
            </a:pPr>
            <a:endParaRPr lang="en-US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Mobilizing s</a:t>
            </a:r>
            <a:r>
              <a:rPr lang="en-GB" altLang="fr-FR" sz="1800" dirty="0" err="1" smtClean="0"/>
              <a:t>trong</a:t>
            </a:r>
            <a:r>
              <a:rPr lang="en-GB" altLang="fr-FR" sz="1800" dirty="0"/>
              <a:t>, national NGOs already involved in wetlands and water, able to </a:t>
            </a:r>
            <a:r>
              <a:rPr lang="en-GB" altLang="fr-FR" sz="1800" b="1" i="1" dirty="0">
                <a:solidFill>
                  <a:srgbClr val="0070C0"/>
                </a:solidFill>
              </a:rPr>
              <a:t>relay/ translate MWO results in own countries </a:t>
            </a:r>
            <a:r>
              <a:rPr lang="en-US" sz="1800" dirty="0"/>
              <a:t>and lobby their decision-makers / political </a:t>
            </a:r>
            <a:r>
              <a:rPr lang="en-US" sz="1800" dirty="0" smtClean="0"/>
              <a:t>leaders</a:t>
            </a:r>
          </a:p>
          <a:p>
            <a:pPr lvl="1">
              <a:buClr>
                <a:srgbClr val="4BACC6"/>
              </a:buClr>
            </a:pPr>
            <a:endParaRPr lang="en-US" sz="1800" dirty="0" smtClean="0"/>
          </a:p>
          <a:p>
            <a:pPr lvl="1">
              <a:buClr>
                <a:srgbClr val="4BACC6"/>
              </a:buClr>
            </a:pPr>
            <a:endParaRPr lang="en-US" sz="1800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GB" altLang="fr-FR" sz="1800" b="1" i="1" dirty="0" smtClean="0">
                <a:solidFill>
                  <a:srgbClr val="0070C0"/>
                </a:solidFill>
              </a:rPr>
              <a:t>Building </a:t>
            </a:r>
            <a:r>
              <a:rPr lang="en-GB" altLang="fr-FR" sz="1800" b="1" i="1" dirty="0">
                <a:solidFill>
                  <a:srgbClr val="0070C0"/>
                </a:solidFill>
              </a:rPr>
              <a:t>capacity of emerging national NGOs</a:t>
            </a:r>
            <a:r>
              <a:rPr lang="en-GB" altLang="fr-FR" sz="1800" i="1" dirty="0">
                <a:solidFill>
                  <a:srgbClr val="0070C0"/>
                </a:solidFill>
              </a:rPr>
              <a:t> </a:t>
            </a:r>
            <a:r>
              <a:rPr lang="en-GB" altLang="fr-FR" sz="1800" dirty="0"/>
              <a:t>in countries where civil society is still weak/ young </a:t>
            </a:r>
            <a:endParaRPr lang="en-US" sz="1800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sz="1800" dirty="0"/>
              <a:t>Have “</a:t>
            </a:r>
            <a:r>
              <a:rPr lang="en-US" sz="1800" b="1" i="1" dirty="0">
                <a:solidFill>
                  <a:srgbClr val="0070C0"/>
                </a:solidFill>
              </a:rPr>
              <a:t>field ambassadors” </a:t>
            </a:r>
            <a:r>
              <a:rPr lang="en-US" sz="1800" dirty="0" smtClean="0"/>
              <a:t>to </a:t>
            </a:r>
            <a:r>
              <a:rPr lang="en-US" sz="1800" dirty="0"/>
              <a:t>build capacity at the levels of governmental agencies, NGOs and local managers </a:t>
            </a:r>
            <a:endParaRPr lang="fr-FR" sz="1800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sp>
        <p:nvSpPr>
          <p:cNvPr id="5" name="Titre 2"/>
          <p:cNvSpPr txBox="1">
            <a:spLocks/>
          </p:cNvSpPr>
          <p:nvPr/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Discussion :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3610097" y="5806388"/>
            <a:ext cx="446512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3600" b="1" i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Floor is open !</a:t>
            </a:r>
          </a:p>
        </p:txBody>
      </p:sp>
    </p:spTree>
    <p:extLst>
      <p:ext uri="{BB962C8B-B14F-4D97-AF65-F5344CB8AC3E}">
        <p14:creationId xmlns:p14="http://schemas.microsoft.com/office/powerpoint/2010/main" val="150347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re 1"/>
          <p:cNvSpPr>
            <a:spLocks noGrp="1"/>
          </p:cNvSpPr>
          <p:nvPr>
            <p:ph type="title"/>
          </p:nvPr>
        </p:nvSpPr>
        <p:spPr bwMode="auto">
          <a:xfrm>
            <a:off x="0" y="3890963"/>
            <a:ext cx="2916238" cy="6889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smtClean="0"/>
              <a:t>www.tourduvalat.org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6848180" y="3907971"/>
            <a:ext cx="22958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600" i="1" dirty="0" smtClean="0">
                <a:solidFill>
                  <a:schemeClr val="bg1"/>
                </a:solidFill>
              </a:rPr>
              <a:t>Patrick GRILLAS</a:t>
            </a:r>
          </a:p>
          <a:p>
            <a:pPr algn="r"/>
            <a:r>
              <a:rPr lang="fr-FR" sz="1600" i="1" dirty="0" smtClean="0">
                <a:solidFill>
                  <a:schemeClr val="bg1"/>
                </a:solidFill>
              </a:rPr>
              <a:t>grillas@tourduvalat.org</a:t>
            </a:r>
            <a:endParaRPr lang="fr-FR" sz="1600" i="1" dirty="0">
              <a:solidFill>
                <a:schemeClr val="bg1"/>
              </a:solidFill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3147642" y="4829696"/>
            <a:ext cx="4848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Thank you for your attention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10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MWO 1 : A </a:t>
            </a:r>
            <a:r>
              <a:rPr lang="en-US" sz="2400" dirty="0" smtClean="0"/>
              <a:t>wide array of communication /transfer tools</a:t>
            </a:r>
            <a:endParaRPr 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06150">
            <a:off x="404816" y="1710544"/>
            <a:ext cx="1251864" cy="176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4974" y="892325"/>
            <a:ext cx="2527218" cy="1885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4" descr="E:\Photos\Photos 2012\Maroc Agadir février 2012\Symposium\Medwet Agadir 6_8 Février (43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4983" y="1507026"/>
            <a:ext cx="3692046" cy="2768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62218">
            <a:off x="478661" y="3987679"/>
            <a:ext cx="2322512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Water forum_070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290" y="4971607"/>
            <a:ext cx="3140060" cy="2355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815" y="4618572"/>
            <a:ext cx="2594899" cy="1946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Espace réservé du contenu 1"/>
          <p:cNvSpPr txBox="1">
            <a:spLocks/>
          </p:cNvSpPr>
          <p:nvPr/>
        </p:nvSpPr>
        <p:spPr>
          <a:xfrm rot="21052135">
            <a:off x="373035" y="5382205"/>
            <a:ext cx="2743835" cy="4189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en-GB" b="1" dirty="0" smtClean="0">
                <a:solidFill>
                  <a:srgbClr val="3C8284"/>
                </a:solidFill>
              </a:rPr>
              <a:t>MWO former website</a:t>
            </a:r>
            <a:endParaRPr lang="en-GB" dirty="0" smtClean="0">
              <a:solidFill>
                <a:srgbClr val="3C8284"/>
              </a:solidFill>
            </a:endParaRPr>
          </a:p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itchFamily="34" charset="0"/>
              <a:buNone/>
            </a:pPr>
            <a:endParaRPr lang="en-GB" dirty="0" smtClean="0">
              <a:solidFill>
                <a:srgbClr val="3C8284"/>
              </a:solidFill>
            </a:endParaRPr>
          </a:p>
          <a:p>
            <a:pPr marL="400050" lvl="1" indent="-40005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3C8284"/>
              </a:solidFill>
            </a:endParaRPr>
          </a:p>
          <a:p>
            <a:pPr>
              <a:buClr>
                <a:schemeClr val="accent5">
                  <a:lumMod val="75000"/>
                </a:schemeClr>
              </a:buClr>
            </a:pPr>
            <a:endParaRPr lang="en-US" dirty="0">
              <a:solidFill>
                <a:srgbClr val="3C8284"/>
              </a:solidFill>
            </a:endParaRPr>
          </a:p>
        </p:txBody>
      </p:sp>
      <p:sp>
        <p:nvSpPr>
          <p:cNvPr id="15" name="Espace réservé du contenu 1"/>
          <p:cNvSpPr txBox="1">
            <a:spLocks/>
          </p:cNvSpPr>
          <p:nvPr/>
        </p:nvSpPr>
        <p:spPr>
          <a:xfrm>
            <a:off x="3665200" y="3783621"/>
            <a:ext cx="1886853" cy="382856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en-GB" b="1" dirty="0" smtClean="0">
                <a:solidFill>
                  <a:srgbClr val="3C8284"/>
                </a:solidFill>
              </a:rPr>
              <a:t>MedWet/ Com</a:t>
            </a:r>
            <a:endParaRPr lang="en-GB" dirty="0" smtClean="0">
              <a:solidFill>
                <a:srgbClr val="3C8284"/>
              </a:solidFill>
            </a:endParaRPr>
          </a:p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itchFamily="34" charset="0"/>
              <a:buNone/>
            </a:pPr>
            <a:endParaRPr lang="en-GB" dirty="0" smtClean="0">
              <a:solidFill>
                <a:srgbClr val="3C8284"/>
              </a:solidFill>
            </a:endParaRPr>
          </a:p>
          <a:p>
            <a:pPr marL="400050" lvl="1" indent="-40005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endParaRPr lang="en-GB" dirty="0" smtClean="0">
              <a:solidFill>
                <a:srgbClr val="3C8284"/>
              </a:solidFill>
            </a:endParaRPr>
          </a:p>
          <a:p>
            <a:pPr>
              <a:buClr>
                <a:schemeClr val="accent5">
                  <a:lumMod val="75000"/>
                </a:schemeClr>
              </a:buClr>
            </a:pPr>
            <a:endParaRPr lang="en-US" dirty="0">
              <a:solidFill>
                <a:srgbClr val="3C8284"/>
              </a:solidFill>
            </a:endParaRPr>
          </a:p>
        </p:txBody>
      </p:sp>
      <p:sp>
        <p:nvSpPr>
          <p:cNvPr id="16" name="Espace réservé du contenu 1"/>
          <p:cNvSpPr txBox="1">
            <a:spLocks/>
          </p:cNvSpPr>
          <p:nvPr/>
        </p:nvSpPr>
        <p:spPr>
          <a:xfrm>
            <a:off x="534390" y="6259618"/>
            <a:ext cx="2598334" cy="611578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r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itchFamily="34" charset="0"/>
              <a:buNone/>
            </a:pPr>
            <a:r>
              <a:rPr lang="en-GB" sz="1800" b="1" i="1" dirty="0" smtClean="0">
                <a:solidFill>
                  <a:srgbClr val="3C8284"/>
                </a:solidFill>
              </a:rPr>
              <a:t>World Water Forum, Wetland side-event </a:t>
            </a:r>
            <a:r>
              <a:rPr lang="en-GB" sz="1800" b="1" i="1" dirty="0" smtClean="0">
                <a:solidFill>
                  <a:srgbClr val="3C8284"/>
                </a:solidFill>
                <a:sym typeface="Wingdings" panose="05000000000000000000" pitchFamily="2" charset="2"/>
              </a:rPr>
              <a:t></a:t>
            </a:r>
            <a:endParaRPr lang="en-GB" sz="1800" b="1" i="1" dirty="0" smtClean="0">
              <a:solidFill>
                <a:srgbClr val="3C8284"/>
              </a:solidFill>
            </a:endParaRPr>
          </a:p>
          <a:p>
            <a:pPr marL="400050" lvl="1" indent="-400050" algn="r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Font typeface="Arial" panose="020B0604020202020204" pitchFamily="34" charset="0"/>
              <a:buChar char="•"/>
            </a:pPr>
            <a:endParaRPr lang="en-GB" sz="1800" i="1" dirty="0" smtClean="0">
              <a:solidFill>
                <a:srgbClr val="3C8284"/>
              </a:solidFill>
            </a:endParaRPr>
          </a:p>
          <a:p>
            <a:pPr algn="r">
              <a:buClr>
                <a:schemeClr val="accent5">
                  <a:lumMod val="75000"/>
                </a:schemeClr>
              </a:buClr>
            </a:pPr>
            <a:endParaRPr lang="en-US" sz="1800" i="1" dirty="0">
              <a:solidFill>
                <a:srgbClr val="3C8284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1016">
            <a:off x="5617029" y="2931101"/>
            <a:ext cx="3045526" cy="1402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4578">
            <a:off x="7543827" y="2852921"/>
            <a:ext cx="1615440" cy="209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29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Around the MWO2 (2018-19)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812897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A NEW array of tools : </a:t>
            </a:r>
          </a:p>
          <a:p>
            <a:pPr lvl="0">
              <a:spcBef>
                <a:spcPts val="1200"/>
              </a:spcBef>
            </a:pPr>
            <a:endParaRPr lang="en-US" i="1" dirty="0" smtClean="0"/>
          </a:p>
          <a:p>
            <a:pPr lvl="0">
              <a:spcBef>
                <a:spcPts val="1200"/>
              </a:spcBef>
            </a:pPr>
            <a:endParaRPr lang="en-US" i="1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New MWO2 format : much reduced booklet, focusing on (1) key </a:t>
            </a:r>
            <a:r>
              <a:rPr lang="en-US" b="1" i="1" dirty="0" smtClean="0">
                <a:solidFill>
                  <a:srgbClr val="0070C0"/>
                </a:solidFill>
              </a:rPr>
              <a:t>messages for decision-makers </a:t>
            </a:r>
            <a:r>
              <a:rPr lang="en-US" dirty="0" smtClean="0"/>
              <a:t>; (2) some </a:t>
            </a:r>
            <a:r>
              <a:rPr lang="en-US" b="1" i="1" dirty="0" smtClean="0">
                <a:solidFill>
                  <a:srgbClr val="0070C0"/>
                </a:solidFill>
              </a:rPr>
              <a:t>positive messages/ solutions</a:t>
            </a:r>
            <a:r>
              <a:rPr lang="en-US" i="1" dirty="0" smtClean="0"/>
              <a:t> (e.g. Title of MWO2)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rgbClr val="0070C0"/>
                </a:solidFill>
              </a:rPr>
              <a:t>Social Medias </a:t>
            </a:r>
            <a:r>
              <a:rPr lang="en-US" dirty="0" smtClean="0"/>
              <a:t>during COP13 Ramsar : </a:t>
            </a:r>
            <a:r>
              <a:rPr lang="en-US" b="1" i="1" dirty="0" smtClean="0">
                <a:solidFill>
                  <a:srgbClr val="0070C0"/>
                </a:solidFill>
              </a:rPr>
              <a:t>1 message per day </a:t>
            </a:r>
            <a:r>
              <a:rPr lang="en-US" dirty="0" smtClean="0"/>
              <a:t>from MWO2, widely distributed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/>
              <a:t>COP13 Ramsar : work with MedWet NFP to </a:t>
            </a:r>
            <a:r>
              <a:rPr lang="en-US" b="1" i="1" dirty="0">
                <a:solidFill>
                  <a:srgbClr val="0070C0"/>
                </a:solidFill>
              </a:rPr>
              <a:t>extract MWO2 messages most relevant for their country </a:t>
            </a:r>
            <a:r>
              <a:rPr lang="en-US" i="1" dirty="0"/>
              <a:t>(e.g. </a:t>
            </a:r>
            <a:r>
              <a:rPr lang="en-US" i="1" dirty="0" err="1"/>
              <a:t>Sebkha</a:t>
            </a:r>
            <a:r>
              <a:rPr lang="en-US" i="1" dirty="0"/>
              <a:t> </a:t>
            </a:r>
            <a:r>
              <a:rPr lang="en-US" i="1" dirty="0" err="1"/>
              <a:t>Sejoumi</a:t>
            </a:r>
            <a:r>
              <a:rPr lang="en-US" i="1" dirty="0"/>
              <a:t>/ TUN ; Nat. Wetland Strategy/ ALG…)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b="1" i="1" dirty="0" smtClean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3744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Around the MWO2 (2018-19)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6407048" cy="5416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A NEW array of tools (2) : </a:t>
            </a:r>
          </a:p>
          <a:p>
            <a:pPr lvl="0">
              <a:spcBef>
                <a:spcPts val="1200"/>
              </a:spcBef>
            </a:pPr>
            <a:endParaRPr lang="en-US" i="1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rgbClr val="0070C0"/>
                </a:solidFill>
              </a:rPr>
              <a:t>Use “media buzz” </a:t>
            </a:r>
            <a:r>
              <a:rPr lang="en-US" dirty="0" smtClean="0"/>
              <a:t>around key national/ </a:t>
            </a:r>
            <a:r>
              <a:rPr lang="en-US" dirty="0" err="1" smtClean="0"/>
              <a:t>intern’l</a:t>
            </a:r>
            <a:r>
              <a:rPr lang="en-US" dirty="0" smtClean="0"/>
              <a:t> events </a:t>
            </a:r>
            <a:r>
              <a:rPr lang="en-US" sz="1800" i="1" dirty="0" smtClean="0"/>
              <a:t>(e.g. new Water law, WWD…) </a:t>
            </a:r>
            <a:r>
              <a:rPr lang="en-US" dirty="0" smtClean="0"/>
              <a:t>to </a:t>
            </a:r>
            <a:r>
              <a:rPr lang="en-US" b="1" i="1" dirty="0" smtClean="0">
                <a:solidFill>
                  <a:srgbClr val="0070C0"/>
                </a:solidFill>
              </a:rPr>
              <a:t>promote MWO2 messages</a:t>
            </a:r>
            <a:r>
              <a:rPr lang="en-US" dirty="0" smtClean="0"/>
              <a:t> </a:t>
            </a:r>
            <a:endParaRPr lang="en-US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i="1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sz="1800" dirty="0" smtClean="0"/>
              <a:t>e.g</a:t>
            </a:r>
            <a:r>
              <a:rPr lang="en-US" sz="1800" dirty="0" smtClean="0"/>
              <a:t>.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</a:rPr>
              <a:t>French Parliamentary mission </a:t>
            </a:r>
            <a:r>
              <a:rPr lang="en-US" sz="1800" dirty="0" smtClean="0"/>
              <a:t>2018-19 </a:t>
            </a:r>
            <a:r>
              <a:rPr lang="en-US" sz="1800" dirty="0" smtClean="0">
                <a:sym typeface="Wingdings" panose="05000000000000000000" pitchFamily="2" charset="2"/>
              </a:rPr>
              <a:t> Invited to TDV + Production of a 4p. </a:t>
            </a:r>
            <a:r>
              <a:rPr lang="en-US" sz="1800" i="1" dirty="0" smtClean="0">
                <a:sym typeface="Wingdings" panose="05000000000000000000" pitchFamily="2" charset="2"/>
              </a:rPr>
              <a:t>“national MWO2 brochure</a:t>
            </a:r>
            <a:r>
              <a:rPr lang="en-US" sz="1800" i="1" dirty="0" smtClean="0">
                <a:sym typeface="Wingdings" panose="05000000000000000000" pitchFamily="2" charset="2"/>
              </a:rPr>
              <a:t>”</a:t>
            </a:r>
            <a:endParaRPr lang="en-US" sz="1800" i="1" dirty="0" smtClean="0">
              <a:sym typeface="Wingdings" panose="05000000000000000000" pitchFamily="2" charset="2"/>
            </a:endParaRP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lvl="1" algn="ctr">
              <a:buClr>
                <a:srgbClr val="4BACC6"/>
              </a:buClr>
            </a:pPr>
            <a:r>
              <a:rPr lang="en-US" b="1" i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                                              </a:t>
            </a:r>
            <a:r>
              <a:rPr lang="en-US" i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(also </a:t>
            </a:r>
            <a:r>
              <a:rPr lang="en-US" i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Algeria)       </a:t>
            </a:r>
            <a:endParaRPr lang="en-US" i="1" dirty="0" smtClean="0">
              <a:solidFill>
                <a:srgbClr val="0070C0"/>
              </a:solidFill>
              <a:sym typeface="Wingdings" panose="05000000000000000000" pitchFamily="2" charset="2"/>
            </a:endParaRP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>
              <a:sym typeface="Wingdings" panose="05000000000000000000" pitchFamily="2" charset="2"/>
            </a:endParaRP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Recent Training of Med. Environmental journalists (Sardinia) </a:t>
            </a:r>
            <a:r>
              <a:rPr lang="en-US" dirty="0" smtClean="0">
                <a:sym typeface="Wingdings" panose="05000000000000000000" pitchFamily="2" charset="2"/>
              </a:rPr>
              <a:t> develop a “</a:t>
            </a:r>
            <a:r>
              <a:rPr lang="en-US" b="1" i="1" dirty="0" smtClean="0">
                <a:solidFill>
                  <a:srgbClr val="0070C0"/>
                </a:solidFill>
                <a:sym typeface="Wingdings" panose="05000000000000000000" pitchFamily="2" charset="2"/>
              </a:rPr>
              <a:t>Media kit” on Wetlands incl. Infographics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4564">
            <a:off x="6654340" y="2048740"/>
            <a:ext cx="2374945" cy="347328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02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Possible new  MWO </a:t>
            </a:r>
            <a:r>
              <a:rPr lang="fr-FR" dirty="0" err="1" smtClean="0"/>
              <a:t>tool</a:t>
            </a:r>
            <a:r>
              <a:rPr lang="fr-FR" dirty="0" smtClean="0"/>
              <a:t> ? </a:t>
            </a:r>
            <a:r>
              <a:rPr lang="fr-FR" dirty="0" err="1" smtClean="0"/>
              <a:t>Infographics</a:t>
            </a:r>
            <a:r>
              <a:rPr lang="fr-FR" dirty="0" smtClean="0"/>
              <a:t> </a:t>
            </a:r>
            <a:r>
              <a:rPr lang="fr-FR" i="1" dirty="0" smtClean="0"/>
              <a:t>(</a:t>
            </a:r>
            <a:r>
              <a:rPr lang="fr-FR" i="1" dirty="0" err="1" smtClean="0"/>
              <a:t>coming</a:t>
            </a:r>
            <a:r>
              <a:rPr lang="fr-FR" i="1" dirty="0" smtClean="0"/>
              <a:t> </a:t>
            </a:r>
            <a:r>
              <a:rPr lang="fr-FR" i="1" dirty="0" err="1" smtClean="0"/>
              <a:t>soon</a:t>
            </a:r>
            <a:r>
              <a:rPr lang="fr-FR" i="1" dirty="0" smtClean="0"/>
              <a:t>)</a:t>
            </a:r>
            <a:endParaRPr lang="fr-FR" i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47" y="1531856"/>
            <a:ext cx="7569715" cy="4252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Espace réservé du contenu 1"/>
          <p:cNvSpPr>
            <a:spLocks noGrp="1"/>
          </p:cNvSpPr>
          <p:nvPr>
            <p:ph sz="quarter" idx="12"/>
          </p:nvPr>
        </p:nvSpPr>
        <p:spPr>
          <a:xfrm>
            <a:off x="2107441" y="747836"/>
            <a:ext cx="5409639" cy="605951"/>
          </a:xfrm>
        </p:spPr>
        <p:txBody>
          <a:bodyPr/>
          <a:lstStyle/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Provence (PACA) Region </a:t>
            </a:r>
            <a:r>
              <a:rPr lang="en-GB" b="1" dirty="0" err="1" smtClean="0">
                <a:solidFill>
                  <a:srgbClr val="227B84"/>
                </a:solidFill>
                <a:latin typeface="Maiandra GD" pitchFamily="34" charset="0"/>
              </a:rPr>
              <a:t>Biodiv</a:t>
            </a: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. Observatory</a:t>
            </a:r>
            <a:endParaRPr lang="en-GB" dirty="0" smtClean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8598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MWO new </a:t>
            </a:r>
            <a:r>
              <a:rPr lang="fr-FR" dirty="0" err="1" smtClean="0"/>
              <a:t>tool</a:t>
            </a:r>
            <a:r>
              <a:rPr lang="fr-FR" dirty="0" smtClean="0"/>
              <a:t> ? </a:t>
            </a:r>
            <a:r>
              <a:rPr lang="fr-FR" dirty="0" err="1" smtClean="0"/>
              <a:t>Infographics</a:t>
            </a:r>
            <a:r>
              <a:rPr lang="fr-FR" dirty="0" smtClean="0"/>
              <a:t> </a:t>
            </a:r>
            <a:r>
              <a:rPr lang="fr-FR" i="1" dirty="0" smtClean="0"/>
              <a:t>(</a:t>
            </a:r>
            <a:r>
              <a:rPr lang="fr-FR" i="1" dirty="0" err="1" smtClean="0"/>
              <a:t>coming</a:t>
            </a:r>
            <a:r>
              <a:rPr lang="fr-FR" i="1" dirty="0" smtClean="0"/>
              <a:t> </a:t>
            </a:r>
            <a:r>
              <a:rPr lang="fr-FR" i="1" dirty="0" err="1" smtClean="0"/>
              <a:t>soon</a:t>
            </a:r>
            <a:r>
              <a:rPr lang="fr-FR" i="1" dirty="0" smtClean="0"/>
              <a:t>)</a:t>
            </a:r>
            <a:endParaRPr lang="fr-FR" i="1" dirty="0"/>
          </a:p>
        </p:txBody>
      </p:sp>
      <p:sp>
        <p:nvSpPr>
          <p:cNvPr id="6" name="Espace réservé du contenu 1"/>
          <p:cNvSpPr>
            <a:spLocks noGrp="1"/>
          </p:cNvSpPr>
          <p:nvPr>
            <p:ph sz="quarter" idx="12"/>
          </p:nvPr>
        </p:nvSpPr>
        <p:spPr>
          <a:xfrm>
            <a:off x="2107441" y="747836"/>
            <a:ext cx="5409639" cy="605951"/>
          </a:xfrm>
        </p:spPr>
        <p:txBody>
          <a:bodyPr/>
          <a:lstStyle/>
          <a:p>
            <a:pPr marL="0" lvl="1" indent="0">
              <a:spcBef>
                <a:spcPts val="1200"/>
              </a:spcBef>
              <a:buClr>
                <a:schemeClr val="accent5">
                  <a:lumMod val="75000"/>
                </a:schemeClr>
              </a:buClr>
              <a:buSzPct val="100000"/>
              <a:buNone/>
            </a:pP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Provence (PACA) Region </a:t>
            </a:r>
            <a:r>
              <a:rPr lang="en-GB" b="1" dirty="0" err="1" smtClean="0">
                <a:solidFill>
                  <a:srgbClr val="227B84"/>
                </a:solidFill>
                <a:latin typeface="Maiandra GD" pitchFamily="34" charset="0"/>
              </a:rPr>
              <a:t>Biodiv</a:t>
            </a:r>
            <a:r>
              <a:rPr lang="en-GB" b="1" dirty="0" smtClean="0">
                <a:solidFill>
                  <a:srgbClr val="227B84"/>
                </a:solidFill>
                <a:latin typeface="Maiandra GD" pitchFamily="34" charset="0"/>
              </a:rPr>
              <a:t>. Observatory</a:t>
            </a:r>
            <a:endParaRPr lang="en-GB" dirty="0" smtClean="0">
              <a:sym typeface="Wingdings" panose="05000000000000000000" pitchFamily="2" charset="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91" y="1890713"/>
            <a:ext cx="8766107" cy="3548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0279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2014-19 : </a:t>
            </a:r>
            <a:r>
              <a:rPr lang="en-US" sz="2400" b="1" dirty="0">
                <a:solidFill>
                  <a:schemeClr val="bg1"/>
                </a:solidFill>
              </a:rPr>
              <a:t>From MWO self-evaluation to </a:t>
            </a:r>
            <a:r>
              <a:rPr lang="en-US" sz="2400" b="1" dirty="0" smtClean="0">
                <a:solidFill>
                  <a:schemeClr val="bg1"/>
                </a:solidFill>
              </a:rPr>
              <a:t>adaptation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8128970" cy="54476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Revised Outreach strategy : </a:t>
            </a:r>
          </a:p>
          <a:p>
            <a:pPr lvl="0">
              <a:spcBef>
                <a:spcPts val="1200"/>
              </a:spcBef>
            </a:pPr>
            <a:endParaRPr lang="en-US" sz="2400" b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  <a:p>
            <a:pPr lvl="0">
              <a:spcBef>
                <a:spcPts val="1200"/>
              </a:spcBef>
            </a:pPr>
            <a:r>
              <a:rPr lang="en-US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Political decision-makers remain main Targets, </a:t>
            </a:r>
          </a:p>
          <a:p>
            <a:pPr lvl="0" algn="r">
              <a:spcBef>
                <a:spcPts val="1200"/>
              </a:spcBef>
            </a:pPr>
            <a:r>
              <a:rPr lang="en-US" sz="18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…</a:t>
            </a:r>
            <a:r>
              <a:rPr lang="en-US" dirty="0" smtClean="0"/>
              <a:t>to </a:t>
            </a:r>
            <a:r>
              <a:rPr lang="en-US" dirty="0"/>
              <a:t>be reached through </a:t>
            </a:r>
            <a:r>
              <a:rPr lang="en-US" dirty="0" smtClean="0"/>
              <a:t>intermediate </a:t>
            </a:r>
            <a:r>
              <a:rPr lang="en-US" dirty="0"/>
              <a:t>targets </a:t>
            </a:r>
            <a:r>
              <a:rPr lang="en-US" dirty="0" smtClean="0"/>
              <a:t>:</a:t>
            </a:r>
            <a:r>
              <a:rPr lang="en-US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 </a:t>
            </a:r>
          </a:p>
          <a:p>
            <a:pPr lvl="0">
              <a:spcBef>
                <a:spcPts val="1200"/>
              </a:spcBef>
            </a:pPr>
            <a:endParaRPr lang="en-US" i="1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Partnerships with </a:t>
            </a:r>
            <a:r>
              <a:rPr lang="en-US" b="1" dirty="0" smtClean="0">
                <a:solidFill>
                  <a:srgbClr val="0070C0"/>
                </a:solidFill>
              </a:rPr>
              <a:t>International conventions &amp; agreements, </a:t>
            </a:r>
            <a:r>
              <a:rPr lang="en-US" dirty="0" smtClean="0"/>
              <a:t>to ensure they support and defend MWO results. </a:t>
            </a:r>
            <a:r>
              <a:rPr lang="en-US" i="1" dirty="0" smtClean="0"/>
              <a:t>(Assumption : can disseminate information and influence policy and decision-making processes more effectively than </a:t>
            </a:r>
            <a:r>
              <a:rPr lang="en-US" i="1" dirty="0" err="1" smtClean="0"/>
              <a:t>TdV</a:t>
            </a:r>
            <a:r>
              <a:rPr lang="en-US" i="1" dirty="0" smtClean="0"/>
              <a:t>/ MWO alone). </a:t>
            </a:r>
          </a:p>
          <a:p>
            <a:pPr lvl="1">
              <a:buClr>
                <a:srgbClr val="4BACC6"/>
              </a:buClr>
            </a:pPr>
            <a:endParaRPr lang="en-US" i="1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 more effective partnership with </a:t>
            </a:r>
            <a:r>
              <a:rPr lang="en-US" b="1" i="1" dirty="0" smtClean="0">
                <a:solidFill>
                  <a:srgbClr val="0070C0"/>
                </a:solidFill>
              </a:rPr>
              <a:t>MedWet</a:t>
            </a:r>
            <a:r>
              <a:rPr lang="en-US" dirty="0" smtClean="0">
                <a:solidFill>
                  <a:srgbClr val="0070C0"/>
                </a:solidFill>
              </a:rPr>
              <a:t>  </a:t>
            </a:r>
            <a:r>
              <a:rPr lang="en-US" dirty="0" smtClean="0"/>
              <a:t>for national and international dissemination of MWO results  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Publish </a:t>
            </a:r>
            <a:r>
              <a:rPr lang="en-US" dirty="0"/>
              <a:t>articles in the national and international </a:t>
            </a:r>
            <a:r>
              <a:rPr lang="en-US" dirty="0" smtClean="0"/>
              <a:t>press </a:t>
            </a:r>
            <a:r>
              <a:rPr lang="en-US" b="1" i="1" dirty="0" smtClean="0">
                <a:solidFill>
                  <a:srgbClr val="0070C0"/>
                </a:solidFill>
              </a:rPr>
              <a:t>[i.e. towards general public]</a:t>
            </a:r>
            <a:r>
              <a:rPr lang="en-US" dirty="0" smtClean="0"/>
              <a:t> </a:t>
            </a:r>
            <a:r>
              <a:rPr lang="en-US" dirty="0"/>
              <a:t>to make </a:t>
            </a:r>
            <a:r>
              <a:rPr lang="en-US" dirty="0" smtClean="0"/>
              <a:t>results </a:t>
            </a:r>
            <a:r>
              <a:rPr lang="en-US" dirty="0"/>
              <a:t>more </a:t>
            </a:r>
            <a:r>
              <a:rPr lang="en-US" dirty="0" smtClean="0"/>
              <a:t>visible</a:t>
            </a:r>
          </a:p>
        </p:txBody>
      </p:sp>
    </p:spTree>
    <p:extLst>
      <p:ext uri="{BB962C8B-B14F-4D97-AF65-F5344CB8AC3E}">
        <p14:creationId xmlns:p14="http://schemas.microsoft.com/office/powerpoint/2010/main" val="3032974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From self-evaluation to MWO Adaptation</a:t>
            </a:r>
            <a:endParaRPr 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9394" y="861225"/>
            <a:ext cx="8128970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Mobilize </a:t>
            </a:r>
            <a:r>
              <a:rPr lang="en-US" b="1" i="1" dirty="0">
                <a:solidFill>
                  <a:srgbClr val="0070C0"/>
                </a:solidFill>
              </a:rPr>
              <a:t>Mediterranean </a:t>
            </a:r>
            <a:r>
              <a:rPr lang="en-US" b="1" i="1" dirty="0" smtClean="0">
                <a:solidFill>
                  <a:srgbClr val="0070C0"/>
                </a:solidFill>
              </a:rPr>
              <a:t>NGOs :</a:t>
            </a:r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1257300" lvl="2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GB" altLang="fr-FR" sz="1800" dirty="0" smtClean="0"/>
              <a:t>Strong, national NGOs already involved in wetlands and water, able to </a:t>
            </a:r>
            <a:r>
              <a:rPr lang="en-GB" altLang="fr-FR" sz="1800" b="1" i="1" dirty="0" smtClean="0">
                <a:solidFill>
                  <a:srgbClr val="0070C0"/>
                </a:solidFill>
              </a:rPr>
              <a:t>relay/ translate MWO results in own countries </a:t>
            </a:r>
            <a:r>
              <a:rPr lang="en-US" sz="1800" dirty="0" smtClean="0"/>
              <a:t>and lobby their decision-makers / political leaders</a:t>
            </a:r>
          </a:p>
          <a:p>
            <a:pPr lvl="2">
              <a:buClr>
                <a:srgbClr val="4BACC6"/>
              </a:buClr>
            </a:pPr>
            <a:endParaRPr lang="en-US" sz="3200" b="1" i="1" dirty="0" smtClean="0">
              <a:solidFill>
                <a:srgbClr val="FF0000"/>
              </a:solidFill>
            </a:endParaRPr>
          </a:p>
          <a:p>
            <a:pPr lvl="2">
              <a:buClr>
                <a:srgbClr val="4BACC6"/>
              </a:buClr>
            </a:pPr>
            <a:r>
              <a:rPr lang="en-US" sz="3200" b="1" i="1" dirty="0" smtClean="0">
                <a:solidFill>
                  <a:srgbClr val="FF0000"/>
                </a:solidFill>
              </a:rPr>
              <a:t>YOU !!!!!!</a:t>
            </a:r>
          </a:p>
          <a:p>
            <a:pPr marL="1257300" lvl="2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1257300" lvl="2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GB" altLang="fr-FR" sz="1800" dirty="0"/>
          </a:p>
          <a:p>
            <a:pPr marL="1257300" lvl="2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GB" altLang="fr-FR" sz="1800" b="1" i="1" dirty="0">
                <a:solidFill>
                  <a:srgbClr val="0070C0"/>
                </a:solidFill>
              </a:rPr>
              <a:t>Build capacity of </a:t>
            </a:r>
            <a:r>
              <a:rPr lang="en-GB" altLang="fr-FR" sz="1800" b="1" i="1" dirty="0" smtClean="0">
                <a:solidFill>
                  <a:srgbClr val="0070C0"/>
                </a:solidFill>
              </a:rPr>
              <a:t>emerging national </a:t>
            </a:r>
            <a:r>
              <a:rPr lang="en-GB" altLang="fr-FR" sz="1800" b="1" i="1" dirty="0">
                <a:solidFill>
                  <a:srgbClr val="0070C0"/>
                </a:solidFill>
              </a:rPr>
              <a:t>NGOs</a:t>
            </a:r>
            <a:r>
              <a:rPr lang="en-GB" altLang="fr-FR" sz="1800" i="1" dirty="0">
                <a:solidFill>
                  <a:srgbClr val="0070C0"/>
                </a:solidFill>
              </a:rPr>
              <a:t> </a:t>
            </a:r>
            <a:r>
              <a:rPr lang="en-GB" altLang="fr-FR" sz="1800" dirty="0"/>
              <a:t>in countries where civil society is still </a:t>
            </a:r>
            <a:r>
              <a:rPr lang="en-GB" altLang="fr-FR" sz="1800" dirty="0" smtClean="0"/>
              <a:t>weak/ young </a:t>
            </a:r>
            <a:r>
              <a:rPr lang="en-GB" altLang="fr-FR" sz="1600" i="1" dirty="0" smtClean="0"/>
              <a:t>(NGO </a:t>
            </a:r>
            <a:r>
              <a:rPr lang="en-GB" altLang="fr-FR" sz="1600" i="1" dirty="0"/>
              <a:t>Maghreb </a:t>
            </a:r>
            <a:r>
              <a:rPr lang="en-GB" altLang="fr-FR" sz="1600" i="1" dirty="0" smtClean="0"/>
              <a:t>Sentinels </a:t>
            </a:r>
            <a:r>
              <a:rPr lang="en-GB" altLang="fr-FR" sz="1600" i="1" dirty="0"/>
              <a:t>project with WWF-Medit</a:t>
            </a:r>
            <a:r>
              <a:rPr lang="en-GB" altLang="fr-FR" sz="1600" i="1" dirty="0" smtClean="0"/>
              <a:t>. 2013-2015 ; </a:t>
            </a:r>
            <a:r>
              <a:rPr lang="en-GB" altLang="fr-FR" b="1" dirty="0" smtClean="0">
                <a:solidFill>
                  <a:srgbClr val="FF0000"/>
                </a:solidFill>
              </a:rPr>
              <a:t>AFD-FFEM Project</a:t>
            </a:r>
            <a:r>
              <a:rPr lang="en-GB" altLang="fr-FR" sz="1600" i="1" dirty="0" smtClean="0"/>
              <a:t>…)</a:t>
            </a:r>
            <a:endParaRPr lang="fr-FR" altLang="fr-FR" sz="1600" i="1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endParaRPr lang="en-US" sz="1800" dirty="0" smtClean="0"/>
          </a:p>
          <a:p>
            <a:pPr marL="800100" lvl="1" indent="-342900">
              <a:buClr>
                <a:srgbClr val="4BACC6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Have “</a:t>
            </a:r>
            <a:r>
              <a:rPr lang="en-US" b="1" i="1" dirty="0" smtClean="0">
                <a:solidFill>
                  <a:srgbClr val="0070C0"/>
                </a:solidFill>
              </a:rPr>
              <a:t>field ambassadors” </a:t>
            </a:r>
            <a:r>
              <a:rPr lang="en-US" dirty="0" smtClean="0"/>
              <a:t>to </a:t>
            </a:r>
            <a:r>
              <a:rPr lang="en-US" dirty="0"/>
              <a:t>build capacity at the levels of governmental agencies, NGOs and local managers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364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bldLvl="5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/>
          <p:cNvSpPr txBox="1"/>
          <p:nvPr/>
        </p:nvSpPr>
        <p:spPr>
          <a:xfrm>
            <a:off x="1454417" y="2238761"/>
            <a:ext cx="6549551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400" b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- Do you have examples in your countries of “wetland messages” appropriated by politicians (local/ national), or Ministries not in charge of Environment ?</a:t>
            </a:r>
            <a:endParaRPr lang="en-US" i="1" dirty="0"/>
          </a:p>
          <a:p>
            <a:pPr lvl="0">
              <a:spcBef>
                <a:spcPts val="1200"/>
              </a:spcBef>
            </a:pPr>
            <a:endParaRPr lang="en-US" sz="2400" b="1" i="1" dirty="0" smtClean="0">
              <a:solidFill>
                <a:srgbClr val="3C8284"/>
              </a:solidFill>
              <a:latin typeface="Maiandra GD" panose="020E0502030308020204" pitchFamily="34" charset="0"/>
            </a:endParaRPr>
          </a:p>
          <a:p>
            <a:pPr lvl="0">
              <a:spcBef>
                <a:spcPts val="1200"/>
              </a:spcBef>
            </a:pPr>
            <a:r>
              <a:rPr lang="en-US" sz="3200" b="1" i="1" dirty="0" smtClean="0">
                <a:solidFill>
                  <a:srgbClr val="3C8284"/>
                </a:solidFill>
                <a:latin typeface="Maiandra GD" panose="020E0502030308020204" pitchFamily="34" charset="0"/>
                <a:sym typeface="Wingdings" panose="05000000000000000000" pitchFamily="2" charset="2"/>
              </a:rPr>
              <a:t> </a:t>
            </a:r>
            <a:r>
              <a:rPr lang="en-US" sz="3200" b="1" i="1" dirty="0" smtClean="0">
                <a:solidFill>
                  <a:srgbClr val="3C8284"/>
                </a:solidFill>
                <a:latin typeface="Maiandra GD" panose="020E0502030308020204" pitchFamily="34" charset="0"/>
              </a:rPr>
              <a:t> What triggered this success ?</a:t>
            </a:r>
          </a:p>
        </p:txBody>
      </p:sp>
      <p:sp>
        <p:nvSpPr>
          <p:cNvPr id="3" name="Titre 2"/>
          <p:cNvSpPr txBox="1">
            <a:spLocks/>
          </p:cNvSpPr>
          <p:nvPr/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US" sz="2400" b="1" dirty="0" smtClean="0">
                <a:solidFill>
                  <a:schemeClr val="bg1"/>
                </a:solidFill>
              </a:rPr>
              <a:t>Discussion :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271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17914</TotalTime>
  <Words>508</Words>
  <Application>Microsoft Office PowerPoint</Application>
  <PresentationFormat>Affichage à l'écran (4:3)</PresentationFormat>
  <Paragraphs>76</Paragraphs>
  <Slides>11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1_Thème Office</vt:lpstr>
      <vt:lpstr>20 November 2019</vt:lpstr>
      <vt:lpstr>MWO 1 : A wide array of communication /transfer tools</vt:lpstr>
      <vt:lpstr>Présentation PowerPoint</vt:lpstr>
      <vt:lpstr>Présentation PowerPoint</vt:lpstr>
      <vt:lpstr>Possible new  MWO tool ? Infographics (coming soon)</vt:lpstr>
      <vt:lpstr>MWO new tool ? Infographics (coming soon)</vt:lpstr>
      <vt:lpstr>Présentation PowerPoint</vt:lpstr>
      <vt:lpstr>Présentation PowerPoint</vt:lpstr>
      <vt:lpstr>Présentation PowerPoint</vt:lpstr>
      <vt:lpstr>Présentation PowerPoint</vt:lpstr>
      <vt:lpstr>www.tourduvalat.org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CP</cp:lastModifiedBy>
  <cp:revision>489</cp:revision>
  <dcterms:created xsi:type="dcterms:W3CDTF">2011-05-03T08:32:01Z</dcterms:created>
  <dcterms:modified xsi:type="dcterms:W3CDTF">2019-11-20T05:38:30Z</dcterms:modified>
</cp:coreProperties>
</file>