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80" r:id="rId6"/>
    <p:sldId id="272" r:id="rId7"/>
    <p:sldId id="273" r:id="rId8"/>
    <p:sldId id="266" r:id="rId9"/>
    <p:sldId id="274" r:id="rId10"/>
    <p:sldId id="275" r:id="rId11"/>
    <p:sldId id="276" r:id="rId12"/>
    <p:sldId id="269" r:id="rId13"/>
    <p:sldId id="277" r:id="rId14"/>
    <p:sldId id="270" r:id="rId15"/>
    <p:sldId id="278" r:id="rId16"/>
    <p:sldId id="271" r:id="rId17"/>
    <p:sldId id="279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mosaique%20agricole%202000%20v2\new_results.txt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zones%20humides%20littorales%202000\new_results.txt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GI\Documents\Dossier%20a%20transferer\LPI\LPI_2010\Calculs\LPI%20PACA%20avril%202017\habitats\zones%20humides%20d'eau%20douce%202000\new_results.txt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new_results!$B$2:$B$18</c:f>
              <c:numCache>
                <c:formatCode>General</c:formatCode>
                <c:ptCount val="17"/>
                <c:pt idx="0">
                  <c:v>1</c:v>
                </c:pt>
                <c:pt idx="1">
                  <c:v>0.94636249383286097</c:v>
                </c:pt>
                <c:pt idx="2">
                  <c:v>0.89560196973371198</c:v>
                </c:pt>
                <c:pt idx="3">
                  <c:v>0.84756411355915695</c:v>
                </c:pt>
                <c:pt idx="4">
                  <c:v>0.84170252772279297</c:v>
                </c:pt>
                <c:pt idx="5">
                  <c:v>0.83284715997959402</c:v>
                </c:pt>
                <c:pt idx="6">
                  <c:v>0.82903784193126995</c:v>
                </c:pt>
                <c:pt idx="7">
                  <c:v>0.80262810441997801</c:v>
                </c:pt>
                <c:pt idx="8">
                  <c:v>0.79053810702094596</c:v>
                </c:pt>
                <c:pt idx="9">
                  <c:v>0.785035300959669</c:v>
                </c:pt>
                <c:pt idx="10">
                  <c:v>0.78393634421200498</c:v>
                </c:pt>
                <c:pt idx="11">
                  <c:v>0.76206530351114499</c:v>
                </c:pt>
                <c:pt idx="12">
                  <c:v>0.77641489695978805</c:v>
                </c:pt>
                <c:pt idx="13">
                  <c:v>0.77880673962758995</c:v>
                </c:pt>
                <c:pt idx="14">
                  <c:v>0.73493480766590502</c:v>
                </c:pt>
                <c:pt idx="15">
                  <c:v>0.66167718642501805</c:v>
                </c:pt>
                <c:pt idx="16">
                  <c:v>0.56281236819306801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new_results!$C$2:$C$18</c:f>
              <c:numCache>
                <c:formatCode>General</c:formatCode>
                <c:ptCount val="17"/>
                <c:pt idx="0">
                  <c:v>1</c:v>
                </c:pt>
                <c:pt idx="1">
                  <c:v>0.87048126009392301</c:v>
                </c:pt>
                <c:pt idx="2">
                  <c:v>0.79520833696701598</c:v>
                </c:pt>
                <c:pt idx="3">
                  <c:v>0.74611587410515701</c:v>
                </c:pt>
                <c:pt idx="4">
                  <c:v>0.72772571010349596</c:v>
                </c:pt>
                <c:pt idx="5">
                  <c:v>0.71424994433200295</c:v>
                </c:pt>
                <c:pt idx="6">
                  <c:v>0.70026686453239695</c:v>
                </c:pt>
                <c:pt idx="7">
                  <c:v>0.65646239164285702</c:v>
                </c:pt>
                <c:pt idx="8">
                  <c:v>0.64756942449357402</c:v>
                </c:pt>
                <c:pt idx="9">
                  <c:v>0.62981886385938401</c:v>
                </c:pt>
                <c:pt idx="10">
                  <c:v>0.622321326698002</c:v>
                </c:pt>
                <c:pt idx="11">
                  <c:v>0.60095792619202704</c:v>
                </c:pt>
                <c:pt idx="12">
                  <c:v>0.61500701554149795</c:v>
                </c:pt>
                <c:pt idx="13">
                  <c:v>0.61532249288683905</c:v>
                </c:pt>
                <c:pt idx="14">
                  <c:v>0.55501773991782399</c:v>
                </c:pt>
                <c:pt idx="15">
                  <c:v>0.50105331892775695</c:v>
                </c:pt>
                <c:pt idx="16">
                  <c:v>0.41386017780430101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6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new_results!$D$2:$D$18</c:f>
              <c:numCache>
                <c:formatCode>General</c:formatCode>
                <c:ptCount val="17"/>
                <c:pt idx="0">
                  <c:v>1</c:v>
                </c:pt>
                <c:pt idx="1">
                  <c:v>1.0167897204437799</c:v>
                </c:pt>
                <c:pt idx="2">
                  <c:v>0.99375230996275599</c:v>
                </c:pt>
                <c:pt idx="3">
                  <c:v>0.97222618794985605</c:v>
                </c:pt>
                <c:pt idx="4">
                  <c:v>0.98051890280436205</c:v>
                </c:pt>
                <c:pt idx="5">
                  <c:v>0.97194903021624501</c:v>
                </c:pt>
                <c:pt idx="6">
                  <c:v>0.97473622983628205</c:v>
                </c:pt>
                <c:pt idx="7">
                  <c:v>0.95250247796374399</c:v>
                </c:pt>
                <c:pt idx="8">
                  <c:v>0.97642790674480795</c:v>
                </c:pt>
                <c:pt idx="9">
                  <c:v>0.99153510055870797</c:v>
                </c:pt>
                <c:pt idx="10">
                  <c:v>1.00596226539945</c:v>
                </c:pt>
                <c:pt idx="11">
                  <c:v>0.976868317846739</c:v>
                </c:pt>
                <c:pt idx="12">
                  <c:v>1.0116478756682401</c:v>
                </c:pt>
                <c:pt idx="13">
                  <c:v>1.02548005268123</c:v>
                </c:pt>
                <c:pt idx="14">
                  <c:v>0.99402319042287302</c:v>
                </c:pt>
                <c:pt idx="15">
                  <c:v>0.90839019967283496</c:v>
                </c:pt>
                <c:pt idx="16">
                  <c:v>0.78169642227082903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905024"/>
        <c:axId val="48967680"/>
      </c:lineChart>
      <c:catAx>
        <c:axId val="479050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48967680"/>
        <c:crosses val="autoZero"/>
        <c:auto val="1"/>
        <c:lblAlgn val="ctr"/>
        <c:lblOffset val="100"/>
        <c:noMultiLvlLbl val="0"/>
      </c:catAx>
      <c:valAx>
        <c:axId val="489676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fr-FR"/>
          </a:p>
        </c:txPr>
        <c:crossAx val="4790502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new_results!$B$2:$B$18</c:f>
              <c:numCache>
                <c:formatCode>General</c:formatCode>
                <c:ptCount val="17"/>
                <c:pt idx="0">
                  <c:v>1</c:v>
                </c:pt>
                <c:pt idx="1">
                  <c:v>1.00934386407899</c:v>
                </c:pt>
                <c:pt idx="2">
                  <c:v>0.99618822109465399</c:v>
                </c:pt>
                <c:pt idx="3">
                  <c:v>0.93163299072206995</c:v>
                </c:pt>
                <c:pt idx="4">
                  <c:v>0.86413619432787603</c:v>
                </c:pt>
                <c:pt idx="5">
                  <c:v>0.85032221480485204</c:v>
                </c:pt>
                <c:pt idx="6">
                  <c:v>0.87493378114560405</c:v>
                </c:pt>
                <c:pt idx="7">
                  <c:v>0.89746985358506004</c:v>
                </c:pt>
                <c:pt idx="8">
                  <c:v>0.88790387964458894</c:v>
                </c:pt>
                <c:pt idx="9">
                  <c:v>0.89555632933284501</c:v>
                </c:pt>
                <c:pt idx="10">
                  <c:v>0.852968830873299</c:v>
                </c:pt>
                <c:pt idx="11">
                  <c:v>0.80031702575451202</c:v>
                </c:pt>
                <c:pt idx="12">
                  <c:v>0.74725542863815797</c:v>
                </c:pt>
                <c:pt idx="13">
                  <c:v>0.68770541353790504</c:v>
                </c:pt>
                <c:pt idx="14">
                  <c:v>0.69884481178330404</c:v>
                </c:pt>
                <c:pt idx="15">
                  <c:v>0.63394219034435395</c:v>
                </c:pt>
                <c:pt idx="16">
                  <c:v>0.60091597553143905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new_results!$C$2:$C$18</c:f>
              <c:numCache>
                <c:formatCode>General</c:formatCode>
                <c:ptCount val="17"/>
                <c:pt idx="0">
                  <c:v>1</c:v>
                </c:pt>
                <c:pt idx="1">
                  <c:v>0.94415963102040501</c:v>
                </c:pt>
                <c:pt idx="2">
                  <c:v>0.90237075977770997</c:v>
                </c:pt>
                <c:pt idx="3">
                  <c:v>0.81995063848282701</c:v>
                </c:pt>
                <c:pt idx="4">
                  <c:v>0.74111053420085404</c:v>
                </c:pt>
                <c:pt idx="5">
                  <c:v>0.71221536490062198</c:v>
                </c:pt>
                <c:pt idx="6">
                  <c:v>0.71359824414943396</c:v>
                </c:pt>
                <c:pt idx="7">
                  <c:v>0.72843535790651803</c:v>
                </c:pt>
                <c:pt idx="8">
                  <c:v>0.71131777445977595</c:v>
                </c:pt>
                <c:pt idx="9">
                  <c:v>0.71061418103224105</c:v>
                </c:pt>
                <c:pt idx="10">
                  <c:v>0.66791130785407604</c:v>
                </c:pt>
                <c:pt idx="11">
                  <c:v>0.61301932042860197</c:v>
                </c:pt>
                <c:pt idx="12">
                  <c:v>0.56968240864765096</c:v>
                </c:pt>
                <c:pt idx="13">
                  <c:v>0.52441533901208204</c:v>
                </c:pt>
                <c:pt idx="14">
                  <c:v>0.52763966011359398</c:v>
                </c:pt>
                <c:pt idx="15">
                  <c:v>0.465129264407669</c:v>
                </c:pt>
                <c:pt idx="16">
                  <c:v>0.41418358911546999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4"/>
              </a:solidFill>
            </a:ln>
          </c:spPr>
          <c:marker>
            <c:symbol val="none"/>
          </c:marker>
          <c:cat>
            <c:numRef>
              <c:f>new_results!$A$2:$A$18</c:f>
              <c:numCache>
                <c:formatCode>General</c:formatCode>
                <c:ptCount val="17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</c:numCache>
            </c:numRef>
          </c:cat>
          <c:val>
            <c:numRef>
              <c:f>new_results!$D$2:$D$18</c:f>
              <c:numCache>
                <c:formatCode>General</c:formatCode>
                <c:ptCount val="17"/>
                <c:pt idx="0">
                  <c:v>1</c:v>
                </c:pt>
                <c:pt idx="1">
                  <c:v>1.09337062601533</c:v>
                </c:pt>
                <c:pt idx="2">
                  <c:v>1.10935631690921</c:v>
                </c:pt>
                <c:pt idx="3">
                  <c:v>1.06052889607486</c:v>
                </c:pt>
                <c:pt idx="4">
                  <c:v>0.996253450064566</c:v>
                </c:pt>
                <c:pt idx="5">
                  <c:v>1.01558139885662</c:v>
                </c:pt>
                <c:pt idx="6">
                  <c:v>1.0642626353275999</c:v>
                </c:pt>
                <c:pt idx="7">
                  <c:v>1.1068437316992701</c:v>
                </c:pt>
                <c:pt idx="8">
                  <c:v>1.1154213225214</c:v>
                </c:pt>
                <c:pt idx="9">
                  <c:v>1.1428438473203599</c:v>
                </c:pt>
                <c:pt idx="10">
                  <c:v>1.08235904116707</c:v>
                </c:pt>
                <c:pt idx="11">
                  <c:v>1.0398586565361001</c:v>
                </c:pt>
                <c:pt idx="12">
                  <c:v>0.97723363293884702</c:v>
                </c:pt>
                <c:pt idx="13">
                  <c:v>0.92079796853398299</c:v>
                </c:pt>
                <c:pt idx="14">
                  <c:v>0.95702383489016996</c:v>
                </c:pt>
                <c:pt idx="15">
                  <c:v>0.885507219576529</c:v>
                </c:pt>
                <c:pt idx="16">
                  <c:v>0.88746841094056195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984832"/>
        <c:axId val="48986368"/>
      </c:lineChart>
      <c:catAx>
        <c:axId val="48984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48986368"/>
        <c:crosses val="autoZero"/>
        <c:auto val="1"/>
        <c:lblAlgn val="ctr"/>
        <c:lblOffset val="100"/>
        <c:noMultiLvlLbl val="0"/>
      </c:catAx>
      <c:valAx>
        <c:axId val="48986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/>
            </a:pPr>
            <a:endParaRPr lang="fr-FR"/>
          </a:p>
        </c:txPr>
        <c:crossAx val="48984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57150"/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new_results!$B$2:$B$17</c:f>
              <c:numCache>
                <c:formatCode>General</c:formatCode>
                <c:ptCount val="16"/>
                <c:pt idx="0">
                  <c:v>1</c:v>
                </c:pt>
                <c:pt idx="1">
                  <c:v>1.0915255673100599</c:v>
                </c:pt>
                <c:pt idx="2">
                  <c:v>1.1500689668701001</c:v>
                </c:pt>
                <c:pt idx="3">
                  <c:v>1.1428463879552</c:v>
                </c:pt>
                <c:pt idx="4">
                  <c:v>1.15203392796287</c:v>
                </c:pt>
                <c:pt idx="5">
                  <c:v>1.11365208346511</c:v>
                </c:pt>
                <c:pt idx="6">
                  <c:v>1.0779687016058701</c:v>
                </c:pt>
                <c:pt idx="7">
                  <c:v>1.17013957774511</c:v>
                </c:pt>
                <c:pt idx="8">
                  <c:v>1.3024194735161501</c:v>
                </c:pt>
                <c:pt idx="9">
                  <c:v>1.4293919786748901</c:v>
                </c:pt>
                <c:pt idx="10">
                  <c:v>1.47671716518217</c:v>
                </c:pt>
                <c:pt idx="11">
                  <c:v>1.3603738565991801</c:v>
                </c:pt>
                <c:pt idx="12">
                  <c:v>1.2516639639943901</c:v>
                </c:pt>
                <c:pt idx="13">
                  <c:v>1.16983664251583</c:v>
                </c:pt>
                <c:pt idx="14">
                  <c:v>1.2452176196639</c:v>
                </c:pt>
                <c:pt idx="15">
                  <c:v>1.35866444024539</c:v>
                </c:pt>
              </c:numCache>
            </c:numRef>
          </c:val>
          <c:smooth val="0"/>
        </c:ser>
        <c:ser>
          <c:idx val="1"/>
          <c:order val="1"/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new_results!$C$2:$C$17</c:f>
              <c:numCache>
                <c:formatCode>General</c:formatCode>
                <c:ptCount val="16"/>
                <c:pt idx="0">
                  <c:v>1</c:v>
                </c:pt>
                <c:pt idx="1">
                  <c:v>1.00969933806378</c:v>
                </c:pt>
                <c:pt idx="2">
                  <c:v>1.03154203035008</c:v>
                </c:pt>
                <c:pt idx="3">
                  <c:v>0.99118078461401105</c:v>
                </c:pt>
                <c:pt idx="4">
                  <c:v>0.97950281571993503</c:v>
                </c:pt>
                <c:pt idx="5">
                  <c:v>0.92242770989882406</c:v>
                </c:pt>
                <c:pt idx="6">
                  <c:v>0.86214934574972202</c:v>
                </c:pt>
                <c:pt idx="7">
                  <c:v>0.93699075827228895</c:v>
                </c:pt>
                <c:pt idx="8">
                  <c:v>1.0320695449766599</c:v>
                </c:pt>
                <c:pt idx="9">
                  <c:v>1.1115030386479099</c:v>
                </c:pt>
                <c:pt idx="10">
                  <c:v>1.1465021192761</c:v>
                </c:pt>
                <c:pt idx="11">
                  <c:v>1.0367954978338201</c:v>
                </c:pt>
                <c:pt idx="12">
                  <c:v>0.94716245741340899</c:v>
                </c:pt>
                <c:pt idx="13">
                  <c:v>0.87136504826470396</c:v>
                </c:pt>
                <c:pt idx="14">
                  <c:v>0.91913461040345801</c:v>
                </c:pt>
                <c:pt idx="15">
                  <c:v>0.98353226884073996</c:v>
                </c:pt>
              </c:numCache>
            </c:numRef>
          </c:val>
          <c:smooth val="0"/>
        </c:ser>
        <c:ser>
          <c:idx val="2"/>
          <c:order val="2"/>
          <c:spPr>
            <a:ln>
              <a:solidFill>
                <a:schemeClr val="accent1"/>
              </a:solidFill>
            </a:ln>
          </c:spPr>
          <c:marker>
            <c:symbol val="none"/>
          </c:marker>
          <c:cat>
            <c:numRef>
              <c:f>new_results!$A$2:$A$17</c:f>
              <c:numCache>
                <c:formatCode>General</c:formatCod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numCache>
            </c:numRef>
          </c:cat>
          <c:val>
            <c:numRef>
              <c:f>new_results!$D$2:$D$17</c:f>
              <c:numCache>
                <c:formatCode>General</c:formatCode>
                <c:ptCount val="16"/>
                <c:pt idx="0">
                  <c:v>1</c:v>
                </c:pt>
                <c:pt idx="1">
                  <c:v>1.1775212323714801</c:v>
                </c:pt>
                <c:pt idx="2">
                  <c:v>1.2858757293255501</c:v>
                </c:pt>
                <c:pt idx="3">
                  <c:v>1.2951278942437601</c:v>
                </c:pt>
                <c:pt idx="4">
                  <c:v>1.32865458878569</c:v>
                </c:pt>
                <c:pt idx="5">
                  <c:v>1.3250141150225401</c:v>
                </c:pt>
                <c:pt idx="6">
                  <c:v>1.29734201064027</c:v>
                </c:pt>
                <c:pt idx="7">
                  <c:v>1.42747779327391</c:v>
                </c:pt>
                <c:pt idx="8">
                  <c:v>1.6192009677857699</c:v>
                </c:pt>
                <c:pt idx="9">
                  <c:v>1.7929462445886499</c:v>
                </c:pt>
                <c:pt idx="10">
                  <c:v>1.89381748553558</c:v>
                </c:pt>
                <c:pt idx="11">
                  <c:v>1.7625756554090499</c:v>
                </c:pt>
                <c:pt idx="12">
                  <c:v>1.65284253854621</c:v>
                </c:pt>
                <c:pt idx="13">
                  <c:v>1.5517651339604099</c:v>
                </c:pt>
                <c:pt idx="14">
                  <c:v>1.6906934706705301</c:v>
                </c:pt>
                <c:pt idx="15">
                  <c:v>1.8630798037007501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9019904"/>
        <c:axId val="49087232"/>
      </c:lineChart>
      <c:catAx>
        <c:axId val="490199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800" baseline="0"/>
            </a:pPr>
            <a:endParaRPr lang="fr-FR"/>
          </a:p>
        </c:txPr>
        <c:crossAx val="49087232"/>
        <c:crosses val="autoZero"/>
        <c:auto val="1"/>
        <c:lblAlgn val="ctr"/>
        <c:lblOffset val="100"/>
        <c:noMultiLvlLbl val="0"/>
      </c:catAx>
      <c:valAx>
        <c:axId val="49087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90199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5185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8918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4641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884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63267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977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622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4330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91591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5156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9558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618E7-4ED0-417F-923A-F61F07C92F07}" type="datetimeFigureOut">
              <a:rPr lang="fr-FR" smtClean="0"/>
              <a:t>20/11/2019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20FDE-D0F0-42A9-A4F6-46E36919509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1898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757808" y="1988840"/>
            <a:ext cx="7772400" cy="1470025"/>
          </a:xfrm>
          <a:ln>
            <a:solidFill>
              <a:schemeClr val="accent6"/>
            </a:solidFill>
          </a:ln>
        </p:spPr>
        <p:txBody>
          <a:bodyPr>
            <a:normAutofit/>
          </a:bodyPr>
          <a:lstStyle/>
          <a:p>
            <a:r>
              <a:rPr lang="fr-FR" sz="3600" i="1" dirty="0" err="1" smtClean="0">
                <a:solidFill>
                  <a:schemeClr val="accent6"/>
                </a:solidFill>
              </a:rPr>
              <a:t>Indicators</a:t>
            </a:r>
            <a:r>
              <a:rPr lang="fr-FR" sz="3600" i="1" dirty="0" smtClean="0">
                <a:solidFill>
                  <a:schemeClr val="accent6"/>
                </a:solidFill>
              </a:rPr>
              <a:t> to monitor </a:t>
            </a:r>
            <a:r>
              <a:rPr lang="fr-FR" sz="3600" i="1" dirty="0" err="1" smtClean="0">
                <a:solidFill>
                  <a:schemeClr val="accent6"/>
                </a:solidFill>
              </a:rPr>
              <a:t>biodiversity</a:t>
            </a:r>
            <a:r>
              <a:rPr lang="fr-FR" sz="3600" i="1" dirty="0" smtClean="0">
                <a:solidFill>
                  <a:schemeClr val="accent6"/>
                </a:solidFill>
              </a:rPr>
              <a:t> trends</a:t>
            </a:r>
            <a:endParaRPr lang="fr-FR" sz="3600" i="1" dirty="0">
              <a:solidFill>
                <a:schemeClr val="accent6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109" y="3675477"/>
            <a:ext cx="4682387" cy="2633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79512" y="373448"/>
            <a:ext cx="626469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Thomas Galewski </a:t>
            </a:r>
          </a:p>
          <a:p>
            <a:endParaRPr lang="fr-FR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fr-FR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AFD- FFEM training session; 20 </a:t>
            </a:r>
            <a:r>
              <a:rPr lang="fr-FR" sz="16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November</a:t>
            </a:r>
            <a:r>
              <a:rPr lang="fr-FR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2019</a:t>
            </a:r>
          </a:p>
          <a:p>
            <a:endParaRPr lang="fr-FR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fr-FR" sz="16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Tour du </a:t>
            </a:r>
            <a:r>
              <a:rPr lang="fr-FR" sz="16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Valat</a:t>
            </a:r>
            <a:endParaRPr lang="fr-FR" sz="1600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430" y="315691"/>
            <a:ext cx="1375879" cy="1375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2634" y="284218"/>
            <a:ext cx="1357899" cy="154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 descr="Image associé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783" y="3623539"/>
            <a:ext cx="4015169" cy="3068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Résultat de recherche d'images pour &quot;afd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202" y="-1531"/>
            <a:ext cx="1909228" cy="863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3419" y="868171"/>
            <a:ext cx="1048661" cy="1048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8165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420888"/>
            <a:ext cx="3856744" cy="263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3" y="4180030"/>
            <a:ext cx="2619375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08720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Connecteur droit 6"/>
          <p:cNvCxnSpPr/>
          <p:nvPr/>
        </p:nvCxnSpPr>
        <p:spPr>
          <a:xfrm flipH="1">
            <a:off x="4932040" y="2060848"/>
            <a:ext cx="1440160" cy="86409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/>
        </p:nvCxnSpPr>
        <p:spPr>
          <a:xfrm flipH="1" flipV="1">
            <a:off x="5379802" y="3738609"/>
            <a:ext cx="848382" cy="129566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78385"/>
            <a:ext cx="2619375" cy="1743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1" name="Connecteur droit 10"/>
          <p:cNvCxnSpPr/>
          <p:nvPr/>
        </p:nvCxnSpPr>
        <p:spPr>
          <a:xfrm flipH="1" flipV="1">
            <a:off x="3374951" y="2068630"/>
            <a:ext cx="1053033" cy="10003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483" y="3738609"/>
            <a:ext cx="2600325" cy="1752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5" name="Connecteur droit 14"/>
          <p:cNvCxnSpPr/>
          <p:nvPr/>
        </p:nvCxnSpPr>
        <p:spPr>
          <a:xfrm flipH="1" flipV="1">
            <a:off x="2843808" y="4636970"/>
            <a:ext cx="1728192" cy="39729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/>
          <p:cNvSpPr txBox="1"/>
          <p:nvPr/>
        </p:nvSpPr>
        <p:spPr>
          <a:xfrm>
            <a:off x="445430" y="59492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But </a:t>
            </a:r>
            <a:r>
              <a:rPr lang="fr-FR" dirty="0" err="1" smtClean="0"/>
              <a:t>there</a:t>
            </a:r>
            <a:r>
              <a:rPr lang="fr-FR" dirty="0" smtClean="0"/>
              <a:t> are monitoring programmes running on </a:t>
            </a:r>
            <a:r>
              <a:rPr lang="fr-FR" dirty="0" err="1" smtClean="0"/>
              <a:t>species</a:t>
            </a:r>
            <a:r>
              <a:rPr lang="fr-FR" dirty="0" smtClean="0"/>
              <a:t> of </a:t>
            </a:r>
            <a:r>
              <a:rPr lang="fr-FR" dirty="0" err="1" smtClean="0"/>
              <a:t>higher</a:t>
            </a:r>
            <a:r>
              <a:rPr lang="fr-FR" dirty="0" smtClean="0"/>
              <a:t> conservation / </a:t>
            </a:r>
            <a:r>
              <a:rPr lang="fr-FR" dirty="0" err="1" smtClean="0"/>
              <a:t>economic</a:t>
            </a:r>
            <a:r>
              <a:rPr lang="fr-FR" dirty="0" smtClean="0"/>
              <a:t> value !</a:t>
            </a:r>
          </a:p>
        </p:txBody>
      </p:sp>
    </p:spTree>
    <p:extLst>
      <p:ext uri="{BB962C8B-B14F-4D97-AF65-F5344CB8AC3E}">
        <p14:creationId xmlns:p14="http://schemas.microsoft.com/office/powerpoint/2010/main" val="146165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The Living </a:t>
            </a:r>
            <a:r>
              <a:rPr lang="fr-FR" dirty="0" err="1" smtClean="0"/>
              <a:t>Planet</a:t>
            </a:r>
            <a:r>
              <a:rPr lang="fr-FR" dirty="0" smtClean="0"/>
              <a:t> Index </a:t>
            </a:r>
            <a:r>
              <a:rPr lang="fr-FR" dirty="0" err="1" smtClean="0"/>
              <a:t>is</a:t>
            </a:r>
            <a:r>
              <a:rPr lang="fr-FR" dirty="0" smtClean="0"/>
              <a:t> able to mix data </a:t>
            </a:r>
            <a:r>
              <a:rPr lang="fr-FR" dirty="0" err="1" smtClean="0"/>
              <a:t>coming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differents</a:t>
            </a:r>
            <a:r>
              <a:rPr lang="fr-FR" dirty="0" smtClean="0"/>
              <a:t> monitoring programmes.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2060848"/>
            <a:ext cx="51125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 of the PACA Living </a:t>
            </a:r>
            <a:r>
              <a:rPr lang="fr-FR" dirty="0" err="1" smtClean="0"/>
              <a:t>Planet</a:t>
            </a:r>
            <a:r>
              <a:rPr lang="fr-FR" dirty="0" smtClean="0"/>
              <a:t> Index: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395536" y="6165304"/>
            <a:ext cx="7056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Stable </a:t>
            </a:r>
            <a:r>
              <a:rPr lang="fr-FR" dirty="0" err="1" smtClean="0"/>
              <a:t>biodiversity</a:t>
            </a:r>
            <a:r>
              <a:rPr lang="fr-FR" dirty="0" smtClean="0"/>
              <a:t> trend in the </a:t>
            </a:r>
            <a:r>
              <a:rPr lang="fr-FR" dirty="0" err="1" smtClean="0"/>
              <a:t>region</a:t>
            </a:r>
            <a:r>
              <a:rPr lang="fr-FR" dirty="0" smtClean="0"/>
              <a:t> </a:t>
            </a:r>
            <a:r>
              <a:rPr lang="fr-FR" dirty="0" err="1" smtClean="0"/>
              <a:t>since</a:t>
            </a:r>
            <a:r>
              <a:rPr lang="fr-FR" dirty="0" smtClean="0"/>
              <a:t> 1990: </a:t>
            </a:r>
            <a:r>
              <a:rPr lang="fr-FR" dirty="0" err="1" smtClean="0"/>
              <a:t>sharp</a:t>
            </a:r>
            <a:r>
              <a:rPr lang="fr-FR" dirty="0" smtClean="0"/>
              <a:t> </a:t>
            </a:r>
            <a:r>
              <a:rPr lang="fr-FR" dirty="0" err="1" smtClean="0"/>
              <a:t>decline</a:t>
            </a:r>
            <a:r>
              <a:rPr lang="fr-FR" dirty="0" smtClean="0"/>
              <a:t> in </a:t>
            </a:r>
            <a:r>
              <a:rPr lang="fr-FR" dirty="0" err="1" smtClean="0"/>
              <a:t>species</a:t>
            </a:r>
            <a:r>
              <a:rPr lang="fr-FR" dirty="0" smtClean="0"/>
              <a:t> living in </a:t>
            </a:r>
            <a:r>
              <a:rPr lang="fr-FR" dirty="0" err="1" smtClean="0"/>
              <a:t>farmland</a:t>
            </a:r>
            <a:r>
              <a:rPr lang="fr-FR" dirty="0" smtClean="0"/>
              <a:t>  and </a:t>
            </a:r>
            <a:r>
              <a:rPr lang="fr-FR" dirty="0" err="1" smtClean="0"/>
              <a:t>coastal</a:t>
            </a:r>
            <a:r>
              <a:rPr lang="fr-FR" dirty="0" smtClean="0"/>
              <a:t> </a:t>
            </a:r>
            <a:r>
              <a:rPr lang="fr-FR" dirty="0" err="1" smtClean="0"/>
              <a:t>lagoon</a:t>
            </a:r>
            <a:r>
              <a:rPr lang="fr-FR" dirty="0" smtClean="0"/>
              <a:t> </a:t>
            </a:r>
            <a:r>
              <a:rPr lang="fr-FR" dirty="0" err="1" smtClean="0"/>
              <a:t>ecosystems</a:t>
            </a:r>
            <a:endParaRPr lang="fr-FR" dirty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7120828"/>
              </p:ext>
            </p:extLst>
          </p:nvPr>
        </p:nvGraphicFramePr>
        <p:xfrm>
          <a:off x="5292080" y="2430180"/>
          <a:ext cx="324036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Connecteur droit 7"/>
          <p:cNvCxnSpPr/>
          <p:nvPr/>
        </p:nvCxnSpPr>
        <p:spPr>
          <a:xfrm>
            <a:off x="5580112" y="2753632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/>
          <p:cNvSpPr txBox="1"/>
          <p:nvPr/>
        </p:nvSpPr>
        <p:spPr>
          <a:xfrm>
            <a:off x="6084168" y="2060848"/>
            <a:ext cx="2161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chemeClr val="accent6"/>
                </a:solidFill>
              </a:rPr>
              <a:t>Farmland</a:t>
            </a:r>
            <a:r>
              <a:rPr lang="fr-FR" b="1" dirty="0" smtClean="0">
                <a:solidFill>
                  <a:schemeClr val="accent6"/>
                </a:solidFill>
              </a:rPr>
              <a:t>: </a:t>
            </a:r>
            <a:r>
              <a:rPr lang="fr-FR" b="1" dirty="0" err="1" smtClean="0">
                <a:solidFill>
                  <a:srgbClr val="FF0000"/>
                </a:solidFill>
              </a:rPr>
              <a:t>Decline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0" name="Graphique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5024119"/>
              </p:ext>
            </p:extLst>
          </p:nvPr>
        </p:nvGraphicFramePr>
        <p:xfrm>
          <a:off x="3059832" y="4577680"/>
          <a:ext cx="2952328" cy="1443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Connecteur droit 10"/>
          <p:cNvCxnSpPr/>
          <p:nvPr/>
        </p:nvCxnSpPr>
        <p:spPr>
          <a:xfrm>
            <a:off x="3304083" y="4865712"/>
            <a:ext cx="28083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3344930" y="4280356"/>
            <a:ext cx="36753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err="1" smtClean="0">
                <a:solidFill>
                  <a:schemeClr val="accent4"/>
                </a:solidFill>
              </a:rPr>
              <a:t>Coastal</a:t>
            </a:r>
            <a:r>
              <a:rPr lang="fr-FR" b="1" dirty="0" smtClean="0">
                <a:solidFill>
                  <a:schemeClr val="accent4"/>
                </a:solidFill>
              </a:rPr>
              <a:t> </a:t>
            </a:r>
            <a:r>
              <a:rPr lang="fr-FR" b="1" dirty="0" err="1" smtClean="0">
                <a:solidFill>
                  <a:schemeClr val="accent4"/>
                </a:solidFill>
              </a:rPr>
              <a:t>lagoons</a:t>
            </a:r>
            <a:r>
              <a:rPr lang="fr-FR" b="1" dirty="0" smtClean="0">
                <a:solidFill>
                  <a:schemeClr val="accent4"/>
                </a:solidFill>
              </a:rPr>
              <a:t>: </a:t>
            </a:r>
            <a:r>
              <a:rPr lang="fr-FR" b="1" dirty="0" err="1">
                <a:solidFill>
                  <a:srgbClr val="FF0000"/>
                </a:solidFill>
              </a:rPr>
              <a:t>Decline</a:t>
            </a:r>
            <a:endParaRPr lang="fr-FR" dirty="0">
              <a:solidFill>
                <a:srgbClr val="FF0000"/>
              </a:solidFill>
            </a:endParaRPr>
          </a:p>
        </p:txBody>
      </p:sp>
      <p:graphicFrame>
        <p:nvGraphicFramePr>
          <p:cNvPr id="13" name="Graphique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626045"/>
              </p:ext>
            </p:extLst>
          </p:nvPr>
        </p:nvGraphicFramePr>
        <p:xfrm>
          <a:off x="63723" y="2854136"/>
          <a:ext cx="3240360" cy="1728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ZoneTexte 13"/>
          <p:cNvSpPr txBox="1"/>
          <p:nvPr/>
        </p:nvSpPr>
        <p:spPr>
          <a:xfrm>
            <a:off x="179164" y="2437237"/>
            <a:ext cx="55453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solidFill>
                  <a:schemeClr val="tx2"/>
                </a:solidFill>
              </a:rPr>
              <a:t> </a:t>
            </a:r>
            <a:r>
              <a:rPr lang="fr-FR" b="1" dirty="0" err="1" smtClean="0">
                <a:solidFill>
                  <a:schemeClr val="tx2"/>
                </a:solidFill>
              </a:rPr>
              <a:t>Wetlands</a:t>
            </a:r>
            <a:r>
              <a:rPr lang="fr-FR" b="1" dirty="0" smtClean="0">
                <a:solidFill>
                  <a:schemeClr val="tx2"/>
                </a:solidFill>
              </a:rPr>
              <a:t> : </a:t>
            </a:r>
            <a:r>
              <a:rPr lang="fr-FR" b="1" dirty="0" err="1" smtClean="0">
                <a:solidFill>
                  <a:srgbClr val="00B050"/>
                </a:solidFill>
              </a:rPr>
              <a:t>Increase</a:t>
            </a:r>
            <a:endParaRPr lang="fr-FR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104617"/>
            <a:ext cx="5920209" cy="3868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Such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to </a:t>
            </a:r>
            <a:r>
              <a:rPr lang="fr-FR" dirty="0" err="1" smtClean="0"/>
              <a:t>assess</a:t>
            </a:r>
            <a:r>
              <a:rPr lang="fr-FR" dirty="0" smtClean="0"/>
              <a:t> the impact of </a:t>
            </a:r>
            <a:r>
              <a:rPr lang="fr-FR" dirty="0" err="1" smtClean="0"/>
              <a:t>anthropogenic</a:t>
            </a:r>
            <a:r>
              <a:rPr lang="fr-FR" dirty="0" smtClean="0"/>
              <a:t> pressures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307975" y="1700808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: The impact of </a:t>
            </a:r>
            <a:r>
              <a:rPr lang="fr-FR" dirty="0" err="1" smtClean="0"/>
              <a:t>hunting</a:t>
            </a:r>
            <a:r>
              <a:rPr lang="fr-FR" dirty="0" smtClean="0"/>
              <a:t> on </a:t>
            </a:r>
            <a:r>
              <a:rPr lang="fr-FR" dirty="0" err="1" smtClean="0"/>
              <a:t>waterbirds</a:t>
            </a:r>
            <a:r>
              <a:rPr lang="fr-FR" dirty="0" smtClean="0"/>
              <a:t> in France </a:t>
            </a:r>
            <a:r>
              <a:rPr lang="fr-FR" dirty="0" err="1" smtClean="0"/>
              <a:t>using</a:t>
            </a:r>
            <a:r>
              <a:rPr lang="fr-FR" dirty="0" smtClean="0"/>
              <a:t> the </a:t>
            </a:r>
            <a:r>
              <a:rPr lang="fr-FR" dirty="0" err="1" smtClean="0"/>
              <a:t>Waterbird</a:t>
            </a:r>
            <a:r>
              <a:rPr lang="fr-FR" dirty="0" smtClean="0"/>
              <a:t> Index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6372200" y="3501008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chemeClr val="tx2"/>
                </a:solidFill>
              </a:rPr>
              <a:t>Protected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species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6364911" y="465313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>
                <a:solidFill>
                  <a:srgbClr val="FF0000"/>
                </a:solidFill>
              </a:rPr>
              <a:t>Hunted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species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7975" y="6237312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Hunting</a:t>
            </a:r>
            <a:r>
              <a:rPr lang="fr-FR" dirty="0" smtClean="0"/>
              <a:t> </a:t>
            </a:r>
            <a:r>
              <a:rPr lang="fr-FR" dirty="0" err="1" smtClean="0"/>
              <a:t>might</a:t>
            </a:r>
            <a:r>
              <a:rPr lang="fr-FR" dirty="0" smtClean="0"/>
              <a:t> have a </a:t>
            </a:r>
            <a:r>
              <a:rPr lang="fr-FR" dirty="0" err="1" smtClean="0"/>
              <a:t>negative</a:t>
            </a:r>
            <a:r>
              <a:rPr lang="fr-FR" dirty="0" smtClean="0"/>
              <a:t> impact on </a:t>
            </a:r>
            <a:r>
              <a:rPr lang="fr-FR" dirty="0" err="1" smtClean="0"/>
              <a:t>waterbirds</a:t>
            </a:r>
            <a:r>
              <a:rPr lang="fr-FR" dirty="0" smtClean="0"/>
              <a:t> by </a:t>
            </a:r>
            <a:r>
              <a:rPr lang="fr-FR" dirty="0" err="1" smtClean="0"/>
              <a:t>preventing</a:t>
            </a:r>
            <a:r>
              <a:rPr lang="fr-FR" dirty="0" smtClean="0"/>
              <a:t> </a:t>
            </a:r>
            <a:r>
              <a:rPr lang="fr-FR" dirty="0" err="1" smtClean="0"/>
              <a:t>their</a:t>
            </a:r>
            <a:r>
              <a:rPr lang="fr-FR" dirty="0" smtClean="0"/>
              <a:t> </a:t>
            </a:r>
            <a:r>
              <a:rPr lang="fr-FR" dirty="0" err="1" smtClean="0"/>
              <a:t>recovery</a:t>
            </a:r>
            <a:r>
              <a:rPr lang="fr-FR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4401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They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also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used</a:t>
            </a:r>
            <a:r>
              <a:rPr lang="fr-FR" dirty="0" smtClean="0"/>
              <a:t> to </a:t>
            </a:r>
            <a:r>
              <a:rPr lang="fr-FR" dirty="0" err="1" smtClean="0"/>
              <a:t>assess</a:t>
            </a:r>
            <a:r>
              <a:rPr lang="fr-FR" dirty="0" smtClean="0"/>
              <a:t> the </a:t>
            </a:r>
            <a:r>
              <a:rPr lang="fr-FR" dirty="0" err="1" smtClean="0"/>
              <a:t>efficiency</a:t>
            </a:r>
            <a:r>
              <a:rPr lang="fr-FR" dirty="0" smtClean="0"/>
              <a:t> of conservation </a:t>
            </a:r>
            <a:r>
              <a:rPr lang="fr-FR" dirty="0" err="1" smtClean="0"/>
              <a:t>measures</a:t>
            </a:r>
            <a:r>
              <a:rPr lang="fr-FR" dirty="0"/>
              <a:t> </a:t>
            </a:r>
            <a:r>
              <a:rPr lang="fr-FR" dirty="0" smtClean="0"/>
              <a:t>!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07975" y="154750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: The impact of </a:t>
            </a:r>
            <a:r>
              <a:rPr lang="fr-FR" dirty="0" err="1" smtClean="0"/>
              <a:t>European</a:t>
            </a:r>
            <a:r>
              <a:rPr lang="fr-FR" dirty="0"/>
              <a:t> </a:t>
            </a:r>
            <a:r>
              <a:rPr lang="fr-FR" dirty="0" smtClean="0"/>
              <a:t>Nature Directives at the French PACA </a:t>
            </a:r>
            <a:r>
              <a:rPr lang="fr-FR" dirty="0" err="1" smtClean="0"/>
              <a:t>region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endParaRPr lang="fr-FR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239" y="1988840"/>
            <a:ext cx="751746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628294" y="2924944"/>
            <a:ext cx="4120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rgbClr val="00B050"/>
                </a:solidFill>
              </a:rPr>
              <a:t>Strictly</a:t>
            </a:r>
            <a:r>
              <a:rPr lang="fr-FR" sz="1600" dirty="0" smtClean="0">
                <a:solidFill>
                  <a:srgbClr val="00B050"/>
                </a:solidFill>
              </a:rPr>
              <a:t> </a:t>
            </a:r>
            <a:r>
              <a:rPr lang="fr-FR" sz="1600" dirty="0" err="1" smtClean="0">
                <a:solidFill>
                  <a:srgbClr val="00B050"/>
                </a:solidFill>
              </a:rPr>
              <a:t>protected</a:t>
            </a:r>
            <a:r>
              <a:rPr lang="fr-FR" sz="1600" dirty="0" smtClean="0">
                <a:solidFill>
                  <a:srgbClr val="00B050"/>
                </a:solidFill>
              </a:rPr>
              <a:t> </a:t>
            </a:r>
            <a:r>
              <a:rPr lang="fr-FR" sz="1600" dirty="0" err="1" smtClean="0">
                <a:solidFill>
                  <a:srgbClr val="00B050"/>
                </a:solidFill>
              </a:rPr>
              <a:t>species</a:t>
            </a:r>
            <a:r>
              <a:rPr lang="fr-FR" sz="1600" dirty="0" smtClean="0">
                <a:solidFill>
                  <a:srgbClr val="00B050"/>
                </a:solidFill>
              </a:rPr>
              <a:t> (</a:t>
            </a:r>
            <a:r>
              <a:rPr lang="fr-FR" sz="1600" dirty="0" err="1" smtClean="0">
                <a:solidFill>
                  <a:srgbClr val="00B050"/>
                </a:solidFill>
              </a:rPr>
              <a:t>Annex</a:t>
            </a:r>
            <a:r>
              <a:rPr lang="fr-FR" sz="1600" dirty="0" smtClean="0">
                <a:solidFill>
                  <a:srgbClr val="00B050"/>
                </a:solidFill>
              </a:rPr>
              <a:t> I of </a:t>
            </a:r>
            <a:r>
              <a:rPr lang="fr-FR" sz="1600" dirty="0" err="1" smtClean="0">
                <a:solidFill>
                  <a:srgbClr val="00B050"/>
                </a:solidFill>
              </a:rPr>
              <a:t>Bird</a:t>
            </a:r>
            <a:r>
              <a:rPr lang="fr-FR" sz="1600" dirty="0" smtClean="0">
                <a:solidFill>
                  <a:srgbClr val="00B050"/>
                </a:solidFill>
              </a:rPr>
              <a:t> Directive; </a:t>
            </a:r>
            <a:r>
              <a:rPr lang="fr-FR" sz="1600" dirty="0" err="1" smtClean="0">
                <a:solidFill>
                  <a:srgbClr val="00B050"/>
                </a:solidFill>
              </a:rPr>
              <a:t>Annex</a:t>
            </a:r>
            <a:r>
              <a:rPr lang="fr-FR" sz="1600" dirty="0" smtClean="0">
                <a:solidFill>
                  <a:srgbClr val="00B050"/>
                </a:solidFill>
              </a:rPr>
              <a:t> II and IV of Habitat Directive) – 83 </a:t>
            </a:r>
            <a:r>
              <a:rPr lang="fr-FR" sz="1600" dirty="0" err="1" smtClean="0">
                <a:solidFill>
                  <a:srgbClr val="00B050"/>
                </a:solidFill>
              </a:rPr>
              <a:t>species</a:t>
            </a:r>
            <a:endParaRPr lang="fr-FR" sz="1600" dirty="0">
              <a:solidFill>
                <a:srgbClr val="00B050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48236" y="6381328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b="1" dirty="0" err="1" smtClean="0"/>
              <a:t>Only</a:t>
            </a:r>
            <a:r>
              <a:rPr lang="fr-FR" b="1" dirty="0" smtClean="0"/>
              <a:t> the </a:t>
            </a:r>
            <a:r>
              <a:rPr lang="fr-FR" b="1" dirty="0" err="1" smtClean="0"/>
              <a:t>highest</a:t>
            </a:r>
            <a:r>
              <a:rPr lang="fr-FR" b="1" dirty="0" smtClean="0"/>
              <a:t> </a:t>
            </a:r>
            <a:r>
              <a:rPr lang="fr-FR" b="1" dirty="0" err="1" smtClean="0"/>
              <a:t>levels</a:t>
            </a:r>
            <a:r>
              <a:rPr lang="fr-FR" b="1" dirty="0" smtClean="0"/>
              <a:t> of protection </a:t>
            </a:r>
            <a:r>
              <a:rPr lang="fr-FR" b="1" dirty="0" err="1" smtClean="0"/>
              <a:t>allow</a:t>
            </a:r>
            <a:r>
              <a:rPr lang="fr-FR" b="1" dirty="0" smtClean="0"/>
              <a:t> to reverse </a:t>
            </a:r>
            <a:r>
              <a:rPr lang="fr-FR" b="1" dirty="0" err="1" smtClean="0"/>
              <a:t>species</a:t>
            </a:r>
            <a:r>
              <a:rPr lang="fr-FR" b="1" dirty="0" smtClean="0"/>
              <a:t> </a:t>
            </a:r>
            <a:r>
              <a:rPr lang="fr-FR" b="1" dirty="0" err="1" smtClean="0"/>
              <a:t>declines</a:t>
            </a:r>
            <a:r>
              <a:rPr lang="fr-FR" b="1" dirty="0" smtClean="0"/>
              <a:t>…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4700302" y="3861048"/>
            <a:ext cx="412017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1600" dirty="0" err="1" smtClean="0">
                <a:solidFill>
                  <a:srgbClr val="FFC000"/>
                </a:solidFill>
              </a:rPr>
              <a:t>Species</a:t>
            </a:r>
            <a:r>
              <a:rPr lang="fr-FR" sz="1600" dirty="0" smtClean="0">
                <a:solidFill>
                  <a:srgbClr val="FFC000"/>
                </a:solidFill>
              </a:rPr>
              <a:t> </a:t>
            </a:r>
            <a:r>
              <a:rPr lang="fr-FR" sz="1600" dirty="0" err="1" smtClean="0">
                <a:solidFill>
                  <a:srgbClr val="FFC000"/>
                </a:solidFill>
              </a:rPr>
              <a:t>benefiting</a:t>
            </a:r>
            <a:r>
              <a:rPr lang="fr-FR" sz="1600" dirty="0" smtClean="0">
                <a:solidFill>
                  <a:srgbClr val="FFC000"/>
                </a:solidFill>
              </a:rPr>
              <a:t> </a:t>
            </a:r>
            <a:r>
              <a:rPr lang="fr-FR" sz="1600" dirty="0" err="1" smtClean="0">
                <a:solidFill>
                  <a:srgbClr val="FFC000"/>
                </a:solidFill>
              </a:rPr>
              <a:t>from</a:t>
            </a:r>
            <a:r>
              <a:rPr lang="fr-FR" sz="1600" dirty="0" smtClean="0">
                <a:solidFill>
                  <a:srgbClr val="FFC000"/>
                </a:solidFill>
              </a:rPr>
              <a:t> </a:t>
            </a:r>
            <a:r>
              <a:rPr lang="fr-FR" sz="1600" dirty="0" err="1" smtClean="0">
                <a:solidFill>
                  <a:srgbClr val="FFC000"/>
                </a:solidFill>
              </a:rPr>
              <a:t>some</a:t>
            </a:r>
            <a:r>
              <a:rPr lang="fr-FR" sz="1600" dirty="0" smtClean="0">
                <a:solidFill>
                  <a:srgbClr val="FFC000"/>
                </a:solidFill>
              </a:rPr>
              <a:t> </a:t>
            </a:r>
            <a:r>
              <a:rPr lang="fr-FR" sz="1600" dirty="0" err="1" smtClean="0">
                <a:solidFill>
                  <a:srgbClr val="FFC000"/>
                </a:solidFill>
              </a:rPr>
              <a:t>regulation</a:t>
            </a:r>
            <a:r>
              <a:rPr lang="fr-FR" sz="1600" dirty="0" smtClean="0">
                <a:solidFill>
                  <a:srgbClr val="FFC000"/>
                </a:solidFill>
              </a:rPr>
              <a:t> (i.e. management of </a:t>
            </a:r>
            <a:r>
              <a:rPr lang="fr-FR" sz="1600" dirty="0" err="1" smtClean="0">
                <a:solidFill>
                  <a:srgbClr val="FFC000"/>
                </a:solidFill>
              </a:rPr>
              <a:t>hunting</a:t>
            </a:r>
            <a:r>
              <a:rPr lang="fr-FR" sz="1600" dirty="0" smtClean="0">
                <a:solidFill>
                  <a:srgbClr val="FFC000"/>
                </a:solidFill>
              </a:rPr>
              <a:t> (</a:t>
            </a:r>
            <a:r>
              <a:rPr lang="fr-FR" sz="1600" dirty="0" err="1" smtClean="0">
                <a:solidFill>
                  <a:srgbClr val="FFC000"/>
                </a:solidFill>
              </a:rPr>
              <a:t>Annex</a:t>
            </a:r>
            <a:r>
              <a:rPr lang="fr-FR" sz="1600" dirty="0" smtClean="0">
                <a:solidFill>
                  <a:srgbClr val="FFC000"/>
                </a:solidFill>
              </a:rPr>
              <a:t> II and III of </a:t>
            </a:r>
            <a:r>
              <a:rPr lang="fr-FR" sz="1600" dirty="0" err="1" smtClean="0">
                <a:solidFill>
                  <a:srgbClr val="FFC000"/>
                </a:solidFill>
              </a:rPr>
              <a:t>Bird</a:t>
            </a:r>
            <a:r>
              <a:rPr lang="fr-FR" sz="1600" dirty="0" smtClean="0">
                <a:solidFill>
                  <a:srgbClr val="FFC000"/>
                </a:solidFill>
              </a:rPr>
              <a:t> D; </a:t>
            </a:r>
            <a:r>
              <a:rPr lang="fr-FR" sz="1600" dirty="0" err="1" smtClean="0">
                <a:solidFill>
                  <a:srgbClr val="FFC000"/>
                </a:solidFill>
              </a:rPr>
              <a:t>Annex</a:t>
            </a:r>
            <a:r>
              <a:rPr lang="fr-FR" sz="1600" dirty="0" smtClean="0">
                <a:solidFill>
                  <a:srgbClr val="FFC000"/>
                </a:solidFill>
              </a:rPr>
              <a:t> V of Habitat D.) – 63 </a:t>
            </a:r>
            <a:r>
              <a:rPr lang="fr-FR" sz="1600" dirty="0" err="1" smtClean="0">
                <a:solidFill>
                  <a:srgbClr val="FFC000"/>
                </a:solidFill>
              </a:rPr>
              <a:t>species</a:t>
            </a:r>
            <a:endParaRPr lang="fr-FR" sz="1600" dirty="0">
              <a:solidFill>
                <a:srgbClr val="FFC000"/>
              </a:solidFill>
            </a:endParaRPr>
          </a:p>
        </p:txBody>
      </p:sp>
      <p:sp>
        <p:nvSpPr>
          <p:cNvPr id="12" name="ZoneTexte 11"/>
          <p:cNvSpPr txBox="1"/>
          <p:nvPr/>
        </p:nvSpPr>
        <p:spPr>
          <a:xfrm>
            <a:off x="884039" y="4869160"/>
            <a:ext cx="38319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dirty="0" smtClean="0"/>
              <a:t>Non-</a:t>
            </a:r>
            <a:r>
              <a:rPr lang="fr-FR" dirty="0" err="1" smtClean="0"/>
              <a:t>annexed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 – 142 </a:t>
            </a:r>
            <a:r>
              <a:rPr lang="fr-FR" dirty="0" err="1" smtClean="0"/>
              <a:t>species</a:t>
            </a:r>
            <a:endParaRPr lang="fr-FR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190" y="1845345"/>
            <a:ext cx="1492233" cy="1060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1018" y="5542353"/>
            <a:ext cx="1347446" cy="102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606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GI\Documents\Dossier a transferer\MES PUBLIS\RAPPORT MWO 2018\MWOutlook 2\Schémas AN\01-figure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19" y="1732166"/>
            <a:ext cx="4122031" cy="2921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864" y="2604061"/>
            <a:ext cx="1972444" cy="147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Don’t</a:t>
            </a:r>
            <a:r>
              <a:rPr lang="fr-FR" dirty="0" smtClean="0"/>
              <a:t> </a:t>
            </a:r>
            <a:r>
              <a:rPr lang="fr-FR" dirty="0" err="1" smtClean="0"/>
              <a:t>expect</a:t>
            </a:r>
            <a:r>
              <a:rPr lang="fr-FR" dirty="0" smtClean="0"/>
              <a:t> 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much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biodiversity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: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conscious</a:t>
            </a:r>
            <a:r>
              <a:rPr lang="fr-FR" dirty="0" smtClean="0"/>
              <a:t> of </a:t>
            </a:r>
            <a:r>
              <a:rPr lang="fr-FR" dirty="0" err="1" smtClean="0"/>
              <a:t>their</a:t>
            </a:r>
            <a:r>
              <a:rPr lang="fr-FR" dirty="0" smtClean="0"/>
              <a:t> </a:t>
            </a:r>
            <a:r>
              <a:rPr lang="fr-FR" dirty="0" err="1" smtClean="0"/>
              <a:t>biases</a:t>
            </a:r>
            <a:r>
              <a:rPr lang="fr-FR" dirty="0" smtClean="0"/>
              <a:t> !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307975" y="154750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: the Living </a:t>
            </a:r>
            <a:r>
              <a:rPr lang="fr-FR" dirty="0" err="1" smtClean="0"/>
              <a:t>Planet</a:t>
            </a:r>
            <a:r>
              <a:rPr lang="fr-FR" dirty="0" smtClean="0"/>
              <a:t> Index </a:t>
            </a:r>
            <a:r>
              <a:rPr lang="fr-FR" dirty="0" err="1" smtClean="0"/>
              <a:t>applied</a:t>
            </a:r>
            <a:r>
              <a:rPr lang="fr-FR" dirty="0" smtClean="0"/>
              <a:t> to </a:t>
            </a:r>
            <a:r>
              <a:rPr lang="fr-FR" dirty="0" err="1" smtClean="0"/>
              <a:t>Mediterranean</a:t>
            </a:r>
            <a:r>
              <a:rPr lang="fr-FR" dirty="0" smtClean="0"/>
              <a:t> </a:t>
            </a:r>
            <a:r>
              <a:rPr lang="fr-FR" dirty="0" err="1" smtClean="0"/>
              <a:t>wetlands</a:t>
            </a:r>
            <a:endParaRPr lang="fr-FR" dirty="0" smtClean="0"/>
          </a:p>
        </p:txBody>
      </p:sp>
      <p:sp>
        <p:nvSpPr>
          <p:cNvPr id="11" name="ZoneTexte 10"/>
          <p:cNvSpPr txBox="1"/>
          <p:nvPr/>
        </p:nvSpPr>
        <p:spPr>
          <a:xfrm>
            <a:off x="264423" y="5013176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Mostly</a:t>
            </a:r>
            <a:r>
              <a:rPr lang="fr-FR" dirty="0" smtClean="0"/>
              <a:t> data on </a:t>
            </a:r>
            <a:r>
              <a:rPr lang="fr-FR" dirty="0" err="1" smtClean="0"/>
              <a:t>waterbirds</a:t>
            </a:r>
            <a:r>
              <a:rPr lang="fr-FR" dirty="0" smtClean="0"/>
              <a:t> </a:t>
            </a:r>
            <a:r>
              <a:rPr lang="fr-FR" dirty="0" err="1" smtClean="0"/>
              <a:t>counted</a:t>
            </a:r>
            <a:r>
              <a:rPr lang="fr-FR" dirty="0" smtClean="0"/>
              <a:t> in large </a:t>
            </a:r>
            <a:r>
              <a:rPr lang="fr-FR" dirty="0" err="1" smtClean="0"/>
              <a:t>waterbodies</a:t>
            </a:r>
            <a:r>
              <a:rPr lang="fr-FR" dirty="0" smtClean="0"/>
              <a:t>, </a:t>
            </a:r>
            <a:r>
              <a:rPr lang="fr-FR" dirty="0" err="1" smtClean="0"/>
              <a:t>marshes</a:t>
            </a:r>
            <a:r>
              <a:rPr lang="fr-FR" dirty="0" smtClean="0"/>
              <a:t>…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316156" y="5805264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But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happens</a:t>
            </a:r>
            <a:r>
              <a:rPr lang="fr-FR" dirty="0" smtClean="0"/>
              <a:t> in </a:t>
            </a:r>
            <a:r>
              <a:rPr lang="fr-FR" dirty="0" err="1" smtClean="0"/>
              <a:t>other</a:t>
            </a:r>
            <a:r>
              <a:rPr lang="fr-FR" dirty="0" smtClean="0"/>
              <a:t> type of </a:t>
            </a:r>
            <a:r>
              <a:rPr lang="fr-FR" dirty="0" err="1" smtClean="0"/>
              <a:t>wetlands</a:t>
            </a:r>
            <a:r>
              <a:rPr lang="fr-FR" dirty="0" smtClean="0"/>
              <a:t> </a:t>
            </a:r>
            <a:r>
              <a:rPr lang="fr-FR" dirty="0" err="1" smtClean="0"/>
              <a:t>where</a:t>
            </a:r>
            <a:r>
              <a:rPr lang="fr-FR" dirty="0" smtClean="0"/>
              <a:t> </a:t>
            </a:r>
            <a:r>
              <a:rPr lang="fr-FR" dirty="0" err="1" smtClean="0"/>
              <a:t>animals</a:t>
            </a:r>
            <a:r>
              <a:rPr lang="fr-FR" dirty="0" smtClean="0"/>
              <a:t> are </a:t>
            </a:r>
            <a:r>
              <a:rPr lang="fr-FR" dirty="0" err="1" smtClean="0"/>
              <a:t>difficult</a:t>
            </a:r>
            <a:r>
              <a:rPr lang="fr-FR" dirty="0" smtClean="0"/>
              <a:t> to count (</a:t>
            </a:r>
            <a:r>
              <a:rPr lang="fr-FR" dirty="0" err="1" smtClean="0"/>
              <a:t>temporary</a:t>
            </a:r>
            <a:r>
              <a:rPr lang="fr-FR" dirty="0" smtClean="0"/>
              <a:t> ponds, </a:t>
            </a:r>
            <a:r>
              <a:rPr lang="fr-FR" dirty="0" err="1" smtClean="0"/>
              <a:t>rivers</a:t>
            </a:r>
            <a:r>
              <a:rPr lang="fr-FR" dirty="0" smtClean="0"/>
              <a:t>, </a:t>
            </a:r>
            <a:r>
              <a:rPr lang="fr-FR" dirty="0" err="1" smtClean="0"/>
              <a:t>riparian</a:t>
            </a:r>
            <a:r>
              <a:rPr lang="fr-FR" dirty="0" smtClean="0"/>
              <a:t> </a:t>
            </a:r>
            <a:r>
              <a:rPr lang="fr-FR" dirty="0" err="1" smtClean="0"/>
              <a:t>forest</a:t>
            </a:r>
            <a:r>
              <a:rPr lang="fr-FR" dirty="0" smtClean="0"/>
              <a:t>, </a:t>
            </a:r>
            <a:r>
              <a:rPr lang="fr-FR" dirty="0" err="1" smtClean="0"/>
              <a:t>reedbeds</a:t>
            </a:r>
            <a:r>
              <a:rPr lang="fr-FR" dirty="0" smtClean="0"/>
              <a:t>…) ?</a:t>
            </a:r>
          </a:p>
        </p:txBody>
      </p:sp>
    </p:spTree>
    <p:extLst>
      <p:ext uri="{BB962C8B-B14F-4D97-AF65-F5344CB8AC3E}">
        <p14:creationId xmlns:p14="http://schemas.microsoft.com/office/powerpoint/2010/main" val="206936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07" y="980728"/>
            <a:ext cx="2193725" cy="145453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539552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The </a:t>
            </a:r>
            <a:r>
              <a:rPr lang="fr-FR" sz="2800" dirty="0" err="1" smtClean="0">
                <a:solidFill>
                  <a:schemeClr val="tx2"/>
                </a:solidFill>
              </a:rPr>
              <a:t>advantage</a:t>
            </a:r>
            <a:r>
              <a:rPr lang="fr-FR" sz="2800" dirty="0" smtClean="0">
                <a:solidFill>
                  <a:schemeClr val="tx2"/>
                </a:solidFill>
              </a:rPr>
              <a:t> of </a:t>
            </a:r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based</a:t>
            </a:r>
            <a:r>
              <a:rPr lang="fr-FR" sz="2800" dirty="0" smtClean="0">
                <a:solidFill>
                  <a:schemeClr val="tx2"/>
                </a:solidFill>
              </a:rPr>
              <a:t> on expert opinion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707" y="2461909"/>
            <a:ext cx="2143125" cy="21431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96752"/>
            <a:ext cx="1130052" cy="212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582478"/>
            <a:ext cx="2535496" cy="1287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341" y="701713"/>
            <a:ext cx="2638425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 descr="C:\Users\TGI\Documents\Dossier a transferer\MES PUBLIS\RAPPORT MWO 2018\MWOutlook 2\Schémas FR\01-figure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05064"/>
            <a:ext cx="3816424" cy="2766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ZoneTexte 12"/>
          <p:cNvSpPr txBox="1"/>
          <p:nvPr/>
        </p:nvSpPr>
        <p:spPr>
          <a:xfrm>
            <a:off x="4303229" y="4605034"/>
            <a:ext cx="473326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IUCN </a:t>
            </a:r>
            <a:r>
              <a:rPr lang="fr-FR" dirty="0" err="1" smtClean="0"/>
              <a:t>Red</a:t>
            </a:r>
            <a:r>
              <a:rPr lang="fr-FR" dirty="0" smtClean="0"/>
              <a:t> </a:t>
            </a:r>
            <a:r>
              <a:rPr lang="fr-FR" dirty="0" err="1" smtClean="0"/>
              <a:t>Lists</a:t>
            </a:r>
            <a:r>
              <a:rPr lang="fr-FR" dirty="0" smtClean="0"/>
              <a:t> show </a:t>
            </a:r>
            <a:r>
              <a:rPr lang="fr-FR" dirty="0" err="1" smtClean="0"/>
              <a:t>contrasted</a:t>
            </a:r>
            <a:r>
              <a:rPr lang="fr-FR" dirty="0" smtClean="0"/>
              <a:t> </a:t>
            </a:r>
            <a:r>
              <a:rPr lang="fr-FR" dirty="0" err="1" smtClean="0"/>
              <a:t>levels</a:t>
            </a:r>
            <a:r>
              <a:rPr lang="fr-FR" dirty="0" smtClean="0"/>
              <a:t> of extinction </a:t>
            </a:r>
            <a:r>
              <a:rPr lang="fr-FR" dirty="0" err="1" smtClean="0"/>
              <a:t>risks</a:t>
            </a:r>
            <a:r>
              <a:rPr lang="fr-FR" dirty="0" smtClean="0"/>
              <a:t> </a:t>
            </a:r>
            <a:r>
              <a:rPr lang="fr-FR" dirty="0" err="1" smtClean="0"/>
              <a:t>across</a:t>
            </a:r>
            <a:r>
              <a:rPr lang="fr-FR" dirty="0" smtClean="0"/>
              <a:t> </a:t>
            </a:r>
            <a:r>
              <a:rPr lang="fr-FR" dirty="0" err="1" smtClean="0"/>
              <a:t>taxonomic</a:t>
            </a:r>
            <a:r>
              <a:rPr lang="fr-FR" dirty="0" smtClean="0"/>
              <a:t> groups.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Freshwater</a:t>
            </a:r>
            <a:r>
              <a:rPr lang="fr-FR" dirty="0" smtClean="0"/>
              <a:t> </a:t>
            </a:r>
            <a:r>
              <a:rPr lang="fr-FR" dirty="0" err="1" smtClean="0"/>
              <a:t>mollusks</a:t>
            </a:r>
            <a:r>
              <a:rPr lang="fr-FR" dirty="0" smtClean="0"/>
              <a:t> ; Fish and </a:t>
            </a:r>
            <a:r>
              <a:rPr lang="fr-FR" dirty="0" err="1" smtClean="0"/>
              <a:t>Amphibians</a:t>
            </a:r>
            <a:r>
              <a:rPr lang="fr-FR" dirty="0" smtClean="0"/>
              <a:t> show high </a:t>
            </a:r>
            <a:r>
              <a:rPr lang="fr-FR" dirty="0" err="1" smtClean="0"/>
              <a:t>level</a:t>
            </a:r>
            <a:r>
              <a:rPr lang="fr-FR" dirty="0" smtClean="0"/>
              <a:t> of </a:t>
            </a:r>
            <a:r>
              <a:rPr lang="fr-FR" dirty="0" err="1" smtClean="0"/>
              <a:t>threats</a:t>
            </a:r>
            <a:r>
              <a:rPr lang="fr-FR" dirty="0" smtClean="0"/>
              <a:t> </a:t>
            </a:r>
            <a:r>
              <a:rPr lang="fr-FR" dirty="0" err="1" smtClean="0"/>
              <a:t>suggesting</a:t>
            </a:r>
            <a:r>
              <a:rPr lang="fr-FR" dirty="0" smtClean="0"/>
              <a:t> a </a:t>
            </a:r>
            <a:r>
              <a:rPr lang="fr-FR" dirty="0" err="1" smtClean="0"/>
              <a:t>worrying</a:t>
            </a:r>
            <a:r>
              <a:rPr lang="fr-FR" dirty="0" smtClean="0"/>
              <a:t> state of </a:t>
            </a:r>
            <a:r>
              <a:rPr lang="fr-FR" dirty="0" err="1" smtClean="0"/>
              <a:t>temporary</a:t>
            </a:r>
            <a:r>
              <a:rPr lang="fr-FR" dirty="0" smtClean="0"/>
              <a:t> ponds and river </a:t>
            </a:r>
            <a:r>
              <a:rPr lang="fr-FR" dirty="0" err="1" smtClean="0"/>
              <a:t>biodiversity</a:t>
            </a:r>
            <a:r>
              <a:rPr lang="fr-FR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4375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48880"/>
            <a:ext cx="4491054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539552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The </a:t>
            </a:r>
            <a:r>
              <a:rPr lang="fr-FR" sz="2800" dirty="0" err="1" smtClean="0">
                <a:solidFill>
                  <a:schemeClr val="tx2"/>
                </a:solidFill>
              </a:rPr>
              <a:t>advantage</a:t>
            </a:r>
            <a:r>
              <a:rPr lang="fr-FR" sz="2800" dirty="0" smtClean="0">
                <a:solidFill>
                  <a:schemeClr val="tx2"/>
                </a:solidFill>
              </a:rPr>
              <a:t> of </a:t>
            </a:r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based</a:t>
            </a:r>
            <a:r>
              <a:rPr lang="fr-FR" sz="2800" dirty="0" smtClean="0">
                <a:solidFill>
                  <a:schemeClr val="tx2"/>
                </a:solidFill>
              </a:rPr>
              <a:t> on expert opinion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45082" y="1124744"/>
            <a:ext cx="8015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If IUCN </a:t>
            </a:r>
            <a:r>
              <a:rPr lang="fr-FR" dirty="0" err="1" smtClean="0"/>
              <a:t>Red</a:t>
            </a:r>
            <a:r>
              <a:rPr lang="fr-FR" dirty="0" smtClean="0"/>
              <a:t> List </a:t>
            </a:r>
            <a:r>
              <a:rPr lang="fr-FR" dirty="0" err="1" smtClean="0"/>
              <a:t>assessments</a:t>
            </a:r>
            <a:r>
              <a:rPr lang="fr-FR" dirty="0" smtClean="0"/>
              <a:t> are </a:t>
            </a:r>
            <a:r>
              <a:rPr lang="fr-FR" dirty="0" err="1" smtClean="0"/>
              <a:t>repeated</a:t>
            </a:r>
            <a:r>
              <a:rPr lang="fr-FR" dirty="0" smtClean="0"/>
              <a:t> over time,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possible to </a:t>
            </a:r>
            <a:r>
              <a:rPr lang="fr-FR" dirty="0" err="1" smtClean="0"/>
              <a:t>calculate</a:t>
            </a:r>
            <a:r>
              <a:rPr lang="fr-FR" dirty="0" smtClean="0"/>
              <a:t> a trend in the </a:t>
            </a:r>
            <a:r>
              <a:rPr lang="fr-FR" dirty="0" err="1" smtClean="0"/>
              <a:t>risk</a:t>
            </a:r>
            <a:r>
              <a:rPr lang="fr-FR" dirty="0" smtClean="0"/>
              <a:t> of extinction.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445081" y="1917729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: The IUCN </a:t>
            </a:r>
            <a:r>
              <a:rPr lang="fr-FR" dirty="0" err="1" smtClean="0"/>
              <a:t>Red</a:t>
            </a:r>
            <a:r>
              <a:rPr lang="fr-FR" dirty="0" smtClean="0"/>
              <a:t> List Index for </a:t>
            </a:r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taxonomic</a:t>
            </a:r>
            <a:r>
              <a:rPr lang="fr-FR" dirty="0" smtClean="0"/>
              <a:t> groups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51520" y="6237312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Corals</a:t>
            </a:r>
            <a:r>
              <a:rPr lang="fr-FR" dirty="0" smtClean="0"/>
              <a:t> have </a:t>
            </a:r>
            <a:r>
              <a:rPr lang="fr-FR" dirty="0" err="1" smtClean="0"/>
              <a:t>shown</a:t>
            </a:r>
            <a:r>
              <a:rPr lang="fr-FR" dirty="0" smtClean="0"/>
              <a:t> one of the </a:t>
            </a:r>
            <a:r>
              <a:rPr lang="fr-FR" dirty="0" err="1" smtClean="0"/>
              <a:t>most</a:t>
            </a:r>
            <a:r>
              <a:rPr lang="fr-FR" dirty="0" smtClean="0"/>
              <a:t> </a:t>
            </a:r>
            <a:r>
              <a:rPr lang="fr-FR" dirty="0" err="1" smtClean="0"/>
              <a:t>worrying</a:t>
            </a:r>
            <a:r>
              <a:rPr lang="fr-FR" dirty="0" smtClean="0"/>
              <a:t> trends </a:t>
            </a:r>
            <a:r>
              <a:rPr lang="fr-FR" dirty="0" err="1" smtClean="0"/>
              <a:t>since</a:t>
            </a:r>
            <a:r>
              <a:rPr lang="fr-FR" dirty="0" smtClean="0"/>
              <a:t> 1990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246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38913"/>
            <a:ext cx="3711794" cy="410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oneTexte 3"/>
          <p:cNvSpPr txBox="1"/>
          <p:nvPr/>
        </p:nvSpPr>
        <p:spPr>
          <a:xfrm>
            <a:off x="539552" y="188640"/>
            <a:ext cx="79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smtClean="0">
                <a:solidFill>
                  <a:schemeClr val="tx2"/>
                </a:solidFill>
              </a:rPr>
              <a:t>The </a:t>
            </a:r>
            <a:r>
              <a:rPr lang="fr-FR" sz="2800" dirty="0" err="1" smtClean="0">
                <a:solidFill>
                  <a:schemeClr val="tx2"/>
                </a:solidFill>
              </a:rPr>
              <a:t>advantage</a:t>
            </a:r>
            <a:r>
              <a:rPr lang="fr-FR" sz="2800" dirty="0" smtClean="0">
                <a:solidFill>
                  <a:schemeClr val="tx2"/>
                </a:solidFill>
              </a:rPr>
              <a:t> of </a:t>
            </a:r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based</a:t>
            </a:r>
            <a:r>
              <a:rPr lang="fr-FR" sz="2800" dirty="0" smtClean="0">
                <a:solidFill>
                  <a:schemeClr val="tx2"/>
                </a:solidFill>
              </a:rPr>
              <a:t> on expert opinion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28360" y="928822"/>
            <a:ext cx="80153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Possibility</a:t>
            </a:r>
            <a:r>
              <a:rPr lang="fr-FR" dirty="0" smtClean="0"/>
              <a:t> to </a:t>
            </a:r>
            <a:r>
              <a:rPr lang="fr-FR" dirty="0" err="1" smtClean="0"/>
              <a:t>produce</a:t>
            </a:r>
            <a:r>
              <a:rPr lang="fr-FR" dirty="0" smtClean="0"/>
              <a:t> expert-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 at the local </a:t>
            </a:r>
            <a:r>
              <a:rPr lang="fr-FR" dirty="0" err="1" smtClean="0"/>
              <a:t>geographical</a:t>
            </a:r>
            <a:r>
              <a:rPr lang="fr-FR" dirty="0" smtClean="0"/>
              <a:t> </a:t>
            </a:r>
            <a:r>
              <a:rPr lang="fr-FR" dirty="0" err="1" smtClean="0"/>
              <a:t>level</a:t>
            </a:r>
            <a:r>
              <a:rPr lang="fr-FR" dirty="0" smtClean="0"/>
              <a:t>.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86766" y="1738913"/>
            <a:ext cx="44565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Example</a:t>
            </a:r>
            <a:r>
              <a:rPr lang="fr-FR" dirty="0" smtClean="0"/>
              <a:t>: An </a:t>
            </a:r>
            <a:r>
              <a:rPr lang="fr-FR" dirty="0" err="1" smtClean="0"/>
              <a:t>indicator</a:t>
            </a:r>
            <a:r>
              <a:rPr lang="fr-FR" dirty="0" smtClean="0"/>
              <a:t> to </a:t>
            </a:r>
            <a:r>
              <a:rPr lang="fr-FR" dirty="0" err="1" smtClean="0"/>
              <a:t>depict</a:t>
            </a:r>
            <a:r>
              <a:rPr lang="fr-FR" dirty="0" smtClean="0"/>
              <a:t> long-</a:t>
            </a:r>
            <a:r>
              <a:rPr lang="fr-FR" dirty="0" err="1" smtClean="0"/>
              <a:t>term</a:t>
            </a:r>
            <a:r>
              <a:rPr lang="fr-FR" dirty="0" smtClean="0"/>
              <a:t> trends in </a:t>
            </a:r>
            <a:r>
              <a:rPr lang="fr-FR" dirty="0" err="1" smtClean="0"/>
              <a:t>biodiversity</a:t>
            </a:r>
            <a:r>
              <a:rPr lang="fr-FR" dirty="0" smtClean="0"/>
              <a:t> of the Camargue (1970-2015).</a:t>
            </a:r>
            <a:endParaRPr lang="fr-FR" dirty="0"/>
          </a:p>
        </p:txBody>
      </p:sp>
      <p:sp>
        <p:nvSpPr>
          <p:cNvPr id="7" name="Rectangle 6"/>
          <p:cNvSpPr/>
          <p:nvPr/>
        </p:nvSpPr>
        <p:spPr>
          <a:xfrm>
            <a:off x="286766" y="5733256"/>
            <a:ext cx="67335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see</a:t>
            </a:r>
            <a:r>
              <a:rPr lang="fr-FR" dirty="0" smtClean="0"/>
              <a:t> </a:t>
            </a:r>
            <a:r>
              <a:rPr lang="fr-FR" dirty="0" err="1" smtClean="0"/>
              <a:t>contrasted</a:t>
            </a:r>
            <a:r>
              <a:rPr lang="fr-FR" dirty="0" smtClean="0"/>
              <a:t> trends </a:t>
            </a:r>
            <a:r>
              <a:rPr lang="fr-FR" dirty="0" err="1" smtClean="0"/>
              <a:t>among</a:t>
            </a:r>
            <a:r>
              <a:rPr lang="fr-FR" dirty="0" smtClean="0"/>
              <a:t> </a:t>
            </a:r>
            <a:r>
              <a:rPr lang="fr-FR" dirty="0" err="1" smtClean="0"/>
              <a:t>taxonomic</a:t>
            </a:r>
            <a:r>
              <a:rPr lang="fr-FR" dirty="0" smtClean="0"/>
              <a:t> groups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larger</a:t>
            </a:r>
            <a:r>
              <a:rPr lang="fr-FR" dirty="0" smtClean="0"/>
              <a:t> </a:t>
            </a:r>
            <a:r>
              <a:rPr lang="fr-FR" dirty="0" err="1" smtClean="0"/>
              <a:t>declines</a:t>
            </a:r>
            <a:r>
              <a:rPr lang="fr-FR" dirty="0" smtClean="0"/>
              <a:t> for </a:t>
            </a:r>
            <a:r>
              <a:rPr lang="fr-FR" dirty="0" err="1" smtClean="0"/>
              <a:t>Orthopterans</a:t>
            </a:r>
            <a:r>
              <a:rPr lang="fr-FR" dirty="0" smtClean="0"/>
              <a:t>, Odonates and </a:t>
            </a:r>
            <a:r>
              <a:rPr lang="fr-FR" dirty="0" err="1" smtClean="0"/>
              <a:t>Amphibians</a:t>
            </a: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Native </a:t>
            </a:r>
            <a:r>
              <a:rPr lang="fr-FR" dirty="0" err="1" smtClean="0"/>
              <a:t>species</a:t>
            </a:r>
            <a:r>
              <a:rPr lang="fr-FR" dirty="0" smtClean="0"/>
              <a:t> do </a:t>
            </a:r>
            <a:r>
              <a:rPr lang="fr-FR" dirty="0" err="1" smtClean="0"/>
              <a:t>worse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novel</a:t>
            </a:r>
            <a:r>
              <a:rPr lang="fr-FR" dirty="0" smtClean="0"/>
              <a:t> / invasive </a:t>
            </a:r>
            <a:r>
              <a:rPr lang="fr-FR" dirty="0" err="1" smtClean="0"/>
              <a:t>species</a:t>
            </a:r>
            <a:r>
              <a:rPr lang="fr-FR" dirty="0" smtClean="0"/>
              <a:t>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852936"/>
            <a:ext cx="3281941" cy="246145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076580"/>
            <a:ext cx="3584915" cy="201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3837" y="3759785"/>
            <a:ext cx="884684" cy="958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556792"/>
            <a:ext cx="2022614" cy="77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95510"/>
            <a:ext cx="10715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45024"/>
            <a:ext cx="1950876" cy="10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Why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biodiversity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?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67544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Since</a:t>
            </a:r>
            <a:r>
              <a:rPr lang="fr-FR" dirty="0" smtClean="0"/>
              <a:t> 2004, an </a:t>
            </a:r>
            <a:r>
              <a:rPr lang="fr-FR" dirty="0" err="1" smtClean="0"/>
              <a:t>increasing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to document </a:t>
            </a:r>
            <a:r>
              <a:rPr lang="fr-FR" dirty="0" err="1" smtClean="0"/>
              <a:t>biodiversity</a:t>
            </a:r>
            <a:r>
              <a:rPr lang="fr-FR" dirty="0" smtClean="0"/>
              <a:t> state and trends</a:t>
            </a:r>
            <a:endParaRPr lang="fr-FR" dirty="0"/>
          </a:p>
        </p:txBody>
      </p:sp>
      <p:sp>
        <p:nvSpPr>
          <p:cNvPr id="9" name="ZoneTexte 8"/>
          <p:cNvSpPr txBox="1"/>
          <p:nvPr/>
        </p:nvSpPr>
        <p:spPr>
          <a:xfrm>
            <a:off x="437122" y="5226620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Only</a:t>
            </a:r>
            <a:r>
              <a:rPr lang="fr-FR" dirty="0" smtClean="0"/>
              <a:t> few </a:t>
            </a:r>
            <a:r>
              <a:rPr lang="fr-FR" dirty="0" err="1" smtClean="0"/>
              <a:t>thousands</a:t>
            </a:r>
            <a:r>
              <a:rPr lang="fr-FR" dirty="0" smtClean="0"/>
              <a:t> of </a:t>
            </a:r>
            <a:r>
              <a:rPr lang="fr-FR" dirty="0" err="1" smtClean="0"/>
              <a:t>species</a:t>
            </a:r>
            <a:r>
              <a:rPr lang="fr-FR" dirty="0" smtClean="0"/>
              <a:t> have </a:t>
            </a:r>
            <a:r>
              <a:rPr lang="fr-FR" dirty="0" err="1" smtClean="0"/>
              <a:t>documented</a:t>
            </a:r>
            <a:r>
              <a:rPr lang="fr-FR" dirty="0" smtClean="0"/>
              <a:t> population trends (out of </a:t>
            </a:r>
            <a:r>
              <a:rPr lang="fr-FR" dirty="0" err="1" smtClean="0"/>
              <a:t>many</a:t>
            </a:r>
            <a:r>
              <a:rPr lang="fr-FR" dirty="0" smtClean="0"/>
              <a:t> million </a:t>
            </a:r>
            <a:r>
              <a:rPr lang="fr-FR" dirty="0" err="1" smtClean="0"/>
              <a:t>species</a:t>
            </a:r>
            <a:r>
              <a:rPr lang="fr-FR" dirty="0" smtClean="0"/>
              <a:t>…)</a:t>
            </a:r>
            <a:endParaRPr lang="fr-FR" dirty="0"/>
          </a:p>
        </p:txBody>
      </p:sp>
      <p:sp>
        <p:nvSpPr>
          <p:cNvPr id="4" name="Flèche vers le bas 3"/>
          <p:cNvSpPr/>
          <p:nvPr/>
        </p:nvSpPr>
        <p:spPr>
          <a:xfrm>
            <a:off x="4211960" y="5877272"/>
            <a:ext cx="360040" cy="2923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/>
          <p:cNvSpPr txBox="1"/>
          <p:nvPr/>
        </p:nvSpPr>
        <p:spPr>
          <a:xfrm>
            <a:off x="827584" y="630002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chemeClr val="tx2"/>
                </a:solidFill>
              </a:rPr>
              <a:t>Indicators</a:t>
            </a:r>
            <a:r>
              <a:rPr lang="fr-FR" dirty="0" smtClean="0">
                <a:solidFill>
                  <a:schemeClr val="tx2"/>
                </a:solidFill>
              </a:rPr>
              <a:t> to </a:t>
            </a:r>
            <a:r>
              <a:rPr lang="fr-FR" dirty="0" err="1" smtClean="0">
                <a:solidFill>
                  <a:schemeClr val="tx2"/>
                </a:solidFill>
              </a:rPr>
              <a:t>provide</a:t>
            </a:r>
            <a:r>
              <a:rPr lang="fr-FR" dirty="0" smtClean="0">
                <a:solidFill>
                  <a:schemeClr val="tx2"/>
                </a:solidFill>
              </a:rPr>
              <a:t> an </a:t>
            </a:r>
            <a:r>
              <a:rPr lang="fr-FR" dirty="0" err="1" smtClean="0">
                <a:solidFill>
                  <a:schemeClr val="tx2"/>
                </a:solidFill>
              </a:rPr>
              <a:t>estimate</a:t>
            </a:r>
            <a:r>
              <a:rPr lang="fr-FR" dirty="0" smtClean="0">
                <a:solidFill>
                  <a:schemeClr val="tx2"/>
                </a:solidFill>
              </a:rPr>
              <a:t> of </a:t>
            </a:r>
            <a:r>
              <a:rPr lang="fr-FR" dirty="0" err="1" smtClean="0">
                <a:solidFill>
                  <a:schemeClr val="tx2"/>
                </a:solidFill>
              </a:rPr>
              <a:t>biodiversity</a:t>
            </a:r>
            <a:r>
              <a:rPr lang="fr-FR" dirty="0" smtClean="0">
                <a:solidFill>
                  <a:schemeClr val="tx2"/>
                </a:solidFill>
              </a:rPr>
              <a:t> trend(s)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7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7"/>
            <a:ext cx="367240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2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Which</a:t>
            </a:r>
            <a:r>
              <a:rPr lang="fr-FR" sz="2800" dirty="0" smtClean="0">
                <a:solidFill>
                  <a:schemeClr val="tx2"/>
                </a:solidFill>
              </a:rPr>
              <a:t> proxy to </a:t>
            </a:r>
            <a:r>
              <a:rPr lang="fr-FR" sz="2800" dirty="0" err="1" smtClean="0">
                <a:solidFill>
                  <a:schemeClr val="tx2"/>
                </a:solidFill>
              </a:rPr>
              <a:t>estimate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biodiversity</a:t>
            </a:r>
            <a:r>
              <a:rPr lang="fr-FR" sz="2800" dirty="0" smtClean="0">
                <a:solidFill>
                  <a:schemeClr val="tx2"/>
                </a:solidFill>
              </a:rPr>
              <a:t> trends ?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67544" y="10527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As </a:t>
            </a:r>
            <a:r>
              <a:rPr lang="fr-FR" dirty="0" err="1" smtClean="0"/>
              <a:t>species</a:t>
            </a:r>
            <a:r>
              <a:rPr lang="fr-FR" dirty="0" smtClean="0"/>
              <a:t> are by far 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numerous</a:t>
            </a:r>
            <a:r>
              <a:rPr lang="fr-FR" dirty="0" smtClean="0"/>
              <a:t>, </a:t>
            </a:r>
            <a:r>
              <a:rPr lang="fr-FR" dirty="0" err="1" smtClean="0"/>
              <a:t>why</a:t>
            </a:r>
            <a:r>
              <a:rPr lang="fr-FR" dirty="0" smtClean="0"/>
              <a:t> not monitor </a:t>
            </a:r>
            <a:r>
              <a:rPr lang="fr-FR" dirty="0" err="1" smtClean="0"/>
              <a:t>ecosystems</a:t>
            </a:r>
            <a:r>
              <a:rPr lang="fr-FR" dirty="0" smtClean="0"/>
              <a:t> ?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67544" y="1556792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Satellite images are </a:t>
            </a:r>
            <a:r>
              <a:rPr lang="fr-FR" dirty="0" err="1" smtClean="0"/>
              <a:t>promising</a:t>
            </a:r>
            <a:r>
              <a:rPr lang="fr-FR" dirty="0" smtClean="0"/>
              <a:t>  and </a:t>
            </a:r>
            <a:r>
              <a:rPr lang="fr-FR" dirty="0" err="1" smtClean="0"/>
              <a:t>allow</a:t>
            </a:r>
            <a:r>
              <a:rPr lang="fr-FR" dirty="0" smtClean="0"/>
              <a:t> to </a:t>
            </a:r>
            <a:r>
              <a:rPr lang="fr-FR" dirty="0" err="1" smtClean="0"/>
              <a:t>detect</a:t>
            </a:r>
            <a:r>
              <a:rPr lang="fr-FR" dirty="0" smtClean="0"/>
              <a:t> land-</a:t>
            </a:r>
            <a:r>
              <a:rPr lang="fr-FR" dirty="0" err="1" smtClean="0"/>
              <a:t>cover</a:t>
            </a:r>
            <a:r>
              <a:rPr lang="fr-FR" dirty="0" smtClean="0"/>
              <a:t> changes for instance.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521742" y="465313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Still</a:t>
            </a:r>
            <a:r>
              <a:rPr lang="fr-FR" dirty="0" smtClean="0"/>
              <a:t> </a:t>
            </a:r>
            <a:r>
              <a:rPr lang="fr-FR" dirty="0" err="1" smtClean="0"/>
              <a:t>difficult</a:t>
            </a:r>
            <a:r>
              <a:rPr lang="fr-FR" dirty="0" smtClean="0"/>
              <a:t> to </a:t>
            </a:r>
            <a:r>
              <a:rPr lang="fr-FR" dirty="0" err="1" smtClean="0"/>
              <a:t>assess</a:t>
            </a:r>
            <a:r>
              <a:rPr lang="fr-FR" dirty="0" smtClean="0"/>
              <a:t> the </a:t>
            </a:r>
            <a:r>
              <a:rPr lang="fr-FR" dirty="0" err="1" smtClean="0"/>
              <a:t>functionality</a:t>
            </a:r>
            <a:r>
              <a:rPr lang="fr-FR" dirty="0" smtClean="0"/>
              <a:t> of </a:t>
            </a:r>
            <a:r>
              <a:rPr lang="fr-FR" dirty="0" err="1" smtClean="0"/>
              <a:t>ecosystems</a:t>
            </a:r>
            <a:r>
              <a:rPr lang="fr-FR" dirty="0" smtClean="0"/>
              <a:t> :</a:t>
            </a:r>
            <a:endParaRPr lang="fr-FR" dirty="0"/>
          </a:p>
        </p:txBody>
      </p:sp>
      <p:sp>
        <p:nvSpPr>
          <p:cNvPr id="2" name="ZoneTexte 1"/>
          <p:cNvSpPr txBox="1"/>
          <p:nvPr/>
        </p:nvSpPr>
        <p:spPr>
          <a:xfrm>
            <a:off x="1804268" y="4941168"/>
            <a:ext cx="5071988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sz="1600" dirty="0" err="1" smtClean="0"/>
              <a:t>Level</a:t>
            </a:r>
            <a:r>
              <a:rPr lang="fr-FR" sz="1600" dirty="0" smtClean="0"/>
              <a:t> of </a:t>
            </a:r>
            <a:r>
              <a:rPr lang="fr-FR" sz="1600" dirty="0" err="1" smtClean="0"/>
              <a:t>pollutants</a:t>
            </a:r>
            <a:r>
              <a:rPr lang="fr-FR" sz="1600" dirty="0" smtClean="0"/>
              <a:t>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sz="1600" dirty="0" err="1" smtClean="0"/>
              <a:t>Soil</a:t>
            </a:r>
            <a:r>
              <a:rPr lang="fr-FR" sz="1600" dirty="0" smtClean="0"/>
              <a:t> 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sz="1600" dirty="0" smtClean="0"/>
              <a:t>Invasive </a:t>
            </a:r>
            <a:r>
              <a:rPr lang="fr-FR" sz="1600" dirty="0" err="1" smtClean="0"/>
              <a:t>species</a:t>
            </a:r>
            <a:r>
              <a:rPr lang="fr-FR" sz="1600" dirty="0" smtClean="0"/>
              <a:t> 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FR" sz="1600" dirty="0" smtClean="0"/>
              <a:t>Is the </a:t>
            </a:r>
            <a:r>
              <a:rPr lang="fr-FR" sz="1600" dirty="0" err="1" smtClean="0"/>
              <a:t>species</a:t>
            </a:r>
            <a:r>
              <a:rPr lang="fr-FR" sz="1600" dirty="0" smtClean="0"/>
              <a:t> </a:t>
            </a:r>
            <a:r>
              <a:rPr lang="fr-FR" sz="1600" dirty="0" err="1" smtClean="0"/>
              <a:t>community</a:t>
            </a:r>
            <a:r>
              <a:rPr lang="fr-FR" sz="1600" dirty="0" smtClean="0"/>
              <a:t> </a:t>
            </a:r>
            <a:r>
              <a:rPr lang="fr-FR" sz="1600" dirty="0" err="1" smtClean="0"/>
              <a:t>preserved</a:t>
            </a:r>
            <a:r>
              <a:rPr lang="fr-FR" sz="1600" dirty="0" smtClean="0"/>
              <a:t> ?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fr-FR" dirty="0"/>
          </a:p>
        </p:txBody>
      </p:sp>
      <p:sp>
        <p:nvSpPr>
          <p:cNvPr id="7" name="Flèche vers le bas 6"/>
          <p:cNvSpPr/>
          <p:nvPr/>
        </p:nvSpPr>
        <p:spPr>
          <a:xfrm>
            <a:off x="4340262" y="6093296"/>
            <a:ext cx="267742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/>
          <p:cNvSpPr txBox="1"/>
          <p:nvPr/>
        </p:nvSpPr>
        <p:spPr>
          <a:xfrm>
            <a:off x="827584" y="6300028"/>
            <a:ext cx="73448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 err="1" smtClean="0">
                <a:solidFill>
                  <a:schemeClr val="tx2"/>
                </a:solidFill>
              </a:rPr>
              <a:t>Still</a:t>
            </a:r>
            <a:r>
              <a:rPr lang="fr-FR" dirty="0" smtClean="0">
                <a:solidFill>
                  <a:schemeClr val="tx2"/>
                </a:solidFill>
              </a:rPr>
              <a:t> </a:t>
            </a:r>
            <a:r>
              <a:rPr lang="fr-FR" dirty="0" err="1" smtClean="0">
                <a:solidFill>
                  <a:schemeClr val="tx2"/>
                </a:solidFill>
              </a:rPr>
              <a:t>useful</a:t>
            </a:r>
            <a:r>
              <a:rPr lang="fr-FR" dirty="0" smtClean="0">
                <a:solidFill>
                  <a:schemeClr val="tx2"/>
                </a:solidFill>
              </a:rPr>
              <a:t> to use data on </a:t>
            </a:r>
            <a:r>
              <a:rPr lang="fr-FR" dirty="0" err="1" smtClean="0">
                <a:solidFill>
                  <a:schemeClr val="tx2"/>
                </a:solidFill>
              </a:rPr>
              <a:t>species</a:t>
            </a:r>
            <a:r>
              <a:rPr lang="fr-FR" dirty="0" smtClean="0">
                <a:solidFill>
                  <a:schemeClr val="tx2"/>
                </a:solidFill>
              </a:rPr>
              <a:t> to document </a:t>
            </a:r>
            <a:r>
              <a:rPr lang="fr-FR" dirty="0" err="1" smtClean="0">
                <a:solidFill>
                  <a:schemeClr val="tx2"/>
                </a:solidFill>
              </a:rPr>
              <a:t>biodiversity</a:t>
            </a:r>
            <a:r>
              <a:rPr lang="fr-FR" dirty="0" smtClean="0">
                <a:solidFill>
                  <a:schemeClr val="tx2"/>
                </a:solidFill>
              </a:rPr>
              <a:t> trends</a:t>
            </a:r>
            <a:endParaRPr lang="fr-FR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33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  <p:bldP spid="7" grpId="0" animBg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Résultat de recherche d'images pour &quot;suivi stoc eps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6" y="2040056"/>
            <a:ext cx="21431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691" y="4736507"/>
            <a:ext cx="4624189" cy="144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573" y="3344542"/>
            <a:ext cx="1530931" cy="2297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ndicateurs-biodiversite.naturefrance.fr/sites/default/files/fichiers/images/indicateurs/snb-b06-12-ctc1_evolution_chiropteres_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16" y="4495048"/>
            <a:ext cx="2877022" cy="195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Development</a:t>
            </a:r>
            <a:r>
              <a:rPr lang="fr-FR" dirty="0" smtClean="0"/>
              <a:t> of </a:t>
            </a:r>
            <a:r>
              <a:rPr lang="fr-FR" dirty="0" err="1" smtClean="0"/>
              <a:t>citizen</a:t>
            </a:r>
            <a:r>
              <a:rPr lang="fr-FR" dirty="0" smtClean="0"/>
              <a:t> science monitoring </a:t>
            </a:r>
            <a:r>
              <a:rPr lang="fr-FR" dirty="0" err="1" smtClean="0"/>
              <a:t>schemes</a:t>
            </a:r>
            <a:r>
              <a:rPr lang="fr-FR" dirty="0" smtClean="0"/>
              <a:t> has </a:t>
            </a:r>
            <a:r>
              <a:rPr lang="fr-FR" dirty="0" err="1" smtClean="0"/>
              <a:t>allowed</a:t>
            </a:r>
            <a:r>
              <a:rPr lang="fr-FR" dirty="0" smtClean="0"/>
              <a:t> multi-</a:t>
            </a:r>
            <a:r>
              <a:rPr lang="fr-FR" dirty="0" err="1" smtClean="0"/>
              <a:t>species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.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786" y="1780368"/>
            <a:ext cx="2489032" cy="2420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77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The </a:t>
            </a:r>
            <a:r>
              <a:rPr lang="fr-FR" dirty="0" err="1" smtClean="0"/>
              <a:t>example</a:t>
            </a:r>
            <a:r>
              <a:rPr lang="fr-FR" dirty="0" smtClean="0"/>
              <a:t> of the French </a:t>
            </a:r>
            <a:r>
              <a:rPr lang="fr-FR" dirty="0" err="1" smtClean="0"/>
              <a:t>Waterbird</a:t>
            </a:r>
            <a:r>
              <a:rPr lang="fr-FR" dirty="0" smtClean="0"/>
              <a:t> Index </a:t>
            </a:r>
            <a:r>
              <a:rPr lang="fr-FR" dirty="0" err="1" smtClean="0"/>
              <a:t>derived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International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fr-FR" dirty="0" err="1" smtClean="0"/>
              <a:t>Census</a:t>
            </a:r>
            <a:r>
              <a:rPr lang="fr-FR" dirty="0" smtClean="0"/>
              <a:t> (« </a:t>
            </a:r>
            <a:r>
              <a:rPr lang="fr-FR" i="1" dirty="0" err="1" smtClean="0"/>
              <a:t>Wetlands</a:t>
            </a:r>
            <a:r>
              <a:rPr lang="fr-FR" i="1" dirty="0" smtClean="0"/>
              <a:t> </a:t>
            </a:r>
            <a:r>
              <a:rPr lang="fr-FR" i="1" dirty="0" err="1" smtClean="0"/>
              <a:t>counts</a:t>
            </a:r>
            <a:r>
              <a:rPr lang="fr-FR" dirty="0" smtClean="0"/>
              <a:t> ») – </a:t>
            </a:r>
            <a:r>
              <a:rPr lang="fr-FR" i="1" dirty="0" smtClean="0"/>
              <a:t>Ligue pour la Protection des Oiseaux</a:t>
            </a:r>
            <a:endParaRPr lang="fr-FR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323528" y="1979548"/>
            <a:ext cx="82244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Population size of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 are </a:t>
            </a:r>
            <a:r>
              <a:rPr lang="fr-FR" dirty="0" err="1" smtClean="0"/>
              <a:t>estimated</a:t>
            </a:r>
            <a:r>
              <a:rPr lang="fr-FR" dirty="0" smtClean="0"/>
              <a:t> </a:t>
            </a:r>
            <a:r>
              <a:rPr lang="fr-FR" dirty="0" err="1" smtClean="0"/>
              <a:t>every</a:t>
            </a:r>
            <a:r>
              <a:rPr lang="fr-FR" dirty="0" smtClean="0"/>
              <a:t> </a:t>
            </a:r>
            <a:r>
              <a:rPr lang="fr-FR" dirty="0" err="1" smtClean="0"/>
              <a:t>year</a:t>
            </a:r>
            <a:r>
              <a:rPr lang="fr-FR" dirty="0" smtClean="0"/>
              <a:t>, </a:t>
            </a:r>
            <a:r>
              <a:rPr lang="fr-FR" dirty="0" err="1" smtClean="0"/>
              <a:t>so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have </a:t>
            </a:r>
            <a:r>
              <a:rPr lang="fr-FR" dirty="0" err="1" smtClean="0"/>
              <a:t>specific</a:t>
            </a:r>
            <a:r>
              <a:rPr lang="fr-FR" dirty="0" smtClean="0"/>
              <a:t> trends.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want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 have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weight</a:t>
            </a:r>
            <a:r>
              <a:rPr lang="fr-FR" dirty="0" smtClean="0"/>
              <a:t> (</a:t>
            </a:r>
            <a:r>
              <a:rPr lang="fr-FR" i="1" dirty="0" smtClean="0"/>
              <a:t>rare </a:t>
            </a:r>
            <a:r>
              <a:rPr lang="fr-FR" i="1" dirty="0" err="1" smtClean="0"/>
              <a:t>species</a:t>
            </a:r>
            <a:r>
              <a:rPr lang="fr-FR" i="1" dirty="0" smtClean="0"/>
              <a:t> are as important as </a:t>
            </a:r>
            <a:r>
              <a:rPr lang="fr-FR" i="1" dirty="0" err="1" smtClean="0"/>
              <a:t>abundant</a:t>
            </a:r>
            <a:r>
              <a:rPr lang="fr-FR" i="1" dirty="0" smtClean="0"/>
              <a:t> </a:t>
            </a:r>
            <a:r>
              <a:rPr lang="fr-FR" i="1" dirty="0" err="1" smtClean="0"/>
              <a:t>species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6" name="ZoneTexte 5"/>
          <p:cNvSpPr txBox="1"/>
          <p:nvPr/>
        </p:nvSpPr>
        <p:spPr>
          <a:xfrm>
            <a:off x="5004048" y="6237312"/>
            <a:ext cx="4139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 smtClean="0"/>
              <a:t>Recurvirostra</a:t>
            </a:r>
            <a:r>
              <a:rPr lang="fr-FR" i="1" dirty="0" smtClean="0"/>
              <a:t> </a:t>
            </a:r>
            <a:r>
              <a:rPr lang="fr-FR" i="1" dirty="0" err="1" smtClean="0"/>
              <a:t>avosetta</a:t>
            </a:r>
            <a:r>
              <a:rPr lang="fr-FR" i="1" dirty="0" smtClean="0"/>
              <a:t> </a:t>
            </a:r>
            <a:r>
              <a:rPr lang="fr-FR" dirty="0" smtClean="0"/>
              <a:t>(5000 </a:t>
            </a:r>
            <a:r>
              <a:rPr lang="fr-FR" dirty="0" err="1" smtClean="0"/>
              <a:t>ind</a:t>
            </a:r>
            <a:r>
              <a:rPr lang="fr-FR" dirty="0" smtClean="0"/>
              <a:t>/ </a:t>
            </a:r>
            <a:r>
              <a:rPr lang="fr-FR" dirty="0" err="1" smtClean="0"/>
              <a:t>winter</a:t>
            </a:r>
            <a:r>
              <a:rPr lang="fr-FR" dirty="0"/>
              <a:t>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789040"/>
            <a:ext cx="2448272" cy="2170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ZoneTexte 8"/>
          <p:cNvSpPr txBox="1"/>
          <p:nvPr/>
        </p:nvSpPr>
        <p:spPr>
          <a:xfrm>
            <a:off x="539551" y="6205046"/>
            <a:ext cx="35283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 smtClean="0"/>
              <a:t>Calidra</a:t>
            </a:r>
            <a:r>
              <a:rPr lang="fr-FR" i="1" dirty="0" smtClean="0"/>
              <a:t> </a:t>
            </a:r>
            <a:r>
              <a:rPr lang="fr-FR" i="1" dirty="0" err="1" smtClean="0"/>
              <a:t>alpina</a:t>
            </a:r>
            <a:r>
              <a:rPr lang="fr-FR" i="1" dirty="0" smtClean="0"/>
              <a:t> </a:t>
            </a:r>
            <a:r>
              <a:rPr lang="fr-FR" dirty="0" smtClean="0"/>
              <a:t>(500.000 </a:t>
            </a:r>
            <a:r>
              <a:rPr lang="fr-FR" dirty="0" err="1" smtClean="0"/>
              <a:t>ind</a:t>
            </a:r>
            <a:r>
              <a:rPr lang="fr-FR" dirty="0" smtClean="0"/>
              <a:t>/ </a:t>
            </a:r>
            <a:r>
              <a:rPr lang="fr-FR" dirty="0" err="1" smtClean="0"/>
              <a:t>winter</a:t>
            </a:r>
            <a:r>
              <a:rPr lang="fr-FR" dirty="0"/>
              <a:t>)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345" y="3931260"/>
            <a:ext cx="2232248" cy="203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976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1052736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The </a:t>
            </a:r>
            <a:r>
              <a:rPr lang="fr-FR" dirty="0" err="1" smtClean="0"/>
              <a:t>example</a:t>
            </a:r>
            <a:r>
              <a:rPr lang="fr-FR" dirty="0" smtClean="0"/>
              <a:t> of the French </a:t>
            </a:r>
            <a:r>
              <a:rPr lang="fr-FR" dirty="0" err="1" smtClean="0"/>
              <a:t>Waterbird</a:t>
            </a:r>
            <a:r>
              <a:rPr lang="fr-FR" dirty="0" smtClean="0"/>
              <a:t> Index </a:t>
            </a:r>
            <a:r>
              <a:rPr lang="fr-FR" dirty="0" err="1" smtClean="0"/>
              <a:t>derived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International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fr-FR" dirty="0" err="1" smtClean="0"/>
              <a:t>Census</a:t>
            </a:r>
            <a:r>
              <a:rPr lang="fr-FR" dirty="0" smtClean="0"/>
              <a:t> (« </a:t>
            </a:r>
            <a:r>
              <a:rPr lang="fr-FR" i="1" dirty="0" err="1" smtClean="0"/>
              <a:t>Wetlands</a:t>
            </a:r>
            <a:r>
              <a:rPr lang="fr-FR" i="1" dirty="0" smtClean="0"/>
              <a:t> </a:t>
            </a:r>
            <a:r>
              <a:rPr lang="fr-FR" i="1" dirty="0" err="1" smtClean="0"/>
              <a:t>counts</a:t>
            </a:r>
            <a:r>
              <a:rPr lang="fr-FR" dirty="0" smtClean="0"/>
              <a:t> ») – </a:t>
            </a:r>
            <a:r>
              <a:rPr lang="fr-FR" i="1" dirty="0" smtClean="0"/>
              <a:t>Ligue pour la Protection des Oiseaux</a:t>
            </a:r>
            <a:endParaRPr lang="fr-FR" i="1" dirty="0"/>
          </a:p>
        </p:txBody>
      </p:sp>
      <p:sp>
        <p:nvSpPr>
          <p:cNvPr id="4" name="ZoneTexte 3"/>
          <p:cNvSpPr txBox="1"/>
          <p:nvPr/>
        </p:nvSpPr>
        <p:spPr>
          <a:xfrm>
            <a:off x="323528" y="1979548"/>
            <a:ext cx="822446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Population size of </a:t>
            </a:r>
            <a:r>
              <a:rPr lang="fr-FR" dirty="0" err="1" smtClean="0"/>
              <a:t>waterbird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 are </a:t>
            </a:r>
            <a:r>
              <a:rPr lang="fr-FR" dirty="0" err="1" smtClean="0"/>
              <a:t>estimated</a:t>
            </a:r>
            <a:r>
              <a:rPr lang="fr-FR" dirty="0" smtClean="0"/>
              <a:t> </a:t>
            </a:r>
            <a:r>
              <a:rPr lang="fr-FR" dirty="0" err="1" smtClean="0"/>
              <a:t>every</a:t>
            </a:r>
            <a:r>
              <a:rPr lang="fr-FR" dirty="0" smtClean="0"/>
              <a:t> </a:t>
            </a:r>
            <a:r>
              <a:rPr lang="fr-FR" dirty="0" err="1" smtClean="0"/>
              <a:t>year</a:t>
            </a:r>
            <a:r>
              <a:rPr lang="fr-FR" dirty="0" smtClean="0"/>
              <a:t>, </a:t>
            </a:r>
            <a:r>
              <a:rPr lang="fr-FR" dirty="0" err="1" smtClean="0"/>
              <a:t>so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have </a:t>
            </a:r>
            <a:r>
              <a:rPr lang="fr-FR" dirty="0" err="1" smtClean="0"/>
              <a:t>specific</a:t>
            </a:r>
            <a:r>
              <a:rPr lang="fr-FR" dirty="0" smtClean="0"/>
              <a:t> trends.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want</a:t>
            </a:r>
            <a:r>
              <a:rPr lang="fr-FR" dirty="0" smtClean="0"/>
              <a:t> </a:t>
            </a:r>
            <a:r>
              <a:rPr lang="fr-FR" dirty="0" err="1" smtClean="0"/>
              <a:t>species</a:t>
            </a:r>
            <a:r>
              <a:rPr lang="fr-FR" dirty="0" smtClean="0"/>
              <a:t> have the </a:t>
            </a:r>
            <a:r>
              <a:rPr lang="fr-FR" dirty="0" err="1" smtClean="0"/>
              <a:t>same</a:t>
            </a:r>
            <a:r>
              <a:rPr lang="fr-FR" dirty="0" smtClean="0"/>
              <a:t> </a:t>
            </a:r>
            <a:r>
              <a:rPr lang="fr-FR" dirty="0" err="1" smtClean="0"/>
              <a:t>weight</a:t>
            </a:r>
            <a:r>
              <a:rPr lang="fr-FR" dirty="0" smtClean="0"/>
              <a:t> (</a:t>
            </a:r>
            <a:r>
              <a:rPr lang="fr-FR" i="1" dirty="0" smtClean="0"/>
              <a:t>rare </a:t>
            </a:r>
            <a:r>
              <a:rPr lang="fr-FR" i="1" dirty="0" err="1" smtClean="0"/>
              <a:t>species</a:t>
            </a:r>
            <a:r>
              <a:rPr lang="fr-FR" i="1" dirty="0" smtClean="0"/>
              <a:t> are as important as </a:t>
            </a:r>
            <a:r>
              <a:rPr lang="fr-FR" i="1" dirty="0" err="1" smtClean="0"/>
              <a:t>abundant</a:t>
            </a:r>
            <a:r>
              <a:rPr lang="fr-FR" i="1" dirty="0" smtClean="0"/>
              <a:t> </a:t>
            </a:r>
            <a:r>
              <a:rPr lang="fr-FR" i="1" dirty="0" err="1" smtClean="0"/>
              <a:t>species</a:t>
            </a:r>
            <a:r>
              <a:rPr lang="fr-FR" dirty="0" smtClean="0"/>
              <a:t>)</a:t>
            </a:r>
            <a:endParaRPr lang="fr-FR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3414804"/>
            <a:ext cx="4176464" cy="3326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48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783868"/>
            <a:ext cx="4817371" cy="3149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463863"/>
            <a:ext cx="4905775" cy="3205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1747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Image associé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21" y="2636912"/>
            <a:ext cx="4743274" cy="3625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365104"/>
            <a:ext cx="1944916" cy="1620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200574"/>
            <a:ext cx="2089486" cy="1567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056" y="3753124"/>
            <a:ext cx="2339752" cy="1439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7975" y="908720"/>
            <a:ext cx="8224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These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declinated</a:t>
            </a:r>
            <a:r>
              <a:rPr lang="fr-FR" dirty="0" smtClean="0"/>
              <a:t> by </a:t>
            </a:r>
            <a:r>
              <a:rPr lang="fr-FR" dirty="0" err="1" smtClean="0"/>
              <a:t>ecosystems</a:t>
            </a:r>
            <a:endParaRPr lang="fr-FR" i="1" dirty="0"/>
          </a:p>
        </p:txBody>
      </p:sp>
      <p:sp>
        <p:nvSpPr>
          <p:cNvPr id="9" name="ZoneTexte 8"/>
          <p:cNvSpPr txBox="1"/>
          <p:nvPr/>
        </p:nvSpPr>
        <p:spPr>
          <a:xfrm>
            <a:off x="307975" y="1475492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The </a:t>
            </a:r>
            <a:r>
              <a:rPr lang="fr-FR" dirty="0" err="1" smtClean="0"/>
              <a:t>example</a:t>
            </a:r>
            <a:r>
              <a:rPr lang="fr-FR" dirty="0" smtClean="0"/>
              <a:t> of the « Common </a:t>
            </a:r>
            <a:r>
              <a:rPr lang="fr-FR" dirty="0" err="1" smtClean="0"/>
              <a:t>Breeding</a:t>
            </a:r>
            <a:r>
              <a:rPr lang="fr-FR" dirty="0" smtClean="0"/>
              <a:t> </a:t>
            </a:r>
            <a:r>
              <a:rPr lang="fr-FR" dirty="0" err="1" smtClean="0"/>
              <a:t>Bird</a:t>
            </a:r>
            <a:r>
              <a:rPr lang="fr-FR" dirty="0" smtClean="0"/>
              <a:t> Index »: </a:t>
            </a:r>
            <a:r>
              <a:rPr lang="fr-FR" dirty="0" err="1" smtClean="0"/>
              <a:t>Declination</a:t>
            </a:r>
            <a:r>
              <a:rPr lang="fr-FR" dirty="0" smtClean="0"/>
              <a:t> for « </a:t>
            </a:r>
            <a:r>
              <a:rPr lang="fr-FR" dirty="0" err="1" smtClean="0"/>
              <a:t>farmland</a:t>
            </a:r>
            <a:r>
              <a:rPr lang="fr-FR" dirty="0" smtClean="0"/>
              <a:t> » and « </a:t>
            </a:r>
            <a:r>
              <a:rPr lang="fr-FR" dirty="0" err="1" smtClean="0"/>
              <a:t>forest</a:t>
            </a:r>
            <a:r>
              <a:rPr lang="fr-FR" dirty="0" smtClean="0"/>
              <a:t> » </a:t>
            </a:r>
            <a:r>
              <a:rPr lang="fr-FR" dirty="0" err="1" smtClean="0"/>
              <a:t>birds</a:t>
            </a:r>
            <a:r>
              <a:rPr lang="fr-FR" dirty="0" smtClean="0"/>
              <a:t>.</a:t>
            </a:r>
            <a:endParaRPr lang="fr-FR" i="1" dirty="0"/>
          </a:p>
        </p:txBody>
      </p:sp>
      <p:sp>
        <p:nvSpPr>
          <p:cNvPr id="10" name="ZoneTexte 9"/>
          <p:cNvSpPr txBox="1"/>
          <p:nvPr/>
        </p:nvSpPr>
        <p:spPr>
          <a:xfrm>
            <a:off x="207510" y="6211669"/>
            <a:ext cx="82244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Farmland</a:t>
            </a:r>
            <a:r>
              <a:rPr lang="fr-FR" dirty="0" smtClean="0"/>
              <a:t> </a:t>
            </a:r>
            <a:r>
              <a:rPr lang="fr-FR" dirty="0" err="1" smtClean="0"/>
              <a:t>birds</a:t>
            </a:r>
            <a:r>
              <a:rPr lang="fr-FR" dirty="0" smtClean="0"/>
              <a:t> are </a:t>
            </a:r>
            <a:r>
              <a:rPr lang="fr-FR" dirty="0" err="1" smtClean="0"/>
              <a:t>doing</a:t>
            </a:r>
            <a:r>
              <a:rPr lang="fr-FR" dirty="0" smtClean="0"/>
              <a:t> </a:t>
            </a:r>
            <a:r>
              <a:rPr lang="fr-FR" dirty="0" err="1" smtClean="0"/>
              <a:t>worse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birds</a:t>
            </a:r>
            <a:r>
              <a:rPr lang="fr-FR" dirty="0" smtClean="0"/>
              <a:t> </a:t>
            </a:r>
            <a:r>
              <a:rPr lang="fr-FR" dirty="0" err="1" smtClean="0"/>
              <a:t>giving</a:t>
            </a:r>
            <a:r>
              <a:rPr lang="fr-FR" dirty="0" smtClean="0"/>
              <a:t> </a:t>
            </a:r>
            <a:r>
              <a:rPr lang="fr-FR" dirty="0" err="1" smtClean="0"/>
              <a:t>concern</a:t>
            </a:r>
            <a:r>
              <a:rPr lang="fr-FR" dirty="0" smtClean="0"/>
              <a:t> on </a:t>
            </a:r>
            <a:r>
              <a:rPr lang="fr-FR" dirty="0" err="1" smtClean="0"/>
              <a:t>biodiversity</a:t>
            </a:r>
            <a:r>
              <a:rPr lang="fr-FR" dirty="0" smtClean="0"/>
              <a:t> in </a:t>
            </a:r>
            <a:r>
              <a:rPr lang="fr-FR" dirty="0" err="1" smtClean="0"/>
              <a:t>this</a:t>
            </a:r>
            <a:r>
              <a:rPr lang="fr-FR" dirty="0" smtClean="0"/>
              <a:t> </a:t>
            </a:r>
            <a:r>
              <a:rPr lang="fr-FR" dirty="0" err="1" smtClean="0"/>
              <a:t>ecosystem</a:t>
            </a:r>
            <a:r>
              <a:rPr lang="fr-FR" dirty="0" smtClean="0"/>
              <a:t>.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710137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1228204" y="188640"/>
            <a:ext cx="6944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dirty="0" err="1" smtClean="0">
                <a:solidFill>
                  <a:schemeClr val="tx2"/>
                </a:solidFill>
              </a:rPr>
              <a:t>Indicators</a:t>
            </a:r>
            <a:r>
              <a:rPr lang="fr-FR" sz="2800" dirty="0" smtClean="0">
                <a:solidFill>
                  <a:schemeClr val="tx2"/>
                </a:solidFill>
              </a:rPr>
              <a:t> </a:t>
            </a:r>
            <a:r>
              <a:rPr lang="fr-FR" sz="2800" dirty="0" err="1" smtClean="0">
                <a:solidFill>
                  <a:schemeClr val="tx2"/>
                </a:solidFill>
              </a:rPr>
              <a:t>using</a:t>
            </a:r>
            <a:r>
              <a:rPr lang="fr-FR" sz="2800" dirty="0" smtClean="0">
                <a:solidFill>
                  <a:schemeClr val="tx2"/>
                </a:solidFill>
              </a:rPr>
              <a:t> quantitative data on </a:t>
            </a:r>
            <a:r>
              <a:rPr lang="fr-FR" sz="2800" dirty="0" err="1" smtClean="0">
                <a:solidFill>
                  <a:schemeClr val="tx2"/>
                </a:solidFill>
              </a:rPr>
              <a:t>species</a:t>
            </a:r>
            <a:endParaRPr lang="fr-FR" sz="2800" dirty="0">
              <a:solidFill>
                <a:schemeClr val="tx2"/>
              </a:solidFill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307975" y="908720"/>
            <a:ext cx="82244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indicators</a:t>
            </a:r>
            <a:r>
              <a:rPr lang="fr-FR" dirty="0" smtClean="0"/>
              <a:t> </a:t>
            </a:r>
            <a:r>
              <a:rPr lang="fr-FR" dirty="0" err="1" smtClean="0"/>
              <a:t>can</a:t>
            </a:r>
            <a:r>
              <a:rPr lang="fr-FR" dirty="0" smtClean="0"/>
              <a:t> mix monitoring </a:t>
            </a:r>
            <a:r>
              <a:rPr lang="fr-FR" dirty="0" err="1" smtClean="0"/>
              <a:t>schemes</a:t>
            </a:r>
            <a:r>
              <a:rPr lang="fr-FR" dirty="0" smtClean="0"/>
              <a:t> (</a:t>
            </a:r>
            <a:r>
              <a:rPr lang="fr-FR" i="1" dirty="0" err="1" smtClean="0"/>
              <a:t>censuses</a:t>
            </a:r>
            <a:r>
              <a:rPr lang="fr-FR" i="1" dirty="0" smtClean="0"/>
              <a:t> </a:t>
            </a:r>
            <a:r>
              <a:rPr lang="fr-FR" i="1" dirty="0" err="1" smtClean="0"/>
              <a:t>done</a:t>
            </a:r>
            <a:r>
              <a:rPr lang="fr-FR" i="1" dirty="0" smtClean="0"/>
              <a:t> </a:t>
            </a:r>
            <a:r>
              <a:rPr lang="fr-FR" i="1" dirty="0" err="1" smtClean="0"/>
              <a:t>with</a:t>
            </a:r>
            <a:r>
              <a:rPr lang="fr-FR" i="1" dirty="0" smtClean="0"/>
              <a:t> </a:t>
            </a:r>
            <a:r>
              <a:rPr lang="fr-FR" i="1" dirty="0" err="1" smtClean="0"/>
              <a:t>different</a:t>
            </a:r>
            <a:r>
              <a:rPr lang="fr-FR" i="1" dirty="0" smtClean="0"/>
              <a:t> </a:t>
            </a:r>
            <a:r>
              <a:rPr lang="fr-FR" i="1" dirty="0" err="1" smtClean="0"/>
              <a:t>protocols</a:t>
            </a:r>
            <a:r>
              <a:rPr lang="fr-FR" dirty="0" smtClean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FR" i="1" dirty="0"/>
          </a:p>
        </p:txBody>
      </p:sp>
      <p:sp>
        <p:nvSpPr>
          <p:cNvPr id="5" name="ZoneTexte 4"/>
          <p:cNvSpPr txBox="1"/>
          <p:nvPr/>
        </p:nvSpPr>
        <p:spPr>
          <a:xfrm>
            <a:off x="395536" y="1844824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err="1" smtClean="0"/>
              <a:t>Particularly</a:t>
            </a:r>
            <a:r>
              <a:rPr lang="fr-FR" dirty="0" smtClean="0"/>
              <a:t> </a:t>
            </a:r>
            <a:r>
              <a:rPr lang="fr-FR" dirty="0" err="1" smtClean="0"/>
              <a:t>interesting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there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a </a:t>
            </a:r>
            <a:r>
              <a:rPr lang="fr-FR" dirty="0" err="1" smtClean="0"/>
              <a:t>lack</a:t>
            </a:r>
            <a:r>
              <a:rPr lang="fr-FR" dirty="0" smtClean="0"/>
              <a:t> of data on </a:t>
            </a:r>
            <a:r>
              <a:rPr lang="fr-FR" dirty="0" err="1" smtClean="0"/>
              <a:t>particular</a:t>
            </a:r>
            <a:r>
              <a:rPr lang="fr-FR" dirty="0" smtClean="0"/>
              <a:t> </a:t>
            </a:r>
            <a:r>
              <a:rPr lang="fr-FR" dirty="0" err="1" smtClean="0"/>
              <a:t>ecosystems</a:t>
            </a:r>
            <a:r>
              <a:rPr lang="fr-FR" dirty="0" smtClean="0"/>
              <a:t>, areas… the </a:t>
            </a:r>
            <a:r>
              <a:rPr lang="fr-FR" dirty="0" err="1" smtClean="0"/>
              <a:t>example</a:t>
            </a:r>
            <a:r>
              <a:rPr lang="fr-FR" dirty="0" smtClean="0"/>
              <a:t> of the Provence-Alpes-Côte d’Azur </a:t>
            </a:r>
            <a:r>
              <a:rPr lang="fr-FR" dirty="0" err="1" smtClean="0"/>
              <a:t>region</a:t>
            </a:r>
            <a:r>
              <a:rPr lang="fr-FR" dirty="0" smtClean="0"/>
              <a:t> in France.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823" y="2780928"/>
            <a:ext cx="4000500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772037"/>
            <a:ext cx="2880320" cy="2742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oneTexte 7"/>
          <p:cNvSpPr txBox="1"/>
          <p:nvPr/>
        </p:nvSpPr>
        <p:spPr>
          <a:xfrm>
            <a:off x="445430" y="5949280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dirty="0" smtClean="0"/>
              <a:t>Few people living in the </a:t>
            </a:r>
            <a:r>
              <a:rPr lang="fr-FR" dirty="0" err="1" smtClean="0"/>
              <a:t>northern</a:t>
            </a:r>
            <a:r>
              <a:rPr lang="fr-FR" dirty="0" smtClean="0"/>
              <a:t> part of the </a:t>
            </a:r>
            <a:r>
              <a:rPr lang="fr-FR" dirty="0" err="1" smtClean="0"/>
              <a:t>region</a:t>
            </a:r>
            <a:r>
              <a:rPr lang="fr-FR" dirty="0" smtClean="0"/>
              <a:t>: </a:t>
            </a:r>
            <a:r>
              <a:rPr lang="fr-FR" dirty="0" err="1" smtClean="0"/>
              <a:t>less</a:t>
            </a:r>
            <a:r>
              <a:rPr lang="fr-FR" dirty="0" smtClean="0"/>
              <a:t> data </a:t>
            </a:r>
            <a:r>
              <a:rPr lang="fr-FR" dirty="0" err="1" smtClean="0"/>
              <a:t>generated</a:t>
            </a:r>
            <a:r>
              <a:rPr lang="fr-FR" dirty="0" smtClean="0"/>
              <a:t> by </a:t>
            </a:r>
            <a:r>
              <a:rPr lang="fr-FR" dirty="0" err="1" smtClean="0"/>
              <a:t>participatory</a:t>
            </a:r>
            <a:r>
              <a:rPr lang="fr-FR" dirty="0" smtClean="0"/>
              <a:t> science in </a:t>
            </a:r>
            <a:r>
              <a:rPr lang="fr-FR" dirty="0" err="1" smtClean="0"/>
              <a:t>moutains</a:t>
            </a:r>
            <a:r>
              <a:rPr lang="fr-FR" dirty="0" smtClean="0"/>
              <a:t> and more in </a:t>
            </a:r>
            <a:r>
              <a:rPr lang="fr-FR" dirty="0" err="1" smtClean="0"/>
              <a:t>coastal</a:t>
            </a:r>
            <a:r>
              <a:rPr lang="fr-FR" dirty="0" smtClean="0"/>
              <a:t> </a:t>
            </a:r>
            <a:r>
              <a:rPr lang="fr-FR" dirty="0" err="1" smtClean="0"/>
              <a:t>wetlands</a:t>
            </a:r>
            <a:r>
              <a:rPr lang="fr-FR" dirty="0" smtClean="0"/>
              <a:t> or </a:t>
            </a:r>
            <a:r>
              <a:rPr lang="fr-FR" dirty="0" err="1" smtClean="0"/>
              <a:t>farmland</a:t>
            </a:r>
            <a:r>
              <a:rPr lang="fr-FR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654901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</TotalTime>
  <Words>826</Words>
  <Application>Microsoft Office PowerPoint</Application>
  <PresentationFormat>Affichage à l'écran (4:3)</PresentationFormat>
  <Paragraphs>82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Indicators to monitor biodiversity trends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TGI</dc:creator>
  <cp:lastModifiedBy>TGI</cp:lastModifiedBy>
  <cp:revision>40</cp:revision>
  <dcterms:created xsi:type="dcterms:W3CDTF">2019-11-15T09:38:30Z</dcterms:created>
  <dcterms:modified xsi:type="dcterms:W3CDTF">2019-11-20T06:57:42Z</dcterms:modified>
</cp:coreProperties>
</file>