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docx" ContentType="application/vnd.openxmlformats-officedocument.wordprocessingml.document"/>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62"/>
  </p:notesMasterIdLst>
  <p:handoutMasterIdLst>
    <p:handoutMasterId r:id="rId63"/>
  </p:handoutMasterIdLst>
  <p:sldIdLst>
    <p:sldId id="512" r:id="rId2"/>
    <p:sldId id="379" r:id="rId3"/>
    <p:sldId id="534" r:id="rId4"/>
    <p:sldId id="485" r:id="rId5"/>
    <p:sldId id="496" r:id="rId6"/>
    <p:sldId id="519" r:id="rId7"/>
    <p:sldId id="520" r:id="rId8"/>
    <p:sldId id="331" r:id="rId9"/>
    <p:sldId id="332" r:id="rId10"/>
    <p:sldId id="522" r:id="rId11"/>
    <p:sldId id="497" r:id="rId12"/>
    <p:sldId id="543" r:id="rId13"/>
    <p:sldId id="521" r:id="rId14"/>
    <p:sldId id="524" r:id="rId15"/>
    <p:sldId id="525" r:id="rId16"/>
    <p:sldId id="529" r:id="rId17"/>
    <p:sldId id="532" r:id="rId18"/>
    <p:sldId id="531" r:id="rId19"/>
    <p:sldId id="533" r:id="rId20"/>
    <p:sldId id="551" r:id="rId21"/>
    <p:sldId id="552" r:id="rId22"/>
    <p:sldId id="535" r:id="rId23"/>
    <p:sldId id="545" r:id="rId24"/>
    <p:sldId id="546" r:id="rId25"/>
    <p:sldId id="528" r:id="rId26"/>
    <p:sldId id="547" r:id="rId27"/>
    <p:sldId id="549" r:id="rId28"/>
    <p:sldId id="553" r:id="rId29"/>
    <p:sldId id="556" r:id="rId30"/>
    <p:sldId id="557" r:id="rId31"/>
    <p:sldId id="554" r:id="rId32"/>
    <p:sldId id="474" r:id="rId33"/>
    <p:sldId id="458" r:id="rId34"/>
    <p:sldId id="459" r:id="rId35"/>
    <p:sldId id="454" r:id="rId36"/>
    <p:sldId id="463" r:id="rId37"/>
    <p:sldId id="516" r:id="rId38"/>
    <p:sldId id="517" r:id="rId39"/>
    <p:sldId id="501" r:id="rId40"/>
    <p:sldId id="502" r:id="rId41"/>
    <p:sldId id="503" r:id="rId42"/>
    <p:sldId id="504" r:id="rId43"/>
    <p:sldId id="518" r:id="rId44"/>
    <p:sldId id="505" r:id="rId45"/>
    <p:sldId id="460" r:id="rId46"/>
    <p:sldId id="514" r:id="rId47"/>
    <p:sldId id="507" r:id="rId48"/>
    <p:sldId id="515" r:id="rId49"/>
    <p:sldId id="506" r:id="rId50"/>
    <p:sldId id="427" r:id="rId51"/>
    <p:sldId id="451" r:id="rId52"/>
    <p:sldId id="423" r:id="rId53"/>
    <p:sldId id="453" r:id="rId54"/>
    <p:sldId id="508" r:id="rId55"/>
    <p:sldId id="467" r:id="rId56"/>
    <p:sldId id="468" r:id="rId57"/>
    <p:sldId id="509" r:id="rId58"/>
    <p:sldId id="510" r:id="rId59"/>
    <p:sldId id="511" r:id="rId60"/>
    <p:sldId id="513" r:id="rId61"/>
  </p:sldIdLst>
  <p:sldSz cx="9144000" cy="6858000" type="screen4x3"/>
  <p:notesSz cx="7099300" cy="10234613"/>
  <p:defaultTextStyle>
    <a:defPPr>
      <a:defRPr lang="fr-FR"/>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8284"/>
    <a:srgbClr val="227B84"/>
    <a:srgbClr val="0054A6"/>
    <a:srgbClr val="225BA6"/>
    <a:srgbClr val="F6081F"/>
    <a:srgbClr val="5BC4BF"/>
    <a:srgbClr val="DFEAF9"/>
    <a:srgbClr val="7DC256"/>
    <a:srgbClr val="4AC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39" autoAdjust="0"/>
  </p:normalViewPr>
  <p:slideViewPr>
    <p:cSldViewPr snapToGrid="0">
      <p:cViewPr>
        <p:scale>
          <a:sx n="80" d="100"/>
          <a:sy n="80" d="100"/>
        </p:scale>
        <p:origin x="-306" y="-5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5" d="100"/>
          <a:sy n="65" d="100"/>
        </p:scale>
        <p:origin x="-1926"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Coralie\Bureau\Brochure%20th&#233;matique%20OS\Corps%20de%20texte%20CBE\20140410%20Chiffres%20schema%20-%20version%202.xls"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rgbClr val="996600"/>
            </a:solidFill>
          </c:spPr>
          <c:invertIfNegative val="0"/>
          <c:dPt>
            <c:idx val="2"/>
            <c:invertIfNegative val="0"/>
            <c:bubble3D val="0"/>
            <c:spPr>
              <a:solidFill>
                <a:srgbClr val="663300"/>
              </a:solidFill>
            </c:spPr>
          </c:dPt>
          <c:cat>
            <c:strRef>
              <c:f>'Changement de surface'!$B$4:$D$4</c:f>
              <c:strCache>
                <c:ptCount val="3"/>
                <c:pt idx="0">
                  <c:v>1975-1990</c:v>
                </c:pt>
                <c:pt idx="1">
                  <c:v>1990-2005</c:v>
                </c:pt>
                <c:pt idx="2">
                  <c:v>1975-2005</c:v>
                </c:pt>
              </c:strCache>
            </c:strRef>
          </c:cat>
          <c:val>
            <c:numRef>
              <c:f>'Changement de surface'!$B$11:$D$11</c:f>
              <c:numCache>
                <c:formatCode>General</c:formatCode>
                <c:ptCount val="3"/>
                <c:pt idx="0">
                  <c:v>670.46989999999948</c:v>
                </c:pt>
                <c:pt idx="1">
                  <c:v>535.08700000000022</c:v>
                </c:pt>
                <c:pt idx="2">
                  <c:v>891.30519999999797</c:v>
                </c:pt>
              </c:numCache>
            </c:numRef>
          </c:val>
        </c:ser>
        <c:dLbls>
          <c:showLegendKey val="0"/>
          <c:showVal val="0"/>
          <c:showCatName val="0"/>
          <c:showSerName val="0"/>
          <c:showPercent val="0"/>
          <c:showBubbleSize val="0"/>
        </c:dLbls>
        <c:gapWidth val="150"/>
        <c:axId val="101032320"/>
        <c:axId val="101033472"/>
      </c:barChart>
      <c:catAx>
        <c:axId val="101032320"/>
        <c:scaling>
          <c:orientation val="minMax"/>
        </c:scaling>
        <c:delete val="0"/>
        <c:axPos val="b"/>
        <c:numFmt formatCode="General" sourceLinked="1"/>
        <c:majorTickMark val="none"/>
        <c:minorTickMark val="none"/>
        <c:tickLblPos val="nextTo"/>
        <c:txPr>
          <a:bodyPr/>
          <a:lstStyle/>
          <a:p>
            <a:pPr>
              <a:defRPr sz="1200"/>
            </a:pPr>
            <a:endParaRPr lang="fr-FR"/>
          </a:p>
        </c:txPr>
        <c:crossAx val="101033472"/>
        <c:crosses val="autoZero"/>
        <c:auto val="0"/>
        <c:lblAlgn val="ctr"/>
        <c:lblOffset val="100"/>
        <c:noMultiLvlLbl val="0"/>
      </c:catAx>
      <c:valAx>
        <c:axId val="101033472"/>
        <c:scaling>
          <c:orientation val="minMax"/>
        </c:scaling>
        <c:delete val="0"/>
        <c:axPos val="l"/>
        <c:majorGridlines/>
        <c:numFmt formatCode="General" sourceLinked="1"/>
        <c:majorTickMark val="none"/>
        <c:minorTickMark val="none"/>
        <c:tickLblPos val="nextTo"/>
        <c:txPr>
          <a:bodyPr/>
          <a:lstStyle/>
          <a:p>
            <a:pPr>
              <a:defRPr sz="1200"/>
            </a:pPr>
            <a:endParaRPr lang="fr-FR"/>
          </a:p>
        </c:txPr>
        <c:crossAx val="101032320"/>
        <c:crosses val="autoZero"/>
        <c:crossBetween val="between"/>
      </c:valAx>
    </c:plotArea>
    <c:plotVisOnly val="1"/>
    <c:dispBlanksAs val="gap"/>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9647640423712107E-2"/>
          <c:y val="5.0097788896820455E-2"/>
          <c:w val="0.92432731353617814"/>
          <c:h val="0.87156592023379864"/>
        </c:manualLayout>
      </c:layout>
      <c:lineChart>
        <c:grouping val="standard"/>
        <c:varyColors val="0"/>
        <c:ser>
          <c:idx val="0"/>
          <c:order val="0"/>
          <c:dPt>
            <c:idx val="24"/>
            <c:bubble3D val="0"/>
            <c:spPr>
              <a:ln>
                <a:solidFill>
                  <a:schemeClr val="tx1">
                    <a:tint val="75000"/>
                    <a:shade val="95000"/>
                    <a:satMod val="105000"/>
                  </a:schemeClr>
                </a:solidFill>
              </a:ln>
            </c:spPr>
          </c:dPt>
          <c:trendline>
            <c:trendlineType val="linear"/>
            <c:dispRSqr val="1"/>
            <c:dispEq val="0"/>
            <c:trendlineLbl>
              <c:layout>
                <c:manualLayout>
                  <c:x val="6.8216536907586986E-2"/>
                  <c:y val="-4.4652606686059214E-2"/>
                </c:manualLayout>
              </c:layout>
              <c:numFmt formatCode="General" sourceLinked="0"/>
            </c:trendlineLbl>
          </c:trendline>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[graph2.xlsx]new_results!$B$2:$B$46</c:f>
              <c:numCache>
                <c:formatCode>General</c:formatCode>
                <c:ptCount val="45"/>
                <c:pt idx="0">
                  <c:v>1</c:v>
                </c:pt>
                <c:pt idx="1">
                  <c:v>1.0648901623768501</c:v>
                </c:pt>
                <c:pt idx="2">
                  <c:v>1.1435924482794191</c:v>
                </c:pt>
                <c:pt idx="3">
                  <c:v>1.24518860347101</c:v>
                </c:pt>
                <c:pt idx="4">
                  <c:v>1.1517313283704498</c:v>
                </c:pt>
                <c:pt idx="5">
                  <c:v>1.0928082323759898</c:v>
                </c:pt>
                <c:pt idx="6">
                  <c:v>1.0429365431162101</c:v>
                </c:pt>
                <c:pt idx="7">
                  <c:v>1.0303356681646199</c:v>
                </c:pt>
                <c:pt idx="8">
                  <c:v>1.0244246962891879</c:v>
                </c:pt>
                <c:pt idx="9">
                  <c:v>1.0066966693239998</c:v>
                </c:pt>
                <c:pt idx="10">
                  <c:v>1.01689217863002</c:v>
                </c:pt>
                <c:pt idx="11">
                  <c:v>1.01308263034531</c:v>
                </c:pt>
                <c:pt idx="12">
                  <c:v>1.01484413598478</c:v>
                </c:pt>
                <c:pt idx="13">
                  <c:v>1.0275338839548498</c:v>
                </c:pt>
                <c:pt idx="14">
                  <c:v>1.0355013509015099</c:v>
                </c:pt>
                <c:pt idx="15">
                  <c:v>0.97977539629728372</c:v>
                </c:pt>
                <c:pt idx="16">
                  <c:v>0.97230335480676955</c:v>
                </c:pt>
                <c:pt idx="17">
                  <c:v>0.9356886493808767</c:v>
                </c:pt>
                <c:pt idx="18">
                  <c:v>0.91864089159088202</c:v>
                </c:pt>
                <c:pt idx="19">
                  <c:v>1.0118970246738201</c:v>
                </c:pt>
                <c:pt idx="20">
                  <c:v>1.1240125863012718</c:v>
                </c:pt>
                <c:pt idx="21">
                  <c:v>1.2180689897640999</c:v>
                </c:pt>
                <c:pt idx="22">
                  <c:v>1.1494895967882108</c:v>
                </c:pt>
                <c:pt idx="23">
                  <c:v>1.1451668905329198</c:v>
                </c:pt>
                <c:pt idx="24">
                  <c:v>1.219073650290349</c:v>
                </c:pt>
                <c:pt idx="25">
                  <c:v>1.1562258973195498</c:v>
                </c:pt>
                <c:pt idx="26">
                  <c:v>1.0862461432489601</c:v>
                </c:pt>
                <c:pt idx="27">
                  <c:v>1.0994641108934498</c:v>
                </c:pt>
                <c:pt idx="28">
                  <c:v>1.0339385637926399</c:v>
                </c:pt>
                <c:pt idx="29">
                  <c:v>0.97492276666815259</c:v>
                </c:pt>
                <c:pt idx="30">
                  <c:v>0.9345724246024385</c:v>
                </c:pt>
                <c:pt idx="31">
                  <c:v>0.92726210470031523</c:v>
                </c:pt>
                <c:pt idx="32">
                  <c:v>0.8793426014295137</c:v>
                </c:pt>
                <c:pt idx="33">
                  <c:v>0.78529892139531599</c:v>
                </c:pt>
                <c:pt idx="34">
                  <c:v>0.76307281810225003</c:v>
                </c:pt>
                <c:pt idx="35">
                  <c:v>0.73509020228345101</c:v>
                </c:pt>
                <c:pt idx="36">
                  <c:v>0.70340531098660897</c:v>
                </c:pt>
                <c:pt idx="37">
                  <c:v>0.67264995913416414</c:v>
                </c:pt>
                <c:pt idx="38">
                  <c:v>0.67108432432589971</c:v>
                </c:pt>
                <c:pt idx="39">
                  <c:v>0.59639179802429698</c:v>
                </c:pt>
                <c:pt idx="40">
                  <c:v>0.57640057180698856</c:v>
                </c:pt>
                <c:pt idx="41">
                  <c:v>0.57723954624818574</c:v>
                </c:pt>
                <c:pt idx="42">
                  <c:v>0.56232196280709101</c:v>
                </c:pt>
                <c:pt idx="43">
                  <c:v>0.51537566677160496</c:v>
                </c:pt>
                <c:pt idx="44">
                  <c:v>0.48218637960435951</c:v>
                </c:pt>
              </c:numCache>
            </c:numRef>
          </c:val>
          <c:smooth val="0"/>
        </c:ser>
        <c:ser>
          <c:idx val="1"/>
          <c:order val="1"/>
          <c:spPr>
            <a:ln w="12700">
              <a:solidFill>
                <a:schemeClr val="accent1"/>
              </a:solidFill>
            </a:ln>
          </c:spPr>
          <c:marker>
            <c:symbol val="none"/>
          </c:marker>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[graph2.xlsx]new_results!$C$2:$C$46</c:f>
              <c:numCache>
                <c:formatCode>General</c:formatCode>
                <c:ptCount val="45"/>
                <c:pt idx="0">
                  <c:v>1</c:v>
                </c:pt>
                <c:pt idx="1">
                  <c:v>0.89742547575927301</c:v>
                </c:pt>
                <c:pt idx="2">
                  <c:v>0.9080207562843694</c:v>
                </c:pt>
                <c:pt idx="3">
                  <c:v>0.93457885156614895</c:v>
                </c:pt>
                <c:pt idx="4">
                  <c:v>0.85671323944484246</c:v>
                </c:pt>
                <c:pt idx="5">
                  <c:v>0.80383041899802543</c:v>
                </c:pt>
                <c:pt idx="6">
                  <c:v>0.76938496967562597</c:v>
                </c:pt>
                <c:pt idx="7">
                  <c:v>0.75585730828790698</c:v>
                </c:pt>
                <c:pt idx="8">
                  <c:v>0.73043904557261496</c:v>
                </c:pt>
                <c:pt idx="9">
                  <c:v>0.71729816214577347</c:v>
                </c:pt>
                <c:pt idx="10">
                  <c:v>0.69467656248676901</c:v>
                </c:pt>
                <c:pt idx="11">
                  <c:v>0.67815050670671595</c:v>
                </c:pt>
                <c:pt idx="12">
                  <c:v>0.66852270550969795</c:v>
                </c:pt>
                <c:pt idx="13">
                  <c:v>0.68787425555385573</c:v>
                </c:pt>
                <c:pt idx="14">
                  <c:v>0.68191292886056543</c:v>
                </c:pt>
                <c:pt idx="15">
                  <c:v>0.64330686132047543</c:v>
                </c:pt>
                <c:pt idx="16">
                  <c:v>0.63610033905688246</c:v>
                </c:pt>
                <c:pt idx="17">
                  <c:v>0.61382138617016047</c:v>
                </c:pt>
                <c:pt idx="18">
                  <c:v>0.599407271648979</c:v>
                </c:pt>
                <c:pt idx="19">
                  <c:v>0.66904262189964403</c:v>
                </c:pt>
                <c:pt idx="20">
                  <c:v>0.70259641306832443</c:v>
                </c:pt>
                <c:pt idx="21">
                  <c:v>0.77077983313941933</c:v>
                </c:pt>
                <c:pt idx="22">
                  <c:v>0.71404756757490895</c:v>
                </c:pt>
                <c:pt idx="23">
                  <c:v>0.70596673750545103</c:v>
                </c:pt>
                <c:pt idx="24">
                  <c:v>0.72530197526742701</c:v>
                </c:pt>
                <c:pt idx="25">
                  <c:v>0.70779432006362542</c:v>
                </c:pt>
                <c:pt idx="26">
                  <c:v>0.67413395224146444</c:v>
                </c:pt>
                <c:pt idx="27">
                  <c:v>0.67046890266398573</c:v>
                </c:pt>
                <c:pt idx="28">
                  <c:v>0.64941696961342799</c:v>
                </c:pt>
                <c:pt idx="29">
                  <c:v>0.61476562769897902</c:v>
                </c:pt>
                <c:pt idx="30">
                  <c:v>0.59125845422859946</c:v>
                </c:pt>
                <c:pt idx="31">
                  <c:v>0.57753971023945505</c:v>
                </c:pt>
                <c:pt idx="32">
                  <c:v>0.53268247909963751</c:v>
                </c:pt>
                <c:pt idx="33">
                  <c:v>0.45533419566221922</c:v>
                </c:pt>
                <c:pt idx="34">
                  <c:v>0.44393456592618902</c:v>
                </c:pt>
                <c:pt idx="35">
                  <c:v>0.43045980240738302</c:v>
                </c:pt>
                <c:pt idx="36">
                  <c:v>0.41168128989529723</c:v>
                </c:pt>
                <c:pt idx="37">
                  <c:v>0.40460390489644221</c:v>
                </c:pt>
                <c:pt idx="38">
                  <c:v>0.39221763805371801</c:v>
                </c:pt>
                <c:pt idx="39">
                  <c:v>0.35557561022413098</c:v>
                </c:pt>
                <c:pt idx="40">
                  <c:v>0.34672134284300599</c:v>
                </c:pt>
                <c:pt idx="41">
                  <c:v>0.33100105788730322</c:v>
                </c:pt>
                <c:pt idx="42">
                  <c:v>0.32156449223985367</c:v>
                </c:pt>
                <c:pt idx="43">
                  <c:v>0.29514757380195022</c:v>
                </c:pt>
                <c:pt idx="44">
                  <c:v>0.27614058877102893</c:v>
                </c:pt>
              </c:numCache>
            </c:numRef>
          </c:val>
          <c:smooth val="0"/>
        </c:ser>
        <c:ser>
          <c:idx val="2"/>
          <c:order val="2"/>
          <c:spPr>
            <a:ln w="12700">
              <a:solidFill>
                <a:schemeClr val="accent1"/>
              </a:solidFill>
            </a:ln>
          </c:spPr>
          <c:marker>
            <c:symbol val="none"/>
          </c:marker>
          <c:cat>
            <c:numRef>
              <c:f>[graph2.xlsx]new_results!$A$2:$A$46</c:f>
              <c:numCache>
                <c:formatCode>General</c:formatCode>
                <c:ptCount val="45"/>
                <c:pt idx="0">
                  <c:v>1970</c:v>
                </c:pt>
                <c:pt idx="1">
                  <c:v>1971</c:v>
                </c:pt>
                <c:pt idx="2">
                  <c:v>1972</c:v>
                </c:pt>
                <c:pt idx="3">
                  <c:v>1973</c:v>
                </c:pt>
                <c:pt idx="4">
                  <c:v>1974</c:v>
                </c:pt>
                <c:pt idx="5">
                  <c:v>1975</c:v>
                </c:pt>
                <c:pt idx="6">
                  <c:v>1976</c:v>
                </c:pt>
                <c:pt idx="7">
                  <c:v>1977</c:v>
                </c:pt>
                <c:pt idx="8">
                  <c:v>1978</c:v>
                </c:pt>
                <c:pt idx="9">
                  <c:v>1979</c:v>
                </c:pt>
                <c:pt idx="10">
                  <c:v>1980</c:v>
                </c:pt>
                <c:pt idx="11">
                  <c:v>1981</c:v>
                </c:pt>
                <c:pt idx="12">
                  <c:v>1982</c:v>
                </c:pt>
                <c:pt idx="13">
                  <c:v>1983</c:v>
                </c:pt>
                <c:pt idx="14">
                  <c:v>1984</c:v>
                </c:pt>
                <c:pt idx="15">
                  <c:v>1985</c:v>
                </c:pt>
                <c:pt idx="16">
                  <c:v>1986</c:v>
                </c:pt>
                <c:pt idx="17">
                  <c:v>1987</c:v>
                </c:pt>
                <c:pt idx="18">
                  <c:v>1988</c:v>
                </c:pt>
                <c:pt idx="19">
                  <c:v>1989</c:v>
                </c:pt>
                <c:pt idx="20">
                  <c:v>1990</c:v>
                </c:pt>
                <c:pt idx="21">
                  <c:v>1991</c:v>
                </c:pt>
                <c:pt idx="22">
                  <c:v>1992</c:v>
                </c:pt>
                <c:pt idx="23">
                  <c:v>1993</c:v>
                </c:pt>
                <c:pt idx="24">
                  <c:v>1994</c:v>
                </c:pt>
                <c:pt idx="25">
                  <c:v>1995</c:v>
                </c:pt>
                <c:pt idx="26">
                  <c:v>1996</c:v>
                </c:pt>
                <c:pt idx="27">
                  <c:v>1997</c:v>
                </c:pt>
                <c:pt idx="28">
                  <c:v>1998</c:v>
                </c:pt>
                <c:pt idx="29">
                  <c:v>1999</c:v>
                </c:pt>
                <c:pt idx="30">
                  <c:v>2000</c:v>
                </c:pt>
                <c:pt idx="31">
                  <c:v>2001</c:v>
                </c:pt>
                <c:pt idx="32">
                  <c:v>2002</c:v>
                </c:pt>
                <c:pt idx="33">
                  <c:v>2003</c:v>
                </c:pt>
                <c:pt idx="34">
                  <c:v>2004</c:v>
                </c:pt>
                <c:pt idx="35">
                  <c:v>2005</c:v>
                </c:pt>
                <c:pt idx="36">
                  <c:v>2006</c:v>
                </c:pt>
                <c:pt idx="37">
                  <c:v>2007</c:v>
                </c:pt>
                <c:pt idx="38">
                  <c:v>2008</c:v>
                </c:pt>
                <c:pt idx="39">
                  <c:v>2009</c:v>
                </c:pt>
                <c:pt idx="40">
                  <c:v>2010</c:v>
                </c:pt>
                <c:pt idx="41">
                  <c:v>2011</c:v>
                </c:pt>
                <c:pt idx="42">
                  <c:v>2012</c:v>
                </c:pt>
                <c:pt idx="43">
                  <c:v>2013</c:v>
                </c:pt>
                <c:pt idx="44">
                  <c:v>2014</c:v>
                </c:pt>
              </c:numCache>
            </c:numRef>
          </c:cat>
          <c:val>
            <c:numRef>
              <c:f>[graph2.xlsx]new_results!$D$2:$D$46</c:f>
              <c:numCache>
                <c:formatCode>General</c:formatCode>
                <c:ptCount val="45"/>
                <c:pt idx="0">
                  <c:v>1</c:v>
                </c:pt>
                <c:pt idx="1">
                  <c:v>1.23645493278009</c:v>
                </c:pt>
                <c:pt idx="2">
                  <c:v>1.41641404921684</c:v>
                </c:pt>
                <c:pt idx="3">
                  <c:v>1.61454820370092</c:v>
                </c:pt>
                <c:pt idx="4">
                  <c:v>1.5279414411930399</c:v>
                </c:pt>
                <c:pt idx="5">
                  <c:v>1.4454707556090982</c:v>
                </c:pt>
                <c:pt idx="6">
                  <c:v>1.3905221825981799</c:v>
                </c:pt>
                <c:pt idx="7">
                  <c:v>1.4019193822716587</c:v>
                </c:pt>
                <c:pt idx="8">
                  <c:v>1.42553792399817</c:v>
                </c:pt>
                <c:pt idx="9">
                  <c:v>1.395857141166901</c:v>
                </c:pt>
                <c:pt idx="10">
                  <c:v>1.439864409622539</c:v>
                </c:pt>
                <c:pt idx="11">
                  <c:v>1.449694138155899</c:v>
                </c:pt>
                <c:pt idx="12">
                  <c:v>1.4756895437712201</c:v>
                </c:pt>
                <c:pt idx="13">
                  <c:v>1.5227794846409599</c:v>
                </c:pt>
                <c:pt idx="14">
                  <c:v>1.5488959547552901</c:v>
                </c:pt>
                <c:pt idx="15">
                  <c:v>1.4414421342752308</c:v>
                </c:pt>
                <c:pt idx="16">
                  <c:v>1.441734876120619</c:v>
                </c:pt>
                <c:pt idx="17">
                  <c:v>1.3883477623173801</c:v>
                </c:pt>
                <c:pt idx="18">
                  <c:v>1.3312411188847499</c:v>
                </c:pt>
                <c:pt idx="19">
                  <c:v>1.523975296480139</c:v>
                </c:pt>
                <c:pt idx="20">
                  <c:v>1.70644209905755</c:v>
                </c:pt>
                <c:pt idx="21">
                  <c:v>1.91937932817923</c:v>
                </c:pt>
                <c:pt idx="22">
                  <c:v>1.8392626911959298</c:v>
                </c:pt>
                <c:pt idx="23">
                  <c:v>1.8454341124488098</c:v>
                </c:pt>
                <c:pt idx="24">
                  <c:v>1.96802362426944</c:v>
                </c:pt>
                <c:pt idx="25">
                  <c:v>1.85648462360789</c:v>
                </c:pt>
                <c:pt idx="26">
                  <c:v>1.7525346923359582</c:v>
                </c:pt>
                <c:pt idx="27">
                  <c:v>1.9102752131634899</c:v>
                </c:pt>
                <c:pt idx="28">
                  <c:v>1.7947549315146001</c:v>
                </c:pt>
                <c:pt idx="29">
                  <c:v>1.6387526515966808</c:v>
                </c:pt>
                <c:pt idx="30">
                  <c:v>1.5461582249921901</c:v>
                </c:pt>
                <c:pt idx="31">
                  <c:v>1.53504859062163</c:v>
                </c:pt>
                <c:pt idx="32">
                  <c:v>1.451460982912089</c:v>
                </c:pt>
                <c:pt idx="33">
                  <c:v>1.36756697882392</c:v>
                </c:pt>
                <c:pt idx="34">
                  <c:v>1.2995071641103009</c:v>
                </c:pt>
                <c:pt idx="35">
                  <c:v>1.3147366312086599</c:v>
                </c:pt>
                <c:pt idx="36">
                  <c:v>1.2547226906814191</c:v>
                </c:pt>
                <c:pt idx="37">
                  <c:v>1.33621077755288</c:v>
                </c:pt>
                <c:pt idx="38">
                  <c:v>1.3520513001007801</c:v>
                </c:pt>
                <c:pt idx="39">
                  <c:v>1.2797010344529598</c:v>
                </c:pt>
                <c:pt idx="40">
                  <c:v>1.2703361093630301</c:v>
                </c:pt>
                <c:pt idx="41">
                  <c:v>1.26964230020101</c:v>
                </c:pt>
                <c:pt idx="42">
                  <c:v>1.2176436694989399</c:v>
                </c:pt>
                <c:pt idx="43">
                  <c:v>1.1288976319012209</c:v>
                </c:pt>
                <c:pt idx="44">
                  <c:v>1.0561986084446098</c:v>
                </c:pt>
              </c:numCache>
            </c:numRef>
          </c:val>
          <c:smooth val="0"/>
        </c:ser>
        <c:dLbls>
          <c:showLegendKey val="0"/>
          <c:showVal val="0"/>
          <c:showCatName val="0"/>
          <c:showSerName val="0"/>
          <c:showPercent val="0"/>
          <c:showBubbleSize val="0"/>
        </c:dLbls>
        <c:marker val="1"/>
        <c:smooth val="0"/>
        <c:axId val="102483840"/>
        <c:axId val="102485376"/>
      </c:lineChart>
      <c:catAx>
        <c:axId val="102483840"/>
        <c:scaling>
          <c:orientation val="minMax"/>
        </c:scaling>
        <c:delete val="0"/>
        <c:axPos val="b"/>
        <c:numFmt formatCode="General" sourceLinked="1"/>
        <c:majorTickMark val="out"/>
        <c:minorTickMark val="none"/>
        <c:tickLblPos val="nextTo"/>
        <c:crossAx val="102485376"/>
        <c:crosses val="autoZero"/>
        <c:auto val="1"/>
        <c:lblAlgn val="ctr"/>
        <c:lblOffset val="100"/>
        <c:tickLblSkip val="10"/>
        <c:tickMarkSkip val="10"/>
        <c:noMultiLvlLbl val="0"/>
      </c:catAx>
      <c:valAx>
        <c:axId val="102485376"/>
        <c:scaling>
          <c:orientation val="minMax"/>
        </c:scaling>
        <c:delete val="0"/>
        <c:axPos val="l"/>
        <c:majorGridlines>
          <c:spPr>
            <a:ln>
              <a:prstDash val="dash"/>
            </a:ln>
          </c:spPr>
        </c:majorGridlines>
        <c:numFmt formatCode="General" sourceLinked="1"/>
        <c:majorTickMark val="out"/>
        <c:minorTickMark val="none"/>
        <c:tickLblPos val="nextTo"/>
        <c:crossAx val="102483840"/>
        <c:crosses val="autoZero"/>
        <c:crossBetween val="between"/>
      </c:valAx>
    </c:plotArea>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3" name="Espace réservé de la date 2"/>
          <p:cNvSpPr>
            <a:spLocks noGrp="1"/>
          </p:cNvSpPr>
          <p:nvPr>
            <p:ph type="dt" sz="quarter" idx="1"/>
          </p:nvPr>
        </p:nvSpPr>
        <p:spPr bwMode="auto">
          <a:xfrm>
            <a:off x="4021138"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defTabSz="990600">
              <a:defRPr sz="1300">
                <a:latin typeface="Arial" charset="0"/>
                <a:cs typeface="Arial" charset="0"/>
              </a:defRPr>
            </a:lvl1pPr>
          </a:lstStyle>
          <a:p>
            <a:pPr>
              <a:defRPr/>
            </a:pPr>
            <a:fld id="{805EBDEC-3A6A-4CA8-87BC-7E52CA9ED067}" type="datetimeFigureOut">
              <a:rPr lang="en-GB"/>
              <a:pPr>
                <a:defRPr/>
              </a:pPr>
              <a:t>15/11/2019</a:t>
            </a:fld>
            <a:endParaRPr lang="en-GB"/>
          </a:p>
        </p:txBody>
      </p:sp>
      <p:sp>
        <p:nvSpPr>
          <p:cNvPr id="4" name="Espace réservé du pied de page 3"/>
          <p:cNvSpPr>
            <a:spLocks noGrp="1"/>
          </p:cNvSpPr>
          <p:nvPr>
            <p:ph type="ftr" sz="quarter" idx="2"/>
          </p:nvPr>
        </p:nvSpPr>
        <p:spPr bwMode="auto">
          <a:xfrm>
            <a:off x="0"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5" name="Espace réservé du numéro de diapositive 4"/>
          <p:cNvSpPr>
            <a:spLocks noGrp="1"/>
          </p:cNvSpPr>
          <p:nvPr>
            <p:ph type="sldNum" sz="quarter" idx="3"/>
          </p:nvPr>
        </p:nvSpPr>
        <p:spPr bwMode="auto">
          <a:xfrm>
            <a:off x="4021138"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defTabSz="990600">
              <a:defRPr sz="1300">
                <a:latin typeface="Arial" charset="0"/>
                <a:cs typeface="Arial" charset="0"/>
              </a:defRPr>
            </a:lvl1pPr>
          </a:lstStyle>
          <a:p>
            <a:pPr>
              <a:defRPr/>
            </a:pPr>
            <a:fld id="{61B5A1C1-F598-454A-91B1-7509F17D5214}" type="slidenum">
              <a:rPr lang="en-GB"/>
              <a:pPr>
                <a:defRPr/>
              </a:pPr>
              <a:t>‹N°›</a:t>
            </a:fld>
            <a:endParaRPr lang="en-GB"/>
          </a:p>
        </p:txBody>
      </p:sp>
    </p:spTree>
    <p:extLst>
      <p:ext uri="{BB962C8B-B14F-4D97-AF65-F5344CB8AC3E}">
        <p14:creationId xmlns:p14="http://schemas.microsoft.com/office/powerpoint/2010/main" val="39280387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0"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3" name="Espace réservé de la date 2"/>
          <p:cNvSpPr>
            <a:spLocks noGrp="1"/>
          </p:cNvSpPr>
          <p:nvPr>
            <p:ph type="dt" idx="1"/>
          </p:nvPr>
        </p:nvSpPr>
        <p:spPr bwMode="auto">
          <a:xfrm>
            <a:off x="4021138"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defTabSz="990600">
              <a:defRPr sz="1300">
                <a:latin typeface="Arial" charset="0"/>
                <a:cs typeface="Arial" charset="0"/>
              </a:defRPr>
            </a:lvl1pPr>
          </a:lstStyle>
          <a:p>
            <a:pPr>
              <a:defRPr/>
            </a:pPr>
            <a:fld id="{CEA4F4BB-0C58-47FE-98EC-E8E3A97946C9}" type="datetimeFigureOut">
              <a:rPr lang="en-GB"/>
              <a:pPr>
                <a:defRPr/>
              </a:pPr>
              <a:t>15/11/2019</a:t>
            </a:fld>
            <a:endParaRPr lang="en-GB"/>
          </a:p>
        </p:txBody>
      </p:sp>
      <p:sp>
        <p:nvSpPr>
          <p:cNvPr id="4" name="Espace réservé de l'image des diapositives 3"/>
          <p:cNvSpPr>
            <a:spLocks noGrp="1" noRot="1" noChangeAspect="1"/>
          </p:cNvSpPr>
          <p:nvPr>
            <p:ph type="sldImg" idx="2"/>
          </p:nvPr>
        </p:nvSpPr>
        <p:spPr>
          <a:xfrm>
            <a:off x="990600" y="768350"/>
            <a:ext cx="5118100" cy="383698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Espace réservé des commentaires 4"/>
          <p:cNvSpPr>
            <a:spLocks noGrp="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en-GB" noProof="0"/>
          </a:p>
        </p:txBody>
      </p:sp>
      <p:sp>
        <p:nvSpPr>
          <p:cNvPr id="6" name="Espace réservé du pied de page 5"/>
          <p:cNvSpPr>
            <a:spLocks noGrp="1"/>
          </p:cNvSpPr>
          <p:nvPr>
            <p:ph type="ftr" sz="quarter" idx="4"/>
          </p:nvPr>
        </p:nvSpPr>
        <p:spPr bwMode="auto">
          <a:xfrm>
            <a:off x="0"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defTabSz="990600">
              <a:defRPr sz="1300">
                <a:latin typeface="Arial" charset="0"/>
                <a:cs typeface="Arial" charset="0"/>
              </a:defRPr>
            </a:lvl1pPr>
          </a:lstStyle>
          <a:p>
            <a:pPr>
              <a:defRPr/>
            </a:pPr>
            <a:endParaRPr lang="en-GB"/>
          </a:p>
        </p:txBody>
      </p:sp>
      <p:sp>
        <p:nvSpPr>
          <p:cNvPr id="7" name="Espace réservé du numéro de diapositive 6"/>
          <p:cNvSpPr>
            <a:spLocks noGrp="1"/>
          </p:cNvSpPr>
          <p:nvPr>
            <p:ph type="sldNum" sz="quarter" idx="5"/>
          </p:nvPr>
        </p:nvSpPr>
        <p:spPr bwMode="auto">
          <a:xfrm>
            <a:off x="4021138"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defTabSz="990600">
              <a:defRPr sz="1300">
                <a:latin typeface="Arial" charset="0"/>
                <a:cs typeface="Arial" charset="0"/>
              </a:defRPr>
            </a:lvl1pPr>
          </a:lstStyle>
          <a:p>
            <a:pPr>
              <a:defRPr/>
            </a:pPr>
            <a:fld id="{8E4D74ED-B1AA-4822-BCB2-919654A104DB}" type="slidenum">
              <a:rPr lang="en-GB"/>
              <a:pPr>
                <a:defRPr/>
              </a:pPr>
              <a:t>‹N°›</a:t>
            </a:fld>
            <a:endParaRPr lang="en-GB"/>
          </a:p>
        </p:txBody>
      </p:sp>
    </p:spTree>
    <p:extLst>
      <p:ext uri="{BB962C8B-B14F-4D97-AF65-F5344CB8AC3E}">
        <p14:creationId xmlns:p14="http://schemas.microsoft.com/office/powerpoint/2010/main" val="112004458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1</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fr-FR" sz="1200" kern="1200" dirty="0" smtClean="0">
                <a:solidFill>
                  <a:schemeClr val="tx1"/>
                </a:solidFill>
                <a:effectLst/>
                <a:latin typeface="+mn-lt"/>
                <a:ea typeface="+mn-ea"/>
                <a:cs typeface="+mn-cs"/>
              </a:rPr>
              <a:t> L'Algérie a une stratégie et un comité opérationnel </a:t>
            </a:r>
          </a:p>
          <a:p>
            <a:r>
              <a:rPr lang="fr-FR" sz="1200" kern="1200" dirty="0" smtClean="0">
                <a:solidFill>
                  <a:schemeClr val="tx1"/>
                </a:solidFill>
                <a:effectLst/>
                <a:latin typeface="+mn-lt"/>
                <a:ea typeface="+mn-ea"/>
                <a:cs typeface="+mn-cs"/>
              </a:rPr>
              <a:t>Le Maroc a une stratégie zone humide finalisée </a:t>
            </a:r>
          </a:p>
          <a:p>
            <a:r>
              <a:rPr lang="fr-FR" sz="1200" kern="1200" dirty="0" smtClean="0">
                <a:solidFill>
                  <a:schemeClr val="tx1"/>
                </a:solidFill>
                <a:effectLst/>
                <a:latin typeface="+mn-lt"/>
                <a:ea typeface="+mn-ea"/>
                <a:cs typeface="+mn-cs"/>
              </a:rPr>
              <a:t>La Croatie est rentrée dans l'UE et a inclue les ZH dans une stratégie et plan d'action global + soumises aux directives européennes espèces, habitat et eau + forte extension du réseau </a:t>
            </a:r>
            <a:r>
              <a:rPr lang="fr-FR" sz="1200" kern="1200" dirty="0" err="1" smtClean="0">
                <a:solidFill>
                  <a:schemeClr val="tx1"/>
                </a:solidFill>
                <a:effectLst/>
                <a:latin typeface="+mn-lt"/>
                <a:ea typeface="+mn-ea"/>
                <a:cs typeface="+mn-cs"/>
              </a:rPr>
              <a:t>Natura</a:t>
            </a:r>
            <a:r>
              <a:rPr lang="fr-FR" sz="1200" kern="1200" dirty="0" smtClean="0">
                <a:solidFill>
                  <a:schemeClr val="tx1"/>
                </a:solidFill>
                <a:effectLst/>
                <a:latin typeface="+mn-lt"/>
                <a:ea typeface="+mn-ea"/>
                <a:cs typeface="+mn-cs"/>
              </a:rPr>
              <a:t> 2000 bénéficiant aux ZH (37,4%  du territoire national sous </a:t>
            </a:r>
            <a:r>
              <a:rPr lang="fr-FR" sz="1200" kern="1200" dirty="0" err="1" smtClean="0">
                <a:solidFill>
                  <a:schemeClr val="tx1"/>
                </a:solidFill>
                <a:effectLst/>
                <a:latin typeface="+mn-lt"/>
                <a:ea typeface="+mn-ea"/>
                <a:cs typeface="+mn-cs"/>
              </a:rPr>
              <a:t>Natura</a:t>
            </a:r>
            <a:r>
              <a:rPr lang="fr-FR" sz="1200" kern="1200" dirty="0" smtClean="0">
                <a:solidFill>
                  <a:schemeClr val="tx1"/>
                </a:solidFill>
                <a:effectLst/>
                <a:latin typeface="+mn-lt"/>
                <a:ea typeface="+mn-ea"/>
                <a:cs typeface="+mn-cs"/>
              </a:rPr>
              <a:t> 2000 depuis 2013).</a:t>
            </a:r>
          </a:p>
          <a:p>
            <a:endParaRPr lang="fr-FR" dirty="0"/>
          </a:p>
        </p:txBody>
      </p:sp>
      <p:sp>
        <p:nvSpPr>
          <p:cNvPr id="4" name="Espace réservé du numéro de diapositive 3"/>
          <p:cNvSpPr>
            <a:spLocks noGrp="1"/>
          </p:cNvSpPr>
          <p:nvPr>
            <p:ph type="sldNum" sz="quarter" idx="10"/>
          </p:nvPr>
        </p:nvSpPr>
        <p:spPr/>
        <p:txBody>
          <a:bodyPr/>
          <a:lstStyle/>
          <a:p>
            <a:pPr>
              <a:defRPr/>
            </a:pPr>
            <a:fld id="{8E4D74ED-B1AA-4822-BCB2-919654A104DB}" type="slidenum">
              <a:rPr lang="en-GB" smtClean="0"/>
              <a:pPr>
                <a:defRPr/>
              </a:pPr>
              <a:t>41</a:t>
            </a:fld>
            <a:endParaRPr lang="en-GB"/>
          </a:p>
        </p:txBody>
      </p:sp>
    </p:spTree>
    <p:extLst>
      <p:ext uri="{BB962C8B-B14F-4D97-AF65-F5344CB8AC3E}">
        <p14:creationId xmlns:p14="http://schemas.microsoft.com/office/powerpoint/2010/main" val="2985571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43</a:t>
            </a:fld>
            <a:endParaRPr lang="en-GB"/>
          </a:p>
        </p:txBody>
      </p:sp>
    </p:spTree>
    <p:extLst>
      <p:ext uri="{BB962C8B-B14F-4D97-AF65-F5344CB8AC3E}">
        <p14:creationId xmlns:p14="http://schemas.microsoft.com/office/powerpoint/2010/main" val="1365439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TextEdit="1"/>
          </p:cNvSpPr>
          <p:nvPr>
            <p:ph type="sldImg"/>
          </p:nvPr>
        </p:nvSpPr>
        <p:spPr bwMode="auto">
          <a:xfrm>
            <a:off x="992188" y="768350"/>
            <a:ext cx="5116512"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7295" tIns="48648" rIns="97295" bIns="48648" numCol="1" anchor="t" anchorCtr="0" compatLnSpc="1">
            <a:prstTxWarp prst="textNoShape">
              <a:avLst/>
            </a:prstTxWarp>
          </a:bodyPr>
          <a:lstStyle/>
          <a:p>
            <a:pPr eaLnBrk="1" hangingPunct="1"/>
            <a:endParaRPr lang="fr-FR" altLang="fr-FR"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TextEdit="1"/>
          </p:cNvSpPr>
          <p:nvPr>
            <p:ph type="sldImg"/>
          </p:nvPr>
        </p:nvSpPr>
        <p:spPr bwMode="auto">
          <a:xfrm>
            <a:off x="-15428913" y="-13201650"/>
            <a:ext cx="18634076" cy="13974763"/>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Rectangle 3"/>
          <p:cNvSpPr>
            <a:spLocks noGrp="1"/>
          </p:cNvSpPr>
          <p:nvPr>
            <p:ph type="body" idx="1"/>
          </p:nvPr>
        </p:nvSpPr>
        <p:spPr>
          <a:xfrm>
            <a:off x="709614" y="4860925"/>
            <a:ext cx="5675312" cy="4598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fr-FR" noProof="0" dirty="0" smtClean="0"/>
              <a:t>Strong contrast</a:t>
            </a:r>
          </a:p>
          <a:p>
            <a:r>
              <a:rPr lang="en-US" altLang="fr-FR" noProof="0" dirty="0" smtClean="0"/>
              <a:t>Western Med:</a:t>
            </a:r>
            <a:r>
              <a:rPr lang="en-US" altLang="fr-FR" baseline="0" noProof="0" dirty="0" smtClean="0"/>
              <a:t> dominant role of EU data, large destructions before 70’s do not appear, positive effects of protection measures (</a:t>
            </a:r>
            <a:r>
              <a:rPr lang="en-US" altLang="fr-FR" baseline="0" noProof="0" dirty="0" err="1" smtClean="0"/>
              <a:t>Ramsar</a:t>
            </a:r>
            <a:r>
              <a:rPr lang="en-US" altLang="fr-FR" baseline="0" noProof="0" dirty="0" smtClean="0"/>
              <a:t>, Habitat and species directives, ..) but also eutrophication and invasive exotic species support species the most monitored. Trends are probably different in SW / NW but data insufficient </a:t>
            </a:r>
          </a:p>
          <a:p>
            <a:r>
              <a:rPr lang="en-US" altLang="fr-FR" baseline="0" noProof="0" dirty="0" smtClean="0"/>
              <a:t>Eastern EU: more recent development</a:t>
            </a:r>
            <a:endParaRPr lang="en-US" altLang="fr-FR" noProof="0" dirty="0" smtClean="0"/>
          </a:p>
          <a:p>
            <a:endParaRPr lang="fr-FR" altLang="fr-FR" dirty="0" smtClean="0"/>
          </a:p>
          <a:p>
            <a:endParaRPr lang="fr-FR" altLang="fr-FR" dirty="0" smtClean="0"/>
          </a:p>
          <a:p>
            <a:endParaRPr lang="fr-FR" altLang="fr-FR" dirty="0" smtClean="0"/>
          </a:p>
          <a:p>
            <a:endParaRPr lang="fr-FR" altLang="fr-FR"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453" tIns="48727" rIns="97453" bIns="48727"/>
          <a:lstStyle/>
          <a:p>
            <a:endParaRPr lang="fr-FR" alt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p:spPr>
      </p:sp>
      <p:sp>
        <p:nvSpPr>
          <p:cNvPr id="14338" name="Rectangle 3"/>
          <p:cNvSpPr>
            <a:spLocks noGrp="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fr-FR" dirty="0" smtClean="0"/>
              <a:t>The goal of the </a:t>
            </a:r>
            <a:r>
              <a:rPr lang="fr-FR" dirty="0" err="1" smtClean="0"/>
              <a:t>Mwo</a:t>
            </a:r>
            <a:r>
              <a:rPr lang="fr-FR" dirty="0" smtClean="0"/>
              <a:t> </a:t>
            </a:r>
            <a:r>
              <a:rPr lang="fr-FR" dirty="0" err="1" smtClean="0"/>
              <a:t>is</a:t>
            </a:r>
            <a:r>
              <a:rPr lang="fr-FR" dirty="0" smtClean="0"/>
              <a:t> </a:t>
            </a:r>
            <a:endParaRPr lang="fr-FR"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22</a:t>
            </a:fld>
            <a:endParaRPr lang="en-GB"/>
          </a:p>
        </p:txBody>
      </p:sp>
    </p:spTree>
    <p:extLst>
      <p:ext uri="{BB962C8B-B14F-4D97-AF65-F5344CB8AC3E}">
        <p14:creationId xmlns:p14="http://schemas.microsoft.com/office/powerpoint/2010/main" val="493591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TextEdit="1"/>
          </p:cNvSpPr>
          <p:nvPr>
            <p:ph type="sldImg"/>
          </p:nvPr>
        </p:nvSpPr>
        <p:spPr bwMode="auto">
          <a:xfrm>
            <a:off x="992188" y="768350"/>
            <a:ext cx="5114925"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alt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4925" cy="3836988"/>
          </a:xfrm>
        </p:spPr>
      </p:sp>
      <p:sp>
        <p:nvSpPr>
          <p:cNvPr id="3" name="Espace réservé des commentaires 2"/>
          <p:cNvSpPr>
            <a:spLocks noGrp="1"/>
          </p:cNvSpPr>
          <p:nvPr>
            <p:ph type="body" idx="1"/>
          </p:nvPr>
        </p:nvSpPr>
        <p:spPr/>
        <p:txBody>
          <a:bodyPr/>
          <a:lstStyle/>
          <a:p>
            <a:r>
              <a:rPr lang="en-US" noProof="0" dirty="0" smtClean="0"/>
              <a:t>In order to evaluate the present trend in wetland habitat a project was launched in 2012-2015 for the assessment of the changes in wetland</a:t>
            </a:r>
            <a:r>
              <a:rPr lang="en-US" baseline="0" noProof="0" dirty="0" smtClean="0"/>
              <a:t> habitats between 1975 and 2005. The study was based on series of Landsat images collected at the closest. A set of 214 wetlands were selected in coastal catchments in 22 countries.</a:t>
            </a:r>
          </a:p>
          <a:p>
            <a:r>
              <a:rPr lang="en-US" baseline="0" noProof="0" dirty="0" smtClean="0"/>
              <a:t>12% </a:t>
            </a:r>
            <a:r>
              <a:rPr lang="en-US" baseline="0" noProof="0" dirty="0" err="1" smtClean="0"/>
              <a:t>d’erreurs</a:t>
            </a:r>
            <a:r>
              <a:rPr lang="en-US" baseline="0" noProof="0" dirty="0" smtClean="0"/>
              <a:t> de classification </a:t>
            </a:r>
            <a:r>
              <a:rPr lang="en-US" baseline="0" noProof="0" dirty="0" err="1" smtClean="0"/>
              <a:t>sur</a:t>
            </a:r>
            <a:r>
              <a:rPr lang="en-US" baseline="0" noProof="0" dirty="0" smtClean="0"/>
              <a:t>  28 sites (10%)  </a:t>
            </a:r>
            <a:r>
              <a:rPr lang="en-US" baseline="0" noProof="0" dirty="0" err="1" smtClean="0"/>
              <a:t>testé</a:t>
            </a:r>
            <a:endParaRPr lang="en-US" baseline="0" noProof="0" dirty="0" smtClean="0"/>
          </a:p>
          <a:p>
            <a:r>
              <a:rPr lang="fr-FR" dirty="0" err="1"/>
              <a:t>With</a:t>
            </a:r>
            <a:r>
              <a:rPr lang="fr-FR" dirty="0"/>
              <a:t> a validation rate of 87.7%, the </a:t>
            </a:r>
            <a:r>
              <a:rPr lang="en-US" dirty="0"/>
              <a:t>results can be considered to be close enough to reality to be </a:t>
            </a:r>
            <a:r>
              <a:rPr lang="da-DK" dirty="0"/>
              <a:t>useful </a:t>
            </a:r>
            <a:r>
              <a:rPr lang="da-DK" i="1" dirty="0"/>
              <a:t>(Thomlinson et al., 1999</a:t>
            </a:r>
            <a:endParaRPr lang="en-US" noProof="0" dirty="0"/>
          </a:p>
        </p:txBody>
      </p:sp>
      <p:sp>
        <p:nvSpPr>
          <p:cNvPr id="4" name="Espace réservé du numéro de diapositive 3"/>
          <p:cNvSpPr>
            <a:spLocks noGrp="1"/>
          </p:cNvSpPr>
          <p:nvPr>
            <p:ph type="sldNum" sz="quarter" idx="10"/>
          </p:nvPr>
        </p:nvSpPr>
        <p:spPr/>
        <p:txBody>
          <a:bodyPr/>
          <a:lstStyle/>
          <a:p>
            <a:pPr>
              <a:defRPr/>
            </a:pPr>
            <a:fld id="{B4B6396F-3C73-4C90-B3E5-6205E0B1CE8F}" type="slidenum">
              <a:rPr lang="en-GB" smtClean="0"/>
              <a:pPr>
                <a:defRPr/>
              </a:pPr>
              <a:t>37</a:t>
            </a:fld>
            <a:endParaRPr lang="en-GB"/>
          </a:p>
        </p:txBody>
      </p:sp>
    </p:spTree>
    <p:extLst>
      <p:ext uri="{BB962C8B-B14F-4D97-AF65-F5344CB8AC3E}">
        <p14:creationId xmlns:p14="http://schemas.microsoft.com/office/powerpoint/2010/main" val="37311429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92188" y="768350"/>
            <a:ext cx="5116512" cy="3836988"/>
          </a:xfrm>
        </p:spPr>
      </p:sp>
      <p:sp>
        <p:nvSpPr>
          <p:cNvPr id="3" name="Espace réservé des commentaires 2"/>
          <p:cNvSpPr>
            <a:spLocks noGrp="1"/>
          </p:cNvSpPr>
          <p:nvPr>
            <p:ph type="body" idx="1"/>
          </p:nvPr>
        </p:nvSpPr>
        <p:spPr/>
        <p:txBody>
          <a:bodyPr/>
          <a:lstStyle/>
          <a:p>
            <a:pPr lvl="2">
              <a:spcBef>
                <a:spcPct val="20000"/>
              </a:spcBef>
              <a:buSzPct val="85000"/>
            </a:pPr>
            <a:r>
              <a:rPr lang="en-US" altLang="fr-FR" b="1" noProof="0" dirty="0" smtClean="0">
                <a:solidFill>
                  <a:srgbClr val="0054A6"/>
                </a:solidFill>
                <a:latin typeface="Calibri" pitchFamily="34" charset="0"/>
              </a:rPr>
              <a:t>The quality of the indicator</a:t>
            </a:r>
            <a:r>
              <a:rPr lang="en-US" altLang="fr-FR" b="1" baseline="0" noProof="0" dirty="0" smtClean="0">
                <a:solidFill>
                  <a:srgbClr val="0054A6"/>
                </a:solidFill>
                <a:latin typeface="Calibri" pitchFamily="34" charset="0"/>
              </a:rPr>
              <a:t> is not very good because of the limitations of Landsat images</a:t>
            </a:r>
            <a:endParaRPr lang="en-US" altLang="fr-FR" b="1" noProof="0" dirty="0" smtClean="0">
              <a:solidFill>
                <a:srgbClr val="0054A6"/>
              </a:solidFill>
              <a:latin typeface="Calibri" pitchFamily="34" charset="0"/>
            </a:endParaRPr>
          </a:p>
          <a:p>
            <a:pPr lvl="2">
              <a:spcBef>
                <a:spcPct val="20000"/>
              </a:spcBef>
              <a:buSzPct val="85000"/>
            </a:pPr>
            <a:r>
              <a:rPr lang="en-US" altLang="fr-FR" b="1" noProof="0" dirty="0" smtClean="0">
                <a:solidFill>
                  <a:srgbClr val="0054A6"/>
                </a:solidFill>
                <a:latin typeface="Calibri" pitchFamily="34" charset="0"/>
              </a:rPr>
              <a:t>Losses underestimated</a:t>
            </a:r>
            <a:r>
              <a:rPr lang="en-US" altLang="fr-FR" noProof="0" dirty="0" smtClean="0">
                <a:solidFill>
                  <a:srgbClr val="0054A6"/>
                </a:solidFill>
                <a:latin typeface="Calibri" pitchFamily="34" charset="0"/>
              </a:rPr>
              <a:t>: (1) Sample only including sites that were still wetlands in 2005 ; (2) Sample focusing on well-known sites (</a:t>
            </a:r>
            <a:r>
              <a:rPr lang="en-US" altLang="fr-FR" noProof="0" dirty="0" err="1" smtClean="0">
                <a:solidFill>
                  <a:srgbClr val="0054A6"/>
                </a:solidFill>
                <a:latin typeface="Calibri" pitchFamily="34" charset="0"/>
              </a:rPr>
              <a:t>Ramsar</a:t>
            </a:r>
            <a:r>
              <a:rPr lang="en-US" altLang="fr-FR" noProof="0" dirty="0" smtClean="0">
                <a:solidFill>
                  <a:srgbClr val="0054A6"/>
                </a:solidFill>
                <a:latin typeface="Calibri" pitchFamily="34" charset="0"/>
              </a:rPr>
              <a:t>, IBAs…), presumably </a:t>
            </a:r>
          </a:p>
          <a:p>
            <a:pPr lvl="2">
              <a:spcBef>
                <a:spcPct val="20000"/>
              </a:spcBef>
              <a:buClr>
                <a:srgbClr val="92D050"/>
              </a:buClr>
              <a:buSzPct val="120000"/>
              <a:buFont typeface="Wingdings" pitchFamily="2" charset="2"/>
              <a:buNone/>
            </a:pPr>
            <a:r>
              <a:rPr lang="en-US" altLang="fr-FR" noProof="0" dirty="0" smtClean="0">
                <a:solidFill>
                  <a:srgbClr val="0054A6"/>
                </a:solidFill>
                <a:latin typeface="Calibri" pitchFamily="34" charset="0"/>
              </a:rPr>
              <a:t>	more protected overall; (3) Loss of small wetlands undetected (no wetland under 25ha)</a:t>
            </a:r>
          </a:p>
          <a:p>
            <a:pPr lvl="2">
              <a:spcBef>
                <a:spcPct val="20000"/>
              </a:spcBef>
              <a:buSzPct val="85000"/>
            </a:pPr>
            <a:endParaRPr lang="fr-FR" altLang="fr-FR" dirty="0" smtClean="0">
              <a:solidFill>
                <a:srgbClr val="0054A6"/>
              </a:solidFill>
              <a:latin typeface="Calibri" pitchFamily="34" charset="0"/>
            </a:endParaRPr>
          </a:p>
          <a:p>
            <a:endParaRPr lang="fr-FR" dirty="0"/>
          </a:p>
        </p:txBody>
      </p:sp>
      <p:sp>
        <p:nvSpPr>
          <p:cNvPr id="4" name="Espace réservé du numéro de diapositive 3"/>
          <p:cNvSpPr>
            <a:spLocks noGrp="1"/>
          </p:cNvSpPr>
          <p:nvPr>
            <p:ph type="sldNum" sz="quarter" idx="10"/>
          </p:nvPr>
        </p:nvSpPr>
        <p:spPr/>
        <p:txBody>
          <a:bodyPr/>
          <a:lstStyle/>
          <a:p>
            <a:pPr>
              <a:defRPr/>
            </a:pPr>
            <a:fld id="{8E4D74ED-B1AA-4822-BCB2-919654A104DB}" type="slidenum">
              <a:rPr lang="en-GB" smtClean="0"/>
              <a:pPr>
                <a:defRPr/>
              </a:pPr>
              <a:t>38</a:t>
            </a:fld>
            <a:endParaRPr lang="en-GB"/>
          </a:p>
        </p:txBody>
      </p:sp>
    </p:spTree>
    <p:extLst>
      <p:ext uri="{BB962C8B-B14F-4D97-AF65-F5344CB8AC3E}">
        <p14:creationId xmlns:p14="http://schemas.microsoft.com/office/powerpoint/2010/main" val="40202673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4.gif"/><Relationship Id="rId4" Type="http://schemas.openxmlformats.org/officeDocument/2006/relationships/image" Target="../media/image3.gi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Rectangle 9"/>
          <p:cNvSpPr>
            <a:spLocks noChangeArrowheads="1"/>
          </p:cNvSpPr>
          <p:nvPr userDrawn="1"/>
        </p:nvSpPr>
        <p:spPr bwMode="auto">
          <a:xfrm>
            <a:off x="0" y="541338"/>
            <a:ext cx="468313" cy="13017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5" name="Image 9" descr="Prespa Gorica 060910 (11).JPG"/>
          <p:cNvPicPr>
            <a:picLocks noChangeAspect="1"/>
          </p:cNvPicPr>
          <p:nvPr userDrawn="1"/>
        </p:nvPicPr>
        <p:blipFill>
          <a:blip r:embed="rId2" cstate="print">
            <a:lum bright="-8000" contrast="6000"/>
            <a:extLst>
              <a:ext uri="{28A0092B-C50C-407E-A947-70E740481C1C}">
                <a14:useLocalDpi xmlns:a14="http://schemas.microsoft.com/office/drawing/2010/main" val="0"/>
              </a:ext>
            </a:extLst>
          </a:blip>
          <a:srcRect l="20457" t="38377" b="53413"/>
          <a:stretch>
            <a:fillRect/>
          </a:stretch>
        </p:blipFill>
        <p:spPr bwMode="auto">
          <a:xfrm>
            <a:off x="449263" y="0"/>
            <a:ext cx="8694737"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Espace réservé du texte 9"/>
          <p:cNvSpPr>
            <a:spLocks noGrp="1"/>
          </p:cNvSpPr>
          <p:nvPr>
            <p:ph type="body" sz="quarter" idx="10"/>
          </p:nvPr>
        </p:nvSpPr>
        <p:spPr>
          <a:xfrm>
            <a:off x="684213" y="1907177"/>
            <a:ext cx="8135937" cy="46904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4"/>
              </a:buBlip>
              <a:defRPr sz="2000">
                <a:latin typeface="+mj-lt"/>
              </a:defRPr>
            </a:lvl2pPr>
            <a:lvl3pPr marL="630238" indent="-271463">
              <a:buSzPct val="85000"/>
              <a:buFontTx/>
              <a:buBlip>
                <a:blip r:embed="rId5"/>
              </a:buBlip>
              <a:defRPr sz="1800">
                <a:latin typeface="+mj-lt"/>
              </a:defRPr>
            </a:lvl3pPr>
          </a:lstStyle>
          <a:p>
            <a:pPr lvl="0"/>
            <a:r>
              <a:rPr lang="fr-FR" smtClean="0"/>
              <a:t>Cliquez pour modifier les styles du texte du masque</a:t>
            </a:r>
          </a:p>
          <a:p>
            <a:pPr lvl="1"/>
            <a:r>
              <a:rPr lang="fr-FR" smtClean="0"/>
              <a:t>Deuxième niveau</a:t>
            </a:r>
          </a:p>
        </p:txBody>
      </p:sp>
      <p:sp>
        <p:nvSpPr>
          <p:cNvPr id="11"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Tree>
    <p:extLst>
      <p:ext uri="{BB962C8B-B14F-4D97-AF65-F5344CB8AC3E}">
        <p14:creationId xmlns:p14="http://schemas.microsoft.com/office/powerpoint/2010/main" val="17116748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42766969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pic>
        <p:nvPicPr>
          <p:cNvPr id="4" name="Image 8" descr="Prespa Gorica 060910 (11).JPG"/>
          <p:cNvPicPr>
            <a:picLocks noChangeAspect="1"/>
          </p:cNvPicPr>
          <p:nvPr userDrawn="1"/>
        </p:nvPicPr>
        <p:blipFill>
          <a:blip r:embed="rId2" cstate="print">
            <a:extLst>
              <a:ext uri="{28A0092B-C50C-407E-A947-70E740481C1C}">
                <a14:useLocalDpi xmlns:a14="http://schemas.microsoft.com/office/drawing/2010/main" val="0"/>
              </a:ext>
            </a:extLst>
          </a:blip>
          <a:srcRect t="24693" b="9299"/>
          <a:stretch>
            <a:fillRect/>
          </a:stretch>
        </p:blipFill>
        <p:spPr bwMode="auto">
          <a:xfrm>
            <a:off x="0" y="0"/>
            <a:ext cx="9144000" cy="452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3" descr="DSC_1060.jpg"/>
          <p:cNvPicPr>
            <a:picLocks noChangeAspect="1"/>
          </p:cNvPicPr>
          <p:nvPr userDrawn="1"/>
        </p:nvPicPr>
        <p:blipFill>
          <a:blip r:embed="rId3" cstate="print">
            <a:extLst>
              <a:ext uri="{28A0092B-C50C-407E-A947-70E740481C1C}">
                <a14:useLocalDpi xmlns:a14="http://schemas.microsoft.com/office/drawing/2010/main" val="0"/>
              </a:ext>
            </a:extLst>
          </a:blip>
          <a:srcRect l="12933" t="9615" r="12080"/>
          <a:stretch>
            <a:fillRect/>
          </a:stretch>
        </p:blipFill>
        <p:spPr bwMode="auto">
          <a:xfrm>
            <a:off x="0" y="4505325"/>
            <a:ext cx="291623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4"/>
          <p:cNvSpPr>
            <a:spLocks noChangeArrowheads="1"/>
          </p:cNvSpPr>
          <p:nvPr userDrawn="1"/>
        </p:nvSpPr>
        <p:spPr bwMode="auto">
          <a:xfrm>
            <a:off x="0" y="3711575"/>
            <a:ext cx="2916238" cy="82232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11" name="Titre 10"/>
          <p:cNvSpPr>
            <a:spLocks noGrp="1"/>
          </p:cNvSpPr>
          <p:nvPr>
            <p:ph type="title"/>
          </p:nvPr>
        </p:nvSpPr>
        <p:spPr>
          <a:xfrm>
            <a:off x="0" y="3862427"/>
            <a:ext cx="2915816" cy="717800"/>
          </a:xfrm>
          <a:prstGeom prst="rect">
            <a:avLst/>
          </a:prstGeom>
        </p:spPr>
        <p:txBody>
          <a:bodyPr/>
          <a:lstStyle>
            <a:lvl1pPr algn="ctr">
              <a:defRPr sz="1800">
                <a:solidFill>
                  <a:srgbClr val="0054A6"/>
                </a:solidFill>
              </a:defRPr>
            </a:lvl1pPr>
          </a:lstStyle>
          <a:p>
            <a:r>
              <a:rPr lang="fr-FR" smtClean="0"/>
              <a:t>Cliquez pour modifier le style du titre</a:t>
            </a:r>
            <a:endParaRPr lang="en-GB" dirty="0"/>
          </a:p>
        </p:txBody>
      </p:sp>
      <p:sp>
        <p:nvSpPr>
          <p:cNvPr id="14" name="Espace réservé du texte 13"/>
          <p:cNvSpPr>
            <a:spLocks noGrp="1"/>
          </p:cNvSpPr>
          <p:nvPr>
            <p:ph type="body" sz="quarter" idx="10"/>
          </p:nvPr>
        </p:nvSpPr>
        <p:spPr>
          <a:xfrm>
            <a:off x="5588812" y="3006687"/>
            <a:ext cx="3248393" cy="936625"/>
          </a:xfrm>
          <a:prstGeom prst="rect">
            <a:avLst/>
          </a:prstGeom>
        </p:spPr>
        <p:txBody>
          <a:bodyPr/>
          <a:lstStyle>
            <a:lvl1pPr algn="r">
              <a:buNone/>
              <a:defRPr sz="2000">
                <a:solidFill>
                  <a:schemeClr val="bg1"/>
                </a:solidFill>
                <a:latin typeface="+mj-lt"/>
              </a:defRPr>
            </a:lvl1pPr>
          </a:lstStyle>
          <a:p>
            <a:pPr lvl="0"/>
            <a:r>
              <a:rPr lang="fr-FR" dirty="0" smtClean="0"/>
              <a:t>Cliquez pour modifier les styles du texte du masque</a:t>
            </a:r>
          </a:p>
        </p:txBody>
      </p:sp>
    </p:spTree>
    <p:extLst>
      <p:ext uri="{BB962C8B-B14F-4D97-AF65-F5344CB8AC3E}">
        <p14:creationId xmlns:p14="http://schemas.microsoft.com/office/powerpoint/2010/main" val="14660303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pic>
        <p:nvPicPr>
          <p:cNvPr id="3" name="Picture 2" descr="P1020705"/>
          <p:cNvPicPr>
            <a:picLocks noChangeAspect="1" noChangeArrowheads="1"/>
          </p:cNvPicPr>
          <p:nvPr userDrawn="1"/>
        </p:nvPicPr>
        <p:blipFill>
          <a:blip r:embed="rId2" cstate="print">
            <a:lum bright="6000" contrast="6000"/>
            <a:extLst>
              <a:ext uri="{28A0092B-C50C-407E-A947-70E740481C1C}">
                <a14:useLocalDpi xmlns:a14="http://schemas.microsoft.com/office/drawing/2010/main" val="0"/>
              </a:ext>
            </a:extLst>
          </a:blip>
          <a:srcRect t="8173" b="25691"/>
          <a:stretch>
            <a:fillRect/>
          </a:stretch>
        </p:blipFill>
        <p:spPr bwMode="auto">
          <a:xfrm>
            <a:off x="0" y="-7938"/>
            <a:ext cx="9148763" cy="453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5"/>
          <p:cNvSpPr txBox="1">
            <a:spLocks noChangeArrowheads="1"/>
          </p:cNvSpPr>
          <p:nvPr userDrawn="1"/>
        </p:nvSpPr>
        <p:spPr bwMode="auto">
          <a:xfrm>
            <a:off x="4978400" y="5619750"/>
            <a:ext cx="2503488"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spcBef>
                <a:spcPts val="300"/>
              </a:spcBef>
            </a:pPr>
            <a:r>
              <a:rPr lang="fr-FR" altLang="fr-FR" sz="1200" b="1">
                <a:solidFill>
                  <a:srgbClr val="0054A6"/>
                </a:solidFill>
              </a:rPr>
              <a:t>Research centre</a:t>
            </a:r>
          </a:p>
          <a:p>
            <a:pPr algn="r" eaLnBrk="1" hangingPunct="1">
              <a:spcBef>
                <a:spcPts val="300"/>
              </a:spcBef>
            </a:pPr>
            <a:r>
              <a:rPr lang="fr-FR" altLang="fr-FR" sz="1200" b="1">
                <a:solidFill>
                  <a:srgbClr val="0054A6"/>
                </a:solidFill>
              </a:rPr>
              <a:t>for the conservation </a:t>
            </a:r>
          </a:p>
          <a:p>
            <a:pPr algn="r" eaLnBrk="1" hangingPunct="1">
              <a:spcBef>
                <a:spcPts val="300"/>
              </a:spcBef>
            </a:pPr>
            <a:r>
              <a:rPr lang="fr-FR" altLang="fr-FR" sz="1200" b="1">
                <a:solidFill>
                  <a:srgbClr val="0054A6"/>
                </a:solidFill>
              </a:rPr>
              <a:t>of Mediterranean</a:t>
            </a:r>
          </a:p>
          <a:p>
            <a:pPr algn="r" eaLnBrk="1" hangingPunct="1">
              <a:spcBef>
                <a:spcPts val="300"/>
              </a:spcBef>
            </a:pPr>
            <a:r>
              <a:rPr lang="fr-FR" altLang="fr-FR" sz="1200" b="1">
                <a:solidFill>
                  <a:srgbClr val="0054A6"/>
                </a:solidFill>
              </a:rPr>
              <a:t>wetlands</a:t>
            </a:r>
          </a:p>
        </p:txBody>
      </p:sp>
      <p:sp>
        <p:nvSpPr>
          <p:cNvPr id="5" name="Rectangle 9"/>
          <p:cNvSpPr>
            <a:spLocks noChangeArrowheads="1"/>
          </p:cNvSpPr>
          <p:nvPr userDrawn="1"/>
        </p:nvSpPr>
        <p:spPr bwMode="auto">
          <a:xfrm>
            <a:off x="0" y="3703638"/>
            <a:ext cx="2916238" cy="82232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6" name="Image 11" descr="TDV300_impressiondpi.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48600" y="5243513"/>
            <a:ext cx="903288"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11"/>
          <p:cNvSpPr txBox="1">
            <a:spLocks noChangeArrowheads="1"/>
          </p:cNvSpPr>
          <p:nvPr userDrawn="1"/>
        </p:nvSpPr>
        <p:spPr>
          <a:xfrm>
            <a:off x="2742510" y="430352"/>
            <a:ext cx="5193792" cy="965607"/>
          </a:xfrm>
          <a:prstGeom prst="rect">
            <a:avLst/>
          </a:prstGeom>
          <a:gradFill>
            <a:gsLst>
              <a:gs pos="54000">
                <a:schemeClr val="tx2">
                  <a:lumMod val="75000"/>
                  <a:alpha val="30000"/>
                </a:schemeClr>
              </a:gs>
              <a:gs pos="100000">
                <a:schemeClr val="tx1">
                  <a:alpha val="0"/>
                </a:schemeClr>
              </a:gs>
            </a:gsLst>
            <a:path path="rect">
              <a:fillToRect l="50000" t="50000" r="50000" b="50000"/>
            </a:path>
          </a:gradFill>
        </p:spPr>
        <p:txBody>
          <a:bodyPr/>
          <a:lstStyle/>
          <a:p>
            <a:pPr algn="ctr" fontAlgn="auto">
              <a:spcAft>
                <a:spcPts val="0"/>
              </a:spcAft>
              <a:defRPr/>
            </a:pPr>
            <a:r>
              <a:rPr lang="fr-FR" sz="4800" dirty="0">
                <a:solidFill>
                  <a:schemeClr val="bg1"/>
                </a:solidFill>
                <a:latin typeface="Tahoma" pitchFamily="34" charset="0"/>
                <a:ea typeface="+mj-ea"/>
                <a:cs typeface="Tahoma" pitchFamily="34" charset="0"/>
              </a:rPr>
              <a:t>TOUR DU VALAT</a:t>
            </a:r>
          </a:p>
        </p:txBody>
      </p:sp>
      <p:pic>
        <p:nvPicPr>
          <p:cNvPr id="8" name="Image 13" descr="IMGP1098.JPG"/>
          <p:cNvPicPr>
            <a:picLocks noChangeAspect="1"/>
          </p:cNvPicPr>
          <p:nvPr userDrawn="1"/>
        </p:nvPicPr>
        <p:blipFill>
          <a:blip r:embed="rId4" cstate="print">
            <a:extLst>
              <a:ext uri="{28A0092B-C50C-407E-A947-70E740481C1C}">
                <a14:useLocalDpi xmlns:a14="http://schemas.microsoft.com/office/drawing/2010/main" val="0"/>
              </a:ext>
            </a:extLst>
          </a:blip>
          <a:srcRect l="15828" t="5017" r="4604"/>
          <a:stretch>
            <a:fillRect/>
          </a:stretch>
        </p:blipFill>
        <p:spPr bwMode="auto">
          <a:xfrm>
            <a:off x="0" y="4519613"/>
            <a:ext cx="2925763"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re 10"/>
          <p:cNvSpPr>
            <a:spLocks noGrp="1"/>
          </p:cNvSpPr>
          <p:nvPr>
            <p:ph type="title"/>
          </p:nvPr>
        </p:nvSpPr>
        <p:spPr>
          <a:xfrm>
            <a:off x="0" y="3890513"/>
            <a:ext cx="2915816" cy="689713"/>
          </a:xfrm>
          <a:prstGeom prst="rect">
            <a:avLst/>
          </a:prstGeom>
        </p:spPr>
        <p:txBody>
          <a:bodyPr/>
          <a:lstStyle>
            <a:lvl1pPr algn="ctr">
              <a:defRPr sz="1800">
                <a:solidFill>
                  <a:srgbClr val="0054A6"/>
                </a:solidFill>
              </a:defRPr>
            </a:lvl1pPr>
          </a:lstStyle>
          <a:p>
            <a:r>
              <a:rPr lang="fr-FR" smtClean="0"/>
              <a:t>Cliquez pour modifier le style du titre</a:t>
            </a:r>
            <a:endParaRPr lang="en-GB" dirty="0"/>
          </a:p>
        </p:txBody>
      </p:sp>
    </p:spTree>
    <p:extLst>
      <p:ext uri="{BB962C8B-B14F-4D97-AF65-F5344CB8AC3E}">
        <p14:creationId xmlns:p14="http://schemas.microsoft.com/office/powerpoint/2010/main" val="3661911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Fresh water">
    <p:spTree>
      <p:nvGrpSpPr>
        <p:cNvPr id="1" name=""/>
        <p:cNvGrpSpPr/>
        <p:nvPr/>
      </p:nvGrpSpPr>
      <p:grpSpPr>
        <a:xfrm>
          <a:off x="0" y="0"/>
          <a:ext cx="0" cy="0"/>
          <a:chOff x="0" y="0"/>
          <a:chExt cx="0" cy="0"/>
        </a:xfrm>
      </p:grpSpPr>
      <p:sp>
        <p:nvSpPr>
          <p:cNvPr id="2" name="Title 1"/>
          <p:cNvSpPr>
            <a:spLocks noGrp="1"/>
          </p:cNvSpPr>
          <p:nvPr>
            <p:ph type="title"/>
          </p:nvPr>
        </p:nvSpPr>
        <p:spPr>
          <a:xfrm>
            <a:off x="683568" y="300919"/>
            <a:ext cx="6624736" cy="967841"/>
          </a:xfrm>
          <a:prstGeom prst="rect">
            <a:avLst/>
          </a:prstGeom>
        </p:spPr>
        <p:txBody>
          <a:bodyPr/>
          <a:lstStyle>
            <a:lvl1pPr>
              <a:defRPr baseline="0"/>
            </a:lvl1pPr>
          </a:lstStyle>
          <a:p>
            <a:endParaRPr lang="en-US" dirty="0"/>
          </a:p>
        </p:txBody>
      </p:sp>
      <p:sp>
        <p:nvSpPr>
          <p:cNvPr id="3" name="Content Placeholder 2"/>
          <p:cNvSpPr>
            <a:spLocks noGrp="1"/>
          </p:cNvSpPr>
          <p:nvPr>
            <p:ph sz="half" idx="1"/>
          </p:nvPr>
        </p:nvSpPr>
        <p:spPr>
          <a:xfrm>
            <a:off x="668158" y="1484784"/>
            <a:ext cx="7632848" cy="3528392"/>
          </a:xfrm>
          <a:prstGeom prst="rect">
            <a:avLst/>
          </a:prstGeom>
        </p:spPr>
        <p:txBody>
          <a:bodyPr>
            <a:normAutofit/>
          </a:bodyPr>
          <a:lstStyle>
            <a:lvl1pPr marL="342900" indent="-342900">
              <a:buFont typeface="Wingdings" panose="05000000000000000000" pitchFamily="2" charset="2"/>
              <a:buChar char="§"/>
              <a:defRPr sz="1800"/>
            </a:lvl1pPr>
            <a:lvl2pPr marL="742950" indent="-285750">
              <a:buFont typeface="Courier New" panose="02070309020205020404" pitchFamily="49" charset="0"/>
              <a:buChar char="o"/>
              <a:defRPr sz="1400"/>
            </a:lvl2pPr>
            <a:lvl3pPr marL="1200150" indent="-285750">
              <a:buFont typeface="Arial" panose="020B0604020202020204" pitchFamily="34" charset="0"/>
              <a:buChar char="•"/>
              <a:defRPr sz="12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p:txBody>
      </p:sp>
      <p:sp>
        <p:nvSpPr>
          <p:cNvPr id="8" name="Slide Number Placeholder 6"/>
          <p:cNvSpPr>
            <a:spLocks noGrp="1"/>
          </p:cNvSpPr>
          <p:nvPr>
            <p:ph type="sldNum" sz="quarter" idx="10"/>
          </p:nvPr>
        </p:nvSpPr>
        <p:spPr>
          <a:xfrm>
            <a:off x="8675688" y="4581525"/>
            <a:ext cx="360362" cy="476250"/>
          </a:xfrm>
          <a:prstGeom prst="rect">
            <a:avLst/>
          </a:prstGeom>
        </p:spPr>
        <p:txBody>
          <a:bodyPr/>
          <a:lstStyle>
            <a:lvl1pPr fontAlgn="auto">
              <a:spcBef>
                <a:spcPts val="0"/>
              </a:spcBef>
              <a:spcAft>
                <a:spcPts val="0"/>
              </a:spcAft>
              <a:defRPr sz="1000">
                <a:latin typeface="+mn-lt"/>
              </a:defRPr>
            </a:lvl1pPr>
          </a:lstStyle>
          <a:p>
            <a:pPr>
              <a:defRPr/>
            </a:pPr>
            <a:fld id="{BAA44C48-25AC-4CD5-9D6B-3D8512BA8FF1}" type="slidenum">
              <a:rPr lang="en-GB"/>
              <a:pPr>
                <a:defRPr/>
              </a:pPr>
              <a:t>‹N°›</a:t>
            </a:fld>
            <a:endParaRPr lang="en-GB" dirty="0"/>
          </a:p>
        </p:txBody>
      </p:sp>
    </p:spTree>
    <p:extLst>
      <p:ext uri="{BB962C8B-B14F-4D97-AF65-F5344CB8AC3E}">
        <p14:creationId xmlns:p14="http://schemas.microsoft.com/office/powerpoint/2010/main" val="89620542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86077952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40173608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Diapositive de titre">
    <p:spTree>
      <p:nvGrpSpPr>
        <p:cNvPr id="1" name=""/>
        <p:cNvGrpSpPr/>
        <p:nvPr/>
      </p:nvGrpSpPr>
      <p:grpSpPr>
        <a:xfrm>
          <a:off x="0" y="0"/>
          <a:ext cx="0" cy="0"/>
          <a:chOff x="0" y="0"/>
          <a:chExt cx="0" cy="0"/>
        </a:xfrm>
      </p:grpSpPr>
      <p:sp>
        <p:nvSpPr>
          <p:cNvPr id="5" name="Rectangle 9"/>
          <p:cNvSpPr>
            <a:spLocks noChangeArrowheads="1"/>
          </p:cNvSpPr>
          <p:nvPr userDrawn="1"/>
        </p:nvSpPr>
        <p:spPr bwMode="auto">
          <a:xfrm>
            <a:off x="0" y="549275"/>
            <a:ext cx="446088" cy="115888"/>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6"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7" name="Picture 14" descr="poisson-oiseau"/>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Espace réservé du contenu 8"/>
          <p:cNvSpPr>
            <a:spLocks noGrp="1"/>
          </p:cNvSpPr>
          <p:nvPr>
            <p:ph sz="quarter" idx="12"/>
          </p:nvPr>
        </p:nvSpPr>
        <p:spPr>
          <a:xfrm>
            <a:off x="844778" y="1942011"/>
            <a:ext cx="3030536" cy="4423953"/>
          </a:xfrm>
          <a:prstGeom prst="rect">
            <a:avLst/>
          </a:prstGeom>
        </p:spPr>
        <p:txBody>
          <a:bodyPr/>
          <a:lstStyle>
            <a:lvl1pPr>
              <a:defRPr lang="fr-FR" sz="2400" b="1" kern="1200" dirty="0" smtClean="0">
                <a:solidFill>
                  <a:srgbClr val="0054A6"/>
                </a:solidFill>
                <a:latin typeface="Maiandra GD" pitchFamily="34" charset="0"/>
                <a:ea typeface="+mn-ea"/>
                <a:cs typeface="+mn-cs"/>
              </a:defRPr>
            </a:lvl1pPr>
            <a:lvl2pPr>
              <a:defRPr lang="fr-FR" sz="2000" kern="1200" dirty="0" smtClean="0">
                <a:solidFill>
                  <a:schemeClr val="tx1"/>
                </a:solidFill>
                <a:latin typeface="+mj-lt"/>
                <a:ea typeface="+mn-ea"/>
                <a:cs typeface="+mn-cs"/>
              </a:defRPr>
            </a:lvl2pPr>
            <a:lvl3pPr>
              <a:defRPr lang="fr-FR" sz="1800" kern="1200" dirty="0" smtClean="0">
                <a:solidFill>
                  <a:schemeClr val="tx1"/>
                </a:solidFill>
                <a:latin typeface="+mj-lt"/>
                <a:ea typeface="+mn-ea"/>
                <a:cs typeface="+mn-cs"/>
              </a:defRPr>
            </a:lvl3pPr>
          </a:lstStyle>
          <a:p>
            <a:pPr lvl="1"/>
            <a:endParaRPr lang="fr-FR" dirty="0" smtClean="0"/>
          </a:p>
        </p:txBody>
      </p:sp>
      <p:sp>
        <p:nvSpPr>
          <p:cNvPr id="13" name="Titre 10"/>
          <p:cNvSpPr>
            <a:spLocks noGrp="1"/>
          </p:cNvSpPr>
          <p:nvPr>
            <p:ph type="title"/>
          </p:nvPr>
        </p:nvSpPr>
        <p:spPr>
          <a:xfrm>
            <a:off x="755576" y="116632"/>
            <a:ext cx="8229600" cy="504056"/>
          </a:xfrm>
          <a:prstGeom prst="rect">
            <a:avLst/>
          </a:prstGeom>
        </p:spPr>
        <p:txBody>
          <a:bodyPr/>
          <a:lstStyle>
            <a:lvl1pPr algn="r">
              <a:defRPr sz="2000" b="1">
                <a:solidFill>
                  <a:schemeClr val="bg1"/>
                </a:solidFill>
              </a:defRPr>
            </a:lvl1pPr>
          </a:lstStyle>
          <a:p>
            <a:r>
              <a:rPr lang="fr-FR" dirty="0" smtClean="0"/>
              <a:t>Cliquez pour modifier le style du titre</a:t>
            </a:r>
            <a:endParaRPr lang="en-GB" dirty="0"/>
          </a:p>
        </p:txBody>
      </p:sp>
      <p:sp>
        <p:nvSpPr>
          <p:cNvPr id="15" name="Espace réservé du texte 9"/>
          <p:cNvSpPr>
            <a:spLocks noGrp="1"/>
          </p:cNvSpPr>
          <p:nvPr>
            <p:ph type="body" sz="quarter" idx="10"/>
          </p:nvPr>
        </p:nvSpPr>
        <p:spPr>
          <a:xfrm>
            <a:off x="4267199" y="1942011"/>
            <a:ext cx="4624251" cy="4441372"/>
          </a:xfrm>
          <a:prstGeom prst="rect">
            <a:avLst/>
          </a:prstGeom>
        </p:spPr>
        <p:txBody>
          <a:bodyPr/>
          <a:lstStyle>
            <a:lvl1pPr marL="0" indent="0">
              <a:buNone/>
              <a:defRPr sz="2400" b="1">
                <a:solidFill>
                  <a:srgbClr val="0054A6"/>
                </a:solidFill>
                <a:latin typeface="Maiandra GD" pitchFamily="34" charset="0"/>
              </a:defRPr>
            </a:lvl1pPr>
            <a:lvl2pPr marL="358775" indent="-358775">
              <a:buSzPct val="85000"/>
              <a:buFontTx/>
              <a:buBlip>
                <a:blip r:embed="rId3"/>
              </a:buBlip>
              <a:defRPr sz="2000">
                <a:latin typeface="+mj-lt"/>
              </a:defRPr>
            </a:lvl2pPr>
            <a:lvl3pPr marL="630238" indent="-271463">
              <a:buSzPct val="85000"/>
              <a:buFontTx/>
              <a:buBlip>
                <a:blip r:embed="rId4"/>
              </a:buBlip>
              <a:defRPr sz="1800">
                <a:latin typeface="+mj-lt"/>
              </a:defRPr>
            </a:lvl3pPr>
          </a:lstStyle>
          <a:p>
            <a:pPr lvl="0"/>
            <a:r>
              <a:rPr lang="fr-FR" smtClean="0"/>
              <a:t>Cliquez pour modifier les styles du texte du masque</a:t>
            </a:r>
          </a:p>
          <a:p>
            <a:pPr lvl="1"/>
            <a:r>
              <a:rPr lang="fr-FR" smtClean="0"/>
              <a:t>Deuxième niveau</a:t>
            </a:r>
          </a:p>
        </p:txBody>
      </p:sp>
    </p:spTree>
    <p:extLst>
      <p:ext uri="{BB962C8B-B14F-4D97-AF65-F5344CB8AC3E}">
        <p14:creationId xmlns:p14="http://schemas.microsoft.com/office/powerpoint/2010/main" val="397133527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re 1"/>
          <p:cNvSpPr txBox="1">
            <a:spLocks/>
          </p:cNvSpPr>
          <p:nvPr/>
        </p:nvSpPr>
        <p:spPr bwMode="auto">
          <a:xfrm>
            <a:off x="684213" y="1052513"/>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just" eaLnBrk="1" hangingPunct="1">
              <a:spcAft>
                <a:spcPts val="600"/>
              </a:spcAft>
            </a:pPr>
            <a:endParaRPr lang="fr-FR" altLang="fr-FR"/>
          </a:p>
        </p:txBody>
      </p:sp>
      <p:sp>
        <p:nvSpPr>
          <p:cNvPr id="1027" name="Rectangle 9"/>
          <p:cNvSpPr>
            <a:spLocks noChangeArrowheads="1"/>
          </p:cNvSpPr>
          <p:nvPr/>
        </p:nvSpPr>
        <p:spPr bwMode="auto">
          <a:xfrm>
            <a:off x="0" y="541338"/>
            <a:ext cx="468313" cy="130175"/>
          </a:xfrm>
          <a:prstGeom prst="rect">
            <a:avLst/>
          </a:prstGeom>
          <a:solidFill>
            <a:srgbClr val="5BC4B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sp>
        <p:nvSpPr>
          <p:cNvPr id="1028" name="Rectangle 7"/>
          <p:cNvSpPr>
            <a:spLocks noChangeArrowheads="1"/>
          </p:cNvSpPr>
          <p:nvPr userDrawn="1"/>
        </p:nvSpPr>
        <p:spPr bwMode="auto">
          <a:xfrm>
            <a:off x="0" y="671513"/>
            <a:ext cx="450850" cy="6186487"/>
          </a:xfrm>
          <a:prstGeom prst="rect">
            <a:avLst/>
          </a:prstGeom>
          <a:solidFill>
            <a:srgbClr val="0054A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a:latin typeface="Times New Roman" pitchFamily="18" charset="0"/>
            </a:endParaRPr>
          </a:p>
        </p:txBody>
      </p:sp>
      <p:pic>
        <p:nvPicPr>
          <p:cNvPr id="1029" name="Picture 14" descr="poisson-oiseau"/>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525" y="138113"/>
            <a:ext cx="43021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Image 7" descr="Prespa Gorica 060910 (11).JPG"/>
          <p:cNvPicPr>
            <a:picLocks noChangeAspect="1"/>
          </p:cNvPicPr>
          <p:nvPr/>
        </p:nvPicPr>
        <p:blipFill>
          <a:blip r:embed="rId11" cstate="print">
            <a:lum bright="-8000" contrast="6000"/>
            <a:extLst>
              <a:ext uri="{28A0092B-C50C-407E-A947-70E740481C1C}">
                <a14:useLocalDpi xmlns:a14="http://schemas.microsoft.com/office/drawing/2010/main" val="0"/>
              </a:ext>
            </a:extLst>
          </a:blip>
          <a:srcRect l="20560" t="38377" b="53413"/>
          <a:stretch>
            <a:fillRect/>
          </a:stretch>
        </p:blipFill>
        <p:spPr bwMode="auto">
          <a:xfrm>
            <a:off x="460375" y="0"/>
            <a:ext cx="8683625"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3"/>
          <p:cNvSpPr txBox="1">
            <a:spLocks noChangeArrowheads="1"/>
          </p:cNvSpPr>
          <p:nvPr userDrawn="1"/>
        </p:nvSpPr>
        <p:spPr bwMode="auto">
          <a:xfrm rot="16200000">
            <a:off x="-2751430" y="3490169"/>
            <a:ext cx="5891797" cy="323165"/>
          </a:xfrm>
          <a:prstGeom prst="rect">
            <a:avLst/>
          </a:prstGeom>
          <a:noFill/>
          <a:ln w="9525">
            <a:noFill/>
            <a:miter lim="800000"/>
            <a:headEnd/>
            <a:tailEnd/>
          </a:ln>
          <a:effectLst/>
        </p:spPr>
        <p:txBody>
          <a:bodyPr wrap="square">
            <a:spAutoFit/>
          </a:bodyPr>
          <a:lstStyle/>
          <a:p>
            <a:pPr fontAlgn="auto">
              <a:spcBef>
                <a:spcPct val="50000"/>
              </a:spcBef>
              <a:spcAft>
                <a:spcPts val="0"/>
              </a:spcAft>
              <a:defRPr/>
            </a:pPr>
            <a:r>
              <a:rPr lang="en-US" sz="1500" dirty="0" smtClean="0">
                <a:solidFill>
                  <a:schemeClr val="bg1"/>
                </a:solidFill>
                <a:latin typeface="Arial Narrow" pitchFamily="34" charset="0"/>
                <a:cs typeface="Arial" pitchFamily="34" charset="0"/>
              </a:rPr>
              <a:t>10</a:t>
            </a:r>
            <a:r>
              <a:rPr lang="en-US" sz="1500" baseline="30000" dirty="0" smtClean="0">
                <a:solidFill>
                  <a:schemeClr val="bg1"/>
                </a:solidFill>
                <a:latin typeface="Arial Narrow" pitchFamily="34" charset="0"/>
                <a:cs typeface="Arial" pitchFamily="34" charset="0"/>
              </a:rPr>
              <a:t>th</a:t>
            </a:r>
            <a:r>
              <a:rPr lang="en-US" sz="1500" baseline="0" dirty="0" smtClean="0">
                <a:solidFill>
                  <a:schemeClr val="bg1"/>
                </a:solidFill>
                <a:latin typeface="Arial Narrow" pitchFamily="34" charset="0"/>
                <a:cs typeface="Arial" pitchFamily="34" charset="0"/>
              </a:rPr>
              <a:t> INTECOL Conference – </a:t>
            </a:r>
            <a:r>
              <a:rPr lang="en-US" sz="1500" baseline="0" dirty="0" smtClean="0">
                <a:solidFill>
                  <a:srgbClr val="5BC4BF"/>
                </a:solidFill>
                <a:latin typeface="Arial Narrow" pitchFamily="34" charset="0"/>
                <a:cs typeface="Arial" pitchFamily="34" charset="0"/>
              </a:rPr>
              <a:t>Changshu, China, 19-24 September 2016</a:t>
            </a:r>
            <a:endParaRPr lang="en-US" sz="1500" dirty="0" smtClean="0">
              <a:solidFill>
                <a:srgbClr val="5BC4BF"/>
              </a:solidFill>
              <a:latin typeface="Arial Narrow"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7.jpeg"/><Relationship Id="rId7" Type="http://schemas.openxmlformats.org/officeDocument/2006/relationships/image" Target="../media/image39.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8.jpe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41.jpe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42.emf"/><Relationship Id="rId4" Type="http://schemas.openxmlformats.org/officeDocument/2006/relationships/package" Target="../embeddings/Microsoft_Word_Document1.docx"/></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4.jpeg"/><Relationship Id="rId4" Type="http://schemas.openxmlformats.org/officeDocument/2006/relationships/image" Target="../media/image43.jpeg"/></Relationships>
</file>

<file path=ppt/slides/_rels/slide2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 Id="rId5" Type="http://schemas.openxmlformats.org/officeDocument/2006/relationships/image" Target="../media/image51.jpeg"/><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58.emf"/><Relationship Id="rId5" Type="http://schemas.openxmlformats.org/officeDocument/2006/relationships/oleObject" Target="../embeddings/Microsoft_Excel_97-2003_Worksheet1.xls"/><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medwet.org/wp-content/uploads/2015/02/Camembert-note-MWO.jpg"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67.jpeg"/><Relationship Id="rId4" Type="http://schemas.openxmlformats.org/officeDocument/2006/relationships/image" Target="../media/image66.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image" Target="../media/image68.png"/><Relationship Id="rId7"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image" Target="../media/image71.jpeg"/><Relationship Id="rId5" Type="http://schemas.openxmlformats.org/officeDocument/2006/relationships/image" Target="../media/image70.jpeg"/><Relationship Id="rId10" Type="http://schemas.openxmlformats.org/officeDocument/2006/relationships/image" Target="../media/image74.jpeg"/><Relationship Id="rId4" Type="http://schemas.openxmlformats.org/officeDocument/2006/relationships/image" Target="../media/image69.jpeg"/><Relationship Id="rId9" Type="http://schemas.openxmlformats.org/officeDocument/2006/relationships/hyperlink" Target="//upload.wikimedia.org/wikipedia/commons/e/e7/Pelobates_cultripes_JLH_ad.jpg" TargetMode="External"/></Relationships>
</file>

<file path=ppt/slides/_rels/slide4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77.jpeg"/></Relationships>
</file>

<file path=ppt/slides/_rels/slide51.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5" Type="http://schemas.openxmlformats.org/officeDocument/2006/relationships/image" Target="../media/image88.jpeg"/><Relationship Id="rId4" Type="http://schemas.openxmlformats.org/officeDocument/2006/relationships/image" Target="../media/image87.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7.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a:xfrm>
            <a:off x="-53165" y="3834618"/>
            <a:ext cx="3094074" cy="649911"/>
          </a:xfrm>
        </p:spPr>
        <p:txBody>
          <a:bodyPr/>
          <a:lstStyle/>
          <a:p>
            <a:r>
              <a:rPr lang="en-US" sz="1600" b="1" dirty="0" smtClean="0">
                <a:solidFill>
                  <a:schemeClr val="bg1"/>
                </a:solidFill>
              </a:rPr>
              <a:t>November 2019</a:t>
            </a:r>
            <a:endParaRPr lang="fr-FR" sz="1100" b="1" i="1" dirty="0">
              <a:solidFill>
                <a:schemeClr val="bg1"/>
              </a:solidFill>
            </a:endParaRPr>
          </a:p>
        </p:txBody>
      </p:sp>
      <p:sp>
        <p:nvSpPr>
          <p:cNvPr id="7" name="Espace réservé du texte 6"/>
          <p:cNvSpPr>
            <a:spLocks noGrp="1"/>
          </p:cNvSpPr>
          <p:nvPr>
            <p:ph type="body" sz="quarter" idx="10"/>
          </p:nvPr>
        </p:nvSpPr>
        <p:spPr>
          <a:xfrm>
            <a:off x="439271" y="2147917"/>
            <a:ext cx="8704729" cy="1193993"/>
          </a:xfrm>
        </p:spPr>
        <p:txBody>
          <a:bodyPr/>
          <a:lstStyle/>
          <a:p>
            <a:pPr eaLnBrk="1" hangingPunct="1">
              <a:defRPr/>
            </a:pPr>
            <a:r>
              <a:rPr lang="en-GB" sz="3600" dirty="0"/>
              <a:t>An Observatory for monitoring Mediterranean Wetlands (MWO)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1407" y="4538663"/>
            <a:ext cx="6391275" cy="2352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2211" y="5088840"/>
            <a:ext cx="987877" cy="1050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0200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687388" y="930275"/>
            <a:ext cx="8135937" cy="677863"/>
          </a:xfrm>
          <a:prstGeom prst="rect">
            <a:avLst/>
          </a:prstGeom>
        </p:spPr>
        <p:txBody>
          <a:bodyPr/>
          <a:lstStyle/>
          <a:p>
            <a:pPr algn="ctr" eaLnBrk="0" hangingPunct="0">
              <a:spcBef>
                <a:spcPts val="0"/>
              </a:spcBef>
              <a:buFont typeface="Arial" pitchFamily="34" charset="0"/>
              <a:buNone/>
              <a:defRPr/>
            </a:pPr>
            <a:endParaRPr lang="en-US" sz="2400" b="1" dirty="0">
              <a:latin typeface="Maiandra GD" pitchFamily="34" charset="0"/>
              <a:cs typeface="+mn-cs"/>
            </a:endParaRPr>
          </a:p>
        </p:txBody>
      </p:sp>
      <p:sp>
        <p:nvSpPr>
          <p:cNvPr id="10243" name="Titre 2"/>
          <p:cNvSpPr>
            <a:spLocks noGrp="1"/>
          </p:cNvSpPr>
          <p:nvPr>
            <p:ph type="title" idx="4294967295"/>
          </p:nvPr>
        </p:nvSpPr>
        <p:spPr bwMode="auto">
          <a:xfrm>
            <a:off x="914400" y="125413"/>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US" altLang="fr-FR" sz="2400" b="1" dirty="0" smtClean="0">
                <a:solidFill>
                  <a:schemeClr val="bg1"/>
                </a:solidFill>
              </a:rPr>
              <a:t>Governance &amp; Partnership</a:t>
            </a:r>
            <a:endParaRPr lang="en-US" altLang="fr-FR" sz="2400" i="1" dirty="0" smtClean="0">
              <a:solidFill>
                <a:schemeClr val="bg1"/>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3335816559"/>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grpSp>
        <p:nvGrpSpPr>
          <p:cNvPr id="8" name="Group 1"/>
          <p:cNvGrpSpPr/>
          <p:nvPr/>
        </p:nvGrpSpPr>
        <p:grpSpPr bwMode="auto">
          <a:xfrm>
            <a:off x="1450750" y="1152138"/>
            <a:ext cx="6609212" cy="5408299"/>
            <a:chOff x="0" y="0"/>
            <a:chExt cx="9072" cy="7488"/>
          </a:xfrm>
        </p:grpSpPr>
        <p:sp>
          <p:nvSpPr>
            <p:cNvPr id="9" name="AutoShape 45"/>
            <p:cNvSpPr>
              <a:spLocks noChangeAspect="1" noChangeArrowheads="1" noTextEdit="1"/>
            </p:cNvSpPr>
            <p:nvPr/>
          </p:nvSpPr>
          <p:spPr bwMode="auto">
            <a:xfrm>
              <a:off x="0" y="0"/>
              <a:ext cx="9072" cy="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p>
          </p:txBody>
        </p:sp>
        <p:grpSp>
          <p:nvGrpSpPr>
            <p:cNvPr id="10" name="Group 130"/>
            <p:cNvGrpSpPr>
              <a:grpSpLocks/>
            </p:cNvGrpSpPr>
            <p:nvPr/>
          </p:nvGrpSpPr>
          <p:grpSpPr bwMode="auto">
            <a:xfrm>
              <a:off x="6192" y="4608"/>
              <a:ext cx="2880" cy="1296"/>
              <a:chOff x="6192" y="4608"/>
              <a:chExt cx="4353" cy="2584"/>
            </a:xfrm>
          </p:grpSpPr>
          <p:sp>
            <p:nvSpPr>
              <p:cNvPr id="54" name="Oval 131"/>
              <p:cNvSpPr>
                <a:spLocks noChangeArrowheads="1"/>
              </p:cNvSpPr>
              <p:nvPr/>
            </p:nvSpPr>
            <p:spPr bwMode="auto">
              <a:xfrm>
                <a:off x="6192" y="4608"/>
                <a:ext cx="4353" cy="2584"/>
              </a:xfrm>
              <a:prstGeom prst="ellipse">
                <a:avLst/>
              </a:prstGeom>
              <a:solidFill>
                <a:srgbClr val="FFFF99"/>
              </a:solidFill>
              <a:ln w="0">
                <a:solidFill>
                  <a:srgbClr val="000000"/>
                </a:solidFill>
                <a:round/>
                <a:headEnd/>
                <a:tailEnd/>
              </a:ln>
            </p:spPr>
            <p:txBody>
              <a:bodyPr lIns="73152" tIns="36576" rIns="73152" bIns="36576"/>
              <a:lstStyle/>
              <a:p>
                <a:endParaRPr lang="fr-FR"/>
              </a:p>
            </p:txBody>
          </p:sp>
          <p:sp>
            <p:nvSpPr>
              <p:cNvPr id="55" name="Oval 132"/>
              <p:cNvSpPr>
                <a:spLocks noChangeArrowheads="1"/>
              </p:cNvSpPr>
              <p:nvPr/>
            </p:nvSpPr>
            <p:spPr bwMode="auto">
              <a:xfrm>
                <a:off x="6192" y="4608"/>
                <a:ext cx="4353" cy="2584"/>
              </a:xfrm>
              <a:prstGeom prst="ellipse">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grpSp>
          <p:nvGrpSpPr>
            <p:cNvPr id="14" name="Group 133"/>
            <p:cNvGrpSpPr>
              <a:grpSpLocks/>
            </p:cNvGrpSpPr>
            <p:nvPr/>
          </p:nvGrpSpPr>
          <p:grpSpPr bwMode="auto">
            <a:xfrm>
              <a:off x="2736" y="4608"/>
              <a:ext cx="2880" cy="1296"/>
              <a:chOff x="2736" y="4608"/>
              <a:chExt cx="4353" cy="2584"/>
            </a:xfrm>
          </p:grpSpPr>
          <p:sp>
            <p:nvSpPr>
              <p:cNvPr id="52" name="Oval 134"/>
              <p:cNvSpPr>
                <a:spLocks noChangeArrowheads="1"/>
              </p:cNvSpPr>
              <p:nvPr/>
            </p:nvSpPr>
            <p:spPr bwMode="auto">
              <a:xfrm>
                <a:off x="2736" y="4608"/>
                <a:ext cx="4353" cy="2584"/>
              </a:xfrm>
              <a:prstGeom prst="ellipse">
                <a:avLst/>
              </a:prstGeom>
              <a:solidFill>
                <a:srgbClr val="FFFF99"/>
              </a:solidFill>
              <a:ln w="0">
                <a:solidFill>
                  <a:srgbClr val="000000"/>
                </a:solidFill>
                <a:round/>
                <a:headEnd/>
                <a:tailEnd/>
              </a:ln>
            </p:spPr>
            <p:txBody>
              <a:bodyPr lIns="73152" tIns="36576" rIns="73152" bIns="36576"/>
              <a:lstStyle/>
              <a:p>
                <a:endParaRPr lang="fr-FR"/>
              </a:p>
            </p:txBody>
          </p:sp>
          <p:sp>
            <p:nvSpPr>
              <p:cNvPr id="53" name="Oval 135"/>
              <p:cNvSpPr>
                <a:spLocks noChangeArrowheads="1"/>
              </p:cNvSpPr>
              <p:nvPr/>
            </p:nvSpPr>
            <p:spPr bwMode="auto">
              <a:xfrm>
                <a:off x="2736" y="4608"/>
                <a:ext cx="4353" cy="2584"/>
              </a:xfrm>
              <a:prstGeom prst="ellipse">
                <a:avLst/>
              </a:pr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grpSp>
          <p:nvGrpSpPr>
            <p:cNvPr id="15" name="Group 136"/>
            <p:cNvGrpSpPr>
              <a:grpSpLocks/>
            </p:cNvGrpSpPr>
            <p:nvPr/>
          </p:nvGrpSpPr>
          <p:grpSpPr bwMode="auto">
            <a:xfrm>
              <a:off x="4608" y="2736"/>
              <a:ext cx="2304" cy="1008"/>
              <a:chOff x="4608" y="2736"/>
              <a:chExt cx="947" cy="654"/>
            </a:xfrm>
          </p:grpSpPr>
          <p:sp>
            <p:nvSpPr>
              <p:cNvPr id="50" name="Freeform 137"/>
              <p:cNvSpPr>
                <a:spLocks/>
              </p:cNvSpPr>
              <p:nvPr/>
            </p:nvSpPr>
            <p:spPr bwMode="auto">
              <a:xfrm>
                <a:off x="4608" y="2736"/>
                <a:ext cx="947" cy="654"/>
              </a:xfrm>
              <a:custGeom>
                <a:avLst/>
                <a:gdLst>
                  <a:gd name="T0" fmla="*/ 82 w 2064"/>
                  <a:gd name="T1" fmla="*/ 0 h 1424"/>
                  <a:gd name="T2" fmla="*/ 0 w 2064"/>
                  <a:gd name="T3" fmla="*/ 82 h 1424"/>
                  <a:gd name="T4" fmla="*/ 0 w 2064"/>
                  <a:gd name="T5" fmla="*/ 572 h 1424"/>
                  <a:gd name="T6" fmla="*/ 82 w 2064"/>
                  <a:gd name="T7" fmla="*/ 654 h 1424"/>
                  <a:gd name="T8" fmla="*/ 865 w 2064"/>
                  <a:gd name="T9" fmla="*/ 654 h 1424"/>
                  <a:gd name="T10" fmla="*/ 947 w 2064"/>
                  <a:gd name="T11" fmla="*/ 572 h 1424"/>
                  <a:gd name="T12" fmla="*/ 947 w 2064"/>
                  <a:gd name="T13" fmla="*/ 82 h 1424"/>
                  <a:gd name="T14" fmla="*/ 865 w 2064"/>
                  <a:gd name="T15" fmla="*/ 0 h 1424"/>
                  <a:gd name="T16" fmla="*/ 82 w 2064"/>
                  <a:gd name="T17" fmla="*/ 0 h 14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1424"/>
                  <a:gd name="T29" fmla="*/ 2064 w 2064"/>
                  <a:gd name="T30" fmla="*/ 1424 h 14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1424">
                    <a:moveTo>
                      <a:pt x="178" y="0"/>
                    </a:moveTo>
                    <a:cubicBezTo>
                      <a:pt x="80" y="0"/>
                      <a:pt x="0" y="80"/>
                      <a:pt x="0" y="178"/>
                    </a:cubicBezTo>
                    <a:lnTo>
                      <a:pt x="0" y="1246"/>
                    </a:lnTo>
                    <a:cubicBezTo>
                      <a:pt x="0" y="1345"/>
                      <a:pt x="80" y="1424"/>
                      <a:pt x="178" y="1424"/>
                    </a:cubicBezTo>
                    <a:lnTo>
                      <a:pt x="1886" y="1424"/>
                    </a:lnTo>
                    <a:cubicBezTo>
                      <a:pt x="1985" y="1424"/>
                      <a:pt x="2064" y="1345"/>
                      <a:pt x="2064" y="1246"/>
                    </a:cubicBezTo>
                    <a:lnTo>
                      <a:pt x="2064" y="178"/>
                    </a:lnTo>
                    <a:cubicBezTo>
                      <a:pt x="2064" y="80"/>
                      <a:pt x="1985" y="0"/>
                      <a:pt x="1886" y="0"/>
                    </a:cubicBezTo>
                    <a:lnTo>
                      <a:pt x="178" y="0"/>
                    </a:lnTo>
                    <a:close/>
                  </a:path>
                </a:pathLst>
              </a:custGeom>
              <a:solidFill>
                <a:srgbClr val="CC99FF"/>
              </a:solidFill>
              <a:ln w="0">
                <a:solidFill>
                  <a:srgbClr val="000000"/>
                </a:solidFill>
                <a:round/>
                <a:headEnd/>
                <a:tailEnd/>
              </a:ln>
            </p:spPr>
            <p:txBody>
              <a:bodyPr lIns="73152" tIns="36576" rIns="73152" bIns="36576"/>
              <a:lstStyle/>
              <a:p>
                <a:endParaRPr lang="fr-FR"/>
              </a:p>
            </p:txBody>
          </p:sp>
          <p:sp>
            <p:nvSpPr>
              <p:cNvPr id="51" name="Freeform 138"/>
              <p:cNvSpPr>
                <a:spLocks/>
              </p:cNvSpPr>
              <p:nvPr/>
            </p:nvSpPr>
            <p:spPr bwMode="auto">
              <a:xfrm>
                <a:off x="4608" y="2736"/>
                <a:ext cx="947" cy="654"/>
              </a:xfrm>
              <a:custGeom>
                <a:avLst/>
                <a:gdLst>
                  <a:gd name="T0" fmla="*/ 82 w 2064"/>
                  <a:gd name="T1" fmla="*/ 0 h 1424"/>
                  <a:gd name="T2" fmla="*/ 0 w 2064"/>
                  <a:gd name="T3" fmla="*/ 82 h 1424"/>
                  <a:gd name="T4" fmla="*/ 0 w 2064"/>
                  <a:gd name="T5" fmla="*/ 572 h 1424"/>
                  <a:gd name="T6" fmla="*/ 82 w 2064"/>
                  <a:gd name="T7" fmla="*/ 654 h 1424"/>
                  <a:gd name="T8" fmla="*/ 865 w 2064"/>
                  <a:gd name="T9" fmla="*/ 654 h 1424"/>
                  <a:gd name="T10" fmla="*/ 947 w 2064"/>
                  <a:gd name="T11" fmla="*/ 572 h 1424"/>
                  <a:gd name="T12" fmla="*/ 947 w 2064"/>
                  <a:gd name="T13" fmla="*/ 82 h 1424"/>
                  <a:gd name="T14" fmla="*/ 865 w 2064"/>
                  <a:gd name="T15" fmla="*/ 0 h 1424"/>
                  <a:gd name="T16" fmla="*/ 82 w 2064"/>
                  <a:gd name="T17" fmla="*/ 0 h 14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1424"/>
                  <a:gd name="T29" fmla="*/ 2064 w 2064"/>
                  <a:gd name="T30" fmla="*/ 1424 h 14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1424">
                    <a:moveTo>
                      <a:pt x="178" y="0"/>
                    </a:moveTo>
                    <a:cubicBezTo>
                      <a:pt x="80" y="0"/>
                      <a:pt x="0" y="80"/>
                      <a:pt x="0" y="178"/>
                    </a:cubicBezTo>
                    <a:lnTo>
                      <a:pt x="0" y="1246"/>
                    </a:lnTo>
                    <a:cubicBezTo>
                      <a:pt x="0" y="1345"/>
                      <a:pt x="80" y="1424"/>
                      <a:pt x="178" y="1424"/>
                    </a:cubicBezTo>
                    <a:lnTo>
                      <a:pt x="1886" y="1424"/>
                    </a:lnTo>
                    <a:cubicBezTo>
                      <a:pt x="1985" y="1424"/>
                      <a:pt x="2064" y="1345"/>
                      <a:pt x="2064" y="1246"/>
                    </a:cubicBezTo>
                    <a:lnTo>
                      <a:pt x="2064" y="178"/>
                    </a:lnTo>
                    <a:cubicBezTo>
                      <a:pt x="2064" y="80"/>
                      <a:pt x="1985" y="0"/>
                      <a:pt x="1886" y="0"/>
                    </a:cubicBezTo>
                    <a:lnTo>
                      <a:pt x="178"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grpSp>
          <p:nvGrpSpPr>
            <p:cNvPr id="16" name="Group 139"/>
            <p:cNvGrpSpPr>
              <a:grpSpLocks/>
            </p:cNvGrpSpPr>
            <p:nvPr/>
          </p:nvGrpSpPr>
          <p:grpSpPr bwMode="auto">
            <a:xfrm>
              <a:off x="0" y="2"/>
              <a:ext cx="3600" cy="2160"/>
              <a:chOff x="0" y="2"/>
              <a:chExt cx="690" cy="353"/>
            </a:xfrm>
          </p:grpSpPr>
          <p:sp>
            <p:nvSpPr>
              <p:cNvPr id="48" name="Freeform 140"/>
              <p:cNvSpPr>
                <a:spLocks/>
              </p:cNvSpPr>
              <p:nvPr/>
            </p:nvSpPr>
            <p:spPr bwMode="auto">
              <a:xfrm>
                <a:off x="0" y="2"/>
                <a:ext cx="690" cy="353"/>
              </a:xfrm>
              <a:custGeom>
                <a:avLst/>
                <a:gdLst>
                  <a:gd name="T0" fmla="*/ 44 w 1504"/>
                  <a:gd name="T1" fmla="*/ 0 h 768"/>
                  <a:gd name="T2" fmla="*/ 0 w 1504"/>
                  <a:gd name="T3" fmla="*/ 44 h 768"/>
                  <a:gd name="T4" fmla="*/ 0 w 1504"/>
                  <a:gd name="T5" fmla="*/ 309 h 768"/>
                  <a:gd name="T6" fmla="*/ 44 w 1504"/>
                  <a:gd name="T7" fmla="*/ 353 h 768"/>
                  <a:gd name="T8" fmla="*/ 646 w 1504"/>
                  <a:gd name="T9" fmla="*/ 353 h 768"/>
                  <a:gd name="T10" fmla="*/ 690 w 1504"/>
                  <a:gd name="T11" fmla="*/ 309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49" name="Freeform 141"/>
              <p:cNvSpPr>
                <a:spLocks/>
              </p:cNvSpPr>
              <p:nvPr/>
            </p:nvSpPr>
            <p:spPr bwMode="auto">
              <a:xfrm>
                <a:off x="0" y="2"/>
                <a:ext cx="690" cy="353"/>
              </a:xfrm>
              <a:custGeom>
                <a:avLst/>
                <a:gdLst>
                  <a:gd name="T0" fmla="*/ 44 w 1504"/>
                  <a:gd name="T1" fmla="*/ 0 h 768"/>
                  <a:gd name="T2" fmla="*/ 0 w 1504"/>
                  <a:gd name="T3" fmla="*/ 44 h 768"/>
                  <a:gd name="T4" fmla="*/ 0 w 1504"/>
                  <a:gd name="T5" fmla="*/ 309 h 768"/>
                  <a:gd name="T6" fmla="*/ 44 w 1504"/>
                  <a:gd name="T7" fmla="*/ 353 h 768"/>
                  <a:gd name="T8" fmla="*/ 646 w 1504"/>
                  <a:gd name="T9" fmla="*/ 353 h 768"/>
                  <a:gd name="T10" fmla="*/ 690 w 1504"/>
                  <a:gd name="T11" fmla="*/ 309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11113" cap="rnd">
                <a:solidFill>
                  <a:srgbClr val="000000"/>
                </a:solidFill>
                <a:round/>
                <a:headEnd/>
                <a:tailEnd/>
              </a:ln>
            </p:spPr>
            <p:txBody>
              <a:bodyPr lIns="73152" tIns="36576" rIns="73152" bIns="36576"/>
              <a:lstStyle/>
              <a:p>
                <a:endParaRPr lang="fr-FR"/>
              </a:p>
            </p:txBody>
          </p:sp>
        </p:grpSp>
        <p:sp>
          <p:nvSpPr>
            <p:cNvPr id="17" name="Rectangle 16"/>
            <p:cNvSpPr>
              <a:spLocks noChangeArrowheads="1"/>
            </p:cNvSpPr>
            <p:nvPr/>
          </p:nvSpPr>
          <p:spPr bwMode="auto">
            <a:xfrm>
              <a:off x="4896" y="2880"/>
              <a:ext cx="1584" cy="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fr-FR" sz="1100" b="1" i="1" kern="1200">
                  <a:solidFill>
                    <a:srgbClr val="000000"/>
                  </a:solidFill>
                  <a:effectLst/>
                  <a:latin typeface="Arial"/>
                  <a:ea typeface="Times New Roman"/>
                </a:rPr>
                <a:t>Unité de Coordination </a:t>
              </a:r>
              <a:endParaRPr lang="fr-FR" sz="1200">
                <a:effectLst/>
                <a:latin typeface="Times New Roman"/>
                <a:ea typeface="Times New Roman"/>
              </a:endParaRPr>
            </a:p>
            <a:p>
              <a:pPr algn="ctr" fontAlgn="base">
                <a:spcAft>
                  <a:spcPts val="0"/>
                </a:spcAft>
              </a:pPr>
              <a:r>
                <a:rPr lang="fr-FR" sz="1100" i="1" kern="1200">
                  <a:solidFill>
                    <a:srgbClr val="000000"/>
                  </a:solidFill>
                  <a:effectLst/>
                  <a:latin typeface="Arial"/>
                  <a:ea typeface="Times New Roman"/>
                </a:rPr>
                <a:t>(TdV)</a:t>
              </a:r>
              <a:endParaRPr lang="fr-FR" sz="1200">
                <a:effectLst/>
                <a:latin typeface="Times New Roman"/>
                <a:ea typeface="Times New Roman"/>
              </a:endParaRPr>
            </a:p>
          </p:txBody>
        </p:sp>
        <p:sp>
          <p:nvSpPr>
            <p:cNvPr id="18" name="Rectangle 17"/>
            <p:cNvSpPr>
              <a:spLocks noChangeArrowheads="1"/>
            </p:cNvSpPr>
            <p:nvPr/>
          </p:nvSpPr>
          <p:spPr bwMode="auto">
            <a:xfrm>
              <a:off x="288" y="720"/>
              <a:ext cx="158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kern="1200">
                  <a:solidFill>
                    <a:srgbClr val="000000"/>
                  </a:solidFill>
                  <a:effectLst/>
                  <a:latin typeface="Arial"/>
                  <a:ea typeface="Times New Roman"/>
                </a:rPr>
                <a:t>Gouvernance</a:t>
              </a:r>
              <a:endParaRPr lang="fr-FR" sz="1200">
                <a:effectLst/>
                <a:latin typeface="Times New Roman"/>
                <a:ea typeface="Times New Roman"/>
              </a:endParaRPr>
            </a:p>
          </p:txBody>
        </p:sp>
        <p:grpSp>
          <p:nvGrpSpPr>
            <p:cNvPr id="19" name="Group 144"/>
            <p:cNvGrpSpPr>
              <a:grpSpLocks/>
            </p:cNvGrpSpPr>
            <p:nvPr/>
          </p:nvGrpSpPr>
          <p:grpSpPr bwMode="auto">
            <a:xfrm>
              <a:off x="0" y="2736"/>
              <a:ext cx="3600" cy="1008"/>
              <a:chOff x="0" y="2736"/>
              <a:chExt cx="690" cy="352"/>
            </a:xfrm>
          </p:grpSpPr>
          <p:sp>
            <p:nvSpPr>
              <p:cNvPr id="46" name="Freeform 145"/>
              <p:cNvSpPr>
                <a:spLocks/>
              </p:cNvSpPr>
              <p:nvPr/>
            </p:nvSpPr>
            <p:spPr bwMode="auto">
              <a:xfrm>
                <a:off x="0" y="2736"/>
                <a:ext cx="690" cy="352"/>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47" name="Freeform 146"/>
              <p:cNvSpPr>
                <a:spLocks/>
              </p:cNvSpPr>
              <p:nvPr/>
            </p:nvSpPr>
            <p:spPr bwMode="auto">
              <a:xfrm>
                <a:off x="0" y="2736"/>
                <a:ext cx="690" cy="352"/>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11113" cap="rnd">
                <a:solidFill>
                  <a:srgbClr val="000000"/>
                </a:solidFill>
                <a:round/>
                <a:headEnd/>
                <a:tailEnd/>
              </a:ln>
            </p:spPr>
            <p:txBody>
              <a:bodyPr lIns="73152" tIns="36576" rIns="73152" bIns="36576"/>
              <a:lstStyle/>
              <a:p>
                <a:endParaRPr lang="fr-FR"/>
              </a:p>
            </p:txBody>
          </p:sp>
        </p:grpSp>
        <p:sp>
          <p:nvSpPr>
            <p:cNvPr id="20" name="Rectangle 19"/>
            <p:cNvSpPr>
              <a:spLocks noChangeArrowheads="1"/>
            </p:cNvSpPr>
            <p:nvPr/>
          </p:nvSpPr>
          <p:spPr bwMode="auto">
            <a:xfrm>
              <a:off x="3456" y="4896"/>
              <a:ext cx="1440"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fr-FR" sz="1100" b="1" kern="1200">
                  <a:solidFill>
                    <a:srgbClr val="000000"/>
                  </a:solidFill>
                  <a:effectLst/>
                  <a:latin typeface="Arial"/>
                  <a:ea typeface="Times New Roman"/>
                </a:rPr>
                <a:t>Partenaires techniques &amp; institut.</a:t>
              </a:r>
              <a:endParaRPr lang="fr-FR" sz="1200">
                <a:effectLst/>
                <a:latin typeface="Times New Roman"/>
                <a:ea typeface="Times New Roman"/>
              </a:endParaRPr>
            </a:p>
          </p:txBody>
        </p:sp>
        <p:sp>
          <p:nvSpPr>
            <p:cNvPr id="21" name="Rectangle 20"/>
            <p:cNvSpPr>
              <a:spLocks noChangeArrowheads="1"/>
            </p:cNvSpPr>
            <p:nvPr/>
          </p:nvSpPr>
          <p:spPr bwMode="auto">
            <a:xfrm>
              <a:off x="288" y="2880"/>
              <a:ext cx="1440"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kern="1200">
                  <a:solidFill>
                    <a:srgbClr val="000000"/>
                  </a:solidFill>
                  <a:effectLst/>
                  <a:latin typeface="Arial"/>
                  <a:ea typeface="Times New Roman"/>
                </a:rPr>
                <a:t>Gestion exécutive</a:t>
              </a:r>
              <a:endParaRPr lang="fr-FR" sz="1200">
                <a:effectLst/>
                <a:latin typeface="Times New Roman"/>
                <a:ea typeface="Times New Roman"/>
              </a:endParaRPr>
            </a:p>
          </p:txBody>
        </p:sp>
        <p:grpSp>
          <p:nvGrpSpPr>
            <p:cNvPr id="22" name="Group 149"/>
            <p:cNvGrpSpPr>
              <a:grpSpLocks/>
            </p:cNvGrpSpPr>
            <p:nvPr/>
          </p:nvGrpSpPr>
          <p:grpSpPr bwMode="auto">
            <a:xfrm>
              <a:off x="4608" y="1152"/>
              <a:ext cx="2304" cy="1008"/>
              <a:chOff x="4608" y="1152"/>
              <a:chExt cx="2880" cy="1260"/>
            </a:xfrm>
          </p:grpSpPr>
          <p:sp>
            <p:nvSpPr>
              <p:cNvPr id="44" name="Freeform 150"/>
              <p:cNvSpPr>
                <a:spLocks/>
              </p:cNvSpPr>
              <p:nvPr/>
            </p:nvSpPr>
            <p:spPr bwMode="auto">
              <a:xfrm>
                <a:off x="4608" y="1152"/>
                <a:ext cx="2880" cy="1260"/>
              </a:xfrm>
              <a:custGeom>
                <a:avLst/>
                <a:gdLst>
                  <a:gd name="T0" fmla="*/ 184 w 1504"/>
                  <a:gd name="T1" fmla="*/ 0 h 768"/>
                  <a:gd name="T2" fmla="*/ 0 w 1504"/>
                  <a:gd name="T3" fmla="*/ 158 h 768"/>
                  <a:gd name="T4" fmla="*/ 0 w 1504"/>
                  <a:gd name="T5" fmla="*/ 1103 h 768"/>
                  <a:gd name="T6" fmla="*/ 184 w 1504"/>
                  <a:gd name="T7" fmla="*/ 1260 h 768"/>
                  <a:gd name="T8" fmla="*/ 2696 w 1504"/>
                  <a:gd name="T9" fmla="*/ 1260 h 768"/>
                  <a:gd name="T10" fmla="*/ 2880 w 1504"/>
                  <a:gd name="T11" fmla="*/ 1103 h 768"/>
                  <a:gd name="T12" fmla="*/ 2880 w 1504"/>
                  <a:gd name="T13" fmla="*/ 158 h 768"/>
                  <a:gd name="T14" fmla="*/ 2696 w 1504"/>
                  <a:gd name="T15" fmla="*/ 0 h 768"/>
                  <a:gd name="T16" fmla="*/ 18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99CCFF"/>
              </a:solidFill>
              <a:ln w="0">
                <a:solidFill>
                  <a:srgbClr val="000000"/>
                </a:solidFill>
                <a:round/>
                <a:headEnd/>
                <a:tailEnd/>
              </a:ln>
            </p:spPr>
            <p:txBody>
              <a:bodyPr lIns="73152" tIns="36576" rIns="73152" bIns="36576"/>
              <a:lstStyle/>
              <a:p>
                <a:endParaRPr lang="fr-FR"/>
              </a:p>
            </p:txBody>
          </p:sp>
          <p:sp>
            <p:nvSpPr>
              <p:cNvPr id="45" name="Freeform 151"/>
              <p:cNvSpPr>
                <a:spLocks/>
              </p:cNvSpPr>
              <p:nvPr/>
            </p:nvSpPr>
            <p:spPr bwMode="auto">
              <a:xfrm>
                <a:off x="4608" y="1152"/>
                <a:ext cx="2880" cy="1260"/>
              </a:xfrm>
              <a:custGeom>
                <a:avLst/>
                <a:gdLst>
                  <a:gd name="T0" fmla="*/ 184 w 1504"/>
                  <a:gd name="T1" fmla="*/ 0 h 768"/>
                  <a:gd name="T2" fmla="*/ 0 w 1504"/>
                  <a:gd name="T3" fmla="*/ 158 h 768"/>
                  <a:gd name="T4" fmla="*/ 0 w 1504"/>
                  <a:gd name="T5" fmla="*/ 1103 h 768"/>
                  <a:gd name="T6" fmla="*/ 184 w 1504"/>
                  <a:gd name="T7" fmla="*/ 1260 h 768"/>
                  <a:gd name="T8" fmla="*/ 2696 w 1504"/>
                  <a:gd name="T9" fmla="*/ 1260 h 768"/>
                  <a:gd name="T10" fmla="*/ 2880 w 1504"/>
                  <a:gd name="T11" fmla="*/ 1103 h 768"/>
                  <a:gd name="T12" fmla="*/ 2880 w 1504"/>
                  <a:gd name="T13" fmla="*/ 158 h 768"/>
                  <a:gd name="T14" fmla="*/ 2696 w 1504"/>
                  <a:gd name="T15" fmla="*/ 0 h 768"/>
                  <a:gd name="T16" fmla="*/ 18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sp>
          <p:nvSpPr>
            <p:cNvPr id="23" name="Rectangle 22"/>
            <p:cNvSpPr>
              <a:spLocks noChangeArrowheads="1"/>
            </p:cNvSpPr>
            <p:nvPr/>
          </p:nvSpPr>
          <p:spPr bwMode="auto">
            <a:xfrm>
              <a:off x="5040" y="1296"/>
              <a:ext cx="1785" cy="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b="1" i="1" kern="1200">
                  <a:solidFill>
                    <a:srgbClr val="000000"/>
                  </a:solidFill>
                  <a:effectLst/>
                  <a:latin typeface="Arial"/>
                  <a:ea typeface="Times New Roman"/>
                </a:rPr>
                <a:t> Comité de Pilotage de Medwet</a:t>
              </a:r>
              <a:endParaRPr lang="fr-FR" sz="1200">
                <a:effectLst/>
                <a:latin typeface="Times New Roman"/>
                <a:ea typeface="Times New Roman"/>
              </a:endParaRPr>
            </a:p>
          </p:txBody>
        </p:sp>
        <p:grpSp>
          <p:nvGrpSpPr>
            <p:cNvPr id="24" name="Group 153"/>
            <p:cNvGrpSpPr>
              <a:grpSpLocks/>
            </p:cNvGrpSpPr>
            <p:nvPr/>
          </p:nvGrpSpPr>
          <p:grpSpPr bwMode="auto">
            <a:xfrm>
              <a:off x="3744" y="0"/>
              <a:ext cx="4032" cy="1008"/>
              <a:chOff x="3744" y="0"/>
              <a:chExt cx="697" cy="359"/>
            </a:xfrm>
          </p:grpSpPr>
          <p:sp>
            <p:nvSpPr>
              <p:cNvPr id="42" name="Freeform 154"/>
              <p:cNvSpPr>
                <a:spLocks/>
              </p:cNvSpPr>
              <p:nvPr/>
            </p:nvSpPr>
            <p:spPr bwMode="auto">
              <a:xfrm>
                <a:off x="3744" y="0"/>
                <a:ext cx="697" cy="359"/>
              </a:xfrm>
              <a:custGeom>
                <a:avLst/>
                <a:gdLst>
                  <a:gd name="T0" fmla="*/ 45 w 1520"/>
                  <a:gd name="T1" fmla="*/ 0 h 784"/>
                  <a:gd name="T2" fmla="*/ 0 w 1520"/>
                  <a:gd name="T3" fmla="*/ 45 h 784"/>
                  <a:gd name="T4" fmla="*/ 0 w 1520"/>
                  <a:gd name="T5" fmla="*/ 314 h 784"/>
                  <a:gd name="T6" fmla="*/ 45 w 1520"/>
                  <a:gd name="T7" fmla="*/ 359 h 784"/>
                  <a:gd name="T8" fmla="*/ 652 w 1520"/>
                  <a:gd name="T9" fmla="*/ 359 h 784"/>
                  <a:gd name="T10" fmla="*/ 697 w 1520"/>
                  <a:gd name="T11" fmla="*/ 314 h 784"/>
                  <a:gd name="T12" fmla="*/ 697 w 1520"/>
                  <a:gd name="T13" fmla="*/ 45 h 784"/>
                  <a:gd name="T14" fmla="*/ 652 w 1520"/>
                  <a:gd name="T15" fmla="*/ 0 h 784"/>
                  <a:gd name="T16" fmla="*/ 45 w 1520"/>
                  <a:gd name="T17" fmla="*/ 0 h 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0"/>
                  <a:gd name="T28" fmla="*/ 0 h 784"/>
                  <a:gd name="T29" fmla="*/ 1520 w 1520"/>
                  <a:gd name="T30" fmla="*/ 784 h 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0" h="784">
                    <a:moveTo>
                      <a:pt x="98" y="0"/>
                    </a:moveTo>
                    <a:cubicBezTo>
                      <a:pt x="44" y="0"/>
                      <a:pt x="0" y="44"/>
                      <a:pt x="0" y="98"/>
                    </a:cubicBezTo>
                    <a:lnTo>
                      <a:pt x="0" y="686"/>
                    </a:lnTo>
                    <a:cubicBezTo>
                      <a:pt x="0" y="741"/>
                      <a:pt x="44" y="784"/>
                      <a:pt x="98" y="784"/>
                    </a:cubicBezTo>
                    <a:lnTo>
                      <a:pt x="1422" y="784"/>
                    </a:lnTo>
                    <a:cubicBezTo>
                      <a:pt x="1477" y="784"/>
                      <a:pt x="1520" y="741"/>
                      <a:pt x="1520" y="686"/>
                    </a:cubicBezTo>
                    <a:lnTo>
                      <a:pt x="1520" y="98"/>
                    </a:lnTo>
                    <a:cubicBezTo>
                      <a:pt x="1520" y="44"/>
                      <a:pt x="1477" y="0"/>
                      <a:pt x="1422" y="0"/>
                    </a:cubicBezTo>
                    <a:lnTo>
                      <a:pt x="98" y="0"/>
                    </a:lnTo>
                    <a:close/>
                  </a:path>
                </a:pathLst>
              </a:custGeom>
              <a:solidFill>
                <a:srgbClr val="99CCFF"/>
              </a:solidFill>
              <a:ln w="0">
                <a:solidFill>
                  <a:srgbClr val="000000"/>
                </a:solidFill>
                <a:round/>
                <a:headEnd/>
                <a:tailEnd/>
              </a:ln>
            </p:spPr>
            <p:txBody>
              <a:bodyPr lIns="73152" tIns="36576" rIns="73152" bIns="36576"/>
              <a:lstStyle/>
              <a:p>
                <a:endParaRPr lang="fr-FR"/>
              </a:p>
            </p:txBody>
          </p:sp>
          <p:sp>
            <p:nvSpPr>
              <p:cNvPr id="43" name="Freeform 155"/>
              <p:cNvSpPr>
                <a:spLocks/>
              </p:cNvSpPr>
              <p:nvPr/>
            </p:nvSpPr>
            <p:spPr bwMode="auto">
              <a:xfrm>
                <a:off x="3744" y="0"/>
                <a:ext cx="697" cy="359"/>
              </a:xfrm>
              <a:custGeom>
                <a:avLst/>
                <a:gdLst>
                  <a:gd name="T0" fmla="*/ 45 w 1520"/>
                  <a:gd name="T1" fmla="*/ 0 h 784"/>
                  <a:gd name="T2" fmla="*/ 0 w 1520"/>
                  <a:gd name="T3" fmla="*/ 45 h 784"/>
                  <a:gd name="T4" fmla="*/ 0 w 1520"/>
                  <a:gd name="T5" fmla="*/ 314 h 784"/>
                  <a:gd name="T6" fmla="*/ 45 w 1520"/>
                  <a:gd name="T7" fmla="*/ 359 h 784"/>
                  <a:gd name="T8" fmla="*/ 652 w 1520"/>
                  <a:gd name="T9" fmla="*/ 359 h 784"/>
                  <a:gd name="T10" fmla="*/ 697 w 1520"/>
                  <a:gd name="T11" fmla="*/ 314 h 784"/>
                  <a:gd name="T12" fmla="*/ 697 w 1520"/>
                  <a:gd name="T13" fmla="*/ 45 h 784"/>
                  <a:gd name="T14" fmla="*/ 652 w 1520"/>
                  <a:gd name="T15" fmla="*/ 0 h 784"/>
                  <a:gd name="T16" fmla="*/ 45 w 1520"/>
                  <a:gd name="T17" fmla="*/ 0 h 7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20"/>
                  <a:gd name="T28" fmla="*/ 0 h 784"/>
                  <a:gd name="T29" fmla="*/ 1520 w 1520"/>
                  <a:gd name="T30" fmla="*/ 784 h 7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20" h="784">
                    <a:moveTo>
                      <a:pt x="98" y="0"/>
                    </a:moveTo>
                    <a:cubicBezTo>
                      <a:pt x="44" y="0"/>
                      <a:pt x="0" y="44"/>
                      <a:pt x="0" y="98"/>
                    </a:cubicBezTo>
                    <a:lnTo>
                      <a:pt x="0" y="686"/>
                    </a:lnTo>
                    <a:cubicBezTo>
                      <a:pt x="0" y="741"/>
                      <a:pt x="44" y="784"/>
                      <a:pt x="98" y="784"/>
                    </a:cubicBezTo>
                    <a:lnTo>
                      <a:pt x="1422" y="784"/>
                    </a:lnTo>
                    <a:cubicBezTo>
                      <a:pt x="1477" y="784"/>
                      <a:pt x="1520" y="741"/>
                      <a:pt x="1520" y="686"/>
                    </a:cubicBezTo>
                    <a:lnTo>
                      <a:pt x="1520" y="98"/>
                    </a:lnTo>
                    <a:cubicBezTo>
                      <a:pt x="1520" y="44"/>
                      <a:pt x="1477" y="0"/>
                      <a:pt x="1422" y="0"/>
                    </a:cubicBezTo>
                    <a:lnTo>
                      <a:pt x="98" y="0"/>
                    </a:lnTo>
                    <a:close/>
                  </a:path>
                </a:pathLst>
              </a:custGeom>
              <a:noFill/>
              <a:ln w="11113"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73152" tIns="36576" rIns="73152" bIns="36576"/>
              <a:lstStyle/>
              <a:p>
                <a:endParaRPr lang="fr-FR"/>
              </a:p>
            </p:txBody>
          </p:sp>
        </p:grpSp>
        <p:sp>
          <p:nvSpPr>
            <p:cNvPr id="25" name="Rectangle 24"/>
            <p:cNvSpPr>
              <a:spLocks noChangeArrowheads="1"/>
            </p:cNvSpPr>
            <p:nvPr/>
          </p:nvSpPr>
          <p:spPr bwMode="auto">
            <a:xfrm>
              <a:off x="4176" y="144"/>
              <a:ext cx="3312"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fr-FR" sz="1100" b="1" i="1" kern="1200">
                  <a:solidFill>
                    <a:srgbClr val="000000"/>
                  </a:solidFill>
                  <a:effectLst/>
                  <a:latin typeface="Arial"/>
                  <a:ea typeface="Times New Roman"/>
                </a:rPr>
                <a:t>Groupe de Conseil (MW/ Com)</a:t>
              </a:r>
              <a:endParaRPr lang="fr-FR" sz="1200">
                <a:effectLst/>
                <a:latin typeface="Times New Roman"/>
                <a:ea typeface="Times New Roman"/>
              </a:endParaRPr>
            </a:p>
            <a:p>
              <a:pPr algn="ctr" fontAlgn="base">
                <a:spcAft>
                  <a:spcPts val="0"/>
                </a:spcAft>
              </a:pPr>
              <a:r>
                <a:rPr lang="en-GB" sz="1100" i="1" kern="1200">
                  <a:solidFill>
                    <a:srgbClr val="000000"/>
                  </a:solidFill>
                  <a:effectLst/>
                  <a:latin typeface="Arial"/>
                  <a:ea typeface="Times New Roman"/>
                </a:rPr>
                <a:t>Incl.  quelques partenaires et utilisateurs</a:t>
              </a:r>
              <a:endParaRPr lang="fr-FR" sz="1200">
                <a:effectLst/>
                <a:latin typeface="Times New Roman"/>
                <a:ea typeface="Times New Roman"/>
              </a:endParaRPr>
            </a:p>
          </p:txBody>
        </p:sp>
        <p:sp>
          <p:nvSpPr>
            <p:cNvPr id="26" name="Rectangle 25"/>
            <p:cNvSpPr>
              <a:spLocks noChangeArrowheads="1"/>
            </p:cNvSpPr>
            <p:nvPr/>
          </p:nvSpPr>
          <p:spPr bwMode="auto">
            <a:xfrm>
              <a:off x="3888" y="3888"/>
              <a:ext cx="115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b="1" kern="1200">
                  <a:solidFill>
                    <a:srgbClr val="000000"/>
                  </a:solidFill>
                  <a:effectLst/>
                  <a:latin typeface="Arial"/>
                  <a:ea typeface="Times New Roman"/>
                </a:rPr>
                <a:t>Protocole</a:t>
              </a:r>
              <a:endParaRPr lang="fr-FR" sz="1200">
                <a:effectLst/>
                <a:latin typeface="Times New Roman"/>
                <a:ea typeface="Times New Roman"/>
              </a:endParaRPr>
            </a:p>
          </p:txBody>
        </p:sp>
        <p:sp>
          <p:nvSpPr>
            <p:cNvPr id="27" name="Rectangle 26"/>
            <p:cNvSpPr>
              <a:spLocks noChangeArrowheads="1"/>
            </p:cNvSpPr>
            <p:nvPr/>
          </p:nvSpPr>
          <p:spPr bwMode="auto">
            <a:xfrm>
              <a:off x="6912" y="3888"/>
              <a:ext cx="1584"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b="1" i="1" kern="1200">
                  <a:solidFill>
                    <a:srgbClr val="000000"/>
                  </a:solidFill>
                  <a:effectLst/>
                  <a:latin typeface="Arial"/>
                  <a:ea typeface="Times New Roman"/>
                </a:rPr>
                <a:t>Conventions</a:t>
              </a:r>
              <a:endParaRPr lang="fr-FR" sz="1200">
                <a:effectLst/>
                <a:latin typeface="Times New Roman"/>
                <a:ea typeface="Times New Roman"/>
              </a:endParaRPr>
            </a:p>
          </p:txBody>
        </p:sp>
        <p:sp>
          <p:nvSpPr>
            <p:cNvPr id="28" name="Freeform 159"/>
            <p:cNvSpPr>
              <a:spLocks noEditPoints="1"/>
            </p:cNvSpPr>
            <p:nvPr/>
          </p:nvSpPr>
          <p:spPr bwMode="auto">
            <a:xfrm>
              <a:off x="3888" y="3744"/>
              <a:ext cx="1152" cy="864"/>
            </a:xfrm>
            <a:custGeom>
              <a:avLst/>
              <a:gdLst>
                <a:gd name="T0" fmla="*/ 1118 w 3763"/>
                <a:gd name="T1" fmla="*/ 26 h 2483"/>
                <a:gd name="T2" fmla="*/ 1151 w 3763"/>
                <a:gd name="T3" fmla="*/ 2 h 2483"/>
                <a:gd name="T4" fmla="*/ 1077 w 3763"/>
                <a:gd name="T5" fmla="*/ 61 h 2483"/>
                <a:gd name="T6" fmla="*/ 1103 w 3763"/>
                <a:gd name="T7" fmla="*/ 35 h 2483"/>
                <a:gd name="T8" fmla="*/ 1060 w 3763"/>
                <a:gd name="T9" fmla="*/ 73 h 2483"/>
                <a:gd name="T10" fmla="*/ 1029 w 3763"/>
                <a:gd name="T11" fmla="*/ 90 h 2483"/>
                <a:gd name="T12" fmla="*/ 1060 w 3763"/>
                <a:gd name="T13" fmla="*/ 73 h 2483"/>
                <a:gd name="T14" fmla="*/ 983 w 3763"/>
                <a:gd name="T15" fmla="*/ 127 h 2483"/>
                <a:gd name="T16" fmla="*/ 1016 w 3763"/>
                <a:gd name="T17" fmla="*/ 103 h 2483"/>
                <a:gd name="T18" fmla="*/ 942 w 3763"/>
                <a:gd name="T19" fmla="*/ 162 h 2483"/>
                <a:gd name="T20" fmla="*/ 968 w 3763"/>
                <a:gd name="T21" fmla="*/ 136 h 2483"/>
                <a:gd name="T22" fmla="*/ 925 w 3763"/>
                <a:gd name="T23" fmla="*/ 174 h 2483"/>
                <a:gd name="T24" fmla="*/ 894 w 3763"/>
                <a:gd name="T25" fmla="*/ 191 h 2483"/>
                <a:gd name="T26" fmla="*/ 925 w 3763"/>
                <a:gd name="T27" fmla="*/ 174 h 2483"/>
                <a:gd name="T28" fmla="*/ 848 w 3763"/>
                <a:gd name="T29" fmla="*/ 228 h 2483"/>
                <a:gd name="T30" fmla="*/ 881 w 3763"/>
                <a:gd name="T31" fmla="*/ 204 h 2483"/>
                <a:gd name="T32" fmla="*/ 807 w 3763"/>
                <a:gd name="T33" fmla="*/ 263 h 2483"/>
                <a:gd name="T34" fmla="*/ 833 w 3763"/>
                <a:gd name="T35" fmla="*/ 237 h 2483"/>
                <a:gd name="T36" fmla="*/ 790 w 3763"/>
                <a:gd name="T37" fmla="*/ 275 h 2483"/>
                <a:gd name="T38" fmla="*/ 759 w 3763"/>
                <a:gd name="T39" fmla="*/ 292 h 2483"/>
                <a:gd name="T40" fmla="*/ 790 w 3763"/>
                <a:gd name="T41" fmla="*/ 275 h 2483"/>
                <a:gd name="T42" fmla="*/ 713 w 3763"/>
                <a:gd name="T43" fmla="*/ 329 h 2483"/>
                <a:gd name="T44" fmla="*/ 746 w 3763"/>
                <a:gd name="T45" fmla="*/ 305 h 2483"/>
                <a:gd name="T46" fmla="*/ 672 w 3763"/>
                <a:gd name="T47" fmla="*/ 364 h 2483"/>
                <a:gd name="T48" fmla="*/ 698 w 3763"/>
                <a:gd name="T49" fmla="*/ 338 h 2483"/>
                <a:gd name="T50" fmla="*/ 655 w 3763"/>
                <a:gd name="T51" fmla="*/ 376 h 2483"/>
                <a:gd name="T52" fmla="*/ 624 w 3763"/>
                <a:gd name="T53" fmla="*/ 393 h 2483"/>
                <a:gd name="T54" fmla="*/ 655 w 3763"/>
                <a:gd name="T55" fmla="*/ 376 h 2483"/>
                <a:gd name="T56" fmla="*/ 578 w 3763"/>
                <a:gd name="T57" fmla="*/ 430 h 2483"/>
                <a:gd name="T58" fmla="*/ 611 w 3763"/>
                <a:gd name="T59" fmla="*/ 406 h 2483"/>
                <a:gd name="T60" fmla="*/ 537 w 3763"/>
                <a:gd name="T61" fmla="*/ 465 h 2483"/>
                <a:gd name="T62" fmla="*/ 563 w 3763"/>
                <a:gd name="T63" fmla="*/ 439 h 2483"/>
                <a:gd name="T64" fmla="*/ 520 w 3763"/>
                <a:gd name="T65" fmla="*/ 477 h 2483"/>
                <a:gd name="T66" fmla="*/ 489 w 3763"/>
                <a:gd name="T67" fmla="*/ 494 h 2483"/>
                <a:gd name="T68" fmla="*/ 520 w 3763"/>
                <a:gd name="T69" fmla="*/ 477 h 2483"/>
                <a:gd name="T70" fmla="*/ 443 w 3763"/>
                <a:gd name="T71" fmla="*/ 531 h 2483"/>
                <a:gd name="T72" fmla="*/ 476 w 3763"/>
                <a:gd name="T73" fmla="*/ 507 h 2483"/>
                <a:gd name="T74" fmla="*/ 402 w 3763"/>
                <a:gd name="T75" fmla="*/ 566 h 2483"/>
                <a:gd name="T76" fmla="*/ 428 w 3763"/>
                <a:gd name="T77" fmla="*/ 540 h 2483"/>
                <a:gd name="T78" fmla="*/ 385 w 3763"/>
                <a:gd name="T79" fmla="*/ 578 h 2483"/>
                <a:gd name="T80" fmla="*/ 354 w 3763"/>
                <a:gd name="T81" fmla="*/ 595 h 2483"/>
                <a:gd name="T82" fmla="*/ 385 w 3763"/>
                <a:gd name="T83" fmla="*/ 578 h 2483"/>
                <a:gd name="T84" fmla="*/ 308 w 3763"/>
                <a:gd name="T85" fmla="*/ 632 h 2483"/>
                <a:gd name="T86" fmla="*/ 341 w 3763"/>
                <a:gd name="T87" fmla="*/ 608 h 2483"/>
                <a:gd name="T88" fmla="*/ 267 w 3763"/>
                <a:gd name="T89" fmla="*/ 667 h 2483"/>
                <a:gd name="T90" fmla="*/ 293 w 3763"/>
                <a:gd name="T91" fmla="*/ 641 h 2483"/>
                <a:gd name="T92" fmla="*/ 250 w 3763"/>
                <a:gd name="T93" fmla="*/ 679 h 2483"/>
                <a:gd name="T94" fmla="*/ 219 w 3763"/>
                <a:gd name="T95" fmla="*/ 696 h 2483"/>
                <a:gd name="T96" fmla="*/ 250 w 3763"/>
                <a:gd name="T97" fmla="*/ 679 h 2483"/>
                <a:gd name="T98" fmla="*/ 173 w 3763"/>
                <a:gd name="T99" fmla="*/ 733 h 2483"/>
                <a:gd name="T100" fmla="*/ 206 w 3763"/>
                <a:gd name="T101" fmla="*/ 709 h 2483"/>
                <a:gd name="T102" fmla="*/ 132 w 3763"/>
                <a:gd name="T103" fmla="*/ 768 h 2483"/>
                <a:gd name="T104" fmla="*/ 158 w 3763"/>
                <a:gd name="T105" fmla="*/ 742 h 2483"/>
                <a:gd name="T106" fmla="*/ 115 w 3763"/>
                <a:gd name="T107" fmla="*/ 780 h 2483"/>
                <a:gd name="T108" fmla="*/ 84 w 3763"/>
                <a:gd name="T109" fmla="*/ 797 h 2483"/>
                <a:gd name="T110" fmla="*/ 115 w 3763"/>
                <a:gd name="T111" fmla="*/ 780 h 2483"/>
                <a:gd name="T112" fmla="*/ 38 w 3763"/>
                <a:gd name="T113" fmla="*/ 834 h 2483"/>
                <a:gd name="T114" fmla="*/ 71 w 3763"/>
                <a:gd name="T115" fmla="*/ 810 h 2483"/>
                <a:gd name="T116" fmla="*/ 4 w 3763"/>
                <a:gd name="T117" fmla="*/ 863 h 2483"/>
                <a:gd name="T118" fmla="*/ 23 w 3763"/>
                <a:gd name="T119" fmla="*/ 843 h 24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63"/>
                <a:gd name="T181" fmla="*/ 0 h 2483"/>
                <a:gd name="T182" fmla="*/ 3763 w 3763"/>
                <a:gd name="T183" fmla="*/ 2483 h 24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63" h="2483">
                  <a:moveTo>
                    <a:pt x="3758" y="16"/>
                  </a:moveTo>
                  <a:lnTo>
                    <a:pt x="3664" y="78"/>
                  </a:lnTo>
                  <a:cubicBezTo>
                    <a:pt x="3661" y="80"/>
                    <a:pt x="3656" y="79"/>
                    <a:pt x="3653" y="75"/>
                  </a:cubicBezTo>
                  <a:cubicBezTo>
                    <a:pt x="3651" y="72"/>
                    <a:pt x="3652" y="67"/>
                    <a:pt x="3656" y="64"/>
                  </a:cubicBezTo>
                  <a:lnTo>
                    <a:pt x="3749" y="3"/>
                  </a:lnTo>
                  <a:cubicBezTo>
                    <a:pt x="3753" y="0"/>
                    <a:pt x="3758" y="1"/>
                    <a:pt x="3760" y="5"/>
                  </a:cubicBezTo>
                  <a:cubicBezTo>
                    <a:pt x="3763" y="9"/>
                    <a:pt x="3762" y="14"/>
                    <a:pt x="3758" y="16"/>
                  </a:cubicBezTo>
                  <a:close/>
                  <a:moveTo>
                    <a:pt x="3611" y="113"/>
                  </a:moveTo>
                  <a:lnTo>
                    <a:pt x="3517" y="174"/>
                  </a:lnTo>
                  <a:cubicBezTo>
                    <a:pt x="3514" y="177"/>
                    <a:pt x="3509" y="176"/>
                    <a:pt x="3506" y="172"/>
                  </a:cubicBezTo>
                  <a:cubicBezTo>
                    <a:pt x="3504" y="169"/>
                    <a:pt x="3505" y="164"/>
                    <a:pt x="3508" y="161"/>
                  </a:cubicBezTo>
                  <a:lnTo>
                    <a:pt x="3602" y="100"/>
                  </a:lnTo>
                  <a:cubicBezTo>
                    <a:pt x="3606" y="97"/>
                    <a:pt x="3611" y="98"/>
                    <a:pt x="3613" y="102"/>
                  </a:cubicBezTo>
                  <a:cubicBezTo>
                    <a:pt x="3616" y="106"/>
                    <a:pt x="3615" y="110"/>
                    <a:pt x="3611" y="113"/>
                  </a:cubicBezTo>
                  <a:close/>
                  <a:moveTo>
                    <a:pt x="3464" y="210"/>
                  </a:moveTo>
                  <a:lnTo>
                    <a:pt x="3370" y="271"/>
                  </a:lnTo>
                  <a:cubicBezTo>
                    <a:pt x="3367" y="274"/>
                    <a:pt x="3362" y="273"/>
                    <a:pt x="3359" y="269"/>
                  </a:cubicBezTo>
                  <a:cubicBezTo>
                    <a:pt x="3357" y="265"/>
                    <a:pt x="3358" y="260"/>
                    <a:pt x="3361" y="258"/>
                  </a:cubicBezTo>
                  <a:lnTo>
                    <a:pt x="3455" y="196"/>
                  </a:lnTo>
                  <a:cubicBezTo>
                    <a:pt x="3459" y="194"/>
                    <a:pt x="3464" y="195"/>
                    <a:pt x="3466" y="199"/>
                  </a:cubicBezTo>
                  <a:cubicBezTo>
                    <a:pt x="3469" y="202"/>
                    <a:pt x="3468" y="207"/>
                    <a:pt x="3464" y="210"/>
                  </a:cubicBezTo>
                  <a:close/>
                  <a:moveTo>
                    <a:pt x="3317" y="306"/>
                  </a:moveTo>
                  <a:lnTo>
                    <a:pt x="3223" y="368"/>
                  </a:lnTo>
                  <a:cubicBezTo>
                    <a:pt x="3220" y="370"/>
                    <a:pt x="3215" y="369"/>
                    <a:pt x="3212" y="366"/>
                  </a:cubicBezTo>
                  <a:cubicBezTo>
                    <a:pt x="3210" y="362"/>
                    <a:pt x="3211" y="357"/>
                    <a:pt x="3214" y="355"/>
                  </a:cubicBezTo>
                  <a:lnTo>
                    <a:pt x="3308" y="293"/>
                  </a:lnTo>
                  <a:cubicBezTo>
                    <a:pt x="3312" y="291"/>
                    <a:pt x="3317" y="292"/>
                    <a:pt x="3319" y="295"/>
                  </a:cubicBezTo>
                  <a:cubicBezTo>
                    <a:pt x="3322" y="299"/>
                    <a:pt x="3320" y="304"/>
                    <a:pt x="3317" y="306"/>
                  </a:cubicBezTo>
                  <a:close/>
                  <a:moveTo>
                    <a:pt x="3170" y="403"/>
                  </a:moveTo>
                  <a:lnTo>
                    <a:pt x="3076" y="465"/>
                  </a:lnTo>
                  <a:cubicBezTo>
                    <a:pt x="3073" y="467"/>
                    <a:pt x="3068" y="466"/>
                    <a:pt x="3065" y="462"/>
                  </a:cubicBezTo>
                  <a:cubicBezTo>
                    <a:pt x="3063" y="459"/>
                    <a:pt x="3064" y="454"/>
                    <a:pt x="3067" y="451"/>
                  </a:cubicBezTo>
                  <a:lnTo>
                    <a:pt x="3161" y="390"/>
                  </a:lnTo>
                  <a:cubicBezTo>
                    <a:pt x="3165" y="387"/>
                    <a:pt x="3170" y="388"/>
                    <a:pt x="3172" y="392"/>
                  </a:cubicBezTo>
                  <a:cubicBezTo>
                    <a:pt x="3175" y="396"/>
                    <a:pt x="3173" y="401"/>
                    <a:pt x="3170" y="403"/>
                  </a:cubicBezTo>
                  <a:close/>
                  <a:moveTo>
                    <a:pt x="3023" y="500"/>
                  </a:moveTo>
                  <a:lnTo>
                    <a:pt x="2929" y="562"/>
                  </a:lnTo>
                  <a:cubicBezTo>
                    <a:pt x="2926" y="564"/>
                    <a:pt x="2921" y="563"/>
                    <a:pt x="2918" y="559"/>
                  </a:cubicBezTo>
                  <a:cubicBezTo>
                    <a:pt x="2916" y="556"/>
                    <a:pt x="2917" y="551"/>
                    <a:pt x="2920" y="548"/>
                  </a:cubicBezTo>
                  <a:lnTo>
                    <a:pt x="3014" y="487"/>
                  </a:lnTo>
                  <a:cubicBezTo>
                    <a:pt x="3018" y="484"/>
                    <a:pt x="3023" y="485"/>
                    <a:pt x="3025" y="489"/>
                  </a:cubicBezTo>
                  <a:cubicBezTo>
                    <a:pt x="3027" y="493"/>
                    <a:pt x="3026" y="497"/>
                    <a:pt x="3023" y="500"/>
                  </a:cubicBezTo>
                  <a:close/>
                  <a:moveTo>
                    <a:pt x="2876" y="597"/>
                  </a:moveTo>
                  <a:lnTo>
                    <a:pt x="2782" y="658"/>
                  </a:lnTo>
                  <a:cubicBezTo>
                    <a:pt x="2779" y="661"/>
                    <a:pt x="2774" y="660"/>
                    <a:pt x="2771" y="656"/>
                  </a:cubicBezTo>
                  <a:cubicBezTo>
                    <a:pt x="2769" y="652"/>
                    <a:pt x="2770" y="647"/>
                    <a:pt x="2773" y="645"/>
                  </a:cubicBezTo>
                  <a:lnTo>
                    <a:pt x="2867" y="583"/>
                  </a:lnTo>
                  <a:cubicBezTo>
                    <a:pt x="2871" y="581"/>
                    <a:pt x="2876" y="582"/>
                    <a:pt x="2878" y="586"/>
                  </a:cubicBezTo>
                  <a:cubicBezTo>
                    <a:pt x="2880" y="589"/>
                    <a:pt x="2879" y="594"/>
                    <a:pt x="2876" y="597"/>
                  </a:cubicBezTo>
                  <a:close/>
                  <a:moveTo>
                    <a:pt x="2729" y="693"/>
                  </a:moveTo>
                  <a:lnTo>
                    <a:pt x="2635" y="755"/>
                  </a:lnTo>
                  <a:cubicBezTo>
                    <a:pt x="2631" y="757"/>
                    <a:pt x="2627" y="756"/>
                    <a:pt x="2624" y="753"/>
                  </a:cubicBezTo>
                  <a:cubicBezTo>
                    <a:pt x="2622" y="749"/>
                    <a:pt x="2623" y="744"/>
                    <a:pt x="2626" y="742"/>
                  </a:cubicBezTo>
                  <a:lnTo>
                    <a:pt x="2720" y="680"/>
                  </a:lnTo>
                  <a:cubicBezTo>
                    <a:pt x="2724" y="678"/>
                    <a:pt x="2729" y="679"/>
                    <a:pt x="2731" y="682"/>
                  </a:cubicBezTo>
                  <a:cubicBezTo>
                    <a:pt x="2733" y="686"/>
                    <a:pt x="2732" y="691"/>
                    <a:pt x="2729" y="693"/>
                  </a:cubicBezTo>
                  <a:close/>
                  <a:moveTo>
                    <a:pt x="2582" y="790"/>
                  </a:moveTo>
                  <a:lnTo>
                    <a:pt x="2488" y="852"/>
                  </a:lnTo>
                  <a:cubicBezTo>
                    <a:pt x="2484" y="854"/>
                    <a:pt x="2480" y="853"/>
                    <a:pt x="2477" y="849"/>
                  </a:cubicBezTo>
                  <a:cubicBezTo>
                    <a:pt x="2475" y="846"/>
                    <a:pt x="2476" y="841"/>
                    <a:pt x="2479" y="838"/>
                  </a:cubicBezTo>
                  <a:lnTo>
                    <a:pt x="2573" y="777"/>
                  </a:lnTo>
                  <a:cubicBezTo>
                    <a:pt x="2577" y="774"/>
                    <a:pt x="2582" y="775"/>
                    <a:pt x="2584" y="779"/>
                  </a:cubicBezTo>
                  <a:cubicBezTo>
                    <a:pt x="2586" y="783"/>
                    <a:pt x="2585" y="788"/>
                    <a:pt x="2582" y="790"/>
                  </a:cubicBezTo>
                  <a:close/>
                  <a:moveTo>
                    <a:pt x="2435" y="887"/>
                  </a:moveTo>
                  <a:lnTo>
                    <a:pt x="2341" y="949"/>
                  </a:lnTo>
                  <a:cubicBezTo>
                    <a:pt x="2337" y="951"/>
                    <a:pt x="2332" y="950"/>
                    <a:pt x="2330" y="946"/>
                  </a:cubicBezTo>
                  <a:cubicBezTo>
                    <a:pt x="2328" y="943"/>
                    <a:pt x="2329" y="938"/>
                    <a:pt x="2332" y="935"/>
                  </a:cubicBezTo>
                  <a:lnTo>
                    <a:pt x="2426" y="874"/>
                  </a:lnTo>
                  <a:cubicBezTo>
                    <a:pt x="2430" y="871"/>
                    <a:pt x="2435" y="872"/>
                    <a:pt x="2437" y="876"/>
                  </a:cubicBezTo>
                  <a:cubicBezTo>
                    <a:pt x="2439" y="880"/>
                    <a:pt x="2438" y="885"/>
                    <a:pt x="2435" y="887"/>
                  </a:cubicBezTo>
                  <a:close/>
                  <a:moveTo>
                    <a:pt x="2288" y="984"/>
                  </a:moveTo>
                  <a:lnTo>
                    <a:pt x="2194" y="1045"/>
                  </a:lnTo>
                  <a:cubicBezTo>
                    <a:pt x="2190" y="1048"/>
                    <a:pt x="2185" y="1047"/>
                    <a:pt x="2183" y="1043"/>
                  </a:cubicBezTo>
                  <a:cubicBezTo>
                    <a:pt x="2181" y="1039"/>
                    <a:pt x="2182" y="1034"/>
                    <a:pt x="2185" y="1032"/>
                  </a:cubicBezTo>
                  <a:lnTo>
                    <a:pt x="2279" y="970"/>
                  </a:lnTo>
                  <a:cubicBezTo>
                    <a:pt x="2283" y="968"/>
                    <a:pt x="2288" y="969"/>
                    <a:pt x="2290" y="973"/>
                  </a:cubicBezTo>
                  <a:cubicBezTo>
                    <a:pt x="2292" y="976"/>
                    <a:pt x="2291" y="981"/>
                    <a:pt x="2288" y="984"/>
                  </a:cubicBezTo>
                  <a:close/>
                  <a:moveTo>
                    <a:pt x="2141" y="1080"/>
                  </a:moveTo>
                  <a:lnTo>
                    <a:pt x="2047" y="1142"/>
                  </a:lnTo>
                  <a:cubicBezTo>
                    <a:pt x="2043" y="1144"/>
                    <a:pt x="2038" y="1143"/>
                    <a:pt x="2036" y="1140"/>
                  </a:cubicBezTo>
                  <a:cubicBezTo>
                    <a:pt x="2034" y="1136"/>
                    <a:pt x="2035" y="1131"/>
                    <a:pt x="2038" y="1129"/>
                  </a:cubicBezTo>
                  <a:lnTo>
                    <a:pt x="2132" y="1067"/>
                  </a:lnTo>
                  <a:cubicBezTo>
                    <a:pt x="2136" y="1065"/>
                    <a:pt x="2141" y="1066"/>
                    <a:pt x="2143" y="1069"/>
                  </a:cubicBezTo>
                  <a:cubicBezTo>
                    <a:pt x="2145" y="1073"/>
                    <a:pt x="2144" y="1078"/>
                    <a:pt x="2141" y="1080"/>
                  </a:cubicBezTo>
                  <a:close/>
                  <a:moveTo>
                    <a:pt x="1994" y="1177"/>
                  </a:moveTo>
                  <a:lnTo>
                    <a:pt x="1900" y="1239"/>
                  </a:lnTo>
                  <a:cubicBezTo>
                    <a:pt x="1896" y="1241"/>
                    <a:pt x="1891" y="1240"/>
                    <a:pt x="1889" y="1237"/>
                  </a:cubicBezTo>
                  <a:cubicBezTo>
                    <a:pt x="1887" y="1233"/>
                    <a:pt x="1888" y="1228"/>
                    <a:pt x="1891" y="1225"/>
                  </a:cubicBezTo>
                  <a:lnTo>
                    <a:pt x="1985" y="1164"/>
                  </a:lnTo>
                  <a:cubicBezTo>
                    <a:pt x="1989" y="1161"/>
                    <a:pt x="1993" y="1162"/>
                    <a:pt x="1996" y="1166"/>
                  </a:cubicBezTo>
                  <a:cubicBezTo>
                    <a:pt x="1998" y="1170"/>
                    <a:pt x="1997" y="1175"/>
                    <a:pt x="1994" y="1177"/>
                  </a:cubicBezTo>
                  <a:close/>
                  <a:moveTo>
                    <a:pt x="1847" y="1274"/>
                  </a:moveTo>
                  <a:lnTo>
                    <a:pt x="1753" y="1336"/>
                  </a:lnTo>
                  <a:cubicBezTo>
                    <a:pt x="1749" y="1338"/>
                    <a:pt x="1744" y="1337"/>
                    <a:pt x="1742" y="1333"/>
                  </a:cubicBezTo>
                  <a:cubicBezTo>
                    <a:pt x="1740" y="1330"/>
                    <a:pt x="1741" y="1325"/>
                    <a:pt x="1744" y="1322"/>
                  </a:cubicBezTo>
                  <a:lnTo>
                    <a:pt x="1838" y="1261"/>
                  </a:lnTo>
                  <a:cubicBezTo>
                    <a:pt x="1842" y="1258"/>
                    <a:pt x="1846" y="1259"/>
                    <a:pt x="1849" y="1263"/>
                  </a:cubicBezTo>
                  <a:cubicBezTo>
                    <a:pt x="1851" y="1267"/>
                    <a:pt x="1850" y="1272"/>
                    <a:pt x="1847" y="1274"/>
                  </a:cubicBezTo>
                  <a:close/>
                  <a:moveTo>
                    <a:pt x="1700" y="1371"/>
                  </a:moveTo>
                  <a:lnTo>
                    <a:pt x="1606" y="1432"/>
                  </a:lnTo>
                  <a:cubicBezTo>
                    <a:pt x="1602" y="1435"/>
                    <a:pt x="1597" y="1434"/>
                    <a:pt x="1595" y="1430"/>
                  </a:cubicBezTo>
                  <a:cubicBezTo>
                    <a:pt x="1593" y="1426"/>
                    <a:pt x="1594" y="1421"/>
                    <a:pt x="1597" y="1419"/>
                  </a:cubicBezTo>
                  <a:lnTo>
                    <a:pt x="1691" y="1357"/>
                  </a:lnTo>
                  <a:cubicBezTo>
                    <a:pt x="1694" y="1355"/>
                    <a:pt x="1699" y="1356"/>
                    <a:pt x="1702" y="1360"/>
                  </a:cubicBezTo>
                  <a:cubicBezTo>
                    <a:pt x="1704" y="1363"/>
                    <a:pt x="1703" y="1368"/>
                    <a:pt x="1700" y="1371"/>
                  </a:cubicBezTo>
                  <a:close/>
                  <a:moveTo>
                    <a:pt x="1553" y="1467"/>
                  </a:moveTo>
                  <a:lnTo>
                    <a:pt x="1459" y="1529"/>
                  </a:lnTo>
                  <a:cubicBezTo>
                    <a:pt x="1455" y="1531"/>
                    <a:pt x="1450" y="1530"/>
                    <a:pt x="1448" y="1527"/>
                  </a:cubicBezTo>
                  <a:cubicBezTo>
                    <a:pt x="1446" y="1523"/>
                    <a:pt x="1447" y="1518"/>
                    <a:pt x="1450" y="1516"/>
                  </a:cubicBezTo>
                  <a:lnTo>
                    <a:pt x="1544" y="1454"/>
                  </a:lnTo>
                  <a:cubicBezTo>
                    <a:pt x="1547" y="1452"/>
                    <a:pt x="1552" y="1453"/>
                    <a:pt x="1555" y="1456"/>
                  </a:cubicBezTo>
                  <a:cubicBezTo>
                    <a:pt x="1557" y="1460"/>
                    <a:pt x="1556" y="1465"/>
                    <a:pt x="1553" y="1467"/>
                  </a:cubicBezTo>
                  <a:close/>
                  <a:moveTo>
                    <a:pt x="1406" y="1564"/>
                  </a:moveTo>
                  <a:lnTo>
                    <a:pt x="1312" y="1626"/>
                  </a:lnTo>
                  <a:cubicBezTo>
                    <a:pt x="1308" y="1628"/>
                    <a:pt x="1303" y="1627"/>
                    <a:pt x="1301" y="1624"/>
                  </a:cubicBezTo>
                  <a:cubicBezTo>
                    <a:pt x="1299" y="1620"/>
                    <a:pt x="1300" y="1615"/>
                    <a:pt x="1303" y="1612"/>
                  </a:cubicBezTo>
                  <a:lnTo>
                    <a:pt x="1397" y="1551"/>
                  </a:lnTo>
                  <a:cubicBezTo>
                    <a:pt x="1400" y="1548"/>
                    <a:pt x="1405" y="1549"/>
                    <a:pt x="1408" y="1553"/>
                  </a:cubicBezTo>
                  <a:cubicBezTo>
                    <a:pt x="1410" y="1557"/>
                    <a:pt x="1409" y="1562"/>
                    <a:pt x="1406" y="1564"/>
                  </a:cubicBezTo>
                  <a:close/>
                  <a:moveTo>
                    <a:pt x="1259" y="1661"/>
                  </a:moveTo>
                  <a:lnTo>
                    <a:pt x="1165" y="1723"/>
                  </a:lnTo>
                  <a:cubicBezTo>
                    <a:pt x="1161" y="1725"/>
                    <a:pt x="1156" y="1724"/>
                    <a:pt x="1154" y="1720"/>
                  </a:cubicBezTo>
                  <a:cubicBezTo>
                    <a:pt x="1151" y="1717"/>
                    <a:pt x="1153" y="1712"/>
                    <a:pt x="1156" y="1709"/>
                  </a:cubicBezTo>
                  <a:lnTo>
                    <a:pt x="1250" y="1648"/>
                  </a:lnTo>
                  <a:cubicBezTo>
                    <a:pt x="1253" y="1645"/>
                    <a:pt x="1258" y="1646"/>
                    <a:pt x="1261" y="1650"/>
                  </a:cubicBezTo>
                  <a:cubicBezTo>
                    <a:pt x="1263" y="1654"/>
                    <a:pt x="1262" y="1659"/>
                    <a:pt x="1259" y="1661"/>
                  </a:cubicBezTo>
                  <a:close/>
                  <a:moveTo>
                    <a:pt x="1112" y="1758"/>
                  </a:moveTo>
                  <a:lnTo>
                    <a:pt x="1018" y="1819"/>
                  </a:lnTo>
                  <a:cubicBezTo>
                    <a:pt x="1014" y="1822"/>
                    <a:pt x="1009" y="1821"/>
                    <a:pt x="1007" y="1817"/>
                  </a:cubicBezTo>
                  <a:cubicBezTo>
                    <a:pt x="1004" y="1813"/>
                    <a:pt x="1005" y="1808"/>
                    <a:pt x="1009" y="1806"/>
                  </a:cubicBezTo>
                  <a:lnTo>
                    <a:pt x="1103" y="1744"/>
                  </a:lnTo>
                  <a:cubicBezTo>
                    <a:pt x="1106" y="1742"/>
                    <a:pt x="1111" y="1743"/>
                    <a:pt x="1114" y="1747"/>
                  </a:cubicBezTo>
                  <a:cubicBezTo>
                    <a:pt x="1116" y="1750"/>
                    <a:pt x="1115" y="1755"/>
                    <a:pt x="1112" y="1758"/>
                  </a:cubicBezTo>
                  <a:close/>
                  <a:moveTo>
                    <a:pt x="965" y="1855"/>
                  </a:moveTo>
                  <a:lnTo>
                    <a:pt x="871" y="1916"/>
                  </a:lnTo>
                  <a:cubicBezTo>
                    <a:pt x="867" y="1919"/>
                    <a:pt x="862" y="1917"/>
                    <a:pt x="860" y="1914"/>
                  </a:cubicBezTo>
                  <a:cubicBezTo>
                    <a:pt x="857" y="1910"/>
                    <a:pt x="858" y="1905"/>
                    <a:pt x="862" y="1903"/>
                  </a:cubicBezTo>
                  <a:lnTo>
                    <a:pt x="956" y="1841"/>
                  </a:lnTo>
                  <a:cubicBezTo>
                    <a:pt x="959" y="1839"/>
                    <a:pt x="964" y="1840"/>
                    <a:pt x="967" y="1843"/>
                  </a:cubicBezTo>
                  <a:cubicBezTo>
                    <a:pt x="969" y="1847"/>
                    <a:pt x="968" y="1852"/>
                    <a:pt x="965" y="1855"/>
                  </a:cubicBezTo>
                  <a:close/>
                  <a:moveTo>
                    <a:pt x="817" y="1951"/>
                  </a:moveTo>
                  <a:lnTo>
                    <a:pt x="724" y="2013"/>
                  </a:lnTo>
                  <a:cubicBezTo>
                    <a:pt x="720" y="2015"/>
                    <a:pt x="715" y="2014"/>
                    <a:pt x="713" y="2011"/>
                  </a:cubicBezTo>
                  <a:cubicBezTo>
                    <a:pt x="710" y="2007"/>
                    <a:pt x="711" y="2002"/>
                    <a:pt x="715" y="1999"/>
                  </a:cubicBezTo>
                  <a:lnTo>
                    <a:pt x="809" y="1938"/>
                  </a:lnTo>
                  <a:cubicBezTo>
                    <a:pt x="812" y="1935"/>
                    <a:pt x="817" y="1936"/>
                    <a:pt x="820" y="1940"/>
                  </a:cubicBezTo>
                  <a:cubicBezTo>
                    <a:pt x="822" y="1944"/>
                    <a:pt x="821" y="1949"/>
                    <a:pt x="817" y="1951"/>
                  </a:cubicBezTo>
                  <a:close/>
                  <a:moveTo>
                    <a:pt x="670" y="2048"/>
                  </a:moveTo>
                  <a:lnTo>
                    <a:pt x="577" y="2110"/>
                  </a:lnTo>
                  <a:cubicBezTo>
                    <a:pt x="573" y="2112"/>
                    <a:pt x="568" y="2111"/>
                    <a:pt x="566" y="2107"/>
                  </a:cubicBezTo>
                  <a:cubicBezTo>
                    <a:pt x="563" y="2104"/>
                    <a:pt x="564" y="2099"/>
                    <a:pt x="568" y="2096"/>
                  </a:cubicBezTo>
                  <a:lnTo>
                    <a:pt x="662" y="2035"/>
                  </a:lnTo>
                  <a:cubicBezTo>
                    <a:pt x="665" y="2032"/>
                    <a:pt x="670" y="2033"/>
                    <a:pt x="673" y="2037"/>
                  </a:cubicBezTo>
                  <a:cubicBezTo>
                    <a:pt x="675" y="2041"/>
                    <a:pt x="674" y="2046"/>
                    <a:pt x="670" y="2048"/>
                  </a:cubicBezTo>
                  <a:close/>
                  <a:moveTo>
                    <a:pt x="523" y="2145"/>
                  </a:moveTo>
                  <a:lnTo>
                    <a:pt x="430" y="2206"/>
                  </a:lnTo>
                  <a:cubicBezTo>
                    <a:pt x="426" y="2209"/>
                    <a:pt x="421" y="2208"/>
                    <a:pt x="419" y="2204"/>
                  </a:cubicBezTo>
                  <a:cubicBezTo>
                    <a:pt x="416" y="2200"/>
                    <a:pt x="417" y="2195"/>
                    <a:pt x="421" y="2193"/>
                  </a:cubicBezTo>
                  <a:lnTo>
                    <a:pt x="515" y="2131"/>
                  </a:lnTo>
                  <a:cubicBezTo>
                    <a:pt x="518" y="2129"/>
                    <a:pt x="523" y="2130"/>
                    <a:pt x="526" y="2134"/>
                  </a:cubicBezTo>
                  <a:cubicBezTo>
                    <a:pt x="528" y="2137"/>
                    <a:pt x="527" y="2142"/>
                    <a:pt x="523" y="2145"/>
                  </a:cubicBezTo>
                  <a:close/>
                  <a:moveTo>
                    <a:pt x="376" y="2242"/>
                  </a:moveTo>
                  <a:lnTo>
                    <a:pt x="283" y="2303"/>
                  </a:lnTo>
                  <a:cubicBezTo>
                    <a:pt x="279" y="2306"/>
                    <a:pt x="274" y="2305"/>
                    <a:pt x="272" y="2301"/>
                  </a:cubicBezTo>
                  <a:cubicBezTo>
                    <a:pt x="269" y="2297"/>
                    <a:pt x="270" y="2292"/>
                    <a:pt x="274" y="2290"/>
                  </a:cubicBezTo>
                  <a:lnTo>
                    <a:pt x="368" y="2228"/>
                  </a:lnTo>
                  <a:cubicBezTo>
                    <a:pt x="371" y="2226"/>
                    <a:pt x="376" y="2227"/>
                    <a:pt x="379" y="2230"/>
                  </a:cubicBezTo>
                  <a:cubicBezTo>
                    <a:pt x="381" y="2234"/>
                    <a:pt x="380" y="2239"/>
                    <a:pt x="376" y="2242"/>
                  </a:cubicBezTo>
                  <a:close/>
                  <a:moveTo>
                    <a:pt x="229" y="2338"/>
                  </a:moveTo>
                  <a:lnTo>
                    <a:pt x="136" y="2400"/>
                  </a:lnTo>
                  <a:cubicBezTo>
                    <a:pt x="132" y="2402"/>
                    <a:pt x="127" y="2401"/>
                    <a:pt x="125" y="2398"/>
                  </a:cubicBezTo>
                  <a:cubicBezTo>
                    <a:pt x="122" y="2394"/>
                    <a:pt x="123" y="2389"/>
                    <a:pt x="127" y="2386"/>
                  </a:cubicBezTo>
                  <a:lnTo>
                    <a:pt x="221" y="2325"/>
                  </a:lnTo>
                  <a:cubicBezTo>
                    <a:pt x="224" y="2322"/>
                    <a:pt x="229" y="2324"/>
                    <a:pt x="232" y="2327"/>
                  </a:cubicBezTo>
                  <a:cubicBezTo>
                    <a:pt x="234" y="2331"/>
                    <a:pt x="233" y="2336"/>
                    <a:pt x="229" y="2338"/>
                  </a:cubicBezTo>
                  <a:close/>
                  <a:moveTo>
                    <a:pt x="82" y="2435"/>
                  </a:moveTo>
                  <a:lnTo>
                    <a:pt x="14" y="2480"/>
                  </a:lnTo>
                  <a:cubicBezTo>
                    <a:pt x="10" y="2483"/>
                    <a:pt x="5" y="2482"/>
                    <a:pt x="3" y="2478"/>
                  </a:cubicBezTo>
                  <a:cubicBezTo>
                    <a:pt x="0" y="2474"/>
                    <a:pt x="1" y="2469"/>
                    <a:pt x="5" y="2467"/>
                  </a:cubicBezTo>
                  <a:lnTo>
                    <a:pt x="74" y="2422"/>
                  </a:lnTo>
                  <a:cubicBezTo>
                    <a:pt x="77" y="2419"/>
                    <a:pt x="82" y="2420"/>
                    <a:pt x="85" y="2424"/>
                  </a:cubicBezTo>
                  <a:cubicBezTo>
                    <a:pt x="87" y="2428"/>
                    <a:pt x="86" y="2433"/>
                    <a:pt x="82" y="2435"/>
                  </a:cubicBezTo>
                  <a:close/>
                </a:path>
              </a:pathLst>
            </a:custGeom>
            <a:solidFill>
              <a:srgbClr val="3366FF"/>
            </a:solidFill>
            <a:ln w="11113">
              <a:solidFill>
                <a:srgbClr val="3366FF"/>
              </a:solidFill>
              <a:bevel/>
              <a:headEnd/>
              <a:tailEnd/>
            </a:ln>
          </p:spPr>
          <p:txBody>
            <a:bodyPr lIns="73152" tIns="36576" rIns="73152" bIns="36576"/>
            <a:lstStyle/>
            <a:p>
              <a:endParaRPr lang="fr-FR"/>
            </a:p>
          </p:txBody>
        </p:sp>
        <p:sp>
          <p:nvSpPr>
            <p:cNvPr id="29" name="Rectangle 28"/>
            <p:cNvSpPr>
              <a:spLocks noChangeArrowheads="1"/>
            </p:cNvSpPr>
            <p:nvPr/>
          </p:nvSpPr>
          <p:spPr bwMode="auto">
            <a:xfrm>
              <a:off x="6912" y="4896"/>
              <a:ext cx="1410" cy="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fr-FR" sz="1100" b="1" kern="1200">
                  <a:solidFill>
                    <a:srgbClr val="000000"/>
                  </a:solidFill>
                  <a:effectLst/>
                  <a:latin typeface="Arial"/>
                  <a:ea typeface="Times New Roman"/>
                </a:rPr>
                <a:t>Partenaires Financiers</a:t>
              </a:r>
              <a:endParaRPr lang="fr-FR" sz="1200">
                <a:effectLst/>
                <a:latin typeface="Times New Roman"/>
                <a:ea typeface="Times New Roman"/>
              </a:endParaRPr>
            </a:p>
          </p:txBody>
        </p:sp>
        <p:grpSp>
          <p:nvGrpSpPr>
            <p:cNvPr id="30" name="Group 161"/>
            <p:cNvGrpSpPr>
              <a:grpSpLocks/>
            </p:cNvGrpSpPr>
            <p:nvPr/>
          </p:nvGrpSpPr>
          <p:grpSpPr bwMode="auto">
            <a:xfrm>
              <a:off x="0" y="4464"/>
              <a:ext cx="2304" cy="2880"/>
              <a:chOff x="0" y="4464"/>
              <a:chExt cx="690" cy="352"/>
            </a:xfrm>
          </p:grpSpPr>
          <p:sp>
            <p:nvSpPr>
              <p:cNvPr id="40" name="Freeform 162"/>
              <p:cNvSpPr>
                <a:spLocks/>
              </p:cNvSpPr>
              <p:nvPr/>
            </p:nvSpPr>
            <p:spPr bwMode="auto">
              <a:xfrm>
                <a:off x="0" y="4464"/>
                <a:ext cx="690" cy="352"/>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0">
                <a:solidFill>
                  <a:srgbClr val="000000"/>
                </a:solidFill>
                <a:round/>
                <a:headEnd/>
                <a:tailEnd/>
              </a:ln>
            </p:spPr>
            <p:txBody>
              <a:bodyPr lIns="73152" tIns="36576" rIns="73152" bIns="36576"/>
              <a:lstStyle/>
              <a:p>
                <a:endParaRPr lang="fr-FR"/>
              </a:p>
            </p:txBody>
          </p:sp>
          <p:sp>
            <p:nvSpPr>
              <p:cNvPr id="41" name="Freeform 163"/>
              <p:cNvSpPr>
                <a:spLocks/>
              </p:cNvSpPr>
              <p:nvPr/>
            </p:nvSpPr>
            <p:spPr bwMode="auto">
              <a:xfrm>
                <a:off x="0" y="4464"/>
                <a:ext cx="690" cy="352"/>
              </a:xfrm>
              <a:custGeom>
                <a:avLst/>
                <a:gdLst>
                  <a:gd name="T0" fmla="*/ 44 w 1504"/>
                  <a:gd name="T1" fmla="*/ 0 h 768"/>
                  <a:gd name="T2" fmla="*/ 0 w 1504"/>
                  <a:gd name="T3" fmla="*/ 44 h 768"/>
                  <a:gd name="T4" fmla="*/ 0 w 1504"/>
                  <a:gd name="T5" fmla="*/ 308 h 768"/>
                  <a:gd name="T6" fmla="*/ 44 w 1504"/>
                  <a:gd name="T7" fmla="*/ 352 h 768"/>
                  <a:gd name="T8" fmla="*/ 646 w 1504"/>
                  <a:gd name="T9" fmla="*/ 352 h 768"/>
                  <a:gd name="T10" fmla="*/ 690 w 1504"/>
                  <a:gd name="T11" fmla="*/ 308 h 768"/>
                  <a:gd name="T12" fmla="*/ 690 w 1504"/>
                  <a:gd name="T13" fmla="*/ 44 h 768"/>
                  <a:gd name="T14" fmla="*/ 646 w 1504"/>
                  <a:gd name="T15" fmla="*/ 0 h 768"/>
                  <a:gd name="T16" fmla="*/ 44 w 1504"/>
                  <a:gd name="T17" fmla="*/ 0 h 7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4"/>
                  <a:gd name="T28" fmla="*/ 0 h 768"/>
                  <a:gd name="T29" fmla="*/ 1504 w 1504"/>
                  <a:gd name="T30" fmla="*/ 768 h 7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4" h="768">
                    <a:moveTo>
                      <a:pt x="96" y="0"/>
                    </a:moveTo>
                    <a:cubicBezTo>
                      <a:pt x="43" y="0"/>
                      <a:pt x="0" y="43"/>
                      <a:pt x="0" y="96"/>
                    </a:cubicBezTo>
                    <a:lnTo>
                      <a:pt x="0" y="672"/>
                    </a:lnTo>
                    <a:cubicBezTo>
                      <a:pt x="0" y="725"/>
                      <a:pt x="43" y="768"/>
                      <a:pt x="96" y="768"/>
                    </a:cubicBezTo>
                    <a:lnTo>
                      <a:pt x="1408" y="768"/>
                    </a:lnTo>
                    <a:cubicBezTo>
                      <a:pt x="1461" y="768"/>
                      <a:pt x="1504" y="725"/>
                      <a:pt x="1504" y="672"/>
                    </a:cubicBezTo>
                    <a:lnTo>
                      <a:pt x="1504" y="96"/>
                    </a:lnTo>
                    <a:cubicBezTo>
                      <a:pt x="1504" y="43"/>
                      <a:pt x="1461" y="0"/>
                      <a:pt x="1408" y="0"/>
                    </a:cubicBezTo>
                    <a:lnTo>
                      <a:pt x="96" y="0"/>
                    </a:lnTo>
                    <a:close/>
                  </a:path>
                </a:pathLst>
              </a:custGeom>
              <a:solidFill>
                <a:srgbClr val="CCFFFF"/>
              </a:solidFill>
              <a:ln w="11113" cap="rnd">
                <a:solidFill>
                  <a:srgbClr val="000000"/>
                </a:solidFill>
                <a:round/>
                <a:headEnd/>
                <a:tailEnd/>
              </a:ln>
            </p:spPr>
            <p:txBody>
              <a:bodyPr lIns="73152" tIns="36576" rIns="73152" bIns="36576"/>
              <a:lstStyle/>
              <a:p>
                <a:endParaRPr lang="fr-FR"/>
              </a:p>
            </p:txBody>
          </p:sp>
        </p:grpSp>
        <p:sp>
          <p:nvSpPr>
            <p:cNvPr id="31" name="Rectangle 30"/>
            <p:cNvSpPr>
              <a:spLocks noChangeArrowheads="1"/>
            </p:cNvSpPr>
            <p:nvPr/>
          </p:nvSpPr>
          <p:spPr bwMode="auto">
            <a:xfrm>
              <a:off x="432" y="5472"/>
              <a:ext cx="1368" cy="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kern="1200">
                  <a:solidFill>
                    <a:srgbClr val="000000"/>
                  </a:solidFill>
                  <a:effectLst/>
                  <a:latin typeface="Arial"/>
                  <a:ea typeface="Times New Roman"/>
                </a:rPr>
                <a:t>Partenariats </a:t>
              </a:r>
              <a:r>
                <a:rPr lang="fr-FR" sz="1100" i="1" kern="1200">
                  <a:solidFill>
                    <a:srgbClr val="000000"/>
                  </a:solidFill>
                  <a:effectLst/>
                  <a:latin typeface="Arial"/>
                  <a:ea typeface="Times New Roman"/>
                </a:rPr>
                <a:t>(au sens large)</a:t>
              </a:r>
              <a:endParaRPr lang="fr-FR" sz="1200">
                <a:effectLst/>
                <a:latin typeface="Times New Roman"/>
                <a:ea typeface="Times New Roman"/>
              </a:endParaRPr>
            </a:p>
          </p:txBody>
        </p:sp>
        <p:grpSp>
          <p:nvGrpSpPr>
            <p:cNvPr id="32" name="Group 165"/>
            <p:cNvGrpSpPr>
              <a:grpSpLocks/>
            </p:cNvGrpSpPr>
            <p:nvPr/>
          </p:nvGrpSpPr>
          <p:grpSpPr bwMode="auto">
            <a:xfrm>
              <a:off x="2736" y="6192"/>
              <a:ext cx="6336" cy="1296"/>
              <a:chOff x="2736" y="6192"/>
              <a:chExt cx="4353" cy="2584"/>
            </a:xfrm>
          </p:grpSpPr>
          <p:sp>
            <p:nvSpPr>
              <p:cNvPr id="38" name="Oval 166"/>
              <p:cNvSpPr>
                <a:spLocks noChangeArrowheads="1"/>
              </p:cNvSpPr>
              <p:nvPr/>
            </p:nvSpPr>
            <p:spPr bwMode="auto">
              <a:xfrm>
                <a:off x="2736" y="6192"/>
                <a:ext cx="4353" cy="2584"/>
              </a:xfrm>
              <a:prstGeom prst="ellipse">
                <a:avLst/>
              </a:prstGeom>
              <a:solidFill>
                <a:srgbClr val="FFCC99"/>
              </a:solidFill>
              <a:ln w="0">
                <a:solidFill>
                  <a:srgbClr val="000000"/>
                </a:solidFill>
                <a:round/>
                <a:headEnd/>
                <a:tailEnd/>
              </a:ln>
            </p:spPr>
            <p:txBody>
              <a:bodyPr lIns="73152" tIns="36576" rIns="73152" bIns="36576"/>
              <a:lstStyle/>
              <a:p>
                <a:endParaRPr lang="fr-FR"/>
              </a:p>
            </p:txBody>
          </p:sp>
          <p:sp>
            <p:nvSpPr>
              <p:cNvPr id="39" name="Oval 167"/>
              <p:cNvSpPr>
                <a:spLocks noChangeArrowheads="1"/>
              </p:cNvSpPr>
              <p:nvPr/>
            </p:nvSpPr>
            <p:spPr bwMode="auto">
              <a:xfrm>
                <a:off x="2736" y="6192"/>
                <a:ext cx="4353" cy="2584"/>
              </a:xfrm>
              <a:prstGeom prst="ellipse">
                <a:avLst/>
              </a:prstGeom>
              <a:solidFill>
                <a:srgbClr val="FFCC99"/>
              </a:solidFill>
              <a:ln w="11113" cap="rnd">
                <a:solidFill>
                  <a:srgbClr val="000000"/>
                </a:solidFill>
                <a:round/>
                <a:headEnd/>
                <a:tailEnd/>
              </a:ln>
            </p:spPr>
            <p:txBody>
              <a:bodyPr lIns="73152" tIns="36576" rIns="73152" bIns="36576"/>
              <a:lstStyle/>
              <a:p>
                <a:endParaRPr lang="fr-FR"/>
              </a:p>
            </p:txBody>
          </p:sp>
        </p:grpSp>
        <p:sp>
          <p:nvSpPr>
            <p:cNvPr id="33" name="Rectangle 32"/>
            <p:cNvSpPr>
              <a:spLocks noChangeArrowheads="1"/>
            </p:cNvSpPr>
            <p:nvPr/>
          </p:nvSpPr>
          <p:spPr bwMode="auto">
            <a:xfrm>
              <a:off x="4680" y="6660"/>
              <a:ext cx="2232"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fontAlgn="base">
                <a:spcAft>
                  <a:spcPts val="0"/>
                </a:spcAft>
              </a:pPr>
              <a:r>
                <a:rPr lang="fr-FR" sz="1100" b="1" kern="1200">
                  <a:solidFill>
                    <a:srgbClr val="000000"/>
                  </a:solidFill>
                  <a:effectLst/>
                  <a:latin typeface="Arial"/>
                  <a:ea typeface="Times New Roman"/>
                </a:rPr>
                <a:t>UTILISATEURS</a:t>
              </a:r>
              <a:endParaRPr lang="fr-FR" sz="1200">
                <a:effectLst/>
                <a:latin typeface="Times New Roman"/>
                <a:ea typeface="Times New Roman"/>
              </a:endParaRPr>
            </a:p>
          </p:txBody>
        </p:sp>
        <p:cxnSp>
          <p:nvCxnSpPr>
            <p:cNvPr id="34" name="Line 169"/>
            <p:cNvCxnSpPr/>
            <p:nvPr/>
          </p:nvCxnSpPr>
          <p:spPr bwMode="auto">
            <a:xfrm flipH="1" flipV="1">
              <a:off x="6336" y="3744"/>
              <a:ext cx="1152" cy="864"/>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cxnSp>
        <p:sp>
          <p:nvSpPr>
            <p:cNvPr id="35" name="Rectangle 34"/>
            <p:cNvSpPr>
              <a:spLocks noChangeArrowheads="1"/>
            </p:cNvSpPr>
            <p:nvPr/>
          </p:nvSpPr>
          <p:spPr bwMode="auto">
            <a:xfrm>
              <a:off x="5184" y="5616"/>
              <a:ext cx="14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fontAlgn="base">
                <a:spcAft>
                  <a:spcPts val="0"/>
                </a:spcAft>
              </a:pPr>
              <a:r>
                <a:rPr lang="fr-FR" sz="1100" b="1" i="1" kern="1200">
                  <a:solidFill>
                    <a:srgbClr val="000000"/>
                  </a:solidFill>
                  <a:effectLst/>
                  <a:latin typeface="Arial"/>
                  <a:ea typeface="Times New Roman"/>
                </a:rPr>
                <a:t>Feed-back</a:t>
              </a:r>
              <a:endParaRPr lang="fr-FR" sz="1200">
                <a:effectLst/>
                <a:latin typeface="Times New Roman"/>
                <a:ea typeface="Times New Roman"/>
              </a:endParaRPr>
            </a:p>
          </p:txBody>
        </p:sp>
        <p:cxnSp>
          <p:nvCxnSpPr>
            <p:cNvPr id="36" name="Line 171"/>
            <p:cNvCxnSpPr/>
            <p:nvPr/>
          </p:nvCxnSpPr>
          <p:spPr bwMode="auto">
            <a:xfrm flipH="1" flipV="1">
              <a:off x="5760" y="2160"/>
              <a:ext cx="0" cy="576"/>
            </a:xfrm>
            <a:prstGeom prst="line">
              <a:avLst/>
            </a:prstGeom>
            <a:noFill/>
            <a:ln w="11113" cap="rnd">
              <a:solidFill>
                <a:srgbClr val="000000"/>
              </a:solidFill>
              <a:round/>
              <a:headEnd/>
              <a:tailEnd/>
            </a:ln>
            <a:extLst>
              <a:ext uri="{909E8E84-426E-40DD-AFC4-6F175D3DCCD1}">
                <a14:hiddenFill xmlns:a14="http://schemas.microsoft.com/office/drawing/2010/main">
                  <a:noFill/>
                </a14:hiddenFill>
              </a:ext>
            </a:extLst>
          </p:spPr>
        </p:cxnSp>
        <p:cxnSp>
          <p:nvCxnSpPr>
            <p:cNvPr id="37" name="Line 172"/>
            <p:cNvCxnSpPr/>
            <p:nvPr/>
          </p:nvCxnSpPr>
          <p:spPr bwMode="auto">
            <a:xfrm>
              <a:off x="5760" y="3744"/>
              <a:ext cx="0" cy="244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1755567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591920" y="867723"/>
            <a:ext cx="5112402" cy="4423953"/>
          </a:xfrm>
        </p:spPr>
        <p:txBody>
          <a:bodyPr/>
          <a:lstStyle/>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t>1. Establishing credibility</a:t>
            </a:r>
            <a:r>
              <a:rPr lang="en-GB" dirty="0" smtClean="0"/>
              <a:t>: peer-review publications, MWO inserted in academic </a:t>
            </a:r>
            <a:r>
              <a:rPr lang="en-GB" dirty="0" smtClean="0"/>
              <a:t>consortiums… </a:t>
            </a:r>
            <a:endParaRPr lang="en-GB" dirty="0" smtClean="0"/>
          </a:p>
          <a:p>
            <a:pPr marL="0" lvl="1" indent="0">
              <a:spcBef>
                <a:spcPts val="1200"/>
              </a:spcBef>
              <a:buClr>
                <a:schemeClr val="accent5">
                  <a:lumMod val="75000"/>
                </a:schemeClr>
              </a:buClr>
              <a:buSzPct val="100000"/>
              <a:buNone/>
            </a:pP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p:txBody>
          <a:bodyPr/>
          <a:lstStyle/>
          <a:p>
            <a:r>
              <a:rPr lang="en-US" sz="2400" dirty="0" smtClean="0"/>
              <a:t>MWO: Communication and transfer strategy</a:t>
            </a:r>
            <a:endParaRPr lang="en-US" sz="2400"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94215" y="867723"/>
            <a:ext cx="2156019" cy="30899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1262" y="4833256"/>
            <a:ext cx="3581924" cy="268644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6179" t="19792" r="7101" b="24740"/>
          <a:stretch/>
        </p:blipFill>
        <p:spPr bwMode="auto">
          <a:xfrm>
            <a:off x="2078180" y="5761681"/>
            <a:ext cx="3936023" cy="15999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447998">
            <a:off x="1090800" y="2034644"/>
            <a:ext cx="2448010" cy="344797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953167">
            <a:off x="3862844" y="2221820"/>
            <a:ext cx="2511070" cy="325841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553342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718030" y="1054771"/>
            <a:ext cx="5112402" cy="4423953"/>
          </a:xfrm>
        </p:spPr>
        <p:txBody>
          <a:bodyPr/>
          <a:lstStyle/>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t>Influential</a:t>
            </a:r>
            <a:r>
              <a:rPr lang="en-GB" dirty="0" smtClean="0"/>
              <a:t>: search for clues, </a:t>
            </a:r>
            <a:r>
              <a:rPr lang="en-GB" dirty="0" smtClean="0"/>
              <a:t>solutions…</a:t>
            </a: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b="1"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t>Communication </a:t>
            </a:r>
            <a:r>
              <a:rPr lang="en-GB" b="1" dirty="0"/>
              <a:t>tools</a:t>
            </a:r>
            <a:r>
              <a:rPr lang="en-GB" dirty="0"/>
              <a:t>: diversified, tailored to each final or intermediate target</a:t>
            </a:r>
          </a:p>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t>Complementary</a:t>
            </a:r>
            <a:r>
              <a:rPr lang="en-GB" dirty="0"/>
              <a:t> </a:t>
            </a:r>
            <a:r>
              <a:rPr lang="en-GB" b="1" dirty="0" smtClean="0"/>
              <a:t>&amp; support </a:t>
            </a:r>
            <a:r>
              <a:rPr lang="en-GB" dirty="0"/>
              <a:t>to </a:t>
            </a:r>
            <a:r>
              <a:rPr lang="en-GB" dirty="0" smtClean="0"/>
              <a:t>MedWet/ </a:t>
            </a:r>
            <a:r>
              <a:rPr lang="en-GB" dirty="0" smtClean="0"/>
              <a:t>Ramsar </a:t>
            </a:r>
            <a:r>
              <a:rPr lang="en-GB" dirty="0" smtClean="0"/>
              <a:t>transfer </a:t>
            </a:r>
            <a:r>
              <a:rPr lang="en-GB" dirty="0" smtClean="0"/>
              <a:t>and policy work</a:t>
            </a:r>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marL="0" lvl="1" indent="0">
              <a:spcBef>
                <a:spcPts val="1200"/>
              </a:spcBef>
              <a:buClr>
                <a:schemeClr val="accent5">
                  <a:lumMod val="75000"/>
                </a:schemeClr>
              </a:buClr>
              <a:buSzPct val="100000"/>
              <a:buNone/>
            </a:pP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p:txBody>
          <a:bodyPr/>
          <a:lstStyle/>
          <a:p>
            <a:r>
              <a:rPr lang="en-US" sz="2400" dirty="0" smtClean="0"/>
              <a:t>MWO: Communication and transfer strategy</a:t>
            </a:r>
            <a:endParaRPr lang="en-US" sz="2400" dirty="0"/>
          </a:p>
        </p:txBody>
      </p:sp>
      <p:pic>
        <p:nvPicPr>
          <p:cNvPr id="5" name="Imag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1479">
            <a:off x="5498835" y="3804433"/>
            <a:ext cx="2239245" cy="2833663"/>
          </a:xfrm>
          <a:prstGeom prst="rect">
            <a:avLst/>
          </a:prstGeom>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79896" y="4429497"/>
            <a:ext cx="1549647" cy="2180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94202" y="4539862"/>
            <a:ext cx="2775207" cy="20699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069855">
            <a:off x="6010999" y="1541686"/>
            <a:ext cx="3045526" cy="14025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94564">
            <a:off x="7533202" y="3531651"/>
            <a:ext cx="1462496" cy="213885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985309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687388" y="930275"/>
            <a:ext cx="8135937" cy="677863"/>
          </a:xfrm>
          <a:prstGeom prst="rect">
            <a:avLst/>
          </a:prstGeom>
        </p:spPr>
        <p:txBody>
          <a:bodyPr/>
          <a:lstStyle/>
          <a:p>
            <a:pPr algn="ctr" eaLnBrk="0" hangingPunct="0">
              <a:spcBef>
                <a:spcPts val="0"/>
              </a:spcBef>
              <a:buFont typeface="Arial" pitchFamily="34" charset="0"/>
              <a:buNone/>
              <a:defRPr/>
            </a:pPr>
            <a:endParaRPr lang="en-US" sz="2400" b="1" dirty="0">
              <a:latin typeface="Maiandra GD" pitchFamily="34" charset="0"/>
              <a:cs typeface="+mn-cs"/>
            </a:endParaRPr>
          </a:p>
        </p:txBody>
      </p:sp>
      <p:sp>
        <p:nvSpPr>
          <p:cNvPr id="10243" name="Titre 2"/>
          <p:cNvSpPr>
            <a:spLocks noGrp="1"/>
          </p:cNvSpPr>
          <p:nvPr>
            <p:ph type="title" idx="4294967295"/>
          </p:nvPr>
        </p:nvSpPr>
        <p:spPr bwMode="auto">
          <a:xfrm>
            <a:off x="914400" y="125413"/>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US" altLang="fr-FR" sz="2400" b="1" dirty="0" smtClean="0">
                <a:solidFill>
                  <a:schemeClr val="bg1"/>
                </a:solidFill>
              </a:rPr>
              <a:t>MWO indicators</a:t>
            </a:r>
            <a:endParaRPr lang="en-US" altLang="fr-FR" sz="2400" i="1" dirty="0" smtClean="0">
              <a:solidFill>
                <a:schemeClr val="bg1"/>
              </a:solidFill>
            </a:endParaRPr>
          </a:p>
        </p:txBody>
      </p:sp>
      <p:sp>
        <p:nvSpPr>
          <p:cNvPr id="10247" name="Espace réservé du texte 1"/>
          <p:cNvSpPr txBox="1">
            <a:spLocks/>
          </p:cNvSpPr>
          <p:nvPr/>
        </p:nvSpPr>
        <p:spPr bwMode="auto">
          <a:xfrm>
            <a:off x="475013" y="738224"/>
            <a:ext cx="8668987"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r>
              <a:rPr lang="en-US" altLang="fr-FR" sz="2200" b="1" dirty="0" smtClean="0">
                <a:solidFill>
                  <a:srgbClr val="0054A6"/>
                </a:solidFill>
              </a:rPr>
              <a:t>A parsimonious set of 25 Indicators </a:t>
            </a:r>
            <a:r>
              <a:rPr lang="en-US" altLang="fr-FR" sz="2400" b="1" dirty="0" smtClean="0">
                <a:solidFill>
                  <a:srgbClr val="0054A6"/>
                </a:solidFill>
              </a:rPr>
              <a:t>(</a:t>
            </a:r>
            <a:r>
              <a:rPr lang="en-US" altLang="fr-FR" b="1" i="1" dirty="0" smtClean="0">
                <a:solidFill>
                  <a:srgbClr val="0054A6"/>
                </a:solidFill>
              </a:rPr>
              <a:t>17 reported 2012; 16 in 2018)</a:t>
            </a:r>
            <a:endParaRPr lang="en-US" altLang="fr-FR" b="1" i="1" dirty="0">
              <a:solidFill>
                <a:srgbClr val="0054A6"/>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1634053610"/>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sp>
        <p:nvSpPr>
          <p:cNvPr id="3" name="ZoneTexte 2"/>
          <p:cNvSpPr txBox="1"/>
          <p:nvPr/>
        </p:nvSpPr>
        <p:spPr>
          <a:xfrm>
            <a:off x="839965" y="1228927"/>
            <a:ext cx="4104168" cy="2246769"/>
          </a:xfrm>
          <a:prstGeom prst="rect">
            <a:avLst/>
          </a:prstGeom>
          <a:noFill/>
          <a:ln>
            <a:solidFill>
              <a:schemeClr val="accent1"/>
            </a:solidFill>
          </a:ln>
        </p:spPr>
        <p:txBody>
          <a:bodyPr wrap="square" rtlCol="0">
            <a:spAutoFit/>
          </a:bodyPr>
          <a:lstStyle/>
          <a:p>
            <a:r>
              <a:rPr lang="en-US" sz="1400" b="1" dirty="0" smtClean="0"/>
              <a:t>STATE</a:t>
            </a:r>
          </a:p>
          <a:p>
            <a:endParaRPr lang="en-US" sz="1400" b="1" dirty="0" smtClean="0"/>
          </a:p>
          <a:p>
            <a:pPr marL="342900" indent="-342900">
              <a:buFont typeface="Arial" panose="020B0604020202020204" pitchFamily="34" charset="0"/>
              <a:buChar char="•"/>
            </a:pPr>
            <a:r>
              <a:rPr lang="en-US" sz="1400" b="1" dirty="0" smtClean="0"/>
              <a:t>Trends in abundance of species, including the Living Planet Index</a:t>
            </a:r>
          </a:p>
          <a:p>
            <a:pPr marL="342900" indent="-342900">
              <a:buFont typeface="Arial" panose="020B0604020202020204" pitchFamily="34" charset="0"/>
              <a:buChar char="•"/>
            </a:pPr>
            <a:r>
              <a:rPr lang="en-US" sz="1400" b="1" dirty="0" smtClean="0"/>
              <a:t>Community Temperature Index</a:t>
            </a:r>
          </a:p>
          <a:p>
            <a:pPr marL="342900" indent="-342900">
              <a:buFont typeface="Arial" panose="020B0604020202020204" pitchFamily="34" charset="0"/>
              <a:buChar char="•"/>
            </a:pPr>
            <a:r>
              <a:rPr lang="en-US" sz="1400" b="1" dirty="0" smtClean="0"/>
              <a:t>Community Specialization Index</a:t>
            </a:r>
          </a:p>
          <a:p>
            <a:pPr marL="342900" indent="-342900">
              <a:buFont typeface="Arial" panose="020B0604020202020204" pitchFamily="34" charset="0"/>
              <a:buChar char="•"/>
            </a:pPr>
            <a:r>
              <a:rPr lang="en-US" sz="1400" b="1" dirty="0" smtClean="0"/>
              <a:t>River flow</a:t>
            </a:r>
          </a:p>
          <a:p>
            <a:pPr marL="342900" indent="-342900">
              <a:buFont typeface="Arial" panose="020B0604020202020204" pitchFamily="34" charset="0"/>
              <a:buChar char="•"/>
            </a:pPr>
            <a:r>
              <a:rPr lang="en-US" sz="1400" b="1" dirty="0" smtClean="0"/>
              <a:t>Water quality</a:t>
            </a:r>
          </a:p>
          <a:p>
            <a:pPr marL="342900" indent="-342900">
              <a:buFont typeface="Arial" panose="020B0604020202020204" pitchFamily="34" charset="0"/>
              <a:buChar char="•"/>
            </a:pPr>
            <a:r>
              <a:rPr lang="en-US" sz="1400" b="1" dirty="0" smtClean="0"/>
              <a:t>Mediterranean wetlands surface area</a:t>
            </a:r>
          </a:p>
          <a:p>
            <a:pPr marL="342900" indent="-342900">
              <a:buFont typeface="Arial" panose="020B0604020202020204" pitchFamily="34" charset="0"/>
              <a:buChar char="•"/>
            </a:pPr>
            <a:r>
              <a:rPr lang="en-US" sz="1400" i="1" dirty="0" smtClean="0"/>
              <a:t>Inundation extent in the wetlands</a:t>
            </a:r>
            <a:endParaRPr lang="en-US" sz="1400" i="1" dirty="0"/>
          </a:p>
        </p:txBody>
      </p:sp>
      <p:sp>
        <p:nvSpPr>
          <p:cNvPr id="4" name="ZoneTexte 3"/>
          <p:cNvSpPr txBox="1"/>
          <p:nvPr/>
        </p:nvSpPr>
        <p:spPr>
          <a:xfrm>
            <a:off x="839965" y="3500648"/>
            <a:ext cx="4104168" cy="1231106"/>
          </a:xfrm>
          <a:prstGeom prst="rect">
            <a:avLst/>
          </a:prstGeom>
          <a:noFill/>
          <a:ln>
            <a:solidFill>
              <a:schemeClr val="accent1"/>
            </a:solidFill>
          </a:ln>
        </p:spPr>
        <p:txBody>
          <a:bodyPr wrap="square" rtlCol="0">
            <a:spAutoFit/>
          </a:bodyPr>
          <a:lstStyle/>
          <a:p>
            <a:r>
              <a:rPr lang="en-US" sz="1400" b="1" dirty="0" smtClean="0"/>
              <a:t>DRIVERS</a:t>
            </a:r>
          </a:p>
          <a:p>
            <a:endParaRPr lang="en-US" sz="1400" b="1" dirty="0" smtClean="0"/>
          </a:p>
          <a:p>
            <a:pPr marL="342900" indent="-342900">
              <a:buFont typeface="Arial" panose="020B0604020202020204" pitchFamily="34" charset="0"/>
              <a:buChar char="•"/>
            </a:pPr>
            <a:r>
              <a:rPr lang="en-US" sz="1400" b="1" dirty="0" smtClean="0"/>
              <a:t>Human population trends in/Near Mediterranean wetlands</a:t>
            </a:r>
          </a:p>
          <a:p>
            <a:endParaRPr lang="en-US" sz="1800" dirty="0"/>
          </a:p>
        </p:txBody>
      </p:sp>
      <p:sp>
        <p:nvSpPr>
          <p:cNvPr id="6" name="Rectangle 5"/>
          <p:cNvSpPr/>
          <p:nvPr/>
        </p:nvSpPr>
        <p:spPr>
          <a:xfrm>
            <a:off x="839965" y="4753851"/>
            <a:ext cx="4104168" cy="2031325"/>
          </a:xfrm>
          <a:prstGeom prst="rect">
            <a:avLst/>
          </a:prstGeom>
          <a:ln>
            <a:solidFill>
              <a:schemeClr val="accent1"/>
            </a:solidFill>
          </a:ln>
        </p:spPr>
        <p:txBody>
          <a:bodyPr wrap="square">
            <a:spAutoFit/>
          </a:bodyPr>
          <a:lstStyle/>
          <a:p>
            <a:r>
              <a:rPr lang="en-US" sz="1400" b="1" dirty="0" smtClean="0"/>
              <a:t>PRESSURES</a:t>
            </a:r>
          </a:p>
          <a:p>
            <a:endParaRPr lang="en-US" sz="1400" dirty="0" smtClean="0"/>
          </a:p>
          <a:p>
            <a:pPr marL="285750" indent="-285750">
              <a:buFont typeface="Arial" panose="020B0604020202020204" pitchFamily="34" charset="0"/>
              <a:buChar char="•"/>
            </a:pPr>
            <a:r>
              <a:rPr lang="en-US" sz="1400" b="1" dirty="0" smtClean="0"/>
              <a:t>Exploitation index of renewable water resources</a:t>
            </a:r>
          </a:p>
          <a:p>
            <a:pPr marL="285750" indent="-285750">
              <a:buFont typeface="Arial" panose="020B0604020202020204" pitchFamily="34" charset="0"/>
              <a:buChar char="•"/>
            </a:pPr>
            <a:r>
              <a:rPr lang="en-US" sz="1400" b="1" dirty="0" smtClean="0"/>
              <a:t>Water demand per sector</a:t>
            </a:r>
          </a:p>
          <a:p>
            <a:pPr marL="285750" indent="-285750">
              <a:buFont typeface="Arial" panose="020B0604020202020204" pitchFamily="34" charset="0"/>
              <a:buChar char="•"/>
            </a:pPr>
            <a:r>
              <a:rPr lang="en-US" sz="1400" b="1" dirty="0" smtClean="0"/>
              <a:t>Land conversion to agriculture and urbanization in/around the main wetlands</a:t>
            </a:r>
          </a:p>
          <a:p>
            <a:pPr marL="285750" indent="-285750">
              <a:buFont typeface="Arial" panose="020B0604020202020204" pitchFamily="34" charset="0"/>
              <a:buChar char="•"/>
            </a:pPr>
            <a:r>
              <a:rPr lang="en-US" sz="1400" i="1" dirty="0" smtClean="0"/>
              <a:t>Overexploitation of underground water in oases/</a:t>
            </a:r>
            <a:r>
              <a:rPr lang="en-US" sz="1400" i="1" dirty="0" err="1" smtClean="0"/>
              <a:t>salinisation</a:t>
            </a:r>
            <a:endParaRPr lang="en-US" sz="1400" i="1" dirty="0" smtClean="0"/>
          </a:p>
        </p:txBody>
      </p:sp>
      <p:sp>
        <p:nvSpPr>
          <p:cNvPr id="14" name="ZoneTexte 13"/>
          <p:cNvSpPr txBox="1"/>
          <p:nvPr/>
        </p:nvSpPr>
        <p:spPr>
          <a:xfrm>
            <a:off x="4944133" y="2785202"/>
            <a:ext cx="4114807" cy="4001095"/>
          </a:xfrm>
          <a:prstGeom prst="rect">
            <a:avLst/>
          </a:prstGeom>
          <a:noFill/>
          <a:ln>
            <a:solidFill>
              <a:schemeClr val="accent1"/>
            </a:solidFill>
          </a:ln>
        </p:spPr>
        <p:txBody>
          <a:bodyPr wrap="square" rtlCol="0">
            <a:spAutoFit/>
          </a:bodyPr>
          <a:lstStyle/>
          <a:p>
            <a:pPr fontAlgn="auto">
              <a:spcBef>
                <a:spcPts val="0"/>
              </a:spcBef>
              <a:spcAft>
                <a:spcPts val="0"/>
              </a:spcAft>
              <a:defRPr/>
            </a:pPr>
            <a:r>
              <a:rPr lang="en-US" sz="1400" b="1" dirty="0" smtClean="0"/>
              <a:t>RESPONSES</a:t>
            </a:r>
          </a:p>
          <a:p>
            <a:pPr marL="342900" indent="-342900" fontAlgn="auto">
              <a:spcBef>
                <a:spcPts val="0"/>
              </a:spcBef>
              <a:spcAft>
                <a:spcPts val="0"/>
              </a:spcAft>
              <a:buFont typeface="Arial" panose="020B0604020202020204" pitchFamily="34" charset="0"/>
              <a:buChar char="•"/>
              <a:defRPr/>
            </a:pPr>
            <a:r>
              <a:rPr lang="en-US" sz="1400" b="1" dirty="0" smtClean="0"/>
              <a:t>Protected wetlands</a:t>
            </a:r>
          </a:p>
          <a:p>
            <a:pPr marL="342900" indent="-342900" fontAlgn="auto">
              <a:spcBef>
                <a:spcPts val="0"/>
              </a:spcBef>
              <a:spcAft>
                <a:spcPts val="0"/>
              </a:spcAft>
              <a:buFont typeface="Arial" panose="020B0604020202020204" pitchFamily="34" charset="0"/>
              <a:buChar char="•"/>
              <a:defRPr/>
            </a:pPr>
            <a:r>
              <a:rPr lang="en-US" sz="1400" i="1" dirty="0" smtClean="0"/>
              <a:t>Integration of environmental in local development planning</a:t>
            </a:r>
          </a:p>
          <a:p>
            <a:pPr marL="342900" indent="-342900" fontAlgn="auto">
              <a:spcBef>
                <a:spcPts val="0"/>
              </a:spcBef>
              <a:spcAft>
                <a:spcPts val="0"/>
              </a:spcAft>
              <a:buFont typeface="Arial" panose="020B0604020202020204" pitchFamily="34" charset="0"/>
              <a:buChar char="•"/>
              <a:defRPr/>
            </a:pPr>
            <a:r>
              <a:rPr lang="en-US" sz="1400" i="1" dirty="0" smtClean="0"/>
              <a:t>Level of implementation of integrated Water Resource Management</a:t>
            </a:r>
          </a:p>
          <a:p>
            <a:pPr marL="342900" indent="-342900" fontAlgn="auto">
              <a:spcBef>
                <a:spcPts val="0"/>
              </a:spcBef>
              <a:spcAft>
                <a:spcPts val="0"/>
              </a:spcAft>
              <a:buFont typeface="Arial" panose="020B0604020202020204" pitchFamily="34" charset="0"/>
              <a:buChar char="•"/>
              <a:defRPr/>
            </a:pPr>
            <a:r>
              <a:rPr lang="en-US" sz="1400" i="1" dirty="0" smtClean="0"/>
              <a:t>Effectiveness of the management in the Ramsar sites</a:t>
            </a:r>
          </a:p>
          <a:p>
            <a:pPr marL="342900" indent="-342900" fontAlgn="auto">
              <a:spcBef>
                <a:spcPts val="0"/>
              </a:spcBef>
              <a:spcAft>
                <a:spcPts val="0"/>
              </a:spcAft>
              <a:buFont typeface="Arial" panose="020B0604020202020204" pitchFamily="34" charset="0"/>
              <a:buChar char="•"/>
              <a:defRPr/>
            </a:pPr>
            <a:r>
              <a:rPr lang="en-US" sz="1400" i="1" dirty="0" smtClean="0"/>
              <a:t>Level of implementation of Integrated Coastal Zone Management</a:t>
            </a:r>
          </a:p>
          <a:p>
            <a:pPr marL="342900" indent="-342900" fontAlgn="auto">
              <a:spcBef>
                <a:spcPts val="0"/>
              </a:spcBef>
              <a:spcAft>
                <a:spcPts val="0"/>
              </a:spcAft>
              <a:buFont typeface="Arial" panose="020B0604020202020204" pitchFamily="34" charset="0"/>
              <a:buChar char="•"/>
              <a:defRPr/>
            </a:pPr>
            <a:r>
              <a:rPr lang="en-US" sz="1400" b="1" dirty="0" smtClean="0"/>
              <a:t>Development of a national strategy for wetlands</a:t>
            </a:r>
          </a:p>
          <a:p>
            <a:pPr marL="342900" indent="-342900" fontAlgn="auto">
              <a:spcBef>
                <a:spcPts val="0"/>
              </a:spcBef>
              <a:spcAft>
                <a:spcPts val="0"/>
              </a:spcAft>
              <a:buFont typeface="Arial" panose="020B0604020202020204" pitchFamily="34" charset="0"/>
              <a:buChar char="•"/>
              <a:defRPr/>
            </a:pPr>
            <a:r>
              <a:rPr lang="en-US" sz="1400" i="1" dirty="0" smtClean="0"/>
              <a:t>Integration of wetlands in national strategy of sustainable development</a:t>
            </a:r>
          </a:p>
          <a:p>
            <a:pPr marL="342900" indent="-342900" fontAlgn="auto">
              <a:spcBef>
                <a:spcPts val="0"/>
              </a:spcBef>
              <a:spcAft>
                <a:spcPts val="0"/>
              </a:spcAft>
              <a:buFont typeface="Arial" panose="020B0604020202020204" pitchFamily="34" charset="0"/>
              <a:buChar char="•"/>
              <a:defRPr/>
            </a:pPr>
            <a:r>
              <a:rPr lang="en-US" sz="1400" i="1" dirty="0" smtClean="0"/>
              <a:t>Integration of wetlands in water national management plans</a:t>
            </a:r>
          </a:p>
          <a:p>
            <a:pPr marL="342900" indent="-342900" fontAlgn="auto">
              <a:spcBef>
                <a:spcPts val="0"/>
              </a:spcBef>
              <a:spcAft>
                <a:spcPts val="0"/>
              </a:spcAft>
              <a:buFont typeface="Arial" panose="020B0604020202020204" pitchFamily="34" charset="0"/>
              <a:buChar char="•"/>
              <a:defRPr/>
            </a:pPr>
            <a:r>
              <a:rPr lang="en-US" sz="1400" b="1" dirty="0" smtClean="0"/>
              <a:t>MDG/EU environmental implementation towards wetlands related targets</a:t>
            </a:r>
            <a:endParaRPr lang="en-US" sz="1400" b="1" dirty="0"/>
          </a:p>
        </p:txBody>
      </p:sp>
      <p:sp>
        <p:nvSpPr>
          <p:cNvPr id="16" name="ZoneTexte 15"/>
          <p:cNvSpPr txBox="1"/>
          <p:nvPr/>
        </p:nvSpPr>
        <p:spPr>
          <a:xfrm>
            <a:off x="4944133" y="1228927"/>
            <a:ext cx="4114807" cy="1600438"/>
          </a:xfrm>
          <a:prstGeom prst="rect">
            <a:avLst/>
          </a:prstGeom>
          <a:noFill/>
          <a:ln>
            <a:solidFill>
              <a:schemeClr val="accent1"/>
            </a:solidFill>
          </a:ln>
        </p:spPr>
        <p:txBody>
          <a:bodyPr wrap="square" rtlCol="0">
            <a:spAutoFit/>
          </a:bodyPr>
          <a:lstStyle/>
          <a:p>
            <a:r>
              <a:rPr lang="en-US" sz="1400" b="1" dirty="0" smtClean="0"/>
              <a:t>IMPACTS</a:t>
            </a:r>
          </a:p>
          <a:p>
            <a:endParaRPr lang="en-US" sz="1400" b="1" dirty="0" smtClean="0"/>
          </a:p>
          <a:p>
            <a:pPr marL="285750" indent="-285750">
              <a:buFont typeface="Arial" panose="020B0604020202020204" pitchFamily="34" charset="0"/>
              <a:buChar char="•"/>
            </a:pPr>
            <a:r>
              <a:rPr lang="en-US" sz="1400" b="1" dirty="0" smtClean="0"/>
              <a:t>Role of wetlands in water supply</a:t>
            </a:r>
          </a:p>
          <a:p>
            <a:pPr marL="285750" indent="-285750">
              <a:buFont typeface="Arial" panose="020B0604020202020204" pitchFamily="34" charset="0"/>
              <a:buChar char="•"/>
            </a:pPr>
            <a:r>
              <a:rPr lang="en-US" sz="1400" b="1" dirty="0" smtClean="0"/>
              <a:t>Role of wetlands in flow regulation (flood and drought)</a:t>
            </a:r>
          </a:p>
          <a:p>
            <a:pPr marL="285750" indent="-285750">
              <a:buFont typeface="Arial" panose="020B0604020202020204" pitchFamily="34" charset="0"/>
              <a:buChar char="•"/>
            </a:pPr>
            <a:r>
              <a:rPr lang="en-US" sz="1400" b="1" dirty="0" smtClean="0"/>
              <a:t>Wetlands and tourism</a:t>
            </a:r>
          </a:p>
          <a:p>
            <a:pPr marL="285750" indent="-285750">
              <a:buFont typeface="Arial" panose="020B0604020202020204" pitchFamily="34" charset="0"/>
              <a:buChar char="•"/>
            </a:pPr>
            <a:r>
              <a:rPr lang="en-US" sz="1400" b="1" dirty="0" smtClean="0"/>
              <a:t>Role of wetlands in water purification</a:t>
            </a:r>
            <a:endParaRPr lang="en-US" sz="1400" b="1" dirty="0"/>
          </a:p>
        </p:txBody>
      </p:sp>
    </p:spTree>
    <p:extLst>
      <p:ext uri="{BB962C8B-B14F-4D97-AF65-F5344CB8AC3E}">
        <p14:creationId xmlns:p14="http://schemas.microsoft.com/office/powerpoint/2010/main" val="1528173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14"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spcBef>
                <a:spcPts val="1200"/>
              </a:spcBef>
              <a:buClr>
                <a:schemeClr val="accent5">
                  <a:lumMod val="75000"/>
                </a:schemeClr>
              </a:buClr>
              <a:buSzPct val="100000"/>
              <a:buNone/>
            </a:pPr>
            <a:r>
              <a:rPr lang="en-GB" sz="2800" b="1" dirty="0" smtClean="0">
                <a:solidFill>
                  <a:srgbClr val="227B84"/>
                </a:solidFill>
                <a:latin typeface="Maiandra GD" pitchFamily="34" charset="0"/>
              </a:rPr>
              <a:t>Highly variable </a:t>
            </a:r>
            <a:r>
              <a:rPr lang="en-GB" sz="2800" b="1" dirty="0" smtClean="0">
                <a:solidFill>
                  <a:srgbClr val="227B84"/>
                </a:solidFill>
                <a:latin typeface="Maiandra GD" pitchFamily="34" charset="0"/>
              </a:rPr>
              <a:t>:</a:t>
            </a:r>
            <a:endParaRPr lang="en-GB" sz="2800" b="1" dirty="0">
              <a:solidFill>
                <a:srgbClr val="227B84"/>
              </a:solidFill>
              <a:latin typeface="Maiandra GD" pitchFamily="34" charset="0"/>
            </a:endParaRPr>
          </a:p>
          <a:p>
            <a:pPr marL="400050" lvl="1" indent="-400050">
              <a:spcBef>
                <a:spcPts val="1200"/>
              </a:spcBef>
              <a:buClr>
                <a:schemeClr val="accent5">
                  <a:lumMod val="75000"/>
                </a:schemeClr>
              </a:buClr>
              <a:buSzPct val="100000"/>
              <a:buFont typeface="Arial" panose="020B0604020202020204" pitchFamily="34" charset="0"/>
              <a:buChar char="•"/>
            </a:pPr>
            <a:endParaRPr lang="en-GB" sz="1800" b="1"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sz="1800" b="1" dirty="0" smtClean="0"/>
              <a:t>Re-use </a:t>
            </a:r>
            <a:r>
              <a:rPr lang="en-GB" sz="1800" b="1" dirty="0" smtClean="0"/>
              <a:t>standard methods &amp; collect new, specific raw data from literature &amp; partners </a:t>
            </a:r>
            <a:r>
              <a:rPr lang="en-GB" sz="1800" dirty="0" smtClean="0"/>
              <a:t>: </a:t>
            </a:r>
            <a:r>
              <a:rPr lang="en-GB" sz="1800" i="1" dirty="0" smtClean="0"/>
              <a:t>e.g. Living Planet Index (LPI) ; Wetland Extend Trend (“WET”) Index…</a:t>
            </a:r>
          </a:p>
          <a:p>
            <a:pPr marL="400050" lvl="1" indent="-400050">
              <a:spcBef>
                <a:spcPts val="1200"/>
              </a:spcBef>
              <a:buClr>
                <a:schemeClr val="accent5">
                  <a:lumMod val="75000"/>
                </a:schemeClr>
              </a:buClr>
              <a:buSzPct val="100000"/>
              <a:buFont typeface="Arial" panose="020B0604020202020204" pitchFamily="34" charset="0"/>
              <a:buChar char="•"/>
            </a:pPr>
            <a:endParaRPr lang="en-GB" sz="1800" i="1"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sz="1800" b="1" dirty="0" smtClean="0"/>
              <a:t>Re-use partner’s existing indicators</a:t>
            </a:r>
            <a:r>
              <a:rPr lang="en-GB" sz="1800" dirty="0" smtClean="0"/>
              <a:t>: </a:t>
            </a:r>
            <a:r>
              <a:rPr lang="en-GB" sz="1800" i="1" dirty="0" smtClean="0"/>
              <a:t>e.g. Water Exploitation Index (UN, UNEP-MAP Plan Bleu…)                  </a:t>
            </a:r>
            <a:r>
              <a:rPr lang="en-GB" sz="1800" i="1" dirty="0" smtClean="0">
                <a:sym typeface="Wingdings" panose="05000000000000000000" pitchFamily="2" charset="2"/>
              </a:rPr>
              <a:t>  “filter” info to be relevant </a:t>
            </a:r>
            <a:r>
              <a:rPr lang="en-GB" sz="1800" i="1" dirty="0">
                <a:sym typeface="Wingdings" panose="05000000000000000000" pitchFamily="2" charset="2"/>
              </a:rPr>
              <a:t>for </a:t>
            </a:r>
            <a:r>
              <a:rPr lang="en-GB" sz="1800" i="1" dirty="0" smtClean="0">
                <a:sym typeface="Wingdings" panose="05000000000000000000" pitchFamily="2" charset="2"/>
              </a:rPr>
              <a:t>wetlands</a:t>
            </a:r>
          </a:p>
          <a:p>
            <a:pPr marL="400050" lvl="1" indent="-400050">
              <a:spcBef>
                <a:spcPts val="1200"/>
              </a:spcBef>
              <a:buClr>
                <a:schemeClr val="accent5">
                  <a:lumMod val="75000"/>
                </a:schemeClr>
              </a:buClr>
              <a:buSzPct val="100000"/>
              <a:buFont typeface="Arial" panose="020B0604020202020204" pitchFamily="34" charset="0"/>
              <a:buChar char="•"/>
            </a:pPr>
            <a:endParaRPr lang="en-GB" sz="1800"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sz="1800" b="1" dirty="0" smtClean="0"/>
              <a:t>Own calculations</a:t>
            </a:r>
            <a:r>
              <a:rPr lang="en-GB" sz="1800" dirty="0" smtClean="0"/>
              <a:t>: </a:t>
            </a:r>
            <a:r>
              <a:rPr lang="en-GB" sz="1800" i="1" dirty="0" smtClean="0"/>
              <a:t>e.g. from satellite images, Wetland conversion to farmland &amp; urban </a:t>
            </a:r>
            <a:r>
              <a:rPr lang="en-GB" sz="1800" i="1" dirty="0" smtClean="0"/>
              <a:t>areas</a:t>
            </a:r>
          </a:p>
          <a:p>
            <a:pPr marL="400050" lvl="1" indent="-400050">
              <a:spcBef>
                <a:spcPts val="1200"/>
              </a:spcBef>
              <a:buClr>
                <a:schemeClr val="accent5">
                  <a:lumMod val="75000"/>
                </a:schemeClr>
              </a:buClr>
              <a:buSzPct val="100000"/>
              <a:buFont typeface="Arial" panose="020B0604020202020204" pitchFamily="34" charset="0"/>
              <a:buChar char="•"/>
            </a:pPr>
            <a:endParaRPr lang="en-GB" sz="1800" i="1"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sz="1800" b="1" dirty="0" smtClean="0"/>
              <a:t>Mining </a:t>
            </a:r>
            <a:r>
              <a:rPr lang="en-GB" sz="1800" b="1" dirty="0" err="1" smtClean="0"/>
              <a:t>intern’l</a:t>
            </a:r>
            <a:r>
              <a:rPr lang="en-GB" sz="1800" b="1" dirty="0" smtClean="0"/>
              <a:t>, public databases</a:t>
            </a:r>
            <a:r>
              <a:rPr lang="en-GB" sz="1800" dirty="0" smtClean="0"/>
              <a:t>: </a:t>
            </a:r>
            <a:r>
              <a:rPr lang="en-GB" sz="1800" i="1" dirty="0" smtClean="0"/>
              <a:t>e.g. FAO Dams; Ramsar Sites Information Service (RSIS) ; Water Footprint…            </a:t>
            </a:r>
            <a:r>
              <a:rPr lang="en-GB" sz="1800" i="1" dirty="0" smtClean="0">
                <a:sym typeface="Wingdings" panose="05000000000000000000" pitchFamily="2" charset="2"/>
              </a:rPr>
              <a:t> extracts relevant for Med. Region</a:t>
            </a:r>
            <a:endParaRPr lang="en-GB" sz="1800"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p:txBody>
          <a:bodyPr/>
          <a:lstStyle/>
          <a:p>
            <a:r>
              <a:rPr lang="en-US" sz="2400" dirty="0" smtClean="0"/>
              <a:t>Methods for Indicators development/ calculation</a:t>
            </a:r>
            <a:endParaRPr lang="en-US" sz="2400" dirty="0"/>
          </a:p>
        </p:txBody>
      </p:sp>
    </p:spTree>
    <p:extLst>
      <p:ext uri="{BB962C8B-B14F-4D97-AF65-F5344CB8AC3E}">
        <p14:creationId xmlns:p14="http://schemas.microsoft.com/office/powerpoint/2010/main" val="6954407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spcBef>
                <a:spcPts val="1200"/>
              </a:spcBef>
              <a:buClr>
                <a:schemeClr val="accent5">
                  <a:lumMod val="75000"/>
                </a:schemeClr>
              </a:buClr>
              <a:buSzPct val="100000"/>
              <a:buNone/>
            </a:pPr>
            <a:r>
              <a:rPr lang="en-GB" sz="2800" b="1" dirty="0" smtClean="0">
                <a:solidFill>
                  <a:srgbClr val="227B84"/>
                </a:solidFill>
                <a:latin typeface="Maiandra GD" pitchFamily="34" charset="0"/>
              </a:rPr>
              <a:t>Some “tips” :</a:t>
            </a:r>
          </a:p>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pPr marL="400050" lvl="1" indent="-400050">
              <a:spcBef>
                <a:spcPts val="1200"/>
              </a:spcBef>
              <a:buClr>
                <a:schemeClr val="accent5">
                  <a:lumMod val="75000"/>
                </a:schemeClr>
              </a:buClr>
              <a:buSzPct val="100000"/>
              <a:buFont typeface="Arial" panose="020B0604020202020204" pitchFamily="34" charset="0"/>
              <a:buChar char="•"/>
            </a:pPr>
            <a:r>
              <a:rPr lang="en-GB" dirty="0">
                <a:sym typeface="Wingdings" panose="05000000000000000000" pitchFamily="2" charset="2"/>
              </a:rPr>
              <a:t>Make best use of </a:t>
            </a:r>
            <a:r>
              <a:rPr lang="en-GB" b="1" dirty="0">
                <a:sym typeface="Wingdings" panose="05000000000000000000" pitchFamily="2" charset="2"/>
              </a:rPr>
              <a:t>existing</a:t>
            </a:r>
            <a:r>
              <a:rPr lang="en-GB" dirty="0">
                <a:sym typeface="Wingdings" panose="05000000000000000000" pitchFamily="2" charset="2"/>
              </a:rPr>
              <a:t> data/ indicators </a:t>
            </a:r>
            <a:r>
              <a:rPr lang="en-GB" i="1" dirty="0">
                <a:sym typeface="Wingdings" panose="05000000000000000000" pitchFamily="2" charset="2"/>
              </a:rPr>
              <a:t>(don’t reinvent the wheel </a:t>
            </a:r>
            <a:r>
              <a:rPr lang="en-GB" i="1" dirty="0" smtClean="0">
                <a:sym typeface="Wingdings" panose="05000000000000000000" pitchFamily="2" charset="2"/>
              </a:rPr>
              <a:t>!)</a:t>
            </a:r>
            <a:r>
              <a:rPr lang="en-GB" i="1" dirty="0" smtClean="0"/>
              <a:t> </a:t>
            </a:r>
            <a:r>
              <a:rPr lang="en-GB" dirty="0" smtClean="0"/>
              <a:t>… but </a:t>
            </a:r>
            <a:r>
              <a:rPr lang="en-GB" b="1" dirty="0" smtClean="0"/>
              <a:t>do </a:t>
            </a:r>
            <a:r>
              <a:rPr lang="en-GB" b="1" dirty="0"/>
              <a:t>not take</a:t>
            </a:r>
            <a:r>
              <a:rPr lang="en-GB" dirty="0"/>
              <a:t> “just whatever </a:t>
            </a:r>
            <a:r>
              <a:rPr lang="en-GB" dirty="0" smtClean="0"/>
              <a:t>exists”</a:t>
            </a:r>
            <a:r>
              <a:rPr lang="en-GB" i="1" dirty="0" smtClean="0"/>
              <a:t> (should be fit for YOUR objectives/ framework)</a:t>
            </a:r>
            <a:endParaRPr lang="en-GB" i="1"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dirty="0" smtClean="0">
                <a:sym typeface="Wingdings" panose="05000000000000000000" pitchFamily="2" charset="2"/>
              </a:rPr>
              <a:t>May </a:t>
            </a:r>
            <a:r>
              <a:rPr lang="en-GB" dirty="0">
                <a:sym typeface="Wingdings" panose="05000000000000000000" pitchFamily="2" charset="2"/>
              </a:rPr>
              <a:t>involve “difficult” </a:t>
            </a:r>
            <a:r>
              <a:rPr lang="en-GB" b="1" dirty="0">
                <a:sym typeface="Wingdings" panose="05000000000000000000" pitchFamily="2" charset="2"/>
              </a:rPr>
              <a:t>partnerships</a:t>
            </a:r>
            <a:r>
              <a:rPr lang="en-GB" dirty="0" smtClean="0">
                <a:sym typeface="Wingdings" panose="05000000000000000000" pitchFamily="2" charset="2"/>
              </a:rPr>
              <a:t>…</a:t>
            </a:r>
          </a:p>
          <a:p>
            <a:pPr marL="400050" lvl="1" indent="-400050">
              <a:spcBef>
                <a:spcPts val="1200"/>
              </a:spcBef>
              <a:buClr>
                <a:schemeClr val="accent5">
                  <a:lumMod val="75000"/>
                </a:schemeClr>
              </a:buClr>
              <a:buSzPct val="100000"/>
              <a:buFont typeface="Arial" panose="020B0604020202020204" pitchFamily="34" charset="0"/>
              <a:buChar char="•"/>
            </a:pPr>
            <a:endParaRPr lang="en-GB" dirty="0" smtClean="0">
              <a:sym typeface="Wingdings" panose="05000000000000000000" pitchFamily="2" charset="2"/>
            </a:endParaRPr>
          </a:p>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sym typeface="Wingdings" panose="05000000000000000000" pitchFamily="2" charset="2"/>
              </a:rPr>
              <a:t>Document</a:t>
            </a:r>
            <a:r>
              <a:rPr lang="en-GB" dirty="0" smtClean="0">
                <a:sym typeface="Wingdings" panose="05000000000000000000" pitchFamily="2" charset="2"/>
              </a:rPr>
              <a:t> precisely and make public your methods/ </a:t>
            </a:r>
            <a:r>
              <a:rPr lang="en-GB" dirty="0" err="1" smtClean="0">
                <a:sym typeface="Wingdings" panose="05000000000000000000" pitchFamily="2" charset="2"/>
              </a:rPr>
              <a:t>protocoles</a:t>
            </a:r>
            <a:r>
              <a:rPr lang="en-GB" dirty="0" smtClean="0">
                <a:sym typeface="Wingdings" panose="05000000000000000000" pitchFamily="2" charset="2"/>
              </a:rPr>
              <a:t> </a:t>
            </a:r>
            <a:r>
              <a:rPr lang="en-GB" i="1" dirty="0" smtClean="0">
                <a:sym typeface="Wingdings" panose="05000000000000000000" pitchFamily="2" charset="2"/>
              </a:rPr>
              <a:t>( accountability; debate…)</a:t>
            </a:r>
            <a:endParaRPr lang="en-GB" i="1" dirty="0"/>
          </a:p>
        </p:txBody>
      </p:sp>
      <p:sp>
        <p:nvSpPr>
          <p:cNvPr id="3" name="Titre 2"/>
          <p:cNvSpPr>
            <a:spLocks noGrp="1"/>
          </p:cNvSpPr>
          <p:nvPr>
            <p:ph type="title"/>
          </p:nvPr>
        </p:nvSpPr>
        <p:spPr/>
        <p:txBody>
          <a:bodyPr/>
          <a:lstStyle/>
          <a:p>
            <a:r>
              <a:rPr lang="en-US" sz="2400" dirty="0" smtClean="0"/>
              <a:t>Methods for Indicators development/ calculation</a:t>
            </a:r>
            <a:endParaRPr lang="en-US" sz="2400"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837157">
            <a:off x="6008919" y="3812113"/>
            <a:ext cx="2846352"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space réservé du contenu 1"/>
          <p:cNvSpPr txBox="1">
            <a:spLocks/>
          </p:cNvSpPr>
          <p:nvPr/>
        </p:nvSpPr>
        <p:spPr>
          <a:xfrm>
            <a:off x="811053" y="6155068"/>
            <a:ext cx="5340366" cy="702932"/>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lang="fr-FR" sz="2400" b="1" kern="1200" dirty="0" smtClean="0">
                <a:solidFill>
                  <a:srgbClr val="0054A6"/>
                </a:solidFill>
                <a:latin typeface="Maiandra GD" pitchFamily="34" charset="0"/>
                <a:ea typeface="+mn-ea"/>
                <a:cs typeface="+mn-cs"/>
              </a:defRPr>
            </a:lvl1pPr>
            <a:lvl2pPr marL="742950" indent="-285750" algn="l" rtl="0" eaLnBrk="0" fontAlgn="base" hangingPunct="0">
              <a:spcBef>
                <a:spcPct val="20000"/>
              </a:spcBef>
              <a:spcAft>
                <a:spcPct val="0"/>
              </a:spcAft>
              <a:buFont typeface="Arial" pitchFamily="34" charset="0"/>
              <a:buChar char="–"/>
              <a:defRPr lang="fr-FR" sz="2000" kern="1200" dirty="0" smtClean="0">
                <a:solidFill>
                  <a:schemeClr val="tx1"/>
                </a:solidFill>
                <a:latin typeface="+mj-lt"/>
                <a:ea typeface="+mn-ea"/>
                <a:cs typeface="+mn-cs"/>
              </a:defRPr>
            </a:lvl2pPr>
            <a:lvl3pPr marL="1143000" indent="-228600" algn="l" rtl="0" eaLnBrk="0" fontAlgn="base" hangingPunct="0">
              <a:spcBef>
                <a:spcPct val="20000"/>
              </a:spcBef>
              <a:spcAft>
                <a:spcPct val="0"/>
              </a:spcAft>
              <a:buFont typeface="Arial" pitchFamily="34" charset="0"/>
              <a:buChar char="•"/>
              <a:defRPr lang="fr-FR" sz="1800" kern="1200" dirty="0" smtClean="0">
                <a:solidFill>
                  <a:schemeClr val="tx1"/>
                </a:solidFill>
                <a:latin typeface="+mj-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r">
              <a:spcBef>
                <a:spcPts val="1200"/>
              </a:spcBef>
              <a:buClr>
                <a:schemeClr val="accent5">
                  <a:lumMod val="75000"/>
                </a:schemeClr>
              </a:buClr>
              <a:buSzPct val="100000"/>
              <a:buFont typeface="Arial" pitchFamily="34" charset="0"/>
              <a:buNone/>
            </a:pPr>
            <a:r>
              <a:rPr lang="en-GB" sz="1800" b="1" i="1" dirty="0" smtClean="0">
                <a:solidFill>
                  <a:srgbClr val="227B84"/>
                </a:solidFill>
                <a:latin typeface="Maiandra GD" pitchFamily="34" charset="0"/>
              </a:rPr>
              <a:t>e.g. online only Methodological annexes to MWO2 Indicators Factsheets</a:t>
            </a:r>
          </a:p>
        </p:txBody>
      </p:sp>
    </p:spTree>
    <p:extLst>
      <p:ext uri="{BB962C8B-B14F-4D97-AF65-F5344CB8AC3E}">
        <p14:creationId xmlns:p14="http://schemas.microsoft.com/office/powerpoint/2010/main" val="216768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00"/>
                                        <p:tgtEl>
                                          <p:spTgt spid="30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013521"/>
          </a:xfrm>
        </p:spPr>
        <p:txBody>
          <a:bodyPr/>
          <a:lstStyle/>
          <a:p>
            <a:pPr marL="0" lvl="1" indent="0">
              <a:spcBef>
                <a:spcPts val="1200"/>
              </a:spcBef>
              <a:buClr>
                <a:schemeClr val="accent5">
                  <a:lumMod val="75000"/>
                </a:schemeClr>
              </a:buClr>
              <a:buSzPct val="100000"/>
              <a:buNone/>
            </a:pPr>
            <a:r>
              <a:rPr lang="en-GB" sz="2800" b="1" dirty="0" smtClean="0">
                <a:solidFill>
                  <a:srgbClr val="227B84"/>
                </a:solidFill>
                <a:latin typeface="Maiandra GD" pitchFamily="34" charset="0"/>
              </a:rPr>
              <a:t>MWO:</a:t>
            </a:r>
          </a:p>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pPr marL="400050" lvl="1" indent="-400050">
              <a:spcBef>
                <a:spcPts val="1200"/>
              </a:spcBef>
              <a:buClr>
                <a:schemeClr val="accent5">
                  <a:lumMod val="75000"/>
                </a:schemeClr>
              </a:buClr>
              <a:buSzPct val="100000"/>
              <a:buFont typeface="Arial" panose="020B0604020202020204" pitchFamily="34" charset="0"/>
              <a:buChar char="•"/>
            </a:pPr>
            <a:r>
              <a:rPr lang="en-US" dirty="0" smtClean="0"/>
              <a:t>Insufficiently </a:t>
            </a:r>
            <a:r>
              <a:rPr lang="en-US" dirty="0"/>
              <a:t>planned </a:t>
            </a:r>
            <a:r>
              <a:rPr lang="en-US" dirty="0" smtClean="0">
                <a:sym typeface="Wingdings" panose="05000000000000000000" pitchFamily="2" charset="2"/>
              </a:rPr>
              <a:t>  N  uncoordinated files (DB, Excel…)</a:t>
            </a:r>
          </a:p>
          <a:p>
            <a:pPr marL="0" lvl="1" indent="0">
              <a:spcBef>
                <a:spcPts val="1200"/>
              </a:spcBef>
              <a:buClr>
                <a:schemeClr val="accent5">
                  <a:lumMod val="75000"/>
                </a:schemeClr>
              </a:buClr>
              <a:buSzPct val="100000"/>
              <a:buNone/>
            </a:pPr>
            <a:endParaRPr lang="en-US" dirty="0" smtClean="0"/>
          </a:p>
          <a:p>
            <a:pPr marL="400050" lvl="1" indent="-400050">
              <a:spcBef>
                <a:spcPts val="1200"/>
              </a:spcBef>
              <a:buClr>
                <a:schemeClr val="accent5">
                  <a:lumMod val="75000"/>
                </a:schemeClr>
              </a:buClr>
              <a:buSzPct val="100000"/>
              <a:buFont typeface="Arial" panose="020B0604020202020204" pitchFamily="34" charset="0"/>
              <a:buChar char="•"/>
            </a:pPr>
            <a:r>
              <a:rPr lang="en-US" dirty="0" smtClean="0"/>
              <a:t>…except </a:t>
            </a:r>
            <a:r>
              <a:rPr lang="en-US" dirty="0"/>
              <a:t>for Biodiversity </a:t>
            </a:r>
            <a:r>
              <a:rPr lang="en-US" dirty="0" smtClean="0"/>
              <a:t>: integration </a:t>
            </a:r>
            <a:r>
              <a:rPr lang="en-US" dirty="0"/>
              <a:t>of LPI data to global </a:t>
            </a:r>
            <a:r>
              <a:rPr lang="en-US" dirty="0" smtClean="0"/>
              <a:t>LPI </a:t>
            </a:r>
            <a:r>
              <a:rPr lang="en-US" dirty="0" smtClean="0"/>
              <a:t>database… </a:t>
            </a:r>
            <a:r>
              <a:rPr lang="en-US" b="1" dirty="0" smtClean="0"/>
              <a:t>if/ where </a:t>
            </a:r>
            <a:r>
              <a:rPr lang="en-US" b="1" dirty="0"/>
              <a:t>allowed by data </a:t>
            </a:r>
            <a:r>
              <a:rPr lang="en-US" b="1" dirty="0" smtClean="0"/>
              <a:t>producers</a:t>
            </a:r>
          </a:p>
          <a:p>
            <a:pPr marL="0" lvl="1" indent="0">
              <a:spcBef>
                <a:spcPts val="1200"/>
              </a:spcBef>
              <a:buClr>
                <a:schemeClr val="accent5">
                  <a:lumMod val="75000"/>
                </a:schemeClr>
              </a:buClr>
              <a:buSzPct val="100000"/>
              <a:buNone/>
            </a:pPr>
            <a:endParaRPr lang="en-US" b="1" dirty="0" smtClean="0"/>
          </a:p>
          <a:p>
            <a:pPr marL="400050" lvl="1" indent="-400050">
              <a:spcBef>
                <a:spcPts val="1200"/>
              </a:spcBef>
              <a:buClr>
                <a:schemeClr val="accent5">
                  <a:lumMod val="75000"/>
                </a:schemeClr>
              </a:buClr>
              <a:buSzPct val="100000"/>
              <a:buFont typeface="Arial" panose="020B0604020202020204" pitchFamily="34" charset="0"/>
              <a:buChar char="•"/>
            </a:pPr>
            <a:r>
              <a:rPr lang="en-US" dirty="0" smtClean="0">
                <a:sym typeface="Wingdings" panose="05000000000000000000" pitchFamily="2" charset="2"/>
              </a:rPr>
              <a:t>Being solved now </a:t>
            </a:r>
            <a:r>
              <a:rPr lang="en-US" i="1" dirty="0" smtClean="0">
                <a:sym typeface="Wingdings" panose="05000000000000000000" pitchFamily="2" charset="2"/>
              </a:rPr>
              <a:t>(integration into common MWO DB underway)</a:t>
            </a:r>
            <a:endParaRPr lang="en-GB" i="1" dirty="0" smtClean="0">
              <a:sym typeface="Wingdings" panose="05000000000000000000" pitchFamily="2" charset="2"/>
            </a:endParaRPr>
          </a:p>
          <a:p>
            <a:pPr marL="400050" lvl="1" indent="-400050">
              <a:spcBef>
                <a:spcPts val="1200"/>
              </a:spcBef>
              <a:buClr>
                <a:schemeClr val="accent5">
                  <a:lumMod val="75000"/>
                </a:schemeClr>
              </a:buClr>
              <a:buSzPct val="100000"/>
              <a:buFont typeface="Arial" panose="020B0604020202020204" pitchFamily="34" charset="0"/>
              <a:buChar char="•"/>
            </a:pPr>
            <a:endParaRPr lang="en-GB" b="1" dirty="0" smtClean="0">
              <a:sym typeface="Wingdings" panose="05000000000000000000" pitchFamily="2" charset="2"/>
            </a:endParaRPr>
          </a:p>
        </p:txBody>
      </p:sp>
      <p:sp>
        <p:nvSpPr>
          <p:cNvPr id="3" name="Titre 2"/>
          <p:cNvSpPr>
            <a:spLocks noGrp="1"/>
          </p:cNvSpPr>
          <p:nvPr>
            <p:ph type="title"/>
          </p:nvPr>
        </p:nvSpPr>
        <p:spPr/>
        <p:txBody>
          <a:bodyPr/>
          <a:lstStyle/>
          <a:p>
            <a:r>
              <a:rPr lang="en-US" sz="2400" dirty="0"/>
              <a:t>Planning data </a:t>
            </a:r>
            <a:r>
              <a:rPr lang="en-US" sz="2400" dirty="0" smtClean="0"/>
              <a:t>storage (&amp; integration)</a:t>
            </a:r>
            <a:endParaRPr lang="en-US" sz="2400" dirty="0"/>
          </a:p>
        </p:txBody>
      </p:sp>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511571" cy="5498584"/>
          </a:xfrm>
        </p:spPr>
        <p:txBody>
          <a:bodyPr/>
          <a:lstStyle/>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r>
              <a:rPr lang="en-US" sz="2000" b="0" dirty="0">
                <a:solidFill>
                  <a:schemeClr val="tx1"/>
                </a:solidFill>
                <a:latin typeface="+mj-lt"/>
              </a:rPr>
              <a:t>The parameters collected </a:t>
            </a:r>
            <a:r>
              <a:rPr lang="en-US" sz="2000" b="0" i="1" dirty="0" smtClean="0">
                <a:solidFill>
                  <a:schemeClr val="tx1"/>
                </a:solidFill>
                <a:latin typeface="+mj-lt"/>
              </a:rPr>
              <a:t>(in </a:t>
            </a:r>
            <a:r>
              <a:rPr lang="en-US" sz="2000" b="0" i="1" dirty="0">
                <a:solidFill>
                  <a:schemeClr val="tx1"/>
                </a:solidFill>
                <a:latin typeface="+mj-lt"/>
              </a:rPr>
              <a:t>the </a:t>
            </a:r>
            <a:r>
              <a:rPr lang="en-US" sz="2000" b="0" i="1" dirty="0" smtClean="0">
                <a:solidFill>
                  <a:schemeClr val="tx1"/>
                </a:solidFill>
                <a:latin typeface="+mj-lt"/>
              </a:rPr>
              <a:t>field, from the literature…)  </a:t>
            </a:r>
            <a:r>
              <a:rPr lang="en-US" sz="2000" b="0" dirty="0" smtClean="0">
                <a:solidFill>
                  <a:schemeClr val="tx1"/>
                </a:solidFill>
                <a:latin typeface="+mj-lt"/>
              </a:rPr>
              <a:t>are </a:t>
            </a:r>
            <a:r>
              <a:rPr lang="en-US" sz="2000" i="1" dirty="0" smtClean="0">
                <a:solidFill>
                  <a:schemeClr val="tx1"/>
                </a:solidFill>
                <a:latin typeface="+mj-lt"/>
              </a:rPr>
              <a:t>NOT</a:t>
            </a:r>
            <a:r>
              <a:rPr lang="en-US" sz="2000" b="0" dirty="0" smtClean="0">
                <a:solidFill>
                  <a:schemeClr val="tx1"/>
                </a:solidFill>
                <a:latin typeface="+mj-lt"/>
              </a:rPr>
              <a:t> necessary </a:t>
            </a:r>
            <a:r>
              <a:rPr lang="en-US" sz="2000" b="0" dirty="0">
                <a:solidFill>
                  <a:schemeClr val="tx1"/>
                </a:solidFill>
                <a:latin typeface="+mj-lt"/>
              </a:rPr>
              <a:t>the indicators themselves</a:t>
            </a:r>
            <a:r>
              <a:rPr lang="en-US" sz="2000" b="0" i="1" dirty="0">
                <a:solidFill>
                  <a:schemeClr val="tx1"/>
                </a:solidFill>
                <a:latin typeface="+mj-lt"/>
              </a:rPr>
              <a:t> (but should contribute to them)</a:t>
            </a:r>
            <a:endParaRPr lang="fr-FR" sz="2000" b="0" i="1" dirty="0">
              <a:solidFill>
                <a:schemeClr val="tx1"/>
              </a:solidFill>
              <a:latin typeface="+mj-lt"/>
            </a:endParaRPr>
          </a:p>
          <a:p>
            <a:endParaRPr lang="fr-FR" sz="2000" b="0" dirty="0">
              <a:solidFill>
                <a:schemeClr val="tx1"/>
              </a:solidFill>
              <a:latin typeface="+mj-lt"/>
            </a:endParaRPr>
          </a:p>
          <a:p>
            <a:r>
              <a:rPr lang="en-US" sz="2000" b="0" dirty="0" smtClean="0">
                <a:solidFill>
                  <a:schemeClr val="tx1"/>
                </a:solidFill>
                <a:latin typeface="+mj-lt"/>
              </a:rPr>
              <a:t>MWO </a:t>
            </a:r>
            <a:r>
              <a:rPr lang="en-US" sz="2000" b="0" dirty="0">
                <a:solidFill>
                  <a:schemeClr val="tx1"/>
                </a:solidFill>
                <a:latin typeface="+mj-lt"/>
              </a:rPr>
              <a:t>= Limited field monitoring: mainly </a:t>
            </a:r>
            <a:r>
              <a:rPr lang="en-US" sz="2000" b="0" dirty="0" smtClean="0">
                <a:solidFill>
                  <a:schemeClr val="tx1"/>
                </a:solidFill>
                <a:latin typeface="+mj-lt"/>
              </a:rPr>
              <a:t>satellite </a:t>
            </a:r>
            <a:r>
              <a:rPr lang="en-US" sz="2000" b="0" dirty="0">
                <a:solidFill>
                  <a:schemeClr val="tx1"/>
                </a:solidFill>
                <a:latin typeface="+mj-lt"/>
              </a:rPr>
              <a:t>image analysis, compilation of </a:t>
            </a:r>
            <a:r>
              <a:rPr lang="en-US" sz="2000" b="0" dirty="0" smtClean="0">
                <a:solidFill>
                  <a:schemeClr val="tx1"/>
                </a:solidFill>
                <a:latin typeface="+mj-lt"/>
              </a:rPr>
              <a:t>biodiversity time-series </a:t>
            </a:r>
            <a:r>
              <a:rPr lang="en-US" sz="2000" b="0" dirty="0">
                <a:solidFill>
                  <a:schemeClr val="tx1"/>
                </a:solidFill>
                <a:latin typeface="+mj-lt"/>
              </a:rPr>
              <a:t>from </a:t>
            </a:r>
            <a:r>
              <a:rPr lang="en-US" sz="2000" b="0" dirty="0" smtClean="0">
                <a:solidFill>
                  <a:schemeClr val="tx1"/>
                </a:solidFill>
                <a:latin typeface="+mj-lt"/>
              </a:rPr>
              <a:t>literature and </a:t>
            </a:r>
            <a:r>
              <a:rPr lang="en-US" sz="2000" b="0" dirty="0">
                <a:solidFill>
                  <a:schemeClr val="tx1"/>
                </a:solidFill>
                <a:latin typeface="+mj-lt"/>
              </a:rPr>
              <a:t>personal contacts</a:t>
            </a:r>
            <a:r>
              <a:rPr lang="en-US" sz="2000" b="0" dirty="0" smtClean="0">
                <a:solidFill>
                  <a:schemeClr val="tx1"/>
                </a:solidFill>
                <a:latin typeface="+mj-lt"/>
              </a:rPr>
              <a:t>, extraction from public databases, </a:t>
            </a:r>
            <a:r>
              <a:rPr lang="en-US" sz="2000" b="0" dirty="0" smtClean="0">
                <a:solidFill>
                  <a:schemeClr val="tx1"/>
                </a:solidFill>
                <a:latin typeface="+mj-lt"/>
              </a:rPr>
              <a:t>running models</a:t>
            </a:r>
            <a:r>
              <a:rPr lang="en-US" sz="2000" b="0" dirty="0" smtClean="0">
                <a:solidFill>
                  <a:schemeClr val="tx1"/>
                </a:solidFill>
                <a:latin typeface="+mj-lt"/>
              </a:rPr>
              <a:t>…</a:t>
            </a:r>
          </a:p>
          <a:p>
            <a:pPr marL="0" indent="0">
              <a:buNone/>
            </a:pPr>
            <a:endParaRPr lang="en-US" sz="2000" b="0" dirty="0" smtClean="0">
              <a:solidFill>
                <a:schemeClr val="tx1"/>
              </a:solidFill>
              <a:latin typeface="+mj-lt"/>
            </a:endParaRPr>
          </a:p>
          <a:p>
            <a:pPr lvl="0"/>
            <a:r>
              <a:rPr lang="en-US" sz="2000" b="0" dirty="0" smtClean="0">
                <a:solidFill>
                  <a:schemeClr val="tx1"/>
                </a:solidFill>
                <a:latin typeface="+mj-lt"/>
              </a:rPr>
              <a:t>MWO </a:t>
            </a:r>
            <a:r>
              <a:rPr lang="en-US" sz="2000" b="0" dirty="0">
                <a:solidFill>
                  <a:schemeClr val="tx1"/>
                </a:solidFill>
                <a:latin typeface="+mj-lt"/>
              </a:rPr>
              <a:t>database </a:t>
            </a:r>
            <a:r>
              <a:rPr lang="en-US" sz="2000" b="0" dirty="0" smtClean="0">
                <a:solidFill>
                  <a:schemeClr val="tx1"/>
                </a:solidFill>
                <a:latin typeface="+mj-lt"/>
              </a:rPr>
              <a:t> : </a:t>
            </a:r>
            <a:r>
              <a:rPr lang="en-US" sz="2000" b="0" dirty="0" smtClean="0">
                <a:solidFill>
                  <a:schemeClr val="tx1"/>
                </a:solidFill>
                <a:latin typeface="+mj-lt"/>
              </a:rPr>
              <a:t>Development </a:t>
            </a:r>
            <a:r>
              <a:rPr lang="en-US" sz="2000" b="0" dirty="0">
                <a:solidFill>
                  <a:schemeClr val="tx1"/>
                </a:solidFill>
                <a:latin typeface="+mj-lt"/>
              </a:rPr>
              <a:t>ongoing </a:t>
            </a:r>
            <a:r>
              <a:rPr lang="en-US" sz="2000" b="0" i="1" dirty="0" smtClean="0">
                <a:solidFill>
                  <a:schemeClr val="tx1"/>
                </a:solidFill>
                <a:latin typeface="+mj-lt"/>
              </a:rPr>
              <a:t>(integrating Biodiversity, Land-cover, Dams, JRC Water extent…)</a:t>
            </a:r>
          </a:p>
          <a:p>
            <a:pPr marL="0" lvl="0" indent="0">
              <a:buNone/>
            </a:pPr>
            <a:endParaRPr lang="en-US" sz="2000" b="0" dirty="0" smtClean="0">
              <a:solidFill>
                <a:schemeClr val="tx1"/>
              </a:solidFill>
              <a:latin typeface="+mj-lt"/>
            </a:endParaRPr>
          </a:p>
          <a:p>
            <a:pPr lvl="0"/>
            <a:r>
              <a:rPr lang="en-US" sz="2000" b="0" dirty="0" smtClean="0">
                <a:solidFill>
                  <a:schemeClr val="tx1"/>
                </a:solidFill>
                <a:latin typeface="+mj-lt"/>
              </a:rPr>
              <a:t> Monitoring work may </a:t>
            </a:r>
            <a:r>
              <a:rPr lang="en-US" sz="2000" b="0" dirty="0">
                <a:solidFill>
                  <a:schemeClr val="tx1"/>
                </a:solidFill>
                <a:latin typeface="+mj-lt"/>
              </a:rPr>
              <a:t>be shared between </a:t>
            </a:r>
            <a:r>
              <a:rPr lang="en-US" sz="2000" dirty="0">
                <a:solidFill>
                  <a:schemeClr val="tx1"/>
                </a:solidFill>
                <a:latin typeface="+mj-lt"/>
              </a:rPr>
              <a:t>one or more </a:t>
            </a:r>
            <a:r>
              <a:rPr lang="en-US" sz="2000" dirty="0" smtClean="0">
                <a:solidFill>
                  <a:schemeClr val="tx1"/>
                </a:solidFill>
                <a:latin typeface="+mj-lt"/>
              </a:rPr>
              <a:t>partners</a:t>
            </a:r>
            <a:r>
              <a:rPr lang="en-US" sz="2000" b="0" dirty="0" smtClean="0">
                <a:solidFill>
                  <a:schemeClr val="tx1"/>
                </a:solidFill>
                <a:latin typeface="+mj-lt"/>
              </a:rPr>
              <a:t> </a:t>
            </a:r>
            <a:r>
              <a:rPr lang="en-US" sz="2000" b="0" i="1" dirty="0" smtClean="0">
                <a:solidFill>
                  <a:schemeClr val="tx1"/>
                </a:solidFill>
                <a:latin typeface="+mj-lt"/>
              </a:rPr>
              <a:t>(e.g. “Data collection” vs. “Indicator calculation”)</a:t>
            </a:r>
            <a:endParaRPr lang="fr-FR" sz="2000" b="0" i="1" dirty="0">
              <a:solidFill>
                <a:schemeClr val="tx1"/>
              </a:solidFill>
              <a:latin typeface="+mj-lt"/>
            </a:endParaRPr>
          </a:p>
          <a:p>
            <a:pPr marL="0" indent="0">
              <a:buNone/>
            </a:pPr>
            <a:endParaRPr lang="en-US" sz="2000" b="0" dirty="0" smtClean="0">
              <a:solidFill>
                <a:schemeClr val="tx1"/>
              </a:solidFill>
              <a:latin typeface="+mj-lt"/>
            </a:endParaRPr>
          </a:p>
        </p:txBody>
      </p:sp>
      <p:sp>
        <p:nvSpPr>
          <p:cNvPr id="3" name="Titre 2"/>
          <p:cNvSpPr>
            <a:spLocks noGrp="1"/>
          </p:cNvSpPr>
          <p:nvPr>
            <p:ph type="title"/>
          </p:nvPr>
        </p:nvSpPr>
        <p:spPr>
          <a:xfrm>
            <a:off x="767451" y="95003"/>
            <a:ext cx="8229600" cy="607762"/>
          </a:xfrm>
        </p:spPr>
        <p:txBody>
          <a:bodyPr/>
          <a:lstStyle/>
          <a:p>
            <a:r>
              <a:rPr lang="en-US" sz="2400" dirty="0" smtClean="0"/>
              <a:t>Collecting/ storing </a:t>
            </a:r>
            <a:r>
              <a:rPr lang="en-US" sz="2400" dirty="0" smtClean="0"/>
              <a:t>data &amp; calculating indicators</a:t>
            </a:r>
            <a:endParaRPr lang="en-US" sz="2400" dirty="0"/>
          </a:p>
        </p:txBody>
      </p:sp>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13031" y="807213"/>
            <a:ext cx="7309691" cy="3551031"/>
          </a:xfrm>
        </p:spPr>
        <p:txBody>
          <a:bodyPr/>
          <a:lstStyle/>
          <a:p>
            <a:pPr marL="0" lvl="1" indent="0">
              <a:spcBef>
                <a:spcPts val="1200"/>
              </a:spcBef>
              <a:buClr>
                <a:schemeClr val="accent5">
                  <a:lumMod val="75000"/>
                </a:schemeClr>
              </a:buClr>
              <a:buSzPct val="100000"/>
              <a:buNone/>
            </a:pPr>
            <a:r>
              <a:rPr lang="en-GB" sz="2800" b="1" dirty="0" smtClean="0">
                <a:solidFill>
                  <a:srgbClr val="227B84"/>
                </a:solidFill>
                <a:latin typeface="Maiandra GD" pitchFamily="34" charset="0"/>
              </a:rPr>
              <a:t>So far…</a:t>
            </a:r>
          </a:p>
          <a:p>
            <a:pPr marL="0" lvl="1" indent="0">
              <a:spcBef>
                <a:spcPts val="1200"/>
              </a:spcBef>
              <a:buClr>
                <a:schemeClr val="accent5">
                  <a:lumMod val="75000"/>
                </a:schemeClr>
              </a:buClr>
              <a:buSzPct val="100000"/>
              <a:buNone/>
            </a:pPr>
            <a:endParaRPr lang="en-GB" sz="2800" b="1" dirty="0">
              <a:solidFill>
                <a:srgbClr val="227B84"/>
              </a:solidFill>
              <a:latin typeface="Maiandra GD" pitchFamily="34" charset="0"/>
            </a:endParaRPr>
          </a:p>
          <a:p>
            <a:pPr marL="400050" lvl="1" indent="-400050">
              <a:spcBef>
                <a:spcPts val="1200"/>
              </a:spcBef>
              <a:buClr>
                <a:schemeClr val="accent5">
                  <a:lumMod val="75000"/>
                </a:schemeClr>
              </a:buClr>
              <a:buSzPct val="100000"/>
              <a:buFont typeface="Arial" panose="020B0604020202020204" pitchFamily="34" charset="0"/>
              <a:buChar char="•"/>
            </a:pPr>
            <a:r>
              <a:rPr lang="en-GB" dirty="0" smtClean="0">
                <a:sym typeface="Wingdings" panose="05000000000000000000" pitchFamily="2" charset="2"/>
              </a:rPr>
              <a:t>Indicator by indicator</a:t>
            </a: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r>
              <a:rPr lang="en-GB" dirty="0" smtClean="0">
                <a:sym typeface="Wingdings" panose="05000000000000000000" pitchFamily="2" charset="2"/>
              </a:rPr>
              <a:t>Planned = cross-analysis </a:t>
            </a:r>
            <a:r>
              <a:rPr lang="en-GB" i="1" dirty="0" smtClean="0">
                <a:sym typeface="Wingdings" panose="05000000000000000000" pitchFamily="2" charset="2"/>
              </a:rPr>
              <a:t>(e.g. Biodiversity vs. water extent or land-cover)</a:t>
            </a:r>
          </a:p>
          <a:p>
            <a:pPr marL="400050" lvl="1" indent="-400050">
              <a:spcBef>
                <a:spcPts val="1200"/>
              </a:spcBef>
              <a:buClr>
                <a:schemeClr val="accent5">
                  <a:lumMod val="75000"/>
                </a:schemeClr>
              </a:buClr>
              <a:buSzPct val="100000"/>
              <a:buFont typeface="Arial" panose="020B0604020202020204" pitchFamily="34" charset="0"/>
              <a:buChar char="•"/>
            </a:pPr>
            <a:endParaRPr lang="en-GB" dirty="0" smtClean="0">
              <a:sym typeface="Wingdings" panose="05000000000000000000" pitchFamily="2" charset="2"/>
            </a:endParaRPr>
          </a:p>
        </p:txBody>
      </p:sp>
      <p:sp>
        <p:nvSpPr>
          <p:cNvPr id="3" name="Titre 2"/>
          <p:cNvSpPr>
            <a:spLocks noGrp="1"/>
          </p:cNvSpPr>
          <p:nvPr>
            <p:ph type="title"/>
          </p:nvPr>
        </p:nvSpPr>
        <p:spPr/>
        <p:txBody>
          <a:bodyPr/>
          <a:lstStyle/>
          <a:p>
            <a:r>
              <a:rPr lang="en-US" sz="2400" dirty="0" err="1" smtClean="0"/>
              <a:t>Analysing</a:t>
            </a:r>
            <a:r>
              <a:rPr lang="en-US" sz="2400" dirty="0" smtClean="0"/>
              <a:t> data</a:t>
            </a:r>
            <a:endParaRPr lang="en-US" sz="2400" dirty="0"/>
          </a:p>
        </p:txBody>
      </p:sp>
      <p:pic>
        <p:nvPicPr>
          <p:cNvPr id="5" name="Image 7" descr="C:\Users\Chazee\Desktop\Photos 2013\DSC055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6043" y="4530725"/>
            <a:ext cx="25050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2" descr="E:\Photos\Photos 2012\Mission Algérie\Reghaia 16 nov 2012\Reghaia 16 Nov 2012 (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966" y="4530724"/>
            <a:ext cx="2591338" cy="1885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Danube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1116" y="4530725"/>
            <a:ext cx="2846797" cy="1896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0287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694280" y="875501"/>
            <a:ext cx="4708993" cy="631525"/>
          </a:xfrm>
        </p:spPr>
        <p:txBody>
          <a:bodyPr/>
          <a:lstStyle/>
          <a:p>
            <a:pPr marL="400050" lvl="1" indent="-400050">
              <a:spcBef>
                <a:spcPts val="1200"/>
              </a:spcBef>
              <a:buClr>
                <a:schemeClr val="accent5">
                  <a:lumMod val="75000"/>
                </a:schemeClr>
              </a:buClr>
              <a:buSzPct val="100000"/>
              <a:buFont typeface="Arial" panose="020B0604020202020204" pitchFamily="34" charset="0"/>
              <a:buChar char="•"/>
            </a:pPr>
            <a:r>
              <a:rPr lang="en-GB" b="1" dirty="0" smtClean="0"/>
              <a:t>Communication </a:t>
            </a:r>
            <a:r>
              <a:rPr lang="en-GB" b="1" dirty="0"/>
              <a:t>tools</a:t>
            </a:r>
            <a:r>
              <a:rPr lang="en-GB" dirty="0"/>
              <a:t>: diversified </a:t>
            </a:r>
          </a:p>
          <a:p>
            <a:pPr marL="0" lvl="1" indent="0">
              <a:spcBef>
                <a:spcPts val="1200"/>
              </a:spcBef>
              <a:buClr>
                <a:schemeClr val="accent5">
                  <a:lumMod val="75000"/>
                </a:schemeClr>
              </a:buClr>
              <a:buSzPct val="100000"/>
              <a:buNone/>
            </a:pPr>
            <a:endParaRPr lang="en-GB" dirty="0" smtClean="0"/>
          </a:p>
          <a:p>
            <a:pPr marL="400050" lvl="1" indent="-400050">
              <a:spcBef>
                <a:spcPts val="1200"/>
              </a:spcBef>
              <a:buClr>
                <a:schemeClr val="accent5">
                  <a:lumMod val="75000"/>
                </a:schemeClr>
              </a:buClr>
              <a:buSzPct val="100000"/>
              <a:buFont typeface="Arial" panose="020B0604020202020204" pitchFamily="34" charset="0"/>
              <a:buChar char="•"/>
            </a:pPr>
            <a:endParaRPr lang="en-GB" dirty="0"/>
          </a:p>
          <a:p>
            <a:pPr>
              <a:buClr>
                <a:schemeClr val="accent5">
                  <a:lumMod val="75000"/>
                </a:schemeClr>
              </a:buClr>
            </a:pPr>
            <a:endParaRPr lang="en-US" dirty="0">
              <a:solidFill>
                <a:schemeClr val="tx1"/>
              </a:solidFill>
            </a:endParaRPr>
          </a:p>
        </p:txBody>
      </p:sp>
      <p:sp>
        <p:nvSpPr>
          <p:cNvPr id="3" name="Titre 2"/>
          <p:cNvSpPr>
            <a:spLocks noGrp="1"/>
          </p:cNvSpPr>
          <p:nvPr>
            <p:ph type="title"/>
          </p:nvPr>
        </p:nvSpPr>
        <p:spPr/>
        <p:txBody>
          <a:bodyPr/>
          <a:lstStyle/>
          <a:p>
            <a:r>
              <a:rPr lang="en-US" sz="2400" dirty="0" smtClean="0"/>
              <a:t>Communication and transfer</a:t>
            </a:r>
            <a:endParaRPr lang="en-US" sz="2400" dirty="0"/>
          </a:p>
        </p:txBody>
      </p:sp>
      <p:pic>
        <p:nvPicPr>
          <p:cNvPr id="5" name="Imag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21251479">
            <a:off x="5927376" y="3528372"/>
            <a:ext cx="1676400" cy="2121408"/>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rot="344578">
            <a:off x="7427998" y="4350610"/>
            <a:ext cx="1615440" cy="2090928"/>
          </a:xfrm>
          <a:prstGeom prst="rect">
            <a:avLst/>
          </a:prstGeom>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406150">
            <a:off x="404816" y="1710544"/>
            <a:ext cx="1251864" cy="1761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4329" y="1076794"/>
            <a:ext cx="2527218" cy="1885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Image 4" descr="E:\Photos\Photos 2012\Maroc Agadir février 2012\Symposium\Medwet Agadir 6_8 Février (4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24983" y="1507026"/>
            <a:ext cx="3692046" cy="276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62218">
            <a:off x="478661" y="3987679"/>
            <a:ext cx="2322512"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Water forum_070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452327" y="5435422"/>
            <a:ext cx="2128256" cy="1596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531704" y="4911826"/>
            <a:ext cx="2594899" cy="194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0586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u texte 1"/>
          <p:cNvSpPr txBox="1">
            <a:spLocks/>
          </p:cNvSpPr>
          <p:nvPr/>
        </p:nvSpPr>
        <p:spPr bwMode="auto">
          <a:xfrm>
            <a:off x="657225" y="1031875"/>
            <a:ext cx="8216900"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r>
              <a:rPr lang="en-GB" altLang="fr-FR" sz="2400" b="1" dirty="0">
                <a:solidFill>
                  <a:srgbClr val="0054A6"/>
                </a:solidFill>
              </a:rPr>
              <a:t>Adaptive management of </a:t>
            </a:r>
            <a:r>
              <a:rPr lang="en-GB" altLang="fr-FR" sz="2400" b="1" dirty="0" smtClean="0">
                <a:solidFill>
                  <a:srgbClr val="0054A6"/>
                </a:solidFill>
              </a:rPr>
              <a:t>wetlands </a:t>
            </a:r>
            <a:r>
              <a:rPr lang="en-GB" altLang="fr-FR" sz="2400" b="1" dirty="0">
                <a:solidFill>
                  <a:srgbClr val="0054A6"/>
                </a:solidFill>
              </a:rPr>
              <a:t>requires an</a:t>
            </a:r>
            <a:endParaRPr lang="en-GB" altLang="fr-FR" sz="2400" b="1" i="1" dirty="0">
              <a:solidFill>
                <a:schemeClr val="hlink"/>
              </a:solidFill>
              <a:sym typeface="Wingdings" pitchFamily="2" charset="2"/>
            </a:endParaRPr>
          </a:p>
          <a:p>
            <a:pPr algn="ctr">
              <a:buFont typeface="Arial" pitchFamily="34" charset="0"/>
              <a:buNone/>
            </a:pPr>
            <a:r>
              <a:rPr lang="en-GB" altLang="fr-FR" sz="2400" b="1" dirty="0">
                <a:solidFill>
                  <a:srgbClr val="0054A6"/>
                </a:solidFill>
                <a:sym typeface="Wingdings" pitchFamily="2" charset="2"/>
              </a:rPr>
              <a:t>accurate description of the situation and its evolution</a:t>
            </a:r>
            <a:endParaRPr lang="en-GB" altLang="fr-FR" sz="2400" b="1" dirty="0">
              <a:solidFill>
                <a:srgbClr val="0054A6"/>
              </a:solidFill>
            </a:endParaRPr>
          </a:p>
        </p:txBody>
      </p:sp>
      <p:sp>
        <p:nvSpPr>
          <p:cNvPr id="56323" name="Espace réservé du texte 1"/>
          <p:cNvSpPr>
            <a:spLocks noGrp="1"/>
          </p:cNvSpPr>
          <p:nvPr>
            <p:ph type="body" sz="quarter" idx="4294967295"/>
          </p:nvPr>
        </p:nvSpPr>
        <p:spPr bwMode="auto">
          <a:xfrm>
            <a:off x="536575" y="2513019"/>
            <a:ext cx="6350000" cy="269081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SzPct val="85000"/>
              <a:buFontTx/>
              <a:buNone/>
            </a:pPr>
            <a:endParaRPr lang="en-US" altLang="fr-FR" sz="900" dirty="0" smtClean="0">
              <a:latin typeface="Arial" pitchFamily="34" charset="0"/>
            </a:endParaRPr>
          </a:p>
          <a:p>
            <a:pPr marL="0" indent="0">
              <a:spcBef>
                <a:spcPct val="0"/>
              </a:spcBef>
              <a:buFont typeface="Arial" pitchFamily="34" charset="0"/>
              <a:buNone/>
            </a:pPr>
            <a:r>
              <a:rPr lang="en-GB" altLang="fr-FR" sz="2400" b="1" dirty="0" smtClean="0">
                <a:solidFill>
                  <a:srgbClr val="0054A6"/>
                </a:solidFill>
                <a:latin typeface="Arial" pitchFamily="34" charset="0"/>
                <a:sym typeface="Wingdings" pitchFamily="2" charset="2"/>
              </a:rPr>
              <a:t>Until recently</a:t>
            </a:r>
            <a:r>
              <a:rPr lang="en-GB" altLang="fr-FR" sz="2400" dirty="0" smtClean="0">
                <a:latin typeface="Arial" pitchFamily="34" charset="0"/>
                <a:sym typeface="Wingdings" pitchFamily="2" charset="2"/>
              </a:rPr>
              <a:t>:</a:t>
            </a:r>
            <a:r>
              <a:rPr lang="en-GB" altLang="fr-FR" sz="2400" b="1" dirty="0" smtClean="0">
                <a:solidFill>
                  <a:srgbClr val="0054A6"/>
                </a:solidFill>
                <a:latin typeface="Arial" pitchFamily="34" charset="0"/>
                <a:sym typeface="Wingdings" pitchFamily="2" charset="2"/>
              </a:rPr>
              <a:t> </a:t>
            </a:r>
            <a:r>
              <a:rPr lang="en-US" altLang="fr-FR" sz="2400" dirty="0" smtClean="0">
                <a:latin typeface="Arial" pitchFamily="34" charset="0"/>
              </a:rPr>
              <a:t>a lot of knowledge but no consolidated overview on e.g. :</a:t>
            </a:r>
          </a:p>
          <a:p>
            <a:pPr lvl="2">
              <a:buClr>
                <a:schemeClr val="accent5">
                  <a:lumMod val="75000"/>
                </a:schemeClr>
              </a:buClr>
              <a:buSzPct val="100000"/>
            </a:pPr>
            <a:r>
              <a:rPr lang="en-US" altLang="fr-FR" dirty="0" smtClean="0">
                <a:latin typeface="Arial" pitchFamily="34" charset="0"/>
              </a:rPr>
              <a:t>surface area of Med. wetlands ?</a:t>
            </a:r>
          </a:p>
          <a:p>
            <a:pPr lvl="2">
              <a:buClr>
                <a:schemeClr val="accent5">
                  <a:lumMod val="75000"/>
                </a:schemeClr>
              </a:buClr>
              <a:buSzPct val="100000"/>
            </a:pPr>
            <a:r>
              <a:rPr lang="en-US" altLang="fr-FR" dirty="0" smtClean="0">
                <a:latin typeface="Arial" pitchFamily="34" charset="0"/>
              </a:rPr>
              <a:t>trends in water quantities &amp; quality ?</a:t>
            </a:r>
          </a:p>
          <a:p>
            <a:pPr lvl="2">
              <a:buClr>
                <a:schemeClr val="accent5">
                  <a:lumMod val="75000"/>
                </a:schemeClr>
              </a:buClr>
              <a:buSzPct val="100000"/>
            </a:pPr>
            <a:r>
              <a:rPr lang="en-US" altLang="fr-FR" dirty="0" smtClean="0">
                <a:latin typeface="Arial" pitchFamily="34" charset="0"/>
              </a:rPr>
              <a:t>biodiversity ?</a:t>
            </a:r>
          </a:p>
          <a:p>
            <a:pPr lvl="2">
              <a:buClr>
                <a:schemeClr val="accent5">
                  <a:lumMod val="75000"/>
                </a:schemeClr>
              </a:buClr>
              <a:buSzPct val="100000"/>
            </a:pPr>
            <a:r>
              <a:rPr lang="en-US" altLang="fr-FR" dirty="0" smtClean="0">
                <a:latin typeface="Arial" pitchFamily="34" charset="0"/>
              </a:rPr>
              <a:t>ecosystem services?</a:t>
            </a:r>
          </a:p>
          <a:p>
            <a:pPr lvl="2">
              <a:buClr>
                <a:schemeClr val="accent5">
                  <a:lumMod val="75000"/>
                </a:schemeClr>
              </a:buClr>
              <a:buSzPct val="100000"/>
            </a:pPr>
            <a:r>
              <a:rPr lang="en-US" altLang="fr-FR" dirty="0" smtClean="0">
                <a:latin typeface="Arial" pitchFamily="34" charset="0"/>
              </a:rPr>
              <a:t>…</a:t>
            </a:r>
          </a:p>
          <a:p>
            <a:pPr marL="358775" lvl="1" indent="-358775">
              <a:buSzPct val="85000"/>
              <a:buFontTx/>
              <a:buBlip>
                <a:blip r:embed="rId2"/>
              </a:buBlip>
            </a:pPr>
            <a:endParaRPr lang="en-US" altLang="fr-FR" sz="2000" dirty="0" smtClean="0">
              <a:solidFill>
                <a:srgbClr val="0054A6"/>
              </a:solidFill>
              <a:latin typeface="Arial" pitchFamily="34" charset="0"/>
            </a:endParaRPr>
          </a:p>
          <a:p>
            <a:pPr marL="358775" lvl="1" indent="-358775">
              <a:buSzPct val="85000"/>
              <a:buFontTx/>
              <a:buBlip>
                <a:blip r:embed="rId2"/>
              </a:buBlip>
            </a:pPr>
            <a:endParaRPr lang="en-US" altLang="fr-FR" sz="2000" dirty="0" smtClean="0">
              <a:solidFill>
                <a:srgbClr val="0054A6"/>
              </a:solidFill>
              <a:latin typeface="Arial" pitchFamily="34" charset="0"/>
            </a:endParaRPr>
          </a:p>
          <a:p>
            <a:pPr marL="0" indent="0">
              <a:spcBef>
                <a:spcPct val="0"/>
              </a:spcBef>
            </a:pPr>
            <a:endParaRPr lang="en-GB" altLang="fr-FR" sz="2400" b="1" dirty="0" smtClean="0">
              <a:solidFill>
                <a:srgbClr val="227B84"/>
              </a:solidFill>
              <a:latin typeface="Arial" pitchFamily="34" charset="0"/>
            </a:endParaRPr>
          </a:p>
        </p:txBody>
      </p:sp>
      <p:sp>
        <p:nvSpPr>
          <p:cNvPr id="7172"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400" b="1" dirty="0" smtClean="0">
                <a:solidFill>
                  <a:schemeClr val="bg1"/>
                </a:solidFill>
              </a:rPr>
              <a:t>Why a Mediterranean Wetlands Observatory ?</a:t>
            </a:r>
          </a:p>
        </p:txBody>
      </p:sp>
      <p:sp>
        <p:nvSpPr>
          <p:cNvPr id="56325" name="ZoneTexte 5"/>
          <p:cNvSpPr txBox="1">
            <a:spLocks noChangeArrowheads="1"/>
          </p:cNvSpPr>
          <p:nvPr/>
        </p:nvSpPr>
        <p:spPr bwMode="auto">
          <a:xfrm>
            <a:off x="1792288" y="5794375"/>
            <a:ext cx="702786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000">
                <a:solidFill>
                  <a:schemeClr val="tx1"/>
                </a:solidFill>
                <a:latin typeface="Arial" pitchFamily="34" charset="0"/>
                <a:cs typeface="Arial" pitchFamily="34" charset="0"/>
              </a:defRPr>
            </a:lvl1pPr>
            <a:lvl2pPr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algn="r" eaLnBrk="1" hangingPunct="1">
              <a:buClr>
                <a:srgbClr val="92D050"/>
              </a:buClr>
              <a:buFont typeface="Wingdings" pitchFamily="2" charset="2"/>
              <a:buNone/>
            </a:pPr>
            <a:r>
              <a:rPr lang="en-US" altLang="fr-FR" sz="2400" b="1" i="1" dirty="0">
                <a:solidFill>
                  <a:srgbClr val="0054A6"/>
                </a:solidFill>
                <a:sym typeface="Wingdings" pitchFamily="2" charset="2"/>
              </a:rPr>
              <a:t></a:t>
            </a:r>
            <a:r>
              <a:rPr lang="en-US" altLang="fr-FR" sz="2400" b="1" i="1" dirty="0">
                <a:solidFill>
                  <a:srgbClr val="0054A6"/>
                </a:solidFill>
              </a:rPr>
              <a:t> Need for </a:t>
            </a:r>
            <a:r>
              <a:rPr lang="en-US" altLang="fr-FR" sz="2400" b="1" i="1" dirty="0" smtClean="0">
                <a:solidFill>
                  <a:srgbClr val="0054A6"/>
                </a:solidFill>
              </a:rPr>
              <a:t>information for feeding </a:t>
            </a:r>
            <a:r>
              <a:rPr lang="en-US" altLang="fr-FR" sz="2400" b="1" i="1" dirty="0">
                <a:solidFill>
                  <a:srgbClr val="0054A6"/>
                </a:solidFill>
              </a:rPr>
              <a:t>public policies &amp; decision-making processes</a:t>
            </a:r>
            <a:endParaRPr lang="fr-FR" altLang="fr-FR" sz="2400" b="1" i="1" dirty="0">
              <a:solidFill>
                <a:srgbClr val="0054A6"/>
              </a:solidFill>
            </a:endParaRPr>
          </a:p>
        </p:txBody>
      </p:sp>
      <p:pic>
        <p:nvPicPr>
          <p:cNvPr id="56326" name="Picture 5" descr="normal_etang-du-mejean-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2863" y="3048000"/>
            <a:ext cx="1363662" cy="900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7" descr="4509395-l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86575" y="3941763"/>
            <a:ext cx="134143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9" name="Picture 14" descr="2820884565_196d33faf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27950" y="4514850"/>
            <a:ext cx="12192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checkerboard(across)">
                                      <p:cBhvr>
                                        <p:cTn id="7" dur="500"/>
                                        <p:tgtEl>
                                          <p:spTgt spid="56323">
                                            <p:txEl>
                                              <p:pRg st="1" end="1"/>
                                            </p:txEl>
                                          </p:spTgt>
                                        </p:tgtEl>
                                      </p:cBhvr>
                                    </p:animEffect>
                                  </p:childTnLst>
                                </p:cTn>
                              </p:par>
                            </p:childTnLst>
                          </p:cTn>
                        </p:par>
                        <p:par>
                          <p:cTn id="8" fill="hold">
                            <p:stCondLst>
                              <p:cond delay="500"/>
                            </p:stCondLst>
                            <p:childTnLst>
                              <p:par>
                                <p:cTn id="9" presetID="5" presetClass="entr" presetSubtype="10" fill="hold" grpId="0" nodeType="afterEffect">
                                  <p:stCondLst>
                                    <p:cond delay="500"/>
                                  </p:stCondLst>
                                  <p:childTnLst>
                                    <p:set>
                                      <p:cBhvr>
                                        <p:cTn id="10" dur="1" fill="hold">
                                          <p:stCondLst>
                                            <p:cond delay="0"/>
                                          </p:stCondLst>
                                        </p:cTn>
                                        <p:tgtEl>
                                          <p:spTgt spid="56323">
                                            <p:txEl>
                                              <p:pRg st="2" end="2"/>
                                            </p:txEl>
                                          </p:spTgt>
                                        </p:tgtEl>
                                        <p:attrNameLst>
                                          <p:attrName>style.visibility</p:attrName>
                                        </p:attrNameLst>
                                      </p:cBhvr>
                                      <p:to>
                                        <p:strVal val="visible"/>
                                      </p:to>
                                    </p:set>
                                    <p:animEffect transition="in" filter="checkerboard(across)">
                                      <p:cBhvr>
                                        <p:cTn id="11" dur="500"/>
                                        <p:tgtEl>
                                          <p:spTgt spid="56323">
                                            <p:txEl>
                                              <p:pRg st="2" end="2"/>
                                            </p:txEl>
                                          </p:spTgt>
                                        </p:tgtEl>
                                      </p:cBhvr>
                                    </p:animEffect>
                                  </p:childTnLst>
                                </p:cTn>
                              </p:par>
                            </p:childTnLst>
                          </p:cTn>
                        </p:par>
                        <p:par>
                          <p:cTn id="12" fill="hold">
                            <p:stCondLst>
                              <p:cond delay="1500"/>
                            </p:stCondLst>
                            <p:childTnLst>
                              <p:par>
                                <p:cTn id="13" presetID="5" presetClass="entr" presetSubtype="10" fill="hold" grpId="0" nodeType="afterEffect">
                                  <p:stCondLst>
                                    <p:cond delay="500"/>
                                  </p:stCondLst>
                                  <p:childTnLst>
                                    <p:set>
                                      <p:cBhvr>
                                        <p:cTn id="14" dur="1" fill="hold">
                                          <p:stCondLst>
                                            <p:cond delay="0"/>
                                          </p:stCondLst>
                                        </p:cTn>
                                        <p:tgtEl>
                                          <p:spTgt spid="56323">
                                            <p:txEl>
                                              <p:pRg st="3" end="3"/>
                                            </p:txEl>
                                          </p:spTgt>
                                        </p:tgtEl>
                                        <p:attrNameLst>
                                          <p:attrName>style.visibility</p:attrName>
                                        </p:attrNameLst>
                                      </p:cBhvr>
                                      <p:to>
                                        <p:strVal val="visible"/>
                                      </p:to>
                                    </p:set>
                                    <p:animEffect transition="in" filter="checkerboard(across)">
                                      <p:cBhvr>
                                        <p:cTn id="15" dur="500"/>
                                        <p:tgtEl>
                                          <p:spTgt spid="56323">
                                            <p:txEl>
                                              <p:pRg st="3" end="3"/>
                                            </p:txEl>
                                          </p:spTgt>
                                        </p:tgtEl>
                                      </p:cBhvr>
                                    </p:animEffect>
                                  </p:childTnLst>
                                </p:cTn>
                              </p:par>
                            </p:childTnLst>
                          </p:cTn>
                        </p:par>
                        <p:par>
                          <p:cTn id="16" fill="hold">
                            <p:stCondLst>
                              <p:cond delay="2500"/>
                            </p:stCondLst>
                            <p:childTnLst>
                              <p:par>
                                <p:cTn id="17" presetID="5" presetClass="entr" presetSubtype="10" fill="hold" grpId="0" nodeType="afterEffect">
                                  <p:stCondLst>
                                    <p:cond delay="500"/>
                                  </p:stCondLst>
                                  <p:childTnLst>
                                    <p:set>
                                      <p:cBhvr>
                                        <p:cTn id="18" dur="1" fill="hold">
                                          <p:stCondLst>
                                            <p:cond delay="0"/>
                                          </p:stCondLst>
                                        </p:cTn>
                                        <p:tgtEl>
                                          <p:spTgt spid="56323">
                                            <p:txEl>
                                              <p:pRg st="4" end="4"/>
                                            </p:txEl>
                                          </p:spTgt>
                                        </p:tgtEl>
                                        <p:attrNameLst>
                                          <p:attrName>style.visibility</p:attrName>
                                        </p:attrNameLst>
                                      </p:cBhvr>
                                      <p:to>
                                        <p:strVal val="visible"/>
                                      </p:to>
                                    </p:set>
                                    <p:animEffect transition="in" filter="checkerboard(across)">
                                      <p:cBhvr>
                                        <p:cTn id="19" dur="500"/>
                                        <p:tgtEl>
                                          <p:spTgt spid="56323">
                                            <p:txEl>
                                              <p:pRg st="4" end="4"/>
                                            </p:txEl>
                                          </p:spTgt>
                                        </p:tgtEl>
                                      </p:cBhvr>
                                    </p:animEffect>
                                  </p:childTnLst>
                                </p:cTn>
                              </p:par>
                            </p:childTnLst>
                          </p:cTn>
                        </p:par>
                        <p:par>
                          <p:cTn id="20" fill="hold">
                            <p:stCondLst>
                              <p:cond delay="3500"/>
                            </p:stCondLst>
                            <p:childTnLst>
                              <p:par>
                                <p:cTn id="21" presetID="5" presetClass="entr" presetSubtype="10" fill="hold" grpId="0" nodeType="afterEffect">
                                  <p:stCondLst>
                                    <p:cond delay="500"/>
                                  </p:stCondLst>
                                  <p:childTnLst>
                                    <p:set>
                                      <p:cBhvr>
                                        <p:cTn id="22" dur="1" fill="hold">
                                          <p:stCondLst>
                                            <p:cond delay="0"/>
                                          </p:stCondLst>
                                        </p:cTn>
                                        <p:tgtEl>
                                          <p:spTgt spid="56323">
                                            <p:txEl>
                                              <p:pRg st="5" end="5"/>
                                            </p:txEl>
                                          </p:spTgt>
                                        </p:tgtEl>
                                        <p:attrNameLst>
                                          <p:attrName>style.visibility</p:attrName>
                                        </p:attrNameLst>
                                      </p:cBhvr>
                                      <p:to>
                                        <p:strVal val="visible"/>
                                      </p:to>
                                    </p:set>
                                    <p:animEffect transition="in" filter="checkerboard(across)">
                                      <p:cBhvr>
                                        <p:cTn id="23" dur="500"/>
                                        <p:tgtEl>
                                          <p:spTgt spid="56323">
                                            <p:txEl>
                                              <p:pRg st="5" end="5"/>
                                            </p:txEl>
                                          </p:spTgt>
                                        </p:tgtEl>
                                      </p:cBhvr>
                                    </p:animEffect>
                                  </p:childTnLst>
                                </p:cTn>
                              </p:par>
                            </p:childTnLst>
                          </p:cTn>
                        </p:par>
                        <p:par>
                          <p:cTn id="24" fill="hold">
                            <p:stCondLst>
                              <p:cond delay="4500"/>
                            </p:stCondLst>
                            <p:childTnLst>
                              <p:par>
                                <p:cTn id="25" presetID="5" presetClass="entr" presetSubtype="10" fill="hold" grpId="0" nodeType="afterEffect">
                                  <p:stCondLst>
                                    <p:cond delay="500"/>
                                  </p:stCondLst>
                                  <p:childTnLst>
                                    <p:set>
                                      <p:cBhvr>
                                        <p:cTn id="26" dur="1" fill="hold">
                                          <p:stCondLst>
                                            <p:cond delay="0"/>
                                          </p:stCondLst>
                                        </p:cTn>
                                        <p:tgtEl>
                                          <p:spTgt spid="56323">
                                            <p:txEl>
                                              <p:pRg st="6" end="6"/>
                                            </p:txEl>
                                          </p:spTgt>
                                        </p:tgtEl>
                                        <p:attrNameLst>
                                          <p:attrName>style.visibility</p:attrName>
                                        </p:attrNameLst>
                                      </p:cBhvr>
                                      <p:to>
                                        <p:strVal val="visible"/>
                                      </p:to>
                                    </p:set>
                                    <p:animEffect transition="in" filter="checkerboard(across)">
                                      <p:cBhvr>
                                        <p:cTn id="27" dur="500"/>
                                        <p:tgtEl>
                                          <p:spTgt spid="56323">
                                            <p:txEl>
                                              <p:pRg st="6" end="6"/>
                                            </p:txEl>
                                          </p:spTgt>
                                        </p:tgtEl>
                                      </p:cBhvr>
                                    </p:animEffect>
                                  </p:childTnLst>
                                </p:cTn>
                              </p:par>
                              <p:par>
                                <p:cTn id="28" presetID="5" presetClass="entr" presetSubtype="10" fill="hold" nodeType="withEffect">
                                  <p:stCondLst>
                                    <p:cond delay="0"/>
                                  </p:stCondLst>
                                  <p:childTnLst>
                                    <p:set>
                                      <p:cBhvr>
                                        <p:cTn id="29" dur="1" fill="hold">
                                          <p:stCondLst>
                                            <p:cond delay="0"/>
                                          </p:stCondLst>
                                        </p:cTn>
                                        <p:tgtEl>
                                          <p:spTgt spid="56326"/>
                                        </p:tgtEl>
                                        <p:attrNameLst>
                                          <p:attrName>style.visibility</p:attrName>
                                        </p:attrNameLst>
                                      </p:cBhvr>
                                      <p:to>
                                        <p:strVal val="visible"/>
                                      </p:to>
                                    </p:set>
                                    <p:animEffect transition="in" filter="checkerboard(across)">
                                      <p:cBhvr>
                                        <p:cTn id="30" dur="500"/>
                                        <p:tgtEl>
                                          <p:spTgt spid="56326"/>
                                        </p:tgtEl>
                                      </p:cBhvr>
                                    </p:animEffect>
                                  </p:childTnLst>
                                </p:cTn>
                              </p:par>
                              <p:par>
                                <p:cTn id="31" presetID="5" presetClass="entr" presetSubtype="10" fill="hold" nodeType="withEffect">
                                  <p:stCondLst>
                                    <p:cond delay="0"/>
                                  </p:stCondLst>
                                  <p:childTnLst>
                                    <p:set>
                                      <p:cBhvr>
                                        <p:cTn id="32" dur="1" fill="hold">
                                          <p:stCondLst>
                                            <p:cond delay="0"/>
                                          </p:stCondLst>
                                        </p:cTn>
                                        <p:tgtEl>
                                          <p:spTgt spid="56327"/>
                                        </p:tgtEl>
                                        <p:attrNameLst>
                                          <p:attrName>style.visibility</p:attrName>
                                        </p:attrNameLst>
                                      </p:cBhvr>
                                      <p:to>
                                        <p:strVal val="visible"/>
                                      </p:to>
                                    </p:set>
                                    <p:animEffect transition="in" filter="checkerboard(across)">
                                      <p:cBhvr>
                                        <p:cTn id="33" dur="500"/>
                                        <p:tgtEl>
                                          <p:spTgt spid="56327"/>
                                        </p:tgtEl>
                                      </p:cBhvr>
                                    </p:animEffect>
                                  </p:childTnLst>
                                </p:cTn>
                              </p:par>
                              <p:par>
                                <p:cTn id="34" presetID="5" presetClass="entr" presetSubtype="10" fill="hold" nodeType="withEffect">
                                  <p:stCondLst>
                                    <p:cond delay="0"/>
                                  </p:stCondLst>
                                  <p:childTnLst>
                                    <p:set>
                                      <p:cBhvr>
                                        <p:cTn id="35" dur="1" fill="hold">
                                          <p:stCondLst>
                                            <p:cond delay="0"/>
                                          </p:stCondLst>
                                        </p:cTn>
                                        <p:tgtEl>
                                          <p:spTgt spid="56329"/>
                                        </p:tgtEl>
                                        <p:attrNameLst>
                                          <p:attrName>style.visibility</p:attrName>
                                        </p:attrNameLst>
                                      </p:cBhvr>
                                      <p:to>
                                        <p:strVal val="visible"/>
                                      </p:to>
                                    </p:set>
                                    <p:animEffect transition="in" filter="checkerboard(across)">
                                      <p:cBhvr>
                                        <p:cTn id="36" dur="500"/>
                                        <p:tgtEl>
                                          <p:spTgt spid="5632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6325"/>
                                        </p:tgtEl>
                                        <p:attrNameLst>
                                          <p:attrName>style.visibility</p:attrName>
                                        </p:attrNameLst>
                                      </p:cBhvr>
                                      <p:to>
                                        <p:strVal val="visible"/>
                                      </p:to>
                                    </p:set>
                                    <p:anim calcmode="lin" valueType="num">
                                      <p:cBhvr additive="base">
                                        <p:cTn id="41" dur="500" fill="hold"/>
                                        <p:tgtEl>
                                          <p:spTgt spid="56325"/>
                                        </p:tgtEl>
                                        <p:attrNameLst>
                                          <p:attrName>ppt_x</p:attrName>
                                        </p:attrNameLst>
                                      </p:cBhvr>
                                      <p:tavLst>
                                        <p:tav tm="0">
                                          <p:val>
                                            <p:strVal val="#ppt_x"/>
                                          </p:val>
                                        </p:tav>
                                        <p:tav tm="100000">
                                          <p:val>
                                            <p:strVal val="#ppt_x"/>
                                          </p:val>
                                        </p:tav>
                                      </p:tavLst>
                                    </p:anim>
                                    <p:anim calcmode="lin" valueType="num">
                                      <p:cBhvr additive="base">
                                        <p:cTn id="42"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P spid="5632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en-GB" sz="2400" b="1" dirty="0" smtClean="0">
                <a:solidFill>
                  <a:schemeClr val="bg1"/>
                </a:solidFill>
              </a:rPr>
              <a:t>Building Step by Step…</a:t>
            </a:r>
            <a:endParaRPr lang="en-GB" sz="2400" b="1" dirty="0" smtClean="0">
              <a:solidFill>
                <a:schemeClr val="bg1"/>
              </a:solidFill>
            </a:endParaRPr>
          </a:p>
        </p:txBody>
      </p:sp>
      <p:sp>
        <p:nvSpPr>
          <p:cNvPr id="4" name="Rectangle 3"/>
          <p:cNvSpPr/>
          <p:nvPr/>
        </p:nvSpPr>
        <p:spPr>
          <a:xfrm>
            <a:off x="1104405" y="6163293"/>
            <a:ext cx="7540832" cy="55814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aphicFrame>
        <p:nvGraphicFramePr>
          <p:cNvPr id="9" name="Objet 8"/>
          <p:cNvGraphicFramePr>
            <a:graphicFrameLocks noChangeAspect="1"/>
          </p:cNvGraphicFramePr>
          <p:nvPr>
            <p:extLst>
              <p:ext uri="{D42A27DB-BD31-4B8C-83A1-F6EECF244321}">
                <p14:modId xmlns:p14="http://schemas.microsoft.com/office/powerpoint/2010/main" val="1288415229"/>
              </p:ext>
            </p:extLst>
          </p:nvPr>
        </p:nvGraphicFramePr>
        <p:xfrm>
          <a:off x="1028658" y="894312"/>
          <a:ext cx="7576984" cy="5963688"/>
        </p:xfrm>
        <a:graphic>
          <a:graphicData uri="http://schemas.openxmlformats.org/presentationml/2006/ole">
            <mc:AlternateContent xmlns:mc="http://schemas.openxmlformats.org/markup-compatibility/2006">
              <mc:Choice xmlns:v="urn:schemas-microsoft-com:vml" Requires="v">
                <p:oleObj spid="_x0000_s3086" name="Document" r:id="rId4" imgW="5897364" imgH="4642075" progId="Word.Document.12">
                  <p:embed/>
                </p:oleObj>
              </mc:Choice>
              <mc:Fallback>
                <p:oleObj name="Document" r:id="rId4" imgW="5897364" imgH="4642075" progId="Word.Document.12">
                  <p:embed/>
                  <p:pic>
                    <p:nvPicPr>
                      <p:cNvPr id="0" name=""/>
                      <p:cNvPicPr/>
                      <p:nvPr/>
                    </p:nvPicPr>
                    <p:blipFill>
                      <a:blip r:embed="rId5"/>
                      <a:stretch>
                        <a:fillRect/>
                      </a:stretch>
                    </p:blipFill>
                    <p:spPr>
                      <a:xfrm>
                        <a:off x="1028658" y="894312"/>
                        <a:ext cx="7576984" cy="5963688"/>
                      </a:xfrm>
                      <a:prstGeom prst="rect">
                        <a:avLst/>
                      </a:prstGeom>
                    </p:spPr>
                  </p:pic>
                </p:oleObj>
              </mc:Fallback>
            </mc:AlternateContent>
          </a:graphicData>
        </a:graphic>
      </p:graphicFrame>
    </p:spTree>
    <p:extLst>
      <p:ext uri="{BB962C8B-B14F-4D97-AF65-F5344CB8AC3E}">
        <p14:creationId xmlns:p14="http://schemas.microsoft.com/office/powerpoint/2010/main" val="2263232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en-GB" sz="2400" b="1" dirty="0" smtClean="0">
                <a:solidFill>
                  <a:schemeClr val="bg1"/>
                </a:solidFill>
              </a:rPr>
              <a:t>The 16 steps…</a:t>
            </a:r>
          </a:p>
        </p:txBody>
      </p:sp>
      <p:sp>
        <p:nvSpPr>
          <p:cNvPr id="14" name="ZoneTexte 13"/>
          <p:cNvSpPr txBox="1"/>
          <p:nvPr/>
        </p:nvSpPr>
        <p:spPr>
          <a:xfrm>
            <a:off x="599394" y="861225"/>
            <a:ext cx="6383297" cy="1908215"/>
          </a:xfrm>
          <a:prstGeom prst="rect">
            <a:avLst/>
          </a:prstGeom>
          <a:noFill/>
        </p:spPr>
        <p:txBody>
          <a:bodyPr wrap="square">
            <a:spAutoFit/>
          </a:bodyPr>
          <a:lstStyle/>
          <a:p>
            <a:pPr>
              <a:spcBef>
                <a:spcPts val="1200"/>
              </a:spcBef>
            </a:pPr>
            <a:r>
              <a:rPr lang="en-GB" sz="2400" b="1" dirty="0" smtClean="0">
                <a:solidFill>
                  <a:srgbClr val="227B84"/>
                </a:solidFill>
                <a:latin typeface="Maiandra GD" pitchFamily="34" charset="0"/>
              </a:rPr>
              <a:t>Note that :</a:t>
            </a:r>
          </a:p>
          <a:p>
            <a:pPr>
              <a:spcBef>
                <a:spcPts val="1200"/>
              </a:spcBef>
            </a:pPr>
            <a:endParaRPr lang="en-GB" sz="2400" b="1" dirty="0" smtClean="0">
              <a:solidFill>
                <a:srgbClr val="227B84"/>
              </a:solidFill>
              <a:latin typeface="Maiandra GD" pitchFamily="34" charset="0"/>
            </a:endParaRPr>
          </a:p>
          <a:p>
            <a:pPr marL="342900" lvl="0" indent="-342900">
              <a:buClr>
                <a:srgbClr val="4BACC6"/>
              </a:buClr>
              <a:buFont typeface="Arial" panose="020B0604020202020204" pitchFamily="34" charset="0"/>
              <a:buChar char="•"/>
            </a:pPr>
            <a:r>
              <a:rPr lang="en-GB" sz="2000" dirty="0" smtClean="0"/>
              <a:t>Steps </a:t>
            </a:r>
            <a:r>
              <a:rPr lang="en-GB" sz="2000" u="sng" dirty="0" smtClean="0"/>
              <a:t>overall</a:t>
            </a:r>
            <a:r>
              <a:rPr lang="en-GB" sz="2000" dirty="0" smtClean="0"/>
              <a:t> in the previous order… but flexibility required </a:t>
            </a:r>
            <a:r>
              <a:rPr lang="en-GB" sz="2000" i="1" dirty="0" smtClean="0"/>
              <a:t>(timetable of funding opportunities, partner’s agendas…)</a:t>
            </a:r>
            <a:r>
              <a:rPr lang="en-GB" sz="2000" dirty="0" smtClean="0"/>
              <a:t> </a:t>
            </a:r>
            <a:endParaRPr lang="en-GB" sz="2000" dirty="0"/>
          </a:p>
        </p:txBody>
      </p:sp>
      <p:pic>
        <p:nvPicPr>
          <p:cNvPr id="5" name="Picture 4" descr="logo-MW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97909" y="861225"/>
            <a:ext cx="1315089" cy="139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descr="IM-327121-Chott-elJeri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25" y="4376738"/>
            <a:ext cx="3313113" cy="248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descr="tourbiere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29207" y="3806559"/>
            <a:ext cx="1862136" cy="2392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01469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9219" name="Espace réservé du texte 1"/>
          <p:cNvSpPr>
            <a:spLocks noGrp="1"/>
          </p:cNvSpPr>
          <p:nvPr>
            <p:ph type="body" sz="quarter" idx="4294967295"/>
          </p:nvPr>
        </p:nvSpPr>
        <p:spPr bwMode="auto">
          <a:xfrm>
            <a:off x="770474" y="744751"/>
            <a:ext cx="7995762" cy="54340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indent="0">
              <a:buClr>
                <a:schemeClr val="accent5">
                  <a:lumMod val="75000"/>
                </a:schemeClr>
              </a:buClr>
              <a:buSzPct val="100000"/>
              <a:buNone/>
            </a:pPr>
            <a:r>
              <a:rPr lang="en-US" altLang="fr-FR" sz="2400" b="1" dirty="0" smtClean="0">
                <a:solidFill>
                  <a:srgbClr val="3C8284"/>
                </a:solidFill>
                <a:latin typeface="Maiandra GD" panose="020E0502030308020204" pitchFamily="34" charset="0"/>
              </a:rPr>
              <a:t>First, an evaluation of the Indicators set :</a:t>
            </a:r>
          </a:p>
          <a:p>
            <a:pPr marL="358775" lvl="1" indent="-358775">
              <a:buClr>
                <a:schemeClr val="accent5">
                  <a:lumMod val="75000"/>
                </a:schemeClr>
              </a:buClr>
              <a:buSzPct val="100000"/>
              <a:buFont typeface="Arial" panose="020B0604020202020204" pitchFamily="34" charset="0"/>
              <a:buChar char="•"/>
            </a:pPr>
            <a:endParaRPr lang="en-US" altLang="fr-FR" sz="2000" b="1" dirty="0">
              <a:latin typeface="+mj-lt"/>
            </a:endParaRPr>
          </a:p>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mj-lt"/>
              </a:rPr>
              <a:t>STATE : Changes important in Mediterranean wetlands:</a:t>
            </a:r>
            <a:r>
              <a:rPr lang="en-US" altLang="fr-FR" sz="2000" dirty="0" smtClean="0">
                <a:latin typeface="+mj-lt"/>
              </a:rPr>
              <a:t> surface area, hydrology and water resources, biodiversity, …</a:t>
            </a:r>
          </a:p>
          <a:p>
            <a:pPr marL="358775" lvl="1" indent="-358775">
              <a:spcBef>
                <a:spcPts val="1200"/>
              </a:spcBef>
              <a:buClr>
                <a:schemeClr val="accent5">
                  <a:lumMod val="75000"/>
                </a:schemeClr>
              </a:buClr>
              <a:buSzPct val="100000"/>
              <a:buFont typeface="Arial" panose="020B0604020202020204" pitchFamily="34" charset="0"/>
              <a:buChar char="•"/>
            </a:pPr>
            <a:r>
              <a:rPr lang="en-US" altLang="fr-FR" sz="2000" b="1" dirty="0" smtClean="0">
                <a:latin typeface="+mj-lt"/>
              </a:rPr>
              <a:t>PRESSURES :</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b="1" dirty="0" smtClean="0">
                <a:latin typeface="+mj-lt"/>
              </a:rPr>
              <a:t>Agriculture</a:t>
            </a:r>
            <a:r>
              <a:rPr lang="en-US" altLang="fr-FR" sz="2000" dirty="0" smtClean="0">
                <a:latin typeface="+mj-lt"/>
              </a:rPr>
              <a:t>: surface area expansion onto wetlands, water abstraction, nutrients…</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b="1" dirty="0" smtClean="0">
                <a:latin typeface="+mj-lt"/>
              </a:rPr>
              <a:t>Urbanization</a:t>
            </a:r>
            <a:r>
              <a:rPr lang="en-US" altLang="fr-FR" sz="2000" dirty="0" smtClean="0">
                <a:latin typeface="+mj-lt"/>
              </a:rPr>
              <a:t>: land use,</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b="1" dirty="0" smtClean="0">
                <a:latin typeface="+mj-lt"/>
              </a:rPr>
              <a:t>Resource exploitation (</a:t>
            </a:r>
            <a:r>
              <a:rPr lang="en-US" altLang="fr-FR" sz="2000" dirty="0" smtClean="0">
                <a:latin typeface="+mj-lt"/>
              </a:rPr>
              <a:t>hunting)</a:t>
            </a:r>
          </a:p>
          <a:p>
            <a:pPr marL="358775" lvl="1" indent="-358775">
              <a:spcBef>
                <a:spcPts val="1200"/>
              </a:spcBef>
              <a:buClr>
                <a:schemeClr val="accent5">
                  <a:lumMod val="75000"/>
                </a:schemeClr>
              </a:buClr>
              <a:buSzPct val="100000"/>
              <a:buFont typeface="Arial" panose="020B0604020202020204" pitchFamily="34" charset="0"/>
              <a:buChar char="•"/>
            </a:pPr>
            <a:r>
              <a:rPr lang="en-US" altLang="fr-FR" sz="2000" b="1" dirty="0" smtClean="0">
                <a:latin typeface="+mj-lt"/>
              </a:rPr>
              <a:t>DRIVERS:</a:t>
            </a:r>
            <a:r>
              <a:rPr lang="en-US" altLang="fr-FR" sz="2000" dirty="0" smtClean="0">
                <a:latin typeface="+mj-lt"/>
              </a:rPr>
              <a:t> </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dirty="0" smtClean="0">
                <a:latin typeface="Arial" panose="020B0604020202020204" pitchFamily="34" charset="0"/>
                <a:cs typeface="Arial" panose="020B0604020202020204" pitchFamily="34" charset="0"/>
              </a:rPr>
              <a:t>Climate change</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dirty="0" smtClean="0">
                <a:latin typeface="Arial" panose="020B0604020202020204" pitchFamily="34" charset="0"/>
                <a:cs typeface="Arial" panose="020B0604020202020204" pitchFamily="34" charset="0"/>
              </a:rPr>
              <a:t>Demography</a:t>
            </a:r>
          </a:p>
          <a:p>
            <a:pPr marL="358775" lvl="1" indent="-358775">
              <a:spcBef>
                <a:spcPts val="1200"/>
              </a:spcBef>
              <a:buClr>
                <a:schemeClr val="accent5">
                  <a:lumMod val="75000"/>
                </a:schemeClr>
              </a:buClr>
              <a:buSzPct val="100000"/>
              <a:buFont typeface="Arial" panose="020B0604020202020204" pitchFamily="34" charset="0"/>
              <a:buChar char="•"/>
            </a:pPr>
            <a:r>
              <a:rPr lang="en-US" altLang="fr-FR" sz="2000" b="1" dirty="0" smtClean="0">
                <a:solidFill>
                  <a:srgbClr val="FF0000"/>
                </a:solidFill>
                <a:latin typeface="+mj-lt"/>
                <a:sym typeface="Wingdings" pitchFamily="2" charset="2"/>
              </a:rPr>
              <a:t>IMPACTS</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dirty="0" smtClean="0">
                <a:solidFill>
                  <a:srgbClr val="FF0000"/>
                </a:solidFill>
                <a:latin typeface="Arial" panose="020B0604020202020204" pitchFamily="34" charset="0"/>
                <a:cs typeface="Arial" panose="020B0604020202020204" pitchFamily="34" charset="0"/>
                <a:sym typeface="Wingdings" pitchFamily="2" charset="2"/>
              </a:rPr>
              <a:t>(Ecosystem services)</a:t>
            </a:r>
            <a:endParaRPr lang="en-US" altLang="fr-FR" sz="2000" dirty="0">
              <a:solidFill>
                <a:srgbClr val="FF0000"/>
              </a:solidFill>
              <a:latin typeface="Arial" panose="020B0604020202020204" pitchFamily="34" charset="0"/>
              <a:cs typeface="Arial" panose="020B0604020202020204" pitchFamily="34" charset="0"/>
              <a:sym typeface="Wingdings" pitchFamily="2" charset="2"/>
            </a:endParaRPr>
          </a:p>
          <a:p>
            <a:pPr marL="358775" lvl="1" indent="-358775">
              <a:spcBef>
                <a:spcPts val="1200"/>
              </a:spcBef>
              <a:buClr>
                <a:schemeClr val="accent5">
                  <a:lumMod val="75000"/>
                </a:schemeClr>
              </a:buClr>
              <a:buSzPct val="100000"/>
              <a:buFont typeface="Arial" panose="020B0604020202020204" pitchFamily="34" charset="0"/>
              <a:buChar char="•"/>
            </a:pPr>
            <a:r>
              <a:rPr lang="en-US" altLang="fr-FR" sz="2000" b="1" dirty="0" smtClean="0">
                <a:latin typeface="+mj-lt"/>
                <a:sym typeface="Wingdings" pitchFamily="2" charset="2"/>
              </a:rPr>
              <a:t>RESPONSES</a:t>
            </a:r>
            <a:endParaRPr lang="en-US" altLang="fr-FR" sz="2000" b="1" dirty="0">
              <a:latin typeface="+mj-lt"/>
              <a:sym typeface="Wingdings" pitchFamily="2" charset="2"/>
            </a:endParaRP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b="1" dirty="0">
                <a:latin typeface="+mj-lt"/>
                <a:sym typeface="Wingdings" pitchFamily="2" charset="2"/>
              </a:rPr>
              <a:t> </a:t>
            </a:r>
            <a:r>
              <a:rPr lang="en-US" altLang="fr-FR" sz="2000" dirty="0" smtClean="0">
                <a:latin typeface="+mj-lt"/>
                <a:sym typeface="Wingdings" pitchFamily="2" charset="2"/>
              </a:rPr>
              <a:t>Ramsar designation</a:t>
            </a:r>
          </a:p>
          <a:p>
            <a:pPr marL="758825" lvl="2" indent="-358775">
              <a:spcBef>
                <a:spcPts val="0"/>
              </a:spcBef>
              <a:buClr>
                <a:schemeClr val="accent5">
                  <a:lumMod val="75000"/>
                </a:schemeClr>
              </a:buClr>
              <a:buSzPct val="100000"/>
              <a:buFont typeface="Arial" panose="020B0604020202020204" pitchFamily="34" charset="0"/>
              <a:buChar char="•"/>
            </a:pPr>
            <a:r>
              <a:rPr lang="en-US" altLang="fr-FR" sz="2000" dirty="0" smtClean="0">
                <a:latin typeface="+mj-lt"/>
                <a:sym typeface="Wingdings" pitchFamily="2" charset="2"/>
              </a:rPr>
              <a:t>Inter-sectorial national wetland committees</a:t>
            </a:r>
          </a:p>
          <a:p>
            <a:pPr marL="358775" lvl="1" indent="-358775">
              <a:buClr>
                <a:schemeClr val="accent5">
                  <a:lumMod val="75000"/>
                </a:schemeClr>
              </a:buClr>
              <a:buSzPct val="100000"/>
              <a:buFont typeface="Arial" panose="020B0604020202020204" pitchFamily="34" charset="0"/>
              <a:buChar char="•"/>
            </a:pPr>
            <a:endParaRPr lang="en-US" altLang="fr-FR" sz="2400" dirty="0" smtClean="0">
              <a:latin typeface="Arial Narrow" pitchFamily="34" charset="0"/>
            </a:endParaRPr>
          </a:p>
          <a:p>
            <a:pPr marL="358775" lvl="1" indent="-358775">
              <a:buClr>
                <a:schemeClr val="accent5">
                  <a:lumMod val="75000"/>
                </a:schemeClr>
              </a:buClr>
              <a:buSzPct val="100000"/>
              <a:buFont typeface="Arial" panose="020B0604020202020204" pitchFamily="34" charset="0"/>
              <a:buChar char="•"/>
            </a:pPr>
            <a:endParaRPr lang="en-US" altLang="fr-FR" sz="2400" dirty="0" smtClean="0">
              <a:latin typeface="Arial Narrow" pitchFamily="34" charset="0"/>
            </a:endParaRPr>
          </a:p>
          <a:p>
            <a:pPr marL="358775" lvl="1" indent="-358775">
              <a:buClr>
                <a:schemeClr val="accent5">
                  <a:lumMod val="75000"/>
                </a:schemeClr>
              </a:buClr>
              <a:buSzPct val="100000"/>
              <a:buFont typeface="Arial" panose="020B0604020202020204" pitchFamily="34" charset="0"/>
              <a:buChar char="•"/>
            </a:pPr>
            <a:endParaRPr lang="en-US" altLang="fr-FR" sz="2400" dirty="0" smtClean="0">
              <a:latin typeface="Arial Narrow" pitchFamily="34" charset="0"/>
            </a:endParaRPr>
          </a:p>
          <a:p>
            <a:pPr>
              <a:spcBef>
                <a:spcPct val="0"/>
              </a:spcBef>
              <a:buClr>
                <a:schemeClr val="accent5">
                  <a:lumMod val="75000"/>
                </a:schemeClr>
              </a:buClr>
              <a:buSzPct val="100000"/>
              <a:buFont typeface="Arial" panose="020B0604020202020204" pitchFamily="34" charset="0"/>
              <a:buChar char="•"/>
            </a:pPr>
            <a:endParaRPr lang="en-US" altLang="fr-FR" sz="2400" b="1" i="1" dirty="0" smtClean="0">
              <a:latin typeface="Arial Narrow" pitchFamily="34" charset="0"/>
            </a:endParaRPr>
          </a:p>
        </p:txBody>
      </p:sp>
      <p:sp>
        <p:nvSpPr>
          <p:cNvPr id="9222" name="Titre 2"/>
          <p:cNvSpPr>
            <a:spLocks/>
          </p:cNvSpPr>
          <p:nvPr/>
        </p:nvSpPr>
        <p:spPr bwMode="auto">
          <a:xfrm>
            <a:off x="144463" y="115888"/>
            <a:ext cx="89995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US" altLang="fr-FR" b="1" dirty="0" smtClean="0">
                <a:solidFill>
                  <a:schemeClr val="bg1"/>
                </a:solidFill>
              </a:rPr>
              <a:t>Evaluation of MWO</a:t>
            </a:r>
            <a:endParaRPr lang="en-GB" altLang="fr-FR" sz="2400" b="1" dirty="0">
              <a:solidFill>
                <a:schemeClr val="bg1"/>
              </a:solidFill>
            </a:endParaRPr>
          </a:p>
        </p:txBody>
      </p:sp>
      <p:pic>
        <p:nvPicPr>
          <p:cNvPr id="5" name="Picture 6" descr="SAT43B2"/>
          <p:cNvPicPr>
            <a:picLocks noChangeAspect="1" noChangeArrowheads="1"/>
          </p:cNvPicPr>
          <p:nvPr/>
        </p:nvPicPr>
        <p:blipFill>
          <a:blip r:embed="rId3" cstate="print">
            <a:lum contrast="6000"/>
            <a:extLst>
              <a:ext uri="{28A0092B-C50C-407E-A947-70E740481C1C}">
                <a14:useLocalDpi xmlns:a14="http://schemas.microsoft.com/office/drawing/2010/main" val="0"/>
              </a:ext>
            </a:extLst>
          </a:blip>
          <a:srcRect l="2132" t="2765" r="2625" b="4182"/>
          <a:stretch>
            <a:fillRect/>
          </a:stretch>
        </p:blipFill>
        <p:spPr bwMode="auto">
          <a:xfrm>
            <a:off x="5679785" y="3276209"/>
            <a:ext cx="3143540" cy="24239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325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219">
                                            <p:txEl>
                                              <p:pRg st="3" end="3"/>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500"/>
                                  </p:stCondLst>
                                  <p:childTnLst>
                                    <p:set>
                                      <p:cBhvr>
                                        <p:cTn id="16"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219">
                                            <p:txEl>
                                              <p:pRg st="7" end="7"/>
                                            </p:txEl>
                                          </p:spTgt>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nodeType="afterEffect">
                                  <p:stCondLst>
                                    <p:cond delay="1000"/>
                                  </p:stCondLst>
                                  <p:childTnLst>
                                    <p:set>
                                      <p:cBhvr>
                                        <p:cTn id="31" dur="1" fill="hold">
                                          <p:stCondLst>
                                            <p:cond delay="0"/>
                                          </p:stCondLst>
                                        </p:cTn>
                                        <p:tgtEl>
                                          <p:spTgt spid="9219">
                                            <p:txEl>
                                              <p:pRg st="8" end="8"/>
                                            </p:txEl>
                                          </p:spTgt>
                                        </p:tgtEl>
                                        <p:attrNameLst>
                                          <p:attrName>style.visibility</p:attrName>
                                        </p:attrNameLst>
                                      </p:cBhvr>
                                      <p:to>
                                        <p:strVal val="visible"/>
                                      </p:to>
                                    </p:set>
                                  </p:childTnLst>
                                </p:cTn>
                              </p:par>
                            </p:childTnLst>
                          </p:cTn>
                        </p:par>
                        <p:par>
                          <p:cTn id="32" fill="hold">
                            <p:stCondLst>
                              <p:cond delay="1000"/>
                            </p:stCondLst>
                            <p:childTnLst>
                              <p:par>
                                <p:cTn id="33" presetID="1" presetClass="entr" presetSubtype="0" fill="hold" nodeType="afterEffect">
                                  <p:stCondLst>
                                    <p:cond delay="1000"/>
                                  </p:stCondLst>
                                  <p:childTnLst>
                                    <p:set>
                                      <p:cBhvr>
                                        <p:cTn id="34" dur="1" fill="hold">
                                          <p:stCondLst>
                                            <p:cond delay="0"/>
                                          </p:stCondLst>
                                        </p:cTn>
                                        <p:tgtEl>
                                          <p:spTgt spid="9219">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219">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9219">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19">
                                            <p:txEl>
                                              <p:pRg st="12" end="12"/>
                                            </p:txEl>
                                          </p:spTgt>
                                        </p:tgtEl>
                                        <p:attrNameLst>
                                          <p:attrName>style.visibility</p:attrName>
                                        </p:attrNameLst>
                                      </p:cBhvr>
                                      <p:to>
                                        <p:strVal val="visible"/>
                                      </p:to>
                                    </p:set>
                                  </p:childTnLst>
                                </p:cTn>
                              </p:par>
                            </p:childTnLst>
                          </p:cTn>
                        </p:par>
                        <p:par>
                          <p:cTn id="47" fill="hold">
                            <p:stCondLst>
                              <p:cond delay="0"/>
                            </p:stCondLst>
                            <p:childTnLst>
                              <p:par>
                                <p:cTn id="48" presetID="1" presetClass="entr" presetSubtype="0" fill="hold" nodeType="afterEffect">
                                  <p:stCondLst>
                                    <p:cond delay="500"/>
                                  </p:stCondLst>
                                  <p:childTnLst>
                                    <p:set>
                                      <p:cBhvr>
                                        <p:cTn id="49" dur="1" fill="hold">
                                          <p:stCondLst>
                                            <p:cond delay="0"/>
                                          </p:stCondLst>
                                        </p:cTn>
                                        <p:tgtEl>
                                          <p:spTgt spid="9219">
                                            <p:txEl>
                                              <p:pRg st="13" end="13"/>
                                            </p:txEl>
                                          </p:spTgt>
                                        </p:tgtEl>
                                        <p:attrNameLst>
                                          <p:attrName>style.visibility</p:attrName>
                                        </p:attrNameLst>
                                      </p:cBhvr>
                                      <p:to>
                                        <p:strVal val="visible"/>
                                      </p:to>
                                    </p:set>
                                  </p:childTnLst>
                                </p:cTn>
                              </p:par>
                            </p:childTnLst>
                          </p:cTn>
                        </p:par>
                        <p:par>
                          <p:cTn id="50" fill="hold">
                            <p:stCondLst>
                              <p:cond delay="500"/>
                            </p:stCondLst>
                            <p:childTnLst>
                              <p:par>
                                <p:cTn id="51" presetID="1" presetClass="entr" presetSubtype="0" fill="hold" nodeType="afterEffect">
                                  <p:stCondLst>
                                    <p:cond delay="500"/>
                                  </p:stCondLst>
                                  <p:childTnLst>
                                    <p:set>
                                      <p:cBhvr>
                                        <p:cTn id="52" dur="1" fill="hold">
                                          <p:stCondLst>
                                            <p:cond delay="0"/>
                                          </p:stCondLst>
                                        </p:cTn>
                                        <p:tgtEl>
                                          <p:spTgt spid="9219">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2013 : MWO self-evaluation</a:t>
            </a:r>
            <a:endParaRPr lang="en-US" sz="2400" b="1" dirty="0">
              <a:solidFill>
                <a:schemeClr val="bg1"/>
              </a:solidFill>
            </a:endParaRPr>
          </a:p>
        </p:txBody>
      </p:sp>
      <p:sp>
        <p:nvSpPr>
          <p:cNvPr id="6" name="Espace réservé du contenu 1"/>
          <p:cNvSpPr txBox="1">
            <a:spLocks/>
          </p:cNvSpPr>
          <p:nvPr/>
        </p:nvSpPr>
        <p:spPr>
          <a:xfrm>
            <a:off x="1658102" y="2184437"/>
            <a:ext cx="6523998" cy="1407537"/>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ts val="1200"/>
              </a:spcBef>
              <a:buClr>
                <a:schemeClr val="accent5">
                  <a:lumMod val="75000"/>
                </a:schemeClr>
              </a:buClr>
              <a:buSzPct val="100000"/>
              <a:buNone/>
            </a:pPr>
            <a:r>
              <a:rPr lang="en-GB" altLang="fr-FR" b="1" dirty="0" smtClean="0">
                <a:solidFill>
                  <a:srgbClr val="227B84"/>
                </a:solidFill>
                <a:latin typeface="Maiandra GD" panose="020E0502030308020204" pitchFamily="34" charset="0"/>
              </a:rPr>
              <a:t>Production &amp; Synthesis of </a:t>
            </a:r>
            <a:r>
              <a:rPr lang="en-GB" altLang="fr-FR" b="1" dirty="0" smtClean="0">
                <a:solidFill>
                  <a:srgbClr val="227B84"/>
                </a:solidFill>
                <a:latin typeface="Maiandra GD" panose="020E0502030308020204" pitchFamily="34" charset="0"/>
              </a:rPr>
              <a:t>information :</a:t>
            </a:r>
          </a:p>
          <a:p>
            <a:pPr marL="0" lvl="1" indent="0" algn="ctr">
              <a:spcBef>
                <a:spcPts val="1200"/>
              </a:spcBef>
              <a:buClr>
                <a:schemeClr val="accent5">
                  <a:lumMod val="75000"/>
                </a:schemeClr>
              </a:buClr>
              <a:buSzPct val="100000"/>
              <a:buNone/>
            </a:pPr>
            <a:r>
              <a:rPr lang="en-GB" altLang="fr-FR" b="1" dirty="0" smtClean="0">
                <a:solidFill>
                  <a:srgbClr val="227B84"/>
                </a:solidFill>
                <a:latin typeface="Maiandra GD" panose="020E0502030308020204" pitchFamily="34" charset="0"/>
              </a:rPr>
              <a:t>Fine, but…</a:t>
            </a:r>
            <a:endParaRPr lang="en-GB" b="1" dirty="0" smtClean="0">
              <a:solidFill>
                <a:srgbClr val="227B84"/>
              </a:solidFill>
              <a:latin typeface="Maiandra GD" pitchFamily="34" charset="0"/>
            </a:endParaRPr>
          </a:p>
        </p:txBody>
      </p:sp>
      <p:sp>
        <p:nvSpPr>
          <p:cNvPr id="4" name="Espace réservé du contenu 1"/>
          <p:cNvSpPr txBox="1">
            <a:spLocks/>
          </p:cNvSpPr>
          <p:nvPr/>
        </p:nvSpPr>
        <p:spPr>
          <a:xfrm>
            <a:off x="1658102" y="4248765"/>
            <a:ext cx="6523998" cy="1407537"/>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lgn="ctr">
              <a:spcBef>
                <a:spcPts val="1200"/>
              </a:spcBef>
              <a:buClr>
                <a:schemeClr val="accent5">
                  <a:lumMod val="75000"/>
                </a:schemeClr>
              </a:buClr>
              <a:buSzPct val="100000"/>
              <a:buNone/>
            </a:pPr>
            <a:r>
              <a:rPr lang="en-GB" altLang="fr-FR" sz="3600" b="1" i="1" dirty="0" smtClean="0">
                <a:solidFill>
                  <a:srgbClr val="227B84"/>
                </a:solidFill>
                <a:latin typeface="Maiandra GD" panose="020E0502030308020204" pitchFamily="34" charset="0"/>
              </a:rPr>
              <a:t>Do our messages reach &amp; influence our final targets ??</a:t>
            </a:r>
            <a:endParaRPr lang="en-GB" sz="3600" b="1" i="1" dirty="0" smtClean="0">
              <a:solidFill>
                <a:srgbClr val="227B84"/>
              </a:solidFill>
              <a:latin typeface="Maiandra GD" pitchFamily="34" charset="0"/>
            </a:endParaRPr>
          </a:p>
        </p:txBody>
      </p:sp>
    </p:spTree>
    <p:extLst>
      <p:ext uri="{BB962C8B-B14F-4D97-AF65-F5344CB8AC3E}">
        <p14:creationId xmlns:p14="http://schemas.microsoft.com/office/powerpoint/2010/main" val="1880944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2013 MWO self-evaluation</a:t>
            </a:r>
            <a:endParaRPr lang="en-US" sz="2400" b="1" dirty="0">
              <a:solidFill>
                <a:schemeClr val="bg1"/>
              </a:solidFill>
            </a:endParaRPr>
          </a:p>
        </p:txBody>
      </p:sp>
      <p:sp>
        <p:nvSpPr>
          <p:cNvPr id="6" name="Espace réservé du contenu 1"/>
          <p:cNvSpPr txBox="1">
            <a:spLocks/>
          </p:cNvSpPr>
          <p:nvPr/>
        </p:nvSpPr>
        <p:spPr>
          <a:xfrm>
            <a:off x="969332" y="1056281"/>
            <a:ext cx="7511571" cy="5332644"/>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1200"/>
              </a:spcBef>
              <a:buClr>
                <a:schemeClr val="accent5">
                  <a:lumMod val="75000"/>
                </a:schemeClr>
              </a:buClr>
              <a:buSzPct val="100000"/>
              <a:buNone/>
            </a:pPr>
            <a:r>
              <a:rPr lang="en-GB" altLang="fr-FR" b="1" dirty="0" smtClean="0">
                <a:solidFill>
                  <a:srgbClr val="227B84"/>
                </a:solidFill>
                <a:latin typeface="Maiandra GD" panose="020E0502030308020204" pitchFamily="34" charset="0"/>
              </a:rPr>
              <a:t>Target identification &amp; outreach</a:t>
            </a:r>
            <a:endParaRPr lang="en-GB" b="1" dirty="0" smtClean="0">
              <a:solidFill>
                <a:srgbClr val="227B84"/>
              </a:solidFill>
              <a:latin typeface="Maiandra GD" pitchFamily="34" charset="0"/>
            </a:endParaRPr>
          </a:p>
          <a:p>
            <a:pPr marL="400050" lvl="1" indent="-400050">
              <a:spcBef>
                <a:spcPts val="1200"/>
              </a:spcBef>
              <a:buClr>
                <a:schemeClr val="accent5">
                  <a:lumMod val="75000"/>
                </a:schemeClr>
              </a:buClr>
              <a:buSzPct val="100000"/>
              <a:buFont typeface="Arial" pitchFamily="34" charset="0"/>
              <a:buChar char="•"/>
            </a:pPr>
            <a:r>
              <a:rPr lang="en-GB" altLang="fr-FR" sz="2000" dirty="0" smtClean="0">
                <a:latin typeface="+mj-lt"/>
              </a:rPr>
              <a:t>Questionnaire </a:t>
            </a:r>
            <a:r>
              <a:rPr lang="en-GB" altLang="fr-FR" sz="2000" dirty="0" smtClean="0">
                <a:latin typeface="+mj-lt"/>
              </a:rPr>
              <a:t>to MWO Key targets </a:t>
            </a:r>
            <a:r>
              <a:rPr lang="en-GB" altLang="fr-FR" sz="2000" dirty="0" smtClean="0">
                <a:latin typeface="+mj-lt"/>
                <a:sym typeface="Wingdings" panose="05000000000000000000" pitchFamily="2" charset="2"/>
              </a:rPr>
              <a:t> </a:t>
            </a:r>
            <a:r>
              <a:rPr lang="en-GB" altLang="fr-FR" sz="2000" dirty="0" smtClean="0">
                <a:latin typeface="+mj-lt"/>
              </a:rPr>
              <a:t>70</a:t>
            </a:r>
            <a:r>
              <a:rPr lang="en-GB" altLang="fr-FR" sz="2000" dirty="0">
                <a:latin typeface="+mj-lt"/>
              </a:rPr>
              <a:t>% of Ramsar Nat’l  </a:t>
            </a:r>
            <a:r>
              <a:rPr lang="en-GB" altLang="fr-FR" sz="2000" dirty="0" smtClean="0">
                <a:latin typeface="+mj-lt"/>
              </a:rPr>
              <a:t>FPs are mid-level civil servants with </a:t>
            </a:r>
            <a:r>
              <a:rPr lang="en-GB" altLang="fr-FR" sz="2000" b="1" i="1" dirty="0" smtClean="0">
                <a:solidFill>
                  <a:srgbClr val="0070C0"/>
                </a:solidFill>
                <a:latin typeface="+mj-lt"/>
              </a:rPr>
              <a:t>weak powers</a:t>
            </a:r>
            <a:r>
              <a:rPr lang="en-GB" altLang="fr-FR" sz="2000" dirty="0" smtClean="0">
                <a:latin typeface="+mj-lt"/>
              </a:rPr>
              <a:t> </a:t>
            </a:r>
            <a:r>
              <a:rPr lang="en-GB" altLang="fr-FR" sz="2000" i="1" dirty="0" smtClean="0">
                <a:latin typeface="+mj-lt"/>
              </a:rPr>
              <a:t>(not </a:t>
            </a:r>
            <a:r>
              <a:rPr lang="en-GB" altLang="fr-FR" sz="2000" i="1" dirty="0">
                <a:latin typeface="+mj-lt"/>
              </a:rPr>
              <a:t>involved in planning/ inter-sector </a:t>
            </a:r>
            <a:r>
              <a:rPr lang="en-GB" altLang="fr-FR" sz="2000" i="1" dirty="0" smtClean="0">
                <a:latin typeface="+mj-lt"/>
              </a:rPr>
              <a:t>committees, </a:t>
            </a:r>
            <a:r>
              <a:rPr lang="en-GB" altLang="fr-FR" sz="2000" i="1" dirty="0">
                <a:latin typeface="+mj-lt"/>
              </a:rPr>
              <a:t>not able to influence </a:t>
            </a:r>
            <a:r>
              <a:rPr lang="en-GB" altLang="fr-FR" sz="2000" i="1" dirty="0" smtClean="0">
                <a:latin typeface="+mj-lt"/>
              </a:rPr>
              <a:t>decisions detrimental to wetlands)</a:t>
            </a:r>
            <a:endParaRPr lang="en-GB" altLang="fr-FR" sz="2000" i="1" dirty="0" smtClean="0">
              <a:latin typeface="+mj-lt"/>
            </a:endParaRPr>
          </a:p>
          <a:p>
            <a:pPr marL="0" lvl="1" indent="0">
              <a:spcBef>
                <a:spcPts val="1200"/>
              </a:spcBef>
              <a:buClr>
                <a:schemeClr val="accent5">
                  <a:lumMod val="75000"/>
                </a:schemeClr>
              </a:buClr>
              <a:buSzPct val="100000"/>
              <a:buNone/>
            </a:pPr>
            <a:endParaRPr lang="en-GB" altLang="fr-FR" sz="2000" i="1" dirty="0" smtClean="0">
              <a:latin typeface="+mj-lt"/>
            </a:endParaRPr>
          </a:p>
          <a:p>
            <a:pPr marL="400050" lvl="1" indent="-400050">
              <a:spcBef>
                <a:spcPts val="1200"/>
              </a:spcBef>
              <a:buClr>
                <a:schemeClr val="accent5">
                  <a:lumMod val="75000"/>
                </a:schemeClr>
              </a:buClr>
              <a:buSzPct val="100000"/>
              <a:buFont typeface="Arial" pitchFamily="34" charset="0"/>
              <a:buChar char="•"/>
            </a:pPr>
            <a:r>
              <a:rPr lang="en-GB" altLang="fr-FR" sz="2000" dirty="0" smtClean="0">
                <a:latin typeface="+mj-lt"/>
              </a:rPr>
              <a:t>Who </a:t>
            </a:r>
            <a:r>
              <a:rPr lang="en-GB" altLang="fr-FR" sz="2000" dirty="0">
                <a:latin typeface="+mj-lt"/>
              </a:rPr>
              <a:t>are the </a:t>
            </a:r>
            <a:r>
              <a:rPr lang="en-GB" altLang="fr-FR" sz="2000" b="1" i="1" dirty="0" smtClean="0">
                <a:solidFill>
                  <a:srgbClr val="0070C0"/>
                </a:solidFill>
                <a:latin typeface="+mj-lt"/>
              </a:rPr>
              <a:t>real</a:t>
            </a:r>
            <a:r>
              <a:rPr lang="en-GB" altLang="fr-FR" sz="2000" dirty="0" smtClean="0">
                <a:solidFill>
                  <a:srgbClr val="0070C0"/>
                </a:solidFill>
                <a:latin typeface="+mj-lt"/>
              </a:rPr>
              <a:t> </a:t>
            </a:r>
            <a:r>
              <a:rPr lang="en-GB" altLang="fr-FR" sz="2000" dirty="0" smtClean="0">
                <a:latin typeface="+mj-lt"/>
              </a:rPr>
              <a:t>decision-makers who influence </a:t>
            </a:r>
            <a:r>
              <a:rPr lang="en-GB" altLang="fr-FR" sz="2000" dirty="0">
                <a:latin typeface="+mj-lt"/>
              </a:rPr>
              <a:t>wetlands ? </a:t>
            </a:r>
            <a:r>
              <a:rPr lang="en-GB" altLang="fr-FR" sz="2000" i="1" dirty="0">
                <a:latin typeface="+mj-lt"/>
                <a:sym typeface="Wingdings" panose="05000000000000000000" pitchFamily="2" charset="2"/>
              </a:rPr>
              <a:t>(</a:t>
            </a:r>
            <a:r>
              <a:rPr lang="en-GB" altLang="fr-FR" sz="2000" i="1" dirty="0" smtClean="0">
                <a:latin typeface="+mj-lt"/>
              </a:rPr>
              <a:t>insufficient identification</a:t>
            </a:r>
            <a:r>
              <a:rPr lang="en-GB" altLang="fr-FR" sz="2000" i="1" dirty="0" smtClean="0">
                <a:latin typeface="+mj-lt"/>
              </a:rPr>
              <a:t>)</a:t>
            </a:r>
          </a:p>
          <a:p>
            <a:pPr marL="400050" lvl="1" indent="-400050">
              <a:spcBef>
                <a:spcPts val="1200"/>
              </a:spcBef>
              <a:buClr>
                <a:schemeClr val="accent5">
                  <a:lumMod val="75000"/>
                </a:schemeClr>
              </a:buClr>
              <a:buSzPct val="100000"/>
              <a:buFont typeface="Arial" pitchFamily="34" charset="0"/>
              <a:buChar char="•"/>
            </a:pPr>
            <a:endParaRPr lang="en-GB" altLang="fr-FR" sz="2000" i="1" dirty="0" smtClean="0">
              <a:latin typeface="+mj-lt"/>
            </a:endParaRPr>
          </a:p>
          <a:p>
            <a:pPr marL="400050" lvl="1" indent="-400050">
              <a:spcBef>
                <a:spcPts val="1200"/>
              </a:spcBef>
              <a:buClr>
                <a:schemeClr val="accent5">
                  <a:lumMod val="75000"/>
                </a:schemeClr>
              </a:buClr>
              <a:buSzPct val="100000"/>
              <a:buFont typeface="Arial" pitchFamily="34" charset="0"/>
              <a:buChar char="•"/>
            </a:pPr>
            <a:r>
              <a:rPr lang="en-GB" altLang="fr-FR" sz="2000" dirty="0" smtClean="0">
                <a:latin typeface="+mj-lt"/>
              </a:rPr>
              <a:t>Which are the </a:t>
            </a:r>
            <a:r>
              <a:rPr lang="en-GB" altLang="fr-FR" sz="2000" b="1" i="1" dirty="0" smtClean="0">
                <a:solidFill>
                  <a:srgbClr val="0070C0"/>
                </a:solidFill>
                <a:latin typeface="+mj-lt"/>
              </a:rPr>
              <a:t>most efficient media </a:t>
            </a:r>
            <a:r>
              <a:rPr lang="en-GB" altLang="fr-FR" sz="2000" dirty="0">
                <a:latin typeface="+mj-lt"/>
              </a:rPr>
              <a:t>for transfer towards </a:t>
            </a:r>
            <a:r>
              <a:rPr lang="en-GB" altLang="fr-FR" sz="2000" dirty="0" smtClean="0">
                <a:latin typeface="+mj-lt"/>
              </a:rPr>
              <a:t>citizens</a:t>
            </a:r>
            <a:r>
              <a:rPr lang="en-GB" altLang="fr-FR" sz="2000" dirty="0"/>
              <a:t> </a:t>
            </a:r>
            <a:r>
              <a:rPr lang="en-GB" altLang="fr-FR" sz="2000" dirty="0" smtClean="0">
                <a:latin typeface="+mj-lt"/>
              </a:rPr>
              <a:t>?</a:t>
            </a:r>
          </a:p>
          <a:p>
            <a:pPr marL="400050" lvl="1" indent="-400050">
              <a:spcBef>
                <a:spcPts val="1200"/>
              </a:spcBef>
              <a:buClr>
                <a:schemeClr val="accent5">
                  <a:lumMod val="75000"/>
                </a:schemeClr>
              </a:buClr>
              <a:buSzPct val="100000"/>
              <a:buFont typeface="Arial" pitchFamily="34" charset="0"/>
              <a:buChar char="•"/>
            </a:pPr>
            <a:endParaRPr lang="en-GB" altLang="fr-FR" sz="2000" dirty="0" smtClean="0">
              <a:latin typeface="+mj-lt"/>
            </a:endParaRPr>
          </a:p>
          <a:p>
            <a:pPr marL="400050" lvl="1" indent="-400050">
              <a:spcBef>
                <a:spcPts val="1200"/>
              </a:spcBef>
              <a:buClr>
                <a:schemeClr val="accent5">
                  <a:lumMod val="75000"/>
                </a:schemeClr>
              </a:buClr>
              <a:buSzPct val="100000"/>
              <a:buFont typeface="Arial" pitchFamily="34" charset="0"/>
              <a:buChar char="•"/>
            </a:pPr>
            <a:r>
              <a:rPr lang="en-GB" altLang="fr-FR" sz="2000" b="1" i="1" dirty="0" smtClean="0">
                <a:solidFill>
                  <a:srgbClr val="0070C0"/>
                </a:solidFill>
                <a:latin typeface="+mj-lt"/>
              </a:rPr>
              <a:t>MWO communication/ transfer strategy </a:t>
            </a:r>
            <a:r>
              <a:rPr lang="en-GB" altLang="fr-FR" sz="2000" dirty="0" smtClean="0">
                <a:latin typeface="+mj-lt"/>
              </a:rPr>
              <a:t>: a compilation of all possible transfer tools/ approaches – but with no clear “strong” line</a:t>
            </a:r>
            <a:endParaRPr lang="en-GB" altLang="fr-FR" sz="2000" dirty="0">
              <a:latin typeface="+mj-lt"/>
            </a:endParaRPr>
          </a:p>
        </p:txBody>
      </p:sp>
    </p:spTree>
    <p:extLst>
      <p:ext uri="{BB962C8B-B14F-4D97-AF65-F5344CB8AC3E}">
        <p14:creationId xmlns:p14="http://schemas.microsoft.com/office/powerpoint/2010/main" val="11730435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p:cNvSpPr>
            <a:spLocks noGrp="1"/>
          </p:cNvSpPr>
          <p:nvPr>
            <p:ph type="body" sz="quarter" idx="10"/>
          </p:nvPr>
        </p:nvSpPr>
        <p:spPr>
          <a:xfrm>
            <a:off x="712520" y="997527"/>
            <a:ext cx="8170224" cy="5735782"/>
          </a:xfrm>
        </p:spPr>
        <p:txBody>
          <a:bodyPr/>
          <a:lstStyle/>
          <a:p>
            <a:r>
              <a:rPr lang="en-US" dirty="0" smtClean="0">
                <a:solidFill>
                  <a:srgbClr val="3C8284"/>
                </a:solidFill>
              </a:rPr>
              <a:t>The </a:t>
            </a:r>
            <a:r>
              <a:rPr lang="en-US" dirty="0">
                <a:solidFill>
                  <a:srgbClr val="3C8284"/>
                </a:solidFill>
              </a:rPr>
              <a:t>"naïve vision" of </a:t>
            </a:r>
            <a:r>
              <a:rPr lang="en-US" dirty="0" smtClean="0">
                <a:solidFill>
                  <a:srgbClr val="3C8284"/>
                </a:solidFill>
              </a:rPr>
              <a:t>the </a:t>
            </a:r>
            <a:r>
              <a:rPr lang="en-US" dirty="0">
                <a:solidFill>
                  <a:srgbClr val="3C8284"/>
                </a:solidFill>
              </a:rPr>
              <a:t>science-policy interface</a:t>
            </a:r>
          </a:p>
          <a:p>
            <a:endParaRPr lang="en-US" sz="2000" dirty="0"/>
          </a:p>
          <a:p>
            <a:r>
              <a:rPr lang="en-US" sz="2000" b="0" i="1" dirty="0" smtClean="0">
                <a:solidFill>
                  <a:schemeClr val="tx1"/>
                </a:solidFill>
                <a:latin typeface="+mj-lt"/>
              </a:rPr>
              <a:t>“The </a:t>
            </a:r>
            <a:r>
              <a:rPr lang="en-US" sz="2000" b="0" i="1" dirty="0">
                <a:solidFill>
                  <a:schemeClr val="tx1"/>
                </a:solidFill>
                <a:latin typeface="+mj-lt"/>
              </a:rPr>
              <a:t>analysis of </a:t>
            </a:r>
            <a:r>
              <a:rPr lang="en-US" sz="2000" b="0" i="1" dirty="0" smtClean="0">
                <a:solidFill>
                  <a:schemeClr val="tx1"/>
                </a:solidFill>
                <a:latin typeface="+mj-lt"/>
              </a:rPr>
              <a:t>wetland resources, </a:t>
            </a:r>
            <a:r>
              <a:rPr lang="en-US" sz="2000" b="0" i="1" dirty="0">
                <a:solidFill>
                  <a:schemeClr val="tx1"/>
                </a:solidFill>
                <a:latin typeface="+mj-lt"/>
              </a:rPr>
              <a:t>their status and trends, as well as the dissemination of </a:t>
            </a:r>
            <a:r>
              <a:rPr lang="en-US" sz="2000" b="0" i="1" dirty="0" smtClean="0">
                <a:solidFill>
                  <a:schemeClr val="tx1"/>
                </a:solidFill>
                <a:latin typeface="+mj-lt"/>
              </a:rPr>
              <a:t>these </a:t>
            </a:r>
            <a:r>
              <a:rPr lang="en-US" sz="2000" b="0" i="1" dirty="0">
                <a:solidFill>
                  <a:schemeClr val="tx1"/>
                </a:solidFill>
                <a:latin typeface="+mj-lt"/>
              </a:rPr>
              <a:t>results </a:t>
            </a:r>
            <a:r>
              <a:rPr lang="en-US" sz="2000" i="1" dirty="0">
                <a:solidFill>
                  <a:srgbClr val="0070C0"/>
                </a:solidFill>
                <a:latin typeface="+mj-lt"/>
              </a:rPr>
              <a:t>are fundamental to mobilize decision-makers </a:t>
            </a:r>
            <a:r>
              <a:rPr lang="en-US" sz="2000" b="0" i="1" dirty="0">
                <a:solidFill>
                  <a:schemeClr val="tx1"/>
                </a:solidFill>
                <a:latin typeface="+mj-lt"/>
              </a:rPr>
              <a:t>around the need to </a:t>
            </a:r>
            <a:r>
              <a:rPr lang="en-US" sz="2000" b="0" i="1" dirty="0" smtClean="0">
                <a:solidFill>
                  <a:schemeClr val="tx1"/>
                </a:solidFill>
                <a:latin typeface="+mj-lt"/>
              </a:rPr>
              <a:t>conserve, manage </a:t>
            </a:r>
            <a:r>
              <a:rPr lang="en-US" sz="2000" b="0" i="1" dirty="0">
                <a:solidFill>
                  <a:schemeClr val="tx1"/>
                </a:solidFill>
                <a:latin typeface="+mj-lt"/>
              </a:rPr>
              <a:t>and use aquatic ecosystems in a rational manner" </a:t>
            </a:r>
            <a:endParaRPr lang="en-US" sz="2000" b="0" i="1" dirty="0" smtClean="0">
              <a:solidFill>
                <a:schemeClr val="tx1"/>
              </a:solidFill>
              <a:latin typeface="+mj-lt"/>
            </a:endParaRPr>
          </a:p>
          <a:p>
            <a:pPr algn="r"/>
            <a:r>
              <a:rPr lang="en-US" sz="1600" b="0" i="1" dirty="0" smtClean="0">
                <a:solidFill>
                  <a:schemeClr val="tx1"/>
                </a:solidFill>
                <a:latin typeface="+mj-lt"/>
              </a:rPr>
              <a:t>9th </a:t>
            </a:r>
            <a:r>
              <a:rPr lang="en-US" sz="1600" b="0" i="1" dirty="0">
                <a:solidFill>
                  <a:schemeClr val="tx1"/>
                </a:solidFill>
                <a:latin typeface="+mj-lt"/>
              </a:rPr>
              <a:t>Meeting of </a:t>
            </a:r>
            <a:r>
              <a:rPr lang="en-US" sz="1600" b="0" i="1" dirty="0" smtClean="0">
                <a:solidFill>
                  <a:schemeClr val="tx1"/>
                </a:solidFill>
                <a:latin typeface="+mj-lt"/>
              </a:rPr>
              <a:t>the Mediterranean </a:t>
            </a:r>
            <a:r>
              <a:rPr lang="en-US" sz="1600" b="0" i="1" dirty="0">
                <a:solidFill>
                  <a:schemeClr val="tx1"/>
                </a:solidFill>
                <a:latin typeface="+mj-lt"/>
              </a:rPr>
              <a:t>Wetlands Committee, </a:t>
            </a:r>
            <a:r>
              <a:rPr lang="en-US" sz="1600" b="0" i="1" dirty="0" smtClean="0">
                <a:solidFill>
                  <a:schemeClr val="tx1"/>
                </a:solidFill>
                <a:latin typeface="+mj-lt"/>
              </a:rPr>
              <a:t>2008 (p. 243)</a:t>
            </a:r>
            <a:endParaRPr lang="en-US" sz="1600" b="0" i="1" dirty="0">
              <a:solidFill>
                <a:schemeClr val="tx1"/>
              </a:solidFill>
              <a:latin typeface="+mj-lt"/>
            </a:endParaRPr>
          </a:p>
          <a:p>
            <a:r>
              <a:rPr lang="en-US" sz="2000" b="0" dirty="0" smtClean="0">
                <a:solidFill>
                  <a:schemeClr val="tx1"/>
                </a:solidFill>
                <a:latin typeface="+mj-lt"/>
              </a:rPr>
              <a:t>…</a:t>
            </a:r>
          </a:p>
          <a:p>
            <a:endParaRPr lang="en-US" sz="2000" b="0" dirty="0">
              <a:solidFill>
                <a:schemeClr val="tx1"/>
              </a:solidFill>
              <a:latin typeface="+mj-lt"/>
            </a:endParaRPr>
          </a:p>
          <a:p>
            <a:r>
              <a:rPr lang="en-US" sz="2000" b="0" i="1" dirty="0" smtClean="0">
                <a:solidFill>
                  <a:schemeClr val="tx1"/>
                </a:solidFill>
                <a:latin typeface="+mj-lt"/>
              </a:rPr>
              <a:t>“This </a:t>
            </a:r>
            <a:r>
              <a:rPr lang="en-US" sz="2000" b="0" i="1" dirty="0">
                <a:solidFill>
                  <a:schemeClr val="tx1"/>
                </a:solidFill>
                <a:latin typeface="+mj-lt"/>
              </a:rPr>
              <a:t>agreed discourse that </a:t>
            </a:r>
            <a:r>
              <a:rPr lang="en-US" sz="2000" i="1" dirty="0">
                <a:solidFill>
                  <a:srgbClr val="0070C0"/>
                </a:solidFill>
                <a:latin typeface="+mj-lt"/>
              </a:rPr>
              <a:t>more information would lead to better decisions</a:t>
            </a:r>
            <a:r>
              <a:rPr lang="en-US" sz="2000" b="0" i="1" dirty="0">
                <a:solidFill>
                  <a:schemeClr val="tx1"/>
                </a:solidFill>
                <a:latin typeface="+mj-lt"/>
              </a:rPr>
              <a:t> </a:t>
            </a:r>
            <a:r>
              <a:rPr lang="en-US" sz="2000" b="0" i="1" dirty="0" smtClean="0">
                <a:solidFill>
                  <a:schemeClr val="tx1"/>
                </a:solidFill>
                <a:latin typeface="+mj-lt"/>
              </a:rPr>
              <a:t>is very </a:t>
            </a:r>
            <a:r>
              <a:rPr lang="en-US" sz="2000" b="0" i="1" dirty="0">
                <a:solidFill>
                  <a:schemeClr val="tx1"/>
                </a:solidFill>
                <a:latin typeface="+mj-lt"/>
              </a:rPr>
              <a:t>well known to authors interested in the relationship between science and politics in the </a:t>
            </a:r>
            <a:r>
              <a:rPr lang="en-US" sz="2000" b="0" i="1" dirty="0" smtClean="0">
                <a:solidFill>
                  <a:schemeClr val="tx1"/>
                </a:solidFill>
                <a:latin typeface="+mj-lt"/>
              </a:rPr>
              <a:t>field of </a:t>
            </a:r>
            <a:r>
              <a:rPr lang="en-US" sz="2000" b="0" i="1" dirty="0">
                <a:solidFill>
                  <a:schemeClr val="tx1"/>
                </a:solidFill>
                <a:latin typeface="+mj-lt"/>
              </a:rPr>
              <a:t>the environment and nature protection. They call it the </a:t>
            </a:r>
            <a:r>
              <a:rPr lang="en-US" sz="2000" i="1" dirty="0">
                <a:solidFill>
                  <a:srgbClr val="0070C0"/>
                </a:solidFill>
                <a:latin typeface="+mj-lt"/>
              </a:rPr>
              <a:t>naive </a:t>
            </a:r>
            <a:r>
              <a:rPr lang="en-US" sz="2000" i="1" dirty="0" smtClean="0">
                <a:solidFill>
                  <a:srgbClr val="0070C0"/>
                </a:solidFill>
                <a:latin typeface="+mj-lt"/>
              </a:rPr>
              <a:t>vision</a:t>
            </a:r>
            <a:r>
              <a:rPr lang="en-US" sz="2000" b="0" i="1" dirty="0" smtClean="0">
                <a:solidFill>
                  <a:schemeClr val="tx1"/>
                </a:solidFill>
                <a:latin typeface="+mj-lt"/>
              </a:rPr>
              <a:t> </a:t>
            </a:r>
            <a:r>
              <a:rPr lang="en-US" sz="2000" b="0" i="1" dirty="0">
                <a:solidFill>
                  <a:schemeClr val="tx1"/>
                </a:solidFill>
                <a:latin typeface="+mj-lt"/>
              </a:rPr>
              <a:t>… more information does not spontaneously lead to better decisions for several potential reasons..." (p 244)</a:t>
            </a:r>
          </a:p>
          <a:p>
            <a:pPr algn="r"/>
            <a:r>
              <a:rPr lang="fr-FR" sz="2000" b="0" i="1" dirty="0" smtClean="0"/>
              <a:t>Fanny Guillet, </a:t>
            </a:r>
            <a:r>
              <a:rPr lang="fr-FR" sz="2000" b="0" i="1" dirty="0" err="1" smtClean="0"/>
              <a:t>Ph.D</a:t>
            </a:r>
            <a:r>
              <a:rPr lang="fr-FR" sz="2000" b="0" i="1" dirty="0" smtClean="0"/>
              <a:t>. </a:t>
            </a:r>
            <a:r>
              <a:rPr lang="fr-FR" sz="2000" b="0" i="1" dirty="0" err="1" smtClean="0"/>
              <a:t>Thesis</a:t>
            </a:r>
            <a:r>
              <a:rPr lang="fr-FR" sz="2000" b="0" i="1" dirty="0" smtClean="0"/>
              <a:t>, 2011</a:t>
            </a:r>
            <a:endParaRPr lang="fr-FR" sz="2000" b="0" i="1" dirty="0"/>
          </a:p>
        </p:txBody>
      </p:sp>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 External “evaluation”</a:t>
            </a:r>
            <a:endParaRPr lang="en-US" sz="2400" b="1" dirty="0">
              <a:solidFill>
                <a:schemeClr val="bg1"/>
              </a:solidFill>
            </a:endParaRPr>
          </a:p>
        </p:txBody>
      </p:sp>
    </p:spTree>
    <p:extLst>
      <p:ext uri="{BB962C8B-B14F-4D97-AF65-F5344CB8AC3E}">
        <p14:creationId xmlns:p14="http://schemas.microsoft.com/office/powerpoint/2010/main" val="21595801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2013 MWO self-evaluation</a:t>
            </a:r>
            <a:endParaRPr lang="en-US" sz="2400" b="1" dirty="0">
              <a:solidFill>
                <a:schemeClr val="bg1"/>
              </a:solidFill>
            </a:endParaRPr>
          </a:p>
        </p:txBody>
      </p:sp>
      <p:sp>
        <p:nvSpPr>
          <p:cNvPr id="6" name="Rectangle 2"/>
          <p:cNvSpPr txBox="1">
            <a:spLocks noChangeArrowheads="1"/>
          </p:cNvSpPr>
          <p:nvPr/>
        </p:nvSpPr>
        <p:spPr>
          <a:xfrm>
            <a:off x="526802" y="773088"/>
            <a:ext cx="8712200" cy="578209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r>
              <a:rPr lang="en-GB" altLang="fr-FR" b="1" dirty="0" smtClean="0">
                <a:solidFill>
                  <a:srgbClr val="227B84"/>
                </a:solidFill>
                <a:latin typeface="Maiandra GD" panose="020E0502030308020204" pitchFamily="34" charset="0"/>
              </a:rPr>
              <a:t>From Evaluation to adaptation…</a:t>
            </a:r>
            <a:endParaRPr lang="en-GB" b="1" dirty="0" smtClean="0">
              <a:solidFill>
                <a:srgbClr val="227B84"/>
              </a:solidFill>
              <a:latin typeface="Maiandra GD" pitchFamily="34" charset="0"/>
            </a:endParaRPr>
          </a:p>
          <a:p>
            <a:pPr lvl="1">
              <a:buFontTx/>
              <a:buChar char="•"/>
            </a:pPr>
            <a:endParaRPr lang="en-GB" altLang="fr-FR" dirty="0" smtClean="0"/>
          </a:p>
          <a:p>
            <a:pPr lvl="1">
              <a:buFontTx/>
              <a:buChar char="•"/>
            </a:pPr>
            <a:r>
              <a:rPr lang="en-GB" altLang="fr-FR" sz="2400" dirty="0" smtClean="0">
                <a:latin typeface="+mj-lt"/>
                <a:sym typeface="Wingdings" pitchFamily="2" charset="2"/>
              </a:rPr>
              <a:t>Seek </a:t>
            </a:r>
            <a:r>
              <a:rPr lang="en-GB" altLang="fr-FR" sz="2400" b="1" dirty="0" smtClean="0">
                <a:latin typeface="+mj-lt"/>
              </a:rPr>
              <a:t>MedWet</a:t>
            </a:r>
            <a:r>
              <a:rPr lang="en-GB" altLang="fr-FR" sz="2400" dirty="0" smtClean="0">
                <a:latin typeface="+mj-lt"/>
              </a:rPr>
              <a:t> </a:t>
            </a:r>
            <a:r>
              <a:rPr lang="en-GB" altLang="fr-FR" sz="2400" b="1" dirty="0" smtClean="0">
                <a:latin typeface="+mj-lt"/>
              </a:rPr>
              <a:t>help </a:t>
            </a:r>
            <a:r>
              <a:rPr lang="en-GB" altLang="fr-FR" sz="2400" dirty="0" smtClean="0">
                <a:latin typeface="+mj-lt"/>
              </a:rPr>
              <a:t>to identify and reach key relevant targets, outside conservation circles, at policy and strategic levels</a:t>
            </a:r>
          </a:p>
          <a:p>
            <a:pPr marL="457200" lvl="1" indent="0">
              <a:buNone/>
            </a:pPr>
            <a:endParaRPr lang="en-GB" altLang="fr-FR" sz="2400" dirty="0" smtClean="0">
              <a:latin typeface="+mj-lt"/>
            </a:endParaRPr>
          </a:p>
          <a:p>
            <a:pPr lvl="1">
              <a:buFontTx/>
              <a:buChar char="•"/>
            </a:pPr>
            <a:r>
              <a:rPr lang="en-GB" altLang="fr-FR" sz="2400" b="1" dirty="0" smtClean="0">
                <a:latin typeface="+mj-lt"/>
              </a:rPr>
              <a:t>Engage</a:t>
            </a:r>
            <a:r>
              <a:rPr lang="en-GB" altLang="fr-FR" sz="2400" dirty="0" smtClean="0">
                <a:latin typeface="+mj-lt"/>
              </a:rPr>
              <a:t> more closely with Ramsar, CBD, IPBES…</a:t>
            </a:r>
          </a:p>
          <a:p>
            <a:pPr lvl="1">
              <a:buFontTx/>
              <a:buNone/>
            </a:pPr>
            <a:endParaRPr lang="en-GB" altLang="fr-FR" dirty="0" smtClean="0">
              <a:latin typeface="+mj-lt"/>
            </a:endParaRPr>
          </a:p>
          <a:p>
            <a:pPr lvl="1">
              <a:buFontTx/>
              <a:buChar char="•"/>
            </a:pPr>
            <a:r>
              <a:rPr lang="en-GB" altLang="fr-FR" sz="2400" b="1" dirty="0" smtClean="0">
                <a:latin typeface="+mj-lt"/>
              </a:rPr>
              <a:t>Mobilize new “intermediate targets”</a:t>
            </a:r>
            <a:r>
              <a:rPr lang="en-GB" altLang="fr-FR" sz="2400" dirty="0" smtClean="0">
                <a:latin typeface="+mj-lt"/>
              </a:rPr>
              <a:t> : strong national NGOs already involved in water and wetlands, able to relay/ translate MWO results in own countries</a:t>
            </a:r>
          </a:p>
          <a:p>
            <a:pPr lvl="1">
              <a:buFontTx/>
              <a:buChar char="•"/>
            </a:pPr>
            <a:endParaRPr lang="en-GB" altLang="fr-FR" sz="2400" dirty="0" smtClean="0">
              <a:latin typeface="+mj-lt"/>
            </a:endParaRPr>
          </a:p>
          <a:p>
            <a:pPr lvl="1">
              <a:buFontTx/>
              <a:buChar char="•"/>
            </a:pPr>
            <a:r>
              <a:rPr lang="en-GB" altLang="fr-FR" sz="2400" b="1" dirty="0" smtClean="0">
                <a:latin typeface="+mj-lt"/>
              </a:rPr>
              <a:t>Build capacity of national NGOs</a:t>
            </a:r>
            <a:r>
              <a:rPr lang="en-GB" altLang="fr-FR" sz="2400" dirty="0" smtClean="0">
                <a:latin typeface="+mj-lt"/>
              </a:rPr>
              <a:t> in countries where civil society is still weak </a:t>
            </a:r>
            <a:r>
              <a:rPr lang="en-GB" altLang="fr-FR" sz="2000" i="1" dirty="0" smtClean="0">
                <a:latin typeface="+mj-lt"/>
                <a:cs typeface="Arial" pitchFamily="34" charset="0"/>
              </a:rPr>
              <a:t>(cf. NGO Maghreb </a:t>
            </a:r>
            <a:r>
              <a:rPr lang="en-GB" altLang="fr-FR" sz="2000" i="1" dirty="0" err="1" smtClean="0">
                <a:latin typeface="+mj-lt"/>
                <a:cs typeface="Arial" pitchFamily="34" charset="0"/>
              </a:rPr>
              <a:t>Sentinelles</a:t>
            </a:r>
            <a:r>
              <a:rPr lang="en-GB" altLang="fr-FR" sz="2000" i="1" dirty="0" smtClean="0">
                <a:latin typeface="+mj-lt"/>
                <a:cs typeface="Arial" pitchFamily="34" charset="0"/>
              </a:rPr>
              <a:t> project with WWF-Medit.)</a:t>
            </a:r>
            <a:endParaRPr lang="fr-FR" altLang="fr-FR" sz="2000" i="1" dirty="0" smtClean="0">
              <a:latin typeface="+mj-lt"/>
              <a:cs typeface="Arial" pitchFamily="34" charset="0"/>
            </a:endParaRPr>
          </a:p>
        </p:txBody>
      </p:sp>
    </p:spTree>
    <p:extLst>
      <p:ext uri="{BB962C8B-B14F-4D97-AF65-F5344CB8AC3E}">
        <p14:creationId xmlns:p14="http://schemas.microsoft.com/office/powerpoint/2010/main" val="42701415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2014-19 : </a:t>
            </a:r>
            <a:r>
              <a:rPr lang="en-US" sz="2400" b="1" dirty="0">
                <a:solidFill>
                  <a:schemeClr val="bg1"/>
                </a:solidFill>
              </a:rPr>
              <a:t>From MWO self-evaluation to </a:t>
            </a:r>
            <a:r>
              <a:rPr lang="en-US" sz="2400" b="1" dirty="0" smtClean="0">
                <a:solidFill>
                  <a:schemeClr val="bg1"/>
                </a:solidFill>
              </a:rPr>
              <a:t>adaptation</a:t>
            </a:r>
            <a:endParaRPr lang="en-US" sz="2400" b="1" dirty="0">
              <a:solidFill>
                <a:schemeClr val="bg1"/>
              </a:solidFill>
            </a:endParaRPr>
          </a:p>
        </p:txBody>
      </p:sp>
      <p:sp>
        <p:nvSpPr>
          <p:cNvPr id="7" name="ZoneTexte 6"/>
          <p:cNvSpPr txBox="1"/>
          <p:nvPr/>
        </p:nvSpPr>
        <p:spPr>
          <a:xfrm>
            <a:off x="599394" y="861225"/>
            <a:ext cx="8128970" cy="4770537"/>
          </a:xfrm>
          <a:prstGeom prst="rect">
            <a:avLst/>
          </a:prstGeom>
          <a:noFill/>
        </p:spPr>
        <p:txBody>
          <a:bodyPr wrap="square">
            <a:spAutoFit/>
          </a:bodyPr>
          <a:lstStyle/>
          <a:p>
            <a:pPr lvl="0">
              <a:spcBef>
                <a:spcPts val="1200"/>
              </a:spcBef>
            </a:pPr>
            <a:r>
              <a:rPr lang="en-US" sz="2400" b="1" dirty="0" smtClean="0">
                <a:solidFill>
                  <a:srgbClr val="3C8284"/>
                </a:solidFill>
                <a:latin typeface="Maiandra GD" panose="020E0502030308020204" pitchFamily="34" charset="0"/>
              </a:rPr>
              <a:t>Political decision-makers remain main Targets, </a:t>
            </a:r>
          </a:p>
          <a:p>
            <a:pPr lvl="0">
              <a:spcBef>
                <a:spcPts val="1200"/>
              </a:spcBef>
            </a:pPr>
            <a:r>
              <a:rPr lang="en-US" sz="1800" b="1" dirty="0" smtClean="0">
                <a:solidFill>
                  <a:srgbClr val="3C8284"/>
                </a:solidFill>
                <a:latin typeface="Maiandra GD" panose="020E0502030308020204" pitchFamily="34" charset="0"/>
              </a:rPr>
              <a:t>…</a:t>
            </a:r>
            <a:r>
              <a:rPr lang="en-US" dirty="0" smtClean="0"/>
              <a:t>to </a:t>
            </a:r>
            <a:r>
              <a:rPr lang="en-US" dirty="0"/>
              <a:t>be reached through </a:t>
            </a:r>
            <a:r>
              <a:rPr lang="en-US" dirty="0" smtClean="0"/>
              <a:t>intermediate </a:t>
            </a:r>
            <a:r>
              <a:rPr lang="en-US" dirty="0"/>
              <a:t>targets </a:t>
            </a:r>
            <a:r>
              <a:rPr lang="en-US" dirty="0" smtClean="0"/>
              <a:t>:</a:t>
            </a:r>
            <a:r>
              <a:rPr lang="en-US" b="1" dirty="0" smtClean="0">
                <a:solidFill>
                  <a:srgbClr val="3C8284"/>
                </a:solidFill>
                <a:latin typeface="Maiandra GD" panose="020E0502030308020204" pitchFamily="34" charset="0"/>
              </a:rPr>
              <a:t> </a:t>
            </a:r>
          </a:p>
          <a:p>
            <a:pPr lvl="0">
              <a:spcBef>
                <a:spcPts val="1200"/>
              </a:spcBef>
            </a:pPr>
            <a:endParaRPr lang="en-US" i="1" dirty="0" smtClean="0"/>
          </a:p>
          <a:p>
            <a:pPr marL="800100" lvl="1" indent="-342900">
              <a:buClr>
                <a:srgbClr val="4BACC6"/>
              </a:buClr>
              <a:buFont typeface="Arial" panose="020B0604020202020204" pitchFamily="34" charset="0"/>
              <a:buChar char="•"/>
            </a:pPr>
            <a:r>
              <a:rPr lang="en-US" dirty="0" smtClean="0"/>
              <a:t>Partnerships with </a:t>
            </a:r>
            <a:r>
              <a:rPr lang="en-US" b="1" dirty="0" smtClean="0">
                <a:solidFill>
                  <a:srgbClr val="0070C0"/>
                </a:solidFill>
              </a:rPr>
              <a:t>International conventions &amp; agreements, </a:t>
            </a:r>
            <a:r>
              <a:rPr lang="en-US" dirty="0" smtClean="0"/>
              <a:t>to ensure they support and defend MWO results. </a:t>
            </a:r>
            <a:r>
              <a:rPr lang="en-US" i="1" dirty="0" smtClean="0"/>
              <a:t>(Assumption : they can disseminate this information and influence policy and decision-making processes more effectively than </a:t>
            </a:r>
            <a:r>
              <a:rPr lang="en-US" i="1" dirty="0" err="1" smtClean="0"/>
              <a:t>TdV</a:t>
            </a:r>
            <a:r>
              <a:rPr lang="en-US" i="1" dirty="0" smtClean="0"/>
              <a:t>/ MWO alone). </a:t>
            </a:r>
          </a:p>
          <a:p>
            <a:pPr lvl="1">
              <a:buClr>
                <a:srgbClr val="4BACC6"/>
              </a:buClr>
            </a:pPr>
            <a:endParaRPr lang="en-US" i="1" dirty="0" smtClean="0"/>
          </a:p>
          <a:p>
            <a:pPr marL="800100" lvl="1" indent="-342900">
              <a:buClr>
                <a:srgbClr val="4BACC6"/>
              </a:buClr>
              <a:buFont typeface="Arial" panose="020B0604020202020204" pitchFamily="34" charset="0"/>
              <a:buChar char="•"/>
            </a:pPr>
            <a:r>
              <a:rPr lang="en-US" dirty="0" smtClean="0"/>
              <a:t>A more effective partnership with </a:t>
            </a:r>
            <a:r>
              <a:rPr lang="en-US" b="1" i="1" dirty="0" smtClean="0">
                <a:solidFill>
                  <a:srgbClr val="0070C0"/>
                </a:solidFill>
              </a:rPr>
              <a:t>MedWet</a:t>
            </a:r>
            <a:r>
              <a:rPr lang="en-US" dirty="0" smtClean="0">
                <a:solidFill>
                  <a:srgbClr val="0070C0"/>
                </a:solidFill>
              </a:rPr>
              <a:t>  </a:t>
            </a:r>
            <a:r>
              <a:rPr lang="en-US" dirty="0" smtClean="0"/>
              <a:t>for national and international dissemination of MWO results  </a:t>
            </a:r>
          </a:p>
          <a:p>
            <a:pPr marL="800100" lvl="1" indent="-342900">
              <a:buClr>
                <a:srgbClr val="4BACC6"/>
              </a:buClr>
              <a:buFont typeface="Arial" panose="020B0604020202020204" pitchFamily="34" charset="0"/>
              <a:buChar char="•"/>
            </a:pPr>
            <a:endParaRPr lang="en-US" dirty="0" smtClean="0"/>
          </a:p>
          <a:p>
            <a:pPr marL="800100" lvl="1" indent="-342900">
              <a:buClr>
                <a:srgbClr val="4BACC6"/>
              </a:buClr>
              <a:buFont typeface="Arial" panose="020B0604020202020204" pitchFamily="34" charset="0"/>
              <a:buChar char="•"/>
            </a:pPr>
            <a:r>
              <a:rPr lang="en-US" dirty="0" smtClean="0"/>
              <a:t>Publish </a:t>
            </a:r>
            <a:r>
              <a:rPr lang="en-US" dirty="0"/>
              <a:t>articles in the national and international </a:t>
            </a:r>
            <a:r>
              <a:rPr lang="en-US" dirty="0" smtClean="0"/>
              <a:t>press </a:t>
            </a:r>
            <a:r>
              <a:rPr lang="en-US" b="1" i="1" dirty="0" smtClean="0">
                <a:solidFill>
                  <a:srgbClr val="0070C0"/>
                </a:solidFill>
              </a:rPr>
              <a:t>[towards the general public]</a:t>
            </a:r>
            <a:r>
              <a:rPr lang="en-US" dirty="0" smtClean="0"/>
              <a:t> </a:t>
            </a:r>
            <a:r>
              <a:rPr lang="en-US" dirty="0"/>
              <a:t>to make our results more </a:t>
            </a:r>
            <a:r>
              <a:rPr lang="en-US" dirty="0" smtClean="0"/>
              <a:t>visible</a:t>
            </a:r>
          </a:p>
        </p:txBody>
      </p:sp>
    </p:spTree>
    <p:extLst>
      <p:ext uri="{BB962C8B-B14F-4D97-AF65-F5344CB8AC3E}">
        <p14:creationId xmlns:p14="http://schemas.microsoft.com/office/powerpoint/2010/main" val="3032974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3" end="3"/>
                                            </p:txEl>
                                          </p:spTgt>
                                        </p:tgtEl>
                                        <p:attrNameLst>
                                          <p:attrName>style.visibility</p:attrName>
                                        </p:attrNameLst>
                                      </p:cBhvr>
                                      <p:to>
                                        <p:strVal val="visible"/>
                                      </p:to>
                                    </p:set>
                                    <p:animEffect transition="in" filter="wipe(up)">
                                      <p:cBhvr>
                                        <p:cTn id="7" dur="500"/>
                                        <p:tgtEl>
                                          <p:spTgt spid="7">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5" end="5"/>
                                            </p:txEl>
                                          </p:spTgt>
                                        </p:tgtEl>
                                        <p:attrNameLst>
                                          <p:attrName>style.visibility</p:attrName>
                                        </p:attrNameLst>
                                      </p:cBhvr>
                                      <p:to>
                                        <p:strVal val="visible"/>
                                      </p:to>
                                    </p:set>
                                    <p:animEffect transition="in" filter="wipe(up)">
                                      <p:cBhvr>
                                        <p:cTn id="12" dur="500"/>
                                        <p:tgtEl>
                                          <p:spTgt spid="7">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animEffect transition="in" filter="wipe(up)">
                                      <p:cBhvr>
                                        <p:cTn id="17"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907976" y="2690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From self-evaluation to MWO Adaptation</a:t>
            </a:r>
            <a:endParaRPr lang="en-US" sz="2400" b="1" dirty="0">
              <a:solidFill>
                <a:schemeClr val="bg1"/>
              </a:solidFill>
            </a:endParaRPr>
          </a:p>
        </p:txBody>
      </p:sp>
      <p:sp>
        <p:nvSpPr>
          <p:cNvPr id="7" name="ZoneTexte 6"/>
          <p:cNvSpPr txBox="1"/>
          <p:nvPr/>
        </p:nvSpPr>
        <p:spPr>
          <a:xfrm>
            <a:off x="599394" y="861225"/>
            <a:ext cx="8128970" cy="4154984"/>
          </a:xfrm>
          <a:prstGeom prst="rect">
            <a:avLst/>
          </a:prstGeom>
          <a:noFill/>
        </p:spPr>
        <p:txBody>
          <a:bodyPr wrap="square">
            <a:spAutoFit/>
          </a:bodyPr>
          <a:lstStyle/>
          <a:p>
            <a:pPr marL="800100" lvl="1" indent="-342900">
              <a:buClr>
                <a:srgbClr val="4BACC6"/>
              </a:buClr>
              <a:buFont typeface="Arial" panose="020B0604020202020204" pitchFamily="34" charset="0"/>
              <a:buChar char="•"/>
            </a:pPr>
            <a:endParaRPr lang="en-US" sz="1800" dirty="0" smtClean="0"/>
          </a:p>
          <a:p>
            <a:pPr marL="800100" lvl="1" indent="-342900">
              <a:buClr>
                <a:srgbClr val="4BACC6"/>
              </a:buClr>
              <a:buFont typeface="Arial" panose="020B0604020202020204" pitchFamily="34" charset="0"/>
              <a:buChar char="•"/>
            </a:pPr>
            <a:r>
              <a:rPr lang="en-US" sz="1800" dirty="0" err="1"/>
              <a:t>Mobilise</a:t>
            </a:r>
            <a:r>
              <a:rPr lang="en-US" sz="1800" dirty="0"/>
              <a:t> </a:t>
            </a:r>
            <a:r>
              <a:rPr lang="en-US" sz="1800" b="1" i="1" dirty="0">
                <a:solidFill>
                  <a:srgbClr val="0070C0"/>
                </a:solidFill>
              </a:rPr>
              <a:t>Mediterranean </a:t>
            </a:r>
            <a:r>
              <a:rPr lang="en-US" sz="1800" b="1" i="1" dirty="0" smtClean="0">
                <a:solidFill>
                  <a:srgbClr val="0070C0"/>
                </a:solidFill>
              </a:rPr>
              <a:t>NGOs :</a:t>
            </a:r>
          </a:p>
          <a:p>
            <a:pPr marL="800100" lvl="1" indent="-342900">
              <a:buClr>
                <a:srgbClr val="4BACC6"/>
              </a:buClr>
              <a:buFont typeface="Arial" panose="020B0604020202020204" pitchFamily="34" charset="0"/>
              <a:buChar char="•"/>
            </a:pPr>
            <a:endParaRPr lang="en-US" sz="1800" dirty="0" smtClean="0"/>
          </a:p>
          <a:p>
            <a:pPr marL="1257300" lvl="2" indent="-342900">
              <a:buClr>
                <a:srgbClr val="4BACC6"/>
              </a:buClr>
              <a:buFont typeface="Arial" panose="020B0604020202020204" pitchFamily="34" charset="0"/>
              <a:buChar char="•"/>
            </a:pPr>
            <a:r>
              <a:rPr lang="en-GB" altLang="fr-FR" sz="1800" dirty="0" smtClean="0"/>
              <a:t>Strong, national NGOs already involved in wetlands and water, able to </a:t>
            </a:r>
            <a:r>
              <a:rPr lang="en-GB" altLang="fr-FR" sz="1800" b="1" i="1" dirty="0" smtClean="0">
                <a:solidFill>
                  <a:srgbClr val="0070C0"/>
                </a:solidFill>
              </a:rPr>
              <a:t>relay/ translate MWO results in own countries </a:t>
            </a:r>
            <a:r>
              <a:rPr lang="en-US" sz="1800" dirty="0" smtClean="0"/>
              <a:t>and lobby their decision-makers / political leaders</a:t>
            </a:r>
          </a:p>
          <a:p>
            <a:pPr lvl="2">
              <a:buClr>
                <a:srgbClr val="4BACC6"/>
              </a:buClr>
            </a:pPr>
            <a:endParaRPr lang="en-US" sz="3200" b="1" i="1" dirty="0" smtClean="0">
              <a:solidFill>
                <a:srgbClr val="FF0000"/>
              </a:solidFill>
            </a:endParaRPr>
          </a:p>
          <a:p>
            <a:pPr marL="1257300" lvl="2" indent="-342900">
              <a:buClr>
                <a:srgbClr val="4BACC6"/>
              </a:buClr>
              <a:buFont typeface="Arial" panose="020B0604020202020204" pitchFamily="34" charset="0"/>
              <a:buChar char="•"/>
            </a:pPr>
            <a:r>
              <a:rPr lang="en-GB" altLang="fr-FR" sz="1800" b="1" i="1" dirty="0" smtClean="0">
                <a:solidFill>
                  <a:srgbClr val="0070C0"/>
                </a:solidFill>
              </a:rPr>
              <a:t>Build </a:t>
            </a:r>
            <a:r>
              <a:rPr lang="en-GB" altLang="fr-FR" sz="1800" b="1" i="1" dirty="0">
                <a:solidFill>
                  <a:srgbClr val="0070C0"/>
                </a:solidFill>
              </a:rPr>
              <a:t>capacity of </a:t>
            </a:r>
            <a:r>
              <a:rPr lang="en-GB" altLang="fr-FR" sz="1800" b="1" i="1" dirty="0" smtClean="0">
                <a:solidFill>
                  <a:srgbClr val="0070C0"/>
                </a:solidFill>
              </a:rPr>
              <a:t>emerging national </a:t>
            </a:r>
            <a:r>
              <a:rPr lang="en-GB" altLang="fr-FR" sz="1800" b="1" i="1" dirty="0">
                <a:solidFill>
                  <a:srgbClr val="0070C0"/>
                </a:solidFill>
              </a:rPr>
              <a:t>NGOs</a:t>
            </a:r>
            <a:r>
              <a:rPr lang="en-GB" altLang="fr-FR" sz="1800" i="1" dirty="0">
                <a:solidFill>
                  <a:srgbClr val="0070C0"/>
                </a:solidFill>
              </a:rPr>
              <a:t> </a:t>
            </a:r>
            <a:r>
              <a:rPr lang="en-GB" altLang="fr-FR" sz="1800" dirty="0"/>
              <a:t>in countries where civil society is still </a:t>
            </a:r>
            <a:r>
              <a:rPr lang="en-GB" altLang="fr-FR" sz="1800" dirty="0" smtClean="0"/>
              <a:t>weak/ young </a:t>
            </a:r>
            <a:r>
              <a:rPr lang="en-GB" altLang="fr-FR" sz="1600" i="1" dirty="0" smtClean="0"/>
              <a:t>(NGO </a:t>
            </a:r>
            <a:r>
              <a:rPr lang="en-GB" altLang="fr-FR" sz="1600" i="1" dirty="0"/>
              <a:t>Maghreb </a:t>
            </a:r>
            <a:r>
              <a:rPr lang="en-GB" altLang="fr-FR" sz="1600" i="1" dirty="0" smtClean="0"/>
              <a:t>Sentinels </a:t>
            </a:r>
            <a:r>
              <a:rPr lang="en-GB" altLang="fr-FR" sz="1600" i="1" dirty="0"/>
              <a:t>project with WWF-Medit</a:t>
            </a:r>
            <a:r>
              <a:rPr lang="en-GB" altLang="fr-FR" sz="1600" i="1" dirty="0" smtClean="0"/>
              <a:t>. 2013-2015 ; AFD-FFEM Project…)</a:t>
            </a:r>
            <a:endParaRPr lang="fr-FR" altLang="fr-FR" sz="1600" i="1" dirty="0"/>
          </a:p>
          <a:p>
            <a:pPr marL="800100" lvl="1" indent="-342900">
              <a:buClr>
                <a:srgbClr val="4BACC6"/>
              </a:buClr>
              <a:buFont typeface="Arial" panose="020B0604020202020204" pitchFamily="34" charset="0"/>
              <a:buChar char="•"/>
            </a:pPr>
            <a:endParaRPr lang="en-US" sz="1800" dirty="0"/>
          </a:p>
          <a:p>
            <a:pPr marL="800100" lvl="1" indent="-342900">
              <a:buClr>
                <a:srgbClr val="4BACC6"/>
              </a:buClr>
              <a:buFont typeface="Arial" panose="020B0604020202020204" pitchFamily="34" charset="0"/>
              <a:buChar char="•"/>
            </a:pPr>
            <a:endParaRPr lang="en-US" sz="1800" dirty="0" smtClean="0"/>
          </a:p>
          <a:p>
            <a:pPr marL="800100" lvl="1" indent="-342900">
              <a:buClr>
                <a:srgbClr val="4BACC6"/>
              </a:buClr>
              <a:buFont typeface="Arial" panose="020B0604020202020204" pitchFamily="34" charset="0"/>
              <a:buChar char="•"/>
            </a:pPr>
            <a:r>
              <a:rPr lang="en-US" sz="1800" dirty="0" smtClean="0"/>
              <a:t>Have “</a:t>
            </a:r>
            <a:r>
              <a:rPr lang="en-US" sz="1800" b="1" i="1" dirty="0" smtClean="0">
                <a:solidFill>
                  <a:srgbClr val="0070C0"/>
                </a:solidFill>
              </a:rPr>
              <a:t>field ambassadors” </a:t>
            </a:r>
            <a:r>
              <a:rPr lang="en-US" sz="1800" b="1" i="1" dirty="0" smtClean="0">
                <a:solidFill>
                  <a:srgbClr val="0070C0"/>
                </a:solidFill>
              </a:rPr>
              <a:t> </a:t>
            </a:r>
            <a:r>
              <a:rPr lang="en-US" sz="1800" dirty="0" smtClean="0"/>
              <a:t>to </a:t>
            </a:r>
            <a:r>
              <a:rPr lang="en-US" sz="1800" dirty="0"/>
              <a:t>build capacity at the levels </a:t>
            </a:r>
            <a:r>
              <a:rPr lang="en-US" sz="1800" dirty="0" smtClean="0"/>
              <a:t>in government </a:t>
            </a:r>
            <a:r>
              <a:rPr lang="en-US" sz="1800" dirty="0"/>
              <a:t>agencies, NGOs and local managers </a:t>
            </a:r>
            <a:endParaRPr lang="fr-FR" sz="1800" dirty="0"/>
          </a:p>
        </p:txBody>
      </p:sp>
    </p:spTree>
    <p:extLst>
      <p:ext uri="{BB962C8B-B14F-4D97-AF65-F5344CB8AC3E}">
        <p14:creationId xmlns:p14="http://schemas.microsoft.com/office/powerpoint/2010/main" val="2848122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up)">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wipe(up)">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wipe(up)">
                                      <p:cBhvr>
                                        <p:cTn id="17" dur="500"/>
                                        <p:tgtEl>
                                          <p:spTgt spid="7">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
                                            <p:txEl>
                                              <p:pRg st="8" end="8"/>
                                            </p:txEl>
                                          </p:spTgt>
                                        </p:tgtEl>
                                        <p:attrNameLst>
                                          <p:attrName>style.visibility</p:attrName>
                                        </p:attrNameLst>
                                      </p:cBhvr>
                                      <p:to>
                                        <p:strVal val="visible"/>
                                      </p:to>
                                    </p:set>
                                    <p:animEffect transition="in" filter="wipe(up)">
                                      <p:cBhvr>
                                        <p:cTn id="22"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bldLvl="5"/>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2"/>
          <p:cNvSpPr txBox="1">
            <a:spLocks/>
          </p:cNvSpPr>
          <p:nvPr/>
        </p:nvSpPr>
        <p:spPr>
          <a:xfrm>
            <a:off x="755576" y="116632"/>
            <a:ext cx="8229600" cy="504056"/>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defRPr>
            </a:lvl2pPr>
            <a:lvl3pPr algn="ctr" rtl="0" eaLnBrk="0" fontAlgn="base" hangingPunct="0">
              <a:spcBef>
                <a:spcPct val="0"/>
              </a:spcBef>
              <a:spcAft>
                <a:spcPct val="0"/>
              </a:spcAft>
              <a:defRPr sz="4400">
                <a:solidFill>
                  <a:schemeClr val="tx1"/>
                </a:solidFill>
                <a:latin typeface="Arial" charset="0"/>
              </a:defRPr>
            </a:lvl3pPr>
            <a:lvl4pPr algn="ctr" rtl="0" eaLnBrk="0" fontAlgn="base" hangingPunct="0">
              <a:spcBef>
                <a:spcPct val="0"/>
              </a:spcBef>
              <a:spcAft>
                <a:spcPct val="0"/>
              </a:spcAft>
              <a:defRPr sz="4400">
                <a:solidFill>
                  <a:schemeClr val="tx1"/>
                </a:solidFill>
                <a:latin typeface="Arial" charset="0"/>
              </a:defRPr>
            </a:lvl4pPr>
            <a:lvl5pPr algn="ctr" rtl="0" eaLnBrk="0" fontAlgn="base" hangingPunct="0">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a:lstStyle>
          <a:p>
            <a:pPr algn="r"/>
            <a:r>
              <a:rPr lang="en-US" sz="2400" b="1" dirty="0" smtClean="0">
                <a:solidFill>
                  <a:schemeClr val="bg1"/>
                </a:solidFill>
              </a:rPr>
              <a:t>Follow-up</a:t>
            </a:r>
            <a:endParaRPr lang="en-US" sz="2400" b="1" dirty="0">
              <a:solidFill>
                <a:schemeClr val="bg1"/>
              </a:solidFill>
            </a:endParaRPr>
          </a:p>
        </p:txBody>
      </p:sp>
      <p:sp>
        <p:nvSpPr>
          <p:cNvPr id="6" name="ZoneTexte 5"/>
          <p:cNvSpPr txBox="1"/>
          <p:nvPr/>
        </p:nvSpPr>
        <p:spPr>
          <a:xfrm>
            <a:off x="1388965" y="3214840"/>
            <a:ext cx="6769383" cy="707886"/>
          </a:xfrm>
          <a:prstGeom prst="rect">
            <a:avLst/>
          </a:prstGeom>
          <a:noFill/>
        </p:spPr>
        <p:txBody>
          <a:bodyPr wrap="square">
            <a:spAutoFit/>
          </a:bodyPr>
          <a:lstStyle/>
          <a:p>
            <a:pPr lvl="0" algn="ctr">
              <a:spcBef>
                <a:spcPts val="1200"/>
              </a:spcBef>
            </a:pPr>
            <a:r>
              <a:rPr lang="en-US" sz="4000" b="1" i="1" dirty="0" smtClean="0">
                <a:solidFill>
                  <a:srgbClr val="3C8284"/>
                </a:solidFill>
                <a:latin typeface="Maiandra GD" panose="020E0502030308020204" pitchFamily="34" charset="0"/>
              </a:rPr>
              <a:t>Follow-up on Wednesday…</a:t>
            </a:r>
          </a:p>
        </p:txBody>
      </p:sp>
    </p:spTree>
    <p:extLst>
      <p:ext uri="{BB962C8B-B14F-4D97-AF65-F5344CB8AC3E}">
        <p14:creationId xmlns:p14="http://schemas.microsoft.com/office/powerpoint/2010/main" val="29226113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7388" y="804640"/>
            <a:ext cx="5077959" cy="23660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mj-lt"/>
              </a:rPr>
              <a:t>Launched</a:t>
            </a:r>
            <a:r>
              <a:rPr lang="en-US" altLang="fr-FR" sz="2000" dirty="0" smtClean="0">
                <a:latin typeface="+mj-lt"/>
              </a:rPr>
              <a:t> </a:t>
            </a:r>
            <a:r>
              <a:rPr lang="en-US" altLang="fr-FR" sz="2000" b="1" dirty="0" smtClean="0">
                <a:latin typeface="+mj-lt"/>
              </a:rPr>
              <a:t>2009</a:t>
            </a:r>
          </a:p>
          <a:p>
            <a:pPr marL="358775" lvl="1" indent="-358775">
              <a:buSzPct val="85000"/>
              <a:buFontTx/>
              <a:buNone/>
            </a:pP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a:solidFill>
                  <a:schemeClr val="bg1"/>
                </a:solidFill>
              </a:rPr>
              <a:t>The Mediterranean Wetlands Observatory</a:t>
            </a:r>
          </a:p>
        </p:txBody>
      </p:sp>
      <p:pic>
        <p:nvPicPr>
          <p:cNvPr id="7" name="Image 2" descr="E:\Photos\Photos 2010\MWO Worshop_Pictures\Group picture\Photo Groupe 00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2466" y="1275330"/>
            <a:ext cx="7563530" cy="5582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788590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sz="2400" dirty="0" smtClean="0"/>
              <a:t>To conclude…</a:t>
            </a:r>
            <a:endParaRPr lang="en-US" sz="2400" dirty="0"/>
          </a:p>
        </p:txBody>
      </p:sp>
      <p:sp>
        <p:nvSpPr>
          <p:cNvPr id="13" name="Rectangle 2"/>
          <p:cNvSpPr txBox="1">
            <a:spLocks noChangeArrowheads="1"/>
          </p:cNvSpPr>
          <p:nvPr/>
        </p:nvSpPr>
        <p:spPr>
          <a:xfrm>
            <a:off x="681180" y="832465"/>
            <a:ext cx="8142186" cy="5782091"/>
          </a:xfrm>
          <a:prstGeom prst="rect">
            <a:avLst/>
          </a:prstGeom>
        </p:spPr>
        <p:txBody>
          <a:bodyPr/>
          <a:lst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endParaRPr lang="fr-FR" altLang="fr-FR" sz="2000" i="1" dirty="0" smtClean="0">
              <a:latin typeface="+mj-lt"/>
              <a:cs typeface="Arial" pitchFamily="34" charset="0"/>
            </a:endParaRPr>
          </a:p>
        </p:txBody>
      </p:sp>
      <p:sp>
        <p:nvSpPr>
          <p:cNvPr id="14" name="ZoneTexte 13"/>
          <p:cNvSpPr txBox="1"/>
          <p:nvPr/>
        </p:nvSpPr>
        <p:spPr>
          <a:xfrm>
            <a:off x="968828" y="832465"/>
            <a:ext cx="8175172" cy="6032421"/>
          </a:xfrm>
          <a:prstGeom prst="rect">
            <a:avLst/>
          </a:prstGeom>
          <a:noFill/>
        </p:spPr>
        <p:txBody>
          <a:bodyPr wrap="square">
            <a:spAutoFit/>
          </a:bodyPr>
          <a:lstStyle/>
          <a:p>
            <a:pPr marL="0" lvl="1">
              <a:spcBef>
                <a:spcPts val="1200"/>
              </a:spcBef>
            </a:pPr>
            <a:r>
              <a:rPr lang="en-GB" altLang="fr-FR" sz="2800" b="1" dirty="0">
                <a:solidFill>
                  <a:srgbClr val="227B84"/>
                </a:solidFill>
                <a:latin typeface="Maiandra GD" panose="020E0502030308020204" pitchFamily="34" charset="0"/>
              </a:rPr>
              <a:t>Main challenges :</a:t>
            </a:r>
            <a:endParaRPr lang="en-GB" sz="2800" b="1" dirty="0">
              <a:solidFill>
                <a:srgbClr val="227B84"/>
              </a:solidFill>
              <a:latin typeface="Maiandra GD" pitchFamily="34" charset="0"/>
            </a:endParaRPr>
          </a:p>
          <a:p>
            <a:pPr>
              <a:spcBef>
                <a:spcPts val="1200"/>
              </a:spcBef>
            </a:pPr>
            <a:endParaRPr lang="en-GB" sz="2000" dirty="0" smtClean="0">
              <a:latin typeface="+mj-lt"/>
            </a:endParaRPr>
          </a:p>
          <a:p>
            <a:pPr lvl="1">
              <a:buFontTx/>
              <a:buChar char="•"/>
            </a:pPr>
            <a:r>
              <a:rPr lang="en-GB" altLang="fr-FR" sz="2400" dirty="0">
                <a:latin typeface="+mj-lt"/>
              </a:rPr>
              <a:t>Identify &amp; Reach out real Targets (whose decisions influence largely wetlands</a:t>
            </a:r>
            <a:r>
              <a:rPr lang="en-GB" altLang="fr-FR" sz="2400" dirty="0" smtClean="0">
                <a:latin typeface="+mj-lt"/>
              </a:rPr>
              <a:t>)</a:t>
            </a:r>
          </a:p>
          <a:p>
            <a:pPr lvl="1">
              <a:buFontTx/>
              <a:buChar char="•"/>
            </a:pPr>
            <a:endParaRPr lang="fr-FR" altLang="fr-FR" sz="2400" i="1" dirty="0">
              <a:latin typeface="+mj-lt"/>
            </a:endParaRPr>
          </a:p>
          <a:p>
            <a:pPr lvl="1">
              <a:buFontTx/>
              <a:buChar char="•"/>
            </a:pPr>
            <a:r>
              <a:rPr lang="en-GB" altLang="fr-FR" sz="2400" dirty="0" smtClean="0">
                <a:latin typeface="+mj-lt"/>
                <a:sym typeface="Wingdings" pitchFamily="2" charset="2"/>
              </a:rPr>
              <a:t>Insert </a:t>
            </a:r>
            <a:r>
              <a:rPr lang="en-GB" altLang="fr-FR" sz="2400" dirty="0">
                <a:latin typeface="+mj-lt"/>
                <a:sym typeface="Wingdings" pitchFamily="2" charset="2"/>
              </a:rPr>
              <a:t>wetlands in national development (or even conservation) </a:t>
            </a:r>
            <a:r>
              <a:rPr lang="en-GB" altLang="fr-FR" sz="2400" dirty="0" smtClean="0">
                <a:latin typeface="+mj-lt"/>
                <a:sym typeface="Wingdings" pitchFamily="2" charset="2"/>
              </a:rPr>
              <a:t>agendas</a:t>
            </a:r>
          </a:p>
          <a:p>
            <a:pPr lvl="1">
              <a:buFontTx/>
              <a:buChar char="•"/>
            </a:pPr>
            <a:endParaRPr lang="en-GB" altLang="fr-FR" sz="2400" dirty="0" smtClean="0">
              <a:latin typeface="+mj-lt"/>
              <a:sym typeface="Wingdings" pitchFamily="2" charset="2"/>
            </a:endParaRPr>
          </a:p>
          <a:p>
            <a:pPr lvl="1">
              <a:buFontTx/>
              <a:buChar char="•"/>
            </a:pPr>
            <a:r>
              <a:rPr lang="en-GB" altLang="fr-FR" sz="2400" dirty="0" smtClean="0">
                <a:latin typeface="+mj-lt"/>
              </a:rPr>
              <a:t>Transfer </a:t>
            </a:r>
            <a:r>
              <a:rPr lang="en-GB" altLang="fr-FR" sz="2400" dirty="0">
                <a:latin typeface="+mj-lt"/>
              </a:rPr>
              <a:t>results in an understandable way (avoid scientific jargon</a:t>
            </a:r>
            <a:r>
              <a:rPr lang="en-GB" altLang="fr-FR" sz="2400" dirty="0" smtClean="0">
                <a:latin typeface="+mj-lt"/>
              </a:rPr>
              <a:t>)</a:t>
            </a:r>
          </a:p>
          <a:p>
            <a:pPr lvl="1">
              <a:buFontTx/>
              <a:buChar char="•"/>
            </a:pPr>
            <a:endParaRPr lang="en-GB" altLang="fr-FR" sz="2400" dirty="0" smtClean="0">
              <a:latin typeface="+mj-lt"/>
            </a:endParaRPr>
          </a:p>
          <a:p>
            <a:pPr lvl="1">
              <a:buFontTx/>
              <a:buChar char="•"/>
            </a:pPr>
            <a:r>
              <a:rPr lang="en-GB" altLang="fr-FR" sz="2400" dirty="0" smtClean="0">
                <a:latin typeface="+mj-lt"/>
              </a:rPr>
              <a:t>Ensure </a:t>
            </a:r>
            <a:r>
              <a:rPr lang="en-GB" altLang="fr-FR" sz="2400" dirty="0">
                <a:latin typeface="+mj-lt"/>
              </a:rPr>
              <a:t>sustainability </a:t>
            </a:r>
            <a:r>
              <a:rPr lang="en-GB" altLang="fr-FR" sz="2400">
                <a:latin typeface="+mj-lt"/>
              </a:rPr>
              <a:t>of </a:t>
            </a:r>
            <a:r>
              <a:rPr lang="en-GB" altLang="fr-FR" sz="2400" smtClean="0">
                <a:latin typeface="+mj-lt"/>
              </a:rPr>
              <a:t>the Observatory </a:t>
            </a:r>
            <a:r>
              <a:rPr lang="en-GB" altLang="fr-FR" sz="2400" dirty="0">
                <a:latin typeface="+mj-lt"/>
              </a:rPr>
              <a:t>(financial, partners</a:t>
            </a:r>
            <a:r>
              <a:rPr lang="en-GB" altLang="fr-FR" sz="2400" dirty="0" smtClean="0">
                <a:latin typeface="+mj-lt"/>
              </a:rPr>
              <a:t>…)</a:t>
            </a:r>
          </a:p>
          <a:p>
            <a:pPr lvl="1">
              <a:buFontTx/>
              <a:buChar char="•"/>
            </a:pPr>
            <a:endParaRPr lang="en-GB" altLang="fr-FR" sz="2400" dirty="0" smtClean="0">
              <a:latin typeface="+mj-lt"/>
            </a:endParaRPr>
          </a:p>
          <a:p>
            <a:pPr marL="342900" lvl="0" indent="-342900">
              <a:buClr>
                <a:srgbClr val="4BACC6"/>
              </a:buClr>
              <a:buFont typeface="Arial" panose="020B0604020202020204" pitchFamily="34" charset="0"/>
              <a:buChar char="•"/>
            </a:pPr>
            <a:endParaRPr lang="en-GB" sz="2000" dirty="0" smtClean="0">
              <a:latin typeface="+mj-lt"/>
            </a:endParaRPr>
          </a:p>
          <a:p>
            <a:r>
              <a:rPr lang="en-GB" sz="2000" dirty="0" smtClean="0"/>
              <a:t> </a:t>
            </a:r>
            <a:endParaRPr lang="en-GB" sz="2000" dirty="0"/>
          </a:p>
        </p:txBody>
      </p:sp>
    </p:spTree>
    <p:extLst>
      <p:ext uri="{BB962C8B-B14F-4D97-AF65-F5344CB8AC3E}">
        <p14:creationId xmlns:p14="http://schemas.microsoft.com/office/powerpoint/2010/main" val="411177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animEffect transition="in" filter="wipe(up)">
                                      <p:cBhvr>
                                        <p:cTn id="7" dur="500"/>
                                        <p:tgtEl>
                                          <p:spTgt spid="1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4">
                                            <p:txEl>
                                              <p:pRg st="4" end="4"/>
                                            </p:txEl>
                                          </p:spTgt>
                                        </p:tgtEl>
                                        <p:attrNameLst>
                                          <p:attrName>style.visibility</p:attrName>
                                        </p:attrNameLst>
                                      </p:cBhvr>
                                      <p:to>
                                        <p:strVal val="visible"/>
                                      </p:to>
                                    </p:set>
                                    <p:animEffect transition="in" filter="wipe(up)">
                                      <p:cBhvr>
                                        <p:cTn id="12" dur="500"/>
                                        <p:tgtEl>
                                          <p:spTgt spid="14">
                                            <p:txEl>
                                              <p:pRg st="4" end="4"/>
                                            </p:txEl>
                                          </p:spTgt>
                                        </p:tgtEl>
                                      </p:cBhvr>
                                    </p:animEffect>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4">
                                            <p:txEl>
                                              <p:pRg st="6" end="6"/>
                                            </p:txEl>
                                          </p:spTgt>
                                        </p:tgtEl>
                                        <p:attrNameLst>
                                          <p:attrName>style.visibility</p:attrName>
                                        </p:attrNameLst>
                                      </p:cBhvr>
                                      <p:to>
                                        <p:strVal val="visible"/>
                                      </p:to>
                                    </p:set>
                                    <p:animEffect transition="in" filter="wipe(up)">
                                      <p:cBhvr>
                                        <p:cTn id="16" dur="500"/>
                                        <p:tgtEl>
                                          <p:spTgt spid="14">
                                            <p:txEl>
                                              <p:pRg st="6" end="6"/>
                                            </p:txEl>
                                          </p:spTgt>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14">
                                            <p:txEl>
                                              <p:pRg st="8" end="8"/>
                                            </p:txEl>
                                          </p:spTgt>
                                        </p:tgtEl>
                                        <p:attrNameLst>
                                          <p:attrName>style.visibility</p:attrName>
                                        </p:attrNameLst>
                                      </p:cBhvr>
                                      <p:to>
                                        <p:strVal val="visible"/>
                                      </p:to>
                                    </p:set>
                                    <p:animEffect transition="in" filter="wipe(up)">
                                      <p:cBhvr>
                                        <p:cTn id="20" dur="500"/>
                                        <p:tgtEl>
                                          <p:spTgt spid="1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bldLvl="5"/>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p:txBody>
          <a:bodyPr/>
          <a:lstStyle/>
          <a:p>
            <a:endParaRPr lang="fr-FR"/>
          </a:p>
        </p:txBody>
      </p:sp>
      <p:sp>
        <p:nvSpPr>
          <p:cNvPr id="3" name="Titre 2"/>
          <p:cNvSpPr>
            <a:spLocks noGrp="1"/>
          </p:cNvSpPr>
          <p:nvPr>
            <p:ph type="title"/>
          </p:nvPr>
        </p:nvSpPr>
        <p:spPr/>
        <p:txBody>
          <a:bodyPr/>
          <a:lstStyle/>
          <a:p>
            <a:endParaRPr lang="fr-FR"/>
          </a:p>
        </p:txBody>
      </p:sp>
      <p:sp>
        <p:nvSpPr>
          <p:cNvPr id="4" name="Espace réservé du texte 3"/>
          <p:cNvSpPr>
            <a:spLocks noGrp="1"/>
          </p:cNvSpPr>
          <p:nvPr>
            <p:ph type="body" sz="quarter" idx="10"/>
          </p:nvPr>
        </p:nvSpPr>
        <p:spPr/>
        <p:txBody>
          <a:bodyPr/>
          <a:lstStyle/>
          <a:p>
            <a:endParaRPr lang="fr-FR"/>
          </a:p>
        </p:txBody>
      </p:sp>
    </p:spTree>
    <p:extLst>
      <p:ext uri="{BB962C8B-B14F-4D97-AF65-F5344CB8AC3E}">
        <p14:creationId xmlns:p14="http://schemas.microsoft.com/office/powerpoint/2010/main" val="206182081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400" b="1" smtClean="0">
                <a:solidFill>
                  <a:schemeClr val="bg1"/>
                </a:solidFill>
              </a:rPr>
              <a:t>Mediterranean Wetlands Outlook</a:t>
            </a:r>
          </a:p>
        </p:txBody>
      </p:sp>
      <p:sp>
        <p:nvSpPr>
          <p:cNvPr id="12291" name="Espace réservé du texte 1"/>
          <p:cNvSpPr txBox="1">
            <a:spLocks/>
          </p:cNvSpPr>
          <p:nvPr/>
        </p:nvSpPr>
        <p:spPr bwMode="auto">
          <a:xfrm>
            <a:off x="730250" y="2730500"/>
            <a:ext cx="7745413"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r>
              <a:rPr lang="en-GB" altLang="fr-FR" sz="4000" dirty="0" smtClean="0">
                <a:solidFill>
                  <a:srgbClr val="0054A6"/>
                </a:solidFill>
                <a:latin typeface="Maiandra GD" pitchFamily="34" charset="0"/>
              </a:rPr>
              <a:t>Current knowledge of the status and trends of Mediterranean wetlands</a:t>
            </a:r>
            <a:endParaRPr lang="en-GB" altLang="fr-FR" sz="4000" dirty="0">
              <a:solidFill>
                <a:srgbClr val="0054A6"/>
              </a:solidFill>
              <a:latin typeface="Arial Narrow" pitchFamily="34" charset="0"/>
            </a:endParaRPr>
          </a:p>
        </p:txBody>
      </p:sp>
      <p:pic>
        <p:nvPicPr>
          <p:cNvPr id="12292" name="Picture 5" descr="logo-MW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630238" cy="67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u texte 1"/>
          <p:cNvSpPr>
            <a:spLocks noGrp="1"/>
          </p:cNvSpPr>
          <p:nvPr>
            <p:ph type="body" sz="quarter" idx="4294967295"/>
          </p:nvPr>
        </p:nvSpPr>
        <p:spPr bwMode="auto">
          <a:xfrm>
            <a:off x="593725" y="947738"/>
            <a:ext cx="8550275" cy="116522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r>
              <a:rPr lang="en-US" altLang="fr-FR" sz="2000" dirty="0" smtClean="0">
                <a:latin typeface="Arial" pitchFamily="34" charset="0"/>
              </a:rPr>
              <a:t>The Mediterranean hosted, by year 2000,  </a:t>
            </a:r>
            <a:r>
              <a:rPr lang="en-US" altLang="fr-FR" sz="2000" b="1" dirty="0" smtClean="0">
                <a:latin typeface="Arial" pitchFamily="34" charset="0"/>
              </a:rPr>
              <a:t>c. 15 – 22 million ha. wetlands</a:t>
            </a:r>
            <a:r>
              <a:rPr lang="en-US" altLang="fr-FR" sz="2000" dirty="0" smtClean="0">
                <a:latin typeface="Arial" pitchFamily="34" charset="0"/>
              </a:rPr>
              <a:t> </a:t>
            </a:r>
            <a:r>
              <a:rPr lang="en-US" altLang="fr-FR" sz="2000" i="1" dirty="0" smtClean="0">
                <a:latin typeface="Arial" pitchFamily="34" charset="0"/>
              </a:rPr>
              <a:t>(1.5% of the World’s wetlands)</a:t>
            </a:r>
            <a:endParaRPr lang="en-US" altLang="fr-FR" sz="2000" b="1" i="1" dirty="0" smtClean="0">
              <a:latin typeface="Arial" pitchFamily="34" charset="0"/>
            </a:endParaRPr>
          </a:p>
          <a:p>
            <a:pPr marL="0" lvl="1" indent="0">
              <a:buClr>
                <a:schemeClr val="accent5">
                  <a:lumMod val="75000"/>
                </a:schemeClr>
              </a:buClr>
              <a:buSzPct val="100000"/>
              <a:buNone/>
            </a:pPr>
            <a:endParaRPr lang="en-US" altLang="fr-FR" sz="2400" dirty="0" smtClean="0">
              <a:latin typeface="Arial" pitchFamily="34" charset="0"/>
            </a:endParaRPr>
          </a:p>
          <a:p>
            <a:pPr>
              <a:spcBef>
                <a:spcPct val="0"/>
              </a:spcBef>
              <a:buClr>
                <a:schemeClr val="accent5">
                  <a:lumMod val="75000"/>
                </a:schemeClr>
              </a:buClr>
              <a:buSzPct val="100000"/>
            </a:pPr>
            <a:endParaRPr lang="en-US" altLang="fr-FR" sz="2400" b="1" dirty="0" smtClean="0">
              <a:latin typeface="Maiandra GD" pitchFamily="34" charset="0"/>
            </a:endParaRPr>
          </a:p>
        </p:txBody>
      </p:sp>
      <p:sp>
        <p:nvSpPr>
          <p:cNvPr id="13315"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a:solidFill>
                  <a:schemeClr val="bg1"/>
                </a:solidFill>
                <a:latin typeface="Calibri" pitchFamily="34" charset="0"/>
              </a:rPr>
              <a:t>Surface area of Mediterranean wetlands</a:t>
            </a:r>
          </a:p>
        </p:txBody>
      </p:sp>
      <p:pic>
        <p:nvPicPr>
          <p:cNvPr id="13316" name="Picture 8" descr="Figure12-FR"/>
          <p:cNvPicPr>
            <a:picLocks noChangeAspect="1" noChangeArrowheads="1"/>
          </p:cNvPicPr>
          <p:nvPr/>
        </p:nvPicPr>
        <p:blipFill>
          <a:blip r:embed="rId2" cstate="print">
            <a:extLst>
              <a:ext uri="{28A0092B-C50C-407E-A947-70E740481C1C}">
                <a14:useLocalDpi xmlns:a14="http://schemas.microsoft.com/office/drawing/2010/main" val="0"/>
              </a:ext>
            </a:extLst>
          </a:blip>
          <a:srcRect l="4028" b="12849"/>
          <a:stretch>
            <a:fillRect/>
          </a:stretch>
        </p:blipFill>
        <p:spPr bwMode="auto">
          <a:xfrm>
            <a:off x="941388" y="2105025"/>
            <a:ext cx="7427912"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6318020" y="1395311"/>
            <a:ext cx="2825980" cy="923330"/>
          </a:xfrm>
          <a:prstGeom prst="rect">
            <a:avLst/>
          </a:prstGeom>
          <a:solidFill>
            <a:schemeClr val="bg1">
              <a:lumMod val="85000"/>
            </a:schemeClr>
          </a:solidFill>
          <a:ln>
            <a:solidFill>
              <a:schemeClr val="accent1"/>
            </a:solidFill>
          </a:ln>
        </p:spPr>
        <p:txBody>
          <a:bodyPr wrap="square" rtlCol="0">
            <a:spAutoFit/>
          </a:bodyPr>
          <a:lstStyle/>
          <a:p>
            <a:r>
              <a:rPr lang="fr-FR" sz="1800" dirty="0" err="1" smtClean="0"/>
              <a:t>Status</a:t>
            </a:r>
            <a:r>
              <a:rPr lang="fr-FR" sz="1800" dirty="0" smtClean="0"/>
              <a:t>:  </a:t>
            </a:r>
            <a:r>
              <a:rPr lang="fr-FR" sz="1800" dirty="0" smtClean="0">
                <a:solidFill>
                  <a:srgbClr val="FF0000"/>
                </a:solidFill>
              </a:rPr>
              <a:t>Bad</a:t>
            </a:r>
          </a:p>
          <a:p>
            <a:r>
              <a:rPr lang="fr-FR" sz="1800" dirty="0" smtClean="0"/>
              <a:t>Trend:   </a:t>
            </a:r>
            <a:r>
              <a:rPr lang="fr-FR" sz="1800" dirty="0" smtClean="0">
                <a:solidFill>
                  <a:srgbClr val="FF0000"/>
                </a:solidFill>
              </a:rPr>
              <a:t>Bad</a:t>
            </a:r>
          </a:p>
          <a:p>
            <a:r>
              <a:rPr lang="fr-FR" sz="1800" dirty="0" err="1" smtClean="0"/>
              <a:t>Quality</a:t>
            </a:r>
            <a:r>
              <a:rPr lang="fr-FR" sz="1800" dirty="0" smtClean="0"/>
              <a:t>: </a:t>
            </a:r>
            <a:r>
              <a:rPr lang="fr-FR" sz="1800" dirty="0" smtClean="0">
                <a:solidFill>
                  <a:srgbClr val="FFC000"/>
                </a:solidFill>
              </a:rPr>
              <a:t>Medium</a:t>
            </a:r>
            <a:endParaRPr lang="fr-FR" sz="1800" dirty="0">
              <a:solidFill>
                <a:srgbClr val="FFC0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2"/>
          <p:cNvSpPr>
            <a:spLocks/>
          </p:cNvSpPr>
          <p:nvPr/>
        </p:nvSpPr>
        <p:spPr bwMode="auto">
          <a:xfrm>
            <a:off x="663575" y="53165"/>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latin typeface="Calibri" pitchFamily="34" charset="0"/>
              </a:rPr>
              <a:t>Surface area of Mediterranean wetlands</a:t>
            </a:r>
          </a:p>
        </p:txBody>
      </p:sp>
      <p:pic>
        <p:nvPicPr>
          <p:cNvPr id="14339" name="Picture 6" descr="AP sali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971550"/>
            <a:ext cx="3209925"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7" descr="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7575" y="4959350"/>
            <a:ext cx="3130550"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8" descr="AP rizièr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388" y="4200525"/>
            <a:ext cx="3643312" cy="232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9" descr="5500377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2565400"/>
            <a:ext cx="2581275"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Espace réservé du texte 1"/>
          <p:cNvSpPr>
            <a:spLocks noGrp="1"/>
          </p:cNvSpPr>
          <p:nvPr>
            <p:ph type="body" sz="quarter" idx="4294967295"/>
          </p:nvPr>
        </p:nvSpPr>
        <p:spPr bwMode="auto">
          <a:xfrm>
            <a:off x="684213" y="1985963"/>
            <a:ext cx="3128962" cy="21050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indent="0">
              <a:buClr>
                <a:schemeClr val="accent5">
                  <a:lumMod val="75000"/>
                </a:schemeClr>
              </a:buClr>
              <a:buSzPct val="100000"/>
              <a:buNone/>
            </a:pPr>
            <a:endParaRPr lang="fr-FR" altLang="fr-FR" sz="2000" i="1" dirty="0" smtClean="0">
              <a:latin typeface="Arial" pitchFamily="34" charset="0"/>
            </a:endParaRPr>
          </a:p>
          <a:p>
            <a:pPr marL="0" lvl="1" indent="0">
              <a:buClr>
                <a:schemeClr val="accent5">
                  <a:lumMod val="75000"/>
                </a:schemeClr>
              </a:buClr>
              <a:buSzPct val="100000"/>
              <a:buNone/>
            </a:pPr>
            <a:endParaRPr lang="en-US" altLang="fr-FR" sz="2000" i="1" dirty="0" smtClean="0">
              <a:latin typeface="Arial" pitchFamily="34" charset="0"/>
            </a:endParaRPr>
          </a:p>
          <a:p>
            <a:pPr marL="0" lvl="1" indent="0">
              <a:buClr>
                <a:schemeClr val="accent5">
                  <a:lumMod val="75000"/>
                </a:schemeClr>
              </a:buClr>
              <a:buSzPct val="100000"/>
              <a:buNone/>
            </a:pPr>
            <a:r>
              <a:rPr lang="en-US" altLang="fr-FR" sz="2000" b="1" dirty="0" smtClean="0">
                <a:latin typeface="Arial" pitchFamily="34" charset="0"/>
              </a:rPr>
              <a:t>23% of wetlands were man-made</a:t>
            </a:r>
            <a:r>
              <a:rPr lang="en-US" altLang="fr-FR" sz="2000" dirty="0" smtClean="0">
                <a:latin typeface="Arial" pitchFamily="34" charset="0"/>
              </a:rPr>
              <a:t>: reservoirs, </a:t>
            </a:r>
            <a:r>
              <a:rPr lang="en-US" altLang="fr-FR" sz="2000" dirty="0" err="1" smtClean="0">
                <a:latin typeface="Arial" pitchFamily="34" charset="0"/>
              </a:rPr>
              <a:t>ricefields</a:t>
            </a:r>
            <a:r>
              <a:rPr lang="en-US" altLang="fr-FR" sz="2000" dirty="0" smtClean="0">
                <a:latin typeface="Arial" pitchFamily="34" charset="0"/>
              </a:rPr>
              <a:t>, saltpans…</a:t>
            </a:r>
          </a:p>
          <a:p>
            <a:pPr marL="0" indent="0">
              <a:spcBef>
                <a:spcPct val="0"/>
              </a:spcBef>
              <a:buClr>
                <a:schemeClr val="accent5">
                  <a:lumMod val="75000"/>
                </a:schemeClr>
              </a:buClr>
              <a:buSzPct val="100000"/>
              <a:buNone/>
            </a:pPr>
            <a:endParaRPr lang="en-GB" altLang="fr-FR" sz="2400" b="1" dirty="0" smtClean="0">
              <a:latin typeface="Maiandra GD"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2"/>
          <p:cNvSpPr>
            <a:spLocks/>
          </p:cNvSpPr>
          <p:nvPr/>
        </p:nvSpPr>
        <p:spPr bwMode="auto">
          <a:xfrm>
            <a:off x="663575" y="74431"/>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smtClean="0">
                <a:solidFill>
                  <a:schemeClr val="bg1"/>
                </a:solidFill>
                <a:latin typeface="Calibri" pitchFamily="34" charset="0"/>
              </a:rPr>
              <a:t>Wetland loss</a:t>
            </a:r>
            <a:endParaRPr lang="en-GB" altLang="fr-FR" sz="2400" b="1" dirty="0">
              <a:solidFill>
                <a:schemeClr val="bg1"/>
              </a:solidFill>
              <a:latin typeface="Calibri" pitchFamily="34" charset="0"/>
            </a:endParaRPr>
          </a:p>
        </p:txBody>
      </p:sp>
      <p:sp>
        <p:nvSpPr>
          <p:cNvPr id="15363" name="Espace réservé du texte 1"/>
          <p:cNvSpPr>
            <a:spLocks noGrp="1"/>
          </p:cNvSpPr>
          <p:nvPr>
            <p:ph type="body" sz="quarter" idx="4294967295"/>
          </p:nvPr>
        </p:nvSpPr>
        <p:spPr bwMode="auto">
          <a:xfrm>
            <a:off x="684213" y="1985963"/>
            <a:ext cx="2827337" cy="40211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endParaRPr lang="fr-FR" altLang="fr-FR" sz="2000" i="1" dirty="0" smtClean="0">
              <a:latin typeface="Arial" pitchFamily="34" charset="0"/>
            </a:endParaRPr>
          </a:p>
          <a:p>
            <a:pPr marL="358775" lvl="1" indent="-358775">
              <a:buClr>
                <a:schemeClr val="accent5">
                  <a:lumMod val="75000"/>
                </a:schemeClr>
              </a:buClr>
              <a:buSzPct val="100000"/>
              <a:buFont typeface="Arial" panose="020B0604020202020204" pitchFamily="34" charset="0"/>
              <a:buChar char="•"/>
            </a:pPr>
            <a:endParaRPr lang="en-US" altLang="fr-FR" sz="2000" i="1" dirty="0" smtClean="0">
              <a:latin typeface="Arial" pitchFamily="34" charset="0"/>
            </a:endParaRPr>
          </a:p>
          <a:p>
            <a:pPr marL="358775" lvl="1" indent="-358775">
              <a:buClr>
                <a:schemeClr val="accent5">
                  <a:lumMod val="75000"/>
                </a:schemeClr>
              </a:buClr>
              <a:buSzPct val="100000"/>
              <a:buFont typeface="Arial" panose="020B0604020202020204" pitchFamily="34" charset="0"/>
              <a:buChar char="•"/>
            </a:pPr>
            <a:r>
              <a:rPr lang="en-US" altLang="fr-FR" sz="2000" dirty="0" smtClean="0">
                <a:latin typeface="Arial" pitchFamily="34" charset="0"/>
              </a:rPr>
              <a:t>Wetland </a:t>
            </a:r>
            <a:r>
              <a:rPr lang="en-US" altLang="fr-FR" sz="2000" b="1" dirty="0" smtClean="0">
                <a:latin typeface="Arial" pitchFamily="34" charset="0"/>
              </a:rPr>
              <a:t>loss of c. 50%</a:t>
            </a:r>
            <a:r>
              <a:rPr lang="en-US" altLang="fr-FR" sz="2000" dirty="0" smtClean="0">
                <a:latin typeface="Arial" pitchFamily="34" charset="0"/>
              </a:rPr>
              <a:t> over </a:t>
            </a:r>
            <a:r>
              <a:rPr lang="en-US" altLang="fr-FR" sz="2000" dirty="0" err="1" smtClean="0">
                <a:latin typeface="Arial" pitchFamily="34" charset="0"/>
              </a:rPr>
              <a:t>XXth</a:t>
            </a:r>
            <a:r>
              <a:rPr lang="en-US" altLang="fr-FR" sz="2000" dirty="0" smtClean="0">
                <a:latin typeface="Arial" pitchFamily="34" charset="0"/>
              </a:rPr>
              <a:t> Century</a:t>
            </a:r>
          </a:p>
          <a:p>
            <a:pPr marL="358775" lvl="1" indent="-358775">
              <a:buClr>
                <a:schemeClr val="accent5">
                  <a:lumMod val="75000"/>
                </a:schemeClr>
              </a:buClr>
              <a:buSzPct val="100000"/>
              <a:buFont typeface="Arial" panose="020B0604020202020204" pitchFamily="34" charset="0"/>
              <a:buChar char="•"/>
            </a:pPr>
            <a:endParaRPr lang="en-US" altLang="fr-FR" sz="2000" dirty="0" smtClean="0">
              <a:latin typeface="Arial" pitchFamily="34" charset="0"/>
            </a:endParaRPr>
          </a:p>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Arial" pitchFamily="34" charset="0"/>
              </a:rPr>
              <a:t>Wetland loss continues </a:t>
            </a:r>
            <a:r>
              <a:rPr lang="en-US" altLang="fr-FR" sz="2000" i="1" dirty="0" smtClean="0">
                <a:latin typeface="Arial" pitchFamily="34" charset="0"/>
              </a:rPr>
              <a:t>(e.g. Turkey, Morocco…)</a:t>
            </a:r>
          </a:p>
          <a:p>
            <a:pPr marL="358775" lvl="1" indent="-358775">
              <a:buClr>
                <a:schemeClr val="accent5">
                  <a:lumMod val="75000"/>
                </a:schemeClr>
              </a:buClr>
              <a:buSzPct val="100000"/>
              <a:buFont typeface="Arial" panose="020B0604020202020204" pitchFamily="34" charset="0"/>
              <a:buChar char="•"/>
            </a:pPr>
            <a:endParaRPr lang="en-GB" altLang="fr-FR" sz="2000" i="1" dirty="0" smtClean="0">
              <a:latin typeface="Maiandra GD" pitchFamily="34" charset="0"/>
            </a:endParaRPr>
          </a:p>
        </p:txBody>
      </p:sp>
      <p:pic>
        <p:nvPicPr>
          <p:cNvPr id="15364" name="Picture 5" descr="Figure14a-A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352800" y="1095375"/>
            <a:ext cx="5791200" cy="531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ZoneTexte 4"/>
          <p:cNvSpPr txBox="1"/>
          <p:nvPr/>
        </p:nvSpPr>
        <p:spPr>
          <a:xfrm>
            <a:off x="6503760" y="1872170"/>
            <a:ext cx="2640240" cy="942282"/>
          </a:xfrm>
          <a:prstGeom prst="rect">
            <a:avLst/>
          </a:prstGeom>
          <a:solidFill>
            <a:schemeClr val="bg1">
              <a:lumMod val="85000"/>
            </a:schemeClr>
          </a:solidFill>
          <a:ln>
            <a:solidFill>
              <a:schemeClr val="accent1"/>
            </a:solidFill>
          </a:ln>
        </p:spPr>
        <p:txBody>
          <a:bodyPr wrap="square" rtlCol="0">
            <a:spAutoFit/>
          </a:bodyPr>
          <a:lstStyle/>
          <a:p>
            <a:r>
              <a:rPr lang="fr-FR" sz="1800" dirty="0" err="1" smtClean="0"/>
              <a:t>Status</a:t>
            </a:r>
            <a:r>
              <a:rPr lang="fr-FR" sz="1800" dirty="0" smtClean="0"/>
              <a:t>:  </a:t>
            </a:r>
            <a:r>
              <a:rPr lang="fr-FR" sz="1800" dirty="0" smtClean="0">
                <a:solidFill>
                  <a:srgbClr val="FF0000"/>
                </a:solidFill>
              </a:rPr>
              <a:t>Bad</a:t>
            </a:r>
          </a:p>
          <a:p>
            <a:r>
              <a:rPr lang="fr-FR" sz="1800" dirty="0" smtClean="0"/>
              <a:t>Trend:   </a:t>
            </a:r>
            <a:r>
              <a:rPr lang="fr-FR" sz="1800" dirty="0" smtClean="0">
                <a:solidFill>
                  <a:srgbClr val="FF0000"/>
                </a:solidFill>
              </a:rPr>
              <a:t>Bad</a:t>
            </a:r>
          </a:p>
          <a:p>
            <a:r>
              <a:rPr lang="fr-FR" sz="1800" dirty="0" err="1" smtClean="0"/>
              <a:t>Quality</a:t>
            </a:r>
            <a:r>
              <a:rPr lang="fr-FR" sz="1800" dirty="0" smtClean="0"/>
              <a:t>: </a:t>
            </a:r>
            <a:r>
              <a:rPr lang="fr-FR" sz="1800" dirty="0" smtClean="0">
                <a:solidFill>
                  <a:srgbClr val="FFC000"/>
                </a:solidFill>
              </a:rPr>
              <a:t>Medium</a:t>
            </a:r>
            <a:endParaRPr lang="fr-FR" sz="1800" dirty="0">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6386" name="Picture 2"/>
          <p:cNvPicPr>
            <a:picLocks noGrp="1" noChangeAspect="1" noChangeArrowheads="1"/>
          </p:cNvPicPr>
          <p:nvPr>
            <p:ph type="body"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454025" y="1039813"/>
            <a:ext cx="4572000" cy="3330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63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5375" y="1055688"/>
            <a:ext cx="4238625" cy="326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6388" name="Rectangle 4"/>
          <p:cNvSpPr>
            <a:spLocks noGrp="1" noChangeArrowheads="1"/>
          </p:cNvSpPr>
          <p:nvPr>
            <p:ph type="title" idx="4294967295"/>
          </p:nvPr>
        </p:nvSpPr>
        <p:spPr bwMode="auto">
          <a:xfrm>
            <a:off x="474663" y="663575"/>
            <a:ext cx="4568825" cy="409575"/>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r>
              <a:rPr lang="tr-TR" altLang="fr-FR" sz="2800" b="1" dirty="0" smtClean="0">
                <a:solidFill>
                  <a:srgbClr val="0054A6"/>
                </a:solidFill>
              </a:rPr>
              <a:t>Hotamış</a:t>
            </a:r>
            <a:r>
              <a:rPr lang="fr-FR" altLang="fr-FR" sz="2800" b="1" dirty="0" smtClean="0">
                <a:solidFill>
                  <a:srgbClr val="0054A6"/>
                </a:solidFill>
              </a:rPr>
              <a:t> </a:t>
            </a:r>
            <a:r>
              <a:rPr lang="fr-FR" altLang="fr-FR" sz="2800" b="1" dirty="0" err="1" smtClean="0">
                <a:solidFill>
                  <a:srgbClr val="0054A6"/>
                </a:solidFill>
              </a:rPr>
              <a:t>Marshes</a:t>
            </a:r>
            <a:r>
              <a:rPr lang="tr-TR" altLang="fr-FR" sz="2800" b="1" dirty="0" smtClean="0">
                <a:solidFill>
                  <a:srgbClr val="0054A6"/>
                </a:solidFill>
              </a:rPr>
              <a:t>,</a:t>
            </a:r>
            <a:r>
              <a:rPr lang="fr-FR" altLang="fr-FR" sz="2800" b="1" dirty="0" smtClean="0">
                <a:solidFill>
                  <a:srgbClr val="0054A6"/>
                </a:solidFill>
              </a:rPr>
              <a:t> </a:t>
            </a:r>
            <a:r>
              <a:rPr lang="fr-FR" altLang="fr-FR" sz="2800" b="1" dirty="0" err="1" smtClean="0">
                <a:solidFill>
                  <a:srgbClr val="0054A6"/>
                </a:solidFill>
              </a:rPr>
              <a:t>Turkey</a:t>
            </a:r>
            <a:endParaRPr lang="tr-TR" altLang="fr-FR" sz="2800" b="1" dirty="0" smtClean="0">
              <a:solidFill>
                <a:srgbClr val="0054A6"/>
              </a:solidFill>
            </a:endParaRPr>
          </a:p>
        </p:txBody>
      </p:sp>
      <p:sp>
        <p:nvSpPr>
          <p:cNvPr id="16389" name="Rectangle 6"/>
          <p:cNvSpPr>
            <a:spLocks noChangeArrowheads="1"/>
          </p:cNvSpPr>
          <p:nvPr/>
        </p:nvSpPr>
        <p:spPr bwMode="auto">
          <a:xfrm>
            <a:off x="3884613" y="1103313"/>
            <a:ext cx="996950" cy="474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tr-TR" altLang="fr-FR" sz="2800" b="1">
                <a:solidFill>
                  <a:srgbClr val="0054A6"/>
                </a:solidFill>
              </a:rPr>
              <a:t>1971</a:t>
            </a:r>
          </a:p>
        </p:txBody>
      </p:sp>
      <p:sp>
        <p:nvSpPr>
          <p:cNvPr id="16390" name="Rectangle 7"/>
          <p:cNvSpPr>
            <a:spLocks noChangeArrowheads="1"/>
          </p:cNvSpPr>
          <p:nvPr/>
        </p:nvSpPr>
        <p:spPr bwMode="auto">
          <a:xfrm>
            <a:off x="4962525" y="1104900"/>
            <a:ext cx="996950" cy="474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fr-FR" altLang="fr-FR" sz="2800" b="1">
                <a:solidFill>
                  <a:srgbClr val="0054A6"/>
                </a:solidFill>
              </a:rPr>
              <a:t>2006</a:t>
            </a:r>
            <a:endParaRPr lang="tr-TR" altLang="fr-FR" sz="2800" b="1">
              <a:solidFill>
                <a:srgbClr val="0054A6"/>
              </a:solidFill>
            </a:endParaRPr>
          </a:p>
        </p:txBody>
      </p:sp>
      <p:pic>
        <p:nvPicPr>
          <p:cNvPr id="16391" name="Picture 8" descr="esmekaya-atlas-arsivi-barajdan-on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7200" y="4302125"/>
            <a:ext cx="4859338" cy="3935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9" descr="esmekaya-barajdan-sonra-su yok"/>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14925" y="4278313"/>
            <a:ext cx="4029075" cy="275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3" name="Rectangle 10"/>
          <p:cNvSpPr>
            <a:spLocks noChangeArrowheads="1"/>
          </p:cNvSpPr>
          <p:nvPr/>
        </p:nvSpPr>
        <p:spPr bwMode="auto">
          <a:xfrm>
            <a:off x="4049713" y="4314825"/>
            <a:ext cx="1979612" cy="4619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tr-TR" altLang="fr-FR" sz="2800" b="1">
                <a:solidFill>
                  <a:srgbClr val="0054A6"/>
                </a:solidFill>
              </a:rPr>
              <a:t>Eşmekaya</a:t>
            </a:r>
          </a:p>
        </p:txBody>
      </p:sp>
      <p:sp>
        <p:nvSpPr>
          <p:cNvPr id="16394" name="Rectangle 11"/>
          <p:cNvSpPr>
            <a:spLocks noChangeArrowheads="1"/>
          </p:cNvSpPr>
          <p:nvPr/>
        </p:nvSpPr>
        <p:spPr bwMode="auto">
          <a:xfrm>
            <a:off x="5157788" y="6383338"/>
            <a:ext cx="996950" cy="4746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r>
              <a:rPr lang="fr-FR" altLang="fr-FR" sz="2800" b="1">
                <a:solidFill>
                  <a:srgbClr val="0054A6"/>
                </a:solidFill>
              </a:rPr>
              <a:t>2006</a:t>
            </a:r>
            <a:endParaRPr lang="tr-TR" altLang="fr-FR" sz="2800" b="1">
              <a:solidFill>
                <a:srgbClr val="0054A6"/>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Documents and Settings\Coralie\Bureau\Brochure thématique OS\2eme version\20140411 GW2_sample_sites_LIGHT.jpg"/>
          <p:cNvPicPr>
            <a:picLocks noGrp="1" noChangeAspect="1" noChangeArrowheads="1"/>
          </p:cNvPicPr>
          <p:nvPr>
            <p:ph type="body"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449263" y="552450"/>
            <a:ext cx="8972179" cy="63055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Titre 2"/>
          <p:cNvSpPr>
            <a:spLocks/>
          </p:cNvSpPr>
          <p:nvPr/>
        </p:nvSpPr>
        <p:spPr bwMode="auto">
          <a:xfrm>
            <a:off x="755650" y="115888"/>
            <a:ext cx="82296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smtClean="0">
                <a:solidFill>
                  <a:schemeClr val="bg1"/>
                </a:solidFill>
              </a:rPr>
              <a:t>Land use change 1975 - 2005:</a:t>
            </a:r>
          </a:p>
          <a:p>
            <a:pPr algn="r"/>
            <a:r>
              <a:rPr lang="en-GB" altLang="fr-FR" sz="2400" b="1" dirty="0" smtClean="0">
                <a:solidFill>
                  <a:schemeClr val="bg1"/>
                </a:solidFill>
              </a:rPr>
              <a:t>214 </a:t>
            </a:r>
            <a:r>
              <a:rPr lang="en-GB" altLang="fr-FR" sz="2400" b="1" dirty="0">
                <a:solidFill>
                  <a:schemeClr val="bg1"/>
                </a:solidFill>
              </a:rPr>
              <a:t>coastal wetlands sampled in 22 </a:t>
            </a:r>
            <a:r>
              <a:rPr lang="en-GB" altLang="fr-FR" sz="2400" b="1" dirty="0" smtClean="0">
                <a:solidFill>
                  <a:schemeClr val="bg1"/>
                </a:solidFill>
              </a:rPr>
              <a:t>countries</a:t>
            </a:r>
          </a:p>
          <a:p>
            <a:pPr algn="r"/>
            <a:r>
              <a:rPr lang="en-GB" altLang="fr-FR" sz="2400" b="1" dirty="0" smtClean="0">
                <a:solidFill>
                  <a:schemeClr val="bg1"/>
                </a:solidFill>
              </a:rPr>
              <a:t>Landsat images</a:t>
            </a:r>
          </a:p>
          <a:p>
            <a:pPr algn="r"/>
            <a:r>
              <a:rPr lang="en-GB" altLang="fr-FR" sz="2400" b="1" dirty="0" smtClean="0">
                <a:solidFill>
                  <a:schemeClr val="bg1"/>
                </a:solidFill>
              </a:rPr>
              <a:t> </a:t>
            </a:r>
            <a:endParaRPr lang="en-GB" altLang="fr-FR" sz="2400" b="1" dirty="0">
              <a:solidFill>
                <a:schemeClr val="bg1"/>
              </a:solidFill>
            </a:endParaRPr>
          </a:p>
        </p:txBody>
      </p:sp>
      <p:sp>
        <p:nvSpPr>
          <p:cNvPr id="2" name="Rectangle 1"/>
          <p:cNvSpPr/>
          <p:nvPr/>
        </p:nvSpPr>
        <p:spPr>
          <a:xfrm>
            <a:off x="755650" y="1277598"/>
            <a:ext cx="7994342" cy="707886"/>
          </a:xfrm>
          <a:prstGeom prst="rect">
            <a:avLst/>
          </a:prstGeom>
        </p:spPr>
        <p:txBody>
          <a:bodyPr wrap="square">
            <a:spAutoFit/>
          </a:bodyPr>
          <a:lstStyle/>
          <a:p>
            <a:pPr eaLnBrk="1" hangingPunct="1"/>
            <a:r>
              <a:rPr lang="en-US" altLang="fr-FR" b="1" dirty="0" smtClean="0">
                <a:solidFill>
                  <a:schemeClr val="bg1"/>
                </a:solidFill>
                <a:latin typeface="Calibri" pitchFamily="34" charset="0"/>
              </a:rPr>
              <a:t>Simplified classification: </a:t>
            </a:r>
            <a:r>
              <a:rPr lang="en-US" altLang="fr-FR" dirty="0" smtClean="0">
                <a:solidFill>
                  <a:schemeClr val="bg1"/>
                </a:solidFill>
                <a:latin typeface="Calibri" pitchFamily="34" charset="0"/>
              </a:rPr>
              <a:t> Natural wetland habitats :  Man-made wetland habitats; non-wetland Natural habitats;  Agricultural areas ; Urban areas</a:t>
            </a:r>
            <a:endParaRPr lang="en-US" altLang="fr-FR" dirty="0">
              <a:solidFill>
                <a:schemeClr val="bg1"/>
              </a:solidFill>
              <a:latin typeface="Calibri" pitchFamily="34" charset="0"/>
            </a:endParaRPr>
          </a:p>
        </p:txBody>
      </p:sp>
    </p:spTree>
    <p:extLst>
      <p:ext uri="{BB962C8B-B14F-4D97-AF65-F5344CB8AC3E}">
        <p14:creationId xmlns:p14="http://schemas.microsoft.com/office/powerpoint/2010/main" val="9899106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ZoneTexte 13"/>
          <p:cNvSpPr txBox="1">
            <a:spLocks noGrp="1" noChangeArrowheads="1"/>
          </p:cNvSpPr>
          <p:nvPr>
            <p:ph type="title" idx="4294967295"/>
          </p:nvPr>
        </p:nvSpPr>
        <p:spPr bwMode="auto">
          <a:xfrm>
            <a:off x="3519651" y="115888"/>
            <a:ext cx="5465599"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de-DE" sz="2400" b="1" dirty="0" smtClean="0">
                <a:solidFill>
                  <a:schemeClr val="bg1"/>
                </a:solidFill>
              </a:rPr>
              <a:t>Transformation of wetlands habitats</a:t>
            </a:r>
          </a:p>
        </p:txBody>
      </p:sp>
      <p:sp>
        <p:nvSpPr>
          <p:cNvPr id="8" name="Espace réservé du texte 1"/>
          <p:cNvSpPr txBox="1">
            <a:spLocks/>
          </p:cNvSpPr>
          <p:nvPr/>
        </p:nvSpPr>
        <p:spPr bwMode="auto">
          <a:xfrm>
            <a:off x="828674" y="5137150"/>
            <a:ext cx="4037013"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815975" indent="-358775"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spcBef>
                <a:spcPct val="20000"/>
              </a:spcBef>
              <a:buSzPct val="85000"/>
            </a:pPr>
            <a:r>
              <a:rPr lang="en-US" altLang="fr-FR" dirty="0" smtClean="0">
                <a:latin typeface="+mj-lt"/>
                <a:sym typeface="Wingdings" pitchFamily="2" charset="2"/>
              </a:rPr>
              <a:t> -</a:t>
            </a:r>
            <a:r>
              <a:rPr lang="en-US" altLang="fr-FR" dirty="0" smtClean="0">
                <a:latin typeface="+mj-lt"/>
              </a:rPr>
              <a:t>10% of natural wetland habitats (-1302 km²)</a:t>
            </a:r>
          </a:p>
          <a:p>
            <a:pPr lvl="2">
              <a:spcBef>
                <a:spcPct val="20000"/>
              </a:spcBef>
              <a:buClr>
                <a:schemeClr val="accent5">
                  <a:lumMod val="75000"/>
                </a:schemeClr>
              </a:buClr>
              <a:buSzPct val="100000"/>
              <a:buFont typeface="Arial" panose="020B0604020202020204" pitchFamily="34" charset="0"/>
              <a:buChar char="•"/>
            </a:pPr>
            <a:r>
              <a:rPr lang="en-US" altLang="fr-FR" dirty="0" smtClean="0">
                <a:latin typeface="+mj-lt"/>
              </a:rPr>
              <a:t>No/slight slowdown of loss</a:t>
            </a:r>
          </a:p>
          <a:p>
            <a:pPr lvl="2">
              <a:spcBef>
                <a:spcPct val="20000"/>
              </a:spcBef>
              <a:buClr>
                <a:schemeClr val="accent5">
                  <a:lumMod val="75000"/>
                </a:schemeClr>
              </a:buClr>
              <a:buSzPct val="100000"/>
              <a:buFont typeface="Arial" panose="020B0604020202020204" pitchFamily="34" charset="0"/>
              <a:buChar char="•"/>
            </a:pPr>
            <a:r>
              <a:rPr lang="en-US" altLang="fr-FR" dirty="0" smtClean="0">
                <a:latin typeface="+mj-lt"/>
              </a:rPr>
              <a:t>No geographic differences</a:t>
            </a:r>
            <a:endParaRPr lang="en-US" altLang="fr-FR" dirty="0">
              <a:latin typeface="+mj-lt"/>
            </a:endParaRPr>
          </a:p>
        </p:txBody>
      </p:sp>
      <p:sp>
        <p:nvSpPr>
          <p:cNvPr id="10" name="Espace réservé du texte 1"/>
          <p:cNvSpPr txBox="1">
            <a:spLocks/>
          </p:cNvSpPr>
          <p:nvPr/>
        </p:nvSpPr>
        <p:spPr bwMode="auto">
          <a:xfrm>
            <a:off x="4948238" y="5137150"/>
            <a:ext cx="4024312"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815975" indent="-358775"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spcBef>
                <a:spcPct val="20000"/>
              </a:spcBef>
              <a:buSzPct val="85000"/>
            </a:pPr>
            <a:r>
              <a:rPr lang="en-US" altLang="fr-FR" dirty="0" smtClean="0">
                <a:latin typeface="+mj-lt"/>
                <a:sym typeface="Wingdings" pitchFamily="2" charset="2"/>
              </a:rPr>
              <a:t></a:t>
            </a:r>
            <a:r>
              <a:rPr lang="en-US" altLang="fr-FR" dirty="0" smtClean="0">
                <a:latin typeface="+mj-lt"/>
              </a:rPr>
              <a:t> +102 % of artificial wetland habitats (+ 855 km²)</a:t>
            </a:r>
          </a:p>
          <a:p>
            <a:pPr lvl="2">
              <a:spcBef>
                <a:spcPct val="20000"/>
              </a:spcBef>
              <a:buClr>
                <a:schemeClr val="accent5">
                  <a:lumMod val="75000"/>
                </a:schemeClr>
              </a:buClr>
              <a:buSzPct val="100000"/>
              <a:buFont typeface="Arial" panose="020B0604020202020204" pitchFamily="34" charset="0"/>
              <a:buChar char="•"/>
            </a:pPr>
            <a:r>
              <a:rPr lang="en-US" altLang="fr-FR" dirty="0" smtClean="0">
                <a:latin typeface="+mj-lt"/>
              </a:rPr>
              <a:t>Slowdown between 1990 and 2005</a:t>
            </a:r>
          </a:p>
          <a:p>
            <a:pPr lvl="1">
              <a:spcBef>
                <a:spcPct val="20000"/>
              </a:spcBef>
              <a:buSzPct val="85000"/>
              <a:buFontTx/>
              <a:buBlip>
                <a:blip r:embed="rId4"/>
              </a:buBlip>
            </a:pPr>
            <a:endParaRPr lang="en-US" altLang="fr-FR" dirty="0" smtClean="0">
              <a:latin typeface="+mj-lt"/>
            </a:endParaRPr>
          </a:p>
          <a:p>
            <a:pPr lvl="1">
              <a:spcBef>
                <a:spcPct val="20000"/>
              </a:spcBef>
              <a:buSzPct val="85000"/>
            </a:pPr>
            <a:endParaRPr lang="en-US" altLang="fr-FR" dirty="0" smtClean="0">
              <a:latin typeface="+mj-lt"/>
            </a:endParaRPr>
          </a:p>
          <a:p>
            <a:pPr lvl="1">
              <a:spcBef>
                <a:spcPct val="20000"/>
              </a:spcBef>
              <a:buSzPct val="85000"/>
              <a:buFontTx/>
              <a:buBlip>
                <a:blip r:embed="rId4"/>
              </a:buBlip>
            </a:pPr>
            <a:endParaRPr lang="en-US" altLang="fr-FR" dirty="0" smtClean="0">
              <a:latin typeface="+mj-lt"/>
            </a:endParaRPr>
          </a:p>
          <a:p>
            <a:pPr lvl="1">
              <a:spcBef>
                <a:spcPct val="20000"/>
              </a:spcBef>
              <a:buSzPct val="85000"/>
            </a:pPr>
            <a:endParaRPr lang="en-US" altLang="fr-FR" dirty="0" smtClean="0">
              <a:latin typeface="+mj-lt"/>
            </a:endParaRPr>
          </a:p>
          <a:p>
            <a:pPr>
              <a:buFont typeface="Arial" pitchFamily="34" charset="0"/>
              <a:buChar char="•"/>
            </a:pPr>
            <a:endParaRPr lang="en-US" altLang="fr-FR" dirty="0">
              <a:latin typeface="+mj-lt"/>
            </a:endParaRPr>
          </a:p>
        </p:txBody>
      </p:sp>
      <p:graphicFrame>
        <p:nvGraphicFramePr>
          <p:cNvPr id="32773" name="Object 8"/>
          <p:cNvGraphicFramePr>
            <a:graphicFrameLocks noChangeAspect="1"/>
          </p:cNvGraphicFramePr>
          <p:nvPr>
            <p:extLst>
              <p:ext uri="{D42A27DB-BD31-4B8C-83A1-F6EECF244321}">
                <p14:modId xmlns:p14="http://schemas.microsoft.com/office/powerpoint/2010/main" val="303272869"/>
              </p:ext>
            </p:extLst>
          </p:nvPr>
        </p:nvGraphicFramePr>
        <p:xfrm>
          <a:off x="828674" y="890587"/>
          <a:ext cx="7439025" cy="4246563"/>
        </p:xfrm>
        <a:graphic>
          <a:graphicData uri="http://schemas.openxmlformats.org/presentationml/2006/ole">
            <mc:AlternateContent xmlns:mc="http://schemas.openxmlformats.org/markup-compatibility/2006">
              <mc:Choice xmlns:v="urn:schemas-microsoft-com:vml" Requires="v">
                <p:oleObj spid="_x0000_s2070" name="Graphique" r:id="rId5" imgW="4238625" imgH="2419350" progId="Excel.Sheet.8">
                  <p:embed/>
                </p:oleObj>
              </mc:Choice>
              <mc:Fallback>
                <p:oleObj name="Graphique" r:id="rId5" imgW="4238625" imgH="2419350" progId="Excel.Sheet.8">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674" y="890587"/>
                        <a:ext cx="7439025" cy="424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 name="ZoneTexte 6"/>
          <p:cNvSpPr txBox="1"/>
          <p:nvPr/>
        </p:nvSpPr>
        <p:spPr>
          <a:xfrm>
            <a:off x="6612538" y="665769"/>
            <a:ext cx="1516762" cy="954107"/>
          </a:xfrm>
          <a:prstGeom prst="rect">
            <a:avLst/>
          </a:prstGeom>
          <a:solidFill>
            <a:schemeClr val="bg1">
              <a:lumMod val="85000"/>
            </a:schemeClr>
          </a:solidFill>
          <a:ln>
            <a:solidFill>
              <a:schemeClr val="accent1"/>
            </a:solidFill>
          </a:ln>
        </p:spPr>
        <p:txBody>
          <a:bodyPr wrap="none" rtlCol="0">
            <a:spAutoFit/>
          </a:bodyPr>
          <a:lstStyle/>
          <a:p>
            <a:r>
              <a:rPr lang="fr-FR" sz="1800" dirty="0" err="1" smtClean="0">
                <a:latin typeface="+mj-lt"/>
              </a:rPr>
              <a:t>Status</a:t>
            </a:r>
            <a:r>
              <a:rPr lang="fr-FR" sz="1800" dirty="0" smtClean="0">
                <a:latin typeface="+mj-lt"/>
              </a:rPr>
              <a:t>:  </a:t>
            </a:r>
            <a:r>
              <a:rPr lang="fr-FR" sz="1800" b="1" dirty="0" smtClean="0">
                <a:solidFill>
                  <a:srgbClr val="FF0000"/>
                </a:solidFill>
                <a:latin typeface="+mj-lt"/>
              </a:rPr>
              <a:t>Bad</a:t>
            </a:r>
          </a:p>
          <a:p>
            <a:r>
              <a:rPr lang="fr-FR" sz="1800" dirty="0" smtClean="0">
                <a:latin typeface="+mj-lt"/>
              </a:rPr>
              <a:t>Trend:   </a:t>
            </a:r>
            <a:r>
              <a:rPr lang="fr-FR" sz="1800" b="1" dirty="0" smtClean="0">
                <a:solidFill>
                  <a:srgbClr val="FF0000"/>
                </a:solidFill>
                <a:latin typeface="+mj-lt"/>
              </a:rPr>
              <a:t>Bad</a:t>
            </a:r>
          </a:p>
          <a:p>
            <a:r>
              <a:rPr lang="fr-FR" sz="1800" dirty="0" err="1" smtClean="0">
                <a:latin typeface="+mj-lt"/>
              </a:rPr>
              <a:t>Quality</a:t>
            </a:r>
            <a:r>
              <a:rPr lang="fr-FR" sz="1800" dirty="0" smtClean="0">
                <a:latin typeface="+mj-lt"/>
              </a:rPr>
              <a:t>: </a:t>
            </a:r>
            <a:r>
              <a:rPr lang="fr-FR" b="1" dirty="0" smtClean="0">
                <a:solidFill>
                  <a:srgbClr val="FF0000"/>
                </a:solidFill>
              </a:rPr>
              <a:t>Bad</a:t>
            </a:r>
            <a:endParaRPr lang="fr-FR" sz="1800" b="1" dirty="0">
              <a:solidFill>
                <a:srgbClr val="92D050"/>
              </a:solidFill>
              <a:latin typeface="+mj-lt"/>
            </a:endParaRPr>
          </a:p>
        </p:txBody>
      </p:sp>
    </p:spTree>
    <p:extLst>
      <p:ext uri="{BB962C8B-B14F-4D97-AF65-F5344CB8AC3E}">
        <p14:creationId xmlns:p14="http://schemas.microsoft.com/office/powerpoint/2010/main" val="12713574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362" name="Espace réservé du texte 1"/>
          <p:cNvSpPr txBox="1">
            <a:spLocks/>
          </p:cNvSpPr>
          <p:nvPr/>
        </p:nvSpPr>
        <p:spPr bwMode="auto">
          <a:xfrm>
            <a:off x="649288" y="5907050"/>
            <a:ext cx="8494712"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sz="2000">
                <a:solidFill>
                  <a:schemeClr val="tx1"/>
                </a:solidFill>
                <a:latin typeface="Arial" pitchFamily="34" charset="0"/>
                <a:cs typeface="Arial" pitchFamily="34" charset="0"/>
              </a:defRPr>
            </a:lvl1pPr>
            <a:lvl2pPr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algn="ctr">
              <a:buSzPct val="85000"/>
            </a:pPr>
            <a:r>
              <a:rPr lang="en-US" altLang="fr-FR" b="1" dirty="0" smtClean="0">
                <a:solidFill>
                  <a:srgbClr val="0054A6"/>
                </a:solidFill>
              </a:rPr>
              <a:t>Changes in wetland habitats between 1975 and 2005 </a:t>
            </a:r>
          </a:p>
          <a:p>
            <a:pPr marL="0" lvl="1" algn="ctr">
              <a:buSzPct val="85000"/>
            </a:pPr>
            <a:r>
              <a:rPr lang="en-US" altLang="fr-FR" i="1" dirty="0" smtClean="0">
                <a:solidFill>
                  <a:srgbClr val="0054A6"/>
                </a:solidFill>
              </a:rPr>
              <a:t>(</a:t>
            </a:r>
            <a:r>
              <a:rPr lang="en-US" altLang="fr-FR" i="1" dirty="0" err="1" smtClean="0">
                <a:solidFill>
                  <a:srgbClr val="0054A6"/>
                </a:solidFill>
              </a:rPr>
              <a:t>Sinnéra</a:t>
            </a:r>
            <a:r>
              <a:rPr lang="en-US" altLang="fr-FR" i="1" dirty="0" smtClean="0">
                <a:solidFill>
                  <a:srgbClr val="0054A6"/>
                </a:solidFill>
              </a:rPr>
              <a:t> &amp; </a:t>
            </a:r>
            <a:r>
              <a:rPr lang="en-US" altLang="fr-FR" i="1" dirty="0" err="1" smtClean="0">
                <a:solidFill>
                  <a:srgbClr val="0054A6"/>
                </a:solidFill>
              </a:rPr>
              <a:t>Sanel</a:t>
            </a:r>
            <a:r>
              <a:rPr lang="en-US" altLang="fr-FR" i="1" dirty="0" smtClean="0">
                <a:solidFill>
                  <a:srgbClr val="0054A6"/>
                </a:solidFill>
              </a:rPr>
              <a:t> Hagar, Nile Delta, Egypt)</a:t>
            </a:r>
            <a:endParaRPr lang="en-US" altLang="fr-FR" i="1" dirty="0">
              <a:solidFill>
                <a:srgbClr val="0054A6"/>
              </a:solidFill>
            </a:endParaRPr>
          </a:p>
        </p:txBody>
      </p:sp>
      <p:grpSp>
        <p:nvGrpSpPr>
          <p:cNvPr id="2" name="Groupe 15"/>
          <p:cNvGrpSpPr>
            <a:grpSpLocks/>
          </p:cNvGrpSpPr>
          <p:nvPr/>
        </p:nvGrpSpPr>
        <p:grpSpPr bwMode="auto">
          <a:xfrm>
            <a:off x="2000250" y="4186237"/>
            <a:ext cx="5946368" cy="1503362"/>
            <a:chOff x="2571736" y="3429000"/>
            <a:chExt cx="5947209" cy="1503587"/>
          </a:xfrm>
        </p:grpSpPr>
        <p:pic>
          <p:nvPicPr>
            <p:cNvPr id="337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44141" t="50000" r="28906" b="37500"/>
            <a:stretch>
              <a:fillRect/>
            </a:stretch>
          </p:blipFill>
          <p:spPr bwMode="auto">
            <a:xfrm>
              <a:off x="2571736" y="3429000"/>
              <a:ext cx="5500726" cy="1500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799" name="Groupe 14"/>
            <p:cNvGrpSpPr>
              <a:grpSpLocks/>
            </p:cNvGrpSpPr>
            <p:nvPr/>
          </p:nvGrpSpPr>
          <p:grpSpPr bwMode="auto">
            <a:xfrm>
              <a:off x="2928926" y="3571876"/>
              <a:ext cx="5590019" cy="1360711"/>
              <a:chOff x="2928926" y="3571876"/>
              <a:chExt cx="5590019" cy="1360711"/>
            </a:xfrm>
          </p:grpSpPr>
          <p:sp>
            <p:nvSpPr>
              <p:cNvPr id="33800" name="ZoneTexte 8"/>
              <p:cNvSpPr txBox="1">
                <a:spLocks noChangeArrowheads="1"/>
              </p:cNvSpPr>
              <p:nvPr/>
            </p:nvSpPr>
            <p:spPr bwMode="auto">
              <a:xfrm>
                <a:off x="2928926" y="3571876"/>
                <a:ext cx="1877703"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t>Urbanized areas</a:t>
                </a:r>
                <a:endParaRPr lang="en-US" altLang="de-DE" sz="1800" dirty="0"/>
              </a:p>
            </p:txBody>
          </p:sp>
          <p:sp>
            <p:nvSpPr>
              <p:cNvPr id="33801" name="ZoneTexte 9"/>
              <p:cNvSpPr txBox="1">
                <a:spLocks noChangeArrowheads="1"/>
              </p:cNvSpPr>
              <p:nvPr/>
            </p:nvSpPr>
            <p:spPr bwMode="auto">
              <a:xfrm>
                <a:off x="2928926" y="3929066"/>
                <a:ext cx="1980310"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800" dirty="0"/>
                  <a:t>Agricultural areas</a:t>
                </a:r>
              </a:p>
            </p:txBody>
          </p:sp>
          <p:sp>
            <p:nvSpPr>
              <p:cNvPr id="33802" name="ZoneTexte 10"/>
              <p:cNvSpPr txBox="1">
                <a:spLocks noChangeArrowheads="1"/>
              </p:cNvSpPr>
              <p:nvPr/>
            </p:nvSpPr>
            <p:spPr bwMode="auto">
              <a:xfrm>
                <a:off x="5448440" y="3929066"/>
                <a:ext cx="3070505"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t>Man-made wetland habitats</a:t>
                </a:r>
                <a:endParaRPr lang="en-US" altLang="de-DE" sz="1800" dirty="0"/>
              </a:p>
            </p:txBody>
          </p:sp>
          <p:sp>
            <p:nvSpPr>
              <p:cNvPr id="33803" name="ZoneTexte 11"/>
              <p:cNvSpPr txBox="1">
                <a:spLocks noChangeArrowheads="1"/>
              </p:cNvSpPr>
              <p:nvPr/>
            </p:nvSpPr>
            <p:spPr bwMode="auto">
              <a:xfrm>
                <a:off x="5439731" y="3571876"/>
                <a:ext cx="2660079" cy="369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800"/>
                  <a:t>Natural wetland habitats</a:t>
                </a:r>
              </a:p>
            </p:txBody>
          </p:sp>
          <p:sp>
            <p:nvSpPr>
              <p:cNvPr id="33804" name="ZoneTexte 12"/>
              <p:cNvSpPr txBox="1">
                <a:spLocks noChangeArrowheads="1"/>
              </p:cNvSpPr>
              <p:nvPr/>
            </p:nvSpPr>
            <p:spPr bwMode="auto">
              <a:xfrm>
                <a:off x="2928926" y="4286256"/>
                <a:ext cx="1857387"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t>Natural non-wetland habitats</a:t>
                </a:r>
                <a:endParaRPr lang="en-US" altLang="de-DE" sz="1800" dirty="0"/>
              </a:p>
            </p:txBody>
          </p:sp>
        </p:grpSp>
      </p:grpSp>
      <p:pic>
        <p:nvPicPr>
          <p:cNvPr id="13316"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11719" t="41667" r="23828" b="18056"/>
          <a:stretch>
            <a:fillRect/>
          </a:stretch>
        </p:blipFill>
        <p:spPr bwMode="auto">
          <a:xfrm>
            <a:off x="468313" y="898524"/>
            <a:ext cx="8675687" cy="305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ZoneTexte 13"/>
          <p:cNvSpPr txBox="1">
            <a:spLocks noChangeArrowheads="1"/>
          </p:cNvSpPr>
          <p:nvPr/>
        </p:nvSpPr>
        <p:spPr bwMode="auto">
          <a:xfrm>
            <a:off x="3864948" y="138112"/>
            <a:ext cx="54655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2400" b="1" dirty="0" smtClean="0">
                <a:solidFill>
                  <a:schemeClr val="bg1"/>
                </a:solidFill>
              </a:rPr>
              <a:t>Transformation of wetland habitats</a:t>
            </a:r>
            <a:endParaRPr lang="en-US" altLang="de-DE" sz="2400" b="1" dirty="0">
              <a:solidFill>
                <a:schemeClr val="bg1"/>
              </a:solidFill>
            </a:endParaRPr>
          </a:p>
        </p:txBody>
      </p:sp>
    </p:spTree>
    <p:extLst>
      <p:ext uri="{BB962C8B-B14F-4D97-AF65-F5344CB8AC3E}">
        <p14:creationId xmlns:p14="http://schemas.microsoft.com/office/powerpoint/2010/main" val="23995594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2000"/>
                                        <p:tgtEl>
                                          <p:spTgt spid="13316"/>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15362">
                                            <p:txEl>
                                              <p:pRg st="0" end="0"/>
                                            </p:txEl>
                                          </p:spTgt>
                                        </p:tgtEl>
                                        <p:attrNameLst>
                                          <p:attrName>style.visibility</p:attrName>
                                        </p:attrNameLst>
                                      </p:cBhvr>
                                      <p:to>
                                        <p:strVal val="visible"/>
                                      </p:to>
                                    </p:set>
                                    <p:animEffect transition="in" filter="fade">
                                      <p:cBhvr>
                                        <p:cTn id="13" dur="2000"/>
                                        <p:tgtEl>
                                          <p:spTgt spid="15362">
                                            <p:txEl>
                                              <p:pRg st="0" end="0"/>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15362">
                                            <p:txEl>
                                              <p:pRg st="1" end="1"/>
                                            </p:txEl>
                                          </p:spTgt>
                                        </p:tgtEl>
                                        <p:attrNameLst>
                                          <p:attrName>style.visibility</p:attrName>
                                        </p:attrNameLst>
                                      </p:cBhvr>
                                      <p:to>
                                        <p:strVal val="visible"/>
                                      </p:to>
                                    </p:set>
                                    <p:animEffect transition="in" filter="fade">
                                      <p:cBhvr>
                                        <p:cTn id="16" dur="2000"/>
                                        <p:tgtEl>
                                          <p:spTgt spid="1536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7388" y="804640"/>
            <a:ext cx="5077959" cy="236607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mj-lt"/>
              </a:rPr>
              <a:t>Launch</a:t>
            </a:r>
            <a:r>
              <a:rPr lang="en-US" altLang="fr-FR" sz="2000" dirty="0" smtClean="0">
                <a:latin typeface="+mj-lt"/>
              </a:rPr>
              <a:t>: </a:t>
            </a:r>
            <a:r>
              <a:rPr lang="en-US" altLang="fr-FR" sz="2000" b="1" dirty="0" smtClean="0">
                <a:latin typeface="+mj-lt"/>
              </a:rPr>
              <a:t>2009</a:t>
            </a:r>
          </a:p>
          <a:p>
            <a:pPr marL="758825" lvl="2" indent="-358775">
              <a:buClr>
                <a:srgbClr val="5BC4BF"/>
              </a:buClr>
              <a:buSzPct val="100000"/>
            </a:pPr>
            <a:r>
              <a:rPr lang="en-GB" sz="2000" dirty="0" err="1">
                <a:latin typeface="+mj-lt"/>
              </a:rPr>
              <a:t>MedWet</a:t>
            </a:r>
            <a:r>
              <a:rPr lang="en-GB" sz="2000" dirty="0">
                <a:latin typeface="+mj-lt"/>
              </a:rPr>
              <a:t>  mandate</a:t>
            </a:r>
          </a:p>
          <a:p>
            <a:pPr marL="758825" lvl="2" indent="-358775">
              <a:buClr>
                <a:srgbClr val="5BC4BF"/>
              </a:buClr>
              <a:buSzPct val="100000"/>
            </a:pPr>
            <a:r>
              <a:rPr lang="en-GB" sz="2000" dirty="0">
                <a:latin typeface="+mj-lt"/>
              </a:rPr>
              <a:t>Steering committee </a:t>
            </a:r>
            <a:r>
              <a:rPr lang="en-GB" sz="2000" dirty="0" smtClean="0">
                <a:latin typeface="+mj-lt"/>
              </a:rPr>
              <a:t>(Tour du Valat- </a:t>
            </a:r>
            <a:r>
              <a:rPr lang="en-GB" sz="2000" dirty="0">
                <a:latin typeface="+mj-lt"/>
              </a:rPr>
              <a:t>MedWet – Ramsar)</a:t>
            </a:r>
          </a:p>
          <a:p>
            <a:pPr marL="358775" lvl="1" indent="-358775">
              <a:lnSpc>
                <a:spcPct val="200000"/>
              </a:lnSpc>
              <a:buClr>
                <a:schemeClr val="accent5">
                  <a:lumMod val="75000"/>
                </a:schemeClr>
              </a:buClr>
              <a:buSzPct val="100000"/>
              <a:buFont typeface="Arial" panose="020B0604020202020204" pitchFamily="34" charset="0"/>
              <a:buChar char="•"/>
            </a:pPr>
            <a:r>
              <a:rPr lang="en-US" altLang="fr-FR" sz="2000" b="1" dirty="0" smtClean="0">
                <a:latin typeface="+mj-lt"/>
              </a:rPr>
              <a:t>Covers </a:t>
            </a:r>
            <a:r>
              <a:rPr lang="en-US" altLang="fr-FR" sz="2000" b="1" dirty="0">
                <a:latin typeface="+mj-lt"/>
              </a:rPr>
              <a:t>27 Mediterranean </a:t>
            </a:r>
            <a:r>
              <a:rPr lang="en-US" altLang="fr-FR" sz="2000" b="1" dirty="0" smtClean="0">
                <a:latin typeface="+mj-lt"/>
              </a:rPr>
              <a:t>countries</a:t>
            </a:r>
          </a:p>
          <a:p>
            <a:pPr marL="358775" lvl="1" indent="-358775">
              <a:buSzPct val="85000"/>
              <a:buFontTx/>
              <a:buNone/>
            </a:pP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rPr>
              <a:t>The Mediterranean Wetlands </a:t>
            </a:r>
            <a:r>
              <a:rPr lang="en-GB" altLang="fr-FR" sz="2400" b="1" dirty="0" smtClean="0">
                <a:solidFill>
                  <a:schemeClr val="bg1"/>
                </a:solidFill>
              </a:rPr>
              <a:t>Observatory (MWO)</a:t>
            </a:r>
            <a:endParaRPr lang="en-GB" altLang="fr-FR" sz="2400" b="1" dirty="0">
              <a:solidFill>
                <a:schemeClr val="bg1"/>
              </a:solidFill>
            </a:endParaRPr>
          </a:p>
        </p:txBody>
      </p:sp>
      <p:pic>
        <p:nvPicPr>
          <p:cNvPr id="9" name="Picture 5"/>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3525" y="693737"/>
            <a:ext cx="1139825" cy="1150937"/>
          </a:xfrm>
          <a:prstGeom prst="rect">
            <a:avLst/>
          </a:prstGeom>
          <a:noFill/>
          <a:ln w="9525">
            <a:noFill/>
            <a:miter lim="800000"/>
            <a:headEnd/>
            <a:tailEnd/>
          </a:ln>
        </p:spPr>
      </p:pic>
      <p:pic>
        <p:nvPicPr>
          <p:cNvPr id="72706" name="Picture 2" descr="\\192.168.100.1\Observatoire\Produits\Rapport &amp; synthèse 2012\Figures AN\CarteEurope-DoublePage-A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651" t="14620" r="11556" b="6070"/>
          <a:stretch/>
        </p:blipFill>
        <p:spPr bwMode="auto">
          <a:xfrm>
            <a:off x="1980827" y="2930458"/>
            <a:ext cx="6343776" cy="408175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82820" y="721486"/>
            <a:ext cx="1197417" cy="127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195">
                                            <p:txEl>
                                              <p:pRg st="3" end="3"/>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2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Espace réservé du texte 1"/>
          <p:cNvSpPr txBox="1">
            <a:spLocks/>
          </p:cNvSpPr>
          <p:nvPr/>
        </p:nvSpPr>
        <p:spPr>
          <a:xfrm>
            <a:off x="5500688" y="2974975"/>
            <a:ext cx="3643312" cy="2057400"/>
          </a:xfrm>
          <a:prstGeom prst="rect">
            <a:avLst/>
          </a:prstGeom>
        </p:spPr>
        <p:txBody>
          <a:bodyPr/>
          <a:lstStyle/>
          <a:p>
            <a:pPr marL="358775" lvl="1" indent="-358775" eaLnBrk="0" fontAlgn="auto" hangingPunct="0">
              <a:spcBef>
                <a:spcPct val="20000"/>
              </a:spcBef>
              <a:spcAft>
                <a:spcPts val="0"/>
              </a:spcAft>
              <a:buClr>
                <a:schemeClr val="accent5">
                  <a:lumMod val="75000"/>
                </a:schemeClr>
              </a:buClr>
              <a:buSzPct val="100000"/>
              <a:buFont typeface="Arial" panose="020B0604020202020204" pitchFamily="34" charset="0"/>
              <a:buChar char="•"/>
              <a:defRPr/>
            </a:pPr>
            <a:r>
              <a:rPr lang="en-US" dirty="0" smtClean="0">
                <a:latin typeface="+mj-lt"/>
                <a:cs typeface="+mn-cs"/>
              </a:rPr>
              <a:t>7% of the natural wetland habitats existing in 1975 were converted into agricultural areas in 2005</a:t>
            </a:r>
          </a:p>
          <a:p>
            <a:pPr marL="358775" lvl="1" indent="-358775" eaLnBrk="0" fontAlgn="auto" hangingPunct="0">
              <a:spcBef>
                <a:spcPct val="20000"/>
              </a:spcBef>
              <a:spcAft>
                <a:spcPts val="0"/>
              </a:spcAft>
              <a:buClr>
                <a:schemeClr val="accent5">
                  <a:lumMod val="75000"/>
                </a:schemeClr>
              </a:buClr>
              <a:buSzPct val="100000"/>
              <a:buFont typeface="Arial" panose="020B0604020202020204" pitchFamily="34" charset="0"/>
              <a:buChar char="•"/>
              <a:defRPr/>
            </a:pPr>
            <a:r>
              <a:rPr lang="en-US" dirty="0" smtClean="0">
                <a:latin typeface="+mj-lt"/>
                <a:cs typeface="+mn-cs"/>
              </a:rPr>
              <a:t>Irrigated agriculture</a:t>
            </a:r>
          </a:p>
          <a:p>
            <a:pPr marL="285750" indent="-285750" eaLnBrk="0" fontAlgn="auto" hangingPunct="0">
              <a:spcBef>
                <a:spcPts val="0"/>
              </a:spcBef>
              <a:spcAft>
                <a:spcPts val="0"/>
              </a:spcAft>
              <a:buClr>
                <a:schemeClr val="accent5">
                  <a:lumMod val="75000"/>
                </a:schemeClr>
              </a:buClr>
              <a:buSzPct val="100000"/>
              <a:buFont typeface="Arial" panose="020B0604020202020204" pitchFamily="34" charset="0"/>
              <a:buChar char="•"/>
              <a:defRPr/>
            </a:pPr>
            <a:endParaRPr lang="en-US" sz="1800" b="1" dirty="0">
              <a:latin typeface="+mj-lt"/>
              <a:cs typeface="+mn-cs"/>
            </a:endParaRPr>
          </a:p>
        </p:txBody>
      </p:sp>
      <p:sp>
        <p:nvSpPr>
          <p:cNvPr id="14339" name="ZoneTexte 13"/>
          <p:cNvSpPr txBox="1">
            <a:spLocks noChangeArrowheads="1"/>
          </p:cNvSpPr>
          <p:nvPr/>
        </p:nvSpPr>
        <p:spPr bwMode="auto">
          <a:xfrm>
            <a:off x="1047750" y="5909855"/>
            <a:ext cx="765786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b="1" dirty="0" smtClean="0">
                <a:solidFill>
                  <a:srgbClr val="0054A6"/>
                </a:solidFill>
                <a:latin typeface="+mj-lt"/>
              </a:rPr>
              <a:t>Conversion of natural wetland habitats into agricultural areas</a:t>
            </a:r>
            <a:endParaRPr lang="en-US" altLang="de-DE" b="1" dirty="0">
              <a:solidFill>
                <a:srgbClr val="0054A6"/>
              </a:solidFill>
              <a:latin typeface="+mj-lt"/>
            </a:endParaRPr>
          </a:p>
        </p:txBody>
      </p:sp>
      <p:grpSp>
        <p:nvGrpSpPr>
          <p:cNvPr id="2" name="Groupe 1"/>
          <p:cNvGrpSpPr/>
          <p:nvPr/>
        </p:nvGrpSpPr>
        <p:grpSpPr>
          <a:xfrm>
            <a:off x="839450" y="1761330"/>
            <a:ext cx="4512039" cy="3581547"/>
            <a:chOff x="839450" y="1761330"/>
            <a:chExt cx="4512039" cy="3581547"/>
          </a:xfrm>
        </p:grpSpPr>
        <p:graphicFrame>
          <p:nvGraphicFramePr>
            <p:cNvPr id="17" name="Graphique 16"/>
            <p:cNvGraphicFramePr/>
            <p:nvPr>
              <p:extLst>
                <p:ext uri="{D42A27DB-BD31-4B8C-83A1-F6EECF244321}">
                  <p14:modId xmlns:p14="http://schemas.microsoft.com/office/powerpoint/2010/main" val="3955511290"/>
                </p:ext>
              </p:extLst>
            </p:nvPr>
          </p:nvGraphicFramePr>
          <p:xfrm>
            <a:off x="839450" y="2038656"/>
            <a:ext cx="4512039" cy="3304221"/>
          </p:xfrm>
          <a:graphic>
            <a:graphicData uri="http://schemas.openxmlformats.org/drawingml/2006/chart">
              <c:chart xmlns:c="http://schemas.openxmlformats.org/drawingml/2006/chart" xmlns:r="http://schemas.openxmlformats.org/officeDocument/2006/relationships" r:id="rId2"/>
            </a:graphicData>
          </a:graphic>
        </p:graphicFrame>
        <p:sp>
          <p:nvSpPr>
            <p:cNvPr id="34821" name="ZoneTexte 17"/>
            <p:cNvSpPr txBox="1">
              <a:spLocks noChangeArrowheads="1"/>
            </p:cNvSpPr>
            <p:nvPr/>
          </p:nvSpPr>
          <p:spPr bwMode="auto">
            <a:xfrm>
              <a:off x="902494" y="1761330"/>
              <a:ext cx="4778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400" dirty="0">
                  <a:latin typeface="Calibri" pitchFamily="34" charset="0"/>
                </a:rPr>
                <a:t>km²</a:t>
              </a:r>
            </a:p>
          </p:txBody>
        </p:sp>
      </p:grpSp>
      <p:sp>
        <p:nvSpPr>
          <p:cNvPr id="34822" name="ZoneTexte 13"/>
          <p:cNvSpPr txBox="1">
            <a:spLocks noChangeArrowheads="1"/>
          </p:cNvSpPr>
          <p:nvPr/>
        </p:nvSpPr>
        <p:spPr bwMode="auto">
          <a:xfrm>
            <a:off x="4478940" y="146420"/>
            <a:ext cx="46650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2400" b="1">
                <a:solidFill>
                  <a:schemeClr val="bg1"/>
                </a:solidFill>
                <a:latin typeface="+mj-lt"/>
              </a:rPr>
              <a:t>Agriculture: the main pressure</a:t>
            </a:r>
          </a:p>
        </p:txBody>
      </p:sp>
      <p:pic>
        <p:nvPicPr>
          <p:cNvPr id="8" name="Picture 5" descr="moissonneuse%20riziere"/>
          <p:cNvPicPr>
            <a:picLocks noChangeAspect="1" noChangeArrowheads="1"/>
          </p:cNvPicPr>
          <p:nvPr/>
        </p:nvPicPr>
        <p:blipFill>
          <a:blip r:embed="rId3" cstate="print"/>
          <a:srcRect/>
          <a:stretch>
            <a:fillRect/>
          </a:stretch>
        </p:blipFill>
        <p:spPr bwMode="auto">
          <a:xfrm>
            <a:off x="6256338" y="1092530"/>
            <a:ext cx="2204414" cy="139508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65018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2000"/>
                                        <p:tgtEl>
                                          <p:spTgt spid="14339"/>
                                        </p:tgtEl>
                                      </p:cBhvr>
                                    </p:animEffect>
                                  </p:childTnLst>
                                </p:cTn>
                              </p:par>
                            </p:childTnLst>
                          </p:cTn>
                        </p:par>
                        <p:par>
                          <p:cTn id="8" fill="hold" nodeType="afterGroup">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33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amembert note MWO">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46238" y="2301875"/>
            <a:ext cx="6554787" cy="439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Espace réservé du texte 1"/>
          <p:cNvSpPr txBox="1">
            <a:spLocks/>
          </p:cNvSpPr>
          <p:nvPr/>
        </p:nvSpPr>
        <p:spPr bwMode="auto">
          <a:xfrm>
            <a:off x="2681288" y="131763"/>
            <a:ext cx="64627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de-DE" sz="2400" b="1" dirty="0">
                <a:solidFill>
                  <a:schemeClr val="bg1"/>
                </a:solidFill>
                <a:latin typeface="+mj-lt"/>
              </a:rPr>
              <a:t>The fate of converted natural wetlands</a:t>
            </a:r>
          </a:p>
        </p:txBody>
      </p:sp>
      <p:sp>
        <p:nvSpPr>
          <p:cNvPr id="35844" name="ZoneTexte 31"/>
          <p:cNvSpPr txBox="1">
            <a:spLocks noChangeArrowheads="1"/>
          </p:cNvSpPr>
          <p:nvPr/>
        </p:nvSpPr>
        <p:spPr bwMode="auto">
          <a:xfrm>
            <a:off x="671513" y="1036638"/>
            <a:ext cx="8015287"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marL="0" lvl="1" indent="0">
              <a:spcBef>
                <a:spcPct val="20000"/>
              </a:spcBef>
              <a:buSzPct val="85000"/>
            </a:pPr>
            <a:r>
              <a:rPr lang="en-US" altLang="fr-FR" sz="2400" dirty="0">
                <a:latin typeface="+mj-lt"/>
              </a:rPr>
              <a:t>Between 1975 and 2005, the natural wetlands lost </a:t>
            </a:r>
            <a:r>
              <a:rPr lang="en-US" altLang="fr-FR" sz="2400" dirty="0" smtClean="0">
                <a:latin typeface="+mj-lt"/>
              </a:rPr>
              <a:t>were </a:t>
            </a:r>
            <a:r>
              <a:rPr lang="en-US" altLang="fr-FR" sz="2400" dirty="0">
                <a:latin typeface="+mj-lt"/>
              </a:rPr>
              <a:t>converted into : </a:t>
            </a:r>
          </a:p>
          <a:p>
            <a:pPr lvl="1">
              <a:spcBef>
                <a:spcPct val="20000"/>
              </a:spcBef>
              <a:buSzPct val="85000"/>
            </a:pPr>
            <a:r>
              <a:rPr lang="en-US" altLang="fr-FR" sz="2400" dirty="0">
                <a:latin typeface="+mj-lt"/>
              </a:rPr>
              <a:t>			</a:t>
            </a:r>
            <a:endParaRPr lang="fr-FR" altLang="fr-FR" sz="2400" i="1" dirty="0">
              <a:latin typeface="+mj-lt"/>
            </a:endParaRPr>
          </a:p>
        </p:txBody>
      </p:sp>
      <p:sp>
        <p:nvSpPr>
          <p:cNvPr id="5" name="ZoneTexte 4"/>
          <p:cNvSpPr txBox="1"/>
          <p:nvPr/>
        </p:nvSpPr>
        <p:spPr>
          <a:xfrm>
            <a:off x="6680534" y="1835448"/>
            <a:ext cx="1471300" cy="923330"/>
          </a:xfrm>
          <a:prstGeom prst="rect">
            <a:avLst/>
          </a:prstGeom>
          <a:solidFill>
            <a:schemeClr val="bg1">
              <a:lumMod val="85000"/>
            </a:schemeClr>
          </a:solidFill>
          <a:ln>
            <a:solidFill>
              <a:schemeClr val="accent1"/>
            </a:solidFill>
          </a:ln>
        </p:spPr>
        <p:txBody>
          <a:bodyPr wrap="none" rtlCol="0">
            <a:spAutoFit/>
          </a:bodyPr>
          <a:lstStyle/>
          <a:p>
            <a:r>
              <a:rPr lang="fr-FR" sz="1800" dirty="0" err="1" smtClean="0">
                <a:latin typeface="+mj-lt"/>
              </a:rPr>
              <a:t>Status</a:t>
            </a:r>
            <a:r>
              <a:rPr lang="fr-FR" sz="1800" dirty="0" smtClean="0">
                <a:latin typeface="+mj-lt"/>
              </a:rPr>
              <a:t>:  </a:t>
            </a:r>
            <a:r>
              <a:rPr lang="fr-FR" sz="1800" b="1" dirty="0" smtClean="0">
                <a:solidFill>
                  <a:srgbClr val="FF0000"/>
                </a:solidFill>
                <a:latin typeface="+mj-lt"/>
              </a:rPr>
              <a:t>Bad</a:t>
            </a:r>
          </a:p>
          <a:p>
            <a:r>
              <a:rPr lang="fr-FR" sz="1800" dirty="0" smtClean="0">
                <a:latin typeface="+mj-lt"/>
              </a:rPr>
              <a:t>Trend:   </a:t>
            </a:r>
            <a:r>
              <a:rPr lang="fr-FR" sz="1800" b="1" dirty="0" smtClean="0">
                <a:solidFill>
                  <a:srgbClr val="FF0000"/>
                </a:solidFill>
                <a:latin typeface="+mj-lt"/>
              </a:rPr>
              <a:t>Bad</a:t>
            </a:r>
          </a:p>
          <a:p>
            <a:r>
              <a:rPr lang="fr-FR" sz="1800" dirty="0" err="1" smtClean="0">
                <a:latin typeface="+mj-lt"/>
              </a:rPr>
              <a:t>Quality</a:t>
            </a:r>
            <a:r>
              <a:rPr lang="fr-FR" sz="1800" dirty="0" smtClean="0">
                <a:latin typeface="+mj-lt"/>
              </a:rPr>
              <a:t>: </a:t>
            </a:r>
            <a:r>
              <a:rPr lang="fr-FR" sz="1800" b="1" dirty="0" smtClean="0">
                <a:solidFill>
                  <a:srgbClr val="FF0000"/>
                </a:solidFill>
              </a:rPr>
              <a:t>Bad</a:t>
            </a:r>
            <a:endParaRPr lang="fr-FR" sz="1800" b="1" dirty="0">
              <a:solidFill>
                <a:srgbClr val="00B050"/>
              </a:solidFill>
              <a:latin typeface="+mj-lt"/>
            </a:endParaRPr>
          </a:p>
        </p:txBody>
      </p:sp>
    </p:spTree>
    <p:extLst>
      <p:ext uri="{BB962C8B-B14F-4D97-AF65-F5344CB8AC3E}">
        <p14:creationId xmlns:p14="http://schemas.microsoft.com/office/powerpoint/2010/main" val="42421537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ZoneTexte 31"/>
          <p:cNvSpPr txBox="1">
            <a:spLocks noChangeArrowheads="1"/>
          </p:cNvSpPr>
          <p:nvPr/>
        </p:nvSpPr>
        <p:spPr bwMode="auto">
          <a:xfrm>
            <a:off x="725488" y="5554663"/>
            <a:ext cx="801528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gn="ctr">
              <a:spcBef>
                <a:spcPct val="20000"/>
              </a:spcBef>
              <a:buSzPct val="85000"/>
            </a:pPr>
            <a:r>
              <a:rPr lang="en-US" altLang="fr-FR" b="1" dirty="0">
                <a:solidFill>
                  <a:srgbClr val="0054A6"/>
                </a:solidFill>
                <a:latin typeface="+mj-lt"/>
              </a:rPr>
              <a:t>Conversion of natural wetland habitats into farmland, which was pushed away by urbanization </a:t>
            </a:r>
          </a:p>
          <a:p>
            <a:pPr lvl="1">
              <a:spcBef>
                <a:spcPct val="20000"/>
              </a:spcBef>
              <a:buSzPct val="85000"/>
            </a:pPr>
            <a:r>
              <a:rPr lang="en-US" altLang="fr-FR" dirty="0">
                <a:solidFill>
                  <a:srgbClr val="0054A6"/>
                </a:solidFill>
                <a:latin typeface="+mj-lt"/>
              </a:rPr>
              <a:t>			</a:t>
            </a:r>
            <a:r>
              <a:rPr lang="en-US" altLang="fr-FR" i="1" dirty="0">
                <a:solidFill>
                  <a:srgbClr val="0054A6"/>
                </a:solidFill>
                <a:latin typeface="+mj-lt"/>
              </a:rPr>
              <a:t>(1975 to 2005, </a:t>
            </a:r>
            <a:r>
              <a:rPr lang="fr-FR" altLang="fr-FR" i="1" dirty="0">
                <a:solidFill>
                  <a:srgbClr val="0054A6"/>
                </a:solidFill>
                <a:latin typeface="+mj-lt"/>
              </a:rPr>
              <a:t>Ria Aveiro, Portugal)</a:t>
            </a:r>
          </a:p>
        </p:txBody>
      </p:sp>
      <p:sp>
        <p:nvSpPr>
          <p:cNvPr id="36867" name="Espace réservé du texte 1"/>
          <p:cNvSpPr txBox="1">
            <a:spLocks/>
          </p:cNvSpPr>
          <p:nvPr/>
        </p:nvSpPr>
        <p:spPr bwMode="auto">
          <a:xfrm>
            <a:off x="4962525" y="131763"/>
            <a:ext cx="418147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r>
              <a:rPr lang="en-GB" altLang="de-DE" sz="2400" b="1" dirty="0">
                <a:solidFill>
                  <a:schemeClr val="bg1"/>
                </a:solidFill>
                <a:latin typeface="+mj-lt"/>
              </a:rPr>
              <a:t>Urbanisation : the driving force</a:t>
            </a:r>
          </a:p>
        </p:txBody>
      </p:sp>
      <p:pic>
        <p:nvPicPr>
          <p:cNvPr id="3686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43359" t="26389" r="30078" b="62500"/>
          <a:stretch>
            <a:fillRect/>
          </a:stretch>
        </p:blipFill>
        <p:spPr bwMode="auto">
          <a:xfrm>
            <a:off x="1058863" y="4194175"/>
            <a:ext cx="4857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l="11719" t="43657" r="23828" b="12500"/>
          <a:stretch>
            <a:fillRect/>
          </a:stretch>
        </p:blipFill>
        <p:spPr bwMode="auto">
          <a:xfrm>
            <a:off x="596900" y="736600"/>
            <a:ext cx="8386763" cy="320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ZoneTexte 23"/>
          <p:cNvSpPr txBox="1">
            <a:spLocks noChangeArrowheads="1"/>
          </p:cNvSpPr>
          <p:nvPr/>
        </p:nvSpPr>
        <p:spPr bwMode="auto">
          <a:xfrm>
            <a:off x="1390650" y="4214813"/>
            <a:ext cx="193675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800" dirty="0" err="1" smtClean="0">
                <a:latin typeface="Calibri" panose="020F0502020204030204" pitchFamily="34" charset="0"/>
              </a:rPr>
              <a:t>Urbanized</a:t>
            </a:r>
            <a:r>
              <a:rPr lang="fr-FR" altLang="de-DE" sz="1800" dirty="0" smtClean="0">
                <a:latin typeface="Calibri" panose="020F0502020204030204" pitchFamily="34" charset="0"/>
              </a:rPr>
              <a:t> areas</a:t>
            </a:r>
            <a:endParaRPr lang="fr-FR" altLang="de-DE" sz="1800" dirty="0">
              <a:latin typeface="Calibri" panose="020F0502020204030204" pitchFamily="34" charset="0"/>
            </a:endParaRPr>
          </a:p>
        </p:txBody>
      </p:sp>
      <p:sp>
        <p:nvSpPr>
          <p:cNvPr id="36871" name="ZoneTexte 24"/>
          <p:cNvSpPr txBox="1">
            <a:spLocks noChangeArrowheads="1"/>
          </p:cNvSpPr>
          <p:nvPr/>
        </p:nvSpPr>
        <p:spPr bwMode="auto">
          <a:xfrm>
            <a:off x="1390650" y="4487863"/>
            <a:ext cx="193675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fr-FR" altLang="de-DE" sz="1800" dirty="0">
                <a:latin typeface="Calibri" panose="020F0502020204030204" pitchFamily="34" charset="0"/>
              </a:rPr>
              <a:t>Agricultural areas</a:t>
            </a:r>
          </a:p>
        </p:txBody>
      </p:sp>
      <p:sp>
        <p:nvSpPr>
          <p:cNvPr id="15369" name="ZoneTexte 26"/>
          <p:cNvSpPr txBox="1">
            <a:spLocks noChangeArrowheads="1"/>
          </p:cNvSpPr>
          <p:nvPr/>
        </p:nvSpPr>
        <p:spPr bwMode="auto">
          <a:xfrm>
            <a:off x="3602038" y="4214813"/>
            <a:ext cx="2995612" cy="646331"/>
          </a:xfrm>
          <a:prstGeom prst="rect">
            <a:avLst/>
          </a:prstGeom>
          <a:solidFill>
            <a:schemeClr val="bg1"/>
          </a:solidFill>
          <a:ln w="9525">
            <a:noFill/>
            <a:miter lim="800000"/>
            <a:headEnd/>
            <a:tailEnd/>
          </a:ln>
        </p:spPr>
        <p:txBody>
          <a:bodyPr>
            <a:spAutoFit/>
          </a:bodyPr>
          <a:lstStyle/>
          <a:p>
            <a:pPr>
              <a:defRPr/>
            </a:pPr>
            <a:r>
              <a:rPr lang="en-US" altLang="de-DE" sz="1800" dirty="0" smtClean="0">
                <a:latin typeface="Calibri" panose="020F0502020204030204" pitchFamily="34" charset="0"/>
                <a:cs typeface="Arial" charset="0"/>
              </a:rPr>
              <a:t>Natural wetland habitats  </a:t>
            </a:r>
          </a:p>
          <a:p>
            <a:pPr>
              <a:defRPr/>
            </a:pPr>
            <a:r>
              <a:rPr lang="en-US" altLang="de-DE" sz="1800" dirty="0" smtClean="0">
                <a:latin typeface="Calibri" panose="020F0502020204030204" pitchFamily="34" charset="0"/>
                <a:cs typeface="Arial" charset="0"/>
              </a:rPr>
              <a:t> </a:t>
            </a:r>
            <a:endParaRPr lang="en-US" altLang="de-DE" sz="1800" dirty="0">
              <a:latin typeface="Calibri" panose="020F0502020204030204" pitchFamily="34" charset="0"/>
              <a:cs typeface="Arial" charset="0"/>
            </a:endParaRPr>
          </a:p>
        </p:txBody>
      </p:sp>
      <p:sp>
        <p:nvSpPr>
          <p:cNvPr id="36872" name="ZoneTexte 25"/>
          <p:cNvSpPr txBox="1">
            <a:spLocks noChangeArrowheads="1"/>
          </p:cNvSpPr>
          <p:nvPr/>
        </p:nvSpPr>
        <p:spPr bwMode="auto">
          <a:xfrm>
            <a:off x="3602038" y="4681538"/>
            <a:ext cx="310197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latin typeface="Calibri" panose="020F0502020204030204" pitchFamily="34" charset="0"/>
              </a:rPr>
              <a:t>Man-made wetland habitats</a:t>
            </a:r>
            <a:endParaRPr lang="en-US" altLang="de-DE" sz="1800" dirty="0">
              <a:latin typeface="Calibri" panose="020F0502020204030204" pitchFamily="34" charset="0"/>
            </a:endParaRPr>
          </a:p>
        </p:txBody>
      </p:sp>
      <p:sp>
        <p:nvSpPr>
          <p:cNvPr id="36874" name="ZoneTexte 27"/>
          <p:cNvSpPr txBox="1">
            <a:spLocks noChangeArrowheads="1"/>
          </p:cNvSpPr>
          <p:nvPr/>
        </p:nvSpPr>
        <p:spPr bwMode="auto">
          <a:xfrm>
            <a:off x="1390650" y="4813300"/>
            <a:ext cx="1892300" cy="6463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latin typeface="Calibri" panose="020F0502020204030204" pitchFamily="34" charset="0"/>
              </a:rPr>
              <a:t>Natural non-wetland habitat</a:t>
            </a:r>
            <a:endParaRPr lang="en-US" altLang="de-DE" sz="1800" dirty="0">
              <a:latin typeface="Calibri" panose="020F0502020204030204" pitchFamily="34" charset="0"/>
            </a:endParaRPr>
          </a:p>
        </p:txBody>
      </p:sp>
      <p:sp>
        <p:nvSpPr>
          <p:cNvPr id="36875" name="ZoneTexte 28"/>
          <p:cNvSpPr txBox="1">
            <a:spLocks noChangeArrowheads="1"/>
          </p:cNvSpPr>
          <p:nvPr/>
        </p:nvSpPr>
        <p:spPr bwMode="auto">
          <a:xfrm>
            <a:off x="3602038" y="5003800"/>
            <a:ext cx="183356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de-DE" sz="1800" dirty="0" smtClean="0">
                <a:latin typeface="Calibri" panose="020F0502020204030204" pitchFamily="34" charset="0"/>
              </a:rPr>
              <a:t>Sea and ocean</a:t>
            </a:r>
            <a:endParaRPr lang="en-US" altLang="de-DE" sz="1800" dirty="0">
              <a:latin typeface="Calibri" panose="020F0502020204030204" pitchFamily="34" charset="0"/>
            </a:endParaRPr>
          </a:p>
        </p:txBody>
      </p:sp>
      <p:pic>
        <p:nvPicPr>
          <p:cNvPr id="12" name="Picture 4" descr="carnon"/>
          <p:cNvPicPr>
            <a:picLocks noChangeAspect="1" noChangeArrowheads="1"/>
          </p:cNvPicPr>
          <p:nvPr/>
        </p:nvPicPr>
        <p:blipFill>
          <a:blip r:embed="rId3" cstate="print"/>
          <a:srcRect/>
          <a:stretch>
            <a:fillRect/>
          </a:stretch>
        </p:blipFill>
        <p:spPr bwMode="auto">
          <a:xfrm>
            <a:off x="6756400" y="4137025"/>
            <a:ext cx="1766888" cy="11699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53210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Espace réservé du texte 1"/>
          <p:cNvSpPr txBox="1">
            <a:spLocks/>
          </p:cNvSpPr>
          <p:nvPr/>
        </p:nvSpPr>
        <p:spPr bwMode="auto">
          <a:xfrm>
            <a:off x="2565070" y="131763"/>
            <a:ext cx="6578931"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de-DE" sz="2400" b="1" dirty="0">
                <a:solidFill>
                  <a:schemeClr val="bg1"/>
                </a:solidFill>
                <a:latin typeface="+mj-lt"/>
              </a:rPr>
              <a:t>Urbanisation : the driving </a:t>
            </a:r>
            <a:r>
              <a:rPr lang="en-GB" altLang="de-DE" sz="2400" b="1" dirty="0" smtClean="0">
                <a:solidFill>
                  <a:schemeClr val="bg1"/>
                </a:solidFill>
                <a:latin typeface="+mj-lt"/>
              </a:rPr>
              <a:t>force?</a:t>
            </a:r>
            <a:endParaRPr lang="en-GB" altLang="de-DE" sz="2400" b="1" dirty="0">
              <a:solidFill>
                <a:schemeClr val="bg1"/>
              </a:solidFill>
              <a:latin typeface="+mj-lt"/>
            </a:endParaRPr>
          </a:p>
        </p:txBody>
      </p:sp>
      <p:sp>
        <p:nvSpPr>
          <p:cNvPr id="13" name="Espace réservé du contenu 3"/>
          <p:cNvSpPr>
            <a:spLocks noGrp="1"/>
          </p:cNvSpPr>
          <p:nvPr>
            <p:ph sz="quarter" idx="4294967295"/>
          </p:nvPr>
        </p:nvSpPr>
        <p:spPr>
          <a:xfrm>
            <a:off x="818599" y="715349"/>
            <a:ext cx="7922176" cy="1140748"/>
          </a:xfrm>
          <a:prstGeom prst="rect">
            <a:avLst/>
          </a:prstGeom>
        </p:spPr>
        <p:txBody>
          <a:bodyPr/>
          <a:lstStyle/>
          <a:p>
            <a:pPr marL="342900" indent="-342900">
              <a:buClr>
                <a:schemeClr val="accent5">
                  <a:lumMod val="75000"/>
                </a:schemeClr>
              </a:buClr>
              <a:buFont typeface="Arial" panose="020B0604020202020204" pitchFamily="34" charset="0"/>
              <a:buChar char="•"/>
            </a:pPr>
            <a:r>
              <a:rPr lang="en-US" sz="2400" dirty="0" smtClean="0">
                <a:solidFill>
                  <a:schemeClr val="tx1"/>
                </a:solidFill>
                <a:latin typeface="+mj-lt"/>
              </a:rPr>
              <a:t>Increasing proportion of population living in cities</a:t>
            </a:r>
          </a:p>
          <a:p>
            <a:pPr>
              <a:buClr>
                <a:schemeClr val="accent5">
                  <a:lumMod val="75000"/>
                </a:schemeClr>
              </a:buClr>
              <a:buFont typeface="Arial" panose="020B0604020202020204" pitchFamily="34" charset="0"/>
              <a:buChar char="•"/>
            </a:pPr>
            <a:r>
              <a:rPr lang="en-US" sz="2400" dirty="0" smtClean="0">
                <a:latin typeface="+mj-lt"/>
              </a:rPr>
              <a:t>“</a:t>
            </a:r>
            <a:r>
              <a:rPr lang="en-US" sz="2400" dirty="0" err="1" smtClean="0">
                <a:latin typeface="+mj-lt"/>
              </a:rPr>
              <a:t>Littoralisation</a:t>
            </a:r>
            <a:r>
              <a:rPr lang="en-US" sz="2400" dirty="0" smtClean="0">
                <a:latin typeface="+mj-lt"/>
              </a:rPr>
              <a:t>”: concentration of populations along the coast</a:t>
            </a:r>
            <a:endParaRPr lang="en-US" sz="2400" dirty="0">
              <a:latin typeface="+mj-lt"/>
            </a:endParaRPr>
          </a:p>
          <a:p>
            <a:endParaRPr lang="en-US" sz="2400" dirty="0" smtClean="0">
              <a:latin typeface="+mj-lt"/>
            </a:endParaRP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683" y="1919021"/>
            <a:ext cx="4218296" cy="32062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994" y="1569671"/>
            <a:ext cx="3272493" cy="2447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e 3"/>
          <p:cNvGrpSpPr/>
          <p:nvPr/>
        </p:nvGrpSpPr>
        <p:grpSpPr>
          <a:xfrm>
            <a:off x="5580994" y="4419386"/>
            <a:ext cx="3272493" cy="2133266"/>
            <a:chOff x="5580994" y="4419386"/>
            <a:chExt cx="3272493" cy="2133266"/>
          </a:xfrm>
        </p:grpSpPr>
        <p:pic>
          <p:nvPicPr>
            <p:cNvPr id="5124"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8880"/>
            <a:stretch/>
          </p:blipFill>
          <p:spPr bwMode="auto">
            <a:xfrm>
              <a:off x="5580994" y="4419386"/>
              <a:ext cx="3272493" cy="2133266"/>
            </a:xfrm>
            <a:prstGeom prst="rect">
              <a:avLst/>
            </a:prstGeom>
            <a:solidFill>
              <a:schemeClr val="tx2"/>
            </a:solidFill>
            <a:ln>
              <a:noFill/>
            </a:ln>
          </p:spPr>
        </p:pic>
        <p:sp>
          <p:nvSpPr>
            <p:cNvPr id="3" name="ZoneTexte 2"/>
            <p:cNvSpPr txBox="1"/>
            <p:nvPr/>
          </p:nvSpPr>
          <p:spPr>
            <a:xfrm>
              <a:off x="5580994" y="6056872"/>
              <a:ext cx="1541246" cy="461665"/>
            </a:xfrm>
            <a:prstGeom prst="rect">
              <a:avLst/>
            </a:prstGeom>
            <a:solidFill>
              <a:schemeClr val="tx2">
                <a:lumMod val="60000"/>
                <a:lumOff val="40000"/>
              </a:schemeClr>
            </a:solidFill>
          </p:spPr>
          <p:txBody>
            <a:bodyPr wrap="square" rtlCol="0">
              <a:spAutoFit/>
            </a:bodyPr>
            <a:lstStyle/>
            <a:p>
              <a:r>
                <a:rPr lang="fr-FR" sz="1200" dirty="0" smtClean="0">
                  <a:solidFill>
                    <a:schemeClr val="bg1"/>
                  </a:solidFill>
                </a:rPr>
                <a:t>« </a:t>
              </a:r>
              <a:r>
                <a:rPr lang="fr-FR" sz="1200" dirty="0" err="1" smtClean="0">
                  <a:solidFill>
                    <a:schemeClr val="bg1"/>
                  </a:solidFill>
                </a:rPr>
                <a:t>littoralization</a:t>
              </a:r>
              <a:r>
                <a:rPr lang="fr-FR" sz="1200" dirty="0" smtClean="0">
                  <a:solidFill>
                    <a:schemeClr val="bg1"/>
                  </a:solidFill>
                </a:rPr>
                <a:t> », </a:t>
              </a:r>
              <a:r>
                <a:rPr lang="fr-FR" sz="1200" dirty="0">
                  <a:solidFill>
                    <a:schemeClr val="bg1"/>
                  </a:solidFill>
                </a:rPr>
                <a:t>L</a:t>
              </a:r>
              <a:r>
                <a:rPr lang="fr-FR" sz="1200" dirty="0" smtClean="0">
                  <a:solidFill>
                    <a:schemeClr val="bg1"/>
                  </a:solidFill>
                </a:rPr>
                <a:t>anguedoc, France</a:t>
              </a:r>
              <a:endParaRPr lang="fr-FR" sz="1200" dirty="0">
                <a:solidFill>
                  <a:schemeClr val="bg1"/>
                </a:solidFill>
              </a:endParaRPr>
            </a:p>
          </p:txBody>
        </p:sp>
      </p:grpSp>
      <p:sp>
        <p:nvSpPr>
          <p:cNvPr id="2" name="ZoneTexte 1"/>
          <p:cNvSpPr txBox="1"/>
          <p:nvPr/>
        </p:nvSpPr>
        <p:spPr>
          <a:xfrm>
            <a:off x="709683" y="4924731"/>
            <a:ext cx="4218297" cy="584775"/>
          </a:xfrm>
          <a:prstGeom prst="rect">
            <a:avLst/>
          </a:prstGeom>
          <a:solidFill>
            <a:schemeClr val="bg1"/>
          </a:solidFill>
        </p:spPr>
        <p:txBody>
          <a:bodyPr wrap="square" rtlCol="0">
            <a:spAutoFit/>
          </a:bodyPr>
          <a:lstStyle/>
          <a:p>
            <a:r>
              <a:rPr lang="en-US" sz="1600" i="1" dirty="0" smtClean="0">
                <a:solidFill>
                  <a:srgbClr val="0070C0"/>
                </a:solidFill>
              </a:rPr>
              <a:t>Percentage of population living in urban areas (From Plan Bleu 2005)</a:t>
            </a:r>
            <a:endParaRPr lang="en-US" sz="1600" i="1" dirty="0">
              <a:solidFill>
                <a:srgbClr val="0070C0"/>
              </a:solidFill>
            </a:endParaRPr>
          </a:p>
        </p:txBody>
      </p:sp>
    </p:spTree>
    <p:extLst>
      <p:ext uri="{BB962C8B-B14F-4D97-AF65-F5344CB8AC3E}">
        <p14:creationId xmlns:p14="http://schemas.microsoft.com/office/powerpoint/2010/main" val="31307824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5" name="ZoneTexte 4"/>
          <p:cNvSpPr txBox="1"/>
          <p:nvPr/>
        </p:nvSpPr>
        <p:spPr>
          <a:xfrm>
            <a:off x="3141341" y="2987040"/>
            <a:ext cx="2807179" cy="707886"/>
          </a:xfrm>
          <a:prstGeom prst="rect">
            <a:avLst/>
          </a:prstGeom>
          <a:noFill/>
        </p:spPr>
        <p:txBody>
          <a:bodyPr wrap="none" rtlCol="0">
            <a:spAutoFit/>
          </a:bodyPr>
          <a:lstStyle/>
          <a:p>
            <a:pPr algn="ctr" eaLnBrk="0" hangingPunct="0"/>
            <a:r>
              <a:rPr lang="en-GB" altLang="fr-FR" sz="4000" dirty="0">
                <a:solidFill>
                  <a:srgbClr val="0054A6"/>
                </a:solidFill>
                <a:latin typeface="Maiandra GD" pitchFamily="34" charset="0"/>
              </a:rPr>
              <a:t>Biodiversity</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400768753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2"/>
          <p:cNvSpPr>
            <a:spLocks/>
          </p:cNvSpPr>
          <p:nvPr/>
        </p:nvSpPr>
        <p:spPr bwMode="auto">
          <a:xfrm>
            <a:off x="663575" y="85061"/>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latin typeface="Calibri" pitchFamily="34" charset="0"/>
              </a:rPr>
              <a:t>Biodiversity</a:t>
            </a:r>
          </a:p>
        </p:txBody>
      </p:sp>
      <p:pic>
        <p:nvPicPr>
          <p:cNvPr id="17411"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2888" y="2139950"/>
            <a:ext cx="5688012"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7"/>
          <p:cNvSpPr>
            <a:spLocks noChangeArrowheads="1"/>
          </p:cNvSpPr>
          <p:nvPr/>
        </p:nvSpPr>
        <p:spPr bwMode="auto">
          <a:xfrm>
            <a:off x="1997075" y="2655888"/>
            <a:ext cx="5349875" cy="928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3" name="Rectangle 8"/>
          <p:cNvSpPr>
            <a:spLocks noChangeArrowheads="1"/>
          </p:cNvSpPr>
          <p:nvPr/>
        </p:nvSpPr>
        <p:spPr bwMode="auto">
          <a:xfrm>
            <a:off x="1293813" y="5648325"/>
            <a:ext cx="5430837" cy="469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4" name="Rectangle 9"/>
          <p:cNvSpPr>
            <a:spLocks noChangeArrowheads="1"/>
          </p:cNvSpPr>
          <p:nvPr/>
        </p:nvSpPr>
        <p:spPr bwMode="auto">
          <a:xfrm>
            <a:off x="1651000" y="2962275"/>
            <a:ext cx="1633538" cy="8509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5" name="Rectangle 10"/>
          <p:cNvSpPr>
            <a:spLocks noChangeArrowheads="1"/>
          </p:cNvSpPr>
          <p:nvPr/>
        </p:nvSpPr>
        <p:spPr bwMode="auto">
          <a:xfrm>
            <a:off x="3525838" y="5929313"/>
            <a:ext cx="5349875" cy="9286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r>
              <a:rPr lang="fr-FR" altLang="fr-FR" sz="2400" b="1">
                <a:solidFill>
                  <a:srgbClr val="227B84"/>
                </a:solidFill>
                <a:latin typeface="+mj-lt"/>
              </a:rPr>
              <a:t>Trends for 2000+ populations </a:t>
            </a:r>
          </a:p>
          <a:p>
            <a:pPr algn="r" eaLnBrk="1" hangingPunct="1"/>
            <a:r>
              <a:rPr lang="fr-FR" altLang="fr-FR" sz="2400" b="1">
                <a:solidFill>
                  <a:srgbClr val="227B84"/>
                </a:solidFill>
                <a:latin typeface="+mj-lt"/>
              </a:rPr>
              <a:t>of wetland vertebrates </a:t>
            </a:r>
          </a:p>
          <a:p>
            <a:pPr algn="r" eaLnBrk="1" hangingPunct="1"/>
            <a:endParaRPr lang="fr-FR" altLang="fr-FR" sz="2400" b="1" i="1">
              <a:solidFill>
                <a:srgbClr val="227B84"/>
              </a:solidFill>
              <a:latin typeface="+mj-lt"/>
            </a:endParaRPr>
          </a:p>
        </p:txBody>
      </p:sp>
      <p:sp>
        <p:nvSpPr>
          <p:cNvPr id="17416" name="Rectangle 12"/>
          <p:cNvSpPr>
            <a:spLocks noChangeArrowheads="1"/>
          </p:cNvSpPr>
          <p:nvPr/>
        </p:nvSpPr>
        <p:spPr bwMode="auto">
          <a:xfrm>
            <a:off x="931863" y="2892425"/>
            <a:ext cx="331787" cy="2714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7417" name="Espace réservé du texte 1"/>
          <p:cNvSpPr txBox="1">
            <a:spLocks/>
          </p:cNvSpPr>
          <p:nvPr/>
        </p:nvSpPr>
        <p:spPr bwMode="auto">
          <a:xfrm>
            <a:off x="955675" y="773113"/>
            <a:ext cx="8188325"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buFont typeface="Arial" pitchFamily="34" charset="0"/>
              <a:buNone/>
            </a:pPr>
            <a:r>
              <a:rPr lang="en-GB" altLang="fr-FR" sz="2400" b="1" dirty="0">
                <a:solidFill>
                  <a:schemeClr val="accent1"/>
                </a:solidFill>
                <a:latin typeface="+mj-lt"/>
              </a:rPr>
              <a:t>The Living Planet Index (LPI)</a:t>
            </a:r>
          </a:p>
          <a:p>
            <a:pPr>
              <a:buFont typeface="Arial" pitchFamily="34" charset="0"/>
              <a:buNone/>
            </a:pPr>
            <a:endParaRPr lang="en-GB" altLang="fr-FR" sz="2400" b="1" dirty="0">
              <a:solidFill>
                <a:schemeClr val="accent1"/>
              </a:solidFill>
              <a:latin typeface="+mj-lt"/>
            </a:endParaRPr>
          </a:p>
          <a:p>
            <a:pPr algn="r">
              <a:buFont typeface="Arial" pitchFamily="34" charset="0"/>
              <a:buNone/>
            </a:pPr>
            <a:r>
              <a:rPr lang="en-GB" altLang="fr-FR" sz="2400" i="1" dirty="0">
                <a:solidFill>
                  <a:srgbClr val="227B84"/>
                </a:solidFill>
                <a:latin typeface="+mj-lt"/>
              </a:rPr>
              <a:t>… a synthetic index of Med. wetlands biodiversity trends</a:t>
            </a:r>
          </a:p>
          <a:p>
            <a:pPr>
              <a:buFont typeface="Arial" pitchFamily="34" charset="0"/>
              <a:buChar char="•"/>
            </a:pPr>
            <a:endParaRPr lang="en-GB" altLang="fr-FR" dirty="0">
              <a:solidFill>
                <a:srgbClr val="227B84"/>
              </a:solidFill>
              <a:latin typeface="+mj-lt"/>
            </a:endParaRPr>
          </a:p>
        </p:txBody>
      </p:sp>
      <p:sp>
        <p:nvSpPr>
          <p:cNvPr id="17418" name="Rectangle 14"/>
          <p:cNvSpPr>
            <a:spLocks noChangeArrowheads="1"/>
          </p:cNvSpPr>
          <p:nvPr/>
        </p:nvSpPr>
        <p:spPr bwMode="auto">
          <a:xfrm>
            <a:off x="1911350" y="3883025"/>
            <a:ext cx="5349875" cy="928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1" name="ZoneTexte 10"/>
          <p:cNvSpPr txBox="1"/>
          <p:nvPr/>
        </p:nvSpPr>
        <p:spPr>
          <a:xfrm>
            <a:off x="7048870" y="2240558"/>
            <a:ext cx="2015231" cy="830997"/>
          </a:xfrm>
          <a:prstGeom prst="rect">
            <a:avLst/>
          </a:prstGeom>
          <a:solidFill>
            <a:schemeClr val="bg1">
              <a:lumMod val="85000"/>
            </a:schemeClr>
          </a:solidFill>
          <a:ln>
            <a:solidFill>
              <a:schemeClr val="accent1"/>
            </a:solidFill>
          </a:ln>
        </p:spPr>
        <p:txBody>
          <a:bodyPr wrap="square" rtlCol="0">
            <a:spAutoFit/>
          </a:bodyPr>
          <a:lstStyle/>
          <a:p>
            <a:r>
              <a:rPr lang="fr-FR" sz="1600" dirty="0" err="1" smtClean="0"/>
              <a:t>Status</a:t>
            </a:r>
            <a:r>
              <a:rPr lang="fr-FR" sz="1600" dirty="0" smtClean="0"/>
              <a:t>:  </a:t>
            </a:r>
            <a:r>
              <a:rPr lang="fr-FR" sz="1600" dirty="0" smtClean="0">
                <a:solidFill>
                  <a:srgbClr val="FF0000"/>
                </a:solidFill>
              </a:rPr>
              <a:t>Bad</a:t>
            </a:r>
          </a:p>
          <a:p>
            <a:r>
              <a:rPr lang="fr-FR" sz="1600" dirty="0" smtClean="0"/>
              <a:t>Trend:   </a:t>
            </a:r>
            <a:r>
              <a:rPr lang="fr-FR" sz="1600" dirty="0" err="1" smtClean="0">
                <a:solidFill>
                  <a:srgbClr val="FFC000"/>
                </a:solidFill>
              </a:rPr>
              <a:t>Contrasted</a:t>
            </a:r>
            <a:endParaRPr lang="fr-FR" sz="1600" dirty="0" smtClean="0">
              <a:solidFill>
                <a:srgbClr val="FFC000"/>
              </a:solidFill>
            </a:endParaRPr>
          </a:p>
          <a:p>
            <a:r>
              <a:rPr lang="fr-FR" sz="1600" dirty="0" err="1" smtClean="0"/>
              <a:t>Quality</a:t>
            </a:r>
            <a:r>
              <a:rPr lang="fr-FR" sz="1600" dirty="0" smtClean="0"/>
              <a:t>: </a:t>
            </a:r>
            <a:r>
              <a:rPr lang="fr-FR" sz="1600" dirty="0" smtClean="0">
                <a:solidFill>
                  <a:srgbClr val="FFC000"/>
                </a:solidFill>
              </a:rPr>
              <a:t>Medium</a:t>
            </a:r>
            <a:endParaRPr lang="fr-FR" sz="1600" dirty="0">
              <a:solidFill>
                <a:srgbClr val="FFC000"/>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a:r>
              <a:rPr lang="en-GB" altLang="fr-FR" sz="2400" b="1" dirty="0">
                <a:solidFill>
                  <a:schemeClr val="bg1"/>
                </a:solidFill>
                <a:latin typeface="Calibri" pitchFamily="34" charset="0"/>
              </a:rPr>
              <a:t>Biodiversity : the Living Planet Index</a:t>
            </a:r>
          </a:p>
        </p:txBody>
      </p:sp>
      <p:pic>
        <p:nvPicPr>
          <p:cNvPr id="15363"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 y="1911890"/>
            <a:ext cx="5761037"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Groupe 5"/>
          <p:cNvGrpSpPr/>
          <p:nvPr/>
        </p:nvGrpSpPr>
        <p:grpSpPr>
          <a:xfrm>
            <a:off x="2648506" y="1412875"/>
            <a:ext cx="6236182" cy="2935288"/>
            <a:chOff x="2648506" y="1412875"/>
            <a:chExt cx="6236182" cy="2935288"/>
          </a:xfrm>
        </p:grpSpPr>
        <p:pic>
          <p:nvPicPr>
            <p:cNvPr id="15374" name="Picture 9" descr="a_1267175021_DSC043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06482" y="1412875"/>
              <a:ext cx="1322524"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5" name="Picture 10" descr="Goeland_leucophee_ad_2302011_-_Nic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68996" y="2925763"/>
              <a:ext cx="1291961"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6" name="Text Box 11"/>
            <p:cNvSpPr txBox="1">
              <a:spLocks noChangeArrowheads="1"/>
            </p:cNvSpPr>
            <p:nvPr/>
          </p:nvSpPr>
          <p:spPr bwMode="auto">
            <a:xfrm>
              <a:off x="6564714" y="3951288"/>
              <a:ext cx="2206059"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fr-FR" sz="2000" b="1" dirty="0" smtClean="0">
                  <a:solidFill>
                    <a:srgbClr val="7DC256"/>
                  </a:solidFill>
                  <a:cs typeface="Arial" pitchFamily="34" charset="0"/>
                </a:rPr>
                <a:t>... &amp; abundant</a:t>
              </a:r>
              <a:endParaRPr lang="en-US" altLang="fr-FR" b="1" dirty="0">
                <a:solidFill>
                  <a:srgbClr val="7DC256"/>
                </a:solidFill>
                <a:cs typeface="Arial" pitchFamily="34" charset="0"/>
              </a:endParaRPr>
            </a:p>
          </p:txBody>
        </p:sp>
        <p:sp>
          <p:nvSpPr>
            <p:cNvPr id="15377" name="Text Box 12"/>
            <p:cNvSpPr txBox="1">
              <a:spLocks noChangeArrowheads="1"/>
            </p:cNvSpPr>
            <p:nvPr/>
          </p:nvSpPr>
          <p:spPr bwMode="auto">
            <a:xfrm>
              <a:off x="6880064" y="2438400"/>
              <a:ext cx="2004624"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fr-FR" b="1" dirty="0" smtClean="0">
                  <a:solidFill>
                    <a:srgbClr val="7DC256"/>
                  </a:solidFill>
                  <a:cs typeface="Arial" pitchFamily="34" charset="0"/>
                </a:rPr>
                <a:t>Both</a:t>
              </a:r>
              <a:r>
                <a:rPr lang="fr-FR" altLang="fr-FR" b="1" dirty="0" smtClean="0">
                  <a:solidFill>
                    <a:srgbClr val="7DC256"/>
                  </a:solidFill>
                  <a:cs typeface="Arial" pitchFamily="34" charset="0"/>
                </a:rPr>
                <a:t> </a:t>
              </a:r>
              <a:r>
                <a:rPr lang="fr-FR" altLang="fr-FR" b="1" dirty="0">
                  <a:solidFill>
                    <a:srgbClr val="7DC256"/>
                  </a:solidFill>
                  <a:cs typeface="Arial" pitchFamily="34" charset="0"/>
                </a:rPr>
                <a:t>rare...</a:t>
              </a:r>
            </a:p>
          </p:txBody>
        </p:sp>
        <p:sp>
          <p:nvSpPr>
            <p:cNvPr id="15378" name="Text Box 13"/>
            <p:cNvSpPr txBox="1">
              <a:spLocks noChangeArrowheads="1"/>
            </p:cNvSpPr>
            <p:nvPr/>
          </p:nvSpPr>
          <p:spPr bwMode="auto">
            <a:xfrm>
              <a:off x="2648506" y="2468248"/>
              <a:ext cx="33898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fr-FR" b="1" dirty="0" smtClean="0">
                  <a:solidFill>
                    <a:srgbClr val="96C03A"/>
                  </a:solidFill>
                  <a:cs typeface="Arial" pitchFamily="34" charset="0"/>
                </a:rPr>
                <a:t>BIRDS: + 70 % since 1970</a:t>
              </a:r>
              <a:endParaRPr lang="en-US" altLang="fr-FR" b="1" dirty="0">
                <a:solidFill>
                  <a:srgbClr val="96C03A"/>
                </a:solidFill>
                <a:cs typeface="Arial" pitchFamily="34" charset="0"/>
              </a:endParaRPr>
            </a:p>
          </p:txBody>
        </p:sp>
      </p:grpSp>
      <p:grpSp>
        <p:nvGrpSpPr>
          <p:cNvPr id="7" name="Groupe 6"/>
          <p:cNvGrpSpPr/>
          <p:nvPr/>
        </p:nvGrpSpPr>
        <p:grpSpPr>
          <a:xfrm>
            <a:off x="1555750" y="4190091"/>
            <a:ext cx="7588250" cy="2500116"/>
            <a:chOff x="1555750" y="4190091"/>
            <a:chExt cx="7588250" cy="2500116"/>
          </a:xfrm>
        </p:grpSpPr>
        <p:grpSp>
          <p:nvGrpSpPr>
            <p:cNvPr id="4" name="Groupe 3"/>
            <p:cNvGrpSpPr/>
            <p:nvPr/>
          </p:nvGrpSpPr>
          <p:grpSpPr>
            <a:xfrm>
              <a:off x="6505575" y="4747107"/>
              <a:ext cx="2638425" cy="1943100"/>
              <a:chOff x="6505575" y="3873635"/>
              <a:chExt cx="2638425" cy="1943100"/>
            </a:xfrm>
          </p:grpSpPr>
          <p:pic>
            <p:nvPicPr>
              <p:cNvPr id="15369" name="Picture 16" descr="anguille_0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21450" y="4829310"/>
                <a:ext cx="128905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7" descr="ArviSap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05575" y="3889510"/>
                <a:ext cx="13525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1" name="Picture 18" descr="photo_009_big_cistude_d'europe"/>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85125" y="3873635"/>
                <a:ext cx="11509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2" name="Picture 19" descr="Fichier:Pelobates cultripes JLH ad.jpg">
                <a:hlinkClick r:id="rId9"/>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915275" y="4867410"/>
                <a:ext cx="1228725"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373" name="Text Box 20"/>
            <p:cNvSpPr txBox="1">
              <a:spLocks noChangeArrowheads="1"/>
            </p:cNvSpPr>
            <p:nvPr/>
          </p:nvSpPr>
          <p:spPr bwMode="auto">
            <a:xfrm>
              <a:off x="1555750" y="4190091"/>
              <a:ext cx="36718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altLang="fr-FR" b="1" dirty="0" smtClean="0">
                  <a:solidFill>
                    <a:srgbClr val="006600"/>
                  </a:solidFill>
                  <a:cs typeface="Arial" pitchFamily="34" charset="0"/>
                </a:rPr>
                <a:t>Fish, amphibians, reptiles &amp; mammals: - 40%</a:t>
              </a:r>
              <a:endParaRPr lang="en-US" altLang="fr-FR" b="1" dirty="0">
                <a:solidFill>
                  <a:srgbClr val="006600"/>
                </a:solidFill>
                <a:cs typeface="Arial" pitchFamily="34" charset="0"/>
              </a:endParaRPr>
            </a:p>
          </p:txBody>
        </p:sp>
      </p:grpSp>
      <p:sp>
        <p:nvSpPr>
          <p:cNvPr id="8" name="ZoneTexte 7"/>
          <p:cNvSpPr txBox="1"/>
          <p:nvPr/>
        </p:nvSpPr>
        <p:spPr>
          <a:xfrm>
            <a:off x="1160060" y="5702782"/>
            <a:ext cx="4878259" cy="369332"/>
          </a:xfrm>
          <a:prstGeom prst="rect">
            <a:avLst/>
          </a:prstGeom>
          <a:solidFill>
            <a:schemeClr val="bg1"/>
          </a:solidFill>
        </p:spPr>
        <p:txBody>
          <a:bodyPr wrap="none" rtlCol="0">
            <a:spAutoFit/>
          </a:bodyPr>
          <a:lstStyle/>
          <a:p>
            <a:r>
              <a:rPr lang="en-US" b="1" dirty="0" smtClean="0">
                <a:solidFill>
                  <a:srgbClr val="92D050"/>
                </a:solidFill>
              </a:rPr>
              <a:t>All species </a:t>
            </a:r>
            <a:r>
              <a:rPr lang="en-US" b="1" dirty="0" smtClean="0"/>
              <a:t>	</a:t>
            </a:r>
            <a:r>
              <a:rPr lang="en-US" b="1" dirty="0" smtClean="0">
                <a:solidFill>
                  <a:schemeClr val="accent3">
                    <a:lumMod val="50000"/>
                  </a:schemeClr>
                </a:solidFill>
              </a:rPr>
              <a:t>Birds</a:t>
            </a:r>
            <a:r>
              <a:rPr lang="en-US" b="1" dirty="0" smtClean="0"/>
              <a:t>	</a:t>
            </a:r>
            <a:r>
              <a:rPr lang="en-US" b="1" dirty="0" smtClean="0">
                <a:solidFill>
                  <a:schemeClr val="accent5">
                    <a:lumMod val="50000"/>
                  </a:schemeClr>
                </a:solidFill>
              </a:rPr>
              <a:t>Other vertebrates</a:t>
            </a:r>
            <a:endParaRPr lang="en-US" b="1" dirty="0">
              <a:solidFill>
                <a:schemeClr val="accent5">
                  <a:lumMod val="50000"/>
                </a:schemeClr>
              </a:solidFill>
            </a:endParaRPr>
          </a:p>
        </p:txBody>
      </p:sp>
      <p:sp>
        <p:nvSpPr>
          <p:cNvPr id="23" name="Espace réservé du texte 1"/>
          <p:cNvSpPr txBox="1">
            <a:spLocks/>
          </p:cNvSpPr>
          <p:nvPr/>
        </p:nvSpPr>
        <p:spPr bwMode="auto">
          <a:xfrm>
            <a:off x="511175" y="675971"/>
            <a:ext cx="8532812" cy="838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buClr>
                <a:schemeClr val="accent5">
                  <a:lumMod val="75000"/>
                </a:schemeClr>
              </a:buClr>
            </a:pPr>
            <a:r>
              <a:rPr lang="en-GB" altLang="fr-FR" sz="2400" b="1" dirty="0" smtClean="0">
                <a:solidFill>
                  <a:schemeClr val="accent5">
                    <a:lumMod val="75000"/>
                  </a:schemeClr>
                </a:solidFill>
                <a:latin typeface="+mj-lt"/>
                <a:cs typeface="Arial" pitchFamily="34" charset="0"/>
              </a:rPr>
              <a:t>State: The </a:t>
            </a:r>
            <a:r>
              <a:rPr lang="en-GB" altLang="fr-FR" sz="2400" b="1" dirty="0">
                <a:solidFill>
                  <a:schemeClr val="accent5">
                    <a:lumMod val="75000"/>
                  </a:schemeClr>
                </a:solidFill>
                <a:latin typeface="+mj-lt"/>
                <a:cs typeface="Arial" pitchFamily="34" charset="0"/>
              </a:rPr>
              <a:t>Living Planet Index (LPI</a:t>
            </a:r>
            <a:r>
              <a:rPr lang="en-GB" altLang="fr-FR" sz="2400" b="1" dirty="0" smtClean="0">
                <a:solidFill>
                  <a:schemeClr val="accent5">
                    <a:lumMod val="75000"/>
                  </a:schemeClr>
                </a:solidFill>
                <a:latin typeface="+mj-lt"/>
                <a:cs typeface="Arial" pitchFamily="34" charset="0"/>
              </a:rPr>
              <a:t>):</a:t>
            </a:r>
          </a:p>
          <a:p>
            <a:pPr>
              <a:buClr>
                <a:schemeClr val="accent5">
                  <a:lumMod val="75000"/>
                </a:schemeClr>
              </a:buClr>
            </a:pPr>
            <a:r>
              <a:rPr lang="en-GB" altLang="fr-FR" sz="2400" b="1" dirty="0" smtClean="0">
                <a:solidFill>
                  <a:schemeClr val="accent5">
                    <a:lumMod val="75000"/>
                  </a:schemeClr>
                </a:solidFill>
                <a:latin typeface="+mj-lt"/>
                <a:cs typeface="Arial" pitchFamily="34" charset="0"/>
                <a:sym typeface="Wingdings" pitchFamily="2" charset="2"/>
              </a:rPr>
              <a:t>	Contrasted </a:t>
            </a:r>
            <a:r>
              <a:rPr lang="en-GB" altLang="fr-FR" sz="2400" b="1" dirty="0">
                <a:solidFill>
                  <a:schemeClr val="accent5">
                    <a:lumMod val="75000"/>
                  </a:schemeClr>
                </a:solidFill>
                <a:latin typeface="+mj-lt"/>
                <a:cs typeface="Arial" pitchFamily="34" charset="0"/>
                <a:sym typeface="Wingdings" pitchFamily="2" charset="2"/>
              </a:rPr>
              <a:t>trends between groups</a:t>
            </a:r>
            <a:endParaRPr lang="en-GB" altLang="fr-FR" sz="2400" b="1" dirty="0">
              <a:solidFill>
                <a:schemeClr val="accent5">
                  <a:lumMod val="75000"/>
                </a:schemeClr>
              </a:solidFill>
              <a:latin typeface="+mj-lt"/>
              <a:cs typeface="Arial" pitchFamily="34" charset="0"/>
            </a:endParaRPr>
          </a:p>
          <a:p>
            <a:pPr>
              <a:buClr>
                <a:schemeClr val="accent5">
                  <a:lumMod val="75000"/>
                </a:schemeClr>
              </a:buClr>
            </a:pPr>
            <a:endParaRPr lang="en-GB" altLang="fr-FR" sz="2400" b="1" dirty="0">
              <a:solidFill>
                <a:schemeClr val="accent5">
                  <a:lumMod val="75000"/>
                </a:schemeClr>
              </a:solidFill>
              <a:latin typeface="+mj-lt"/>
              <a:cs typeface="Arial" pitchFamily="34" charset="0"/>
            </a:endParaRPr>
          </a:p>
        </p:txBody>
      </p:sp>
    </p:spTree>
    <p:extLst>
      <p:ext uri="{BB962C8B-B14F-4D97-AF65-F5344CB8AC3E}">
        <p14:creationId xmlns:p14="http://schemas.microsoft.com/office/powerpoint/2010/main" val="54683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aphique 4"/>
          <p:cNvGraphicFramePr>
            <a:graphicFrameLocks/>
          </p:cNvGraphicFramePr>
          <p:nvPr>
            <p:extLst>
              <p:ext uri="{D42A27DB-BD31-4B8C-83A1-F6EECF244321}">
                <p14:modId xmlns:p14="http://schemas.microsoft.com/office/powerpoint/2010/main" val="1830739675"/>
              </p:ext>
            </p:extLst>
          </p:nvPr>
        </p:nvGraphicFramePr>
        <p:xfrm>
          <a:off x="938212" y="1137420"/>
          <a:ext cx="7267576" cy="3575048"/>
        </p:xfrm>
        <a:graphic>
          <a:graphicData uri="http://schemas.openxmlformats.org/drawingml/2006/chart">
            <c:chart xmlns:c="http://schemas.openxmlformats.org/drawingml/2006/chart" xmlns:r="http://schemas.openxmlformats.org/officeDocument/2006/relationships" r:id="rId2"/>
          </a:graphicData>
        </a:graphic>
      </p:graphicFrame>
      <p:sp>
        <p:nvSpPr>
          <p:cNvPr id="6" name="ZoneTexte 5"/>
          <p:cNvSpPr txBox="1"/>
          <p:nvPr/>
        </p:nvSpPr>
        <p:spPr>
          <a:xfrm>
            <a:off x="1190847" y="171701"/>
            <a:ext cx="7953153" cy="461665"/>
          </a:xfrm>
          <a:prstGeom prst="rect">
            <a:avLst/>
          </a:prstGeom>
          <a:noFill/>
        </p:spPr>
        <p:txBody>
          <a:bodyPr wrap="square" rtlCol="0">
            <a:spAutoFit/>
          </a:bodyPr>
          <a:lstStyle/>
          <a:p>
            <a:pPr algn="r"/>
            <a:r>
              <a:rPr lang="fr-FR" sz="2400" b="1" dirty="0" smtClean="0">
                <a:solidFill>
                  <a:schemeClr val="bg1"/>
                </a:solidFill>
              </a:rPr>
              <a:t>LPI trend for </a:t>
            </a:r>
            <a:r>
              <a:rPr lang="fr-FR" sz="2400" b="1" dirty="0" err="1" smtClean="0">
                <a:solidFill>
                  <a:schemeClr val="bg1"/>
                </a:solidFill>
              </a:rPr>
              <a:t>species</a:t>
            </a:r>
            <a:r>
              <a:rPr lang="fr-FR" sz="2400" b="1" dirty="0" smtClean="0">
                <a:solidFill>
                  <a:schemeClr val="bg1"/>
                </a:solidFill>
              </a:rPr>
              <a:t> </a:t>
            </a:r>
            <a:r>
              <a:rPr lang="fr-FR" sz="2400" b="1" dirty="0" err="1" smtClean="0">
                <a:solidFill>
                  <a:schemeClr val="bg1"/>
                </a:solidFill>
              </a:rPr>
              <a:t>globally</a:t>
            </a:r>
            <a:r>
              <a:rPr lang="fr-FR" sz="2400" b="1" dirty="0" smtClean="0">
                <a:solidFill>
                  <a:schemeClr val="bg1"/>
                </a:solidFill>
              </a:rPr>
              <a:t> </a:t>
            </a:r>
            <a:r>
              <a:rPr lang="fr-FR" sz="2400" b="1" dirty="0" err="1" smtClean="0">
                <a:solidFill>
                  <a:schemeClr val="bg1"/>
                </a:solidFill>
              </a:rPr>
              <a:t>threatened</a:t>
            </a:r>
            <a:endParaRPr lang="fr-FR" sz="2400" b="1" dirty="0">
              <a:solidFill>
                <a:schemeClr val="bg1"/>
              </a:solidFill>
            </a:endParaRPr>
          </a:p>
        </p:txBody>
      </p:sp>
      <p:sp>
        <p:nvSpPr>
          <p:cNvPr id="7" name="ZoneTexte 6"/>
          <p:cNvSpPr txBox="1"/>
          <p:nvPr/>
        </p:nvSpPr>
        <p:spPr>
          <a:xfrm>
            <a:off x="1372337" y="5182455"/>
            <a:ext cx="7200800" cy="923330"/>
          </a:xfrm>
          <a:prstGeom prst="rect">
            <a:avLst/>
          </a:prstGeom>
          <a:noFill/>
        </p:spPr>
        <p:txBody>
          <a:bodyPr wrap="square" rtlCol="0">
            <a:spAutoFit/>
          </a:bodyPr>
          <a:lstStyle/>
          <a:p>
            <a:r>
              <a:rPr lang="en-US" dirty="0" smtClean="0"/>
              <a:t>Wetland species threatened with extinction (usually Mediterranean endemics) show negative population trends over the time period, especially since the 1990s.</a:t>
            </a:r>
            <a:endParaRPr lang="en-US" dirty="0"/>
          </a:p>
        </p:txBody>
      </p:sp>
    </p:spTree>
    <p:extLst>
      <p:ext uri="{BB962C8B-B14F-4D97-AF65-F5344CB8AC3E}">
        <p14:creationId xmlns:p14="http://schemas.microsoft.com/office/powerpoint/2010/main" val="395568278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carte_me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7813" y="1144588"/>
            <a:ext cx="5616575"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Freeform 3"/>
          <p:cNvSpPr>
            <a:spLocks/>
          </p:cNvSpPr>
          <p:nvPr/>
        </p:nvSpPr>
        <p:spPr bwMode="auto">
          <a:xfrm>
            <a:off x="1223963" y="1978025"/>
            <a:ext cx="3490912" cy="2398713"/>
          </a:xfrm>
          <a:custGeom>
            <a:avLst/>
            <a:gdLst>
              <a:gd name="T0" fmla="*/ 468312 w 2199"/>
              <a:gd name="T1" fmla="*/ 227013 h 1511"/>
              <a:gd name="T2" fmla="*/ 1403350 w 2199"/>
              <a:gd name="T3" fmla="*/ 442913 h 1511"/>
              <a:gd name="T4" fmla="*/ 1763712 w 2199"/>
              <a:gd name="T5" fmla="*/ 155575 h 1511"/>
              <a:gd name="T6" fmla="*/ 2124075 w 2199"/>
              <a:gd name="T7" fmla="*/ 227013 h 1511"/>
              <a:gd name="T8" fmla="*/ 2771775 w 2199"/>
              <a:gd name="T9" fmla="*/ 11113 h 1511"/>
              <a:gd name="T10" fmla="*/ 2771775 w 2199"/>
              <a:gd name="T11" fmla="*/ 298450 h 1511"/>
              <a:gd name="T12" fmla="*/ 3419475 w 2199"/>
              <a:gd name="T13" fmla="*/ 1019175 h 1511"/>
              <a:gd name="T14" fmla="*/ 2339975 w 2199"/>
              <a:gd name="T15" fmla="*/ 2027238 h 1511"/>
              <a:gd name="T16" fmla="*/ 323850 w 2199"/>
              <a:gd name="T17" fmla="*/ 2098675 h 1511"/>
              <a:gd name="T18" fmla="*/ 395287 w 2199"/>
              <a:gd name="T19" fmla="*/ 227013 h 15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9"/>
              <a:gd name="T31" fmla="*/ 0 h 1511"/>
              <a:gd name="T32" fmla="*/ 2199 w 2199"/>
              <a:gd name="T33" fmla="*/ 1511 h 15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9" h="1511">
                <a:moveTo>
                  <a:pt x="295" y="143"/>
                </a:moveTo>
                <a:cubicBezTo>
                  <a:pt x="521" y="214"/>
                  <a:pt x="748" y="286"/>
                  <a:pt x="884" y="279"/>
                </a:cubicBezTo>
                <a:cubicBezTo>
                  <a:pt x="1020" y="272"/>
                  <a:pt x="1035" y="121"/>
                  <a:pt x="1111" y="98"/>
                </a:cubicBezTo>
                <a:cubicBezTo>
                  <a:pt x="1187" y="75"/>
                  <a:pt x="1232" y="158"/>
                  <a:pt x="1338" y="143"/>
                </a:cubicBezTo>
                <a:cubicBezTo>
                  <a:pt x="1444" y="128"/>
                  <a:pt x="1678" y="0"/>
                  <a:pt x="1746" y="7"/>
                </a:cubicBezTo>
                <a:cubicBezTo>
                  <a:pt x="1814" y="14"/>
                  <a:pt x="1678" y="82"/>
                  <a:pt x="1746" y="188"/>
                </a:cubicBezTo>
                <a:cubicBezTo>
                  <a:pt x="1814" y="294"/>
                  <a:pt x="2199" y="461"/>
                  <a:pt x="2154" y="642"/>
                </a:cubicBezTo>
                <a:cubicBezTo>
                  <a:pt x="2109" y="823"/>
                  <a:pt x="1799" y="1164"/>
                  <a:pt x="1474" y="1277"/>
                </a:cubicBezTo>
                <a:cubicBezTo>
                  <a:pt x="1149" y="1390"/>
                  <a:pt x="408" y="1511"/>
                  <a:pt x="204" y="1322"/>
                </a:cubicBezTo>
                <a:cubicBezTo>
                  <a:pt x="0" y="1133"/>
                  <a:pt x="124" y="638"/>
                  <a:pt x="249" y="143"/>
                </a:cubicBezTo>
              </a:path>
            </a:pathLst>
          </a:custGeom>
          <a:solidFill>
            <a:srgbClr val="FFFF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sp>
        <p:nvSpPr>
          <p:cNvPr id="19460" name="Freeform 4"/>
          <p:cNvSpPr>
            <a:spLocks/>
          </p:cNvSpPr>
          <p:nvPr/>
        </p:nvSpPr>
        <p:spPr bwMode="auto">
          <a:xfrm>
            <a:off x="3575050" y="1628775"/>
            <a:ext cx="3505200" cy="3013075"/>
          </a:xfrm>
          <a:custGeom>
            <a:avLst/>
            <a:gdLst>
              <a:gd name="T0" fmla="*/ 557213 w 2208"/>
              <a:gd name="T1" fmla="*/ 361950 h 1898"/>
              <a:gd name="T2" fmla="*/ 1573213 w 2208"/>
              <a:gd name="T3" fmla="*/ 1008063 h 1898"/>
              <a:gd name="T4" fmla="*/ 1860550 w 2208"/>
              <a:gd name="T5" fmla="*/ 936625 h 1898"/>
              <a:gd name="T6" fmla="*/ 2076450 w 2208"/>
              <a:gd name="T7" fmla="*/ 360363 h 1898"/>
              <a:gd name="T8" fmla="*/ 2725738 w 2208"/>
              <a:gd name="T9" fmla="*/ 71438 h 1898"/>
              <a:gd name="T10" fmla="*/ 3444875 w 2208"/>
              <a:gd name="T11" fmla="*/ 792163 h 1898"/>
              <a:gd name="T12" fmla="*/ 3084513 w 2208"/>
              <a:gd name="T13" fmla="*/ 2520950 h 1898"/>
              <a:gd name="T14" fmla="*/ 2581275 w 2208"/>
              <a:gd name="T15" fmla="*/ 2736850 h 1898"/>
              <a:gd name="T16" fmla="*/ 420688 w 2208"/>
              <a:gd name="T17" fmla="*/ 2952750 h 1898"/>
              <a:gd name="T18" fmla="*/ 60325 w 2208"/>
              <a:gd name="T19" fmla="*/ 2376488 h 1898"/>
              <a:gd name="T20" fmla="*/ 603250 w 2208"/>
              <a:gd name="T21" fmla="*/ 2028825 h 1898"/>
              <a:gd name="T22" fmla="*/ 969963 w 2208"/>
              <a:gd name="T23" fmla="*/ 1527175 h 1898"/>
              <a:gd name="T24" fmla="*/ 1095375 w 2208"/>
              <a:gd name="T25" fmla="*/ 1212850 h 1898"/>
              <a:gd name="T26" fmla="*/ 1041400 w 2208"/>
              <a:gd name="T27" fmla="*/ 1150938 h 1898"/>
              <a:gd name="T28" fmla="*/ 420688 w 2208"/>
              <a:gd name="T29" fmla="*/ 647700 h 1898"/>
              <a:gd name="T30" fmla="*/ 557213 w 2208"/>
              <a:gd name="T31" fmla="*/ 361950 h 18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08"/>
              <a:gd name="T49" fmla="*/ 0 h 1898"/>
              <a:gd name="T50" fmla="*/ 2208 w 2208"/>
              <a:gd name="T51" fmla="*/ 1898 h 18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08" h="1898">
                <a:moveTo>
                  <a:pt x="351" y="228"/>
                </a:moveTo>
                <a:cubicBezTo>
                  <a:pt x="472" y="266"/>
                  <a:pt x="854" y="575"/>
                  <a:pt x="991" y="635"/>
                </a:cubicBezTo>
                <a:cubicBezTo>
                  <a:pt x="1128" y="695"/>
                  <a:pt x="1119" y="658"/>
                  <a:pt x="1172" y="590"/>
                </a:cubicBezTo>
                <a:cubicBezTo>
                  <a:pt x="1225" y="522"/>
                  <a:pt x="1217" y="318"/>
                  <a:pt x="1308" y="227"/>
                </a:cubicBezTo>
                <a:cubicBezTo>
                  <a:pt x="1399" y="136"/>
                  <a:pt x="1573" y="0"/>
                  <a:pt x="1717" y="45"/>
                </a:cubicBezTo>
                <a:cubicBezTo>
                  <a:pt x="1861" y="90"/>
                  <a:pt x="2132" y="242"/>
                  <a:pt x="2170" y="499"/>
                </a:cubicBezTo>
                <a:cubicBezTo>
                  <a:pt x="2208" y="756"/>
                  <a:pt x="2034" y="1384"/>
                  <a:pt x="1943" y="1588"/>
                </a:cubicBezTo>
                <a:cubicBezTo>
                  <a:pt x="1852" y="1792"/>
                  <a:pt x="1906" y="1679"/>
                  <a:pt x="1626" y="1724"/>
                </a:cubicBezTo>
                <a:cubicBezTo>
                  <a:pt x="1346" y="1769"/>
                  <a:pt x="530" y="1898"/>
                  <a:pt x="265" y="1860"/>
                </a:cubicBezTo>
                <a:cubicBezTo>
                  <a:pt x="0" y="1822"/>
                  <a:pt x="19" y="1594"/>
                  <a:pt x="38" y="1497"/>
                </a:cubicBezTo>
                <a:cubicBezTo>
                  <a:pt x="57" y="1400"/>
                  <a:pt x="285" y="1367"/>
                  <a:pt x="380" y="1278"/>
                </a:cubicBezTo>
                <a:cubicBezTo>
                  <a:pt x="475" y="1189"/>
                  <a:pt x="559" y="1048"/>
                  <a:pt x="611" y="962"/>
                </a:cubicBezTo>
                <a:cubicBezTo>
                  <a:pt x="663" y="876"/>
                  <a:pt x="683" y="803"/>
                  <a:pt x="690" y="764"/>
                </a:cubicBezTo>
                <a:cubicBezTo>
                  <a:pt x="697" y="725"/>
                  <a:pt x="727" y="784"/>
                  <a:pt x="656" y="725"/>
                </a:cubicBezTo>
                <a:cubicBezTo>
                  <a:pt x="585" y="666"/>
                  <a:pt x="316" y="491"/>
                  <a:pt x="265" y="408"/>
                </a:cubicBezTo>
                <a:cubicBezTo>
                  <a:pt x="214" y="325"/>
                  <a:pt x="230" y="190"/>
                  <a:pt x="351" y="228"/>
                </a:cubicBezTo>
                <a:close/>
              </a:path>
            </a:pathLst>
          </a:custGeom>
          <a:solidFill>
            <a:srgbClr val="0066FF">
              <a:alpha val="2588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fr-FR"/>
          </a:p>
        </p:txBody>
      </p:sp>
      <p:grpSp>
        <p:nvGrpSpPr>
          <p:cNvPr id="19461" name="Group 5"/>
          <p:cNvGrpSpPr>
            <a:grpSpLocks/>
          </p:cNvGrpSpPr>
          <p:nvPr/>
        </p:nvGrpSpPr>
        <p:grpSpPr bwMode="auto">
          <a:xfrm>
            <a:off x="1547813" y="1844675"/>
            <a:ext cx="5111750" cy="2447925"/>
            <a:chOff x="975" y="1162"/>
            <a:chExt cx="3220" cy="1542"/>
          </a:xfrm>
        </p:grpSpPr>
        <p:sp>
          <p:nvSpPr>
            <p:cNvPr id="19537" name="Oval 6"/>
            <p:cNvSpPr>
              <a:spLocks noChangeArrowheads="1"/>
            </p:cNvSpPr>
            <p:nvPr/>
          </p:nvSpPr>
          <p:spPr bwMode="auto">
            <a:xfrm>
              <a:off x="1746"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38" name="Oval 7"/>
            <p:cNvSpPr>
              <a:spLocks noChangeArrowheads="1"/>
            </p:cNvSpPr>
            <p:nvPr/>
          </p:nvSpPr>
          <p:spPr bwMode="auto">
            <a:xfrm>
              <a:off x="3833"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39" name="Oval 8"/>
            <p:cNvSpPr>
              <a:spLocks noChangeArrowheads="1"/>
            </p:cNvSpPr>
            <p:nvPr/>
          </p:nvSpPr>
          <p:spPr bwMode="auto">
            <a:xfrm>
              <a:off x="3969"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0" name="Oval 9"/>
            <p:cNvSpPr>
              <a:spLocks noChangeArrowheads="1"/>
            </p:cNvSpPr>
            <p:nvPr/>
          </p:nvSpPr>
          <p:spPr bwMode="auto">
            <a:xfrm>
              <a:off x="2971"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1" name="Oval 10"/>
            <p:cNvSpPr>
              <a:spLocks noChangeArrowheads="1"/>
            </p:cNvSpPr>
            <p:nvPr/>
          </p:nvSpPr>
          <p:spPr bwMode="auto">
            <a:xfrm>
              <a:off x="1474"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2" name="Oval 11"/>
            <p:cNvSpPr>
              <a:spLocks noChangeArrowheads="1"/>
            </p:cNvSpPr>
            <p:nvPr/>
          </p:nvSpPr>
          <p:spPr bwMode="auto">
            <a:xfrm>
              <a:off x="1882"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3" name="Oval 12"/>
            <p:cNvSpPr>
              <a:spLocks noChangeArrowheads="1"/>
            </p:cNvSpPr>
            <p:nvPr/>
          </p:nvSpPr>
          <p:spPr bwMode="auto">
            <a:xfrm>
              <a:off x="4105"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4" name="Oval 13"/>
            <p:cNvSpPr>
              <a:spLocks noChangeArrowheads="1"/>
            </p:cNvSpPr>
            <p:nvPr/>
          </p:nvSpPr>
          <p:spPr bwMode="auto">
            <a:xfrm>
              <a:off x="1066" y="193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5" name="Oval 14"/>
            <p:cNvSpPr>
              <a:spLocks noChangeArrowheads="1"/>
            </p:cNvSpPr>
            <p:nvPr/>
          </p:nvSpPr>
          <p:spPr bwMode="auto">
            <a:xfrm>
              <a:off x="3878"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6" name="Oval 15"/>
            <p:cNvSpPr>
              <a:spLocks noChangeArrowheads="1"/>
            </p:cNvSpPr>
            <p:nvPr/>
          </p:nvSpPr>
          <p:spPr bwMode="auto">
            <a:xfrm>
              <a:off x="97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7" name="Oval 16"/>
            <p:cNvSpPr>
              <a:spLocks noChangeArrowheads="1"/>
            </p:cNvSpPr>
            <p:nvPr/>
          </p:nvSpPr>
          <p:spPr bwMode="auto">
            <a:xfrm>
              <a:off x="1701"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8" name="Oval 17"/>
            <p:cNvSpPr>
              <a:spLocks noChangeArrowheads="1"/>
            </p:cNvSpPr>
            <p:nvPr/>
          </p:nvSpPr>
          <p:spPr bwMode="auto">
            <a:xfrm>
              <a:off x="3742"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49" name="Oval 18"/>
            <p:cNvSpPr>
              <a:spLocks noChangeArrowheads="1"/>
            </p:cNvSpPr>
            <p:nvPr/>
          </p:nvSpPr>
          <p:spPr bwMode="auto">
            <a:xfrm>
              <a:off x="2018"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0" name="Oval 19"/>
            <p:cNvSpPr>
              <a:spLocks noChangeArrowheads="1"/>
            </p:cNvSpPr>
            <p:nvPr/>
          </p:nvSpPr>
          <p:spPr bwMode="auto">
            <a:xfrm>
              <a:off x="3651"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1" name="Oval 20"/>
            <p:cNvSpPr>
              <a:spLocks noChangeArrowheads="1"/>
            </p:cNvSpPr>
            <p:nvPr/>
          </p:nvSpPr>
          <p:spPr bwMode="auto">
            <a:xfrm>
              <a:off x="2200"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2" name="Oval 21"/>
            <p:cNvSpPr>
              <a:spLocks noChangeArrowheads="1"/>
            </p:cNvSpPr>
            <p:nvPr/>
          </p:nvSpPr>
          <p:spPr bwMode="auto">
            <a:xfrm>
              <a:off x="2880"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3" name="Oval 22"/>
            <p:cNvSpPr>
              <a:spLocks noChangeArrowheads="1"/>
            </p:cNvSpPr>
            <p:nvPr/>
          </p:nvSpPr>
          <p:spPr bwMode="auto">
            <a:xfrm>
              <a:off x="3923"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4" name="Oval 23"/>
            <p:cNvSpPr>
              <a:spLocks noChangeArrowheads="1"/>
            </p:cNvSpPr>
            <p:nvPr/>
          </p:nvSpPr>
          <p:spPr bwMode="auto">
            <a:xfrm>
              <a:off x="3515"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5" name="Oval 24"/>
            <p:cNvSpPr>
              <a:spLocks noChangeArrowheads="1"/>
            </p:cNvSpPr>
            <p:nvPr/>
          </p:nvSpPr>
          <p:spPr bwMode="auto">
            <a:xfrm>
              <a:off x="3878"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6" name="Oval 25"/>
            <p:cNvSpPr>
              <a:spLocks noChangeArrowheads="1"/>
            </p:cNvSpPr>
            <p:nvPr/>
          </p:nvSpPr>
          <p:spPr bwMode="auto">
            <a:xfrm>
              <a:off x="3969" y="256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7" name="Oval 26"/>
            <p:cNvSpPr>
              <a:spLocks noChangeArrowheads="1"/>
            </p:cNvSpPr>
            <p:nvPr/>
          </p:nvSpPr>
          <p:spPr bwMode="auto">
            <a:xfrm>
              <a:off x="1927"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8" name="Oval 27"/>
            <p:cNvSpPr>
              <a:spLocks noChangeArrowheads="1"/>
            </p:cNvSpPr>
            <p:nvPr/>
          </p:nvSpPr>
          <p:spPr bwMode="auto">
            <a:xfrm>
              <a:off x="1927"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59" name="Oval 28"/>
            <p:cNvSpPr>
              <a:spLocks noChangeArrowheads="1"/>
            </p:cNvSpPr>
            <p:nvPr/>
          </p:nvSpPr>
          <p:spPr bwMode="auto">
            <a:xfrm>
              <a:off x="1565"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0" name="Oval 29"/>
            <p:cNvSpPr>
              <a:spLocks noChangeArrowheads="1"/>
            </p:cNvSpPr>
            <p:nvPr/>
          </p:nvSpPr>
          <p:spPr bwMode="auto">
            <a:xfrm>
              <a:off x="2245"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1" name="Oval 30"/>
            <p:cNvSpPr>
              <a:spLocks noChangeArrowheads="1"/>
            </p:cNvSpPr>
            <p:nvPr/>
          </p:nvSpPr>
          <p:spPr bwMode="auto">
            <a:xfrm>
              <a:off x="2154"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2" name="Oval 31"/>
            <p:cNvSpPr>
              <a:spLocks noChangeArrowheads="1"/>
            </p:cNvSpPr>
            <p:nvPr/>
          </p:nvSpPr>
          <p:spPr bwMode="auto">
            <a:xfrm>
              <a:off x="1020"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3" name="Oval 32"/>
            <p:cNvSpPr>
              <a:spLocks noChangeArrowheads="1"/>
            </p:cNvSpPr>
            <p:nvPr/>
          </p:nvSpPr>
          <p:spPr bwMode="auto">
            <a:xfrm>
              <a:off x="1837"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4" name="Oval 33"/>
            <p:cNvSpPr>
              <a:spLocks noChangeArrowheads="1"/>
            </p:cNvSpPr>
            <p:nvPr/>
          </p:nvSpPr>
          <p:spPr bwMode="auto">
            <a:xfrm>
              <a:off x="4014"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5" name="Oval 34"/>
            <p:cNvSpPr>
              <a:spLocks noChangeArrowheads="1"/>
            </p:cNvSpPr>
            <p:nvPr/>
          </p:nvSpPr>
          <p:spPr bwMode="auto">
            <a:xfrm>
              <a:off x="2336"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6" name="Oval 35"/>
            <p:cNvSpPr>
              <a:spLocks noChangeArrowheads="1"/>
            </p:cNvSpPr>
            <p:nvPr/>
          </p:nvSpPr>
          <p:spPr bwMode="auto">
            <a:xfrm>
              <a:off x="2336"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7" name="Oval 36"/>
            <p:cNvSpPr>
              <a:spLocks noChangeArrowheads="1"/>
            </p:cNvSpPr>
            <p:nvPr/>
          </p:nvSpPr>
          <p:spPr bwMode="auto">
            <a:xfrm>
              <a:off x="2426"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8" name="Oval 37"/>
            <p:cNvSpPr>
              <a:spLocks noChangeArrowheads="1"/>
            </p:cNvSpPr>
            <p:nvPr/>
          </p:nvSpPr>
          <p:spPr bwMode="auto">
            <a:xfrm>
              <a:off x="2426"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69" name="Oval 38"/>
            <p:cNvSpPr>
              <a:spLocks noChangeArrowheads="1"/>
            </p:cNvSpPr>
            <p:nvPr/>
          </p:nvSpPr>
          <p:spPr bwMode="auto">
            <a:xfrm>
              <a:off x="2200"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0" name="Oval 39"/>
            <p:cNvSpPr>
              <a:spLocks noChangeArrowheads="1"/>
            </p:cNvSpPr>
            <p:nvPr/>
          </p:nvSpPr>
          <p:spPr bwMode="auto">
            <a:xfrm>
              <a:off x="1973"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1" name="Oval 40"/>
            <p:cNvSpPr>
              <a:spLocks noChangeArrowheads="1"/>
            </p:cNvSpPr>
            <p:nvPr/>
          </p:nvSpPr>
          <p:spPr bwMode="auto">
            <a:xfrm>
              <a:off x="2653"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2" name="Oval 41"/>
            <p:cNvSpPr>
              <a:spLocks noChangeArrowheads="1"/>
            </p:cNvSpPr>
            <p:nvPr/>
          </p:nvSpPr>
          <p:spPr bwMode="auto">
            <a:xfrm>
              <a:off x="4014"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3" name="Oval 42"/>
            <p:cNvSpPr>
              <a:spLocks noChangeArrowheads="1"/>
            </p:cNvSpPr>
            <p:nvPr/>
          </p:nvSpPr>
          <p:spPr bwMode="auto">
            <a:xfrm>
              <a:off x="3560"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4" name="Oval 43"/>
            <p:cNvSpPr>
              <a:spLocks noChangeArrowheads="1"/>
            </p:cNvSpPr>
            <p:nvPr/>
          </p:nvSpPr>
          <p:spPr bwMode="auto">
            <a:xfrm>
              <a:off x="1701"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5" name="Oval 44"/>
            <p:cNvSpPr>
              <a:spLocks noChangeArrowheads="1"/>
            </p:cNvSpPr>
            <p:nvPr/>
          </p:nvSpPr>
          <p:spPr bwMode="auto">
            <a:xfrm>
              <a:off x="165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6" name="Oval 45"/>
            <p:cNvSpPr>
              <a:spLocks noChangeArrowheads="1"/>
            </p:cNvSpPr>
            <p:nvPr/>
          </p:nvSpPr>
          <p:spPr bwMode="auto">
            <a:xfrm>
              <a:off x="2290"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7" name="Oval 46"/>
            <p:cNvSpPr>
              <a:spLocks noChangeArrowheads="1"/>
            </p:cNvSpPr>
            <p:nvPr/>
          </p:nvSpPr>
          <p:spPr bwMode="auto">
            <a:xfrm>
              <a:off x="4059"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8" name="Oval 47"/>
            <p:cNvSpPr>
              <a:spLocks noChangeArrowheads="1"/>
            </p:cNvSpPr>
            <p:nvPr/>
          </p:nvSpPr>
          <p:spPr bwMode="auto">
            <a:xfrm>
              <a:off x="3696"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79" name="Oval 48"/>
            <p:cNvSpPr>
              <a:spLocks noChangeArrowheads="1"/>
            </p:cNvSpPr>
            <p:nvPr/>
          </p:nvSpPr>
          <p:spPr bwMode="auto">
            <a:xfrm>
              <a:off x="1066"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0" name="Oval 49"/>
            <p:cNvSpPr>
              <a:spLocks noChangeArrowheads="1"/>
            </p:cNvSpPr>
            <p:nvPr/>
          </p:nvSpPr>
          <p:spPr bwMode="auto">
            <a:xfrm>
              <a:off x="975"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1" name="Oval 50"/>
            <p:cNvSpPr>
              <a:spLocks noChangeArrowheads="1"/>
            </p:cNvSpPr>
            <p:nvPr/>
          </p:nvSpPr>
          <p:spPr bwMode="auto">
            <a:xfrm>
              <a:off x="2971"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2" name="Oval 51"/>
            <p:cNvSpPr>
              <a:spLocks noChangeArrowheads="1"/>
            </p:cNvSpPr>
            <p:nvPr/>
          </p:nvSpPr>
          <p:spPr bwMode="auto">
            <a:xfrm>
              <a:off x="3787"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3" name="Oval 52"/>
            <p:cNvSpPr>
              <a:spLocks noChangeArrowheads="1"/>
            </p:cNvSpPr>
            <p:nvPr/>
          </p:nvSpPr>
          <p:spPr bwMode="auto">
            <a:xfrm>
              <a:off x="4059" y="125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4" name="Oval 53"/>
            <p:cNvSpPr>
              <a:spLocks noChangeArrowheads="1"/>
            </p:cNvSpPr>
            <p:nvPr/>
          </p:nvSpPr>
          <p:spPr bwMode="auto">
            <a:xfrm>
              <a:off x="3560"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5" name="Oval 54"/>
            <p:cNvSpPr>
              <a:spLocks noChangeArrowheads="1"/>
            </p:cNvSpPr>
            <p:nvPr/>
          </p:nvSpPr>
          <p:spPr bwMode="auto">
            <a:xfrm>
              <a:off x="3379"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6" name="Oval 55"/>
            <p:cNvSpPr>
              <a:spLocks noChangeArrowheads="1"/>
            </p:cNvSpPr>
            <p:nvPr/>
          </p:nvSpPr>
          <p:spPr bwMode="auto">
            <a:xfrm>
              <a:off x="2426"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7" name="Oval 56"/>
            <p:cNvSpPr>
              <a:spLocks noChangeArrowheads="1"/>
            </p:cNvSpPr>
            <p:nvPr/>
          </p:nvSpPr>
          <p:spPr bwMode="auto">
            <a:xfrm>
              <a:off x="1202"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8" name="Oval 57"/>
            <p:cNvSpPr>
              <a:spLocks noChangeArrowheads="1"/>
            </p:cNvSpPr>
            <p:nvPr/>
          </p:nvSpPr>
          <p:spPr bwMode="auto">
            <a:xfrm>
              <a:off x="1066"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89" name="Oval 58"/>
            <p:cNvSpPr>
              <a:spLocks noChangeArrowheads="1"/>
            </p:cNvSpPr>
            <p:nvPr/>
          </p:nvSpPr>
          <p:spPr bwMode="auto">
            <a:xfrm>
              <a:off x="3833" y="261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0" name="Oval 59"/>
            <p:cNvSpPr>
              <a:spLocks noChangeArrowheads="1"/>
            </p:cNvSpPr>
            <p:nvPr/>
          </p:nvSpPr>
          <p:spPr bwMode="auto">
            <a:xfrm>
              <a:off x="2245"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1" name="Oval 60"/>
            <p:cNvSpPr>
              <a:spLocks noChangeArrowheads="1"/>
            </p:cNvSpPr>
            <p:nvPr/>
          </p:nvSpPr>
          <p:spPr bwMode="auto">
            <a:xfrm>
              <a:off x="3696"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2" name="Oval 61"/>
            <p:cNvSpPr>
              <a:spLocks noChangeArrowheads="1"/>
            </p:cNvSpPr>
            <p:nvPr/>
          </p:nvSpPr>
          <p:spPr bwMode="auto">
            <a:xfrm>
              <a:off x="3152"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3" name="Oval 62"/>
            <p:cNvSpPr>
              <a:spLocks noChangeArrowheads="1"/>
            </p:cNvSpPr>
            <p:nvPr/>
          </p:nvSpPr>
          <p:spPr bwMode="auto">
            <a:xfrm>
              <a:off x="2018"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4" name="Oval 63"/>
            <p:cNvSpPr>
              <a:spLocks noChangeArrowheads="1"/>
            </p:cNvSpPr>
            <p:nvPr/>
          </p:nvSpPr>
          <p:spPr bwMode="auto">
            <a:xfrm>
              <a:off x="2200" y="238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5" name="Oval 64"/>
            <p:cNvSpPr>
              <a:spLocks noChangeArrowheads="1"/>
            </p:cNvSpPr>
            <p:nvPr/>
          </p:nvSpPr>
          <p:spPr bwMode="auto">
            <a:xfrm>
              <a:off x="3833"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6" name="Oval 65"/>
            <p:cNvSpPr>
              <a:spLocks noChangeArrowheads="1"/>
            </p:cNvSpPr>
            <p:nvPr/>
          </p:nvSpPr>
          <p:spPr bwMode="auto">
            <a:xfrm>
              <a:off x="4150" y="247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7" name="Oval 66"/>
            <p:cNvSpPr>
              <a:spLocks noChangeArrowheads="1"/>
            </p:cNvSpPr>
            <p:nvPr/>
          </p:nvSpPr>
          <p:spPr bwMode="auto">
            <a:xfrm>
              <a:off x="242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8" name="Oval 67"/>
            <p:cNvSpPr>
              <a:spLocks noChangeArrowheads="1"/>
            </p:cNvSpPr>
            <p:nvPr/>
          </p:nvSpPr>
          <p:spPr bwMode="auto">
            <a:xfrm>
              <a:off x="2290" y="234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599" name="Oval 68"/>
            <p:cNvSpPr>
              <a:spLocks noChangeArrowheads="1"/>
            </p:cNvSpPr>
            <p:nvPr/>
          </p:nvSpPr>
          <p:spPr bwMode="auto">
            <a:xfrm>
              <a:off x="1429"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0" name="Oval 69"/>
            <p:cNvSpPr>
              <a:spLocks noChangeArrowheads="1"/>
            </p:cNvSpPr>
            <p:nvPr/>
          </p:nvSpPr>
          <p:spPr bwMode="auto">
            <a:xfrm>
              <a:off x="1837"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1" name="Oval 70"/>
            <p:cNvSpPr>
              <a:spLocks noChangeArrowheads="1"/>
            </p:cNvSpPr>
            <p:nvPr/>
          </p:nvSpPr>
          <p:spPr bwMode="auto">
            <a:xfrm>
              <a:off x="3969" y="116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2" name="Oval 71"/>
            <p:cNvSpPr>
              <a:spLocks noChangeArrowheads="1"/>
            </p:cNvSpPr>
            <p:nvPr/>
          </p:nvSpPr>
          <p:spPr bwMode="auto">
            <a:xfrm>
              <a:off x="2562"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3" name="Oval 72"/>
            <p:cNvSpPr>
              <a:spLocks noChangeArrowheads="1"/>
            </p:cNvSpPr>
            <p:nvPr/>
          </p:nvSpPr>
          <p:spPr bwMode="auto">
            <a:xfrm>
              <a:off x="2698" y="197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4" name="Oval 73"/>
            <p:cNvSpPr>
              <a:spLocks noChangeArrowheads="1"/>
            </p:cNvSpPr>
            <p:nvPr/>
          </p:nvSpPr>
          <p:spPr bwMode="auto">
            <a:xfrm>
              <a:off x="2200" y="229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5" name="Oval 74"/>
            <p:cNvSpPr>
              <a:spLocks noChangeArrowheads="1"/>
            </p:cNvSpPr>
            <p:nvPr/>
          </p:nvSpPr>
          <p:spPr bwMode="auto">
            <a:xfrm>
              <a:off x="3878"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6" name="Oval 75"/>
            <p:cNvSpPr>
              <a:spLocks noChangeArrowheads="1"/>
            </p:cNvSpPr>
            <p:nvPr/>
          </p:nvSpPr>
          <p:spPr bwMode="auto">
            <a:xfrm>
              <a:off x="3515"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7" name="Oval 76"/>
            <p:cNvSpPr>
              <a:spLocks noChangeArrowheads="1"/>
            </p:cNvSpPr>
            <p:nvPr/>
          </p:nvSpPr>
          <p:spPr bwMode="auto">
            <a:xfrm>
              <a:off x="2744"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8" name="Oval 77"/>
            <p:cNvSpPr>
              <a:spLocks noChangeArrowheads="1"/>
            </p:cNvSpPr>
            <p:nvPr/>
          </p:nvSpPr>
          <p:spPr bwMode="auto">
            <a:xfrm>
              <a:off x="3833"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09" name="Oval 78"/>
            <p:cNvSpPr>
              <a:spLocks noChangeArrowheads="1"/>
            </p:cNvSpPr>
            <p:nvPr/>
          </p:nvSpPr>
          <p:spPr bwMode="auto">
            <a:xfrm>
              <a:off x="2200"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0" name="Oval 79"/>
            <p:cNvSpPr>
              <a:spLocks noChangeArrowheads="1"/>
            </p:cNvSpPr>
            <p:nvPr/>
          </p:nvSpPr>
          <p:spPr bwMode="auto">
            <a:xfrm>
              <a:off x="2336"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1" name="Oval 80"/>
            <p:cNvSpPr>
              <a:spLocks noChangeArrowheads="1"/>
            </p:cNvSpPr>
            <p:nvPr/>
          </p:nvSpPr>
          <p:spPr bwMode="auto">
            <a:xfrm>
              <a:off x="1020"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2" name="Oval 81"/>
            <p:cNvSpPr>
              <a:spLocks noChangeArrowheads="1"/>
            </p:cNvSpPr>
            <p:nvPr/>
          </p:nvSpPr>
          <p:spPr bwMode="auto">
            <a:xfrm>
              <a:off x="2426"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3" name="Oval 82"/>
            <p:cNvSpPr>
              <a:spLocks noChangeArrowheads="1"/>
            </p:cNvSpPr>
            <p:nvPr/>
          </p:nvSpPr>
          <p:spPr bwMode="auto">
            <a:xfrm>
              <a:off x="2517"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4" name="Oval 83"/>
            <p:cNvSpPr>
              <a:spLocks noChangeArrowheads="1"/>
            </p:cNvSpPr>
            <p:nvPr/>
          </p:nvSpPr>
          <p:spPr bwMode="auto">
            <a:xfrm>
              <a:off x="3061"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5" name="Oval 84"/>
            <p:cNvSpPr>
              <a:spLocks noChangeArrowheads="1"/>
            </p:cNvSpPr>
            <p:nvPr/>
          </p:nvSpPr>
          <p:spPr bwMode="auto">
            <a:xfrm>
              <a:off x="3107"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6" name="Oval 85"/>
            <p:cNvSpPr>
              <a:spLocks noChangeArrowheads="1"/>
            </p:cNvSpPr>
            <p:nvPr/>
          </p:nvSpPr>
          <p:spPr bwMode="auto">
            <a:xfrm>
              <a:off x="3878" y="256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7" name="Oval 86"/>
            <p:cNvSpPr>
              <a:spLocks noChangeArrowheads="1"/>
            </p:cNvSpPr>
            <p:nvPr/>
          </p:nvSpPr>
          <p:spPr bwMode="auto">
            <a:xfrm>
              <a:off x="1746"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8" name="Oval 87"/>
            <p:cNvSpPr>
              <a:spLocks noChangeArrowheads="1"/>
            </p:cNvSpPr>
            <p:nvPr/>
          </p:nvSpPr>
          <p:spPr bwMode="auto">
            <a:xfrm>
              <a:off x="1791"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19" name="Oval 88"/>
            <p:cNvSpPr>
              <a:spLocks noChangeArrowheads="1"/>
            </p:cNvSpPr>
            <p:nvPr/>
          </p:nvSpPr>
          <p:spPr bwMode="auto">
            <a:xfrm>
              <a:off x="3969"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0" name="Oval 89"/>
            <p:cNvSpPr>
              <a:spLocks noChangeArrowheads="1"/>
            </p:cNvSpPr>
            <p:nvPr/>
          </p:nvSpPr>
          <p:spPr bwMode="auto">
            <a:xfrm>
              <a:off x="2608"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1" name="Oval 90"/>
            <p:cNvSpPr>
              <a:spLocks noChangeArrowheads="1"/>
            </p:cNvSpPr>
            <p:nvPr/>
          </p:nvSpPr>
          <p:spPr bwMode="auto">
            <a:xfrm>
              <a:off x="174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2" name="Oval 91"/>
            <p:cNvSpPr>
              <a:spLocks noChangeArrowheads="1"/>
            </p:cNvSpPr>
            <p:nvPr/>
          </p:nvSpPr>
          <p:spPr bwMode="auto">
            <a:xfrm>
              <a:off x="2517"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3" name="Oval 92"/>
            <p:cNvSpPr>
              <a:spLocks noChangeArrowheads="1"/>
            </p:cNvSpPr>
            <p:nvPr/>
          </p:nvSpPr>
          <p:spPr bwMode="auto">
            <a:xfrm>
              <a:off x="3107"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4" name="Oval 93"/>
            <p:cNvSpPr>
              <a:spLocks noChangeArrowheads="1"/>
            </p:cNvSpPr>
            <p:nvPr/>
          </p:nvSpPr>
          <p:spPr bwMode="auto">
            <a:xfrm>
              <a:off x="975" y="229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5" name="Oval 94"/>
            <p:cNvSpPr>
              <a:spLocks noChangeArrowheads="1"/>
            </p:cNvSpPr>
            <p:nvPr/>
          </p:nvSpPr>
          <p:spPr bwMode="auto">
            <a:xfrm>
              <a:off x="1020" y="216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6" name="Oval 95"/>
            <p:cNvSpPr>
              <a:spLocks noChangeArrowheads="1"/>
            </p:cNvSpPr>
            <p:nvPr/>
          </p:nvSpPr>
          <p:spPr bwMode="auto">
            <a:xfrm>
              <a:off x="3787" y="116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7" name="Oval 96"/>
            <p:cNvSpPr>
              <a:spLocks noChangeArrowheads="1"/>
            </p:cNvSpPr>
            <p:nvPr/>
          </p:nvSpPr>
          <p:spPr bwMode="auto">
            <a:xfrm>
              <a:off x="1066"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8" name="Oval 97"/>
            <p:cNvSpPr>
              <a:spLocks noChangeArrowheads="1"/>
            </p:cNvSpPr>
            <p:nvPr/>
          </p:nvSpPr>
          <p:spPr bwMode="auto">
            <a:xfrm>
              <a:off x="2835"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29" name="Oval 98"/>
            <p:cNvSpPr>
              <a:spLocks noChangeArrowheads="1"/>
            </p:cNvSpPr>
            <p:nvPr/>
          </p:nvSpPr>
          <p:spPr bwMode="auto">
            <a:xfrm>
              <a:off x="1383" y="197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0" name="Oval 99"/>
            <p:cNvSpPr>
              <a:spLocks noChangeArrowheads="1"/>
            </p:cNvSpPr>
            <p:nvPr/>
          </p:nvSpPr>
          <p:spPr bwMode="auto">
            <a:xfrm>
              <a:off x="2290"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1" name="Oval 100"/>
            <p:cNvSpPr>
              <a:spLocks noChangeArrowheads="1"/>
            </p:cNvSpPr>
            <p:nvPr/>
          </p:nvSpPr>
          <p:spPr bwMode="auto">
            <a:xfrm>
              <a:off x="3878" y="265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2" name="Oval 101"/>
            <p:cNvSpPr>
              <a:spLocks noChangeArrowheads="1"/>
            </p:cNvSpPr>
            <p:nvPr/>
          </p:nvSpPr>
          <p:spPr bwMode="auto">
            <a:xfrm>
              <a:off x="2562" y="134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3" name="Oval 102"/>
            <p:cNvSpPr>
              <a:spLocks noChangeArrowheads="1"/>
            </p:cNvSpPr>
            <p:nvPr/>
          </p:nvSpPr>
          <p:spPr bwMode="auto">
            <a:xfrm>
              <a:off x="2245"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4" name="Oval 103"/>
            <p:cNvSpPr>
              <a:spLocks noChangeArrowheads="1"/>
            </p:cNvSpPr>
            <p:nvPr/>
          </p:nvSpPr>
          <p:spPr bwMode="auto">
            <a:xfrm>
              <a:off x="3606"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5" name="Oval 104"/>
            <p:cNvSpPr>
              <a:spLocks noChangeArrowheads="1"/>
            </p:cNvSpPr>
            <p:nvPr/>
          </p:nvSpPr>
          <p:spPr bwMode="auto">
            <a:xfrm>
              <a:off x="1111"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6" name="Oval 105"/>
            <p:cNvSpPr>
              <a:spLocks noChangeArrowheads="1"/>
            </p:cNvSpPr>
            <p:nvPr/>
          </p:nvSpPr>
          <p:spPr bwMode="auto">
            <a:xfrm>
              <a:off x="2336"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7" name="Oval 106"/>
            <p:cNvSpPr>
              <a:spLocks noChangeArrowheads="1"/>
            </p:cNvSpPr>
            <p:nvPr/>
          </p:nvSpPr>
          <p:spPr bwMode="auto">
            <a:xfrm>
              <a:off x="3107"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8" name="Oval 107"/>
            <p:cNvSpPr>
              <a:spLocks noChangeArrowheads="1"/>
            </p:cNvSpPr>
            <p:nvPr/>
          </p:nvSpPr>
          <p:spPr bwMode="auto">
            <a:xfrm>
              <a:off x="2154"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39" name="Oval 108"/>
            <p:cNvSpPr>
              <a:spLocks noChangeArrowheads="1"/>
            </p:cNvSpPr>
            <p:nvPr/>
          </p:nvSpPr>
          <p:spPr bwMode="auto">
            <a:xfrm>
              <a:off x="1020" y="170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0" name="Oval 109"/>
            <p:cNvSpPr>
              <a:spLocks noChangeArrowheads="1"/>
            </p:cNvSpPr>
            <p:nvPr/>
          </p:nvSpPr>
          <p:spPr bwMode="auto">
            <a:xfrm>
              <a:off x="1882"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1" name="Oval 110"/>
            <p:cNvSpPr>
              <a:spLocks noChangeArrowheads="1"/>
            </p:cNvSpPr>
            <p:nvPr/>
          </p:nvSpPr>
          <p:spPr bwMode="auto">
            <a:xfrm>
              <a:off x="975"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2" name="Oval 111"/>
            <p:cNvSpPr>
              <a:spLocks noChangeArrowheads="1"/>
            </p:cNvSpPr>
            <p:nvPr/>
          </p:nvSpPr>
          <p:spPr bwMode="auto">
            <a:xfrm>
              <a:off x="2381"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3" name="Oval 112"/>
            <p:cNvSpPr>
              <a:spLocks noChangeArrowheads="1"/>
            </p:cNvSpPr>
            <p:nvPr/>
          </p:nvSpPr>
          <p:spPr bwMode="auto">
            <a:xfrm>
              <a:off x="2789"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4" name="Oval 113"/>
            <p:cNvSpPr>
              <a:spLocks noChangeArrowheads="1"/>
            </p:cNvSpPr>
            <p:nvPr/>
          </p:nvSpPr>
          <p:spPr bwMode="auto">
            <a:xfrm>
              <a:off x="2381" y="148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5" name="Oval 114"/>
            <p:cNvSpPr>
              <a:spLocks noChangeArrowheads="1"/>
            </p:cNvSpPr>
            <p:nvPr/>
          </p:nvSpPr>
          <p:spPr bwMode="auto">
            <a:xfrm>
              <a:off x="3515" y="143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6" name="Oval 115"/>
            <p:cNvSpPr>
              <a:spLocks noChangeArrowheads="1"/>
            </p:cNvSpPr>
            <p:nvPr/>
          </p:nvSpPr>
          <p:spPr bwMode="auto">
            <a:xfrm>
              <a:off x="975" y="179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7" name="Oval 116"/>
            <p:cNvSpPr>
              <a:spLocks noChangeArrowheads="1"/>
            </p:cNvSpPr>
            <p:nvPr/>
          </p:nvSpPr>
          <p:spPr bwMode="auto">
            <a:xfrm>
              <a:off x="1746"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8" name="Oval 117"/>
            <p:cNvSpPr>
              <a:spLocks noChangeArrowheads="1"/>
            </p:cNvSpPr>
            <p:nvPr/>
          </p:nvSpPr>
          <p:spPr bwMode="auto">
            <a:xfrm>
              <a:off x="2517"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49" name="Oval 118"/>
            <p:cNvSpPr>
              <a:spLocks noChangeArrowheads="1"/>
            </p:cNvSpPr>
            <p:nvPr/>
          </p:nvSpPr>
          <p:spPr bwMode="auto">
            <a:xfrm>
              <a:off x="2245" y="234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0" name="Oval 119"/>
            <p:cNvSpPr>
              <a:spLocks noChangeArrowheads="1"/>
            </p:cNvSpPr>
            <p:nvPr/>
          </p:nvSpPr>
          <p:spPr bwMode="auto">
            <a:xfrm>
              <a:off x="2109" y="184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1" name="Oval 120"/>
            <p:cNvSpPr>
              <a:spLocks noChangeArrowheads="1"/>
            </p:cNvSpPr>
            <p:nvPr/>
          </p:nvSpPr>
          <p:spPr bwMode="auto">
            <a:xfrm>
              <a:off x="2200"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2" name="Oval 121"/>
            <p:cNvSpPr>
              <a:spLocks noChangeArrowheads="1"/>
            </p:cNvSpPr>
            <p:nvPr/>
          </p:nvSpPr>
          <p:spPr bwMode="auto">
            <a:xfrm>
              <a:off x="2835" y="152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3" name="Oval 122"/>
            <p:cNvSpPr>
              <a:spLocks noChangeArrowheads="1"/>
            </p:cNvSpPr>
            <p:nvPr/>
          </p:nvSpPr>
          <p:spPr bwMode="auto">
            <a:xfrm>
              <a:off x="3742" y="206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4" name="Oval 123"/>
            <p:cNvSpPr>
              <a:spLocks noChangeArrowheads="1"/>
            </p:cNvSpPr>
            <p:nvPr/>
          </p:nvSpPr>
          <p:spPr bwMode="auto">
            <a:xfrm>
              <a:off x="3651"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5" name="Oval 124"/>
            <p:cNvSpPr>
              <a:spLocks noChangeArrowheads="1"/>
            </p:cNvSpPr>
            <p:nvPr/>
          </p:nvSpPr>
          <p:spPr bwMode="auto">
            <a:xfrm>
              <a:off x="1247"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6" name="Oval 125"/>
            <p:cNvSpPr>
              <a:spLocks noChangeArrowheads="1"/>
            </p:cNvSpPr>
            <p:nvPr/>
          </p:nvSpPr>
          <p:spPr bwMode="auto">
            <a:xfrm>
              <a:off x="2562" y="1389"/>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7" name="Oval 126"/>
            <p:cNvSpPr>
              <a:spLocks noChangeArrowheads="1"/>
            </p:cNvSpPr>
            <p:nvPr/>
          </p:nvSpPr>
          <p:spPr bwMode="auto">
            <a:xfrm>
              <a:off x="3787" y="129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8" name="Oval 127"/>
            <p:cNvSpPr>
              <a:spLocks noChangeArrowheads="1"/>
            </p:cNvSpPr>
            <p:nvPr/>
          </p:nvSpPr>
          <p:spPr bwMode="auto">
            <a:xfrm>
              <a:off x="1066"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59" name="Oval 128"/>
            <p:cNvSpPr>
              <a:spLocks noChangeArrowheads="1"/>
            </p:cNvSpPr>
            <p:nvPr/>
          </p:nvSpPr>
          <p:spPr bwMode="auto">
            <a:xfrm>
              <a:off x="1292"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0" name="Oval 129"/>
            <p:cNvSpPr>
              <a:spLocks noChangeArrowheads="1"/>
            </p:cNvSpPr>
            <p:nvPr/>
          </p:nvSpPr>
          <p:spPr bwMode="auto">
            <a:xfrm>
              <a:off x="3606" y="1933"/>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1" name="Oval 130"/>
            <p:cNvSpPr>
              <a:spLocks noChangeArrowheads="1"/>
            </p:cNvSpPr>
            <p:nvPr/>
          </p:nvSpPr>
          <p:spPr bwMode="auto">
            <a:xfrm>
              <a:off x="2517" y="225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2" name="Oval 131"/>
            <p:cNvSpPr>
              <a:spLocks noChangeArrowheads="1"/>
            </p:cNvSpPr>
            <p:nvPr/>
          </p:nvSpPr>
          <p:spPr bwMode="auto">
            <a:xfrm>
              <a:off x="1020"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3" name="Oval 132"/>
            <p:cNvSpPr>
              <a:spLocks noChangeArrowheads="1"/>
            </p:cNvSpPr>
            <p:nvPr/>
          </p:nvSpPr>
          <p:spPr bwMode="auto">
            <a:xfrm>
              <a:off x="1474" y="1616"/>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4" name="Oval 133"/>
            <p:cNvSpPr>
              <a:spLocks noChangeArrowheads="1"/>
            </p:cNvSpPr>
            <p:nvPr/>
          </p:nvSpPr>
          <p:spPr bwMode="auto">
            <a:xfrm>
              <a:off x="1066" y="1752"/>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5" name="Oval 134"/>
            <p:cNvSpPr>
              <a:spLocks noChangeArrowheads="1"/>
            </p:cNvSpPr>
            <p:nvPr/>
          </p:nvSpPr>
          <p:spPr bwMode="auto">
            <a:xfrm>
              <a:off x="2109" y="220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6" name="Oval 135"/>
            <p:cNvSpPr>
              <a:spLocks noChangeArrowheads="1"/>
            </p:cNvSpPr>
            <p:nvPr/>
          </p:nvSpPr>
          <p:spPr bwMode="auto">
            <a:xfrm>
              <a:off x="3742" y="1888"/>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7" name="Oval 136"/>
            <p:cNvSpPr>
              <a:spLocks noChangeArrowheads="1"/>
            </p:cNvSpPr>
            <p:nvPr/>
          </p:nvSpPr>
          <p:spPr bwMode="auto">
            <a:xfrm>
              <a:off x="4059" y="2024"/>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8" name="Oval 137"/>
            <p:cNvSpPr>
              <a:spLocks noChangeArrowheads="1"/>
            </p:cNvSpPr>
            <p:nvPr/>
          </p:nvSpPr>
          <p:spPr bwMode="auto">
            <a:xfrm>
              <a:off x="3833"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69" name="Oval 138"/>
            <p:cNvSpPr>
              <a:spLocks noChangeArrowheads="1"/>
            </p:cNvSpPr>
            <p:nvPr/>
          </p:nvSpPr>
          <p:spPr bwMode="auto">
            <a:xfrm>
              <a:off x="2925" y="1661"/>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0" name="Oval 139"/>
            <p:cNvSpPr>
              <a:spLocks noChangeArrowheads="1"/>
            </p:cNvSpPr>
            <p:nvPr/>
          </p:nvSpPr>
          <p:spPr bwMode="auto">
            <a:xfrm>
              <a:off x="3923" y="2115"/>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1" name="Oval 140"/>
            <p:cNvSpPr>
              <a:spLocks noChangeArrowheads="1"/>
            </p:cNvSpPr>
            <p:nvPr/>
          </p:nvSpPr>
          <p:spPr bwMode="auto">
            <a:xfrm>
              <a:off x="1338" y="1570"/>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sp>
          <p:nvSpPr>
            <p:cNvPr id="19672" name="Oval 141"/>
            <p:cNvSpPr>
              <a:spLocks noChangeArrowheads="1"/>
            </p:cNvSpPr>
            <p:nvPr/>
          </p:nvSpPr>
          <p:spPr bwMode="auto">
            <a:xfrm>
              <a:off x="3923" y="1207"/>
              <a:ext cx="45" cy="45"/>
            </a:xfrm>
            <a:prstGeom prst="ellipse">
              <a:avLst/>
            </a:prstGeom>
            <a:solidFill>
              <a:srgbClr val="FF0066"/>
            </a:solidFill>
            <a:ln w="9525">
              <a:solidFill>
                <a:schemeClr val="tx1"/>
              </a:solidFill>
              <a:round/>
              <a:headEnd/>
              <a:tailEnd/>
            </a:ln>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a:p>
          </p:txBody>
        </p:sp>
      </p:grpSp>
      <p:grpSp>
        <p:nvGrpSpPr>
          <p:cNvPr id="19462" name="Group 142"/>
          <p:cNvGrpSpPr>
            <a:grpSpLocks/>
          </p:cNvGrpSpPr>
          <p:nvPr/>
        </p:nvGrpSpPr>
        <p:grpSpPr bwMode="auto">
          <a:xfrm>
            <a:off x="586435" y="3685846"/>
            <a:ext cx="8561388" cy="3108326"/>
            <a:chOff x="68" y="2296"/>
            <a:chExt cx="5393" cy="1958"/>
          </a:xfrm>
        </p:grpSpPr>
        <p:sp>
          <p:nvSpPr>
            <p:cNvPr id="19464" name="Rectangle 143"/>
            <p:cNvSpPr>
              <a:spLocks noChangeArrowheads="1"/>
            </p:cNvSpPr>
            <p:nvPr/>
          </p:nvSpPr>
          <p:spPr bwMode="auto">
            <a:xfrm>
              <a:off x="3326"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1970</a:t>
              </a:r>
              <a:endParaRPr lang="en-US" altLang="fr-FR" sz="1800" dirty="0"/>
            </a:p>
          </p:txBody>
        </p:sp>
        <p:sp>
          <p:nvSpPr>
            <p:cNvPr id="19465" name="Rectangle 144"/>
            <p:cNvSpPr>
              <a:spLocks noChangeArrowheads="1"/>
            </p:cNvSpPr>
            <p:nvPr/>
          </p:nvSpPr>
          <p:spPr bwMode="auto">
            <a:xfrm>
              <a:off x="359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1975</a:t>
              </a:r>
              <a:endParaRPr lang="en-US" altLang="fr-FR" sz="1800" dirty="0"/>
            </a:p>
          </p:txBody>
        </p:sp>
        <p:sp>
          <p:nvSpPr>
            <p:cNvPr id="19466" name="Rectangle 145"/>
            <p:cNvSpPr>
              <a:spLocks noChangeArrowheads="1"/>
            </p:cNvSpPr>
            <p:nvPr/>
          </p:nvSpPr>
          <p:spPr bwMode="auto">
            <a:xfrm>
              <a:off x="3873"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1980</a:t>
              </a:r>
              <a:endParaRPr lang="en-US" altLang="fr-FR" sz="1800" dirty="0"/>
            </a:p>
          </p:txBody>
        </p:sp>
        <p:sp>
          <p:nvSpPr>
            <p:cNvPr id="19467" name="Rectangle 146"/>
            <p:cNvSpPr>
              <a:spLocks noChangeArrowheads="1"/>
            </p:cNvSpPr>
            <p:nvPr/>
          </p:nvSpPr>
          <p:spPr bwMode="auto">
            <a:xfrm>
              <a:off x="4145"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1985</a:t>
              </a:r>
              <a:endParaRPr lang="en-US" altLang="fr-FR" sz="1800" dirty="0"/>
            </a:p>
          </p:txBody>
        </p:sp>
        <p:sp>
          <p:nvSpPr>
            <p:cNvPr id="19468" name="Rectangle 147"/>
            <p:cNvSpPr>
              <a:spLocks noChangeArrowheads="1"/>
            </p:cNvSpPr>
            <p:nvPr/>
          </p:nvSpPr>
          <p:spPr bwMode="auto">
            <a:xfrm>
              <a:off x="441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1990</a:t>
              </a:r>
              <a:endParaRPr lang="en-US" altLang="fr-FR" sz="1800" dirty="0"/>
            </a:p>
          </p:txBody>
        </p:sp>
        <p:sp>
          <p:nvSpPr>
            <p:cNvPr id="19469" name="Rectangle 148"/>
            <p:cNvSpPr>
              <a:spLocks noChangeArrowheads="1"/>
            </p:cNvSpPr>
            <p:nvPr/>
          </p:nvSpPr>
          <p:spPr bwMode="auto">
            <a:xfrm>
              <a:off x="4692"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1995</a:t>
              </a:r>
              <a:endParaRPr lang="en-US" altLang="fr-FR" sz="1800" dirty="0"/>
            </a:p>
          </p:txBody>
        </p:sp>
        <p:sp>
          <p:nvSpPr>
            <p:cNvPr id="19470" name="Rectangle 149"/>
            <p:cNvSpPr>
              <a:spLocks noChangeArrowheads="1"/>
            </p:cNvSpPr>
            <p:nvPr/>
          </p:nvSpPr>
          <p:spPr bwMode="auto">
            <a:xfrm>
              <a:off x="4965"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2000</a:t>
              </a:r>
              <a:endParaRPr lang="en-US" altLang="fr-FR" sz="1800" dirty="0"/>
            </a:p>
          </p:txBody>
        </p:sp>
        <p:sp>
          <p:nvSpPr>
            <p:cNvPr id="19471" name="Rectangle 150"/>
            <p:cNvSpPr>
              <a:spLocks noChangeArrowheads="1"/>
            </p:cNvSpPr>
            <p:nvPr/>
          </p:nvSpPr>
          <p:spPr bwMode="auto">
            <a:xfrm>
              <a:off x="5239" y="4001"/>
              <a:ext cx="14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2005</a:t>
              </a:r>
              <a:endParaRPr lang="en-US" altLang="fr-FR" sz="1800" dirty="0"/>
            </a:p>
          </p:txBody>
        </p:sp>
        <p:sp>
          <p:nvSpPr>
            <p:cNvPr id="19472" name="Freeform 151"/>
            <p:cNvSpPr>
              <a:spLocks/>
            </p:cNvSpPr>
            <p:nvPr/>
          </p:nvSpPr>
          <p:spPr bwMode="auto">
            <a:xfrm>
              <a:off x="3325" y="2564"/>
              <a:ext cx="7" cy="1405"/>
            </a:xfrm>
            <a:custGeom>
              <a:avLst/>
              <a:gdLst>
                <a:gd name="T0" fmla="*/ 7 w 7"/>
                <a:gd name="T1" fmla="*/ 0 h 1247"/>
                <a:gd name="T2" fmla="*/ 6 w 7"/>
                <a:gd name="T3" fmla="*/ 1405 h 1247"/>
                <a:gd name="T4" fmla="*/ 0 w 7"/>
                <a:gd name="T5" fmla="*/ 1405 h 1247"/>
                <a:gd name="T6" fmla="*/ 1 w 7"/>
                <a:gd name="T7" fmla="*/ 0 h 1247"/>
                <a:gd name="T8" fmla="*/ 7 w 7"/>
                <a:gd name="T9" fmla="*/ 0 h 1247"/>
                <a:gd name="T10" fmla="*/ 0 60000 65536"/>
                <a:gd name="T11" fmla="*/ 0 60000 65536"/>
                <a:gd name="T12" fmla="*/ 0 60000 65536"/>
                <a:gd name="T13" fmla="*/ 0 60000 65536"/>
                <a:gd name="T14" fmla="*/ 0 60000 65536"/>
                <a:gd name="T15" fmla="*/ 0 w 7"/>
                <a:gd name="T16" fmla="*/ 0 h 1247"/>
                <a:gd name="T17" fmla="*/ 7 w 7"/>
                <a:gd name="T18" fmla="*/ 1247 h 1247"/>
              </a:gdLst>
              <a:ahLst/>
              <a:cxnLst>
                <a:cxn ang="T10">
                  <a:pos x="T0" y="T1"/>
                </a:cxn>
                <a:cxn ang="T11">
                  <a:pos x="T2" y="T3"/>
                </a:cxn>
                <a:cxn ang="T12">
                  <a:pos x="T4" y="T5"/>
                </a:cxn>
                <a:cxn ang="T13">
                  <a:pos x="T6" y="T7"/>
                </a:cxn>
                <a:cxn ang="T14">
                  <a:pos x="T8" y="T9"/>
                </a:cxn>
              </a:cxnLst>
              <a:rect l="T15" t="T16" r="T17" b="T18"/>
              <a:pathLst>
                <a:path w="7" h="1247">
                  <a:moveTo>
                    <a:pt x="7" y="0"/>
                  </a:moveTo>
                  <a:lnTo>
                    <a:pt x="6" y="1247"/>
                  </a:lnTo>
                  <a:lnTo>
                    <a:pt x="0" y="1247"/>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3" name="Freeform 152"/>
            <p:cNvSpPr>
              <a:spLocks/>
            </p:cNvSpPr>
            <p:nvPr/>
          </p:nvSpPr>
          <p:spPr bwMode="auto">
            <a:xfrm>
              <a:off x="3397"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4" name="Freeform 153"/>
            <p:cNvSpPr>
              <a:spLocks/>
            </p:cNvSpPr>
            <p:nvPr/>
          </p:nvSpPr>
          <p:spPr bwMode="auto">
            <a:xfrm>
              <a:off x="3302" y="3000"/>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5" name="Freeform 154"/>
            <p:cNvSpPr>
              <a:spLocks/>
            </p:cNvSpPr>
            <p:nvPr/>
          </p:nvSpPr>
          <p:spPr bwMode="auto">
            <a:xfrm>
              <a:off x="3302" y="3216"/>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6" name="Freeform 155"/>
            <p:cNvSpPr>
              <a:spLocks/>
            </p:cNvSpPr>
            <p:nvPr/>
          </p:nvSpPr>
          <p:spPr bwMode="auto">
            <a:xfrm>
              <a:off x="3302" y="3439"/>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7" name="Freeform 156"/>
            <p:cNvSpPr>
              <a:spLocks/>
            </p:cNvSpPr>
            <p:nvPr/>
          </p:nvSpPr>
          <p:spPr bwMode="auto">
            <a:xfrm>
              <a:off x="3302" y="3662"/>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8" name="Freeform 157"/>
            <p:cNvSpPr>
              <a:spLocks/>
            </p:cNvSpPr>
            <p:nvPr/>
          </p:nvSpPr>
          <p:spPr bwMode="auto">
            <a:xfrm>
              <a:off x="3302" y="3885"/>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79" name="Freeform 158"/>
            <p:cNvSpPr>
              <a:spLocks/>
            </p:cNvSpPr>
            <p:nvPr/>
          </p:nvSpPr>
          <p:spPr bwMode="auto">
            <a:xfrm>
              <a:off x="3666"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0" name="Freeform 159"/>
            <p:cNvSpPr>
              <a:spLocks/>
            </p:cNvSpPr>
            <p:nvPr/>
          </p:nvSpPr>
          <p:spPr bwMode="auto">
            <a:xfrm>
              <a:off x="3942"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1" name="Freeform 160"/>
            <p:cNvSpPr>
              <a:spLocks/>
            </p:cNvSpPr>
            <p:nvPr/>
          </p:nvSpPr>
          <p:spPr bwMode="auto">
            <a:xfrm>
              <a:off x="4211"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2" name="Freeform 161"/>
            <p:cNvSpPr>
              <a:spLocks/>
            </p:cNvSpPr>
            <p:nvPr/>
          </p:nvSpPr>
          <p:spPr bwMode="auto">
            <a:xfrm>
              <a:off x="4486"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3" name="Freeform 162"/>
            <p:cNvSpPr>
              <a:spLocks/>
            </p:cNvSpPr>
            <p:nvPr/>
          </p:nvSpPr>
          <p:spPr bwMode="auto">
            <a:xfrm>
              <a:off x="4755" y="3936"/>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4" name="Freeform 163"/>
            <p:cNvSpPr>
              <a:spLocks/>
            </p:cNvSpPr>
            <p:nvPr/>
          </p:nvSpPr>
          <p:spPr bwMode="auto">
            <a:xfrm>
              <a:off x="5025" y="3936"/>
              <a:ext cx="7" cy="26"/>
            </a:xfrm>
            <a:custGeom>
              <a:avLst/>
              <a:gdLst>
                <a:gd name="T0" fmla="*/ 7 w 7"/>
                <a:gd name="T1" fmla="*/ 0 h 23"/>
                <a:gd name="T2" fmla="*/ 6 w 7"/>
                <a:gd name="T3" fmla="*/ 26 h 23"/>
                <a:gd name="T4" fmla="*/ 0 w 7"/>
                <a:gd name="T5" fmla="*/ 26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5" name="Freeform 164"/>
            <p:cNvSpPr>
              <a:spLocks/>
            </p:cNvSpPr>
            <p:nvPr/>
          </p:nvSpPr>
          <p:spPr bwMode="auto">
            <a:xfrm>
              <a:off x="3328" y="3966"/>
              <a:ext cx="2133" cy="8"/>
            </a:xfrm>
            <a:custGeom>
              <a:avLst/>
              <a:gdLst>
                <a:gd name="T0" fmla="*/ 2133 w 1950"/>
                <a:gd name="T1" fmla="*/ 8 h 7"/>
                <a:gd name="T2" fmla="*/ 0 w 1950"/>
                <a:gd name="T3" fmla="*/ 7 h 7"/>
                <a:gd name="T4" fmla="*/ 0 w 1950"/>
                <a:gd name="T5" fmla="*/ 0 h 7"/>
                <a:gd name="T6" fmla="*/ 2133 w 1950"/>
                <a:gd name="T7" fmla="*/ 1 h 7"/>
                <a:gd name="T8" fmla="*/ 2133 w 1950"/>
                <a:gd name="T9" fmla="*/ 8 h 7"/>
                <a:gd name="T10" fmla="*/ 0 60000 65536"/>
                <a:gd name="T11" fmla="*/ 0 60000 65536"/>
                <a:gd name="T12" fmla="*/ 0 60000 65536"/>
                <a:gd name="T13" fmla="*/ 0 60000 65536"/>
                <a:gd name="T14" fmla="*/ 0 60000 65536"/>
                <a:gd name="T15" fmla="*/ 0 w 1950"/>
                <a:gd name="T16" fmla="*/ 0 h 7"/>
                <a:gd name="T17" fmla="*/ 1950 w 1950"/>
                <a:gd name="T18" fmla="*/ 7 h 7"/>
              </a:gdLst>
              <a:ahLst/>
              <a:cxnLst>
                <a:cxn ang="T10">
                  <a:pos x="T0" y="T1"/>
                </a:cxn>
                <a:cxn ang="T11">
                  <a:pos x="T2" y="T3"/>
                </a:cxn>
                <a:cxn ang="T12">
                  <a:pos x="T4" y="T5"/>
                </a:cxn>
                <a:cxn ang="T13">
                  <a:pos x="T6" y="T7"/>
                </a:cxn>
                <a:cxn ang="T14">
                  <a:pos x="T8" y="T9"/>
                </a:cxn>
              </a:cxnLst>
              <a:rect l="T15" t="T16" r="T17" b="T18"/>
              <a:pathLst>
                <a:path w="1950" h="7">
                  <a:moveTo>
                    <a:pt x="1950" y="7"/>
                  </a:moveTo>
                  <a:lnTo>
                    <a:pt x="0" y="6"/>
                  </a:lnTo>
                  <a:lnTo>
                    <a:pt x="0" y="0"/>
                  </a:lnTo>
                  <a:lnTo>
                    <a:pt x="1950" y="1"/>
                  </a:lnTo>
                  <a:lnTo>
                    <a:pt x="1950"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6" name="Freeform 165"/>
            <p:cNvSpPr>
              <a:spLocks/>
            </p:cNvSpPr>
            <p:nvPr/>
          </p:nvSpPr>
          <p:spPr bwMode="auto">
            <a:xfrm>
              <a:off x="5300" y="3943"/>
              <a:ext cx="8" cy="26"/>
            </a:xfrm>
            <a:custGeom>
              <a:avLst/>
              <a:gdLst>
                <a:gd name="T0" fmla="*/ 8 w 7"/>
                <a:gd name="T1" fmla="*/ 0 h 23"/>
                <a:gd name="T2" fmla="*/ 7 w 7"/>
                <a:gd name="T3" fmla="*/ 26 h 23"/>
                <a:gd name="T4" fmla="*/ 0 w 7"/>
                <a:gd name="T5" fmla="*/ 26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7" name="Freeform 166"/>
            <p:cNvSpPr>
              <a:spLocks/>
            </p:cNvSpPr>
            <p:nvPr/>
          </p:nvSpPr>
          <p:spPr bwMode="auto">
            <a:xfrm>
              <a:off x="3302" y="2777"/>
              <a:ext cx="25" cy="7"/>
            </a:xfrm>
            <a:custGeom>
              <a:avLst/>
              <a:gdLst>
                <a:gd name="T0" fmla="*/ 25 w 23"/>
                <a:gd name="T1" fmla="*/ 7 h 7"/>
                <a:gd name="T2" fmla="*/ 0 w 23"/>
                <a:gd name="T3" fmla="*/ 6 h 7"/>
                <a:gd name="T4" fmla="*/ 0 w 23"/>
                <a:gd name="T5" fmla="*/ 0 h 7"/>
                <a:gd name="T6" fmla="*/ 25 w 23"/>
                <a:gd name="T7" fmla="*/ 1 h 7"/>
                <a:gd name="T8" fmla="*/ 25 w 23"/>
                <a:gd name="T9" fmla="*/ 7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8" name="Freeform 167"/>
            <p:cNvSpPr>
              <a:spLocks/>
            </p:cNvSpPr>
            <p:nvPr/>
          </p:nvSpPr>
          <p:spPr bwMode="auto">
            <a:xfrm>
              <a:off x="3302" y="2553"/>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489" name="Rectangle 168"/>
            <p:cNvSpPr>
              <a:spLocks noChangeArrowheads="1"/>
            </p:cNvSpPr>
            <p:nvPr/>
          </p:nvSpPr>
          <p:spPr bwMode="auto">
            <a:xfrm>
              <a:off x="3171" y="3144"/>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0.8</a:t>
              </a:r>
              <a:endParaRPr lang="en-US" altLang="fr-FR" sz="1800" dirty="0"/>
            </a:p>
          </p:txBody>
        </p:sp>
        <p:sp>
          <p:nvSpPr>
            <p:cNvPr id="19490" name="Rectangle 169"/>
            <p:cNvSpPr>
              <a:spLocks noChangeArrowheads="1"/>
            </p:cNvSpPr>
            <p:nvPr/>
          </p:nvSpPr>
          <p:spPr bwMode="auto">
            <a:xfrm>
              <a:off x="3171" y="3367"/>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0.6</a:t>
              </a:r>
              <a:endParaRPr lang="en-US" altLang="fr-FR" sz="1800" dirty="0"/>
            </a:p>
          </p:txBody>
        </p:sp>
        <p:sp>
          <p:nvSpPr>
            <p:cNvPr id="19491" name="Rectangle 170"/>
            <p:cNvSpPr>
              <a:spLocks noChangeArrowheads="1"/>
            </p:cNvSpPr>
            <p:nvPr/>
          </p:nvSpPr>
          <p:spPr bwMode="auto">
            <a:xfrm>
              <a:off x="3171" y="3589"/>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0.4</a:t>
              </a:r>
              <a:endParaRPr lang="en-US" altLang="fr-FR" sz="1800" dirty="0"/>
            </a:p>
          </p:txBody>
        </p:sp>
        <p:sp>
          <p:nvSpPr>
            <p:cNvPr id="19492" name="Rectangle 171"/>
            <p:cNvSpPr>
              <a:spLocks noChangeArrowheads="1"/>
            </p:cNvSpPr>
            <p:nvPr/>
          </p:nvSpPr>
          <p:spPr bwMode="auto">
            <a:xfrm>
              <a:off x="3171" y="3811"/>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0.2</a:t>
              </a:r>
              <a:endParaRPr lang="en-US" altLang="fr-FR" sz="1800" dirty="0"/>
            </a:p>
          </p:txBody>
        </p:sp>
        <p:sp>
          <p:nvSpPr>
            <p:cNvPr id="19493" name="Rectangle 172"/>
            <p:cNvSpPr>
              <a:spLocks noChangeArrowheads="1"/>
            </p:cNvSpPr>
            <p:nvPr/>
          </p:nvSpPr>
          <p:spPr bwMode="auto">
            <a:xfrm>
              <a:off x="3171" y="2922"/>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1.0</a:t>
              </a:r>
              <a:endParaRPr lang="en-US" altLang="fr-FR" sz="1800" dirty="0"/>
            </a:p>
          </p:txBody>
        </p:sp>
        <p:sp>
          <p:nvSpPr>
            <p:cNvPr id="19494" name="Rectangle 173"/>
            <p:cNvSpPr>
              <a:spLocks noChangeArrowheads="1"/>
            </p:cNvSpPr>
            <p:nvPr/>
          </p:nvSpPr>
          <p:spPr bwMode="auto">
            <a:xfrm>
              <a:off x="3171" y="2700"/>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1.2</a:t>
              </a:r>
              <a:endParaRPr lang="en-US" altLang="fr-FR" sz="1800" dirty="0"/>
            </a:p>
          </p:txBody>
        </p:sp>
        <p:sp>
          <p:nvSpPr>
            <p:cNvPr id="19495" name="Rectangle 174"/>
            <p:cNvSpPr>
              <a:spLocks noChangeArrowheads="1"/>
            </p:cNvSpPr>
            <p:nvPr/>
          </p:nvSpPr>
          <p:spPr bwMode="auto">
            <a:xfrm>
              <a:off x="3171" y="2478"/>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1.4</a:t>
              </a:r>
              <a:endParaRPr lang="en-US" altLang="fr-FR" sz="1800" dirty="0"/>
            </a:p>
          </p:txBody>
        </p:sp>
        <p:sp>
          <p:nvSpPr>
            <p:cNvPr id="19496" name="Freeform 175"/>
            <p:cNvSpPr>
              <a:spLocks/>
            </p:cNvSpPr>
            <p:nvPr/>
          </p:nvSpPr>
          <p:spPr bwMode="auto">
            <a:xfrm>
              <a:off x="3385" y="3008"/>
              <a:ext cx="1742" cy="664"/>
            </a:xfrm>
            <a:custGeom>
              <a:avLst/>
              <a:gdLst>
                <a:gd name="T0" fmla="*/ 128 w 1593"/>
                <a:gd name="T1" fmla="*/ 107 h 590"/>
                <a:gd name="T2" fmla="*/ 305 w 1593"/>
                <a:gd name="T3" fmla="*/ 258 h 590"/>
                <a:gd name="T4" fmla="*/ 413 w 1593"/>
                <a:gd name="T5" fmla="*/ 344 h 590"/>
                <a:gd name="T6" fmla="*/ 508 w 1593"/>
                <a:gd name="T7" fmla="*/ 414 h 590"/>
                <a:gd name="T8" fmla="*/ 593 w 1593"/>
                <a:gd name="T9" fmla="*/ 467 h 590"/>
                <a:gd name="T10" fmla="*/ 702 w 1593"/>
                <a:gd name="T11" fmla="*/ 527 h 590"/>
                <a:gd name="T12" fmla="*/ 834 w 1593"/>
                <a:gd name="T13" fmla="*/ 587 h 590"/>
                <a:gd name="T14" fmla="*/ 950 w 1593"/>
                <a:gd name="T15" fmla="*/ 625 h 590"/>
                <a:gd name="T16" fmla="*/ 1067 w 1593"/>
                <a:gd name="T17" fmla="*/ 647 h 590"/>
                <a:gd name="T18" fmla="*/ 1188 w 1593"/>
                <a:gd name="T19" fmla="*/ 657 h 590"/>
                <a:gd name="T20" fmla="*/ 1256 w 1593"/>
                <a:gd name="T21" fmla="*/ 657 h 590"/>
                <a:gd name="T22" fmla="*/ 1342 w 1593"/>
                <a:gd name="T23" fmla="*/ 650 h 590"/>
                <a:gd name="T24" fmla="*/ 1437 w 1593"/>
                <a:gd name="T25" fmla="*/ 638 h 590"/>
                <a:gd name="T26" fmla="*/ 1529 w 1593"/>
                <a:gd name="T27" fmla="*/ 625 h 590"/>
                <a:gd name="T28" fmla="*/ 1603 w 1593"/>
                <a:gd name="T29" fmla="*/ 613 h 590"/>
                <a:gd name="T30" fmla="*/ 1655 w 1593"/>
                <a:gd name="T31" fmla="*/ 605 h 590"/>
                <a:gd name="T32" fmla="*/ 1692 w 1593"/>
                <a:gd name="T33" fmla="*/ 600 h 590"/>
                <a:gd name="T34" fmla="*/ 1741 w 1593"/>
                <a:gd name="T35" fmla="*/ 590 h 590"/>
                <a:gd name="T36" fmla="*/ 1719 w 1593"/>
                <a:gd name="T37" fmla="*/ 601 h 590"/>
                <a:gd name="T38" fmla="*/ 1675 w 1593"/>
                <a:gd name="T39" fmla="*/ 609 h 590"/>
                <a:gd name="T40" fmla="*/ 1633 w 1593"/>
                <a:gd name="T41" fmla="*/ 616 h 590"/>
                <a:gd name="T42" fmla="*/ 1570 w 1593"/>
                <a:gd name="T43" fmla="*/ 625 h 590"/>
                <a:gd name="T44" fmla="*/ 1485 w 1593"/>
                <a:gd name="T45" fmla="*/ 637 h 590"/>
                <a:gd name="T46" fmla="*/ 1389 w 1593"/>
                <a:gd name="T47" fmla="*/ 650 h 590"/>
                <a:gd name="T48" fmla="*/ 1297 w 1593"/>
                <a:gd name="T49" fmla="*/ 661 h 590"/>
                <a:gd name="T50" fmla="*/ 1220 w 1593"/>
                <a:gd name="T51" fmla="*/ 664 h 590"/>
                <a:gd name="T52" fmla="*/ 1125 w 1593"/>
                <a:gd name="T53" fmla="*/ 661 h 590"/>
                <a:gd name="T54" fmla="*/ 1007 w 1593"/>
                <a:gd name="T55" fmla="*/ 644 h 590"/>
                <a:gd name="T56" fmla="*/ 891 w 1593"/>
                <a:gd name="T57" fmla="*/ 614 h 590"/>
                <a:gd name="T58" fmla="*/ 768 w 1593"/>
                <a:gd name="T59" fmla="*/ 566 h 590"/>
                <a:gd name="T60" fmla="*/ 627 w 1593"/>
                <a:gd name="T61" fmla="*/ 495 h 590"/>
                <a:gd name="T62" fmla="*/ 548 w 1593"/>
                <a:gd name="T63" fmla="*/ 448 h 590"/>
                <a:gd name="T64" fmla="*/ 459 w 1593"/>
                <a:gd name="T65" fmla="*/ 387 h 590"/>
                <a:gd name="T66" fmla="*/ 356 w 1593"/>
                <a:gd name="T67" fmla="*/ 308 h 590"/>
                <a:gd name="T68" fmla="*/ 244 w 1593"/>
                <a:gd name="T69" fmla="*/ 215 h 590"/>
                <a:gd name="T70" fmla="*/ 0 w 1593"/>
                <a:gd name="T71" fmla="*/ 6 h 59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593"/>
                <a:gd name="T109" fmla="*/ 0 h 590"/>
                <a:gd name="T110" fmla="*/ 1593 w 1593"/>
                <a:gd name="T111" fmla="*/ 590 h 59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593" h="590">
                  <a:moveTo>
                    <a:pt x="4" y="0"/>
                  </a:moveTo>
                  <a:lnTo>
                    <a:pt x="117" y="95"/>
                  </a:lnTo>
                  <a:lnTo>
                    <a:pt x="227" y="186"/>
                  </a:lnTo>
                  <a:lnTo>
                    <a:pt x="279" y="229"/>
                  </a:lnTo>
                  <a:lnTo>
                    <a:pt x="330" y="269"/>
                  </a:lnTo>
                  <a:lnTo>
                    <a:pt x="378" y="306"/>
                  </a:lnTo>
                  <a:lnTo>
                    <a:pt x="423" y="339"/>
                  </a:lnTo>
                  <a:lnTo>
                    <a:pt x="465" y="368"/>
                  </a:lnTo>
                  <a:lnTo>
                    <a:pt x="505" y="393"/>
                  </a:lnTo>
                  <a:lnTo>
                    <a:pt x="542" y="415"/>
                  </a:lnTo>
                  <a:lnTo>
                    <a:pt x="576" y="435"/>
                  </a:lnTo>
                  <a:lnTo>
                    <a:pt x="642" y="468"/>
                  </a:lnTo>
                  <a:lnTo>
                    <a:pt x="704" y="497"/>
                  </a:lnTo>
                  <a:lnTo>
                    <a:pt x="763" y="522"/>
                  </a:lnTo>
                  <a:lnTo>
                    <a:pt x="817" y="541"/>
                  </a:lnTo>
                  <a:lnTo>
                    <a:pt x="869" y="555"/>
                  </a:lnTo>
                  <a:lnTo>
                    <a:pt x="922" y="566"/>
                  </a:lnTo>
                  <a:lnTo>
                    <a:pt x="976" y="575"/>
                  </a:lnTo>
                  <a:lnTo>
                    <a:pt x="1029" y="582"/>
                  </a:lnTo>
                  <a:lnTo>
                    <a:pt x="1086" y="584"/>
                  </a:lnTo>
                  <a:lnTo>
                    <a:pt x="1116" y="584"/>
                  </a:lnTo>
                  <a:lnTo>
                    <a:pt x="1149" y="584"/>
                  </a:lnTo>
                  <a:lnTo>
                    <a:pt x="1186" y="581"/>
                  </a:lnTo>
                  <a:lnTo>
                    <a:pt x="1227" y="578"/>
                  </a:lnTo>
                  <a:lnTo>
                    <a:pt x="1269" y="573"/>
                  </a:lnTo>
                  <a:lnTo>
                    <a:pt x="1314" y="567"/>
                  </a:lnTo>
                  <a:lnTo>
                    <a:pt x="1357" y="561"/>
                  </a:lnTo>
                  <a:lnTo>
                    <a:pt x="1398" y="555"/>
                  </a:lnTo>
                  <a:lnTo>
                    <a:pt x="1435" y="550"/>
                  </a:lnTo>
                  <a:lnTo>
                    <a:pt x="1466" y="545"/>
                  </a:lnTo>
                  <a:lnTo>
                    <a:pt x="1491" y="542"/>
                  </a:lnTo>
                  <a:lnTo>
                    <a:pt x="1513" y="538"/>
                  </a:lnTo>
                  <a:lnTo>
                    <a:pt x="1531" y="536"/>
                  </a:lnTo>
                  <a:lnTo>
                    <a:pt x="1547" y="533"/>
                  </a:lnTo>
                  <a:lnTo>
                    <a:pt x="1571" y="528"/>
                  </a:lnTo>
                  <a:lnTo>
                    <a:pt x="1592" y="524"/>
                  </a:lnTo>
                  <a:lnTo>
                    <a:pt x="1593" y="530"/>
                  </a:lnTo>
                  <a:lnTo>
                    <a:pt x="1572" y="534"/>
                  </a:lnTo>
                  <a:lnTo>
                    <a:pt x="1548" y="539"/>
                  </a:lnTo>
                  <a:lnTo>
                    <a:pt x="1532" y="541"/>
                  </a:lnTo>
                  <a:lnTo>
                    <a:pt x="1514" y="544"/>
                  </a:lnTo>
                  <a:lnTo>
                    <a:pt x="1493" y="547"/>
                  </a:lnTo>
                  <a:lnTo>
                    <a:pt x="1467" y="551"/>
                  </a:lnTo>
                  <a:lnTo>
                    <a:pt x="1436" y="555"/>
                  </a:lnTo>
                  <a:lnTo>
                    <a:pt x="1399" y="560"/>
                  </a:lnTo>
                  <a:lnTo>
                    <a:pt x="1358" y="566"/>
                  </a:lnTo>
                  <a:lnTo>
                    <a:pt x="1314" y="573"/>
                  </a:lnTo>
                  <a:lnTo>
                    <a:pt x="1270" y="578"/>
                  </a:lnTo>
                  <a:lnTo>
                    <a:pt x="1227" y="584"/>
                  </a:lnTo>
                  <a:lnTo>
                    <a:pt x="1186" y="587"/>
                  </a:lnTo>
                  <a:lnTo>
                    <a:pt x="1149" y="590"/>
                  </a:lnTo>
                  <a:lnTo>
                    <a:pt x="1116" y="590"/>
                  </a:lnTo>
                  <a:lnTo>
                    <a:pt x="1085" y="590"/>
                  </a:lnTo>
                  <a:lnTo>
                    <a:pt x="1029" y="587"/>
                  </a:lnTo>
                  <a:lnTo>
                    <a:pt x="975" y="581"/>
                  </a:lnTo>
                  <a:lnTo>
                    <a:pt x="921" y="572"/>
                  </a:lnTo>
                  <a:lnTo>
                    <a:pt x="867" y="560"/>
                  </a:lnTo>
                  <a:lnTo>
                    <a:pt x="815" y="546"/>
                  </a:lnTo>
                  <a:lnTo>
                    <a:pt x="761" y="527"/>
                  </a:lnTo>
                  <a:lnTo>
                    <a:pt x="702" y="503"/>
                  </a:lnTo>
                  <a:lnTo>
                    <a:pt x="639" y="473"/>
                  </a:lnTo>
                  <a:lnTo>
                    <a:pt x="573" y="440"/>
                  </a:lnTo>
                  <a:lnTo>
                    <a:pt x="538" y="420"/>
                  </a:lnTo>
                  <a:lnTo>
                    <a:pt x="501" y="398"/>
                  </a:lnTo>
                  <a:lnTo>
                    <a:pt x="462" y="373"/>
                  </a:lnTo>
                  <a:lnTo>
                    <a:pt x="420" y="344"/>
                  </a:lnTo>
                  <a:lnTo>
                    <a:pt x="374" y="311"/>
                  </a:lnTo>
                  <a:lnTo>
                    <a:pt x="326" y="274"/>
                  </a:lnTo>
                  <a:lnTo>
                    <a:pt x="275" y="234"/>
                  </a:lnTo>
                  <a:lnTo>
                    <a:pt x="223" y="191"/>
                  </a:lnTo>
                  <a:lnTo>
                    <a:pt x="113" y="100"/>
                  </a:lnTo>
                  <a:lnTo>
                    <a:pt x="0" y="5"/>
                  </a:lnTo>
                  <a:lnTo>
                    <a:pt x="4" y="0"/>
                  </a:lnTo>
                  <a:close/>
                </a:path>
              </a:pathLst>
            </a:custGeom>
            <a:solidFill>
              <a:srgbClr val="000000"/>
            </a:solidFill>
            <a:ln w="28575" cap="flat" cmpd="sng">
              <a:solidFill>
                <a:srgbClr val="0066FF"/>
              </a:solidFill>
              <a:prstDash val="solid"/>
              <a:round/>
              <a:headEnd/>
              <a:tailEnd/>
            </a:ln>
          </p:spPr>
          <p:txBody>
            <a:bodyPr/>
            <a:lstStyle/>
            <a:p>
              <a:endParaRPr lang="en-US" dirty="0"/>
            </a:p>
          </p:txBody>
        </p:sp>
        <p:sp>
          <p:nvSpPr>
            <p:cNvPr id="19497" name="Freeform 176"/>
            <p:cNvSpPr>
              <a:spLocks noEditPoints="1"/>
            </p:cNvSpPr>
            <p:nvPr/>
          </p:nvSpPr>
          <p:spPr bwMode="auto">
            <a:xfrm>
              <a:off x="3398" y="2617"/>
              <a:ext cx="1750" cy="995"/>
            </a:xfrm>
            <a:custGeom>
              <a:avLst/>
              <a:gdLst>
                <a:gd name="T0" fmla="*/ 13 w 1600"/>
                <a:gd name="T1" fmla="*/ 23 h 883"/>
                <a:gd name="T2" fmla="*/ 45 w 1600"/>
                <a:gd name="T3" fmla="*/ 61 h 883"/>
                <a:gd name="T4" fmla="*/ 56 w 1600"/>
                <a:gd name="T5" fmla="*/ 79 h 883"/>
                <a:gd name="T6" fmla="*/ 50 w 1600"/>
                <a:gd name="T7" fmla="*/ 82 h 883"/>
                <a:gd name="T8" fmla="*/ 75 w 1600"/>
                <a:gd name="T9" fmla="*/ 122 h 883"/>
                <a:gd name="T10" fmla="*/ 102 w 1600"/>
                <a:gd name="T11" fmla="*/ 161 h 883"/>
                <a:gd name="T12" fmla="*/ 127 w 1600"/>
                <a:gd name="T13" fmla="*/ 201 h 883"/>
                <a:gd name="T14" fmla="*/ 152 w 1600"/>
                <a:gd name="T15" fmla="*/ 240 h 883"/>
                <a:gd name="T16" fmla="*/ 194 w 1600"/>
                <a:gd name="T17" fmla="*/ 302 h 883"/>
                <a:gd name="T18" fmla="*/ 225 w 1600"/>
                <a:gd name="T19" fmla="*/ 336 h 883"/>
                <a:gd name="T20" fmla="*/ 252 w 1600"/>
                <a:gd name="T21" fmla="*/ 375 h 883"/>
                <a:gd name="T22" fmla="*/ 276 w 1600"/>
                <a:gd name="T23" fmla="*/ 408 h 883"/>
                <a:gd name="T24" fmla="*/ 264 w 1600"/>
                <a:gd name="T25" fmla="*/ 391 h 883"/>
                <a:gd name="T26" fmla="*/ 290 w 1600"/>
                <a:gd name="T27" fmla="*/ 437 h 883"/>
                <a:gd name="T28" fmla="*/ 333 w 1600"/>
                <a:gd name="T29" fmla="*/ 490 h 883"/>
                <a:gd name="T30" fmla="*/ 364 w 1600"/>
                <a:gd name="T31" fmla="*/ 525 h 883"/>
                <a:gd name="T32" fmla="*/ 401 w 1600"/>
                <a:gd name="T33" fmla="*/ 553 h 883"/>
                <a:gd name="T34" fmla="*/ 416 w 1600"/>
                <a:gd name="T35" fmla="*/ 568 h 883"/>
                <a:gd name="T36" fmla="*/ 411 w 1600"/>
                <a:gd name="T37" fmla="*/ 572 h 883"/>
                <a:gd name="T38" fmla="*/ 466 w 1600"/>
                <a:gd name="T39" fmla="*/ 622 h 883"/>
                <a:gd name="T40" fmla="*/ 505 w 1600"/>
                <a:gd name="T41" fmla="*/ 646 h 883"/>
                <a:gd name="T42" fmla="*/ 528 w 1600"/>
                <a:gd name="T43" fmla="*/ 665 h 883"/>
                <a:gd name="T44" fmla="*/ 521 w 1600"/>
                <a:gd name="T45" fmla="*/ 659 h 883"/>
                <a:gd name="T46" fmla="*/ 557 w 1600"/>
                <a:gd name="T47" fmla="*/ 687 h 883"/>
                <a:gd name="T48" fmla="*/ 593 w 1600"/>
                <a:gd name="T49" fmla="*/ 723 h 883"/>
                <a:gd name="T50" fmla="*/ 649 w 1600"/>
                <a:gd name="T51" fmla="*/ 765 h 883"/>
                <a:gd name="T52" fmla="*/ 688 w 1600"/>
                <a:gd name="T53" fmla="*/ 790 h 883"/>
                <a:gd name="T54" fmla="*/ 731 w 1600"/>
                <a:gd name="T55" fmla="*/ 809 h 883"/>
                <a:gd name="T56" fmla="*/ 748 w 1600"/>
                <a:gd name="T57" fmla="*/ 819 h 883"/>
                <a:gd name="T58" fmla="*/ 788 w 1600"/>
                <a:gd name="T59" fmla="*/ 842 h 883"/>
                <a:gd name="T60" fmla="*/ 784 w 1600"/>
                <a:gd name="T61" fmla="*/ 847 h 883"/>
                <a:gd name="T62" fmla="*/ 826 w 1600"/>
                <a:gd name="T63" fmla="*/ 870 h 883"/>
                <a:gd name="T64" fmla="*/ 866 w 1600"/>
                <a:gd name="T65" fmla="*/ 891 h 883"/>
                <a:gd name="T66" fmla="*/ 932 w 1600"/>
                <a:gd name="T67" fmla="*/ 924 h 883"/>
                <a:gd name="T68" fmla="*/ 966 w 1600"/>
                <a:gd name="T69" fmla="*/ 933 h 883"/>
                <a:gd name="T70" fmla="*/ 953 w 1600"/>
                <a:gd name="T71" fmla="*/ 926 h 883"/>
                <a:gd name="T72" fmla="*/ 1015 w 1600"/>
                <a:gd name="T73" fmla="*/ 960 h 883"/>
                <a:gd name="T74" fmla="*/ 1061 w 1600"/>
                <a:gd name="T75" fmla="*/ 974 h 883"/>
                <a:gd name="T76" fmla="*/ 1106 w 1600"/>
                <a:gd name="T77" fmla="*/ 985 h 883"/>
                <a:gd name="T78" fmla="*/ 1152 w 1600"/>
                <a:gd name="T79" fmla="*/ 993 h 883"/>
                <a:gd name="T80" fmla="*/ 1198 w 1600"/>
                <a:gd name="T81" fmla="*/ 995 h 883"/>
                <a:gd name="T82" fmla="*/ 1243 w 1600"/>
                <a:gd name="T83" fmla="*/ 984 h 883"/>
                <a:gd name="T84" fmla="*/ 1262 w 1600"/>
                <a:gd name="T85" fmla="*/ 979 h 883"/>
                <a:gd name="T86" fmla="*/ 1263 w 1600"/>
                <a:gd name="T87" fmla="*/ 986 h 883"/>
                <a:gd name="T88" fmla="*/ 1308 w 1600"/>
                <a:gd name="T89" fmla="*/ 974 h 883"/>
                <a:gd name="T90" fmla="*/ 1352 w 1600"/>
                <a:gd name="T91" fmla="*/ 958 h 883"/>
                <a:gd name="T92" fmla="*/ 1420 w 1600"/>
                <a:gd name="T93" fmla="*/ 931 h 883"/>
                <a:gd name="T94" fmla="*/ 1457 w 1600"/>
                <a:gd name="T95" fmla="*/ 906 h 883"/>
                <a:gd name="T96" fmla="*/ 1434 w 1600"/>
                <a:gd name="T97" fmla="*/ 916 h 883"/>
                <a:gd name="T98" fmla="*/ 1500 w 1600"/>
                <a:gd name="T99" fmla="*/ 894 h 883"/>
                <a:gd name="T100" fmla="*/ 1541 w 1600"/>
                <a:gd name="T101" fmla="*/ 863 h 883"/>
                <a:gd name="T102" fmla="*/ 1559 w 1600"/>
                <a:gd name="T103" fmla="*/ 854 h 883"/>
                <a:gd name="T104" fmla="*/ 1562 w 1600"/>
                <a:gd name="T105" fmla="*/ 860 h 883"/>
                <a:gd name="T106" fmla="*/ 1621 w 1600"/>
                <a:gd name="T107" fmla="*/ 818 h 883"/>
                <a:gd name="T108" fmla="*/ 1654 w 1600"/>
                <a:gd name="T109" fmla="*/ 784 h 883"/>
                <a:gd name="T110" fmla="*/ 1690 w 1600"/>
                <a:gd name="T111" fmla="*/ 755 h 883"/>
                <a:gd name="T112" fmla="*/ 1726 w 1600"/>
                <a:gd name="T113" fmla="*/ 725 h 883"/>
                <a:gd name="T114" fmla="*/ 1746 w 1600"/>
                <a:gd name="T115" fmla="*/ 708 h 88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00"/>
                <a:gd name="T175" fmla="*/ 0 h 883"/>
                <a:gd name="T176" fmla="*/ 1600 w 1600"/>
                <a:gd name="T177" fmla="*/ 883 h 88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00" h="883">
                  <a:moveTo>
                    <a:pt x="5" y="0"/>
                  </a:moveTo>
                  <a:lnTo>
                    <a:pt x="17" y="17"/>
                  </a:lnTo>
                  <a:lnTo>
                    <a:pt x="18" y="19"/>
                  </a:lnTo>
                  <a:lnTo>
                    <a:pt x="13" y="23"/>
                  </a:lnTo>
                  <a:lnTo>
                    <a:pt x="12" y="20"/>
                  </a:lnTo>
                  <a:lnTo>
                    <a:pt x="0" y="3"/>
                  </a:lnTo>
                  <a:lnTo>
                    <a:pt x="5" y="0"/>
                  </a:lnTo>
                  <a:close/>
                  <a:moveTo>
                    <a:pt x="28" y="34"/>
                  </a:moveTo>
                  <a:lnTo>
                    <a:pt x="30" y="37"/>
                  </a:lnTo>
                  <a:lnTo>
                    <a:pt x="41" y="54"/>
                  </a:lnTo>
                  <a:lnTo>
                    <a:pt x="36" y="58"/>
                  </a:lnTo>
                  <a:lnTo>
                    <a:pt x="25" y="40"/>
                  </a:lnTo>
                  <a:lnTo>
                    <a:pt x="23" y="38"/>
                  </a:lnTo>
                  <a:lnTo>
                    <a:pt x="28" y="34"/>
                  </a:lnTo>
                  <a:close/>
                  <a:moveTo>
                    <a:pt x="51" y="70"/>
                  </a:moveTo>
                  <a:lnTo>
                    <a:pt x="61" y="84"/>
                  </a:lnTo>
                  <a:lnTo>
                    <a:pt x="65" y="90"/>
                  </a:lnTo>
                  <a:lnTo>
                    <a:pt x="60" y="93"/>
                  </a:lnTo>
                  <a:lnTo>
                    <a:pt x="56" y="87"/>
                  </a:lnTo>
                  <a:lnTo>
                    <a:pt x="46" y="73"/>
                  </a:lnTo>
                  <a:lnTo>
                    <a:pt x="51" y="70"/>
                  </a:lnTo>
                  <a:close/>
                  <a:moveTo>
                    <a:pt x="74" y="105"/>
                  </a:moveTo>
                  <a:lnTo>
                    <a:pt x="88" y="125"/>
                  </a:lnTo>
                  <a:lnTo>
                    <a:pt x="83" y="128"/>
                  </a:lnTo>
                  <a:lnTo>
                    <a:pt x="69" y="108"/>
                  </a:lnTo>
                  <a:lnTo>
                    <a:pt x="74" y="105"/>
                  </a:lnTo>
                  <a:close/>
                  <a:moveTo>
                    <a:pt x="98" y="140"/>
                  </a:moveTo>
                  <a:lnTo>
                    <a:pt x="111" y="160"/>
                  </a:lnTo>
                  <a:lnTo>
                    <a:pt x="106" y="163"/>
                  </a:lnTo>
                  <a:lnTo>
                    <a:pt x="93" y="143"/>
                  </a:lnTo>
                  <a:lnTo>
                    <a:pt x="98" y="140"/>
                  </a:lnTo>
                  <a:close/>
                  <a:moveTo>
                    <a:pt x="121" y="175"/>
                  </a:moveTo>
                  <a:lnTo>
                    <a:pt x="134" y="195"/>
                  </a:lnTo>
                  <a:lnTo>
                    <a:pt x="129" y="198"/>
                  </a:lnTo>
                  <a:lnTo>
                    <a:pt x="116" y="178"/>
                  </a:lnTo>
                  <a:lnTo>
                    <a:pt x="121" y="175"/>
                  </a:lnTo>
                  <a:close/>
                  <a:moveTo>
                    <a:pt x="144" y="210"/>
                  </a:moveTo>
                  <a:lnTo>
                    <a:pt x="158" y="229"/>
                  </a:lnTo>
                  <a:lnTo>
                    <a:pt x="153" y="233"/>
                  </a:lnTo>
                  <a:lnTo>
                    <a:pt x="139" y="213"/>
                  </a:lnTo>
                  <a:lnTo>
                    <a:pt x="144" y="210"/>
                  </a:lnTo>
                  <a:close/>
                  <a:moveTo>
                    <a:pt x="168" y="244"/>
                  </a:moveTo>
                  <a:lnTo>
                    <a:pt x="174" y="253"/>
                  </a:lnTo>
                  <a:lnTo>
                    <a:pt x="182" y="264"/>
                  </a:lnTo>
                  <a:lnTo>
                    <a:pt x="177" y="268"/>
                  </a:lnTo>
                  <a:lnTo>
                    <a:pt x="169" y="256"/>
                  </a:lnTo>
                  <a:lnTo>
                    <a:pt x="163" y="248"/>
                  </a:lnTo>
                  <a:lnTo>
                    <a:pt x="168" y="244"/>
                  </a:lnTo>
                  <a:close/>
                  <a:moveTo>
                    <a:pt x="192" y="279"/>
                  </a:moveTo>
                  <a:lnTo>
                    <a:pt x="206" y="298"/>
                  </a:lnTo>
                  <a:lnTo>
                    <a:pt x="201" y="302"/>
                  </a:lnTo>
                  <a:lnTo>
                    <a:pt x="187" y="282"/>
                  </a:lnTo>
                  <a:lnTo>
                    <a:pt x="192" y="279"/>
                  </a:lnTo>
                  <a:close/>
                  <a:moveTo>
                    <a:pt x="216" y="313"/>
                  </a:moveTo>
                  <a:lnTo>
                    <a:pt x="230" y="333"/>
                  </a:lnTo>
                  <a:lnTo>
                    <a:pt x="225" y="336"/>
                  </a:lnTo>
                  <a:lnTo>
                    <a:pt x="211" y="317"/>
                  </a:lnTo>
                  <a:lnTo>
                    <a:pt x="216" y="313"/>
                  </a:lnTo>
                  <a:close/>
                  <a:moveTo>
                    <a:pt x="241" y="347"/>
                  </a:moveTo>
                  <a:lnTo>
                    <a:pt x="252" y="362"/>
                  </a:lnTo>
                  <a:lnTo>
                    <a:pt x="255" y="366"/>
                  </a:lnTo>
                  <a:lnTo>
                    <a:pt x="251" y="370"/>
                  </a:lnTo>
                  <a:lnTo>
                    <a:pt x="247" y="365"/>
                  </a:lnTo>
                  <a:lnTo>
                    <a:pt x="236" y="351"/>
                  </a:lnTo>
                  <a:lnTo>
                    <a:pt x="241" y="347"/>
                  </a:lnTo>
                  <a:close/>
                  <a:moveTo>
                    <a:pt x="266" y="380"/>
                  </a:moveTo>
                  <a:lnTo>
                    <a:pt x="270" y="385"/>
                  </a:lnTo>
                  <a:lnTo>
                    <a:pt x="281" y="399"/>
                  </a:lnTo>
                  <a:lnTo>
                    <a:pt x="277" y="403"/>
                  </a:lnTo>
                  <a:lnTo>
                    <a:pt x="265" y="388"/>
                  </a:lnTo>
                  <a:lnTo>
                    <a:pt x="262" y="384"/>
                  </a:lnTo>
                  <a:lnTo>
                    <a:pt x="266" y="380"/>
                  </a:lnTo>
                  <a:close/>
                  <a:moveTo>
                    <a:pt x="293" y="413"/>
                  </a:moveTo>
                  <a:lnTo>
                    <a:pt x="309" y="431"/>
                  </a:lnTo>
                  <a:lnTo>
                    <a:pt x="304" y="435"/>
                  </a:lnTo>
                  <a:lnTo>
                    <a:pt x="288" y="417"/>
                  </a:lnTo>
                  <a:lnTo>
                    <a:pt x="293" y="413"/>
                  </a:lnTo>
                  <a:close/>
                  <a:moveTo>
                    <a:pt x="321" y="444"/>
                  </a:moveTo>
                  <a:lnTo>
                    <a:pt x="337" y="462"/>
                  </a:lnTo>
                  <a:lnTo>
                    <a:pt x="333" y="466"/>
                  </a:lnTo>
                  <a:lnTo>
                    <a:pt x="316" y="448"/>
                  </a:lnTo>
                  <a:lnTo>
                    <a:pt x="321" y="444"/>
                  </a:lnTo>
                  <a:close/>
                  <a:moveTo>
                    <a:pt x="350" y="474"/>
                  </a:moveTo>
                  <a:lnTo>
                    <a:pt x="354" y="478"/>
                  </a:lnTo>
                  <a:lnTo>
                    <a:pt x="367" y="491"/>
                  </a:lnTo>
                  <a:lnTo>
                    <a:pt x="363" y="495"/>
                  </a:lnTo>
                  <a:lnTo>
                    <a:pt x="350" y="483"/>
                  </a:lnTo>
                  <a:lnTo>
                    <a:pt x="345" y="478"/>
                  </a:lnTo>
                  <a:lnTo>
                    <a:pt x="350" y="474"/>
                  </a:lnTo>
                  <a:close/>
                  <a:moveTo>
                    <a:pt x="380" y="504"/>
                  </a:moveTo>
                  <a:lnTo>
                    <a:pt x="386" y="510"/>
                  </a:lnTo>
                  <a:lnTo>
                    <a:pt x="398" y="520"/>
                  </a:lnTo>
                  <a:lnTo>
                    <a:pt x="394" y="524"/>
                  </a:lnTo>
                  <a:lnTo>
                    <a:pt x="382" y="514"/>
                  </a:lnTo>
                  <a:lnTo>
                    <a:pt x="376" y="508"/>
                  </a:lnTo>
                  <a:lnTo>
                    <a:pt x="380" y="504"/>
                  </a:lnTo>
                  <a:close/>
                  <a:moveTo>
                    <a:pt x="411" y="532"/>
                  </a:moveTo>
                  <a:lnTo>
                    <a:pt x="419" y="538"/>
                  </a:lnTo>
                  <a:lnTo>
                    <a:pt x="429" y="547"/>
                  </a:lnTo>
                  <a:lnTo>
                    <a:pt x="426" y="552"/>
                  </a:lnTo>
                  <a:lnTo>
                    <a:pt x="415" y="543"/>
                  </a:lnTo>
                  <a:lnTo>
                    <a:pt x="407" y="536"/>
                  </a:lnTo>
                  <a:lnTo>
                    <a:pt x="411" y="532"/>
                  </a:lnTo>
                  <a:close/>
                  <a:moveTo>
                    <a:pt x="443" y="558"/>
                  </a:moveTo>
                  <a:lnTo>
                    <a:pt x="462" y="573"/>
                  </a:lnTo>
                  <a:lnTo>
                    <a:pt x="458" y="578"/>
                  </a:lnTo>
                  <a:lnTo>
                    <a:pt x="440" y="563"/>
                  </a:lnTo>
                  <a:lnTo>
                    <a:pt x="443" y="558"/>
                  </a:lnTo>
                  <a:close/>
                  <a:moveTo>
                    <a:pt x="476" y="585"/>
                  </a:moveTo>
                  <a:lnTo>
                    <a:pt x="483" y="590"/>
                  </a:lnTo>
                  <a:lnTo>
                    <a:pt x="495" y="600"/>
                  </a:lnTo>
                  <a:lnTo>
                    <a:pt x="491" y="604"/>
                  </a:lnTo>
                  <a:lnTo>
                    <a:pt x="479" y="595"/>
                  </a:lnTo>
                  <a:lnTo>
                    <a:pt x="472" y="589"/>
                  </a:lnTo>
                  <a:lnTo>
                    <a:pt x="476" y="585"/>
                  </a:lnTo>
                  <a:close/>
                  <a:moveTo>
                    <a:pt x="509" y="610"/>
                  </a:moveTo>
                  <a:lnTo>
                    <a:pt x="528" y="625"/>
                  </a:lnTo>
                  <a:lnTo>
                    <a:pt x="525" y="630"/>
                  </a:lnTo>
                  <a:lnTo>
                    <a:pt x="506" y="615"/>
                  </a:lnTo>
                  <a:lnTo>
                    <a:pt x="509" y="610"/>
                  </a:lnTo>
                  <a:close/>
                  <a:moveTo>
                    <a:pt x="543" y="636"/>
                  </a:moveTo>
                  <a:lnTo>
                    <a:pt x="545" y="637"/>
                  </a:lnTo>
                  <a:lnTo>
                    <a:pt x="562" y="649"/>
                  </a:lnTo>
                  <a:lnTo>
                    <a:pt x="559" y="654"/>
                  </a:lnTo>
                  <a:lnTo>
                    <a:pt x="542" y="642"/>
                  </a:lnTo>
                  <a:lnTo>
                    <a:pt x="539" y="640"/>
                  </a:lnTo>
                  <a:lnTo>
                    <a:pt x="543" y="636"/>
                  </a:lnTo>
                  <a:close/>
                  <a:moveTo>
                    <a:pt x="577" y="660"/>
                  </a:moveTo>
                  <a:lnTo>
                    <a:pt x="597" y="673"/>
                  </a:lnTo>
                  <a:lnTo>
                    <a:pt x="593" y="679"/>
                  </a:lnTo>
                  <a:lnTo>
                    <a:pt x="574" y="665"/>
                  </a:lnTo>
                  <a:lnTo>
                    <a:pt x="577" y="660"/>
                  </a:lnTo>
                  <a:close/>
                  <a:moveTo>
                    <a:pt x="612" y="684"/>
                  </a:moveTo>
                  <a:lnTo>
                    <a:pt x="632" y="696"/>
                  </a:lnTo>
                  <a:lnTo>
                    <a:pt x="629" y="701"/>
                  </a:lnTo>
                  <a:lnTo>
                    <a:pt x="609" y="688"/>
                  </a:lnTo>
                  <a:lnTo>
                    <a:pt x="612" y="684"/>
                  </a:lnTo>
                  <a:close/>
                  <a:moveTo>
                    <a:pt x="648" y="705"/>
                  </a:moveTo>
                  <a:lnTo>
                    <a:pt x="668" y="718"/>
                  </a:lnTo>
                  <a:lnTo>
                    <a:pt x="665" y="723"/>
                  </a:lnTo>
                  <a:lnTo>
                    <a:pt x="664" y="723"/>
                  </a:lnTo>
                  <a:lnTo>
                    <a:pt x="644" y="711"/>
                  </a:lnTo>
                  <a:lnTo>
                    <a:pt x="648" y="705"/>
                  </a:lnTo>
                  <a:close/>
                  <a:moveTo>
                    <a:pt x="684" y="727"/>
                  </a:moveTo>
                  <a:lnTo>
                    <a:pt x="705" y="738"/>
                  </a:lnTo>
                  <a:lnTo>
                    <a:pt x="702" y="744"/>
                  </a:lnTo>
                  <a:lnTo>
                    <a:pt x="681" y="732"/>
                  </a:lnTo>
                  <a:lnTo>
                    <a:pt x="684" y="727"/>
                  </a:lnTo>
                  <a:close/>
                  <a:moveTo>
                    <a:pt x="720" y="747"/>
                  </a:moveTo>
                  <a:lnTo>
                    <a:pt x="726" y="750"/>
                  </a:lnTo>
                  <a:lnTo>
                    <a:pt x="742" y="758"/>
                  </a:lnTo>
                  <a:lnTo>
                    <a:pt x="739" y="763"/>
                  </a:lnTo>
                  <a:lnTo>
                    <a:pt x="723" y="755"/>
                  </a:lnTo>
                  <a:lnTo>
                    <a:pt x="717" y="752"/>
                  </a:lnTo>
                  <a:lnTo>
                    <a:pt x="720" y="747"/>
                  </a:lnTo>
                  <a:close/>
                  <a:moveTo>
                    <a:pt x="758" y="766"/>
                  </a:moveTo>
                  <a:lnTo>
                    <a:pt x="779" y="777"/>
                  </a:lnTo>
                  <a:lnTo>
                    <a:pt x="776" y="783"/>
                  </a:lnTo>
                  <a:lnTo>
                    <a:pt x="755" y="772"/>
                  </a:lnTo>
                  <a:lnTo>
                    <a:pt x="758" y="766"/>
                  </a:lnTo>
                  <a:close/>
                  <a:moveTo>
                    <a:pt x="795" y="786"/>
                  </a:moveTo>
                  <a:lnTo>
                    <a:pt x="816" y="796"/>
                  </a:lnTo>
                  <a:lnTo>
                    <a:pt x="814" y="802"/>
                  </a:lnTo>
                  <a:lnTo>
                    <a:pt x="792" y="791"/>
                  </a:lnTo>
                  <a:lnTo>
                    <a:pt x="795" y="786"/>
                  </a:lnTo>
                  <a:close/>
                  <a:moveTo>
                    <a:pt x="833" y="804"/>
                  </a:moveTo>
                  <a:lnTo>
                    <a:pt x="834" y="805"/>
                  </a:lnTo>
                  <a:lnTo>
                    <a:pt x="854" y="814"/>
                  </a:lnTo>
                  <a:lnTo>
                    <a:pt x="852" y="820"/>
                  </a:lnTo>
                  <a:lnTo>
                    <a:pt x="831" y="811"/>
                  </a:lnTo>
                  <a:lnTo>
                    <a:pt x="830" y="810"/>
                  </a:lnTo>
                  <a:lnTo>
                    <a:pt x="833" y="804"/>
                  </a:lnTo>
                  <a:close/>
                  <a:moveTo>
                    <a:pt x="871" y="822"/>
                  </a:moveTo>
                  <a:lnTo>
                    <a:pt x="883" y="828"/>
                  </a:lnTo>
                  <a:lnTo>
                    <a:pt x="893" y="831"/>
                  </a:lnTo>
                  <a:lnTo>
                    <a:pt x="890" y="837"/>
                  </a:lnTo>
                  <a:lnTo>
                    <a:pt x="881" y="833"/>
                  </a:lnTo>
                  <a:lnTo>
                    <a:pt x="868" y="828"/>
                  </a:lnTo>
                  <a:lnTo>
                    <a:pt x="871" y="822"/>
                  </a:lnTo>
                  <a:close/>
                  <a:moveTo>
                    <a:pt x="909" y="838"/>
                  </a:moveTo>
                  <a:lnTo>
                    <a:pt x="930" y="846"/>
                  </a:lnTo>
                  <a:lnTo>
                    <a:pt x="932" y="846"/>
                  </a:lnTo>
                  <a:lnTo>
                    <a:pt x="930" y="852"/>
                  </a:lnTo>
                  <a:lnTo>
                    <a:pt x="928" y="852"/>
                  </a:lnTo>
                  <a:lnTo>
                    <a:pt x="907" y="843"/>
                  </a:lnTo>
                  <a:lnTo>
                    <a:pt x="909" y="838"/>
                  </a:lnTo>
                  <a:close/>
                  <a:moveTo>
                    <a:pt x="949" y="852"/>
                  </a:moveTo>
                  <a:lnTo>
                    <a:pt x="972" y="858"/>
                  </a:lnTo>
                  <a:lnTo>
                    <a:pt x="970" y="864"/>
                  </a:lnTo>
                  <a:lnTo>
                    <a:pt x="947" y="857"/>
                  </a:lnTo>
                  <a:lnTo>
                    <a:pt x="949" y="852"/>
                  </a:lnTo>
                  <a:close/>
                  <a:moveTo>
                    <a:pt x="989" y="863"/>
                  </a:moveTo>
                  <a:lnTo>
                    <a:pt x="1013" y="868"/>
                  </a:lnTo>
                  <a:lnTo>
                    <a:pt x="1011" y="874"/>
                  </a:lnTo>
                  <a:lnTo>
                    <a:pt x="988" y="868"/>
                  </a:lnTo>
                  <a:lnTo>
                    <a:pt x="989" y="863"/>
                  </a:lnTo>
                  <a:close/>
                  <a:moveTo>
                    <a:pt x="1030" y="872"/>
                  </a:moveTo>
                  <a:lnTo>
                    <a:pt x="1054" y="875"/>
                  </a:lnTo>
                  <a:lnTo>
                    <a:pt x="1053" y="881"/>
                  </a:lnTo>
                  <a:lnTo>
                    <a:pt x="1029" y="877"/>
                  </a:lnTo>
                  <a:lnTo>
                    <a:pt x="1030" y="872"/>
                  </a:lnTo>
                  <a:close/>
                  <a:moveTo>
                    <a:pt x="1071" y="877"/>
                  </a:moveTo>
                  <a:lnTo>
                    <a:pt x="1095" y="877"/>
                  </a:lnTo>
                  <a:lnTo>
                    <a:pt x="1095" y="883"/>
                  </a:lnTo>
                  <a:lnTo>
                    <a:pt x="1071" y="883"/>
                  </a:lnTo>
                  <a:lnTo>
                    <a:pt x="1071" y="877"/>
                  </a:lnTo>
                  <a:close/>
                  <a:moveTo>
                    <a:pt x="1113" y="876"/>
                  </a:moveTo>
                  <a:lnTo>
                    <a:pt x="1129" y="874"/>
                  </a:lnTo>
                  <a:lnTo>
                    <a:pt x="1136" y="873"/>
                  </a:lnTo>
                  <a:lnTo>
                    <a:pt x="1137" y="879"/>
                  </a:lnTo>
                  <a:lnTo>
                    <a:pt x="1130" y="880"/>
                  </a:lnTo>
                  <a:lnTo>
                    <a:pt x="1113" y="882"/>
                  </a:lnTo>
                  <a:lnTo>
                    <a:pt x="1113" y="876"/>
                  </a:lnTo>
                  <a:close/>
                  <a:moveTo>
                    <a:pt x="1154" y="869"/>
                  </a:moveTo>
                  <a:lnTo>
                    <a:pt x="1156" y="869"/>
                  </a:lnTo>
                  <a:lnTo>
                    <a:pt x="1177" y="863"/>
                  </a:lnTo>
                  <a:lnTo>
                    <a:pt x="1179" y="869"/>
                  </a:lnTo>
                  <a:lnTo>
                    <a:pt x="1157" y="875"/>
                  </a:lnTo>
                  <a:lnTo>
                    <a:pt x="1155" y="875"/>
                  </a:lnTo>
                  <a:lnTo>
                    <a:pt x="1154" y="869"/>
                  </a:lnTo>
                  <a:close/>
                  <a:moveTo>
                    <a:pt x="1194" y="858"/>
                  </a:moveTo>
                  <a:lnTo>
                    <a:pt x="1217" y="851"/>
                  </a:lnTo>
                  <a:lnTo>
                    <a:pt x="1219" y="856"/>
                  </a:lnTo>
                  <a:lnTo>
                    <a:pt x="1196" y="864"/>
                  </a:lnTo>
                  <a:lnTo>
                    <a:pt x="1194" y="858"/>
                  </a:lnTo>
                  <a:close/>
                  <a:moveTo>
                    <a:pt x="1234" y="844"/>
                  </a:moveTo>
                  <a:lnTo>
                    <a:pt x="1256" y="836"/>
                  </a:lnTo>
                  <a:lnTo>
                    <a:pt x="1259" y="842"/>
                  </a:lnTo>
                  <a:lnTo>
                    <a:pt x="1236" y="850"/>
                  </a:lnTo>
                  <a:lnTo>
                    <a:pt x="1234" y="844"/>
                  </a:lnTo>
                  <a:close/>
                  <a:moveTo>
                    <a:pt x="1273" y="829"/>
                  </a:moveTo>
                  <a:lnTo>
                    <a:pt x="1294" y="820"/>
                  </a:lnTo>
                  <a:lnTo>
                    <a:pt x="1295" y="820"/>
                  </a:lnTo>
                  <a:lnTo>
                    <a:pt x="1298" y="826"/>
                  </a:lnTo>
                  <a:lnTo>
                    <a:pt x="1297" y="826"/>
                  </a:lnTo>
                  <a:lnTo>
                    <a:pt x="1275" y="835"/>
                  </a:lnTo>
                  <a:lnTo>
                    <a:pt x="1273" y="829"/>
                  </a:lnTo>
                  <a:close/>
                  <a:moveTo>
                    <a:pt x="1311" y="813"/>
                  </a:moveTo>
                  <a:lnTo>
                    <a:pt x="1332" y="804"/>
                  </a:lnTo>
                  <a:lnTo>
                    <a:pt x="1334" y="803"/>
                  </a:lnTo>
                  <a:lnTo>
                    <a:pt x="1336" y="809"/>
                  </a:lnTo>
                  <a:lnTo>
                    <a:pt x="1334" y="810"/>
                  </a:lnTo>
                  <a:lnTo>
                    <a:pt x="1314" y="818"/>
                  </a:lnTo>
                  <a:lnTo>
                    <a:pt x="1311" y="813"/>
                  </a:lnTo>
                  <a:close/>
                  <a:moveTo>
                    <a:pt x="1350" y="796"/>
                  </a:moveTo>
                  <a:lnTo>
                    <a:pt x="1368" y="787"/>
                  </a:lnTo>
                  <a:lnTo>
                    <a:pt x="1371" y="786"/>
                  </a:lnTo>
                  <a:lnTo>
                    <a:pt x="1374" y="791"/>
                  </a:lnTo>
                  <a:lnTo>
                    <a:pt x="1371" y="793"/>
                  </a:lnTo>
                  <a:lnTo>
                    <a:pt x="1352" y="801"/>
                  </a:lnTo>
                  <a:lnTo>
                    <a:pt x="1350" y="796"/>
                  </a:lnTo>
                  <a:close/>
                  <a:moveTo>
                    <a:pt x="1388" y="777"/>
                  </a:moveTo>
                  <a:lnTo>
                    <a:pt x="1402" y="770"/>
                  </a:lnTo>
                  <a:lnTo>
                    <a:pt x="1409" y="766"/>
                  </a:lnTo>
                  <a:lnTo>
                    <a:pt x="1412" y="772"/>
                  </a:lnTo>
                  <a:lnTo>
                    <a:pt x="1404" y="776"/>
                  </a:lnTo>
                  <a:lnTo>
                    <a:pt x="1390" y="783"/>
                  </a:lnTo>
                  <a:lnTo>
                    <a:pt x="1388" y="777"/>
                  </a:lnTo>
                  <a:close/>
                  <a:moveTo>
                    <a:pt x="1425" y="758"/>
                  </a:moveTo>
                  <a:lnTo>
                    <a:pt x="1432" y="754"/>
                  </a:lnTo>
                  <a:lnTo>
                    <a:pt x="1445" y="745"/>
                  </a:lnTo>
                  <a:lnTo>
                    <a:pt x="1448" y="750"/>
                  </a:lnTo>
                  <a:lnTo>
                    <a:pt x="1434" y="760"/>
                  </a:lnTo>
                  <a:lnTo>
                    <a:pt x="1428" y="763"/>
                  </a:lnTo>
                  <a:lnTo>
                    <a:pt x="1425" y="758"/>
                  </a:lnTo>
                  <a:close/>
                  <a:moveTo>
                    <a:pt x="1460" y="735"/>
                  </a:moveTo>
                  <a:lnTo>
                    <a:pt x="1473" y="726"/>
                  </a:lnTo>
                  <a:lnTo>
                    <a:pt x="1479" y="721"/>
                  </a:lnTo>
                  <a:lnTo>
                    <a:pt x="1482" y="726"/>
                  </a:lnTo>
                  <a:lnTo>
                    <a:pt x="1476" y="731"/>
                  </a:lnTo>
                  <a:lnTo>
                    <a:pt x="1463" y="740"/>
                  </a:lnTo>
                  <a:lnTo>
                    <a:pt x="1460" y="735"/>
                  </a:lnTo>
                  <a:close/>
                  <a:moveTo>
                    <a:pt x="1493" y="710"/>
                  </a:moveTo>
                  <a:lnTo>
                    <a:pt x="1512" y="696"/>
                  </a:lnTo>
                  <a:lnTo>
                    <a:pt x="1516" y="700"/>
                  </a:lnTo>
                  <a:lnTo>
                    <a:pt x="1497" y="715"/>
                  </a:lnTo>
                  <a:lnTo>
                    <a:pt x="1493" y="710"/>
                  </a:lnTo>
                  <a:close/>
                  <a:moveTo>
                    <a:pt x="1527" y="685"/>
                  </a:moveTo>
                  <a:lnTo>
                    <a:pt x="1545" y="670"/>
                  </a:lnTo>
                  <a:lnTo>
                    <a:pt x="1549" y="674"/>
                  </a:lnTo>
                  <a:lnTo>
                    <a:pt x="1530" y="689"/>
                  </a:lnTo>
                  <a:lnTo>
                    <a:pt x="1527" y="685"/>
                  </a:lnTo>
                  <a:close/>
                  <a:moveTo>
                    <a:pt x="1559" y="658"/>
                  </a:moveTo>
                  <a:lnTo>
                    <a:pt x="1578" y="643"/>
                  </a:lnTo>
                  <a:lnTo>
                    <a:pt x="1582" y="648"/>
                  </a:lnTo>
                  <a:lnTo>
                    <a:pt x="1563" y="663"/>
                  </a:lnTo>
                  <a:lnTo>
                    <a:pt x="1559" y="658"/>
                  </a:lnTo>
                  <a:close/>
                  <a:moveTo>
                    <a:pt x="1592" y="632"/>
                  </a:moveTo>
                  <a:lnTo>
                    <a:pt x="1596" y="628"/>
                  </a:lnTo>
                  <a:lnTo>
                    <a:pt x="1600" y="633"/>
                  </a:lnTo>
                  <a:lnTo>
                    <a:pt x="1596" y="637"/>
                  </a:lnTo>
                  <a:lnTo>
                    <a:pt x="1592" y="632"/>
                  </a:lnTo>
                  <a:close/>
                </a:path>
              </a:pathLst>
            </a:custGeom>
            <a:solidFill>
              <a:srgbClr val="000000"/>
            </a:solidFill>
            <a:ln w="0" cap="flat">
              <a:solidFill>
                <a:srgbClr val="0066FF"/>
              </a:solidFill>
              <a:prstDash val="solid"/>
              <a:round/>
              <a:headEnd/>
              <a:tailEnd/>
            </a:ln>
          </p:spPr>
          <p:txBody>
            <a:bodyPr/>
            <a:lstStyle/>
            <a:p>
              <a:endParaRPr lang="en-US" dirty="0"/>
            </a:p>
          </p:txBody>
        </p:sp>
        <p:sp>
          <p:nvSpPr>
            <p:cNvPr id="19498" name="Freeform 177"/>
            <p:cNvSpPr>
              <a:spLocks noEditPoints="1"/>
            </p:cNvSpPr>
            <p:nvPr/>
          </p:nvSpPr>
          <p:spPr bwMode="auto">
            <a:xfrm>
              <a:off x="3441" y="3466"/>
              <a:ext cx="1700" cy="401"/>
            </a:xfrm>
            <a:custGeom>
              <a:avLst/>
              <a:gdLst>
                <a:gd name="T0" fmla="*/ 0 w 1554"/>
                <a:gd name="T1" fmla="*/ 7 h 356"/>
                <a:gd name="T2" fmla="*/ 70 w 1554"/>
                <a:gd name="T3" fmla="*/ 23 h 356"/>
                <a:gd name="T4" fmla="*/ 116 w 1554"/>
                <a:gd name="T5" fmla="*/ 26 h 356"/>
                <a:gd name="T6" fmla="*/ 136 w 1554"/>
                <a:gd name="T7" fmla="*/ 30 h 356"/>
                <a:gd name="T8" fmla="*/ 136 w 1554"/>
                <a:gd name="T9" fmla="*/ 30 h 356"/>
                <a:gd name="T10" fmla="*/ 203 w 1554"/>
                <a:gd name="T11" fmla="*/ 56 h 356"/>
                <a:gd name="T12" fmla="*/ 224 w 1554"/>
                <a:gd name="T13" fmla="*/ 55 h 356"/>
                <a:gd name="T14" fmla="*/ 224 w 1554"/>
                <a:gd name="T15" fmla="*/ 55 h 356"/>
                <a:gd name="T16" fmla="*/ 292 w 1554"/>
                <a:gd name="T17" fmla="*/ 83 h 356"/>
                <a:gd name="T18" fmla="*/ 313 w 1554"/>
                <a:gd name="T19" fmla="*/ 82 h 356"/>
                <a:gd name="T20" fmla="*/ 329 w 1554"/>
                <a:gd name="T21" fmla="*/ 95 h 356"/>
                <a:gd name="T22" fmla="*/ 382 w 1554"/>
                <a:gd name="T23" fmla="*/ 107 h 356"/>
                <a:gd name="T24" fmla="*/ 400 w 1554"/>
                <a:gd name="T25" fmla="*/ 114 h 356"/>
                <a:gd name="T26" fmla="*/ 408 w 1554"/>
                <a:gd name="T27" fmla="*/ 124 h 356"/>
                <a:gd name="T28" fmla="*/ 468 w 1554"/>
                <a:gd name="T29" fmla="*/ 139 h 356"/>
                <a:gd name="T30" fmla="*/ 487 w 1554"/>
                <a:gd name="T31" fmla="*/ 145 h 356"/>
                <a:gd name="T32" fmla="*/ 487 w 1554"/>
                <a:gd name="T33" fmla="*/ 152 h 356"/>
                <a:gd name="T34" fmla="*/ 555 w 1554"/>
                <a:gd name="T35" fmla="*/ 171 h 356"/>
                <a:gd name="T36" fmla="*/ 572 w 1554"/>
                <a:gd name="T37" fmla="*/ 178 h 356"/>
                <a:gd name="T38" fmla="*/ 587 w 1554"/>
                <a:gd name="T39" fmla="*/ 191 h 356"/>
                <a:gd name="T40" fmla="*/ 618 w 1554"/>
                <a:gd name="T41" fmla="*/ 198 h 356"/>
                <a:gd name="T42" fmla="*/ 613 w 1554"/>
                <a:gd name="T43" fmla="*/ 203 h 356"/>
                <a:gd name="T44" fmla="*/ 680 w 1554"/>
                <a:gd name="T45" fmla="*/ 230 h 356"/>
                <a:gd name="T46" fmla="*/ 656 w 1554"/>
                <a:gd name="T47" fmla="*/ 217 h 356"/>
                <a:gd name="T48" fmla="*/ 720 w 1554"/>
                <a:gd name="T49" fmla="*/ 256 h 356"/>
                <a:gd name="T50" fmla="*/ 741 w 1554"/>
                <a:gd name="T51" fmla="*/ 256 h 356"/>
                <a:gd name="T52" fmla="*/ 745 w 1554"/>
                <a:gd name="T53" fmla="*/ 265 h 356"/>
                <a:gd name="T54" fmla="*/ 810 w 1554"/>
                <a:gd name="T55" fmla="*/ 276 h 356"/>
                <a:gd name="T56" fmla="*/ 829 w 1554"/>
                <a:gd name="T57" fmla="*/ 280 h 356"/>
                <a:gd name="T58" fmla="*/ 837 w 1554"/>
                <a:gd name="T59" fmla="*/ 289 h 356"/>
                <a:gd name="T60" fmla="*/ 899 w 1554"/>
                <a:gd name="T61" fmla="*/ 296 h 356"/>
                <a:gd name="T62" fmla="*/ 919 w 1554"/>
                <a:gd name="T63" fmla="*/ 298 h 356"/>
                <a:gd name="T64" fmla="*/ 919 w 1554"/>
                <a:gd name="T65" fmla="*/ 298 h 356"/>
                <a:gd name="T66" fmla="*/ 990 w 1554"/>
                <a:gd name="T67" fmla="*/ 313 h 356"/>
                <a:gd name="T68" fmla="*/ 1010 w 1554"/>
                <a:gd name="T69" fmla="*/ 306 h 356"/>
                <a:gd name="T70" fmla="*/ 1010 w 1554"/>
                <a:gd name="T71" fmla="*/ 306 h 356"/>
                <a:gd name="T72" fmla="*/ 1083 w 1554"/>
                <a:gd name="T73" fmla="*/ 310 h 356"/>
                <a:gd name="T74" fmla="*/ 1101 w 1554"/>
                <a:gd name="T75" fmla="*/ 300 h 356"/>
                <a:gd name="T76" fmla="*/ 1101 w 1554"/>
                <a:gd name="T77" fmla="*/ 300 h 356"/>
                <a:gd name="T78" fmla="*/ 1172 w 1554"/>
                <a:gd name="T79" fmla="*/ 287 h 356"/>
                <a:gd name="T80" fmla="*/ 1189 w 1554"/>
                <a:gd name="T81" fmla="*/ 275 h 356"/>
                <a:gd name="T82" fmla="*/ 1189 w 1554"/>
                <a:gd name="T83" fmla="*/ 275 h 356"/>
                <a:gd name="T84" fmla="*/ 1261 w 1554"/>
                <a:gd name="T85" fmla="*/ 266 h 356"/>
                <a:gd name="T86" fmla="*/ 1280 w 1554"/>
                <a:gd name="T87" fmla="*/ 257 h 356"/>
                <a:gd name="T88" fmla="*/ 1297 w 1554"/>
                <a:gd name="T89" fmla="*/ 265 h 356"/>
                <a:gd name="T90" fmla="*/ 1352 w 1554"/>
                <a:gd name="T91" fmla="*/ 269 h 356"/>
                <a:gd name="T92" fmla="*/ 1372 w 1554"/>
                <a:gd name="T93" fmla="*/ 275 h 356"/>
                <a:gd name="T94" fmla="*/ 1382 w 1554"/>
                <a:gd name="T95" fmla="*/ 286 h 356"/>
                <a:gd name="T96" fmla="*/ 1425 w 1554"/>
                <a:gd name="T97" fmla="*/ 294 h 356"/>
                <a:gd name="T98" fmla="*/ 1425 w 1554"/>
                <a:gd name="T99" fmla="*/ 294 h 356"/>
                <a:gd name="T100" fmla="*/ 1425 w 1554"/>
                <a:gd name="T101" fmla="*/ 294 h 356"/>
                <a:gd name="T102" fmla="*/ 1456 w 1554"/>
                <a:gd name="T103" fmla="*/ 313 h 356"/>
                <a:gd name="T104" fmla="*/ 1524 w 1554"/>
                <a:gd name="T105" fmla="*/ 338 h 356"/>
                <a:gd name="T106" fmla="*/ 1570 w 1554"/>
                <a:gd name="T107" fmla="*/ 347 h 356"/>
                <a:gd name="T108" fmla="*/ 1588 w 1554"/>
                <a:gd name="T109" fmla="*/ 354 h 356"/>
                <a:gd name="T110" fmla="*/ 1588 w 1554"/>
                <a:gd name="T111" fmla="*/ 354 h 356"/>
                <a:gd name="T112" fmla="*/ 1629 w 1554"/>
                <a:gd name="T113" fmla="*/ 375 h 356"/>
                <a:gd name="T114" fmla="*/ 1698 w 1554"/>
                <a:gd name="T115" fmla="*/ 401 h 35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554"/>
                <a:gd name="T175" fmla="*/ 0 h 356"/>
                <a:gd name="T176" fmla="*/ 1554 w 1554"/>
                <a:gd name="T177" fmla="*/ 356 h 35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554" h="356">
                  <a:moveTo>
                    <a:pt x="1" y="0"/>
                  </a:moveTo>
                  <a:lnTo>
                    <a:pt x="24" y="5"/>
                  </a:lnTo>
                  <a:lnTo>
                    <a:pt x="23" y="11"/>
                  </a:lnTo>
                  <a:lnTo>
                    <a:pt x="0" y="6"/>
                  </a:lnTo>
                  <a:lnTo>
                    <a:pt x="1" y="0"/>
                  </a:lnTo>
                  <a:close/>
                  <a:moveTo>
                    <a:pt x="42" y="9"/>
                  </a:moveTo>
                  <a:lnTo>
                    <a:pt x="65" y="14"/>
                  </a:lnTo>
                  <a:lnTo>
                    <a:pt x="64" y="20"/>
                  </a:lnTo>
                  <a:lnTo>
                    <a:pt x="40" y="15"/>
                  </a:lnTo>
                  <a:lnTo>
                    <a:pt x="42" y="9"/>
                  </a:lnTo>
                  <a:close/>
                  <a:moveTo>
                    <a:pt x="83" y="18"/>
                  </a:moveTo>
                  <a:lnTo>
                    <a:pt x="106" y="23"/>
                  </a:lnTo>
                  <a:lnTo>
                    <a:pt x="105" y="29"/>
                  </a:lnTo>
                  <a:lnTo>
                    <a:pt x="82" y="24"/>
                  </a:lnTo>
                  <a:lnTo>
                    <a:pt x="83" y="18"/>
                  </a:lnTo>
                  <a:close/>
                  <a:moveTo>
                    <a:pt x="124" y="27"/>
                  </a:moveTo>
                  <a:lnTo>
                    <a:pt x="147" y="33"/>
                  </a:lnTo>
                  <a:lnTo>
                    <a:pt x="146" y="39"/>
                  </a:lnTo>
                  <a:lnTo>
                    <a:pt x="123" y="33"/>
                  </a:lnTo>
                  <a:lnTo>
                    <a:pt x="124" y="27"/>
                  </a:lnTo>
                  <a:close/>
                  <a:moveTo>
                    <a:pt x="165" y="38"/>
                  </a:moveTo>
                  <a:lnTo>
                    <a:pt x="173" y="40"/>
                  </a:lnTo>
                  <a:lnTo>
                    <a:pt x="188" y="44"/>
                  </a:lnTo>
                  <a:lnTo>
                    <a:pt x="186" y="50"/>
                  </a:lnTo>
                  <a:lnTo>
                    <a:pt x="172" y="45"/>
                  </a:lnTo>
                  <a:lnTo>
                    <a:pt x="163" y="44"/>
                  </a:lnTo>
                  <a:lnTo>
                    <a:pt x="165" y="38"/>
                  </a:lnTo>
                  <a:close/>
                  <a:moveTo>
                    <a:pt x="205" y="49"/>
                  </a:moveTo>
                  <a:lnTo>
                    <a:pt x="229" y="56"/>
                  </a:lnTo>
                  <a:lnTo>
                    <a:pt x="227" y="61"/>
                  </a:lnTo>
                  <a:lnTo>
                    <a:pt x="204" y="55"/>
                  </a:lnTo>
                  <a:lnTo>
                    <a:pt x="205" y="49"/>
                  </a:lnTo>
                  <a:close/>
                  <a:moveTo>
                    <a:pt x="246" y="61"/>
                  </a:moveTo>
                  <a:lnTo>
                    <a:pt x="268" y="68"/>
                  </a:lnTo>
                  <a:lnTo>
                    <a:pt x="269" y="68"/>
                  </a:lnTo>
                  <a:lnTo>
                    <a:pt x="267" y="74"/>
                  </a:lnTo>
                  <a:lnTo>
                    <a:pt x="266" y="73"/>
                  </a:lnTo>
                  <a:lnTo>
                    <a:pt x="244" y="66"/>
                  </a:lnTo>
                  <a:lnTo>
                    <a:pt x="246" y="61"/>
                  </a:lnTo>
                  <a:close/>
                  <a:moveTo>
                    <a:pt x="286" y="73"/>
                  </a:moveTo>
                  <a:lnTo>
                    <a:pt x="303" y="79"/>
                  </a:lnTo>
                  <a:lnTo>
                    <a:pt x="309" y="81"/>
                  </a:lnTo>
                  <a:lnTo>
                    <a:pt x="307" y="86"/>
                  </a:lnTo>
                  <a:lnTo>
                    <a:pt x="301" y="84"/>
                  </a:lnTo>
                  <a:lnTo>
                    <a:pt x="284" y="79"/>
                  </a:lnTo>
                  <a:lnTo>
                    <a:pt x="286" y="73"/>
                  </a:lnTo>
                  <a:close/>
                  <a:moveTo>
                    <a:pt x="326" y="87"/>
                  </a:moveTo>
                  <a:lnTo>
                    <a:pt x="349" y="95"/>
                  </a:lnTo>
                  <a:lnTo>
                    <a:pt x="346" y="100"/>
                  </a:lnTo>
                  <a:lnTo>
                    <a:pt x="324" y="92"/>
                  </a:lnTo>
                  <a:lnTo>
                    <a:pt x="326" y="87"/>
                  </a:lnTo>
                  <a:close/>
                  <a:moveTo>
                    <a:pt x="366" y="101"/>
                  </a:moveTo>
                  <a:lnTo>
                    <a:pt x="375" y="104"/>
                  </a:lnTo>
                  <a:lnTo>
                    <a:pt x="388" y="108"/>
                  </a:lnTo>
                  <a:lnTo>
                    <a:pt x="386" y="114"/>
                  </a:lnTo>
                  <a:lnTo>
                    <a:pt x="373" y="110"/>
                  </a:lnTo>
                  <a:lnTo>
                    <a:pt x="364" y="106"/>
                  </a:lnTo>
                  <a:lnTo>
                    <a:pt x="366" y="101"/>
                  </a:lnTo>
                  <a:close/>
                  <a:moveTo>
                    <a:pt x="405" y="114"/>
                  </a:moveTo>
                  <a:lnTo>
                    <a:pt x="428" y="123"/>
                  </a:lnTo>
                  <a:lnTo>
                    <a:pt x="426" y="128"/>
                  </a:lnTo>
                  <a:lnTo>
                    <a:pt x="403" y="120"/>
                  </a:lnTo>
                  <a:lnTo>
                    <a:pt x="405" y="114"/>
                  </a:lnTo>
                  <a:close/>
                  <a:moveTo>
                    <a:pt x="445" y="129"/>
                  </a:moveTo>
                  <a:lnTo>
                    <a:pt x="447" y="129"/>
                  </a:lnTo>
                  <a:lnTo>
                    <a:pt x="468" y="137"/>
                  </a:lnTo>
                  <a:lnTo>
                    <a:pt x="465" y="143"/>
                  </a:lnTo>
                  <a:lnTo>
                    <a:pt x="445" y="135"/>
                  </a:lnTo>
                  <a:lnTo>
                    <a:pt x="443" y="134"/>
                  </a:lnTo>
                  <a:lnTo>
                    <a:pt x="445" y="129"/>
                  </a:lnTo>
                  <a:close/>
                  <a:moveTo>
                    <a:pt x="484" y="143"/>
                  </a:moveTo>
                  <a:lnTo>
                    <a:pt x="507" y="152"/>
                  </a:lnTo>
                  <a:lnTo>
                    <a:pt x="505" y="158"/>
                  </a:lnTo>
                  <a:lnTo>
                    <a:pt x="482" y="149"/>
                  </a:lnTo>
                  <a:lnTo>
                    <a:pt x="484" y="143"/>
                  </a:lnTo>
                  <a:close/>
                  <a:moveTo>
                    <a:pt x="523" y="158"/>
                  </a:moveTo>
                  <a:lnTo>
                    <a:pt x="539" y="165"/>
                  </a:lnTo>
                  <a:lnTo>
                    <a:pt x="546" y="168"/>
                  </a:lnTo>
                  <a:lnTo>
                    <a:pt x="543" y="173"/>
                  </a:lnTo>
                  <a:lnTo>
                    <a:pt x="537" y="170"/>
                  </a:lnTo>
                  <a:lnTo>
                    <a:pt x="522" y="164"/>
                  </a:lnTo>
                  <a:lnTo>
                    <a:pt x="523" y="158"/>
                  </a:lnTo>
                  <a:close/>
                  <a:moveTo>
                    <a:pt x="562" y="175"/>
                  </a:moveTo>
                  <a:lnTo>
                    <a:pt x="565" y="176"/>
                  </a:lnTo>
                  <a:lnTo>
                    <a:pt x="584" y="185"/>
                  </a:lnTo>
                  <a:lnTo>
                    <a:pt x="582" y="191"/>
                  </a:lnTo>
                  <a:lnTo>
                    <a:pt x="563" y="182"/>
                  </a:lnTo>
                  <a:lnTo>
                    <a:pt x="560" y="180"/>
                  </a:lnTo>
                  <a:lnTo>
                    <a:pt x="562" y="175"/>
                  </a:lnTo>
                  <a:close/>
                  <a:moveTo>
                    <a:pt x="600" y="193"/>
                  </a:moveTo>
                  <a:lnTo>
                    <a:pt x="613" y="199"/>
                  </a:lnTo>
                  <a:lnTo>
                    <a:pt x="622" y="204"/>
                  </a:lnTo>
                  <a:lnTo>
                    <a:pt x="619" y="209"/>
                  </a:lnTo>
                  <a:lnTo>
                    <a:pt x="610" y="205"/>
                  </a:lnTo>
                  <a:lnTo>
                    <a:pt x="598" y="199"/>
                  </a:lnTo>
                  <a:lnTo>
                    <a:pt x="600" y="193"/>
                  </a:lnTo>
                  <a:close/>
                  <a:moveTo>
                    <a:pt x="639" y="211"/>
                  </a:moveTo>
                  <a:lnTo>
                    <a:pt x="659" y="220"/>
                  </a:lnTo>
                  <a:lnTo>
                    <a:pt x="660" y="221"/>
                  </a:lnTo>
                  <a:lnTo>
                    <a:pt x="658" y="227"/>
                  </a:lnTo>
                  <a:lnTo>
                    <a:pt x="656" y="226"/>
                  </a:lnTo>
                  <a:lnTo>
                    <a:pt x="636" y="216"/>
                  </a:lnTo>
                  <a:lnTo>
                    <a:pt x="639" y="211"/>
                  </a:lnTo>
                  <a:close/>
                  <a:moveTo>
                    <a:pt x="677" y="227"/>
                  </a:moveTo>
                  <a:lnTo>
                    <a:pt x="683" y="229"/>
                  </a:lnTo>
                  <a:lnTo>
                    <a:pt x="700" y="234"/>
                  </a:lnTo>
                  <a:lnTo>
                    <a:pt x="698" y="240"/>
                  </a:lnTo>
                  <a:lnTo>
                    <a:pt x="681" y="235"/>
                  </a:lnTo>
                  <a:lnTo>
                    <a:pt x="675" y="233"/>
                  </a:lnTo>
                  <a:lnTo>
                    <a:pt x="677" y="227"/>
                  </a:lnTo>
                  <a:close/>
                  <a:moveTo>
                    <a:pt x="717" y="239"/>
                  </a:moveTo>
                  <a:lnTo>
                    <a:pt x="740" y="245"/>
                  </a:lnTo>
                  <a:lnTo>
                    <a:pt x="739" y="251"/>
                  </a:lnTo>
                  <a:lnTo>
                    <a:pt x="715" y="245"/>
                  </a:lnTo>
                  <a:lnTo>
                    <a:pt x="717" y="239"/>
                  </a:lnTo>
                  <a:close/>
                  <a:moveTo>
                    <a:pt x="758" y="249"/>
                  </a:moveTo>
                  <a:lnTo>
                    <a:pt x="766" y="252"/>
                  </a:lnTo>
                  <a:lnTo>
                    <a:pt x="781" y="254"/>
                  </a:lnTo>
                  <a:lnTo>
                    <a:pt x="780" y="260"/>
                  </a:lnTo>
                  <a:lnTo>
                    <a:pt x="765" y="257"/>
                  </a:lnTo>
                  <a:lnTo>
                    <a:pt x="756" y="255"/>
                  </a:lnTo>
                  <a:lnTo>
                    <a:pt x="758" y="249"/>
                  </a:lnTo>
                  <a:close/>
                  <a:moveTo>
                    <a:pt x="799" y="258"/>
                  </a:moveTo>
                  <a:lnTo>
                    <a:pt x="822" y="263"/>
                  </a:lnTo>
                  <a:lnTo>
                    <a:pt x="821" y="269"/>
                  </a:lnTo>
                  <a:lnTo>
                    <a:pt x="798" y="264"/>
                  </a:lnTo>
                  <a:lnTo>
                    <a:pt x="799" y="258"/>
                  </a:lnTo>
                  <a:close/>
                  <a:moveTo>
                    <a:pt x="840" y="265"/>
                  </a:moveTo>
                  <a:lnTo>
                    <a:pt x="864" y="268"/>
                  </a:lnTo>
                  <a:lnTo>
                    <a:pt x="863" y="274"/>
                  </a:lnTo>
                  <a:lnTo>
                    <a:pt x="839" y="271"/>
                  </a:lnTo>
                  <a:lnTo>
                    <a:pt x="840" y="265"/>
                  </a:lnTo>
                  <a:close/>
                  <a:moveTo>
                    <a:pt x="882" y="270"/>
                  </a:moveTo>
                  <a:lnTo>
                    <a:pt x="889" y="271"/>
                  </a:lnTo>
                  <a:lnTo>
                    <a:pt x="905" y="272"/>
                  </a:lnTo>
                  <a:lnTo>
                    <a:pt x="905" y="278"/>
                  </a:lnTo>
                  <a:lnTo>
                    <a:pt x="889" y="277"/>
                  </a:lnTo>
                  <a:lnTo>
                    <a:pt x="881" y="276"/>
                  </a:lnTo>
                  <a:lnTo>
                    <a:pt x="882" y="270"/>
                  </a:lnTo>
                  <a:close/>
                  <a:moveTo>
                    <a:pt x="923" y="272"/>
                  </a:moveTo>
                  <a:lnTo>
                    <a:pt x="947" y="273"/>
                  </a:lnTo>
                  <a:lnTo>
                    <a:pt x="947" y="279"/>
                  </a:lnTo>
                  <a:lnTo>
                    <a:pt x="923" y="278"/>
                  </a:lnTo>
                  <a:lnTo>
                    <a:pt x="923" y="272"/>
                  </a:lnTo>
                  <a:close/>
                  <a:moveTo>
                    <a:pt x="965" y="272"/>
                  </a:moveTo>
                  <a:lnTo>
                    <a:pt x="977" y="271"/>
                  </a:lnTo>
                  <a:lnTo>
                    <a:pt x="988" y="269"/>
                  </a:lnTo>
                  <a:lnTo>
                    <a:pt x="990" y="275"/>
                  </a:lnTo>
                  <a:lnTo>
                    <a:pt x="977" y="277"/>
                  </a:lnTo>
                  <a:lnTo>
                    <a:pt x="966" y="278"/>
                  </a:lnTo>
                  <a:lnTo>
                    <a:pt x="965" y="272"/>
                  </a:lnTo>
                  <a:close/>
                  <a:moveTo>
                    <a:pt x="1006" y="266"/>
                  </a:moveTo>
                  <a:lnTo>
                    <a:pt x="1029" y="260"/>
                  </a:lnTo>
                  <a:lnTo>
                    <a:pt x="1031" y="266"/>
                  </a:lnTo>
                  <a:lnTo>
                    <a:pt x="1008" y="272"/>
                  </a:lnTo>
                  <a:lnTo>
                    <a:pt x="1006" y="266"/>
                  </a:lnTo>
                  <a:close/>
                  <a:moveTo>
                    <a:pt x="1047" y="255"/>
                  </a:moveTo>
                  <a:lnTo>
                    <a:pt x="1062" y="251"/>
                  </a:lnTo>
                  <a:lnTo>
                    <a:pt x="1070" y="249"/>
                  </a:lnTo>
                  <a:lnTo>
                    <a:pt x="1071" y="255"/>
                  </a:lnTo>
                  <a:lnTo>
                    <a:pt x="1063" y="257"/>
                  </a:lnTo>
                  <a:lnTo>
                    <a:pt x="1048" y="261"/>
                  </a:lnTo>
                  <a:lnTo>
                    <a:pt x="1047" y="255"/>
                  </a:lnTo>
                  <a:close/>
                  <a:moveTo>
                    <a:pt x="1087" y="244"/>
                  </a:moveTo>
                  <a:lnTo>
                    <a:pt x="1110" y="238"/>
                  </a:lnTo>
                  <a:lnTo>
                    <a:pt x="1112" y="243"/>
                  </a:lnTo>
                  <a:lnTo>
                    <a:pt x="1089" y="250"/>
                  </a:lnTo>
                  <a:lnTo>
                    <a:pt x="1087" y="244"/>
                  </a:lnTo>
                  <a:close/>
                  <a:moveTo>
                    <a:pt x="1128" y="234"/>
                  </a:moveTo>
                  <a:lnTo>
                    <a:pt x="1141" y="231"/>
                  </a:lnTo>
                  <a:lnTo>
                    <a:pt x="1152" y="230"/>
                  </a:lnTo>
                  <a:lnTo>
                    <a:pt x="1153" y="236"/>
                  </a:lnTo>
                  <a:lnTo>
                    <a:pt x="1142" y="237"/>
                  </a:lnTo>
                  <a:lnTo>
                    <a:pt x="1129" y="239"/>
                  </a:lnTo>
                  <a:lnTo>
                    <a:pt x="1128" y="234"/>
                  </a:lnTo>
                  <a:close/>
                  <a:moveTo>
                    <a:pt x="1170" y="228"/>
                  </a:moveTo>
                  <a:lnTo>
                    <a:pt x="1186" y="229"/>
                  </a:lnTo>
                  <a:lnTo>
                    <a:pt x="1195" y="230"/>
                  </a:lnTo>
                  <a:lnTo>
                    <a:pt x="1194" y="236"/>
                  </a:lnTo>
                  <a:lnTo>
                    <a:pt x="1186" y="235"/>
                  </a:lnTo>
                  <a:lnTo>
                    <a:pt x="1170" y="234"/>
                  </a:lnTo>
                  <a:lnTo>
                    <a:pt x="1170" y="228"/>
                  </a:lnTo>
                  <a:close/>
                  <a:moveTo>
                    <a:pt x="1213" y="233"/>
                  </a:moveTo>
                  <a:lnTo>
                    <a:pt x="1236" y="239"/>
                  </a:lnTo>
                  <a:lnTo>
                    <a:pt x="1234" y="245"/>
                  </a:lnTo>
                  <a:lnTo>
                    <a:pt x="1211" y="239"/>
                  </a:lnTo>
                  <a:lnTo>
                    <a:pt x="1213" y="233"/>
                  </a:lnTo>
                  <a:close/>
                  <a:moveTo>
                    <a:pt x="1254" y="244"/>
                  </a:moveTo>
                  <a:lnTo>
                    <a:pt x="1265" y="248"/>
                  </a:lnTo>
                  <a:lnTo>
                    <a:pt x="1276" y="252"/>
                  </a:lnTo>
                  <a:lnTo>
                    <a:pt x="1274" y="258"/>
                  </a:lnTo>
                  <a:lnTo>
                    <a:pt x="1263" y="254"/>
                  </a:lnTo>
                  <a:lnTo>
                    <a:pt x="1251" y="250"/>
                  </a:lnTo>
                  <a:lnTo>
                    <a:pt x="1254" y="244"/>
                  </a:lnTo>
                  <a:close/>
                  <a:moveTo>
                    <a:pt x="1293" y="258"/>
                  </a:moveTo>
                  <a:lnTo>
                    <a:pt x="1303" y="261"/>
                  </a:lnTo>
                  <a:lnTo>
                    <a:pt x="1301" y="267"/>
                  </a:lnTo>
                  <a:lnTo>
                    <a:pt x="1291" y="264"/>
                  </a:lnTo>
                  <a:lnTo>
                    <a:pt x="1293" y="258"/>
                  </a:lnTo>
                  <a:close/>
                  <a:moveTo>
                    <a:pt x="1303" y="261"/>
                  </a:moveTo>
                  <a:lnTo>
                    <a:pt x="1316" y="266"/>
                  </a:lnTo>
                  <a:lnTo>
                    <a:pt x="1314" y="272"/>
                  </a:lnTo>
                  <a:lnTo>
                    <a:pt x="1301" y="267"/>
                  </a:lnTo>
                  <a:lnTo>
                    <a:pt x="1303" y="261"/>
                  </a:lnTo>
                  <a:close/>
                  <a:moveTo>
                    <a:pt x="1333" y="272"/>
                  </a:moveTo>
                  <a:lnTo>
                    <a:pt x="1356" y="280"/>
                  </a:lnTo>
                  <a:lnTo>
                    <a:pt x="1354" y="285"/>
                  </a:lnTo>
                  <a:lnTo>
                    <a:pt x="1331" y="278"/>
                  </a:lnTo>
                  <a:lnTo>
                    <a:pt x="1333" y="272"/>
                  </a:lnTo>
                  <a:close/>
                  <a:moveTo>
                    <a:pt x="1372" y="286"/>
                  </a:moveTo>
                  <a:lnTo>
                    <a:pt x="1395" y="294"/>
                  </a:lnTo>
                  <a:lnTo>
                    <a:pt x="1393" y="300"/>
                  </a:lnTo>
                  <a:lnTo>
                    <a:pt x="1371" y="291"/>
                  </a:lnTo>
                  <a:lnTo>
                    <a:pt x="1372" y="286"/>
                  </a:lnTo>
                  <a:close/>
                  <a:moveTo>
                    <a:pt x="1412" y="300"/>
                  </a:moveTo>
                  <a:lnTo>
                    <a:pt x="1435" y="308"/>
                  </a:lnTo>
                  <a:lnTo>
                    <a:pt x="1433" y="314"/>
                  </a:lnTo>
                  <a:lnTo>
                    <a:pt x="1410" y="305"/>
                  </a:lnTo>
                  <a:lnTo>
                    <a:pt x="1412" y="300"/>
                  </a:lnTo>
                  <a:close/>
                  <a:moveTo>
                    <a:pt x="1452" y="314"/>
                  </a:moveTo>
                  <a:lnTo>
                    <a:pt x="1474" y="322"/>
                  </a:lnTo>
                  <a:lnTo>
                    <a:pt x="1473" y="327"/>
                  </a:lnTo>
                  <a:lnTo>
                    <a:pt x="1450" y="320"/>
                  </a:lnTo>
                  <a:lnTo>
                    <a:pt x="1452" y="314"/>
                  </a:lnTo>
                  <a:close/>
                  <a:moveTo>
                    <a:pt x="1491" y="328"/>
                  </a:moveTo>
                  <a:lnTo>
                    <a:pt x="1514" y="336"/>
                  </a:lnTo>
                  <a:lnTo>
                    <a:pt x="1512" y="341"/>
                  </a:lnTo>
                  <a:lnTo>
                    <a:pt x="1489" y="333"/>
                  </a:lnTo>
                  <a:lnTo>
                    <a:pt x="1491" y="328"/>
                  </a:lnTo>
                  <a:close/>
                  <a:moveTo>
                    <a:pt x="1531" y="342"/>
                  </a:moveTo>
                  <a:lnTo>
                    <a:pt x="1554" y="350"/>
                  </a:lnTo>
                  <a:lnTo>
                    <a:pt x="1552" y="356"/>
                  </a:lnTo>
                  <a:lnTo>
                    <a:pt x="1529" y="347"/>
                  </a:lnTo>
                  <a:lnTo>
                    <a:pt x="1531" y="342"/>
                  </a:lnTo>
                  <a:close/>
                </a:path>
              </a:pathLst>
            </a:custGeom>
            <a:solidFill>
              <a:srgbClr val="000000"/>
            </a:solidFill>
            <a:ln w="0" cap="flat">
              <a:solidFill>
                <a:srgbClr val="0066FF"/>
              </a:solidFill>
              <a:prstDash val="solid"/>
              <a:round/>
              <a:headEnd/>
              <a:tailEnd/>
            </a:ln>
          </p:spPr>
          <p:txBody>
            <a:bodyPr/>
            <a:lstStyle/>
            <a:p>
              <a:endParaRPr lang="en-US" dirty="0"/>
            </a:p>
          </p:txBody>
        </p:sp>
        <p:sp>
          <p:nvSpPr>
            <p:cNvPr id="19499" name="Rectangle 178"/>
            <p:cNvSpPr>
              <a:spLocks noChangeArrowheads="1"/>
            </p:cNvSpPr>
            <p:nvPr/>
          </p:nvSpPr>
          <p:spPr bwMode="auto">
            <a:xfrm>
              <a:off x="4532" y="2438"/>
              <a:ext cx="30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800" b="1" dirty="0" smtClean="0">
                  <a:solidFill>
                    <a:srgbClr val="0066FF"/>
                  </a:solidFill>
                </a:rPr>
                <a:t>East</a:t>
              </a:r>
              <a:endParaRPr lang="en-US" altLang="fr-FR" sz="1800" b="1" dirty="0">
                <a:solidFill>
                  <a:srgbClr val="0066FF"/>
                </a:solidFill>
              </a:endParaRPr>
            </a:p>
          </p:txBody>
        </p:sp>
        <p:sp>
          <p:nvSpPr>
            <p:cNvPr id="19500" name="Rectangle 179"/>
            <p:cNvSpPr>
              <a:spLocks noChangeArrowheads="1"/>
            </p:cNvSpPr>
            <p:nvPr/>
          </p:nvSpPr>
          <p:spPr bwMode="auto">
            <a:xfrm>
              <a:off x="4338" y="2623"/>
              <a:ext cx="98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800" b="1" dirty="0" smtClean="0">
                  <a:solidFill>
                    <a:srgbClr val="0066FF"/>
                  </a:solidFill>
                </a:rPr>
                <a:t>Mediterranean</a:t>
              </a:r>
              <a:endParaRPr lang="en-US" altLang="fr-FR" sz="1800" b="1" dirty="0">
                <a:solidFill>
                  <a:srgbClr val="0066FF"/>
                </a:solidFill>
              </a:endParaRPr>
            </a:p>
          </p:txBody>
        </p:sp>
        <p:sp>
          <p:nvSpPr>
            <p:cNvPr id="19501" name="Rectangle 180"/>
            <p:cNvSpPr>
              <a:spLocks noChangeArrowheads="1"/>
            </p:cNvSpPr>
            <p:nvPr/>
          </p:nvSpPr>
          <p:spPr bwMode="auto">
            <a:xfrm>
              <a:off x="3061" y="3732"/>
              <a:ext cx="4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dirty="0" smtClean="0">
                  <a:solidFill>
                    <a:srgbClr val="000000"/>
                  </a:solidFill>
                </a:rPr>
                <a:t> </a:t>
              </a:r>
              <a:endParaRPr lang="en-US" altLang="fr-FR" sz="1800" dirty="0"/>
            </a:p>
          </p:txBody>
        </p:sp>
        <p:sp>
          <p:nvSpPr>
            <p:cNvPr id="19502" name="Rectangle 181"/>
            <p:cNvSpPr>
              <a:spLocks noChangeArrowheads="1"/>
            </p:cNvSpPr>
            <p:nvPr/>
          </p:nvSpPr>
          <p:spPr bwMode="auto">
            <a:xfrm>
              <a:off x="3061" y="3414"/>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03" name="Rectangle 182"/>
            <p:cNvSpPr>
              <a:spLocks noChangeArrowheads="1"/>
            </p:cNvSpPr>
            <p:nvPr/>
          </p:nvSpPr>
          <p:spPr bwMode="auto">
            <a:xfrm>
              <a:off x="3061" y="3076"/>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04" name="Rectangle 183"/>
            <p:cNvSpPr>
              <a:spLocks noChangeArrowheads="1"/>
            </p:cNvSpPr>
            <p:nvPr/>
          </p:nvSpPr>
          <p:spPr bwMode="auto">
            <a:xfrm>
              <a:off x="1266" y="4099"/>
              <a:ext cx="273"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600" b="1" dirty="0" smtClean="0">
                  <a:solidFill>
                    <a:srgbClr val="000000"/>
                  </a:solidFill>
                </a:rPr>
                <a:t>Year</a:t>
              </a:r>
              <a:endParaRPr lang="en-US" altLang="fr-FR" sz="1600" b="1" dirty="0"/>
            </a:p>
          </p:txBody>
        </p:sp>
        <p:sp>
          <p:nvSpPr>
            <p:cNvPr id="19505" name="Rectangle 184"/>
            <p:cNvSpPr>
              <a:spLocks noChangeArrowheads="1"/>
            </p:cNvSpPr>
            <p:nvPr/>
          </p:nvSpPr>
          <p:spPr bwMode="auto">
            <a:xfrm>
              <a:off x="179" y="3467"/>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1.5</a:t>
              </a:r>
              <a:endParaRPr lang="en-US" altLang="fr-FR" sz="1800" dirty="0"/>
            </a:p>
          </p:txBody>
        </p:sp>
        <p:sp>
          <p:nvSpPr>
            <p:cNvPr id="19506" name="Rectangle 185"/>
            <p:cNvSpPr>
              <a:spLocks noChangeArrowheads="1"/>
            </p:cNvSpPr>
            <p:nvPr/>
          </p:nvSpPr>
          <p:spPr bwMode="auto">
            <a:xfrm>
              <a:off x="179" y="3776"/>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1.0</a:t>
              </a:r>
              <a:endParaRPr lang="en-US" altLang="fr-FR" sz="1800" dirty="0"/>
            </a:p>
          </p:txBody>
        </p:sp>
        <p:sp>
          <p:nvSpPr>
            <p:cNvPr id="19507" name="Rectangle 186"/>
            <p:cNvSpPr>
              <a:spLocks noChangeArrowheads="1"/>
            </p:cNvSpPr>
            <p:nvPr/>
          </p:nvSpPr>
          <p:spPr bwMode="auto">
            <a:xfrm>
              <a:off x="179" y="3157"/>
              <a:ext cx="1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2.0</a:t>
              </a:r>
              <a:endParaRPr lang="en-US" altLang="fr-FR" sz="1800" dirty="0"/>
            </a:p>
          </p:txBody>
        </p:sp>
        <p:sp>
          <p:nvSpPr>
            <p:cNvPr id="19508" name="Rectangle 187"/>
            <p:cNvSpPr>
              <a:spLocks noChangeArrowheads="1"/>
            </p:cNvSpPr>
            <p:nvPr/>
          </p:nvSpPr>
          <p:spPr bwMode="auto">
            <a:xfrm>
              <a:off x="179" y="2850"/>
              <a:ext cx="1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2.5</a:t>
              </a:r>
              <a:endParaRPr lang="en-US" altLang="fr-FR" sz="1800" dirty="0"/>
            </a:p>
          </p:txBody>
        </p:sp>
        <p:sp>
          <p:nvSpPr>
            <p:cNvPr id="19509" name="Rectangle 188"/>
            <p:cNvSpPr>
              <a:spLocks noChangeArrowheads="1"/>
            </p:cNvSpPr>
            <p:nvPr/>
          </p:nvSpPr>
          <p:spPr bwMode="auto">
            <a:xfrm>
              <a:off x="179" y="2539"/>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000" dirty="0" smtClean="0">
                  <a:solidFill>
                    <a:srgbClr val="000000"/>
                  </a:solidFill>
                  <a:latin typeface="Calibri" pitchFamily="34" charset="0"/>
                </a:rPr>
                <a:t>3.0</a:t>
              </a:r>
              <a:endParaRPr lang="en-US" altLang="fr-FR" sz="1800" dirty="0"/>
            </a:p>
          </p:txBody>
        </p:sp>
        <p:sp>
          <p:nvSpPr>
            <p:cNvPr id="19510" name="Freeform 189"/>
            <p:cNvSpPr>
              <a:spLocks/>
            </p:cNvSpPr>
            <p:nvPr/>
          </p:nvSpPr>
          <p:spPr bwMode="auto">
            <a:xfrm>
              <a:off x="332" y="2616"/>
              <a:ext cx="7" cy="1382"/>
            </a:xfrm>
            <a:custGeom>
              <a:avLst/>
              <a:gdLst>
                <a:gd name="T0" fmla="*/ 7 w 7"/>
                <a:gd name="T1" fmla="*/ 0 h 1247"/>
                <a:gd name="T2" fmla="*/ 6 w 7"/>
                <a:gd name="T3" fmla="*/ 1382 h 1247"/>
                <a:gd name="T4" fmla="*/ 0 w 7"/>
                <a:gd name="T5" fmla="*/ 1382 h 1247"/>
                <a:gd name="T6" fmla="*/ 1 w 7"/>
                <a:gd name="T7" fmla="*/ 0 h 1247"/>
                <a:gd name="T8" fmla="*/ 7 w 7"/>
                <a:gd name="T9" fmla="*/ 0 h 1247"/>
                <a:gd name="T10" fmla="*/ 0 60000 65536"/>
                <a:gd name="T11" fmla="*/ 0 60000 65536"/>
                <a:gd name="T12" fmla="*/ 0 60000 65536"/>
                <a:gd name="T13" fmla="*/ 0 60000 65536"/>
                <a:gd name="T14" fmla="*/ 0 60000 65536"/>
                <a:gd name="T15" fmla="*/ 0 w 7"/>
                <a:gd name="T16" fmla="*/ 0 h 1247"/>
                <a:gd name="T17" fmla="*/ 7 w 7"/>
                <a:gd name="T18" fmla="*/ 1247 h 1247"/>
              </a:gdLst>
              <a:ahLst/>
              <a:cxnLst>
                <a:cxn ang="T10">
                  <a:pos x="T0" y="T1"/>
                </a:cxn>
                <a:cxn ang="T11">
                  <a:pos x="T2" y="T3"/>
                </a:cxn>
                <a:cxn ang="T12">
                  <a:pos x="T4" y="T5"/>
                </a:cxn>
                <a:cxn ang="T13">
                  <a:pos x="T6" y="T7"/>
                </a:cxn>
                <a:cxn ang="T14">
                  <a:pos x="T8" y="T9"/>
                </a:cxn>
              </a:cxnLst>
              <a:rect l="T15" t="T16" r="T17" b="T18"/>
              <a:pathLst>
                <a:path w="7" h="1247">
                  <a:moveTo>
                    <a:pt x="7" y="0"/>
                  </a:moveTo>
                  <a:lnTo>
                    <a:pt x="6" y="1247"/>
                  </a:lnTo>
                  <a:lnTo>
                    <a:pt x="0" y="1247"/>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1" name="Freeform 190"/>
            <p:cNvSpPr>
              <a:spLocks/>
            </p:cNvSpPr>
            <p:nvPr/>
          </p:nvSpPr>
          <p:spPr bwMode="auto">
            <a:xfrm>
              <a:off x="404"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2" name="Freeform 191"/>
            <p:cNvSpPr>
              <a:spLocks/>
            </p:cNvSpPr>
            <p:nvPr/>
          </p:nvSpPr>
          <p:spPr bwMode="auto">
            <a:xfrm>
              <a:off x="309" y="3231"/>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3" name="Freeform 192"/>
            <p:cNvSpPr>
              <a:spLocks/>
            </p:cNvSpPr>
            <p:nvPr/>
          </p:nvSpPr>
          <p:spPr bwMode="auto">
            <a:xfrm>
              <a:off x="309" y="3537"/>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4" name="Freeform 193"/>
            <p:cNvSpPr>
              <a:spLocks/>
            </p:cNvSpPr>
            <p:nvPr/>
          </p:nvSpPr>
          <p:spPr bwMode="auto">
            <a:xfrm>
              <a:off x="309" y="3850"/>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5" name="Freeform 194"/>
            <p:cNvSpPr>
              <a:spLocks/>
            </p:cNvSpPr>
            <p:nvPr/>
          </p:nvSpPr>
          <p:spPr bwMode="auto">
            <a:xfrm>
              <a:off x="673"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6" name="Freeform 195"/>
            <p:cNvSpPr>
              <a:spLocks/>
            </p:cNvSpPr>
            <p:nvPr/>
          </p:nvSpPr>
          <p:spPr bwMode="auto">
            <a:xfrm>
              <a:off x="949"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7" name="Freeform 196"/>
            <p:cNvSpPr>
              <a:spLocks/>
            </p:cNvSpPr>
            <p:nvPr/>
          </p:nvSpPr>
          <p:spPr bwMode="auto">
            <a:xfrm>
              <a:off x="1219" y="3973"/>
              <a:ext cx="7" cy="25"/>
            </a:xfrm>
            <a:custGeom>
              <a:avLst/>
              <a:gdLst>
                <a:gd name="T0" fmla="*/ 7 w 7"/>
                <a:gd name="T1" fmla="*/ 0 h 23"/>
                <a:gd name="T2" fmla="*/ 6 w 7"/>
                <a:gd name="T3" fmla="*/ 25 h 23"/>
                <a:gd name="T4" fmla="*/ 0 w 7"/>
                <a:gd name="T5" fmla="*/ 25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8" name="Freeform 197"/>
            <p:cNvSpPr>
              <a:spLocks/>
            </p:cNvSpPr>
            <p:nvPr/>
          </p:nvSpPr>
          <p:spPr bwMode="auto">
            <a:xfrm>
              <a:off x="1494"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19" name="Freeform 198"/>
            <p:cNvSpPr>
              <a:spLocks/>
            </p:cNvSpPr>
            <p:nvPr/>
          </p:nvSpPr>
          <p:spPr bwMode="auto">
            <a:xfrm>
              <a:off x="1764" y="3973"/>
              <a:ext cx="7" cy="25"/>
            </a:xfrm>
            <a:custGeom>
              <a:avLst/>
              <a:gdLst>
                <a:gd name="T0" fmla="*/ 7 w 7"/>
                <a:gd name="T1" fmla="*/ 0 h 23"/>
                <a:gd name="T2" fmla="*/ 6 w 7"/>
                <a:gd name="T3" fmla="*/ 25 h 23"/>
                <a:gd name="T4" fmla="*/ 0 w 7"/>
                <a:gd name="T5" fmla="*/ 25 h 23"/>
                <a:gd name="T6" fmla="*/ 1 w 7"/>
                <a:gd name="T7" fmla="*/ 0 h 23"/>
                <a:gd name="T8" fmla="*/ 7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0" name="Freeform 199"/>
            <p:cNvSpPr>
              <a:spLocks/>
            </p:cNvSpPr>
            <p:nvPr/>
          </p:nvSpPr>
          <p:spPr bwMode="auto">
            <a:xfrm>
              <a:off x="2033" y="3973"/>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1" name="Freeform 200"/>
            <p:cNvSpPr>
              <a:spLocks/>
            </p:cNvSpPr>
            <p:nvPr/>
          </p:nvSpPr>
          <p:spPr bwMode="auto">
            <a:xfrm>
              <a:off x="335" y="3996"/>
              <a:ext cx="2135" cy="8"/>
            </a:xfrm>
            <a:custGeom>
              <a:avLst/>
              <a:gdLst>
                <a:gd name="T0" fmla="*/ 2135 w 1950"/>
                <a:gd name="T1" fmla="*/ 8 h 7"/>
                <a:gd name="T2" fmla="*/ 0 w 1950"/>
                <a:gd name="T3" fmla="*/ 7 h 7"/>
                <a:gd name="T4" fmla="*/ 0 w 1950"/>
                <a:gd name="T5" fmla="*/ 0 h 7"/>
                <a:gd name="T6" fmla="*/ 2135 w 1950"/>
                <a:gd name="T7" fmla="*/ 1 h 7"/>
                <a:gd name="T8" fmla="*/ 2135 w 1950"/>
                <a:gd name="T9" fmla="*/ 8 h 7"/>
                <a:gd name="T10" fmla="*/ 0 60000 65536"/>
                <a:gd name="T11" fmla="*/ 0 60000 65536"/>
                <a:gd name="T12" fmla="*/ 0 60000 65536"/>
                <a:gd name="T13" fmla="*/ 0 60000 65536"/>
                <a:gd name="T14" fmla="*/ 0 60000 65536"/>
                <a:gd name="T15" fmla="*/ 0 w 1950"/>
                <a:gd name="T16" fmla="*/ 0 h 7"/>
                <a:gd name="T17" fmla="*/ 1950 w 1950"/>
                <a:gd name="T18" fmla="*/ 7 h 7"/>
              </a:gdLst>
              <a:ahLst/>
              <a:cxnLst>
                <a:cxn ang="T10">
                  <a:pos x="T0" y="T1"/>
                </a:cxn>
                <a:cxn ang="T11">
                  <a:pos x="T2" y="T3"/>
                </a:cxn>
                <a:cxn ang="T12">
                  <a:pos x="T4" y="T5"/>
                </a:cxn>
                <a:cxn ang="T13">
                  <a:pos x="T6" y="T7"/>
                </a:cxn>
                <a:cxn ang="T14">
                  <a:pos x="T8" y="T9"/>
                </a:cxn>
              </a:cxnLst>
              <a:rect l="T15" t="T16" r="T17" b="T18"/>
              <a:pathLst>
                <a:path w="1950" h="7">
                  <a:moveTo>
                    <a:pt x="1950" y="7"/>
                  </a:moveTo>
                  <a:lnTo>
                    <a:pt x="0" y="6"/>
                  </a:lnTo>
                  <a:lnTo>
                    <a:pt x="0" y="0"/>
                  </a:lnTo>
                  <a:lnTo>
                    <a:pt x="1950" y="1"/>
                  </a:lnTo>
                  <a:lnTo>
                    <a:pt x="1950"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2" name="Freeform 201"/>
            <p:cNvSpPr>
              <a:spLocks/>
            </p:cNvSpPr>
            <p:nvPr/>
          </p:nvSpPr>
          <p:spPr bwMode="auto">
            <a:xfrm>
              <a:off x="2309" y="3980"/>
              <a:ext cx="8" cy="25"/>
            </a:xfrm>
            <a:custGeom>
              <a:avLst/>
              <a:gdLst>
                <a:gd name="T0" fmla="*/ 8 w 7"/>
                <a:gd name="T1" fmla="*/ 0 h 23"/>
                <a:gd name="T2" fmla="*/ 7 w 7"/>
                <a:gd name="T3" fmla="*/ 25 h 23"/>
                <a:gd name="T4" fmla="*/ 0 w 7"/>
                <a:gd name="T5" fmla="*/ 25 h 23"/>
                <a:gd name="T6" fmla="*/ 1 w 7"/>
                <a:gd name="T7" fmla="*/ 0 h 23"/>
                <a:gd name="T8" fmla="*/ 8 w 7"/>
                <a:gd name="T9" fmla="*/ 0 h 23"/>
                <a:gd name="T10" fmla="*/ 0 60000 65536"/>
                <a:gd name="T11" fmla="*/ 0 60000 65536"/>
                <a:gd name="T12" fmla="*/ 0 60000 65536"/>
                <a:gd name="T13" fmla="*/ 0 60000 65536"/>
                <a:gd name="T14" fmla="*/ 0 60000 65536"/>
                <a:gd name="T15" fmla="*/ 0 w 7"/>
                <a:gd name="T16" fmla="*/ 0 h 23"/>
                <a:gd name="T17" fmla="*/ 7 w 7"/>
                <a:gd name="T18" fmla="*/ 23 h 23"/>
              </a:gdLst>
              <a:ahLst/>
              <a:cxnLst>
                <a:cxn ang="T10">
                  <a:pos x="T0" y="T1"/>
                </a:cxn>
                <a:cxn ang="T11">
                  <a:pos x="T2" y="T3"/>
                </a:cxn>
                <a:cxn ang="T12">
                  <a:pos x="T4" y="T5"/>
                </a:cxn>
                <a:cxn ang="T13">
                  <a:pos x="T6" y="T7"/>
                </a:cxn>
                <a:cxn ang="T14">
                  <a:pos x="T8" y="T9"/>
                </a:cxn>
              </a:cxnLst>
              <a:rect l="T15" t="T16" r="T17" b="T18"/>
              <a:pathLst>
                <a:path w="7" h="23">
                  <a:moveTo>
                    <a:pt x="7" y="0"/>
                  </a:moveTo>
                  <a:lnTo>
                    <a:pt x="6" y="23"/>
                  </a:lnTo>
                  <a:lnTo>
                    <a:pt x="0" y="23"/>
                  </a:lnTo>
                  <a:lnTo>
                    <a:pt x="1" y="0"/>
                  </a:lnTo>
                  <a:lnTo>
                    <a:pt x="7" y="0"/>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3" name="Freeform 202"/>
            <p:cNvSpPr>
              <a:spLocks/>
            </p:cNvSpPr>
            <p:nvPr/>
          </p:nvSpPr>
          <p:spPr bwMode="auto">
            <a:xfrm>
              <a:off x="309" y="2919"/>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4" name="Freeform 203"/>
            <p:cNvSpPr>
              <a:spLocks/>
            </p:cNvSpPr>
            <p:nvPr/>
          </p:nvSpPr>
          <p:spPr bwMode="auto">
            <a:xfrm>
              <a:off x="309" y="2613"/>
              <a:ext cx="25" cy="8"/>
            </a:xfrm>
            <a:custGeom>
              <a:avLst/>
              <a:gdLst>
                <a:gd name="T0" fmla="*/ 25 w 23"/>
                <a:gd name="T1" fmla="*/ 8 h 7"/>
                <a:gd name="T2" fmla="*/ 0 w 23"/>
                <a:gd name="T3" fmla="*/ 7 h 7"/>
                <a:gd name="T4" fmla="*/ 0 w 23"/>
                <a:gd name="T5" fmla="*/ 0 h 7"/>
                <a:gd name="T6" fmla="*/ 25 w 23"/>
                <a:gd name="T7" fmla="*/ 1 h 7"/>
                <a:gd name="T8" fmla="*/ 25 w 23"/>
                <a:gd name="T9" fmla="*/ 8 h 7"/>
                <a:gd name="T10" fmla="*/ 0 60000 65536"/>
                <a:gd name="T11" fmla="*/ 0 60000 65536"/>
                <a:gd name="T12" fmla="*/ 0 60000 65536"/>
                <a:gd name="T13" fmla="*/ 0 60000 65536"/>
                <a:gd name="T14" fmla="*/ 0 60000 65536"/>
                <a:gd name="T15" fmla="*/ 0 w 23"/>
                <a:gd name="T16" fmla="*/ 0 h 7"/>
                <a:gd name="T17" fmla="*/ 23 w 23"/>
                <a:gd name="T18" fmla="*/ 7 h 7"/>
              </a:gdLst>
              <a:ahLst/>
              <a:cxnLst>
                <a:cxn ang="T10">
                  <a:pos x="T0" y="T1"/>
                </a:cxn>
                <a:cxn ang="T11">
                  <a:pos x="T2" y="T3"/>
                </a:cxn>
                <a:cxn ang="T12">
                  <a:pos x="T4" y="T5"/>
                </a:cxn>
                <a:cxn ang="T13">
                  <a:pos x="T6" y="T7"/>
                </a:cxn>
                <a:cxn ang="T14">
                  <a:pos x="T8" y="T9"/>
                </a:cxn>
              </a:cxnLst>
              <a:rect l="T15" t="T16" r="T17" b="T18"/>
              <a:pathLst>
                <a:path w="23" h="7">
                  <a:moveTo>
                    <a:pt x="23" y="7"/>
                  </a:moveTo>
                  <a:lnTo>
                    <a:pt x="0" y="6"/>
                  </a:lnTo>
                  <a:lnTo>
                    <a:pt x="0" y="0"/>
                  </a:lnTo>
                  <a:lnTo>
                    <a:pt x="23" y="1"/>
                  </a:lnTo>
                  <a:lnTo>
                    <a:pt x="23" y="7"/>
                  </a:lnTo>
                  <a:close/>
                </a:path>
              </a:pathLst>
            </a:custGeom>
            <a:solidFill>
              <a:srgbClr val="000000"/>
            </a:solidFill>
            <a:ln w="0" cap="flat">
              <a:solidFill>
                <a:srgbClr val="000000"/>
              </a:solidFill>
              <a:prstDash val="solid"/>
              <a:round/>
              <a:headEnd/>
              <a:tailEnd/>
            </a:ln>
          </p:spPr>
          <p:txBody>
            <a:bodyPr/>
            <a:lstStyle/>
            <a:p>
              <a:endParaRPr lang="en-US" dirty="0"/>
            </a:p>
          </p:txBody>
        </p:sp>
        <p:sp>
          <p:nvSpPr>
            <p:cNvPr id="19525" name="Freeform 204"/>
            <p:cNvSpPr>
              <a:spLocks/>
            </p:cNvSpPr>
            <p:nvPr/>
          </p:nvSpPr>
          <p:spPr bwMode="auto">
            <a:xfrm>
              <a:off x="419" y="2754"/>
              <a:ext cx="2020" cy="1103"/>
            </a:xfrm>
            <a:custGeom>
              <a:avLst/>
              <a:gdLst>
                <a:gd name="T0" fmla="*/ 0 w 1845"/>
                <a:gd name="T1" fmla="*/ 1096 h 995"/>
                <a:gd name="T2" fmla="*/ 127 w 1845"/>
                <a:gd name="T3" fmla="*/ 1061 h 995"/>
                <a:gd name="T4" fmla="*/ 255 w 1845"/>
                <a:gd name="T5" fmla="*/ 1023 h 995"/>
                <a:gd name="T6" fmla="*/ 385 w 1845"/>
                <a:gd name="T7" fmla="*/ 980 h 995"/>
                <a:gd name="T8" fmla="*/ 519 w 1845"/>
                <a:gd name="T9" fmla="*/ 930 h 995"/>
                <a:gd name="T10" fmla="*/ 658 w 1845"/>
                <a:gd name="T11" fmla="*/ 875 h 995"/>
                <a:gd name="T12" fmla="*/ 799 w 1845"/>
                <a:gd name="T13" fmla="*/ 814 h 995"/>
                <a:gd name="T14" fmla="*/ 870 w 1845"/>
                <a:gd name="T15" fmla="*/ 780 h 995"/>
                <a:gd name="T16" fmla="*/ 944 w 1845"/>
                <a:gd name="T17" fmla="*/ 745 h 995"/>
                <a:gd name="T18" fmla="*/ 1017 w 1845"/>
                <a:gd name="T19" fmla="*/ 706 h 995"/>
                <a:gd name="T20" fmla="*/ 1090 w 1845"/>
                <a:gd name="T21" fmla="*/ 664 h 995"/>
                <a:gd name="T22" fmla="*/ 1166 w 1845"/>
                <a:gd name="T23" fmla="*/ 617 h 995"/>
                <a:gd name="T24" fmla="*/ 1247 w 1845"/>
                <a:gd name="T25" fmla="*/ 565 h 995"/>
                <a:gd name="T26" fmla="*/ 1329 w 1845"/>
                <a:gd name="T27" fmla="*/ 509 h 995"/>
                <a:gd name="T28" fmla="*/ 1411 w 1845"/>
                <a:gd name="T29" fmla="*/ 450 h 995"/>
                <a:gd name="T30" fmla="*/ 1492 w 1845"/>
                <a:gd name="T31" fmla="*/ 392 h 995"/>
                <a:gd name="T32" fmla="*/ 1568 w 1845"/>
                <a:gd name="T33" fmla="*/ 337 h 995"/>
                <a:gd name="T34" fmla="*/ 1638 w 1845"/>
                <a:gd name="T35" fmla="*/ 285 h 995"/>
                <a:gd name="T36" fmla="*/ 1700 w 1845"/>
                <a:gd name="T37" fmla="*/ 239 h 995"/>
                <a:gd name="T38" fmla="*/ 2016 w 1845"/>
                <a:gd name="T39" fmla="*/ 0 h 995"/>
                <a:gd name="T40" fmla="*/ 2020 w 1845"/>
                <a:gd name="T41" fmla="*/ 6 h 995"/>
                <a:gd name="T42" fmla="*/ 1705 w 1845"/>
                <a:gd name="T43" fmla="*/ 245 h 995"/>
                <a:gd name="T44" fmla="*/ 1642 w 1845"/>
                <a:gd name="T45" fmla="*/ 290 h 995"/>
                <a:gd name="T46" fmla="*/ 1571 w 1845"/>
                <a:gd name="T47" fmla="*/ 341 h 995"/>
                <a:gd name="T48" fmla="*/ 1496 w 1845"/>
                <a:gd name="T49" fmla="*/ 398 h 995"/>
                <a:gd name="T50" fmla="*/ 1415 w 1845"/>
                <a:gd name="T51" fmla="*/ 456 h 995"/>
                <a:gd name="T52" fmla="*/ 1332 w 1845"/>
                <a:gd name="T53" fmla="*/ 514 h 995"/>
                <a:gd name="T54" fmla="*/ 1250 w 1845"/>
                <a:gd name="T55" fmla="*/ 571 h 995"/>
                <a:gd name="T56" fmla="*/ 1170 w 1845"/>
                <a:gd name="T57" fmla="*/ 623 h 995"/>
                <a:gd name="T58" fmla="*/ 1093 w 1845"/>
                <a:gd name="T59" fmla="*/ 671 h 995"/>
                <a:gd name="T60" fmla="*/ 1019 w 1845"/>
                <a:gd name="T61" fmla="*/ 713 h 995"/>
                <a:gd name="T62" fmla="*/ 946 w 1845"/>
                <a:gd name="T63" fmla="*/ 750 h 995"/>
                <a:gd name="T64" fmla="*/ 874 w 1845"/>
                <a:gd name="T65" fmla="*/ 787 h 995"/>
                <a:gd name="T66" fmla="*/ 801 w 1845"/>
                <a:gd name="T67" fmla="*/ 820 h 995"/>
                <a:gd name="T68" fmla="*/ 659 w 1845"/>
                <a:gd name="T69" fmla="*/ 881 h 995"/>
                <a:gd name="T70" fmla="*/ 521 w 1845"/>
                <a:gd name="T71" fmla="*/ 937 h 995"/>
                <a:gd name="T72" fmla="*/ 388 w 1845"/>
                <a:gd name="T73" fmla="*/ 987 h 995"/>
                <a:gd name="T74" fmla="*/ 257 w 1845"/>
                <a:gd name="T75" fmla="*/ 1030 h 995"/>
                <a:gd name="T76" fmla="*/ 129 w 1845"/>
                <a:gd name="T77" fmla="*/ 1068 h 995"/>
                <a:gd name="T78" fmla="*/ 2 w 1845"/>
                <a:gd name="T79" fmla="*/ 1103 h 995"/>
                <a:gd name="T80" fmla="*/ 0 w 1845"/>
                <a:gd name="T81" fmla="*/ 1096 h 99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45"/>
                <a:gd name="T124" fmla="*/ 0 h 995"/>
                <a:gd name="T125" fmla="*/ 1845 w 1845"/>
                <a:gd name="T126" fmla="*/ 995 h 99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45" h="995">
                  <a:moveTo>
                    <a:pt x="0" y="989"/>
                  </a:moveTo>
                  <a:lnTo>
                    <a:pt x="116" y="957"/>
                  </a:lnTo>
                  <a:lnTo>
                    <a:pt x="233" y="923"/>
                  </a:lnTo>
                  <a:lnTo>
                    <a:pt x="352" y="884"/>
                  </a:lnTo>
                  <a:lnTo>
                    <a:pt x="474" y="839"/>
                  </a:lnTo>
                  <a:lnTo>
                    <a:pt x="601" y="789"/>
                  </a:lnTo>
                  <a:lnTo>
                    <a:pt x="730" y="734"/>
                  </a:lnTo>
                  <a:lnTo>
                    <a:pt x="795" y="704"/>
                  </a:lnTo>
                  <a:lnTo>
                    <a:pt x="862" y="672"/>
                  </a:lnTo>
                  <a:lnTo>
                    <a:pt x="929" y="637"/>
                  </a:lnTo>
                  <a:lnTo>
                    <a:pt x="996" y="599"/>
                  </a:lnTo>
                  <a:lnTo>
                    <a:pt x="1065" y="557"/>
                  </a:lnTo>
                  <a:lnTo>
                    <a:pt x="1139" y="510"/>
                  </a:lnTo>
                  <a:lnTo>
                    <a:pt x="1214" y="459"/>
                  </a:lnTo>
                  <a:lnTo>
                    <a:pt x="1289" y="406"/>
                  </a:lnTo>
                  <a:lnTo>
                    <a:pt x="1363" y="354"/>
                  </a:lnTo>
                  <a:lnTo>
                    <a:pt x="1432" y="304"/>
                  </a:lnTo>
                  <a:lnTo>
                    <a:pt x="1496" y="257"/>
                  </a:lnTo>
                  <a:lnTo>
                    <a:pt x="1553" y="216"/>
                  </a:lnTo>
                  <a:lnTo>
                    <a:pt x="1841" y="0"/>
                  </a:lnTo>
                  <a:lnTo>
                    <a:pt x="1845" y="5"/>
                  </a:lnTo>
                  <a:lnTo>
                    <a:pt x="1557" y="221"/>
                  </a:lnTo>
                  <a:lnTo>
                    <a:pt x="1500" y="262"/>
                  </a:lnTo>
                  <a:lnTo>
                    <a:pt x="1435" y="308"/>
                  </a:lnTo>
                  <a:lnTo>
                    <a:pt x="1366" y="359"/>
                  </a:lnTo>
                  <a:lnTo>
                    <a:pt x="1292" y="411"/>
                  </a:lnTo>
                  <a:lnTo>
                    <a:pt x="1217" y="464"/>
                  </a:lnTo>
                  <a:lnTo>
                    <a:pt x="1142" y="515"/>
                  </a:lnTo>
                  <a:lnTo>
                    <a:pt x="1069" y="562"/>
                  </a:lnTo>
                  <a:lnTo>
                    <a:pt x="998" y="605"/>
                  </a:lnTo>
                  <a:lnTo>
                    <a:pt x="931" y="643"/>
                  </a:lnTo>
                  <a:lnTo>
                    <a:pt x="864" y="677"/>
                  </a:lnTo>
                  <a:lnTo>
                    <a:pt x="798" y="710"/>
                  </a:lnTo>
                  <a:lnTo>
                    <a:pt x="732" y="740"/>
                  </a:lnTo>
                  <a:lnTo>
                    <a:pt x="602" y="795"/>
                  </a:lnTo>
                  <a:lnTo>
                    <a:pt x="476" y="845"/>
                  </a:lnTo>
                  <a:lnTo>
                    <a:pt x="354" y="890"/>
                  </a:lnTo>
                  <a:lnTo>
                    <a:pt x="235" y="929"/>
                  </a:lnTo>
                  <a:lnTo>
                    <a:pt x="118" y="963"/>
                  </a:lnTo>
                  <a:lnTo>
                    <a:pt x="2" y="995"/>
                  </a:lnTo>
                  <a:lnTo>
                    <a:pt x="0" y="989"/>
                  </a:lnTo>
                  <a:close/>
                </a:path>
              </a:pathLst>
            </a:custGeom>
            <a:solidFill>
              <a:srgbClr val="000000"/>
            </a:solidFill>
            <a:ln w="28575" cap="flat" cmpd="sng">
              <a:solidFill>
                <a:srgbClr val="FF0000"/>
              </a:solidFill>
              <a:prstDash val="solid"/>
              <a:round/>
              <a:headEnd/>
              <a:tailEnd/>
            </a:ln>
          </p:spPr>
          <p:txBody>
            <a:bodyPr/>
            <a:lstStyle/>
            <a:p>
              <a:endParaRPr lang="en-US" dirty="0"/>
            </a:p>
          </p:txBody>
        </p:sp>
        <p:sp>
          <p:nvSpPr>
            <p:cNvPr id="19526" name="Freeform 205"/>
            <p:cNvSpPr>
              <a:spLocks noEditPoints="1"/>
            </p:cNvSpPr>
            <p:nvPr/>
          </p:nvSpPr>
          <p:spPr bwMode="auto">
            <a:xfrm>
              <a:off x="426" y="2853"/>
              <a:ext cx="2046" cy="1090"/>
            </a:xfrm>
            <a:custGeom>
              <a:avLst/>
              <a:gdLst>
                <a:gd name="T0" fmla="*/ 0 w 1869"/>
                <a:gd name="T1" fmla="*/ 1083 h 983"/>
                <a:gd name="T2" fmla="*/ 43 w 1869"/>
                <a:gd name="T3" fmla="*/ 1067 h 983"/>
                <a:gd name="T4" fmla="*/ 106 w 1869"/>
                <a:gd name="T5" fmla="*/ 1048 h 983"/>
                <a:gd name="T6" fmla="*/ 155 w 1869"/>
                <a:gd name="T7" fmla="*/ 1029 h 983"/>
                <a:gd name="T8" fmla="*/ 198 w 1869"/>
                <a:gd name="T9" fmla="*/ 1011 h 983"/>
                <a:gd name="T10" fmla="*/ 241 w 1869"/>
                <a:gd name="T11" fmla="*/ 994 h 983"/>
                <a:gd name="T12" fmla="*/ 281 w 1869"/>
                <a:gd name="T13" fmla="*/ 970 h 983"/>
                <a:gd name="T14" fmla="*/ 300 w 1869"/>
                <a:gd name="T15" fmla="*/ 964 h 983"/>
                <a:gd name="T16" fmla="*/ 302 w 1869"/>
                <a:gd name="T17" fmla="*/ 969 h 983"/>
                <a:gd name="T18" fmla="*/ 344 w 1869"/>
                <a:gd name="T19" fmla="*/ 951 h 983"/>
                <a:gd name="T20" fmla="*/ 386 w 1869"/>
                <a:gd name="T21" fmla="*/ 934 h 983"/>
                <a:gd name="T22" fmla="*/ 454 w 1869"/>
                <a:gd name="T23" fmla="*/ 906 h 983"/>
                <a:gd name="T24" fmla="*/ 494 w 1869"/>
                <a:gd name="T25" fmla="*/ 882 h 983"/>
                <a:gd name="T26" fmla="*/ 536 w 1869"/>
                <a:gd name="T27" fmla="*/ 864 h 983"/>
                <a:gd name="T28" fmla="*/ 579 w 1869"/>
                <a:gd name="T29" fmla="*/ 846 h 983"/>
                <a:gd name="T30" fmla="*/ 554 w 1869"/>
                <a:gd name="T31" fmla="*/ 856 h 983"/>
                <a:gd name="T32" fmla="*/ 597 w 1869"/>
                <a:gd name="T33" fmla="*/ 839 h 983"/>
                <a:gd name="T34" fmla="*/ 657 w 1869"/>
                <a:gd name="T35" fmla="*/ 821 h 983"/>
                <a:gd name="T36" fmla="*/ 708 w 1869"/>
                <a:gd name="T37" fmla="*/ 798 h 983"/>
                <a:gd name="T38" fmla="*/ 749 w 1869"/>
                <a:gd name="T39" fmla="*/ 774 h 983"/>
                <a:gd name="T40" fmla="*/ 767 w 1869"/>
                <a:gd name="T41" fmla="*/ 766 h 983"/>
                <a:gd name="T42" fmla="*/ 809 w 1869"/>
                <a:gd name="T43" fmla="*/ 748 h 983"/>
                <a:gd name="T44" fmla="*/ 852 w 1869"/>
                <a:gd name="T45" fmla="*/ 730 h 983"/>
                <a:gd name="T46" fmla="*/ 893 w 1869"/>
                <a:gd name="T47" fmla="*/ 711 h 983"/>
                <a:gd name="T48" fmla="*/ 935 w 1869"/>
                <a:gd name="T49" fmla="*/ 691 h 983"/>
                <a:gd name="T50" fmla="*/ 938 w 1869"/>
                <a:gd name="T51" fmla="*/ 697 h 983"/>
                <a:gd name="T52" fmla="*/ 980 w 1869"/>
                <a:gd name="T53" fmla="*/ 678 h 983"/>
                <a:gd name="T54" fmla="*/ 1021 w 1869"/>
                <a:gd name="T55" fmla="*/ 658 h 983"/>
                <a:gd name="T56" fmla="*/ 1086 w 1869"/>
                <a:gd name="T57" fmla="*/ 624 h 983"/>
                <a:gd name="T58" fmla="*/ 1123 w 1869"/>
                <a:gd name="T59" fmla="*/ 595 h 983"/>
                <a:gd name="T60" fmla="*/ 1163 w 1869"/>
                <a:gd name="T61" fmla="*/ 573 h 983"/>
                <a:gd name="T62" fmla="*/ 1203 w 1869"/>
                <a:gd name="T63" fmla="*/ 549 h 983"/>
                <a:gd name="T64" fmla="*/ 1226 w 1869"/>
                <a:gd name="T65" fmla="*/ 534 h 983"/>
                <a:gd name="T66" fmla="*/ 1219 w 1869"/>
                <a:gd name="T67" fmla="*/ 539 h 983"/>
                <a:gd name="T68" fmla="*/ 1278 w 1869"/>
                <a:gd name="T69" fmla="*/ 510 h 983"/>
                <a:gd name="T70" fmla="*/ 1322 w 1869"/>
                <a:gd name="T71" fmla="*/ 481 h 983"/>
                <a:gd name="T72" fmla="*/ 1362 w 1869"/>
                <a:gd name="T73" fmla="*/ 456 h 983"/>
                <a:gd name="T74" fmla="*/ 1397 w 1869"/>
                <a:gd name="T75" fmla="*/ 425 h 983"/>
                <a:gd name="T76" fmla="*/ 1413 w 1869"/>
                <a:gd name="T77" fmla="*/ 415 h 983"/>
                <a:gd name="T78" fmla="*/ 1453 w 1869"/>
                <a:gd name="T79" fmla="*/ 389 h 983"/>
                <a:gd name="T80" fmla="*/ 1456 w 1869"/>
                <a:gd name="T81" fmla="*/ 395 h 983"/>
                <a:gd name="T82" fmla="*/ 1517 w 1869"/>
                <a:gd name="T83" fmla="*/ 356 h 983"/>
                <a:gd name="T84" fmla="*/ 1552 w 1869"/>
                <a:gd name="T85" fmla="*/ 325 h 983"/>
                <a:gd name="T86" fmla="*/ 1591 w 1869"/>
                <a:gd name="T87" fmla="*/ 299 h 983"/>
                <a:gd name="T88" fmla="*/ 1630 w 1869"/>
                <a:gd name="T89" fmla="*/ 274 h 983"/>
                <a:gd name="T90" fmla="*/ 1668 w 1869"/>
                <a:gd name="T91" fmla="*/ 248 h 983"/>
                <a:gd name="T92" fmla="*/ 1704 w 1869"/>
                <a:gd name="T93" fmla="*/ 225 h 983"/>
                <a:gd name="T94" fmla="*/ 1685 w 1869"/>
                <a:gd name="T95" fmla="*/ 238 h 983"/>
                <a:gd name="T96" fmla="*/ 1723 w 1869"/>
                <a:gd name="T97" fmla="*/ 212 h 983"/>
                <a:gd name="T98" fmla="*/ 1761 w 1869"/>
                <a:gd name="T99" fmla="*/ 187 h 983"/>
                <a:gd name="T100" fmla="*/ 1807 w 1869"/>
                <a:gd name="T101" fmla="*/ 164 h 983"/>
                <a:gd name="T102" fmla="*/ 1861 w 1869"/>
                <a:gd name="T103" fmla="*/ 121 h 983"/>
                <a:gd name="T104" fmla="*/ 1877 w 1869"/>
                <a:gd name="T105" fmla="*/ 110 h 983"/>
                <a:gd name="T106" fmla="*/ 1881 w 1869"/>
                <a:gd name="T107" fmla="*/ 115 h 983"/>
                <a:gd name="T108" fmla="*/ 1941 w 1869"/>
                <a:gd name="T109" fmla="*/ 75 h 983"/>
                <a:gd name="T110" fmla="*/ 1972 w 1869"/>
                <a:gd name="T111" fmla="*/ 47 h 983"/>
                <a:gd name="T112" fmla="*/ 1954 w 1869"/>
                <a:gd name="T113" fmla="*/ 59 h 983"/>
                <a:gd name="T114" fmla="*/ 2004 w 1869"/>
                <a:gd name="T115" fmla="*/ 32 h 983"/>
                <a:gd name="T116" fmla="*/ 2041 w 1869"/>
                <a:gd name="T117" fmla="*/ 1 h 983"/>
                <a:gd name="T118" fmla="*/ 2034 w 1869"/>
                <a:gd name="T119" fmla="*/ 13 h 98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69"/>
                <a:gd name="T181" fmla="*/ 0 h 983"/>
                <a:gd name="T182" fmla="*/ 1869 w 1869"/>
                <a:gd name="T183" fmla="*/ 983 h 98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69" h="983">
                  <a:moveTo>
                    <a:pt x="0" y="977"/>
                  </a:moveTo>
                  <a:lnTo>
                    <a:pt x="22" y="968"/>
                  </a:lnTo>
                  <a:lnTo>
                    <a:pt x="25" y="974"/>
                  </a:lnTo>
                  <a:lnTo>
                    <a:pt x="2" y="983"/>
                  </a:lnTo>
                  <a:lnTo>
                    <a:pt x="0" y="977"/>
                  </a:lnTo>
                  <a:close/>
                  <a:moveTo>
                    <a:pt x="39" y="962"/>
                  </a:moveTo>
                  <a:lnTo>
                    <a:pt x="61" y="953"/>
                  </a:lnTo>
                  <a:lnTo>
                    <a:pt x="64" y="958"/>
                  </a:lnTo>
                  <a:lnTo>
                    <a:pt x="41" y="967"/>
                  </a:lnTo>
                  <a:lnTo>
                    <a:pt x="39" y="962"/>
                  </a:lnTo>
                  <a:close/>
                  <a:moveTo>
                    <a:pt x="78" y="946"/>
                  </a:moveTo>
                  <a:lnTo>
                    <a:pt x="94" y="940"/>
                  </a:lnTo>
                  <a:lnTo>
                    <a:pt x="100" y="937"/>
                  </a:lnTo>
                  <a:lnTo>
                    <a:pt x="103" y="943"/>
                  </a:lnTo>
                  <a:lnTo>
                    <a:pt x="97" y="945"/>
                  </a:lnTo>
                  <a:lnTo>
                    <a:pt x="80" y="952"/>
                  </a:lnTo>
                  <a:lnTo>
                    <a:pt x="78" y="946"/>
                  </a:lnTo>
                  <a:close/>
                  <a:moveTo>
                    <a:pt x="117" y="931"/>
                  </a:moveTo>
                  <a:lnTo>
                    <a:pt x="139" y="922"/>
                  </a:lnTo>
                  <a:lnTo>
                    <a:pt x="142" y="928"/>
                  </a:lnTo>
                  <a:lnTo>
                    <a:pt x="119" y="936"/>
                  </a:lnTo>
                  <a:lnTo>
                    <a:pt x="117" y="931"/>
                  </a:lnTo>
                  <a:close/>
                  <a:moveTo>
                    <a:pt x="156" y="915"/>
                  </a:moveTo>
                  <a:lnTo>
                    <a:pt x="179" y="907"/>
                  </a:lnTo>
                  <a:lnTo>
                    <a:pt x="181" y="912"/>
                  </a:lnTo>
                  <a:lnTo>
                    <a:pt x="158" y="921"/>
                  </a:lnTo>
                  <a:lnTo>
                    <a:pt x="156" y="915"/>
                  </a:lnTo>
                  <a:close/>
                  <a:moveTo>
                    <a:pt x="195" y="900"/>
                  </a:moveTo>
                  <a:lnTo>
                    <a:pt x="218" y="891"/>
                  </a:lnTo>
                  <a:lnTo>
                    <a:pt x="220" y="896"/>
                  </a:lnTo>
                  <a:lnTo>
                    <a:pt x="197" y="905"/>
                  </a:lnTo>
                  <a:lnTo>
                    <a:pt x="195" y="900"/>
                  </a:lnTo>
                  <a:close/>
                  <a:moveTo>
                    <a:pt x="235" y="884"/>
                  </a:moveTo>
                  <a:lnTo>
                    <a:pt x="241" y="882"/>
                  </a:lnTo>
                  <a:lnTo>
                    <a:pt x="257" y="875"/>
                  </a:lnTo>
                  <a:lnTo>
                    <a:pt x="259" y="881"/>
                  </a:lnTo>
                  <a:lnTo>
                    <a:pt x="242" y="887"/>
                  </a:lnTo>
                  <a:lnTo>
                    <a:pt x="236" y="890"/>
                  </a:lnTo>
                  <a:lnTo>
                    <a:pt x="235" y="884"/>
                  </a:lnTo>
                  <a:close/>
                  <a:moveTo>
                    <a:pt x="274" y="869"/>
                  </a:moveTo>
                  <a:lnTo>
                    <a:pt x="292" y="861"/>
                  </a:lnTo>
                  <a:lnTo>
                    <a:pt x="296" y="860"/>
                  </a:lnTo>
                  <a:lnTo>
                    <a:pt x="298" y="865"/>
                  </a:lnTo>
                  <a:lnTo>
                    <a:pt x="294" y="867"/>
                  </a:lnTo>
                  <a:lnTo>
                    <a:pt x="276" y="874"/>
                  </a:lnTo>
                  <a:lnTo>
                    <a:pt x="274" y="869"/>
                  </a:lnTo>
                  <a:close/>
                  <a:moveTo>
                    <a:pt x="312" y="853"/>
                  </a:moveTo>
                  <a:lnTo>
                    <a:pt x="335" y="844"/>
                  </a:lnTo>
                  <a:lnTo>
                    <a:pt x="337" y="849"/>
                  </a:lnTo>
                  <a:lnTo>
                    <a:pt x="314" y="858"/>
                  </a:lnTo>
                  <a:lnTo>
                    <a:pt x="312" y="853"/>
                  </a:lnTo>
                  <a:close/>
                  <a:moveTo>
                    <a:pt x="351" y="837"/>
                  </a:moveTo>
                  <a:lnTo>
                    <a:pt x="373" y="827"/>
                  </a:lnTo>
                  <a:lnTo>
                    <a:pt x="376" y="833"/>
                  </a:lnTo>
                  <a:lnTo>
                    <a:pt x="353" y="842"/>
                  </a:lnTo>
                  <a:lnTo>
                    <a:pt x="351" y="837"/>
                  </a:lnTo>
                  <a:close/>
                  <a:moveTo>
                    <a:pt x="390" y="820"/>
                  </a:moveTo>
                  <a:lnTo>
                    <a:pt x="402" y="815"/>
                  </a:lnTo>
                  <a:lnTo>
                    <a:pt x="412" y="811"/>
                  </a:lnTo>
                  <a:lnTo>
                    <a:pt x="415" y="817"/>
                  </a:lnTo>
                  <a:lnTo>
                    <a:pt x="404" y="821"/>
                  </a:lnTo>
                  <a:lnTo>
                    <a:pt x="392" y="826"/>
                  </a:lnTo>
                  <a:lnTo>
                    <a:pt x="390" y="820"/>
                  </a:lnTo>
                  <a:close/>
                  <a:moveTo>
                    <a:pt x="429" y="805"/>
                  </a:moveTo>
                  <a:lnTo>
                    <a:pt x="451" y="795"/>
                  </a:lnTo>
                  <a:lnTo>
                    <a:pt x="453" y="801"/>
                  </a:lnTo>
                  <a:lnTo>
                    <a:pt x="431" y="810"/>
                  </a:lnTo>
                  <a:lnTo>
                    <a:pt x="429" y="805"/>
                  </a:lnTo>
                  <a:close/>
                  <a:moveTo>
                    <a:pt x="468" y="788"/>
                  </a:moveTo>
                  <a:lnTo>
                    <a:pt x="490" y="779"/>
                  </a:lnTo>
                  <a:lnTo>
                    <a:pt x="492" y="785"/>
                  </a:lnTo>
                  <a:lnTo>
                    <a:pt x="470" y="794"/>
                  </a:lnTo>
                  <a:lnTo>
                    <a:pt x="468" y="788"/>
                  </a:lnTo>
                  <a:close/>
                  <a:moveTo>
                    <a:pt x="506" y="772"/>
                  </a:moveTo>
                  <a:lnTo>
                    <a:pt x="529" y="763"/>
                  </a:lnTo>
                  <a:lnTo>
                    <a:pt x="531" y="769"/>
                  </a:lnTo>
                  <a:lnTo>
                    <a:pt x="509" y="778"/>
                  </a:lnTo>
                  <a:lnTo>
                    <a:pt x="506" y="772"/>
                  </a:lnTo>
                  <a:close/>
                  <a:moveTo>
                    <a:pt x="545" y="757"/>
                  </a:moveTo>
                  <a:lnTo>
                    <a:pt x="568" y="747"/>
                  </a:lnTo>
                  <a:lnTo>
                    <a:pt x="570" y="753"/>
                  </a:lnTo>
                  <a:lnTo>
                    <a:pt x="548" y="762"/>
                  </a:lnTo>
                  <a:lnTo>
                    <a:pt x="545" y="757"/>
                  </a:lnTo>
                  <a:close/>
                  <a:moveTo>
                    <a:pt x="584" y="740"/>
                  </a:moveTo>
                  <a:lnTo>
                    <a:pt x="597" y="735"/>
                  </a:lnTo>
                  <a:lnTo>
                    <a:pt x="607" y="731"/>
                  </a:lnTo>
                  <a:lnTo>
                    <a:pt x="609" y="737"/>
                  </a:lnTo>
                  <a:lnTo>
                    <a:pt x="600" y="740"/>
                  </a:lnTo>
                  <a:lnTo>
                    <a:pt x="587" y="746"/>
                  </a:lnTo>
                  <a:lnTo>
                    <a:pt x="584" y="740"/>
                  </a:lnTo>
                  <a:close/>
                  <a:moveTo>
                    <a:pt x="623" y="724"/>
                  </a:moveTo>
                  <a:lnTo>
                    <a:pt x="645" y="715"/>
                  </a:lnTo>
                  <a:lnTo>
                    <a:pt x="647" y="720"/>
                  </a:lnTo>
                  <a:lnTo>
                    <a:pt x="625" y="730"/>
                  </a:lnTo>
                  <a:lnTo>
                    <a:pt x="623" y="724"/>
                  </a:lnTo>
                  <a:close/>
                  <a:moveTo>
                    <a:pt x="662" y="708"/>
                  </a:moveTo>
                  <a:lnTo>
                    <a:pt x="667" y="706"/>
                  </a:lnTo>
                  <a:lnTo>
                    <a:pt x="684" y="698"/>
                  </a:lnTo>
                  <a:lnTo>
                    <a:pt x="686" y="704"/>
                  </a:lnTo>
                  <a:lnTo>
                    <a:pt x="670" y="711"/>
                  </a:lnTo>
                  <a:lnTo>
                    <a:pt x="664" y="713"/>
                  </a:lnTo>
                  <a:lnTo>
                    <a:pt x="662" y="708"/>
                  </a:lnTo>
                  <a:close/>
                  <a:moveTo>
                    <a:pt x="701" y="691"/>
                  </a:moveTo>
                  <a:lnTo>
                    <a:pt x="723" y="682"/>
                  </a:lnTo>
                  <a:lnTo>
                    <a:pt x="725" y="688"/>
                  </a:lnTo>
                  <a:lnTo>
                    <a:pt x="703" y="697"/>
                  </a:lnTo>
                  <a:lnTo>
                    <a:pt x="701" y="691"/>
                  </a:lnTo>
                  <a:close/>
                  <a:moveTo>
                    <a:pt x="739" y="675"/>
                  </a:moveTo>
                  <a:lnTo>
                    <a:pt x="761" y="665"/>
                  </a:lnTo>
                  <a:lnTo>
                    <a:pt x="764" y="671"/>
                  </a:lnTo>
                  <a:lnTo>
                    <a:pt x="742" y="680"/>
                  </a:lnTo>
                  <a:lnTo>
                    <a:pt x="739" y="675"/>
                  </a:lnTo>
                  <a:close/>
                  <a:moveTo>
                    <a:pt x="778" y="658"/>
                  </a:moveTo>
                  <a:lnTo>
                    <a:pt x="800" y="648"/>
                  </a:lnTo>
                  <a:lnTo>
                    <a:pt x="802" y="654"/>
                  </a:lnTo>
                  <a:lnTo>
                    <a:pt x="780" y="664"/>
                  </a:lnTo>
                  <a:lnTo>
                    <a:pt x="778" y="658"/>
                  </a:lnTo>
                  <a:close/>
                  <a:moveTo>
                    <a:pt x="816" y="641"/>
                  </a:moveTo>
                  <a:lnTo>
                    <a:pt x="838" y="631"/>
                  </a:lnTo>
                  <a:lnTo>
                    <a:pt x="840" y="637"/>
                  </a:lnTo>
                  <a:lnTo>
                    <a:pt x="818" y="646"/>
                  </a:lnTo>
                  <a:lnTo>
                    <a:pt x="816" y="641"/>
                  </a:lnTo>
                  <a:close/>
                  <a:moveTo>
                    <a:pt x="854" y="623"/>
                  </a:moveTo>
                  <a:lnTo>
                    <a:pt x="870" y="616"/>
                  </a:lnTo>
                  <a:lnTo>
                    <a:pt x="876" y="613"/>
                  </a:lnTo>
                  <a:lnTo>
                    <a:pt x="878" y="619"/>
                  </a:lnTo>
                  <a:lnTo>
                    <a:pt x="872" y="622"/>
                  </a:lnTo>
                  <a:lnTo>
                    <a:pt x="857" y="629"/>
                  </a:lnTo>
                  <a:lnTo>
                    <a:pt x="854" y="623"/>
                  </a:lnTo>
                  <a:close/>
                  <a:moveTo>
                    <a:pt x="892" y="605"/>
                  </a:moveTo>
                  <a:lnTo>
                    <a:pt x="914" y="595"/>
                  </a:lnTo>
                  <a:lnTo>
                    <a:pt x="916" y="601"/>
                  </a:lnTo>
                  <a:lnTo>
                    <a:pt x="895" y="611"/>
                  </a:lnTo>
                  <a:lnTo>
                    <a:pt x="892" y="605"/>
                  </a:lnTo>
                  <a:close/>
                  <a:moveTo>
                    <a:pt x="930" y="587"/>
                  </a:moveTo>
                  <a:lnTo>
                    <a:pt x="952" y="577"/>
                  </a:lnTo>
                  <a:lnTo>
                    <a:pt x="954" y="582"/>
                  </a:lnTo>
                  <a:lnTo>
                    <a:pt x="933" y="593"/>
                  </a:lnTo>
                  <a:lnTo>
                    <a:pt x="930" y="587"/>
                  </a:lnTo>
                  <a:close/>
                  <a:moveTo>
                    <a:pt x="968" y="568"/>
                  </a:moveTo>
                  <a:lnTo>
                    <a:pt x="984" y="560"/>
                  </a:lnTo>
                  <a:lnTo>
                    <a:pt x="989" y="557"/>
                  </a:lnTo>
                  <a:lnTo>
                    <a:pt x="992" y="563"/>
                  </a:lnTo>
                  <a:lnTo>
                    <a:pt x="986" y="566"/>
                  </a:lnTo>
                  <a:lnTo>
                    <a:pt x="970" y="574"/>
                  </a:lnTo>
                  <a:lnTo>
                    <a:pt x="968" y="568"/>
                  </a:lnTo>
                  <a:close/>
                  <a:moveTo>
                    <a:pt x="1005" y="549"/>
                  </a:moveTo>
                  <a:lnTo>
                    <a:pt x="1026" y="537"/>
                  </a:lnTo>
                  <a:lnTo>
                    <a:pt x="1029" y="543"/>
                  </a:lnTo>
                  <a:lnTo>
                    <a:pt x="1007" y="554"/>
                  </a:lnTo>
                  <a:lnTo>
                    <a:pt x="1005" y="549"/>
                  </a:lnTo>
                  <a:close/>
                  <a:moveTo>
                    <a:pt x="1042" y="529"/>
                  </a:moveTo>
                  <a:lnTo>
                    <a:pt x="1062" y="517"/>
                  </a:lnTo>
                  <a:lnTo>
                    <a:pt x="1065" y="522"/>
                  </a:lnTo>
                  <a:lnTo>
                    <a:pt x="1045" y="534"/>
                  </a:lnTo>
                  <a:lnTo>
                    <a:pt x="1042" y="529"/>
                  </a:lnTo>
                  <a:close/>
                  <a:moveTo>
                    <a:pt x="1078" y="508"/>
                  </a:moveTo>
                  <a:lnTo>
                    <a:pt x="1099" y="495"/>
                  </a:lnTo>
                  <a:lnTo>
                    <a:pt x="1102" y="500"/>
                  </a:lnTo>
                  <a:lnTo>
                    <a:pt x="1081" y="513"/>
                  </a:lnTo>
                  <a:lnTo>
                    <a:pt x="1078" y="508"/>
                  </a:lnTo>
                  <a:close/>
                  <a:moveTo>
                    <a:pt x="1114" y="486"/>
                  </a:moveTo>
                  <a:lnTo>
                    <a:pt x="1120" y="482"/>
                  </a:lnTo>
                  <a:lnTo>
                    <a:pt x="1134" y="473"/>
                  </a:lnTo>
                  <a:lnTo>
                    <a:pt x="1138" y="478"/>
                  </a:lnTo>
                  <a:lnTo>
                    <a:pt x="1123" y="487"/>
                  </a:lnTo>
                  <a:lnTo>
                    <a:pt x="1117" y="491"/>
                  </a:lnTo>
                  <a:lnTo>
                    <a:pt x="1114" y="486"/>
                  </a:lnTo>
                  <a:close/>
                  <a:moveTo>
                    <a:pt x="1150" y="464"/>
                  </a:moveTo>
                  <a:lnTo>
                    <a:pt x="1163" y="455"/>
                  </a:lnTo>
                  <a:lnTo>
                    <a:pt x="1170" y="451"/>
                  </a:lnTo>
                  <a:lnTo>
                    <a:pt x="1173" y="456"/>
                  </a:lnTo>
                  <a:lnTo>
                    <a:pt x="1167" y="460"/>
                  </a:lnTo>
                  <a:lnTo>
                    <a:pt x="1153" y="469"/>
                  </a:lnTo>
                  <a:lnTo>
                    <a:pt x="1150" y="464"/>
                  </a:lnTo>
                  <a:close/>
                  <a:moveTo>
                    <a:pt x="1185" y="441"/>
                  </a:moveTo>
                  <a:lnTo>
                    <a:pt x="1205" y="428"/>
                  </a:lnTo>
                  <a:lnTo>
                    <a:pt x="1208" y="434"/>
                  </a:lnTo>
                  <a:lnTo>
                    <a:pt x="1188" y="446"/>
                  </a:lnTo>
                  <a:lnTo>
                    <a:pt x="1185" y="441"/>
                  </a:lnTo>
                  <a:close/>
                  <a:moveTo>
                    <a:pt x="1220" y="419"/>
                  </a:moveTo>
                  <a:lnTo>
                    <a:pt x="1241" y="406"/>
                  </a:lnTo>
                  <a:lnTo>
                    <a:pt x="1244" y="411"/>
                  </a:lnTo>
                  <a:lnTo>
                    <a:pt x="1224" y="424"/>
                  </a:lnTo>
                  <a:lnTo>
                    <a:pt x="1220" y="419"/>
                  </a:lnTo>
                  <a:close/>
                  <a:moveTo>
                    <a:pt x="1256" y="396"/>
                  </a:moveTo>
                  <a:lnTo>
                    <a:pt x="1258" y="395"/>
                  </a:lnTo>
                  <a:lnTo>
                    <a:pt x="1276" y="383"/>
                  </a:lnTo>
                  <a:lnTo>
                    <a:pt x="1279" y="388"/>
                  </a:lnTo>
                  <a:lnTo>
                    <a:pt x="1262" y="400"/>
                  </a:lnTo>
                  <a:lnTo>
                    <a:pt x="1259" y="401"/>
                  </a:lnTo>
                  <a:lnTo>
                    <a:pt x="1256" y="396"/>
                  </a:lnTo>
                  <a:close/>
                  <a:moveTo>
                    <a:pt x="1291" y="374"/>
                  </a:moveTo>
                  <a:lnTo>
                    <a:pt x="1312" y="361"/>
                  </a:lnTo>
                  <a:lnTo>
                    <a:pt x="1315" y="366"/>
                  </a:lnTo>
                  <a:lnTo>
                    <a:pt x="1295" y="379"/>
                  </a:lnTo>
                  <a:lnTo>
                    <a:pt x="1291" y="374"/>
                  </a:lnTo>
                  <a:close/>
                  <a:moveTo>
                    <a:pt x="1327" y="351"/>
                  </a:moveTo>
                  <a:lnTo>
                    <a:pt x="1345" y="340"/>
                  </a:lnTo>
                  <a:lnTo>
                    <a:pt x="1347" y="338"/>
                  </a:lnTo>
                  <a:lnTo>
                    <a:pt x="1351" y="343"/>
                  </a:lnTo>
                  <a:lnTo>
                    <a:pt x="1349" y="344"/>
                  </a:lnTo>
                  <a:lnTo>
                    <a:pt x="1330" y="356"/>
                  </a:lnTo>
                  <a:lnTo>
                    <a:pt x="1327" y="351"/>
                  </a:lnTo>
                  <a:close/>
                  <a:moveTo>
                    <a:pt x="1363" y="329"/>
                  </a:moveTo>
                  <a:lnTo>
                    <a:pt x="1382" y="316"/>
                  </a:lnTo>
                  <a:lnTo>
                    <a:pt x="1383" y="316"/>
                  </a:lnTo>
                  <a:lnTo>
                    <a:pt x="1386" y="321"/>
                  </a:lnTo>
                  <a:lnTo>
                    <a:pt x="1385" y="321"/>
                  </a:lnTo>
                  <a:lnTo>
                    <a:pt x="1366" y="334"/>
                  </a:lnTo>
                  <a:lnTo>
                    <a:pt x="1363" y="329"/>
                  </a:lnTo>
                  <a:close/>
                  <a:moveTo>
                    <a:pt x="1398" y="306"/>
                  </a:moveTo>
                  <a:lnTo>
                    <a:pt x="1418" y="293"/>
                  </a:lnTo>
                  <a:lnTo>
                    <a:pt x="1421" y="298"/>
                  </a:lnTo>
                  <a:lnTo>
                    <a:pt x="1401" y="311"/>
                  </a:lnTo>
                  <a:lnTo>
                    <a:pt x="1398" y="306"/>
                  </a:lnTo>
                  <a:close/>
                  <a:moveTo>
                    <a:pt x="1433" y="283"/>
                  </a:moveTo>
                  <a:lnTo>
                    <a:pt x="1453" y="270"/>
                  </a:lnTo>
                  <a:lnTo>
                    <a:pt x="1457" y="275"/>
                  </a:lnTo>
                  <a:lnTo>
                    <a:pt x="1436" y="288"/>
                  </a:lnTo>
                  <a:lnTo>
                    <a:pt x="1433" y="283"/>
                  </a:lnTo>
                  <a:close/>
                  <a:moveTo>
                    <a:pt x="1469" y="260"/>
                  </a:moveTo>
                  <a:lnTo>
                    <a:pt x="1489" y="247"/>
                  </a:lnTo>
                  <a:lnTo>
                    <a:pt x="1492" y="252"/>
                  </a:lnTo>
                  <a:lnTo>
                    <a:pt x="1472" y="265"/>
                  </a:lnTo>
                  <a:lnTo>
                    <a:pt x="1469" y="260"/>
                  </a:lnTo>
                  <a:close/>
                  <a:moveTo>
                    <a:pt x="1504" y="238"/>
                  </a:moveTo>
                  <a:lnTo>
                    <a:pt x="1524" y="224"/>
                  </a:lnTo>
                  <a:lnTo>
                    <a:pt x="1527" y="229"/>
                  </a:lnTo>
                  <a:lnTo>
                    <a:pt x="1507" y="242"/>
                  </a:lnTo>
                  <a:lnTo>
                    <a:pt x="1504" y="238"/>
                  </a:lnTo>
                  <a:close/>
                  <a:moveTo>
                    <a:pt x="1539" y="215"/>
                  </a:moveTo>
                  <a:lnTo>
                    <a:pt x="1557" y="203"/>
                  </a:lnTo>
                  <a:lnTo>
                    <a:pt x="1559" y="202"/>
                  </a:lnTo>
                  <a:lnTo>
                    <a:pt x="1562" y="206"/>
                  </a:lnTo>
                  <a:lnTo>
                    <a:pt x="1560" y="208"/>
                  </a:lnTo>
                  <a:lnTo>
                    <a:pt x="1542" y="220"/>
                  </a:lnTo>
                  <a:lnTo>
                    <a:pt x="1539" y="215"/>
                  </a:lnTo>
                  <a:close/>
                  <a:moveTo>
                    <a:pt x="1574" y="191"/>
                  </a:moveTo>
                  <a:lnTo>
                    <a:pt x="1594" y="178"/>
                  </a:lnTo>
                  <a:lnTo>
                    <a:pt x="1598" y="183"/>
                  </a:lnTo>
                  <a:lnTo>
                    <a:pt x="1577" y="197"/>
                  </a:lnTo>
                  <a:lnTo>
                    <a:pt x="1574" y="191"/>
                  </a:lnTo>
                  <a:close/>
                  <a:moveTo>
                    <a:pt x="1609" y="169"/>
                  </a:moveTo>
                  <a:lnTo>
                    <a:pt x="1629" y="155"/>
                  </a:lnTo>
                  <a:lnTo>
                    <a:pt x="1633" y="160"/>
                  </a:lnTo>
                  <a:lnTo>
                    <a:pt x="1613" y="173"/>
                  </a:lnTo>
                  <a:lnTo>
                    <a:pt x="1609" y="169"/>
                  </a:lnTo>
                  <a:close/>
                  <a:moveTo>
                    <a:pt x="1645" y="145"/>
                  </a:moveTo>
                  <a:lnTo>
                    <a:pt x="1648" y="143"/>
                  </a:lnTo>
                  <a:lnTo>
                    <a:pt x="1664" y="132"/>
                  </a:lnTo>
                  <a:lnTo>
                    <a:pt x="1668" y="137"/>
                  </a:lnTo>
                  <a:lnTo>
                    <a:pt x="1651" y="148"/>
                  </a:lnTo>
                  <a:lnTo>
                    <a:pt x="1648" y="150"/>
                  </a:lnTo>
                  <a:lnTo>
                    <a:pt x="1645" y="145"/>
                  </a:lnTo>
                  <a:close/>
                  <a:moveTo>
                    <a:pt x="1679" y="122"/>
                  </a:moveTo>
                  <a:lnTo>
                    <a:pt x="1691" y="115"/>
                  </a:lnTo>
                  <a:lnTo>
                    <a:pt x="1700" y="109"/>
                  </a:lnTo>
                  <a:lnTo>
                    <a:pt x="1703" y="114"/>
                  </a:lnTo>
                  <a:lnTo>
                    <a:pt x="1695" y="119"/>
                  </a:lnTo>
                  <a:lnTo>
                    <a:pt x="1683" y="127"/>
                  </a:lnTo>
                  <a:lnTo>
                    <a:pt x="1679" y="122"/>
                  </a:lnTo>
                  <a:close/>
                  <a:moveTo>
                    <a:pt x="1715" y="99"/>
                  </a:moveTo>
                  <a:lnTo>
                    <a:pt x="1732" y="88"/>
                  </a:lnTo>
                  <a:lnTo>
                    <a:pt x="1735" y="86"/>
                  </a:lnTo>
                  <a:lnTo>
                    <a:pt x="1738" y="91"/>
                  </a:lnTo>
                  <a:lnTo>
                    <a:pt x="1735" y="93"/>
                  </a:lnTo>
                  <a:lnTo>
                    <a:pt x="1718" y="104"/>
                  </a:lnTo>
                  <a:lnTo>
                    <a:pt x="1715" y="99"/>
                  </a:lnTo>
                  <a:close/>
                  <a:moveTo>
                    <a:pt x="1750" y="76"/>
                  </a:moveTo>
                  <a:lnTo>
                    <a:pt x="1769" y="64"/>
                  </a:lnTo>
                  <a:lnTo>
                    <a:pt x="1770" y="63"/>
                  </a:lnTo>
                  <a:lnTo>
                    <a:pt x="1773" y="68"/>
                  </a:lnTo>
                  <a:lnTo>
                    <a:pt x="1772" y="68"/>
                  </a:lnTo>
                  <a:lnTo>
                    <a:pt x="1753" y="81"/>
                  </a:lnTo>
                  <a:lnTo>
                    <a:pt x="1750" y="76"/>
                  </a:lnTo>
                  <a:close/>
                  <a:moveTo>
                    <a:pt x="1785" y="53"/>
                  </a:moveTo>
                  <a:lnTo>
                    <a:pt x="1801" y="42"/>
                  </a:lnTo>
                  <a:lnTo>
                    <a:pt x="1805" y="40"/>
                  </a:lnTo>
                  <a:lnTo>
                    <a:pt x="1808" y="45"/>
                  </a:lnTo>
                  <a:lnTo>
                    <a:pt x="1805" y="47"/>
                  </a:lnTo>
                  <a:lnTo>
                    <a:pt x="1788" y="58"/>
                  </a:lnTo>
                  <a:lnTo>
                    <a:pt x="1785" y="53"/>
                  </a:lnTo>
                  <a:close/>
                  <a:moveTo>
                    <a:pt x="1820" y="30"/>
                  </a:moveTo>
                  <a:lnTo>
                    <a:pt x="1828" y="25"/>
                  </a:lnTo>
                  <a:lnTo>
                    <a:pt x="1840" y="17"/>
                  </a:lnTo>
                  <a:lnTo>
                    <a:pt x="1843" y="22"/>
                  </a:lnTo>
                  <a:lnTo>
                    <a:pt x="1831" y="29"/>
                  </a:lnTo>
                  <a:lnTo>
                    <a:pt x="1823" y="35"/>
                  </a:lnTo>
                  <a:lnTo>
                    <a:pt x="1820" y="30"/>
                  </a:lnTo>
                  <a:close/>
                  <a:moveTo>
                    <a:pt x="1855" y="7"/>
                  </a:moveTo>
                  <a:lnTo>
                    <a:pt x="1861" y="3"/>
                  </a:lnTo>
                  <a:lnTo>
                    <a:pt x="1864" y="1"/>
                  </a:lnTo>
                  <a:lnTo>
                    <a:pt x="1865" y="0"/>
                  </a:lnTo>
                  <a:lnTo>
                    <a:pt x="1869" y="5"/>
                  </a:lnTo>
                  <a:lnTo>
                    <a:pt x="1868" y="5"/>
                  </a:lnTo>
                  <a:lnTo>
                    <a:pt x="1864" y="8"/>
                  </a:lnTo>
                  <a:lnTo>
                    <a:pt x="1858" y="12"/>
                  </a:lnTo>
                  <a:lnTo>
                    <a:pt x="1855" y="7"/>
                  </a:lnTo>
                  <a:close/>
                </a:path>
              </a:pathLst>
            </a:custGeom>
            <a:solidFill>
              <a:srgbClr val="000000"/>
            </a:solidFill>
            <a:ln w="0" cap="flat">
              <a:solidFill>
                <a:srgbClr val="FF0000"/>
              </a:solidFill>
              <a:prstDash val="solid"/>
              <a:round/>
              <a:headEnd/>
              <a:tailEnd/>
            </a:ln>
          </p:spPr>
          <p:txBody>
            <a:bodyPr/>
            <a:lstStyle/>
            <a:p>
              <a:endParaRPr lang="en-US" dirty="0"/>
            </a:p>
          </p:txBody>
        </p:sp>
        <p:sp>
          <p:nvSpPr>
            <p:cNvPr id="19527" name="Freeform 206"/>
            <p:cNvSpPr>
              <a:spLocks noEditPoints="1"/>
            </p:cNvSpPr>
            <p:nvPr/>
          </p:nvSpPr>
          <p:spPr bwMode="auto">
            <a:xfrm>
              <a:off x="420" y="2701"/>
              <a:ext cx="1960" cy="1076"/>
            </a:xfrm>
            <a:custGeom>
              <a:avLst/>
              <a:gdLst>
                <a:gd name="T0" fmla="*/ 0 w 1790"/>
                <a:gd name="T1" fmla="*/ 1069 h 971"/>
                <a:gd name="T2" fmla="*/ 46 w 1790"/>
                <a:gd name="T3" fmla="*/ 1064 h 971"/>
                <a:gd name="T4" fmla="*/ 93 w 1790"/>
                <a:gd name="T5" fmla="*/ 1065 h 971"/>
                <a:gd name="T6" fmla="*/ 163 w 1790"/>
                <a:gd name="T7" fmla="*/ 1054 h 971"/>
                <a:gd name="T8" fmla="*/ 208 w 1790"/>
                <a:gd name="T9" fmla="*/ 1039 h 971"/>
                <a:gd name="T10" fmla="*/ 228 w 1790"/>
                <a:gd name="T11" fmla="*/ 1036 h 971"/>
                <a:gd name="T12" fmla="*/ 229 w 1790"/>
                <a:gd name="T13" fmla="*/ 1043 h 971"/>
                <a:gd name="T14" fmla="*/ 299 w 1790"/>
                <a:gd name="T15" fmla="*/ 1026 h 971"/>
                <a:gd name="T16" fmla="*/ 342 w 1790"/>
                <a:gd name="T17" fmla="*/ 1008 h 971"/>
                <a:gd name="T18" fmla="*/ 385 w 1790"/>
                <a:gd name="T19" fmla="*/ 994 h 971"/>
                <a:gd name="T20" fmla="*/ 429 w 1790"/>
                <a:gd name="T21" fmla="*/ 980 h 971"/>
                <a:gd name="T22" fmla="*/ 461 w 1790"/>
                <a:gd name="T23" fmla="*/ 969 h 971"/>
                <a:gd name="T24" fmla="*/ 448 w 1790"/>
                <a:gd name="T25" fmla="*/ 973 h 971"/>
                <a:gd name="T26" fmla="*/ 491 w 1790"/>
                <a:gd name="T27" fmla="*/ 956 h 971"/>
                <a:gd name="T28" fmla="*/ 534 w 1790"/>
                <a:gd name="T29" fmla="*/ 940 h 971"/>
                <a:gd name="T30" fmla="*/ 597 w 1790"/>
                <a:gd name="T31" fmla="*/ 922 h 971"/>
                <a:gd name="T32" fmla="*/ 646 w 1790"/>
                <a:gd name="T33" fmla="*/ 900 h 971"/>
                <a:gd name="T34" fmla="*/ 685 w 1790"/>
                <a:gd name="T35" fmla="*/ 875 h 971"/>
                <a:gd name="T36" fmla="*/ 703 w 1790"/>
                <a:gd name="T37" fmla="*/ 868 h 971"/>
                <a:gd name="T38" fmla="*/ 746 w 1790"/>
                <a:gd name="T39" fmla="*/ 849 h 971"/>
                <a:gd name="T40" fmla="*/ 787 w 1790"/>
                <a:gd name="T41" fmla="*/ 829 h 971"/>
                <a:gd name="T42" fmla="*/ 789 w 1790"/>
                <a:gd name="T43" fmla="*/ 836 h 971"/>
                <a:gd name="T44" fmla="*/ 831 w 1790"/>
                <a:gd name="T45" fmla="*/ 814 h 971"/>
                <a:gd name="T46" fmla="*/ 873 w 1790"/>
                <a:gd name="T47" fmla="*/ 795 h 971"/>
                <a:gd name="T48" fmla="*/ 937 w 1790"/>
                <a:gd name="T49" fmla="*/ 761 h 971"/>
                <a:gd name="T50" fmla="*/ 966 w 1790"/>
                <a:gd name="T51" fmla="*/ 739 h 971"/>
                <a:gd name="T52" fmla="*/ 953 w 1790"/>
                <a:gd name="T53" fmla="*/ 747 h 971"/>
                <a:gd name="T54" fmla="*/ 1008 w 1790"/>
                <a:gd name="T55" fmla="*/ 724 h 971"/>
                <a:gd name="T56" fmla="*/ 1056 w 1790"/>
                <a:gd name="T57" fmla="*/ 688 h 971"/>
                <a:gd name="T58" fmla="*/ 1072 w 1790"/>
                <a:gd name="T59" fmla="*/ 677 h 971"/>
                <a:gd name="T60" fmla="*/ 1110 w 1790"/>
                <a:gd name="T61" fmla="*/ 652 h 971"/>
                <a:gd name="T62" fmla="*/ 1148 w 1790"/>
                <a:gd name="T63" fmla="*/ 625 h 971"/>
                <a:gd name="T64" fmla="*/ 1151 w 1790"/>
                <a:gd name="T65" fmla="*/ 631 h 971"/>
                <a:gd name="T66" fmla="*/ 1210 w 1790"/>
                <a:gd name="T67" fmla="*/ 587 h 971"/>
                <a:gd name="T68" fmla="*/ 1243 w 1790"/>
                <a:gd name="T69" fmla="*/ 554 h 971"/>
                <a:gd name="T70" fmla="*/ 1280 w 1790"/>
                <a:gd name="T71" fmla="*/ 526 h 971"/>
                <a:gd name="T72" fmla="*/ 1316 w 1790"/>
                <a:gd name="T73" fmla="*/ 500 h 971"/>
                <a:gd name="T74" fmla="*/ 1296 w 1790"/>
                <a:gd name="T75" fmla="*/ 514 h 971"/>
                <a:gd name="T76" fmla="*/ 1334 w 1790"/>
                <a:gd name="T77" fmla="*/ 486 h 971"/>
                <a:gd name="T78" fmla="*/ 1370 w 1790"/>
                <a:gd name="T79" fmla="*/ 459 h 971"/>
                <a:gd name="T80" fmla="*/ 1407 w 1790"/>
                <a:gd name="T81" fmla="*/ 431 h 971"/>
                <a:gd name="T82" fmla="*/ 1443 w 1790"/>
                <a:gd name="T83" fmla="*/ 403 h 971"/>
                <a:gd name="T84" fmla="*/ 1479 w 1790"/>
                <a:gd name="T85" fmla="*/ 375 h 971"/>
                <a:gd name="T86" fmla="*/ 1517 w 1790"/>
                <a:gd name="T87" fmla="*/ 346 h 971"/>
                <a:gd name="T88" fmla="*/ 1569 w 1790"/>
                <a:gd name="T89" fmla="*/ 314 h 971"/>
                <a:gd name="T90" fmla="*/ 1614 w 1790"/>
                <a:gd name="T91" fmla="*/ 278 h 971"/>
                <a:gd name="T92" fmla="*/ 1650 w 1790"/>
                <a:gd name="T93" fmla="*/ 249 h 971"/>
                <a:gd name="T94" fmla="*/ 1686 w 1790"/>
                <a:gd name="T95" fmla="*/ 222 h 971"/>
                <a:gd name="T96" fmla="*/ 1723 w 1790"/>
                <a:gd name="T97" fmla="*/ 193 h 971"/>
                <a:gd name="T98" fmla="*/ 1760 w 1790"/>
                <a:gd name="T99" fmla="*/ 164 h 971"/>
                <a:gd name="T100" fmla="*/ 1796 w 1790"/>
                <a:gd name="T101" fmla="*/ 135 h 971"/>
                <a:gd name="T102" fmla="*/ 1832 w 1790"/>
                <a:gd name="T103" fmla="*/ 106 h 971"/>
                <a:gd name="T104" fmla="*/ 1868 w 1790"/>
                <a:gd name="T105" fmla="*/ 78 h 971"/>
                <a:gd name="T106" fmla="*/ 1904 w 1790"/>
                <a:gd name="T107" fmla="*/ 49 h 971"/>
                <a:gd name="T108" fmla="*/ 1941 w 1790"/>
                <a:gd name="T109" fmla="*/ 20 h 971"/>
                <a:gd name="T110" fmla="*/ 1960 w 1790"/>
                <a:gd name="T111" fmla="*/ 6 h 9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790"/>
                <a:gd name="T169" fmla="*/ 0 h 971"/>
                <a:gd name="T170" fmla="*/ 1790 w 1790"/>
                <a:gd name="T171" fmla="*/ 971 h 9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790" h="971">
                  <a:moveTo>
                    <a:pt x="0" y="965"/>
                  </a:moveTo>
                  <a:lnTo>
                    <a:pt x="24" y="962"/>
                  </a:lnTo>
                  <a:lnTo>
                    <a:pt x="24" y="968"/>
                  </a:lnTo>
                  <a:lnTo>
                    <a:pt x="0" y="971"/>
                  </a:lnTo>
                  <a:lnTo>
                    <a:pt x="0" y="965"/>
                  </a:lnTo>
                  <a:close/>
                  <a:moveTo>
                    <a:pt x="42" y="960"/>
                  </a:moveTo>
                  <a:lnTo>
                    <a:pt x="65" y="958"/>
                  </a:lnTo>
                  <a:lnTo>
                    <a:pt x="66" y="964"/>
                  </a:lnTo>
                  <a:lnTo>
                    <a:pt x="42" y="966"/>
                  </a:lnTo>
                  <a:lnTo>
                    <a:pt x="42" y="960"/>
                  </a:lnTo>
                  <a:close/>
                  <a:moveTo>
                    <a:pt x="83" y="955"/>
                  </a:moveTo>
                  <a:lnTo>
                    <a:pt x="85" y="955"/>
                  </a:lnTo>
                  <a:lnTo>
                    <a:pt x="107" y="952"/>
                  </a:lnTo>
                  <a:lnTo>
                    <a:pt x="108" y="958"/>
                  </a:lnTo>
                  <a:lnTo>
                    <a:pt x="85" y="961"/>
                  </a:lnTo>
                  <a:lnTo>
                    <a:pt x="84" y="961"/>
                  </a:lnTo>
                  <a:lnTo>
                    <a:pt x="83" y="955"/>
                  </a:lnTo>
                  <a:close/>
                  <a:moveTo>
                    <a:pt x="125" y="949"/>
                  </a:moveTo>
                  <a:lnTo>
                    <a:pt x="148" y="945"/>
                  </a:lnTo>
                  <a:lnTo>
                    <a:pt x="149" y="951"/>
                  </a:lnTo>
                  <a:lnTo>
                    <a:pt x="126" y="955"/>
                  </a:lnTo>
                  <a:lnTo>
                    <a:pt x="125" y="949"/>
                  </a:lnTo>
                  <a:close/>
                  <a:moveTo>
                    <a:pt x="166" y="943"/>
                  </a:moveTo>
                  <a:lnTo>
                    <a:pt x="172" y="942"/>
                  </a:lnTo>
                  <a:lnTo>
                    <a:pt x="190" y="938"/>
                  </a:lnTo>
                  <a:lnTo>
                    <a:pt x="191" y="944"/>
                  </a:lnTo>
                  <a:lnTo>
                    <a:pt x="174" y="947"/>
                  </a:lnTo>
                  <a:lnTo>
                    <a:pt x="167" y="949"/>
                  </a:lnTo>
                  <a:lnTo>
                    <a:pt x="166" y="943"/>
                  </a:lnTo>
                  <a:close/>
                  <a:moveTo>
                    <a:pt x="208" y="935"/>
                  </a:moveTo>
                  <a:lnTo>
                    <a:pt x="218" y="933"/>
                  </a:lnTo>
                  <a:lnTo>
                    <a:pt x="231" y="930"/>
                  </a:lnTo>
                  <a:lnTo>
                    <a:pt x="232" y="936"/>
                  </a:lnTo>
                  <a:lnTo>
                    <a:pt x="219" y="939"/>
                  </a:lnTo>
                  <a:lnTo>
                    <a:pt x="209" y="941"/>
                  </a:lnTo>
                  <a:lnTo>
                    <a:pt x="208" y="935"/>
                  </a:lnTo>
                  <a:close/>
                  <a:moveTo>
                    <a:pt x="249" y="926"/>
                  </a:moveTo>
                  <a:lnTo>
                    <a:pt x="265" y="922"/>
                  </a:lnTo>
                  <a:lnTo>
                    <a:pt x="272" y="920"/>
                  </a:lnTo>
                  <a:lnTo>
                    <a:pt x="273" y="926"/>
                  </a:lnTo>
                  <a:lnTo>
                    <a:pt x="267" y="928"/>
                  </a:lnTo>
                  <a:lnTo>
                    <a:pt x="250" y="932"/>
                  </a:lnTo>
                  <a:lnTo>
                    <a:pt x="249" y="926"/>
                  </a:lnTo>
                  <a:close/>
                  <a:moveTo>
                    <a:pt x="289" y="916"/>
                  </a:moveTo>
                  <a:lnTo>
                    <a:pt x="312" y="910"/>
                  </a:lnTo>
                  <a:lnTo>
                    <a:pt x="314" y="915"/>
                  </a:lnTo>
                  <a:lnTo>
                    <a:pt x="291" y="922"/>
                  </a:lnTo>
                  <a:lnTo>
                    <a:pt x="289" y="916"/>
                  </a:lnTo>
                  <a:close/>
                  <a:moveTo>
                    <a:pt x="330" y="904"/>
                  </a:moveTo>
                  <a:lnTo>
                    <a:pt x="352" y="897"/>
                  </a:lnTo>
                  <a:lnTo>
                    <a:pt x="354" y="903"/>
                  </a:lnTo>
                  <a:lnTo>
                    <a:pt x="331" y="910"/>
                  </a:lnTo>
                  <a:lnTo>
                    <a:pt x="330" y="904"/>
                  </a:lnTo>
                  <a:close/>
                  <a:moveTo>
                    <a:pt x="369" y="892"/>
                  </a:moveTo>
                  <a:lnTo>
                    <a:pt x="392" y="884"/>
                  </a:lnTo>
                  <a:lnTo>
                    <a:pt x="394" y="890"/>
                  </a:lnTo>
                  <a:lnTo>
                    <a:pt x="372" y="898"/>
                  </a:lnTo>
                  <a:lnTo>
                    <a:pt x="369" y="892"/>
                  </a:lnTo>
                  <a:close/>
                  <a:moveTo>
                    <a:pt x="409" y="878"/>
                  </a:moveTo>
                  <a:lnTo>
                    <a:pt x="421" y="874"/>
                  </a:lnTo>
                  <a:lnTo>
                    <a:pt x="432" y="870"/>
                  </a:lnTo>
                  <a:lnTo>
                    <a:pt x="434" y="876"/>
                  </a:lnTo>
                  <a:lnTo>
                    <a:pt x="423" y="880"/>
                  </a:lnTo>
                  <a:lnTo>
                    <a:pt x="411" y="884"/>
                  </a:lnTo>
                  <a:lnTo>
                    <a:pt x="409" y="878"/>
                  </a:lnTo>
                  <a:close/>
                  <a:moveTo>
                    <a:pt x="448" y="863"/>
                  </a:moveTo>
                  <a:lnTo>
                    <a:pt x="471" y="855"/>
                  </a:lnTo>
                  <a:lnTo>
                    <a:pt x="473" y="860"/>
                  </a:lnTo>
                  <a:lnTo>
                    <a:pt x="451" y="869"/>
                  </a:lnTo>
                  <a:lnTo>
                    <a:pt x="448" y="863"/>
                  </a:lnTo>
                  <a:close/>
                  <a:moveTo>
                    <a:pt x="488" y="848"/>
                  </a:moveTo>
                  <a:lnTo>
                    <a:pt x="510" y="839"/>
                  </a:lnTo>
                  <a:lnTo>
                    <a:pt x="512" y="845"/>
                  </a:lnTo>
                  <a:lnTo>
                    <a:pt x="490" y="854"/>
                  </a:lnTo>
                  <a:lnTo>
                    <a:pt x="488" y="848"/>
                  </a:lnTo>
                  <a:close/>
                  <a:moveTo>
                    <a:pt x="527" y="833"/>
                  </a:moveTo>
                  <a:lnTo>
                    <a:pt x="543" y="826"/>
                  </a:lnTo>
                  <a:lnTo>
                    <a:pt x="549" y="824"/>
                  </a:lnTo>
                  <a:lnTo>
                    <a:pt x="551" y="829"/>
                  </a:lnTo>
                  <a:lnTo>
                    <a:pt x="545" y="832"/>
                  </a:lnTo>
                  <a:lnTo>
                    <a:pt x="529" y="838"/>
                  </a:lnTo>
                  <a:lnTo>
                    <a:pt x="527" y="833"/>
                  </a:lnTo>
                  <a:close/>
                  <a:moveTo>
                    <a:pt x="565" y="817"/>
                  </a:moveTo>
                  <a:lnTo>
                    <a:pt x="588" y="807"/>
                  </a:lnTo>
                  <a:lnTo>
                    <a:pt x="590" y="812"/>
                  </a:lnTo>
                  <a:lnTo>
                    <a:pt x="568" y="822"/>
                  </a:lnTo>
                  <a:lnTo>
                    <a:pt x="565" y="817"/>
                  </a:lnTo>
                  <a:close/>
                  <a:moveTo>
                    <a:pt x="604" y="800"/>
                  </a:moveTo>
                  <a:lnTo>
                    <a:pt x="606" y="799"/>
                  </a:lnTo>
                  <a:lnTo>
                    <a:pt x="626" y="790"/>
                  </a:lnTo>
                  <a:lnTo>
                    <a:pt x="628" y="796"/>
                  </a:lnTo>
                  <a:lnTo>
                    <a:pt x="609" y="805"/>
                  </a:lnTo>
                  <a:lnTo>
                    <a:pt x="606" y="805"/>
                  </a:lnTo>
                  <a:lnTo>
                    <a:pt x="604" y="800"/>
                  </a:lnTo>
                  <a:close/>
                  <a:moveTo>
                    <a:pt x="642" y="783"/>
                  </a:moveTo>
                  <a:lnTo>
                    <a:pt x="664" y="773"/>
                  </a:lnTo>
                  <a:lnTo>
                    <a:pt x="667" y="779"/>
                  </a:lnTo>
                  <a:lnTo>
                    <a:pt x="645" y="788"/>
                  </a:lnTo>
                  <a:lnTo>
                    <a:pt x="642" y="783"/>
                  </a:lnTo>
                  <a:close/>
                  <a:moveTo>
                    <a:pt x="681" y="766"/>
                  </a:moveTo>
                  <a:lnTo>
                    <a:pt x="703" y="755"/>
                  </a:lnTo>
                  <a:lnTo>
                    <a:pt x="705" y="761"/>
                  </a:lnTo>
                  <a:lnTo>
                    <a:pt x="683" y="771"/>
                  </a:lnTo>
                  <a:lnTo>
                    <a:pt x="681" y="766"/>
                  </a:lnTo>
                  <a:close/>
                  <a:moveTo>
                    <a:pt x="719" y="748"/>
                  </a:moveTo>
                  <a:lnTo>
                    <a:pt x="730" y="743"/>
                  </a:lnTo>
                  <a:lnTo>
                    <a:pt x="741" y="738"/>
                  </a:lnTo>
                  <a:lnTo>
                    <a:pt x="743" y="743"/>
                  </a:lnTo>
                  <a:lnTo>
                    <a:pt x="733" y="748"/>
                  </a:lnTo>
                  <a:lnTo>
                    <a:pt x="721" y="754"/>
                  </a:lnTo>
                  <a:lnTo>
                    <a:pt x="719" y="748"/>
                  </a:lnTo>
                  <a:close/>
                  <a:moveTo>
                    <a:pt x="757" y="730"/>
                  </a:moveTo>
                  <a:lnTo>
                    <a:pt x="778" y="719"/>
                  </a:lnTo>
                  <a:lnTo>
                    <a:pt x="781" y="725"/>
                  </a:lnTo>
                  <a:lnTo>
                    <a:pt x="759" y="735"/>
                  </a:lnTo>
                  <a:lnTo>
                    <a:pt x="757" y="730"/>
                  </a:lnTo>
                  <a:close/>
                  <a:moveTo>
                    <a:pt x="795" y="712"/>
                  </a:moveTo>
                  <a:lnTo>
                    <a:pt x="816" y="701"/>
                  </a:lnTo>
                  <a:lnTo>
                    <a:pt x="819" y="706"/>
                  </a:lnTo>
                  <a:lnTo>
                    <a:pt x="797" y="717"/>
                  </a:lnTo>
                  <a:lnTo>
                    <a:pt x="795" y="712"/>
                  </a:lnTo>
                  <a:close/>
                  <a:moveTo>
                    <a:pt x="832" y="693"/>
                  </a:moveTo>
                  <a:lnTo>
                    <a:pt x="839" y="689"/>
                  </a:lnTo>
                  <a:lnTo>
                    <a:pt x="854" y="682"/>
                  </a:lnTo>
                  <a:lnTo>
                    <a:pt x="856" y="687"/>
                  </a:lnTo>
                  <a:lnTo>
                    <a:pt x="841" y="695"/>
                  </a:lnTo>
                  <a:lnTo>
                    <a:pt x="835" y="698"/>
                  </a:lnTo>
                  <a:lnTo>
                    <a:pt x="832" y="693"/>
                  </a:lnTo>
                  <a:close/>
                  <a:moveTo>
                    <a:pt x="870" y="674"/>
                  </a:moveTo>
                  <a:lnTo>
                    <a:pt x="882" y="667"/>
                  </a:lnTo>
                  <a:lnTo>
                    <a:pt x="891" y="662"/>
                  </a:lnTo>
                  <a:lnTo>
                    <a:pt x="894" y="668"/>
                  </a:lnTo>
                  <a:lnTo>
                    <a:pt x="885" y="673"/>
                  </a:lnTo>
                  <a:lnTo>
                    <a:pt x="873" y="679"/>
                  </a:lnTo>
                  <a:lnTo>
                    <a:pt x="870" y="674"/>
                  </a:lnTo>
                  <a:close/>
                  <a:moveTo>
                    <a:pt x="907" y="654"/>
                  </a:moveTo>
                  <a:lnTo>
                    <a:pt x="918" y="648"/>
                  </a:lnTo>
                  <a:lnTo>
                    <a:pt x="928" y="642"/>
                  </a:lnTo>
                  <a:lnTo>
                    <a:pt x="931" y="647"/>
                  </a:lnTo>
                  <a:lnTo>
                    <a:pt x="921" y="653"/>
                  </a:lnTo>
                  <a:lnTo>
                    <a:pt x="910" y="659"/>
                  </a:lnTo>
                  <a:lnTo>
                    <a:pt x="907" y="654"/>
                  </a:lnTo>
                  <a:close/>
                  <a:moveTo>
                    <a:pt x="943" y="634"/>
                  </a:moveTo>
                  <a:lnTo>
                    <a:pt x="948" y="631"/>
                  </a:lnTo>
                  <a:lnTo>
                    <a:pt x="964" y="621"/>
                  </a:lnTo>
                  <a:lnTo>
                    <a:pt x="967" y="626"/>
                  </a:lnTo>
                  <a:lnTo>
                    <a:pt x="951" y="635"/>
                  </a:lnTo>
                  <a:lnTo>
                    <a:pt x="946" y="638"/>
                  </a:lnTo>
                  <a:lnTo>
                    <a:pt x="943" y="634"/>
                  </a:lnTo>
                  <a:close/>
                  <a:moveTo>
                    <a:pt x="979" y="611"/>
                  </a:moveTo>
                  <a:lnTo>
                    <a:pt x="999" y="598"/>
                  </a:lnTo>
                  <a:lnTo>
                    <a:pt x="1002" y="603"/>
                  </a:lnTo>
                  <a:lnTo>
                    <a:pt x="982" y="616"/>
                  </a:lnTo>
                  <a:lnTo>
                    <a:pt x="979" y="611"/>
                  </a:lnTo>
                  <a:close/>
                  <a:moveTo>
                    <a:pt x="1014" y="588"/>
                  </a:moveTo>
                  <a:lnTo>
                    <a:pt x="1033" y="574"/>
                  </a:lnTo>
                  <a:lnTo>
                    <a:pt x="1037" y="579"/>
                  </a:lnTo>
                  <a:lnTo>
                    <a:pt x="1017" y="593"/>
                  </a:lnTo>
                  <a:lnTo>
                    <a:pt x="1014" y="588"/>
                  </a:lnTo>
                  <a:close/>
                  <a:moveTo>
                    <a:pt x="1048" y="564"/>
                  </a:moveTo>
                  <a:lnTo>
                    <a:pt x="1063" y="553"/>
                  </a:lnTo>
                  <a:lnTo>
                    <a:pt x="1067" y="550"/>
                  </a:lnTo>
                  <a:lnTo>
                    <a:pt x="1071" y="554"/>
                  </a:lnTo>
                  <a:lnTo>
                    <a:pt x="1066" y="557"/>
                  </a:lnTo>
                  <a:lnTo>
                    <a:pt x="1051" y="569"/>
                  </a:lnTo>
                  <a:lnTo>
                    <a:pt x="1048" y="564"/>
                  </a:lnTo>
                  <a:close/>
                  <a:moveTo>
                    <a:pt x="1082" y="539"/>
                  </a:moveTo>
                  <a:lnTo>
                    <a:pt x="1086" y="536"/>
                  </a:lnTo>
                  <a:lnTo>
                    <a:pt x="1101" y="525"/>
                  </a:lnTo>
                  <a:lnTo>
                    <a:pt x="1105" y="530"/>
                  </a:lnTo>
                  <a:lnTo>
                    <a:pt x="1089" y="541"/>
                  </a:lnTo>
                  <a:lnTo>
                    <a:pt x="1086" y="544"/>
                  </a:lnTo>
                  <a:lnTo>
                    <a:pt x="1082" y="539"/>
                  </a:lnTo>
                  <a:close/>
                  <a:moveTo>
                    <a:pt x="1116" y="514"/>
                  </a:moveTo>
                  <a:lnTo>
                    <a:pt x="1135" y="500"/>
                  </a:lnTo>
                  <a:lnTo>
                    <a:pt x="1139" y="505"/>
                  </a:lnTo>
                  <a:lnTo>
                    <a:pt x="1119" y="519"/>
                  </a:lnTo>
                  <a:lnTo>
                    <a:pt x="1116" y="514"/>
                  </a:lnTo>
                  <a:close/>
                  <a:moveTo>
                    <a:pt x="1150" y="490"/>
                  </a:moveTo>
                  <a:lnTo>
                    <a:pt x="1169" y="475"/>
                  </a:lnTo>
                  <a:lnTo>
                    <a:pt x="1173" y="480"/>
                  </a:lnTo>
                  <a:lnTo>
                    <a:pt x="1153" y="494"/>
                  </a:lnTo>
                  <a:lnTo>
                    <a:pt x="1150" y="490"/>
                  </a:lnTo>
                  <a:close/>
                  <a:moveTo>
                    <a:pt x="1184" y="464"/>
                  </a:moveTo>
                  <a:lnTo>
                    <a:pt x="1202" y="451"/>
                  </a:lnTo>
                  <a:lnTo>
                    <a:pt x="1203" y="450"/>
                  </a:lnTo>
                  <a:lnTo>
                    <a:pt x="1207" y="455"/>
                  </a:lnTo>
                  <a:lnTo>
                    <a:pt x="1205" y="456"/>
                  </a:lnTo>
                  <a:lnTo>
                    <a:pt x="1187" y="469"/>
                  </a:lnTo>
                  <a:lnTo>
                    <a:pt x="1184" y="464"/>
                  </a:lnTo>
                  <a:close/>
                  <a:moveTo>
                    <a:pt x="1218" y="439"/>
                  </a:moveTo>
                  <a:lnTo>
                    <a:pt x="1237" y="425"/>
                  </a:lnTo>
                  <a:lnTo>
                    <a:pt x="1240" y="430"/>
                  </a:lnTo>
                  <a:lnTo>
                    <a:pt x="1221" y="444"/>
                  </a:lnTo>
                  <a:lnTo>
                    <a:pt x="1218" y="439"/>
                  </a:lnTo>
                  <a:close/>
                  <a:moveTo>
                    <a:pt x="1251" y="414"/>
                  </a:moveTo>
                  <a:lnTo>
                    <a:pt x="1270" y="400"/>
                  </a:lnTo>
                  <a:lnTo>
                    <a:pt x="1274" y="404"/>
                  </a:lnTo>
                  <a:lnTo>
                    <a:pt x="1255" y="419"/>
                  </a:lnTo>
                  <a:lnTo>
                    <a:pt x="1251" y="414"/>
                  </a:lnTo>
                  <a:close/>
                  <a:moveTo>
                    <a:pt x="1285" y="389"/>
                  </a:moveTo>
                  <a:lnTo>
                    <a:pt x="1304" y="374"/>
                  </a:lnTo>
                  <a:lnTo>
                    <a:pt x="1307" y="379"/>
                  </a:lnTo>
                  <a:lnTo>
                    <a:pt x="1288" y="394"/>
                  </a:lnTo>
                  <a:lnTo>
                    <a:pt x="1285" y="389"/>
                  </a:lnTo>
                  <a:close/>
                  <a:moveTo>
                    <a:pt x="1318" y="364"/>
                  </a:moveTo>
                  <a:lnTo>
                    <a:pt x="1337" y="349"/>
                  </a:lnTo>
                  <a:lnTo>
                    <a:pt x="1341" y="354"/>
                  </a:lnTo>
                  <a:lnTo>
                    <a:pt x="1321" y="368"/>
                  </a:lnTo>
                  <a:lnTo>
                    <a:pt x="1318" y="364"/>
                  </a:lnTo>
                  <a:close/>
                  <a:moveTo>
                    <a:pt x="1351" y="338"/>
                  </a:moveTo>
                  <a:lnTo>
                    <a:pt x="1371" y="323"/>
                  </a:lnTo>
                  <a:lnTo>
                    <a:pt x="1374" y="328"/>
                  </a:lnTo>
                  <a:lnTo>
                    <a:pt x="1355" y="343"/>
                  </a:lnTo>
                  <a:lnTo>
                    <a:pt x="1351" y="338"/>
                  </a:lnTo>
                  <a:close/>
                  <a:moveTo>
                    <a:pt x="1385" y="312"/>
                  </a:moveTo>
                  <a:lnTo>
                    <a:pt x="1404" y="298"/>
                  </a:lnTo>
                  <a:lnTo>
                    <a:pt x="1407" y="302"/>
                  </a:lnTo>
                  <a:lnTo>
                    <a:pt x="1389" y="317"/>
                  </a:lnTo>
                  <a:lnTo>
                    <a:pt x="1385" y="312"/>
                  </a:lnTo>
                  <a:close/>
                  <a:moveTo>
                    <a:pt x="1418" y="287"/>
                  </a:moveTo>
                  <a:lnTo>
                    <a:pt x="1430" y="278"/>
                  </a:lnTo>
                  <a:lnTo>
                    <a:pt x="1437" y="272"/>
                  </a:lnTo>
                  <a:lnTo>
                    <a:pt x="1441" y="277"/>
                  </a:lnTo>
                  <a:lnTo>
                    <a:pt x="1433" y="283"/>
                  </a:lnTo>
                  <a:lnTo>
                    <a:pt x="1422" y="292"/>
                  </a:lnTo>
                  <a:lnTo>
                    <a:pt x="1418" y="287"/>
                  </a:lnTo>
                  <a:close/>
                  <a:moveTo>
                    <a:pt x="1451" y="261"/>
                  </a:moveTo>
                  <a:lnTo>
                    <a:pt x="1470" y="246"/>
                  </a:lnTo>
                  <a:lnTo>
                    <a:pt x="1474" y="251"/>
                  </a:lnTo>
                  <a:lnTo>
                    <a:pt x="1455" y="266"/>
                  </a:lnTo>
                  <a:lnTo>
                    <a:pt x="1451" y="261"/>
                  </a:lnTo>
                  <a:close/>
                  <a:moveTo>
                    <a:pt x="1485" y="235"/>
                  </a:moveTo>
                  <a:lnTo>
                    <a:pt x="1504" y="221"/>
                  </a:lnTo>
                  <a:lnTo>
                    <a:pt x="1507" y="225"/>
                  </a:lnTo>
                  <a:lnTo>
                    <a:pt x="1488" y="240"/>
                  </a:lnTo>
                  <a:lnTo>
                    <a:pt x="1485" y="235"/>
                  </a:lnTo>
                  <a:close/>
                  <a:moveTo>
                    <a:pt x="1518" y="209"/>
                  </a:moveTo>
                  <a:lnTo>
                    <a:pt x="1537" y="195"/>
                  </a:lnTo>
                  <a:lnTo>
                    <a:pt x="1540" y="200"/>
                  </a:lnTo>
                  <a:lnTo>
                    <a:pt x="1522" y="214"/>
                  </a:lnTo>
                  <a:lnTo>
                    <a:pt x="1518" y="209"/>
                  </a:lnTo>
                  <a:close/>
                  <a:moveTo>
                    <a:pt x="1551" y="184"/>
                  </a:moveTo>
                  <a:lnTo>
                    <a:pt x="1570" y="169"/>
                  </a:lnTo>
                  <a:lnTo>
                    <a:pt x="1574" y="174"/>
                  </a:lnTo>
                  <a:lnTo>
                    <a:pt x="1555" y="188"/>
                  </a:lnTo>
                  <a:lnTo>
                    <a:pt x="1551" y="184"/>
                  </a:lnTo>
                  <a:close/>
                  <a:moveTo>
                    <a:pt x="1584" y="158"/>
                  </a:moveTo>
                  <a:lnTo>
                    <a:pt x="1603" y="143"/>
                  </a:lnTo>
                  <a:lnTo>
                    <a:pt x="1607" y="148"/>
                  </a:lnTo>
                  <a:lnTo>
                    <a:pt x="1588" y="163"/>
                  </a:lnTo>
                  <a:lnTo>
                    <a:pt x="1584" y="158"/>
                  </a:lnTo>
                  <a:close/>
                  <a:moveTo>
                    <a:pt x="1617" y="132"/>
                  </a:moveTo>
                  <a:lnTo>
                    <a:pt x="1636" y="117"/>
                  </a:lnTo>
                  <a:lnTo>
                    <a:pt x="1640" y="122"/>
                  </a:lnTo>
                  <a:lnTo>
                    <a:pt x="1621" y="137"/>
                  </a:lnTo>
                  <a:lnTo>
                    <a:pt x="1617" y="132"/>
                  </a:lnTo>
                  <a:close/>
                  <a:moveTo>
                    <a:pt x="1650" y="106"/>
                  </a:moveTo>
                  <a:lnTo>
                    <a:pt x="1669" y="91"/>
                  </a:lnTo>
                  <a:lnTo>
                    <a:pt x="1673" y="96"/>
                  </a:lnTo>
                  <a:lnTo>
                    <a:pt x="1654" y="111"/>
                  </a:lnTo>
                  <a:lnTo>
                    <a:pt x="1650" y="106"/>
                  </a:lnTo>
                  <a:close/>
                  <a:moveTo>
                    <a:pt x="1684" y="80"/>
                  </a:moveTo>
                  <a:lnTo>
                    <a:pt x="1702" y="65"/>
                  </a:lnTo>
                  <a:lnTo>
                    <a:pt x="1706" y="70"/>
                  </a:lnTo>
                  <a:lnTo>
                    <a:pt x="1687" y="85"/>
                  </a:lnTo>
                  <a:lnTo>
                    <a:pt x="1684" y="80"/>
                  </a:lnTo>
                  <a:close/>
                  <a:moveTo>
                    <a:pt x="1717" y="54"/>
                  </a:moveTo>
                  <a:lnTo>
                    <a:pt x="1735" y="40"/>
                  </a:lnTo>
                  <a:lnTo>
                    <a:pt x="1739" y="44"/>
                  </a:lnTo>
                  <a:lnTo>
                    <a:pt x="1720" y="59"/>
                  </a:lnTo>
                  <a:lnTo>
                    <a:pt x="1717" y="54"/>
                  </a:lnTo>
                  <a:close/>
                  <a:moveTo>
                    <a:pt x="1750" y="28"/>
                  </a:moveTo>
                  <a:lnTo>
                    <a:pt x="1769" y="14"/>
                  </a:lnTo>
                  <a:lnTo>
                    <a:pt x="1773" y="18"/>
                  </a:lnTo>
                  <a:lnTo>
                    <a:pt x="1753" y="33"/>
                  </a:lnTo>
                  <a:lnTo>
                    <a:pt x="1750" y="28"/>
                  </a:lnTo>
                  <a:close/>
                  <a:moveTo>
                    <a:pt x="1783" y="2"/>
                  </a:moveTo>
                  <a:lnTo>
                    <a:pt x="1786" y="0"/>
                  </a:lnTo>
                  <a:lnTo>
                    <a:pt x="1790" y="5"/>
                  </a:lnTo>
                  <a:lnTo>
                    <a:pt x="1786" y="7"/>
                  </a:lnTo>
                  <a:lnTo>
                    <a:pt x="1783" y="2"/>
                  </a:lnTo>
                  <a:close/>
                </a:path>
              </a:pathLst>
            </a:custGeom>
            <a:solidFill>
              <a:srgbClr val="000000"/>
            </a:solidFill>
            <a:ln w="0" cap="flat">
              <a:solidFill>
                <a:srgbClr val="FF0000"/>
              </a:solidFill>
              <a:prstDash val="solid"/>
              <a:round/>
              <a:headEnd/>
              <a:tailEnd/>
            </a:ln>
          </p:spPr>
          <p:txBody>
            <a:bodyPr/>
            <a:lstStyle/>
            <a:p>
              <a:endParaRPr lang="en-US" dirty="0"/>
            </a:p>
          </p:txBody>
        </p:sp>
        <p:sp>
          <p:nvSpPr>
            <p:cNvPr id="19528" name="Rectangle 207"/>
            <p:cNvSpPr>
              <a:spLocks noChangeArrowheads="1"/>
            </p:cNvSpPr>
            <p:nvPr/>
          </p:nvSpPr>
          <p:spPr bwMode="auto">
            <a:xfrm>
              <a:off x="465" y="2546"/>
              <a:ext cx="3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800" b="1" dirty="0" smtClean="0">
                  <a:solidFill>
                    <a:srgbClr val="FF0000"/>
                  </a:solidFill>
                </a:rPr>
                <a:t>West</a:t>
              </a:r>
              <a:endParaRPr lang="en-US" altLang="fr-FR" sz="1800" b="1" dirty="0">
                <a:solidFill>
                  <a:srgbClr val="FF0000"/>
                </a:solidFill>
              </a:endParaRPr>
            </a:p>
          </p:txBody>
        </p:sp>
        <p:sp>
          <p:nvSpPr>
            <p:cNvPr id="19529" name="Rectangle 208"/>
            <p:cNvSpPr>
              <a:spLocks noChangeArrowheads="1"/>
            </p:cNvSpPr>
            <p:nvPr/>
          </p:nvSpPr>
          <p:spPr bwMode="auto">
            <a:xfrm>
              <a:off x="1191" y="2480"/>
              <a:ext cx="3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400" dirty="0" smtClean="0">
                  <a:solidFill>
                    <a:srgbClr val="000000"/>
                  </a:solidFill>
                </a:rPr>
                <a:t>-</a:t>
              </a:r>
              <a:endParaRPr lang="en-US" altLang="fr-FR" sz="1800" dirty="0"/>
            </a:p>
          </p:txBody>
        </p:sp>
        <p:sp>
          <p:nvSpPr>
            <p:cNvPr id="19530" name="Rectangle 209"/>
            <p:cNvSpPr>
              <a:spLocks noChangeArrowheads="1"/>
            </p:cNvSpPr>
            <p:nvPr/>
          </p:nvSpPr>
          <p:spPr bwMode="auto">
            <a:xfrm>
              <a:off x="941" y="2546"/>
              <a:ext cx="98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800" b="1" dirty="0" smtClean="0">
                  <a:solidFill>
                    <a:srgbClr val="FF0000"/>
                  </a:solidFill>
                </a:rPr>
                <a:t>Mediterranean</a:t>
              </a:r>
              <a:endParaRPr lang="en-US" altLang="fr-FR" sz="1800" b="1" dirty="0">
                <a:solidFill>
                  <a:srgbClr val="FF0000"/>
                </a:solidFill>
              </a:endParaRPr>
            </a:p>
          </p:txBody>
        </p:sp>
        <p:sp>
          <p:nvSpPr>
            <p:cNvPr id="19531" name="Rectangle 210"/>
            <p:cNvSpPr>
              <a:spLocks noChangeArrowheads="1"/>
            </p:cNvSpPr>
            <p:nvPr/>
          </p:nvSpPr>
          <p:spPr bwMode="auto">
            <a:xfrm>
              <a:off x="68" y="3762"/>
              <a:ext cx="4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dirty="0" smtClean="0">
                  <a:solidFill>
                    <a:srgbClr val="000000"/>
                  </a:solidFill>
                </a:rPr>
                <a:t> </a:t>
              </a:r>
              <a:endParaRPr lang="en-US" altLang="fr-FR" sz="1800" dirty="0"/>
            </a:p>
          </p:txBody>
        </p:sp>
        <p:sp>
          <p:nvSpPr>
            <p:cNvPr id="19532" name="Rectangle 211"/>
            <p:cNvSpPr>
              <a:spLocks noChangeArrowheads="1"/>
            </p:cNvSpPr>
            <p:nvPr/>
          </p:nvSpPr>
          <p:spPr bwMode="auto">
            <a:xfrm>
              <a:off x="68" y="3450"/>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33" name="Rectangle 212"/>
            <p:cNvSpPr>
              <a:spLocks noChangeArrowheads="1"/>
            </p:cNvSpPr>
            <p:nvPr/>
          </p:nvSpPr>
          <p:spPr bwMode="auto">
            <a:xfrm>
              <a:off x="68" y="3117"/>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en-US" altLang="fr-FR" sz="1800" dirty="0"/>
            </a:p>
          </p:txBody>
        </p:sp>
        <p:sp>
          <p:nvSpPr>
            <p:cNvPr id="19534" name="Rectangle 213"/>
            <p:cNvSpPr>
              <a:spLocks noChangeArrowheads="1"/>
            </p:cNvSpPr>
            <p:nvPr/>
          </p:nvSpPr>
          <p:spPr bwMode="auto">
            <a:xfrm>
              <a:off x="317" y="4070"/>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1970</a:t>
              </a:r>
              <a:endParaRPr lang="en-US" altLang="fr-FR" sz="1800" dirty="0"/>
            </a:p>
          </p:txBody>
        </p:sp>
        <p:sp>
          <p:nvSpPr>
            <p:cNvPr id="19535" name="Rectangle 214"/>
            <p:cNvSpPr>
              <a:spLocks noChangeArrowheads="1"/>
            </p:cNvSpPr>
            <p:nvPr/>
          </p:nvSpPr>
          <p:spPr bwMode="auto">
            <a:xfrm>
              <a:off x="2244" y="4070"/>
              <a:ext cx="144"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800" dirty="0" smtClean="0">
                  <a:solidFill>
                    <a:srgbClr val="000000"/>
                  </a:solidFill>
                </a:rPr>
                <a:t>2005</a:t>
              </a:r>
              <a:endParaRPr lang="en-US" altLang="fr-FR" sz="1800" dirty="0"/>
            </a:p>
          </p:txBody>
        </p:sp>
        <p:sp>
          <p:nvSpPr>
            <p:cNvPr id="19536" name="Text Box 215"/>
            <p:cNvSpPr txBox="1">
              <a:spLocks noChangeArrowheads="1"/>
            </p:cNvSpPr>
            <p:nvPr/>
          </p:nvSpPr>
          <p:spPr bwMode="auto">
            <a:xfrm>
              <a:off x="117" y="2296"/>
              <a:ext cx="447"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spcBef>
                  <a:spcPct val="50000"/>
                </a:spcBef>
                <a:buClr>
                  <a:srgbClr val="000000"/>
                </a:buClr>
                <a:buSzPct val="100000"/>
                <a:buFont typeface="Arial" pitchFamily="34" charset="0"/>
                <a:buNone/>
              </a:pPr>
              <a:r>
                <a:rPr lang="en-US" altLang="fr-FR" sz="1200" dirty="0" smtClean="0"/>
                <a:t>LPI</a:t>
              </a:r>
              <a:endParaRPr lang="en-US" altLang="fr-FR" sz="1200" dirty="0"/>
            </a:p>
          </p:txBody>
        </p:sp>
      </p:grpSp>
      <p:sp>
        <p:nvSpPr>
          <p:cNvPr id="19463" name="Titre 2"/>
          <p:cNvSpPr>
            <a:spLocks/>
          </p:cNvSpPr>
          <p:nvPr/>
        </p:nvSpPr>
        <p:spPr bwMode="auto">
          <a:xfrm>
            <a:off x="663575" y="0"/>
            <a:ext cx="8480425"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latin typeface="+mj-lt"/>
              </a:rPr>
              <a:t>Biodiversity : contrasted sub-regional trends</a:t>
            </a:r>
          </a:p>
        </p:txBody>
      </p:sp>
      <p:sp>
        <p:nvSpPr>
          <p:cNvPr id="2" name="ZoneTexte 1"/>
          <p:cNvSpPr txBox="1"/>
          <p:nvPr/>
        </p:nvSpPr>
        <p:spPr>
          <a:xfrm rot="-5400000">
            <a:off x="-555892" y="5098294"/>
            <a:ext cx="2287806" cy="369332"/>
          </a:xfrm>
          <a:prstGeom prst="rect">
            <a:avLst/>
          </a:prstGeom>
          <a:noFill/>
          <a:scene3d>
            <a:camera prst="orthographicFront">
              <a:rot lat="0" lon="0" rev="0"/>
            </a:camera>
            <a:lightRig rig="threePt" dir="t"/>
          </a:scene3d>
        </p:spPr>
        <p:txBody>
          <a:bodyPr wrap="none" rtlCol="0">
            <a:spAutoFit/>
          </a:bodyPr>
          <a:lstStyle/>
          <a:p>
            <a:r>
              <a:rPr lang="en-US" b="1" dirty="0" smtClean="0"/>
              <a:t>Living Planet Index</a:t>
            </a:r>
            <a:endParaRPr lang="en-US" b="1" dirty="0"/>
          </a:p>
        </p:txBody>
      </p:sp>
      <p:sp>
        <p:nvSpPr>
          <p:cNvPr id="218" name="ZoneTexte 217"/>
          <p:cNvSpPr txBox="1"/>
          <p:nvPr/>
        </p:nvSpPr>
        <p:spPr>
          <a:xfrm rot="-5400000">
            <a:off x="4084993" y="5235412"/>
            <a:ext cx="2287806" cy="369332"/>
          </a:xfrm>
          <a:prstGeom prst="rect">
            <a:avLst/>
          </a:prstGeom>
          <a:noFill/>
          <a:scene3d>
            <a:camera prst="orthographicFront">
              <a:rot lat="0" lon="0" rev="0"/>
            </a:camera>
            <a:lightRig rig="threePt" dir="t"/>
          </a:scene3d>
        </p:spPr>
        <p:txBody>
          <a:bodyPr wrap="none" rtlCol="0">
            <a:spAutoFit/>
          </a:bodyPr>
          <a:lstStyle/>
          <a:p>
            <a:r>
              <a:rPr lang="en-US" b="1" dirty="0" smtClean="0"/>
              <a:t>Living Planet Index</a:t>
            </a:r>
            <a:endParaRPr lang="en-US" b="1" dirty="0"/>
          </a:p>
        </p:txBody>
      </p:sp>
      <p:sp>
        <p:nvSpPr>
          <p:cNvPr id="219" name="Rectangle 183"/>
          <p:cNvSpPr>
            <a:spLocks noChangeArrowheads="1"/>
          </p:cNvSpPr>
          <p:nvPr/>
        </p:nvSpPr>
        <p:spPr bwMode="auto">
          <a:xfrm>
            <a:off x="7148366" y="6578109"/>
            <a:ext cx="4333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r>
              <a:rPr lang="en-US" altLang="fr-FR" sz="1600" b="1" dirty="0" smtClean="0">
                <a:solidFill>
                  <a:srgbClr val="000000"/>
                </a:solidFill>
              </a:rPr>
              <a:t>Year</a:t>
            </a:r>
            <a:endParaRPr lang="en-US" altLang="fr-FR" sz="1600" b="1" dirty="0"/>
          </a:p>
        </p:txBody>
      </p:sp>
    </p:spTree>
    <p:extLst>
      <p:ext uri="{BB962C8B-B14F-4D97-AF65-F5344CB8AC3E}">
        <p14:creationId xmlns:p14="http://schemas.microsoft.com/office/powerpoint/2010/main" val="21933771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4" name="ZoneTexte 3"/>
          <p:cNvSpPr txBox="1"/>
          <p:nvPr/>
        </p:nvSpPr>
        <p:spPr>
          <a:xfrm>
            <a:off x="3907820" y="3007596"/>
            <a:ext cx="1533177" cy="707886"/>
          </a:xfrm>
          <a:prstGeom prst="rect">
            <a:avLst/>
          </a:prstGeom>
          <a:noFill/>
        </p:spPr>
        <p:txBody>
          <a:bodyPr wrap="none" rtlCol="0">
            <a:spAutoFit/>
          </a:bodyPr>
          <a:lstStyle/>
          <a:p>
            <a:r>
              <a:rPr lang="en-GB" altLang="fr-FR" sz="4000" dirty="0">
                <a:solidFill>
                  <a:srgbClr val="0054A6"/>
                </a:solidFill>
                <a:latin typeface="Maiandra GD" pitchFamily="34" charset="0"/>
              </a:rPr>
              <a:t>Water</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37962770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en-GB" sz="2400" b="1" dirty="0" smtClean="0">
                <a:solidFill>
                  <a:schemeClr val="bg1"/>
                </a:solidFill>
              </a:rPr>
              <a:t>Mediterranean Wetlands Observatory</a:t>
            </a:r>
          </a:p>
        </p:txBody>
      </p:sp>
      <p:sp>
        <p:nvSpPr>
          <p:cNvPr id="14" name="ZoneTexte 13"/>
          <p:cNvSpPr txBox="1"/>
          <p:nvPr/>
        </p:nvSpPr>
        <p:spPr>
          <a:xfrm>
            <a:off x="599394" y="861225"/>
            <a:ext cx="8175172" cy="4985980"/>
          </a:xfrm>
          <a:prstGeom prst="rect">
            <a:avLst/>
          </a:prstGeom>
          <a:noFill/>
        </p:spPr>
        <p:txBody>
          <a:bodyPr wrap="square">
            <a:spAutoFit/>
          </a:bodyPr>
          <a:lstStyle/>
          <a:p>
            <a:pPr>
              <a:spcBef>
                <a:spcPts val="1200"/>
              </a:spcBef>
            </a:pPr>
            <a:r>
              <a:rPr lang="en-GB" sz="2400" b="1" dirty="0" smtClean="0">
                <a:solidFill>
                  <a:srgbClr val="227B84"/>
                </a:solidFill>
                <a:latin typeface="Maiandra GD" pitchFamily="34" charset="0"/>
              </a:rPr>
              <a:t>Ultimate goal</a:t>
            </a:r>
          </a:p>
          <a:p>
            <a:pPr>
              <a:spcBef>
                <a:spcPts val="1200"/>
              </a:spcBef>
            </a:pPr>
            <a:r>
              <a:rPr lang="en-GB" sz="2000" dirty="0" smtClean="0"/>
              <a:t>Influence decision makers towards better protection and </a:t>
            </a:r>
            <a:br>
              <a:rPr lang="en-GB" sz="2000" dirty="0" smtClean="0"/>
            </a:br>
            <a:r>
              <a:rPr lang="en-GB" sz="2000" dirty="0" smtClean="0"/>
              <a:t>management of Mediterranean wetlands. </a:t>
            </a:r>
          </a:p>
          <a:p>
            <a:pPr>
              <a:spcBef>
                <a:spcPts val="1200"/>
              </a:spcBef>
            </a:pPr>
            <a:endParaRPr lang="en-GB" sz="2000" dirty="0" smtClean="0"/>
          </a:p>
          <a:p>
            <a:pPr marL="342900" indent="-342900">
              <a:spcBef>
                <a:spcPts val="1200"/>
              </a:spcBef>
            </a:pPr>
            <a:r>
              <a:rPr lang="en-GB" sz="2400" b="1" dirty="0" smtClean="0">
                <a:solidFill>
                  <a:srgbClr val="227B84"/>
                </a:solidFill>
                <a:latin typeface="Maiandra GD" pitchFamily="34" charset="0"/>
              </a:rPr>
              <a:t>Two operational objectives </a:t>
            </a:r>
          </a:p>
          <a:p>
            <a:pPr marL="342900" lvl="0" indent="-342900">
              <a:buClr>
                <a:srgbClr val="4BACC6"/>
              </a:buClr>
              <a:buFont typeface="Arial" panose="020B0604020202020204" pitchFamily="34" charset="0"/>
              <a:buChar char="•"/>
            </a:pPr>
            <a:r>
              <a:rPr lang="en-GB" sz="2000" dirty="0" smtClean="0"/>
              <a:t>To analyse the status and trends of Mediterranean wetlands, including their biodiversity, the goods and services that they deliver and the environmental factors, pressures and responses that explain their status and trends,</a:t>
            </a:r>
          </a:p>
          <a:p>
            <a:pPr marL="342900" lvl="0" indent="-342900">
              <a:buClr>
                <a:srgbClr val="4BACC6"/>
              </a:buClr>
              <a:buFont typeface="Arial" panose="020B0604020202020204" pitchFamily="34" charset="0"/>
              <a:buChar char="•"/>
            </a:pPr>
            <a:endParaRPr lang="en-GB" sz="2000" dirty="0" smtClean="0"/>
          </a:p>
          <a:p>
            <a:pPr marL="342900" lvl="0" indent="-342900">
              <a:buClr>
                <a:srgbClr val="4BACC6"/>
              </a:buClr>
              <a:buFont typeface="Arial" panose="020B0604020202020204" pitchFamily="34" charset="0"/>
              <a:buChar char="•"/>
            </a:pPr>
            <a:r>
              <a:rPr lang="en-GB" sz="2000" dirty="0" smtClean="0"/>
              <a:t>To promote effective decision-making for the protection, restoration, wise use of Mediterranean wetlands in the </a:t>
            </a:r>
            <a:br>
              <a:rPr lang="en-GB" sz="2000" dirty="0" smtClean="0"/>
            </a:br>
            <a:r>
              <a:rPr lang="en-GB" sz="2000" dirty="0" smtClean="0"/>
              <a:t>framework of sustainable development.</a:t>
            </a:r>
          </a:p>
          <a:p>
            <a:r>
              <a:rPr lang="en-GB" sz="2000" dirty="0" smtClean="0"/>
              <a:t> </a:t>
            </a:r>
            <a:endParaRPr lang="en-GB" sz="2000" dirty="0"/>
          </a:p>
        </p:txBody>
      </p:sp>
      <p:pic>
        <p:nvPicPr>
          <p:cNvPr id="4" name="Picture 5" descr="1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6493" y="4889108"/>
            <a:ext cx="2554519" cy="19161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50020" y="861225"/>
            <a:ext cx="1400992" cy="149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5182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xEl>
                                              <p:pRg st="3" end="3"/>
                                            </p:txEl>
                                          </p:spTgt>
                                        </p:tgtEl>
                                        <p:attrNameLst>
                                          <p:attrName>style.visibility</p:attrName>
                                        </p:attrNameLst>
                                      </p:cBhvr>
                                      <p:to>
                                        <p:strVal val="visible"/>
                                      </p:to>
                                    </p:set>
                                    <p:animEffect transition="in" filter="wipe(up)">
                                      <p:cBhvr>
                                        <p:cTn id="7" dur="500"/>
                                        <p:tgtEl>
                                          <p:spTgt spid="14">
                                            <p:txEl>
                                              <p:pRg st="3" end="3"/>
                                            </p:tx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4">
                                            <p:txEl>
                                              <p:pRg st="4" end="4"/>
                                            </p:txEl>
                                          </p:spTgt>
                                        </p:tgtEl>
                                        <p:attrNameLst>
                                          <p:attrName>style.visibility</p:attrName>
                                        </p:attrNameLst>
                                      </p:cBhvr>
                                      <p:to>
                                        <p:strVal val="visible"/>
                                      </p:to>
                                    </p:set>
                                    <p:animEffect transition="in" filter="wipe(up)">
                                      <p:cBhvr>
                                        <p:cTn id="11" dur="500"/>
                                        <p:tgtEl>
                                          <p:spTgt spid="14">
                                            <p:txEl>
                                              <p:pRg st="4" end="4"/>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4">
                                            <p:txEl>
                                              <p:pRg st="6" end="6"/>
                                            </p:txEl>
                                          </p:spTgt>
                                        </p:tgtEl>
                                        <p:attrNameLst>
                                          <p:attrName>style.visibility</p:attrName>
                                        </p:attrNameLst>
                                      </p:cBhvr>
                                      <p:to>
                                        <p:strVal val="visible"/>
                                      </p:to>
                                    </p:set>
                                    <p:animEffect transition="in" filter="wipe(up)">
                                      <p:cBhvr>
                                        <p:cTn id="16" dur="500"/>
                                        <p:tgtEl>
                                          <p:spTgt spid="1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bldLvl="5"/>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2"/>
          <p:cNvSpPr>
            <a:spLocks noGrp="1"/>
          </p:cNvSpPr>
          <p:nvPr>
            <p:ph type="title" idx="4294967295"/>
          </p:nvPr>
        </p:nvSpPr>
        <p:spPr bwMode="auto">
          <a:xfrm>
            <a:off x="511175" y="115888"/>
            <a:ext cx="8474075" cy="4905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400" b="1" smtClean="0">
                <a:solidFill>
                  <a:schemeClr val="bg1"/>
                </a:solidFill>
              </a:rPr>
              <a:t>Mediterranean river flows</a:t>
            </a:r>
          </a:p>
        </p:txBody>
      </p:sp>
      <p:sp>
        <p:nvSpPr>
          <p:cNvPr id="129027" name="Espace réservé du texte 1"/>
          <p:cNvSpPr>
            <a:spLocks noGrp="1"/>
          </p:cNvSpPr>
          <p:nvPr>
            <p:ph type="body" sz="quarter" idx="4294967295"/>
          </p:nvPr>
        </p:nvSpPr>
        <p:spPr bwMode="auto">
          <a:xfrm>
            <a:off x="4776788" y="5207000"/>
            <a:ext cx="4184650" cy="1651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nSpc>
                <a:spcPct val="90000"/>
              </a:lnSpc>
              <a:buClr>
                <a:schemeClr val="accent5">
                  <a:lumMod val="75000"/>
                </a:schemeClr>
              </a:buClr>
              <a:buSzPct val="100000"/>
              <a:buFont typeface="Arial" panose="020B0604020202020204" pitchFamily="34" charset="0"/>
              <a:buChar char="•"/>
            </a:pPr>
            <a:r>
              <a:rPr lang="en-GB" altLang="fr-FR" sz="2400" dirty="0" smtClean="0">
                <a:latin typeface="Arial Narrow" pitchFamily="34" charset="0"/>
              </a:rPr>
              <a:t>Total freshwater flow to Mediterranean Sea </a:t>
            </a:r>
            <a:r>
              <a:rPr lang="en-GB" altLang="fr-FR" sz="2400" b="1" dirty="0" smtClean="0">
                <a:solidFill>
                  <a:srgbClr val="F6081F"/>
                </a:solidFill>
                <a:latin typeface="Arial Narrow" pitchFamily="34" charset="0"/>
              </a:rPr>
              <a:t>reduced by c. 45%</a:t>
            </a:r>
            <a:r>
              <a:rPr lang="en-GB" altLang="fr-FR" sz="2400" dirty="0" smtClean="0">
                <a:solidFill>
                  <a:srgbClr val="0054A6"/>
                </a:solidFill>
                <a:latin typeface="Arial Narrow" pitchFamily="34" charset="0"/>
              </a:rPr>
              <a:t> </a:t>
            </a:r>
            <a:r>
              <a:rPr lang="en-GB" altLang="fr-FR" sz="2400" dirty="0" smtClean="0">
                <a:latin typeface="Arial Narrow" pitchFamily="34" charset="0"/>
              </a:rPr>
              <a:t>in &lt; 100 </a:t>
            </a:r>
            <a:r>
              <a:rPr lang="en-GB" altLang="fr-FR" sz="2400" dirty="0" err="1" smtClean="0">
                <a:latin typeface="Arial Narrow" pitchFamily="34" charset="0"/>
              </a:rPr>
              <a:t>yrs</a:t>
            </a:r>
            <a:r>
              <a:rPr lang="fr-FR" altLang="fr-FR" sz="2400" dirty="0" smtClean="0">
                <a:latin typeface="Arial Narrow" pitchFamily="34" charset="0"/>
              </a:rPr>
              <a:t> </a:t>
            </a:r>
          </a:p>
          <a:p>
            <a:pPr marL="358775" lvl="1" indent="-358775">
              <a:lnSpc>
                <a:spcPct val="90000"/>
              </a:lnSpc>
              <a:buSzPct val="85000"/>
              <a:buFontTx/>
              <a:buNone/>
            </a:pPr>
            <a:endParaRPr lang="fr-FR" altLang="fr-FR" sz="2400" dirty="0" smtClean="0">
              <a:solidFill>
                <a:srgbClr val="0054A6"/>
              </a:solidFill>
              <a:latin typeface="Arial Narrow" pitchFamily="34" charset="0"/>
            </a:endParaRPr>
          </a:p>
          <a:p>
            <a:pPr marL="358775" lvl="1" indent="-358775">
              <a:lnSpc>
                <a:spcPct val="90000"/>
              </a:lnSpc>
              <a:buSzPct val="85000"/>
              <a:buFontTx/>
              <a:buNone/>
            </a:pPr>
            <a:endParaRPr lang="en-US" altLang="fr-FR" sz="2400" dirty="0" smtClean="0">
              <a:solidFill>
                <a:srgbClr val="0054A6"/>
              </a:solidFill>
              <a:latin typeface="Arial Narrow" pitchFamily="34" charset="0"/>
            </a:endParaRPr>
          </a:p>
          <a:p>
            <a:pPr marL="358775" lvl="1" indent="-358775">
              <a:lnSpc>
                <a:spcPct val="90000"/>
              </a:lnSpc>
              <a:buSzPct val="85000"/>
              <a:buFontTx/>
              <a:buNone/>
            </a:pPr>
            <a:r>
              <a:rPr lang="en-US" altLang="fr-FR" sz="2400" dirty="0" smtClean="0">
                <a:solidFill>
                  <a:srgbClr val="0054A6"/>
                </a:solidFill>
                <a:latin typeface="Arial" pitchFamily="34" charset="0"/>
              </a:rPr>
              <a:t> </a:t>
            </a:r>
          </a:p>
          <a:p>
            <a:pPr marL="358775" lvl="1" indent="-358775">
              <a:lnSpc>
                <a:spcPct val="90000"/>
              </a:lnSpc>
              <a:buSzPct val="85000"/>
              <a:buFontTx/>
              <a:buBlip>
                <a:blip r:embed="rId2"/>
              </a:buBlip>
            </a:pPr>
            <a:endParaRPr lang="en-US" altLang="fr-FR" sz="2400" dirty="0" smtClean="0">
              <a:solidFill>
                <a:srgbClr val="0054A6"/>
              </a:solidFill>
              <a:latin typeface="Arial" pitchFamily="34" charset="0"/>
            </a:endParaRPr>
          </a:p>
          <a:p>
            <a:pPr marL="0" indent="0">
              <a:lnSpc>
                <a:spcPct val="90000"/>
              </a:lnSpc>
              <a:spcBef>
                <a:spcPct val="0"/>
              </a:spcBef>
            </a:pPr>
            <a:endParaRPr lang="en-GB" altLang="fr-FR" sz="2400" b="1" dirty="0" smtClean="0">
              <a:solidFill>
                <a:srgbClr val="0054A6"/>
              </a:solidFill>
              <a:latin typeface="Maiandra GD" pitchFamily="34" charset="0"/>
            </a:endParaRPr>
          </a:p>
        </p:txBody>
      </p:sp>
      <p:pic>
        <p:nvPicPr>
          <p:cNvPr id="129030" name="Picture 6" descr="Figure7a-A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1175" y="3073595"/>
            <a:ext cx="4023118" cy="364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Rectangle 7"/>
          <p:cNvSpPr>
            <a:spLocks noChangeArrowheads="1"/>
          </p:cNvSpPr>
          <p:nvPr/>
        </p:nvSpPr>
        <p:spPr bwMode="auto">
          <a:xfrm>
            <a:off x="5940425" y="6424613"/>
            <a:ext cx="3203575" cy="433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eaLnBrk="1" hangingPunct="1"/>
            <a:r>
              <a:rPr lang="fr-FR" altLang="fr-FR" sz="1600" i="1" dirty="0"/>
              <a:t>Source : MAP (Ludwig et al. 2003)</a:t>
            </a:r>
          </a:p>
        </p:txBody>
      </p:sp>
      <p:sp>
        <p:nvSpPr>
          <p:cNvPr id="20487" name="Espace réservé du texte 1"/>
          <p:cNvSpPr>
            <a:spLocks/>
          </p:cNvSpPr>
          <p:nvPr/>
        </p:nvSpPr>
        <p:spPr bwMode="auto">
          <a:xfrm>
            <a:off x="692150" y="1284288"/>
            <a:ext cx="3678238" cy="221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358775" indent="-358775"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lvl="1">
              <a:lnSpc>
                <a:spcPct val="90000"/>
              </a:lnSpc>
              <a:spcBef>
                <a:spcPct val="20000"/>
              </a:spcBef>
              <a:buClr>
                <a:schemeClr val="accent5">
                  <a:lumMod val="75000"/>
                </a:schemeClr>
              </a:buClr>
              <a:buSzPct val="100000"/>
              <a:buFont typeface="Arial" panose="020B0604020202020204" pitchFamily="34" charset="0"/>
              <a:buChar char="•"/>
            </a:pPr>
            <a:r>
              <a:rPr lang="en-GB" altLang="fr-FR" sz="2400" dirty="0">
                <a:latin typeface="Arial Narrow" pitchFamily="34" charset="0"/>
              </a:rPr>
              <a:t>Most</a:t>
            </a:r>
            <a:r>
              <a:rPr lang="en-GB" altLang="fr-FR" sz="2400" dirty="0">
                <a:solidFill>
                  <a:srgbClr val="0054A6"/>
                </a:solidFill>
                <a:latin typeface="Arial Narrow" pitchFamily="34" charset="0"/>
              </a:rPr>
              <a:t> </a:t>
            </a:r>
            <a:r>
              <a:rPr lang="en-GB" altLang="fr-FR" sz="2400" b="1" dirty="0">
                <a:solidFill>
                  <a:srgbClr val="F6081F"/>
                </a:solidFill>
                <a:latin typeface="Arial Narrow" pitchFamily="34" charset="0"/>
              </a:rPr>
              <a:t>river discharges</a:t>
            </a:r>
            <a:r>
              <a:rPr lang="en-GB" altLang="fr-FR" sz="2400" dirty="0">
                <a:solidFill>
                  <a:srgbClr val="0054A6"/>
                </a:solidFill>
                <a:latin typeface="Arial Narrow" pitchFamily="34" charset="0"/>
              </a:rPr>
              <a:t> </a:t>
            </a:r>
            <a:r>
              <a:rPr lang="en-GB" altLang="fr-FR" sz="2400" i="1" dirty="0">
                <a:latin typeface="Arial Narrow" pitchFamily="34" charset="0"/>
              </a:rPr>
              <a:t>(except Rhone &amp; Po)</a:t>
            </a:r>
            <a:r>
              <a:rPr lang="en-GB" altLang="fr-FR" sz="2400" dirty="0">
                <a:latin typeface="Arial Narrow" pitchFamily="34" charset="0"/>
              </a:rPr>
              <a:t> </a:t>
            </a:r>
            <a:r>
              <a:rPr lang="en-GB" altLang="fr-FR" sz="2400" b="1" dirty="0">
                <a:solidFill>
                  <a:srgbClr val="F6081F"/>
                </a:solidFill>
                <a:latin typeface="Arial Narrow" pitchFamily="34" charset="0"/>
              </a:rPr>
              <a:t>declined</a:t>
            </a:r>
            <a:r>
              <a:rPr lang="en-GB" altLang="fr-FR" sz="2400" dirty="0">
                <a:solidFill>
                  <a:srgbClr val="0054A6"/>
                </a:solidFill>
                <a:latin typeface="Arial Narrow" pitchFamily="34" charset="0"/>
              </a:rPr>
              <a:t> </a:t>
            </a:r>
            <a:r>
              <a:rPr lang="en-GB" altLang="fr-FR" sz="2400" dirty="0">
                <a:latin typeface="Arial Narrow" pitchFamily="34" charset="0"/>
              </a:rPr>
              <a:t>in </a:t>
            </a:r>
            <a:r>
              <a:rPr lang="en-GB" altLang="fr-FR" sz="2400" dirty="0" err="1">
                <a:latin typeface="Arial Narrow" pitchFamily="34" charset="0"/>
              </a:rPr>
              <a:t>XX</a:t>
            </a:r>
            <a:r>
              <a:rPr lang="en-GB" altLang="fr-FR" sz="2400" baseline="30000" dirty="0" err="1">
                <a:latin typeface="Arial Narrow" pitchFamily="34" charset="0"/>
              </a:rPr>
              <a:t>th</a:t>
            </a:r>
            <a:r>
              <a:rPr lang="en-GB" altLang="fr-FR" sz="2400" dirty="0">
                <a:latin typeface="Arial Narrow" pitchFamily="34" charset="0"/>
              </a:rPr>
              <a:t> century </a:t>
            </a:r>
            <a:r>
              <a:rPr lang="en-GB" altLang="fr-FR" sz="2400" dirty="0" smtClean="0">
                <a:latin typeface="Arial Narrow" pitchFamily="34" charset="0"/>
              </a:rPr>
              <a:t>;</a:t>
            </a:r>
          </a:p>
          <a:p>
            <a:pPr lvl="1">
              <a:lnSpc>
                <a:spcPct val="90000"/>
              </a:lnSpc>
              <a:spcBef>
                <a:spcPct val="20000"/>
              </a:spcBef>
              <a:buClr>
                <a:schemeClr val="accent5">
                  <a:lumMod val="75000"/>
                </a:schemeClr>
              </a:buClr>
              <a:buSzPct val="100000"/>
              <a:buFont typeface="Arial" panose="020B0604020202020204" pitchFamily="34" charset="0"/>
              <a:buChar char="•"/>
            </a:pPr>
            <a:r>
              <a:rPr lang="en-GB" altLang="fr-FR" sz="2400" dirty="0" smtClean="0">
                <a:latin typeface="Arial Narrow" pitchFamily="34" charset="0"/>
              </a:rPr>
              <a:t> </a:t>
            </a:r>
            <a:r>
              <a:rPr lang="en-GB" altLang="fr-FR" sz="2400" dirty="0">
                <a:latin typeface="Arial Narrow" pitchFamily="34" charset="0"/>
              </a:rPr>
              <a:t>Nile </a:t>
            </a:r>
            <a:r>
              <a:rPr lang="en-GB" altLang="fr-FR" sz="2400" dirty="0" smtClean="0">
                <a:latin typeface="Arial Narrow" pitchFamily="34" charset="0"/>
              </a:rPr>
              <a:t>:  </a:t>
            </a:r>
            <a:r>
              <a:rPr lang="en-GB" altLang="fr-FR" sz="2400" dirty="0">
                <a:latin typeface="Arial Narrow" pitchFamily="34" charset="0"/>
              </a:rPr>
              <a:t>-93% (Aswan dam)</a:t>
            </a:r>
            <a:r>
              <a:rPr lang="fr-FR" altLang="fr-FR" sz="2400" dirty="0">
                <a:latin typeface="Arial Narrow" pitchFamily="34" charset="0"/>
              </a:rPr>
              <a:t> </a:t>
            </a:r>
          </a:p>
          <a:p>
            <a:pPr lvl="1">
              <a:lnSpc>
                <a:spcPct val="90000"/>
              </a:lnSpc>
              <a:spcBef>
                <a:spcPct val="20000"/>
              </a:spcBef>
              <a:buSzPct val="85000"/>
            </a:pPr>
            <a:endParaRPr lang="en-US" altLang="fr-FR" sz="2400" dirty="0">
              <a:solidFill>
                <a:srgbClr val="0054A6"/>
              </a:solidFill>
              <a:latin typeface="Arial Narrow" pitchFamily="34" charset="0"/>
            </a:endParaRPr>
          </a:p>
          <a:p>
            <a:pPr lvl="1">
              <a:lnSpc>
                <a:spcPct val="90000"/>
              </a:lnSpc>
              <a:spcBef>
                <a:spcPct val="20000"/>
              </a:spcBef>
              <a:buSzPct val="85000"/>
            </a:pPr>
            <a:r>
              <a:rPr lang="en-US" altLang="fr-FR" sz="2400" dirty="0">
                <a:solidFill>
                  <a:srgbClr val="0054A6"/>
                </a:solidFill>
              </a:rPr>
              <a:t> </a:t>
            </a:r>
          </a:p>
          <a:p>
            <a:pPr lvl="1">
              <a:lnSpc>
                <a:spcPct val="90000"/>
              </a:lnSpc>
              <a:spcBef>
                <a:spcPct val="20000"/>
              </a:spcBef>
              <a:buSzPct val="85000"/>
              <a:buFontTx/>
              <a:buBlip>
                <a:blip r:embed="rId2"/>
              </a:buBlip>
            </a:pPr>
            <a:endParaRPr lang="en-US" altLang="fr-FR" sz="2400" dirty="0">
              <a:solidFill>
                <a:srgbClr val="0054A6"/>
              </a:solidFill>
            </a:endParaRPr>
          </a:p>
          <a:p>
            <a:pPr>
              <a:lnSpc>
                <a:spcPct val="90000"/>
              </a:lnSpc>
              <a:buFont typeface="Arial" pitchFamily="34" charset="0"/>
              <a:buChar char="•"/>
            </a:pPr>
            <a:endParaRPr lang="en-GB" altLang="fr-FR" sz="2400" b="1" dirty="0">
              <a:solidFill>
                <a:srgbClr val="0054A6"/>
              </a:solidFill>
              <a:latin typeface="Maiandra GD" pitchFamily="34" charset="0"/>
            </a:endParaRPr>
          </a:p>
        </p:txBody>
      </p:sp>
      <p:sp>
        <p:nvSpPr>
          <p:cNvPr id="8" name="ZoneTexte 7"/>
          <p:cNvSpPr txBox="1"/>
          <p:nvPr/>
        </p:nvSpPr>
        <p:spPr>
          <a:xfrm>
            <a:off x="1930116" y="3090865"/>
            <a:ext cx="2015231" cy="830997"/>
          </a:xfrm>
          <a:prstGeom prst="rect">
            <a:avLst/>
          </a:prstGeom>
          <a:solidFill>
            <a:schemeClr val="bg1">
              <a:lumMod val="85000"/>
            </a:schemeClr>
          </a:solidFill>
          <a:ln>
            <a:solidFill>
              <a:schemeClr val="accent1"/>
            </a:solidFill>
          </a:ln>
        </p:spPr>
        <p:txBody>
          <a:bodyPr wrap="square" rtlCol="0">
            <a:spAutoFit/>
          </a:bodyPr>
          <a:lstStyle/>
          <a:p>
            <a:r>
              <a:rPr lang="fr-FR" sz="1600" dirty="0" err="1" smtClean="0"/>
              <a:t>Status</a:t>
            </a:r>
            <a:r>
              <a:rPr lang="fr-FR" sz="1600" dirty="0" smtClean="0"/>
              <a:t>:  </a:t>
            </a:r>
            <a:r>
              <a:rPr lang="fr-FR" sz="1600" dirty="0" smtClean="0">
                <a:solidFill>
                  <a:srgbClr val="FF0000"/>
                </a:solidFill>
              </a:rPr>
              <a:t>Bad</a:t>
            </a:r>
          </a:p>
          <a:p>
            <a:r>
              <a:rPr lang="fr-FR" sz="1600" dirty="0" smtClean="0"/>
              <a:t>Trend:   </a:t>
            </a:r>
            <a:r>
              <a:rPr lang="fr-FR" sz="1600" dirty="0" smtClean="0">
                <a:solidFill>
                  <a:srgbClr val="FF0000"/>
                </a:solidFill>
              </a:rPr>
              <a:t>Bad</a:t>
            </a:r>
            <a:endParaRPr lang="fr-FR" sz="1600" dirty="0" smtClean="0">
              <a:solidFill>
                <a:srgbClr val="FFC000"/>
              </a:solidFill>
            </a:endParaRPr>
          </a:p>
          <a:p>
            <a:r>
              <a:rPr lang="fr-FR" sz="1600" dirty="0" err="1" smtClean="0"/>
              <a:t>Quality</a:t>
            </a:r>
            <a:r>
              <a:rPr lang="fr-FR" sz="1600" dirty="0" smtClean="0"/>
              <a:t>: </a:t>
            </a:r>
            <a:r>
              <a:rPr lang="fr-FR" sz="1600" b="1" dirty="0" smtClean="0">
                <a:solidFill>
                  <a:srgbClr val="00B050"/>
                </a:solidFill>
              </a:rPr>
              <a:t>Good</a:t>
            </a:r>
            <a:endParaRPr lang="fr-FR" sz="1600" b="1" dirty="0">
              <a:solidFill>
                <a:srgbClr val="00B050"/>
              </a:solidFill>
            </a:endParaRPr>
          </a:p>
        </p:txBody>
      </p:sp>
      <p:pic>
        <p:nvPicPr>
          <p:cNvPr id="20484" name="Picture 7" descr="Hasankeyf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73525" y="668338"/>
            <a:ext cx="5622925" cy="374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Effect transition="in" filter="checkerboard(across)">
                                      <p:cBhvr>
                                        <p:cTn id="7" dur="500"/>
                                        <p:tgtEl>
                                          <p:spTgt spid="129027">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29027">
                                            <p:txEl>
                                              <p:pRg st="3" end="3"/>
                                            </p:txEl>
                                          </p:spTgt>
                                        </p:tgtEl>
                                        <p:attrNameLst>
                                          <p:attrName>style.visibility</p:attrName>
                                        </p:attrNameLst>
                                      </p:cBhvr>
                                      <p:to>
                                        <p:strVal val="visible"/>
                                      </p:to>
                                    </p:set>
                                    <p:animEffect transition="in" filter="checkerboard(across)">
                                      <p:cBhvr>
                                        <p:cTn id="10" dur="500"/>
                                        <p:tgtEl>
                                          <p:spTgt spid="129027">
                                            <p:txEl>
                                              <p:pRg st="3" end="3"/>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29030"/>
                                        </p:tgtEl>
                                        <p:attrNameLst>
                                          <p:attrName>style.visibility</p:attrName>
                                        </p:attrNameLst>
                                      </p:cBhvr>
                                      <p:to>
                                        <p:strVal val="visible"/>
                                      </p:to>
                                    </p:set>
                                    <p:animEffect transition="in" filter="checkerboard(across)">
                                      <p:cBhvr>
                                        <p:cTn id="13" dur="500"/>
                                        <p:tgtEl>
                                          <p:spTgt spid="129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build="p"/>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506"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400" b="1" smtClean="0">
                <a:solidFill>
                  <a:schemeClr val="bg1"/>
                </a:solidFill>
              </a:rPr>
              <a:t>River flows</a:t>
            </a:r>
          </a:p>
        </p:txBody>
      </p:sp>
      <p:sp>
        <p:nvSpPr>
          <p:cNvPr id="21507" name="Espace réservé du texte 1"/>
          <p:cNvSpPr>
            <a:spLocks noGrp="1"/>
          </p:cNvSpPr>
          <p:nvPr>
            <p:ph type="body" sz="quarter" idx="4294967295"/>
          </p:nvPr>
        </p:nvSpPr>
        <p:spPr bwMode="auto">
          <a:xfrm>
            <a:off x="900113" y="4460875"/>
            <a:ext cx="4032250" cy="9239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lnSpc>
                <a:spcPct val="90000"/>
              </a:lnSpc>
              <a:buSzPct val="85000"/>
              <a:buFontTx/>
              <a:buNone/>
            </a:pPr>
            <a:r>
              <a:rPr lang="en-US" altLang="fr-FR" sz="2000" b="1" smtClean="0">
                <a:solidFill>
                  <a:srgbClr val="0054A6"/>
                </a:solidFill>
                <a:latin typeface="Arial Narrow" pitchFamily="34" charset="0"/>
              </a:rPr>
              <a:t>Dams capacity increased 10-fold between 1950 - 2000  </a:t>
            </a:r>
          </a:p>
          <a:p>
            <a:pPr marL="358775" lvl="1" indent="-358775">
              <a:lnSpc>
                <a:spcPct val="90000"/>
              </a:lnSpc>
              <a:buSzPct val="85000"/>
              <a:buFontTx/>
              <a:buNone/>
            </a:pPr>
            <a:r>
              <a:rPr lang="en-US" altLang="fr-FR" sz="2000" b="1" smtClean="0">
                <a:solidFill>
                  <a:srgbClr val="0054A6"/>
                </a:solidFill>
                <a:latin typeface="Arial" pitchFamily="34" charset="0"/>
              </a:rPr>
              <a:t> </a:t>
            </a:r>
          </a:p>
          <a:p>
            <a:pPr marL="358775" lvl="1" indent="-358775">
              <a:lnSpc>
                <a:spcPct val="90000"/>
              </a:lnSpc>
              <a:buSzPct val="85000"/>
              <a:buFontTx/>
              <a:buBlip>
                <a:blip r:embed="rId2"/>
              </a:buBlip>
            </a:pPr>
            <a:endParaRPr lang="en-US" altLang="fr-FR" sz="2000" b="1" smtClean="0">
              <a:solidFill>
                <a:srgbClr val="0054A6"/>
              </a:solidFill>
              <a:latin typeface="Arial" pitchFamily="34" charset="0"/>
            </a:endParaRPr>
          </a:p>
          <a:p>
            <a:pPr marL="0" indent="0">
              <a:lnSpc>
                <a:spcPct val="90000"/>
              </a:lnSpc>
              <a:spcBef>
                <a:spcPct val="0"/>
              </a:spcBef>
            </a:pPr>
            <a:endParaRPr lang="en-GB" altLang="fr-FR" sz="2000" b="1" smtClean="0">
              <a:solidFill>
                <a:srgbClr val="0054A6"/>
              </a:solidFill>
              <a:latin typeface="Maiandra GD" pitchFamily="34" charset="0"/>
            </a:endParaRPr>
          </a:p>
        </p:txBody>
      </p:sp>
      <p:sp>
        <p:nvSpPr>
          <p:cNvPr id="21508" name="Espace réservé du texte 1"/>
          <p:cNvSpPr txBox="1">
            <a:spLocks/>
          </p:cNvSpPr>
          <p:nvPr/>
        </p:nvSpPr>
        <p:spPr bwMode="auto">
          <a:xfrm>
            <a:off x="730250" y="5883275"/>
            <a:ext cx="8188325" cy="82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buFont typeface="Arial" pitchFamily="34" charset="0"/>
              <a:buNone/>
            </a:pPr>
            <a:r>
              <a:rPr lang="en-GB" altLang="fr-FR" sz="2400" b="1" i="1">
                <a:solidFill>
                  <a:schemeClr val="accent1"/>
                </a:solidFill>
                <a:sym typeface="Wingdings" pitchFamily="2" charset="2"/>
              </a:rPr>
              <a:t> </a:t>
            </a:r>
            <a:r>
              <a:rPr lang="en-GB" altLang="fr-FR" sz="2400" b="1" i="1">
                <a:solidFill>
                  <a:schemeClr val="accent1"/>
                </a:solidFill>
              </a:rPr>
              <a:t>Water resources available for wetlands are diminishing throughout the Mediterranean</a:t>
            </a:r>
            <a:endParaRPr lang="en-GB" altLang="fr-FR" i="1">
              <a:solidFill>
                <a:schemeClr val="accent1"/>
              </a:solidFill>
              <a:latin typeface="Arial Narrow" pitchFamily="34" charset="0"/>
            </a:endParaRPr>
          </a:p>
        </p:txBody>
      </p:sp>
      <p:pic>
        <p:nvPicPr>
          <p:cNvPr id="21509" name="Picture 6" descr="Figure8b-F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7838" y="798513"/>
            <a:ext cx="4737100" cy="353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7" descr="barrage_calacuccia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67325" y="1362075"/>
            <a:ext cx="3649663"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texte 1"/>
          <p:cNvSpPr>
            <a:spLocks noGrp="1"/>
          </p:cNvSpPr>
          <p:nvPr>
            <p:ph type="body" sz="quarter" idx="4294967295"/>
          </p:nvPr>
        </p:nvSpPr>
        <p:spPr bwMode="auto">
          <a:xfrm>
            <a:off x="1008063" y="1173163"/>
            <a:ext cx="8135937" cy="4611687"/>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buClr>
                <a:schemeClr val="accent5">
                  <a:lumMod val="75000"/>
                </a:schemeClr>
              </a:buClr>
            </a:pPr>
            <a:r>
              <a:rPr lang="en-GB" altLang="fr-FR" sz="2400" dirty="0" smtClean="0">
                <a:latin typeface="+mj-lt"/>
              </a:rPr>
              <a:t>Med. countries use c. 25% of their renewable resources</a:t>
            </a:r>
          </a:p>
          <a:p>
            <a:pPr eaLnBrk="1" hangingPunct="1">
              <a:spcBef>
                <a:spcPct val="0"/>
              </a:spcBef>
              <a:buClr>
                <a:schemeClr val="accent5">
                  <a:lumMod val="75000"/>
                </a:schemeClr>
              </a:buClr>
            </a:pPr>
            <a:r>
              <a:rPr lang="fr-FR" altLang="fr-FR" sz="2400" dirty="0" err="1" smtClean="0">
                <a:latin typeface="+mj-lt"/>
              </a:rPr>
              <a:t>Many</a:t>
            </a:r>
            <a:r>
              <a:rPr lang="fr-FR" altLang="fr-FR" sz="2400" dirty="0" smtClean="0">
                <a:latin typeface="+mj-lt"/>
              </a:rPr>
              <a:t> countries </a:t>
            </a:r>
            <a:r>
              <a:rPr lang="fr-FR" altLang="fr-FR" sz="2400" dirty="0" err="1" smtClean="0">
                <a:latin typeface="+mj-lt"/>
              </a:rPr>
              <a:t>already</a:t>
            </a:r>
            <a:r>
              <a:rPr lang="fr-FR" altLang="fr-FR" sz="2400" dirty="0" smtClean="0">
                <a:latin typeface="+mj-lt"/>
              </a:rPr>
              <a:t> </a:t>
            </a:r>
            <a:r>
              <a:rPr lang="fr-FR" altLang="fr-FR" sz="2400" dirty="0" err="1" smtClean="0">
                <a:latin typeface="+mj-lt"/>
              </a:rPr>
              <a:t>beyond</a:t>
            </a:r>
            <a:r>
              <a:rPr lang="fr-FR" altLang="fr-FR" sz="2400" dirty="0" smtClean="0">
                <a:latin typeface="+mj-lt"/>
              </a:rPr>
              <a:t> </a:t>
            </a:r>
            <a:r>
              <a:rPr lang="fr-FR" altLang="fr-FR" sz="2400" dirty="0" err="1" smtClean="0">
                <a:latin typeface="+mj-lt"/>
              </a:rPr>
              <a:t>safe</a:t>
            </a:r>
            <a:r>
              <a:rPr lang="fr-FR" altLang="fr-FR" sz="2400" dirty="0" smtClean="0">
                <a:latin typeface="+mj-lt"/>
              </a:rPr>
              <a:t> </a:t>
            </a:r>
            <a:r>
              <a:rPr lang="fr-FR" altLang="fr-FR" sz="2400" dirty="0" err="1" smtClean="0">
                <a:latin typeface="+mj-lt"/>
              </a:rPr>
              <a:t>thresholds</a:t>
            </a:r>
            <a:endParaRPr lang="fr-FR" altLang="fr-FR" sz="2400" dirty="0" smtClean="0">
              <a:latin typeface="+mj-lt"/>
            </a:endParaRPr>
          </a:p>
          <a:p>
            <a:pPr marL="358775" lvl="1" indent="-358775">
              <a:buClr>
                <a:schemeClr val="accent5">
                  <a:lumMod val="75000"/>
                </a:schemeClr>
              </a:buClr>
              <a:buSzPct val="85000"/>
              <a:buFont typeface="Arial" panose="020B0604020202020204" pitchFamily="34" charset="0"/>
              <a:buChar char="•"/>
            </a:pPr>
            <a:endParaRPr lang="fr-FR" altLang="fr-FR" sz="2400" dirty="0" smtClean="0">
              <a:latin typeface="+mj-lt"/>
            </a:endParaRPr>
          </a:p>
          <a:p>
            <a:pPr marL="358775" lvl="1" indent="-358775" algn="r">
              <a:buClr>
                <a:schemeClr val="accent5">
                  <a:lumMod val="75000"/>
                </a:schemeClr>
              </a:buClr>
              <a:buSzPct val="85000"/>
              <a:buFont typeface="Arial" panose="020B0604020202020204" pitchFamily="34" charset="0"/>
              <a:buChar char="•"/>
            </a:pPr>
            <a:endParaRPr lang="en-GB" altLang="fr-FR" sz="2400" i="1" dirty="0" smtClean="0">
              <a:latin typeface="+mj-lt"/>
            </a:endParaRPr>
          </a:p>
        </p:txBody>
      </p:sp>
      <p:pic>
        <p:nvPicPr>
          <p:cNvPr id="22531" name="Picture 7" descr="Figure15a-A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8125" y="2019300"/>
            <a:ext cx="75088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0" descr="logo plan bleu"/>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86700" y="6013450"/>
            <a:ext cx="3365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a:solidFill>
                  <a:schemeClr val="bg1"/>
                </a:solidFill>
              </a:rPr>
              <a:t>Exploitation of renewable water</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2"/>
          <p:cNvSpPr>
            <a:spLocks noGrp="1"/>
          </p:cNvSpPr>
          <p:nvPr>
            <p:ph type="title" idx="4294967295"/>
          </p:nvPr>
        </p:nvSpPr>
        <p:spPr bwMode="auto">
          <a:xfrm>
            <a:off x="504825" y="115888"/>
            <a:ext cx="8480425" cy="3921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400" b="1" smtClean="0">
                <a:solidFill>
                  <a:schemeClr val="bg1"/>
                </a:solidFill>
              </a:rPr>
              <a:t>Water demand per sector</a:t>
            </a:r>
          </a:p>
        </p:txBody>
      </p:sp>
      <p:sp>
        <p:nvSpPr>
          <p:cNvPr id="23555" name="Espace réservé du texte 1"/>
          <p:cNvSpPr txBox="1">
            <a:spLocks/>
          </p:cNvSpPr>
          <p:nvPr/>
        </p:nvSpPr>
        <p:spPr bwMode="auto">
          <a:xfrm>
            <a:off x="827088" y="758825"/>
            <a:ext cx="72485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buFont typeface="Arial" pitchFamily="34" charset="0"/>
              <a:buNone/>
            </a:pPr>
            <a:r>
              <a:rPr lang="en-GB" altLang="fr-FR" sz="2400" b="1" dirty="0">
                <a:solidFill>
                  <a:srgbClr val="225BA6"/>
                </a:solidFill>
                <a:latin typeface="+mj-lt"/>
              </a:rPr>
              <a:t>Irrigated </a:t>
            </a:r>
            <a:r>
              <a:rPr lang="en-GB" altLang="fr-FR" sz="2400" b="1" dirty="0" smtClean="0">
                <a:solidFill>
                  <a:srgbClr val="225BA6"/>
                </a:solidFill>
                <a:latin typeface="+mj-lt"/>
              </a:rPr>
              <a:t>agriculture: </a:t>
            </a:r>
            <a:r>
              <a:rPr lang="en-GB" altLang="fr-FR" sz="2400" b="1" dirty="0">
                <a:solidFill>
                  <a:srgbClr val="225BA6"/>
                </a:solidFill>
                <a:latin typeface="+mj-lt"/>
              </a:rPr>
              <a:t>2/3 </a:t>
            </a:r>
            <a:r>
              <a:rPr lang="en-GB" altLang="fr-FR" sz="2400" b="1" dirty="0" smtClean="0">
                <a:solidFill>
                  <a:srgbClr val="225BA6"/>
                </a:solidFill>
                <a:latin typeface="+mj-lt"/>
              </a:rPr>
              <a:t>of the demand overall</a:t>
            </a:r>
            <a:endParaRPr lang="en-GB" altLang="fr-FR" sz="2400" b="1" dirty="0">
              <a:solidFill>
                <a:srgbClr val="225BA6"/>
              </a:solidFill>
              <a:latin typeface="+mj-lt"/>
            </a:endParaRPr>
          </a:p>
          <a:p>
            <a:pPr algn="r">
              <a:buFont typeface="Arial" pitchFamily="34" charset="0"/>
              <a:buNone/>
            </a:pPr>
            <a:endParaRPr lang="en-GB" altLang="fr-FR" sz="2400" b="1" dirty="0">
              <a:solidFill>
                <a:srgbClr val="225BA6"/>
              </a:solidFill>
              <a:latin typeface="+mj-lt"/>
            </a:endParaRPr>
          </a:p>
          <a:p>
            <a:pPr>
              <a:buFont typeface="Arial" pitchFamily="34" charset="0"/>
              <a:buChar char="•"/>
            </a:pPr>
            <a:endParaRPr lang="en-GB" altLang="fr-FR" sz="2400" b="1" dirty="0">
              <a:solidFill>
                <a:srgbClr val="225BA6"/>
              </a:solidFill>
              <a:latin typeface="+mj-lt"/>
            </a:endParaRPr>
          </a:p>
        </p:txBody>
      </p:sp>
      <p:pic>
        <p:nvPicPr>
          <p:cNvPr id="23556" name="Picture 7" descr="Figure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700" y="1901825"/>
            <a:ext cx="8496300" cy="438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sp>
        <p:nvSpPr>
          <p:cNvPr id="6" name="ZoneTexte 5"/>
          <p:cNvSpPr txBox="1"/>
          <p:nvPr/>
        </p:nvSpPr>
        <p:spPr>
          <a:xfrm>
            <a:off x="3535680" y="2987040"/>
            <a:ext cx="2424318" cy="707886"/>
          </a:xfrm>
          <a:prstGeom prst="rect">
            <a:avLst/>
          </a:prstGeom>
          <a:noFill/>
        </p:spPr>
        <p:txBody>
          <a:bodyPr wrap="none" rtlCol="0">
            <a:spAutoFit/>
          </a:bodyPr>
          <a:lstStyle/>
          <a:p>
            <a:r>
              <a:rPr lang="en-GB" altLang="fr-FR" sz="4000" dirty="0">
                <a:solidFill>
                  <a:srgbClr val="0054A6"/>
                </a:solidFill>
                <a:latin typeface="Maiandra GD" pitchFamily="34" charset="0"/>
              </a:rPr>
              <a:t>Responses</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325720095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p:cNvSpPr>
          <p:nvPr>
            <p:ph type="body" sz="half" idx="4294967295"/>
          </p:nvPr>
        </p:nvSpPr>
        <p:spPr bwMode="auto">
          <a:xfrm>
            <a:off x="771900" y="748662"/>
            <a:ext cx="8229600" cy="820738"/>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a:buSzPct val="85000"/>
              <a:buFontTx/>
              <a:buNone/>
            </a:pPr>
            <a:r>
              <a:rPr lang="en-US" altLang="fr-FR" sz="2400" b="1" dirty="0" err="1" smtClean="0">
                <a:solidFill>
                  <a:srgbClr val="225BA6"/>
                </a:solidFill>
                <a:latin typeface="Arial" pitchFamily="34" charset="0"/>
              </a:rPr>
              <a:t>Ramsar</a:t>
            </a:r>
            <a:r>
              <a:rPr lang="en-US" altLang="fr-FR" sz="2400" b="1" dirty="0" smtClean="0">
                <a:solidFill>
                  <a:srgbClr val="225BA6"/>
                </a:solidFill>
                <a:latin typeface="Arial" pitchFamily="34" charset="0"/>
              </a:rPr>
              <a:t> sites in the Mediterranean region</a:t>
            </a:r>
          </a:p>
          <a:p>
            <a:pPr>
              <a:buSzPct val="85000"/>
              <a:buFontTx/>
              <a:buNone/>
            </a:pPr>
            <a:r>
              <a:rPr lang="en-US" altLang="fr-FR" sz="2400" b="1" dirty="0" smtClean="0">
                <a:solidFill>
                  <a:srgbClr val="225BA6"/>
                </a:solidFill>
                <a:latin typeface="Arial" pitchFamily="34" charset="0"/>
              </a:rPr>
              <a:t>Surface x 3  between</a:t>
            </a:r>
            <a:r>
              <a:rPr lang="en-US" altLang="fr-FR" sz="2400" dirty="0" smtClean="0">
                <a:solidFill>
                  <a:srgbClr val="225BA6"/>
                </a:solidFill>
                <a:latin typeface="Arial" pitchFamily="34" charset="0"/>
              </a:rPr>
              <a:t> 2000 </a:t>
            </a:r>
            <a:r>
              <a:rPr lang="en-US" altLang="fr-FR" sz="2400" i="1" dirty="0" smtClean="0">
                <a:solidFill>
                  <a:srgbClr val="225BA6"/>
                </a:solidFill>
                <a:latin typeface="Arial" pitchFamily="34" charset="0"/>
              </a:rPr>
              <a:t>(168 sites)</a:t>
            </a:r>
            <a:r>
              <a:rPr lang="en-US" altLang="fr-FR" sz="2400" dirty="0" smtClean="0">
                <a:solidFill>
                  <a:srgbClr val="225BA6"/>
                </a:solidFill>
                <a:latin typeface="Arial" pitchFamily="34" charset="0"/>
              </a:rPr>
              <a:t> &amp; 2011 </a:t>
            </a:r>
            <a:r>
              <a:rPr lang="en-US" altLang="fr-FR" sz="2400" i="1" dirty="0" smtClean="0">
                <a:solidFill>
                  <a:srgbClr val="225BA6"/>
                </a:solidFill>
                <a:latin typeface="Arial" pitchFamily="34" charset="0"/>
              </a:rPr>
              <a:t>(344 sites)</a:t>
            </a:r>
            <a:r>
              <a:rPr lang="en-US" altLang="fr-FR" sz="2400" dirty="0" smtClean="0">
                <a:solidFill>
                  <a:srgbClr val="225BA6"/>
                </a:solidFill>
                <a:latin typeface="Arial" pitchFamily="34" charset="0"/>
              </a:rPr>
              <a:t> </a:t>
            </a:r>
            <a:endParaRPr lang="en-US" altLang="fr-FR" sz="2400" b="1" dirty="0" smtClean="0">
              <a:solidFill>
                <a:srgbClr val="225BA6"/>
              </a:solidFill>
              <a:latin typeface="Arial" pitchFamily="34" charset="0"/>
            </a:endParaRPr>
          </a:p>
        </p:txBody>
      </p:sp>
      <p:sp>
        <p:nvSpPr>
          <p:cNvPr id="24580" name="Rectangle 6"/>
          <p:cNvSpPr>
            <a:spLocks noChangeArrowheads="1"/>
          </p:cNvSpPr>
          <p:nvPr/>
        </p:nvSpPr>
        <p:spPr bwMode="auto">
          <a:xfrm>
            <a:off x="1258888" y="1628775"/>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4581"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rPr>
              <a:t>Responses : Designation of Ramsar sites</a:t>
            </a:r>
          </a:p>
        </p:txBody>
      </p:sp>
      <p:pic>
        <p:nvPicPr>
          <p:cNvPr id="73730" name="Picture 2" descr="\\192.168.100.1\Observatoire\Produits\4 pages OZHM general CP\Graphe Ramsar-A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1601" y="1687334"/>
            <a:ext cx="6745695" cy="496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Espace réservé du texte 1"/>
          <p:cNvSpPr>
            <a:spLocks noGrp="1"/>
          </p:cNvSpPr>
          <p:nvPr>
            <p:ph type="body" sz="quarter" idx="4294967295"/>
          </p:nvPr>
        </p:nvSpPr>
        <p:spPr bwMode="auto">
          <a:xfrm>
            <a:off x="571500" y="763013"/>
            <a:ext cx="7758113" cy="922337"/>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txBody>
          <a:bodyPr/>
          <a:lstStyle/>
          <a:p>
            <a:pPr marL="0" indent="0">
              <a:buSzPct val="85000"/>
              <a:buFontTx/>
              <a:buNone/>
            </a:pPr>
            <a:r>
              <a:rPr lang="en-US" altLang="fr-FR" sz="2000" b="1" dirty="0" smtClean="0">
                <a:solidFill>
                  <a:schemeClr val="accent1">
                    <a:lumMod val="75000"/>
                  </a:schemeClr>
                </a:solidFill>
                <a:latin typeface="Arial" pitchFamily="34" charset="0"/>
              </a:rPr>
              <a:t>National Wetland strategies </a:t>
            </a:r>
            <a:r>
              <a:rPr lang="en-US" altLang="fr-FR" sz="2000" b="1" i="1" dirty="0" smtClean="0">
                <a:solidFill>
                  <a:schemeClr val="accent1">
                    <a:lumMod val="75000"/>
                  </a:schemeClr>
                </a:solidFill>
                <a:latin typeface="Arial" pitchFamily="34" charset="0"/>
              </a:rPr>
              <a:t>(colors)</a:t>
            </a:r>
          </a:p>
          <a:p>
            <a:pPr marL="0" indent="0">
              <a:buSzPct val="85000"/>
              <a:buFontTx/>
              <a:buNone/>
            </a:pPr>
            <a:r>
              <a:rPr lang="en-US" altLang="fr-FR" sz="2000" b="1" dirty="0" smtClean="0">
                <a:solidFill>
                  <a:schemeClr val="accent1">
                    <a:lumMod val="75000"/>
                  </a:schemeClr>
                </a:solidFill>
                <a:latin typeface="Arial" pitchFamily="34" charset="0"/>
              </a:rPr>
              <a:t>&amp; National Wetland Committees </a:t>
            </a:r>
            <a:r>
              <a:rPr lang="en-US" altLang="fr-FR" sz="2000" b="1" i="1" dirty="0" smtClean="0">
                <a:solidFill>
                  <a:schemeClr val="accent1">
                    <a:lumMod val="75000"/>
                  </a:schemeClr>
                </a:solidFill>
                <a:latin typeface="Arial" pitchFamily="34" charset="0"/>
              </a:rPr>
              <a:t>(smileys)             </a:t>
            </a:r>
            <a:r>
              <a:rPr lang="en-US" altLang="fr-FR" sz="1800" i="1" dirty="0" smtClean="0">
                <a:solidFill>
                  <a:schemeClr val="accent1">
                    <a:lumMod val="75000"/>
                  </a:schemeClr>
                </a:solidFill>
                <a:latin typeface="Arial" pitchFamily="34" charset="0"/>
              </a:rPr>
              <a:t>(Situation 2012)</a:t>
            </a:r>
            <a:endParaRPr lang="en-US" altLang="fr-FR" sz="1800" i="1" dirty="0" smtClean="0">
              <a:solidFill>
                <a:schemeClr val="accent1">
                  <a:lumMod val="75000"/>
                </a:schemeClr>
              </a:solidFill>
              <a:latin typeface="Maiandra GD" pitchFamily="34" charset="0"/>
            </a:endParaRPr>
          </a:p>
        </p:txBody>
      </p:sp>
      <p:sp>
        <p:nvSpPr>
          <p:cNvPr id="25603" name="Rectangle 5"/>
          <p:cNvSpPr>
            <a:spLocks noChangeArrowheads="1"/>
          </p:cNvSpPr>
          <p:nvPr/>
        </p:nvSpPr>
        <p:spPr bwMode="auto">
          <a:xfrm>
            <a:off x="684213" y="1628775"/>
            <a:ext cx="77041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5604" name="Rectangle 6"/>
          <p:cNvSpPr>
            <a:spLocks noChangeArrowheads="1"/>
          </p:cNvSpPr>
          <p:nvPr/>
        </p:nvSpPr>
        <p:spPr bwMode="auto">
          <a:xfrm>
            <a:off x="1258888" y="1628775"/>
            <a:ext cx="712946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eaLnBrk="1" hangingPunct="1"/>
            <a:endParaRPr lang="fr-FR" altLang="fr-FR" sz="1800" b="1">
              <a:solidFill>
                <a:srgbClr val="1A40FE"/>
              </a:solidFill>
            </a:endParaRPr>
          </a:p>
          <a:p>
            <a:pPr>
              <a:spcBef>
                <a:spcPct val="50000"/>
              </a:spcBef>
            </a:pPr>
            <a:endParaRPr lang="fr-FR" altLang="fr-FR" sz="1200" b="1">
              <a:solidFill>
                <a:srgbClr val="1A40FE"/>
              </a:solidFill>
              <a:cs typeface="Times New Roman" pitchFamily="18" charset="0"/>
            </a:endParaRPr>
          </a:p>
        </p:txBody>
      </p:sp>
      <p:sp>
        <p:nvSpPr>
          <p:cNvPr id="25606" name="Titre 2"/>
          <p:cNvSpPr>
            <a:spLocks/>
          </p:cNvSpPr>
          <p:nvPr/>
        </p:nvSpPr>
        <p:spPr bwMode="auto">
          <a:xfrm>
            <a:off x="504825" y="115888"/>
            <a:ext cx="8480425"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a:solidFill>
                  <a:schemeClr val="bg1"/>
                </a:solidFill>
              </a:rPr>
              <a:t>Strategic efforts towards wetlands</a:t>
            </a:r>
          </a:p>
        </p:txBody>
      </p:sp>
      <p:grpSp>
        <p:nvGrpSpPr>
          <p:cNvPr id="3" name="Groupe 2"/>
          <p:cNvGrpSpPr/>
          <p:nvPr/>
        </p:nvGrpSpPr>
        <p:grpSpPr>
          <a:xfrm>
            <a:off x="504825" y="1628775"/>
            <a:ext cx="8607268" cy="4428000"/>
            <a:chOff x="504825" y="1628775"/>
            <a:chExt cx="8607268" cy="4428000"/>
          </a:xfrm>
        </p:grpSpPr>
        <p:pic>
          <p:nvPicPr>
            <p:cNvPr id="74757"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622"/>
            <a:stretch/>
          </p:blipFill>
          <p:spPr bwMode="auto">
            <a:xfrm>
              <a:off x="504825" y="1628775"/>
              <a:ext cx="8607268" cy="442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885825" y="2162175"/>
              <a:ext cx="2266950" cy="466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endParaRPr lang="en-GB" altLang="fr-FR" sz="2400" b="1" dirty="0">
              <a:solidFill>
                <a:schemeClr val="bg1"/>
              </a:solidFill>
            </a:endParaRPr>
          </a:p>
        </p:txBody>
      </p:sp>
      <p:sp>
        <p:nvSpPr>
          <p:cNvPr id="6" name="ZoneTexte 5"/>
          <p:cNvSpPr txBox="1"/>
          <p:nvPr/>
        </p:nvSpPr>
        <p:spPr>
          <a:xfrm>
            <a:off x="1752725" y="3101433"/>
            <a:ext cx="5769465" cy="707886"/>
          </a:xfrm>
          <a:prstGeom prst="rect">
            <a:avLst/>
          </a:prstGeom>
          <a:noFill/>
        </p:spPr>
        <p:txBody>
          <a:bodyPr wrap="none" rtlCol="0">
            <a:spAutoFit/>
          </a:bodyPr>
          <a:lstStyle/>
          <a:p>
            <a:r>
              <a:rPr lang="en-GB" altLang="fr-FR" sz="4000" dirty="0">
                <a:solidFill>
                  <a:srgbClr val="0054A6"/>
                </a:solidFill>
                <a:latin typeface="Maiandra GD" pitchFamily="34" charset="0"/>
              </a:rPr>
              <a:t>Development in progress</a:t>
            </a:r>
            <a:endParaRPr lang="en-US" sz="4000" dirty="0">
              <a:solidFill>
                <a:srgbClr val="0054A6"/>
              </a:solidFill>
              <a:latin typeface="Maiandra GD" pitchFamily="34" charset="0"/>
            </a:endParaRPr>
          </a:p>
        </p:txBody>
      </p:sp>
    </p:spTree>
    <p:extLst>
      <p:ext uri="{BB962C8B-B14F-4D97-AF65-F5344CB8AC3E}">
        <p14:creationId xmlns:p14="http://schemas.microsoft.com/office/powerpoint/2010/main" val="12083878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54203" y="961619"/>
            <a:ext cx="8194793" cy="5872810"/>
          </a:xfrm>
        </p:spPr>
        <p:txBody>
          <a:bodyPr/>
          <a:lstStyle/>
          <a:p>
            <a:pPr marL="0" indent="0">
              <a:buNone/>
            </a:pPr>
            <a:r>
              <a:rPr lang="en-US" dirty="0">
                <a:latin typeface="+mj-lt"/>
              </a:rPr>
              <a:t>Surface area of wetlands</a:t>
            </a:r>
          </a:p>
          <a:p>
            <a:pPr lvl="1" indent="-342900">
              <a:buClr>
                <a:schemeClr val="accent5">
                  <a:lumMod val="75000"/>
                </a:schemeClr>
              </a:buClr>
              <a:buFont typeface="Arial" panose="020B0604020202020204" pitchFamily="34" charset="0"/>
              <a:buChar char="•"/>
            </a:pPr>
            <a:r>
              <a:rPr lang="en-GB" sz="1800" dirty="0" smtClean="0"/>
              <a:t>To develop a remote sensing tool for the monitoring tool of flooded areas in coastal catchments over the Mediterranean basin</a:t>
            </a:r>
          </a:p>
          <a:p>
            <a:pPr lvl="2" indent="-342900">
              <a:buClr>
                <a:schemeClr val="accent1">
                  <a:lumMod val="75000"/>
                </a:schemeClr>
              </a:buClr>
            </a:pPr>
            <a:r>
              <a:rPr lang="en-GB" dirty="0" smtClean="0"/>
              <a:t>To assess the difference between “wetlands” and “flooded  zones”</a:t>
            </a:r>
            <a:endParaRPr lang="en-US" dirty="0"/>
          </a:p>
          <a:p>
            <a:pPr marL="0" indent="0">
              <a:spcBef>
                <a:spcPts val="1800"/>
              </a:spcBef>
              <a:buNone/>
            </a:pPr>
            <a:r>
              <a:rPr lang="en-US" dirty="0" smtClean="0">
                <a:latin typeface="+mj-lt"/>
              </a:rPr>
              <a:t>Assessment of ecosystem services</a:t>
            </a:r>
          </a:p>
          <a:p>
            <a:pPr marL="857250" lvl="1" indent="-457200">
              <a:buClr>
                <a:schemeClr val="accent5">
                  <a:lumMod val="75000"/>
                </a:schemeClr>
              </a:buClr>
              <a:buFont typeface="Arial" panose="020B0604020202020204" pitchFamily="34" charset="0"/>
              <a:buChar char="•"/>
            </a:pPr>
            <a:r>
              <a:rPr lang="en-US" sz="1800" dirty="0" smtClean="0"/>
              <a:t>Link </a:t>
            </a:r>
            <a:r>
              <a:rPr lang="en-US" sz="1800" dirty="0"/>
              <a:t>wetland extent, biodiversity and ecological functioning to ecosystem services supply</a:t>
            </a:r>
          </a:p>
          <a:p>
            <a:pPr marL="857250" lvl="1" indent="-457200">
              <a:buClr>
                <a:schemeClr val="accent5">
                  <a:lumMod val="75000"/>
                </a:schemeClr>
              </a:buClr>
              <a:buFont typeface="Arial" panose="020B0604020202020204" pitchFamily="34" charset="0"/>
              <a:buChar char="•"/>
            </a:pPr>
            <a:r>
              <a:rPr lang="en-US" sz="1800" dirty="0" smtClean="0"/>
              <a:t>Provide </a:t>
            </a:r>
            <a:r>
              <a:rPr lang="en-US" sz="1800" dirty="0"/>
              <a:t>qualitative and quantitative estimates of trends </a:t>
            </a:r>
            <a:r>
              <a:rPr lang="en-US" sz="1800" dirty="0" smtClean="0"/>
              <a:t>in </a:t>
            </a:r>
            <a:r>
              <a:rPr lang="en-US" sz="1800" dirty="0"/>
              <a:t>ecosystem services in the Mediterranean Basin and Mediterranean wetlands</a:t>
            </a:r>
          </a:p>
          <a:p>
            <a:pPr marL="457200" lvl="1" indent="0">
              <a:buNone/>
            </a:pPr>
            <a:endParaRPr lang="en-US" dirty="0" smtClean="0"/>
          </a:p>
          <a:p>
            <a:pPr marL="0" indent="0">
              <a:buNone/>
            </a:pPr>
            <a:r>
              <a:rPr lang="en-US" dirty="0" smtClean="0">
                <a:latin typeface="+mj-lt"/>
              </a:rPr>
              <a:t>Biodiversity indicators </a:t>
            </a:r>
          </a:p>
          <a:p>
            <a:pPr marL="857250" lvl="1" indent="-457200">
              <a:buClr>
                <a:srgbClr val="5BC4BF"/>
              </a:buClr>
              <a:buFont typeface="Arial" panose="020B0604020202020204" pitchFamily="34" charset="0"/>
              <a:buChar char="•"/>
            </a:pPr>
            <a:r>
              <a:rPr lang="en-GB" sz="1800" dirty="0" smtClean="0"/>
              <a:t>Differentiate </a:t>
            </a:r>
            <a:r>
              <a:rPr lang="en-GB" sz="1800" dirty="0"/>
              <a:t>trends between wetland types </a:t>
            </a:r>
            <a:r>
              <a:rPr lang="en-GB" sz="1800" dirty="0" smtClean="0"/>
              <a:t>and </a:t>
            </a:r>
            <a:r>
              <a:rPr lang="en-GB" sz="1800" dirty="0"/>
              <a:t>sub-regions</a:t>
            </a:r>
          </a:p>
          <a:p>
            <a:pPr marL="857250" lvl="1" indent="-457200">
              <a:buClr>
                <a:srgbClr val="5BC4BF"/>
              </a:buClr>
              <a:buFont typeface="Arial" panose="020B0604020202020204" pitchFamily="34" charset="0"/>
              <a:buChar char="•"/>
            </a:pPr>
            <a:r>
              <a:rPr lang="en-GB" sz="1800" dirty="0"/>
              <a:t>Extend analyses beyond vertebrates</a:t>
            </a:r>
          </a:p>
          <a:p>
            <a:pPr marL="857250" lvl="1" indent="-457200">
              <a:buClr>
                <a:srgbClr val="5BC4BF"/>
              </a:buClr>
              <a:buFont typeface="Arial" panose="020B0604020202020204" pitchFamily="34" charset="0"/>
              <a:buChar char="•"/>
            </a:pPr>
            <a:r>
              <a:rPr lang="en-GB" sz="1800" dirty="0"/>
              <a:t>Assess the risk of extinction of species</a:t>
            </a:r>
            <a:r>
              <a:rPr lang="en-US" sz="1800" dirty="0"/>
              <a:t>)</a:t>
            </a:r>
          </a:p>
          <a:p>
            <a:endParaRPr lang="en-US" dirty="0" smtClean="0">
              <a:latin typeface="+mj-lt"/>
            </a:endParaRPr>
          </a:p>
        </p:txBody>
      </p:sp>
      <p:sp>
        <p:nvSpPr>
          <p:cNvPr id="5"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dirty="0" smtClean="0">
                <a:solidFill>
                  <a:schemeClr val="bg1"/>
                </a:solidFill>
              </a:rPr>
              <a:t>Development in progress</a:t>
            </a:r>
            <a:endParaRPr lang="en-GB" altLang="fr-FR" sz="2400" b="1" dirty="0">
              <a:solidFill>
                <a:schemeClr val="bg1"/>
              </a:solidFill>
            </a:endParaRPr>
          </a:p>
        </p:txBody>
      </p:sp>
      <p:grpSp>
        <p:nvGrpSpPr>
          <p:cNvPr id="3" name="Groupe 2"/>
          <p:cNvGrpSpPr/>
          <p:nvPr/>
        </p:nvGrpSpPr>
        <p:grpSpPr>
          <a:xfrm>
            <a:off x="5792898" y="5329915"/>
            <a:ext cx="3137346" cy="605705"/>
            <a:chOff x="5792898" y="5971165"/>
            <a:chExt cx="3137346" cy="605705"/>
          </a:xfrm>
        </p:grpSpPr>
        <p:sp>
          <p:nvSpPr>
            <p:cNvPr id="7" name="ZoneTexte 6"/>
            <p:cNvSpPr txBox="1"/>
            <p:nvPr/>
          </p:nvSpPr>
          <p:spPr>
            <a:xfrm>
              <a:off x="6305539" y="6089762"/>
              <a:ext cx="2624705" cy="369332"/>
            </a:xfrm>
            <a:prstGeom prst="rect">
              <a:avLst/>
            </a:prstGeom>
            <a:noFill/>
          </p:spPr>
          <p:txBody>
            <a:bodyPr wrap="square" rtlCol="0">
              <a:spAutoFit/>
            </a:bodyPr>
            <a:lstStyle/>
            <a:p>
              <a:pPr marL="0" lvl="1"/>
              <a:r>
                <a:rPr lang="en-GB" sz="1800" dirty="0" err="1" smtClean="0">
                  <a:solidFill>
                    <a:srgbClr val="FF0000"/>
                  </a:solidFill>
                </a:rPr>
                <a:t>RedList</a:t>
              </a:r>
              <a:r>
                <a:rPr lang="en-GB" sz="1800" dirty="0" smtClean="0">
                  <a:solidFill>
                    <a:srgbClr val="FF0000"/>
                  </a:solidFill>
                </a:rPr>
                <a:t> Index</a:t>
              </a:r>
              <a:endParaRPr lang="fr-FR" dirty="0">
                <a:solidFill>
                  <a:srgbClr val="FF0000"/>
                </a:solidFill>
              </a:endParaRPr>
            </a:p>
          </p:txBody>
        </p:sp>
        <p:sp>
          <p:nvSpPr>
            <p:cNvPr id="8" name="Accolade fermante 7"/>
            <p:cNvSpPr/>
            <p:nvPr/>
          </p:nvSpPr>
          <p:spPr>
            <a:xfrm>
              <a:off x="5792898" y="5971165"/>
              <a:ext cx="256858" cy="605705"/>
            </a:xfrm>
            <a:prstGeom prst="rightBrace">
              <a:avLst>
                <a:gd name="adj1" fmla="val 8333"/>
                <a:gd name="adj2" fmla="val 54982"/>
              </a:avLst>
            </a:prstGeom>
            <a:ln w="28575">
              <a:solidFill>
                <a:srgbClr val="FF0000"/>
              </a:solidFill>
            </a:ln>
          </p:spPr>
          <p:style>
            <a:lnRef idx="1">
              <a:schemeClr val="accent3"/>
            </a:lnRef>
            <a:fillRef idx="0">
              <a:schemeClr val="accent3"/>
            </a:fillRef>
            <a:effectRef idx="0">
              <a:schemeClr val="accent3"/>
            </a:effectRef>
            <a:fontRef idx="minor">
              <a:schemeClr val="tx1"/>
            </a:fontRef>
          </p:style>
          <p:txBody>
            <a:bodyPr rtlCol="0" anchor="ctr"/>
            <a:lstStyle/>
            <a:p>
              <a:pPr algn="ctr"/>
              <a:endParaRPr lang="fr-FR"/>
            </a:p>
          </p:txBody>
        </p:sp>
      </p:grpSp>
    </p:spTree>
    <p:extLst>
      <p:ext uri="{BB962C8B-B14F-4D97-AF65-F5344CB8AC3E}">
        <p14:creationId xmlns:p14="http://schemas.microsoft.com/office/powerpoint/2010/main" val="507883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1000"/>
                                  </p:stCondLst>
                                  <p:childTnLst>
                                    <p:set>
                                      <p:cBhvr>
                                        <p:cTn id="19" dur="1" fill="hold">
                                          <p:stCondLst>
                                            <p:cond delay="0"/>
                                          </p:stCondLst>
                                        </p:cTn>
                                        <p:tgtEl>
                                          <p:spTgt spid="2">
                                            <p:txEl>
                                              <p:pRg st="4" end="4"/>
                                            </p:txEl>
                                          </p:spTgt>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nodeType="afterEffect">
                                  <p:stCondLst>
                                    <p:cond delay="100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nodeType="afterEffect">
                                  <p:stCondLst>
                                    <p:cond delay="500"/>
                                  </p:stCondLst>
                                  <p:childTnLst>
                                    <p:set>
                                      <p:cBhvr>
                                        <p:cTn id="29" dur="1" fill="hold">
                                          <p:stCondLst>
                                            <p:cond delay="0"/>
                                          </p:stCondLst>
                                        </p:cTn>
                                        <p:tgtEl>
                                          <p:spTgt spid="2">
                                            <p:txEl>
                                              <p:pRg st="8" end="8"/>
                                            </p:txEl>
                                          </p:spTgt>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nodeType="afterEffect">
                                  <p:stCondLst>
                                    <p:cond delay="500"/>
                                  </p:stCondLst>
                                  <p:childTnLst>
                                    <p:set>
                                      <p:cBhvr>
                                        <p:cTn id="32" dur="1" fill="hold">
                                          <p:stCondLst>
                                            <p:cond delay="0"/>
                                          </p:stCondLst>
                                        </p:cTn>
                                        <p:tgtEl>
                                          <p:spTgt spid="2">
                                            <p:txEl>
                                              <p:pRg st="9" end="9"/>
                                            </p:txEl>
                                          </p:spTgt>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nodeType="afterEffect">
                                  <p:stCondLst>
                                    <p:cond delay="500"/>
                                  </p:stCondLst>
                                  <p:childTnLst>
                                    <p:set>
                                      <p:cBhvr>
                                        <p:cTn id="35"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sz="quarter" idx="12"/>
          </p:nvPr>
        </p:nvSpPr>
        <p:spPr>
          <a:xfrm>
            <a:off x="854204" y="961619"/>
            <a:ext cx="8004788" cy="5872810"/>
          </a:xfrm>
        </p:spPr>
        <p:txBody>
          <a:bodyPr/>
          <a:lstStyle/>
          <a:p>
            <a:pPr marL="0" indent="0">
              <a:buNone/>
            </a:pPr>
            <a:r>
              <a:rPr lang="en-US" dirty="0" smtClean="0">
                <a:latin typeface="+mj-lt"/>
              </a:rPr>
              <a:t>Water</a:t>
            </a:r>
          </a:p>
          <a:p>
            <a:pPr marL="857250" lvl="1" indent="-457200">
              <a:buClr>
                <a:srgbClr val="5BC4BF"/>
              </a:buClr>
              <a:buFont typeface="Arial" panose="020B0604020202020204" pitchFamily="34" charset="0"/>
              <a:buChar char="•"/>
            </a:pPr>
            <a:r>
              <a:rPr lang="en-US" sz="1800" dirty="0" smtClean="0"/>
              <a:t>Implement on the Mediterranean basin the Water Footprint analysis</a:t>
            </a:r>
          </a:p>
          <a:p>
            <a:pPr marL="857250" lvl="1" indent="-457200">
              <a:buClr>
                <a:srgbClr val="5BC4BF"/>
              </a:buClr>
              <a:buFont typeface="Arial" panose="020B0604020202020204" pitchFamily="34" charset="0"/>
              <a:buChar char="•"/>
            </a:pPr>
            <a:r>
              <a:rPr lang="en-US" sz="1800" dirty="0" smtClean="0"/>
              <a:t>Develop remote sensing methods/tools to assess water quantity and quality</a:t>
            </a:r>
          </a:p>
          <a:p>
            <a:pPr marL="857250" lvl="1" indent="-457200">
              <a:buClr>
                <a:srgbClr val="5BC4BF"/>
              </a:buClr>
              <a:buFont typeface="Courier New" panose="02070309020205020404" pitchFamily="49" charset="0"/>
              <a:buChar char="o"/>
            </a:pPr>
            <a:endParaRPr lang="en-US" sz="1600" dirty="0" smtClean="0"/>
          </a:p>
          <a:p>
            <a:pPr marL="0" indent="0">
              <a:buNone/>
            </a:pPr>
            <a:r>
              <a:rPr lang="en-US" dirty="0" smtClean="0">
                <a:latin typeface="+mj-lt"/>
              </a:rPr>
              <a:t>Socio-economy, governance and policy</a:t>
            </a:r>
          </a:p>
          <a:p>
            <a:pPr marL="857250" lvl="1" indent="-457200">
              <a:buClr>
                <a:srgbClr val="5BC4BF"/>
              </a:buClr>
              <a:buFont typeface="Arial" panose="020B0604020202020204" pitchFamily="34" charset="0"/>
              <a:buChar char="•"/>
            </a:pPr>
            <a:r>
              <a:rPr lang="en-US" sz="1800" dirty="0" smtClean="0"/>
              <a:t>Relate wetland status and trends to macroscopic governance and economic indicators </a:t>
            </a:r>
          </a:p>
          <a:p>
            <a:pPr marL="857250" lvl="1" indent="-457200">
              <a:buClr>
                <a:srgbClr val="5BC4BF"/>
              </a:buClr>
              <a:buFont typeface="Arial" panose="020B0604020202020204" pitchFamily="34" charset="0"/>
              <a:buChar char="•"/>
            </a:pPr>
            <a:r>
              <a:rPr lang="en-US" sz="1800" dirty="0" smtClean="0"/>
              <a:t>Identify “policies” and  “responses”  most favorable to wetlands </a:t>
            </a:r>
          </a:p>
          <a:p>
            <a:pPr marL="1257300" lvl="2" indent="-457200">
              <a:buClr>
                <a:schemeClr val="accent1">
                  <a:lumMod val="75000"/>
                </a:schemeClr>
              </a:buClr>
            </a:pPr>
            <a:r>
              <a:rPr lang="en-US" dirty="0"/>
              <a:t>correlations between “Drivers” and  “Responses” with “State” and “Pressure” indicators </a:t>
            </a:r>
            <a:endParaRPr lang="fr-FR" dirty="0"/>
          </a:p>
          <a:p>
            <a:pPr marL="857250" lvl="1" indent="-457200">
              <a:buClr>
                <a:srgbClr val="5BC4BF"/>
              </a:buClr>
              <a:buFont typeface="Arial" panose="020B0604020202020204" pitchFamily="34" charset="0"/>
              <a:buChar char="•"/>
            </a:pPr>
            <a:r>
              <a:rPr lang="en-US" sz="1800" dirty="0" smtClean="0"/>
              <a:t>Prospective analysis (hypotheses on drivers trends)</a:t>
            </a:r>
          </a:p>
          <a:p>
            <a:pPr marL="400050" lvl="1" indent="0">
              <a:buClr>
                <a:srgbClr val="5BC4BF"/>
              </a:buClr>
              <a:buNone/>
            </a:pPr>
            <a:r>
              <a:rPr lang="en-US" sz="1600" dirty="0" smtClean="0"/>
              <a:t>     </a:t>
            </a:r>
            <a:endParaRPr lang="en-US" sz="1600" dirty="0"/>
          </a:p>
        </p:txBody>
      </p:sp>
      <p:sp>
        <p:nvSpPr>
          <p:cNvPr id="5" name="Titre 2"/>
          <p:cNvSpPr>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dirty="0" smtClean="0">
                <a:solidFill>
                  <a:schemeClr val="bg1"/>
                </a:solidFill>
              </a:rPr>
              <a:t>Development in progress</a:t>
            </a:r>
            <a:endParaRPr lang="en-GB" altLang="fr-FR" sz="2400" b="1" dirty="0">
              <a:solidFill>
                <a:schemeClr val="bg1"/>
              </a:solidFill>
            </a:endParaRPr>
          </a:p>
        </p:txBody>
      </p:sp>
      <p:grpSp>
        <p:nvGrpSpPr>
          <p:cNvPr id="4" name="Groupe 3"/>
          <p:cNvGrpSpPr/>
          <p:nvPr/>
        </p:nvGrpSpPr>
        <p:grpSpPr>
          <a:xfrm>
            <a:off x="955578" y="5144541"/>
            <a:ext cx="7236360" cy="1491519"/>
            <a:chOff x="1332287" y="5345501"/>
            <a:chExt cx="6871854" cy="1242000"/>
          </a:xfrm>
        </p:grpSpPr>
        <p:pic>
          <p:nvPicPr>
            <p:cNvPr id="6" name="Picture 5" descr="normal_etang-du-mejean-01"/>
            <p:cNvPicPr>
              <a:picLocks noChangeAspect="1" noChangeArrowheads="1"/>
            </p:cNvPicPr>
            <p:nvPr/>
          </p:nvPicPr>
          <p:blipFill>
            <a:blip r:embed="rId2" cstate="screen"/>
            <a:srcRect/>
            <a:stretch>
              <a:fillRect/>
            </a:stretch>
          </p:blipFill>
          <p:spPr bwMode="auto">
            <a:xfrm>
              <a:off x="4663746" y="5345501"/>
              <a:ext cx="1881617" cy="1242000"/>
            </a:xfrm>
            <a:prstGeom prst="rect">
              <a:avLst/>
            </a:prstGeom>
            <a:noFill/>
            <a:ln w="9525">
              <a:noFill/>
              <a:miter lim="800000"/>
              <a:headEnd/>
              <a:tailEnd/>
            </a:ln>
          </p:spPr>
        </p:pic>
        <p:pic>
          <p:nvPicPr>
            <p:cNvPr id="7" name="Picture 7" descr="4509395-lg"/>
            <p:cNvPicPr>
              <a:picLocks noChangeAspect="1" noChangeArrowheads="1"/>
            </p:cNvPicPr>
            <p:nvPr/>
          </p:nvPicPr>
          <p:blipFill>
            <a:blip r:embed="rId3" cstate="screen"/>
            <a:srcRect/>
            <a:stretch>
              <a:fillRect/>
            </a:stretch>
          </p:blipFill>
          <p:spPr bwMode="auto">
            <a:xfrm>
              <a:off x="2960028" y="5345501"/>
              <a:ext cx="1703718" cy="1242000"/>
            </a:xfrm>
            <a:prstGeom prst="rect">
              <a:avLst/>
            </a:prstGeom>
            <a:noFill/>
            <a:ln w="9525">
              <a:noFill/>
              <a:miter lim="800000"/>
              <a:headEnd/>
              <a:tailEnd/>
            </a:ln>
          </p:spPr>
        </p:pic>
        <p:pic>
          <p:nvPicPr>
            <p:cNvPr id="8" name="Picture 9" descr="biodiversite_gestion_et_usages_des_marais_de_camargue"/>
            <p:cNvPicPr>
              <a:picLocks noChangeAspect="1" noChangeArrowheads="1"/>
            </p:cNvPicPr>
            <p:nvPr/>
          </p:nvPicPr>
          <p:blipFill>
            <a:blip r:embed="rId4" cstate="screen"/>
            <a:srcRect/>
            <a:stretch>
              <a:fillRect/>
            </a:stretch>
          </p:blipFill>
          <p:spPr bwMode="auto">
            <a:xfrm>
              <a:off x="6545363" y="5345501"/>
              <a:ext cx="1658778" cy="1242000"/>
            </a:xfrm>
            <a:prstGeom prst="rect">
              <a:avLst/>
            </a:prstGeom>
            <a:noFill/>
            <a:ln w="9525">
              <a:noFill/>
              <a:miter lim="800000"/>
              <a:headEnd/>
              <a:tailEnd/>
            </a:ln>
          </p:spPr>
        </p:pic>
        <p:pic>
          <p:nvPicPr>
            <p:cNvPr id="9" name="Picture 14" descr="2820884565_196d33faf2"/>
            <p:cNvPicPr>
              <a:picLocks noChangeAspect="1" noChangeArrowheads="1"/>
            </p:cNvPicPr>
            <p:nvPr/>
          </p:nvPicPr>
          <p:blipFill>
            <a:blip r:embed="rId5" cstate="screen"/>
            <a:srcRect/>
            <a:stretch>
              <a:fillRect/>
            </a:stretch>
          </p:blipFill>
          <p:spPr bwMode="auto">
            <a:xfrm>
              <a:off x="1332287" y="5345501"/>
              <a:ext cx="1627741" cy="1242000"/>
            </a:xfrm>
            <a:prstGeom prst="rect">
              <a:avLst/>
            </a:prstGeom>
            <a:noFill/>
            <a:ln w="9525">
              <a:noFill/>
              <a:miter lim="800000"/>
              <a:headEnd/>
              <a:tailEnd/>
            </a:ln>
          </p:spPr>
        </p:pic>
      </p:grpSp>
    </p:spTree>
    <p:extLst>
      <p:ext uri="{BB962C8B-B14F-4D97-AF65-F5344CB8AC3E}">
        <p14:creationId xmlns:p14="http://schemas.microsoft.com/office/powerpoint/2010/main" val="325824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50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par>
                          <p:cTn id="11" fill="hold">
                            <p:stCondLst>
                              <p:cond delay="1000"/>
                            </p:stCondLst>
                            <p:childTnLst>
                              <p:par>
                                <p:cTn id="12" presetID="1" presetClass="entr" presetSubtype="0" fill="hold" nodeType="afterEffect">
                                  <p:stCondLst>
                                    <p:cond delay="500"/>
                                  </p:stCondLst>
                                  <p:childTnLst>
                                    <p:set>
                                      <p:cBhvr>
                                        <p:cTn id="13"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50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par>
                          <p:cTn id="21" fill="hold">
                            <p:stCondLst>
                              <p:cond delay="500"/>
                            </p:stCondLst>
                            <p:childTnLst>
                              <p:par>
                                <p:cTn id="22" presetID="1" presetClass="entr" presetSubtype="0" fill="hold" nodeType="afterEffect">
                                  <p:stCondLst>
                                    <p:cond delay="500"/>
                                  </p:stCondLst>
                                  <p:childTnLst>
                                    <p:set>
                                      <p:cBhvr>
                                        <p:cTn id="23" dur="1" fill="hold">
                                          <p:stCondLst>
                                            <p:cond delay="0"/>
                                          </p:stCondLst>
                                        </p:cTn>
                                        <p:tgtEl>
                                          <p:spTgt spid="2">
                                            <p:txEl>
                                              <p:pRg st="6" end="6"/>
                                            </p:txEl>
                                          </p:spTgt>
                                        </p:tgtEl>
                                        <p:attrNameLst>
                                          <p:attrName>style.visibility</p:attrName>
                                        </p:attrNameLst>
                                      </p:cBhvr>
                                      <p:to>
                                        <p:strVal val="visible"/>
                                      </p:to>
                                    </p:set>
                                  </p:childTnLst>
                                </p:cTn>
                              </p:par>
                            </p:childTnLst>
                          </p:cTn>
                        </p:par>
                        <p:par>
                          <p:cTn id="24" fill="hold">
                            <p:stCondLst>
                              <p:cond delay="1000"/>
                            </p:stCondLst>
                            <p:childTnLst>
                              <p:par>
                                <p:cTn id="25" presetID="1" presetClass="entr" presetSubtype="0" fill="hold" nodeType="afterEffect">
                                  <p:stCondLst>
                                    <p:cond delay="500"/>
                                  </p:stCondLst>
                                  <p:childTnLst>
                                    <p:set>
                                      <p:cBhvr>
                                        <p:cTn id="26" dur="1" fill="hold">
                                          <p:stCondLst>
                                            <p:cond delay="0"/>
                                          </p:stCondLst>
                                        </p:cTn>
                                        <p:tgtEl>
                                          <p:spTgt spid="2">
                                            <p:txEl>
                                              <p:pRg st="7" end="7"/>
                                            </p:txEl>
                                          </p:spTgt>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nodeType="afterEffect">
                                  <p:stCondLst>
                                    <p:cond delay="500"/>
                                  </p:stCondLst>
                                  <p:childTnLst>
                                    <p:set>
                                      <p:cBhvr>
                                        <p:cTn id="29"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re 2"/>
          <p:cNvSpPr>
            <a:spLocks noGrp="1"/>
          </p:cNvSpPr>
          <p:nvPr>
            <p:ph type="title" idx="4294967295"/>
          </p:nvPr>
        </p:nvSpPr>
        <p:spPr bwMode="auto">
          <a:xfrm>
            <a:off x="914400" y="0"/>
            <a:ext cx="8229600" cy="504825"/>
          </a:xfrm>
          <a:prstGeom prst="rect">
            <a:avLst/>
          </a:prstGeom>
          <a:noFill/>
          <a:ln>
            <a:miter lim="800000"/>
            <a:headEnd/>
            <a:tailEnd/>
          </a:ln>
        </p:spPr>
        <p:txBody>
          <a:bodyPr/>
          <a:lstStyle/>
          <a:p>
            <a:pPr algn="r"/>
            <a:r>
              <a:rPr lang="en-GB" sz="2400" b="1" dirty="0" smtClean="0">
                <a:solidFill>
                  <a:schemeClr val="bg1"/>
                </a:solidFill>
              </a:rPr>
              <a:t>Mediterranean Wetlands Observatory: Objectives</a:t>
            </a:r>
          </a:p>
        </p:txBody>
      </p:sp>
      <p:sp>
        <p:nvSpPr>
          <p:cNvPr id="14" name="ZoneTexte 13"/>
          <p:cNvSpPr txBox="1"/>
          <p:nvPr/>
        </p:nvSpPr>
        <p:spPr>
          <a:xfrm>
            <a:off x="599394" y="861225"/>
            <a:ext cx="8175172" cy="4985980"/>
          </a:xfrm>
          <a:prstGeom prst="rect">
            <a:avLst/>
          </a:prstGeom>
          <a:noFill/>
        </p:spPr>
        <p:txBody>
          <a:bodyPr wrap="square">
            <a:spAutoFit/>
          </a:bodyPr>
          <a:lstStyle/>
          <a:p>
            <a:pPr>
              <a:spcBef>
                <a:spcPts val="1200"/>
              </a:spcBef>
            </a:pPr>
            <a:r>
              <a:rPr lang="en-GB" sz="2400" b="1" dirty="0" smtClean="0">
                <a:solidFill>
                  <a:srgbClr val="227B84"/>
                </a:solidFill>
                <a:latin typeface="Maiandra GD" pitchFamily="34" charset="0"/>
              </a:rPr>
              <a:t>Ultimate goal</a:t>
            </a:r>
          </a:p>
          <a:p>
            <a:pPr>
              <a:spcBef>
                <a:spcPts val="1200"/>
              </a:spcBef>
            </a:pPr>
            <a:r>
              <a:rPr lang="en-GB" sz="2000" dirty="0" smtClean="0"/>
              <a:t>Influence decision makers towards better protection and </a:t>
            </a:r>
            <a:br>
              <a:rPr lang="en-GB" sz="2000" dirty="0" smtClean="0"/>
            </a:br>
            <a:r>
              <a:rPr lang="en-GB" sz="2000" dirty="0" smtClean="0"/>
              <a:t>management of Mediterranean wetlands. </a:t>
            </a:r>
          </a:p>
          <a:p>
            <a:pPr>
              <a:spcBef>
                <a:spcPts val="1200"/>
              </a:spcBef>
            </a:pPr>
            <a:endParaRPr lang="en-GB" sz="2000" dirty="0" smtClean="0"/>
          </a:p>
          <a:p>
            <a:pPr marL="342900" indent="-342900">
              <a:spcBef>
                <a:spcPts val="1200"/>
              </a:spcBef>
            </a:pPr>
            <a:r>
              <a:rPr lang="en-GB" sz="2400" b="1" dirty="0" smtClean="0">
                <a:solidFill>
                  <a:srgbClr val="227B84"/>
                </a:solidFill>
                <a:latin typeface="Maiandra GD" pitchFamily="34" charset="0"/>
              </a:rPr>
              <a:t>Two operational objectives </a:t>
            </a:r>
          </a:p>
          <a:p>
            <a:pPr marL="342900" lvl="0" indent="-342900">
              <a:buClr>
                <a:srgbClr val="4BACC6"/>
              </a:buClr>
              <a:buFont typeface="Arial" panose="020B0604020202020204" pitchFamily="34" charset="0"/>
              <a:buChar char="•"/>
            </a:pPr>
            <a:r>
              <a:rPr lang="en-GB" sz="2000" dirty="0" smtClean="0"/>
              <a:t>To analyse the status and trends of Mediterranean wetlands, including their biodiversity, the goods and services that they deliver and the environmental factors, pressures and responses that explain their status and trends,</a:t>
            </a:r>
          </a:p>
          <a:p>
            <a:pPr marL="342900" lvl="0" indent="-342900">
              <a:buClr>
                <a:srgbClr val="4BACC6"/>
              </a:buClr>
              <a:buFont typeface="Arial" panose="020B0604020202020204" pitchFamily="34" charset="0"/>
              <a:buChar char="•"/>
            </a:pPr>
            <a:endParaRPr lang="en-GB" sz="2000" dirty="0" smtClean="0"/>
          </a:p>
          <a:p>
            <a:pPr marL="342900" lvl="0" indent="-342900">
              <a:buClr>
                <a:srgbClr val="4BACC6"/>
              </a:buClr>
              <a:buFont typeface="Arial" panose="020B0604020202020204" pitchFamily="34" charset="0"/>
              <a:buChar char="•"/>
            </a:pPr>
            <a:r>
              <a:rPr lang="en-GB" sz="2000" dirty="0" smtClean="0"/>
              <a:t>To promote effective decision-making for the protection, restoration, wise use of Mediterranean wetlands in the </a:t>
            </a:r>
            <a:br>
              <a:rPr lang="en-GB" sz="2000" dirty="0" smtClean="0"/>
            </a:br>
            <a:r>
              <a:rPr lang="en-GB" sz="2000" dirty="0" smtClean="0"/>
              <a:t>framework of sustainable development.</a:t>
            </a:r>
          </a:p>
          <a:p>
            <a:r>
              <a:rPr lang="en-GB" sz="2000" dirty="0" smtClean="0"/>
              <a:t> </a:t>
            </a:r>
            <a:endParaRPr lang="en-GB" sz="2000" dirty="0"/>
          </a:p>
        </p:txBody>
      </p:sp>
      <p:pic>
        <p:nvPicPr>
          <p:cNvPr id="4" name="Picture 5" descr="14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96493" y="4889108"/>
            <a:ext cx="2554519" cy="191619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5"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72325" y="861224"/>
            <a:ext cx="1878687" cy="1998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space réservé du texte 1"/>
          <p:cNvSpPr>
            <a:spLocks noGrp="1"/>
          </p:cNvSpPr>
          <p:nvPr>
            <p:ph type="body" sz="quarter" idx="4294967295"/>
          </p:nvPr>
        </p:nvSpPr>
        <p:spPr bwMode="auto">
          <a:xfrm rot="19437660">
            <a:off x="4087297" y="3338499"/>
            <a:ext cx="1850365" cy="681444"/>
          </a:xfrm>
          <a:prstGeom prst="rect">
            <a:avLst/>
          </a:prstGeom>
          <a:solidFill>
            <a:schemeClr val="bg1"/>
          </a:solidFill>
          <a:ln>
            <a:solidFill>
              <a:schemeClr val="accent1"/>
            </a:solidFill>
          </a:ln>
          <a:extLst/>
        </p:spPr>
        <p:txBody>
          <a:bodyPr/>
          <a:lstStyle/>
          <a:p>
            <a:pPr marL="358775" lvl="1" indent="-358775">
              <a:buSzPct val="85000"/>
              <a:buFontTx/>
              <a:buNone/>
            </a:pPr>
            <a:endParaRPr lang="en-US" altLang="fr-FR" sz="900" dirty="0" smtClean="0">
              <a:solidFill>
                <a:srgbClr val="FF0000"/>
              </a:solidFill>
              <a:latin typeface="Arial" pitchFamily="34" charset="0"/>
            </a:endParaRPr>
          </a:p>
          <a:p>
            <a:pPr marL="0" indent="0">
              <a:spcBef>
                <a:spcPct val="0"/>
              </a:spcBef>
              <a:buFont typeface="Arial" pitchFamily="34" charset="0"/>
              <a:buNone/>
            </a:pPr>
            <a:r>
              <a:rPr lang="fr-FR" altLang="fr-FR" sz="2400" b="1" dirty="0" smtClean="0">
                <a:solidFill>
                  <a:srgbClr val="FF0000"/>
                </a:solidFill>
                <a:latin typeface="Arial" pitchFamily="34" charset="0"/>
                <a:sym typeface="Wingdings" pitchFamily="2" charset="2"/>
              </a:rPr>
              <a:t>Knowledge</a:t>
            </a:r>
            <a:endParaRPr lang="en-US" altLang="fr-FR" dirty="0" smtClean="0">
              <a:solidFill>
                <a:srgbClr val="FF0000"/>
              </a:solidFill>
              <a:latin typeface="Arial" pitchFamily="34" charset="0"/>
            </a:endParaRPr>
          </a:p>
          <a:p>
            <a:pPr lvl="2">
              <a:buClr>
                <a:schemeClr val="accent5">
                  <a:lumMod val="75000"/>
                </a:schemeClr>
              </a:buClr>
              <a:buSzPct val="100000"/>
            </a:pPr>
            <a:r>
              <a:rPr lang="en-US" altLang="fr-FR" dirty="0" smtClean="0">
                <a:solidFill>
                  <a:srgbClr val="FF0000"/>
                </a:solidFill>
                <a:latin typeface="Arial" pitchFamily="34" charset="0"/>
              </a:rPr>
              <a:t>…</a:t>
            </a:r>
          </a:p>
          <a:p>
            <a:pPr marL="358775" lvl="1" indent="-358775">
              <a:buSzPct val="85000"/>
              <a:buFontTx/>
              <a:buBlip>
                <a:blip r:embed="rId5"/>
              </a:buBlip>
            </a:pPr>
            <a:endParaRPr lang="en-US" altLang="fr-FR" sz="2000" dirty="0" smtClean="0">
              <a:solidFill>
                <a:srgbClr val="FF0000"/>
              </a:solidFill>
              <a:latin typeface="Arial" pitchFamily="34" charset="0"/>
            </a:endParaRPr>
          </a:p>
          <a:p>
            <a:pPr marL="358775" lvl="1" indent="-358775">
              <a:buSzPct val="85000"/>
              <a:buFontTx/>
              <a:buBlip>
                <a:blip r:embed="rId5"/>
              </a:buBlip>
            </a:pPr>
            <a:endParaRPr lang="en-US" altLang="fr-FR" sz="2000" dirty="0" smtClean="0">
              <a:solidFill>
                <a:srgbClr val="FF0000"/>
              </a:solidFill>
              <a:latin typeface="Arial" pitchFamily="34" charset="0"/>
            </a:endParaRPr>
          </a:p>
          <a:p>
            <a:pPr marL="0" indent="0">
              <a:spcBef>
                <a:spcPct val="0"/>
              </a:spcBef>
            </a:pPr>
            <a:endParaRPr lang="en-GB" altLang="fr-FR" sz="2400" b="1" dirty="0" smtClean="0">
              <a:solidFill>
                <a:srgbClr val="FF0000"/>
              </a:solidFill>
              <a:latin typeface="Arial" pitchFamily="34" charset="0"/>
            </a:endParaRPr>
          </a:p>
        </p:txBody>
      </p:sp>
      <p:sp>
        <p:nvSpPr>
          <p:cNvPr id="7" name="Espace réservé du texte 1"/>
          <p:cNvSpPr>
            <a:spLocks noGrp="1"/>
          </p:cNvSpPr>
          <p:nvPr>
            <p:ph type="body" sz="quarter" idx="4294967295"/>
          </p:nvPr>
        </p:nvSpPr>
        <p:spPr bwMode="auto">
          <a:xfrm rot="19437660">
            <a:off x="3520693" y="4827382"/>
            <a:ext cx="2332576" cy="681444"/>
          </a:xfrm>
          <a:prstGeom prst="rect">
            <a:avLst/>
          </a:prstGeom>
          <a:solidFill>
            <a:schemeClr val="bg1"/>
          </a:solidFill>
          <a:ln>
            <a:solidFill>
              <a:schemeClr val="accent1"/>
            </a:solidFill>
          </a:ln>
          <a:extLst/>
        </p:spPr>
        <p:txBody>
          <a:bodyPr/>
          <a:lstStyle/>
          <a:p>
            <a:pPr marL="358775" lvl="1" indent="-358775">
              <a:buSzPct val="85000"/>
              <a:buFontTx/>
              <a:buNone/>
            </a:pPr>
            <a:endParaRPr lang="en-US" altLang="fr-FR" sz="900" dirty="0" smtClean="0">
              <a:solidFill>
                <a:srgbClr val="FF0000"/>
              </a:solidFill>
              <a:latin typeface="Arial" pitchFamily="34" charset="0"/>
            </a:endParaRPr>
          </a:p>
          <a:p>
            <a:pPr marL="0" indent="0">
              <a:spcBef>
                <a:spcPct val="0"/>
              </a:spcBef>
              <a:buFont typeface="Arial" pitchFamily="34" charset="0"/>
              <a:buNone/>
            </a:pPr>
            <a:r>
              <a:rPr lang="fr-FR" altLang="fr-FR" sz="2400" b="1" dirty="0" smtClean="0">
                <a:solidFill>
                  <a:srgbClr val="FF0000"/>
                </a:solidFill>
                <a:latin typeface="Arial" pitchFamily="34" charset="0"/>
                <a:sym typeface="Wingdings" pitchFamily="2" charset="2"/>
              </a:rPr>
              <a:t>Conservation</a:t>
            </a:r>
            <a:endParaRPr lang="en-US" altLang="fr-FR" dirty="0" smtClean="0">
              <a:solidFill>
                <a:srgbClr val="FF0000"/>
              </a:solidFill>
              <a:latin typeface="Arial" pitchFamily="34" charset="0"/>
            </a:endParaRPr>
          </a:p>
          <a:p>
            <a:pPr marL="358775" lvl="1" indent="-358775">
              <a:buSzPct val="85000"/>
              <a:buFontTx/>
              <a:buBlip>
                <a:blip r:embed="rId5"/>
              </a:buBlip>
            </a:pPr>
            <a:endParaRPr lang="en-US" altLang="fr-FR" sz="2000" dirty="0" smtClean="0">
              <a:solidFill>
                <a:srgbClr val="FF0000"/>
              </a:solidFill>
              <a:latin typeface="Arial" pitchFamily="34" charset="0"/>
            </a:endParaRPr>
          </a:p>
          <a:p>
            <a:pPr marL="358775" lvl="1" indent="-358775">
              <a:buSzPct val="85000"/>
              <a:buFontTx/>
              <a:buBlip>
                <a:blip r:embed="rId5"/>
              </a:buBlip>
            </a:pPr>
            <a:endParaRPr lang="en-US" altLang="fr-FR" sz="2000" dirty="0" smtClean="0">
              <a:solidFill>
                <a:srgbClr val="FF0000"/>
              </a:solidFill>
              <a:latin typeface="Arial" pitchFamily="34" charset="0"/>
            </a:endParaRPr>
          </a:p>
          <a:p>
            <a:pPr marL="0" indent="0">
              <a:spcBef>
                <a:spcPct val="0"/>
              </a:spcBef>
            </a:pPr>
            <a:endParaRPr lang="en-GB" altLang="fr-FR" sz="2400" b="1" dirty="0" smtClean="0">
              <a:solidFill>
                <a:srgbClr val="FF0000"/>
              </a:solidFill>
              <a:latin typeface="Arial" pitchFamily="34" charset="0"/>
            </a:endParaRPr>
          </a:p>
        </p:txBody>
      </p:sp>
    </p:spTree>
    <p:extLst>
      <p:ext uri="{BB962C8B-B14F-4D97-AF65-F5344CB8AC3E}">
        <p14:creationId xmlns:p14="http://schemas.microsoft.com/office/powerpoint/2010/main" val="80203896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re 1"/>
          <p:cNvSpPr>
            <a:spLocks noGrp="1"/>
          </p:cNvSpPr>
          <p:nvPr>
            <p:ph type="title"/>
          </p:nvPr>
        </p:nvSpPr>
        <p:spPr bwMode="auto">
          <a:xfrm>
            <a:off x="0" y="3890963"/>
            <a:ext cx="2916238" cy="6889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GB" smtClean="0"/>
              <a:t>www.tourduvalat.org</a:t>
            </a:r>
          </a:p>
        </p:txBody>
      </p:sp>
      <p:sp>
        <p:nvSpPr>
          <p:cNvPr id="3" name="ZoneTexte 2"/>
          <p:cNvSpPr txBox="1"/>
          <p:nvPr/>
        </p:nvSpPr>
        <p:spPr>
          <a:xfrm>
            <a:off x="6848180" y="3907971"/>
            <a:ext cx="2295820" cy="584775"/>
          </a:xfrm>
          <a:prstGeom prst="rect">
            <a:avLst/>
          </a:prstGeom>
          <a:noFill/>
        </p:spPr>
        <p:txBody>
          <a:bodyPr wrap="none" rtlCol="0">
            <a:spAutoFit/>
          </a:bodyPr>
          <a:lstStyle/>
          <a:p>
            <a:pPr algn="r"/>
            <a:r>
              <a:rPr lang="fr-FR" sz="1600" i="1" dirty="0" smtClean="0">
                <a:solidFill>
                  <a:schemeClr val="bg1"/>
                </a:solidFill>
              </a:rPr>
              <a:t>Patrick GRILLAS</a:t>
            </a:r>
          </a:p>
          <a:p>
            <a:pPr algn="r"/>
            <a:r>
              <a:rPr lang="fr-FR" sz="1600" i="1" dirty="0" smtClean="0">
                <a:solidFill>
                  <a:schemeClr val="bg1"/>
                </a:solidFill>
              </a:rPr>
              <a:t>grillas@tourduvalat.org</a:t>
            </a:r>
            <a:endParaRPr lang="fr-FR" sz="1600" i="1" dirty="0">
              <a:solidFill>
                <a:schemeClr val="bg1"/>
              </a:solidFill>
            </a:endParaRPr>
          </a:p>
        </p:txBody>
      </p:sp>
      <p:sp>
        <p:nvSpPr>
          <p:cNvPr id="4" name="ZoneTexte 3"/>
          <p:cNvSpPr txBox="1"/>
          <p:nvPr/>
        </p:nvSpPr>
        <p:spPr>
          <a:xfrm>
            <a:off x="3147642" y="4829696"/>
            <a:ext cx="4848448" cy="400110"/>
          </a:xfrm>
          <a:prstGeom prst="rect">
            <a:avLst/>
          </a:prstGeom>
          <a:noFill/>
        </p:spPr>
        <p:txBody>
          <a:bodyPr wrap="square" rtlCol="0">
            <a:spAutoFit/>
          </a:bodyPr>
          <a:lstStyle/>
          <a:p>
            <a:pPr algn="ctr"/>
            <a:r>
              <a:rPr lang="en-US"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Thank you for your attention</a:t>
            </a:r>
            <a:endParaRPr lang="en-US" dirty="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4014100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u texte 1"/>
          <p:cNvSpPr txBox="1">
            <a:spLocks/>
          </p:cNvSpPr>
          <p:nvPr/>
        </p:nvSpPr>
        <p:spPr bwMode="auto">
          <a:xfrm>
            <a:off x="687388" y="930275"/>
            <a:ext cx="8135937"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ctr">
              <a:buFont typeface="Arial" pitchFamily="34" charset="0"/>
              <a:buNone/>
            </a:pPr>
            <a:endParaRPr lang="en-GB" altLang="fr-FR" sz="2400" b="1">
              <a:latin typeface="Maiandra GD" pitchFamily="34" charset="0"/>
            </a:endParaRPr>
          </a:p>
        </p:txBody>
      </p:sp>
      <p:sp>
        <p:nvSpPr>
          <p:cNvPr id="8195" name="Espace réservé du texte 1"/>
          <p:cNvSpPr>
            <a:spLocks noGrp="1"/>
          </p:cNvSpPr>
          <p:nvPr>
            <p:ph type="body" sz="quarter" idx="4294967295"/>
          </p:nvPr>
        </p:nvSpPr>
        <p:spPr bwMode="auto">
          <a:xfrm>
            <a:off x="684213" y="852141"/>
            <a:ext cx="8181975" cy="54340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mj-lt"/>
              </a:rPr>
              <a:t>Science-based</a:t>
            </a:r>
          </a:p>
          <a:p>
            <a:pPr marL="358775" lvl="1" indent="-358775">
              <a:buClr>
                <a:schemeClr val="accent5">
                  <a:lumMod val="75000"/>
                </a:schemeClr>
              </a:buClr>
              <a:buSzPct val="100000"/>
              <a:buFont typeface="Arial" panose="020B0604020202020204" pitchFamily="34" charset="0"/>
              <a:buChar char="•"/>
            </a:pPr>
            <a:endParaRPr lang="en-US" altLang="fr-FR" sz="2000" b="1" dirty="0" smtClean="0">
              <a:latin typeface="+mj-lt"/>
            </a:endParaRPr>
          </a:p>
          <a:p>
            <a:pPr marL="358775" lvl="1" indent="-358775">
              <a:buClr>
                <a:schemeClr val="accent5">
                  <a:lumMod val="75000"/>
                </a:schemeClr>
              </a:buClr>
              <a:buSzPct val="100000"/>
              <a:buFont typeface="Arial" panose="020B0604020202020204" pitchFamily="34" charset="0"/>
              <a:buChar char="•"/>
            </a:pPr>
            <a:r>
              <a:rPr lang="en-US" altLang="fr-FR" sz="2000" b="1" dirty="0" smtClean="0">
                <a:latin typeface="+mj-lt"/>
              </a:rPr>
              <a:t>Efficient : </a:t>
            </a:r>
            <a:r>
              <a:rPr lang="en-US" altLang="fr-FR" sz="2000" dirty="0" smtClean="0">
                <a:latin typeface="+mj-lt"/>
              </a:rPr>
              <a:t>Useful, Sustainable</a:t>
            </a:r>
            <a:endParaRPr lang="en-US" altLang="fr-FR" sz="2000" dirty="0" smtClean="0">
              <a:latin typeface="+mj-lt"/>
            </a:endParaRPr>
          </a:p>
          <a:p>
            <a:pPr marL="358775" lvl="1" indent="-358775">
              <a:lnSpc>
                <a:spcPct val="200000"/>
              </a:lnSpc>
              <a:buClr>
                <a:schemeClr val="accent5">
                  <a:lumMod val="75000"/>
                </a:schemeClr>
              </a:buClr>
              <a:buSzPct val="100000"/>
              <a:buFont typeface="Arial" panose="020B0604020202020204" pitchFamily="34" charset="0"/>
              <a:buChar char="•"/>
            </a:pPr>
            <a:r>
              <a:rPr lang="en-GB" sz="2000" b="1" dirty="0" smtClean="0">
                <a:latin typeface="+mj-lt"/>
              </a:rPr>
              <a:t>Connected </a:t>
            </a:r>
            <a:r>
              <a:rPr lang="en-GB" sz="2000" b="1" dirty="0" smtClean="0">
                <a:latin typeface="+mj-lt"/>
              </a:rPr>
              <a:t>to international multilateral agreements: </a:t>
            </a:r>
          </a:p>
          <a:p>
            <a:pPr marL="0" lvl="1" indent="0">
              <a:buSzPct val="85000"/>
              <a:buNone/>
            </a:pPr>
            <a:r>
              <a:rPr lang="en-GB" sz="2000" b="1" dirty="0" smtClean="0">
                <a:latin typeface="+mj-lt"/>
              </a:rPr>
              <a:t>      </a:t>
            </a:r>
            <a:r>
              <a:rPr lang="en-GB" sz="2000" dirty="0" smtClean="0">
                <a:latin typeface="+mj-lt"/>
              </a:rPr>
              <a:t>Ramsar </a:t>
            </a:r>
            <a:r>
              <a:rPr lang="en-GB" sz="2000" dirty="0">
                <a:latin typeface="+mj-lt"/>
              </a:rPr>
              <a:t>convention, </a:t>
            </a:r>
            <a:br>
              <a:rPr lang="en-GB" sz="2000" dirty="0">
                <a:latin typeface="+mj-lt"/>
              </a:rPr>
            </a:br>
            <a:r>
              <a:rPr lang="en-GB" sz="2000" dirty="0" smtClean="0">
                <a:latin typeface="+mj-lt"/>
              </a:rPr>
              <a:t>      CBD</a:t>
            </a:r>
            <a:r>
              <a:rPr lang="en-GB" sz="2000" dirty="0">
                <a:latin typeface="+mj-lt"/>
              </a:rPr>
              <a:t>, </a:t>
            </a:r>
            <a:r>
              <a:rPr lang="en-GB" sz="2000" dirty="0" smtClean="0">
                <a:latin typeface="+mj-lt"/>
              </a:rPr>
              <a:t>IPBES, AEWA </a:t>
            </a:r>
            <a:r>
              <a:rPr lang="en-GB" sz="2000" dirty="0">
                <a:latin typeface="+mj-lt"/>
              </a:rPr>
              <a:t>and </a:t>
            </a:r>
            <a:r>
              <a:rPr lang="en-GB" sz="2000" dirty="0" smtClean="0">
                <a:latin typeface="+mj-lt"/>
              </a:rPr>
              <a:t>SDG</a:t>
            </a:r>
          </a:p>
          <a:p>
            <a:pPr marL="0" lvl="1" indent="0">
              <a:buSzPct val="85000"/>
              <a:buNone/>
            </a:pPr>
            <a:endParaRPr lang="en-US" altLang="fr-FR" sz="2000" dirty="0" smtClean="0">
              <a:latin typeface="+mj-lt"/>
            </a:endParaRPr>
          </a:p>
          <a:p>
            <a:pPr marL="358775" lvl="1" indent="-358775">
              <a:spcBef>
                <a:spcPts val="0"/>
              </a:spcBef>
              <a:buClr>
                <a:schemeClr val="accent5">
                  <a:lumMod val="75000"/>
                </a:schemeClr>
              </a:buClr>
              <a:buSzPct val="100000"/>
              <a:buFont typeface="Arial" panose="020B0604020202020204" pitchFamily="34" charset="0"/>
              <a:buChar char="•"/>
            </a:pPr>
            <a:r>
              <a:rPr lang="en-US" altLang="fr-FR" sz="2000" b="1" dirty="0" smtClean="0">
                <a:latin typeface="+mj-lt"/>
              </a:rPr>
              <a:t>Broad partnership </a:t>
            </a:r>
            <a:r>
              <a:rPr lang="en-US" altLang="fr-FR" sz="2000" dirty="0" smtClean="0">
                <a:latin typeface="+mj-lt"/>
              </a:rPr>
              <a:t>: </a:t>
            </a:r>
            <a:br>
              <a:rPr lang="en-US" altLang="fr-FR" sz="2000" dirty="0" smtClean="0">
                <a:latin typeface="+mj-lt"/>
              </a:rPr>
            </a:br>
            <a:r>
              <a:rPr lang="en-US" altLang="fr-FR" sz="2000" dirty="0" smtClean="0">
                <a:latin typeface="+mj-lt"/>
              </a:rPr>
              <a:t>national authorities,</a:t>
            </a:r>
            <a:br>
              <a:rPr lang="en-US" altLang="fr-FR" sz="2000" dirty="0" smtClean="0">
                <a:latin typeface="+mj-lt"/>
              </a:rPr>
            </a:br>
            <a:r>
              <a:rPr lang="en-US" altLang="fr-FR" sz="2000" dirty="0" smtClean="0">
                <a:latin typeface="+mj-lt"/>
              </a:rPr>
              <a:t>scientific institutions, </a:t>
            </a:r>
            <a:br>
              <a:rPr lang="en-US" altLang="fr-FR" sz="2000" dirty="0" smtClean="0">
                <a:latin typeface="+mj-lt"/>
              </a:rPr>
            </a:br>
            <a:r>
              <a:rPr lang="en-US" altLang="fr-FR" sz="2000" dirty="0" smtClean="0">
                <a:latin typeface="+mj-lt"/>
              </a:rPr>
              <a:t>NGOs, etc.</a:t>
            </a:r>
            <a:endParaRPr lang="en-US" altLang="fr-FR" sz="2000" b="1" i="1" dirty="0" smtClean="0">
              <a:latin typeface="+mj-lt"/>
              <a:sym typeface="Wingdings" pitchFamily="2" charset="2"/>
            </a:endParaRPr>
          </a:p>
          <a:p>
            <a:pPr marL="358775" lvl="1" indent="-358775">
              <a:buSzPct val="85000"/>
              <a:buFontTx/>
              <a:buNone/>
            </a:pPr>
            <a:endParaRPr lang="en-US" altLang="fr-FR" sz="2000" b="1" dirty="0" smtClean="0">
              <a:latin typeface="Arial Narrow" pitchFamily="34" charset="0"/>
              <a:sym typeface="Wingdings" pitchFamily="2" charset="2"/>
            </a:endParaRPr>
          </a:p>
          <a:p>
            <a:pPr marL="0" lvl="1" indent="0">
              <a:buSzPct val="85000"/>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358775" lvl="1" indent="-358775">
              <a:buSzPct val="85000"/>
              <a:buFontTx/>
              <a:buNone/>
            </a:pPr>
            <a:endParaRPr lang="en-US" altLang="fr-FR" sz="2000" dirty="0" smtClean="0">
              <a:latin typeface="Arial Narrow" pitchFamily="34" charset="0"/>
            </a:endParaRPr>
          </a:p>
          <a:p>
            <a:pPr marL="0" indent="0">
              <a:spcBef>
                <a:spcPct val="0"/>
              </a:spcBef>
            </a:pPr>
            <a:endParaRPr lang="en-US" altLang="fr-FR" sz="2000" b="1" i="1" dirty="0" smtClean="0">
              <a:latin typeface="Arial Narrow" pitchFamily="34" charset="0"/>
            </a:endParaRPr>
          </a:p>
        </p:txBody>
      </p:sp>
      <p:sp>
        <p:nvSpPr>
          <p:cNvPr id="8198" name="Titre 2"/>
          <p:cNvSpPr>
            <a:spLocks/>
          </p:cNvSpPr>
          <p:nvPr/>
        </p:nvSpPr>
        <p:spPr bwMode="auto">
          <a:xfrm>
            <a:off x="144463" y="115888"/>
            <a:ext cx="899953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itchFamily="34" charset="0"/>
                <a:cs typeface="Arial" pitchFamily="34" charset="0"/>
              </a:defRPr>
            </a:lvl1pPr>
            <a:lvl2pPr marL="742950" indent="-285750" eaLnBrk="0" hangingPunct="0">
              <a:defRPr sz="2000">
                <a:solidFill>
                  <a:schemeClr val="tx1"/>
                </a:solidFill>
                <a:latin typeface="Arial" pitchFamily="34" charset="0"/>
                <a:cs typeface="Arial" pitchFamily="34" charset="0"/>
              </a:defRPr>
            </a:lvl2pPr>
            <a:lvl3pPr marL="1143000" indent="-228600" eaLnBrk="0" hangingPunct="0">
              <a:defRPr sz="2000">
                <a:solidFill>
                  <a:schemeClr val="tx1"/>
                </a:solidFill>
                <a:latin typeface="Arial" pitchFamily="34" charset="0"/>
                <a:cs typeface="Arial" pitchFamily="34" charset="0"/>
              </a:defRPr>
            </a:lvl3pPr>
            <a:lvl4pPr marL="1600200" indent="-228600" eaLnBrk="0" hangingPunct="0">
              <a:defRPr sz="2000">
                <a:solidFill>
                  <a:schemeClr val="tx1"/>
                </a:solidFill>
                <a:latin typeface="Arial" pitchFamily="34" charset="0"/>
                <a:cs typeface="Arial" pitchFamily="34" charset="0"/>
              </a:defRPr>
            </a:lvl4pPr>
            <a:lvl5pPr marL="2057400" indent="-228600" eaLnBrk="0" hangingPunct="0">
              <a:defRPr sz="2000">
                <a:solidFill>
                  <a:schemeClr val="tx1"/>
                </a:solidFill>
                <a:latin typeface="Arial" pitchFamily="34" charset="0"/>
                <a:cs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cs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cs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cs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cs typeface="Arial" pitchFamily="34" charset="0"/>
              </a:defRPr>
            </a:lvl9pPr>
          </a:lstStyle>
          <a:p>
            <a:pPr algn="r"/>
            <a:r>
              <a:rPr lang="en-GB" altLang="fr-FR" sz="2400" b="1" dirty="0" smtClean="0">
                <a:solidFill>
                  <a:schemeClr val="bg1"/>
                </a:solidFill>
              </a:rPr>
              <a:t>Mediterranean </a:t>
            </a:r>
            <a:r>
              <a:rPr lang="en-GB" altLang="fr-FR" sz="2400" b="1" dirty="0">
                <a:solidFill>
                  <a:schemeClr val="bg1"/>
                </a:solidFill>
              </a:rPr>
              <a:t>Wetlands </a:t>
            </a:r>
            <a:r>
              <a:rPr lang="en-GB" altLang="fr-FR" sz="2400" b="1" dirty="0" smtClean="0">
                <a:solidFill>
                  <a:schemeClr val="bg1"/>
                </a:solidFill>
              </a:rPr>
              <a:t>Observatory: Principles </a:t>
            </a:r>
            <a:endParaRPr lang="en-GB" altLang="fr-FR" sz="2400" b="1" dirty="0">
              <a:solidFill>
                <a:schemeClr val="bg1"/>
              </a:solidFill>
            </a:endParaRPr>
          </a:p>
        </p:txBody>
      </p:sp>
      <p:pic>
        <p:nvPicPr>
          <p:cNvPr id="72706" name="Picture 2" descr="\\192.168.100.1\Observatoire\Produits\Rapport &amp; synthèse 2012\Figures AN\CarteEurope-DoublePage-A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651" t="14620" r="11556" b="6070"/>
          <a:stretch/>
        </p:blipFill>
        <p:spPr bwMode="auto">
          <a:xfrm>
            <a:off x="3999633" y="3547975"/>
            <a:ext cx="5144367" cy="33100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RIVIERE-la-Vis_Gar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86016" y="5202987"/>
            <a:ext cx="2338650" cy="1507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logo-MWO"/>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24634" y="861225"/>
            <a:ext cx="1088364" cy="1157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467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270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nodeType="afterEffect">
                                  <p:stCondLst>
                                    <p:cond delay="500"/>
                                  </p:stCondLst>
                                  <p:childTnLst>
                                    <p:set>
                                      <p:cBhvr>
                                        <p:cTn id="21"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1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2"/>
          <p:cNvSpPr>
            <a:spLocks noGrp="1"/>
          </p:cNvSpPr>
          <p:nvPr>
            <p:ph type="title" idx="4294967295"/>
          </p:nvPr>
        </p:nvSpPr>
        <p:spPr bwMode="auto">
          <a:xfrm>
            <a:off x="755650" y="115888"/>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GB" altLang="fr-FR" sz="2000" b="1" dirty="0" smtClean="0">
                <a:solidFill>
                  <a:schemeClr val="bg1"/>
                </a:solidFill>
              </a:rPr>
              <a:t>A logical framework (DPSIR) for Med. wetlands and the MWO</a:t>
            </a:r>
          </a:p>
        </p:txBody>
      </p:sp>
      <p:sp>
        <p:nvSpPr>
          <p:cNvPr id="2" name="ZoneTexte 1"/>
          <p:cNvSpPr txBox="1"/>
          <p:nvPr/>
        </p:nvSpPr>
        <p:spPr>
          <a:xfrm>
            <a:off x="1825074" y="5946668"/>
            <a:ext cx="6210354" cy="707886"/>
          </a:xfrm>
          <a:prstGeom prst="rect">
            <a:avLst/>
          </a:prstGeom>
          <a:noFill/>
        </p:spPr>
        <p:txBody>
          <a:bodyPr wrap="none" rtlCol="0">
            <a:spAutoFit/>
          </a:bodyPr>
          <a:lstStyle/>
          <a:p>
            <a:pPr algn="ctr"/>
            <a:r>
              <a:rPr lang="en-US" b="1" dirty="0" smtClean="0">
                <a:solidFill>
                  <a:srgbClr val="0054A6"/>
                </a:solidFill>
              </a:rPr>
              <a:t>Driver-Pressure-State-Impact-Response </a:t>
            </a:r>
            <a:r>
              <a:rPr lang="en-US" b="1" dirty="0">
                <a:solidFill>
                  <a:srgbClr val="0054A6"/>
                </a:solidFill>
              </a:rPr>
              <a:t>(DPSIR</a:t>
            </a:r>
            <a:r>
              <a:rPr lang="en-US" b="1" dirty="0" smtClean="0">
                <a:solidFill>
                  <a:srgbClr val="0054A6"/>
                </a:solidFill>
              </a:rPr>
              <a:t>) </a:t>
            </a:r>
            <a:r>
              <a:rPr lang="en-US" b="1" dirty="0">
                <a:solidFill>
                  <a:srgbClr val="0054A6"/>
                </a:solidFill>
              </a:rPr>
              <a:t/>
            </a:r>
            <a:br>
              <a:rPr lang="en-US" b="1" dirty="0">
                <a:solidFill>
                  <a:srgbClr val="0054A6"/>
                </a:solidFill>
              </a:rPr>
            </a:br>
            <a:r>
              <a:rPr lang="en-US" b="1" dirty="0">
                <a:solidFill>
                  <a:srgbClr val="0054A6"/>
                </a:solidFill>
              </a:rPr>
              <a:t>model for the MWO monitoring framework</a:t>
            </a:r>
          </a:p>
        </p:txBody>
      </p:sp>
      <p:grpSp>
        <p:nvGrpSpPr>
          <p:cNvPr id="3" name="Groupe 2"/>
          <p:cNvGrpSpPr/>
          <p:nvPr/>
        </p:nvGrpSpPr>
        <p:grpSpPr>
          <a:xfrm>
            <a:off x="526331" y="941534"/>
            <a:ext cx="8604000" cy="4353624"/>
            <a:chOff x="526331" y="941534"/>
            <a:chExt cx="8604000" cy="4353624"/>
          </a:xfrm>
        </p:grpSpPr>
        <p:pic>
          <p:nvPicPr>
            <p:cNvPr id="8" name="Picture 2" descr="C:\Users\Florence\AppData\Local\Microsoft\Windows\Temporary Internet Files\Content.Outlook\E0YI3M0S\Figure2-AN_ok.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6331" y="941534"/>
              <a:ext cx="8604000" cy="4353624"/>
            </a:xfrm>
            <a:prstGeom prst="rect">
              <a:avLst/>
            </a:prstGeom>
            <a:noFill/>
            <a:extLst>
              <a:ext uri="{909E8E84-426E-40DD-AFC4-6F175D3DCCD1}">
                <a14:hiddenFill xmlns:a14="http://schemas.microsoft.com/office/drawing/2010/main">
                  <a:solidFill>
                    <a:srgbClr val="FFFFFF"/>
                  </a:solidFill>
                </a14:hiddenFill>
              </a:ext>
            </a:extLst>
          </p:spPr>
        </p:pic>
        <p:sp>
          <p:nvSpPr>
            <p:cNvPr id="6" name="ZoneTexte 5"/>
            <p:cNvSpPr txBox="1"/>
            <p:nvPr/>
          </p:nvSpPr>
          <p:spPr>
            <a:xfrm>
              <a:off x="2488019" y="941534"/>
              <a:ext cx="1722474" cy="338554"/>
            </a:xfrm>
            <a:prstGeom prst="rect">
              <a:avLst/>
            </a:prstGeom>
            <a:solidFill>
              <a:schemeClr val="bg1"/>
            </a:solidFill>
          </p:spPr>
          <p:txBody>
            <a:bodyPr wrap="square" rtlCol="0">
              <a:spAutoFit/>
            </a:bodyPr>
            <a:lstStyle/>
            <a:p>
              <a:r>
                <a:rPr lang="fr-FR" sz="1600" b="1" dirty="0" smtClean="0">
                  <a:solidFill>
                    <a:srgbClr val="92D050"/>
                  </a:solidFill>
                  <a:latin typeface="Calibri" panose="020F0502020204030204" pitchFamily="34" charset="0"/>
                </a:rPr>
                <a:t>Responses</a:t>
              </a:r>
              <a:endParaRPr lang="fr-FR" sz="1600" b="1" dirty="0">
                <a:solidFill>
                  <a:srgbClr val="92D050"/>
                </a:solidFill>
                <a:latin typeface="Calibri" panose="020F0502020204030204"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1"/>
          <p:cNvSpPr txBox="1">
            <a:spLocks/>
          </p:cNvSpPr>
          <p:nvPr/>
        </p:nvSpPr>
        <p:spPr>
          <a:xfrm>
            <a:off x="687388" y="930275"/>
            <a:ext cx="8135937" cy="677863"/>
          </a:xfrm>
          <a:prstGeom prst="rect">
            <a:avLst/>
          </a:prstGeom>
        </p:spPr>
        <p:txBody>
          <a:bodyPr/>
          <a:lstStyle/>
          <a:p>
            <a:pPr algn="ctr" eaLnBrk="0" hangingPunct="0">
              <a:spcBef>
                <a:spcPts val="0"/>
              </a:spcBef>
              <a:buFont typeface="Arial" pitchFamily="34" charset="0"/>
              <a:buNone/>
              <a:defRPr/>
            </a:pPr>
            <a:endParaRPr lang="en-US" sz="2400" b="1" dirty="0">
              <a:latin typeface="Maiandra GD" pitchFamily="34" charset="0"/>
              <a:cs typeface="+mn-cs"/>
            </a:endParaRPr>
          </a:p>
        </p:txBody>
      </p:sp>
      <p:sp>
        <p:nvSpPr>
          <p:cNvPr id="10243" name="Titre 2"/>
          <p:cNvSpPr>
            <a:spLocks noGrp="1"/>
          </p:cNvSpPr>
          <p:nvPr>
            <p:ph type="title" idx="4294967295"/>
          </p:nvPr>
        </p:nvSpPr>
        <p:spPr bwMode="auto">
          <a:xfrm>
            <a:off x="914400" y="125413"/>
            <a:ext cx="8229600" cy="5048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en-US" altLang="fr-FR" sz="2400" b="1" dirty="0" smtClean="0">
                <a:solidFill>
                  <a:schemeClr val="bg1"/>
                </a:solidFill>
              </a:rPr>
              <a:t>MWO themes</a:t>
            </a:r>
            <a:endParaRPr lang="en-US" altLang="fr-FR" sz="2400" i="1" dirty="0" smtClean="0">
              <a:solidFill>
                <a:schemeClr val="bg1"/>
              </a:solidFill>
            </a:endParaRPr>
          </a:p>
        </p:txBody>
      </p:sp>
      <p:graphicFrame>
        <p:nvGraphicFramePr>
          <p:cNvPr id="2" name="Tableau 1"/>
          <p:cNvGraphicFramePr>
            <a:graphicFrameLocks noGrp="1"/>
          </p:cNvGraphicFramePr>
          <p:nvPr>
            <p:extLst>
              <p:ext uri="{D42A27DB-BD31-4B8C-83A1-F6EECF244321}">
                <p14:modId xmlns:p14="http://schemas.microsoft.com/office/powerpoint/2010/main" val="2257067254"/>
              </p:ext>
            </p:extLst>
          </p:nvPr>
        </p:nvGraphicFramePr>
        <p:xfrm>
          <a:off x="7584559" y="2575202"/>
          <a:ext cx="8119730" cy="1112520"/>
        </p:xfrm>
        <a:graphic>
          <a:graphicData uri="http://schemas.openxmlformats.org/drawingml/2006/table">
            <a:tbl>
              <a:tblPr>
                <a:tableStyleId>{2D5ABB26-0587-4C30-8999-92F81FD0307C}</a:tableStyleId>
              </a:tblPr>
              <a:tblGrid>
                <a:gridCol w="3048000"/>
                <a:gridCol w="5071730"/>
              </a:tblGrid>
              <a:tr h="370840">
                <a:tc>
                  <a:txBody>
                    <a:bodyPr/>
                    <a:lstStyle/>
                    <a:p>
                      <a:endParaRPr lang="fr-FR" sz="1200" b="0" dirty="0">
                        <a:latin typeface="+mj-lt"/>
                      </a:endParaRPr>
                    </a:p>
                  </a:txBody>
                  <a:tcPr/>
                </a:tc>
                <a:tc>
                  <a:txBody>
                    <a:bodyPr/>
                    <a:lstStyle/>
                    <a:p>
                      <a:endParaRPr lang="fr-FR" sz="1100" b="0" dirty="0">
                        <a:latin typeface="+mj-lt"/>
                      </a:endParaRPr>
                    </a:p>
                  </a:txBody>
                  <a:tcPr/>
                </a:tc>
              </a:tr>
              <a:tr h="370840">
                <a:tc>
                  <a:txBody>
                    <a:bodyPr/>
                    <a:lstStyle/>
                    <a:p>
                      <a:endParaRPr lang="fr-FR" sz="1200" b="0" baseline="0" dirty="0" smtClean="0">
                        <a:latin typeface="+mj-lt"/>
                      </a:endParaRPr>
                    </a:p>
                  </a:txBody>
                  <a:tcPr/>
                </a:tc>
                <a:tc rowSpan="2">
                  <a:txBody>
                    <a:bodyPr/>
                    <a:lstStyle/>
                    <a:p>
                      <a:pPr marL="0" indent="0">
                        <a:buFont typeface="Arial" panose="020B0604020202020204" pitchFamily="34" charset="0"/>
                        <a:buNone/>
                      </a:pPr>
                      <a:endParaRPr lang="fr-FR" sz="1400" dirty="0">
                        <a:latin typeface="+mj-lt"/>
                      </a:endParaRPr>
                    </a:p>
                  </a:txBody>
                  <a:tcPr/>
                </a:tc>
              </a:tr>
              <a:tr h="370840">
                <a:tc>
                  <a:txBody>
                    <a:bodyPr/>
                    <a:lstStyle/>
                    <a:p>
                      <a:endParaRPr lang="fr-FR" sz="1100" b="0" dirty="0">
                        <a:latin typeface="+mj-lt"/>
                      </a:endParaRPr>
                    </a:p>
                  </a:txBody>
                  <a:tcPr/>
                </a:tc>
                <a:tc vMerge="1">
                  <a:txBody>
                    <a:bodyPr/>
                    <a:lstStyle/>
                    <a:p>
                      <a:endParaRPr lang="fr-FR" sz="2000" b="1" dirty="0">
                        <a:latin typeface="+mj-lt"/>
                      </a:endParaRPr>
                    </a:p>
                  </a:txBody>
                  <a:tcPr/>
                </a:tc>
              </a:tr>
            </a:tbl>
          </a:graphicData>
        </a:graphic>
      </p:graphicFrame>
      <p:sp>
        <p:nvSpPr>
          <p:cNvPr id="11" name="ZoneTexte 10"/>
          <p:cNvSpPr txBox="1"/>
          <p:nvPr/>
        </p:nvSpPr>
        <p:spPr>
          <a:xfrm>
            <a:off x="599394" y="861225"/>
            <a:ext cx="8175172" cy="4832092"/>
          </a:xfrm>
          <a:prstGeom prst="rect">
            <a:avLst/>
          </a:prstGeom>
          <a:noFill/>
        </p:spPr>
        <p:txBody>
          <a:bodyPr wrap="square">
            <a:spAutoFit/>
          </a:bodyPr>
          <a:lstStyle/>
          <a:p>
            <a:pPr>
              <a:spcBef>
                <a:spcPts val="1200"/>
              </a:spcBef>
            </a:pPr>
            <a:r>
              <a:rPr lang="en-GB" sz="2400" b="1" dirty="0" smtClean="0">
                <a:solidFill>
                  <a:srgbClr val="227B84"/>
                </a:solidFill>
                <a:latin typeface="Maiandra GD" pitchFamily="34" charset="0"/>
              </a:rPr>
              <a:t>5 main themes :</a:t>
            </a:r>
          </a:p>
          <a:p>
            <a:pPr>
              <a:spcBef>
                <a:spcPts val="1200"/>
              </a:spcBef>
            </a:pPr>
            <a:endParaRPr lang="en-GB" sz="2400" b="1" dirty="0" smtClean="0">
              <a:solidFill>
                <a:srgbClr val="227B84"/>
              </a:solidFill>
              <a:latin typeface="Maiandra GD" pitchFamily="34" charset="0"/>
            </a:endParaRPr>
          </a:p>
          <a:p>
            <a:pPr>
              <a:spcBef>
                <a:spcPts val="1200"/>
              </a:spcBef>
            </a:pPr>
            <a:endParaRPr lang="en-GB" sz="2000" dirty="0" smtClean="0"/>
          </a:p>
          <a:p>
            <a:pPr marL="342900" lvl="0" indent="-342900">
              <a:buClr>
                <a:srgbClr val="4BACC6"/>
              </a:buClr>
              <a:buFont typeface="Arial" panose="020B0604020202020204" pitchFamily="34" charset="0"/>
              <a:buChar char="•"/>
            </a:pPr>
            <a:r>
              <a:rPr lang="en-GB" sz="2000" dirty="0" smtClean="0"/>
              <a:t>Biodiversity </a:t>
            </a:r>
            <a:r>
              <a:rPr lang="en-GB" sz="2000" i="1" dirty="0" smtClean="0"/>
              <a:t>(incl. Ecosystems)</a:t>
            </a:r>
            <a:endParaRPr lang="en-GB" sz="2000" i="1" dirty="0" smtClean="0"/>
          </a:p>
          <a:p>
            <a:pPr marL="342900" lvl="0" indent="-342900">
              <a:buClr>
                <a:srgbClr val="4BACC6"/>
              </a:buClr>
              <a:buFont typeface="Arial" panose="020B0604020202020204" pitchFamily="34" charset="0"/>
              <a:buChar char="•"/>
            </a:pPr>
            <a:endParaRPr lang="en-GB" sz="2000" dirty="0" smtClean="0"/>
          </a:p>
          <a:p>
            <a:pPr marL="342900" lvl="0" indent="-342900">
              <a:buClr>
                <a:srgbClr val="4BACC6"/>
              </a:buClr>
              <a:buFont typeface="Arial" panose="020B0604020202020204" pitchFamily="34" charset="0"/>
              <a:buChar char="•"/>
            </a:pPr>
            <a:r>
              <a:rPr lang="en-GB" dirty="0" smtClean="0"/>
              <a:t>Water</a:t>
            </a:r>
          </a:p>
          <a:p>
            <a:pPr marL="342900" lvl="0" indent="-342900">
              <a:buClr>
                <a:srgbClr val="4BACC6"/>
              </a:buClr>
              <a:buFont typeface="Arial" panose="020B0604020202020204" pitchFamily="34" charset="0"/>
              <a:buChar char="•"/>
            </a:pPr>
            <a:endParaRPr lang="en-GB" dirty="0" smtClean="0"/>
          </a:p>
          <a:p>
            <a:pPr marL="342900" lvl="0" indent="-342900">
              <a:buClr>
                <a:srgbClr val="4BACC6"/>
              </a:buClr>
              <a:buFont typeface="Arial" panose="020B0604020202020204" pitchFamily="34" charset="0"/>
              <a:buChar char="•"/>
            </a:pPr>
            <a:r>
              <a:rPr lang="en-GB" sz="2000" dirty="0" smtClean="0"/>
              <a:t>Ecological services</a:t>
            </a:r>
          </a:p>
          <a:p>
            <a:pPr marL="342900" lvl="0" indent="-342900">
              <a:buClr>
                <a:srgbClr val="4BACC6"/>
              </a:buClr>
              <a:buFont typeface="Arial" panose="020B0604020202020204" pitchFamily="34" charset="0"/>
              <a:buChar char="•"/>
            </a:pPr>
            <a:endParaRPr lang="en-GB" sz="2000" dirty="0" smtClean="0"/>
          </a:p>
          <a:p>
            <a:pPr marL="342900" lvl="0" indent="-342900">
              <a:buClr>
                <a:srgbClr val="4BACC6"/>
              </a:buClr>
              <a:buFont typeface="Arial" panose="020B0604020202020204" pitchFamily="34" charset="0"/>
              <a:buChar char="•"/>
            </a:pPr>
            <a:r>
              <a:rPr lang="en-GB" dirty="0" smtClean="0"/>
              <a:t>Pressures on wetlands &amp; their drivers</a:t>
            </a:r>
          </a:p>
          <a:p>
            <a:pPr marL="342900" lvl="0" indent="-342900">
              <a:buClr>
                <a:srgbClr val="4BACC6"/>
              </a:buClr>
              <a:buFont typeface="Arial" panose="020B0604020202020204" pitchFamily="34" charset="0"/>
              <a:buChar char="•"/>
            </a:pPr>
            <a:endParaRPr lang="en-GB" dirty="0" smtClean="0"/>
          </a:p>
          <a:p>
            <a:pPr marL="342900" lvl="0" indent="-342900">
              <a:buClr>
                <a:srgbClr val="4BACC6"/>
              </a:buClr>
              <a:buFont typeface="Arial" panose="020B0604020202020204" pitchFamily="34" charset="0"/>
              <a:buChar char="•"/>
            </a:pPr>
            <a:r>
              <a:rPr lang="en-GB" sz="2000" dirty="0" smtClean="0"/>
              <a:t>Actions </a:t>
            </a:r>
            <a:r>
              <a:rPr lang="en-GB" dirty="0"/>
              <a:t>t</a:t>
            </a:r>
            <a:r>
              <a:rPr lang="en-GB" sz="2000" dirty="0" smtClean="0"/>
              <a:t>o improve wetlands’ fate</a:t>
            </a:r>
          </a:p>
          <a:p>
            <a:pPr marL="342900" lvl="0" indent="-342900">
              <a:buClr>
                <a:srgbClr val="4BACC6"/>
              </a:buClr>
              <a:buFont typeface="Arial" panose="020B0604020202020204" pitchFamily="34" charset="0"/>
              <a:buChar char="•"/>
            </a:pPr>
            <a:endParaRPr lang="en-GB" sz="2000" dirty="0" smtClean="0"/>
          </a:p>
          <a:p>
            <a:r>
              <a:rPr lang="en-GB" sz="2000" dirty="0" smtClean="0"/>
              <a:t> </a:t>
            </a:r>
            <a:endParaRPr lang="en-GB" sz="2000" dirty="0"/>
          </a:p>
        </p:txBody>
      </p:sp>
      <p:pic>
        <p:nvPicPr>
          <p:cNvPr id="12" name="Picture 11" descr="padulu par O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84151" y="4298868"/>
            <a:ext cx="3072960" cy="230472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descr="P10900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9538" y="930275"/>
            <a:ext cx="2232120" cy="29767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17965</TotalTime>
  <Words>2662</Words>
  <Application>Microsoft Office PowerPoint</Application>
  <PresentationFormat>Affichage à l'écran (4:3)</PresentationFormat>
  <Paragraphs>487</Paragraphs>
  <Slides>60</Slides>
  <Notes>16</Notes>
  <HiddenSlides>5</HiddenSlides>
  <MMClips>0</MMClips>
  <ScaleCrop>false</ScaleCrop>
  <HeadingPairs>
    <vt:vector size="6" baseType="variant">
      <vt:variant>
        <vt:lpstr>Thème</vt:lpstr>
      </vt:variant>
      <vt:variant>
        <vt:i4>1</vt:i4>
      </vt:variant>
      <vt:variant>
        <vt:lpstr>Serveurs OLE incorporés</vt:lpstr>
      </vt:variant>
      <vt:variant>
        <vt:i4>2</vt:i4>
      </vt:variant>
      <vt:variant>
        <vt:lpstr>Titres des diapositives</vt:lpstr>
      </vt:variant>
      <vt:variant>
        <vt:i4>60</vt:i4>
      </vt:variant>
    </vt:vector>
  </HeadingPairs>
  <TitlesOfParts>
    <vt:vector size="63" baseType="lpstr">
      <vt:lpstr>1_Thème Office</vt:lpstr>
      <vt:lpstr>Document</vt:lpstr>
      <vt:lpstr>Graphique</vt:lpstr>
      <vt:lpstr>November 2019</vt:lpstr>
      <vt:lpstr>Why a Mediterranean Wetlands Observatory ?</vt:lpstr>
      <vt:lpstr>Présentation PowerPoint</vt:lpstr>
      <vt:lpstr>Présentation PowerPoint</vt:lpstr>
      <vt:lpstr>Mediterranean Wetlands Observatory</vt:lpstr>
      <vt:lpstr>Mediterranean Wetlands Observatory: Objectives</vt:lpstr>
      <vt:lpstr>Présentation PowerPoint</vt:lpstr>
      <vt:lpstr>A logical framework (DPSIR) for Med. wetlands and the MWO</vt:lpstr>
      <vt:lpstr>MWO themes</vt:lpstr>
      <vt:lpstr>Governance &amp; Partnership</vt:lpstr>
      <vt:lpstr>MWO: Communication and transfer strategy</vt:lpstr>
      <vt:lpstr>MWO: Communication and transfer strategy</vt:lpstr>
      <vt:lpstr>MWO indicators</vt:lpstr>
      <vt:lpstr>Methods for Indicators development/ calculation</vt:lpstr>
      <vt:lpstr>Methods for Indicators development/ calculation</vt:lpstr>
      <vt:lpstr>Planning data storage (&amp; integration)</vt:lpstr>
      <vt:lpstr>Collecting/ storing data &amp; calculating indicators</vt:lpstr>
      <vt:lpstr>Analysing data</vt:lpstr>
      <vt:lpstr>Communication and transfer</vt:lpstr>
      <vt:lpstr>Building Step by Step…</vt:lpstr>
      <vt:lpstr>The 16 steps…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To conclude…</vt:lpstr>
      <vt:lpstr>Présentation PowerPoint</vt:lpstr>
      <vt:lpstr>Mediterranean Wetlands Outlook</vt:lpstr>
      <vt:lpstr>Présentation PowerPoint</vt:lpstr>
      <vt:lpstr>Présentation PowerPoint</vt:lpstr>
      <vt:lpstr>Présentation PowerPoint</vt:lpstr>
      <vt:lpstr>Hotamış Marshes, Turkey</vt:lpstr>
      <vt:lpstr>Présentation PowerPoint</vt:lpstr>
      <vt:lpstr>Transformation of wetlands habitats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Mediterranean river flows</vt:lpstr>
      <vt:lpstr>River flows</vt:lpstr>
      <vt:lpstr>Présentation PowerPoint</vt:lpstr>
      <vt:lpstr>Water demand per sector</vt:lpstr>
      <vt:lpstr>Présentation PowerPoint</vt:lpstr>
      <vt:lpstr>Présentation PowerPoint</vt:lpstr>
      <vt:lpstr>Présentation PowerPoint</vt:lpstr>
      <vt:lpstr>Présentation PowerPoint</vt:lpstr>
      <vt:lpstr>Development in progress</vt:lpstr>
      <vt:lpstr>Development in progress</vt:lpstr>
      <vt:lpstr>www.tourduvalat.org</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jenyfer</dc:creator>
  <cp:lastModifiedBy>CP</cp:lastModifiedBy>
  <cp:revision>481</cp:revision>
  <dcterms:created xsi:type="dcterms:W3CDTF">2011-05-03T08:32:01Z</dcterms:created>
  <dcterms:modified xsi:type="dcterms:W3CDTF">2019-11-15T12:31:37Z</dcterms:modified>
</cp:coreProperties>
</file>