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22"/>
  </p:notesMasterIdLst>
  <p:handoutMasterIdLst>
    <p:handoutMasterId r:id="rId23"/>
  </p:handoutMasterIdLst>
  <p:sldIdLst>
    <p:sldId id="262" r:id="rId2"/>
    <p:sldId id="345" r:id="rId3"/>
    <p:sldId id="367" r:id="rId4"/>
    <p:sldId id="352" r:id="rId5"/>
    <p:sldId id="353" r:id="rId6"/>
    <p:sldId id="354" r:id="rId7"/>
    <p:sldId id="355" r:id="rId8"/>
    <p:sldId id="356" r:id="rId9"/>
    <p:sldId id="357" r:id="rId10"/>
    <p:sldId id="358" r:id="rId11"/>
    <p:sldId id="348" r:id="rId12"/>
    <p:sldId id="349" r:id="rId13"/>
    <p:sldId id="346" r:id="rId14"/>
    <p:sldId id="350" r:id="rId15"/>
    <p:sldId id="370" r:id="rId16"/>
    <p:sldId id="365" r:id="rId17"/>
    <p:sldId id="363" r:id="rId18"/>
    <p:sldId id="371" r:id="rId19"/>
    <p:sldId id="369" r:id="rId20"/>
    <p:sldId id="366" r:id="rId21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7B84"/>
    <a:srgbClr val="225BA6"/>
    <a:srgbClr val="0054A6"/>
    <a:srgbClr val="5BC4BF"/>
    <a:srgbClr val="DFEAF9"/>
    <a:srgbClr val="C5D9F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1578" y="-108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FD627CBF-E0E1-4182-B934-60B3AFBC5180}" type="datetimeFigureOut">
              <a:rPr lang="en-GB"/>
              <a:pPr>
                <a:defRPr/>
              </a:pPr>
              <a:t>19/11/2019</a:t>
            </a:fld>
            <a:endParaRPr lang="en-GB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757FBE5-0B4E-4D68-B264-B15815BA8A59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1166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B45F823E-A23A-414C-8295-49A47FF6651E}" type="datetimeFigureOut">
              <a:rPr lang="en-GB"/>
              <a:pPr>
                <a:defRPr/>
              </a:pPr>
              <a:t>19/11/2019</a:t>
            </a:fld>
            <a:endParaRPr lang="en-GB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0562" y="4723448"/>
            <a:ext cx="5444490" cy="44748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en-GB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4939" y="9445169"/>
            <a:ext cx="2949099" cy="49720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165C50E9-CDEA-47D1-82B3-F3ADB8374000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03499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gi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 userDrawn="1"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5" name="Image 9" descr="Prespa Gorica 060910 (11).JPG"/>
          <p:cNvPicPr>
            <a:picLocks noChangeAspect="1"/>
          </p:cNvPicPr>
          <p:nvPr userDrawn="1"/>
        </p:nvPicPr>
        <p:blipFill>
          <a:blip r:embed="rId2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57" t="38377" b="53413"/>
          <a:stretch>
            <a:fillRect/>
          </a:stretch>
        </p:blipFill>
        <p:spPr bwMode="auto">
          <a:xfrm>
            <a:off x="449263" y="0"/>
            <a:ext cx="8694737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7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684213" y="1907177"/>
            <a:ext cx="8135937" cy="46904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4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5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83168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0" y="549275"/>
            <a:ext cx="446088" cy="115888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6" name="Rectangle 5"/>
          <p:cNvSpPr>
            <a:spLocks noChangeArrowheads="1"/>
          </p:cNvSpPr>
          <p:nvPr userDrawn="1"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7" name="Picture 14" descr="poisson-oiseau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Espace réservé du contenu 8"/>
          <p:cNvSpPr>
            <a:spLocks noGrp="1"/>
          </p:cNvSpPr>
          <p:nvPr>
            <p:ph sz="quarter" idx="12"/>
          </p:nvPr>
        </p:nvSpPr>
        <p:spPr>
          <a:xfrm>
            <a:off x="844778" y="1942011"/>
            <a:ext cx="3030536" cy="4423953"/>
          </a:xfrm>
          <a:prstGeom prst="rect">
            <a:avLst/>
          </a:prstGeom>
        </p:spPr>
        <p:txBody>
          <a:bodyPr/>
          <a:lstStyle>
            <a:lvl1pPr>
              <a:defRPr lang="fr-FR" sz="2400" b="1" kern="1200" dirty="0" smtClean="0">
                <a:solidFill>
                  <a:srgbClr val="0054A6"/>
                </a:solidFill>
                <a:latin typeface="Maiandra GD" pitchFamily="34" charset="0"/>
                <a:ea typeface="+mn-ea"/>
                <a:cs typeface="+mn-cs"/>
              </a:defRPr>
            </a:lvl1pPr>
            <a:lvl2pPr>
              <a:defRPr lang="fr-FR" sz="20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>
              <a:defRPr lang="fr-FR" sz="180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3pPr>
          </a:lstStyle>
          <a:p>
            <a:pPr lvl="1"/>
            <a:endParaRPr lang="fr-FR" dirty="0" smtClean="0"/>
          </a:p>
        </p:txBody>
      </p:sp>
      <p:sp>
        <p:nvSpPr>
          <p:cNvPr id="13" name="Titre 10"/>
          <p:cNvSpPr>
            <a:spLocks noGrp="1"/>
          </p:cNvSpPr>
          <p:nvPr>
            <p:ph type="title"/>
          </p:nvPr>
        </p:nvSpPr>
        <p:spPr>
          <a:xfrm>
            <a:off x="755576" y="116632"/>
            <a:ext cx="8229600" cy="504056"/>
          </a:xfrm>
          <a:prstGeom prst="rect">
            <a:avLst/>
          </a:prstGeom>
        </p:spPr>
        <p:txBody>
          <a:bodyPr/>
          <a:lstStyle>
            <a:lvl1pPr algn="r">
              <a:defRPr sz="2000" b="1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GB" dirty="0"/>
          </a:p>
        </p:txBody>
      </p:sp>
      <p:sp>
        <p:nvSpPr>
          <p:cNvPr id="15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267199" y="1942011"/>
            <a:ext cx="4624251" cy="444137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1">
                <a:solidFill>
                  <a:srgbClr val="0054A6"/>
                </a:solidFill>
                <a:latin typeface="Maiandra GD" pitchFamily="34" charset="0"/>
              </a:defRPr>
            </a:lvl1pPr>
            <a:lvl2pPr marL="358775" indent="-358775">
              <a:buSzPct val="85000"/>
              <a:buFontTx/>
              <a:buBlip>
                <a:blip r:embed="rId3"/>
              </a:buBlip>
              <a:defRPr sz="2000">
                <a:latin typeface="+mj-lt"/>
              </a:defRPr>
            </a:lvl2pPr>
            <a:lvl3pPr marL="630238" indent="-271463">
              <a:buSzPct val="85000"/>
              <a:buFontTx/>
              <a:buBlip>
                <a:blip r:embed="rId4"/>
              </a:buBlip>
              <a:defRPr sz="1800">
                <a:latin typeface="+mj-lt"/>
              </a:defRPr>
            </a:lvl3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</p:txBody>
      </p:sp>
    </p:spTree>
    <p:extLst>
      <p:ext uri="{BB962C8B-B14F-4D97-AF65-F5344CB8AC3E}">
        <p14:creationId xmlns:p14="http://schemas.microsoft.com/office/powerpoint/2010/main" val="14725276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8" descr="Prespa Gorica 060910 (11)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3" b="9299"/>
          <a:stretch>
            <a:fillRect/>
          </a:stretch>
        </p:blipFill>
        <p:spPr bwMode="auto">
          <a:xfrm>
            <a:off x="0" y="0"/>
            <a:ext cx="91440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Centre de Recherche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pour la conservation </a:t>
            </a:r>
          </a:p>
          <a:p>
            <a:pPr algn="r" eaLnBrk="1" hangingPunct="1">
              <a:spcBef>
                <a:spcPts val="300"/>
              </a:spcBef>
            </a:pPr>
            <a:r>
              <a:rPr lang="fr-FR" altLang="fr-FR" sz="1200" b="1">
                <a:solidFill>
                  <a:srgbClr val="0054A6"/>
                </a:solidFill>
              </a:rPr>
              <a:t>des Zones Humides Méditerranéennes</a:t>
            </a:r>
          </a:p>
        </p:txBody>
      </p:sp>
      <p:pic>
        <p:nvPicPr>
          <p:cNvPr id="6" name="Image 3" descr="DSC_1060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33" t="9615" r="12080"/>
          <a:stretch>
            <a:fillRect/>
          </a:stretch>
        </p:blipFill>
        <p:spPr bwMode="auto">
          <a:xfrm>
            <a:off x="0" y="4505325"/>
            <a:ext cx="29162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4"/>
          <p:cNvSpPr>
            <a:spLocks noChangeArrowheads="1"/>
          </p:cNvSpPr>
          <p:nvPr userDrawn="1"/>
        </p:nvSpPr>
        <p:spPr bwMode="auto">
          <a:xfrm>
            <a:off x="0" y="3711575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8" name="Image 12" descr="TDV300_impressiondpi.jpg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1"/>
          <p:cNvSpPr txBox="1">
            <a:spLocks noChangeArrowheads="1"/>
          </p:cNvSpPr>
          <p:nvPr userDrawn="1"/>
        </p:nvSpPr>
        <p:spPr>
          <a:xfrm>
            <a:off x="3913632" y="775409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62427"/>
            <a:ext cx="2915816" cy="717800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  <p:sp>
        <p:nvSpPr>
          <p:cNvPr id="14" name="Espace réservé du texte 13"/>
          <p:cNvSpPr>
            <a:spLocks noGrp="1"/>
          </p:cNvSpPr>
          <p:nvPr>
            <p:ph type="body" sz="quarter" idx="10"/>
          </p:nvPr>
        </p:nvSpPr>
        <p:spPr>
          <a:xfrm>
            <a:off x="5588812" y="3006687"/>
            <a:ext cx="3248393" cy="936625"/>
          </a:xfrm>
          <a:prstGeom prst="rect">
            <a:avLst/>
          </a:prstGeom>
        </p:spPr>
        <p:txBody>
          <a:bodyPr/>
          <a:lstStyle>
            <a:lvl1pPr algn="r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3104096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1020705"/>
          <p:cNvPicPr>
            <a:picLocks noChangeAspect="1" noChangeArrowheads="1"/>
          </p:cNvPicPr>
          <p:nvPr userDrawn="1"/>
        </p:nvPicPr>
        <p:blipFill>
          <a:blip r:embed="rId2">
            <a:lum bright="6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3" b="25691"/>
          <a:stretch>
            <a:fillRect/>
          </a:stretch>
        </p:blipFill>
        <p:spPr bwMode="auto">
          <a:xfrm>
            <a:off x="0" y="-7938"/>
            <a:ext cx="9148763" cy="4537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 txBox="1">
            <a:spLocks noChangeArrowheads="1"/>
          </p:cNvSpPr>
          <p:nvPr userDrawn="1"/>
        </p:nvSpPr>
        <p:spPr>
          <a:xfrm>
            <a:off x="4978400" y="5619750"/>
            <a:ext cx="2503488" cy="914400"/>
          </a:xfrm>
          <a:prstGeom prst="rect">
            <a:avLst/>
          </a:prstGeom>
        </p:spPr>
        <p:txBody>
          <a:bodyPr/>
          <a:lstStyle/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Research</a:t>
            </a: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 centre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for the conservation </a:t>
            </a: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of </a:t>
            </a: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Mediterranean</a:t>
            </a:r>
            <a:endParaRPr lang="fr-FR" sz="1200" b="1" dirty="0">
              <a:solidFill>
                <a:srgbClr val="0054A6"/>
              </a:solidFill>
              <a:latin typeface="Arial" pitchFamily="34" charset="0"/>
              <a:cs typeface="Arial" pitchFamily="34" charset="0"/>
            </a:endParaRPr>
          </a:p>
          <a:p>
            <a:pPr marL="342900" indent="-342900" algn="r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lang="fr-FR" sz="1200" b="1" dirty="0" err="1">
                <a:solidFill>
                  <a:srgbClr val="0054A6"/>
                </a:solidFill>
                <a:latin typeface="Arial" pitchFamily="34" charset="0"/>
                <a:cs typeface="Arial" pitchFamily="34" charset="0"/>
              </a:rPr>
              <a:t>wetlands</a:t>
            </a:r>
            <a:endParaRPr lang="fr-FR" sz="1200" b="1" dirty="0">
              <a:solidFill>
                <a:srgbClr val="0054A6"/>
              </a:solidFill>
              <a:latin typeface="+mj-lt"/>
              <a:cs typeface="+mn-cs"/>
            </a:endParaRPr>
          </a:p>
        </p:txBody>
      </p:sp>
      <p:sp>
        <p:nvSpPr>
          <p:cNvPr id="5" name="Rectangle 4"/>
          <p:cNvSpPr>
            <a:spLocks noChangeArrowheads="1"/>
          </p:cNvSpPr>
          <p:nvPr userDrawn="1"/>
        </p:nvSpPr>
        <p:spPr bwMode="auto">
          <a:xfrm>
            <a:off x="0" y="3703638"/>
            <a:ext cx="2916238" cy="82232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6" name="Image 11" descr="TDV300_impressiondpi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243513"/>
            <a:ext cx="903288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1"/>
          <p:cNvSpPr txBox="1">
            <a:spLocks noChangeArrowheads="1"/>
          </p:cNvSpPr>
          <p:nvPr userDrawn="1"/>
        </p:nvSpPr>
        <p:spPr>
          <a:xfrm>
            <a:off x="2742510" y="430352"/>
            <a:ext cx="5193792" cy="965607"/>
          </a:xfrm>
          <a:prstGeom prst="rect">
            <a:avLst/>
          </a:prstGeom>
          <a:gradFill>
            <a:gsLst>
              <a:gs pos="54000">
                <a:schemeClr val="tx2">
                  <a:lumMod val="75000"/>
                  <a:alpha val="30000"/>
                </a:schemeClr>
              </a:gs>
              <a:gs pos="100000">
                <a:schemeClr val="tx1">
                  <a:alpha val="0"/>
                </a:schemeClr>
              </a:gs>
            </a:gsLst>
            <a:path path="rect">
              <a:fillToRect l="50000" t="50000" r="50000" b="50000"/>
            </a:path>
          </a:gra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fr-FR" sz="4800" dirty="0">
                <a:solidFill>
                  <a:schemeClr val="bg1"/>
                </a:solidFill>
                <a:latin typeface="Tahoma" pitchFamily="34" charset="0"/>
                <a:ea typeface="+mj-ea"/>
                <a:cs typeface="Tahoma" pitchFamily="34" charset="0"/>
              </a:rPr>
              <a:t>TOUR DU VALAT</a:t>
            </a:r>
          </a:p>
        </p:txBody>
      </p:sp>
      <p:pic>
        <p:nvPicPr>
          <p:cNvPr id="8" name="Image 13" descr="IMGP1098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28" t="5017" r="4604"/>
          <a:stretch>
            <a:fillRect/>
          </a:stretch>
        </p:blipFill>
        <p:spPr bwMode="auto">
          <a:xfrm>
            <a:off x="0" y="4519613"/>
            <a:ext cx="2925763" cy="2338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re 10"/>
          <p:cNvSpPr>
            <a:spLocks noGrp="1"/>
          </p:cNvSpPr>
          <p:nvPr>
            <p:ph type="title"/>
          </p:nvPr>
        </p:nvSpPr>
        <p:spPr>
          <a:xfrm>
            <a:off x="0" y="3890513"/>
            <a:ext cx="2915816" cy="689713"/>
          </a:xfrm>
          <a:prstGeom prst="rect">
            <a:avLst/>
          </a:prstGeom>
        </p:spPr>
        <p:txBody>
          <a:bodyPr/>
          <a:lstStyle>
            <a:lvl1pPr algn="ctr">
              <a:defRPr sz="1800">
                <a:solidFill>
                  <a:srgbClr val="0054A6"/>
                </a:solidFill>
              </a:defRPr>
            </a:lvl1pPr>
          </a:lstStyle>
          <a:p>
            <a:r>
              <a:rPr lang="fr-FR" smtClean="0"/>
              <a:t>Cliquez pour modifier le style du titre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6796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58800" y="1084263"/>
            <a:ext cx="8034338" cy="50419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440816"/>
      </p:ext>
    </p:extLst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re et 4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>
          <a:xfrm>
            <a:off x="457200" y="222250"/>
            <a:ext cx="8229600" cy="658813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58800" y="1084263"/>
            <a:ext cx="3940175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51375" y="1084263"/>
            <a:ext cx="3941763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558800" y="3681413"/>
            <a:ext cx="3940175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51375" y="3681413"/>
            <a:ext cx="3941763" cy="2444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5149531"/>
      </p:ext>
    </p:extLst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re 1"/>
          <p:cNvSpPr txBox="1">
            <a:spLocks/>
          </p:cNvSpPr>
          <p:nvPr/>
        </p:nvSpPr>
        <p:spPr>
          <a:xfrm>
            <a:off x="684213" y="1052513"/>
            <a:ext cx="7772400" cy="1470025"/>
          </a:xfrm>
          <a:prstGeom prst="rect">
            <a:avLst/>
          </a:prstGeom>
        </p:spPr>
        <p:txBody>
          <a:bodyPr/>
          <a:lstStyle/>
          <a:p>
            <a:pPr algn="just" fontAlgn="auto">
              <a:spcAft>
                <a:spcPts val="600"/>
              </a:spcAft>
              <a:defRPr/>
            </a:pPr>
            <a:endParaRPr lang="fr-FR" sz="2000" dirty="0">
              <a:latin typeface="+mj-lt"/>
              <a:ea typeface="+mj-ea"/>
              <a:cs typeface="+mj-cs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0" y="541338"/>
            <a:ext cx="468313" cy="130175"/>
          </a:xfrm>
          <a:prstGeom prst="rect">
            <a:avLst/>
          </a:prstGeom>
          <a:solidFill>
            <a:srgbClr val="5BC4B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sp>
        <p:nvSpPr>
          <p:cNvPr id="22" name="Rectangle 7"/>
          <p:cNvSpPr>
            <a:spLocks noChangeArrowheads="1"/>
          </p:cNvSpPr>
          <p:nvPr/>
        </p:nvSpPr>
        <p:spPr bwMode="auto">
          <a:xfrm>
            <a:off x="0" y="671513"/>
            <a:ext cx="450850" cy="6186487"/>
          </a:xfrm>
          <a:prstGeom prst="rect">
            <a:avLst/>
          </a:prstGeom>
          <a:solidFill>
            <a:srgbClr val="0054A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fr-FR">
              <a:latin typeface="+mn-lt"/>
              <a:cs typeface="+mn-cs"/>
            </a:endParaRPr>
          </a:p>
        </p:txBody>
      </p:sp>
      <p:pic>
        <p:nvPicPr>
          <p:cNvPr id="1029" name="Picture 14" descr="poisson-oiseau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38113"/>
            <a:ext cx="4302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Image 7" descr="Prespa Gorica 060910 (11).JPG"/>
          <p:cNvPicPr>
            <a:picLocks noChangeAspect="1"/>
          </p:cNvPicPr>
          <p:nvPr/>
        </p:nvPicPr>
        <p:blipFill>
          <a:blip r:embed="rId9">
            <a:lum bright="-8000"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60" t="38377" b="53413"/>
          <a:stretch>
            <a:fillRect/>
          </a:stretch>
        </p:blipFill>
        <p:spPr bwMode="auto">
          <a:xfrm>
            <a:off x="460375" y="0"/>
            <a:ext cx="8683625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6" r:id="rId6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2.jpeg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36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33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emf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Microsoft_Excel_97-2003_Worksheet1.xls"/><Relationship Id="rId5" Type="http://schemas.openxmlformats.org/officeDocument/2006/relationships/oleObject" Target="../embeddings/oleObject1.bin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pn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re 1"/>
          <p:cNvSpPr>
            <a:spLocks noGrp="1"/>
          </p:cNvSpPr>
          <p:nvPr>
            <p:ph type="title"/>
          </p:nvPr>
        </p:nvSpPr>
        <p:spPr bwMode="auto">
          <a:xfrm>
            <a:off x="0" y="3933825"/>
            <a:ext cx="2916238" cy="4095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1600" smtClean="0"/>
              <a:t>19 November </a:t>
            </a:r>
            <a:r>
              <a:rPr lang="en-GB" altLang="fr-FR" sz="1600" dirty="0" smtClean="0"/>
              <a:t>2019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sz="quarter" idx="10"/>
          </p:nvPr>
        </p:nvSpPr>
        <p:spPr>
          <a:xfrm>
            <a:off x="3075710" y="2357438"/>
            <a:ext cx="5717454" cy="1585912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GB" altLang="fr-FR" sz="2800" dirty="0" smtClean="0"/>
              <a:t>MONITORING EVOLUTIONS IN THE CAMARGUE - </a:t>
            </a:r>
          </a:p>
          <a:p>
            <a:pPr eaLnBrk="1" hangingPunct="1"/>
            <a:r>
              <a:rPr lang="en-GB" altLang="fr-FR" sz="2800" dirty="0" smtClean="0"/>
              <a:t>FIELD VISIT </a:t>
            </a:r>
          </a:p>
        </p:txBody>
      </p:sp>
      <p:pic>
        <p:nvPicPr>
          <p:cNvPr id="4" name="Imag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055" y="5684520"/>
            <a:ext cx="1948236" cy="79681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5" name="Image 4" descr="C:\Users\AAN\AppData\Local\Microsoft\Windows\Temporary Internet Files\Content.Outlook\M3B0HPXY\logo_ltv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332" y="5164017"/>
            <a:ext cx="1335054" cy="1499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Image 5" descr="FFEM-logo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22707" y="5754545"/>
            <a:ext cx="2721347" cy="6567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20" name="Rectangle 8"/>
          <p:cNvSpPr>
            <a:spLocks noGrp="1" noChangeArrowheads="1"/>
          </p:cNvSpPr>
          <p:nvPr>
            <p:ph idx="1"/>
          </p:nvPr>
        </p:nvSpPr>
        <p:spPr>
          <a:xfrm>
            <a:off x="768350" y="1141413"/>
            <a:ext cx="7785100" cy="1318758"/>
          </a:xfrm>
          <a:solidFill>
            <a:schemeClr val="bg1"/>
          </a:solidFill>
          <a:ln algn="ctr">
            <a:noFill/>
            <a:miter lim="800000"/>
            <a:headEnd/>
            <a:tailEnd/>
          </a:ln>
        </p:spPr>
        <p:txBody>
          <a:bodyPr/>
          <a:lstStyle/>
          <a:p>
            <a:pPr marL="625475" indent="-625475" algn="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2000" b="1" i="1" dirty="0">
                <a:solidFill>
                  <a:srgbClr val="0070C0"/>
                </a:solidFill>
                <a:latin typeface="+mj-lt"/>
                <a:sym typeface="Wingdings" pitchFamily="2" charset="2"/>
              </a:rPr>
              <a:t> </a:t>
            </a:r>
            <a:r>
              <a:rPr lang="fr-FR" altLang="fr-FR" sz="2000" b="1" i="1" dirty="0">
                <a:solidFill>
                  <a:srgbClr val="0070C0"/>
                </a:solidFill>
                <a:latin typeface="+mj-lt"/>
              </a:rPr>
              <a:t>Erosion 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of the Camargue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coastline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 = 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consequence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 of 150-yrs long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policies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 of land-use planning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upstream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 :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reafforestation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, </a:t>
            </a:r>
            <a:r>
              <a:rPr lang="fr-FR" altLang="fr-FR" sz="2000" b="1" i="1" dirty="0" err="1" smtClean="0">
                <a:solidFill>
                  <a:srgbClr val="0070C0"/>
                </a:solidFill>
                <a:latin typeface="+mj-lt"/>
              </a:rPr>
              <a:t>energy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 production</a:t>
            </a:r>
            <a:r>
              <a:rPr lang="fr-FR" altLang="fr-FR" sz="2000" b="1" i="1" dirty="0">
                <a:solidFill>
                  <a:srgbClr val="0070C0"/>
                </a:solidFill>
                <a:latin typeface="+mj-lt"/>
              </a:rPr>
              <a:t>, </a:t>
            </a:r>
            <a:r>
              <a:rPr lang="fr-FR" altLang="fr-FR" sz="2000" b="1" i="1" dirty="0" smtClean="0">
                <a:solidFill>
                  <a:srgbClr val="0070C0"/>
                </a:solidFill>
                <a:latin typeface="+mj-lt"/>
              </a:rPr>
              <a:t>navigation…</a:t>
            </a:r>
            <a:endParaRPr lang="fr-FR" altLang="fr-FR" sz="2000" b="1" i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22922" name="Rectangle 10"/>
          <p:cNvSpPr>
            <a:spLocks noChangeArrowheads="1"/>
          </p:cNvSpPr>
          <p:nvPr/>
        </p:nvSpPr>
        <p:spPr bwMode="auto">
          <a:xfrm>
            <a:off x="591910" y="2302668"/>
            <a:ext cx="8093075" cy="22145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/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As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often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,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wetlands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depend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b="1" i="1" dirty="0" err="1">
                <a:solidFill>
                  <a:srgbClr val="0070C0"/>
                </a:solidFill>
                <a:latin typeface="Arial" charset="0"/>
              </a:rPr>
              <a:t>heavily</a:t>
            </a:r>
            <a:r>
              <a:rPr lang="fr-FR" altLang="fr-FR" b="1" i="1" dirty="0">
                <a:solidFill>
                  <a:srgbClr val="0070C0"/>
                </a:solidFill>
                <a:latin typeface="Arial" charset="0"/>
              </a:rPr>
              <a:t> on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upstream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decisions</a:t>
            </a:r>
            <a:endParaRPr lang="fr-FR" altLang="fr-FR" b="1" i="1" dirty="0">
              <a:solidFill>
                <a:srgbClr val="0070C0"/>
              </a:solidFill>
              <a:latin typeface="Arial" charset="0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</a:rPr>
              <a:t>Conclusion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54062" y="4547506"/>
            <a:ext cx="8093075" cy="221456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/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Beware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 of </a:t>
            </a:r>
            <a:r>
              <a:rPr lang="fr-FR" altLang="fr-FR" b="1" i="1" dirty="0" err="1" smtClean="0">
                <a:solidFill>
                  <a:srgbClr val="0070C0"/>
                </a:solidFill>
                <a:latin typeface="Arial" charset="0"/>
              </a:rPr>
              <a:t>hasty</a:t>
            </a:r>
            <a:r>
              <a:rPr lang="fr-FR" altLang="fr-FR" b="1" i="1" dirty="0" smtClean="0">
                <a:solidFill>
                  <a:srgbClr val="0070C0"/>
                </a:solidFill>
                <a:latin typeface="Arial" charset="0"/>
              </a:rPr>
              <a:t> conclusions :</a:t>
            </a:r>
            <a:endParaRPr lang="fr-FR" altLang="fr-FR" b="1" i="1" dirty="0">
              <a:solidFill>
                <a:srgbClr val="0070C0"/>
              </a:solidFill>
              <a:latin typeface="Arial" charset="0"/>
            </a:endParaRPr>
          </a:p>
          <a:p>
            <a:pPr algn="r">
              <a:buFontTx/>
              <a:buChar char="-"/>
            </a:pP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Coastal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erosion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 =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effect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of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sea-level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rise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?</a:t>
            </a:r>
            <a:endParaRPr lang="fr-FR" altLang="fr-FR" i="1" dirty="0">
              <a:solidFill>
                <a:srgbClr val="0070C0"/>
              </a:solidFill>
              <a:latin typeface="Arial" charset="0"/>
            </a:endParaRPr>
          </a:p>
          <a:p>
            <a:pPr algn="r">
              <a:buFontTx/>
              <a:buChar char="-"/>
            </a:pP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Loss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of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sediments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 :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dams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i="1" dirty="0" err="1" smtClean="0">
                <a:solidFill>
                  <a:srgbClr val="0070C0"/>
                </a:solidFill>
                <a:latin typeface="Arial" charset="0"/>
              </a:rPr>
              <a:t>only</a:t>
            </a:r>
            <a:r>
              <a:rPr lang="fr-FR" altLang="fr-FR" i="1" dirty="0" smtClean="0">
                <a:solidFill>
                  <a:srgbClr val="0070C0"/>
                </a:solidFill>
                <a:latin typeface="Arial" charset="0"/>
              </a:rPr>
              <a:t> ?</a:t>
            </a:r>
            <a:endParaRPr lang="fr-FR" altLang="fr-FR" i="1" dirty="0">
              <a:solidFill>
                <a:srgbClr val="0070C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379447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2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2922" grpId="0" animBg="1" autoUpdateAnimBg="0"/>
      <p:bldP spid="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/>
        </p:nvGraphicFramePr>
        <p:xfrm>
          <a:off x="417513" y="1946275"/>
          <a:ext cx="8016875" cy="3849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14" name="Graphique" r:id="rId3" imgW="6067453" imgH="3686232" progId="Excel.Chart.8">
                  <p:embed/>
                </p:oleObj>
              </mc:Choice>
              <mc:Fallback>
                <p:oleObj name="Graphique" r:id="rId3" imgW="6067453" imgH="3686232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t="23694"/>
                      <a:stretch>
                        <a:fillRect/>
                      </a:stretch>
                    </p:blipFill>
                    <p:spPr bwMode="auto">
                      <a:xfrm>
                        <a:off x="417513" y="1946275"/>
                        <a:ext cx="8016875" cy="3849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6083" name="Group 3"/>
          <p:cNvGrpSpPr>
            <a:grpSpLocks/>
          </p:cNvGrpSpPr>
          <p:nvPr/>
        </p:nvGrpSpPr>
        <p:grpSpPr bwMode="auto">
          <a:xfrm>
            <a:off x="1716088" y="1892300"/>
            <a:ext cx="3355975" cy="1362075"/>
            <a:chOff x="1081" y="1486"/>
            <a:chExt cx="2114" cy="858"/>
          </a:xfrm>
        </p:grpSpPr>
        <p:sp>
          <p:nvSpPr>
            <p:cNvPr id="46084" name="Line 4"/>
            <p:cNvSpPr>
              <a:spLocks noChangeShapeType="1"/>
            </p:cNvSpPr>
            <p:nvPr/>
          </p:nvSpPr>
          <p:spPr bwMode="auto">
            <a:xfrm>
              <a:off x="2059" y="1768"/>
              <a:ext cx="0" cy="57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fr-FR"/>
            </a:p>
          </p:txBody>
        </p:sp>
        <p:sp>
          <p:nvSpPr>
            <p:cNvPr id="46085" name="Text Box 5"/>
            <p:cNvSpPr txBox="1">
              <a:spLocks noChangeArrowheads="1"/>
            </p:cNvSpPr>
            <p:nvPr/>
          </p:nvSpPr>
          <p:spPr bwMode="auto">
            <a:xfrm>
              <a:off x="1081" y="1486"/>
              <a:ext cx="2114" cy="256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tx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fr-FR" sz="2000" b="1" dirty="0" smtClean="0">
                  <a:solidFill>
                    <a:schemeClr val="accent1"/>
                  </a:solidFill>
                  <a:latin typeface="Maiandra GD" pitchFamily="34" charset="0"/>
                </a:rPr>
                <a:t>Increasing Int’l competition</a:t>
              </a:r>
              <a:endParaRPr lang="en-US" altLang="fr-FR" sz="2000" b="1" dirty="0">
                <a:solidFill>
                  <a:schemeClr val="accent1"/>
                </a:solidFill>
                <a:latin typeface="Maiandra GD" pitchFamily="34" charset="0"/>
              </a:endParaRPr>
            </a:p>
          </p:txBody>
        </p:sp>
      </p:grpSp>
      <p:sp>
        <p:nvSpPr>
          <p:cNvPr id="46086" name="Line 6"/>
          <p:cNvSpPr>
            <a:spLocks noChangeShapeType="1"/>
          </p:cNvSpPr>
          <p:nvPr/>
        </p:nvSpPr>
        <p:spPr bwMode="auto">
          <a:xfrm>
            <a:off x="4849813" y="3598863"/>
            <a:ext cx="0" cy="9144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4211638" y="3141663"/>
            <a:ext cx="1238250" cy="4064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fr-FR" sz="2000" b="1" dirty="0" smtClean="0">
                <a:solidFill>
                  <a:schemeClr val="accent1"/>
                </a:solidFill>
                <a:latin typeface="Maiandra GD" pitchFamily="34" charset="0"/>
              </a:rPr>
              <a:t>Subsidies</a:t>
            </a:r>
            <a:endParaRPr lang="en-US" altLang="fr-FR" sz="20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sp>
        <p:nvSpPr>
          <p:cNvPr id="46088" name="Line 8"/>
          <p:cNvSpPr>
            <a:spLocks noChangeShapeType="1"/>
          </p:cNvSpPr>
          <p:nvPr/>
        </p:nvSpPr>
        <p:spPr bwMode="auto">
          <a:xfrm>
            <a:off x="6591300" y="2770188"/>
            <a:ext cx="0" cy="452437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6089" name="Text Box 9"/>
          <p:cNvSpPr txBox="1">
            <a:spLocks noChangeArrowheads="1"/>
          </p:cNvSpPr>
          <p:nvPr/>
        </p:nvSpPr>
        <p:spPr bwMode="auto">
          <a:xfrm>
            <a:off x="5245100" y="2033588"/>
            <a:ext cx="2457450" cy="707886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fr-FR" sz="2000" b="1" dirty="0" smtClean="0">
                <a:solidFill>
                  <a:schemeClr val="accent1"/>
                </a:solidFill>
                <a:latin typeface="Maiandra GD" pitchFamily="34" charset="0"/>
              </a:rPr>
              <a:t>Less subsidies (new World trade rules)</a:t>
            </a:r>
            <a:endParaRPr lang="en-US" altLang="fr-FR" sz="20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sp>
        <p:nvSpPr>
          <p:cNvPr id="46090" name="Rectangle 10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r>
              <a:rPr lang="fr-FR" altLang="fr-FR" sz="2800" dirty="0" err="1" smtClean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Ricefield</a:t>
            </a:r>
            <a:r>
              <a:rPr lang="fr-FR" altLang="fr-FR" sz="2800" dirty="0" smtClean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surface area in </a:t>
            </a:r>
            <a:r>
              <a:rPr lang="fr-FR" altLang="fr-FR" sz="2800" dirty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France </a:t>
            </a:r>
            <a:r>
              <a:rPr lang="fr-FR" altLang="fr-FR" sz="2400" b="1" i="1" dirty="0">
                <a:solidFill>
                  <a:srgbClr val="225BA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(98% = Camargue)</a:t>
            </a:r>
          </a:p>
        </p:txBody>
      </p:sp>
      <p:pic>
        <p:nvPicPr>
          <p:cNvPr id="46091" name="Picture 11" descr="Epandage rizière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3732213"/>
            <a:ext cx="2052638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92" name="Line 12"/>
          <p:cNvSpPr>
            <a:spLocks noChangeShapeType="1"/>
          </p:cNvSpPr>
          <p:nvPr/>
        </p:nvSpPr>
        <p:spPr bwMode="auto">
          <a:xfrm>
            <a:off x="2947988" y="2378075"/>
            <a:ext cx="0" cy="763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5" name="Line 15"/>
          <p:cNvSpPr>
            <a:spLocks noChangeShapeType="1"/>
          </p:cNvSpPr>
          <p:nvPr/>
        </p:nvSpPr>
        <p:spPr bwMode="auto">
          <a:xfrm>
            <a:off x="4918075" y="3530600"/>
            <a:ext cx="0" cy="763588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6" name="Line 16"/>
          <p:cNvSpPr>
            <a:spLocks noChangeShapeType="1"/>
          </p:cNvSpPr>
          <p:nvPr/>
        </p:nvSpPr>
        <p:spPr bwMode="auto">
          <a:xfrm>
            <a:off x="6661150" y="2776538"/>
            <a:ext cx="0" cy="396875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r-FR"/>
          </a:p>
        </p:txBody>
      </p:sp>
      <p:sp>
        <p:nvSpPr>
          <p:cNvPr id="46097" name="Titre 2"/>
          <p:cNvSpPr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 dirty="0" smtClean="0">
                <a:solidFill>
                  <a:schemeClr val="bg1"/>
                </a:solidFill>
              </a:rPr>
              <a:t>Rice </a:t>
            </a:r>
            <a:r>
              <a:rPr lang="en-GB" altLang="fr-FR" sz="2000" b="1" smtClean="0">
                <a:solidFill>
                  <a:schemeClr val="bg1"/>
                </a:solidFill>
              </a:rPr>
              <a:t>in the </a:t>
            </a:r>
            <a:r>
              <a:rPr lang="en-GB" altLang="fr-FR" sz="2000" b="1" dirty="0">
                <a:solidFill>
                  <a:schemeClr val="bg1"/>
                </a:solidFill>
              </a:rPr>
              <a:t>Camargue</a:t>
            </a:r>
          </a:p>
        </p:txBody>
      </p:sp>
      <p:pic>
        <p:nvPicPr>
          <p:cNvPr id="46098" name="Picture 18" descr="hisr76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575" y="3557588"/>
            <a:ext cx="2166938" cy="14763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6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7" grpId="0" animBg="1"/>
      <p:bldP spid="46089" grpId="0" animBg="1"/>
      <p:bldP spid="46092" grpId="0" animBg="1"/>
      <p:bldP spid="46095" grpId="0" animBg="1"/>
      <p:bldP spid="460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8" name="Picture 4" descr="riz_OSj_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3" y="723900"/>
            <a:ext cx="7361237" cy="613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7" name="Titre 2"/>
          <p:cNvSpPr>
            <a:spLocks/>
          </p:cNvSpPr>
          <p:nvPr/>
        </p:nvSpPr>
        <p:spPr bwMode="auto">
          <a:xfrm>
            <a:off x="755650" y="115888"/>
            <a:ext cx="8229600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fr-FR" sz="2000" b="1">
                <a:solidFill>
                  <a:schemeClr val="bg1"/>
                </a:solidFill>
              </a:rPr>
              <a:t>Le riz en Camargue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fr-FR" altLang="fr-FR" sz="2800"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natural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habitats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905625" y="2625725"/>
            <a:ext cx="1851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600">
                <a:solidFill>
                  <a:schemeClr val="bg1"/>
                </a:solidFill>
              </a:rPr>
              <a:t>Surfaces en riz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7117669" y="2233839"/>
            <a:ext cx="1965325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dirty="0" err="1" smtClean="0">
                <a:solidFill>
                  <a:schemeClr val="accent2"/>
                </a:solidFill>
              </a:rPr>
              <a:t>Ricefields</a:t>
            </a:r>
            <a:r>
              <a:rPr lang="fr-FR" altLang="fr-FR" dirty="0" smtClean="0">
                <a:solidFill>
                  <a:schemeClr val="accent2"/>
                </a:solidFill>
              </a:rPr>
              <a:t> surface area </a:t>
            </a:r>
            <a:r>
              <a:rPr lang="fr-FR" altLang="fr-FR" sz="1400" dirty="0" smtClean="0">
                <a:solidFill>
                  <a:schemeClr val="accent2"/>
                </a:solidFill>
              </a:rPr>
              <a:t>(</a:t>
            </a:r>
            <a:r>
              <a:rPr lang="fr-FR" altLang="fr-FR" sz="1400" dirty="0" err="1" smtClean="0">
                <a:solidFill>
                  <a:schemeClr val="accent2"/>
                </a:solidFill>
              </a:rPr>
              <a:t>dep</a:t>
            </a:r>
            <a:r>
              <a:rPr lang="fr-FR" altLang="fr-FR" sz="1400" dirty="0" smtClean="0">
                <a:solidFill>
                  <a:schemeClr val="accent2"/>
                </a:solidFill>
              </a:rPr>
              <a:t> on world </a:t>
            </a:r>
            <a:r>
              <a:rPr lang="fr-FR" altLang="fr-FR" sz="1400" dirty="0" err="1" smtClean="0">
                <a:solidFill>
                  <a:schemeClr val="accent2"/>
                </a:solidFill>
              </a:rPr>
              <a:t>market</a:t>
            </a:r>
            <a:r>
              <a:rPr lang="fr-FR" altLang="fr-FR" sz="1400" dirty="0" smtClean="0">
                <a:solidFill>
                  <a:schemeClr val="accent2"/>
                </a:solidFill>
              </a:rPr>
              <a:t> </a:t>
            </a:r>
            <a:r>
              <a:rPr lang="fr-FR" altLang="fr-FR" sz="1400" dirty="0" err="1" smtClean="0">
                <a:solidFill>
                  <a:schemeClr val="accent2"/>
                </a:solidFill>
              </a:rPr>
              <a:t>prices</a:t>
            </a:r>
            <a:r>
              <a:rPr lang="fr-FR" altLang="fr-FR" sz="1400" dirty="0" smtClean="0">
                <a:solidFill>
                  <a:schemeClr val="accent2"/>
                </a:solidFill>
              </a:rPr>
              <a:t>, Common </a:t>
            </a:r>
            <a:r>
              <a:rPr lang="fr-FR" altLang="fr-FR" sz="1400" dirty="0" err="1" smtClean="0">
                <a:solidFill>
                  <a:schemeClr val="accent2"/>
                </a:solidFill>
              </a:rPr>
              <a:t>Agric</a:t>
            </a:r>
            <a:r>
              <a:rPr lang="fr-FR" altLang="fr-FR" sz="1400" dirty="0" smtClean="0">
                <a:solidFill>
                  <a:schemeClr val="accent2"/>
                </a:solidFill>
              </a:rPr>
              <a:t>. Policy…)</a:t>
            </a:r>
            <a:endParaRPr lang="fr-FR" altLang="fr-FR" sz="1400" dirty="0">
              <a:solidFill>
                <a:schemeClr val="accent2"/>
              </a:solidFill>
            </a:endParaRPr>
          </a:p>
        </p:txBody>
      </p:sp>
      <p:grpSp>
        <p:nvGrpSpPr>
          <p:cNvPr id="44038" name="Group 6"/>
          <p:cNvGrpSpPr>
            <a:grpSpLocks/>
          </p:cNvGrpSpPr>
          <p:nvPr/>
        </p:nvGrpSpPr>
        <p:grpSpPr bwMode="auto">
          <a:xfrm>
            <a:off x="3089564" y="3716338"/>
            <a:ext cx="5328949" cy="2355850"/>
            <a:chOff x="727" y="2568"/>
            <a:chExt cx="4937" cy="1619"/>
          </a:xfrm>
        </p:grpSpPr>
        <p:grpSp>
          <p:nvGrpSpPr>
            <p:cNvPr id="44039" name="Group 7"/>
            <p:cNvGrpSpPr>
              <a:grpSpLocks/>
            </p:cNvGrpSpPr>
            <p:nvPr/>
          </p:nvGrpSpPr>
          <p:grpSpPr bwMode="auto">
            <a:xfrm>
              <a:off x="727" y="2568"/>
              <a:ext cx="4807" cy="1619"/>
              <a:chOff x="553" y="2540"/>
              <a:chExt cx="4981" cy="1647"/>
            </a:xfrm>
          </p:grpSpPr>
          <p:graphicFrame>
            <p:nvGraphicFramePr>
              <p:cNvPr id="44040" name="Object 8"/>
              <p:cNvGraphicFramePr>
                <a:graphicFrameLocks noChangeAspect="1"/>
              </p:cNvGraphicFramePr>
              <p:nvPr/>
            </p:nvGraphicFramePr>
            <p:xfrm>
              <a:off x="553" y="2540"/>
              <a:ext cx="3776" cy="1647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4061" name="Graphique" r:id="rId3" imgW="9715500" imgH="5086502" progId="Excel.Chart.8">
                      <p:embed/>
                    </p:oleObj>
                  </mc:Choice>
                  <mc:Fallback>
                    <p:oleObj name="Graphique" r:id="rId3" imgW="9715500" imgH="5086502" progId="Excel.Chart.8">
                      <p:embed/>
                      <p:pic>
                        <p:nvPicPr>
                          <p:cNvPr id="0" name="Object 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553" y="2540"/>
                            <a:ext cx="3776" cy="1647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chemeClr val="tx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44041" name="Text Box 9"/>
              <p:cNvSpPr txBox="1">
                <a:spLocks noChangeArrowheads="1"/>
              </p:cNvSpPr>
              <p:nvPr/>
            </p:nvSpPr>
            <p:spPr bwMode="auto">
              <a:xfrm>
                <a:off x="4367" y="3164"/>
                <a:ext cx="1167" cy="40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fr-FR" altLang="fr-FR" sz="1600">
                    <a:solidFill>
                      <a:schemeClr val="bg1"/>
                    </a:solidFill>
                  </a:rPr>
                  <a:t>Salinité du Vaccarès</a:t>
                </a:r>
              </a:p>
            </p:txBody>
          </p:sp>
        </p:grpSp>
        <p:sp>
          <p:nvSpPr>
            <p:cNvPr id="44042" name="Text Box 10"/>
            <p:cNvSpPr txBox="1">
              <a:spLocks noChangeArrowheads="1"/>
            </p:cNvSpPr>
            <p:nvPr/>
          </p:nvSpPr>
          <p:spPr bwMode="auto">
            <a:xfrm>
              <a:off x="4630" y="2969"/>
              <a:ext cx="1034" cy="6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altLang="fr-FR" dirty="0" smtClean="0">
                  <a:solidFill>
                    <a:schemeClr val="accent2"/>
                  </a:solidFill>
                </a:rPr>
                <a:t>Vaccarès </a:t>
              </a:r>
              <a:r>
                <a:rPr lang="fr-FR" altLang="fr-FR" dirty="0" err="1" smtClean="0">
                  <a:solidFill>
                    <a:schemeClr val="accent2"/>
                  </a:solidFill>
                </a:rPr>
                <a:t>lagoon</a:t>
              </a:r>
              <a:r>
                <a:rPr lang="fr-FR" altLang="fr-FR" dirty="0" smtClean="0">
                  <a:solidFill>
                    <a:schemeClr val="accent2"/>
                  </a:solidFill>
                </a:rPr>
                <a:t> </a:t>
              </a:r>
              <a:r>
                <a:rPr lang="fr-FR" altLang="fr-FR" dirty="0" err="1" smtClean="0">
                  <a:solidFill>
                    <a:schemeClr val="accent2"/>
                  </a:solidFill>
                </a:rPr>
                <a:t>salinity</a:t>
              </a:r>
              <a:endParaRPr lang="fr-FR" altLang="fr-FR" dirty="0">
                <a:solidFill>
                  <a:schemeClr val="accent2"/>
                </a:solidFill>
              </a:endParaRPr>
            </a:p>
          </p:txBody>
        </p:sp>
      </p:grpSp>
      <p:pic>
        <p:nvPicPr>
          <p:cNvPr id="44043" name="Picture 11" descr="Ri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513" y="968375"/>
            <a:ext cx="5599112" cy="2878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450850" y="2417763"/>
          <a:ext cx="42338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8" name="Graphique" r:id="rId3" imgW="3524380" imgH="2409768" progId="Excel.Chart.8">
                  <p:embed/>
                </p:oleObj>
              </mc:Choice>
              <mc:Fallback>
                <p:oleObj name="Graphique" r:id="rId3" imgW="3524380" imgH="2409768" progId="Excel.Chart.8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850" y="2417763"/>
                        <a:ext cx="4233863" cy="2895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2376488" y="195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4572000" y="2925763"/>
            <a:ext cx="25908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fr-FR" altLang="fr-FR" sz="2400" b="1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719638" y="4237038"/>
            <a:ext cx="4295775" cy="3968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fr-FR" altLang="fr-FR" sz="1600" i="1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Zostera</a:t>
            </a:r>
            <a:r>
              <a:rPr lang="fr-FR" altLang="fr-FR" sz="1600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1600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beds</a:t>
            </a:r>
            <a:r>
              <a:rPr lang="fr-FR" altLang="fr-FR" sz="1600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– </a:t>
            </a:r>
            <a:r>
              <a:rPr lang="fr-FR" altLang="fr-FR" sz="1600" i="1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data </a:t>
            </a:r>
            <a:r>
              <a:rPr lang="fr-FR" altLang="fr-FR" sz="1600" i="1" dirty="0" err="1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TdV</a:t>
            </a:r>
            <a:r>
              <a:rPr lang="fr-FR" altLang="fr-FR" sz="1600" i="1" dirty="0" smtClean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1600" i="1" dirty="0">
                <a:solidFill>
                  <a:schemeClr val="accent1"/>
                </a:solidFill>
                <a:latin typeface="Maiandra GD" pitchFamily="34" charset="0"/>
                <a:ea typeface="Arial Unicode MS" pitchFamily="34" charset="-128"/>
                <a:cs typeface="Arial Unicode MS" pitchFamily="34" charset="-128"/>
              </a:rPr>
              <a:t>&amp; RNC</a:t>
            </a:r>
          </a:p>
        </p:txBody>
      </p:sp>
      <p:pic>
        <p:nvPicPr>
          <p:cNvPr id="49158" name="Picture 6" descr="zostere 1998bis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749300"/>
            <a:ext cx="4302125" cy="2897188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7" descr="Zostera marina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965200"/>
            <a:ext cx="4297363" cy="3222625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60" name="Text Box 8"/>
          <p:cNvSpPr txBox="1">
            <a:spLocks noChangeArrowheads="1"/>
          </p:cNvSpPr>
          <p:nvPr/>
        </p:nvSpPr>
        <p:spPr bwMode="auto">
          <a:xfrm>
            <a:off x="5246688" y="5099050"/>
            <a:ext cx="3143250" cy="14827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536575" indent="-5365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811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990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69988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349375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806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2637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7209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1781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/>
            <a:r>
              <a:rPr lang="fr-FR" altLang="fr-FR" sz="24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Rice</a:t>
            </a:r>
            <a:r>
              <a:rPr lang="fr-FR" altLang="fr-FR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 </a:t>
            </a:r>
            <a:r>
              <a:rPr lang="fr-FR" altLang="fr-FR" sz="24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market</a:t>
            </a:r>
            <a:r>
              <a:rPr lang="fr-FR" altLang="fr-FR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 </a:t>
            </a:r>
            <a:r>
              <a:rPr lang="fr-FR" altLang="fr-FR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</a:rPr>
              <a:t>+ </a:t>
            </a:r>
            <a:r>
              <a:rPr lang="fr-FR" altLang="fr-FR" sz="24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</a:rPr>
              <a:t>floods</a:t>
            </a:r>
            <a:endParaRPr lang="fr-FR" altLang="fr-FR" sz="2400" i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</a:endParaRPr>
          </a:p>
          <a:p>
            <a:pPr algn="r" eaLnBrk="1" hangingPunct="1">
              <a:buFont typeface="Wingdings" pitchFamily="2" charset="2"/>
              <a:buChar char="à"/>
            </a:pPr>
            <a:r>
              <a:rPr lang="fr-FR" altLang="fr-FR" sz="24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salinity</a:t>
            </a:r>
            <a:r>
              <a:rPr lang="fr-FR" altLang="fr-FR" sz="2400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 </a:t>
            </a:r>
            <a:endParaRPr lang="fr-FR" altLang="fr-FR" sz="2400" i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  <a:sym typeface="Wingdings" pitchFamily="2" charset="2"/>
            </a:endParaRPr>
          </a:p>
          <a:p>
            <a:pPr algn="r" eaLnBrk="1" hangingPunct="1">
              <a:buFont typeface="Wingdings" pitchFamily="2" charset="2"/>
              <a:buChar char="à"/>
            </a:pPr>
            <a:r>
              <a:rPr lang="fr-FR" altLang="fr-FR" sz="2400" i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e</a:t>
            </a:r>
            <a:r>
              <a:rPr lang="fr-FR" altLang="fr-FR" sz="2400" i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aiandra GD" pitchFamily="34" charset="0"/>
                <a:sym typeface="Wingdings" pitchFamily="2" charset="2"/>
              </a:rPr>
              <a:t>cosystems</a:t>
            </a:r>
            <a:endParaRPr lang="fr-FR" altLang="fr-FR" sz="2400" i="1" dirty="0">
              <a:solidFill>
                <a:schemeClr val="accent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Maiandra GD" pitchFamily="34" charset="0"/>
            </a:endParaRPr>
          </a:p>
        </p:txBody>
      </p:sp>
      <p:pic>
        <p:nvPicPr>
          <p:cNvPr id="49161" name="Picture 9" descr="zostere 200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838" y="3663950"/>
            <a:ext cx="4248150" cy="2911475"/>
          </a:xfrm>
          <a:prstGeom prst="rect">
            <a:avLst/>
          </a:prstGeom>
          <a:noFill/>
          <a:ln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natural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habitats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9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7" grpId="0" animBg="1"/>
      <p:bldP spid="4916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/>
          <p:cNvSpPr/>
          <p:nvPr/>
        </p:nvSpPr>
        <p:spPr>
          <a:xfrm>
            <a:off x="3936729" y="3244334"/>
            <a:ext cx="1270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b="1" dirty="0" err="1"/>
              <a:t>Wetlands</a:t>
            </a:r>
            <a:r>
              <a:rPr lang="fr-FR" b="1" dirty="0"/>
              <a:t> </a:t>
            </a:r>
            <a:endParaRPr lang="fr-FR" dirty="0"/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261" y="1540030"/>
            <a:ext cx="8103475" cy="4147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9448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890" name="Rectangle 2"/>
          <p:cNvSpPr>
            <a:spLocks noChangeArrowheads="1"/>
          </p:cNvSpPr>
          <p:nvPr/>
        </p:nvSpPr>
        <p:spPr bwMode="auto">
          <a:xfrm>
            <a:off x="1952625" y="1571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1" name="Rectangle 3"/>
          <p:cNvSpPr>
            <a:spLocks noChangeArrowheads="1"/>
          </p:cNvSpPr>
          <p:nvPr/>
        </p:nvSpPr>
        <p:spPr bwMode="auto">
          <a:xfrm>
            <a:off x="1962150" y="1585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2" name="Rectangle 4"/>
          <p:cNvSpPr>
            <a:spLocks noChangeArrowheads="1"/>
          </p:cNvSpPr>
          <p:nvPr/>
        </p:nvSpPr>
        <p:spPr bwMode="auto">
          <a:xfrm>
            <a:off x="1690688" y="16716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421893" name="Picture 5" descr="siteweb-herbier-f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06"/>
          <a:stretch>
            <a:fillRect/>
          </a:stretch>
        </p:blipFill>
        <p:spPr bwMode="auto">
          <a:xfrm>
            <a:off x="762000" y="625475"/>
            <a:ext cx="79248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1894" name="Rectangle 6"/>
          <p:cNvSpPr>
            <a:spLocks noChangeArrowheads="1"/>
          </p:cNvSpPr>
          <p:nvPr/>
        </p:nvSpPr>
        <p:spPr bwMode="auto">
          <a:xfrm>
            <a:off x="1962150" y="1862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421895" name="Rectangle 7"/>
          <p:cNvSpPr>
            <a:spLocks noChangeArrowheads="1"/>
          </p:cNvSpPr>
          <p:nvPr/>
        </p:nvSpPr>
        <p:spPr bwMode="auto">
          <a:xfrm>
            <a:off x="1962150" y="18621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421896" name="Picture 8" descr="siteweb-herbier-fi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17" r="21983" b="8943"/>
          <a:stretch>
            <a:fillRect/>
          </a:stretch>
        </p:blipFill>
        <p:spPr bwMode="auto">
          <a:xfrm>
            <a:off x="2237015" y="6143625"/>
            <a:ext cx="6629400" cy="56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21897" name="Group 9"/>
          <p:cNvGrpSpPr>
            <a:grpSpLocks/>
          </p:cNvGrpSpPr>
          <p:nvPr/>
        </p:nvGrpSpPr>
        <p:grpSpPr bwMode="auto">
          <a:xfrm>
            <a:off x="865415" y="4405312"/>
            <a:ext cx="2743200" cy="2057400"/>
            <a:chOff x="480" y="2448"/>
            <a:chExt cx="1728" cy="1296"/>
          </a:xfrm>
        </p:grpSpPr>
        <p:pic>
          <p:nvPicPr>
            <p:cNvPr id="421898" name="Picture 10" descr="Zost_20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588" b="7257"/>
            <a:stretch>
              <a:fillRect/>
            </a:stretch>
          </p:blipFill>
          <p:spPr bwMode="auto">
            <a:xfrm>
              <a:off x="576" y="2736"/>
              <a:ext cx="1488" cy="8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1899" name="Rectangle 11"/>
            <p:cNvSpPr>
              <a:spLocks noChangeArrowheads="1"/>
            </p:cNvSpPr>
            <p:nvPr/>
          </p:nvSpPr>
          <p:spPr bwMode="auto">
            <a:xfrm>
              <a:off x="480" y="2544"/>
              <a:ext cx="1632" cy="1200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1900" name="Line 12"/>
            <p:cNvSpPr>
              <a:spLocks noChangeShapeType="1"/>
            </p:cNvSpPr>
            <p:nvPr/>
          </p:nvSpPr>
          <p:spPr bwMode="auto">
            <a:xfrm>
              <a:off x="1920" y="2448"/>
              <a:ext cx="0" cy="2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fr-FR"/>
            </a:p>
          </p:txBody>
        </p:sp>
        <p:sp>
          <p:nvSpPr>
            <p:cNvPr id="421901" name="Text Box 13"/>
            <p:cNvSpPr txBox="1">
              <a:spLocks noChangeArrowheads="1"/>
            </p:cNvSpPr>
            <p:nvPr/>
          </p:nvSpPr>
          <p:spPr bwMode="auto">
            <a:xfrm>
              <a:off x="1680" y="2688"/>
              <a:ext cx="52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fr-FR" altLang="fr-FR" sz="1000" b="1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rPr>
                <a:t>2002</a:t>
              </a:r>
              <a:endParaRPr lang="en-US" altLang="fr-FR" sz="1000" b="1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421902" name="Text Box 14"/>
          <p:cNvSpPr txBox="1">
            <a:spLocks noChangeArrowheads="1"/>
          </p:cNvSpPr>
          <p:nvPr/>
        </p:nvSpPr>
        <p:spPr bwMode="auto">
          <a:xfrm>
            <a:off x="4038600" y="4343400"/>
            <a:ext cx="441960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b="1">
                <a:latin typeface="Times New Roman" pitchFamily="18" charset="0"/>
              </a:rPr>
              <a:t>GIS analysis of </a:t>
            </a:r>
            <a:r>
              <a:rPr lang="fr-FR" altLang="fr-FR" b="1" i="1">
                <a:latin typeface="Times New Roman" pitchFamily="18" charset="0"/>
              </a:rPr>
              <a:t>Zostera</a:t>
            </a:r>
            <a:r>
              <a:rPr lang="fr-FR" altLang="fr-FR" b="1">
                <a:latin typeface="Times New Roman" pitchFamily="18" charset="0"/>
              </a:rPr>
              <a:t> cover (interpolation by triangulation) </a:t>
            </a:r>
            <a:endParaRPr lang="en-US" altLang="fr-FR" b="1">
              <a:latin typeface="Times New Roman" pitchFamily="18" charset="0"/>
            </a:endParaRPr>
          </a:p>
        </p:txBody>
      </p:sp>
      <p:sp>
        <p:nvSpPr>
          <p:cNvPr id="15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natural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habitats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9895819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6137" name="Object 9"/>
          <p:cNvGraphicFramePr>
            <a:graphicFrameLocks noGrp="1" noChangeAspect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956806166"/>
              </p:ext>
            </p:extLst>
          </p:nvPr>
        </p:nvGraphicFramePr>
        <p:xfrm>
          <a:off x="716417" y="1435100"/>
          <a:ext cx="7469640" cy="5107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11" name="Graphique" r:id="rId3" imgW="3524380" imgH="2409768" progId="Excel.Chart.8">
                  <p:embed/>
                </p:oleObj>
              </mc:Choice>
              <mc:Fallback>
                <p:oleObj name="Graphique" r:id="rId3" imgW="3524380" imgH="2409768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6417" y="1435100"/>
                        <a:ext cx="7469640" cy="51078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6131" name="Rectangle 3"/>
          <p:cNvSpPr>
            <a:spLocks noChangeArrowheads="1"/>
          </p:cNvSpPr>
          <p:nvPr/>
        </p:nvSpPr>
        <p:spPr bwMode="auto">
          <a:xfrm>
            <a:off x="2376488" y="1952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76135" name="Text Box 7"/>
          <p:cNvSpPr txBox="1">
            <a:spLocks noChangeArrowheads="1"/>
          </p:cNvSpPr>
          <p:nvPr/>
        </p:nvSpPr>
        <p:spPr bwMode="auto">
          <a:xfrm>
            <a:off x="4572000" y="2925763"/>
            <a:ext cx="2590800" cy="1004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fr-FR" altLang="fr-FR" b="1"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fr-FR" altLang="fr-FR" b="1"/>
          </a:p>
        </p:txBody>
      </p:sp>
      <p:sp>
        <p:nvSpPr>
          <p:cNvPr id="176149" name="Rectangle 21"/>
          <p:cNvSpPr>
            <a:spLocks noChangeArrowheads="1"/>
          </p:cNvSpPr>
          <p:nvPr/>
        </p:nvSpPr>
        <p:spPr bwMode="auto">
          <a:xfrm>
            <a:off x="1292907" y="1641929"/>
            <a:ext cx="6911975" cy="8286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anchor="ctr" anchorCtr="1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r>
              <a:rPr lang="fr-FR" altLang="fr-FR" sz="2400" dirty="0" err="1" smtClean="0">
                <a:effectLst/>
              </a:rPr>
              <a:t>Biological</a:t>
            </a:r>
            <a:r>
              <a:rPr lang="fr-FR" altLang="fr-FR" sz="2400" dirty="0" smtClean="0">
                <a:effectLst/>
              </a:rPr>
              <a:t> </a:t>
            </a:r>
            <a:r>
              <a:rPr lang="fr-FR" altLang="fr-FR" sz="2400" dirty="0" err="1" smtClean="0">
                <a:effectLst/>
              </a:rPr>
              <a:t>consequences</a:t>
            </a:r>
            <a:r>
              <a:rPr lang="fr-FR" altLang="fr-FR" sz="2400" dirty="0" smtClean="0">
                <a:effectLst/>
              </a:rPr>
              <a:t> :</a:t>
            </a:r>
          </a:p>
          <a:p>
            <a:endParaRPr lang="fr-FR" altLang="fr-FR" sz="2400" dirty="0" smtClean="0">
              <a:effectLst/>
            </a:endParaRPr>
          </a:p>
          <a:p>
            <a:r>
              <a:rPr lang="fr-FR" altLang="fr-FR" sz="2000" i="1" dirty="0" smtClean="0">
                <a:solidFill>
                  <a:srgbClr val="0070C0"/>
                </a:solidFill>
                <a:effectLst/>
              </a:rPr>
              <a:t>Fish </a:t>
            </a:r>
            <a:r>
              <a:rPr lang="fr-FR" altLang="fr-FR" sz="2000" i="1" dirty="0" err="1" smtClean="0">
                <a:solidFill>
                  <a:srgbClr val="0070C0"/>
                </a:solidFill>
                <a:effectLst/>
              </a:rPr>
              <a:t>species</a:t>
            </a:r>
            <a:r>
              <a:rPr lang="fr-FR" altLang="fr-FR" sz="2000" i="1" dirty="0" smtClean="0">
                <a:solidFill>
                  <a:srgbClr val="0070C0"/>
                </a:solidFill>
                <a:effectLst/>
              </a:rPr>
              <a:t> </a:t>
            </a:r>
            <a:r>
              <a:rPr lang="fr-FR" altLang="fr-FR" sz="2000" i="1" dirty="0" err="1" smtClean="0">
                <a:solidFill>
                  <a:srgbClr val="0070C0"/>
                </a:solidFill>
                <a:effectLst/>
              </a:rPr>
              <a:t>diversity</a:t>
            </a:r>
            <a:r>
              <a:rPr lang="fr-FR" altLang="fr-FR" sz="2000" i="1" dirty="0" smtClean="0">
                <a:solidFill>
                  <a:srgbClr val="0070C0"/>
                </a:solidFill>
                <a:effectLst/>
              </a:rPr>
              <a:t> in the Vaccarès</a:t>
            </a:r>
            <a:endParaRPr lang="fr-FR" altLang="fr-FR" sz="2000" i="1" dirty="0">
              <a:solidFill>
                <a:srgbClr val="0070C0"/>
              </a:solidFill>
              <a:effectLst/>
            </a:endParaRPr>
          </a:p>
        </p:txBody>
      </p:sp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species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255263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47" y="2400733"/>
            <a:ext cx="7979002" cy="3741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Espace réservé du contenu 2"/>
          <p:cNvSpPr>
            <a:spLocks noGrp="1"/>
          </p:cNvSpPr>
          <p:nvPr>
            <p:ph sz="quarter" idx="1"/>
          </p:nvPr>
        </p:nvSpPr>
        <p:spPr>
          <a:xfrm>
            <a:off x="558800" y="1084263"/>
            <a:ext cx="8049491" cy="1214870"/>
          </a:xfrm>
        </p:spPr>
        <p:txBody>
          <a:bodyPr/>
          <a:lstStyle/>
          <a:p>
            <a:r>
              <a:rPr lang="en-US" sz="2000" b="1" dirty="0">
                <a:latin typeface="+mj-lt"/>
              </a:rPr>
              <a:t>Specific richness of fish stocks per station since 1988 compared to the evolution of salinity</a:t>
            </a:r>
            <a:endParaRPr lang="fr-FR" sz="2000" dirty="0">
              <a:latin typeface="+mj-lt"/>
            </a:endParaRP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species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2390145"/>
      </p:ext>
    </p:extLst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contenu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262600"/>
      </p:ext>
    </p:extLst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r"/>
            <a:r>
              <a:rPr lang="fr-FR" altLang="fr-FR" sz="2000" b="1" dirty="0" smtClean="0">
                <a:solidFill>
                  <a:schemeClr val="bg1"/>
                </a:solidFill>
              </a:rPr>
              <a:t>Agriculture &amp; Natural habitats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892175" y="5610225"/>
            <a:ext cx="3341688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fr-FR" altLang="fr-FR" sz="2000" dirty="0" err="1" smtClean="0">
                <a:solidFill>
                  <a:srgbClr val="0054A6"/>
                </a:solidFill>
              </a:rPr>
              <a:t>Annual</a:t>
            </a:r>
            <a:r>
              <a:rPr lang="fr-FR" altLang="fr-FR" sz="2000" dirty="0" smtClean="0">
                <a:solidFill>
                  <a:srgbClr val="0054A6"/>
                </a:solidFill>
              </a:rPr>
              <a:t> </a:t>
            </a:r>
            <a:r>
              <a:rPr lang="fr-FR" altLang="fr-FR" sz="2000" dirty="0" err="1" smtClean="0">
                <a:solidFill>
                  <a:srgbClr val="0054A6"/>
                </a:solidFill>
              </a:rPr>
              <a:t>loss</a:t>
            </a:r>
            <a:r>
              <a:rPr lang="fr-FR" altLang="fr-FR" sz="2000" dirty="0" smtClean="0">
                <a:solidFill>
                  <a:srgbClr val="0054A6"/>
                </a:solidFill>
              </a:rPr>
              <a:t> (%) of </a:t>
            </a:r>
            <a:r>
              <a:rPr lang="fr-FR" altLang="fr-FR" sz="2000" dirty="0" err="1" smtClean="0">
                <a:solidFill>
                  <a:srgbClr val="0054A6"/>
                </a:solidFill>
              </a:rPr>
              <a:t>natural</a:t>
            </a:r>
            <a:r>
              <a:rPr lang="fr-FR" altLang="fr-FR" sz="2000" dirty="0" smtClean="0">
                <a:solidFill>
                  <a:srgbClr val="0054A6"/>
                </a:solidFill>
              </a:rPr>
              <a:t> habitats in the </a:t>
            </a:r>
            <a:r>
              <a:rPr lang="fr-FR" altLang="fr-FR" sz="2000" dirty="0" err="1" smtClean="0">
                <a:solidFill>
                  <a:srgbClr val="0054A6"/>
                </a:solidFill>
              </a:rPr>
              <a:t>Regional</a:t>
            </a:r>
            <a:r>
              <a:rPr lang="fr-FR" altLang="fr-FR" sz="2000" dirty="0" smtClean="0">
                <a:solidFill>
                  <a:srgbClr val="0054A6"/>
                </a:solidFill>
              </a:rPr>
              <a:t> Park </a:t>
            </a:r>
            <a:r>
              <a:rPr lang="fr-FR" altLang="fr-FR" sz="2000" dirty="0">
                <a:solidFill>
                  <a:srgbClr val="0054A6"/>
                </a:solidFill>
              </a:rPr>
              <a:t/>
            </a:r>
            <a:br>
              <a:rPr lang="fr-FR" altLang="fr-FR" sz="2000" dirty="0">
                <a:solidFill>
                  <a:srgbClr val="0054A6"/>
                </a:solidFill>
              </a:rPr>
            </a:br>
            <a:r>
              <a:rPr lang="fr-FR" altLang="fr-FR" sz="1600" i="1" dirty="0">
                <a:solidFill>
                  <a:srgbClr val="0054A6"/>
                </a:solidFill>
              </a:rPr>
              <a:t>(A. Tamisier, SNPN/RNC, PNRC)</a:t>
            </a:r>
            <a:endParaRPr lang="fr-FR" altLang="fr-FR" sz="1600" i="1" dirty="0">
              <a:solidFill>
                <a:schemeClr val="accent2"/>
              </a:solidFill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6570663" y="2528888"/>
            <a:ext cx="2344737" cy="91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1pPr>
            <a:lvl2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eaLnBrk="0" hangingPunct="0"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fr-FR" altLang="fr-FR" sz="2000" dirty="0">
                <a:solidFill>
                  <a:srgbClr val="0054A6"/>
                </a:solidFill>
              </a:rPr>
              <a:t>Evolution </a:t>
            </a:r>
            <a:r>
              <a:rPr lang="fr-FR" altLang="fr-FR" sz="2000" dirty="0" smtClean="0">
                <a:solidFill>
                  <a:srgbClr val="0054A6"/>
                </a:solidFill>
              </a:rPr>
              <a:t>of land-</a:t>
            </a:r>
            <a:r>
              <a:rPr lang="fr-FR" altLang="fr-FR" sz="2000" dirty="0" err="1" smtClean="0">
                <a:solidFill>
                  <a:srgbClr val="0054A6"/>
                </a:solidFill>
              </a:rPr>
              <a:t>cover</a:t>
            </a:r>
            <a:r>
              <a:rPr lang="fr-FR" altLang="fr-FR" sz="2000" dirty="0" smtClean="0">
                <a:solidFill>
                  <a:srgbClr val="0054A6"/>
                </a:solidFill>
              </a:rPr>
              <a:t>, </a:t>
            </a:r>
            <a:r>
              <a:rPr lang="fr-FR" altLang="fr-FR" sz="2000" dirty="0">
                <a:solidFill>
                  <a:srgbClr val="0054A6"/>
                </a:solidFill>
              </a:rPr>
              <a:t>1942-1984</a:t>
            </a:r>
            <a:br>
              <a:rPr lang="fr-FR" altLang="fr-FR" sz="2000" dirty="0">
                <a:solidFill>
                  <a:srgbClr val="0054A6"/>
                </a:solidFill>
              </a:rPr>
            </a:br>
            <a:r>
              <a:rPr lang="fr-FR" altLang="fr-FR" sz="2000" dirty="0">
                <a:solidFill>
                  <a:srgbClr val="0054A6"/>
                </a:solidFill>
              </a:rPr>
              <a:t/>
            </a:r>
            <a:br>
              <a:rPr lang="fr-FR" altLang="fr-FR" sz="2000" dirty="0">
                <a:solidFill>
                  <a:srgbClr val="0054A6"/>
                </a:solidFill>
              </a:rPr>
            </a:br>
            <a:r>
              <a:rPr lang="fr-FR" altLang="fr-FR" sz="1600" i="1" dirty="0">
                <a:solidFill>
                  <a:srgbClr val="0054A6"/>
                </a:solidFill>
              </a:rPr>
              <a:t>(A. Tamisier)</a:t>
            </a:r>
            <a:endParaRPr lang="fr-FR" altLang="fr-FR" sz="1600" i="1" dirty="0">
              <a:solidFill>
                <a:schemeClr val="accent2"/>
              </a:solidFill>
            </a:endParaRP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700088" y="749300"/>
            <a:ext cx="696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A constant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loss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of Nature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pic>
        <p:nvPicPr>
          <p:cNvPr id="43014" name="Picture 6" descr="Pertes milieux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2450" y="4594225"/>
            <a:ext cx="4464050" cy="2263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5" name="Picture 7" descr="3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950" y="1592263"/>
            <a:ext cx="6154738" cy="3014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1887538" y="1116013"/>
            <a:ext cx="69659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…but </a:t>
            </a:r>
            <a:r>
              <a:rPr lang="fr-FR" altLang="fr-FR" sz="24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slowing</a:t>
            </a:r>
            <a:r>
              <a:rPr lang="fr-FR" altLang="fr-FR" sz="24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down</a:t>
            </a:r>
            <a:endParaRPr lang="fr-FR" altLang="fr-FR" sz="24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  <p:bldP spid="430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601663" y="612775"/>
            <a:ext cx="79216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342900" indent="-3429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800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1257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714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21717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None/>
            </a:pPr>
            <a:endParaRPr lang="fr-FR" altLang="fr-FR" sz="2800">
              <a:effectLst>
                <a:outerShdw blurRad="38100" dist="38100" dir="2700000" algn="tl">
                  <a:srgbClr val="C0C0C0"/>
                </a:outerShdw>
              </a:effectLst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4035" name="Text Box 3"/>
          <p:cNvSpPr txBox="1">
            <a:spLocks noChangeArrowheads="1"/>
          </p:cNvSpPr>
          <p:nvPr/>
        </p:nvSpPr>
        <p:spPr bwMode="auto">
          <a:xfrm>
            <a:off x="1085850" y="-33338"/>
            <a:ext cx="7934325" cy="457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An agriculture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influencing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bg1"/>
                </a:solidFill>
                <a:latin typeface="Maiandra GD" pitchFamily="34" charset="0"/>
              </a:rPr>
              <a:t>natural</a:t>
            </a:r>
            <a:r>
              <a:rPr lang="fr-FR" altLang="fr-FR" sz="2400" b="1" dirty="0" smtClean="0">
                <a:solidFill>
                  <a:schemeClr val="bg1"/>
                </a:solidFill>
                <a:latin typeface="Maiandra GD" pitchFamily="34" charset="0"/>
              </a:rPr>
              <a:t> habitats</a:t>
            </a:r>
            <a:endParaRPr lang="fr-FR" altLang="fr-FR" sz="2400" b="1" dirty="0">
              <a:solidFill>
                <a:schemeClr val="bg1"/>
              </a:solidFill>
              <a:latin typeface="Maiandra GD" pitchFamily="34" charset="0"/>
            </a:endParaRP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6905625" y="2625725"/>
            <a:ext cx="18510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1600">
                <a:solidFill>
                  <a:schemeClr val="bg1"/>
                </a:solidFill>
              </a:rPr>
              <a:t>Surfaces en riz</a:t>
            </a: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519112" y="770136"/>
            <a:ext cx="80867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Conclusion : the causes for </a:t>
            </a:r>
            <a:r>
              <a:rPr lang="fr-FR" altLang="fr-FR" sz="2400" b="1" dirty="0" err="1" smtClean="0">
                <a:solidFill>
                  <a:schemeClr val="accent1"/>
                </a:solidFill>
                <a:latin typeface="Maiandra GD" pitchFamily="34" charset="0"/>
              </a:rPr>
              <a:t>ecological</a:t>
            </a:r>
            <a:r>
              <a:rPr lang="fr-FR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 change  are </a:t>
            </a:r>
            <a:r>
              <a:rPr lang="fr-FR" altLang="fr-FR" sz="2400" b="1" dirty="0" err="1" smtClean="0">
                <a:solidFill>
                  <a:schemeClr val="accent1"/>
                </a:solidFill>
                <a:latin typeface="Maiandra GD" pitchFamily="34" charset="0"/>
              </a:rPr>
              <a:t>further</a:t>
            </a:r>
            <a:r>
              <a:rPr lang="fr-FR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 and </a:t>
            </a:r>
            <a:r>
              <a:rPr lang="fr-FR" altLang="fr-FR" sz="2400" b="1" dirty="0" err="1" smtClean="0">
                <a:solidFill>
                  <a:schemeClr val="accent1"/>
                </a:solidFill>
                <a:latin typeface="Maiandra GD" pitchFamily="34" charset="0"/>
              </a:rPr>
              <a:t>further</a:t>
            </a:r>
            <a:r>
              <a:rPr lang="fr-FR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 </a:t>
            </a:r>
            <a:r>
              <a:rPr lang="fr-FR" altLang="fr-FR" sz="2400" b="1" dirty="0" err="1" smtClean="0">
                <a:solidFill>
                  <a:schemeClr val="accent1"/>
                </a:solidFill>
                <a:latin typeface="Maiandra GD" pitchFamily="34" charset="0"/>
              </a:rPr>
              <a:t>from</a:t>
            </a:r>
            <a:r>
              <a:rPr lang="fr-FR" altLang="fr-FR" sz="2400" b="1" dirty="0" smtClean="0">
                <a:solidFill>
                  <a:schemeClr val="accent1"/>
                </a:solidFill>
                <a:latin typeface="Maiandra GD" pitchFamily="34" charset="0"/>
              </a:rPr>
              <a:t> the Camargue</a:t>
            </a:r>
            <a:endParaRPr lang="fr-FR" altLang="fr-FR" sz="2400" b="1" dirty="0">
              <a:solidFill>
                <a:schemeClr val="accent1"/>
              </a:solidFill>
              <a:latin typeface="Maiandra GD" pitchFamily="34" charset="0"/>
            </a:endParaRPr>
          </a:p>
        </p:txBody>
      </p:sp>
      <p:pic>
        <p:nvPicPr>
          <p:cNvPr id="15" name="Picture 1026" descr="Bagua fl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" y="3987812"/>
            <a:ext cx="4019550" cy="30575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028" descr="bag9"/>
          <p:cNvPicPr>
            <a:picLocks noChangeAspect="1" noChangeArrowheads="1"/>
          </p:cNvPicPr>
          <p:nvPr/>
        </p:nvPicPr>
        <p:blipFill>
          <a:blip r:embed="rId4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925"/>
          <a:stretch>
            <a:fillRect/>
          </a:stretch>
        </p:blipFill>
        <p:spPr bwMode="auto">
          <a:xfrm>
            <a:off x="4754563" y="3987812"/>
            <a:ext cx="4002087" cy="28955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027" descr="hisr76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3" y="1683240"/>
            <a:ext cx="4043362" cy="275625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Obje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8375057"/>
              </p:ext>
            </p:extLst>
          </p:nvPr>
        </p:nvGraphicFramePr>
        <p:xfrm>
          <a:off x="4775200" y="1682750"/>
          <a:ext cx="3981450" cy="257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31" name="Image Bitmap" r:id="rId6" imgW="5571429" imgH="3610479" progId="PBrush">
                  <p:embed/>
                </p:oleObj>
              </mc:Choice>
              <mc:Fallback>
                <p:oleObj name="Image Bitmap" r:id="rId6" imgW="5571429" imgH="3610479" progId="PBrush">
                  <p:embed/>
                  <p:pic>
                    <p:nvPicPr>
                      <p:cNvPr id="0" name="Obje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75200" y="1682750"/>
                        <a:ext cx="3981450" cy="25756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29643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04" name="Picture 4" descr="Graphe hérons garde boeufs copi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9117" y="2525712"/>
            <a:ext cx="3962853" cy="2877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05" name="Picture 5" descr="Graphe Héron cendré copi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24" y="738187"/>
            <a:ext cx="4600576" cy="3531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607" name="Picture 7" descr="Graphe flamants copi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7163" y="4162425"/>
            <a:ext cx="3843337" cy="2481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2569029" y="749300"/>
            <a:ext cx="65749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Large,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spectacular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species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progressing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thanks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to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legal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protection…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5664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9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700088" y="749300"/>
            <a:ext cx="6965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…but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species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once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common</a:t>
            </a:r>
            <a:r>
              <a:rPr lang="fr-FR" altLang="fr-FR" sz="2800" b="1" dirty="0" smtClean="0">
                <a:solidFill>
                  <a:srgbClr val="0070C0"/>
                </a:solidFill>
                <a:latin typeface="Maiandra GD" panose="020E0502030308020204" pitchFamily="34" charset="0"/>
              </a:rPr>
              <a:t> are </a:t>
            </a:r>
            <a:r>
              <a:rPr lang="fr-FR" altLang="fr-FR" sz="2800" b="1" dirty="0" err="1" smtClean="0">
                <a:solidFill>
                  <a:srgbClr val="0070C0"/>
                </a:solidFill>
                <a:latin typeface="Maiandra GD" panose="020E0502030308020204" pitchFamily="34" charset="0"/>
              </a:rPr>
              <a:t>declining</a:t>
            </a:r>
            <a:endParaRPr lang="fr-FR" altLang="fr-FR" sz="2800" b="1" dirty="0">
              <a:solidFill>
                <a:srgbClr val="0070C0"/>
              </a:solidFill>
              <a:latin typeface="Maiandra GD" panose="020E0502030308020204" pitchFamily="34" charset="0"/>
            </a:endParaRP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1504724" y="5995761"/>
            <a:ext cx="3349625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l"/>
            <a:r>
              <a:rPr lang="fr-FR" altLang="fr-FR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Nb </a:t>
            </a:r>
            <a:r>
              <a:rPr lang="fr-FR" altLang="fr-FR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Rabbits</a:t>
            </a:r>
            <a:r>
              <a:rPr lang="fr-FR" altLang="fr-FR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per km² on </a:t>
            </a:r>
            <a:r>
              <a:rPr lang="fr-FR" altLang="fr-FR" sz="1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Tour du </a:t>
            </a:r>
            <a:r>
              <a:rPr lang="fr-FR" altLang="fr-FR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Valat</a:t>
            </a:r>
            <a:r>
              <a:rPr lang="fr-FR" altLang="fr-FR" sz="1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fr-FR" sz="18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Estate</a:t>
            </a:r>
            <a:endParaRPr lang="fr-FR" altLang="fr-FR" sz="1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8" y="1162730"/>
            <a:ext cx="5105400" cy="2943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5" descr="Graphe lapins copie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76442" y="3182937"/>
            <a:ext cx="4667558" cy="356975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Rectangle 18"/>
          <p:cNvSpPr>
            <a:spLocks noChangeArrowheads="1"/>
          </p:cNvSpPr>
          <p:nvPr/>
        </p:nvSpPr>
        <p:spPr bwMode="auto">
          <a:xfrm>
            <a:off x="5717496" y="1445533"/>
            <a:ext cx="3349625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l"/>
            <a:r>
              <a:rPr lang="fr-FR" altLang="fr-FR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Common </a:t>
            </a:r>
            <a:r>
              <a:rPr lang="fr-FR" altLang="fr-FR" sz="1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Bird</a:t>
            </a:r>
            <a:r>
              <a:rPr lang="fr-FR" altLang="fr-FR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fr-FR" sz="1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Census</a:t>
            </a:r>
            <a:r>
              <a:rPr lang="fr-FR" altLang="fr-FR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Provence </a:t>
            </a:r>
            <a:r>
              <a:rPr lang="fr-FR" altLang="fr-FR" sz="1800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region</a:t>
            </a:r>
            <a:r>
              <a:rPr lang="fr-FR" altLang="fr-FR" sz="1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(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yellow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 =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species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 of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Farmland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;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red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Urban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; green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Forests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; black </a:t>
            </a:r>
            <a:r>
              <a:rPr lang="fr-FR" altLang="fr-FR" sz="1400" i="1" dirty="0" err="1" smtClean="0">
                <a:solidFill>
                  <a:srgbClr val="0070C0"/>
                </a:solidFill>
                <a:effectLst/>
              </a:rPr>
              <a:t>Generalists</a:t>
            </a:r>
            <a:r>
              <a:rPr lang="fr-FR" altLang="fr-FR" sz="1400" i="1" dirty="0" smtClean="0">
                <a:solidFill>
                  <a:srgbClr val="0070C0"/>
                </a:solidFill>
                <a:effectLst/>
              </a:rPr>
              <a:t>)</a:t>
            </a:r>
            <a:endParaRPr lang="fr-FR" altLang="fr-FR" sz="1400" i="1" dirty="0">
              <a:solidFill>
                <a:srgbClr val="0070C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95238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3076"/>
          <p:cNvSpPr>
            <a:spLocks noChangeArrowheads="1"/>
          </p:cNvSpPr>
          <p:nvPr/>
        </p:nvSpPr>
        <p:spPr bwMode="auto">
          <a:xfrm>
            <a:off x="1690688" y="2281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1078" name="Rectangle 3078"/>
          <p:cNvSpPr>
            <a:spLocks noChangeArrowheads="1"/>
          </p:cNvSpPr>
          <p:nvPr/>
        </p:nvSpPr>
        <p:spPr bwMode="auto">
          <a:xfrm>
            <a:off x="1766888" y="13573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pic>
        <p:nvPicPr>
          <p:cNvPr id="131079" name="Picture 3079" descr="littoral 20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" t="670" r="1761" b="1750"/>
          <a:stretch>
            <a:fillRect/>
          </a:stretch>
        </p:blipFill>
        <p:spPr bwMode="auto">
          <a:xfrm>
            <a:off x="1690688" y="2254252"/>
            <a:ext cx="5659438" cy="4159250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The </a:t>
            </a:r>
            <a:r>
              <a:rPr lang="fr-FR" altLang="fr-FR" sz="2000" b="1" dirty="0" err="1" smtClean="0">
                <a:solidFill>
                  <a:schemeClr val="bg1"/>
                </a:solidFill>
                <a:ea typeface="Arial Unicode MS" pitchFamily="34" charset="-128"/>
                <a:cs typeface="Arial Unicode MS" pitchFamily="34" charset="-128"/>
              </a:rPr>
              <a:t>coastline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821965" y="1200021"/>
            <a:ext cx="7396884" cy="887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3"/>
              </a:buBlip>
            </a:pP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Either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strong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regression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or progression of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coastline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dep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. on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sectors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(- 5 to 10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m/ an  / 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+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20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m/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yr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…)</a:t>
            </a:r>
            <a:endParaRPr lang="fr-FR" altLang="fr-FR" sz="3200" b="1" u="sng" dirty="0" smtClean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83570822"/>
      </p:ext>
    </p:extLst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" r="2324" b="5338"/>
          <a:stretch>
            <a:fillRect/>
          </a:stretch>
        </p:blipFill>
        <p:spPr bwMode="auto">
          <a:xfrm>
            <a:off x="518247" y="1927947"/>
            <a:ext cx="8334375" cy="472122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0774" name="Rectangle 6"/>
          <p:cNvSpPr>
            <a:spLocks noGrp="1" noChangeArrowheads="1"/>
          </p:cNvSpPr>
          <p:nvPr>
            <p:ph type="title"/>
          </p:nvPr>
        </p:nvSpPr>
        <p:spPr>
          <a:xfrm>
            <a:off x="6011863" y="5311775"/>
            <a:ext cx="1968355" cy="665163"/>
          </a:xfrm>
          <a:solidFill>
            <a:schemeClr val="bg1"/>
          </a:solidFill>
          <a:ln>
            <a:solidFill>
              <a:schemeClr val="tx2"/>
            </a:solidFill>
            <a:miter lim="800000"/>
            <a:headEnd/>
            <a:tailEnd/>
          </a:ln>
        </p:spPr>
        <p:txBody>
          <a:bodyPr anchorCtr="0"/>
          <a:lstStyle/>
          <a:p>
            <a:r>
              <a:rPr lang="fr-FR" altLang="fr-FR" sz="2800" b="1" i="1" dirty="0" err="1" smtClean="0">
                <a:solidFill>
                  <a:srgbClr val="0070C0"/>
                </a:solidFill>
              </a:rPr>
              <a:t>Why</a:t>
            </a:r>
            <a:r>
              <a:rPr lang="fr-FR" altLang="fr-FR" sz="2800" b="1" i="1" dirty="0" smtClean="0">
                <a:solidFill>
                  <a:srgbClr val="0070C0"/>
                </a:solidFill>
              </a:rPr>
              <a:t> ?</a:t>
            </a:r>
            <a:endParaRPr lang="fr-FR" altLang="fr-FR" sz="2800" b="1" i="1" dirty="0">
              <a:solidFill>
                <a:srgbClr val="0070C0"/>
              </a:solidFill>
            </a:endParaRPr>
          </a:p>
        </p:txBody>
      </p:sp>
      <p:sp>
        <p:nvSpPr>
          <p:cNvPr id="160775" name="Rectangle 7"/>
          <p:cNvSpPr>
            <a:spLocks noChangeArrowheads="1"/>
          </p:cNvSpPr>
          <p:nvPr/>
        </p:nvSpPr>
        <p:spPr bwMode="auto">
          <a:xfrm>
            <a:off x="518247" y="6250277"/>
            <a:ext cx="4148138" cy="32702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lr>
                <a:schemeClr val="hlink"/>
              </a:buClr>
              <a:buSzPct val="80000"/>
              <a:buFont typeface="Wingdings" pitchFamily="2" charset="2"/>
              <a:buChar char="Ø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  <a:lvl2pPr>
              <a:spcBef>
                <a:spcPct val="20000"/>
              </a:spcBef>
              <a:buClr>
                <a:schemeClr val="tx2"/>
              </a:buClr>
              <a:buSzPct val="50000"/>
              <a:buFont typeface="Wingdings" pitchFamily="2" charset="2"/>
              <a:buChar char="l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l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>
              <a:spcBef>
                <a:spcPct val="20000"/>
              </a:spcBef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Char char="•"/>
              <a:defRPr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fr-FR" altLang="fr-FR" sz="1600" i="1" dirty="0" err="1">
                <a:solidFill>
                  <a:srgbClr val="0070C0"/>
                </a:solidFill>
                <a:effectLst/>
                <a:latin typeface="Arial Unicode MS" pitchFamily="34" charset="-128"/>
              </a:rPr>
              <a:t>Orthophoto</a:t>
            </a:r>
            <a:r>
              <a:rPr lang="fr-FR" altLang="fr-FR" sz="1600" i="1" dirty="0">
                <a:solidFill>
                  <a:srgbClr val="0070C0"/>
                </a:solidFill>
                <a:effectLst/>
                <a:latin typeface="Arial Unicode MS" pitchFamily="34" charset="-128"/>
              </a:rPr>
              <a:t> IGN, </a:t>
            </a:r>
            <a:r>
              <a:rPr lang="fr-FR" altLang="fr-FR" sz="1600" i="1" dirty="0" err="1" smtClean="0">
                <a:solidFill>
                  <a:srgbClr val="0070C0"/>
                </a:solidFill>
                <a:effectLst/>
                <a:latin typeface="Arial Unicode MS" pitchFamily="34" charset="-128"/>
              </a:rPr>
              <a:t>analysis</a:t>
            </a:r>
            <a:r>
              <a:rPr lang="fr-FR" altLang="fr-FR" sz="1600" i="1" dirty="0" smtClean="0">
                <a:solidFill>
                  <a:srgbClr val="0070C0"/>
                </a:solidFill>
                <a:effectLst/>
                <a:latin typeface="Arial Unicode MS" pitchFamily="34" charset="-128"/>
              </a:rPr>
              <a:t> Camargue NNR</a:t>
            </a:r>
            <a:endParaRPr lang="fr-FR" altLang="fr-FR" sz="1600" i="1" dirty="0">
              <a:solidFill>
                <a:srgbClr val="0070C0"/>
              </a:solidFill>
              <a:effectLst/>
              <a:latin typeface="Arial Unicode MS" pitchFamily="34" charset="-128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chemeClr val="bg1"/>
                </a:solidFill>
              </a:rPr>
              <a:t>The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coastline</a:t>
            </a:r>
            <a:endParaRPr lang="fr-FR" altLang="fr-FR" sz="2000" b="1" dirty="0" smtClean="0">
              <a:solidFill>
                <a:schemeClr val="bg1"/>
              </a:solidFill>
            </a:endParaRPr>
          </a:p>
        </p:txBody>
      </p:sp>
      <p:sp>
        <p:nvSpPr>
          <p:cNvPr id="7" name="Espace réservé du texte 1"/>
          <p:cNvSpPr txBox="1">
            <a:spLocks/>
          </p:cNvSpPr>
          <p:nvPr/>
        </p:nvSpPr>
        <p:spPr>
          <a:xfrm>
            <a:off x="758825" y="1024110"/>
            <a:ext cx="7396884" cy="8323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3"/>
              </a:buBlip>
            </a:pPr>
            <a:r>
              <a:rPr lang="fr-FR" altLang="fr-FR" sz="2000" dirty="0">
                <a:solidFill>
                  <a:srgbClr val="0070C0"/>
                </a:solidFill>
                <a:latin typeface="+mj-lt"/>
              </a:rPr>
              <a:t>Photo :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May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</a:rPr>
              <a:t>2003 </a:t>
            </a:r>
            <a:r>
              <a:rPr lang="fr-FR" altLang="fr-FR" sz="2000" i="1" dirty="0">
                <a:solidFill>
                  <a:srgbClr val="0070C0"/>
                </a:solidFill>
                <a:latin typeface="+mj-lt"/>
              </a:rPr>
              <a:t>(La Fourcade, Stes Maries)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  <a:p>
            <a:pPr marL="358775" lvl="1" indent="-358775">
              <a:buSzPct val="85000"/>
              <a:buBlip>
                <a:blip r:embed="rId3"/>
              </a:buBlip>
            </a:pPr>
            <a:r>
              <a:rPr lang="fr-FR" altLang="fr-FR" sz="2000" dirty="0" err="1" smtClean="0">
                <a:solidFill>
                  <a:srgbClr val="0070C0"/>
                </a:solidFill>
                <a:latin typeface="+mj-lt"/>
              </a:rPr>
              <a:t>Red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 line =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</a:rPr>
              <a:t>coastline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 on 20/02/2005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  <a:sym typeface="Wingdings" pitchFamily="2" charset="2"/>
              </a:rPr>
              <a:t> -20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sym typeface="Wingdings" pitchFamily="2" charset="2"/>
              </a:rPr>
              <a:t>m</a:t>
            </a:r>
            <a:endParaRPr lang="fr-FR" altLang="fr-FR" sz="2000" dirty="0">
              <a:solidFill>
                <a:srgbClr val="0070C0"/>
              </a:solidFill>
              <a:latin typeface="+mj-lt"/>
              <a:sym typeface="Wingdings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939705224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0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4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62" name="Picture 14" descr="eros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050" y="2243138"/>
            <a:ext cx="2209800" cy="152558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63" name="Picture 15" descr="montée du niveau camarg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038" y="2235200"/>
            <a:ext cx="3409950" cy="3938588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464" name="Rectangle 16"/>
          <p:cNvSpPr>
            <a:spLocks noChangeArrowheads="1"/>
          </p:cNvSpPr>
          <p:nvPr/>
        </p:nvSpPr>
        <p:spPr bwMode="auto">
          <a:xfrm>
            <a:off x="4800600" y="6336578"/>
            <a:ext cx="4379912" cy="3968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ctr"/>
            <a:r>
              <a:rPr lang="fr-FR" altLang="fr-FR" sz="1600" b="1" i="1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Données F.Suanez, CNRS-CEREGE</a:t>
            </a:r>
          </a:p>
        </p:txBody>
      </p:sp>
      <p:sp>
        <p:nvSpPr>
          <p:cNvPr id="104466" name="Rectangle 18"/>
          <p:cNvSpPr>
            <a:spLocks noChangeArrowheads="1"/>
          </p:cNvSpPr>
          <p:nvPr/>
        </p:nvSpPr>
        <p:spPr bwMode="auto">
          <a:xfrm>
            <a:off x="6092825" y="4022725"/>
            <a:ext cx="2847975" cy="162560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r>
              <a:rPr lang="fr-FR" altLang="fr-FR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sym typeface="Wingdings" pitchFamily="2" charset="2"/>
              </a:rPr>
              <a:t> </a:t>
            </a:r>
            <a:r>
              <a:rPr lang="fr-FR" altLang="fr-FR" sz="2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Explains</a:t>
            </a:r>
            <a:r>
              <a:rPr lang="fr-FR" altLang="fr-FR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</a:t>
            </a:r>
            <a:r>
              <a:rPr lang="fr-FR" altLang="fr-FR" sz="2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3% </a:t>
            </a:r>
            <a:r>
              <a:rPr lang="fr-FR" altLang="fr-FR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of </a:t>
            </a:r>
            <a:r>
              <a:rPr lang="fr-FR" altLang="fr-FR" sz="2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erosion</a:t>
            </a:r>
            <a:endParaRPr lang="fr-FR" altLang="fr-FR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000" b="1" dirty="0" err="1" smtClean="0">
                <a:solidFill>
                  <a:schemeClr val="bg1"/>
                </a:solidFill>
              </a:rPr>
              <a:t>Sea-level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000" b="1" dirty="0" err="1" smtClean="0">
                <a:solidFill>
                  <a:schemeClr val="bg1"/>
                </a:solidFill>
              </a:rPr>
              <a:t>rise</a:t>
            </a:r>
            <a:r>
              <a:rPr lang="fr-FR" altLang="fr-FR" sz="2000" b="1" dirty="0" smtClean="0">
                <a:solidFill>
                  <a:schemeClr val="bg1"/>
                </a:solidFill>
              </a:rPr>
              <a:t> ?</a:t>
            </a:r>
          </a:p>
        </p:txBody>
      </p:sp>
      <p:sp>
        <p:nvSpPr>
          <p:cNvPr id="10" name="Espace réservé du texte 1"/>
          <p:cNvSpPr txBox="1">
            <a:spLocks/>
          </p:cNvSpPr>
          <p:nvPr/>
        </p:nvSpPr>
        <p:spPr>
          <a:xfrm>
            <a:off x="597044" y="833873"/>
            <a:ext cx="7396884" cy="123507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4"/>
              </a:buBlip>
            </a:pP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Sea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level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in the 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Camargue : +22 cm, 1905-1995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34148037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66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1028"/>
          <p:cNvSpPr>
            <a:spLocks noChangeArrowheads="1"/>
          </p:cNvSpPr>
          <p:nvPr/>
        </p:nvSpPr>
        <p:spPr bwMode="auto">
          <a:xfrm>
            <a:off x="1347788" y="2181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132102" name="Rectangle 1030"/>
          <p:cNvSpPr>
            <a:spLocks noChangeArrowheads="1"/>
          </p:cNvSpPr>
          <p:nvPr/>
        </p:nvSpPr>
        <p:spPr bwMode="auto">
          <a:xfrm>
            <a:off x="1600200" y="21478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fr-FR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457200" y="0"/>
            <a:ext cx="8686800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3600" b="1" dirty="0" smtClean="0">
                <a:solidFill>
                  <a:schemeClr val="bg1"/>
                </a:solidFill>
              </a:rPr>
              <a:t>So…</a:t>
            </a:r>
          </a:p>
        </p:txBody>
      </p:sp>
      <p:sp>
        <p:nvSpPr>
          <p:cNvPr id="8" name="Espace réservé du texte 1"/>
          <p:cNvSpPr txBox="1">
            <a:spLocks/>
          </p:cNvSpPr>
          <p:nvPr/>
        </p:nvSpPr>
        <p:spPr>
          <a:xfrm>
            <a:off x="821965" y="1085352"/>
            <a:ext cx="7396884" cy="88739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3"/>
              </a:buBlip>
            </a:pP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Sediments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brought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  <a:ea typeface="Arial Unicode MS" pitchFamily="34" charset="-128"/>
                <a:cs typeface="Arial Unicode MS" pitchFamily="34" charset="-128"/>
              </a:rPr>
              <a:t> by the Rhône : 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" name="AutoShape 4" descr="Résultat de recherche d'images pour &quot;nespresso what else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" name="AutoShape 6" descr="Résultat de recherche d'images pour &quot;nespresso what else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1049" y="2746602"/>
            <a:ext cx="5829300" cy="2857500"/>
          </a:xfrm>
          <a:prstGeom prst="rect">
            <a:avLst/>
          </a:prstGeom>
        </p:spPr>
      </p:pic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72946" y="5111977"/>
            <a:ext cx="2399931" cy="492125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fr-FR" altLang="fr-FR" sz="2800" b="1" dirty="0" err="1" smtClean="0">
                <a:solidFill>
                  <a:schemeClr val="bg1"/>
                </a:solidFill>
              </a:rPr>
              <a:t>What</a:t>
            </a:r>
            <a:r>
              <a:rPr lang="fr-FR" altLang="fr-FR" sz="2800" b="1" dirty="0" smtClean="0">
                <a:solidFill>
                  <a:schemeClr val="bg1"/>
                </a:solidFill>
              </a:rPr>
              <a:t> </a:t>
            </a:r>
            <a:r>
              <a:rPr lang="fr-FR" altLang="fr-FR" sz="2800" b="1" dirty="0" err="1" smtClean="0">
                <a:solidFill>
                  <a:schemeClr val="bg1"/>
                </a:solidFill>
              </a:rPr>
              <a:t>else</a:t>
            </a:r>
            <a:r>
              <a:rPr lang="fr-FR" altLang="fr-FR" sz="2800" b="1" dirty="0" smtClean="0">
                <a:solidFill>
                  <a:schemeClr val="bg1"/>
                </a:solidFill>
              </a:rPr>
              <a:t> ?</a:t>
            </a:r>
          </a:p>
        </p:txBody>
      </p:sp>
      <p:graphicFrame>
        <p:nvGraphicFramePr>
          <p:cNvPr id="6" name="Obje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1511078"/>
              </p:ext>
            </p:extLst>
          </p:nvPr>
        </p:nvGraphicFramePr>
        <p:xfrm>
          <a:off x="457200" y="2471170"/>
          <a:ext cx="8534400" cy="3408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3" name="Graphique" r:id="rId6" imgW="6248549" imgH="2505102" progId="Excel.Sheet.8">
                  <p:embed/>
                </p:oleObj>
              </mc:Choice>
              <mc:Fallback>
                <p:oleObj name="Graphique" r:id="rId6" imgW="6248549" imgH="2505102" progId="Excel.Sheet.8">
                  <p:embed/>
                  <p:pic>
                    <p:nvPicPr>
                      <p:cNvPr id="0" name="Obje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2471170"/>
                        <a:ext cx="8534400" cy="3408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034"/>
          <p:cNvSpPr>
            <a:spLocks noChangeArrowheads="1"/>
          </p:cNvSpPr>
          <p:nvPr/>
        </p:nvSpPr>
        <p:spPr bwMode="auto">
          <a:xfrm>
            <a:off x="6873338" y="3297649"/>
            <a:ext cx="1014022" cy="621145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r>
              <a:rPr lang="fr-FR" altLang="fr-FR" sz="2000" b="1" i="1" dirty="0" err="1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Why</a:t>
            </a:r>
            <a:r>
              <a:rPr lang="fr-FR" altLang="fr-FR" sz="20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?</a:t>
            </a:r>
            <a:endParaRPr lang="fr-FR" altLang="fr-FR" sz="2000" b="1" i="1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428190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593725" y="5070763"/>
            <a:ext cx="8245475" cy="1640279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marL="625475" indent="-625475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804863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98425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163638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1343025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18002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2574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27146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171825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algn="r"/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Dam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retention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+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Reafforestation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of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watershed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since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1900’s + navigation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devices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in main river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bed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(« épis Girardon »,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late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</a:t>
            </a:r>
            <a:r>
              <a:rPr lang="fr-FR" altLang="fr-FR" sz="2000" b="1" dirty="0" err="1" smtClean="0">
                <a:solidFill>
                  <a:srgbClr val="0070C0"/>
                </a:solidFill>
                <a:latin typeface="Arial" charset="0"/>
              </a:rPr>
              <a:t>XIXth</a:t>
            </a:r>
            <a:r>
              <a:rPr lang="fr-FR" altLang="fr-FR" sz="2000" b="1" dirty="0" smtClean="0">
                <a:solidFill>
                  <a:srgbClr val="0070C0"/>
                </a:solidFill>
                <a:latin typeface="Arial" charset="0"/>
              </a:rPr>
              <a:t> Cent.) </a:t>
            </a:r>
          </a:p>
          <a:p>
            <a:pPr algn="r"/>
            <a:endParaRPr lang="fr-FR" altLang="fr-FR" sz="2000" b="1" dirty="0" smtClean="0">
              <a:solidFill>
                <a:srgbClr val="0070C0"/>
              </a:solidFill>
              <a:latin typeface="Arial" charset="0"/>
              <a:sym typeface="Wingdings" pitchFamily="2" charset="2"/>
            </a:endParaRPr>
          </a:p>
          <a:p>
            <a:pPr algn="r"/>
            <a:r>
              <a:rPr lang="fr-FR" altLang="fr-FR" sz="1600" i="1" dirty="0" smtClean="0">
                <a:solidFill>
                  <a:srgbClr val="0070C0"/>
                </a:solidFill>
                <a:latin typeface="Arial" charset="0"/>
                <a:sym typeface="Wingdings" pitchFamily="2" charset="2"/>
              </a:rPr>
              <a:t>CEREGE</a:t>
            </a:r>
            <a:r>
              <a:rPr lang="fr-FR" altLang="fr-FR" sz="3600" b="1" i="1" dirty="0" smtClean="0">
                <a:solidFill>
                  <a:srgbClr val="FFCC00"/>
                </a:solidFill>
                <a:latin typeface="Arial" charset="0"/>
                <a:sym typeface="Wingdings" pitchFamily="2" charset="2"/>
              </a:rPr>
              <a:t> </a:t>
            </a:r>
            <a:endParaRPr lang="fr-FR" altLang="fr-FR" sz="3600" b="1" i="1" dirty="0">
              <a:solidFill>
                <a:srgbClr val="FFCC00"/>
              </a:solidFill>
              <a:latin typeface="Arial" charset="0"/>
              <a:sym typeface="Wingdings" pitchFamily="2" charset="2"/>
            </a:endParaRPr>
          </a:p>
        </p:txBody>
      </p:sp>
      <p:graphicFrame>
        <p:nvGraphicFramePr>
          <p:cNvPr id="161797" name="Object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735137"/>
              </p:ext>
            </p:extLst>
          </p:nvPr>
        </p:nvGraphicFramePr>
        <p:xfrm>
          <a:off x="520700" y="1813832"/>
          <a:ext cx="8445749" cy="2986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39" name="Graphique" r:id="rId3" imgW="6248400" imgH="2209800" progId="Excel.Chart.8">
                  <p:embed/>
                </p:oleObj>
              </mc:Choice>
              <mc:Fallback>
                <p:oleObj name="Graphique" r:id="rId3" imgW="6248400" imgH="22098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1813832"/>
                        <a:ext cx="8445749" cy="298676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Espace réservé du texte 1"/>
          <p:cNvSpPr txBox="1">
            <a:spLocks/>
          </p:cNvSpPr>
          <p:nvPr/>
        </p:nvSpPr>
        <p:spPr>
          <a:xfrm>
            <a:off x="821965" y="1290481"/>
            <a:ext cx="7396884" cy="443699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8775" lvl="1" indent="-358775">
              <a:buSzPct val="85000"/>
              <a:buBlip>
                <a:blip r:embed="rId5"/>
              </a:buBlip>
            </a:pPr>
            <a:r>
              <a:rPr lang="fr-FR" altLang="fr-FR" sz="2000" dirty="0" err="1" smtClean="0">
                <a:solidFill>
                  <a:srgbClr val="0070C0"/>
                </a:solidFill>
                <a:latin typeface="+mj-lt"/>
              </a:rPr>
              <a:t>Dams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 on the </a:t>
            </a:r>
            <a:r>
              <a:rPr lang="fr-FR" altLang="fr-FR" sz="2000" dirty="0">
                <a:solidFill>
                  <a:srgbClr val="0070C0"/>
                </a:solidFill>
                <a:latin typeface="+mj-lt"/>
              </a:rPr>
              <a:t>Rhône &amp;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</a:rPr>
              <a:t>its</a:t>
            </a:r>
            <a:r>
              <a:rPr lang="fr-FR" altLang="fr-FR" sz="2000" dirty="0" smtClean="0">
                <a:solidFill>
                  <a:srgbClr val="0070C0"/>
                </a:solidFill>
                <a:latin typeface="+mj-lt"/>
              </a:rPr>
              <a:t> </a:t>
            </a:r>
            <a:r>
              <a:rPr lang="fr-FR" altLang="fr-FR" sz="2000" dirty="0" err="1" smtClean="0">
                <a:solidFill>
                  <a:srgbClr val="0070C0"/>
                </a:solidFill>
                <a:latin typeface="+mj-lt"/>
              </a:rPr>
              <a:t>tributaries</a:t>
            </a:r>
            <a:endParaRPr lang="fr-FR" altLang="fr-FR" sz="2000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02639809"/>
      </p:ext>
    </p:extLst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6" grpId="0" animBg="1" autoUpdateAnimBg="0"/>
    </p:bldLst>
  </p:timing>
</p:sld>
</file>

<file path=ppt/theme/theme1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que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13962</TotalTime>
  <Words>407</Words>
  <Application>Microsoft Office PowerPoint</Application>
  <PresentationFormat>Affichage à l'écran (4:3)</PresentationFormat>
  <Paragraphs>66</Paragraphs>
  <Slides>20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2</vt:i4>
      </vt:variant>
      <vt:variant>
        <vt:lpstr>Titres des diapositives</vt:lpstr>
      </vt:variant>
      <vt:variant>
        <vt:i4>20</vt:i4>
      </vt:variant>
    </vt:vector>
  </HeadingPairs>
  <TitlesOfParts>
    <vt:vector size="23" baseType="lpstr">
      <vt:lpstr>1_Thème Office</vt:lpstr>
      <vt:lpstr>Graphique</vt:lpstr>
      <vt:lpstr>Image Bitmap</vt:lpstr>
      <vt:lpstr>19 November 2019</vt:lpstr>
      <vt:lpstr>Agriculture &amp; Natural habitats</vt:lpstr>
      <vt:lpstr>Présentation PowerPoint</vt:lpstr>
      <vt:lpstr>Présentation PowerPoint</vt:lpstr>
      <vt:lpstr>Présentation PowerPoint</vt:lpstr>
      <vt:lpstr>Why ?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jenyfer</dc:creator>
  <cp:lastModifiedBy>CP</cp:lastModifiedBy>
  <cp:revision>341</cp:revision>
  <cp:lastPrinted>2019-11-14T12:39:14Z</cp:lastPrinted>
  <dcterms:created xsi:type="dcterms:W3CDTF">2011-05-03T08:32:01Z</dcterms:created>
  <dcterms:modified xsi:type="dcterms:W3CDTF">2019-11-19T06:29:42Z</dcterms:modified>
</cp:coreProperties>
</file>