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2"/>
  </p:notesMasterIdLst>
  <p:handoutMasterIdLst>
    <p:handoutMasterId r:id="rId23"/>
  </p:handoutMasterIdLst>
  <p:sldIdLst>
    <p:sldId id="262" r:id="rId2"/>
    <p:sldId id="353" r:id="rId3"/>
    <p:sldId id="375" r:id="rId4"/>
    <p:sldId id="377" r:id="rId5"/>
    <p:sldId id="374" r:id="rId6"/>
    <p:sldId id="358" r:id="rId7"/>
    <p:sldId id="376" r:id="rId8"/>
    <p:sldId id="363" r:id="rId9"/>
    <p:sldId id="364" r:id="rId10"/>
    <p:sldId id="362" r:id="rId11"/>
    <p:sldId id="373" r:id="rId12"/>
    <p:sldId id="372" r:id="rId13"/>
    <p:sldId id="365" r:id="rId14"/>
    <p:sldId id="370" r:id="rId15"/>
    <p:sldId id="369" r:id="rId16"/>
    <p:sldId id="371" r:id="rId17"/>
    <p:sldId id="367" r:id="rId18"/>
    <p:sldId id="366" r:id="rId19"/>
    <p:sldId id="361" r:id="rId20"/>
    <p:sldId id="360" r:id="rId21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5BA6"/>
    <a:srgbClr val="0054A6"/>
    <a:srgbClr val="227B84"/>
    <a:srgbClr val="5BC4BF"/>
    <a:srgbClr val="DFEAF9"/>
    <a:srgbClr val="C5D9F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157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408772965879265"/>
          <c:y val="5.1400554097404488E-2"/>
          <c:w val="0.83055293088363968"/>
          <c:h val="0.7827803295421406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'Production en T'!$A$4</c:f>
              <c:strCache>
                <c:ptCount val="1"/>
                <c:pt idx="0">
                  <c:v>Conchyliculture</c:v>
                </c:pt>
              </c:strCache>
            </c:strRef>
          </c:tx>
          <c:invertIfNegative val="0"/>
          <c:cat>
            <c:numRef>
              <c:f>'Production en T'!$B$2:$J$2</c:f>
              <c:numCache>
                <c:formatCode>General</c:formatCode>
                <c:ptCount val="9"/>
                <c:pt idx="0">
                  <c:v>2000</c:v>
                </c:pt>
                <c:pt idx="1">
                  <c:v>2005</c:v>
                </c:pt>
                <c:pt idx="2">
                  <c:v>2007</c:v>
                </c:pt>
                <c:pt idx="3">
                  <c:v>2009</c:v>
                </c:pt>
                <c:pt idx="4">
                  <c:v>2010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</c:numCache>
            </c:numRef>
          </c:cat>
          <c:val>
            <c:numRef>
              <c:f>'Production en T'!$B$4:$J$4</c:f>
              <c:numCache>
                <c:formatCode>#,##0_)</c:formatCode>
                <c:ptCount val="9"/>
                <c:pt idx="0">
                  <c:v>203500</c:v>
                </c:pt>
                <c:pt idx="1">
                  <c:v>191661</c:v>
                </c:pt>
                <c:pt idx="2">
                  <c:v>189150</c:v>
                </c:pt>
                <c:pt idx="3">
                  <c:v>186300</c:v>
                </c:pt>
                <c:pt idx="4">
                  <c:v>153239.68900000001</c:v>
                </c:pt>
                <c:pt idx="5">
                  <c:v>159600</c:v>
                </c:pt>
                <c:pt idx="6">
                  <c:v>154500</c:v>
                </c:pt>
                <c:pt idx="7">
                  <c:v>135600</c:v>
                </c:pt>
                <c:pt idx="8">
                  <c:v>124500</c:v>
                </c:pt>
              </c:numCache>
            </c:numRef>
          </c:val>
        </c:ser>
        <c:ser>
          <c:idx val="1"/>
          <c:order val="1"/>
          <c:tx>
            <c:strRef>
              <c:f>'Production en T'!$A$5</c:f>
              <c:strCache>
                <c:ptCount val="1"/>
                <c:pt idx="0">
                  <c:v>Pisciculture marine</c:v>
                </c:pt>
              </c:strCache>
            </c:strRef>
          </c:tx>
          <c:invertIfNegative val="0"/>
          <c:cat>
            <c:numRef>
              <c:f>'Production en T'!$B$2:$J$2</c:f>
              <c:numCache>
                <c:formatCode>General</c:formatCode>
                <c:ptCount val="9"/>
                <c:pt idx="0">
                  <c:v>2000</c:v>
                </c:pt>
                <c:pt idx="1">
                  <c:v>2005</c:v>
                </c:pt>
                <c:pt idx="2">
                  <c:v>2007</c:v>
                </c:pt>
                <c:pt idx="3">
                  <c:v>2009</c:v>
                </c:pt>
                <c:pt idx="4">
                  <c:v>2010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</c:numCache>
            </c:numRef>
          </c:cat>
          <c:val>
            <c:numRef>
              <c:f>'Production en T'!$B$5:$J$5</c:f>
              <c:numCache>
                <c:formatCode>#,##0_)</c:formatCode>
                <c:ptCount val="9"/>
                <c:pt idx="0">
                  <c:v>5701</c:v>
                </c:pt>
                <c:pt idx="1">
                  <c:v>7679</c:v>
                </c:pt>
                <c:pt idx="2">
                  <c:v>0</c:v>
                </c:pt>
                <c:pt idx="3">
                  <c:v>5700</c:v>
                </c:pt>
                <c:pt idx="4">
                  <c:v>5667.7</c:v>
                </c:pt>
                <c:pt idx="5">
                  <c:v>5100</c:v>
                </c:pt>
                <c:pt idx="6">
                  <c:v>5200</c:v>
                </c:pt>
                <c:pt idx="7">
                  <c:v>4800</c:v>
                </c:pt>
                <c:pt idx="8">
                  <c:v>4800</c:v>
                </c:pt>
              </c:numCache>
            </c:numRef>
          </c:val>
        </c:ser>
        <c:ser>
          <c:idx val="2"/>
          <c:order val="2"/>
          <c:tx>
            <c:strRef>
              <c:f>'Production en T'!$A$9</c:f>
              <c:strCache>
                <c:ptCount val="1"/>
                <c:pt idx="0">
                  <c:v>Pisciculture continentale (1)</c:v>
                </c:pt>
              </c:strCache>
            </c:strRef>
          </c:tx>
          <c:invertIfNegative val="0"/>
          <c:cat>
            <c:numRef>
              <c:f>'Production en T'!$B$2:$J$2</c:f>
              <c:numCache>
                <c:formatCode>General</c:formatCode>
                <c:ptCount val="9"/>
                <c:pt idx="0">
                  <c:v>2000</c:v>
                </c:pt>
                <c:pt idx="1">
                  <c:v>2005</c:v>
                </c:pt>
                <c:pt idx="2">
                  <c:v>2007</c:v>
                </c:pt>
                <c:pt idx="3">
                  <c:v>2009</c:v>
                </c:pt>
                <c:pt idx="4">
                  <c:v>2010</c:v>
                </c:pt>
                <c:pt idx="5">
                  <c:v>2012</c:v>
                </c:pt>
                <c:pt idx="6">
                  <c:v>2013</c:v>
                </c:pt>
                <c:pt idx="7">
                  <c:v>2014</c:v>
                </c:pt>
                <c:pt idx="8">
                  <c:v>2015</c:v>
                </c:pt>
              </c:numCache>
            </c:numRef>
          </c:cat>
          <c:val>
            <c:numRef>
              <c:f>'Production en T'!$B$9:$J$9</c:f>
              <c:numCache>
                <c:formatCode>#,##0_)</c:formatCode>
                <c:ptCount val="9"/>
                <c:pt idx="0">
                  <c:v>54160</c:v>
                </c:pt>
                <c:pt idx="1">
                  <c:v>54160</c:v>
                </c:pt>
                <c:pt idx="2">
                  <c:v>46200</c:v>
                </c:pt>
                <c:pt idx="3">
                  <c:v>44300</c:v>
                </c:pt>
                <c:pt idx="4">
                  <c:v>44004.9</c:v>
                </c:pt>
                <c:pt idx="5">
                  <c:v>40400</c:v>
                </c:pt>
                <c:pt idx="6">
                  <c:v>40500</c:v>
                </c:pt>
                <c:pt idx="7">
                  <c:v>39900</c:v>
                </c:pt>
                <c:pt idx="8">
                  <c:v>33900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132160"/>
        <c:axId val="37133696"/>
      </c:barChart>
      <c:catAx>
        <c:axId val="371321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7133696"/>
        <c:crosses val="autoZero"/>
        <c:auto val="1"/>
        <c:lblAlgn val="ctr"/>
        <c:lblOffset val="100"/>
        <c:noMultiLvlLbl val="0"/>
      </c:catAx>
      <c:valAx>
        <c:axId val="37133696"/>
        <c:scaling>
          <c:orientation val="minMax"/>
        </c:scaling>
        <c:delete val="0"/>
        <c:axPos val="l"/>
        <c:majorGridlines/>
        <c:numFmt formatCode="#,##0_)" sourceLinked="1"/>
        <c:majorTickMark val="out"/>
        <c:minorTickMark val="none"/>
        <c:tickLblPos val="nextTo"/>
        <c:crossAx val="371321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52698578302712162"/>
          <c:y val="5.9033610382035577E-2"/>
          <c:w val="0.45079199475065618"/>
          <c:h val="0.19674759405074366"/>
        </c:manualLayout>
      </c:layout>
      <c:overlay val="0"/>
      <c:txPr>
        <a:bodyPr/>
        <a:lstStyle/>
        <a:p>
          <a:pPr>
            <a:defRPr sz="1400" baseline="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Entreprises!$C$1</c:f>
              <c:strCache>
                <c:ptCount val="1"/>
                <c:pt idx="0">
                  <c:v>Conchyllic *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Entreprises!$C$2:$C$7</c:f>
              <c:numCache>
                <c:formatCode>General</c:formatCode>
                <c:ptCount val="6"/>
                <c:pt idx="0">
                  <c:v>3160</c:v>
                </c:pt>
                <c:pt idx="1">
                  <c:v>2952</c:v>
                </c:pt>
                <c:pt idx="2">
                  <c:v>2967</c:v>
                </c:pt>
                <c:pt idx="3">
                  <c:v>2864</c:v>
                </c:pt>
                <c:pt idx="4">
                  <c:v>2818</c:v>
                </c:pt>
                <c:pt idx="5">
                  <c:v>2432</c:v>
                </c:pt>
              </c:numCache>
            </c:numRef>
          </c:val>
        </c:ser>
        <c:ser>
          <c:idx val="1"/>
          <c:order val="1"/>
          <c:tx>
            <c:strRef>
              <c:f>Entreprises!$D$1</c:f>
              <c:strCache>
                <c:ptCount val="1"/>
                <c:pt idx="0">
                  <c:v>Piscic marine**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Entreprises!$D$2:$D$7</c:f>
              <c:numCache>
                <c:formatCode>General</c:formatCode>
                <c:ptCount val="6"/>
                <c:pt idx="1">
                  <c:v>35</c:v>
                </c:pt>
                <c:pt idx="2">
                  <c:v>31</c:v>
                </c:pt>
                <c:pt idx="3">
                  <c:v>35</c:v>
                </c:pt>
                <c:pt idx="4">
                  <c:v>36</c:v>
                </c:pt>
                <c:pt idx="5">
                  <c:v>35</c:v>
                </c:pt>
              </c:numCache>
            </c:numRef>
          </c:val>
        </c:ser>
        <c:ser>
          <c:idx val="2"/>
          <c:order val="2"/>
          <c:tx>
            <c:strRef>
              <c:f>Entreprises!$E$1</c:f>
              <c:strCache>
                <c:ptCount val="1"/>
                <c:pt idx="0">
                  <c:v>Piscic continentale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Entreprises!$E$2:$E$7</c:f>
              <c:numCache>
                <c:formatCode>General</c:formatCode>
                <c:ptCount val="6"/>
                <c:pt idx="1">
                  <c:v>431</c:v>
                </c:pt>
                <c:pt idx="2">
                  <c:v>434</c:v>
                </c:pt>
              </c:numCache>
            </c:numRef>
          </c:val>
        </c:ser>
        <c:ser>
          <c:idx val="3"/>
          <c:order val="3"/>
          <c:tx>
            <c:strRef>
              <c:f>Entreprises!$F$1</c:f>
              <c:strCache>
                <c:ptCount val="1"/>
                <c:pt idx="0">
                  <c:v>Salmonic. Continent.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Entreprises!$F$2:$F$7</c:f>
              <c:numCache>
                <c:formatCode>General</c:formatCode>
                <c:ptCount val="6"/>
                <c:pt idx="3">
                  <c:v>387</c:v>
                </c:pt>
                <c:pt idx="4">
                  <c:v>374</c:v>
                </c:pt>
                <c:pt idx="5">
                  <c:v>268</c:v>
                </c:pt>
              </c:numCache>
            </c:numRef>
          </c:val>
        </c:ser>
        <c:ser>
          <c:idx val="4"/>
          <c:order val="4"/>
          <c:tx>
            <c:strRef>
              <c:f>Entreprises!$G$1</c:f>
              <c:strCache>
                <c:ptCount val="1"/>
                <c:pt idx="0">
                  <c:v>Piscic "intensive"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Entreprises!$G$2:$G$7</c:f>
              <c:numCache>
                <c:formatCode>General</c:formatCode>
                <c:ptCount val="6"/>
                <c:pt idx="0">
                  <c:v>511</c:v>
                </c:pt>
              </c:numCache>
            </c:numRef>
          </c:val>
        </c:ser>
        <c:ser>
          <c:idx val="5"/>
          <c:order val="5"/>
          <c:tx>
            <c:strRef>
              <c:f>Entreprises!$H$1</c:f>
              <c:strCache>
                <c:ptCount val="1"/>
                <c:pt idx="0">
                  <c:v>Piscic. d'étang</c:v>
                </c:pt>
              </c:strCache>
            </c:strRef>
          </c:tx>
          <c:invertIfNegative val="0"/>
          <c:cat>
            <c:numRef>
              <c:f>Entreprises!$A$2:$A$7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2009</c:v>
                </c:pt>
                <c:pt idx="2">
                  <c:v>2010</c:v>
                </c:pt>
                <c:pt idx="3">
                  <c:v>2012</c:v>
                </c:pt>
                <c:pt idx="4">
                  <c:v>2013</c:v>
                </c:pt>
                <c:pt idx="5">
                  <c:v>2016</c:v>
                </c:pt>
              </c:numCache>
            </c:numRef>
          </c:cat>
          <c:val>
            <c:numRef>
              <c:f>Entreprises!$H$2:$H$7</c:f>
              <c:numCache>
                <c:formatCode>General</c:formatCode>
                <c:ptCount val="6"/>
                <c:pt idx="0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917824"/>
        <c:axId val="37919360"/>
      </c:barChart>
      <c:catAx>
        <c:axId val="379178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7919360"/>
        <c:crosses val="autoZero"/>
        <c:auto val="1"/>
        <c:lblAlgn val="ctr"/>
        <c:lblOffset val="100"/>
        <c:noMultiLvlLbl val="0"/>
      </c:catAx>
      <c:valAx>
        <c:axId val="379193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791782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 baseline="0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err="1"/>
              <a:t>Emplois</a:t>
            </a:r>
            <a:r>
              <a:rPr lang="en-US" dirty="0"/>
              <a:t> </a:t>
            </a:r>
            <a:r>
              <a:rPr lang="en-US" dirty="0" err="1"/>
              <a:t>totaux</a:t>
            </a:r>
            <a:r>
              <a:rPr lang="en-US" dirty="0"/>
              <a:t> aquaculture </a:t>
            </a:r>
            <a:r>
              <a:rPr lang="en-US" sz="1400" i="1" dirty="0"/>
              <a:t>(Rouge = </a:t>
            </a:r>
            <a:r>
              <a:rPr lang="en-US" sz="1400" i="1" dirty="0" smtClean="0"/>
              <a:t>ETP)</a:t>
            </a:r>
            <a:endParaRPr lang="en-US" sz="1400" i="1" dirty="0"/>
          </a:p>
        </c:rich>
      </c:tx>
      <c:layout>
        <c:manualLayout>
          <c:xMode val="edge"/>
          <c:yMode val="edge"/>
          <c:x val="0.14632633420822397"/>
          <c:y val="2.4844720496894408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FRANCE!$B$13</c:f>
              <c:strCache>
                <c:ptCount val="1"/>
                <c:pt idx="0">
                  <c:v>Emplois totaux</c:v>
                </c:pt>
              </c:strCache>
            </c:strRef>
          </c:tx>
          <c:invertIfNegative val="0"/>
          <c:cat>
            <c:strRef>
              <c:f>FRANCE!$A$14:$A$22</c:f>
              <c:strCache>
                <c:ptCount val="9"/>
                <c:pt idx="0">
                  <c:v>2005</c:v>
                </c:pt>
                <c:pt idx="1">
                  <c:v>2006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2016</c:v>
                </c:pt>
              </c:strCache>
            </c:strRef>
          </c:cat>
          <c:val>
            <c:numRef>
              <c:f>FRANCE!$B$14:$B$22</c:f>
              <c:numCache>
                <c:formatCode>#,##0_ ;\-#,##0\ </c:formatCode>
                <c:ptCount val="9"/>
                <c:pt idx="0">
                  <c:v>20187</c:v>
                </c:pt>
                <c:pt idx="1">
                  <c:v>20520</c:v>
                </c:pt>
                <c:pt idx="2">
                  <c:v>19995</c:v>
                </c:pt>
                <c:pt idx="3">
                  <c:v>20694</c:v>
                </c:pt>
                <c:pt idx="4">
                  <c:v>19318</c:v>
                </c:pt>
                <c:pt idx="5">
                  <c:v>19497</c:v>
                </c:pt>
                <c:pt idx="6">
                  <c:v>20125</c:v>
                </c:pt>
                <c:pt idx="7">
                  <c:v>18618</c:v>
                </c:pt>
                <c:pt idx="8">
                  <c:v>15585</c:v>
                </c:pt>
              </c:numCache>
            </c:numRef>
          </c:val>
        </c:ser>
        <c:ser>
          <c:idx val="1"/>
          <c:order val="1"/>
          <c:tx>
            <c:strRef>
              <c:f>FRANCE!$C$13</c:f>
              <c:strCache>
                <c:ptCount val="1"/>
                <c:pt idx="0">
                  <c:v>ETP</c:v>
                </c:pt>
              </c:strCache>
            </c:strRef>
          </c:tx>
          <c:invertIfNegative val="0"/>
          <c:cat>
            <c:strRef>
              <c:f>FRANCE!$A$14:$A$22</c:f>
              <c:strCache>
                <c:ptCount val="9"/>
                <c:pt idx="0">
                  <c:v>2005</c:v>
                </c:pt>
                <c:pt idx="1">
                  <c:v>2006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2016</c:v>
                </c:pt>
              </c:strCache>
            </c:strRef>
          </c:cat>
          <c:val>
            <c:numRef>
              <c:f>FRANCE!$C$14:$C$22</c:f>
              <c:numCache>
                <c:formatCode>General</c:formatCode>
                <c:ptCount val="9"/>
                <c:pt idx="3">
                  <c:v>11613</c:v>
                </c:pt>
                <c:pt idx="4">
                  <c:v>11118</c:v>
                </c:pt>
                <c:pt idx="6">
                  <c:v>10439</c:v>
                </c:pt>
                <c:pt idx="7">
                  <c:v>10675</c:v>
                </c:pt>
                <c:pt idx="8">
                  <c:v>9305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7625856"/>
        <c:axId val="37627392"/>
      </c:barChart>
      <c:catAx>
        <c:axId val="37625856"/>
        <c:scaling>
          <c:orientation val="minMax"/>
        </c:scaling>
        <c:delete val="0"/>
        <c:axPos val="b"/>
        <c:majorTickMark val="out"/>
        <c:minorTickMark val="none"/>
        <c:tickLblPos val="nextTo"/>
        <c:crossAx val="37627392"/>
        <c:crosses val="autoZero"/>
        <c:auto val="1"/>
        <c:lblAlgn val="ctr"/>
        <c:lblOffset val="100"/>
        <c:noMultiLvlLbl val="0"/>
      </c:catAx>
      <c:valAx>
        <c:axId val="37627392"/>
        <c:scaling>
          <c:orientation val="minMax"/>
        </c:scaling>
        <c:delete val="0"/>
        <c:axPos val="l"/>
        <c:majorGridlines/>
        <c:numFmt formatCode="#,##0_ ;\-#,##0\ " sourceLinked="1"/>
        <c:majorTickMark val="out"/>
        <c:minorTickMark val="none"/>
        <c:tickLblPos val="nextTo"/>
        <c:crossAx val="376258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fr-FR" dirty="0"/>
              <a:t>Valeur totale de la </a:t>
            </a:r>
            <a:r>
              <a:rPr lang="fr-FR"/>
              <a:t>production </a:t>
            </a:r>
            <a:r>
              <a:rPr lang="fr-FR" smtClean="0"/>
              <a:t>(ventes </a:t>
            </a:r>
            <a:r>
              <a:rPr lang="fr-FR" dirty="0"/>
              <a:t>en M€)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'Valeur production'!$B$2</c:f>
              <c:strCache>
                <c:ptCount val="1"/>
                <c:pt idx="0">
                  <c:v>Valeur totale de la production (ventes en M€)</c:v>
                </c:pt>
              </c:strCache>
            </c:strRef>
          </c:tx>
          <c:invertIfNegative val="0"/>
          <c:cat>
            <c:numRef>
              <c:f>'Valeur production'!$A$3:$A$9</c:f>
              <c:numCache>
                <c:formatCode>General</c:formatCode>
                <c:ptCount val="7"/>
                <c:pt idx="0">
                  <c:v>2007</c:v>
                </c:pt>
                <c:pt idx="1">
                  <c:v>2009</c:v>
                </c:pt>
                <c:pt idx="2">
                  <c:v>2012</c:v>
                </c:pt>
                <c:pt idx="3">
                  <c:v>2013</c:v>
                </c:pt>
                <c:pt idx="4">
                  <c:v>2013</c:v>
                </c:pt>
                <c:pt idx="5">
                  <c:v>2014</c:v>
                </c:pt>
                <c:pt idx="6">
                  <c:v>2016</c:v>
                </c:pt>
              </c:numCache>
            </c:numRef>
          </c:cat>
          <c:val>
            <c:numRef>
              <c:f>'Valeur production'!$B$3:$B$9</c:f>
              <c:numCache>
                <c:formatCode>General</c:formatCode>
                <c:ptCount val="7"/>
                <c:pt idx="0">
                  <c:v>542</c:v>
                </c:pt>
                <c:pt idx="1">
                  <c:v>667</c:v>
                </c:pt>
                <c:pt idx="2">
                  <c:v>708</c:v>
                </c:pt>
                <c:pt idx="3">
                  <c:v>703</c:v>
                </c:pt>
                <c:pt idx="4">
                  <c:v>703</c:v>
                </c:pt>
                <c:pt idx="5">
                  <c:v>725</c:v>
                </c:pt>
                <c:pt idx="6">
                  <c:v>825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6909440"/>
        <c:axId val="36910976"/>
      </c:barChart>
      <c:catAx>
        <c:axId val="369094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6910976"/>
        <c:crosses val="autoZero"/>
        <c:auto val="1"/>
        <c:lblAlgn val="ctr"/>
        <c:lblOffset val="100"/>
        <c:noMultiLvlLbl val="0"/>
      </c:catAx>
      <c:valAx>
        <c:axId val="36910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9094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4543182102237222E-2"/>
          <c:y val="2.108965849483951E-2"/>
          <c:w val="0.82317110361204848"/>
          <c:h val="0.80147188158857197"/>
        </c:manualLayout>
      </c:layout>
      <c:lineChart>
        <c:grouping val="standard"/>
        <c:varyColors val="0"/>
        <c:ser>
          <c:idx val="0"/>
          <c:order val="0"/>
          <c:tx>
            <c:strRef>
              <c:f>'sans annotations'!$D$17</c:f>
              <c:strCache>
                <c:ptCount val="1"/>
                <c:pt idx="0">
                  <c:v>Fishes</c:v>
                </c:pt>
              </c:strCache>
            </c:strRef>
          </c:tx>
          <c:marker>
            <c:symbol val="none"/>
          </c:marker>
          <c:cat>
            <c:numRef>
              <c:f>'sans annotations'!$E$16:$AK$16</c:f>
              <c:numCache>
                <c:formatCode>General</c:formatCode>
                <c:ptCount val="33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  <c:pt idx="28">
                  <c:v>2012</c:v>
                </c:pt>
                <c:pt idx="29">
                  <c:v>2013</c:v>
                </c:pt>
                <c:pt idx="30">
                  <c:v>2014</c:v>
                </c:pt>
                <c:pt idx="31">
                  <c:v>2015</c:v>
                </c:pt>
                <c:pt idx="32">
                  <c:v>2016</c:v>
                </c:pt>
              </c:numCache>
            </c:numRef>
          </c:cat>
          <c:val>
            <c:numRef>
              <c:f>'sans annotations'!$E$17:$AK$17</c:f>
              <c:numCache>
                <c:formatCode>General</c:formatCode>
                <c:ptCount val="33"/>
                <c:pt idx="0">
                  <c:v>80.025158000000005</c:v>
                </c:pt>
                <c:pt idx="1">
                  <c:v>85.932164</c:v>
                </c:pt>
                <c:pt idx="2">
                  <c:v>132.21444399999999</c:v>
                </c:pt>
                <c:pt idx="3">
                  <c:v>127.983155</c:v>
                </c:pt>
                <c:pt idx="4">
                  <c:v>141.36336300000002</c:v>
                </c:pt>
                <c:pt idx="5">
                  <c:v>141.664545</c:v>
                </c:pt>
                <c:pt idx="6">
                  <c:v>165.18179999999998</c:v>
                </c:pt>
                <c:pt idx="7">
                  <c:v>165.58424400000001</c:v>
                </c:pt>
                <c:pt idx="8">
                  <c:v>187.40504100000001</c:v>
                </c:pt>
                <c:pt idx="9">
                  <c:v>193.41171700000004</c:v>
                </c:pt>
                <c:pt idx="10">
                  <c:v>222.11549899999997</c:v>
                </c:pt>
                <c:pt idx="11">
                  <c:v>207.00694299999998</c:v>
                </c:pt>
                <c:pt idx="12">
                  <c:v>227.59712600000003</c:v>
                </c:pt>
                <c:pt idx="13">
                  <c:v>272.83471900000001</c:v>
                </c:pt>
                <c:pt idx="14">
                  <c:v>223.536</c:v>
                </c:pt>
                <c:pt idx="15">
                  <c:v>151.99939000000001</c:v>
                </c:pt>
                <c:pt idx="16">
                  <c:v>130.62349399999999</c:v>
                </c:pt>
                <c:pt idx="17">
                  <c:v>142.014892</c:v>
                </c:pt>
                <c:pt idx="18">
                  <c:v>150.257306</c:v>
                </c:pt>
                <c:pt idx="19">
                  <c:v>171.71885200000003</c:v>
                </c:pt>
                <c:pt idx="20">
                  <c:v>180.73414200000002</c:v>
                </c:pt>
                <c:pt idx="21">
                  <c:v>181.71803999999997</c:v>
                </c:pt>
                <c:pt idx="22">
                  <c:v>173.25702299999998</c:v>
                </c:pt>
                <c:pt idx="23">
                  <c:v>212.31450100000001</c:v>
                </c:pt>
                <c:pt idx="24">
                  <c:v>279.459969</c:v>
                </c:pt>
                <c:pt idx="25">
                  <c:v>234.66243800000001</c:v>
                </c:pt>
                <c:pt idx="26">
                  <c:v>232.51981799999999</c:v>
                </c:pt>
                <c:pt idx="27">
                  <c:v>229.53907800000002</c:v>
                </c:pt>
                <c:pt idx="28">
                  <c:v>198.14825499999998</c:v>
                </c:pt>
                <c:pt idx="29">
                  <c:v>209.09377000000001</c:v>
                </c:pt>
                <c:pt idx="30">
                  <c:v>219.17980700000004</c:v>
                </c:pt>
                <c:pt idx="31">
                  <c:v>170.23071399999998</c:v>
                </c:pt>
                <c:pt idx="32">
                  <c:v>181.12128000000001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'sans annotations'!$D$18</c:f>
              <c:strCache>
                <c:ptCount val="1"/>
                <c:pt idx="0">
                  <c:v>Molluscs</c:v>
                </c:pt>
              </c:strCache>
            </c:strRef>
          </c:tx>
          <c:marker>
            <c:symbol val="none"/>
          </c:marker>
          <c:cat>
            <c:numRef>
              <c:f>'sans annotations'!$E$16:$AK$16</c:f>
              <c:numCache>
                <c:formatCode>General</c:formatCode>
                <c:ptCount val="33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  <c:pt idx="28">
                  <c:v>2012</c:v>
                </c:pt>
                <c:pt idx="29">
                  <c:v>2013</c:v>
                </c:pt>
                <c:pt idx="30">
                  <c:v>2014</c:v>
                </c:pt>
                <c:pt idx="31">
                  <c:v>2015</c:v>
                </c:pt>
                <c:pt idx="32">
                  <c:v>2016</c:v>
                </c:pt>
              </c:numCache>
            </c:numRef>
          </c:cat>
          <c:val>
            <c:numRef>
              <c:f>'sans annotations'!$E$18:$AK$18</c:f>
              <c:numCache>
                <c:formatCode>General</c:formatCode>
                <c:ptCount val="33"/>
                <c:pt idx="0">
                  <c:v>146.964878</c:v>
                </c:pt>
                <c:pt idx="1">
                  <c:v>170.69218900000001</c:v>
                </c:pt>
                <c:pt idx="2">
                  <c:v>320.64183399999996</c:v>
                </c:pt>
                <c:pt idx="3">
                  <c:v>356.95588099999998</c:v>
                </c:pt>
                <c:pt idx="4">
                  <c:v>338.48748999999998</c:v>
                </c:pt>
                <c:pt idx="5">
                  <c:v>316.49497100000002</c:v>
                </c:pt>
                <c:pt idx="6">
                  <c:v>362.19535999999999</c:v>
                </c:pt>
                <c:pt idx="7">
                  <c:v>331.16354699999999</c:v>
                </c:pt>
                <c:pt idx="8">
                  <c:v>375.77004999999997</c:v>
                </c:pt>
                <c:pt idx="9">
                  <c:v>377.8725</c:v>
                </c:pt>
                <c:pt idx="10">
                  <c:v>417.57991200000004</c:v>
                </c:pt>
                <c:pt idx="11">
                  <c:v>455.43058000000002</c:v>
                </c:pt>
                <c:pt idx="12">
                  <c:v>371.47288099999997</c:v>
                </c:pt>
                <c:pt idx="13">
                  <c:v>353.256731</c:v>
                </c:pt>
                <c:pt idx="14">
                  <c:v>336.02100000000002</c:v>
                </c:pt>
                <c:pt idx="15">
                  <c:v>335.19295</c:v>
                </c:pt>
                <c:pt idx="16">
                  <c:v>293.74197200000003</c:v>
                </c:pt>
                <c:pt idx="17">
                  <c:v>311.13296000000003</c:v>
                </c:pt>
                <c:pt idx="18">
                  <c:v>349.64655699999997</c:v>
                </c:pt>
                <c:pt idx="19">
                  <c:v>406.68423899999999</c:v>
                </c:pt>
                <c:pt idx="20">
                  <c:v>474.76421099999999</c:v>
                </c:pt>
                <c:pt idx="21">
                  <c:v>490.38457900000003</c:v>
                </c:pt>
                <c:pt idx="22">
                  <c:v>476.876734</c:v>
                </c:pt>
                <c:pt idx="23">
                  <c:v>540.43751699999996</c:v>
                </c:pt>
                <c:pt idx="24">
                  <c:v>736.57397800000001</c:v>
                </c:pt>
                <c:pt idx="25">
                  <c:v>722.35527999999999</c:v>
                </c:pt>
                <c:pt idx="26">
                  <c:v>649.82335399999999</c:v>
                </c:pt>
                <c:pt idx="27">
                  <c:v>727.439527</c:v>
                </c:pt>
                <c:pt idx="28">
                  <c:v>701.699927</c:v>
                </c:pt>
                <c:pt idx="29">
                  <c:v>709.98084800000004</c:v>
                </c:pt>
                <c:pt idx="30">
                  <c:v>611.74038600000006</c:v>
                </c:pt>
                <c:pt idx="31">
                  <c:v>513.40664300000003</c:v>
                </c:pt>
                <c:pt idx="32">
                  <c:v>505.74132500000002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'sans annotations'!$D$19</c:f>
              <c:strCache>
                <c:ptCount val="1"/>
                <c:pt idx="0">
                  <c:v>Crustaceans</c:v>
                </c:pt>
              </c:strCache>
            </c:strRef>
          </c:tx>
          <c:marker>
            <c:symbol val="none"/>
          </c:marker>
          <c:cat>
            <c:numRef>
              <c:f>'sans annotations'!$E$16:$AK$16</c:f>
              <c:numCache>
                <c:formatCode>General</c:formatCode>
                <c:ptCount val="33"/>
                <c:pt idx="0">
                  <c:v>1984</c:v>
                </c:pt>
                <c:pt idx="1">
                  <c:v>1985</c:v>
                </c:pt>
                <c:pt idx="2">
                  <c:v>1986</c:v>
                </c:pt>
                <c:pt idx="3">
                  <c:v>1987</c:v>
                </c:pt>
                <c:pt idx="4">
                  <c:v>1988</c:v>
                </c:pt>
                <c:pt idx="5">
                  <c:v>1989</c:v>
                </c:pt>
                <c:pt idx="6">
                  <c:v>1990</c:v>
                </c:pt>
                <c:pt idx="7">
                  <c:v>1991</c:v>
                </c:pt>
                <c:pt idx="8">
                  <c:v>1992</c:v>
                </c:pt>
                <c:pt idx="9">
                  <c:v>1993</c:v>
                </c:pt>
                <c:pt idx="10">
                  <c:v>1994</c:v>
                </c:pt>
                <c:pt idx="11">
                  <c:v>1995</c:v>
                </c:pt>
                <c:pt idx="12">
                  <c:v>1996</c:v>
                </c:pt>
                <c:pt idx="13">
                  <c:v>1997</c:v>
                </c:pt>
                <c:pt idx="14">
                  <c:v>1998</c:v>
                </c:pt>
                <c:pt idx="15">
                  <c:v>1999</c:v>
                </c:pt>
                <c:pt idx="16">
                  <c:v>2000</c:v>
                </c:pt>
                <c:pt idx="17">
                  <c:v>2001</c:v>
                </c:pt>
                <c:pt idx="18">
                  <c:v>2002</c:v>
                </c:pt>
                <c:pt idx="19">
                  <c:v>2003</c:v>
                </c:pt>
                <c:pt idx="20">
                  <c:v>2004</c:v>
                </c:pt>
                <c:pt idx="21">
                  <c:v>2005</c:v>
                </c:pt>
                <c:pt idx="22">
                  <c:v>2006</c:v>
                </c:pt>
                <c:pt idx="23">
                  <c:v>2007</c:v>
                </c:pt>
                <c:pt idx="24">
                  <c:v>2008</c:v>
                </c:pt>
                <c:pt idx="25">
                  <c:v>2009</c:v>
                </c:pt>
                <c:pt idx="26">
                  <c:v>2010</c:v>
                </c:pt>
                <c:pt idx="27">
                  <c:v>2011</c:v>
                </c:pt>
                <c:pt idx="28">
                  <c:v>2012</c:v>
                </c:pt>
                <c:pt idx="29">
                  <c:v>2013</c:v>
                </c:pt>
                <c:pt idx="30">
                  <c:v>2014</c:v>
                </c:pt>
                <c:pt idx="31">
                  <c:v>2015</c:v>
                </c:pt>
                <c:pt idx="32">
                  <c:v>2016</c:v>
                </c:pt>
              </c:numCache>
            </c:numRef>
          </c:cat>
          <c:val>
            <c:numRef>
              <c:f>'sans annotations'!$E$19:$AK$19</c:f>
              <c:numCache>
                <c:formatCode>General</c:formatCode>
                <c:ptCount val="33"/>
                <c:pt idx="0">
                  <c:v>0.05</c:v>
                </c:pt>
                <c:pt idx="1">
                  <c:v>5.8617000000000002E-2</c:v>
                </c:pt>
                <c:pt idx="2">
                  <c:v>0.18526599999999999</c:v>
                </c:pt>
                <c:pt idx="3">
                  <c:v>0.31405700000000003</c:v>
                </c:pt>
                <c:pt idx="4">
                  <c:v>0.474186</c:v>
                </c:pt>
                <c:pt idx="5">
                  <c:v>8.5000000000000006E-2</c:v>
                </c:pt>
                <c:pt idx="6">
                  <c:v>0.217</c:v>
                </c:pt>
                <c:pt idx="7">
                  <c:v>0.09</c:v>
                </c:pt>
                <c:pt idx="8">
                  <c:v>0.18</c:v>
                </c:pt>
                <c:pt idx="9">
                  <c:v>0.255</c:v>
                </c:pt>
                <c:pt idx="10">
                  <c:v>0.8505839999999999</c:v>
                </c:pt>
                <c:pt idx="11">
                  <c:v>0.73282199999999997</c:v>
                </c:pt>
                <c:pt idx="12">
                  <c:v>1.0592460000000001</c:v>
                </c:pt>
                <c:pt idx="13">
                  <c:v>0.78972500000000001</c:v>
                </c:pt>
                <c:pt idx="14">
                  <c:v>0.76500000000000001</c:v>
                </c:pt>
                <c:pt idx="15">
                  <c:v>0.7269500000000001</c:v>
                </c:pt>
                <c:pt idx="16">
                  <c:v>0.68708899999999995</c:v>
                </c:pt>
                <c:pt idx="17">
                  <c:v>0.61339500000000002</c:v>
                </c:pt>
                <c:pt idx="18">
                  <c:v>0.67165999999999992</c:v>
                </c:pt>
                <c:pt idx="19">
                  <c:v>1.453592</c:v>
                </c:pt>
                <c:pt idx="20">
                  <c:v>1.5665630000000001</c:v>
                </c:pt>
                <c:pt idx="21">
                  <c:v>1.5698570000000001</c:v>
                </c:pt>
                <c:pt idx="22">
                  <c:v>1.2870409999999999</c:v>
                </c:pt>
                <c:pt idx="23">
                  <c:v>1.370636</c:v>
                </c:pt>
                <c:pt idx="24">
                  <c:v>1.4841610000000001</c:v>
                </c:pt>
                <c:pt idx="25">
                  <c:v>1.5796859999999999</c:v>
                </c:pt>
                <c:pt idx="26">
                  <c:v>1.2469459999999999</c:v>
                </c:pt>
                <c:pt idx="27">
                  <c:v>1.2998969999999999</c:v>
                </c:pt>
                <c:pt idx="28">
                  <c:v>1.2014590000000001</c:v>
                </c:pt>
                <c:pt idx="29">
                  <c:v>1.0179930000000001</c:v>
                </c:pt>
                <c:pt idx="30">
                  <c:v>1.4990699999999999</c:v>
                </c:pt>
                <c:pt idx="31">
                  <c:v>1.4170989999999999</c:v>
                </c:pt>
                <c:pt idx="32">
                  <c:v>1.3273820000000001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487744"/>
        <c:axId val="37489280"/>
      </c:lineChart>
      <c:catAx>
        <c:axId val="37487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37489280"/>
        <c:crosses val="autoZero"/>
        <c:auto val="1"/>
        <c:lblAlgn val="ctr"/>
        <c:lblOffset val="100"/>
        <c:noMultiLvlLbl val="0"/>
      </c:catAx>
      <c:valAx>
        <c:axId val="37489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74877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2900176366843025"/>
          <c:y val="8.8685817974784364E-2"/>
          <c:w val="0.17399647266313933"/>
          <c:h val="0.26642379829871798"/>
        </c:manualLayout>
      </c:layout>
      <c:overlay val="0"/>
      <c:txPr>
        <a:bodyPr/>
        <a:lstStyle/>
        <a:p>
          <a:pPr>
            <a:defRPr sz="1600" b="1"/>
          </a:pPr>
          <a:endParaRPr lang="fr-FR"/>
        </a:p>
      </c:txPr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D627CBF-E0E1-4182-B934-60B3AFBC5180}" type="datetimeFigureOut">
              <a:rPr lang="en-GB"/>
              <a:pPr>
                <a:defRPr/>
              </a:pPr>
              <a:t>20/11/2019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757FBE5-0B4E-4D68-B264-B15815BA8A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166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45F823E-A23A-414C-8295-49A47FF6651E}" type="datetimeFigureOut">
              <a:rPr lang="en-GB"/>
              <a:pPr>
                <a:defRPr/>
              </a:pPr>
              <a:t>20/11/2019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5C50E9-CDEA-47D1-82B3-F3ADB83740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0349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4B6396F-3C73-4C90-B3E5-6205E0B1CE8F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6525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5" name="Image 9" descr="Prespa Gorica 060910 (11).JPG"/>
          <p:cNvPicPr>
            <a:picLocks noChangeAspect="1"/>
          </p:cNvPicPr>
          <p:nvPr userDrawn="1"/>
        </p:nvPicPr>
        <p:blipFill>
          <a:blip r:embed="rId2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38377" b="53413"/>
          <a:stretch>
            <a:fillRect/>
          </a:stretch>
        </p:blipFill>
        <p:spPr bwMode="auto">
          <a:xfrm>
            <a:off x="449263" y="0"/>
            <a:ext cx="86947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684213" y="1907177"/>
            <a:ext cx="8135937" cy="4690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8316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0" y="549275"/>
            <a:ext cx="446088" cy="115888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ce réservé du contenu 8"/>
          <p:cNvSpPr>
            <a:spLocks noGrp="1"/>
          </p:cNvSpPr>
          <p:nvPr>
            <p:ph sz="quarter" idx="12"/>
          </p:nvPr>
        </p:nvSpPr>
        <p:spPr>
          <a:xfrm>
            <a:off x="844778" y="1942011"/>
            <a:ext cx="3030536" cy="4423953"/>
          </a:xfrm>
          <a:prstGeom prst="rect">
            <a:avLst/>
          </a:prstGeom>
        </p:spPr>
        <p:txBody>
          <a:bodyPr/>
          <a:lstStyle>
            <a:lvl1pPr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</a:lstStyle>
          <a:p>
            <a:pPr lvl="1"/>
            <a:endParaRPr lang="fr-FR" dirty="0" smtClean="0"/>
          </a:p>
        </p:txBody>
      </p:sp>
      <p:sp>
        <p:nvSpPr>
          <p:cNvPr id="13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267199" y="1942011"/>
            <a:ext cx="4624251" cy="4441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3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4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472527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8" descr="Prespa Gorica 060910 (11)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9299"/>
          <a:stretch>
            <a:fillRect/>
          </a:stretch>
        </p:blipFill>
        <p:spPr bwMode="auto">
          <a:xfrm>
            <a:off x="0" y="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Centre de Recherche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pour la conservation 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des Zones Humides Méditerranéennes</a:t>
            </a:r>
          </a:p>
        </p:txBody>
      </p:sp>
      <p:pic>
        <p:nvPicPr>
          <p:cNvPr id="6" name="Image 3" descr="DSC_1060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15" r="12080"/>
          <a:stretch>
            <a:fillRect/>
          </a:stretch>
        </p:blipFill>
        <p:spPr bwMode="auto">
          <a:xfrm>
            <a:off x="0" y="4505325"/>
            <a:ext cx="29162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3711575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8" name="Image 12" descr="TDV300_impressiondpi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 txBox="1">
            <a:spLocks noChangeArrowheads="1"/>
          </p:cNvSpPr>
          <p:nvPr userDrawn="1"/>
        </p:nvSpPr>
        <p:spPr>
          <a:xfrm>
            <a:off x="3913632" y="775409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62427"/>
            <a:ext cx="2915816" cy="717800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>
          <a:xfrm>
            <a:off x="5588812" y="3006687"/>
            <a:ext cx="3248393" cy="936625"/>
          </a:xfrm>
          <a:prstGeom prst="rect">
            <a:avLst/>
          </a:prstGeo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0409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20705"/>
          <p:cNvPicPr>
            <a:picLocks noChangeAspect="1" noChangeArrowheads="1"/>
          </p:cNvPicPr>
          <p:nvPr userDrawn="1"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25691"/>
          <a:stretch>
            <a:fillRect/>
          </a:stretch>
        </p:blipFill>
        <p:spPr bwMode="auto">
          <a:xfrm>
            <a:off x="0" y="-7938"/>
            <a:ext cx="9148763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Research</a:t>
            </a: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Mediterranean</a:t>
            </a:r>
            <a:endParaRPr lang="fr-FR" sz="1200" b="1" dirty="0">
              <a:solidFill>
                <a:srgbClr val="0054A6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3703638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6" name="Image 11" descr="TDV300_impressiondpi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 txBox="1">
            <a:spLocks noChangeArrowheads="1"/>
          </p:cNvSpPr>
          <p:nvPr userDrawn="1"/>
        </p:nvSpPr>
        <p:spPr>
          <a:xfrm>
            <a:off x="2742510" y="430352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pic>
        <p:nvPicPr>
          <p:cNvPr id="8" name="Image 13" descr="IMGP1098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5017" r="4604"/>
          <a:stretch>
            <a:fillRect/>
          </a:stretch>
        </p:blipFill>
        <p:spPr bwMode="auto">
          <a:xfrm>
            <a:off x="0" y="4519613"/>
            <a:ext cx="2925763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90513"/>
            <a:ext cx="2915816" cy="68971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679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2250"/>
            <a:ext cx="8229600" cy="65881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8800" y="1084263"/>
            <a:ext cx="8034338" cy="5041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440816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029" name="Picture 14" descr="poisson-oiseau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Image 7" descr="Prespa Gorica 060910 (11).JPG"/>
          <p:cNvPicPr>
            <a:picLocks noChangeAspect="1"/>
          </p:cNvPicPr>
          <p:nvPr/>
        </p:nvPicPr>
        <p:blipFill>
          <a:blip r:embed="rId8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 bwMode="auto">
          <a:xfrm>
            <a:off x="0" y="3933825"/>
            <a:ext cx="2916238" cy="409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fr-FR" sz="1600" dirty="0" smtClean="0"/>
              <a:t>November 2019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3414714" y="2357438"/>
            <a:ext cx="5378450" cy="1585912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fr-FR" sz="2800" dirty="0" smtClean="0"/>
              <a:t>USING THE DPSIR LOGICAL FRAMEWORK FOR A WETLAND OBSERVATORY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9115" y="4580641"/>
            <a:ext cx="6353175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04891"/>
            <a:ext cx="8121648" cy="5531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1"/>
          <p:cNvSpPr txBox="1">
            <a:spLocks/>
          </p:cNvSpPr>
          <p:nvPr/>
        </p:nvSpPr>
        <p:spPr>
          <a:xfrm>
            <a:off x="1663626" y="1335953"/>
            <a:ext cx="6273947" cy="461941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Annual surface area drained in France ( 1979 – 2010)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331435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3" y="1204890"/>
            <a:ext cx="7394208" cy="5653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Espace réservé du texte 1"/>
          <p:cNvSpPr txBox="1">
            <a:spLocks/>
          </p:cNvSpPr>
          <p:nvPr/>
        </p:nvSpPr>
        <p:spPr>
          <a:xfrm>
            <a:off x="1212813" y="1204438"/>
            <a:ext cx="7175574" cy="461941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Surface of Ramsar sites in metropolitan France since accession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21402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0" name="Image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9026" y="1357313"/>
            <a:ext cx="9215301" cy="4932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Espace réservé du texte 1"/>
          <p:cNvSpPr txBox="1">
            <a:spLocks/>
          </p:cNvSpPr>
          <p:nvPr/>
        </p:nvSpPr>
        <p:spPr>
          <a:xfrm>
            <a:off x="1446377" y="1435840"/>
            <a:ext cx="7546794" cy="59092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SzPct val="85000"/>
              <a:buNone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Chemical state of rivers in France </a:t>
            </a:r>
            <a:r>
              <a:rPr lang="en-US" sz="18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(reporting to EU for Water Framework Directive 2010)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12140250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 smtClean="0">
                <a:latin typeface="Maiandra GD" pitchFamily="34" charset="0"/>
              </a:rPr>
              <a:t>AQUACULTURE  </a:t>
            </a:r>
            <a:r>
              <a:rPr lang="fr-FR" sz="2400" i="1" dirty="0" smtClean="0">
                <a:latin typeface="Maiandra GD" pitchFamily="34" charset="0"/>
              </a:rPr>
              <a:t>(</a:t>
            </a:r>
            <a:r>
              <a:rPr lang="fr-FR" sz="2400" i="1" dirty="0" err="1" smtClean="0">
                <a:latin typeface="Maiandra GD" pitchFamily="34" charset="0"/>
              </a:rPr>
              <a:t>fish</a:t>
            </a:r>
            <a:r>
              <a:rPr lang="fr-FR" sz="2400" i="1" dirty="0" smtClean="0">
                <a:latin typeface="Maiandra GD" pitchFamily="34" charset="0"/>
              </a:rPr>
              <a:t> + </a:t>
            </a:r>
            <a:r>
              <a:rPr lang="fr-FR" sz="2400" i="1" dirty="0" err="1" smtClean="0">
                <a:latin typeface="Maiandra GD" pitchFamily="34" charset="0"/>
              </a:rPr>
              <a:t>shellfish</a:t>
            </a:r>
            <a:r>
              <a:rPr lang="fr-FR" sz="2400" dirty="0">
                <a:latin typeface="Maiandra GD" pitchFamily="34" charset="0"/>
              </a:rPr>
              <a:t>)</a:t>
            </a:r>
            <a:endParaRPr lang="fr-FR" sz="2400" dirty="0">
              <a:latin typeface="Maiandra GD" pitchFamily="34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705920" y="1666812"/>
            <a:ext cx="8153072" cy="4912118"/>
          </a:xfrm>
        </p:spPr>
        <p:txBody>
          <a:bodyPr/>
          <a:lstStyle/>
          <a:p>
            <a:pPr lvl="0"/>
            <a:endParaRPr lang="fr-FR" sz="1400" b="0" i="1" dirty="0" smtClean="0"/>
          </a:p>
          <a:p>
            <a:endParaRPr lang="fr-FR" sz="1600" dirty="0" smtClean="0"/>
          </a:p>
          <a:p>
            <a:r>
              <a:rPr lang="fr-FR" dirty="0" smtClean="0"/>
              <a:t>PRODUCTION </a:t>
            </a:r>
            <a:r>
              <a:rPr lang="fr-FR" sz="1800" i="1" dirty="0" smtClean="0"/>
              <a:t>(in tons ; data INSEE/ TEF &amp; </a:t>
            </a:r>
            <a:r>
              <a:rPr lang="fr-FR" sz="1800" i="1" dirty="0" err="1" smtClean="0"/>
              <a:t>GraphAgri</a:t>
            </a:r>
            <a:r>
              <a:rPr lang="fr-FR" sz="1800" i="1" dirty="0" smtClean="0"/>
              <a:t>)</a:t>
            </a:r>
          </a:p>
          <a:p>
            <a:endParaRPr lang="fr-FR" sz="1600" dirty="0"/>
          </a:p>
          <a:p>
            <a:endParaRPr lang="fr-FR" sz="1600" dirty="0" smtClean="0"/>
          </a:p>
          <a:p>
            <a:r>
              <a:rPr lang="fr-FR" sz="1400" i="1" dirty="0" smtClean="0"/>
              <a:t>	</a:t>
            </a:r>
          </a:p>
          <a:p>
            <a:endParaRPr lang="fr-FR" sz="1400" i="1" dirty="0" smtClean="0"/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705920" y="549958"/>
            <a:ext cx="7963067" cy="608834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400" b="0" i="1" dirty="0" smtClean="0"/>
          </a:p>
          <a:p>
            <a:r>
              <a:rPr lang="fr-FR" sz="1600" dirty="0"/>
              <a:t> </a:t>
            </a:r>
          </a:p>
          <a:p>
            <a:endParaRPr lang="fr-FR" sz="1600" i="1" dirty="0" smtClean="0"/>
          </a:p>
        </p:txBody>
      </p: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5052801"/>
              </p:ext>
            </p:extLst>
          </p:nvPr>
        </p:nvGraphicFramePr>
        <p:xfrm>
          <a:off x="872505" y="2793668"/>
          <a:ext cx="7629896" cy="38446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339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705919" y="799340"/>
            <a:ext cx="8050153" cy="1231341"/>
          </a:xfrm>
        </p:spPr>
        <p:txBody>
          <a:bodyPr/>
          <a:lstStyle/>
          <a:p>
            <a:r>
              <a:rPr lang="fr-FR" dirty="0" smtClean="0"/>
              <a:t>N° </a:t>
            </a:r>
            <a:r>
              <a:rPr lang="fr-FR" dirty="0" smtClean="0"/>
              <a:t>of active Aquaculture </a:t>
            </a:r>
            <a:r>
              <a:rPr lang="fr-FR" dirty="0" err="1" smtClean="0"/>
              <a:t>companies</a:t>
            </a:r>
            <a:r>
              <a:rPr lang="fr-FR" dirty="0" smtClean="0"/>
              <a:t> </a:t>
            </a:r>
            <a:r>
              <a:rPr lang="fr-FR" b="0" i="1" dirty="0" smtClean="0"/>
              <a:t>(Total &amp; per-type)</a:t>
            </a:r>
            <a:endParaRPr lang="fr-FR" b="0" i="1" dirty="0" smtClean="0"/>
          </a:p>
          <a:p>
            <a:endParaRPr lang="fr-FR" dirty="0" smtClean="0"/>
          </a:p>
          <a:p>
            <a:r>
              <a:rPr lang="fr-FR" dirty="0" smtClean="0"/>
              <a:t> </a:t>
            </a:r>
            <a:r>
              <a:rPr lang="fr-FR" sz="1800" b="0" i="1" dirty="0" smtClean="0"/>
              <a:t>(Source : Les </a:t>
            </a:r>
            <a:r>
              <a:rPr lang="fr-FR" sz="1800" b="0" i="1" dirty="0" smtClean="0"/>
              <a:t>chiffres-clés de </a:t>
            </a:r>
            <a:r>
              <a:rPr lang="fr-FR" sz="1800" b="0" i="1" dirty="0" err="1"/>
              <a:t>F</a:t>
            </a:r>
            <a:r>
              <a:rPr lang="fr-FR" sz="1800" b="0" i="1" dirty="0" err="1" smtClean="0"/>
              <a:t>ranceAgriMer</a:t>
            </a:r>
            <a:r>
              <a:rPr lang="fr-FR" sz="1800" b="0" i="1" dirty="0" smtClean="0"/>
              <a:t> / MAAF + INSEE « Tableaux </a:t>
            </a:r>
            <a:r>
              <a:rPr lang="fr-FR" sz="1800" b="0" i="1" dirty="0" smtClean="0"/>
              <a:t> de l’Economie </a:t>
            </a:r>
            <a:r>
              <a:rPr lang="fr-FR" sz="1800" b="0" i="1" dirty="0" smtClean="0"/>
              <a:t>Française »)</a:t>
            </a:r>
            <a:endParaRPr lang="fr-FR" sz="1800" b="0" i="1" dirty="0"/>
          </a:p>
        </p:txBody>
      </p: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26347899"/>
              </p:ext>
            </p:extLst>
          </p:nvPr>
        </p:nvGraphicFramePr>
        <p:xfrm>
          <a:off x="1015339" y="2274124"/>
          <a:ext cx="6929253" cy="3912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itre 2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</p:spPr>
        <p:txBody>
          <a:bodyPr/>
          <a:lstStyle/>
          <a:p>
            <a:r>
              <a:rPr lang="fr-FR" sz="2400" dirty="0" smtClean="0">
                <a:latin typeface="Maiandra GD" pitchFamily="34" charset="0"/>
              </a:rPr>
              <a:t>AQUACULTURE  </a:t>
            </a:r>
            <a:r>
              <a:rPr lang="fr-FR" sz="2400" i="1" dirty="0" smtClean="0">
                <a:latin typeface="Maiandra GD" pitchFamily="34" charset="0"/>
              </a:rPr>
              <a:t>(</a:t>
            </a:r>
            <a:r>
              <a:rPr lang="fr-FR" sz="2400" i="1" dirty="0" err="1" smtClean="0">
                <a:latin typeface="Maiandra GD" pitchFamily="34" charset="0"/>
              </a:rPr>
              <a:t>fish</a:t>
            </a:r>
            <a:r>
              <a:rPr lang="fr-FR" sz="2400" i="1" dirty="0" smtClean="0">
                <a:latin typeface="Maiandra GD" pitchFamily="34" charset="0"/>
              </a:rPr>
              <a:t> + </a:t>
            </a:r>
            <a:r>
              <a:rPr lang="fr-FR" sz="2400" i="1" dirty="0" err="1" smtClean="0">
                <a:latin typeface="Maiandra GD" pitchFamily="34" charset="0"/>
              </a:rPr>
              <a:t>shellfish</a:t>
            </a:r>
            <a:r>
              <a:rPr lang="fr-FR" sz="2400" dirty="0">
                <a:latin typeface="Maiandra GD" pitchFamily="34" charset="0"/>
              </a:rPr>
              <a:t>)</a:t>
            </a:r>
            <a:endParaRPr lang="fr-FR" sz="24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369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3"/>
          <p:cNvSpPr txBox="1">
            <a:spLocks/>
          </p:cNvSpPr>
          <p:nvPr/>
        </p:nvSpPr>
        <p:spPr>
          <a:xfrm>
            <a:off x="705920" y="549958"/>
            <a:ext cx="7963067" cy="608834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 </a:t>
            </a:r>
          </a:p>
          <a:p>
            <a:endParaRPr lang="fr-FR" sz="1600" i="1" dirty="0" smtClean="0"/>
          </a:p>
        </p:txBody>
      </p:sp>
      <p:graphicFrame>
        <p:nvGraphicFramePr>
          <p:cNvPr id="7" name="Graphique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37494459"/>
              </p:ext>
            </p:extLst>
          </p:nvPr>
        </p:nvGraphicFramePr>
        <p:xfrm>
          <a:off x="1959892" y="2503404"/>
          <a:ext cx="6222207" cy="32086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705919" y="773088"/>
            <a:ext cx="8068625" cy="2182548"/>
          </a:xfrm>
          <a:solidFill>
            <a:schemeClr val="bg1"/>
          </a:solidFill>
        </p:spPr>
        <p:txBody>
          <a:bodyPr/>
          <a:lstStyle/>
          <a:p>
            <a:r>
              <a:rPr lang="fr-FR" dirty="0" smtClean="0"/>
              <a:t>TOTAL  EMPLOYMENT IN FISH/ SHELLFISH FARMING </a:t>
            </a:r>
          </a:p>
          <a:p>
            <a:endParaRPr lang="fr-FR" sz="1800" i="1" dirty="0"/>
          </a:p>
          <a:p>
            <a:r>
              <a:rPr lang="fr-FR" sz="1800" i="1" dirty="0" smtClean="0"/>
              <a:t>(Data OECD  + </a:t>
            </a:r>
            <a:r>
              <a:rPr lang="fr-FR" sz="1800" i="1" dirty="0" err="1" smtClean="0"/>
              <a:t>FranceAgriMer</a:t>
            </a:r>
            <a:r>
              <a:rPr lang="fr-FR" sz="1800" i="1" dirty="0" smtClean="0"/>
              <a:t> for ETP)</a:t>
            </a:r>
          </a:p>
          <a:p>
            <a:r>
              <a:rPr lang="fr-FR" sz="1600" i="1" dirty="0" smtClean="0"/>
              <a:t>Emplois dans le secteur Aquaculture (temps pleins + partiels) :</a:t>
            </a:r>
            <a:endParaRPr lang="fr-FR" sz="1600" i="1" dirty="0"/>
          </a:p>
          <a:p>
            <a:r>
              <a:rPr lang="fr-FR" sz="1400" i="1" dirty="0" smtClean="0"/>
              <a:t>	</a:t>
            </a:r>
          </a:p>
          <a:p>
            <a:endParaRPr lang="fr-FR" sz="1400" i="1" dirty="0" smtClean="0"/>
          </a:p>
        </p:txBody>
      </p:sp>
      <p:sp>
        <p:nvSpPr>
          <p:cNvPr id="8" name="Titre 2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</p:spPr>
        <p:txBody>
          <a:bodyPr/>
          <a:lstStyle/>
          <a:p>
            <a:r>
              <a:rPr lang="fr-FR" sz="2400" dirty="0" smtClean="0">
                <a:latin typeface="Maiandra GD" pitchFamily="34" charset="0"/>
              </a:rPr>
              <a:t>AQUACULTURE  </a:t>
            </a:r>
            <a:r>
              <a:rPr lang="fr-FR" sz="2400" i="1" dirty="0" smtClean="0">
                <a:latin typeface="Maiandra GD" pitchFamily="34" charset="0"/>
              </a:rPr>
              <a:t>(</a:t>
            </a:r>
            <a:r>
              <a:rPr lang="fr-FR" sz="2400" i="1" dirty="0" err="1" smtClean="0">
                <a:latin typeface="Maiandra GD" pitchFamily="34" charset="0"/>
              </a:rPr>
              <a:t>fish</a:t>
            </a:r>
            <a:r>
              <a:rPr lang="fr-FR" sz="2400" i="1" dirty="0" smtClean="0">
                <a:latin typeface="Maiandra GD" pitchFamily="34" charset="0"/>
              </a:rPr>
              <a:t> + </a:t>
            </a:r>
            <a:r>
              <a:rPr lang="fr-FR" sz="2400" i="1" dirty="0" err="1" smtClean="0">
                <a:latin typeface="Maiandra GD" pitchFamily="34" charset="0"/>
              </a:rPr>
              <a:t>shellfish</a:t>
            </a:r>
            <a:r>
              <a:rPr lang="fr-FR" sz="2400" dirty="0">
                <a:latin typeface="Maiandra GD" pitchFamily="34" charset="0"/>
              </a:rPr>
              <a:t>)</a:t>
            </a:r>
            <a:endParaRPr lang="fr-FR" sz="24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452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1316181" y="2004685"/>
            <a:ext cx="6982691" cy="2539606"/>
          </a:xfrm>
        </p:spPr>
        <p:txBody>
          <a:bodyPr/>
          <a:lstStyle/>
          <a:p>
            <a:pPr lvl="0"/>
            <a:endParaRPr lang="fr-FR" sz="4800" b="0" i="1" dirty="0" smtClean="0"/>
          </a:p>
          <a:p>
            <a:pPr algn="ctr"/>
            <a:r>
              <a:rPr lang="fr-FR" sz="3200" b="0" dirty="0" err="1" smtClean="0"/>
              <a:t>Incidentally</a:t>
            </a:r>
            <a:r>
              <a:rPr lang="fr-FR" sz="3200" b="0" dirty="0" smtClean="0"/>
              <a:t>…</a:t>
            </a:r>
          </a:p>
          <a:p>
            <a:pPr algn="ctr"/>
            <a:endParaRPr lang="fr-FR" sz="3200" dirty="0" smtClean="0"/>
          </a:p>
          <a:p>
            <a:pPr algn="ctr"/>
            <a:r>
              <a:rPr lang="fr-FR" sz="3200" i="1" dirty="0" err="1" smtClean="0"/>
              <a:t>Which</a:t>
            </a:r>
            <a:r>
              <a:rPr lang="fr-FR" sz="3200" i="1" dirty="0" smtClean="0"/>
              <a:t> Trend for </a:t>
            </a:r>
            <a:r>
              <a:rPr lang="fr-FR" sz="3200" i="1" dirty="0" err="1" smtClean="0"/>
              <a:t>this</a:t>
            </a:r>
            <a:r>
              <a:rPr lang="fr-FR" sz="3200" i="1" dirty="0" smtClean="0"/>
              <a:t> Service ??</a:t>
            </a:r>
          </a:p>
          <a:p>
            <a:endParaRPr lang="fr-FR" sz="4800" i="1" dirty="0" smtClean="0"/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705920" y="549958"/>
            <a:ext cx="7963067" cy="608834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00" dirty="0"/>
              <a:t> </a:t>
            </a:r>
          </a:p>
          <a:p>
            <a:endParaRPr lang="fr-FR" sz="1600" i="1" dirty="0" smtClean="0"/>
          </a:p>
        </p:txBody>
      </p:sp>
      <p:sp>
        <p:nvSpPr>
          <p:cNvPr id="6" name="Titre 2"/>
          <p:cNvSpPr txBox="1">
            <a:spLocks/>
          </p:cNvSpPr>
          <p:nvPr/>
        </p:nvSpPr>
        <p:spPr>
          <a:xfrm>
            <a:off x="907976" y="269032"/>
            <a:ext cx="8229600" cy="504056"/>
          </a:xfrm>
          <a:prstGeom prst="rect">
            <a:avLst/>
          </a:prstGeom>
        </p:spPr>
        <p:txBody>
          <a:bodyPr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sz="2400" smtClean="0">
                <a:latin typeface="Maiandra GD" pitchFamily="34" charset="0"/>
              </a:rPr>
              <a:t>Fish-   &amp; shellfish-farming  production</a:t>
            </a:r>
            <a:endParaRPr lang="fr-FR" sz="24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94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705920" y="549958"/>
            <a:ext cx="7678059" cy="1326343"/>
          </a:xfrm>
        </p:spPr>
        <p:txBody>
          <a:bodyPr/>
          <a:lstStyle/>
          <a:p>
            <a:pPr lvl="0"/>
            <a:endParaRPr lang="fr-FR" sz="1400" b="0" i="1" dirty="0" smtClean="0"/>
          </a:p>
          <a:p>
            <a:r>
              <a:rPr lang="fr-FR" dirty="0" smtClean="0"/>
              <a:t>PRODUCTION VALUE </a:t>
            </a:r>
          </a:p>
          <a:p>
            <a:endParaRPr lang="fr-FR" sz="1800" i="1" dirty="0"/>
          </a:p>
          <a:p>
            <a:r>
              <a:rPr lang="fr-FR" sz="1800" i="1" dirty="0" smtClean="0"/>
              <a:t>(données « Les chiffres-clés de </a:t>
            </a:r>
            <a:r>
              <a:rPr lang="fr-FR" sz="1800" i="1" dirty="0" err="1"/>
              <a:t>F</a:t>
            </a:r>
            <a:r>
              <a:rPr lang="fr-FR" sz="1800" i="1" dirty="0" err="1" smtClean="0"/>
              <a:t>ranceAgriMer</a:t>
            </a:r>
            <a:r>
              <a:rPr lang="fr-FR" sz="1800" i="1" dirty="0" smtClean="0"/>
              <a:t> » / MAAF + INSEE « Tableaux Economie Française »)</a:t>
            </a:r>
            <a:endParaRPr lang="fr-FR" sz="1800" i="1" dirty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42947381"/>
              </p:ext>
            </p:extLst>
          </p:nvPr>
        </p:nvGraphicFramePr>
        <p:xfrm>
          <a:off x="1349831" y="2350325"/>
          <a:ext cx="7392389" cy="3630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Espace réservé du texte 3"/>
          <p:cNvSpPr txBox="1">
            <a:spLocks/>
          </p:cNvSpPr>
          <p:nvPr/>
        </p:nvSpPr>
        <p:spPr>
          <a:xfrm>
            <a:off x="4959927" y="6091777"/>
            <a:ext cx="3782293" cy="780078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4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800" i="1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</a:t>
            </a:r>
            <a:r>
              <a:rPr lang="fr-FR" sz="2800" i="1" dirty="0" err="1" smtClean="0">
                <a:solidFill>
                  <a:srgbClr val="FF0000"/>
                </a:solidFill>
              </a:rPr>
              <a:t>Which</a:t>
            </a:r>
            <a:r>
              <a:rPr lang="fr-FR" sz="2800" i="1" dirty="0" smtClean="0">
                <a:solidFill>
                  <a:srgbClr val="FF0000"/>
                </a:solidFill>
              </a:rPr>
              <a:t> conclusion ??</a:t>
            </a:r>
            <a:endParaRPr lang="fr-FR" sz="2800" i="1" dirty="0"/>
          </a:p>
        </p:txBody>
      </p:sp>
      <p:sp>
        <p:nvSpPr>
          <p:cNvPr id="6" name="Espace réservé du texte 1"/>
          <p:cNvSpPr txBox="1">
            <a:spLocks/>
          </p:cNvSpPr>
          <p:nvPr/>
        </p:nvSpPr>
        <p:spPr>
          <a:xfrm>
            <a:off x="1446377" y="2211694"/>
            <a:ext cx="7546794" cy="590923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SzPct val="85000"/>
              <a:buNone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Total value of production </a:t>
            </a:r>
            <a:r>
              <a:rPr lang="en-US" sz="18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(in Million €)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9" name="Titre 2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</p:spPr>
        <p:txBody>
          <a:bodyPr/>
          <a:lstStyle/>
          <a:p>
            <a:r>
              <a:rPr lang="fr-FR" sz="2400" dirty="0" smtClean="0">
                <a:latin typeface="Maiandra GD" pitchFamily="34" charset="0"/>
              </a:rPr>
              <a:t>AQUACULTURE  </a:t>
            </a:r>
            <a:r>
              <a:rPr lang="fr-FR" sz="2400" i="1" dirty="0" smtClean="0">
                <a:latin typeface="Maiandra GD" pitchFamily="34" charset="0"/>
              </a:rPr>
              <a:t>(</a:t>
            </a:r>
            <a:r>
              <a:rPr lang="fr-FR" sz="2400" i="1" dirty="0" err="1" smtClean="0">
                <a:latin typeface="Maiandra GD" pitchFamily="34" charset="0"/>
              </a:rPr>
              <a:t>fish</a:t>
            </a:r>
            <a:r>
              <a:rPr lang="fr-FR" sz="2400" i="1" dirty="0" smtClean="0">
                <a:latin typeface="Maiandra GD" pitchFamily="34" charset="0"/>
              </a:rPr>
              <a:t> + </a:t>
            </a:r>
            <a:r>
              <a:rPr lang="fr-FR" sz="2400" i="1" dirty="0" err="1" smtClean="0">
                <a:latin typeface="Maiandra GD" pitchFamily="34" charset="0"/>
              </a:rPr>
              <a:t>shellfish</a:t>
            </a:r>
            <a:r>
              <a:rPr lang="fr-FR" sz="2400" dirty="0">
                <a:latin typeface="Maiandra GD" pitchFamily="34" charset="0"/>
              </a:rPr>
              <a:t>)</a:t>
            </a:r>
            <a:endParaRPr lang="fr-FR" sz="2400" dirty="0"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056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400" dirty="0" smtClean="0">
                <a:latin typeface="Maiandra GD" pitchFamily="34" charset="0"/>
              </a:rPr>
              <a:t>Indicateur Services </a:t>
            </a:r>
            <a:r>
              <a:rPr lang="fr-FR" sz="2400" dirty="0" err="1" smtClean="0">
                <a:latin typeface="Maiandra GD" pitchFamily="34" charset="0"/>
              </a:rPr>
              <a:t>Ecosyst</a:t>
            </a:r>
            <a:r>
              <a:rPr lang="fr-FR" sz="2400" dirty="0" smtClean="0">
                <a:latin typeface="Maiandra GD" pitchFamily="34" charset="0"/>
              </a:rPr>
              <a:t> « Aquaculture »</a:t>
            </a:r>
            <a:endParaRPr lang="fr-FR" sz="2400" dirty="0">
              <a:latin typeface="Maiandra GD" pitchFamily="34" charset="0"/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0"/>
          </p:nvPr>
        </p:nvSpPr>
        <p:spPr>
          <a:xfrm>
            <a:off x="705920" y="549958"/>
            <a:ext cx="8153072" cy="6028972"/>
          </a:xfrm>
        </p:spPr>
        <p:txBody>
          <a:bodyPr/>
          <a:lstStyle/>
          <a:p>
            <a:pPr lvl="0"/>
            <a:endParaRPr lang="fr-FR" sz="1400" b="0" i="1" dirty="0" smtClean="0"/>
          </a:p>
          <a:p>
            <a:endParaRPr lang="fr-FR" sz="1600" dirty="0" smtClean="0"/>
          </a:p>
          <a:p>
            <a:r>
              <a:rPr lang="fr-FR" dirty="0" smtClean="0"/>
              <a:t>VALEUR DE PRODUCTION </a:t>
            </a:r>
            <a:r>
              <a:rPr lang="fr-FR" sz="1800" i="1" dirty="0" smtClean="0"/>
              <a:t>(en </a:t>
            </a:r>
            <a:r>
              <a:rPr lang="fr-FR" sz="1800" i="1" dirty="0"/>
              <a:t>millions $ </a:t>
            </a:r>
            <a:r>
              <a:rPr lang="fr-FR" sz="1800" i="1" dirty="0" smtClean="0"/>
              <a:t>US; Données FAO)</a:t>
            </a:r>
          </a:p>
          <a:p>
            <a:endParaRPr lang="fr-FR" sz="1600" dirty="0"/>
          </a:p>
          <a:p>
            <a:endParaRPr lang="fr-FR" sz="1600" dirty="0" smtClean="0"/>
          </a:p>
          <a:p>
            <a:r>
              <a:rPr lang="fr-FR" sz="1400" i="1" dirty="0" smtClean="0"/>
              <a:t>	</a:t>
            </a:r>
          </a:p>
          <a:p>
            <a:endParaRPr lang="fr-FR" sz="1400" i="1" dirty="0" smtClean="0"/>
          </a:p>
        </p:txBody>
      </p:sp>
      <p:sp>
        <p:nvSpPr>
          <p:cNvPr id="5" name="Espace réservé du texte 3"/>
          <p:cNvSpPr txBox="1">
            <a:spLocks/>
          </p:cNvSpPr>
          <p:nvPr/>
        </p:nvSpPr>
        <p:spPr>
          <a:xfrm>
            <a:off x="705920" y="549958"/>
            <a:ext cx="7963067" cy="6088347"/>
          </a:xfrm>
          <a:prstGeom prst="rect">
            <a:avLst/>
          </a:prstGeom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b="1" kern="120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 marL="358775" indent="-358775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2"/>
              </a:buBlip>
              <a:defRPr sz="20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630238" indent="-271463" algn="l" rtl="0" eaLnBrk="0" fontAlgn="base" hangingPunct="0">
              <a:spcBef>
                <a:spcPct val="20000"/>
              </a:spcBef>
              <a:spcAft>
                <a:spcPct val="0"/>
              </a:spcAft>
              <a:buSzPct val="85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400" b="0" i="1" dirty="0" smtClean="0"/>
          </a:p>
          <a:p>
            <a:r>
              <a:rPr lang="fr-FR" sz="1600" dirty="0"/>
              <a:t> </a:t>
            </a:r>
          </a:p>
          <a:p>
            <a:endParaRPr lang="fr-FR" sz="1600" i="1" dirty="0" smtClean="0"/>
          </a:p>
        </p:txBody>
      </p:sp>
      <p:graphicFrame>
        <p:nvGraphicFramePr>
          <p:cNvPr id="6" name="Graphique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94800333"/>
              </p:ext>
            </p:extLst>
          </p:nvPr>
        </p:nvGraphicFramePr>
        <p:xfrm>
          <a:off x="142875" y="2831461"/>
          <a:ext cx="9725520" cy="3545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29144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GAME !!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791" y="1204889"/>
            <a:ext cx="7227973" cy="5659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952988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What</a:t>
            </a:r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20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is</a:t>
            </a:r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20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it</a:t>
            </a:r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 ??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727560" y="366584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Recognizing a logical succession of events :</a:t>
            </a: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2906978" y="1376234"/>
            <a:ext cx="3656014" cy="10001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sz="2000" b="1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STATE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(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e.g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. of a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bird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population; on an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ecosystem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: of key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natural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features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…)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1" name="Espace réservé du texte 1"/>
          <p:cNvSpPr txBox="1">
            <a:spLocks/>
          </p:cNvSpPr>
          <p:nvPr/>
        </p:nvSpPr>
        <p:spPr>
          <a:xfrm>
            <a:off x="457200" y="3171826"/>
            <a:ext cx="3656014" cy="100012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sz="2000" b="1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PRESSURES 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e.g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. conversion to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farmland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; pollution ;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increased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water abstraction…)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2" name="Espace réservé du texte 1"/>
          <p:cNvSpPr txBox="1">
            <a:spLocks/>
          </p:cNvSpPr>
          <p:nvPr/>
        </p:nvSpPr>
        <p:spPr>
          <a:xfrm>
            <a:off x="778667" y="5350669"/>
            <a:ext cx="2878933" cy="14239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sz="2000" b="1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DRIVERS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(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e.g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. Public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policy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on Agriculture ;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Climate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change;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Demography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…)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3" name="Espace réservé du texte 1"/>
          <p:cNvSpPr txBox="1">
            <a:spLocks/>
          </p:cNvSpPr>
          <p:nvPr/>
        </p:nvSpPr>
        <p:spPr>
          <a:xfrm>
            <a:off x="5622056" y="3132042"/>
            <a:ext cx="3399396" cy="129540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sz="2000" b="1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IMPACT 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(on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humans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: [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loss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of] flood protection,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game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provisioning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,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health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…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4" name="Espace réservé du texte 1"/>
          <p:cNvSpPr txBox="1">
            <a:spLocks/>
          </p:cNvSpPr>
          <p:nvPr/>
        </p:nvSpPr>
        <p:spPr>
          <a:xfrm>
            <a:off x="4800600" y="5350669"/>
            <a:ext cx="3656014" cy="142398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fr-FR" sz="2000" b="1" i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RESPONSES 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(to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remedy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),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e.g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. official protection;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economic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incentives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; management plans…)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" name="Flèche droite 1"/>
          <p:cNvSpPr/>
          <p:nvPr/>
        </p:nvSpPr>
        <p:spPr>
          <a:xfrm rot="19244088">
            <a:off x="1653777" y="2371027"/>
            <a:ext cx="1128712" cy="50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Flèche droite 14"/>
          <p:cNvSpPr/>
          <p:nvPr/>
        </p:nvSpPr>
        <p:spPr>
          <a:xfrm rot="13347306">
            <a:off x="3555673" y="4543198"/>
            <a:ext cx="1291008" cy="3649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 droite 15"/>
          <p:cNvSpPr/>
          <p:nvPr/>
        </p:nvSpPr>
        <p:spPr>
          <a:xfrm rot="7047319">
            <a:off x="7365793" y="4604513"/>
            <a:ext cx="1128712" cy="3862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Flèche droite 16"/>
          <p:cNvSpPr/>
          <p:nvPr/>
        </p:nvSpPr>
        <p:spPr>
          <a:xfrm rot="10800000">
            <a:off x="3446732" y="5704776"/>
            <a:ext cx="1128712" cy="5000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lèche droite 17"/>
          <p:cNvSpPr/>
          <p:nvPr/>
        </p:nvSpPr>
        <p:spPr>
          <a:xfrm rot="16200000">
            <a:off x="1611392" y="4591398"/>
            <a:ext cx="827974" cy="5000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Flèche droite 18"/>
          <p:cNvSpPr/>
          <p:nvPr/>
        </p:nvSpPr>
        <p:spPr>
          <a:xfrm rot="2686758">
            <a:off x="6434918" y="2286557"/>
            <a:ext cx="1128712" cy="3666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3570822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Conclusions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727560" y="366584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800893" y="1117368"/>
            <a:ext cx="7999413" cy="495985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Some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indicators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are « Borderline »,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e.g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.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Nutrient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loads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= a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natural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caracteristic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(« STATE »)    </a:t>
            </a:r>
            <a:r>
              <a:rPr lang="fr-FR" sz="2000" b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AND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  a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measure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of (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potential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)  PRESSURES on water </a:t>
            </a:r>
            <a:r>
              <a:rPr lang="fr-FR" sz="2000" dirty="0" err="1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quality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(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e.g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.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excess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fertilizer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use)</a:t>
            </a:r>
          </a:p>
          <a:p>
            <a:pPr marL="0" lvl="1" indent="0">
              <a:buSzPct val="85000"/>
              <a:buNone/>
            </a:pPr>
            <a:endParaRPr lang="fr-FR" sz="200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0" lvl="1" indent="0">
              <a:buSzPct val="85000"/>
              <a:buNone/>
            </a:pP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« </a:t>
            </a:r>
            <a:r>
              <a:rPr lang="fr-FR" sz="2000" dirty="0" err="1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I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deal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 »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indicator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not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always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measurable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with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reasonable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efforts   </a:t>
            </a:r>
            <a:r>
              <a:rPr lang="fr-FR" sz="2000" b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use </a:t>
            </a:r>
            <a:r>
              <a:rPr lang="fr-FR" sz="2000" b="1" u="sng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proxies</a:t>
            </a:r>
            <a:r>
              <a:rPr lang="fr-FR" sz="2000" b="1" u="sng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(incl.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from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b="1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other</a:t>
            </a:r>
            <a:r>
              <a:rPr lang="fr-FR" sz="20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boxes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,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e.g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. :</a:t>
            </a:r>
          </a:p>
          <a:p>
            <a:pPr marL="0" lvl="1" indent="0">
              <a:buSzPct val="85000"/>
              <a:buNone/>
            </a:pP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« 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Naturalness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of river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flows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 » (S)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approached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in MWO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through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« 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Number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of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dams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 » (P) as a proxy (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Assumption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=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negatively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correlated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  <a:sym typeface="Wingdings" panose="05000000000000000000" pitchFamily="2" charset="2"/>
              </a:rPr>
              <a:t>)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9354453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Why</a:t>
            </a:r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 a </a:t>
            </a:r>
            <a:r>
              <a:rPr lang="fr-FR" altLang="fr-FR" sz="20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framework</a:t>
            </a:r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 ?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1035907" y="1680786"/>
            <a:ext cx="7999413" cy="495985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endParaRPr lang="fr-FR" sz="20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Can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pinpoint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relevant links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between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indicators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from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various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fields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/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themes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ecology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, socio-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economy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,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watrer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chemistry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…)</a:t>
            </a:r>
            <a:endParaRPr lang="fr-FR" sz="2000" i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altLang="fr-FR" sz="2000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en-US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CAUTION :  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Cause – </a:t>
            </a:r>
            <a:r>
              <a:rPr lang="fr-FR" sz="2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Effects</a:t>
            </a: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relationships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hard 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to </a:t>
            </a:r>
            <a:r>
              <a:rPr lang="fr-FR" sz="2000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demonstrate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rigorously</a:t>
            </a:r>
            <a:r>
              <a:rPr lang="fr-FR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</a:t>
            </a:r>
            <a:r>
              <a:rPr lang="fr-FR" sz="2000" i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often</a:t>
            </a:r>
            <a:r>
              <a:rPr lang="fr-FR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,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only</a:t>
            </a:r>
            <a:r>
              <a:rPr lang="fr-FR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 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reasonable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evidence</a:t>
            </a:r>
            <a:r>
              <a:rPr lang="fr-FR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exists</a:t>
            </a:r>
            <a:r>
              <a:rPr lang="fr-FR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–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risky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!)</a:t>
            </a:r>
          </a:p>
          <a:p>
            <a:pPr marL="358775" lvl="1" indent="-358775">
              <a:buSzPct val="85000"/>
              <a:buBlip>
                <a:blip r:embed="rId2"/>
              </a:buBlip>
            </a:pPr>
            <a:endParaRPr lang="en-US" sz="20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sz="2000" i="1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0" lvl="1" indent="0">
              <a:buSzPct val="85000"/>
              <a:buNone/>
            </a:pP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32983124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en-GB" altLang="fr-FR" sz="2000" b="1" dirty="0" smtClean="0">
                <a:solidFill>
                  <a:schemeClr val="bg1"/>
                </a:solidFill>
              </a:rPr>
              <a:t>DPSIR general model for Med. wetlands (&amp; MWO)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1825074" y="5946668"/>
            <a:ext cx="62103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54A6"/>
                </a:solidFill>
              </a:rPr>
              <a:t>Driver-Pressure-State-Impact-Response </a:t>
            </a:r>
            <a:r>
              <a:rPr lang="en-US" b="1" dirty="0">
                <a:solidFill>
                  <a:srgbClr val="0054A6"/>
                </a:solidFill>
              </a:rPr>
              <a:t>(DPSIR</a:t>
            </a:r>
            <a:r>
              <a:rPr lang="en-US" b="1" dirty="0" smtClean="0">
                <a:solidFill>
                  <a:srgbClr val="0054A6"/>
                </a:solidFill>
              </a:rPr>
              <a:t>) </a:t>
            </a:r>
            <a:r>
              <a:rPr lang="en-US" b="1" dirty="0">
                <a:solidFill>
                  <a:srgbClr val="0054A6"/>
                </a:solidFill>
              </a:rPr>
              <a:t/>
            </a:r>
            <a:br>
              <a:rPr lang="en-US" b="1" dirty="0">
                <a:solidFill>
                  <a:srgbClr val="0054A6"/>
                </a:solidFill>
              </a:rPr>
            </a:br>
            <a:r>
              <a:rPr lang="en-US" b="1" dirty="0">
                <a:solidFill>
                  <a:srgbClr val="0054A6"/>
                </a:solidFill>
              </a:rPr>
              <a:t>model for the MWO monitoring framework</a:t>
            </a:r>
          </a:p>
        </p:txBody>
      </p:sp>
      <p:grpSp>
        <p:nvGrpSpPr>
          <p:cNvPr id="3" name="Groupe 2"/>
          <p:cNvGrpSpPr/>
          <p:nvPr/>
        </p:nvGrpSpPr>
        <p:grpSpPr>
          <a:xfrm>
            <a:off x="526331" y="941534"/>
            <a:ext cx="8604000" cy="4353624"/>
            <a:chOff x="526331" y="941534"/>
            <a:chExt cx="8604000" cy="4353624"/>
          </a:xfrm>
        </p:grpSpPr>
        <p:pic>
          <p:nvPicPr>
            <p:cNvPr id="8" name="Picture 2" descr="C:\Users\Florence\AppData\Local\Microsoft\Windows\Temporary Internet Files\Content.Outlook\E0YI3M0S\Figure2-AN_ok.jpg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331" y="941534"/>
              <a:ext cx="8604000" cy="435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ZoneTexte 5"/>
            <p:cNvSpPr txBox="1"/>
            <p:nvPr/>
          </p:nvSpPr>
          <p:spPr>
            <a:xfrm>
              <a:off x="2488019" y="941534"/>
              <a:ext cx="1722474" cy="33855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fr-FR" sz="1600" b="1" dirty="0" smtClean="0">
                  <a:solidFill>
                    <a:srgbClr val="92D050"/>
                  </a:solidFill>
                  <a:latin typeface="Calibri" panose="020F0502020204030204" pitchFamily="34" charset="0"/>
                </a:rPr>
                <a:t>Responses</a:t>
              </a:r>
              <a:endParaRPr lang="fr-FR" sz="1600" b="1" dirty="0">
                <a:solidFill>
                  <a:srgbClr val="92D050"/>
                </a:solidFill>
                <a:latin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755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62" name="Rectangle 6"/>
          <p:cNvSpPr>
            <a:spLocks noChangeArrowheads="1"/>
          </p:cNvSpPr>
          <p:nvPr/>
        </p:nvSpPr>
        <p:spPr bwMode="auto">
          <a:xfrm>
            <a:off x="539750" y="2997200"/>
            <a:ext cx="2879725" cy="701675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fr-FR" altLang="fr-FR" sz="2000" b="1" dirty="0" smtClean="0">
                <a:solidFill>
                  <a:srgbClr val="FF0000"/>
                </a:solidFill>
              </a:rPr>
              <a:t>Pressure </a:t>
            </a:r>
            <a:r>
              <a:rPr lang="fr-FR" altLang="fr-FR" sz="2000" b="1" dirty="0">
                <a:solidFill>
                  <a:srgbClr val="FF0000"/>
                </a:solidFill>
              </a:rPr>
              <a:t>: </a:t>
            </a:r>
          </a:p>
          <a:p>
            <a:pPr algn="ctr" eaLnBrk="1" hangingPunct="1"/>
            <a:r>
              <a:rPr lang="fr-FR" altLang="fr-FR" sz="2000" b="1" dirty="0" err="1" smtClean="0">
                <a:solidFill>
                  <a:schemeClr val="bg1"/>
                </a:solidFill>
              </a:rPr>
              <a:t>Fertilisers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 use</a:t>
            </a:r>
            <a:endParaRPr lang="fr-FR" altLang="fr-FR" sz="2000" b="1" dirty="0">
              <a:solidFill>
                <a:schemeClr val="bg1"/>
              </a:solidFill>
            </a:endParaRPr>
          </a:p>
        </p:txBody>
      </p:sp>
      <p:sp>
        <p:nvSpPr>
          <p:cNvPr id="377863" name="Rectangle 7"/>
          <p:cNvSpPr>
            <a:spLocks noChangeArrowheads="1"/>
          </p:cNvSpPr>
          <p:nvPr/>
        </p:nvSpPr>
        <p:spPr bwMode="auto">
          <a:xfrm>
            <a:off x="3924300" y="1327319"/>
            <a:ext cx="2808288" cy="1015663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fr-FR" altLang="fr-FR" sz="2000" b="1" dirty="0" smtClean="0">
                <a:solidFill>
                  <a:srgbClr val="FF0000"/>
                </a:solidFill>
              </a:rPr>
              <a:t>State :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 </a:t>
            </a:r>
            <a:endParaRPr lang="fr-FR" altLang="fr-FR" sz="2000" b="1" dirty="0">
              <a:solidFill>
                <a:schemeClr val="bg1"/>
              </a:solidFill>
            </a:endParaRPr>
          </a:p>
          <a:p>
            <a:pPr algn="ctr" eaLnBrk="1" hangingPunct="1"/>
            <a:r>
              <a:rPr lang="fr-FR" altLang="fr-FR" sz="2000" b="1" dirty="0" err="1" smtClean="0">
                <a:solidFill>
                  <a:schemeClr val="bg1"/>
                </a:solidFill>
              </a:rPr>
              <a:t>Amount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 of N in </a:t>
            </a:r>
            <a:r>
              <a:rPr lang="fr-FR" altLang="fr-FR" sz="2000" b="1" dirty="0" err="1" smtClean="0">
                <a:solidFill>
                  <a:schemeClr val="bg1"/>
                </a:solidFill>
              </a:rPr>
              <a:t>wetlands</a:t>
            </a:r>
            <a:endParaRPr lang="fr-FR" altLang="fr-FR" sz="2000" b="1" dirty="0">
              <a:solidFill>
                <a:schemeClr val="bg1"/>
              </a:solidFill>
            </a:endParaRPr>
          </a:p>
        </p:txBody>
      </p:sp>
      <p:sp>
        <p:nvSpPr>
          <p:cNvPr id="377864" name="Rectangle 8"/>
          <p:cNvSpPr>
            <a:spLocks noChangeArrowheads="1"/>
          </p:cNvSpPr>
          <p:nvPr/>
        </p:nvSpPr>
        <p:spPr bwMode="auto">
          <a:xfrm>
            <a:off x="5580063" y="2848144"/>
            <a:ext cx="3311525" cy="1015663"/>
          </a:xfrm>
          <a:prstGeom prst="rect">
            <a:avLst/>
          </a:prstGeom>
          <a:solidFill>
            <a:srgbClr val="0054A6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fr-FR" altLang="fr-FR" sz="2000" b="1" dirty="0">
                <a:solidFill>
                  <a:srgbClr val="FF0000"/>
                </a:solidFill>
              </a:rPr>
              <a:t>Impact :</a:t>
            </a:r>
            <a:r>
              <a:rPr lang="fr-FR" altLang="fr-FR" sz="2000" b="1" dirty="0">
                <a:solidFill>
                  <a:schemeClr val="bg1"/>
                </a:solidFill>
              </a:rPr>
              <a:t> </a:t>
            </a:r>
          </a:p>
          <a:p>
            <a:pPr algn="ctr" eaLnBrk="1" hangingPunct="1"/>
            <a:r>
              <a:rPr lang="fr-FR" altLang="fr-FR" sz="2000" b="1" dirty="0" smtClean="0">
                <a:solidFill>
                  <a:schemeClr val="bg1"/>
                </a:solidFill>
              </a:rPr>
              <a:t>Changes in </a:t>
            </a:r>
            <a:r>
              <a:rPr lang="fr-FR" altLang="fr-FR" sz="2000" b="1" dirty="0" err="1" smtClean="0">
                <a:solidFill>
                  <a:schemeClr val="bg1"/>
                </a:solidFill>
              </a:rPr>
              <a:t>wetland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 </a:t>
            </a:r>
            <a:r>
              <a:rPr lang="fr-FR" altLang="fr-FR" sz="2000" b="1" dirty="0" err="1" smtClean="0">
                <a:solidFill>
                  <a:schemeClr val="bg1"/>
                </a:solidFill>
              </a:rPr>
              <a:t>vegetation</a:t>
            </a:r>
            <a:endParaRPr lang="fr-FR" altLang="fr-FR" sz="2000" b="1" dirty="0">
              <a:solidFill>
                <a:schemeClr val="bg1"/>
              </a:solidFill>
            </a:endParaRPr>
          </a:p>
        </p:txBody>
      </p:sp>
      <p:sp>
        <p:nvSpPr>
          <p:cNvPr id="377867" name="Rectangle 11"/>
          <p:cNvSpPr>
            <a:spLocks noChangeArrowheads="1"/>
          </p:cNvSpPr>
          <p:nvPr/>
        </p:nvSpPr>
        <p:spPr bwMode="auto">
          <a:xfrm>
            <a:off x="5083175" y="5511969"/>
            <a:ext cx="3810000" cy="1015663"/>
          </a:xfrm>
          <a:prstGeom prst="rect">
            <a:avLst/>
          </a:prstGeom>
          <a:solidFill>
            <a:srgbClr val="225BA6"/>
          </a:solidFill>
          <a:ln>
            <a:noFill/>
          </a:ln>
          <a:extLst/>
        </p:spPr>
        <p:txBody>
          <a:bodyPr anchor="ctr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fr-FR" altLang="fr-FR" sz="2000" b="1" dirty="0" err="1" smtClean="0">
                <a:solidFill>
                  <a:srgbClr val="FF0000"/>
                </a:solidFill>
              </a:rPr>
              <a:t>Response</a:t>
            </a:r>
            <a:r>
              <a:rPr lang="fr-FR" altLang="fr-FR" sz="2000" b="1" dirty="0" smtClean="0">
                <a:solidFill>
                  <a:srgbClr val="FF0000"/>
                </a:solidFill>
              </a:rPr>
              <a:t> </a:t>
            </a:r>
            <a:r>
              <a:rPr lang="fr-FR" altLang="fr-FR" sz="2000" b="1" dirty="0">
                <a:solidFill>
                  <a:srgbClr val="FF0000"/>
                </a:solidFill>
              </a:rPr>
              <a:t>:</a:t>
            </a:r>
            <a:endParaRPr lang="fr-FR" altLang="fr-FR" sz="2000" b="1" dirty="0">
              <a:solidFill>
                <a:schemeClr val="bg1"/>
              </a:solidFill>
            </a:endParaRPr>
          </a:p>
          <a:p>
            <a:pPr algn="ctr" eaLnBrk="1" hangingPunct="1"/>
            <a:r>
              <a:rPr lang="fr-FR" altLang="fr-FR" sz="2000" b="1" dirty="0" smtClean="0">
                <a:solidFill>
                  <a:schemeClr val="bg1"/>
                </a:solidFill>
              </a:rPr>
              <a:t>Help </a:t>
            </a:r>
            <a:r>
              <a:rPr lang="fr-FR" altLang="fr-FR" sz="2000" b="1" dirty="0" err="1" smtClean="0">
                <a:solidFill>
                  <a:schemeClr val="bg1"/>
                </a:solidFill>
              </a:rPr>
              <a:t>less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 intensive </a:t>
            </a:r>
            <a:r>
              <a:rPr lang="fr-FR" altLang="fr-FR" sz="2000" b="1" dirty="0" err="1" smtClean="0">
                <a:solidFill>
                  <a:schemeClr val="bg1"/>
                </a:solidFill>
              </a:rPr>
              <a:t>Agric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. </a:t>
            </a:r>
            <a:r>
              <a:rPr lang="fr-FR" altLang="fr-FR" sz="2000" i="1" dirty="0" smtClean="0">
                <a:solidFill>
                  <a:schemeClr val="bg1"/>
                </a:solidFill>
              </a:rPr>
              <a:t>(Agri-</a:t>
            </a:r>
            <a:r>
              <a:rPr lang="fr-FR" altLang="fr-FR" sz="2000" i="1" dirty="0" err="1" smtClean="0">
                <a:solidFill>
                  <a:schemeClr val="bg1"/>
                </a:solidFill>
              </a:rPr>
              <a:t>envir</a:t>
            </a:r>
            <a:r>
              <a:rPr lang="fr-FR" altLang="fr-FR" sz="2000" i="1" dirty="0" smtClean="0">
                <a:solidFill>
                  <a:schemeClr val="bg1"/>
                </a:solidFill>
              </a:rPr>
              <a:t>. </a:t>
            </a:r>
            <a:r>
              <a:rPr lang="fr-FR" altLang="fr-FR" sz="2000" i="1" dirty="0" err="1" smtClean="0">
                <a:solidFill>
                  <a:schemeClr val="bg1"/>
                </a:solidFill>
              </a:rPr>
              <a:t>schemes</a:t>
            </a:r>
            <a:r>
              <a:rPr lang="fr-FR" altLang="fr-FR" sz="2000" i="1" dirty="0" smtClean="0">
                <a:solidFill>
                  <a:schemeClr val="bg1"/>
                </a:solidFill>
              </a:rPr>
              <a:t>…)</a:t>
            </a:r>
            <a:endParaRPr lang="fr-FR" altLang="fr-FR" sz="2000" i="1" dirty="0">
              <a:solidFill>
                <a:schemeClr val="bg1"/>
              </a:solidFill>
            </a:endParaRPr>
          </a:p>
        </p:txBody>
      </p:sp>
      <p:sp>
        <p:nvSpPr>
          <p:cNvPr id="377868" name="Rectangle 12"/>
          <p:cNvSpPr>
            <a:spLocks noChangeArrowheads="1"/>
          </p:cNvSpPr>
          <p:nvPr/>
        </p:nvSpPr>
        <p:spPr bwMode="auto">
          <a:xfrm>
            <a:off x="674255" y="5345381"/>
            <a:ext cx="3392920" cy="1323439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rgbClr val="000000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0000"/>
                </a:solidFill>
                <a:latin typeface="Tahoma" pitchFamily="34" charset="0"/>
              </a:defRPr>
            </a:lvl9pPr>
          </a:lstStyle>
          <a:p>
            <a:pPr algn="ctr" eaLnBrk="1" hangingPunct="1"/>
            <a:r>
              <a:rPr lang="fr-FR" altLang="fr-FR" sz="2000" b="1" dirty="0" smtClean="0">
                <a:solidFill>
                  <a:srgbClr val="FF0000"/>
                </a:solidFill>
              </a:rPr>
              <a:t>Driver :</a:t>
            </a:r>
            <a:endParaRPr lang="fr-FR" altLang="fr-FR" sz="2000" b="1" dirty="0">
              <a:solidFill>
                <a:schemeClr val="bg1"/>
              </a:solidFill>
            </a:endParaRPr>
          </a:p>
          <a:p>
            <a:pPr algn="ctr" eaLnBrk="1" hangingPunct="1"/>
            <a:r>
              <a:rPr lang="fr-FR" altLang="fr-FR" sz="2000" b="1" dirty="0" err="1" smtClean="0">
                <a:solidFill>
                  <a:schemeClr val="bg1"/>
                </a:solidFill>
              </a:rPr>
              <a:t>Demand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 for </a:t>
            </a:r>
            <a:r>
              <a:rPr lang="fr-FR" altLang="fr-FR" sz="2000" b="1" dirty="0" err="1" smtClean="0">
                <a:solidFill>
                  <a:schemeClr val="bg1"/>
                </a:solidFill>
              </a:rPr>
              <a:t>products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 </a:t>
            </a:r>
            <a:r>
              <a:rPr lang="fr-FR" altLang="fr-FR" sz="2000" b="1" dirty="0" err="1" smtClean="0">
                <a:solidFill>
                  <a:schemeClr val="bg1"/>
                </a:solidFill>
              </a:rPr>
              <a:t>from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 intensive agriculture</a:t>
            </a:r>
            <a:endParaRPr lang="fr-FR" altLang="fr-FR" sz="2000" b="1" dirty="0">
              <a:solidFill>
                <a:schemeClr val="bg1"/>
              </a:solidFill>
            </a:endParaRPr>
          </a:p>
        </p:txBody>
      </p:sp>
      <p:sp>
        <p:nvSpPr>
          <p:cNvPr id="377871" name="Line 15"/>
          <p:cNvSpPr>
            <a:spLocks noChangeShapeType="1"/>
          </p:cNvSpPr>
          <p:nvPr/>
        </p:nvSpPr>
        <p:spPr bwMode="auto">
          <a:xfrm flipV="1">
            <a:off x="1692275" y="3860800"/>
            <a:ext cx="0" cy="1512888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77872" name="Line 16"/>
          <p:cNvSpPr>
            <a:spLocks noChangeShapeType="1"/>
          </p:cNvSpPr>
          <p:nvPr/>
        </p:nvSpPr>
        <p:spPr bwMode="auto">
          <a:xfrm flipV="1">
            <a:off x="1979613" y="2349500"/>
            <a:ext cx="1584325" cy="504825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77873" name="Line 17"/>
          <p:cNvSpPr>
            <a:spLocks noChangeShapeType="1"/>
          </p:cNvSpPr>
          <p:nvPr/>
        </p:nvSpPr>
        <p:spPr bwMode="auto">
          <a:xfrm>
            <a:off x="6084888" y="2349500"/>
            <a:ext cx="647700" cy="358775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77874" name="Line 18"/>
          <p:cNvSpPr>
            <a:spLocks noChangeShapeType="1"/>
          </p:cNvSpPr>
          <p:nvPr/>
        </p:nvSpPr>
        <p:spPr bwMode="auto">
          <a:xfrm>
            <a:off x="6804025" y="4005263"/>
            <a:ext cx="0" cy="12954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77875" name="Line 19"/>
          <p:cNvSpPr>
            <a:spLocks noChangeShapeType="1"/>
          </p:cNvSpPr>
          <p:nvPr/>
        </p:nvSpPr>
        <p:spPr bwMode="auto">
          <a:xfrm flipH="1">
            <a:off x="4211638" y="6092825"/>
            <a:ext cx="720725" cy="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377876" name="Line 20"/>
          <p:cNvSpPr>
            <a:spLocks noChangeShapeType="1"/>
          </p:cNvSpPr>
          <p:nvPr/>
        </p:nvSpPr>
        <p:spPr bwMode="auto">
          <a:xfrm flipH="1" flipV="1">
            <a:off x="3348038" y="3860800"/>
            <a:ext cx="1584325" cy="1512888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DPSIR – An </a:t>
            </a:r>
            <a:r>
              <a:rPr lang="fr-FR" altLang="fr-FR" sz="20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example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20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7862" grpId="0" animBg="1"/>
      <p:bldP spid="377863" grpId="0" animBg="1"/>
      <p:bldP spid="377864" grpId="0" animBg="1"/>
      <p:bldP spid="377867" grpId="0" animBg="1"/>
      <p:bldP spid="377868" grpId="0" animBg="1"/>
      <p:bldP spid="377871" grpId="0" animBg="1"/>
      <p:bldP spid="377872" grpId="0" animBg="1"/>
      <p:bldP spid="377873" grpId="0" animBg="1"/>
      <p:bldP spid="377874" grpId="0" animBg="1"/>
      <p:bldP spid="377875" grpId="0" animBg="1"/>
      <p:bldP spid="3778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Some</a:t>
            </a:r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20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hints</a:t>
            </a:r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…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1035908" y="1680786"/>
            <a:ext cx="7359948" cy="495985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For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general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use 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: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carefully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choose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from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which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DPSIR «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 box » an issue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best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considered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(but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Principle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of 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reality :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depends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on data/ </a:t>
            </a:r>
            <a:r>
              <a:rPr lang="fr-FR" sz="2000" i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resources</a:t>
            </a:r>
            <a:r>
              <a:rPr lang="fr-FR" sz="2000" i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)</a:t>
            </a:r>
            <a:endParaRPr lang="fr-FR" sz="2000" i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sz="20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fr-FR" sz="20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If a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specific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issue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is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locally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/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nationally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critical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: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indicators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from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multiple boxes (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whole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chain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?)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may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be </a:t>
            </a:r>
            <a:r>
              <a:rPr lang="fr-FR" sz="20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required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</a:p>
          <a:p>
            <a:pPr marL="358775" lvl="1" indent="-358775">
              <a:buSzPct val="85000"/>
              <a:buBlip>
                <a:blip r:embed="rId2"/>
              </a:buBlip>
            </a:pPr>
            <a:endParaRPr lang="en-US" sz="20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2"/>
              </a:buBlip>
            </a:pPr>
            <a:endParaRPr lang="fr-FR" sz="2000" i="1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  <a:p>
            <a:pPr marL="0" lvl="1" indent="0">
              <a:buSzPct val="85000"/>
              <a:buNone/>
            </a:pPr>
            <a:endParaRPr lang="fr-FR" sz="2000" dirty="0" smtClean="0">
              <a:solidFill>
                <a:schemeClr val="accent1">
                  <a:lumMod val="75000"/>
                </a:schemeClr>
              </a:solidFill>
              <a:latin typeface="+mj-lt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63528548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c 19"/>
          <p:cNvSpPr/>
          <p:nvPr/>
        </p:nvSpPr>
        <p:spPr>
          <a:xfrm rot="14868562" flipH="1">
            <a:off x="2582378" y="1952894"/>
            <a:ext cx="3310263" cy="2725291"/>
          </a:xfrm>
          <a:prstGeom prst="arc">
            <a:avLst>
              <a:gd name="adj1" fmla="val 16200000"/>
              <a:gd name="adj2" fmla="val 20393388"/>
            </a:avLst>
          </a:prstGeom>
          <a:ln w="41275">
            <a:solidFill>
              <a:schemeClr val="accent5">
                <a:lumMod val="7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42" name="Titre 2"/>
          <p:cNvSpPr>
            <a:spLocks noGrp="1"/>
          </p:cNvSpPr>
          <p:nvPr>
            <p:ph type="title" idx="4294967295"/>
          </p:nvPr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/>
            <a:r>
              <a:rPr lang="en-US" altLang="fr-FR" sz="2000" b="1" dirty="0" smtClean="0">
                <a:solidFill>
                  <a:schemeClr val="bg1"/>
                </a:solidFill>
              </a:rPr>
              <a:t>Logical Framework  FOR EXERCISE 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5865930" y="668177"/>
            <a:ext cx="2952328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Garder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seulement</a:t>
            </a:r>
            <a:r>
              <a:rPr lang="en-US" dirty="0" smtClean="0">
                <a:solidFill>
                  <a:srgbClr val="FF0000"/>
                </a:solidFill>
              </a:rPr>
              <a:t> le </a:t>
            </a:r>
            <a:r>
              <a:rPr lang="en-US" dirty="0" err="1" smtClean="0">
                <a:solidFill>
                  <a:srgbClr val="FF0000"/>
                </a:solidFill>
              </a:rPr>
              <a:t>boites</a:t>
            </a:r>
            <a:r>
              <a:rPr lang="en-US" dirty="0" smtClean="0">
                <a:solidFill>
                  <a:srgbClr val="FF0000"/>
                </a:solidFill>
              </a:rPr>
              <a:t> avec </a:t>
            </a:r>
            <a:r>
              <a:rPr lang="en-US" dirty="0" err="1" smtClean="0">
                <a:solidFill>
                  <a:srgbClr val="FF0000"/>
                </a:solidFill>
              </a:rPr>
              <a:t>leur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titre</a:t>
            </a:r>
            <a:r>
              <a:rPr lang="en-US" dirty="0" smtClean="0">
                <a:solidFill>
                  <a:srgbClr val="FF0000"/>
                </a:solidFill>
              </a:rPr>
              <a:t> (</a:t>
            </a:r>
            <a:r>
              <a:rPr lang="en-US" dirty="0" err="1" smtClean="0">
                <a:solidFill>
                  <a:srgbClr val="FF0000"/>
                </a:solidFill>
              </a:rPr>
              <a:t>ou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commenecr</a:t>
            </a:r>
            <a:r>
              <a:rPr lang="en-US" dirty="0" smtClean="0">
                <a:solidFill>
                  <a:srgbClr val="FF0000"/>
                </a:solidFill>
              </a:rPr>
              <a:t> à </a:t>
            </a:r>
            <a:r>
              <a:rPr lang="en-US" dirty="0" err="1" smtClean="0">
                <a:solidFill>
                  <a:srgbClr val="FF0000"/>
                </a:solidFill>
              </a:rPr>
              <a:t>remplir</a:t>
            </a:r>
            <a:r>
              <a:rPr lang="en-US" dirty="0" smtClean="0">
                <a:solidFill>
                  <a:srgbClr val="FF0000"/>
                </a:solidFill>
              </a:rPr>
              <a:t> avec example)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480422" y="941534"/>
            <a:ext cx="172247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2D050"/>
                </a:solidFill>
                <a:latin typeface="Calibri" panose="020F0502020204030204" pitchFamily="34" charset="0"/>
              </a:rPr>
              <a:t>Responses</a:t>
            </a:r>
            <a:endParaRPr lang="en-US" sz="2400" b="1" dirty="0"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383760" y="5006715"/>
            <a:ext cx="172247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2D050"/>
                </a:solidFill>
                <a:latin typeface="Calibri" panose="020F0502020204030204" pitchFamily="34" charset="0"/>
              </a:rPr>
              <a:t>Pressures</a:t>
            </a:r>
            <a:endParaRPr lang="en-US" sz="2400" b="1" dirty="0"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6667122" y="4028104"/>
            <a:ext cx="172247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2D050"/>
                </a:solidFill>
                <a:latin typeface="Calibri" panose="020F0502020204030204" pitchFamily="34" charset="0"/>
              </a:rPr>
              <a:t>State</a:t>
            </a:r>
            <a:endParaRPr lang="en-US" sz="2400" b="1" dirty="0"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7052422" y="1969973"/>
            <a:ext cx="172247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2D050"/>
                </a:solidFill>
                <a:latin typeface="Calibri" panose="020F0502020204030204" pitchFamily="34" charset="0"/>
              </a:rPr>
              <a:t>Impacts</a:t>
            </a:r>
            <a:endParaRPr lang="en-US" sz="2400" b="1" dirty="0"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52647" y="2830093"/>
            <a:ext cx="1722474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92D050"/>
                </a:solidFill>
                <a:latin typeface="Calibri" panose="020F0502020204030204" pitchFamily="34" charset="0"/>
              </a:rPr>
              <a:t>Drivers</a:t>
            </a:r>
            <a:endParaRPr lang="en-US" sz="2400" b="1" dirty="0">
              <a:solidFill>
                <a:srgbClr val="92D05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Accolade ouvrante 2"/>
          <p:cNvSpPr/>
          <p:nvPr/>
        </p:nvSpPr>
        <p:spPr>
          <a:xfrm>
            <a:off x="2175121" y="941534"/>
            <a:ext cx="385807" cy="1084521"/>
          </a:xfrm>
          <a:prstGeom prst="leftBrace">
            <a:avLst>
              <a:gd name="adj1" fmla="val 8333"/>
              <a:gd name="adj2" fmla="val 49020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Accolade ouvrante 13"/>
          <p:cNvSpPr/>
          <p:nvPr/>
        </p:nvSpPr>
        <p:spPr>
          <a:xfrm>
            <a:off x="2714943" y="4987588"/>
            <a:ext cx="385807" cy="1574838"/>
          </a:xfrm>
          <a:prstGeom prst="leftBrace">
            <a:avLst>
              <a:gd name="adj1" fmla="val 8333"/>
              <a:gd name="adj2" fmla="val 49020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Accolade ouvrante 15"/>
          <p:cNvSpPr/>
          <p:nvPr/>
        </p:nvSpPr>
        <p:spPr>
          <a:xfrm>
            <a:off x="6474219" y="2026055"/>
            <a:ext cx="385807" cy="1084521"/>
          </a:xfrm>
          <a:prstGeom prst="leftBrace">
            <a:avLst>
              <a:gd name="adj1" fmla="val 8333"/>
              <a:gd name="adj2" fmla="val 49020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Accolade ouvrante 16"/>
          <p:cNvSpPr/>
          <p:nvPr/>
        </p:nvSpPr>
        <p:spPr>
          <a:xfrm>
            <a:off x="6281315" y="3982334"/>
            <a:ext cx="385807" cy="1084521"/>
          </a:xfrm>
          <a:prstGeom prst="leftBrace">
            <a:avLst>
              <a:gd name="adj1" fmla="val 8333"/>
              <a:gd name="adj2" fmla="val 49020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ZoneTexte 17"/>
          <p:cNvSpPr txBox="1"/>
          <p:nvPr/>
        </p:nvSpPr>
        <p:spPr>
          <a:xfrm>
            <a:off x="6667122" y="4402813"/>
            <a:ext cx="232802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</a:rPr>
              <a:t>Decrease of water bird population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19" name="ZoneTexte 18"/>
          <p:cNvSpPr txBox="1"/>
          <p:nvPr/>
        </p:nvSpPr>
        <p:spPr>
          <a:xfrm>
            <a:off x="2483463" y="1280088"/>
            <a:ext cx="36408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</a:rPr>
              <a:t>Conservation policy</a:t>
            </a:r>
          </a:p>
          <a:p>
            <a:r>
              <a:rPr lang="en-US" sz="1600" b="1" dirty="0" smtClean="0">
                <a:latin typeface="Calibri" panose="020F0502020204030204" pitchFamily="34" charset="0"/>
              </a:rPr>
              <a:t>Environmental awareness</a:t>
            </a:r>
          </a:p>
          <a:p>
            <a:r>
              <a:rPr lang="en-US" sz="1600" b="1" dirty="0" smtClean="0">
                <a:latin typeface="Calibri" panose="020F0502020204030204" pitchFamily="34" charset="0"/>
              </a:rPr>
              <a:t>Adaptation processes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24" name="Arc 23"/>
          <p:cNvSpPr/>
          <p:nvPr/>
        </p:nvSpPr>
        <p:spPr>
          <a:xfrm rot="14868562" flipH="1">
            <a:off x="3463354" y="1264012"/>
            <a:ext cx="3799146" cy="2725291"/>
          </a:xfrm>
          <a:prstGeom prst="arc">
            <a:avLst>
              <a:gd name="adj1" fmla="val 13783754"/>
              <a:gd name="adj2" fmla="val 20176747"/>
            </a:avLst>
          </a:prstGeom>
          <a:ln w="41275">
            <a:solidFill>
              <a:schemeClr val="accent5">
                <a:lumMod val="7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Arc 24"/>
          <p:cNvSpPr/>
          <p:nvPr/>
        </p:nvSpPr>
        <p:spPr>
          <a:xfrm rot="19952074" flipH="1">
            <a:off x="1059304" y="945881"/>
            <a:ext cx="3310263" cy="2725291"/>
          </a:xfrm>
          <a:prstGeom prst="arc">
            <a:avLst>
              <a:gd name="adj1" fmla="val 16200000"/>
              <a:gd name="adj2" fmla="val 20393388"/>
            </a:avLst>
          </a:prstGeom>
          <a:ln w="41275">
            <a:solidFill>
              <a:schemeClr val="accent5">
                <a:lumMod val="75000"/>
              </a:schemeClr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ZoneTexte 25"/>
          <p:cNvSpPr txBox="1"/>
          <p:nvPr/>
        </p:nvSpPr>
        <p:spPr>
          <a:xfrm>
            <a:off x="2961011" y="5367612"/>
            <a:ext cx="283373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</a:rPr>
              <a:t>Water quantity</a:t>
            </a:r>
          </a:p>
          <a:p>
            <a:r>
              <a:rPr lang="en-US" sz="1600" b="1" dirty="0" smtClean="0">
                <a:latin typeface="Calibri" panose="020F0502020204030204" pitchFamily="34" charset="0"/>
              </a:rPr>
              <a:t>Land management</a:t>
            </a:r>
          </a:p>
          <a:p>
            <a:r>
              <a:rPr lang="en-US" sz="1600" b="1" dirty="0" smtClean="0">
                <a:latin typeface="Calibri" panose="020F0502020204030204" pitchFamily="34" charset="0"/>
              </a:rPr>
              <a:t>Agriculture</a:t>
            </a:r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27" name="ZoneTexte 26"/>
          <p:cNvSpPr txBox="1"/>
          <p:nvPr/>
        </p:nvSpPr>
        <p:spPr>
          <a:xfrm>
            <a:off x="466614" y="3265347"/>
            <a:ext cx="2833733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</a:rPr>
              <a:t>Political decisions</a:t>
            </a:r>
          </a:p>
          <a:p>
            <a:r>
              <a:rPr lang="en-US" sz="1600" b="1" dirty="0" smtClean="0">
                <a:latin typeface="Calibri" panose="020F0502020204030204" pitchFamily="34" charset="0"/>
              </a:rPr>
              <a:t>Governance</a:t>
            </a:r>
          </a:p>
          <a:p>
            <a:r>
              <a:rPr lang="en-US" sz="1600" b="1" dirty="0" smtClean="0">
                <a:latin typeface="Calibri" panose="020F0502020204030204" pitchFamily="34" charset="0"/>
              </a:rPr>
              <a:t>Climate change</a:t>
            </a:r>
          </a:p>
          <a:p>
            <a:r>
              <a:rPr lang="en-US" sz="1600" b="1" dirty="0" smtClean="0">
                <a:latin typeface="Calibri" panose="020F0502020204030204" pitchFamily="34" charset="0"/>
              </a:rPr>
              <a:t>Development &amp; consumption models</a:t>
            </a:r>
          </a:p>
          <a:p>
            <a:endParaRPr lang="en-US" sz="1600" b="1" dirty="0">
              <a:latin typeface="Calibri" panose="020F0502020204030204" pitchFamily="34" charset="0"/>
            </a:endParaRPr>
          </a:p>
        </p:txBody>
      </p:sp>
      <p:sp>
        <p:nvSpPr>
          <p:cNvPr id="5" name="Accolade fermante 4"/>
          <p:cNvSpPr/>
          <p:nvPr/>
        </p:nvSpPr>
        <p:spPr>
          <a:xfrm>
            <a:off x="2943155" y="2724997"/>
            <a:ext cx="408598" cy="1659316"/>
          </a:xfrm>
          <a:prstGeom prst="rightBrace">
            <a:avLst/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ZoneTexte 27"/>
          <p:cNvSpPr txBox="1"/>
          <p:nvPr/>
        </p:nvSpPr>
        <p:spPr>
          <a:xfrm>
            <a:off x="6791748" y="2427424"/>
            <a:ext cx="2328022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Calibri" panose="020F0502020204030204" pitchFamily="34" charset="0"/>
              </a:rPr>
              <a:t>Ecosystem services</a:t>
            </a:r>
            <a:endParaRPr lang="en-US" sz="16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116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Exercise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7999413" cy="92383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3" y="1271632"/>
            <a:ext cx="7997970" cy="5586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3314355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1690688" y="380559"/>
            <a:ext cx="7550510" cy="260045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dirty="0"/>
          </a:p>
        </p:txBody>
      </p:sp>
      <p:sp>
        <p:nvSpPr>
          <p:cNvPr id="9" name="Espace réservé du texte 1"/>
          <p:cNvSpPr txBox="1">
            <a:spLocks/>
          </p:cNvSpPr>
          <p:nvPr/>
        </p:nvSpPr>
        <p:spPr>
          <a:xfrm>
            <a:off x="731835" y="742972"/>
            <a:ext cx="1928671" cy="590721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D, P, S, I … or R ?</a:t>
            </a:r>
          </a:p>
          <a:p>
            <a:pPr marL="0" lvl="1" indent="0">
              <a:buSzPct val="85000"/>
              <a:buNone/>
            </a:pPr>
            <a:endParaRPr lang="en-US" sz="24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r>
              <a:rPr lang="fr-FR" sz="2400" dirty="0" smtClean="0">
                <a:solidFill>
                  <a:srgbClr val="00B050"/>
                </a:solidFill>
              </a:rPr>
              <a:t>One </a:t>
            </a:r>
            <a:r>
              <a:rPr lang="fr-FR" sz="2400" dirty="0">
                <a:solidFill>
                  <a:srgbClr val="00B050"/>
                </a:solidFill>
              </a:rPr>
              <a:t>obstacle </a:t>
            </a:r>
            <a:r>
              <a:rPr lang="fr-FR" sz="2400" dirty="0" smtClean="0">
                <a:solidFill>
                  <a:srgbClr val="00B050"/>
                </a:solidFill>
              </a:rPr>
              <a:t>to flow </a:t>
            </a:r>
            <a:r>
              <a:rPr lang="fr-FR" sz="2400" dirty="0" err="1" smtClean="0">
                <a:solidFill>
                  <a:srgbClr val="00B050"/>
                </a:solidFill>
              </a:rPr>
              <a:t>every</a:t>
            </a:r>
            <a:r>
              <a:rPr lang="fr-FR" sz="2400" dirty="0" smtClean="0">
                <a:solidFill>
                  <a:srgbClr val="00B050"/>
                </a:solidFill>
              </a:rPr>
              <a:t> 6 </a:t>
            </a:r>
            <a:r>
              <a:rPr lang="fr-FR" sz="2400" dirty="0">
                <a:solidFill>
                  <a:srgbClr val="00B050"/>
                </a:solidFill>
              </a:rPr>
              <a:t>km </a:t>
            </a:r>
            <a:r>
              <a:rPr lang="fr-FR" sz="2400" dirty="0" smtClean="0">
                <a:solidFill>
                  <a:srgbClr val="00B050"/>
                </a:solidFill>
              </a:rPr>
              <a:t>of river in 2019</a:t>
            </a:r>
            <a:endParaRPr lang="en-US" sz="2400" b="1" dirty="0" smtClean="0">
              <a:solidFill>
                <a:srgbClr val="00B050"/>
              </a:solidFill>
              <a:latin typeface="+mj-lt"/>
            </a:endParaRPr>
          </a:p>
          <a:p>
            <a:pPr marL="0" lvl="1" indent="0">
              <a:buSzPct val="85000"/>
              <a:buNone/>
            </a:pP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506" y="776742"/>
            <a:ext cx="6372225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1"/>
          <p:cNvSpPr txBox="1">
            <a:spLocks/>
          </p:cNvSpPr>
          <p:nvPr/>
        </p:nvSpPr>
        <p:spPr>
          <a:xfrm>
            <a:off x="2660506" y="742972"/>
            <a:ext cx="6018720" cy="614341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SzPct val="85000"/>
              <a:buNone/>
            </a:pP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Density of obstacles to free river flow, per Water Framework Directive (WFD)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spatial unit</a:t>
            </a:r>
            <a:endParaRPr lang="en-US" sz="2400" b="1" dirty="0" smtClean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73314355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14137</TotalTime>
  <Words>555</Words>
  <Application>Microsoft Office PowerPoint</Application>
  <PresentationFormat>Affichage à l'écran (4:3)</PresentationFormat>
  <Paragraphs>124</Paragraphs>
  <Slides>20</Slides>
  <Notes>1</Notes>
  <HiddenSlides>2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1_Thème Office</vt:lpstr>
      <vt:lpstr>November 2019</vt:lpstr>
      <vt:lpstr>Présentation PowerPoint</vt:lpstr>
      <vt:lpstr>Présentation PowerPoint</vt:lpstr>
      <vt:lpstr>DPSIR general model for Med. wetlands (&amp; MWO)</vt:lpstr>
      <vt:lpstr>Présentation PowerPoint</vt:lpstr>
      <vt:lpstr>Présentation PowerPoint</vt:lpstr>
      <vt:lpstr>Logical Framework  FOR EXERCISE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AQUACULTURE  (fish + shellfish)</vt:lpstr>
      <vt:lpstr>AQUACULTURE  (fish + shellfish)</vt:lpstr>
      <vt:lpstr>AQUACULTURE  (fish + shellfish)</vt:lpstr>
      <vt:lpstr>Présentation PowerPoint</vt:lpstr>
      <vt:lpstr>AQUACULTURE  (fish + shellfish)</vt:lpstr>
      <vt:lpstr>Indicateur Services Ecosyst « Aquaculture »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jenyfer</dc:creator>
  <cp:lastModifiedBy>CP</cp:lastModifiedBy>
  <cp:revision>355</cp:revision>
  <dcterms:created xsi:type="dcterms:W3CDTF">2011-05-03T08:32:01Z</dcterms:created>
  <dcterms:modified xsi:type="dcterms:W3CDTF">2019-11-20T05:29:34Z</dcterms:modified>
</cp:coreProperties>
</file>