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36"/>
  </p:notesMasterIdLst>
  <p:handoutMasterIdLst>
    <p:handoutMasterId r:id="rId37"/>
  </p:handoutMasterIdLst>
  <p:sldIdLst>
    <p:sldId id="262" r:id="rId2"/>
    <p:sldId id="484" r:id="rId3"/>
    <p:sldId id="465" r:id="rId4"/>
    <p:sldId id="486" r:id="rId5"/>
    <p:sldId id="487" r:id="rId6"/>
    <p:sldId id="488" r:id="rId7"/>
    <p:sldId id="489" r:id="rId8"/>
    <p:sldId id="490" r:id="rId9"/>
    <p:sldId id="492" r:id="rId10"/>
    <p:sldId id="466" r:id="rId11"/>
    <p:sldId id="493" r:id="rId12"/>
    <p:sldId id="494" r:id="rId13"/>
    <p:sldId id="495" r:id="rId14"/>
    <p:sldId id="496" r:id="rId15"/>
    <p:sldId id="501" r:id="rId16"/>
    <p:sldId id="497" r:id="rId17"/>
    <p:sldId id="499" r:id="rId18"/>
    <p:sldId id="500" r:id="rId19"/>
    <p:sldId id="491" r:id="rId20"/>
    <p:sldId id="468" r:id="rId21"/>
    <p:sldId id="502" r:id="rId22"/>
    <p:sldId id="503" r:id="rId23"/>
    <p:sldId id="475" r:id="rId24"/>
    <p:sldId id="460" r:id="rId25"/>
    <p:sldId id="461" r:id="rId26"/>
    <p:sldId id="462" r:id="rId27"/>
    <p:sldId id="364" r:id="rId28"/>
    <p:sldId id="367" r:id="rId29"/>
    <p:sldId id="407" r:id="rId30"/>
    <p:sldId id="408" r:id="rId31"/>
    <p:sldId id="409" r:id="rId32"/>
    <p:sldId id="410" r:id="rId33"/>
    <p:sldId id="332" r:id="rId34"/>
    <p:sldId id="370" r:id="rId35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7B84"/>
    <a:srgbClr val="0054A6"/>
    <a:srgbClr val="000000"/>
    <a:srgbClr val="FB2711"/>
    <a:srgbClr val="225BA6"/>
    <a:srgbClr val="5BC4BF"/>
    <a:srgbClr val="DFEAF9"/>
    <a:srgbClr val="C5D9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-102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-2337" y="-6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27CAA223-82AE-449B-B7A1-25CF4DED2182}" type="datetimeFigureOut">
              <a:rPr lang="en-GB" altLang="fr-FR"/>
              <a:pPr/>
              <a:t>15/11/2019</a:t>
            </a:fld>
            <a:endParaRPr lang="en-GB" alt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6AA668F8-ABD1-4B73-8D53-E595B3E4BAFC}" type="slidenum">
              <a:rPr lang="en-GB" altLang="fr-FR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4026232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BD217825-E819-423A-893A-D63147DABD61}" type="datetimeFigureOut">
              <a:rPr lang="en-GB" altLang="fr-FR"/>
              <a:pPr/>
              <a:t>15/11/2019</a:t>
            </a:fld>
            <a:endParaRPr lang="en-GB" alt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GB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n-GB" alt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E84FF2D1-E223-4842-8EE7-7ECE5A277EEB}" type="slidenum">
              <a:rPr lang="en-GB" altLang="fr-FR"/>
              <a:pPr/>
              <a:t>‹N°›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4771243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FBF167-23D4-4729-8F19-52AB24B054E7}" type="slidenum">
              <a:rPr lang="fr-FR" altLang="fr-FR"/>
              <a:pPr/>
              <a:t>7</a:t>
            </a:fld>
            <a:endParaRPr lang="fr-FR" altLang="fr-FR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618F79A-4036-40BB-8C59-3AC35EBE62B2}" type="slidenum">
              <a:rPr lang="fr-FR" altLang="fr-FR"/>
              <a:pPr/>
              <a:t>8</a:t>
            </a:fld>
            <a:endParaRPr lang="fr-FR" altLang="fr-FR"/>
          </a:p>
        </p:txBody>
      </p:sp>
      <p:sp>
        <p:nvSpPr>
          <p:cNvPr id="3277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2188" y="768350"/>
            <a:ext cx="5114925" cy="3836988"/>
          </a:xfrm>
          <a:ln/>
        </p:spPr>
      </p:sp>
      <p:sp>
        <p:nvSpPr>
          <p:cNvPr id="3277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FR" alt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7"/>
          <p:cNvSpPr txBox="1">
            <a:spLocks noGrp="1" noChangeArrowheads="1"/>
          </p:cNvSpPr>
          <p:nvPr/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48" tIns="49524" rIns="99048" bIns="49524" anchor="b"/>
          <a:lstStyle>
            <a:lvl1pPr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04863" indent="-309563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382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7335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2288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6860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1432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6004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0576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540D7255-DBEF-43FE-B3A8-6CB5D6D5678D}" type="slidenum">
              <a:rPr lang="fr-FR" altLang="fr-FR" sz="1300"/>
              <a:pPr algn="r" eaLnBrk="1" hangingPunct="1"/>
              <a:t>24</a:t>
            </a:fld>
            <a:endParaRPr lang="fr-FR" altLang="fr-FR" sz="1300"/>
          </a:p>
        </p:txBody>
      </p:sp>
      <p:sp>
        <p:nvSpPr>
          <p:cNvPr id="239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962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fr-FR" altLang="fr-F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7"/>
          <p:cNvSpPr txBox="1">
            <a:spLocks noGrp="1" noChangeArrowheads="1"/>
          </p:cNvSpPr>
          <p:nvPr/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48" tIns="49524" rIns="99048" bIns="49524" anchor="b"/>
          <a:lstStyle>
            <a:lvl1pPr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04863" indent="-309563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382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7335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2288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6860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1432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6004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0576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163A277C-0136-4CC7-B92D-EC7381CAB1E7}" type="slidenum">
              <a:rPr lang="fr-FR" altLang="fr-FR" sz="1300"/>
              <a:pPr algn="r" eaLnBrk="1" hangingPunct="1"/>
              <a:t>25</a:t>
            </a:fld>
            <a:endParaRPr lang="fr-FR" altLang="fr-FR" sz="1300"/>
          </a:p>
        </p:txBody>
      </p:sp>
      <p:sp>
        <p:nvSpPr>
          <p:cNvPr id="241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166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fr-FR" alt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7"/>
          <p:cNvSpPr txBox="1">
            <a:spLocks noGrp="1" noChangeArrowheads="1"/>
          </p:cNvSpPr>
          <p:nvPr/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048" tIns="49524" rIns="99048" bIns="49524" anchor="b"/>
          <a:lstStyle>
            <a:lvl1pPr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04863" indent="-309563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2382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7335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228850" indent="-247650" defTabSz="990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6860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1432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6004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057650" indent="-247650" defTabSz="990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B0DC7B3F-752F-4630-BB60-CD066B125AF2}" type="slidenum">
              <a:rPr lang="fr-FR" altLang="fr-FR" sz="1300"/>
              <a:pPr algn="r" eaLnBrk="1" hangingPunct="1"/>
              <a:t>26</a:t>
            </a:fld>
            <a:endParaRPr lang="fr-FR" altLang="fr-FR" sz="1300"/>
          </a:p>
        </p:txBody>
      </p:sp>
      <p:sp>
        <p:nvSpPr>
          <p:cNvPr id="243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371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fr-FR" alt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6.jpeg"/><Relationship Id="rId4" Type="http://schemas.openxmlformats.org/officeDocument/2006/relationships/image" Target="../media/image7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9" name="Image 7" descr="Prespa Gorica 060910 (11).JPG"/>
          <p:cNvPicPr>
            <a:picLocks noChangeAspect="1"/>
          </p:cNvPicPr>
          <p:nvPr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9"/>
          <p:cNvSpPr>
            <a:spLocks noChangeArrowheads="1"/>
          </p:cNvSpPr>
          <p:nvPr userDrawn="1"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3" name="Image 9" descr="Prespa Gorica 060910 (11).JPG"/>
          <p:cNvPicPr>
            <a:picLocks noChangeAspect="1"/>
          </p:cNvPicPr>
          <p:nvPr userDrawn="1"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7" t="38377" b="53413"/>
          <a:stretch>
            <a:fillRect/>
          </a:stretch>
        </p:blipFill>
        <p:spPr bwMode="auto">
          <a:xfrm>
            <a:off x="449263" y="0"/>
            <a:ext cx="869473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5" name="Picture 14" descr="poisson-oiseau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13"/>
          <p:cNvSpPr txBox="1">
            <a:spLocks noChangeArrowheads="1"/>
          </p:cNvSpPr>
          <p:nvPr userDrawn="1"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 sz="1500">
              <a:solidFill>
                <a:srgbClr val="5BC4BF"/>
              </a:solidFill>
              <a:latin typeface="Arial Narrow" pitchFamily="34" charset="0"/>
            </a:endParaRPr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684213" y="1907177"/>
            <a:ext cx="8135937" cy="4690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9783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8" name="Picture 14" descr="poisson-ois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11" name="Image 7" descr="Prespa Gorica 060910 (11).JPG"/>
          <p:cNvPicPr>
            <a:picLocks noChangeAspect="1"/>
          </p:cNvPicPr>
          <p:nvPr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9"/>
          <p:cNvSpPr>
            <a:spLocks noChangeArrowheads="1"/>
          </p:cNvSpPr>
          <p:nvPr userDrawn="1"/>
        </p:nvSpPr>
        <p:spPr bwMode="auto">
          <a:xfrm>
            <a:off x="0" y="549275"/>
            <a:ext cx="446088" cy="115888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6" name="Picture 14" descr="poisson-oiseau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13"/>
          <p:cNvSpPr txBox="1">
            <a:spLocks noChangeArrowheads="1"/>
          </p:cNvSpPr>
          <p:nvPr userDrawn="1"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 sz="1500">
              <a:solidFill>
                <a:srgbClr val="5BC4BF"/>
              </a:solidFill>
              <a:latin typeface="Arial Narrow" pitchFamily="34" charset="0"/>
            </a:endParaRPr>
          </a:p>
        </p:txBody>
      </p:sp>
      <p:sp>
        <p:nvSpPr>
          <p:cNvPr id="9" name="Espace réservé du contenu 8"/>
          <p:cNvSpPr>
            <a:spLocks noGrp="1"/>
          </p:cNvSpPr>
          <p:nvPr>
            <p:ph sz="quarter" idx="12"/>
          </p:nvPr>
        </p:nvSpPr>
        <p:spPr>
          <a:xfrm>
            <a:off x="844778" y="1942011"/>
            <a:ext cx="3030536" cy="4423953"/>
          </a:xfrm>
          <a:prstGeom prst="rect">
            <a:avLst/>
          </a:prstGeom>
        </p:spPr>
        <p:txBody>
          <a:bodyPr/>
          <a:lstStyle>
            <a:lvl1pPr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</a:lstStyle>
          <a:p>
            <a:pPr lvl="1"/>
            <a:endParaRPr lang="fr-FR" dirty="0" smtClean="0"/>
          </a:p>
        </p:txBody>
      </p:sp>
      <p:sp>
        <p:nvSpPr>
          <p:cNvPr id="13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4267199" y="1942011"/>
            <a:ext cx="4624251" cy="4441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606225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9" name="Image 7" descr="Prespa Gorica 060910 (11).JPG"/>
          <p:cNvPicPr>
            <a:picLocks noChangeAspect="1"/>
          </p:cNvPicPr>
          <p:nvPr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8" descr="Prespa Gorica 060910 (11)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9299"/>
          <a:stretch>
            <a:fillRect/>
          </a:stretch>
        </p:blipFill>
        <p:spPr bwMode="auto">
          <a:xfrm>
            <a:off x="0" y="0"/>
            <a:ext cx="91440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+mj-lt"/>
                <a:cs typeface="+mn-cs"/>
              </a:rPr>
              <a:t>Research</a:t>
            </a:r>
            <a:r>
              <a:rPr lang="fr-FR" sz="1200" b="1" dirty="0">
                <a:solidFill>
                  <a:srgbClr val="0054A6"/>
                </a:solidFill>
                <a:latin typeface="+mj-lt"/>
                <a:cs typeface="+mn-cs"/>
              </a:rPr>
              <a:t> centre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+mj-lt"/>
                <a:cs typeface="+mn-cs"/>
              </a:rPr>
              <a:t>for the conservation 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+mj-lt"/>
                <a:cs typeface="+mn-cs"/>
              </a:rPr>
              <a:t>of </a:t>
            </a:r>
            <a:r>
              <a:rPr lang="fr-FR" sz="1200" b="1" dirty="0" err="1">
                <a:solidFill>
                  <a:srgbClr val="0054A6"/>
                </a:solidFill>
                <a:latin typeface="+mj-lt"/>
                <a:cs typeface="+mn-cs"/>
              </a:rPr>
              <a:t>Mediterranean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+mj-lt"/>
                <a:cs typeface="+mn-cs"/>
              </a:rPr>
              <a:t>wetlands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</p:txBody>
      </p:sp>
      <p:pic>
        <p:nvPicPr>
          <p:cNvPr id="13" name="Image 3" descr="DSC_1060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t="9615" r="12080"/>
          <a:stretch>
            <a:fillRect/>
          </a:stretch>
        </p:blipFill>
        <p:spPr bwMode="auto">
          <a:xfrm>
            <a:off x="0" y="4505325"/>
            <a:ext cx="29162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4"/>
          <p:cNvSpPr>
            <a:spLocks noChangeArrowheads="1"/>
          </p:cNvSpPr>
          <p:nvPr userDrawn="1"/>
        </p:nvSpPr>
        <p:spPr bwMode="auto">
          <a:xfrm>
            <a:off x="0" y="3711575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6" name="Image 12" descr="TDV300_impressiondpi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11"/>
          <p:cNvSpPr txBox="1">
            <a:spLocks noChangeArrowheads="1"/>
          </p:cNvSpPr>
          <p:nvPr userDrawn="1"/>
        </p:nvSpPr>
        <p:spPr>
          <a:xfrm>
            <a:off x="3913632" y="775409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62427"/>
            <a:ext cx="2915816" cy="717800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0"/>
          </p:nvPr>
        </p:nvSpPr>
        <p:spPr>
          <a:xfrm>
            <a:off x="5588812" y="3006687"/>
            <a:ext cx="3248393" cy="936625"/>
          </a:xfrm>
          <a:prstGeom prst="rect">
            <a:avLst/>
          </a:prstGeom>
        </p:spPr>
        <p:txBody>
          <a:bodyPr/>
          <a:lstStyle>
            <a:lvl1pPr algn="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4019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6" name="Picture 14" descr="poisson-oisea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>
                <a:solidFill>
                  <a:schemeClr val="bg1"/>
                </a:solidFill>
                <a:latin typeface="Arial Narrow" pitchFamily="34" charset="0"/>
              </a:rPr>
              <a:t>Tour du Valat Science Council  - </a:t>
            </a:r>
            <a:r>
              <a:rPr lang="en-US" sz="1500" dirty="0">
                <a:solidFill>
                  <a:srgbClr val="5BC4BF"/>
                </a:solidFill>
                <a:latin typeface="Arial Narrow" pitchFamily="34" charset="0"/>
              </a:rPr>
              <a:t>28 November 2011</a:t>
            </a:r>
            <a:endParaRPr lang="fr-FR" sz="1500" dirty="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8" name="Image 7" descr="Prespa Gorica 060910 (11).JPG"/>
          <p:cNvPicPr>
            <a:picLocks noChangeAspect="1"/>
          </p:cNvPicPr>
          <p:nvPr/>
        </p:nvPicPr>
        <p:blipFill>
          <a:blip r:embed="rId3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P1020705"/>
          <p:cNvPicPr>
            <a:picLocks noChangeAspect="1" noChangeArrowheads="1"/>
          </p:cNvPicPr>
          <p:nvPr userDrawn="1"/>
        </p:nvPicPr>
        <p:blipFill>
          <a:blip r:embed="rId4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3" b="25691"/>
          <a:stretch>
            <a:fillRect/>
          </a:stretch>
        </p:blipFill>
        <p:spPr bwMode="auto">
          <a:xfrm>
            <a:off x="0" y="-7938"/>
            <a:ext cx="9148763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</a:rPr>
              <a:t>Research</a:t>
            </a:r>
            <a:r>
              <a:rPr lang="fr-FR" sz="1200" b="1" dirty="0">
                <a:solidFill>
                  <a:srgbClr val="0054A6"/>
                </a:solidFill>
              </a:rPr>
              <a:t> centre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</a:rPr>
              <a:t>for the conservation 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</a:rPr>
              <a:t>of </a:t>
            </a:r>
            <a:r>
              <a:rPr lang="fr-FR" sz="1200" b="1" dirty="0" err="1">
                <a:solidFill>
                  <a:srgbClr val="0054A6"/>
                </a:solidFill>
              </a:rPr>
              <a:t>Mediterranean</a:t>
            </a:r>
            <a:endParaRPr lang="fr-FR" sz="1200" b="1" dirty="0">
              <a:solidFill>
                <a:srgbClr val="0054A6"/>
              </a:solidFill>
            </a:endParaRP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</a:rPr>
              <a:t>wetlands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</p:txBody>
      </p:sp>
      <p:sp>
        <p:nvSpPr>
          <p:cNvPr id="12" name="Rectangle 11"/>
          <p:cNvSpPr>
            <a:spLocks noChangeArrowheads="1"/>
          </p:cNvSpPr>
          <p:nvPr userDrawn="1"/>
        </p:nvSpPr>
        <p:spPr bwMode="auto">
          <a:xfrm>
            <a:off x="0" y="3703638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3" name="Image 11" descr="TDV300_impressiondpi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1"/>
          <p:cNvSpPr txBox="1">
            <a:spLocks noChangeArrowheads="1"/>
          </p:cNvSpPr>
          <p:nvPr userDrawn="1"/>
        </p:nvSpPr>
        <p:spPr>
          <a:xfrm>
            <a:off x="2742510" y="430352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pic>
        <p:nvPicPr>
          <p:cNvPr id="15" name="Image 13" descr="IMGP1098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8" t="5017" r="4604"/>
          <a:stretch>
            <a:fillRect/>
          </a:stretch>
        </p:blipFill>
        <p:spPr bwMode="auto">
          <a:xfrm>
            <a:off x="0" y="4519613"/>
            <a:ext cx="2925763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90513"/>
            <a:ext cx="2915816" cy="689713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5439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fr-FR" alt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D3B90B4-61CA-42E4-89FE-AF39B55C5DE9}" type="slidenum">
              <a:rPr lang="fr-FR" altLang="fr-FR"/>
              <a:pPr/>
              <a:t>‹N°›</a:t>
            </a:fld>
            <a:endParaRPr lang="fr-FR" altLang="fr-FR"/>
          </a:p>
        </p:txBody>
      </p:sp>
    </p:spTree>
    <p:extLst>
      <p:ext uri="{BB962C8B-B14F-4D97-AF65-F5344CB8AC3E}">
        <p14:creationId xmlns:p14="http://schemas.microsoft.com/office/powerpoint/2010/main" val="31313445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679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6875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029" name="Picture 14" descr="poisson-oiseau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13"/>
          <p:cNvSpPr txBox="1">
            <a:spLocks noChangeArrowheads="1"/>
          </p:cNvSpPr>
          <p:nvPr/>
        </p:nvSpPr>
        <p:spPr bwMode="auto">
          <a:xfrm rot="16200000">
            <a:off x="-2647156" y="3594894"/>
            <a:ext cx="5683250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fr-FR" altLang="fr-FR" sz="1500">
              <a:solidFill>
                <a:srgbClr val="5BC4BF"/>
              </a:solidFill>
              <a:latin typeface="Arial Narrow" pitchFamily="34" charset="0"/>
            </a:endParaRPr>
          </a:p>
        </p:txBody>
      </p:sp>
      <p:pic>
        <p:nvPicPr>
          <p:cNvPr id="1031" name="Image 7" descr="Prespa Gorica 060910 (11).JPG"/>
          <p:cNvPicPr>
            <a:picLocks noChangeAspect="1"/>
          </p:cNvPicPr>
          <p:nvPr/>
        </p:nvPicPr>
        <p:blipFill>
          <a:blip r:embed="rId10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80" r:id="rId6"/>
    <p:sldLayoutId id="2147483781" r:id="rId7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oleObject" Target="../embeddings/oleObject7.bin"/><Relationship Id="rId7" Type="http://schemas.openxmlformats.org/officeDocument/2006/relationships/image" Target="../media/image27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28.jpeg"/><Relationship Id="rId4" Type="http://schemas.openxmlformats.org/officeDocument/2006/relationships/image" Target="../media/image26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ceos.cnes.fr:8100/cdrom-00/_vti_bin/shtml.exe/CEOS1/SATELLIT/SPOTSYS/SPOT4_GB/IMDELTR1.HTM/ma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wmf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hyperlink" Target="http://www.ramsar.org/cda/fr/ramsar-home/main/ramsar/1%5e7715_4000_1__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png"/><Relationship Id="rId4" Type="http://schemas.openxmlformats.org/officeDocument/2006/relationships/hyperlink" Target="http://www.ramsar.org/cda/fr/ramsar-home/main/ramsar/1%5e7715_4000_1__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9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 bwMode="auto">
          <a:xfrm>
            <a:off x="0" y="3933825"/>
            <a:ext cx="2916238" cy="409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fr-FR" sz="1600" dirty="0" smtClean="0"/>
              <a:t>Nov. 2019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3044276" y="2920856"/>
            <a:ext cx="5200650" cy="1057275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fr-FR" sz="2800" b="1" dirty="0" smtClean="0"/>
              <a:t>Attempting to develop </a:t>
            </a:r>
            <a:r>
              <a:rPr lang="en-GB" altLang="fr-FR" sz="2800" b="1" dirty="0" smtClean="0"/>
              <a:t>a local Observatory : </a:t>
            </a:r>
            <a:r>
              <a:rPr lang="en-GB" altLang="fr-FR" sz="2800" b="1" dirty="0" smtClean="0"/>
              <a:t>lessons from the Camargue </a:t>
            </a:r>
            <a:endParaRPr lang="en-GB" altLang="fr-FR" sz="2800" b="1" dirty="0" smtClean="0"/>
          </a:p>
          <a:p>
            <a:pPr eaLnBrk="1" hangingPunct="1"/>
            <a:endParaRPr lang="en-GB" altLang="fr-FR" b="1" dirty="0" smtClean="0"/>
          </a:p>
          <a:p>
            <a:pPr eaLnBrk="1" hangingPunct="1"/>
            <a:endParaRPr lang="en-GB" altLang="fr-FR" b="1" dirty="0" smtClean="0"/>
          </a:p>
          <a:p>
            <a:pPr eaLnBrk="1" hangingPunct="1"/>
            <a:endParaRPr lang="en-GB" altLang="fr-FR" b="1" dirty="0" smtClean="0"/>
          </a:p>
        </p:txBody>
      </p:sp>
      <p:pic>
        <p:nvPicPr>
          <p:cNvPr id="6" name="Image 5" descr="C:\Users\AAN\AppData\Local\Microsoft\Windows\Temporary Internet Files\Content.Outlook\M3B0HPXY\logo_ltv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8980" y="5085251"/>
            <a:ext cx="1631892" cy="161111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853" y="5616486"/>
            <a:ext cx="1319530" cy="548640"/>
          </a:xfrm>
          <a:prstGeom prst="rect">
            <a:avLst/>
          </a:prstGeom>
        </p:spPr>
      </p:pic>
      <p:pic>
        <p:nvPicPr>
          <p:cNvPr id="8" name="Image 7" descr="FFEM-logo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9345" y="6165126"/>
            <a:ext cx="2181860" cy="48831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617" y="4495800"/>
            <a:ext cx="63531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2"/>
          <p:cNvSpPr txBox="1">
            <a:spLocks noGrp="1"/>
          </p:cNvSpPr>
          <p:nvPr>
            <p:ph idx="1"/>
          </p:nvPr>
        </p:nvSpPr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GB" altLang="fr-FR" sz="2000" b="1" dirty="0" smtClean="0">
                <a:solidFill>
                  <a:schemeClr val="bg1"/>
                </a:solidFill>
              </a:rPr>
              <a:t>An observatory : for whom ?</a:t>
            </a:r>
          </a:p>
        </p:txBody>
      </p:sp>
      <p:sp>
        <p:nvSpPr>
          <p:cNvPr id="5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</a:pPr>
            <a:r>
              <a:rPr lang="fr-FR" altLang="fr-FR" sz="2400" b="1" dirty="0" smtClean="0">
                <a:solidFill>
                  <a:schemeClr val="bg1"/>
                </a:solidFill>
              </a:rPr>
              <a:t>2006 : </a:t>
            </a:r>
            <a:r>
              <a:rPr lang="fr-FR" altLang="fr-FR" sz="2400" b="1" dirty="0" err="1" smtClean="0">
                <a:solidFill>
                  <a:schemeClr val="bg1"/>
                </a:solidFill>
              </a:rPr>
              <a:t>TdV</a:t>
            </a:r>
            <a:r>
              <a:rPr lang="fr-FR" altLang="fr-FR" sz="2400" b="1" dirty="0" smtClean="0">
                <a:solidFill>
                  <a:schemeClr val="bg1"/>
                </a:solidFill>
              </a:rPr>
              <a:t> </a:t>
            </a:r>
            <a:r>
              <a:rPr lang="fr-FR" altLang="fr-FR" sz="2400" b="1" dirty="0" err="1" smtClean="0">
                <a:solidFill>
                  <a:schemeClr val="bg1"/>
                </a:solidFill>
              </a:rPr>
              <a:t>Attempt</a:t>
            </a:r>
            <a:r>
              <a:rPr lang="fr-FR" altLang="fr-FR" sz="2400" b="1" dirty="0" smtClean="0">
                <a:solidFill>
                  <a:schemeClr val="bg1"/>
                </a:solidFill>
              </a:rPr>
              <a:t> at </a:t>
            </a:r>
            <a:r>
              <a:rPr lang="fr-FR" altLang="fr-FR" sz="2400" b="1" dirty="0" err="1" smtClean="0">
                <a:solidFill>
                  <a:schemeClr val="bg1"/>
                </a:solidFill>
              </a:rPr>
              <a:t>reviving</a:t>
            </a:r>
            <a:r>
              <a:rPr lang="fr-FR" altLang="fr-FR" sz="2400" b="1" dirty="0" smtClean="0">
                <a:solidFill>
                  <a:schemeClr val="bg1"/>
                </a:solidFill>
              </a:rPr>
              <a:t> the </a:t>
            </a:r>
            <a:r>
              <a:rPr lang="fr-FR" altLang="fr-FR" sz="2400" b="1" dirty="0" err="1" smtClean="0">
                <a:solidFill>
                  <a:schemeClr val="bg1"/>
                </a:solidFill>
              </a:rPr>
              <a:t>Observatory</a:t>
            </a:r>
            <a:endParaRPr lang="fr-FR" altLang="fr-FR" sz="2400" b="1" dirty="0">
              <a:solidFill>
                <a:schemeClr val="bg1"/>
              </a:solidFill>
            </a:endParaRPr>
          </a:p>
        </p:txBody>
      </p:sp>
      <p:sp>
        <p:nvSpPr>
          <p:cNvPr id="7" name="Espace réservé du texte 1"/>
          <p:cNvSpPr txBox="1">
            <a:spLocks/>
          </p:cNvSpPr>
          <p:nvPr/>
        </p:nvSpPr>
        <p:spPr>
          <a:xfrm>
            <a:off x="920604" y="4035641"/>
            <a:ext cx="6971868" cy="248210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>
              <a:lnSpc>
                <a:spcPct val="90000"/>
              </a:lnSpc>
              <a:buFont typeface="Wingdings"/>
              <a:buChar char="à"/>
            </a:pPr>
            <a:r>
              <a:rPr lang="fr-FR" altLang="fr-FR" b="1" i="1" dirty="0" err="1" smtClean="0">
                <a:solidFill>
                  <a:srgbClr val="0054A6"/>
                </a:solidFill>
                <a:latin typeface="Maiandra GD" panose="020E0502030308020204" pitchFamily="34" charset="0"/>
                <a:sym typeface="Wingdings" pitchFamily="2" charset="2"/>
              </a:rPr>
              <a:t>TdV</a:t>
            </a:r>
            <a:r>
              <a:rPr lang="fr-FR" altLang="fr-FR" b="1" i="1" dirty="0" smtClean="0">
                <a:solidFill>
                  <a:srgbClr val="0054A6"/>
                </a:solidFill>
                <a:latin typeface="Maiandra GD" panose="020E0502030308020204" pitchFamily="34" charset="0"/>
                <a:sym typeface="Wingdings" pitchFamily="2" charset="2"/>
              </a:rPr>
              <a:t> </a:t>
            </a:r>
            <a:r>
              <a:rPr lang="fr-FR" altLang="fr-FR" b="1" i="1" dirty="0" err="1">
                <a:solidFill>
                  <a:srgbClr val="0054A6"/>
                </a:solidFill>
                <a:latin typeface="Maiandra GD" panose="020E0502030308020204" pitchFamily="34" charset="0"/>
                <a:sym typeface="Wingdings" pitchFamily="2" charset="2"/>
              </a:rPr>
              <a:t>proposal</a:t>
            </a:r>
            <a:r>
              <a:rPr lang="fr-FR" altLang="fr-FR" b="1" i="1" dirty="0">
                <a:solidFill>
                  <a:srgbClr val="0054A6"/>
                </a:solidFill>
                <a:latin typeface="Maiandra GD" panose="020E0502030308020204" pitchFamily="34" charset="0"/>
                <a:sym typeface="Wingdings" pitchFamily="2" charset="2"/>
              </a:rPr>
              <a:t> </a:t>
            </a:r>
            <a:r>
              <a:rPr lang="fr-FR" altLang="fr-FR" b="1" i="1" dirty="0" smtClean="0">
                <a:solidFill>
                  <a:srgbClr val="0054A6"/>
                </a:solidFill>
                <a:latin typeface="Maiandra GD" panose="020E0502030308020204" pitchFamily="34" charset="0"/>
                <a:sym typeface="Wingdings" pitchFamily="2" charset="2"/>
              </a:rPr>
              <a:t>:</a:t>
            </a:r>
          </a:p>
          <a:p>
            <a:pPr marL="914400" lvl="2" indent="0">
              <a:lnSpc>
                <a:spcPct val="90000"/>
              </a:lnSpc>
              <a:buNone/>
            </a:pPr>
            <a:endParaRPr lang="fr-FR" altLang="fr-FR" b="1" i="1" dirty="0">
              <a:solidFill>
                <a:srgbClr val="0054A6"/>
              </a:solidFill>
              <a:latin typeface="Arial" panose="020B0604020202020204" pitchFamily="34" charset="0"/>
              <a:sym typeface="Wingdings" pitchFamily="2" charset="2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 smtClean="0">
                <a:latin typeface="Arial" panose="020B0604020202020204" pitchFamily="34" charset="0"/>
                <a:sym typeface="Wingdings" pitchFamily="2" charset="2"/>
              </a:rPr>
              <a:t>Gather</a:t>
            </a:r>
            <a:r>
              <a:rPr lang="fr-FR" altLang="fr-FR" sz="2000" dirty="0" smtClean="0">
                <a:latin typeface="Arial" panose="020B0604020202020204" pitchFamily="34" charset="0"/>
                <a:sym typeface="Wingdings" pitchFamily="2" charset="2"/>
              </a:rPr>
              <a:t> </a:t>
            </a:r>
            <a:r>
              <a:rPr lang="fr-FR" altLang="fr-FR" sz="2000" dirty="0">
                <a:latin typeface="Arial" panose="020B0604020202020204" pitchFamily="34" charset="0"/>
                <a:sym typeface="Wingdings" pitchFamily="2" charset="2"/>
              </a:rPr>
              <a:t>(all) time-</a:t>
            </a:r>
            <a:r>
              <a:rPr lang="fr-FR" altLang="fr-FR" sz="2000" dirty="0" err="1">
                <a:latin typeface="Arial" panose="020B0604020202020204" pitchFamily="34" charset="0"/>
                <a:sym typeface="Wingdings" pitchFamily="2" charset="2"/>
              </a:rPr>
              <a:t>series</a:t>
            </a:r>
            <a:r>
              <a:rPr lang="fr-FR" altLang="fr-FR" sz="2000" dirty="0">
                <a:latin typeface="Arial" panose="020B0604020202020204" pitchFamily="34" charset="0"/>
                <a:sym typeface="Wingdings" pitchFamily="2" charset="2"/>
              </a:rPr>
              <a:t> of data </a:t>
            </a:r>
            <a:r>
              <a:rPr lang="fr-FR" altLang="fr-FR" sz="2000" dirty="0" err="1">
                <a:latin typeface="Arial" panose="020B0604020202020204" pitchFamily="34" charset="0"/>
                <a:sym typeface="Wingdings" pitchFamily="2" charset="2"/>
              </a:rPr>
              <a:t>showing</a:t>
            </a:r>
            <a:r>
              <a:rPr lang="fr-FR" altLang="fr-FR" sz="2000" dirty="0">
                <a:latin typeface="Arial" panose="020B0604020202020204" pitchFamily="34" charset="0"/>
                <a:sym typeface="Wingdings" pitchFamily="2" charset="2"/>
              </a:rPr>
              <a:t> quantitative changes in the </a:t>
            </a:r>
            <a:r>
              <a:rPr lang="fr-FR" altLang="fr-FR" sz="2000" dirty="0" smtClean="0">
                <a:latin typeface="Arial" panose="020B0604020202020204" pitchFamily="34" charset="0"/>
                <a:sym typeface="Wingdings" pitchFamily="2" charset="2"/>
              </a:rPr>
              <a:t>delta </a:t>
            </a:r>
            <a:r>
              <a:rPr lang="fr-FR" altLang="fr-FR" sz="2000" i="1" dirty="0" smtClean="0">
                <a:latin typeface="Arial" panose="020B0604020202020204" pitchFamily="34" charset="0"/>
                <a:sym typeface="Wingdings" pitchFamily="2" charset="2"/>
              </a:rPr>
              <a:t>(</a:t>
            </a:r>
            <a:r>
              <a:rPr lang="fr-FR" altLang="fr-FR" sz="2000" i="1" dirty="0" err="1" smtClean="0">
                <a:latin typeface="Arial" panose="020B0604020202020204" pitchFamily="34" charset="0"/>
                <a:sym typeface="Wingdings" pitchFamily="2" charset="2"/>
              </a:rPr>
              <a:t>Preliminary</a:t>
            </a:r>
            <a:r>
              <a:rPr lang="fr-FR" altLang="fr-FR" sz="2000" i="1" dirty="0" smtClean="0">
                <a:latin typeface="Arial" panose="020B0604020202020204" pitchFamily="34" charset="0"/>
                <a:sym typeface="Wingdings" pitchFamily="2" charset="2"/>
              </a:rPr>
              <a:t> </a:t>
            </a:r>
            <a:r>
              <a:rPr lang="fr-FR" altLang="fr-FR" sz="2000" i="1" dirty="0" err="1" smtClean="0">
                <a:latin typeface="Arial" panose="020B0604020202020204" pitchFamily="34" charset="0"/>
                <a:sym typeface="Wingdings" pitchFamily="2" charset="2"/>
              </a:rPr>
              <a:t>meta-database</a:t>
            </a:r>
            <a:r>
              <a:rPr lang="fr-FR" altLang="fr-FR" sz="2000" i="1" dirty="0" smtClean="0">
                <a:latin typeface="Arial" panose="020B0604020202020204" pitchFamily="34" charset="0"/>
                <a:sym typeface="Wingdings" pitchFamily="2" charset="2"/>
              </a:rPr>
              <a:t>)</a:t>
            </a:r>
            <a:endParaRPr lang="fr-FR" altLang="fr-FR" sz="2000" i="1" dirty="0">
              <a:latin typeface="Arial" panose="020B0604020202020204" pitchFamily="34" charset="0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dirty="0" smtClean="0">
              <a:latin typeface="Arial" panose="020B0604020202020204" pitchFamily="34" charset="0"/>
              <a:sym typeface="Wingdings" pitchFamily="2" charset="2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 smtClean="0">
                <a:latin typeface="Arial" panose="020B0604020202020204" pitchFamily="34" charset="0"/>
                <a:sym typeface="Wingdings" pitchFamily="2" charset="2"/>
              </a:rPr>
              <a:t>Synthesize</a:t>
            </a:r>
            <a:r>
              <a:rPr lang="fr-FR" altLang="fr-FR" sz="2000" dirty="0" smtClean="0">
                <a:latin typeface="Arial" panose="020B0604020202020204" pitchFamily="34" charset="0"/>
                <a:sym typeface="Wingdings" pitchFamily="2" charset="2"/>
              </a:rPr>
              <a:t> Evolution of </a:t>
            </a:r>
            <a:r>
              <a:rPr lang="fr-FR" altLang="fr-FR" sz="2000" dirty="0">
                <a:latin typeface="Arial" panose="020B0604020202020204" pitchFamily="34" charset="0"/>
                <a:sym typeface="Wingdings" pitchFamily="2" charset="2"/>
              </a:rPr>
              <a:t>the Camargue </a:t>
            </a: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dirty="0">
              <a:latin typeface="Arial" panose="020B0604020202020204" pitchFamily="34" charset="0"/>
              <a:sym typeface="Wingdings" pitchFamily="2" charset="2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920604" y="910107"/>
            <a:ext cx="6971868" cy="206185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fr-FR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Back to </a:t>
            </a:r>
            <a:r>
              <a:rPr lang="fr-FR" altLang="fr-FR" sz="2400" b="1" dirty="0" err="1">
                <a:solidFill>
                  <a:srgbClr val="0070C0"/>
                </a:solidFill>
                <a:latin typeface="Maiandra GD" panose="020E0502030308020204" pitchFamily="34" charset="0"/>
              </a:rPr>
              <a:t>starting</a:t>
            </a:r>
            <a:r>
              <a:rPr lang="fr-FR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 point :</a:t>
            </a: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>
                <a:latin typeface="+mj-lt"/>
              </a:rPr>
              <a:t>Camargue </a:t>
            </a:r>
            <a:r>
              <a:rPr lang="fr-FR" altLang="fr-FR" sz="2000" dirty="0" err="1">
                <a:latin typeface="+mj-lt"/>
              </a:rPr>
              <a:t>intensively</a:t>
            </a:r>
            <a:r>
              <a:rPr lang="fr-FR" altLang="fr-FR" sz="2000" dirty="0">
                <a:latin typeface="+mj-lt"/>
              </a:rPr>
              <a:t> </a:t>
            </a:r>
            <a:r>
              <a:rPr lang="fr-FR" altLang="fr-FR" sz="2000" dirty="0" err="1">
                <a:latin typeface="+mj-lt"/>
              </a:rPr>
              <a:t>studied</a:t>
            </a:r>
            <a:r>
              <a:rPr lang="fr-FR" altLang="fr-FR" sz="2000" dirty="0">
                <a:latin typeface="+mj-lt"/>
              </a:rPr>
              <a:t>/ </a:t>
            </a:r>
            <a:r>
              <a:rPr lang="fr-FR" altLang="fr-FR" sz="2000" dirty="0" err="1">
                <a:latin typeface="+mj-lt"/>
              </a:rPr>
              <a:t>monitored</a:t>
            </a:r>
            <a:r>
              <a:rPr lang="fr-FR" altLang="fr-FR" sz="2000" dirty="0">
                <a:latin typeface="+mj-lt"/>
              </a:rPr>
              <a:t> </a:t>
            </a:r>
            <a:r>
              <a:rPr lang="fr-FR" altLang="fr-FR" sz="2000" dirty="0" smtClean="0">
                <a:latin typeface="+mj-lt"/>
              </a:rPr>
              <a:t>;</a:t>
            </a:r>
          </a:p>
          <a:p>
            <a:pPr marL="0" lvl="1" indent="0">
              <a:buSzPct val="85000"/>
              <a:buNone/>
            </a:pPr>
            <a:endParaRPr lang="fr-FR" altLang="fr-FR" sz="2000" dirty="0"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>
                <a:latin typeface="+mj-lt"/>
              </a:rPr>
              <a:t>Data </a:t>
            </a:r>
            <a:r>
              <a:rPr lang="fr-FR" altLang="fr-FR" sz="2000" dirty="0" err="1">
                <a:latin typeface="+mj-lt"/>
              </a:rPr>
              <a:t>dispersed</a:t>
            </a:r>
            <a:r>
              <a:rPr lang="fr-FR" altLang="fr-FR" sz="2000" dirty="0">
                <a:latin typeface="+mj-lt"/>
              </a:rPr>
              <a:t> over </a:t>
            </a:r>
            <a:r>
              <a:rPr lang="fr-FR" altLang="fr-FR" sz="2000" dirty="0" err="1">
                <a:latin typeface="+mj-lt"/>
              </a:rPr>
              <a:t>dozens</a:t>
            </a:r>
            <a:r>
              <a:rPr lang="fr-FR" altLang="fr-FR" sz="2000" dirty="0">
                <a:latin typeface="+mj-lt"/>
              </a:rPr>
              <a:t> of organisations ; no </a:t>
            </a:r>
            <a:r>
              <a:rPr lang="fr-FR" altLang="fr-FR" sz="2000" dirty="0" smtClean="0">
                <a:latin typeface="+mj-lt"/>
              </a:rPr>
              <a:t>centralisation</a:t>
            </a:r>
          </a:p>
        </p:txBody>
      </p:sp>
    </p:spTree>
    <p:extLst>
      <p:ext uri="{BB962C8B-B14F-4D97-AF65-F5344CB8AC3E}">
        <p14:creationId xmlns:p14="http://schemas.microsoft.com/office/powerpoint/2010/main" val="354401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97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9144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0298" name="Rectangle 10"/>
          <p:cNvSpPr>
            <a:spLocks noChangeArrowheads="1"/>
          </p:cNvSpPr>
          <p:nvPr/>
        </p:nvSpPr>
        <p:spPr bwMode="auto">
          <a:xfrm>
            <a:off x="0" y="6096000"/>
            <a:ext cx="9448800" cy="762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fr-FR" altLang="fr-FR" sz="4400">
                <a:solidFill>
                  <a:schemeClr val="tx2"/>
                </a:solidFill>
              </a:rPr>
              <a:t>A simple meta-database </a:t>
            </a:r>
            <a:endParaRPr lang="fr-FR" altLang="fr-FR" sz="3200" i="1">
              <a:solidFill>
                <a:schemeClr val="tx2"/>
              </a:solidFill>
            </a:endParaRPr>
          </a:p>
        </p:txBody>
      </p:sp>
      <p:pic>
        <p:nvPicPr>
          <p:cNvPr id="140301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435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691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1175309"/>
              </p:ext>
            </p:extLst>
          </p:nvPr>
        </p:nvGraphicFramePr>
        <p:xfrm>
          <a:off x="471054" y="838200"/>
          <a:ext cx="8672945" cy="371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12" name="Graphique" r:id="rId3" imgW="6677242" imgH="2714912" progId="Excel.Chart.8">
                  <p:embed/>
                </p:oleObj>
              </mc:Choice>
              <mc:Fallback>
                <p:oleObj name="Graphique" r:id="rId3" imgW="6677242" imgH="2714912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054" y="838200"/>
                        <a:ext cx="8672945" cy="371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Box 14"/>
          <p:cNvSpPr txBox="1">
            <a:spLocks noChangeArrowheads="1"/>
          </p:cNvSpPr>
          <p:nvPr/>
        </p:nvSpPr>
        <p:spPr bwMode="auto">
          <a:xfrm>
            <a:off x="1904999" y="5128491"/>
            <a:ext cx="533631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b="1" dirty="0" smtClean="0">
                <a:solidFill>
                  <a:schemeClr val="tx2"/>
                </a:solidFill>
              </a:rPr>
              <a:t>N° of </a:t>
            </a:r>
            <a:r>
              <a:rPr lang="fr-FR" altLang="fr-FR" b="1" dirty="0" err="1" smtClean="0">
                <a:solidFill>
                  <a:schemeClr val="tx2"/>
                </a:solidFill>
              </a:rPr>
              <a:t>parameters</a:t>
            </a:r>
            <a:r>
              <a:rPr lang="fr-FR" altLang="fr-FR" b="1" dirty="0" smtClean="0">
                <a:solidFill>
                  <a:schemeClr val="tx2"/>
                </a:solidFill>
              </a:rPr>
              <a:t> </a:t>
            </a:r>
            <a:r>
              <a:rPr lang="fr-FR" altLang="fr-FR" b="1" dirty="0" err="1" smtClean="0">
                <a:solidFill>
                  <a:schemeClr val="tx2"/>
                </a:solidFill>
              </a:rPr>
              <a:t>with</a:t>
            </a:r>
            <a:r>
              <a:rPr lang="fr-FR" altLang="fr-FR" b="1" dirty="0" smtClean="0">
                <a:solidFill>
                  <a:schemeClr val="tx2"/>
                </a:solidFill>
              </a:rPr>
              <a:t> time-</a:t>
            </a:r>
            <a:r>
              <a:rPr lang="fr-FR" altLang="fr-FR" b="1" dirty="0" err="1" smtClean="0">
                <a:solidFill>
                  <a:schemeClr val="tx2"/>
                </a:solidFill>
              </a:rPr>
              <a:t>series</a:t>
            </a:r>
            <a:r>
              <a:rPr lang="fr-FR" altLang="fr-FR" b="1" dirty="0" smtClean="0">
                <a:solidFill>
                  <a:schemeClr val="tx2"/>
                </a:solidFill>
              </a:rPr>
              <a:t>, per </a:t>
            </a:r>
            <a:r>
              <a:rPr lang="fr-FR" altLang="fr-FR" b="1" dirty="0" err="1" smtClean="0">
                <a:solidFill>
                  <a:schemeClr val="tx2"/>
                </a:solidFill>
              </a:rPr>
              <a:t>Theme</a:t>
            </a:r>
            <a:endParaRPr lang="fr-FR" altLang="fr-FR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76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ChangeArrowheads="1"/>
          </p:cNvSpPr>
          <p:nvPr/>
        </p:nvSpPr>
        <p:spPr bwMode="auto">
          <a:xfrm>
            <a:off x="2457450" y="228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990600" y="5029200"/>
            <a:ext cx="7543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>
              <a:solidFill>
                <a:schemeClr val="tx1"/>
              </a:solidFill>
            </a:endParaRPr>
          </a:p>
        </p:txBody>
      </p:sp>
      <p:sp>
        <p:nvSpPr>
          <p:cNvPr id="159749" name="Rectangle 5"/>
          <p:cNvSpPr>
            <a:spLocks noChangeArrowheads="1"/>
          </p:cNvSpPr>
          <p:nvPr/>
        </p:nvSpPr>
        <p:spPr bwMode="auto">
          <a:xfrm>
            <a:off x="2624138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59750" name="Rectangle 6"/>
          <p:cNvSpPr>
            <a:spLocks noChangeArrowheads="1"/>
          </p:cNvSpPr>
          <p:nvPr/>
        </p:nvSpPr>
        <p:spPr bwMode="auto">
          <a:xfrm>
            <a:off x="2038350" y="2386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59751" name="Text Box 7"/>
          <p:cNvSpPr txBox="1">
            <a:spLocks noChangeArrowheads="1"/>
          </p:cNvSpPr>
          <p:nvPr/>
        </p:nvSpPr>
        <p:spPr bwMode="auto">
          <a:xfrm>
            <a:off x="6286500" y="893618"/>
            <a:ext cx="2133600" cy="64633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b="1" dirty="0" err="1">
                <a:solidFill>
                  <a:srgbClr val="0054A6"/>
                </a:solidFill>
              </a:rPr>
              <a:t>Temperatures</a:t>
            </a:r>
            <a:r>
              <a:rPr lang="fr-FR" altLang="fr-FR" b="1" dirty="0">
                <a:solidFill>
                  <a:srgbClr val="0054A6"/>
                </a:solidFill>
              </a:rPr>
              <a:t> (</a:t>
            </a:r>
            <a:r>
              <a:rPr lang="fr-FR" altLang="fr-FR" b="1" dirty="0" err="1">
                <a:solidFill>
                  <a:srgbClr val="0054A6"/>
                </a:solidFill>
              </a:rPr>
              <a:t>climate</a:t>
            </a:r>
            <a:r>
              <a:rPr lang="fr-FR" altLang="fr-FR" b="1" dirty="0">
                <a:solidFill>
                  <a:srgbClr val="0054A6"/>
                </a:solidFill>
              </a:rPr>
              <a:t> change)</a:t>
            </a:r>
            <a:endParaRPr lang="fr-FR" altLang="fr-FR" i="1" dirty="0">
              <a:solidFill>
                <a:srgbClr val="0054A6"/>
              </a:solidFill>
            </a:endParaRPr>
          </a:p>
        </p:txBody>
      </p:sp>
      <p:graphicFrame>
        <p:nvGraphicFramePr>
          <p:cNvPr id="15975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7143434"/>
              </p:ext>
            </p:extLst>
          </p:nvPr>
        </p:nvGraphicFramePr>
        <p:xfrm>
          <a:off x="692727" y="293915"/>
          <a:ext cx="5555672" cy="23572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56" name="Graphique" r:id="rId3" imgW="6172584" imgH="2619779" progId="Excel.Chart.8">
                  <p:embed/>
                </p:oleObj>
              </mc:Choice>
              <mc:Fallback>
                <p:oleObj name="Graphique" r:id="rId3" imgW="6172584" imgH="2619779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2727" y="293915"/>
                        <a:ext cx="5555672" cy="23572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9757" name="Object 13"/>
          <p:cNvGraphicFramePr>
            <a:graphicFrameLocks noChangeAspect="1"/>
          </p:cNvGraphicFramePr>
          <p:nvPr/>
        </p:nvGraphicFramePr>
        <p:xfrm>
          <a:off x="3810000" y="2514600"/>
          <a:ext cx="5334000" cy="227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57" name="Graphique" r:id="rId5" imgW="6401252" imgH="2724642" progId="Excel.Chart.8">
                  <p:embed/>
                </p:oleObj>
              </mc:Choice>
              <mc:Fallback>
                <p:oleObj name="Graphique" r:id="rId5" imgW="6401252" imgH="2724642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2514600"/>
                        <a:ext cx="5334000" cy="227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58" name="Text Box 14"/>
          <p:cNvSpPr txBox="1">
            <a:spLocks noChangeArrowheads="1"/>
          </p:cNvSpPr>
          <p:nvPr/>
        </p:nvSpPr>
        <p:spPr bwMode="auto">
          <a:xfrm>
            <a:off x="1905000" y="3429000"/>
            <a:ext cx="19812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b="1" dirty="0">
                <a:solidFill>
                  <a:schemeClr val="tx2"/>
                </a:solidFill>
              </a:rPr>
              <a:t>High </a:t>
            </a:r>
            <a:r>
              <a:rPr lang="fr-FR" altLang="fr-FR" b="1" dirty="0" err="1">
                <a:solidFill>
                  <a:schemeClr val="tx2"/>
                </a:solidFill>
              </a:rPr>
              <a:t>floods</a:t>
            </a:r>
            <a:endParaRPr lang="fr-FR" altLang="fr-FR" b="1" dirty="0">
              <a:solidFill>
                <a:schemeClr val="tx2"/>
              </a:solidFill>
            </a:endParaRPr>
          </a:p>
        </p:txBody>
      </p:sp>
      <p:graphicFrame>
        <p:nvGraphicFramePr>
          <p:cNvPr id="159759" name="Object 15"/>
          <p:cNvGraphicFramePr>
            <a:graphicFrameLocks noChangeAspect="1"/>
          </p:cNvGraphicFramePr>
          <p:nvPr/>
        </p:nvGraphicFramePr>
        <p:xfrm>
          <a:off x="0" y="4648200"/>
          <a:ext cx="48768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058" name="Graphique" r:id="rId7" imgW="4343603" imgH="2210055" progId="Excel.Chart.8">
                  <p:embed/>
                </p:oleObj>
              </mc:Choice>
              <mc:Fallback>
                <p:oleObj name="Graphique" r:id="rId7" imgW="4343603" imgH="2210055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648200"/>
                        <a:ext cx="4876800" cy="243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9760" name="Text Box 16"/>
          <p:cNvSpPr txBox="1">
            <a:spLocks noChangeArrowheads="1"/>
          </p:cNvSpPr>
          <p:nvPr/>
        </p:nvSpPr>
        <p:spPr bwMode="auto">
          <a:xfrm>
            <a:off x="5048250" y="5763491"/>
            <a:ext cx="3124200" cy="457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b="1" dirty="0">
                <a:solidFill>
                  <a:schemeClr val="tx2"/>
                </a:solidFill>
              </a:rPr>
              <a:t>Rhône water </a:t>
            </a:r>
            <a:r>
              <a:rPr lang="fr-FR" altLang="fr-FR" b="1" dirty="0" err="1">
                <a:solidFill>
                  <a:schemeClr val="tx2"/>
                </a:solidFill>
              </a:rPr>
              <a:t>quality</a:t>
            </a:r>
            <a:endParaRPr lang="fr-FR" altLang="fr-FR" b="1" dirty="0">
              <a:solidFill>
                <a:schemeClr val="tx2"/>
              </a:solidFill>
            </a:endParaRPr>
          </a:p>
        </p:txBody>
      </p:sp>
      <p:sp>
        <p:nvSpPr>
          <p:cNvPr id="159761" name="Text Box 17"/>
          <p:cNvSpPr txBox="1">
            <a:spLocks noChangeArrowheads="1"/>
          </p:cNvSpPr>
          <p:nvPr/>
        </p:nvSpPr>
        <p:spPr bwMode="auto">
          <a:xfrm>
            <a:off x="2819400" y="5105400"/>
            <a:ext cx="152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b="1">
                <a:solidFill>
                  <a:schemeClr val="tx1"/>
                </a:solidFill>
              </a:rPr>
              <a:t>Nitrates</a:t>
            </a:r>
          </a:p>
        </p:txBody>
      </p:sp>
    </p:spTree>
    <p:extLst>
      <p:ext uri="{BB962C8B-B14F-4D97-AF65-F5344CB8AC3E}">
        <p14:creationId xmlns:p14="http://schemas.microsoft.com/office/powerpoint/2010/main" val="9300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ChangeArrowheads="1"/>
          </p:cNvSpPr>
          <p:nvPr/>
        </p:nvSpPr>
        <p:spPr bwMode="auto">
          <a:xfrm>
            <a:off x="2457450" y="24145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49508" name="Rectangle 4"/>
          <p:cNvSpPr>
            <a:spLocks noChangeArrowheads="1"/>
          </p:cNvSpPr>
          <p:nvPr/>
        </p:nvSpPr>
        <p:spPr bwMode="auto">
          <a:xfrm>
            <a:off x="2686050" y="2452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graphicFrame>
        <p:nvGraphicFramePr>
          <p:cNvPr id="149516" name="Object 12"/>
          <p:cNvGraphicFramePr>
            <a:graphicFrameLocks noChangeAspect="1"/>
          </p:cNvGraphicFramePr>
          <p:nvPr/>
        </p:nvGraphicFramePr>
        <p:xfrm>
          <a:off x="0" y="533400"/>
          <a:ext cx="4572000" cy="244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70" r:id="rId3" imgW="3600450" imgH="1924050" progId="Excel.Chart.8">
                  <p:embed/>
                </p:oleObj>
              </mc:Choice>
              <mc:Fallback>
                <p:oleObj r:id="rId3" imgW="3600450" imgH="192405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33400"/>
                        <a:ext cx="4572000" cy="2441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9517" name="Text Box 13"/>
          <p:cNvSpPr txBox="1">
            <a:spLocks noChangeArrowheads="1"/>
          </p:cNvSpPr>
          <p:nvPr/>
        </p:nvSpPr>
        <p:spPr bwMode="auto">
          <a:xfrm>
            <a:off x="907329" y="494513"/>
            <a:ext cx="255230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b="1" dirty="0">
                <a:solidFill>
                  <a:schemeClr val="tx2"/>
                </a:solidFill>
              </a:rPr>
              <a:t>N° </a:t>
            </a:r>
            <a:r>
              <a:rPr lang="fr-FR" altLang="fr-FR" b="1" dirty="0" err="1">
                <a:solidFill>
                  <a:schemeClr val="tx2"/>
                </a:solidFill>
              </a:rPr>
              <a:t>Breeding</a:t>
            </a:r>
            <a:r>
              <a:rPr lang="fr-FR" altLang="fr-FR" b="1" dirty="0">
                <a:solidFill>
                  <a:schemeClr val="tx2"/>
                </a:solidFill>
              </a:rPr>
              <a:t> </a:t>
            </a:r>
            <a:r>
              <a:rPr lang="fr-FR" altLang="fr-FR" b="1" dirty="0" err="1">
                <a:solidFill>
                  <a:schemeClr val="tx2"/>
                </a:solidFill>
              </a:rPr>
              <a:t>bird</a:t>
            </a:r>
            <a:r>
              <a:rPr lang="fr-FR" altLang="fr-FR" b="1" dirty="0">
                <a:solidFill>
                  <a:schemeClr val="tx2"/>
                </a:solidFill>
              </a:rPr>
              <a:t> </a:t>
            </a:r>
            <a:r>
              <a:rPr lang="fr-FR" altLang="fr-FR" b="1" dirty="0" err="1">
                <a:solidFill>
                  <a:schemeClr val="tx2"/>
                </a:solidFill>
              </a:rPr>
              <a:t>sp</a:t>
            </a:r>
            <a:r>
              <a:rPr lang="fr-FR" altLang="fr-FR" b="1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149519" name="Text Box 15"/>
          <p:cNvSpPr txBox="1">
            <a:spLocks noChangeArrowheads="1"/>
          </p:cNvSpPr>
          <p:nvPr/>
        </p:nvSpPr>
        <p:spPr bwMode="auto">
          <a:xfrm>
            <a:off x="556182" y="5791200"/>
            <a:ext cx="152400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b="1" dirty="0" smtClean="0">
                <a:solidFill>
                  <a:schemeClr val="tx2"/>
                </a:solidFill>
              </a:rPr>
              <a:t>Land </a:t>
            </a:r>
            <a:r>
              <a:rPr lang="fr-FR" altLang="fr-FR" b="1" dirty="0" err="1" smtClean="0">
                <a:solidFill>
                  <a:schemeClr val="tx2"/>
                </a:solidFill>
              </a:rPr>
              <a:t>cover</a:t>
            </a:r>
            <a:endParaRPr lang="fr-FR" altLang="fr-FR" b="1" dirty="0">
              <a:solidFill>
                <a:schemeClr val="tx2"/>
              </a:solidFill>
            </a:endParaRPr>
          </a:p>
        </p:txBody>
      </p:sp>
      <p:pic>
        <p:nvPicPr>
          <p:cNvPr id="149524" name="Picture 20" descr="Permis de chass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586622"/>
            <a:ext cx="480060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9525" name="Object 21"/>
          <p:cNvGraphicFramePr>
            <a:graphicFrameLocks noGrp="1" noChangeAspect="1"/>
          </p:cNvGraphicFramePr>
          <p:nvPr>
            <p:ph type="body" idx="1"/>
          </p:nvPr>
        </p:nvGraphicFramePr>
        <p:xfrm>
          <a:off x="3581400" y="4648200"/>
          <a:ext cx="5791200" cy="2376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071" name="Graphique" r:id="rId6" imgW="5686710" imgH="2334017" progId="Excel.Chart.8">
                  <p:embed/>
                </p:oleObj>
              </mc:Choice>
              <mc:Fallback>
                <p:oleObj name="Graphique" r:id="rId6" imgW="5686710" imgH="2334017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4648200"/>
                        <a:ext cx="5791200" cy="2376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9526" name="Picture 22" descr="3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3255389"/>
            <a:ext cx="5334000" cy="2611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9527" name="Text Box 23"/>
          <p:cNvSpPr txBox="1">
            <a:spLocks noChangeArrowheads="1"/>
          </p:cNvSpPr>
          <p:nvPr/>
        </p:nvSpPr>
        <p:spPr bwMode="auto">
          <a:xfrm>
            <a:off x="6477000" y="4495800"/>
            <a:ext cx="2667000" cy="36933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b="1" dirty="0">
                <a:solidFill>
                  <a:srgbClr val="0054A6"/>
                </a:solidFill>
              </a:rPr>
              <a:t>N° </a:t>
            </a:r>
            <a:r>
              <a:rPr lang="fr-FR" altLang="fr-FR" b="1" dirty="0" err="1">
                <a:solidFill>
                  <a:srgbClr val="0054A6"/>
                </a:solidFill>
              </a:rPr>
              <a:t>wind</a:t>
            </a:r>
            <a:r>
              <a:rPr lang="fr-FR" altLang="fr-FR" b="1" dirty="0">
                <a:solidFill>
                  <a:srgbClr val="0054A6"/>
                </a:solidFill>
              </a:rPr>
              <a:t> turbines</a:t>
            </a:r>
            <a:endParaRPr lang="fr-FR" altLang="fr-FR" i="1" dirty="0">
              <a:solidFill>
                <a:srgbClr val="0054A6"/>
              </a:solidFill>
            </a:endParaRPr>
          </a:p>
        </p:txBody>
      </p:sp>
      <p:sp>
        <p:nvSpPr>
          <p:cNvPr id="149528" name="Text Box 24"/>
          <p:cNvSpPr txBox="1">
            <a:spLocks noChangeArrowheads="1"/>
          </p:cNvSpPr>
          <p:nvPr/>
        </p:nvSpPr>
        <p:spPr bwMode="auto">
          <a:xfrm>
            <a:off x="4855197" y="782261"/>
            <a:ext cx="32436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b="1" dirty="0">
                <a:solidFill>
                  <a:srgbClr val="0054A6"/>
                </a:solidFill>
              </a:rPr>
              <a:t>N° of </a:t>
            </a:r>
            <a:r>
              <a:rPr lang="fr-FR" altLang="fr-FR" b="1" dirty="0" smtClean="0">
                <a:solidFill>
                  <a:srgbClr val="0054A6"/>
                </a:solidFill>
              </a:rPr>
              <a:t>hunters </a:t>
            </a:r>
            <a:r>
              <a:rPr lang="fr-FR" altLang="fr-FR" sz="1400" b="1" i="1" dirty="0" smtClean="0">
                <a:solidFill>
                  <a:srgbClr val="0054A6"/>
                </a:solidFill>
              </a:rPr>
              <a:t>(per </a:t>
            </a:r>
            <a:r>
              <a:rPr lang="fr-FR" altLang="fr-FR" sz="1400" b="1" i="1" dirty="0" err="1" smtClean="0">
                <a:solidFill>
                  <a:srgbClr val="0054A6"/>
                </a:solidFill>
              </a:rPr>
              <a:t>municipality</a:t>
            </a:r>
            <a:r>
              <a:rPr lang="fr-FR" altLang="fr-FR" sz="1400" b="1" i="1" dirty="0" smtClean="0">
                <a:solidFill>
                  <a:srgbClr val="0054A6"/>
                </a:solidFill>
              </a:rPr>
              <a:t>)</a:t>
            </a:r>
            <a:endParaRPr lang="fr-FR" altLang="fr-FR" sz="1400" i="1" dirty="0">
              <a:solidFill>
                <a:srgbClr val="0054A6"/>
              </a:solidFill>
            </a:endParaRPr>
          </a:p>
        </p:txBody>
      </p:sp>
      <p:sp>
        <p:nvSpPr>
          <p:cNvPr id="149529" name="Text Box 25"/>
          <p:cNvSpPr txBox="1">
            <a:spLocks noChangeArrowheads="1"/>
          </p:cNvSpPr>
          <p:nvPr/>
        </p:nvSpPr>
        <p:spPr bwMode="auto">
          <a:xfrm>
            <a:off x="2262237" y="6278562"/>
            <a:ext cx="1295400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2800" b="1" i="1" dirty="0">
                <a:solidFill>
                  <a:schemeClr val="tx2"/>
                </a:solidFill>
              </a:rPr>
              <a:t>etc…</a:t>
            </a:r>
          </a:p>
        </p:txBody>
      </p:sp>
    </p:spTree>
    <p:extLst>
      <p:ext uri="{BB962C8B-B14F-4D97-AF65-F5344CB8AC3E}">
        <p14:creationId xmlns:p14="http://schemas.microsoft.com/office/powerpoint/2010/main" val="126743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75" y="820894"/>
            <a:ext cx="3833134" cy="53480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Espace réservé du texte 1"/>
          <p:cNvSpPr txBox="1">
            <a:spLocks/>
          </p:cNvSpPr>
          <p:nvPr/>
        </p:nvSpPr>
        <p:spPr>
          <a:xfrm>
            <a:off x="4981634" y="2681024"/>
            <a:ext cx="4162366" cy="238513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fr-FR" altLang="fr-FR" sz="2400" b="1" i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M.Sc</a:t>
            </a:r>
            <a:r>
              <a:rPr lang="fr-FR" altLang="fr-FR" sz="2400" b="1" i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. </a:t>
            </a:r>
            <a:r>
              <a:rPr lang="fr-FR" altLang="fr-FR" sz="2400" b="1" i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Thesis</a:t>
            </a:r>
            <a:r>
              <a:rPr lang="fr-FR" altLang="fr-FR" sz="2400" b="1" i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</a:t>
            </a:r>
          </a:p>
          <a:p>
            <a:pPr marL="0" lvl="1" indent="0">
              <a:buSzPct val="85000"/>
              <a:buNone/>
            </a:pPr>
            <a:endParaRPr lang="fr-FR" altLang="fr-FR" sz="2400" b="1" i="1" dirty="0">
              <a:solidFill>
                <a:srgbClr val="0070C0"/>
              </a:solidFill>
              <a:latin typeface="Maiandra GD" panose="020E0502030308020204" pitchFamily="34" charset="0"/>
            </a:endParaRPr>
          </a:p>
          <a:p>
            <a:pPr marL="0" lvl="1" indent="0">
              <a:buSzPct val="85000"/>
              <a:buNone/>
            </a:pPr>
            <a:r>
              <a:rPr lang="fr-FR" altLang="fr-FR" sz="2400" b="1" i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+ online </a:t>
            </a:r>
            <a:r>
              <a:rPr lang="fr-FR" altLang="fr-FR" sz="2400" b="1" i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thematic</a:t>
            </a:r>
            <a:r>
              <a:rPr lang="fr-FR" altLang="fr-FR" sz="2400" b="1" i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</a:t>
            </a:r>
            <a:r>
              <a:rPr lang="fr-FR" altLang="fr-FR" sz="2400" b="1" i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syntheses</a:t>
            </a:r>
            <a:r>
              <a:rPr lang="fr-FR" altLang="fr-FR" sz="2400" b="1" i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…</a:t>
            </a:r>
            <a:endParaRPr lang="fr-FR" altLang="fr-FR" sz="2400" b="1" i="1" dirty="0" smtClean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0" y="820894"/>
            <a:ext cx="8804213" cy="5502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7827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19200" y="2209800"/>
            <a:ext cx="6934200" cy="3124200"/>
          </a:xfrm>
          <a:solidFill>
            <a:schemeClr val="bg1"/>
          </a:solidFill>
        </p:spPr>
        <p:txBody>
          <a:bodyPr/>
          <a:lstStyle/>
          <a:p>
            <a:pPr algn="ctr"/>
            <a:endParaRPr lang="fr-FR" altLang="fr-FR" sz="2800" dirty="0"/>
          </a:p>
          <a:p>
            <a:pPr algn="ctr"/>
            <a:endParaRPr lang="fr-FR" altLang="fr-FR" sz="2800" dirty="0"/>
          </a:p>
        </p:txBody>
      </p:sp>
      <p:sp>
        <p:nvSpPr>
          <p:cNvPr id="4" name="Espace réservé du texte 1"/>
          <p:cNvSpPr txBox="1">
            <a:spLocks/>
          </p:cNvSpPr>
          <p:nvPr/>
        </p:nvSpPr>
        <p:spPr>
          <a:xfrm>
            <a:off x="910094" y="1109802"/>
            <a:ext cx="6971868" cy="486007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fr-FR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Main </a:t>
            </a:r>
            <a:r>
              <a:rPr lang="fr-FR" altLang="fr-FR" sz="2400" b="1" dirty="0" err="1">
                <a:solidFill>
                  <a:srgbClr val="0070C0"/>
                </a:solidFill>
                <a:latin typeface="Maiandra GD" panose="020E0502030308020204" pitchFamily="34" charset="0"/>
              </a:rPr>
              <a:t>difficulties</a:t>
            </a:r>
            <a:r>
              <a:rPr lang="fr-FR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 to </a:t>
            </a:r>
            <a:r>
              <a:rPr lang="fr-FR" altLang="fr-FR" sz="2400" b="1" dirty="0" err="1">
                <a:solidFill>
                  <a:srgbClr val="0070C0"/>
                </a:solidFill>
                <a:latin typeface="Maiandra GD" panose="020E0502030308020204" pitchFamily="34" charset="0"/>
              </a:rPr>
              <a:t>overcome</a:t>
            </a:r>
            <a:r>
              <a:rPr lang="fr-FR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 &amp; </a:t>
            </a:r>
            <a:r>
              <a:rPr lang="fr-FR" altLang="fr-FR" sz="24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limitations</a:t>
            </a:r>
          </a:p>
          <a:p>
            <a:pPr marL="0" lvl="1" indent="0">
              <a:buSzPct val="85000"/>
              <a:buNone/>
            </a:pP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>
                <a:latin typeface="+mj-lt"/>
              </a:rPr>
              <a:t>Data </a:t>
            </a:r>
            <a:r>
              <a:rPr lang="fr-FR" altLang="fr-FR" sz="2000" dirty="0" err="1">
                <a:latin typeface="+mj-lt"/>
              </a:rPr>
              <a:t>availability</a:t>
            </a:r>
            <a:r>
              <a:rPr lang="fr-FR" altLang="fr-FR" sz="2000" dirty="0">
                <a:latin typeface="+mj-lt"/>
              </a:rPr>
              <a:t> </a:t>
            </a:r>
            <a:endParaRPr lang="fr-FR" altLang="fr-FR" sz="2000" dirty="0" smtClean="0">
              <a:latin typeface="+mj-lt"/>
            </a:endParaRPr>
          </a:p>
          <a:p>
            <a:pPr marL="0" lvl="1" indent="0">
              <a:buSzPct val="85000"/>
              <a:buNone/>
            </a:pPr>
            <a:endParaRPr lang="fr-FR" altLang="fr-FR" sz="2000" dirty="0"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>
                <a:latin typeface="+mj-lt"/>
              </a:rPr>
              <a:t>Geographical</a:t>
            </a:r>
            <a:r>
              <a:rPr lang="fr-FR" altLang="fr-FR" sz="2000" dirty="0">
                <a:latin typeface="+mj-lt"/>
              </a:rPr>
              <a:t> </a:t>
            </a:r>
            <a:r>
              <a:rPr lang="fr-FR" altLang="fr-FR" sz="2000" dirty="0" err="1">
                <a:latin typeface="+mj-lt"/>
              </a:rPr>
              <a:t>scale</a:t>
            </a:r>
            <a:r>
              <a:rPr lang="fr-FR" altLang="fr-FR" sz="2000" dirty="0">
                <a:latin typeface="+mj-lt"/>
              </a:rPr>
              <a:t> of data </a:t>
            </a:r>
            <a:endParaRPr lang="fr-FR" altLang="fr-FR" sz="2000" dirty="0" smtClean="0">
              <a:latin typeface="+mj-lt"/>
            </a:endParaRPr>
          </a:p>
          <a:p>
            <a:pPr marL="0" lvl="1" indent="0">
              <a:buSzPct val="85000"/>
              <a:buNone/>
            </a:pPr>
            <a:endParaRPr lang="fr-FR" altLang="fr-FR" sz="2000" dirty="0"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>
                <a:latin typeface="+mj-lt"/>
              </a:rPr>
              <a:t>Many </a:t>
            </a:r>
            <a:r>
              <a:rPr lang="fr-FR" altLang="fr-FR" sz="2000" dirty="0" err="1">
                <a:latin typeface="+mj-lt"/>
              </a:rPr>
              <a:t>themes</a:t>
            </a:r>
            <a:r>
              <a:rPr lang="fr-FR" altLang="fr-FR" sz="2000" dirty="0">
                <a:latin typeface="+mj-lt"/>
              </a:rPr>
              <a:t> </a:t>
            </a:r>
            <a:r>
              <a:rPr lang="fr-FR" altLang="fr-FR" sz="2000" dirty="0" err="1">
                <a:latin typeface="+mj-lt"/>
              </a:rPr>
              <a:t>badly</a:t>
            </a:r>
            <a:r>
              <a:rPr lang="fr-FR" altLang="fr-FR" sz="2000" dirty="0">
                <a:latin typeface="+mj-lt"/>
              </a:rPr>
              <a:t> </a:t>
            </a:r>
            <a:r>
              <a:rPr lang="fr-FR" altLang="fr-FR" sz="2000" dirty="0" err="1" smtClean="0">
                <a:latin typeface="+mj-lt"/>
              </a:rPr>
              <a:t>covered</a:t>
            </a:r>
            <a:endParaRPr lang="fr-FR" altLang="fr-FR" sz="2000" dirty="0" smtClean="0">
              <a:latin typeface="+mj-lt"/>
            </a:endParaRPr>
          </a:p>
          <a:p>
            <a:pPr marL="0" lvl="1" indent="0">
              <a:buSzPct val="85000"/>
              <a:buNone/>
            </a:pPr>
            <a:endParaRPr lang="fr-FR" altLang="fr-FR" sz="1800" i="1" dirty="0"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>
                <a:latin typeface="+mj-lt"/>
              </a:rPr>
              <a:t>Change in </a:t>
            </a:r>
            <a:r>
              <a:rPr lang="fr-FR" altLang="fr-FR" sz="2000" dirty="0" err="1" smtClean="0">
                <a:latin typeface="+mj-lt"/>
              </a:rPr>
              <a:t>methods</a:t>
            </a:r>
            <a:endParaRPr lang="fr-FR" altLang="fr-FR" sz="2000" dirty="0" smtClean="0">
              <a:latin typeface="+mj-lt"/>
            </a:endParaRPr>
          </a:p>
          <a:p>
            <a:pPr marL="0" lvl="1" indent="0">
              <a:buSzPct val="85000"/>
              <a:buNone/>
            </a:pPr>
            <a:endParaRPr lang="fr-FR" altLang="fr-FR" sz="2000" dirty="0"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>
                <a:latin typeface="+mj-lt"/>
              </a:rPr>
              <a:t>Unreliable</a:t>
            </a:r>
            <a:r>
              <a:rPr lang="fr-FR" altLang="fr-FR" sz="2000" dirty="0">
                <a:latin typeface="+mj-lt"/>
              </a:rPr>
              <a:t> official </a:t>
            </a:r>
            <a:r>
              <a:rPr lang="fr-FR" altLang="fr-FR" sz="2000" dirty="0" smtClean="0">
                <a:latin typeface="+mj-lt"/>
              </a:rPr>
              <a:t>data</a:t>
            </a:r>
          </a:p>
          <a:p>
            <a:pPr marL="0" lvl="1" indent="0">
              <a:buSzPct val="85000"/>
              <a:buNone/>
            </a:pPr>
            <a:endParaRPr lang="fr-FR" altLang="fr-FR" sz="2000" dirty="0"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smtClean="0">
                <a:latin typeface="+mj-lt"/>
              </a:rPr>
              <a:t>Etc…</a:t>
            </a:r>
          </a:p>
        </p:txBody>
      </p:sp>
    </p:spTree>
    <p:extLst>
      <p:ext uri="{BB962C8B-B14F-4D97-AF65-F5344CB8AC3E}">
        <p14:creationId xmlns:p14="http://schemas.microsoft.com/office/powerpoint/2010/main" val="3077257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GB" altLang="fr-FR" sz="2800" b="1" dirty="0" smtClean="0">
                <a:solidFill>
                  <a:schemeClr val="bg1"/>
                </a:solidFill>
              </a:rPr>
              <a:t>Revived reflections/ discussions</a:t>
            </a:r>
            <a:endParaRPr lang="en-GB" altLang="fr-FR" sz="2800" b="1" dirty="0" smtClean="0">
              <a:solidFill>
                <a:schemeClr val="bg1"/>
              </a:solidFill>
            </a:endParaRP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>
          <a:xfrm>
            <a:off x="1229592" y="1257406"/>
            <a:ext cx="6810375" cy="450661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>
                <a:latin typeface="+mj-lt"/>
                <a:sym typeface="Wingdings" pitchFamily="2" charset="2"/>
              </a:rPr>
              <a:t>The </a:t>
            </a:r>
            <a:r>
              <a:rPr lang="fr-FR" altLang="fr-FR" sz="2000" dirty="0" err="1">
                <a:latin typeface="+mj-lt"/>
                <a:sym typeface="Wingdings" pitchFamily="2" charset="2"/>
              </a:rPr>
              <a:t>Observatory</a:t>
            </a:r>
            <a:r>
              <a:rPr lang="fr-FR" altLang="fr-FR" sz="2000" dirty="0">
                <a:latin typeface="+mj-lt"/>
                <a:sym typeface="Wingdings" pitchFamily="2" charset="2"/>
              </a:rPr>
              <a:t> </a:t>
            </a:r>
            <a:r>
              <a:rPr lang="fr-FR" altLang="fr-FR" sz="2000" b="1" u="sng" dirty="0" err="1">
                <a:latin typeface="+mj-lt"/>
                <a:sym typeface="Wingdings" pitchFamily="2" charset="2"/>
              </a:rPr>
              <a:t>cannot</a:t>
            </a:r>
            <a:r>
              <a:rPr lang="fr-FR" altLang="fr-FR" sz="2000" b="1" u="sng" dirty="0">
                <a:latin typeface="+mj-lt"/>
                <a:sym typeface="Wingdings" pitchFamily="2" charset="2"/>
              </a:rPr>
              <a:t> be </a:t>
            </a:r>
            <a:r>
              <a:rPr lang="fr-FR" altLang="fr-FR" sz="2000" dirty="0" err="1" smtClean="0">
                <a:latin typeface="+mj-lt"/>
                <a:sym typeface="Wingdings" pitchFamily="2" charset="2"/>
              </a:rPr>
              <a:t>just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 the </a:t>
            </a:r>
            <a:r>
              <a:rPr lang="fr-FR" altLang="fr-FR" sz="2000" dirty="0">
                <a:latin typeface="+mj-lt"/>
                <a:sym typeface="Wingdings" pitchFamily="2" charset="2"/>
              </a:rPr>
              <a:t>compilation of </a:t>
            </a:r>
            <a:r>
              <a:rPr lang="fr-FR" altLang="fr-FR" sz="2000" dirty="0" err="1">
                <a:latin typeface="+mj-lt"/>
                <a:sym typeface="Wingdings" pitchFamily="2" charset="2"/>
              </a:rPr>
              <a:t>current</a:t>
            </a:r>
            <a:r>
              <a:rPr lang="fr-FR" altLang="fr-FR" sz="2000" dirty="0">
                <a:latin typeface="+mj-lt"/>
                <a:sym typeface="Wingdings" pitchFamily="2" charset="2"/>
              </a:rPr>
              <a:t> monitoring programmes </a:t>
            </a:r>
            <a:r>
              <a:rPr lang="fr-FR" altLang="fr-FR" sz="1800" i="1" dirty="0">
                <a:latin typeface="+mj-lt"/>
                <a:sym typeface="Wingdings" pitchFamily="2" charset="2"/>
              </a:rPr>
              <a:t>(a </a:t>
            </a:r>
            <a:r>
              <a:rPr lang="fr-FR" altLang="fr-FR" sz="1800" i="1" dirty="0" err="1">
                <a:latin typeface="+mj-lt"/>
                <a:sym typeface="Wingdings" pitchFamily="2" charset="2"/>
              </a:rPr>
              <a:t>necessary</a:t>
            </a:r>
            <a:r>
              <a:rPr lang="fr-FR" altLang="fr-FR" sz="1800" i="1" dirty="0">
                <a:latin typeface="+mj-lt"/>
                <a:sym typeface="Wingdings" pitchFamily="2" charset="2"/>
              </a:rPr>
              <a:t> 1st </a:t>
            </a:r>
            <a:r>
              <a:rPr lang="fr-FR" altLang="fr-FR" sz="1800" i="1" dirty="0">
                <a:latin typeface="+mj-lt"/>
                <a:sym typeface="Wingdings" pitchFamily="2" charset="2"/>
              </a:rPr>
              <a:t>stage, </a:t>
            </a:r>
            <a:r>
              <a:rPr lang="fr-FR" altLang="fr-FR" sz="1800" i="1" dirty="0" smtClean="0">
                <a:latin typeface="+mj-lt"/>
                <a:sym typeface="Wingdings" pitchFamily="2" charset="2"/>
              </a:rPr>
              <a:t>but </a:t>
            </a:r>
            <a:r>
              <a:rPr lang="fr-FR" altLang="fr-FR" sz="1800" i="1" dirty="0">
                <a:latin typeface="+mj-lt"/>
                <a:sym typeface="Wingdings" pitchFamily="2" charset="2"/>
              </a:rPr>
              <a:t>not </a:t>
            </a:r>
            <a:r>
              <a:rPr lang="fr-FR" altLang="fr-FR" sz="1800" i="1" dirty="0" err="1" smtClean="0">
                <a:latin typeface="+mj-lt"/>
                <a:sym typeface="Wingdings" pitchFamily="2" charset="2"/>
              </a:rPr>
              <a:t>sufficient</a:t>
            </a:r>
            <a:endParaRPr lang="fr-FR" altLang="fr-FR" sz="1800" i="1" dirty="0" smtClean="0">
              <a:latin typeface="+mj-lt"/>
              <a:sym typeface="Wingdings" pitchFamily="2" charset="2"/>
            </a:endParaRPr>
          </a:p>
          <a:p>
            <a:pPr marL="0" lvl="1" indent="0">
              <a:buSzPct val="85000"/>
              <a:buNone/>
            </a:pPr>
            <a:endParaRPr lang="fr-FR" altLang="fr-FR" sz="1800" i="1" dirty="0" smtClean="0">
              <a:latin typeface="+mj-lt"/>
              <a:sym typeface="Wingdings" pitchFamily="2" charset="2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 smtClean="0">
                <a:latin typeface="+mj-lt"/>
                <a:sym typeface="Wingdings" pitchFamily="2" charset="2"/>
              </a:rPr>
              <a:t>Should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 </a:t>
            </a:r>
            <a:r>
              <a:rPr lang="fr-FR" altLang="fr-FR" sz="2000" dirty="0" err="1">
                <a:latin typeface="+mj-lt"/>
                <a:sym typeface="Wingdings" pitchFamily="2" charset="2"/>
              </a:rPr>
              <a:t>a</a:t>
            </a:r>
            <a:r>
              <a:rPr lang="fr-FR" altLang="fr-FR" sz="2000" dirty="0" err="1">
                <a:latin typeface="+mj-lt"/>
              </a:rPr>
              <a:t>ssist</a:t>
            </a:r>
            <a:r>
              <a:rPr lang="fr-FR" altLang="fr-FR" sz="2000" dirty="0">
                <a:latin typeface="+mj-lt"/>
              </a:rPr>
              <a:t>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</a:rPr>
              <a:t>Decision-making</a:t>
            </a:r>
            <a:r>
              <a:rPr lang="fr-FR" altLang="fr-FR" sz="20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fr-FR" altLang="fr-FR" sz="2000" b="1" dirty="0">
                <a:solidFill>
                  <a:srgbClr val="0070C0"/>
                </a:solidFill>
                <a:latin typeface="+mj-lt"/>
              </a:rPr>
              <a:t>&amp; Public </a:t>
            </a:r>
            <a:r>
              <a:rPr lang="fr-FR" altLang="fr-FR" sz="2000" b="1" dirty="0" err="1">
                <a:solidFill>
                  <a:srgbClr val="0070C0"/>
                </a:solidFill>
                <a:latin typeface="+mj-lt"/>
              </a:rPr>
              <a:t>policies</a:t>
            </a:r>
            <a:r>
              <a:rPr lang="fr-FR" altLang="fr-FR" sz="2000" b="1" dirty="0">
                <a:solidFill>
                  <a:srgbClr val="0070C0"/>
                </a:solidFill>
                <a:latin typeface="+mj-lt"/>
              </a:rPr>
              <a:t>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</a:rPr>
              <a:t>evaluation</a:t>
            </a:r>
            <a:endParaRPr lang="fr-FR" altLang="fr-FR" sz="2000" dirty="0" smtClean="0">
              <a:latin typeface="+mj-lt"/>
            </a:endParaRPr>
          </a:p>
          <a:p>
            <a:pPr marL="0" lvl="1" indent="0">
              <a:buSzPct val="85000"/>
              <a:buNone/>
            </a:pPr>
            <a:endParaRPr lang="fr-FR" altLang="fr-FR" sz="2000" dirty="0" smtClean="0"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 smtClean="0">
                <a:latin typeface="+mj-lt"/>
                <a:sym typeface="Wingdings" pitchFamily="2" charset="2"/>
              </a:rPr>
              <a:t>Specific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 </a:t>
            </a:r>
            <a:r>
              <a:rPr lang="fr-FR" altLang="fr-FR" sz="2000" dirty="0" err="1" smtClean="0">
                <a:latin typeface="+mj-lt"/>
                <a:sym typeface="Wingdings" pitchFamily="2" charset="2"/>
              </a:rPr>
              <a:t>indicators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 to </a:t>
            </a:r>
            <a:r>
              <a:rPr lang="fr-FR" altLang="fr-FR" sz="2000" dirty="0">
                <a:latin typeface="+mj-lt"/>
                <a:sym typeface="Wingdings" pitchFamily="2" charset="2"/>
              </a:rPr>
              <a:t>be </a:t>
            </a:r>
            <a:r>
              <a:rPr lang="fr-FR" altLang="fr-FR" sz="2000" dirty="0" err="1">
                <a:latin typeface="+mj-lt"/>
                <a:sym typeface="Wingdings" pitchFamily="2" charset="2"/>
              </a:rPr>
              <a:t>worked</a:t>
            </a:r>
            <a:r>
              <a:rPr lang="fr-FR" altLang="fr-FR" sz="2000" dirty="0">
                <a:latin typeface="+mj-lt"/>
                <a:sym typeface="Wingdings" pitchFamily="2" charset="2"/>
              </a:rPr>
              <a:t> 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out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  <a:sym typeface="Wingdings" pitchFamily="2" charset="2"/>
              </a:rPr>
              <a:t>towards</a:t>
            </a:r>
            <a:r>
              <a:rPr lang="fr-FR" altLang="fr-FR" sz="2000" b="1" dirty="0" smtClean="0">
                <a:solidFill>
                  <a:srgbClr val="0070C0"/>
                </a:solidFill>
                <a:latin typeface="+mj-lt"/>
                <a:sym typeface="Wingdings" pitchFamily="2" charset="2"/>
              </a:rPr>
              <a:t>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  <a:sym typeface="Wingdings" pitchFamily="2" charset="2"/>
              </a:rPr>
              <a:t>this</a:t>
            </a:r>
            <a:r>
              <a:rPr lang="fr-FR" altLang="fr-FR" sz="2000" b="1" dirty="0" smtClean="0">
                <a:solidFill>
                  <a:srgbClr val="0070C0"/>
                </a:solidFill>
                <a:latin typeface="+mj-lt"/>
                <a:sym typeface="Wingdings" pitchFamily="2" charset="2"/>
              </a:rPr>
              <a:t>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  <a:sym typeface="Wingdings" pitchFamily="2" charset="2"/>
              </a:rPr>
              <a:t>twin</a:t>
            </a:r>
            <a:r>
              <a:rPr lang="fr-FR" altLang="fr-FR" sz="2000" b="1" dirty="0" smtClean="0">
                <a:solidFill>
                  <a:srgbClr val="0070C0"/>
                </a:solidFill>
                <a:latin typeface="+mj-lt"/>
                <a:sym typeface="Wingdings" pitchFamily="2" charset="2"/>
              </a:rPr>
              <a:t> goal,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 </a:t>
            </a:r>
            <a:r>
              <a:rPr lang="fr-FR" altLang="fr-FR" sz="2000" dirty="0" err="1" smtClean="0">
                <a:latin typeface="+mj-lt"/>
                <a:sym typeface="Wingdings" pitchFamily="2" charset="2"/>
              </a:rPr>
              <a:t>using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 or not </a:t>
            </a:r>
            <a:r>
              <a:rPr lang="fr-FR" altLang="fr-FR" sz="2000" dirty="0" err="1" smtClean="0">
                <a:latin typeface="+mj-lt"/>
                <a:sym typeface="Wingdings" pitchFamily="2" charset="2"/>
              </a:rPr>
              <a:t>existing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 (</a:t>
            </a:r>
            <a:r>
              <a:rPr lang="fr-FR" altLang="fr-FR" sz="2000" dirty="0" err="1" smtClean="0">
                <a:latin typeface="+mj-lt"/>
                <a:sym typeface="Wingdings" pitchFamily="2" charset="2"/>
              </a:rPr>
              <a:t>monitored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) </a:t>
            </a:r>
            <a:r>
              <a:rPr lang="fr-FR" altLang="fr-FR" sz="2000" dirty="0" err="1" smtClean="0">
                <a:latin typeface="+mj-lt"/>
                <a:sym typeface="Wingdings" pitchFamily="2" charset="2"/>
              </a:rPr>
              <a:t>parameters</a:t>
            </a:r>
            <a:endParaRPr lang="fr-FR" altLang="fr-FR" sz="2000" dirty="0" smtClean="0">
              <a:latin typeface="+mj-lt"/>
              <a:sym typeface="Wingdings" pitchFamily="2" charset="2"/>
            </a:endParaRPr>
          </a:p>
          <a:p>
            <a:pPr marL="0" lvl="1" indent="0">
              <a:buSzPct val="85000"/>
              <a:buNone/>
            </a:pPr>
            <a:endParaRPr lang="fr-FR" altLang="fr-FR" sz="2000" dirty="0" smtClean="0">
              <a:latin typeface="+mj-lt"/>
              <a:sym typeface="Wingdings" pitchFamily="2" charset="2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 smtClean="0">
                <a:latin typeface="+mj-lt"/>
                <a:sym typeface="Wingdings" pitchFamily="2" charset="2"/>
              </a:rPr>
              <a:t>Suggested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 </a:t>
            </a:r>
            <a:r>
              <a:rPr lang="fr-FR" altLang="fr-FR" sz="2000" dirty="0" err="1" smtClean="0">
                <a:latin typeface="+mj-lt"/>
                <a:sym typeface="Wingdings" pitchFamily="2" charset="2"/>
              </a:rPr>
              <a:t>starting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 points = 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official </a:t>
            </a:r>
            <a:r>
              <a:rPr lang="fr-FR" altLang="fr-FR" sz="2000" dirty="0">
                <a:latin typeface="+mj-lt"/>
                <a:sym typeface="Wingdings" pitchFamily="2" charset="2"/>
              </a:rPr>
              <a:t>documents </a:t>
            </a:r>
            <a:r>
              <a:rPr lang="fr-FR" altLang="fr-FR" sz="2000" dirty="0" err="1">
                <a:latin typeface="+mj-lt"/>
                <a:sym typeface="Wingdings" pitchFamily="2" charset="2"/>
              </a:rPr>
              <a:t>which</a:t>
            </a:r>
            <a:r>
              <a:rPr lang="fr-FR" altLang="fr-FR" sz="2000" dirty="0">
                <a:latin typeface="+mj-lt"/>
                <a:sym typeface="Wingdings" pitchFamily="2" charset="2"/>
              </a:rPr>
              <a:t> </a:t>
            </a:r>
            <a:r>
              <a:rPr lang="fr-FR" altLang="fr-FR" sz="2000" dirty="0" err="1">
                <a:latin typeface="+mj-lt"/>
                <a:sym typeface="Wingdings" pitchFamily="2" charset="2"/>
              </a:rPr>
              <a:t>embody</a:t>
            </a:r>
            <a:r>
              <a:rPr lang="fr-FR" altLang="fr-FR" sz="2000" dirty="0">
                <a:latin typeface="+mj-lt"/>
                <a:sym typeface="Wingdings" pitchFamily="2" charset="2"/>
              </a:rPr>
              <a:t> the public </a:t>
            </a:r>
            <a:r>
              <a:rPr lang="fr-FR" altLang="fr-FR" sz="2000" dirty="0" err="1">
                <a:latin typeface="+mj-lt"/>
                <a:sym typeface="Wingdings" pitchFamily="2" charset="2"/>
              </a:rPr>
              <a:t>policies</a:t>
            </a:r>
            <a:r>
              <a:rPr lang="fr-FR" altLang="fr-FR" sz="2000" dirty="0">
                <a:latin typeface="+mj-lt"/>
                <a:sym typeface="Wingdings" pitchFamily="2" charset="2"/>
              </a:rPr>
              <a:t> 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in </a:t>
            </a:r>
            <a:r>
              <a:rPr lang="fr-FR" altLang="fr-FR" sz="2000" dirty="0">
                <a:latin typeface="+mj-lt"/>
                <a:sym typeface="Wingdings" pitchFamily="2" charset="2"/>
              </a:rPr>
              <a:t>the delta 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:</a:t>
            </a:r>
          </a:p>
          <a:p>
            <a:pPr marL="758825" lvl="2" indent="-358775">
              <a:buSzPct val="85000"/>
              <a:buBlip>
                <a:blip r:embed="rId2"/>
              </a:buBlip>
            </a:pPr>
            <a:r>
              <a:rPr lang="fr-FR" altLang="fr-FR" sz="1800" i="1" dirty="0">
                <a:latin typeface="+mj-lt"/>
                <a:sym typeface="Wingdings" pitchFamily="2" charset="2"/>
              </a:rPr>
              <a:t> Park Charter </a:t>
            </a:r>
            <a:r>
              <a:rPr lang="fr-FR" altLang="fr-FR" sz="1800" i="1" dirty="0" smtClean="0">
                <a:latin typeface="+mj-lt"/>
                <a:sym typeface="Wingdings" pitchFamily="2" charset="2"/>
              </a:rPr>
              <a:t>»</a:t>
            </a:r>
          </a:p>
          <a:p>
            <a:pPr marL="758825" lvl="2" indent="-358775">
              <a:buSzPct val="85000"/>
              <a:buBlip>
                <a:blip r:embed="rId2"/>
              </a:buBlip>
            </a:pPr>
            <a:r>
              <a:rPr lang="fr-FR" altLang="fr-FR" sz="1800" i="1" dirty="0" smtClean="0">
                <a:latin typeface="+mj-lt"/>
                <a:sym typeface="Wingdings" pitchFamily="2" charset="2"/>
              </a:rPr>
              <a:t>General </a:t>
            </a:r>
            <a:r>
              <a:rPr lang="fr-FR" altLang="fr-FR" sz="1800" i="1" dirty="0">
                <a:latin typeface="+mj-lt"/>
                <a:sym typeface="Wingdings" pitchFamily="2" charset="2"/>
              </a:rPr>
              <a:t>water management </a:t>
            </a:r>
            <a:r>
              <a:rPr lang="fr-FR" altLang="fr-FR" sz="1800" i="1" dirty="0" err="1">
                <a:latin typeface="+mj-lt"/>
                <a:sym typeface="Wingdings" pitchFamily="2" charset="2"/>
              </a:rPr>
              <a:t>scheme</a:t>
            </a:r>
            <a:r>
              <a:rPr lang="fr-FR" altLang="fr-FR" sz="1800" i="1" dirty="0">
                <a:latin typeface="+mj-lt"/>
                <a:sym typeface="Wingdings" pitchFamily="2" charset="2"/>
              </a:rPr>
              <a:t> for the </a:t>
            </a:r>
            <a:r>
              <a:rPr lang="fr-FR" altLang="fr-FR" sz="1800" i="1" dirty="0" smtClean="0">
                <a:latin typeface="+mj-lt"/>
                <a:sym typeface="Wingdings" pitchFamily="2" charset="2"/>
              </a:rPr>
              <a:t>Delta</a:t>
            </a:r>
            <a:r>
              <a:rPr lang="fr-FR" altLang="fr-FR" sz="1800" i="1" dirty="0">
                <a:latin typeface="+mj-lt"/>
                <a:sym typeface="Wingdings" pitchFamily="2" charset="2"/>
              </a:rPr>
              <a:t>, </a:t>
            </a:r>
            <a:endParaRPr lang="fr-FR" altLang="fr-FR" sz="1800" i="1" dirty="0" smtClean="0">
              <a:latin typeface="+mj-lt"/>
              <a:sym typeface="Wingdings" pitchFamily="2" charset="2"/>
            </a:endParaRPr>
          </a:p>
          <a:p>
            <a:pPr marL="758825" lvl="2" indent="-358775">
              <a:buSzPct val="85000"/>
              <a:buBlip>
                <a:blip r:embed="rId2"/>
              </a:buBlip>
            </a:pPr>
            <a:r>
              <a:rPr lang="fr-FR" altLang="fr-FR" sz="1800" i="1" dirty="0" err="1" smtClean="0">
                <a:latin typeface="+mj-lt"/>
                <a:sym typeface="Wingdings" pitchFamily="2" charset="2"/>
              </a:rPr>
              <a:t>Natura</a:t>
            </a:r>
            <a:r>
              <a:rPr lang="fr-FR" altLang="fr-FR" sz="1800" i="1" dirty="0" smtClean="0">
                <a:latin typeface="+mj-lt"/>
                <a:sym typeface="Wingdings" pitchFamily="2" charset="2"/>
              </a:rPr>
              <a:t> </a:t>
            </a:r>
            <a:r>
              <a:rPr lang="fr-FR" altLang="fr-FR" sz="1800" i="1" dirty="0">
                <a:latin typeface="+mj-lt"/>
                <a:sym typeface="Wingdings" pitchFamily="2" charset="2"/>
              </a:rPr>
              <a:t>2000 </a:t>
            </a:r>
            <a:r>
              <a:rPr lang="fr-FR" altLang="fr-FR" sz="1800" i="1" dirty="0" err="1" smtClean="0">
                <a:latin typeface="+mj-lt"/>
                <a:sym typeface="Wingdings" pitchFamily="2" charset="2"/>
              </a:rPr>
              <a:t>Managt</a:t>
            </a:r>
            <a:r>
              <a:rPr lang="fr-FR" altLang="fr-FR" sz="1800" i="1" dirty="0" smtClean="0">
                <a:latin typeface="+mj-lt"/>
                <a:sym typeface="Wingdings" pitchFamily="2" charset="2"/>
              </a:rPr>
              <a:t> Plans</a:t>
            </a:r>
            <a:endParaRPr lang="fr-FR" altLang="fr-FR" sz="1800" i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6934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25331" y="1099127"/>
            <a:ext cx="6570484" cy="1275761"/>
          </a:xfrm>
          <a:solidFill>
            <a:schemeClr val="bg1"/>
          </a:solidFill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fr-FR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Main </a:t>
            </a:r>
            <a:r>
              <a:rPr lang="fr-FR" altLang="fr-FR" sz="2400" b="1" dirty="0" err="1">
                <a:solidFill>
                  <a:srgbClr val="0070C0"/>
                </a:solidFill>
                <a:latin typeface="Maiandra GD" panose="020E0502030308020204" pitchFamily="34" charset="0"/>
              </a:rPr>
              <a:t>difficulty</a:t>
            </a:r>
            <a:r>
              <a:rPr lang="fr-FR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 </a:t>
            </a:r>
            <a:r>
              <a:rPr lang="fr-FR" altLang="fr-FR" sz="2400" b="1" dirty="0" err="1">
                <a:solidFill>
                  <a:srgbClr val="0070C0"/>
                </a:solidFill>
                <a:latin typeface="Maiandra GD" panose="020E0502030308020204" pitchFamily="34" charset="0"/>
              </a:rPr>
              <a:t>anticipated</a:t>
            </a:r>
            <a:r>
              <a:rPr lang="fr-FR" altLang="fr-FR" sz="2400" b="1" dirty="0">
                <a:solidFill>
                  <a:srgbClr val="0070C0"/>
                </a:solidFill>
                <a:latin typeface="Maiandra GD" panose="020E0502030308020204" pitchFamily="34" charset="0"/>
              </a:rPr>
              <a:t> </a:t>
            </a:r>
            <a:r>
              <a:rPr lang="fr-FR" altLang="fr-FR" sz="24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:</a:t>
            </a:r>
          </a:p>
          <a:p>
            <a:pPr algn="ctr">
              <a:lnSpc>
                <a:spcPct val="90000"/>
              </a:lnSpc>
              <a:buFontTx/>
              <a:buNone/>
            </a:pPr>
            <a:endParaRPr lang="fr-FR" altLang="fr-FR" sz="2000" b="1" dirty="0" smtClean="0">
              <a:solidFill>
                <a:schemeClr val="accent2"/>
              </a:solidFill>
              <a:latin typeface="+mj-lt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fr-FR" altLang="fr-FR" sz="2000" dirty="0" err="1" smtClean="0">
                <a:latin typeface="+mj-lt"/>
              </a:rPr>
              <a:t>Willingness</a:t>
            </a:r>
            <a:r>
              <a:rPr lang="fr-FR" altLang="fr-FR" sz="2000" dirty="0" smtClean="0">
                <a:latin typeface="+mj-lt"/>
              </a:rPr>
              <a:t> </a:t>
            </a:r>
            <a:r>
              <a:rPr lang="fr-FR" altLang="fr-FR" sz="2000" dirty="0">
                <a:latin typeface="+mj-lt"/>
              </a:rPr>
              <a:t>to be </a:t>
            </a:r>
            <a:r>
              <a:rPr lang="fr-FR" altLang="fr-FR" sz="2000" dirty="0" err="1">
                <a:latin typeface="+mj-lt"/>
              </a:rPr>
              <a:t>evaluated</a:t>
            </a:r>
            <a:r>
              <a:rPr lang="fr-FR" altLang="fr-FR" sz="2000" dirty="0">
                <a:latin typeface="+mj-lt"/>
              </a:rPr>
              <a:t> </a:t>
            </a:r>
            <a:r>
              <a:rPr lang="fr-FR" altLang="fr-FR" sz="2000" dirty="0" err="1" smtClean="0">
                <a:latin typeface="+mj-lt"/>
              </a:rPr>
              <a:t>fairly</a:t>
            </a:r>
            <a:r>
              <a:rPr lang="fr-FR" altLang="fr-FR" sz="2000" dirty="0" smtClean="0">
                <a:latin typeface="+mj-lt"/>
              </a:rPr>
              <a:t> ??? </a:t>
            </a:r>
            <a:r>
              <a:rPr lang="fr-FR" altLang="fr-FR" sz="2000" i="1" dirty="0" smtClean="0">
                <a:latin typeface="+mj-lt"/>
              </a:rPr>
              <a:t>(</a:t>
            </a:r>
            <a:r>
              <a:rPr lang="fr-FR" altLang="fr-FR" sz="2000" i="1" dirty="0" err="1">
                <a:latin typeface="+mj-lt"/>
              </a:rPr>
              <a:t>Regional</a:t>
            </a:r>
            <a:r>
              <a:rPr lang="fr-FR" altLang="fr-FR" sz="2000" i="1" dirty="0">
                <a:latin typeface="+mj-lt"/>
              </a:rPr>
              <a:t> Park, </a:t>
            </a:r>
            <a:r>
              <a:rPr lang="fr-FR" altLang="fr-FR" sz="2000" i="1" dirty="0" err="1">
                <a:latin typeface="+mj-lt"/>
              </a:rPr>
              <a:t>municipalities</a:t>
            </a:r>
            <a:r>
              <a:rPr lang="fr-FR" altLang="fr-FR" sz="2000" i="1" dirty="0">
                <a:latin typeface="+mj-lt"/>
              </a:rPr>
              <a:t>…)</a:t>
            </a:r>
          </a:p>
          <a:p>
            <a:pPr algn="ctr">
              <a:lnSpc>
                <a:spcPct val="90000"/>
              </a:lnSpc>
            </a:pPr>
            <a:endParaRPr lang="fr-FR" altLang="fr-FR" sz="2000" dirty="0">
              <a:latin typeface="+mj-lt"/>
            </a:endParaRPr>
          </a:p>
        </p:txBody>
      </p:sp>
      <p:sp>
        <p:nvSpPr>
          <p:cNvPr id="5" name="Espace réservé du texte 1"/>
          <p:cNvSpPr txBox="1">
            <a:spLocks/>
          </p:cNvSpPr>
          <p:nvPr/>
        </p:nvSpPr>
        <p:spPr>
          <a:xfrm>
            <a:off x="1184029" y="3056029"/>
            <a:ext cx="6810375" cy="151597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smtClean="0">
                <a:latin typeface="+mj-lt"/>
                <a:sym typeface="Wingdings" pitchFamily="2" charset="2"/>
              </a:rPr>
              <a:t>Never </a:t>
            </a:r>
            <a:r>
              <a:rPr lang="fr-FR" altLang="fr-FR" sz="2000" dirty="0" err="1" smtClean="0">
                <a:latin typeface="+mj-lt"/>
                <a:sym typeface="Wingdings" pitchFamily="2" charset="2"/>
              </a:rPr>
              <a:t>really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 </a:t>
            </a:r>
            <a:r>
              <a:rPr lang="fr-FR" altLang="fr-FR" sz="2000" dirty="0" err="1" smtClean="0">
                <a:latin typeface="+mj-lt"/>
                <a:sym typeface="Wingdings" pitchFamily="2" charset="2"/>
              </a:rPr>
              <a:t>promoted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/ </a:t>
            </a:r>
            <a:r>
              <a:rPr lang="fr-FR" altLang="fr-FR" sz="2000" dirty="0" err="1" smtClean="0">
                <a:latin typeface="+mj-lt"/>
                <a:sym typeface="Wingdings" pitchFamily="2" charset="2"/>
              </a:rPr>
              <a:t>accepted</a:t>
            </a:r>
            <a:r>
              <a:rPr lang="fr-FR" altLang="fr-FR" sz="2000" dirty="0" smtClean="0">
                <a:latin typeface="+mj-lt"/>
                <a:sym typeface="Wingdings" pitchFamily="2" charset="2"/>
              </a:rPr>
              <a:t> by the Park; no </a:t>
            </a:r>
            <a:r>
              <a:rPr lang="fr-FR" altLang="fr-FR" sz="2000" dirty="0" err="1" smtClean="0">
                <a:latin typeface="+mj-lt"/>
                <a:sym typeface="Wingdings" pitchFamily="2" charset="2"/>
              </a:rPr>
              <a:t>fund-raising</a:t>
            </a:r>
            <a:endParaRPr lang="fr-FR" altLang="fr-FR" sz="2000" dirty="0" smtClean="0">
              <a:latin typeface="+mj-lt"/>
              <a:sym typeface="Wingdings" pitchFamily="2" charset="2"/>
            </a:endParaRPr>
          </a:p>
          <a:p>
            <a:pPr marL="0" lvl="1" indent="0">
              <a:buSzPct val="85000"/>
              <a:buNone/>
            </a:pPr>
            <a:endParaRPr lang="fr-FR" altLang="fr-FR" sz="2000" dirty="0" smtClean="0">
              <a:latin typeface="+mj-lt"/>
              <a:sym typeface="Wingdings" pitchFamily="2" charset="2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smtClean="0">
                <a:latin typeface="+mj-lt"/>
                <a:sym typeface="Wingdings" pitchFamily="2" charset="2"/>
              </a:rPr>
              <a:t>Not </a:t>
            </a:r>
            <a:r>
              <a:rPr lang="fr-FR" altLang="fr-FR" sz="2000" dirty="0" err="1" smtClean="0">
                <a:latin typeface="+mj-lt"/>
                <a:sym typeface="Wingdings" panose="05000000000000000000" pitchFamily="2" charset="2"/>
              </a:rPr>
              <a:t>implemented</a:t>
            </a:r>
            <a:r>
              <a:rPr lang="fr-FR" altLang="fr-FR" sz="2000" dirty="0" smtClean="0">
                <a:latin typeface="+mj-lt"/>
                <a:sym typeface="Wingdings" panose="05000000000000000000" pitchFamily="2" charset="2"/>
              </a:rPr>
              <a:t>…</a:t>
            </a:r>
            <a:endParaRPr lang="fr-FR" altLang="fr-FR" sz="2000" dirty="0">
              <a:latin typeface="+mj-lt"/>
              <a:sym typeface="Wingdings" pitchFamily="2" charset="2"/>
            </a:endParaRPr>
          </a:p>
          <a:p>
            <a:pPr marL="0" lvl="1" indent="0">
              <a:buSzPct val="85000"/>
              <a:buNone/>
            </a:pP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fr-FR" altLang="fr-FR" sz="200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 smtClean="0">
              <a:latin typeface="+mj-lt"/>
            </a:endParaRPr>
          </a:p>
        </p:txBody>
      </p:sp>
      <p:sp>
        <p:nvSpPr>
          <p:cNvPr id="6" name="Espace réservé du texte 1"/>
          <p:cNvSpPr txBox="1">
            <a:spLocks/>
          </p:cNvSpPr>
          <p:nvPr/>
        </p:nvSpPr>
        <p:spPr>
          <a:xfrm>
            <a:off x="2181557" y="5074176"/>
            <a:ext cx="5983388" cy="43993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fr-FR" altLang="fr-FR" sz="2000" b="1" i="1" dirty="0" smtClean="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fr-FR" altLang="fr-FR" sz="2000" b="1" i="1" dirty="0" err="1" smtClean="0">
                <a:solidFill>
                  <a:srgbClr val="FF0000"/>
                </a:solidFill>
                <a:latin typeface="+mj-lt"/>
              </a:rPr>
              <a:t>Death</a:t>
            </a:r>
            <a:r>
              <a:rPr lang="fr-FR" altLang="fr-FR" sz="2000" b="1" i="1" dirty="0" smtClean="0">
                <a:solidFill>
                  <a:srgbClr val="FF0000"/>
                </a:solidFill>
                <a:latin typeface="+mj-lt"/>
              </a:rPr>
              <a:t> of the Camargue </a:t>
            </a:r>
            <a:r>
              <a:rPr lang="fr-FR" altLang="fr-FR" sz="2000" b="1" i="1" dirty="0" err="1" smtClean="0">
                <a:solidFill>
                  <a:srgbClr val="FF0000"/>
                </a:solidFill>
                <a:latin typeface="+mj-lt"/>
              </a:rPr>
              <a:t>Observatory</a:t>
            </a:r>
            <a:r>
              <a:rPr lang="fr-FR" altLang="fr-FR" sz="2000" b="1" i="1" dirty="0" smtClean="0">
                <a:solidFill>
                  <a:srgbClr val="FF0000"/>
                </a:solidFill>
                <a:latin typeface="+mj-lt"/>
              </a:rPr>
              <a:t> (2008)</a:t>
            </a:r>
          </a:p>
          <a:p>
            <a:pPr marL="0" lvl="1" indent="0">
              <a:buSzPct val="85000"/>
              <a:buNone/>
            </a:pPr>
            <a:endParaRPr lang="fr-FR" altLang="fr-FR" sz="2000" b="1" i="1" dirty="0" smtClean="0">
              <a:solidFill>
                <a:srgbClr val="FF0000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b="1" i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5261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53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1800">
              <a:solidFill>
                <a:schemeClr val="tx1"/>
              </a:solidFill>
            </a:endParaRPr>
          </a:p>
        </p:txBody>
      </p:sp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495300" y="849481"/>
            <a:ext cx="8153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b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Lessons</a:t>
            </a: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838200" y="2394527"/>
            <a:ext cx="7467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 altLang="fr-FR" sz="2000" u="sng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fr-FR" altLang="fr-FR" sz="2000" b="1" i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</a:t>
            </a: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>
              <a:spcBef>
                <a:spcPct val="50000"/>
              </a:spcBef>
            </a:pPr>
            <a:endParaRPr lang="fr-FR" altLang="fr-FR" sz="2000" i="1" dirty="0">
              <a:solidFill>
                <a:schemeClr val="tx1"/>
              </a:solidFill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838200" y="3886200"/>
            <a:ext cx="6934200" cy="402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spcBef>
                <a:spcPct val="50000"/>
              </a:spcBef>
            </a:pPr>
            <a:endParaRPr lang="fr-FR" altLang="fr-FR" sz="2000" dirty="0">
              <a:latin typeface="+mj-lt"/>
              <a:cs typeface="Times New Roman" pitchFamily="18" charset="0"/>
            </a:endParaRPr>
          </a:p>
        </p:txBody>
      </p:sp>
      <p:sp>
        <p:nvSpPr>
          <p:cNvPr id="6" name="Espace réservé du texte 1"/>
          <p:cNvSpPr txBox="1">
            <a:spLocks/>
          </p:cNvSpPr>
          <p:nvPr/>
        </p:nvSpPr>
        <p:spPr>
          <a:xfrm>
            <a:off x="962025" y="1580984"/>
            <a:ext cx="6810375" cy="457967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b="1" dirty="0" smtClean="0">
                <a:solidFill>
                  <a:srgbClr val="0070C0"/>
                </a:solidFill>
                <a:latin typeface="+mj-lt"/>
              </a:rPr>
              <a:t>No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</a:rPr>
              <a:t>clear</a:t>
            </a:r>
            <a:r>
              <a:rPr lang="fr-FR" altLang="fr-FR" sz="2000" b="1" dirty="0" smtClean="0">
                <a:solidFill>
                  <a:srgbClr val="0070C0"/>
                </a:solidFill>
                <a:latin typeface="+mj-lt"/>
              </a:rPr>
              <a:t> mandate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from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any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Authority</a:t>
            </a: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Targets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=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virtually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everyone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  <a:sym typeface="Wingdings" panose="05000000000000000000" pitchFamily="2" charset="2"/>
              </a:rPr>
              <a:t>too</a:t>
            </a:r>
            <a:r>
              <a:rPr lang="fr-FR" altLang="fr-FR" sz="2000" b="1" dirty="0" smtClean="0">
                <a:solidFill>
                  <a:srgbClr val="0070C0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  <a:sym typeface="Wingdings" panose="05000000000000000000" pitchFamily="2" charset="2"/>
              </a:rPr>
              <a:t>many</a:t>
            </a:r>
            <a:r>
              <a:rPr lang="fr-FR" altLang="fr-FR" sz="2000" b="1" dirty="0" smtClean="0">
                <a:solidFill>
                  <a:srgbClr val="0070C0"/>
                </a:solidFill>
                <a:latin typeface="+mj-lt"/>
                <a:sym typeface="Wingdings" panose="05000000000000000000" pitchFamily="2" charset="2"/>
              </a:rPr>
              <a:t> objectives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(for all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targets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)</a:t>
            </a:r>
            <a:endParaRPr lang="fr-FR" altLang="fr-FR" sz="2000" i="1" dirty="0" smtClean="0">
              <a:solidFill>
                <a:srgbClr val="000000"/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b="1" dirty="0" smtClean="0">
                <a:solidFill>
                  <a:srgbClr val="0070C0"/>
                </a:solidFill>
                <a:latin typeface="+mj-lt"/>
              </a:rPr>
              <a:t>No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</a:rPr>
              <a:t>uncontested</a:t>
            </a:r>
            <a:r>
              <a:rPr lang="fr-FR" altLang="fr-FR" sz="2000" b="1" dirty="0" smtClean="0">
                <a:solidFill>
                  <a:srgbClr val="0070C0"/>
                </a:solidFill>
                <a:latin typeface="+mj-lt"/>
              </a:rPr>
              <a:t> leader 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: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Regional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Park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reluctantly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, and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d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efiance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towards</a:t>
            </a:r>
            <a:r>
              <a:rPr lang="fr-FR" altLang="fr-FR" sz="2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PNRC </a:t>
            </a:r>
            <a:r>
              <a:rPr lang="fr-FR" altLang="fr-FR" sz="20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</a:t>
            </a:r>
            <a:r>
              <a:rPr lang="fr-FR" altLang="fr-FR" sz="2000" i="1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unwillingness</a:t>
            </a:r>
            <a:r>
              <a:rPr lang="fr-FR" altLang="fr-FR" sz="20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of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some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partners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to </a:t>
            </a:r>
            <a:r>
              <a:rPr lang="fr-FR" altLang="fr-FR" sz="2000" i="1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share</a:t>
            </a:r>
            <a:r>
              <a:rPr lang="fr-FR" altLang="fr-FR" sz="20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data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)</a:t>
            </a:r>
            <a:endParaRPr lang="fr-FR" altLang="fr-FR" sz="2000" i="1" dirty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Some</a:t>
            </a:r>
            <a:r>
              <a:rPr lang="fr-FR" altLang="fr-FR" sz="2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partners</a:t>
            </a:r>
            <a:r>
              <a:rPr lang="fr-FR" altLang="fr-FR" sz="2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had</a:t>
            </a:r>
            <a:r>
              <a:rPr lang="fr-FR" altLang="fr-FR" sz="2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more to gain </a:t>
            </a:r>
            <a:r>
              <a:rPr lang="fr-FR" altLang="fr-FR" sz="20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than</a:t>
            </a:r>
            <a:r>
              <a:rPr lang="fr-FR" altLang="fr-FR" sz="2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others</a:t>
            </a:r>
            <a:r>
              <a:rPr lang="fr-FR" altLang="fr-FR" sz="2000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(a « free-for-all »  joint data pot ?)</a:t>
            </a:r>
            <a:endParaRPr lang="fr-FR" altLang="fr-FR" sz="2000" i="1" dirty="0"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</a:rPr>
              <a:t>Naive</a:t>
            </a:r>
            <a:r>
              <a:rPr lang="fr-FR" altLang="fr-FR" sz="2000" b="1" dirty="0" smtClean="0">
                <a:solidFill>
                  <a:srgbClr val="0070C0"/>
                </a:solidFill>
                <a:latin typeface="+mj-lt"/>
              </a:rPr>
              <a:t> (?)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</a:rPr>
              <a:t>thinking</a:t>
            </a:r>
            <a:r>
              <a:rPr lang="fr-FR" altLang="fr-FR" sz="2000" b="1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=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</a:rPr>
              <a:t>« OC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</a:rPr>
              <a:t>can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</a:rPr>
              <a:t>gather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</a:rPr>
              <a:t> all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</a:rPr>
              <a:t>stakeholders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</a:rPr>
              <a:t>around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</a:rPr>
              <a:t> objective data on a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</a:rPr>
              <a:t>shared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</a:rPr>
              <a:t>territory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</a:rPr>
              <a:t> »</a:t>
            </a: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b="1" dirty="0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Objectives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shared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…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only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as long as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they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remain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theoretical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(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e.g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. « Evaluation of public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policies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 »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  <a:sym typeface="Wingdings" panose="05000000000000000000" pitchFamily="2" charset="2"/>
              </a:rPr>
              <a:t>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fear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of Park management...)</a:t>
            </a:r>
            <a:endParaRPr lang="fr-FR" altLang="fr-FR" sz="2000" i="1" dirty="0" smtClean="0">
              <a:solidFill>
                <a:srgbClr val="000000"/>
              </a:solidFill>
              <a:latin typeface="+mj-lt"/>
              <a:cs typeface="Times New Roman" pitchFamily="18" charset="0"/>
            </a:endParaRPr>
          </a:p>
          <a:p>
            <a:pPr marL="0" lvl="1" indent="0">
              <a:buSzPct val="85000"/>
              <a:buNone/>
            </a:pPr>
            <a:endParaRPr lang="fr-FR" altLang="fr-FR" sz="2000" i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i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7568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1"/>
          <p:cNvSpPr txBox="1">
            <a:spLocks/>
          </p:cNvSpPr>
          <p:nvPr/>
        </p:nvSpPr>
        <p:spPr>
          <a:xfrm>
            <a:off x="687388" y="711200"/>
            <a:ext cx="6851650" cy="914400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2000-2001 </a:t>
            </a:r>
            <a:r>
              <a:rPr lang="fr-FR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: </a:t>
            </a:r>
            <a:r>
              <a:rPr lang="fr-FR" altLang="fr-FR" sz="2400" b="1" dirty="0" err="1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Environmental</a:t>
            </a:r>
            <a:r>
              <a:rPr lang="fr-FR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 </a:t>
            </a:r>
            <a:r>
              <a:rPr lang="fr-FR" altLang="fr-FR" sz="2400" b="1" dirty="0" err="1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partners</a:t>
            </a:r>
            <a:r>
              <a:rPr lang="fr-FR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 in the Camargue </a:t>
            </a:r>
            <a:r>
              <a:rPr lang="fr-FR" altLang="fr-FR" sz="2400" b="1" dirty="0" err="1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realized</a:t>
            </a:r>
            <a:r>
              <a:rPr lang="fr-FR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 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 </a:t>
            </a:r>
            <a:r>
              <a:rPr lang="fr-FR" altLang="fr-FR" sz="2400" b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that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:</a:t>
            </a: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Times New Roman" pitchFamily="18" charset="0"/>
            </a:endParaRPr>
          </a:p>
          <a:p>
            <a:pPr algn="ctr" eaLnBrk="0" hangingPunct="0">
              <a:spcBef>
                <a:spcPts val="0"/>
              </a:spcBef>
              <a:buFont typeface="Arial" pitchFamily="34" charset="0"/>
              <a:buNone/>
              <a:defRPr/>
            </a:pPr>
            <a:endParaRPr lang="en-GB" sz="2400" b="1" dirty="0">
              <a:latin typeface="Maiandra GD" pitchFamily="34" charset="0"/>
              <a:cs typeface="+mn-cs"/>
            </a:endParaRPr>
          </a:p>
        </p:txBody>
      </p:sp>
      <p:sp>
        <p:nvSpPr>
          <p:cNvPr id="2" name="Espace réservé du texte 1"/>
          <p:cNvSpPr>
            <a:spLocks noGrp="1"/>
          </p:cNvSpPr>
          <p:nvPr>
            <p:ph type="body" sz="quarter" idx="4294967295"/>
          </p:nvPr>
        </p:nvSpPr>
        <p:spPr>
          <a:xfrm>
            <a:off x="687388" y="1943100"/>
            <a:ext cx="6186487" cy="1104900"/>
          </a:xfrm>
          <a:prstGeom prst="rect">
            <a:avLst/>
          </a:prstGeom>
        </p:spPr>
        <p:txBody>
          <a:bodyPr/>
          <a:lstStyle/>
          <a:p>
            <a:pPr marL="358775" lvl="1" indent="-358775">
              <a:buSzPct val="85000"/>
              <a:buFontTx/>
              <a:buBlip>
                <a:blip r:embed="rId2"/>
              </a:buBlip>
            </a:pP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Camargue =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most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anciently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&amp;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intensively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monitored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wetland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in  France</a:t>
            </a:r>
            <a:endParaRPr lang="en-US" altLang="fr-FR" sz="2000" dirty="0" smtClean="0">
              <a:latin typeface="+mj-lt"/>
            </a:endParaRPr>
          </a:p>
        </p:txBody>
      </p:sp>
      <p:sp>
        <p:nvSpPr>
          <p:cNvPr id="102404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spcBef>
                <a:spcPct val="50000"/>
              </a:spcBef>
            </a:pPr>
            <a:r>
              <a:rPr lang="fr-FR" altLang="fr-FR" sz="2400" b="1" dirty="0" err="1" smtClean="0">
                <a:solidFill>
                  <a:schemeClr val="bg1"/>
                </a:solidFill>
              </a:rPr>
              <a:t>Why</a:t>
            </a:r>
            <a:r>
              <a:rPr lang="fr-FR" altLang="fr-FR" sz="2400" b="1" dirty="0" smtClean="0">
                <a:solidFill>
                  <a:schemeClr val="bg1"/>
                </a:solidFill>
              </a:rPr>
              <a:t> a Camargue  </a:t>
            </a:r>
            <a:r>
              <a:rPr lang="fr-FR" altLang="fr-FR" sz="2400" b="1" dirty="0" err="1" smtClean="0">
                <a:solidFill>
                  <a:schemeClr val="bg1"/>
                </a:solidFill>
              </a:rPr>
              <a:t>Observatory</a:t>
            </a:r>
            <a:r>
              <a:rPr lang="fr-FR" altLang="fr-FR" sz="2400" b="1" dirty="0" smtClean="0">
                <a:solidFill>
                  <a:schemeClr val="bg1"/>
                </a:solidFill>
              </a:rPr>
              <a:t> ?</a:t>
            </a:r>
            <a:endParaRPr lang="fr-FR" altLang="fr-FR" sz="2400" b="1" dirty="0">
              <a:solidFill>
                <a:schemeClr val="bg1"/>
              </a:solidFill>
            </a:endParaRPr>
          </a:p>
        </p:txBody>
      </p:sp>
      <p:pic>
        <p:nvPicPr>
          <p:cNvPr id="102406" name="Picture 5" descr="normal_etang-du-mejean-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048000"/>
            <a:ext cx="136366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7" name="Picture 7" descr="4509395-l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975" y="4110038"/>
            <a:ext cx="1341438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8" name="Picture 9" descr="biodiversite_gestion_et_usages_des_marais_de_camargue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0" y="1966913"/>
            <a:ext cx="126365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9" name="Picture 14" descr="2820884565_196d33faf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7950" y="933450"/>
            <a:ext cx="1219200" cy="93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ce réservé du texte 1"/>
          <p:cNvSpPr>
            <a:spLocks noGrp="1"/>
          </p:cNvSpPr>
          <p:nvPr>
            <p:ph type="body" sz="quarter" idx="4294967295"/>
          </p:nvPr>
        </p:nvSpPr>
        <p:spPr>
          <a:xfrm>
            <a:off x="687388" y="2797617"/>
            <a:ext cx="6380162" cy="2867025"/>
          </a:xfrm>
          <a:prstGeom prst="rect">
            <a:avLst/>
          </a:prstGeom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358775" indent="-358775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lvl="1">
              <a:buSzPct val="85000"/>
              <a:buFontTx/>
              <a:buBlip>
                <a:blip r:embed="rId2"/>
              </a:buBlip>
            </a:pPr>
            <a:r>
              <a:rPr lang="fr-FR" altLang="fr-FR" dirty="0" smtClean="0">
                <a:solidFill>
                  <a:schemeClr val="tx1"/>
                </a:solidFill>
                <a:latin typeface="+mj-lt"/>
              </a:rPr>
              <a:t>Data </a:t>
            </a:r>
            <a:r>
              <a:rPr lang="fr-FR" altLang="fr-FR" dirty="0" err="1" smtClean="0">
                <a:solidFill>
                  <a:schemeClr val="tx1"/>
                </a:solidFill>
                <a:latin typeface="+mj-lt"/>
              </a:rPr>
              <a:t>dispersed</a:t>
            </a:r>
            <a:r>
              <a:rPr lang="fr-FR" altLang="fr-FR" dirty="0" smtClean="0">
                <a:solidFill>
                  <a:schemeClr val="tx1"/>
                </a:solidFill>
                <a:latin typeface="+mj-lt"/>
              </a:rPr>
              <a:t> over </a:t>
            </a:r>
            <a:r>
              <a:rPr lang="fr-FR" altLang="fr-FR" dirty="0" err="1" smtClean="0">
                <a:solidFill>
                  <a:schemeClr val="tx1"/>
                </a:solidFill>
                <a:latin typeface="+mj-lt"/>
              </a:rPr>
              <a:t>dozens</a:t>
            </a:r>
            <a:r>
              <a:rPr lang="fr-FR" altLang="fr-FR" dirty="0" smtClean="0">
                <a:solidFill>
                  <a:schemeClr val="tx1"/>
                </a:solidFill>
                <a:latin typeface="+mj-lt"/>
              </a:rPr>
              <a:t> of organisations ; no centralisation : </a:t>
            </a:r>
            <a:endParaRPr lang="en-US" altLang="fr-FR" sz="1800" i="1" dirty="0" smtClean="0">
              <a:latin typeface="+mj-lt"/>
            </a:endParaRPr>
          </a:p>
          <a:p>
            <a:pPr lvl="2">
              <a:buSzPct val="85000"/>
              <a:buFontTx/>
              <a:buBlip>
                <a:blip r:embed="rId2"/>
              </a:buBlip>
            </a:pPr>
            <a:r>
              <a:rPr lang="en-US" altLang="fr-FR" sz="1800" i="1" dirty="0" err="1" smtClean="0">
                <a:latin typeface="+mj-lt"/>
              </a:rPr>
              <a:t>TdV</a:t>
            </a:r>
            <a:r>
              <a:rPr lang="en-US" altLang="fr-FR" sz="1800" i="1" dirty="0" smtClean="0">
                <a:latin typeface="+mj-lt"/>
              </a:rPr>
              <a:t> </a:t>
            </a:r>
            <a:r>
              <a:rPr lang="en-US" altLang="fr-FR" sz="1800" i="1" dirty="0" smtClean="0">
                <a:latin typeface="+mj-lt"/>
                <a:sym typeface="Wingdings" panose="05000000000000000000" pitchFamily="2" charset="2"/>
              </a:rPr>
              <a:t> Biodiversity (delta scale)</a:t>
            </a:r>
            <a:endParaRPr lang="en-US" altLang="fr-FR" sz="1800" i="1" dirty="0" smtClean="0">
              <a:latin typeface="+mj-lt"/>
            </a:endParaRPr>
          </a:p>
          <a:p>
            <a:pPr lvl="2">
              <a:buSzPct val="85000"/>
              <a:buFontTx/>
              <a:buBlip>
                <a:blip r:embed="rId2"/>
              </a:buBlip>
            </a:pPr>
            <a:r>
              <a:rPr lang="en-US" altLang="fr-FR" sz="1800" i="1" dirty="0" smtClean="0">
                <a:latin typeface="+mj-lt"/>
              </a:rPr>
              <a:t>Reg. Park </a:t>
            </a:r>
            <a:r>
              <a:rPr lang="en-US" altLang="fr-FR" sz="1800" i="1" dirty="0" smtClean="0">
                <a:latin typeface="+mj-lt"/>
                <a:sym typeface="Wingdings" panose="05000000000000000000" pitchFamily="2" charset="2"/>
              </a:rPr>
              <a:t> Land-cover</a:t>
            </a:r>
          </a:p>
          <a:p>
            <a:pPr lvl="2">
              <a:buSzPct val="85000"/>
              <a:buBlip>
                <a:blip r:embed="rId2"/>
              </a:buBlip>
            </a:pPr>
            <a:r>
              <a:rPr lang="en-US" altLang="fr-FR" sz="1800" i="1" dirty="0" smtClean="0">
                <a:latin typeface="+mj-lt"/>
              </a:rPr>
              <a:t>Others : N° visitors at their </a:t>
            </a:r>
            <a:r>
              <a:rPr lang="en-US" altLang="fr-FR" sz="1800" i="1" dirty="0" err="1" smtClean="0">
                <a:latin typeface="+mj-lt"/>
              </a:rPr>
              <a:t>Centres</a:t>
            </a:r>
            <a:r>
              <a:rPr lang="en-US" altLang="fr-FR" sz="1800" i="1" dirty="0" smtClean="0">
                <a:latin typeface="+mj-lt"/>
              </a:rPr>
              <a:t>; Biodiversity &amp; Water quality (local scale)…</a:t>
            </a:r>
          </a:p>
          <a:p>
            <a:pPr lvl="2">
              <a:buSzPct val="85000"/>
              <a:buFontTx/>
              <a:buBlip>
                <a:blip r:embed="rId2"/>
              </a:buBlip>
            </a:pPr>
            <a:r>
              <a:rPr lang="en-US" altLang="fr-FR" sz="1800" i="1" dirty="0" smtClean="0">
                <a:latin typeface="+mj-lt"/>
                <a:sym typeface="Wingdings" panose="05000000000000000000" pitchFamily="2" charset="2"/>
              </a:rPr>
              <a:t>Camargue Nature Reserve : Lagoons salinity, etc.</a:t>
            </a:r>
          </a:p>
          <a:p>
            <a:pPr lvl="2">
              <a:buSzPct val="85000"/>
              <a:buFontTx/>
              <a:buBlip>
                <a:blip r:embed="rId2"/>
              </a:buBlip>
            </a:pPr>
            <a:r>
              <a:rPr lang="en-US" altLang="fr-FR" sz="1800" i="1" dirty="0" smtClean="0">
                <a:latin typeface="+mj-lt"/>
              </a:rPr>
              <a:t>CNRS : Hydrology</a:t>
            </a:r>
          </a:p>
          <a:p>
            <a:pPr lvl="2">
              <a:buSzPct val="85000"/>
              <a:buFontTx/>
              <a:buBlip>
                <a:blip r:embed="rId2"/>
              </a:buBlip>
            </a:pPr>
            <a:r>
              <a:rPr lang="en-US" altLang="fr-FR" sz="1800" i="1" dirty="0" err="1" smtClean="0">
                <a:latin typeface="+mj-lt"/>
              </a:rPr>
              <a:t>Etc</a:t>
            </a:r>
            <a:r>
              <a:rPr lang="en-US" altLang="fr-FR" sz="1800" i="1" dirty="0" smtClean="0">
                <a:latin typeface="+mj-lt"/>
              </a:rPr>
              <a:t>… </a:t>
            </a:r>
          </a:p>
          <a:p>
            <a:pPr lvl="1">
              <a:buSzPct val="85000"/>
              <a:buFontTx/>
              <a:buBlip>
                <a:blip r:embed="rId2"/>
              </a:buBlip>
            </a:pPr>
            <a:endParaRPr lang="en-US" altLang="fr-FR" dirty="0" smtClean="0">
              <a:solidFill>
                <a:srgbClr val="0054A6"/>
              </a:solidFill>
              <a:latin typeface="Arial" pitchFamily="34" charset="0"/>
            </a:endParaRPr>
          </a:p>
          <a:p>
            <a:pPr marL="0" indent="0">
              <a:spcBef>
                <a:spcPct val="0"/>
              </a:spcBef>
            </a:pPr>
            <a:endParaRPr lang="en-GB" altLang="fr-FR" b="1" dirty="0" smtClean="0">
              <a:solidFill>
                <a:srgbClr val="227B84"/>
              </a:solidFill>
              <a:latin typeface="Maiandra GD" pitchFamily="34" charset="0"/>
            </a:endParaRPr>
          </a:p>
        </p:txBody>
      </p:sp>
      <p:sp>
        <p:nvSpPr>
          <p:cNvPr id="6" name="ZoneTexte 5"/>
          <p:cNvSpPr txBox="1">
            <a:spLocks noChangeArrowheads="1"/>
          </p:cNvSpPr>
          <p:nvPr/>
        </p:nvSpPr>
        <p:spPr bwMode="auto">
          <a:xfrm>
            <a:off x="657225" y="5849938"/>
            <a:ext cx="815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lvl="1" algn="r" eaLnBrk="1" hangingPunct="1">
              <a:buClr>
                <a:srgbClr val="92D050"/>
              </a:buClr>
            </a:pPr>
            <a:r>
              <a:rPr lang="en-US" altLang="fr-FR" sz="2000" dirty="0" smtClean="0">
                <a:solidFill>
                  <a:schemeClr val="hlink"/>
                </a:solidFill>
              </a:rPr>
              <a:t> </a:t>
            </a:r>
            <a:r>
              <a:rPr lang="en-US" altLang="fr-FR" sz="2000" i="1" dirty="0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</a:rPr>
              <a:t>No </a:t>
            </a:r>
            <a:r>
              <a:rPr lang="fr-FR" altLang="fr-FR" sz="2400" b="1" i="1" dirty="0" err="1" smtClean="0">
                <a:solidFill>
                  <a:schemeClr val="accent1">
                    <a:lumMod val="75000"/>
                  </a:schemeClr>
                </a:solidFill>
              </a:rPr>
              <a:t>synthetic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altLang="fr-FR" sz="2400" b="1" i="1" dirty="0" err="1" smtClean="0">
                <a:solidFill>
                  <a:schemeClr val="accent1">
                    <a:lumMod val="75000"/>
                  </a:schemeClr>
                </a:solidFill>
              </a:rPr>
              <a:t>view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</a:rPr>
              <a:t> on « How </a:t>
            </a:r>
            <a:r>
              <a:rPr lang="fr-FR" altLang="fr-FR" sz="2400" b="1" i="1" dirty="0" err="1" smtClean="0">
                <a:solidFill>
                  <a:schemeClr val="accent1">
                    <a:lumMod val="75000"/>
                  </a:schemeClr>
                </a:solidFill>
              </a:rPr>
              <a:t>is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</a:rPr>
              <a:t> the Camargue </a:t>
            </a:r>
            <a:r>
              <a:rPr lang="fr-FR" altLang="fr-FR" sz="2400" b="1" i="1" dirty="0" err="1" smtClean="0">
                <a:solidFill>
                  <a:schemeClr val="accent1">
                    <a:lumMod val="75000"/>
                  </a:schemeClr>
                </a:solidFill>
              </a:rPr>
              <a:t>changing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fr-FR" altLang="fr-FR" sz="2400" b="1" i="1" dirty="0" err="1" smtClean="0">
                <a:solidFill>
                  <a:schemeClr val="accent1">
                    <a:lumMod val="75000"/>
                  </a:schemeClr>
                </a:solidFill>
              </a:rPr>
              <a:t>overall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</a:rPr>
              <a:t>  ? »</a:t>
            </a: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212725" y="2520648"/>
            <a:ext cx="7467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fr-FR" altLang="fr-FR" dirty="0" smtClean="0">
                <a:solidFill>
                  <a:srgbClr val="000000"/>
                </a:solidFill>
                <a:cs typeface="Times New Roman" pitchFamily="18" charset="0"/>
              </a:rPr>
              <a:t>1</a:t>
            </a:r>
            <a:r>
              <a:rPr lang="fr-FR" altLang="fr-FR" dirty="0">
                <a:solidFill>
                  <a:srgbClr val="000000"/>
                </a:solidFill>
                <a:cs typeface="Times New Roman" pitchFamily="18" charset="0"/>
              </a:rPr>
              <a:t>. </a:t>
            </a:r>
            <a:endParaRPr lang="fr-FR" altLang="fr-FR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52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1"/>
          <p:cNvSpPr txBox="1">
            <a:spLocks/>
          </p:cNvSpPr>
          <p:nvPr/>
        </p:nvSpPr>
        <p:spPr>
          <a:xfrm>
            <a:off x="962025" y="971384"/>
            <a:ext cx="7581611" cy="566956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altLang="fr-FR" sz="2000" i="1" dirty="0">
                <a:latin typeface="+mj-lt"/>
                <a:cs typeface="Times New Roman" pitchFamily="18" charset="0"/>
              </a:rPr>
              <a:t>"The Camargue Observatory  … is a perfect example of collective action engulfed by its own system </a:t>
            </a:r>
            <a:r>
              <a:rPr lang="en-US" altLang="fr-FR" sz="2000" i="1" dirty="0" smtClean="0">
                <a:latin typeface="+mj-lt"/>
                <a:cs typeface="Times New Roman" pitchFamily="18" charset="0"/>
              </a:rPr>
              <a:t>effects”</a:t>
            </a:r>
          </a:p>
          <a:p>
            <a:pPr marL="0" lvl="1" indent="0">
              <a:buSzPct val="85000"/>
              <a:buNone/>
            </a:pP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r>
              <a:rPr lang="en-US" altLang="fr-FR" sz="2000" i="1" dirty="0" smtClean="0">
                <a:latin typeface="+mj-lt"/>
                <a:cs typeface="Times New Roman" pitchFamily="18" charset="0"/>
              </a:rPr>
              <a:t>“The </a:t>
            </a:r>
            <a:r>
              <a:rPr lang="en-US" altLang="fr-FR" sz="2000" i="1" dirty="0">
                <a:latin typeface="+mj-lt"/>
                <a:cs typeface="Times New Roman" pitchFamily="18" charset="0"/>
              </a:rPr>
              <a:t>absence of a political mandate has at least two effects: </a:t>
            </a:r>
            <a:endParaRPr lang="en-US" altLang="fr-FR" sz="2000" i="1" dirty="0" smtClean="0"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en-US" altLang="fr-FR" sz="2000" i="1" dirty="0">
                <a:latin typeface="+mj-lt"/>
                <a:cs typeface="Times New Roman" pitchFamily="18" charset="0"/>
              </a:rPr>
              <a:t>the Camargue Observatory is reduced to a low status on a voluntary </a:t>
            </a:r>
            <a:r>
              <a:rPr lang="en-US" altLang="fr-FR" sz="2000" i="1" dirty="0" smtClean="0">
                <a:latin typeface="+mj-lt"/>
                <a:cs typeface="Times New Roman" pitchFamily="18" charset="0"/>
              </a:rPr>
              <a:t>basis, </a:t>
            </a:r>
            <a:r>
              <a:rPr lang="en-US" altLang="fr-FR" sz="2000" i="1" dirty="0">
                <a:latin typeface="+mj-lt"/>
                <a:cs typeface="Times New Roman" pitchFamily="18" charset="0"/>
              </a:rPr>
              <a:t>in which the objectives to be pursued are constantly questioned by the </a:t>
            </a:r>
            <a:r>
              <a:rPr lang="en-US" altLang="fr-FR" sz="2000" i="1" dirty="0" smtClean="0">
                <a:latin typeface="+mj-lt"/>
                <a:cs typeface="Times New Roman" pitchFamily="18" charset="0"/>
              </a:rPr>
              <a:t>partners</a:t>
            </a: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en-US" altLang="fr-FR" sz="2000" i="1" dirty="0" smtClean="0">
                <a:latin typeface="+mj-lt"/>
                <a:cs typeface="Times New Roman" pitchFamily="18" charset="0"/>
              </a:rPr>
              <a:t>the </a:t>
            </a:r>
            <a:r>
              <a:rPr lang="en-US" altLang="fr-FR" sz="2000" i="1" dirty="0">
                <a:latin typeface="+mj-lt"/>
                <a:cs typeface="Times New Roman" pitchFamily="18" charset="0"/>
              </a:rPr>
              <a:t>system becomes an arena where political and strategic games take place </a:t>
            </a:r>
            <a:r>
              <a:rPr lang="en-US" altLang="fr-FR" sz="2000" i="1" dirty="0" smtClean="0">
                <a:latin typeface="+mj-lt"/>
                <a:cs typeface="Times New Roman" pitchFamily="18" charset="0"/>
              </a:rPr>
              <a:t>between </a:t>
            </a:r>
            <a:r>
              <a:rPr lang="en-US" altLang="fr-FR" sz="2000" i="1" dirty="0">
                <a:latin typeface="+mj-lt"/>
                <a:cs typeface="Times New Roman" pitchFamily="18" charset="0"/>
              </a:rPr>
              <a:t>these </a:t>
            </a:r>
            <a:r>
              <a:rPr lang="en-US" altLang="fr-FR" sz="2000" i="1" dirty="0" err="1">
                <a:latin typeface="+mj-lt"/>
                <a:cs typeface="Times New Roman" pitchFamily="18" charset="0"/>
              </a:rPr>
              <a:t>organisations</a:t>
            </a:r>
            <a:r>
              <a:rPr lang="en-US" altLang="fr-FR" sz="2000" i="1" dirty="0">
                <a:latin typeface="+mj-lt"/>
                <a:cs typeface="Times New Roman" pitchFamily="18" charset="0"/>
              </a:rPr>
              <a:t> </a:t>
            </a:r>
            <a:r>
              <a:rPr lang="en-US" altLang="fr-FR" sz="2000" i="1" dirty="0" smtClean="0">
                <a:latin typeface="+mj-lt"/>
                <a:cs typeface="Times New Roman" pitchFamily="18" charset="0"/>
              </a:rPr>
              <a:t>active in a same </a:t>
            </a:r>
            <a:r>
              <a:rPr lang="en-US" altLang="fr-FR" sz="2000" i="1" dirty="0" smtClean="0">
                <a:latin typeface="+mj-lt"/>
                <a:cs typeface="Times New Roman" pitchFamily="18" charset="0"/>
              </a:rPr>
              <a:t>territory ‘Camargue), </a:t>
            </a:r>
            <a:r>
              <a:rPr lang="en-US" altLang="fr-FR" sz="2000" i="1" dirty="0">
                <a:latin typeface="+mj-lt"/>
                <a:cs typeface="Times New Roman" pitchFamily="18" charset="0"/>
              </a:rPr>
              <a:t>making it impossible to appoint a legitimate coordinator and hindering any </a:t>
            </a:r>
            <a:r>
              <a:rPr lang="en-US" altLang="fr-FR" sz="2000" i="1" dirty="0" smtClean="0">
                <a:latin typeface="+mj-lt"/>
                <a:cs typeface="Times New Roman" pitchFamily="18" charset="0"/>
              </a:rPr>
              <a:t>initiative…”</a:t>
            </a:r>
            <a:endParaRPr lang="en-US" altLang="fr-FR" sz="2000" i="1" dirty="0" smtClean="0">
              <a:latin typeface="+mj-lt"/>
              <a:cs typeface="Times New Roman" pitchFamily="18" charset="0"/>
            </a:endParaRPr>
          </a:p>
          <a:p>
            <a:pPr marL="0" lvl="1" indent="0">
              <a:buSzPct val="85000"/>
              <a:buNone/>
            </a:pP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r>
              <a:rPr lang="en-US" altLang="fr-FR" sz="2000" i="1" dirty="0" smtClean="0">
                <a:latin typeface="+mj-lt"/>
                <a:cs typeface="Times New Roman" pitchFamily="18" charset="0"/>
              </a:rPr>
              <a:t>“…leaving </a:t>
            </a:r>
            <a:r>
              <a:rPr lang="en-US" altLang="fr-FR" sz="2000" i="1" dirty="0">
                <a:latin typeface="+mj-lt"/>
                <a:cs typeface="Times New Roman" pitchFamily="18" charset="0"/>
              </a:rPr>
              <a:t>the Observatory without purpose and without means, left to </a:t>
            </a:r>
            <a:r>
              <a:rPr lang="en-US" altLang="fr-FR" sz="2000" i="1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a slow agony that will have lasted almost 10 years.</a:t>
            </a:r>
            <a:r>
              <a:rPr lang="en-US" altLang="fr-FR" sz="2000" i="1" dirty="0">
                <a:latin typeface="+mj-lt"/>
                <a:cs typeface="Times New Roman" pitchFamily="18" charset="0"/>
              </a:rPr>
              <a:t> </a:t>
            </a:r>
            <a:r>
              <a:rPr lang="en-US" altLang="fr-FR" sz="2000" i="1" dirty="0" smtClean="0">
                <a:latin typeface="+mj-lt"/>
                <a:cs typeface="Times New Roman" pitchFamily="18" charset="0"/>
              </a:rPr>
              <a:t>» </a:t>
            </a:r>
          </a:p>
          <a:p>
            <a:pPr marL="0" lvl="1" indent="0">
              <a:buSzPct val="85000"/>
              <a:buNone/>
            </a:pPr>
            <a:endParaRPr lang="en-US" altLang="fr-FR" sz="2000" i="1" dirty="0" smtClean="0">
              <a:latin typeface="+mj-lt"/>
              <a:cs typeface="Times New Roman" pitchFamily="18" charset="0"/>
            </a:endParaRPr>
          </a:p>
          <a:p>
            <a:pPr marL="0" lvl="1" indent="0" algn="r">
              <a:buSzPct val="85000"/>
              <a:buNone/>
            </a:pPr>
            <a:r>
              <a:rPr lang="en-US" altLang="fr-FR" sz="1800" b="1" i="1" dirty="0" smtClean="0">
                <a:latin typeface="+mj-lt"/>
                <a:cs typeface="Times New Roman" pitchFamily="18" charset="0"/>
              </a:rPr>
              <a:t>Fanny </a:t>
            </a:r>
            <a:r>
              <a:rPr lang="en-US" altLang="fr-FR" sz="1800" b="1" i="1" dirty="0" err="1" smtClean="0">
                <a:latin typeface="+mj-lt"/>
                <a:cs typeface="Times New Roman" pitchFamily="18" charset="0"/>
              </a:rPr>
              <a:t>Guillet</a:t>
            </a:r>
            <a:r>
              <a:rPr lang="en-US" altLang="fr-FR" sz="1800" b="1" i="1" dirty="0" smtClean="0">
                <a:latin typeface="+mj-lt"/>
                <a:cs typeface="Times New Roman" pitchFamily="18" charset="0"/>
              </a:rPr>
              <a:t> </a:t>
            </a:r>
            <a:r>
              <a:rPr lang="en-US" altLang="fr-FR" sz="1800" b="1" i="1" dirty="0" err="1" smtClean="0">
                <a:latin typeface="+mj-lt"/>
                <a:cs typeface="Times New Roman" pitchFamily="18" charset="0"/>
              </a:rPr>
              <a:t>Ph.D.Thesis</a:t>
            </a:r>
            <a:r>
              <a:rPr lang="en-US" altLang="fr-FR" sz="1800" b="1" i="1" dirty="0" smtClean="0">
                <a:latin typeface="+mj-lt"/>
                <a:cs typeface="Times New Roman" pitchFamily="18" charset="0"/>
              </a:rPr>
              <a:t>, </a:t>
            </a:r>
            <a:r>
              <a:rPr lang="en-US" altLang="fr-FR" sz="1800" b="1" i="1" dirty="0" err="1" smtClean="0">
                <a:latin typeface="+mj-lt"/>
                <a:cs typeface="Times New Roman" pitchFamily="18" charset="0"/>
              </a:rPr>
              <a:t>AgroParisTech</a:t>
            </a:r>
            <a:r>
              <a:rPr lang="en-US" altLang="fr-FR" sz="1800" b="1" i="1" dirty="0" smtClean="0">
                <a:latin typeface="+mj-lt"/>
                <a:cs typeface="Times New Roman" pitchFamily="18" charset="0"/>
              </a:rPr>
              <a:t>, 2011</a:t>
            </a:r>
            <a:endParaRPr lang="fr-FR" altLang="fr-FR" sz="1800" b="1" i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 smtClean="0">
              <a:latin typeface="+mj-lt"/>
            </a:endParaRPr>
          </a:p>
        </p:txBody>
      </p:sp>
      <p:sp>
        <p:nvSpPr>
          <p:cNvPr id="5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GB" altLang="fr-FR" sz="2000" b="1" dirty="0" smtClean="0">
                <a:solidFill>
                  <a:schemeClr val="bg1"/>
                </a:solidFill>
              </a:rPr>
              <a:t>Final words…</a:t>
            </a:r>
          </a:p>
        </p:txBody>
      </p:sp>
    </p:spTree>
    <p:extLst>
      <p:ext uri="{BB962C8B-B14F-4D97-AF65-F5344CB8AC3E}">
        <p14:creationId xmlns:p14="http://schemas.microsoft.com/office/powerpoint/2010/main" val="359590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1145" y="620713"/>
            <a:ext cx="8434105" cy="1137781"/>
          </a:xfrm>
        </p:spPr>
        <p:txBody>
          <a:bodyPr/>
          <a:lstStyle/>
          <a:p>
            <a:pPr marL="0" indent="0" algn="ctr">
              <a:buNone/>
            </a:pPr>
            <a:r>
              <a:rPr lang="fr-FR" b="1" dirty="0" err="1" smtClean="0">
                <a:solidFill>
                  <a:srgbClr val="227B84"/>
                </a:solidFill>
                <a:latin typeface="Maiandra GD" panose="020E0502030308020204" pitchFamily="34" charset="0"/>
              </a:rPr>
              <a:t>Maybe</a:t>
            </a:r>
            <a:r>
              <a:rPr lang="fr-FR" b="1" dirty="0" smtClean="0">
                <a:solidFill>
                  <a:srgbClr val="227B84"/>
                </a:solidFill>
                <a:latin typeface="Maiandra GD" panose="020E0502030308020204" pitchFamily="34" charset="0"/>
              </a:rPr>
              <a:t> t</a:t>
            </a:r>
            <a:r>
              <a:rPr lang="fr-FR" b="1" dirty="0" smtClean="0">
                <a:solidFill>
                  <a:srgbClr val="227B84"/>
                </a:solidFill>
                <a:latin typeface="Maiandra GD" panose="020E0502030308020204" pitchFamily="34" charset="0"/>
              </a:rPr>
              <a:t>he ONLY one </a:t>
            </a:r>
            <a:r>
              <a:rPr lang="fr-FR" sz="2400" i="1" dirty="0" smtClean="0">
                <a:solidFill>
                  <a:srgbClr val="227B84"/>
                </a:solidFill>
                <a:latin typeface="Maiandra GD" panose="020E0502030308020204" pitchFamily="34" charset="0"/>
              </a:rPr>
              <a:t>(</a:t>
            </a:r>
            <a:r>
              <a:rPr lang="fr-FR" sz="2400" i="1" dirty="0" err="1" smtClean="0">
                <a:solidFill>
                  <a:srgbClr val="227B84"/>
                </a:solidFill>
                <a:latin typeface="Maiandra GD" panose="020E0502030308020204" pitchFamily="34" charset="0"/>
              </a:rPr>
              <a:t>although</a:t>
            </a:r>
            <a:r>
              <a:rPr lang="fr-FR" sz="2400" i="1" dirty="0" smtClean="0">
                <a:solidFill>
                  <a:srgbClr val="227B84"/>
                </a:solidFill>
                <a:latin typeface="Maiandra GD" panose="020E0502030308020204" pitchFamily="34" charset="0"/>
              </a:rPr>
              <a:t> not </a:t>
            </a:r>
            <a:r>
              <a:rPr lang="fr-FR" sz="2400" i="1" dirty="0" err="1" smtClean="0">
                <a:solidFill>
                  <a:srgbClr val="227B84"/>
                </a:solidFill>
                <a:latin typeface="Maiandra GD" panose="020E0502030308020204" pitchFamily="34" charset="0"/>
              </a:rPr>
              <a:t>called</a:t>
            </a:r>
            <a:r>
              <a:rPr lang="fr-FR" sz="2400" i="1" dirty="0" smtClean="0">
                <a:solidFill>
                  <a:srgbClr val="227B84"/>
                </a:solidFill>
                <a:latin typeface="Maiandra GD" panose="020E0502030308020204" pitchFamily="34" charset="0"/>
              </a:rPr>
              <a:t> </a:t>
            </a:r>
            <a:r>
              <a:rPr lang="fr-FR" sz="2400" i="1" dirty="0" err="1" smtClean="0">
                <a:solidFill>
                  <a:srgbClr val="227B84"/>
                </a:solidFill>
                <a:latin typeface="Maiandra GD" panose="020E0502030308020204" pitchFamily="34" charset="0"/>
              </a:rPr>
              <a:t>so</a:t>
            </a:r>
            <a:r>
              <a:rPr lang="fr-FR" sz="2400" i="1" dirty="0" smtClean="0">
                <a:solidFill>
                  <a:srgbClr val="227B84"/>
                </a:solidFill>
                <a:latin typeface="Maiandra GD" panose="020E0502030308020204" pitchFamily="34" charset="0"/>
              </a:rPr>
              <a:t>…) : Ichkeul </a:t>
            </a:r>
            <a:r>
              <a:rPr lang="fr-FR" sz="2400" i="1" dirty="0" err="1" smtClean="0">
                <a:solidFill>
                  <a:srgbClr val="227B84"/>
                </a:solidFill>
                <a:latin typeface="Maiandra GD" panose="020E0502030308020204" pitchFamily="34" charset="0"/>
              </a:rPr>
              <a:t>lake</a:t>
            </a:r>
            <a:r>
              <a:rPr lang="fr-FR" sz="2400" i="1" dirty="0" smtClean="0">
                <a:solidFill>
                  <a:srgbClr val="227B84"/>
                </a:solidFill>
                <a:latin typeface="Maiandra GD" panose="020E0502030308020204" pitchFamily="34" charset="0"/>
              </a:rPr>
              <a:t> </a:t>
            </a:r>
            <a:r>
              <a:rPr lang="fr-FR" sz="2400" i="1" dirty="0" err="1" smtClean="0">
                <a:solidFill>
                  <a:srgbClr val="227B84"/>
                </a:solidFill>
                <a:latin typeface="Maiandra GD" panose="020E0502030308020204" pitchFamily="34" charset="0"/>
              </a:rPr>
              <a:t>restoration</a:t>
            </a:r>
            <a:r>
              <a:rPr lang="fr-FR" sz="2400" i="1" dirty="0" smtClean="0">
                <a:solidFill>
                  <a:srgbClr val="227B84"/>
                </a:solidFill>
                <a:latin typeface="Maiandra GD" panose="020E0502030308020204" pitchFamily="34" charset="0"/>
              </a:rPr>
              <a:t> (TUN), 2002-2008</a:t>
            </a:r>
            <a:endParaRPr lang="fr-FR" sz="2400" i="1" dirty="0">
              <a:solidFill>
                <a:srgbClr val="227B84"/>
              </a:solidFill>
              <a:latin typeface="Maiandra GD" panose="020E0502030308020204" pitchFamily="34" charset="0"/>
            </a:endParaRPr>
          </a:p>
        </p:txBody>
      </p:sp>
      <p:sp>
        <p:nvSpPr>
          <p:cNvPr id="4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GB" altLang="fr-FR" sz="2400" b="1" dirty="0" smtClean="0">
                <a:solidFill>
                  <a:schemeClr val="bg1"/>
                </a:solidFill>
              </a:rPr>
              <a:t>Any effective, local Med. Wetland Observatory ??</a:t>
            </a:r>
            <a:endParaRPr lang="en-GB" altLang="fr-FR" sz="2400" b="1" dirty="0" smtClean="0">
              <a:solidFill>
                <a:schemeClr val="bg1"/>
              </a:solidFill>
            </a:endParaRPr>
          </a:p>
        </p:txBody>
      </p:sp>
      <p:pic>
        <p:nvPicPr>
          <p:cNvPr id="259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4549" y="2143745"/>
            <a:ext cx="3115098" cy="44406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3" descr="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9647" y="2582156"/>
            <a:ext cx="5140018" cy="3292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843" y="2060041"/>
            <a:ext cx="2971800" cy="4524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029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632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467600" cy="685800"/>
          </a:xfrm>
        </p:spPr>
        <p:txBody>
          <a:bodyPr/>
          <a:lstStyle/>
          <a:p>
            <a:r>
              <a:rPr lang="fr-FR" altLang="fr-FR" b="1">
                <a:solidFill>
                  <a:schemeClr val="accent2"/>
                </a:solidFill>
                <a:cs typeface="Times New Roman" pitchFamily="18" charset="0"/>
              </a:rPr>
              <a:t>Initial steps</a:t>
            </a:r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458200" cy="3657600"/>
          </a:xfrm>
        </p:spPr>
        <p:txBody>
          <a:bodyPr/>
          <a:lstStyle/>
          <a:p>
            <a:r>
              <a:rPr lang="fr-FR" altLang="fr-FR"/>
              <a:t>2001-2003 : Camargue Reg. Park </a:t>
            </a:r>
            <a:r>
              <a:rPr lang="fr-FR" altLang="fr-FR" b="1"/>
              <a:t>active leader</a:t>
            </a:r>
            <a:r>
              <a:rPr lang="fr-FR" altLang="fr-FR"/>
              <a:t> </a:t>
            </a:r>
            <a:r>
              <a:rPr lang="fr-FR" altLang="fr-FR" i="1"/>
              <a:t>(partnership agreements , 6 thematic working groups…)</a:t>
            </a:r>
          </a:p>
          <a:p>
            <a:r>
              <a:rPr lang="fr-FR" altLang="fr-FR" i="1"/>
              <a:t>(2004- 05 : Dormant)</a:t>
            </a:r>
          </a:p>
          <a:p>
            <a:r>
              <a:rPr lang="fr-FR" altLang="fr-FR"/>
              <a:t>2006 : </a:t>
            </a:r>
            <a:r>
              <a:rPr lang="fr-FR" altLang="fr-FR" b="1"/>
              <a:t>Revived</a:t>
            </a:r>
            <a:r>
              <a:rPr lang="fr-FR" altLang="fr-FR"/>
              <a:t> (TdV initiative) &amp; </a:t>
            </a:r>
            <a:r>
              <a:rPr lang="fr-FR" altLang="fr-FR" b="1"/>
              <a:t>refocused</a:t>
            </a:r>
            <a:r>
              <a:rPr lang="fr-FR" altLang="fr-FR"/>
              <a:t> :</a:t>
            </a:r>
          </a:p>
        </p:txBody>
      </p:sp>
    </p:spTree>
    <p:extLst>
      <p:ext uri="{BB962C8B-B14F-4D97-AF65-F5344CB8AC3E}">
        <p14:creationId xmlns:p14="http://schemas.microsoft.com/office/powerpoint/2010/main" val="213052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Picture 7" descr="se50crau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987425"/>
            <a:ext cx="2643187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8595" name="Text Box 8"/>
          <p:cNvSpPr txBox="1">
            <a:spLocks noChangeArrowheads="1"/>
          </p:cNvSpPr>
          <p:nvPr/>
        </p:nvSpPr>
        <p:spPr bwMode="auto">
          <a:xfrm>
            <a:off x="755650" y="627063"/>
            <a:ext cx="21605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b="1" i="1">
                <a:solidFill>
                  <a:srgbClr val="FF3300"/>
                </a:solidFill>
                <a:latin typeface="Century Gothic" pitchFamily="34" charset="0"/>
              </a:rPr>
              <a:t>Deltas</a:t>
            </a:r>
          </a:p>
        </p:txBody>
      </p:sp>
      <p:pic>
        <p:nvPicPr>
          <p:cNvPr id="238596" name="Picture 10" descr="normal_etang-du-mejean-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1196975"/>
            <a:ext cx="3911600" cy="2579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8597" name="Text Box 11"/>
          <p:cNvSpPr txBox="1">
            <a:spLocks noChangeArrowheads="1"/>
          </p:cNvSpPr>
          <p:nvPr/>
        </p:nvSpPr>
        <p:spPr bwMode="auto">
          <a:xfrm>
            <a:off x="4356100" y="830263"/>
            <a:ext cx="39608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b="1" i="1">
                <a:solidFill>
                  <a:srgbClr val="FF3300"/>
                </a:solidFill>
                <a:latin typeface="Century Gothic" pitchFamily="34" charset="0"/>
              </a:rPr>
              <a:t>Lagunes et marais saumâtres</a:t>
            </a:r>
          </a:p>
        </p:txBody>
      </p:sp>
      <p:sp>
        <p:nvSpPr>
          <p:cNvPr id="238601" name="Text Box 17"/>
          <p:cNvSpPr txBox="1">
            <a:spLocks noChangeArrowheads="1"/>
          </p:cNvSpPr>
          <p:nvPr/>
        </p:nvSpPr>
        <p:spPr bwMode="auto">
          <a:xfrm>
            <a:off x="3305175" y="4337050"/>
            <a:ext cx="31686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b="1" i="1">
                <a:solidFill>
                  <a:srgbClr val="FF3300"/>
                </a:solidFill>
                <a:latin typeface="Century Gothic" pitchFamily="34" charset="0"/>
              </a:rPr>
              <a:t>Marais d’eau douce</a:t>
            </a:r>
          </a:p>
        </p:txBody>
      </p:sp>
      <p:sp>
        <p:nvSpPr>
          <p:cNvPr id="238602" name="Rectangle 2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01675" y="0"/>
            <a:ext cx="8656638" cy="65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fr-FR" altLang="fr-FR" sz="2800" b="1" smtClean="0">
                <a:solidFill>
                  <a:schemeClr val="bg1"/>
                </a:solidFill>
                <a:latin typeface="Century Gothic" pitchFamily="34" charset="0"/>
              </a:rPr>
              <a:t>Les zones humides, joyaux de la Méditerranée</a:t>
            </a:r>
          </a:p>
        </p:txBody>
      </p:sp>
      <p:pic>
        <p:nvPicPr>
          <p:cNvPr id="238603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250" y="4711700"/>
            <a:ext cx="7199313" cy="193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3" name="Text Box 8"/>
          <p:cNvSpPr txBox="1">
            <a:spLocks noChangeArrowheads="1"/>
          </p:cNvSpPr>
          <p:nvPr/>
        </p:nvSpPr>
        <p:spPr bwMode="auto">
          <a:xfrm>
            <a:off x="815975" y="765175"/>
            <a:ext cx="21605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b="1" i="1">
                <a:solidFill>
                  <a:srgbClr val="FF3300"/>
                </a:solidFill>
                <a:latin typeface="Century Gothic" pitchFamily="34" charset="0"/>
              </a:rPr>
              <a:t>Des tourbières</a:t>
            </a:r>
          </a:p>
        </p:txBody>
      </p:sp>
      <p:sp>
        <p:nvSpPr>
          <p:cNvPr id="240647" name="Text Box 14"/>
          <p:cNvSpPr txBox="1">
            <a:spLocks noChangeArrowheads="1"/>
          </p:cNvSpPr>
          <p:nvPr/>
        </p:nvSpPr>
        <p:spPr bwMode="auto">
          <a:xfrm>
            <a:off x="3192463" y="6216650"/>
            <a:ext cx="17684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b="1" i="1">
                <a:solidFill>
                  <a:srgbClr val="FF3300"/>
                </a:solidFill>
                <a:latin typeface="Century Gothic" pitchFamily="34" charset="0"/>
              </a:rPr>
              <a:t>Des mares temporaires</a:t>
            </a:r>
          </a:p>
        </p:txBody>
      </p:sp>
      <p:sp>
        <p:nvSpPr>
          <p:cNvPr id="240650" name="Rectangle 2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01675" y="0"/>
            <a:ext cx="8656638" cy="65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fr-FR" altLang="fr-FR" sz="2800" b="1" smtClean="0">
                <a:solidFill>
                  <a:schemeClr val="bg1"/>
                </a:solidFill>
                <a:latin typeface="Century Gothic" pitchFamily="34" charset="0"/>
              </a:rPr>
              <a:t>Les zones humides, joyaux de la Méditerranée</a:t>
            </a:r>
          </a:p>
        </p:txBody>
      </p:sp>
      <p:pic>
        <p:nvPicPr>
          <p:cNvPr id="240651" name="Picture 11" descr="padulu par OEC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911600"/>
            <a:ext cx="4191000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0653" name="Picture 13" descr="tourbiere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8" y="1265238"/>
            <a:ext cx="3027362" cy="388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0654" name="Picture 13" descr="4509395-l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3313" y="1150938"/>
            <a:ext cx="3571875" cy="267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0655" name="Text Box 14"/>
          <p:cNvSpPr txBox="1">
            <a:spLocks noChangeArrowheads="1"/>
          </p:cNvSpPr>
          <p:nvPr/>
        </p:nvSpPr>
        <p:spPr bwMode="auto">
          <a:xfrm>
            <a:off x="5213350" y="687388"/>
            <a:ext cx="31686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b="1" i="1">
                <a:solidFill>
                  <a:srgbClr val="FF3300"/>
                </a:solidFill>
                <a:latin typeface="Century Gothic" pitchFamily="34" charset="0"/>
              </a:rPr>
              <a:t>Lacs d’eau douce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Picture 7" descr="RIVIERE-la-Vis_Gar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295400"/>
            <a:ext cx="3527425" cy="227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2691" name="Text Box 8"/>
          <p:cNvSpPr txBox="1">
            <a:spLocks noChangeArrowheads="1"/>
          </p:cNvSpPr>
          <p:nvPr/>
        </p:nvSpPr>
        <p:spPr bwMode="auto">
          <a:xfrm>
            <a:off x="250825" y="939800"/>
            <a:ext cx="37449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b="1" i="1">
                <a:solidFill>
                  <a:srgbClr val="FF3300"/>
                </a:solidFill>
                <a:latin typeface="Century Gothic" pitchFamily="34" charset="0"/>
              </a:rPr>
              <a:t>Ripisylves</a:t>
            </a:r>
          </a:p>
        </p:txBody>
      </p:sp>
      <p:pic>
        <p:nvPicPr>
          <p:cNvPr id="242694" name="Picture 13" descr="IM-327121-Chott-elJeri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025" y="4376738"/>
            <a:ext cx="3313113" cy="24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2695" name="Text Box 14"/>
          <p:cNvSpPr txBox="1">
            <a:spLocks noChangeArrowheads="1"/>
          </p:cNvSpPr>
          <p:nvPr/>
        </p:nvSpPr>
        <p:spPr bwMode="auto">
          <a:xfrm>
            <a:off x="90488" y="3889375"/>
            <a:ext cx="37449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b="1" i="1">
                <a:solidFill>
                  <a:srgbClr val="FF3300"/>
                </a:solidFill>
                <a:latin typeface="Century Gothic" pitchFamily="34" charset="0"/>
              </a:rPr>
              <a:t>Lacs salés continentaux</a:t>
            </a:r>
          </a:p>
        </p:txBody>
      </p:sp>
      <p:sp>
        <p:nvSpPr>
          <p:cNvPr id="242697" name="Text Box 17"/>
          <p:cNvSpPr txBox="1">
            <a:spLocks noChangeArrowheads="1"/>
          </p:cNvSpPr>
          <p:nvPr/>
        </p:nvSpPr>
        <p:spPr bwMode="auto">
          <a:xfrm>
            <a:off x="5003800" y="6491288"/>
            <a:ext cx="374491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fr-FR" altLang="fr-FR" b="1" i="1">
                <a:solidFill>
                  <a:srgbClr val="FF3300"/>
                </a:solidFill>
                <a:latin typeface="Century Gothic" pitchFamily="34" charset="0"/>
              </a:rPr>
              <a:t>Oasis</a:t>
            </a:r>
          </a:p>
        </p:txBody>
      </p:sp>
      <p:pic>
        <p:nvPicPr>
          <p:cNvPr id="242699" name="Picture 11" descr="P10900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975" y="855663"/>
            <a:ext cx="4316413" cy="575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1"/>
          <p:cNvSpPr txBox="1">
            <a:spLocks/>
          </p:cNvSpPr>
          <p:nvPr/>
        </p:nvSpPr>
        <p:spPr>
          <a:xfrm>
            <a:off x="2279650" y="2063750"/>
            <a:ext cx="4262438" cy="1562100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en-GB" altLang="fr-FR" sz="2400" b="1">
                <a:solidFill>
                  <a:srgbClr val="0054A6"/>
                </a:solidFill>
                <a:latin typeface="Maiandra GD" pitchFamily="34" charset="0"/>
              </a:rPr>
              <a:t>Mandat donné par l’initiative</a:t>
            </a:r>
          </a:p>
          <a:p>
            <a:pPr algn="ctr">
              <a:buFont typeface="Arial" pitchFamily="34" charset="0"/>
              <a:buNone/>
            </a:pPr>
            <a:endParaRPr lang="en-GB" altLang="fr-FR" sz="2400" b="1">
              <a:solidFill>
                <a:srgbClr val="0054A6"/>
              </a:solidFill>
              <a:latin typeface="Maiandra GD" pitchFamily="34" charset="0"/>
            </a:endParaRPr>
          </a:p>
          <a:p>
            <a:pPr algn="r">
              <a:buFont typeface="Arial" pitchFamily="34" charset="0"/>
              <a:buNone/>
            </a:pPr>
            <a:r>
              <a:rPr lang="en-GB" altLang="fr-FR" sz="2400" i="1">
                <a:solidFill>
                  <a:srgbClr val="0054A6"/>
                </a:solidFill>
                <a:latin typeface="Maiandra GD" pitchFamily="34" charset="0"/>
              </a:rPr>
              <a:t>(sous la Convention</a:t>
            </a:r>
            <a:endParaRPr lang="en-GB" altLang="fr-FR" sz="2400" i="1">
              <a:latin typeface="Maiandra GD" pitchFamily="34" charset="0"/>
            </a:endParaRPr>
          </a:p>
        </p:txBody>
      </p:sp>
      <p:sp>
        <p:nvSpPr>
          <p:cNvPr id="2" name="Espace réservé du texte 1"/>
          <p:cNvSpPr>
            <a:spLocks noGrp="1"/>
          </p:cNvSpPr>
          <p:nvPr>
            <p:ph type="body" sz="quarter" idx="4294967295"/>
          </p:nvPr>
        </p:nvSpPr>
        <p:spPr>
          <a:xfrm>
            <a:off x="636588" y="3725863"/>
            <a:ext cx="7493000" cy="996950"/>
          </a:xfrm>
          <a:prstGeom prst="rect">
            <a:avLst/>
          </a:prstGeom>
        </p:spPr>
        <p:txBody>
          <a:bodyPr/>
          <a:lstStyle/>
          <a:p>
            <a:pPr marL="358775" lvl="1" indent="-358775">
              <a:lnSpc>
                <a:spcPct val="90000"/>
              </a:lnSpc>
              <a:buSzPct val="85000"/>
              <a:buFontTx/>
              <a:buBlip>
                <a:blip r:embed="rId2"/>
              </a:buBlip>
            </a:pPr>
            <a:r>
              <a:rPr lang="fr-FR" altLang="fr-FR" sz="1800" smtClean="0">
                <a:solidFill>
                  <a:srgbClr val="0054A6"/>
                </a:solidFill>
                <a:latin typeface="Arial" pitchFamily="34" charset="0"/>
              </a:rPr>
              <a:t>27 pays + organisations internationales</a:t>
            </a:r>
          </a:p>
          <a:p>
            <a:pPr marL="358775" lvl="1" indent="-358775">
              <a:lnSpc>
                <a:spcPct val="90000"/>
              </a:lnSpc>
              <a:buSzPct val="85000"/>
              <a:buFontTx/>
              <a:buNone/>
            </a:pPr>
            <a:endParaRPr lang="fr-FR" altLang="fr-FR" sz="1800" smtClean="0">
              <a:solidFill>
                <a:srgbClr val="0054A6"/>
              </a:solidFill>
              <a:latin typeface="Arial" pitchFamily="34" charset="0"/>
            </a:endParaRPr>
          </a:p>
          <a:p>
            <a:pPr marL="358775" lvl="1" indent="-358775">
              <a:lnSpc>
                <a:spcPct val="90000"/>
              </a:lnSpc>
              <a:buSzPct val="85000"/>
              <a:buFontTx/>
              <a:buBlip>
                <a:blip r:embed="rId2"/>
              </a:buBlip>
            </a:pPr>
            <a:r>
              <a:rPr lang="fr-FR" altLang="fr-FR" sz="1800" smtClean="0">
                <a:solidFill>
                  <a:srgbClr val="0054A6"/>
                </a:solidFill>
                <a:latin typeface="Arial" pitchFamily="34" charset="0"/>
              </a:rPr>
              <a:t>Unité de coordination basée à la Tour du Valat</a:t>
            </a:r>
          </a:p>
          <a:p>
            <a:pPr marL="358775" lvl="1" indent="-358775">
              <a:lnSpc>
                <a:spcPct val="90000"/>
              </a:lnSpc>
              <a:buSzPct val="85000"/>
              <a:buFontTx/>
              <a:buBlip>
                <a:blip r:embed="rId2"/>
              </a:buBlip>
            </a:pPr>
            <a:endParaRPr lang="fr-FR" altLang="fr-FR" sz="800" smtClean="0">
              <a:solidFill>
                <a:srgbClr val="0054A6"/>
              </a:solidFill>
              <a:latin typeface="Arial" pitchFamily="34" charset="0"/>
            </a:endParaRPr>
          </a:p>
          <a:p>
            <a:pPr marL="358775" lvl="1" indent="-358775">
              <a:lnSpc>
                <a:spcPct val="90000"/>
              </a:lnSpc>
              <a:buSzPct val="85000"/>
              <a:buFontTx/>
              <a:buNone/>
            </a:pPr>
            <a:endParaRPr lang="en-US" altLang="fr-FR" sz="1800" smtClean="0">
              <a:solidFill>
                <a:srgbClr val="0054A6"/>
              </a:solidFill>
              <a:latin typeface="Arial" pitchFamily="34" charset="0"/>
            </a:endParaRPr>
          </a:p>
          <a:p>
            <a:pPr marL="358775" lvl="1" indent="-358775">
              <a:lnSpc>
                <a:spcPct val="90000"/>
              </a:lnSpc>
              <a:buSzPct val="85000"/>
              <a:buFontTx/>
              <a:buNone/>
            </a:pPr>
            <a:endParaRPr lang="en-US" altLang="fr-FR" sz="1800" smtClean="0">
              <a:solidFill>
                <a:srgbClr val="0054A6"/>
              </a:solidFill>
              <a:latin typeface="Arial" pitchFamily="34" charset="0"/>
            </a:endParaRPr>
          </a:p>
          <a:p>
            <a:pPr marL="0" indent="0">
              <a:lnSpc>
                <a:spcPct val="90000"/>
              </a:lnSpc>
              <a:spcBef>
                <a:spcPct val="0"/>
              </a:spcBef>
            </a:pPr>
            <a:endParaRPr lang="en-GB" altLang="fr-FR" sz="2000" b="1" smtClean="0">
              <a:solidFill>
                <a:srgbClr val="0054A6"/>
              </a:solidFill>
              <a:latin typeface="Maiandra GD" pitchFamily="34" charset="0"/>
            </a:endParaRPr>
          </a:p>
        </p:txBody>
      </p:sp>
      <p:pic>
        <p:nvPicPr>
          <p:cNvPr id="103429" name="Picture 4" descr="MedWet-Col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8775" y="1965325"/>
            <a:ext cx="137160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30" name="Picture 6" descr="The Ramsar Convention on Wetlands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975" y="2563813"/>
            <a:ext cx="3081338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5"/>
          <p:cNvSpPr txBox="1">
            <a:spLocks noChangeArrowheads="1"/>
          </p:cNvSpPr>
          <p:nvPr/>
        </p:nvSpPr>
        <p:spPr bwMode="auto">
          <a:xfrm>
            <a:off x="328613" y="428625"/>
            <a:ext cx="815340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lvl="1" algn="r" eaLnBrk="1" hangingPunct="1">
              <a:buClr>
                <a:srgbClr val="92D050"/>
              </a:buClr>
              <a:buFont typeface="Wingdings" pitchFamily="2" charset="2"/>
              <a:buChar char="è"/>
            </a:pPr>
            <a:r>
              <a:rPr lang="en-US" altLang="fr-FR">
                <a:solidFill>
                  <a:schemeClr val="hlink"/>
                </a:solidFill>
              </a:rPr>
              <a:t>  </a:t>
            </a:r>
            <a:endParaRPr lang="en-US" altLang="fr-FR" sz="2000">
              <a:solidFill>
                <a:schemeClr val="hlink"/>
              </a:solidFill>
            </a:endParaRPr>
          </a:p>
          <a:p>
            <a:pPr marL="0" lvl="1" algn="r" eaLnBrk="1" hangingPunct="1">
              <a:buClr>
                <a:srgbClr val="92D050"/>
              </a:buClr>
              <a:buFont typeface="Wingdings" pitchFamily="2" charset="2"/>
              <a:buNone/>
            </a:pPr>
            <a:r>
              <a:rPr lang="en-US" altLang="fr-FR" sz="2000">
                <a:solidFill>
                  <a:schemeClr val="hlink"/>
                </a:solidFill>
              </a:rPr>
              <a:t> </a:t>
            </a:r>
            <a:r>
              <a:rPr lang="en-US" altLang="fr-FR" sz="2400" b="1" i="1">
                <a:solidFill>
                  <a:schemeClr val="hlink"/>
                </a:solidFill>
                <a:sym typeface="Wingdings" pitchFamily="2" charset="2"/>
              </a:rPr>
              <a:t></a:t>
            </a:r>
            <a:r>
              <a:rPr lang="en-US" altLang="fr-FR" sz="2400" b="1" i="1">
                <a:solidFill>
                  <a:schemeClr val="hlink"/>
                </a:solidFill>
              </a:rPr>
              <a:t> 2007 : lancement d’un Observatoire des Zones Humides méditerranéennes</a:t>
            </a:r>
          </a:p>
          <a:p>
            <a:pPr algn="r" eaLnBrk="1" hangingPunct="1"/>
            <a:endParaRPr lang="fr-FR" altLang="fr-FR" sz="2400" b="1" i="1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en-GB" altLang="fr-FR" sz="2000" b="1" smtClean="0">
                <a:solidFill>
                  <a:schemeClr val="bg1"/>
                </a:solidFill>
              </a:rPr>
              <a:t>Un cadre logique…</a:t>
            </a:r>
          </a:p>
        </p:txBody>
      </p:sp>
      <p:pic>
        <p:nvPicPr>
          <p:cNvPr id="106499" name="Image 7" descr="01092011 DPSIR model MWO-F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706438"/>
            <a:ext cx="8202612" cy="615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6500" name="Rectangle 4"/>
          <p:cNvSpPr>
            <a:spLocks noChangeArrowheads="1"/>
          </p:cNvSpPr>
          <p:nvPr/>
        </p:nvSpPr>
        <p:spPr bwMode="auto">
          <a:xfrm>
            <a:off x="1671638" y="771525"/>
            <a:ext cx="7029450" cy="2528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06503" name="Rectangle 7"/>
          <p:cNvSpPr>
            <a:spLocks noChangeArrowheads="1"/>
          </p:cNvSpPr>
          <p:nvPr/>
        </p:nvSpPr>
        <p:spPr bwMode="auto">
          <a:xfrm>
            <a:off x="530225" y="2444750"/>
            <a:ext cx="6572250" cy="44132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06504" name="Picture 8" descr="p2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610100"/>
            <a:ext cx="3027363" cy="202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05" name="Picture 9" descr="Tuz060700 reduce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550" y="1500188"/>
            <a:ext cx="1905000" cy="288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06" name="Picture 10" descr="4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438" y="968375"/>
            <a:ext cx="2855912" cy="182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6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6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en-GB" altLang="fr-FR" sz="2000" b="1" smtClean="0">
                <a:solidFill>
                  <a:schemeClr val="bg1"/>
                </a:solidFill>
              </a:rPr>
              <a:t>Un cadre logique…</a:t>
            </a:r>
          </a:p>
        </p:txBody>
      </p:sp>
      <p:pic>
        <p:nvPicPr>
          <p:cNvPr id="156675" name="Image 7" descr="01092011 DPSIR model MWO-F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706438"/>
            <a:ext cx="8202612" cy="615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6676" name="Rectangle 4"/>
          <p:cNvSpPr>
            <a:spLocks noChangeArrowheads="1"/>
          </p:cNvSpPr>
          <p:nvPr/>
        </p:nvSpPr>
        <p:spPr bwMode="auto">
          <a:xfrm>
            <a:off x="1671638" y="771525"/>
            <a:ext cx="7029450" cy="2528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56677" name="Rectangle 5"/>
          <p:cNvSpPr>
            <a:spLocks noChangeArrowheads="1"/>
          </p:cNvSpPr>
          <p:nvPr/>
        </p:nvSpPr>
        <p:spPr bwMode="auto">
          <a:xfrm>
            <a:off x="530225" y="2444750"/>
            <a:ext cx="3214688" cy="41417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56678" name="Picture 6" descr="a péch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8" y="5005388"/>
            <a:ext cx="2452687" cy="164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679" name="Picture 7" descr="Chas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8" y="3176588"/>
            <a:ext cx="253047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680" name="Picture 8" descr="4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313" y="1006475"/>
            <a:ext cx="2955925" cy="191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6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6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6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53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1800">
              <a:solidFill>
                <a:schemeClr val="tx1"/>
              </a:solidFill>
            </a:endParaRPr>
          </a:p>
        </p:txBody>
      </p:sp>
      <p:sp>
        <p:nvSpPr>
          <p:cNvPr id="11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fr-FR" altLang="fr-FR" sz="2000" b="1" dirty="0" err="1">
                <a:solidFill>
                  <a:schemeClr val="bg1"/>
                </a:solidFill>
              </a:rPr>
              <a:t>Why</a:t>
            </a:r>
            <a:r>
              <a:rPr lang="fr-FR" altLang="fr-FR" sz="2000" b="1" dirty="0">
                <a:solidFill>
                  <a:schemeClr val="bg1"/>
                </a:solidFill>
              </a:rPr>
              <a:t> a Camargue  </a:t>
            </a:r>
            <a:r>
              <a:rPr lang="fr-FR" altLang="fr-FR" sz="2000" b="1" dirty="0" err="1">
                <a:solidFill>
                  <a:schemeClr val="bg1"/>
                </a:solidFill>
              </a:rPr>
              <a:t>Observatory</a:t>
            </a:r>
            <a:r>
              <a:rPr lang="en-GB" altLang="fr-FR" sz="2000" b="1" dirty="0" smtClean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12" name="Espace réservé du texte 1"/>
          <p:cNvSpPr txBox="1">
            <a:spLocks/>
          </p:cNvSpPr>
          <p:nvPr/>
        </p:nvSpPr>
        <p:spPr>
          <a:xfrm>
            <a:off x="687388" y="850899"/>
            <a:ext cx="6851650" cy="64611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2001 </a:t>
            </a:r>
            <a:r>
              <a:rPr lang="fr-FR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: </a:t>
            </a:r>
            <a:r>
              <a:rPr lang="fr-FR" altLang="fr-FR" sz="2400" b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Feasibility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 </a:t>
            </a:r>
            <a:r>
              <a:rPr lang="fr-FR" altLang="fr-FR" sz="2400" b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study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</a:rPr>
              <a:t> (BRL Consultants)</a:t>
            </a: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Times New Roman" pitchFamily="18" charset="0"/>
            </a:endParaRPr>
          </a:p>
          <a:p>
            <a:pPr algn="ctr" eaLnBrk="0" hangingPunct="0">
              <a:spcBef>
                <a:spcPts val="0"/>
              </a:spcBef>
              <a:buFont typeface="Arial" pitchFamily="34" charset="0"/>
              <a:buNone/>
              <a:defRPr/>
            </a:pPr>
            <a:endParaRPr lang="en-GB" sz="2400" b="1" dirty="0">
              <a:latin typeface="Maiandra GD" pitchFamily="34" charset="0"/>
              <a:cs typeface="+mn-cs"/>
            </a:endParaRPr>
          </a:p>
        </p:txBody>
      </p:sp>
      <p:sp>
        <p:nvSpPr>
          <p:cNvPr id="14" name="Espace réservé du texte 1"/>
          <p:cNvSpPr txBox="1">
            <a:spLocks/>
          </p:cNvSpPr>
          <p:nvPr/>
        </p:nvSpPr>
        <p:spPr>
          <a:xfrm>
            <a:off x="809625" y="3239212"/>
            <a:ext cx="7497248" cy="277522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An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Observatory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with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a </a:t>
            </a:r>
            <a:r>
              <a:rPr lang="fr-FR" altLang="fr-FR" sz="2000" dirty="0" smtClean="0">
                <a:solidFill>
                  <a:srgbClr val="0054A6"/>
                </a:solidFill>
                <a:latin typeface="+mj-lt"/>
                <a:cs typeface="Times New Roman" pitchFamily="18" charset="0"/>
              </a:rPr>
              <a:t>Mission 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: 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« 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To </a:t>
            </a:r>
            <a:r>
              <a:rPr lang="fr-FR" altLang="fr-FR" sz="24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improve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the management of the </a:t>
            </a:r>
            <a:r>
              <a:rPr lang="fr-FR" altLang="fr-FR" sz="24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territory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as a contribution </a:t>
            </a:r>
            <a:r>
              <a:rPr lang="fr-FR" altLang="fr-FR" sz="24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towards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4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its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4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sustainable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4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development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  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pitchFamily="18" charset="0"/>
              </a:rPr>
              <a:t>»</a:t>
            </a:r>
          </a:p>
          <a:p>
            <a:pPr marL="0" lvl="1" indent="0">
              <a:buSzPct val="85000"/>
              <a:buNone/>
            </a:pPr>
            <a:endParaRPr lang="fr-FR" altLang="fr-FR" sz="2400" b="1" i="1" dirty="0" smtClean="0">
              <a:solidFill>
                <a:schemeClr val="accent1">
                  <a:lumMod val="75000"/>
                </a:schemeClr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 smtClean="0">
                <a:latin typeface="+mj-lt"/>
                <a:cs typeface="Times New Roman" pitchFamily="18" charset="0"/>
              </a:rPr>
              <a:t>Covering</a:t>
            </a:r>
            <a:r>
              <a:rPr lang="fr-FR" altLang="fr-FR" sz="2000" dirty="0" smtClean="0">
                <a:latin typeface="+mj-lt"/>
                <a:cs typeface="Times New Roman" pitchFamily="18" charset="0"/>
              </a:rPr>
              <a:t> the </a:t>
            </a:r>
            <a:r>
              <a:rPr lang="fr-FR" altLang="fr-FR" sz="2000" dirty="0" err="1" smtClean="0">
                <a:latin typeface="+mj-lt"/>
                <a:cs typeface="Times New Roman" pitchFamily="18" charset="0"/>
              </a:rPr>
              <a:t>whole</a:t>
            </a:r>
            <a:r>
              <a:rPr lang="fr-FR" altLang="fr-FR" sz="2000" dirty="0" smtClean="0">
                <a:latin typeface="+mj-lt"/>
                <a:cs typeface="Times New Roman" pitchFamily="18" charset="0"/>
              </a:rPr>
              <a:t> Delta </a:t>
            </a:r>
            <a:r>
              <a:rPr lang="fr-FR" altLang="fr-FR" sz="2000" i="1" dirty="0" smtClean="0">
                <a:latin typeface="+mj-lt"/>
                <a:cs typeface="Times New Roman" pitchFamily="18" charset="0"/>
              </a:rPr>
              <a:t>(over-</a:t>
            </a:r>
            <a:r>
              <a:rPr lang="fr-FR" altLang="fr-FR" sz="2000" i="1" dirty="0" err="1" smtClean="0">
                <a:latin typeface="+mj-lt"/>
                <a:cs typeface="Times New Roman" pitchFamily="18" charset="0"/>
              </a:rPr>
              <a:t>arching</a:t>
            </a:r>
            <a:r>
              <a:rPr lang="fr-FR" altLang="fr-FR" sz="2000" i="1" dirty="0" smtClean="0">
                <a:latin typeface="+mj-lt"/>
                <a:cs typeface="Times New Roman" pitchFamily="18" charset="0"/>
              </a:rPr>
              <a:t> admin. divisions)</a:t>
            </a:r>
            <a:endParaRPr lang="fr-FR" altLang="fr-FR" sz="2000" i="1" dirty="0" smtClean="0">
              <a:solidFill>
                <a:schemeClr val="tx1"/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r>
              <a:rPr lang="fr-FR" sz="2000" dirty="0" smtClean="0">
                <a:latin typeface="+mj-lt"/>
              </a:rPr>
              <a:t> </a:t>
            </a: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sz="2000" dirty="0" smtClean="0">
                <a:latin typeface="+mj-lt"/>
              </a:rPr>
              <a:t>Multiple, </a:t>
            </a:r>
            <a:r>
              <a:rPr lang="fr-FR" sz="2000" dirty="0" err="1" smtClean="0">
                <a:latin typeface="+mj-lt"/>
              </a:rPr>
              <a:t>broad</a:t>
            </a:r>
            <a:r>
              <a:rPr lang="fr-FR" sz="2000" dirty="0" smtClean="0">
                <a:latin typeface="+mj-lt"/>
              </a:rPr>
              <a:t> </a:t>
            </a:r>
            <a:r>
              <a:rPr lang="fr-FR" sz="2000" dirty="0" err="1" smtClean="0">
                <a:latin typeface="+mj-lt"/>
              </a:rPr>
              <a:t>targets</a:t>
            </a:r>
            <a:r>
              <a:rPr lang="fr-FR" sz="2000" dirty="0" smtClean="0">
                <a:latin typeface="+mj-lt"/>
              </a:rPr>
              <a:t>  and objectives :</a:t>
            </a:r>
            <a:endParaRPr lang="fr-FR" altLang="fr-FR" sz="3200" dirty="0" smtClean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5" name="Espace réservé du texte 1"/>
          <p:cNvSpPr txBox="1">
            <a:spLocks/>
          </p:cNvSpPr>
          <p:nvPr/>
        </p:nvSpPr>
        <p:spPr>
          <a:xfrm>
            <a:off x="809625" y="2072327"/>
            <a:ext cx="6851650" cy="64611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  <a:sym typeface="Wingdings" panose="05000000000000000000" pitchFamily="2" charset="2"/>
              </a:rPr>
              <a:t> </a:t>
            </a:r>
            <a:r>
              <a:rPr lang="fr-FR" altLang="fr-FR" sz="2400" b="1" i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  <a:sym typeface="Wingdings" panose="05000000000000000000" pitchFamily="2" charset="2"/>
              </a:rPr>
              <a:t>Proposal</a:t>
            </a:r>
            <a:r>
              <a:rPr lang="fr-FR" altLang="fr-FR" sz="2400" b="1" i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  <a:cs typeface="Times New Roman" pitchFamily="18" charset="0"/>
                <a:sym typeface="Wingdings" panose="05000000000000000000" pitchFamily="2" charset="2"/>
              </a:rPr>
              <a:t> :</a:t>
            </a:r>
            <a:endParaRPr lang="fr-FR" altLang="fr-FR" sz="2400" b="1" i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  <a:cs typeface="Times New Roman" pitchFamily="18" charset="0"/>
            </a:endParaRPr>
          </a:p>
          <a:p>
            <a:pPr algn="ctr" eaLnBrk="0" hangingPunct="0">
              <a:spcBef>
                <a:spcPts val="0"/>
              </a:spcBef>
              <a:buFont typeface="Arial" pitchFamily="34" charset="0"/>
              <a:buNone/>
              <a:defRPr/>
            </a:pPr>
            <a:endParaRPr lang="en-GB" sz="2400" b="1" i="1" dirty="0">
              <a:latin typeface="Maiandra GD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231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en-GB" altLang="fr-FR" sz="2000" b="1" smtClean="0">
                <a:solidFill>
                  <a:schemeClr val="bg1"/>
                </a:solidFill>
              </a:rPr>
              <a:t>Un cadre logique…</a:t>
            </a:r>
          </a:p>
        </p:txBody>
      </p:sp>
      <p:pic>
        <p:nvPicPr>
          <p:cNvPr id="157699" name="Image 7" descr="01092011 DPSIR model MWO-F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706438"/>
            <a:ext cx="8202612" cy="615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700" name="Rectangle 4"/>
          <p:cNvSpPr>
            <a:spLocks noChangeArrowheads="1"/>
          </p:cNvSpPr>
          <p:nvPr/>
        </p:nvSpPr>
        <p:spPr bwMode="auto">
          <a:xfrm>
            <a:off x="3557588" y="771525"/>
            <a:ext cx="5143500" cy="25288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57701" name="Rectangle 5"/>
          <p:cNvSpPr>
            <a:spLocks noChangeArrowheads="1"/>
          </p:cNvSpPr>
          <p:nvPr/>
        </p:nvSpPr>
        <p:spPr bwMode="auto">
          <a:xfrm>
            <a:off x="1144588" y="930275"/>
            <a:ext cx="2671762" cy="218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57702" name="Picture 6" descr="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563" y="533400"/>
            <a:ext cx="4578350" cy="2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7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en-GB" altLang="fr-FR" sz="2000" b="1" smtClean="0">
                <a:solidFill>
                  <a:schemeClr val="bg1"/>
                </a:solidFill>
              </a:rPr>
              <a:t>Un cadre logique…</a:t>
            </a:r>
          </a:p>
        </p:txBody>
      </p:sp>
      <p:pic>
        <p:nvPicPr>
          <p:cNvPr id="159747" name="Image 7" descr="01092011 DPSIR model MWO-F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706438"/>
            <a:ext cx="8202612" cy="615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3557588" y="771525"/>
            <a:ext cx="2943225" cy="25860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159749" name="Rectangle 5"/>
          <p:cNvSpPr>
            <a:spLocks noChangeArrowheads="1"/>
          </p:cNvSpPr>
          <p:nvPr/>
        </p:nvSpPr>
        <p:spPr bwMode="auto">
          <a:xfrm>
            <a:off x="1144588" y="930275"/>
            <a:ext cx="2671762" cy="218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pic>
        <p:nvPicPr>
          <p:cNvPr id="159750" name="Picture 6" descr="4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735013"/>
            <a:ext cx="3632200" cy="232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en-GB" altLang="fr-FR" sz="2000" b="1" smtClean="0">
                <a:solidFill>
                  <a:schemeClr val="bg1"/>
                </a:solidFill>
              </a:rPr>
              <a:t>Un cadre logique…</a:t>
            </a:r>
          </a:p>
        </p:txBody>
      </p:sp>
      <p:pic>
        <p:nvPicPr>
          <p:cNvPr id="160771" name="Image 7" descr="01092011 DPSIR model MWO-F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706438"/>
            <a:ext cx="8202612" cy="615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774" name="Picture 6" descr="logocamr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63" y="793750"/>
            <a:ext cx="1793875" cy="71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0775" name="Picture 7" descr="The Ramsar Convention on Wetlands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81038"/>
            <a:ext cx="2806700" cy="966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1"/>
          <p:cNvSpPr txBox="1">
            <a:spLocks/>
          </p:cNvSpPr>
          <p:nvPr/>
        </p:nvSpPr>
        <p:spPr>
          <a:xfrm>
            <a:off x="687388" y="930275"/>
            <a:ext cx="8135937" cy="677863"/>
          </a:xfrm>
          <a:prstGeom prst="rect">
            <a:avLst/>
          </a:prstGeom>
        </p:spPr>
        <p:txBody>
          <a:bodyPr/>
          <a:lstStyle/>
          <a:p>
            <a:pPr algn="ctr" eaLnBrk="0" hangingPunct="0">
              <a:spcBef>
                <a:spcPts val="0"/>
              </a:spcBef>
              <a:buFont typeface="Arial" pitchFamily="34" charset="0"/>
              <a:buNone/>
              <a:defRPr/>
            </a:pPr>
            <a:endParaRPr lang="en-GB" sz="2400" b="1" dirty="0">
              <a:latin typeface="Maiandra GD" pitchFamily="34" charset="0"/>
              <a:cs typeface="+mn-cs"/>
            </a:endParaRPr>
          </a:p>
        </p:txBody>
      </p:sp>
      <p:sp>
        <p:nvSpPr>
          <p:cNvPr id="28676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en-GB" altLang="fr-FR" sz="2000" b="1" smtClean="0">
                <a:solidFill>
                  <a:schemeClr val="bg1"/>
                </a:solidFill>
              </a:rPr>
              <a:t>25 indicateurs</a:t>
            </a:r>
          </a:p>
        </p:txBody>
      </p:sp>
      <p:graphicFrame>
        <p:nvGraphicFramePr>
          <p:cNvPr id="29650" name="Group 978"/>
          <p:cNvGraphicFramePr>
            <a:graphicFrameLocks noGrp="1"/>
          </p:cNvGraphicFramePr>
          <p:nvPr/>
        </p:nvGraphicFramePr>
        <p:xfrm>
          <a:off x="709613" y="676275"/>
          <a:ext cx="7840662" cy="6647498"/>
        </p:xfrm>
        <a:graphic>
          <a:graphicData uri="http://schemas.openxmlformats.org/drawingml/2006/table">
            <a:tbl>
              <a:tblPr/>
              <a:tblGrid>
                <a:gridCol w="3725862"/>
                <a:gridCol w="4114800"/>
              </a:tblGrid>
              <a:tr h="1809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fr-F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ETAT </a:t>
                      </a:r>
                      <a:endParaRPr kumimoji="0" lang="en-GB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fr-F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IMPACTS </a:t>
                      </a:r>
                      <a:endParaRPr kumimoji="0" lang="en-GB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Diversité et abondance des espèces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Rôle des zones humides dans l’approvisionnement en eau 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Oiseaux des zones humides et changement climatique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Rôle des zones humides dans l’atténuation des inondations et des sécheresses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Oiseaux des zones humides et changement d'occupation du sol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Rôle éducatif et touristique des zones humides 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Cours d’eau : débits et régulation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Rôle des zones humides dans la purification de l’eau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Qualité de l’eau 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79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Surface des zones humides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fr-F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REPONSES </a:t>
                      </a:r>
                      <a:endParaRPr kumimoji="0" lang="en-GB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Étendue des inondations dans les zones humides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Berkeley-Book" charset="-128"/>
                          <a:cs typeface="Times New Roman" pitchFamily="18" charset="0"/>
                        </a:rPr>
                        <a:t>Surface des zones humides proteg</a:t>
                      </a: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/>
                          <a:ea typeface="Berkeley-Book" charset="-128"/>
                          <a:cs typeface="Times New Roman" pitchFamily="18" charset="0"/>
                        </a:rPr>
                        <a:t>é</a:t>
                      </a: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Berkeley-Book" charset="-128"/>
                          <a:cs typeface="Times New Roman" pitchFamily="18" charset="0"/>
                        </a:rPr>
                        <a:t>es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Berkeley-Book" charset="-128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Prise en compte de l’environnement dans la planificationdu développement local 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fr-FR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FORCES MOTRICES</a:t>
                      </a:r>
                      <a:endParaRPr kumimoji="0" lang="fr-FR" altLang="fr-F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Niveau de mise en oeuvre de la Gestion Intégrée des Ressources en Eau 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Tendances de la population humaine dans/autour des zones humides méditerranéennes</a:t>
                      </a:r>
                      <a:endParaRPr kumimoji="0" lang="fr-FR" altLang="fr-FR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Efficacité de la gestion des sites Ramsar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46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fr-FR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PRESSIONS</a:t>
                      </a:r>
                      <a:endParaRPr kumimoji="0" lang="en-GB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Niveau de mise en oeuvre de la Gestion Intégrée de la Zone Côtière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Ressources renouvelables en eau 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Efforts stratégiques pour la protection des zones humides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Demande en eau par secteur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Prise en compte des zones humides dans une stratégie nationale de développement durable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Surexploitation des eaux souterraines dans les oasis / salinisation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Prise en compte des zones humides dans les planifications nationales de gestion de l’eau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Conversion des terres à l’agriculture et à l’urbanisationdans/autour des principales zones humides 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altLang="fr-FR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Times New Roman" pitchFamily="18" charset="0"/>
                        </a:rPr>
                        <a:t>Zones humides et Objectifs du Millénaire pour le développement</a:t>
                      </a:r>
                      <a:endParaRPr kumimoji="0" lang="fr-FR" altLang="fr-FR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Font typeface="Arial" pitchFamily="34" charset="0"/>
                        <a:defRPr sz="28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Font typeface="Arial" pitchFamily="34" charset="0"/>
                        <a:defRPr sz="24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Font typeface="Arial" pitchFamily="34" charset="0"/>
                        <a:defRPr sz="2000"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itchFamily="34" charset="0"/>
                        <a:defRPr>
                          <a:solidFill>
                            <a:schemeClr val="tx1"/>
                          </a:solidFill>
                          <a:latin typeface="Times New Roman" pitchFamily="18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fr-FR" altLang="fr-FR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914400" y="0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en-GB" altLang="fr-FR" sz="2000" b="1" smtClean="0">
                <a:solidFill>
                  <a:schemeClr val="bg1"/>
                </a:solidFill>
              </a:rPr>
              <a:t>2012: 1e bilan pan-Mediterranéen de l’état des Zones Humides</a:t>
            </a:r>
            <a:br>
              <a:rPr lang="en-GB" altLang="fr-FR" sz="2000" b="1" smtClean="0">
                <a:solidFill>
                  <a:schemeClr val="bg1"/>
                </a:solidFill>
              </a:rPr>
            </a:br>
            <a:r>
              <a:rPr lang="en-GB" altLang="fr-FR" sz="2000" i="1" smtClean="0">
                <a:solidFill>
                  <a:schemeClr val="bg1"/>
                </a:solidFill>
              </a:rPr>
              <a:t>(17 indicateurs sur 25)</a:t>
            </a:r>
            <a:r>
              <a:rPr lang="en-GB" altLang="fr-FR" sz="2000" b="1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5" name="Espace réservé du texte 1"/>
          <p:cNvSpPr txBox="1">
            <a:spLocks/>
          </p:cNvSpPr>
          <p:nvPr/>
        </p:nvSpPr>
        <p:spPr>
          <a:xfrm>
            <a:off x="687388" y="784225"/>
            <a:ext cx="8188325" cy="823913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buFont typeface="Arial" pitchFamily="34" charset="0"/>
              <a:buNone/>
            </a:pPr>
            <a:endParaRPr lang="en-GB" altLang="fr-FR" sz="2400" b="1">
              <a:solidFill>
                <a:srgbClr val="0054A6"/>
              </a:solidFill>
              <a:latin typeface="Maiandra GD" pitchFamily="34" charset="0"/>
            </a:endParaRPr>
          </a:p>
          <a:p>
            <a:pPr>
              <a:buFont typeface="Arial" pitchFamily="34" charset="0"/>
              <a:buNone/>
            </a:pPr>
            <a:r>
              <a:rPr lang="en-GB" altLang="fr-FR" sz="2400" b="1">
                <a:solidFill>
                  <a:srgbClr val="0054A6"/>
                </a:solidFill>
                <a:latin typeface="Maiandra GD" pitchFamily="34" charset="0"/>
              </a:rPr>
              <a:t>        </a:t>
            </a:r>
            <a:endParaRPr lang="en-GB" altLang="fr-FR" sz="2400" i="1">
              <a:solidFill>
                <a:srgbClr val="0054A6"/>
              </a:solidFill>
              <a:latin typeface="Maiandra GD" pitchFamily="34" charset="0"/>
            </a:endParaRPr>
          </a:p>
        </p:txBody>
      </p:sp>
      <p:pic>
        <p:nvPicPr>
          <p:cNvPr id="6" name="Image 5" descr="Couverture Raport OZHM-V3_Page_1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563" y="1622425"/>
            <a:ext cx="3654425" cy="523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574" name="Picture 6" descr="Copie de Couverture Rapport OZHM_Page_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375" y="1717675"/>
            <a:ext cx="3717925" cy="514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066800"/>
            <a:ext cx="7772400" cy="685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fr-FR" altLang="fr-FR" sz="3600" dirty="0"/>
              <a:t>Pour qui, pourquoi?</a:t>
            </a:r>
          </a:p>
        </p:txBody>
      </p:sp>
      <p:graphicFrame>
        <p:nvGraphicFramePr>
          <p:cNvPr id="66563" name="Object 3"/>
          <p:cNvGraphicFramePr>
            <a:graphicFrameLocks noGrp="1" noChangeAspect="1"/>
          </p:cNvGraphicFramePr>
          <p:nvPr>
            <p:ph type="tbl" idx="1"/>
          </p:nvPr>
        </p:nvGraphicFramePr>
        <p:xfrm>
          <a:off x="696913" y="1847850"/>
          <a:ext cx="8231187" cy="455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3970" name="Document" r:id="rId3" imgW="8638560" imgH="5119560" progId="Word.Document.8">
                  <p:embed/>
                </p:oleObj>
              </mc:Choice>
              <mc:Fallback>
                <p:oleObj name="Document" r:id="rId3" imgW="8638560" imgH="5119560" progId="Word.Documen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913" y="1847850"/>
                        <a:ext cx="8231187" cy="455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GB" altLang="fr-FR" sz="2000" b="1" dirty="0" smtClean="0">
                <a:solidFill>
                  <a:schemeClr val="bg1"/>
                </a:solidFill>
              </a:rPr>
              <a:t>An observatory : for whom ?</a:t>
            </a:r>
          </a:p>
        </p:txBody>
      </p:sp>
    </p:spTree>
    <p:extLst>
      <p:ext uri="{BB962C8B-B14F-4D97-AF65-F5344CB8AC3E}">
        <p14:creationId xmlns:p14="http://schemas.microsoft.com/office/powerpoint/2010/main" val="216619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102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066800"/>
            <a:ext cx="7772400" cy="685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fr-FR" altLang="fr-FR" sz="3600"/>
              <a:t>Pour qui, pourquoi? (suite)</a:t>
            </a:r>
          </a:p>
        </p:txBody>
      </p:sp>
      <p:graphicFrame>
        <p:nvGraphicFramePr>
          <p:cNvPr id="67587" name="Object 1027"/>
          <p:cNvGraphicFramePr>
            <a:graphicFrameLocks noGrp="1" noChangeAspect="1"/>
          </p:cNvGraphicFramePr>
          <p:nvPr>
            <p:ph type="tbl" idx="1"/>
          </p:nvPr>
        </p:nvGraphicFramePr>
        <p:xfrm>
          <a:off x="696913" y="2212975"/>
          <a:ext cx="7883525" cy="417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4994" name="Document" r:id="rId3" imgW="7897320" imgH="4181400" progId="Word.Document.8">
                  <p:embed/>
                </p:oleObj>
              </mc:Choice>
              <mc:Fallback>
                <p:oleObj name="Document" r:id="rId3" imgW="7897320" imgH="4181400" progId="Word.Document.8">
                  <p:embed/>
                  <p:pic>
                    <p:nvPicPr>
                      <p:cNvPr id="0" name="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6913" y="2212975"/>
                        <a:ext cx="7883525" cy="4173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GB" altLang="fr-FR" sz="2000" b="1" dirty="0" smtClean="0">
                <a:solidFill>
                  <a:schemeClr val="bg1"/>
                </a:solidFill>
              </a:rPr>
              <a:t>An observatory : for whom ?</a:t>
            </a:r>
          </a:p>
        </p:txBody>
      </p:sp>
    </p:spTree>
    <p:extLst>
      <p:ext uri="{BB962C8B-B14F-4D97-AF65-F5344CB8AC3E}">
        <p14:creationId xmlns:p14="http://schemas.microsoft.com/office/powerpoint/2010/main" val="3785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53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1800">
              <a:solidFill>
                <a:schemeClr val="tx1"/>
              </a:solidFill>
            </a:endParaRPr>
          </a:p>
        </p:txBody>
      </p:sp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495300" y="849481"/>
            <a:ext cx="81534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b="1" dirty="0" err="1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Creation</a:t>
            </a:r>
            <a:r>
              <a:rPr lang="fr-FR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of the 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Camargue </a:t>
            </a:r>
            <a:r>
              <a:rPr lang="fr-FR" altLang="fr-FR" sz="2400" b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Observatory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(« OC »), </a:t>
            </a:r>
            <a:r>
              <a:rPr lang="fr-FR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2001 </a:t>
            </a: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838200" y="2394527"/>
            <a:ext cx="7467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 altLang="fr-FR" sz="2000" u="sng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fr-FR" altLang="fr-FR" sz="2000" b="1" i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</a:t>
            </a: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>
              <a:spcBef>
                <a:spcPct val="50000"/>
              </a:spcBef>
            </a:pPr>
            <a:endParaRPr lang="fr-FR" altLang="fr-FR" sz="2000" i="1" dirty="0">
              <a:solidFill>
                <a:schemeClr val="tx1"/>
              </a:solidFill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838200" y="3886200"/>
            <a:ext cx="6934200" cy="402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spcBef>
                <a:spcPct val="50000"/>
              </a:spcBef>
            </a:pPr>
            <a:endParaRPr lang="fr-FR" altLang="fr-FR" sz="2000" dirty="0">
              <a:latin typeface="+mj-lt"/>
              <a:cs typeface="Times New Roman" pitchFamily="18" charset="0"/>
            </a:endParaRPr>
          </a:p>
        </p:txBody>
      </p:sp>
      <p:sp>
        <p:nvSpPr>
          <p:cNvPr id="6" name="Espace réservé du texte 1"/>
          <p:cNvSpPr txBox="1">
            <a:spLocks/>
          </p:cNvSpPr>
          <p:nvPr/>
        </p:nvSpPr>
        <p:spPr>
          <a:xfrm>
            <a:off x="962025" y="1951346"/>
            <a:ext cx="6810375" cy="19348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Regional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Park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was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pushed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into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coordinating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it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</a:rPr>
              <a:t>(not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</a:rPr>
              <a:t>unanimously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</a:rPr>
              <a:t>)</a:t>
            </a:r>
            <a:endParaRPr lang="fr-FR" altLang="fr-FR" sz="2000" i="1" dirty="0" smtClean="0">
              <a:solidFill>
                <a:srgbClr val="000000"/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Mission : 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« To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improve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the management of the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territory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as a contribution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towards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its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sustainable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 err="1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development</a:t>
            </a:r>
            <a:r>
              <a:rPr lang="fr-FR" altLang="fr-FR" sz="2000" i="1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  »</a:t>
            </a:r>
          </a:p>
          <a:p>
            <a:pPr marL="0" lvl="1" indent="0">
              <a:buSzPct val="85000"/>
              <a:buNone/>
            </a:pPr>
            <a:endParaRPr lang="fr-FR" altLang="fr-FR" sz="2000" i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Objectives  : </a:t>
            </a:r>
            <a:endParaRPr lang="fr-FR" altLang="fr-FR" sz="2000" dirty="0" smtClean="0">
              <a:latin typeface="+mj-lt"/>
              <a:cs typeface="Times New Roman" pitchFamily="18" charset="0"/>
            </a:endParaRPr>
          </a:p>
          <a:p>
            <a:pPr lvl="1">
              <a:spcBef>
                <a:spcPct val="50000"/>
              </a:spcBef>
              <a:buFont typeface="Courier New" panose="02070309020205020404" pitchFamily="49" charset="0"/>
              <a:buChar char="o"/>
            </a:pPr>
            <a:r>
              <a:rPr lang="fr-FR" altLang="fr-FR" sz="1600" dirty="0" err="1" smtClean="0">
                <a:latin typeface="+mj-lt"/>
                <a:cs typeface="Times New Roman" pitchFamily="18" charset="0"/>
              </a:rPr>
              <a:t>Acquire</a:t>
            </a:r>
            <a:r>
              <a:rPr lang="fr-FR" altLang="fr-FR" sz="1600" dirty="0" smtClean="0">
                <a:latin typeface="+mj-lt"/>
                <a:cs typeface="Times New Roman" pitchFamily="18" charset="0"/>
              </a:rPr>
              <a:t> a </a:t>
            </a:r>
            <a:r>
              <a:rPr lang="fr-FR" altLang="fr-FR" sz="1600" dirty="0" err="1" smtClean="0">
                <a:latin typeface="+mj-lt"/>
                <a:cs typeface="Times New Roman" pitchFamily="18" charset="0"/>
              </a:rPr>
              <a:t>shared</a:t>
            </a:r>
            <a:r>
              <a:rPr lang="fr-FR" altLang="fr-FR" sz="1600" dirty="0" smtClean="0">
                <a:latin typeface="+mj-lt"/>
                <a:cs typeface="Times New Roman" pitchFamily="18" charset="0"/>
              </a:rPr>
              <a:t> </a:t>
            </a:r>
            <a:r>
              <a:rPr lang="fr-FR" altLang="fr-FR" sz="1600" dirty="0" err="1" smtClean="0">
                <a:latin typeface="+mj-lt"/>
                <a:cs typeface="Times New Roman" pitchFamily="18" charset="0"/>
              </a:rPr>
              <a:t>knowledge</a:t>
            </a:r>
            <a:r>
              <a:rPr lang="fr-FR" altLang="fr-FR" sz="1600" dirty="0" smtClean="0">
                <a:latin typeface="+mj-lt"/>
                <a:cs typeface="Times New Roman" pitchFamily="18" charset="0"/>
              </a:rPr>
              <a:t> of the delta </a:t>
            </a:r>
          </a:p>
          <a:p>
            <a:pPr lvl="1">
              <a:spcBef>
                <a:spcPct val="50000"/>
              </a:spcBef>
              <a:buFont typeface="Courier New" panose="02070309020205020404" pitchFamily="49" charset="0"/>
              <a:buChar char="o"/>
            </a:pPr>
            <a:r>
              <a:rPr lang="fr-FR" altLang="fr-FR" sz="1600" dirty="0" smtClean="0">
                <a:latin typeface="+mj-lt"/>
                <a:cs typeface="Times New Roman" pitchFamily="18" charset="0"/>
              </a:rPr>
              <a:t>Help </a:t>
            </a:r>
            <a:r>
              <a:rPr lang="fr-FR" altLang="fr-FR" sz="1600" dirty="0" err="1" smtClean="0">
                <a:latin typeface="+mj-lt"/>
                <a:cs typeface="Times New Roman" pitchFamily="18" charset="0"/>
              </a:rPr>
              <a:t>decision-making</a:t>
            </a:r>
            <a:r>
              <a:rPr lang="fr-FR" altLang="fr-FR" sz="1600" dirty="0" smtClean="0">
                <a:latin typeface="+mj-lt"/>
                <a:cs typeface="Times New Roman" pitchFamily="18" charset="0"/>
              </a:rPr>
              <a:t> &amp; the </a:t>
            </a:r>
            <a:r>
              <a:rPr lang="fr-FR" altLang="fr-FR" sz="1600" dirty="0" err="1" smtClean="0">
                <a:latin typeface="+mj-lt"/>
                <a:cs typeface="Times New Roman" pitchFamily="18" charset="0"/>
              </a:rPr>
              <a:t>evaluation</a:t>
            </a:r>
            <a:r>
              <a:rPr lang="fr-FR" altLang="fr-FR" sz="1600" dirty="0" smtClean="0">
                <a:latin typeface="+mj-lt"/>
                <a:cs typeface="Times New Roman" pitchFamily="18" charset="0"/>
              </a:rPr>
              <a:t> of public </a:t>
            </a:r>
            <a:r>
              <a:rPr lang="fr-FR" altLang="fr-FR" sz="1600" dirty="0" err="1" smtClean="0">
                <a:latin typeface="+mj-lt"/>
                <a:cs typeface="Times New Roman" pitchFamily="18" charset="0"/>
              </a:rPr>
              <a:t>policies</a:t>
            </a:r>
            <a:r>
              <a:rPr lang="fr-FR" altLang="fr-FR" sz="1600" dirty="0" smtClean="0">
                <a:latin typeface="+mj-lt"/>
                <a:cs typeface="Times New Roman" pitchFamily="18" charset="0"/>
              </a:rPr>
              <a:t> on </a:t>
            </a:r>
            <a:r>
              <a:rPr lang="fr-FR" altLang="fr-FR" sz="1600" dirty="0" err="1" smtClean="0">
                <a:latin typeface="+mj-lt"/>
                <a:cs typeface="Times New Roman" pitchFamily="18" charset="0"/>
              </a:rPr>
              <a:t>this</a:t>
            </a:r>
            <a:r>
              <a:rPr lang="fr-FR" altLang="fr-FR" sz="1600" dirty="0" smtClean="0">
                <a:latin typeface="+mj-lt"/>
                <a:cs typeface="Times New Roman" pitchFamily="18" charset="0"/>
              </a:rPr>
              <a:t> </a:t>
            </a:r>
            <a:r>
              <a:rPr lang="fr-FR" altLang="fr-FR" sz="1600" dirty="0" err="1" smtClean="0">
                <a:latin typeface="+mj-lt"/>
                <a:cs typeface="Times New Roman" pitchFamily="18" charset="0"/>
              </a:rPr>
              <a:t>territory</a:t>
            </a:r>
            <a:r>
              <a:rPr lang="fr-FR" altLang="fr-FR" sz="1600" dirty="0" smtClean="0">
                <a:latin typeface="+mj-lt"/>
                <a:cs typeface="Times New Roman" pitchFamily="18" charset="0"/>
              </a:rPr>
              <a:t> </a:t>
            </a:r>
          </a:p>
          <a:p>
            <a:pPr lvl="1">
              <a:spcBef>
                <a:spcPct val="50000"/>
              </a:spcBef>
              <a:buFont typeface="Courier New" panose="02070309020205020404" pitchFamily="49" charset="0"/>
              <a:buChar char="o"/>
            </a:pPr>
            <a:r>
              <a:rPr lang="fr-FR" altLang="fr-FR" sz="1600" dirty="0" err="1" smtClean="0">
                <a:latin typeface="+mj-lt"/>
                <a:cs typeface="Times New Roman" pitchFamily="18" charset="0"/>
              </a:rPr>
              <a:t>Inform</a:t>
            </a:r>
            <a:r>
              <a:rPr lang="fr-FR" altLang="fr-FR" sz="1600" dirty="0" smtClean="0">
                <a:latin typeface="+mj-lt"/>
                <a:cs typeface="Times New Roman" pitchFamily="18" charset="0"/>
              </a:rPr>
              <a:t>, </a:t>
            </a:r>
            <a:r>
              <a:rPr lang="fr-FR" altLang="fr-FR" sz="1600" dirty="0" err="1" smtClean="0">
                <a:latin typeface="+mj-lt"/>
                <a:cs typeface="Times New Roman" pitchFamily="18" charset="0"/>
              </a:rPr>
              <a:t>share</a:t>
            </a:r>
            <a:r>
              <a:rPr lang="fr-FR" altLang="fr-FR" sz="1600" dirty="0" smtClean="0">
                <a:latin typeface="+mj-lt"/>
                <a:cs typeface="Times New Roman" pitchFamily="18" charset="0"/>
              </a:rPr>
              <a:t> </a:t>
            </a:r>
            <a:r>
              <a:rPr lang="fr-FR" altLang="fr-FR" sz="1600" dirty="0" err="1" smtClean="0">
                <a:latin typeface="+mj-lt"/>
                <a:cs typeface="Times New Roman" pitchFamily="18" charset="0"/>
              </a:rPr>
              <a:t>knowledge</a:t>
            </a:r>
            <a:r>
              <a:rPr lang="fr-FR" altLang="fr-FR" sz="1600" dirty="0" smtClean="0">
                <a:latin typeface="+mj-lt"/>
                <a:cs typeface="Times New Roman" pitchFamily="18" charset="0"/>
              </a:rPr>
              <a:t> &amp; know-how</a:t>
            </a: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i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 smtClean="0">
              <a:latin typeface="+mj-lt"/>
            </a:endParaRPr>
          </a:p>
        </p:txBody>
      </p:sp>
      <p:sp>
        <p:nvSpPr>
          <p:cNvPr id="7" name="Titre 2"/>
          <p:cNvSpPr txBox="1"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GB" altLang="fr-FR" sz="2000" b="1" dirty="0" smtClean="0">
                <a:solidFill>
                  <a:schemeClr val="bg1"/>
                </a:solidFill>
              </a:rPr>
              <a:t>An observatory</a:t>
            </a:r>
          </a:p>
        </p:txBody>
      </p:sp>
    </p:spTree>
    <p:extLst>
      <p:ext uri="{BB962C8B-B14F-4D97-AF65-F5344CB8AC3E}">
        <p14:creationId xmlns:p14="http://schemas.microsoft.com/office/powerpoint/2010/main" val="143977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8709025" y="0"/>
            <a:ext cx="317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fld id="{A401F265-349D-4914-BA7D-A13026495304}" type="slidenum">
              <a:rPr lang="fr-FR" altLang="fr-FR" sz="1400"/>
              <a:pPr/>
              <a:t>7</a:t>
            </a:fld>
            <a:r>
              <a:rPr lang="fr-FR" altLang="fr-FR" sz="1400"/>
              <a:t>.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5029200" y="19812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8615" name="Oval 7"/>
          <p:cNvSpPr>
            <a:spLocks noChangeArrowheads="1"/>
          </p:cNvSpPr>
          <p:nvPr/>
        </p:nvSpPr>
        <p:spPr bwMode="auto">
          <a:xfrm>
            <a:off x="838200" y="3276600"/>
            <a:ext cx="7543800" cy="28194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000" b="1" dirty="0" err="1" smtClean="0"/>
              <a:t>Core</a:t>
            </a:r>
            <a:r>
              <a:rPr lang="fr-FR" altLang="fr-FR" sz="2000" b="1" dirty="0" smtClean="0"/>
              <a:t> </a:t>
            </a:r>
            <a:r>
              <a:rPr lang="fr-FR" altLang="fr-FR" sz="2000" b="1" dirty="0" err="1" smtClean="0"/>
              <a:t>Partners</a:t>
            </a:r>
            <a:r>
              <a:rPr lang="fr-FR" altLang="fr-FR" sz="2000" dirty="0" smtClean="0"/>
              <a:t>: </a:t>
            </a:r>
            <a:r>
              <a:rPr lang="fr-FR" altLang="fr-FR" sz="2000" dirty="0"/>
              <a:t>PNRC, RNC, TDV, </a:t>
            </a:r>
            <a:br>
              <a:rPr lang="fr-FR" altLang="fr-FR" sz="2000" dirty="0"/>
            </a:br>
            <a:r>
              <a:rPr lang="fr-FR" altLang="fr-FR" sz="2000" dirty="0" smtClean="0"/>
              <a:t>Camargue Gardoise </a:t>
            </a:r>
            <a:r>
              <a:rPr lang="fr-FR" altLang="fr-FR" sz="2000" dirty="0" err="1" smtClean="0"/>
              <a:t>Syndicate</a:t>
            </a:r>
            <a:r>
              <a:rPr lang="fr-FR" altLang="fr-FR" sz="2000" dirty="0" smtClean="0"/>
              <a:t>, Arles </a:t>
            </a:r>
            <a:r>
              <a:rPr lang="fr-FR" altLang="fr-FR" sz="2000" dirty="0" err="1" smtClean="0"/>
              <a:t>municipality</a:t>
            </a:r>
            <a:r>
              <a:rPr lang="fr-FR" altLang="fr-FR" sz="2000" dirty="0" smtClean="0"/>
              <a:t>…</a:t>
            </a:r>
            <a:endParaRPr lang="fr-FR" altLang="fr-FR" sz="2000" dirty="0"/>
          </a:p>
          <a:p>
            <a:pPr algn="ctr"/>
            <a:r>
              <a:rPr lang="fr-FR" altLang="fr-FR" sz="2000" b="1" i="1" dirty="0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 Sharing </a:t>
            </a:r>
            <a:r>
              <a:rPr lang="fr-FR" altLang="fr-FR" sz="2000" b="1" i="1" dirty="0" err="1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technical</a:t>
            </a:r>
            <a:r>
              <a:rPr lang="fr-FR" altLang="fr-FR" sz="2000" b="1" i="1" dirty="0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 </a:t>
            </a:r>
            <a:r>
              <a:rPr lang="fr-FR" altLang="fr-FR" sz="2000" b="1" i="1" dirty="0" err="1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means</a:t>
            </a:r>
            <a:r>
              <a:rPr lang="fr-FR" altLang="fr-FR" sz="2000" b="1" i="1" dirty="0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/ </a:t>
            </a:r>
            <a:r>
              <a:rPr lang="fr-FR" altLang="fr-FR" sz="2000" b="1" i="1" dirty="0" err="1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tools</a:t>
            </a:r>
            <a:endParaRPr lang="fr-FR" altLang="fr-FR" sz="2000" b="1" i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fr-FR" altLang="fr-FR" sz="2000" dirty="0"/>
          </a:p>
          <a:p>
            <a:pPr algn="ctr"/>
            <a:endParaRPr lang="fr-FR" altLang="fr-FR" dirty="0"/>
          </a:p>
        </p:txBody>
      </p:sp>
      <p:sp>
        <p:nvSpPr>
          <p:cNvPr id="68619" name="AutoShape 11"/>
          <p:cNvSpPr>
            <a:spLocks noChangeArrowheads="1"/>
          </p:cNvSpPr>
          <p:nvPr/>
        </p:nvSpPr>
        <p:spPr bwMode="auto">
          <a:xfrm>
            <a:off x="1295400" y="1905000"/>
            <a:ext cx="6705600" cy="914400"/>
          </a:xfrm>
          <a:prstGeom prst="roundRect">
            <a:avLst>
              <a:gd name="adj" fmla="val 16667"/>
            </a:avLst>
          </a:prstGeom>
          <a:solidFill>
            <a:schemeClr val="accent1">
              <a:lumMod val="40000"/>
              <a:lumOff val="60000"/>
              <a:alpha val="49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algn="ctr"/>
            <a:r>
              <a:rPr lang="fr-FR" altLang="fr-FR" sz="2000" b="1" dirty="0" err="1" smtClean="0"/>
              <a:t>Steering</a:t>
            </a:r>
            <a:r>
              <a:rPr lang="fr-FR" altLang="fr-FR" sz="2000" b="1" dirty="0" smtClean="0"/>
              <a:t> </a:t>
            </a:r>
            <a:r>
              <a:rPr lang="fr-FR" altLang="fr-FR" sz="2000" b="1" dirty="0" err="1" smtClean="0"/>
              <a:t>Committee</a:t>
            </a:r>
            <a:r>
              <a:rPr lang="fr-FR" altLang="fr-FR" sz="2000" b="1" dirty="0" smtClean="0"/>
              <a:t> :</a:t>
            </a:r>
            <a:endParaRPr lang="fr-FR" altLang="fr-FR" sz="2000" b="1" dirty="0"/>
          </a:p>
          <a:p>
            <a:pPr algn="ctr"/>
            <a:r>
              <a:rPr lang="fr-FR" altLang="fr-FR" sz="2000" dirty="0"/>
              <a:t> </a:t>
            </a:r>
            <a:r>
              <a:rPr lang="fr-FR" altLang="fr-FR" sz="2000" dirty="0" err="1" smtClean="0"/>
              <a:t>decision-makers</a:t>
            </a:r>
            <a:r>
              <a:rPr lang="fr-FR" altLang="fr-FR" sz="2000" dirty="0" smtClean="0"/>
              <a:t>, </a:t>
            </a:r>
            <a:r>
              <a:rPr lang="fr-FR" altLang="fr-FR" sz="2000" dirty="0" err="1" smtClean="0"/>
              <a:t>scientists</a:t>
            </a:r>
            <a:r>
              <a:rPr lang="fr-FR" altLang="fr-FR" sz="2000" dirty="0" smtClean="0"/>
              <a:t>, local </a:t>
            </a:r>
            <a:r>
              <a:rPr lang="fr-FR" altLang="fr-FR" sz="2000" dirty="0" err="1" smtClean="0"/>
              <a:t>stakeholders</a:t>
            </a:r>
            <a:endParaRPr lang="fr-FR" altLang="fr-FR" sz="2000" dirty="0"/>
          </a:p>
        </p:txBody>
      </p:sp>
      <p:sp>
        <p:nvSpPr>
          <p:cNvPr id="68620" name="Text Box 12"/>
          <p:cNvSpPr txBox="1">
            <a:spLocks noChangeArrowheads="1"/>
          </p:cNvSpPr>
          <p:nvPr/>
        </p:nvSpPr>
        <p:spPr bwMode="auto">
          <a:xfrm>
            <a:off x="114300" y="854363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Organisation:  </a:t>
            </a:r>
            <a:r>
              <a:rPr lang="fr-FR" altLang="fr-FR" sz="2400" b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largely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open to </a:t>
            </a:r>
            <a:r>
              <a:rPr lang="fr-FR" altLang="fr-FR" sz="2400" b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partnerships</a:t>
            </a: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</p:txBody>
      </p:sp>
      <p:sp>
        <p:nvSpPr>
          <p:cNvPr id="68621" name="Line 13"/>
          <p:cNvSpPr>
            <a:spLocks noChangeShapeType="1"/>
          </p:cNvSpPr>
          <p:nvPr/>
        </p:nvSpPr>
        <p:spPr bwMode="auto">
          <a:xfrm>
            <a:off x="4648200" y="2819400"/>
            <a:ext cx="0" cy="457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lg" len="med"/>
            <a:tailEnd type="triangle" w="lg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8622" name="Oval 14"/>
          <p:cNvSpPr>
            <a:spLocks noChangeArrowheads="1"/>
          </p:cNvSpPr>
          <p:nvPr/>
        </p:nvSpPr>
        <p:spPr bwMode="auto">
          <a:xfrm>
            <a:off x="2743200" y="5105400"/>
            <a:ext cx="3886200" cy="9906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000" dirty="0" err="1" smtClean="0"/>
              <a:t>Technical</a:t>
            </a:r>
            <a:r>
              <a:rPr lang="fr-FR" altLang="fr-FR" sz="2000" dirty="0" smtClean="0"/>
              <a:t> Unit</a:t>
            </a:r>
          </a:p>
          <a:p>
            <a:pPr algn="ctr"/>
            <a:r>
              <a:rPr lang="fr-FR" altLang="fr-FR" sz="2000" dirty="0" smtClean="0"/>
              <a:t>(Reg. Park staff)</a:t>
            </a:r>
            <a:endParaRPr lang="fr-FR" altLang="fr-FR" sz="2000" dirty="0"/>
          </a:p>
        </p:txBody>
      </p:sp>
      <p:sp>
        <p:nvSpPr>
          <p:cNvPr id="68623" name="Oval 15"/>
          <p:cNvSpPr>
            <a:spLocks noChangeArrowheads="1"/>
          </p:cNvSpPr>
          <p:nvPr/>
        </p:nvSpPr>
        <p:spPr bwMode="auto">
          <a:xfrm>
            <a:off x="228600" y="4953000"/>
            <a:ext cx="2667000" cy="1219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000" dirty="0" err="1" smtClean="0"/>
              <a:t>Working</a:t>
            </a:r>
            <a:r>
              <a:rPr lang="fr-FR" altLang="fr-FR" sz="2000" dirty="0" smtClean="0"/>
              <a:t> group</a:t>
            </a:r>
            <a:endParaRPr lang="fr-FR" altLang="fr-FR" sz="2000" dirty="0"/>
          </a:p>
        </p:txBody>
      </p:sp>
      <p:sp>
        <p:nvSpPr>
          <p:cNvPr id="68624" name="Oval 16"/>
          <p:cNvSpPr>
            <a:spLocks noChangeArrowheads="1"/>
          </p:cNvSpPr>
          <p:nvPr/>
        </p:nvSpPr>
        <p:spPr bwMode="auto">
          <a:xfrm>
            <a:off x="6477000" y="4876800"/>
            <a:ext cx="2667000" cy="1219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000" dirty="0" err="1"/>
              <a:t>Working</a:t>
            </a:r>
            <a:r>
              <a:rPr lang="fr-FR" altLang="fr-FR" sz="2000" dirty="0"/>
              <a:t> group</a:t>
            </a:r>
          </a:p>
        </p:txBody>
      </p:sp>
      <p:sp>
        <p:nvSpPr>
          <p:cNvPr id="68625" name="Oval 17"/>
          <p:cNvSpPr>
            <a:spLocks noChangeArrowheads="1"/>
          </p:cNvSpPr>
          <p:nvPr/>
        </p:nvSpPr>
        <p:spPr bwMode="auto">
          <a:xfrm>
            <a:off x="5181600" y="5638800"/>
            <a:ext cx="2667000" cy="1219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000" dirty="0" err="1"/>
              <a:t>Working</a:t>
            </a:r>
            <a:r>
              <a:rPr lang="fr-FR" altLang="fr-FR" sz="2000" dirty="0"/>
              <a:t> group</a:t>
            </a:r>
          </a:p>
        </p:txBody>
      </p:sp>
      <p:sp>
        <p:nvSpPr>
          <p:cNvPr id="68626" name="Oval 18"/>
          <p:cNvSpPr>
            <a:spLocks noChangeArrowheads="1"/>
          </p:cNvSpPr>
          <p:nvPr/>
        </p:nvSpPr>
        <p:spPr bwMode="auto">
          <a:xfrm>
            <a:off x="1828800" y="5638800"/>
            <a:ext cx="2667000" cy="1219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50000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000" dirty="0" err="1"/>
              <a:t>Working</a:t>
            </a:r>
            <a:r>
              <a:rPr lang="fr-FR" altLang="fr-FR" sz="2000" dirty="0"/>
              <a:t> group</a:t>
            </a:r>
          </a:p>
        </p:txBody>
      </p:sp>
    </p:spTree>
    <p:extLst>
      <p:ext uri="{BB962C8B-B14F-4D97-AF65-F5344CB8AC3E}">
        <p14:creationId xmlns:p14="http://schemas.microsoft.com/office/powerpoint/2010/main" val="234780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8709025" y="0"/>
            <a:ext cx="3175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fld id="{416D7899-954A-45B7-9C72-F2CF0CF47BFB}" type="slidenum">
              <a:rPr lang="fr-FR" altLang="fr-FR" sz="1400"/>
              <a:pPr/>
              <a:t>8</a:t>
            </a:fld>
            <a:r>
              <a:rPr lang="fr-FR" altLang="fr-FR" sz="1400"/>
              <a:t>.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5029200" y="1981200"/>
            <a:ext cx="184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fr-FR" altLang="fr-FR" b="1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752" name="Oval 8"/>
          <p:cNvSpPr>
            <a:spLocks noChangeArrowheads="1"/>
          </p:cNvSpPr>
          <p:nvPr/>
        </p:nvSpPr>
        <p:spPr bwMode="auto">
          <a:xfrm>
            <a:off x="3581400" y="1752600"/>
            <a:ext cx="2667000" cy="19050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000" dirty="0"/>
              <a:t>B. </a:t>
            </a:r>
            <a:r>
              <a:rPr lang="fr-FR" altLang="fr-FR" sz="2000" dirty="0" err="1" smtClean="0"/>
              <a:t>Human</a:t>
            </a:r>
            <a:r>
              <a:rPr lang="fr-FR" altLang="fr-FR" sz="2000" dirty="0" smtClean="0"/>
              <a:t> </a:t>
            </a:r>
            <a:r>
              <a:rPr lang="fr-FR" altLang="fr-FR" sz="2000" dirty="0" err="1" smtClean="0"/>
              <a:t>activities</a:t>
            </a:r>
            <a:r>
              <a:rPr lang="fr-FR" altLang="fr-FR" sz="2000" dirty="0" smtClean="0"/>
              <a:t> </a:t>
            </a:r>
          </a:p>
          <a:p>
            <a:pPr algn="ctr"/>
            <a:r>
              <a:rPr lang="fr-FR" altLang="fr-FR" sz="2000" dirty="0" smtClean="0"/>
              <a:t>and cultural </a:t>
            </a:r>
            <a:r>
              <a:rPr lang="fr-FR" altLang="fr-FR" sz="2000" dirty="0" err="1" smtClean="0"/>
              <a:t>Heritage</a:t>
            </a:r>
            <a:endParaRPr lang="fr-FR" altLang="fr-FR" sz="2000" dirty="0"/>
          </a:p>
          <a:p>
            <a:pPr algn="ctr"/>
            <a:endParaRPr lang="fr-FR" altLang="fr-FR" sz="2000" dirty="0"/>
          </a:p>
        </p:txBody>
      </p:sp>
      <p:sp>
        <p:nvSpPr>
          <p:cNvPr id="31753" name="Oval 9"/>
          <p:cNvSpPr>
            <a:spLocks noChangeArrowheads="1"/>
          </p:cNvSpPr>
          <p:nvPr/>
        </p:nvSpPr>
        <p:spPr bwMode="auto">
          <a:xfrm>
            <a:off x="2438400" y="2971800"/>
            <a:ext cx="2743200" cy="13716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457200" indent="-457200" algn="ctr">
              <a:buAutoNum type="alphaUcPeriod"/>
            </a:pPr>
            <a:r>
              <a:rPr lang="fr-FR" altLang="fr-FR" sz="2000" dirty="0" err="1" smtClean="0"/>
              <a:t>Biological</a:t>
            </a:r>
            <a:r>
              <a:rPr lang="fr-FR" altLang="fr-FR" sz="2000" dirty="0" smtClean="0"/>
              <a:t> </a:t>
            </a:r>
          </a:p>
          <a:p>
            <a:pPr algn="ctr"/>
            <a:r>
              <a:rPr lang="fr-FR" altLang="fr-FR" sz="2000" dirty="0" err="1" smtClean="0"/>
              <a:t>Diversity</a:t>
            </a:r>
            <a:r>
              <a:rPr lang="fr-FR" altLang="fr-FR" sz="2000" dirty="0" smtClean="0"/>
              <a:t> </a:t>
            </a:r>
            <a:endParaRPr lang="fr-FR" altLang="fr-FR" sz="2000" dirty="0"/>
          </a:p>
          <a:p>
            <a:pPr algn="ctr"/>
            <a:endParaRPr lang="fr-FR" altLang="fr-FR" sz="2000" dirty="0"/>
          </a:p>
        </p:txBody>
      </p:sp>
      <p:sp>
        <p:nvSpPr>
          <p:cNvPr id="31754" name="Oval 10"/>
          <p:cNvSpPr>
            <a:spLocks noChangeArrowheads="1"/>
          </p:cNvSpPr>
          <p:nvPr/>
        </p:nvSpPr>
        <p:spPr bwMode="auto">
          <a:xfrm>
            <a:off x="4191000" y="3505200"/>
            <a:ext cx="1905000" cy="1600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000" dirty="0"/>
              <a:t>D. </a:t>
            </a:r>
            <a:r>
              <a:rPr lang="fr-FR" altLang="fr-FR" sz="2000" dirty="0" err="1" smtClean="0"/>
              <a:t>Coastal</a:t>
            </a:r>
            <a:r>
              <a:rPr lang="fr-FR" altLang="fr-FR" sz="2000" dirty="0" smtClean="0"/>
              <a:t> </a:t>
            </a:r>
            <a:endParaRPr lang="fr-FR" altLang="fr-FR" sz="2000" dirty="0" smtClean="0"/>
          </a:p>
          <a:p>
            <a:pPr algn="ctr"/>
            <a:r>
              <a:rPr lang="fr-FR" altLang="fr-FR" sz="2000" dirty="0" smtClean="0"/>
              <a:t>and marine</a:t>
            </a:r>
            <a:endParaRPr lang="fr-FR" altLang="fr-FR" dirty="0"/>
          </a:p>
        </p:txBody>
      </p:sp>
      <p:sp>
        <p:nvSpPr>
          <p:cNvPr id="31755" name="Oval 11"/>
          <p:cNvSpPr>
            <a:spLocks noChangeArrowheads="1"/>
          </p:cNvSpPr>
          <p:nvPr/>
        </p:nvSpPr>
        <p:spPr bwMode="auto">
          <a:xfrm>
            <a:off x="4800600" y="2971800"/>
            <a:ext cx="2514600" cy="12192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000" dirty="0"/>
              <a:t>C. </a:t>
            </a:r>
            <a:r>
              <a:rPr lang="fr-FR" altLang="fr-FR" sz="2000" dirty="0" smtClean="0"/>
              <a:t>Water management </a:t>
            </a:r>
          </a:p>
          <a:p>
            <a:pPr algn="ctr"/>
            <a:r>
              <a:rPr lang="fr-FR" altLang="fr-FR" sz="2000" dirty="0" smtClean="0"/>
              <a:t>&amp; the </a:t>
            </a:r>
            <a:r>
              <a:rPr lang="fr-FR" altLang="fr-FR" sz="2000" dirty="0" err="1" smtClean="0"/>
              <a:t>physical</a:t>
            </a:r>
            <a:r>
              <a:rPr lang="fr-FR" altLang="fr-FR" sz="2000" dirty="0" smtClean="0"/>
              <a:t> </a:t>
            </a:r>
          </a:p>
          <a:p>
            <a:pPr algn="ctr"/>
            <a:r>
              <a:rPr lang="fr-FR" altLang="fr-FR" sz="2000" dirty="0" err="1" smtClean="0"/>
              <a:t>environment</a:t>
            </a:r>
            <a:endParaRPr lang="fr-FR" altLang="fr-FR" dirty="0"/>
          </a:p>
        </p:txBody>
      </p:sp>
      <p:sp>
        <p:nvSpPr>
          <p:cNvPr id="31756" name="AutoShape 12"/>
          <p:cNvSpPr>
            <a:spLocks noChangeArrowheads="1"/>
          </p:cNvSpPr>
          <p:nvPr/>
        </p:nvSpPr>
        <p:spPr bwMode="auto">
          <a:xfrm>
            <a:off x="7391400" y="1905000"/>
            <a:ext cx="1524000" cy="3429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000" dirty="0" err="1" smtClean="0"/>
              <a:t>Resources</a:t>
            </a:r>
            <a:r>
              <a:rPr lang="fr-FR" altLang="fr-FR" sz="2000" dirty="0" smtClean="0"/>
              <a:t> </a:t>
            </a:r>
          </a:p>
          <a:p>
            <a:pPr algn="ctr"/>
            <a:r>
              <a:rPr lang="fr-FR" altLang="fr-FR" i="1" dirty="0" smtClean="0"/>
              <a:t>(</a:t>
            </a:r>
            <a:r>
              <a:rPr lang="fr-FR" altLang="fr-FR" i="1" dirty="0" err="1" smtClean="0"/>
              <a:t>library</a:t>
            </a:r>
            <a:r>
              <a:rPr lang="fr-FR" altLang="fr-FR" i="1" dirty="0" smtClean="0"/>
              <a:t>…)</a:t>
            </a:r>
            <a:endParaRPr lang="fr-FR" altLang="fr-FR" i="1" dirty="0"/>
          </a:p>
        </p:txBody>
      </p:sp>
      <p:sp>
        <p:nvSpPr>
          <p:cNvPr id="31757" name="AutoShape 13"/>
          <p:cNvSpPr>
            <a:spLocks noChangeArrowheads="1"/>
          </p:cNvSpPr>
          <p:nvPr/>
        </p:nvSpPr>
        <p:spPr bwMode="auto">
          <a:xfrm>
            <a:off x="500743" y="1828800"/>
            <a:ext cx="1905000" cy="34290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000" dirty="0" err="1" smtClean="0"/>
              <a:t>Who</a:t>
            </a:r>
            <a:r>
              <a:rPr lang="fr-FR" altLang="fr-FR" sz="2000" dirty="0" smtClean="0"/>
              <a:t> </a:t>
            </a:r>
            <a:r>
              <a:rPr lang="fr-FR" altLang="fr-FR" sz="2000" dirty="0" err="1" smtClean="0"/>
              <a:t>does</a:t>
            </a:r>
            <a:r>
              <a:rPr lang="fr-FR" altLang="fr-FR" sz="2000" dirty="0" smtClean="0"/>
              <a:t> </a:t>
            </a:r>
            <a:r>
              <a:rPr lang="fr-FR" altLang="fr-FR" sz="2000" dirty="0" err="1" smtClean="0"/>
              <a:t>what</a:t>
            </a:r>
            <a:r>
              <a:rPr lang="fr-FR" altLang="fr-FR" sz="2000" dirty="0" smtClean="0"/>
              <a:t> </a:t>
            </a:r>
          </a:p>
          <a:p>
            <a:pPr algn="ctr"/>
            <a:r>
              <a:rPr lang="fr-FR" altLang="fr-FR" sz="2000" dirty="0" smtClean="0"/>
              <a:t>in the Delta ?</a:t>
            </a:r>
          </a:p>
          <a:p>
            <a:pPr algn="ctr"/>
            <a:endParaRPr lang="fr-FR" altLang="fr-FR" sz="2000" dirty="0" smtClean="0"/>
          </a:p>
          <a:p>
            <a:pPr algn="ctr"/>
            <a:r>
              <a:rPr lang="fr-FR" altLang="fr-FR" i="1" dirty="0" smtClean="0"/>
              <a:t>(</a:t>
            </a:r>
            <a:r>
              <a:rPr lang="fr-FR" altLang="fr-FR" i="1" dirty="0" err="1" smtClean="0"/>
              <a:t>Stakeholders</a:t>
            </a:r>
            <a:r>
              <a:rPr lang="fr-FR" altLang="fr-FR" i="1" dirty="0" smtClean="0"/>
              <a:t>, </a:t>
            </a:r>
          </a:p>
          <a:p>
            <a:pPr algn="ctr"/>
            <a:r>
              <a:rPr lang="fr-FR" altLang="fr-FR" i="1" dirty="0" err="1" smtClean="0"/>
              <a:t>their</a:t>
            </a:r>
            <a:r>
              <a:rPr lang="fr-FR" altLang="fr-FR" i="1" dirty="0" smtClean="0"/>
              <a:t> </a:t>
            </a:r>
            <a:r>
              <a:rPr lang="fr-FR" altLang="fr-FR" i="1" dirty="0" err="1" smtClean="0"/>
              <a:t>activities</a:t>
            </a:r>
            <a:r>
              <a:rPr lang="fr-FR" altLang="fr-FR" i="1" dirty="0" smtClean="0"/>
              <a:t>, </a:t>
            </a:r>
          </a:p>
          <a:p>
            <a:pPr algn="ctr"/>
            <a:r>
              <a:rPr lang="fr-FR" altLang="fr-FR" i="1" dirty="0" err="1" smtClean="0"/>
              <a:t>rules</a:t>
            </a:r>
            <a:r>
              <a:rPr lang="fr-FR" altLang="fr-FR" i="1" dirty="0" smtClean="0"/>
              <a:t> and </a:t>
            </a:r>
            <a:r>
              <a:rPr lang="fr-FR" altLang="fr-FR" i="1" dirty="0" err="1" smtClean="0"/>
              <a:t>laws</a:t>
            </a:r>
            <a:r>
              <a:rPr lang="fr-FR" altLang="fr-FR" i="1" dirty="0" smtClean="0"/>
              <a:t> </a:t>
            </a:r>
          </a:p>
          <a:p>
            <a:pPr algn="ctr"/>
            <a:r>
              <a:rPr lang="fr-FR" altLang="fr-FR" i="1" dirty="0" smtClean="0"/>
              <a:t>in place…- </a:t>
            </a:r>
            <a:r>
              <a:rPr lang="fr-FR" altLang="fr-FR" i="1" dirty="0" smtClean="0"/>
              <a:t>)</a:t>
            </a:r>
            <a:endParaRPr lang="fr-FR" altLang="fr-FR" i="1" dirty="0"/>
          </a:p>
        </p:txBody>
      </p:sp>
      <p:sp>
        <p:nvSpPr>
          <p:cNvPr id="31758" name="AutoShape 14"/>
          <p:cNvSpPr>
            <a:spLocks noChangeArrowheads="1"/>
          </p:cNvSpPr>
          <p:nvPr/>
        </p:nvSpPr>
        <p:spPr bwMode="auto">
          <a:xfrm>
            <a:off x="1866900" y="5486400"/>
            <a:ext cx="5638800" cy="9144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altLang="fr-FR" sz="2000" dirty="0" err="1" smtClean="0"/>
              <a:t>Landscapes</a:t>
            </a:r>
            <a:r>
              <a:rPr lang="fr-FR" altLang="fr-FR" sz="2000" dirty="0" smtClean="0"/>
              <a:t> and land-uses</a:t>
            </a:r>
            <a:endParaRPr lang="fr-FR" altLang="fr-FR" sz="2000" dirty="0"/>
          </a:p>
          <a:p>
            <a:pPr algn="ctr"/>
            <a:r>
              <a:rPr lang="fr-FR" altLang="fr-FR" i="1" dirty="0" smtClean="0"/>
              <a:t>(GIS, </a:t>
            </a:r>
            <a:r>
              <a:rPr lang="fr-FR" altLang="fr-FR" i="1" dirty="0" err="1" smtClean="0"/>
              <a:t>photographic</a:t>
            </a:r>
            <a:r>
              <a:rPr lang="fr-FR" altLang="fr-FR" i="1" dirty="0" smtClean="0"/>
              <a:t> </a:t>
            </a:r>
            <a:r>
              <a:rPr lang="fr-FR" altLang="fr-FR" i="1" dirty="0" err="1" smtClean="0"/>
              <a:t>observatory</a:t>
            </a:r>
            <a:r>
              <a:rPr lang="fr-FR" altLang="fr-FR" i="1" dirty="0" smtClean="0"/>
              <a:t>…)</a:t>
            </a:r>
            <a:endParaRPr lang="fr-FR" altLang="fr-FR" i="1" dirty="0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14300" y="854363"/>
            <a:ext cx="9144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Organisation:  </a:t>
            </a:r>
            <a:r>
              <a:rPr lang="fr-FR" altLang="fr-FR" sz="2400" b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Working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groups</a:t>
            </a: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27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Text Box 2"/>
          <p:cNvSpPr txBox="1">
            <a:spLocks noChangeArrowheads="1"/>
          </p:cNvSpPr>
          <p:nvPr/>
        </p:nvSpPr>
        <p:spPr bwMode="auto">
          <a:xfrm>
            <a:off x="609600" y="990600"/>
            <a:ext cx="85344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1800">
              <a:solidFill>
                <a:schemeClr val="tx1"/>
              </a:solidFill>
            </a:endParaRPr>
          </a:p>
        </p:txBody>
      </p:sp>
      <p:sp>
        <p:nvSpPr>
          <p:cNvPr id="134147" name="Text Box 3"/>
          <p:cNvSpPr txBox="1">
            <a:spLocks noChangeArrowheads="1"/>
          </p:cNvSpPr>
          <p:nvPr/>
        </p:nvSpPr>
        <p:spPr bwMode="auto">
          <a:xfrm>
            <a:off x="495300" y="849481"/>
            <a:ext cx="8153400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 altLang="fr-FR" sz="2400" b="1" dirty="0" err="1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Creation</a:t>
            </a:r>
            <a:r>
              <a:rPr lang="fr-FR" altLang="fr-FR" sz="2400" b="1" dirty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of the </a:t>
            </a:r>
            <a:r>
              <a:rPr lang="fr-FR" altLang="fr-FR" sz="2400" b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Observatory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as a set of </a:t>
            </a:r>
            <a:r>
              <a:rPr lang="fr-FR" altLang="fr-FR" sz="2400" b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informal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, </a:t>
            </a:r>
            <a:r>
              <a:rPr lang="fr-FR" altLang="fr-FR" sz="2400" b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technical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</a:t>
            </a:r>
            <a:r>
              <a:rPr lang="fr-FR" altLang="fr-FR" sz="2400" b="1" dirty="0" err="1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working</a:t>
            </a:r>
            <a:r>
              <a:rPr lang="fr-FR" altLang="fr-FR" sz="2400" b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groups (2001) : </a:t>
            </a:r>
            <a:endParaRPr lang="fr-FR" altLang="fr-FR" sz="2400" b="1" dirty="0" smtClean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  <a:p>
            <a:pPr algn="ctr">
              <a:spcBef>
                <a:spcPct val="50000"/>
              </a:spcBef>
            </a:pPr>
            <a:endParaRPr lang="fr-FR" altLang="fr-FR" sz="2400" b="1" dirty="0">
              <a:solidFill>
                <a:schemeClr val="accent1">
                  <a:lumMod val="75000"/>
                </a:schemeClr>
              </a:solidFill>
              <a:latin typeface="Maiandra GD" panose="020E0502030308020204" pitchFamily="34" charset="0"/>
            </a:endParaRPr>
          </a:p>
        </p:txBody>
      </p:sp>
      <p:sp>
        <p:nvSpPr>
          <p:cNvPr id="134148" name="Text Box 4"/>
          <p:cNvSpPr txBox="1">
            <a:spLocks noChangeArrowheads="1"/>
          </p:cNvSpPr>
          <p:nvPr/>
        </p:nvSpPr>
        <p:spPr bwMode="auto">
          <a:xfrm>
            <a:off x="838200" y="2394527"/>
            <a:ext cx="74676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fr-FR" altLang="fr-FR" sz="2000" u="sng" dirty="0" smtClean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fr-FR" altLang="fr-FR" sz="2000" b="1" i="1" dirty="0" smtClean="0">
                <a:solidFill>
                  <a:schemeClr val="accent1">
                    <a:lumMod val="75000"/>
                  </a:schemeClr>
                </a:solidFill>
                <a:latin typeface="Maiandra GD" panose="020E0502030308020204" pitchFamily="34" charset="0"/>
              </a:rPr>
              <a:t> </a:t>
            </a: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algn="ctr">
              <a:spcBef>
                <a:spcPct val="50000"/>
              </a:spcBef>
            </a:pPr>
            <a:endParaRPr lang="fr-FR" altLang="fr-FR" sz="2000" i="1" dirty="0">
              <a:solidFill>
                <a:schemeClr val="tx1"/>
              </a:solidFill>
            </a:endParaRPr>
          </a:p>
        </p:txBody>
      </p:sp>
      <p:sp>
        <p:nvSpPr>
          <p:cNvPr id="134153" name="Text Box 9"/>
          <p:cNvSpPr txBox="1">
            <a:spLocks noChangeArrowheads="1"/>
          </p:cNvSpPr>
          <p:nvPr/>
        </p:nvSpPr>
        <p:spPr bwMode="auto">
          <a:xfrm>
            <a:off x="838200" y="3886200"/>
            <a:ext cx="6934200" cy="402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7432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32004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6576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4114800" indent="-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just">
              <a:spcBef>
                <a:spcPct val="50000"/>
              </a:spcBef>
            </a:pPr>
            <a:endParaRPr lang="fr-FR" altLang="fr-FR" sz="2000" dirty="0">
              <a:latin typeface="+mj-lt"/>
              <a:cs typeface="Times New Roman" pitchFamily="18" charset="0"/>
            </a:endParaRPr>
          </a:p>
        </p:txBody>
      </p:sp>
      <p:sp>
        <p:nvSpPr>
          <p:cNvPr id="6" name="Espace réservé du texte 1"/>
          <p:cNvSpPr txBox="1">
            <a:spLocks/>
          </p:cNvSpPr>
          <p:nvPr/>
        </p:nvSpPr>
        <p:spPr>
          <a:xfrm>
            <a:off x="1100472" y="2394527"/>
            <a:ext cx="7205327" cy="109564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Technical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Working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groups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</a:rPr>
              <a:t>established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</a:rPr>
              <a:t> 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« 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What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should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we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 monitor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under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Themes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sym typeface="Wingdings" panose="05000000000000000000" pitchFamily="2" charset="2"/>
              </a:rPr>
              <a:t> X, Y, Z… ? »</a:t>
            </a:r>
            <a:endParaRPr lang="fr-FR" altLang="fr-FR" sz="2000" i="1" dirty="0" smtClean="0">
              <a:solidFill>
                <a:srgbClr val="000000"/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fr-FR" altLang="fr-FR" sz="2000" dirty="0" smtClean="0">
              <a:solidFill>
                <a:srgbClr val="000000"/>
              </a:solidFill>
              <a:latin typeface="+mj-lt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 smtClean="0">
              <a:latin typeface="+mj-lt"/>
            </a:endParaRPr>
          </a:p>
        </p:txBody>
      </p:sp>
      <p:sp>
        <p:nvSpPr>
          <p:cNvPr id="7" name="Espace réservé du texte 1"/>
          <p:cNvSpPr txBox="1">
            <a:spLocks/>
          </p:cNvSpPr>
          <p:nvPr/>
        </p:nvSpPr>
        <p:spPr>
          <a:xfrm>
            <a:off x="1115498" y="3886200"/>
            <a:ext cx="7190302" cy="312898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Worked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 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2001-2003,  </a:t>
            </a:r>
            <a:r>
              <a:rPr lang="fr-FR" altLang="fr-FR" sz="2000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then</a:t>
            </a:r>
            <a:r>
              <a:rPr lang="fr-FR" altLang="fr-FR" sz="2000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b="1" u="sng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dormant</a:t>
            </a:r>
            <a:r>
              <a:rPr lang="fr-FR" altLang="fr-FR" sz="2000" dirty="0">
                <a:solidFill>
                  <a:srgbClr val="FF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(</a:t>
            </a:r>
            <a:r>
              <a:rPr lang="fr-FR" altLang="fr-FR" sz="2000" i="1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arguing</a:t>
            </a:r>
            <a:r>
              <a:rPr lang="fr-FR" altLang="fr-FR" sz="20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between</a:t>
            </a:r>
            <a:r>
              <a:rPr lang="fr-FR" altLang="fr-FR" sz="20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 « </a:t>
            </a:r>
            <a:r>
              <a:rPr lang="fr-FR" altLang="fr-FR" sz="2000" i="1" dirty="0" err="1">
                <a:solidFill>
                  <a:srgbClr val="000000"/>
                </a:solidFill>
                <a:latin typeface="+mj-lt"/>
                <a:cs typeface="Times New Roman" pitchFamily="18" charset="0"/>
              </a:rPr>
              <a:t>partners</a:t>
            </a:r>
            <a:r>
              <a:rPr lang="fr-FR" altLang="fr-FR" sz="2000" i="1" dirty="0">
                <a:solidFill>
                  <a:srgbClr val="000000"/>
                </a:solidFill>
                <a:latin typeface="+mj-lt"/>
                <a:cs typeface="Times New Roman" pitchFamily="18" charset="0"/>
              </a:rPr>
              <a:t> 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», no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authority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to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validate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proposals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, no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will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of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some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partners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to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share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data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with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 all </a:t>
            </a:r>
            <a:r>
              <a:rPr lang="fr-FR" altLang="fr-FR" sz="2000" i="1" dirty="0" err="1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others</a:t>
            </a:r>
            <a:r>
              <a:rPr lang="fr-FR" altLang="fr-FR" sz="2000" i="1" dirty="0" smtClean="0">
                <a:solidFill>
                  <a:srgbClr val="000000"/>
                </a:solidFill>
                <a:latin typeface="+mj-lt"/>
                <a:cs typeface="Times New Roman" pitchFamily="18" charset="0"/>
              </a:rPr>
              <a:t>…) </a:t>
            </a:r>
          </a:p>
          <a:p>
            <a:pPr marL="0" lvl="1" indent="0">
              <a:buSzPct val="85000"/>
              <a:buNone/>
            </a:pPr>
            <a:endParaRPr lang="fr-FR" altLang="fr-FR" sz="2000" i="1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i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FontTx/>
              <a:buBlip>
                <a:blip r:embed="rId2"/>
              </a:buBlip>
            </a:pPr>
            <a:endParaRPr lang="en-US" altLang="fr-FR" sz="2000" dirty="0" smtClean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4052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14829</TotalTime>
  <Words>1116</Words>
  <Application>Microsoft Office PowerPoint</Application>
  <PresentationFormat>Affichage à l'écran (4:3)</PresentationFormat>
  <Paragraphs>231</Paragraphs>
  <Slides>34</Slides>
  <Notes>5</Notes>
  <HiddenSlides>1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3</vt:i4>
      </vt:variant>
      <vt:variant>
        <vt:lpstr>Titres des diapositives</vt:lpstr>
      </vt:variant>
      <vt:variant>
        <vt:i4>34</vt:i4>
      </vt:variant>
    </vt:vector>
  </HeadingPairs>
  <TitlesOfParts>
    <vt:vector size="38" baseType="lpstr">
      <vt:lpstr>1_Thème Office</vt:lpstr>
      <vt:lpstr>Document</vt:lpstr>
      <vt:lpstr>Graphique</vt:lpstr>
      <vt:lpstr>Graphique Microsoft Excel</vt:lpstr>
      <vt:lpstr>Nov. 2019</vt:lpstr>
      <vt:lpstr>Why a Camargue  Observatory ?</vt:lpstr>
      <vt:lpstr>Why a Camargue  Observatory?</vt:lpstr>
      <vt:lpstr>Pour qui, pourquoi?</vt:lpstr>
      <vt:lpstr>Pour qui, pourquoi? (suite)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Initial steps</vt:lpstr>
      <vt:lpstr>Les zones humides, joyaux de la Méditerranée</vt:lpstr>
      <vt:lpstr>Les zones humides, joyaux de la Méditerranée</vt:lpstr>
      <vt:lpstr>Présentation PowerPoint</vt:lpstr>
      <vt:lpstr>Présentation PowerPoint</vt:lpstr>
      <vt:lpstr>Un cadre logique…</vt:lpstr>
      <vt:lpstr>Un cadre logique…</vt:lpstr>
      <vt:lpstr>Un cadre logique…</vt:lpstr>
      <vt:lpstr>Un cadre logique…</vt:lpstr>
      <vt:lpstr>Un cadre logique…</vt:lpstr>
      <vt:lpstr>25 indicateurs</vt:lpstr>
      <vt:lpstr>2012: 1e bilan pan-Mediterranéen de l’état des Zones Humides (17 indicateurs sur 25)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jenyfer</dc:creator>
  <cp:lastModifiedBy>CP</cp:lastModifiedBy>
  <cp:revision>390</cp:revision>
  <dcterms:created xsi:type="dcterms:W3CDTF">2011-05-03T08:32:01Z</dcterms:created>
  <dcterms:modified xsi:type="dcterms:W3CDTF">2019-11-15T15:35:25Z</dcterms:modified>
</cp:coreProperties>
</file>