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charts/chart4.xml" ContentType="application/vnd.openxmlformats-officedocument.drawingml.chart+xml"/>
  <Override PartName="/ppt/theme/themeOverride2.xml" ContentType="application/vnd.openxmlformats-officedocument.themeOverride+xml"/>
  <Override PartName="/ppt/charts/chart5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260" r:id="rId2"/>
    <p:sldId id="325" r:id="rId3"/>
    <p:sldId id="326" r:id="rId4"/>
    <p:sldId id="327" r:id="rId5"/>
    <p:sldId id="311" r:id="rId6"/>
    <p:sldId id="305" r:id="rId7"/>
    <p:sldId id="336" r:id="rId8"/>
    <p:sldId id="338" r:id="rId9"/>
    <p:sldId id="328" r:id="rId10"/>
    <p:sldId id="329" r:id="rId11"/>
    <p:sldId id="330" r:id="rId12"/>
    <p:sldId id="331" r:id="rId13"/>
    <p:sldId id="332" r:id="rId14"/>
    <p:sldId id="333" r:id="rId15"/>
    <p:sldId id="334" r:id="rId16"/>
    <p:sldId id="335" r:id="rId17"/>
    <p:sldId id="343" r:id="rId18"/>
    <p:sldId id="340" r:id="rId19"/>
    <p:sldId id="341" r:id="rId20"/>
    <p:sldId id="342" r:id="rId21"/>
    <p:sldId id="309" r:id="rId22"/>
    <p:sldId id="344" r:id="rId23"/>
    <p:sldId id="310" r:id="rId24"/>
    <p:sldId id="346" r:id="rId25"/>
    <p:sldId id="347" r:id="rId26"/>
    <p:sldId id="348" r:id="rId27"/>
    <p:sldId id="349" r:id="rId28"/>
    <p:sldId id="303" r:id="rId29"/>
    <p:sldId id="312" r:id="rId30"/>
    <p:sldId id="351" r:id="rId31"/>
    <p:sldId id="352" r:id="rId32"/>
    <p:sldId id="353" r:id="rId33"/>
    <p:sldId id="354" r:id="rId34"/>
    <p:sldId id="356" r:id="rId35"/>
    <p:sldId id="373" r:id="rId36"/>
    <p:sldId id="357" r:id="rId37"/>
    <p:sldId id="358" r:id="rId38"/>
    <p:sldId id="359" r:id="rId39"/>
    <p:sldId id="360" r:id="rId40"/>
    <p:sldId id="361" r:id="rId41"/>
    <p:sldId id="363" r:id="rId42"/>
    <p:sldId id="362" r:id="rId43"/>
    <p:sldId id="364" r:id="rId44"/>
    <p:sldId id="365" r:id="rId45"/>
    <p:sldId id="366" r:id="rId46"/>
    <p:sldId id="367" r:id="rId47"/>
    <p:sldId id="369" r:id="rId48"/>
    <p:sldId id="368" r:id="rId49"/>
    <p:sldId id="370" r:id="rId50"/>
    <p:sldId id="371" r:id="rId51"/>
    <p:sldId id="372" r:id="rId52"/>
  </p:sldIdLst>
  <p:sldSz cx="9906000" cy="6858000" type="A4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hototheque" initials="P" lastIdx="8" clrIdx="0"/>
  <p:cmAuthor id="1" name="Flo" initials="FDS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3C7483"/>
    <a:srgbClr val="2AA8C6"/>
    <a:srgbClr val="464646"/>
    <a:srgbClr val="F8F8F8"/>
    <a:srgbClr val="CC3399"/>
    <a:srgbClr val="F2F2F2"/>
    <a:srgbClr val="E5F8F6"/>
    <a:srgbClr val="2D5762"/>
    <a:srgbClr val="F3E6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92" autoAdjust="0"/>
  </p:normalViewPr>
  <p:slideViewPr>
    <p:cSldViewPr>
      <p:cViewPr varScale="1">
        <p:scale>
          <a:sx n="67" d="100"/>
          <a:sy n="67" d="100"/>
        </p:scale>
        <p:origin x="1218" y="48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H:\04_SWOS_Test_Site_Demonstration\14_El_Kala\08_ES_mapping\ES_stat\ES_vluation_El_Kala_1991_2015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H:\04_SWOS_Test_Site_Demonstration\14_El_Kala\08_ES_mapping\ES_stat\ES_vluation_El_Kala_1991_2015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Feuille_de_calcul_Microsoft_Excel1.xlsx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Feuille_de_calcul_Microsoft_Excel2.xlsx"/><Relationship Id="rId1" Type="http://schemas.openxmlformats.org/officeDocument/2006/relationships/themeOverride" Target="../theme/themeOverride2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D:\02_Projects\13_CEPF_Sejoumi\04_Stat\Sejoumi_SWD_1987_2018_Trend_Stat_v0.3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15832407407407406"/>
          <c:y val="2.1142499999999991E-2"/>
        </c:manualLayout>
      </c:layout>
      <c:overlay val="1"/>
      <c:txPr>
        <a:bodyPr/>
        <a:lstStyle/>
        <a:p>
          <a:pPr>
            <a:defRPr sz="1400"/>
          </a:pPr>
          <a:endParaRPr lang="fr-FR"/>
        </a:p>
      </c:txPr>
    </c:title>
    <c:autoTitleDeleted val="0"/>
    <c:plotArea>
      <c:layout>
        <c:manualLayout>
          <c:layoutTarget val="inner"/>
          <c:xMode val="edge"/>
          <c:yMode val="edge"/>
          <c:x val="0.10194968544716453"/>
          <c:y val="0.35105022400520702"/>
          <c:w val="0.75626406591222151"/>
          <c:h val="0.62051039122593032"/>
        </c:manualLayout>
      </c:layout>
      <c:pieChart>
        <c:varyColors val="1"/>
        <c:ser>
          <c:idx val="0"/>
          <c:order val="0"/>
          <c:tx>
            <c:strRef>
              <c:f>LULC_trends!$H$1</c:f>
              <c:strCache>
                <c:ptCount val="1"/>
                <c:pt idx="0">
                  <c:v>% Habitat types 1991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92D050"/>
              </a:solidFill>
            </c:spPr>
          </c:dPt>
          <c:dPt>
            <c:idx val="3"/>
            <c:bubble3D val="0"/>
            <c:spPr>
              <a:solidFill>
                <a:srgbClr val="00B0F0"/>
              </a:solidFill>
            </c:spPr>
          </c:dPt>
          <c:dPt>
            <c:idx val="4"/>
            <c:bubble3D val="0"/>
            <c:spPr>
              <a:solidFill>
                <a:srgbClr val="0070C0"/>
              </a:solidFill>
            </c:spPr>
          </c:dPt>
          <c:dPt>
            <c:idx val="5"/>
            <c:bubble3D val="0"/>
            <c:spPr>
              <a:solidFill>
                <a:srgbClr val="99CCFF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fr-FR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LULC_trends!$F$2:$F$7</c:f>
              <c:strCache>
                <c:ptCount val="6"/>
                <c:pt idx="0">
                  <c:v>Built-up areas</c:v>
                </c:pt>
                <c:pt idx="1">
                  <c:v>Agricultural lands</c:v>
                </c:pt>
                <c:pt idx="2">
                  <c:v>Natural drylands</c:v>
                </c:pt>
                <c:pt idx="3">
                  <c:v>Natural wetlands</c:v>
                </c:pt>
                <c:pt idx="4">
                  <c:v>Human-made wetlands</c:v>
                </c:pt>
                <c:pt idx="5">
                  <c:v>Sea and oceans</c:v>
                </c:pt>
              </c:strCache>
            </c:strRef>
          </c:cat>
          <c:val>
            <c:numRef>
              <c:f>LULC_trends!$H$2:$H$7</c:f>
              <c:numCache>
                <c:formatCode>0.0</c:formatCode>
                <c:ptCount val="6"/>
                <c:pt idx="0">
                  <c:v>3.5023438848187221</c:v>
                </c:pt>
                <c:pt idx="1">
                  <c:v>31.36555780486113</c:v>
                </c:pt>
                <c:pt idx="2">
                  <c:v>54.695799780769512</c:v>
                </c:pt>
                <c:pt idx="3">
                  <c:v>7.1777671772709946</c:v>
                </c:pt>
                <c:pt idx="4">
                  <c:v>2.3994723661554338</c:v>
                </c:pt>
                <c:pt idx="5">
                  <c:v>0.85905898612417653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spPr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11359938271604944"/>
          <c:y val="1.8896944444444442E-2"/>
        </c:manualLayout>
      </c:layout>
      <c:overlay val="1"/>
      <c:txPr>
        <a:bodyPr/>
        <a:lstStyle/>
        <a:p>
          <a:pPr>
            <a:defRPr sz="1400"/>
          </a:pPr>
          <a:endParaRPr lang="fr-FR"/>
        </a:p>
      </c:txPr>
    </c:title>
    <c:autoTitleDeleted val="0"/>
    <c:plotArea>
      <c:layout>
        <c:manualLayout>
          <c:layoutTarget val="inner"/>
          <c:xMode val="edge"/>
          <c:yMode val="edge"/>
          <c:x val="0.27551726726726739"/>
          <c:y val="0.38014236111111116"/>
          <c:w val="0.44295120120120118"/>
          <c:h val="0.58532837301587304"/>
        </c:manualLayout>
      </c:layout>
      <c:pieChart>
        <c:varyColors val="1"/>
        <c:ser>
          <c:idx val="0"/>
          <c:order val="0"/>
          <c:tx>
            <c:strRef>
              <c:f>LULC_trends!$J$1</c:f>
              <c:strCache>
                <c:ptCount val="1"/>
                <c:pt idx="0">
                  <c:v>% Habitat types 2015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92D050"/>
              </a:solidFill>
            </c:spPr>
          </c:dPt>
          <c:dPt>
            <c:idx val="3"/>
            <c:bubble3D val="0"/>
            <c:spPr>
              <a:solidFill>
                <a:srgbClr val="00B0F0"/>
              </a:solidFill>
            </c:spPr>
          </c:dPt>
          <c:dPt>
            <c:idx val="4"/>
            <c:bubble3D val="0"/>
            <c:spPr>
              <a:solidFill>
                <a:srgbClr val="0070C0"/>
              </a:solidFill>
            </c:spPr>
          </c:dPt>
          <c:dPt>
            <c:idx val="5"/>
            <c:bubble3D val="0"/>
            <c:spPr>
              <a:solidFill>
                <a:srgbClr val="99CCFF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fr-FR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LULC_trends!$F$2:$F$7</c:f>
              <c:strCache>
                <c:ptCount val="6"/>
                <c:pt idx="0">
                  <c:v>Built-up areas</c:v>
                </c:pt>
                <c:pt idx="1">
                  <c:v>Agricultural lands</c:v>
                </c:pt>
                <c:pt idx="2">
                  <c:v>Natural drylands</c:v>
                </c:pt>
                <c:pt idx="3">
                  <c:v>Natural wetlands</c:v>
                </c:pt>
                <c:pt idx="4">
                  <c:v>Human-made wetlands</c:v>
                </c:pt>
                <c:pt idx="5">
                  <c:v>Sea and oceans</c:v>
                </c:pt>
              </c:strCache>
            </c:strRef>
          </c:cat>
          <c:val>
            <c:numRef>
              <c:f>LULC_trends!$J$2:$J$7</c:f>
              <c:numCache>
                <c:formatCode>0.0</c:formatCode>
                <c:ptCount val="6"/>
                <c:pt idx="0">
                  <c:v>5.1468627972319432</c:v>
                </c:pt>
                <c:pt idx="1">
                  <c:v>32.254597730858372</c:v>
                </c:pt>
                <c:pt idx="2">
                  <c:v>51.828356314355723</c:v>
                </c:pt>
                <c:pt idx="3">
                  <c:v>7.0829248926497845</c:v>
                </c:pt>
                <c:pt idx="4">
                  <c:v>2.8144145951695987</c:v>
                </c:pt>
                <c:pt idx="5">
                  <c:v>0.87284366973466021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spPr>
    <a:ln>
      <a:noFill/>
    </a:ln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rtl="1">
              <a:defRPr sz="1600"/>
            </a:pPr>
            <a:r>
              <a:rPr lang="ar-DZ" sz="1600" dirty="0" smtClean="0"/>
              <a:t>ميزان الإمداد </a:t>
            </a:r>
            <a:r>
              <a:rPr lang="en-US" sz="1600" dirty="0" smtClean="0"/>
              <a:t>ES 1991-2015</a:t>
            </a:r>
            <a:r>
              <a:rPr lang="ar-DZ" sz="1600" dirty="0" smtClean="0"/>
              <a:t>٪</a:t>
            </a:r>
            <a:endParaRPr lang="en-US" sz="1600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52864387617062203"/>
          <c:y val="7.8577715355805239E-2"/>
          <c:w val="0.41736165951530912"/>
          <c:h val="0.8515162297128586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Supply_Balance_1991_2015!$A$5</c:f>
              <c:strCache>
                <c:ptCount val="1"/>
                <c:pt idx="0">
                  <c:v>ES Supply Balance 1991-2015 %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</c:spPr>
          </c:dPt>
          <c:dPt>
            <c:idx val="6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</c:spPr>
          </c:dPt>
          <c:dPt>
            <c:idx val="7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</c:spPr>
          </c:dPt>
          <c:dPt>
            <c:idx val="8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</c:spPr>
          </c:dPt>
          <c:dPt>
            <c:idx val="9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</c:spPr>
          </c:dPt>
          <c:dPt>
            <c:idx val="10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</c:spPr>
          </c:dPt>
          <c:dPt>
            <c:idx val="11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</c:spPr>
          </c:dPt>
          <c:dPt>
            <c:idx val="12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</c:spPr>
          </c:dPt>
          <c:dPt>
            <c:idx val="13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</c:spPr>
          </c:dPt>
          <c:dPt>
            <c:idx val="14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</c:spPr>
          </c:dPt>
          <c:dPt>
            <c:idx val="15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</c:spPr>
          </c:dPt>
          <c:dPt>
            <c:idx val="16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</c:spPr>
          </c:dPt>
          <c:dPt>
            <c:idx val="17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</c:spPr>
          </c:dPt>
          <c:dPt>
            <c:idx val="18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</c:spPr>
          </c:dPt>
          <c:dPt>
            <c:idx val="19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</c:spPr>
          </c:dPt>
          <c:dPt>
            <c:idx val="20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</c:spPr>
          </c:dPt>
          <c:dPt>
            <c:idx val="21"/>
            <c:invertIfNegative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22"/>
            <c:invertIfNegative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23"/>
            <c:invertIfNegative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cat>
            <c:strRef>
              <c:f>Supply_Balance_1991_2015!$B$1:$Y$1</c:f>
              <c:strCache>
                <c:ptCount val="24"/>
                <c:pt idx="0">
                  <c:v>Local climate regulation</c:v>
                </c:pt>
                <c:pt idx="1">
                  <c:v>Global climate regulation</c:v>
                </c:pt>
                <c:pt idx="2">
                  <c:v>Flood protection</c:v>
                </c:pt>
                <c:pt idx="3">
                  <c:v>Groundwater recharge</c:v>
                </c:pt>
                <c:pt idx="4">
                  <c:v>Air quality regulation</c:v>
                </c:pt>
                <c:pt idx="5">
                  <c:v>Erosion regulation</c:v>
                </c:pt>
                <c:pt idx="6">
                  <c:v>Nutrient regulation</c:v>
                </c:pt>
                <c:pt idx="7">
                  <c:v>Water purification</c:v>
                </c:pt>
                <c:pt idx="8">
                  <c:v>Pollination</c:v>
                </c:pt>
                <c:pt idx="9">
                  <c:v>All Regulation ES</c:v>
                </c:pt>
                <c:pt idx="10">
                  <c:v>Crops</c:v>
                </c:pt>
                <c:pt idx="11">
                  <c:v>Livestock</c:v>
                </c:pt>
                <c:pt idx="12">
                  <c:v>Fodder</c:v>
                </c:pt>
                <c:pt idx="13">
                  <c:v>Fish</c:v>
                </c:pt>
                <c:pt idx="14">
                  <c:v>Wild food</c:v>
                </c:pt>
                <c:pt idx="15">
                  <c:v>Timber</c:v>
                </c:pt>
                <c:pt idx="16">
                  <c:v>Wood fuel</c:v>
                </c:pt>
                <c:pt idx="17">
                  <c:v>Energy</c:v>
                </c:pt>
                <c:pt idx="18">
                  <c:v>Biochemicals and medecine</c:v>
                </c:pt>
                <c:pt idx="19">
                  <c:v>Freshwater</c:v>
                </c:pt>
                <c:pt idx="20">
                  <c:v>All Provisioning ES</c:v>
                </c:pt>
                <c:pt idx="21">
                  <c:v>Recreation/Aestetic values</c:v>
                </c:pt>
                <c:pt idx="22">
                  <c:v>Intrinsec value of biodiversity</c:v>
                </c:pt>
                <c:pt idx="23">
                  <c:v>All Cultural ES</c:v>
                </c:pt>
              </c:strCache>
            </c:strRef>
          </c:cat>
          <c:val>
            <c:numRef>
              <c:f>Supply_Balance_1991_2015!$B$5:$Y$5</c:f>
              <c:numCache>
                <c:formatCode>0.0</c:formatCode>
                <c:ptCount val="24"/>
                <c:pt idx="0">
                  <c:v>-3.1295576727521253</c:v>
                </c:pt>
                <c:pt idx="1">
                  <c:v>-4.4796851176543253</c:v>
                </c:pt>
                <c:pt idx="2">
                  <c:v>-3.0051271388021292</c:v>
                </c:pt>
                <c:pt idx="3">
                  <c:v>-2.5309427962018027</c:v>
                </c:pt>
                <c:pt idx="4">
                  <c:v>-5.9034535388725553</c:v>
                </c:pt>
                <c:pt idx="5">
                  <c:v>-6.0902897787134069</c:v>
                </c:pt>
                <c:pt idx="6">
                  <c:v>-5.1535384548783778</c:v>
                </c:pt>
                <c:pt idx="7">
                  <c:v>-5.4453299682661331</c:v>
                </c:pt>
                <c:pt idx="8">
                  <c:v>-6.5401609667724445</c:v>
                </c:pt>
                <c:pt idx="9">
                  <c:v>-4.7135716143703172</c:v>
                </c:pt>
                <c:pt idx="10">
                  <c:v>3.7696105905609452</c:v>
                </c:pt>
                <c:pt idx="11">
                  <c:v>0.12640142318519895</c:v>
                </c:pt>
                <c:pt idx="12">
                  <c:v>-0.36714613579483185</c:v>
                </c:pt>
                <c:pt idx="13">
                  <c:v>6.1903662109015896</c:v>
                </c:pt>
                <c:pt idx="14">
                  <c:v>-5.8799194455514554</c:v>
                </c:pt>
                <c:pt idx="15">
                  <c:v>-5.8383712757341923</c:v>
                </c:pt>
                <c:pt idx="16">
                  <c:v>-6.539113927264502</c:v>
                </c:pt>
                <c:pt idx="17">
                  <c:v>0.3471476360177011</c:v>
                </c:pt>
                <c:pt idx="18">
                  <c:v>-5.1959775762991685</c:v>
                </c:pt>
                <c:pt idx="19">
                  <c:v>3.4401810830292017</c:v>
                </c:pt>
                <c:pt idx="20">
                  <c:v>-2.8737218255667689</c:v>
                </c:pt>
                <c:pt idx="21">
                  <c:v>-4.3205295929824885</c:v>
                </c:pt>
                <c:pt idx="22">
                  <c:v>-5.9934475689054345</c:v>
                </c:pt>
                <c:pt idx="23">
                  <c:v>-5.0759022178711959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57992696"/>
        <c:axId val="757997792"/>
      </c:barChart>
      <c:catAx>
        <c:axId val="757992696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low"/>
        <c:txPr>
          <a:bodyPr/>
          <a:lstStyle/>
          <a:p>
            <a:pPr>
              <a:defRPr sz="1400"/>
            </a:pPr>
            <a:endParaRPr lang="fr-FR"/>
          </a:p>
        </c:txPr>
        <c:crossAx val="757997792"/>
        <c:crosses val="autoZero"/>
        <c:auto val="1"/>
        <c:lblAlgn val="ctr"/>
        <c:lblOffset val="100"/>
        <c:noMultiLvlLbl val="0"/>
      </c:catAx>
      <c:valAx>
        <c:axId val="757997792"/>
        <c:scaling>
          <c:orientation val="minMax"/>
          <c:max val="10"/>
          <c:min val="-10"/>
        </c:scaling>
        <c:delete val="0"/>
        <c:axPos val="b"/>
        <c:majorGridlines/>
        <c:numFmt formatCode="0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fr-FR"/>
          </a:p>
        </c:txPr>
        <c:crossAx val="757992696"/>
        <c:crosses val="autoZero"/>
        <c:crossBetween val="between"/>
        <c:majorUnit val="10"/>
      </c:valAx>
    </c:plotArea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rtl="1">
              <a:defRPr sz="1600"/>
            </a:pPr>
            <a:r>
              <a:rPr lang="ar-DZ" sz="1600" dirty="0" smtClean="0"/>
              <a:t>ميزان الطلب </a:t>
            </a:r>
            <a:r>
              <a:rPr lang="en-US" sz="1600" dirty="0" smtClean="0"/>
              <a:t>ES 1991-2015</a:t>
            </a:r>
            <a:r>
              <a:rPr lang="ar-DZ" sz="1600" dirty="0" smtClean="0"/>
              <a:t>٪</a:t>
            </a:r>
            <a:endParaRPr lang="en-US" sz="1600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49845944444444462"/>
          <c:y val="7.1389200998751554E-2"/>
          <c:w val="0.45659666666666682"/>
          <c:h val="0.8588515917602996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Demand_Balance_1991_2015!$A$5</c:f>
              <c:strCache>
                <c:ptCount val="1"/>
                <c:pt idx="0">
                  <c:v>ES Demand Balance 1991-2015 %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</c:spPr>
          </c:dPt>
          <c:dPt>
            <c:idx val="6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</c:spPr>
          </c:dPt>
          <c:dPt>
            <c:idx val="7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</c:spPr>
          </c:dPt>
          <c:dPt>
            <c:idx val="8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</c:spPr>
          </c:dPt>
          <c:dPt>
            <c:idx val="9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</c:spPr>
          </c:dPt>
          <c:dPt>
            <c:idx val="10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</c:spPr>
          </c:dPt>
          <c:dPt>
            <c:idx val="11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</c:spPr>
          </c:dPt>
          <c:dPt>
            <c:idx val="12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</c:spPr>
          </c:dPt>
          <c:dPt>
            <c:idx val="13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</c:spPr>
          </c:dPt>
          <c:dPt>
            <c:idx val="14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</c:spPr>
          </c:dPt>
          <c:dPt>
            <c:idx val="15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</c:spPr>
          </c:dPt>
          <c:dPt>
            <c:idx val="16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</c:spPr>
          </c:dPt>
          <c:dPt>
            <c:idx val="17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</c:spPr>
          </c:dPt>
          <c:dPt>
            <c:idx val="18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</c:spPr>
          </c:dPt>
          <c:dPt>
            <c:idx val="19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</c:spPr>
          </c:dPt>
          <c:dPt>
            <c:idx val="20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</c:spPr>
          </c:dPt>
          <c:dPt>
            <c:idx val="21"/>
            <c:invertIfNegative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22"/>
            <c:invertIfNegative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23"/>
            <c:invertIfNegative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cat>
            <c:strRef>
              <c:f>Demand_Balance_1991_2015!$B$1:$Y$1</c:f>
              <c:strCache>
                <c:ptCount val="24"/>
                <c:pt idx="0">
                  <c:v>Local climate regulation</c:v>
                </c:pt>
                <c:pt idx="1">
                  <c:v>Global climate regulation</c:v>
                </c:pt>
                <c:pt idx="2">
                  <c:v>Flood protection</c:v>
                </c:pt>
                <c:pt idx="3">
                  <c:v>Groundwater recharge</c:v>
                </c:pt>
                <c:pt idx="4">
                  <c:v>Air quality regulation</c:v>
                </c:pt>
                <c:pt idx="5">
                  <c:v>Erosion regulation</c:v>
                </c:pt>
                <c:pt idx="6">
                  <c:v>Nutrient regulation</c:v>
                </c:pt>
                <c:pt idx="7">
                  <c:v>Water purification</c:v>
                </c:pt>
                <c:pt idx="8">
                  <c:v>Pollination</c:v>
                </c:pt>
                <c:pt idx="9">
                  <c:v>All Regulation ES</c:v>
                </c:pt>
                <c:pt idx="10">
                  <c:v>Crops</c:v>
                </c:pt>
                <c:pt idx="11">
                  <c:v>Livestock</c:v>
                </c:pt>
                <c:pt idx="12">
                  <c:v>Fodder</c:v>
                </c:pt>
                <c:pt idx="13">
                  <c:v>Fish</c:v>
                </c:pt>
                <c:pt idx="14">
                  <c:v>Wild food</c:v>
                </c:pt>
                <c:pt idx="15">
                  <c:v>Timber</c:v>
                </c:pt>
                <c:pt idx="16">
                  <c:v>Wood fuel</c:v>
                </c:pt>
                <c:pt idx="17">
                  <c:v>Energy</c:v>
                </c:pt>
                <c:pt idx="18">
                  <c:v>Biochemicals and medecine</c:v>
                </c:pt>
                <c:pt idx="19">
                  <c:v>Freshwater</c:v>
                </c:pt>
                <c:pt idx="20">
                  <c:v>All Provisioning ES</c:v>
                </c:pt>
                <c:pt idx="21">
                  <c:v>Recreation/Aestetic values</c:v>
                </c:pt>
                <c:pt idx="22">
                  <c:v>Intrinsec value of biodiversity</c:v>
                </c:pt>
                <c:pt idx="23">
                  <c:v>All Cultural ES</c:v>
                </c:pt>
              </c:strCache>
            </c:strRef>
          </c:cat>
          <c:val>
            <c:numRef>
              <c:f>Demand_Balance_1991_2015!$B$5:$Y$5</c:f>
              <c:numCache>
                <c:formatCode>0.0</c:formatCode>
                <c:ptCount val="24"/>
                <c:pt idx="0">
                  <c:v>7.7210215049966564</c:v>
                </c:pt>
                <c:pt idx="1">
                  <c:v>7.6651246015580661</c:v>
                </c:pt>
                <c:pt idx="2">
                  <c:v>8.8694065526260779</c:v>
                </c:pt>
                <c:pt idx="3">
                  <c:v>6.9368387570869761</c:v>
                </c:pt>
                <c:pt idx="4">
                  <c:v>16.056493137075087</c:v>
                </c:pt>
                <c:pt idx="5">
                  <c:v>7.6775430563467042</c:v>
                </c:pt>
                <c:pt idx="6">
                  <c:v>4.6235691701423915</c:v>
                </c:pt>
                <c:pt idx="7">
                  <c:v>4.2161491848205443</c:v>
                </c:pt>
                <c:pt idx="8">
                  <c:v>6.8906144734038</c:v>
                </c:pt>
                <c:pt idx="9">
                  <c:v>7.3156461041901695</c:v>
                </c:pt>
                <c:pt idx="10">
                  <c:v>8.824367475403518</c:v>
                </c:pt>
                <c:pt idx="11">
                  <c:v>17.002496432227623</c:v>
                </c:pt>
                <c:pt idx="12">
                  <c:v>3.5567895677034258</c:v>
                </c:pt>
                <c:pt idx="13">
                  <c:v>21.574654591025929</c:v>
                </c:pt>
                <c:pt idx="14">
                  <c:v>-0.20062327651616294</c:v>
                </c:pt>
                <c:pt idx="15">
                  <c:v>3.2003471262661192</c:v>
                </c:pt>
                <c:pt idx="16">
                  <c:v>-1.772220506754006</c:v>
                </c:pt>
                <c:pt idx="17">
                  <c:v>13.072819468124194</c:v>
                </c:pt>
                <c:pt idx="18">
                  <c:v>8.017385378133925</c:v>
                </c:pt>
                <c:pt idx="19">
                  <c:v>7.4646703758267066</c:v>
                </c:pt>
                <c:pt idx="20">
                  <c:v>7.0847018396788215</c:v>
                </c:pt>
                <c:pt idx="21">
                  <c:v>31.108000303994537</c:v>
                </c:pt>
                <c:pt idx="22">
                  <c:v>19.920936353510783</c:v>
                </c:pt>
                <c:pt idx="23">
                  <c:v>27.331887007587667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57999360"/>
        <c:axId val="757999752"/>
      </c:barChart>
      <c:catAx>
        <c:axId val="757999360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low"/>
        <c:txPr>
          <a:bodyPr/>
          <a:lstStyle/>
          <a:p>
            <a:pPr>
              <a:defRPr sz="1400"/>
            </a:pPr>
            <a:endParaRPr lang="fr-FR"/>
          </a:p>
        </c:txPr>
        <c:crossAx val="757999752"/>
        <c:crossesAt val="0"/>
        <c:auto val="1"/>
        <c:lblAlgn val="ctr"/>
        <c:lblOffset val="100"/>
        <c:noMultiLvlLbl val="0"/>
      </c:catAx>
      <c:valAx>
        <c:axId val="757999752"/>
        <c:scaling>
          <c:orientation val="minMax"/>
          <c:max val="35"/>
          <c:min val="-10"/>
        </c:scaling>
        <c:delete val="0"/>
        <c:axPos val="b"/>
        <c:majorGridlines/>
        <c:numFmt formatCode="0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fr-FR"/>
          </a:p>
        </c:txPr>
        <c:crossAx val="757999360"/>
        <c:crosses val="autoZero"/>
        <c:crossBetween val="between"/>
        <c:majorUnit val="10"/>
      </c:valAx>
    </c:plotArea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6515986769569985E-2"/>
          <c:y val="0.13887207792057416"/>
          <c:w val="0.90306471619644069"/>
          <c:h val="0.64195678799916545"/>
        </c:manualLayout>
      </c:layout>
      <c:lineChart>
        <c:grouping val="standard"/>
        <c:varyColors val="0"/>
        <c:ser>
          <c:idx val="0"/>
          <c:order val="0"/>
          <c:tx>
            <c:strRef>
              <c:f>SWD_Time_Series!$D$1</c:f>
              <c:strCache>
                <c:ptCount val="1"/>
                <c:pt idx="0">
                  <c:v>Surf Eau (ha)</c:v>
                </c:pt>
              </c:strCache>
            </c:strRef>
          </c:tx>
          <c:spPr>
            <a:ln w="12700">
              <a:solidFill>
                <a:srgbClr val="00B0F0"/>
              </a:solidFill>
            </a:ln>
          </c:spPr>
          <c:marker>
            <c:symbol val="none"/>
          </c:marker>
          <c:cat>
            <c:numRef>
              <c:f>SWD_Time_Series!$A$2:$A$606</c:f>
              <c:numCache>
                <c:formatCode>yyyy\-mm\-dd;@</c:formatCode>
                <c:ptCount val="605"/>
                <c:pt idx="0">
                  <c:v>31786</c:v>
                </c:pt>
                <c:pt idx="1">
                  <c:v>31818</c:v>
                </c:pt>
                <c:pt idx="2">
                  <c:v>31914</c:v>
                </c:pt>
                <c:pt idx="3">
                  <c:v>31930</c:v>
                </c:pt>
                <c:pt idx="4">
                  <c:v>31962</c:v>
                </c:pt>
                <c:pt idx="5">
                  <c:v>31978</c:v>
                </c:pt>
                <c:pt idx="6">
                  <c:v>32010</c:v>
                </c:pt>
                <c:pt idx="7">
                  <c:v>32042</c:v>
                </c:pt>
                <c:pt idx="8">
                  <c:v>32058</c:v>
                </c:pt>
                <c:pt idx="9">
                  <c:v>32074</c:v>
                </c:pt>
                <c:pt idx="10">
                  <c:v>32106</c:v>
                </c:pt>
                <c:pt idx="11">
                  <c:v>32146</c:v>
                </c:pt>
                <c:pt idx="12">
                  <c:v>32202</c:v>
                </c:pt>
                <c:pt idx="13">
                  <c:v>32314</c:v>
                </c:pt>
                <c:pt idx="14">
                  <c:v>32362</c:v>
                </c:pt>
                <c:pt idx="15">
                  <c:v>32410</c:v>
                </c:pt>
                <c:pt idx="16">
                  <c:v>32426</c:v>
                </c:pt>
                <c:pt idx="17">
                  <c:v>32442</c:v>
                </c:pt>
                <c:pt idx="18">
                  <c:v>32458</c:v>
                </c:pt>
                <c:pt idx="19">
                  <c:v>32490</c:v>
                </c:pt>
                <c:pt idx="20">
                  <c:v>32538</c:v>
                </c:pt>
                <c:pt idx="21">
                  <c:v>32570</c:v>
                </c:pt>
                <c:pt idx="22">
                  <c:v>32602</c:v>
                </c:pt>
                <c:pt idx="23">
                  <c:v>32618</c:v>
                </c:pt>
                <c:pt idx="24">
                  <c:v>32666</c:v>
                </c:pt>
                <c:pt idx="25">
                  <c:v>32682</c:v>
                </c:pt>
                <c:pt idx="26">
                  <c:v>32714</c:v>
                </c:pt>
                <c:pt idx="27">
                  <c:v>32730</c:v>
                </c:pt>
                <c:pt idx="28">
                  <c:v>32746</c:v>
                </c:pt>
                <c:pt idx="29">
                  <c:v>32810</c:v>
                </c:pt>
                <c:pt idx="30">
                  <c:v>32826</c:v>
                </c:pt>
                <c:pt idx="31">
                  <c:v>32842</c:v>
                </c:pt>
                <c:pt idx="32">
                  <c:v>32858</c:v>
                </c:pt>
                <c:pt idx="33">
                  <c:v>32890</c:v>
                </c:pt>
                <c:pt idx="34">
                  <c:v>32922</c:v>
                </c:pt>
                <c:pt idx="35">
                  <c:v>32954</c:v>
                </c:pt>
                <c:pt idx="36">
                  <c:v>32986</c:v>
                </c:pt>
                <c:pt idx="37">
                  <c:v>33018</c:v>
                </c:pt>
                <c:pt idx="38">
                  <c:v>33034</c:v>
                </c:pt>
                <c:pt idx="39">
                  <c:v>33050</c:v>
                </c:pt>
                <c:pt idx="40">
                  <c:v>33082</c:v>
                </c:pt>
                <c:pt idx="41">
                  <c:v>33098</c:v>
                </c:pt>
                <c:pt idx="42">
                  <c:v>33130</c:v>
                </c:pt>
                <c:pt idx="43">
                  <c:v>33146</c:v>
                </c:pt>
                <c:pt idx="44">
                  <c:v>33178</c:v>
                </c:pt>
                <c:pt idx="45">
                  <c:v>33226</c:v>
                </c:pt>
                <c:pt idx="46">
                  <c:v>33242</c:v>
                </c:pt>
                <c:pt idx="47">
                  <c:v>33322</c:v>
                </c:pt>
                <c:pt idx="48">
                  <c:v>33354</c:v>
                </c:pt>
                <c:pt idx="49">
                  <c:v>33370</c:v>
                </c:pt>
                <c:pt idx="50">
                  <c:v>33386</c:v>
                </c:pt>
                <c:pt idx="51">
                  <c:v>33402</c:v>
                </c:pt>
                <c:pt idx="52">
                  <c:v>33418</c:v>
                </c:pt>
                <c:pt idx="53">
                  <c:v>33450</c:v>
                </c:pt>
                <c:pt idx="54">
                  <c:v>33466</c:v>
                </c:pt>
                <c:pt idx="55">
                  <c:v>33514</c:v>
                </c:pt>
                <c:pt idx="56">
                  <c:v>33546</c:v>
                </c:pt>
                <c:pt idx="57">
                  <c:v>33626</c:v>
                </c:pt>
                <c:pt idx="58">
                  <c:v>33722</c:v>
                </c:pt>
                <c:pt idx="59">
                  <c:v>33738</c:v>
                </c:pt>
                <c:pt idx="60">
                  <c:v>33746</c:v>
                </c:pt>
                <c:pt idx="61">
                  <c:v>33754</c:v>
                </c:pt>
                <c:pt idx="62">
                  <c:v>33770</c:v>
                </c:pt>
                <c:pt idx="63">
                  <c:v>33802</c:v>
                </c:pt>
                <c:pt idx="64">
                  <c:v>33818</c:v>
                </c:pt>
                <c:pt idx="65">
                  <c:v>33834</c:v>
                </c:pt>
                <c:pt idx="66">
                  <c:v>33866</c:v>
                </c:pt>
                <c:pt idx="67">
                  <c:v>33882</c:v>
                </c:pt>
                <c:pt idx="68">
                  <c:v>33898</c:v>
                </c:pt>
                <c:pt idx="69">
                  <c:v>33930</c:v>
                </c:pt>
                <c:pt idx="70">
                  <c:v>33994</c:v>
                </c:pt>
                <c:pt idx="71">
                  <c:v>34026</c:v>
                </c:pt>
                <c:pt idx="72">
                  <c:v>34122</c:v>
                </c:pt>
                <c:pt idx="73">
                  <c:v>34154</c:v>
                </c:pt>
                <c:pt idx="74">
                  <c:v>34170</c:v>
                </c:pt>
                <c:pt idx="75">
                  <c:v>34186</c:v>
                </c:pt>
                <c:pt idx="76">
                  <c:v>34202</c:v>
                </c:pt>
                <c:pt idx="77">
                  <c:v>34218</c:v>
                </c:pt>
                <c:pt idx="78">
                  <c:v>34282</c:v>
                </c:pt>
                <c:pt idx="79">
                  <c:v>34330</c:v>
                </c:pt>
                <c:pt idx="80">
                  <c:v>34442</c:v>
                </c:pt>
                <c:pt idx="81">
                  <c:v>34458</c:v>
                </c:pt>
                <c:pt idx="82">
                  <c:v>34474</c:v>
                </c:pt>
                <c:pt idx="83">
                  <c:v>34490</c:v>
                </c:pt>
                <c:pt idx="84">
                  <c:v>34506</c:v>
                </c:pt>
                <c:pt idx="85">
                  <c:v>34522</c:v>
                </c:pt>
                <c:pt idx="86">
                  <c:v>34570</c:v>
                </c:pt>
                <c:pt idx="87">
                  <c:v>34602</c:v>
                </c:pt>
                <c:pt idx="88">
                  <c:v>34634</c:v>
                </c:pt>
                <c:pt idx="89">
                  <c:v>34746</c:v>
                </c:pt>
                <c:pt idx="90">
                  <c:v>34778</c:v>
                </c:pt>
                <c:pt idx="91">
                  <c:v>34842</c:v>
                </c:pt>
                <c:pt idx="92">
                  <c:v>34874</c:v>
                </c:pt>
                <c:pt idx="93">
                  <c:v>35098</c:v>
                </c:pt>
                <c:pt idx="94">
                  <c:v>35114</c:v>
                </c:pt>
                <c:pt idx="95">
                  <c:v>35130</c:v>
                </c:pt>
                <c:pt idx="96">
                  <c:v>35146</c:v>
                </c:pt>
                <c:pt idx="97">
                  <c:v>35210</c:v>
                </c:pt>
                <c:pt idx="98">
                  <c:v>35226</c:v>
                </c:pt>
                <c:pt idx="99">
                  <c:v>35274</c:v>
                </c:pt>
                <c:pt idx="100">
                  <c:v>35290</c:v>
                </c:pt>
                <c:pt idx="101">
                  <c:v>35338</c:v>
                </c:pt>
                <c:pt idx="102">
                  <c:v>35370</c:v>
                </c:pt>
                <c:pt idx="103">
                  <c:v>35402</c:v>
                </c:pt>
                <c:pt idx="104">
                  <c:v>35418</c:v>
                </c:pt>
                <c:pt idx="105">
                  <c:v>35466</c:v>
                </c:pt>
                <c:pt idx="106">
                  <c:v>35482</c:v>
                </c:pt>
                <c:pt idx="107">
                  <c:v>35546</c:v>
                </c:pt>
                <c:pt idx="108">
                  <c:v>35578</c:v>
                </c:pt>
                <c:pt idx="109">
                  <c:v>35594</c:v>
                </c:pt>
                <c:pt idx="110">
                  <c:v>35626</c:v>
                </c:pt>
                <c:pt idx="111">
                  <c:v>35658</c:v>
                </c:pt>
                <c:pt idx="112">
                  <c:v>35674</c:v>
                </c:pt>
                <c:pt idx="113">
                  <c:v>35706</c:v>
                </c:pt>
                <c:pt idx="114">
                  <c:v>35722</c:v>
                </c:pt>
                <c:pt idx="115">
                  <c:v>35786</c:v>
                </c:pt>
                <c:pt idx="116">
                  <c:v>35834</c:v>
                </c:pt>
                <c:pt idx="117">
                  <c:v>35882</c:v>
                </c:pt>
                <c:pt idx="118">
                  <c:v>35914</c:v>
                </c:pt>
                <c:pt idx="119">
                  <c:v>35930</c:v>
                </c:pt>
                <c:pt idx="120">
                  <c:v>35946</c:v>
                </c:pt>
                <c:pt idx="121">
                  <c:v>35978</c:v>
                </c:pt>
                <c:pt idx="122">
                  <c:v>35993</c:v>
                </c:pt>
                <c:pt idx="123">
                  <c:v>36010</c:v>
                </c:pt>
                <c:pt idx="124">
                  <c:v>36026</c:v>
                </c:pt>
                <c:pt idx="125">
                  <c:v>36042</c:v>
                </c:pt>
                <c:pt idx="126">
                  <c:v>36122</c:v>
                </c:pt>
                <c:pt idx="127">
                  <c:v>36138</c:v>
                </c:pt>
                <c:pt idx="128">
                  <c:v>36250</c:v>
                </c:pt>
                <c:pt idx="129">
                  <c:v>36314</c:v>
                </c:pt>
                <c:pt idx="130">
                  <c:v>36330</c:v>
                </c:pt>
                <c:pt idx="131">
                  <c:v>36346</c:v>
                </c:pt>
                <c:pt idx="132">
                  <c:v>36370</c:v>
                </c:pt>
                <c:pt idx="133">
                  <c:v>36378</c:v>
                </c:pt>
                <c:pt idx="134">
                  <c:v>36386</c:v>
                </c:pt>
                <c:pt idx="135">
                  <c:v>36402</c:v>
                </c:pt>
                <c:pt idx="136">
                  <c:v>36418</c:v>
                </c:pt>
                <c:pt idx="137">
                  <c:v>36426</c:v>
                </c:pt>
                <c:pt idx="138">
                  <c:v>36458</c:v>
                </c:pt>
                <c:pt idx="139">
                  <c:v>36466</c:v>
                </c:pt>
                <c:pt idx="140">
                  <c:v>36490</c:v>
                </c:pt>
                <c:pt idx="141">
                  <c:v>36498</c:v>
                </c:pt>
                <c:pt idx="142">
                  <c:v>36530</c:v>
                </c:pt>
                <c:pt idx="143">
                  <c:v>36546</c:v>
                </c:pt>
                <c:pt idx="144">
                  <c:v>36586</c:v>
                </c:pt>
                <c:pt idx="145">
                  <c:v>36642</c:v>
                </c:pt>
                <c:pt idx="146">
                  <c:v>36650</c:v>
                </c:pt>
                <c:pt idx="147">
                  <c:v>36682</c:v>
                </c:pt>
                <c:pt idx="148">
                  <c:v>36698</c:v>
                </c:pt>
                <c:pt idx="149">
                  <c:v>36706</c:v>
                </c:pt>
                <c:pt idx="150">
                  <c:v>36714</c:v>
                </c:pt>
                <c:pt idx="151">
                  <c:v>36738</c:v>
                </c:pt>
                <c:pt idx="152">
                  <c:v>36746</c:v>
                </c:pt>
                <c:pt idx="153">
                  <c:v>36754</c:v>
                </c:pt>
                <c:pt idx="154">
                  <c:v>36762</c:v>
                </c:pt>
                <c:pt idx="155">
                  <c:v>36770</c:v>
                </c:pt>
                <c:pt idx="156">
                  <c:v>36786</c:v>
                </c:pt>
                <c:pt idx="157">
                  <c:v>36810</c:v>
                </c:pt>
                <c:pt idx="158">
                  <c:v>36850</c:v>
                </c:pt>
                <c:pt idx="159">
                  <c:v>36874</c:v>
                </c:pt>
                <c:pt idx="160">
                  <c:v>36930</c:v>
                </c:pt>
                <c:pt idx="161">
                  <c:v>36954</c:v>
                </c:pt>
                <c:pt idx="162">
                  <c:v>36978</c:v>
                </c:pt>
                <c:pt idx="163">
                  <c:v>37042</c:v>
                </c:pt>
                <c:pt idx="164">
                  <c:v>37050</c:v>
                </c:pt>
                <c:pt idx="165">
                  <c:v>37058</c:v>
                </c:pt>
                <c:pt idx="166">
                  <c:v>37066</c:v>
                </c:pt>
                <c:pt idx="167">
                  <c:v>37074</c:v>
                </c:pt>
                <c:pt idx="168">
                  <c:v>37090</c:v>
                </c:pt>
                <c:pt idx="169">
                  <c:v>37098</c:v>
                </c:pt>
                <c:pt idx="170">
                  <c:v>37106</c:v>
                </c:pt>
                <c:pt idx="171">
                  <c:v>37130</c:v>
                </c:pt>
                <c:pt idx="172">
                  <c:v>37138</c:v>
                </c:pt>
                <c:pt idx="173">
                  <c:v>37162</c:v>
                </c:pt>
                <c:pt idx="174">
                  <c:v>37170</c:v>
                </c:pt>
                <c:pt idx="175">
                  <c:v>37186</c:v>
                </c:pt>
                <c:pt idx="176">
                  <c:v>37210</c:v>
                </c:pt>
                <c:pt idx="177">
                  <c:v>37266</c:v>
                </c:pt>
                <c:pt idx="178">
                  <c:v>37298</c:v>
                </c:pt>
                <c:pt idx="179">
                  <c:v>37314</c:v>
                </c:pt>
                <c:pt idx="180">
                  <c:v>37330</c:v>
                </c:pt>
                <c:pt idx="181">
                  <c:v>37354</c:v>
                </c:pt>
                <c:pt idx="182">
                  <c:v>37402</c:v>
                </c:pt>
                <c:pt idx="183">
                  <c:v>37410</c:v>
                </c:pt>
                <c:pt idx="184">
                  <c:v>37418</c:v>
                </c:pt>
                <c:pt idx="185">
                  <c:v>37426</c:v>
                </c:pt>
                <c:pt idx="186">
                  <c:v>37434</c:v>
                </c:pt>
                <c:pt idx="187">
                  <c:v>37442</c:v>
                </c:pt>
                <c:pt idx="188">
                  <c:v>37458</c:v>
                </c:pt>
                <c:pt idx="189">
                  <c:v>37474</c:v>
                </c:pt>
                <c:pt idx="190">
                  <c:v>37746</c:v>
                </c:pt>
                <c:pt idx="191">
                  <c:v>37818</c:v>
                </c:pt>
                <c:pt idx="192">
                  <c:v>37850</c:v>
                </c:pt>
                <c:pt idx="193">
                  <c:v>37866</c:v>
                </c:pt>
                <c:pt idx="194">
                  <c:v>37890</c:v>
                </c:pt>
                <c:pt idx="195">
                  <c:v>37906</c:v>
                </c:pt>
                <c:pt idx="196">
                  <c:v>37914</c:v>
                </c:pt>
                <c:pt idx="197">
                  <c:v>37994</c:v>
                </c:pt>
                <c:pt idx="198">
                  <c:v>38002</c:v>
                </c:pt>
                <c:pt idx="199">
                  <c:v>38018</c:v>
                </c:pt>
                <c:pt idx="200">
                  <c:v>38058</c:v>
                </c:pt>
                <c:pt idx="201">
                  <c:v>38122</c:v>
                </c:pt>
                <c:pt idx="202">
                  <c:v>38138</c:v>
                </c:pt>
                <c:pt idx="203">
                  <c:v>38146</c:v>
                </c:pt>
                <c:pt idx="204">
                  <c:v>38162</c:v>
                </c:pt>
                <c:pt idx="205">
                  <c:v>38186</c:v>
                </c:pt>
                <c:pt idx="206">
                  <c:v>38210</c:v>
                </c:pt>
                <c:pt idx="207">
                  <c:v>38234</c:v>
                </c:pt>
                <c:pt idx="208">
                  <c:v>38242</c:v>
                </c:pt>
                <c:pt idx="209">
                  <c:v>38258</c:v>
                </c:pt>
                <c:pt idx="210">
                  <c:v>38354</c:v>
                </c:pt>
                <c:pt idx="211">
                  <c:v>38362</c:v>
                </c:pt>
                <c:pt idx="212">
                  <c:v>38426</c:v>
                </c:pt>
                <c:pt idx="213">
                  <c:v>38434</c:v>
                </c:pt>
                <c:pt idx="214">
                  <c:v>38474</c:v>
                </c:pt>
                <c:pt idx="215">
                  <c:v>38498</c:v>
                </c:pt>
                <c:pt idx="216">
                  <c:v>38514</c:v>
                </c:pt>
                <c:pt idx="217">
                  <c:v>38522</c:v>
                </c:pt>
                <c:pt idx="218">
                  <c:v>38530</c:v>
                </c:pt>
                <c:pt idx="219">
                  <c:v>38546</c:v>
                </c:pt>
                <c:pt idx="220">
                  <c:v>38578</c:v>
                </c:pt>
                <c:pt idx="221">
                  <c:v>38618</c:v>
                </c:pt>
                <c:pt idx="222">
                  <c:v>38666</c:v>
                </c:pt>
                <c:pt idx="223">
                  <c:v>38690</c:v>
                </c:pt>
                <c:pt idx="224">
                  <c:v>38802</c:v>
                </c:pt>
                <c:pt idx="225">
                  <c:v>38898</c:v>
                </c:pt>
                <c:pt idx="226">
                  <c:v>38906</c:v>
                </c:pt>
                <c:pt idx="227">
                  <c:v>38922</c:v>
                </c:pt>
                <c:pt idx="228">
                  <c:v>38978</c:v>
                </c:pt>
                <c:pt idx="229">
                  <c:v>39066</c:v>
                </c:pt>
                <c:pt idx="230">
                  <c:v>39082</c:v>
                </c:pt>
                <c:pt idx="231">
                  <c:v>39090</c:v>
                </c:pt>
                <c:pt idx="232">
                  <c:v>39130</c:v>
                </c:pt>
                <c:pt idx="233">
                  <c:v>39138</c:v>
                </c:pt>
                <c:pt idx="234">
                  <c:v>39178</c:v>
                </c:pt>
                <c:pt idx="235">
                  <c:v>39194</c:v>
                </c:pt>
                <c:pt idx="236">
                  <c:v>39226</c:v>
                </c:pt>
                <c:pt idx="237">
                  <c:v>39258</c:v>
                </c:pt>
                <c:pt idx="238">
                  <c:v>39266</c:v>
                </c:pt>
                <c:pt idx="239">
                  <c:v>39274</c:v>
                </c:pt>
                <c:pt idx="240">
                  <c:v>39282</c:v>
                </c:pt>
                <c:pt idx="241">
                  <c:v>39290</c:v>
                </c:pt>
                <c:pt idx="242">
                  <c:v>39298</c:v>
                </c:pt>
                <c:pt idx="243">
                  <c:v>39306</c:v>
                </c:pt>
                <c:pt idx="244">
                  <c:v>39322</c:v>
                </c:pt>
                <c:pt idx="245">
                  <c:v>39338</c:v>
                </c:pt>
                <c:pt idx="246">
                  <c:v>39410</c:v>
                </c:pt>
                <c:pt idx="247">
                  <c:v>39458</c:v>
                </c:pt>
                <c:pt idx="248">
                  <c:v>39474</c:v>
                </c:pt>
                <c:pt idx="249">
                  <c:v>39490</c:v>
                </c:pt>
                <c:pt idx="250">
                  <c:v>39506</c:v>
                </c:pt>
                <c:pt idx="251">
                  <c:v>39522</c:v>
                </c:pt>
                <c:pt idx="252">
                  <c:v>39530</c:v>
                </c:pt>
                <c:pt idx="253">
                  <c:v>39610</c:v>
                </c:pt>
                <c:pt idx="254">
                  <c:v>39634</c:v>
                </c:pt>
                <c:pt idx="255">
                  <c:v>39650</c:v>
                </c:pt>
                <c:pt idx="256">
                  <c:v>39658</c:v>
                </c:pt>
                <c:pt idx="257">
                  <c:v>39666</c:v>
                </c:pt>
                <c:pt idx="258">
                  <c:v>39674</c:v>
                </c:pt>
                <c:pt idx="259">
                  <c:v>39682</c:v>
                </c:pt>
                <c:pt idx="260">
                  <c:v>39690</c:v>
                </c:pt>
                <c:pt idx="261">
                  <c:v>39754</c:v>
                </c:pt>
                <c:pt idx="262">
                  <c:v>39762</c:v>
                </c:pt>
                <c:pt idx="263">
                  <c:v>39810</c:v>
                </c:pt>
                <c:pt idx="264">
                  <c:v>39866</c:v>
                </c:pt>
                <c:pt idx="265">
                  <c:v>39874</c:v>
                </c:pt>
                <c:pt idx="266">
                  <c:v>39898</c:v>
                </c:pt>
                <c:pt idx="267">
                  <c:v>39954</c:v>
                </c:pt>
                <c:pt idx="268">
                  <c:v>39970</c:v>
                </c:pt>
                <c:pt idx="269">
                  <c:v>39978</c:v>
                </c:pt>
                <c:pt idx="270">
                  <c:v>39994</c:v>
                </c:pt>
                <c:pt idx="271">
                  <c:v>40010</c:v>
                </c:pt>
                <c:pt idx="272">
                  <c:v>40018</c:v>
                </c:pt>
                <c:pt idx="273">
                  <c:v>40026</c:v>
                </c:pt>
                <c:pt idx="274">
                  <c:v>40034</c:v>
                </c:pt>
                <c:pt idx="275">
                  <c:v>40058</c:v>
                </c:pt>
                <c:pt idx="276">
                  <c:v>40074</c:v>
                </c:pt>
                <c:pt idx="277">
                  <c:v>40106</c:v>
                </c:pt>
                <c:pt idx="278">
                  <c:v>40114</c:v>
                </c:pt>
                <c:pt idx="279">
                  <c:v>40130</c:v>
                </c:pt>
                <c:pt idx="280">
                  <c:v>40154</c:v>
                </c:pt>
                <c:pt idx="281">
                  <c:v>40178</c:v>
                </c:pt>
                <c:pt idx="282">
                  <c:v>40202</c:v>
                </c:pt>
                <c:pt idx="283">
                  <c:v>40234</c:v>
                </c:pt>
                <c:pt idx="284">
                  <c:v>40266</c:v>
                </c:pt>
                <c:pt idx="285">
                  <c:v>40330</c:v>
                </c:pt>
                <c:pt idx="286">
                  <c:v>40346</c:v>
                </c:pt>
                <c:pt idx="287">
                  <c:v>40378</c:v>
                </c:pt>
                <c:pt idx="288">
                  <c:v>40394</c:v>
                </c:pt>
                <c:pt idx="289">
                  <c:v>40426</c:v>
                </c:pt>
                <c:pt idx="290">
                  <c:v>40458</c:v>
                </c:pt>
                <c:pt idx="291">
                  <c:v>40474</c:v>
                </c:pt>
                <c:pt idx="292">
                  <c:v>40546</c:v>
                </c:pt>
                <c:pt idx="293">
                  <c:v>40554</c:v>
                </c:pt>
                <c:pt idx="294">
                  <c:v>40586</c:v>
                </c:pt>
                <c:pt idx="295">
                  <c:v>40594</c:v>
                </c:pt>
                <c:pt idx="296">
                  <c:v>40642</c:v>
                </c:pt>
                <c:pt idx="297">
                  <c:v>40714</c:v>
                </c:pt>
                <c:pt idx="298">
                  <c:v>40754</c:v>
                </c:pt>
                <c:pt idx="299">
                  <c:v>40762</c:v>
                </c:pt>
                <c:pt idx="300">
                  <c:v>40770</c:v>
                </c:pt>
                <c:pt idx="301">
                  <c:v>40786</c:v>
                </c:pt>
                <c:pt idx="302">
                  <c:v>40802</c:v>
                </c:pt>
                <c:pt idx="303">
                  <c:v>40818</c:v>
                </c:pt>
                <c:pt idx="304">
                  <c:v>40834</c:v>
                </c:pt>
                <c:pt idx="305">
                  <c:v>40882</c:v>
                </c:pt>
                <c:pt idx="306">
                  <c:v>40914</c:v>
                </c:pt>
                <c:pt idx="307">
                  <c:v>40994</c:v>
                </c:pt>
                <c:pt idx="308">
                  <c:v>41026</c:v>
                </c:pt>
                <c:pt idx="309">
                  <c:v>41042</c:v>
                </c:pt>
                <c:pt idx="310">
                  <c:v>41058</c:v>
                </c:pt>
                <c:pt idx="311">
                  <c:v>41090</c:v>
                </c:pt>
                <c:pt idx="312">
                  <c:v>41106</c:v>
                </c:pt>
                <c:pt idx="313">
                  <c:v>41122</c:v>
                </c:pt>
                <c:pt idx="314">
                  <c:v>41138</c:v>
                </c:pt>
                <c:pt idx="315">
                  <c:v>41186</c:v>
                </c:pt>
                <c:pt idx="316">
                  <c:v>41218</c:v>
                </c:pt>
                <c:pt idx="317">
                  <c:v>41266</c:v>
                </c:pt>
                <c:pt idx="318">
                  <c:v>41362</c:v>
                </c:pt>
                <c:pt idx="319">
                  <c:v>41367</c:v>
                </c:pt>
                <c:pt idx="320">
                  <c:v>41418</c:v>
                </c:pt>
                <c:pt idx="321">
                  <c:v>41434</c:v>
                </c:pt>
                <c:pt idx="322">
                  <c:v>41450</c:v>
                </c:pt>
                <c:pt idx="323">
                  <c:v>41466</c:v>
                </c:pt>
                <c:pt idx="324">
                  <c:v>41482</c:v>
                </c:pt>
                <c:pt idx="325">
                  <c:v>41498</c:v>
                </c:pt>
                <c:pt idx="326">
                  <c:v>41514</c:v>
                </c:pt>
                <c:pt idx="327">
                  <c:v>41578</c:v>
                </c:pt>
                <c:pt idx="328">
                  <c:v>41674</c:v>
                </c:pt>
                <c:pt idx="329">
                  <c:v>41738</c:v>
                </c:pt>
                <c:pt idx="330">
                  <c:v>41770</c:v>
                </c:pt>
                <c:pt idx="331">
                  <c:v>41802</c:v>
                </c:pt>
                <c:pt idx="332">
                  <c:v>41818</c:v>
                </c:pt>
                <c:pt idx="333">
                  <c:v>41850</c:v>
                </c:pt>
                <c:pt idx="334">
                  <c:v>41866</c:v>
                </c:pt>
                <c:pt idx="335">
                  <c:v>41898</c:v>
                </c:pt>
                <c:pt idx="336">
                  <c:v>41930</c:v>
                </c:pt>
                <c:pt idx="337">
                  <c:v>41946</c:v>
                </c:pt>
                <c:pt idx="338">
                  <c:v>41962</c:v>
                </c:pt>
                <c:pt idx="339">
                  <c:v>41978</c:v>
                </c:pt>
                <c:pt idx="340">
                  <c:v>42010</c:v>
                </c:pt>
                <c:pt idx="341">
                  <c:v>42042</c:v>
                </c:pt>
                <c:pt idx="342">
                  <c:v>42058</c:v>
                </c:pt>
                <c:pt idx="343">
                  <c:v>42138</c:v>
                </c:pt>
                <c:pt idx="344">
                  <c:v>42170</c:v>
                </c:pt>
                <c:pt idx="345">
                  <c:v>42186</c:v>
                </c:pt>
                <c:pt idx="346">
                  <c:v>42202</c:v>
                </c:pt>
                <c:pt idx="347">
                  <c:v>42234</c:v>
                </c:pt>
                <c:pt idx="348">
                  <c:v>42250</c:v>
                </c:pt>
                <c:pt idx="349">
                  <c:v>42346</c:v>
                </c:pt>
                <c:pt idx="350">
                  <c:v>42362</c:v>
                </c:pt>
                <c:pt idx="351">
                  <c:v>42394</c:v>
                </c:pt>
                <c:pt idx="352">
                  <c:v>42458</c:v>
                </c:pt>
                <c:pt idx="353">
                  <c:v>42474</c:v>
                </c:pt>
                <c:pt idx="354">
                  <c:v>42490</c:v>
                </c:pt>
                <c:pt idx="355">
                  <c:v>42506</c:v>
                </c:pt>
                <c:pt idx="356">
                  <c:v>42554</c:v>
                </c:pt>
                <c:pt idx="357">
                  <c:v>42570</c:v>
                </c:pt>
                <c:pt idx="358">
                  <c:v>42586</c:v>
                </c:pt>
                <c:pt idx="359">
                  <c:v>42602</c:v>
                </c:pt>
                <c:pt idx="360">
                  <c:v>42666</c:v>
                </c:pt>
                <c:pt idx="361">
                  <c:v>42714</c:v>
                </c:pt>
                <c:pt idx="362">
                  <c:v>42778</c:v>
                </c:pt>
                <c:pt idx="363">
                  <c:v>42794</c:v>
                </c:pt>
                <c:pt idx="364">
                  <c:v>42826</c:v>
                </c:pt>
                <c:pt idx="365">
                  <c:v>42858</c:v>
                </c:pt>
                <c:pt idx="366">
                  <c:v>42874</c:v>
                </c:pt>
                <c:pt idx="367">
                  <c:v>42890</c:v>
                </c:pt>
                <c:pt idx="368">
                  <c:v>42906</c:v>
                </c:pt>
                <c:pt idx="369">
                  <c:v>42922</c:v>
                </c:pt>
                <c:pt idx="370">
                  <c:v>42954</c:v>
                </c:pt>
                <c:pt idx="371">
                  <c:v>42970</c:v>
                </c:pt>
                <c:pt idx="372">
                  <c:v>43018</c:v>
                </c:pt>
                <c:pt idx="373">
                  <c:v>43098</c:v>
                </c:pt>
                <c:pt idx="374">
                  <c:v>43116</c:v>
                </c:pt>
                <c:pt idx="375">
                  <c:v>43159</c:v>
                </c:pt>
                <c:pt idx="376">
                  <c:v>43169</c:v>
                </c:pt>
                <c:pt idx="377">
                  <c:v>43219</c:v>
                </c:pt>
                <c:pt idx="378">
                  <c:v>43244</c:v>
                </c:pt>
                <c:pt idx="379">
                  <c:v>43274</c:v>
                </c:pt>
                <c:pt idx="380">
                  <c:v>43299</c:v>
                </c:pt>
                <c:pt idx="381">
                  <c:v>43326</c:v>
                </c:pt>
                <c:pt idx="382">
                  <c:v>43344</c:v>
                </c:pt>
                <c:pt idx="383">
                  <c:v>43399</c:v>
                </c:pt>
                <c:pt idx="384">
                  <c:v>43424</c:v>
                </c:pt>
                <c:pt idx="385">
                  <c:v>43461</c:v>
                </c:pt>
              </c:numCache>
            </c:numRef>
          </c:cat>
          <c:val>
            <c:numRef>
              <c:f>SWD_Time_Series!$D$2:$D$387</c:f>
              <c:numCache>
                <c:formatCode>#,##0.00</c:formatCode>
                <c:ptCount val="386"/>
                <c:pt idx="0">
                  <c:v>2557.08</c:v>
                </c:pt>
                <c:pt idx="1">
                  <c:v>2428.1999999999998</c:v>
                </c:pt>
                <c:pt idx="2">
                  <c:v>2401.65</c:v>
                </c:pt>
                <c:pt idx="3">
                  <c:v>2402.9100000000012</c:v>
                </c:pt>
                <c:pt idx="4">
                  <c:v>2273.94</c:v>
                </c:pt>
                <c:pt idx="5">
                  <c:v>2217.42</c:v>
                </c:pt>
                <c:pt idx="6">
                  <c:v>1980.6299999999999</c:v>
                </c:pt>
                <c:pt idx="7">
                  <c:v>1880.82</c:v>
                </c:pt>
                <c:pt idx="8">
                  <c:v>2144.1600000000003</c:v>
                </c:pt>
                <c:pt idx="9">
                  <c:v>1911.51</c:v>
                </c:pt>
                <c:pt idx="10">
                  <c:v>1881.8100000000002</c:v>
                </c:pt>
                <c:pt idx="11">
                  <c:v>2429.64</c:v>
                </c:pt>
                <c:pt idx="12">
                  <c:v>2091.42</c:v>
                </c:pt>
                <c:pt idx="13">
                  <c:v>1607.1299999999999</c:v>
                </c:pt>
                <c:pt idx="14">
                  <c:v>1451.34</c:v>
                </c:pt>
                <c:pt idx="15">
                  <c:v>1585.44</c:v>
                </c:pt>
                <c:pt idx="16">
                  <c:v>1488.06</c:v>
                </c:pt>
                <c:pt idx="17">
                  <c:v>1624.3199999999997</c:v>
                </c:pt>
                <c:pt idx="18">
                  <c:v>1960.56</c:v>
                </c:pt>
                <c:pt idx="19">
                  <c:v>1861.3799999999999</c:v>
                </c:pt>
                <c:pt idx="20">
                  <c:v>2120.2199999999998</c:v>
                </c:pt>
                <c:pt idx="21">
                  <c:v>2070.9900000000002</c:v>
                </c:pt>
                <c:pt idx="22">
                  <c:v>1963.44</c:v>
                </c:pt>
                <c:pt idx="23">
                  <c:v>2068.4699999999998</c:v>
                </c:pt>
                <c:pt idx="24">
                  <c:v>1792.98</c:v>
                </c:pt>
                <c:pt idx="25">
                  <c:v>1761.3899999999999</c:v>
                </c:pt>
                <c:pt idx="26">
                  <c:v>1494.72</c:v>
                </c:pt>
                <c:pt idx="27">
                  <c:v>1271.07</c:v>
                </c:pt>
                <c:pt idx="28">
                  <c:v>1656.1799999999998</c:v>
                </c:pt>
                <c:pt idx="29">
                  <c:v>1702.98</c:v>
                </c:pt>
                <c:pt idx="30">
                  <c:v>1718.28</c:v>
                </c:pt>
                <c:pt idx="31">
                  <c:v>1983.06</c:v>
                </c:pt>
                <c:pt idx="32">
                  <c:v>2046.6899999999998</c:v>
                </c:pt>
                <c:pt idx="33">
                  <c:v>2381.67</c:v>
                </c:pt>
                <c:pt idx="34">
                  <c:v>2357.2799999999997</c:v>
                </c:pt>
                <c:pt idx="35">
                  <c:v>2322.9</c:v>
                </c:pt>
                <c:pt idx="36">
                  <c:v>2261.34</c:v>
                </c:pt>
                <c:pt idx="37">
                  <c:v>2106.54</c:v>
                </c:pt>
                <c:pt idx="38">
                  <c:v>2060.2799999999997</c:v>
                </c:pt>
                <c:pt idx="39">
                  <c:v>1885.86</c:v>
                </c:pt>
                <c:pt idx="40">
                  <c:v>1604.8799999999999</c:v>
                </c:pt>
                <c:pt idx="41">
                  <c:v>1416.6899999999998</c:v>
                </c:pt>
                <c:pt idx="42">
                  <c:v>1125.45</c:v>
                </c:pt>
                <c:pt idx="43">
                  <c:v>1114.47</c:v>
                </c:pt>
                <c:pt idx="44">
                  <c:v>1347.03</c:v>
                </c:pt>
                <c:pt idx="45">
                  <c:v>2295.7200000000003</c:v>
                </c:pt>
                <c:pt idx="46">
                  <c:v>2406.42</c:v>
                </c:pt>
                <c:pt idx="47">
                  <c:v>2595.69</c:v>
                </c:pt>
                <c:pt idx="48">
                  <c:v>2605.86</c:v>
                </c:pt>
                <c:pt idx="49">
                  <c:v>2580.5699999999997</c:v>
                </c:pt>
                <c:pt idx="50">
                  <c:v>2533.0500000000002</c:v>
                </c:pt>
                <c:pt idx="51">
                  <c:v>2492.3700000000022</c:v>
                </c:pt>
                <c:pt idx="52">
                  <c:v>2512.17</c:v>
                </c:pt>
                <c:pt idx="53">
                  <c:v>2244.7799999999997</c:v>
                </c:pt>
                <c:pt idx="54">
                  <c:v>2301.3900000000012</c:v>
                </c:pt>
                <c:pt idx="55">
                  <c:v>2204.5500000000002</c:v>
                </c:pt>
                <c:pt idx="56">
                  <c:v>2261.25</c:v>
                </c:pt>
                <c:pt idx="57">
                  <c:v>2378.34</c:v>
                </c:pt>
                <c:pt idx="58">
                  <c:v>2429.1</c:v>
                </c:pt>
                <c:pt idx="59">
                  <c:v>2419.7399999999998</c:v>
                </c:pt>
                <c:pt idx="60">
                  <c:v>2401.8300000000022</c:v>
                </c:pt>
                <c:pt idx="61">
                  <c:v>2335.77</c:v>
                </c:pt>
                <c:pt idx="62">
                  <c:v>2293.02</c:v>
                </c:pt>
                <c:pt idx="63">
                  <c:v>2301.3900000000012</c:v>
                </c:pt>
                <c:pt idx="64">
                  <c:v>2254.0499999999997</c:v>
                </c:pt>
                <c:pt idx="65">
                  <c:v>2218.0499999999997</c:v>
                </c:pt>
                <c:pt idx="66">
                  <c:v>2207.25</c:v>
                </c:pt>
                <c:pt idx="67">
                  <c:v>2038.41</c:v>
                </c:pt>
                <c:pt idx="68">
                  <c:v>1853.37</c:v>
                </c:pt>
                <c:pt idx="69">
                  <c:v>2076.21</c:v>
                </c:pt>
                <c:pt idx="70">
                  <c:v>2314.5299999999997</c:v>
                </c:pt>
                <c:pt idx="71">
                  <c:v>2485.2599999999998</c:v>
                </c:pt>
                <c:pt idx="72">
                  <c:v>2251.98</c:v>
                </c:pt>
                <c:pt idx="73">
                  <c:v>1879.29</c:v>
                </c:pt>
                <c:pt idx="74">
                  <c:v>1990.8899999999999</c:v>
                </c:pt>
                <c:pt idx="75">
                  <c:v>1827.99</c:v>
                </c:pt>
                <c:pt idx="76">
                  <c:v>1706.4</c:v>
                </c:pt>
                <c:pt idx="77">
                  <c:v>1681.6499999999999</c:v>
                </c:pt>
                <c:pt idx="78">
                  <c:v>1703.97</c:v>
                </c:pt>
                <c:pt idx="79">
                  <c:v>1886.1299999999999</c:v>
                </c:pt>
                <c:pt idx="80">
                  <c:v>1903.86</c:v>
                </c:pt>
                <c:pt idx="81">
                  <c:v>1797.84</c:v>
                </c:pt>
                <c:pt idx="82">
                  <c:v>1832.76</c:v>
                </c:pt>
                <c:pt idx="83">
                  <c:v>1761.21</c:v>
                </c:pt>
                <c:pt idx="84">
                  <c:v>1583.37</c:v>
                </c:pt>
                <c:pt idx="85">
                  <c:v>1249.74</c:v>
                </c:pt>
                <c:pt idx="86">
                  <c:v>996.12</c:v>
                </c:pt>
                <c:pt idx="87">
                  <c:v>1185.48</c:v>
                </c:pt>
                <c:pt idx="88">
                  <c:v>1656.72</c:v>
                </c:pt>
                <c:pt idx="89">
                  <c:v>2157.0299999999997</c:v>
                </c:pt>
                <c:pt idx="90">
                  <c:v>2084.8500000000022</c:v>
                </c:pt>
                <c:pt idx="91">
                  <c:v>1900.1699999999998</c:v>
                </c:pt>
                <c:pt idx="92">
                  <c:v>1583.1899999999998</c:v>
                </c:pt>
                <c:pt idx="93">
                  <c:v>2247.2999999999997</c:v>
                </c:pt>
                <c:pt idx="94">
                  <c:v>2365.29</c:v>
                </c:pt>
                <c:pt idx="95">
                  <c:v>2496.6</c:v>
                </c:pt>
                <c:pt idx="96">
                  <c:v>2430.63</c:v>
                </c:pt>
                <c:pt idx="97">
                  <c:v>2443.6799999999998</c:v>
                </c:pt>
                <c:pt idx="98">
                  <c:v>2422.7999999999997</c:v>
                </c:pt>
                <c:pt idx="99">
                  <c:v>2259.27</c:v>
                </c:pt>
                <c:pt idx="100">
                  <c:v>2216.25</c:v>
                </c:pt>
                <c:pt idx="101">
                  <c:v>2087.0100000000002</c:v>
                </c:pt>
                <c:pt idx="102">
                  <c:v>2112.3000000000002</c:v>
                </c:pt>
                <c:pt idx="103">
                  <c:v>2019.96</c:v>
                </c:pt>
                <c:pt idx="104">
                  <c:v>2123.73</c:v>
                </c:pt>
                <c:pt idx="105">
                  <c:v>2331.1799999999998</c:v>
                </c:pt>
                <c:pt idx="106">
                  <c:v>2367.27</c:v>
                </c:pt>
                <c:pt idx="107">
                  <c:v>2164.86</c:v>
                </c:pt>
                <c:pt idx="108">
                  <c:v>1890.8999999999999</c:v>
                </c:pt>
                <c:pt idx="109">
                  <c:v>1769.58</c:v>
                </c:pt>
                <c:pt idx="110">
                  <c:v>1670.6699999999998</c:v>
                </c:pt>
                <c:pt idx="111">
                  <c:v>1587.51</c:v>
                </c:pt>
                <c:pt idx="112">
                  <c:v>1540.44</c:v>
                </c:pt>
                <c:pt idx="113">
                  <c:v>1893.78</c:v>
                </c:pt>
                <c:pt idx="114">
                  <c:v>2048.7599999999998</c:v>
                </c:pt>
                <c:pt idx="115">
                  <c:v>2313.9</c:v>
                </c:pt>
                <c:pt idx="116">
                  <c:v>2310.66</c:v>
                </c:pt>
                <c:pt idx="117">
                  <c:v>2371.3200000000002</c:v>
                </c:pt>
                <c:pt idx="118">
                  <c:v>2297.6099999999997</c:v>
                </c:pt>
                <c:pt idx="119">
                  <c:v>2270.16</c:v>
                </c:pt>
                <c:pt idx="120">
                  <c:v>2200.9499999999998</c:v>
                </c:pt>
                <c:pt idx="121">
                  <c:v>1928.61</c:v>
                </c:pt>
                <c:pt idx="122">
                  <c:v>1834.11</c:v>
                </c:pt>
                <c:pt idx="123">
                  <c:v>1806.3899999999999</c:v>
                </c:pt>
                <c:pt idx="124">
                  <c:v>1587.96</c:v>
                </c:pt>
                <c:pt idx="125">
                  <c:v>1375.6499999999999</c:v>
                </c:pt>
                <c:pt idx="126">
                  <c:v>2181.42</c:v>
                </c:pt>
                <c:pt idx="127">
                  <c:v>2185.02</c:v>
                </c:pt>
                <c:pt idx="128">
                  <c:v>2388.06</c:v>
                </c:pt>
                <c:pt idx="129">
                  <c:v>2027.79</c:v>
                </c:pt>
                <c:pt idx="130">
                  <c:v>2104.92</c:v>
                </c:pt>
                <c:pt idx="131">
                  <c:v>1899.8100000000002</c:v>
                </c:pt>
                <c:pt idx="132">
                  <c:v>2071.17</c:v>
                </c:pt>
                <c:pt idx="133">
                  <c:v>1698.03</c:v>
                </c:pt>
                <c:pt idx="134">
                  <c:v>1912.1399999999999</c:v>
                </c:pt>
                <c:pt idx="135">
                  <c:v>1798.83</c:v>
                </c:pt>
                <c:pt idx="136">
                  <c:v>1906.02</c:v>
                </c:pt>
                <c:pt idx="137">
                  <c:v>1608.48</c:v>
                </c:pt>
                <c:pt idx="138">
                  <c:v>1679.49</c:v>
                </c:pt>
                <c:pt idx="139">
                  <c:v>1744.2899999999997</c:v>
                </c:pt>
                <c:pt idx="140">
                  <c:v>1809.72</c:v>
                </c:pt>
                <c:pt idx="141">
                  <c:v>2321.5499999999997</c:v>
                </c:pt>
                <c:pt idx="142">
                  <c:v>2397.3300000000022</c:v>
                </c:pt>
                <c:pt idx="143">
                  <c:v>2402.9999999999995</c:v>
                </c:pt>
                <c:pt idx="144">
                  <c:v>2286.1799999999998</c:v>
                </c:pt>
                <c:pt idx="145">
                  <c:v>2186.8200000000002</c:v>
                </c:pt>
                <c:pt idx="146">
                  <c:v>2181.5100000000002</c:v>
                </c:pt>
                <c:pt idx="147">
                  <c:v>2026.8000000000002</c:v>
                </c:pt>
                <c:pt idx="148">
                  <c:v>2035.44</c:v>
                </c:pt>
                <c:pt idx="149">
                  <c:v>2019.06</c:v>
                </c:pt>
                <c:pt idx="150">
                  <c:v>1833.6599999999999</c:v>
                </c:pt>
                <c:pt idx="151">
                  <c:v>2009.97</c:v>
                </c:pt>
                <c:pt idx="152">
                  <c:v>1865.7</c:v>
                </c:pt>
                <c:pt idx="153">
                  <c:v>1941.5700000000002</c:v>
                </c:pt>
                <c:pt idx="154">
                  <c:v>1713.6899999999998</c:v>
                </c:pt>
                <c:pt idx="155">
                  <c:v>1797.93</c:v>
                </c:pt>
                <c:pt idx="156">
                  <c:v>1803.42</c:v>
                </c:pt>
                <c:pt idx="157">
                  <c:v>1731.6</c:v>
                </c:pt>
                <c:pt idx="158">
                  <c:v>1860.6599999999999</c:v>
                </c:pt>
                <c:pt idx="159">
                  <c:v>1891.5299999999997</c:v>
                </c:pt>
                <c:pt idx="160">
                  <c:v>2283.66</c:v>
                </c:pt>
                <c:pt idx="161">
                  <c:v>2281.14</c:v>
                </c:pt>
                <c:pt idx="162">
                  <c:v>2310.48</c:v>
                </c:pt>
                <c:pt idx="163">
                  <c:v>2109.6</c:v>
                </c:pt>
                <c:pt idx="164">
                  <c:v>1931.49</c:v>
                </c:pt>
                <c:pt idx="165">
                  <c:v>2047.41</c:v>
                </c:pt>
                <c:pt idx="166">
                  <c:v>1844.91</c:v>
                </c:pt>
                <c:pt idx="167">
                  <c:v>1948.1399999999999</c:v>
                </c:pt>
                <c:pt idx="168">
                  <c:v>1890.45</c:v>
                </c:pt>
                <c:pt idx="169">
                  <c:v>1629.1799999999998</c:v>
                </c:pt>
                <c:pt idx="170">
                  <c:v>1634.6699999999998</c:v>
                </c:pt>
                <c:pt idx="171">
                  <c:v>1298.07</c:v>
                </c:pt>
                <c:pt idx="172">
                  <c:v>1823.1299999999999</c:v>
                </c:pt>
                <c:pt idx="173">
                  <c:v>1605.87</c:v>
                </c:pt>
                <c:pt idx="174">
                  <c:v>1388.52</c:v>
                </c:pt>
                <c:pt idx="175">
                  <c:v>1652.58</c:v>
                </c:pt>
                <c:pt idx="176">
                  <c:v>1656.09</c:v>
                </c:pt>
                <c:pt idx="177">
                  <c:v>1765.08</c:v>
                </c:pt>
                <c:pt idx="178">
                  <c:v>1762.3799999999999</c:v>
                </c:pt>
                <c:pt idx="179">
                  <c:v>1816.5599999999997</c:v>
                </c:pt>
                <c:pt idx="180">
                  <c:v>1868.6699999999998</c:v>
                </c:pt>
                <c:pt idx="181">
                  <c:v>1723.6799999999998</c:v>
                </c:pt>
                <c:pt idx="182">
                  <c:v>1733.94</c:v>
                </c:pt>
                <c:pt idx="183">
                  <c:v>1804.95</c:v>
                </c:pt>
                <c:pt idx="184">
                  <c:v>1710</c:v>
                </c:pt>
                <c:pt idx="185">
                  <c:v>1723.32</c:v>
                </c:pt>
                <c:pt idx="186">
                  <c:v>1529.01</c:v>
                </c:pt>
                <c:pt idx="187">
                  <c:v>1684.26</c:v>
                </c:pt>
                <c:pt idx="188">
                  <c:v>1470.24</c:v>
                </c:pt>
                <c:pt idx="189">
                  <c:v>1235.52</c:v>
                </c:pt>
                <c:pt idx="190">
                  <c:v>2472.84</c:v>
                </c:pt>
                <c:pt idx="191">
                  <c:v>2267.5500000000002</c:v>
                </c:pt>
                <c:pt idx="192">
                  <c:v>2173.86</c:v>
                </c:pt>
                <c:pt idx="193">
                  <c:v>2069.1</c:v>
                </c:pt>
                <c:pt idx="194">
                  <c:v>2617.65</c:v>
                </c:pt>
                <c:pt idx="195">
                  <c:v>2604.3300000000022</c:v>
                </c:pt>
                <c:pt idx="196">
                  <c:v>2468.52</c:v>
                </c:pt>
                <c:pt idx="197">
                  <c:v>2620.8900000000012</c:v>
                </c:pt>
                <c:pt idx="198">
                  <c:v>2628.0899999999997</c:v>
                </c:pt>
                <c:pt idx="199">
                  <c:v>2613.6</c:v>
                </c:pt>
                <c:pt idx="200">
                  <c:v>2609.8200000000002</c:v>
                </c:pt>
                <c:pt idx="201">
                  <c:v>2616.84</c:v>
                </c:pt>
                <c:pt idx="202">
                  <c:v>2577.06</c:v>
                </c:pt>
                <c:pt idx="203">
                  <c:v>2576.16</c:v>
                </c:pt>
                <c:pt idx="204">
                  <c:v>2604.3300000000022</c:v>
                </c:pt>
                <c:pt idx="205">
                  <c:v>2540.25</c:v>
                </c:pt>
                <c:pt idx="206">
                  <c:v>2568.96</c:v>
                </c:pt>
                <c:pt idx="207">
                  <c:v>2508.5699999999997</c:v>
                </c:pt>
                <c:pt idx="208">
                  <c:v>2541.42</c:v>
                </c:pt>
                <c:pt idx="209">
                  <c:v>2594.6999999999998</c:v>
                </c:pt>
                <c:pt idx="210">
                  <c:v>2655.4500000000012</c:v>
                </c:pt>
                <c:pt idx="211">
                  <c:v>2613.06</c:v>
                </c:pt>
                <c:pt idx="212">
                  <c:v>2596.5</c:v>
                </c:pt>
                <c:pt idx="213">
                  <c:v>2649.51</c:v>
                </c:pt>
                <c:pt idx="214">
                  <c:v>2573.3700000000022</c:v>
                </c:pt>
                <c:pt idx="215">
                  <c:v>2550.5099999999998</c:v>
                </c:pt>
                <c:pt idx="216">
                  <c:v>2537.8200000000002</c:v>
                </c:pt>
                <c:pt idx="217">
                  <c:v>2470.4100000000012</c:v>
                </c:pt>
                <c:pt idx="218">
                  <c:v>2460.42</c:v>
                </c:pt>
                <c:pt idx="219">
                  <c:v>2390.9399999999996</c:v>
                </c:pt>
                <c:pt idx="220">
                  <c:v>2222.64</c:v>
                </c:pt>
                <c:pt idx="221">
                  <c:v>1881.72</c:v>
                </c:pt>
                <c:pt idx="222">
                  <c:v>1844.0100000000002</c:v>
                </c:pt>
                <c:pt idx="223">
                  <c:v>1895.4</c:v>
                </c:pt>
                <c:pt idx="224">
                  <c:v>2354.7599999999998</c:v>
                </c:pt>
                <c:pt idx="225">
                  <c:v>183.78</c:v>
                </c:pt>
                <c:pt idx="226">
                  <c:v>66.510000000000005</c:v>
                </c:pt>
                <c:pt idx="227">
                  <c:v>166.59</c:v>
                </c:pt>
                <c:pt idx="228">
                  <c:v>648</c:v>
                </c:pt>
                <c:pt idx="229">
                  <c:v>2135.88</c:v>
                </c:pt>
                <c:pt idx="230">
                  <c:v>2275.92</c:v>
                </c:pt>
                <c:pt idx="231">
                  <c:v>2184.12</c:v>
                </c:pt>
                <c:pt idx="232">
                  <c:v>2220.12</c:v>
                </c:pt>
                <c:pt idx="233">
                  <c:v>2266.92</c:v>
                </c:pt>
                <c:pt idx="234">
                  <c:v>2195.19</c:v>
                </c:pt>
                <c:pt idx="235">
                  <c:v>2019.42</c:v>
                </c:pt>
                <c:pt idx="236">
                  <c:v>682.29000000000053</c:v>
                </c:pt>
                <c:pt idx="237">
                  <c:v>3.5999999999999988</c:v>
                </c:pt>
                <c:pt idx="238">
                  <c:v>98.28</c:v>
                </c:pt>
                <c:pt idx="239">
                  <c:v>19.89</c:v>
                </c:pt>
                <c:pt idx="240">
                  <c:v>53.1</c:v>
                </c:pt>
                <c:pt idx="241">
                  <c:v>33.660000000000011</c:v>
                </c:pt>
                <c:pt idx="242">
                  <c:v>114.92999999999999</c:v>
                </c:pt>
                <c:pt idx="243">
                  <c:v>109.35</c:v>
                </c:pt>
                <c:pt idx="244">
                  <c:v>89.82</c:v>
                </c:pt>
                <c:pt idx="245">
                  <c:v>247.22999999999996</c:v>
                </c:pt>
                <c:pt idx="246">
                  <c:v>2262.3300000000022</c:v>
                </c:pt>
                <c:pt idx="247">
                  <c:v>2139.48</c:v>
                </c:pt>
                <c:pt idx="248">
                  <c:v>2175.75</c:v>
                </c:pt>
                <c:pt idx="249">
                  <c:v>2017.08</c:v>
                </c:pt>
                <c:pt idx="250">
                  <c:v>1994.3100000000002</c:v>
                </c:pt>
                <c:pt idx="251">
                  <c:v>1844.46</c:v>
                </c:pt>
                <c:pt idx="252">
                  <c:v>1548.8999999999999</c:v>
                </c:pt>
                <c:pt idx="253">
                  <c:v>160.65</c:v>
                </c:pt>
                <c:pt idx="254">
                  <c:v>382.22999999999945</c:v>
                </c:pt>
                <c:pt idx="255">
                  <c:v>242.37</c:v>
                </c:pt>
                <c:pt idx="256">
                  <c:v>243.81</c:v>
                </c:pt>
                <c:pt idx="257">
                  <c:v>333.53999999999945</c:v>
                </c:pt>
                <c:pt idx="258">
                  <c:v>165.96</c:v>
                </c:pt>
                <c:pt idx="259">
                  <c:v>295.65000000000032</c:v>
                </c:pt>
                <c:pt idx="260">
                  <c:v>330.57</c:v>
                </c:pt>
                <c:pt idx="261">
                  <c:v>930.32999999999947</c:v>
                </c:pt>
                <c:pt idx="262">
                  <c:v>974.7</c:v>
                </c:pt>
                <c:pt idx="263">
                  <c:v>1153.44</c:v>
                </c:pt>
                <c:pt idx="264">
                  <c:v>2223.9</c:v>
                </c:pt>
                <c:pt idx="265">
                  <c:v>2313.8100000000022</c:v>
                </c:pt>
                <c:pt idx="266">
                  <c:v>2173.86</c:v>
                </c:pt>
                <c:pt idx="267">
                  <c:v>2377.5299999999997</c:v>
                </c:pt>
                <c:pt idx="268">
                  <c:v>2301.48</c:v>
                </c:pt>
                <c:pt idx="269">
                  <c:v>2195.73</c:v>
                </c:pt>
                <c:pt idx="270">
                  <c:v>1952.46</c:v>
                </c:pt>
                <c:pt idx="271">
                  <c:v>1554.75</c:v>
                </c:pt>
                <c:pt idx="272">
                  <c:v>1430.28</c:v>
                </c:pt>
                <c:pt idx="273">
                  <c:v>1182.06</c:v>
                </c:pt>
                <c:pt idx="274">
                  <c:v>852.4799999999999</c:v>
                </c:pt>
                <c:pt idx="275">
                  <c:v>1209.8699999999999</c:v>
                </c:pt>
                <c:pt idx="276">
                  <c:v>1444.41</c:v>
                </c:pt>
                <c:pt idx="277">
                  <c:v>1758.1499999999999</c:v>
                </c:pt>
                <c:pt idx="278">
                  <c:v>1692.09</c:v>
                </c:pt>
                <c:pt idx="279">
                  <c:v>1845</c:v>
                </c:pt>
                <c:pt idx="280">
                  <c:v>1761.48</c:v>
                </c:pt>
                <c:pt idx="281">
                  <c:v>1741.5</c:v>
                </c:pt>
                <c:pt idx="282">
                  <c:v>2116.44</c:v>
                </c:pt>
                <c:pt idx="283">
                  <c:v>2003.3100000000002</c:v>
                </c:pt>
                <c:pt idx="284">
                  <c:v>2080.8000000000002</c:v>
                </c:pt>
                <c:pt idx="285">
                  <c:v>1572.48</c:v>
                </c:pt>
                <c:pt idx="286">
                  <c:v>1274.8499999999999</c:v>
                </c:pt>
                <c:pt idx="287">
                  <c:v>427.95</c:v>
                </c:pt>
                <c:pt idx="288">
                  <c:v>446.31</c:v>
                </c:pt>
                <c:pt idx="289">
                  <c:v>585.44999999999948</c:v>
                </c:pt>
                <c:pt idx="290">
                  <c:v>1384.11</c:v>
                </c:pt>
                <c:pt idx="291">
                  <c:v>1773.9</c:v>
                </c:pt>
                <c:pt idx="292">
                  <c:v>1746.6299999999999</c:v>
                </c:pt>
                <c:pt idx="293">
                  <c:v>1813.32</c:v>
                </c:pt>
                <c:pt idx="294">
                  <c:v>1916.01</c:v>
                </c:pt>
                <c:pt idx="295">
                  <c:v>2088.8100000000022</c:v>
                </c:pt>
                <c:pt idx="296">
                  <c:v>1829.1599999999999</c:v>
                </c:pt>
                <c:pt idx="297">
                  <c:v>1255.5</c:v>
                </c:pt>
                <c:pt idx="298">
                  <c:v>478.62</c:v>
                </c:pt>
                <c:pt idx="299">
                  <c:v>480.87</c:v>
                </c:pt>
                <c:pt idx="300">
                  <c:v>529.19999999999993</c:v>
                </c:pt>
                <c:pt idx="301">
                  <c:v>562.23</c:v>
                </c:pt>
                <c:pt idx="302">
                  <c:v>1129.5</c:v>
                </c:pt>
                <c:pt idx="303">
                  <c:v>1290.33</c:v>
                </c:pt>
                <c:pt idx="304">
                  <c:v>1744.02</c:v>
                </c:pt>
                <c:pt idx="305">
                  <c:v>2317.5899999999997</c:v>
                </c:pt>
                <c:pt idx="306">
                  <c:v>2327.4</c:v>
                </c:pt>
                <c:pt idx="307">
                  <c:v>2487.4199999999996</c:v>
                </c:pt>
                <c:pt idx="308">
                  <c:v>2399.2200000000003</c:v>
                </c:pt>
                <c:pt idx="309">
                  <c:v>2372.58</c:v>
                </c:pt>
                <c:pt idx="310">
                  <c:v>2303.1</c:v>
                </c:pt>
                <c:pt idx="311">
                  <c:v>2141.64</c:v>
                </c:pt>
                <c:pt idx="312">
                  <c:v>1964.1599999999999</c:v>
                </c:pt>
                <c:pt idx="313">
                  <c:v>1880.2799999999997</c:v>
                </c:pt>
                <c:pt idx="314">
                  <c:v>1678.3200000000002</c:v>
                </c:pt>
                <c:pt idx="315">
                  <c:v>1721.61</c:v>
                </c:pt>
                <c:pt idx="316">
                  <c:v>1982.61</c:v>
                </c:pt>
                <c:pt idx="317">
                  <c:v>2297.0700000000002</c:v>
                </c:pt>
                <c:pt idx="318">
                  <c:v>2341.7999999999997</c:v>
                </c:pt>
                <c:pt idx="319">
                  <c:v>2364.5699999999997</c:v>
                </c:pt>
                <c:pt idx="320">
                  <c:v>2209.0499999999997</c:v>
                </c:pt>
                <c:pt idx="321">
                  <c:v>2071.8900000000012</c:v>
                </c:pt>
                <c:pt idx="322">
                  <c:v>1819.26</c:v>
                </c:pt>
                <c:pt idx="323">
                  <c:v>1645.6499999999999</c:v>
                </c:pt>
                <c:pt idx="324">
                  <c:v>1513.53</c:v>
                </c:pt>
                <c:pt idx="325">
                  <c:v>1051.2</c:v>
                </c:pt>
                <c:pt idx="326">
                  <c:v>1457.73</c:v>
                </c:pt>
                <c:pt idx="327">
                  <c:v>1854.3599999999997</c:v>
                </c:pt>
                <c:pt idx="328">
                  <c:v>2227.59</c:v>
                </c:pt>
                <c:pt idx="329">
                  <c:v>2177.3700000000022</c:v>
                </c:pt>
                <c:pt idx="330">
                  <c:v>2025.1799999999998</c:v>
                </c:pt>
                <c:pt idx="331">
                  <c:v>1786.23</c:v>
                </c:pt>
                <c:pt idx="332">
                  <c:v>1606.77</c:v>
                </c:pt>
                <c:pt idx="333">
                  <c:v>802.349999999999</c:v>
                </c:pt>
                <c:pt idx="334">
                  <c:v>711.54</c:v>
                </c:pt>
                <c:pt idx="335">
                  <c:v>1058.76</c:v>
                </c:pt>
                <c:pt idx="336">
                  <c:v>1678.05</c:v>
                </c:pt>
                <c:pt idx="337">
                  <c:v>1726.92</c:v>
                </c:pt>
                <c:pt idx="338">
                  <c:v>1856.97</c:v>
                </c:pt>
                <c:pt idx="339">
                  <c:v>1841.04</c:v>
                </c:pt>
                <c:pt idx="340">
                  <c:v>2180.6999999999998</c:v>
                </c:pt>
                <c:pt idx="341">
                  <c:v>2241.9899999999998</c:v>
                </c:pt>
                <c:pt idx="342">
                  <c:v>2454.66</c:v>
                </c:pt>
                <c:pt idx="343">
                  <c:v>2315.16</c:v>
                </c:pt>
                <c:pt idx="344">
                  <c:v>2242.71</c:v>
                </c:pt>
                <c:pt idx="345">
                  <c:v>2175.3000000000002</c:v>
                </c:pt>
                <c:pt idx="346">
                  <c:v>2109.06</c:v>
                </c:pt>
                <c:pt idx="347">
                  <c:v>1910.6099999999997</c:v>
                </c:pt>
                <c:pt idx="348">
                  <c:v>2053.4399999999996</c:v>
                </c:pt>
                <c:pt idx="349">
                  <c:v>2184.9299999999998</c:v>
                </c:pt>
                <c:pt idx="350">
                  <c:v>2203.4700000000012</c:v>
                </c:pt>
                <c:pt idx="351">
                  <c:v>2277.9</c:v>
                </c:pt>
                <c:pt idx="352">
                  <c:v>2269.4399999999996</c:v>
                </c:pt>
                <c:pt idx="353">
                  <c:v>2232</c:v>
                </c:pt>
                <c:pt idx="354">
                  <c:v>2139.48</c:v>
                </c:pt>
                <c:pt idx="355">
                  <c:v>2070.4499999999998</c:v>
                </c:pt>
                <c:pt idx="356">
                  <c:v>1384.3799999999999</c:v>
                </c:pt>
                <c:pt idx="357">
                  <c:v>591.66</c:v>
                </c:pt>
                <c:pt idx="358">
                  <c:v>231.75</c:v>
                </c:pt>
                <c:pt idx="359">
                  <c:v>336.96</c:v>
                </c:pt>
                <c:pt idx="360">
                  <c:v>1933.6499999999999</c:v>
                </c:pt>
                <c:pt idx="361">
                  <c:v>2420.0099999999998</c:v>
                </c:pt>
                <c:pt idx="362">
                  <c:v>2440.8900000000012</c:v>
                </c:pt>
                <c:pt idx="363">
                  <c:v>2409.5700000000002</c:v>
                </c:pt>
                <c:pt idx="364">
                  <c:v>2342.88</c:v>
                </c:pt>
                <c:pt idx="365">
                  <c:v>2248.56</c:v>
                </c:pt>
                <c:pt idx="366">
                  <c:v>2152.8900000000012</c:v>
                </c:pt>
                <c:pt idx="367">
                  <c:v>2152.8900000000012</c:v>
                </c:pt>
                <c:pt idx="368">
                  <c:v>2000.25</c:v>
                </c:pt>
                <c:pt idx="369">
                  <c:v>1699.47</c:v>
                </c:pt>
                <c:pt idx="370">
                  <c:v>524.06999999999948</c:v>
                </c:pt>
                <c:pt idx="371">
                  <c:v>363.78</c:v>
                </c:pt>
                <c:pt idx="372">
                  <c:v>1619.1899999999998</c:v>
                </c:pt>
                <c:pt idx="373">
                  <c:v>2145.42</c:v>
                </c:pt>
                <c:pt idx="374">
                  <c:v>2017.3999999999999</c:v>
                </c:pt>
                <c:pt idx="375">
                  <c:v>2027.2000000000003</c:v>
                </c:pt>
                <c:pt idx="376">
                  <c:v>1879.0400000000002</c:v>
                </c:pt>
                <c:pt idx="377">
                  <c:v>1539.12</c:v>
                </c:pt>
                <c:pt idx="378">
                  <c:v>1529.36</c:v>
                </c:pt>
                <c:pt idx="379">
                  <c:v>249.96</c:v>
                </c:pt>
                <c:pt idx="380">
                  <c:v>203.00000000000003</c:v>
                </c:pt>
                <c:pt idx="381">
                  <c:v>888.7600000000001</c:v>
                </c:pt>
                <c:pt idx="382">
                  <c:v>1247.1599999999999</c:v>
                </c:pt>
                <c:pt idx="383">
                  <c:v>2131.6400000000003</c:v>
                </c:pt>
                <c:pt idx="384">
                  <c:v>2121.6</c:v>
                </c:pt>
                <c:pt idx="385">
                  <c:v>2175.4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757474336"/>
        <c:axId val="757994264"/>
      </c:lineChart>
      <c:dateAx>
        <c:axId val="757474336"/>
        <c:scaling>
          <c:orientation val="minMax"/>
          <c:max val="43646"/>
          <c:min val="31778"/>
        </c:scaling>
        <c:delete val="0"/>
        <c:axPos val="b"/>
        <c:numFmt formatCode="[$-409]mmm\-yy;@" sourceLinked="0"/>
        <c:majorTickMark val="out"/>
        <c:minorTickMark val="out"/>
        <c:tickLblPos val="nextTo"/>
        <c:txPr>
          <a:bodyPr rot="-3900000"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fr-FR"/>
          </a:p>
        </c:txPr>
        <c:crossAx val="757994264"/>
        <c:crosses val="autoZero"/>
        <c:auto val="1"/>
        <c:lblOffset val="100"/>
        <c:baseTimeUnit val="days"/>
        <c:majorUnit val="12"/>
        <c:majorTimeUnit val="months"/>
        <c:minorUnit val="6"/>
        <c:minorTimeUnit val="months"/>
      </c:dateAx>
      <c:valAx>
        <c:axId val="757994264"/>
        <c:scaling>
          <c:orientation val="minMax"/>
          <c:max val="3000"/>
          <c:min val="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4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r>
                  <a:rPr lang="fr-FR" sz="14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Surface en eau libre (ha)</a:t>
                </a:r>
              </a:p>
            </c:rich>
          </c:tx>
          <c:layout>
            <c:manualLayout>
              <c:xMode val="edge"/>
              <c:yMode val="edge"/>
              <c:x val="0"/>
              <c:y val="5.6004834150215352E-3"/>
            </c:manualLayout>
          </c:layout>
          <c:overlay val="0"/>
        </c:title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fr-FR"/>
          </a:p>
        </c:txPr>
        <c:crossAx val="757474336"/>
        <c:crosses val="autoZero"/>
        <c:crossBetween val="between"/>
      </c:valAx>
      <c:spPr>
        <a:ln>
          <a:solidFill>
            <a:schemeClr val="tx1"/>
          </a:solidFill>
        </a:ln>
      </c:spPr>
    </c:plotArea>
    <c:plotVisOnly val="1"/>
    <c:dispBlanksAs val="gap"/>
    <c:showDLblsOverMax val="0"/>
  </c:chart>
  <c:spPr>
    <a:ln>
      <a:solidFill>
        <a:schemeClr val="tx1"/>
      </a:solidFill>
    </a:ln>
  </c:sp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0.60671</cdr:x>
      <cdr:y>0.04536</cdr:y>
    </cdr:from>
    <cdr:to>
      <cdr:x>0.6086</cdr:x>
      <cdr:y>0.85689</cdr:y>
    </cdr:to>
    <cdr:cxnSp macro="">
      <cdr:nvCxnSpPr>
        <cdr:cNvPr id="3" name="Connecteur droit 2"/>
        <cdr:cNvCxnSpPr/>
      </cdr:nvCxnSpPr>
      <cdr:spPr>
        <a:xfrm xmlns:a="http://schemas.openxmlformats.org/drawingml/2006/main" flipV="1">
          <a:off x="3494315" y="97971"/>
          <a:ext cx="10885" cy="1752600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rgbClr val="FF000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B7B623-C678-4B3E-A1DA-DE96796120D1}" type="datetimeFigureOut">
              <a:rPr lang="fr-FR" smtClean="0"/>
              <a:pPr/>
              <a:t>18/08/2020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43C509-1452-406A-BA40-A5B4C8EDAD4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947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ère de 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0" y="5373216"/>
            <a:ext cx="7041232" cy="1484784"/>
          </a:xfrm>
        </p:spPr>
        <p:txBody>
          <a:bodyPr>
            <a:normAutofit/>
          </a:bodyPr>
          <a:lstStyle>
            <a:lvl1pPr>
              <a:defRPr sz="6000" cap="small" baseline="0">
                <a:solidFill>
                  <a:schemeClr val="tx2"/>
                </a:solidFill>
                <a:latin typeface="Biko" pitchFamily="50" charset="0"/>
              </a:defRPr>
            </a:lvl1pPr>
          </a:lstStyle>
          <a:p>
            <a:r>
              <a:rPr lang="fr-FR" dirty="0" smtClean="0"/>
              <a:t>TOUR DU VALAT</a:t>
            </a:r>
            <a:endParaRPr lang="fr-FR" dirty="0"/>
          </a:p>
        </p:txBody>
      </p:sp>
      <p:grpSp>
        <p:nvGrpSpPr>
          <p:cNvPr id="4" name="Groupe 3"/>
          <p:cNvGrpSpPr/>
          <p:nvPr userDrawn="1"/>
        </p:nvGrpSpPr>
        <p:grpSpPr>
          <a:xfrm>
            <a:off x="2144" y="-7905"/>
            <a:ext cx="9903856" cy="5215525"/>
            <a:chOff x="186495" y="590860"/>
            <a:chExt cx="8576191" cy="4960081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16" t="39030" r="30736" b="22701"/>
            <a:stretch/>
          </p:blipFill>
          <p:spPr bwMode="auto">
            <a:xfrm>
              <a:off x="1466917" y="597129"/>
              <a:ext cx="6787411" cy="495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17" t="39030" r="70009" b="22701"/>
            <a:stretch/>
          </p:blipFill>
          <p:spPr bwMode="auto">
            <a:xfrm flipH="1">
              <a:off x="1034149" y="597129"/>
              <a:ext cx="432767" cy="495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17" t="39030" r="70009" b="22711"/>
            <a:stretch/>
          </p:blipFill>
          <p:spPr bwMode="auto">
            <a:xfrm>
              <a:off x="601382" y="598378"/>
              <a:ext cx="432767" cy="4952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428" t="39030" r="70009" b="22701"/>
            <a:stretch/>
          </p:blipFill>
          <p:spPr bwMode="auto">
            <a:xfrm>
              <a:off x="186495" y="597129"/>
              <a:ext cx="414887" cy="495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145" t="39030" r="30745" b="22653"/>
            <a:stretch/>
          </p:blipFill>
          <p:spPr bwMode="auto">
            <a:xfrm flipH="1">
              <a:off x="8254327" y="590860"/>
              <a:ext cx="179736" cy="4960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145" t="39030" r="30736" b="22653"/>
            <a:stretch/>
          </p:blipFill>
          <p:spPr bwMode="auto">
            <a:xfrm flipH="1">
              <a:off x="8581553" y="590860"/>
              <a:ext cx="181133" cy="4960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145" t="39030" r="30944" b="22701"/>
            <a:stretch/>
          </p:blipFill>
          <p:spPr bwMode="auto">
            <a:xfrm>
              <a:off x="8434064" y="597129"/>
              <a:ext cx="147489" cy="495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7256" y="5523402"/>
            <a:ext cx="2439571" cy="1138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8299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2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501910" y="1"/>
            <a:ext cx="9404090" cy="404664"/>
          </a:xfrm>
          <a:solidFill>
            <a:srgbClr val="7CCECF"/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Modifiez le titre</a:t>
            </a:r>
            <a:endParaRPr lang="fr-FR" dirty="0"/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-15209" y="427584"/>
            <a:ext cx="4961992" cy="6436203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Ecrivez votre contenu</a:t>
            </a:r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501910" cy="404665"/>
          </a:xfrm>
          <a:prstGeom prst="rect">
            <a:avLst/>
          </a:prstGeom>
        </p:spPr>
      </p:pic>
      <p:sp>
        <p:nvSpPr>
          <p:cNvPr id="6" name="Espace réservé pour une image  2"/>
          <p:cNvSpPr>
            <a:spLocks noGrp="1"/>
          </p:cNvSpPr>
          <p:nvPr>
            <p:ph type="pic" sz="quarter" idx="10"/>
          </p:nvPr>
        </p:nvSpPr>
        <p:spPr>
          <a:xfrm>
            <a:off x="4978361" y="404664"/>
            <a:ext cx="4953000" cy="6453187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38374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3 - Exemp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404664" y="1"/>
            <a:ext cx="9501337" cy="404664"/>
          </a:xfrm>
          <a:solidFill>
            <a:srgbClr val="306A81"/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Modifiez le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16496" y="1124744"/>
            <a:ext cx="9073008" cy="525658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Ecrivez votre contenu</a:t>
            </a:r>
            <a:endParaRPr lang="fr-FR" dirty="0"/>
          </a:p>
        </p:txBody>
      </p:sp>
      <p:sp>
        <p:nvSpPr>
          <p:cNvPr id="8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0" y="446949"/>
            <a:ext cx="9906000" cy="389763"/>
          </a:xfrm>
        </p:spPr>
        <p:txBody>
          <a:bodyPr>
            <a:normAutofit/>
          </a:bodyPr>
          <a:lstStyle>
            <a:lvl1pPr marL="0" indent="0" algn="ctr">
              <a:buNone/>
              <a:defRPr sz="1800" b="1" cap="none" spc="400" baseline="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votre sous-titre</a:t>
            </a:r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4664" cy="40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2595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3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404664" y="1"/>
            <a:ext cx="9501335" cy="404664"/>
          </a:xfrm>
          <a:solidFill>
            <a:srgbClr val="306A81"/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Modifiez le titre</a:t>
            </a:r>
            <a:endParaRPr lang="fr-FR" dirty="0"/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953000" y="421796"/>
            <a:ext cx="4961992" cy="6436203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Ecrivez votre contenu</a:t>
            </a:r>
            <a:endParaRPr lang="fr-FR" dirty="0"/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4664" cy="404664"/>
          </a:xfrm>
          <a:prstGeom prst="rect">
            <a:avLst/>
          </a:prstGeom>
        </p:spPr>
      </p:pic>
      <p:sp>
        <p:nvSpPr>
          <p:cNvPr id="5" name="Espace réservé pour une image  2"/>
          <p:cNvSpPr>
            <a:spLocks noGrp="1"/>
          </p:cNvSpPr>
          <p:nvPr>
            <p:ph type="pic" sz="quarter" idx="10"/>
          </p:nvPr>
        </p:nvSpPr>
        <p:spPr>
          <a:xfrm>
            <a:off x="0" y="404813"/>
            <a:ext cx="4953000" cy="6453187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0694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3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404664" y="1"/>
            <a:ext cx="9501335" cy="404664"/>
          </a:xfrm>
          <a:solidFill>
            <a:srgbClr val="306A81"/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Modifiez le titre</a:t>
            </a:r>
            <a:endParaRPr lang="fr-FR" dirty="0"/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0" y="421797"/>
            <a:ext cx="4961992" cy="6436203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Ecrivez votre contenu</a:t>
            </a:r>
            <a:endParaRPr lang="fr-FR" dirty="0"/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4664" cy="404664"/>
          </a:xfrm>
          <a:prstGeom prst="rect">
            <a:avLst/>
          </a:prstGeom>
        </p:spPr>
      </p:pic>
      <p:sp>
        <p:nvSpPr>
          <p:cNvPr id="5" name="Espace réservé pour une image  2"/>
          <p:cNvSpPr>
            <a:spLocks noGrp="1"/>
          </p:cNvSpPr>
          <p:nvPr>
            <p:ph type="pic" sz="quarter" idx="10"/>
          </p:nvPr>
        </p:nvSpPr>
        <p:spPr>
          <a:xfrm>
            <a:off x="4953000" y="394031"/>
            <a:ext cx="4953000" cy="6453187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73048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4 - Exemp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501908" y="1"/>
            <a:ext cx="9404092" cy="404664"/>
          </a:xfrm>
          <a:solidFill>
            <a:srgbClr val="A6A6A6"/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Modifiez le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16496" y="1124744"/>
            <a:ext cx="9073008" cy="525658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Ecrivez votre contenu</a:t>
            </a:r>
            <a:endParaRPr lang="fr-FR" dirty="0"/>
          </a:p>
        </p:txBody>
      </p:sp>
      <p:sp>
        <p:nvSpPr>
          <p:cNvPr id="8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0" y="446949"/>
            <a:ext cx="9906000" cy="389763"/>
          </a:xfrm>
        </p:spPr>
        <p:txBody>
          <a:bodyPr>
            <a:normAutofit/>
          </a:bodyPr>
          <a:lstStyle>
            <a:lvl1pPr marL="0" indent="0" algn="ctr">
              <a:buNone/>
              <a:defRPr sz="1800" b="1" cap="none" spc="400" baseline="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votre sous-titre</a:t>
            </a: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01909" cy="40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9725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4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501908" y="1"/>
            <a:ext cx="9404092" cy="404664"/>
          </a:xfrm>
          <a:solidFill>
            <a:schemeClr val="accent6">
              <a:lumMod val="65000"/>
            </a:schemeClr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Modifiez le titre</a:t>
            </a:r>
            <a:endParaRPr lang="fr-FR" dirty="0"/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953000" y="421796"/>
            <a:ext cx="4961992" cy="6436203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Ecrivez votre contenu</a:t>
            </a:r>
            <a:endParaRPr lang="fr-FR" dirty="0"/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01909" cy="404664"/>
          </a:xfrm>
          <a:prstGeom prst="rect">
            <a:avLst/>
          </a:prstGeom>
        </p:spPr>
      </p:pic>
      <p:sp>
        <p:nvSpPr>
          <p:cNvPr id="5" name="Espace réservé pour une image  2"/>
          <p:cNvSpPr>
            <a:spLocks noGrp="1"/>
          </p:cNvSpPr>
          <p:nvPr>
            <p:ph type="pic" sz="quarter" idx="10"/>
          </p:nvPr>
        </p:nvSpPr>
        <p:spPr>
          <a:xfrm>
            <a:off x="0" y="404813"/>
            <a:ext cx="4953000" cy="6453187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70752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4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501908" y="1"/>
            <a:ext cx="9404092" cy="404664"/>
          </a:xfrm>
          <a:solidFill>
            <a:schemeClr val="accent6">
              <a:lumMod val="65000"/>
            </a:schemeClr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Modifiez le titre</a:t>
            </a:r>
            <a:endParaRPr lang="fr-FR" dirty="0"/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-4861" y="404435"/>
            <a:ext cx="4961992" cy="6436203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Ecrivez votre contenu</a:t>
            </a:r>
            <a:endParaRPr lang="fr-FR" dirty="0"/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01909" cy="404664"/>
          </a:xfrm>
          <a:prstGeom prst="rect">
            <a:avLst/>
          </a:prstGeom>
        </p:spPr>
      </p:pic>
      <p:sp>
        <p:nvSpPr>
          <p:cNvPr id="5" name="Espace réservé pour une image  2"/>
          <p:cNvSpPr>
            <a:spLocks noGrp="1"/>
          </p:cNvSpPr>
          <p:nvPr>
            <p:ph type="pic" sz="quarter" idx="10"/>
          </p:nvPr>
        </p:nvSpPr>
        <p:spPr>
          <a:xfrm>
            <a:off x="4953000" y="404813"/>
            <a:ext cx="4953000" cy="6453187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96507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5 - Exemp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404664" y="1"/>
            <a:ext cx="9501336" cy="404664"/>
          </a:xfrm>
          <a:solidFill>
            <a:schemeClr val="bg2">
              <a:lumMod val="50000"/>
            </a:schemeClr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Modifiez le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16496" y="1124744"/>
            <a:ext cx="9073008" cy="525658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Ecrivez votre contenu</a:t>
            </a:r>
            <a:endParaRPr lang="fr-FR" dirty="0"/>
          </a:p>
        </p:txBody>
      </p:sp>
      <p:sp>
        <p:nvSpPr>
          <p:cNvPr id="8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0" y="446949"/>
            <a:ext cx="9906000" cy="389763"/>
          </a:xfrm>
        </p:spPr>
        <p:txBody>
          <a:bodyPr>
            <a:normAutofit/>
          </a:bodyPr>
          <a:lstStyle>
            <a:lvl1pPr marL="0" indent="0" algn="ctr">
              <a:buNone/>
              <a:defRPr sz="1800" b="1" cap="none" spc="400" baseline="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votre sous-titre</a:t>
            </a: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4664" cy="40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227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5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404664" y="1"/>
            <a:ext cx="9501336" cy="404664"/>
          </a:xfrm>
          <a:solidFill>
            <a:schemeClr val="bg2">
              <a:lumMod val="50000"/>
            </a:schemeClr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Modifiez le titre</a:t>
            </a:r>
            <a:endParaRPr lang="fr-FR" dirty="0"/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953000" y="421796"/>
            <a:ext cx="4961992" cy="6436203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Ecrivez votre contenu</a:t>
            </a:r>
            <a:endParaRPr lang="fr-FR" dirty="0"/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4664" cy="404664"/>
          </a:xfrm>
          <a:prstGeom prst="rect">
            <a:avLst/>
          </a:prstGeom>
        </p:spPr>
      </p:pic>
      <p:sp>
        <p:nvSpPr>
          <p:cNvPr id="5" name="Espace réservé pour une image  2"/>
          <p:cNvSpPr>
            <a:spLocks noGrp="1"/>
          </p:cNvSpPr>
          <p:nvPr>
            <p:ph type="pic" sz="quarter" idx="10"/>
          </p:nvPr>
        </p:nvSpPr>
        <p:spPr>
          <a:xfrm>
            <a:off x="0" y="404813"/>
            <a:ext cx="4953000" cy="6453187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24236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5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404664" y="1"/>
            <a:ext cx="9501336" cy="404664"/>
          </a:xfrm>
          <a:solidFill>
            <a:schemeClr val="bg2">
              <a:lumMod val="50000"/>
            </a:schemeClr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Modifiez le titre</a:t>
            </a:r>
            <a:endParaRPr lang="fr-FR" dirty="0"/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0" y="404664"/>
            <a:ext cx="4961992" cy="6436203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Ecrivez votre contenu</a:t>
            </a:r>
            <a:endParaRPr lang="fr-FR" dirty="0"/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4664" cy="404664"/>
          </a:xfrm>
          <a:prstGeom prst="rect">
            <a:avLst/>
          </a:prstGeom>
        </p:spPr>
      </p:pic>
      <p:sp>
        <p:nvSpPr>
          <p:cNvPr id="5" name="Espace réservé pour une image  2"/>
          <p:cNvSpPr>
            <a:spLocks noGrp="1"/>
          </p:cNvSpPr>
          <p:nvPr>
            <p:ph type="pic" sz="quarter" idx="10"/>
          </p:nvPr>
        </p:nvSpPr>
        <p:spPr>
          <a:xfrm>
            <a:off x="4953000" y="404664"/>
            <a:ext cx="4953000" cy="6453187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3109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Intercalaire s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3200" cap="small" baseline="0">
                <a:solidFill>
                  <a:schemeClr val="tx2"/>
                </a:solidFill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376065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ème de 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388" y="897589"/>
            <a:ext cx="8151223" cy="3340608"/>
          </a:xfrm>
          <a:prstGeom prst="rect">
            <a:avLst/>
          </a:prstGeom>
        </p:spPr>
      </p:pic>
      <p:grpSp>
        <p:nvGrpSpPr>
          <p:cNvPr id="17" name="Groupe 16"/>
          <p:cNvGrpSpPr/>
          <p:nvPr userDrawn="1"/>
        </p:nvGrpSpPr>
        <p:grpSpPr>
          <a:xfrm>
            <a:off x="704528" y="5494589"/>
            <a:ext cx="2019116" cy="769441"/>
            <a:chOff x="877388" y="5493813"/>
            <a:chExt cx="2019116" cy="769441"/>
          </a:xfrm>
        </p:grpSpPr>
        <p:sp>
          <p:nvSpPr>
            <p:cNvPr id="14" name="ZoneTexte 13"/>
            <p:cNvSpPr txBox="1"/>
            <p:nvPr userDrawn="1"/>
          </p:nvSpPr>
          <p:spPr>
            <a:xfrm>
              <a:off x="877388" y="5493813"/>
              <a:ext cx="201911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fr-FR" sz="1100" b="1" dirty="0" smtClean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Rejoignez-nous</a:t>
              </a:r>
            </a:p>
            <a:p>
              <a:pPr algn="ctr">
                <a:lnSpc>
                  <a:spcPct val="80000"/>
                </a:lnSpc>
              </a:pPr>
              <a:endParaRPr lang="fr-FR" sz="11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ct val="80000"/>
                </a:lnSpc>
              </a:pPr>
              <a:endParaRPr lang="fr-FR" sz="11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80000"/>
                </a:lnSpc>
              </a:pPr>
              <a:endParaRPr lang="fr-FR" sz="1100" b="1" dirty="0" smtClean="0">
                <a:solidFill>
                  <a:srgbClr val="68BCB7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80000"/>
                </a:lnSpc>
              </a:pPr>
              <a:r>
                <a:rPr lang="fr-FR" sz="1100" b="1" dirty="0" smtClean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www.tourduvalat.org</a:t>
              </a:r>
              <a:endParaRPr lang="fr-FR" sz="11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5" name="Image 14"/>
            <p:cNvPicPr/>
            <p:nvPr userDrawn="1"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5394" t="52137" r="64457" b="44351"/>
            <a:stretch>
              <a:fillRect/>
            </a:stretch>
          </p:blipFill>
          <p:spPr bwMode="auto">
            <a:xfrm>
              <a:off x="1463471" y="5759960"/>
              <a:ext cx="846950" cy="237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" name="Imag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599" y="5121837"/>
            <a:ext cx="2439571" cy="1138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5442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S:\Logo\Logo_SWOS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" y="228600"/>
            <a:ext cx="1629414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ußzeilenplatzhalter 4"/>
          <p:cNvSpPr>
            <a:spLocks noGrp="1"/>
          </p:cNvSpPr>
          <p:nvPr>
            <p:ph type="ftr" sz="quarter" idx="10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14540C-7F38-4FF5-8684-37FBB7AFA991}" type="slidenum">
              <a:rPr lang="de-DE" smtClean="0"/>
              <a:pPr/>
              <a:t>‹N°›</a:t>
            </a:fld>
            <a:endParaRPr lang="de-DE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06700" y="274638"/>
            <a:ext cx="6604000" cy="639762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30200" y="1219200"/>
            <a:ext cx="9080500" cy="5029200"/>
          </a:xfrm>
          <a:prstGeom prst="rect">
            <a:avLst/>
          </a:prstGeom>
        </p:spPr>
        <p:txBody>
          <a:bodyPr/>
          <a:lstStyle>
            <a:lvl1pPr>
              <a:defRPr sz="2400" baseline="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>
              <a:defRPr sz="1800">
                <a:solidFill>
                  <a:schemeClr val="tx2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2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Slide content level 1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12" name="Straight Connector 10"/>
          <p:cNvCxnSpPr/>
          <p:nvPr userDrawn="1"/>
        </p:nvCxnSpPr>
        <p:spPr>
          <a:xfrm>
            <a:off x="2806700" y="914400"/>
            <a:ext cx="7181850" cy="0"/>
          </a:xfrm>
          <a:prstGeom prst="line">
            <a:avLst/>
          </a:prstGeom>
          <a:ln w="28575"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1214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953000" cy="3429000"/>
          </a:xfrm>
        </p:spPr>
        <p:txBody>
          <a:bodyPr/>
          <a:lstStyle/>
          <a:p>
            <a:endParaRPr lang="fr-FR"/>
          </a:p>
        </p:txBody>
      </p:sp>
      <p:sp>
        <p:nvSpPr>
          <p:cNvPr id="5" name="Espace réservé pour une image  3"/>
          <p:cNvSpPr>
            <a:spLocks noGrp="1"/>
          </p:cNvSpPr>
          <p:nvPr>
            <p:ph type="pic" sz="quarter" idx="11"/>
          </p:nvPr>
        </p:nvSpPr>
        <p:spPr>
          <a:xfrm>
            <a:off x="4953000" y="3459543"/>
            <a:ext cx="4953000" cy="3429000"/>
          </a:xfrm>
        </p:spPr>
        <p:txBody>
          <a:bodyPr/>
          <a:lstStyle/>
          <a:p>
            <a:endParaRPr lang="fr-FR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2" hasCustomPrompt="1"/>
          </p:nvPr>
        </p:nvSpPr>
        <p:spPr>
          <a:xfrm>
            <a:off x="4953000" y="0"/>
            <a:ext cx="4953000" cy="3429000"/>
          </a:xfrm>
        </p:spPr>
        <p:txBody>
          <a:bodyPr/>
          <a:lstStyle>
            <a:lvl1pPr>
              <a:defRPr sz="2000"/>
            </a:lvl1pPr>
            <a:lvl3pPr>
              <a:defRPr sz="1800"/>
            </a:lvl3pPr>
          </a:lstStyle>
          <a:p>
            <a:pPr lvl="0"/>
            <a:r>
              <a:rPr lang="fr-FR" dirty="0" smtClean="0"/>
              <a:t>Titre</a:t>
            </a:r>
          </a:p>
          <a:p>
            <a:pPr lvl="2"/>
            <a:r>
              <a:rPr lang="fr-FR" dirty="0" smtClean="0"/>
              <a:t>Contenu</a:t>
            </a:r>
          </a:p>
        </p:txBody>
      </p:sp>
      <p:sp>
        <p:nvSpPr>
          <p:cNvPr id="8" name="Espace réservé du texte 6"/>
          <p:cNvSpPr>
            <a:spLocks noGrp="1"/>
          </p:cNvSpPr>
          <p:nvPr>
            <p:ph type="body" sz="quarter" idx="13" hasCustomPrompt="1"/>
          </p:nvPr>
        </p:nvSpPr>
        <p:spPr>
          <a:xfrm>
            <a:off x="2917" y="3429000"/>
            <a:ext cx="4953000" cy="3429000"/>
          </a:xfrm>
        </p:spPr>
        <p:txBody>
          <a:bodyPr/>
          <a:lstStyle>
            <a:lvl1pPr>
              <a:defRPr sz="2000"/>
            </a:lvl1pPr>
            <a:lvl3pPr>
              <a:defRPr sz="1800"/>
            </a:lvl3pPr>
          </a:lstStyle>
          <a:p>
            <a:pPr lvl="0"/>
            <a:r>
              <a:rPr lang="fr-FR" dirty="0" smtClean="0"/>
              <a:t>Titre</a:t>
            </a:r>
          </a:p>
          <a:p>
            <a:pPr lvl="2"/>
            <a:r>
              <a:rPr lang="fr-FR" dirty="0" smtClean="0"/>
              <a:t>Contenu</a:t>
            </a:r>
          </a:p>
        </p:txBody>
      </p:sp>
    </p:spTree>
    <p:extLst>
      <p:ext uri="{BB962C8B-B14F-4D97-AF65-F5344CB8AC3E}">
        <p14:creationId xmlns:p14="http://schemas.microsoft.com/office/powerpoint/2010/main" val="436012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3"/>
          <p:cNvSpPr>
            <a:spLocks noGrp="1"/>
          </p:cNvSpPr>
          <p:nvPr>
            <p:ph type="pic" sz="quarter" idx="10"/>
          </p:nvPr>
        </p:nvSpPr>
        <p:spPr>
          <a:xfrm>
            <a:off x="4953000" y="0"/>
            <a:ext cx="4953000" cy="3429000"/>
          </a:xfrm>
        </p:spPr>
        <p:txBody>
          <a:bodyPr/>
          <a:lstStyle/>
          <a:p>
            <a:endParaRPr lang="fr-FR"/>
          </a:p>
        </p:txBody>
      </p:sp>
      <p:sp>
        <p:nvSpPr>
          <p:cNvPr id="5" name="Espace réservé pour une image  3"/>
          <p:cNvSpPr>
            <a:spLocks noGrp="1"/>
          </p:cNvSpPr>
          <p:nvPr>
            <p:ph type="pic" sz="quarter" idx="11"/>
          </p:nvPr>
        </p:nvSpPr>
        <p:spPr>
          <a:xfrm>
            <a:off x="0" y="3429000"/>
            <a:ext cx="4953000" cy="3429000"/>
          </a:xfrm>
        </p:spPr>
        <p:txBody>
          <a:bodyPr/>
          <a:lstStyle/>
          <a:p>
            <a:endParaRPr lang="fr-FR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2" hasCustomPrompt="1"/>
          </p:nvPr>
        </p:nvSpPr>
        <p:spPr>
          <a:xfrm>
            <a:off x="4096" y="0"/>
            <a:ext cx="4953000" cy="3429000"/>
          </a:xfrm>
        </p:spPr>
        <p:txBody>
          <a:bodyPr/>
          <a:lstStyle>
            <a:lvl1pPr>
              <a:defRPr sz="2000"/>
            </a:lvl1pPr>
            <a:lvl3pPr>
              <a:defRPr sz="1800"/>
            </a:lvl3pPr>
          </a:lstStyle>
          <a:p>
            <a:pPr lvl="0"/>
            <a:r>
              <a:rPr lang="fr-FR" dirty="0" smtClean="0"/>
              <a:t>Titre</a:t>
            </a:r>
          </a:p>
          <a:p>
            <a:pPr lvl="2"/>
            <a:r>
              <a:rPr lang="fr-FR" dirty="0" smtClean="0"/>
              <a:t>Contenu</a:t>
            </a:r>
          </a:p>
        </p:txBody>
      </p:sp>
      <p:sp>
        <p:nvSpPr>
          <p:cNvPr id="8" name="Espace réservé du texte 6"/>
          <p:cNvSpPr>
            <a:spLocks noGrp="1"/>
          </p:cNvSpPr>
          <p:nvPr>
            <p:ph type="body" sz="quarter" idx="13" hasCustomPrompt="1"/>
          </p:nvPr>
        </p:nvSpPr>
        <p:spPr>
          <a:xfrm>
            <a:off x="4945071" y="3429000"/>
            <a:ext cx="4953000" cy="3429000"/>
          </a:xfrm>
        </p:spPr>
        <p:txBody>
          <a:bodyPr/>
          <a:lstStyle>
            <a:lvl1pPr>
              <a:defRPr sz="2000"/>
            </a:lvl1pPr>
            <a:lvl3pPr>
              <a:defRPr sz="1800"/>
            </a:lvl3pPr>
          </a:lstStyle>
          <a:p>
            <a:pPr lvl="0"/>
            <a:r>
              <a:rPr lang="fr-FR" dirty="0" smtClean="0"/>
              <a:t>Titre</a:t>
            </a:r>
          </a:p>
          <a:p>
            <a:pPr lvl="2"/>
            <a:r>
              <a:rPr lang="fr-FR" dirty="0" smtClean="0"/>
              <a:t>Contenu</a:t>
            </a:r>
          </a:p>
        </p:txBody>
      </p:sp>
    </p:spTree>
    <p:extLst>
      <p:ext uri="{BB962C8B-B14F-4D97-AF65-F5344CB8AC3E}">
        <p14:creationId xmlns:p14="http://schemas.microsoft.com/office/powerpoint/2010/main" val="28212507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1 - Exemp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500737" y="1"/>
            <a:ext cx="9405263" cy="404664"/>
          </a:xfrm>
          <a:solidFill>
            <a:schemeClr val="accent2"/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Modifiez le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16496" y="1124744"/>
            <a:ext cx="9073008" cy="5256584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Ecrivez votre contenu</a:t>
            </a:r>
            <a:endParaRPr lang="fr-FR" dirty="0"/>
          </a:p>
        </p:txBody>
      </p:sp>
      <p:sp>
        <p:nvSpPr>
          <p:cNvPr id="8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0" y="446949"/>
            <a:ext cx="9906000" cy="389763"/>
          </a:xfrm>
        </p:spPr>
        <p:txBody>
          <a:bodyPr>
            <a:normAutofit/>
          </a:bodyPr>
          <a:lstStyle>
            <a:lvl1pPr marL="0" indent="0" algn="ctr">
              <a:buNone/>
              <a:defRPr sz="1800" b="1" cap="none" spc="400" baseline="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votre sous-titre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4"/>
            <a:ext cx="500737" cy="403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636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1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500737" y="1"/>
            <a:ext cx="9405263" cy="404664"/>
          </a:xfrm>
          <a:solidFill>
            <a:srgbClr val="9FD9D6"/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Modifiez le titre</a:t>
            </a:r>
            <a:endParaRPr lang="fr-FR" dirty="0"/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953000" y="421796"/>
            <a:ext cx="4961992" cy="6436203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Ecrivez votre contenu</a:t>
            </a:r>
            <a:endParaRPr lang="fr-FR" dirty="0"/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4"/>
            <a:ext cx="500737" cy="403719"/>
          </a:xfrm>
          <a:prstGeom prst="rect">
            <a:avLst/>
          </a:prstGeom>
        </p:spPr>
      </p:pic>
      <p:sp>
        <p:nvSpPr>
          <p:cNvPr id="3" name="Espace réservé pour une image  2"/>
          <p:cNvSpPr>
            <a:spLocks noGrp="1"/>
          </p:cNvSpPr>
          <p:nvPr>
            <p:ph type="pic" sz="quarter" idx="10"/>
          </p:nvPr>
        </p:nvSpPr>
        <p:spPr>
          <a:xfrm>
            <a:off x="0" y="404813"/>
            <a:ext cx="4953000" cy="6453187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88072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1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500737" y="1"/>
            <a:ext cx="9405263" cy="404664"/>
          </a:xfrm>
          <a:solidFill>
            <a:srgbClr val="9FD9D6"/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Modifiez le titre</a:t>
            </a:r>
            <a:endParaRPr lang="fr-FR" dirty="0"/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0" y="421797"/>
            <a:ext cx="4961992" cy="6436203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Ecrivez votre contenu</a:t>
            </a:r>
            <a:endParaRPr lang="fr-FR" dirty="0"/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4"/>
            <a:ext cx="500737" cy="403719"/>
          </a:xfrm>
          <a:prstGeom prst="rect">
            <a:avLst/>
          </a:prstGeom>
        </p:spPr>
      </p:pic>
      <p:sp>
        <p:nvSpPr>
          <p:cNvPr id="5" name="Espace réservé pour une image  2"/>
          <p:cNvSpPr>
            <a:spLocks noGrp="1"/>
          </p:cNvSpPr>
          <p:nvPr>
            <p:ph type="pic" sz="quarter" idx="10"/>
          </p:nvPr>
        </p:nvSpPr>
        <p:spPr>
          <a:xfrm>
            <a:off x="4946977" y="404663"/>
            <a:ext cx="4953000" cy="6453187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0846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2 - Exemp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501910" y="1"/>
            <a:ext cx="9404089" cy="404664"/>
          </a:xfrm>
          <a:solidFill>
            <a:srgbClr val="7CCECF"/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Modifiez le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16496" y="1124744"/>
            <a:ext cx="9073008" cy="525658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Ecrivez votre contenu</a:t>
            </a:r>
            <a:endParaRPr lang="fr-FR" dirty="0"/>
          </a:p>
        </p:txBody>
      </p:sp>
      <p:sp>
        <p:nvSpPr>
          <p:cNvPr id="8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0" y="446949"/>
            <a:ext cx="9906000" cy="389763"/>
          </a:xfrm>
        </p:spPr>
        <p:txBody>
          <a:bodyPr>
            <a:normAutofit/>
          </a:bodyPr>
          <a:lstStyle>
            <a:lvl1pPr marL="0" indent="0" algn="ctr">
              <a:buNone/>
              <a:defRPr sz="1800" b="1" cap="none" spc="400" baseline="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votre sous-titre</a:t>
            </a:r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28125" y1="68605" x2="76719" y2="41085"/>
                        <a14:foregroundMark x1="18281" y1="60271" x2="27969" y2="76163"/>
                        <a14:backgroundMark x1="15937" y1="64729" x2="15937" y2="64729"/>
                        <a14:backgroundMark x1="80938" y1="27907" x2="80938" y2="279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3" y="0"/>
            <a:ext cx="547682" cy="441569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501910" cy="404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3739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2 - Exe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501910" y="1"/>
            <a:ext cx="9404090" cy="404664"/>
          </a:xfrm>
          <a:solidFill>
            <a:srgbClr val="7CCECF"/>
          </a:solidFill>
        </p:spPr>
        <p:txBody>
          <a:bodyPr>
            <a:normAutofit/>
          </a:bodyPr>
          <a:lstStyle>
            <a:lvl1pPr algn="ctr">
              <a:defRPr sz="2000" b="1" cap="none" spc="400" baseline="0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Modifiez le titre</a:t>
            </a:r>
            <a:endParaRPr lang="fr-FR" dirty="0"/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953000" y="421796"/>
            <a:ext cx="4961992" cy="6436203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Ecrivez votre contenu</a:t>
            </a:r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501910" cy="404665"/>
          </a:xfrm>
          <a:prstGeom prst="rect">
            <a:avLst/>
          </a:prstGeom>
        </p:spPr>
      </p:pic>
      <p:sp>
        <p:nvSpPr>
          <p:cNvPr id="6" name="Espace réservé pour une image  2"/>
          <p:cNvSpPr>
            <a:spLocks noGrp="1"/>
          </p:cNvSpPr>
          <p:nvPr>
            <p:ph type="pic" sz="quarter" idx="10"/>
          </p:nvPr>
        </p:nvSpPr>
        <p:spPr>
          <a:xfrm>
            <a:off x="0" y="404813"/>
            <a:ext cx="4953000" cy="6453187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03856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5234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54" r:id="rId2"/>
    <p:sldLayoutId id="2147483670" r:id="rId3"/>
    <p:sldLayoutId id="2147483671" r:id="rId4"/>
    <p:sldLayoutId id="2147483649" r:id="rId5"/>
    <p:sldLayoutId id="2147483650" r:id="rId6"/>
    <p:sldLayoutId id="2147483665" r:id="rId7"/>
    <p:sldLayoutId id="2147483657" r:id="rId8"/>
    <p:sldLayoutId id="2147483659" r:id="rId9"/>
    <p:sldLayoutId id="2147483666" r:id="rId10"/>
    <p:sldLayoutId id="2147483655" r:id="rId11"/>
    <p:sldLayoutId id="2147483660" r:id="rId12"/>
    <p:sldLayoutId id="2147483667" r:id="rId13"/>
    <p:sldLayoutId id="2147483658" r:id="rId14"/>
    <p:sldLayoutId id="2147483661" r:id="rId15"/>
    <p:sldLayoutId id="2147483668" r:id="rId16"/>
    <p:sldLayoutId id="2147483656" r:id="rId17"/>
    <p:sldLayoutId id="2147483662" r:id="rId18"/>
    <p:sldLayoutId id="2147483669" r:id="rId19"/>
    <p:sldLayoutId id="2147483664" r:id="rId20"/>
    <p:sldLayoutId id="2147483672" r:id="rId2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jpe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image" Target="../media/image38.png"/><Relationship Id="rId9" Type="http://schemas.openxmlformats.org/officeDocument/2006/relationships/image" Target="../media/image4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emf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2" Type="http://schemas.openxmlformats.org/officeDocument/2006/relationships/image" Target="../media/image21.png"/><Relationship Id="rId16" Type="http://schemas.openxmlformats.org/officeDocument/2006/relationships/image" Target="../media/image3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5" Type="http://schemas.openxmlformats.org/officeDocument/2006/relationships/image" Target="../media/image34.jpe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Relationship Id="rId14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5229200"/>
            <a:ext cx="7041232" cy="1628800"/>
          </a:xfrm>
        </p:spPr>
        <p:txBody>
          <a:bodyPr/>
          <a:lstStyle/>
          <a:p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TOUR DU VALAT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056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272480" y="550421"/>
            <a:ext cx="9289032" cy="64633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DZ" kern="0" dirty="0">
                <a:solidFill>
                  <a:sysClr val="windowText" lastClr="000000"/>
                </a:solidFill>
              </a:rPr>
              <a:t>استخدام السلاسل الزمنية الفضائية </a:t>
            </a:r>
            <a:r>
              <a:rPr lang="en-US" kern="0" dirty="0" smtClean="0">
                <a:solidFill>
                  <a:sysClr val="windowText" lastClr="000000"/>
                </a:solidFill>
                <a:sym typeface="Wingdings" panose="05000000000000000000" pitchFamily="2" charset="2"/>
              </a:rPr>
              <a:t> </a:t>
            </a:r>
            <a:r>
              <a:rPr lang="ar-DZ" kern="0" dirty="0">
                <a:solidFill>
                  <a:sysClr val="windowText" lastClr="000000"/>
                </a:solidFill>
                <a:sym typeface="Wingdings" panose="05000000000000000000" pitchFamily="2" charset="2"/>
              </a:rPr>
              <a:t>خريطة </a:t>
            </a:r>
            <a:r>
              <a:rPr lang="en-US" kern="0" dirty="0">
                <a:solidFill>
                  <a:sysClr val="windowText" lastClr="000000"/>
                </a:solidFill>
                <a:sym typeface="Wingdings" panose="05000000000000000000" pitchFamily="2" charset="2"/>
              </a:rPr>
              <a:t>LULC </a:t>
            </a:r>
            <a:r>
              <a:rPr lang="ar-DZ" kern="0" dirty="0">
                <a:solidFill>
                  <a:sysClr val="windowText" lastClr="000000"/>
                </a:solidFill>
                <a:sym typeface="Wingdings" panose="05000000000000000000" pitchFamily="2" charset="2"/>
              </a:rPr>
              <a:t>وتقييم التغييرات بمرور الوقت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DZ" kern="0" dirty="0">
                <a:solidFill>
                  <a:sysClr val="windowText" lastClr="000000"/>
                </a:solidFill>
                <a:sym typeface="Wingdings" panose="05000000000000000000" pitchFamily="2" charset="2"/>
              </a:rPr>
              <a:t>(على سبيل المثال شط شرقي ، الجزائر)</a:t>
            </a:r>
            <a:endParaRPr lang="en-US" kern="0" dirty="0">
              <a:solidFill>
                <a:sysClr val="windowText" lastClr="00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2157" y="1484944"/>
            <a:ext cx="2228714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70821" y="1628960"/>
            <a:ext cx="2225091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15037" y="1772976"/>
            <a:ext cx="2242959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261" y="1916992"/>
            <a:ext cx="2226195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56" y="4005064"/>
            <a:ext cx="2706365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92760" y="4005064"/>
            <a:ext cx="2820265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85033" y="4005064"/>
            <a:ext cx="2861334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Flèche droite 13"/>
          <p:cNvSpPr/>
          <p:nvPr/>
        </p:nvSpPr>
        <p:spPr>
          <a:xfrm>
            <a:off x="632520" y="3501008"/>
            <a:ext cx="9145016" cy="432048"/>
          </a:xfrm>
          <a:prstGeom prst="rightArrow">
            <a:avLst>
              <a:gd name="adj1" fmla="val 50000"/>
              <a:gd name="adj2" fmla="val 1504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ZoneTexte 5"/>
          <p:cNvSpPr txBox="1">
            <a:spLocks noChangeArrowheads="1"/>
          </p:cNvSpPr>
          <p:nvPr/>
        </p:nvSpPr>
        <p:spPr bwMode="auto">
          <a:xfrm>
            <a:off x="848544" y="5733256"/>
            <a:ext cx="1152128" cy="30777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/>
              <a:t> LULC 1975</a:t>
            </a:r>
            <a:endParaRPr lang="en-US" sz="1400" dirty="0"/>
          </a:p>
        </p:txBody>
      </p:sp>
      <p:sp>
        <p:nvSpPr>
          <p:cNvPr id="16" name="ZoneTexte 5"/>
          <p:cNvSpPr txBox="1">
            <a:spLocks noChangeArrowheads="1"/>
          </p:cNvSpPr>
          <p:nvPr/>
        </p:nvSpPr>
        <p:spPr bwMode="auto">
          <a:xfrm>
            <a:off x="3596801" y="5736661"/>
            <a:ext cx="1152128" cy="30777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/>
              <a:t> LULC 1990</a:t>
            </a:r>
            <a:endParaRPr lang="en-US" sz="1400" dirty="0"/>
          </a:p>
        </p:txBody>
      </p:sp>
      <p:sp>
        <p:nvSpPr>
          <p:cNvPr id="17" name="ZoneTexte 5"/>
          <p:cNvSpPr txBox="1">
            <a:spLocks noChangeArrowheads="1"/>
          </p:cNvSpPr>
          <p:nvPr/>
        </p:nvSpPr>
        <p:spPr bwMode="auto">
          <a:xfrm>
            <a:off x="6458135" y="5736661"/>
            <a:ext cx="1152128" cy="30777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/>
              <a:t> LULC 2005</a:t>
            </a:r>
            <a:endParaRPr lang="en-US" sz="1400" dirty="0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764336" y="5338376"/>
            <a:ext cx="1564061" cy="12960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22" name="Titre 1"/>
          <p:cNvSpPr>
            <a:spLocks noGrp="1"/>
          </p:cNvSpPr>
          <p:nvPr>
            <p:ph type="ctrTitle"/>
          </p:nvPr>
        </p:nvSpPr>
        <p:spPr>
          <a:xfrm>
            <a:off x="404664" y="1"/>
            <a:ext cx="9501335" cy="404664"/>
          </a:xfrm>
        </p:spPr>
        <p:txBody>
          <a:bodyPr/>
          <a:lstStyle/>
          <a:p>
            <a:pPr rtl="1"/>
            <a:r>
              <a:rPr lang="ar-DZ" dirty="0"/>
              <a:t>تغييرات </a:t>
            </a:r>
            <a:r>
              <a:rPr lang="en-US" dirty="0"/>
              <a:t>LULC </a:t>
            </a:r>
            <a:r>
              <a:rPr lang="ar-DZ" dirty="0"/>
              <a:t>و </a:t>
            </a:r>
            <a:r>
              <a:rPr lang="en-US" dirty="0"/>
              <a:t>LULC</a:t>
            </a:r>
          </a:p>
        </p:txBody>
      </p:sp>
      <p:sp>
        <p:nvSpPr>
          <p:cNvPr id="2" name="Rectangle 1"/>
          <p:cNvSpPr/>
          <p:nvPr/>
        </p:nvSpPr>
        <p:spPr>
          <a:xfrm>
            <a:off x="8145893" y="5338376"/>
            <a:ext cx="1760108" cy="138499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ar-DZ" sz="1400" dirty="0" smtClean="0"/>
              <a:t>التمدن</a:t>
            </a:r>
            <a:endParaRPr lang="fr-FR" sz="1400" dirty="0"/>
          </a:p>
          <a:p>
            <a:r>
              <a:rPr lang="fr-FR" sz="1400" dirty="0" err="1"/>
              <a:t>الزراعة</a:t>
            </a:r>
            <a:endParaRPr lang="fr-FR" sz="1400" dirty="0"/>
          </a:p>
          <a:p>
            <a:r>
              <a:rPr lang="fr-FR" sz="1400" dirty="0" err="1"/>
              <a:t>الأراضي</a:t>
            </a:r>
            <a:r>
              <a:rPr lang="fr-FR" sz="1400" dirty="0"/>
              <a:t> </a:t>
            </a:r>
            <a:r>
              <a:rPr lang="fr-FR" sz="1400" dirty="0" err="1"/>
              <a:t>الجافة</a:t>
            </a:r>
            <a:r>
              <a:rPr lang="fr-FR" sz="1400" dirty="0"/>
              <a:t> </a:t>
            </a:r>
            <a:r>
              <a:rPr lang="fr-FR" sz="1400" dirty="0" err="1"/>
              <a:t>الطبيعية</a:t>
            </a:r>
            <a:endParaRPr lang="fr-FR" sz="1400" dirty="0"/>
          </a:p>
          <a:p>
            <a:r>
              <a:rPr lang="fr-FR" sz="1400" dirty="0" err="1"/>
              <a:t>الأراضي</a:t>
            </a:r>
            <a:r>
              <a:rPr lang="fr-FR" sz="1400" dirty="0"/>
              <a:t> </a:t>
            </a:r>
            <a:r>
              <a:rPr lang="fr-FR" sz="1400" dirty="0" err="1"/>
              <a:t>الرطبة</a:t>
            </a:r>
            <a:r>
              <a:rPr lang="fr-FR" sz="1400" dirty="0"/>
              <a:t> </a:t>
            </a:r>
            <a:r>
              <a:rPr lang="fr-FR" sz="1400" dirty="0" err="1"/>
              <a:t>الطبيعية</a:t>
            </a:r>
            <a:endParaRPr lang="fr-FR" sz="1400" dirty="0"/>
          </a:p>
          <a:p>
            <a:r>
              <a:rPr lang="fr-FR" sz="1400" dirty="0" err="1"/>
              <a:t>الأراضي</a:t>
            </a:r>
            <a:r>
              <a:rPr lang="fr-FR" sz="1400" dirty="0"/>
              <a:t> </a:t>
            </a:r>
            <a:r>
              <a:rPr lang="fr-FR" sz="1400" dirty="0" err="1"/>
              <a:t>الرطبة</a:t>
            </a:r>
            <a:r>
              <a:rPr lang="fr-FR" sz="1400" dirty="0"/>
              <a:t> </a:t>
            </a:r>
            <a:r>
              <a:rPr lang="fr-FR" sz="1400" dirty="0" err="1"/>
              <a:t>الاصطناعية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12018746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029335"/>
            <a:ext cx="3407971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64443" y="4338000"/>
            <a:ext cx="3463843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52116" y="2515235"/>
            <a:ext cx="3430769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7"/>
          <p:cNvSpPr txBox="1"/>
          <p:nvPr/>
        </p:nvSpPr>
        <p:spPr>
          <a:xfrm>
            <a:off x="121920" y="3145800"/>
            <a:ext cx="853440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DZ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ماي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3078480" y="4639320"/>
            <a:ext cx="853440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DZ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اوت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5902960" y="6457960"/>
            <a:ext cx="914400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DZ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اكتوبر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3749040" y="1235720"/>
            <a:ext cx="5120640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ar-DZ" sz="3000" kern="0" dirty="0">
                <a:solidFill>
                  <a:sysClr val="windowText" lastClr="000000"/>
                </a:solidFill>
              </a:rPr>
              <a:t>نهج متعدد الزمان لرسم الخرائط </a:t>
            </a:r>
            <a:r>
              <a:rPr lang="ar-DZ" sz="3000" kern="0" dirty="0" smtClean="0">
                <a:solidFill>
                  <a:sysClr val="windowText" lastClr="000000"/>
                </a:solidFill>
              </a:rPr>
              <a:t>السنوية الداخلية</a:t>
            </a:r>
            <a:endParaRPr kumimoji="0" lang="en-US" sz="3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Titre 1"/>
          <p:cNvSpPr>
            <a:spLocks noGrp="1"/>
          </p:cNvSpPr>
          <p:nvPr>
            <p:ph type="ctrTitle"/>
          </p:nvPr>
        </p:nvSpPr>
        <p:spPr>
          <a:xfrm>
            <a:off x="404664" y="1"/>
            <a:ext cx="9501335" cy="404664"/>
          </a:xfrm>
        </p:spPr>
        <p:txBody>
          <a:bodyPr/>
          <a:lstStyle/>
          <a:p>
            <a:pPr rtl="1"/>
            <a:r>
              <a:rPr lang="ar-DZ" dirty="0"/>
              <a:t>تغييرات </a:t>
            </a:r>
            <a:r>
              <a:rPr lang="en-US" dirty="0"/>
              <a:t>LULC </a:t>
            </a:r>
            <a:r>
              <a:rPr lang="ar-DZ" dirty="0"/>
              <a:t>و </a:t>
            </a:r>
            <a:r>
              <a:rPr lang="en-US" dirty="0"/>
              <a:t>LULC</a:t>
            </a:r>
          </a:p>
        </p:txBody>
      </p:sp>
    </p:spTree>
    <p:extLst>
      <p:ext uri="{BB962C8B-B14F-4D97-AF65-F5344CB8AC3E}">
        <p14:creationId xmlns:p14="http://schemas.microsoft.com/office/powerpoint/2010/main" val="5051083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89150" y="1657350"/>
            <a:ext cx="705485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ZoneTexte 5"/>
          <p:cNvSpPr txBox="1"/>
          <p:nvPr/>
        </p:nvSpPr>
        <p:spPr>
          <a:xfrm>
            <a:off x="121920" y="1012200"/>
            <a:ext cx="8879840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ctr" rtl="1">
              <a:defRPr/>
            </a:pPr>
            <a:r>
              <a:rPr lang="ar-DZ" sz="3000" kern="0" dirty="0">
                <a:solidFill>
                  <a:sysClr val="windowText" lastClr="000000"/>
                </a:solidFill>
              </a:rPr>
              <a:t>نهج قائم على </a:t>
            </a:r>
            <a:r>
              <a:rPr lang="ar-DZ" sz="3000" kern="0" dirty="0" smtClean="0">
                <a:solidFill>
                  <a:sysClr val="windowText" lastClr="000000"/>
                </a:solidFill>
              </a:rPr>
              <a:t>المواد</a:t>
            </a:r>
            <a:r>
              <a:rPr lang="ar-DZ" sz="3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◄</a:t>
            </a:r>
            <a:r>
              <a:rPr lang="ar-DZ" sz="3000" kern="0" dirty="0" smtClean="0">
                <a:solidFill>
                  <a:sysClr val="windowText" lastClr="000000"/>
                </a:solidFill>
              </a:rPr>
              <a:t> تقطيع </a:t>
            </a:r>
            <a:r>
              <a:rPr lang="ar-DZ" sz="3000" kern="0" dirty="0">
                <a:solidFill>
                  <a:sysClr val="windowText" lastClr="000000"/>
                </a:solidFill>
              </a:rPr>
              <a:t>الصورة</a:t>
            </a:r>
            <a:endParaRPr kumimoji="0" lang="en-US" sz="300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Titre 1"/>
          <p:cNvSpPr>
            <a:spLocks noGrp="1"/>
          </p:cNvSpPr>
          <p:nvPr>
            <p:ph type="ctrTitle"/>
          </p:nvPr>
        </p:nvSpPr>
        <p:spPr>
          <a:xfrm>
            <a:off x="404664" y="1"/>
            <a:ext cx="9501335" cy="404664"/>
          </a:xfrm>
        </p:spPr>
        <p:txBody>
          <a:bodyPr/>
          <a:lstStyle/>
          <a:p>
            <a:pPr rtl="1"/>
            <a:r>
              <a:rPr lang="ar-DZ" dirty="0"/>
              <a:t>تغييرات </a:t>
            </a:r>
            <a:r>
              <a:rPr lang="en-US" dirty="0"/>
              <a:t>LULC </a:t>
            </a:r>
            <a:r>
              <a:rPr lang="ar-DZ" dirty="0"/>
              <a:t>و </a:t>
            </a:r>
            <a:r>
              <a:rPr lang="en-US" dirty="0"/>
              <a:t>LULC</a:t>
            </a:r>
          </a:p>
        </p:txBody>
      </p:sp>
    </p:spTree>
    <p:extLst>
      <p:ext uri="{BB962C8B-B14F-4D97-AF65-F5344CB8AC3E}">
        <p14:creationId xmlns:p14="http://schemas.microsoft.com/office/powerpoint/2010/main" val="737655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9164" y="1656000"/>
            <a:ext cx="7064836" cy="52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ZoneTexte 5"/>
          <p:cNvSpPr txBox="1"/>
          <p:nvPr/>
        </p:nvSpPr>
        <p:spPr>
          <a:xfrm>
            <a:off x="121920" y="1012200"/>
            <a:ext cx="8879840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r" rtl="1" fontAlgn="auto">
              <a:spcBef>
                <a:spcPts val="0"/>
              </a:spcBef>
              <a:spcAft>
                <a:spcPts val="0"/>
              </a:spcAft>
            </a:pPr>
            <a:r>
              <a:rPr lang="ar-DZ" sz="3000" kern="0" dirty="0" smtClean="0">
                <a:solidFill>
                  <a:sysClr val="windowText" lastClr="000000"/>
                </a:solidFill>
              </a:rPr>
              <a:t>نهج </a:t>
            </a:r>
            <a:r>
              <a:rPr lang="ar-DZ" sz="3000" kern="0" dirty="0">
                <a:solidFill>
                  <a:sysClr val="windowText" lastClr="000000"/>
                </a:solidFill>
              </a:rPr>
              <a:t>قائم على المواد</a:t>
            </a:r>
            <a:r>
              <a:rPr lang="ar-DZ" sz="3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◄ تصنيف الصور</a:t>
            </a:r>
            <a:r>
              <a:rPr lang="ar-DZ" sz="3000" kern="0" dirty="0" smtClean="0">
                <a:solidFill>
                  <a:sysClr val="windowText" lastClr="000000"/>
                </a:solidFill>
              </a:rPr>
              <a:t> </a:t>
            </a:r>
            <a:endParaRPr kumimoji="0" lang="en-US" sz="300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202000"/>
            <a:ext cx="5774127" cy="1656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re 1"/>
          <p:cNvSpPr>
            <a:spLocks noGrp="1"/>
          </p:cNvSpPr>
          <p:nvPr>
            <p:ph type="ctrTitle"/>
          </p:nvPr>
        </p:nvSpPr>
        <p:spPr>
          <a:xfrm>
            <a:off x="404664" y="1"/>
            <a:ext cx="9501335" cy="404664"/>
          </a:xfrm>
        </p:spPr>
        <p:txBody>
          <a:bodyPr/>
          <a:lstStyle/>
          <a:p>
            <a:pPr rtl="1"/>
            <a:r>
              <a:rPr lang="ar-DZ" dirty="0"/>
              <a:t>تغييرات </a:t>
            </a:r>
            <a:r>
              <a:rPr lang="en-US" dirty="0"/>
              <a:t>LULC </a:t>
            </a:r>
            <a:r>
              <a:rPr lang="ar-DZ" dirty="0"/>
              <a:t>و </a:t>
            </a:r>
            <a:r>
              <a:rPr lang="en-US" dirty="0"/>
              <a:t>LULC</a:t>
            </a:r>
          </a:p>
        </p:txBody>
      </p:sp>
    </p:spTree>
    <p:extLst>
      <p:ext uri="{BB962C8B-B14F-4D97-AF65-F5344CB8AC3E}">
        <p14:creationId xmlns:p14="http://schemas.microsoft.com/office/powerpoint/2010/main" val="37351205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37920"/>
            <a:ext cx="6098180" cy="47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ZoneTexte 5"/>
          <p:cNvSpPr txBox="1"/>
          <p:nvPr/>
        </p:nvSpPr>
        <p:spPr>
          <a:xfrm>
            <a:off x="5940152" y="2903632"/>
            <a:ext cx="3621360" cy="76944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ar-DZ" sz="2200" dirty="0"/>
              <a:t>تصنيف </a:t>
            </a:r>
            <a:r>
              <a:rPr lang="en-GB" sz="2200" dirty="0"/>
              <a:t>LULC 2015 </a:t>
            </a:r>
            <a:r>
              <a:rPr lang="ar-DZ" sz="2200" dirty="0"/>
              <a:t>باستخدام مصطلحات </a:t>
            </a:r>
            <a:r>
              <a:rPr lang="en-GB" sz="2200" dirty="0"/>
              <a:t>CLC / </a:t>
            </a:r>
            <a:r>
              <a:rPr lang="ar-DZ" sz="2200" dirty="0" smtClean="0"/>
              <a:t> </a:t>
            </a:r>
            <a:r>
              <a:rPr lang="ar-DZ" sz="2200" dirty="0" err="1" smtClean="0"/>
              <a:t>رامسار</a:t>
            </a:r>
            <a:endParaRPr lang="en-GB" sz="2200" dirty="0">
              <a:solidFill>
                <a:schemeClr val="tx1"/>
              </a:solidFill>
            </a:endParaRPr>
          </a:p>
        </p:txBody>
      </p:sp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2600961" y="4686300"/>
            <a:ext cx="7160309" cy="2088000"/>
            <a:chOff x="1020" y="2568"/>
            <a:chExt cx="4694" cy="1341"/>
          </a:xfrm>
        </p:grpSpPr>
        <p:sp>
          <p:nvSpPr>
            <p:cNvPr id="8" name="AutoShape 3"/>
            <p:cNvSpPr>
              <a:spLocks noChangeAspect="1" noChangeArrowheads="1" noTextEdit="1"/>
            </p:cNvSpPr>
            <p:nvPr/>
          </p:nvSpPr>
          <p:spPr bwMode="auto">
            <a:xfrm>
              <a:off x="1020" y="2568"/>
              <a:ext cx="4694" cy="13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sz="700"/>
            </a:p>
          </p:txBody>
        </p:sp>
        <p:sp>
          <p:nvSpPr>
            <p:cNvPr id="9" name="Rectangle 5"/>
            <p:cNvSpPr>
              <a:spLocks noChangeArrowheads="1"/>
            </p:cNvSpPr>
            <p:nvPr/>
          </p:nvSpPr>
          <p:spPr bwMode="auto">
            <a:xfrm>
              <a:off x="1020" y="2571"/>
              <a:ext cx="4689" cy="133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sz="700"/>
            </a:p>
          </p:txBody>
        </p:sp>
        <p:sp>
          <p:nvSpPr>
            <p:cNvPr id="10" name="Rectangle 6"/>
            <p:cNvSpPr>
              <a:spLocks noChangeArrowheads="1"/>
            </p:cNvSpPr>
            <p:nvPr/>
          </p:nvSpPr>
          <p:spPr bwMode="auto">
            <a:xfrm>
              <a:off x="1043" y="2596"/>
              <a:ext cx="539" cy="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Classification GWII</a:t>
              </a:r>
              <a:endParaRPr kumimoji="0" lang="fr-FR" sz="7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Rectangle 7"/>
            <p:cNvSpPr>
              <a:spLocks noChangeArrowheads="1"/>
            </p:cNvSpPr>
            <p:nvPr/>
          </p:nvSpPr>
          <p:spPr bwMode="auto">
            <a:xfrm>
              <a:off x="1043" y="2731"/>
              <a:ext cx="65" cy="96"/>
            </a:xfrm>
            <a:prstGeom prst="rect">
              <a:avLst/>
            </a:prstGeom>
            <a:solidFill>
              <a:srgbClr val="950023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sz="700"/>
            </a:p>
          </p:txBody>
        </p:sp>
        <p:sp>
          <p:nvSpPr>
            <p:cNvPr id="12" name="Rectangle 8"/>
            <p:cNvSpPr>
              <a:spLocks noChangeArrowheads="1"/>
            </p:cNvSpPr>
            <p:nvPr/>
          </p:nvSpPr>
          <p:spPr bwMode="auto">
            <a:xfrm>
              <a:off x="1119" y="2742"/>
              <a:ext cx="556" cy="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CLC 11: Urban fabric</a:t>
              </a:r>
              <a:endParaRPr kumimoji="0" lang="fr-FR" sz="7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Rectangle 9"/>
            <p:cNvSpPr>
              <a:spLocks noChangeArrowheads="1"/>
            </p:cNvSpPr>
            <p:nvPr/>
          </p:nvSpPr>
          <p:spPr bwMode="auto">
            <a:xfrm>
              <a:off x="1043" y="2862"/>
              <a:ext cx="65" cy="98"/>
            </a:xfrm>
            <a:prstGeom prst="rect">
              <a:avLst/>
            </a:prstGeom>
            <a:solidFill>
              <a:srgbClr val="E7BDFE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sz="700"/>
            </a:p>
          </p:txBody>
        </p:sp>
        <p:sp>
          <p:nvSpPr>
            <p:cNvPr id="14" name="Rectangle 10"/>
            <p:cNvSpPr>
              <a:spLocks noChangeArrowheads="1"/>
            </p:cNvSpPr>
            <p:nvPr/>
          </p:nvSpPr>
          <p:spPr bwMode="auto">
            <a:xfrm>
              <a:off x="1119" y="2875"/>
              <a:ext cx="1319" cy="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CLC 12: Industrial, commercial and transport units</a:t>
              </a:r>
              <a:endParaRPr kumimoji="0" lang="fr-FR" sz="7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Rectangle 11"/>
            <p:cNvSpPr>
              <a:spLocks noChangeArrowheads="1"/>
            </p:cNvSpPr>
            <p:nvPr/>
          </p:nvSpPr>
          <p:spPr bwMode="auto">
            <a:xfrm>
              <a:off x="1043" y="2995"/>
              <a:ext cx="65" cy="97"/>
            </a:xfrm>
            <a:prstGeom prst="rect">
              <a:avLst/>
            </a:prstGeom>
            <a:solidFill>
              <a:srgbClr val="A800E5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sz="700"/>
            </a:p>
          </p:txBody>
        </p:sp>
        <p:sp>
          <p:nvSpPr>
            <p:cNvPr id="16" name="Rectangle 12"/>
            <p:cNvSpPr>
              <a:spLocks noChangeArrowheads="1"/>
            </p:cNvSpPr>
            <p:nvPr/>
          </p:nvSpPr>
          <p:spPr bwMode="auto">
            <a:xfrm>
              <a:off x="1119" y="3006"/>
              <a:ext cx="1134" cy="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CLC 13: Mine, dump and construction sites</a:t>
              </a:r>
              <a:endParaRPr kumimoji="0" lang="fr-FR" sz="7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Rectangle 13"/>
            <p:cNvSpPr>
              <a:spLocks noChangeArrowheads="1"/>
            </p:cNvSpPr>
            <p:nvPr/>
          </p:nvSpPr>
          <p:spPr bwMode="auto">
            <a:xfrm>
              <a:off x="1043" y="3127"/>
              <a:ext cx="65" cy="98"/>
            </a:xfrm>
            <a:prstGeom prst="rect">
              <a:avLst/>
            </a:prstGeom>
            <a:solidFill>
              <a:srgbClr val="FEFED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sz="700"/>
            </a:p>
          </p:txBody>
        </p:sp>
        <p:sp>
          <p:nvSpPr>
            <p:cNvPr id="18" name="Rectangle 14"/>
            <p:cNvSpPr>
              <a:spLocks noChangeArrowheads="1"/>
            </p:cNvSpPr>
            <p:nvPr/>
          </p:nvSpPr>
          <p:spPr bwMode="auto">
            <a:xfrm>
              <a:off x="1119" y="3139"/>
              <a:ext cx="661" cy="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CLC 2: Agricultural areas</a:t>
              </a:r>
              <a:endParaRPr kumimoji="0" lang="fr-FR" sz="7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Rectangle 15"/>
            <p:cNvSpPr>
              <a:spLocks noChangeArrowheads="1"/>
            </p:cNvSpPr>
            <p:nvPr/>
          </p:nvSpPr>
          <p:spPr bwMode="auto">
            <a:xfrm>
              <a:off x="1043" y="3260"/>
              <a:ext cx="65" cy="96"/>
            </a:xfrm>
            <a:prstGeom prst="rect">
              <a:avLst/>
            </a:prstGeom>
            <a:solidFill>
              <a:srgbClr val="E5E5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sz="700"/>
            </a:p>
          </p:txBody>
        </p:sp>
        <p:sp>
          <p:nvSpPr>
            <p:cNvPr id="20" name="Rectangle 16"/>
            <p:cNvSpPr>
              <a:spLocks noChangeArrowheads="1"/>
            </p:cNvSpPr>
            <p:nvPr/>
          </p:nvSpPr>
          <p:spPr bwMode="auto">
            <a:xfrm>
              <a:off x="1119" y="3272"/>
              <a:ext cx="538" cy="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CLC 213: Rice fields</a:t>
              </a:r>
              <a:endParaRPr kumimoji="0" lang="fr-FR" sz="7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Rectangle 17"/>
            <p:cNvSpPr>
              <a:spLocks noChangeArrowheads="1"/>
            </p:cNvSpPr>
            <p:nvPr/>
          </p:nvSpPr>
          <p:spPr bwMode="auto">
            <a:xfrm>
              <a:off x="1043" y="3391"/>
              <a:ext cx="65" cy="98"/>
            </a:xfrm>
            <a:prstGeom prst="rect">
              <a:avLst/>
            </a:prstGeom>
            <a:solidFill>
              <a:srgbClr val="6FA7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sz="700"/>
            </a:p>
          </p:txBody>
        </p:sp>
        <p:sp>
          <p:nvSpPr>
            <p:cNvPr id="22" name="Rectangle 18"/>
            <p:cNvSpPr>
              <a:spLocks noChangeArrowheads="1"/>
            </p:cNvSpPr>
            <p:nvPr/>
          </p:nvSpPr>
          <p:spPr bwMode="auto">
            <a:xfrm>
              <a:off x="1119" y="3405"/>
              <a:ext cx="431" cy="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CLC 31: Forests</a:t>
              </a:r>
              <a:endParaRPr kumimoji="0" lang="fr-FR" sz="7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Rectangle 19"/>
            <p:cNvSpPr>
              <a:spLocks noChangeArrowheads="1"/>
            </p:cNvSpPr>
            <p:nvPr/>
          </p:nvSpPr>
          <p:spPr bwMode="auto">
            <a:xfrm>
              <a:off x="1043" y="3524"/>
              <a:ext cx="65" cy="98"/>
            </a:xfrm>
            <a:prstGeom prst="rect">
              <a:avLst/>
            </a:prstGeom>
            <a:solidFill>
              <a:srgbClr val="80CF4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sz="700"/>
            </a:p>
          </p:txBody>
        </p:sp>
        <p:sp>
          <p:nvSpPr>
            <p:cNvPr id="24" name="Rectangle 20"/>
            <p:cNvSpPr>
              <a:spLocks noChangeArrowheads="1"/>
            </p:cNvSpPr>
            <p:nvPr/>
          </p:nvSpPr>
          <p:spPr bwMode="auto">
            <a:xfrm>
              <a:off x="1119" y="3537"/>
              <a:ext cx="1063" cy="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CLC 3112: Wet forests including riparian</a:t>
              </a:r>
              <a:endParaRPr kumimoji="0" lang="fr-FR" sz="7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Rectangle 21"/>
            <p:cNvSpPr>
              <a:spLocks noChangeArrowheads="1"/>
            </p:cNvSpPr>
            <p:nvPr/>
          </p:nvSpPr>
          <p:spPr bwMode="auto">
            <a:xfrm>
              <a:off x="1043" y="3657"/>
              <a:ext cx="65" cy="98"/>
            </a:xfrm>
            <a:prstGeom prst="rect">
              <a:avLst/>
            </a:prstGeom>
            <a:solidFill>
              <a:srgbClr val="B1B1B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sz="700"/>
            </a:p>
          </p:txBody>
        </p:sp>
        <p:sp>
          <p:nvSpPr>
            <p:cNvPr id="26" name="Rectangle 22"/>
            <p:cNvSpPr>
              <a:spLocks noChangeArrowheads="1"/>
            </p:cNvSpPr>
            <p:nvPr/>
          </p:nvSpPr>
          <p:spPr bwMode="auto">
            <a:xfrm>
              <a:off x="1119" y="3669"/>
              <a:ext cx="1268" cy="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CLC 33: Open spaces with little or no vegetation</a:t>
              </a:r>
              <a:endParaRPr kumimoji="0" lang="fr-FR" sz="7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Rectangle 23"/>
            <p:cNvSpPr>
              <a:spLocks noChangeArrowheads="1"/>
            </p:cNvSpPr>
            <p:nvPr/>
          </p:nvSpPr>
          <p:spPr bwMode="auto">
            <a:xfrm>
              <a:off x="1043" y="3790"/>
              <a:ext cx="65" cy="96"/>
            </a:xfrm>
            <a:prstGeom prst="rect">
              <a:avLst/>
            </a:prstGeom>
            <a:solidFill>
              <a:srgbClr val="E5E5E5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sz="700"/>
            </a:p>
          </p:txBody>
        </p:sp>
        <p:sp>
          <p:nvSpPr>
            <p:cNvPr id="28" name="Rectangle 24"/>
            <p:cNvSpPr>
              <a:spLocks noChangeArrowheads="1"/>
            </p:cNvSpPr>
            <p:nvPr/>
          </p:nvSpPr>
          <p:spPr bwMode="auto">
            <a:xfrm>
              <a:off x="1119" y="3801"/>
              <a:ext cx="1138" cy="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CLC 331: Beaches, dunes, and sand plains</a:t>
              </a:r>
              <a:endParaRPr kumimoji="0" lang="fr-FR" sz="7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Rectangle 25"/>
            <p:cNvSpPr>
              <a:spLocks noChangeArrowheads="1"/>
            </p:cNvSpPr>
            <p:nvPr/>
          </p:nvSpPr>
          <p:spPr bwMode="auto">
            <a:xfrm>
              <a:off x="2675" y="2595"/>
              <a:ext cx="63" cy="96"/>
            </a:xfrm>
            <a:prstGeom prst="rect">
              <a:avLst/>
            </a:prstGeom>
            <a:solidFill>
              <a:srgbClr val="A5A5FE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sz="700"/>
            </a:p>
          </p:txBody>
        </p:sp>
        <p:sp>
          <p:nvSpPr>
            <p:cNvPr id="30" name="Rectangle 26"/>
            <p:cNvSpPr>
              <a:spLocks noChangeArrowheads="1"/>
            </p:cNvSpPr>
            <p:nvPr/>
          </p:nvSpPr>
          <p:spPr bwMode="auto">
            <a:xfrm>
              <a:off x="2750" y="2606"/>
              <a:ext cx="672" cy="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CLC 411: Inland marshes</a:t>
              </a:r>
              <a:endParaRPr kumimoji="0" lang="fr-FR" sz="7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Rectangle 27"/>
            <p:cNvSpPr>
              <a:spLocks noChangeArrowheads="1"/>
            </p:cNvSpPr>
            <p:nvPr/>
          </p:nvSpPr>
          <p:spPr bwMode="auto">
            <a:xfrm>
              <a:off x="2675" y="2726"/>
              <a:ext cx="63" cy="98"/>
            </a:xfrm>
            <a:prstGeom prst="rect">
              <a:avLst/>
            </a:prstGeom>
            <a:solidFill>
              <a:srgbClr val="CBCBFE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sz="700"/>
            </a:p>
          </p:txBody>
        </p:sp>
        <p:sp>
          <p:nvSpPr>
            <p:cNvPr id="32" name="Rectangle 28"/>
            <p:cNvSpPr>
              <a:spLocks noChangeArrowheads="1"/>
            </p:cNvSpPr>
            <p:nvPr/>
          </p:nvSpPr>
          <p:spPr bwMode="auto">
            <a:xfrm>
              <a:off x="2750" y="2739"/>
              <a:ext cx="612" cy="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CLC 421: Salt marshes</a:t>
              </a:r>
              <a:endParaRPr kumimoji="0" lang="fr-FR" sz="7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3" name="Rectangle 29"/>
            <p:cNvSpPr>
              <a:spLocks noChangeArrowheads="1"/>
            </p:cNvSpPr>
            <p:nvPr/>
          </p:nvSpPr>
          <p:spPr bwMode="auto">
            <a:xfrm>
              <a:off x="2675" y="2858"/>
              <a:ext cx="63" cy="98"/>
            </a:xfrm>
            <a:prstGeom prst="rect">
              <a:avLst/>
            </a:prstGeom>
            <a:solidFill>
              <a:srgbClr val="E5E5FE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sz="700"/>
            </a:p>
          </p:txBody>
        </p:sp>
        <p:sp>
          <p:nvSpPr>
            <p:cNvPr id="34" name="Rectangle 30"/>
            <p:cNvSpPr>
              <a:spLocks noChangeArrowheads="1"/>
            </p:cNvSpPr>
            <p:nvPr/>
          </p:nvSpPr>
          <p:spPr bwMode="auto">
            <a:xfrm>
              <a:off x="2750" y="2872"/>
              <a:ext cx="459" cy="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CLC 422: Salines</a:t>
              </a:r>
              <a:endParaRPr kumimoji="0" lang="fr-FR" sz="7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Rectangle 31"/>
            <p:cNvSpPr>
              <a:spLocks noChangeArrowheads="1"/>
            </p:cNvSpPr>
            <p:nvPr/>
          </p:nvSpPr>
          <p:spPr bwMode="auto">
            <a:xfrm>
              <a:off x="2675" y="2991"/>
              <a:ext cx="63" cy="98"/>
            </a:xfrm>
            <a:prstGeom prst="rect">
              <a:avLst/>
            </a:prstGeom>
            <a:solidFill>
              <a:srgbClr val="00CBF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sz="700"/>
            </a:p>
          </p:txBody>
        </p:sp>
        <p:sp>
          <p:nvSpPr>
            <p:cNvPr id="36" name="Rectangle 32"/>
            <p:cNvSpPr>
              <a:spLocks noChangeArrowheads="1"/>
            </p:cNvSpPr>
            <p:nvPr/>
          </p:nvSpPr>
          <p:spPr bwMode="auto">
            <a:xfrm>
              <a:off x="2750" y="3003"/>
              <a:ext cx="813" cy="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CLC 511: Inland water courses</a:t>
              </a:r>
              <a:endParaRPr kumimoji="0" lang="fr-FR" sz="7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Rectangle 33"/>
            <p:cNvSpPr>
              <a:spLocks noChangeArrowheads="1"/>
            </p:cNvSpPr>
            <p:nvPr/>
          </p:nvSpPr>
          <p:spPr bwMode="auto">
            <a:xfrm>
              <a:off x="2675" y="3124"/>
              <a:ext cx="63" cy="96"/>
            </a:xfrm>
            <a:prstGeom prst="rect">
              <a:avLst/>
            </a:prstGeom>
            <a:solidFill>
              <a:srgbClr val="0003E8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sz="700"/>
            </a:p>
          </p:txBody>
        </p:sp>
        <p:sp>
          <p:nvSpPr>
            <p:cNvPr id="38" name="Rectangle 34"/>
            <p:cNvSpPr>
              <a:spLocks noChangeArrowheads="1"/>
            </p:cNvSpPr>
            <p:nvPr/>
          </p:nvSpPr>
          <p:spPr bwMode="auto">
            <a:xfrm>
              <a:off x="2750" y="3136"/>
              <a:ext cx="1318" cy="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CLC 5114: Canals and drainage channels, ditches</a:t>
              </a:r>
              <a:endParaRPr kumimoji="0" lang="fr-FR" sz="7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Rectangle 35"/>
            <p:cNvSpPr>
              <a:spLocks noChangeArrowheads="1"/>
            </p:cNvSpPr>
            <p:nvPr/>
          </p:nvSpPr>
          <p:spPr bwMode="auto">
            <a:xfrm>
              <a:off x="2675" y="3255"/>
              <a:ext cx="63" cy="98"/>
            </a:xfrm>
            <a:prstGeom prst="rect">
              <a:avLst/>
            </a:prstGeom>
            <a:solidFill>
              <a:srgbClr val="7FF1E5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sz="700"/>
            </a:p>
          </p:txBody>
        </p:sp>
        <p:sp>
          <p:nvSpPr>
            <p:cNvPr id="40" name="Rectangle 36"/>
            <p:cNvSpPr>
              <a:spLocks noChangeArrowheads="1"/>
            </p:cNvSpPr>
            <p:nvPr/>
          </p:nvSpPr>
          <p:spPr bwMode="auto">
            <a:xfrm>
              <a:off x="2750" y="3268"/>
              <a:ext cx="779" cy="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CLC 512: Inland water bodies</a:t>
              </a:r>
              <a:endParaRPr kumimoji="0" lang="fr-FR" sz="7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" name="Rectangle 37"/>
            <p:cNvSpPr>
              <a:spLocks noChangeArrowheads="1"/>
            </p:cNvSpPr>
            <p:nvPr/>
          </p:nvSpPr>
          <p:spPr bwMode="auto">
            <a:xfrm>
              <a:off x="2675" y="3388"/>
              <a:ext cx="63" cy="98"/>
            </a:xfrm>
            <a:prstGeom prst="rect">
              <a:avLst/>
            </a:prstGeom>
            <a:solidFill>
              <a:srgbClr val="0000CA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sz="700"/>
            </a:p>
          </p:txBody>
        </p:sp>
        <p:sp>
          <p:nvSpPr>
            <p:cNvPr id="42" name="Rectangle 38"/>
            <p:cNvSpPr>
              <a:spLocks noChangeArrowheads="1"/>
            </p:cNvSpPr>
            <p:nvPr/>
          </p:nvSpPr>
          <p:spPr bwMode="auto">
            <a:xfrm>
              <a:off x="2750" y="3401"/>
              <a:ext cx="2510" cy="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CLC 5131: Water storage areas; reservoirs/barrages/dams/impoundments (generally over 8 ha)</a:t>
              </a:r>
              <a:endParaRPr kumimoji="0" lang="fr-FR" sz="7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Rectangle 39"/>
            <p:cNvSpPr>
              <a:spLocks noChangeArrowheads="1"/>
            </p:cNvSpPr>
            <p:nvPr/>
          </p:nvSpPr>
          <p:spPr bwMode="auto">
            <a:xfrm>
              <a:off x="2675" y="3521"/>
              <a:ext cx="63" cy="98"/>
            </a:xfrm>
            <a:prstGeom prst="rect">
              <a:avLst/>
            </a:prstGeom>
            <a:solidFill>
              <a:srgbClr val="00FEA5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sz="700"/>
            </a:p>
          </p:txBody>
        </p:sp>
        <p:sp>
          <p:nvSpPr>
            <p:cNvPr id="44" name="Rectangle 40"/>
            <p:cNvSpPr>
              <a:spLocks noChangeArrowheads="1"/>
            </p:cNvSpPr>
            <p:nvPr/>
          </p:nvSpPr>
          <p:spPr bwMode="auto">
            <a:xfrm>
              <a:off x="2750" y="3532"/>
              <a:ext cx="690" cy="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CLC 521: Coastal lagoons</a:t>
              </a:r>
              <a:endParaRPr kumimoji="0" lang="fr-FR" sz="7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Rectangle 41"/>
            <p:cNvSpPr>
              <a:spLocks noChangeArrowheads="1"/>
            </p:cNvSpPr>
            <p:nvPr/>
          </p:nvSpPr>
          <p:spPr bwMode="auto">
            <a:xfrm>
              <a:off x="2675" y="3653"/>
              <a:ext cx="63" cy="97"/>
            </a:xfrm>
            <a:prstGeom prst="rect">
              <a:avLst/>
            </a:prstGeom>
            <a:solidFill>
              <a:srgbClr val="E5F1FE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sz="700"/>
            </a:p>
          </p:txBody>
        </p:sp>
        <p:sp>
          <p:nvSpPr>
            <p:cNvPr id="46" name="Rectangle 42"/>
            <p:cNvSpPr>
              <a:spLocks noChangeArrowheads="1"/>
            </p:cNvSpPr>
            <p:nvPr/>
          </p:nvSpPr>
          <p:spPr bwMode="auto">
            <a:xfrm>
              <a:off x="2750" y="3665"/>
              <a:ext cx="664" cy="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CLC 523: Sea and ocean</a:t>
              </a:r>
              <a:endParaRPr kumimoji="0" lang="fr-FR" sz="7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7" name="Rectangle 43"/>
            <p:cNvSpPr>
              <a:spLocks noChangeArrowheads="1"/>
            </p:cNvSpPr>
            <p:nvPr/>
          </p:nvSpPr>
          <p:spPr bwMode="auto">
            <a:xfrm>
              <a:off x="1020" y="2571"/>
              <a:ext cx="4689" cy="1338"/>
            </a:xfrm>
            <a:prstGeom prst="rect">
              <a:avLst/>
            </a:prstGeom>
            <a:noFill/>
            <a:ln w="19050" cap="sq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sz="700"/>
            </a:p>
          </p:txBody>
        </p:sp>
      </p:grpSp>
      <p:sp>
        <p:nvSpPr>
          <p:cNvPr id="48" name="Titre 1"/>
          <p:cNvSpPr>
            <a:spLocks noGrp="1"/>
          </p:cNvSpPr>
          <p:nvPr>
            <p:ph type="ctrTitle"/>
          </p:nvPr>
        </p:nvSpPr>
        <p:spPr>
          <a:xfrm>
            <a:off x="404664" y="1"/>
            <a:ext cx="9501335" cy="404664"/>
          </a:xfrm>
        </p:spPr>
        <p:txBody>
          <a:bodyPr/>
          <a:lstStyle/>
          <a:p>
            <a:pPr rtl="1"/>
            <a:r>
              <a:rPr lang="ar-DZ" dirty="0"/>
              <a:t>تغييرات </a:t>
            </a:r>
            <a:r>
              <a:rPr lang="en-US" dirty="0"/>
              <a:t>LULC </a:t>
            </a:r>
            <a:r>
              <a:rPr lang="ar-DZ" dirty="0"/>
              <a:t>و </a:t>
            </a:r>
            <a:r>
              <a:rPr lang="en-US" dirty="0"/>
              <a:t>LULC</a:t>
            </a:r>
          </a:p>
        </p:txBody>
      </p:sp>
      <p:sp>
        <p:nvSpPr>
          <p:cNvPr id="49" name="ZoneTexte 48"/>
          <p:cNvSpPr txBox="1"/>
          <p:nvPr/>
        </p:nvSpPr>
        <p:spPr>
          <a:xfrm>
            <a:off x="121920" y="1012200"/>
            <a:ext cx="7628912" cy="55399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r" rtl="1" fontAlgn="auto">
              <a:spcBef>
                <a:spcPts val="0"/>
              </a:spcBef>
              <a:spcAft>
                <a:spcPts val="0"/>
              </a:spcAft>
            </a:pPr>
            <a:r>
              <a:rPr lang="ar-DZ" sz="3000" kern="0" dirty="0">
                <a:solidFill>
                  <a:sysClr val="windowText" lastClr="000000"/>
                </a:solidFill>
              </a:rPr>
              <a:t>معايير رسم الخرائط </a:t>
            </a:r>
            <a:r>
              <a:rPr lang="ar-DZ" sz="28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◄</a:t>
            </a:r>
            <a:r>
              <a:rPr lang="ar-DZ" sz="3000" kern="0" dirty="0" smtClean="0">
                <a:solidFill>
                  <a:sysClr val="windowText" lastClr="000000"/>
                </a:solidFill>
              </a:rPr>
              <a:t> تسميات </a:t>
            </a:r>
            <a:r>
              <a:rPr lang="fr-FR" sz="3000" kern="0" dirty="0">
                <a:solidFill>
                  <a:sysClr val="windowText" lastClr="000000"/>
                </a:solidFill>
              </a:rPr>
              <a:t>LULC</a:t>
            </a:r>
            <a:endParaRPr kumimoji="0" lang="en-US" sz="300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7206632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20" y="995680"/>
            <a:ext cx="7016750" cy="537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5131" y="5397480"/>
            <a:ext cx="5429189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ZoneTexte 6"/>
          <p:cNvSpPr txBox="1"/>
          <p:nvPr/>
        </p:nvSpPr>
        <p:spPr>
          <a:xfrm>
            <a:off x="6321152" y="3429000"/>
            <a:ext cx="3203848" cy="83099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ar-DZ" sz="2400" dirty="0"/>
              <a:t>تصنيف </a:t>
            </a:r>
            <a:r>
              <a:rPr lang="en-GB" sz="2400" dirty="0"/>
              <a:t>LULC 2015 </a:t>
            </a:r>
            <a:r>
              <a:rPr lang="ar-DZ" sz="2400" dirty="0" smtClean="0"/>
              <a:t> باستخدام </a:t>
            </a:r>
            <a:r>
              <a:rPr lang="ar-DZ" sz="2400" dirty="0"/>
              <a:t>تسمية </a:t>
            </a:r>
            <a:r>
              <a:rPr lang="en-GB" sz="2400" dirty="0"/>
              <a:t>MAES</a:t>
            </a:r>
            <a:endParaRPr lang="en-GB" sz="2400" dirty="0">
              <a:solidFill>
                <a:schemeClr val="tx1"/>
              </a:solidFill>
            </a:endParaRPr>
          </a:p>
        </p:txBody>
      </p:sp>
      <p:sp>
        <p:nvSpPr>
          <p:cNvPr id="8" name="Titre 1"/>
          <p:cNvSpPr>
            <a:spLocks noGrp="1"/>
          </p:cNvSpPr>
          <p:nvPr>
            <p:ph type="ctrTitle"/>
          </p:nvPr>
        </p:nvSpPr>
        <p:spPr>
          <a:xfrm>
            <a:off x="404664" y="1"/>
            <a:ext cx="9501335" cy="404664"/>
          </a:xfrm>
        </p:spPr>
        <p:txBody>
          <a:bodyPr/>
          <a:lstStyle/>
          <a:p>
            <a:pPr rtl="1"/>
            <a:r>
              <a:rPr lang="ar-DZ" dirty="0"/>
              <a:t>تغييرات </a:t>
            </a:r>
            <a:r>
              <a:rPr lang="en-US" dirty="0"/>
              <a:t>LULC </a:t>
            </a:r>
            <a:r>
              <a:rPr lang="ar-DZ" dirty="0"/>
              <a:t>و </a:t>
            </a:r>
            <a:r>
              <a:rPr lang="en-US" dirty="0"/>
              <a:t>LULC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404664" y="590645"/>
            <a:ext cx="7628912" cy="55399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ar-DZ" sz="3000" kern="0" dirty="0">
                <a:solidFill>
                  <a:sysClr val="windowText" lastClr="000000"/>
                </a:solidFill>
              </a:rPr>
              <a:t>معايير رسم </a:t>
            </a:r>
            <a:r>
              <a:rPr lang="ar-DZ" sz="3000" kern="0" dirty="0" smtClean="0">
                <a:solidFill>
                  <a:sysClr val="windowText" lastClr="000000"/>
                </a:solidFill>
              </a:rPr>
              <a:t>الخرائط </a:t>
            </a:r>
            <a:r>
              <a:rPr lang="ar-DZ" sz="28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◄</a:t>
            </a:r>
            <a:r>
              <a:rPr lang="ar-DZ" sz="3000" kern="0" dirty="0">
                <a:solidFill>
                  <a:sysClr val="windowText" lastClr="000000"/>
                </a:solidFill>
              </a:rPr>
              <a:t> تسميات </a:t>
            </a:r>
            <a:r>
              <a:rPr lang="fr-FR" sz="3000" kern="0" dirty="0" smtClean="0">
                <a:solidFill>
                  <a:sysClr val="windowText" lastClr="000000"/>
                </a:solidFill>
              </a:rPr>
              <a:t>LULC</a:t>
            </a:r>
            <a:endParaRPr lang="en-US" sz="3000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6428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66800"/>
            <a:ext cx="7054850" cy="539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4850" y="4941168"/>
            <a:ext cx="23812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ZoneTexte 6"/>
          <p:cNvSpPr txBox="1"/>
          <p:nvPr/>
        </p:nvSpPr>
        <p:spPr>
          <a:xfrm>
            <a:off x="5889104" y="3645024"/>
            <a:ext cx="3816424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ar-DZ" sz="2000" dirty="0"/>
              <a:t>تصنيف </a:t>
            </a:r>
            <a:r>
              <a:rPr lang="en-GB" sz="2000" dirty="0"/>
              <a:t>LULC 2015 </a:t>
            </a:r>
            <a:r>
              <a:rPr lang="ar-DZ" sz="2000" dirty="0"/>
              <a:t>باستخدام تسمية «مبسطة» ملائمة لاحتياجات المستخدمين</a:t>
            </a:r>
            <a:endParaRPr lang="en-GB" sz="2000" dirty="0">
              <a:solidFill>
                <a:schemeClr val="tx1"/>
              </a:solidFill>
            </a:endParaRPr>
          </a:p>
        </p:txBody>
      </p:sp>
      <p:sp>
        <p:nvSpPr>
          <p:cNvPr id="8" name="Titre 1"/>
          <p:cNvSpPr>
            <a:spLocks noGrp="1"/>
          </p:cNvSpPr>
          <p:nvPr>
            <p:ph type="ctrTitle"/>
          </p:nvPr>
        </p:nvSpPr>
        <p:spPr>
          <a:xfrm>
            <a:off x="404664" y="1"/>
            <a:ext cx="9501335" cy="404664"/>
          </a:xfrm>
        </p:spPr>
        <p:txBody>
          <a:bodyPr/>
          <a:lstStyle/>
          <a:p>
            <a:pPr rtl="1"/>
            <a:r>
              <a:rPr lang="ar-DZ" dirty="0"/>
              <a:t>تغييرات </a:t>
            </a:r>
            <a:r>
              <a:rPr lang="en-US" dirty="0"/>
              <a:t>LULC </a:t>
            </a:r>
            <a:r>
              <a:rPr lang="ar-DZ" dirty="0"/>
              <a:t>و </a:t>
            </a:r>
            <a:r>
              <a:rPr lang="en-US" dirty="0"/>
              <a:t>LULC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616563" y="592083"/>
            <a:ext cx="7628912" cy="55399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ar-DZ" sz="3000" kern="0" dirty="0">
                <a:solidFill>
                  <a:sysClr val="windowText" lastClr="000000"/>
                </a:solidFill>
              </a:rPr>
              <a:t>معايير رسم الخرائط </a:t>
            </a:r>
            <a:r>
              <a:rPr lang="ar-DZ" sz="28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◄</a:t>
            </a:r>
            <a:r>
              <a:rPr lang="ar-DZ" sz="3000" kern="0" dirty="0">
                <a:solidFill>
                  <a:sysClr val="windowText" lastClr="000000"/>
                </a:solidFill>
              </a:rPr>
              <a:t> تسميات </a:t>
            </a:r>
            <a:r>
              <a:rPr lang="fr-FR" sz="3000" kern="0" dirty="0">
                <a:solidFill>
                  <a:sysClr val="windowText" lastClr="000000"/>
                </a:solidFill>
              </a:rPr>
              <a:t>LULC</a:t>
            </a:r>
            <a:endParaRPr lang="en-US" sz="3000" kern="0" dirty="0">
              <a:solidFill>
                <a:srgbClr val="FF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473280" y="4853478"/>
            <a:ext cx="2332484" cy="181588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sz="1400" dirty="0" err="1" smtClean="0"/>
              <a:t>التسمية</a:t>
            </a:r>
            <a:endParaRPr lang="fr-FR" sz="1400" dirty="0" smtClean="0"/>
          </a:p>
          <a:p>
            <a:endParaRPr lang="fr-FR" sz="1050" dirty="0"/>
          </a:p>
          <a:p>
            <a:r>
              <a:rPr lang="fr-FR" sz="1400" dirty="0" err="1"/>
              <a:t>مناطق</a:t>
            </a:r>
            <a:r>
              <a:rPr lang="fr-FR" sz="1400" dirty="0"/>
              <a:t> </a:t>
            </a:r>
            <a:r>
              <a:rPr lang="fr-FR" sz="1400" dirty="0" err="1"/>
              <a:t>مبنية</a:t>
            </a:r>
            <a:endParaRPr lang="fr-FR" sz="1400" dirty="0"/>
          </a:p>
          <a:p>
            <a:r>
              <a:rPr lang="fr-FR" sz="1400" dirty="0" err="1"/>
              <a:t>زراعي</a:t>
            </a:r>
            <a:r>
              <a:rPr lang="fr-FR" sz="1400" dirty="0"/>
              <a:t> (</a:t>
            </a:r>
            <a:r>
              <a:rPr lang="fr-FR" sz="1400" dirty="0" err="1"/>
              <a:t>بما</a:t>
            </a:r>
            <a:r>
              <a:rPr lang="fr-FR" sz="1400" dirty="0"/>
              <a:t> </a:t>
            </a:r>
            <a:r>
              <a:rPr lang="fr-FR" sz="1400" dirty="0" err="1"/>
              <a:t>في</a:t>
            </a:r>
            <a:r>
              <a:rPr lang="fr-FR" sz="1400" dirty="0"/>
              <a:t> </a:t>
            </a:r>
            <a:r>
              <a:rPr lang="fr-FR" sz="1400" dirty="0" err="1"/>
              <a:t>ذلك</a:t>
            </a:r>
            <a:r>
              <a:rPr lang="fr-FR" sz="1400" dirty="0"/>
              <a:t> </a:t>
            </a:r>
            <a:r>
              <a:rPr lang="fr-FR" sz="1400" dirty="0" err="1"/>
              <a:t>الأرز</a:t>
            </a:r>
            <a:r>
              <a:rPr lang="fr-FR" sz="1400" dirty="0"/>
              <a:t>)</a:t>
            </a:r>
          </a:p>
          <a:p>
            <a:r>
              <a:rPr lang="fr-FR" sz="1400" dirty="0" err="1"/>
              <a:t>أراضي</a:t>
            </a:r>
            <a:r>
              <a:rPr lang="fr-FR" sz="1400" dirty="0"/>
              <a:t> </a:t>
            </a:r>
            <a:r>
              <a:rPr lang="fr-FR" sz="1400" dirty="0" err="1"/>
              <a:t>برية</a:t>
            </a:r>
            <a:r>
              <a:rPr lang="fr-FR" sz="1400" dirty="0"/>
              <a:t> </a:t>
            </a:r>
            <a:r>
              <a:rPr lang="fr-FR" sz="1400" dirty="0" err="1"/>
              <a:t>طبيعية</a:t>
            </a:r>
            <a:endParaRPr lang="fr-FR" sz="1400" dirty="0"/>
          </a:p>
          <a:p>
            <a:r>
              <a:rPr lang="fr-FR" sz="1400" dirty="0" err="1"/>
              <a:t>الأراضي</a:t>
            </a:r>
            <a:r>
              <a:rPr lang="fr-FR" sz="1400" dirty="0"/>
              <a:t> </a:t>
            </a:r>
            <a:r>
              <a:rPr lang="fr-FR" sz="1400" dirty="0" err="1"/>
              <a:t>الرطبة</a:t>
            </a:r>
            <a:r>
              <a:rPr lang="fr-FR" sz="1400" dirty="0"/>
              <a:t> </a:t>
            </a:r>
            <a:r>
              <a:rPr lang="fr-FR" sz="1400" dirty="0" err="1"/>
              <a:t>الطبيعية</a:t>
            </a:r>
            <a:endParaRPr lang="fr-FR" sz="1400" dirty="0"/>
          </a:p>
          <a:p>
            <a:r>
              <a:rPr lang="fr-FR" sz="1400" dirty="0" err="1"/>
              <a:t>الأراضي</a:t>
            </a:r>
            <a:r>
              <a:rPr lang="fr-FR" sz="1400" dirty="0"/>
              <a:t> </a:t>
            </a:r>
            <a:r>
              <a:rPr lang="fr-FR" sz="1400" dirty="0" err="1"/>
              <a:t>الرطبة</a:t>
            </a:r>
            <a:r>
              <a:rPr lang="fr-FR" sz="1400" dirty="0"/>
              <a:t> </a:t>
            </a:r>
            <a:r>
              <a:rPr lang="fr-FR" sz="1400" dirty="0" err="1"/>
              <a:t>الاصطناعية</a:t>
            </a:r>
            <a:endParaRPr lang="fr-FR" sz="1400" dirty="0"/>
          </a:p>
          <a:p>
            <a:r>
              <a:rPr lang="fr-FR" sz="1400" dirty="0" err="1"/>
              <a:t>البحر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32537561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ctrTitle"/>
          </p:nvPr>
        </p:nvSpPr>
        <p:spPr>
          <a:xfrm>
            <a:off x="404664" y="1"/>
            <a:ext cx="9501335" cy="404664"/>
          </a:xfrm>
          <a:solidFill>
            <a:srgbClr val="FFC000"/>
          </a:solidFill>
        </p:spPr>
        <p:txBody>
          <a:bodyPr/>
          <a:lstStyle/>
          <a:p>
            <a:r>
              <a:rPr lang="ar-DZ" dirty="0"/>
              <a:t>رسم خرائط خدمات النظام الإيكولوجي وتقييمها</a:t>
            </a:r>
            <a:endParaRPr lang="en-GB" dirty="0"/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0" y="476672"/>
            <a:ext cx="9906000" cy="7620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ar-DZ" sz="2000" dirty="0"/>
              <a:t>إن النهج </a:t>
            </a:r>
            <a:r>
              <a:rPr lang="ar-DZ" sz="2000" dirty="0" smtClean="0"/>
              <a:t>البسيط </a:t>
            </a:r>
            <a:r>
              <a:rPr lang="ar-DZ" sz="2000" dirty="0"/>
              <a:t>لرسم الخرائط البيئية </a:t>
            </a:r>
            <a:r>
              <a:rPr lang="ar-DZ" sz="2000" dirty="0" smtClean="0"/>
              <a:t>والاجتماعية</a:t>
            </a:r>
            <a:r>
              <a:rPr lang="en-US" sz="2000" dirty="0" smtClean="0"/>
              <a:t>ES </a:t>
            </a:r>
            <a:r>
              <a:rPr lang="ar-DZ" sz="2000" dirty="0"/>
              <a:t>المحتملة استنادًا إلى تغطية الأرض هو تعيين درجات لكل نوع من أنواع استخدام الأراضي / الغطاء الأرضي </a:t>
            </a:r>
            <a:r>
              <a:rPr lang="ar-DZ" sz="2000" dirty="0" smtClean="0"/>
              <a:t>(</a:t>
            </a:r>
            <a:r>
              <a:rPr lang="fr-FR" sz="2000" dirty="0"/>
              <a:t>(</a:t>
            </a:r>
            <a:r>
              <a:rPr lang="en-US" sz="2000" dirty="0" smtClean="0"/>
              <a:t>LULC</a:t>
            </a:r>
            <a:endParaRPr lang="en-US" sz="2000" dirty="0"/>
          </a:p>
        </p:txBody>
      </p:sp>
      <p:pic>
        <p:nvPicPr>
          <p:cNvPr id="7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4528" y="1196752"/>
            <a:ext cx="4496203" cy="4932000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8707" y="1196753"/>
            <a:ext cx="3668038" cy="49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ontent Placeholder 3"/>
          <p:cNvSpPr txBox="1">
            <a:spLocks/>
          </p:cNvSpPr>
          <p:nvPr/>
        </p:nvSpPr>
        <p:spPr>
          <a:xfrm>
            <a:off x="0" y="6100450"/>
            <a:ext cx="9905999" cy="78493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ar-DZ" sz="2000" dirty="0"/>
              <a:t>العرض والطلب لخدمة النظام البيئي لفئات </a:t>
            </a:r>
            <a:r>
              <a:rPr lang="en-US" sz="2000" dirty="0" smtClean="0"/>
              <a:t>CLC</a:t>
            </a:r>
            <a:endParaRPr lang="ar-DZ" sz="2000" dirty="0" smtClean="0"/>
          </a:p>
          <a:p>
            <a:pPr marL="0" indent="0" algn="ctr" rtl="1">
              <a:buNone/>
            </a:pPr>
            <a:r>
              <a:rPr lang="en-US" sz="1400" dirty="0" smtClean="0"/>
              <a:t>(</a:t>
            </a:r>
            <a:r>
              <a:rPr lang="en-US" sz="1400" dirty="0" err="1" smtClean="0"/>
              <a:t>Burkhard</a:t>
            </a:r>
            <a:r>
              <a:rPr lang="en-US" sz="1400" dirty="0" smtClean="0"/>
              <a:t> </a:t>
            </a:r>
            <a:r>
              <a:rPr lang="en-US" sz="1400" dirty="0"/>
              <a:t>et al., </a:t>
            </a:r>
            <a:r>
              <a:rPr lang="en-US" sz="1400" dirty="0" smtClean="0"/>
              <a:t>2012)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7101523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solidFill>
            <a:srgbClr val="FFC000"/>
          </a:solidFill>
        </p:spPr>
        <p:txBody>
          <a:bodyPr/>
          <a:lstStyle/>
          <a:p>
            <a:pPr rtl="1"/>
            <a:r>
              <a:rPr lang="ar-DZ" dirty="0"/>
              <a:t>رسم خرائط خدمات النظام الإيكولوجي وتقييمها</a:t>
            </a:r>
            <a:endParaRPr lang="en-GB" dirty="0"/>
          </a:p>
        </p:txBody>
      </p:sp>
      <p:pic>
        <p:nvPicPr>
          <p:cNvPr id="5" name="Picture 2" descr="E:\04_SWOS_Test_Site_Demonstration\14_El_Kala\04_Map_Layout\El_Kala_LULC_1991_without_lege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296" y="356818"/>
            <a:ext cx="6371717" cy="4500000"/>
          </a:xfrm>
          <a:prstGeom prst="rect">
            <a:avLst/>
          </a:prstGeom>
          <a:noFill/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" y="4971120"/>
            <a:ext cx="9771464" cy="1886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7" name="Graphique 6"/>
          <p:cNvGraphicFramePr/>
          <p:nvPr>
            <p:extLst>
              <p:ext uri="{D42A27DB-BD31-4B8C-83A1-F6EECF244321}">
                <p14:modId xmlns:p14="http://schemas.microsoft.com/office/powerpoint/2010/main" val="2650288179"/>
              </p:ext>
            </p:extLst>
          </p:nvPr>
        </p:nvGraphicFramePr>
        <p:xfrm>
          <a:off x="6825208" y="638440"/>
          <a:ext cx="2662199" cy="2016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22" name="Groupe 21"/>
          <p:cNvGrpSpPr/>
          <p:nvPr/>
        </p:nvGrpSpPr>
        <p:grpSpPr>
          <a:xfrm>
            <a:off x="6548134" y="2708920"/>
            <a:ext cx="3128762" cy="1224134"/>
            <a:chOff x="3744442" y="33464507"/>
            <a:chExt cx="8136904" cy="893142"/>
          </a:xfrm>
        </p:grpSpPr>
        <p:sp>
          <p:nvSpPr>
            <p:cNvPr id="23" name="Rectangle 22"/>
            <p:cNvSpPr/>
            <p:nvPr/>
          </p:nvSpPr>
          <p:spPr>
            <a:xfrm>
              <a:off x="3744442" y="33527537"/>
              <a:ext cx="180000" cy="18000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  <p:sp>
          <p:nvSpPr>
            <p:cNvPr id="24" name="Rechteck 113"/>
            <p:cNvSpPr/>
            <p:nvPr/>
          </p:nvSpPr>
          <p:spPr>
            <a:xfrm>
              <a:off x="3931439" y="33464511"/>
              <a:ext cx="2369307" cy="3368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latin typeface="TitilliumWeb-Bold"/>
                </a:rPr>
                <a:t>Built-up areas</a:t>
              </a:r>
              <a:endParaRPr lang="en-US" sz="1200" i="0" u="none" strike="noStrike" baseline="0" dirty="0" smtClean="0">
                <a:latin typeface="TitilliumWeb-Regular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6300746" y="33527537"/>
              <a:ext cx="180000" cy="1800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9469098" y="33527537"/>
              <a:ext cx="180000" cy="180000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  <p:sp>
          <p:nvSpPr>
            <p:cNvPr id="27" name="Rechteck 113"/>
            <p:cNvSpPr/>
            <p:nvPr/>
          </p:nvSpPr>
          <p:spPr>
            <a:xfrm>
              <a:off x="6509210" y="33464507"/>
              <a:ext cx="2232248" cy="2650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latin typeface="TitilliumWeb-Bold"/>
                </a:rPr>
                <a:t>Agricultural lands</a:t>
              </a:r>
              <a:endParaRPr lang="en-US" sz="1200" i="0" u="none" strike="noStrike" baseline="0" dirty="0" smtClean="0">
                <a:latin typeface="TitilliumWeb-Regular"/>
              </a:endParaRPr>
            </a:p>
          </p:txBody>
        </p:sp>
        <p:sp>
          <p:nvSpPr>
            <p:cNvPr id="28" name="Rechteck 113"/>
            <p:cNvSpPr/>
            <p:nvPr/>
          </p:nvSpPr>
          <p:spPr>
            <a:xfrm>
              <a:off x="9649098" y="33464518"/>
              <a:ext cx="2232248" cy="2650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latin typeface="TitilliumWeb-Bold"/>
                </a:rPr>
                <a:t>Natural dry lands</a:t>
              </a:r>
              <a:endParaRPr lang="en-US" sz="1200" i="0" u="none" strike="noStrike" baseline="0" dirty="0" smtClean="0">
                <a:latin typeface="TitilliumWeb-Regular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3744442" y="34128021"/>
              <a:ext cx="180000" cy="1800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6300746" y="34120463"/>
              <a:ext cx="180000" cy="1800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  <p:sp>
          <p:nvSpPr>
            <p:cNvPr id="31" name="Rechteck 113"/>
            <p:cNvSpPr/>
            <p:nvPr/>
          </p:nvSpPr>
          <p:spPr>
            <a:xfrm>
              <a:off x="3931439" y="34042428"/>
              <a:ext cx="2232248" cy="2650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latin typeface="TitilliumWeb-Bold"/>
                </a:rPr>
                <a:t>Natural wetlands</a:t>
              </a:r>
              <a:endParaRPr lang="en-US" sz="1200" i="0" u="none" strike="noStrike" baseline="0" dirty="0" smtClean="0">
                <a:latin typeface="TitilliumWeb-Regular"/>
              </a:endParaRPr>
            </a:p>
          </p:txBody>
        </p:sp>
        <p:sp>
          <p:nvSpPr>
            <p:cNvPr id="32" name="Rechteck 113"/>
            <p:cNvSpPr/>
            <p:nvPr/>
          </p:nvSpPr>
          <p:spPr>
            <a:xfrm>
              <a:off x="6509210" y="34020813"/>
              <a:ext cx="2959887" cy="3368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latin typeface="TitilliumWeb-Bold"/>
                </a:rPr>
                <a:t>Human-made wetlands</a:t>
              </a:r>
              <a:endParaRPr lang="en-US" sz="1200" i="0" u="none" strike="noStrike" baseline="0" dirty="0" smtClean="0">
                <a:latin typeface="TitilliumWeb-Regular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9469098" y="34106511"/>
              <a:ext cx="180000" cy="180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  <p:sp>
          <p:nvSpPr>
            <p:cNvPr id="34" name="Rechteck 113"/>
            <p:cNvSpPr/>
            <p:nvPr/>
          </p:nvSpPr>
          <p:spPr>
            <a:xfrm>
              <a:off x="9649098" y="34040059"/>
              <a:ext cx="2232248" cy="2650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latin typeface="TitilliumWeb-Bold"/>
                </a:rPr>
                <a:t>Sea and oceans</a:t>
              </a:r>
              <a:endParaRPr lang="en-US" sz="1200" i="0" u="none" strike="noStrike" baseline="0" dirty="0" smtClean="0">
                <a:latin typeface="TitilliumWeb-Regular"/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7322839" y="588744"/>
            <a:ext cx="1906291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fr-FR" dirty="0"/>
              <a:t>٪ </a:t>
            </a:r>
            <a:r>
              <a:rPr lang="fr-FR" dirty="0" err="1"/>
              <a:t>أنواع</a:t>
            </a:r>
            <a:r>
              <a:rPr lang="fr-FR" dirty="0"/>
              <a:t> </a:t>
            </a:r>
            <a:r>
              <a:rPr lang="ar-DZ" dirty="0" smtClean="0"/>
              <a:t>الاوساط</a:t>
            </a:r>
            <a:r>
              <a:rPr lang="fr-FR" dirty="0" smtClean="0"/>
              <a:t>1991</a:t>
            </a: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6681192" y="2648405"/>
            <a:ext cx="718466" cy="64633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fr-FR" dirty="0" err="1"/>
              <a:t>مناطق</a:t>
            </a:r>
            <a:r>
              <a:rPr lang="fr-FR" dirty="0"/>
              <a:t> </a:t>
            </a:r>
            <a:endParaRPr lang="fr-FR" dirty="0" smtClean="0"/>
          </a:p>
          <a:p>
            <a:pPr algn="ctr"/>
            <a:r>
              <a:rPr lang="fr-FR" dirty="0" err="1" smtClean="0"/>
              <a:t>مبنية</a:t>
            </a:r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7558469" y="2706455"/>
            <a:ext cx="779381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fr-FR" dirty="0" err="1"/>
              <a:t>زراعي</a:t>
            </a:r>
            <a:r>
              <a:rPr lang="fr-FR" dirty="0"/>
              <a:t> </a:t>
            </a:r>
          </a:p>
        </p:txBody>
      </p:sp>
      <p:sp>
        <p:nvSpPr>
          <p:cNvPr id="10" name="Rectangle 9"/>
          <p:cNvSpPr/>
          <p:nvPr/>
        </p:nvSpPr>
        <p:spPr>
          <a:xfrm>
            <a:off x="8828133" y="2606818"/>
            <a:ext cx="968535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fr-FR" sz="1400" smtClean="0"/>
              <a:t>الأراضي ا</a:t>
            </a:r>
          </a:p>
          <a:p>
            <a:r>
              <a:rPr lang="fr-FR" sz="1400" smtClean="0"/>
              <a:t>لجافة الطبيعية</a:t>
            </a:r>
            <a:endParaRPr lang="fr-FR" sz="1400" dirty="0"/>
          </a:p>
        </p:txBody>
      </p:sp>
      <p:sp>
        <p:nvSpPr>
          <p:cNvPr id="11" name="Rectangle 10"/>
          <p:cNvSpPr/>
          <p:nvPr/>
        </p:nvSpPr>
        <p:spPr>
          <a:xfrm>
            <a:off x="6628248" y="3440611"/>
            <a:ext cx="902824" cy="73866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sz="1400" dirty="0" err="1" smtClean="0"/>
              <a:t>الأراضي</a:t>
            </a:r>
            <a:endParaRPr lang="fr-FR" sz="1400" dirty="0" smtClean="0"/>
          </a:p>
          <a:p>
            <a:r>
              <a:rPr lang="fr-FR" sz="1400" dirty="0" smtClean="0"/>
              <a:t> </a:t>
            </a:r>
            <a:r>
              <a:rPr lang="fr-FR" sz="1400" dirty="0" err="1"/>
              <a:t>الرطبة</a:t>
            </a:r>
            <a:r>
              <a:rPr lang="fr-FR" sz="1400" dirty="0"/>
              <a:t> </a:t>
            </a:r>
            <a:r>
              <a:rPr lang="fr-FR" sz="1400" dirty="0" err="1"/>
              <a:t>الطبيعية</a:t>
            </a:r>
            <a:endParaRPr lang="fr-FR" sz="1400" dirty="0"/>
          </a:p>
        </p:txBody>
      </p:sp>
      <p:sp>
        <p:nvSpPr>
          <p:cNvPr id="12" name="Rectangle 11"/>
          <p:cNvSpPr/>
          <p:nvPr/>
        </p:nvSpPr>
        <p:spPr>
          <a:xfrm>
            <a:off x="7615500" y="3389030"/>
            <a:ext cx="1083951" cy="83099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fr-FR" sz="1600" dirty="0" err="1"/>
              <a:t>الأراضي</a:t>
            </a:r>
            <a:r>
              <a:rPr lang="fr-FR" sz="1600" dirty="0"/>
              <a:t> </a:t>
            </a:r>
            <a:r>
              <a:rPr lang="fr-FR" sz="1600" dirty="0" smtClean="0"/>
              <a:t>ا</a:t>
            </a:r>
          </a:p>
          <a:p>
            <a:r>
              <a:rPr lang="fr-FR" sz="1600" dirty="0" err="1" smtClean="0"/>
              <a:t>لرطبة</a:t>
            </a:r>
            <a:r>
              <a:rPr lang="fr-FR" sz="1600" dirty="0" smtClean="0"/>
              <a:t> </a:t>
            </a:r>
            <a:r>
              <a:rPr lang="fr-FR" sz="1600" dirty="0" err="1" smtClean="0"/>
              <a:t>من</a:t>
            </a:r>
            <a:endParaRPr lang="fr-FR" sz="1600" dirty="0" smtClean="0"/>
          </a:p>
          <a:p>
            <a:r>
              <a:rPr lang="fr-FR" sz="1600" dirty="0" smtClean="0"/>
              <a:t> </a:t>
            </a:r>
            <a:r>
              <a:rPr lang="fr-FR" sz="1600" dirty="0" err="1"/>
              <a:t>صنع</a:t>
            </a:r>
            <a:r>
              <a:rPr lang="fr-FR" sz="1600" dirty="0"/>
              <a:t> </a:t>
            </a:r>
            <a:r>
              <a:rPr lang="fr-FR" sz="1600" dirty="0" err="1"/>
              <a:t>الإنسان</a:t>
            </a:r>
            <a:endParaRPr lang="fr-FR" sz="1600" dirty="0"/>
          </a:p>
        </p:txBody>
      </p:sp>
      <p:sp>
        <p:nvSpPr>
          <p:cNvPr id="13" name="Rectangle 12"/>
          <p:cNvSpPr/>
          <p:nvPr/>
        </p:nvSpPr>
        <p:spPr>
          <a:xfrm>
            <a:off x="8887776" y="3482591"/>
            <a:ext cx="784189" cy="64633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fr-FR" dirty="0" err="1"/>
              <a:t>البحر</a:t>
            </a:r>
            <a:r>
              <a:rPr lang="fr-FR" dirty="0"/>
              <a:t> </a:t>
            </a:r>
            <a:endParaRPr lang="fr-FR" dirty="0" smtClean="0"/>
          </a:p>
          <a:p>
            <a:r>
              <a:rPr lang="fr-FR" dirty="0" err="1" smtClean="0"/>
              <a:t>والمحيط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248249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ctrTitle"/>
          </p:nvPr>
        </p:nvSpPr>
        <p:spPr>
          <a:xfrm>
            <a:off x="404664" y="1"/>
            <a:ext cx="9501335" cy="404664"/>
          </a:xfrm>
          <a:solidFill>
            <a:srgbClr val="FFC000"/>
          </a:solidFill>
        </p:spPr>
        <p:txBody>
          <a:bodyPr/>
          <a:lstStyle/>
          <a:p>
            <a:r>
              <a:rPr lang="ar-DZ" dirty="0"/>
              <a:t>رسم خرائط خدمات النظام الإيكولوجي وتقييمها</a:t>
            </a:r>
            <a:endParaRPr lang="en-GB" dirty="0"/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" y="4971120"/>
            <a:ext cx="9771464" cy="1886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7" name="Groupe 6"/>
          <p:cNvGrpSpPr/>
          <p:nvPr/>
        </p:nvGrpSpPr>
        <p:grpSpPr>
          <a:xfrm>
            <a:off x="6548134" y="2708920"/>
            <a:ext cx="3128762" cy="1224134"/>
            <a:chOff x="3744442" y="33464507"/>
            <a:chExt cx="8136904" cy="893142"/>
          </a:xfrm>
        </p:grpSpPr>
        <p:sp>
          <p:nvSpPr>
            <p:cNvPr id="8" name="Rectangle 7"/>
            <p:cNvSpPr/>
            <p:nvPr/>
          </p:nvSpPr>
          <p:spPr>
            <a:xfrm>
              <a:off x="3744442" y="33527537"/>
              <a:ext cx="180000" cy="18000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  <p:sp>
          <p:nvSpPr>
            <p:cNvPr id="9" name="Rechteck 113"/>
            <p:cNvSpPr/>
            <p:nvPr/>
          </p:nvSpPr>
          <p:spPr>
            <a:xfrm>
              <a:off x="3931439" y="33464511"/>
              <a:ext cx="2369307" cy="3368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latin typeface="TitilliumWeb-Bold"/>
                </a:rPr>
                <a:t>Built-up areas</a:t>
              </a:r>
              <a:endParaRPr lang="en-US" sz="1200" i="0" u="none" strike="noStrike" baseline="0" dirty="0" smtClean="0">
                <a:latin typeface="TitilliumWeb-Regular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6300746" y="33527537"/>
              <a:ext cx="180000" cy="1800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9469098" y="33527537"/>
              <a:ext cx="180000" cy="180000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  <p:sp>
          <p:nvSpPr>
            <p:cNvPr id="12" name="Rechteck 113"/>
            <p:cNvSpPr/>
            <p:nvPr/>
          </p:nvSpPr>
          <p:spPr>
            <a:xfrm>
              <a:off x="6509210" y="33464507"/>
              <a:ext cx="2232248" cy="2650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latin typeface="TitilliumWeb-Bold"/>
                </a:rPr>
                <a:t>Agricultural lands</a:t>
              </a:r>
              <a:endParaRPr lang="en-US" sz="1200" i="0" u="none" strike="noStrike" baseline="0" dirty="0" smtClean="0">
                <a:latin typeface="TitilliumWeb-Regular"/>
              </a:endParaRPr>
            </a:p>
          </p:txBody>
        </p:sp>
        <p:sp>
          <p:nvSpPr>
            <p:cNvPr id="13" name="Rechteck 113"/>
            <p:cNvSpPr/>
            <p:nvPr/>
          </p:nvSpPr>
          <p:spPr>
            <a:xfrm>
              <a:off x="9649098" y="33464518"/>
              <a:ext cx="2232248" cy="2650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latin typeface="TitilliumWeb-Bold"/>
                </a:rPr>
                <a:t>Natural dry lands</a:t>
              </a:r>
              <a:endParaRPr lang="en-US" sz="1200" i="0" u="none" strike="noStrike" baseline="0" dirty="0" smtClean="0">
                <a:latin typeface="TitilliumWeb-Regular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744442" y="34128021"/>
              <a:ext cx="180000" cy="1800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6300746" y="34120463"/>
              <a:ext cx="180000" cy="1800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  <p:sp>
          <p:nvSpPr>
            <p:cNvPr id="16" name="Rechteck 113"/>
            <p:cNvSpPr/>
            <p:nvPr/>
          </p:nvSpPr>
          <p:spPr>
            <a:xfrm>
              <a:off x="3931439" y="34042428"/>
              <a:ext cx="2232248" cy="2650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latin typeface="TitilliumWeb-Bold"/>
                </a:rPr>
                <a:t>Natural wetlands</a:t>
              </a:r>
              <a:endParaRPr lang="en-US" sz="1200" i="0" u="none" strike="noStrike" baseline="0" dirty="0" smtClean="0">
                <a:latin typeface="TitilliumWeb-Regular"/>
              </a:endParaRPr>
            </a:p>
          </p:txBody>
        </p:sp>
        <p:sp>
          <p:nvSpPr>
            <p:cNvPr id="17" name="Rechteck 113"/>
            <p:cNvSpPr/>
            <p:nvPr/>
          </p:nvSpPr>
          <p:spPr>
            <a:xfrm>
              <a:off x="6509210" y="34020813"/>
              <a:ext cx="2959887" cy="3368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latin typeface="TitilliumWeb-Bold"/>
                </a:rPr>
                <a:t>Human-made wetlands</a:t>
              </a:r>
              <a:endParaRPr lang="en-US" sz="1200" i="0" u="none" strike="noStrike" baseline="0" dirty="0" smtClean="0">
                <a:latin typeface="TitilliumWeb-Regular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9469098" y="34106511"/>
              <a:ext cx="180000" cy="180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  <p:sp>
          <p:nvSpPr>
            <p:cNvPr id="19" name="Rechteck 113"/>
            <p:cNvSpPr/>
            <p:nvPr/>
          </p:nvSpPr>
          <p:spPr>
            <a:xfrm>
              <a:off x="9649098" y="34040059"/>
              <a:ext cx="2232248" cy="2650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latin typeface="TitilliumWeb-Bold"/>
                </a:rPr>
                <a:t>Sea and oceans</a:t>
              </a:r>
              <a:endParaRPr lang="en-US" sz="1200" i="0" u="none" strike="noStrike" baseline="0" dirty="0" smtClean="0">
                <a:latin typeface="TitilliumWeb-Regular"/>
              </a:endParaRPr>
            </a:p>
          </p:txBody>
        </p:sp>
      </p:grpSp>
      <p:graphicFrame>
        <p:nvGraphicFramePr>
          <p:cNvPr id="21" name="Graphique 20"/>
          <p:cNvGraphicFramePr/>
          <p:nvPr>
            <p:extLst>
              <p:ext uri="{D42A27DB-BD31-4B8C-83A1-F6EECF244321}">
                <p14:modId xmlns:p14="http://schemas.microsoft.com/office/powerpoint/2010/main" val="2458896326"/>
              </p:ext>
            </p:extLst>
          </p:nvPr>
        </p:nvGraphicFramePr>
        <p:xfrm>
          <a:off x="6827519" y="638664"/>
          <a:ext cx="2664000" cy="201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2" name="Picture 3" descr="E:\04_SWOS_Test_Site_Demonstration\14_El_Kala\04_Map_Layout\El_Kala_LULC_2015_without_legen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" y="392944"/>
            <a:ext cx="6371690" cy="4500000"/>
          </a:xfrm>
          <a:prstGeom prst="rect">
            <a:avLst/>
          </a:prstGeom>
          <a:noFill/>
        </p:spPr>
      </p:pic>
      <p:sp>
        <p:nvSpPr>
          <p:cNvPr id="20" name="Rectangle 19"/>
          <p:cNvSpPr/>
          <p:nvPr/>
        </p:nvSpPr>
        <p:spPr>
          <a:xfrm>
            <a:off x="6734068" y="2721474"/>
            <a:ext cx="718466" cy="64633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fr-FR" dirty="0" err="1"/>
              <a:t>مناطق</a:t>
            </a:r>
            <a:r>
              <a:rPr lang="fr-FR" dirty="0"/>
              <a:t> </a:t>
            </a:r>
            <a:endParaRPr lang="fr-FR" dirty="0" smtClean="0"/>
          </a:p>
          <a:p>
            <a:pPr algn="ctr"/>
            <a:r>
              <a:rPr lang="fr-FR" dirty="0" err="1" smtClean="0"/>
              <a:t>مبنية</a:t>
            </a:r>
            <a:endParaRPr lang="fr-FR" dirty="0"/>
          </a:p>
        </p:txBody>
      </p:sp>
      <p:sp>
        <p:nvSpPr>
          <p:cNvPr id="23" name="Rectangle 22"/>
          <p:cNvSpPr/>
          <p:nvPr/>
        </p:nvSpPr>
        <p:spPr>
          <a:xfrm>
            <a:off x="7611345" y="2779524"/>
            <a:ext cx="779381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fr-FR" dirty="0" err="1"/>
              <a:t>زراعي</a:t>
            </a:r>
            <a:r>
              <a:rPr lang="fr-FR" dirty="0"/>
              <a:t> 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881009" y="2679887"/>
            <a:ext cx="968535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fr-FR" sz="1400" smtClean="0"/>
              <a:t>الأراضي ا</a:t>
            </a:r>
          </a:p>
          <a:p>
            <a:r>
              <a:rPr lang="fr-FR" sz="1400" smtClean="0"/>
              <a:t>لجافة الطبيعية</a:t>
            </a:r>
            <a:endParaRPr lang="fr-FR" sz="1400" dirty="0"/>
          </a:p>
        </p:txBody>
      </p:sp>
      <p:sp>
        <p:nvSpPr>
          <p:cNvPr id="25" name="Rectangle 24"/>
          <p:cNvSpPr/>
          <p:nvPr/>
        </p:nvSpPr>
        <p:spPr>
          <a:xfrm>
            <a:off x="6681124" y="3513680"/>
            <a:ext cx="902824" cy="73866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sz="1400" dirty="0" err="1" smtClean="0"/>
              <a:t>الأراضي</a:t>
            </a:r>
            <a:endParaRPr lang="fr-FR" sz="1400" dirty="0" smtClean="0"/>
          </a:p>
          <a:p>
            <a:r>
              <a:rPr lang="fr-FR" sz="1400" dirty="0" smtClean="0"/>
              <a:t> </a:t>
            </a:r>
            <a:r>
              <a:rPr lang="fr-FR" sz="1400" dirty="0" err="1"/>
              <a:t>الرطبة</a:t>
            </a:r>
            <a:r>
              <a:rPr lang="fr-FR" sz="1400" dirty="0"/>
              <a:t> </a:t>
            </a:r>
            <a:r>
              <a:rPr lang="fr-FR" sz="1400" dirty="0" err="1"/>
              <a:t>الطبيعية</a:t>
            </a:r>
            <a:endParaRPr lang="fr-FR" sz="1400" dirty="0"/>
          </a:p>
        </p:txBody>
      </p:sp>
      <p:sp>
        <p:nvSpPr>
          <p:cNvPr id="26" name="Rectangle 25"/>
          <p:cNvSpPr/>
          <p:nvPr/>
        </p:nvSpPr>
        <p:spPr>
          <a:xfrm>
            <a:off x="7668376" y="3462099"/>
            <a:ext cx="1083951" cy="83099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fr-FR" sz="1600" dirty="0" err="1"/>
              <a:t>الأراضي</a:t>
            </a:r>
            <a:r>
              <a:rPr lang="fr-FR" sz="1600" dirty="0"/>
              <a:t> </a:t>
            </a:r>
            <a:r>
              <a:rPr lang="fr-FR" sz="1600" dirty="0" smtClean="0"/>
              <a:t>ا</a:t>
            </a:r>
          </a:p>
          <a:p>
            <a:r>
              <a:rPr lang="fr-FR" sz="1600" dirty="0" err="1" smtClean="0"/>
              <a:t>لرطبة</a:t>
            </a:r>
            <a:r>
              <a:rPr lang="fr-FR" sz="1600" dirty="0" smtClean="0"/>
              <a:t> </a:t>
            </a:r>
            <a:r>
              <a:rPr lang="fr-FR" sz="1600" dirty="0" err="1" smtClean="0"/>
              <a:t>من</a:t>
            </a:r>
            <a:endParaRPr lang="fr-FR" sz="1600" dirty="0" smtClean="0"/>
          </a:p>
          <a:p>
            <a:r>
              <a:rPr lang="fr-FR" sz="1600" dirty="0" smtClean="0"/>
              <a:t> </a:t>
            </a:r>
            <a:r>
              <a:rPr lang="fr-FR" sz="1600" dirty="0" err="1"/>
              <a:t>صنع</a:t>
            </a:r>
            <a:r>
              <a:rPr lang="fr-FR" sz="1600" dirty="0"/>
              <a:t> </a:t>
            </a:r>
            <a:r>
              <a:rPr lang="fr-FR" sz="1600" dirty="0" err="1"/>
              <a:t>الإنسان</a:t>
            </a:r>
            <a:endParaRPr lang="fr-FR" sz="1600" dirty="0"/>
          </a:p>
        </p:txBody>
      </p:sp>
      <p:sp>
        <p:nvSpPr>
          <p:cNvPr id="27" name="Rectangle 26"/>
          <p:cNvSpPr/>
          <p:nvPr/>
        </p:nvSpPr>
        <p:spPr>
          <a:xfrm>
            <a:off x="8940652" y="3555660"/>
            <a:ext cx="784189" cy="64633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fr-FR" dirty="0" err="1"/>
              <a:t>البحر</a:t>
            </a:r>
            <a:r>
              <a:rPr lang="fr-FR" dirty="0"/>
              <a:t> </a:t>
            </a:r>
            <a:endParaRPr lang="fr-FR" dirty="0" smtClean="0"/>
          </a:p>
          <a:p>
            <a:r>
              <a:rPr lang="fr-FR" dirty="0" err="1" smtClean="0"/>
              <a:t>والمحيط</a:t>
            </a:r>
            <a:endParaRPr lang="fr-FR" dirty="0"/>
          </a:p>
        </p:txBody>
      </p:sp>
      <p:sp>
        <p:nvSpPr>
          <p:cNvPr id="28" name="Rectangle 27"/>
          <p:cNvSpPr/>
          <p:nvPr/>
        </p:nvSpPr>
        <p:spPr>
          <a:xfrm>
            <a:off x="7148594" y="603116"/>
            <a:ext cx="2034531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fr-FR" dirty="0"/>
              <a:t>٪ </a:t>
            </a:r>
            <a:r>
              <a:rPr lang="fr-FR" dirty="0" err="1"/>
              <a:t>أنواع</a:t>
            </a:r>
            <a:r>
              <a:rPr lang="fr-FR" dirty="0"/>
              <a:t> </a:t>
            </a:r>
            <a:r>
              <a:rPr lang="ar-DZ" dirty="0"/>
              <a:t>الاوساط </a:t>
            </a:r>
            <a:r>
              <a:rPr lang="fr-FR" dirty="0" smtClean="0"/>
              <a:t>2015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313650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>
          <a:xfrm>
            <a:off x="0" y="2204864"/>
            <a:ext cx="9906000" cy="20162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ar-DZ" sz="3600" b="1" cap="none" dirty="0"/>
              <a:t>المؤشرات الجغرافية </a:t>
            </a:r>
            <a:r>
              <a:rPr lang="ar-DZ" sz="3600" b="1" cap="none" dirty="0" smtClean="0"/>
              <a:t>لرصد </a:t>
            </a:r>
            <a:r>
              <a:rPr lang="ar-DZ" sz="3600" b="1" cap="none" dirty="0"/>
              <a:t>الأراضي الرطبة في حوض البحر الأبيض المتوسط</a:t>
            </a:r>
            <a:r>
              <a:rPr lang="en-US" b="1" cap="none" dirty="0" smtClean="0"/>
              <a:t/>
            </a:r>
            <a:br>
              <a:rPr lang="en-US" b="1" cap="none" dirty="0" smtClean="0"/>
            </a:br>
            <a:r>
              <a:rPr lang="en-US" b="1" cap="none" dirty="0" smtClean="0"/>
              <a:t/>
            </a:r>
            <a:br>
              <a:rPr lang="en-US" b="1" cap="none" dirty="0" smtClean="0"/>
            </a:br>
            <a:r>
              <a:rPr lang="en-US" sz="1600" b="1" i="1" cap="none" dirty="0" smtClean="0"/>
              <a:t>Anis GUELMAMI</a:t>
            </a:r>
            <a:endParaRPr lang="en-US" sz="1600" b="1" i="1" cap="none" dirty="0"/>
          </a:p>
        </p:txBody>
      </p:sp>
    </p:spTree>
    <p:extLst>
      <p:ext uri="{BB962C8B-B14F-4D97-AF65-F5344CB8AC3E}">
        <p14:creationId xmlns:p14="http://schemas.microsoft.com/office/powerpoint/2010/main" val="14621510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ctrTitle"/>
          </p:nvPr>
        </p:nvSpPr>
        <p:spPr>
          <a:xfrm>
            <a:off x="404664" y="1"/>
            <a:ext cx="9501335" cy="404664"/>
          </a:xfrm>
          <a:solidFill>
            <a:srgbClr val="FFC000"/>
          </a:solidFill>
        </p:spPr>
        <p:txBody>
          <a:bodyPr/>
          <a:lstStyle/>
          <a:p>
            <a:r>
              <a:rPr lang="ar-DZ" dirty="0"/>
              <a:t>رسم خرائط خدمات النظام الإيكولوجي وتقييمها</a:t>
            </a:r>
            <a:endParaRPr lang="en-GB" dirty="0"/>
          </a:p>
        </p:txBody>
      </p:sp>
      <p:graphicFrame>
        <p:nvGraphicFramePr>
          <p:cNvPr id="6" name="Graphique 5"/>
          <p:cNvGraphicFramePr/>
          <p:nvPr>
            <p:extLst>
              <p:ext uri="{D42A27DB-BD31-4B8C-83A1-F6EECF244321}">
                <p14:modId xmlns:p14="http://schemas.microsoft.com/office/powerpoint/2010/main" val="2987065060"/>
              </p:ext>
            </p:extLst>
          </p:nvPr>
        </p:nvGraphicFramePr>
        <p:xfrm>
          <a:off x="0" y="404664"/>
          <a:ext cx="4500000" cy="640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Graphique 6"/>
          <p:cNvGraphicFramePr/>
          <p:nvPr>
            <p:extLst>
              <p:ext uri="{D42A27DB-BD31-4B8C-83A1-F6EECF244321}">
                <p14:modId xmlns:p14="http://schemas.microsoft.com/office/powerpoint/2010/main" val="4254573086"/>
              </p:ext>
            </p:extLst>
          </p:nvPr>
        </p:nvGraphicFramePr>
        <p:xfrm>
          <a:off x="5406000" y="450000"/>
          <a:ext cx="4500000" cy="640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950161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/>
          <p:cNvSpPr txBox="1"/>
          <p:nvPr/>
        </p:nvSpPr>
        <p:spPr>
          <a:xfrm>
            <a:off x="-735632" y="1124744"/>
            <a:ext cx="9761984" cy="54476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DZ" sz="2000" b="1" kern="0" dirty="0">
                <a:solidFill>
                  <a:sysClr val="windowText" lastClr="000000"/>
                </a:solidFill>
              </a:rPr>
              <a:t>المزايا الرئيسية</a:t>
            </a:r>
          </a:p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ar-DZ" sz="2000" b="1" kern="0" dirty="0">
              <a:solidFill>
                <a:sysClr val="windowText" lastClr="000000"/>
              </a:solidFill>
            </a:endParaRP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ar-DZ" sz="2000" kern="0" dirty="0">
                <a:solidFill>
                  <a:sysClr val="windowText" lastClr="000000"/>
                </a:solidFill>
              </a:rPr>
              <a:t>النطاق الجغرافي الإقليمي</a:t>
            </a: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ar-DZ" sz="2000" kern="0" dirty="0">
              <a:solidFill>
                <a:sysClr val="windowText" lastClr="000000"/>
              </a:solidFill>
            </a:endParaRP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ar-DZ" sz="2000" kern="0" dirty="0">
                <a:solidFill>
                  <a:sysClr val="windowText" lastClr="000000"/>
                </a:solidFill>
              </a:rPr>
              <a:t>رسم خرائط شاملة</a:t>
            </a: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ar-DZ" sz="2000" kern="0" dirty="0">
              <a:solidFill>
                <a:sysClr val="windowText" lastClr="000000"/>
              </a:solidFill>
            </a:endParaRP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ar-DZ" sz="2000" kern="0" dirty="0">
                <a:solidFill>
                  <a:sysClr val="windowText" lastClr="000000"/>
                </a:solidFill>
              </a:rPr>
              <a:t>إمكانية تقليص الحجم على المستوى الوطني / المحلي</a:t>
            </a: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ar-DZ" sz="2000" kern="0" dirty="0">
              <a:solidFill>
                <a:sysClr val="windowText" lastClr="000000"/>
              </a:solidFill>
            </a:endParaRP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ar-DZ" sz="2000" kern="0" dirty="0">
                <a:solidFill>
                  <a:sysClr val="windowText" lastClr="000000"/>
                </a:solidFill>
              </a:rPr>
              <a:t>سهل التنفيذ (التحليل الآلي وشبه التلقائي)</a:t>
            </a: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ar-DZ" sz="2000" kern="0" dirty="0">
              <a:solidFill>
                <a:sysClr val="windowText" lastClr="000000"/>
              </a:solidFill>
            </a:endParaRP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ar-DZ" sz="2000" kern="0" dirty="0">
                <a:solidFill>
                  <a:sysClr val="windowText" lastClr="000000"/>
                </a:solidFill>
              </a:rPr>
              <a:t>مرنة </a:t>
            </a:r>
            <a:r>
              <a:rPr lang="ar-DZ" sz="20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◄</a:t>
            </a:r>
            <a:r>
              <a:rPr lang="ar-DZ" sz="2000" kern="0" dirty="0" smtClean="0">
                <a:solidFill>
                  <a:sysClr val="windowText" lastClr="000000"/>
                </a:solidFill>
              </a:rPr>
              <a:t> </a:t>
            </a:r>
            <a:r>
              <a:rPr lang="ar-DZ" sz="2000" kern="0" dirty="0">
                <a:solidFill>
                  <a:sysClr val="windowText" lastClr="000000"/>
                </a:solidFill>
              </a:rPr>
              <a:t>يمكن تكييفها لتعريفات الموائل المختلفة (التسميات)</a:t>
            </a: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ar-DZ" sz="2000" kern="0" dirty="0">
              <a:solidFill>
                <a:sysClr val="windowText" lastClr="000000"/>
              </a:solidFill>
            </a:endParaRP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ar-DZ" sz="2000" kern="0" dirty="0">
                <a:solidFill>
                  <a:sysClr val="windowText" lastClr="000000"/>
                </a:solidFill>
              </a:rPr>
              <a:t>تقييم الاتجاهات داخل السنوية</a:t>
            </a: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ar-DZ" sz="2000" kern="0" dirty="0">
              <a:solidFill>
                <a:sysClr val="windowText" lastClr="000000"/>
              </a:solidFill>
            </a:endParaRP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ar-DZ" sz="2000" kern="0" dirty="0">
                <a:solidFill>
                  <a:sysClr val="windowText" lastClr="000000"/>
                </a:solidFill>
              </a:rPr>
              <a:t>يسمح بتحليلات رجعية الاتجاهات</a:t>
            </a: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ar-DZ" sz="2000" kern="0" dirty="0">
              <a:solidFill>
                <a:sysClr val="windowText" lastClr="000000"/>
              </a:solidFill>
            </a:endParaRP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ar-DZ" sz="2000" kern="0" dirty="0">
                <a:solidFill>
                  <a:sysClr val="windowText" lastClr="000000"/>
                </a:solidFill>
              </a:rPr>
              <a:t>فعالة من حيث التكلفة لرصد مواقع الأراضي الرطبة المحددة مسبقًا</a:t>
            </a:r>
            <a:endParaRPr lang="en-US" sz="1600" kern="0" dirty="0" smtClean="0">
              <a:solidFill>
                <a:sysClr val="windowText" lastClr="000000"/>
              </a:solidFill>
              <a:sym typeface="Wingdings" panose="05000000000000000000" pitchFamily="2" charset="2"/>
            </a:endParaRPr>
          </a:p>
        </p:txBody>
      </p:sp>
      <p:sp>
        <p:nvSpPr>
          <p:cNvPr id="10" name="Titre 1"/>
          <p:cNvSpPr txBox="1">
            <a:spLocks/>
          </p:cNvSpPr>
          <p:nvPr/>
        </p:nvSpPr>
        <p:spPr>
          <a:xfrm>
            <a:off x="0" y="360040"/>
            <a:ext cx="9906000" cy="83671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 cap="none" spc="4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/>
            <a:r>
              <a:rPr lang="ar-DZ" sz="3600" b="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المؤشرات القائمة </a:t>
            </a:r>
            <a:r>
              <a:rPr lang="ar-DZ" sz="3600" b="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على</a:t>
            </a:r>
            <a:r>
              <a:rPr lang="en-US" sz="3600" b="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EO </a:t>
            </a:r>
            <a:r>
              <a:rPr lang="ar-DZ" sz="3600" b="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لرصد الأراضي الرطبة في البحر الأبيض المتوسط</a:t>
            </a:r>
            <a:endParaRPr lang="en-US" sz="1600" b="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/>
          <p:cNvSpPr txBox="1">
            <a:spLocks/>
          </p:cNvSpPr>
          <p:nvPr/>
        </p:nvSpPr>
        <p:spPr>
          <a:xfrm>
            <a:off x="0" y="0"/>
            <a:ext cx="9906000" cy="83671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 cap="none" spc="4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/>
            <a:r>
              <a:rPr lang="ar-DZ" sz="3600" b="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المؤشرات القائمة على </a:t>
            </a:r>
            <a:r>
              <a:rPr lang="en-US" sz="3600" b="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EO </a:t>
            </a:r>
            <a:r>
              <a:rPr lang="ar-DZ" sz="3600" b="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لرصد الأراضي الرطبة في البحر الأبيض المتوسط</a:t>
            </a:r>
            <a:endParaRPr lang="en-US" sz="1600" b="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0" y="1321598"/>
            <a:ext cx="9906000" cy="563231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DZ" sz="2000" b="1" kern="0" dirty="0">
                <a:solidFill>
                  <a:sysClr val="windowText" lastClr="000000"/>
                </a:solidFill>
              </a:rPr>
              <a:t>القيود الرئيسية</a:t>
            </a:r>
          </a:p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ar-DZ" sz="2000" b="1" kern="0" dirty="0">
              <a:solidFill>
                <a:sysClr val="windowText" lastClr="000000"/>
              </a:solidFill>
            </a:endParaRP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ar-DZ" sz="2000" kern="0" dirty="0">
                <a:solidFill>
                  <a:sysClr val="windowText" lastClr="000000"/>
                </a:solidFill>
              </a:rPr>
              <a:t>الكشف التلقائي عن المياه السطحية محدود بتغطية نباتية كثيفة</a:t>
            </a: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ar-DZ" sz="2000" kern="0" dirty="0">
              <a:solidFill>
                <a:sysClr val="windowText" lastClr="000000"/>
              </a:solidFill>
            </a:endParaRP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ar-DZ" sz="2000" kern="0" dirty="0">
                <a:solidFill>
                  <a:sysClr val="windowText" lastClr="000000"/>
                </a:solidFill>
              </a:rPr>
              <a:t>نقص البيانات في المناطق "الغائمة" (للصور البصرية)</a:t>
            </a: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ar-DZ" sz="2000" kern="0" dirty="0">
              <a:solidFill>
                <a:sysClr val="windowText" lastClr="000000"/>
              </a:solidFill>
            </a:endParaRP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ar-DZ" sz="2000" kern="0" dirty="0">
                <a:solidFill>
                  <a:sysClr val="windowText" lastClr="000000"/>
                </a:solidFill>
              </a:rPr>
              <a:t>الحاجة إلى وجود سلسلة زمنية كثيفة للغاية لتقييم الاتجاهات داخل وبين السنوات ، وخاصة للأراضي الرطبة في المناطق القاحلة وشبه القاحلة حيث تكون ترددات ومدد الغمر منخفضة جدًا وعابرة</a:t>
            </a: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ar-DZ" sz="2000" kern="0" dirty="0">
              <a:solidFill>
                <a:sysClr val="windowText" lastClr="000000"/>
              </a:solidFill>
            </a:endParaRP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ar-DZ" sz="2000" kern="0" dirty="0">
                <a:solidFill>
                  <a:sysClr val="windowText" lastClr="000000"/>
                </a:solidFill>
              </a:rPr>
              <a:t>نهج التصنيف الخاضع للإشراف </a:t>
            </a:r>
            <a:r>
              <a:rPr lang="ar-DZ" sz="20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◄</a:t>
            </a:r>
            <a:r>
              <a:rPr lang="ar-DZ" sz="2000" kern="0" dirty="0" smtClean="0">
                <a:solidFill>
                  <a:sysClr val="windowText" lastClr="000000"/>
                </a:solidFill>
              </a:rPr>
              <a:t> </a:t>
            </a:r>
            <a:r>
              <a:rPr lang="ar-DZ" sz="2000" kern="0" dirty="0">
                <a:solidFill>
                  <a:sysClr val="windowText" lastClr="000000"/>
                </a:solidFill>
              </a:rPr>
              <a:t>خطر حدوث أخطاء في الارتباك إذا لم يكن منتج الخرائط "مدربًا" لتحديد موائل الأراضي الرطبة بشكل جيد (على سبيل المثال ، يتم الخلط بين موائل الأراضي الرطبة في كثير من الأحيان مع المناطق المغمورة)</a:t>
            </a: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ar-DZ" sz="2000" kern="0" dirty="0">
              <a:solidFill>
                <a:sysClr val="windowText" lastClr="000000"/>
              </a:solidFill>
            </a:endParaRP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ar-DZ" sz="2000" kern="0" dirty="0">
                <a:solidFill>
                  <a:sysClr val="windowText" lastClr="000000"/>
                </a:solidFill>
              </a:rPr>
              <a:t>ضرورة وجود عينة تمثيلية إذا كانت استراتيجية المراقبة قائمة على الموقع (من أجل أن تكون قادرًا على تقييم الاتجاهات الوطنية / الإقليمية)</a:t>
            </a: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ar-DZ" sz="2000" kern="0" dirty="0">
              <a:solidFill>
                <a:sysClr val="windowText" lastClr="000000"/>
              </a:solidFill>
            </a:endParaRP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ar-DZ" sz="2000" kern="0" dirty="0">
                <a:solidFill>
                  <a:sysClr val="windowText" lastClr="000000"/>
                </a:solidFill>
              </a:rPr>
              <a:t>من الصعب تنفيذ رسم خرائط شامل على المستويات الإقليمية (أو حتى على المستويات الوطنية للبلدان الكبيرة) بناءً على نفس النهج الخاضع للإشراف </a:t>
            </a:r>
            <a:r>
              <a:rPr lang="ar-DZ" sz="20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◄</a:t>
            </a:r>
            <a:r>
              <a:rPr lang="ar-DZ" sz="2000" kern="0" dirty="0" smtClean="0">
                <a:solidFill>
                  <a:sysClr val="windowText" lastClr="000000"/>
                </a:solidFill>
              </a:rPr>
              <a:t> </a:t>
            </a:r>
            <a:r>
              <a:rPr lang="ar-DZ" sz="2000" kern="0" dirty="0">
                <a:solidFill>
                  <a:sysClr val="windowText" lastClr="000000"/>
                </a:solidFill>
              </a:rPr>
              <a:t>يمكن أن يكون مكلفًا للغاية من حيث وقت الموظفين</a:t>
            </a:r>
            <a:endParaRPr lang="en-US" sz="1600" kern="0" dirty="0" smtClean="0">
              <a:solidFill>
                <a:sysClr val="windowText" lastClr="000000"/>
              </a:solidFill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7339999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 txBox="1">
            <a:spLocks/>
          </p:cNvSpPr>
          <p:nvPr/>
        </p:nvSpPr>
        <p:spPr>
          <a:xfrm>
            <a:off x="0" y="0"/>
            <a:ext cx="9906000" cy="83671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 cap="none" spc="4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/>
            <a:r>
              <a:rPr lang="ar-DZ" sz="3600" b="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المؤشرات القائمة على </a:t>
            </a:r>
            <a:r>
              <a:rPr lang="en-US" sz="3600" b="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EO </a:t>
            </a:r>
            <a:r>
              <a:rPr lang="ar-DZ" sz="3600" b="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لرصد الأراضي الرطبة في البحر الأبيض المتوسط</a:t>
            </a:r>
            <a:endParaRPr lang="en-US" sz="1600" b="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0552" y="1078830"/>
            <a:ext cx="8007350" cy="487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472" y="6021288"/>
            <a:ext cx="3593144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6182" y="836712"/>
            <a:ext cx="7715250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itle 2"/>
          <p:cNvSpPr txBox="1">
            <a:spLocks/>
          </p:cNvSpPr>
          <p:nvPr/>
        </p:nvSpPr>
        <p:spPr>
          <a:xfrm>
            <a:off x="0" y="6021288"/>
            <a:ext cx="9906000" cy="576064"/>
          </a:xfrm>
          <a:prstGeom prst="rect">
            <a:avLst/>
          </a:prstGeom>
          <a:ln>
            <a:noFill/>
          </a:ln>
        </p:spPr>
        <p:txBody>
          <a:bodyPr/>
          <a:lstStyle/>
          <a:p>
            <a:pPr lvl="0" algn="ctr">
              <a:spcBef>
                <a:spcPct val="0"/>
              </a:spcBef>
              <a:defRPr/>
            </a:pPr>
            <a:r>
              <a:rPr lang="ar-DZ" sz="2000" dirty="0">
                <a:solidFill>
                  <a:schemeClr val="tx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الحد الأقصى. مدى الفيضان في 6 سنوات (2009-2015)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7689303" y="980728"/>
            <a:ext cx="1045841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1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anose="020B0604020202020204" pitchFamily="34" charset="0"/>
              </a:rPr>
              <a:t> L8 Jan. 2015</a:t>
            </a:r>
            <a:endParaRPr kumimoji="0" lang="en-GB" altLang="de-DE" sz="10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0" y="0"/>
            <a:ext cx="9906000" cy="83671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 cap="none" spc="4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/>
            <a:r>
              <a:rPr lang="ar-DZ" sz="3600" b="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المؤشرات القائمة على </a:t>
            </a:r>
            <a:r>
              <a:rPr lang="en-US" sz="3600" b="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EO </a:t>
            </a:r>
            <a:r>
              <a:rPr lang="ar-DZ" sz="3600" b="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لرصد الأراضي الرطبة في البحر الأبيض المتوسط</a:t>
            </a:r>
            <a:endParaRPr lang="en-US" sz="1600" b="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857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"/>
          <p:cNvSpPr txBox="1">
            <a:spLocks/>
          </p:cNvSpPr>
          <p:nvPr/>
        </p:nvSpPr>
        <p:spPr>
          <a:xfrm>
            <a:off x="0" y="6021288"/>
            <a:ext cx="9906000" cy="864096"/>
          </a:xfrm>
          <a:prstGeom prst="rect">
            <a:avLst/>
          </a:prstGeom>
          <a:ln>
            <a:noFill/>
          </a:ln>
        </p:spPr>
        <p:txBody>
          <a:bodyPr/>
          <a:lstStyle/>
          <a:p>
            <a:pPr lvl="0" algn="ctr">
              <a:spcBef>
                <a:spcPct val="0"/>
              </a:spcBef>
              <a:defRPr/>
            </a:pPr>
            <a:r>
              <a:rPr lang="ar-DZ" sz="2000" dirty="0">
                <a:solidFill>
                  <a:schemeClr val="tx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الحد الأقصى. مدى الفيضان في 6 سنوات (2009-2015)</a:t>
            </a:r>
          </a:p>
          <a:p>
            <a:pPr lvl="0" algn="ctr">
              <a:spcBef>
                <a:spcPct val="0"/>
              </a:spcBef>
              <a:defRPr/>
            </a:pPr>
            <a:r>
              <a:rPr lang="ar-DZ" sz="2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أين </a:t>
            </a:r>
            <a:r>
              <a:rPr lang="ar-DZ" sz="20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حدود </a:t>
            </a:r>
            <a:r>
              <a:rPr lang="ar-DZ" sz="2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أوساط الأراضي </a:t>
            </a:r>
            <a:r>
              <a:rPr lang="ar-DZ" sz="20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الرطبة؟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3482" y="836712"/>
            <a:ext cx="7715250" cy="514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itre 1"/>
          <p:cNvSpPr txBox="1">
            <a:spLocks/>
          </p:cNvSpPr>
          <p:nvPr/>
        </p:nvSpPr>
        <p:spPr>
          <a:xfrm>
            <a:off x="0" y="0"/>
            <a:ext cx="9906000" cy="83671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 cap="none" spc="4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/>
            <a:r>
              <a:rPr lang="ar-DZ" sz="3600" b="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المؤشرات القائمة على </a:t>
            </a:r>
            <a:r>
              <a:rPr lang="en-US" sz="3600" b="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EO </a:t>
            </a:r>
            <a:r>
              <a:rPr lang="ar-DZ" sz="3600" b="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لرصد الأراضي الرطبة في البحر الأبيض المتوسط</a:t>
            </a:r>
            <a:endParaRPr lang="en-US" sz="1600" b="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136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2"/>
          <p:cNvSpPr txBox="1">
            <a:spLocks/>
          </p:cNvSpPr>
          <p:nvPr/>
        </p:nvSpPr>
        <p:spPr>
          <a:xfrm>
            <a:off x="0" y="6011962"/>
            <a:ext cx="9906000" cy="846038"/>
          </a:xfrm>
          <a:prstGeom prst="rect">
            <a:avLst/>
          </a:prstGeom>
          <a:ln>
            <a:noFill/>
          </a:ln>
        </p:spPr>
        <p:txBody>
          <a:bodyPr/>
          <a:lstStyle/>
          <a:p>
            <a:pPr lvl="0" algn="ctr" rtl="1">
              <a:spcBef>
                <a:spcPct val="0"/>
              </a:spcBef>
              <a:defRPr/>
            </a:pPr>
            <a:r>
              <a:rPr lang="ar-DZ" sz="2000" dirty="0">
                <a:solidFill>
                  <a:schemeClr val="tx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الحد الأقصى. مدى الفيضان في 6 سنوات (2009-2015) لا يمثل مدى الأراضي </a:t>
            </a:r>
            <a:r>
              <a:rPr lang="ar-DZ" sz="2000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الرطبة</a:t>
            </a:r>
          </a:p>
          <a:p>
            <a:pPr lvl="0" algn="ctr" rtl="1">
              <a:spcBef>
                <a:spcPct val="0"/>
              </a:spcBef>
              <a:defRPr/>
            </a:pPr>
            <a:r>
              <a:rPr lang="ar-DZ" sz="20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هناك ارتباكات شائعة بين "المياه السطحية" و </a:t>
            </a:r>
            <a:r>
              <a:rPr lang="ar-DZ" sz="20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"أوساط الأراضي </a:t>
            </a:r>
            <a:r>
              <a:rPr lang="ar-DZ" sz="20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الرطبة"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9025" y="836712"/>
            <a:ext cx="7727950" cy="517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re 1"/>
          <p:cNvSpPr txBox="1">
            <a:spLocks/>
          </p:cNvSpPr>
          <p:nvPr/>
        </p:nvSpPr>
        <p:spPr>
          <a:xfrm>
            <a:off x="0" y="0"/>
            <a:ext cx="9906000" cy="83671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 cap="none" spc="4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/>
            <a:r>
              <a:rPr lang="ar-DZ" sz="3600" b="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المؤشرات القائمة على </a:t>
            </a:r>
            <a:r>
              <a:rPr lang="en-US" sz="3600" b="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EO </a:t>
            </a:r>
            <a:r>
              <a:rPr lang="ar-DZ" sz="3600" b="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لرصد الأراضي الرطبة في البحر الأبيض المتوسط</a:t>
            </a:r>
            <a:endParaRPr lang="en-US" sz="1600" b="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39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" y="836712"/>
            <a:ext cx="9905143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2"/>
          <p:cNvSpPr txBox="1">
            <a:spLocks/>
          </p:cNvSpPr>
          <p:nvPr/>
        </p:nvSpPr>
        <p:spPr>
          <a:xfrm>
            <a:off x="0" y="5440437"/>
            <a:ext cx="9906000" cy="1417563"/>
          </a:xfrm>
          <a:prstGeom prst="rect">
            <a:avLst/>
          </a:prstGeom>
          <a:ln>
            <a:noFill/>
          </a:ln>
        </p:spPr>
        <p:txBody>
          <a:bodyPr/>
          <a:lstStyle/>
          <a:p>
            <a:pPr lvl="0" algn="ctr">
              <a:spcBef>
                <a:spcPct val="0"/>
              </a:spcBef>
              <a:defRPr/>
            </a:pPr>
            <a:r>
              <a:rPr lang="ar-DZ" sz="2200" dirty="0">
                <a:solidFill>
                  <a:schemeClr val="tx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مجموعات البيانات العالمية لرصد اتجاهات المياه السطحية</a:t>
            </a:r>
            <a:endParaRPr lang="en-GB" sz="2200" dirty="0" smtClean="0">
              <a:solidFill>
                <a:schemeClr val="tx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r>
              <a:rPr kumimoji="0" lang="en-GB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Wingdings" pitchFamily="2" charset="2"/>
              </a:rPr>
              <a:t> </a:t>
            </a:r>
            <a:r>
              <a:rPr lang="ar-DZ" sz="2200" dirty="0">
                <a:solidFill>
                  <a:srgbClr val="FF0000"/>
                </a:solidFill>
                <a:latin typeface="+mj-lt"/>
                <a:ea typeface="+mj-ea"/>
                <a:cs typeface="+mj-cs"/>
                <a:sym typeface="Wingdings" pitchFamily="2" charset="2"/>
              </a:rPr>
              <a:t>ومع ذلك ، لا ينبغي استخدامها كخطوط أساس لرسم خرائط لنطاقات النظم الإيكولوجية للأراضي الرطبة ولتقييم تغيراتها بمرور </a:t>
            </a:r>
            <a:r>
              <a:rPr lang="ar-DZ" sz="2200" dirty="0" smtClean="0">
                <a:solidFill>
                  <a:srgbClr val="FF0000"/>
                </a:solidFill>
                <a:latin typeface="+mj-lt"/>
                <a:ea typeface="+mj-ea"/>
                <a:cs typeface="+mj-cs"/>
                <a:sym typeface="Wingdings" pitchFamily="2" charset="2"/>
              </a:rPr>
              <a:t>الزمن</a:t>
            </a:r>
            <a:endParaRPr kumimoji="0" lang="en-GB" sz="2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0" y="0"/>
            <a:ext cx="9906000" cy="83671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 cap="none" spc="4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/>
            <a:r>
              <a:rPr lang="ar-DZ" sz="3600" b="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المؤشرات القائمة على </a:t>
            </a:r>
            <a:r>
              <a:rPr lang="en-US" sz="3600" b="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EO </a:t>
            </a:r>
            <a:r>
              <a:rPr lang="ar-DZ" sz="3600" b="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لرصد الأراضي الرطبة في البحر الأبيض المتوسط</a:t>
            </a:r>
            <a:endParaRPr lang="en-US" sz="1600" b="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32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ar-DZ" dirty="0"/>
              <a:t>مراقبة جودة المياه</a:t>
            </a:r>
            <a:endParaRPr lang="en-US" dirty="0"/>
          </a:p>
        </p:txBody>
      </p:sp>
      <p:pic>
        <p:nvPicPr>
          <p:cNvPr id="6" name="Picture 2" descr="\\RYMD-BGSWEDEN\Rymd\H2020_SWOS\WP3_Test Mapping\Camargue &amp; Etang de Berre\TIFF\L3_2010-07-01_2010-07-31_SD2_mean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9463" y="5237212"/>
            <a:ext cx="194945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\\RYMD-BGSWEDEN\Rymd\H2020_SWOS\WP3_Test Mapping\Camargue &amp; Etang de Berre\TIFF\L3_2010-07-01_2010-07-31_TSM_mean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9463" y="2716932"/>
            <a:ext cx="194945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\\RYMD-BGSWEDEN\Rymd\H2020_SWOS\WP3_Test Mapping\Camargue &amp; Etang de Berre\TIFF\L3_2010-07-01_2010-07-31_CDM_mean.t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9463" y="3941068"/>
            <a:ext cx="194945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\\RYMD-BGSWEDEN\Rymd\H2020_SWOS\WP3_Test Mapping\Camargue &amp; Etang de Berre\TIFF\L3_2010-07-01_2010-07-31_CHL_mean.t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9463" y="1412776"/>
            <a:ext cx="194945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ruta 4"/>
          <p:cNvSpPr txBox="1">
            <a:spLocks noChangeArrowheads="1"/>
          </p:cNvSpPr>
          <p:nvPr/>
        </p:nvSpPr>
        <p:spPr bwMode="auto">
          <a:xfrm>
            <a:off x="2940050" y="1772816"/>
            <a:ext cx="6549454" cy="4262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>
              <a:spcAft>
                <a:spcPts val="3000"/>
              </a:spcAft>
              <a:buFont typeface="Wingdings" pitchFamily="2" charset="2"/>
              <a:buChar char="Ø"/>
            </a:pPr>
            <a:r>
              <a:rPr lang="sv-SE" altLang="fr-FR" dirty="0" smtClean="0">
                <a:solidFill>
                  <a:srgbClr val="000000"/>
                </a:solidFill>
              </a:rPr>
              <a:t>Chl </a:t>
            </a:r>
            <a:r>
              <a:rPr lang="sv-SE" altLang="fr-FR" dirty="0">
                <a:solidFill>
                  <a:srgbClr val="000000"/>
                </a:solidFill>
              </a:rPr>
              <a:t>a, Chlorophyll a (</a:t>
            </a:r>
            <a:r>
              <a:rPr lang="sv-SE" altLang="fr-FR" dirty="0" smtClean="0">
                <a:solidFill>
                  <a:srgbClr val="000000"/>
                </a:solidFill>
              </a:rPr>
              <a:t>µg/l)</a:t>
            </a:r>
          </a:p>
          <a:p>
            <a:pPr marL="285750" indent="-285750">
              <a:spcAft>
                <a:spcPts val="3000"/>
              </a:spcAft>
              <a:buFont typeface="Wingdings" pitchFamily="2" charset="2"/>
              <a:buChar char="Ø"/>
            </a:pPr>
            <a:endParaRPr lang="sv-SE" altLang="fr-FR" dirty="0" smtClean="0">
              <a:solidFill>
                <a:srgbClr val="000000"/>
              </a:solidFill>
            </a:endParaRPr>
          </a:p>
          <a:p>
            <a:pPr marL="285750" indent="-285750">
              <a:spcAft>
                <a:spcPts val="2400"/>
              </a:spcAft>
              <a:buFont typeface="Wingdings" pitchFamily="2" charset="2"/>
              <a:buChar char="Ø"/>
            </a:pPr>
            <a:r>
              <a:rPr lang="sv-SE" altLang="fr-FR" dirty="0" smtClean="0">
                <a:solidFill>
                  <a:srgbClr val="000000"/>
                </a:solidFill>
              </a:rPr>
              <a:t>TSM</a:t>
            </a:r>
            <a:r>
              <a:rPr lang="sv-SE" altLang="fr-FR" dirty="0">
                <a:solidFill>
                  <a:srgbClr val="000000"/>
                </a:solidFill>
              </a:rPr>
              <a:t>, Total Suspended Matter (</a:t>
            </a:r>
            <a:r>
              <a:rPr lang="sv-SE" altLang="fr-FR" dirty="0" smtClean="0">
                <a:solidFill>
                  <a:srgbClr val="000000"/>
                </a:solidFill>
              </a:rPr>
              <a:t>mg/l)</a:t>
            </a:r>
          </a:p>
          <a:p>
            <a:pPr marL="285750" indent="-285750">
              <a:spcAft>
                <a:spcPts val="3000"/>
              </a:spcAft>
              <a:buFont typeface="Wingdings" pitchFamily="2" charset="2"/>
              <a:buChar char="Ø"/>
            </a:pPr>
            <a:endParaRPr lang="sv-SE" altLang="fr-FR" dirty="0" smtClean="0">
              <a:solidFill>
                <a:srgbClr val="000000"/>
              </a:solidFill>
            </a:endParaRPr>
          </a:p>
          <a:p>
            <a:pPr marL="285750" indent="-285750">
              <a:spcAft>
                <a:spcPts val="3000"/>
              </a:spcAft>
              <a:buFont typeface="Wingdings" pitchFamily="2" charset="2"/>
              <a:buChar char="Ø"/>
            </a:pPr>
            <a:r>
              <a:rPr lang="sv-SE" altLang="fr-FR" dirty="0" smtClean="0">
                <a:solidFill>
                  <a:srgbClr val="000000"/>
                </a:solidFill>
              </a:rPr>
              <a:t>CDOM</a:t>
            </a:r>
            <a:r>
              <a:rPr lang="sv-SE" altLang="fr-FR" dirty="0">
                <a:solidFill>
                  <a:srgbClr val="000000"/>
                </a:solidFill>
              </a:rPr>
              <a:t>, Colored Dissolved Organic Matter absorption (m</a:t>
            </a:r>
            <a:r>
              <a:rPr lang="sv-SE" altLang="fr-FR" baseline="30000" dirty="0">
                <a:solidFill>
                  <a:srgbClr val="000000"/>
                </a:solidFill>
              </a:rPr>
              <a:t>-1</a:t>
            </a:r>
            <a:r>
              <a:rPr lang="sv-SE" altLang="fr-FR" dirty="0">
                <a:solidFill>
                  <a:srgbClr val="000000"/>
                </a:solidFill>
              </a:rPr>
              <a:t>)</a:t>
            </a:r>
          </a:p>
          <a:p>
            <a:pPr marL="285750" indent="-285750">
              <a:spcAft>
                <a:spcPts val="3000"/>
              </a:spcAft>
              <a:buFont typeface="Wingdings" pitchFamily="2" charset="2"/>
              <a:buChar char="Ø"/>
            </a:pPr>
            <a:endParaRPr lang="sv-SE" altLang="fr-FR" dirty="0" smtClean="0">
              <a:solidFill>
                <a:srgbClr val="000000"/>
              </a:solidFill>
            </a:endParaRPr>
          </a:p>
          <a:p>
            <a:pPr marL="285750" indent="-285750">
              <a:spcAft>
                <a:spcPts val="3000"/>
              </a:spcAft>
              <a:buFont typeface="Wingdings" pitchFamily="2" charset="2"/>
              <a:buChar char="Ø"/>
            </a:pPr>
            <a:r>
              <a:rPr lang="sv-SE" altLang="fr-FR" dirty="0" smtClean="0">
                <a:solidFill>
                  <a:srgbClr val="000000"/>
                </a:solidFill>
              </a:rPr>
              <a:t>SD</a:t>
            </a:r>
            <a:r>
              <a:rPr lang="sv-SE" altLang="fr-FR" dirty="0">
                <a:solidFill>
                  <a:srgbClr val="000000"/>
                </a:solidFill>
              </a:rPr>
              <a:t>, Secchi Depth (m)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1352600" y="550421"/>
            <a:ext cx="6912768" cy="64633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ar-DZ" altLang="fr-FR" dirty="0">
                <a:solidFill>
                  <a:srgbClr val="000000"/>
                </a:solidFill>
              </a:rPr>
              <a:t>باستخدام بعض بيانات الأقمار الصناعية ، من الممكن قياس:</a:t>
            </a:r>
          </a:p>
          <a:p>
            <a:pPr algn="ctr" rtl="1">
              <a:defRPr/>
            </a:pPr>
            <a:r>
              <a:rPr lang="ar-DZ" altLang="fr-FR" dirty="0">
                <a:solidFill>
                  <a:srgbClr val="000000"/>
                </a:solidFill>
              </a:rPr>
              <a:t>(مثال: </a:t>
            </a:r>
            <a:r>
              <a:rPr lang="ar-DZ" altLang="fr-FR" dirty="0" smtClean="0">
                <a:solidFill>
                  <a:srgbClr val="000000"/>
                </a:solidFill>
              </a:rPr>
              <a:t> </a:t>
            </a:r>
            <a:r>
              <a:rPr lang="sv-SE" altLang="fr-FR" dirty="0" smtClean="0">
                <a:solidFill>
                  <a:srgbClr val="000000"/>
                </a:solidFill>
              </a:rPr>
              <a:t>Camargue </a:t>
            </a:r>
            <a:r>
              <a:rPr lang="ar-DZ" altLang="fr-FR" dirty="0">
                <a:solidFill>
                  <a:srgbClr val="000000"/>
                </a:solidFill>
              </a:rPr>
              <a:t>و </a:t>
            </a:r>
            <a:r>
              <a:rPr lang="sv-SE" altLang="fr-FR" dirty="0">
                <a:solidFill>
                  <a:srgbClr val="000000"/>
                </a:solidFill>
              </a:rPr>
              <a:t>Etang de Berre ، </a:t>
            </a:r>
            <a:r>
              <a:rPr lang="ar-DZ" altLang="fr-FR" dirty="0">
                <a:solidFill>
                  <a:srgbClr val="000000"/>
                </a:solidFill>
              </a:rPr>
              <a:t>فرنسا)</a:t>
            </a:r>
            <a:endParaRPr lang="en-US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8580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ar-DZ" dirty="0"/>
              <a:t>المؤشر: مراقبة جودة المياه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0" y="476672"/>
            <a:ext cx="9906000" cy="25545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ar-DZ" sz="2000" b="1" kern="0" dirty="0">
                <a:solidFill>
                  <a:sysClr val="windowText" lastClr="000000"/>
                </a:solidFill>
              </a:rPr>
              <a:t>المزايا الرئيسية</a:t>
            </a: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endParaRPr lang="ar-DZ" sz="2000" b="1" kern="0" dirty="0">
              <a:solidFill>
                <a:sysClr val="windowText" lastClr="000000"/>
              </a:solidFill>
            </a:endParaRP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ar-DZ" sz="2000" kern="0" dirty="0">
                <a:solidFill>
                  <a:sysClr val="windowText" lastClr="000000"/>
                </a:solidFill>
              </a:rPr>
              <a:t>النطاق الجغرافي الإقليمي</a:t>
            </a: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ar-DZ" sz="2000" kern="0" dirty="0" smtClean="0">
                <a:solidFill>
                  <a:sysClr val="windowText" lastClr="000000"/>
                </a:solidFill>
              </a:rPr>
              <a:t>يسمح </a:t>
            </a:r>
            <a:r>
              <a:rPr lang="ar-DZ" sz="2000" kern="0" dirty="0">
                <a:solidFill>
                  <a:sysClr val="windowText" lastClr="000000"/>
                </a:solidFill>
              </a:rPr>
              <a:t>بتحليلات رجعية الاتجاهات</a:t>
            </a: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ar-DZ" sz="2000" kern="0" dirty="0" smtClean="0">
                <a:solidFill>
                  <a:sysClr val="windowText" lastClr="000000"/>
                </a:solidFill>
              </a:rPr>
              <a:t>تقييم </a:t>
            </a:r>
            <a:r>
              <a:rPr lang="ar-DZ" sz="2000" kern="0" dirty="0">
                <a:solidFill>
                  <a:sysClr val="windowText" lastClr="000000"/>
                </a:solidFill>
              </a:rPr>
              <a:t>الاتجاهات داخل السنوية</a:t>
            </a: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ar-DZ" sz="2000" kern="0" dirty="0" smtClean="0">
                <a:solidFill>
                  <a:sysClr val="windowText" lastClr="000000"/>
                </a:solidFill>
              </a:rPr>
              <a:t>فعالة </a:t>
            </a:r>
            <a:r>
              <a:rPr lang="ar-DZ" sz="2000" kern="0" dirty="0">
                <a:solidFill>
                  <a:sysClr val="windowText" lastClr="000000"/>
                </a:solidFill>
              </a:rPr>
              <a:t>من حيث التكلفة لرصد المسطحات المائية المحددة سلفا</a:t>
            </a: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ar-DZ" sz="2000" kern="0" dirty="0" smtClean="0">
                <a:solidFill>
                  <a:sysClr val="windowText" lastClr="000000"/>
                </a:solidFill>
              </a:rPr>
              <a:t>يمكن </a:t>
            </a:r>
            <a:r>
              <a:rPr lang="ar-DZ" sz="2000" kern="0" dirty="0">
                <a:solidFill>
                  <a:sysClr val="windowText" lastClr="000000"/>
                </a:solidFill>
              </a:rPr>
              <a:t>دمج نتائج </a:t>
            </a:r>
            <a:r>
              <a:rPr lang="en-US" sz="2000" kern="0" dirty="0">
                <a:solidFill>
                  <a:sysClr val="windowText" lastClr="000000"/>
                </a:solidFill>
              </a:rPr>
              <a:t>WQ </a:t>
            </a:r>
            <a:r>
              <a:rPr lang="ar-DZ" sz="2000" kern="0" dirty="0" smtClean="0">
                <a:solidFill>
                  <a:sysClr val="windowText" lastClr="000000"/>
                </a:solidFill>
              </a:rPr>
              <a:t> مع </a:t>
            </a:r>
            <a:r>
              <a:rPr lang="ar-DZ" sz="2000" kern="0" dirty="0">
                <a:solidFill>
                  <a:sysClr val="windowText" lastClr="000000"/>
                </a:solidFill>
              </a:rPr>
              <a:t>خرائط </a:t>
            </a:r>
            <a:r>
              <a:rPr lang="en-US" sz="2000" kern="0" dirty="0" smtClean="0">
                <a:solidFill>
                  <a:sysClr val="windowText" lastClr="000000"/>
                </a:solidFill>
              </a:rPr>
              <a:t>LULC </a:t>
            </a:r>
            <a:r>
              <a:rPr lang="ar-DZ" sz="2000" kern="0" dirty="0">
                <a:solidFill>
                  <a:sysClr val="windowText" lastClr="000000"/>
                </a:solidFill>
              </a:rPr>
              <a:t>و </a:t>
            </a:r>
            <a:r>
              <a:rPr lang="en-US" sz="2000" kern="0" dirty="0">
                <a:solidFill>
                  <a:sysClr val="windowText" lastClr="000000"/>
                </a:solidFill>
              </a:rPr>
              <a:t>LULCC </a:t>
            </a:r>
            <a:r>
              <a:rPr lang="ar-DZ" sz="2000" kern="0" dirty="0">
                <a:solidFill>
                  <a:sysClr val="windowText" lastClr="000000"/>
                </a:solidFill>
              </a:rPr>
              <a:t>من أجل تقدير أفضل للآثار المحتملة للأنشطة البشرية على المسطحات المائية الكبيرة (مثل </a:t>
            </a:r>
            <a:r>
              <a:rPr lang="ar-DZ" sz="2000" kern="0" dirty="0" smtClean="0">
                <a:solidFill>
                  <a:sysClr val="windowText" lastClr="000000"/>
                </a:solidFill>
              </a:rPr>
              <a:t>تلوث المياه </a:t>
            </a:r>
            <a:r>
              <a:rPr lang="ar-DZ" sz="2000" kern="0" dirty="0">
                <a:solidFill>
                  <a:sysClr val="windowText" lastClr="000000"/>
                </a:solidFill>
              </a:rPr>
              <a:t>في بعض البحيرات الساحلية بسبب التنمية الزراعية)</a:t>
            </a:r>
            <a:endParaRPr lang="en-US" sz="1600" kern="0" dirty="0" smtClean="0">
              <a:solidFill>
                <a:sysClr val="windowText" lastClr="000000"/>
              </a:solidFill>
              <a:sym typeface="Wingdings" panose="05000000000000000000" pitchFamily="2" charset="2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15552" y="3014591"/>
            <a:ext cx="9906000" cy="31700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ar-DZ" sz="2000" b="1" kern="0" dirty="0" smtClean="0">
                <a:solidFill>
                  <a:sysClr val="windowText" lastClr="000000"/>
                </a:solidFill>
              </a:rPr>
              <a:t>العوائق الرئيسية</a:t>
            </a:r>
            <a:endParaRPr lang="ar-DZ" sz="2000" b="1" kern="0" dirty="0">
              <a:solidFill>
                <a:sysClr val="windowText" lastClr="000000"/>
              </a:solidFill>
            </a:endParaRP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endParaRPr lang="ar-DZ" sz="2000" b="1" kern="0" dirty="0">
              <a:solidFill>
                <a:sysClr val="windowText" lastClr="000000"/>
              </a:solidFill>
            </a:endParaRP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ar-DZ" sz="2000" kern="0" dirty="0">
                <a:solidFill>
                  <a:sysClr val="windowText" lastClr="000000"/>
                </a:solidFill>
              </a:rPr>
              <a:t>عمق الأراضي الرطبة </a:t>
            </a:r>
            <a:r>
              <a:rPr lang="ar-DZ" sz="20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◄</a:t>
            </a:r>
            <a:r>
              <a:rPr lang="ar-DZ" sz="2000" kern="0" dirty="0" smtClean="0">
                <a:solidFill>
                  <a:sysClr val="windowText" lastClr="000000"/>
                </a:solidFill>
              </a:rPr>
              <a:t> </a:t>
            </a:r>
            <a:r>
              <a:rPr lang="ar-DZ" sz="2000" kern="0" dirty="0">
                <a:solidFill>
                  <a:sysClr val="windowText" lastClr="000000"/>
                </a:solidFill>
              </a:rPr>
              <a:t>يجب أن يكون&gt; عمق سكي (1 م إلى 1.5 م)</a:t>
            </a: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endParaRPr lang="ar-DZ" sz="2000" kern="0" dirty="0">
              <a:solidFill>
                <a:sysClr val="windowText" lastClr="000000"/>
              </a:solidFill>
            </a:endParaRP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ar-DZ" sz="2000" kern="0" dirty="0">
                <a:solidFill>
                  <a:sysClr val="windowText" lastClr="000000"/>
                </a:solidFill>
              </a:rPr>
              <a:t>أنظمة المياه </a:t>
            </a:r>
            <a:r>
              <a:rPr lang="ar-DZ" sz="20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◄</a:t>
            </a:r>
            <a:r>
              <a:rPr lang="ar-DZ" sz="2000" kern="0" dirty="0" smtClean="0">
                <a:solidFill>
                  <a:sysClr val="windowText" lastClr="000000"/>
                </a:solidFill>
              </a:rPr>
              <a:t> </a:t>
            </a:r>
            <a:r>
              <a:rPr lang="ar-DZ" sz="2000" kern="0" dirty="0">
                <a:solidFill>
                  <a:sysClr val="windowText" lastClr="000000"/>
                </a:solidFill>
              </a:rPr>
              <a:t>يجب أن تغمرها المياه بشكل دائم ومن الصعب تنفيذ هذا النهج للمياه الجارية (مثل الأنهار)</a:t>
            </a: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endParaRPr lang="ar-DZ" sz="2000" kern="0" dirty="0">
              <a:solidFill>
                <a:sysClr val="windowText" lastClr="000000"/>
              </a:solidFill>
            </a:endParaRP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ar-DZ" sz="2000" kern="0" dirty="0">
                <a:solidFill>
                  <a:sysClr val="windowText" lastClr="000000"/>
                </a:solidFill>
              </a:rPr>
              <a:t>يجب أن يكون حجم الأراضي </a:t>
            </a:r>
            <a:r>
              <a:rPr lang="ar-DZ" sz="2000" kern="0" dirty="0" smtClean="0">
                <a:solidFill>
                  <a:sysClr val="windowText" lastClr="000000"/>
                </a:solidFill>
              </a:rPr>
              <a:t>الرطبة &gt;&gt; </a:t>
            </a:r>
            <a:r>
              <a:rPr lang="ar-DZ" sz="2000" kern="0" dirty="0">
                <a:solidFill>
                  <a:sysClr val="windowText" lastClr="000000"/>
                </a:solidFill>
              </a:rPr>
              <a:t>3 كم² (بسبب الاستبانة المكانية لبيانات الأقمار الصناعية المستخدمة ~ 250 م - 300 م)</a:t>
            </a: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endParaRPr lang="ar-DZ" sz="2000" kern="0" dirty="0">
              <a:solidFill>
                <a:sysClr val="windowText" lastClr="000000"/>
              </a:solidFill>
            </a:endParaRP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ar-DZ" sz="2000" kern="0" dirty="0">
                <a:solidFill>
                  <a:sysClr val="windowText" lastClr="000000"/>
                </a:solidFill>
              </a:rPr>
              <a:t>تعذّر التنفيذ في جميع الأراضي الرطبة في منطقة البحر الأبيض المتوسط</a:t>
            </a:r>
            <a:endParaRPr lang="en-US" sz="1600" kern="0" dirty="0" smtClean="0">
              <a:solidFill>
                <a:sysClr val="windowText" lastClr="000000"/>
              </a:solidFill>
              <a:sym typeface="Wingdings" pitchFamily="2" charset="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>
          <a:xfrm>
            <a:off x="416496" y="2348880"/>
            <a:ext cx="9273480" cy="20162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 rtl="1"/>
            <a:r>
              <a:rPr lang="ar-DZ" sz="3600" cap="none" dirty="0">
                <a:solidFill>
                  <a:schemeClr val="tx1">
                    <a:lumMod val="50000"/>
                  </a:schemeClr>
                </a:solidFill>
              </a:rPr>
              <a:t>تشمل المؤشرات المكانية جميع المقاييس التي يعتمد عليها الحساب بشكل أساسي على البيانات المرجعية جغرافياً وتمثل المنتجات الناتجة عدم التجانس المكاني للمنطقة المراقبة.</a:t>
            </a:r>
            <a:endParaRPr lang="en-US" sz="1600" i="1" cap="none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6836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2060848"/>
            <a:ext cx="9906000" cy="2016224"/>
          </a:xfrm>
          <a:noFill/>
        </p:spPr>
        <p:txBody>
          <a:bodyPr>
            <a:normAutofit/>
          </a:bodyPr>
          <a:lstStyle/>
          <a:p>
            <a:r>
              <a:rPr lang="ar-DZ" sz="3600" cap="none" dirty="0" smtClean="0"/>
              <a:t>مجموعة </a:t>
            </a:r>
            <a:r>
              <a:rPr lang="ar-DZ" sz="3600" cap="none" dirty="0"/>
              <a:t>بيانات أخرى ذات مرجع جغرافي</a:t>
            </a:r>
            <a:endParaRPr lang="en-US" sz="1600" i="1" cap="none" dirty="0"/>
          </a:p>
        </p:txBody>
      </p:sp>
      <p:sp>
        <p:nvSpPr>
          <p:cNvPr id="3" name="Titre 1"/>
          <p:cNvSpPr txBox="1">
            <a:spLocks/>
          </p:cNvSpPr>
          <p:nvPr/>
        </p:nvSpPr>
        <p:spPr>
          <a:xfrm>
            <a:off x="0" y="1368152"/>
            <a:ext cx="9906000" cy="4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ar-DZ" dirty="0"/>
              <a:t>أمثلة مستندة على مصادر البيانات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322823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" y="544463"/>
            <a:ext cx="9848850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548680"/>
          </a:xfrm>
          <a:noFill/>
        </p:spPr>
        <p:txBody>
          <a:bodyPr>
            <a:normAutofit fontScale="90000"/>
          </a:bodyPr>
          <a:lstStyle/>
          <a:p>
            <a:r>
              <a:rPr lang="ar-DZ" sz="3600" cap="none" dirty="0" smtClean="0"/>
              <a:t>مجموعة </a:t>
            </a:r>
            <a:r>
              <a:rPr lang="ar-DZ" sz="3600" cap="none" dirty="0"/>
              <a:t>بيانات أخرى ذات مرجع جغرافي</a:t>
            </a:r>
            <a:endParaRPr lang="en-US" sz="1600" i="1" cap="none" dirty="0"/>
          </a:p>
        </p:txBody>
      </p:sp>
      <p:pic>
        <p:nvPicPr>
          <p:cNvPr id="1027" name="Picture 3" descr="D:\02_Projects\00_OZHM\03_Indicateurs_OZHM\01_MWO2\10. Démograhie\Maps\Pop_Annual_Growth_1990_20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91" y="2296724"/>
            <a:ext cx="6422661" cy="45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22599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548680"/>
          </a:xfrm>
          <a:noFill/>
        </p:spPr>
        <p:txBody>
          <a:bodyPr>
            <a:normAutofit fontScale="90000"/>
          </a:bodyPr>
          <a:lstStyle/>
          <a:p>
            <a:r>
              <a:rPr lang="ar-DZ" sz="3600" cap="none" dirty="0"/>
              <a:t>مجموعة بيانات </a:t>
            </a:r>
            <a:r>
              <a:rPr lang="ar-DZ" sz="3600" cap="none" dirty="0"/>
              <a:t>أخرى ذات مرجع جغرافي</a:t>
            </a:r>
            <a:endParaRPr lang="en-US" sz="1600" i="1" cap="none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568" y="529179"/>
            <a:ext cx="7556634" cy="21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 descr="H:\01_Donnees_divers\Global_Surface_Water\07_Analyse_Med\05_map_layouts\GSW_Trends_Countries_with_dams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6657" y="2777108"/>
            <a:ext cx="5755752" cy="4032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7626158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G:\04_Projects\00_OZHM\09_Med_Species_vulnerability_assessment\1_maps\Med_all_wetland_sp_vulnerability_CC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901" y="1269336"/>
            <a:ext cx="7330198" cy="5184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548680"/>
          </a:xfrm>
          <a:noFill/>
        </p:spPr>
        <p:txBody>
          <a:bodyPr>
            <a:normAutofit fontScale="90000"/>
          </a:bodyPr>
          <a:lstStyle/>
          <a:p>
            <a:r>
              <a:rPr lang="ar-DZ" sz="3600" cap="none" dirty="0"/>
              <a:t>مجموعة بيانات </a:t>
            </a:r>
            <a:r>
              <a:rPr lang="ar-DZ" sz="3600" cap="none" dirty="0"/>
              <a:t>أخرى ذات مرجع جغرافي</a:t>
            </a:r>
            <a:endParaRPr lang="en-US" sz="1600" i="1" cap="none" dirty="0"/>
          </a:p>
        </p:txBody>
      </p:sp>
      <p:sp>
        <p:nvSpPr>
          <p:cNvPr id="5" name="ZoneTexte 4"/>
          <p:cNvSpPr txBox="1"/>
          <p:nvPr/>
        </p:nvSpPr>
        <p:spPr>
          <a:xfrm>
            <a:off x="0" y="724634"/>
            <a:ext cx="9906000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DZ" sz="2000" b="1" kern="0" dirty="0">
                <a:solidFill>
                  <a:sysClr val="windowText" lastClr="000000"/>
                </a:solidFill>
              </a:rPr>
              <a:t>خرائط توزيع الأنواع المدرجة في القائمة الحمراء للاتحاد الدولي لحفظ الطبيعة والموارد الطبيعية</a:t>
            </a:r>
            <a:endParaRPr lang="en-GB" sz="1600" kern="0" dirty="0" smtClean="0">
              <a:solidFill>
                <a:sysClr val="windowText" lastClr="000000"/>
              </a:solidFill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7381867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2060848"/>
            <a:ext cx="9906000" cy="2016224"/>
          </a:xfrm>
        </p:spPr>
        <p:txBody>
          <a:bodyPr>
            <a:normAutofit/>
          </a:bodyPr>
          <a:lstStyle/>
          <a:p>
            <a:pPr rtl="1"/>
            <a:r>
              <a:rPr lang="ar-DZ" sz="3600" cap="none" dirty="0"/>
              <a:t>الاندماج في الإطار المنطقي </a:t>
            </a:r>
            <a:r>
              <a:rPr lang="en-GB" sz="3600" cap="none" dirty="0"/>
              <a:t>DPSIR</a:t>
            </a:r>
            <a:endParaRPr lang="en-GB" sz="1600" i="1" cap="none" dirty="0"/>
          </a:p>
        </p:txBody>
      </p:sp>
    </p:spTree>
    <p:extLst>
      <p:ext uri="{BB962C8B-B14F-4D97-AF65-F5344CB8AC3E}">
        <p14:creationId xmlns:p14="http://schemas.microsoft.com/office/powerpoint/2010/main" val="412458608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Arc 26"/>
          <p:cNvSpPr/>
          <p:nvPr/>
        </p:nvSpPr>
        <p:spPr>
          <a:xfrm rot="14868562" flipH="1">
            <a:off x="3597343" y="862767"/>
            <a:ext cx="3799146" cy="2725291"/>
          </a:xfrm>
          <a:prstGeom prst="arc">
            <a:avLst>
              <a:gd name="adj1" fmla="val 13783754"/>
              <a:gd name="adj2" fmla="val 20176747"/>
            </a:avLst>
          </a:prstGeom>
          <a:ln w="41275">
            <a:solidFill>
              <a:schemeClr val="accent5">
                <a:lumMod val="75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e 1"/>
          <p:cNvGrpSpPr/>
          <p:nvPr/>
        </p:nvGrpSpPr>
        <p:grpSpPr>
          <a:xfrm>
            <a:off x="439200" y="489575"/>
            <a:ext cx="8774935" cy="5448892"/>
            <a:chOff x="439200" y="489575"/>
            <a:chExt cx="8774935" cy="5448892"/>
          </a:xfrm>
        </p:grpSpPr>
        <p:sp>
          <p:nvSpPr>
            <p:cNvPr id="4" name="ZoneTexte 3"/>
            <p:cNvSpPr txBox="1"/>
            <p:nvPr/>
          </p:nvSpPr>
          <p:spPr>
            <a:xfrm>
              <a:off x="3221978" y="699488"/>
              <a:ext cx="873342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 rtl="1"/>
              <a:r>
                <a:rPr lang="ar-DZ" b="1" dirty="0">
                  <a:solidFill>
                    <a:srgbClr val="92D050"/>
                  </a:solidFill>
                  <a:latin typeface="Calibri" panose="020F0502020204030204" pitchFamily="34" charset="0"/>
                </a:rPr>
                <a:t>استجابات</a:t>
              </a:r>
              <a:endParaRPr lang="en-US" b="1" dirty="0">
                <a:solidFill>
                  <a:srgbClr val="92D05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" name="ZoneTexte 4"/>
            <p:cNvSpPr txBox="1"/>
            <p:nvPr/>
          </p:nvSpPr>
          <p:spPr>
            <a:xfrm>
              <a:off x="3976896" y="4031272"/>
              <a:ext cx="172247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 rtl="1"/>
              <a:r>
                <a:rPr lang="ar-DZ" b="1" dirty="0" smtClean="0">
                  <a:solidFill>
                    <a:srgbClr val="92D050"/>
                  </a:solidFill>
                  <a:latin typeface="Calibri" panose="020F0502020204030204" pitchFamily="34" charset="0"/>
                </a:rPr>
                <a:t>الضغوطات</a:t>
              </a:r>
              <a:endParaRPr lang="en-US" b="1" dirty="0">
                <a:solidFill>
                  <a:srgbClr val="92D05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" name="ZoneTexte 5"/>
            <p:cNvSpPr txBox="1"/>
            <p:nvPr/>
          </p:nvSpPr>
          <p:spPr>
            <a:xfrm>
              <a:off x="7952152" y="3432543"/>
              <a:ext cx="66977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 rtl="1"/>
              <a:r>
                <a:rPr lang="ar-DZ" b="1" dirty="0">
                  <a:solidFill>
                    <a:srgbClr val="92D050"/>
                  </a:solidFill>
                  <a:latin typeface="Calibri" panose="020F0502020204030204" pitchFamily="34" charset="0"/>
                </a:rPr>
                <a:t>حالة</a:t>
              </a:r>
              <a:endParaRPr lang="en-US" b="1" dirty="0">
                <a:solidFill>
                  <a:srgbClr val="92D05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" name="ZoneTexte 6"/>
            <p:cNvSpPr txBox="1"/>
            <p:nvPr/>
          </p:nvSpPr>
          <p:spPr>
            <a:xfrm>
              <a:off x="5884804" y="1308794"/>
              <a:ext cx="172247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 rtl="1"/>
              <a:r>
                <a:rPr lang="ar-DZ" b="1" dirty="0">
                  <a:solidFill>
                    <a:srgbClr val="92D050"/>
                  </a:solidFill>
                  <a:latin typeface="Calibri" panose="020F0502020204030204" pitchFamily="34" charset="0"/>
                </a:rPr>
                <a:t>الآثار</a:t>
              </a:r>
              <a:endParaRPr lang="en-US" b="1" dirty="0">
                <a:solidFill>
                  <a:srgbClr val="92D05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" name="ZoneTexte 7"/>
            <p:cNvSpPr txBox="1"/>
            <p:nvPr/>
          </p:nvSpPr>
          <p:spPr>
            <a:xfrm>
              <a:off x="439200" y="2252282"/>
              <a:ext cx="172247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 rtl="1"/>
              <a:r>
                <a:rPr lang="ar-DZ" b="1" dirty="0">
                  <a:solidFill>
                    <a:srgbClr val="92D050"/>
                  </a:solidFill>
                  <a:latin typeface="Calibri" panose="020F0502020204030204" pitchFamily="34" charset="0"/>
                </a:rPr>
                <a:t>الدوافع</a:t>
              </a:r>
              <a:endParaRPr lang="en-US" b="1" dirty="0">
                <a:solidFill>
                  <a:srgbClr val="92D05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" name="Accolade ouvrante 8"/>
            <p:cNvSpPr/>
            <p:nvPr/>
          </p:nvSpPr>
          <p:spPr>
            <a:xfrm>
              <a:off x="2836171" y="671570"/>
              <a:ext cx="385807" cy="1084521"/>
            </a:xfrm>
            <a:prstGeom prst="leftBrace">
              <a:avLst>
                <a:gd name="adj1" fmla="val 8333"/>
                <a:gd name="adj2" fmla="val 49020"/>
              </a:avLst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400" dirty="0"/>
            </a:p>
          </p:txBody>
        </p:sp>
        <p:sp>
          <p:nvSpPr>
            <p:cNvPr id="10" name="Accolade ouvrante 9"/>
            <p:cNvSpPr/>
            <p:nvPr/>
          </p:nvSpPr>
          <p:spPr>
            <a:xfrm>
              <a:off x="4287716" y="4363629"/>
              <a:ext cx="385807" cy="1574838"/>
            </a:xfrm>
            <a:prstGeom prst="leftBrace">
              <a:avLst>
                <a:gd name="adj1" fmla="val 8333"/>
                <a:gd name="adj2" fmla="val 49020"/>
              </a:avLst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Accolade ouvrante 10"/>
            <p:cNvSpPr/>
            <p:nvPr/>
          </p:nvSpPr>
          <p:spPr>
            <a:xfrm>
              <a:off x="6094392" y="1192971"/>
              <a:ext cx="385807" cy="1084521"/>
            </a:xfrm>
            <a:prstGeom prst="leftBrace">
              <a:avLst>
                <a:gd name="adj1" fmla="val 8333"/>
                <a:gd name="adj2" fmla="val 49020"/>
              </a:avLst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400" dirty="0"/>
            </a:p>
          </p:txBody>
        </p:sp>
        <p:sp>
          <p:nvSpPr>
            <p:cNvPr id="12" name="Accolade ouvrante 11"/>
            <p:cNvSpPr/>
            <p:nvPr/>
          </p:nvSpPr>
          <p:spPr>
            <a:xfrm>
              <a:off x="7149255" y="3537056"/>
              <a:ext cx="385807" cy="1084521"/>
            </a:xfrm>
            <a:prstGeom prst="leftBrace">
              <a:avLst>
                <a:gd name="adj1" fmla="val 8333"/>
                <a:gd name="adj2" fmla="val 49020"/>
              </a:avLst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ZoneTexte 12"/>
            <p:cNvSpPr txBox="1"/>
            <p:nvPr/>
          </p:nvSpPr>
          <p:spPr>
            <a:xfrm>
              <a:off x="7413674" y="3790712"/>
              <a:ext cx="1565022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 rtl="1"/>
              <a:r>
                <a:rPr lang="ar-DZ" sz="1200" b="1" dirty="0">
                  <a:latin typeface="Calibri" panose="020F0502020204030204" pitchFamily="34" charset="0"/>
                </a:rPr>
                <a:t>مجتمعات الأنواع</a:t>
              </a:r>
            </a:p>
            <a:p>
              <a:pPr algn="r" rtl="1"/>
              <a:r>
                <a:rPr lang="ar-DZ" sz="1200" b="1" dirty="0">
                  <a:latin typeface="Calibri" panose="020F0502020204030204" pitchFamily="34" charset="0"/>
                </a:rPr>
                <a:t>نوعية وكمية </a:t>
              </a:r>
              <a:r>
                <a:rPr lang="ar-DZ" sz="1200" b="1" dirty="0" smtClean="0">
                  <a:latin typeface="Calibri" panose="020F0502020204030204" pitchFamily="34" charset="0"/>
                </a:rPr>
                <a:t>المياه</a:t>
              </a:r>
              <a:endParaRPr lang="fr-FR" sz="1200" b="1" dirty="0" smtClean="0">
                <a:latin typeface="Calibri" panose="020F0502020204030204" pitchFamily="34" charset="0"/>
              </a:endParaRPr>
            </a:p>
            <a:p>
              <a:pPr algn="r" rtl="1"/>
              <a:r>
                <a:rPr lang="ar-DZ" sz="1200" b="1" dirty="0">
                  <a:latin typeface="Calibri" panose="020F0502020204030204" pitchFamily="34" charset="0"/>
                </a:rPr>
                <a:t>مدى وجودة </a:t>
              </a:r>
              <a:r>
                <a:rPr lang="ar-DZ" sz="1100" b="1" dirty="0">
                  <a:latin typeface="Calibri" panose="020F0502020204030204" pitchFamily="34" charset="0"/>
                </a:rPr>
                <a:t>النظام</a:t>
              </a:r>
              <a:r>
                <a:rPr lang="ar-DZ" sz="1200" b="1" dirty="0">
                  <a:latin typeface="Calibri" panose="020F0502020204030204" pitchFamily="34" charset="0"/>
                </a:rPr>
                <a:t> البيئي</a:t>
              </a:r>
              <a:endParaRPr lang="en-US" sz="1200" b="1" dirty="0">
                <a:latin typeface="Calibri" panose="020F0502020204030204" pitchFamily="34" charset="0"/>
              </a:endParaRPr>
            </a:p>
          </p:txBody>
        </p:sp>
        <p:sp>
          <p:nvSpPr>
            <p:cNvPr id="14" name="ZoneTexte 13"/>
            <p:cNvSpPr txBox="1"/>
            <p:nvPr/>
          </p:nvSpPr>
          <p:spPr>
            <a:xfrm>
              <a:off x="3221978" y="1038042"/>
              <a:ext cx="1065738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ar-DZ" sz="1200" b="1" dirty="0">
                  <a:latin typeface="Calibri" panose="020F0502020204030204" pitchFamily="34" charset="0"/>
                </a:rPr>
                <a:t>سياسة الحفظ</a:t>
              </a:r>
            </a:p>
            <a:p>
              <a:pPr algn="r"/>
              <a:r>
                <a:rPr lang="ar-DZ" sz="1200" b="1" dirty="0">
                  <a:latin typeface="Calibri" panose="020F0502020204030204" pitchFamily="34" charset="0"/>
                </a:rPr>
                <a:t>وعي بيئي</a:t>
              </a:r>
            </a:p>
            <a:p>
              <a:pPr algn="r"/>
              <a:r>
                <a:rPr lang="ar-DZ" sz="1200" b="1" dirty="0">
                  <a:latin typeface="Calibri" panose="020F0502020204030204" pitchFamily="34" charset="0"/>
                </a:rPr>
                <a:t>عمليات التكيف</a:t>
              </a:r>
              <a:endParaRPr lang="en-US" sz="1200" b="1" dirty="0">
                <a:latin typeface="Calibri" panose="020F0502020204030204" pitchFamily="34" charset="0"/>
              </a:endParaRPr>
            </a:p>
          </p:txBody>
        </p:sp>
        <p:sp>
          <p:nvSpPr>
            <p:cNvPr id="15" name="ZoneTexte 14"/>
            <p:cNvSpPr txBox="1"/>
            <p:nvPr/>
          </p:nvSpPr>
          <p:spPr>
            <a:xfrm>
              <a:off x="4775643" y="4346707"/>
              <a:ext cx="941389" cy="156966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 rtl="1"/>
              <a:r>
                <a:rPr lang="ar-DZ" sz="1200" b="1" dirty="0">
                  <a:latin typeface="Calibri" panose="020F0502020204030204" pitchFamily="34" charset="0"/>
                </a:rPr>
                <a:t>إدارة الأراضي</a:t>
              </a:r>
            </a:p>
            <a:p>
              <a:pPr algn="r" rtl="1"/>
              <a:r>
                <a:rPr lang="ar-DZ" sz="1200" b="1" dirty="0">
                  <a:latin typeface="Calibri" panose="020F0502020204030204" pitchFamily="34" charset="0"/>
                </a:rPr>
                <a:t>الزراعة</a:t>
              </a:r>
            </a:p>
            <a:p>
              <a:pPr algn="r" rtl="1"/>
              <a:r>
                <a:rPr lang="ar-DZ" sz="1200" b="1" dirty="0">
                  <a:latin typeface="Calibri" panose="020F0502020204030204" pitchFamily="34" charset="0"/>
                </a:rPr>
                <a:t>صيد السمك</a:t>
              </a:r>
            </a:p>
            <a:p>
              <a:pPr algn="r" rtl="1"/>
              <a:r>
                <a:rPr lang="ar-DZ" sz="1200" b="1" dirty="0">
                  <a:latin typeface="Calibri" panose="020F0502020204030204" pitchFamily="34" charset="0"/>
                </a:rPr>
                <a:t>الصيد</a:t>
              </a:r>
            </a:p>
            <a:p>
              <a:pPr algn="r" rtl="1"/>
              <a:r>
                <a:rPr lang="ar-DZ" sz="1200" b="1" dirty="0">
                  <a:latin typeface="Calibri" panose="020F0502020204030204" pitchFamily="34" charset="0"/>
                </a:rPr>
                <a:t>السياحة</a:t>
              </a:r>
            </a:p>
            <a:p>
              <a:pPr algn="r" rtl="1"/>
              <a:r>
                <a:rPr lang="ar-DZ" sz="1200" b="1" dirty="0">
                  <a:latin typeface="Calibri" panose="020F0502020204030204" pitchFamily="34" charset="0"/>
                </a:rPr>
                <a:t>صناعة</a:t>
              </a:r>
            </a:p>
            <a:p>
              <a:pPr algn="r" rtl="1"/>
              <a:r>
                <a:rPr lang="ar-DZ" sz="1200" b="1" dirty="0">
                  <a:latin typeface="Calibri" panose="020F0502020204030204" pitchFamily="34" charset="0"/>
                </a:rPr>
                <a:t>الطاقة</a:t>
              </a:r>
            </a:p>
            <a:p>
              <a:pPr algn="r" rtl="1"/>
              <a:r>
                <a:rPr lang="ar-DZ" sz="1200" b="1" dirty="0">
                  <a:latin typeface="Calibri" panose="020F0502020204030204" pitchFamily="34" charset="0"/>
                </a:rPr>
                <a:t>المواصلات</a:t>
              </a:r>
              <a:endParaRPr lang="en-US" sz="1200" b="1" dirty="0">
                <a:latin typeface="Calibri" panose="020F0502020204030204" pitchFamily="34" charset="0"/>
              </a:endParaRPr>
            </a:p>
          </p:txBody>
        </p:sp>
        <p:sp>
          <p:nvSpPr>
            <p:cNvPr id="16" name="ZoneTexte 15"/>
            <p:cNvSpPr txBox="1"/>
            <p:nvPr/>
          </p:nvSpPr>
          <p:spPr>
            <a:xfrm>
              <a:off x="453168" y="2687536"/>
              <a:ext cx="2242174" cy="83099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 rtl="1"/>
              <a:r>
                <a:rPr lang="ar-DZ" sz="1200" b="1" dirty="0">
                  <a:latin typeface="Calibri" panose="020F0502020204030204" pitchFamily="34" charset="0"/>
                </a:rPr>
                <a:t>القرارات السياسية</a:t>
              </a:r>
            </a:p>
            <a:p>
              <a:pPr algn="r" rtl="1"/>
              <a:r>
                <a:rPr lang="ar-DZ" sz="1200" b="1" dirty="0">
                  <a:latin typeface="Calibri" panose="020F0502020204030204" pitchFamily="34" charset="0"/>
                </a:rPr>
                <a:t>الحكم</a:t>
              </a:r>
            </a:p>
            <a:p>
              <a:pPr algn="r" rtl="1"/>
              <a:r>
                <a:rPr lang="ar-DZ" sz="1200" b="1" dirty="0">
                  <a:latin typeface="Calibri" panose="020F0502020204030204" pitchFamily="34" charset="0"/>
                </a:rPr>
                <a:t>تغير المناخ</a:t>
              </a:r>
            </a:p>
            <a:p>
              <a:pPr algn="r" rtl="1"/>
              <a:r>
                <a:rPr lang="ar-DZ" sz="1200" b="1" dirty="0">
                  <a:latin typeface="Calibri" panose="020F0502020204030204" pitchFamily="34" charset="0"/>
                </a:rPr>
                <a:t>نماذج التنمية والاستهلاك</a:t>
              </a:r>
              <a:endParaRPr lang="en-US" sz="1200" b="1" dirty="0">
                <a:latin typeface="Calibri" panose="020F0502020204030204" pitchFamily="34" charset="0"/>
              </a:endParaRPr>
            </a:p>
          </p:txBody>
        </p:sp>
        <p:sp>
          <p:nvSpPr>
            <p:cNvPr id="17" name="Accolade fermante 16"/>
            <p:cNvSpPr/>
            <p:nvPr/>
          </p:nvSpPr>
          <p:spPr>
            <a:xfrm>
              <a:off x="2653373" y="2178297"/>
              <a:ext cx="408598" cy="1659316"/>
            </a:xfrm>
            <a:prstGeom prst="rightBrac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400" dirty="0"/>
            </a:p>
          </p:txBody>
        </p:sp>
        <p:sp>
          <p:nvSpPr>
            <p:cNvPr id="18" name="ZoneTexte 17"/>
            <p:cNvSpPr txBox="1"/>
            <p:nvPr/>
          </p:nvSpPr>
          <p:spPr>
            <a:xfrm>
              <a:off x="6480198" y="1698073"/>
              <a:ext cx="1471953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 rtl="1"/>
              <a:r>
                <a:rPr lang="ar-DZ" sz="1200" b="1" dirty="0">
                  <a:latin typeface="Calibri" panose="020F0502020204030204" pitchFamily="34" charset="0"/>
                </a:rPr>
                <a:t>خدمات النظام الإيكولوجي</a:t>
              </a:r>
              <a:endParaRPr lang="en-US" sz="1200" b="1" dirty="0">
                <a:latin typeface="Calibri" panose="020F0502020204030204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934844" y="4598707"/>
              <a:ext cx="961146" cy="14401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4911147" y="5301208"/>
              <a:ext cx="961146" cy="14401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4984343" y="5688651"/>
              <a:ext cx="961146" cy="14401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799481" y="4055531"/>
              <a:ext cx="1179215" cy="13035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7609112" y="4225613"/>
              <a:ext cx="1448344" cy="138015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6609185" y="1735230"/>
              <a:ext cx="1299102" cy="196551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208585" y="3130853"/>
              <a:ext cx="1486758" cy="38768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Arc 25"/>
            <p:cNvSpPr/>
            <p:nvPr/>
          </p:nvSpPr>
          <p:spPr>
            <a:xfrm rot="14868562" flipH="1">
              <a:off x="2104383" y="2121092"/>
              <a:ext cx="3310263" cy="2725291"/>
            </a:xfrm>
            <a:prstGeom prst="arc">
              <a:avLst>
                <a:gd name="adj1" fmla="val 16200000"/>
                <a:gd name="adj2" fmla="val 20393388"/>
              </a:avLst>
            </a:prstGeom>
            <a:ln w="41275">
              <a:solidFill>
                <a:schemeClr val="accent5">
                  <a:lumMod val="75000"/>
                </a:schemeClr>
              </a:solidFill>
              <a:prstDash val="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Arc 27"/>
            <p:cNvSpPr/>
            <p:nvPr/>
          </p:nvSpPr>
          <p:spPr>
            <a:xfrm rot="19952074" flipH="1">
              <a:off x="1480314" y="489575"/>
              <a:ext cx="3310263" cy="2725291"/>
            </a:xfrm>
            <a:prstGeom prst="arc">
              <a:avLst>
                <a:gd name="adj1" fmla="val 16200000"/>
                <a:gd name="adj2" fmla="val 20393388"/>
              </a:avLst>
            </a:prstGeom>
            <a:ln w="41275">
              <a:solidFill>
                <a:schemeClr val="accent5">
                  <a:lumMod val="75000"/>
                </a:schemeClr>
              </a:solidFill>
              <a:prstDash val="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Arc 28"/>
            <p:cNvSpPr/>
            <p:nvPr/>
          </p:nvSpPr>
          <p:spPr>
            <a:xfrm rot="4051910" flipH="1">
              <a:off x="2988808" y="440976"/>
              <a:ext cx="2533059" cy="3483710"/>
            </a:xfrm>
            <a:prstGeom prst="arc">
              <a:avLst>
                <a:gd name="adj1" fmla="val 16200000"/>
                <a:gd name="adj2" fmla="val 20393388"/>
              </a:avLst>
            </a:prstGeom>
            <a:ln w="41275">
              <a:solidFill>
                <a:schemeClr val="accent5">
                  <a:lumMod val="75000"/>
                </a:schemeClr>
              </a:solidFill>
              <a:prstDash val="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Arc 29"/>
            <p:cNvSpPr/>
            <p:nvPr/>
          </p:nvSpPr>
          <p:spPr>
            <a:xfrm rot="19952074" flipH="1">
              <a:off x="5757129" y="2255825"/>
              <a:ext cx="3310263" cy="2725291"/>
            </a:xfrm>
            <a:prstGeom prst="arc">
              <a:avLst>
                <a:gd name="adj1" fmla="val 16200000"/>
                <a:gd name="adj2" fmla="val 20393388"/>
              </a:avLst>
            </a:prstGeom>
            <a:ln w="41275">
              <a:solidFill>
                <a:schemeClr val="accent5">
                  <a:lumMod val="75000"/>
                </a:schemeClr>
              </a:solidFill>
              <a:prstDash val="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Arc 30"/>
            <p:cNvSpPr/>
            <p:nvPr/>
          </p:nvSpPr>
          <p:spPr>
            <a:xfrm rot="5914560" flipH="1">
              <a:off x="6136928" y="1324727"/>
              <a:ext cx="2670703" cy="3483710"/>
            </a:xfrm>
            <a:prstGeom prst="arc">
              <a:avLst>
                <a:gd name="adj1" fmla="val 16200000"/>
                <a:gd name="adj2" fmla="val 20393388"/>
              </a:avLst>
            </a:prstGeom>
            <a:ln w="41275">
              <a:solidFill>
                <a:schemeClr val="accent5">
                  <a:lumMod val="75000"/>
                </a:schemeClr>
              </a:solidFill>
              <a:prstDash val="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Arc 31"/>
            <p:cNvSpPr/>
            <p:nvPr/>
          </p:nvSpPr>
          <p:spPr>
            <a:xfrm rot="12722860" flipH="1">
              <a:off x="5704098" y="2060019"/>
              <a:ext cx="2533059" cy="3483710"/>
            </a:xfrm>
            <a:prstGeom prst="arc">
              <a:avLst>
                <a:gd name="adj1" fmla="val 16200000"/>
                <a:gd name="adj2" fmla="val 20393388"/>
              </a:avLst>
            </a:prstGeom>
            <a:ln w="41275">
              <a:solidFill>
                <a:schemeClr val="accent5">
                  <a:lumMod val="75000"/>
                </a:schemeClr>
              </a:solidFill>
              <a:prstDash val="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961575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2060848"/>
            <a:ext cx="9906000" cy="2016224"/>
          </a:xfrm>
        </p:spPr>
        <p:txBody>
          <a:bodyPr>
            <a:normAutofit/>
          </a:bodyPr>
          <a:lstStyle/>
          <a:p>
            <a:r>
              <a:rPr lang="ar-DZ" sz="3600" cap="none" dirty="0"/>
              <a:t>أمثلة التنفيذ بمقاييس جغرافية مختلفة</a:t>
            </a:r>
            <a:endParaRPr lang="en-GB" sz="1600" i="1" cap="none" dirty="0"/>
          </a:p>
        </p:txBody>
      </p:sp>
    </p:spTree>
    <p:extLst>
      <p:ext uri="{BB962C8B-B14F-4D97-AF65-F5344CB8AC3E}">
        <p14:creationId xmlns:p14="http://schemas.microsoft.com/office/powerpoint/2010/main" val="273361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0" y="792088"/>
            <a:ext cx="9906000" cy="476672"/>
          </a:xfrm>
        </p:spPr>
        <p:txBody>
          <a:bodyPr>
            <a:normAutofit fontScale="90000"/>
          </a:bodyPr>
          <a:lstStyle/>
          <a:p>
            <a:r>
              <a:rPr lang="ar-DZ" sz="2800" cap="none" dirty="0"/>
              <a:t>أمثلة التنفيذ بمقاييس جغرافية مختلفة</a:t>
            </a:r>
            <a:endParaRPr lang="en-GB" sz="2800" i="1" cap="none" dirty="0"/>
          </a:p>
        </p:txBody>
      </p:sp>
      <p:sp>
        <p:nvSpPr>
          <p:cNvPr id="4" name="Titre 1"/>
          <p:cNvSpPr txBox="1">
            <a:spLocks/>
          </p:cNvSpPr>
          <p:nvPr/>
        </p:nvSpPr>
        <p:spPr>
          <a:xfrm>
            <a:off x="0" y="2060848"/>
            <a:ext cx="9906000" cy="20162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ar-DZ" sz="3600" cap="none" dirty="0"/>
              <a:t>مقياس الموقع</a:t>
            </a:r>
            <a:endParaRPr lang="en-GB" sz="1600" i="1" cap="none" dirty="0"/>
          </a:p>
        </p:txBody>
      </p:sp>
    </p:spTree>
    <p:extLst>
      <p:ext uri="{BB962C8B-B14F-4D97-AF65-F5344CB8AC3E}">
        <p14:creationId xmlns:p14="http://schemas.microsoft.com/office/powerpoint/2010/main" val="71535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02_Projects\13_CEPF_Sejoumi\03_Img_Processing\09_Maps_layout\Sejoumi_site_locatio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882" y="693376"/>
            <a:ext cx="8654598" cy="61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0" y="188640"/>
            <a:ext cx="9906000" cy="476672"/>
          </a:xfrm>
        </p:spPr>
        <p:txBody>
          <a:bodyPr>
            <a:normAutofit fontScale="90000"/>
          </a:bodyPr>
          <a:lstStyle/>
          <a:p>
            <a:r>
              <a:rPr lang="ar-DZ" sz="2800" cap="none" dirty="0" smtClean="0"/>
              <a:t>سلم الموقع - سبخة </a:t>
            </a:r>
            <a:r>
              <a:rPr lang="ar-DZ" sz="2800" cap="none" dirty="0" err="1" smtClean="0"/>
              <a:t>السيجومي</a:t>
            </a:r>
            <a:r>
              <a:rPr lang="ar-DZ" sz="2800" cap="none" dirty="0" smtClean="0"/>
              <a:t> تونس</a:t>
            </a:r>
            <a:endParaRPr lang="en-GB" sz="2800" i="1" cap="none" dirty="0"/>
          </a:p>
        </p:txBody>
      </p:sp>
    </p:spTree>
    <p:extLst>
      <p:ext uri="{BB962C8B-B14F-4D97-AF65-F5344CB8AC3E}">
        <p14:creationId xmlns:p14="http://schemas.microsoft.com/office/powerpoint/2010/main" val="119965792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0" y="144016"/>
            <a:ext cx="9906000" cy="476672"/>
          </a:xfrm>
        </p:spPr>
        <p:txBody>
          <a:bodyPr>
            <a:normAutofit fontScale="90000"/>
          </a:bodyPr>
          <a:lstStyle/>
          <a:p>
            <a:r>
              <a:rPr lang="ar-DZ" sz="2800" cap="none" dirty="0"/>
              <a:t>سلم الموقع</a:t>
            </a:r>
            <a:endParaRPr lang="en-GB" sz="2800" i="1" cap="none" dirty="0"/>
          </a:p>
        </p:txBody>
      </p:sp>
      <p:pic>
        <p:nvPicPr>
          <p:cNvPr id="4101" name="Picture 5" descr="D:\02_Projects\13_CEPF_Sejoumi\03_Img_Processing\09_Maps_layout\Sejoumi_Site_SWD_20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586" y="3572676"/>
            <a:ext cx="3561366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02_Projects\13_CEPF_Sejoumi\03_Img_Processing\09_Maps_layout\Sejoumi_Site_SWD_20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0066" y="3573296"/>
            <a:ext cx="3561366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D:\02_Projects\13_CEPF_Sejoumi\03_Img_Processing\09_Maps_layout\Sejoumi_Site_SWD_198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586" y="764984"/>
            <a:ext cx="3561366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D:\02_Projects\13_CEPF_Sejoumi\03_Img_Processing\09_Maps_layout\Sejoumi_Site_SWD_20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0066" y="764984"/>
            <a:ext cx="3561366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2514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>
          <a:xfrm>
            <a:off x="200472" y="548680"/>
            <a:ext cx="9433048" cy="20162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 rtl="1"/>
            <a:r>
              <a:rPr lang="ar-DZ" cap="none" dirty="0">
                <a:solidFill>
                  <a:schemeClr val="tx1">
                    <a:lumMod val="50000"/>
                  </a:schemeClr>
                </a:solidFill>
              </a:rPr>
              <a:t>تشمل المؤشرات المكانية جميع المقاييس التي يعتمد عليها الحساب بشكل أساسي على البيانات المرجعية جغرافياً وتمثل المنتجات الناتجة عدم التجانس المكاني للمنطقة المراقبة.</a:t>
            </a:r>
            <a:endParaRPr lang="en-US" sz="1400" i="1" cap="none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272480" y="2564904"/>
            <a:ext cx="9336272" cy="34778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DZ" sz="2000" b="1" i="1" kern="0" dirty="0">
                <a:solidFill>
                  <a:sysClr val="windowText" lastClr="000000"/>
                </a:solidFill>
              </a:rPr>
              <a:t>يجب أن يكونوا:</a:t>
            </a: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endParaRPr lang="ar-DZ" sz="2000" i="1" kern="0" dirty="0">
              <a:solidFill>
                <a:sysClr val="windowText" lastClr="000000"/>
              </a:solidFill>
            </a:endParaRP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ar-DZ" sz="2000" i="1" kern="0" dirty="0">
                <a:solidFill>
                  <a:sysClr val="windowText" lastClr="000000"/>
                </a:solidFill>
              </a:rPr>
              <a:t>تعريف باستخدام المعايير (... بالنسبة لجميع مؤشرات المراقبة)</a:t>
            </a: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endParaRPr lang="ar-DZ" sz="2000" i="1" kern="0" dirty="0">
              <a:solidFill>
                <a:sysClr val="windowText" lastClr="000000"/>
              </a:solidFill>
            </a:endParaRP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ar-DZ" sz="2000" i="1" kern="0" dirty="0">
                <a:solidFill>
                  <a:sysClr val="windowText" lastClr="000000"/>
                </a:solidFill>
              </a:rPr>
              <a:t>شامل جغرافياً (يغطي كامل الإقليم)</a:t>
            </a: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endParaRPr lang="ar-DZ" sz="2000" i="1" kern="0" dirty="0">
              <a:solidFill>
                <a:sysClr val="windowText" lastClr="000000"/>
              </a:solidFill>
            </a:endParaRP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ar-DZ" sz="2000" i="1" kern="0" dirty="0">
                <a:solidFill>
                  <a:sysClr val="windowText" lastClr="000000"/>
                </a:solidFill>
              </a:rPr>
              <a:t>تتكيف مع المقاييس المكانية والزمنية المستخدمة للرصد (القرارات)</a:t>
            </a: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endParaRPr lang="ar-DZ" sz="2000" i="1" kern="0" dirty="0">
              <a:solidFill>
                <a:sysClr val="windowText" lastClr="000000"/>
              </a:solidFill>
            </a:endParaRP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ar-DZ" sz="2000" i="1" kern="0" dirty="0">
                <a:solidFill>
                  <a:sysClr val="windowText" lastClr="000000"/>
                </a:solidFill>
              </a:rPr>
              <a:t>قابلة للتكرار (في الزمان والمكان)</a:t>
            </a: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endParaRPr lang="ar-DZ" sz="2000" i="1" kern="0" dirty="0">
              <a:solidFill>
                <a:sysClr val="windowText" lastClr="000000"/>
              </a:solidFill>
            </a:endParaRPr>
          </a:p>
          <a:p>
            <a:pPr marL="342900" indent="-342900" algn="r" rtl="1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ar-DZ" sz="2000" i="1" kern="0" dirty="0">
                <a:solidFill>
                  <a:sysClr val="windowText" lastClr="000000"/>
                </a:solidFill>
              </a:rPr>
              <a:t>قابلة للتشغيل البيني مع مؤشرات المراقبة الأخرى (على سبيل المثال تتناسب مع إطار </a:t>
            </a:r>
            <a:r>
              <a:rPr lang="en-US" sz="2000" b="1" i="1" kern="0" dirty="0" smtClean="0">
                <a:solidFill>
                  <a:sysClr val="windowText" lastClr="000000"/>
                </a:solidFill>
              </a:rPr>
              <a:t>DPSIR</a:t>
            </a:r>
            <a:r>
              <a:rPr lang="ar-DZ" i="1" kern="0" dirty="0" smtClean="0">
                <a:solidFill>
                  <a:sysClr val="windowText" lastClr="000000"/>
                </a:solidFill>
              </a:rPr>
              <a:t> </a:t>
            </a:r>
            <a:r>
              <a:rPr lang="ar-DZ" i="1" kern="0" dirty="0">
                <a:solidFill>
                  <a:sysClr val="windowText" lastClr="000000"/>
                </a:solidFill>
              </a:rPr>
              <a:t>)</a:t>
            </a:r>
            <a:endParaRPr lang="en-US" i="1" kern="0" dirty="0" smtClean="0">
              <a:solidFill>
                <a:sysClr val="windowText" lastClr="000000"/>
              </a:solidFill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786833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aphique 2"/>
          <p:cNvGraphicFramePr/>
          <p:nvPr>
            <p:extLst>
              <p:ext uri="{D42A27DB-BD31-4B8C-83A1-F6EECF244321}">
                <p14:modId xmlns:p14="http://schemas.microsoft.com/office/powerpoint/2010/main" val="4036681087"/>
              </p:ext>
            </p:extLst>
          </p:nvPr>
        </p:nvGraphicFramePr>
        <p:xfrm>
          <a:off x="0" y="1844824"/>
          <a:ext cx="9906000" cy="338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0" y="144016"/>
            <a:ext cx="9906000" cy="476672"/>
          </a:xfrm>
        </p:spPr>
        <p:txBody>
          <a:bodyPr>
            <a:normAutofit fontScale="90000"/>
          </a:bodyPr>
          <a:lstStyle/>
          <a:p>
            <a:r>
              <a:rPr lang="ar-DZ" sz="2800" cap="none" dirty="0"/>
              <a:t>سلم الموقع</a:t>
            </a:r>
            <a:endParaRPr lang="en-GB" sz="2800" i="1" cap="none" dirty="0"/>
          </a:p>
        </p:txBody>
      </p:sp>
      <p:sp>
        <p:nvSpPr>
          <p:cNvPr id="5" name="ZoneTexte 4"/>
          <p:cNvSpPr txBox="1"/>
          <p:nvPr/>
        </p:nvSpPr>
        <p:spPr>
          <a:xfrm>
            <a:off x="0" y="848906"/>
            <a:ext cx="9906000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DZ" sz="2000" kern="0" dirty="0">
                <a:solidFill>
                  <a:sysClr val="windowText" lastClr="000000"/>
                </a:solidFill>
              </a:rPr>
              <a:t>مراقبة أنظمة المياه السطحية على مدى السنوات الـ 32 الماضية باستخدام سلاسل زمنية لصور الأقمار الصناعية الكثيفة (387 صورة)</a:t>
            </a:r>
            <a:endParaRPr lang="en-GB" sz="1600" kern="0" dirty="0" smtClean="0">
              <a:solidFill>
                <a:sysClr val="windowText" lastClr="000000"/>
              </a:solidFill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954983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0" y="720080"/>
            <a:ext cx="9906000" cy="476672"/>
          </a:xfrm>
        </p:spPr>
        <p:txBody>
          <a:bodyPr>
            <a:normAutofit fontScale="90000"/>
          </a:bodyPr>
          <a:lstStyle/>
          <a:p>
            <a:r>
              <a:rPr lang="ar-DZ" sz="2800" cap="none" dirty="0"/>
              <a:t>أمثلة التنفيذ بمقاييس جغرافية مختلفة</a:t>
            </a:r>
            <a:endParaRPr lang="en-GB" sz="2800" i="1" cap="none" dirty="0"/>
          </a:p>
        </p:txBody>
      </p:sp>
      <p:sp>
        <p:nvSpPr>
          <p:cNvPr id="4" name="Titre 1"/>
          <p:cNvSpPr txBox="1">
            <a:spLocks/>
          </p:cNvSpPr>
          <p:nvPr/>
        </p:nvSpPr>
        <p:spPr>
          <a:xfrm>
            <a:off x="0" y="2060848"/>
            <a:ext cx="9906000" cy="20162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ar-DZ" sz="3600" cap="none" dirty="0"/>
              <a:t>سلم </a:t>
            </a:r>
            <a:r>
              <a:rPr lang="ar-DZ" sz="3600" cap="none" dirty="0" smtClean="0"/>
              <a:t>النطاق تحت </a:t>
            </a:r>
            <a:r>
              <a:rPr lang="ar-DZ" sz="3600" cap="none" dirty="0" smtClean="0"/>
              <a:t>الوطني / المقاطعة</a:t>
            </a:r>
            <a:endParaRPr lang="en-GB" sz="1600" i="1" cap="none" dirty="0"/>
          </a:p>
        </p:txBody>
      </p:sp>
    </p:spTree>
    <p:extLst>
      <p:ext uri="{BB962C8B-B14F-4D97-AF65-F5344CB8AC3E}">
        <p14:creationId xmlns:p14="http://schemas.microsoft.com/office/powerpoint/2010/main" val="307146945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0" y="72008"/>
            <a:ext cx="9906000" cy="476672"/>
          </a:xfrm>
        </p:spPr>
        <p:txBody>
          <a:bodyPr>
            <a:normAutofit fontScale="90000"/>
          </a:bodyPr>
          <a:lstStyle/>
          <a:p>
            <a:r>
              <a:rPr lang="ar-DZ" sz="2800" cap="none" dirty="0"/>
              <a:t>مقياس النطاق </a:t>
            </a:r>
            <a:r>
              <a:rPr lang="ar-DZ" sz="2800" cap="none" dirty="0"/>
              <a:t>تحت الوطني </a:t>
            </a:r>
            <a:r>
              <a:rPr lang="ar-DZ" sz="2800" cap="none" dirty="0" smtClean="0"/>
              <a:t>/ </a:t>
            </a:r>
            <a:r>
              <a:rPr lang="ar-DZ" sz="2800" cap="none" dirty="0"/>
              <a:t>المقاطعة</a:t>
            </a:r>
            <a:endParaRPr lang="en-GB" sz="1200" i="1" cap="none" dirty="0"/>
          </a:p>
        </p:txBody>
      </p:sp>
      <p:pic>
        <p:nvPicPr>
          <p:cNvPr id="5122" name="Picture 2" descr="D:\02_Projects\08_MAVA_OAP_projects\River_Basins_M1_2_OAP\RiverBasin_Sebou\01_Data_processing\04_map_layouts\Study_area_locatio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5098" y="486000"/>
            <a:ext cx="5148182" cy="63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345296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0" y="-27384"/>
            <a:ext cx="9906000" cy="476672"/>
          </a:xfrm>
        </p:spPr>
        <p:txBody>
          <a:bodyPr>
            <a:normAutofit fontScale="90000"/>
          </a:bodyPr>
          <a:lstStyle/>
          <a:p>
            <a:r>
              <a:rPr lang="ar-DZ" sz="2800" cap="none" dirty="0"/>
              <a:t>مقياس النطاق </a:t>
            </a:r>
            <a:r>
              <a:rPr lang="ar-DZ" sz="2800" cap="none" dirty="0"/>
              <a:t>تحت الوطني / </a:t>
            </a:r>
            <a:r>
              <a:rPr lang="ar-DZ" sz="2800" cap="none" dirty="0"/>
              <a:t>المقاطعة</a:t>
            </a:r>
            <a:endParaRPr lang="en-GB" sz="1200" i="1" cap="none" dirty="0"/>
          </a:p>
        </p:txBody>
      </p:sp>
      <p:pic>
        <p:nvPicPr>
          <p:cNvPr id="6146" name="Picture 2" descr="D:\02_Projects\08_MAVA_OAP_projects\River_Basins_M1_2_OAP\RiverBasin_Sebou\01_Data_processing\04_map_layouts\Sebou_LULC_map_2018_E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230" y="3140968"/>
            <a:ext cx="509677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02_Projects\08_MAVA_OAP_projects\River_Basins_M1_2_OAP\RiverBasin_Sebou\01_Data_processing\04_map_layouts\Sebou_LULC_map_1988_E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672"/>
            <a:ext cx="509677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63780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0" y="144016"/>
            <a:ext cx="9906000" cy="476672"/>
          </a:xfrm>
        </p:spPr>
        <p:txBody>
          <a:bodyPr>
            <a:normAutofit fontScale="90000"/>
          </a:bodyPr>
          <a:lstStyle/>
          <a:p>
            <a:r>
              <a:rPr lang="ar-DZ" sz="2800" cap="none" dirty="0"/>
              <a:t>مقياس النطاق </a:t>
            </a:r>
            <a:r>
              <a:rPr lang="ar-DZ" sz="2800" cap="none" dirty="0"/>
              <a:t>تحت الوطني / </a:t>
            </a:r>
            <a:r>
              <a:rPr lang="ar-DZ" sz="2800" cap="none" dirty="0"/>
              <a:t>المقاطعة</a:t>
            </a:r>
            <a:endParaRPr lang="en-GB" sz="1200" i="1" cap="none" dirty="0"/>
          </a:p>
        </p:txBody>
      </p:sp>
      <p:pic>
        <p:nvPicPr>
          <p:cNvPr id="7170" name="Picture 2" descr="D:\02_Projects\08_MAVA_OAP_projects\River_Basins_M1_2_OAP\RiverBasin_Sebou\01_Data_processing\04_map_layouts\Sebou_NatWet_Loss_E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576" y="692696"/>
            <a:ext cx="7637338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68624" y="836712"/>
            <a:ext cx="4998484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r" rtl="1"/>
            <a:r>
              <a:rPr lang="fr-FR" dirty="0" err="1"/>
              <a:t>فقدان</a:t>
            </a:r>
            <a:r>
              <a:rPr lang="fr-FR" dirty="0"/>
              <a:t> </a:t>
            </a:r>
            <a:r>
              <a:rPr lang="fr-FR" dirty="0" err="1"/>
              <a:t>الأراضي</a:t>
            </a:r>
            <a:r>
              <a:rPr lang="fr-FR" dirty="0"/>
              <a:t> </a:t>
            </a:r>
            <a:r>
              <a:rPr lang="fr-FR" dirty="0" err="1"/>
              <a:t>الرطبة</a:t>
            </a:r>
            <a:r>
              <a:rPr lang="fr-FR" dirty="0"/>
              <a:t> </a:t>
            </a:r>
            <a:r>
              <a:rPr lang="fr-FR" dirty="0" err="1"/>
              <a:t>الطبيعية</a:t>
            </a:r>
            <a:r>
              <a:rPr lang="fr-FR" dirty="0"/>
              <a:t> </a:t>
            </a:r>
            <a:r>
              <a:rPr lang="fr-FR" dirty="0" err="1"/>
              <a:t>أعلى</a:t>
            </a:r>
            <a:r>
              <a:rPr lang="fr-FR" dirty="0"/>
              <a:t> </a:t>
            </a:r>
            <a:r>
              <a:rPr lang="fr-FR" dirty="0" err="1"/>
              <a:t>حوض</a:t>
            </a:r>
            <a:r>
              <a:rPr lang="fr-FR" dirty="0"/>
              <a:t> </a:t>
            </a:r>
            <a:r>
              <a:rPr lang="fr-FR" dirty="0" err="1"/>
              <a:t>سيبو</a:t>
            </a:r>
            <a:r>
              <a:rPr lang="fr-FR" dirty="0"/>
              <a:t> 1988-2018</a:t>
            </a:r>
          </a:p>
        </p:txBody>
      </p:sp>
      <p:sp>
        <p:nvSpPr>
          <p:cNvPr id="4" name="Rectangle 3"/>
          <p:cNvSpPr/>
          <p:nvPr/>
        </p:nvSpPr>
        <p:spPr>
          <a:xfrm>
            <a:off x="6144030" y="4653136"/>
            <a:ext cx="2555508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r" rtl="1"/>
            <a:r>
              <a:rPr lang="fr-FR" sz="1200" dirty="0" err="1"/>
              <a:t>خسارة</a:t>
            </a:r>
            <a:r>
              <a:rPr lang="fr-FR" sz="1200" dirty="0"/>
              <a:t> </a:t>
            </a:r>
            <a:r>
              <a:rPr lang="fr-FR" sz="1200" dirty="0" err="1"/>
              <a:t>الأراضي</a:t>
            </a:r>
            <a:r>
              <a:rPr lang="fr-FR" sz="1200" dirty="0"/>
              <a:t> </a:t>
            </a:r>
            <a:r>
              <a:rPr lang="fr-FR" sz="1200" dirty="0" err="1"/>
              <a:t>الرطبة</a:t>
            </a:r>
            <a:r>
              <a:rPr lang="fr-FR" sz="1200" dirty="0"/>
              <a:t> </a:t>
            </a:r>
            <a:r>
              <a:rPr lang="fr-FR" sz="1200" dirty="0" err="1"/>
              <a:t>الطبيعية</a:t>
            </a:r>
            <a:r>
              <a:rPr lang="fr-FR" sz="1200" dirty="0"/>
              <a:t> 1988-2018</a:t>
            </a:r>
          </a:p>
        </p:txBody>
      </p:sp>
      <p:sp>
        <p:nvSpPr>
          <p:cNvPr id="5" name="Rectangle 4"/>
          <p:cNvSpPr/>
          <p:nvPr/>
        </p:nvSpPr>
        <p:spPr>
          <a:xfrm>
            <a:off x="6567108" y="4869160"/>
            <a:ext cx="2332484" cy="10772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l"/>
            <a:r>
              <a:rPr lang="fr-FR" sz="1600" b="1" dirty="0" err="1"/>
              <a:t>تحول</a:t>
            </a:r>
            <a:r>
              <a:rPr lang="fr-FR" sz="1600" b="1" dirty="0"/>
              <a:t> </a:t>
            </a:r>
            <a:r>
              <a:rPr lang="fr-FR" sz="1600" b="1" dirty="0" err="1"/>
              <a:t>إلى</a:t>
            </a:r>
            <a:endParaRPr lang="fr-FR" sz="1600" b="1" dirty="0"/>
          </a:p>
          <a:p>
            <a:pPr algn="l"/>
            <a:r>
              <a:rPr lang="fr-FR" sz="1600" dirty="0" err="1"/>
              <a:t>مناطق</a:t>
            </a:r>
            <a:r>
              <a:rPr lang="fr-FR" sz="1600" dirty="0"/>
              <a:t> </a:t>
            </a:r>
            <a:r>
              <a:rPr lang="fr-FR" sz="1600" dirty="0" err="1"/>
              <a:t>مبنية</a:t>
            </a:r>
            <a:endParaRPr lang="fr-FR" sz="1600" dirty="0"/>
          </a:p>
          <a:p>
            <a:pPr algn="l"/>
            <a:r>
              <a:rPr lang="fr-FR" sz="1600" dirty="0" err="1"/>
              <a:t>الأراضي</a:t>
            </a:r>
            <a:r>
              <a:rPr lang="fr-FR" sz="1600" dirty="0"/>
              <a:t> </a:t>
            </a:r>
            <a:r>
              <a:rPr lang="fr-FR" sz="1600" dirty="0" err="1"/>
              <a:t>الزراعية</a:t>
            </a:r>
            <a:endParaRPr lang="fr-FR" sz="1600" dirty="0"/>
          </a:p>
          <a:p>
            <a:pPr algn="l"/>
            <a:r>
              <a:rPr lang="fr-FR" sz="1600" dirty="0" err="1"/>
              <a:t>الأراضي</a:t>
            </a:r>
            <a:r>
              <a:rPr lang="fr-FR" sz="1600" dirty="0"/>
              <a:t> </a:t>
            </a:r>
            <a:r>
              <a:rPr lang="fr-FR" sz="1600" dirty="0" err="1"/>
              <a:t>الرطبة</a:t>
            </a:r>
            <a:r>
              <a:rPr lang="fr-FR" sz="1600" dirty="0"/>
              <a:t> </a:t>
            </a:r>
            <a:r>
              <a:rPr lang="fr-FR" sz="1600" dirty="0" err="1"/>
              <a:t>الاصطناعية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68660658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476672"/>
          </a:xfrm>
        </p:spPr>
        <p:txBody>
          <a:bodyPr>
            <a:normAutofit fontScale="90000"/>
          </a:bodyPr>
          <a:lstStyle/>
          <a:p>
            <a:r>
              <a:rPr lang="ar-DZ" sz="2800" cap="none" dirty="0"/>
              <a:t>مقياس النطاق </a:t>
            </a:r>
            <a:r>
              <a:rPr lang="ar-DZ" sz="2800" cap="none" dirty="0"/>
              <a:t>تحت الوطني / </a:t>
            </a:r>
            <a:r>
              <a:rPr lang="ar-DZ" sz="2800" cap="none" dirty="0"/>
              <a:t>المقاطعة</a:t>
            </a:r>
            <a:endParaRPr lang="en-GB" sz="1200" i="1" cap="none" dirty="0"/>
          </a:p>
        </p:txBody>
      </p:sp>
      <p:pic>
        <p:nvPicPr>
          <p:cNvPr id="8194" name="Picture 2" descr="D:\02_Projects\08_MAVA_OAP_projects\River_Basins_M1_2_OAP\RiverBasin_Sebou\01_Data_processing\04_map_layouts\Sebou_New_Dams_and_Agri_Intensification_E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560" y="1196752"/>
            <a:ext cx="7637337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6393160" y="4653136"/>
            <a:ext cx="1656184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sz="1400" dirty="0" err="1"/>
              <a:t>التكثيف</a:t>
            </a:r>
            <a:r>
              <a:rPr lang="fr-FR" sz="1400" dirty="0"/>
              <a:t> </a:t>
            </a:r>
            <a:r>
              <a:rPr lang="fr-FR" sz="1400" dirty="0" err="1"/>
              <a:t>الزراعي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130479577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476672"/>
          </a:xfrm>
        </p:spPr>
        <p:txBody>
          <a:bodyPr>
            <a:normAutofit fontScale="90000"/>
          </a:bodyPr>
          <a:lstStyle/>
          <a:p>
            <a:r>
              <a:rPr lang="ar-DZ" sz="2800" cap="none" dirty="0"/>
              <a:t>مقياس النطاق </a:t>
            </a:r>
            <a:r>
              <a:rPr lang="ar-DZ" sz="2800" cap="none" dirty="0"/>
              <a:t>تحت الوطني / </a:t>
            </a:r>
            <a:r>
              <a:rPr lang="ar-DZ" sz="2800" cap="none" dirty="0"/>
              <a:t>المقاطعة</a:t>
            </a:r>
            <a:endParaRPr lang="en-GB" sz="1200" i="1" cap="none" dirty="0"/>
          </a:p>
        </p:txBody>
      </p:sp>
      <p:pic>
        <p:nvPicPr>
          <p:cNvPr id="9218" name="Picture 2" descr="D:\02_Projects\08_MAVA_OAP_projects\River_Basins_M1_2_OAP\RiverBasin_Sebou\01_Data_processing\04_map_layouts\Sebou_Agri_Intensification_and_NatDry_Los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600" y="764704"/>
            <a:ext cx="7646028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928664" y="908720"/>
            <a:ext cx="4902176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dirty="0" err="1"/>
              <a:t>التحول</a:t>
            </a:r>
            <a:r>
              <a:rPr lang="fr-FR" dirty="0"/>
              <a:t> </a:t>
            </a:r>
            <a:r>
              <a:rPr lang="fr-FR" dirty="0" err="1"/>
              <a:t>المكاني</a:t>
            </a:r>
            <a:r>
              <a:rPr lang="fr-FR" dirty="0"/>
              <a:t> </a:t>
            </a:r>
            <a:r>
              <a:rPr lang="fr-FR" dirty="0" err="1"/>
              <a:t>للأراضي</a:t>
            </a:r>
            <a:r>
              <a:rPr lang="fr-FR" dirty="0"/>
              <a:t> </a:t>
            </a:r>
            <a:r>
              <a:rPr lang="fr-FR" dirty="0" err="1"/>
              <a:t>الزراعية</a:t>
            </a:r>
            <a:r>
              <a:rPr lang="fr-FR" dirty="0"/>
              <a:t> </a:t>
            </a:r>
            <a:r>
              <a:rPr lang="fr-FR" dirty="0" err="1"/>
              <a:t>غير</a:t>
            </a:r>
            <a:r>
              <a:rPr lang="fr-FR" dirty="0"/>
              <a:t> </a:t>
            </a:r>
            <a:r>
              <a:rPr lang="fr-FR" dirty="0" err="1"/>
              <a:t>المروية</a:t>
            </a:r>
            <a:r>
              <a:rPr lang="fr-FR" dirty="0"/>
              <a:t> 1988-2018</a:t>
            </a:r>
          </a:p>
        </p:txBody>
      </p:sp>
      <p:sp>
        <p:nvSpPr>
          <p:cNvPr id="4" name="Rectangle 3"/>
          <p:cNvSpPr/>
          <p:nvPr/>
        </p:nvSpPr>
        <p:spPr>
          <a:xfrm>
            <a:off x="5817096" y="5281463"/>
            <a:ext cx="2920992" cy="30777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fr-FR" sz="1400" dirty="0" err="1"/>
              <a:t>تحويل</a:t>
            </a:r>
            <a:r>
              <a:rPr lang="fr-FR" sz="1400" dirty="0"/>
              <a:t> </a:t>
            </a:r>
            <a:r>
              <a:rPr lang="fr-FR" sz="1400" dirty="0" err="1"/>
              <a:t>الأراضي</a:t>
            </a:r>
            <a:r>
              <a:rPr lang="fr-FR" sz="1400" dirty="0"/>
              <a:t> </a:t>
            </a:r>
            <a:r>
              <a:rPr lang="fr-FR" sz="1400" dirty="0" err="1"/>
              <a:t>الجافة</a:t>
            </a:r>
            <a:r>
              <a:rPr lang="fr-FR" sz="1400" dirty="0"/>
              <a:t> </a:t>
            </a:r>
            <a:r>
              <a:rPr lang="fr-FR" sz="1400" dirty="0" err="1"/>
              <a:t>إلى</a:t>
            </a:r>
            <a:r>
              <a:rPr lang="fr-FR" sz="1400" dirty="0"/>
              <a:t> </a:t>
            </a:r>
            <a:r>
              <a:rPr lang="fr-FR" sz="1400" dirty="0" err="1"/>
              <a:t>محاصيل</a:t>
            </a:r>
            <a:r>
              <a:rPr lang="fr-FR" sz="1400" dirty="0"/>
              <a:t> </a:t>
            </a:r>
            <a:r>
              <a:rPr lang="fr-FR" sz="1400" dirty="0" err="1"/>
              <a:t>غير</a:t>
            </a:r>
            <a:r>
              <a:rPr lang="fr-FR" sz="1400" dirty="0"/>
              <a:t> </a:t>
            </a:r>
            <a:r>
              <a:rPr lang="fr-FR" sz="1400" dirty="0" err="1"/>
              <a:t>مروية</a:t>
            </a:r>
            <a:endParaRPr lang="fr-FR" sz="1400" dirty="0"/>
          </a:p>
        </p:txBody>
      </p:sp>
      <p:sp>
        <p:nvSpPr>
          <p:cNvPr id="5" name="Rectangle 4"/>
          <p:cNvSpPr/>
          <p:nvPr/>
        </p:nvSpPr>
        <p:spPr>
          <a:xfrm>
            <a:off x="5817096" y="5589240"/>
            <a:ext cx="1800200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sz="1400" dirty="0" err="1"/>
              <a:t>التكثيف</a:t>
            </a:r>
            <a:r>
              <a:rPr lang="fr-FR" sz="1400" dirty="0"/>
              <a:t> </a:t>
            </a:r>
            <a:r>
              <a:rPr lang="fr-FR" sz="1400" dirty="0" err="1"/>
              <a:t>الزراعي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160759734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0" y="720080"/>
            <a:ext cx="9906000" cy="476672"/>
          </a:xfrm>
        </p:spPr>
        <p:txBody>
          <a:bodyPr>
            <a:normAutofit fontScale="90000"/>
          </a:bodyPr>
          <a:lstStyle/>
          <a:p>
            <a:r>
              <a:rPr lang="ar-DZ" sz="2800" cap="none" dirty="0"/>
              <a:t>أمثلة التنفيذ بمقاييس جغرافية مختلفة</a:t>
            </a:r>
            <a:endParaRPr lang="en-GB" sz="2800" i="1" cap="none" dirty="0"/>
          </a:p>
        </p:txBody>
      </p:sp>
      <p:sp>
        <p:nvSpPr>
          <p:cNvPr id="4" name="Titre 1"/>
          <p:cNvSpPr txBox="1">
            <a:spLocks/>
          </p:cNvSpPr>
          <p:nvPr/>
        </p:nvSpPr>
        <p:spPr>
          <a:xfrm>
            <a:off x="0" y="2060848"/>
            <a:ext cx="9906000" cy="20162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ar-DZ" sz="3600" cap="none" dirty="0"/>
              <a:t>النطاق الوطني</a:t>
            </a:r>
            <a:endParaRPr lang="en-GB" sz="1600" i="1" cap="none" dirty="0"/>
          </a:p>
        </p:txBody>
      </p:sp>
    </p:spTree>
    <p:extLst>
      <p:ext uri="{BB962C8B-B14F-4D97-AF65-F5344CB8AC3E}">
        <p14:creationId xmlns:p14="http://schemas.microsoft.com/office/powerpoint/2010/main" val="373134429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02_Projects\01_SWOS\07_SWOS_Test_Site_Demonstration\Albania_National_Service_Case\07_Map_layout\SWOS_Albania_National_Service_Case_LUL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0385" y="548680"/>
            <a:ext cx="5538919" cy="61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476672"/>
          </a:xfrm>
        </p:spPr>
        <p:txBody>
          <a:bodyPr>
            <a:normAutofit fontScale="90000"/>
          </a:bodyPr>
          <a:lstStyle/>
          <a:p>
            <a:r>
              <a:rPr lang="ar-DZ" sz="2800" cap="none" dirty="0"/>
              <a:t>النطاق الوطني</a:t>
            </a:r>
            <a:endParaRPr lang="en-GB" sz="1200" i="1" cap="none" dirty="0"/>
          </a:p>
        </p:txBody>
      </p:sp>
    </p:spTree>
    <p:extLst>
      <p:ext uri="{BB962C8B-B14F-4D97-AF65-F5344CB8AC3E}">
        <p14:creationId xmlns:p14="http://schemas.microsoft.com/office/powerpoint/2010/main" val="130282174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476672"/>
          </a:xfrm>
        </p:spPr>
        <p:txBody>
          <a:bodyPr>
            <a:normAutofit fontScale="90000"/>
          </a:bodyPr>
          <a:lstStyle/>
          <a:p>
            <a:r>
              <a:rPr lang="ar-DZ" sz="2800" cap="none" dirty="0"/>
              <a:t>النطاق الوطني</a:t>
            </a:r>
            <a:endParaRPr lang="en-GB" sz="1200" i="1" cap="none" dirty="0"/>
          </a:p>
        </p:txBody>
      </p:sp>
      <p:pic>
        <p:nvPicPr>
          <p:cNvPr id="11266" name="Picture 2" descr="D:\02_Projects\01_SWOS\07_SWOS_Test_Site_Demonstration\Albania_National_Service_Case\07_Map_layout\SWOS_Albania_National_Service_Case_Ramsa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0632" y="621368"/>
            <a:ext cx="6560954" cy="61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419781" y="2996952"/>
            <a:ext cx="3781805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r" rtl="1"/>
            <a:r>
              <a:rPr lang="fr-FR" b="1" dirty="0" err="1"/>
              <a:t>موائل</a:t>
            </a:r>
            <a:r>
              <a:rPr lang="fr-FR" b="1" dirty="0"/>
              <a:t> </a:t>
            </a:r>
            <a:r>
              <a:rPr lang="fr-FR" b="1" dirty="0" err="1"/>
              <a:t>الأراضي</a:t>
            </a:r>
            <a:r>
              <a:rPr lang="fr-FR" b="1" dirty="0"/>
              <a:t> </a:t>
            </a:r>
            <a:r>
              <a:rPr lang="fr-FR" b="1" dirty="0" err="1"/>
              <a:t>الرطبة</a:t>
            </a:r>
            <a:r>
              <a:rPr lang="fr-FR" b="1" dirty="0"/>
              <a:t> </a:t>
            </a:r>
            <a:r>
              <a:rPr lang="fr-FR" b="1" dirty="0" err="1" smtClean="0"/>
              <a:t>مستوى</a:t>
            </a:r>
            <a:r>
              <a:rPr lang="fr-FR" b="1" dirty="0" smtClean="0"/>
              <a:t> </a:t>
            </a:r>
            <a:r>
              <a:rPr lang="fr-FR" b="1" dirty="0" err="1"/>
              <a:t>رامسار</a:t>
            </a:r>
            <a:r>
              <a:rPr lang="fr-FR" b="1" dirty="0"/>
              <a:t> </a:t>
            </a:r>
            <a:r>
              <a:rPr lang="fr-FR" b="1" dirty="0" err="1"/>
              <a:t>الأول</a:t>
            </a:r>
            <a:r>
              <a:rPr lang="fr-FR" b="1" dirty="0"/>
              <a:t>...</a:t>
            </a:r>
          </a:p>
        </p:txBody>
      </p:sp>
      <p:sp>
        <p:nvSpPr>
          <p:cNvPr id="4" name="Rectangle 3"/>
          <p:cNvSpPr/>
          <p:nvPr/>
        </p:nvSpPr>
        <p:spPr>
          <a:xfrm>
            <a:off x="4953000" y="3366284"/>
            <a:ext cx="3248586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dirty="0" err="1"/>
              <a:t>الأراضي</a:t>
            </a:r>
            <a:r>
              <a:rPr lang="fr-FR" dirty="0"/>
              <a:t> </a:t>
            </a:r>
            <a:r>
              <a:rPr lang="fr-FR" dirty="0" err="1"/>
              <a:t>الرطبة</a:t>
            </a:r>
            <a:r>
              <a:rPr lang="fr-FR" dirty="0"/>
              <a:t> </a:t>
            </a:r>
            <a:r>
              <a:rPr lang="fr-FR" dirty="0" err="1"/>
              <a:t>الساحلية</a:t>
            </a:r>
            <a:endParaRPr lang="fr-FR" dirty="0"/>
          </a:p>
          <a:p>
            <a:r>
              <a:rPr lang="fr-FR" dirty="0" err="1"/>
              <a:t>الأراضي</a:t>
            </a:r>
            <a:r>
              <a:rPr lang="fr-FR" dirty="0"/>
              <a:t> </a:t>
            </a:r>
            <a:r>
              <a:rPr lang="fr-FR" dirty="0" err="1"/>
              <a:t>الرطبة</a:t>
            </a:r>
            <a:r>
              <a:rPr lang="fr-FR" dirty="0"/>
              <a:t> </a:t>
            </a:r>
            <a:r>
              <a:rPr lang="fr-FR" dirty="0" err="1"/>
              <a:t>الداخلية</a:t>
            </a:r>
            <a:endParaRPr lang="fr-FR" dirty="0"/>
          </a:p>
          <a:p>
            <a:r>
              <a:rPr lang="fr-FR" dirty="0" err="1"/>
              <a:t>الأراضي</a:t>
            </a:r>
            <a:r>
              <a:rPr lang="fr-FR" dirty="0"/>
              <a:t> </a:t>
            </a:r>
            <a:r>
              <a:rPr lang="fr-FR" dirty="0" err="1"/>
              <a:t>الرطبة</a:t>
            </a:r>
            <a:r>
              <a:rPr lang="fr-FR" dirty="0"/>
              <a:t> </a:t>
            </a:r>
            <a:r>
              <a:rPr lang="fr-FR" dirty="0" err="1" smtClean="0"/>
              <a:t>من</a:t>
            </a:r>
            <a:r>
              <a:rPr lang="fr-FR" dirty="0" smtClean="0"/>
              <a:t> </a:t>
            </a:r>
            <a:r>
              <a:rPr lang="fr-FR" dirty="0" err="1"/>
              <a:t>صنع</a:t>
            </a:r>
            <a:r>
              <a:rPr lang="fr-FR" dirty="0"/>
              <a:t> </a:t>
            </a:r>
            <a:r>
              <a:rPr lang="fr-FR" dirty="0" err="1"/>
              <a:t>الإنسان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430148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2060848"/>
            <a:ext cx="9906000" cy="2016224"/>
          </a:xfrm>
        </p:spPr>
        <p:txBody>
          <a:bodyPr>
            <a:normAutofit/>
          </a:bodyPr>
          <a:lstStyle/>
          <a:p>
            <a:pPr rtl="1"/>
            <a:r>
              <a:rPr lang="ar-DZ" sz="3600" cap="none" dirty="0"/>
              <a:t>المؤشرات القائمة </a:t>
            </a:r>
            <a:r>
              <a:rPr lang="ar-DZ" sz="3600" cap="none" dirty="0" smtClean="0"/>
              <a:t>على</a:t>
            </a:r>
            <a:r>
              <a:rPr lang="en-US" sz="3600" cap="none" dirty="0" smtClean="0"/>
              <a:t>EO </a:t>
            </a:r>
            <a:r>
              <a:rPr lang="ar-DZ" sz="3600" cap="none" dirty="0"/>
              <a:t>لرصد الأراضي الرطبة في البحر الأبيض المتوسط</a:t>
            </a:r>
            <a:endParaRPr lang="en-US" sz="1600" i="1" cap="none" dirty="0"/>
          </a:p>
        </p:txBody>
      </p:sp>
      <p:sp>
        <p:nvSpPr>
          <p:cNvPr id="3" name="Titre 1"/>
          <p:cNvSpPr txBox="1">
            <a:spLocks/>
          </p:cNvSpPr>
          <p:nvPr/>
        </p:nvSpPr>
        <p:spPr>
          <a:xfrm>
            <a:off x="0" y="1008112"/>
            <a:ext cx="9906000" cy="4766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ar-DZ" b="1" dirty="0"/>
              <a:t>أمثلة مستندة على مصادر البيانات</a:t>
            </a:r>
            <a:endParaRPr lang="en-GB" b="1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02_Projects\01_SWOS\07_SWOS_Test_Site_Demonstration\Albania_National_Service_Case\07_Map_layout\SWOS_Albania_National_Service_Case_SD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6656" y="712810"/>
            <a:ext cx="5538918" cy="61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476672"/>
          </a:xfrm>
        </p:spPr>
        <p:txBody>
          <a:bodyPr>
            <a:normAutofit fontScale="90000"/>
          </a:bodyPr>
          <a:lstStyle/>
          <a:p>
            <a:r>
              <a:rPr lang="ar-DZ" sz="2800" cap="none" dirty="0"/>
              <a:t>النطاق الوطني</a:t>
            </a:r>
            <a:endParaRPr lang="en-GB" sz="1200" i="1" cap="none" dirty="0"/>
          </a:p>
        </p:txBody>
      </p:sp>
      <p:sp>
        <p:nvSpPr>
          <p:cNvPr id="2" name="Rectangle 1"/>
          <p:cNvSpPr/>
          <p:nvPr/>
        </p:nvSpPr>
        <p:spPr>
          <a:xfrm>
            <a:off x="4736976" y="3068960"/>
            <a:ext cx="2658598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fr-FR" dirty="0" err="1"/>
              <a:t>النظم</a:t>
            </a:r>
            <a:r>
              <a:rPr lang="fr-FR" dirty="0"/>
              <a:t> </a:t>
            </a:r>
            <a:r>
              <a:rPr lang="fr-FR" dirty="0" err="1"/>
              <a:t>البيئية</a:t>
            </a:r>
            <a:r>
              <a:rPr lang="fr-FR" dirty="0"/>
              <a:t> </a:t>
            </a:r>
            <a:r>
              <a:rPr lang="fr-FR" dirty="0" err="1" smtClean="0"/>
              <a:t>المتعلقة</a:t>
            </a:r>
            <a:endParaRPr lang="fr-FR" dirty="0" smtClean="0"/>
          </a:p>
          <a:p>
            <a:pPr algn="ctr"/>
            <a:r>
              <a:rPr lang="fr-FR" dirty="0" smtClean="0"/>
              <a:t> </a:t>
            </a:r>
            <a:r>
              <a:rPr lang="fr-FR" dirty="0" err="1" smtClean="0"/>
              <a:t>بالمياه</a:t>
            </a:r>
            <a:endParaRPr lang="fr-FR" dirty="0"/>
          </a:p>
        </p:txBody>
      </p:sp>
      <p:sp>
        <p:nvSpPr>
          <p:cNvPr id="3" name="Rectangle 2"/>
          <p:cNvSpPr/>
          <p:nvPr/>
        </p:nvSpPr>
        <p:spPr>
          <a:xfrm>
            <a:off x="5169024" y="3645024"/>
            <a:ext cx="4953000" cy="923330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r>
              <a:rPr lang="fr-FR" dirty="0" err="1"/>
              <a:t>الأنهار</a:t>
            </a:r>
            <a:r>
              <a:rPr lang="fr-FR" dirty="0"/>
              <a:t> </a:t>
            </a:r>
            <a:r>
              <a:rPr lang="fr-FR" dirty="0" err="1"/>
              <a:t>والبحيرات</a:t>
            </a:r>
            <a:endParaRPr lang="fr-FR" dirty="0"/>
          </a:p>
          <a:p>
            <a:r>
              <a:rPr lang="fr-FR" dirty="0" err="1"/>
              <a:t>المسطحات</a:t>
            </a:r>
            <a:r>
              <a:rPr lang="fr-FR" dirty="0"/>
              <a:t> </a:t>
            </a:r>
            <a:r>
              <a:rPr lang="fr-FR" dirty="0" err="1"/>
              <a:t>المائية</a:t>
            </a:r>
            <a:r>
              <a:rPr lang="fr-FR" dirty="0"/>
              <a:t> </a:t>
            </a:r>
            <a:r>
              <a:rPr lang="fr-FR" dirty="0" err="1"/>
              <a:t>الاصطناعية</a:t>
            </a:r>
            <a:endParaRPr lang="fr-FR" dirty="0"/>
          </a:p>
          <a:p>
            <a:r>
              <a:rPr lang="fr-FR" dirty="0" err="1"/>
              <a:t>الأراضي</a:t>
            </a:r>
            <a:r>
              <a:rPr lang="fr-FR" dirty="0"/>
              <a:t> </a:t>
            </a:r>
            <a:r>
              <a:rPr lang="fr-FR" dirty="0" err="1"/>
              <a:t>الرطبة</a:t>
            </a:r>
            <a:r>
              <a:rPr lang="fr-FR" dirty="0"/>
              <a:t> </a:t>
            </a:r>
            <a:r>
              <a:rPr lang="fr-FR" dirty="0" err="1"/>
              <a:t>النباتية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4029701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6" descr="Qarun Wetlands Dec 09 (4)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555" y="0"/>
            <a:ext cx="9984000" cy="69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ZoneTexte 5"/>
          <p:cNvSpPr txBox="1"/>
          <p:nvPr/>
        </p:nvSpPr>
        <p:spPr>
          <a:xfrm>
            <a:off x="818540" y="3966156"/>
            <a:ext cx="18302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DZ" sz="4800" b="1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شكرا!</a:t>
            </a:r>
            <a:endParaRPr lang="en-US" sz="4800" b="1" dirty="0">
              <a:solidFill>
                <a:schemeClr val="tx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6599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525" y="1268760"/>
            <a:ext cx="7635875" cy="540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ZoneTexte 7"/>
          <p:cNvSpPr txBox="1"/>
          <p:nvPr/>
        </p:nvSpPr>
        <p:spPr>
          <a:xfrm>
            <a:off x="272480" y="550421"/>
            <a:ext cx="9289032" cy="64633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DZ" kern="0" dirty="0">
                <a:solidFill>
                  <a:sysClr val="windowText" lastClr="000000"/>
                </a:solidFill>
              </a:rPr>
              <a:t>باستخدام سلسلة الأقمار </a:t>
            </a:r>
            <a:r>
              <a:rPr lang="ar-DZ" kern="0" dirty="0" smtClean="0">
                <a:solidFill>
                  <a:sysClr val="windowText" lastClr="000000"/>
                </a:solidFill>
              </a:rPr>
              <a:t>الصناعية </a:t>
            </a:r>
            <a:r>
              <a:rPr lang="ar-DZ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◄ رصد </a:t>
            </a:r>
            <a:r>
              <a:rPr lang="ar-DZ" kern="0" dirty="0" smtClea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الديناميكيات </a:t>
            </a:r>
            <a:r>
              <a:rPr lang="ar-DZ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الزمانية المكانية للمياه السطحية المفتوحة</a:t>
            </a:r>
          </a:p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DZ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(مثل بحيرات </a:t>
            </a:r>
            <a:r>
              <a:rPr lang="fr-FR" kern="0" dirty="0" err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Palavasian</a:t>
            </a:r>
            <a:r>
              <a:rPr lang="fr-FR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، </a:t>
            </a:r>
            <a:r>
              <a:rPr lang="ar-DZ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فرنسا</a:t>
            </a:r>
            <a:r>
              <a:rPr lang="ar-DZ" kern="0" dirty="0" smtClea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ar-DZ" kern="0" dirty="0">
              <a:solidFill>
                <a:sysClr val="windowText" lastClr="000000"/>
              </a:solidFill>
            </a:endParaRPr>
          </a:p>
        </p:txBody>
      </p:sp>
      <p:sp>
        <p:nvSpPr>
          <p:cNvPr id="10" name="Titre 1"/>
          <p:cNvSpPr>
            <a:spLocks noGrp="1"/>
          </p:cNvSpPr>
          <p:nvPr>
            <p:ph type="ctrTitle"/>
          </p:nvPr>
        </p:nvSpPr>
        <p:spPr>
          <a:noFill/>
        </p:spPr>
        <p:txBody>
          <a:bodyPr/>
          <a:lstStyle/>
          <a:p>
            <a:r>
              <a:rPr lang="ar-DZ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ديناميكيات </a:t>
            </a:r>
            <a:r>
              <a:rPr lang="ar-DZ" dirty="0">
                <a:solidFill>
                  <a:schemeClr val="tx2">
                    <a:lumMod val="60000"/>
                    <a:lumOff val="40000"/>
                  </a:schemeClr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المياه السطحية المفتوحة</a:t>
            </a:r>
            <a:endParaRPr lang="fr-FR" dirty="0">
              <a:solidFill>
                <a:schemeClr val="tx2">
                  <a:lumMod val="60000"/>
                  <a:lumOff val="40000"/>
                </a:schemeClr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763401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e 21"/>
          <p:cNvGrpSpPr/>
          <p:nvPr/>
        </p:nvGrpSpPr>
        <p:grpSpPr>
          <a:xfrm>
            <a:off x="468085" y="696686"/>
            <a:ext cx="2224792" cy="1800000"/>
            <a:chOff x="468085" y="696686"/>
            <a:chExt cx="2224792" cy="1800000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8085" y="696686"/>
              <a:ext cx="2224792" cy="18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7" name="Rectangle 1"/>
            <p:cNvSpPr>
              <a:spLocks noChangeArrowheads="1"/>
            </p:cNvSpPr>
            <p:nvPr/>
          </p:nvSpPr>
          <p:spPr bwMode="auto">
            <a:xfrm>
              <a:off x="1970314" y="707573"/>
              <a:ext cx="685801" cy="24622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DZ" altLang="de-DE" sz="1000" b="1" i="0" u="none" strike="noStrike" kern="1200" cap="none" spc="0" normalizeH="0" baseline="0" noProof="0" dirty="0" err="1" smtClean="0">
                  <a:ln>
                    <a:noFill/>
                  </a:ln>
                  <a:effectLst/>
                  <a:uLnTx/>
                  <a:uFillTx/>
                  <a:latin typeface="Arial" pitchFamily="34" charset="0"/>
                  <a:ea typeface="Times New Roman" pitchFamily="18" charset="0"/>
                  <a:cs typeface="Arial" panose="020B0604020202020204" pitchFamily="34" charset="0"/>
                </a:rPr>
                <a:t>جانفي</a:t>
              </a:r>
              <a:endParaRPr kumimoji="0" lang="en-GB" altLang="de-DE" sz="1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8" name="Groupe 22"/>
          <p:cNvGrpSpPr/>
          <p:nvPr/>
        </p:nvGrpSpPr>
        <p:grpSpPr>
          <a:xfrm>
            <a:off x="1497461" y="1403578"/>
            <a:ext cx="2233373" cy="1800000"/>
            <a:chOff x="1497461" y="1403578"/>
            <a:chExt cx="2233373" cy="1800000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97461" y="1403578"/>
              <a:ext cx="2233373" cy="18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" name="Rectangle 1"/>
            <p:cNvSpPr>
              <a:spLocks noChangeArrowheads="1"/>
            </p:cNvSpPr>
            <p:nvPr/>
          </p:nvSpPr>
          <p:spPr bwMode="auto">
            <a:xfrm>
              <a:off x="3015342" y="1415145"/>
              <a:ext cx="685801" cy="24622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DZ" altLang="de-DE" sz="1000" b="1" i="0" u="none" strike="noStrike" kern="1200" cap="none" spc="0" normalizeH="0" baseline="0" noProof="0" dirty="0" err="1" smtClean="0">
                  <a:ln>
                    <a:noFill/>
                  </a:ln>
                  <a:effectLst/>
                  <a:uLnTx/>
                  <a:uFillTx/>
                  <a:latin typeface="Arial" pitchFamily="34" charset="0"/>
                  <a:ea typeface="Times New Roman" pitchFamily="18" charset="0"/>
                  <a:cs typeface="Arial" panose="020B0604020202020204" pitchFamily="34" charset="0"/>
                </a:rPr>
                <a:t>افريل</a:t>
              </a:r>
              <a:endParaRPr kumimoji="0" lang="en-GB" altLang="de-DE" sz="1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11" name="Groupe 23"/>
          <p:cNvGrpSpPr/>
          <p:nvPr/>
        </p:nvGrpSpPr>
        <p:grpSpPr>
          <a:xfrm>
            <a:off x="2573785" y="2109792"/>
            <a:ext cx="2234408" cy="1800000"/>
            <a:chOff x="2573785" y="2109792"/>
            <a:chExt cx="2234408" cy="1800000"/>
          </a:xfrm>
        </p:grpSpPr>
        <p:pic>
          <p:nvPicPr>
            <p:cNvPr id="12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573785" y="2109792"/>
              <a:ext cx="2234408" cy="18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3" name="Rectangle 1"/>
            <p:cNvSpPr>
              <a:spLocks noChangeArrowheads="1"/>
            </p:cNvSpPr>
            <p:nvPr/>
          </p:nvSpPr>
          <p:spPr bwMode="auto">
            <a:xfrm>
              <a:off x="4103913" y="2122716"/>
              <a:ext cx="685801" cy="24622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DZ" altLang="de-DE" sz="10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" pitchFamily="34" charset="0"/>
                  <a:ea typeface="Times New Roman" pitchFamily="18" charset="0"/>
                  <a:cs typeface="Arial" panose="020B0604020202020204" pitchFamily="34" charset="0"/>
                </a:rPr>
                <a:t>ماي</a:t>
              </a:r>
              <a:endParaRPr kumimoji="0" lang="en-GB" altLang="de-DE" sz="1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14" name="Groupe 24"/>
          <p:cNvGrpSpPr/>
          <p:nvPr/>
        </p:nvGrpSpPr>
        <p:grpSpPr>
          <a:xfrm>
            <a:off x="3632422" y="2829614"/>
            <a:ext cx="2237664" cy="1800000"/>
            <a:chOff x="3632422" y="2829614"/>
            <a:chExt cx="2237664" cy="1800000"/>
          </a:xfrm>
        </p:grpSpPr>
        <p:pic>
          <p:nvPicPr>
            <p:cNvPr id="15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632422" y="2829614"/>
              <a:ext cx="2237664" cy="18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6" name="Rectangle 1"/>
            <p:cNvSpPr>
              <a:spLocks noChangeArrowheads="1"/>
            </p:cNvSpPr>
            <p:nvPr/>
          </p:nvSpPr>
          <p:spPr bwMode="auto">
            <a:xfrm>
              <a:off x="5159827" y="2841173"/>
              <a:ext cx="685801" cy="24622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DZ" altLang="de-DE" sz="10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" pitchFamily="34" charset="0"/>
                  <a:ea typeface="Times New Roman" pitchFamily="18" charset="0"/>
                  <a:cs typeface="Arial" panose="020B0604020202020204" pitchFamily="34" charset="0"/>
                </a:rPr>
                <a:t>جوان</a:t>
              </a:r>
              <a:endParaRPr kumimoji="0" lang="en-GB" altLang="de-DE" sz="1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17" name="Groupe 25"/>
          <p:cNvGrpSpPr/>
          <p:nvPr/>
        </p:nvGrpSpPr>
        <p:grpSpPr>
          <a:xfrm>
            <a:off x="4684252" y="3580732"/>
            <a:ext cx="2224791" cy="1800000"/>
            <a:chOff x="4684252" y="3580732"/>
            <a:chExt cx="2224791" cy="1800000"/>
          </a:xfrm>
        </p:grpSpPr>
        <p:pic>
          <p:nvPicPr>
            <p:cNvPr id="18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684252" y="3580732"/>
              <a:ext cx="2224791" cy="18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9" name="Rectangle 1"/>
            <p:cNvSpPr>
              <a:spLocks noChangeArrowheads="1"/>
            </p:cNvSpPr>
            <p:nvPr/>
          </p:nvSpPr>
          <p:spPr bwMode="auto">
            <a:xfrm>
              <a:off x="6204855" y="3592287"/>
              <a:ext cx="685801" cy="24622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DZ" altLang="de-DE" sz="1000" b="1" i="0" u="none" strike="noStrike" kern="1200" cap="none" spc="0" normalizeH="0" baseline="0" noProof="0" dirty="0" err="1" smtClean="0">
                  <a:ln>
                    <a:noFill/>
                  </a:ln>
                  <a:effectLst/>
                  <a:uLnTx/>
                  <a:uFillTx/>
                  <a:latin typeface="Arial" pitchFamily="34" charset="0"/>
                  <a:ea typeface="Times New Roman" pitchFamily="18" charset="0"/>
                  <a:cs typeface="Arial" panose="020B0604020202020204" pitchFamily="34" charset="0"/>
                </a:rPr>
                <a:t>جويلية</a:t>
              </a:r>
              <a:endParaRPr kumimoji="0" lang="en-GB" altLang="de-DE" sz="1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20" name="Groupe 26"/>
          <p:cNvGrpSpPr/>
          <p:nvPr/>
        </p:nvGrpSpPr>
        <p:grpSpPr>
          <a:xfrm>
            <a:off x="5718501" y="4300553"/>
            <a:ext cx="2228062" cy="1800000"/>
            <a:chOff x="5718501" y="4300553"/>
            <a:chExt cx="2228062" cy="1800000"/>
          </a:xfrm>
        </p:grpSpPr>
        <p:pic>
          <p:nvPicPr>
            <p:cNvPr id="21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718501" y="4300553"/>
              <a:ext cx="2228062" cy="18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2" name="Rectangle 1"/>
            <p:cNvSpPr>
              <a:spLocks noChangeArrowheads="1"/>
            </p:cNvSpPr>
            <p:nvPr/>
          </p:nvSpPr>
          <p:spPr bwMode="auto">
            <a:xfrm>
              <a:off x="7217227" y="4321630"/>
              <a:ext cx="685801" cy="24622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lang="ar-DZ" altLang="de-DE" sz="1000" b="1" dirty="0" smtClean="0">
                  <a:cs typeface="Arial" panose="020B0604020202020204" pitchFamily="34" charset="0"/>
                </a:rPr>
                <a:t>اكتوبر</a:t>
              </a:r>
              <a:endParaRPr kumimoji="0" lang="en-GB" altLang="de-DE" sz="1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23" name="Groupe 27"/>
          <p:cNvGrpSpPr/>
          <p:nvPr/>
        </p:nvGrpSpPr>
        <p:grpSpPr>
          <a:xfrm>
            <a:off x="6804244" y="5050308"/>
            <a:ext cx="2216210" cy="1800000"/>
            <a:chOff x="6804244" y="5050308"/>
            <a:chExt cx="2216210" cy="1800000"/>
          </a:xfrm>
        </p:grpSpPr>
        <p:pic>
          <p:nvPicPr>
            <p:cNvPr id="24" name="Picture 8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804244" y="5050308"/>
              <a:ext cx="2216210" cy="18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5" name="Rectangle 1"/>
            <p:cNvSpPr>
              <a:spLocks noChangeArrowheads="1"/>
            </p:cNvSpPr>
            <p:nvPr/>
          </p:nvSpPr>
          <p:spPr bwMode="auto">
            <a:xfrm>
              <a:off x="8164286" y="5072744"/>
              <a:ext cx="838201" cy="24622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lang="ar-DZ" altLang="de-DE" sz="1000" b="1" dirty="0" smtClean="0">
                  <a:cs typeface="Arial" panose="020B0604020202020204" pitchFamily="34" charset="0"/>
                </a:rPr>
                <a:t>ديسمبر</a:t>
              </a:r>
              <a:endParaRPr kumimoji="0" lang="en-GB" altLang="de-DE" sz="1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26" name="Title 2"/>
          <p:cNvSpPr txBox="1">
            <a:spLocks/>
          </p:cNvSpPr>
          <p:nvPr/>
        </p:nvSpPr>
        <p:spPr>
          <a:xfrm>
            <a:off x="3761928" y="764704"/>
            <a:ext cx="5943600" cy="4572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lvl="0" algn="ctr" rtl="1">
              <a:spcBef>
                <a:spcPct val="0"/>
              </a:spcBef>
              <a:defRPr/>
            </a:pPr>
            <a:r>
              <a:rPr lang="ar-DZ" sz="2200" dirty="0">
                <a:latin typeface="+mj-lt"/>
                <a:ea typeface="+mj-ea"/>
                <a:cs typeface="+mj-cs"/>
              </a:rPr>
              <a:t>السلسلة الزمنية </a:t>
            </a:r>
            <a:r>
              <a:rPr lang="ar-DZ" sz="2200" dirty="0" smtClean="0">
                <a:latin typeface="+mj-lt"/>
                <a:ea typeface="+mj-ea"/>
                <a:cs typeface="+mj-cs"/>
              </a:rPr>
              <a:t>للقالة (الجزائر</a:t>
            </a:r>
            <a:r>
              <a:rPr lang="ar-DZ" sz="2200" dirty="0">
                <a:latin typeface="+mj-lt"/>
                <a:ea typeface="+mj-ea"/>
                <a:cs typeface="+mj-cs"/>
              </a:rPr>
              <a:t>) </a:t>
            </a:r>
            <a:r>
              <a:rPr lang="ar-DZ" sz="2200" dirty="0" err="1">
                <a:latin typeface="+mj-lt"/>
                <a:ea typeface="+mj-ea"/>
                <a:cs typeface="+mj-cs"/>
              </a:rPr>
              <a:t>لاندسات</a:t>
            </a:r>
            <a:r>
              <a:rPr lang="ar-DZ" sz="2200" dirty="0">
                <a:latin typeface="+mj-lt"/>
                <a:ea typeface="+mj-ea"/>
                <a:cs typeface="+mj-cs"/>
              </a:rPr>
              <a:t> 8 (2015)</a:t>
            </a:r>
            <a:endParaRPr kumimoji="0" lang="en-GB" sz="2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7" name="Title 2"/>
          <p:cNvSpPr txBox="1">
            <a:spLocks/>
          </p:cNvSpPr>
          <p:nvPr/>
        </p:nvSpPr>
        <p:spPr>
          <a:xfrm>
            <a:off x="345279" y="5949280"/>
            <a:ext cx="4679729" cy="720080"/>
          </a:xfrm>
          <a:prstGeom prst="rect">
            <a:avLst/>
          </a:prstGeom>
          <a:ln>
            <a:noFill/>
          </a:ln>
        </p:spPr>
        <p:txBody>
          <a:bodyPr/>
          <a:lstStyle/>
          <a:p>
            <a:pPr lvl="0" algn="ctr">
              <a:spcBef>
                <a:spcPct val="0"/>
              </a:spcBef>
              <a:defRPr/>
            </a:pPr>
            <a:r>
              <a:rPr lang="ar-DZ" sz="20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التقاط الديناميكيات الزمانية المكانية المعقدة للأراضي الرطبة في البحر المتوسط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8" name="Titre 1"/>
          <p:cNvSpPr>
            <a:spLocks noGrp="1"/>
          </p:cNvSpPr>
          <p:nvPr>
            <p:ph type="ctrTitle"/>
          </p:nvPr>
        </p:nvSpPr>
        <p:spPr>
          <a:xfrm>
            <a:off x="500737" y="1"/>
            <a:ext cx="9405263" cy="404664"/>
          </a:xfrm>
          <a:noFill/>
        </p:spPr>
        <p:txBody>
          <a:bodyPr/>
          <a:lstStyle/>
          <a:p>
            <a:r>
              <a:rPr lang="ar-DZ">
                <a:solidFill>
                  <a:schemeClr val="tx2">
                    <a:lumMod val="60000"/>
                    <a:lumOff val="40000"/>
                  </a:schemeClr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ديناميكيات المياه السطحية المفتوحة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473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05"/>
          <a:stretch>
            <a:fillRect/>
          </a:stretch>
        </p:blipFill>
        <p:spPr bwMode="auto">
          <a:xfrm>
            <a:off x="1534859" y="332656"/>
            <a:ext cx="6874525" cy="65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re 1"/>
          <p:cNvSpPr>
            <a:spLocks noGrp="1"/>
          </p:cNvSpPr>
          <p:nvPr>
            <p:ph type="ctrTitle"/>
          </p:nvPr>
        </p:nvSpPr>
        <p:spPr>
          <a:noFill/>
        </p:spPr>
        <p:txBody>
          <a:bodyPr/>
          <a:lstStyle/>
          <a:p>
            <a:r>
              <a:rPr lang="ar-DZ">
                <a:solidFill>
                  <a:schemeClr val="tx2">
                    <a:lumMod val="60000"/>
                    <a:lumOff val="40000"/>
                  </a:schemeClr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ديناميكيات المياه السطحية المفتوحة</a:t>
            </a:r>
            <a:endParaRPr lang="fr-FR" dirty="0"/>
          </a:p>
        </p:txBody>
      </p:sp>
      <p:sp>
        <p:nvSpPr>
          <p:cNvPr id="3" name="ZoneTexte 2"/>
          <p:cNvSpPr txBox="1"/>
          <p:nvPr/>
        </p:nvSpPr>
        <p:spPr>
          <a:xfrm>
            <a:off x="1352600" y="6351711"/>
            <a:ext cx="216024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ar-DZ" sz="1200" b="1" dirty="0" smtClean="0"/>
              <a:t>درجة الغمر بالمياه</a:t>
            </a:r>
          </a:p>
          <a:p>
            <a:pPr algn="r"/>
            <a:r>
              <a:rPr lang="ar-DZ" sz="1200" b="1" dirty="0" smtClean="0"/>
              <a:t>غياب المعطيات</a:t>
            </a:r>
            <a:endParaRPr lang="fr-FR" sz="1200" b="1" dirty="0"/>
          </a:p>
        </p:txBody>
      </p:sp>
    </p:spTree>
    <p:extLst>
      <p:ext uri="{BB962C8B-B14F-4D97-AF65-F5344CB8AC3E}">
        <p14:creationId xmlns:p14="http://schemas.microsoft.com/office/powerpoint/2010/main" val="2923373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58"/>
          <a:stretch>
            <a:fillRect/>
          </a:stretch>
        </p:blipFill>
        <p:spPr bwMode="auto">
          <a:xfrm>
            <a:off x="5364163" y="2212965"/>
            <a:ext cx="1406525" cy="99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4"/>
          <a:stretch>
            <a:fillRect/>
          </a:stretch>
        </p:blipFill>
        <p:spPr bwMode="auto">
          <a:xfrm>
            <a:off x="7064375" y="2174865"/>
            <a:ext cx="1466850" cy="103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214552"/>
            <a:ext cx="11779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3300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6" r="24883"/>
          <a:stretch>
            <a:fillRect/>
          </a:stretch>
        </p:blipFill>
        <p:spPr bwMode="auto">
          <a:xfrm>
            <a:off x="1403350" y="2214552"/>
            <a:ext cx="1146175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3300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19"/>
          <a:stretch>
            <a:fillRect/>
          </a:stretch>
        </p:blipFill>
        <p:spPr bwMode="auto">
          <a:xfrm>
            <a:off x="3957638" y="2214552"/>
            <a:ext cx="1397000" cy="976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-1308"/>
          <a:stretch>
            <a:fillRect/>
          </a:stretch>
        </p:blipFill>
        <p:spPr bwMode="auto">
          <a:xfrm>
            <a:off x="2555875" y="2214552"/>
            <a:ext cx="1196975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3300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feld 8"/>
          <p:cNvSpPr txBox="1">
            <a:spLocks noChangeArrowheads="1"/>
          </p:cNvSpPr>
          <p:nvPr/>
        </p:nvSpPr>
        <p:spPr bwMode="auto">
          <a:xfrm>
            <a:off x="1162050" y="1928802"/>
            <a:ext cx="1303562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>
            <a:lvl1pPr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ar-DZ" sz="1000" dirty="0">
                <a:solidFill>
                  <a:srgbClr val="002640"/>
                </a:solidFill>
              </a:rPr>
              <a:t>صور إدخال القمر الصناعي</a:t>
            </a:r>
            <a:endParaRPr lang="en-US" sz="1000" dirty="0">
              <a:solidFill>
                <a:srgbClr val="002640"/>
              </a:solidFill>
            </a:endParaRPr>
          </a:p>
        </p:txBody>
      </p:sp>
      <p:sp>
        <p:nvSpPr>
          <p:cNvPr id="13" name="Textfeld 9"/>
          <p:cNvSpPr txBox="1">
            <a:spLocks noChangeArrowheads="1"/>
          </p:cNvSpPr>
          <p:nvPr/>
        </p:nvSpPr>
        <p:spPr bwMode="auto">
          <a:xfrm>
            <a:off x="3971925" y="1952615"/>
            <a:ext cx="2058577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>
            <a:lvl1pPr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ar-DZ" sz="1000" dirty="0">
                <a:solidFill>
                  <a:srgbClr val="002640"/>
                </a:solidFill>
              </a:rPr>
              <a:t>المعالجة المسبقة للقياس الإشعاعي والهندسي</a:t>
            </a:r>
            <a:endParaRPr lang="en-US" sz="1000" dirty="0">
              <a:solidFill>
                <a:srgbClr val="002640"/>
              </a:solidFill>
            </a:endParaRPr>
          </a:p>
        </p:txBody>
      </p:sp>
      <p:sp>
        <p:nvSpPr>
          <p:cNvPr id="14" name="Textfeld 10"/>
          <p:cNvSpPr txBox="1">
            <a:spLocks noChangeArrowheads="1"/>
          </p:cNvSpPr>
          <p:nvPr/>
        </p:nvSpPr>
        <p:spPr bwMode="auto">
          <a:xfrm>
            <a:off x="7286625" y="1936740"/>
            <a:ext cx="431528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>
            <a:lvl1pPr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ar-DZ" sz="1000" dirty="0">
                <a:solidFill>
                  <a:srgbClr val="002640"/>
                </a:solidFill>
              </a:rPr>
              <a:t>تجزئة</a:t>
            </a:r>
            <a:endParaRPr lang="en-US" sz="1000" dirty="0">
              <a:solidFill>
                <a:srgbClr val="002640"/>
              </a:solidFill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48"/>
          <a:stretch>
            <a:fillRect/>
          </a:stretch>
        </p:blipFill>
        <p:spPr bwMode="auto">
          <a:xfrm>
            <a:off x="2517775" y="3798877"/>
            <a:ext cx="1439863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9"/>
          <a:stretch>
            <a:fillRect/>
          </a:stretch>
        </p:blipFill>
        <p:spPr bwMode="auto">
          <a:xfrm>
            <a:off x="3992563" y="3795702"/>
            <a:ext cx="1497012" cy="1071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6" r="14046"/>
          <a:stretch>
            <a:fillRect/>
          </a:stretch>
        </p:blipFill>
        <p:spPr bwMode="auto">
          <a:xfrm>
            <a:off x="628650" y="3805227"/>
            <a:ext cx="1473200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Grafik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5025" y="3795702"/>
            <a:ext cx="123190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feld 15"/>
          <p:cNvSpPr txBox="1">
            <a:spLocks noChangeArrowheads="1"/>
          </p:cNvSpPr>
          <p:nvPr/>
        </p:nvSpPr>
        <p:spPr bwMode="auto">
          <a:xfrm>
            <a:off x="504825" y="3532177"/>
            <a:ext cx="1236236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>
            <a:lvl1pPr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ar-DZ" sz="1000" dirty="0">
                <a:solidFill>
                  <a:srgbClr val="002640"/>
                </a:solidFill>
              </a:rPr>
              <a:t>التدريب من أجل التصنيف</a:t>
            </a:r>
            <a:endParaRPr lang="en-US" sz="1000" dirty="0">
              <a:solidFill>
                <a:srgbClr val="002640"/>
              </a:solidFill>
            </a:endParaRPr>
          </a:p>
        </p:txBody>
      </p:sp>
      <p:sp>
        <p:nvSpPr>
          <p:cNvPr id="20" name="Textfeld 16"/>
          <p:cNvSpPr txBox="1">
            <a:spLocks noChangeArrowheads="1"/>
          </p:cNvSpPr>
          <p:nvPr/>
        </p:nvSpPr>
        <p:spPr bwMode="auto">
          <a:xfrm>
            <a:off x="2486025" y="3532177"/>
            <a:ext cx="1818126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>
            <a:lvl1pPr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r" rtl="1" eaLnBrk="1" hangingPunct="1"/>
            <a:r>
              <a:rPr lang="ar-DZ" sz="1000" dirty="0">
                <a:solidFill>
                  <a:srgbClr val="002640"/>
                </a:solidFill>
              </a:rPr>
              <a:t>تصنيف </a:t>
            </a:r>
            <a:r>
              <a:rPr lang="en-US" sz="1000" dirty="0">
                <a:solidFill>
                  <a:srgbClr val="002640"/>
                </a:solidFill>
              </a:rPr>
              <a:t>LULC </a:t>
            </a:r>
            <a:r>
              <a:rPr lang="ar-DZ" sz="1000" dirty="0">
                <a:solidFill>
                  <a:srgbClr val="002640"/>
                </a:solidFill>
              </a:rPr>
              <a:t>نتيجة سنتين مختلفتين</a:t>
            </a:r>
            <a:endParaRPr lang="en-US" sz="1000" dirty="0">
              <a:solidFill>
                <a:srgbClr val="002640"/>
              </a:solidFill>
            </a:endParaRPr>
          </a:p>
        </p:txBody>
      </p:sp>
      <p:sp>
        <p:nvSpPr>
          <p:cNvPr id="21" name="Textfeld 17"/>
          <p:cNvSpPr txBox="1">
            <a:spLocks noChangeArrowheads="1"/>
          </p:cNvSpPr>
          <p:nvPr/>
        </p:nvSpPr>
        <p:spPr bwMode="auto">
          <a:xfrm>
            <a:off x="5816600" y="3532177"/>
            <a:ext cx="830677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>
            <a:lvl1pPr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r" rtl="1" eaLnBrk="1" hangingPunct="1"/>
            <a:r>
              <a:rPr lang="ar-DZ" sz="1000" dirty="0">
                <a:solidFill>
                  <a:srgbClr val="002640"/>
                </a:solidFill>
              </a:rPr>
              <a:t>تصنيف </a:t>
            </a:r>
            <a:r>
              <a:rPr lang="en-US" sz="1000" dirty="0">
                <a:solidFill>
                  <a:srgbClr val="002640"/>
                </a:solidFill>
              </a:rPr>
              <a:t>WCR</a:t>
            </a: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73"/>
          <a:stretch>
            <a:fillRect/>
          </a:stretch>
        </p:blipFill>
        <p:spPr bwMode="auto">
          <a:xfrm>
            <a:off x="3306763" y="5419715"/>
            <a:ext cx="1281112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11214"/>
          <a:stretch>
            <a:fillRect/>
          </a:stretch>
        </p:blipFill>
        <p:spPr bwMode="auto">
          <a:xfrm>
            <a:off x="1792288" y="5419715"/>
            <a:ext cx="1279525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62"/>
          <a:stretch>
            <a:fillRect/>
          </a:stretch>
        </p:blipFill>
        <p:spPr bwMode="auto">
          <a:xfrm>
            <a:off x="566738" y="5419715"/>
            <a:ext cx="1192212" cy="928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8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5380" y="5423059"/>
            <a:ext cx="1970317" cy="846284"/>
          </a:xfrm>
          <a:prstGeom prst="flowChartMultidocument">
            <a:avLst/>
          </a:prstGeom>
          <a:noFill/>
          <a:ln w="3175">
            <a:solidFill>
              <a:srgbClr val="00206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5248527"/>
            <a:ext cx="1440203" cy="1020816"/>
          </a:xfrm>
          <a:prstGeom prst="rect">
            <a:avLst/>
          </a:prstGeom>
          <a:noFill/>
          <a:ln w="3175" algn="ctr">
            <a:solidFill>
              <a:srgbClr val="002060"/>
            </a:solidFill>
            <a:miter lim="800000"/>
            <a:headEnd/>
            <a:tailEnd/>
          </a:ln>
          <a:effectLst/>
          <a:scene3d>
            <a:camera prst="perspectiveHeroicExtremeLef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0033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Textfeld 23"/>
          <p:cNvSpPr txBox="1">
            <a:spLocks noChangeArrowheads="1"/>
          </p:cNvSpPr>
          <p:nvPr/>
        </p:nvSpPr>
        <p:spPr bwMode="auto">
          <a:xfrm>
            <a:off x="820738" y="5176827"/>
            <a:ext cx="1067921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>
            <a:lvl1pPr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ar-DZ" sz="1000" dirty="0">
                <a:solidFill>
                  <a:srgbClr val="002640"/>
                </a:solidFill>
              </a:rPr>
              <a:t>تغيير / لا تغيير اخفاء</a:t>
            </a:r>
            <a:endParaRPr lang="en-US" sz="1000" dirty="0">
              <a:solidFill>
                <a:srgbClr val="002640"/>
              </a:solidFill>
            </a:endParaRPr>
          </a:p>
        </p:txBody>
      </p:sp>
      <p:sp>
        <p:nvSpPr>
          <p:cNvPr id="28" name="Textfeld 24"/>
          <p:cNvSpPr txBox="1">
            <a:spLocks noChangeArrowheads="1"/>
          </p:cNvSpPr>
          <p:nvPr/>
        </p:nvSpPr>
        <p:spPr bwMode="auto">
          <a:xfrm>
            <a:off x="3180350" y="5101673"/>
            <a:ext cx="1079142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>
            <a:lvl1pPr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ar-DZ" sz="1000" dirty="0">
                <a:solidFill>
                  <a:srgbClr val="002640"/>
                </a:solidFill>
              </a:rPr>
              <a:t>تغيير تصنيف الوظيفة</a:t>
            </a:r>
            <a:endParaRPr lang="en-US" sz="1000" dirty="0">
              <a:solidFill>
                <a:srgbClr val="002640"/>
              </a:solidFill>
            </a:endParaRPr>
          </a:p>
        </p:txBody>
      </p:sp>
      <p:sp>
        <p:nvSpPr>
          <p:cNvPr id="29" name="Pfeil nach rechts 25"/>
          <p:cNvSpPr/>
          <p:nvPr/>
        </p:nvSpPr>
        <p:spPr>
          <a:xfrm>
            <a:off x="3752850" y="2584440"/>
            <a:ext cx="204788" cy="26828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de-DE">
              <a:solidFill>
                <a:srgbClr val="002640"/>
              </a:solidFill>
            </a:endParaRPr>
          </a:p>
        </p:txBody>
      </p:sp>
      <p:sp>
        <p:nvSpPr>
          <p:cNvPr id="30" name="Pfeil nach rechts 26"/>
          <p:cNvSpPr/>
          <p:nvPr/>
        </p:nvSpPr>
        <p:spPr>
          <a:xfrm>
            <a:off x="6853238" y="2578090"/>
            <a:ext cx="203200" cy="26828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de-DE">
              <a:solidFill>
                <a:srgbClr val="002640"/>
              </a:solidFill>
            </a:endParaRPr>
          </a:p>
        </p:txBody>
      </p:sp>
      <p:sp>
        <p:nvSpPr>
          <p:cNvPr id="31" name="Pfeil nach rechts 27"/>
          <p:cNvSpPr/>
          <p:nvPr/>
        </p:nvSpPr>
        <p:spPr>
          <a:xfrm>
            <a:off x="376238" y="4214802"/>
            <a:ext cx="204787" cy="26828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de-DE">
              <a:solidFill>
                <a:srgbClr val="002640"/>
              </a:solidFill>
            </a:endParaRPr>
          </a:p>
        </p:txBody>
      </p:sp>
      <p:sp>
        <p:nvSpPr>
          <p:cNvPr id="32" name="Pfeil nach rechts 28"/>
          <p:cNvSpPr/>
          <p:nvPr/>
        </p:nvSpPr>
        <p:spPr>
          <a:xfrm>
            <a:off x="2195736" y="4197340"/>
            <a:ext cx="204787" cy="26828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de-DE">
              <a:solidFill>
                <a:srgbClr val="002640"/>
              </a:solidFill>
            </a:endParaRPr>
          </a:p>
        </p:txBody>
      </p:sp>
      <p:sp>
        <p:nvSpPr>
          <p:cNvPr id="33" name="Pfeil nach rechts 29"/>
          <p:cNvSpPr/>
          <p:nvPr/>
        </p:nvSpPr>
        <p:spPr>
          <a:xfrm>
            <a:off x="5580112" y="4168765"/>
            <a:ext cx="203200" cy="26828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de-DE">
              <a:solidFill>
                <a:srgbClr val="002640"/>
              </a:solidFill>
            </a:endParaRPr>
          </a:p>
        </p:txBody>
      </p:sp>
      <p:sp>
        <p:nvSpPr>
          <p:cNvPr id="34" name="Pfeil nach rechts 30"/>
          <p:cNvSpPr/>
          <p:nvPr/>
        </p:nvSpPr>
        <p:spPr>
          <a:xfrm>
            <a:off x="3108325" y="5746740"/>
            <a:ext cx="204788" cy="26828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de-DE">
              <a:solidFill>
                <a:srgbClr val="002640"/>
              </a:solidFill>
            </a:endParaRPr>
          </a:p>
        </p:txBody>
      </p:sp>
      <p:sp>
        <p:nvSpPr>
          <p:cNvPr id="35" name="Pfeil nach rechts 31"/>
          <p:cNvSpPr/>
          <p:nvPr/>
        </p:nvSpPr>
        <p:spPr>
          <a:xfrm>
            <a:off x="4902200" y="5711815"/>
            <a:ext cx="203200" cy="26828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de-DE">
              <a:solidFill>
                <a:srgbClr val="002640"/>
              </a:solidFill>
            </a:endParaRPr>
          </a:p>
        </p:txBody>
      </p:sp>
      <p:sp>
        <p:nvSpPr>
          <p:cNvPr id="36" name="Pfeil nach rechts 32"/>
          <p:cNvSpPr/>
          <p:nvPr/>
        </p:nvSpPr>
        <p:spPr>
          <a:xfrm>
            <a:off x="350838" y="5749915"/>
            <a:ext cx="203200" cy="26828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de-DE">
              <a:solidFill>
                <a:srgbClr val="002640"/>
              </a:solidFill>
            </a:endParaRPr>
          </a:p>
        </p:txBody>
      </p:sp>
      <p:sp>
        <p:nvSpPr>
          <p:cNvPr id="37" name="Textfeld 24"/>
          <p:cNvSpPr txBox="1">
            <a:spLocks noChangeArrowheads="1"/>
          </p:cNvSpPr>
          <p:nvPr/>
        </p:nvSpPr>
        <p:spPr bwMode="auto">
          <a:xfrm>
            <a:off x="6837363" y="5175240"/>
            <a:ext cx="782587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>
            <a:lvl1pPr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ar-DZ" sz="1000" dirty="0">
                <a:solidFill>
                  <a:srgbClr val="002640"/>
                </a:solidFill>
              </a:rPr>
              <a:t>حساب المؤشر</a:t>
            </a:r>
            <a:endParaRPr lang="en-US" sz="1000" dirty="0">
              <a:solidFill>
                <a:srgbClr val="002640"/>
              </a:solidFill>
            </a:endParaRPr>
          </a:p>
        </p:txBody>
      </p:sp>
      <p:sp>
        <p:nvSpPr>
          <p:cNvPr id="38" name="Textfeld 24"/>
          <p:cNvSpPr txBox="1">
            <a:spLocks noChangeArrowheads="1"/>
          </p:cNvSpPr>
          <p:nvPr/>
        </p:nvSpPr>
        <p:spPr bwMode="auto">
          <a:xfrm>
            <a:off x="5411788" y="5173652"/>
            <a:ext cx="846137" cy="2444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>
            <a:lvl1pPr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ar-DZ" sz="1000" dirty="0">
                <a:solidFill>
                  <a:srgbClr val="002640"/>
                </a:solidFill>
              </a:rPr>
              <a:t>تخطيط الخريطة</a:t>
            </a:r>
            <a:endParaRPr lang="en-US" sz="1000" dirty="0">
              <a:solidFill>
                <a:srgbClr val="002640"/>
              </a:solidFill>
            </a:endParaRPr>
          </a:p>
        </p:txBody>
      </p:sp>
      <p:sp>
        <p:nvSpPr>
          <p:cNvPr id="39" name="Textfeld 10"/>
          <p:cNvSpPr txBox="1">
            <a:spLocks noChangeArrowheads="1"/>
          </p:cNvSpPr>
          <p:nvPr/>
        </p:nvSpPr>
        <p:spPr bwMode="auto">
          <a:xfrm>
            <a:off x="7475886" y="3487360"/>
            <a:ext cx="156966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>
            <a:lvl1pPr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sz="1800" dirty="0" smtClean="0">
                <a:solidFill>
                  <a:srgbClr val="002640"/>
                </a:solidFill>
              </a:rPr>
              <a:t>T1 (ex. 1975)</a:t>
            </a:r>
            <a:endParaRPr lang="en-US" sz="1800" dirty="0">
              <a:solidFill>
                <a:srgbClr val="002640"/>
              </a:solidFill>
            </a:endParaRPr>
          </a:p>
        </p:txBody>
      </p:sp>
      <p:sp>
        <p:nvSpPr>
          <p:cNvPr id="40" name="Textfeld 10"/>
          <p:cNvSpPr txBox="1">
            <a:spLocks noChangeArrowheads="1"/>
          </p:cNvSpPr>
          <p:nvPr/>
        </p:nvSpPr>
        <p:spPr bwMode="auto">
          <a:xfrm>
            <a:off x="7472402" y="3904461"/>
            <a:ext cx="156966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>
            <a:lvl1pPr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sz="1800" dirty="0" smtClean="0">
                <a:solidFill>
                  <a:srgbClr val="002640"/>
                </a:solidFill>
              </a:rPr>
              <a:t>T2 (ex. 1990)</a:t>
            </a:r>
            <a:endParaRPr lang="en-US" sz="1800" dirty="0">
              <a:solidFill>
                <a:srgbClr val="002640"/>
              </a:solidFill>
            </a:endParaRPr>
          </a:p>
        </p:txBody>
      </p:sp>
      <p:sp>
        <p:nvSpPr>
          <p:cNvPr id="41" name="Textfeld 10"/>
          <p:cNvSpPr txBox="1">
            <a:spLocks noChangeArrowheads="1"/>
          </p:cNvSpPr>
          <p:nvPr/>
        </p:nvSpPr>
        <p:spPr bwMode="auto">
          <a:xfrm>
            <a:off x="7472402" y="4306744"/>
            <a:ext cx="156966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>
            <a:lvl1pPr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sz="1800" dirty="0" smtClean="0">
                <a:solidFill>
                  <a:srgbClr val="002640"/>
                </a:solidFill>
              </a:rPr>
              <a:t>T3 (ex. 2005)</a:t>
            </a:r>
            <a:endParaRPr lang="en-US" sz="1800" dirty="0">
              <a:solidFill>
                <a:srgbClr val="002640"/>
              </a:solidFill>
            </a:endParaRPr>
          </a:p>
        </p:txBody>
      </p:sp>
      <p:sp>
        <p:nvSpPr>
          <p:cNvPr id="42" name="Pfeil nach rechts 28"/>
          <p:cNvSpPr/>
          <p:nvPr/>
        </p:nvSpPr>
        <p:spPr>
          <a:xfrm>
            <a:off x="7215206" y="4164250"/>
            <a:ext cx="204787" cy="26828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de-DE">
              <a:solidFill>
                <a:srgbClr val="002640"/>
              </a:solidFill>
            </a:endParaRPr>
          </a:p>
        </p:txBody>
      </p:sp>
      <p:sp>
        <p:nvSpPr>
          <p:cNvPr id="43" name="ZoneTexte 42"/>
          <p:cNvSpPr txBox="1"/>
          <p:nvPr/>
        </p:nvSpPr>
        <p:spPr>
          <a:xfrm>
            <a:off x="323528" y="1124744"/>
            <a:ext cx="5493072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ar-DZ" sz="3200" dirty="0" smtClean="0"/>
              <a:t> </a:t>
            </a:r>
            <a:r>
              <a:rPr lang="en-US" sz="3200" dirty="0" smtClean="0"/>
              <a:t>LULC </a:t>
            </a:r>
            <a:r>
              <a:rPr lang="ar-DZ" sz="3200" dirty="0" smtClean="0"/>
              <a:t>وديناميكية المنحنيات</a:t>
            </a:r>
            <a:endParaRPr lang="en-US" sz="3200" dirty="0"/>
          </a:p>
        </p:txBody>
      </p:sp>
      <p:sp>
        <p:nvSpPr>
          <p:cNvPr id="45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rtl="1"/>
            <a:r>
              <a:rPr lang="ar-DZ" dirty="0"/>
              <a:t>تغييرات </a:t>
            </a:r>
            <a:r>
              <a:rPr lang="en-US" dirty="0"/>
              <a:t>LULC </a:t>
            </a:r>
            <a:r>
              <a:rPr lang="ar-DZ" dirty="0"/>
              <a:t>و </a:t>
            </a:r>
            <a:r>
              <a:rPr lang="en-US" dirty="0"/>
              <a:t>LULC</a:t>
            </a:r>
          </a:p>
        </p:txBody>
      </p:sp>
      <p:sp>
        <p:nvSpPr>
          <p:cNvPr id="44" name="Textfeld 10"/>
          <p:cNvSpPr txBox="1">
            <a:spLocks noChangeArrowheads="1"/>
          </p:cNvSpPr>
          <p:nvPr/>
        </p:nvSpPr>
        <p:spPr bwMode="auto">
          <a:xfrm>
            <a:off x="7473280" y="4721376"/>
            <a:ext cx="156966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>
            <a:lvl1pPr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 eaLnBrk="0" hangingPunct="0">
              <a:defRPr sz="1200" b="1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sz="1800" dirty="0" smtClean="0">
                <a:solidFill>
                  <a:srgbClr val="002640"/>
                </a:solidFill>
              </a:rPr>
              <a:t>T4 (ex. 2018)</a:t>
            </a:r>
            <a:endParaRPr lang="en-US" sz="1800" dirty="0">
              <a:solidFill>
                <a:srgbClr val="0026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632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Institutionnel TdV">
  <a:themeElements>
    <a:clrScheme name="TDV">
      <a:dk1>
        <a:srgbClr val="464646"/>
      </a:dk1>
      <a:lt1>
        <a:sysClr val="window" lastClr="FFFFFF"/>
      </a:lt1>
      <a:dk2>
        <a:srgbClr val="3C7483"/>
      </a:dk2>
      <a:lt2>
        <a:srgbClr val="F2F2F2"/>
      </a:lt2>
      <a:accent1>
        <a:srgbClr val="7BCBC7"/>
      </a:accent1>
      <a:accent2>
        <a:srgbClr val="9FD9D6"/>
      </a:accent2>
      <a:accent3>
        <a:srgbClr val="B7E3E1"/>
      </a:accent3>
      <a:accent4>
        <a:srgbClr val="D5EFEE"/>
      </a:accent4>
      <a:accent5>
        <a:srgbClr val="EEF8F8"/>
      </a:accent5>
      <a:accent6>
        <a:srgbClr val="FFFFFF"/>
      </a:accent6>
      <a:hlink>
        <a:srgbClr val="3C7483"/>
      </a:hlink>
      <a:folHlink>
        <a:srgbClr val="7BCBC7"/>
      </a:folHlink>
    </a:clrScheme>
    <a:fontScheme name="TdV pré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3023</TotalTime>
  <Words>1527</Words>
  <Application>Microsoft Office PowerPoint</Application>
  <PresentationFormat>Format A4 (210 x 297 mm)</PresentationFormat>
  <Paragraphs>297</Paragraphs>
  <Slides>51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51</vt:i4>
      </vt:variant>
    </vt:vector>
  </HeadingPairs>
  <TitlesOfParts>
    <vt:vector size="60" baseType="lpstr">
      <vt:lpstr>Andalus</vt:lpstr>
      <vt:lpstr>Arial</vt:lpstr>
      <vt:lpstr>Biko</vt:lpstr>
      <vt:lpstr>Calibri</vt:lpstr>
      <vt:lpstr>Times New Roman</vt:lpstr>
      <vt:lpstr>TitilliumWeb-Bold</vt:lpstr>
      <vt:lpstr>TitilliumWeb-Regular</vt:lpstr>
      <vt:lpstr>Wingdings</vt:lpstr>
      <vt:lpstr>Thème Institutionnel TdV</vt:lpstr>
      <vt:lpstr>TOUR DU VALAT</vt:lpstr>
      <vt:lpstr>Présentation PowerPoint</vt:lpstr>
      <vt:lpstr>Présentation PowerPoint</vt:lpstr>
      <vt:lpstr>Présentation PowerPoint</vt:lpstr>
      <vt:lpstr>المؤشرات القائمة علىEO لرصد الأراضي الرطبة في البحر الأبيض المتوسط</vt:lpstr>
      <vt:lpstr>ديناميكيات المياه السطحية المفتوحة</vt:lpstr>
      <vt:lpstr>ديناميكيات المياه السطحية المفتوحة</vt:lpstr>
      <vt:lpstr>ديناميكيات المياه السطحية المفتوحة</vt:lpstr>
      <vt:lpstr>تغييرات LULC و LULC</vt:lpstr>
      <vt:lpstr>تغييرات LULC و LULC</vt:lpstr>
      <vt:lpstr>تغييرات LULC و LULC</vt:lpstr>
      <vt:lpstr>تغييرات LULC و LULC</vt:lpstr>
      <vt:lpstr>تغييرات LULC و LULC</vt:lpstr>
      <vt:lpstr>تغييرات LULC و LULC</vt:lpstr>
      <vt:lpstr>تغييرات LULC و LULC</vt:lpstr>
      <vt:lpstr>تغييرات LULC و LULC</vt:lpstr>
      <vt:lpstr>رسم خرائط خدمات النظام الإيكولوجي وتقييمها</vt:lpstr>
      <vt:lpstr>رسم خرائط خدمات النظام الإيكولوجي وتقييمها</vt:lpstr>
      <vt:lpstr>رسم خرائط خدمات النظام الإيكولوجي وتقييمها</vt:lpstr>
      <vt:lpstr>رسم خرائط خدمات النظام الإيكولوجي وتقييمها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مراقبة جودة المياه</vt:lpstr>
      <vt:lpstr>المؤشر: مراقبة جودة المياه</vt:lpstr>
      <vt:lpstr>مجموعة بيانات أخرى ذات مرجع جغرافي</vt:lpstr>
      <vt:lpstr>مجموعة بيانات أخرى ذات مرجع جغرافي</vt:lpstr>
      <vt:lpstr>مجموعة بيانات أخرى ذات مرجع جغرافي</vt:lpstr>
      <vt:lpstr>مجموعة بيانات أخرى ذات مرجع جغرافي</vt:lpstr>
      <vt:lpstr>الاندماج في الإطار المنطقي DPSIR</vt:lpstr>
      <vt:lpstr>Présentation PowerPoint</vt:lpstr>
      <vt:lpstr>أمثلة التنفيذ بمقاييس جغرافية مختلفة</vt:lpstr>
      <vt:lpstr>أمثلة التنفيذ بمقاييس جغرافية مختلفة</vt:lpstr>
      <vt:lpstr>سلم الموقع - سبخة السيجومي تونس</vt:lpstr>
      <vt:lpstr>سلم الموقع</vt:lpstr>
      <vt:lpstr>سلم الموقع</vt:lpstr>
      <vt:lpstr>أمثلة التنفيذ بمقاييس جغرافية مختلفة</vt:lpstr>
      <vt:lpstr>مقياس النطاق تحت الوطني / المقاطعة</vt:lpstr>
      <vt:lpstr>مقياس النطاق تحت الوطني / المقاطعة</vt:lpstr>
      <vt:lpstr>مقياس النطاق تحت الوطني / المقاطعة</vt:lpstr>
      <vt:lpstr>مقياس النطاق تحت الوطني / المقاطعة</vt:lpstr>
      <vt:lpstr>مقياس النطاق تحت الوطني / المقاطعة</vt:lpstr>
      <vt:lpstr>أمثلة التنفيذ بمقاييس جغرافية مختلفة</vt:lpstr>
      <vt:lpstr>النطاق الوطني</vt:lpstr>
      <vt:lpstr>النطاق الوطني</vt:lpstr>
      <vt:lpstr>النطاق الوطني</vt:lpstr>
      <vt:lpstr>Présentation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TOUR DU VALAT</dc:title>
  <dc:creator>Phototheque</dc:creator>
  <cp:lastModifiedBy>Utilisateur Windows</cp:lastModifiedBy>
  <cp:revision>174</cp:revision>
  <dcterms:created xsi:type="dcterms:W3CDTF">2017-05-19T13:24:08Z</dcterms:created>
  <dcterms:modified xsi:type="dcterms:W3CDTF">2020-08-18T11:10:45Z</dcterms:modified>
</cp:coreProperties>
</file>