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2"/>
  </p:notesMasterIdLst>
  <p:handoutMasterIdLst>
    <p:handoutMasterId r:id="rId13"/>
  </p:handoutMasterIdLst>
  <p:sldIdLst>
    <p:sldId id="504" r:id="rId2"/>
    <p:sldId id="505" r:id="rId3"/>
    <p:sldId id="506" r:id="rId4"/>
    <p:sldId id="507" r:id="rId5"/>
    <p:sldId id="508" r:id="rId6"/>
    <p:sldId id="509" r:id="rId7"/>
    <p:sldId id="510" r:id="rId8"/>
    <p:sldId id="511" r:id="rId9"/>
    <p:sldId id="512" r:id="rId10"/>
    <p:sldId id="513" r:id="rId11"/>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2711"/>
    <a:srgbClr val="227B84"/>
    <a:srgbClr val="0054A6"/>
    <a:srgbClr val="000000"/>
    <a:srgbClr val="225BA6"/>
    <a:srgbClr val="5BC4BF"/>
    <a:srgbClr val="DFEAF9"/>
    <a:srgbClr val="C5D9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1380"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0" d="100"/>
          <a:sy n="90" d="100"/>
        </p:scale>
        <p:origin x="-2337" y="-6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defTabSz="990600">
              <a:defRPr sz="1300"/>
            </a:lvl1pPr>
          </a:lstStyle>
          <a:p>
            <a:endParaRPr lang="en-GB" altLang="fr-FR"/>
          </a:p>
        </p:txBody>
      </p:sp>
      <p:sp>
        <p:nvSpPr>
          <p:cNvPr id="3" name="Espace réservé de la date 2"/>
          <p:cNvSpPr>
            <a:spLocks noGrp="1"/>
          </p:cNvSpPr>
          <p:nvPr>
            <p:ph type="dt" sz="quarter" idx="1"/>
          </p:nvPr>
        </p:nvSpPr>
        <p:spPr bwMode="auto">
          <a:xfrm>
            <a:off x="4021138"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algn="r" defTabSz="990600">
              <a:defRPr sz="1300"/>
            </a:lvl1pPr>
          </a:lstStyle>
          <a:p>
            <a:fld id="{27CAA223-82AE-449B-B7A1-25CF4DED2182}" type="datetimeFigureOut">
              <a:rPr lang="en-GB" altLang="fr-FR"/>
              <a:pPr/>
              <a:t>18/08/2020</a:t>
            </a:fld>
            <a:endParaRPr lang="en-GB" altLang="fr-FR"/>
          </a:p>
        </p:txBody>
      </p:sp>
      <p:sp>
        <p:nvSpPr>
          <p:cNvPr id="4" name="Espace réservé du pied de page 3"/>
          <p:cNvSpPr>
            <a:spLocks noGrp="1"/>
          </p:cNvSpPr>
          <p:nvPr>
            <p:ph type="ftr" sz="quarter" idx="2"/>
          </p:nvPr>
        </p:nvSpPr>
        <p:spPr bwMode="auto">
          <a:xfrm>
            <a:off x="0"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defTabSz="990600">
              <a:defRPr sz="1300"/>
            </a:lvl1pPr>
          </a:lstStyle>
          <a:p>
            <a:endParaRPr lang="en-GB" altLang="fr-FR"/>
          </a:p>
        </p:txBody>
      </p:sp>
      <p:sp>
        <p:nvSpPr>
          <p:cNvPr id="5" name="Espace réservé du numéro de diapositive 4"/>
          <p:cNvSpPr>
            <a:spLocks noGrp="1"/>
          </p:cNvSpPr>
          <p:nvPr>
            <p:ph type="sldNum" sz="quarter" idx="3"/>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algn="r" defTabSz="990600">
              <a:defRPr sz="1300"/>
            </a:lvl1pPr>
          </a:lstStyle>
          <a:p>
            <a:fld id="{6AA668F8-ABD1-4B73-8D53-E595B3E4BAFC}" type="slidenum">
              <a:rPr lang="en-GB" altLang="fr-FR"/>
              <a:pPr/>
              <a:t>‹N°›</a:t>
            </a:fld>
            <a:endParaRPr lang="en-GB" altLang="fr-FR"/>
          </a:p>
        </p:txBody>
      </p:sp>
    </p:spTree>
    <p:extLst>
      <p:ext uri="{BB962C8B-B14F-4D97-AF65-F5344CB8AC3E}">
        <p14:creationId xmlns:p14="http://schemas.microsoft.com/office/powerpoint/2010/main" val="4026232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defTabSz="990600">
              <a:defRPr sz="1300"/>
            </a:lvl1pPr>
          </a:lstStyle>
          <a:p>
            <a:endParaRPr lang="en-GB" altLang="fr-FR"/>
          </a:p>
        </p:txBody>
      </p:sp>
      <p:sp>
        <p:nvSpPr>
          <p:cNvPr id="3" name="Espace réservé de la date 2"/>
          <p:cNvSpPr>
            <a:spLocks noGrp="1"/>
          </p:cNvSpPr>
          <p:nvPr>
            <p:ph type="dt" idx="1"/>
          </p:nvPr>
        </p:nvSpPr>
        <p:spPr bwMode="auto">
          <a:xfrm>
            <a:off x="4021138"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algn="r" defTabSz="990600">
              <a:defRPr sz="1300"/>
            </a:lvl1pPr>
          </a:lstStyle>
          <a:p>
            <a:fld id="{BD217825-E819-423A-893A-D63147DABD61}" type="datetimeFigureOut">
              <a:rPr lang="en-GB" altLang="fr-FR"/>
              <a:pPr/>
              <a:t>18/08/2020</a:t>
            </a:fld>
            <a:endParaRPr lang="en-GB" altLang="fr-FR"/>
          </a:p>
        </p:txBody>
      </p:sp>
      <p:sp>
        <p:nvSpPr>
          <p:cNvPr id="4" name="Espace réservé de l'image des diapositives 3"/>
          <p:cNvSpPr>
            <a:spLocks noGrp="1" noRot="1" noChangeAspect="1"/>
          </p:cNvSpPr>
          <p:nvPr>
            <p:ph type="sldImg" idx="2"/>
          </p:nvPr>
        </p:nvSpPr>
        <p:spPr>
          <a:xfrm>
            <a:off x="990600" y="768350"/>
            <a:ext cx="5118100" cy="383698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Espace réservé des commentaires 4"/>
          <p:cNvSpPr>
            <a:spLocks noGrp="1"/>
          </p:cNvSpPr>
          <p:nvPr>
            <p:ph type="body" sz="quarter" idx="3"/>
          </p:nvPr>
        </p:nvSpPr>
        <p:spPr bwMode="auto">
          <a:xfrm>
            <a:off x="709613" y="4860925"/>
            <a:ext cx="5680075"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en-GB" noProof="0"/>
          </a:p>
        </p:txBody>
      </p:sp>
      <p:sp>
        <p:nvSpPr>
          <p:cNvPr id="6" name="Espace réservé du pied de page 5"/>
          <p:cNvSpPr>
            <a:spLocks noGrp="1"/>
          </p:cNvSpPr>
          <p:nvPr>
            <p:ph type="ftr" sz="quarter" idx="4"/>
          </p:nvPr>
        </p:nvSpPr>
        <p:spPr bwMode="auto">
          <a:xfrm>
            <a:off x="0"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defTabSz="990600">
              <a:defRPr sz="1300"/>
            </a:lvl1pPr>
          </a:lstStyle>
          <a:p>
            <a:endParaRPr lang="en-GB" altLang="fr-FR"/>
          </a:p>
        </p:txBody>
      </p:sp>
      <p:sp>
        <p:nvSpPr>
          <p:cNvPr id="7" name="Espace réservé du numéro de diapositive 6"/>
          <p:cNvSpPr>
            <a:spLocks noGrp="1"/>
          </p:cNvSpPr>
          <p:nvPr>
            <p:ph type="sldNum" sz="quarter" idx="5"/>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algn="r" defTabSz="990600">
              <a:defRPr sz="1300"/>
            </a:lvl1pPr>
          </a:lstStyle>
          <a:p>
            <a:fld id="{E84FF2D1-E223-4842-8EE7-7ECE5A277EEB}" type="slidenum">
              <a:rPr lang="en-GB" altLang="fr-FR"/>
              <a:pPr/>
              <a:t>‹N°›</a:t>
            </a:fld>
            <a:endParaRPr lang="en-GB" altLang="fr-FR"/>
          </a:p>
        </p:txBody>
      </p:sp>
    </p:spTree>
    <p:extLst>
      <p:ext uri="{BB962C8B-B14F-4D97-AF65-F5344CB8AC3E}">
        <p14:creationId xmlns:p14="http://schemas.microsoft.com/office/powerpoint/2010/main" val="34771243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smtClean="0"/>
              <a:t>Orange = Pas encore mis en place</a:t>
            </a:r>
          </a:p>
          <a:p>
            <a:pPr eaLnBrk="1" hangingPunct="1">
              <a:spcBef>
                <a:spcPct val="0"/>
              </a:spcBef>
            </a:pPr>
            <a:r>
              <a:rPr lang="fr-FR" smtClean="0"/>
              <a:t>bleu ciel = Mis en place depuis début 2019</a:t>
            </a:r>
          </a:p>
          <a:p>
            <a:pPr eaLnBrk="1" hangingPunct="1">
              <a:spcBef>
                <a:spcPct val="0"/>
              </a:spcBef>
            </a:pPr>
            <a:r>
              <a:rPr lang="fr-FR" smtClean="0"/>
              <a:t>Bleu foncé = Déjà existant en 2018</a:t>
            </a:r>
          </a:p>
        </p:txBody>
      </p:sp>
      <p:sp>
        <p:nvSpPr>
          <p:cNvPr id="1536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63EEAE6-6CCD-405E-A3CB-21536007EAAF}" type="slidenum">
              <a:rPr lang="fr-FR"/>
              <a:pPr/>
              <a:t>9</a:t>
            </a:fld>
            <a:endParaRPr lang="fr-FR"/>
          </a:p>
        </p:txBody>
      </p:sp>
    </p:spTree>
    <p:extLst>
      <p:ext uri="{BB962C8B-B14F-4D97-AF65-F5344CB8AC3E}">
        <p14:creationId xmlns:p14="http://schemas.microsoft.com/office/powerpoint/2010/main" val="2278196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gif"/><Relationship Id="rId4" Type="http://schemas.openxmlformats.org/officeDocument/2006/relationships/image" Target="../media/image3.gi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gif"/><Relationship Id="rId4" Type="http://schemas.openxmlformats.org/officeDocument/2006/relationships/image" Target="../media/image3.gi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4" name="Titre 1"/>
          <p:cNvSpPr txBox="1">
            <a:spLocks/>
          </p:cNvSpPr>
          <p:nvPr/>
        </p:nvSpPr>
        <p:spPr>
          <a:xfrm>
            <a:off x="684213" y="1052513"/>
            <a:ext cx="7772400" cy="1470025"/>
          </a:xfrm>
          <a:prstGeom prst="rect">
            <a:avLst/>
          </a:prstGeom>
        </p:spPr>
        <p:txBody>
          <a:bodyPr/>
          <a:lstStyle/>
          <a:p>
            <a:pPr algn="just" fontAlgn="auto">
              <a:spcAft>
                <a:spcPts val="600"/>
              </a:spcAft>
              <a:defRPr/>
            </a:pPr>
            <a:endParaRPr lang="fr-FR" sz="2000" dirty="0">
              <a:latin typeface="+mj-lt"/>
              <a:ea typeface="+mj-ea"/>
              <a:cs typeface="+mj-cs"/>
            </a:endParaRPr>
          </a:p>
        </p:txBody>
      </p:sp>
      <p:sp>
        <p:nvSpPr>
          <p:cNvPr id="5" name="Rectangle 9"/>
          <p:cNvSpPr>
            <a:spLocks noChangeArrowheads="1"/>
          </p:cNvSpPr>
          <p:nvPr/>
        </p:nvSpPr>
        <p:spPr bwMode="auto">
          <a:xfrm>
            <a:off x="0" y="541338"/>
            <a:ext cx="468313"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sp>
        <p:nvSpPr>
          <p:cNvPr id="6" name="Rectangle 7"/>
          <p:cNvSpPr>
            <a:spLocks noChangeArrowheads="1"/>
          </p:cNvSpPr>
          <p:nvPr/>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7" name="Picture 14" descr="poisson-oisea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3"/>
          <p:cNvSpPr txBox="1">
            <a:spLocks noChangeArrowheads="1"/>
          </p:cNvSpPr>
          <p:nvPr/>
        </p:nvSpPr>
        <p:spPr bwMode="auto">
          <a:xfrm rot="16200000">
            <a:off x="-2647156" y="3594894"/>
            <a:ext cx="5683250" cy="322262"/>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1500" dirty="0">
                <a:solidFill>
                  <a:schemeClr val="bg1"/>
                </a:solidFill>
                <a:latin typeface="Arial Narrow" pitchFamily="34" charset="0"/>
              </a:rPr>
              <a:t>Tour du Valat Science Council  - </a:t>
            </a:r>
            <a:r>
              <a:rPr lang="en-US" sz="1500" dirty="0">
                <a:solidFill>
                  <a:srgbClr val="5BC4BF"/>
                </a:solidFill>
                <a:latin typeface="Arial Narrow" pitchFamily="34" charset="0"/>
              </a:rPr>
              <a:t>28 November 2011</a:t>
            </a:r>
            <a:endParaRPr lang="fr-FR" sz="1500" dirty="0">
              <a:solidFill>
                <a:srgbClr val="5BC4BF"/>
              </a:solidFill>
              <a:latin typeface="Arial Narrow" pitchFamily="34" charset="0"/>
            </a:endParaRPr>
          </a:p>
        </p:txBody>
      </p:sp>
      <p:pic>
        <p:nvPicPr>
          <p:cNvPr id="9" name="Image 7" descr="Prespa Gorica 060910 (11).JPG"/>
          <p:cNvPicPr>
            <a:picLocks noChangeAspect="1"/>
          </p:cNvPicPr>
          <p:nvPr/>
        </p:nvPicPr>
        <p:blipFill>
          <a:blip r:embed="rId3"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541338"/>
            <a:ext cx="468313"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13" name="Image 9" descr="Prespa Gorica 060910 (11).JPG"/>
          <p:cNvPicPr>
            <a:picLocks noChangeAspect="1"/>
          </p:cNvPicPr>
          <p:nvPr userDrawn="1"/>
        </p:nvPicPr>
        <p:blipFill>
          <a:blip r:embed="rId3" cstate="print">
            <a:lum bright="-8000" contrast="6000"/>
            <a:extLst>
              <a:ext uri="{28A0092B-C50C-407E-A947-70E740481C1C}">
                <a14:useLocalDpi xmlns:a14="http://schemas.microsoft.com/office/drawing/2010/main" val="0"/>
              </a:ext>
            </a:extLst>
          </a:blip>
          <a:srcRect l="20457" t="38377" b="53413"/>
          <a:stretch>
            <a:fillRect/>
          </a:stretch>
        </p:blipFill>
        <p:spPr bwMode="auto">
          <a:xfrm>
            <a:off x="449263" y="0"/>
            <a:ext cx="8694737"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7"/>
          <p:cNvSpPr>
            <a:spLocks noChangeArrowheads="1"/>
          </p:cNvSpPr>
          <p:nvPr userDrawn="1"/>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15"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3"/>
          <p:cNvSpPr txBox="1">
            <a:spLocks noChangeArrowheads="1"/>
          </p:cNvSpPr>
          <p:nvPr userDrawn="1"/>
        </p:nvSpPr>
        <p:spPr bwMode="auto">
          <a:xfrm rot="16200000">
            <a:off x="-2647156" y="3594894"/>
            <a:ext cx="5683250" cy="32226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FR" altLang="fr-FR" sz="1500">
              <a:solidFill>
                <a:srgbClr val="5BC4BF"/>
              </a:solidFill>
              <a:latin typeface="Arial Narrow" pitchFamily="34" charset="0"/>
            </a:endParaRPr>
          </a:p>
        </p:txBody>
      </p:sp>
      <p:sp>
        <p:nvSpPr>
          <p:cNvPr id="10" name="Espace réservé du texte 9"/>
          <p:cNvSpPr>
            <a:spLocks noGrp="1"/>
          </p:cNvSpPr>
          <p:nvPr>
            <p:ph type="body" sz="quarter" idx="10"/>
          </p:nvPr>
        </p:nvSpPr>
        <p:spPr>
          <a:xfrm>
            <a:off x="684213" y="1907177"/>
            <a:ext cx="8135937" cy="46904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4"/>
              </a:buBlip>
              <a:defRPr sz="2000">
                <a:latin typeface="+mj-lt"/>
              </a:defRPr>
            </a:lvl2pPr>
            <a:lvl3pPr marL="630238" indent="-271463">
              <a:buSzPct val="85000"/>
              <a:buFontTx/>
              <a:buBlip>
                <a:blip r:embed="rId5"/>
              </a:buBlip>
              <a:defRPr sz="1800">
                <a:latin typeface="+mj-lt"/>
              </a:defRPr>
            </a:lvl3pPr>
          </a:lstStyle>
          <a:p>
            <a:pPr lvl="0"/>
            <a:r>
              <a:rPr lang="fr-FR" smtClean="0"/>
              <a:t>Cliquez pour modifier les styles du texte du masque</a:t>
            </a:r>
          </a:p>
          <a:p>
            <a:pPr lvl="1"/>
            <a:r>
              <a:rPr lang="fr-FR" smtClean="0"/>
              <a:t>Deuxième niveau</a:t>
            </a:r>
          </a:p>
        </p:txBody>
      </p:sp>
      <p:sp>
        <p:nvSpPr>
          <p:cNvPr id="11"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Tree>
    <p:extLst>
      <p:ext uri="{BB962C8B-B14F-4D97-AF65-F5344CB8AC3E}">
        <p14:creationId xmlns:p14="http://schemas.microsoft.com/office/powerpoint/2010/main" val="3869783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3434070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1786194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190288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1203387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sp>
        <p:nvSpPr>
          <p:cNvPr id="5" name="Titre 1"/>
          <p:cNvSpPr txBox="1">
            <a:spLocks/>
          </p:cNvSpPr>
          <p:nvPr/>
        </p:nvSpPr>
        <p:spPr>
          <a:xfrm>
            <a:off x="684213" y="1052513"/>
            <a:ext cx="7772400" cy="1470025"/>
          </a:xfrm>
          <a:prstGeom prst="rect">
            <a:avLst/>
          </a:prstGeom>
        </p:spPr>
        <p:txBody>
          <a:bodyPr/>
          <a:lstStyle/>
          <a:p>
            <a:pPr algn="just" fontAlgn="auto">
              <a:spcAft>
                <a:spcPts val="600"/>
              </a:spcAft>
              <a:defRPr/>
            </a:pPr>
            <a:endParaRPr lang="fr-FR" sz="2000" dirty="0">
              <a:latin typeface="+mj-lt"/>
              <a:ea typeface="+mj-ea"/>
              <a:cs typeface="+mj-cs"/>
            </a:endParaRPr>
          </a:p>
        </p:txBody>
      </p:sp>
      <p:sp>
        <p:nvSpPr>
          <p:cNvPr id="6" name="Rectangle 9"/>
          <p:cNvSpPr>
            <a:spLocks noChangeArrowheads="1"/>
          </p:cNvSpPr>
          <p:nvPr/>
        </p:nvSpPr>
        <p:spPr bwMode="auto">
          <a:xfrm>
            <a:off x="0" y="541338"/>
            <a:ext cx="468313"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sp>
        <p:nvSpPr>
          <p:cNvPr id="7" name="Rectangle 7"/>
          <p:cNvSpPr>
            <a:spLocks noChangeArrowheads="1"/>
          </p:cNvSpPr>
          <p:nvPr/>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8" name="Picture 14" descr="poisson-oisea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3"/>
          <p:cNvSpPr txBox="1">
            <a:spLocks noChangeArrowheads="1"/>
          </p:cNvSpPr>
          <p:nvPr/>
        </p:nvSpPr>
        <p:spPr bwMode="auto">
          <a:xfrm rot="16200000">
            <a:off x="-2647156" y="3594894"/>
            <a:ext cx="5683250" cy="322262"/>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1500" dirty="0">
                <a:solidFill>
                  <a:schemeClr val="bg1"/>
                </a:solidFill>
                <a:latin typeface="Arial Narrow" pitchFamily="34" charset="0"/>
              </a:rPr>
              <a:t>Tour du Valat Science Council  - </a:t>
            </a:r>
            <a:r>
              <a:rPr lang="en-US" sz="1500" dirty="0">
                <a:solidFill>
                  <a:srgbClr val="5BC4BF"/>
                </a:solidFill>
                <a:latin typeface="Arial Narrow" pitchFamily="34" charset="0"/>
              </a:rPr>
              <a:t>28 November 2011</a:t>
            </a:r>
            <a:endParaRPr lang="fr-FR" sz="1500" dirty="0">
              <a:solidFill>
                <a:srgbClr val="5BC4BF"/>
              </a:solidFill>
              <a:latin typeface="Arial Narrow" pitchFamily="34" charset="0"/>
            </a:endParaRPr>
          </a:p>
        </p:txBody>
      </p:sp>
      <p:pic>
        <p:nvPicPr>
          <p:cNvPr id="11" name="Image 7" descr="Prespa Gorica 060910 (11).JPG"/>
          <p:cNvPicPr>
            <a:picLocks noChangeAspect="1"/>
          </p:cNvPicPr>
          <p:nvPr/>
        </p:nvPicPr>
        <p:blipFill>
          <a:blip r:embed="rId3"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549275"/>
            <a:ext cx="446088" cy="115888"/>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sp>
        <p:nvSpPr>
          <p:cNvPr id="14" name="Rectangle 7"/>
          <p:cNvSpPr>
            <a:spLocks noChangeArrowheads="1"/>
          </p:cNvSpPr>
          <p:nvPr userDrawn="1"/>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16"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3"/>
          <p:cNvSpPr txBox="1">
            <a:spLocks noChangeArrowheads="1"/>
          </p:cNvSpPr>
          <p:nvPr userDrawn="1"/>
        </p:nvSpPr>
        <p:spPr bwMode="auto">
          <a:xfrm rot="16200000">
            <a:off x="-2647156" y="3594894"/>
            <a:ext cx="5683250" cy="32226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FR" altLang="fr-FR" sz="1500">
              <a:solidFill>
                <a:srgbClr val="5BC4BF"/>
              </a:solidFill>
              <a:latin typeface="Arial Narrow" pitchFamily="34" charset="0"/>
            </a:endParaRPr>
          </a:p>
        </p:txBody>
      </p:sp>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4"/>
              </a:buBlip>
              <a:defRPr sz="2000">
                <a:latin typeface="+mj-lt"/>
              </a:defRPr>
            </a:lvl2pPr>
            <a:lvl3pPr marL="630238" indent="-271463">
              <a:buSzPct val="85000"/>
              <a:buFontTx/>
              <a:buBlip>
                <a:blip r:embed="rId5"/>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1606225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Disposition personnalisée">
    <p:spTree>
      <p:nvGrpSpPr>
        <p:cNvPr id="1" name=""/>
        <p:cNvGrpSpPr/>
        <p:nvPr/>
      </p:nvGrpSpPr>
      <p:grpSpPr>
        <a:xfrm>
          <a:off x="0" y="0"/>
          <a:ext cx="0" cy="0"/>
          <a:chOff x="0" y="0"/>
          <a:chExt cx="0" cy="0"/>
        </a:xfrm>
      </p:grpSpPr>
      <p:sp>
        <p:nvSpPr>
          <p:cNvPr id="3" name="Titre 1"/>
          <p:cNvSpPr txBox="1">
            <a:spLocks/>
          </p:cNvSpPr>
          <p:nvPr/>
        </p:nvSpPr>
        <p:spPr>
          <a:xfrm>
            <a:off x="684213" y="1052513"/>
            <a:ext cx="7772400" cy="1470025"/>
          </a:xfrm>
          <a:prstGeom prst="rect">
            <a:avLst/>
          </a:prstGeom>
        </p:spPr>
        <p:txBody>
          <a:bodyPr/>
          <a:lstStyle/>
          <a:p>
            <a:pPr algn="just" fontAlgn="auto">
              <a:spcAft>
                <a:spcPts val="600"/>
              </a:spcAft>
              <a:defRPr/>
            </a:pPr>
            <a:endParaRPr lang="fr-FR" sz="2000" dirty="0">
              <a:latin typeface="+mj-lt"/>
              <a:ea typeface="+mj-ea"/>
              <a:cs typeface="+mj-cs"/>
            </a:endParaRPr>
          </a:p>
        </p:txBody>
      </p:sp>
      <p:sp>
        <p:nvSpPr>
          <p:cNvPr id="4" name="Rectangle 9"/>
          <p:cNvSpPr>
            <a:spLocks noChangeArrowheads="1"/>
          </p:cNvSpPr>
          <p:nvPr/>
        </p:nvSpPr>
        <p:spPr bwMode="auto">
          <a:xfrm>
            <a:off x="0" y="541338"/>
            <a:ext cx="468313"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sp>
        <p:nvSpPr>
          <p:cNvPr id="5" name="Rectangle 7"/>
          <p:cNvSpPr>
            <a:spLocks noChangeArrowheads="1"/>
          </p:cNvSpPr>
          <p:nvPr/>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6" name="Picture 14" descr="poisson-oisea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3"/>
          <p:cNvSpPr txBox="1">
            <a:spLocks noChangeArrowheads="1"/>
          </p:cNvSpPr>
          <p:nvPr/>
        </p:nvSpPr>
        <p:spPr bwMode="auto">
          <a:xfrm rot="16200000">
            <a:off x="-2647156" y="3594894"/>
            <a:ext cx="5683250" cy="322262"/>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1500" dirty="0">
                <a:solidFill>
                  <a:schemeClr val="bg1"/>
                </a:solidFill>
                <a:latin typeface="Arial Narrow" pitchFamily="34" charset="0"/>
              </a:rPr>
              <a:t>Tour du Valat Science Council  - </a:t>
            </a:r>
            <a:r>
              <a:rPr lang="en-US" sz="1500" dirty="0">
                <a:solidFill>
                  <a:srgbClr val="5BC4BF"/>
                </a:solidFill>
                <a:latin typeface="Arial Narrow" pitchFamily="34" charset="0"/>
              </a:rPr>
              <a:t>28 November 2011</a:t>
            </a:r>
            <a:endParaRPr lang="fr-FR" sz="1500" dirty="0">
              <a:solidFill>
                <a:srgbClr val="5BC4BF"/>
              </a:solidFill>
              <a:latin typeface="Arial Narrow" pitchFamily="34" charset="0"/>
            </a:endParaRPr>
          </a:p>
        </p:txBody>
      </p:sp>
      <p:pic>
        <p:nvPicPr>
          <p:cNvPr id="8" name="Image 7" descr="Prespa Gorica 060910 (11).JPG"/>
          <p:cNvPicPr>
            <a:picLocks noChangeAspect="1"/>
          </p:cNvPicPr>
          <p:nvPr/>
        </p:nvPicPr>
        <p:blipFill>
          <a:blip r:embed="rId3"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P1020705"/>
          <p:cNvPicPr>
            <a:picLocks noChangeAspect="1" noChangeArrowheads="1"/>
          </p:cNvPicPr>
          <p:nvPr userDrawn="1"/>
        </p:nvPicPr>
        <p:blipFill>
          <a:blip r:embed="rId4" cstate="print">
            <a:lum bright="6000" contrast="6000"/>
            <a:extLst>
              <a:ext uri="{28A0092B-C50C-407E-A947-70E740481C1C}">
                <a14:useLocalDpi xmlns:a14="http://schemas.microsoft.com/office/drawing/2010/main" val="0"/>
              </a:ext>
            </a:extLst>
          </a:blip>
          <a:srcRect t="8173" b="25691"/>
          <a:stretch>
            <a:fillRect/>
          </a:stretch>
        </p:blipFill>
        <p:spPr bwMode="auto">
          <a:xfrm>
            <a:off x="0" y="-7938"/>
            <a:ext cx="9148763" cy="453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
          <p:cNvSpPr txBox="1">
            <a:spLocks noChangeArrowheads="1"/>
          </p:cNvSpPr>
          <p:nvPr userDrawn="1"/>
        </p:nvSpPr>
        <p:spPr>
          <a:xfrm>
            <a:off x="4978400" y="5619750"/>
            <a:ext cx="2503488" cy="914400"/>
          </a:xfrm>
          <a:prstGeom prst="rect">
            <a:avLst/>
          </a:prstGeom>
        </p:spPr>
        <p:txBody>
          <a:bodyPr/>
          <a:lstStyle/>
          <a:p>
            <a:pPr marL="342900" indent="-342900" algn="r" fontAlgn="auto">
              <a:spcBef>
                <a:spcPts val="300"/>
              </a:spcBef>
              <a:spcAft>
                <a:spcPts val="0"/>
              </a:spcAft>
              <a:defRPr/>
            </a:pPr>
            <a:r>
              <a:rPr lang="fr-FR" sz="1200" b="1" dirty="0" err="1">
                <a:solidFill>
                  <a:srgbClr val="0054A6"/>
                </a:solidFill>
              </a:rPr>
              <a:t>Research</a:t>
            </a:r>
            <a:r>
              <a:rPr lang="fr-FR" sz="1200" b="1" dirty="0">
                <a:solidFill>
                  <a:srgbClr val="0054A6"/>
                </a:solidFill>
              </a:rPr>
              <a:t> centre</a:t>
            </a:r>
          </a:p>
          <a:p>
            <a:pPr marL="342900" indent="-342900" algn="r" fontAlgn="auto">
              <a:spcBef>
                <a:spcPts val="300"/>
              </a:spcBef>
              <a:spcAft>
                <a:spcPts val="0"/>
              </a:spcAft>
              <a:defRPr/>
            </a:pPr>
            <a:r>
              <a:rPr lang="fr-FR" sz="1200" b="1" dirty="0">
                <a:solidFill>
                  <a:srgbClr val="0054A6"/>
                </a:solidFill>
              </a:rPr>
              <a:t>for the conservation </a:t>
            </a:r>
          </a:p>
          <a:p>
            <a:pPr marL="342900" indent="-342900" algn="r" fontAlgn="auto">
              <a:spcBef>
                <a:spcPts val="300"/>
              </a:spcBef>
              <a:spcAft>
                <a:spcPts val="0"/>
              </a:spcAft>
              <a:defRPr/>
            </a:pPr>
            <a:r>
              <a:rPr lang="fr-FR" sz="1200" b="1" dirty="0">
                <a:solidFill>
                  <a:srgbClr val="0054A6"/>
                </a:solidFill>
              </a:rPr>
              <a:t>of </a:t>
            </a:r>
            <a:r>
              <a:rPr lang="fr-FR" sz="1200" b="1" dirty="0" err="1">
                <a:solidFill>
                  <a:srgbClr val="0054A6"/>
                </a:solidFill>
              </a:rPr>
              <a:t>Mediterranean</a:t>
            </a:r>
            <a:endParaRPr lang="fr-FR" sz="1200" b="1" dirty="0">
              <a:solidFill>
                <a:srgbClr val="0054A6"/>
              </a:solidFill>
            </a:endParaRPr>
          </a:p>
          <a:p>
            <a:pPr marL="342900" indent="-342900" algn="r" fontAlgn="auto">
              <a:spcBef>
                <a:spcPts val="300"/>
              </a:spcBef>
              <a:spcAft>
                <a:spcPts val="0"/>
              </a:spcAft>
              <a:defRPr/>
            </a:pPr>
            <a:r>
              <a:rPr lang="fr-FR" sz="1200" b="1" dirty="0" err="1">
                <a:solidFill>
                  <a:srgbClr val="0054A6"/>
                </a:solidFill>
              </a:rPr>
              <a:t>wetlands</a:t>
            </a:r>
            <a:endParaRPr lang="fr-FR" sz="1200" b="1" dirty="0">
              <a:solidFill>
                <a:srgbClr val="0054A6"/>
              </a:solidFill>
              <a:latin typeface="+mj-lt"/>
              <a:cs typeface="+mn-cs"/>
            </a:endParaRPr>
          </a:p>
        </p:txBody>
      </p:sp>
      <p:sp>
        <p:nvSpPr>
          <p:cNvPr id="12" name="Rectangle 11"/>
          <p:cNvSpPr>
            <a:spLocks noChangeArrowheads="1"/>
          </p:cNvSpPr>
          <p:nvPr userDrawn="1"/>
        </p:nvSpPr>
        <p:spPr bwMode="auto">
          <a:xfrm>
            <a:off x="0" y="3703638"/>
            <a:ext cx="2916238" cy="822325"/>
          </a:xfrm>
          <a:prstGeom prst="rect">
            <a:avLst/>
          </a:prstGeom>
          <a:solidFill>
            <a:srgbClr val="5BC4BF"/>
          </a:solidFill>
          <a:ln w="9525">
            <a:noFill/>
            <a:miter lim="800000"/>
            <a:headEnd/>
            <a:tailEnd/>
          </a:ln>
        </p:spPr>
        <p:txBody>
          <a:bodyPr wrap="none" anchor="ctr"/>
          <a:lstStyle/>
          <a:p>
            <a:pPr fontAlgn="auto">
              <a:spcBef>
                <a:spcPts val="0"/>
              </a:spcBef>
              <a:spcAft>
                <a:spcPts val="0"/>
              </a:spcAft>
              <a:defRPr/>
            </a:pPr>
            <a:endParaRPr lang="fr-FR">
              <a:latin typeface="+mn-lt"/>
              <a:cs typeface="+mn-cs"/>
            </a:endParaRPr>
          </a:p>
        </p:txBody>
      </p:sp>
      <p:pic>
        <p:nvPicPr>
          <p:cNvPr id="13" name="Image 11" descr="TDV300_impressiondpi.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848600" y="5243513"/>
            <a:ext cx="903288"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1"/>
          <p:cNvSpPr txBox="1">
            <a:spLocks noChangeArrowheads="1"/>
          </p:cNvSpPr>
          <p:nvPr userDrawn="1"/>
        </p:nvSpPr>
        <p:spPr>
          <a:xfrm>
            <a:off x="2742510" y="430352"/>
            <a:ext cx="5193792" cy="965607"/>
          </a:xfrm>
          <a:prstGeom prst="rect">
            <a:avLst/>
          </a:prstGeom>
          <a:gradFill>
            <a:gsLst>
              <a:gs pos="54000">
                <a:schemeClr val="tx2">
                  <a:lumMod val="75000"/>
                  <a:alpha val="30000"/>
                </a:schemeClr>
              </a:gs>
              <a:gs pos="100000">
                <a:schemeClr val="tx1">
                  <a:alpha val="0"/>
                </a:schemeClr>
              </a:gs>
            </a:gsLst>
            <a:path path="rect">
              <a:fillToRect l="50000" t="50000" r="50000" b="50000"/>
            </a:path>
          </a:gradFill>
        </p:spPr>
        <p:txBody>
          <a:bodyPr/>
          <a:lstStyle/>
          <a:p>
            <a:pPr algn="ctr" fontAlgn="auto">
              <a:spcAft>
                <a:spcPts val="0"/>
              </a:spcAft>
              <a:defRPr/>
            </a:pPr>
            <a:r>
              <a:rPr lang="fr-FR" sz="4800" dirty="0">
                <a:solidFill>
                  <a:schemeClr val="bg1"/>
                </a:solidFill>
                <a:latin typeface="Tahoma" pitchFamily="34" charset="0"/>
                <a:ea typeface="+mj-ea"/>
                <a:cs typeface="Tahoma" pitchFamily="34" charset="0"/>
              </a:rPr>
              <a:t>TOUR DU VALAT</a:t>
            </a:r>
          </a:p>
        </p:txBody>
      </p:sp>
      <p:pic>
        <p:nvPicPr>
          <p:cNvPr id="15" name="Image 13" descr="IMGP1098.JPG"/>
          <p:cNvPicPr>
            <a:picLocks noChangeAspect="1"/>
          </p:cNvPicPr>
          <p:nvPr userDrawn="1"/>
        </p:nvPicPr>
        <p:blipFill>
          <a:blip r:embed="rId6" cstate="print">
            <a:extLst>
              <a:ext uri="{28A0092B-C50C-407E-A947-70E740481C1C}">
                <a14:useLocalDpi xmlns:a14="http://schemas.microsoft.com/office/drawing/2010/main" val="0"/>
              </a:ext>
            </a:extLst>
          </a:blip>
          <a:srcRect l="15828" t="5017" r="4604"/>
          <a:stretch>
            <a:fillRect/>
          </a:stretch>
        </p:blipFill>
        <p:spPr bwMode="auto">
          <a:xfrm>
            <a:off x="0" y="4519613"/>
            <a:ext cx="2925763"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re 10"/>
          <p:cNvSpPr>
            <a:spLocks noGrp="1"/>
          </p:cNvSpPr>
          <p:nvPr>
            <p:ph type="title"/>
          </p:nvPr>
        </p:nvSpPr>
        <p:spPr>
          <a:xfrm>
            <a:off x="0" y="3890513"/>
            <a:ext cx="2915816" cy="689713"/>
          </a:xfrm>
          <a:prstGeom prst="rect">
            <a:avLst/>
          </a:prstGeom>
        </p:spPr>
        <p:txBody>
          <a:bodyPr/>
          <a:lstStyle>
            <a:lvl1pPr algn="ctr">
              <a:defRPr sz="1800">
                <a:solidFill>
                  <a:srgbClr val="0054A6"/>
                </a:solidFill>
              </a:defRPr>
            </a:lvl1pPr>
          </a:lstStyle>
          <a:p>
            <a:r>
              <a:rPr lang="fr-FR" smtClean="0"/>
              <a:t>Cliquez pour modifier le style du titre</a:t>
            </a:r>
            <a:endParaRPr lang="en-GB" dirty="0"/>
          </a:p>
        </p:txBody>
      </p:sp>
    </p:spTree>
    <p:extLst>
      <p:ext uri="{BB962C8B-B14F-4D97-AF65-F5344CB8AC3E}">
        <p14:creationId xmlns:p14="http://schemas.microsoft.com/office/powerpoint/2010/main" val="3465439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4" name="Rectangle 3"/>
          <p:cNvSpPr/>
          <p:nvPr userDrawn="1"/>
        </p:nvSpPr>
        <p:spPr>
          <a:xfrm>
            <a:off x="287338" y="2782888"/>
            <a:ext cx="8569325" cy="1909762"/>
          </a:xfrm>
          <a:prstGeom prst="rect">
            <a:avLst/>
          </a:prstGeom>
          <a:solidFill>
            <a:srgbClr val="EAF2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5" name="Picture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7338" y="398463"/>
            <a:ext cx="85693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5" descr="fond PPT.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7338" y="620713"/>
            <a:ext cx="85693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475413" y="5672138"/>
            <a:ext cx="28146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87338" y="5805488"/>
            <a:ext cx="20129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2177430" y="3223270"/>
            <a:ext cx="6262464" cy="1470025"/>
          </a:xfrm>
          <a:prstGeom prst="rect">
            <a:avLst/>
          </a:prstGeom>
        </p:spPr>
        <p:txBody>
          <a:bodyPr rtlCol="0" anchor="t">
            <a:noAutofit/>
          </a:bodyPr>
          <a:lstStyle>
            <a:lvl1pPr algn="r">
              <a:defRPr lang="fr-FR" sz="4700" b="1" i="0">
                <a:solidFill>
                  <a:srgbClr val="7EB929"/>
                </a:solidFill>
                <a:latin typeface="Arial" panose="020B0604020202020204" pitchFamily="34" charset="0"/>
                <a:cs typeface="Arial" panose="020B0604020202020204" pitchFamily="34" charset="0"/>
              </a:defRPr>
            </a:lvl1pPr>
          </a:lstStyle>
          <a:p>
            <a:pPr lvl="0"/>
            <a:r>
              <a:rPr lang="fr-FR" smtClean="0"/>
              <a:t>Modifiez le style du titre</a:t>
            </a:r>
            <a:endParaRPr lang="fr-FR" dirty="0"/>
          </a:p>
        </p:txBody>
      </p:sp>
      <p:sp>
        <p:nvSpPr>
          <p:cNvPr id="16" name="Text Placeholder 15"/>
          <p:cNvSpPr>
            <a:spLocks noGrp="1"/>
          </p:cNvSpPr>
          <p:nvPr>
            <p:ph type="body" sz="quarter" idx="14"/>
          </p:nvPr>
        </p:nvSpPr>
        <p:spPr>
          <a:xfrm>
            <a:off x="4089474" y="4797152"/>
            <a:ext cx="4298950" cy="360363"/>
          </a:xfrm>
          <a:prstGeom prst="rect">
            <a:avLst/>
          </a:prstGeom>
        </p:spPr>
        <p:txBody>
          <a:bodyPr>
            <a:noAutofit/>
          </a:bodyPr>
          <a:lstStyle>
            <a:lvl1pPr marL="0" indent="0" algn="r">
              <a:buNone/>
              <a:defRPr sz="1000" b="0" i="0">
                <a:latin typeface="Arial" panose="020B0604020202020204" pitchFamily="34" charset="0"/>
                <a:cs typeface="Arial" panose="020B0604020202020204" pitchFamily="34" charset="0"/>
              </a:defRPr>
            </a:lvl1pPr>
            <a:lvl2pPr marL="457200" indent="0">
              <a:buNone/>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fr-FR" smtClean="0"/>
              <a:t>Modifiez les styles du texte du masque</a:t>
            </a:r>
          </a:p>
        </p:txBody>
      </p:sp>
    </p:spTree>
    <p:extLst>
      <p:ext uri="{BB962C8B-B14F-4D97-AF65-F5344CB8AC3E}">
        <p14:creationId xmlns:p14="http://schemas.microsoft.com/office/powerpoint/2010/main" val="1353871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660664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4160353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1209885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745282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Titre et contenu">
    <p:spTree>
      <p:nvGrpSpPr>
        <p:cNvPr id="1" name=""/>
        <p:cNvGrpSpPr/>
        <p:nvPr/>
      </p:nvGrpSpPr>
      <p:grpSpPr>
        <a:xfrm>
          <a:off x="0" y="0"/>
          <a:ext cx="0" cy="0"/>
          <a:chOff x="0" y="0"/>
          <a:chExt cx="0" cy="0"/>
        </a:xfrm>
      </p:grpSpPr>
      <p:cxnSp>
        <p:nvCxnSpPr>
          <p:cNvPr id="6" name="Connecteur droit 10"/>
          <p:cNvCxnSpPr/>
          <p:nvPr userDrawn="1"/>
        </p:nvCxnSpPr>
        <p:spPr>
          <a:xfrm>
            <a:off x="323850" y="1196975"/>
            <a:ext cx="8496300" cy="0"/>
          </a:xfrm>
          <a:prstGeom prst="line">
            <a:avLst/>
          </a:prstGeom>
          <a:ln>
            <a:solidFill>
              <a:srgbClr val="7EB929"/>
            </a:solidFill>
          </a:ln>
          <a:effectLst/>
        </p:spPr>
        <p:style>
          <a:lnRef idx="2">
            <a:schemeClr val="accent1"/>
          </a:lnRef>
          <a:fillRef idx="0">
            <a:schemeClr val="accent1"/>
          </a:fillRef>
          <a:effectRef idx="1">
            <a:schemeClr val="accent1"/>
          </a:effectRef>
          <a:fontRef idx="minor">
            <a:schemeClr val="tx1"/>
          </a:fontRef>
        </p:style>
      </p:cxnSp>
      <p:pic>
        <p:nvPicPr>
          <p:cNvPr id="7" name="Picture 11"/>
          <p:cNvPicPr>
            <a:picLocks noChangeAspect="1"/>
          </p:cNvPicPr>
          <p:nvPr userDrawn="1"/>
        </p:nvPicPr>
        <p:blipFill>
          <a:blip r:embed="rId2" cstate="print">
            <a:extLst>
              <a:ext uri="{28A0092B-C50C-407E-A947-70E740481C1C}">
                <a14:useLocalDpi xmlns:a14="http://schemas.microsoft.com/office/drawing/2010/main" val="0"/>
              </a:ext>
            </a:extLst>
          </a:blip>
          <a:srcRect r="11340"/>
          <a:stretch>
            <a:fillRect/>
          </a:stretch>
        </p:blipFill>
        <p:spPr bwMode="auto">
          <a:xfrm>
            <a:off x="287338" y="398463"/>
            <a:ext cx="7597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31150" y="285750"/>
            <a:ext cx="11049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p:cNvSpPr>
            <a:spLocks noGrp="1"/>
          </p:cNvSpPr>
          <p:nvPr>
            <p:ph idx="1"/>
          </p:nvPr>
        </p:nvSpPr>
        <p:spPr>
          <a:xfrm>
            <a:off x="341292" y="1600200"/>
            <a:ext cx="8111362" cy="2687415"/>
          </a:xfrm>
          <a:prstGeom prst="rect">
            <a:avLst/>
          </a:prstGeom>
        </p:spPr>
        <p:txBody>
          <a:bodyPr/>
          <a:lstStyle>
            <a:lvl1pPr marL="0" indent="0" algn="l" defTabSz="914400" rtl="0" eaLnBrk="1" latinLnBrk="0" hangingPunct="1">
              <a:buNone/>
              <a:defRPr lang="fr-FR" sz="2000" b="1" kern="1200" dirty="0" smtClean="0">
                <a:solidFill>
                  <a:schemeClr val="tx1"/>
                </a:solidFill>
                <a:latin typeface="Arial"/>
                <a:ea typeface="+mn-ea"/>
                <a:cs typeface="Arial"/>
              </a:defRPr>
            </a:lvl1pPr>
            <a:lvl2pPr marL="874050" indent="-177750" algn="l" defTabSz="914400" rtl="0" eaLnBrk="1" latinLnBrk="0" hangingPunct="1">
              <a:buClr>
                <a:srgbClr val="7EB929"/>
              </a:buClr>
              <a:buSzPct val="110000"/>
              <a:buFont typeface="Wingdings" charset="2"/>
              <a:buChar char="§"/>
              <a:defRPr lang="fr-FR" sz="1800" kern="1200" dirty="0" smtClean="0">
                <a:solidFill>
                  <a:schemeClr val="tx1"/>
                </a:solidFill>
                <a:latin typeface="Arial"/>
                <a:ea typeface="+mn-ea"/>
                <a:cs typeface="Arial"/>
              </a:defRPr>
            </a:lvl2pPr>
            <a:lvl3pPr marL="1162050" indent="0" algn="l" defTabSz="914400" rtl="0" eaLnBrk="1" latinLnBrk="0" hangingPunct="1">
              <a:buNone/>
              <a:defRPr lang="fr-FR" sz="1600" b="1" kern="1200" dirty="0" smtClean="0">
                <a:solidFill>
                  <a:srgbClr val="7EB929"/>
                </a:solidFill>
                <a:latin typeface="Arial"/>
                <a:ea typeface="+mn-ea"/>
                <a:cs typeface="Arial"/>
              </a:defRPr>
            </a:lvl3pPr>
            <a:lvl4pPr indent="-156600">
              <a:defRPr sz="1400" baseline="0"/>
            </a:lvl4pPr>
            <a:lvl5pPr marL="1598400" indent="0">
              <a:buFontTx/>
              <a:buNone/>
              <a:defRPr sz="1400"/>
            </a:lvl5pPr>
            <a:lvl6pPr marL="1598400" indent="0">
              <a:buFontTx/>
              <a:buNone/>
              <a:defRPr sz="1400">
                <a:latin typeface="Arial" charset="0"/>
                <a:ea typeface="Arial" charset="0"/>
                <a:cs typeface="Arial" charset="0"/>
              </a:defRPr>
            </a:lvl6pPr>
            <a:lvl7pPr marL="1598400" indent="0">
              <a:buFontTx/>
              <a:buNone/>
              <a:defRPr sz="1400">
                <a:latin typeface="Arial" charset="0"/>
                <a:ea typeface="Arial" charset="0"/>
                <a:cs typeface="Arial" charset="0"/>
              </a:defRPr>
            </a:lvl7pPr>
            <a:lvl8pPr marL="1598400" indent="0">
              <a:buFontTx/>
              <a:buNone/>
              <a:defRPr sz="1400">
                <a:latin typeface="Arial" charset="0"/>
                <a:ea typeface="Arial" charset="0"/>
                <a:cs typeface="Arial" charset="0"/>
              </a:defRPr>
            </a:lvl8pPr>
            <a:lvl9pPr marL="1598400" indent="0">
              <a:buFontTx/>
              <a:buNone/>
              <a:defRPr sz="1400">
                <a:latin typeface="Arial" charset="0"/>
                <a:ea typeface="Arial" charset="0"/>
                <a:cs typeface="Arial" charset="0"/>
              </a:defRPr>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13" name="Text Placeholder 12"/>
          <p:cNvSpPr>
            <a:spLocks noGrp="1"/>
          </p:cNvSpPr>
          <p:nvPr>
            <p:ph type="body" sz="quarter" idx="13"/>
          </p:nvPr>
        </p:nvSpPr>
        <p:spPr>
          <a:xfrm>
            <a:off x="3563938" y="4508500"/>
            <a:ext cx="5122862" cy="1733550"/>
          </a:xfrm>
          <a:prstGeom prst="rect">
            <a:avLst/>
          </a:prstGeom>
        </p:spPr>
        <p:txBody>
          <a:bodyPr>
            <a:normAutofit/>
          </a:bodyPr>
          <a:lstStyle>
            <a:lvl1pPr marL="0" indent="0">
              <a:buNone/>
              <a:defRPr sz="1400" b="0" i="0">
                <a:latin typeface="Arial" panose="020B0604020202020204" pitchFamily="34" charset="0"/>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15" name="Picture Placeholder 9"/>
          <p:cNvSpPr>
            <a:spLocks noGrp="1"/>
          </p:cNvSpPr>
          <p:nvPr>
            <p:ph type="pic" sz="quarter" idx="14"/>
          </p:nvPr>
        </p:nvSpPr>
        <p:spPr>
          <a:xfrm>
            <a:off x="341292" y="4508500"/>
            <a:ext cx="3078580" cy="1718414"/>
          </a:xfrm>
          <a:prstGeom prst="rect">
            <a:avLst/>
          </a:prstGeom>
          <a:solidFill>
            <a:schemeClr val="bg1">
              <a:lumMod val="85000"/>
            </a:schemeClr>
          </a:solidFill>
        </p:spPr>
        <p:txBody>
          <a:bodyPr rtlCol="0" anchor="ctr">
            <a:normAutofit/>
          </a:bodyPr>
          <a:lstStyle>
            <a:lvl1pPr marL="0" indent="0" algn="ctr">
              <a:buNone/>
              <a:defRPr sz="2000"/>
            </a:lvl1pPr>
          </a:lstStyle>
          <a:p>
            <a:pPr lvl="0"/>
            <a:r>
              <a:rPr lang="fr-FR" noProof="0" smtClean="0"/>
              <a:t>Cliquez sur l'icône pour ajouter une image</a:t>
            </a:r>
            <a:endParaRPr lang="fr-FR" noProof="0" dirty="0"/>
          </a:p>
        </p:txBody>
      </p:sp>
      <p:sp>
        <p:nvSpPr>
          <p:cNvPr id="16" name="Text Placeholder 12"/>
          <p:cNvSpPr>
            <a:spLocks noGrp="1"/>
          </p:cNvSpPr>
          <p:nvPr>
            <p:ph type="body" sz="quarter" idx="15"/>
          </p:nvPr>
        </p:nvSpPr>
        <p:spPr>
          <a:xfrm>
            <a:off x="251520" y="628091"/>
            <a:ext cx="8201134" cy="568661"/>
          </a:xfrm>
          <a:prstGeom prst="rect">
            <a:avLst/>
          </a:prstGeom>
        </p:spPr>
        <p:txBody>
          <a:bodyPr>
            <a:normAutofit/>
          </a:bodyPr>
          <a:lstStyle>
            <a:lvl1pPr marL="0" indent="0">
              <a:buNone/>
              <a:defRPr lang="en-US" sz="2800" b="1" i="0" kern="1200" dirty="0">
                <a:solidFill>
                  <a:srgbClr val="7EB929"/>
                </a:solidFill>
                <a:latin typeface="Arial" panose="020B0604020202020204" pitchFamily="34" charset="0"/>
                <a:ea typeface="+mj-ea"/>
                <a:cs typeface="Arial" panose="020B0604020202020204" pitchFamily="34" charset="0"/>
              </a:defRPr>
            </a:lvl1pPr>
            <a:lvl2pPr marL="457200" indent="0">
              <a:buNone/>
              <a:defRPr sz="1400" b="0" i="0">
                <a:latin typeface="Arial" panose="020B0604020202020204" pitchFamily="34" charset="0"/>
                <a:cs typeface="Arial" panose="020B0604020202020204" pitchFamily="34" charset="0"/>
              </a:defRPr>
            </a:lvl2pPr>
            <a:lvl3pPr marL="914400" indent="0">
              <a:buNone/>
              <a:defRPr sz="1400" b="0" i="0">
                <a:latin typeface="Arial" panose="020B0604020202020204" pitchFamily="34" charset="0"/>
                <a:cs typeface="Arial" panose="020B0604020202020204" pitchFamily="34" charset="0"/>
              </a:defRPr>
            </a:lvl3pPr>
            <a:lvl4pPr marL="1371600" indent="0">
              <a:buNone/>
              <a:defRPr sz="1400" b="0" i="0">
                <a:latin typeface="Arial" panose="020B0604020202020204" pitchFamily="34" charset="0"/>
                <a:cs typeface="Arial" panose="020B0604020202020204" pitchFamily="34" charset="0"/>
              </a:defRPr>
            </a:lvl4pPr>
            <a:lvl5pPr marL="1828800" indent="0">
              <a:buNone/>
              <a:defRPr sz="1400" b="0" i="0">
                <a:latin typeface="Arial" panose="020B0604020202020204" pitchFamily="34" charset="0"/>
                <a:cs typeface="Arial" panose="020B0604020202020204" pitchFamily="34" charset="0"/>
              </a:defRPr>
            </a:lvl5pPr>
          </a:lstStyle>
          <a:p>
            <a:pPr lvl="0"/>
            <a:r>
              <a:rPr lang="fr-FR" smtClean="0"/>
              <a:t>Modifiez les styles du texte du masque</a:t>
            </a:r>
          </a:p>
        </p:txBody>
      </p:sp>
      <p:sp>
        <p:nvSpPr>
          <p:cNvPr id="9" name="Espace réservé de la date 3"/>
          <p:cNvSpPr>
            <a:spLocks noGrp="1"/>
          </p:cNvSpPr>
          <p:nvPr>
            <p:ph type="dt" sz="half" idx="16"/>
          </p:nvPr>
        </p:nvSpPr>
        <p:spPr>
          <a:xfrm>
            <a:off x="457200" y="6356350"/>
            <a:ext cx="2133600" cy="365125"/>
          </a:xfrm>
          <a:prstGeom prst="rect">
            <a:avLst/>
          </a:prstGeom>
        </p:spPr>
        <p:txBody>
          <a:bodyPr/>
          <a:lstStyle>
            <a:lvl1pPr>
              <a:defRPr/>
            </a:lvl1pPr>
          </a:lstStyle>
          <a:p>
            <a:pPr>
              <a:defRPr/>
            </a:pPr>
            <a:fld id="{FF80F8F4-6658-4EB5-B6B4-92177211FDE6}" type="datetimeFigureOut">
              <a:rPr lang="fr-FR"/>
              <a:pPr>
                <a:defRPr/>
              </a:pPr>
              <a:t>18/08/2020</a:t>
            </a:fld>
            <a:endParaRPr lang="fr-FR"/>
          </a:p>
        </p:txBody>
      </p:sp>
      <p:sp>
        <p:nvSpPr>
          <p:cNvPr id="10" name="Espace réservé du pied de page 4"/>
          <p:cNvSpPr>
            <a:spLocks noGrp="1"/>
          </p:cNvSpPr>
          <p:nvPr>
            <p:ph type="ftr" sz="quarter" idx="17"/>
          </p:nvPr>
        </p:nvSpPr>
        <p:spPr>
          <a:xfrm>
            <a:off x="3124200" y="6356350"/>
            <a:ext cx="2895600" cy="365125"/>
          </a:xfrm>
          <a:prstGeom prst="rect">
            <a:avLst/>
          </a:prstGeom>
        </p:spPr>
        <p:txBody>
          <a:bodyPr/>
          <a:lstStyle>
            <a:lvl1pPr>
              <a:defRPr/>
            </a:lvl1pPr>
          </a:lstStyle>
          <a:p>
            <a:pPr>
              <a:defRPr/>
            </a:pPr>
            <a:endParaRPr lang="fr-FR"/>
          </a:p>
        </p:txBody>
      </p:sp>
      <p:sp>
        <p:nvSpPr>
          <p:cNvPr id="11" name="Espace réservé du numéro de diapositive 5"/>
          <p:cNvSpPr>
            <a:spLocks noGrp="1"/>
          </p:cNvSpPr>
          <p:nvPr>
            <p:ph type="sldNum" sz="quarter" idx="18"/>
          </p:nvPr>
        </p:nvSpPr>
        <p:spPr>
          <a:xfrm>
            <a:off x="6553200" y="6356350"/>
            <a:ext cx="2133600" cy="365125"/>
          </a:xfrm>
          <a:prstGeom prst="rect">
            <a:avLst/>
          </a:prstGeom>
        </p:spPr>
        <p:txBody>
          <a:bodyPr/>
          <a:lstStyle>
            <a:lvl1pPr>
              <a:defRPr smtClean="0"/>
            </a:lvl1pPr>
          </a:lstStyle>
          <a:p>
            <a:pPr>
              <a:defRPr/>
            </a:pPr>
            <a:fld id="{0FA693DA-6FC3-440A-8355-8DEFC49BF6E8}" type="slidenum">
              <a:rPr lang="fr-FR"/>
              <a:pPr>
                <a:defRPr/>
              </a:pPr>
              <a:t>‹N°›</a:t>
            </a:fld>
            <a:endParaRPr lang="fr-FR"/>
          </a:p>
        </p:txBody>
      </p:sp>
    </p:spTree>
    <p:extLst>
      <p:ext uri="{BB962C8B-B14F-4D97-AF65-F5344CB8AC3E}">
        <p14:creationId xmlns:p14="http://schemas.microsoft.com/office/powerpoint/2010/main" val="1067815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Titre 1"/>
          <p:cNvSpPr txBox="1">
            <a:spLocks/>
          </p:cNvSpPr>
          <p:nvPr/>
        </p:nvSpPr>
        <p:spPr>
          <a:xfrm>
            <a:off x="684213" y="1052513"/>
            <a:ext cx="7772400" cy="1470025"/>
          </a:xfrm>
          <a:prstGeom prst="rect">
            <a:avLst/>
          </a:prstGeom>
        </p:spPr>
        <p:txBody>
          <a:bodyPr/>
          <a:lstStyle/>
          <a:p>
            <a:pPr algn="just" fontAlgn="auto">
              <a:spcAft>
                <a:spcPts val="600"/>
              </a:spcAft>
              <a:defRPr/>
            </a:pPr>
            <a:endParaRPr lang="fr-FR" sz="2000" dirty="0">
              <a:latin typeface="+mj-lt"/>
              <a:ea typeface="+mj-ea"/>
              <a:cs typeface="+mj-cs"/>
            </a:endParaRPr>
          </a:p>
        </p:txBody>
      </p:sp>
      <p:sp>
        <p:nvSpPr>
          <p:cNvPr id="20" name="Rectangle 9"/>
          <p:cNvSpPr>
            <a:spLocks noChangeArrowheads="1"/>
          </p:cNvSpPr>
          <p:nvPr/>
        </p:nvSpPr>
        <p:spPr bwMode="auto">
          <a:xfrm>
            <a:off x="0" y="541338"/>
            <a:ext cx="468313" cy="130175"/>
          </a:xfrm>
          <a:prstGeom prst="rect">
            <a:avLst/>
          </a:prstGeom>
          <a:solidFill>
            <a:srgbClr val="5BC4BF"/>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sp>
        <p:nvSpPr>
          <p:cNvPr id="22" name="Rectangle 7"/>
          <p:cNvSpPr>
            <a:spLocks noChangeArrowheads="1"/>
          </p:cNvSpPr>
          <p:nvPr/>
        </p:nvSpPr>
        <p:spPr bwMode="auto">
          <a:xfrm>
            <a:off x="0" y="671513"/>
            <a:ext cx="450850" cy="6186487"/>
          </a:xfrm>
          <a:prstGeom prst="rect">
            <a:avLst/>
          </a:prstGeom>
          <a:solidFill>
            <a:srgbClr val="0054A6"/>
          </a:solidFill>
          <a:ln w="9525">
            <a:noFill/>
            <a:miter lim="800000"/>
            <a:headEnd/>
            <a:tailEnd/>
          </a:ln>
          <a:effectLst/>
        </p:spPr>
        <p:txBody>
          <a:bodyPr wrap="none" anchor="ctr"/>
          <a:lstStyle/>
          <a:p>
            <a:pPr fontAlgn="auto">
              <a:spcBef>
                <a:spcPts val="0"/>
              </a:spcBef>
              <a:spcAft>
                <a:spcPts val="0"/>
              </a:spcAft>
              <a:defRPr/>
            </a:pPr>
            <a:endParaRPr lang="fr-FR">
              <a:latin typeface="+mn-lt"/>
              <a:cs typeface="+mn-cs"/>
            </a:endParaRPr>
          </a:p>
        </p:txBody>
      </p:sp>
      <p:pic>
        <p:nvPicPr>
          <p:cNvPr id="1029" name="Picture 14" descr="poisson-oiseau"/>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3"/>
          <p:cNvSpPr txBox="1">
            <a:spLocks noChangeArrowheads="1"/>
          </p:cNvSpPr>
          <p:nvPr/>
        </p:nvSpPr>
        <p:spPr bwMode="auto">
          <a:xfrm rot="16200000">
            <a:off x="-2647156" y="3594894"/>
            <a:ext cx="5683250" cy="32226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FR" altLang="fr-FR" sz="1500">
              <a:solidFill>
                <a:srgbClr val="5BC4BF"/>
              </a:solidFill>
              <a:latin typeface="Arial Narrow" pitchFamily="34" charset="0"/>
            </a:endParaRPr>
          </a:p>
        </p:txBody>
      </p:sp>
      <p:pic>
        <p:nvPicPr>
          <p:cNvPr id="1031" name="Image 7" descr="Prespa Gorica 060910 (11).JPG"/>
          <p:cNvPicPr>
            <a:picLocks noChangeAspect="1"/>
          </p:cNvPicPr>
          <p:nvPr/>
        </p:nvPicPr>
        <p:blipFill>
          <a:blip r:embed="rId16"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2"/>
          <p:cNvSpPr>
            <a:spLocks noGrp="1"/>
          </p:cNvSpPr>
          <p:nvPr>
            <p:ph type="ctrTitle"/>
          </p:nvPr>
        </p:nvSpPr>
        <p:spPr>
          <a:xfrm>
            <a:off x="1547813" y="2276475"/>
            <a:ext cx="6891337" cy="2416175"/>
          </a:xfrm>
        </p:spPr>
        <p:txBody>
          <a:bodyPr/>
          <a:lstStyle/>
          <a:p>
            <a:pPr eaLnBrk="1" hangingPunct="1"/>
            <a:r>
              <a:rPr lang="ar-DZ" dirty="0" smtClean="0"/>
              <a:t>المرصد الوطني الفرنسي للتنوع البيولوجي: نحو المرحلة الثانية</a:t>
            </a:r>
            <a:endParaRPr dirty="0" smtClean="0"/>
          </a:p>
        </p:txBody>
      </p:sp>
    </p:spTree>
    <p:extLst>
      <p:ext uri="{BB962C8B-B14F-4D97-AF65-F5344CB8AC3E}">
        <p14:creationId xmlns:p14="http://schemas.microsoft.com/office/powerpoint/2010/main" val="15084085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pour une image  5"/>
          <p:cNvPicPr>
            <a:picLocks noGrp="1" noChangeAspect="1"/>
          </p:cNvPicPr>
          <p:nvPr>
            <p:ph type="pic" sz="quarter" idx="14"/>
          </p:nvPr>
        </p:nvPicPr>
        <p:blipFill>
          <a:blip r:embed="rId2" cstate="print"/>
          <a:srcRect t="8278" b="8278"/>
          <a:stretch>
            <a:fillRect/>
          </a:stretch>
        </p:blipFill>
        <p:spPr>
          <a:xfrm>
            <a:off x="88900" y="6038850"/>
            <a:ext cx="1674813" cy="935038"/>
          </a:xfrm>
        </p:spPr>
      </p:pic>
      <p:sp>
        <p:nvSpPr>
          <p:cNvPr id="5" name="Espace réservé du texte 4"/>
          <p:cNvSpPr>
            <a:spLocks noGrp="1"/>
          </p:cNvSpPr>
          <p:nvPr>
            <p:ph type="body" sz="quarter" idx="15"/>
          </p:nvPr>
        </p:nvSpPr>
        <p:spPr>
          <a:xfrm>
            <a:off x="250825" y="628650"/>
            <a:ext cx="8202613" cy="568325"/>
          </a:xfrm>
        </p:spPr>
        <p:txBody>
          <a:bodyPr rtlCol="0"/>
          <a:lstStyle/>
          <a:p>
            <a:pPr algn="ctr" rtl="1" eaLnBrk="1" fontAlgn="auto" hangingPunct="1">
              <a:spcAft>
                <a:spcPts val="0"/>
              </a:spcAft>
              <a:defRPr/>
            </a:pPr>
            <a:r>
              <a:rPr lang="ar-DZ" dirty="0"/>
              <a:t>تور دو </a:t>
            </a:r>
            <a:r>
              <a:rPr lang="ar-DZ" dirty="0" smtClean="0"/>
              <a:t>فالا </a:t>
            </a:r>
            <a:r>
              <a:rPr lang="ar-DZ" dirty="0"/>
              <a:t>في (المرصد الوطني للتنوع البيولوجي) </a:t>
            </a:r>
            <a:r>
              <a:rPr lang="fr-FR" dirty="0" smtClean="0"/>
              <a:t>ONB</a:t>
            </a:r>
            <a:endParaRPr lang="fr-FR" dirty="0"/>
          </a:p>
        </p:txBody>
      </p:sp>
      <p:sp>
        <p:nvSpPr>
          <p:cNvPr id="9" name="Espace réservé du contenu 8"/>
          <p:cNvSpPr>
            <a:spLocks noGrp="1"/>
          </p:cNvSpPr>
          <p:nvPr>
            <p:ph idx="1"/>
          </p:nvPr>
        </p:nvSpPr>
        <p:spPr>
          <a:xfrm>
            <a:off x="323850" y="1268413"/>
            <a:ext cx="8135938" cy="720725"/>
          </a:xfrm>
        </p:spPr>
        <p:txBody>
          <a:bodyPr rtlCol="0">
            <a:normAutofit fontScale="55000" lnSpcReduction="20000"/>
          </a:bodyPr>
          <a:lstStyle/>
          <a:p>
            <a:pPr algn="r" rtl="1" fontAlgn="auto">
              <a:spcAft>
                <a:spcPts val="0"/>
              </a:spcAft>
              <a:defRPr/>
            </a:pPr>
            <a:r>
              <a:rPr lang="ar-DZ" sz="4300" dirty="0"/>
              <a:t>تطوير مؤشرات الأراضي الرطبة (مثل عدد الزائرين لمراكز </a:t>
            </a:r>
            <a:r>
              <a:rPr lang="ar-DZ" sz="4300" dirty="0" smtClean="0"/>
              <a:t>المناطق الرطبة </a:t>
            </a:r>
            <a:r>
              <a:rPr lang="ar-DZ" sz="4300" dirty="0"/>
              <a:t>؛ تدفقات الأنهار المنخفضة ...).</a:t>
            </a:r>
            <a:endParaRPr sz="4300" b="0" i="1" dirty="0"/>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113" y="4292600"/>
            <a:ext cx="2087562" cy="158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3663" y="4248150"/>
            <a:ext cx="1408112" cy="2159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4300" y="4295775"/>
            <a:ext cx="1509713"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Imag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56550" y="6021388"/>
            <a:ext cx="792163"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u contenu 8"/>
          <p:cNvSpPr txBox="1">
            <a:spLocks/>
          </p:cNvSpPr>
          <p:nvPr/>
        </p:nvSpPr>
        <p:spPr>
          <a:xfrm>
            <a:off x="341313" y="2997200"/>
            <a:ext cx="8110537" cy="719138"/>
          </a:xfrm>
          <a:prstGeom prst="rect">
            <a:avLst/>
          </a:prstGeom>
        </p:spPr>
        <p:txBody>
          <a:bodyPr>
            <a:normAutofit fontScale="62500" lnSpcReduction="20000"/>
          </a:bodyPr>
          <a:lstStyle>
            <a:lvl1pPr marL="0" indent="0" algn="l" defTabSz="914400" rtl="0" eaLnBrk="1" latinLnBrk="0" hangingPunct="1">
              <a:spcBef>
                <a:spcPct val="20000"/>
              </a:spcBef>
              <a:buFont typeface="Arial" panose="020B0604020202020204" pitchFamily="34" charset="0"/>
              <a:buNone/>
              <a:defRPr lang="fr-FR" sz="2000" b="1" i="0" kern="1200" dirty="0" smtClean="0">
                <a:solidFill>
                  <a:schemeClr val="tx1"/>
                </a:solidFill>
                <a:latin typeface="Arial"/>
                <a:ea typeface="+mn-ea"/>
                <a:cs typeface="Arial"/>
              </a:defRPr>
            </a:lvl1pPr>
            <a:lvl2pPr marL="874050" indent="-177750" algn="l" defTabSz="914400" rtl="0" eaLnBrk="1" latinLnBrk="0" hangingPunct="1">
              <a:spcBef>
                <a:spcPct val="20000"/>
              </a:spcBef>
              <a:buClr>
                <a:srgbClr val="7EB929"/>
              </a:buClr>
              <a:buSzPct val="110000"/>
              <a:buFont typeface="Wingdings" charset="2"/>
              <a:buChar char="§"/>
              <a:defRPr lang="fr-FR" sz="1800" b="0" i="0" kern="1200" dirty="0" smtClean="0">
                <a:solidFill>
                  <a:schemeClr val="tx1"/>
                </a:solidFill>
                <a:latin typeface="Arial"/>
                <a:ea typeface="+mn-ea"/>
                <a:cs typeface="Arial"/>
              </a:defRPr>
            </a:lvl2pPr>
            <a:lvl3pPr marL="1162050" indent="0" algn="l" defTabSz="914400" rtl="0" eaLnBrk="1" latinLnBrk="0" hangingPunct="1">
              <a:spcBef>
                <a:spcPct val="20000"/>
              </a:spcBef>
              <a:buFont typeface="Arial" panose="020B0604020202020204" pitchFamily="34" charset="0"/>
              <a:buNone/>
              <a:defRPr lang="fr-FR" sz="1600" b="1" i="0" kern="1200" dirty="0" smtClean="0">
                <a:solidFill>
                  <a:srgbClr val="7EB929"/>
                </a:solidFill>
                <a:latin typeface="Arial"/>
                <a:ea typeface="+mn-ea"/>
                <a:cs typeface="Arial"/>
              </a:defRPr>
            </a:lvl3pPr>
            <a:lvl4pPr marL="1600200" indent="-156600" algn="l" defTabSz="914400" rtl="0" eaLnBrk="1" latinLnBrk="0" hangingPunct="1">
              <a:spcBef>
                <a:spcPct val="20000"/>
              </a:spcBef>
              <a:buFont typeface="Arial" panose="020B0604020202020204" pitchFamily="34" charset="0"/>
              <a:buChar char="–"/>
              <a:defRPr sz="1400" b="0" i="0" kern="1200" baseline="0">
                <a:solidFill>
                  <a:schemeClr val="tx1"/>
                </a:solidFill>
                <a:latin typeface="Arial" panose="020B0604020202020204" pitchFamily="34" charset="0"/>
                <a:ea typeface="+mn-ea"/>
                <a:cs typeface="Arial" panose="020B0604020202020204" pitchFamily="34" charset="0"/>
              </a:defRPr>
            </a:lvl4pPr>
            <a:lvl5pPr marL="1598400" indent="0" algn="l" defTabSz="914400" rtl="0" eaLnBrk="1" latinLnBrk="0" hangingPunct="1">
              <a:spcBef>
                <a:spcPct val="20000"/>
              </a:spcBef>
              <a:buFontTx/>
              <a:buNone/>
              <a:defRPr sz="1400" b="0" i="0" kern="1200">
                <a:solidFill>
                  <a:schemeClr val="tx1"/>
                </a:solidFill>
                <a:latin typeface="Arial" panose="020B0604020202020204" pitchFamily="34" charset="0"/>
                <a:ea typeface="+mn-ea"/>
                <a:cs typeface="Arial" panose="020B0604020202020204" pitchFamily="34" charset="0"/>
              </a:defRPr>
            </a:lvl5pPr>
            <a:lvl6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6pPr>
            <a:lvl7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7pPr>
            <a:lvl8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8pPr>
            <a:lvl9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9pPr>
          </a:lstStyle>
          <a:p>
            <a:pPr algn="r" rtl="1" fontAlgn="auto">
              <a:spcAft>
                <a:spcPts val="0"/>
              </a:spcAft>
              <a:defRPr/>
            </a:pPr>
            <a:r>
              <a:rPr lang="ar-DZ" sz="4300"/>
              <a:t>تقييم مجموعة مؤشرات الأراضي الرطبة ومقترحات التطور (2018)</a:t>
            </a:r>
            <a:endParaRPr lang="en-US" sz="4300" b="0"/>
          </a:p>
        </p:txBody>
      </p:sp>
      <p:sp>
        <p:nvSpPr>
          <p:cNvPr id="14" name="Espace réservé du contenu 8"/>
          <p:cNvSpPr txBox="1">
            <a:spLocks/>
          </p:cNvSpPr>
          <p:nvPr/>
        </p:nvSpPr>
        <p:spPr>
          <a:xfrm>
            <a:off x="323850" y="2133600"/>
            <a:ext cx="8110538" cy="719138"/>
          </a:xfrm>
          <a:prstGeom prst="rect">
            <a:avLst/>
          </a:prstGeom>
        </p:spPr>
        <p:txBody>
          <a:bodyPr>
            <a:normAutofit fontScale="55000" lnSpcReduction="20000"/>
          </a:bodyPr>
          <a:lstStyle>
            <a:lvl1pPr marL="0" indent="0" algn="l" defTabSz="914400" rtl="0" eaLnBrk="1" latinLnBrk="0" hangingPunct="1">
              <a:spcBef>
                <a:spcPct val="20000"/>
              </a:spcBef>
              <a:buFont typeface="Arial" panose="020B0604020202020204" pitchFamily="34" charset="0"/>
              <a:buNone/>
              <a:defRPr lang="fr-FR" sz="2000" b="1" i="0" kern="1200" dirty="0" smtClean="0">
                <a:solidFill>
                  <a:schemeClr val="tx1"/>
                </a:solidFill>
                <a:latin typeface="Arial"/>
                <a:ea typeface="+mn-ea"/>
                <a:cs typeface="Arial"/>
              </a:defRPr>
            </a:lvl1pPr>
            <a:lvl2pPr marL="874050" indent="-177750" algn="l" defTabSz="914400" rtl="0" eaLnBrk="1" latinLnBrk="0" hangingPunct="1">
              <a:spcBef>
                <a:spcPct val="20000"/>
              </a:spcBef>
              <a:buClr>
                <a:srgbClr val="7EB929"/>
              </a:buClr>
              <a:buSzPct val="110000"/>
              <a:buFont typeface="Wingdings" charset="2"/>
              <a:buChar char="§"/>
              <a:defRPr lang="fr-FR" sz="1800" b="0" i="0" kern="1200" dirty="0" smtClean="0">
                <a:solidFill>
                  <a:schemeClr val="tx1"/>
                </a:solidFill>
                <a:latin typeface="Arial"/>
                <a:ea typeface="+mn-ea"/>
                <a:cs typeface="Arial"/>
              </a:defRPr>
            </a:lvl2pPr>
            <a:lvl3pPr marL="1162050" indent="0" algn="l" defTabSz="914400" rtl="0" eaLnBrk="1" latinLnBrk="0" hangingPunct="1">
              <a:spcBef>
                <a:spcPct val="20000"/>
              </a:spcBef>
              <a:buFont typeface="Arial" panose="020B0604020202020204" pitchFamily="34" charset="0"/>
              <a:buNone/>
              <a:defRPr lang="fr-FR" sz="1600" b="1" i="0" kern="1200" dirty="0" smtClean="0">
                <a:solidFill>
                  <a:srgbClr val="7EB929"/>
                </a:solidFill>
                <a:latin typeface="Arial"/>
                <a:ea typeface="+mn-ea"/>
                <a:cs typeface="Arial"/>
              </a:defRPr>
            </a:lvl3pPr>
            <a:lvl4pPr marL="1600200" indent="-156600" algn="l" defTabSz="914400" rtl="0" eaLnBrk="1" latinLnBrk="0" hangingPunct="1">
              <a:spcBef>
                <a:spcPct val="20000"/>
              </a:spcBef>
              <a:buFont typeface="Arial" panose="020B0604020202020204" pitchFamily="34" charset="0"/>
              <a:buChar char="–"/>
              <a:defRPr sz="1400" b="0" i="0" kern="1200" baseline="0">
                <a:solidFill>
                  <a:schemeClr val="tx1"/>
                </a:solidFill>
                <a:latin typeface="Arial" panose="020B0604020202020204" pitchFamily="34" charset="0"/>
                <a:ea typeface="+mn-ea"/>
                <a:cs typeface="Arial" panose="020B0604020202020204" pitchFamily="34" charset="0"/>
              </a:defRPr>
            </a:lvl4pPr>
            <a:lvl5pPr marL="1598400" indent="0" algn="l" defTabSz="914400" rtl="0" eaLnBrk="1" latinLnBrk="0" hangingPunct="1">
              <a:spcBef>
                <a:spcPct val="20000"/>
              </a:spcBef>
              <a:buFontTx/>
              <a:buNone/>
              <a:defRPr sz="1400" b="0" i="0" kern="1200">
                <a:solidFill>
                  <a:schemeClr val="tx1"/>
                </a:solidFill>
                <a:latin typeface="Arial" panose="020B0604020202020204" pitchFamily="34" charset="0"/>
                <a:ea typeface="+mn-ea"/>
                <a:cs typeface="Arial" panose="020B0604020202020204" pitchFamily="34" charset="0"/>
              </a:defRPr>
            </a:lvl5pPr>
            <a:lvl6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6pPr>
            <a:lvl7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7pPr>
            <a:lvl8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8pPr>
            <a:lvl9pPr marL="1598400" indent="0" algn="l" defTabSz="914400" rtl="0" eaLnBrk="1" latinLnBrk="0" hangingPunct="1">
              <a:spcBef>
                <a:spcPct val="20000"/>
              </a:spcBef>
              <a:buFontTx/>
              <a:buNone/>
              <a:defRPr sz="1400" kern="1200">
                <a:solidFill>
                  <a:schemeClr val="tx1"/>
                </a:solidFill>
                <a:latin typeface="Arial" charset="0"/>
                <a:ea typeface="Arial" charset="0"/>
                <a:cs typeface="Arial" charset="0"/>
              </a:defRPr>
            </a:lvl9pPr>
          </a:lstStyle>
          <a:p>
            <a:pPr algn="r" rtl="1" fontAlgn="auto">
              <a:spcAft>
                <a:spcPts val="0"/>
              </a:spcAft>
              <a:defRPr/>
            </a:pPr>
            <a:r>
              <a:rPr lang="ar-DZ" sz="4200" dirty="0"/>
              <a:t>الدراسات الفنية والتوليف (</a:t>
            </a:r>
            <a:r>
              <a:rPr lang="ar-DZ" sz="4200"/>
              <a:t>مثل </a:t>
            </a:r>
            <a:r>
              <a:rPr lang="ar-DZ" sz="4200" smtClean="0"/>
              <a:t>"</a:t>
            </a:r>
            <a:r>
              <a:rPr lang="ar-DZ" sz="4000"/>
              <a:t> المناطق </a:t>
            </a:r>
            <a:r>
              <a:rPr lang="ar-DZ" sz="4200" smtClean="0"/>
              <a:t>الرطبة </a:t>
            </a:r>
            <a:r>
              <a:rPr lang="ar-DZ" sz="4200" dirty="0"/>
              <a:t>والزراعة" ؛ "الغطاء الأرضي في مواقع </a:t>
            </a:r>
            <a:r>
              <a:rPr lang="ar-DZ" sz="4200" dirty="0" err="1"/>
              <a:t>رامسار</a:t>
            </a:r>
            <a:r>
              <a:rPr lang="ar-DZ" sz="4200" dirty="0"/>
              <a:t> الفرنسية" ...)</a:t>
            </a:r>
            <a:endParaRPr lang="en-US" sz="4300" dirty="0"/>
          </a:p>
        </p:txBody>
      </p:sp>
    </p:spTree>
    <p:extLst>
      <p:ext uri="{BB962C8B-B14F-4D97-AF65-F5344CB8AC3E}">
        <p14:creationId xmlns:p14="http://schemas.microsoft.com/office/powerpoint/2010/main" val="41410078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contenu 1"/>
          <p:cNvSpPr>
            <a:spLocks noGrp="1"/>
          </p:cNvSpPr>
          <p:nvPr>
            <p:ph idx="1"/>
          </p:nvPr>
        </p:nvSpPr>
        <p:spPr>
          <a:xfrm>
            <a:off x="323850" y="1628775"/>
            <a:ext cx="8305800" cy="3887788"/>
          </a:xfrm>
        </p:spPr>
        <p:txBody>
          <a:bodyPr/>
          <a:lstStyle/>
          <a:p>
            <a:pPr algn="r" rtl="1"/>
            <a:r>
              <a:rPr lang="ar-DZ" dirty="0">
                <a:latin typeface="Arial" panose="020B0604020202020204" pitchFamily="34" charset="0"/>
                <a:cs typeface="Arial" panose="020B0604020202020204" pitchFamily="34" charset="0"/>
              </a:rPr>
              <a:t>التنوع البيولوجي </a:t>
            </a:r>
            <a:r>
              <a:rPr lang="ar-DZ" dirty="0" smtClean="0">
                <a:latin typeface="Arial" panose="020B0604020202020204" pitchFamily="34" charset="0"/>
                <a:cs typeface="Arial" panose="020B0604020202020204" pitchFamily="34" charset="0"/>
              </a:rPr>
              <a:t>ينقرض، </a:t>
            </a:r>
            <a:r>
              <a:rPr lang="ar-DZ" dirty="0">
                <a:latin typeface="Arial" panose="020B0604020202020204" pitchFamily="34" charset="0"/>
                <a:cs typeface="Arial" panose="020B0604020202020204" pitchFamily="34" charset="0"/>
              </a:rPr>
              <a:t>في فرنسا كما في أماكن أخرى:</a:t>
            </a:r>
            <a:endParaRPr lang="en-US" dirty="0">
              <a:latin typeface="Arial" panose="020B0604020202020204" pitchFamily="34" charset="0"/>
              <a:cs typeface="Arial" panose="020B0604020202020204" pitchFamily="34" charset="0"/>
            </a:endParaRPr>
          </a:p>
          <a:p>
            <a:pPr algn="r" rtl="1"/>
            <a:r>
              <a:rPr lang="ar-DZ" b="0" dirty="0">
                <a:latin typeface="Arial" panose="020B0604020202020204" pitchFamily="34" charset="0"/>
                <a:cs typeface="Arial" panose="020B0604020202020204" pitchFamily="34" charset="0"/>
              </a:rPr>
              <a:t>النظم البيئية تتدهور ، والأنواع تختفي، ويتم </a:t>
            </a:r>
            <a:r>
              <a:rPr lang="ar-DZ" b="0" dirty="0" smtClean="0">
                <a:latin typeface="Arial" panose="020B0604020202020204" pitchFamily="34" charset="0"/>
                <a:cs typeface="Arial" panose="020B0604020202020204" pitchFamily="34" charset="0"/>
              </a:rPr>
              <a:t>استنفاذ </a:t>
            </a:r>
            <a:r>
              <a:rPr lang="ar-DZ" b="0" dirty="0">
                <a:latin typeface="Arial" panose="020B0604020202020204" pitchFamily="34" charset="0"/>
                <a:cs typeface="Arial" panose="020B0604020202020204" pitchFamily="34" charset="0"/>
              </a:rPr>
              <a:t>الموارد إلى حد أن مستقبلنا مهدد. ومع ذلك ، لا يزال تصور هذه الحقيقة غير كافٍ.</a:t>
            </a:r>
            <a:endParaRPr b="0" dirty="0">
              <a:latin typeface="Arial" panose="020B0604020202020204" pitchFamily="34" charset="0"/>
              <a:cs typeface="Arial" panose="020B0604020202020204" pitchFamily="34" charset="0"/>
            </a:endParaRPr>
          </a:p>
          <a:p>
            <a:pPr algn="r" rtl="1"/>
            <a:endParaRPr lang="en-US" b="0" dirty="0">
              <a:latin typeface="Arial" panose="020B0604020202020204" pitchFamily="34" charset="0"/>
              <a:cs typeface="Arial" panose="020B0604020202020204" pitchFamily="34" charset="0"/>
            </a:endParaRPr>
          </a:p>
          <a:p>
            <a:pPr algn="r" rtl="1"/>
            <a:r>
              <a:rPr lang="ar-DZ" b="0" dirty="0">
                <a:latin typeface="Arial" panose="020B0604020202020204" pitchFamily="34" charset="0"/>
                <a:cs typeface="Arial" panose="020B0604020202020204" pitchFamily="34" charset="0"/>
              </a:rPr>
              <a:t>هناك حاجة إلى مرصد وطني للتنوع البيولوجي من أجل:</a:t>
            </a:r>
          </a:p>
          <a:p>
            <a:pPr algn="r" rtl="1"/>
            <a:r>
              <a:rPr lang="ar-DZ" b="0" dirty="0" smtClean="0">
                <a:latin typeface="Arial" panose="020B0604020202020204" pitchFamily="34" charset="0"/>
                <a:cs typeface="Arial" panose="020B0604020202020204" pitchFamily="34" charset="0"/>
              </a:rPr>
              <a:t>توضيح </a:t>
            </a:r>
            <a:r>
              <a:rPr lang="ar-DZ" b="0" dirty="0">
                <a:latin typeface="Arial" panose="020B0604020202020204" pitchFamily="34" charset="0"/>
                <a:cs typeface="Arial" panose="020B0604020202020204" pitchFamily="34" charset="0"/>
              </a:rPr>
              <a:t>المشكلة</a:t>
            </a:r>
          </a:p>
          <a:p>
            <a:pPr algn="r" rtl="1"/>
            <a:r>
              <a:rPr lang="ar-DZ" b="0" dirty="0">
                <a:latin typeface="Arial" panose="020B0604020202020204" pitchFamily="34" charset="0"/>
                <a:cs typeface="Arial" panose="020B0604020202020204" pitchFamily="34" charset="0"/>
              </a:rPr>
              <a:t>تحديد العوامل الرئيسية</a:t>
            </a:r>
          </a:p>
          <a:p>
            <a:pPr algn="r" rtl="1"/>
            <a:r>
              <a:rPr lang="ar-DZ" b="0" dirty="0">
                <a:latin typeface="Arial" panose="020B0604020202020204" pitchFamily="34" charset="0"/>
                <a:cs typeface="Arial" panose="020B0604020202020204" pitchFamily="34" charset="0"/>
              </a:rPr>
              <a:t>مراقبة مدى خطورة المشكلة ، وفعالية التدابير</a:t>
            </a:r>
            <a:endParaRPr b="0"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15"/>
          </p:nvPr>
        </p:nvSpPr>
        <p:spPr>
          <a:xfrm>
            <a:off x="250825" y="628650"/>
            <a:ext cx="8202613" cy="568325"/>
          </a:xfrm>
        </p:spPr>
        <p:txBody>
          <a:bodyPr rtlCol="0"/>
          <a:lstStyle/>
          <a:p>
            <a:pPr algn="ctr" eaLnBrk="1" fontAlgn="auto" hangingPunct="1">
              <a:spcAft>
                <a:spcPts val="0"/>
              </a:spcAft>
              <a:defRPr/>
            </a:pPr>
            <a:r>
              <a:rPr lang="ar-DZ"/>
              <a:t>لماذا مرصد وطني للتنوع البيولوجي؟ ؟؟؟</a:t>
            </a:r>
            <a:endParaRPr lang="fr-FR"/>
          </a:p>
        </p:txBody>
      </p:sp>
      <p:pic>
        <p:nvPicPr>
          <p:cNvPr id="6" name="Espace réservé pour une image  2"/>
          <p:cNvPicPr>
            <a:picLocks noGrp="1" noChangeAspect="1"/>
          </p:cNvPicPr>
          <p:nvPr>
            <p:ph type="pic" sz="quarter" idx="14"/>
          </p:nvPr>
        </p:nvPicPr>
        <p:blipFill>
          <a:blip r:embed="rId2" cstate="print"/>
          <a:srcRect t="8278" b="8278"/>
          <a:stretch>
            <a:fillRect/>
          </a:stretch>
        </p:blipFill>
        <p:spPr>
          <a:xfrm>
            <a:off x="442913" y="5705475"/>
            <a:ext cx="2089150" cy="1165225"/>
          </a:xfrm>
        </p:spPr>
      </p:pic>
    </p:spTree>
    <p:extLst>
      <p:ext uri="{BB962C8B-B14F-4D97-AF65-F5344CB8AC3E}">
        <p14:creationId xmlns:p14="http://schemas.microsoft.com/office/powerpoint/2010/main" val="9002370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contenu 1"/>
          <p:cNvSpPr>
            <a:spLocks noGrp="1"/>
          </p:cNvSpPr>
          <p:nvPr>
            <p:ph idx="1"/>
          </p:nvPr>
        </p:nvSpPr>
        <p:spPr>
          <a:xfrm>
            <a:off x="250825" y="1600200"/>
            <a:ext cx="8202613" cy="3989388"/>
          </a:xfrm>
        </p:spPr>
        <p:txBody>
          <a:bodyPr/>
          <a:lstStyle/>
          <a:p>
            <a:pPr algn="r" rtl="1"/>
            <a:r>
              <a:rPr lang="ar-DZ" dirty="0">
                <a:latin typeface="Arial" panose="020B0604020202020204" pitchFamily="34" charset="0"/>
                <a:cs typeface="Arial" panose="020B0604020202020204" pitchFamily="34" charset="0"/>
              </a:rPr>
              <a:t>مطلوب في لجنة مشتركة بين الوزارات </a:t>
            </a:r>
            <a:r>
              <a:rPr lang="en-US" dirty="0" err="1" smtClean="0">
                <a:latin typeface="Arial" panose="020B0604020202020204" pitchFamily="34" charset="0"/>
                <a:cs typeface="Arial" panose="020B0604020202020204" pitchFamily="34" charset="0"/>
              </a:rPr>
              <a:t>Grenelle</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de </a:t>
            </a:r>
            <a:r>
              <a:rPr lang="en-US" dirty="0" err="1">
                <a:latin typeface="Arial" panose="020B0604020202020204" pitchFamily="34" charset="0"/>
                <a:cs typeface="Arial" panose="020B0604020202020204" pitchFamily="34" charset="0"/>
              </a:rPr>
              <a:t>l'Environnement</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2009 </a:t>
            </a:r>
            <a:r>
              <a:rPr lang="ar-DZ"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a:t>
            </a:r>
            <a:r>
              <a:rPr lang="ar-DZ" dirty="0">
                <a:latin typeface="Arial" panose="020B0604020202020204" pitchFamily="34" charset="0"/>
                <a:cs typeface="Arial" panose="020B0604020202020204" pitchFamily="34" charset="0"/>
              </a:rPr>
              <a:t>وضعت كأداة لرصد آثار الاستراتيجية الوطنية للتنوع البيولوجي.</a:t>
            </a:r>
            <a:endParaRPr dirty="0">
              <a:latin typeface="Arial" panose="020B0604020202020204" pitchFamily="34" charset="0"/>
              <a:cs typeface="Arial" panose="020B0604020202020204" pitchFamily="34" charset="0"/>
            </a:endParaRPr>
          </a:p>
          <a:p>
            <a:endParaRPr dirty="0">
              <a:latin typeface="Arial" panose="020B0604020202020204" pitchFamily="34" charset="0"/>
              <a:cs typeface="Arial" panose="020B0604020202020204" pitchFamily="34" charset="0"/>
            </a:endParaRPr>
          </a:p>
          <a:p>
            <a:pPr algn="r" rtl="1"/>
            <a:r>
              <a:rPr lang="en-US" dirty="0">
                <a:latin typeface="Arial" panose="020B0604020202020204" pitchFamily="34" charset="0"/>
                <a:cs typeface="Arial" panose="020B0604020202020204" pitchFamily="34" charset="0"/>
              </a:rPr>
              <a:t>-</a:t>
            </a:r>
            <a:r>
              <a:rPr lang="ar-DZ" dirty="0">
                <a:latin typeface="Arial" panose="020B0604020202020204" pitchFamily="34" charset="0"/>
                <a:cs typeface="Arial" panose="020B0604020202020204" pitchFamily="34" charset="0"/>
              </a:rPr>
              <a:t>القضايا الرئيسية (الغابات والأراضي الرطبة والبيئة البحرية ، إلخ</a:t>
            </a:r>
            <a:r>
              <a:rPr lang="ar-DZ" dirty="0" smtClean="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lgn="r" rtl="1"/>
            <a:r>
              <a:rPr lang="en-US" dirty="0">
                <a:latin typeface="Arial" panose="020B0604020202020204" pitchFamily="34" charset="0"/>
                <a:cs typeface="Arial" panose="020B0604020202020204" pitchFamily="34" charset="0"/>
              </a:rPr>
              <a:t>- </a:t>
            </a:r>
            <a:r>
              <a:rPr lang="ar-DZ" dirty="0">
                <a:latin typeface="Arial" panose="020B0604020202020204" pitchFamily="34" charset="0"/>
                <a:cs typeface="Arial" panose="020B0604020202020204" pitchFamily="34" charset="0"/>
              </a:rPr>
              <a:t>مجموعة مؤشرات موضوعية: </a:t>
            </a:r>
            <a:r>
              <a:rPr lang="en-US" dirty="0">
                <a:latin typeface="Arial" panose="020B0604020202020204" pitchFamily="34" charset="0"/>
                <a:cs typeface="Arial" panose="020B0604020202020204" pitchFamily="34" charset="0"/>
              </a:rPr>
              <a:t>http://indicateurs-biodiversite.naturefrance.fr/</a:t>
            </a:r>
          </a:p>
          <a:p>
            <a:pPr algn="r" rtl="1"/>
            <a:r>
              <a:rPr lang="en-US" dirty="0">
                <a:latin typeface="Arial" panose="020B0604020202020204" pitchFamily="34" charset="0"/>
                <a:cs typeface="Arial" panose="020B0604020202020204" pitchFamily="34" charset="0"/>
              </a:rPr>
              <a:t>- </a:t>
            </a:r>
            <a:r>
              <a:rPr lang="ar-DZ" dirty="0">
                <a:latin typeface="Arial" panose="020B0604020202020204" pitchFamily="34" charset="0"/>
                <a:cs typeface="Arial" panose="020B0604020202020204" pitchFamily="34" charset="0"/>
              </a:rPr>
              <a:t>95 مؤشرًا على الحالة والضغوط والاستجابات (على سبيل المثال: الطيور الشائعة ، والتصنيع ، وإنفاق التنوع البيولوجي ، والمناطق المحمية ، وحساسية الشعب الفرنسي لقضايا التنوع البيولوجي ...)</a:t>
            </a:r>
            <a:endParaRPr lang="en-US" dirty="0">
              <a:latin typeface="Arial" panose="020B0604020202020204" pitchFamily="34" charset="0"/>
              <a:cs typeface="Arial" panose="020B0604020202020204" pitchFamily="34" charset="0"/>
            </a:endParaRPr>
          </a:p>
          <a:p>
            <a:pPr algn="r" rtl="1"/>
            <a:r>
              <a:rPr lang="ar-DZ" dirty="0">
                <a:latin typeface="Arial" panose="020B0604020202020204" pitchFamily="34" charset="0"/>
                <a:cs typeface="Arial" panose="020B0604020202020204" pitchFamily="34" charset="0"/>
              </a:rPr>
              <a:t>- يعزز التنوع البيولوجي الوطني القائم. نظم المعلومات</a:t>
            </a:r>
            <a:endParaRPr dirty="0">
              <a:latin typeface="Arial" panose="020B0604020202020204" pitchFamily="34" charset="0"/>
              <a:cs typeface="Arial" panose="020B0604020202020204" pitchFamily="34" charset="0"/>
            </a:endParaRPr>
          </a:p>
        </p:txBody>
      </p:sp>
      <p:sp>
        <p:nvSpPr>
          <p:cNvPr id="7" name="Espace réservé du texte 6"/>
          <p:cNvSpPr>
            <a:spLocks noGrp="1"/>
          </p:cNvSpPr>
          <p:nvPr>
            <p:ph type="body" sz="quarter" idx="13"/>
          </p:nvPr>
        </p:nvSpPr>
        <p:spPr>
          <a:xfrm>
            <a:off x="3132138" y="5405438"/>
            <a:ext cx="5122862" cy="1444625"/>
          </a:xfrm>
        </p:spPr>
        <p:txBody>
          <a:bodyPr/>
          <a:lstStyle/>
          <a:p>
            <a:pPr algn="r" rtl="1" eaLnBrk="1" hangingPunct="1"/>
            <a:r>
              <a:rPr lang="ar-DZ" sz="1600" dirty="0" smtClean="0"/>
              <a:t>2009: قانون </a:t>
            </a:r>
            <a:r>
              <a:rPr lang="ar-DZ" sz="1600" dirty="0" err="1" smtClean="0"/>
              <a:t>جرينيل</a:t>
            </a:r>
            <a:endParaRPr lang="ar-DZ" sz="1600" dirty="0" smtClean="0"/>
          </a:p>
          <a:p>
            <a:pPr algn="r" rtl="1" eaLnBrk="1" hangingPunct="1"/>
            <a:r>
              <a:rPr lang="ar-DZ" sz="1600" dirty="0" smtClean="0"/>
              <a:t>2009-17: قيادة وزارة البيئة والتنمية المستدامة</a:t>
            </a:r>
          </a:p>
          <a:p>
            <a:pPr algn="r" rtl="1" eaLnBrk="1" hangingPunct="1"/>
            <a:r>
              <a:rPr lang="ar-DZ" sz="1600" dirty="0" smtClean="0"/>
              <a:t>2011: أول منشور لـ </a:t>
            </a:r>
            <a:r>
              <a:rPr lang="fr-FR" sz="1600" dirty="0" smtClean="0"/>
              <a:t>ONB</a:t>
            </a:r>
          </a:p>
          <a:p>
            <a:pPr algn="r" rtl="1" eaLnBrk="1" hangingPunct="1"/>
            <a:r>
              <a:rPr lang="ar-DZ" sz="1600" dirty="0" smtClean="0"/>
              <a:t>2017: نقل إلى الوكالة الفرنسية للتنوع البيولوجي</a:t>
            </a:r>
            <a:endParaRPr lang="fr-FR" sz="1600" dirty="0" smtClean="0"/>
          </a:p>
        </p:txBody>
      </p:sp>
      <p:pic>
        <p:nvPicPr>
          <p:cNvPr id="3" name="Espace réservé pour une image  2"/>
          <p:cNvPicPr>
            <a:picLocks noGrp="1" noChangeAspect="1"/>
          </p:cNvPicPr>
          <p:nvPr>
            <p:ph type="pic" sz="quarter" idx="14"/>
          </p:nvPr>
        </p:nvPicPr>
        <p:blipFill>
          <a:blip r:embed="rId2" cstate="print"/>
          <a:srcRect t="8278" b="8278"/>
          <a:stretch>
            <a:fillRect/>
          </a:stretch>
        </p:blipFill>
        <p:spPr>
          <a:xfrm>
            <a:off x="0" y="5556250"/>
            <a:ext cx="2286000" cy="1276350"/>
          </a:xfrm>
        </p:spPr>
      </p:pic>
      <p:sp>
        <p:nvSpPr>
          <p:cNvPr id="9" name="Espace réservé du texte 8"/>
          <p:cNvSpPr>
            <a:spLocks noGrp="1"/>
          </p:cNvSpPr>
          <p:nvPr>
            <p:ph type="body" sz="quarter" idx="15"/>
          </p:nvPr>
        </p:nvSpPr>
        <p:spPr>
          <a:xfrm>
            <a:off x="250825" y="628650"/>
            <a:ext cx="8202613" cy="568325"/>
          </a:xfrm>
        </p:spPr>
        <p:txBody>
          <a:bodyPr rtlCol="0"/>
          <a:lstStyle/>
          <a:p>
            <a:pPr algn="ctr" rtl="1" eaLnBrk="1" fontAlgn="auto" hangingPunct="1">
              <a:spcAft>
                <a:spcPts val="0"/>
              </a:spcAft>
              <a:defRPr/>
            </a:pPr>
            <a:r>
              <a:rPr lang="ar-DZ" dirty="0"/>
              <a:t>من أين يأتي المرصد الوطني للتنوع البيولوجي</a:t>
            </a:r>
            <a:r>
              <a:rPr lang="fr-FR" dirty="0" smtClean="0"/>
              <a:t>؟ </a:t>
            </a:r>
            <a:r>
              <a:rPr lang="fr-FR" dirty="0"/>
              <a:t>)</a:t>
            </a:r>
            <a:r>
              <a:rPr lang="ar-DZ" dirty="0" smtClean="0"/>
              <a:t>امر رسمي)</a:t>
            </a:r>
            <a:endParaRPr dirty="0"/>
          </a:p>
        </p:txBody>
      </p:sp>
    </p:spTree>
    <p:extLst>
      <p:ext uri="{BB962C8B-B14F-4D97-AF65-F5344CB8AC3E}">
        <p14:creationId xmlns:p14="http://schemas.microsoft.com/office/powerpoint/2010/main" val="4061510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50825" y="1341438"/>
            <a:ext cx="8569325" cy="3311525"/>
          </a:xfrm>
        </p:spPr>
        <p:txBody>
          <a:bodyPr/>
          <a:lstStyle/>
          <a:p>
            <a:pPr algn="r" rtl="1">
              <a:defRPr/>
            </a:pPr>
            <a:r>
              <a:rPr lang="ar-DZ" dirty="0">
                <a:latin typeface="Arial" panose="020B0604020202020204" pitchFamily="34" charset="0"/>
                <a:cs typeface="Arial" panose="020B0604020202020204" pitchFamily="34" charset="0"/>
              </a:rPr>
              <a:t>المعلم الأول في التشاور: منتدى بيانات التنوع البيولوجي (ديسمبر 2017)</a:t>
            </a:r>
            <a:endParaRPr lang="en-US" dirty="0">
              <a:latin typeface="Arial" panose="020B0604020202020204" pitchFamily="34" charset="0"/>
              <a:cs typeface="Arial" panose="020B0604020202020204" pitchFamily="34" charset="0"/>
            </a:endParaRPr>
          </a:p>
          <a:p>
            <a:pPr algn="r" rtl="1">
              <a:defRPr/>
            </a:pPr>
            <a:r>
              <a:rPr lang="ar-DZ" dirty="0">
                <a:latin typeface="Arial" panose="020B0604020202020204" pitchFamily="34" charset="0"/>
                <a:cs typeface="Arial" panose="020B0604020202020204" pitchFamily="34" charset="0"/>
              </a:rPr>
              <a:t>تظهر 3 توقعات عالية:</a:t>
            </a:r>
          </a:p>
          <a:p>
            <a:pPr algn="r" rtl="1">
              <a:defRPr/>
            </a:pPr>
            <a:r>
              <a:rPr lang="ar-DZ" b="0" dirty="0">
                <a:latin typeface="Arial" panose="020B0604020202020204" pitchFamily="34" charset="0"/>
                <a:cs typeface="Arial" panose="020B0604020202020204" pitchFamily="34" charset="0"/>
              </a:rPr>
              <a:t>- تقييم السياسات العامة ،</a:t>
            </a:r>
          </a:p>
          <a:p>
            <a:pPr algn="r" rtl="1">
              <a:defRPr/>
            </a:pPr>
            <a:r>
              <a:rPr lang="ar-DZ" b="0" dirty="0">
                <a:latin typeface="Arial" panose="020B0604020202020204" pitchFamily="34" charset="0"/>
                <a:cs typeface="Arial" panose="020B0604020202020204" pitchFamily="34" charset="0"/>
              </a:rPr>
              <a:t>- تكون معروفة ومعترف بها ،</a:t>
            </a:r>
          </a:p>
          <a:p>
            <a:pPr marL="185738" indent="-185738" algn="r" rtl="1">
              <a:buFontTx/>
              <a:buChar char="-"/>
              <a:defRPr/>
            </a:pPr>
            <a:r>
              <a:rPr lang="ar-DZ" b="0" dirty="0">
                <a:latin typeface="Arial" panose="020B0604020202020204" pitchFamily="34" charset="0"/>
                <a:cs typeface="Arial" panose="020B0604020202020204" pitchFamily="34" charset="0"/>
              </a:rPr>
              <a:t>التركيز على الأقاليم دون الوطنية</a:t>
            </a:r>
            <a:endParaRPr b="0" dirty="0">
              <a:latin typeface="Arial" panose="020B0604020202020204" pitchFamily="34" charset="0"/>
              <a:cs typeface="Arial" panose="020B0604020202020204" pitchFamily="34" charset="0"/>
            </a:endParaRPr>
          </a:p>
          <a:p>
            <a:pPr marL="342900" indent="-342900" algn="r" rtl="1">
              <a:buFontTx/>
              <a:buChar char="-"/>
              <a:defRPr/>
            </a:pPr>
            <a:endParaRPr lang="en-US" b="0" dirty="0">
              <a:latin typeface="Arial" panose="020B0604020202020204" pitchFamily="34" charset="0"/>
              <a:cs typeface="Arial" panose="020B0604020202020204" pitchFamily="34" charset="0"/>
            </a:endParaRPr>
          </a:p>
          <a:p>
            <a:pPr algn="r" rtl="1">
              <a:defRPr/>
            </a:pPr>
            <a:r>
              <a:rPr lang="ar-DZ" dirty="0">
                <a:latin typeface="Arial" panose="020B0604020202020204" pitchFamily="34" charset="0"/>
                <a:cs typeface="Arial" panose="020B0604020202020204" pitchFamily="34" charset="0"/>
              </a:rPr>
              <a:t>يؤخذ في الاعتبار في "خارطة الطريق" الجديدة.</a:t>
            </a:r>
            <a:endParaRPr dirty="0">
              <a:latin typeface="Arial" panose="020B0604020202020204" pitchFamily="34" charset="0"/>
              <a:cs typeface="Arial" panose="020B0604020202020204" pitchFamily="34" charset="0"/>
            </a:endParaRPr>
          </a:p>
        </p:txBody>
      </p:sp>
      <p:pic>
        <p:nvPicPr>
          <p:cNvPr id="3" name="Espace réservé pour une image  2"/>
          <p:cNvPicPr>
            <a:picLocks noGrp="1" noChangeAspect="1"/>
          </p:cNvPicPr>
          <p:nvPr>
            <p:ph type="pic" sz="quarter" idx="14"/>
          </p:nvPr>
        </p:nvPicPr>
        <p:blipFill>
          <a:blip r:embed="rId2" cstate="print"/>
          <a:srcRect t="8278" b="8278"/>
          <a:stretch>
            <a:fillRect/>
          </a:stretch>
        </p:blipFill>
        <p:spPr>
          <a:xfrm>
            <a:off x="693738" y="5516563"/>
            <a:ext cx="2063750" cy="1152525"/>
          </a:xfrm>
        </p:spPr>
      </p:pic>
      <p:sp>
        <p:nvSpPr>
          <p:cNvPr id="9" name="Espace réservé du texte 8"/>
          <p:cNvSpPr>
            <a:spLocks noGrp="1"/>
          </p:cNvSpPr>
          <p:nvPr>
            <p:ph type="body" sz="quarter" idx="15"/>
          </p:nvPr>
        </p:nvSpPr>
        <p:spPr>
          <a:xfrm>
            <a:off x="196850" y="692150"/>
            <a:ext cx="8351838" cy="569913"/>
          </a:xfrm>
        </p:spPr>
        <p:txBody>
          <a:bodyPr rtlCol="0">
            <a:normAutofit fontScale="85000" lnSpcReduction="10000"/>
          </a:bodyPr>
          <a:lstStyle/>
          <a:p>
            <a:pPr algn="ctr" rtl="1" eaLnBrk="1" fontAlgn="auto" hangingPunct="1">
              <a:spcAft>
                <a:spcPts val="0"/>
              </a:spcAft>
              <a:defRPr/>
            </a:pPr>
            <a:r>
              <a:rPr lang="ar-DZ" dirty="0"/>
              <a:t>منذ نهاية عام 2017: </a:t>
            </a:r>
            <a:r>
              <a:rPr lang="fr-FR" dirty="0" smtClean="0"/>
              <a:t>ONB</a:t>
            </a:r>
            <a:r>
              <a:rPr lang="ar-DZ" dirty="0"/>
              <a:t> المرصد الوطني للتنوع البيولوجي</a:t>
            </a:r>
            <a:r>
              <a:rPr lang="fr-FR" dirty="0" smtClean="0"/>
              <a:t> </a:t>
            </a:r>
            <a:r>
              <a:rPr lang="ar-DZ" dirty="0"/>
              <a:t>بقيادة </a:t>
            </a:r>
            <a:r>
              <a:rPr lang="fr-FR" dirty="0"/>
              <a:t>AFB</a:t>
            </a:r>
          </a:p>
        </p:txBody>
      </p:sp>
      <p:pic>
        <p:nvPicPr>
          <p:cNvPr id="92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638" y="5100638"/>
            <a:ext cx="4344987" cy="156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59121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contenu 1"/>
          <p:cNvSpPr>
            <a:spLocks noGrp="1"/>
          </p:cNvSpPr>
          <p:nvPr>
            <p:ph idx="1"/>
          </p:nvPr>
        </p:nvSpPr>
        <p:spPr>
          <a:xfrm>
            <a:off x="250825" y="1341438"/>
            <a:ext cx="8569325" cy="2801937"/>
          </a:xfrm>
        </p:spPr>
        <p:txBody>
          <a:bodyPr/>
          <a:lstStyle/>
          <a:p>
            <a:pPr algn="just" rtl="1"/>
            <a:r>
              <a:rPr lang="ar-DZ">
                <a:latin typeface="Arial" panose="020B0604020202020204" pitchFamily="34" charset="0"/>
                <a:cs typeface="Arial" panose="020B0604020202020204" pitchFamily="34" charset="0"/>
              </a:rPr>
              <a:t>"الحقائق أولاً" ؛ وترتيب أولويات المعلومات: جعل المعلومات عن حالة التنوع البيولوجي والضغوط والإجراءات المتاحة لجمهور عريض أولوية.</a:t>
            </a:r>
            <a:endParaRPr lang="en-US">
              <a:latin typeface="Arial" panose="020B0604020202020204" pitchFamily="34" charset="0"/>
              <a:cs typeface="Arial" panose="020B0604020202020204" pitchFamily="34" charset="0"/>
            </a:endParaRPr>
          </a:p>
          <a:p>
            <a:pPr algn="just" rtl="1"/>
            <a:r>
              <a:rPr lang="ar-DZ">
                <a:latin typeface="Arial" panose="020B0604020202020204" pitchFamily="34" charset="0"/>
                <a:cs typeface="Arial" panose="020B0604020202020204" pitchFamily="34" charset="0"/>
              </a:rPr>
              <a:t>استهداف جمهور واسع </a:t>
            </a:r>
            <a:r>
              <a:rPr lang="ar-DZ">
                <a:latin typeface="Times New Roman" panose="02020603050405020304" pitchFamily="18" charset="0"/>
                <a:cs typeface="Times New Roman" panose="02020603050405020304" pitchFamily="18" charset="0"/>
              </a:rPr>
              <a:t>◄</a:t>
            </a:r>
            <a:r>
              <a:rPr lang="ar-DZ">
                <a:latin typeface="Arial" panose="020B0604020202020204" pitchFamily="34" charset="0"/>
                <a:cs typeface="Arial" panose="020B0604020202020204" pitchFamily="34" charset="0"/>
              </a:rPr>
              <a:t> مستويات مختلفة من القراءة.</a:t>
            </a:r>
            <a:endParaRPr lang="en-US">
              <a:latin typeface="Arial" panose="020B0604020202020204" pitchFamily="34" charset="0"/>
              <a:cs typeface="Arial" panose="020B0604020202020204" pitchFamily="34" charset="0"/>
            </a:endParaRPr>
          </a:p>
          <a:p>
            <a:pPr algn="just" rtl="1"/>
            <a:r>
              <a:rPr lang="ar-DZ">
                <a:latin typeface="Arial" panose="020B0604020202020204" pitchFamily="34" charset="0"/>
                <a:cs typeface="Arial" panose="020B0604020202020204" pitchFamily="34" charset="0"/>
              </a:rPr>
              <a:t>تسهيل الوصول ، وتحسين سهولة القراءة ، وبيئة العمل</a:t>
            </a:r>
            <a:endParaRPr lang="en-US">
              <a:latin typeface="Arial" panose="020B0604020202020204" pitchFamily="34" charset="0"/>
              <a:cs typeface="Arial" panose="020B0604020202020204" pitchFamily="34" charset="0"/>
            </a:endParaRPr>
          </a:p>
        </p:txBody>
      </p:sp>
      <p:pic>
        <p:nvPicPr>
          <p:cNvPr id="3" name="Espace réservé pour une image  2"/>
          <p:cNvPicPr>
            <a:picLocks noGrp="1" noChangeAspect="1"/>
          </p:cNvPicPr>
          <p:nvPr>
            <p:ph type="pic" sz="quarter" idx="14"/>
          </p:nvPr>
        </p:nvPicPr>
        <p:blipFill>
          <a:blip r:embed="rId2" cstate="print"/>
          <a:srcRect t="8278" b="8278"/>
          <a:stretch>
            <a:fillRect/>
          </a:stretch>
        </p:blipFill>
        <p:spPr>
          <a:xfrm>
            <a:off x="323850" y="5013325"/>
            <a:ext cx="3078163" cy="1717675"/>
          </a:xfrm>
        </p:spPr>
      </p:pic>
      <p:sp>
        <p:nvSpPr>
          <p:cNvPr id="9" name="Espace réservé du texte 8"/>
          <p:cNvSpPr>
            <a:spLocks noGrp="1"/>
          </p:cNvSpPr>
          <p:nvPr>
            <p:ph type="body" sz="quarter" idx="15"/>
          </p:nvPr>
        </p:nvSpPr>
        <p:spPr>
          <a:xfrm>
            <a:off x="196850" y="692150"/>
            <a:ext cx="8767763" cy="569913"/>
          </a:xfrm>
        </p:spPr>
        <p:txBody>
          <a:bodyPr rtlCol="0"/>
          <a:lstStyle/>
          <a:p>
            <a:pPr algn="ctr" eaLnBrk="1" fontAlgn="auto" hangingPunct="1">
              <a:spcAft>
                <a:spcPts val="0"/>
              </a:spcAft>
              <a:defRPr/>
            </a:pPr>
            <a:r>
              <a:rPr lang="ar-DZ"/>
              <a:t>مرصد يؤثر على النقاش العام</a:t>
            </a:r>
            <a:endParaRPr/>
          </a:p>
        </p:txBody>
      </p:sp>
      <p:sp>
        <p:nvSpPr>
          <p:cNvPr id="10245" name="Espace réservé du texte 2"/>
          <p:cNvSpPr>
            <a:spLocks noGrp="1"/>
          </p:cNvSpPr>
          <p:nvPr>
            <p:ph type="body" sz="quarter" idx="13"/>
          </p:nvPr>
        </p:nvSpPr>
        <p:spPr>
          <a:xfrm>
            <a:off x="3635375" y="4797425"/>
            <a:ext cx="5122863" cy="1733550"/>
          </a:xfrm>
        </p:spPr>
        <p:txBody>
          <a:bodyPr/>
          <a:lstStyle/>
          <a:p>
            <a:pPr algn="r" eaLnBrk="1" hangingPunct="1"/>
            <a:r>
              <a:rPr lang="ar-DZ" sz="1600" i="1" smtClean="0"/>
              <a:t>"إن طموح مثل هذا النظام هو المساهمة في إحداث تغيير عميق في إدراك حجم التحديات المرتبطة بالتنوع البيولوجي من قبل المجتمع ككل. كما أنه شرط ضروري للحفاظ على الاهتمام والرغبة في المساهمة في مشروع الشركاء المشاركين على المدى الطويل. "</a:t>
            </a:r>
            <a:endParaRPr lang="fr-FR" smtClean="0"/>
          </a:p>
        </p:txBody>
      </p:sp>
    </p:spTree>
    <p:extLst>
      <p:ext uri="{BB962C8B-B14F-4D97-AF65-F5344CB8AC3E}">
        <p14:creationId xmlns:p14="http://schemas.microsoft.com/office/powerpoint/2010/main" val="3965618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50825" y="1341438"/>
            <a:ext cx="8569325" cy="2801937"/>
          </a:xfrm>
        </p:spPr>
        <p:txBody>
          <a:bodyPr/>
          <a:lstStyle/>
          <a:p>
            <a:pPr algn="r" rtl="1"/>
            <a:r>
              <a:rPr lang="ar-DZ">
                <a:latin typeface="Arial" panose="020B0604020202020204" pitchFamily="34" charset="0"/>
                <a:cs typeface="Arial" panose="020B0604020202020204" pitchFamily="34" charset="0"/>
              </a:rPr>
              <a:t>لمحة كاملة عن حالة التنوع البيولوجي.</a:t>
            </a:r>
          </a:p>
          <a:p>
            <a:pPr algn="r" rtl="1"/>
            <a:endParaRPr lang="ar-DZ">
              <a:latin typeface="Arial" panose="020B0604020202020204" pitchFamily="34" charset="0"/>
              <a:cs typeface="Arial" panose="020B0604020202020204" pitchFamily="34" charset="0"/>
            </a:endParaRPr>
          </a:p>
          <a:p>
            <a:pPr algn="r" rtl="1"/>
            <a:r>
              <a:rPr lang="ar-DZ">
                <a:latin typeface="Arial" panose="020B0604020202020204" pitchFamily="34" charset="0"/>
                <a:cs typeface="Arial" panose="020B0604020202020204" pitchFamily="34" charset="0"/>
              </a:rPr>
              <a:t>تم تحديد الأسئلة والقضايا بطريقة جماعية.</a:t>
            </a:r>
          </a:p>
          <a:p>
            <a:pPr algn="r" rtl="1"/>
            <a:endParaRPr lang="ar-DZ">
              <a:latin typeface="Arial" panose="020B0604020202020204" pitchFamily="34" charset="0"/>
              <a:cs typeface="Arial" panose="020B0604020202020204" pitchFamily="34" charset="0"/>
            </a:endParaRPr>
          </a:p>
          <a:p>
            <a:pPr algn="r" rtl="1"/>
            <a:r>
              <a:rPr lang="ar-DZ">
                <a:latin typeface="Arial" panose="020B0604020202020204" pitchFamily="34" charset="0"/>
                <a:cs typeface="Arial" panose="020B0604020202020204" pitchFamily="34" charset="0"/>
              </a:rPr>
              <a:t>نهج صارم علميا.</a:t>
            </a:r>
          </a:p>
          <a:p>
            <a:endParaRPr lang="ar-DZ">
              <a:latin typeface="Arial" panose="020B0604020202020204" pitchFamily="34" charset="0"/>
              <a:cs typeface="Arial" panose="020B0604020202020204" pitchFamily="34" charset="0"/>
            </a:endParaRPr>
          </a:p>
          <a:p>
            <a:pPr algn="r" rtl="1"/>
            <a:r>
              <a:rPr lang="ar-DZ">
                <a:latin typeface="Arial" panose="020B0604020202020204" pitchFamily="34" charset="0"/>
                <a:cs typeface="Arial" panose="020B0604020202020204" pitchFamily="34" charset="0"/>
              </a:rPr>
              <a:t>التنسيق مع أنظمة البيانات الوطنية والدولية.</a:t>
            </a:r>
            <a:endParaRPr>
              <a:latin typeface="Arial" panose="020B0604020202020204" pitchFamily="34" charset="0"/>
              <a:cs typeface="Arial" panose="020B0604020202020204" pitchFamily="34" charset="0"/>
            </a:endParaRPr>
          </a:p>
        </p:txBody>
      </p:sp>
      <p:pic>
        <p:nvPicPr>
          <p:cNvPr id="3" name="Espace réservé pour une image  2"/>
          <p:cNvPicPr>
            <a:picLocks noGrp="1" noChangeAspect="1"/>
          </p:cNvPicPr>
          <p:nvPr>
            <p:ph type="pic" sz="quarter" idx="14"/>
          </p:nvPr>
        </p:nvPicPr>
        <p:blipFill>
          <a:blip r:embed="rId2" cstate="print"/>
          <a:srcRect t="8278" b="8278"/>
          <a:stretch>
            <a:fillRect/>
          </a:stretch>
        </p:blipFill>
        <p:spPr>
          <a:xfrm>
            <a:off x="341313" y="4508500"/>
            <a:ext cx="3078162" cy="1717675"/>
          </a:xfrm>
        </p:spPr>
      </p:pic>
      <p:sp>
        <p:nvSpPr>
          <p:cNvPr id="9" name="Espace réservé du texte 8"/>
          <p:cNvSpPr>
            <a:spLocks noGrp="1"/>
          </p:cNvSpPr>
          <p:nvPr>
            <p:ph type="body" sz="quarter" idx="15"/>
          </p:nvPr>
        </p:nvSpPr>
        <p:spPr>
          <a:xfrm>
            <a:off x="196850" y="692150"/>
            <a:ext cx="8351838" cy="569913"/>
          </a:xfrm>
        </p:spPr>
        <p:txBody>
          <a:bodyPr rtlCol="0"/>
          <a:lstStyle/>
          <a:p>
            <a:pPr algn="ctr" eaLnBrk="1" fontAlgn="auto" hangingPunct="1">
              <a:spcAft>
                <a:spcPts val="0"/>
              </a:spcAft>
              <a:defRPr/>
            </a:pPr>
            <a:r>
              <a:rPr lang="ar-DZ"/>
              <a:t>مرصد مرجعي</a:t>
            </a:r>
            <a:endParaRPr/>
          </a:p>
        </p:txBody>
      </p:sp>
      <p:sp>
        <p:nvSpPr>
          <p:cNvPr id="11269" name="Espace réservé du texte 2"/>
          <p:cNvSpPr>
            <a:spLocks noGrp="1"/>
          </p:cNvSpPr>
          <p:nvPr>
            <p:ph type="body" sz="quarter" idx="13"/>
          </p:nvPr>
        </p:nvSpPr>
        <p:spPr>
          <a:xfrm>
            <a:off x="3563938" y="4508500"/>
            <a:ext cx="5122862" cy="1944688"/>
          </a:xfrm>
        </p:spPr>
        <p:txBody>
          <a:bodyPr/>
          <a:lstStyle/>
          <a:p>
            <a:pPr algn="just" rtl="1" eaLnBrk="1" hangingPunct="1"/>
            <a:r>
              <a:rPr lang="ar-DZ" sz="1600" i="1" dirty="0" smtClean="0"/>
              <a:t>"داخل خدمة معلومات </a:t>
            </a:r>
            <a:r>
              <a:rPr lang="fr-FR" sz="1600" i="1" dirty="0" err="1" smtClean="0"/>
              <a:t>NatureFrance</a:t>
            </a:r>
            <a:r>
              <a:rPr lang="fr-FR" sz="1600" i="1" dirty="0" smtClean="0"/>
              <a:t> </a:t>
            </a:r>
            <a:r>
              <a:rPr lang="ar-DZ" sz="1600" i="1" dirty="0" smtClean="0"/>
              <a:t>وضمن إطار </a:t>
            </a:r>
            <a:r>
              <a:rPr lang="ar-DZ" sz="1600" i="1" dirty="0" err="1" smtClean="0"/>
              <a:t>الحوكمة</a:t>
            </a:r>
            <a:r>
              <a:rPr lang="ar-DZ" sz="1600" i="1" dirty="0" smtClean="0"/>
              <a:t> العالمية لنظام معلومات التنوع البيولوجي ، يهدف المكتب الوطني للإحصاء إلى أن يكون المرجع العام في فرنسا للمعلومات المتعلقة بالتنوع البيولوجي. يجب أن تصبح أداة أساسية لأي مواطن أو صانع قرار أو صحفي أو مدرس أو جمعية أو شركة ترغب في التعرف على التنوع البيولوجي في فرنسا ، للمشاركة والعمل. "</a:t>
            </a:r>
            <a:endParaRPr lang="fr-FR" dirty="0" smtClean="0"/>
          </a:p>
        </p:txBody>
      </p:sp>
    </p:spTree>
    <p:extLst>
      <p:ext uri="{BB962C8B-B14F-4D97-AF65-F5344CB8AC3E}">
        <p14:creationId xmlns:p14="http://schemas.microsoft.com/office/powerpoint/2010/main" val="2297345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50825" y="1341438"/>
            <a:ext cx="8569325" cy="3024187"/>
          </a:xfrm>
        </p:spPr>
        <p:txBody>
          <a:bodyPr/>
          <a:lstStyle/>
          <a:p>
            <a:pPr algn="r" rtl="1">
              <a:defRPr/>
            </a:pPr>
            <a:r>
              <a:rPr lang="ar-DZ" sz="1800" dirty="0">
                <a:latin typeface="Arial" panose="020B0604020202020204" pitchFamily="34" charset="0"/>
                <a:cs typeface="Arial" panose="020B0604020202020204" pitchFamily="34" charset="0"/>
              </a:rPr>
              <a:t>توفير معلومات مفيدة لتقييم الإجراءات العامة ، بما في ذلك:</a:t>
            </a:r>
          </a:p>
          <a:p>
            <a:pPr algn="r" rtl="1">
              <a:defRPr/>
            </a:pPr>
            <a:r>
              <a:rPr lang="ar-DZ" sz="1800" b="0" dirty="0">
                <a:latin typeface="Arial" panose="020B0604020202020204" pitchFamily="34" charset="0"/>
                <a:cs typeface="Arial" panose="020B0604020202020204" pitchFamily="34" charset="0"/>
              </a:rPr>
              <a:t>- الممارسات الزراعية،</a:t>
            </a:r>
          </a:p>
          <a:p>
            <a:pPr algn="r" rtl="1">
              <a:defRPr/>
            </a:pPr>
            <a:r>
              <a:rPr lang="ar-DZ" sz="1800" b="0" dirty="0">
                <a:latin typeface="Arial" panose="020B0604020202020204" pitchFamily="34" charset="0"/>
                <a:cs typeface="Arial" panose="020B0604020202020204" pitchFamily="34" charset="0"/>
              </a:rPr>
              <a:t>- التحضر وتخطيط استخدام الأراضي</a:t>
            </a:r>
          </a:p>
          <a:p>
            <a:pPr marL="285750" indent="-285750" algn="r" rtl="1">
              <a:buFontTx/>
              <a:buChar char="-"/>
              <a:defRPr/>
            </a:pPr>
            <a:r>
              <a:rPr lang="ar-DZ" sz="1800" b="0" dirty="0" smtClean="0">
                <a:latin typeface="Arial" panose="020B0604020202020204" pitchFamily="34" charset="0"/>
                <a:cs typeface="Arial" panose="020B0604020202020204" pitchFamily="34" charset="0"/>
              </a:rPr>
              <a:t>الصحة</a:t>
            </a:r>
          </a:p>
          <a:p>
            <a:pPr marL="285750" indent="-285750" algn="r" rtl="1">
              <a:buFontTx/>
              <a:buChar char="-"/>
              <a:defRPr/>
            </a:pPr>
            <a:r>
              <a:rPr lang="ar-DZ" sz="1800" b="0" dirty="0" smtClean="0">
                <a:latin typeface="Arial" panose="020B0604020202020204" pitchFamily="34" charset="0"/>
                <a:cs typeface="Arial" panose="020B0604020202020204" pitchFamily="34" charset="0"/>
              </a:rPr>
              <a:t>سير </a:t>
            </a:r>
            <a:r>
              <a:rPr lang="ar-DZ" sz="1800" b="0" dirty="0">
                <a:latin typeface="Arial" panose="020B0604020202020204" pitchFamily="34" charset="0"/>
                <a:cs typeface="Arial" panose="020B0604020202020204" pitchFamily="34" charset="0"/>
              </a:rPr>
              <a:t>الاقتصاد وأثره على التنوع البيولوجي</a:t>
            </a:r>
            <a:endParaRPr lang="en-US" sz="1800" b="0" dirty="0">
              <a:latin typeface="Arial" panose="020B0604020202020204" pitchFamily="34" charset="0"/>
              <a:cs typeface="Arial" panose="020B0604020202020204" pitchFamily="34" charset="0"/>
            </a:endParaRPr>
          </a:p>
          <a:p>
            <a:pPr marL="285750" indent="-285750" algn="r" rtl="1">
              <a:buFontTx/>
              <a:buChar char="-"/>
              <a:defRPr/>
            </a:pPr>
            <a:endParaRPr lang="en-US" sz="1800" dirty="0">
              <a:latin typeface="Arial" panose="020B0604020202020204" pitchFamily="34" charset="0"/>
              <a:cs typeface="Arial" panose="020B0604020202020204" pitchFamily="34" charset="0"/>
            </a:endParaRPr>
          </a:p>
          <a:p>
            <a:pPr algn="r" rtl="1">
              <a:defRPr/>
            </a:pPr>
            <a:endParaRPr lang="en-US" sz="1800" dirty="0">
              <a:latin typeface="Arial" panose="020B0604020202020204" pitchFamily="34" charset="0"/>
              <a:cs typeface="Arial" panose="020B0604020202020204" pitchFamily="34" charset="0"/>
            </a:endParaRPr>
          </a:p>
          <a:p>
            <a:pPr algn="r" rtl="1">
              <a:defRPr/>
            </a:pPr>
            <a:r>
              <a:rPr lang="ar-DZ" sz="1800" dirty="0">
                <a:latin typeface="Arial" panose="020B0604020202020204" pitchFamily="34" charset="0"/>
                <a:cs typeface="Arial" panose="020B0604020202020204" pitchFamily="34" charset="0"/>
              </a:rPr>
              <a:t>توثيق الضغوط</a:t>
            </a:r>
          </a:p>
          <a:p>
            <a:pPr algn="r" rtl="1">
              <a:defRPr/>
            </a:pPr>
            <a:endParaRPr lang="ar-DZ" sz="1800" dirty="0">
              <a:latin typeface="Arial" panose="020B0604020202020204" pitchFamily="34" charset="0"/>
              <a:cs typeface="Arial" panose="020B0604020202020204" pitchFamily="34" charset="0"/>
            </a:endParaRPr>
          </a:p>
          <a:p>
            <a:pPr algn="r" rtl="1">
              <a:defRPr/>
            </a:pPr>
            <a:r>
              <a:rPr lang="ar-DZ" sz="1800" dirty="0">
                <a:latin typeface="Arial" panose="020B0604020202020204" pitchFamily="34" charset="0"/>
                <a:cs typeface="Arial" panose="020B0604020202020204" pitchFamily="34" charset="0"/>
              </a:rPr>
              <a:t>توفير معلومات قابلة لإعادة الاستخدام بحرية</a:t>
            </a:r>
          </a:p>
          <a:p>
            <a:pPr>
              <a:defRPr/>
            </a:pPr>
            <a:endParaRPr lang="ar-DZ" sz="1800" dirty="0">
              <a:latin typeface="Arial" panose="020B0604020202020204" pitchFamily="34" charset="0"/>
              <a:cs typeface="Arial" panose="020B0604020202020204" pitchFamily="34" charset="0"/>
            </a:endParaRPr>
          </a:p>
          <a:p>
            <a:pPr algn="r" rtl="1">
              <a:defRPr/>
            </a:pPr>
            <a:r>
              <a:rPr lang="ar-DZ" sz="1800" dirty="0">
                <a:latin typeface="Arial" panose="020B0604020202020204" pitchFamily="34" charset="0"/>
                <a:cs typeface="Arial" panose="020B0604020202020204" pitchFamily="34" charset="0"/>
              </a:rPr>
              <a:t>"إضفاء الطابع الإقليمي" على المرصد (معلومات على المستويات دون الوطنية)</a:t>
            </a:r>
            <a:endParaRPr sz="1800" b="0" i="1" dirty="0">
              <a:latin typeface="Arial" panose="020B0604020202020204" pitchFamily="34" charset="0"/>
              <a:cs typeface="Arial" panose="020B0604020202020204" pitchFamily="34" charset="0"/>
            </a:endParaRPr>
          </a:p>
        </p:txBody>
      </p:sp>
      <p:pic>
        <p:nvPicPr>
          <p:cNvPr id="3" name="Espace réservé pour une image  2"/>
          <p:cNvPicPr>
            <a:picLocks noGrp="1" noChangeAspect="1"/>
          </p:cNvPicPr>
          <p:nvPr>
            <p:ph type="pic" sz="quarter" idx="14"/>
          </p:nvPr>
        </p:nvPicPr>
        <p:blipFill>
          <a:blip r:embed="rId2" cstate="print"/>
          <a:srcRect t="8278" b="8278"/>
          <a:stretch>
            <a:fillRect/>
          </a:stretch>
        </p:blipFill>
        <p:spPr>
          <a:xfrm>
            <a:off x="179388" y="5732463"/>
            <a:ext cx="1566862" cy="874712"/>
          </a:xfrm>
        </p:spPr>
      </p:pic>
      <p:sp>
        <p:nvSpPr>
          <p:cNvPr id="9" name="Espace réservé du texte 8"/>
          <p:cNvSpPr>
            <a:spLocks noGrp="1"/>
          </p:cNvSpPr>
          <p:nvPr>
            <p:ph type="body" sz="quarter" idx="15"/>
          </p:nvPr>
        </p:nvSpPr>
        <p:spPr>
          <a:xfrm>
            <a:off x="0" y="735013"/>
            <a:ext cx="9144000" cy="568325"/>
          </a:xfrm>
        </p:spPr>
        <p:txBody>
          <a:bodyPr rtlCol="0">
            <a:noAutofit/>
          </a:bodyPr>
          <a:lstStyle/>
          <a:p>
            <a:pPr algn="ctr" eaLnBrk="1" fontAlgn="auto" hangingPunct="1">
              <a:spcAft>
                <a:spcPts val="0"/>
              </a:spcAft>
              <a:defRPr/>
            </a:pPr>
            <a:r>
              <a:rPr lang="ar-DZ" sz="2000" dirty="0"/>
              <a:t>مرصد ذو صلة بالعمل البيئي</a:t>
            </a:r>
            <a:endParaRPr lang="fr-FR" sz="2000" dirty="0"/>
          </a:p>
        </p:txBody>
      </p:sp>
    </p:spTree>
    <p:extLst>
      <p:ext uri="{BB962C8B-B14F-4D97-AF65-F5344CB8AC3E}">
        <p14:creationId xmlns:p14="http://schemas.microsoft.com/office/powerpoint/2010/main" val="1013929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pour une image  5"/>
          <p:cNvPicPr>
            <a:picLocks noGrp="1" noChangeAspect="1"/>
          </p:cNvPicPr>
          <p:nvPr>
            <p:ph type="pic" sz="quarter" idx="14"/>
          </p:nvPr>
        </p:nvPicPr>
        <p:blipFill>
          <a:blip r:embed="rId2" cstate="print"/>
          <a:srcRect t="8278" b="8278"/>
          <a:stretch>
            <a:fillRect/>
          </a:stretch>
        </p:blipFill>
        <p:spPr>
          <a:xfrm>
            <a:off x="250825" y="6021388"/>
            <a:ext cx="1797050" cy="1003300"/>
          </a:xfrm>
        </p:spPr>
      </p:pic>
      <p:sp>
        <p:nvSpPr>
          <p:cNvPr id="5" name="Espace réservé du texte 4"/>
          <p:cNvSpPr>
            <a:spLocks noGrp="1"/>
          </p:cNvSpPr>
          <p:nvPr>
            <p:ph type="body" sz="quarter" idx="15"/>
          </p:nvPr>
        </p:nvSpPr>
        <p:spPr>
          <a:xfrm>
            <a:off x="250825" y="628650"/>
            <a:ext cx="8202613" cy="568325"/>
          </a:xfrm>
        </p:spPr>
        <p:txBody>
          <a:bodyPr rtlCol="0"/>
          <a:lstStyle/>
          <a:p>
            <a:pPr algn="ctr" eaLnBrk="1" fontAlgn="auto" hangingPunct="1">
              <a:spcAft>
                <a:spcPts val="0"/>
              </a:spcAft>
              <a:defRPr/>
            </a:pPr>
            <a:r>
              <a:rPr lang="ar-DZ"/>
              <a:t>مشاريع جارية</a:t>
            </a:r>
            <a:endParaRPr lang="fr-FR"/>
          </a:p>
        </p:txBody>
      </p:sp>
      <p:sp>
        <p:nvSpPr>
          <p:cNvPr id="9" name="Espace réservé du contenu 8"/>
          <p:cNvSpPr>
            <a:spLocks noGrp="1"/>
          </p:cNvSpPr>
          <p:nvPr>
            <p:ph idx="1"/>
          </p:nvPr>
        </p:nvSpPr>
        <p:spPr>
          <a:xfrm>
            <a:off x="323850" y="1268413"/>
            <a:ext cx="8280400" cy="4824412"/>
          </a:xfrm>
        </p:spPr>
        <p:txBody>
          <a:bodyPr rtlCol="0">
            <a:normAutofit fontScale="62500" lnSpcReduction="20000"/>
          </a:bodyPr>
          <a:lstStyle/>
          <a:p>
            <a:pPr algn="r" rtl="1" fontAlgn="auto">
              <a:spcAft>
                <a:spcPts val="0"/>
              </a:spcAft>
              <a:defRPr/>
            </a:pPr>
            <a:r>
              <a:rPr lang="ar-DZ" sz="4300" b="0" dirty="0"/>
              <a:t>تنفيذ نظام </a:t>
            </a:r>
            <a:r>
              <a:rPr lang="ar-DZ" sz="4300" b="0" dirty="0" err="1"/>
              <a:t>حوكمة</a:t>
            </a:r>
            <a:r>
              <a:rPr lang="ar-DZ" sz="4300" b="0" dirty="0"/>
              <a:t> جديد (بما في ذلك إنشاء لجنة التحرير).</a:t>
            </a:r>
            <a:endParaRPr lang="en-US" sz="4300" b="0" dirty="0"/>
          </a:p>
          <a:p>
            <a:pPr algn="r" rtl="1" fontAlgn="auto">
              <a:spcAft>
                <a:spcPts val="0"/>
              </a:spcAft>
              <a:defRPr/>
            </a:pPr>
            <a:r>
              <a:rPr lang="ar-DZ" sz="4300" dirty="0"/>
              <a:t>مراجعة تحريرية:</a:t>
            </a:r>
          </a:p>
          <a:p>
            <a:pPr algn="r" rtl="1" fontAlgn="auto">
              <a:spcAft>
                <a:spcPts val="0"/>
              </a:spcAft>
              <a:defRPr/>
            </a:pPr>
            <a:r>
              <a:rPr lang="ar-DZ" sz="4300" b="0" dirty="0"/>
              <a:t>تحسين المؤشرات الموجودة وإنشاء مؤشرات جديدة ، بحيث تكون:</a:t>
            </a:r>
          </a:p>
          <a:p>
            <a:pPr algn="r" rtl="1" fontAlgn="auto">
              <a:spcAft>
                <a:spcPts val="0"/>
              </a:spcAft>
              <a:defRPr/>
            </a:pPr>
            <a:r>
              <a:rPr lang="ar-DZ" sz="4300" b="0" dirty="0"/>
              <a:t>مفهومة للجمهور غير الخبير ؛</a:t>
            </a:r>
          </a:p>
          <a:p>
            <a:pPr algn="r" rtl="1" fontAlgn="auto">
              <a:spcAft>
                <a:spcPts val="0"/>
              </a:spcAft>
              <a:defRPr/>
            </a:pPr>
            <a:r>
              <a:rPr lang="ar-DZ" sz="4300" b="0" dirty="0"/>
              <a:t>التأثير على النقاش العام ؛</a:t>
            </a:r>
          </a:p>
          <a:p>
            <a:pPr algn="r" rtl="1" fontAlgn="auto">
              <a:spcAft>
                <a:spcPts val="0"/>
              </a:spcAft>
              <a:defRPr/>
            </a:pPr>
            <a:r>
              <a:rPr lang="ar-DZ" sz="4300" b="0" dirty="0"/>
              <a:t>مفيد لتقييم السياسات العامة.</a:t>
            </a:r>
            <a:endParaRPr lang="en-US" sz="4300" b="0" dirty="0"/>
          </a:p>
          <a:p>
            <a:pPr algn="r" rtl="1" fontAlgn="auto">
              <a:spcAft>
                <a:spcPts val="0"/>
              </a:spcAft>
              <a:defRPr/>
            </a:pPr>
            <a:r>
              <a:rPr lang="ar-DZ" sz="4300" b="0" dirty="0"/>
              <a:t>إطلاق مواضيع جديدة (مثل "التنوع البيولوجي والاقتصاد")</a:t>
            </a:r>
            <a:endParaRPr sz="4300" b="0" dirty="0"/>
          </a:p>
          <a:p>
            <a:pPr algn="r" rtl="1" fontAlgn="auto">
              <a:spcAft>
                <a:spcPts val="0"/>
              </a:spcAft>
              <a:defRPr/>
            </a:pPr>
            <a:endParaRPr lang="en-US" sz="4300" dirty="0"/>
          </a:p>
          <a:p>
            <a:pPr algn="r" rtl="1" fontAlgn="auto">
              <a:spcAft>
                <a:spcPts val="0"/>
              </a:spcAft>
              <a:defRPr/>
            </a:pPr>
            <a:r>
              <a:rPr lang="ar-DZ" sz="4300" dirty="0"/>
              <a:t>إعادة تصميم موقع </a:t>
            </a:r>
            <a:r>
              <a:rPr lang="en-US" sz="4300" dirty="0" err="1"/>
              <a:t>NatureFrance</a:t>
            </a:r>
            <a:r>
              <a:rPr lang="en-US" sz="4300" dirty="0"/>
              <a:t>:</a:t>
            </a:r>
          </a:p>
          <a:p>
            <a:pPr algn="r" rtl="1" fontAlgn="auto">
              <a:spcAft>
                <a:spcPts val="0"/>
              </a:spcAft>
              <a:defRPr/>
            </a:pPr>
            <a:r>
              <a:rPr lang="ar-DZ" sz="4300" b="0" dirty="0"/>
              <a:t>معلومات أكثر قابلية للقراءة ؛ أكثر سهولة في الاستخدام ؛</a:t>
            </a:r>
          </a:p>
          <a:p>
            <a:pPr algn="r" rtl="1" fontAlgn="auto">
              <a:spcAft>
                <a:spcPts val="0"/>
              </a:spcAft>
              <a:defRPr/>
            </a:pPr>
            <a:r>
              <a:rPr lang="ar-DZ" sz="4300" b="0" dirty="0"/>
              <a:t>مسارات مختلفة للمعلومات ومستويات مختلفة من القراءة.</a:t>
            </a:r>
            <a:endParaRPr b="0" dirty="0"/>
          </a:p>
        </p:txBody>
      </p:sp>
      <p:pic>
        <p:nvPicPr>
          <p:cNvPr id="133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3450" y="6080125"/>
            <a:ext cx="107950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8" name="Espace réservé du texte 10"/>
          <p:cNvSpPr>
            <a:spLocks noGrp="1"/>
          </p:cNvSpPr>
          <p:nvPr>
            <p:ph type="body" sz="quarter" idx="13"/>
          </p:nvPr>
        </p:nvSpPr>
        <p:spPr>
          <a:xfrm>
            <a:off x="4464050" y="6021388"/>
            <a:ext cx="1476375" cy="400050"/>
          </a:xfrm>
        </p:spPr>
        <p:txBody>
          <a:bodyPr>
            <a:spAutoFit/>
          </a:bodyPr>
          <a:lstStyle/>
          <a:p>
            <a:pPr eaLnBrk="1" hangingPunct="1"/>
            <a:r>
              <a:rPr lang="ar-DZ" sz="2000" b="1" dirty="0" smtClean="0"/>
              <a:t>الهدف 2020</a:t>
            </a:r>
            <a:endParaRPr lang="fr-FR" sz="2800" b="1" dirty="0" smtClean="0"/>
          </a:p>
        </p:txBody>
      </p:sp>
    </p:spTree>
    <p:extLst>
      <p:ext uri="{BB962C8B-B14F-4D97-AF65-F5344CB8AC3E}">
        <p14:creationId xmlns:p14="http://schemas.microsoft.com/office/powerpoint/2010/main" val="1546436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5"/>
          </p:nvPr>
        </p:nvSpPr>
        <p:spPr>
          <a:xfrm>
            <a:off x="250825" y="628650"/>
            <a:ext cx="8202613" cy="568325"/>
          </a:xfrm>
        </p:spPr>
        <p:txBody>
          <a:bodyPr rtlCol="0"/>
          <a:lstStyle/>
          <a:p>
            <a:pPr algn="r" rtl="1" eaLnBrk="1" fontAlgn="auto" hangingPunct="1">
              <a:spcAft>
                <a:spcPts val="0"/>
              </a:spcAft>
              <a:defRPr/>
            </a:pPr>
            <a:r>
              <a:rPr lang="ar-DZ" dirty="0"/>
              <a:t>كيف يعمل </a:t>
            </a:r>
            <a:r>
              <a:rPr lang="fr-FR" dirty="0" smtClean="0"/>
              <a:t>ONB</a:t>
            </a:r>
            <a:r>
              <a:rPr lang="ar-DZ" dirty="0"/>
              <a:t> </a:t>
            </a:r>
            <a:r>
              <a:rPr lang="ar-DZ" dirty="0" smtClean="0"/>
              <a:t>(المرصد الوطني </a:t>
            </a:r>
            <a:r>
              <a:rPr lang="ar-DZ" dirty="0"/>
              <a:t>للتنوع </a:t>
            </a:r>
            <a:r>
              <a:rPr lang="ar-DZ" dirty="0" smtClean="0"/>
              <a:t>البيولوجي) </a:t>
            </a:r>
            <a:r>
              <a:rPr lang="fr-FR" dirty="0" smtClean="0"/>
              <a:t> </a:t>
            </a:r>
            <a:r>
              <a:rPr lang="fr-FR" dirty="0"/>
              <a:t>...</a:t>
            </a:r>
          </a:p>
        </p:txBody>
      </p:sp>
      <p:sp>
        <p:nvSpPr>
          <p:cNvPr id="9" name="Ellipse 8"/>
          <p:cNvSpPr/>
          <p:nvPr/>
        </p:nvSpPr>
        <p:spPr>
          <a:xfrm>
            <a:off x="3629025" y="3125788"/>
            <a:ext cx="2089150" cy="1008062"/>
          </a:xfrm>
          <a:prstGeom prst="ellipse">
            <a:avLst/>
          </a:prstGeom>
        </p:spPr>
        <p:style>
          <a:lnRef idx="3">
            <a:schemeClr val="lt1"/>
          </a:lnRef>
          <a:fillRef idx="1">
            <a:schemeClr val="accent5"/>
          </a:fillRef>
          <a:effectRef idx="1">
            <a:schemeClr val="accent5"/>
          </a:effectRef>
          <a:fontRef idx="minor">
            <a:schemeClr val="lt1"/>
          </a:fontRef>
        </p:style>
        <p:txBody>
          <a:bodyPr anchor="ctr"/>
          <a:lstStyle/>
          <a:p>
            <a:pPr algn="ctr" eaLnBrk="1" fontAlgn="auto" hangingPunct="1">
              <a:spcBef>
                <a:spcPts val="0"/>
              </a:spcBef>
              <a:spcAft>
                <a:spcPts val="0"/>
              </a:spcAft>
              <a:defRPr/>
            </a:pPr>
            <a:r>
              <a:rPr lang="ar-DZ" dirty="0"/>
              <a:t>مجلس التحرير</a:t>
            </a:r>
            <a:endParaRPr lang="fr-FR" dirty="0"/>
          </a:p>
        </p:txBody>
      </p:sp>
      <p:grpSp>
        <p:nvGrpSpPr>
          <p:cNvPr id="40" name="Groupe 39"/>
          <p:cNvGrpSpPr>
            <a:grpSpLocks/>
          </p:cNvGrpSpPr>
          <p:nvPr/>
        </p:nvGrpSpPr>
        <p:grpSpPr bwMode="auto">
          <a:xfrm>
            <a:off x="592138" y="4643438"/>
            <a:ext cx="7993062" cy="2087562"/>
            <a:chOff x="611560" y="4653136"/>
            <a:chExt cx="7992888" cy="2088232"/>
          </a:xfrm>
        </p:grpSpPr>
        <p:sp>
          <p:nvSpPr>
            <p:cNvPr id="28" name="Rectangle à coins arrondis 27"/>
            <p:cNvSpPr/>
            <p:nvPr/>
          </p:nvSpPr>
          <p:spPr>
            <a:xfrm>
              <a:off x="611560" y="4653136"/>
              <a:ext cx="7992888" cy="2088232"/>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eaLnBrk="1" fontAlgn="auto" hangingPunct="1">
                <a:spcBef>
                  <a:spcPts val="0"/>
                </a:spcBef>
                <a:spcAft>
                  <a:spcPts val="0"/>
                </a:spcAft>
                <a:defRPr/>
              </a:pPr>
              <a:endParaRPr lang="fr-FR"/>
            </a:p>
          </p:txBody>
        </p:sp>
        <p:sp>
          <p:nvSpPr>
            <p:cNvPr id="11" name="Ellipse 10"/>
            <p:cNvSpPr/>
            <p:nvPr/>
          </p:nvSpPr>
          <p:spPr>
            <a:xfrm>
              <a:off x="2245061" y="4872281"/>
              <a:ext cx="1430307" cy="792416"/>
            </a:xfrm>
            <a:prstGeom prst="ellipse">
              <a:avLst/>
            </a:prstGeom>
          </p:spPr>
          <p:style>
            <a:lnRef idx="3">
              <a:schemeClr val="lt1"/>
            </a:lnRef>
            <a:fillRef idx="1">
              <a:schemeClr val="accent1"/>
            </a:fillRef>
            <a:effectRef idx="1">
              <a:schemeClr val="accent1"/>
            </a:effectRef>
            <a:fontRef idx="minor">
              <a:schemeClr val="lt1"/>
            </a:fontRef>
          </p:style>
          <p:txBody>
            <a:bodyPr anchor="ctr"/>
            <a:lstStyle/>
            <a:p>
              <a:pPr algn="ctr" rtl="1" eaLnBrk="1" fontAlgn="auto" hangingPunct="1">
                <a:spcBef>
                  <a:spcPts val="0"/>
                </a:spcBef>
                <a:spcAft>
                  <a:spcPts val="0"/>
                </a:spcAft>
                <a:defRPr/>
              </a:pPr>
              <a:r>
                <a:rPr lang="ar-DZ" sz="1400" dirty="0" smtClean="0"/>
                <a:t>الغابات</a:t>
              </a:r>
              <a:endParaRPr lang="fr-FR" sz="1400" dirty="0"/>
            </a:p>
          </p:txBody>
        </p:sp>
        <p:sp>
          <p:nvSpPr>
            <p:cNvPr id="16" name="Ellipse 15"/>
            <p:cNvSpPr/>
            <p:nvPr/>
          </p:nvSpPr>
          <p:spPr>
            <a:xfrm>
              <a:off x="5466029" y="4861165"/>
              <a:ext cx="1441419" cy="792417"/>
            </a:xfrm>
            <a:prstGeom prst="ellipse">
              <a:avLst/>
            </a:prstGeom>
          </p:spPr>
          <p:style>
            <a:lnRef idx="3">
              <a:schemeClr val="lt1"/>
            </a:lnRef>
            <a:fillRef idx="1">
              <a:schemeClr val="accent1"/>
            </a:fillRef>
            <a:effectRef idx="1">
              <a:schemeClr val="accent1"/>
            </a:effectRef>
            <a:fontRef idx="minor">
              <a:schemeClr val="lt1"/>
            </a:fontRef>
          </p:style>
          <p:txBody>
            <a:bodyPr anchor="ctr"/>
            <a:lstStyle/>
            <a:p>
              <a:pPr algn="ctr" rtl="1" eaLnBrk="1" fontAlgn="auto" hangingPunct="1">
                <a:spcBef>
                  <a:spcPts val="0"/>
                </a:spcBef>
                <a:spcAft>
                  <a:spcPts val="0"/>
                </a:spcAft>
                <a:defRPr/>
              </a:pPr>
              <a:r>
                <a:rPr lang="ar-DZ" sz="1400" dirty="0" smtClean="0"/>
                <a:t>المناطق الرطبة</a:t>
              </a:r>
              <a:endParaRPr lang="fr-FR" sz="1400" dirty="0"/>
            </a:p>
          </p:txBody>
        </p:sp>
        <p:sp>
          <p:nvSpPr>
            <p:cNvPr id="17" name="Ellipse 16"/>
            <p:cNvSpPr/>
            <p:nvPr/>
          </p:nvSpPr>
          <p:spPr>
            <a:xfrm>
              <a:off x="682995" y="4861165"/>
              <a:ext cx="1430307" cy="792417"/>
            </a:xfrm>
            <a:prstGeom prst="ellipse">
              <a:avLst/>
            </a:prstGeom>
          </p:spPr>
          <p:style>
            <a:lnRef idx="3">
              <a:schemeClr val="lt1"/>
            </a:lnRef>
            <a:fillRef idx="1">
              <a:schemeClr val="accent1"/>
            </a:fillRef>
            <a:effectRef idx="1">
              <a:schemeClr val="accent1"/>
            </a:effectRef>
            <a:fontRef idx="minor">
              <a:schemeClr val="lt1"/>
            </a:fontRef>
          </p:style>
          <p:txBody>
            <a:bodyPr anchor="ctr"/>
            <a:lstStyle/>
            <a:p>
              <a:pPr algn="ctr" rtl="1" eaLnBrk="1" fontAlgn="auto" hangingPunct="1">
                <a:spcBef>
                  <a:spcPts val="0"/>
                </a:spcBef>
                <a:spcAft>
                  <a:spcPts val="0"/>
                </a:spcAft>
                <a:defRPr/>
              </a:pPr>
              <a:r>
                <a:rPr lang="ar-DZ" sz="1400" dirty="0" smtClean="0"/>
                <a:t>البحرية</a:t>
              </a:r>
              <a:endParaRPr lang="fr-FR" sz="1400" dirty="0"/>
            </a:p>
          </p:txBody>
        </p:sp>
        <p:sp>
          <p:nvSpPr>
            <p:cNvPr id="18" name="Ellipse 17"/>
            <p:cNvSpPr/>
            <p:nvPr/>
          </p:nvSpPr>
          <p:spPr>
            <a:xfrm>
              <a:off x="7020157" y="4861165"/>
              <a:ext cx="1430307" cy="792417"/>
            </a:xfrm>
            <a:prstGeom prst="ellipse">
              <a:avLst/>
            </a:prstGeom>
          </p:spPr>
          <p:style>
            <a:lnRef idx="3">
              <a:schemeClr val="lt1"/>
            </a:lnRef>
            <a:fillRef idx="1">
              <a:schemeClr val="accent1"/>
            </a:fillRef>
            <a:effectRef idx="1">
              <a:schemeClr val="accent1"/>
            </a:effectRef>
            <a:fontRef idx="minor">
              <a:schemeClr val="lt1"/>
            </a:fontRef>
          </p:style>
          <p:txBody>
            <a:bodyPr anchor="ctr"/>
            <a:lstStyle/>
            <a:p>
              <a:pPr algn="ctr" rtl="1" eaLnBrk="1" fontAlgn="auto" hangingPunct="1">
                <a:spcBef>
                  <a:spcPts val="0"/>
                </a:spcBef>
                <a:spcAft>
                  <a:spcPts val="0"/>
                </a:spcAft>
                <a:defRPr/>
              </a:pPr>
              <a:r>
                <a:rPr lang="ar-DZ" sz="1400" dirty="0"/>
                <a:t>مياه </a:t>
              </a:r>
              <a:r>
                <a:rPr lang="ar-DZ" sz="1400" dirty="0" smtClean="0"/>
                <a:t>عذبة</a:t>
              </a:r>
              <a:endParaRPr lang="fr-FR" sz="1400" dirty="0"/>
            </a:p>
          </p:txBody>
        </p:sp>
        <p:sp>
          <p:nvSpPr>
            <p:cNvPr id="19" name="Ellipse 18"/>
            <p:cNvSpPr/>
            <p:nvPr/>
          </p:nvSpPr>
          <p:spPr>
            <a:xfrm>
              <a:off x="3889676" y="4864341"/>
              <a:ext cx="1430307" cy="790829"/>
            </a:xfrm>
            <a:prstGeom prst="ellipse">
              <a:avLst/>
            </a:prstGeom>
          </p:spPr>
          <p:style>
            <a:lnRef idx="3">
              <a:schemeClr val="lt1"/>
            </a:lnRef>
            <a:fillRef idx="1">
              <a:schemeClr val="accent1"/>
            </a:fillRef>
            <a:effectRef idx="1">
              <a:schemeClr val="accent1"/>
            </a:effectRef>
            <a:fontRef idx="minor">
              <a:schemeClr val="lt1"/>
            </a:fontRef>
          </p:style>
          <p:txBody>
            <a:bodyPr lIns="0" tIns="0" rIns="0" bIns="0" anchor="ctr"/>
            <a:lstStyle/>
            <a:p>
              <a:pPr algn="ctr" rtl="1" eaLnBrk="1" fontAlgn="auto" hangingPunct="1">
                <a:spcBef>
                  <a:spcPts val="0"/>
                </a:spcBef>
                <a:spcAft>
                  <a:spcPts val="0"/>
                </a:spcAft>
                <a:defRPr/>
              </a:pPr>
              <a:r>
                <a:rPr lang="ar-DZ" sz="1400" dirty="0" smtClean="0"/>
                <a:t>المعرفة</a:t>
              </a:r>
              <a:endParaRPr lang="fr-FR" sz="1400" dirty="0"/>
            </a:p>
          </p:txBody>
        </p:sp>
        <p:sp>
          <p:nvSpPr>
            <p:cNvPr id="20" name="Ellipse 19"/>
            <p:cNvSpPr/>
            <p:nvPr/>
          </p:nvSpPr>
          <p:spPr>
            <a:xfrm>
              <a:off x="1764060" y="5798090"/>
              <a:ext cx="1430306" cy="792417"/>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rtl="1" eaLnBrk="1" fontAlgn="auto" hangingPunct="1">
                <a:spcBef>
                  <a:spcPts val="0"/>
                </a:spcBef>
                <a:spcAft>
                  <a:spcPts val="0"/>
                </a:spcAft>
                <a:defRPr/>
              </a:pPr>
              <a:r>
                <a:rPr lang="ar-DZ" sz="1400" dirty="0"/>
                <a:t>الزراعة </a:t>
              </a:r>
              <a:endParaRPr lang="fr-FR" sz="1400" dirty="0"/>
            </a:p>
            <a:p>
              <a:pPr algn="ctr" rtl="1" eaLnBrk="1" fontAlgn="auto" hangingPunct="1">
                <a:spcBef>
                  <a:spcPts val="0"/>
                </a:spcBef>
                <a:spcAft>
                  <a:spcPts val="0"/>
                </a:spcAft>
                <a:defRPr/>
              </a:pPr>
              <a:endParaRPr lang="fr-FR" sz="1400" dirty="0"/>
            </a:p>
          </p:txBody>
        </p:sp>
        <p:sp>
          <p:nvSpPr>
            <p:cNvPr id="21" name="Ellipse 20"/>
            <p:cNvSpPr/>
            <p:nvPr/>
          </p:nvSpPr>
          <p:spPr>
            <a:xfrm>
              <a:off x="5040589" y="5798090"/>
              <a:ext cx="1430306" cy="792417"/>
            </a:xfrm>
            <a:prstGeom prst="ellipse">
              <a:avLst/>
            </a:prstGeom>
          </p:spPr>
          <p:style>
            <a:lnRef idx="3">
              <a:schemeClr val="lt1"/>
            </a:lnRef>
            <a:fillRef idx="1">
              <a:schemeClr val="accent6"/>
            </a:fillRef>
            <a:effectRef idx="1">
              <a:schemeClr val="accent6"/>
            </a:effectRef>
            <a:fontRef idx="minor">
              <a:schemeClr val="lt1"/>
            </a:fontRef>
          </p:style>
          <p:txBody>
            <a:bodyPr lIns="0" tIns="0" rIns="0" bIns="0" anchor="ctr"/>
            <a:lstStyle/>
            <a:p>
              <a:pPr algn="ctr" rtl="1" eaLnBrk="1" fontAlgn="auto" hangingPunct="1">
                <a:spcBef>
                  <a:spcPts val="0"/>
                </a:spcBef>
                <a:spcAft>
                  <a:spcPts val="0"/>
                </a:spcAft>
                <a:defRPr/>
              </a:pPr>
              <a:r>
                <a:rPr lang="ar-DZ" sz="1400" dirty="0"/>
                <a:t>تمدن </a:t>
              </a:r>
              <a:endParaRPr lang="fr-FR" sz="1400" dirty="0"/>
            </a:p>
            <a:p>
              <a:pPr algn="ctr" rtl="1" eaLnBrk="1" fontAlgn="auto" hangingPunct="1">
                <a:spcBef>
                  <a:spcPts val="0"/>
                </a:spcBef>
                <a:spcAft>
                  <a:spcPts val="0"/>
                </a:spcAft>
                <a:defRPr/>
              </a:pPr>
              <a:endParaRPr lang="fr-FR" sz="1400" dirty="0"/>
            </a:p>
          </p:txBody>
        </p:sp>
        <p:sp>
          <p:nvSpPr>
            <p:cNvPr id="25" name="Ellipse 24"/>
            <p:cNvSpPr/>
            <p:nvPr/>
          </p:nvSpPr>
          <p:spPr>
            <a:xfrm>
              <a:off x="3491222" y="5806031"/>
              <a:ext cx="1430306" cy="790829"/>
            </a:xfrm>
            <a:prstGeom prst="ellipse">
              <a:avLst/>
            </a:prstGeom>
            <a:solidFill>
              <a:schemeClr val="accent5"/>
            </a:solidFill>
          </p:spPr>
          <p:style>
            <a:lnRef idx="3">
              <a:schemeClr val="lt1"/>
            </a:lnRef>
            <a:fillRef idx="1">
              <a:schemeClr val="accent6"/>
            </a:fillRef>
            <a:effectRef idx="1">
              <a:schemeClr val="accent6"/>
            </a:effectRef>
            <a:fontRef idx="minor">
              <a:schemeClr val="lt1"/>
            </a:fontRef>
          </p:style>
          <p:txBody>
            <a:bodyPr lIns="0" tIns="0" rIns="0" bIns="0" anchor="ctr"/>
            <a:lstStyle/>
            <a:p>
              <a:pPr algn="ctr" rtl="1" eaLnBrk="1" fontAlgn="auto" hangingPunct="1">
                <a:spcBef>
                  <a:spcPts val="0"/>
                </a:spcBef>
                <a:spcAft>
                  <a:spcPts val="0"/>
                </a:spcAft>
                <a:defRPr/>
              </a:pPr>
              <a:r>
                <a:rPr lang="ar-DZ" sz="1400" dirty="0" smtClean="0"/>
                <a:t>الاقتصادية</a:t>
              </a:r>
              <a:endParaRPr lang="fr-FR" sz="1400" dirty="0"/>
            </a:p>
          </p:txBody>
        </p:sp>
      </p:grpSp>
      <p:sp>
        <p:nvSpPr>
          <p:cNvPr id="14" name="Étoile à 10 branches 13"/>
          <p:cNvSpPr/>
          <p:nvPr/>
        </p:nvSpPr>
        <p:spPr>
          <a:xfrm>
            <a:off x="6624638" y="2876550"/>
            <a:ext cx="995362" cy="869950"/>
          </a:xfrm>
          <a:prstGeom prst="star10">
            <a:avLst/>
          </a:prstGeom>
        </p:spPr>
        <p:style>
          <a:lnRef idx="3">
            <a:schemeClr val="lt1"/>
          </a:lnRef>
          <a:fillRef idx="1">
            <a:schemeClr val="accent5"/>
          </a:fillRef>
          <a:effectRef idx="1">
            <a:schemeClr val="accent5"/>
          </a:effectRef>
          <a:fontRef idx="minor">
            <a:schemeClr val="lt1"/>
          </a:fontRef>
        </p:style>
        <p:txBody>
          <a:bodyPr anchor="ctr"/>
          <a:lstStyle/>
          <a:p>
            <a:pPr algn="ctr" eaLnBrk="1" fontAlgn="auto" hangingPunct="1">
              <a:spcBef>
                <a:spcPts val="0"/>
              </a:spcBef>
              <a:spcAft>
                <a:spcPts val="0"/>
              </a:spcAft>
              <a:defRPr/>
            </a:pPr>
            <a:r>
              <a:rPr lang="ar-DZ" sz="1400" dirty="0" smtClean="0"/>
              <a:t>الفريق </a:t>
            </a:r>
            <a:r>
              <a:rPr lang="fr-FR" dirty="0"/>
              <a:t> </a:t>
            </a:r>
          </a:p>
        </p:txBody>
      </p:sp>
      <p:sp>
        <p:nvSpPr>
          <p:cNvPr id="22" name="Ellipse 21"/>
          <p:cNvSpPr/>
          <p:nvPr/>
        </p:nvSpPr>
        <p:spPr>
          <a:xfrm>
            <a:off x="727075" y="1900238"/>
            <a:ext cx="2073275" cy="935037"/>
          </a:xfrm>
          <a:prstGeom prst="ellipse">
            <a:avLst/>
          </a:prstGeom>
        </p:spPr>
        <p:style>
          <a:lnRef idx="3">
            <a:schemeClr val="lt1"/>
          </a:lnRef>
          <a:fillRef idx="1">
            <a:schemeClr val="accent6"/>
          </a:fillRef>
          <a:effectRef idx="1">
            <a:schemeClr val="accent6"/>
          </a:effectRef>
          <a:fontRef idx="minor">
            <a:schemeClr val="lt1"/>
          </a:fontRef>
        </p:style>
        <p:txBody>
          <a:bodyPr anchor="ctr"/>
          <a:lstStyle/>
          <a:p>
            <a:pPr algn="ctr" eaLnBrk="1" fontAlgn="auto" hangingPunct="1">
              <a:spcBef>
                <a:spcPts val="0"/>
              </a:spcBef>
              <a:spcAft>
                <a:spcPts val="0"/>
              </a:spcAft>
              <a:defRPr/>
            </a:pPr>
            <a:r>
              <a:rPr lang="fr-FR" sz="1600" i="1" dirty="0"/>
              <a:t>« </a:t>
            </a:r>
            <a:r>
              <a:rPr lang="ar-DZ" sz="1600" i="1" dirty="0"/>
              <a:t>التنوع البيولوجي. نظم المعلومات »اللجنة</a:t>
            </a:r>
            <a:endParaRPr lang="fr-FR" sz="1600" i="1" dirty="0"/>
          </a:p>
        </p:txBody>
      </p:sp>
      <p:sp>
        <p:nvSpPr>
          <p:cNvPr id="32" name="Ellipse 31"/>
          <p:cNvSpPr/>
          <p:nvPr/>
        </p:nvSpPr>
        <p:spPr>
          <a:xfrm>
            <a:off x="769938" y="3125788"/>
            <a:ext cx="1917700" cy="1008062"/>
          </a:xfrm>
          <a:prstGeom prst="ellipse">
            <a:avLst/>
          </a:prstGeom>
        </p:spPr>
        <p:style>
          <a:lnRef idx="3">
            <a:schemeClr val="lt1"/>
          </a:lnRef>
          <a:fillRef idx="1">
            <a:schemeClr val="accent6"/>
          </a:fillRef>
          <a:effectRef idx="1">
            <a:schemeClr val="accent6"/>
          </a:effectRef>
          <a:fontRef idx="minor">
            <a:schemeClr val="lt1"/>
          </a:fontRef>
        </p:style>
        <p:txBody>
          <a:bodyPr anchor="ctr"/>
          <a:lstStyle/>
          <a:p>
            <a:pPr algn="ctr" eaLnBrk="1" fontAlgn="auto" hangingPunct="1">
              <a:spcBef>
                <a:spcPts val="0"/>
              </a:spcBef>
              <a:spcAft>
                <a:spcPts val="0"/>
              </a:spcAft>
              <a:defRPr/>
            </a:pPr>
            <a:r>
              <a:rPr lang="ar-DZ" dirty="0"/>
              <a:t>لجنة الخبراء</a:t>
            </a:r>
            <a:endParaRPr lang="fr-FR" dirty="0"/>
          </a:p>
        </p:txBody>
      </p:sp>
      <p:sp>
        <p:nvSpPr>
          <p:cNvPr id="27" name="Flèche vers le bas 26"/>
          <p:cNvSpPr/>
          <p:nvPr/>
        </p:nvSpPr>
        <p:spPr>
          <a:xfrm>
            <a:off x="3890963" y="4221163"/>
            <a:ext cx="352425" cy="603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39" name="Flèche vers le bas 38"/>
          <p:cNvSpPr/>
          <p:nvPr/>
        </p:nvSpPr>
        <p:spPr>
          <a:xfrm rot="10800000">
            <a:off x="5097463" y="4221163"/>
            <a:ext cx="368300" cy="555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9" name="Double flèche horizontale 28"/>
          <p:cNvSpPr/>
          <p:nvPr/>
        </p:nvSpPr>
        <p:spPr>
          <a:xfrm>
            <a:off x="2760663" y="3449638"/>
            <a:ext cx="758825" cy="36036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1035" name="Picture 11" descr="C:\Users\julien.massetti\AppData\Local\Microsoft\Windows\INetCache\IE\IVOEC3L7\megaphone-155780_960_72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416050"/>
            <a:ext cx="114617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Double flèche horizontale 29"/>
          <p:cNvSpPr/>
          <p:nvPr/>
        </p:nvSpPr>
        <p:spPr>
          <a:xfrm rot="1726328">
            <a:off x="2744788" y="2713038"/>
            <a:ext cx="998537" cy="32543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37" name="Flèche courbée vers la droite 36"/>
          <p:cNvSpPr/>
          <p:nvPr/>
        </p:nvSpPr>
        <p:spPr>
          <a:xfrm rot="11816135">
            <a:off x="5726113" y="2325688"/>
            <a:ext cx="1020762" cy="1312862"/>
          </a:xfrm>
          <a:prstGeom prst="curvedRightArrow">
            <a:avLst>
              <a:gd name="adj1" fmla="val 21792"/>
              <a:gd name="adj2" fmla="val 39318"/>
              <a:gd name="adj3" fmla="val 2723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solidFill>
                <a:schemeClr val="tx1"/>
              </a:solidFill>
            </a:endParaRPr>
          </a:p>
        </p:txBody>
      </p:sp>
      <p:sp>
        <p:nvSpPr>
          <p:cNvPr id="38" name="Flèche droite 37"/>
          <p:cNvSpPr/>
          <p:nvPr/>
        </p:nvSpPr>
        <p:spPr>
          <a:xfrm rot="17414695">
            <a:off x="4858544" y="2540794"/>
            <a:ext cx="769937" cy="3460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 name="Ellipse 1"/>
          <p:cNvSpPr/>
          <p:nvPr/>
        </p:nvSpPr>
        <p:spPr>
          <a:xfrm>
            <a:off x="5243513" y="4791075"/>
            <a:ext cx="1914525" cy="936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6" name="Espace réservé du texte 6"/>
          <p:cNvSpPr>
            <a:spLocks noGrp="1"/>
          </p:cNvSpPr>
          <p:nvPr>
            <p:ph type="body" sz="quarter" idx="13"/>
          </p:nvPr>
        </p:nvSpPr>
        <p:spPr>
          <a:xfrm>
            <a:off x="5543550" y="4052885"/>
            <a:ext cx="1649412" cy="434975"/>
          </a:xfrm>
        </p:spPr>
        <p:txBody>
          <a:bodyPr>
            <a:noAutofit/>
          </a:bodyPr>
          <a:lstStyle/>
          <a:p>
            <a:pPr algn="ctr" eaLnBrk="1" hangingPunct="1"/>
            <a:r>
              <a:rPr lang="ar-DZ" b="1" dirty="0">
                <a:solidFill>
                  <a:srgbClr val="FF0000"/>
                </a:solidFill>
              </a:rPr>
              <a:t>تور دو </a:t>
            </a:r>
            <a:r>
              <a:rPr lang="ar-DZ" b="1" dirty="0" smtClean="0">
                <a:solidFill>
                  <a:srgbClr val="FF0000"/>
                </a:solidFill>
              </a:rPr>
              <a:t>فالا</a:t>
            </a:r>
            <a:endParaRPr lang="ar-DZ" b="1" dirty="0">
              <a:solidFill>
                <a:srgbClr val="FF0000"/>
              </a:solidFill>
            </a:endParaRPr>
          </a:p>
          <a:p>
            <a:pPr algn="ctr" eaLnBrk="1" hangingPunct="1"/>
            <a:r>
              <a:rPr lang="fr-FR" b="1" dirty="0" smtClean="0">
                <a:solidFill>
                  <a:srgbClr val="FF0000"/>
                </a:solidFill>
              </a:rPr>
              <a:t>Tour du </a:t>
            </a:r>
            <a:r>
              <a:rPr lang="fr-FR" b="1" dirty="0" err="1" smtClean="0">
                <a:solidFill>
                  <a:srgbClr val="FF0000"/>
                </a:solidFill>
              </a:rPr>
              <a:t>Valat</a:t>
            </a:r>
            <a:endParaRPr lang="fr-FR" b="1" dirty="0" smtClean="0">
              <a:solidFill>
                <a:srgbClr val="FF0000"/>
              </a:solidFill>
            </a:endParaRPr>
          </a:p>
        </p:txBody>
      </p:sp>
    </p:spTree>
    <p:extLst>
      <p:ext uri="{BB962C8B-B14F-4D97-AF65-F5344CB8AC3E}">
        <p14:creationId xmlns:p14="http://schemas.microsoft.com/office/powerpoint/2010/main" val="3029419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3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8"/>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22" grpId="0" animBg="1"/>
      <p:bldP spid="32" grpId="0" animBg="1"/>
      <p:bldP spid="27" grpId="0" animBg="1"/>
      <p:bldP spid="39" grpId="0" animBg="1"/>
      <p:bldP spid="29" grpId="0" animBg="1"/>
      <p:bldP spid="30" grpId="0" animBg="1"/>
      <p:bldP spid="37" grpId="0" animBg="1"/>
      <p:bldP spid="38" grpId="0" animBg="1"/>
      <p:bldP spid="38" grpId="1" animBg="1"/>
      <p:bldP spid="2" grpId="0" animBg="1"/>
      <p:bldP spid="26" grpId="0" build="p"/>
    </p:bldLst>
  </p:timing>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14918</TotalTime>
  <Words>671</Words>
  <Application>Microsoft Office PowerPoint</Application>
  <PresentationFormat>Affichage à l'écran (4:3)</PresentationFormat>
  <Paragraphs>92</Paragraphs>
  <Slides>10</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10</vt:i4>
      </vt:variant>
    </vt:vector>
  </HeadingPairs>
  <TitlesOfParts>
    <vt:vector size="18" baseType="lpstr">
      <vt:lpstr>Arial</vt:lpstr>
      <vt:lpstr>Arial Narrow</vt:lpstr>
      <vt:lpstr>Calibri</vt:lpstr>
      <vt:lpstr>Maiandra GD</vt:lpstr>
      <vt:lpstr>Tahoma</vt:lpstr>
      <vt:lpstr>Times New Roman</vt:lpstr>
      <vt:lpstr>Wingdings</vt:lpstr>
      <vt:lpstr>1_Thème Office</vt:lpstr>
      <vt:lpstr>المرصد الوطني الفرنسي للتنوع البيولوجي: نحو المرحلة الثانية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jenyfer</dc:creator>
  <cp:lastModifiedBy>Utilisateur Windows</cp:lastModifiedBy>
  <cp:revision>405</cp:revision>
  <dcterms:created xsi:type="dcterms:W3CDTF">2011-05-03T08:32:01Z</dcterms:created>
  <dcterms:modified xsi:type="dcterms:W3CDTF">2020-08-18T09:24:42Z</dcterms:modified>
</cp:coreProperties>
</file>