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notesMasterIdLst>
    <p:notesMasterId r:id="rId22"/>
  </p:notesMasterIdLst>
  <p:handoutMasterIdLst>
    <p:handoutMasterId r:id="rId23"/>
  </p:handoutMasterIdLst>
  <p:sldIdLst>
    <p:sldId id="262" r:id="rId2"/>
    <p:sldId id="353" r:id="rId3"/>
    <p:sldId id="375" r:id="rId4"/>
    <p:sldId id="377" r:id="rId5"/>
    <p:sldId id="374" r:id="rId6"/>
    <p:sldId id="358" r:id="rId7"/>
    <p:sldId id="376" r:id="rId8"/>
    <p:sldId id="363" r:id="rId9"/>
    <p:sldId id="364" r:id="rId10"/>
    <p:sldId id="362" r:id="rId11"/>
    <p:sldId id="373" r:id="rId12"/>
    <p:sldId id="372" r:id="rId13"/>
    <p:sldId id="365" r:id="rId14"/>
    <p:sldId id="370" r:id="rId15"/>
    <p:sldId id="369" r:id="rId16"/>
    <p:sldId id="371" r:id="rId17"/>
    <p:sldId id="367" r:id="rId18"/>
    <p:sldId id="366" r:id="rId19"/>
    <p:sldId id="361" r:id="rId20"/>
    <p:sldId id="360" r:id="rId21"/>
  </p:sldIdLst>
  <p:sldSz cx="9144000" cy="6858000" type="screen4x3"/>
  <p:notesSz cx="6858000" cy="91440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5BA6"/>
    <a:srgbClr val="0054A6"/>
    <a:srgbClr val="227B84"/>
    <a:srgbClr val="5BC4BF"/>
    <a:srgbClr val="DFEAF9"/>
    <a:srgbClr val="C5D9F3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816" autoAdjust="0"/>
    <p:restoredTop sz="0" autoAdjust="0"/>
  </p:normalViewPr>
  <p:slideViewPr>
    <p:cSldViewPr snapToGrid="0">
      <p:cViewPr varScale="1">
        <p:scale>
          <a:sx n="71" d="100"/>
          <a:sy n="71" d="100"/>
        </p:scale>
        <p:origin x="1332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76" d="100"/>
          <a:sy n="76" d="100"/>
        </p:scale>
        <p:origin x="-1578" y="-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euille_de_calcul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euille_de_calcul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euille_de_calcul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euille_de_calcul_Microsoft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euille_de_calcul_Microsoft_Excel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4087729658792655"/>
          <c:y val="5.1400554097404488E-2"/>
          <c:w val="0.83055293088363957"/>
          <c:h val="0.7827803295421405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'Production en T'!$A$4</c:f>
              <c:strCache>
                <c:ptCount val="1"/>
                <c:pt idx="0">
                  <c:v>Conchyliculture</c:v>
                </c:pt>
              </c:strCache>
            </c:strRef>
          </c:tx>
          <c:invertIfNegative val="0"/>
          <c:cat>
            <c:numRef>
              <c:f>'Production en T'!$B$2:$J$2</c:f>
              <c:numCache>
                <c:formatCode>General</c:formatCode>
                <c:ptCount val="9"/>
                <c:pt idx="0">
                  <c:v>2000</c:v>
                </c:pt>
                <c:pt idx="1">
                  <c:v>2005</c:v>
                </c:pt>
                <c:pt idx="2">
                  <c:v>2007</c:v>
                </c:pt>
                <c:pt idx="3">
                  <c:v>2009</c:v>
                </c:pt>
                <c:pt idx="4">
                  <c:v>2010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</c:numCache>
            </c:numRef>
          </c:cat>
          <c:val>
            <c:numRef>
              <c:f>'Production en T'!$B$4:$J$4</c:f>
              <c:numCache>
                <c:formatCode>#,##0_)</c:formatCode>
                <c:ptCount val="9"/>
                <c:pt idx="0">
                  <c:v>203500</c:v>
                </c:pt>
                <c:pt idx="1">
                  <c:v>191661</c:v>
                </c:pt>
                <c:pt idx="2">
                  <c:v>189150</c:v>
                </c:pt>
                <c:pt idx="3">
                  <c:v>186300</c:v>
                </c:pt>
                <c:pt idx="4">
                  <c:v>153239.68899999998</c:v>
                </c:pt>
                <c:pt idx="5">
                  <c:v>159600</c:v>
                </c:pt>
                <c:pt idx="6">
                  <c:v>154500</c:v>
                </c:pt>
                <c:pt idx="7">
                  <c:v>135600</c:v>
                </c:pt>
                <c:pt idx="8">
                  <c:v>124500</c:v>
                </c:pt>
              </c:numCache>
            </c:numRef>
          </c:val>
        </c:ser>
        <c:ser>
          <c:idx val="1"/>
          <c:order val="1"/>
          <c:tx>
            <c:strRef>
              <c:f>'Production en T'!$A$5</c:f>
              <c:strCache>
                <c:ptCount val="1"/>
                <c:pt idx="0">
                  <c:v>Pisciculture marine</c:v>
                </c:pt>
              </c:strCache>
            </c:strRef>
          </c:tx>
          <c:invertIfNegative val="0"/>
          <c:cat>
            <c:numRef>
              <c:f>'Production en T'!$B$2:$J$2</c:f>
              <c:numCache>
                <c:formatCode>General</c:formatCode>
                <c:ptCount val="9"/>
                <c:pt idx="0">
                  <c:v>2000</c:v>
                </c:pt>
                <c:pt idx="1">
                  <c:v>2005</c:v>
                </c:pt>
                <c:pt idx="2">
                  <c:v>2007</c:v>
                </c:pt>
                <c:pt idx="3">
                  <c:v>2009</c:v>
                </c:pt>
                <c:pt idx="4">
                  <c:v>2010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</c:numCache>
            </c:numRef>
          </c:cat>
          <c:val>
            <c:numRef>
              <c:f>'Production en T'!$B$5:$J$5</c:f>
              <c:numCache>
                <c:formatCode>#,##0_)</c:formatCode>
                <c:ptCount val="9"/>
                <c:pt idx="0">
                  <c:v>5701</c:v>
                </c:pt>
                <c:pt idx="1">
                  <c:v>7679</c:v>
                </c:pt>
                <c:pt idx="2">
                  <c:v>0</c:v>
                </c:pt>
                <c:pt idx="3">
                  <c:v>5700</c:v>
                </c:pt>
                <c:pt idx="4">
                  <c:v>5667.7</c:v>
                </c:pt>
                <c:pt idx="5">
                  <c:v>5100</c:v>
                </c:pt>
                <c:pt idx="6">
                  <c:v>5200</c:v>
                </c:pt>
                <c:pt idx="7">
                  <c:v>4800</c:v>
                </c:pt>
                <c:pt idx="8">
                  <c:v>4800</c:v>
                </c:pt>
              </c:numCache>
            </c:numRef>
          </c:val>
        </c:ser>
        <c:ser>
          <c:idx val="2"/>
          <c:order val="2"/>
          <c:tx>
            <c:strRef>
              <c:f>'Production en T'!$A$9</c:f>
              <c:strCache>
                <c:ptCount val="1"/>
                <c:pt idx="0">
                  <c:v>Pisciculture continentale (1)</c:v>
                </c:pt>
              </c:strCache>
            </c:strRef>
          </c:tx>
          <c:invertIfNegative val="0"/>
          <c:cat>
            <c:numRef>
              <c:f>'Production en T'!$B$2:$J$2</c:f>
              <c:numCache>
                <c:formatCode>General</c:formatCode>
                <c:ptCount val="9"/>
                <c:pt idx="0">
                  <c:v>2000</c:v>
                </c:pt>
                <c:pt idx="1">
                  <c:v>2005</c:v>
                </c:pt>
                <c:pt idx="2">
                  <c:v>2007</c:v>
                </c:pt>
                <c:pt idx="3">
                  <c:v>2009</c:v>
                </c:pt>
                <c:pt idx="4">
                  <c:v>2010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</c:numCache>
            </c:numRef>
          </c:cat>
          <c:val>
            <c:numRef>
              <c:f>'Production en T'!$B$9:$J$9</c:f>
              <c:numCache>
                <c:formatCode>#,##0_)</c:formatCode>
                <c:ptCount val="9"/>
                <c:pt idx="0">
                  <c:v>54160</c:v>
                </c:pt>
                <c:pt idx="1">
                  <c:v>54160</c:v>
                </c:pt>
                <c:pt idx="2">
                  <c:v>46200</c:v>
                </c:pt>
                <c:pt idx="3">
                  <c:v>44300</c:v>
                </c:pt>
                <c:pt idx="4">
                  <c:v>44004.9</c:v>
                </c:pt>
                <c:pt idx="5">
                  <c:v>40400</c:v>
                </c:pt>
                <c:pt idx="6">
                  <c:v>40500</c:v>
                </c:pt>
                <c:pt idx="7">
                  <c:v>39900</c:v>
                </c:pt>
                <c:pt idx="8">
                  <c:v>33900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757470024"/>
        <c:axId val="757470416"/>
      </c:barChart>
      <c:catAx>
        <c:axId val="75747002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757470416"/>
        <c:crosses val="autoZero"/>
        <c:auto val="1"/>
        <c:lblAlgn val="ctr"/>
        <c:lblOffset val="100"/>
        <c:noMultiLvlLbl val="0"/>
      </c:catAx>
      <c:valAx>
        <c:axId val="757470416"/>
        <c:scaling>
          <c:orientation val="minMax"/>
        </c:scaling>
        <c:delete val="0"/>
        <c:axPos val="l"/>
        <c:majorGridlines/>
        <c:numFmt formatCode="#,##0_)" sourceLinked="1"/>
        <c:majorTickMark val="out"/>
        <c:minorTickMark val="none"/>
        <c:tickLblPos val="nextTo"/>
        <c:crossAx val="75747002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52698578302712151"/>
          <c:y val="5.9033610382035598E-2"/>
          <c:w val="0.45079199475065618"/>
          <c:h val="0.19674759405074368"/>
        </c:manualLayout>
      </c:layout>
      <c:overlay val="0"/>
      <c:txPr>
        <a:bodyPr/>
        <a:lstStyle/>
        <a:p>
          <a:pPr>
            <a:defRPr sz="1400" baseline="0"/>
          </a:pPr>
          <a:endParaRPr lang="fr-FR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Entreprises!$C$1</c:f>
              <c:strCache>
                <c:ptCount val="1"/>
                <c:pt idx="0">
                  <c:v>Conchyllic *</c:v>
                </c:pt>
              </c:strCache>
            </c:strRef>
          </c:tx>
          <c:invertIfNegative val="0"/>
          <c:cat>
            <c:numRef>
              <c:f>Entreprises!$A$2:$A$7</c:f>
              <c:numCache>
                <c:formatCode>General</c:formatCode>
                <c:ptCount val="6"/>
                <c:pt idx="0">
                  <c:v>2007</c:v>
                </c:pt>
                <c:pt idx="1">
                  <c:v>2009</c:v>
                </c:pt>
                <c:pt idx="2">
                  <c:v>2010</c:v>
                </c:pt>
                <c:pt idx="3">
                  <c:v>2012</c:v>
                </c:pt>
                <c:pt idx="4">
                  <c:v>2013</c:v>
                </c:pt>
                <c:pt idx="5">
                  <c:v>2016</c:v>
                </c:pt>
              </c:numCache>
            </c:numRef>
          </c:cat>
          <c:val>
            <c:numRef>
              <c:f>Entreprises!$C$2:$C$7</c:f>
              <c:numCache>
                <c:formatCode>General</c:formatCode>
                <c:ptCount val="6"/>
                <c:pt idx="0">
                  <c:v>3160</c:v>
                </c:pt>
                <c:pt idx="1">
                  <c:v>2952</c:v>
                </c:pt>
                <c:pt idx="2">
                  <c:v>2967</c:v>
                </c:pt>
                <c:pt idx="3">
                  <c:v>2864</c:v>
                </c:pt>
                <c:pt idx="4">
                  <c:v>2818</c:v>
                </c:pt>
                <c:pt idx="5">
                  <c:v>2432</c:v>
                </c:pt>
              </c:numCache>
            </c:numRef>
          </c:val>
        </c:ser>
        <c:ser>
          <c:idx val="1"/>
          <c:order val="1"/>
          <c:tx>
            <c:strRef>
              <c:f>Entreprises!$D$1</c:f>
              <c:strCache>
                <c:ptCount val="1"/>
                <c:pt idx="0">
                  <c:v>Piscic marine**</c:v>
                </c:pt>
              </c:strCache>
            </c:strRef>
          </c:tx>
          <c:invertIfNegative val="0"/>
          <c:cat>
            <c:numRef>
              <c:f>Entreprises!$A$2:$A$7</c:f>
              <c:numCache>
                <c:formatCode>General</c:formatCode>
                <c:ptCount val="6"/>
                <c:pt idx="0">
                  <c:v>2007</c:v>
                </c:pt>
                <c:pt idx="1">
                  <c:v>2009</c:v>
                </c:pt>
                <c:pt idx="2">
                  <c:v>2010</c:v>
                </c:pt>
                <c:pt idx="3">
                  <c:v>2012</c:v>
                </c:pt>
                <c:pt idx="4">
                  <c:v>2013</c:v>
                </c:pt>
                <c:pt idx="5">
                  <c:v>2016</c:v>
                </c:pt>
              </c:numCache>
            </c:numRef>
          </c:cat>
          <c:val>
            <c:numRef>
              <c:f>Entreprises!$D$2:$D$7</c:f>
              <c:numCache>
                <c:formatCode>General</c:formatCode>
                <c:ptCount val="6"/>
                <c:pt idx="1">
                  <c:v>35</c:v>
                </c:pt>
                <c:pt idx="2">
                  <c:v>31</c:v>
                </c:pt>
                <c:pt idx="3">
                  <c:v>35</c:v>
                </c:pt>
                <c:pt idx="4">
                  <c:v>36</c:v>
                </c:pt>
                <c:pt idx="5">
                  <c:v>35</c:v>
                </c:pt>
              </c:numCache>
            </c:numRef>
          </c:val>
        </c:ser>
        <c:ser>
          <c:idx val="2"/>
          <c:order val="2"/>
          <c:tx>
            <c:strRef>
              <c:f>Entreprises!$E$1</c:f>
              <c:strCache>
                <c:ptCount val="1"/>
                <c:pt idx="0">
                  <c:v>Piscic continentale</c:v>
                </c:pt>
              </c:strCache>
            </c:strRef>
          </c:tx>
          <c:invertIfNegative val="0"/>
          <c:cat>
            <c:numRef>
              <c:f>Entreprises!$A$2:$A$7</c:f>
              <c:numCache>
                <c:formatCode>General</c:formatCode>
                <c:ptCount val="6"/>
                <c:pt idx="0">
                  <c:v>2007</c:v>
                </c:pt>
                <c:pt idx="1">
                  <c:v>2009</c:v>
                </c:pt>
                <c:pt idx="2">
                  <c:v>2010</c:v>
                </c:pt>
                <c:pt idx="3">
                  <c:v>2012</c:v>
                </c:pt>
                <c:pt idx="4">
                  <c:v>2013</c:v>
                </c:pt>
                <c:pt idx="5">
                  <c:v>2016</c:v>
                </c:pt>
              </c:numCache>
            </c:numRef>
          </c:cat>
          <c:val>
            <c:numRef>
              <c:f>Entreprises!$E$2:$E$7</c:f>
              <c:numCache>
                <c:formatCode>General</c:formatCode>
                <c:ptCount val="6"/>
                <c:pt idx="1">
                  <c:v>431</c:v>
                </c:pt>
                <c:pt idx="2">
                  <c:v>434</c:v>
                </c:pt>
              </c:numCache>
            </c:numRef>
          </c:val>
        </c:ser>
        <c:ser>
          <c:idx val="3"/>
          <c:order val="3"/>
          <c:tx>
            <c:strRef>
              <c:f>Entreprises!$F$1</c:f>
              <c:strCache>
                <c:ptCount val="1"/>
                <c:pt idx="0">
                  <c:v>Salmonic. Continent.</c:v>
                </c:pt>
              </c:strCache>
            </c:strRef>
          </c:tx>
          <c:invertIfNegative val="0"/>
          <c:cat>
            <c:numRef>
              <c:f>Entreprises!$A$2:$A$7</c:f>
              <c:numCache>
                <c:formatCode>General</c:formatCode>
                <c:ptCount val="6"/>
                <c:pt idx="0">
                  <c:v>2007</c:v>
                </c:pt>
                <c:pt idx="1">
                  <c:v>2009</c:v>
                </c:pt>
                <c:pt idx="2">
                  <c:v>2010</c:v>
                </c:pt>
                <c:pt idx="3">
                  <c:v>2012</c:v>
                </c:pt>
                <c:pt idx="4">
                  <c:v>2013</c:v>
                </c:pt>
                <c:pt idx="5">
                  <c:v>2016</c:v>
                </c:pt>
              </c:numCache>
            </c:numRef>
          </c:cat>
          <c:val>
            <c:numRef>
              <c:f>Entreprises!$F$2:$F$7</c:f>
              <c:numCache>
                <c:formatCode>General</c:formatCode>
                <c:ptCount val="6"/>
                <c:pt idx="3">
                  <c:v>387</c:v>
                </c:pt>
                <c:pt idx="4">
                  <c:v>374</c:v>
                </c:pt>
                <c:pt idx="5">
                  <c:v>268</c:v>
                </c:pt>
              </c:numCache>
            </c:numRef>
          </c:val>
        </c:ser>
        <c:ser>
          <c:idx val="4"/>
          <c:order val="4"/>
          <c:tx>
            <c:strRef>
              <c:f>Entreprises!$G$1</c:f>
              <c:strCache>
                <c:ptCount val="1"/>
                <c:pt idx="0">
                  <c:v>Piscic "intensive"</c:v>
                </c:pt>
              </c:strCache>
            </c:strRef>
          </c:tx>
          <c:invertIfNegative val="0"/>
          <c:cat>
            <c:numRef>
              <c:f>Entreprises!$A$2:$A$7</c:f>
              <c:numCache>
                <c:formatCode>General</c:formatCode>
                <c:ptCount val="6"/>
                <c:pt idx="0">
                  <c:v>2007</c:v>
                </c:pt>
                <c:pt idx="1">
                  <c:v>2009</c:v>
                </c:pt>
                <c:pt idx="2">
                  <c:v>2010</c:v>
                </c:pt>
                <c:pt idx="3">
                  <c:v>2012</c:v>
                </c:pt>
                <c:pt idx="4">
                  <c:v>2013</c:v>
                </c:pt>
                <c:pt idx="5">
                  <c:v>2016</c:v>
                </c:pt>
              </c:numCache>
            </c:numRef>
          </c:cat>
          <c:val>
            <c:numRef>
              <c:f>Entreprises!$G$2:$G$7</c:f>
              <c:numCache>
                <c:formatCode>General</c:formatCode>
                <c:ptCount val="6"/>
                <c:pt idx="0">
                  <c:v>511</c:v>
                </c:pt>
              </c:numCache>
            </c:numRef>
          </c:val>
        </c:ser>
        <c:ser>
          <c:idx val="5"/>
          <c:order val="5"/>
          <c:tx>
            <c:strRef>
              <c:f>Entreprises!$H$1</c:f>
              <c:strCache>
                <c:ptCount val="1"/>
                <c:pt idx="0">
                  <c:v>Piscic. d'étang</c:v>
                </c:pt>
              </c:strCache>
            </c:strRef>
          </c:tx>
          <c:invertIfNegative val="0"/>
          <c:cat>
            <c:numRef>
              <c:f>Entreprises!$A$2:$A$7</c:f>
              <c:numCache>
                <c:formatCode>General</c:formatCode>
                <c:ptCount val="6"/>
                <c:pt idx="0">
                  <c:v>2007</c:v>
                </c:pt>
                <c:pt idx="1">
                  <c:v>2009</c:v>
                </c:pt>
                <c:pt idx="2">
                  <c:v>2010</c:v>
                </c:pt>
                <c:pt idx="3">
                  <c:v>2012</c:v>
                </c:pt>
                <c:pt idx="4">
                  <c:v>2013</c:v>
                </c:pt>
                <c:pt idx="5">
                  <c:v>2016</c:v>
                </c:pt>
              </c:numCache>
            </c:numRef>
          </c:cat>
          <c:val>
            <c:numRef>
              <c:f>Entreprises!$H$2:$H$7</c:f>
              <c:numCache>
                <c:formatCode>General</c:formatCode>
                <c:ptCount val="6"/>
                <c:pt idx="0">
                  <c:v>80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286532664"/>
        <c:axId val="286533448"/>
      </c:barChart>
      <c:catAx>
        <c:axId val="2865326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86533448"/>
        <c:crosses val="autoZero"/>
        <c:auto val="1"/>
        <c:lblAlgn val="ctr"/>
        <c:lblOffset val="100"/>
        <c:noMultiLvlLbl val="0"/>
      </c:catAx>
      <c:valAx>
        <c:axId val="28653344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86532664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 sz="1400" baseline="0"/>
          </a:pPr>
          <a:endParaRPr lang="fr-FR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dirty="0" err="1"/>
              <a:t>Emplois</a:t>
            </a:r>
            <a:r>
              <a:rPr lang="en-US" dirty="0"/>
              <a:t> </a:t>
            </a:r>
            <a:r>
              <a:rPr lang="en-US" dirty="0" err="1"/>
              <a:t>totaux</a:t>
            </a:r>
            <a:r>
              <a:rPr lang="en-US" dirty="0"/>
              <a:t> aquaculture </a:t>
            </a:r>
            <a:r>
              <a:rPr lang="en-US" sz="1400" i="1" dirty="0"/>
              <a:t>(Rouge = </a:t>
            </a:r>
            <a:r>
              <a:rPr lang="en-US" sz="1400" i="1" dirty="0" smtClean="0"/>
              <a:t>ETP)</a:t>
            </a:r>
            <a:endParaRPr lang="en-US" sz="1400" i="1" dirty="0"/>
          </a:p>
        </c:rich>
      </c:tx>
      <c:layout>
        <c:manualLayout>
          <c:xMode val="edge"/>
          <c:yMode val="edge"/>
          <c:x val="0.146326334208224"/>
          <c:y val="2.4844720496894412E-2"/>
        </c:manualLayout>
      </c:layout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FRANCE!$B$13</c:f>
              <c:strCache>
                <c:ptCount val="1"/>
                <c:pt idx="0">
                  <c:v>Emplois totaux</c:v>
                </c:pt>
              </c:strCache>
            </c:strRef>
          </c:tx>
          <c:invertIfNegative val="0"/>
          <c:cat>
            <c:strRef>
              <c:f>FRANCE!$A$14:$A$22</c:f>
              <c:strCache>
                <c:ptCount val="9"/>
                <c:pt idx="0">
                  <c:v>2005</c:v>
                </c:pt>
                <c:pt idx="1">
                  <c:v>2006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2016</c:v>
                </c:pt>
              </c:strCache>
            </c:strRef>
          </c:cat>
          <c:val>
            <c:numRef>
              <c:f>FRANCE!$B$14:$B$22</c:f>
              <c:numCache>
                <c:formatCode>#,##0_ ;\-#,##0\ </c:formatCode>
                <c:ptCount val="9"/>
                <c:pt idx="0">
                  <c:v>20187</c:v>
                </c:pt>
                <c:pt idx="1">
                  <c:v>20520</c:v>
                </c:pt>
                <c:pt idx="2">
                  <c:v>19995</c:v>
                </c:pt>
                <c:pt idx="3">
                  <c:v>20694</c:v>
                </c:pt>
                <c:pt idx="4">
                  <c:v>19318</c:v>
                </c:pt>
                <c:pt idx="5">
                  <c:v>19497</c:v>
                </c:pt>
                <c:pt idx="6">
                  <c:v>20125</c:v>
                </c:pt>
                <c:pt idx="7">
                  <c:v>18618</c:v>
                </c:pt>
                <c:pt idx="8">
                  <c:v>15585</c:v>
                </c:pt>
              </c:numCache>
            </c:numRef>
          </c:val>
        </c:ser>
        <c:ser>
          <c:idx val="1"/>
          <c:order val="1"/>
          <c:tx>
            <c:strRef>
              <c:f>FRANCE!$C$13</c:f>
              <c:strCache>
                <c:ptCount val="1"/>
                <c:pt idx="0">
                  <c:v>ETP</c:v>
                </c:pt>
              </c:strCache>
            </c:strRef>
          </c:tx>
          <c:invertIfNegative val="0"/>
          <c:cat>
            <c:strRef>
              <c:f>FRANCE!$A$14:$A$22</c:f>
              <c:strCache>
                <c:ptCount val="9"/>
                <c:pt idx="0">
                  <c:v>2005</c:v>
                </c:pt>
                <c:pt idx="1">
                  <c:v>2006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2016</c:v>
                </c:pt>
              </c:strCache>
            </c:strRef>
          </c:cat>
          <c:val>
            <c:numRef>
              <c:f>FRANCE!$C$14:$C$22</c:f>
              <c:numCache>
                <c:formatCode>General</c:formatCode>
                <c:ptCount val="9"/>
                <c:pt idx="3">
                  <c:v>11613</c:v>
                </c:pt>
                <c:pt idx="4">
                  <c:v>11118</c:v>
                </c:pt>
                <c:pt idx="6">
                  <c:v>10439</c:v>
                </c:pt>
                <c:pt idx="7">
                  <c:v>10675</c:v>
                </c:pt>
                <c:pt idx="8">
                  <c:v>9305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86526000"/>
        <c:axId val="286526392"/>
      </c:barChart>
      <c:catAx>
        <c:axId val="28652600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286526392"/>
        <c:crosses val="autoZero"/>
        <c:auto val="1"/>
        <c:lblAlgn val="ctr"/>
        <c:lblOffset val="100"/>
        <c:noMultiLvlLbl val="0"/>
      </c:catAx>
      <c:valAx>
        <c:axId val="286526392"/>
        <c:scaling>
          <c:orientation val="minMax"/>
        </c:scaling>
        <c:delete val="0"/>
        <c:axPos val="l"/>
        <c:majorGridlines/>
        <c:numFmt formatCode="#,##0_ ;\-#,##0\ " sourceLinked="1"/>
        <c:majorTickMark val="out"/>
        <c:minorTickMark val="none"/>
        <c:tickLblPos val="nextTo"/>
        <c:crossAx val="286526000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fr-FR" dirty="0"/>
              <a:t>Valeur totale de la </a:t>
            </a:r>
            <a:r>
              <a:rPr lang="fr-FR"/>
              <a:t>production </a:t>
            </a:r>
            <a:r>
              <a:rPr lang="fr-FR" smtClean="0"/>
              <a:t>(ventes </a:t>
            </a:r>
            <a:r>
              <a:rPr lang="fr-FR" dirty="0"/>
              <a:t>en M€)</a:t>
            </a: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'Valeur production'!$B$2</c:f>
              <c:strCache>
                <c:ptCount val="1"/>
                <c:pt idx="0">
                  <c:v>Valeur totale de la production (ventes en M€)</c:v>
                </c:pt>
              </c:strCache>
            </c:strRef>
          </c:tx>
          <c:invertIfNegative val="0"/>
          <c:cat>
            <c:numRef>
              <c:f>'Valeur production'!$A$3:$A$9</c:f>
              <c:numCache>
                <c:formatCode>General</c:formatCode>
                <c:ptCount val="7"/>
                <c:pt idx="0">
                  <c:v>2007</c:v>
                </c:pt>
                <c:pt idx="1">
                  <c:v>2009</c:v>
                </c:pt>
                <c:pt idx="2">
                  <c:v>2012</c:v>
                </c:pt>
                <c:pt idx="3">
                  <c:v>2013</c:v>
                </c:pt>
                <c:pt idx="4">
                  <c:v>2013</c:v>
                </c:pt>
                <c:pt idx="5">
                  <c:v>2014</c:v>
                </c:pt>
                <c:pt idx="6">
                  <c:v>2016</c:v>
                </c:pt>
              </c:numCache>
            </c:numRef>
          </c:cat>
          <c:val>
            <c:numRef>
              <c:f>'Valeur production'!$B$3:$B$9</c:f>
              <c:numCache>
                <c:formatCode>General</c:formatCode>
                <c:ptCount val="7"/>
                <c:pt idx="0">
                  <c:v>542</c:v>
                </c:pt>
                <c:pt idx="1">
                  <c:v>667</c:v>
                </c:pt>
                <c:pt idx="2">
                  <c:v>708</c:v>
                </c:pt>
                <c:pt idx="3">
                  <c:v>703</c:v>
                </c:pt>
                <c:pt idx="4">
                  <c:v>703</c:v>
                </c:pt>
                <c:pt idx="5">
                  <c:v>725</c:v>
                </c:pt>
                <c:pt idx="6">
                  <c:v>825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86530704"/>
        <c:axId val="286527960"/>
      </c:barChart>
      <c:catAx>
        <c:axId val="28653070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86527960"/>
        <c:crosses val="autoZero"/>
        <c:auto val="1"/>
        <c:lblAlgn val="ctr"/>
        <c:lblOffset val="100"/>
        <c:noMultiLvlLbl val="0"/>
      </c:catAx>
      <c:valAx>
        <c:axId val="28652796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8653070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9.4543182102237222E-2"/>
          <c:y val="2.1089658494839514E-2"/>
          <c:w val="0.82317110361204859"/>
          <c:h val="0.80147188158857219"/>
        </c:manualLayout>
      </c:layout>
      <c:lineChart>
        <c:grouping val="standard"/>
        <c:varyColors val="0"/>
        <c:ser>
          <c:idx val="0"/>
          <c:order val="0"/>
          <c:tx>
            <c:strRef>
              <c:f>'sans annotations'!$D$17</c:f>
              <c:strCache>
                <c:ptCount val="1"/>
                <c:pt idx="0">
                  <c:v>Fishes</c:v>
                </c:pt>
              </c:strCache>
            </c:strRef>
          </c:tx>
          <c:marker>
            <c:symbol val="none"/>
          </c:marker>
          <c:cat>
            <c:numRef>
              <c:f>'sans annotations'!$E$16:$AK$16</c:f>
              <c:numCache>
                <c:formatCode>General</c:formatCode>
                <c:ptCount val="33"/>
                <c:pt idx="0">
                  <c:v>1984</c:v>
                </c:pt>
                <c:pt idx="1">
                  <c:v>1985</c:v>
                </c:pt>
                <c:pt idx="2">
                  <c:v>1986</c:v>
                </c:pt>
                <c:pt idx="3">
                  <c:v>1987</c:v>
                </c:pt>
                <c:pt idx="4">
                  <c:v>1988</c:v>
                </c:pt>
                <c:pt idx="5">
                  <c:v>1989</c:v>
                </c:pt>
                <c:pt idx="6">
                  <c:v>1990</c:v>
                </c:pt>
                <c:pt idx="7">
                  <c:v>1991</c:v>
                </c:pt>
                <c:pt idx="8">
                  <c:v>1992</c:v>
                </c:pt>
                <c:pt idx="9">
                  <c:v>1993</c:v>
                </c:pt>
                <c:pt idx="10">
                  <c:v>1994</c:v>
                </c:pt>
                <c:pt idx="11">
                  <c:v>1995</c:v>
                </c:pt>
                <c:pt idx="12">
                  <c:v>1996</c:v>
                </c:pt>
                <c:pt idx="13">
                  <c:v>1997</c:v>
                </c:pt>
                <c:pt idx="14">
                  <c:v>1998</c:v>
                </c:pt>
                <c:pt idx="15">
                  <c:v>1999</c:v>
                </c:pt>
                <c:pt idx="16">
                  <c:v>2000</c:v>
                </c:pt>
                <c:pt idx="17">
                  <c:v>2001</c:v>
                </c:pt>
                <c:pt idx="18">
                  <c:v>2002</c:v>
                </c:pt>
                <c:pt idx="19">
                  <c:v>2003</c:v>
                </c:pt>
                <c:pt idx="20">
                  <c:v>2004</c:v>
                </c:pt>
                <c:pt idx="21">
                  <c:v>2005</c:v>
                </c:pt>
                <c:pt idx="22">
                  <c:v>2006</c:v>
                </c:pt>
                <c:pt idx="23">
                  <c:v>2007</c:v>
                </c:pt>
                <c:pt idx="24">
                  <c:v>2008</c:v>
                </c:pt>
                <c:pt idx="25">
                  <c:v>2009</c:v>
                </c:pt>
                <c:pt idx="26">
                  <c:v>2010</c:v>
                </c:pt>
                <c:pt idx="27">
                  <c:v>2011</c:v>
                </c:pt>
                <c:pt idx="28">
                  <c:v>2012</c:v>
                </c:pt>
                <c:pt idx="29">
                  <c:v>2013</c:v>
                </c:pt>
                <c:pt idx="30">
                  <c:v>2014</c:v>
                </c:pt>
                <c:pt idx="31">
                  <c:v>2015</c:v>
                </c:pt>
                <c:pt idx="32">
                  <c:v>2016</c:v>
                </c:pt>
              </c:numCache>
            </c:numRef>
          </c:cat>
          <c:val>
            <c:numRef>
              <c:f>'sans annotations'!$E$17:$AK$17</c:f>
              <c:numCache>
                <c:formatCode>General</c:formatCode>
                <c:ptCount val="33"/>
                <c:pt idx="0">
                  <c:v>80.02515799999999</c:v>
                </c:pt>
                <c:pt idx="1">
                  <c:v>85.932164000000014</c:v>
                </c:pt>
                <c:pt idx="2">
                  <c:v>132.21444399999999</c:v>
                </c:pt>
                <c:pt idx="3">
                  <c:v>127.98315500000001</c:v>
                </c:pt>
                <c:pt idx="4">
                  <c:v>141.36336300000002</c:v>
                </c:pt>
                <c:pt idx="5">
                  <c:v>141.66454499999998</c:v>
                </c:pt>
                <c:pt idx="6">
                  <c:v>165.18180000000001</c:v>
                </c:pt>
                <c:pt idx="7">
                  <c:v>165.58424400000001</c:v>
                </c:pt>
                <c:pt idx="8">
                  <c:v>187.40504100000001</c:v>
                </c:pt>
                <c:pt idx="9">
                  <c:v>193.41171700000004</c:v>
                </c:pt>
                <c:pt idx="10">
                  <c:v>222.11549899999997</c:v>
                </c:pt>
                <c:pt idx="11">
                  <c:v>207.00694300000001</c:v>
                </c:pt>
                <c:pt idx="12">
                  <c:v>227.59712600000006</c:v>
                </c:pt>
                <c:pt idx="13">
                  <c:v>272.83471899999995</c:v>
                </c:pt>
                <c:pt idx="14">
                  <c:v>223.536</c:v>
                </c:pt>
                <c:pt idx="15">
                  <c:v>151.99939000000001</c:v>
                </c:pt>
                <c:pt idx="16">
                  <c:v>130.62349399999999</c:v>
                </c:pt>
                <c:pt idx="17">
                  <c:v>142.01489199999997</c:v>
                </c:pt>
                <c:pt idx="18">
                  <c:v>150.25730600000003</c:v>
                </c:pt>
                <c:pt idx="19">
                  <c:v>171.718852</c:v>
                </c:pt>
                <c:pt idx="20">
                  <c:v>180.73414200000002</c:v>
                </c:pt>
                <c:pt idx="21">
                  <c:v>181.71803999999997</c:v>
                </c:pt>
                <c:pt idx="22">
                  <c:v>173.257023</c:v>
                </c:pt>
                <c:pt idx="23">
                  <c:v>212.31450099999998</c:v>
                </c:pt>
                <c:pt idx="24">
                  <c:v>279.459969</c:v>
                </c:pt>
                <c:pt idx="25">
                  <c:v>234.66243800000004</c:v>
                </c:pt>
                <c:pt idx="26">
                  <c:v>232.51981799999999</c:v>
                </c:pt>
                <c:pt idx="27">
                  <c:v>229.53907800000002</c:v>
                </c:pt>
                <c:pt idx="28">
                  <c:v>198.14825499999998</c:v>
                </c:pt>
                <c:pt idx="29">
                  <c:v>209.09376999999998</c:v>
                </c:pt>
                <c:pt idx="30">
                  <c:v>219.17980700000001</c:v>
                </c:pt>
                <c:pt idx="31">
                  <c:v>170.23071399999998</c:v>
                </c:pt>
                <c:pt idx="32">
                  <c:v>181.12128000000001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'sans annotations'!$D$18</c:f>
              <c:strCache>
                <c:ptCount val="1"/>
                <c:pt idx="0">
                  <c:v>Molluscs</c:v>
                </c:pt>
              </c:strCache>
            </c:strRef>
          </c:tx>
          <c:marker>
            <c:symbol val="none"/>
          </c:marker>
          <c:cat>
            <c:numRef>
              <c:f>'sans annotations'!$E$16:$AK$16</c:f>
              <c:numCache>
                <c:formatCode>General</c:formatCode>
                <c:ptCount val="33"/>
                <c:pt idx="0">
                  <c:v>1984</c:v>
                </c:pt>
                <c:pt idx="1">
                  <c:v>1985</c:v>
                </c:pt>
                <c:pt idx="2">
                  <c:v>1986</c:v>
                </c:pt>
                <c:pt idx="3">
                  <c:v>1987</c:v>
                </c:pt>
                <c:pt idx="4">
                  <c:v>1988</c:v>
                </c:pt>
                <c:pt idx="5">
                  <c:v>1989</c:v>
                </c:pt>
                <c:pt idx="6">
                  <c:v>1990</c:v>
                </c:pt>
                <c:pt idx="7">
                  <c:v>1991</c:v>
                </c:pt>
                <c:pt idx="8">
                  <c:v>1992</c:v>
                </c:pt>
                <c:pt idx="9">
                  <c:v>1993</c:v>
                </c:pt>
                <c:pt idx="10">
                  <c:v>1994</c:v>
                </c:pt>
                <c:pt idx="11">
                  <c:v>1995</c:v>
                </c:pt>
                <c:pt idx="12">
                  <c:v>1996</c:v>
                </c:pt>
                <c:pt idx="13">
                  <c:v>1997</c:v>
                </c:pt>
                <c:pt idx="14">
                  <c:v>1998</c:v>
                </c:pt>
                <c:pt idx="15">
                  <c:v>1999</c:v>
                </c:pt>
                <c:pt idx="16">
                  <c:v>2000</c:v>
                </c:pt>
                <c:pt idx="17">
                  <c:v>2001</c:v>
                </c:pt>
                <c:pt idx="18">
                  <c:v>2002</c:v>
                </c:pt>
                <c:pt idx="19">
                  <c:v>2003</c:v>
                </c:pt>
                <c:pt idx="20">
                  <c:v>2004</c:v>
                </c:pt>
                <c:pt idx="21">
                  <c:v>2005</c:v>
                </c:pt>
                <c:pt idx="22">
                  <c:v>2006</c:v>
                </c:pt>
                <c:pt idx="23">
                  <c:v>2007</c:v>
                </c:pt>
                <c:pt idx="24">
                  <c:v>2008</c:v>
                </c:pt>
                <c:pt idx="25">
                  <c:v>2009</c:v>
                </c:pt>
                <c:pt idx="26">
                  <c:v>2010</c:v>
                </c:pt>
                <c:pt idx="27">
                  <c:v>2011</c:v>
                </c:pt>
                <c:pt idx="28">
                  <c:v>2012</c:v>
                </c:pt>
                <c:pt idx="29">
                  <c:v>2013</c:v>
                </c:pt>
                <c:pt idx="30">
                  <c:v>2014</c:v>
                </c:pt>
                <c:pt idx="31">
                  <c:v>2015</c:v>
                </c:pt>
                <c:pt idx="32">
                  <c:v>2016</c:v>
                </c:pt>
              </c:numCache>
            </c:numRef>
          </c:cat>
          <c:val>
            <c:numRef>
              <c:f>'sans annotations'!$E$18:$AK$18</c:f>
              <c:numCache>
                <c:formatCode>General</c:formatCode>
                <c:ptCount val="33"/>
                <c:pt idx="0">
                  <c:v>146.964878</c:v>
                </c:pt>
                <c:pt idx="1">
                  <c:v>170.69218900000001</c:v>
                </c:pt>
                <c:pt idx="2">
                  <c:v>320.64183399999996</c:v>
                </c:pt>
                <c:pt idx="3">
                  <c:v>356.95588099999998</c:v>
                </c:pt>
                <c:pt idx="4">
                  <c:v>338.48748999999992</c:v>
                </c:pt>
                <c:pt idx="5">
                  <c:v>316.49497099999996</c:v>
                </c:pt>
                <c:pt idx="6">
                  <c:v>362.19535999999994</c:v>
                </c:pt>
                <c:pt idx="7">
                  <c:v>331.16354699999999</c:v>
                </c:pt>
                <c:pt idx="8">
                  <c:v>375.77004999999991</c:v>
                </c:pt>
                <c:pt idx="9">
                  <c:v>377.8725</c:v>
                </c:pt>
                <c:pt idx="10">
                  <c:v>417.57991200000004</c:v>
                </c:pt>
                <c:pt idx="11">
                  <c:v>455.43057999999996</c:v>
                </c:pt>
                <c:pt idx="12">
                  <c:v>371.47288099999997</c:v>
                </c:pt>
                <c:pt idx="13">
                  <c:v>353.25673099999995</c:v>
                </c:pt>
                <c:pt idx="14">
                  <c:v>336.02099999999996</c:v>
                </c:pt>
                <c:pt idx="15">
                  <c:v>335.19295</c:v>
                </c:pt>
                <c:pt idx="16">
                  <c:v>293.74197200000003</c:v>
                </c:pt>
                <c:pt idx="17">
                  <c:v>311.13296000000008</c:v>
                </c:pt>
                <c:pt idx="18">
                  <c:v>349.64655699999992</c:v>
                </c:pt>
                <c:pt idx="19">
                  <c:v>406.68423899999999</c:v>
                </c:pt>
                <c:pt idx="20">
                  <c:v>474.76421099999999</c:v>
                </c:pt>
                <c:pt idx="21">
                  <c:v>490.38457900000003</c:v>
                </c:pt>
                <c:pt idx="22">
                  <c:v>476.87673399999994</c:v>
                </c:pt>
                <c:pt idx="23">
                  <c:v>540.43751699999984</c:v>
                </c:pt>
                <c:pt idx="24">
                  <c:v>736.57397800000012</c:v>
                </c:pt>
                <c:pt idx="25">
                  <c:v>722.35527999999988</c:v>
                </c:pt>
                <c:pt idx="26">
                  <c:v>649.82335399999999</c:v>
                </c:pt>
                <c:pt idx="27">
                  <c:v>727.43952699999988</c:v>
                </c:pt>
                <c:pt idx="28">
                  <c:v>701.699927</c:v>
                </c:pt>
                <c:pt idx="29">
                  <c:v>709.98084800000004</c:v>
                </c:pt>
                <c:pt idx="30">
                  <c:v>611.74038600000017</c:v>
                </c:pt>
                <c:pt idx="31">
                  <c:v>513.40664299999992</c:v>
                </c:pt>
                <c:pt idx="32">
                  <c:v>505.74132499999996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'sans annotations'!$D$19</c:f>
              <c:strCache>
                <c:ptCount val="1"/>
                <c:pt idx="0">
                  <c:v>Crustaceans</c:v>
                </c:pt>
              </c:strCache>
            </c:strRef>
          </c:tx>
          <c:marker>
            <c:symbol val="none"/>
          </c:marker>
          <c:cat>
            <c:numRef>
              <c:f>'sans annotations'!$E$16:$AK$16</c:f>
              <c:numCache>
                <c:formatCode>General</c:formatCode>
                <c:ptCount val="33"/>
                <c:pt idx="0">
                  <c:v>1984</c:v>
                </c:pt>
                <c:pt idx="1">
                  <c:v>1985</c:v>
                </c:pt>
                <c:pt idx="2">
                  <c:v>1986</c:v>
                </c:pt>
                <c:pt idx="3">
                  <c:v>1987</c:v>
                </c:pt>
                <c:pt idx="4">
                  <c:v>1988</c:v>
                </c:pt>
                <c:pt idx="5">
                  <c:v>1989</c:v>
                </c:pt>
                <c:pt idx="6">
                  <c:v>1990</c:v>
                </c:pt>
                <c:pt idx="7">
                  <c:v>1991</c:v>
                </c:pt>
                <c:pt idx="8">
                  <c:v>1992</c:v>
                </c:pt>
                <c:pt idx="9">
                  <c:v>1993</c:v>
                </c:pt>
                <c:pt idx="10">
                  <c:v>1994</c:v>
                </c:pt>
                <c:pt idx="11">
                  <c:v>1995</c:v>
                </c:pt>
                <c:pt idx="12">
                  <c:v>1996</c:v>
                </c:pt>
                <c:pt idx="13">
                  <c:v>1997</c:v>
                </c:pt>
                <c:pt idx="14">
                  <c:v>1998</c:v>
                </c:pt>
                <c:pt idx="15">
                  <c:v>1999</c:v>
                </c:pt>
                <c:pt idx="16">
                  <c:v>2000</c:v>
                </c:pt>
                <c:pt idx="17">
                  <c:v>2001</c:v>
                </c:pt>
                <c:pt idx="18">
                  <c:v>2002</c:v>
                </c:pt>
                <c:pt idx="19">
                  <c:v>2003</c:v>
                </c:pt>
                <c:pt idx="20">
                  <c:v>2004</c:v>
                </c:pt>
                <c:pt idx="21">
                  <c:v>2005</c:v>
                </c:pt>
                <c:pt idx="22">
                  <c:v>2006</c:v>
                </c:pt>
                <c:pt idx="23">
                  <c:v>2007</c:v>
                </c:pt>
                <c:pt idx="24">
                  <c:v>2008</c:v>
                </c:pt>
                <c:pt idx="25">
                  <c:v>2009</c:v>
                </c:pt>
                <c:pt idx="26">
                  <c:v>2010</c:v>
                </c:pt>
                <c:pt idx="27">
                  <c:v>2011</c:v>
                </c:pt>
                <c:pt idx="28">
                  <c:v>2012</c:v>
                </c:pt>
                <c:pt idx="29">
                  <c:v>2013</c:v>
                </c:pt>
                <c:pt idx="30">
                  <c:v>2014</c:v>
                </c:pt>
                <c:pt idx="31">
                  <c:v>2015</c:v>
                </c:pt>
                <c:pt idx="32">
                  <c:v>2016</c:v>
                </c:pt>
              </c:numCache>
            </c:numRef>
          </c:cat>
          <c:val>
            <c:numRef>
              <c:f>'sans annotations'!$E$19:$AK$19</c:f>
              <c:numCache>
                <c:formatCode>General</c:formatCode>
                <c:ptCount val="33"/>
                <c:pt idx="0">
                  <c:v>0.05</c:v>
                </c:pt>
                <c:pt idx="1">
                  <c:v>5.8617000000000002E-2</c:v>
                </c:pt>
                <c:pt idx="2">
                  <c:v>0.18526600000000001</c:v>
                </c:pt>
                <c:pt idx="3">
                  <c:v>0.31405700000000009</c:v>
                </c:pt>
                <c:pt idx="4">
                  <c:v>0.47418600000000005</c:v>
                </c:pt>
                <c:pt idx="5">
                  <c:v>8.5000000000000006E-2</c:v>
                </c:pt>
                <c:pt idx="6">
                  <c:v>0.21700000000000003</c:v>
                </c:pt>
                <c:pt idx="7">
                  <c:v>9.0000000000000011E-2</c:v>
                </c:pt>
                <c:pt idx="8">
                  <c:v>0.18000000000000002</c:v>
                </c:pt>
                <c:pt idx="9">
                  <c:v>0.255</c:v>
                </c:pt>
                <c:pt idx="10">
                  <c:v>0.85058399999999978</c:v>
                </c:pt>
                <c:pt idx="11">
                  <c:v>0.73282200000000008</c:v>
                </c:pt>
                <c:pt idx="12">
                  <c:v>1.0592459999999999</c:v>
                </c:pt>
                <c:pt idx="13">
                  <c:v>0.78972500000000012</c:v>
                </c:pt>
                <c:pt idx="14">
                  <c:v>0.76500000000000012</c:v>
                </c:pt>
                <c:pt idx="15">
                  <c:v>0.72695000000000021</c:v>
                </c:pt>
                <c:pt idx="16">
                  <c:v>0.68708899999999984</c:v>
                </c:pt>
                <c:pt idx="17">
                  <c:v>0.61339500000000013</c:v>
                </c:pt>
                <c:pt idx="18">
                  <c:v>0.67166000000000003</c:v>
                </c:pt>
                <c:pt idx="19">
                  <c:v>1.4535919999999998</c:v>
                </c:pt>
                <c:pt idx="20">
                  <c:v>1.5665629999999999</c:v>
                </c:pt>
                <c:pt idx="21">
                  <c:v>1.5698570000000001</c:v>
                </c:pt>
                <c:pt idx="22">
                  <c:v>1.2870409999999999</c:v>
                </c:pt>
                <c:pt idx="23">
                  <c:v>1.370636</c:v>
                </c:pt>
                <c:pt idx="24">
                  <c:v>1.4841609999999998</c:v>
                </c:pt>
                <c:pt idx="25">
                  <c:v>1.5796859999999999</c:v>
                </c:pt>
                <c:pt idx="26">
                  <c:v>1.2469459999999999</c:v>
                </c:pt>
                <c:pt idx="27">
                  <c:v>1.2998969999999996</c:v>
                </c:pt>
                <c:pt idx="28">
                  <c:v>1.2014589999999998</c:v>
                </c:pt>
                <c:pt idx="29">
                  <c:v>1.0179929999999997</c:v>
                </c:pt>
                <c:pt idx="30">
                  <c:v>1.4990699999999997</c:v>
                </c:pt>
                <c:pt idx="31">
                  <c:v>1.4170989999999997</c:v>
                </c:pt>
                <c:pt idx="32">
                  <c:v>1.3273820000000001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89830360"/>
        <c:axId val="289833104"/>
      </c:lineChart>
      <c:catAx>
        <c:axId val="28983036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89833104"/>
        <c:crosses val="autoZero"/>
        <c:auto val="1"/>
        <c:lblAlgn val="ctr"/>
        <c:lblOffset val="100"/>
        <c:noMultiLvlLbl val="0"/>
      </c:catAx>
      <c:valAx>
        <c:axId val="28983310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8983036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12900176366843025"/>
          <c:y val="8.8685817974784364E-2"/>
          <c:w val="0.17399647266313936"/>
          <c:h val="0.26642379829871798"/>
        </c:manualLayout>
      </c:layout>
      <c:overlay val="0"/>
      <c:txPr>
        <a:bodyPr/>
        <a:lstStyle/>
        <a:p>
          <a:pPr>
            <a:defRPr sz="1600" b="1"/>
          </a:pPr>
          <a:endParaRPr lang="fr-FR"/>
        </a:p>
      </c:txPr>
    </c:legend>
    <c:plotVisOnly val="1"/>
    <c:dispBlanksAs val="gap"/>
    <c:showDLblsOverMax val="0"/>
  </c:chart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FD627CBF-E0E1-4182-B934-60B3AFBC5180}" type="datetimeFigureOut">
              <a:rPr lang="en-GB"/>
              <a:pPr>
                <a:defRPr/>
              </a:pPr>
              <a:t>18/08/2020</a:t>
            </a:fld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6757FBE5-0B4E-4D68-B264-B15815BA8A59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116665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B45F823E-A23A-414C-8295-49A47FF6651E}" type="datetimeFigureOut">
              <a:rPr lang="en-GB"/>
              <a:pPr>
                <a:defRPr/>
              </a:pPr>
              <a:t>18/08/2020</a:t>
            </a:fld>
            <a:endParaRPr lang="en-GB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noProof="0" smtClean="0"/>
              <a:t>Cliquez pour modifier les styles du texte du masque</a:t>
            </a:r>
          </a:p>
          <a:p>
            <a:pPr lvl="1"/>
            <a:r>
              <a:rPr lang="fr-FR" noProof="0" smtClean="0"/>
              <a:t>Deuxième niveau</a:t>
            </a:r>
          </a:p>
          <a:p>
            <a:pPr lvl="2"/>
            <a:r>
              <a:rPr lang="fr-FR" noProof="0" smtClean="0"/>
              <a:t>Troisième niveau</a:t>
            </a:r>
          </a:p>
          <a:p>
            <a:pPr lvl="3"/>
            <a:r>
              <a:rPr lang="fr-FR" noProof="0" smtClean="0"/>
              <a:t>Quatrième niveau</a:t>
            </a:r>
          </a:p>
          <a:p>
            <a:pPr lvl="4"/>
            <a:r>
              <a:rPr lang="fr-FR" noProof="0" smtClean="0"/>
              <a:t>Cinquième niveau</a:t>
            </a:r>
            <a:endParaRPr lang="en-GB" noProof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165C50E9-CDEA-47D1-82B3-F3ADB8374000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903499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4B6396F-3C73-4C90-B3E5-6205E0B1CE8F}" type="slidenum">
              <a:rPr lang="en-GB" smtClean="0"/>
              <a:pPr>
                <a:defRPr/>
              </a:pPr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465250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gif"/><Relationship Id="rId4" Type="http://schemas.openxmlformats.org/officeDocument/2006/relationships/image" Target="../media/image3.gi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gi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jpe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jpe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/>
          <p:cNvSpPr>
            <a:spLocks noChangeArrowheads="1"/>
          </p:cNvSpPr>
          <p:nvPr userDrawn="1"/>
        </p:nvSpPr>
        <p:spPr bwMode="auto">
          <a:xfrm>
            <a:off x="0" y="541338"/>
            <a:ext cx="468313" cy="130175"/>
          </a:xfrm>
          <a:prstGeom prst="rect">
            <a:avLst/>
          </a:prstGeom>
          <a:solidFill>
            <a:srgbClr val="5BC4B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latin typeface="+mn-lt"/>
              <a:cs typeface="+mn-cs"/>
            </a:endParaRPr>
          </a:p>
        </p:txBody>
      </p:sp>
      <p:pic>
        <p:nvPicPr>
          <p:cNvPr id="5" name="Image 9" descr="Prespa Gorica 060910 (11).JPG"/>
          <p:cNvPicPr>
            <a:picLocks noChangeAspect="1"/>
          </p:cNvPicPr>
          <p:nvPr userDrawn="1"/>
        </p:nvPicPr>
        <p:blipFill>
          <a:blip r:embed="rId2" cstate="print">
            <a:lum bright="-8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57" t="38377" b="53413"/>
          <a:stretch>
            <a:fillRect/>
          </a:stretch>
        </p:blipFill>
        <p:spPr bwMode="auto">
          <a:xfrm>
            <a:off x="449263" y="0"/>
            <a:ext cx="8694737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7"/>
          <p:cNvSpPr>
            <a:spLocks noChangeArrowheads="1"/>
          </p:cNvSpPr>
          <p:nvPr userDrawn="1"/>
        </p:nvSpPr>
        <p:spPr bwMode="auto">
          <a:xfrm>
            <a:off x="0" y="671513"/>
            <a:ext cx="450850" cy="6186487"/>
          </a:xfrm>
          <a:prstGeom prst="rect">
            <a:avLst/>
          </a:prstGeom>
          <a:solidFill>
            <a:srgbClr val="0054A6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latin typeface="+mn-lt"/>
              <a:cs typeface="+mn-cs"/>
            </a:endParaRPr>
          </a:p>
        </p:txBody>
      </p:sp>
      <p:pic>
        <p:nvPicPr>
          <p:cNvPr id="7" name="Picture 14" descr="poisson-oiseau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" y="138113"/>
            <a:ext cx="430213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Espace réservé du texte 9"/>
          <p:cNvSpPr>
            <a:spLocks noGrp="1"/>
          </p:cNvSpPr>
          <p:nvPr>
            <p:ph type="body" sz="quarter" idx="10"/>
          </p:nvPr>
        </p:nvSpPr>
        <p:spPr>
          <a:xfrm>
            <a:off x="684213" y="1907177"/>
            <a:ext cx="8135937" cy="469047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>
                <a:solidFill>
                  <a:srgbClr val="0054A6"/>
                </a:solidFill>
                <a:latin typeface="Maiandra GD" pitchFamily="34" charset="0"/>
              </a:defRPr>
            </a:lvl1pPr>
            <a:lvl2pPr marL="358775" indent="-358775">
              <a:buSzPct val="85000"/>
              <a:buFontTx/>
              <a:buBlip>
                <a:blip r:embed="rId4"/>
              </a:buBlip>
              <a:defRPr sz="2000">
                <a:latin typeface="+mj-lt"/>
              </a:defRPr>
            </a:lvl2pPr>
            <a:lvl3pPr marL="630238" indent="-271463">
              <a:buSzPct val="85000"/>
              <a:buFontTx/>
              <a:buBlip>
                <a:blip r:embed="rId5"/>
              </a:buBlip>
              <a:defRPr sz="1800">
                <a:latin typeface="+mj-lt"/>
              </a:defRPr>
            </a:lvl3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</p:txBody>
      </p:sp>
      <p:sp>
        <p:nvSpPr>
          <p:cNvPr id="11" name="Titre 10"/>
          <p:cNvSpPr>
            <a:spLocks noGrp="1"/>
          </p:cNvSpPr>
          <p:nvPr>
            <p:ph type="title"/>
          </p:nvPr>
        </p:nvSpPr>
        <p:spPr>
          <a:xfrm>
            <a:off x="755576" y="116632"/>
            <a:ext cx="8229600" cy="504056"/>
          </a:xfrm>
          <a:prstGeom prst="rect">
            <a:avLst/>
          </a:prstGeom>
        </p:spPr>
        <p:txBody>
          <a:bodyPr/>
          <a:lstStyle>
            <a:lvl1pPr algn="r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fr-FR" dirty="0" smtClean="0"/>
              <a:t>Cliquez pour modifier le style du titre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683168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9"/>
          <p:cNvSpPr>
            <a:spLocks noChangeArrowheads="1"/>
          </p:cNvSpPr>
          <p:nvPr userDrawn="1"/>
        </p:nvSpPr>
        <p:spPr bwMode="auto">
          <a:xfrm>
            <a:off x="0" y="549275"/>
            <a:ext cx="446088" cy="115888"/>
          </a:xfrm>
          <a:prstGeom prst="rect">
            <a:avLst/>
          </a:prstGeom>
          <a:solidFill>
            <a:srgbClr val="5BC4B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latin typeface="+mn-lt"/>
              <a:cs typeface="+mn-cs"/>
            </a:endParaRPr>
          </a:p>
        </p:txBody>
      </p:sp>
      <p:sp>
        <p:nvSpPr>
          <p:cNvPr id="6" name="Rectangle 5"/>
          <p:cNvSpPr>
            <a:spLocks noChangeArrowheads="1"/>
          </p:cNvSpPr>
          <p:nvPr userDrawn="1"/>
        </p:nvSpPr>
        <p:spPr bwMode="auto">
          <a:xfrm>
            <a:off x="0" y="671513"/>
            <a:ext cx="450850" cy="6186487"/>
          </a:xfrm>
          <a:prstGeom prst="rect">
            <a:avLst/>
          </a:prstGeom>
          <a:solidFill>
            <a:srgbClr val="0054A6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latin typeface="+mn-lt"/>
              <a:cs typeface="+mn-cs"/>
            </a:endParaRPr>
          </a:p>
        </p:txBody>
      </p:sp>
      <p:pic>
        <p:nvPicPr>
          <p:cNvPr id="7" name="Picture 14" descr="poisson-oiseau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" y="138113"/>
            <a:ext cx="430213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Espace réservé du contenu 8"/>
          <p:cNvSpPr>
            <a:spLocks noGrp="1"/>
          </p:cNvSpPr>
          <p:nvPr>
            <p:ph sz="quarter" idx="12"/>
          </p:nvPr>
        </p:nvSpPr>
        <p:spPr>
          <a:xfrm>
            <a:off x="844778" y="1942011"/>
            <a:ext cx="3030536" cy="4423953"/>
          </a:xfrm>
          <a:prstGeom prst="rect">
            <a:avLst/>
          </a:prstGeom>
        </p:spPr>
        <p:txBody>
          <a:bodyPr/>
          <a:lstStyle>
            <a:lvl1pPr>
              <a:defRPr lang="fr-FR" sz="2400" b="1" kern="1200" dirty="0" smtClean="0">
                <a:solidFill>
                  <a:srgbClr val="0054A6"/>
                </a:solidFill>
                <a:latin typeface="Maiandra GD" pitchFamily="34" charset="0"/>
                <a:ea typeface="+mn-ea"/>
                <a:cs typeface="+mn-cs"/>
              </a:defRPr>
            </a:lvl1pPr>
            <a:lvl2pPr>
              <a:defRPr lang="fr-FR" sz="2000" kern="120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>
              <a:defRPr lang="fr-FR" sz="1800" kern="120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</a:lstStyle>
          <a:p>
            <a:pPr lvl="1"/>
            <a:endParaRPr lang="fr-FR" dirty="0" smtClean="0"/>
          </a:p>
        </p:txBody>
      </p:sp>
      <p:sp>
        <p:nvSpPr>
          <p:cNvPr id="13" name="Titre 10"/>
          <p:cNvSpPr>
            <a:spLocks noGrp="1"/>
          </p:cNvSpPr>
          <p:nvPr>
            <p:ph type="title"/>
          </p:nvPr>
        </p:nvSpPr>
        <p:spPr>
          <a:xfrm>
            <a:off x="755576" y="116632"/>
            <a:ext cx="8229600" cy="504056"/>
          </a:xfrm>
          <a:prstGeom prst="rect">
            <a:avLst/>
          </a:prstGeom>
        </p:spPr>
        <p:txBody>
          <a:bodyPr/>
          <a:lstStyle>
            <a:lvl1pPr algn="r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fr-FR" dirty="0" smtClean="0"/>
              <a:t>Cliquez pour modifier le style du titre</a:t>
            </a:r>
            <a:endParaRPr lang="en-GB" dirty="0"/>
          </a:p>
        </p:txBody>
      </p:sp>
      <p:sp>
        <p:nvSpPr>
          <p:cNvPr id="15" name="Espace réservé du texte 9"/>
          <p:cNvSpPr>
            <a:spLocks noGrp="1"/>
          </p:cNvSpPr>
          <p:nvPr>
            <p:ph type="body" sz="quarter" idx="10"/>
          </p:nvPr>
        </p:nvSpPr>
        <p:spPr>
          <a:xfrm>
            <a:off x="4267199" y="1942011"/>
            <a:ext cx="4624251" cy="444137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>
                <a:solidFill>
                  <a:srgbClr val="0054A6"/>
                </a:solidFill>
                <a:latin typeface="Maiandra GD" pitchFamily="34" charset="0"/>
              </a:defRPr>
            </a:lvl1pPr>
            <a:lvl2pPr marL="358775" indent="-358775">
              <a:buSzPct val="85000"/>
              <a:buFontTx/>
              <a:buBlip>
                <a:blip r:embed="rId3"/>
              </a:buBlip>
              <a:defRPr sz="2000">
                <a:latin typeface="+mj-lt"/>
              </a:defRPr>
            </a:lvl2pPr>
            <a:lvl3pPr marL="630238" indent="-271463">
              <a:buSzPct val="85000"/>
              <a:buFontTx/>
              <a:buBlip>
                <a:blip r:embed="rId4"/>
              </a:buBlip>
              <a:defRPr sz="1800">
                <a:latin typeface="+mj-lt"/>
              </a:defRPr>
            </a:lvl3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</p:txBody>
      </p:sp>
    </p:spTree>
    <p:extLst>
      <p:ext uri="{BB962C8B-B14F-4D97-AF65-F5344CB8AC3E}">
        <p14:creationId xmlns:p14="http://schemas.microsoft.com/office/powerpoint/2010/main" val="14725276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8" descr="Prespa Gorica 060910 (11)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693" b="9299"/>
          <a:stretch>
            <a:fillRect/>
          </a:stretch>
        </p:blipFill>
        <p:spPr bwMode="auto">
          <a:xfrm>
            <a:off x="0" y="0"/>
            <a:ext cx="9144000" cy="452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5"/>
          <p:cNvSpPr txBox="1">
            <a:spLocks noChangeArrowheads="1"/>
          </p:cNvSpPr>
          <p:nvPr userDrawn="1"/>
        </p:nvSpPr>
        <p:spPr>
          <a:xfrm>
            <a:off x="4978400" y="5619750"/>
            <a:ext cx="2503488" cy="914400"/>
          </a:xfrm>
          <a:prstGeom prst="rect">
            <a:avLst/>
          </a:prstGeom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spcBef>
                <a:spcPts val="300"/>
              </a:spcBef>
            </a:pPr>
            <a:r>
              <a:rPr lang="fr-FR" altLang="fr-FR" sz="1200" b="1">
                <a:solidFill>
                  <a:srgbClr val="0054A6"/>
                </a:solidFill>
              </a:rPr>
              <a:t>Centre de Recherche</a:t>
            </a:r>
          </a:p>
          <a:p>
            <a:pPr algn="r" eaLnBrk="1" hangingPunct="1">
              <a:spcBef>
                <a:spcPts val="300"/>
              </a:spcBef>
            </a:pPr>
            <a:r>
              <a:rPr lang="fr-FR" altLang="fr-FR" sz="1200" b="1">
                <a:solidFill>
                  <a:srgbClr val="0054A6"/>
                </a:solidFill>
              </a:rPr>
              <a:t>pour la conservation </a:t>
            </a:r>
          </a:p>
          <a:p>
            <a:pPr algn="r" eaLnBrk="1" hangingPunct="1">
              <a:spcBef>
                <a:spcPts val="300"/>
              </a:spcBef>
            </a:pPr>
            <a:r>
              <a:rPr lang="fr-FR" altLang="fr-FR" sz="1200" b="1">
                <a:solidFill>
                  <a:srgbClr val="0054A6"/>
                </a:solidFill>
              </a:rPr>
              <a:t>des Zones Humides Méditerranéennes</a:t>
            </a:r>
          </a:p>
        </p:txBody>
      </p:sp>
      <p:pic>
        <p:nvPicPr>
          <p:cNvPr id="6" name="Image 3" descr="DSC_1060.jp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33" t="9615" r="12080"/>
          <a:stretch>
            <a:fillRect/>
          </a:stretch>
        </p:blipFill>
        <p:spPr bwMode="auto">
          <a:xfrm>
            <a:off x="0" y="4505325"/>
            <a:ext cx="2916238" cy="235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3711575"/>
            <a:ext cx="2916238" cy="822325"/>
          </a:xfrm>
          <a:prstGeom prst="rect">
            <a:avLst/>
          </a:prstGeom>
          <a:solidFill>
            <a:srgbClr val="5BC4B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latin typeface="+mn-lt"/>
              <a:cs typeface="+mn-cs"/>
            </a:endParaRPr>
          </a:p>
        </p:txBody>
      </p:sp>
      <p:pic>
        <p:nvPicPr>
          <p:cNvPr id="8" name="Image 12" descr="TDV300_impressiondpi.jp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5243513"/>
            <a:ext cx="903288" cy="1279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11"/>
          <p:cNvSpPr txBox="1">
            <a:spLocks noChangeArrowheads="1"/>
          </p:cNvSpPr>
          <p:nvPr userDrawn="1"/>
        </p:nvSpPr>
        <p:spPr>
          <a:xfrm>
            <a:off x="3913632" y="775409"/>
            <a:ext cx="5193792" cy="965607"/>
          </a:xfrm>
          <a:prstGeom prst="rect">
            <a:avLst/>
          </a:prstGeom>
          <a:gradFill>
            <a:gsLst>
              <a:gs pos="54000">
                <a:schemeClr val="tx2">
                  <a:lumMod val="75000"/>
                  <a:alpha val="30000"/>
                </a:schemeClr>
              </a:gs>
              <a:gs pos="100000">
                <a:schemeClr val="tx1">
                  <a:alpha val="0"/>
                </a:schemeClr>
              </a:gs>
            </a:gsLst>
            <a:path path="rect">
              <a:fillToRect l="50000" t="50000" r="50000" b="50000"/>
            </a:path>
          </a:gradFill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fr-FR" sz="4800" dirty="0">
                <a:solidFill>
                  <a:schemeClr val="bg1"/>
                </a:solidFill>
                <a:latin typeface="Tahoma" pitchFamily="34" charset="0"/>
                <a:ea typeface="+mj-ea"/>
                <a:cs typeface="Tahoma" pitchFamily="34" charset="0"/>
              </a:rPr>
              <a:t>TOUR DU VALAT</a:t>
            </a:r>
          </a:p>
        </p:txBody>
      </p:sp>
      <p:sp>
        <p:nvSpPr>
          <p:cNvPr id="11" name="Titre 10"/>
          <p:cNvSpPr>
            <a:spLocks noGrp="1"/>
          </p:cNvSpPr>
          <p:nvPr>
            <p:ph type="title"/>
          </p:nvPr>
        </p:nvSpPr>
        <p:spPr>
          <a:xfrm>
            <a:off x="0" y="3862427"/>
            <a:ext cx="2915816" cy="717800"/>
          </a:xfrm>
          <a:prstGeom prst="rect">
            <a:avLst/>
          </a:prstGeom>
        </p:spPr>
        <p:txBody>
          <a:bodyPr/>
          <a:lstStyle>
            <a:lvl1pPr algn="ctr">
              <a:defRPr sz="1800">
                <a:solidFill>
                  <a:srgbClr val="0054A6"/>
                </a:solidFill>
              </a:defRPr>
            </a:lvl1pPr>
          </a:lstStyle>
          <a:p>
            <a:r>
              <a:rPr lang="fr-FR" smtClean="0"/>
              <a:t>Cliquez pour modifier le style du titre</a:t>
            </a:r>
            <a:endParaRPr lang="en-GB" dirty="0"/>
          </a:p>
        </p:txBody>
      </p:sp>
      <p:sp>
        <p:nvSpPr>
          <p:cNvPr id="14" name="Espace réservé du texte 13"/>
          <p:cNvSpPr>
            <a:spLocks noGrp="1"/>
          </p:cNvSpPr>
          <p:nvPr>
            <p:ph type="body" sz="quarter" idx="10"/>
          </p:nvPr>
        </p:nvSpPr>
        <p:spPr>
          <a:xfrm>
            <a:off x="5588812" y="3006687"/>
            <a:ext cx="3248393" cy="936625"/>
          </a:xfrm>
          <a:prstGeom prst="rect">
            <a:avLst/>
          </a:prstGeom>
        </p:spPr>
        <p:txBody>
          <a:bodyPr/>
          <a:lstStyle>
            <a:lvl1pPr algn="r">
              <a:buNone/>
              <a:defRPr sz="20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fr-FR" dirty="0" smtClean="0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1040968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1020705"/>
          <p:cNvPicPr>
            <a:picLocks noChangeAspect="1" noChangeArrowheads="1"/>
          </p:cNvPicPr>
          <p:nvPr userDrawn="1"/>
        </p:nvPicPr>
        <p:blipFill>
          <a:blip r:embed="rId2" cstate="print">
            <a:lum bright="6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73" b="25691"/>
          <a:stretch>
            <a:fillRect/>
          </a:stretch>
        </p:blipFill>
        <p:spPr bwMode="auto">
          <a:xfrm>
            <a:off x="0" y="-7938"/>
            <a:ext cx="9148763" cy="4537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5"/>
          <p:cNvSpPr txBox="1">
            <a:spLocks noChangeArrowheads="1"/>
          </p:cNvSpPr>
          <p:nvPr userDrawn="1"/>
        </p:nvSpPr>
        <p:spPr>
          <a:xfrm>
            <a:off x="4978400" y="5619750"/>
            <a:ext cx="2503488" cy="914400"/>
          </a:xfrm>
          <a:prstGeom prst="rect">
            <a:avLst/>
          </a:prstGeom>
        </p:spPr>
        <p:txBody>
          <a:bodyPr/>
          <a:lstStyle/>
          <a:p>
            <a:pPr marL="342900" indent="-342900" algn="r" fontAlgn="auto">
              <a:spcBef>
                <a:spcPts val="300"/>
              </a:spcBef>
              <a:spcAft>
                <a:spcPts val="0"/>
              </a:spcAft>
              <a:defRPr/>
            </a:pPr>
            <a:r>
              <a:rPr lang="fr-FR" sz="1200" b="1" dirty="0" err="1">
                <a:solidFill>
                  <a:srgbClr val="0054A6"/>
                </a:solidFill>
                <a:latin typeface="Arial" pitchFamily="34" charset="0"/>
                <a:cs typeface="Arial" pitchFamily="34" charset="0"/>
              </a:rPr>
              <a:t>Research</a:t>
            </a:r>
            <a:r>
              <a:rPr lang="fr-FR" sz="1200" b="1" dirty="0">
                <a:solidFill>
                  <a:srgbClr val="0054A6"/>
                </a:solidFill>
                <a:latin typeface="Arial" pitchFamily="34" charset="0"/>
                <a:cs typeface="Arial" pitchFamily="34" charset="0"/>
              </a:rPr>
              <a:t> centre</a:t>
            </a:r>
          </a:p>
          <a:p>
            <a:pPr marL="342900" indent="-342900" algn="r" fontAlgn="auto">
              <a:spcBef>
                <a:spcPts val="300"/>
              </a:spcBef>
              <a:spcAft>
                <a:spcPts val="0"/>
              </a:spcAft>
              <a:defRPr/>
            </a:pPr>
            <a:r>
              <a:rPr lang="fr-FR" sz="1200" b="1" dirty="0">
                <a:solidFill>
                  <a:srgbClr val="0054A6"/>
                </a:solidFill>
                <a:latin typeface="Arial" pitchFamily="34" charset="0"/>
                <a:cs typeface="Arial" pitchFamily="34" charset="0"/>
              </a:rPr>
              <a:t>for the conservation </a:t>
            </a:r>
          </a:p>
          <a:p>
            <a:pPr marL="342900" indent="-342900" algn="r" fontAlgn="auto">
              <a:spcBef>
                <a:spcPts val="300"/>
              </a:spcBef>
              <a:spcAft>
                <a:spcPts val="0"/>
              </a:spcAft>
              <a:defRPr/>
            </a:pPr>
            <a:r>
              <a:rPr lang="fr-FR" sz="1200" b="1" dirty="0">
                <a:solidFill>
                  <a:srgbClr val="0054A6"/>
                </a:solidFill>
                <a:latin typeface="Arial" pitchFamily="34" charset="0"/>
                <a:cs typeface="Arial" pitchFamily="34" charset="0"/>
              </a:rPr>
              <a:t>of </a:t>
            </a:r>
            <a:r>
              <a:rPr lang="fr-FR" sz="1200" b="1" dirty="0" err="1">
                <a:solidFill>
                  <a:srgbClr val="0054A6"/>
                </a:solidFill>
                <a:latin typeface="Arial" pitchFamily="34" charset="0"/>
                <a:cs typeface="Arial" pitchFamily="34" charset="0"/>
              </a:rPr>
              <a:t>Mediterranean</a:t>
            </a:r>
            <a:endParaRPr lang="fr-FR" sz="1200" b="1" dirty="0">
              <a:solidFill>
                <a:srgbClr val="0054A6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algn="r" fontAlgn="auto">
              <a:spcBef>
                <a:spcPts val="300"/>
              </a:spcBef>
              <a:spcAft>
                <a:spcPts val="0"/>
              </a:spcAft>
              <a:defRPr/>
            </a:pPr>
            <a:r>
              <a:rPr lang="fr-FR" sz="1200" b="1" dirty="0" err="1">
                <a:solidFill>
                  <a:srgbClr val="0054A6"/>
                </a:solidFill>
                <a:latin typeface="Arial" pitchFamily="34" charset="0"/>
                <a:cs typeface="Arial" pitchFamily="34" charset="0"/>
              </a:rPr>
              <a:t>wetlands</a:t>
            </a:r>
            <a:endParaRPr lang="fr-FR" sz="1200" b="1" dirty="0">
              <a:solidFill>
                <a:srgbClr val="0054A6"/>
              </a:solidFill>
              <a:latin typeface="+mj-lt"/>
              <a:cs typeface="+mn-cs"/>
            </a:endParaRPr>
          </a:p>
        </p:txBody>
      </p:sp>
      <p:sp>
        <p:nvSpPr>
          <p:cNvPr id="5" name="Rectangle 4"/>
          <p:cNvSpPr>
            <a:spLocks noChangeArrowheads="1"/>
          </p:cNvSpPr>
          <p:nvPr userDrawn="1"/>
        </p:nvSpPr>
        <p:spPr bwMode="auto">
          <a:xfrm>
            <a:off x="0" y="3703638"/>
            <a:ext cx="2916238" cy="822325"/>
          </a:xfrm>
          <a:prstGeom prst="rect">
            <a:avLst/>
          </a:prstGeom>
          <a:solidFill>
            <a:srgbClr val="5BC4B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latin typeface="+mn-lt"/>
              <a:cs typeface="+mn-cs"/>
            </a:endParaRPr>
          </a:p>
        </p:txBody>
      </p:sp>
      <p:pic>
        <p:nvPicPr>
          <p:cNvPr id="6" name="Image 11" descr="TDV300_impressiondpi.jp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5243513"/>
            <a:ext cx="903288" cy="1279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11"/>
          <p:cNvSpPr txBox="1">
            <a:spLocks noChangeArrowheads="1"/>
          </p:cNvSpPr>
          <p:nvPr userDrawn="1"/>
        </p:nvSpPr>
        <p:spPr>
          <a:xfrm>
            <a:off x="2742510" y="430352"/>
            <a:ext cx="5193792" cy="965607"/>
          </a:xfrm>
          <a:prstGeom prst="rect">
            <a:avLst/>
          </a:prstGeom>
          <a:gradFill>
            <a:gsLst>
              <a:gs pos="54000">
                <a:schemeClr val="tx2">
                  <a:lumMod val="75000"/>
                  <a:alpha val="30000"/>
                </a:schemeClr>
              </a:gs>
              <a:gs pos="100000">
                <a:schemeClr val="tx1">
                  <a:alpha val="0"/>
                </a:schemeClr>
              </a:gs>
            </a:gsLst>
            <a:path path="rect">
              <a:fillToRect l="50000" t="50000" r="50000" b="50000"/>
            </a:path>
          </a:gradFill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fr-FR" sz="4800" dirty="0">
                <a:solidFill>
                  <a:schemeClr val="bg1"/>
                </a:solidFill>
                <a:latin typeface="Tahoma" pitchFamily="34" charset="0"/>
                <a:ea typeface="+mj-ea"/>
                <a:cs typeface="Tahoma" pitchFamily="34" charset="0"/>
              </a:rPr>
              <a:t>TOUR DU VALAT</a:t>
            </a:r>
          </a:p>
        </p:txBody>
      </p:sp>
      <p:pic>
        <p:nvPicPr>
          <p:cNvPr id="8" name="Image 13" descr="IMGP1098.JP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28" t="5017" r="4604"/>
          <a:stretch>
            <a:fillRect/>
          </a:stretch>
        </p:blipFill>
        <p:spPr bwMode="auto">
          <a:xfrm>
            <a:off x="0" y="4519613"/>
            <a:ext cx="2925763" cy="2338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itre 10"/>
          <p:cNvSpPr>
            <a:spLocks noGrp="1"/>
          </p:cNvSpPr>
          <p:nvPr>
            <p:ph type="title"/>
          </p:nvPr>
        </p:nvSpPr>
        <p:spPr>
          <a:xfrm>
            <a:off x="0" y="3890513"/>
            <a:ext cx="2915816" cy="689713"/>
          </a:xfrm>
          <a:prstGeom prst="rect">
            <a:avLst/>
          </a:prstGeom>
        </p:spPr>
        <p:txBody>
          <a:bodyPr/>
          <a:lstStyle>
            <a:lvl1pPr algn="ctr">
              <a:defRPr sz="1800">
                <a:solidFill>
                  <a:srgbClr val="0054A6"/>
                </a:solidFill>
              </a:defRPr>
            </a:lvl1pPr>
          </a:lstStyle>
          <a:p>
            <a:r>
              <a:rPr lang="fr-FR" smtClean="0"/>
              <a:t>Cliquez pour modifier le style du titre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46796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22250"/>
            <a:ext cx="8229600" cy="658813"/>
          </a:xfrm>
          <a:prstGeom prst="rect">
            <a:avLst/>
          </a:prstGeo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58800" y="1084263"/>
            <a:ext cx="8034338" cy="50419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29440816"/>
      </p:ext>
    </p:extLst>
  </p:cSld>
  <p:clrMapOvr>
    <a:masterClrMapping/>
  </p:clrMapOvr>
  <p:transition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re 1"/>
          <p:cNvSpPr txBox="1">
            <a:spLocks/>
          </p:cNvSpPr>
          <p:nvPr/>
        </p:nvSpPr>
        <p:spPr>
          <a:xfrm>
            <a:off x="684213" y="1052513"/>
            <a:ext cx="7772400" cy="1470025"/>
          </a:xfrm>
          <a:prstGeom prst="rect">
            <a:avLst/>
          </a:prstGeom>
        </p:spPr>
        <p:txBody>
          <a:bodyPr/>
          <a:lstStyle/>
          <a:p>
            <a:pPr algn="just" fontAlgn="auto">
              <a:spcAft>
                <a:spcPts val="600"/>
              </a:spcAft>
              <a:defRPr/>
            </a:pPr>
            <a:endParaRPr lang="fr-FR" sz="2000" dirty="0">
              <a:latin typeface="+mj-lt"/>
              <a:ea typeface="+mj-ea"/>
              <a:cs typeface="+mj-cs"/>
            </a:endParaRPr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0" y="541338"/>
            <a:ext cx="468313" cy="130175"/>
          </a:xfrm>
          <a:prstGeom prst="rect">
            <a:avLst/>
          </a:prstGeom>
          <a:solidFill>
            <a:srgbClr val="5BC4B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latin typeface="+mn-lt"/>
              <a:cs typeface="+mn-cs"/>
            </a:endParaRPr>
          </a:p>
        </p:txBody>
      </p:sp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0" y="671513"/>
            <a:ext cx="450850" cy="6186487"/>
          </a:xfrm>
          <a:prstGeom prst="rect">
            <a:avLst/>
          </a:prstGeom>
          <a:solidFill>
            <a:srgbClr val="0054A6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latin typeface="+mn-lt"/>
              <a:cs typeface="+mn-cs"/>
            </a:endParaRPr>
          </a:p>
        </p:txBody>
      </p:sp>
      <p:pic>
        <p:nvPicPr>
          <p:cNvPr id="1029" name="Picture 14" descr="poisson-oiseau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" y="138113"/>
            <a:ext cx="430213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Image 7" descr="Prespa Gorica 060910 (11).JPG"/>
          <p:cNvPicPr>
            <a:picLocks noChangeAspect="1"/>
          </p:cNvPicPr>
          <p:nvPr/>
        </p:nvPicPr>
        <p:blipFill>
          <a:blip r:embed="rId8" cstate="print">
            <a:lum bright="-8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60" t="38377" b="53413"/>
          <a:stretch>
            <a:fillRect/>
          </a:stretch>
        </p:blipFill>
        <p:spPr bwMode="auto">
          <a:xfrm>
            <a:off x="460375" y="0"/>
            <a:ext cx="8683625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90" r:id="rId1"/>
    <p:sldLayoutId id="2147483791" r:id="rId2"/>
    <p:sldLayoutId id="2147483792" r:id="rId3"/>
    <p:sldLayoutId id="2147483793" r:id="rId4"/>
    <p:sldLayoutId id="2147483794" r:id="rId5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re 1"/>
          <p:cNvSpPr>
            <a:spLocks noGrp="1"/>
          </p:cNvSpPr>
          <p:nvPr>
            <p:ph type="title"/>
          </p:nvPr>
        </p:nvSpPr>
        <p:spPr bwMode="auto">
          <a:xfrm>
            <a:off x="0" y="3933825"/>
            <a:ext cx="2916238" cy="4095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ar-DZ" altLang="fr-FR" sz="1600" dirty="0"/>
              <a:t>نوفمبر 2019</a:t>
            </a:r>
            <a:endParaRPr lang="en-GB" altLang="fr-FR" sz="1600" dirty="0" smtClean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quarter" idx="10"/>
          </p:nvPr>
        </p:nvSpPr>
        <p:spPr>
          <a:xfrm>
            <a:off x="449943" y="1988457"/>
            <a:ext cx="8343221" cy="1954893"/>
          </a:xfr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rtl="1" eaLnBrk="1" hangingPunct="1"/>
            <a:r>
              <a:rPr lang="ar-DZ" altLang="fr-FR" sz="3200" b="1" dirty="0"/>
              <a:t>استخدام الإطار </a:t>
            </a:r>
            <a:r>
              <a:rPr lang="ar-DZ" altLang="fr-FR" sz="3200" b="1" dirty="0" smtClean="0"/>
              <a:t>المنطقي لمرصد </a:t>
            </a:r>
            <a:r>
              <a:rPr lang="ar-DZ" altLang="fr-FR" sz="3200" b="1" dirty="0"/>
              <a:t>الاراضي الرطبة</a:t>
            </a:r>
          </a:p>
          <a:p>
            <a:pPr algn="ctr" rtl="1" eaLnBrk="1" hangingPunct="1"/>
            <a:r>
              <a:rPr lang="ar-DZ" altLang="fr-FR" sz="3200" b="1" dirty="0" smtClean="0"/>
              <a:t> </a:t>
            </a:r>
            <a:r>
              <a:rPr lang="fr-FR" altLang="fr-FR" sz="3200" b="1" dirty="0" smtClean="0"/>
              <a:t>DPSIR</a:t>
            </a:r>
            <a:endParaRPr lang="ar-DZ" altLang="fr-FR" sz="3200" b="1" dirty="0" smtClean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9359" y="4580641"/>
            <a:ext cx="635317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6" name="Rectangle 3076"/>
          <p:cNvSpPr>
            <a:spLocks noChangeArrowheads="1"/>
          </p:cNvSpPr>
          <p:nvPr/>
        </p:nvSpPr>
        <p:spPr bwMode="auto">
          <a:xfrm>
            <a:off x="1690688" y="22812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fr-FR"/>
          </a:p>
        </p:txBody>
      </p:sp>
      <p:sp>
        <p:nvSpPr>
          <p:cNvPr id="131078" name="Rectangle 3078"/>
          <p:cNvSpPr>
            <a:spLocks noChangeArrowheads="1"/>
          </p:cNvSpPr>
          <p:nvPr/>
        </p:nvSpPr>
        <p:spPr bwMode="auto">
          <a:xfrm>
            <a:off x="1766888" y="13573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fr-FR"/>
          </a:p>
        </p:txBody>
      </p:sp>
      <p:sp>
        <p:nvSpPr>
          <p:cNvPr id="8" name="Espace réservé du texte 1"/>
          <p:cNvSpPr txBox="1">
            <a:spLocks/>
          </p:cNvSpPr>
          <p:nvPr/>
        </p:nvSpPr>
        <p:spPr>
          <a:xfrm>
            <a:off x="1690688" y="380559"/>
            <a:ext cx="7550510" cy="2600454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r-FR" dirty="0"/>
          </a:p>
        </p:txBody>
      </p:sp>
      <p:sp>
        <p:nvSpPr>
          <p:cNvPr id="9" name="Espace réservé du texte 1"/>
          <p:cNvSpPr txBox="1">
            <a:spLocks/>
          </p:cNvSpPr>
          <p:nvPr/>
        </p:nvSpPr>
        <p:spPr>
          <a:xfrm>
            <a:off x="731835" y="742972"/>
            <a:ext cx="7999413" cy="923839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SzPct val="85000"/>
              <a:buNone/>
            </a:pP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D, P, S, I … or R ?</a:t>
            </a:r>
          </a:p>
          <a:p>
            <a:pPr marL="0" lvl="1" indent="0">
              <a:buSzPct val="85000"/>
              <a:buNone/>
            </a:pPr>
            <a:endParaRPr lang="en-US" sz="2400" b="1" dirty="0" smtClean="0">
              <a:solidFill>
                <a:schemeClr val="accent1">
                  <a:lumMod val="75000"/>
                </a:schemeClr>
              </a:solidFill>
              <a:latin typeface="+mj-lt"/>
            </a:endParaRPr>
          </a:p>
        </p:txBody>
      </p:sp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204891"/>
            <a:ext cx="8121648" cy="5531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Espace réservé du texte 1"/>
          <p:cNvSpPr txBox="1">
            <a:spLocks/>
          </p:cNvSpPr>
          <p:nvPr/>
        </p:nvSpPr>
        <p:spPr>
          <a:xfrm>
            <a:off x="1663626" y="1335953"/>
            <a:ext cx="6273947" cy="461941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r" rtl="1">
              <a:buSzPct val="85000"/>
              <a:buNone/>
            </a:pPr>
            <a:r>
              <a:rPr lang="ar-DZ" sz="18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المساحة السطحية المستنزفة  سنويا </a:t>
            </a:r>
            <a:r>
              <a:rPr lang="ar-DZ" sz="18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في فرنسا (1979-2010)</a:t>
            </a:r>
            <a:endParaRPr lang="en-US" sz="2400" b="1" dirty="0" smtClean="0">
              <a:solidFill>
                <a:schemeClr val="accent1">
                  <a:lumMod val="7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73314355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6" name="Rectangle 3076"/>
          <p:cNvSpPr>
            <a:spLocks noChangeArrowheads="1"/>
          </p:cNvSpPr>
          <p:nvPr/>
        </p:nvSpPr>
        <p:spPr bwMode="auto">
          <a:xfrm>
            <a:off x="1690688" y="22812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fr-FR"/>
          </a:p>
        </p:txBody>
      </p:sp>
      <p:sp>
        <p:nvSpPr>
          <p:cNvPr id="131078" name="Rectangle 3078"/>
          <p:cNvSpPr>
            <a:spLocks noChangeArrowheads="1"/>
          </p:cNvSpPr>
          <p:nvPr/>
        </p:nvSpPr>
        <p:spPr bwMode="auto">
          <a:xfrm>
            <a:off x="1766888" y="13573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fr-FR"/>
          </a:p>
        </p:txBody>
      </p:sp>
      <p:sp>
        <p:nvSpPr>
          <p:cNvPr id="8" name="Espace réservé du texte 1"/>
          <p:cNvSpPr txBox="1">
            <a:spLocks/>
          </p:cNvSpPr>
          <p:nvPr/>
        </p:nvSpPr>
        <p:spPr>
          <a:xfrm>
            <a:off x="1690688" y="380559"/>
            <a:ext cx="7550510" cy="2600454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r-FR" dirty="0"/>
          </a:p>
        </p:txBody>
      </p:sp>
      <p:sp>
        <p:nvSpPr>
          <p:cNvPr id="9" name="Espace réservé du texte 1"/>
          <p:cNvSpPr txBox="1">
            <a:spLocks/>
          </p:cNvSpPr>
          <p:nvPr/>
        </p:nvSpPr>
        <p:spPr>
          <a:xfrm>
            <a:off x="731835" y="742972"/>
            <a:ext cx="7999413" cy="923839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SzPct val="85000"/>
              <a:buNone/>
            </a:pP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D, P, S, I … or R ?</a:t>
            </a:r>
          </a:p>
          <a:p>
            <a:pPr marL="0" lvl="1" indent="0">
              <a:buSzPct val="85000"/>
              <a:buNone/>
            </a:pPr>
            <a:endParaRPr lang="en-US" sz="2400" b="1" dirty="0" smtClean="0">
              <a:solidFill>
                <a:schemeClr val="accent1">
                  <a:lumMod val="75000"/>
                </a:schemeClr>
              </a:solidFill>
              <a:latin typeface="+mj-lt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273" y="1204890"/>
            <a:ext cx="7394208" cy="5653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Espace réservé du texte 1"/>
          <p:cNvSpPr txBox="1">
            <a:spLocks/>
          </p:cNvSpPr>
          <p:nvPr/>
        </p:nvSpPr>
        <p:spPr>
          <a:xfrm>
            <a:off x="1212813" y="1204438"/>
            <a:ext cx="7175574" cy="461941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r" rtl="1">
              <a:buSzPct val="85000"/>
              <a:buNone/>
            </a:pPr>
            <a:r>
              <a:rPr lang="ar-DZ" sz="18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سطح مواقع </a:t>
            </a:r>
            <a:r>
              <a:rPr lang="ar-DZ" sz="1800" b="1" dirty="0" err="1">
                <a:solidFill>
                  <a:schemeClr val="accent1">
                    <a:lumMod val="75000"/>
                  </a:schemeClr>
                </a:solidFill>
                <a:latin typeface="+mj-lt"/>
              </a:rPr>
              <a:t>رامسار</a:t>
            </a:r>
            <a:r>
              <a:rPr lang="ar-DZ" sz="18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 في فرنسا الكبرى منذ انضمامها</a:t>
            </a:r>
            <a:endParaRPr lang="en-US" sz="2400" b="1" dirty="0" smtClean="0">
              <a:solidFill>
                <a:schemeClr val="accent1">
                  <a:lumMod val="7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12140250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6" name="Rectangle 3076"/>
          <p:cNvSpPr>
            <a:spLocks noChangeArrowheads="1"/>
          </p:cNvSpPr>
          <p:nvPr/>
        </p:nvSpPr>
        <p:spPr bwMode="auto">
          <a:xfrm>
            <a:off x="1690688" y="22812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fr-FR"/>
          </a:p>
        </p:txBody>
      </p:sp>
      <p:sp>
        <p:nvSpPr>
          <p:cNvPr id="131078" name="Rectangle 3078"/>
          <p:cNvSpPr>
            <a:spLocks noChangeArrowheads="1"/>
          </p:cNvSpPr>
          <p:nvPr/>
        </p:nvSpPr>
        <p:spPr bwMode="auto">
          <a:xfrm>
            <a:off x="1766888" y="13573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fr-FR"/>
          </a:p>
        </p:txBody>
      </p:sp>
      <p:sp>
        <p:nvSpPr>
          <p:cNvPr id="8" name="Espace réservé du texte 1"/>
          <p:cNvSpPr txBox="1">
            <a:spLocks/>
          </p:cNvSpPr>
          <p:nvPr/>
        </p:nvSpPr>
        <p:spPr>
          <a:xfrm>
            <a:off x="1690688" y="380559"/>
            <a:ext cx="7550510" cy="2600454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r-FR" dirty="0"/>
          </a:p>
        </p:txBody>
      </p:sp>
      <p:sp>
        <p:nvSpPr>
          <p:cNvPr id="9" name="Espace réservé du texte 1"/>
          <p:cNvSpPr txBox="1">
            <a:spLocks/>
          </p:cNvSpPr>
          <p:nvPr/>
        </p:nvSpPr>
        <p:spPr>
          <a:xfrm>
            <a:off x="731835" y="742972"/>
            <a:ext cx="7999413" cy="923839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SzPct val="85000"/>
              <a:buNone/>
            </a:pP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D, P, S, I … or R ?</a:t>
            </a:r>
          </a:p>
          <a:p>
            <a:pPr marL="0" lvl="1" indent="0">
              <a:buSzPct val="85000"/>
              <a:buNone/>
            </a:pPr>
            <a:endParaRPr lang="en-US" sz="2400" b="1" dirty="0" smtClean="0">
              <a:solidFill>
                <a:schemeClr val="accent1">
                  <a:lumMod val="75000"/>
                </a:schemeClr>
              </a:solidFill>
              <a:latin typeface="+mj-lt"/>
            </a:endParaRPr>
          </a:p>
        </p:txBody>
      </p:sp>
      <p:pic>
        <p:nvPicPr>
          <p:cNvPr id="10" name="Image 9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6690" y="1357313"/>
            <a:ext cx="9215301" cy="4932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Espace réservé du texte 1"/>
          <p:cNvSpPr txBox="1">
            <a:spLocks/>
          </p:cNvSpPr>
          <p:nvPr/>
        </p:nvSpPr>
        <p:spPr>
          <a:xfrm>
            <a:off x="304800" y="1435840"/>
            <a:ext cx="8688371" cy="590923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ctr" rtl="1">
              <a:buSzPct val="85000"/>
              <a:buNone/>
            </a:pPr>
            <a:r>
              <a:rPr lang="ar-DZ" sz="18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النوعية الكيميائية </a:t>
            </a:r>
            <a:r>
              <a:rPr lang="ar-DZ" sz="18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للأنهار في فرنسا (تقديم تقرير إلى الاتحاد الأوروبي لتوجيه إطار عمل المياه 2010)</a:t>
            </a:r>
            <a:endParaRPr lang="en-US" sz="2400" b="1" dirty="0" smtClean="0">
              <a:solidFill>
                <a:schemeClr val="accent1">
                  <a:lumMod val="7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12140250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DZ" sz="2400" dirty="0">
                <a:latin typeface="Maiandra GD" pitchFamily="34" charset="0"/>
              </a:rPr>
              <a:t>تربية الأحياء المائية (الأسماك + المحار)</a:t>
            </a:r>
            <a:endParaRPr lang="fr-FR" sz="2400" dirty="0">
              <a:latin typeface="Maiandra GD" pitchFamily="34" charset="0"/>
            </a:endParaRP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0"/>
          </p:nvPr>
        </p:nvSpPr>
        <p:spPr>
          <a:xfrm>
            <a:off x="705920" y="1666812"/>
            <a:ext cx="8153072" cy="4912118"/>
          </a:xfrm>
        </p:spPr>
        <p:txBody>
          <a:bodyPr/>
          <a:lstStyle/>
          <a:p>
            <a:pPr lvl="0"/>
            <a:endParaRPr lang="fr-FR" sz="1400" b="0" i="1" dirty="0" smtClean="0"/>
          </a:p>
          <a:p>
            <a:endParaRPr lang="fr-FR" sz="1600" dirty="0" smtClean="0"/>
          </a:p>
          <a:p>
            <a:pPr algn="r" rtl="1"/>
            <a:r>
              <a:rPr lang="ar-DZ" dirty="0"/>
              <a:t>الإنتاج </a:t>
            </a:r>
            <a:r>
              <a:rPr lang="ar-DZ" dirty="0" smtClean="0"/>
              <a:t>بالطن </a:t>
            </a:r>
            <a:r>
              <a:rPr lang="ar-DZ" dirty="0"/>
              <a:t>؛ البيانات </a:t>
            </a:r>
            <a:r>
              <a:rPr lang="fr-FR" dirty="0"/>
              <a:t>INSEE / TEF &amp; </a:t>
            </a:r>
            <a:r>
              <a:rPr lang="fr-FR" dirty="0" err="1" smtClean="0"/>
              <a:t>GraphAgri</a:t>
            </a:r>
            <a:endParaRPr lang="fr-FR" sz="1600" dirty="0" smtClean="0"/>
          </a:p>
          <a:p>
            <a:r>
              <a:rPr lang="fr-FR" sz="1400" i="1" dirty="0" smtClean="0"/>
              <a:t>	</a:t>
            </a:r>
          </a:p>
          <a:p>
            <a:endParaRPr lang="fr-FR" sz="1400" i="1" dirty="0" smtClean="0"/>
          </a:p>
        </p:txBody>
      </p:sp>
      <p:sp>
        <p:nvSpPr>
          <p:cNvPr id="5" name="Espace réservé du texte 3"/>
          <p:cNvSpPr txBox="1">
            <a:spLocks/>
          </p:cNvSpPr>
          <p:nvPr/>
        </p:nvSpPr>
        <p:spPr>
          <a:xfrm>
            <a:off x="705920" y="549958"/>
            <a:ext cx="7963067" cy="6088347"/>
          </a:xfrm>
          <a:prstGeom prst="rect">
            <a:avLst/>
          </a:prstGeom>
        </p:spPr>
        <p:txBody>
          <a:bodyPr/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400" b="1" kern="1200">
                <a:solidFill>
                  <a:srgbClr val="0054A6"/>
                </a:solidFill>
                <a:latin typeface="Maiandra GD" pitchFamily="34" charset="0"/>
                <a:ea typeface="+mn-ea"/>
                <a:cs typeface="+mn-cs"/>
              </a:defRPr>
            </a:lvl1pPr>
            <a:lvl2pPr marL="358775" indent="-358775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FontTx/>
              <a:buBlip>
                <a:blip r:embed="rId2"/>
              </a:buBlip>
              <a:defRPr sz="2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630238" indent="-271463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FontTx/>
              <a:buBlip>
                <a:blip r:embed="rId3"/>
              </a:buBlip>
              <a:defRPr sz="1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r-FR" sz="1400" b="0" i="1" dirty="0" smtClean="0"/>
          </a:p>
          <a:p>
            <a:r>
              <a:rPr lang="fr-FR" sz="1600" dirty="0"/>
              <a:t> </a:t>
            </a:r>
          </a:p>
          <a:p>
            <a:endParaRPr lang="fr-FR" sz="1600" i="1" dirty="0" smtClean="0"/>
          </a:p>
        </p:txBody>
      </p:sp>
      <p:graphicFrame>
        <p:nvGraphicFramePr>
          <p:cNvPr id="7" name="Graphique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55052801"/>
              </p:ext>
            </p:extLst>
          </p:nvPr>
        </p:nvGraphicFramePr>
        <p:xfrm>
          <a:off x="872505" y="2793668"/>
          <a:ext cx="7629896" cy="38446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" name="Espace réservé du texte 1"/>
          <p:cNvSpPr txBox="1">
            <a:spLocks/>
          </p:cNvSpPr>
          <p:nvPr/>
        </p:nvSpPr>
        <p:spPr>
          <a:xfrm>
            <a:off x="731835" y="742972"/>
            <a:ext cx="7999413" cy="923839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SzPct val="85000"/>
              <a:buNone/>
            </a:pP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D, P, S, I … or R ?</a:t>
            </a:r>
          </a:p>
          <a:p>
            <a:pPr marL="0" lvl="1" indent="0">
              <a:buSzPct val="85000"/>
              <a:buNone/>
            </a:pPr>
            <a:endParaRPr lang="en-US" sz="2400" b="1" dirty="0" smtClean="0">
              <a:solidFill>
                <a:schemeClr val="accent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2" name="ZoneTexte 1"/>
          <p:cNvSpPr txBox="1"/>
          <p:nvPr/>
        </p:nvSpPr>
        <p:spPr>
          <a:xfrm>
            <a:off x="1102660" y="1365161"/>
            <a:ext cx="75663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DZ" dirty="0" smtClean="0"/>
              <a:t>كثافة الموانع ضد السيلان الحر لمختلف المجاري المائية في الوحدة المساحية حسب توجيهات الاساسية حول الماء</a:t>
            </a:r>
            <a:endParaRPr lang="fr-FR" dirty="0"/>
          </a:p>
        </p:txBody>
      </p:sp>
      <p:sp>
        <p:nvSpPr>
          <p:cNvPr id="8" name="Rectangle 7"/>
          <p:cNvSpPr/>
          <p:nvPr/>
        </p:nvSpPr>
        <p:spPr>
          <a:xfrm>
            <a:off x="5713837" y="2943680"/>
            <a:ext cx="2072010" cy="33855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fr-FR" sz="1600" dirty="0" err="1"/>
              <a:t>تربية</a:t>
            </a:r>
            <a:r>
              <a:rPr lang="fr-FR" sz="1600" dirty="0"/>
              <a:t> </a:t>
            </a:r>
            <a:r>
              <a:rPr lang="fr-FR" sz="1600" dirty="0" err="1"/>
              <a:t>الأسماك</a:t>
            </a:r>
            <a:r>
              <a:rPr lang="fr-FR" sz="1600" dirty="0"/>
              <a:t> </a:t>
            </a:r>
            <a:r>
              <a:rPr lang="fr-FR" sz="1600" dirty="0" err="1"/>
              <a:t>القارية</a:t>
            </a:r>
            <a:endParaRPr lang="fr-FR" sz="1600" dirty="0"/>
          </a:p>
        </p:txBody>
      </p:sp>
      <p:sp>
        <p:nvSpPr>
          <p:cNvPr id="9" name="Rectangle 8"/>
          <p:cNvSpPr/>
          <p:nvPr/>
        </p:nvSpPr>
        <p:spPr>
          <a:xfrm>
            <a:off x="5651576" y="3182196"/>
            <a:ext cx="1787669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fr-FR" dirty="0" err="1"/>
              <a:t>تربية</a:t>
            </a:r>
            <a:r>
              <a:rPr lang="fr-FR" dirty="0"/>
              <a:t> </a:t>
            </a:r>
            <a:r>
              <a:rPr lang="fr-FR" dirty="0" err="1"/>
              <a:t>الأسماك</a:t>
            </a:r>
            <a:r>
              <a:rPr lang="fr-FR" dirty="0"/>
              <a:t> </a:t>
            </a:r>
            <a:r>
              <a:rPr lang="fr-FR" dirty="0" err="1"/>
              <a:t>البحرية</a:t>
            </a:r>
            <a:endParaRPr lang="fr-FR" dirty="0"/>
          </a:p>
        </p:txBody>
      </p:sp>
      <p:sp>
        <p:nvSpPr>
          <p:cNvPr id="10" name="Rectangle 9"/>
          <p:cNvSpPr/>
          <p:nvPr/>
        </p:nvSpPr>
        <p:spPr>
          <a:xfrm>
            <a:off x="5713837" y="3481007"/>
            <a:ext cx="1346844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fr-FR" dirty="0" err="1"/>
              <a:t>استزراع</a:t>
            </a:r>
            <a:r>
              <a:rPr lang="fr-FR" dirty="0"/>
              <a:t> </a:t>
            </a:r>
            <a:r>
              <a:rPr lang="fr-FR" dirty="0" err="1"/>
              <a:t>المحار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23392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/>
          <p:cNvSpPr>
            <a:spLocks noGrp="1"/>
          </p:cNvSpPr>
          <p:nvPr>
            <p:ph type="body" sz="quarter" idx="10"/>
          </p:nvPr>
        </p:nvSpPr>
        <p:spPr>
          <a:xfrm>
            <a:off x="705919" y="799340"/>
            <a:ext cx="8050153" cy="1231341"/>
          </a:xfrm>
        </p:spPr>
        <p:txBody>
          <a:bodyPr/>
          <a:lstStyle/>
          <a:p>
            <a:pPr algn="r" rtl="1"/>
            <a:r>
              <a:rPr lang="ar-DZ" dirty="0"/>
              <a:t>عدد شركات الاستزراع المائي النشطة (المجموع </a:t>
            </a:r>
            <a:r>
              <a:rPr lang="ar-DZ" dirty="0" smtClean="0"/>
              <a:t>و </a:t>
            </a:r>
            <a:r>
              <a:rPr lang="ar-DZ" dirty="0"/>
              <a:t>النوع)</a:t>
            </a:r>
            <a:r>
              <a:rPr lang="fr-FR" dirty="0" smtClean="0"/>
              <a:t> </a:t>
            </a:r>
            <a:endParaRPr lang="fr-FR" dirty="0"/>
          </a:p>
          <a:p>
            <a:pPr algn="r" rtl="1"/>
            <a:r>
              <a:rPr lang="ar-DZ" sz="1800" b="0" i="1" dirty="0"/>
              <a:t>(المصدر: أرقام رئيسية من </a:t>
            </a:r>
            <a:r>
              <a:rPr lang="fr-FR" sz="1800" b="0" i="1" dirty="0" err="1"/>
              <a:t>FranceAgriMer</a:t>
            </a:r>
            <a:r>
              <a:rPr lang="fr-FR" sz="1800" b="0" i="1" dirty="0"/>
              <a:t> / MAAF + INSEE "</a:t>
            </a:r>
            <a:r>
              <a:rPr lang="ar-DZ" sz="1800" b="0" i="1" dirty="0"/>
              <a:t>جداول الاقتصاد الفرنسي")</a:t>
            </a:r>
            <a:endParaRPr lang="fr-FR" sz="1800" b="0" i="1" dirty="0" smtClean="0"/>
          </a:p>
        </p:txBody>
      </p:sp>
      <p:graphicFrame>
        <p:nvGraphicFramePr>
          <p:cNvPr id="7" name="Graphique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34358146"/>
              </p:ext>
            </p:extLst>
          </p:nvPr>
        </p:nvGraphicFramePr>
        <p:xfrm>
          <a:off x="394430" y="2030681"/>
          <a:ext cx="6929253" cy="39129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itre 2"/>
          <p:cNvSpPr>
            <a:spLocks noGrp="1"/>
          </p:cNvSpPr>
          <p:nvPr>
            <p:ph type="title"/>
          </p:nvPr>
        </p:nvSpPr>
        <p:spPr>
          <a:xfrm>
            <a:off x="755576" y="116632"/>
            <a:ext cx="8229600" cy="504056"/>
          </a:xfrm>
        </p:spPr>
        <p:txBody>
          <a:bodyPr/>
          <a:lstStyle/>
          <a:p>
            <a:r>
              <a:rPr lang="ar-DZ" sz="2400" dirty="0">
                <a:latin typeface="Maiandra GD" pitchFamily="34" charset="0"/>
              </a:rPr>
              <a:t>تربية الأحياء المائية (الأسماك + المحار)</a:t>
            </a:r>
            <a:endParaRPr lang="fr-FR" sz="2400" dirty="0">
              <a:latin typeface="Maiandra GD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677763" y="3189849"/>
            <a:ext cx="1960994" cy="156966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fr-FR" sz="1600" dirty="0" err="1"/>
              <a:t>تربية</a:t>
            </a:r>
            <a:r>
              <a:rPr lang="fr-FR" sz="1600" dirty="0"/>
              <a:t> </a:t>
            </a:r>
            <a:r>
              <a:rPr lang="fr-FR" sz="1600" dirty="0" err="1"/>
              <a:t>الأسماك</a:t>
            </a:r>
            <a:r>
              <a:rPr lang="fr-FR" sz="1600" dirty="0"/>
              <a:t> </a:t>
            </a:r>
            <a:r>
              <a:rPr lang="fr-FR" sz="1600" dirty="0" err="1"/>
              <a:t>في</a:t>
            </a:r>
            <a:r>
              <a:rPr lang="fr-FR" sz="1600" dirty="0"/>
              <a:t> </a:t>
            </a:r>
            <a:r>
              <a:rPr lang="fr-FR" sz="1600" dirty="0" err="1"/>
              <a:t>البرك</a:t>
            </a:r>
            <a:endParaRPr lang="fr-FR" sz="1600" dirty="0"/>
          </a:p>
          <a:p>
            <a:r>
              <a:rPr lang="fr-FR" sz="1600" dirty="0" err="1"/>
              <a:t>الاستزراع</a:t>
            </a:r>
            <a:r>
              <a:rPr lang="fr-FR" sz="1600" dirty="0"/>
              <a:t> </a:t>
            </a:r>
            <a:r>
              <a:rPr lang="fr-FR" sz="1600" dirty="0" err="1"/>
              <a:t>المكثف</a:t>
            </a:r>
            <a:r>
              <a:rPr lang="fr-FR" sz="1600" dirty="0"/>
              <a:t> </a:t>
            </a:r>
            <a:r>
              <a:rPr lang="fr-FR" sz="1600" dirty="0" err="1"/>
              <a:t>للأسماك</a:t>
            </a:r>
            <a:endParaRPr lang="fr-FR" sz="1600" dirty="0"/>
          </a:p>
          <a:p>
            <a:r>
              <a:rPr lang="fr-FR" sz="1600" dirty="0" err="1" smtClean="0"/>
              <a:t>سلمون</a:t>
            </a:r>
            <a:endParaRPr lang="fr-FR" sz="1600" dirty="0"/>
          </a:p>
          <a:p>
            <a:r>
              <a:rPr lang="fr-FR" sz="1600" dirty="0" err="1"/>
              <a:t>تربية</a:t>
            </a:r>
            <a:r>
              <a:rPr lang="fr-FR" sz="1600" dirty="0"/>
              <a:t> </a:t>
            </a:r>
            <a:r>
              <a:rPr lang="fr-FR" sz="1600" dirty="0" err="1"/>
              <a:t>الأسماك</a:t>
            </a:r>
            <a:r>
              <a:rPr lang="fr-FR" sz="1600" dirty="0"/>
              <a:t> </a:t>
            </a:r>
            <a:r>
              <a:rPr lang="fr-FR" sz="1600" dirty="0" err="1"/>
              <a:t>القارية</a:t>
            </a:r>
            <a:endParaRPr lang="fr-FR" sz="1600" dirty="0"/>
          </a:p>
          <a:p>
            <a:r>
              <a:rPr lang="fr-FR" sz="1600" dirty="0" err="1"/>
              <a:t>تربية</a:t>
            </a:r>
            <a:r>
              <a:rPr lang="fr-FR" sz="1600" dirty="0"/>
              <a:t> </a:t>
            </a:r>
            <a:r>
              <a:rPr lang="fr-FR" sz="1600" dirty="0" err="1"/>
              <a:t>الأسماك</a:t>
            </a:r>
            <a:r>
              <a:rPr lang="fr-FR" sz="1600" dirty="0"/>
              <a:t> </a:t>
            </a:r>
            <a:r>
              <a:rPr lang="fr-FR" sz="1600" dirty="0" err="1"/>
              <a:t>البحرية</a:t>
            </a:r>
            <a:endParaRPr lang="fr-FR" sz="1600" dirty="0"/>
          </a:p>
          <a:p>
            <a:r>
              <a:rPr lang="fr-FR" sz="1600" dirty="0" err="1"/>
              <a:t>استزراع</a:t>
            </a:r>
            <a:r>
              <a:rPr lang="fr-FR" sz="1600" dirty="0"/>
              <a:t> </a:t>
            </a:r>
            <a:r>
              <a:rPr lang="fr-FR" sz="1600" dirty="0" err="1"/>
              <a:t>المحار</a:t>
            </a:r>
            <a:endParaRPr lang="fr-FR" sz="1600" dirty="0"/>
          </a:p>
        </p:txBody>
      </p:sp>
    </p:spTree>
    <p:extLst>
      <p:ext uri="{BB962C8B-B14F-4D97-AF65-F5344CB8AC3E}">
        <p14:creationId xmlns:p14="http://schemas.microsoft.com/office/powerpoint/2010/main" val="2923698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3"/>
          <p:cNvSpPr txBox="1">
            <a:spLocks/>
          </p:cNvSpPr>
          <p:nvPr/>
        </p:nvSpPr>
        <p:spPr>
          <a:xfrm>
            <a:off x="705920" y="549958"/>
            <a:ext cx="7963067" cy="6088347"/>
          </a:xfrm>
          <a:prstGeom prst="rect">
            <a:avLst/>
          </a:prstGeom>
        </p:spPr>
        <p:txBody>
          <a:bodyPr/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400" b="1" kern="1200">
                <a:solidFill>
                  <a:srgbClr val="0054A6"/>
                </a:solidFill>
                <a:latin typeface="Maiandra GD" pitchFamily="34" charset="0"/>
                <a:ea typeface="+mn-ea"/>
                <a:cs typeface="+mn-cs"/>
              </a:defRPr>
            </a:lvl1pPr>
            <a:lvl2pPr marL="358775" indent="-358775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FontTx/>
              <a:buBlip>
                <a:blip r:embed="rId2"/>
              </a:buBlip>
              <a:defRPr sz="2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630238" indent="-271463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FontTx/>
              <a:buBlip>
                <a:blip r:embed="rId3"/>
              </a:buBlip>
              <a:defRPr sz="1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600" dirty="0"/>
              <a:t> </a:t>
            </a:r>
          </a:p>
          <a:p>
            <a:endParaRPr lang="fr-FR" sz="1600" i="1" dirty="0" smtClean="0"/>
          </a:p>
        </p:txBody>
      </p:sp>
      <p:graphicFrame>
        <p:nvGraphicFramePr>
          <p:cNvPr id="7" name="Graphique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37494459"/>
              </p:ext>
            </p:extLst>
          </p:nvPr>
        </p:nvGraphicFramePr>
        <p:xfrm>
          <a:off x="1959892" y="2503404"/>
          <a:ext cx="6222207" cy="32086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" name="Espace réservé du texte 3"/>
          <p:cNvSpPr>
            <a:spLocks noGrp="1"/>
          </p:cNvSpPr>
          <p:nvPr>
            <p:ph type="body" sz="quarter" idx="10"/>
          </p:nvPr>
        </p:nvSpPr>
        <p:spPr>
          <a:xfrm>
            <a:off x="705919" y="773088"/>
            <a:ext cx="8068625" cy="2182548"/>
          </a:xfrm>
          <a:solidFill>
            <a:schemeClr val="bg1"/>
          </a:solidFill>
        </p:spPr>
        <p:txBody>
          <a:bodyPr/>
          <a:lstStyle/>
          <a:p>
            <a:pPr algn="r" rtl="1"/>
            <a:r>
              <a:rPr lang="ar-DZ" dirty="0"/>
              <a:t>إجمالي العمالة في تربية الأسماك / الصيد السمكي</a:t>
            </a:r>
            <a:endParaRPr lang="fr-FR" sz="1800" i="1" dirty="0"/>
          </a:p>
          <a:p>
            <a:pPr algn="r" rtl="1"/>
            <a:r>
              <a:rPr lang="fr-FR" sz="1800" i="1" dirty="0"/>
              <a:t>(Data OECD + </a:t>
            </a:r>
            <a:r>
              <a:rPr lang="fr-FR" sz="1800" i="1" dirty="0" err="1"/>
              <a:t>FranceAgriMer</a:t>
            </a:r>
            <a:r>
              <a:rPr lang="fr-FR" sz="1800" i="1" dirty="0"/>
              <a:t> for ETP</a:t>
            </a:r>
            <a:r>
              <a:rPr lang="fr-FR" sz="1800" i="1" dirty="0" smtClean="0"/>
              <a:t>)</a:t>
            </a:r>
          </a:p>
          <a:p>
            <a:pPr algn="r" rtl="1"/>
            <a:r>
              <a:rPr lang="ar-DZ" sz="1600" i="1" dirty="0" smtClean="0"/>
              <a:t>وظائف </a:t>
            </a:r>
            <a:r>
              <a:rPr lang="ar-DZ" sz="1600" i="1" dirty="0"/>
              <a:t>قطاع الاستزراع المائي (بدوام كامل + دوام جزئي):</a:t>
            </a:r>
            <a:r>
              <a:rPr lang="fr-FR" sz="1400" i="1" dirty="0" smtClean="0"/>
              <a:t>	</a:t>
            </a:r>
          </a:p>
          <a:p>
            <a:endParaRPr lang="fr-FR" sz="1400" i="1" dirty="0" smtClean="0"/>
          </a:p>
        </p:txBody>
      </p:sp>
      <p:sp>
        <p:nvSpPr>
          <p:cNvPr id="8" name="Titre 2"/>
          <p:cNvSpPr>
            <a:spLocks noGrp="1"/>
          </p:cNvSpPr>
          <p:nvPr>
            <p:ph type="title"/>
          </p:nvPr>
        </p:nvSpPr>
        <p:spPr>
          <a:xfrm>
            <a:off x="755576" y="116632"/>
            <a:ext cx="8229600" cy="504056"/>
          </a:xfrm>
        </p:spPr>
        <p:txBody>
          <a:bodyPr/>
          <a:lstStyle/>
          <a:p>
            <a:r>
              <a:rPr lang="ar-DZ" sz="2400" dirty="0">
                <a:latin typeface="Maiandra GD" pitchFamily="34" charset="0"/>
              </a:rPr>
              <a:t>تربية الأحياء المائية (الأسماك + المحار)</a:t>
            </a:r>
            <a:endParaRPr lang="fr-FR" sz="2400" dirty="0">
              <a:latin typeface="Maiandra G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1452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/>
          <p:cNvSpPr>
            <a:spLocks noGrp="1"/>
          </p:cNvSpPr>
          <p:nvPr>
            <p:ph type="body" sz="quarter" idx="10"/>
          </p:nvPr>
        </p:nvSpPr>
        <p:spPr>
          <a:xfrm>
            <a:off x="1316181" y="2004685"/>
            <a:ext cx="6982691" cy="2539606"/>
          </a:xfrm>
        </p:spPr>
        <p:txBody>
          <a:bodyPr/>
          <a:lstStyle/>
          <a:p>
            <a:pPr lvl="0"/>
            <a:endParaRPr lang="fr-FR" sz="4800" i="1" dirty="0" smtClean="0"/>
          </a:p>
          <a:p>
            <a:pPr algn="ctr"/>
            <a:r>
              <a:rPr lang="ar-DZ" sz="3200" dirty="0" smtClean="0"/>
              <a:t>في الواقع…</a:t>
            </a:r>
            <a:endParaRPr lang="ar-DZ" sz="3200" dirty="0"/>
          </a:p>
          <a:p>
            <a:pPr algn="ctr"/>
            <a:endParaRPr lang="ar-DZ" sz="3200" dirty="0"/>
          </a:p>
          <a:p>
            <a:pPr algn="ctr"/>
            <a:r>
              <a:rPr lang="ar-DZ" sz="3200" dirty="0"/>
              <a:t>أي اتجاه لهذه الخدمة ؟؟</a:t>
            </a:r>
            <a:endParaRPr lang="fr-FR" sz="4800" i="1" dirty="0" smtClean="0"/>
          </a:p>
        </p:txBody>
      </p:sp>
      <p:sp>
        <p:nvSpPr>
          <p:cNvPr id="5" name="Espace réservé du texte 3"/>
          <p:cNvSpPr txBox="1">
            <a:spLocks/>
          </p:cNvSpPr>
          <p:nvPr/>
        </p:nvSpPr>
        <p:spPr>
          <a:xfrm>
            <a:off x="705920" y="549958"/>
            <a:ext cx="7963067" cy="6088347"/>
          </a:xfrm>
          <a:prstGeom prst="rect">
            <a:avLst/>
          </a:prstGeom>
        </p:spPr>
        <p:txBody>
          <a:bodyPr/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400" b="1" kern="1200">
                <a:solidFill>
                  <a:srgbClr val="0054A6"/>
                </a:solidFill>
                <a:latin typeface="Maiandra GD" pitchFamily="34" charset="0"/>
                <a:ea typeface="+mn-ea"/>
                <a:cs typeface="+mn-cs"/>
              </a:defRPr>
            </a:lvl1pPr>
            <a:lvl2pPr marL="358775" indent="-358775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FontTx/>
              <a:buBlip>
                <a:blip r:embed="rId2"/>
              </a:buBlip>
              <a:defRPr sz="2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630238" indent="-271463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FontTx/>
              <a:buBlip>
                <a:blip r:embed="rId3"/>
              </a:buBlip>
              <a:defRPr sz="1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600" dirty="0"/>
              <a:t> </a:t>
            </a:r>
          </a:p>
          <a:p>
            <a:endParaRPr lang="fr-FR" sz="1600" i="1" dirty="0" smtClean="0"/>
          </a:p>
        </p:txBody>
      </p:sp>
      <p:sp>
        <p:nvSpPr>
          <p:cNvPr id="6" name="Titre 2"/>
          <p:cNvSpPr txBox="1">
            <a:spLocks/>
          </p:cNvSpPr>
          <p:nvPr/>
        </p:nvSpPr>
        <p:spPr>
          <a:xfrm>
            <a:off x="907976" y="269032"/>
            <a:ext cx="8229600" cy="504056"/>
          </a:xfrm>
          <a:prstGeom prst="rect">
            <a:avLst/>
          </a:prstGeom>
        </p:spPr>
        <p:txBody>
          <a:bodyPr/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ar-DZ" sz="2400" dirty="0">
                <a:latin typeface="Maiandra GD" pitchFamily="34" charset="0"/>
              </a:rPr>
              <a:t>إنتاج الأسماك والمحار</a:t>
            </a:r>
            <a:endParaRPr lang="fr-FR" sz="2400" dirty="0">
              <a:latin typeface="Maiandra G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9944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/>
          <p:cNvSpPr>
            <a:spLocks noGrp="1"/>
          </p:cNvSpPr>
          <p:nvPr>
            <p:ph type="body" sz="quarter" idx="10"/>
          </p:nvPr>
        </p:nvSpPr>
        <p:spPr>
          <a:xfrm>
            <a:off x="705920" y="549958"/>
            <a:ext cx="7678059" cy="1326343"/>
          </a:xfrm>
        </p:spPr>
        <p:txBody>
          <a:bodyPr/>
          <a:lstStyle/>
          <a:p>
            <a:pPr lvl="0"/>
            <a:endParaRPr lang="fr-FR" sz="1400" b="0" i="1" dirty="0" smtClean="0"/>
          </a:p>
          <a:p>
            <a:pPr algn="r" rtl="1"/>
            <a:r>
              <a:rPr lang="ar-DZ" dirty="0"/>
              <a:t>قيمة الإنتاج</a:t>
            </a:r>
            <a:endParaRPr lang="fr-FR" sz="1800" i="1" dirty="0"/>
          </a:p>
          <a:p>
            <a:pPr algn="r" rtl="1"/>
            <a:r>
              <a:rPr lang="fr-FR" sz="1800" i="1" dirty="0" smtClean="0"/>
              <a:t>(</a:t>
            </a:r>
            <a:r>
              <a:rPr lang="ar-DZ" sz="1800" i="1" dirty="0"/>
              <a:t>البيانات "أرقام </a:t>
            </a:r>
            <a:r>
              <a:rPr lang="fr-FR" sz="1800" i="1" dirty="0" err="1"/>
              <a:t>FranceAgriMer</a:t>
            </a:r>
            <a:r>
              <a:rPr lang="fr-FR" sz="1800" i="1" dirty="0"/>
              <a:t> </a:t>
            </a:r>
            <a:r>
              <a:rPr lang="ar-DZ" sz="1800" i="1" dirty="0"/>
              <a:t>الرئيسية" / </a:t>
            </a:r>
            <a:r>
              <a:rPr lang="fr-FR" sz="1800" i="1" dirty="0"/>
              <a:t>MAAF + INSEE "</a:t>
            </a:r>
            <a:r>
              <a:rPr lang="ar-DZ" sz="1800" i="1" dirty="0"/>
              <a:t>الجداول الاقتصادية الفرنسية")</a:t>
            </a:r>
            <a:endParaRPr lang="fr-FR" sz="1800" i="1" dirty="0"/>
          </a:p>
        </p:txBody>
      </p:sp>
      <p:graphicFrame>
        <p:nvGraphicFramePr>
          <p:cNvPr id="5" name="Graphique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42947381"/>
              </p:ext>
            </p:extLst>
          </p:nvPr>
        </p:nvGraphicFramePr>
        <p:xfrm>
          <a:off x="1349831" y="2350325"/>
          <a:ext cx="7392389" cy="36308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Espace réservé du texte 3"/>
          <p:cNvSpPr txBox="1">
            <a:spLocks/>
          </p:cNvSpPr>
          <p:nvPr/>
        </p:nvSpPr>
        <p:spPr>
          <a:xfrm>
            <a:off x="4959927" y="6091777"/>
            <a:ext cx="3782293" cy="780078"/>
          </a:xfrm>
          <a:prstGeom prst="rect">
            <a:avLst/>
          </a:prstGeom>
        </p:spPr>
        <p:txBody>
          <a:bodyPr/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b="1" kern="1200">
                <a:solidFill>
                  <a:srgbClr val="0054A6"/>
                </a:solidFill>
                <a:latin typeface="Maiandra GD" pitchFamily="34" charset="0"/>
                <a:ea typeface="+mn-ea"/>
                <a:cs typeface="+mn-cs"/>
              </a:defRPr>
            </a:lvl1pPr>
            <a:lvl2pPr marL="358775" indent="-358775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FontTx/>
              <a:buBlip>
                <a:blip r:embed="rId3"/>
              </a:buBlip>
              <a:defRPr sz="2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630238" indent="-271463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FontTx/>
              <a:buBlip>
                <a:blip r:embed="rId4"/>
              </a:buBlip>
              <a:defRPr sz="1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r>
              <a:rPr lang="ar-DZ" sz="2800" i="1" dirty="0">
                <a:solidFill>
                  <a:srgbClr val="FF0000"/>
                </a:solidFill>
                <a:sym typeface="Wingdings" panose="05000000000000000000" pitchFamily="2" charset="2"/>
              </a:rPr>
              <a:t> أي استنتاج ؟؟</a:t>
            </a:r>
            <a:endParaRPr lang="fr-FR" sz="2800" i="1" dirty="0"/>
          </a:p>
        </p:txBody>
      </p:sp>
      <p:sp>
        <p:nvSpPr>
          <p:cNvPr id="6" name="Espace réservé du texte 1"/>
          <p:cNvSpPr txBox="1">
            <a:spLocks/>
          </p:cNvSpPr>
          <p:nvPr/>
        </p:nvSpPr>
        <p:spPr>
          <a:xfrm>
            <a:off x="1446377" y="2211694"/>
            <a:ext cx="7546794" cy="590923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ctr" rtl="1">
              <a:buSzPct val="85000"/>
              <a:buNone/>
            </a:pPr>
            <a:r>
              <a:rPr lang="ar-DZ" sz="18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إجمالي قيمة الإنتاج (مليون يورو</a:t>
            </a:r>
            <a:r>
              <a:rPr lang="ar-DZ" sz="18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)</a:t>
            </a:r>
            <a:r>
              <a:rPr lang="fr-FR" sz="18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 </a:t>
            </a:r>
            <a:r>
              <a:rPr lang="fr-FR" sz="18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€  </a:t>
            </a:r>
            <a:endParaRPr lang="en-US" sz="2400" b="1" dirty="0" smtClean="0">
              <a:solidFill>
                <a:schemeClr val="accent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9" name="Titre 2"/>
          <p:cNvSpPr>
            <a:spLocks noGrp="1"/>
          </p:cNvSpPr>
          <p:nvPr>
            <p:ph type="title"/>
          </p:nvPr>
        </p:nvSpPr>
        <p:spPr>
          <a:xfrm>
            <a:off x="755576" y="116632"/>
            <a:ext cx="8229600" cy="504056"/>
          </a:xfrm>
        </p:spPr>
        <p:txBody>
          <a:bodyPr/>
          <a:lstStyle/>
          <a:p>
            <a:r>
              <a:rPr lang="ar-DZ" sz="2400" dirty="0">
                <a:latin typeface="Maiandra GD" pitchFamily="34" charset="0"/>
              </a:rPr>
              <a:t>تربية الأحياء المائية (الأسماك + المحار)</a:t>
            </a:r>
            <a:endParaRPr lang="fr-FR" sz="2400" dirty="0">
              <a:latin typeface="Maiandra G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0561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DZ" sz="2400" dirty="0">
                <a:latin typeface="Maiandra GD" pitchFamily="34" charset="0"/>
              </a:rPr>
              <a:t>مؤشر خدمات النظام البيئي "تربية الأحياء المائية"</a:t>
            </a:r>
            <a:endParaRPr lang="fr-FR" sz="2400" dirty="0">
              <a:latin typeface="Maiandra GD" pitchFamily="34" charset="0"/>
            </a:endParaRP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0"/>
          </p:nvPr>
        </p:nvSpPr>
        <p:spPr>
          <a:xfrm>
            <a:off x="705920" y="549958"/>
            <a:ext cx="8153072" cy="6028972"/>
          </a:xfrm>
        </p:spPr>
        <p:txBody>
          <a:bodyPr/>
          <a:lstStyle/>
          <a:p>
            <a:pPr lvl="0"/>
            <a:endParaRPr lang="fr-FR" sz="1400" b="0" i="1" dirty="0" smtClean="0"/>
          </a:p>
          <a:p>
            <a:endParaRPr lang="fr-FR" sz="1600" dirty="0" smtClean="0"/>
          </a:p>
          <a:p>
            <a:pPr algn="r" rtl="1"/>
            <a:r>
              <a:rPr lang="ar-DZ" dirty="0"/>
              <a:t>قيمة الإنتاج (بملايين الدولارات الأمريكية ، بيانات </a:t>
            </a:r>
            <a:r>
              <a:rPr lang="ar-DZ" dirty="0" smtClean="0"/>
              <a:t>المنظمة</a:t>
            </a:r>
            <a:r>
              <a:rPr lang="fr-FR" dirty="0"/>
              <a:t> </a:t>
            </a:r>
            <a:r>
              <a:rPr lang="fr-FR" dirty="0" smtClean="0"/>
              <a:t>FAO </a:t>
            </a:r>
            <a:r>
              <a:rPr lang="ar-DZ" dirty="0" smtClean="0"/>
              <a:t>)</a:t>
            </a:r>
            <a:endParaRPr lang="fr-FR" sz="1600" dirty="0"/>
          </a:p>
          <a:p>
            <a:endParaRPr lang="fr-FR" sz="1600" dirty="0" smtClean="0"/>
          </a:p>
          <a:p>
            <a:r>
              <a:rPr lang="fr-FR" sz="1400" i="1" dirty="0" smtClean="0"/>
              <a:t>	</a:t>
            </a:r>
          </a:p>
          <a:p>
            <a:endParaRPr lang="fr-FR" sz="1400" i="1" dirty="0" smtClean="0"/>
          </a:p>
        </p:txBody>
      </p:sp>
      <p:sp>
        <p:nvSpPr>
          <p:cNvPr id="5" name="Espace réservé du texte 3"/>
          <p:cNvSpPr txBox="1">
            <a:spLocks/>
          </p:cNvSpPr>
          <p:nvPr/>
        </p:nvSpPr>
        <p:spPr>
          <a:xfrm>
            <a:off x="705920" y="549958"/>
            <a:ext cx="7963067" cy="6088347"/>
          </a:xfrm>
          <a:prstGeom prst="rect">
            <a:avLst/>
          </a:prstGeom>
        </p:spPr>
        <p:txBody>
          <a:bodyPr/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400" b="1" kern="1200">
                <a:solidFill>
                  <a:srgbClr val="0054A6"/>
                </a:solidFill>
                <a:latin typeface="Maiandra GD" pitchFamily="34" charset="0"/>
                <a:ea typeface="+mn-ea"/>
                <a:cs typeface="+mn-cs"/>
              </a:defRPr>
            </a:lvl1pPr>
            <a:lvl2pPr marL="358775" indent="-358775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FontTx/>
              <a:buBlip>
                <a:blip r:embed="rId2"/>
              </a:buBlip>
              <a:defRPr sz="2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630238" indent="-271463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FontTx/>
              <a:buBlip>
                <a:blip r:embed="rId3"/>
              </a:buBlip>
              <a:defRPr sz="1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r-FR" sz="1400" b="0" i="1" dirty="0" smtClean="0"/>
          </a:p>
          <a:p>
            <a:r>
              <a:rPr lang="fr-FR" sz="1600" dirty="0"/>
              <a:t> </a:t>
            </a:r>
          </a:p>
          <a:p>
            <a:endParaRPr lang="fr-FR" sz="1600" i="1" dirty="0" smtClean="0"/>
          </a:p>
        </p:txBody>
      </p:sp>
      <p:graphicFrame>
        <p:nvGraphicFramePr>
          <p:cNvPr id="6" name="Graphique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94800333"/>
              </p:ext>
            </p:extLst>
          </p:nvPr>
        </p:nvGraphicFramePr>
        <p:xfrm>
          <a:off x="142875" y="2831461"/>
          <a:ext cx="9725520" cy="35455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Rectangle 1"/>
          <p:cNvSpPr/>
          <p:nvPr/>
        </p:nvSpPr>
        <p:spPr>
          <a:xfrm>
            <a:off x="2961250" y="3138144"/>
            <a:ext cx="89329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ar-DZ" b="1" dirty="0" smtClean="0"/>
              <a:t>الاسماك</a:t>
            </a:r>
            <a:endParaRPr lang="fr-FR" b="1" dirty="0"/>
          </a:p>
          <a:p>
            <a:r>
              <a:rPr lang="fr-FR" b="1" dirty="0" err="1"/>
              <a:t>الرخويات</a:t>
            </a:r>
            <a:endParaRPr lang="fr-FR" b="1" dirty="0"/>
          </a:p>
          <a:p>
            <a:r>
              <a:rPr lang="fr-FR" b="1" dirty="0" err="1"/>
              <a:t>المحار</a:t>
            </a:r>
            <a:endParaRPr lang="fr-FR" b="1" dirty="0"/>
          </a:p>
        </p:txBody>
      </p:sp>
    </p:spTree>
    <p:extLst>
      <p:ext uri="{BB962C8B-B14F-4D97-AF65-F5344CB8AC3E}">
        <p14:creationId xmlns:p14="http://schemas.microsoft.com/office/powerpoint/2010/main" val="4291444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6" name="Rectangle 3076"/>
          <p:cNvSpPr>
            <a:spLocks noChangeArrowheads="1"/>
          </p:cNvSpPr>
          <p:nvPr/>
        </p:nvSpPr>
        <p:spPr bwMode="auto">
          <a:xfrm>
            <a:off x="1690688" y="22812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fr-FR"/>
          </a:p>
        </p:txBody>
      </p:sp>
      <p:sp>
        <p:nvSpPr>
          <p:cNvPr id="131078" name="Rectangle 3078"/>
          <p:cNvSpPr>
            <a:spLocks noChangeArrowheads="1"/>
          </p:cNvSpPr>
          <p:nvPr/>
        </p:nvSpPr>
        <p:spPr bwMode="auto">
          <a:xfrm>
            <a:off x="1766888" y="13573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fr-FR"/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457200" y="0"/>
            <a:ext cx="8686800" cy="492125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r>
              <a:rPr lang="ar-DZ" altLang="fr-FR" sz="2000" b="1" dirty="0">
                <a:solidFill>
                  <a:schemeClr val="bg1"/>
                </a:solidFill>
                <a:ea typeface="Arial Unicode MS" pitchFamily="34" charset="-128"/>
                <a:cs typeface="Arial Unicode MS" pitchFamily="34" charset="-128"/>
              </a:rPr>
              <a:t>لعبه !!</a:t>
            </a:r>
            <a:endParaRPr lang="fr-FR" altLang="fr-FR" sz="2000" b="1" dirty="0" smtClean="0">
              <a:solidFill>
                <a:schemeClr val="bg1"/>
              </a:solidFill>
            </a:endParaRPr>
          </a:p>
        </p:txBody>
      </p:sp>
      <p:sp>
        <p:nvSpPr>
          <p:cNvPr id="8" name="Espace réservé du texte 1"/>
          <p:cNvSpPr txBox="1">
            <a:spLocks/>
          </p:cNvSpPr>
          <p:nvPr/>
        </p:nvSpPr>
        <p:spPr>
          <a:xfrm>
            <a:off x="1690688" y="380559"/>
            <a:ext cx="7550510" cy="2600454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r-FR" dirty="0"/>
          </a:p>
        </p:txBody>
      </p:sp>
      <p:sp>
        <p:nvSpPr>
          <p:cNvPr id="9" name="Espace réservé du texte 1"/>
          <p:cNvSpPr txBox="1">
            <a:spLocks/>
          </p:cNvSpPr>
          <p:nvPr/>
        </p:nvSpPr>
        <p:spPr>
          <a:xfrm>
            <a:off x="731835" y="742972"/>
            <a:ext cx="7999413" cy="923839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SzPct val="85000"/>
              <a:buNone/>
            </a:pP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D, P, S, I … or R ?</a:t>
            </a:r>
          </a:p>
          <a:p>
            <a:pPr marL="0" lvl="1" indent="0">
              <a:buSzPct val="85000"/>
              <a:buNone/>
            </a:pPr>
            <a:endParaRPr lang="en-US" sz="2400" b="1" dirty="0" smtClean="0">
              <a:solidFill>
                <a:schemeClr val="accent1">
                  <a:lumMod val="75000"/>
                </a:schemeClr>
              </a:solidFill>
              <a:latin typeface="+mj-lt"/>
            </a:endParaRPr>
          </a:p>
        </p:txBody>
      </p:sp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791" y="1204889"/>
            <a:ext cx="7227973" cy="56599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ZoneTexte 1"/>
          <p:cNvSpPr txBox="1"/>
          <p:nvPr/>
        </p:nvSpPr>
        <p:spPr>
          <a:xfrm>
            <a:off x="4893971" y="742972"/>
            <a:ext cx="40246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DZ" dirty="0" smtClean="0"/>
              <a:t>مؤشر الزيارة لمراكز الاستقبال في المناطق الرطبة</a:t>
            </a:r>
            <a:endParaRPr lang="fr-FR" dirty="0"/>
          </a:p>
        </p:txBody>
      </p:sp>
      <p:sp>
        <p:nvSpPr>
          <p:cNvPr id="4" name="Rectangle 3"/>
          <p:cNvSpPr/>
          <p:nvPr/>
        </p:nvSpPr>
        <p:spPr>
          <a:xfrm>
            <a:off x="2222695" y="1204889"/>
            <a:ext cx="4987478" cy="64633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fr-FR" dirty="0" err="1"/>
              <a:t>مؤشر</a:t>
            </a:r>
            <a:r>
              <a:rPr lang="fr-FR" dirty="0"/>
              <a:t> </a:t>
            </a:r>
            <a:r>
              <a:rPr lang="ar-DZ" dirty="0"/>
              <a:t>الزيارة </a:t>
            </a:r>
            <a:r>
              <a:rPr lang="fr-FR" dirty="0" err="1" smtClean="0"/>
              <a:t>لمراكز</a:t>
            </a:r>
            <a:r>
              <a:rPr lang="fr-FR" dirty="0" smtClean="0"/>
              <a:t> </a:t>
            </a:r>
            <a:r>
              <a:rPr lang="fr-FR" dirty="0" err="1"/>
              <a:t>الاستقبال</a:t>
            </a:r>
            <a:r>
              <a:rPr lang="fr-FR" dirty="0"/>
              <a:t> </a:t>
            </a:r>
            <a:r>
              <a:rPr lang="fr-FR" dirty="0" err="1"/>
              <a:t>في</a:t>
            </a:r>
            <a:r>
              <a:rPr lang="fr-FR" dirty="0"/>
              <a:t> </a:t>
            </a:r>
            <a:r>
              <a:rPr lang="fr-FR" dirty="0" err="1"/>
              <a:t>الأراضي</a:t>
            </a:r>
            <a:r>
              <a:rPr lang="fr-FR" dirty="0"/>
              <a:t> </a:t>
            </a:r>
            <a:r>
              <a:rPr lang="fr-FR" dirty="0" err="1"/>
              <a:t>الرطبة</a:t>
            </a:r>
            <a:r>
              <a:rPr lang="fr-FR" dirty="0"/>
              <a:t> </a:t>
            </a:r>
            <a:r>
              <a:rPr lang="fr-FR" dirty="0" err="1"/>
              <a:t>في</a:t>
            </a:r>
            <a:r>
              <a:rPr lang="fr-FR" dirty="0"/>
              <a:t> </a:t>
            </a:r>
            <a:r>
              <a:rPr lang="fr-FR" dirty="0" err="1" smtClean="0"/>
              <a:t>فرنسا</a:t>
            </a:r>
            <a:endParaRPr lang="fr-FR" dirty="0" smtClean="0"/>
          </a:p>
          <a:p>
            <a:pPr algn="ctr"/>
            <a:r>
              <a:rPr lang="ar-DZ" dirty="0"/>
              <a:t>العدد = 22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69529886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6" name="Rectangle 3076"/>
          <p:cNvSpPr>
            <a:spLocks noChangeArrowheads="1"/>
          </p:cNvSpPr>
          <p:nvPr/>
        </p:nvSpPr>
        <p:spPr bwMode="auto">
          <a:xfrm>
            <a:off x="1690688" y="22812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fr-FR"/>
          </a:p>
        </p:txBody>
      </p:sp>
      <p:sp>
        <p:nvSpPr>
          <p:cNvPr id="131078" name="Rectangle 3078"/>
          <p:cNvSpPr>
            <a:spLocks noChangeArrowheads="1"/>
          </p:cNvSpPr>
          <p:nvPr/>
        </p:nvSpPr>
        <p:spPr bwMode="auto">
          <a:xfrm>
            <a:off x="1766888" y="13573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fr-FR"/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457200" y="0"/>
            <a:ext cx="8686800" cy="492125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r>
              <a:rPr lang="ar-DZ" altLang="fr-FR" sz="2000" b="1" dirty="0">
                <a:solidFill>
                  <a:schemeClr val="bg1"/>
                </a:solidFill>
                <a:ea typeface="Arial Unicode MS" pitchFamily="34" charset="-128"/>
                <a:cs typeface="Arial Unicode MS" pitchFamily="34" charset="-128"/>
              </a:rPr>
              <a:t>ما هو؟</a:t>
            </a:r>
            <a:endParaRPr lang="fr-FR" altLang="fr-FR" sz="2000" b="1" dirty="0" smtClean="0">
              <a:solidFill>
                <a:schemeClr val="bg1"/>
              </a:solidFill>
            </a:endParaRPr>
          </a:p>
        </p:txBody>
      </p:sp>
      <p:sp>
        <p:nvSpPr>
          <p:cNvPr id="8" name="Espace réservé du texte 1"/>
          <p:cNvSpPr txBox="1">
            <a:spLocks/>
          </p:cNvSpPr>
          <p:nvPr/>
        </p:nvSpPr>
        <p:spPr>
          <a:xfrm>
            <a:off x="1727560" y="366584"/>
            <a:ext cx="7550510" cy="2600454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r-FR" dirty="0"/>
          </a:p>
        </p:txBody>
      </p:sp>
      <p:sp>
        <p:nvSpPr>
          <p:cNvPr id="9" name="Espace réservé du texte 1"/>
          <p:cNvSpPr txBox="1">
            <a:spLocks/>
          </p:cNvSpPr>
          <p:nvPr/>
        </p:nvSpPr>
        <p:spPr>
          <a:xfrm>
            <a:off x="731835" y="742972"/>
            <a:ext cx="7999413" cy="923839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r">
              <a:buSzPct val="85000"/>
              <a:buNone/>
            </a:pPr>
            <a:r>
              <a:rPr lang="ar-DZ" sz="24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التعرف على </a:t>
            </a:r>
            <a:r>
              <a:rPr lang="ar-DZ" sz="24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التسلسل </a:t>
            </a:r>
            <a:r>
              <a:rPr lang="ar-DZ" sz="24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المنطقي للأحداث:</a:t>
            </a:r>
            <a:endParaRPr lang="en-US" sz="2400" b="1" dirty="0" smtClean="0">
              <a:solidFill>
                <a:schemeClr val="accent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0" name="Espace réservé du texte 1"/>
          <p:cNvSpPr txBox="1">
            <a:spLocks/>
          </p:cNvSpPr>
          <p:nvPr/>
        </p:nvSpPr>
        <p:spPr>
          <a:xfrm>
            <a:off x="2906978" y="1376234"/>
            <a:ext cx="3656014" cy="1000125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r">
              <a:buSzPct val="85000"/>
              <a:buNone/>
            </a:pPr>
            <a:r>
              <a:rPr lang="ar-DZ" sz="2000" b="1" i="1" u="sng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الحالة</a:t>
            </a:r>
            <a:endParaRPr lang="fr-FR" sz="2000" b="1" i="1" u="sng" dirty="0" smtClean="0">
              <a:solidFill>
                <a:schemeClr val="accent1">
                  <a:lumMod val="75000"/>
                </a:schemeClr>
              </a:solidFill>
              <a:latin typeface="+mj-lt"/>
            </a:endParaRPr>
          </a:p>
          <a:p>
            <a:pPr marL="0" lvl="1" indent="0" algn="r">
              <a:buSzPct val="85000"/>
              <a:buNone/>
            </a:pPr>
            <a:r>
              <a:rPr lang="ar-DZ" sz="2000" b="1" i="1" u="sng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 </a:t>
            </a:r>
            <a:r>
              <a:rPr lang="ar-DZ" sz="2000" i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(على </a:t>
            </a:r>
            <a:r>
              <a:rPr lang="ar-DZ" sz="2000" i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سبيل المثال ، مجموعة الطيور ؛ </a:t>
            </a:r>
            <a:r>
              <a:rPr lang="ar-DZ" sz="2000" i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في </a:t>
            </a:r>
            <a:r>
              <a:rPr lang="ar-DZ" sz="2000" i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النظام البيئي: </a:t>
            </a:r>
            <a:r>
              <a:rPr lang="ar-DZ" sz="2000" i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خصائص مفتاحية لطبيعية </a:t>
            </a:r>
            <a:r>
              <a:rPr lang="ar-DZ" sz="2000" i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الرئيسية ...)</a:t>
            </a:r>
            <a:endParaRPr lang="fr-FR" sz="2000" i="1" dirty="0">
              <a:solidFill>
                <a:schemeClr val="accent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1" name="Espace réservé du texte 1"/>
          <p:cNvSpPr txBox="1">
            <a:spLocks/>
          </p:cNvSpPr>
          <p:nvPr/>
        </p:nvSpPr>
        <p:spPr>
          <a:xfrm>
            <a:off x="479849" y="2997553"/>
            <a:ext cx="3656014" cy="1000125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r">
              <a:buSzPct val="85000"/>
              <a:buNone/>
            </a:pPr>
            <a:r>
              <a:rPr lang="ar-DZ" sz="2000" b="1" i="1" u="sng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الضغوطات</a:t>
            </a:r>
            <a:endParaRPr lang="ar-DZ" sz="2000" b="1" i="1" u="sng" dirty="0">
              <a:solidFill>
                <a:schemeClr val="accent1">
                  <a:lumMod val="75000"/>
                </a:schemeClr>
              </a:solidFill>
              <a:latin typeface="+mj-lt"/>
            </a:endParaRPr>
          </a:p>
          <a:p>
            <a:pPr marL="0" lvl="1" indent="0" algn="r">
              <a:buSzPct val="85000"/>
              <a:buNone/>
            </a:pPr>
            <a:r>
              <a:rPr lang="ar-DZ" sz="2000" i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(على سبيل المثال ، التحول إلى الأراضي الزراعية ، التلوث ، زيادة </a:t>
            </a:r>
            <a:r>
              <a:rPr lang="ar-DZ" sz="2000" i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ضخ </a:t>
            </a:r>
            <a:r>
              <a:rPr lang="ar-DZ" sz="2000" i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المياه ...)</a:t>
            </a:r>
            <a:endParaRPr lang="fr-FR" sz="2000" i="1" dirty="0">
              <a:solidFill>
                <a:schemeClr val="accent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2" name="Espace réservé du texte 1"/>
          <p:cNvSpPr txBox="1">
            <a:spLocks/>
          </p:cNvSpPr>
          <p:nvPr/>
        </p:nvSpPr>
        <p:spPr>
          <a:xfrm>
            <a:off x="546438" y="5350669"/>
            <a:ext cx="2878933" cy="1423988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r">
              <a:buSzPct val="85000"/>
              <a:buNone/>
            </a:pPr>
            <a:r>
              <a:rPr lang="ar-DZ" sz="2000" b="1" i="1" u="sng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الدوافع</a:t>
            </a:r>
            <a:endParaRPr lang="fr-FR" sz="2000" b="1" i="1" u="sng" dirty="0" smtClean="0">
              <a:solidFill>
                <a:schemeClr val="accent1">
                  <a:lumMod val="75000"/>
                </a:schemeClr>
              </a:solidFill>
              <a:latin typeface="+mj-lt"/>
            </a:endParaRPr>
          </a:p>
          <a:p>
            <a:pPr marL="0" lvl="1" indent="0" algn="r">
              <a:buSzPct val="85000"/>
              <a:buNone/>
            </a:pPr>
            <a:r>
              <a:rPr lang="ar-DZ" sz="2000" i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 </a:t>
            </a:r>
            <a:r>
              <a:rPr lang="ar-DZ" sz="2000" i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(مثل </a:t>
            </a:r>
            <a:r>
              <a:rPr lang="ar-DZ" sz="2000" i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السياسة الزراعة  بشكل عام ، تغير </a:t>
            </a:r>
            <a:r>
              <a:rPr lang="ar-DZ" sz="2000" i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المناخ والديموغرافيا ...)</a:t>
            </a:r>
            <a:endParaRPr lang="fr-FR" sz="2000" i="1" dirty="0">
              <a:solidFill>
                <a:schemeClr val="accent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3" name="Espace réservé du texte 1"/>
          <p:cNvSpPr txBox="1">
            <a:spLocks/>
          </p:cNvSpPr>
          <p:nvPr/>
        </p:nvSpPr>
        <p:spPr>
          <a:xfrm>
            <a:off x="5622056" y="3132042"/>
            <a:ext cx="3399396" cy="1295401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r">
              <a:buSzPct val="85000"/>
              <a:buNone/>
            </a:pPr>
            <a:r>
              <a:rPr lang="ar-DZ" sz="2000" b="1" i="1" u="sng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التأثير </a:t>
            </a:r>
            <a:endParaRPr lang="fr-FR" sz="2000" b="1" i="1" u="sng" dirty="0" smtClean="0">
              <a:solidFill>
                <a:schemeClr val="accent1">
                  <a:lumMod val="75000"/>
                </a:schemeClr>
              </a:solidFill>
              <a:latin typeface="+mj-lt"/>
            </a:endParaRPr>
          </a:p>
          <a:p>
            <a:pPr marL="0" lvl="1" indent="0" algn="r">
              <a:buSzPct val="85000"/>
              <a:buNone/>
            </a:pPr>
            <a:r>
              <a:rPr lang="ar-DZ" sz="2000" i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(</a:t>
            </a:r>
            <a:r>
              <a:rPr lang="ar-DZ" sz="2000" i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على البشر: [فقدان] الحماية من الفيضانات ، </a:t>
            </a:r>
            <a:r>
              <a:rPr lang="ar-DZ" sz="2000" i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الراحة والاستجمام ...</a:t>
            </a:r>
            <a:endParaRPr lang="fr-FR" sz="2000" i="1" dirty="0">
              <a:solidFill>
                <a:schemeClr val="accent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4" name="Espace réservé du texte 1"/>
          <p:cNvSpPr txBox="1">
            <a:spLocks/>
          </p:cNvSpPr>
          <p:nvPr/>
        </p:nvSpPr>
        <p:spPr>
          <a:xfrm>
            <a:off x="4800600" y="5350669"/>
            <a:ext cx="3656014" cy="1423988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r">
              <a:buSzPct val="85000"/>
              <a:buNone/>
            </a:pPr>
            <a:r>
              <a:rPr lang="ar-DZ" sz="2000" b="1" i="1" u="sng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الاستجابات</a:t>
            </a:r>
            <a:endParaRPr lang="fr-FR" sz="2000" b="1" i="1" u="sng" dirty="0" smtClean="0">
              <a:solidFill>
                <a:schemeClr val="accent1">
                  <a:lumMod val="75000"/>
                </a:schemeClr>
              </a:solidFill>
              <a:latin typeface="+mj-lt"/>
            </a:endParaRPr>
          </a:p>
          <a:p>
            <a:pPr marL="0" lvl="1" indent="0" algn="r">
              <a:buSzPct val="85000"/>
              <a:buNone/>
            </a:pPr>
            <a:r>
              <a:rPr lang="ar-DZ" sz="2000" i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 </a:t>
            </a:r>
            <a:r>
              <a:rPr lang="ar-DZ" sz="2000" i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(لعلاج) ، على سبيل المثال </a:t>
            </a:r>
            <a:r>
              <a:rPr lang="ar-DZ" sz="2000" i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تصنيف الموقع </a:t>
            </a:r>
            <a:r>
              <a:rPr lang="ar-DZ" sz="2000" i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؛ الحوافز الاقتصادية؛ </a:t>
            </a:r>
            <a:r>
              <a:rPr lang="ar-DZ" sz="2000" i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برامج تسيير...)</a:t>
            </a:r>
            <a:endParaRPr lang="fr-FR" sz="2000" i="1" dirty="0">
              <a:solidFill>
                <a:schemeClr val="accent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2" name="Flèche droite 1"/>
          <p:cNvSpPr/>
          <p:nvPr/>
        </p:nvSpPr>
        <p:spPr>
          <a:xfrm rot="19244088">
            <a:off x="1653777" y="2371027"/>
            <a:ext cx="1128712" cy="5000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Flèche droite 14"/>
          <p:cNvSpPr/>
          <p:nvPr/>
        </p:nvSpPr>
        <p:spPr>
          <a:xfrm rot="13347306">
            <a:off x="4327892" y="4718058"/>
            <a:ext cx="1291008" cy="36493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Flèche droite 15"/>
          <p:cNvSpPr/>
          <p:nvPr/>
        </p:nvSpPr>
        <p:spPr>
          <a:xfrm rot="7047319">
            <a:off x="7365793" y="4604513"/>
            <a:ext cx="1128712" cy="38623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Flèche droite 16"/>
          <p:cNvSpPr/>
          <p:nvPr/>
        </p:nvSpPr>
        <p:spPr>
          <a:xfrm rot="10800000">
            <a:off x="3678956" y="5704776"/>
            <a:ext cx="1128712" cy="5000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Flèche droite 17"/>
          <p:cNvSpPr/>
          <p:nvPr/>
        </p:nvSpPr>
        <p:spPr>
          <a:xfrm rot="16200000">
            <a:off x="1611392" y="4591398"/>
            <a:ext cx="827974" cy="50006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Flèche droite 18"/>
          <p:cNvSpPr/>
          <p:nvPr/>
        </p:nvSpPr>
        <p:spPr>
          <a:xfrm rot="2686758">
            <a:off x="6434918" y="2286557"/>
            <a:ext cx="1128712" cy="36667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83570822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2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6" name="Rectangle 3076"/>
          <p:cNvSpPr>
            <a:spLocks noChangeArrowheads="1"/>
          </p:cNvSpPr>
          <p:nvPr/>
        </p:nvSpPr>
        <p:spPr bwMode="auto">
          <a:xfrm>
            <a:off x="1690688" y="22812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fr-FR"/>
          </a:p>
        </p:txBody>
      </p:sp>
      <p:sp>
        <p:nvSpPr>
          <p:cNvPr id="131078" name="Rectangle 3078"/>
          <p:cNvSpPr>
            <a:spLocks noChangeArrowheads="1"/>
          </p:cNvSpPr>
          <p:nvPr/>
        </p:nvSpPr>
        <p:spPr bwMode="auto">
          <a:xfrm>
            <a:off x="1766888" y="13573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fr-FR"/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457200" y="0"/>
            <a:ext cx="8686800" cy="492125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r>
              <a:rPr lang="ar-DZ" altLang="fr-FR" sz="2000" b="1" dirty="0">
                <a:solidFill>
                  <a:schemeClr val="bg1"/>
                </a:solidFill>
                <a:ea typeface="Arial Unicode MS" pitchFamily="34" charset="-128"/>
                <a:cs typeface="Arial Unicode MS" pitchFamily="34" charset="-128"/>
              </a:rPr>
              <a:t>الاستنتاجات</a:t>
            </a:r>
            <a:endParaRPr lang="fr-FR" altLang="fr-FR" sz="2000" b="1" dirty="0" smtClean="0">
              <a:solidFill>
                <a:schemeClr val="bg1"/>
              </a:solidFill>
            </a:endParaRPr>
          </a:p>
        </p:txBody>
      </p:sp>
      <p:sp>
        <p:nvSpPr>
          <p:cNvPr id="8" name="Espace réservé du texte 1"/>
          <p:cNvSpPr txBox="1">
            <a:spLocks/>
          </p:cNvSpPr>
          <p:nvPr/>
        </p:nvSpPr>
        <p:spPr>
          <a:xfrm>
            <a:off x="1727560" y="366584"/>
            <a:ext cx="7550510" cy="2600454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r-FR" dirty="0"/>
          </a:p>
        </p:txBody>
      </p:sp>
      <p:sp>
        <p:nvSpPr>
          <p:cNvPr id="9" name="Espace réservé du texte 1"/>
          <p:cNvSpPr txBox="1">
            <a:spLocks/>
          </p:cNvSpPr>
          <p:nvPr/>
        </p:nvSpPr>
        <p:spPr>
          <a:xfrm>
            <a:off x="731835" y="742972"/>
            <a:ext cx="7999413" cy="923839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SzPct val="85000"/>
              <a:buNone/>
            </a:pPr>
            <a:endParaRPr lang="en-US" sz="2400" b="1" dirty="0" smtClean="0">
              <a:solidFill>
                <a:schemeClr val="accent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0" name="Espace réservé du texte 1"/>
          <p:cNvSpPr txBox="1">
            <a:spLocks/>
          </p:cNvSpPr>
          <p:nvPr/>
        </p:nvSpPr>
        <p:spPr>
          <a:xfrm>
            <a:off x="800893" y="1117368"/>
            <a:ext cx="7999413" cy="4959857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SzPct val="85000"/>
              <a:buNone/>
            </a:pPr>
            <a:endParaRPr lang="fr-FR" sz="2000" dirty="0" smtClean="0">
              <a:solidFill>
                <a:schemeClr val="accent1">
                  <a:lumMod val="75000"/>
                </a:schemeClr>
              </a:solidFill>
              <a:latin typeface="+mj-lt"/>
              <a:sym typeface="Wingdings" panose="05000000000000000000" pitchFamily="2" charset="2"/>
            </a:endParaRPr>
          </a:p>
          <a:p>
            <a:pPr marL="358775" lvl="1" indent="-358775" algn="r" rtl="1">
              <a:buSzPct val="85000"/>
              <a:buBlip>
                <a:blip r:embed="rId2"/>
              </a:buBlip>
            </a:pPr>
            <a:r>
              <a:rPr lang="ar-DZ" sz="2000" dirty="0">
                <a:solidFill>
                  <a:schemeClr val="accent1">
                    <a:lumMod val="75000"/>
                  </a:schemeClr>
                </a:solidFill>
                <a:latin typeface="+mj-lt"/>
                <a:sym typeface="Wingdings" panose="05000000000000000000" pitchFamily="2" charset="2"/>
              </a:rPr>
              <a:t>بعض المؤشرات هي </a:t>
            </a:r>
            <a:r>
              <a:rPr lang="ar-DZ" sz="2000" dirty="0" smtClean="0">
                <a:solidFill>
                  <a:schemeClr val="accent1">
                    <a:lumMod val="75000"/>
                  </a:schemeClr>
                </a:solidFill>
                <a:latin typeface="+mj-lt"/>
                <a:sym typeface="Wingdings" panose="05000000000000000000" pitchFamily="2" charset="2"/>
              </a:rPr>
              <a:t>«محددة" </a:t>
            </a:r>
            <a:r>
              <a:rPr lang="ar-DZ" sz="2000" dirty="0">
                <a:solidFill>
                  <a:schemeClr val="accent1">
                    <a:lumMod val="75000"/>
                  </a:schemeClr>
                </a:solidFill>
                <a:latin typeface="+mj-lt"/>
                <a:sym typeface="Wingdings" panose="05000000000000000000" pitchFamily="2" charset="2"/>
              </a:rPr>
              <a:t>، على سبيل المثال </a:t>
            </a:r>
            <a:r>
              <a:rPr lang="ar-DZ" sz="2000" dirty="0" smtClean="0">
                <a:solidFill>
                  <a:schemeClr val="accent1">
                    <a:lumMod val="75000"/>
                  </a:schemeClr>
                </a:solidFill>
                <a:latin typeface="+mj-lt"/>
                <a:sym typeface="Wingdings" panose="05000000000000000000" pitchFamily="2" charset="2"/>
              </a:rPr>
              <a:t>تركيز العناصر المغذية= </a:t>
            </a:r>
            <a:r>
              <a:rPr lang="ar-DZ" sz="2000" dirty="0">
                <a:solidFill>
                  <a:schemeClr val="accent1">
                    <a:lumMod val="75000"/>
                  </a:schemeClr>
                </a:solidFill>
                <a:latin typeface="+mj-lt"/>
                <a:sym typeface="Wingdings" panose="05000000000000000000" pitchFamily="2" charset="2"/>
              </a:rPr>
              <a:t>خاصية طبيعية </a:t>
            </a:r>
            <a:r>
              <a:rPr lang="ar-DZ" sz="2000" dirty="0" smtClean="0">
                <a:solidFill>
                  <a:schemeClr val="accent1">
                    <a:lumMod val="75000"/>
                  </a:schemeClr>
                </a:solidFill>
                <a:latin typeface="+mj-lt"/>
                <a:sym typeface="Wingdings" panose="05000000000000000000" pitchFamily="2" charset="2"/>
              </a:rPr>
              <a:t>(«حالة») </a:t>
            </a:r>
            <a:r>
              <a:rPr lang="ar-DZ" sz="2000" dirty="0">
                <a:solidFill>
                  <a:schemeClr val="accent1">
                    <a:lumMod val="75000"/>
                  </a:schemeClr>
                </a:solidFill>
                <a:latin typeface="+mj-lt"/>
                <a:sym typeface="Wingdings" panose="05000000000000000000" pitchFamily="2" charset="2"/>
              </a:rPr>
              <a:t>ومقياس </a:t>
            </a:r>
            <a:r>
              <a:rPr lang="ar-DZ" sz="2000" dirty="0" smtClean="0">
                <a:solidFill>
                  <a:schemeClr val="accent1">
                    <a:lumMod val="75000"/>
                  </a:schemeClr>
                </a:solidFill>
                <a:latin typeface="+mj-lt"/>
                <a:sym typeface="Wingdings" panose="05000000000000000000" pitchFamily="2" charset="2"/>
              </a:rPr>
              <a:t>تدهور </a:t>
            </a:r>
            <a:r>
              <a:rPr lang="ar-DZ" sz="2000" dirty="0">
                <a:solidFill>
                  <a:schemeClr val="accent1">
                    <a:lumMod val="75000"/>
                  </a:schemeClr>
                </a:solidFill>
                <a:latin typeface="+mj-lt"/>
                <a:sym typeface="Wingdings" panose="05000000000000000000" pitchFamily="2" charset="2"/>
              </a:rPr>
              <a:t>(المحتملة) </a:t>
            </a:r>
            <a:r>
              <a:rPr lang="ar-DZ" sz="2000" dirty="0" smtClean="0">
                <a:solidFill>
                  <a:schemeClr val="accent1">
                    <a:lumMod val="75000"/>
                  </a:schemeClr>
                </a:solidFill>
                <a:latin typeface="+mj-lt"/>
                <a:sym typeface="Wingdings" panose="05000000000000000000" pitchFamily="2" charset="2"/>
              </a:rPr>
              <a:t>جودة </a:t>
            </a:r>
            <a:r>
              <a:rPr lang="ar-DZ" sz="2000" dirty="0">
                <a:solidFill>
                  <a:schemeClr val="accent1">
                    <a:lumMod val="75000"/>
                  </a:schemeClr>
                </a:solidFill>
                <a:latin typeface="+mj-lt"/>
                <a:sym typeface="Wingdings" panose="05000000000000000000" pitchFamily="2" charset="2"/>
              </a:rPr>
              <a:t>المياه (مثل الاستخدام المفرط للأسمدة)</a:t>
            </a:r>
            <a:endParaRPr lang="fr-FR" sz="2000" dirty="0" smtClean="0">
              <a:solidFill>
                <a:schemeClr val="accent1">
                  <a:lumMod val="75000"/>
                </a:schemeClr>
              </a:solidFill>
              <a:latin typeface="+mj-lt"/>
              <a:sym typeface="Wingdings" panose="05000000000000000000" pitchFamily="2" charset="2"/>
            </a:endParaRPr>
          </a:p>
          <a:p>
            <a:pPr marL="0" lvl="1" indent="0">
              <a:buSzPct val="85000"/>
              <a:buNone/>
            </a:pPr>
            <a:endParaRPr lang="fr-FR" sz="2000" dirty="0" smtClean="0">
              <a:solidFill>
                <a:schemeClr val="accent1">
                  <a:lumMod val="75000"/>
                </a:schemeClr>
              </a:solidFill>
              <a:latin typeface="+mj-lt"/>
              <a:sym typeface="Wingdings" panose="05000000000000000000" pitchFamily="2" charset="2"/>
            </a:endParaRPr>
          </a:p>
          <a:p>
            <a:pPr marL="358775" lvl="1" indent="-358775" algn="r" rtl="1">
              <a:buSzPct val="85000"/>
              <a:buBlip>
                <a:blip r:embed="rId2"/>
              </a:buBlip>
            </a:pPr>
            <a:r>
              <a:rPr lang="ar-DZ" sz="2000" dirty="0" smtClean="0">
                <a:solidFill>
                  <a:schemeClr val="accent1">
                    <a:lumMod val="75000"/>
                  </a:schemeClr>
                </a:solidFill>
                <a:latin typeface="+mj-lt"/>
                <a:sym typeface="Wingdings" panose="05000000000000000000" pitchFamily="2" charset="2"/>
              </a:rPr>
              <a:t>غالبا ما يصعب قياس المؤشر «المثالي</a:t>
            </a:r>
            <a:r>
              <a:rPr lang="ar-DZ" sz="2000" dirty="0">
                <a:solidFill>
                  <a:schemeClr val="accent1">
                    <a:lumMod val="75000"/>
                  </a:schemeClr>
                </a:solidFill>
                <a:latin typeface="+mj-lt"/>
                <a:sym typeface="Wingdings" panose="05000000000000000000" pitchFamily="2" charset="2"/>
              </a:rPr>
              <a:t>» </a:t>
            </a:r>
            <a:r>
              <a:rPr lang="ar-DZ" sz="2000" dirty="0" smtClean="0">
                <a:solidFill>
                  <a:schemeClr val="accent1">
                    <a:lumMod val="75000"/>
                  </a:schemeClr>
                </a:solidFill>
                <a:latin typeface="+mj-lt"/>
                <a:sym typeface="Wingdings" panose="05000000000000000000" pitchFamily="2" charset="2"/>
              </a:rPr>
              <a:t>لذلك تستعمل مؤشرات بديلة (</a:t>
            </a:r>
            <a:r>
              <a:rPr lang="ar-DZ" sz="2000" dirty="0">
                <a:solidFill>
                  <a:schemeClr val="accent1">
                    <a:lumMod val="75000"/>
                  </a:schemeClr>
                </a:solidFill>
                <a:latin typeface="+mj-lt"/>
                <a:sym typeface="Wingdings" panose="05000000000000000000" pitchFamily="2" charset="2"/>
              </a:rPr>
              <a:t>بما في ذلك </a:t>
            </a:r>
            <a:r>
              <a:rPr lang="ar-DZ" sz="2000" dirty="0" smtClean="0">
                <a:solidFill>
                  <a:schemeClr val="accent1">
                    <a:lumMod val="75000"/>
                  </a:schemeClr>
                </a:solidFill>
                <a:latin typeface="+mj-lt"/>
                <a:sym typeface="Wingdings" panose="05000000000000000000" pitchFamily="2" charset="2"/>
              </a:rPr>
              <a:t>الخانات الأخرى</a:t>
            </a:r>
            <a:r>
              <a:rPr lang="ar-DZ" sz="2000" dirty="0">
                <a:solidFill>
                  <a:schemeClr val="accent1">
                    <a:lumMod val="75000"/>
                  </a:schemeClr>
                </a:solidFill>
                <a:latin typeface="+mj-lt"/>
                <a:sym typeface="Wingdings" panose="05000000000000000000" pitchFamily="2" charset="2"/>
              </a:rPr>
              <a:t>)</a:t>
            </a:r>
            <a:endParaRPr lang="fr-FR" sz="2000" dirty="0" smtClean="0">
              <a:solidFill>
                <a:schemeClr val="accent1">
                  <a:lumMod val="75000"/>
                </a:schemeClr>
              </a:solidFill>
              <a:latin typeface="+mj-lt"/>
              <a:sym typeface="Wingdings" panose="05000000000000000000" pitchFamily="2" charset="2"/>
            </a:endParaRPr>
          </a:p>
          <a:p>
            <a:pPr marL="358775" lvl="1" indent="-358775" algn="r" rtl="1">
              <a:buSzPct val="85000"/>
              <a:buBlip>
                <a:blip r:embed="rId2"/>
              </a:buBlip>
            </a:pPr>
            <a:r>
              <a:rPr lang="ar-DZ" sz="2000" dirty="0" smtClean="0">
                <a:solidFill>
                  <a:schemeClr val="accent1">
                    <a:lumMod val="75000"/>
                  </a:schemeClr>
                </a:solidFill>
                <a:latin typeface="+mj-lt"/>
                <a:sym typeface="Wingdings" panose="05000000000000000000" pitchFamily="2" charset="2"/>
              </a:rPr>
              <a:t>«التعرف على درجة طبيعية تدفقات الأنهار"</a:t>
            </a:r>
            <a:r>
              <a:rPr lang="fr-FR" sz="2000" dirty="0" smtClean="0">
                <a:solidFill>
                  <a:schemeClr val="accent1">
                    <a:lumMod val="75000"/>
                  </a:schemeClr>
                </a:solidFill>
                <a:latin typeface="+mj-lt"/>
                <a:sym typeface="Wingdings" panose="05000000000000000000" pitchFamily="2" charset="2"/>
              </a:rPr>
              <a:t> </a:t>
            </a:r>
            <a:r>
              <a:rPr lang="ar-DZ" sz="2000" dirty="0">
                <a:solidFill>
                  <a:schemeClr val="accent1">
                    <a:lumMod val="75000"/>
                  </a:schemeClr>
                </a:solidFill>
                <a:latin typeface="+mj-lt"/>
                <a:sym typeface="Wingdings" panose="05000000000000000000" pitchFamily="2" charset="2"/>
              </a:rPr>
              <a:t>في طريقة تقييم </a:t>
            </a:r>
            <a:r>
              <a:rPr lang="fr-FR" sz="2000" dirty="0" smtClean="0">
                <a:solidFill>
                  <a:schemeClr val="accent1">
                    <a:lumMod val="75000"/>
                  </a:schemeClr>
                </a:solidFill>
                <a:latin typeface="+mj-lt"/>
                <a:sym typeface="Wingdings" panose="05000000000000000000" pitchFamily="2" charset="2"/>
              </a:rPr>
              <a:t>MWO </a:t>
            </a:r>
            <a:r>
              <a:rPr lang="ar-DZ" sz="2000" dirty="0" smtClean="0">
                <a:solidFill>
                  <a:schemeClr val="accent1">
                    <a:lumMod val="75000"/>
                  </a:schemeClr>
                </a:solidFill>
                <a:latin typeface="+mj-lt"/>
                <a:sym typeface="Wingdings" panose="05000000000000000000" pitchFamily="2" charset="2"/>
              </a:rPr>
              <a:t>من </a:t>
            </a:r>
            <a:r>
              <a:rPr lang="ar-DZ" sz="2000" dirty="0">
                <a:solidFill>
                  <a:schemeClr val="accent1">
                    <a:lumMod val="75000"/>
                  </a:schemeClr>
                </a:solidFill>
                <a:latin typeface="+mj-lt"/>
                <a:sym typeface="Wingdings" panose="05000000000000000000" pitchFamily="2" charset="2"/>
              </a:rPr>
              <a:t>خلال "عدد </a:t>
            </a:r>
            <a:r>
              <a:rPr lang="ar-DZ" sz="2000" dirty="0" smtClean="0">
                <a:solidFill>
                  <a:schemeClr val="accent1">
                    <a:lumMod val="75000"/>
                  </a:schemeClr>
                </a:solidFill>
                <a:latin typeface="+mj-lt"/>
                <a:sym typeface="Wingdings" panose="05000000000000000000" pitchFamily="2" charset="2"/>
              </a:rPr>
              <a:t>السدود</a:t>
            </a:r>
            <a:r>
              <a:rPr lang="ar-DZ" sz="2000" dirty="0">
                <a:solidFill>
                  <a:schemeClr val="accent1">
                    <a:lumMod val="75000"/>
                  </a:schemeClr>
                </a:solidFill>
                <a:latin typeface="+mj-lt"/>
                <a:sym typeface="Wingdings" panose="05000000000000000000" pitchFamily="2" charset="2"/>
              </a:rPr>
              <a:t>" </a:t>
            </a:r>
            <a:r>
              <a:rPr lang="fr-FR" sz="2000" dirty="0" smtClean="0">
                <a:solidFill>
                  <a:schemeClr val="accent1">
                    <a:lumMod val="75000"/>
                  </a:schemeClr>
                </a:solidFill>
                <a:latin typeface="+mj-lt"/>
                <a:sym typeface="Wingdings" panose="05000000000000000000" pitchFamily="2" charset="2"/>
              </a:rPr>
              <a:t>P</a:t>
            </a:r>
            <a:r>
              <a:rPr lang="fr-FR" sz="2000" dirty="0">
                <a:solidFill>
                  <a:schemeClr val="accent1">
                    <a:lumMod val="75000"/>
                  </a:schemeClr>
                </a:solidFill>
                <a:latin typeface="+mj-lt"/>
                <a:sym typeface="Wingdings" panose="05000000000000000000" pitchFamily="2" charset="2"/>
              </a:rPr>
              <a:t>) </a:t>
            </a:r>
            <a:r>
              <a:rPr lang="ar-DZ" sz="2000" smtClean="0">
                <a:solidFill>
                  <a:schemeClr val="accent1">
                    <a:lumMod val="75000"/>
                  </a:schemeClr>
                </a:solidFill>
                <a:latin typeface="+mj-lt"/>
                <a:sym typeface="Wingdings" panose="05000000000000000000" pitchFamily="2" charset="2"/>
              </a:rPr>
              <a:t> ك</a:t>
            </a:r>
            <a:r>
              <a:rPr lang="ar-DZ" sz="2000">
                <a:solidFill>
                  <a:schemeClr val="accent1">
                    <a:lumMod val="75000"/>
                  </a:schemeClr>
                </a:solidFill>
                <a:sym typeface="Wingdings" panose="05000000000000000000" pitchFamily="2" charset="2"/>
              </a:rPr>
              <a:t>مؤشر</a:t>
            </a:r>
            <a:r>
              <a:rPr lang="ar-DZ" sz="2000" smtClean="0">
                <a:solidFill>
                  <a:schemeClr val="accent1">
                    <a:lumMod val="75000"/>
                  </a:schemeClr>
                </a:solidFill>
                <a:latin typeface="+mj-lt"/>
                <a:sym typeface="Wingdings" panose="05000000000000000000" pitchFamily="2" charset="2"/>
              </a:rPr>
              <a:t>) </a:t>
            </a:r>
            <a:r>
              <a:rPr lang="ar-DZ" sz="2000" dirty="0">
                <a:solidFill>
                  <a:schemeClr val="accent1">
                    <a:lumMod val="75000"/>
                  </a:schemeClr>
                </a:solidFill>
                <a:latin typeface="+mj-lt"/>
                <a:sym typeface="Wingdings" panose="05000000000000000000" pitchFamily="2" charset="2"/>
              </a:rPr>
              <a:t>(الافتراض = ارتباط سلبي)</a:t>
            </a:r>
            <a:endParaRPr lang="fr-FR" sz="2000" dirty="0" smtClean="0">
              <a:solidFill>
                <a:schemeClr val="accent1">
                  <a:lumMod val="7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93544536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6" name="Rectangle 3076"/>
          <p:cNvSpPr>
            <a:spLocks noChangeArrowheads="1"/>
          </p:cNvSpPr>
          <p:nvPr/>
        </p:nvSpPr>
        <p:spPr bwMode="auto">
          <a:xfrm>
            <a:off x="1690688" y="22812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fr-FR"/>
          </a:p>
        </p:txBody>
      </p:sp>
      <p:sp>
        <p:nvSpPr>
          <p:cNvPr id="131078" name="Rectangle 3078"/>
          <p:cNvSpPr>
            <a:spLocks noChangeArrowheads="1"/>
          </p:cNvSpPr>
          <p:nvPr/>
        </p:nvSpPr>
        <p:spPr bwMode="auto">
          <a:xfrm>
            <a:off x="1766888" y="13573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fr-FR"/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457200" y="8533"/>
            <a:ext cx="8686800" cy="492125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r>
              <a:rPr lang="ar-DZ" altLang="fr-FR" sz="2000" b="1" dirty="0" smtClean="0">
                <a:solidFill>
                  <a:schemeClr val="bg1"/>
                </a:solidFill>
                <a:ea typeface="Arial Unicode MS" pitchFamily="34" charset="-128"/>
                <a:cs typeface="Arial Unicode MS" pitchFamily="34" charset="-128"/>
              </a:rPr>
              <a:t>لماذا إطار </a:t>
            </a:r>
            <a:r>
              <a:rPr lang="ar-DZ" altLang="fr-FR" sz="2000" b="1" dirty="0">
                <a:solidFill>
                  <a:schemeClr val="bg1"/>
                </a:solidFill>
                <a:ea typeface="Arial Unicode MS" pitchFamily="34" charset="-128"/>
                <a:cs typeface="Arial Unicode MS" pitchFamily="34" charset="-128"/>
              </a:rPr>
              <a:t>العمل ؟</a:t>
            </a:r>
            <a:endParaRPr lang="fr-FR" altLang="fr-FR" sz="2000" b="1" dirty="0" smtClean="0">
              <a:solidFill>
                <a:schemeClr val="bg1"/>
              </a:solidFill>
            </a:endParaRPr>
          </a:p>
        </p:txBody>
      </p:sp>
      <p:sp>
        <p:nvSpPr>
          <p:cNvPr id="8" name="Espace réservé du texte 1"/>
          <p:cNvSpPr txBox="1">
            <a:spLocks/>
          </p:cNvSpPr>
          <p:nvPr/>
        </p:nvSpPr>
        <p:spPr>
          <a:xfrm>
            <a:off x="1690688" y="380559"/>
            <a:ext cx="7550510" cy="2600454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r-FR" dirty="0"/>
          </a:p>
        </p:txBody>
      </p:sp>
      <p:sp>
        <p:nvSpPr>
          <p:cNvPr id="9" name="Espace réservé du texte 1"/>
          <p:cNvSpPr txBox="1">
            <a:spLocks/>
          </p:cNvSpPr>
          <p:nvPr/>
        </p:nvSpPr>
        <p:spPr>
          <a:xfrm>
            <a:off x="731835" y="742972"/>
            <a:ext cx="7999413" cy="923839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SzPct val="85000"/>
              <a:buNone/>
            </a:pPr>
            <a:endParaRPr lang="en-US" sz="2400" b="1" dirty="0" smtClean="0">
              <a:solidFill>
                <a:schemeClr val="accent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0" name="Espace réservé du texte 1"/>
          <p:cNvSpPr txBox="1">
            <a:spLocks/>
          </p:cNvSpPr>
          <p:nvPr/>
        </p:nvSpPr>
        <p:spPr>
          <a:xfrm>
            <a:off x="1035907" y="1680786"/>
            <a:ext cx="7999413" cy="4959857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SzPct val="85000"/>
              <a:buNone/>
            </a:pPr>
            <a:endParaRPr lang="fr-FR" sz="2000" b="1" dirty="0" smtClean="0">
              <a:solidFill>
                <a:schemeClr val="accent1">
                  <a:lumMod val="75000"/>
                </a:schemeClr>
              </a:solidFill>
              <a:latin typeface="+mj-lt"/>
            </a:endParaRPr>
          </a:p>
          <a:p>
            <a:pPr marL="358775" lvl="1" indent="-358775" algn="r" rtl="1">
              <a:buSzPct val="85000"/>
              <a:buBlip>
                <a:blip r:embed="rId2"/>
              </a:buBlip>
            </a:pPr>
            <a:r>
              <a:rPr lang="ar-DZ" sz="20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يمكن تحديد الروابط </a:t>
            </a:r>
            <a:r>
              <a:rPr lang="ar-DZ" sz="20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الاساسية بين </a:t>
            </a:r>
            <a:r>
              <a:rPr lang="ar-DZ" sz="20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المؤشرات من مختلف المجالات / المواضيع (علم البيئة ، </a:t>
            </a:r>
            <a:r>
              <a:rPr lang="ar-DZ" sz="20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علم الاجتماع و الاقتصاد </a:t>
            </a:r>
            <a:r>
              <a:rPr lang="ar-DZ" sz="20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، كيمياء المياه ...)</a:t>
            </a:r>
            <a:endParaRPr lang="fr-FR" altLang="fr-FR" sz="2000" dirty="0" smtClean="0">
              <a:solidFill>
                <a:schemeClr val="accent1">
                  <a:lumMod val="75000"/>
                </a:schemeClr>
              </a:solidFill>
              <a:latin typeface="+mj-lt"/>
            </a:endParaRPr>
          </a:p>
          <a:p>
            <a:pPr marL="0" lvl="1" indent="0">
              <a:buSzPct val="85000"/>
              <a:buNone/>
            </a:pPr>
            <a:endParaRPr lang="fr-FR" altLang="fr-FR" sz="2000" dirty="0" smtClean="0">
              <a:solidFill>
                <a:schemeClr val="accent1">
                  <a:lumMod val="75000"/>
                </a:schemeClr>
              </a:solidFill>
              <a:latin typeface="+mj-lt"/>
            </a:endParaRPr>
          </a:p>
          <a:p>
            <a:pPr marL="358775" lvl="1" indent="-358775" algn="r" rtl="1">
              <a:buSzPct val="85000"/>
              <a:buBlip>
                <a:blip r:embed="rId2"/>
              </a:buBlip>
            </a:pPr>
            <a:r>
              <a:rPr lang="ar-DZ" sz="20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تنبيه</a:t>
            </a:r>
            <a:r>
              <a:rPr lang="ar-DZ" sz="20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: فيما يخص المسببات والنتائج- من </a:t>
            </a:r>
            <a:r>
              <a:rPr lang="ar-DZ" sz="20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الصعب إثبات آثار العلاقات بشكل صارم (غالبًا ما يوجد دليل معقول فقط - خطير!)</a:t>
            </a:r>
            <a:endParaRPr lang="fr-FR" sz="2000" i="1" dirty="0" smtClean="0">
              <a:solidFill>
                <a:schemeClr val="accent1">
                  <a:lumMod val="75000"/>
                </a:schemeClr>
              </a:solidFill>
              <a:latin typeface="+mj-lt"/>
              <a:sym typeface="Wingdings" panose="05000000000000000000" pitchFamily="2" charset="2"/>
            </a:endParaRPr>
          </a:p>
          <a:p>
            <a:pPr marL="0" lvl="1" indent="0">
              <a:buSzPct val="85000"/>
              <a:buNone/>
            </a:pPr>
            <a:endParaRPr lang="fr-FR" sz="2000" dirty="0" smtClean="0">
              <a:solidFill>
                <a:schemeClr val="accent1">
                  <a:lumMod val="75000"/>
                </a:schemeClr>
              </a:solidFill>
              <a:latin typeface="+mj-lt"/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3932983124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re 2"/>
          <p:cNvSpPr>
            <a:spLocks noGrp="1"/>
          </p:cNvSpPr>
          <p:nvPr>
            <p:ph type="title" idx="4294967295"/>
          </p:nvPr>
        </p:nvSpPr>
        <p:spPr bwMode="auto">
          <a:xfrm>
            <a:off x="755650" y="115888"/>
            <a:ext cx="8229600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r" rtl="1"/>
            <a:r>
              <a:rPr lang="ar-DZ" altLang="fr-FR" sz="2000" b="1" dirty="0">
                <a:solidFill>
                  <a:schemeClr val="bg1"/>
                </a:solidFill>
              </a:rPr>
              <a:t>نموذج </a:t>
            </a:r>
            <a:r>
              <a:rPr lang="en-GB" altLang="fr-FR" sz="2000" b="1" dirty="0" smtClean="0">
                <a:solidFill>
                  <a:schemeClr val="bg1"/>
                </a:solidFill>
              </a:rPr>
              <a:t>DPSIR</a:t>
            </a:r>
            <a:r>
              <a:rPr lang="ar-DZ" altLang="fr-FR" sz="2000" b="1" dirty="0" smtClean="0">
                <a:solidFill>
                  <a:schemeClr val="bg1"/>
                </a:solidFill>
              </a:rPr>
              <a:t>العام </a:t>
            </a:r>
            <a:r>
              <a:rPr lang="ar-DZ" altLang="fr-FR" sz="2000" b="1" dirty="0">
                <a:solidFill>
                  <a:schemeClr val="bg1"/>
                </a:solidFill>
              </a:rPr>
              <a:t>للأراضي الرطبة المتوسطية </a:t>
            </a:r>
            <a:r>
              <a:rPr lang="fr-FR" altLang="fr-FR" sz="2000" b="1" dirty="0" smtClean="0">
                <a:solidFill>
                  <a:schemeClr val="bg1"/>
                </a:solidFill>
              </a:rPr>
              <a:t>(</a:t>
            </a:r>
            <a:r>
              <a:rPr lang="en-GB" altLang="fr-FR" sz="2000" b="1" dirty="0" smtClean="0">
                <a:solidFill>
                  <a:schemeClr val="bg1"/>
                </a:solidFill>
              </a:rPr>
              <a:t>MWO</a:t>
            </a:r>
            <a:r>
              <a:rPr lang="en-GB" altLang="fr-FR" sz="2000" b="1" dirty="0">
                <a:solidFill>
                  <a:schemeClr val="bg1"/>
                </a:solidFill>
              </a:rPr>
              <a:t>)</a:t>
            </a:r>
            <a:endParaRPr lang="en-GB" altLang="fr-FR" sz="2000" b="1" dirty="0" smtClean="0">
              <a:solidFill>
                <a:schemeClr val="bg1"/>
              </a:solidFill>
            </a:endParaRPr>
          </a:p>
        </p:txBody>
      </p:sp>
      <p:sp>
        <p:nvSpPr>
          <p:cNvPr id="2" name="ZoneTexte 1"/>
          <p:cNvSpPr txBox="1"/>
          <p:nvPr/>
        </p:nvSpPr>
        <p:spPr>
          <a:xfrm>
            <a:off x="1221315" y="6130724"/>
            <a:ext cx="73965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rtl="1"/>
            <a:r>
              <a:rPr lang="ar-DZ" b="1" dirty="0">
                <a:solidFill>
                  <a:srgbClr val="0054A6"/>
                </a:solidFill>
              </a:rPr>
              <a:t>نموذج </a:t>
            </a:r>
            <a:r>
              <a:rPr lang="ar-DZ" b="1" dirty="0">
                <a:solidFill>
                  <a:srgbClr val="0054A6"/>
                </a:solidFill>
              </a:rPr>
              <a:t>الضغوطات </a:t>
            </a:r>
            <a:r>
              <a:rPr lang="ar-DZ" b="1" dirty="0" smtClean="0">
                <a:solidFill>
                  <a:srgbClr val="0054A6"/>
                </a:solidFill>
              </a:rPr>
              <a:t>- الدوافع</a:t>
            </a:r>
            <a:r>
              <a:rPr lang="ar-DZ" b="1" dirty="0" smtClean="0">
                <a:solidFill>
                  <a:srgbClr val="0054A6"/>
                </a:solidFill>
              </a:rPr>
              <a:t>- </a:t>
            </a:r>
            <a:r>
              <a:rPr lang="ar-DZ" b="1" dirty="0">
                <a:solidFill>
                  <a:srgbClr val="0054A6"/>
                </a:solidFill>
              </a:rPr>
              <a:t>الحالة - الأثر - الاستجابة </a:t>
            </a:r>
            <a:r>
              <a:rPr lang="ar-DZ" b="1" dirty="0">
                <a:solidFill>
                  <a:srgbClr val="0054A6"/>
                </a:solidFill>
              </a:rPr>
              <a:t> للأراضي الرطبة المتوسطية </a:t>
            </a:r>
            <a:r>
              <a:rPr lang="fr-FR" b="1" dirty="0" smtClean="0">
                <a:solidFill>
                  <a:srgbClr val="0054A6"/>
                </a:solidFill>
              </a:rPr>
              <a:t> </a:t>
            </a:r>
            <a:r>
              <a:rPr lang="fr-FR" b="1" dirty="0" smtClean="0">
                <a:solidFill>
                  <a:srgbClr val="0054A6"/>
                </a:solidFill>
              </a:rPr>
              <a:t>(</a:t>
            </a:r>
            <a:r>
              <a:rPr lang="en-US" b="1" dirty="0" smtClean="0">
                <a:solidFill>
                  <a:srgbClr val="0054A6"/>
                </a:solidFill>
              </a:rPr>
              <a:t>DPSIR</a:t>
            </a:r>
            <a:r>
              <a:rPr lang="en-US" b="1" dirty="0" smtClean="0">
                <a:solidFill>
                  <a:srgbClr val="0054A6"/>
                </a:solidFill>
              </a:rPr>
              <a:t>)</a:t>
            </a:r>
            <a:endParaRPr lang="en-US" b="1" dirty="0">
              <a:solidFill>
                <a:srgbClr val="0054A6"/>
              </a:solidFill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3221978" y="753276"/>
            <a:ext cx="87334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 rtl="1"/>
            <a:r>
              <a:rPr lang="ar-DZ" b="1" dirty="0">
                <a:solidFill>
                  <a:srgbClr val="92D050"/>
                </a:solidFill>
                <a:latin typeface="Calibri" panose="020F0502020204030204" pitchFamily="34" charset="0"/>
              </a:rPr>
              <a:t>استجابات</a:t>
            </a:r>
            <a:endParaRPr lang="en-US" b="1" dirty="0">
              <a:solidFill>
                <a:srgbClr val="92D050"/>
              </a:solidFill>
              <a:latin typeface="Calibri" panose="020F0502020204030204" pitchFamily="34" charset="0"/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3976896" y="4031272"/>
            <a:ext cx="172247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 rtl="1"/>
            <a:r>
              <a:rPr lang="ar-DZ" b="1" dirty="0" smtClean="0">
                <a:solidFill>
                  <a:srgbClr val="92D050"/>
                </a:solidFill>
                <a:latin typeface="Calibri" panose="020F0502020204030204" pitchFamily="34" charset="0"/>
              </a:rPr>
              <a:t>الضغوطات</a:t>
            </a:r>
            <a:endParaRPr lang="en-US" b="1" dirty="0">
              <a:solidFill>
                <a:srgbClr val="92D050"/>
              </a:solidFill>
              <a:latin typeface="Calibri" panose="020F0502020204030204" pitchFamily="34" charset="0"/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7952152" y="3432543"/>
            <a:ext cx="66977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 rtl="1"/>
            <a:r>
              <a:rPr lang="ar-DZ" b="1" dirty="0">
                <a:solidFill>
                  <a:srgbClr val="92D050"/>
                </a:solidFill>
                <a:latin typeface="Calibri" panose="020F0502020204030204" pitchFamily="34" charset="0"/>
              </a:rPr>
              <a:t>حالة</a:t>
            </a:r>
            <a:endParaRPr lang="en-US" b="1" dirty="0">
              <a:solidFill>
                <a:srgbClr val="92D050"/>
              </a:solidFill>
              <a:latin typeface="Calibri" panose="020F0502020204030204" pitchFamily="34" charset="0"/>
            </a:endParaRPr>
          </a:p>
        </p:txBody>
      </p:sp>
      <p:sp>
        <p:nvSpPr>
          <p:cNvPr id="11" name="ZoneTexte 10"/>
          <p:cNvSpPr txBox="1"/>
          <p:nvPr/>
        </p:nvSpPr>
        <p:spPr>
          <a:xfrm>
            <a:off x="5884804" y="1308794"/>
            <a:ext cx="172247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 rtl="1"/>
            <a:r>
              <a:rPr lang="ar-DZ" b="1" dirty="0">
                <a:solidFill>
                  <a:srgbClr val="92D050"/>
                </a:solidFill>
                <a:latin typeface="Calibri" panose="020F0502020204030204" pitchFamily="34" charset="0"/>
              </a:rPr>
              <a:t>الآثار</a:t>
            </a:r>
            <a:endParaRPr lang="en-US" b="1" dirty="0">
              <a:solidFill>
                <a:srgbClr val="92D050"/>
              </a:solidFill>
              <a:latin typeface="Calibri" panose="020F0502020204030204" pitchFamily="34" charset="0"/>
            </a:endParaRPr>
          </a:p>
        </p:txBody>
      </p:sp>
      <p:sp>
        <p:nvSpPr>
          <p:cNvPr id="12" name="ZoneTexte 11"/>
          <p:cNvSpPr txBox="1"/>
          <p:nvPr/>
        </p:nvSpPr>
        <p:spPr>
          <a:xfrm>
            <a:off x="439200" y="2252282"/>
            <a:ext cx="172247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 rtl="1"/>
            <a:r>
              <a:rPr lang="ar-DZ" b="1" dirty="0">
                <a:solidFill>
                  <a:srgbClr val="92D050"/>
                </a:solidFill>
                <a:latin typeface="Calibri" panose="020F0502020204030204" pitchFamily="34" charset="0"/>
              </a:rPr>
              <a:t>الدوافع</a:t>
            </a:r>
            <a:endParaRPr lang="en-US" b="1" dirty="0">
              <a:solidFill>
                <a:srgbClr val="92D050"/>
              </a:solidFill>
              <a:latin typeface="Calibri" panose="020F0502020204030204" pitchFamily="34" charset="0"/>
            </a:endParaRPr>
          </a:p>
        </p:txBody>
      </p:sp>
      <p:sp>
        <p:nvSpPr>
          <p:cNvPr id="13" name="Accolade ouvrante 12"/>
          <p:cNvSpPr/>
          <p:nvPr/>
        </p:nvSpPr>
        <p:spPr>
          <a:xfrm>
            <a:off x="2836171" y="725358"/>
            <a:ext cx="385807" cy="1084521"/>
          </a:xfrm>
          <a:prstGeom prst="leftBrace">
            <a:avLst>
              <a:gd name="adj1" fmla="val 8333"/>
              <a:gd name="adj2" fmla="val 49020"/>
            </a:avLst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400" dirty="0"/>
          </a:p>
        </p:txBody>
      </p:sp>
      <p:sp>
        <p:nvSpPr>
          <p:cNvPr id="14" name="Accolade ouvrante 13"/>
          <p:cNvSpPr/>
          <p:nvPr/>
        </p:nvSpPr>
        <p:spPr>
          <a:xfrm>
            <a:off x="4287716" y="4363629"/>
            <a:ext cx="385807" cy="1574838"/>
          </a:xfrm>
          <a:prstGeom prst="leftBrace">
            <a:avLst>
              <a:gd name="adj1" fmla="val 8333"/>
              <a:gd name="adj2" fmla="val 49020"/>
            </a:avLst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Accolade ouvrante 14"/>
          <p:cNvSpPr/>
          <p:nvPr/>
        </p:nvSpPr>
        <p:spPr>
          <a:xfrm>
            <a:off x="6094392" y="1192971"/>
            <a:ext cx="385807" cy="1084521"/>
          </a:xfrm>
          <a:prstGeom prst="leftBrace">
            <a:avLst>
              <a:gd name="adj1" fmla="val 8333"/>
              <a:gd name="adj2" fmla="val 49020"/>
            </a:avLst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400" dirty="0"/>
          </a:p>
        </p:txBody>
      </p:sp>
      <p:sp>
        <p:nvSpPr>
          <p:cNvPr id="16" name="Accolade ouvrante 15"/>
          <p:cNvSpPr/>
          <p:nvPr/>
        </p:nvSpPr>
        <p:spPr>
          <a:xfrm>
            <a:off x="7149255" y="3537056"/>
            <a:ext cx="385807" cy="1084521"/>
          </a:xfrm>
          <a:prstGeom prst="leftBrace">
            <a:avLst>
              <a:gd name="adj1" fmla="val 8333"/>
              <a:gd name="adj2" fmla="val 49020"/>
            </a:avLst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ZoneTexte 16"/>
          <p:cNvSpPr txBox="1"/>
          <p:nvPr/>
        </p:nvSpPr>
        <p:spPr>
          <a:xfrm>
            <a:off x="7413674" y="3790712"/>
            <a:ext cx="1565022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 rtl="1"/>
            <a:r>
              <a:rPr lang="ar-DZ" sz="1200" b="1" dirty="0">
                <a:latin typeface="Calibri" panose="020F0502020204030204" pitchFamily="34" charset="0"/>
              </a:rPr>
              <a:t>مجتمعات الأنواع</a:t>
            </a:r>
          </a:p>
          <a:p>
            <a:pPr algn="r" rtl="1"/>
            <a:r>
              <a:rPr lang="ar-DZ" sz="1200" b="1" dirty="0">
                <a:latin typeface="Calibri" panose="020F0502020204030204" pitchFamily="34" charset="0"/>
              </a:rPr>
              <a:t>نوعية وكمية </a:t>
            </a:r>
            <a:r>
              <a:rPr lang="ar-DZ" sz="1200" b="1" dirty="0" smtClean="0">
                <a:latin typeface="Calibri" panose="020F0502020204030204" pitchFamily="34" charset="0"/>
              </a:rPr>
              <a:t>المياه</a:t>
            </a:r>
            <a:endParaRPr lang="fr-FR" sz="1200" b="1" dirty="0" smtClean="0">
              <a:latin typeface="Calibri" panose="020F0502020204030204" pitchFamily="34" charset="0"/>
            </a:endParaRPr>
          </a:p>
          <a:p>
            <a:pPr algn="r" rtl="1"/>
            <a:r>
              <a:rPr lang="ar-DZ" sz="1200" b="1" dirty="0">
                <a:latin typeface="Calibri" panose="020F0502020204030204" pitchFamily="34" charset="0"/>
              </a:rPr>
              <a:t>مدى وجودة </a:t>
            </a:r>
            <a:r>
              <a:rPr lang="ar-DZ" sz="1100" b="1" dirty="0">
                <a:latin typeface="Calibri" panose="020F0502020204030204" pitchFamily="34" charset="0"/>
              </a:rPr>
              <a:t>النظام</a:t>
            </a:r>
            <a:r>
              <a:rPr lang="ar-DZ" sz="1200" b="1" dirty="0">
                <a:latin typeface="Calibri" panose="020F0502020204030204" pitchFamily="34" charset="0"/>
              </a:rPr>
              <a:t> البيئي</a:t>
            </a:r>
            <a:endParaRPr lang="en-US" sz="1200" b="1" dirty="0">
              <a:latin typeface="Calibri" panose="020F0502020204030204" pitchFamily="34" charset="0"/>
            </a:endParaRPr>
          </a:p>
        </p:txBody>
      </p:sp>
      <p:sp>
        <p:nvSpPr>
          <p:cNvPr id="18" name="ZoneTexte 17"/>
          <p:cNvSpPr txBox="1"/>
          <p:nvPr/>
        </p:nvSpPr>
        <p:spPr>
          <a:xfrm>
            <a:off x="3221978" y="1091830"/>
            <a:ext cx="1065738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ar-DZ" sz="1200" b="1" dirty="0">
                <a:latin typeface="Calibri" panose="020F0502020204030204" pitchFamily="34" charset="0"/>
              </a:rPr>
              <a:t>سياسة الحفظ</a:t>
            </a:r>
          </a:p>
          <a:p>
            <a:pPr algn="r"/>
            <a:r>
              <a:rPr lang="ar-DZ" sz="1200" b="1" dirty="0">
                <a:latin typeface="Calibri" panose="020F0502020204030204" pitchFamily="34" charset="0"/>
              </a:rPr>
              <a:t>وعي بيئي</a:t>
            </a:r>
          </a:p>
          <a:p>
            <a:pPr algn="r"/>
            <a:r>
              <a:rPr lang="ar-DZ" sz="1200" b="1" dirty="0">
                <a:latin typeface="Calibri" panose="020F0502020204030204" pitchFamily="34" charset="0"/>
              </a:rPr>
              <a:t>عمليات التكيف</a:t>
            </a:r>
            <a:endParaRPr lang="en-US" sz="1200" b="1" dirty="0">
              <a:latin typeface="Calibri" panose="020F0502020204030204" pitchFamily="34" charset="0"/>
            </a:endParaRPr>
          </a:p>
        </p:txBody>
      </p:sp>
      <p:sp>
        <p:nvSpPr>
          <p:cNvPr id="19" name="ZoneTexte 18"/>
          <p:cNvSpPr txBox="1"/>
          <p:nvPr/>
        </p:nvSpPr>
        <p:spPr>
          <a:xfrm>
            <a:off x="4811151" y="4368807"/>
            <a:ext cx="941389" cy="15696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 rtl="1"/>
            <a:r>
              <a:rPr lang="ar-DZ" sz="1200" b="1" dirty="0">
                <a:latin typeface="Calibri" panose="020F0502020204030204" pitchFamily="34" charset="0"/>
              </a:rPr>
              <a:t>إدارة الأراضي</a:t>
            </a:r>
          </a:p>
          <a:p>
            <a:pPr algn="r" rtl="1"/>
            <a:r>
              <a:rPr lang="ar-DZ" sz="1200" b="1" dirty="0">
                <a:latin typeface="Calibri" panose="020F0502020204030204" pitchFamily="34" charset="0"/>
              </a:rPr>
              <a:t>الزراعة</a:t>
            </a:r>
          </a:p>
          <a:p>
            <a:pPr algn="r" rtl="1"/>
            <a:r>
              <a:rPr lang="ar-DZ" sz="1200" b="1" dirty="0">
                <a:latin typeface="Calibri" panose="020F0502020204030204" pitchFamily="34" charset="0"/>
              </a:rPr>
              <a:t>صيد السمك</a:t>
            </a:r>
          </a:p>
          <a:p>
            <a:pPr algn="r" rtl="1"/>
            <a:r>
              <a:rPr lang="ar-DZ" sz="1200" b="1" dirty="0">
                <a:latin typeface="Calibri" panose="020F0502020204030204" pitchFamily="34" charset="0"/>
              </a:rPr>
              <a:t>الصيد</a:t>
            </a:r>
          </a:p>
          <a:p>
            <a:pPr algn="r" rtl="1"/>
            <a:r>
              <a:rPr lang="ar-DZ" sz="1200" b="1" dirty="0">
                <a:latin typeface="Calibri" panose="020F0502020204030204" pitchFamily="34" charset="0"/>
              </a:rPr>
              <a:t>السياحة</a:t>
            </a:r>
          </a:p>
          <a:p>
            <a:pPr algn="r" rtl="1"/>
            <a:r>
              <a:rPr lang="ar-DZ" sz="1200" b="1" dirty="0">
                <a:latin typeface="Calibri" panose="020F0502020204030204" pitchFamily="34" charset="0"/>
              </a:rPr>
              <a:t>صناعة</a:t>
            </a:r>
          </a:p>
          <a:p>
            <a:pPr algn="r" rtl="1"/>
            <a:r>
              <a:rPr lang="ar-DZ" sz="1200" b="1" dirty="0">
                <a:latin typeface="Calibri" panose="020F0502020204030204" pitchFamily="34" charset="0"/>
              </a:rPr>
              <a:t>الطاقة</a:t>
            </a:r>
          </a:p>
          <a:p>
            <a:pPr algn="r" rtl="1"/>
            <a:r>
              <a:rPr lang="ar-DZ" sz="1200" b="1" dirty="0">
                <a:latin typeface="Calibri" panose="020F0502020204030204" pitchFamily="34" charset="0"/>
              </a:rPr>
              <a:t>المواصلات</a:t>
            </a:r>
            <a:endParaRPr lang="en-US" sz="1200" b="1" dirty="0">
              <a:latin typeface="Calibri" panose="020F0502020204030204" pitchFamily="34" charset="0"/>
            </a:endParaRPr>
          </a:p>
        </p:txBody>
      </p:sp>
      <p:sp>
        <p:nvSpPr>
          <p:cNvPr id="20" name="ZoneTexte 19"/>
          <p:cNvSpPr txBox="1"/>
          <p:nvPr/>
        </p:nvSpPr>
        <p:spPr>
          <a:xfrm>
            <a:off x="453168" y="2687536"/>
            <a:ext cx="2242174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 rtl="1"/>
            <a:r>
              <a:rPr lang="ar-DZ" sz="1200" b="1" dirty="0">
                <a:latin typeface="Calibri" panose="020F0502020204030204" pitchFamily="34" charset="0"/>
              </a:rPr>
              <a:t>القرارات السياسية</a:t>
            </a:r>
          </a:p>
          <a:p>
            <a:pPr algn="r" rtl="1"/>
            <a:r>
              <a:rPr lang="ar-DZ" sz="1200" b="1" dirty="0">
                <a:latin typeface="Calibri" panose="020F0502020204030204" pitchFamily="34" charset="0"/>
              </a:rPr>
              <a:t>الحكم</a:t>
            </a:r>
          </a:p>
          <a:p>
            <a:pPr algn="r" rtl="1"/>
            <a:r>
              <a:rPr lang="ar-DZ" sz="1200" b="1" dirty="0">
                <a:latin typeface="Calibri" panose="020F0502020204030204" pitchFamily="34" charset="0"/>
              </a:rPr>
              <a:t>تغير المناخ</a:t>
            </a:r>
          </a:p>
          <a:p>
            <a:pPr algn="r" rtl="1"/>
            <a:r>
              <a:rPr lang="ar-DZ" sz="1200" b="1" dirty="0">
                <a:latin typeface="Calibri" panose="020F0502020204030204" pitchFamily="34" charset="0"/>
              </a:rPr>
              <a:t>نماذج التنمية والاستهلاك</a:t>
            </a:r>
            <a:endParaRPr lang="en-US" sz="1200" b="1" dirty="0">
              <a:latin typeface="Calibri" panose="020F0502020204030204" pitchFamily="34" charset="0"/>
            </a:endParaRPr>
          </a:p>
        </p:txBody>
      </p:sp>
      <p:sp>
        <p:nvSpPr>
          <p:cNvPr id="21" name="Accolade fermante 20"/>
          <p:cNvSpPr/>
          <p:nvPr/>
        </p:nvSpPr>
        <p:spPr>
          <a:xfrm>
            <a:off x="2653373" y="2178297"/>
            <a:ext cx="408598" cy="1659316"/>
          </a:xfrm>
          <a:prstGeom prst="rightBrac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400" dirty="0"/>
          </a:p>
        </p:txBody>
      </p:sp>
      <p:sp>
        <p:nvSpPr>
          <p:cNvPr id="22" name="ZoneTexte 21"/>
          <p:cNvSpPr txBox="1"/>
          <p:nvPr/>
        </p:nvSpPr>
        <p:spPr>
          <a:xfrm>
            <a:off x="6480198" y="1698073"/>
            <a:ext cx="1471953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 rtl="1"/>
            <a:r>
              <a:rPr lang="ar-DZ" sz="1200" b="1" dirty="0">
                <a:latin typeface="Calibri" panose="020F0502020204030204" pitchFamily="34" charset="0"/>
              </a:rPr>
              <a:t>خدمات النظام الإيكولوجي</a:t>
            </a:r>
            <a:endParaRPr lang="en-US" sz="1200" b="1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755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862" name="Rectangle 6"/>
          <p:cNvSpPr>
            <a:spLocks noChangeArrowheads="1"/>
          </p:cNvSpPr>
          <p:nvPr/>
        </p:nvSpPr>
        <p:spPr bwMode="auto">
          <a:xfrm>
            <a:off x="539750" y="2997200"/>
            <a:ext cx="2879725" cy="701675"/>
          </a:xfrm>
          <a:prstGeom prst="rect">
            <a:avLst/>
          </a:prstGeom>
          <a:solidFill>
            <a:srgbClr val="0070C0"/>
          </a:solidFill>
          <a:ln>
            <a:noFill/>
          </a:ln>
          <a:extLst/>
        </p:spPr>
        <p:txBody>
          <a:bodyPr anchor="ctr"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pitchFamily="34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pitchFamily="34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pitchFamily="34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pitchFamily="34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pitchFamily="34" charset="0"/>
              </a:defRPr>
            </a:lvl9pPr>
          </a:lstStyle>
          <a:p>
            <a:pPr algn="ctr" rtl="1" eaLnBrk="1" hangingPunct="1"/>
            <a:r>
              <a:rPr lang="ar-DZ" altLang="fr-FR" sz="2000" b="1" dirty="0">
                <a:solidFill>
                  <a:srgbClr val="FF0000"/>
                </a:solidFill>
              </a:rPr>
              <a:t>الضغط </a:t>
            </a:r>
            <a:r>
              <a:rPr lang="fr-FR" altLang="fr-FR" sz="2000" b="1" dirty="0" smtClean="0">
                <a:solidFill>
                  <a:srgbClr val="FF0000"/>
                </a:solidFill>
              </a:rPr>
              <a:t>: </a:t>
            </a:r>
            <a:endParaRPr lang="fr-FR" altLang="fr-FR" sz="2000" b="1" dirty="0">
              <a:solidFill>
                <a:srgbClr val="FF0000"/>
              </a:solidFill>
            </a:endParaRPr>
          </a:p>
          <a:p>
            <a:pPr algn="ctr" eaLnBrk="1" hangingPunct="1"/>
            <a:r>
              <a:rPr lang="ar-DZ" altLang="fr-FR" sz="2000" b="1" dirty="0">
                <a:solidFill>
                  <a:schemeClr val="bg1"/>
                </a:solidFill>
              </a:rPr>
              <a:t>استخدام الأسمدة</a:t>
            </a:r>
            <a:endParaRPr lang="fr-FR" altLang="fr-FR" sz="2000" b="1" dirty="0">
              <a:solidFill>
                <a:schemeClr val="bg1"/>
              </a:solidFill>
            </a:endParaRPr>
          </a:p>
        </p:txBody>
      </p:sp>
      <p:sp>
        <p:nvSpPr>
          <p:cNvPr id="377863" name="Rectangle 7"/>
          <p:cNvSpPr>
            <a:spLocks noChangeArrowheads="1"/>
          </p:cNvSpPr>
          <p:nvPr/>
        </p:nvSpPr>
        <p:spPr bwMode="auto">
          <a:xfrm>
            <a:off x="3924300" y="1481207"/>
            <a:ext cx="2808288" cy="707886"/>
          </a:xfrm>
          <a:prstGeom prst="rect">
            <a:avLst/>
          </a:prstGeom>
          <a:solidFill>
            <a:srgbClr val="0070C0"/>
          </a:solidFill>
          <a:ln>
            <a:noFill/>
          </a:ln>
          <a:extLst/>
        </p:spPr>
        <p:txBody>
          <a:bodyPr anchor="ctr"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pitchFamily="34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pitchFamily="34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pitchFamily="34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pitchFamily="34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pitchFamily="34" charset="0"/>
              </a:defRPr>
            </a:lvl9pPr>
          </a:lstStyle>
          <a:p>
            <a:pPr algn="r" eaLnBrk="1" hangingPunct="1"/>
            <a:r>
              <a:rPr lang="ar-DZ" altLang="fr-FR" sz="2000" b="1" dirty="0" smtClean="0">
                <a:solidFill>
                  <a:srgbClr val="FF0000"/>
                </a:solidFill>
              </a:rPr>
              <a:t>الحالة</a:t>
            </a:r>
            <a:endParaRPr lang="fr-FR" altLang="fr-FR" sz="2000" b="1" dirty="0">
              <a:solidFill>
                <a:schemeClr val="bg1"/>
              </a:solidFill>
            </a:endParaRPr>
          </a:p>
          <a:p>
            <a:pPr algn="ctr" rtl="1" eaLnBrk="1" hangingPunct="1"/>
            <a:r>
              <a:rPr lang="ar-DZ" altLang="fr-FR" sz="2000" b="1" dirty="0">
                <a:solidFill>
                  <a:schemeClr val="bg1"/>
                </a:solidFill>
              </a:rPr>
              <a:t>مقدار </a:t>
            </a:r>
            <a:r>
              <a:rPr lang="fr-FR" altLang="fr-FR" sz="2000" b="1" dirty="0">
                <a:solidFill>
                  <a:schemeClr val="bg1"/>
                </a:solidFill>
              </a:rPr>
              <a:t>N </a:t>
            </a:r>
            <a:r>
              <a:rPr lang="ar-DZ" altLang="fr-FR" sz="2000" b="1" dirty="0" smtClean="0">
                <a:solidFill>
                  <a:schemeClr val="bg1"/>
                </a:solidFill>
              </a:rPr>
              <a:t> في </a:t>
            </a:r>
            <a:r>
              <a:rPr lang="ar-DZ" altLang="fr-FR" sz="2000" b="1" dirty="0">
                <a:solidFill>
                  <a:schemeClr val="bg1"/>
                </a:solidFill>
              </a:rPr>
              <a:t>الأراضي الرطبة</a:t>
            </a:r>
            <a:endParaRPr lang="fr-FR" altLang="fr-FR" sz="2000" b="1" dirty="0">
              <a:solidFill>
                <a:schemeClr val="bg1"/>
              </a:solidFill>
            </a:endParaRPr>
          </a:p>
        </p:txBody>
      </p:sp>
      <p:sp>
        <p:nvSpPr>
          <p:cNvPr id="377864" name="Rectangle 8"/>
          <p:cNvSpPr>
            <a:spLocks noChangeArrowheads="1"/>
          </p:cNvSpPr>
          <p:nvPr/>
        </p:nvSpPr>
        <p:spPr bwMode="auto">
          <a:xfrm>
            <a:off x="5580063" y="3002032"/>
            <a:ext cx="3311525" cy="707886"/>
          </a:xfrm>
          <a:prstGeom prst="rect">
            <a:avLst/>
          </a:prstGeom>
          <a:solidFill>
            <a:srgbClr val="0054A6"/>
          </a:solidFill>
          <a:ln>
            <a:noFill/>
          </a:ln>
          <a:extLst/>
        </p:spPr>
        <p:txBody>
          <a:bodyPr anchor="ctr"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pitchFamily="34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pitchFamily="34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pitchFamily="34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pitchFamily="34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pitchFamily="34" charset="0"/>
              </a:defRPr>
            </a:lvl9pPr>
          </a:lstStyle>
          <a:p>
            <a:pPr algn="ctr" rtl="1" eaLnBrk="1" hangingPunct="1"/>
            <a:r>
              <a:rPr lang="ar-DZ" altLang="fr-FR" sz="2000" b="1" dirty="0">
                <a:solidFill>
                  <a:srgbClr val="FF0000"/>
                </a:solidFill>
              </a:rPr>
              <a:t>تأثير </a:t>
            </a:r>
            <a:r>
              <a:rPr lang="ar-DZ" altLang="fr-FR" sz="2000" b="1" dirty="0" smtClean="0">
                <a:solidFill>
                  <a:srgbClr val="FF0000"/>
                </a:solidFill>
              </a:rPr>
              <a:t>:</a:t>
            </a:r>
          </a:p>
          <a:p>
            <a:pPr algn="ctr" rtl="1" eaLnBrk="1" hangingPunct="1"/>
            <a:r>
              <a:rPr lang="ar-DZ" altLang="fr-FR" sz="2000" b="1" dirty="0">
                <a:solidFill>
                  <a:schemeClr val="bg1"/>
                </a:solidFill>
              </a:rPr>
              <a:t>التغيرات في نباتات الأراضي الرطبة</a:t>
            </a:r>
            <a:endParaRPr lang="fr-FR" altLang="fr-FR" sz="2000" b="1" dirty="0">
              <a:solidFill>
                <a:schemeClr val="bg1"/>
              </a:solidFill>
            </a:endParaRPr>
          </a:p>
        </p:txBody>
      </p:sp>
      <p:sp>
        <p:nvSpPr>
          <p:cNvPr id="377867" name="Rectangle 11"/>
          <p:cNvSpPr>
            <a:spLocks noChangeArrowheads="1"/>
          </p:cNvSpPr>
          <p:nvPr/>
        </p:nvSpPr>
        <p:spPr bwMode="auto">
          <a:xfrm>
            <a:off x="5083175" y="5511969"/>
            <a:ext cx="3810000" cy="1015663"/>
          </a:xfrm>
          <a:prstGeom prst="rect">
            <a:avLst/>
          </a:prstGeom>
          <a:solidFill>
            <a:srgbClr val="225BA6"/>
          </a:solidFill>
          <a:ln>
            <a:noFill/>
          </a:ln>
          <a:extLst/>
        </p:spPr>
        <p:txBody>
          <a:bodyPr anchor="ctr"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pitchFamily="34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pitchFamily="34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pitchFamily="34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pitchFamily="34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pitchFamily="34" charset="0"/>
              </a:defRPr>
            </a:lvl9pPr>
          </a:lstStyle>
          <a:p>
            <a:pPr algn="ctr" rtl="1" eaLnBrk="1" hangingPunct="1"/>
            <a:r>
              <a:rPr lang="ar-DZ" altLang="fr-FR" sz="2000" b="1" dirty="0">
                <a:solidFill>
                  <a:srgbClr val="FF0000"/>
                </a:solidFill>
              </a:rPr>
              <a:t>استجابة </a:t>
            </a:r>
            <a:r>
              <a:rPr lang="ar-DZ" altLang="fr-FR" sz="2000" b="1" dirty="0" smtClean="0">
                <a:solidFill>
                  <a:srgbClr val="FF0000"/>
                </a:solidFill>
              </a:rPr>
              <a:t>:</a:t>
            </a:r>
          </a:p>
          <a:p>
            <a:pPr algn="ctr" rtl="1" eaLnBrk="1" hangingPunct="1"/>
            <a:r>
              <a:rPr lang="ar-DZ" altLang="fr-FR" sz="2000" b="1" dirty="0" smtClean="0">
                <a:solidFill>
                  <a:schemeClr val="bg1"/>
                </a:solidFill>
              </a:rPr>
              <a:t>تشجيع الزراعة غير المكثفة . (البرامج </a:t>
            </a:r>
            <a:r>
              <a:rPr lang="ar-DZ" altLang="fr-FR" sz="2000" b="1" dirty="0">
                <a:solidFill>
                  <a:schemeClr val="bg1"/>
                </a:solidFill>
              </a:rPr>
              <a:t>الزراعية-البيئية ...)</a:t>
            </a:r>
            <a:endParaRPr lang="fr-FR" altLang="fr-FR" sz="2000" i="1" dirty="0">
              <a:solidFill>
                <a:schemeClr val="bg1"/>
              </a:solidFill>
            </a:endParaRPr>
          </a:p>
        </p:txBody>
      </p:sp>
      <p:sp>
        <p:nvSpPr>
          <p:cNvPr id="377868" name="Rectangle 12"/>
          <p:cNvSpPr>
            <a:spLocks noChangeArrowheads="1"/>
          </p:cNvSpPr>
          <p:nvPr/>
        </p:nvSpPr>
        <p:spPr bwMode="auto">
          <a:xfrm>
            <a:off x="674255" y="5653157"/>
            <a:ext cx="3392920" cy="707886"/>
          </a:xfrm>
          <a:prstGeom prst="rect">
            <a:avLst/>
          </a:prstGeom>
          <a:solidFill>
            <a:srgbClr val="0070C0"/>
          </a:solidFill>
          <a:ln>
            <a:noFill/>
          </a:ln>
          <a:extLst/>
        </p:spPr>
        <p:txBody>
          <a:bodyPr wrap="square" anchor="ctr"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pitchFamily="34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pitchFamily="34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pitchFamily="34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pitchFamily="34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pitchFamily="34" charset="0"/>
              </a:defRPr>
            </a:lvl9pPr>
          </a:lstStyle>
          <a:p>
            <a:pPr algn="ctr" rtl="1" eaLnBrk="1" hangingPunct="1"/>
            <a:r>
              <a:rPr lang="ar-DZ" sz="2000" b="1" dirty="0">
                <a:solidFill>
                  <a:srgbClr val="FF0000"/>
                </a:solidFill>
              </a:rPr>
              <a:t>الدافع </a:t>
            </a:r>
            <a:r>
              <a:rPr lang="ar-DZ" altLang="fr-FR" sz="2000" b="1" dirty="0">
                <a:solidFill>
                  <a:srgbClr val="FF0000"/>
                </a:solidFill>
              </a:rPr>
              <a:t>:</a:t>
            </a:r>
          </a:p>
          <a:p>
            <a:pPr algn="ctr" rtl="1" eaLnBrk="1" hangingPunct="1"/>
            <a:r>
              <a:rPr lang="ar-DZ" altLang="fr-FR" sz="2000" b="1" dirty="0">
                <a:solidFill>
                  <a:schemeClr val="bg1"/>
                </a:solidFill>
              </a:rPr>
              <a:t>الطلب على </a:t>
            </a:r>
            <a:r>
              <a:rPr lang="ar-DZ" altLang="fr-FR" sz="2000" b="1" dirty="0" smtClean="0">
                <a:solidFill>
                  <a:schemeClr val="bg1"/>
                </a:solidFill>
              </a:rPr>
              <a:t>منتجات الزراعة </a:t>
            </a:r>
            <a:r>
              <a:rPr lang="ar-DZ" altLang="fr-FR" sz="2000" b="1" dirty="0">
                <a:solidFill>
                  <a:schemeClr val="bg1"/>
                </a:solidFill>
              </a:rPr>
              <a:t>المكثفة</a:t>
            </a:r>
            <a:endParaRPr lang="fr-FR" altLang="fr-FR" sz="2000" b="1" dirty="0">
              <a:solidFill>
                <a:schemeClr val="bg1"/>
              </a:solidFill>
            </a:endParaRPr>
          </a:p>
        </p:txBody>
      </p:sp>
      <p:sp>
        <p:nvSpPr>
          <p:cNvPr id="377871" name="Line 15"/>
          <p:cNvSpPr>
            <a:spLocks noChangeShapeType="1"/>
          </p:cNvSpPr>
          <p:nvPr/>
        </p:nvSpPr>
        <p:spPr bwMode="auto">
          <a:xfrm flipV="1">
            <a:off x="1692275" y="3860800"/>
            <a:ext cx="0" cy="1512888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377872" name="Line 16"/>
          <p:cNvSpPr>
            <a:spLocks noChangeShapeType="1"/>
          </p:cNvSpPr>
          <p:nvPr/>
        </p:nvSpPr>
        <p:spPr bwMode="auto">
          <a:xfrm flipV="1">
            <a:off x="1979613" y="2349500"/>
            <a:ext cx="1584325" cy="504825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377873" name="Line 17"/>
          <p:cNvSpPr>
            <a:spLocks noChangeShapeType="1"/>
          </p:cNvSpPr>
          <p:nvPr/>
        </p:nvSpPr>
        <p:spPr bwMode="auto">
          <a:xfrm>
            <a:off x="6084888" y="2349500"/>
            <a:ext cx="647700" cy="358775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377874" name="Line 18"/>
          <p:cNvSpPr>
            <a:spLocks noChangeShapeType="1"/>
          </p:cNvSpPr>
          <p:nvPr/>
        </p:nvSpPr>
        <p:spPr bwMode="auto">
          <a:xfrm>
            <a:off x="6804025" y="4005263"/>
            <a:ext cx="0" cy="1295400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377875" name="Line 19"/>
          <p:cNvSpPr>
            <a:spLocks noChangeShapeType="1"/>
          </p:cNvSpPr>
          <p:nvPr/>
        </p:nvSpPr>
        <p:spPr bwMode="auto">
          <a:xfrm flipH="1">
            <a:off x="4211638" y="6092825"/>
            <a:ext cx="720725" cy="0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377876" name="Line 20"/>
          <p:cNvSpPr>
            <a:spLocks noChangeShapeType="1"/>
          </p:cNvSpPr>
          <p:nvPr/>
        </p:nvSpPr>
        <p:spPr bwMode="auto">
          <a:xfrm flipH="1" flipV="1">
            <a:off x="3348038" y="3860800"/>
            <a:ext cx="1584325" cy="1512888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6" name="Rectangle 2"/>
          <p:cNvSpPr txBox="1">
            <a:spLocks noChangeArrowheads="1"/>
          </p:cNvSpPr>
          <p:nvPr/>
        </p:nvSpPr>
        <p:spPr bwMode="auto">
          <a:xfrm>
            <a:off x="457200" y="0"/>
            <a:ext cx="8686800" cy="492125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rtl="1"/>
            <a:r>
              <a:rPr lang="fr-FR" altLang="fr-FR" sz="2400" b="1" dirty="0" smtClean="0">
                <a:solidFill>
                  <a:schemeClr val="bg1"/>
                </a:solidFill>
                <a:ea typeface="Arial Unicode MS" pitchFamily="34" charset="-128"/>
                <a:cs typeface="Arial Unicode MS" pitchFamily="34" charset="-128"/>
              </a:rPr>
              <a:t>  - DPSIR </a:t>
            </a:r>
            <a:r>
              <a:rPr lang="ar-DZ" altLang="fr-FR" sz="2400" b="1" dirty="0" smtClean="0">
                <a:solidFill>
                  <a:schemeClr val="bg1"/>
                </a:solidFill>
                <a:ea typeface="Arial Unicode MS" pitchFamily="34" charset="-128"/>
                <a:cs typeface="Arial Unicode MS" pitchFamily="34" charset="-128"/>
              </a:rPr>
              <a:t>مثال</a:t>
            </a:r>
            <a:endParaRPr lang="fr-FR" altLang="fr-FR" sz="2400" b="1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5207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7862" grpId="0" animBg="1"/>
      <p:bldP spid="377863" grpId="0" animBg="1"/>
      <p:bldP spid="377864" grpId="0" animBg="1"/>
      <p:bldP spid="377867" grpId="0" animBg="1"/>
      <p:bldP spid="377868" grpId="0" animBg="1"/>
      <p:bldP spid="377871" grpId="0" animBg="1"/>
      <p:bldP spid="377872" grpId="0" animBg="1"/>
      <p:bldP spid="377873" grpId="0" animBg="1"/>
      <p:bldP spid="377874" grpId="0" animBg="1"/>
      <p:bldP spid="377875" grpId="0" animBg="1"/>
      <p:bldP spid="37787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6" name="Rectangle 3076"/>
          <p:cNvSpPr>
            <a:spLocks noChangeArrowheads="1"/>
          </p:cNvSpPr>
          <p:nvPr/>
        </p:nvSpPr>
        <p:spPr bwMode="auto">
          <a:xfrm>
            <a:off x="1690688" y="22812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fr-FR"/>
          </a:p>
        </p:txBody>
      </p:sp>
      <p:sp>
        <p:nvSpPr>
          <p:cNvPr id="131078" name="Rectangle 3078"/>
          <p:cNvSpPr>
            <a:spLocks noChangeArrowheads="1"/>
          </p:cNvSpPr>
          <p:nvPr/>
        </p:nvSpPr>
        <p:spPr bwMode="auto">
          <a:xfrm>
            <a:off x="1766888" y="13573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fr-FR"/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457200" y="0"/>
            <a:ext cx="8686800" cy="492125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r>
              <a:rPr lang="ar-DZ" altLang="fr-FR" sz="2400" b="1" dirty="0">
                <a:solidFill>
                  <a:schemeClr val="bg1"/>
                </a:solidFill>
                <a:ea typeface="Arial Unicode MS" pitchFamily="34" charset="-128"/>
                <a:cs typeface="Arial Unicode MS" pitchFamily="34" charset="-128"/>
              </a:rPr>
              <a:t>بعض التلميحات ...</a:t>
            </a:r>
            <a:endParaRPr lang="fr-FR" altLang="fr-FR" sz="2400" b="1" dirty="0" smtClean="0">
              <a:solidFill>
                <a:schemeClr val="bg1"/>
              </a:solidFill>
            </a:endParaRPr>
          </a:p>
        </p:txBody>
      </p:sp>
      <p:sp>
        <p:nvSpPr>
          <p:cNvPr id="8" name="Espace réservé du texte 1"/>
          <p:cNvSpPr txBox="1">
            <a:spLocks/>
          </p:cNvSpPr>
          <p:nvPr/>
        </p:nvSpPr>
        <p:spPr>
          <a:xfrm>
            <a:off x="1690688" y="380559"/>
            <a:ext cx="7550510" cy="2600454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r-FR" dirty="0"/>
          </a:p>
        </p:txBody>
      </p:sp>
      <p:sp>
        <p:nvSpPr>
          <p:cNvPr id="9" name="Espace réservé du texte 1"/>
          <p:cNvSpPr txBox="1">
            <a:spLocks/>
          </p:cNvSpPr>
          <p:nvPr/>
        </p:nvSpPr>
        <p:spPr>
          <a:xfrm>
            <a:off x="731835" y="742972"/>
            <a:ext cx="7999413" cy="923839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SzPct val="85000"/>
              <a:buNone/>
            </a:pPr>
            <a:endParaRPr lang="en-US" sz="2400" b="1" dirty="0" smtClean="0">
              <a:solidFill>
                <a:schemeClr val="accent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0" name="Espace réservé du texte 1"/>
          <p:cNvSpPr txBox="1">
            <a:spLocks/>
          </p:cNvSpPr>
          <p:nvPr/>
        </p:nvSpPr>
        <p:spPr>
          <a:xfrm>
            <a:off x="1035908" y="1680786"/>
            <a:ext cx="7359948" cy="4959857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8775" lvl="1" indent="-358775" algn="r" rtl="1">
              <a:buSzPct val="85000"/>
              <a:buBlip>
                <a:blip r:embed="rId2"/>
              </a:buBlip>
            </a:pPr>
            <a:r>
              <a:rPr lang="ar-DZ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للاستخدام العام: اختر بعناية أي "مربع" من </a:t>
            </a:r>
            <a:r>
              <a:rPr lang="fr-FR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DPSIR </a:t>
            </a:r>
            <a:r>
              <a:rPr lang="ar-DZ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يعتبر </a:t>
            </a:r>
            <a:r>
              <a:rPr lang="ar-DZ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اهم </a:t>
            </a:r>
            <a:r>
              <a:rPr lang="ar-DZ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مشكلة (ولكن مبدأ الواقع: يعتمد على البيانات / الموارد)</a:t>
            </a:r>
            <a:endParaRPr lang="fr-FR" b="1" dirty="0" smtClean="0">
              <a:solidFill>
                <a:schemeClr val="accent1">
                  <a:lumMod val="75000"/>
                </a:schemeClr>
              </a:solidFill>
              <a:latin typeface="+mj-lt"/>
            </a:endParaRPr>
          </a:p>
          <a:p>
            <a:pPr marL="0" lvl="1" indent="0">
              <a:buSzPct val="85000"/>
              <a:buNone/>
            </a:pPr>
            <a:endParaRPr lang="fr-FR" b="1" dirty="0" smtClean="0">
              <a:solidFill>
                <a:schemeClr val="accent1">
                  <a:lumMod val="75000"/>
                </a:schemeClr>
              </a:solidFill>
              <a:latin typeface="+mj-lt"/>
            </a:endParaRPr>
          </a:p>
          <a:p>
            <a:pPr marL="358775" lvl="1" indent="-358775" algn="r" rtl="1">
              <a:buSzPct val="85000"/>
              <a:buBlip>
                <a:blip r:embed="rId2"/>
              </a:buBlip>
            </a:pPr>
            <a:r>
              <a:rPr lang="ar-DZ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إذا كانت هناك مشكلة محددة ذات أهمية محلية / وطنية: فقد تكون هناك حاجة لمؤشرات من صناديق متعددة (سلسلة كاملة؟)</a:t>
            </a:r>
            <a:endParaRPr lang="en-US" b="1" dirty="0" smtClean="0">
              <a:solidFill>
                <a:schemeClr val="accent1">
                  <a:lumMod val="75000"/>
                </a:schemeClr>
              </a:solidFill>
              <a:latin typeface="+mj-lt"/>
            </a:endParaRPr>
          </a:p>
          <a:p>
            <a:pPr marL="358775" lvl="1" indent="-358775">
              <a:buSzPct val="85000"/>
              <a:buBlip>
                <a:blip r:embed="rId2"/>
              </a:buBlip>
            </a:pPr>
            <a:endParaRPr lang="fr-FR" i="1" dirty="0" smtClean="0">
              <a:solidFill>
                <a:schemeClr val="accent1">
                  <a:lumMod val="75000"/>
                </a:schemeClr>
              </a:solidFill>
              <a:latin typeface="+mj-lt"/>
              <a:sym typeface="Wingdings" panose="05000000000000000000" pitchFamily="2" charset="2"/>
            </a:endParaRPr>
          </a:p>
          <a:p>
            <a:pPr marL="0" lvl="1" indent="0">
              <a:buSzPct val="85000"/>
              <a:buNone/>
            </a:pPr>
            <a:endParaRPr lang="fr-FR" dirty="0" smtClean="0">
              <a:solidFill>
                <a:schemeClr val="accent1">
                  <a:lumMod val="75000"/>
                </a:schemeClr>
              </a:solidFill>
              <a:latin typeface="+mj-lt"/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2635285487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re 2"/>
          <p:cNvSpPr>
            <a:spLocks noGrp="1"/>
          </p:cNvSpPr>
          <p:nvPr>
            <p:ph type="title" idx="4294967295"/>
          </p:nvPr>
        </p:nvSpPr>
        <p:spPr bwMode="auto">
          <a:xfrm>
            <a:off x="755650" y="115888"/>
            <a:ext cx="8229600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r"/>
            <a:r>
              <a:rPr lang="ar-DZ" altLang="fr-FR" sz="2800" b="1" dirty="0">
                <a:solidFill>
                  <a:schemeClr val="bg1"/>
                </a:solidFill>
              </a:rPr>
              <a:t>الإطار المنطقي للتمرين</a:t>
            </a:r>
            <a:endParaRPr lang="en-US" altLang="fr-FR" sz="2800" b="1" dirty="0" smtClean="0">
              <a:solidFill>
                <a:schemeClr val="bg1"/>
              </a:solidFill>
            </a:endParaRPr>
          </a:p>
        </p:txBody>
      </p:sp>
      <p:sp>
        <p:nvSpPr>
          <p:cNvPr id="2" name="ZoneTexte 1"/>
          <p:cNvSpPr txBox="1"/>
          <p:nvPr/>
        </p:nvSpPr>
        <p:spPr>
          <a:xfrm>
            <a:off x="5865930" y="668177"/>
            <a:ext cx="2952328" cy="64633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r" rtl="1"/>
            <a:r>
              <a:rPr lang="ar-DZ" dirty="0">
                <a:solidFill>
                  <a:srgbClr val="FF0000"/>
                </a:solidFill>
              </a:rPr>
              <a:t>احتفظ فقط بالصناديق التي تحمل عنوانها (أو ابدأ بملء المثال)</a:t>
            </a:r>
            <a:endParaRPr lang="en-US" dirty="0">
              <a:solidFill>
                <a:srgbClr val="FF0000"/>
              </a:solidFill>
            </a:endParaRPr>
          </a:p>
        </p:txBody>
      </p:sp>
      <p:grpSp>
        <p:nvGrpSpPr>
          <p:cNvPr id="13" name="Groupe 12"/>
          <p:cNvGrpSpPr/>
          <p:nvPr/>
        </p:nvGrpSpPr>
        <p:grpSpPr>
          <a:xfrm>
            <a:off x="1035424" y="1481676"/>
            <a:ext cx="7355541" cy="5093935"/>
            <a:chOff x="1035424" y="1481676"/>
            <a:chExt cx="7409329" cy="5025495"/>
          </a:xfrm>
        </p:grpSpPr>
        <p:grpSp>
          <p:nvGrpSpPr>
            <p:cNvPr id="4" name="Groupe 3"/>
            <p:cNvGrpSpPr/>
            <p:nvPr/>
          </p:nvGrpSpPr>
          <p:grpSpPr>
            <a:xfrm>
              <a:off x="1035424" y="1481676"/>
              <a:ext cx="7409329" cy="4732594"/>
              <a:chOff x="452647" y="941534"/>
              <a:chExt cx="8926525" cy="5649258"/>
            </a:xfrm>
          </p:grpSpPr>
          <p:sp>
            <p:nvSpPr>
              <p:cNvPr id="20" name="Arc 19"/>
              <p:cNvSpPr/>
              <p:nvPr/>
            </p:nvSpPr>
            <p:spPr>
              <a:xfrm rot="14868562" flipH="1">
                <a:off x="2582378" y="1952894"/>
                <a:ext cx="3310263" cy="2725291"/>
              </a:xfrm>
              <a:prstGeom prst="arc">
                <a:avLst>
                  <a:gd name="adj1" fmla="val 16200000"/>
                  <a:gd name="adj2" fmla="val 20393388"/>
                </a:avLst>
              </a:prstGeom>
              <a:ln w="41275">
                <a:solidFill>
                  <a:schemeClr val="accent5">
                    <a:lumMod val="75000"/>
                  </a:schemeClr>
                </a:solidFill>
                <a:prstDash val="dash"/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400" dirty="0"/>
              </a:p>
            </p:txBody>
          </p:sp>
          <p:sp>
            <p:nvSpPr>
              <p:cNvPr id="7" name="ZoneTexte 6"/>
              <p:cNvSpPr txBox="1"/>
              <p:nvPr/>
            </p:nvSpPr>
            <p:spPr>
              <a:xfrm>
                <a:off x="2480423" y="941534"/>
                <a:ext cx="1722473" cy="440869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ar-DZ" b="1" dirty="0">
                    <a:solidFill>
                      <a:srgbClr val="92D050"/>
                    </a:solidFill>
                    <a:latin typeface="Calibri" panose="020F0502020204030204" pitchFamily="34" charset="0"/>
                  </a:rPr>
                  <a:t>استجابات</a:t>
                </a:r>
                <a:endParaRPr lang="en-US" b="1" dirty="0">
                  <a:solidFill>
                    <a:srgbClr val="92D05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8" name="ZoneTexte 7"/>
              <p:cNvSpPr txBox="1"/>
              <p:nvPr/>
            </p:nvSpPr>
            <p:spPr>
              <a:xfrm>
                <a:off x="3383760" y="5006715"/>
                <a:ext cx="1722474" cy="440869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ar-DZ" b="1" dirty="0" smtClean="0">
                    <a:solidFill>
                      <a:srgbClr val="92D050"/>
                    </a:solidFill>
                    <a:latin typeface="Calibri" panose="020F0502020204030204" pitchFamily="34" charset="0"/>
                  </a:rPr>
                  <a:t>الضغوطات</a:t>
                </a:r>
                <a:endParaRPr lang="en-US" b="1" dirty="0">
                  <a:solidFill>
                    <a:srgbClr val="92D05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9" name="ZoneTexte 8"/>
              <p:cNvSpPr txBox="1"/>
              <p:nvPr/>
            </p:nvSpPr>
            <p:spPr>
              <a:xfrm>
                <a:off x="6667122" y="4028104"/>
                <a:ext cx="1722474" cy="440869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ar-DZ" b="1" dirty="0" smtClean="0">
                    <a:solidFill>
                      <a:srgbClr val="92D050"/>
                    </a:solidFill>
                    <a:latin typeface="Calibri" panose="020F0502020204030204" pitchFamily="34" charset="0"/>
                  </a:rPr>
                  <a:t>الحالة</a:t>
                </a:r>
                <a:endParaRPr lang="en-US" b="1" dirty="0">
                  <a:solidFill>
                    <a:srgbClr val="92D05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0" name="ZoneTexte 9"/>
              <p:cNvSpPr txBox="1"/>
              <p:nvPr/>
            </p:nvSpPr>
            <p:spPr>
              <a:xfrm>
                <a:off x="7052422" y="1969973"/>
                <a:ext cx="1722474" cy="440869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ar-DZ" b="1" dirty="0">
                    <a:solidFill>
                      <a:srgbClr val="92D050"/>
                    </a:solidFill>
                    <a:latin typeface="Calibri" panose="020F0502020204030204" pitchFamily="34" charset="0"/>
                  </a:rPr>
                  <a:t>الآثار</a:t>
                </a:r>
                <a:endParaRPr lang="en-US" b="1" dirty="0">
                  <a:solidFill>
                    <a:srgbClr val="92D05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1" name="ZoneTexte 10"/>
              <p:cNvSpPr txBox="1"/>
              <p:nvPr/>
            </p:nvSpPr>
            <p:spPr>
              <a:xfrm>
                <a:off x="452647" y="2830093"/>
                <a:ext cx="1722474" cy="440869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ar-DZ" b="1" dirty="0">
                    <a:solidFill>
                      <a:srgbClr val="92D050"/>
                    </a:solidFill>
                    <a:latin typeface="Calibri" panose="020F0502020204030204" pitchFamily="34" charset="0"/>
                  </a:rPr>
                  <a:t>الدوافع</a:t>
                </a:r>
                <a:endParaRPr lang="en-US" b="1" dirty="0">
                  <a:solidFill>
                    <a:srgbClr val="92D05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" name="Accolade ouvrante 2"/>
              <p:cNvSpPr/>
              <p:nvPr/>
            </p:nvSpPr>
            <p:spPr>
              <a:xfrm>
                <a:off x="2175121" y="941534"/>
                <a:ext cx="385807" cy="1084521"/>
              </a:xfrm>
              <a:prstGeom prst="leftBrace">
                <a:avLst>
                  <a:gd name="adj1" fmla="val 8333"/>
                  <a:gd name="adj2" fmla="val 49020"/>
                </a:avLst>
              </a:prstGeom>
              <a:ln w="28575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400" dirty="0"/>
              </a:p>
            </p:txBody>
          </p:sp>
          <p:sp>
            <p:nvSpPr>
              <p:cNvPr id="16" name="Accolade ouvrante 15"/>
              <p:cNvSpPr/>
              <p:nvPr/>
            </p:nvSpPr>
            <p:spPr>
              <a:xfrm>
                <a:off x="6474219" y="2026055"/>
                <a:ext cx="385807" cy="1084521"/>
              </a:xfrm>
              <a:prstGeom prst="leftBrace">
                <a:avLst>
                  <a:gd name="adj1" fmla="val 8333"/>
                  <a:gd name="adj2" fmla="val 49020"/>
                </a:avLst>
              </a:prstGeom>
              <a:ln w="28575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400" dirty="0"/>
              </a:p>
            </p:txBody>
          </p:sp>
          <p:sp>
            <p:nvSpPr>
              <p:cNvPr id="17" name="Accolade ouvrante 16"/>
              <p:cNvSpPr/>
              <p:nvPr/>
            </p:nvSpPr>
            <p:spPr>
              <a:xfrm>
                <a:off x="6281315" y="3982334"/>
                <a:ext cx="385807" cy="1084521"/>
              </a:xfrm>
              <a:prstGeom prst="leftBrace">
                <a:avLst>
                  <a:gd name="adj1" fmla="val 8333"/>
                  <a:gd name="adj2" fmla="val 49020"/>
                </a:avLst>
              </a:prstGeom>
              <a:ln w="28575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400" dirty="0"/>
              </a:p>
            </p:txBody>
          </p:sp>
          <p:sp>
            <p:nvSpPr>
              <p:cNvPr id="18" name="ZoneTexte 17"/>
              <p:cNvSpPr txBox="1"/>
              <p:nvPr/>
            </p:nvSpPr>
            <p:spPr>
              <a:xfrm>
                <a:off x="6667122" y="4402812"/>
                <a:ext cx="2328022" cy="551086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ar-DZ" sz="1200" b="1" dirty="0" smtClean="0">
                    <a:latin typeface="Calibri" panose="020F0502020204030204" pitchFamily="34" charset="0"/>
                  </a:rPr>
                  <a:t>تقهقر وتناقص اعداد مجتمعات الطيور المائية</a:t>
                </a:r>
                <a:endParaRPr lang="en-US" sz="1200" b="1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9" name="ZoneTexte 18"/>
              <p:cNvSpPr txBox="1"/>
              <p:nvPr/>
            </p:nvSpPr>
            <p:spPr>
              <a:xfrm>
                <a:off x="2483464" y="1280088"/>
                <a:ext cx="1719433" cy="77152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ar-DZ" sz="1200" b="1" dirty="0">
                    <a:latin typeface="Calibri" panose="020F0502020204030204" pitchFamily="34" charset="0"/>
                  </a:rPr>
                  <a:t>سياسة </a:t>
                </a:r>
                <a:r>
                  <a:rPr lang="ar-DZ" sz="1200" b="1" dirty="0" smtClean="0">
                    <a:latin typeface="Calibri" panose="020F0502020204030204" pitchFamily="34" charset="0"/>
                  </a:rPr>
                  <a:t>المحافظة</a:t>
                </a:r>
                <a:endParaRPr lang="ar-DZ" sz="1200" b="1" dirty="0">
                  <a:latin typeface="Calibri" panose="020F0502020204030204" pitchFamily="34" charset="0"/>
                </a:endParaRPr>
              </a:p>
              <a:p>
                <a:pPr algn="r"/>
                <a:r>
                  <a:rPr lang="ar-DZ" sz="1200" b="1" dirty="0">
                    <a:latin typeface="Calibri" panose="020F0502020204030204" pitchFamily="34" charset="0"/>
                  </a:rPr>
                  <a:t>وعي بيئي</a:t>
                </a:r>
              </a:p>
              <a:p>
                <a:pPr algn="r"/>
                <a:r>
                  <a:rPr lang="ar-DZ" sz="1200" b="1" dirty="0" smtClean="0">
                    <a:latin typeface="Calibri" panose="020F0502020204030204" pitchFamily="34" charset="0"/>
                  </a:rPr>
                  <a:t>سياق </a:t>
                </a:r>
                <a:r>
                  <a:rPr lang="ar-DZ" sz="1200" b="1" dirty="0">
                    <a:latin typeface="Calibri" panose="020F0502020204030204" pitchFamily="34" charset="0"/>
                  </a:rPr>
                  <a:t>التكيف</a:t>
                </a:r>
                <a:endParaRPr lang="en-US" sz="1200" b="1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5" name="Arc 24"/>
              <p:cNvSpPr/>
              <p:nvPr/>
            </p:nvSpPr>
            <p:spPr>
              <a:xfrm rot="19952074" flipH="1">
                <a:off x="1168488" y="1259779"/>
                <a:ext cx="3310263" cy="2725291"/>
              </a:xfrm>
              <a:prstGeom prst="arc">
                <a:avLst>
                  <a:gd name="adj1" fmla="val 16200000"/>
                  <a:gd name="adj2" fmla="val 20393388"/>
                </a:avLst>
              </a:prstGeom>
              <a:ln w="41275">
                <a:solidFill>
                  <a:schemeClr val="accent5">
                    <a:lumMod val="75000"/>
                  </a:schemeClr>
                </a:solidFill>
                <a:prstDash val="dash"/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400" dirty="0"/>
              </a:p>
            </p:txBody>
          </p:sp>
          <p:sp>
            <p:nvSpPr>
              <p:cNvPr id="26" name="ZoneTexte 25"/>
              <p:cNvSpPr txBox="1"/>
              <p:nvPr/>
            </p:nvSpPr>
            <p:spPr>
              <a:xfrm>
                <a:off x="2309578" y="5421782"/>
                <a:ext cx="2833733" cy="77152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ar-DZ" sz="1200" b="1" dirty="0">
                    <a:latin typeface="Calibri" panose="020F0502020204030204" pitchFamily="34" charset="0"/>
                  </a:rPr>
                  <a:t>كمية الماء</a:t>
                </a:r>
              </a:p>
              <a:p>
                <a:pPr algn="r" rtl="1"/>
                <a:r>
                  <a:rPr lang="ar-DZ" sz="1200" b="1" dirty="0">
                    <a:latin typeface="Calibri" panose="020F0502020204030204" pitchFamily="34" charset="0"/>
                  </a:rPr>
                  <a:t>إدارة الأراضي</a:t>
                </a:r>
              </a:p>
              <a:p>
                <a:pPr algn="r" rtl="1"/>
                <a:r>
                  <a:rPr lang="ar-DZ" sz="1200" b="1" dirty="0">
                    <a:latin typeface="Calibri" panose="020F0502020204030204" pitchFamily="34" charset="0"/>
                  </a:rPr>
                  <a:t>الزراعة</a:t>
                </a:r>
                <a:endParaRPr lang="en-US" sz="1200" b="1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7" name="ZoneTexte 26"/>
              <p:cNvSpPr txBox="1"/>
              <p:nvPr/>
            </p:nvSpPr>
            <p:spPr>
              <a:xfrm>
                <a:off x="466615" y="3265347"/>
                <a:ext cx="2242174" cy="991954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ar-DZ" sz="1200" b="1" dirty="0">
                    <a:latin typeface="Calibri" panose="020F0502020204030204" pitchFamily="34" charset="0"/>
                  </a:rPr>
                  <a:t>القرارات السياسية</a:t>
                </a:r>
              </a:p>
              <a:p>
                <a:pPr algn="r" rtl="1"/>
                <a:r>
                  <a:rPr lang="ar-DZ" sz="1200" b="1" dirty="0" err="1" smtClean="0">
                    <a:latin typeface="Calibri" panose="020F0502020204030204" pitchFamily="34" charset="0"/>
                  </a:rPr>
                  <a:t>الحوكمة</a:t>
                </a:r>
                <a:endParaRPr lang="ar-DZ" sz="1200" b="1" dirty="0">
                  <a:latin typeface="Calibri" panose="020F0502020204030204" pitchFamily="34" charset="0"/>
                </a:endParaRPr>
              </a:p>
              <a:p>
                <a:pPr algn="r" rtl="1"/>
                <a:r>
                  <a:rPr lang="ar-DZ" sz="1200" b="1" dirty="0">
                    <a:latin typeface="Calibri" panose="020F0502020204030204" pitchFamily="34" charset="0"/>
                  </a:rPr>
                  <a:t>تغير المناخ</a:t>
                </a:r>
              </a:p>
              <a:p>
                <a:pPr algn="r" rtl="1"/>
                <a:r>
                  <a:rPr lang="ar-DZ" sz="1200" b="1" dirty="0">
                    <a:latin typeface="Calibri" panose="020F0502020204030204" pitchFamily="34" charset="0"/>
                  </a:rPr>
                  <a:t>نماذج التنمية والاستهلاك</a:t>
                </a:r>
                <a:endParaRPr lang="en-US" sz="1200" b="1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5" name="Accolade fermante 4"/>
              <p:cNvSpPr/>
              <p:nvPr/>
            </p:nvSpPr>
            <p:spPr>
              <a:xfrm>
                <a:off x="2666820" y="2756108"/>
                <a:ext cx="408598" cy="1659316"/>
              </a:xfrm>
              <a:prstGeom prst="rightBrace">
                <a:avLst/>
              </a:prstGeom>
              <a:ln w="28575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400" dirty="0"/>
              </a:p>
            </p:txBody>
          </p:sp>
          <p:sp>
            <p:nvSpPr>
              <p:cNvPr id="28" name="ZoneTexte 27"/>
              <p:cNvSpPr txBox="1"/>
              <p:nvPr/>
            </p:nvSpPr>
            <p:spPr>
              <a:xfrm>
                <a:off x="6791748" y="2427423"/>
                <a:ext cx="2328022" cy="330651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ar-DZ" sz="1200" b="1" dirty="0">
                    <a:latin typeface="Calibri" panose="020F0502020204030204" pitchFamily="34" charset="0"/>
                  </a:rPr>
                  <a:t>خدمات النظام الإيكولوجي</a:t>
                </a:r>
                <a:endParaRPr lang="en-US" sz="1200" b="1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2" name="Arc 21"/>
              <p:cNvSpPr/>
              <p:nvPr/>
            </p:nvSpPr>
            <p:spPr>
              <a:xfrm rot="15837969" flipH="1">
                <a:off x="3264212" y="1883536"/>
                <a:ext cx="3757326" cy="2696672"/>
              </a:xfrm>
              <a:prstGeom prst="arc">
                <a:avLst>
                  <a:gd name="adj1" fmla="val 14154083"/>
                  <a:gd name="adj2" fmla="val 20176747"/>
                </a:avLst>
              </a:prstGeom>
              <a:ln w="41275">
                <a:solidFill>
                  <a:schemeClr val="accent5">
                    <a:lumMod val="75000"/>
                  </a:schemeClr>
                </a:solidFill>
                <a:prstDash val="dash"/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400" dirty="0"/>
              </a:p>
            </p:txBody>
          </p:sp>
          <p:sp>
            <p:nvSpPr>
              <p:cNvPr id="23" name="Arc 22"/>
              <p:cNvSpPr/>
              <p:nvPr/>
            </p:nvSpPr>
            <p:spPr>
              <a:xfrm rot="4051910" flipH="1">
                <a:off x="3097992" y="945947"/>
                <a:ext cx="2533059" cy="3483710"/>
              </a:xfrm>
              <a:prstGeom prst="arc">
                <a:avLst>
                  <a:gd name="adj1" fmla="val 16200000"/>
                  <a:gd name="adj2" fmla="val 20393388"/>
                </a:avLst>
              </a:prstGeom>
              <a:ln w="41275">
                <a:solidFill>
                  <a:schemeClr val="accent5">
                    <a:lumMod val="75000"/>
                  </a:schemeClr>
                </a:solidFill>
                <a:prstDash val="dash"/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400" dirty="0"/>
              </a:p>
            </p:txBody>
          </p:sp>
          <p:sp>
            <p:nvSpPr>
              <p:cNvPr id="29" name="Arc 28"/>
              <p:cNvSpPr/>
              <p:nvPr/>
            </p:nvSpPr>
            <p:spPr>
              <a:xfrm rot="19952074" flipH="1">
                <a:off x="5204704" y="3056620"/>
                <a:ext cx="4174468" cy="2725291"/>
              </a:xfrm>
              <a:prstGeom prst="arc">
                <a:avLst>
                  <a:gd name="adj1" fmla="val 16200000"/>
                  <a:gd name="adj2" fmla="val 20393388"/>
                </a:avLst>
              </a:prstGeom>
              <a:ln w="41275">
                <a:solidFill>
                  <a:schemeClr val="accent5">
                    <a:lumMod val="75000"/>
                  </a:schemeClr>
                </a:solidFill>
                <a:prstDash val="dash"/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400" dirty="0"/>
              </a:p>
            </p:txBody>
          </p:sp>
          <p:sp>
            <p:nvSpPr>
              <p:cNvPr id="30" name="Arc 29"/>
              <p:cNvSpPr/>
              <p:nvPr/>
            </p:nvSpPr>
            <p:spPr>
              <a:xfrm rot="5914560" flipH="1">
                <a:off x="5897164" y="2332862"/>
                <a:ext cx="2670703" cy="3483710"/>
              </a:xfrm>
              <a:prstGeom prst="arc">
                <a:avLst>
                  <a:gd name="adj1" fmla="val 16200000"/>
                  <a:gd name="adj2" fmla="val 20393388"/>
                </a:avLst>
              </a:prstGeom>
              <a:ln w="41275">
                <a:solidFill>
                  <a:schemeClr val="accent5">
                    <a:lumMod val="75000"/>
                  </a:schemeClr>
                </a:solidFill>
                <a:prstDash val="dash"/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400" dirty="0"/>
              </a:p>
            </p:txBody>
          </p:sp>
          <p:sp>
            <p:nvSpPr>
              <p:cNvPr id="31" name="Arc 30"/>
              <p:cNvSpPr/>
              <p:nvPr/>
            </p:nvSpPr>
            <p:spPr>
              <a:xfrm rot="12722860" flipH="1">
                <a:off x="5813282" y="2564990"/>
                <a:ext cx="2533059" cy="3483710"/>
              </a:xfrm>
              <a:prstGeom prst="arc">
                <a:avLst>
                  <a:gd name="adj1" fmla="val 16200000"/>
                  <a:gd name="adj2" fmla="val 20393388"/>
                </a:avLst>
              </a:prstGeom>
              <a:ln w="41275">
                <a:solidFill>
                  <a:schemeClr val="accent5">
                    <a:lumMod val="75000"/>
                  </a:schemeClr>
                </a:solidFill>
                <a:prstDash val="dash"/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400" dirty="0"/>
              </a:p>
            </p:txBody>
          </p:sp>
          <p:sp>
            <p:nvSpPr>
              <p:cNvPr id="14" name="Accolade ouvrante 13"/>
              <p:cNvSpPr/>
              <p:nvPr/>
            </p:nvSpPr>
            <p:spPr>
              <a:xfrm>
                <a:off x="3341659" y="5015954"/>
                <a:ext cx="385807" cy="1574838"/>
              </a:xfrm>
              <a:prstGeom prst="leftBrace">
                <a:avLst>
                  <a:gd name="adj1" fmla="val 8333"/>
                  <a:gd name="adj2" fmla="val 49020"/>
                </a:avLst>
              </a:prstGeom>
              <a:ln w="28575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400" dirty="0"/>
              </a:p>
            </p:txBody>
          </p:sp>
        </p:grpSp>
        <p:sp>
          <p:nvSpPr>
            <p:cNvPr id="12" name="Rectangle 11"/>
            <p:cNvSpPr/>
            <p:nvPr/>
          </p:nvSpPr>
          <p:spPr>
            <a:xfrm>
              <a:off x="1903842" y="6216129"/>
              <a:ext cx="6222154" cy="2910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rtl="1">
                <a:lnSpc>
                  <a:spcPct val="115000"/>
                </a:lnSpc>
                <a:spcAft>
                  <a:spcPts val="1000"/>
                </a:spcAft>
              </a:pPr>
              <a:r>
                <a:rPr lang="ar-SA" sz="1200" b="1" dirty="0" smtClean="0">
                  <a:solidFill>
                    <a:srgbClr val="00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الشكل 1. </a:t>
              </a:r>
              <a:r>
                <a:rPr lang="ar-SA" sz="1200" dirty="0" smtClean="0">
                  <a:solidFill>
                    <a:srgbClr val="00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نموذج</a:t>
              </a:r>
              <a:r>
                <a:rPr lang="en-US" sz="1200" dirty="0" smtClean="0">
                  <a:solidFill>
                    <a:srgbClr val="00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en-US" sz="1200" dirty="0">
                  <a:solidFill>
                    <a:srgbClr val="00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DPSIR </a:t>
              </a:r>
              <a:r>
                <a:rPr lang="ar-SA" sz="1200" dirty="0">
                  <a:solidFill>
                    <a:srgbClr val="00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السائقين - الضغوط</a:t>
              </a:r>
              <a:r>
                <a:rPr lang="ar-DZ" sz="1200" dirty="0">
                  <a:solidFill>
                    <a:srgbClr val="00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ات </a:t>
              </a:r>
              <a:r>
                <a:rPr lang="ar-SA" sz="1200" dirty="0">
                  <a:solidFill>
                    <a:srgbClr val="00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– الحالة - الآثار- الاستجابات</a:t>
              </a:r>
              <a:endParaRPr lang="fr-FR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61116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6" name="Rectangle 3076"/>
          <p:cNvSpPr>
            <a:spLocks noChangeArrowheads="1"/>
          </p:cNvSpPr>
          <p:nvPr/>
        </p:nvSpPr>
        <p:spPr bwMode="auto">
          <a:xfrm>
            <a:off x="1690688" y="22812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fr-FR"/>
          </a:p>
        </p:txBody>
      </p:sp>
      <p:sp>
        <p:nvSpPr>
          <p:cNvPr id="131078" name="Rectangle 3078"/>
          <p:cNvSpPr>
            <a:spLocks noChangeArrowheads="1"/>
          </p:cNvSpPr>
          <p:nvPr/>
        </p:nvSpPr>
        <p:spPr bwMode="auto">
          <a:xfrm>
            <a:off x="1766888" y="13573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fr-FR"/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457200" y="0"/>
            <a:ext cx="8686800" cy="492125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r>
              <a:rPr lang="ar-DZ" altLang="fr-FR" sz="2800" b="1" dirty="0">
                <a:solidFill>
                  <a:schemeClr val="bg1"/>
                </a:solidFill>
                <a:ea typeface="Arial Unicode MS" pitchFamily="34" charset="-128"/>
                <a:cs typeface="Arial Unicode MS" pitchFamily="34" charset="-128"/>
              </a:rPr>
              <a:t>تدريب</a:t>
            </a:r>
            <a:endParaRPr lang="fr-FR" altLang="fr-FR" sz="2800" b="1" dirty="0" smtClean="0">
              <a:solidFill>
                <a:schemeClr val="bg1"/>
              </a:solidFill>
            </a:endParaRPr>
          </a:p>
        </p:txBody>
      </p:sp>
      <p:sp>
        <p:nvSpPr>
          <p:cNvPr id="8" name="Espace réservé du texte 1"/>
          <p:cNvSpPr txBox="1">
            <a:spLocks/>
          </p:cNvSpPr>
          <p:nvPr/>
        </p:nvSpPr>
        <p:spPr>
          <a:xfrm>
            <a:off x="1690688" y="380559"/>
            <a:ext cx="7550510" cy="2600454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r-FR" dirty="0"/>
          </a:p>
        </p:txBody>
      </p:sp>
      <p:sp>
        <p:nvSpPr>
          <p:cNvPr id="9" name="Espace réservé du texte 1"/>
          <p:cNvSpPr txBox="1">
            <a:spLocks/>
          </p:cNvSpPr>
          <p:nvPr/>
        </p:nvSpPr>
        <p:spPr>
          <a:xfrm>
            <a:off x="731835" y="742972"/>
            <a:ext cx="7999413" cy="923839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SzPct val="85000"/>
              <a:buNone/>
            </a:pP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D, P, S, I … or R ?</a:t>
            </a:r>
          </a:p>
          <a:p>
            <a:pPr marL="0" lvl="1" indent="0">
              <a:buSzPct val="85000"/>
              <a:buNone/>
            </a:pPr>
            <a:endParaRPr lang="en-US" sz="2400" b="1" dirty="0" smtClean="0">
              <a:solidFill>
                <a:schemeClr val="accent1">
                  <a:lumMod val="75000"/>
                </a:schemeClr>
              </a:solidFill>
              <a:latin typeface="+mj-lt"/>
            </a:endParaRPr>
          </a:p>
        </p:txBody>
      </p:sp>
      <p:pic>
        <p:nvPicPr>
          <p:cNvPr id="604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273" y="1271632"/>
            <a:ext cx="7997970" cy="5586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1506070" y="1650859"/>
            <a:ext cx="7020683" cy="64633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 rtl="1"/>
            <a:r>
              <a:rPr lang="ar-DZ" dirty="0"/>
              <a:t>نسبة الأراضي الرطبة الرمزية وفقًا لتطور أسطحها وحالة أراضيها (الفترة 2000-2010)</a:t>
            </a:r>
          </a:p>
          <a:p>
            <a:pPr algn="ctr" rtl="1"/>
            <a:r>
              <a:rPr lang="ar-DZ" dirty="0" smtClean="0"/>
              <a:t>(</a:t>
            </a:r>
            <a:r>
              <a:rPr lang="ar-DZ" dirty="0"/>
              <a:t>العدد = 132)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73314355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6" name="Rectangle 3076"/>
          <p:cNvSpPr>
            <a:spLocks noChangeArrowheads="1"/>
          </p:cNvSpPr>
          <p:nvPr/>
        </p:nvSpPr>
        <p:spPr bwMode="auto">
          <a:xfrm>
            <a:off x="1690688" y="22812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fr-FR"/>
          </a:p>
        </p:txBody>
      </p:sp>
      <p:sp>
        <p:nvSpPr>
          <p:cNvPr id="131078" name="Rectangle 3078"/>
          <p:cNvSpPr>
            <a:spLocks noChangeArrowheads="1"/>
          </p:cNvSpPr>
          <p:nvPr/>
        </p:nvSpPr>
        <p:spPr bwMode="auto">
          <a:xfrm>
            <a:off x="1766888" y="13573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fr-FR"/>
          </a:p>
        </p:txBody>
      </p:sp>
      <p:sp>
        <p:nvSpPr>
          <p:cNvPr id="8" name="Espace réservé du texte 1"/>
          <p:cNvSpPr txBox="1">
            <a:spLocks/>
          </p:cNvSpPr>
          <p:nvPr/>
        </p:nvSpPr>
        <p:spPr>
          <a:xfrm>
            <a:off x="1690688" y="380559"/>
            <a:ext cx="7550510" cy="2600454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r-FR" dirty="0"/>
          </a:p>
        </p:txBody>
      </p:sp>
      <p:sp>
        <p:nvSpPr>
          <p:cNvPr id="9" name="Espace réservé du texte 1"/>
          <p:cNvSpPr txBox="1">
            <a:spLocks/>
          </p:cNvSpPr>
          <p:nvPr/>
        </p:nvSpPr>
        <p:spPr>
          <a:xfrm>
            <a:off x="731835" y="742972"/>
            <a:ext cx="1928671" cy="590721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SzPct val="85000"/>
              <a:buNone/>
            </a:pP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D, P, S, I … or R ?</a:t>
            </a:r>
          </a:p>
          <a:p>
            <a:pPr marL="0" lvl="1" indent="0">
              <a:buSzPct val="85000"/>
              <a:buNone/>
            </a:pPr>
            <a:endParaRPr lang="en-US" sz="2400" b="1" dirty="0">
              <a:solidFill>
                <a:schemeClr val="accent1">
                  <a:lumMod val="75000"/>
                </a:schemeClr>
              </a:solidFill>
              <a:latin typeface="+mj-lt"/>
            </a:endParaRPr>
          </a:p>
          <a:p>
            <a:pPr marL="0" lvl="1" indent="0">
              <a:buSzPct val="85000"/>
              <a:buNone/>
            </a:pPr>
            <a:endParaRPr lang="en-US" sz="2400" b="1" dirty="0" smtClean="0">
              <a:solidFill>
                <a:schemeClr val="accent1">
                  <a:lumMod val="75000"/>
                </a:schemeClr>
              </a:solidFill>
              <a:latin typeface="+mj-lt"/>
            </a:endParaRPr>
          </a:p>
          <a:p>
            <a:pPr marL="0" lvl="1" indent="0" algn="r" rtl="1">
              <a:buSzPct val="85000"/>
              <a:buNone/>
            </a:pPr>
            <a:r>
              <a:rPr lang="ar-DZ" sz="2400" dirty="0">
                <a:solidFill>
                  <a:srgbClr val="00B050"/>
                </a:solidFill>
              </a:rPr>
              <a:t>عقبة واحدة أمام التدفق كل 6 كيلومترات من النهر في عام 2019</a:t>
            </a:r>
            <a:endParaRPr lang="en-US" sz="2400" b="1" dirty="0" smtClean="0">
              <a:solidFill>
                <a:schemeClr val="accent1">
                  <a:lumMod val="75000"/>
                </a:schemeClr>
              </a:solidFill>
              <a:latin typeface="+mj-lt"/>
            </a:endParaRPr>
          </a:p>
        </p:txBody>
      </p:sp>
      <p:pic>
        <p:nvPicPr>
          <p:cNvPr id="593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0506" y="776742"/>
            <a:ext cx="6372225" cy="573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Espace réservé du texte 1"/>
          <p:cNvSpPr txBox="1">
            <a:spLocks/>
          </p:cNvSpPr>
          <p:nvPr/>
        </p:nvSpPr>
        <p:spPr>
          <a:xfrm>
            <a:off x="2660506" y="742972"/>
            <a:ext cx="6018720" cy="614341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r" rtl="1">
              <a:buSzPct val="85000"/>
              <a:buNone/>
            </a:pPr>
            <a:r>
              <a:rPr lang="ar-DZ" sz="18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كثافة العوائق أمام التدفق الحر للنهر ، حسب الوحدة المكانية لإطار المياه </a:t>
            </a:r>
            <a:r>
              <a:rPr lang="ar-DZ" sz="18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(</a:t>
            </a:r>
            <a:r>
              <a:rPr lang="fr-FR" sz="18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(</a:t>
            </a:r>
            <a:r>
              <a:rPr lang="en-US" sz="18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WFD</a:t>
            </a:r>
            <a:endParaRPr lang="en-US" sz="2400" b="1" dirty="0" smtClean="0">
              <a:solidFill>
                <a:schemeClr val="accent1">
                  <a:lumMod val="7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73314355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que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40275</TotalTime>
  <Words>844</Words>
  <Application>Microsoft Office PowerPoint</Application>
  <PresentationFormat>Affichage à l'écran (4:3)</PresentationFormat>
  <Paragraphs>159</Paragraphs>
  <Slides>20</Slides>
  <Notes>1</Notes>
  <HiddenSlides>2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20</vt:i4>
      </vt:variant>
    </vt:vector>
  </HeadingPairs>
  <TitlesOfParts>
    <vt:vector size="28" baseType="lpstr">
      <vt:lpstr>Arial Unicode MS</vt:lpstr>
      <vt:lpstr>Arial</vt:lpstr>
      <vt:lpstr>Calibri</vt:lpstr>
      <vt:lpstr>Maiandra GD</vt:lpstr>
      <vt:lpstr>Tahoma</vt:lpstr>
      <vt:lpstr>Times New Roman</vt:lpstr>
      <vt:lpstr>Wingdings</vt:lpstr>
      <vt:lpstr>1_Thème Office</vt:lpstr>
      <vt:lpstr>نوفمبر 2019</vt:lpstr>
      <vt:lpstr>Présentation PowerPoint</vt:lpstr>
      <vt:lpstr>Présentation PowerPoint</vt:lpstr>
      <vt:lpstr>نموذج DPSIRالعام للأراضي الرطبة المتوسطية (MWO)</vt:lpstr>
      <vt:lpstr>Présentation PowerPoint</vt:lpstr>
      <vt:lpstr>Présentation PowerPoint</vt:lpstr>
      <vt:lpstr>الإطار المنطقي للتمرين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تربية الأحياء المائية (الأسماك + المحار)</vt:lpstr>
      <vt:lpstr>تربية الأحياء المائية (الأسماك + المحار)</vt:lpstr>
      <vt:lpstr>تربية الأحياء المائية (الأسماك + المحار)</vt:lpstr>
      <vt:lpstr>Présentation PowerPoint</vt:lpstr>
      <vt:lpstr>تربية الأحياء المائية (الأسماك + المحار)</vt:lpstr>
      <vt:lpstr>مؤشر خدمات النظام البيئي "تربية الأحياء المائية"</vt:lpstr>
      <vt:lpstr>Présentation PowerPoint</vt:lpstr>
      <vt:lpstr>Présentation PowerPoint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jenyfer</dc:creator>
  <cp:lastModifiedBy>Utilisateur Windows</cp:lastModifiedBy>
  <cp:revision>391</cp:revision>
  <dcterms:created xsi:type="dcterms:W3CDTF">2011-05-03T08:32:01Z</dcterms:created>
  <dcterms:modified xsi:type="dcterms:W3CDTF">2020-08-18T10:41:20Z</dcterms:modified>
</cp:coreProperties>
</file>