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61"/>
  </p:notesMasterIdLst>
  <p:handoutMasterIdLst>
    <p:handoutMasterId r:id="rId62"/>
  </p:handoutMasterIdLst>
  <p:sldIdLst>
    <p:sldId id="512" r:id="rId2"/>
    <p:sldId id="379" r:id="rId3"/>
    <p:sldId id="534" r:id="rId4"/>
    <p:sldId id="485" r:id="rId5"/>
    <p:sldId id="496" r:id="rId6"/>
    <p:sldId id="519" r:id="rId7"/>
    <p:sldId id="520" r:id="rId8"/>
    <p:sldId id="331" r:id="rId9"/>
    <p:sldId id="332" r:id="rId10"/>
    <p:sldId id="522" r:id="rId11"/>
    <p:sldId id="497" r:id="rId12"/>
    <p:sldId id="543" r:id="rId13"/>
    <p:sldId id="521" r:id="rId14"/>
    <p:sldId id="524" r:id="rId15"/>
    <p:sldId id="525" r:id="rId16"/>
    <p:sldId id="529" r:id="rId17"/>
    <p:sldId id="532" r:id="rId18"/>
    <p:sldId id="531" r:id="rId19"/>
    <p:sldId id="533" r:id="rId20"/>
    <p:sldId id="551" r:id="rId21"/>
    <p:sldId id="552" r:id="rId22"/>
    <p:sldId id="535" r:id="rId23"/>
    <p:sldId id="545" r:id="rId24"/>
    <p:sldId id="546" r:id="rId25"/>
    <p:sldId id="528" r:id="rId26"/>
    <p:sldId id="547" r:id="rId27"/>
    <p:sldId id="549" r:id="rId28"/>
    <p:sldId id="553" r:id="rId29"/>
    <p:sldId id="556" r:id="rId30"/>
    <p:sldId id="557" r:id="rId31"/>
    <p:sldId id="474" r:id="rId32"/>
    <p:sldId id="458" r:id="rId33"/>
    <p:sldId id="459" r:id="rId34"/>
    <p:sldId id="454" r:id="rId35"/>
    <p:sldId id="463" r:id="rId36"/>
    <p:sldId id="516" r:id="rId37"/>
    <p:sldId id="517" r:id="rId38"/>
    <p:sldId id="501" r:id="rId39"/>
    <p:sldId id="502" r:id="rId40"/>
    <p:sldId id="503" r:id="rId41"/>
    <p:sldId id="504" r:id="rId42"/>
    <p:sldId id="518" r:id="rId43"/>
    <p:sldId id="505" r:id="rId44"/>
    <p:sldId id="460" r:id="rId45"/>
    <p:sldId id="514" r:id="rId46"/>
    <p:sldId id="507" r:id="rId47"/>
    <p:sldId id="515" r:id="rId48"/>
    <p:sldId id="506" r:id="rId49"/>
    <p:sldId id="427" r:id="rId50"/>
    <p:sldId id="451" r:id="rId51"/>
    <p:sldId id="423" r:id="rId52"/>
    <p:sldId id="453" r:id="rId53"/>
    <p:sldId id="508" r:id="rId54"/>
    <p:sldId id="467" r:id="rId55"/>
    <p:sldId id="468" r:id="rId56"/>
    <p:sldId id="509" r:id="rId57"/>
    <p:sldId id="510" r:id="rId58"/>
    <p:sldId id="511" r:id="rId59"/>
    <p:sldId id="513" r:id="rId60"/>
  </p:sldIdLst>
  <p:sldSz cx="9144000" cy="6858000" type="screen4x3"/>
  <p:notesSz cx="7099300" cy="10234613"/>
  <p:defaultTextStyle>
    <a:defPPr>
      <a:defRPr lang="fr-FR"/>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81F"/>
    <a:srgbClr val="0054A6"/>
    <a:srgbClr val="3C8284"/>
    <a:srgbClr val="227B84"/>
    <a:srgbClr val="225BA6"/>
    <a:srgbClr val="5BC4BF"/>
    <a:srgbClr val="DFEAF9"/>
    <a:srgbClr val="7DC256"/>
    <a:srgbClr val="4AC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139" autoAdjust="0"/>
  </p:normalViewPr>
  <p:slideViewPr>
    <p:cSldViewPr snapToGrid="0">
      <p:cViewPr>
        <p:scale>
          <a:sx n="70" d="100"/>
          <a:sy n="70" d="100"/>
        </p:scale>
        <p:origin x="129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1926"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Coralie\Bureau\Brochure%20th&#233;matique%20OS\Corps%20de%20texte%20CBE\20140410%20Chiffres%20schema%20-%20version%202.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996600"/>
            </a:solidFill>
          </c:spPr>
          <c:invertIfNegative val="0"/>
          <c:dPt>
            <c:idx val="2"/>
            <c:invertIfNegative val="0"/>
            <c:bubble3D val="0"/>
            <c:spPr>
              <a:solidFill>
                <a:srgbClr val="663300"/>
              </a:solidFill>
            </c:spPr>
          </c:dPt>
          <c:cat>
            <c:strRef>
              <c:f>'Changement de surface'!$B$4:$D$4</c:f>
              <c:strCache>
                <c:ptCount val="3"/>
                <c:pt idx="0">
                  <c:v>1975-1990</c:v>
                </c:pt>
                <c:pt idx="1">
                  <c:v>1990-2005</c:v>
                </c:pt>
                <c:pt idx="2">
                  <c:v>1975-2005</c:v>
                </c:pt>
              </c:strCache>
            </c:strRef>
          </c:cat>
          <c:val>
            <c:numRef>
              <c:f>'Changement de surface'!$B$11:$D$11</c:f>
              <c:numCache>
                <c:formatCode>General</c:formatCode>
                <c:ptCount val="3"/>
                <c:pt idx="0">
                  <c:v>670.46989999999948</c:v>
                </c:pt>
                <c:pt idx="1">
                  <c:v>535.08700000000022</c:v>
                </c:pt>
                <c:pt idx="2">
                  <c:v>891.30519999999797</c:v>
                </c:pt>
              </c:numCache>
            </c:numRef>
          </c:val>
        </c:ser>
        <c:dLbls>
          <c:showLegendKey val="0"/>
          <c:showVal val="0"/>
          <c:showCatName val="0"/>
          <c:showSerName val="0"/>
          <c:showPercent val="0"/>
          <c:showBubbleSize val="0"/>
        </c:dLbls>
        <c:gapWidth val="150"/>
        <c:axId val="229856600"/>
        <c:axId val="229858952"/>
      </c:barChart>
      <c:catAx>
        <c:axId val="229856600"/>
        <c:scaling>
          <c:orientation val="minMax"/>
        </c:scaling>
        <c:delete val="0"/>
        <c:axPos val="b"/>
        <c:numFmt formatCode="General" sourceLinked="1"/>
        <c:majorTickMark val="none"/>
        <c:minorTickMark val="none"/>
        <c:tickLblPos val="nextTo"/>
        <c:txPr>
          <a:bodyPr/>
          <a:lstStyle/>
          <a:p>
            <a:pPr>
              <a:defRPr sz="1200"/>
            </a:pPr>
            <a:endParaRPr lang="fr-FR"/>
          </a:p>
        </c:txPr>
        <c:crossAx val="229858952"/>
        <c:crosses val="autoZero"/>
        <c:auto val="0"/>
        <c:lblAlgn val="ctr"/>
        <c:lblOffset val="100"/>
        <c:noMultiLvlLbl val="0"/>
      </c:catAx>
      <c:valAx>
        <c:axId val="229858952"/>
        <c:scaling>
          <c:orientation val="minMax"/>
        </c:scaling>
        <c:delete val="0"/>
        <c:axPos val="l"/>
        <c:majorGridlines/>
        <c:numFmt formatCode="General" sourceLinked="1"/>
        <c:majorTickMark val="none"/>
        <c:minorTickMark val="none"/>
        <c:tickLblPos val="nextTo"/>
        <c:txPr>
          <a:bodyPr/>
          <a:lstStyle/>
          <a:p>
            <a:pPr>
              <a:defRPr sz="1200"/>
            </a:pPr>
            <a:endParaRPr lang="fr-FR"/>
          </a:p>
        </c:txPr>
        <c:crossAx val="229856600"/>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647640423712107E-2"/>
          <c:y val="5.0097788896820476E-2"/>
          <c:w val="0.92432731353617825"/>
          <c:h val="0.87156592023379864"/>
        </c:manualLayout>
      </c:layout>
      <c:lineChart>
        <c:grouping val="standard"/>
        <c:varyColors val="0"/>
        <c:ser>
          <c:idx val="0"/>
          <c:order val="0"/>
          <c:dPt>
            <c:idx val="24"/>
            <c:bubble3D val="0"/>
            <c:spPr>
              <a:ln>
                <a:solidFill>
                  <a:schemeClr val="tx1">
                    <a:tint val="75000"/>
                    <a:shade val="95000"/>
                    <a:satMod val="105000"/>
                  </a:schemeClr>
                </a:solidFill>
              </a:ln>
            </c:spPr>
          </c:dPt>
          <c:trendline>
            <c:trendlineType val="linear"/>
            <c:dispRSqr val="1"/>
            <c:dispEq val="0"/>
            <c:trendlineLbl>
              <c:layout>
                <c:manualLayout>
                  <c:x val="6.8216536907587E-2"/>
                  <c:y val="-4.4652606686059214E-2"/>
                </c:manualLayout>
              </c:layout>
              <c:numFmt formatCode="General" sourceLinked="0"/>
            </c:trendlineLbl>
          </c:trendline>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[graph2.xlsx]new_results!$B$2:$B$46</c:f>
              <c:numCache>
                <c:formatCode>General</c:formatCode>
                <c:ptCount val="45"/>
                <c:pt idx="0">
                  <c:v>1</c:v>
                </c:pt>
                <c:pt idx="1">
                  <c:v>1.0648901623768501</c:v>
                </c:pt>
                <c:pt idx="2">
                  <c:v>1.1435924482794189</c:v>
                </c:pt>
                <c:pt idx="3">
                  <c:v>1.24518860347101</c:v>
                </c:pt>
                <c:pt idx="4">
                  <c:v>1.1517313283704498</c:v>
                </c:pt>
                <c:pt idx="5">
                  <c:v>1.0928082323759898</c:v>
                </c:pt>
                <c:pt idx="6">
                  <c:v>1.0429365431162101</c:v>
                </c:pt>
                <c:pt idx="7">
                  <c:v>1.0303356681646199</c:v>
                </c:pt>
                <c:pt idx="8">
                  <c:v>1.0244246962891874</c:v>
                </c:pt>
                <c:pt idx="9">
                  <c:v>1.0066966693239998</c:v>
                </c:pt>
                <c:pt idx="10">
                  <c:v>1.01689217863002</c:v>
                </c:pt>
                <c:pt idx="11">
                  <c:v>1.01308263034531</c:v>
                </c:pt>
                <c:pt idx="12">
                  <c:v>1.01484413598478</c:v>
                </c:pt>
                <c:pt idx="13">
                  <c:v>1.0275338839548498</c:v>
                </c:pt>
                <c:pt idx="14">
                  <c:v>1.0355013509015099</c:v>
                </c:pt>
                <c:pt idx="15">
                  <c:v>0.97977539629728383</c:v>
                </c:pt>
                <c:pt idx="16">
                  <c:v>0.97230335480676944</c:v>
                </c:pt>
                <c:pt idx="17">
                  <c:v>0.93568864938087681</c:v>
                </c:pt>
                <c:pt idx="18">
                  <c:v>0.91864089159088225</c:v>
                </c:pt>
                <c:pt idx="19">
                  <c:v>1.0118970246738201</c:v>
                </c:pt>
                <c:pt idx="20">
                  <c:v>1.1240125863012724</c:v>
                </c:pt>
                <c:pt idx="21">
                  <c:v>1.2180689897640999</c:v>
                </c:pt>
                <c:pt idx="22">
                  <c:v>1.1494895967882111</c:v>
                </c:pt>
                <c:pt idx="23">
                  <c:v>1.1451668905329198</c:v>
                </c:pt>
                <c:pt idx="24">
                  <c:v>1.2190736502903488</c:v>
                </c:pt>
                <c:pt idx="25">
                  <c:v>1.1562258973195498</c:v>
                </c:pt>
                <c:pt idx="26">
                  <c:v>1.0862461432489601</c:v>
                </c:pt>
                <c:pt idx="27">
                  <c:v>1.0994641108934498</c:v>
                </c:pt>
                <c:pt idx="28">
                  <c:v>1.0339385637926399</c:v>
                </c:pt>
                <c:pt idx="29">
                  <c:v>0.97492276666815281</c:v>
                </c:pt>
                <c:pt idx="30">
                  <c:v>0.9345724246024385</c:v>
                </c:pt>
                <c:pt idx="31">
                  <c:v>0.927262104700315</c:v>
                </c:pt>
                <c:pt idx="32">
                  <c:v>0.87934260142951381</c:v>
                </c:pt>
                <c:pt idx="33">
                  <c:v>0.78529892139531599</c:v>
                </c:pt>
                <c:pt idx="34">
                  <c:v>0.76307281810225003</c:v>
                </c:pt>
                <c:pt idx="35">
                  <c:v>0.73509020228345123</c:v>
                </c:pt>
                <c:pt idx="36">
                  <c:v>0.70340531098660897</c:v>
                </c:pt>
                <c:pt idx="37">
                  <c:v>0.67264995913416437</c:v>
                </c:pt>
                <c:pt idx="38">
                  <c:v>0.67108432432589982</c:v>
                </c:pt>
                <c:pt idx="39">
                  <c:v>0.59639179802429698</c:v>
                </c:pt>
                <c:pt idx="40">
                  <c:v>0.57640057180698856</c:v>
                </c:pt>
                <c:pt idx="41">
                  <c:v>0.57723954624818585</c:v>
                </c:pt>
                <c:pt idx="42">
                  <c:v>0.56232196280709101</c:v>
                </c:pt>
                <c:pt idx="43">
                  <c:v>0.51537566677160496</c:v>
                </c:pt>
                <c:pt idx="44">
                  <c:v>0.48218637960435962</c:v>
                </c:pt>
              </c:numCache>
            </c:numRef>
          </c:val>
          <c:smooth val="0"/>
        </c:ser>
        <c:ser>
          <c:idx val="1"/>
          <c:order val="1"/>
          <c:spPr>
            <a:ln w="12700">
              <a:solidFill>
                <a:schemeClr val="accent1"/>
              </a:solidFill>
            </a:ln>
          </c:spPr>
          <c:marker>
            <c:symbol val="none"/>
          </c:marker>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[graph2.xlsx]new_results!$C$2:$C$46</c:f>
              <c:numCache>
                <c:formatCode>General</c:formatCode>
                <c:ptCount val="45"/>
                <c:pt idx="0">
                  <c:v>1</c:v>
                </c:pt>
                <c:pt idx="1">
                  <c:v>0.89742547575927301</c:v>
                </c:pt>
                <c:pt idx="2">
                  <c:v>0.90802075628436951</c:v>
                </c:pt>
                <c:pt idx="3">
                  <c:v>0.93457885156614895</c:v>
                </c:pt>
                <c:pt idx="4">
                  <c:v>0.85671323944484268</c:v>
                </c:pt>
                <c:pt idx="5">
                  <c:v>0.80383041899802554</c:v>
                </c:pt>
                <c:pt idx="6">
                  <c:v>0.76938496967562597</c:v>
                </c:pt>
                <c:pt idx="7">
                  <c:v>0.75585730828790698</c:v>
                </c:pt>
                <c:pt idx="8">
                  <c:v>0.73043904557261496</c:v>
                </c:pt>
                <c:pt idx="9">
                  <c:v>0.71729816214577369</c:v>
                </c:pt>
                <c:pt idx="10">
                  <c:v>0.69467656248676901</c:v>
                </c:pt>
                <c:pt idx="11">
                  <c:v>0.67815050670671595</c:v>
                </c:pt>
                <c:pt idx="12">
                  <c:v>0.66852270550969795</c:v>
                </c:pt>
                <c:pt idx="13">
                  <c:v>0.68787425555385584</c:v>
                </c:pt>
                <c:pt idx="14">
                  <c:v>0.68191292886056531</c:v>
                </c:pt>
                <c:pt idx="15">
                  <c:v>0.64330686132047554</c:v>
                </c:pt>
                <c:pt idx="16">
                  <c:v>0.63610033905688268</c:v>
                </c:pt>
                <c:pt idx="17">
                  <c:v>0.61382138617016069</c:v>
                </c:pt>
                <c:pt idx="18">
                  <c:v>0.599407271648979</c:v>
                </c:pt>
                <c:pt idx="19">
                  <c:v>0.66904262189964403</c:v>
                </c:pt>
                <c:pt idx="20">
                  <c:v>0.70259641306832454</c:v>
                </c:pt>
                <c:pt idx="21">
                  <c:v>0.77077983313941967</c:v>
                </c:pt>
                <c:pt idx="22">
                  <c:v>0.71404756757490895</c:v>
                </c:pt>
                <c:pt idx="23">
                  <c:v>0.70596673750545103</c:v>
                </c:pt>
                <c:pt idx="24">
                  <c:v>0.72530197526742701</c:v>
                </c:pt>
                <c:pt idx="25">
                  <c:v>0.70779432006362553</c:v>
                </c:pt>
                <c:pt idx="26">
                  <c:v>0.67413395224146455</c:v>
                </c:pt>
                <c:pt idx="27">
                  <c:v>0.67046890266398584</c:v>
                </c:pt>
                <c:pt idx="28">
                  <c:v>0.64941696961342799</c:v>
                </c:pt>
                <c:pt idx="29">
                  <c:v>0.61476562769897924</c:v>
                </c:pt>
                <c:pt idx="30">
                  <c:v>0.59125845422859968</c:v>
                </c:pt>
                <c:pt idx="31">
                  <c:v>0.57753971023945505</c:v>
                </c:pt>
                <c:pt idx="32">
                  <c:v>0.53268247909963751</c:v>
                </c:pt>
                <c:pt idx="33">
                  <c:v>0.45533419566221928</c:v>
                </c:pt>
                <c:pt idx="34">
                  <c:v>0.44393456592618902</c:v>
                </c:pt>
                <c:pt idx="35">
                  <c:v>0.43045980240738302</c:v>
                </c:pt>
                <c:pt idx="36">
                  <c:v>0.41168128989529734</c:v>
                </c:pt>
                <c:pt idx="37">
                  <c:v>0.40460390489644227</c:v>
                </c:pt>
                <c:pt idx="38">
                  <c:v>0.39221763805371801</c:v>
                </c:pt>
                <c:pt idx="39">
                  <c:v>0.35557561022413098</c:v>
                </c:pt>
                <c:pt idx="40">
                  <c:v>0.34672134284300599</c:v>
                </c:pt>
                <c:pt idx="41">
                  <c:v>0.33100105788730327</c:v>
                </c:pt>
                <c:pt idx="42">
                  <c:v>0.32156449223985384</c:v>
                </c:pt>
                <c:pt idx="43">
                  <c:v>0.29514757380195028</c:v>
                </c:pt>
                <c:pt idx="44">
                  <c:v>0.27614058877102893</c:v>
                </c:pt>
              </c:numCache>
            </c:numRef>
          </c:val>
          <c:smooth val="0"/>
        </c:ser>
        <c:ser>
          <c:idx val="2"/>
          <c:order val="2"/>
          <c:spPr>
            <a:ln w="12700">
              <a:solidFill>
                <a:schemeClr val="accent1"/>
              </a:solidFill>
            </a:ln>
          </c:spPr>
          <c:marker>
            <c:symbol val="none"/>
          </c:marker>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[graph2.xlsx]new_results!$D$2:$D$46</c:f>
              <c:numCache>
                <c:formatCode>General</c:formatCode>
                <c:ptCount val="45"/>
                <c:pt idx="0">
                  <c:v>1</c:v>
                </c:pt>
                <c:pt idx="1">
                  <c:v>1.23645493278009</c:v>
                </c:pt>
                <c:pt idx="2">
                  <c:v>1.41641404921684</c:v>
                </c:pt>
                <c:pt idx="3">
                  <c:v>1.61454820370092</c:v>
                </c:pt>
                <c:pt idx="4">
                  <c:v>1.5279414411930399</c:v>
                </c:pt>
                <c:pt idx="5">
                  <c:v>1.4454707556090978</c:v>
                </c:pt>
                <c:pt idx="6">
                  <c:v>1.3905221825981799</c:v>
                </c:pt>
                <c:pt idx="7">
                  <c:v>1.4019193822716582</c:v>
                </c:pt>
                <c:pt idx="8">
                  <c:v>1.42553792399817</c:v>
                </c:pt>
                <c:pt idx="9">
                  <c:v>1.3958571411669014</c:v>
                </c:pt>
                <c:pt idx="10">
                  <c:v>1.4398644096225388</c:v>
                </c:pt>
                <c:pt idx="11">
                  <c:v>1.4496941381558988</c:v>
                </c:pt>
                <c:pt idx="12">
                  <c:v>1.4756895437712201</c:v>
                </c:pt>
                <c:pt idx="13">
                  <c:v>1.5227794846409599</c:v>
                </c:pt>
                <c:pt idx="14">
                  <c:v>1.5488959547552901</c:v>
                </c:pt>
                <c:pt idx="15">
                  <c:v>1.441442134275231</c:v>
                </c:pt>
                <c:pt idx="16">
                  <c:v>1.4417348761206188</c:v>
                </c:pt>
                <c:pt idx="17">
                  <c:v>1.3883477623173801</c:v>
                </c:pt>
                <c:pt idx="18">
                  <c:v>1.3312411188847499</c:v>
                </c:pt>
                <c:pt idx="19">
                  <c:v>1.5239752964801387</c:v>
                </c:pt>
                <c:pt idx="20">
                  <c:v>1.70644209905755</c:v>
                </c:pt>
                <c:pt idx="21">
                  <c:v>1.91937932817923</c:v>
                </c:pt>
                <c:pt idx="22">
                  <c:v>1.8392626911959298</c:v>
                </c:pt>
                <c:pt idx="23">
                  <c:v>1.8454341124488098</c:v>
                </c:pt>
                <c:pt idx="24">
                  <c:v>1.96802362426944</c:v>
                </c:pt>
                <c:pt idx="25">
                  <c:v>1.85648462360789</c:v>
                </c:pt>
                <c:pt idx="26">
                  <c:v>1.7525346923359577</c:v>
                </c:pt>
                <c:pt idx="27">
                  <c:v>1.9102752131634899</c:v>
                </c:pt>
                <c:pt idx="28">
                  <c:v>1.7947549315146001</c:v>
                </c:pt>
                <c:pt idx="29">
                  <c:v>1.638752651596681</c:v>
                </c:pt>
                <c:pt idx="30">
                  <c:v>1.5461582249921901</c:v>
                </c:pt>
                <c:pt idx="31">
                  <c:v>1.53504859062163</c:v>
                </c:pt>
                <c:pt idx="32">
                  <c:v>1.4514609829120888</c:v>
                </c:pt>
                <c:pt idx="33">
                  <c:v>1.36756697882392</c:v>
                </c:pt>
                <c:pt idx="34">
                  <c:v>1.2995071641103011</c:v>
                </c:pt>
                <c:pt idx="35">
                  <c:v>1.3147366312086599</c:v>
                </c:pt>
                <c:pt idx="36">
                  <c:v>1.2547226906814188</c:v>
                </c:pt>
                <c:pt idx="37">
                  <c:v>1.33621077755288</c:v>
                </c:pt>
                <c:pt idx="38">
                  <c:v>1.3520513001007801</c:v>
                </c:pt>
                <c:pt idx="39">
                  <c:v>1.2797010344529598</c:v>
                </c:pt>
                <c:pt idx="40">
                  <c:v>1.2703361093630301</c:v>
                </c:pt>
                <c:pt idx="41">
                  <c:v>1.26964230020101</c:v>
                </c:pt>
                <c:pt idx="42">
                  <c:v>1.2176436694989399</c:v>
                </c:pt>
                <c:pt idx="43">
                  <c:v>1.1288976319012212</c:v>
                </c:pt>
                <c:pt idx="44">
                  <c:v>1.0561986084446098</c:v>
                </c:pt>
              </c:numCache>
            </c:numRef>
          </c:val>
          <c:smooth val="0"/>
        </c:ser>
        <c:dLbls>
          <c:showLegendKey val="0"/>
          <c:showVal val="0"/>
          <c:showCatName val="0"/>
          <c:showSerName val="0"/>
          <c:showPercent val="0"/>
          <c:showBubbleSize val="0"/>
        </c:dLbls>
        <c:marker val="1"/>
        <c:smooth val="0"/>
        <c:axId val="229857776"/>
        <c:axId val="229859344"/>
      </c:lineChart>
      <c:catAx>
        <c:axId val="229857776"/>
        <c:scaling>
          <c:orientation val="minMax"/>
        </c:scaling>
        <c:delete val="0"/>
        <c:axPos val="b"/>
        <c:numFmt formatCode="General" sourceLinked="1"/>
        <c:majorTickMark val="out"/>
        <c:minorTickMark val="none"/>
        <c:tickLblPos val="nextTo"/>
        <c:crossAx val="229859344"/>
        <c:crosses val="autoZero"/>
        <c:auto val="1"/>
        <c:lblAlgn val="ctr"/>
        <c:lblOffset val="100"/>
        <c:tickLblSkip val="10"/>
        <c:tickMarkSkip val="10"/>
        <c:noMultiLvlLbl val="0"/>
      </c:catAx>
      <c:valAx>
        <c:axId val="229859344"/>
        <c:scaling>
          <c:orientation val="minMax"/>
        </c:scaling>
        <c:delete val="0"/>
        <c:axPos val="l"/>
        <c:majorGridlines>
          <c:spPr>
            <a:ln>
              <a:prstDash val="dash"/>
            </a:ln>
          </c:spPr>
        </c:majorGridlines>
        <c:numFmt formatCode="General" sourceLinked="1"/>
        <c:majorTickMark val="out"/>
        <c:minorTickMark val="none"/>
        <c:tickLblPos val="nextTo"/>
        <c:crossAx val="229857776"/>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3" name="Espace réservé de la date 2"/>
          <p:cNvSpPr>
            <a:spLocks noGrp="1"/>
          </p:cNvSpPr>
          <p:nvPr>
            <p:ph type="dt" sz="quarter" idx="1"/>
          </p:nvPr>
        </p:nvSpPr>
        <p:spPr bwMode="auto">
          <a:xfrm>
            <a:off x="4021138"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defTabSz="990600">
              <a:defRPr sz="1300">
                <a:latin typeface="Arial" charset="0"/>
                <a:cs typeface="Arial" charset="0"/>
              </a:defRPr>
            </a:lvl1pPr>
          </a:lstStyle>
          <a:p>
            <a:pPr>
              <a:defRPr/>
            </a:pPr>
            <a:fld id="{805EBDEC-3A6A-4CA8-87BC-7E52CA9ED067}" type="datetimeFigureOut">
              <a:rPr lang="en-GB"/>
              <a:pPr>
                <a:defRPr/>
              </a:pPr>
              <a:t>18/08/2020</a:t>
            </a:fld>
            <a:endParaRPr lang="en-GB"/>
          </a:p>
        </p:txBody>
      </p:sp>
      <p:sp>
        <p:nvSpPr>
          <p:cNvPr id="4" name="Espace réservé du pied de page 3"/>
          <p:cNvSpPr>
            <a:spLocks noGrp="1"/>
          </p:cNvSpPr>
          <p:nvPr>
            <p:ph type="ftr" sz="quarter" idx="2"/>
          </p:nvPr>
        </p:nvSpPr>
        <p:spPr bwMode="auto">
          <a:xfrm>
            <a:off x="0"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5" name="Espace réservé du numéro de diapositive 4"/>
          <p:cNvSpPr>
            <a:spLocks noGrp="1"/>
          </p:cNvSpPr>
          <p:nvPr>
            <p:ph type="sldNum" sz="quarter" idx="3"/>
          </p:nvPr>
        </p:nvSpPr>
        <p:spPr bwMode="auto">
          <a:xfrm>
            <a:off x="4021138"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defTabSz="990600">
              <a:defRPr sz="1300">
                <a:latin typeface="Arial" charset="0"/>
                <a:cs typeface="Arial" charset="0"/>
              </a:defRPr>
            </a:lvl1pPr>
          </a:lstStyle>
          <a:p>
            <a:pPr>
              <a:defRPr/>
            </a:pPr>
            <a:fld id="{61B5A1C1-F598-454A-91B1-7509F17D5214}" type="slidenum">
              <a:rPr lang="en-GB"/>
              <a:pPr>
                <a:defRPr/>
              </a:pPr>
              <a:t>‹N°›</a:t>
            </a:fld>
            <a:endParaRPr lang="en-GB"/>
          </a:p>
        </p:txBody>
      </p:sp>
    </p:spTree>
    <p:extLst>
      <p:ext uri="{BB962C8B-B14F-4D97-AF65-F5344CB8AC3E}">
        <p14:creationId xmlns:p14="http://schemas.microsoft.com/office/powerpoint/2010/main" val="3928038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3" name="Espace réservé de la date 2"/>
          <p:cNvSpPr>
            <a:spLocks noGrp="1"/>
          </p:cNvSpPr>
          <p:nvPr>
            <p:ph type="dt" idx="1"/>
          </p:nvPr>
        </p:nvSpPr>
        <p:spPr bwMode="auto">
          <a:xfrm>
            <a:off x="4021138"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defTabSz="990600">
              <a:defRPr sz="1300">
                <a:latin typeface="Arial" charset="0"/>
                <a:cs typeface="Arial" charset="0"/>
              </a:defRPr>
            </a:lvl1pPr>
          </a:lstStyle>
          <a:p>
            <a:pPr>
              <a:defRPr/>
            </a:pPr>
            <a:fld id="{CEA4F4BB-0C58-47FE-98EC-E8E3A97946C9}" type="datetimeFigureOut">
              <a:rPr lang="en-GB"/>
              <a:pPr>
                <a:defRPr/>
              </a:pPr>
              <a:t>18/08/2020</a:t>
            </a:fld>
            <a:endParaRPr lang="en-GB"/>
          </a:p>
        </p:txBody>
      </p:sp>
      <p:sp>
        <p:nvSpPr>
          <p:cNvPr id="4" name="Espace réservé de l'image des diapositives 3"/>
          <p:cNvSpPr>
            <a:spLocks noGrp="1" noRot="1" noChangeAspect="1"/>
          </p:cNvSpPr>
          <p:nvPr>
            <p:ph type="sldImg" idx="2"/>
          </p:nvPr>
        </p:nvSpPr>
        <p:spPr>
          <a:xfrm>
            <a:off x="990600" y="768350"/>
            <a:ext cx="5118100" cy="383698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Espace réservé des commentaires 4"/>
          <p:cNvSpPr>
            <a:spLocks noGrp="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en-GB" noProof="0"/>
          </a:p>
        </p:txBody>
      </p:sp>
      <p:sp>
        <p:nvSpPr>
          <p:cNvPr id="6" name="Espace réservé du pied de page 5"/>
          <p:cNvSpPr>
            <a:spLocks noGrp="1"/>
          </p:cNvSpPr>
          <p:nvPr>
            <p:ph type="ftr" sz="quarter" idx="4"/>
          </p:nvPr>
        </p:nvSpPr>
        <p:spPr bwMode="auto">
          <a:xfrm>
            <a:off x="0"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7" name="Espace réservé du numéro de diapositive 6"/>
          <p:cNvSpPr>
            <a:spLocks noGrp="1"/>
          </p:cNvSpPr>
          <p:nvPr>
            <p:ph type="sldNum" sz="quarter" idx="5"/>
          </p:nvPr>
        </p:nvSpPr>
        <p:spPr bwMode="auto">
          <a:xfrm>
            <a:off x="4021138"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defTabSz="990600">
              <a:defRPr sz="1300">
                <a:latin typeface="Arial" charset="0"/>
                <a:cs typeface="Arial" charset="0"/>
              </a:defRPr>
            </a:lvl1pPr>
          </a:lstStyle>
          <a:p>
            <a:pPr>
              <a:defRPr/>
            </a:pPr>
            <a:fld id="{8E4D74ED-B1AA-4822-BCB2-919654A104DB}" type="slidenum">
              <a:rPr lang="en-GB"/>
              <a:pPr>
                <a:defRPr/>
              </a:pPr>
              <a:t>‹N°›</a:t>
            </a:fld>
            <a:endParaRPr lang="en-GB"/>
          </a:p>
        </p:txBody>
      </p:sp>
    </p:spTree>
    <p:extLst>
      <p:ext uri="{BB962C8B-B14F-4D97-AF65-F5344CB8AC3E}">
        <p14:creationId xmlns:p14="http://schemas.microsoft.com/office/powerpoint/2010/main" val="11200445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1</a:t>
            </a:fld>
            <a:endParaRPr lang="en-GB"/>
          </a:p>
        </p:txBody>
      </p:sp>
    </p:spTree>
    <p:extLst>
      <p:ext uri="{BB962C8B-B14F-4D97-AF65-F5344CB8AC3E}">
        <p14:creationId xmlns:p14="http://schemas.microsoft.com/office/powerpoint/2010/main" val="1601577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 L'Algérie a une stratégie et un comité opérationnel </a:t>
            </a:r>
          </a:p>
          <a:p>
            <a:r>
              <a:rPr lang="fr-FR" sz="1200" kern="1200" dirty="0" smtClean="0">
                <a:solidFill>
                  <a:schemeClr val="tx1"/>
                </a:solidFill>
                <a:effectLst/>
                <a:latin typeface="+mn-lt"/>
                <a:ea typeface="+mn-ea"/>
                <a:cs typeface="+mn-cs"/>
              </a:rPr>
              <a:t>Le Maroc a une stratégie zone humide finalisée </a:t>
            </a:r>
          </a:p>
          <a:p>
            <a:r>
              <a:rPr lang="fr-FR" sz="1200" kern="1200" dirty="0" smtClean="0">
                <a:solidFill>
                  <a:schemeClr val="tx1"/>
                </a:solidFill>
                <a:effectLst/>
                <a:latin typeface="+mn-lt"/>
                <a:ea typeface="+mn-ea"/>
                <a:cs typeface="+mn-cs"/>
              </a:rPr>
              <a:t>La Croatie est rentrée dans l'UE et a inclue les ZH dans une stratégie et plan d'action global + soumises aux directives européennes espèces, habitat et eau + forte extension du réseau </a:t>
            </a:r>
            <a:r>
              <a:rPr lang="fr-FR" sz="1200" kern="1200" dirty="0" err="1" smtClean="0">
                <a:solidFill>
                  <a:schemeClr val="tx1"/>
                </a:solidFill>
                <a:effectLst/>
                <a:latin typeface="+mn-lt"/>
                <a:ea typeface="+mn-ea"/>
                <a:cs typeface="+mn-cs"/>
              </a:rPr>
              <a:t>Natura</a:t>
            </a:r>
            <a:r>
              <a:rPr lang="fr-FR" sz="1200" kern="1200" dirty="0" smtClean="0">
                <a:solidFill>
                  <a:schemeClr val="tx1"/>
                </a:solidFill>
                <a:effectLst/>
                <a:latin typeface="+mn-lt"/>
                <a:ea typeface="+mn-ea"/>
                <a:cs typeface="+mn-cs"/>
              </a:rPr>
              <a:t> 2000 bénéficiant aux ZH (37,4%  du territoire national sous </a:t>
            </a:r>
            <a:r>
              <a:rPr lang="fr-FR" sz="1200" kern="1200" dirty="0" err="1" smtClean="0">
                <a:solidFill>
                  <a:schemeClr val="tx1"/>
                </a:solidFill>
                <a:effectLst/>
                <a:latin typeface="+mn-lt"/>
                <a:ea typeface="+mn-ea"/>
                <a:cs typeface="+mn-cs"/>
              </a:rPr>
              <a:t>Natura</a:t>
            </a:r>
            <a:r>
              <a:rPr lang="fr-FR" sz="1200" kern="1200" dirty="0" smtClean="0">
                <a:solidFill>
                  <a:schemeClr val="tx1"/>
                </a:solidFill>
                <a:effectLst/>
                <a:latin typeface="+mn-lt"/>
                <a:ea typeface="+mn-ea"/>
                <a:cs typeface="+mn-cs"/>
              </a:rPr>
              <a:t> 2000 depuis 2013).</a:t>
            </a:r>
          </a:p>
          <a:p>
            <a:endParaRPr lang="fr-FR" dirty="0"/>
          </a:p>
        </p:txBody>
      </p:sp>
      <p:sp>
        <p:nvSpPr>
          <p:cNvPr id="4" name="Espace réservé du numéro de diapositive 3"/>
          <p:cNvSpPr>
            <a:spLocks noGrp="1"/>
          </p:cNvSpPr>
          <p:nvPr>
            <p:ph type="sldNum" sz="quarter" idx="10"/>
          </p:nvPr>
        </p:nvSpPr>
        <p:spPr/>
        <p:txBody>
          <a:bodyPr/>
          <a:lstStyle/>
          <a:p>
            <a:pPr>
              <a:defRPr/>
            </a:pPr>
            <a:fld id="{8E4D74ED-B1AA-4822-BCB2-919654A104DB}" type="slidenum">
              <a:rPr lang="en-GB" smtClean="0"/>
              <a:pPr>
                <a:defRPr/>
              </a:pPr>
              <a:t>40</a:t>
            </a:fld>
            <a:endParaRPr lang="en-GB"/>
          </a:p>
        </p:txBody>
      </p:sp>
    </p:spTree>
    <p:extLst>
      <p:ext uri="{BB962C8B-B14F-4D97-AF65-F5344CB8AC3E}">
        <p14:creationId xmlns:p14="http://schemas.microsoft.com/office/powerpoint/2010/main" val="2985571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42</a:t>
            </a:fld>
            <a:endParaRPr lang="en-GB"/>
          </a:p>
        </p:txBody>
      </p:sp>
    </p:spTree>
    <p:extLst>
      <p:ext uri="{BB962C8B-B14F-4D97-AF65-F5344CB8AC3E}">
        <p14:creationId xmlns:p14="http://schemas.microsoft.com/office/powerpoint/2010/main" val="1365439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extLst>
      <p:ext uri="{BB962C8B-B14F-4D97-AF65-F5344CB8AC3E}">
        <p14:creationId xmlns:p14="http://schemas.microsoft.com/office/powerpoint/2010/main" val="2509642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TextEdit="1"/>
          </p:cNvSpPr>
          <p:nvPr>
            <p:ph type="sldImg"/>
          </p:nvPr>
        </p:nvSpPr>
        <p:spPr bwMode="auto">
          <a:xfrm>
            <a:off x="992188" y="768350"/>
            <a:ext cx="5116512"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295" tIns="48648" rIns="97295" bIns="48648" numCol="1" anchor="t" anchorCtr="0" compatLnSpc="1">
            <a:prstTxWarp prst="textNoShape">
              <a:avLst/>
            </a:prstTxWarp>
          </a:bodyPr>
          <a:lstStyle/>
          <a:p>
            <a:pPr eaLnBrk="1" hangingPunct="1"/>
            <a:endParaRPr lang="fr-FR" altLang="fr-FR" smtClean="0"/>
          </a:p>
        </p:txBody>
      </p:sp>
    </p:spTree>
    <p:extLst>
      <p:ext uri="{BB962C8B-B14F-4D97-AF65-F5344CB8AC3E}">
        <p14:creationId xmlns:p14="http://schemas.microsoft.com/office/powerpoint/2010/main" val="514429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xfrm>
            <a:off x="-15428913" y="-13201650"/>
            <a:ext cx="18634076" cy="139747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p:cNvSpPr>
            <a:spLocks noGrp="1"/>
          </p:cNvSpPr>
          <p:nvPr>
            <p:ph type="body" idx="1"/>
          </p:nvPr>
        </p:nvSpPr>
        <p:spPr>
          <a:xfrm>
            <a:off x="709614" y="4860925"/>
            <a:ext cx="5675312" cy="4598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fr-FR" noProof="0" dirty="0" smtClean="0"/>
              <a:t>Strong contrast</a:t>
            </a:r>
          </a:p>
          <a:p>
            <a:r>
              <a:rPr lang="en-US" altLang="fr-FR" noProof="0" dirty="0" smtClean="0"/>
              <a:t>Western Med:</a:t>
            </a:r>
            <a:r>
              <a:rPr lang="en-US" altLang="fr-FR" baseline="0" noProof="0" dirty="0" smtClean="0"/>
              <a:t> dominant role of EU data, large destructions before 70’s do not appear, positive effects of protection measures (</a:t>
            </a:r>
            <a:r>
              <a:rPr lang="en-US" altLang="fr-FR" baseline="0" noProof="0" dirty="0" err="1" smtClean="0"/>
              <a:t>Ramsar</a:t>
            </a:r>
            <a:r>
              <a:rPr lang="en-US" altLang="fr-FR" baseline="0" noProof="0" dirty="0" smtClean="0"/>
              <a:t>, Habitat and species directives, ..) but also eutrophication and invasive exotic species support species the most monitored. Trends are probably different in SW / NW but data insufficient </a:t>
            </a:r>
          </a:p>
          <a:p>
            <a:r>
              <a:rPr lang="en-US" altLang="fr-FR" baseline="0" noProof="0" dirty="0" smtClean="0"/>
              <a:t>Eastern EU: more recent development</a:t>
            </a:r>
            <a:endParaRPr lang="en-US" altLang="fr-FR" noProof="0" dirty="0" smtClean="0"/>
          </a:p>
          <a:p>
            <a:endParaRPr lang="fr-FR" altLang="fr-FR" dirty="0" smtClean="0"/>
          </a:p>
          <a:p>
            <a:endParaRPr lang="fr-FR" altLang="fr-FR" dirty="0" smtClean="0"/>
          </a:p>
          <a:p>
            <a:endParaRPr lang="fr-FR" altLang="fr-FR" dirty="0" smtClean="0"/>
          </a:p>
          <a:p>
            <a:endParaRPr lang="fr-FR" altLang="fr-FR" dirty="0" smtClean="0"/>
          </a:p>
        </p:txBody>
      </p:sp>
    </p:spTree>
    <p:extLst>
      <p:ext uri="{BB962C8B-B14F-4D97-AF65-F5344CB8AC3E}">
        <p14:creationId xmlns:p14="http://schemas.microsoft.com/office/powerpoint/2010/main" val="729102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extLst>
      <p:ext uri="{BB962C8B-B14F-4D97-AF65-F5344CB8AC3E}">
        <p14:creationId xmlns:p14="http://schemas.microsoft.com/office/powerpoint/2010/main" val="2143804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extLst>
      <p:ext uri="{BB962C8B-B14F-4D97-AF65-F5344CB8AC3E}">
        <p14:creationId xmlns:p14="http://schemas.microsoft.com/office/powerpoint/2010/main" val="2418938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927651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847245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919454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600645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fr-FR" dirty="0" smtClean="0"/>
              <a:t>The goal of the </a:t>
            </a:r>
            <a:r>
              <a:rPr lang="fr-FR" dirty="0" err="1" smtClean="0"/>
              <a:t>Mwo</a:t>
            </a:r>
            <a:r>
              <a:rPr lang="fr-FR" dirty="0" smtClean="0"/>
              <a:t> </a:t>
            </a:r>
            <a:r>
              <a:rPr lang="fr-FR" dirty="0" err="1" smtClean="0"/>
              <a:t>is</a:t>
            </a:r>
            <a:r>
              <a:rPr lang="fr-FR" dirty="0" smtClean="0"/>
              <a:t> </a:t>
            </a:r>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22</a:t>
            </a:fld>
            <a:endParaRPr lang="en-GB"/>
          </a:p>
        </p:txBody>
      </p:sp>
    </p:spTree>
    <p:extLst>
      <p:ext uri="{BB962C8B-B14F-4D97-AF65-F5344CB8AC3E}">
        <p14:creationId xmlns:p14="http://schemas.microsoft.com/office/powerpoint/2010/main" val="493591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fr-FR" smtClean="0"/>
          </a:p>
        </p:txBody>
      </p:sp>
    </p:spTree>
    <p:extLst>
      <p:ext uri="{BB962C8B-B14F-4D97-AF65-F5344CB8AC3E}">
        <p14:creationId xmlns:p14="http://schemas.microsoft.com/office/powerpoint/2010/main" val="1609053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en-US" noProof="0" dirty="0" smtClean="0"/>
              <a:t>In order to evaluate the present trend in wetland habitat a project was launched in 2012-2015 for the assessment of the changes in wetland</a:t>
            </a:r>
            <a:r>
              <a:rPr lang="en-US" baseline="0" noProof="0" dirty="0" smtClean="0"/>
              <a:t> habitats between 1975 and 2005. The study was based on series of Landsat images collected at the closest. A set of 214 wetlands were selected in coastal catchments in 22 countries.</a:t>
            </a:r>
          </a:p>
          <a:p>
            <a:r>
              <a:rPr lang="en-US" baseline="0" noProof="0" dirty="0" smtClean="0"/>
              <a:t>12% </a:t>
            </a:r>
            <a:r>
              <a:rPr lang="en-US" baseline="0" noProof="0" dirty="0" err="1" smtClean="0"/>
              <a:t>d’erreurs</a:t>
            </a:r>
            <a:r>
              <a:rPr lang="en-US" baseline="0" noProof="0" dirty="0" smtClean="0"/>
              <a:t> de classification </a:t>
            </a:r>
            <a:r>
              <a:rPr lang="en-US" baseline="0" noProof="0" dirty="0" err="1" smtClean="0"/>
              <a:t>sur</a:t>
            </a:r>
            <a:r>
              <a:rPr lang="en-US" baseline="0" noProof="0" dirty="0" smtClean="0"/>
              <a:t>  28 sites (10%)  </a:t>
            </a:r>
            <a:r>
              <a:rPr lang="en-US" baseline="0" noProof="0" dirty="0" err="1" smtClean="0"/>
              <a:t>testé</a:t>
            </a:r>
            <a:endParaRPr lang="en-US" baseline="0" noProof="0" dirty="0" smtClean="0"/>
          </a:p>
          <a:p>
            <a:r>
              <a:rPr lang="fr-FR" dirty="0" err="1"/>
              <a:t>With</a:t>
            </a:r>
            <a:r>
              <a:rPr lang="fr-FR" dirty="0"/>
              <a:t> a validation rate of 87.7%, the </a:t>
            </a:r>
            <a:r>
              <a:rPr lang="en-US" dirty="0"/>
              <a:t>results can be considered to be close enough to reality to be </a:t>
            </a:r>
            <a:r>
              <a:rPr lang="da-DK" dirty="0"/>
              <a:t>useful </a:t>
            </a:r>
            <a:r>
              <a:rPr lang="da-DK" i="1" dirty="0"/>
              <a:t>(Thomlinson et al., 1999</a:t>
            </a:r>
            <a:endParaRPr lang="en-US" noProof="0"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36</a:t>
            </a:fld>
            <a:endParaRPr lang="en-GB"/>
          </a:p>
        </p:txBody>
      </p:sp>
    </p:spTree>
    <p:extLst>
      <p:ext uri="{BB962C8B-B14F-4D97-AF65-F5344CB8AC3E}">
        <p14:creationId xmlns:p14="http://schemas.microsoft.com/office/powerpoint/2010/main" val="3731142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6512" cy="3836988"/>
          </a:xfrm>
        </p:spPr>
      </p:sp>
      <p:sp>
        <p:nvSpPr>
          <p:cNvPr id="3" name="Espace réservé des commentaires 2"/>
          <p:cNvSpPr>
            <a:spLocks noGrp="1"/>
          </p:cNvSpPr>
          <p:nvPr>
            <p:ph type="body" idx="1"/>
          </p:nvPr>
        </p:nvSpPr>
        <p:spPr/>
        <p:txBody>
          <a:bodyPr/>
          <a:lstStyle/>
          <a:p>
            <a:pPr lvl="2">
              <a:spcBef>
                <a:spcPct val="20000"/>
              </a:spcBef>
              <a:buSzPct val="85000"/>
            </a:pPr>
            <a:r>
              <a:rPr lang="en-US" altLang="fr-FR" b="1" noProof="0" dirty="0" smtClean="0">
                <a:solidFill>
                  <a:srgbClr val="0054A6"/>
                </a:solidFill>
                <a:latin typeface="Calibri" pitchFamily="34" charset="0"/>
              </a:rPr>
              <a:t>The quality of the indicator</a:t>
            </a:r>
            <a:r>
              <a:rPr lang="en-US" altLang="fr-FR" b="1" baseline="0" noProof="0" dirty="0" smtClean="0">
                <a:solidFill>
                  <a:srgbClr val="0054A6"/>
                </a:solidFill>
                <a:latin typeface="Calibri" pitchFamily="34" charset="0"/>
              </a:rPr>
              <a:t> is not very good because of the limitations of Landsat images</a:t>
            </a:r>
            <a:endParaRPr lang="en-US" altLang="fr-FR" b="1" noProof="0" dirty="0" smtClean="0">
              <a:solidFill>
                <a:srgbClr val="0054A6"/>
              </a:solidFill>
              <a:latin typeface="Calibri" pitchFamily="34" charset="0"/>
            </a:endParaRPr>
          </a:p>
          <a:p>
            <a:pPr lvl="2">
              <a:spcBef>
                <a:spcPct val="20000"/>
              </a:spcBef>
              <a:buSzPct val="85000"/>
            </a:pPr>
            <a:r>
              <a:rPr lang="en-US" altLang="fr-FR" b="1" noProof="0" dirty="0" smtClean="0">
                <a:solidFill>
                  <a:srgbClr val="0054A6"/>
                </a:solidFill>
                <a:latin typeface="Calibri" pitchFamily="34" charset="0"/>
              </a:rPr>
              <a:t>Losses underestimated</a:t>
            </a:r>
            <a:r>
              <a:rPr lang="en-US" altLang="fr-FR" noProof="0" dirty="0" smtClean="0">
                <a:solidFill>
                  <a:srgbClr val="0054A6"/>
                </a:solidFill>
                <a:latin typeface="Calibri" pitchFamily="34" charset="0"/>
              </a:rPr>
              <a:t>: (1) Sample only including sites that were still wetlands in 2005 ; (2) Sample focusing on well-known sites (</a:t>
            </a:r>
            <a:r>
              <a:rPr lang="en-US" altLang="fr-FR" noProof="0" dirty="0" err="1" smtClean="0">
                <a:solidFill>
                  <a:srgbClr val="0054A6"/>
                </a:solidFill>
                <a:latin typeface="Calibri" pitchFamily="34" charset="0"/>
              </a:rPr>
              <a:t>Ramsar</a:t>
            </a:r>
            <a:r>
              <a:rPr lang="en-US" altLang="fr-FR" noProof="0" dirty="0" smtClean="0">
                <a:solidFill>
                  <a:srgbClr val="0054A6"/>
                </a:solidFill>
                <a:latin typeface="Calibri" pitchFamily="34" charset="0"/>
              </a:rPr>
              <a:t>, IBAs…), presumably </a:t>
            </a:r>
          </a:p>
          <a:p>
            <a:pPr lvl="2">
              <a:spcBef>
                <a:spcPct val="20000"/>
              </a:spcBef>
              <a:buClr>
                <a:srgbClr val="92D050"/>
              </a:buClr>
              <a:buSzPct val="120000"/>
              <a:buFont typeface="Wingdings" pitchFamily="2" charset="2"/>
              <a:buNone/>
            </a:pPr>
            <a:r>
              <a:rPr lang="en-US" altLang="fr-FR" noProof="0" dirty="0" smtClean="0">
                <a:solidFill>
                  <a:srgbClr val="0054A6"/>
                </a:solidFill>
                <a:latin typeface="Calibri" pitchFamily="34" charset="0"/>
              </a:rPr>
              <a:t>	more protected overall; (3) Loss of small wetlands undetected (no wetland under 25ha)</a:t>
            </a:r>
          </a:p>
          <a:p>
            <a:pPr lvl="2">
              <a:spcBef>
                <a:spcPct val="20000"/>
              </a:spcBef>
              <a:buSzPct val="85000"/>
            </a:pPr>
            <a:endParaRPr lang="fr-FR" altLang="fr-FR" dirty="0" smtClean="0">
              <a:solidFill>
                <a:srgbClr val="0054A6"/>
              </a:solidFill>
              <a:latin typeface="Calibri" pitchFamily="34" charset="0"/>
            </a:endParaRPr>
          </a:p>
          <a:p>
            <a:endParaRPr lang="fr-FR" dirty="0"/>
          </a:p>
        </p:txBody>
      </p:sp>
      <p:sp>
        <p:nvSpPr>
          <p:cNvPr id="4" name="Espace réservé du numéro de diapositive 3"/>
          <p:cNvSpPr>
            <a:spLocks noGrp="1"/>
          </p:cNvSpPr>
          <p:nvPr>
            <p:ph type="sldNum" sz="quarter" idx="10"/>
          </p:nvPr>
        </p:nvSpPr>
        <p:spPr/>
        <p:txBody>
          <a:bodyPr/>
          <a:lstStyle/>
          <a:p>
            <a:pPr>
              <a:defRPr/>
            </a:pPr>
            <a:fld id="{8E4D74ED-B1AA-4822-BCB2-919654A104DB}" type="slidenum">
              <a:rPr lang="en-GB" smtClean="0"/>
              <a:pPr>
                <a:defRPr/>
              </a:pPr>
              <a:t>37</a:t>
            </a:fld>
            <a:endParaRPr lang="en-GB"/>
          </a:p>
        </p:txBody>
      </p:sp>
    </p:spTree>
    <p:extLst>
      <p:ext uri="{BB962C8B-B14F-4D97-AF65-F5344CB8AC3E}">
        <p14:creationId xmlns:p14="http://schemas.microsoft.com/office/powerpoint/2010/main" val="40202673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gif"/><Relationship Id="rId4" Type="http://schemas.openxmlformats.org/officeDocument/2006/relationships/image" Target="../media/image3.gi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541338"/>
            <a:ext cx="468313" cy="13017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5" name="Image 9" descr="Prespa Gorica 060910 (11).JPG"/>
          <p:cNvPicPr>
            <a:picLocks noChangeAspect="1"/>
          </p:cNvPicPr>
          <p:nvPr userDrawn="1"/>
        </p:nvPicPr>
        <p:blipFill>
          <a:blip r:embed="rId2" cstate="print">
            <a:lum bright="-8000" contrast="6000"/>
            <a:extLst>
              <a:ext uri="{28A0092B-C50C-407E-A947-70E740481C1C}">
                <a14:useLocalDpi xmlns:a14="http://schemas.microsoft.com/office/drawing/2010/main" val="0"/>
              </a:ext>
            </a:extLst>
          </a:blip>
          <a:srcRect l="20457" t="38377" b="53413"/>
          <a:stretch>
            <a:fillRect/>
          </a:stretch>
        </p:blipFill>
        <p:spPr bwMode="auto">
          <a:xfrm>
            <a:off x="449263" y="0"/>
            <a:ext cx="8694737"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texte 9"/>
          <p:cNvSpPr>
            <a:spLocks noGrp="1"/>
          </p:cNvSpPr>
          <p:nvPr>
            <p:ph type="body" sz="quarter" idx="10"/>
          </p:nvPr>
        </p:nvSpPr>
        <p:spPr>
          <a:xfrm>
            <a:off x="684213" y="1907177"/>
            <a:ext cx="8135937" cy="46904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4"/>
              </a:buBlip>
              <a:defRPr sz="2000">
                <a:latin typeface="+mj-lt"/>
              </a:defRPr>
            </a:lvl2pPr>
            <a:lvl3pPr marL="630238" indent="-271463">
              <a:buSzPct val="85000"/>
              <a:buFontTx/>
              <a:buBlip>
                <a:blip r:embed="rId5"/>
              </a:buBlip>
              <a:defRPr sz="1800">
                <a:latin typeface="+mj-lt"/>
              </a:defRPr>
            </a:lvl3pPr>
          </a:lstStyle>
          <a:p>
            <a:pPr lvl="0"/>
            <a:r>
              <a:rPr lang="fr-FR" smtClean="0"/>
              <a:t>Cliquez pour modifier les styles du texte du masque</a:t>
            </a:r>
          </a:p>
          <a:p>
            <a:pPr lvl="1"/>
            <a:r>
              <a:rPr lang="fr-FR" smtClean="0"/>
              <a:t>Deuxième niveau</a:t>
            </a:r>
          </a:p>
        </p:txBody>
      </p:sp>
      <p:sp>
        <p:nvSpPr>
          <p:cNvPr id="11"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Tree>
    <p:extLst>
      <p:ext uri="{BB962C8B-B14F-4D97-AF65-F5344CB8AC3E}">
        <p14:creationId xmlns:p14="http://schemas.microsoft.com/office/powerpoint/2010/main" val="1711674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42766969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pic>
        <p:nvPicPr>
          <p:cNvPr id="4" name="Image 8" descr="Prespa Gorica 060910 (11).JPG"/>
          <p:cNvPicPr>
            <a:picLocks noChangeAspect="1"/>
          </p:cNvPicPr>
          <p:nvPr userDrawn="1"/>
        </p:nvPicPr>
        <p:blipFill>
          <a:blip r:embed="rId2" cstate="print">
            <a:extLst>
              <a:ext uri="{28A0092B-C50C-407E-A947-70E740481C1C}">
                <a14:useLocalDpi xmlns:a14="http://schemas.microsoft.com/office/drawing/2010/main" val="0"/>
              </a:ext>
            </a:extLst>
          </a:blip>
          <a:srcRect t="24693" b="9299"/>
          <a:stretch>
            <a:fillRect/>
          </a:stretch>
        </p:blipFill>
        <p:spPr bwMode="auto">
          <a:xfrm>
            <a:off x="0" y="0"/>
            <a:ext cx="9144000"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3" descr="DSC_1060.jpg"/>
          <p:cNvPicPr>
            <a:picLocks noChangeAspect="1"/>
          </p:cNvPicPr>
          <p:nvPr userDrawn="1"/>
        </p:nvPicPr>
        <p:blipFill>
          <a:blip r:embed="rId3" cstate="print">
            <a:extLst>
              <a:ext uri="{28A0092B-C50C-407E-A947-70E740481C1C}">
                <a14:useLocalDpi xmlns:a14="http://schemas.microsoft.com/office/drawing/2010/main" val="0"/>
              </a:ext>
            </a:extLst>
          </a:blip>
          <a:srcRect l="12933" t="9615" r="12080"/>
          <a:stretch>
            <a:fillRect/>
          </a:stretch>
        </p:blipFill>
        <p:spPr bwMode="auto">
          <a:xfrm>
            <a:off x="0" y="4505325"/>
            <a:ext cx="29162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userDrawn="1"/>
        </p:nvSpPr>
        <p:spPr bwMode="auto">
          <a:xfrm>
            <a:off x="0" y="3711575"/>
            <a:ext cx="2916238" cy="82232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11" name="Titre 10"/>
          <p:cNvSpPr>
            <a:spLocks noGrp="1"/>
          </p:cNvSpPr>
          <p:nvPr>
            <p:ph type="title"/>
          </p:nvPr>
        </p:nvSpPr>
        <p:spPr>
          <a:xfrm>
            <a:off x="0" y="3862427"/>
            <a:ext cx="2915816" cy="717800"/>
          </a:xfrm>
          <a:prstGeom prst="rect">
            <a:avLst/>
          </a:prstGeom>
        </p:spPr>
        <p:txBody>
          <a:bodyPr/>
          <a:lstStyle>
            <a:lvl1pPr algn="ctr">
              <a:defRPr sz="1800">
                <a:solidFill>
                  <a:srgbClr val="0054A6"/>
                </a:solidFill>
              </a:defRPr>
            </a:lvl1pPr>
          </a:lstStyle>
          <a:p>
            <a:r>
              <a:rPr lang="fr-FR" smtClean="0"/>
              <a:t>Cliquez pour modifier le style du titre</a:t>
            </a:r>
            <a:endParaRPr lang="en-GB" dirty="0"/>
          </a:p>
        </p:txBody>
      </p:sp>
      <p:sp>
        <p:nvSpPr>
          <p:cNvPr id="14" name="Espace réservé du texte 13"/>
          <p:cNvSpPr>
            <a:spLocks noGrp="1"/>
          </p:cNvSpPr>
          <p:nvPr>
            <p:ph type="body" sz="quarter" idx="10"/>
          </p:nvPr>
        </p:nvSpPr>
        <p:spPr>
          <a:xfrm>
            <a:off x="5588812" y="3006687"/>
            <a:ext cx="3248393" cy="936625"/>
          </a:xfrm>
          <a:prstGeom prst="rect">
            <a:avLst/>
          </a:prstGeom>
        </p:spPr>
        <p:txBody>
          <a:bodyPr/>
          <a:lstStyle>
            <a:lvl1pPr algn="r">
              <a:buNone/>
              <a:defRPr sz="2000">
                <a:solidFill>
                  <a:schemeClr val="bg1"/>
                </a:solidFill>
                <a:latin typeface="+mj-lt"/>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466030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3" name="Picture 2" descr="P1020705"/>
          <p:cNvPicPr>
            <a:picLocks noChangeAspect="1" noChangeArrowheads="1"/>
          </p:cNvPicPr>
          <p:nvPr userDrawn="1"/>
        </p:nvPicPr>
        <p:blipFill>
          <a:blip r:embed="rId2" cstate="print">
            <a:lum bright="6000" contrast="6000"/>
            <a:extLst>
              <a:ext uri="{28A0092B-C50C-407E-A947-70E740481C1C}">
                <a14:useLocalDpi xmlns:a14="http://schemas.microsoft.com/office/drawing/2010/main" val="0"/>
              </a:ext>
            </a:extLst>
          </a:blip>
          <a:srcRect t="8173" b="25691"/>
          <a:stretch>
            <a:fillRect/>
          </a:stretch>
        </p:blipFill>
        <p:spPr bwMode="auto">
          <a:xfrm>
            <a:off x="0" y="-7938"/>
            <a:ext cx="9148763" cy="453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p:cNvSpPr txBox="1">
            <a:spLocks noChangeArrowheads="1"/>
          </p:cNvSpPr>
          <p:nvPr userDrawn="1"/>
        </p:nvSpPr>
        <p:spPr bwMode="auto">
          <a:xfrm>
            <a:off x="4978400" y="5619750"/>
            <a:ext cx="25034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ts val="300"/>
              </a:spcBef>
            </a:pPr>
            <a:r>
              <a:rPr lang="fr-FR" altLang="fr-FR" sz="1200" b="1">
                <a:solidFill>
                  <a:srgbClr val="0054A6"/>
                </a:solidFill>
              </a:rPr>
              <a:t>Research centre</a:t>
            </a:r>
          </a:p>
          <a:p>
            <a:pPr algn="r" eaLnBrk="1" hangingPunct="1">
              <a:spcBef>
                <a:spcPts val="300"/>
              </a:spcBef>
            </a:pPr>
            <a:r>
              <a:rPr lang="fr-FR" altLang="fr-FR" sz="1200" b="1">
                <a:solidFill>
                  <a:srgbClr val="0054A6"/>
                </a:solidFill>
              </a:rPr>
              <a:t>for the conservation </a:t>
            </a:r>
          </a:p>
          <a:p>
            <a:pPr algn="r" eaLnBrk="1" hangingPunct="1">
              <a:spcBef>
                <a:spcPts val="300"/>
              </a:spcBef>
            </a:pPr>
            <a:r>
              <a:rPr lang="fr-FR" altLang="fr-FR" sz="1200" b="1">
                <a:solidFill>
                  <a:srgbClr val="0054A6"/>
                </a:solidFill>
              </a:rPr>
              <a:t>of Mediterranean</a:t>
            </a:r>
          </a:p>
          <a:p>
            <a:pPr algn="r" eaLnBrk="1" hangingPunct="1">
              <a:spcBef>
                <a:spcPts val="300"/>
              </a:spcBef>
            </a:pPr>
            <a:r>
              <a:rPr lang="fr-FR" altLang="fr-FR" sz="1200" b="1">
                <a:solidFill>
                  <a:srgbClr val="0054A6"/>
                </a:solidFill>
              </a:rPr>
              <a:t>wetlands</a:t>
            </a:r>
          </a:p>
        </p:txBody>
      </p:sp>
      <p:sp>
        <p:nvSpPr>
          <p:cNvPr id="5" name="Rectangle 9"/>
          <p:cNvSpPr>
            <a:spLocks noChangeArrowheads="1"/>
          </p:cNvSpPr>
          <p:nvPr userDrawn="1"/>
        </p:nvSpPr>
        <p:spPr bwMode="auto">
          <a:xfrm>
            <a:off x="0" y="3703638"/>
            <a:ext cx="2916238" cy="82232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6" name="Image 11" descr="TDV300_impressiondpi.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48600" y="5243513"/>
            <a:ext cx="903288"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1"/>
          <p:cNvSpPr txBox="1">
            <a:spLocks noChangeArrowheads="1"/>
          </p:cNvSpPr>
          <p:nvPr userDrawn="1"/>
        </p:nvSpPr>
        <p:spPr>
          <a:xfrm>
            <a:off x="2742510" y="430352"/>
            <a:ext cx="5193792" cy="965607"/>
          </a:xfrm>
          <a:prstGeom prst="rect">
            <a:avLst/>
          </a:prstGeom>
          <a:gradFill>
            <a:gsLst>
              <a:gs pos="54000">
                <a:schemeClr val="tx2">
                  <a:lumMod val="75000"/>
                  <a:alpha val="30000"/>
                </a:schemeClr>
              </a:gs>
              <a:gs pos="100000">
                <a:schemeClr val="tx1">
                  <a:alpha val="0"/>
                </a:schemeClr>
              </a:gs>
            </a:gsLst>
            <a:path path="rect">
              <a:fillToRect l="50000" t="50000" r="50000" b="50000"/>
            </a:path>
          </a:gradFill>
        </p:spPr>
        <p:txBody>
          <a:bodyPr/>
          <a:lstStyle/>
          <a:p>
            <a:pPr algn="ctr" fontAlgn="auto">
              <a:spcAft>
                <a:spcPts val="0"/>
              </a:spcAft>
              <a:defRPr/>
            </a:pPr>
            <a:r>
              <a:rPr lang="fr-FR" sz="4800" dirty="0">
                <a:solidFill>
                  <a:schemeClr val="bg1"/>
                </a:solidFill>
                <a:latin typeface="Tahoma" pitchFamily="34" charset="0"/>
                <a:ea typeface="+mj-ea"/>
                <a:cs typeface="Tahoma" pitchFamily="34" charset="0"/>
              </a:rPr>
              <a:t>TOUR DU VALAT</a:t>
            </a:r>
          </a:p>
        </p:txBody>
      </p:sp>
      <p:pic>
        <p:nvPicPr>
          <p:cNvPr id="8" name="Image 13" descr="IMGP1098.JPG"/>
          <p:cNvPicPr>
            <a:picLocks noChangeAspect="1"/>
          </p:cNvPicPr>
          <p:nvPr userDrawn="1"/>
        </p:nvPicPr>
        <p:blipFill>
          <a:blip r:embed="rId4" cstate="print">
            <a:extLst>
              <a:ext uri="{28A0092B-C50C-407E-A947-70E740481C1C}">
                <a14:useLocalDpi xmlns:a14="http://schemas.microsoft.com/office/drawing/2010/main" val="0"/>
              </a:ext>
            </a:extLst>
          </a:blip>
          <a:srcRect l="15828" t="5017" r="4604"/>
          <a:stretch>
            <a:fillRect/>
          </a:stretch>
        </p:blipFill>
        <p:spPr bwMode="auto">
          <a:xfrm>
            <a:off x="0" y="4519613"/>
            <a:ext cx="2925763"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re 10"/>
          <p:cNvSpPr>
            <a:spLocks noGrp="1"/>
          </p:cNvSpPr>
          <p:nvPr>
            <p:ph type="title"/>
          </p:nvPr>
        </p:nvSpPr>
        <p:spPr>
          <a:xfrm>
            <a:off x="0" y="3890513"/>
            <a:ext cx="2915816" cy="689713"/>
          </a:xfrm>
          <a:prstGeom prst="rect">
            <a:avLst/>
          </a:prstGeom>
        </p:spPr>
        <p:txBody>
          <a:bodyPr/>
          <a:lstStyle>
            <a:lvl1pPr algn="ctr">
              <a:defRPr sz="1800">
                <a:solidFill>
                  <a:srgbClr val="0054A6"/>
                </a:solidFill>
              </a:defRPr>
            </a:lvl1pPr>
          </a:lstStyle>
          <a:p>
            <a:r>
              <a:rPr lang="fr-FR" smtClean="0"/>
              <a:t>Cliquez pour modifier le style du titre</a:t>
            </a:r>
            <a:endParaRPr lang="en-GB" dirty="0"/>
          </a:p>
        </p:txBody>
      </p:sp>
    </p:spTree>
    <p:extLst>
      <p:ext uri="{BB962C8B-B14F-4D97-AF65-F5344CB8AC3E}">
        <p14:creationId xmlns:p14="http://schemas.microsoft.com/office/powerpoint/2010/main" val="3661911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resh water">
    <p:spTree>
      <p:nvGrpSpPr>
        <p:cNvPr id="1" name=""/>
        <p:cNvGrpSpPr/>
        <p:nvPr/>
      </p:nvGrpSpPr>
      <p:grpSpPr>
        <a:xfrm>
          <a:off x="0" y="0"/>
          <a:ext cx="0" cy="0"/>
          <a:chOff x="0" y="0"/>
          <a:chExt cx="0" cy="0"/>
        </a:xfrm>
      </p:grpSpPr>
      <p:sp>
        <p:nvSpPr>
          <p:cNvPr id="2" name="Title 1"/>
          <p:cNvSpPr>
            <a:spLocks noGrp="1"/>
          </p:cNvSpPr>
          <p:nvPr>
            <p:ph type="title"/>
          </p:nvPr>
        </p:nvSpPr>
        <p:spPr>
          <a:xfrm>
            <a:off x="683568" y="300919"/>
            <a:ext cx="6624736" cy="967841"/>
          </a:xfrm>
          <a:prstGeom prst="rect">
            <a:avLst/>
          </a:prstGeom>
        </p:spPr>
        <p:txBody>
          <a:bodyPr/>
          <a:lstStyle>
            <a:lvl1pPr>
              <a:defRPr baseline="0"/>
            </a:lvl1pPr>
          </a:lstStyle>
          <a:p>
            <a:endParaRPr lang="en-US" dirty="0"/>
          </a:p>
        </p:txBody>
      </p:sp>
      <p:sp>
        <p:nvSpPr>
          <p:cNvPr id="3" name="Content Placeholder 2"/>
          <p:cNvSpPr>
            <a:spLocks noGrp="1"/>
          </p:cNvSpPr>
          <p:nvPr>
            <p:ph sz="half" idx="1"/>
          </p:nvPr>
        </p:nvSpPr>
        <p:spPr>
          <a:xfrm>
            <a:off x="668158" y="1484784"/>
            <a:ext cx="7632848" cy="3528392"/>
          </a:xfrm>
          <a:prstGeom prst="rect">
            <a:avLst/>
          </a:prstGeom>
        </p:spPr>
        <p:txBody>
          <a:bodyPr>
            <a:normAutofit/>
          </a:bodyPr>
          <a:lstStyle>
            <a:lvl1pPr marL="342900" indent="-342900">
              <a:buFont typeface="Wingdings" panose="05000000000000000000" pitchFamily="2" charset="2"/>
              <a:buChar char="§"/>
              <a:defRPr sz="1800"/>
            </a:lvl1pPr>
            <a:lvl2pPr marL="742950" indent="-285750">
              <a:buFont typeface="Courier New" panose="02070309020205020404" pitchFamily="49" charset="0"/>
              <a:buChar char="o"/>
              <a:defRPr sz="1400"/>
            </a:lvl2pPr>
            <a:lvl3pPr marL="1200150" indent="-285750">
              <a:buFont typeface="Arial" panose="020B0604020202020204" pitchFamily="34" charset="0"/>
              <a:buChar char="•"/>
              <a:defRPr sz="12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6"/>
          <p:cNvSpPr>
            <a:spLocks noGrp="1"/>
          </p:cNvSpPr>
          <p:nvPr>
            <p:ph type="sldNum" sz="quarter" idx="10"/>
          </p:nvPr>
        </p:nvSpPr>
        <p:spPr>
          <a:xfrm>
            <a:off x="8675688" y="4581525"/>
            <a:ext cx="360362" cy="476250"/>
          </a:xfrm>
          <a:prstGeom prst="rect">
            <a:avLst/>
          </a:prstGeom>
        </p:spPr>
        <p:txBody>
          <a:bodyPr/>
          <a:lstStyle>
            <a:lvl1pPr fontAlgn="auto">
              <a:spcBef>
                <a:spcPts val="0"/>
              </a:spcBef>
              <a:spcAft>
                <a:spcPts val="0"/>
              </a:spcAft>
              <a:defRPr sz="1000">
                <a:latin typeface="+mn-lt"/>
              </a:defRPr>
            </a:lvl1pPr>
          </a:lstStyle>
          <a:p>
            <a:pPr>
              <a:defRPr/>
            </a:pPr>
            <a:fld id="{BAA44C48-25AC-4CD5-9D6B-3D8512BA8FF1}" type="slidenum">
              <a:rPr lang="en-GB"/>
              <a:pPr>
                <a:defRPr/>
              </a:pPr>
              <a:t>‹N°›</a:t>
            </a:fld>
            <a:endParaRPr lang="en-GB" dirty="0"/>
          </a:p>
        </p:txBody>
      </p:sp>
    </p:spTree>
    <p:extLst>
      <p:ext uri="{BB962C8B-B14F-4D97-AF65-F5344CB8AC3E}">
        <p14:creationId xmlns:p14="http://schemas.microsoft.com/office/powerpoint/2010/main" val="8962054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8607795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40173608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397133527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re 1"/>
          <p:cNvSpPr txBox="1">
            <a:spLocks/>
          </p:cNvSpPr>
          <p:nvPr/>
        </p:nvSpPr>
        <p:spPr bwMode="auto">
          <a:xfrm>
            <a:off x="684213" y="10525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spcAft>
                <a:spcPts val="600"/>
              </a:spcAft>
            </a:pPr>
            <a:endParaRPr lang="fr-FR" altLang="fr-FR"/>
          </a:p>
        </p:txBody>
      </p:sp>
      <p:sp>
        <p:nvSpPr>
          <p:cNvPr id="1027" name="Rectangle 9"/>
          <p:cNvSpPr>
            <a:spLocks noChangeArrowheads="1"/>
          </p:cNvSpPr>
          <p:nvPr/>
        </p:nvSpPr>
        <p:spPr bwMode="auto">
          <a:xfrm>
            <a:off x="0" y="541338"/>
            <a:ext cx="468313" cy="13017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1028"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1029" name="Picture 14" descr="poisson-oiseau"/>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Image 7" descr="Prespa Gorica 060910 (11).JPG"/>
          <p:cNvPicPr>
            <a:picLocks noChangeAspect="1"/>
          </p:cNvPicPr>
          <p:nvPr/>
        </p:nvPicPr>
        <p:blipFill>
          <a:blip r:embed="rId11"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3"/>
          <p:cNvSpPr txBox="1">
            <a:spLocks noChangeArrowheads="1"/>
          </p:cNvSpPr>
          <p:nvPr userDrawn="1"/>
        </p:nvSpPr>
        <p:spPr bwMode="auto">
          <a:xfrm rot="16200000">
            <a:off x="-2751430" y="3490169"/>
            <a:ext cx="5891797" cy="323165"/>
          </a:xfrm>
          <a:prstGeom prst="rect">
            <a:avLst/>
          </a:prstGeom>
          <a:noFill/>
          <a:ln w="9525">
            <a:noFill/>
            <a:miter lim="800000"/>
            <a:headEnd/>
            <a:tailEnd/>
          </a:ln>
          <a:effectLst/>
        </p:spPr>
        <p:txBody>
          <a:bodyPr wrap="square">
            <a:spAutoFit/>
          </a:bodyPr>
          <a:lstStyle/>
          <a:p>
            <a:pPr fontAlgn="auto">
              <a:spcBef>
                <a:spcPct val="50000"/>
              </a:spcBef>
              <a:spcAft>
                <a:spcPts val="0"/>
              </a:spcAft>
              <a:defRPr/>
            </a:pPr>
            <a:r>
              <a:rPr lang="en-US" sz="1500" dirty="0" smtClean="0">
                <a:solidFill>
                  <a:schemeClr val="bg1"/>
                </a:solidFill>
                <a:latin typeface="Arial Narrow" pitchFamily="34" charset="0"/>
                <a:cs typeface="Arial" pitchFamily="34" charset="0"/>
              </a:rPr>
              <a:t>10</a:t>
            </a:r>
            <a:r>
              <a:rPr lang="en-US" sz="1500" baseline="30000" dirty="0" smtClean="0">
                <a:solidFill>
                  <a:schemeClr val="bg1"/>
                </a:solidFill>
                <a:latin typeface="Arial Narrow" pitchFamily="34" charset="0"/>
                <a:cs typeface="Arial" pitchFamily="34" charset="0"/>
              </a:rPr>
              <a:t>th</a:t>
            </a:r>
            <a:r>
              <a:rPr lang="en-US" sz="1500" baseline="0" dirty="0" smtClean="0">
                <a:solidFill>
                  <a:schemeClr val="bg1"/>
                </a:solidFill>
                <a:latin typeface="Arial Narrow" pitchFamily="34" charset="0"/>
                <a:cs typeface="Arial" pitchFamily="34" charset="0"/>
              </a:rPr>
              <a:t> INTECOL Conference – </a:t>
            </a:r>
            <a:r>
              <a:rPr lang="en-US" sz="1500" baseline="0" dirty="0" smtClean="0">
                <a:solidFill>
                  <a:srgbClr val="5BC4BF"/>
                </a:solidFill>
                <a:latin typeface="Arial Narrow" pitchFamily="34" charset="0"/>
                <a:cs typeface="Arial" pitchFamily="34" charset="0"/>
              </a:rPr>
              <a:t>Changshu, China, 19-24 September 2016</a:t>
            </a:r>
            <a:endParaRPr lang="en-US" sz="1500" dirty="0" smtClean="0">
              <a:solidFill>
                <a:srgbClr val="5BC4BF"/>
              </a:solidFill>
              <a:latin typeface="Arial Narrow"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6.jpeg"/><Relationship Id="rId7" Type="http://schemas.openxmlformats.org/officeDocument/2006/relationships/image" Target="../media/image38.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56.emf"/><Relationship Id="rId5" Type="http://schemas.openxmlformats.org/officeDocument/2006/relationships/oleObject" Target="../embeddings/Feuille_Microsoft_Excel_97-20031.xls"/><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hyperlink" Target="http://medwet.org/wp-content/uploads/2015/02/Camembert-note-MWO.jp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65.jpe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png"/><Relationship Id="rId7" Type="http://schemas.openxmlformats.org/officeDocument/2006/relationships/image" Target="../media/image70.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69.jpeg"/><Relationship Id="rId5" Type="http://schemas.openxmlformats.org/officeDocument/2006/relationships/image" Target="../media/image68.jpeg"/><Relationship Id="rId10" Type="http://schemas.openxmlformats.org/officeDocument/2006/relationships/image" Target="../media/image72.jpeg"/><Relationship Id="rId4" Type="http://schemas.openxmlformats.org/officeDocument/2006/relationships/image" Target="../media/image67.jpeg"/><Relationship Id="rId9" Type="http://schemas.openxmlformats.org/officeDocument/2006/relationships/hyperlink" Target="//upload.wikimedia.org/wikipedia/commons/e/e7/Pelobates_cultripes_JLH_ad.jpg" TargetMode="External"/></Relationships>
</file>

<file path=ppt/slides/_rels/slide4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77.jpeg"/></Relationships>
</file>

<file path=ppt/slides/_rels/slide5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53165" y="3834618"/>
            <a:ext cx="3094074" cy="649911"/>
          </a:xfrm>
        </p:spPr>
        <p:txBody>
          <a:bodyPr/>
          <a:lstStyle/>
          <a:p>
            <a:r>
              <a:rPr lang="ar-DZ" sz="1600" b="1" dirty="0">
                <a:solidFill>
                  <a:schemeClr val="bg1"/>
                </a:solidFill>
              </a:rPr>
              <a:t>نوفمبر 2019</a:t>
            </a:r>
            <a:endParaRPr lang="fr-FR" sz="1100" b="1" i="1" dirty="0">
              <a:solidFill>
                <a:schemeClr val="bg1"/>
              </a:solidFill>
            </a:endParaRPr>
          </a:p>
        </p:txBody>
      </p:sp>
      <p:sp>
        <p:nvSpPr>
          <p:cNvPr id="7" name="Espace réservé du texte 6"/>
          <p:cNvSpPr>
            <a:spLocks noGrp="1"/>
          </p:cNvSpPr>
          <p:nvPr>
            <p:ph type="body" sz="quarter" idx="10"/>
          </p:nvPr>
        </p:nvSpPr>
        <p:spPr>
          <a:xfrm>
            <a:off x="439271" y="2147917"/>
            <a:ext cx="8704729" cy="1193993"/>
          </a:xfrm>
        </p:spPr>
        <p:txBody>
          <a:bodyPr/>
          <a:lstStyle/>
          <a:p>
            <a:pPr eaLnBrk="1" hangingPunct="1">
              <a:defRPr/>
            </a:pPr>
            <a:r>
              <a:rPr lang="ar-DZ" sz="3600" b="1" dirty="0"/>
              <a:t>مرصد </a:t>
            </a:r>
            <a:r>
              <a:rPr lang="ar-DZ" sz="3600" b="1" dirty="0" smtClean="0"/>
              <a:t>لمراقبة المناطق الرطبة </a:t>
            </a:r>
            <a:r>
              <a:rPr lang="ar-DZ" sz="3600" b="1" dirty="0"/>
              <a:t>المتوسطية</a:t>
            </a:r>
            <a:endParaRPr lang="en-GB" sz="3600" b="1"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1407" y="4538663"/>
            <a:ext cx="6391275"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2211" y="5088840"/>
            <a:ext cx="987877" cy="105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0200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re 2"/>
          <p:cNvSpPr>
            <a:spLocks noGrp="1"/>
          </p:cNvSpPr>
          <p:nvPr>
            <p:ph type="title" idx="4294967295"/>
          </p:nvPr>
        </p:nvSpPr>
        <p:spPr bwMode="auto">
          <a:xfrm>
            <a:off x="914400" y="125413"/>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err="1">
                <a:solidFill>
                  <a:schemeClr val="bg1"/>
                </a:solidFill>
              </a:rPr>
              <a:t>الحوكمة</a:t>
            </a:r>
            <a:r>
              <a:rPr lang="ar-DZ" altLang="fr-FR" sz="2400" b="1" dirty="0">
                <a:solidFill>
                  <a:schemeClr val="bg1"/>
                </a:solidFill>
              </a:rPr>
              <a:t> والشراكة</a:t>
            </a:r>
            <a:endParaRPr lang="en-US" altLang="fr-FR" sz="2400" i="1" dirty="0" smtClean="0">
              <a:solidFill>
                <a:schemeClr val="bg1"/>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3335816559"/>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sp>
        <p:nvSpPr>
          <p:cNvPr id="4" name="Rectangle 4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pSp>
        <p:nvGrpSpPr>
          <p:cNvPr id="56" name="Group 1"/>
          <p:cNvGrpSpPr/>
          <p:nvPr/>
        </p:nvGrpSpPr>
        <p:grpSpPr bwMode="auto">
          <a:xfrm>
            <a:off x="735240" y="1087438"/>
            <a:ext cx="6705600" cy="4754245"/>
            <a:chOff x="0" y="0"/>
            <a:chExt cx="13103" cy="7488"/>
          </a:xfrm>
        </p:grpSpPr>
        <p:sp>
          <p:nvSpPr>
            <p:cNvPr id="57" name="AutoShape 45"/>
            <p:cNvSpPr>
              <a:spLocks noChangeAspect="1" noChangeArrowheads="1" noTextEdit="1"/>
            </p:cNvSpPr>
            <p:nvPr/>
          </p:nvSpPr>
          <p:spPr bwMode="auto">
            <a:xfrm>
              <a:off x="0" y="0"/>
              <a:ext cx="9072" cy="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nvGrpSpPr>
            <p:cNvPr id="58" name="Group 130"/>
            <p:cNvGrpSpPr>
              <a:grpSpLocks/>
            </p:cNvGrpSpPr>
            <p:nvPr/>
          </p:nvGrpSpPr>
          <p:grpSpPr bwMode="auto">
            <a:xfrm>
              <a:off x="6176" y="4608"/>
              <a:ext cx="2895" cy="1296"/>
              <a:chOff x="6176" y="4608"/>
              <a:chExt cx="4376" cy="2584"/>
            </a:xfrm>
          </p:grpSpPr>
          <p:sp>
            <p:nvSpPr>
              <p:cNvPr id="93" name="Oval 131"/>
              <p:cNvSpPr>
                <a:spLocks noChangeArrowheads="1"/>
              </p:cNvSpPr>
              <p:nvPr/>
            </p:nvSpPr>
            <p:spPr bwMode="auto">
              <a:xfrm>
                <a:off x="6176" y="4608"/>
                <a:ext cx="4353" cy="2584"/>
              </a:xfrm>
              <a:prstGeom prst="ellipse">
                <a:avLst/>
              </a:prstGeom>
              <a:solidFill>
                <a:srgbClr val="FFFF99"/>
              </a:solidFill>
              <a:ln w="0">
                <a:solidFill>
                  <a:srgbClr val="000000"/>
                </a:solidFill>
                <a:round/>
                <a:headEnd/>
                <a:tailEnd/>
              </a:ln>
            </p:spPr>
            <p:txBody>
              <a:bodyPr lIns="73152" tIns="36576" rIns="73152" bIns="36576"/>
              <a:lstStyle/>
              <a:p>
                <a:endParaRPr lang="fr-FR"/>
              </a:p>
            </p:txBody>
          </p:sp>
          <p:sp>
            <p:nvSpPr>
              <p:cNvPr id="94" name="Oval 132"/>
              <p:cNvSpPr>
                <a:spLocks noChangeArrowheads="1"/>
              </p:cNvSpPr>
              <p:nvPr/>
            </p:nvSpPr>
            <p:spPr bwMode="auto">
              <a:xfrm>
                <a:off x="6199" y="4608"/>
                <a:ext cx="4353" cy="2584"/>
              </a:xfrm>
              <a:prstGeom prst="ellipse">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grpSp>
          <p:nvGrpSpPr>
            <p:cNvPr id="59" name="Group 133"/>
            <p:cNvGrpSpPr>
              <a:grpSpLocks/>
            </p:cNvGrpSpPr>
            <p:nvPr/>
          </p:nvGrpSpPr>
          <p:grpSpPr bwMode="auto">
            <a:xfrm>
              <a:off x="2721" y="4608"/>
              <a:ext cx="2895" cy="1296"/>
              <a:chOff x="2721" y="4608"/>
              <a:chExt cx="4376" cy="2584"/>
            </a:xfrm>
          </p:grpSpPr>
          <p:sp>
            <p:nvSpPr>
              <p:cNvPr id="91" name="Oval 134"/>
              <p:cNvSpPr>
                <a:spLocks noChangeArrowheads="1"/>
              </p:cNvSpPr>
              <p:nvPr/>
            </p:nvSpPr>
            <p:spPr bwMode="auto">
              <a:xfrm>
                <a:off x="2721" y="4608"/>
                <a:ext cx="4353" cy="2584"/>
              </a:xfrm>
              <a:prstGeom prst="ellipse">
                <a:avLst/>
              </a:prstGeom>
              <a:solidFill>
                <a:srgbClr val="FFFF99"/>
              </a:solidFill>
              <a:ln w="0">
                <a:solidFill>
                  <a:srgbClr val="000000"/>
                </a:solidFill>
                <a:round/>
                <a:headEnd/>
                <a:tailEnd/>
              </a:ln>
            </p:spPr>
            <p:txBody>
              <a:bodyPr lIns="73152" tIns="36576" rIns="73152" bIns="36576"/>
              <a:lstStyle/>
              <a:p>
                <a:endParaRPr lang="fr-FR"/>
              </a:p>
            </p:txBody>
          </p:sp>
          <p:sp>
            <p:nvSpPr>
              <p:cNvPr id="92" name="Oval 135"/>
              <p:cNvSpPr>
                <a:spLocks noChangeArrowheads="1"/>
              </p:cNvSpPr>
              <p:nvPr/>
            </p:nvSpPr>
            <p:spPr bwMode="auto">
              <a:xfrm>
                <a:off x="2744" y="4608"/>
                <a:ext cx="4353" cy="2584"/>
              </a:xfrm>
              <a:prstGeom prst="ellipse">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grpSp>
          <p:nvGrpSpPr>
            <p:cNvPr id="60" name="Group 136"/>
            <p:cNvGrpSpPr>
              <a:grpSpLocks/>
            </p:cNvGrpSpPr>
            <p:nvPr/>
          </p:nvGrpSpPr>
          <p:grpSpPr bwMode="auto">
            <a:xfrm>
              <a:off x="4595" y="2736"/>
              <a:ext cx="2319" cy="1008"/>
              <a:chOff x="4595" y="2736"/>
              <a:chExt cx="953" cy="654"/>
            </a:xfrm>
          </p:grpSpPr>
          <p:sp>
            <p:nvSpPr>
              <p:cNvPr id="89" name="Freeform 137"/>
              <p:cNvSpPr>
                <a:spLocks/>
              </p:cNvSpPr>
              <p:nvPr/>
            </p:nvSpPr>
            <p:spPr bwMode="auto">
              <a:xfrm>
                <a:off x="4595" y="2736"/>
                <a:ext cx="947" cy="654"/>
              </a:xfrm>
              <a:custGeom>
                <a:avLst/>
                <a:gdLst>
                  <a:gd name="T0" fmla="*/ 82 w 2064"/>
                  <a:gd name="T1" fmla="*/ 0 h 1424"/>
                  <a:gd name="T2" fmla="*/ 0 w 2064"/>
                  <a:gd name="T3" fmla="*/ 82 h 1424"/>
                  <a:gd name="T4" fmla="*/ 0 w 2064"/>
                  <a:gd name="T5" fmla="*/ 572 h 1424"/>
                  <a:gd name="T6" fmla="*/ 82 w 2064"/>
                  <a:gd name="T7" fmla="*/ 654 h 1424"/>
                  <a:gd name="T8" fmla="*/ 865 w 2064"/>
                  <a:gd name="T9" fmla="*/ 654 h 1424"/>
                  <a:gd name="T10" fmla="*/ 947 w 2064"/>
                  <a:gd name="T11" fmla="*/ 572 h 1424"/>
                  <a:gd name="T12" fmla="*/ 947 w 2064"/>
                  <a:gd name="T13" fmla="*/ 82 h 1424"/>
                  <a:gd name="T14" fmla="*/ 865 w 2064"/>
                  <a:gd name="T15" fmla="*/ 0 h 1424"/>
                  <a:gd name="T16" fmla="*/ 82 w 2064"/>
                  <a:gd name="T17" fmla="*/ 0 h 14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1424"/>
                  <a:gd name="T29" fmla="*/ 2064 w 2064"/>
                  <a:gd name="T30" fmla="*/ 1424 h 14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1424">
                    <a:moveTo>
                      <a:pt x="178" y="0"/>
                    </a:moveTo>
                    <a:cubicBezTo>
                      <a:pt x="80" y="0"/>
                      <a:pt x="0" y="80"/>
                      <a:pt x="0" y="178"/>
                    </a:cubicBezTo>
                    <a:lnTo>
                      <a:pt x="0" y="1246"/>
                    </a:lnTo>
                    <a:cubicBezTo>
                      <a:pt x="0" y="1345"/>
                      <a:pt x="80" y="1424"/>
                      <a:pt x="178" y="1424"/>
                    </a:cubicBezTo>
                    <a:lnTo>
                      <a:pt x="1886" y="1424"/>
                    </a:lnTo>
                    <a:cubicBezTo>
                      <a:pt x="1985" y="1424"/>
                      <a:pt x="2064" y="1345"/>
                      <a:pt x="2064" y="1246"/>
                    </a:cubicBezTo>
                    <a:lnTo>
                      <a:pt x="2064" y="178"/>
                    </a:lnTo>
                    <a:cubicBezTo>
                      <a:pt x="2064" y="80"/>
                      <a:pt x="1985" y="0"/>
                      <a:pt x="1886" y="0"/>
                    </a:cubicBezTo>
                    <a:lnTo>
                      <a:pt x="178" y="0"/>
                    </a:lnTo>
                    <a:close/>
                  </a:path>
                </a:pathLst>
              </a:custGeom>
              <a:solidFill>
                <a:srgbClr val="CC99FF"/>
              </a:solidFill>
              <a:ln w="0">
                <a:solidFill>
                  <a:srgbClr val="000000"/>
                </a:solidFill>
                <a:round/>
                <a:headEnd/>
                <a:tailEnd/>
              </a:ln>
            </p:spPr>
            <p:txBody>
              <a:bodyPr lIns="73152" tIns="36576" rIns="73152" bIns="36576"/>
              <a:lstStyle/>
              <a:p>
                <a:endParaRPr lang="fr-FR"/>
              </a:p>
            </p:txBody>
          </p:sp>
          <p:sp>
            <p:nvSpPr>
              <p:cNvPr id="90" name="Freeform 138"/>
              <p:cNvSpPr>
                <a:spLocks/>
              </p:cNvSpPr>
              <p:nvPr/>
            </p:nvSpPr>
            <p:spPr bwMode="auto">
              <a:xfrm>
                <a:off x="4601" y="2736"/>
                <a:ext cx="947" cy="654"/>
              </a:xfrm>
              <a:custGeom>
                <a:avLst/>
                <a:gdLst>
                  <a:gd name="T0" fmla="*/ 82 w 2064"/>
                  <a:gd name="T1" fmla="*/ 0 h 1424"/>
                  <a:gd name="T2" fmla="*/ 0 w 2064"/>
                  <a:gd name="T3" fmla="*/ 82 h 1424"/>
                  <a:gd name="T4" fmla="*/ 0 w 2064"/>
                  <a:gd name="T5" fmla="*/ 572 h 1424"/>
                  <a:gd name="T6" fmla="*/ 82 w 2064"/>
                  <a:gd name="T7" fmla="*/ 654 h 1424"/>
                  <a:gd name="T8" fmla="*/ 865 w 2064"/>
                  <a:gd name="T9" fmla="*/ 654 h 1424"/>
                  <a:gd name="T10" fmla="*/ 947 w 2064"/>
                  <a:gd name="T11" fmla="*/ 572 h 1424"/>
                  <a:gd name="T12" fmla="*/ 947 w 2064"/>
                  <a:gd name="T13" fmla="*/ 82 h 1424"/>
                  <a:gd name="T14" fmla="*/ 865 w 2064"/>
                  <a:gd name="T15" fmla="*/ 0 h 1424"/>
                  <a:gd name="T16" fmla="*/ 82 w 2064"/>
                  <a:gd name="T17" fmla="*/ 0 h 14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1424"/>
                  <a:gd name="T29" fmla="*/ 2064 w 2064"/>
                  <a:gd name="T30" fmla="*/ 1424 h 14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1424">
                    <a:moveTo>
                      <a:pt x="178" y="0"/>
                    </a:moveTo>
                    <a:cubicBezTo>
                      <a:pt x="80" y="0"/>
                      <a:pt x="0" y="80"/>
                      <a:pt x="0" y="178"/>
                    </a:cubicBezTo>
                    <a:lnTo>
                      <a:pt x="0" y="1246"/>
                    </a:lnTo>
                    <a:cubicBezTo>
                      <a:pt x="0" y="1345"/>
                      <a:pt x="80" y="1424"/>
                      <a:pt x="178" y="1424"/>
                    </a:cubicBezTo>
                    <a:lnTo>
                      <a:pt x="1886" y="1424"/>
                    </a:lnTo>
                    <a:cubicBezTo>
                      <a:pt x="1985" y="1424"/>
                      <a:pt x="2064" y="1345"/>
                      <a:pt x="2064" y="1246"/>
                    </a:cubicBezTo>
                    <a:lnTo>
                      <a:pt x="2064" y="178"/>
                    </a:lnTo>
                    <a:cubicBezTo>
                      <a:pt x="2064" y="80"/>
                      <a:pt x="1985" y="0"/>
                      <a:pt x="1886" y="0"/>
                    </a:cubicBezTo>
                    <a:lnTo>
                      <a:pt x="178"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sp>
          <p:nvSpPr>
            <p:cNvPr id="61" name="Freeform 140"/>
            <p:cNvSpPr>
              <a:spLocks/>
            </p:cNvSpPr>
            <p:nvPr/>
          </p:nvSpPr>
          <p:spPr bwMode="auto">
            <a:xfrm>
              <a:off x="9503" y="0"/>
              <a:ext cx="3600" cy="2160"/>
            </a:xfrm>
            <a:custGeom>
              <a:avLst/>
              <a:gdLst>
                <a:gd name="T0" fmla="*/ 44 w 1504"/>
                <a:gd name="T1" fmla="*/ 0 h 768"/>
                <a:gd name="T2" fmla="*/ 0 w 1504"/>
                <a:gd name="T3" fmla="*/ 44 h 768"/>
                <a:gd name="T4" fmla="*/ 0 w 1504"/>
                <a:gd name="T5" fmla="*/ 309 h 768"/>
                <a:gd name="T6" fmla="*/ 44 w 1504"/>
                <a:gd name="T7" fmla="*/ 353 h 768"/>
                <a:gd name="T8" fmla="*/ 646 w 1504"/>
                <a:gd name="T9" fmla="*/ 353 h 768"/>
                <a:gd name="T10" fmla="*/ 690 w 1504"/>
                <a:gd name="T11" fmla="*/ 309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62" name="Rectangle 61"/>
            <p:cNvSpPr>
              <a:spLocks noChangeArrowheads="1"/>
            </p:cNvSpPr>
            <p:nvPr/>
          </p:nvSpPr>
          <p:spPr bwMode="auto">
            <a:xfrm>
              <a:off x="4896" y="2880"/>
              <a:ext cx="1584"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ar-SA" sz="1100" b="1" i="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وحدة التنسيق</a:t>
              </a:r>
              <a:endParaRPr lang="fr-FR" sz="1200">
                <a:effectLst/>
                <a:latin typeface="Times New Roman" panose="02020603050405020304" pitchFamily="18" charset="0"/>
                <a:ea typeface="Times New Roman" panose="02020603050405020304" pitchFamily="18" charset="0"/>
              </a:endParaRPr>
            </a:p>
            <a:p>
              <a:pPr algn="ctr" fontAlgn="base">
                <a:spcAft>
                  <a:spcPts val="0"/>
                </a:spcAft>
              </a:pPr>
              <a:r>
                <a:rPr lang="fr-FR" sz="1100" i="1" kern="1200">
                  <a:solidFill>
                    <a:srgbClr val="000000"/>
                  </a:solidFill>
                  <a:effectLst/>
                  <a:latin typeface="Arial" panose="020B0604020202020204" pitchFamily="34" charset="0"/>
                  <a:ea typeface="Times New Roman" panose="02020603050405020304" pitchFamily="18" charset="0"/>
                </a:rPr>
                <a:t>(TdV)</a:t>
              </a:r>
              <a:endParaRPr lang="fr-FR" sz="1200">
                <a:effectLst/>
                <a:latin typeface="Times New Roman" panose="02020603050405020304" pitchFamily="18" charset="0"/>
                <a:ea typeface="Times New Roman" panose="02020603050405020304" pitchFamily="18" charset="0"/>
              </a:endParaRPr>
            </a:p>
          </p:txBody>
        </p:sp>
        <p:sp>
          <p:nvSpPr>
            <p:cNvPr id="63" name="Rectangle 62"/>
            <p:cNvSpPr>
              <a:spLocks noChangeArrowheads="1"/>
            </p:cNvSpPr>
            <p:nvPr/>
          </p:nvSpPr>
          <p:spPr bwMode="auto">
            <a:xfrm>
              <a:off x="9791" y="718"/>
              <a:ext cx="158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rtl="1">
                <a:spcAft>
                  <a:spcPts val="0"/>
                </a:spcAft>
              </a:pPr>
              <a:r>
                <a:rPr lang="ar-SA" sz="1400" b="1" dirty="0" err="1">
                  <a:solidFill>
                    <a:srgbClr val="000000"/>
                  </a:solidFill>
                  <a:latin typeface="Times New Roman" panose="02020603050405020304" pitchFamily="18" charset="0"/>
                  <a:ea typeface="Times New Roman" panose="02020603050405020304" pitchFamily="18" charset="0"/>
                </a:rPr>
                <a:t>الحوكمة</a:t>
              </a:r>
              <a:r>
                <a:rPr lang="ar-SA" sz="1400" b="1" dirty="0">
                  <a:solidFill>
                    <a:srgbClr val="000000"/>
                  </a:solidFill>
                  <a:latin typeface="Times New Roman" panose="02020603050405020304" pitchFamily="18" charset="0"/>
                  <a:ea typeface="Times New Roman" panose="02020603050405020304" pitchFamily="18" charset="0"/>
                </a:rPr>
                <a:t> </a:t>
              </a:r>
              <a:endParaRPr lang="fr-FR" sz="1200" dirty="0">
                <a:effectLst/>
                <a:latin typeface="Times New Roman" panose="02020603050405020304" pitchFamily="18" charset="0"/>
                <a:ea typeface="Times New Roman" panose="02020603050405020304" pitchFamily="18" charset="0"/>
              </a:endParaRPr>
            </a:p>
          </p:txBody>
        </p:sp>
        <p:sp>
          <p:nvSpPr>
            <p:cNvPr id="64" name="Freeform 145"/>
            <p:cNvSpPr>
              <a:spLocks/>
            </p:cNvSpPr>
            <p:nvPr/>
          </p:nvSpPr>
          <p:spPr bwMode="auto">
            <a:xfrm>
              <a:off x="9355" y="2590"/>
              <a:ext cx="3604" cy="1008"/>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65" name="Rectangle 64"/>
            <p:cNvSpPr>
              <a:spLocks noChangeArrowheads="1"/>
            </p:cNvSpPr>
            <p:nvPr/>
          </p:nvSpPr>
          <p:spPr bwMode="auto">
            <a:xfrm>
              <a:off x="3456" y="4896"/>
              <a:ext cx="1440"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الشركاء الفنيين والمؤسسيين</a:t>
              </a:r>
              <a:endParaRPr lang="fr-FR" sz="1200">
                <a:effectLst/>
                <a:latin typeface="Times New Roman" panose="02020603050405020304" pitchFamily="18" charset="0"/>
                <a:ea typeface="Times New Roman" panose="02020603050405020304" pitchFamily="18" charset="0"/>
              </a:endParaRPr>
            </a:p>
          </p:txBody>
        </p:sp>
        <p:sp>
          <p:nvSpPr>
            <p:cNvPr id="66" name="Rectangle 65"/>
            <p:cNvSpPr>
              <a:spLocks noChangeArrowheads="1"/>
            </p:cNvSpPr>
            <p:nvPr/>
          </p:nvSpPr>
          <p:spPr bwMode="auto">
            <a:xfrm>
              <a:off x="9791" y="2878"/>
              <a:ext cx="14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rtl="1" fontAlgn="base">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الادارة التنفيذية</a:t>
              </a:r>
              <a:endParaRPr lang="fr-FR" sz="1200">
                <a:effectLst/>
                <a:latin typeface="Times New Roman" panose="02020603050405020304" pitchFamily="18" charset="0"/>
                <a:ea typeface="Times New Roman" panose="02020603050405020304" pitchFamily="18" charset="0"/>
              </a:endParaRPr>
            </a:p>
          </p:txBody>
        </p:sp>
        <p:grpSp>
          <p:nvGrpSpPr>
            <p:cNvPr id="67" name="Group 149"/>
            <p:cNvGrpSpPr>
              <a:grpSpLocks/>
            </p:cNvGrpSpPr>
            <p:nvPr/>
          </p:nvGrpSpPr>
          <p:grpSpPr bwMode="auto">
            <a:xfrm>
              <a:off x="4592" y="1152"/>
              <a:ext cx="2319" cy="1008"/>
              <a:chOff x="4592" y="1152"/>
              <a:chExt cx="2899" cy="1260"/>
            </a:xfrm>
          </p:grpSpPr>
          <p:sp>
            <p:nvSpPr>
              <p:cNvPr id="87" name="Freeform 150"/>
              <p:cNvSpPr>
                <a:spLocks/>
              </p:cNvSpPr>
              <p:nvPr/>
            </p:nvSpPr>
            <p:spPr bwMode="auto">
              <a:xfrm>
                <a:off x="4592" y="1152"/>
                <a:ext cx="2880" cy="1260"/>
              </a:xfrm>
              <a:custGeom>
                <a:avLst/>
                <a:gdLst>
                  <a:gd name="T0" fmla="*/ 184 w 1504"/>
                  <a:gd name="T1" fmla="*/ 0 h 768"/>
                  <a:gd name="T2" fmla="*/ 0 w 1504"/>
                  <a:gd name="T3" fmla="*/ 158 h 768"/>
                  <a:gd name="T4" fmla="*/ 0 w 1504"/>
                  <a:gd name="T5" fmla="*/ 1103 h 768"/>
                  <a:gd name="T6" fmla="*/ 184 w 1504"/>
                  <a:gd name="T7" fmla="*/ 1260 h 768"/>
                  <a:gd name="T8" fmla="*/ 2696 w 1504"/>
                  <a:gd name="T9" fmla="*/ 1260 h 768"/>
                  <a:gd name="T10" fmla="*/ 2880 w 1504"/>
                  <a:gd name="T11" fmla="*/ 1103 h 768"/>
                  <a:gd name="T12" fmla="*/ 2880 w 1504"/>
                  <a:gd name="T13" fmla="*/ 158 h 768"/>
                  <a:gd name="T14" fmla="*/ 2696 w 1504"/>
                  <a:gd name="T15" fmla="*/ 0 h 768"/>
                  <a:gd name="T16" fmla="*/ 18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99CCFF"/>
              </a:solidFill>
              <a:ln w="0">
                <a:solidFill>
                  <a:srgbClr val="000000"/>
                </a:solidFill>
                <a:round/>
                <a:headEnd/>
                <a:tailEnd/>
              </a:ln>
            </p:spPr>
            <p:txBody>
              <a:bodyPr lIns="73152" tIns="36576" rIns="73152" bIns="36576"/>
              <a:lstStyle/>
              <a:p>
                <a:endParaRPr lang="fr-FR"/>
              </a:p>
            </p:txBody>
          </p:sp>
          <p:sp>
            <p:nvSpPr>
              <p:cNvPr id="88" name="Freeform 151"/>
              <p:cNvSpPr>
                <a:spLocks/>
              </p:cNvSpPr>
              <p:nvPr/>
            </p:nvSpPr>
            <p:spPr bwMode="auto">
              <a:xfrm>
                <a:off x="4611" y="1152"/>
                <a:ext cx="2880" cy="1260"/>
              </a:xfrm>
              <a:custGeom>
                <a:avLst/>
                <a:gdLst>
                  <a:gd name="T0" fmla="*/ 184 w 1504"/>
                  <a:gd name="T1" fmla="*/ 0 h 768"/>
                  <a:gd name="T2" fmla="*/ 0 w 1504"/>
                  <a:gd name="T3" fmla="*/ 158 h 768"/>
                  <a:gd name="T4" fmla="*/ 0 w 1504"/>
                  <a:gd name="T5" fmla="*/ 1103 h 768"/>
                  <a:gd name="T6" fmla="*/ 184 w 1504"/>
                  <a:gd name="T7" fmla="*/ 1260 h 768"/>
                  <a:gd name="T8" fmla="*/ 2696 w 1504"/>
                  <a:gd name="T9" fmla="*/ 1260 h 768"/>
                  <a:gd name="T10" fmla="*/ 2880 w 1504"/>
                  <a:gd name="T11" fmla="*/ 1103 h 768"/>
                  <a:gd name="T12" fmla="*/ 2880 w 1504"/>
                  <a:gd name="T13" fmla="*/ 158 h 768"/>
                  <a:gd name="T14" fmla="*/ 2696 w 1504"/>
                  <a:gd name="T15" fmla="*/ 0 h 768"/>
                  <a:gd name="T16" fmla="*/ 18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sp>
          <p:nvSpPr>
            <p:cNvPr id="68" name="Rectangle 67"/>
            <p:cNvSpPr>
              <a:spLocks noChangeArrowheads="1"/>
            </p:cNvSpPr>
            <p:nvPr/>
          </p:nvSpPr>
          <p:spPr bwMode="auto">
            <a:xfrm>
              <a:off x="5040" y="1296"/>
              <a:ext cx="1584" cy="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b="1" i="1" kern="1200">
                  <a:solidFill>
                    <a:srgbClr val="000000"/>
                  </a:solidFill>
                  <a:effectLst/>
                  <a:latin typeface="Arial" panose="020B0604020202020204" pitchFamily="34" charset="0"/>
                  <a:ea typeface="Times New Roman" panose="02020603050405020304" pitchFamily="18" charset="0"/>
                </a:rPr>
                <a:t> </a:t>
              </a:r>
              <a:r>
                <a:rPr lang="ar-SA" sz="1100" b="1" i="1" kern="1200">
                  <a:solidFill>
                    <a:srgbClr val="000000"/>
                  </a:solidFill>
                  <a:effectLst/>
                  <a:latin typeface="Arial" panose="020B0604020202020204" pitchFamily="34" charset="0"/>
                  <a:ea typeface="Times New Roman" panose="02020603050405020304" pitchFamily="18" charset="0"/>
                </a:rPr>
                <a:t>اللجنة التوجيهية لمدويت</a:t>
              </a:r>
              <a:endParaRPr lang="fr-FR" sz="1200">
                <a:effectLst/>
                <a:latin typeface="Times New Roman" panose="02020603050405020304" pitchFamily="18" charset="0"/>
                <a:ea typeface="Times New Roman" panose="02020603050405020304" pitchFamily="18" charset="0"/>
              </a:endParaRPr>
            </a:p>
          </p:txBody>
        </p:sp>
        <p:grpSp>
          <p:nvGrpSpPr>
            <p:cNvPr id="69" name="Group 153"/>
            <p:cNvGrpSpPr>
              <a:grpSpLocks/>
            </p:cNvGrpSpPr>
            <p:nvPr/>
          </p:nvGrpSpPr>
          <p:grpSpPr bwMode="auto">
            <a:xfrm>
              <a:off x="3725" y="0"/>
              <a:ext cx="4963" cy="1008"/>
              <a:chOff x="3725" y="0"/>
              <a:chExt cx="858" cy="359"/>
            </a:xfrm>
          </p:grpSpPr>
          <p:sp>
            <p:nvSpPr>
              <p:cNvPr id="85" name="Freeform 154"/>
              <p:cNvSpPr>
                <a:spLocks/>
              </p:cNvSpPr>
              <p:nvPr/>
            </p:nvSpPr>
            <p:spPr bwMode="auto">
              <a:xfrm>
                <a:off x="3725" y="0"/>
                <a:ext cx="855" cy="359"/>
              </a:xfrm>
              <a:custGeom>
                <a:avLst/>
                <a:gdLst>
                  <a:gd name="T0" fmla="*/ 45 w 1520"/>
                  <a:gd name="T1" fmla="*/ 0 h 784"/>
                  <a:gd name="T2" fmla="*/ 0 w 1520"/>
                  <a:gd name="T3" fmla="*/ 45 h 784"/>
                  <a:gd name="T4" fmla="*/ 0 w 1520"/>
                  <a:gd name="T5" fmla="*/ 314 h 784"/>
                  <a:gd name="T6" fmla="*/ 45 w 1520"/>
                  <a:gd name="T7" fmla="*/ 359 h 784"/>
                  <a:gd name="T8" fmla="*/ 652 w 1520"/>
                  <a:gd name="T9" fmla="*/ 359 h 784"/>
                  <a:gd name="T10" fmla="*/ 697 w 1520"/>
                  <a:gd name="T11" fmla="*/ 314 h 784"/>
                  <a:gd name="T12" fmla="*/ 697 w 1520"/>
                  <a:gd name="T13" fmla="*/ 45 h 784"/>
                  <a:gd name="T14" fmla="*/ 652 w 1520"/>
                  <a:gd name="T15" fmla="*/ 0 h 784"/>
                  <a:gd name="T16" fmla="*/ 45 w 1520"/>
                  <a:gd name="T17" fmla="*/ 0 h 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0"/>
                  <a:gd name="T28" fmla="*/ 0 h 784"/>
                  <a:gd name="T29" fmla="*/ 1520 w 1520"/>
                  <a:gd name="T30" fmla="*/ 784 h 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0" h="784">
                    <a:moveTo>
                      <a:pt x="98" y="0"/>
                    </a:moveTo>
                    <a:cubicBezTo>
                      <a:pt x="44" y="0"/>
                      <a:pt x="0" y="44"/>
                      <a:pt x="0" y="98"/>
                    </a:cubicBezTo>
                    <a:lnTo>
                      <a:pt x="0" y="686"/>
                    </a:lnTo>
                    <a:cubicBezTo>
                      <a:pt x="0" y="741"/>
                      <a:pt x="44" y="784"/>
                      <a:pt x="98" y="784"/>
                    </a:cubicBezTo>
                    <a:lnTo>
                      <a:pt x="1422" y="784"/>
                    </a:lnTo>
                    <a:cubicBezTo>
                      <a:pt x="1477" y="784"/>
                      <a:pt x="1520" y="741"/>
                      <a:pt x="1520" y="686"/>
                    </a:cubicBezTo>
                    <a:lnTo>
                      <a:pt x="1520" y="98"/>
                    </a:lnTo>
                    <a:cubicBezTo>
                      <a:pt x="1520" y="44"/>
                      <a:pt x="1477" y="0"/>
                      <a:pt x="1422" y="0"/>
                    </a:cubicBezTo>
                    <a:lnTo>
                      <a:pt x="98" y="0"/>
                    </a:lnTo>
                    <a:close/>
                  </a:path>
                </a:pathLst>
              </a:custGeom>
              <a:solidFill>
                <a:srgbClr val="99CCFF"/>
              </a:solidFill>
              <a:ln w="0">
                <a:solidFill>
                  <a:srgbClr val="000000"/>
                </a:solidFill>
                <a:round/>
                <a:headEnd/>
                <a:tailEnd/>
              </a:ln>
            </p:spPr>
            <p:txBody>
              <a:bodyPr lIns="73152" tIns="36576" rIns="73152" bIns="36576"/>
              <a:lstStyle/>
              <a:p>
                <a:endParaRPr lang="fr-FR"/>
              </a:p>
            </p:txBody>
          </p:sp>
          <p:sp>
            <p:nvSpPr>
              <p:cNvPr id="86" name="Freeform 155"/>
              <p:cNvSpPr>
                <a:spLocks/>
              </p:cNvSpPr>
              <p:nvPr/>
            </p:nvSpPr>
            <p:spPr bwMode="auto">
              <a:xfrm>
                <a:off x="3728" y="0"/>
                <a:ext cx="855" cy="359"/>
              </a:xfrm>
              <a:custGeom>
                <a:avLst/>
                <a:gdLst>
                  <a:gd name="T0" fmla="*/ 45 w 1520"/>
                  <a:gd name="T1" fmla="*/ 0 h 784"/>
                  <a:gd name="T2" fmla="*/ 0 w 1520"/>
                  <a:gd name="T3" fmla="*/ 45 h 784"/>
                  <a:gd name="T4" fmla="*/ 0 w 1520"/>
                  <a:gd name="T5" fmla="*/ 314 h 784"/>
                  <a:gd name="T6" fmla="*/ 45 w 1520"/>
                  <a:gd name="T7" fmla="*/ 359 h 784"/>
                  <a:gd name="T8" fmla="*/ 652 w 1520"/>
                  <a:gd name="T9" fmla="*/ 359 h 784"/>
                  <a:gd name="T10" fmla="*/ 697 w 1520"/>
                  <a:gd name="T11" fmla="*/ 314 h 784"/>
                  <a:gd name="T12" fmla="*/ 697 w 1520"/>
                  <a:gd name="T13" fmla="*/ 45 h 784"/>
                  <a:gd name="T14" fmla="*/ 652 w 1520"/>
                  <a:gd name="T15" fmla="*/ 0 h 784"/>
                  <a:gd name="T16" fmla="*/ 45 w 1520"/>
                  <a:gd name="T17" fmla="*/ 0 h 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0"/>
                  <a:gd name="T28" fmla="*/ 0 h 784"/>
                  <a:gd name="T29" fmla="*/ 1520 w 1520"/>
                  <a:gd name="T30" fmla="*/ 784 h 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0" h="784">
                    <a:moveTo>
                      <a:pt x="98" y="0"/>
                    </a:moveTo>
                    <a:cubicBezTo>
                      <a:pt x="44" y="0"/>
                      <a:pt x="0" y="44"/>
                      <a:pt x="0" y="98"/>
                    </a:cubicBezTo>
                    <a:lnTo>
                      <a:pt x="0" y="686"/>
                    </a:lnTo>
                    <a:cubicBezTo>
                      <a:pt x="0" y="741"/>
                      <a:pt x="44" y="784"/>
                      <a:pt x="98" y="784"/>
                    </a:cubicBezTo>
                    <a:lnTo>
                      <a:pt x="1422" y="784"/>
                    </a:lnTo>
                    <a:cubicBezTo>
                      <a:pt x="1477" y="784"/>
                      <a:pt x="1520" y="741"/>
                      <a:pt x="1520" y="686"/>
                    </a:cubicBezTo>
                    <a:lnTo>
                      <a:pt x="1520" y="98"/>
                    </a:lnTo>
                    <a:cubicBezTo>
                      <a:pt x="1520" y="44"/>
                      <a:pt x="1477" y="0"/>
                      <a:pt x="1422" y="0"/>
                    </a:cubicBezTo>
                    <a:lnTo>
                      <a:pt x="98"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sp>
          <p:nvSpPr>
            <p:cNvPr id="70" name="Rectangle 69"/>
            <p:cNvSpPr>
              <a:spLocks noChangeArrowheads="1"/>
            </p:cNvSpPr>
            <p:nvPr/>
          </p:nvSpPr>
          <p:spPr bwMode="auto">
            <a:xfrm>
              <a:off x="4176" y="144"/>
              <a:ext cx="4239"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ar-SA" sz="1100" b="1" i="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المجموعة الاستشارية</a:t>
              </a:r>
              <a:r>
                <a:rPr lang="fr-FR" sz="1100" b="1" i="1" kern="1200">
                  <a:solidFill>
                    <a:srgbClr val="000000"/>
                  </a:solidFill>
                  <a:effectLst/>
                  <a:latin typeface="Arial" panose="020B0604020202020204" pitchFamily="34" charset="0"/>
                  <a:ea typeface="Times New Roman" panose="02020603050405020304" pitchFamily="18" charset="0"/>
                </a:rPr>
                <a:t> (MW / Com)</a:t>
              </a:r>
              <a:endParaRPr lang="fr-FR" sz="1200">
                <a:effectLst/>
                <a:latin typeface="Times New Roman" panose="02020603050405020304" pitchFamily="18" charset="0"/>
                <a:ea typeface="Times New Roman" panose="02020603050405020304" pitchFamily="18" charset="0"/>
              </a:endParaRPr>
            </a:p>
            <a:p>
              <a:pPr algn="ctr" fontAlgn="base">
                <a:spcAft>
                  <a:spcPts val="0"/>
                </a:spcAft>
              </a:pPr>
              <a:r>
                <a:rPr lang="ar-SA" sz="1100" b="1" i="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بما فيها. بعض الشركاء والمستخدمين</a:t>
              </a:r>
              <a:endParaRPr lang="fr-FR" sz="1200">
                <a:effectLst/>
                <a:latin typeface="Times New Roman" panose="02020603050405020304" pitchFamily="18" charset="0"/>
                <a:ea typeface="Times New Roman" panose="02020603050405020304" pitchFamily="18" charset="0"/>
              </a:endParaRPr>
            </a:p>
          </p:txBody>
        </p:sp>
        <p:sp>
          <p:nvSpPr>
            <p:cNvPr id="71" name="Rectangle 70"/>
            <p:cNvSpPr>
              <a:spLocks noChangeArrowheads="1"/>
            </p:cNvSpPr>
            <p:nvPr/>
          </p:nvSpPr>
          <p:spPr bwMode="auto">
            <a:xfrm>
              <a:off x="3873" y="3888"/>
              <a:ext cx="115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بروتوكول</a:t>
              </a:r>
              <a:endParaRPr lang="fr-FR" sz="1200">
                <a:effectLst/>
                <a:latin typeface="Times New Roman" panose="02020603050405020304" pitchFamily="18" charset="0"/>
                <a:ea typeface="Times New Roman" panose="02020603050405020304" pitchFamily="18" charset="0"/>
              </a:endParaRPr>
            </a:p>
          </p:txBody>
        </p:sp>
        <p:sp>
          <p:nvSpPr>
            <p:cNvPr id="72" name="Rectangle 71"/>
            <p:cNvSpPr>
              <a:spLocks noChangeArrowheads="1"/>
            </p:cNvSpPr>
            <p:nvPr/>
          </p:nvSpPr>
          <p:spPr bwMode="auto">
            <a:xfrm>
              <a:off x="6897" y="3888"/>
              <a:ext cx="1584"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ar-SA" sz="1100" b="1" i="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الاتفاقيات</a:t>
              </a:r>
              <a:endParaRPr lang="fr-FR" sz="1200">
                <a:effectLst/>
                <a:latin typeface="Times New Roman" panose="02020603050405020304" pitchFamily="18" charset="0"/>
                <a:ea typeface="Times New Roman" panose="02020603050405020304" pitchFamily="18" charset="0"/>
              </a:endParaRPr>
            </a:p>
          </p:txBody>
        </p:sp>
        <p:sp>
          <p:nvSpPr>
            <p:cNvPr id="73" name="Freeform 159"/>
            <p:cNvSpPr>
              <a:spLocks noEditPoints="1"/>
            </p:cNvSpPr>
            <p:nvPr/>
          </p:nvSpPr>
          <p:spPr bwMode="auto">
            <a:xfrm>
              <a:off x="3873" y="3744"/>
              <a:ext cx="1152" cy="864"/>
            </a:xfrm>
            <a:custGeom>
              <a:avLst/>
              <a:gdLst>
                <a:gd name="T0" fmla="*/ 1118 w 3763"/>
                <a:gd name="T1" fmla="*/ 26 h 2483"/>
                <a:gd name="T2" fmla="*/ 1151 w 3763"/>
                <a:gd name="T3" fmla="*/ 2 h 2483"/>
                <a:gd name="T4" fmla="*/ 1077 w 3763"/>
                <a:gd name="T5" fmla="*/ 61 h 2483"/>
                <a:gd name="T6" fmla="*/ 1103 w 3763"/>
                <a:gd name="T7" fmla="*/ 35 h 2483"/>
                <a:gd name="T8" fmla="*/ 1060 w 3763"/>
                <a:gd name="T9" fmla="*/ 73 h 2483"/>
                <a:gd name="T10" fmla="*/ 1029 w 3763"/>
                <a:gd name="T11" fmla="*/ 90 h 2483"/>
                <a:gd name="T12" fmla="*/ 1060 w 3763"/>
                <a:gd name="T13" fmla="*/ 73 h 2483"/>
                <a:gd name="T14" fmla="*/ 983 w 3763"/>
                <a:gd name="T15" fmla="*/ 127 h 2483"/>
                <a:gd name="T16" fmla="*/ 1016 w 3763"/>
                <a:gd name="T17" fmla="*/ 103 h 2483"/>
                <a:gd name="T18" fmla="*/ 942 w 3763"/>
                <a:gd name="T19" fmla="*/ 162 h 2483"/>
                <a:gd name="T20" fmla="*/ 968 w 3763"/>
                <a:gd name="T21" fmla="*/ 136 h 2483"/>
                <a:gd name="T22" fmla="*/ 925 w 3763"/>
                <a:gd name="T23" fmla="*/ 174 h 2483"/>
                <a:gd name="T24" fmla="*/ 894 w 3763"/>
                <a:gd name="T25" fmla="*/ 191 h 2483"/>
                <a:gd name="T26" fmla="*/ 925 w 3763"/>
                <a:gd name="T27" fmla="*/ 174 h 2483"/>
                <a:gd name="T28" fmla="*/ 848 w 3763"/>
                <a:gd name="T29" fmla="*/ 228 h 2483"/>
                <a:gd name="T30" fmla="*/ 881 w 3763"/>
                <a:gd name="T31" fmla="*/ 204 h 2483"/>
                <a:gd name="T32" fmla="*/ 807 w 3763"/>
                <a:gd name="T33" fmla="*/ 263 h 2483"/>
                <a:gd name="T34" fmla="*/ 833 w 3763"/>
                <a:gd name="T35" fmla="*/ 237 h 2483"/>
                <a:gd name="T36" fmla="*/ 790 w 3763"/>
                <a:gd name="T37" fmla="*/ 275 h 2483"/>
                <a:gd name="T38" fmla="*/ 759 w 3763"/>
                <a:gd name="T39" fmla="*/ 292 h 2483"/>
                <a:gd name="T40" fmla="*/ 790 w 3763"/>
                <a:gd name="T41" fmla="*/ 275 h 2483"/>
                <a:gd name="T42" fmla="*/ 713 w 3763"/>
                <a:gd name="T43" fmla="*/ 329 h 2483"/>
                <a:gd name="T44" fmla="*/ 746 w 3763"/>
                <a:gd name="T45" fmla="*/ 305 h 2483"/>
                <a:gd name="T46" fmla="*/ 672 w 3763"/>
                <a:gd name="T47" fmla="*/ 364 h 2483"/>
                <a:gd name="T48" fmla="*/ 698 w 3763"/>
                <a:gd name="T49" fmla="*/ 338 h 2483"/>
                <a:gd name="T50" fmla="*/ 655 w 3763"/>
                <a:gd name="T51" fmla="*/ 376 h 2483"/>
                <a:gd name="T52" fmla="*/ 624 w 3763"/>
                <a:gd name="T53" fmla="*/ 393 h 2483"/>
                <a:gd name="T54" fmla="*/ 655 w 3763"/>
                <a:gd name="T55" fmla="*/ 376 h 2483"/>
                <a:gd name="T56" fmla="*/ 578 w 3763"/>
                <a:gd name="T57" fmla="*/ 430 h 2483"/>
                <a:gd name="T58" fmla="*/ 611 w 3763"/>
                <a:gd name="T59" fmla="*/ 406 h 2483"/>
                <a:gd name="T60" fmla="*/ 537 w 3763"/>
                <a:gd name="T61" fmla="*/ 465 h 2483"/>
                <a:gd name="T62" fmla="*/ 563 w 3763"/>
                <a:gd name="T63" fmla="*/ 439 h 2483"/>
                <a:gd name="T64" fmla="*/ 520 w 3763"/>
                <a:gd name="T65" fmla="*/ 477 h 2483"/>
                <a:gd name="T66" fmla="*/ 489 w 3763"/>
                <a:gd name="T67" fmla="*/ 494 h 2483"/>
                <a:gd name="T68" fmla="*/ 520 w 3763"/>
                <a:gd name="T69" fmla="*/ 477 h 2483"/>
                <a:gd name="T70" fmla="*/ 443 w 3763"/>
                <a:gd name="T71" fmla="*/ 531 h 2483"/>
                <a:gd name="T72" fmla="*/ 476 w 3763"/>
                <a:gd name="T73" fmla="*/ 507 h 2483"/>
                <a:gd name="T74" fmla="*/ 402 w 3763"/>
                <a:gd name="T75" fmla="*/ 566 h 2483"/>
                <a:gd name="T76" fmla="*/ 428 w 3763"/>
                <a:gd name="T77" fmla="*/ 540 h 2483"/>
                <a:gd name="T78" fmla="*/ 385 w 3763"/>
                <a:gd name="T79" fmla="*/ 578 h 2483"/>
                <a:gd name="T80" fmla="*/ 354 w 3763"/>
                <a:gd name="T81" fmla="*/ 595 h 2483"/>
                <a:gd name="T82" fmla="*/ 385 w 3763"/>
                <a:gd name="T83" fmla="*/ 578 h 2483"/>
                <a:gd name="T84" fmla="*/ 308 w 3763"/>
                <a:gd name="T85" fmla="*/ 632 h 2483"/>
                <a:gd name="T86" fmla="*/ 341 w 3763"/>
                <a:gd name="T87" fmla="*/ 608 h 2483"/>
                <a:gd name="T88" fmla="*/ 267 w 3763"/>
                <a:gd name="T89" fmla="*/ 667 h 2483"/>
                <a:gd name="T90" fmla="*/ 293 w 3763"/>
                <a:gd name="T91" fmla="*/ 641 h 2483"/>
                <a:gd name="T92" fmla="*/ 250 w 3763"/>
                <a:gd name="T93" fmla="*/ 679 h 2483"/>
                <a:gd name="T94" fmla="*/ 219 w 3763"/>
                <a:gd name="T95" fmla="*/ 696 h 2483"/>
                <a:gd name="T96" fmla="*/ 250 w 3763"/>
                <a:gd name="T97" fmla="*/ 679 h 2483"/>
                <a:gd name="T98" fmla="*/ 173 w 3763"/>
                <a:gd name="T99" fmla="*/ 733 h 2483"/>
                <a:gd name="T100" fmla="*/ 206 w 3763"/>
                <a:gd name="T101" fmla="*/ 709 h 2483"/>
                <a:gd name="T102" fmla="*/ 132 w 3763"/>
                <a:gd name="T103" fmla="*/ 768 h 2483"/>
                <a:gd name="T104" fmla="*/ 158 w 3763"/>
                <a:gd name="T105" fmla="*/ 742 h 2483"/>
                <a:gd name="T106" fmla="*/ 115 w 3763"/>
                <a:gd name="T107" fmla="*/ 780 h 2483"/>
                <a:gd name="T108" fmla="*/ 84 w 3763"/>
                <a:gd name="T109" fmla="*/ 797 h 2483"/>
                <a:gd name="T110" fmla="*/ 115 w 3763"/>
                <a:gd name="T111" fmla="*/ 780 h 2483"/>
                <a:gd name="T112" fmla="*/ 38 w 3763"/>
                <a:gd name="T113" fmla="*/ 834 h 2483"/>
                <a:gd name="T114" fmla="*/ 71 w 3763"/>
                <a:gd name="T115" fmla="*/ 810 h 2483"/>
                <a:gd name="T116" fmla="*/ 4 w 3763"/>
                <a:gd name="T117" fmla="*/ 863 h 2483"/>
                <a:gd name="T118" fmla="*/ 23 w 3763"/>
                <a:gd name="T119" fmla="*/ 843 h 24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63"/>
                <a:gd name="T181" fmla="*/ 0 h 2483"/>
                <a:gd name="T182" fmla="*/ 3763 w 3763"/>
                <a:gd name="T183" fmla="*/ 2483 h 24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63" h="2483">
                  <a:moveTo>
                    <a:pt x="3758" y="16"/>
                  </a:moveTo>
                  <a:lnTo>
                    <a:pt x="3664" y="78"/>
                  </a:lnTo>
                  <a:cubicBezTo>
                    <a:pt x="3661" y="80"/>
                    <a:pt x="3656" y="79"/>
                    <a:pt x="3653" y="75"/>
                  </a:cubicBezTo>
                  <a:cubicBezTo>
                    <a:pt x="3651" y="72"/>
                    <a:pt x="3652" y="67"/>
                    <a:pt x="3656" y="64"/>
                  </a:cubicBezTo>
                  <a:lnTo>
                    <a:pt x="3749" y="3"/>
                  </a:lnTo>
                  <a:cubicBezTo>
                    <a:pt x="3753" y="0"/>
                    <a:pt x="3758" y="1"/>
                    <a:pt x="3760" y="5"/>
                  </a:cubicBezTo>
                  <a:cubicBezTo>
                    <a:pt x="3763" y="9"/>
                    <a:pt x="3762" y="14"/>
                    <a:pt x="3758" y="16"/>
                  </a:cubicBezTo>
                  <a:close/>
                  <a:moveTo>
                    <a:pt x="3611" y="113"/>
                  </a:moveTo>
                  <a:lnTo>
                    <a:pt x="3517" y="174"/>
                  </a:lnTo>
                  <a:cubicBezTo>
                    <a:pt x="3514" y="177"/>
                    <a:pt x="3509" y="176"/>
                    <a:pt x="3506" y="172"/>
                  </a:cubicBezTo>
                  <a:cubicBezTo>
                    <a:pt x="3504" y="169"/>
                    <a:pt x="3505" y="164"/>
                    <a:pt x="3508" y="161"/>
                  </a:cubicBezTo>
                  <a:lnTo>
                    <a:pt x="3602" y="100"/>
                  </a:lnTo>
                  <a:cubicBezTo>
                    <a:pt x="3606" y="97"/>
                    <a:pt x="3611" y="98"/>
                    <a:pt x="3613" y="102"/>
                  </a:cubicBezTo>
                  <a:cubicBezTo>
                    <a:pt x="3616" y="106"/>
                    <a:pt x="3615" y="110"/>
                    <a:pt x="3611" y="113"/>
                  </a:cubicBezTo>
                  <a:close/>
                  <a:moveTo>
                    <a:pt x="3464" y="210"/>
                  </a:moveTo>
                  <a:lnTo>
                    <a:pt x="3370" y="271"/>
                  </a:lnTo>
                  <a:cubicBezTo>
                    <a:pt x="3367" y="274"/>
                    <a:pt x="3362" y="273"/>
                    <a:pt x="3359" y="269"/>
                  </a:cubicBezTo>
                  <a:cubicBezTo>
                    <a:pt x="3357" y="265"/>
                    <a:pt x="3358" y="260"/>
                    <a:pt x="3361" y="258"/>
                  </a:cubicBezTo>
                  <a:lnTo>
                    <a:pt x="3455" y="196"/>
                  </a:lnTo>
                  <a:cubicBezTo>
                    <a:pt x="3459" y="194"/>
                    <a:pt x="3464" y="195"/>
                    <a:pt x="3466" y="199"/>
                  </a:cubicBezTo>
                  <a:cubicBezTo>
                    <a:pt x="3469" y="202"/>
                    <a:pt x="3468" y="207"/>
                    <a:pt x="3464" y="210"/>
                  </a:cubicBezTo>
                  <a:close/>
                  <a:moveTo>
                    <a:pt x="3317" y="306"/>
                  </a:moveTo>
                  <a:lnTo>
                    <a:pt x="3223" y="368"/>
                  </a:lnTo>
                  <a:cubicBezTo>
                    <a:pt x="3220" y="370"/>
                    <a:pt x="3215" y="369"/>
                    <a:pt x="3212" y="366"/>
                  </a:cubicBezTo>
                  <a:cubicBezTo>
                    <a:pt x="3210" y="362"/>
                    <a:pt x="3211" y="357"/>
                    <a:pt x="3214" y="355"/>
                  </a:cubicBezTo>
                  <a:lnTo>
                    <a:pt x="3308" y="293"/>
                  </a:lnTo>
                  <a:cubicBezTo>
                    <a:pt x="3312" y="291"/>
                    <a:pt x="3317" y="292"/>
                    <a:pt x="3319" y="295"/>
                  </a:cubicBezTo>
                  <a:cubicBezTo>
                    <a:pt x="3322" y="299"/>
                    <a:pt x="3320" y="304"/>
                    <a:pt x="3317" y="306"/>
                  </a:cubicBezTo>
                  <a:close/>
                  <a:moveTo>
                    <a:pt x="3170" y="403"/>
                  </a:moveTo>
                  <a:lnTo>
                    <a:pt x="3076" y="465"/>
                  </a:lnTo>
                  <a:cubicBezTo>
                    <a:pt x="3073" y="467"/>
                    <a:pt x="3068" y="466"/>
                    <a:pt x="3065" y="462"/>
                  </a:cubicBezTo>
                  <a:cubicBezTo>
                    <a:pt x="3063" y="459"/>
                    <a:pt x="3064" y="454"/>
                    <a:pt x="3067" y="451"/>
                  </a:cubicBezTo>
                  <a:lnTo>
                    <a:pt x="3161" y="390"/>
                  </a:lnTo>
                  <a:cubicBezTo>
                    <a:pt x="3165" y="387"/>
                    <a:pt x="3170" y="388"/>
                    <a:pt x="3172" y="392"/>
                  </a:cubicBezTo>
                  <a:cubicBezTo>
                    <a:pt x="3175" y="396"/>
                    <a:pt x="3173" y="401"/>
                    <a:pt x="3170" y="403"/>
                  </a:cubicBezTo>
                  <a:close/>
                  <a:moveTo>
                    <a:pt x="3023" y="500"/>
                  </a:moveTo>
                  <a:lnTo>
                    <a:pt x="2929" y="562"/>
                  </a:lnTo>
                  <a:cubicBezTo>
                    <a:pt x="2926" y="564"/>
                    <a:pt x="2921" y="563"/>
                    <a:pt x="2918" y="559"/>
                  </a:cubicBezTo>
                  <a:cubicBezTo>
                    <a:pt x="2916" y="556"/>
                    <a:pt x="2917" y="551"/>
                    <a:pt x="2920" y="548"/>
                  </a:cubicBezTo>
                  <a:lnTo>
                    <a:pt x="3014" y="487"/>
                  </a:lnTo>
                  <a:cubicBezTo>
                    <a:pt x="3018" y="484"/>
                    <a:pt x="3023" y="485"/>
                    <a:pt x="3025" y="489"/>
                  </a:cubicBezTo>
                  <a:cubicBezTo>
                    <a:pt x="3027" y="493"/>
                    <a:pt x="3026" y="497"/>
                    <a:pt x="3023" y="500"/>
                  </a:cubicBezTo>
                  <a:close/>
                  <a:moveTo>
                    <a:pt x="2876" y="597"/>
                  </a:moveTo>
                  <a:lnTo>
                    <a:pt x="2782" y="658"/>
                  </a:lnTo>
                  <a:cubicBezTo>
                    <a:pt x="2779" y="661"/>
                    <a:pt x="2774" y="660"/>
                    <a:pt x="2771" y="656"/>
                  </a:cubicBezTo>
                  <a:cubicBezTo>
                    <a:pt x="2769" y="652"/>
                    <a:pt x="2770" y="647"/>
                    <a:pt x="2773" y="645"/>
                  </a:cubicBezTo>
                  <a:lnTo>
                    <a:pt x="2867" y="583"/>
                  </a:lnTo>
                  <a:cubicBezTo>
                    <a:pt x="2871" y="581"/>
                    <a:pt x="2876" y="582"/>
                    <a:pt x="2878" y="586"/>
                  </a:cubicBezTo>
                  <a:cubicBezTo>
                    <a:pt x="2880" y="589"/>
                    <a:pt x="2879" y="594"/>
                    <a:pt x="2876" y="597"/>
                  </a:cubicBezTo>
                  <a:close/>
                  <a:moveTo>
                    <a:pt x="2729" y="693"/>
                  </a:moveTo>
                  <a:lnTo>
                    <a:pt x="2635" y="755"/>
                  </a:lnTo>
                  <a:cubicBezTo>
                    <a:pt x="2631" y="757"/>
                    <a:pt x="2627" y="756"/>
                    <a:pt x="2624" y="753"/>
                  </a:cubicBezTo>
                  <a:cubicBezTo>
                    <a:pt x="2622" y="749"/>
                    <a:pt x="2623" y="744"/>
                    <a:pt x="2626" y="742"/>
                  </a:cubicBezTo>
                  <a:lnTo>
                    <a:pt x="2720" y="680"/>
                  </a:lnTo>
                  <a:cubicBezTo>
                    <a:pt x="2724" y="678"/>
                    <a:pt x="2729" y="679"/>
                    <a:pt x="2731" y="682"/>
                  </a:cubicBezTo>
                  <a:cubicBezTo>
                    <a:pt x="2733" y="686"/>
                    <a:pt x="2732" y="691"/>
                    <a:pt x="2729" y="693"/>
                  </a:cubicBezTo>
                  <a:close/>
                  <a:moveTo>
                    <a:pt x="2582" y="790"/>
                  </a:moveTo>
                  <a:lnTo>
                    <a:pt x="2488" y="852"/>
                  </a:lnTo>
                  <a:cubicBezTo>
                    <a:pt x="2484" y="854"/>
                    <a:pt x="2480" y="853"/>
                    <a:pt x="2477" y="849"/>
                  </a:cubicBezTo>
                  <a:cubicBezTo>
                    <a:pt x="2475" y="846"/>
                    <a:pt x="2476" y="841"/>
                    <a:pt x="2479" y="838"/>
                  </a:cubicBezTo>
                  <a:lnTo>
                    <a:pt x="2573" y="777"/>
                  </a:lnTo>
                  <a:cubicBezTo>
                    <a:pt x="2577" y="774"/>
                    <a:pt x="2582" y="775"/>
                    <a:pt x="2584" y="779"/>
                  </a:cubicBezTo>
                  <a:cubicBezTo>
                    <a:pt x="2586" y="783"/>
                    <a:pt x="2585" y="788"/>
                    <a:pt x="2582" y="790"/>
                  </a:cubicBezTo>
                  <a:close/>
                  <a:moveTo>
                    <a:pt x="2435" y="887"/>
                  </a:moveTo>
                  <a:lnTo>
                    <a:pt x="2341" y="949"/>
                  </a:lnTo>
                  <a:cubicBezTo>
                    <a:pt x="2337" y="951"/>
                    <a:pt x="2332" y="950"/>
                    <a:pt x="2330" y="946"/>
                  </a:cubicBezTo>
                  <a:cubicBezTo>
                    <a:pt x="2328" y="943"/>
                    <a:pt x="2329" y="938"/>
                    <a:pt x="2332" y="935"/>
                  </a:cubicBezTo>
                  <a:lnTo>
                    <a:pt x="2426" y="874"/>
                  </a:lnTo>
                  <a:cubicBezTo>
                    <a:pt x="2430" y="871"/>
                    <a:pt x="2435" y="872"/>
                    <a:pt x="2437" y="876"/>
                  </a:cubicBezTo>
                  <a:cubicBezTo>
                    <a:pt x="2439" y="880"/>
                    <a:pt x="2438" y="885"/>
                    <a:pt x="2435" y="887"/>
                  </a:cubicBezTo>
                  <a:close/>
                  <a:moveTo>
                    <a:pt x="2288" y="984"/>
                  </a:moveTo>
                  <a:lnTo>
                    <a:pt x="2194" y="1045"/>
                  </a:lnTo>
                  <a:cubicBezTo>
                    <a:pt x="2190" y="1048"/>
                    <a:pt x="2185" y="1047"/>
                    <a:pt x="2183" y="1043"/>
                  </a:cubicBezTo>
                  <a:cubicBezTo>
                    <a:pt x="2181" y="1039"/>
                    <a:pt x="2182" y="1034"/>
                    <a:pt x="2185" y="1032"/>
                  </a:cubicBezTo>
                  <a:lnTo>
                    <a:pt x="2279" y="970"/>
                  </a:lnTo>
                  <a:cubicBezTo>
                    <a:pt x="2283" y="968"/>
                    <a:pt x="2288" y="969"/>
                    <a:pt x="2290" y="973"/>
                  </a:cubicBezTo>
                  <a:cubicBezTo>
                    <a:pt x="2292" y="976"/>
                    <a:pt x="2291" y="981"/>
                    <a:pt x="2288" y="984"/>
                  </a:cubicBezTo>
                  <a:close/>
                  <a:moveTo>
                    <a:pt x="2141" y="1080"/>
                  </a:moveTo>
                  <a:lnTo>
                    <a:pt x="2047" y="1142"/>
                  </a:lnTo>
                  <a:cubicBezTo>
                    <a:pt x="2043" y="1144"/>
                    <a:pt x="2038" y="1143"/>
                    <a:pt x="2036" y="1140"/>
                  </a:cubicBezTo>
                  <a:cubicBezTo>
                    <a:pt x="2034" y="1136"/>
                    <a:pt x="2035" y="1131"/>
                    <a:pt x="2038" y="1129"/>
                  </a:cubicBezTo>
                  <a:lnTo>
                    <a:pt x="2132" y="1067"/>
                  </a:lnTo>
                  <a:cubicBezTo>
                    <a:pt x="2136" y="1065"/>
                    <a:pt x="2141" y="1066"/>
                    <a:pt x="2143" y="1069"/>
                  </a:cubicBezTo>
                  <a:cubicBezTo>
                    <a:pt x="2145" y="1073"/>
                    <a:pt x="2144" y="1078"/>
                    <a:pt x="2141" y="1080"/>
                  </a:cubicBezTo>
                  <a:close/>
                  <a:moveTo>
                    <a:pt x="1994" y="1177"/>
                  </a:moveTo>
                  <a:lnTo>
                    <a:pt x="1900" y="1239"/>
                  </a:lnTo>
                  <a:cubicBezTo>
                    <a:pt x="1896" y="1241"/>
                    <a:pt x="1891" y="1240"/>
                    <a:pt x="1889" y="1237"/>
                  </a:cubicBezTo>
                  <a:cubicBezTo>
                    <a:pt x="1887" y="1233"/>
                    <a:pt x="1888" y="1228"/>
                    <a:pt x="1891" y="1225"/>
                  </a:cubicBezTo>
                  <a:lnTo>
                    <a:pt x="1985" y="1164"/>
                  </a:lnTo>
                  <a:cubicBezTo>
                    <a:pt x="1989" y="1161"/>
                    <a:pt x="1993" y="1162"/>
                    <a:pt x="1996" y="1166"/>
                  </a:cubicBezTo>
                  <a:cubicBezTo>
                    <a:pt x="1998" y="1170"/>
                    <a:pt x="1997" y="1175"/>
                    <a:pt x="1994" y="1177"/>
                  </a:cubicBezTo>
                  <a:close/>
                  <a:moveTo>
                    <a:pt x="1847" y="1274"/>
                  </a:moveTo>
                  <a:lnTo>
                    <a:pt x="1753" y="1336"/>
                  </a:lnTo>
                  <a:cubicBezTo>
                    <a:pt x="1749" y="1338"/>
                    <a:pt x="1744" y="1337"/>
                    <a:pt x="1742" y="1333"/>
                  </a:cubicBezTo>
                  <a:cubicBezTo>
                    <a:pt x="1740" y="1330"/>
                    <a:pt x="1741" y="1325"/>
                    <a:pt x="1744" y="1322"/>
                  </a:cubicBezTo>
                  <a:lnTo>
                    <a:pt x="1838" y="1261"/>
                  </a:lnTo>
                  <a:cubicBezTo>
                    <a:pt x="1842" y="1258"/>
                    <a:pt x="1846" y="1259"/>
                    <a:pt x="1849" y="1263"/>
                  </a:cubicBezTo>
                  <a:cubicBezTo>
                    <a:pt x="1851" y="1267"/>
                    <a:pt x="1850" y="1272"/>
                    <a:pt x="1847" y="1274"/>
                  </a:cubicBezTo>
                  <a:close/>
                  <a:moveTo>
                    <a:pt x="1700" y="1371"/>
                  </a:moveTo>
                  <a:lnTo>
                    <a:pt x="1606" y="1432"/>
                  </a:lnTo>
                  <a:cubicBezTo>
                    <a:pt x="1602" y="1435"/>
                    <a:pt x="1597" y="1434"/>
                    <a:pt x="1595" y="1430"/>
                  </a:cubicBezTo>
                  <a:cubicBezTo>
                    <a:pt x="1593" y="1426"/>
                    <a:pt x="1594" y="1421"/>
                    <a:pt x="1597" y="1419"/>
                  </a:cubicBezTo>
                  <a:lnTo>
                    <a:pt x="1691" y="1357"/>
                  </a:lnTo>
                  <a:cubicBezTo>
                    <a:pt x="1694" y="1355"/>
                    <a:pt x="1699" y="1356"/>
                    <a:pt x="1702" y="1360"/>
                  </a:cubicBezTo>
                  <a:cubicBezTo>
                    <a:pt x="1704" y="1363"/>
                    <a:pt x="1703" y="1368"/>
                    <a:pt x="1700" y="1371"/>
                  </a:cubicBezTo>
                  <a:close/>
                  <a:moveTo>
                    <a:pt x="1553" y="1467"/>
                  </a:moveTo>
                  <a:lnTo>
                    <a:pt x="1459" y="1529"/>
                  </a:lnTo>
                  <a:cubicBezTo>
                    <a:pt x="1455" y="1531"/>
                    <a:pt x="1450" y="1530"/>
                    <a:pt x="1448" y="1527"/>
                  </a:cubicBezTo>
                  <a:cubicBezTo>
                    <a:pt x="1446" y="1523"/>
                    <a:pt x="1447" y="1518"/>
                    <a:pt x="1450" y="1516"/>
                  </a:cubicBezTo>
                  <a:lnTo>
                    <a:pt x="1544" y="1454"/>
                  </a:lnTo>
                  <a:cubicBezTo>
                    <a:pt x="1547" y="1452"/>
                    <a:pt x="1552" y="1453"/>
                    <a:pt x="1555" y="1456"/>
                  </a:cubicBezTo>
                  <a:cubicBezTo>
                    <a:pt x="1557" y="1460"/>
                    <a:pt x="1556" y="1465"/>
                    <a:pt x="1553" y="1467"/>
                  </a:cubicBezTo>
                  <a:close/>
                  <a:moveTo>
                    <a:pt x="1406" y="1564"/>
                  </a:moveTo>
                  <a:lnTo>
                    <a:pt x="1312" y="1626"/>
                  </a:lnTo>
                  <a:cubicBezTo>
                    <a:pt x="1308" y="1628"/>
                    <a:pt x="1303" y="1627"/>
                    <a:pt x="1301" y="1624"/>
                  </a:cubicBezTo>
                  <a:cubicBezTo>
                    <a:pt x="1299" y="1620"/>
                    <a:pt x="1300" y="1615"/>
                    <a:pt x="1303" y="1612"/>
                  </a:cubicBezTo>
                  <a:lnTo>
                    <a:pt x="1397" y="1551"/>
                  </a:lnTo>
                  <a:cubicBezTo>
                    <a:pt x="1400" y="1548"/>
                    <a:pt x="1405" y="1549"/>
                    <a:pt x="1408" y="1553"/>
                  </a:cubicBezTo>
                  <a:cubicBezTo>
                    <a:pt x="1410" y="1557"/>
                    <a:pt x="1409" y="1562"/>
                    <a:pt x="1406" y="1564"/>
                  </a:cubicBezTo>
                  <a:close/>
                  <a:moveTo>
                    <a:pt x="1259" y="1661"/>
                  </a:moveTo>
                  <a:lnTo>
                    <a:pt x="1165" y="1723"/>
                  </a:lnTo>
                  <a:cubicBezTo>
                    <a:pt x="1161" y="1725"/>
                    <a:pt x="1156" y="1724"/>
                    <a:pt x="1154" y="1720"/>
                  </a:cubicBezTo>
                  <a:cubicBezTo>
                    <a:pt x="1151" y="1717"/>
                    <a:pt x="1153" y="1712"/>
                    <a:pt x="1156" y="1709"/>
                  </a:cubicBezTo>
                  <a:lnTo>
                    <a:pt x="1250" y="1648"/>
                  </a:lnTo>
                  <a:cubicBezTo>
                    <a:pt x="1253" y="1645"/>
                    <a:pt x="1258" y="1646"/>
                    <a:pt x="1261" y="1650"/>
                  </a:cubicBezTo>
                  <a:cubicBezTo>
                    <a:pt x="1263" y="1654"/>
                    <a:pt x="1262" y="1659"/>
                    <a:pt x="1259" y="1661"/>
                  </a:cubicBezTo>
                  <a:close/>
                  <a:moveTo>
                    <a:pt x="1112" y="1758"/>
                  </a:moveTo>
                  <a:lnTo>
                    <a:pt x="1018" y="1819"/>
                  </a:lnTo>
                  <a:cubicBezTo>
                    <a:pt x="1014" y="1822"/>
                    <a:pt x="1009" y="1821"/>
                    <a:pt x="1007" y="1817"/>
                  </a:cubicBezTo>
                  <a:cubicBezTo>
                    <a:pt x="1004" y="1813"/>
                    <a:pt x="1005" y="1808"/>
                    <a:pt x="1009" y="1806"/>
                  </a:cubicBezTo>
                  <a:lnTo>
                    <a:pt x="1103" y="1744"/>
                  </a:lnTo>
                  <a:cubicBezTo>
                    <a:pt x="1106" y="1742"/>
                    <a:pt x="1111" y="1743"/>
                    <a:pt x="1114" y="1747"/>
                  </a:cubicBezTo>
                  <a:cubicBezTo>
                    <a:pt x="1116" y="1750"/>
                    <a:pt x="1115" y="1755"/>
                    <a:pt x="1112" y="1758"/>
                  </a:cubicBezTo>
                  <a:close/>
                  <a:moveTo>
                    <a:pt x="965" y="1855"/>
                  </a:moveTo>
                  <a:lnTo>
                    <a:pt x="871" y="1916"/>
                  </a:lnTo>
                  <a:cubicBezTo>
                    <a:pt x="867" y="1919"/>
                    <a:pt x="862" y="1917"/>
                    <a:pt x="860" y="1914"/>
                  </a:cubicBezTo>
                  <a:cubicBezTo>
                    <a:pt x="857" y="1910"/>
                    <a:pt x="858" y="1905"/>
                    <a:pt x="862" y="1903"/>
                  </a:cubicBezTo>
                  <a:lnTo>
                    <a:pt x="956" y="1841"/>
                  </a:lnTo>
                  <a:cubicBezTo>
                    <a:pt x="959" y="1839"/>
                    <a:pt x="964" y="1840"/>
                    <a:pt x="967" y="1843"/>
                  </a:cubicBezTo>
                  <a:cubicBezTo>
                    <a:pt x="969" y="1847"/>
                    <a:pt x="968" y="1852"/>
                    <a:pt x="965" y="1855"/>
                  </a:cubicBezTo>
                  <a:close/>
                  <a:moveTo>
                    <a:pt x="817" y="1951"/>
                  </a:moveTo>
                  <a:lnTo>
                    <a:pt x="724" y="2013"/>
                  </a:lnTo>
                  <a:cubicBezTo>
                    <a:pt x="720" y="2015"/>
                    <a:pt x="715" y="2014"/>
                    <a:pt x="713" y="2011"/>
                  </a:cubicBezTo>
                  <a:cubicBezTo>
                    <a:pt x="710" y="2007"/>
                    <a:pt x="711" y="2002"/>
                    <a:pt x="715" y="1999"/>
                  </a:cubicBezTo>
                  <a:lnTo>
                    <a:pt x="809" y="1938"/>
                  </a:lnTo>
                  <a:cubicBezTo>
                    <a:pt x="812" y="1935"/>
                    <a:pt x="817" y="1936"/>
                    <a:pt x="820" y="1940"/>
                  </a:cubicBezTo>
                  <a:cubicBezTo>
                    <a:pt x="822" y="1944"/>
                    <a:pt x="821" y="1949"/>
                    <a:pt x="817" y="1951"/>
                  </a:cubicBezTo>
                  <a:close/>
                  <a:moveTo>
                    <a:pt x="670" y="2048"/>
                  </a:moveTo>
                  <a:lnTo>
                    <a:pt x="577" y="2110"/>
                  </a:lnTo>
                  <a:cubicBezTo>
                    <a:pt x="573" y="2112"/>
                    <a:pt x="568" y="2111"/>
                    <a:pt x="566" y="2107"/>
                  </a:cubicBezTo>
                  <a:cubicBezTo>
                    <a:pt x="563" y="2104"/>
                    <a:pt x="564" y="2099"/>
                    <a:pt x="568" y="2096"/>
                  </a:cubicBezTo>
                  <a:lnTo>
                    <a:pt x="662" y="2035"/>
                  </a:lnTo>
                  <a:cubicBezTo>
                    <a:pt x="665" y="2032"/>
                    <a:pt x="670" y="2033"/>
                    <a:pt x="673" y="2037"/>
                  </a:cubicBezTo>
                  <a:cubicBezTo>
                    <a:pt x="675" y="2041"/>
                    <a:pt x="674" y="2046"/>
                    <a:pt x="670" y="2048"/>
                  </a:cubicBezTo>
                  <a:close/>
                  <a:moveTo>
                    <a:pt x="523" y="2145"/>
                  </a:moveTo>
                  <a:lnTo>
                    <a:pt x="430" y="2206"/>
                  </a:lnTo>
                  <a:cubicBezTo>
                    <a:pt x="426" y="2209"/>
                    <a:pt x="421" y="2208"/>
                    <a:pt x="419" y="2204"/>
                  </a:cubicBezTo>
                  <a:cubicBezTo>
                    <a:pt x="416" y="2200"/>
                    <a:pt x="417" y="2195"/>
                    <a:pt x="421" y="2193"/>
                  </a:cubicBezTo>
                  <a:lnTo>
                    <a:pt x="515" y="2131"/>
                  </a:lnTo>
                  <a:cubicBezTo>
                    <a:pt x="518" y="2129"/>
                    <a:pt x="523" y="2130"/>
                    <a:pt x="526" y="2134"/>
                  </a:cubicBezTo>
                  <a:cubicBezTo>
                    <a:pt x="528" y="2137"/>
                    <a:pt x="527" y="2142"/>
                    <a:pt x="523" y="2145"/>
                  </a:cubicBezTo>
                  <a:close/>
                  <a:moveTo>
                    <a:pt x="376" y="2242"/>
                  </a:moveTo>
                  <a:lnTo>
                    <a:pt x="283" y="2303"/>
                  </a:lnTo>
                  <a:cubicBezTo>
                    <a:pt x="279" y="2306"/>
                    <a:pt x="274" y="2305"/>
                    <a:pt x="272" y="2301"/>
                  </a:cubicBezTo>
                  <a:cubicBezTo>
                    <a:pt x="269" y="2297"/>
                    <a:pt x="270" y="2292"/>
                    <a:pt x="274" y="2290"/>
                  </a:cubicBezTo>
                  <a:lnTo>
                    <a:pt x="368" y="2228"/>
                  </a:lnTo>
                  <a:cubicBezTo>
                    <a:pt x="371" y="2226"/>
                    <a:pt x="376" y="2227"/>
                    <a:pt x="379" y="2230"/>
                  </a:cubicBezTo>
                  <a:cubicBezTo>
                    <a:pt x="381" y="2234"/>
                    <a:pt x="380" y="2239"/>
                    <a:pt x="376" y="2242"/>
                  </a:cubicBezTo>
                  <a:close/>
                  <a:moveTo>
                    <a:pt x="229" y="2338"/>
                  </a:moveTo>
                  <a:lnTo>
                    <a:pt x="136" y="2400"/>
                  </a:lnTo>
                  <a:cubicBezTo>
                    <a:pt x="132" y="2402"/>
                    <a:pt x="127" y="2401"/>
                    <a:pt x="125" y="2398"/>
                  </a:cubicBezTo>
                  <a:cubicBezTo>
                    <a:pt x="122" y="2394"/>
                    <a:pt x="123" y="2389"/>
                    <a:pt x="127" y="2386"/>
                  </a:cubicBezTo>
                  <a:lnTo>
                    <a:pt x="221" y="2325"/>
                  </a:lnTo>
                  <a:cubicBezTo>
                    <a:pt x="224" y="2322"/>
                    <a:pt x="229" y="2324"/>
                    <a:pt x="232" y="2327"/>
                  </a:cubicBezTo>
                  <a:cubicBezTo>
                    <a:pt x="234" y="2331"/>
                    <a:pt x="233" y="2336"/>
                    <a:pt x="229" y="2338"/>
                  </a:cubicBezTo>
                  <a:close/>
                  <a:moveTo>
                    <a:pt x="82" y="2435"/>
                  </a:moveTo>
                  <a:lnTo>
                    <a:pt x="14" y="2480"/>
                  </a:lnTo>
                  <a:cubicBezTo>
                    <a:pt x="10" y="2483"/>
                    <a:pt x="5" y="2482"/>
                    <a:pt x="3" y="2478"/>
                  </a:cubicBezTo>
                  <a:cubicBezTo>
                    <a:pt x="0" y="2474"/>
                    <a:pt x="1" y="2469"/>
                    <a:pt x="5" y="2467"/>
                  </a:cubicBezTo>
                  <a:lnTo>
                    <a:pt x="74" y="2422"/>
                  </a:lnTo>
                  <a:cubicBezTo>
                    <a:pt x="77" y="2419"/>
                    <a:pt x="82" y="2420"/>
                    <a:pt x="85" y="2424"/>
                  </a:cubicBezTo>
                  <a:cubicBezTo>
                    <a:pt x="87" y="2428"/>
                    <a:pt x="86" y="2433"/>
                    <a:pt x="82" y="2435"/>
                  </a:cubicBezTo>
                  <a:close/>
                </a:path>
              </a:pathLst>
            </a:custGeom>
            <a:solidFill>
              <a:srgbClr val="3366FF"/>
            </a:solidFill>
            <a:ln w="11113">
              <a:solidFill>
                <a:srgbClr val="3366FF"/>
              </a:solidFill>
              <a:bevel/>
              <a:headEnd/>
              <a:tailEnd/>
            </a:ln>
          </p:spPr>
          <p:txBody>
            <a:bodyPr lIns="73152" tIns="36576" rIns="73152" bIns="36576"/>
            <a:lstStyle/>
            <a:p>
              <a:endParaRPr lang="fr-FR"/>
            </a:p>
          </p:txBody>
        </p:sp>
        <p:sp>
          <p:nvSpPr>
            <p:cNvPr id="74" name="Rectangle 73"/>
            <p:cNvSpPr>
              <a:spLocks noChangeArrowheads="1"/>
            </p:cNvSpPr>
            <p:nvPr/>
          </p:nvSpPr>
          <p:spPr bwMode="auto">
            <a:xfrm>
              <a:off x="6912" y="4896"/>
              <a:ext cx="1410" cy="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الشركاء الماليين</a:t>
              </a:r>
              <a:endParaRPr lang="fr-FR" sz="1200">
                <a:effectLst/>
                <a:latin typeface="Times New Roman" panose="02020603050405020304" pitchFamily="18" charset="0"/>
                <a:ea typeface="Times New Roman" panose="02020603050405020304" pitchFamily="18" charset="0"/>
              </a:endParaRPr>
            </a:p>
          </p:txBody>
        </p:sp>
        <p:sp>
          <p:nvSpPr>
            <p:cNvPr id="75" name="Freeform 162"/>
            <p:cNvSpPr>
              <a:spLocks/>
            </p:cNvSpPr>
            <p:nvPr/>
          </p:nvSpPr>
          <p:spPr bwMode="auto">
            <a:xfrm>
              <a:off x="9533" y="4462"/>
              <a:ext cx="3426" cy="2880"/>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76" name="Rectangle 75"/>
            <p:cNvSpPr>
              <a:spLocks noChangeArrowheads="1"/>
            </p:cNvSpPr>
            <p:nvPr/>
          </p:nvSpPr>
          <p:spPr bwMode="auto">
            <a:xfrm>
              <a:off x="10438" y="5358"/>
              <a:ext cx="2237"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rtl="1"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الشراكات</a:t>
              </a:r>
              <a:endParaRPr lang="fr-FR" sz="1200">
                <a:effectLst/>
                <a:latin typeface="Times New Roman" panose="02020603050405020304" pitchFamily="18" charset="0"/>
                <a:ea typeface="Times New Roman" panose="02020603050405020304" pitchFamily="18" charset="0"/>
              </a:endParaRPr>
            </a:p>
            <a:p>
              <a:pPr algn="r" rtl="1"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(على نطاق واسع)</a:t>
              </a:r>
              <a:endParaRPr lang="fr-FR" sz="1200">
                <a:effectLst/>
                <a:latin typeface="Times New Roman" panose="02020603050405020304" pitchFamily="18" charset="0"/>
                <a:ea typeface="Times New Roman" panose="02020603050405020304" pitchFamily="18" charset="0"/>
              </a:endParaRPr>
            </a:p>
          </p:txBody>
        </p:sp>
        <p:grpSp>
          <p:nvGrpSpPr>
            <p:cNvPr id="77" name="Group 165"/>
            <p:cNvGrpSpPr>
              <a:grpSpLocks/>
            </p:cNvGrpSpPr>
            <p:nvPr/>
          </p:nvGrpSpPr>
          <p:grpSpPr bwMode="auto">
            <a:xfrm>
              <a:off x="2722" y="6192"/>
              <a:ext cx="6351" cy="1296"/>
              <a:chOff x="2722" y="6192"/>
              <a:chExt cx="4363" cy="2584"/>
            </a:xfrm>
          </p:grpSpPr>
          <p:sp>
            <p:nvSpPr>
              <p:cNvPr id="83" name="Oval 166"/>
              <p:cNvSpPr>
                <a:spLocks noChangeArrowheads="1"/>
              </p:cNvSpPr>
              <p:nvPr/>
            </p:nvSpPr>
            <p:spPr bwMode="auto">
              <a:xfrm>
                <a:off x="2732" y="6192"/>
                <a:ext cx="4353" cy="2584"/>
              </a:xfrm>
              <a:prstGeom prst="ellipse">
                <a:avLst/>
              </a:prstGeom>
              <a:solidFill>
                <a:srgbClr val="FFCC99"/>
              </a:solidFill>
              <a:ln w="0">
                <a:solidFill>
                  <a:srgbClr val="000000"/>
                </a:solidFill>
                <a:round/>
                <a:headEnd/>
                <a:tailEnd/>
              </a:ln>
            </p:spPr>
            <p:txBody>
              <a:bodyPr lIns="73152" tIns="36576" rIns="73152" bIns="36576"/>
              <a:lstStyle/>
              <a:p>
                <a:endParaRPr lang="fr-FR"/>
              </a:p>
            </p:txBody>
          </p:sp>
          <p:sp>
            <p:nvSpPr>
              <p:cNvPr id="84" name="Oval 167"/>
              <p:cNvSpPr>
                <a:spLocks noChangeArrowheads="1"/>
              </p:cNvSpPr>
              <p:nvPr/>
            </p:nvSpPr>
            <p:spPr bwMode="auto">
              <a:xfrm>
                <a:off x="2722" y="6192"/>
                <a:ext cx="4353" cy="2584"/>
              </a:xfrm>
              <a:prstGeom prst="ellipse">
                <a:avLst/>
              </a:prstGeom>
              <a:solidFill>
                <a:srgbClr val="FFCC99"/>
              </a:solidFill>
              <a:ln w="11113" cap="rnd">
                <a:solidFill>
                  <a:srgbClr val="000000"/>
                </a:solidFill>
                <a:round/>
                <a:headEnd/>
                <a:tailEnd/>
              </a:ln>
            </p:spPr>
            <p:txBody>
              <a:bodyPr lIns="73152" tIns="36576" rIns="73152" bIns="36576"/>
              <a:lstStyle/>
              <a:p>
                <a:endParaRPr lang="fr-FR"/>
              </a:p>
            </p:txBody>
          </p:sp>
        </p:grpSp>
        <p:sp>
          <p:nvSpPr>
            <p:cNvPr id="78" name="Rectangle 77"/>
            <p:cNvSpPr>
              <a:spLocks noChangeArrowheads="1"/>
            </p:cNvSpPr>
            <p:nvPr/>
          </p:nvSpPr>
          <p:spPr bwMode="auto">
            <a:xfrm>
              <a:off x="4680" y="6660"/>
              <a:ext cx="2232"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ar-SA" sz="1100" b="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المستخدمين</a:t>
              </a:r>
              <a:endParaRPr lang="fr-FR" sz="1200">
                <a:effectLst/>
                <a:latin typeface="Times New Roman" panose="02020603050405020304" pitchFamily="18" charset="0"/>
                <a:ea typeface="Times New Roman" panose="02020603050405020304" pitchFamily="18" charset="0"/>
              </a:endParaRPr>
            </a:p>
          </p:txBody>
        </p:sp>
        <p:cxnSp>
          <p:nvCxnSpPr>
            <p:cNvPr id="79" name="Line 169"/>
            <p:cNvCxnSpPr/>
            <p:nvPr/>
          </p:nvCxnSpPr>
          <p:spPr bwMode="auto">
            <a:xfrm flipH="1" flipV="1">
              <a:off x="6336" y="3744"/>
              <a:ext cx="1152" cy="864"/>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cxnSp>
        <p:sp>
          <p:nvSpPr>
            <p:cNvPr id="80" name="Rectangle 79"/>
            <p:cNvSpPr>
              <a:spLocks noChangeArrowheads="1"/>
            </p:cNvSpPr>
            <p:nvPr/>
          </p:nvSpPr>
          <p:spPr bwMode="auto">
            <a:xfrm>
              <a:off x="5169" y="5616"/>
              <a:ext cx="14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ar-SA" sz="1100" b="1" i="1" kern="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ردود الفعل</a:t>
              </a:r>
              <a:endParaRPr lang="fr-FR" sz="1200">
                <a:effectLst/>
                <a:latin typeface="Times New Roman" panose="02020603050405020304" pitchFamily="18" charset="0"/>
                <a:ea typeface="Times New Roman" panose="02020603050405020304" pitchFamily="18" charset="0"/>
              </a:endParaRPr>
            </a:p>
          </p:txBody>
        </p:sp>
        <p:cxnSp>
          <p:nvCxnSpPr>
            <p:cNvPr id="81" name="Line 171"/>
            <p:cNvCxnSpPr/>
            <p:nvPr/>
          </p:nvCxnSpPr>
          <p:spPr bwMode="auto">
            <a:xfrm flipH="1" flipV="1">
              <a:off x="5745" y="2160"/>
              <a:ext cx="0" cy="576"/>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cxnSp>
        <p:cxnSp>
          <p:nvCxnSpPr>
            <p:cNvPr id="82" name="Line 172"/>
            <p:cNvCxnSpPr/>
            <p:nvPr/>
          </p:nvCxnSpPr>
          <p:spPr bwMode="auto">
            <a:xfrm>
              <a:off x="5745" y="3744"/>
              <a:ext cx="0" cy="244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6" name="Rectangle 5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2175556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591920" y="867723"/>
            <a:ext cx="5112402" cy="4423953"/>
          </a:xfrm>
        </p:spPr>
        <p:txBody>
          <a:bodyPr/>
          <a:lstStyle/>
          <a:p>
            <a:pPr marL="400050" lvl="1" indent="-400050" algn="r" rtl="1">
              <a:spcBef>
                <a:spcPts val="1200"/>
              </a:spcBef>
              <a:buClr>
                <a:schemeClr val="accent5">
                  <a:lumMod val="75000"/>
                </a:schemeClr>
              </a:buClr>
              <a:buSzPct val="100000"/>
              <a:buFont typeface="Arial" panose="020B0604020202020204" pitchFamily="34" charset="0"/>
              <a:buChar char="•"/>
            </a:pPr>
            <a:r>
              <a:rPr lang="ar-DZ" b="1" dirty="0"/>
              <a:t>1. تأسيس المصداقية: منشورات مراجعة الأقران ، </a:t>
            </a:r>
            <a:r>
              <a:rPr lang="en-GB" b="1" dirty="0"/>
              <a:t>MWO </a:t>
            </a:r>
            <a:r>
              <a:rPr lang="ar-DZ" b="1" dirty="0" smtClean="0"/>
              <a:t> مدرجة </a:t>
            </a:r>
            <a:r>
              <a:rPr lang="ar-DZ" b="1" dirty="0"/>
              <a:t>في اتحادات أكاديمية ...</a:t>
            </a: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a:noFill/>
        </p:spPr>
        <p:txBody>
          <a:bodyPr/>
          <a:lstStyle/>
          <a:p>
            <a:pPr algn="l" rtl="1"/>
            <a:r>
              <a:rPr lang="ar-DZ" sz="2400" dirty="0" smtClean="0"/>
              <a:t>استراتيجية </a:t>
            </a:r>
            <a:r>
              <a:rPr lang="ar-DZ" sz="2400" dirty="0"/>
              <a:t>الاتصال </a:t>
            </a:r>
            <a:r>
              <a:rPr lang="ar-DZ" sz="2400" dirty="0" smtClean="0"/>
              <a:t>و النشر</a:t>
            </a: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4215" y="867723"/>
            <a:ext cx="2156019" cy="3089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1262" y="4833256"/>
            <a:ext cx="3581924" cy="26864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79" t="19792" r="7101" b="24740"/>
          <a:stretch/>
        </p:blipFill>
        <p:spPr bwMode="auto">
          <a:xfrm>
            <a:off x="2078180" y="5761681"/>
            <a:ext cx="3936023" cy="15999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447998">
            <a:off x="1090800" y="2034644"/>
            <a:ext cx="2448010" cy="344797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5"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953167">
            <a:off x="3862844" y="2221820"/>
            <a:ext cx="2511070" cy="32584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53342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718030" y="1054771"/>
            <a:ext cx="5112402" cy="4423953"/>
          </a:xfrm>
        </p:spPr>
        <p:txBody>
          <a:bodyPr/>
          <a:lstStyle/>
          <a:p>
            <a:pPr marL="400050" lvl="1" indent="-400050" algn="r" rtl="1">
              <a:spcBef>
                <a:spcPts val="1200"/>
              </a:spcBef>
              <a:buClr>
                <a:schemeClr val="accent5">
                  <a:lumMod val="75000"/>
                </a:schemeClr>
              </a:buClr>
              <a:buSzPct val="100000"/>
              <a:buFont typeface="Arial" panose="020B0604020202020204" pitchFamily="34" charset="0"/>
              <a:buChar char="•"/>
            </a:pPr>
            <a:r>
              <a:rPr lang="ar-DZ" b="1" dirty="0"/>
              <a:t>مؤثر: ابحث عن أدلة وحلول ...</a:t>
            </a:r>
          </a:p>
          <a:p>
            <a:pPr marL="400050" lvl="1" indent="-400050" algn="r" rtl="1">
              <a:spcBef>
                <a:spcPts val="1200"/>
              </a:spcBef>
              <a:buClr>
                <a:schemeClr val="accent5">
                  <a:lumMod val="75000"/>
                </a:schemeClr>
              </a:buClr>
              <a:buSzPct val="100000"/>
              <a:buFont typeface="Arial" panose="020B0604020202020204" pitchFamily="34" charset="0"/>
              <a:buChar char="•"/>
            </a:pPr>
            <a:endParaRPr lang="ar-DZ" b="1" dirty="0"/>
          </a:p>
          <a:p>
            <a:pPr marL="400050" lvl="1" indent="-400050" algn="r" rtl="1">
              <a:spcBef>
                <a:spcPts val="1200"/>
              </a:spcBef>
              <a:buClr>
                <a:schemeClr val="accent5">
                  <a:lumMod val="75000"/>
                </a:schemeClr>
              </a:buClr>
              <a:buSzPct val="100000"/>
              <a:buFont typeface="Arial" panose="020B0604020202020204" pitchFamily="34" charset="0"/>
              <a:buChar char="•"/>
            </a:pPr>
            <a:r>
              <a:rPr lang="ar-DZ" b="1" dirty="0"/>
              <a:t>أدوات الاتصال: متنوعة ، مصممة لكل هدف نهائي أو وسيط</a:t>
            </a:r>
          </a:p>
          <a:p>
            <a:pPr marL="400050" lvl="1" indent="-400050" algn="r" rtl="1">
              <a:spcBef>
                <a:spcPts val="1200"/>
              </a:spcBef>
              <a:buClr>
                <a:schemeClr val="accent5">
                  <a:lumMod val="75000"/>
                </a:schemeClr>
              </a:buClr>
              <a:buSzPct val="100000"/>
              <a:buFont typeface="Arial" panose="020B0604020202020204" pitchFamily="34" charset="0"/>
              <a:buChar char="•"/>
            </a:pPr>
            <a:r>
              <a:rPr lang="ar-DZ" b="1" dirty="0"/>
              <a:t>مكمل ودعم لنقل </a:t>
            </a:r>
            <a:r>
              <a:rPr lang="ar-DZ" b="1" dirty="0" err="1"/>
              <a:t>ميدويت</a:t>
            </a:r>
            <a:r>
              <a:rPr lang="ar-DZ" b="1" dirty="0"/>
              <a:t> / </a:t>
            </a:r>
            <a:r>
              <a:rPr lang="ar-DZ" b="1" dirty="0" err="1"/>
              <a:t>رامسار</a:t>
            </a:r>
            <a:r>
              <a:rPr lang="ar-DZ" b="1" dirty="0"/>
              <a:t> وعمل السياسة</a:t>
            </a: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a:xfrm>
            <a:off x="755576" y="145507"/>
            <a:ext cx="8229600" cy="504056"/>
          </a:xfrm>
          <a:noFill/>
        </p:spPr>
        <p:txBody>
          <a:bodyPr/>
          <a:lstStyle/>
          <a:p>
            <a:pPr algn="l" rtl="1"/>
            <a:r>
              <a:rPr lang="ar-DZ" sz="2400"/>
              <a:t>استراتيجية الاتصال و النشر</a:t>
            </a:r>
            <a:endParaRPr lang="en-US" sz="2400" dirty="0"/>
          </a:p>
        </p:txBody>
      </p:sp>
      <p:pic>
        <p:nvPicPr>
          <p:cNvPr id="5" name="Imag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1479">
            <a:off x="5498835" y="3804433"/>
            <a:ext cx="2239245" cy="2833663"/>
          </a:xfrm>
          <a:prstGeom prst="rect">
            <a:avLst/>
          </a:prstGeom>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896" y="4429497"/>
            <a:ext cx="1549647" cy="218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4202" y="4539862"/>
            <a:ext cx="2775207" cy="2069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69855">
            <a:off x="6010999" y="1541686"/>
            <a:ext cx="3045526" cy="1402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94564">
            <a:off x="7533202" y="3531651"/>
            <a:ext cx="1462496" cy="21388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8530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687388" y="930275"/>
            <a:ext cx="8135937" cy="677863"/>
          </a:xfrm>
          <a:prstGeom prst="rect">
            <a:avLst/>
          </a:prstGeom>
        </p:spPr>
        <p:txBody>
          <a:bodyPr/>
          <a:lstStyle/>
          <a:p>
            <a:pPr algn="ctr" eaLnBrk="0" hangingPunct="0">
              <a:spcBef>
                <a:spcPts val="0"/>
              </a:spcBef>
              <a:buFont typeface="Arial" pitchFamily="34" charset="0"/>
              <a:buNone/>
              <a:defRPr/>
            </a:pPr>
            <a:endParaRPr lang="en-US" sz="2400" b="1" dirty="0">
              <a:latin typeface="Maiandra GD" pitchFamily="34" charset="0"/>
              <a:cs typeface="+mn-cs"/>
            </a:endParaRPr>
          </a:p>
        </p:txBody>
      </p:sp>
      <p:sp>
        <p:nvSpPr>
          <p:cNvPr id="10243" name="Titre 2"/>
          <p:cNvSpPr>
            <a:spLocks noGrp="1"/>
          </p:cNvSpPr>
          <p:nvPr>
            <p:ph type="title" idx="4294967295"/>
          </p:nvPr>
        </p:nvSpPr>
        <p:spPr bwMode="auto">
          <a:xfrm>
            <a:off x="914400" y="125413"/>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DZ" altLang="fr-FR" sz="2400" b="1" dirty="0">
                <a:solidFill>
                  <a:schemeClr val="bg1"/>
                </a:solidFill>
              </a:rPr>
              <a:t>مؤشرات </a:t>
            </a:r>
            <a:r>
              <a:rPr lang="ar-DZ" altLang="fr-FR" sz="2400" b="1" dirty="0" smtClean="0">
                <a:solidFill>
                  <a:schemeClr val="bg1"/>
                </a:solidFill>
              </a:rPr>
              <a:t> </a:t>
            </a:r>
            <a:r>
              <a:rPr lang="en-US" altLang="fr-FR" sz="2400" b="1" dirty="0" smtClean="0">
                <a:solidFill>
                  <a:schemeClr val="bg1"/>
                </a:solidFill>
              </a:rPr>
              <a:t>MWO</a:t>
            </a:r>
            <a:endParaRPr lang="en-US" altLang="fr-FR" sz="2400" i="1" dirty="0" smtClean="0">
              <a:solidFill>
                <a:schemeClr val="bg1"/>
              </a:solidFill>
            </a:endParaRPr>
          </a:p>
        </p:txBody>
      </p:sp>
      <p:sp>
        <p:nvSpPr>
          <p:cNvPr id="10247" name="Espace réservé du texte 1"/>
          <p:cNvSpPr txBox="1">
            <a:spLocks/>
          </p:cNvSpPr>
          <p:nvPr/>
        </p:nvSpPr>
        <p:spPr bwMode="auto">
          <a:xfrm>
            <a:off x="475013" y="738224"/>
            <a:ext cx="8668987"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rtl="1">
              <a:buFont typeface="Arial" pitchFamily="34" charset="0"/>
              <a:buNone/>
            </a:pPr>
            <a:r>
              <a:rPr lang="ar-DZ" altLang="fr-FR" sz="2200" b="1" dirty="0">
                <a:solidFill>
                  <a:srgbClr val="0054A6"/>
                </a:solidFill>
              </a:rPr>
              <a:t>مجموعة </a:t>
            </a:r>
            <a:r>
              <a:rPr lang="ar-DZ" altLang="fr-FR" sz="2200" b="1" dirty="0" smtClean="0">
                <a:solidFill>
                  <a:srgbClr val="0054A6"/>
                </a:solidFill>
              </a:rPr>
              <a:t>شحيحة </a:t>
            </a:r>
            <a:r>
              <a:rPr lang="ar-DZ" altLang="fr-FR" sz="2200" b="1" dirty="0">
                <a:solidFill>
                  <a:srgbClr val="0054A6"/>
                </a:solidFill>
              </a:rPr>
              <a:t>من 25 مؤشرا (17 تم الإبلاغ عنها عام 2012 ؛ 16 في عام 2018)</a:t>
            </a:r>
            <a:endParaRPr lang="en-US" altLang="fr-FR" b="1" i="1" dirty="0">
              <a:solidFill>
                <a:srgbClr val="0054A6"/>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1634053610"/>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sp>
        <p:nvSpPr>
          <p:cNvPr id="3" name="ZoneTexte 2"/>
          <p:cNvSpPr txBox="1"/>
          <p:nvPr/>
        </p:nvSpPr>
        <p:spPr>
          <a:xfrm>
            <a:off x="839965" y="1228927"/>
            <a:ext cx="4104168" cy="2031325"/>
          </a:xfrm>
          <a:prstGeom prst="rect">
            <a:avLst/>
          </a:prstGeom>
          <a:noFill/>
          <a:ln>
            <a:solidFill>
              <a:schemeClr val="accent1"/>
            </a:solidFill>
          </a:ln>
        </p:spPr>
        <p:txBody>
          <a:bodyPr wrap="square" rtlCol="0">
            <a:spAutoFit/>
          </a:bodyPr>
          <a:lstStyle/>
          <a:p>
            <a:pPr algn="r" rtl="1"/>
            <a:r>
              <a:rPr lang="ar-DZ" sz="1400" b="1" dirty="0"/>
              <a:t>حالة</a:t>
            </a:r>
          </a:p>
          <a:p>
            <a:pPr algn="r" rtl="1"/>
            <a:endParaRPr lang="ar-DZ" sz="1400" b="1" dirty="0"/>
          </a:p>
          <a:p>
            <a:pPr algn="r" rtl="1"/>
            <a:r>
              <a:rPr lang="ar-DZ" sz="1400" b="1" dirty="0"/>
              <a:t>الاتجاهات في وفرة الأنواع ، بما في ذلك مؤشر الكوكب الحي</a:t>
            </a:r>
          </a:p>
          <a:p>
            <a:pPr algn="r" rtl="1"/>
            <a:r>
              <a:rPr lang="ar-DZ" sz="1400" b="1" dirty="0"/>
              <a:t>مؤشر درجة حرارة المجتمع</a:t>
            </a:r>
          </a:p>
          <a:p>
            <a:pPr algn="r" rtl="1"/>
            <a:r>
              <a:rPr lang="ar-DZ" sz="1400" b="1" dirty="0"/>
              <a:t>فهرس التخصص المجتمعي</a:t>
            </a:r>
          </a:p>
          <a:p>
            <a:pPr algn="r" rtl="1"/>
            <a:r>
              <a:rPr lang="ar-DZ" sz="1400" b="1" dirty="0"/>
              <a:t>تدفق النهر</a:t>
            </a:r>
          </a:p>
          <a:p>
            <a:pPr algn="r" rtl="1"/>
            <a:r>
              <a:rPr lang="ar-DZ" sz="1400" b="1" dirty="0"/>
              <a:t>جودة المياه</a:t>
            </a:r>
          </a:p>
          <a:p>
            <a:pPr algn="r" rtl="1"/>
            <a:r>
              <a:rPr lang="ar-DZ" sz="1400" b="1" dirty="0"/>
              <a:t>مساحة سطح الأراضي الرطبة المتوسطية</a:t>
            </a:r>
          </a:p>
          <a:p>
            <a:pPr algn="r" rtl="1"/>
            <a:r>
              <a:rPr lang="ar-DZ" sz="1400" b="1" dirty="0"/>
              <a:t>مدى الغمر في الأراضي الرطبة</a:t>
            </a:r>
            <a:endParaRPr lang="en-US" sz="1400" i="1" dirty="0"/>
          </a:p>
        </p:txBody>
      </p:sp>
      <p:sp>
        <p:nvSpPr>
          <p:cNvPr id="4" name="ZoneTexte 3"/>
          <p:cNvSpPr txBox="1"/>
          <p:nvPr/>
        </p:nvSpPr>
        <p:spPr>
          <a:xfrm>
            <a:off x="839965" y="3500648"/>
            <a:ext cx="4104168" cy="738664"/>
          </a:xfrm>
          <a:prstGeom prst="rect">
            <a:avLst/>
          </a:prstGeom>
          <a:noFill/>
          <a:ln>
            <a:solidFill>
              <a:schemeClr val="accent1"/>
            </a:solidFill>
          </a:ln>
        </p:spPr>
        <p:txBody>
          <a:bodyPr wrap="square" rtlCol="0">
            <a:spAutoFit/>
          </a:bodyPr>
          <a:lstStyle/>
          <a:p>
            <a:pPr algn="r" rtl="1"/>
            <a:r>
              <a:rPr lang="ar-DZ" sz="1400" b="1" dirty="0" smtClean="0"/>
              <a:t>الدوافع</a:t>
            </a:r>
            <a:endParaRPr lang="ar-DZ" sz="1400" b="1" dirty="0"/>
          </a:p>
          <a:p>
            <a:pPr algn="r" rtl="1"/>
            <a:endParaRPr lang="ar-DZ" sz="1400" b="1" dirty="0"/>
          </a:p>
          <a:p>
            <a:pPr algn="r" rtl="1"/>
            <a:r>
              <a:rPr lang="ar-DZ" sz="1400" b="1" dirty="0" smtClean="0"/>
              <a:t>توجهات السكان في </a:t>
            </a:r>
            <a:r>
              <a:rPr lang="ar-DZ" sz="1400" b="1" dirty="0"/>
              <a:t>الأراضي الرطبة القريبة من البحر المتوسط</a:t>
            </a:r>
            <a:endParaRPr lang="en-US" sz="1800" dirty="0"/>
          </a:p>
        </p:txBody>
      </p:sp>
      <p:sp>
        <p:nvSpPr>
          <p:cNvPr id="6" name="Rectangle 5"/>
          <p:cNvSpPr/>
          <p:nvPr/>
        </p:nvSpPr>
        <p:spPr>
          <a:xfrm>
            <a:off x="839965" y="4753851"/>
            <a:ext cx="4104168" cy="1600438"/>
          </a:xfrm>
          <a:prstGeom prst="rect">
            <a:avLst/>
          </a:prstGeom>
          <a:ln>
            <a:solidFill>
              <a:schemeClr val="accent1"/>
            </a:solidFill>
          </a:ln>
        </p:spPr>
        <p:txBody>
          <a:bodyPr wrap="square">
            <a:spAutoFit/>
          </a:bodyPr>
          <a:lstStyle/>
          <a:p>
            <a:pPr algn="r" rtl="1"/>
            <a:r>
              <a:rPr lang="ar-DZ" sz="1400" b="1" dirty="0"/>
              <a:t>الضغوط</a:t>
            </a:r>
          </a:p>
          <a:p>
            <a:pPr algn="r" rtl="1"/>
            <a:endParaRPr lang="ar-DZ" sz="1400" b="1" dirty="0"/>
          </a:p>
          <a:p>
            <a:pPr algn="r" rtl="1"/>
            <a:r>
              <a:rPr lang="ar-DZ" sz="1400" b="1" dirty="0"/>
              <a:t>مؤشر استغلال موارد المياه المتجددة</a:t>
            </a:r>
          </a:p>
          <a:p>
            <a:pPr algn="r" rtl="1"/>
            <a:r>
              <a:rPr lang="ar-DZ" sz="1400" b="1" dirty="0"/>
              <a:t>الطلب على المياه لكل قطاع</a:t>
            </a:r>
          </a:p>
          <a:p>
            <a:pPr algn="r" rtl="1"/>
            <a:r>
              <a:rPr lang="ar-DZ" sz="1400" b="1" dirty="0"/>
              <a:t>تحويل الأراضي إلى الزراعة والتحضر في / حول الأراضي الرطبة الرئيسية</a:t>
            </a:r>
          </a:p>
          <a:p>
            <a:pPr algn="r" rtl="1"/>
            <a:r>
              <a:rPr lang="ar-DZ" sz="1400" b="1" dirty="0"/>
              <a:t>الاستغلال المفرط للمياه الجوفية في الواحات / الملوحة</a:t>
            </a:r>
            <a:endParaRPr lang="en-US" sz="1400" i="1" dirty="0" smtClean="0"/>
          </a:p>
        </p:txBody>
      </p:sp>
      <p:sp>
        <p:nvSpPr>
          <p:cNvPr id="14" name="ZoneTexte 13"/>
          <p:cNvSpPr txBox="1"/>
          <p:nvPr/>
        </p:nvSpPr>
        <p:spPr>
          <a:xfrm>
            <a:off x="4944133" y="2785202"/>
            <a:ext cx="4114807" cy="2462213"/>
          </a:xfrm>
          <a:prstGeom prst="rect">
            <a:avLst/>
          </a:prstGeom>
          <a:noFill/>
          <a:ln>
            <a:solidFill>
              <a:schemeClr val="accent1"/>
            </a:solidFill>
          </a:ln>
        </p:spPr>
        <p:txBody>
          <a:bodyPr wrap="square" rtlCol="0">
            <a:spAutoFit/>
          </a:bodyPr>
          <a:lstStyle/>
          <a:p>
            <a:pPr algn="r" rtl="1" fontAlgn="auto">
              <a:spcBef>
                <a:spcPts val="0"/>
              </a:spcBef>
              <a:spcAft>
                <a:spcPts val="0"/>
              </a:spcAft>
              <a:defRPr/>
            </a:pPr>
            <a:r>
              <a:rPr lang="ar-DZ" sz="1400" b="1" dirty="0"/>
              <a:t>استجابات</a:t>
            </a:r>
          </a:p>
          <a:p>
            <a:pPr algn="r" rtl="1" fontAlgn="auto">
              <a:spcBef>
                <a:spcPts val="0"/>
              </a:spcBef>
              <a:spcAft>
                <a:spcPts val="0"/>
              </a:spcAft>
              <a:defRPr/>
            </a:pPr>
            <a:r>
              <a:rPr lang="ar-DZ" sz="1400" b="1" dirty="0"/>
              <a:t>الأراضي الرطبة المحمية</a:t>
            </a:r>
          </a:p>
          <a:p>
            <a:pPr algn="r" rtl="1" fontAlgn="auto">
              <a:spcBef>
                <a:spcPts val="0"/>
              </a:spcBef>
              <a:spcAft>
                <a:spcPts val="0"/>
              </a:spcAft>
              <a:defRPr/>
            </a:pPr>
            <a:r>
              <a:rPr lang="ar-DZ" sz="1400" b="1" dirty="0"/>
              <a:t>دمج البيئة في تخطيط التنمية المحلية</a:t>
            </a:r>
          </a:p>
          <a:p>
            <a:pPr algn="r" rtl="1" fontAlgn="auto">
              <a:spcBef>
                <a:spcPts val="0"/>
              </a:spcBef>
              <a:spcAft>
                <a:spcPts val="0"/>
              </a:spcAft>
              <a:defRPr/>
            </a:pPr>
            <a:r>
              <a:rPr lang="ar-DZ" sz="1400" b="1" dirty="0"/>
              <a:t>مستوى تنفيذ الإدارة المتكاملة لموارد المياه</a:t>
            </a:r>
          </a:p>
          <a:p>
            <a:pPr algn="r" rtl="1" fontAlgn="auto">
              <a:spcBef>
                <a:spcPts val="0"/>
              </a:spcBef>
              <a:spcAft>
                <a:spcPts val="0"/>
              </a:spcAft>
              <a:defRPr/>
            </a:pPr>
            <a:r>
              <a:rPr lang="ar-DZ" sz="1400" b="1" dirty="0"/>
              <a:t>فاعلية الإدارة في مواقع </a:t>
            </a:r>
            <a:r>
              <a:rPr lang="ar-DZ" sz="1400" b="1" dirty="0" err="1"/>
              <a:t>رامسار</a:t>
            </a:r>
            <a:endParaRPr lang="ar-DZ" sz="1400" b="1" dirty="0"/>
          </a:p>
          <a:p>
            <a:pPr algn="r" rtl="1" fontAlgn="auto">
              <a:spcBef>
                <a:spcPts val="0"/>
              </a:spcBef>
              <a:spcAft>
                <a:spcPts val="0"/>
              </a:spcAft>
              <a:defRPr/>
            </a:pPr>
            <a:r>
              <a:rPr lang="ar-DZ" sz="1400" b="1" dirty="0"/>
              <a:t>مستوى تنفيذ الإدارة المتكاملة للمناطق الساحلية</a:t>
            </a:r>
          </a:p>
          <a:p>
            <a:pPr algn="r" rtl="1" fontAlgn="auto">
              <a:spcBef>
                <a:spcPts val="0"/>
              </a:spcBef>
              <a:spcAft>
                <a:spcPts val="0"/>
              </a:spcAft>
              <a:defRPr/>
            </a:pPr>
            <a:r>
              <a:rPr lang="ar-DZ" sz="1400" b="1" dirty="0"/>
              <a:t>تطوير استراتيجية وطنية للأراضي الرطبة</a:t>
            </a:r>
          </a:p>
          <a:p>
            <a:pPr algn="r" rtl="1" fontAlgn="auto">
              <a:spcBef>
                <a:spcPts val="0"/>
              </a:spcBef>
              <a:spcAft>
                <a:spcPts val="0"/>
              </a:spcAft>
              <a:defRPr/>
            </a:pPr>
            <a:r>
              <a:rPr lang="ar-DZ" sz="1400" b="1" dirty="0"/>
              <a:t>دمج الأراضي الرطبة في الاستراتيجية الوطنية للتنمية المستدامة</a:t>
            </a:r>
          </a:p>
          <a:p>
            <a:pPr algn="r" rtl="1" fontAlgn="auto">
              <a:spcBef>
                <a:spcPts val="0"/>
              </a:spcBef>
              <a:spcAft>
                <a:spcPts val="0"/>
              </a:spcAft>
              <a:defRPr/>
            </a:pPr>
            <a:r>
              <a:rPr lang="ar-DZ" sz="1400" b="1" dirty="0"/>
              <a:t>دمج الأراضي الرطبة في خطط الإدارة الوطنية للمياه</a:t>
            </a:r>
          </a:p>
          <a:p>
            <a:pPr algn="r" rtl="1" fontAlgn="auto">
              <a:spcBef>
                <a:spcPts val="0"/>
              </a:spcBef>
              <a:spcAft>
                <a:spcPts val="0"/>
              </a:spcAft>
              <a:defRPr/>
            </a:pPr>
            <a:r>
              <a:rPr lang="ar-DZ" sz="1400" b="1" dirty="0"/>
              <a:t>التنفيذ البيئي للأهداف الإنمائية للألفية / الاتحاد الأوروبي نحو الأهداف ذات الصلة بالأراضي الرطبة</a:t>
            </a:r>
            <a:endParaRPr lang="en-US" sz="1400" b="1" dirty="0"/>
          </a:p>
        </p:txBody>
      </p:sp>
      <p:sp>
        <p:nvSpPr>
          <p:cNvPr id="16" name="ZoneTexte 15"/>
          <p:cNvSpPr txBox="1"/>
          <p:nvPr/>
        </p:nvSpPr>
        <p:spPr>
          <a:xfrm>
            <a:off x="4944133" y="1228927"/>
            <a:ext cx="4114807" cy="1384995"/>
          </a:xfrm>
          <a:prstGeom prst="rect">
            <a:avLst/>
          </a:prstGeom>
          <a:noFill/>
          <a:ln>
            <a:solidFill>
              <a:schemeClr val="accent1"/>
            </a:solidFill>
          </a:ln>
        </p:spPr>
        <p:txBody>
          <a:bodyPr wrap="square" rtlCol="0">
            <a:spAutoFit/>
          </a:bodyPr>
          <a:lstStyle/>
          <a:p>
            <a:pPr algn="r" rtl="1"/>
            <a:r>
              <a:rPr lang="ar-DZ" sz="1400" b="1" dirty="0"/>
              <a:t>الآثار</a:t>
            </a:r>
          </a:p>
          <a:p>
            <a:pPr algn="r" rtl="1"/>
            <a:endParaRPr lang="ar-DZ" sz="1400" b="1" dirty="0"/>
          </a:p>
          <a:p>
            <a:pPr algn="r" rtl="1"/>
            <a:r>
              <a:rPr lang="ar-DZ" sz="1400" b="1" dirty="0"/>
              <a:t>دور الأراضي الرطبة في إمدادات المياه</a:t>
            </a:r>
          </a:p>
          <a:p>
            <a:pPr algn="r" rtl="1"/>
            <a:r>
              <a:rPr lang="ar-DZ" sz="1400" b="1" dirty="0"/>
              <a:t>دور الأراضي الرطبة في تنظيم التدفق (الفيضانات والجفاف)</a:t>
            </a:r>
          </a:p>
          <a:p>
            <a:pPr algn="r" rtl="1"/>
            <a:r>
              <a:rPr lang="ar-DZ" sz="1400" b="1" dirty="0"/>
              <a:t>الأراضي الرطبة والسياحة</a:t>
            </a:r>
          </a:p>
          <a:p>
            <a:pPr algn="r" rtl="1"/>
            <a:r>
              <a:rPr lang="ar-DZ" sz="1400" b="1" dirty="0"/>
              <a:t>دور الأراضي الرطبة في تنقية المياه</a:t>
            </a:r>
            <a:endParaRPr lang="en-US" sz="1400" b="1" dirty="0"/>
          </a:p>
        </p:txBody>
      </p:sp>
    </p:spTree>
    <p:extLst>
      <p:ext uri="{BB962C8B-B14F-4D97-AF65-F5344CB8AC3E}">
        <p14:creationId xmlns:p14="http://schemas.microsoft.com/office/powerpoint/2010/main" val="152817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4"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lgn="r" rtl="1">
              <a:spcBef>
                <a:spcPts val="1200"/>
              </a:spcBef>
              <a:buClr>
                <a:schemeClr val="accent5">
                  <a:lumMod val="75000"/>
                </a:schemeClr>
              </a:buClr>
              <a:buSzPct val="100000"/>
              <a:buNone/>
            </a:pPr>
            <a:r>
              <a:rPr lang="ar-DZ" sz="2800" b="1" dirty="0">
                <a:solidFill>
                  <a:srgbClr val="227B84"/>
                </a:solidFill>
                <a:latin typeface="Maiandra GD" pitchFamily="34" charset="0"/>
              </a:rPr>
              <a:t>متغير للغاية:</a:t>
            </a:r>
          </a:p>
          <a:p>
            <a:pPr marL="0" lvl="1" indent="0">
              <a:spcBef>
                <a:spcPts val="1200"/>
              </a:spcBef>
              <a:buClr>
                <a:schemeClr val="accent5">
                  <a:lumMod val="75000"/>
                </a:schemeClr>
              </a:buClr>
              <a:buSzPct val="100000"/>
              <a:buNone/>
            </a:pPr>
            <a:endParaRPr lang="ar-DZ" sz="2800" b="1" dirty="0">
              <a:solidFill>
                <a:srgbClr val="227B84"/>
              </a:solidFill>
              <a:latin typeface="Maiandra GD" pitchFamily="34" charset="0"/>
            </a:endParaRPr>
          </a:p>
          <a:p>
            <a:pPr marL="0" lvl="1" indent="0" algn="r" rtl="1">
              <a:spcBef>
                <a:spcPts val="1200"/>
              </a:spcBef>
              <a:buClr>
                <a:schemeClr val="accent5">
                  <a:lumMod val="75000"/>
                </a:schemeClr>
              </a:buClr>
              <a:buSzPct val="100000"/>
              <a:buNone/>
            </a:pPr>
            <a:r>
              <a:rPr lang="ar-DZ" b="1" dirty="0">
                <a:latin typeface="Maiandra GD" pitchFamily="34" charset="0"/>
              </a:rPr>
              <a:t>أعد استخدام الطرق القياسية وجمع بيانات أولية جديدة ومحددة من الأدبيات والشركاء: على سبيل المثال مؤشر الكوكب </a:t>
            </a:r>
            <a:r>
              <a:rPr lang="ar-DZ" b="1" dirty="0" smtClean="0">
                <a:latin typeface="Maiandra GD" pitchFamily="34" charset="0"/>
              </a:rPr>
              <a:t>الحي</a:t>
            </a:r>
            <a:r>
              <a:rPr lang="en-GB" b="1" dirty="0" smtClean="0">
                <a:latin typeface="Maiandra GD" pitchFamily="34" charset="0"/>
              </a:rPr>
              <a:t> </a:t>
            </a:r>
            <a:r>
              <a:rPr lang="en-GB" b="1" dirty="0">
                <a:latin typeface="Maiandra GD" pitchFamily="34" charset="0"/>
              </a:rPr>
              <a:t>؛ </a:t>
            </a:r>
            <a:r>
              <a:rPr lang="ar-DZ" b="1" dirty="0">
                <a:latin typeface="Maiandra GD" pitchFamily="34" charset="0"/>
              </a:rPr>
              <a:t>مؤشر تمديد </a:t>
            </a:r>
            <a:r>
              <a:rPr lang="ar-DZ" b="1" dirty="0" smtClean="0">
                <a:latin typeface="Maiandra GD" pitchFamily="34" charset="0"/>
              </a:rPr>
              <a:t>المناطق </a:t>
            </a:r>
            <a:r>
              <a:rPr lang="ar-DZ" b="1" dirty="0">
                <a:latin typeface="Maiandra GD" pitchFamily="34" charset="0"/>
              </a:rPr>
              <a:t>الرطبة </a:t>
            </a:r>
            <a:r>
              <a:rPr lang="en-GB" b="1" dirty="0" smtClean="0">
                <a:latin typeface="Maiandra GD" pitchFamily="34" charset="0"/>
              </a:rPr>
              <a:t>...</a:t>
            </a:r>
            <a:endParaRPr lang="en-GB" sz="1400" i="1" dirty="0" smtClean="0"/>
          </a:p>
          <a:p>
            <a:pPr marL="400050" lvl="1" indent="-400050" algn="r" rtl="1">
              <a:spcBef>
                <a:spcPts val="1200"/>
              </a:spcBef>
              <a:buClr>
                <a:schemeClr val="accent5">
                  <a:lumMod val="75000"/>
                </a:schemeClr>
              </a:buClr>
              <a:buSzPct val="100000"/>
              <a:buFont typeface="Arial" panose="020B0604020202020204" pitchFamily="34" charset="0"/>
              <a:buChar char="•"/>
            </a:pPr>
            <a:r>
              <a:rPr lang="ar-DZ" sz="1800" b="1" dirty="0"/>
              <a:t>إعادة استخدام المؤشرات الحالية للشريك: على سبيل المثال مؤشر استغلال المياه </a:t>
            </a:r>
            <a:r>
              <a:rPr lang="en-GB" sz="1800" b="1" dirty="0" smtClean="0"/>
              <a:t>UN</a:t>
            </a:r>
            <a:r>
              <a:rPr lang="en-GB" sz="1800" b="1" dirty="0"/>
              <a:t>، </a:t>
            </a:r>
            <a:r>
              <a:rPr lang="ar-DZ" sz="1800" b="1" dirty="0" smtClean="0"/>
              <a:t> </a:t>
            </a:r>
            <a:r>
              <a:rPr lang="ar-DZ" sz="1800" b="1" dirty="0" smtClean="0"/>
              <a:t>  </a:t>
            </a:r>
            <a:r>
              <a:rPr lang="en-GB" sz="1800" b="1" dirty="0" smtClean="0"/>
              <a:t>UNEP-MAP </a:t>
            </a:r>
            <a:r>
              <a:rPr lang="en-GB" sz="1800" b="1" dirty="0"/>
              <a:t>Plan Bleu</a:t>
            </a:r>
            <a:r>
              <a:rPr lang="en-GB" sz="1800" b="1" dirty="0" smtClean="0"/>
              <a:t>… </a:t>
            </a:r>
            <a:r>
              <a:rPr lang="ar-DZ" sz="1800" b="1" dirty="0" smtClean="0"/>
              <a:t>معلومات </a:t>
            </a:r>
            <a:r>
              <a:rPr lang="ar-DZ" sz="1800" b="1" dirty="0"/>
              <a:t>"المرشح" ذات الصلة بالأراضي الرطبة</a:t>
            </a:r>
            <a:endParaRPr lang="en-GB" sz="1800" dirty="0" smtClean="0"/>
          </a:p>
          <a:p>
            <a:pPr marL="400050" lvl="1" indent="-400050" algn="r" rtl="1">
              <a:spcBef>
                <a:spcPts val="1200"/>
              </a:spcBef>
              <a:buClr>
                <a:schemeClr val="accent5">
                  <a:lumMod val="75000"/>
                </a:schemeClr>
              </a:buClr>
              <a:buSzPct val="100000"/>
              <a:buFont typeface="Arial" panose="020B0604020202020204" pitchFamily="34" charset="0"/>
              <a:buChar char="•"/>
            </a:pPr>
            <a:r>
              <a:rPr lang="ar-DZ" sz="1800" b="1" dirty="0"/>
              <a:t>الحسابات الخاصة: على سبيل المثال من صور الأقمار الصناعية ، تحويل الأراضي الرطبة إلى الأراضي الزراعية والمناطق الحضرية</a:t>
            </a:r>
            <a:endParaRPr lang="en-GB" sz="1800" i="1" dirty="0" smtClean="0"/>
          </a:p>
          <a:p>
            <a:pPr marL="400050" lvl="1" indent="-400050" algn="r" rtl="1">
              <a:spcBef>
                <a:spcPts val="1200"/>
              </a:spcBef>
              <a:buClr>
                <a:schemeClr val="accent5">
                  <a:lumMod val="75000"/>
                </a:schemeClr>
              </a:buClr>
              <a:buSzPct val="100000"/>
              <a:buFont typeface="Arial" panose="020B0604020202020204" pitchFamily="34" charset="0"/>
              <a:buChar char="•"/>
            </a:pPr>
            <a:r>
              <a:rPr lang="ar-DZ" sz="1800" b="1" dirty="0"/>
              <a:t>التعدين الداخلي ، قواعد البيانات العامة: على سبيل المثال سدود المنظمة ؛ خدمة معلومات مواقع </a:t>
            </a:r>
            <a:r>
              <a:rPr lang="ar-DZ" sz="1800" b="1" dirty="0" err="1" smtClean="0"/>
              <a:t>رامسار</a:t>
            </a:r>
            <a:r>
              <a:rPr lang="en-GB" sz="1800" b="1" dirty="0" smtClean="0"/>
              <a:t>RSIS </a:t>
            </a:r>
            <a:r>
              <a:rPr lang="en-GB" sz="1800" b="1" dirty="0"/>
              <a:t>؛ </a:t>
            </a:r>
            <a:r>
              <a:rPr lang="ar-DZ" sz="1800" b="1" dirty="0"/>
              <a:t>البصمة المائية ... = مقتطفات ذات صلة بميد. منطقة</a:t>
            </a:r>
            <a:endParaRPr lang="en-US" dirty="0">
              <a:solidFill>
                <a:schemeClr val="tx1"/>
              </a:solidFill>
            </a:endParaRPr>
          </a:p>
        </p:txBody>
      </p:sp>
      <p:sp>
        <p:nvSpPr>
          <p:cNvPr id="3" name="Titre 2"/>
          <p:cNvSpPr>
            <a:spLocks noGrp="1"/>
          </p:cNvSpPr>
          <p:nvPr>
            <p:ph type="title"/>
          </p:nvPr>
        </p:nvSpPr>
        <p:spPr/>
        <p:txBody>
          <a:bodyPr/>
          <a:lstStyle/>
          <a:p>
            <a:r>
              <a:rPr lang="ar-DZ" sz="2400" dirty="0"/>
              <a:t>طرق تطوير / حساب المؤشرات</a:t>
            </a:r>
            <a:endParaRPr lang="en-US" sz="2400" dirty="0"/>
          </a:p>
        </p:txBody>
      </p:sp>
    </p:spTree>
    <p:extLst>
      <p:ext uri="{BB962C8B-B14F-4D97-AF65-F5344CB8AC3E}">
        <p14:creationId xmlns:p14="http://schemas.microsoft.com/office/powerpoint/2010/main" val="6954407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lgn="r" rtl="1">
              <a:spcBef>
                <a:spcPts val="1200"/>
              </a:spcBef>
              <a:buClr>
                <a:schemeClr val="accent5">
                  <a:lumMod val="75000"/>
                </a:schemeClr>
              </a:buClr>
              <a:buSzPct val="100000"/>
              <a:buNone/>
            </a:pPr>
            <a:r>
              <a:rPr lang="ar-DZ" sz="2800" b="1" dirty="0">
                <a:solidFill>
                  <a:srgbClr val="227B84"/>
                </a:solidFill>
                <a:latin typeface="Maiandra GD" pitchFamily="34" charset="0"/>
              </a:rPr>
              <a:t>بعض </a:t>
            </a:r>
            <a:r>
              <a:rPr lang="ar-DZ" sz="2800" b="1" dirty="0" smtClean="0">
                <a:solidFill>
                  <a:srgbClr val="227B84"/>
                </a:solidFill>
                <a:latin typeface="Maiandra GD" pitchFamily="34" charset="0"/>
              </a:rPr>
              <a:t>النصائح </a:t>
            </a:r>
            <a:r>
              <a:rPr lang="ar-DZ" sz="2800" b="1" dirty="0">
                <a:solidFill>
                  <a:srgbClr val="227B84"/>
                </a:solidFill>
                <a:latin typeface="Maiandra GD" pitchFamily="34" charset="0"/>
              </a:rPr>
              <a:t>:</a:t>
            </a:r>
            <a:endParaRPr lang="en-GB" sz="2800" b="1" dirty="0">
              <a:solidFill>
                <a:srgbClr val="227B84"/>
              </a:solidFill>
              <a:latin typeface="Maiandra GD" pitchFamily="34" charset="0"/>
            </a:endParaRPr>
          </a:p>
          <a:p>
            <a:pPr marL="400050" lvl="1" indent="-400050" algn="r" rtl="1">
              <a:spcBef>
                <a:spcPts val="1200"/>
              </a:spcBef>
              <a:buClr>
                <a:schemeClr val="accent5">
                  <a:lumMod val="75000"/>
                </a:schemeClr>
              </a:buClr>
              <a:buSzPct val="100000"/>
              <a:buFont typeface="Arial" panose="020B0604020202020204" pitchFamily="34" charset="0"/>
              <a:buChar char="•"/>
            </a:pPr>
            <a:r>
              <a:rPr lang="ar-DZ" dirty="0">
                <a:sym typeface="Wingdings" panose="05000000000000000000" pitchFamily="2" charset="2"/>
              </a:rPr>
              <a:t>استخدم البيانات / المؤشرات الموجودة على أفضل وجه (لا تعيد اختراع العجلة!) ... ولكن لا تأخذ "كل ما هو موجود" (يجب أن يكون مناسبًا لأهدافك / إطارك)</a:t>
            </a:r>
            <a:endParaRPr lang="en-GB" dirty="0" smtClean="0"/>
          </a:p>
          <a:p>
            <a:pPr marL="400050" lvl="1" indent="-400050" algn="r" rtl="1">
              <a:spcBef>
                <a:spcPts val="1200"/>
              </a:spcBef>
              <a:buClr>
                <a:schemeClr val="accent5">
                  <a:lumMod val="75000"/>
                </a:schemeClr>
              </a:buClr>
              <a:buSzPct val="100000"/>
              <a:buFont typeface="Arial" panose="020B0604020202020204" pitchFamily="34" charset="0"/>
              <a:buChar char="•"/>
            </a:pPr>
            <a:r>
              <a:rPr lang="ar-DZ" dirty="0">
                <a:sym typeface="Wingdings" panose="05000000000000000000" pitchFamily="2" charset="2"/>
              </a:rPr>
              <a:t>قد تنطوي على شراكات "صعبة" ...</a:t>
            </a:r>
            <a:endParaRPr lang="en-GB" dirty="0" smtClean="0">
              <a:sym typeface="Wingdings" panose="05000000000000000000" pitchFamily="2" charset="2"/>
            </a:endParaRPr>
          </a:p>
          <a:p>
            <a:pPr marL="400050" lvl="1" indent="-400050" algn="r">
              <a:spcBef>
                <a:spcPts val="1200"/>
              </a:spcBef>
              <a:buClr>
                <a:schemeClr val="accent5">
                  <a:lumMod val="75000"/>
                </a:schemeClr>
              </a:buClr>
              <a:buSzPct val="100000"/>
              <a:buFont typeface="Arial" panose="020B0604020202020204" pitchFamily="34" charset="0"/>
              <a:buChar char="•"/>
            </a:pPr>
            <a:r>
              <a:rPr lang="ar-DZ" b="1" dirty="0">
                <a:sym typeface="Wingdings" panose="05000000000000000000" pitchFamily="2" charset="2"/>
              </a:rPr>
              <a:t>وثق بدقة وحوِّل أساليبك / نماذجك الأولية </a:t>
            </a:r>
            <a:r>
              <a:rPr lang="ar-DZ" b="1" dirty="0" smtClean="0">
                <a:latin typeface="Times New Roman" panose="02020603050405020304" pitchFamily="18" charset="0"/>
                <a:cs typeface="Times New Roman" panose="02020603050405020304" pitchFamily="18" charset="0"/>
                <a:sym typeface="Wingdings" panose="05000000000000000000" pitchFamily="2" charset="2"/>
              </a:rPr>
              <a:t>◄</a:t>
            </a:r>
            <a:r>
              <a:rPr lang="ar-DZ" b="1" dirty="0" smtClean="0">
                <a:sym typeface="Wingdings" panose="05000000000000000000" pitchFamily="2" charset="2"/>
              </a:rPr>
              <a:t>المساءلة </a:t>
            </a:r>
            <a:r>
              <a:rPr lang="ar-DZ" b="1" dirty="0">
                <a:sym typeface="Wingdings" panose="05000000000000000000" pitchFamily="2" charset="2"/>
              </a:rPr>
              <a:t>؛ النقاش </a:t>
            </a:r>
            <a:r>
              <a:rPr lang="ar-DZ" b="1" dirty="0" smtClean="0">
                <a:sym typeface="Wingdings" panose="05000000000000000000" pitchFamily="2" charset="2"/>
              </a:rPr>
              <a:t>...</a:t>
            </a:r>
            <a:endParaRPr lang="en-GB" i="1" dirty="0"/>
          </a:p>
        </p:txBody>
      </p:sp>
      <p:sp>
        <p:nvSpPr>
          <p:cNvPr id="3" name="Titre 2"/>
          <p:cNvSpPr>
            <a:spLocks noGrp="1"/>
          </p:cNvSpPr>
          <p:nvPr>
            <p:ph type="title"/>
          </p:nvPr>
        </p:nvSpPr>
        <p:spPr/>
        <p:txBody>
          <a:bodyPr/>
          <a:lstStyle/>
          <a:p>
            <a:r>
              <a:rPr lang="ar-DZ" sz="2400" dirty="0"/>
              <a:t>طرق تطوير / حساب المؤشرات</a:t>
            </a:r>
            <a:endParaRPr lang="en-US" sz="24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37157">
            <a:off x="6008919" y="3812113"/>
            <a:ext cx="2846352"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space réservé du contenu 1"/>
          <p:cNvSpPr txBox="1">
            <a:spLocks/>
          </p:cNvSpPr>
          <p:nvPr/>
        </p:nvSpPr>
        <p:spPr>
          <a:xfrm>
            <a:off x="811053" y="6155068"/>
            <a:ext cx="5340366" cy="702932"/>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lang="fr-FR" sz="2400" b="1" kern="1200" dirty="0" smtClean="0">
                <a:solidFill>
                  <a:srgbClr val="0054A6"/>
                </a:solidFill>
                <a:latin typeface="Maiandra GD"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lang="fr-FR" sz="2000" kern="1200" dirty="0" smtClean="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lang="fr-FR" sz="1800" kern="1200" dirty="0" smtClean="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l" rtl="1">
              <a:spcBef>
                <a:spcPts val="1200"/>
              </a:spcBef>
              <a:buClr>
                <a:schemeClr val="accent5">
                  <a:lumMod val="75000"/>
                </a:schemeClr>
              </a:buClr>
              <a:buSzPct val="100000"/>
              <a:buNone/>
            </a:pPr>
            <a:r>
              <a:rPr lang="ar-DZ" sz="1800" b="1" i="1" dirty="0">
                <a:solidFill>
                  <a:srgbClr val="227B84"/>
                </a:solidFill>
                <a:latin typeface="Maiandra GD" pitchFamily="34" charset="0"/>
              </a:rPr>
              <a:t>على سبيل المثال على الإنترنت فقط المرفقات المنهجية لأوراق حقائق مؤشرات </a:t>
            </a:r>
            <a:r>
              <a:rPr lang="en-GB" sz="1800" b="1" i="1" dirty="0">
                <a:solidFill>
                  <a:srgbClr val="227B84"/>
                </a:solidFill>
                <a:latin typeface="Maiandra GD" pitchFamily="34" charset="0"/>
              </a:rPr>
              <a:t>MWO2</a:t>
            </a:r>
            <a:endParaRPr lang="en-GB" sz="1800" b="1" i="1" dirty="0" smtClean="0">
              <a:solidFill>
                <a:srgbClr val="227B84"/>
              </a:solidFill>
              <a:latin typeface="Maiandra GD" pitchFamily="34" charset="0"/>
            </a:endParaRPr>
          </a:p>
        </p:txBody>
      </p:sp>
    </p:spTree>
    <p:extLst>
      <p:ext uri="{BB962C8B-B14F-4D97-AF65-F5344CB8AC3E}">
        <p14:creationId xmlns:p14="http://schemas.microsoft.com/office/powerpoint/2010/main" val="216768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spcBef>
                <a:spcPts val="1200"/>
              </a:spcBef>
              <a:buClr>
                <a:schemeClr val="accent5">
                  <a:lumMod val="75000"/>
                </a:schemeClr>
              </a:buClr>
              <a:buSzPct val="100000"/>
              <a:buNone/>
            </a:pPr>
            <a:r>
              <a:rPr lang="en-GB" sz="2800" b="1" dirty="0" smtClean="0">
                <a:solidFill>
                  <a:srgbClr val="227B84"/>
                </a:solidFill>
                <a:latin typeface="Maiandra GD" pitchFamily="34" charset="0"/>
              </a:rPr>
              <a:t>MWO:</a:t>
            </a:r>
          </a:p>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pPr marL="400050" lvl="1" indent="-400050" algn="r" rtl="1">
              <a:spcBef>
                <a:spcPts val="1200"/>
              </a:spcBef>
              <a:buClr>
                <a:schemeClr val="accent5">
                  <a:lumMod val="75000"/>
                </a:schemeClr>
              </a:buClr>
              <a:buSzPct val="100000"/>
              <a:buFont typeface="Arial" panose="020B0604020202020204" pitchFamily="34" charset="0"/>
              <a:buChar char="•"/>
            </a:pPr>
            <a:r>
              <a:rPr lang="ar-DZ" dirty="0"/>
              <a:t>تم التخطيط بشكل غير كافٍ = </a:t>
            </a:r>
            <a:r>
              <a:rPr lang="en-US" dirty="0"/>
              <a:t>N </a:t>
            </a:r>
            <a:r>
              <a:rPr lang="ar-DZ" dirty="0" smtClean="0"/>
              <a:t> من </a:t>
            </a:r>
            <a:r>
              <a:rPr lang="ar-DZ" dirty="0"/>
              <a:t>الملفات غير المنسقة </a:t>
            </a:r>
            <a:r>
              <a:rPr lang="en-US" dirty="0" smtClean="0"/>
              <a:t>DB </a:t>
            </a:r>
            <a:r>
              <a:rPr lang="en-US" dirty="0"/>
              <a:t>، </a:t>
            </a:r>
            <a:r>
              <a:rPr lang="en-US" dirty="0" smtClean="0"/>
              <a:t>Excel</a:t>
            </a:r>
            <a:r>
              <a:rPr lang="ar-DZ" dirty="0" smtClean="0"/>
              <a:t>... </a:t>
            </a:r>
          </a:p>
          <a:p>
            <a:pPr marL="400050" lvl="1" indent="-400050" algn="r" rtl="1">
              <a:spcBef>
                <a:spcPts val="1200"/>
              </a:spcBef>
              <a:buClr>
                <a:schemeClr val="accent5">
                  <a:lumMod val="75000"/>
                </a:schemeClr>
              </a:buClr>
              <a:buSzPct val="100000"/>
              <a:buFont typeface="Arial" panose="020B0604020202020204" pitchFamily="34" charset="0"/>
              <a:buChar char="•"/>
            </a:pPr>
            <a:r>
              <a:rPr lang="ar-DZ" dirty="0" smtClean="0"/>
              <a:t>باستثناء </a:t>
            </a:r>
            <a:r>
              <a:rPr lang="ar-DZ" dirty="0"/>
              <a:t>التنوع البيولوجي: دمج بيانات </a:t>
            </a:r>
            <a:r>
              <a:rPr lang="en-US" dirty="0"/>
              <a:t>LPI </a:t>
            </a:r>
            <a:r>
              <a:rPr lang="ar-DZ" dirty="0"/>
              <a:t>في قاعدة بيانات </a:t>
            </a:r>
            <a:r>
              <a:rPr lang="en-US" dirty="0"/>
              <a:t>LPI </a:t>
            </a:r>
            <a:r>
              <a:rPr lang="ar-DZ" dirty="0"/>
              <a:t>العالمية ... إذا سمح بذلك منتجو </a:t>
            </a:r>
            <a:r>
              <a:rPr lang="ar-DZ" dirty="0" smtClean="0"/>
              <a:t>البيانات</a:t>
            </a:r>
            <a:endParaRPr lang="fr-FR" dirty="0" smtClean="0"/>
          </a:p>
          <a:p>
            <a:pPr marL="400050" lvl="1" indent="-400050" algn="r" rtl="1">
              <a:spcBef>
                <a:spcPts val="1200"/>
              </a:spcBef>
              <a:buClr>
                <a:schemeClr val="accent5">
                  <a:lumMod val="75000"/>
                </a:schemeClr>
              </a:buClr>
              <a:buSzPct val="100000"/>
              <a:buFont typeface="Arial" panose="020B0604020202020204" pitchFamily="34" charset="0"/>
              <a:buChar char="•"/>
            </a:pPr>
            <a:endParaRPr lang="en-US" b="1" dirty="0" smtClean="0"/>
          </a:p>
          <a:p>
            <a:pPr marL="400050" lvl="1" indent="-400050" algn="r" rtl="1">
              <a:spcBef>
                <a:spcPts val="1200"/>
              </a:spcBef>
              <a:buClr>
                <a:schemeClr val="accent5">
                  <a:lumMod val="75000"/>
                </a:schemeClr>
              </a:buClr>
              <a:buSzPct val="100000"/>
              <a:buFont typeface="Arial" panose="020B0604020202020204" pitchFamily="34" charset="0"/>
              <a:buChar char="•"/>
            </a:pPr>
            <a:r>
              <a:rPr lang="ar-DZ" dirty="0">
                <a:sym typeface="Wingdings" panose="05000000000000000000" pitchFamily="2" charset="2"/>
              </a:rPr>
              <a:t>يتم حلها الآن (يتم الدمج في قاعدة بيانات </a:t>
            </a:r>
            <a:r>
              <a:rPr lang="en-US" dirty="0">
                <a:sym typeface="Wingdings" panose="05000000000000000000" pitchFamily="2" charset="2"/>
              </a:rPr>
              <a:t>MWO </a:t>
            </a:r>
            <a:r>
              <a:rPr lang="ar-DZ" dirty="0">
                <a:sym typeface="Wingdings" panose="05000000000000000000" pitchFamily="2" charset="2"/>
              </a:rPr>
              <a:t>المشتركة الجارية)</a:t>
            </a:r>
            <a:endParaRPr lang="en-GB" b="1" dirty="0" smtClean="0">
              <a:sym typeface="Wingdings" panose="05000000000000000000" pitchFamily="2" charset="2"/>
            </a:endParaRPr>
          </a:p>
        </p:txBody>
      </p:sp>
      <p:sp>
        <p:nvSpPr>
          <p:cNvPr id="3" name="Titre 2"/>
          <p:cNvSpPr>
            <a:spLocks noGrp="1"/>
          </p:cNvSpPr>
          <p:nvPr>
            <p:ph type="title"/>
          </p:nvPr>
        </p:nvSpPr>
        <p:spPr>
          <a:noFill/>
        </p:spPr>
        <p:txBody>
          <a:bodyPr/>
          <a:lstStyle/>
          <a:p>
            <a:r>
              <a:rPr lang="ar-DZ" sz="2400" dirty="0"/>
              <a:t>تخطيط تخزين البيانات (والتكامل)</a:t>
            </a:r>
            <a:endParaRPr lang="en-US" sz="2400" dirty="0"/>
          </a:p>
        </p:txBody>
      </p:sp>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498584"/>
          </a:xfrm>
        </p:spPr>
        <p:txBody>
          <a:bodyPr/>
          <a:lstStyle/>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pPr algn="r" rtl="1"/>
            <a:r>
              <a:rPr lang="ar-DZ" sz="2000" b="0" dirty="0">
                <a:solidFill>
                  <a:schemeClr val="tx1"/>
                </a:solidFill>
                <a:latin typeface="+mj-lt"/>
              </a:rPr>
              <a:t>المعايير التي تم جمعها (في الميدان ، من الأدب ...) ليست ضرورية المؤشرات نفسها (ولكن يجب أن تساهم فيها)</a:t>
            </a:r>
          </a:p>
          <a:p>
            <a:pPr algn="r" rtl="1"/>
            <a:endParaRPr lang="ar-DZ" sz="2000" b="0" dirty="0">
              <a:solidFill>
                <a:schemeClr val="tx1"/>
              </a:solidFill>
              <a:latin typeface="+mj-lt"/>
            </a:endParaRPr>
          </a:p>
          <a:p>
            <a:pPr algn="r" rtl="1"/>
            <a:r>
              <a:rPr lang="en-US" sz="2000" b="0" dirty="0">
                <a:solidFill>
                  <a:schemeClr val="tx1"/>
                </a:solidFill>
                <a:latin typeface="+mj-lt"/>
              </a:rPr>
              <a:t>MWO </a:t>
            </a:r>
            <a:r>
              <a:rPr lang="ar-DZ" sz="2000" b="0" dirty="0" smtClean="0">
                <a:solidFill>
                  <a:schemeClr val="tx1"/>
                </a:solidFill>
                <a:latin typeface="+mj-lt"/>
              </a:rPr>
              <a:t>   مراقبة </a:t>
            </a:r>
            <a:r>
              <a:rPr lang="ar-DZ" sz="2000" b="0" dirty="0">
                <a:solidFill>
                  <a:schemeClr val="tx1"/>
                </a:solidFill>
                <a:latin typeface="+mj-lt"/>
              </a:rPr>
              <a:t>ميدانية محدودة: بشكل أساسي تحليل صور الأقمار الصناعية ، وتجميع السلاسل الزمنية للتنوع البيولوجي من الأدبيات والاتصالات الشخصية ، والاستخراج من قواعد البيانات العامة ، ونماذج التشغيل ...</a:t>
            </a:r>
          </a:p>
          <a:p>
            <a:pPr algn="r" rtl="1"/>
            <a:endParaRPr lang="ar-DZ" sz="2000" b="0" dirty="0">
              <a:solidFill>
                <a:schemeClr val="tx1"/>
              </a:solidFill>
              <a:latin typeface="+mj-lt"/>
            </a:endParaRPr>
          </a:p>
          <a:p>
            <a:pPr algn="r" rtl="1"/>
            <a:r>
              <a:rPr lang="ar-DZ" sz="2000" b="0" dirty="0">
                <a:solidFill>
                  <a:schemeClr val="tx1"/>
                </a:solidFill>
                <a:latin typeface="+mj-lt"/>
              </a:rPr>
              <a:t>قاعدة بيانات </a:t>
            </a:r>
            <a:r>
              <a:rPr lang="en-US" sz="2000" b="0" dirty="0">
                <a:solidFill>
                  <a:schemeClr val="tx1"/>
                </a:solidFill>
                <a:latin typeface="+mj-lt"/>
              </a:rPr>
              <a:t>MWO: </a:t>
            </a:r>
            <a:r>
              <a:rPr lang="ar-DZ" sz="2000" b="0" dirty="0" smtClean="0">
                <a:solidFill>
                  <a:schemeClr val="tx1"/>
                </a:solidFill>
                <a:latin typeface="+mj-lt"/>
              </a:rPr>
              <a:t> التطوير </a:t>
            </a:r>
            <a:r>
              <a:rPr lang="ar-DZ" sz="2000" b="0" dirty="0">
                <a:solidFill>
                  <a:schemeClr val="tx1"/>
                </a:solidFill>
                <a:latin typeface="+mj-lt"/>
              </a:rPr>
              <a:t>مستمر (دمج التنوع البيولوجي ، الغطاء الأرضي ، السدود ، </a:t>
            </a:r>
            <a:r>
              <a:rPr lang="ar-DZ" sz="2000" b="0" dirty="0" smtClean="0">
                <a:solidFill>
                  <a:schemeClr val="tx1"/>
                </a:solidFill>
                <a:latin typeface="+mj-lt"/>
              </a:rPr>
              <a:t>نطاق </a:t>
            </a:r>
            <a:r>
              <a:rPr lang="ar-DZ" sz="2000" b="0" dirty="0">
                <a:solidFill>
                  <a:schemeClr val="tx1"/>
                </a:solidFill>
                <a:latin typeface="+mj-lt"/>
              </a:rPr>
              <a:t>المياه </a:t>
            </a:r>
            <a:r>
              <a:rPr lang="en-US" sz="2000" b="0" dirty="0">
                <a:solidFill>
                  <a:schemeClr val="tx1"/>
                </a:solidFill>
                <a:latin typeface="+mj-lt"/>
              </a:rPr>
              <a:t>JRC </a:t>
            </a:r>
            <a:r>
              <a:rPr lang="en-US" sz="2000" b="0" dirty="0" smtClean="0">
                <a:solidFill>
                  <a:schemeClr val="tx1"/>
                </a:solidFill>
                <a:latin typeface="+mj-lt"/>
              </a:rPr>
              <a:t>...</a:t>
            </a:r>
            <a:r>
              <a:rPr lang="ar-DZ" sz="2000" b="0" dirty="0" smtClean="0">
                <a:solidFill>
                  <a:schemeClr val="tx1"/>
                </a:solidFill>
                <a:latin typeface="+mj-lt"/>
              </a:rPr>
              <a:t>)</a:t>
            </a:r>
            <a:endParaRPr lang="en-US" sz="2000" b="0" dirty="0">
              <a:solidFill>
                <a:schemeClr val="tx1"/>
              </a:solidFill>
              <a:latin typeface="+mj-lt"/>
            </a:endParaRPr>
          </a:p>
          <a:p>
            <a:pPr algn="r" rtl="1"/>
            <a:endParaRPr lang="en-US" sz="2000" b="0" dirty="0">
              <a:solidFill>
                <a:schemeClr val="tx1"/>
              </a:solidFill>
              <a:latin typeface="+mj-lt"/>
            </a:endParaRPr>
          </a:p>
          <a:p>
            <a:pPr algn="r" rtl="1"/>
            <a:r>
              <a:rPr lang="en-US" sz="2000" b="0" dirty="0">
                <a:solidFill>
                  <a:schemeClr val="tx1"/>
                </a:solidFill>
                <a:latin typeface="+mj-lt"/>
              </a:rPr>
              <a:t>  </a:t>
            </a:r>
            <a:r>
              <a:rPr lang="ar-DZ" sz="2000" b="0" dirty="0">
                <a:solidFill>
                  <a:schemeClr val="tx1"/>
                </a:solidFill>
                <a:latin typeface="+mj-lt"/>
              </a:rPr>
              <a:t>يمكن مشاركة عمل المراقبة بين واحد أو أكثر من الشركاء (مثل "جمع البيانات" مقابل "حساب المؤشر")</a:t>
            </a:r>
            <a:endParaRPr lang="en-US" sz="2000" b="0" dirty="0" smtClean="0">
              <a:solidFill>
                <a:schemeClr val="tx1"/>
              </a:solidFill>
              <a:latin typeface="+mj-lt"/>
            </a:endParaRPr>
          </a:p>
        </p:txBody>
      </p:sp>
      <p:sp>
        <p:nvSpPr>
          <p:cNvPr id="3" name="Titre 2"/>
          <p:cNvSpPr>
            <a:spLocks noGrp="1"/>
          </p:cNvSpPr>
          <p:nvPr>
            <p:ph type="title"/>
          </p:nvPr>
        </p:nvSpPr>
        <p:spPr>
          <a:xfrm>
            <a:off x="767451" y="95003"/>
            <a:ext cx="8229600" cy="607762"/>
          </a:xfrm>
        </p:spPr>
        <p:txBody>
          <a:bodyPr/>
          <a:lstStyle/>
          <a:p>
            <a:r>
              <a:rPr lang="ar-DZ" sz="2400" dirty="0"/>
              <a:t>جمع / تخزين البيانات وحساب المؤشرات</a:t>
            </a:r>
            <a:endParaRPr lang="en-US" sz="2400" dirty="0"/>
          </a:p>
        </p:txBody>
      </p:sp>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309691" cy="3551031"/>
          </a:xfrm>
          <a:noFill/>
        </p:spPr>
        <p:txBody>
          <a:bodyPr/>
          <a:lstStyle/>
          <a:p>
            <a:pPr marL="0" lvl="1" indent="0" algn="r" rtl="1">
              <a:spcBef>
                <a:spcPts val="1200"/>
              </a:spcBef>
              <a:buClr>
                <a:schemeClr val="accent5">
                  <a:lumMod val="75000"/>
                </a:schemeClr>
              </a:buClr>
              <a:buSzPct val="100000"/>
              <a:buNone/>
            </a:pPr>
            <a:r>
              <a:rPr lang="ar-DZ" sz="2800" b="1" dirty="0">
                <a:solidFill>
                  <a:srgbClr val="227B84"/>
                </a:solidFill>
                <a:latin typeface="Maiandra GD" pitchFamily="34" charset="0"/>
              </a:rPr>
              <a:t>إلى </a:t>
            </a:r>
            <a:r>
              <a:rPr lang="ar-DZ" sz="2800" b="1" dirty="0" smtClean="0">
                <a:solidFill>
                  <a:srgbClr val="227B84"/>
                </a:solidFill>
                <a:latin typeface="Maiandra GD" pitchFamily="34" charset="0"/>
              </a:rPr>
              <a:t>حد الآن…</a:t>
            </a:r>
            <a:endParaRPr lang="ar-DZ" sz="2800" b="1" dirty="0">
              <a:solidFill>
                <a:srgbClr val="227B84"/>
              </a:solidFill>
              <a:latin typeface="Maiandra GD" pitchFamily="34" charset="0"/>
            </a:endParaRPr>
          </a:p>
          <a:p>
            <a:pPr marL="0" lvl="1" indent="0" algn="r" rtl="1">
              <a:spcBef>
                <a:spcPts val="1200"/>
              </a:spcBef>
              <a:buClr>
                <a:schemeClr val="accent5">
                  <a:lumMod val="75000"/>
                </a:schemeClr>
              </a:buClr>
              <a:buSzPct val="100000"/>
              <a:buNone/>
            </a:pPr>
            <a:endParaRPr lang="ar-DZ" sz="2800" b="1" dirty="0">
              <a:solidFill>
                <a:srgbClr val="227B84"/>
              </a:solidFill>
              <a:latin typeface="Maiandra GD" pitchFamily="34" charset="0"/>
            </a:endParaRPr>
          </a:p>
          <a:p>
            <a:pPr marL="0" lvl="1" indent="0" algn="r" rtl="1">
              <a:spcBef>
                <a:spcPts val="1200"/>
              </a:spcBef>
              <a:buClr>
                <a:schemeClr val="accent5">
                  <a:lumMod val="75000"/>
                </a:schemeClr>
              </a:buClr>
              <a:buSzPct val="100000"/>
              <a:buNone/>
            </a:pPr>
            <a:r>
              <a:rPr lang="ar-DZ" sz="2800" b="1" dirty="0" smtClean="0">
                <a:solidFill>
                  <a:srgbClr val="227B84"/>
                </a:solidFill>
                <a:latin typeface="Maiandra GD" pitchFamily="34" charset="0"/>
              </a:rPr>
              <a:t>مؤشر </a:t>
            </a:r>
            <a:r>
              <a:rPr lang="ar-DZ" sz="2800" b="1" dirty="0" smtClean="0">
                <a:solidFill>
                  <a:srgbClr val="227B84"/>
                </a:solidFill>
                <a:latin typeface="Maiandra GD" pitchFamily="34" charset="0"/>
              </a:rPr>
              <a:t>بمؤشر آخر</a:t>
            </a:r>
            <a:endParaRPr lang="ar-DZ" sz="2800" b="1" dirty="0">
              <a:solidFill>
                <a:srgbClr val="227B84"/>
              </a:solidFill>
              <a:latin typeface="Maiandra GD" pitchFamily="34" charset="0"/>
            </a:endParaRPr>
          </a:p>
          <a:p>
            <a:pPr marL="0" lvl="1" indent="0" algn="r" rtl="1">
              <a:spcBef>
                <a:spcPts val="1200"/>
              </a:spcBef>
              <a:buClr>
                <a:schemeClr val="accent5">
                  <a:lumMod val="75000"/>
                </a:schemeClr>
              </a:buClr>
              <a:buSzPct val="100000"/>
              <a:buNone/>
            </a:pPr>
            <a:endParaRPr lang="ar-DZ" sz="2800" b="1" dirty="0">
              <a:solidFill>
                <a:srgbClr val="227B84"/>
              </a:solidFill>
              <a:latin typeface="Maiandra GD" pitchFamily="34" charset="0"/>
            </a:endParaRPr>
          </a:p>
          <a:p>
            <a:pPr marL="0" lvl="1" indent="0" algn="r" rtl="1">
              <a:spcBef>
                <a:spcPts val="1200"/>
              </a:spcBef>
              <a:buClr>
                <a:schemeClr val="accent5">
                  <a:lumMod val="75000"/>
                </a:schemeClr>
              </a:buClr>
              <a:buSzPct val="100000"/>
              <a:buNone/>
            </a:pPr>
            <a:r>
              <a:rPr lang="ar-DZ" sz="2800" b="1" dirty="0" smtClean="0">
                <a:solidFill>
                  <a:srgbClr val="227B84"/>
                </a:solidFill>
                <a:latin typeface="Maiandra GD" pitchFamily="34" charset="0"/>
              </a:rPr>
              <a:t>المتوقع = </a:t>
            </a:r>
            <a:r>
              <a:rPr lang="ar-DZ" sz="2800" b="1" dirty="0">
                <a:solidFill>
                  <a:srgbClr val="227B84"/>
                </a:solidFill>
                <a:latin typeface="Maiandra GD" pitchFamily="34" charset="0"/>
              </a:rPr>
              <a:t>التحليل التبادلي (مثل التنوع البيولوجي مقابل </a:t>
            </a:r>
            <a:r>
              <a:rPr lang="ar-DZ" sz="2800" b="1" dirty="0" smtClean="0">
                <a:solidFill>
                  <a:srgbClr val="227B84"/>
                </a:solidFill>
                <a:latin typeface="Maiandra GD" pitchFamily="34" charset="0"/>
              </a:rPr>
              <a:t>مساحة المياه </a:t>
            </a:r>
            <a:r>
              <a:rPr lang="ar-DZ" sz="2800" b="1" dirty="0">
                <a:solidFill>
                  <a:srgbClr val="227B84"/>
                </a:solidFill>
                <a:latin typeface="Maiandra GD" pitchFamily="34" charset="0"/>
              </a:rPr>
              <a:t>أو الغطاء الأرضي)</a:t>
            </a:r>
            <a:endParaRPr lang="en-GB" dirty="0" smtClean="0">
              <a:sym typeface="Wingdings" panose="05000000000000000000" pitchFamily="2" charset="2"/>
            </a:endParaRPr>
          </a:p>
        </p:txBody>
      </p:sp>
      <p:sp>
        <p:nvSpPr>
          <p:cNvPr id="3" name="Titre 2"/>
          <p:cNvSpPr>
            <a:spLocks noGrp="1"/>
          </p:cNvSpPr>
          <p:nvPr>
            <p:ph type="title"/>
          </p:nvPr>
        </p:nvSpPr>
        <p:spPr/>
        <p:txBody>
          <a:bodyPr/>
          <a:lstStyle/>
          <a:p>
            <a:r>
              <a:rPr lang="ar-DZ" sz="2400" dirty="0"/>
              <a:t>تحليل البيانات</a:t>
            </a:r>
            <a:endParaRPr lang="en-US" sz="2400" dirty="0"/>
          </a:p>
        </p:txBody>
      </p:sp>
      <p:pic>
        <p:nvPicPr>
          <p:cNvPr id="5" name="Image 7" descr="C:\Users\Chazee\Desktop\Photos 2013\DSC0556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36043" y="4530725"/>
            <a:ext cx="25050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E:\Photos\Photos 2012\Mission Algérie\Reghaia 16 nov 2012\Reghaia 16 Nov 2012 (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966" y="4530724"/>
            <a:ext cx="2591338" cy="188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Danube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116" y="4530725"/>
            <a:ext cx="2846797" cy="1896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694280" y="875501"/>
            <a:ext cx="4708993" cy="631525"/>
          </a:xfrm>
          <a:noFill/>
        </p:spPr>
        <p:txBody>
          <a:bodyPr/>
          <a:lstStyle/>
          <a:p>
            <a:pPr marL="400050" lvl="1" indent="-400050">
              <a:spcBef>
                <a:spcPts val="1200"/>
              </a:spcBef>
              <a:buClr>
                <a:schemeClr val="accent5">
                  <a:lumMod val="75000"/>
                </a:schemeClr>
              </a:buClr>
              <a:buSzPct val="100000"/>
              <a:buFont typeface="Arial" panose="020B0604020202020204" pitchFamily="34" charset="0"/>
              <a:buChar char="•"/>
            </a:pPr>
            <a:r>
              <a:rPr lang="ar-DZ" b="1" dirty="0"/>
              <a:t>أدوات </a:t>
            </a:r>
            <a:r>
              <a:rPr lang="ar-DZ" b="1" dirty="0" smtClean="0"/>
              <a:t>التواصل: </a:t>
            </a:r>
            <a:r>
              <a:rPr lang="ar-DZ" b="1" dirty="0"/>
              <a:t>متنوعة</a:t>
            </a: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p:txBody>
          <a:bodyPr/>
          <a:lstStyle/>
          <a:p>
            <a:r>
              <a:rPr lang="ar-DZ" sz="2400" dirty="0"/>
              <a:t>التواصل والنقل</a:t>
            </a:r>
            <a:endParaRPr lang="en-US" sz="2400" dirty="0"/>
          </a:p>
        </p:txBody>
      </p:sp>
      <p:pic>
        <p:nvPicPr>
          <p:cNvPr id="5" name="Imag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1479">
            <a:off x="5927376" y="3528372"/>
            <a:ext cx="1676400" cy="2121408"/>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44578">
            <a:off x="7427998" y="4350610"/>
            <a:ext cx="1615440" cy="2090928"/>
          </a:xfrm>
          <a:prstGeom prst="rect">
            <a:avLst/>
          </a:prstGeom>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06150">
            <a:off x="404816" y="1710544"/>
            <a:ext cx="1251864" cy="176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24329" y="1076794"/>
            <a:ext cx="2527218" cy="1885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Image 4" descr="E:\Photos\Photos 2012\Maroc Agadir février 2012\Symposium\Medwet Agadir 6_8 Février (4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4983" y="1507026"/>
            <a:ext cx="3692046" cy="276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062218">
            <a:off x="478661" y="3987679"/>
            <a:ext cx="2322512"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Water forum_070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52327" y="5435422"/>
            <a:ext cx="2128256" cy="159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31704" y="4911826"/>
            <a:ext cx="2594899" cy="194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058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texte 1"/>
          <p:cNvSpPr txBox="1">
            <a:spLocks/>
          </p:cNvSpPr>
          <p:nvPr/>
        </p:nvSpPr>
        <p:spPr bwMode="auto">
          <a:xfrm>
            <a:off x="657225" y="1031875"/>
            <a:ext cx="821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r>
              <a:rPr lang="ar-DZ" altLang="fr-FR" sz="2400" b="1" dirty="0">
                <a:solidFill>
                  <a:srgbClr val="0054A6"/>
                </a:solidFill>
              </a:rPr>
              <a:t>تتطلب الإدارة التكيفية للمناطق الرطبة</a:t>
            </a:r>
          </a:p>
          <a:p>
            <a:pPr algn="ctr">
              <a:buFont typeface="Arial" pitchFamily="34" charset="0"/>
              <a:buNone/>
            </a:pPr>
            <a:r>
              <a:rPr lang="ar-DZ" altLang="fr-FR" sz="2400" b="1" dirty="0">
                <a:solidFill>
                  <a:srgbClr val="0054A6"/>
                </a:solidFill>
              </a:rPr>
              <a:t>وصف دقيق للوضع وتطوره</a:t>
            </a:r>
            <a:endParaRPr lang="en-GB" altLang="fr-FR" sz="2400" b="1" dirty="0">
              <a:solidFill>
                <a:srgbClr val="0054A6"/>
              </a:solidFill>
            </a:endParaRPr>
          </a:p>
        </p:txBody>
      </p:sp>
      <p:sp>
        <p:nvSpPr>
          <p:cNvPr id="56323" name="Espace réservé du texte 1"/>
          <p:cNvSpPr>
            <a:spLocks noGrp="1"/>
          </p:cNvSpPr>
          <p:nvPr>
            <p:ph type="body" sz="quarter" idx="4294967295"/>
          </p:nvPr>
        </p:nvSpPr>
        <p:spPr bwMode="auto">
          <a:xfrm>
            <a:off x="536575" y="2513019"/>
            <a:ext cx="6350000" cy="26908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buSzPct val="85000"/>
              <a:buFontTx/>
              <a:buNone/>
            </a:pPr>
            <a:endParaRPr lang="en-US" altLang="fr-FR" sz="900" dirty="0" smtClean="0">
              <a:latin typeface="Arial" pitchFamily="34" charset="0"/>
            </a:endParaRPr>
          </a:p>
          <a:p>
            <a:pPr marL="0" indent="0" algn="r" rtl="1">
              <a:spcBef>
                <a:spcPct val="0"/>
              </a:spcBef>
              <a:buNone/>
            </a:pPr>
            <a:r>
              <a:rPr lang="ar-DZ" altLang="fr-FR" sz="2400" b="1" dirty="0">
                <a:latin typeface="Arial" pitchFamily="34" charset="0"/>
                <a:sym typeface="Wingdings" pitchFamily="2" charset="2"/>
              </a:rPr>
              <a:t>حتى وقت قريب: الكثير من المعرفة ولكن لا يوجد نظرة عامة موحدة على سبيل المثال :</a:t>
            </a:r>
          </a:p>
          <a:p>
            <a:pPr marL="0" indent="0" algn="r" rtl="1">
              <a:spcBef>
                <a:spcPct val="0"/>
              </a:spcBef>
              <a:buNone/>
            </a:pPr>
            <a:r>
              <a:rPr lang="ar-DZ" altLang="fr-FR" sz="2400" b="1" dirty="0">
                <a:latin typeface="Arial" pitchFamily="34" charset="0"/>
                <a:sym typeface="Wingdings" pitchFamily="2" charset="2"/>
              </a:rPr>
              <a:t>مساحة سطح </a:t>
            </a:r>
            <a:r>
              <a:rPr lang="ar-DZ" altLang="fr-FR" sz="2400" b="1" dirty="0" smtClean="0">
                <a:latin typeface="Arial" pitchFamily="34" charset="0"/>
                <a:sym typeface="Wingdings" pitchFamily="2" charset="2"/>
              </a:rPr>
              <a:t>المناطق </a:t>
            </a:r>
            <a:r>
              <a:rPr lang="ar-DZ" altLang="fr-FR" sz="2400" b="1" dirty="0">
                <a:latin typeface="Arial" pitchFamily="34" charset="0"/>
                <a:sym typeface="Wingdings" pitchFamily="2" charset="2"/>
              </a:rPr>
              <a:t>الرطبة المتوسطية؟</a:t>
            </a:r>
          </a:p>
          <a:p>
            <a:pPr marL="0" indent="0" algn="r" rtl="1">
              <a:spcBef>
                <a:spcPct val="0"/>
              </a:spcBef>
              <a:buNone/>
            </a:pPr>
            <a:r>
              <a:rPr lang="ar-DZ" altLang="fr-FR" sz="2400" b="1" dirty="0">
                <a:latin typeface="Arial" pitchFamily="34" charset="0"/>
                <a:sym typeface="Wingdings" pitchFamily="2" charset="2"/>
              </a:rPr>
              <a:t>الاتجاهات في كميات ونوعية المياه؟</a:t>
            </a:r>
          </a:p>
          <a:p>
            <a:pPr marL="0" indent="0" algn="r" rtl="1">
              <a:spcBef>
                <a:spcPct val="0"/>
              </a:spcBef>
              <a:buNone/>
            </a:pPr>
            <a:r>
              <a:rPr lang="ar-DZ" altLang="fr-FR" sz="2400" b="1" dirty="0">
                <a:latin typeface="Arial" pitchFamily="34" charset="0"/>
                <a:sym typeface="Wingdings" pitchFamily="2" charset="2"/>
              </a:rPr>
              <a:t>التنوع البيولوجي؟</a:t>
            </a:r>
          </a:p>
          <a:p>
            <a:pPr marL="0" indent="0" algn="r" rtl="1">
              <a:spcBef>
                <a:spcPct val="0"/>
              </a:spcBef>
              <a:buNone/>
            </a:pPr>
            <a:r>
              <a:rPr lang="ar-DZ" altLang="fr-FR" sz="2400" b="1" dirty="0">
                <a:latin typeface="Arial" pitchFamily="34" charset="0"/>
                <a:sym typeface="Wingdings" pitchFamily="2" charset="2"/>
              </a:rPr>
              <a:t>خدمات النظام الإيكولوجي؟</a:t>
            </a:r>
          </a:p>
          <a:p>
            <a:pPr marL="0" indent="0" algn="r" rtl="1">
              <a:spcBef>
                <a:spcPct val="0"/>
              </a:spcBef>
              <a:buNone/>
            </a:pPr>
            <a:r>
              <a:rPr lang="ar-DZ" altLang="fr-FR" sz="2400" b="1" dirty="0">
                <a:latin typeface="Arial" pitchFamily="34" charset="0"/>
                <a:sym typeface="Wingdings" pitchFamily="2" charset="2"/>
              </a:rPr>
              <a:t>...</a:t>
            </a:r>
            <a:endParaRPr lang="en-US" altLang="fr-FR" sz="2000" dirty="0" smtClean="0">
              <a:latin typeface="Arial" pitchFamily="34" charset="0"/>
            </a:endParaRPr>
          </a:p>
          <a:p>
            <a:pPr marL="0" indent="0">
              <a:spcBef>
                <a:spcPct val="0"/>
              </a:spcBef>
            </a:pPr>
            <a:endParaRPr lang="en-GB" altLang="fr-FR" sz="2400" b="1" dirty="0" smtClean="0">
              <a:latin typeface="Arial" pitchFamily="34" charset="0"/>
            </a:endParaRPr>
          </a:p>
        </p:txBody>
      </p:sp>
      <p:sp>
        <p:nvSpPr>
          <p:cNvPr id="7172" name="Titre 2"/>
          <p:cNvSpPr>
            <a:spLocks noGrp="1"/>
          </p:cNvSpPr>
          <p:nvPr>
            <p:ph type="title" idx="4294967295"/>
          </p:nvPr>
        </p:nvSpPr>
        <p:spPr bwMode="auto">
          <a:xfrm>
            <a:off x="755650" y="115888"/>
            <a:ext cx="8229600" cy="504825"/>
          </a:xfrm>
          <a:prstGeom prst="rect">
            <a:avLst/>
          </a:prstGeom>
          <a:noFill/>
          <a:extLst/>
        </p:spPr>
        <p:txBody>
          <a:bodyPr/>
          <a:lstStyle/>
          <a:p>
            <a:pPr algn="r"/>
            <a:r>
              <a:rPr lang="ar-DZ" altLang="fr-FR" sz="2400" b="1" dirty="0" smtClean="0">
                <a:solidFill>
                  <a:schemeClr val="bg1"/>
                </a:solidFill>
              </a:rPr>
              <a:t>لماذا </a:t>
            </a:r>
            <a:r>
              <a:rPr lang="ar-DZ" altLang="fr-FR" sz="2400" b="1" dirty="0">
                <a:solidFill>
                  <a:schemeClr val="bg1"/>
                </a:solidFill>
              </a:rPr>
              <a:t>مرصد </a:t>
            </a:r>
            <a:r>
              <a:rPr lang="ar-DZ" sz="2400" b="1" dirty="0" smtClean="0">
                <a:solidFill>
                  <a:schemeClr val="bg1"/>
                </a:solidFill>
              </a:rPr>
              <a:t>لمراقبة المناطق الرطبة المتوسطية</a:t>
            </a:r>
            <a:r>
              <a:rPr lang="en-GB" sz="2400" b="1" dirty="0" smtClean="0">
                <a:solidFill>
                  <a:schemeClr val="bg1"/>
                </a:solidFill>
              </a:rPr>
              <a:t/>
            </a:r>
            <a:br>
              <a:rPr lang="en-GB" sz="2400" b="1" dirty="0" smtClean="0">
                <a:solidFill>
                  <a:schemeClr val="bg1"/>
                </a:solidFill>
              </a:rPr>
            </a:br>
            <a:r>
              <a:rPr lang="ar-DZ" altLang="fr-FR" sz="2400" b="1" dirty="0" err="1" smtClean="0">
                <a:solidFill>
                  <a:schemeClr val="bg1"/>
                </a:solidFill>
              </a:rPr>
              <a:t>؟</a:t>
            </a:r>
            <a:endParaRPr lang="en-GB" altLang="fr-FR" sz="2400" b="1" dirty="0" smtClean="0">
              <a:solidFill>
                <a:schemeClr val="bg1"/>
              </a:solidFill>
            </a:endParaRPr>
          </a:p>
        </p:txBody>
      </p:sp>
      <p:sp>
        <p:nvSpPr>
          <p:cNvPr id="56325" name="ZoneTexte 5"/>
          <p:cNvSpPr txBox="1">
            <a:spLocks noChangeArrowheads="1"/>
          </p:cNvSpPr>
          <p:nvPr/>
        </p:nvSpPr>
        <p:spPr bwMode="auto">
          <a:xfrm>
            <a:off x="1299411" y="5794375"/>
            <a:ext cx="7520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2000">
                <a:solidFill>
                  <a:schemeClr val="tx1"/>
                </a:solidFill>
                <a:latin typeface="Arial" pitchFamily="34" charset="0"/>
                <a:cs typeface="Arial" pitchFamily="34" charset="0"/>
              </a:defRPr>
            </a:lvl1pPr>
            <a:lvl2pPr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algn="l" rtl="1" eaLnBrk="1" hangingPunct="1">
              <a:buClr>
                <a:srgbClr val="92D050"/>
              </a:buClr>
              <a:buFont typeface="Wingdings" pitchFamily="2" charset="2"/>
              <a:buNone/>
            </a:pPr>
            <a:r>
              <a:rPr lang="en-US" altLang="fr-FR" sz="2400" b="1" i="1" dirty="0">
                <a:solidFill>
                  <a:srgbClr val="0054A6"/>
                </a:solidFill>
                <a:sym typeface="Wingdings" pitchFamily="2" charset="2"/>
              </a:rPr>
              <a:t></a:t>
            </a:r>
            <a:r>
              <a:rPr lang="en-US" altLang="fr-FR" sz="2400" b="1" i="1" dirty="0">
                <a:solidFill>
                  <a:srgbClr val="0054A6"/>
                </a:solidFill>
              </a:rPr>
              <a:t> </a:t>
            </a:r>
            <a:r>
              <a:rPr lang="ar-DZ" altLang="fr-FR" sz="2400" b="1" i="1" dirty="0">
                <a:solidFill>
                  <a:srgbClr val="0054A6"/>
                </a:solidFill>
              </a:rPr>
              <a:t>الحاجة إلى معلومات لتغذية السياسات العامة وعمليات صنع القرار</a:t>
            </a:r>
            <a:endParaRPr lang="fr-FR" altLang="fr-FR" sz="2400" b="1" i="1" dirty="0">
              <a:solidFill>
                <a:srgbClr val="0054A6"/>
              </a:solidFill>
            </a:endParaRPr>
          </a:p>
        </p:txBody>
      </p:sp>
      <p:pic>
        <p:nvPicPr>
          <p:cNvPr id="56326" name="Picture 5" descr="normal_etang-du-mejean-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2863" y="3048000"/>
            <a:ext cx="1363662"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7" descr="4509395-l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86575" y="3941763"/>
            <a:ext cx="134143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14" descr="2820884565_196d33faf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7950" y="4514850"/>
            <a:ext cx="12192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6326"/>
                                        </p:tgtEl>
                                        <p:attrNameLst>
                                          <p:attrName>style.visibility</p:attrName>
                                        </p:attrNameLst>
                                      </p:cBhvr>
                                      <p:to>
                                        <p:strVal val="visible"/>
                                      </p:to>
                                    </p:set>
                                    <p:animEffect transition="in" filter="checkerboard(across)">
                                      <p:cBhvr>
                                        <p:cTn id="7" dur="500"/>
                                        <p:tgtEl>
                                          <p:spTgt spid="56326"/>
                                        </p:tgtEl>
                                      </p:cBhvr>
                                    </p:animEffect>
                                  </p:childTnLst>
                                </p:cTn>
                              </p:par>
                              <p:par>
                                <p:cTn id="8" presetID="5" presetClass="entr" presetSubtype="10" fill="hold" nodeType="withEffect">
                                  <p:stCondLst>
                                    <p:cond delay="0"/>
                                  </p:stCondLst>
                                  <p:childTnLst>
                                    <p:set>
                                      <p:cBhvr>
                                        <p:cTn id="9" dur="1" fill="hold">
                                          <p:stCondLst>
                                            <p:cond delay="0"/>
                                          </p:stCondLst>
                                        </p:cTn>
                                        <p:tgtEl>
                                          <p:spTgt spid="56327"/>
                                        </p:tgtEl>
                                        <p:attrNameLst>
                                          <p:attrName>style.visibility</p:attrName>
                                        </p:attrNameLst>
                                      </p:cBhvr>
                                      <p:to>
                                        <p:strVal val="visible"/>
                                      </p:to>
                                    </p:set>
                                    <p:animEffect transition="in" filter="checkerboard(across)">
                                      <p:cBhvr>
                                        <p:cTn id="10" dur="500"/>
                                        <p:tgtEl>
                                          <p:spTgt spid="56327"/>
                                        </p:tgtEl>
                                      </p:cBhvr>
                                    </p:animEffect>
                                  </p:childTnLst>
                                </p:cTn>
                              </p:par>
                              <p:par>
                                <p:cTn id="11" presetID="5" presetClass="entr" presetSubtype="10" fill="hold" nodeType="withEffect">
                                  <p:stCondLst>
                                    <p:cond delay="0"/>
                                  </p:stCondLst>
                                  <p:childTnLst>
                                    <p:set>
                                      <p:cBhvr>
                                        <p:cTn id="12" dur="1" fill="hold">
                                          <p:stCondLst>
                                            <p:cond delay="0"/>
                                          </p:stCondLst>
                                        </p:cTn>
                                        <p:tgtEl>
                                          <p:spTgt spid="56329"/>
                                        </p:tgtEl>
                                        <p:attrNameLst>
                                          <p:attrName>style.visibility</p:attrName>
                                        </p:attrNameLst>
                                      </p:cBhvr>
                                      <p:to>
                                        <p:strVal val="visible"/>
                                      </p:to>
                                    </p:set>
                                    <p:animEffect transition="in" filter="checkerboard(across)">
                                      <p:cBhvr>
                                        <p:cTn id="13" dur="500"/>
                                        <p:tgtEl>
                                          <p:spTgt spid="5632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6325"/>
                                        </p:tgtEl>
                                        <p:attrNameLst>
                                          <p:attrName>style.visibility</p:attrName>
                                        </p:attrNameLst>
                                      </p:cBhvr>
                                      <p:to>
                                        <p:strVal val="visible"/>
                                      </p:to>
                                    </p:set>
                                    <p:anim calcmode="lin" valueType="num">
                                      <p:cBhvr additive="base">
                                        <p:cTn id="18" dur="500" fill="hold"/>
                                        <p:tgtEl>
                                          <p:spTgt spid="56325"/>
                                        </p:tgtEl>
                                        <p:attrNameLst>
                                          <p:attrName>ppt_x</p:attrName>
                                        </p:attrNameLst>
                                      </p:cBhvr>
                                      <p:tavLst>
                                        <p:tav tm="0">
                                          <p:val>
                                            <p:strVal val="#ppt_x"/>
                                          </p:val>
                                        </p:tav>
                                        <p:tav tm="100000">
                                          <p:val>
                                            <p:strVal val="#ppt_x"/>
                                          </p:val>
                                        </p:tav>
                                      </p:tavLst>
                                    </p:anim>
                                    <p:anim calcmode="lin" valueType="num">
                                      <p:cBhvr additive="base">
                                        <p:cTn id="19"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ar-DZ" sz="2400" b="1" dirty="0" smtClean="0">
                <a:solidFill>
                  <a:schemeClr val="bg1"/>
                </a:solidFill>
              </a:rPr>
              <a:t>البناء خطوة بخطوة ...</a:t>
            </a:r>
            <a:endParaRPr lang="en-GB" sz="2400" b="1" dirty="0" smtClean="0">
              <a:solidFill>
                <a:schemeClr val="bg1"/>
              </a:solidFill>
            </a:endParaRPr>
          </a:p>
        </p:txBody>
      </p:sp>
      <p:sp>
        <p:nvSpPr>
          <p:cNvPr id="4" name="Rectangle 3"/>
          <p:cNvSpPr/>
          <p:nvPr/>
        </p:nvSpPr>
        <p:spPr>
          <a:xfrm>
            <a:off x="1104405" y="6313716"/>
            <a:ext cx="7540832" cy="29160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p:cNvSpPr/>
          <p:nvPr/>
        </p:nvSpPr>
        <p:spPr>
          <a:xfrm>
            <a:off x="2588821" y="802214"/>
            <a:ext cx="4572000" cy="5868273"/>
          </a:xfrm>
          <a:prstGeom prst="rect">
            <a:avLst/>
          </a:prstGeom>
        </p:spPr>
        <p:txBody>
          <a:bodyPr>
            <a:spAutoFit/>
          </a:bodyPr>
          <a:lstStyle/>
          <a:p>
            <a:pPr algn="r">
              <a:spcAft>
                <a:spcPts val="1000"/>
              </a:spcAft>
            </a:pPr>
            <a:r>
              <a:rPr lang="ar-SA" sz="1400" b="1" dirty="0" smtClean="0">
                <a:latin typeface="Calibri" panose="020F0502020204030204" pitchFamily="34" charset="0"/>
                <a:ea typeface="Calibri" panose="020F0502020204030204" pitchFamily="34" charset="0"/>
              </a:rPr>
              <a:t> </a:t>
            </a:r>
            <a:r>
              <a:rPr lang="ar-SA" sz="1800" b="1" dirty="0">
                <a:latin typeface="Calibri" panose="020F0502020204030204" pitchFamily="34" charset="0"/>
                <a:ea typeface="Calibri" panose="020F0502020204030204" pitchFamily="34" charset="0"/>
              </a:rPr>
              <a:t>الخطوات الـ 16 لتطوير مرصد للمناطق </a:t>
            </a:r>
            <a:r>
              <a:rPr lang="ar-SA" sz="1800" b="1" dirty="0" smtClean="0">
                <a:latin typeface="Calibri" panose="020F0502020204030204" pitchFamily="34" charset="0"/>
                <a:ea typeface="Calibri" panose="020F0502020204030204" pitchFamily="34" charset="0"/>
              </a:rPr>
              <a:t>الرطبة</a:t>
            </a:r>
            <a:endParaRPr lang="ar-DZ" sz="1800" b="1" dirty="0" smtClean="0">
              <a:latin typeface="Calibri" panose="020F0502020204030204" pitchFamily="34" charset="0"/>
              <a:ea typeface="Calibri" panose="020F0502020204030204" pitchFamily="34" charset="0"/>
            </a:endParaRPr>
          </a:p>
          <a:p>
            <a:pPr marL="342900" lvl="0" indent="-342900" algn="r" rtl="1">
              <a:spcAft>
                <a:spcPts val="1000"/>
              </a:spcAft>
              <a:buFont typeface="Helvetica-Oblique"/>
              <a:buAutoNum type="arabicPeriod"/>
            </a:pPr>
            <a:r>
              <a:rPr lang="ar-SA" sz="1400" b="1" dirty="0" smtClean="0">
                <a:latin typeface="Calibri" panose="020F0502020204030204" pitchFamily="34" charset="0"/>
                <a:ea typeface="Calibri" panose="020F0502020204030204" pitchFamily="34" charset="0"/>
              </a:rPr>
              <a:t>التفويض</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النطاق: الموضوعي والجغرافي</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الأهداف والغايات</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المبادئ</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الإطار المنطقي</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المواضيع</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تحديد المراقبة القائمة وذات الصلة</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هيكل </a:t>
            </a:r>
            <a:r>
              <a:rPr lang="ar-SA" sz="1400" b="1" dirty="0" err="1">
                <a:latin typeface="Calibri" panose="020F0502020204030204" pitchFamily="34" charset="0"/>
                <a:ea typeface="Calibri" panose="020F0502020204030204" pitchFamily="34" charset="0"/>
              </a:rPr>
              <a:t>الحوكمة</a:t>
            </a:r>
            <a:r>
              <a:rPr lang="ar-SA" sz="1400" b="1" dirty="0">
                <a:latin typeface="Calibri" panose="020F0502020204030204" pitchFamily="34" charset="0"/>
                <a:ea typeface="Calibri" panose="020F0502020204030204" pitchFamily="34" charset="0"/>
              </a:rPr>
              <a:t> والشراكة</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استراتيجية الاتصال / النقل</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المؤشرات</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الأساليب والبروتوكولات</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تخطيط تخزين البيانات</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جمع البيانات وحساب قيم المؤشر</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تحليل البيانات</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التواصل ونشر النتائج</a:t>
            </a:r>
            <a:endParaRPr lang="fr-FR" sz="1400" b="1" dirty="0">
              <a:latin typeface="Calibri" panose="020F0502020204030204" pitchFamily="34" charset="0"/>
              <a:ea typeface="Calibri" panose="020F0502020204030204" pitchFamily="34" charset="0"/>
              <a:cs typeface="Helvetica-Oblique"/>
            </a:endParaRPr>
          </a:p>
          <a:p>
            <a:pPr marL="342900" lvl="0" indent="-342900" algn="r" rtl="1">
              <a:spcAft>
                <a:spcPts val="1000"/>
              </a:spcAft>
              <a:buFont typeface="Helvetica-Oblique"/>
              <a:buAutoNum type="arabicPeriod"/>
            </a:pPr>
            <a:r>
              <a:rPr lang="ar-SA" sz="1400" b="1" dirty="0">
                <a:latin typeface="Calibri" panose="020F0502020204030204" pitchFamily="34" charset="0"/>
                <a:ea typeface="Calibri" panose="020F0502020204030204" pitchFamily="34" charset="0"/>
              </a:rPr>
              <a:t>التقييم والتكيف</a:t>
            </a:r>
            <a:endParaRPr lang="fr-FR" sz="1400" b="1" dirty="0">
              <a:effectLst/>
              <a:latin typeface="Calibri" panose="020F0502020204030204" pitchFamily="34" charset="0"/>
              <a:ea typeface="Calibri" panose="020F0502020204030204" pitchFamily="34" charset="0"/>
              <a:cs typeface="Helvetica-Oblique"/>
            </a:endParaRPr>
          </a:p>
        </p:txBody>
      </p:sp>
    </p:spTree>
    <p:extLst>
      <p:ext uri="{BB962C8B-B14F-4D97-AF65-F5344CB8AC3E}">
        <p14:creationId xmlns:p14="http://schemas.microsoft.com/office/powerpoint/2010/main" val="226323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ar-DZ" sz="2400" b="1" dirty="0">
                <a:solidFill>
                  <a:schemeClr val="bg1"/>
                </a:solidFill>
              </a:rPr>
              <a:t>الخطوات ال 16 ...</a:t>
            </a:r>
            <a:endParaRPr lang="en-GB" sz="2400" b="1" dirty="0" smtClean="0">
              <a:solidFill>
                <a:schemeClr val="bg1"/>
              </a:solidFill>
            </a:endParaRPr>
          </a:p>
        </p:txBody>
      </p:sp>
      <p:sp>
        <p:nvSpPr>
          <p:cNvPr id="14" name="ZoneTexte 13"/>
          <p:cNvSpPr txBox="1"/>
          <p:nvPr/>
        </p:nvSpPr>
        <p:spPr>
          <a:xfrm>
            <a:off x="599394" y="861225"/>
            <a:ext cx="6383297" cy="1908215"/>
          </a:xfrm>
          <a:prstGeom prst="rect">
            <a:avLst/>
          </a:prstGeom>
          <a:noFill/>
        </p:spPr>
        <p:txBody>
          <a:bodyPr wrap="square">
            <a:spAutoFit/>
          </a:bodyPr>
          <a:lstStyle/>
          <a:p>
            <a:pPr algn="r" rtl="1">
              <a:spcBef>
                <a:spcPts val="1200"/>
              </a:spcBef>
            </a:pPr>
            <a:r>
              <a:rPr lang="ar-DZ" sz="2400" b="1" dirty="0">
                <a:solidFill>
                  <a:srgbClr val="227B84"/>
                </a:solidFill>
                <a:latin typeface="Maiandra GD" pitchFamily="34" charset="0"/>
              </a:rPr>
              <a:t>لاحظ أن :</a:t>
            </a:r>
          </a:p>
          <a:p>
            <a:pPr>
              <a:spcBef>
                <a:spcPts val="1200"/>
              </a:spcBef>
            </a:pPr>
            <a:endParaRPr lang="ar-DZ" sz="2400" b="1" dirty="0">
              <a:solidFill>
                <a:srgbClr val="227B84"/>
              </a:solidFill>
              <a:latin typeface="Maiandra GD" pitchFamily="34" charset="0"/>
            </a:endParaRPr>
          </a:p>
          <a:p>
            <a:pPr algn="r" rtl="1">
              <a:spcBef>
                <a:spcPts val="1200"/>
              </a:spcBef>
            </a:pPr>
            <a:r>
              <a:rPr lang="ar-DZ" sz="2400" b="1" dirty="0">
                <a:latin typeface="Maiandra GD" pitchFamily="34" charset="0"/>
              </a:rPr>
              <a:t>الخطوات بشكل عام بالترتيب السابق ... ولكن المرونة </a:t>
            </a:r>
            <a:r>
              <a:rPr lang="ar-DZ" sz="2400" b="1" dirty="0" smtClean="0">
                <a:latin typeface="Maiandra GD" pitchFamily="34" charset="0"/>
              </a:rPr>
              <a:t>مطلوبة </a:t>
            </a:r>
            <a:r>
              <a:rPr lang="ar-DZ" sz="2400" b="1" dirty="0">
                <a:latin typeface="Maiandra GD" pitchFamily="34" charset="0"/>
              </a:rPr>
              <a:t>(الجدول الزمني لفرص التمويل وجداول أعمال الشريك ...)</a:t>
            </a:r>
            <a:endParaRPr lang="en-GB" sz="2000" dirty="0"/>
          </a:p>
        </p:txBody>
      </p:sp>
      <p:pic>
        <p:nvPicPr>
          <p:cNvPr id="5" name="Picture 4" descr="logo-MW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97909" y="861225"/>
            <a:ext cx="1315089" cy="139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descr="IM-327121-Chott-elJeri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025" y="4376738"/>
            <a:ext cx="3313113" cy="248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descr="tourbiere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29207" y="3806559"/>
            <a:ext cx="1862136" cy="239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1469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9219" name="Espace réservé du texte 1"/>
          <p:cNvSpPr>
            <a:spLocks noGrp="1"/>
          </p:cNvSpPr>
          <p:nvPr>
            <p:ph type="body" sz="quarter" idx="4294967295"/>
          </p:nvPr>
        </p:nvSpPr>
        <p:spPr bwMode="auto">
          <a:xfrm>
            <a:off x="770474" y="744751"/>
            <a:ext cx="7995762" cy="54340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indent="0" algn="r" rtl="1">
              <a:buClr>
                <a:schemeClr val="accent5">
                  <a:lumMod val="75000"/>
                </a:schemeClr>
              </a:buClr>
              <a:buSzPct val="100000"/>
              <a:buNone/>
            </a:pPr>
            <a:r>
              <a:rPr lang="ar-DZ" altLang="fr-FR" sz="2400" b="1" dirty="0">
                <a:solidFill>
                  <a:srgbClr val="3C8284"/>
                </a:solidFill>
                <a:latin typeface="Maiandra GD" panose="020E0502030308020204" pitchFamily="34" charset="0"/>
              </a:rPr>
              <a:t>أولاً: تقييم مجموعة المؤشرات:</a:t>
            </a:r>
            <a:endParaRPr lang="en-US" altLang="fr-FR" sz="2000" b="1" dirty="0">
              <a:latin typeface="+mj-lt"/>
            </a:endParaRPr>
          </a:p>
          <a:p>
            <a:pPr marL="0" lvl="1" indent="0" algn="r" rtl="1">
              <a:buClr>
                <a:schemeClr val="accent5">
                  <a:lumMod val="75000"/>
                </a:schemeClr>
              </a:buClr>
              <a:buSzPct val="100000"/>
              <a:buNone/>
            </a:pPr>
            <a:r>
              <a:rPr lang="ar-DZ" altLang="fr-FR" sz="2000" b="1" dirty="0" smtClean="0">
                <a:latin typeface="+mj-lt"/>
              </a:rPr>
              <a:t>الحالة : تغييرات مهمة في الأراضي الرطبة في منطقة البحر الأبيض المتوسط: المساحة السطحية والهيدرولوجيا وموارد المياه والتنوع البيولوجي ...</a:t>
            </a:r>
          </a:p>
          <a:p>
            <a:pPr marL="0" lvl="1" indent="0" algn="r" rtl="1">
              <a:buClr>
                <a:schemeClr val="accent5">
                  <a:lumMod val="75000"/>
                </a:schemeClr>
              </a:buClr>
              <a:buSzPct val="100000"/>
              <a:buNone/>
            </a:pPr>
            <a:r>
              <a:rPr lang="ar-DZ" altLang="fr-FR" sz="2000" b="1" dirty="0" smtClean="0">
                <a:latin typeface="+mj-lt"/>
              </a:rPr>
              <a:t>الضغوط</a:t>
            </a:r>
          </a:p>
          <a:p>
            <a:pPr marL="358775" lvl="1" indent="-358775" algn="r" rtl="1">
              <a:buClr>
                <a:schemeClr val="accent5">
                  <a:lumMod val="75000"/>
                </a:schemeClr>
              </a:buClr>
              <a:buSzPct val="100000"/>
              <a:buFont typeface="Arial" panose="020B0604020202020204" pitchFamily="34" charset="0"/>
              <a:buChar char="•"/>
            </a:pPr>
            <a:r>
              <a:rPr lang="ar-DZ" altLang="fr-FR" sz="2000" b="1" dirty="0" smtClean="0">
                <a:latin typeface="+mj-lt"/>
              </a:rPr>
              <a:t>الزراعة</a:t>
            </a:r>
            <a:r>
              <a:rPr lang="ar-DZ" altLang="fr-FR" sz="2000" b="1" dirty="0">
                <a:latin typeface="+mj-lt"/>
              </a:rPr>
              <a:t>: التوسع في المساحة السطحية على الأراضي الرطبة ، واستخراج المياه ، والمغذيات ...</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التحضر: استخدام الأراضي ،</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استغلال الموارد (الصيد)</a:t>
            </a:r>
          </a:p>
          <a:p>
            <a:pPr marL="0" lvl="1" indent="0" algn="r" rtl="1">
              <a:buClr>
                <a:schemeClr val="accent5">
                  <a:lumMod val="75000"/>
                </a:schemeClr>
              </a:buClr>
              <a:buSzPct val="100000"/>
              <a:buNone/>
            </a:pPr>
            <a:r>
              <a:rPr lang="ar-DZ" altLang="fr-FR" sz="2000" b="1" dirty="0" smtClean="0">
                <a:latin typeface="+mj-lt"/>
              </a:rPr>
              <a:t>الدوافع:</a:t>
            </a:r>
            <a:endParaRPr lang="ar-DZ" altLang="fr-FR" sz="2000" b="1" dirty="0">
              <a:latin typeface="+mj-lt"/>
            </a:endParaRP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تغير المناخ</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الديموغرافيا</a:t>
            </a:r>
          </a:p>
          <a:p>
            <a:pPr marL="0" lvl="1" indent="0" algn="r" rtl="1">
              <a:buClr>
                <a:schemeClr val="accent5">
                  <a:lumMod val="75000"/>
                </a:schemeClr>
              </a:buClr>
              <a:buSzPct val="100000"/>
              <a:buNone/>
            </a:pPr>
            <a:r>
              <a:rPr lang="ar-DZ" altLang="fr-FR" sz="2000" b="1" dirty="0">
                <a:latin typeface="+mj-lt"/>
              </a:rPr>
              <a:t>الآثار</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(خدمات النظام الإيكولوجي)</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استجابات</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  تعيين </a:t>
            </a:r>
            <a:r>
              <a:rPr lang="ar-DZ" altLang="fr-FR" sz="2000" b="1" dirty="0" err="1">
                <a:latin typeface="+mj-lt"/>
              </a:rPr>
              <a:t>رامسار</a:t>
            </a:r>
            <a:endParaRPr lang="ar-DZ" altLang="fr-FR" sz="2000" b="1" dirty="0">
              <a:latin typeface="+mj-lt"/>
            </a:endParaRP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لجان الأراضي الرطبة الوطنية المشتركة بين القطاعات</a:t>
            </a:r>
            <a:endParaRPr lang="en-US" altLang="fr-FR" sz="2400" dirty="0" smtClean="0">
              <a:latin typeface="Arial Narrow" pitchFamily="34" charset="0"/>
            </a:endParaRPr>
          </a:p>
          <a:p>
            <a:pPr marL="358775" lvl="1" indent="-358775" algn="r" rtl="1">
              <a:buClr>
                <a:schemeClr val="accent5">
                  <a:lumMod val="75000"/>
                </a:schemeClr>
              </a:buClr>
              <a:buSzPct val="100000"/>
              <a:buFont typeface="Arial" panose="020B0604020202020204" pitchFamily="34" charset="0"/>
              <a:buChar char="•"/>
            </a:pPr>
            <a:endParaRPr lang="en-US" altLang="fr-FR" sz="2400" dirty="0" smtClean="0">
              <a:latin typeface="Arial Narrow" pitchFamily="34" charset="0"/>
            </a:endParaRPr>
          </a:p>
          <a:p>
            <a:pPr marL="358775" lvl="1" indent="-358775" algn="r" rtl="1">
              <a:buClr>
                <a:schemeClr val="accent5">
                  <a:lumMod val="75000"/>
                </a:schemeClr>
              </a:buClr>
              <a:buSzPct val="100000"/>
              <a:buFont typeface="Arial" panose="020B0604020202020204" pitchFamily="34" charset="0"/>
              <a:buChar char="•"/>
            </a:pPr>
            <a:endParaRPr lang="en-US" altLang="fr-FR" sz="2400" dirty="0" smtClean="0">
              <a:latin typeface="Arial Narrow" pitchFamily="34" charset="0"/>
            </a:endParaRPr>
          </a:p>
          <a:p>
            <a:pPr algn="r" rtl="1">
              <a:spcBef>
                <a:spcPct val="0"/>
              </a:spcBef>
              <a:buClr>
                <a:schemeClr val="accent5">
                  <a:lumMod val="75000"/>
                </a:schemeClr>
              </a:buClr>
              <a:buSzPct val="100000"/>
              <a:buFont typeface="Arial" panose="020B0604020202020204" pitchFamily="34" charset="0"/>
              <a:buChar char="•"/>
            </a:pPr>
            <a:endParaRPr lang="en-US" altLang="fr-FR" sz="2400" b="1" i="1" dirty="0" smtClean="0">
              <a:latin typeface="Arial Narrow" pitchFamily="34" charset="0"/>
            </a:endParaRPr>
          </a:p>
        </p:txBody>
      </p:sp>
      <p:sp>
        <p:nvSpPr>
          <p:cNvPr id="9222" name="Titre 2"/>
          <p:cNvSpPr>
            <a:spLocks/>
          </p:cNvSpPr>
          <p:nvPr/>
        </p:nvSpPr>
        <p:spPr bwMode="auto">
          <a:xfrm>
            <a:off x="144463" y="115888"/>
            <a:ext cx="89995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a:r>
              <a:rPr lang="ar-DZ" altLang="fr-FR" b="1" dirty="0">
                <a:solidFill>
                  <a:schemeClr val="bg1"/>
                </a:solidFill>
              </a:rPr>
              <a:t>تقييم </a:t>
            </a:r>
            <a:r>
              <a:rPr lang="en-US" altLang="fr-FR" b="1" dirty="0">
                <a:solidFill>
                  <a:schemeClr val="bg1"/>
                </a:solidFill>
              </a:rPr>
              <a:t>MWO</a:t>
            </a:r>
            <a:endParaRPr lang="en-GB" altLang="fr-FR" sz="2400" b="1" dirty="0">
              <a:solidFill>
                <a:schemeClr val="bg1"/>
              </a:solidFill>
            </a:endParaRPr>
          </a:p>
        </p:txBody>
      </p:sp>
      <p:pic>
        <p:nvPicPr>
          <p:cNvPr id="5" name="Picture 6" descr="SAT43B2"/>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l="2132" t="2765" r="2625" b="4182"/>
          <a:stretch>
            <a:fillRect/>
          </a:stretch>
        </p:blipFill>
        <p:spPr bwMode="auto">
          <a:xfrm>
            <a:off x="1500691" y="3461757"/>
            <a:ext cx="3143540" cy="242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325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ar-DZ" sz="2400" b="1" dirty="0">
                <a:solidFill>
                  <a:schemeClr val="bg1"/>
                </a:solidFill>
              </a:rPr>
              <a:t>2013: التقييم الذاتي لمرصد الأراضي الرطبة </a:t>
            </a:r>
            <a:r>
              <a:rPr lang="ar-DZ" sz="2400" b="1" dirty="0" smtClean="0">
                <a:solidFill>
                  <a:schemeClr val="bg1"/>
                </a:solidFill>
              </a:rPr>
              <a:t>المتوسطية</a:t>
            </a:r>
            <a:endParaRPr lang="en-US" sz="2400" b="1" dirty="0">
              <a:solidFill>
                <a:schemeClr val="bg1"/>
              </a:solidFill>
            </a:endParaRPr>
          </a:p>
        </p:txBody>
      </p:sp>
      <p:sp>
        <p:nvSpPr>
          <p:cNvPr id="6" name="Espace réservé du contenu 1"/>
          <p:cNvSpPr txBox="1">
            <a:spLocks/>
          </p:cNvSpPr>
          <p:nvPr/>
        </p:nvSpPr>
        <p:spPr>
          <a:xfrm>
            <a:off x="1658102" y="2184437"/>
            <a:ext cx="6523998" cy="1407537"/>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ts val="1200"/>
              </a:spcBef>
              <a:buClr>
                <a:schemeClr val="accent5">
                  <a:lumMod val="75000"/>
                </a:schemeClr>
              </a:buClr>
              <a:buSzPct val="100000"/>
              <a:buNone/>
            </a:pPr>
            <a:r>
              <a:rPr lang="ar-DZ" altLang="fr-FR" b="1" dirty="0">
                <a:solidFill>
                  <a:srgbClr val="227B84"/>
                </a:solidFill>
                <a:latin typeface="Maiandra GD" panose="020E0502030308020204" pitchFamily="34" charset="0"/>
              </a:rPr>
              <a:t>إنتاج وتجميع المعلومات:</a:t>
            </a:r>
          </a:p>
          <a:p>
            <a:pPr marL="0" lvl="1" indent="0" algn="ctr">
              <a:spcBef>
                <a:spcPts val="1200"/>
              </a:spcBef>
              <a:buClr>
                <a:schemeClr val="accent5">
                  <a:lumMod val="75000"/>
                </a:schemeClr>
              </a:buClr>
              <a:buSzPct val="100000"/>
              <a:buNone/>
            </a:pPr>
            <a:r>
              <a:rPr lang="ar-DZ" altLang="fr-FR" b="1" dirty="0">
                <a:solidFill>
                  <a:srgbClr val="227B84"/>
                </a:solidFill>
                <a:latin typeface="Maiandra GD" panose="020E0502030308020204" pitchFamily="34" charset="0"/>
              </a:rPr>
              <a:t>جيد ولكن ...</a:t>
            </a:r>
            <a:endParaRPr lang="en-GB" b="1" dirty="0" smtClean="0">
              <a:solidFill>
                <a:srgbClr val="227B84"/>
              </a:solidFill>
              <a:latin typeface="Maiandra GD" pitchFamily="34" charset="0"/>
            </a:endParaRPr>
          </a:p>
        </p:txBody>
      </p:sp>
      <p:sp>
        <p:nvSpPr>
          <p:cNvPr id="4" name="Espace réservé du contenu 1"/>
          <p:cNvSpPr txBox="1">
            <a:spLocks/>
          </p:cNvSpPr>
          <p:nvPr/>
        </p:nvSpPr>
        <p:spPr>
          <a:xfrm>
            <a:off x="1658102" y="4248765"/>
            <a:ext cx="6523998" cy="1407537"/>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ts val="1200"/>
              </a:spcBef>
              <a:buClr>
                <a:schemeClr val="accent5">
                  <a:lumMod val="75000"/>
                </a:schemeClr>
              </a:buClr>
              <a:buSzPct val="100000"/>
              <a:buNone/>
            </a:pPr>
            <a:r>
              <a:rPr lang="ar-DZ" altLang="fr-FR" sz="3600" b="1" i="1" dirty="0">
                <a:solidFill>
                  <a:srgbClr val="227B84"/>
                </a:solidFill>
                <a:latin typeface="Maiandra GD" panose="020E0502030308020204" pitchFamily="34" charset="0"/>
              </a:rPr>
              <a:t>هل تصل رسائلنا وتؤثر على أهدافنا النهائية ؟؟</a:t>
            </a:r>
            <a:endParaRPr lang="en-GB" sz="3600" b="1" i="1" dirty="0" smtClean="0">
              <a:solidFill>
                <a:srgbClr val="227B84"/>
              </a:solidFill>
              <a:latin typeface="Maiandra GD" pitchFamily="34" charset="0"/>
            </a:endParaRPr>
          </a:p>
        </p:txBody>
      </p:sp>
    </p:spTree>
    <p:extLst>
      <p:ext uri="{BB962C8B-B14F-4D97-AF65-F5344CB8AC3E}">
        <p14:creationId xmlns:p14="http://schemas.microsoft.com/office/powerpoint/2010/main" val="188094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l" rtl="1"/>
            <a:r>
              <a:rPr lang="ar-DZ" sz="2400" b="1" dirty="0">
                <a:solidFill>
                  <a:schemeClr val="bg1"/>
                </a:solidFill>
              </a:rPr>
              <a:t>التقييم الذاتي 2013 </a:t>
            </a:r>
            <a:r>
              <a:rPr lang="en-US" sz="2400" b="1" dirty="0">
                <a:solidFill>
                  <a:schemeClr val="bg1"/>
                </a:solidFill>
              </a:rPr>
              <a:t>MWO</a:t>
            </a:r>
          </a:p>
        </p:txBody>
      </p:sp>
      <p:sp>
        <p:nvSpPr>
          <p:cNvPr id="6" name="Espace réservé du contenu 1"/>
          <p:cNvSpPr txBox="1">
            <a:spLocks/>
          </p:cNvSpPr>
          <p:nvPr/>
        </p:nvSpPr>
        <p:spPr>
          <a:xfrm>
            <a:off x="969332" y="1056281"/>
            <a:ext cx="7511571" cy="5332644"/>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r" rtl="1">
              <a:spcBef>
                <a:spcPts val="1200"/>
              </a:spcBef>
              <a:buClr>
                <a:schemeClr val="accent5">
                  <a:lumMod val="75000"/>
                </a:schemeClr>
              </a:buClr>
              <a:buSzPct val="100000"/>
              <a:buNone/>
            </a:pPr>
            <a:r>
              <a:rPr lang="ar-DZ" altLang="fr-FR" sz="2000" b="1" dirty="0">
                <a:solidFill>
                  <a:srgbClr val="227B84"/>
                </a:solidFill>
                <a:latin typeface="Maiandra GD" panose="020E0502030308020204" pitchFamily="34" charset="0"/>
              </a:rPr>
              <a:t>تحديد الهدف والتوعية</a:t>
            </a:r>
          </a:p>
          <a:p>
            <a:pPr marL="0" lvl="1" indent="0" algn="r" rtl="1">
              <a:spcBef>
                <a:spcPts val="1200"/>
              </a:spcBef>
              <a:buClr>
                <a:schemeClr val="accent5">
                  <a:lumMod val="75000"/>
                </a:schemeClr>
              </a:buClr>
              <a:buSzPct val="100000"/>
              <a:buNone/>
            </a:pPr>
            <a:r>
              <a:rPr lang="ar-DZ" altLang="fr-FR" sz="2000" b="1" dirty="0" smtClean="0">
                <a:solidFill>
                  <a:srgbClr val="227B84"/>
                </a:solidFill>
                <a:latin typeface="Maiandra GD" panose="020E0502030308020204" pitchFamily="34" charset="0"/>
              </a:rPr>
              <a:t>استبيان الأهداف الرئيسية = 70٪ من ضباط شرطة </a:t>
            </a:r>
            <a:r>
              <a:rPr lang="ar-DZ" altLang="fr-FR" sz="2000" b="1" dirty="0" err="1" smtClean="0">
                <a:solidFill>
                  <a:srgbClr val="227B84"/>
                </a:solidFill>
                <a:latin typeface="Maiandra GD" panose="020E0502030308020204" pitchFamily="34" charset="0"/>
              </a:rPr>
              <a:t>رامسار</a:t>
            </a:r>
            <a:r>
              <a:rPr lang="ar-DZ" altLang="fr-FR" sz="2000" b="1" dirty="0" smtClean="0">
                <a:solidFill>
                  <a:srgbClr val="227B84"/>
                </a:solidFill>
                <a:latin typeface="Maiandra GD" panose="020E0502030308020204" pitchFamily="34" charset="0"/>
              </a:rPr>
              <a:t> هم موظفون مدنيون من المستوى المتوسط يتمتعون بصلاحيات ضعيفة (ليسوا مشاركين في لجان التخطيط / بين القطاعات ، غير قادرين على التأثير في القرارات الضارة بالأراضي الرطبة)</a:t>
            </a:r>
          </a:p>
          <a:p>
            <a:pPr marL="0" lvl="1" indent="0" algn="r" rtl="1">
              <a:spcBef>
                <a:spcPts val="1200"/>
              </a:spcBef>
              <a:buClr>
                <a:schemeClr val="accent5">
                  <a:lumMod val="75000"/>
                </a:schemeClr>
              </a:buClr>
              <a:buSzPct val="100000"/>
              <a:buNone/>
            </a:pPr>
            <a:endParaRPr lang="ar-DZ" altLang="fr-FR" sz="2000" b="1" dirty="0">
              <a:solidFill>
                <a:srgbClr val="227B84"/>
              </a:solidFill>
              <a:latin typeface="Maiandra GD" panose="020E0502030308020204" pitchFamily="34" charset="0"/>
            </a:endParaRPr>
          </a:p>
          <a:p>
            <a:pPr marL="0" lvl="1" indent="0" algn="r" rtl="1">
              <a:spcBef>
                <a:spcPts val="1200"/>
              </a:spcBef>
              <a:buClr>
                <a:schemeClr val="accent5">
                  <a:lumMod val="75000"/>
                </a:schemeClr>
              </a:buClr>
              <a:buSzPct val="100000"/>
              <a:buNone/>
            </a:pPr>
            <a:r>
              <a:rPr lang="ar-DZ" altLang="fr-FR" sz="2000" b="1" dirty="0">
                <a:solidFill>
                  <a:srgbClr val="227B84"/>
                </a:solidFill>
                <a:latin typeface="Maiandra GD" panose="020E0502030308020204" pitchFamily="34" charset="0"/>
              </a:rPr>
              <a:t>من هم صناع القرار الحقيقيون الذين يؤثرون في الأراضي الرطبة؟ (تحديد غير كاف)</a:t>
            </a:r>
          </a:p>
          <a:p>
            <a:pPr marL="0" lvl="1" indent="0" algn="r" rtl="1">
              <a:spcBef>
                <a:spcPts val="1200"/>
              </a:spcBef>
              <a:buClr>
                <a:schemeClr val="accent5">
                  <a:lumMod val="75000"/>
                </a:schemeClr>
              </a:buClr>
              <a:buSzPct val="100000"/>
              <a:buNone/>
            </a:pPr>
            <a:endParaRPr lang="ar-DZ" altLang="fr-FR" sz="2000" b="1" dirty="0">
              <a:solidFill>
                <a:srgbClr val="227B84"/>
              </a:solidFill>
              <a:latin typeface="Maiandra GD" panose="020E0502030308020204" pitchFamily="34" charset="0"/>
            </a:endParaRPr>
          </a:p>
          <a:p>
            <a:pPr marL="0" lvl="1" indent="0" algn="r" rtl="1">
              <a:spcBef>
                <a:spcPts val="1200"/>
              </a:spcBef>
              <a:buClr>
                <a:schemeClr val="accent5">
                  <a:lumMod val="75000"/>
                </a:schemeClr>
              </a:buClr>
              <a:buSzPct val="100000"/>
              <a:buNone/>
            </a:pPr>
            <a:r>
              <a:rPr lang="ar-DZ" altLang="fr-FR" sz="2000" b="1" dirty="0">
                <a:solidFill>
                  <a:srgbClr val="227B84"/>
                </a:solidFill>
                <a:latin typeface="Maiandra GD" panose="020E0502030308020204" pitchFamily="34" charset="0"/>
              </a:rPr>
              <a:t>ما هي أكثر وسائل الإعلام كفاءة للانتقال للمواطنين؟</a:t>
            </a:r>
          </a:p>
          <a:p>
            <a:pPr marL="0" lvl="1" indent="0" algn="r" rtl="1">
              <a:spcBef>
                <a:spcPts val="1200"/>
              </a:spcBef>
              <a:buClr>
                <a:schemeClr val="accent5">
                  <a:lumMod val="75000"/>
                </a:schemeClr>
              </a:buClr>
              <a:buSzPct val="100000"/>
              <a:buNone/>
            </a:pPr>
            <a:endParaRPr lang="ar-DZ" altLang="fr-FR" sz="2000" b="1" dirty="0">
              <a:solidFill>
                <a:srgbClr val="227B84"/>
              </a:solidFill>
              <a:latin typeface="Maiandra GD" panose="020E0502030308020204" pitchFamily="34" charset="0"/>
            </a:endParaRPr>
          </a:p>
          <a:p>
            <a:pPr marL="0" lvl="1" indent="0" algn="r" rtl="1">
              <a:spcBef>
                <a:spcPts val="1200"/>
              </a:spcBef>
              <a:buClr>
                <a:schemeClr val="accent5">
                  <a:lumMod val="75000"/>
                </a:schemeClr>
              </a:buClr>
              <a:buSzPct val="100000"/>
              <a:buNone/>
            </a:pPr>
            <a:r>
              <a:rPr lang="ar-DZ" altLang="fr-FR" sz="2000" b="1" dirty="0">
                <a:solidFill>
                  <a:srgbClr val="227B84"/>
                </a:solidFill>
                <a:latin typeface="Maiandra GD" panose="020E0502030308020204" pitchFamily="34" charset="0"/>
              </a:rPr>
              <a:t>استراتيجية </a:t>
            </a:r>
            <a:r>
              <a:rPr lang="en-GB" altLang="fr-FR" sz="2000" b="1" dirty="0">
                <a:solidFill>
                  <a:srgbClr val="227B84"/>
                </a:solidFill>
                <a:latin typeface="Maiandra GD" panose="020E0502030308020204" pitchFamily="34" charset="0"/>
              </a:rPr>
              <a:t>MWO </a:t>
            </a:r>
            <a:r>
              <a:rPr lang="ar-DZ" altLang="fr-FR" sz="2000" b="1" dirty="0">
                <a:solidFill>
                  <a:srgbClr val="227B84"/>
                </a:solidFill>
                <a:latin typeface="Maiandra GD" panose="020E0502030308020204" pitchFamily="34" charset="0"/>
              </a:rPr>
              <a:t>للاتصال / التحويل: تجميع لجميع أدوات / مناهج التحويل الممكنة - ولكن بدون خط "قوي" واضح</a:t>
            </a:r>
            <a:endParaRPr lang="en-GB" altLang="fr-FR" sz="1600" dirty="0">
              <a:latin typeface="+mj-lt"/>
            </a:endParaRPr>
          </a:p>
        </p:txBody>
      </p:sp>
    </p:spTree>
    <p:extLst>
      <p:ext uri="{BB962C8B-B14F-4D97-AF65-F5344CB8AC3E}">
        <p14:creationId xmlns:p14="http://schemas.microsoft.com/office/powerpoint/2010/main" val="11730435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712520" y="997527"/>
            <a:ext cx="8170224" cy="5735782"/>
          </a:xfrm>
        </p:spPr>
        <p:txBody>
          <a:bodyPr/>
          <a:lstStyle/>
          <a:p>
            <a:pPr algn="r" rtl="1"/>
            <a:r>
              <a:rPr lang="ar-DZ" dirty="0">
                <a:solidFill>
                  <a:schemeClr val="tx1"/>
                </a:solidFill>
              </a:rPr>
              <a:t>"الرؤية الساذجة" للتفاعل بين العلوم والسياسات</a:t>
            </a:r>
          </a:p>
          <a:p>
            <a:pPr algn="r" rtl="1"/>
            <a:endParaRPr lang="ar-DZ" dirty="0">
              <a:solidFill>
                <a:schemeClr val="tx1"/>
              </a:solidFill>
            </a:endParaRPr>
          </a:p>
          <a:p>
            <a:pPr algn="r" rtl="1"/>
            <a:r>
              <a:rPr lang="ar-DZ" dirty="0">
                <a:solidFill>
                  <a:schemeClr val="tx1"/>
                </a:solidFill>
              </a:rPr>
              <a:t>"إن تحليل موارد الأراضي الرطبة وحالتها واتجاهاتها وكذلك نشر هذه النتائج أمر أساسي لتعبئة صانعي القرار حول الحاجة إلى حفظ وإدارة واستخدام النظم البيئية المائية بطريقة عقلانية"</a:t>
            </a:r>
          </a:p>
          <a:p>
            <a:pPr algn="r" rtl="1"/>
            <a:r>
              <a:rPr lang="ar-DZ" dirty="0">
                <a:solidFill>
                  <a:schemeClr val="tx1"/>
                </a:solidFill>
              </a:rPr>
              <a:t>الاجتماع التاسع للجنة الأراضي الرطبة المتوسطية ، 2008 (ص 243)</a:t>
            </a:r>
          </a:p>
          <a:p>
            <a:pPr algn="r" rtl="1"/>
            <a:r>
              <a:rPr lang="ar-DZ" dirty="0">
                <a:solidFill>
                  <a:schemeClr val="tx1"/>
                </a:solidFill>
              </a:rPr>
              <a:t>...</a:t>
            </a:r>
          </a:p>
          <a:p>
            <a:pPr algn="r" rtl="1"/>
            <a:endParaRPr lang="ar-DZ" dirty="0">
              <a:solidFill>
                <a:schemeClr val="tx1"/>
              </a:solidFill>
            </a:endParaRPr>
          </a:p>
          <a:p>
            <a:pPr algn="r" rtl="1"/>
            <a:r>
              <a:rPr lang="ar-DZ" dirty="0">
                <a:solidFill>
                  <a:schemeClr val="tx1"/>
                </a:solidFill>
              </a:rPr>
              <a:t>"هذا الخطاب المتفق عليه بأن المزيد من المعلومات من شأنه أن يؤدي إلى قرارات أفضل معروف جيدًا جدًا للمؤلفين المهتمين بالعلاقة بين العلم والسياسة في مجال البيئة وحماية الطبيعة. يسمونها الرؤية الساذجة ... مزيد من المعلومات لا يؤدي تلقائيًا إلى قرارات أفضل لعدة أسباب محتملة ... "(ص 244</a:t>
            </a:r>
            <a:r>
              <a:rPr lang="ar-DZ" dirty="0" smtClean="0">
                <a:solidFill>
                  <a:schemeClr val="tx1"/>
                </a:solidFill>
              </a:rPr>
              <a:t>)</a:t>
            </a:r>
            <a:endParaRPr lang="fr-FR" dirty="0" smtClean="0">
              <a:solidFill>
                <a:schemeClr val="tx1"/>
              </a:solidFill>
            </a:endParaRPr>
          </a:p>
          <a:p>
            <a:pPr algn="r" rtl="1"/>
            <a:r>
              <a:rPr lang="fr-FR" sz="2000" b="0" i="1" dirty="0" smtClean="0">
                <a:solidFill>
                  <a:schemeClr val="tx1"/>
                </a:solidFill>
              </a:rPr>
              <a:t>Fanny Guillet, </a:t>
            </a:r>
          </a:p>
          <a:p>
            <a:pPr algn="r" rtl="1"/>
            <a:r>
              <a:rPr lang="ar-DZ" sz="2000" b="0" i="1" dirty="0">
                <a:solidFill>
                  <a:schemeClr val="tx1"/>
                </a:solidFill>
              </a:rPr>
              <a:t> أطروحة </a:t>
            </a:r>
            <a:r>
              <a:rPr lang="ar-DZ" sz="2000" b="0" i="1" dirty="0" smtClean="0">
                <a:solidFill>
                  <a:schemeClr val="tx1"/>
                </a:solidFill>
              </a:rPr>
              <a:t>دكتوراه، </a:t>
            </a:r>
            <a:r>
              <a:rPr lang="ar-DZ" sz="2000" b="0" i="1" dirty="0">
                <a:solidFill>
                  <a:schemeClr val="tx1"/>
                </a:solidFill>
              </a:rPr>
              <a:t>2011</a:t>
            </a:r>
            <a:endParaRPr lang="fr-FR" sz="2000" b="0" i="1" dirty="0">
              <a:solidFill>
                <a:schemeClr val="tx1"/>
              </a:solidFill>
            </a:endParaRPr>
          </a:p>
        </p:txBody>
      </p:sp>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 </a:t>
            </a:r>
            <a:r>
              <a:rPr lang="ar-DZ" sz="2400" b="1" dirty="0">
                <a:solidFill>
                  <a:schemeClr val="bg1"/>
                </a:solidFill>
              </a:rPr>
              <a:t>"التقييم" الخارجي</a:t>
            </a:r>
            <a:endParaRPr lang="en-US" sz="2400" b="1" dirty="0">
              <a:solidFill>
                <a:schemeClr val="bg1"/>
              </a:solidFill>
            </a:endParaRPr>
          </a:p>
        </p:txBody>
      </p:sp>
    </p:spTree>
    <p:extLst>
      <p:ext uri="{BB962C8B-B14F-4D97-AF65-F5344CB8AC3E}">
        <p14:creationId xmlns:p14="http://schemas.microsoft.com/office/powerpoint/2010/main" val="21595801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l" rtl="1"/>
            <a:r>
              <a:rPr lang="ar-DZ" sz="2400" b="1" dirty="0">
                <a:solidFill>
                  <a:schemeClr val="bg1"/>
                </a:solidFill>
              </a:rPr>
              <a:t>التقييم الذاتي 2013 </a:t>
            </a:r>
            <a:r>
              <a:rPr lang="en-US" sz="2400" b="1" dirty="0">
                <a:solidFill>
                  <a:schemeClr val="bg1"/>
                </a:solidFill>
              </a:rPr>
              <a:t>MWO</a:t>
            </a:r>
          </a:p>
        </p:txBody>
      </p:sp>
      <p:sp>
        <p:nvSpPr>
          <p:cNvPr id="6" name="Rectangle 2"/>
          <p:cNvSpPr txBox="1">
            <a:spLocks noChangeArrowheads="1"/>
          </p:cNvSpPr>
          <p:nvPr/>
        </p:nvSpPr>
        <p:spPr>
          <a:xfrm>
            <a:off x="526802" y="773088"/>
            <a:ext cx="8712200" cy="578209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lgn="r" rtl="1">
              <a:buNone/>
            </a:pPr>
            <a:r>
              <a:rPr lang="ar-DZ" altLang="fr-FR" sz="2400" b="1" dirty="0">
                <a:latin typeface="Maiandra GD" panose="020E0502030308020204" pitchFamily="34" charset="0"/>
              </a:rPr>
              <a:t>من التقييم إلى التكيف ...</a:t>
            </a:r>
          </a:p>
          <a:p>
            <a:pPr marL="457200" lvl="1" indent="0" algn="r" rtl="1">
              <a:buNone/>
            </a:pPr>
            <a:endParaRPr lang="ar-DZ" altLang="fr-FR" sz="2400" b="1" dirty="0">
              <a:latin typeface="Maiandra GD" panose="020E0502030308020204" pitchFamily="34" charset="0"/>
            </a:endParaRPr>
          </a:p>
          <a:p>
            <a:pPr marL="457200" lvl="1" indent="0" algn="r" rtl="1">
              <a:buNone/>
            </a:pPr>
            <a:r>
              <a:rPr lang="ar-DZ" altLang="fr-FR" sz="2400" b="1" dirty="0">
                <a:latin typeface="Maiandra GD" panose="020E0502030308020204" pitchFamily="34" charset="0"/>
              </a:rPr>
              <a:t>ابحث عن </a:t>
            </a:r>
            <a:r>
              <a:rPr lang="en-GB" altLang="fr-FR" sz="2400" b="1" dirty="0" err="1">
                <a:latin typeface="Maiandra GD" panose="020E0502030308020204" pitchFamily="34" charset="0"/>
              </a:rPr>
              <a:t>MedWet</a:t>
            </a:r>
            <a:r>
              <a:rPr lang="en-GB" altLang="fr-FR" sz="2400" b="1" dirty="0">
                <a:latin typeface="Maiandra GD" panose="020E0502030308020204" pitchFamily="34" charset="0"/>
              </a:rPr>
              <a:t> </a:t>
            </a:r>
            <a:r>
              <a:rPr lang="ar-DZ" altLang="fr-FR" sz="2400" b="1" dirty="0">
                <a:latin typeface="Maiandra GD" panose="020E0502030308020204" pitchFamily="34" charset="0"/>
              </a:rPr>
              <a:t>للمساعدة في تحديد الأهداف الرئيسية ذات الصلة والوصول إليها ، خارج دوائر الحفظ ، على مستوى السياسات والاستراتيجيات</a:t>
            </a:r>
          </a:p>
          <a:p>
            <a:pPr marL="457200" lvl="1" indent="0" algn="r" rtl="1">
              <a:buNone/>
            </a:pPr>
            <a:endParaRPr lang="ar-DZ" altLang="fr-FR" sz="2400" b="1" dirty="0">
              <a:latin typeface="Maiandra GD" panose="020E0502030308020204" pitchFamily="34" charset="0"/>
            </a:endParaRPr>
          </a:p>
          <a:p>
            <a:pPr marL="457200" lvl="1" indent="0" algn="r" rtl="1">
              <a:buNone/>
            </a:pPr>
            <a:r>
              <a:rPr lang="ar-DZ" altLang="fr-FR" sz="2400" b="1" dirty="0">
                <a:latin typeface="Maiandra GD" panose="020E0502030308020204" pitchFamily="34" charset="0"/>
              </a:rPr>
              <a:t>الانخراط بشكل وثيق مع </a:t>
            </a:r>
            <a:r>
              <a:rPr lang="en-GB" altLang="fr-FR" sz="2400" b="1" dirty="0" err="1">
                <a:latin typeface="Maiandra GD" panose="020E0502030308020204" pitchFamily="34" charset="0"/>
              </a:rPr>
              <a:t>Ramsar</a:t>
            </a:r>
            <a:r>
              <a:rPr lang="en-GB" altLang="fr-FR" sz="2400" b="1" dirty="0">
                <a:latin typeface="Maiandra GD" panose="020E0502030308020204" pitchFamily="34" charset="0"/>
              </a:rPr>
              <a:t> ، CBD ، </a:t>
            </a:r>
            <a:r>
              <a:rPr lang="en-GB" altLang="fr-FR" sz="2400" b="1" dirty="0" smtClean="0">
                <a:latin typeface="Maiandra GD" panose="020E0502030308020204" pitchFamily="34" charset="0"/>
              </a:rPr>
              <a:t>IPBES</a:t>
            </a:r>
            <a:r>
              <a:rPr lang="ar-DZ" altLang="fr-FR" sz="2400" b="1" dirty="0" smtClean="0">
                <a:latin typeface="Maiandra GD" panose="020E0502030308020204" pitchFamily="34" charset="0"/>
              </a:rPr>
              <a:t>...</a:t>
            </a:r>
            <a:endParaRPr lang="en-GB" altLang="fr-FR" sz="2400" b="1" dirty="0">
              <a:latin typeface="Maiandra GD" panose="020E0502030308020204" pitchFamily="34" charset="0"/>
            </a:endParaRPr>
          </a:p>
          <a:p>
            <a:pPr marL="457200" lvl="1" indent="0" algn="r" rtl="1">
              <a:buNone/>
            </a:pPr>
            <a:endParaRPr lang="en-GB" altLang="fr-FR" sz="2400" b="1" dirty="0">
              <a:latin typeface="Maiandra GD" panose="020E0502030308020204" pitchFamily="34" charset="0"/>
            </a:endParaRPr>
          </a:p>
          <a:p>
            <a:pPr marL="457200" lvl="1" indent="0" algn="r" rtl="1">
              <a:buNone/>
            </a:pPr>
            <a:r>
              <a:rPr lang="ar-DZ" altLang="fr-FR" sz="2400" b="1" dirty="0">
                <a:latin typeface="Maiandra GD" panose="020E0502030308020204" pitchFamily="34" charset="0"/>
              </a:rPr>
              <a:t>حشد "أهداف وسيطة" جديدة: المنظمات غير الحكومية الوطنية القوية المنخرطة بالفعل في المياه والأراضي الرطبة ، قادرة على ترحيل / ترجمة نتائج </a:t>
            </a:r>
            <a:r>
              <a:rPr lang="en-GB" altLang="fr-FR" sz="2400" b="1" dirty="0">
                <a:latin typeface="Maiandra GD" panose="020E0502030308020204" pitchFamily="34" charset="0"/>
              </a:rPr>
              <a:t>MWO </a:t>
            </a:r>
            <a:r>
              <a:rPr lang="ar-DZ" altLang="fr-FR" sz="2400" b="1" dirty="0">
                <a:latin typeface="Maiandra GD" panose="020E0502030308020204" pitchFamily="34" charset="0"/>
              </a:rPr>
              <a:t>في بلدانها</a:t>
            </a:r>
          </a:p>
          <a:p>
            <a:pPr marL="457200" lvl="1" indent="0" algn="r" rtl="1">
              <a:buNone/>
            </a:pPr>
            <a:endParaRPr lang="ar-DZ" altLang="fr-FR" sz="2400" b="1" dirty="0">
              <a:latin typeface="Maiandra GD" panose="020E0502030308020204" pitchFamily="34" charset="0"/>
            </a:endParaRPr>
          </a:p>
          <a:p>
            <a:pPr marL="457200" lvl="1" indent="0" algn="r" rtl="1">
              <a:buNone/>
            </a:pPr>
            <a:r>
              <a:rPr lang="ar-DZ" altLang="fr-FR" sz="2400" b="1" dirty="0">
                <a:latin typeface="Maiandra GD" panose="020E0502030308020204" pitchFamily="34" charset="0"/>
              </a:rPr>
              <a:t>بناء قدرات المنظمات غير الحكومية الوطنية في البلدان التي لا يزال المجتمع المدني فيها ضعيفًا (راجع مشروع منظمة (حراس المغرب العربي </a:t>
            </a:r>
            <a:r>
              <a:rPr lang="ar-DZ" altLang="fr-FR" sz="2400" b="1" dirty="0" smtClean="0">
                <a:latin typeface="Maiandra GD" panose="020E0502030308020204" pitchFamily="34" charset="0"/>
              </a:rPr>
              <a:t>)</a:t>
            </a:r>
            <a:r>
              <a:rPr lang="en-GB" altLang="fr-FR" sz="2400" b="1" dirty="0" smtClean="0">
                <a:latin typeface="Maiandra GD" panose="020E0502030308020204" pitchFamily="34" charset="0"/>
              </a:rPr>
              <a:t>Maghreb </a:t>
            </a:r>
            <a:r>
              <a:rPr lang="en-GB" altLang="fr-FR" sz="2400" b="1" dirty="0" err="1">
                <a:latin typeface="Maiandra GD" panose="020E0502030308020204" pitchFamily="34" charset="0"/>
              </a:rPr>
              <a:t>Sentinelles</a:t>
            </a:r>
            <a:r>
              <a:rPr lang="en-GB" altLang="fr-FR" sz="2400" b="1" dirty="0">
                <a:latin typeface="Maiandra GD" panose="020E0502030308020204" pitchFamily="34" charset="0"/>
              </a:rPr>
              <a:t> </a:t>
            </a:r>
            <a:r>
              <a:rPr lang="ar-DZ" altLang="fr-FR" sz="2400" b="1" dirty="0">
                <a:latin typeface="Maiandra GD" panose="020E0502030308020204" pitchFamily="34" charset="0"/>
              </a:rPr>
              <a:t>غير الحكومية مع </a:t>
            </a:r>
            <a:r>
              <a:rPr lang="en-GB" altLang="fr-FR" sz="2400" b="1" dirty="0" smtClean="0">
                <a:latin typeface="Maiandra GD" panose="020E0502030308020204" pitchFamily="34" charset="0"/>
              </a:rPr>
              <a:t>WWF-</a:t>
            </a:r>
            <a:r>
              <a:rPr lang="en-GB" altLang="fr-FR" sz="2400" b="1" dirty="0" err="1" smtClean="0">
                <a:latin typeface="Maiandra GD" panose="020E0502030308020204" pitchFamily="34" charset="0"/>
              </a:rPr>
              <a:t>Medit</a:t>
            </a:r>
            <a:endParaRPr lang="fr-FR" altLang="fr-FR" sz="1800" i="1" dirty="0" smtClean="0">
              <a:latin typeface="+mj-lt"/>
              <a:cs typeface="Arial" pitchFamily="34" charset="0"/>
            </a:endParaRPr>
          </a:p>
        </p:txBody>
      </p:sp>
    </p:spTree>
    <p:extLst>
      <p:ext uri="{BB962C8B-B14F-4D97-AF65-F5344CB8AC3E}">
        <p14:creationId xmlns:p14="http://schemas.microsoft.com/office/powerpoint/2010/main" val="4270141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300251" y="111975"/>
            <a:ext cx="8843749" cy="504056"/>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rtl="1"/>
            <a:r>
              <a:rPr lang="ar-DZ" sz="2400" b="1" dirty="0" smtClean="0">
                <a:solidFill>
                  <a:schemeClr val="bg1"/>
                </a:solidFill>
              </a:rPr>
              <a:t>2014-2019</a:t>
            </a:r>
            <a:r>
              <a:rPr lang="ar-DZ" sz="2400" b="1" dirty="0">
                <a:solidFill>
                  <a:schemeClr val="bg1"/>
                </a:solidFill>
              </a:rPr>
              <a:t>: من التقييم الذاتي </a:t>
            </a:r>
            <a:r>
              <a:rPr lang="ar-DZ" sz="2400" b="1" dirty="0">
                <a:solidFill>
                  <a:schemeClr val="bg1"/>
                </a:solidFill>
              </a:rPr>
              <a:t>لمرصد الأراضي الرطبة </a:t>
            </a:r>
            <a:r>
              <a:rPr lang="ar-DZ" sz="2400" b="1" dirty="0" smtClean="0">
                <a:solidFill>
                  <a:schemeClr val="bg1"/>
                </a:solidFill>
              </a:rPr>
              <a:t>المتوسطية </a:t>
            </a:r>
            <a:r>
              <a:rPr lang="ar-DZ" sz="2400" b="1" dirty="0" smtClean="0">
                <a:solidFill>
                  <a:schemeClr val="bg1"/>
                </a:solidFill>
              </a:rPr>
              <a:t>إلى </a:t>
            </a:r>
            <a:r>
              <a:rPr lang="ar-DZ" sz="2400" b="1" dirty="0">
                <a:solidFill>
                  <a:schemeClr val="bg1"/>
                </a:solidFill>
              </a:rPr>
              <a:t>التكيف</a:t>
            </a:r>
            <a:endParaRPr lang="en-US" sz="2400" b="1" dirty="0">
              <a:solidFill>
                <a:schemeClr val="bg1"/>
              </a:solidFill>
            </a:endParaRPr>
          </a:p>
        </p:txBody>
      </p:sp>
      <p:sp>
        <p:nvSpPr>
          <p:cNvPr id="7" name="ZoneTexte 6"/>
          <p:cNvSpPr txBox="1"/>
          <p:nvPr/>
        </p:nvSpPr>
        <p:spPr>
          <a:xfrm>
            <a:off x="599394" y="861225"/>
            <a:ext cx="8128970" cy="5078313"/>
          </a:xfrm>
          <a:prstGeom prst="rect">
            <a:avLst/>
          </a:prstGeom>
          <a:noFill/>
        </p:spPr>
        <p:txBody>
          <a:bodyPr wrap="square">
            <a:spAutoFit/>
          </a:bodyPr>
          <a:lstStyle/>
          <a:p>
            <a:pPr lvl="0" algn="r" rtl="1">
              <a:spcBef>
                <a:spcPts val="1200"/>
              </a:spcBef>
            </a:pPr>
            <a:r>
              <a:rPr lang="ar-DZ" sz="2400" b="1" dirty="0">
                <a:latin typeface="Maiandra GD" panose="020E0502030308020204" pitchFamily="34" charset="0"/>
              </a:rPr>
              <a:t>يبقى صناع القرار السياسي الأهداف الرئيسية ،</a:t>
            </a:r>
          </a:p>
          <a:p>
            <a:pPr lvl="0" algn="r" rtl="1">
              <a:spcBef>
                <a:spcPts val="1200"/>
              </a:spcBef>
            </a:pPr>
            <a:r>
              <a:rPr lang="ar-DZ" sz="2400" b="1" dirty="0">
                <a:latin typeface="Maiandra GD" panose="020E0502030308020204" pitchFamily="34" charset="0"/>
              </a:rPr>
              <a:t>... يتم الوصول إليها من خلال أهداف وسيطة:</a:t>
            </a:r>
          </a:p>
          <a:p>
            <a:pPr lvl="0" algn="r" rtl="1">
              <a:spcBef>
                <a:spcPts val="1200"/>
              </a:spcBef>
            </a:pPr>
            <a:endParaRPr lang="ar-DZ" sz="2400" b="1" dirty="0">
              <a:latin typeface="Maiandra GD" panose="020E0502030308020204" pitchFamily="34" charset="0"/>
            </a:endParaRPr>
          </a:p>
          <a:p>
            <a:pPr lvl="0" algn="r" rtl="1">
              <a:spcBef>
                <a:spcPts val="1200"/>
              </a:spcBef>
            </a:pPr>
            <a:r>
              <a:rPr lang="ar-DZ" sz="2400" b="1" dirty="0">
                <a:latin typeface="Maiandra GD" panose="020E0502030308020204" pitchFamily="34" charset="0"/>
              </a:rPr>
              <a:t>شراكات مع الاتفاقيات والاتفاقيات الدولية لضمان دعمها والدفاع عن نتائج </a:t>
            </a:r>
            <a:r>
              <a:rPr lang="en-US" sz="2400" b="1" dirty="0" smtClean="0">
                <a:latin typeface="Maiandra GD" panose="020E0502030308020204" pitchFamily="34" charset="0"/>
              </a:rPr>
              <a:t>MWO </a:t>
            </a:r>
            <a:r>
              <a:rPr lang="ar-DZ" sz="2400" b="1" dirty="0" smtClean="0">
                <a:latin typeface="Maiandra GD" panose="020E0502030308020204" pitchFamily="34" charset="0"/>
              </a:rPr>
              <a:t>الافتراض</a:t>
            </a:r>
            <a:r>
              <a:rPr lang="ar-DZ" sz="2400" b="1" dirty="0">
                <a:latin typeface="Maiandra GD" panose="020E0502030308020204" pitchFamily="34" charset="0"/>
              </a:rPr>
              <a:t>: يمكنهم نشر هذه المعلومات والتأثير على السياسات وعمليات صنع القرار بشكل أكثر فاعلية من </a:t>
            </a:r>
            <a:r>
              <a:rPr lang="en-US" sz="2400" b="1" dirty="0" err="1">
                <a:latin typeface="Maiandra GD" panose="020E0502030308020204" pitchFamily="34" charset="0"/>
              </a:rPr>
              <a:t>TdV</a:t>
            </a:r>
            <a:r>
              <a:rPr lang="en-US" sz="2400" b="1" dirty="0">
                <a:latin typeface="Maiandra GD" panose="020E0502030308020204" pitchFamily="34" charset="0"/>
              </a:rPr>
              <a:t> / MWO </a:t>
            </a:r>
            <a:r>
              <a:rPr lang="ar-DZ" sz="2400" b="1" dirty="0" smtClean="0">
                <a:latin typeface="Maiandra GD" panose="020E0502030308020204" pitchFamily="34" charset="0"/>
              </a:rPr>
              <a:t>فقط</a:t>
            </a:r>
            <a:endParaRPr lang="ar-DZ" sz="2400" b="1" dirty="0">
              <a:latin typeface="Maiandra GD" panose="020E0502030308020204" pitchFamily="34" charset="0"/>
            </a:endParaRPr>
          </a:p>
          <a:p>
            <a:pPr lvl="0" algn="r" rtl="1">
              <a:spcBef>
                <a:spcPts val="1200"/>
              </a:spcBef>
            </a:pPr>
            <a:r>
              <a:rPr lang="ar-DZ" sz="2400" b="1" dirty="0">
                <a:latin typeface="Maiandra GD" panose="020E0502030308020204" pitchFamily="34" charset="0"/>
              </a:rPr>
              <a:t>شراكة أكثر فعالية مع </a:t>
            </a:r>
            <a:r>
              <a:rPr lang="en-US" sz="2400" b="1" dirty="0" err="1">
                <a:latin typeface="Maiandra GD" panose="020E0502030308020204" pitchFamily="34" charset="0"/>
              </a:rPr>
              <a:t>MedWet</a:t>
            </a:r>
            <a:r>
              <a:rPr lang="en-US" sz="2400" b="1" dirty="0">
                <a:latin typeface="Maiandra GD" panose="020E0502030308020204" pitchFamily="34" charset="0"/>
              </a:rPr>
              <a:t> </a:t>
            </a:r>
            <a:r>
              <a:rPr lang="ar-DZ" sz="2400" b="1" dirty="0">
                <a:latin typeface="Maiandra GD" panose="020E0502030308020204" pitchFamily="34" charset="0"/>
              </a:rPr>
              <a:t>لنشر نتائج </a:t>
            </a:r>
            <a:r>
              <a:rPr lang="en-US" sz="2400" b="1" dirty="0">
                <a:latin typeface="Maiandra GD" panose="020E0502030308020204" pitchFamily="34" charset="0"/>
              </a:rPr>
              <a:t>MWO </a:t>
            </a:r>
            <a:r>
              <a:rPr lang="ar-DZ" sz="2400" b="1" dirty="0">
                <a:latin typeface="Maiandra GD" panose="020E0502030308020204" pitchFamily="34" charset="0"/>
              </a:rPr>
              <a:t>على المستويين الوطني والدولي</a:t>
            </a:r>
          </a:p>
          <a:p>
            <a:pPr lvl="0" algn="r" rtl="1">
              <a:spcBef>
                <a:spcPts val="1200"/>
              </a:spcBef>
            </a:pPr>
            <a:endParaRPr lang="ar-DZ" sz="2400" b="1" dirty="0">
              <a:latin typeface="Maiandra GD" panose="020E0502030308020204" pitchFamily="34" charset="0"/>
            </a:endParaRPr>
          </a:p>
          <a:p>
            <a:pPr lvl="0" algn="r" rtl="1">
              <a:spcBef>
                <a:spcPts val="1200"/>
              </a:spcBef>
            </a:pPr>
            <a:r>
              <a:rPr lang="ar-DZ" sz="2400" b="1" dirty="0">
                <a:latin typeface="Maiandra GD" panose="020E0502030308020204" pitchFamily="34" charset="0"/>
              </a:rPr>
              <a:t>نشر مقالات في الصحافة الوطنية والدولية [تجاه عامة الناس] لجعل نتائجنا أكثر وضوحًا</a:t>
            </a:r>
            <a:endParaRPr lang="en-US" dirty="0" smtClean="0"/>
          </a:p>
        </p:txBody>
      </p:sp>
    </p:spTree>
    <p:extLst>
      <p:ext uri="{BB962C8B-B14F-4D97-AF65-F5344CB8AC3E}">
        <p14:creationId xmlns:p14="http://schemas.microsoft.com/office/powerpoint/2010/main" val="3032974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14400" y="159850"/>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rtl="1"/>
            <a:r>
              <a:rPr lang="ar-DZ" sz="2400" b="1" dirty="0">
                <a:solidFill>
                  <a:schemeClr val="bg1"/>
                </a:solidFill>
              </a:rPr>
              <a:t>من التقييم الذاتي إلى </a:t>
            </a:r>
            <a:r>
              <a:rPr lang="ar-DZ" sz="2400" b="1" dirty="0" smtClean="0">
                <a:solidFill>
                  <a:schemeClr val="bg1"/>
                </a:solidFill>
              </a:rPr>
              <a:t>التكيف</a:t>
            </a:r>
            <a:endParaRPr lang="en-US" sz="2400" b="1" dirty="0">
              <a:solidFill>
                <a:schemeClr val="bg1"/>
              </a:solidFill>
            </a:endParaRPr>
          </a:p>
        </p:txBody>
      </p:sp>
      <p:sp>
        <p:nvSpPr>
          <p:cNvPr id="7" name="ZoneTexte 6"/>
          <p:cNvSpPr txBox="1"/>
          <p:nvPr/>
        </p:nvSpPr>
        <p:spPr>
          <a:xfrm>
            <a:off x="599394" y="861225"/>
            <a:ext cx="8128970" cy="3416320"/>
          </a:xfrm>
          <a:prstGeom prst="rect">
            <a:avLst/>
          </a:prstGeom>
          <a:noFill/>
        </p:spPr>
        <p:txBody>
          <a:bodyPr wrap="square">
            <a:spAutoFit/>
          </a:bodyPr>
          <a:lstStyle/>
          <a:p>
            <a:pPr marL="800100" lvl="1" indent="-342900">
              <a:buClr>
                <a:srgbClr val="4BACC6"/>
              </a:buClr>
              <a:buFont typeface="Arial" panose="020B0604020202020204" pitchFamily="34" charset="0"/>
              <a:buChar char="•"/>
            </a:pPr>
            <a:endParaRPr lang="en-US" sz="1800" dirty="0" smtClean="0"/>
          </a:p>
          <a:p>
            <a:pPr marL="800100" lvl="1" indent="-342900" algn="r" rtl="1">
              <a:buClr>
                <a:srgbClr val="4BACC6"/>
              </a:buClr>
              <a:buFont typeface="Arial" panose="020B0604020202020204" pitchFamily="34" charset="0"/>
              <a:buChar char="•"/>
            </a:pPr>
            <a:r>
              <a:rPr lang="ar-DZ" sz="1800" dirty="0"/>
              <a:t>تعبئة المنظمات غير الحكومية المتوسطية:</a:t>
            </a:r>
          </a:p>
          <a:p>
            <a:pPr marL="800100" lvl="1" indent="-342900" algn="r" rtl="1">
              <a:buClr>
                <a:srgbClr val="4BACC6"/>
              </a:buClr>
              <a:buFont typeface="Arial" panose="020B0604020202020204" pitchFamily="34" charset="0"/>
              <a:buChar char="•"/>
            </a:pPr>
            <a:endParaRPr lang="ar-DZ" sz="1800" dirty="0"/>
          </a:p>
          <a:p>
            <a:pPr marL="800100" lvl="1" indent="-342900" algn="r" rtl="1">
              <a:buClr>
                <a:srgbClr val="4BACC6"/>
              </a:buClr>
              <a:buFont typeface="Arial" panose="020B0604020202020204" pitchFamily="34" charset="0"/>
              <a:buChar char="•"/>
            </a:pPr>
            <a:r>
              <a:rPr lang="ar-DZ" sz="1800" dirty="0"/>
              <a:t>المنظمات غير الحكومية الوطنية القوية المشاركة بالفعل في الأراضي الرطبة والمياه ، وقادرة على نقل / ترجمة نتائج </a:t>
            </a:r>
            <a:r>
              <a:rPr lang="en-US" sz="1800" dirty="0"/>
              <a:t>MWO </a:t>
            </a:r>
            <a:r>
              <a:rPr lang="ar-DZ" sz="1800" dirty="0"/>
              <a:t>في بلدانها والضغط على صانعي القرار / القادة السياسيين</a:t>
            </a:r>
          </a:p>
          <a:p>
            <a:pPr marL="800100" lvl="1" indent="-342900" algn="r" rtl="1">
              <a:buClr>
                <a:srgbClr val="4BACC6"/>
              </a:buClr>
              <a:buFont typeface="Arial" panose="020B0604020202020204" pitchFamily="34" charset="0"/>
              <a:buChar char="•"/>
            </a:pPr>
            <a:endParaRPr lang="ar-DZ" sz="1800" dirty="0"/>
          </a:p>
          <a:p>
            <a:pPr marL="800100" lvl="1" indent="-342900" algn="r" rtl="1">
              <a:buClr>
                <a:srgbClr val="4BACC6"/>
              </a:buClr>
              <a:buFont typeface="Arial" panose="020B0604020202020204" pitchFamily="34" charset="0"/>
              <a:buChar char="•"/>
            </a:pPr>
            <a:r>
              <a:rPr lang="ar-DZ" sz="1800" dirty="0"/>
              <a:t>بناء قدرات المنظمات غير الحكومية الوطنية الناشئة في البلدان التي لا يزال المجتمع المدني فيها ضعيفًا / صغيرًا (مشروع الحراس </a:t>
            </a:r>
            <a:r>
              <a:rPr lang="ar-DZ" sz="1800" dirty="0" err="1"/>
              <a:t>المغاربيين</a:t>
            </a:r>
            <a:r>
              <a:rPr lang="ar-DZ" sz="1800" dirty="0"/>
              <a:t> غير الحكوميين مع </a:t>
            </a:r>
            <a:r>
              <a:rPr lang="en-US" sz="1800" dirty="0"/>
              <a:t>WWF-Medit. 2013-2015 ؛ </a:t>
            </a:r>
            <a:r>
              <a:rPr lang="ar-DZ" sz="1800" dirty="0"/>
              <a:t>مشروع </a:t>
            </a:r>
            <a:r>
              <a:rPr lang="en-US" sz="1800" dirty="0" smtClean="0"/>
              <a:t>AFD-FFEM</a:t>
            </a:r>
            <a:endParaRPr lang="en-US" sz="1800" dirty="0"/>
          </a:p>
          <a:p>
            <a:pPr marL="800100" lvl="1" indent="-342900" algn="r" rtl="1">
              <a:buClr>
                <a:srgbClr val="4BACC6"/>
              </a:buClr>
              <a:buFont typeface="Arial" panose="020B0604020202020204" pitchFamily="34" charset="0"/>
              <a:buChar char="•"/>
            </a:pPr>
            <a:endParaRPr lang="en-US" sz="1800" dirty="0"/>
          </a:p>
          <a:p>
            <a:pPr marL="800100" lvl="1" indent="-342900" algn="r" rtl="1">
              <a:buClr>
                <a:srgbClr val="4BACC6"/>
              </a:buClr>
              <a:buFont typeface="Arial" panose="020B0604020202020204" pitchFamily="34" charset="0"/>
              <a:buChar char="•"/>
            </a:pPr>
            <a:r>
              <a:rPr lang="ar-DZ" sz="1800" dirty="0"/>
              <a:t>أن يكون لديها "سفراء ميدانيون" لبناء القدرات على المستويات في الوكالات الحكومية والمنظمات غير الحكومية والمديرين المحليين</a:t>
            </a:r>
            <a:endParaRPr lang="fr-FR" sz="1800" dirty="0"/>
          </a:p>
        </p:txBody>
      </p:sp>
    </p:spTree>
    <p:extLst>
      <p:ext uri="{BB962C8B-B14F-4D97-AF65-F5344CB8AC3E}">
        <p14:creationId xmlns:p14="http://schemas.microsoft.com/office/powerpoint/2010/main" val="28481226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755576" y="1166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ar-DZ" sz="2400" b="1" dirty="0">
                <a:solidFill>
                  <a:schemeClr val="bg1"/>
                </a:solidFill>
              </a:rPr>
              <a:t>تكملة </a:t>
            </a:r>
            <a:endParaRPr lang="en-US" sz="2400" b="1" dirty="0">
              <a:solidFill>
                <a:schemeClr val="bg1"/>
              </a:solidFill>
            </a:endParaRPr>
          </a:p>
        </p:txBody>
      </p:sp>
      <p:sp>
        <p:nvSpPr>
          <p:cNvPr id="6" name="ZoneTexte 5"/>
          <p:cNvSpPr txBox="1"/>
          <p:nvPr/>
        </p:nvSpPr>
        <p:spPr>
          <a:xfrm>
            <a:off x="1388965" y="3214840"/>
            <a:ext cx="6769383" cy="707886"/>
          </a:xfrm>
          <a:prstGeom prst="rect">
            <a:avLst/>
          </a:prstGeom>
          <a:noFill/>
        </p:spPr>
        <p:txBody>
          <a:bodyPr wrap="square">
            <a:spAutoFit/>
          </a:bodyPr>
          <a:lstStyle/>
          <a:p>
            <a:pPr lvl="0" algn="ctr">
              <a:spcBef>
                <a:spcPts val="1200"/>
              </a:spcBef>
            </a:pPr>
            <a:r>
              <a:rPr lang="ar-DZ" sz="4000" b="1" i="1" dirty="0" smtClean="0">
                <a:solidFill>
                  <a:srgbClr val="3C8284"/>
                </a:solidFill>
                <a:latin typeface="Maiandra GD" panose="020E0502030308020204" pitchFamily="34" charset="0"/>
              </a:rPr>
              <a:t>تكملة اليوم الأول / الثاني...</a:t>
            </a:r>
            <a:endParaRPr lang="en-US" sz="4000" b="1" i="1" dirty="0" smtClean="0">
              <a:solidFill>
                <a:srgbClr val="3C8284"/>
              </a:solidFill>
              <a:latin typeface="Maiandra GD" panose="020E0502030308020204" pitchFamily="34" charset="0"/>
            </a:endParaRPr>
          </a:p>
        </p:txBody>
      </p:sp>
    </p:spTree>
    <p:extLst>
      <p:ext uri="{BB962C8B-B14F-4D97-AF65-F5344CB8AC3E}">
        <p14:creationId xmlns:p14="http://schemas.microsoft.com/office/powerpoint/2010/main" val="2922611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7388" y="804640"/>
            <a:ext cx="5077959" cy="23660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r>
              <a:rPr lang="ar-DZ" altLang="fr-FR" sz="2000" b="1" dirty="0">
                <a:latin typeface="+mj-lt"/>
              </a:rPr>
              <a:t>أطلق عام 2009</a:t>
            </a: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مرصد </a:t>
            </a:r>
            <a:r>
              <a:rPr lang="ar-DZ" sz="2400" b="1" dirty="0">
                <a:solidFill>
                  <a:schemeClr val="bg1"/>
                </a:solidFill>
              </a:rPr>
              <a:t>لمراقبة المناطق الرطبة المتوسطية</a:t>
            </a:r>
            <a:endParaRPr lang="en-GB" altLang="fr-FR" sz="2400" b="1" dirty="0">
              <a:solidFill>
                <a:schemeClr val="bg1"/>
              </a:solidFill>
            </a:endParaRPr>
          </a:p>
        </p:txBody>
      </p:sp>
      <p:pic>
        <p:nvPicPr>
          <p:cNvPr id="7" name="Image 2" descr="E:\Photos\Photos 2010\MWO Worshop_Pictures\Group picture\Photo Groupe 0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466" y="1275330"/>
            <a:ext cx="7563530" cy="558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78859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ar-DZ" sz="2400" dirty="0" smtClean="0"/>
              <a:t>ليستنتج…</a:t>
            </a:r>
            <a:endParaRPr lang="en-US" sz="2400" dirty="0"/>
          </a:p>
        </p:txBody>
      </p:sp>
      <p:sp>
        <p:nvSpPr>
          <p:cNvPr id="13" name="Rectangle 2"/>
          <p:cNvSpPr txBox="1">
            <a:spLocks noChangeArrowheads="1"/>
          </p:cNvSpPr>
          <p:nvPr/>
        </p:nvSpPr>
        <p:spPr>
          <a:xfrm>
            <a:off x="681180" y="832465"/>
            <a:ext cx="8142186" cy="578209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endParaRPr lang="fr-FR" altLang="fr-FR" sz="2000" i="1" dirty="0" smtClean="0">
              <a:latin typeface="+mj-lt"/>
              <a:cs typeface="Arial" pitchFamily="34" charset="0"/>
            </a:endParaRPr>
          </a:p>
        </p:txBody>
      </p:sp>
      <p:sp>
        <p:nvSpPr>
          <p:cNvPr id="14" name="ZoneTexte 13"/>
          <p:cNvSpPr txBox="1"/>
          <p:nvPr/>
        </p:nvSpPr>
        <p:spPr>
          <a:xfrm>
            <a:off x="968828" y="832465"/>
            <a:ext cx="8175172" cy="4832092"/>
          </a:xfrm>
          <a:prstGeom prst="rect">
            <a:avLst/>
          </a:prstGeom>
          <a:noFill/>
        </p:spPr>
        <p:txBody>
          <a:bodyPr wrap="square">
            <a:spAutoFit/>
          </a:bodyPr>
          <a:lstStyle/>
          <a:p>
            <a:pPr marL="0" lvl="1" algn="r" rtl="1">
              <a:spcBef>
                <a:spcPts val="1200"/>
              </a:spcBef>
            </a:pPr>
            <a:r>
              <a:rPr lang="ar-DZ" altLang="fr-FR" sz="2800" b="1" dirty="0">
                <a:solidFill>
                  <a:srgbClr val="227B84"/>
                </a:solidFill>
                <a:latin typeface="Maiandra GD" panose="020E0502030308020204" pitchFamily="34" charset="0"/>
              </a:rPr>
              <a:t>التحديات الرئيسية :</a:t>
            </a:r>
            <a:endParaRPr lang="en-GB" sz="2000" dirty="0" smtClean="0">
              <a:latin typeface="+mj-lt"/>
            </a:endParaRPr>
          </a:p>
          <a:p>
            <a:pPr lvl="1" algn="r" rtl="1">
              <a:buFontTx/>
              <a:buChar char="•"/>
            </a:pPr>
            <a:endParaRPr lang="ar-DZ" altLang="fr-FR" sz="2400" dirty="0">
              <a:latin typeface="+mj-lt"/>
            </a:endParaRPr>
          </a:p>
          <a:p>
            <a:pPr lvl="1" algn="r" rtl="1">
              <a:buFontTx/>
              <a:buChar char="•"/>
            </a:pPr>
            <a:endParaRPr lang="ar-DZ" altLang="fr-FR" sz="2400" dirty="0">
              <a:latin typeface="+mj-lt"/>
            </a:endParaRPr>
          </a:p>
          <a:p>
            <a:pPr lvl="1" algn="r" rtl="1">
              <a:buFontTx/>
              <a:buChar char="•"/>
            </a:pPr>
            <a:r>
              <a:rPr lang="ar-DZ" altLang="fr-FR" sz="2400" dirty="0">
                <a:latin typeface="+mj-lt"/>
              </a:rPr>
              <a:t>تحديد والوصول إلى الأهداف الحقيقية (التي تؤثر قراراتها على الأراضي الرطبة إلى حد كبير)</a:t>
            </a:r>
          </a:p>
          <a:p>
            <a:pPr lvl="1" algn="r" rtl="1">
              <a:buFontTx/>
              <a:buChar char="•"/>
            </a:pPr>
            <a:endParaRPr lang="ar-DZ" altLang="fr-FR" sz="2400" dirty="0">
              <a:latin typeface="+mj-lt"/>
            </a:endParaRPr>
          </a:p>
          <a:p>
            <a:pPr lvl="1" algn="r" rtl="1">
              <a:buFontTx/>
              <a:buChar char="•"/>
            </a:pPr>
            <a:r>
              <a:rPr lang="ar-DZ" altLang="fr-FR" sz="2400" dirty="0">
                <a:latin typeface="+mj-lt"/>
              </a:rPr>
              <a:t>إدراج الأراضي الرطبة في جداول أعمال التنمية الوطنية (أو حتى المحافظة)</a:t>
            </a:r>
          </a:p>
          <a:p>
            <a:pPr lvl="1" algn="r" rtl="1">
              <a:buFontTx/>
              <a:buChar char="•"/>
            </a:pPr>
            <a:endParaRPr lang="ar-DZ" altLang="fr-FR" sz="2400" dirty="0">
              <a:latin typeface="+mj-lt"/>
            </a:endParaRPr>
          </a:p>
          <a:p>
            <a:pPr lvl="1" algn="r" rtl="1">
              <a:buFontTx/>
              <a:buChar char="•"/>
            </a:pPr>
            <a:r>
              <a:rPr lang="ar-DZ" altLang="fr-FR" sz="2400" dirty="0">
                <a:latin typeface="+mj-lt"/>
              </a:rPr>
              <a:t>نقل النتائج بطريقة مفهومة (تجنب المصطلحات العلمية)</a:t>
            </a:r>
          </a:p>
          <a:p>
            <a:pPr lvl="1" algn="r" rtl="1">
              <a:buFontTx/>
              <a:buChar char="•"/>
            </a:pPr>
            <a:endParaRPr lang="ar-DZ" altLang="fr-FR" sz="2400" dirty="0">
              <a:latin typeface="+mj-lt"/>
            </a:endParaRPr>
          </a:p>
          <a:p>
            <a:pPr lvl="1" algn="r" rtl="1">
              <a:buFontTx/>
              <a:buChar char="•"/>
            </a:pPr>
            <a:r>
              <a:rPr lang="ar-DZ" altLang="fr-FR" sz="2400" dirty="0">
                <a:latin typeface="+mj-lt"/>
              </a:rPr>
              <a:t>ضمان استدامة المرصد (مالي ، شركاء ...)</a:t>
            </a:r>
            <a:endParaRPr lang="en-GB" altLang="fr-FR" sz="2400" dirty="0" smtClean="0">
              <a:latin typeface="+mj-lt"/>
            </a:endParaRPr>
          </a:p>
          <a:p>
            <a:pPr marL="342900" lvl="0" indent="-342900">
              <a:buClr>
                <a:srgbClr val="4BACC6"/>
              </a:buClr>
              <a:buFont typeface="Arial" panose="020B0604020202020204" pitchFamily="34" charset="0"/>
              <a:buChar char="•"/>
            </a:pPr>
            <a:endParaRPr lang="en-GB" sz="2000" dirty="0" smtClean="0">
              <a:latin typeface="+mj-lt"/>
            </a:endParaRPr>
          </a:p>
          <a:p>
            <a:r>
              <a:rPr lang="en-GB" sz="2000" dirty="0" smtClean="0"/>
              <a:t> </a:t>
            </a:r>
            <a:endParaRPr lang="en-GB" sz="2000" dirty="0"/>
          </a:p>
        </p:txBody>
      </p:sp>
    </p:spTree>
    <p:extLst>
      <p:ext uri="{BB962C8B-B14F-4D97-AF65-F5344CB8AC3E}">
        <p14:creationId xmlns:p14="http://schemas.microsoft.com/office/powerpoint/2010/main" val="41117788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a:solidFill>
                  <a:schemeClr val="bg1"/>
                </a:solidFill>
              </a:rPr>
              <a:t>توقعات الأراضي الرطبة المتوسطية</a:t>
            </a:r>
            <a:endParaRPr lang="en-GB" altLang="fr-FR" sz="2400" b="1" dirty="0" smtClean="0">
              <a:solidFill>
                <a:schemeClr val="bg1"/>
              </a:solidFill>
            </a:endParaRPr>
          </a:p>
        </p:txBody>
      </p:sp>
      <p:sp>
        <p:nvSpPr>
          <p:cNvPr id="12291" name="Espace réservé du texte 1"/>
          <p:cNvSpPr txBox="1">
            <a:spLocks/>
          </p:cNvSpPr>
          <p:nvPr/>
        </p:nvSpPr>
        <p:spPr bwMode="auto">
          <a:xfrm>
            <a:off x="730250" y="2730500"/>
            <a:ext cx="7745413"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r>
              <a:rPr lang="ar-DZ" altLang="fr-FR" sz="4000" dirty="0">
                <a:solidFill>
                  <a:srgbClr val="0054A6"/>
                </a:solidFill>
                <a:latin typeface="Maiandra GD" pitchFamily="34" charset="0"/>
              </a:rPr>
              <a:t>المعرفة الحالية بحالة واتجاهات الأراضي الرطبة المتوسطية</a:t>
            </a:r>
            <a:endParaRPr lang="en-GB" altLang="fr-FR" sz="4000" dirty="0">
              <a:solidFill>
                <a:srgbClr val="0054A6"/>
              </a:solidFill>
              <a:latin typeface="Arial Narrow" pitchFamily="34" charset="0"/>
            </a:endParaRPr>
          </a:p>
        </p:txBody>
      </p:sp>
      <p:pic>
        <p:nvPicPr>
          <p:cNvPr id="12292" name="Picture 5" descr="logo-MW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630238"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texte 1"/>
          <p:cNvSpPr>
            <a:spLocks noGrp="1"/>
          </p:cNvSpPr>
          <p:nvPr>
            <p:ph type="body" sz="quarter" idx="4294967295"/>
          </p:nvPr>
        </p:nvSpPr>
        <p:spPr bwMode="auto">
          <a:xfrm>
            <a:off x="593725" y="947738"/>
            <a:ext cx="8550275" cy="116522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buClr>
                <a:schemeClr val="accent5">
                  <a:lumMod val="75000"/>
                </a:schemeClr>
              </a:buClr>
              <a:buSzPct val="100000"/>
              <a:buFont typeface="Arial" panose="020B0604020202020204" pitchFamily="34" charset="0"/>
              <a:buChar char="•"/>
            </a:pPr>
            <a:r>
              <a:rPr lang="ar-DZ" altLang="fr-FR" sz="2000" dirty="0">
                <a:latin typeface="Arial" pitchFamily="34" charset="0"/>
              </a:rPr>
              <a:t>استضافت منطقة المتوسط عام 2000 م. 15 - 22 مليون هكتار. الأراضي الرطبة (1.5٪ من الأراضي الرطبة في العالم)</a:t>
            </a:r>
            <a:endParaRPr lang="en-US" altLang="fr-FR" sz="2400" dirty="0" smtClean="0">
              <a:latin typeface="Arial" pitchFamily="34" charset="0"/>
            </a:endParaRPr>
          </a:p>
          <a:p>
            <a:pPr>
              <a:spcBef>
                <a:spcPct val="0"/>
              </a:spcBef>
              <a:buClr>
                <a:schemeClr val="accent5">
                  <a:lumMod val="75000"/>
                </a:schemeClr>
              </a:buClr>
              <a:buSzPct val="100000"/>
            </a:pPr>
            <a:endParaRPr lang="en-US" altLang="fr-FR" sz="2400" b="1" dirty="0" smtClean="0">
              <a:latin typeface="Maiandra GD" pitchFamily="34" charset="0"/>
            </a:endParaRPr>
          </a:p>
        </p:txBody>
      </p:sp>
      <p:sp>
        <p:nvSpPr>
          <p:cNvPr id="13315"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latin typeface="Calibri" pitchFamily="34" charset="0"/>
              </a:rPr>
              <a:t>مساحة الأراضي الرطبة المتوسطية</a:t>
            </a:r>
            <a:endParaRPr lang="en-GB" altLang="fr-FR" sz="2400" b="1" dirty="0">
              <a:solidFill>
                <a:schemeClr val="bg1"/>
              </a:solidFill>
              <a:latin typeface="Calibri" pitchFamily="34" charset="0"/>
            </a:endParaRPr>
          </a:p>
        </p:txBody>
      </p:sp>
      <p:pic>
        <p:nvPicPr>
          <p:cNvPr id="13316" name="Picture 8" descr="Figure12-FR"/>
          <p:cNvPicPr>
            <a:picLocks noChangeAspect="1" noChangeArrowheads="1"/>
          </p:cNvPicPr>
          <p:nvPr/>
        </p:nvPicPr>
        <p:blipFill>
          <a:blip r:embed="rId2" cstate="print">
            <a:extLst>
              <a:ext uri="{28A0092B-C50C-407E-A947-70E740481C1C}">
                <a14:useLocalDpi xmlns:a14="http://schemas.microsoft.com/office/drawing/2010/main" val="0"/>
              </a:ext>
            </a:extLst>
          </a:blip>
          <a:srcRect l="4028" b="12849"/>
          <a:stretch>
            <a:fillRect/>
          </a:stretch>
        </p:blipFill>
        <p:spPr bwMode="auto">
          <a:xfrm>
            <a:off x="941388" y="2105025"/>
            <a:ext cx="7427912"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6937828" y="5473825"/>
            <a:ext cx="2075543" cy="923330"/>
          </a:xfrm>
          <a:prstGeom prst="rect">
            <a:avLst/>
          </a:prstGeom>
          <a:solidFill>
            <a:schemeClr val="bg1">
              <a:lumMod val="85000"/>
            </a:schemeClr>
          </a:solidFill>
          <a:ln>
            <a:solidFill>
              <a:schemeClr val="accent1"/>
            </a:solidFill>
          </a:ln>
        </p:spPr>
        <p:txBody>
          <a:bodyPr wrap="square" rtlCol="0">
            <a:spAutoFit/>
          </a:bodyPr>
          <a:lstStyle/>
          <a:p>
            <a:pPr algn="r" rtl="1"/>
            <a:r>
              <a:rPr lang="ar-DZ" sz="1800" b="1" dirty="0"/>
              <a:t>الحالة: </a:t>
            </a:r>
            <a:r>
              <a:rPr lang="ar-DZ" sz="1800" b="1" dirty="0">
                <a:solidFill>
                  <a:srgbClr val="F6081F"/>
                </a:solidFill>
              </a:rPr>
              <a:t>سيء</a:t>
            </a:r>
          </a:p>
          <a:p>
            <a:pPr algn="r" rtl="1"/>
            <a:r>
              <a:rPr lang="ar-DZ" sz="1800" b="1" dirty="0"/>
              <a:t>الاتجاه: </a:t>
            </a:r>
            <a:r>
              <a:rPr lang="ar-DZ" sz="1800" b="1" dirty="0">
                <a:solidFill>
                  <a:srgbClr val="F6081F"/>
                </a:solidFill>
              </a:rPr>
              <a:t>سيء</a:t>
            </a:r>
          </a:p>
          <a:p>
            <a:pPr algn="r" rtl="1"/>
            <a:r>
              <a:rPr lang="ar-DZ" sz="1800" b="1" dirty="0"/>
              <a:t>الجودة: </a:t>
            </a:r>
            <a:r>
              <a:rPr lang="ar-DZ" sz="1800" b="1" dirty="0">
                <a:solidFill>
                  <a:srgbClr val="FFC000"/>
                </a:solidFill>
              </a:rPr>
              <a:t>متوسط</a:t>
            </a:r>
            <a:endParaRPr lang="fr-FR" sz="1800" b="1" dirty="0">
              <a:solidFill>
                <a:srgbClr val="FFC0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2"/>
          <p:cNvSpPr>
            <a:spLocks/>
          </p:cNvSpPr>
          <p:nvPr/>
        </p:nvSpPr>
        <p:spPr bwMode="auto">
          <a:xfrm>
            <a:off x="663575" y="53165"/>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latin typeface="Calibri" pitchFamily="34" charset="0"/>
              </a:rPr>
              <a:t>مساحة الأراضي الرطبة المتوسطية</a:t>
            </a:r>
            <a:endParaRPr lang="en-GB" altLang="fr-FR" sz="2400" b="1" dirty="0">
              <a:solidFill>
                <a:schemeClr val="bg1"/>
              </a:solidFill>
              <a:latin typeface="Calibri" pitchFamily="34" charset="0"/>
            </a:endParaRPr>
          </a:p>
        </p:txBody>
      </p:sp>
      <p:pic>
        <p:nvPicPr>
          <p:cNvPr id="14339" name="Picture 6" descr="AP sali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971550"/>
            <a:ext cx="3209925"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7575" y="4959350"/>
            <a:ext cx="313055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descr="AP riziè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8" y="4200525"/>
            <a:ext cx="3643312"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9" descr="550037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2565400"/>
            <a:ext cx="2581275"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Espace réservé du texte 1"/>
          <p:cNvSpPr>
            <a:spLocks noGrp="1"/>
          </p:cNvSpPr>
          <p:nvPr>
            <p:ph type="body" sz="quarter" idx="4294967295"/>
          </p:nvPr>
        </p:nvSpPr>
        <p:spPr bwMode="auto">
          <a:xfrm>
            <a:off x="528638" y="1520015"/>
            <a:ext cx="3128962" cy="210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indent="0" algn="r" rtl="1">
              <a:buClr>
                <a:schemeClr val="accent5">
                  <a:lumMod val="75000"/>
                </a:schemeClr>
              </a:buClr>
              <a:buSzPct val="100000"/>
              <a:buNone/>
            </a:pPr>
            <a:endParaRPr lang="fr-FR" altLang="fr-FR" sz="2000" i="1" dirty="0" smtClean="0">
              <a:latin typeface="Arial" pitchFamily="34" charset="0"/>
            </a:endParaRPr>
          </a:p>
          <a:p>
            <a:pPr marL="0" lvl="1" indent="0" algn="r" rtl="1">
              <a:buClr>
                <a:schemeClr val="accent5">
                  <a:lumMod val="75000"/>
                </a:schemeClr>
              </a:buClr>
              <a:buSzPct val="100000"/>
              <a:buNone/>
            </a:pPr>
            <a:endParaRPr lang="en-US" altLang="fr-FR" sz="2000" i="1" dirty="0" smtClean="0">
              <a:latin typeface="Arial" pitchFamily="34" charset="0"/>
            </a:endParaRPr>
          </a:p>
          <a:p>
            <a:pPr marL="0" lvl="1" indent="0" algn="r" rtl="1">
              <a:buClr>
                <a:schemeClr val="accent5">
                  <a:lumMod val="75000"/>
                </a:schemeClr>
              </a:buClr>
              <a:buSzPct val="100000"/>
              <a:buNone/>
            </a:pPr>
            <a:r>
              <a:rPr lang="ar-DZ" altLang="fr-FR" sz="2000" b="1" dirty="0">
                <a:latin typeface="Arial" pitchFamily="34" charset="0"/>
              </a:rPr>
              <a:t>23٪ من الأراضي الرطبة كانت من صنع الإنسان: الخزانات وحقول الأرز وحقول الملح ...</a:t>
            </a:r>
            <a:endParaRPr lang="en-GB" altLang="fr-FR" sz="2400" b="1" dirty="0" smtClean="0">
              <a:latin typeface="Maiandra GD"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2"/>
          <p:cNvSpPr>
            <a:spLocks/>
          </p:cNvSpPr>
          <p:nvPr/>
        </p:nvSpPr>
        <p:spPr bwMode="auto">
          <a:xfrm>
            <a:off x="663575" y="74431"/>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latin typeface="Calibri" pitchFamily="34" charset="0"/>
              </a:rPr>
              <a:t>خسارة الأراضي الرطبة</a:t>
            </a:r>
            <a:endParaRPr lang="en-GB" altLang="fr-FR" sz="2400" b="1" dirty="0">
              <a:solidFill>
                <a:schemeClr val="bg1"/>
              </a:solidFill>
              <a:latin typeface="Calibri" pitchFamily="34" charset="0"/>
            </a:endParaRPr>
          </a:p>
        </p:txBody>
      </p:sp>
      <p:sp>
        <p:nvSpPr>
          <p:cNvPr id="15363" name="Espace réservé du texte 1"/>
          <p:cNvSpPr>
            <a:spLocks noGrp="1"/>
          </p:cNvSpPr>
          <p:nvPr>
            <p:ph type="body" sz="quarter" idx="4294967295"/>
          </p:nvPr>
        </p:nvSpPr>
        <p:spPr bwMode="auto">
          <a:xfrm>
            <a:off x="442762" y="1985963"/>
            <a:ext cx="3068789" cy="4021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endParaRPr lang="fr-FR" altLang="fr-FR" sz="2000" i="1" dirty="0" smtClean="0">
              <a:latin typeface="Arial" pitchFamily="34" charset="0"/>
            </a:endParaRPr>
          </a:p>
          <a:p>
            <a:pPr marL="358775" lvl="1" indent="-358775">
              <a:buClr>
                <a:schemeClr val="accent5">
                  <a:lumMod val="75000"/>
                </a:schemeClr>
              </a:buClr>
              <a:buSzPct val="100000"/>
              <a:buFont typeface="Arial" panose="020B0604020202020204" pitchFamily="34" charset="0"/>
              <a:buChar char="•"/>
            </a:pPr>
            <a:endParaRPr lang="en-US" altLang="fr-FR" sz="2000" i="1" dirty="0" smtClean="0">
              <a:latin typeface="Arial" pitchFamily="34" charset="0"/>
            </a:endParaRPr>
          </a:p>
          <a:p>
            <a:pPr marL="358775" lvl="1" indent="-271463" algn="r" rtl="1">
              <a:buClr>
                <a:schemeClr val="accent5">
                  <a:lumMod val="75000"/>
                </a:schemeClr>
              </a:buClr>
              <a:buSzPct val="100000"/>
              <a:buFont typeface="Arial" panose="020B0604020202020204" pitchFamily="34" charset="0"/>
              <a:buChar char="•"/>
            </a:pPr>
            <a:r>
              <a:rPr lang="ar-DZ" altLang="fr-FR" sz="2000" dirty="0">
                <a:latin typeface="Arial" pitchFamily="34" charset="0"/>
              </a:rPr>
              <a:t>فقدان الأراضي الرطبة </a:t>
            </a:r>
            <a:r>
              <a:rPr lang="ar-DZ" altLang="fr-FR" sz="2000" dirty="0" smtClean="0">
                <a:latin typeface="Arial" pitchFamily="34" charset="0"/>
              </a:rPr>
              <a:t>50</a:t>
            </a:r>
            <a:r>
              <a:rPr lang="ar-DZ" altLang="fr-FR" sz="2000" dirty="0">
                <a:latin typeface="Arial" pitchFamily="34" charset="0"/>
              </a:rPr>
              <a:t>٪ خلال القرن العشرين</a:t>
            </a:r>
          </a:p>
          <a:p>
            <a:pPr marL="358775" lvl="1" indent="-271463" algn="r" rtl="1">
              <a:buClr>
                <a:schemeClr val="accent5">
                  <a:lumMod val="75000"/>
                </a:schemeClr>
              </a:buClr>
              <a:buSzPct val="100000"/>
              <a:buFont typeface="Arial" panose="020B0604020202020204" pitchFamily="34" charset="0"/>
              <a:buChar char="•"/>
            </a:pPr>
            <a:endParaRPr lang="ar-DZ" altLang="fr-FR" sz="2000" dirty="0">
              <a:latin typeface="Arial" pitchFamily="34" charset="0"/>
            </a:endParaRPr>
          </a:p>
          <a:p>
            <a:pPr marL="358775" lvl="1" indent="-271463" algn="r" rtl="1">
              <a:buClr>
                <a:schemeClr val="accent5">
                  <a:lumMod val="75000"/>
                </a:schemeClr>
              </a:buClr>
              <a:buSzPct val="100000"/>
              <a:buFont typeface="Arial" panose="020B0604020202020204" pitchFamily="34" charset="0"/>
              <a:buChar char="•"/>
            </a:pPr>
            <a:r>
              <a:rPr lang="ar-DZ" altLang="fr-FR" sz="2000" dirty="0">
                <a:latin typeface="Arial" pitchFamily="34" charset="0"/>
              </a:rPr>
              <a:t>تستمر خسارة الأراضي الرطبة (مثل تركيا والمغرب ...)</a:t>
            </a:r>
            <a:endParaRPr lang="en-US" altLang="fr-FR" sz="2000" i="1" dirty="0" smtClean="0">
              <a:latin typeface="Arial" pitchFamily="34" charset="0"/>
            </a:endParaRPr>
          </a:p>
          <a:p>
            <a:pPr marL="358775" lvl="1" indent="-358775">
              <a:buClr>
                <a:schemeClr val="accent5">
                  <a:lumMod val="75000"/>
                </a:schemeClr>
              </a:buClr>
              <a:buSzPct val="100000"/>
              <a:buFont typeface="Arial" panose="020B0604020202020204" pitchFamily="34" charset="0"/>
              <a:buChar char="•"/>
            </a:pPr>
            <a:endParaRPr lang="en-GB" altLang="fr-FR" sz="2000" i="1" dirty="0" smtClean="0">
              <a:latin typeface="Maiandra GD" pitchFamily="34" charset="0"/>
            </a:endParaRPr>
          </a:p>
        </p:txBody>
      </p:sp>
      <p:pic>
        <p:nvPicPr>
          <p:cNvPr id="15364" name="Picture 5" descr="Figure14a-A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1095375"/>
            <a:ext cx="57912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nvSpPr>
        <p:spPr>
          <a:xfrm>
            <a:off x="6503760" y="1872170"/>
            <a:ext cx="2640240" cy="942282"/>
          </a:xfrm>
          <a:prstGeom prst="rect">
            <a:avLst/>
          </a:prstGeom>
          <a:solidFill>
            <a:schemeClr val="bg1">
              <a:lumMod val="85000"/>
            </a:schemeClr>
          </a:solidFill>
          <a:ln>
            <a:solidFill>
              <a:schemeClr val="accent1"/>
            </a:solidFill>
          </a:ln>
        </p:spPr>
        <p:txBody>
          <a:bodyPr wrap="square" rtlCol="0">
            <a:spAutoFit/>
          </a:bodyPr>
          <a:lstStyle/>
          <a:p>
            <a:pPr algn="r" rtl="1"/>
            <a:r>
              <a:rPr lang="ar-DZ" sz="1800" b="1" dirty="0"/>
              <a:t>الحالة: </a:t>
            </a:r>
            <a:r>
              <a:rPr lang="ar-DZ" sz="1800" b="1" dirty="0">
                <a:solidFill>
                  <a:srgbClr val="F6081F"/>
                </a:solidFill>
              </a:rPr>
              <a:t>سيء</a:t>
            </a:r>
          </a:p>
          <a:p>
            <a:pPr algn="r" rtl="1"/>
            <a:r>
              <a:rPr lang="ar-DZ" sz="1800" b="1" dirty="0"/>
              <a:t>الاتجاه: </a:t>
            </a:r>
            <a:r>
              <a:rPr lang="ar-DZ" sz="1800" b="1" dirty="0">
                <a:solidFill>
                  <a:srgbClr val="F6081F"/>
                </a:solidFill>
              </a:rPr>
              <a:t>سيء</a:t>
            </a:r>
          </a:p>
          <a:p>
            <a:pPr algn="r" rtl="1"/>
            <a:r>
              <a:rPr lang="ar-DZ" sz="1800" b="1" dirty="0"/>
              <a:t>الجودة: </a:t>
            </a:r>
            <a:r>
              <a:rPr lang="ar-DZ" sz="1800" b="1" dirty="0">
                <a:solidFill>
                  <a:srgbClr val="FFC000"/>
                </a:solidFill>
              </a:rPr>
              <a:t>متوسط</a:t>
            </a:r>
            <a:endParaRPr lang="fr-FR" sz="1800" b="1" dirty="0">
              <a:solidFill>
                <a:srgbClr val="FFC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p:cNvPicPr>
            <a:picLocks noGrp="1" noChangeAspect="1" noChangeArrowheads="1"/>
          </p:cNvPicPr>
          <p:nvPr>
            <p:ph type="body"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454025" y="1039813"/>
            <a:ext cx="4572000" cy="3330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63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5375" y="1055688"/>
            <a:ext cx="4238625"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6388" name="Rectangle 4"/>
          <p:cNvSpPr>
            <a:spLocks noGrp="1" noChangeArrowheads="1"/>
          </p:cNvSpPr>
          <p:nvPr>
            <p:ph type="title" idx="4294967295"/>
          </p:nvPr>
        </p:nvSpPr>
        <p:spPr bwMode="auto">
          <a:xfrm>
            <a:off x="474663" y="663575"/>
            <a:ext cx="4568825" cy="4095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rtl="1"/>
            <a:r>
              <a:rPr lang="tr-TR" altLang="fr-FR" sz="2800" b="1" dirty="0">
                <a:solidFill>
                  <a:srgbClr val="0054A6"/>
                </a:solidFill>
              </a:rPr>
              <a:t>Hotamış Marshes ، </a:t>
            </a:r>
            <a:r>
              <a:rPr lang="ar-DZ" altLang="fr-FR" sz="2800" b="1" dirty="0">
                <a:solidFill>
                  <a:srgbClr val="0054A6"/>
                </a:solidFill>
              </a:rPr>
              <a:t>تركيا</a:t>
            </a:r>
            <a:endParaRPr lang="tr-TR" altLang="fr-FR" sz="2800" b="1" dirty="0" smtClean="0">
              <a:solidFill>
                <a:srgbClr val="0054A6"/>
              </a:solidFill>
            </a:endParaRPr>
          </a:p>
        </p:txBody>
      </p:sp>
      <p:sp>
        <p:nvSpPr>
          <p:cNvPr id="16389" name="Rectangle 6"/>
          <p:cNvSpPr>
            <a:spLocks noChangeArrowheads="1"/>
          </p:cNvSpPr>
          <p:nvPr/>
        </p:nvSpPr>
        <p:spPr bwMode="auto">
          <a:xfrm>
            <a:off x="3884613" y="1103313"/>
            <a:ext cx="996950" cy="474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tr-TR" altLang="fr-FR" sz="2800" b="1">
                <a:solidFill>
                  <a:srgbClr val="0054A6"/>
                </a:solidFill>
              </a:rPr>
              <a:t>1971</a:t>
            </a:r>
          </a:p>
        </p:txBody>
      </p:sp>
      <p:sp>
        <p:nvSpPr>
          <p:cNvPr id="16390" name="Rectangle 7"/>
          <p:cNvSpPr>
            <a:spLocks noChangeArrowheads="1"/>
          </p:cNvSpPr>
          <p:nvPr/>
        </p:nvSpPr>
        <p:spPr bwMode="auto">
          <a:xfrm>
            <a:off x="4962525" y="1104900"/>
            <a:ext cx="996950" cy="474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fr-FR" altLang="fr-FR" sz="2800" b="1">
                <a:solidFill>
                  <a:srgbClr val="0054A6"/>
                </a:solidFill>
              </a:rPr>
              <a:t>2006</a:t>
            </a:r>
            <a:endParaRPr lang="tr-TR" altLang="fr-FR" sz="2800" b="1">
              <a:solidFill>
                <a:srgbClr val="0054A6"/>
              </a:solidFill>
            </a:endParaRPr>
          </a:p>
        </p:txBody>
      </p:sp>
      <p:pic>
        <p:nvPicPr>
          <p:cNvPr id="16391" name="Picture 8" descr="esmekaya-atlas-arsivi-barajdan-on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4302125"/>
            <a:ext cx="4859338"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9" descr="esmekaya-barajdan-sonra-su yo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14925" y="4278313"/>
            <a:ext cx="402907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Rectangle 10"/>
          <p:cNvSpPr>
            <a:spLocks noChangeArrowheads="1"/>
          </p:cNvSpPr>
          <p:nvPr/>
        </p:nvSpPr>
        <p:spPr bwMode="auto">
          <a:xfrm>
            <a:off x="4049713" y="4314825"/>
            <a:ext cx="1979612" cy="461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tr-TR" altLang="fr-FR" sz="2800" b="1">
                <a:solidFill>
                  <a:srgbClr val="0054A6"/>
                </a:solidFill>
              </a:rPr>
              <a:t>Eşmekaya</a:t>
            </a:r>
          </a:p>
        </p:txBody>
      </p:sp>
      <p:sp>
        <p:nvSpPr>
          <p:cNvPr id="16394" name="Rectangle 11"/>
          <p:cNvSpPr>
            <a:spLocks noChangeArrowheads="1"/>
          </p:cNvSpPr>
          <p:nvPr/>
        </p:nvSpPr>
        <p:spPr bwMode="auto">
          <a:xfrm>
            <a:off x="5157788" y="6383338"/>
            <a:ext cx="996950" cy="474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fr-FR" altLang="fr-FR" sz="2800" b="1">
                <a:solidFill>
                  <a:srgbClr val="0054A6"/>
                </a:solidFill>
              </a:rPr>
              <a:t>2006</a:t>
            </a:r>
            <a:endParaRPr lang="tr-TR" altLang="fr-FR" sz="2800" b="1">
              <a:solidFill>
                <a:srgbClr val="0054A6"/>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Documents and Settings\Coralie\Bureau\Brochure thématique OS\2eme version\20140411 GW2_sample_sites_LIGHT.jpg"/>
          <p:cNvPicPr>
            <a:picLocks noGrp="1" noChangeAspect="1" noChangeArrowheads="1"/>
          </p:cNvPicPr>
          <p:nvPr>
            <p:ph type="body"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449263" y="552450"/>
            <a:ext cx="8972179" cy="6305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re 2"/>
          <p:cNvSpPr>
            <a:spLocks/>
          </p:cNvSpPr>
          <p:nvPr/>
        </p:nvSpPr>
        <p:spPr bwMode="auto">
          <a:xfrm>
            <a:off x="755650" y="115888"/>
            <a:ext cx="82296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تغير استخدام الأراضي 1975 - 2005:</a:t>
            </a:r>
          </a:p>
          <a:p>
            <a:pPr algn="l" rtl="1"/>
            <a:r>
              <a:rPr lang="ar-DZ" altLang="fr-FR" sz="2400" b="1" dirty="0">
                <a:solidFill>
                  <a:schemeClr val="bg1"/>
                </a:solidFill>
              </a:rPr>
              <a:t>214 عينة من الأراضي الرطبة الساحلية في 22 دولة</a:t>
            </a:r>
            <a:endParaRPr lang="en-GB" altLang="fr-FR" sz="2400" b="1" dirty="0" smtClean="0">
              <a:solidFill>
                <a:schemeClr val="bg1"/>
              </a:solidFill>
            </a:endParaRPr>
          </a:p>
          <a:p>
            <a:pPr algn="r"/>
            <a:r>
              <a:rPr lang="ar-DZ" altLang="fr-FR" sz="2400" b="1" dirty="0">
                <a:solidFill>
                  <a:schemeClr val="bg1"/>
                </a:solidFill>
              </a:rPr>
              <a:t>صور </a:t>
            </a:r>
            <a:r>
              <a:rPr lang="ar-DZ" altLang="fr-FR" sz="2400" b="1" dirty="0" err="1">
                <a:solidFill>
                  <a:schemeClr val="bg1"/>
                </a:solidFill>
              </a:rPr>
              <a:t>لاندسات</a:t>
            </a:r>
            <a:r>
              <a:rPr lang="en-GB" altLang="fr-FR" sz="2400" b="1" dirty="0" smtClean="0">
                <a:solidFill>
                  <a:schemeClr val="bg1"/>
                </a:solidFill>
              </a:rPr>
              <a:t> </a:t>
            </a:r>
            <a:endParaRPr lang="en-GB" altLang="fr-FR" sz="2400" b="1" dirty="0">
              <a:solidFill>
                <a:schemeClr val="bg1"/>
              </a:solidFill>
            </a:endParaRPr>
          </a:p>
        </p:txBody>
      </p:sp>
      <p:sp>
        <p:nvSpPr>
          <p:cNvPr id="2" name="Rectangle 1"/>
          <p:cNvSpPr/>
          <p:nvPr/>
        </p:nvSpPr>
        <p:spPr>
          <a:xfrm>
            <a:off x="755650" y="1277598"/>
            <a:ext cx="7994342" cy="707886"/>
          </a:xfrm>
          <a:prstGeom prst="rect">
            <a:avLst/>
          </a:prstGeom>
        </p:spPr>
        <p:txBody>
          <a:bodyPr wrap="square">
            <a:spAutoFit/>
          </a:bodyPr>
          <a:lstStyle/>
          <a:p>
            <a:pPr algn="r" rtl="1" eaLnBrk="1" hangingPunct="1"/>
            <a:r>
              <a:rPr lang="ar-DZ" altLang="fr-FR" b="1" dirty="0">
                <a:solidFill>
                  <a:schemeClr val="bg1"/>
                </a:solidFill>
                <a:latin typeface="Calibri" pitchFamily="34" charset="0"/>
              </a:rPr>
              <a:t>تصنيف مبسط: موائل الأراضي الرطبة الطبيعية: موائل الأراضي الرطبة الاصطناعية ؛ الموائل الطبيعية غير الرطبة ؛ المناطق الزراعية ؛ المناطق الحضرية</a:t>
            </a:r>
            <a:endParaRPr lang="en-US" altLang="fr-FR" dirty="0">
              <a:solidFill>
                <a:schemeClr val="bg1"/>
              </a:solidFill>
              <a:latin typeface="Calibri" pitchFamily="34" charset="0"/>
            </a:endParaRPr>
          </a:p>
        </p:txBody>
      </p:sp>
    </p:spTree>
    <p:extLst>
      <p:ext uri="{BB962C8B-B14F-4D97-AF65-F5344CB8AC3E}">
        <p14:creationId xmlns:p14="http://schemas.microsoft.com/office/powerpoint/2010/main" val="9899106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ZoneTexte 13"/>
          <p:cNvSpPr txBox="1">
            <a:spLocks noGrp="1" noChangeArrowheads="1"/>
          </p:cNvSpPr>
          <p:nvPr>
            <p:ph type="title" idx="4294967295"/>
          </p:nvPr>
        </p:nvSpPr>
        <p:spPr bwMode="auto">
          <a:xfrm>
            <a:off x="5915179" y="115888"/>
            <a:ext cx="3070071" cy="461665"/>
          </a:xfrm>
          <a:prstGeom prst="rect">
            <a:avLst/>
          </a:prstGeom>
          <a:noFill/>
          <a:extLst/>
        </p:spPr>
        <p:txBody>
          <a:bodyPr wrap="none">
            <a:spAutoFit/>
          </a:bodyPr>
          <a:lstStyle/>
          <a:p>
            <a:pPr algn="r"/>
            <a:r>
              <a:rPr lang="ar-DZ" altLang="de-DE" sz="2400" b="1" dirty="0">
                <a:solidFill>
                  <a:schemeClr val="bg1"/>
                </a:solidFill>
              </a:rPr>
              <a:t>تحول </a:t>
            </a:r>
            <a:r>
              <a:rPr lang="ar-DZ" altLang="de-DE" sz="2400" b="1" dirty="0" smtClean="0">
                <a:solidFill>
                  <a:schemeClr val="bg1"/>
                </a:solidFill>
              </a:rPr>
              <a:t>أوساط الأراضي </a:t>
            </a:r>
            <a:r>
              <a:rPr lang="ar-DZ" altLang="de-DE" sz="2400" b="1" dirty="0">
                <a:solidFill>
                  <a:schemeClr val="bg1"/>
                </a:solidFill>
              </a:rPr>
              <a:t>الرطبة</a:t>
            </a:r>
            <a:endParaRPr lang="en-US" altLang="de-DE" sz="2400" b="1" dirty="0" smtClean="0">
              <a:solidFill>
                <a:schemeClr val="bg1"/>
              </a:solidFill>
            </a:endParaRPr>
          </a:p>
        </p:txBody>
      </p:sp>
      <p:sp>
        <p:nvSpPr>
          <p:cNvPr id="8" name="Espace réservé du texte 1"/>
          <p:cNvSpPr txBox="1">
            <a:spLocks/>
          </p:cNvSpPr>
          <p:nvPr/>
        </p:nvSpPr>
        <p:spPr bwMode="auto">
          <a:xfrm>
            <a:off x="828674" y="5137150"/>
            <a:ext cx="4037013"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815975" indent="-358775"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gn="r" rtl="1">
              <a:spcBef>
                <a:spcPct val="20000"/>
              </a:spcBef>
              <a:buSzPct val="85000"/>
            </a:pPr>
            <a:r>
              <a:rPr lang="en-US" altLang="fr-FR" dirty="0" smtClean="0">
                <a:latin typeface="+mj-lt"/>
                <a:sym typeface="Wingdings" pitchFamily="2" charset="2"/>
              </a:rPr>
              <a:t> </a:t>
            </a:r>
            <a:r>
              <a:rPr lang="ar-DZ" altLang="fr-FR" dirty="0">
                <a:latin typeface="+mj-lt"/>
                <a:sym typeface="Wingdings" pitchFamily="2" charset="2"/>
              </a:rPr>
              <a:t>-10٪ من موائل الأراضي الرطبة الطبيعية (-1302 كيلومتر مربع)</a:t>
            </a:r>
          </a:p>
          <a:p>
            <a:pPr lvl="1" algn="r" rtl="1">
              <a:spcBef>
                <a:spcPct val="20000"/>
              </a:spcBef>
              <a:buSzPct val="85000"/>
            </a:pPr>
            <a:r>
              <a:rPr lang="ar-DZ" altLang="fr-FR" dirty="0">
                <a:latin typeface="+mj-lt"/>
                <a:sym typeface="Wingdings" pitchFamily="2" charset="2"/>
              </a:rPr>
              <a:t>لا / تباطؤ طفيف في الخسارة</a:t>
            </a:r>
          </a:p>
          <a:p>
            <a:pPr lvl="1" algn="r" rtl="1">
              <a:spcBef>
                <a:spcPct val="20000"/>
              </a:spcBef>
              <a:buSzPct val="85000"/>
            </a:pPr>
            <a:r>
              <a:rPr lang="ar-DZ" altLang="fr-FR" dirty="0">
                <a:latin typeface="+mj-lt"/>
                <a:sym typeface="Wingdings" pitchFamily="2" charset="2"/>
              </a:rPr>
              <a:t>لا اختلافات جغرافية</a:t>
            </a:r>
            <a:endParaRPr lang="en-US" altLang="fr-FR" dirty="0">
              <a:latin typeface="+mj-lt"/>
            </a:endParaRPr>
          </a:p>
        </p:txBody>
      </p:sp>
      <p:sp>
        <p:nvSpPr>
          <p:cNvPr id="10" name="Espace réservé du texte 1"/>
          <p:cNvSpPr txBox="1">
            <a:spLocks/>
          </p:cNvSpPr>
          <p:nvPr/>
        </p:nvSpPr>
        <p:spPr bwMode="auto">
          <a:xfrm>
            <a:off x="4948238" y="5137150"/>
            <a:ext cx="402431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815975" indent="-358775"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gn="r" rtl="1">
              <a:spcBef>
                <a:spcPct val="20000"/>
              </a:spcBef>
              <a:buSzPct val="85000"/>
            </a:pPr>
            <a:r>
              <a:rPr lang="en-US" altLang="fr-FR" dirty="0" smtClean="0">
                <a:latin typeface="+mj-lt"/>
                <a:sym typeface="Wingdings" pitchFamily="2" charset="2"/>
              </a:rPr>
              <a:t></a:t>
            </a:r>
            <a:r>
              <a:rPr lang="en-US" altLang="fr-FR" dirty="0" smtClean="0">
                <a:latin typeface="+mj-lt"/>
              </a:rPr>
              <a:t> </a:t>
            </a:r>
            <a:r>
              <a:rPr lang="ar-DZ" altLang="fr-FR" dirty="0">
                <a:latin typeface="+mj-lt"/>
              </a:rPr>
              <a:t>+102٪ من موائل الأراضي الرطبة الاصطناعية (+ 855 كيلومتر مربع)</a:t>
            </a:r>
          </a:p>
          <a:p>
            <a:pPr lvl="1" algn="r" rtl="1">
              <a:spcBef>
                <a:spcPct val="20000"/>
              </a:spcBef>
              <a:buSzPct val="85000"/>
            </a:pPr>
            <a:r>
              <a:rPr lang="ar-DZ" altLang="fr-FR" dirty="0">
                <a:latin typeface="+mj-lt"/>
              </a:rPr>
              <a:t>التباطؤ بين عامي 1990 و 2005</a:t>
            </a:r>
            <a:endParaRPr lang="en-US" altLang="fr-FR" dirty="0" smtClean="0">
              <a:latin typeface="+mj-lt"/>
            </a:endParaRPr>
          </a:p>
          <a:p>
            <a:pPr lvl="1">
              <a:spcBef>
                <a:spcPct val="20000"/>
              </a:spcBef>
              <a:buSzPct val="85000"/>
            </a:pPr>
            <a:endParaRPr lang="en-US" altLang="fr-FR" dirty="0" smtClean="0">
              <a:latin typeface="+mj-lt"/>
            </a:endParaRPr>
          </a:p>
          <a:p>
            <a:pPr lvl="1">
              <a:spcBef>
                <a:spcPct val="20000"/>
              </a:spcBef>
              <a:buSzPct val="85000"/>
              <a:buFontTx/>
              <a:buBlip>
                <a:blip r:embed="rId4"/>
              </a:buBlip>
            </a:pPr>
            <a:endParaRPr lang="en-US" altLang="fr-FR" dirty="0" smtClean="0">
              <a:latin typeface="+mj-lt"/>
            </a:endParaRPr>
          </a:p>
          <a:p>
            <a:pPr lvl="1">
              <a:spcBef>
                <a:spcPct val="20000"/>
              </a:spcBef>
              <a:buSzPct val="85000"/>
            </a:pPr>
            <a:endParaRPr lang="en-US" altLang="fr-FR" dirty="0" smtClean="0">
              <a:latin typeface="+mj-lt"/>
            </a:endParaRPr>
          </a:p>
          <a:p>
            <a:pPr>
              <a:buFont typeface="Arial" pitchFamily="34" charset="0"/>
              <a:buChar char="•"/>
            </a:pPr>
            <a:endParaRPr lang="en-US" altLang="fr-FR" dirty="0">
              <a:latin typeface="+mj-lt"/>
            </a:endParaRPr>
          </a:p>
        </p:txBody>
      </p:sp>
      <p:graphicFrame>
        <p:nvGraphicFramePr>
          <p:cNvPr id="32773" name="Object 8"/>
          <p:cNvGraphicFramePr>
            <a:graphicFrameLocks noChangeAspect="1"/>
          </p:cNvGraphicFramePr>
          <p:nvPr>
            <p:extLst>
              <p:ext uri="{D42A27DB-BD31-4B8C-83A1-F6EECF244321}">
                <p14:modId xmlns:p14="http://schemas.microsoft.com/office/powerpoint/2010/main" val="1380571496"/>
              </p:ext>
            </p:extLst>
          </p:nvPr>
        </p:nvGraphicFramePr>
        <p:xfrm>
          <a:off x="828675" y="890588"/>
          <a:ext cx="7639050" cy="4681537"/>
        </p:xfrm>
        <a:graphic>
          <a:graphicData uri="http://schemas.openxmlformats.org/presentationml/2006/ole">
            <mc:AlternateContent xmlns:mc="http://schemas.openxmlformats.org/markup-compatibility/2006">
              <mc:Choice xmlns:v="urn:schemas-microsoft-com:vml" Requires="v">
                <p:oleObj spid="_x0000_s2080" name="Feuille de calcul" r:id="rId5" imgW="4352847" imgH="2666826" progId="Excel.Sheet.8">
                  <p:embed/>
                </p:oleObj>
              </mc:Choice>
              <mc:Fallback>
                <p:oleObj name="Feuille de calcul" r:id="rId5" imgW="4352847" imgH="2666826" progId="Excel.Sheet.8">
                  <p:embed/>
                  <p:pic>
                    <p:nvPicPr>
                      <p:cNvPr id="0" name="Picture 29"/>
                      <p:cNvPicPr>
                        <a:picLocks noChangeAspect="1" noChangeArrowheads="1"/>
                      </p:cNvPicPr>
                      <p:nvPr/>
                    </p:nvPicPr>
                    <p:blipFill>
                      <a:blip r:embed="rId6"/>
                      <a:srcRect/>
                      <a:stretch>
                        <a:fillRect/>
                      </a:stretch>
                    </p:blipFill>
                    <p:spPr bwMode="auto">
                      <a:xfrm>
                        <a:off x="828675" y="890588"/>
                        <a:ext cx="7639050" cy="46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ZoneTexte 6"/>
          <p:cNvSpPr txBox="1"/>
          <p:nvPr/>
        </p:nvSpPr>
        <p:spPr>
          <a:xfrm>
            <a:off x="6612538" y="665769"/>
            <a:ext cx="1186543" cy="923330"/>
          </a:xfrm>
          <a:prstGeom prst="rect">
            <a:avLst/>
          </a:prstGeom>
          <a:solidFill>
            <a:schemeClr val="bg1">
              <a:lumMod val="85000"/>
            </a:schemeClr>
          </a:solidFill>
          <a:ln>
            <a:solidFill>
              <a:schemeClr val="accent1"/>
            </a:solidFill>
          </a:ln>
        </p:spPr>
        <p:txBody>
          <a:bodyPr wrap="none" rtlCol="0">
            <a:spAutoFit/>
          </a:bodyPr>
          <a:lstStyle/>
          <a:p>
            <a:r>
              <a:rPr lang="ar-DZ" sz="1800" b="1" dirty="0">
                <a:latin typeface="+mj-lt"/>
              </a:rPr>
              <a:t>الحالة: </a:t>
            </a:r>
            <a:r>
              <a:rPr lang="ar-DZ" sz="1800" b="1" dirty="0">
                <a:solidFill>
                  <a:srgbClr val="FF0000"/>
                </a:solidFill>
                <a:latin typeface="+mj-lt"/>
              </a:rPr>
              <a:t>سيء</a:t>
            </a:r>
          </a:p>
          <a:p>
            <a:r>
              <a:rPr lang="ar-DZ" sz="1800" b="1" dirty="0">
                <a:latin typeface="+mj-lt"/>
              </a:rPr>
              <a:t>الاتجاه: </a:t>
            </a:r>
            <a:r>
              <a:rPr lang="ar-DZ" sz="1800" b="1" dirty="0">
                <a:solidFill>
                  <a:srgbClr val="FF0000"/>
                </a:solidFill>
                <a:latin typeface="+mj-lt"/>
              </a:rPr>
              <a:t>سيء</a:t>
            </a:r>
          </a:p>
          <a:p>
            <a:r>
              <a:rPr lang="ar-DZ" sz="1800" b="1" dirty="0">
                <a:latin typeface="+mj-lt"/>
              </a:rPr>
              <a:t>الجودة: </a:t>
            </a:r>
            <a:r>
              <a:rPr lang="ar-DZ" sz="1800" b="1" dirty="0">
                <a:solidFill>
                  <a:srgbClr val="FF0000"/>
                </a:solidFill>
                <a:latin typeface="+mj-lt"/>
              </a:rPr>
              <a:t>سيئة</a:t>
            </a:r>
            <a:endParaRPr lang="fr-FR" sz="1800" b="1" dirty="0">
              <a:solidFill>
                <a:srgbClr val="FF0000"/>
              </a:solidFill>
              <a:latin typeface="+mj-lt"/>
            </a:endParaRPr>
          </a:p>
        </p:txBody>
      </p:sp>
    </p:spTree>
    <p:extLst>
      <p:ext uri="{BB962C8B-B14F-4D97-AF65-F5344CB8AC3E}">
        <p14:creationId xmlns:p14="http://schemas.microsoft.com/office/powerpoint/2010/main" val="12713574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Espace réservé du texte 1"/>
          <p:cNvSpPr txBox="1">
            <a:spLocks/>
          </p:cNvSpPr>
          <p:nvPr/>
        </p:nvSpPr>
        <p:spPr bwMode="auto">
          <a:xfrm>
            <a:off x="649288" y="5907050"/>
            <a:ext cx="8494712"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algn="ctr">
              <a:buSzPct val="85000"/>
            </a:pPr>
            <a:r>
              <a:rPr lang="ar-DZ" altLang="fr-FR" b="1" dirty="0">
                <a:solidFill>
                  <a:srgbClr val="0054A6"/>
                </a:solidFill>
              </a:rPr>
              <a:t>التغيرات في موائل الأراضي الرطبة بين 1975 و 2005</a:t>
            </a:r>
          </a:p>
          <a:p>
            <a:pPr marL="0" lvl="1" algn="ctr">
              <a:buSzPct val="85000"/>
            </a:pPr>
            <a:r>
              <a:rPr lang="ar-DZ" altLang="fr-FR" b="1" dirty="0">
                <a:solidFill>
                  <a:srgbClr val="0054A6"/>
                </a:solidFill>
              </a:rPr>
              <a:t>(</a:t>
            </a:r>
            <a:r>
              <a:rPr lang="ar-DZ" altLang="fr-FR" b="1" dirty="0" err="1">
                <a:solidFill>
                  <a:srgbClr val="0054A6"/>
                </a:solidFill>
              </a:rPr>
              <a:t>سنيرة</a:t>
            </a:r>
            <a:r>
              <a:rPr lang="ar-DZ" altLang="fr-FR" b="1" dirty="0">
                <a:solidFill>
                  <a:srgbClr val="0054A6"/>
                </a:solidFill>
              </a:rPr>
              <a:t> </a:t>
            </a:r>
            <a:r>
              <a:rPr lang="ar-DZ" altLang="fr-FR" b="1" dirty="0" err="1">
                <a:solidFill>
                  <a:srgbClr val="0054A6"/>
                </a:solidFill>
              </a:rPr>
              <a:t>وسانيل</a:t>
            </a:r>
            <a:r>
              <a:rPr lang="ar-DZ" altLang="fr-FR" b="1" dirty="0">
                <a:solidFill>
                  <a:srgbClr val="0054A6"/>
                </a:solidFill>
              </a:rPr>
              <a:t> هاجر ، دلتا النيل ، مصر)</a:t>
            </a:r>
            <a:endParaRPr lang="en-US" altLang="fr-FR" i="1" dirty="0">
              <a:solidFill>
                <a:srgbClr val="0054A6"/>
              </a:solidFill>
            </a:endParaRPr>
          </a:p>
        </p:txBody>
      </p:sp>
      <p:grpSp>
        <p:nvGrpSpPr>
          <p:cNvPr id="2" name="Groupe 15"/>
          <p:cNvGrpSpPr>
            <a:grpSpLocks/>
          </p:cNvGrpSpPr>
          <p:nvPr/>
        </p:nvGrpSpPr>
        <p:grpSpPr bwMode="auto">
          <a:xfrm>
            <a:off x="2000250" y="4186237"/>
            <a:ext cx="6039342" cy="1503362"/>
            <a:chOff x="2571736" y="3429000"/>
            <a:chExt cx="6040196" cy="1503587"/>
          </a:xfrm>
        </p:grpSpPr>
        <p:pic>
          <p:nvPicPr>
            <p:cNvPr id="337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44141" t="50000" r="28906" b="37500"/>
            <a:stretch>
              <a:fillRect/>
            </a:stretch>
          </p:blipFill>
          <p:spPr bwMode="auto">
            <a:xfrm>
              <a:off x="2571736" y="3429000"/>
              <a:ext cx="5500726" cy="1500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9" name="Groupe 14"/>
            <p:cNvGrpSpPr>
              <a:grpSpLocks/>
            </p:cNvGrpSpPr>
            <p:nvPr/>
          </p:nvGrpSpPr>
          <p:grpSpPr bwMode="auto">
            <a:xfrm>
              <a:off x="2879300" y="3571876"/>
              <a:ext cx="5732632" cy="1360711"/>
              <a:chOff x="2879300" y="3571876"/>
              <a:chExt cx="5732632" cy="1360711"/>
            </a:xfrm>
          </p:grpSpPr>
          <p:sp>
            <p:nvSpPr>
              <p:cNvPr id="33800" name="ZoneTexte 8"/>
              <p:cNvSpPr txBox="1">
                <a:spLocks noChangeArrowheads="1"/>
              </p:cNvSpPr>
              <p:nvPr/>
            </p:nvSpPr>
            <p:spPr bwMode="auto">
              <a:xfrm>
                <a:off x="3021622" y="3571876"/>
                <a:ext cx="1712529"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t>المناطق الحضرية</a:t>
                </a:r>
                <a:endParaRPr lang="en-US" altLang="de-DE" sz="1800" dirty="0"/>
              </a:p>
            </p:txBody>
          </p:sp>
          <p:sp>
            <p:nvSpPr>
              <p:cNvPr id="33801" name="ZoneTexte 9"/>
              <p:cNvSpPr txBox="1">
                <a:spLocks noChangeArrowheads="1"/>
              </p:cNvSpPr>
              <p:nvPr/>
            </p:nvSpPr>
            <p:spPr bwMode="auto">
              <a:xfrm>
                <a:off x="2928926" y="3929066"/>
                <a:ext cx="1805225"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t>المناطق الزراعية</a:t>
                </a:r>
                <a:endParaRPr lang="fr-FR" altLang="de-DE" sz="1800" dirty="0"/>
              </a:p>
            </p:txBody>
          </p:sp>
          <p:sp>
            <p:nvSpPr>
              <p:cNvPr id="33802" name="ZoneTexte 10"/>
              <p:cNvSpPr txBox="1">
                <a:spLocks noChangeArrowheads="1"/>
              </p:cNvSpPr>
              <p:nvPr/>
            </p:nvSpPr>
            <p:spPr bwMode="auto">
              <a:xfrm>
                <a:off x="5448440" y="3929066"/>
                <a:ext cx="3163492"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t>موائل الأراضي الرطبة من صنع الإنسان</a:t>
                </a:r>
                <a:endParaRPr lang="en-US" altLang="de-DE" sz="1800" dirty="0"/>
              </a:p>
            </p:txBody>
          </p:sp>
          <p:sp>
            <p:nvSpPr>
              <p:cNvPr id="33803" name="ZoneTexte 11"/>
              <p:cNvSpPr txBox="1">
                <a:spLocks noChangeArrowheads="1"/>
              </p:cNvSpPr>
              <p:nvPr/>
            </p:nvSpPr>
            <p:spPr bwMode="auto">
              <a:xfrm>
                <a:off x="5439731" y="3571876"/>
                <a:ext cx="2700160"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smtClean="0"/>
                  <a:t>الأوساط</a:t>
                </a:r>
                <a:r>
                  <a:rPr lang="ar-DZ" altLang="de-DE" sz="1800" b="1" dirty="0" smtClean="0"/>
                  <a:t> </a:t>
                </a:r>
                <a:r>
                  <a:rPr lang="ar-DZ" altLang="de-DE" sz="1800" dirty="0" smtClean="0"/>
                  <a:t>الطبيعية للأراضي </a:t>
                </a:r>
                <a:r>
                  <a:rPr lang="ar-DZ" altLang="de-DE" sz="1800" dirty="0"/>
                  <a:t>الرطبة</a:t>
                </a:r>
                <a:endParaRPr lang="fr-FR" altLang="de-DE" sz="1800" dirty="0"/>
              </a:p>
            </p:txBody>
          </p:sp>
          <p:sp>
            <p:nvSpPr>
              <p:cNvPr id="33804" name="ZoneTexte 12"/>
              <p:cNvSpPr txBox="1">
                <a:spLocks noChangeArrowheads="1"/>
              </p:cNvSpPr>
              <p:nvPr/>
            </p:nvSpPr>
            <p:spPr bwMode="auto">
              <a:xfrm>
                <a:off x="2879300" y="4286256"/>
                <a:ext cx="1877983"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r>
                  <a:rPr lang="ar-DZ" altLang="de-DE" sz="1800" dirty="0"/>
                  <a:t>الموائل الطبيعية غير الرطبة</a:t>
                </a:r>
                <a:endParaRPr lang="en-US" altLang="de-DE" sz="1800" dirty="0"/>
              </a:p>
            </p:txBody>
          </p:sp>
        </p:grpSp>
      </p:grpSp>
      <p:pic>
        <p:nvPicPr>
          <p:cNvPr id="133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11719" t="41667" r="23828" b="18056"/>
          <a:stretch>
            <a:fillRect/>
          </a:stretch>
        </p:blipFill>
        <p:spPr bwMode="auto">
          <a:xfrm>
            <a:off x="468313" y="898524"/>
            <a:ext cx="8675687"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ZoneTexte 13"/>
          <p:cNvSpPr txBox="1">
            <a:spLocks noChangeArrowheads="1"/>
          </p:cNvSpPr>
          <p:nvPr/>
        </p:nvSpPr>
        <p:spPr bwMode="auto">
          <a:xfrm>
            <a:off x="6027772" y="134599"/>
            <a:ext cx="3070071" cy="461665"/>
          </a:xfrm>
          <a:prstGeom prst="rect">
            <a:avLst/>
          </a:prstGeom>
          <a:noFill/>
          <a:ln>
            <a:noFill/>
          </a:ln>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2400" b="1" dirty="0">
                <a:solidFill>
                  <a:schemeClr val="bg1"/>
                </a:solidFill>
              </a:rPr>
              <a:t>تحول أوساط الأراضي الرطبة</a:t>
            </a:r>
            <a:endParaRPr lang="en-US" altLang="de-DE" sz="2400" b="1" dirty="0">
              <a:solidFill>
                <a:schemeClr val="bg1"/>
              </a:solidFill>
            </a:endParaRPr>
          </a:p>
        </p:txBody>
      </p:sp>
    </p:spTree>
    <p:extLst>
      <p:ext uri="{BB962C8B-B14F-4D97-AF65-F5344CB8AC3E}">
        <p14:creationId xmlns:p14="http://schemas.microsoft.com/office/powerpoint/2010/main" val="2399559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2000"/>
                                        <p:tgtEl>
                                          <p:spTgt spid="1331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5362">
                                            <p:txEl>
                                              <p:pRg st="0" end="0"/>
                                            </p:txEl>
                                          </p:spTgt>
                                        </p:tgtEl>
                                        <p:attrNameLst>
                                          <p:attrName>style.visibility</p:attrName>
                                        </p:attrNameLst>
                                      </p:cBhvr>
                                      <p:to>
                                        <p:strVal val="visible"/>
                                      </p:to>
                                    </p:set>
                                    <p:animEffect transition="in" filter="fade">
                                      <p:cBhvr>
                                        <p:cTn id="13" dur="2000"/>
                                        <p:tgtEl>
                                          <p:spTgt spid="15362">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5362">
                                            <p:txEl>
                                              <p:pRg st="1" end="1"/>
                                            </p:txEl>
                                          </p:spTgt>
                                        </p:tgtEl>
                                        <p:attrNameLst>
                                          <p:attrName>style.visibility</p:attrName>
                                        </p:attrNameLst>
                                      </p:cBhvr>
                                      <p:to>
                                        <p:strVal val="visible"/>
                                      </p:to>
                                    </p:set>
                                    <p:animEffect transition="in" filter="fade">
                                      <p:cBhvr>
                                        <p:cTn id="16" dur="2000"/>
                                        <p:tgtEl>
                                          <p:spTgt spid="153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Espace réservé du texte 1"/>
          <p:cNvSpPr txBox="1">
            <a:spLocks/>
          </p:cNvSpPr>
          <p:nvPr/>
        </p:nvSpPr>
        <p:spPr>
          <a:xfrm>
            <a:off x="5500688" y="2974975"/>
            <a:ext cx="3643312" cy="2057400"/>
          </a:xfrm>
          <a:prstGeom prst="rect">
            <a:avLst/>
          </a:prstGeom>
          <a:noFill/>
        </p:spPr>
        <p:txBody>
          <a:bodyPr/>
          <a:lstStyle/>
          <a:p>
            <a:pPr marL="358775" lvl="1" indent="-358775" algn="r" rtl="1" eaLnBrk="0" fontAlgn="auto" hangingPunct="0">
              <a:spcBef>
                <a:spcPct val="20000"/>
              </a:spcBef>
              <a:spcAft>
                <a:spcPts val="0"/>
              </a:spcAft>
              <a:buClr>
                <a:schemeClr val="accent5">
                  <a:lumMod val="75000"/>
                </a:schemeClr>
              </a:buClr>
              <a:buSzPct val="100000"/>
              <a:buFont typeface="Arial" panose="020B0604020202020204" pitchFamily="34" charset="0"/>
              <a:buChar char="•"/>
              <a:defRPr/>
            </a:pPr>
            <a:r>
              <a:rPr lang="ar-DZ" dirty="0">
                <a:latin typeface="+mj-lt"/>
                <a:cs typeface="+mn-cs"/>
              </a:rPr>
              <a:t>تم تحويل 7٪ من </a:t>
            </a:r>
            <a:r>
              <a:rPr lang="ar-DZ" dirty="0" smtClean="0">
                <a:latin typeface="+mj-lt"/>
                <a:cs typeface="+mn-cs"/>
              </a:rPr>
              <a:t>أوساط الطبيعية  </a:t>
            </a:r>
            <a:r>
              <a:rPr lang="ar-DZ" dirty="0" smtClean="0">
                <a:latin typeface="+mj-lt"/>
                <a:cs typeface="+mn-cs"/>
              </a:rPr>
              <a:t>للأراضي </a:t>
            </a:r>
            <a:r>
              <a:rPr lang="ar-DZ" dirty="0">
                <a:latin typeface="+mj-lt"/>
                <a:cs typeface="+mn-cs"/>
              </a:rPr>
              <a:t>الرطبة </a:t>
            </a:r>
            <a:r>
              <a:rPr lang="ar-DZ" dirty="0" smtClean="0">
                <a:latin typeface="+mj-lt"/>
                <a:cs typeface="+mn-cs"/>
              </a:rPr>
              <a:t>الموجودة </a:t>
            </a:r>
            <a:r>
              <a:rPr lang="ar-DZ" dirty="0">
                <a:latin typeface="+mj-lt"/>
                <a:cs typeface="+mn-cs"/>
              </a:rPr>
              <a:t>في عام 1975 إلى مناطق زراعية في عام 2005</a:t>
            </a:r>
          </a:p>
          <a:p>
            <a:pPr marL="358775" lvl="1" indent="-358775" algn="r" rtl="1" eaLnBrk="0" fontAlgn="auto" hangingPunct="0">
              <a:spcBef>
                <a:spcPct val="20000"/>
              </a:spcBef>
              <a:spcAft>
                <a:spcPts val="0"/>
              </a:spcAft>
              <a:buClr>
                <a:schemeClr val="accent5">
                  <a:lumMod val="75000"/>
                </a:schemeClr>
              </a:buClr>
              <a:buSzPct val="100000"/>
              <a:buFont typeface="Arial" panose="020B0604020202020204" pitchFamily="34" charset="0"/>
              <a:buChar char="•"/>
              <a:defRPr/>
            </a:pPr>
            <a:r>
              <a:rPr lang="ar-DZ" dirty="0">
                <a:latin typeface="+mj-lt"/>
                <a:cs typeface="+mn-cs"/>
              </a:rPr>
              <a:t>الزراعة المروية</a:t>
            </a:r>
            <a:endParaRPr lang="en-US" sz="1800" b="1" dirty="0">
              <a:latin typeface="+mj-lt"/>
              <a:cs typeface="+mn-cs"/>
            </a:endParaRPr>
          </a:p>
        </p:txBody>
      </p:sp>
      <p:sp>
        <p:nvSpPr>
          <p:cNvPr id="14339" name="ZoneTexte 13"/>
          <p:cNvSpPr txBox="1">
            <a:spLocks noChangeArrowheads="1"/>
          </p:cNvSpPr>
          <p:nvPr/>
        </p:nvSpPr>
        <p:spPr bwMode="auto">
          <a:xfrm>
            <a:off x="3046330" y="5735684"/>
            <a:ext cx="49087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b="1" dirty="0">
                <a:solidFill>
                  <a:srgbClr val="0054A6"/>
                </a:solidFill>
                <a:latin typeface="+mj-lt"/>
              </a:rPr>
              <a:t>تحويل موائل الأراضي الرطبة الطبيعية إلى مناطق زراعية</a:t>
            </a:r>
            <a:endParaRPr lang="en-US" altLang="de-DE" b="1" dirty="0">
              <a:solidFill>
                <a:srgbClr val="0054A6"/>
              </a:solidFill>
              <a:latin typeface="+mj-lt"/>
            </a:endParaRPr>
          </a:p>
        </p:txBody>
      </p:sp>
      <p:grpSp>
        <p:nvGrpSpPr>
          <p:cNvPr id="2" name="Groupe 1"/>
          <p:cNvGrpSpPr/>
          <p:nvPr/>
        </p:nvGrpSpPr>
        <p:grpSpPr>
          <a:xfrm>
            <a:off x="839450" y="1761330"/>
            <a:ext cx="4512039" cy="3581547"/>
            <a:chOff x="839450" y="1761330"/>
            <a:chExt cx="4512039" cy="3581547"/>
          </a:xfrm>
        </p:grpSpPr>
        <p:graphicFrame>
          <p:nvGraphicFramePr>
            <p:cNvPr id="17" name="Graphique 16"/>
            <p:cNvGraphicFramePr/>
            <p:nvPr>
              <p:extLst>
                <p:ext uri="{D42A27DB-BD31-4B8C-83A1-F6EECF244321}">
                  <p14:modId xmlns:p14="http://schemas.microsoft.com/office/powerpoint/2010/main" val="3955511290"/>
                </p:ext>
              </p:extLst>
            </p:nvPr>
          </p:nvGraphicFramePr>
          <p:xfrm>
            <a:off x="839450" y="2038656"/>
            <a:ext cx="4512039" cy="3304221"/>
          </p:xfrm>
          <a:graphic>
            <a:graphicData uri="http://schemas.openxmlformats.org/drawingml/2006/chart">
              <c:chart xmlns:c="http://schemas.openxmlformats.org/drawingml/2006/chart" xmlns:r="http://schemas.openxmlformats.org/officeDocument/2006/relationships" r:id="rId2"/>
            </a:graphicData>
          </a:graphic>
        </p:graphicFrame>
        <p:sp>
          <p:nvSpPr>
            <p:cNvPr id="34821" name="ZoneTexte 17"/>
            <p:cNvSpPr txBox="1">
              <a:spLocks noChangeArrowheads="1"/>
            </p:cNvSpPr>
            <p:nvPr/>
          </p:nvSpPr>
          <p:spPr bwMode="auto">
            <a:xfrm>
              <a:off x="902494" y="1761330"/>
              <a:ext cx="477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400" dirty="0">
                  <a:latin typeface="Calibri" pitchFamily="34" charset="0"/>
                </a:rPr>
                <a:t>km²</a:t>
              </a:r>
            </a:p>
          </p:txBody>
        </p:sp>
      </p:grpSp>
      <p:sp>
        <p:nvSpPr>
          <p:cNvPr id="34822" name="ZoneTexte 13"/>
          <p:cNvSpPr txBox="1">
            <a:spLocks noChangeArrowheads="1"/>
          </p:cNvSpPr>
          <p:nvPr/>
        </p:nvSpPr>
        <p:spPr bwMode="auto">
          <a:xfrm>
            <a:off x="4478940" y="146420"/>
            <a:ext cx="26789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r>
              <a:rPr lang="ar-DZ" altLang="de-DE" sz="2400" b="1" dirty="0">
                <a:solidFill>
                  <a:schemeClr val="bg1"/>
                </a:solidFill>
                <a:latin typeface="+mj-lt"/>
              </a:rPr>
              <a:t>الزراعة: الضغط الرئيسي</a:t>
            </a:r>
            <a:endParaRPr lang="fr-FR" altLang="de-DE" sz="2400" b="1" dirty="0">
              <a:solidFill>
                <a:schemeClr val="bg1"/>
              </a:solidFill>
              <a:latin typeface="+mj-lt"/>
            </a:endParaRPr>
          </a:p>
        </p:txBody>
      </p:sp>
      <p:pic>
        <p:nvPicPr>
          <p:cNvPr id="8" name="Picture 5" descr="moissonneuse%20riziere"/>
          <p:cNvPicPr>
            <a:picLocks noChangeAspect="1" noChangeArrowheads="1"/>
          </p:cNvPicPr>
          <p:nvPr/>
        </p:nvPicPr>
        <p:blipFill>
          <a:blip r:embed="rId3" cstate="print"/>
          <a:srcRect/>
          <a:stretch>
            <a:fillRect/>
          </a:stretch>
        </p:blipFill>
        <p:spPr bwMode="auto">
          <a:xfrm>
            <a:off x="6256338" y="1092530"/>
            <a:ext cx="2204414" cy="13950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5018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2000"/>
                                        <p:tgtEl>
                                          <p:spTgt spid="14339"/>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3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7388" y="804640"/>
            <a:ext cx="5077959" cy="23660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buClr>
                <a:schemeClr val="accent5">
                  <a:lumMod val="75000"/>
                </a:schemeClr>
              </a:buClr>
              <a:buSzPct val="100000"/>
              <a:buFont typeface="Arial" panose="020B0604020202020204" pitchFamily="34" charset="0"/>
              <a:buChar char="•"/>
            </a:pPr>
            <a:r>
              <a:rPr lang="ar-DZ" altLang="fr-FR" sz="2000" b="1" dirty="0" smtClean="0">
                <a:latin typeface="+mj-lt"/>
              </a:rPr>
              <a:t>الانطلاق: </a:t>
            </a:r>
            <a:r>
              <a:rPr lang="ar-DZ" altLang="fr-FR" sz="2000" b="1" dirty="0">
                <a:latin typeface="+mj-lt"/>
              </a:rPr>
              <a:t>2009</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تفويض </a:t>
            </a:r>
            <a:r>
              <a:rPr lang="ar-DZ" altLang="fr-FR" sz="2000" b="1" dirty="0"/>
              <a:t>ميد </a:t>
            </a:r>
            <a:r>
              <a:rPr lang="ar-DZ" altLang="fr-FR" sz="2000" b="1" dirty="0" err="1"/>
              <a:t>ويت</a:t>
            </a:r>
            <a:r>
              <a:rPr lang="ar-DZ" altLang="fr-FR" sz="2000" b="1" dirty="0"/>
              <a:t> </a:t>
            </a:r>
            <a:r>
              <a:rPr lang="en-US" altLang="fr-FR" sz="2000" b="1" dirty="0" err="1" smtClean="0">
                <a:latin typeface="+mj-lt"/>
              </a:rPr>
              <a:t>MedWet</a:t>
            </a:r>
            <a:endParaRPr lang="en-US" altLang="fr-FR" sz="2000" b="1" dirty="0">
              <a:latin typeface="+mj-lt"/>
            </a:endParaRP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اللجنة التوجيهية (تور دو </a:t>
            </a:r>
            <a:r>
              <a:rPr lang="ar-DZ" altLang="fr-FR" sz="2000" b="1" dirty="0" smtClean="0">
                <a:latin typeface="+mj-lt"/>
              </a:rPr>
              <a:t>فالا </a:t>
            </a:r>
            <a:r>
              <a:rPr lang="ar-DZ" altLang="fr-FR" sz="2000" b="1" dirty="0">
                <a:latin typeface="+mj-lt"/>
              </a:rPr>
              <a:t>- ميد </a:t>
            </a:r>
            <a:r>
              <a:rPr lang="ar-DZ" altLang="fr-FR" sz="2000" b="1" dirty="0" err="1">
                <a:latin typeface="+mj-lt"/>
              </a:rPr>
              <a:t>ويت</a:t>
            </a:r>
            <a:r>
              <a:rPr lang="ar-DZ" altLang="fr-FR" sz="2000" b="1" dirty="0">
                <a:latin typeface="+mj-lt"/>
              </a:rPr>
              <a:t> - </a:t>
            </a:r>
            <a:r>
              <a:rPr lang="ar-DZ" altLang="fr-FR" sz="2000" b="1" dirty="0" err="1">
                <a:latin typeface="+mj-lt"/>
              </a:rPr>
              <a:t>رامسار</a:t>
            </a:r>
            <a:r>
              <a:rPr lang="ar-DZ" altLang="fr-FR" sz="2000" b="1" dirty="0">
                <a:latin typeface="+mj-lt"/>
              </a:rPr>
              <a:t>)</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يغطي 27 دولة متوسطية</a:t>
            </a: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a:solidFill>
                  <a:schemeClr val="bg1"/>
                </a:solidFill>
              </a:rPr>
              <a:t>مرصد </a:t>
            </a:r>
            <a:r>
              <a:rPr lang="ar-DZ" sz="2400" b="1">
                <a:solidFill>
                  <a:schemeClr val="bg1"/>
                </a:solidFill>
              </a:rPr>
              <a:t>لمراقبة المناطق الرطبة المتوسطية</a:t>
            </a:r>
            <a:endParaRPr lang="en-GB" altLang="fr-FR" sz="2400" b="1" dirty="0">
              <a:solidFill>
                <a:schemeClr val="bg1"/>
              </a:solidFill>
            </a:endParaRPr>
          </a:p>
        </p:txBody>
      </p:sp>
      <p:pic>
        <p:nvPicPr>
          <p:cNvPr id="9"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3525" y="693737"/>
            <a:ext cx="1139825" cy="1150937"/>
          </a:xfrm>
          <a:prstGeom prst="rect">
            <a:avLst/>
          </a:prstGeom>
          <a:noFill/>
          <a:ln w="9525">
            <a:noFill/>
            <a:miter lim="800000"/>
            <a:headEnd/>
            <a:tailEnd/>
          </a:ln>
        </p:spPr>
      </p:pic>
      <p:pic>
        <p:nvPicPr>
          <p:cNvPr id="72706" name="Picture 2" descr="\\192.168.100.1\Observatoire\Produits\Rapport &amp; synthèse 2012\Figures AN\CarteEurope-DoublePage-A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651" t="14620" r="11556" b="6070"/>
          <a:stretch/>
        </p:blipFill>
        <p:spPr bwMode="auto">
          <a:xfrm>
            <a:off x="1980827" y="2930458"/>
            <a:ext cx="6343776" cy="40817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2820" y="721486"/>
            <a:ext cx="1197417" cy="127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nodeType="withEffect">
                                  <p:stCondLst>
                                    <p:cond delay="0"/>
                                  </p:stCondLst>
                                  <p:childTnLst>
                                    <p:set>
                                      <p:cBhvr>
                                        <p:cTn id="9" dur="1" fill="hold">
                                          <p:stCondLst>
                                            <p:cond delay="0"/>
                                          </p:stCondLst>
                                        </p:cTn>
                                        <p:tgtEl>
                                          <p:spTgt spid="72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amembert note MW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6238" y="2301875"/>
            <a:ext cx="6554787" cy="439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Espace réservé du texte 1"/>
          <p:cNvSpPr txBox="1">
            <a:spLocks/>
          </p:cNvSpPr>
          <p:nvPr/>
        </p:nvSpPr>
        <p:spPr bwMode="auto">
          <a:xfrm>
            <a:off x="2681288" y="131763"/>
            <a:ext cx="6462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de-DE" sz="2400" b="1" dirty="0">
                <a:solidFill>
                  <a:schemeClr val="bg1"/>
                </a:solidFill>
                <a:latin typeface="+mj-lt"/>
              </a:rPr>
              <a:t>مصير الأراضي الرطبة الطبيعية المحولة</a:t>
            </a:r>
            <a:endParaRPr lang="en-GB" altLang="de-DE" sz="2400" b="1" dirty="0">
              <a:solidFill>
                <a:schemeClr val="bg1"/>
              </a:solidFill>
              <a:latin typeface="+mj-lt"/>
            </a:endParaRPr>
          </a:p>
        </p:txBody>
      </p:sp>
      <p:sp>
        <p:nvSpPr>
          <p:cNvPr id="35844" name="ZoneTexte 31"/>
          <p:cNvSpPr txBox="1">
            <a:spLocks noChangeArrowheads="1"/>
          </p:cNvSpPr>
          <p:nvPr/>
        </p:nvSpPr>
        <p:spPr bwMode="auto">
          <a:xfrm>
            <a:off x="671513" y="1036638"/>
            <a:ext cx="8015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indent="0" algn="r" rtl="1">
              <a:spcBef>
                <a:spcPct val="20000"/>
              </a:spcBef>
              <a:buSzPct val="85000"/>
            </a:pPr>
            <a:r>
              <a:rPr lang="ar-DZ" altLang="fr-FR" sz="2400" dirty="0">
                <a:latin typeface="+mj-lt"/>
              </a:rPr>
              <a:t>بين عامي 1975 و 2005 ، تم تحويل الأراضي الرطبة الطبيعية المفقودة إلى:</a:t>
            </a:r>
            <a:r>
              <a:rPr lang="en-US" altLang="fr-FR" sz="2400" dirty="0">
                <a:latin typeface="+mj-lt"/>
              </a:rPr>
              <a:t>			</a:t>
            </a:r>
            <a:endParaRPr lang="fr-FR" altLang="fr-FR" sz="2400" i="1" dirty="0">
              <a:latin typeface="+mj-lt"/>
            </a:endParaRPr>
          </a:p>
        </p:txBody>
      </p:sp>
      <p:sp>
        <p:nvSpPr>
          <p:cNvPr id="5" name="ZoneTexte 4"/>
          <p:cNvSpPr txBox="1"/>
          <p:nvPr/>
        </p:nvSpPr>
        <p:spPr>
          <a:xfrm>
            <a:off x="6680534" y="1835448"/>
            <a:ext cx="1186543" cy="923330"/>
          </a:xfrm>
          <a:prstGeom prst="rect">
            <a:avLst/>
          </a:prstGeom>
          <a:solidFill>
            <a:schemeClr val="bg1">
              <a:lumMod val="85000"/>
            </a:schemeClr>
          </a:solidFill>
          <a:ln>
            <a:solidFill>
              <a:schemeClr val="accent1"/>
            </a:solidFill>
          </a:ln>
        </p:spPr>
        <p:txBody>
          <a:bodyPr wrap="none" rtlCol="0">
            <a:spAutoFit/>
          </a:bodyPr>
          <a:lstStyle/>
          <a:p>
            <a:r>
              <a:rPr lang="ar-DZ" sz="1800" b="1" dirty="0">
                <a:latin typeface="+mj-lt"/>
              </a:rPr>
              <a:t>الحالة: </a:t>
            </a:r>
            <a:r>
              <a:rPr lang="ar-DZ" sz="1800" b="1" dirty="0">
                <a:solidFill>
                  <a:srgbClr val="FF0000"/>
                </a:solidFill>
                <a:latin typeface="+mj-lt"/>
              </a:rPr>
              <a:t>سيء</a:t>
            </a:r>
          </a:p>
          <a:p>
            <a:r>
              <a:rPr lang="ar-DZ" sz="1800" b="1" dirty="0">
                <a:latin typeface="+mj-lt"/>
              </a:rPr>
              <a:t>الاتجاه: </a:t>
            </a:r>
            <a:r>
              <a:rPr lang="ar-DZ" sz="1800" b="1" dirty="0">
                <a:solidFill>
                  <a:srgbClr val="FF0000"/>
                </a:solidFill>
                <a:latin typeface="+mj-lt"/>
              </a:rPr>
              <a:t>سيء</a:t>
            </a:r>
          </a:p>
          <a:p>
            <a:r>
              <a:rPr lang="ar-DZ" sz="1800" b="1" dirty="0">
                <a:latin typeface="+mj-lt"/>
              </a:rPr>
              <a:t>الجودة: </a:t>
            </a:r>
            <a:r>
              <a:rPr lang="ar-DZ" sz="1800" b="1" dirty="0">
                <a:solidFill>
                  <a:srgbClr val="FF0000"/>
                </a:solidFill>
                <a:latin typeface="+mj-lt"/>
              </a:rPr>
              <a:t>سيئة</a:t>
            </a:r>
            <a:endParaRPr lang="fr-FR" sz="1800" b="1" dirty="0">
              <a:solidFill>
                <a:srgbClr val="FF0000"/>
              </a:solidFill>
              <a:latin typeface="+mj-lt"/>
            </a:endParaRPr>
          </a:p>
        </p:txBody>
      </p:sp>
      <p:sp>
        <p:nvSpPr>
          <p:cNvPr id="2" name="Rectangle 1"/>
          <p:cNvSpPr/>
          <p:nvPr/>
        </p:nvSpPr>
        <p:spPr>
          <a:xfrm>
            <a:off x="1828800" y="2275623"/>
            <a:ext cx="1847224" cy="707886"/>
          </a:xfrm>
          <a:prstGeom prst="rect">
            <a:avLst/>
          </a:prstGeom>
          <a:solidFill>
            <a:schemeClr val="bg1"/>
          </a:solidFill>
        </p:spPr>
        <p:txBody>
          <a:bodyPr wrap="square">
            <a:spAutoFit/>
          </a:bodyPr>
          <a:lstStyle/>
          <a:p>
            <a:r>
              <a:rPr lang="fr-FR" smtClean="0">
                <a:solidFill>
                  <a:srgbClr val="0054A6"/>
                </a:solidFill>
              </a:rPr>
              <a:t>الأراضي الرطبة</a:t>
            </a:r>
          </a:p>
          <a:p>
            <a:r>
              <a:rPr lang="fr-FR" smtClean="0">
                <a:solidFill>
                  <a:srgbClr val="0054A6"/>
                </a:solidFill>
              </a:rPr>
              <a:t> الصناعية</a:t>
            </a:r>
            <a:endParaRPr lang="fr-FR" dirty="0">
              <a:solidFill>
                <a:srgbClr val="0054A6"/>
              </a:solidFill>
            </a:endParaRPr>
          </a:p>
        </p:txBody>
      </p:sp>
      <p:sp>
        <p:nvSpPr>
          <p:cNvPr id="3" name="Rectangle 2"/>
          <p:cNvSpPr/>
          <p:nvPr/>
        </p:nvSpPr>
        <p:spPr>
          <a:xfrm>
            <a:off x="1646238" y="3678888"/>
            <a:ext cx="1387247" cy="400110"/>
          </a:xfrm>
          <a:prstGeom prst="rect">
            <a:avLst/>
          </a:prstGeom>
          <a:solidFill>
            <a:schemeClr val="bg1"/>
          </a:solidFill>
        </p:spPr>
        <p:txBody>
          <a:bodyPr wrap="square">
            <a:spAutoFit/>
          </a:bodyPr>
          <a:lstStyle/>
          <a:p>
            <a:pPr algn="ctr" rtl="1"/>
            <a:r>
              <a:rPr lang="ar-DZ" dirty="0" smtClean="0">
                <a:solidFill>
                  <a:srgbClr val="FF0000"/>
                </a:solidFill>
              </a:rPr>
              <a:t>التعمير</a:t>
            </a:r>
            <a:endParaRPr lang="fr-FR" dirty="0">
              <a:solidFill>
                <a:srgbClr val="FF0000"/>
              </a:solidFill>
            </a:endParaRPr>
          </a:p>
        </p:txBody>
      </p:sp>
      <p:sp>
        <p:nvSpPr>
          <p:cNvPr id="4" name="Rectangle 3"/>
          <p:cNvSpPr/>
          <p:nvPr/>
        </p:nvSpPr>
        <p:spPr>
          <a:xfrm>
            <a:off x="6680535" y="3878943"/>
            <a:ext cx="1520490" cy="400110"/>
          </a:xfrm>
          <a:prstGeom prst="rect">
            <a:avLst/>
          </a:prstGeom>
          <a:solidFill>
            <a:schemeClr val="bg1"/>
          </a:solidFill>
        </p:spPr>
        <p:txBody>
          <a:bodyPr wrap="square">
            <a:spAutoFit/>
          </a:bodyPr>
          <a:lstStyle/>
          <a:p>
            <a:r>
              <a:rPr lang="fr-FR" b="1" dirty="0" err="1">
                <a:solidFill>
                  <a:srgbClr val="FFFF00"/>
                </a:solidFill>
              </a:rPr>
              <a:t>الزراعة</a:t>
            </a:r>
            <a:endParaRPr lang="fr-FR" b="1" dirty="0">
              <a:solidFill>
                <a:srgbClr val="FFFF00"/>
              </a:solidFill>
            </a:endParaRPr>
          </a:p>
        </p:txBody>
      </p:sp>
    </p:spTree>
    <p:extLst>
      <p:ext uri="{BB962C8B-B14F-4D97-AF65-F5344CB8AC3E}">
        <p14:creationId xmlns:p14="http://schemas.microsoft.com/office/powerpoint/2010/main" val="42421537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ZoneTexte 31"/>
          <p:cNvSpPr txBox="1">
            <a:spLocks noChangeArrowheads="1"/>
          </p:cNvSpPr>
          <p:nvPr/>
        </p:nvSpPr>
        <p:spPr bwMode="auto">
          <a:xfrm>
            <a:off x="725488" y="5554663"/>
            <a:ext cx="80152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gn="ctr">
              <a:spcBef>
                <a:spcPct val="20000"/>
              </a:spcBef>
              <a:buSzPct val="85000"/>
            </a:pPr>
            <a:r>
              <a:rPr lang="ar-DZ" altLang="fr-FR" b="1" dirty="0">
                <a:solidFill>
                  <a:srgbClr val="0054A6"/>
                </a:solidFill>
                <a:latin typeface="+mj-lt"/>
              </a:rPr>
              <a:t>تحويل موائل الأراضي الرطبة الطبيعية إلى أراضٍ زراعية ، والتي تم دفعها بعيدًا بسبب التحضر</a:t>
            </a:r>
          </a:p>
          <a:p>
            <a:pPr lvl="1" algn="ctr">
              <a:spcBef>
                <a:spcPct val="20000"/>
              </a:spcBef>
              <a:buSzPct val="85000"/>
            </a:pPr>
            <a:r>
              <a:rPr lang="ar-DZ" altLang="fr-FR" b="1" dirty="0">
                <a:solidFill>
                  <a:srgbClr val="0054A6"/>
                </a:solidFill>
                <a:latin typeface="+mj-lt"/>
              </a:rPr>
              <a:t>(1975 إلى 2005 ، ريا </a:t>
            </a:r>
            <a:r>
              <a:rPr lang="ar-DZ" altLang="fr-FR" b="1" dirty="0" err="1">
                <a:solidFill>
                  <a:srgbClr val="0054A6"/>
                </a:solidFill>
                <a:latin typeface="+mj-lt"/>
              </a:rPr>
              <a:t>أفييرو</a:t>
            </a:r>
            <a:r>
              <a:rPr lang="ar-DZ" altLang="fr-FR" b="1" dirty="0">
                <a:solidFill>
                  <a:srgbClr val="0054A6"/>
                </a:solidFill>
                <a:latin typeface="+mj-lt"/>
              </a:rPr>
              <a:t> ، البرتغال)</a:t>
            </a:r>
            <a:endParaRPr lang="fr-FR" altLang="fr-FR" i="1" dirty="0">
              <a:solidFill>
                <a:srgbClr val="0054A6"/>
              </a:solidFill>
              <a:latin typeface="+mj-lt"/>
            </a:endParaRPr>
          </a:p>
        </p:txBody>
      </p:sp>
      <p:sp>
        <p:nvSpPr>
          <p:cNvPr id="36867" name="Espace réservé du texte 1"/>
          <p:cNvSpPr txBox="1">
            <a:spLocks/>
          </p:cNvSpPr>
          <p:nvPr/>
        </p:nvSpPr>
        <p:spPr bwMode="auto">
          <a:xfrm>
            <a:off x="4223657" y="131763"/>
            <a:ext cx="4920343" cy="500062"/>
          </a:xfrm>
          <a:prstGeom prst="rect">
            <a:avLst/>
          </a:prstGeom>
          <a:noFill/>
          <a:ln>
            <a:noFill/>
          </a:ln>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r>
              <a:rPr lang="ar-DZ" altLang="de-DE" sz="2400" b="1" dirty="0">
                <a:solidFill>
                  <a:schemeClr val="bg1"/>
                </a:solidFill>
                <a:latin typeface="+mj-lt"/>
              </a:rPr>
              <a:t>التعمير: </a:t>
            </a:r>
            <a:r>
              <a:rPr lang="ar-DZ" altLang="de-DE" sz="2400" b="1" dirty="0">
                <a:solidFill>
                  <a:schemeClr val="bg1"/>
                </a:solidFill>
                <a:latin typeface="+mj-lt"/>
              </a:rPr>
              <a:t>القوة الدافعة</a:t>
            </a:r>
            <a:endParaRPr lang="en-GB" altLang="de-DE" sz="2400" b="1" dirty="0">
              <a:solidFill>
                <a:schemeClr val="bg1"/>
              </a:solidFill>
              <a:latin typeface="+mj-lt"/>
            </a:endParaRPr>
          </a:p>
        </p:txBody>
      </p:sp>
      <p:pic>
        <p:nvPicPr>
          <p:cNvPr id="3686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43359" t="26389" r="30078" b="62500"/>
          <a:stretch>
            <a:fillRect/>
          </a:stretch>
        </p:blipFill>
        <p:spPr bwMode="auto">
          <a:xfrm>
            <a:off x="1058863" y="4194175"/>
            <a:ext cx="4857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1719" t="43657" r="23828" b="12500"/>
          <a:stretch>
            <a:fillRect/>
          </a:stretch>
        </p:blipFill>
        <p:spPr bwMode="auto">
          <a:xfrm>
            <a:off x="596900" y="736600"/>
            <a:ext cx="8386763"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ZoneTexte 26"/>
          <p:cNvSpPr txBox="1">
            <a:spLocks noChangeArrowheads="1"/>
          </p:cNvSpPr>
          <p:nvPr/>
        </p:nvSpPr>
        <p:spPr bwMode="auto">
          <a:xfrm>
            <a:off x="3573009" y="4288671"/>
            <a:ext cx="2995612" cy="369332"/>
          </a:xfrm>
          <a:prstGeom prst="rect">
            <a:avLst/>
          </a:prstGeom>
          <a:solidFill>
            <a:schemeClr val="bg1"/>
          </a:solidFill>
          <a:ln w="9525">
            <a:noFill/>
            <a:miter lim="800000"/>
            <a:headEnd/>
            <a:tailEnd/>
          </a:ln>
        </p:spPr>
        <p:txBody>
          <a:bodyPr>
            <a:spAutoFit/>
          </a:bodyPr>
          <a:lstStyle/>
          <a:p>
            <a:pPr>
              <a:defRPr/>
            </a:pPr>
            <a:r>
              <a:rPr lang="ar-DZ" altLang="de-DE" sz="1800" dirty="0">
                <a:latin typeface="Calibri" panose="020F0502020204030204" pitchFamily="34" charset="0"/>
                <a:cs typeface="Arial" charset="0"/>
              </a:rPr>
              <a:t>موائل الأراضي الرطبة الطبيعية</a:t>
            </a:r>
            <a:r>
              <a:rPr lang="en-US" altLang="de-DE" sz="1800" dirty="0" smtClean="0">
                <a:latin typeface="Calibri" panose="020F0502020204030204" pitchFamily="34" charset="0"/>
                <a:cs typeface="Arial" charset="0"/>
              </a:rPr>
              <a:t> </a:t>
            </a:r>
            <a:endParaRPr lang="en-US" altLang="de-DE" sz="1800" dirty="0">
              <a:latin typeface="Calibri" panose="020F0502020204030204" pitchFamily="34" charset="0"/>
              <a:cs typeface="Arial" charset="0"/>
            </a:endParaRPr>
          </a:p>
        </p:txBody>
      </p:sp>
      <p:sp>
        <p:nvSpPr>
          <p:cNvPr id="36872" name="ZoneTexte 25"/>
          <p:cNvSpPr txBox="1">
            <a:spLocks noChangeArrowheads="1"/>
          </p:cNvSpPr>
          <p:nvPr/>
        </p:nvSpPr>
        <p:spPr bwMode="auto">
          <a:xfrm>
            <a:off x="3602038" y="4681538"/>
            <a:ext cx="3101975"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latin typeface="Calibri" panose="020F0502020204030204" pitchFamily="34" charset="0"/>
              </a:rPr>
              <a:t>موائل الأراضي الرطبة من صنع الإنسان</a:t>
            </a:r>
            <a:endParaRPr lang="en-US" altLang="de-DE" sz="1800" dirty="0">
              <a:latin typeface="Calibri" panose="020F0502020204030204" pitchFamily="34" charset="0"/>
            </a:endParaRPr>
          </a:p>
        </p:txBody>
      </p:sp>
      <p:sp>
        <p:nvSpPr>
          <p:cNvPr id="36875" name="ZoneTexte 28"/>
          <p:cNvSpPr txBox="1">
            <a:spLocks noChangeArrowheads="1"/>
          </p:cNvSpPr>
          <p:nvPr/>
        </p:nvSpPr>
        <p:spPr bwMode="auto">
          <a:xfrm>
            <a:off x="3602038" y="5003800"/>
            <a:ext cx="183356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latin typeface="Calibri" panose="020F0502020204030204" pitchFamily="34" charset="0"/>
              </a:rPr>
              <a:t>البحر والمحيطات</a:t>
            </a:r>
            <a:endParaRPr lang="en-US" altLang="de-DE" sz="1800" dirty="0">
              <a:latin typeface="Calibri" panose="020F0502020204030204" pitchFamily="34" charset="0"/>
            </a:endParaRPr>
          </a:p>
        </p:txBody>
      </p:sp>
      <p:pic>
        <p:nvPicPr>
          <p:cNvPr id="12" name="Picture 4" descr="carnon"/>
          <p:cNvPicPr>
            <a:picLocks noChangeAspect="1" noChangeArrowheads="1"/>
          </p:cNvPicPr>
          <p:nvPr/>
        </p:nvPicPr>
        <p:blipFill>
          <a:blip r:embed="rId3" cstate="print"/>
          <a:srcRect/>
          <a:stretch>
            <a:fillRect/>
          </a:stretch>
        </p:blipFill>
        <p:spPr bwMode="auto">
          <a:xfrm>
            <a:off x="6756400" y="4137025"/>
            <a:ext cx="1766888" cy="1169988"/>
          </a:xfrm>
          <a:prstGeom prst="rect">
            <a:avLst/>
          </a:prstGeom>
          <a:ln>
            <a:noFill/>
          </a:ln>
          <a:effectLst>
            <a:outerShdw blurRad="292100" dist="139700" dir="2700000" algn="tl" rotWithShape="0">
              <a:srgbClr val="333333">
                <a:alpha val="65000"/>
              </a:srgbClr>
            </a:outerShdw>
          </a:effectLst>
        </p:spPr>
      </p:pic>
      <p:sp>
        <p:nvSpPr>
          <p:cNvPr id="13" name="ZoneTexte 8"/>
          <p:cNvSpPr txBox="1">
            <a:spLocks noChangeArrowheads="1"/>
          </p:cNvSpPr>
          <p:nvPr/>
        </p:nvSpPr>
        <p:spPr bwMode="auto">
          <a:xfrm>
            <a:off x="1408738" y="4137025"/>
            <a:ext cx="1712287"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t>المناطق الحضرية</a:t>
            </a:r>
            <a:endParaRPr lang="en-US" altLang="de-DE" sz="1800" dirty="0"/>
          </a:p>
        </p:txBody>
      </p:sp>
      <p:sp>
        <p:nvSpPr>
          <p:cNvPr id="14" name="ZoneTexte 9"/>
          <p:cNvSpPr txBox="1">
            <a:spLocks noChangeArrowheads="1"/>
          </p:cNvSpPr>
          <p:nvPr/>
        </p:nvSpPr>
        <p:spPr bwMode="auto">
          <a:xfrm>
            <a:off x="1316055" y="4494161"/>
            <a:ext cx="180497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de-DE" sz="1800" dirty="0"/>
              <a:t>المناطق الزراعية</a:t>
            </a:r>
            <a:endParaRPr lang="fr-FR" altLang="de-DE" sz="1800" dirty="0"/>
          </a:p>
        </p:txBody>
      </p:sp>
      <p:sp>
        <p:nvSpPr>
          <p:cNvPr id="15" name="ZoneTexte 12"/>
          <p:cNvSpPr txBox="1">
            <a:spLocks noChangeArrowheads="1"/>
          </p:cNvSpPr>
          <p:nvPr/>
        </p:nvSpPr>
        <p:spPr bwMode="auto">
          <a:xfrm>
            <a:off x="1266436" y="4851298"/>
            <a:ext cx="1877717" cy="6462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eaLnBrk="1" hangingPunct="1"/>
            <a:r>
              <a:rPr lang="ar-DZ" altLang="de-DE" sz="1800" dirty="0"/>
              <a:t>الموائل الطبيعية غير الرطبة</a:t>
            </a:r>
            <a:endParaRPr lang="en-US" altLang="de-DE" sz="1800" dirty="0"/>
          </a:p>
        </p:txBody>
      </p:sp>
    </p:spTree>
    <p:extLst>
      <p:ext uri="{BB962C8B-B14F-4D97-AF65-F5344CB8AC3E}">
        <p14:creationId xmlns:p14="http://schemas.microsoft.com/office/powerpoint/2010/main" val="37653210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Espace réservé du texte 1"/>
          <p:cNvSpPr txBox="1">
            <a:spLocks/>
          </p:cNvSpPr>
          <p:nvPr/>
        </p:nvSpPr>
        <p:spPr bwMode="auto">
          <a:xfrm>
            <a:off x="2565070" y="131763"/>
            <a:ext cx="6578931" cy="500062"/>
          </a:xfrm>
          <a:prstGeom prst="rect">
            <a:avLst/>
          </a:prstGeom>
          <a:noFill/>
          <a:ln>
            <a:noFill/>
          </a:ln>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a:r>
              <a:rPr lang="ar-DZ" altLang="de-DE" sz="2400" b="1" dirty="0">
                <a:solidFill>
                  <a:schemeClr val="bg1"/>
                </a:solidFill>
              </a:rPr>
              <a:t>التعمير: </a:t>
            </a:r>
            <a:r>
              <a:rPr lang="ar-DZ" altLang="de-DE" sz="2400" b="1" dirty="0">
                <a:solidFill>
                  <a:schemeClr val="bg1"/>
                </a:solidFill>
              </a:rPr>
              <a:t>القوة الدافعة</a:t>
            </a:r>
            <a:endParaRPr lang="en-GB" altLang="de-DE" sz="2400" b="1" dirty="0">
              <a:solidFill>
                <a:schemeClr val="bg1"/>
              </a:solidFill>
            </a:endParaRPr>
          </a:p>
        </p:txBody>
      </p:sp>
      <p:sp>
        <p:nvSpPr>
          <p:cNvPr id="13" name="Espace réservé du contenu 3"/>
          <p:cNvSpPr>
            <a:spLocks noGrp="1"/>
          </p:cNvSpPr>
          <p:nvPr>
            <p:ph sz="quarter" idx="4294967295"/>
          </p:nvPr>
        </p:nvSpPr>
        <p:spPr>
          <a:xfrm>
            <a:off x="818599" y="715349"/>
            <a:ext cx="7922176" cy="1140748"/>
          </a:xfrm>
          <a:prstGeom prst="rect">
            <a:avLst/>
          </a:prstGeom>
        </p:spPr>
        <p:txBody>
          <a:bodyPr/>
          <a:lstStyle/>
          <a:p>
            <a:pPr algn="r" rtl="1">
              <a:buClr>
                <a:schemeClr val="accent5">
                  <a:lumMod val="75000"/>
                </a:schemeClr>
              </a:buClr>
            </a:pPr>
            <a:r>
              <a:rPr lang="ar-DZ" sz="2400" dirty="0">
                <a:latin typeface="+mj-lt"/>
              </a:rPr>
              <a:t>زيادة نسبة السكان الذين يعيشون في </a:t>
            </a:r>
            <a:r>
              <a:rPr lang="ar-DZ" sz="2400" dirty="0" smtClean="0">
                <a:latin typeface="+mj-lt"/>
              </a:rPr>
              <a:t>المدن</a:t>
            </a:r>
            <a:endParaRPr lang="fr-FR" sz="2400" dirty="0" smtClean="0">
              <a:latin typeface="+mj-lt"/>
            </a:endParaRPr>
          </a:p>
          <a:p>
            <a:pPr algn="r" rtl="1">
              <a:buClr>
                <a:schemeClr val="accent5">
                  <a:lumMod val="75000"/>
                </a:schemeClr>
              </a:buClr>
            </a:pPr>
            <a:r>
              <a:rPr lang="ar-DZ" sz="2400" dirty="0" smtClean="0">
                <a:latin typeface="+mj-lt"/>
              </a:rPr>
              <a:t> </a:t>
            </a:r>
            <a:r>
              <a:rPr lang="fr-FR" sz="2400" dirty="0" smtClean="0">
                <a:latin typeface="+mj-lt"/>
              </a:rPr>
              <a:t> (</a:t>
            </a:r>
            <a:r>
              <a:rPr lang="en-US" sz="2400" dirty="0" err="1" smtClean="0">
                <a:latin typeface="+mj-lt"/>
              </a:rPr>
              <a:t>Littoralisation</a:t>
            </a:r>
            <a:r>
              <a:rPr lang="en-US" sz="2400" dirty="0" smtClean="0">
                <a:latin typeface="+mj-lt"/>
              </a:rPr>
              <a:t>) </a:t>
            </a:r>
            <a:r>
              <a:rPr lang="ar-DZ" sz="2400" dirty="0">
                <a:latin typeface="+mj-lt"/>
              </a:rPr>
              <a:t>تركز السكان على طول الساحل</a:t>
            </a:r>
            <a:endParaRPr lang="en-US" sz="2400" dirty="0" smtClean="0">
              <a:latin typeface="+mj-lt"/>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3" y="1919021"/>
            <a:ext cx="4218296" cy="3206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994" y="1569671"/>
            <a:ext cx="3272493" cy="2447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e 3"/>
          <p:cNvGrpSpPr/>
          <p:nvPr/>
        </p:nvGrpSpPr>
        <p:grpSpPr>
          <a:xfrm>
            <a:off x="5580994" y="4419386"/>
            <a:ext cx="3272493" cy="2133266"/>
            <a:chOff x="5580994" y="4419386"/>
            <a:chExt cx="3272493" cy="2133266"/>
          </a:xfrm>
        </p:grpSpPr>
        <p:pic>
          <p:nvPicPr>
            <p:cNvPr id="5124"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80"/>
            <a:stretch/>
          </p:blipFill>
          <p:spPr bwMode="auto">
            <a:xfrm>
              <a:off x="5580994" y="4419386"/>
              <a:ext cx="3272493" cy="2133266"/>
            </a:xfrm>
            <a:prstGeom prst="rect">
              <a:avLst/>
            </a:prstGeom>
            <a:solidFill>
              <a:schemeClr val="tx2"/>
            </a:solidFill>
            <a:ln>
              <a:noFill/>
            </a:ln>
          </p:spPr>
        </p:pic>
        <p:sp>
          <p:nvSpPr>
            <p:cNvPr id="3" name="ZoneTexte 2"/>
            <p:cNvSpPr txBox="1"/>
            <p:nvPr/>
          </p:nvSpPr>
          <p:spPr>
            <a:xfrm>
              <a:off x="5580994" y="6056872"/>
              <a:ext cx="1541246" cy="461665"/>
            </a:xfrm>
            <a:prstGeom prst="rect">
              <a:avLst/>
            </a:prstGeom>
            <a:solidFill>
              <a:schemeClr val="tx2">
                <a:lumMod val="60000"/>
                <a:lumOff val="40000"/>
              </a:schemeClr>
            </a:solidFill>
          </p:spPr>
          <p:txBody>
            <a:bodyPr wrap="square" rtlCol="0">
              <a:spAutoFit/>
            </a:bodyPr>
            <a:lstStyle/>
            <a:p>
              <a:r>
                <a:rPr lang="fr-FR" sz="1200" dirty="0" smtClean="0">
                  <a:solidFill>
                    <a:schemeClr val="bg1"/>
                  </a:solidFill>
                </a:rPr>
                <a:t>« </a:t>
              </a:r>
              <a:r>
                <a:rPr lang="fr-FR" sz="1200" dirty="0" err="1" smtClean="0">
                  <a:solidFill>
                    <a:schemeClr val="bg1"/>
                  </a:solidFill>
                </a:rPr>
                <a:t>littoralization</a:t>
              </a:r>
              <a:r>
                <a:rPr lang="fr-FR" sz="1200" dirty="0" smtClean="0">
                  <a:solidFill>
                    <a:schemeClr val="bg1"/>
                  </a:solidFill>
                </a:rPr>
                <a:t> », </a:t>
              </a:r>
              <a:r>
                <a:rPr lang="fr-FR" sz="1200" dirty="0">
                  <a:solidFill>
                    <a:schemeClr val="bg1"/>
                  </a:solidFill>
                </a:rPr>
                <a:t>L</a:t>
              </a:r>
              <a:r>
                <a:rPr lang="fr-FR" sz="1200" dirty="0" smtClean="0">
                  <a:solidFill>
                    <a:schemeClr val="bg1"/>
                  </a:solidFill>
                </a:rPr>
                <a:t>anguedoc, France</a:t>
              </a:r>
              <a:endParaRPr lang="fr-FR" sz="1200" dirty="0">
                <a:solidFill>
                  <a:schemeClr val="bg1"/>
                </a:solidFill>
              </a:endParaRPr>
            </a:p>
          </p:txBody>
        </p:sp>
      </p:grpSp>
      <p:sp>
        <p:nvSpPr>
          <p:cNvPr id="2" name="ZoneTexte 1"/>
          <p:cNvSpPr txBox="1"/>
          <p:nvPr/>
        </p:nvSpPr>
        <p:spPr>
          <a:xfrm>
            <a:off x="709683" y="4924731"/>
            <a:ext cx="4218297" cy="584775"/>
          </a:xfrm>
          <a:prstGeom prst="rect">
            <a:avLst/>
          </a:prstGeom>
          <a:solidFill>
            <a:schemeClr val="bg1"/>
          </a:solidFill>
        </p:spPr>
        <p:txBody>
          <a:bodyPr wrap="square" rtlCol="0">
            <a:spAutoFit/>
          </a:bodyPr>
          <a:lstStyle/>
          <a:p>
            <a:pPr algn="r" rtl="1"/>
            <a:r>
              <a:rPr lang="ar-DZ" sz="1600" i="1" dirty="0">
                <a:solidFill>
                  <a:srgbClr val="0070C0"/>
                </a:solidFill>
              </a:rPr>
              <a:t>النسبة المئوية للسكان الذين يعيشون في المناطق الحضرية (من الخطة </a:t>
            </a:r>
            <a:r>
              <a:rPr lang="ar-DZ" sz="1600" i="1" dirty="0" smtClean="0">
                <a:solidFill>
                  <a:srgbClr val="0070C0"/>
                </a:solidFill>
              </a:rPr>
              <a:t>الزرقاء</a:t>
            </a:r>
            <a:r>
              <a:rPr lang="fr-FR" sz="1600" i="1" dirty="0" smtClean="0">
                <a:solidFill>
                  <a:srgbClr val="0070C0"/>
                </a:solidFill>
              </a:rPr>
              <a:t>(</a:t>
            </a:r>
            <a:r>
              <a:rPr lang="en-US" sz="1600" i="1" dirty="0" smtClean="0">
                <a:solidFill>
                  <a:srgbClr val="0070C0"/>
                </a:solidFill>
              </a:rPr>
              <a:t>2005 </a:t>
            </a:r>
            <a:endParaRPr lang="en-US" sz="1600" i="1" dirty="0">
              <a:solidFill>
                <a:srgbClr val="0070C0"/>
              </a:solidFill>
            </a:endParaRPr>
          </a:p>
        </p:txBody>
      </p:sp>
    </p:spTree>
    <p:extLst>
      <p:ext uri="{BB962C8B-B14F-4D97-AF65-F5344CB8AC3E}">
        <p14:creationId xmlns:p14="http://schemas.microsoft.com/office/powerpoint/2010/main" val="31307824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5" name="ZoneTexte 4"/>
          <p:cNvSpPr txBox="1"/>
          <p:nvPr/>
        </p:nvSpPr>
        <p:spPr>
          <a:xfrm>
            <a:off x="3108480" y="2987040"/>
            <a:ext cx="2872902" cy="707886"/>
          </a:xfrm>
          <a:prstGeom prst="rect">
            <a:avLst/>
          </a:prstGeom>
          <a:noFill/>
        </p:spPr>
        <p:txBody>
          <a:bodyPr wrap="none" rtlCol="0">
            <a:spAutoFit/>
          </a:bodyPr>
          <a:lstStyle/>
          <a:p>
            <a:pPr algn="ctr" eaLnBrk="0" hangingPunct="0"/>
            <a:r>
              <a:rPr lang="ar-DZ" altLang="fr-FR" sz="4000" dirty="0">
                <a:solidFill>
                  <a:srgbClr val="0054A6"/>
                </a:solidFill>
                <a:latin typeface="Maiandra GD" pitchFamily="34" charset="0"/>
              </a:rPr>
              <a:t>التنوع البيولوجي</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40076875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2"/>
          <p:cNvSpPr>
            <a:spLocks/>
          </p:cNvSpPr>
          <p:nvPr/>
        </p:nvSpPr>
        <p:spPr bwMode="auto">
          <a:xfrm>
            <a:off x="663575" y="85061"/>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latin typeface="Calibri" pitchFamily="34" charset="0"/>
              </a:rPr>
              <a:t>التنوع البيولوجي</a:t>
            </a:r>
            <a:endParaRPr lang="en-GB" altLang="fr-FR" sz="2400" b="1" dirty="0">
              <a:solidFill>
                <a:schemeClr val="bg1"/>
              </a:solidFill>
              <a:latin typeface="Calibri" pitchFamily="34" charset="0"/>
            </a:endParaRPr>
          </a:p>
        </p:txBody>
      </p:sp>
      <p:pic>
        <p:nvPicPr>
          <p:cNvPr id="17411"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2888" y="2139950"/>
            <a:ext cx="5688012"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7"/>
          <p:cNvSpPr>
            <a:spLocks noChangeArrowheads="1"/>
          </p:cNvSpPr>
          <p:nvPr/>
        </p:nvSpPr>
        <p:spPr bwMode="auto">
          <a:xfrm>
            <a:off x="1997075" y="2655888"/>
            <a:ext cx="5349875" cy="928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3" name="Rectangle 8"/>
          <p:cNvSpPr>
            <a:spLocks noChangeArrowheads="1"/>
          </p:cNvSpPr>
          <p:nvPr/>
        </p:nvSpPr>
        <p:spPr bwMode="auto">
          <a:xfrm>
            <a:off x="1293813" y="5648325"/>
            <a:ext cx="5430837" cy="469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4" name="Rectangle 9"/>
          <p:cNvSpPr>
            <a:spLocks noChangeArrowheads="1"/>
          </p:cNvSpPr>
          <p:nvPr/>
        </p:nvSpPr>
        <p:spPr bwMode="auto">
          <a:xfrm>
            <a:off x="1651000" y="2962275"/>
            <a:ext cx="1633538" cy="850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5" name="Rectangle 10"/>
          <p:cNvSpPr>
            <a:spLocks noChangeArrowheads="1"/>
          </p:cNvSpPr>
          <p:nvPr/>
        </p:nvSpPr>
        <p:spPr bwMode="auto">
          <a:xfrm>
            <a:off x="3525838" y="5929313"/>
            <a:ext cx="5349875" cy="928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l" rtl="1" eaLnBrk="1" hangingPunct="1"/>
            <a:r>
              <a:rPr lang="ar-DZ" altLang="fr-FR" sz="2400" b="1" dirty="0">
                <a:solidFill>
                  <a:srgbClr val="227B84"/>
                </a:solidFill>
                <a:latin typeface="+mj-lt"/>
              </a:rPr>
              <a:t>اتجاهات 2000+ السكان</a:t>
            </a:r>
          </a:p>
          <a:p>
            <a:pPr algn="l" rtl="1" eaLnBrk="1" hangingPunct="1"/>
            <a:r>
              <a:rPr lang="ar-DZ" altLang="fr-FR" sz="2400" b="1" dirty="0">
                <a:solidFill>
                  <a:srgbClr val="227B84"/>
                </a:solidFill>
                <a:latin typeface="+mj-lt"/>
              </a:rPr>
              <a:t>من فقاريات الأراضي الرطبة</a:t>
            </a:r>
            <a:endParaRPr lang="fr-FR" altLang="fr-FR" sz="2400" b="1" i="1" dirty="0">
              <a:solidFill>
                <a:srgbClr val="227B84"/>
              </a:solidFill>
              <a:latin typeface="+mj-lt"/>
            </a:endParaRPr>
          </a:p>
        </p:txBody>
      </p:sp>
      <p:sp>
        <p:nvSpPr>
          <p:cNvPr id="17416" name="Rectangle 12"/>
          <p:cNvSpPr>
            <a:spLocks noChangeArrowheads="1"/>
          </p:cNvSpPr>
          <p:nvPr/>
        </p:nvSpPr>
        <p:spPr bwMode="auto">
          <a:xfrm>
            <a:off x="931863" y="2892425"/>
            <a:ext cx="331787" cy="2714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7" name="Espace réservé du texte 1"/>
          <p:cNvSpPr txBox="1">
            <a:spLocks/>
          </p:cNvSpPr>
          <p:nvPr/>
        </p:nvSpPr>
        <p:spPr bwMode="auto">
          <a:xfrm>
            <a:off x="955675" y="773113"/>
            <a:ext cx="81883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a:buFont typeface="Arial" pitchFamily="34" charset="0"/>
              <a:buNone/>
            </a:pPr>
            <a:r>
              <a:rPr lang="ar-DZ" altLang="fr-FR" sz="2400" b="1" dirty="0">
                <a:solidFill>
                  <a:schemeClr val="accent1"/>
                </a:solidFill>
                <a:latin typeface="+mj-lt"/>
              </a:rPr>
              <a:t>مؤشر الكوكب الحي </a:t>
            </a:r>
            <a:r>
              <a:rPr lang="fr-FR" altLang="fr-FR" sz="2400" b="1" dirty="0" smtClean="0">
                <a:solidFill>
                  <a:schemeClr val="accent1"/>
                </a:solidFill>
                <a:latin typeface="+mj-lt"/>
              </a:rPr>
              <a:t>(</a:t>
            </a:r>
            <a:r>
              <a:rPr lang="en-GB" altLang="fr-FR" sz="2400" b="1" dirty="0" smtClean="0">
                <a:solidFill>
                  <a:schemeClr val="accent1"/>
                </a:solidFill>
                <a:latin typeface="+mj-lt"/>
              </a:rPr>
              <a:t>LPI</a:t>
            </a:r>
            <a:r>
              <a:rPr lang="en-GB" altLang="fr-FR" sz="2400" b="1" dirty="0">
                <a:solidFill>
                  <a:schemeClr val="accent1"/>
                </a:solidFill>
                <a:latin typeface="+mj-lt"/>
              </a:rPr>
              <a:t>)</a:t>
            </a:r>
          </a:p>
          <a:p>
            <a:pPr algn="r">
              <a:buFont typeface="Arial" pitchFamily="34" charset="0"/>
              <a:buNone/>
            </a:pPr>
            <a:r>
              <a:rPr lang="ar-DZ" altLang="fr-FR" sz="2400" i="1" dirty="0">
                <a:solidFill>
                  <a:srgbClr val="227B84"/>
                </a:solidFill>
                <a:latin typeface="+mj-lt"/>
              </a:rPr>
              <a:t>... مؤشر اصطناعي لاتجاهات التنوع البيولوجي للأراضي الرطبة في البحر الأبيض المتوسط</a:t>
            </a:r>
            <a:endParaRPr lang="en-GB" altLang="fr-FR" dirty="0">
              <a:solidFill>
                <a:srgbClr val="227B84"/>
              </a:solidFill>
              <a:latin typeface="+mj-lt"/>
            </a:endParaRPr>
          </a:p>
        </p:txBody>
      </p:sp>
      <p:sp>
        <p:nvSpPr>
          <p:cNvPr id="17418" name="Rectangle 14"/>
          <p:cNvSpPr>
            <a:spLocks noChangeArrowheads="1"/>
          </p:cNvSpPr>
          <p:nvPr/>
        </p:nvSpPr>
        <p:spPr bwMode="auto">
          <a:xfrm>
            <a:off x="1911350" y="3883025"/>
            <a:ext cx="5349875" cy="928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1" name="ZoneTexte 10"/>
          <p:cNvSpPr txBox="1"/>
          <p:nvPr/>
        </p:nvSpPr>
        <p:spPr>
          <a:xfrm>
            <a:off x="7048870" y="2240558"/>
            <a:ext cx="2015231" cy="830997"/>
          </a:xfrm>
          <a:prstGeom prst="rect">
            <a:avLst/>
          </a:prstGeom>
          <a:solidFill>
            <a:schemeClr val="bg1">
              <a:lumMod val="85000"/>
            </a:schemeClr>
          </a:solidFill>
          <a:ln>
            <a:solidFill>
              <a:schemeClr val="accent1"/>
            </a:solidFill>
          </a:ln>
        </p:spPr>
        <p:txBody>
          <a:bodyPr wrap="square" rtlCol="0">
            <a:spAutoFit/>
          </a:bodyPr>
          <a:lstStyle/>
          <a:p>
            <a:pPr algn="r" rtl="1"/>
            <a:r>
              <a:rPr lang="ar-DZ" sz="1600" b="1" dirty="0"/>
              <a:t>الحالة: </a:t>
            </a:r>
            <a:r>
              <a:rPr lang="ar-DZ" sz="1600" b="1" dirty="0">
                <a:solidFill>
                  <a:srgbClr val="FF0000"/>
                </a:solidFill>
              </a:rPr>
              <a:t>سيء</a:t>
            </a:r>
          </a:p>
          <a:p>
            <a:pPr algn="r" rtl="1"/>
            <a:r>
              <a:rPr lang="ar-DZ" sz="1600" b="1" dirty="0"/>
              <a:t>الاتجاه: </a:t>
            </a:r>
            <a:r>
              <a:rPr lang="ar-DZ" sz="1600" b="1" dirty="0">
                <a:solidFill>
                  <a:srgbClr val="FFC000"/>
                </a:solidFill>
              </a:rPr>
              <a:t>متباين</a:t>
            </a:r>
          </a:p>
          <a:p>
            <a:pPr algn="r" rtl="1"/>
            <a:r>
              <a:rPr lang="ar-DZ" sz="1600" b="1" dirty="0"/>
              <a:t>الجودة: </a:t>
            </a:r>
            <a:r>
              <a:rPr lang="ar-DZ" sz="1600" b="1" dirty="0">
                <a:solidFill>
                  <a:srgbClr val="FFC000"/>
                </a:solidFill>
              </a:rPr>
              <a:t>متوسط</a:t>
            </a:r>
            <a:endParaRPr lang="fr-FR" sz="1600" b="1" dirty="0">
              <a:solidFill>
                <a:srgbClr val="FFC0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ar-DZ" altLang="fr-FR" sz="2400" b="1" dirty="0">
                <a:solidFill>
                  <a:schemeClr val="bg1"/>
                </a:solidFill>
                <a:latin typeface="Calibri" pitchFamily="34" charset="0"/>
              </a:rPr>
              <a:t>التنوع البيولوجي: مؤشر الكوكب الحي</a:t>
            </a:r>
            <a:endParaRPr lang="en-GB" altLang="fr-FR" sz="2400" b="1" dirty="0">
              <a:solidFill>
                <a:schemeClr val="bg1"/>
              </a:solidFill>
              <a:latin typeface="Calibri" pitchFamily="34" charset="0"/>
            </a:endParaRPr>
          </a:p>
        </p:txBody>
      </p:sp>
      <p:pic>
        <p:nvPicPr>
          <p:cNvPr id="1536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 y="1911890"/>
            <a:ext cx="576103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e 5"/>
          <p:cNvGrpSpPr/>
          <p:nvPr/>
        </p:nvGrpSpPr>
        <p:grpSpPr>
          <a:xfrm>
            <a:off x="2648506" y="1412875"/>
            <a:ext cx="6236182" cy="2935288"/>
            <a:chOff x="2648506" y="1412875"/>
            <a:chExt cx="6236182" cy="2935288"/>
          </a:xfrm>
        </p:grpSpPr>
        <p:pic>
          <p:nvPicPr>
            <p:cNvPr id="15374" name="Picture 9" descr="a_1267175021_DSC043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6482" y="1412875"/>
              <a:ext cx="1322524"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5" name="Picture 10" descr="Goeland_leucophee_ad_2302011_-_N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8996" y="2925763"/>
              <a:ext cx="1291961"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6" name="Text Box 11"/>
            <p:cNvSpPr txBox="1">
              <a:spLocks noChangeArrowheads="1"/>
            </p:cNvSpPr>
            <p:nvPr/>
          </p:nvSpPr>
          <p:spPr bwMode="auto">
            <a:xfrm>
              <a:off x="6564714" y="3951288"/>
              <a:ext cx="2206059"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rtl="1" eaLnBrk="1" hangingPunct="1">
                <a:spcBef>
                  <a:spcPct val="50000"/>
                </a:spcBef>
              </a:pPr>
              <a:r>
                <a:rPr lang="ar-DZ" altLang="fr-FR" b="1" dirty="0" smtClean="0">
                  <a:solidFill>
                    <a:srgbClr val="7DC256"/>
                  </a:solidFill>
                </a:rPr>
                <a:t>و</a:t>
              </a:r>
              <a:r>
                <a:rPr lang="fr-FR" altLang="fr-FR" b="1" dirty="0" smtClean="0">
                  <a:solidFill>
                    <a:srgbClr val="7DC256"/>
                  </a:solidFill>
                </a:rPr>
                <a:t>   </a:t>
              </a:r>
              <a:r>
                <a:rPr lang="ar-DZ" altLang="fr-FR" b="1" dirty="0" smtClean="0">
                  <a:solidFill>
                    <a:srgbClr val="7DC256"/>
                  </a:solidFill>
                </a:rPr>
                <a:t>وفير</a:t>
              </a:r>
              <a:endParaRPr lang="en-US" altLang="fr-FR" b="1" dirty="0">
                <a:solidFill>
                  <a:srgbClr val="7DC256"/>
                </a:solidFill>
                <a:cs typeface="Arial" pitchFamily="34" charset="0"/>
              </a:endParaRPr>
            </a:p>
          </p:txBody>
        </p:sp>
        <p:sp>
          <p:nvSpPr>
            <p:cNvPr id="15377" name="Text Box 12"/>
            <p:cNvSpPr txBox="1">
              <a:spLocks noChangeArrowheads="1"/>
            </p:cNvSpPr>
            <p:nvPr/>
          </p:nvSpPr>
          <p:spPr bwMode="auto">
            <a:xfrm>
              <a:off x="6880064" y="2438400"/>
              <a:ext cx="20046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ar-DZ" altLang="fr-FR" b="1" dirty="0">
                  <a:solidFill>
                    <a:srgbClr val="7DC256"/>
                  </a:solidFill>
                </a:rPr>
                <a:t>كلاهما نادر ...</a:t>
              </a:r>
              <a:endParaRPr lang="fr-FR" altLang="fr-FR" b="1" dirty="0">
                <a:solidFill>
                  <a:srgbClr val="7DC256"/>
                </a:solidFill>
                <a:cs typeface="Arial" pitchFamily="34" charset="0"/>
              </a:endParaRPr>
            </a:p>
          </p:txBody>
        </p:sp>
        <p:sp>
          <p:nvSpPr>
            <p:cNvPr id="15378" name="Text Box 13"/>
            <p:cNvSpPr txBox="1">
              <a:spLocks noChangeArrowheads="1"/>
            </p:cNvSpPr>
            <p:nvPr/>
          </p:nvSpPr>
          <p:spPr bwMode="auto">
            <a:xfrm>
              <a:off x="2648506" y="2468248"/>
              <a:ext cx="33898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ar-DZ" altLang="fr-FR" b="1" dirty="0">
                  <a:solidFill>
                    <a:srgbClr val="96C03A"/>
                  </a:solidFill>
                </a:rPr>
                <a:t>الطيور: + 70٪ منذ 1970</a:t>
              </a:r>
              <a:endParaRPr lang="en-US" altLang="fr-FR" b="1" dirty="0">
                <a:solidFill>
                  <a:srgbClr val="96C03A"/>
                </a:solidFill>
                <a:cs typeface="Arial" pitchFamily="34" charset="0"/>
              </a:endParaRPr>
            </a:p>
          </p:txBody>
        </p:sp>
      </p:grpSp>
      <p:grpSp>
        <p:nvGrpSpPr>
          <p:cNvPr id="7" name="Groupe 6"/>
          <p:cNvGrpSpPr/>
          <p:nvPr/>
        </p:nvGrpSpPr>
        <p:grpSpPr>
          <a:xfrm>
            <a:off x="1555750" y="4190091"/>
            <a:ext cx="7588250" cy="2500116"/>
            <a:chOff x="1555750" y="4190091"/>
            <a:chExt cx="7588250" cy="2500116"/>
          </a:xfrm>
        </p:grpSpPr>
        <p:grpSp>
          <p:nvGrpSpPr>
            <p:cNvPr id="4" name="Groupe 3"/>
            <p:cNvGrpSpPr/>
            <p:nvPr/>
          </p:nvGrpSpPr>
          <p:grpSpPr>
            <a:xfrm>
              <a:off x="6505575" y="4747107"/>
              <a:ext cx="2638425" cy="1943100"/>
              <a:chOff x="6505575" y="3873635"/>
              <a:chExt cx="2638425" cy="1943100"/>
            </a:xfrm>
          </p:grpSpPr>
          <p:pic>
            <p:nvPicPr>
              <p:cNvPr id="15369" name="Picture 16" descr="anguille_0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21450" y="4829310"/>
                <a:ext cx="12890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7" descr="ArviSap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05575" y="3889510"/>
                <a:ext cx="13525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8" descr="photo_009_big_cistude_d'europ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85125" y="3873635"/>
                <a:ext cx="11509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9" descr="Fichier:Pelobates cultripes JLH ad.jp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15275" y="4867410"/>
                <a:ext cx="122872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73" name="Text Box 20"/>
            <p:cNvSpPr txBox="1">
              <a:spLocks noChangeArrowheads="1"/>
            </p:cNvSpPr>
            <p:nvPr/>
          </p:nvSpPr>
          <p:spPr bwMode="auto">
            <a:xfrm>
              <a:off x="1555750" y="4190091"/>
              <a:ext cx="3671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rtl="1" eaLnBrk="1" hangingPunct="1">
                <a:spcBef>
                  <a:spcPct val="50000"/>
                </a:spcBef>
              </a:pPr>
              <a:r>
                <a:rPr lang="ar-DZ" altLang="fr-FR" b="1" dirty="0">
                  <a:solidFill>
                    <a:srgbClr val="006600"/>
                  </a:solidFill>
                </a:rPr>
                <a:t>الأسماك والبرمائيات والزواحف والثدييات: - 40٪</a:t>
              </a:r>
              <a:endParaRPr lang="en-US" altLang="fr-FR" b="1" dirty="0">
                <a:solidFill>
                  <a:srgbClr val="006600"/>
                </a:solidFill>
                <a:cs typeface="Arial" pitchFamily="34" charset="0"/>
              </a:endParaRPr>
            </a:p>
          </p:txBody>
        </p:sp>
      </p:grpSp>
      <p:sp>
        <p:nvSpPr>
          <p:cNvPr id="8" name="ZoneTexte 7"/>
          <p:cNvSpPr txBox="1"/>
          <p:nvPr/>
        </p:nvSpPr>
        <p:spPr>
          <a:xfrm>
            <a:off x="976255" y="5672793"/>
            <a:ext cx="4776283" cy="707886"/>
          </a:xfrm>
          <a:prstGeom prst="rect">
            <a:avLst/>
          </a:prstGeom>
          <a:solidFill>
            <a:schemeClr val="bg1"/>
          </a:solidFill>
        </p:spPr>
        <p:txBody>
          <a:bodyPr wrap="square" rtlCol="0">
            <a:spAutoFit/>
          </a:bodyPr>
          <a:lstStyle/>
          <a:p>
            <a:r>
              <a:rPr lang="ar-DZ" b="1" dirty="0">
                <a:solidFill>
                  <a:srgbClr val="92D050"/>
                </a:solidFill>
              </a:rPr>
              <a:t>جميع </a:t>
            </a:r>
            <a:r>
              <a:rPr lang="ar-DZ" b="1" dirty="0" smtClean="0">
                <a:solidFill>
                  <a:srgbClr val="92D050"/>
                </a:solidFill>
              </a:rPr>
              <a:t>الأنواع</a:t>
            </a:r>
            <a:r>
              <a:rPr lang="en-US" b="1" dirty="0" smtClean="0"/>
              <a:t>	</a:t>
            </a:r>
            <a:r>
              <a:rPr lang="ar-DZ" b="1" dirty="0" smtClean="0">
                <a:solidFill>
                  <a:schemeClr val="accent3">
                    <a:lumMod val="50000"/>
                  </a:schemeClr>
                </a:solidFill>
              </a:rPr>
              <a:t>طيور</a:t>
            </a:r>
            <a:endParaRPr lang="ar-DZ" b="1" dirty="0">
              <a:solidFill>
                <a:schemeClr val="accent3">
                  <a:lumMod val="50000"/>
                </a:schemeClr>
              </a:solidFill>
            </a:endParaRPr>
          </a:p>
          <a:p>
            <a:pPr algn="r" rtl="1"/>
            <a:r>
              <a:rPr lang="ar-DZ" b="1" dirty="0" smtClean="0">
                <a:solidFill>
                  <a:schemeClr val="accent3">
                    <a:lumMod val="50000"/>
                  </a:schemeClr>
                </a:solidFill>
              </a:rPr>
              <a:t>الفقاريات الأخرى</a:t>
            </a:r>
            <a:r>
              <a:rPr lang="en-US" b="1" dirty="0" smtClean="0"/>
              <a:t>	</a:t>
            </a:r>
            <a:endParaRPr lang="en-US" b="1" dirty="0">
              <a:solidFill>
                <a:schemeClr val="accent5">
                  <a:lumMod val="50000"/>
                </a:schemeClr>
              </a:solidFill>
            </a:endParaRPr>
          </a:p>
        </p:txBody>
      </p:sp>
      <p:sp>
        <p:nvSpPr>
          <p:cNvPr id="23" name="Espace réservé du texte 1"/>
          <p:cNvSpPr txBox="1">
            <a:spLocks/>
          </p:cNvSpPr>
          <p:nvPr/>
        </p:nvSpPr>
        <p:spPr bwMode="auto">
          <a:xfrm>
            <a:off x="511175" y="675971"/>
            <a:ext cx="8532812" cy="838930"/>
          </a:xfrm>
          <a:prstGeom prst="rect">
            <a:avLst/>
          </a:prstGeom>
          <a:noFill/>
          <a:ln>
            <a:noFill/>
          </a:ln>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rtl="1">
              <a:buClr>
                <a:schemeClr val="accent5">
                  <a:lumMod val="75000"/>
                </a:schemeClr>
              </a:buClr>
            </a:pPr>
            <a:r>
              <a:rPr lang="ar-DZ" altLang="fr-FR" sz="2400" b="1" dirty="0" smtClean="0">
                <a:solidFill>
                  <a:schemeClr val="accent5">
                    <a:lumMod val="75000"/>
                  </a:schemeClr>
                </a:solidFill>
                <a:latin typeface="+mj-lt"/>
              </a:rPr>
              <a:t>الحالة : </a:t>
            </a:r>
            <a:r>
              <a:rPr lang="ar-DZ" altLang="fr-FR" sz="2400" b="1" dirty="0">
                <a:solidFill>
                  <a:schemeClr val="accent5">
                    <a:lumMod val="75000"/>
                  </a:schemeClr>
                </a:solidFill>
                <a:latin typeface="+mj-lt"/>
              </a:rPr>
              <a:t>مؤشر الكوكب </a:t>
            </a:r>
            <a:r>
              <a:rPr lang="ar-DZ" altLang="fr-FR" sz="2400" b="1" dirty="0" smtClean="0">
                <a:solidFill>
                  <a:schemeClr val="accent5">
                    <a:lumMod val="75000"/>
                  </a:schemeClr>
                </a:solidFill>
                <a:latin typeface="+mj-lt"/>
              </a:rPr>
              <a:t>الحي</a:t>
            </a:r>
            <a:r>
              <a:rPr lang="fr-FR" altLang="fr-FR" sz="2400" b="1" dirty="0" smtClean="0">
                <a:solidFill>
                  <a:schemeClr val="accent5">
                    <a:lumMod val="75000"/>
                  </a:schemeClr>
                </a:solidFill>
                <a:latin typeface="+mj-lt"/>
              </a:rPr>
              <a:t>(</a:t>
            </a:r>
            <a:r>
              <a:rPr lang="en-GB" altLang="fr-FR" sz="2400" b="1" dirty="0" smtClean="0">
                <a:solidFill>
                  <a:schemeClr val="accent5">
                    <a:lumMod val="75000"/>
                  </a:schemeClr>
                </a:solidFill>
                <a:latin typeface="+mj-lt"/>
              </a:rPr>
              <a:t>LPI</a:t>
            </a:r>
            <a:r>
              <a:rPr lang="en-GB" altLang="fr-FR" sz="2400" b="1" dirty="0">
                <a:solidFill>
                  <a:schemeClr val="accent5">
                    <a:lumMod val="75000"/>
                  </a:schemeClr>
                </a:solidFill>
                <a:latin typeface="+mj-lt"/>
              </a:rPr>
              <a:t>):</a:t>
            </a:r>
          </a:p>
          <a:p>
            <a:pPr algn="r" rtl="1">
              <a:buClr>
                <a:schemeClr val="accent5">
                  <a:lumMod val="75000"/>
                </a:schemeClr>
              </a:buClr>
            </a:pPr>
            <a:r>
              <a:rPr lang="ar-DZ" altLang="fr-FR" sz="2400" b="1" dirty="0">
                <a:solidFill>
                  <a:schemeClr val="accent5">
                    <a:lumMod val="75000"/>
                  </a:schemeClr>
                </a:solidFill>
                <a:latin typeface="+mj-lt"/>
              </a:rPr>
              <a:t>اتجاهات متباينة بين المجموعات</a:t>
            </a:r>
            <a:endParaRPr lang="en-GB" altLang="fr-FR" sz="2400" b="1" dirty="0">
              <a:solidFill>
                <a:schemeClr val="accent5">
                  <a:lumMod val="75000"/>
                </a:schemeClr>
              </a:solidFill>
              <a:latin typeface="+mj-lt"/>
              <a:cs typeface="Arial" pitchFamily="34" charset="0"/>
            </a:endParaRPr>
          </a:p>
        </p:txBody>
      </p:sp>
    </p:spTree>
    <p:extLst>
      <p:ext uri="{BB962C8B-B14F-4D97-AF65-F5344CB8AC3E}">
        <p14:creationId xmlns:p14="http://schemas.microsoft.com/office/powerpoint/2010/main" val="54683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phique 4"/>
          <p:cNvGraphicFramePr>
            <a:graphicFrameLocks/>
          </p:cNvGraphicFramePr>
          <p:nvPr>
            <p:extLst>
              <p:ext uri="{D42A27DB-BD31-4B8C-83A1-F6EECF244321}">
                <p14:modId xmlns:p14="http://schemas.microsoft.com/office/powerpoint/2010/main" val="1830739675"/>
              </p:ext>
            </p:extLst>
          </p:nvPr>
        </p:nvGraphicFramePr>
        <p:xfrm>
          <a:off x="938212" y="1137420"/>
          <a:ext cx="7267576" cy="3575048"/>
        </p:xfrm>
        <a:graphic>
          <a:graphicData uri="http://schemas.openxmlformats.org/drawingml/2006/chart">
            <c:chart xmlns:c="http://schemas.openxmlformats.org/drawingml/2006/chart" xmlns:r="http://schemas.openxmlformats.org/officeDocument/2006/relationships" r:id="rId2"/>
          </a:graphicData>
        </a:graphic>
      </p:graphicFrame>
      <p:sp>
        <p:nvSpPr>
          <p:cNvPr id="6" name="ZoneTexte 5"/>
          <p:cNvSpPr txBox="1"/>
          <p:nvPr/>
        </p:nvSpPr>
        <p:spPr>
          <a:xfrm>
            <a:off x="1190847" y="171701"/>
            <a:ext cx="7953153" cy="461665"/>
          </a:xfrm>
          <a:prstGeom prst="rect">
            <a:avLst/>
          </a:prstGeom>
          <a:noFill/>
        </p:spPr>
        <p:txBody>
          <a:bodyPr wrap="square" rtlCol="0">
            <a:spAutoFit/>
          </a:bodyPr>
          <a:lstStyle/>
          <a:p>
            <a:pPr algn="l" rtl="1"/>
            <a:r>
              <a:rPr lang="ar-DZ" sz="2400" b="1" dirty="0">
                <a:solidFill>
                  <a:schemeClr val="bg1"/>
                </a:solidFill>
              </a:rPr>
              <a:t>اتجاه </a:t>
            </a:r>
            <a:r>
              <a:rPr lang="fr-FR" sz="2400" b="1" dirty="0">
                <a:solidFill>
                  <a:schemeClr val="bg1"/>
                </a:solidFill>
              </a:rPr>
              <a:t>LPI </a:t>
            </a:r>
            <a:r>
              <a:rPr lang="ar-DZ" sz="2400" b="1" dirty="0">
                <a:solidFill>
                  <a:schemeClr val="bg1"/>
                </a:solidFill>
              </a:rPr>
              <a:t>للأنواع المهددة عالميا</a:t>
            </a:r>
            <a:endParaRPr lang="fr-FR" sz="2400" b="1" dirty="0">
              <a:solidFill>
                <a:schemeClr val="bg1"/>
              </a:solidFill>
            </a:endParaRPr>
          </a:p>
        </p:txBody>
      </p:sp>
      <p:sp>
        <p:nvSpPr>
          <p:cNvPr id="7" name="ZoneTexte 6"/>
          <p:cNvSpPr txBox="1"/>
          <p:nvPr/>
        </p:nvSpPr>
        <p:spPr>
          <a:xfrm>
            <a:off x="1372337" y="5182455"/>
            <a:ext cx="7200800" cy="707886"/>
          </a:xfrm>
          <a:prstGeom prst="rect">
            <a:avLst/>
          </a:prstGeom>
          <a:noFill/>
        </p:spPr>
        <p:txBody>
          <a:bodyPr wrap="square" rtlCol="0">
            <a:spAutoFit/>
          </a:bodyPr>
          <a:lstStyle/>
          <a:p>
            <a:pPr algn="r" rtl="1"/>
            <a:r>
              <a:rPr lang="ar-DZ" dirty="0"/>
              <a:t>تظهر أنواع الأراضي الرطبة المهددة بالانقراض (عادة ما تكون متوطنة في البحر المتوسط) اتجاهات سكانية سلبية على مدى الفترة الزمنية ، خاصة منذ التسعينيات.</a:t>
            </a:r>
            <a:endParaRPr lang="en-US" dirty="0"/>
          </a:p>
        </p:txBody>
      </p:sp>
    </p:spTree>
    <p:extLst>
      <p:ext uri="{BB962C8B-B14F-4D97-AF65-F5344CB8AC3E}">
        <p14:creationId xmlns:p14="http://schemas.microsoft.com/office/powerpoint/2010/main" val="39556827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arte_m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813" y="1144588"/>
            <a:ext cx="5616575"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Freeform 3"/>
          <p:cNvSpPr>
            <a:spLocks/>
          </p:cNvSpPr>
          <p:nvPr/>
        </p:nvSpPr>
        <p:spPr bwMode="auto">
          <a:xfrm>
            <a:off x="1223963" y="1978025"/>
            <a:ext cx="3490912" cy="2398713"/>
          </a:xfrm>
          <a:custGeom>
            <a:avLst/>
            <a:gdLst>
              <a:gd name="T0" fmla="*/ 468312 w 2199"/>
              <a:gd name="T1" fmla="*/ 227013 h 1511"/>
              <a:gd name="T2" fmla="*/ 1403350 w 2199"/>
              <a:gd name="T3" fmla="*/ 442913 h 1511"/>
              <a:gd name="T4" fmla="*/ 1763712 w 2199"/>
              <a:gd name="T5" fmla="*/ 155575 h 1511"/>
              <a:gd name="T6" fmla="*/ 2124075 w 2199"/>
              <a:gd name="T7" fmla="*/ 227013 h 1511"/>
              <a:gd name="T8" fmla="*/ 2771775 w 2199"/>
              <a:gd name="T9" fmla="*/ 11113 h 1511"/>
              <a:gd name="T10" fmla="*/ 2771775 w 2199"/>
              <a:gd name="T11" fmla="*/ 298450 h 1511"/>
              <a:gd name="T12" fmla="*/ 3419475 w 2199"/>
              <a:gd name="T13" fmla="*/ 1019175 h 1511"/>
              <a:gd name="T14" fmla="*/ 2339975 w 2199"/>
              <a:gd name="T15" fmla="*/ 2027238 h 1511"/>
              <a:gd name="T16" fmla="*/ 323850 w 2199"/>
              <a:gd name="T17" fmla="*/ 2098675 h 1511"/>
              <a:gd name="T18" fmla="*/ 395287 w 2199"/>
              <a:gd name="T19" fmla="*/ 227013 h 1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9"/>
              <a:gd name="T31" fmla="*/ 0 h 1511"/>
              <a:gd name="T32" fmla="*/ 2199 w 2199"/>
              <a:gd name="T33" fmla="*/ 1511 h 1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9" h="1511">
                <a:moveTo>
                  <a:pt x="295" y="143"/>
                </a:moveTo>
                <a:cubicBezTo>
                  <a:pt x="521" y="214"/>
                  <a:pt x="748" y="286"/>
                  <a:pt x="884" y="279"/>
                </a:cubicBezTo>
                <a:cubicBezTo>
                  <a:pt x="1020" y="272"/>
                  <a:pt x="1035" y="121"/>
                  <a:pt x="1111" y="98"/>
                </a:cubicBezTo>
                <a:cubicBezTo>
                  <a:pt x="1187" y="75"/>
                  <a:pt x="1232" y="158"/>
                  <a:pt x="1338" y="143"/>
                </a:cubicBezTo>
                <a:cubicBezTo>
                  <a:pt x="1444" y="128"/>
                  <a:pt x="1678" y="0"/>
                  <a:pt x="1746" y="7"/>
                </a:cubicBezTo>
                <a:cubicBezTo>
                  <a:pt x="1814" y="14"/>
                  <a:pt x="1678" y="82"/>
                  <a:pt x="1746" y="188"/>
                </a:cubicBezTo>
                <a:cubicBezTo>
                  <a:pt x="1814" y="294"/>
                  <a:pt x="2199" y="461"/>
                  <a:pt x="2154" y="642"/>
                </a:cubicBezTo>
                <a:cubicBezTo>
                  <a:pt x="2109" y="823"/>
                  <a:pt x="1799" y="1164"/>
                  <a:pt x="1474" y="1277"/>
                </a:cubicBezTo>
                <a:cubicBezTo>
                  <a:pt x="1149" y="1390"/>
                  <a:pt x="408" y="1511"/>
                  <a:pt x="204" y="1322"/>
                </a:cubicBezTo>
                <a:cubicBezTo>
                  <a:pt x="0" y="1133"/>
                  <a:pt x="124" y="638"/>
                  <a:pt x="249" y="143"/>
                </a:cubicBezTo>
              </a:path>
            </a:pathLst>
          </a:custGeom>
          <a:solidFill>
            <a:srgbClr val="FF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9460" name="Freeform 4"/>
          <p:cNvSpPr>
            <a:spLocks/>
          </p:cNvSpPr>
          <p:nvPr/>
        </p:nvSpPr>
        <p:spPr bwMode="auto">
          <a:xfrm>
            <a:off x="3575050" y="1628775"/>
            <a:ext cx="3505200" cy="3013075"/>
          </a:xfrm>
          <a:custGeom>
            <a:avLst/>
            <a:gdLst>
              <a:gd name="T0" fmla="*/ 557213 w 2208"/>
              <a:gd name="T1" fmla="*/ 361950 h 1898"/>
              <a:gd name="T2" fmla="*/ 1573213 w 2208"/>
              <a:gd name="T3" fmla="*/ 1008063 h 1898"/>
              <a:gd name="T4" fmla="*/ 1860550 w 2208"/>
              <a:gd name="T5" fmla="*/ 936625 h 1898"/>
              <a:gd name="T6" fmla="*/ 2076450 w 2208"/>
              <a:gd name="T7" fmla="*/ 360363 h 1898"/>
              <a:gd name="T8" fmla="*/ 2725738 w 2208"/>
              <a:gd name="T9" fmla="*/ 71438 h 1898"/>
              <a:gd name="T10" fmla="*/ 3444875 w 2208"/>
              <a:gd name="T11" fmla="*/ 792163 h 1898"/>
              <a:gd name="T12" fmla="*/ 3084513 w 2208"/>
              <a:gd name="T13" fmla="*/ 2520950 h 1898"/>
              <a:gd name="T14" fmla="*/ 2581275 w 2208"/>
              <a:gd name="T15" fmla="*/ 2736850 h 1898"/>
              <a:gd name="T16" fmla="*/ 420688 w 2208"/>
              <a:gd name="T17" fmla="*/ 2952750 h 1898"/>
              <a:gd name="T18" fmla="*/ 60325 w 2208"/>
              <a:gd name="T19" fmla="*/ 2376488 h 1898"/>
              <a:gd name="T20" fmla="*/ 603250 w 2208"/>
              <a:gd name="T21" fmla="*/ 2028825 h 1898"/>
              <a:gd name="T22" fmla="*/ 969963 w 2208"/>
              <a:gd name="T23" fmla="*/ 1527175 h 1898"/>
              <a:gd name="T24" fmla="*/ 1095375 w 2208"/>
              <a:gd name="T25" fmla="*/ 1212850 h 1898"/>
              <a:gd name="T26" fmla="*/ 1041400 w 2208"/>
              <a:gd name="T27" fmla="*/ 1150938 h 1898"/>
              <a:gd name="T28" fmla="*/ 420688 w 2208"/>
              <a:gd name="T29" fmla="*/ 647700 h 1898"/>
              <a:gd name="T30" fmla="*/ 557213 w 2208"/>
              <a:gd name="T31" fmla="*/ 361950 h 18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8"/>
              <a:gd name="T49" fmla="*/ 0 h 1898"/>
              <a:gd name="T50" fmla="*/ 2208 w 2208"/>
              <a:gd name="T51" fmla="*/ 1898 h 18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8" h="1898">
                <a:moveTo>
                  <a:pt x="351" y="228"/>
                </a:moveTo>
                <a:cubicBezTo>
                  <a:pt x="472" y="266"/>
                  <a:pt x="854" y="575"/>
                  <a:pt x="991" y="635"/>
                </a:cubicBezTo>
                <a:cubicBezTo>
                  <a:pt x="1128" y="695"/>
                  <a:pt x="1119" y="658"/>
                  <a:pt x="1172" y="590"/>
                </a:cubicBezTo>
                <a:cubicBezTo>
                  <a:pt x="1225" y="522"/>
                  <a:pt x="1217" y="318"/>
                  <a:pt x="1308" y="227"/>
                </a:cubicBezTo>
                <a:cubicBezTo>
                  <a:pt x="1399" y="136"/>
                  <a:pt x="1573" y="0"/>
                  <a:pt x="1717" y="45"/>
                </a:cubicBezTo>
                <a:cubicBezTo>
                  <a:pt x="1861" y="90"/>
                  <a:pt x="2132" y="242"/>
                  <a:pt x="2170" y="499"/>
                </a:cubicBezTo>
                <a:cubicBezTo>
                  <a:pt x="2208" y="756"/>
                  <a:pt x="2034" y="1384"/>
                  <a:pt x="1943" y="1588"/>
                </a:cubicBezTo>
                <a:cubicBezTo>
                  <a:pt x="1852" y="1792"/>
                  <a:pt x="1906" y="1679"/>
                  <a:pt x="1626" y="1724"/>
                </a:cubicBezTo>
                <a:cubicBezTo>
                  <a:pt x="1346" y="1769"/>
                  <a:pt x="530" y="1898"/>
                  <a:pt x="265" y="1860"/>
                </a:cubicBezTo>
                <a:cubicBezTo>
                  <a:pt x="0" y="1822"/>
                  <a:pt x="19" y="1594"/>
                  <a:pt x="38" y="1497"/>
                </a:cubicBezTo>
                <a:cubicBezTo>
                  <a:pt x="57" y="1400"/>
                  <a:pt x="285" y="1367"/>
                  <a:pt x="380" y="1278"/>
                </a:cubicBezTo>
                <a:cubicBezTo>
                  <a:pt x="475" y="1189"/>
                  <a:pt x="559" y="1048"/>
                  <a:pt x="611" y="962"/>
                </a:cubicBezTo>
                <a:cubicBezTo>
                  <a:pt x="663" y="876"/>
                  <a:pt x="683" y="803"/>
                  <a:pt x="690" y="764"/>
                </a:cubicBezTo>
                <a:cubicBezTo>
                  <a:pt x="697" y="725"/>
                  <a:pt x="727" y="784"/>
                  <a:pt x="656" y="725"/>
                </a:cubicBezTo>
                <a:cubicBezTo>
                  <a:pt x="585" y="666"/>
                  <a:pt x="316" y="491"/>
                  <a:pt x="265" y="408"/>
                </a:cubicBezTo>
                <a:cubicBezTo>
                  <a:pt x="214" y="325"/>
                  <a:pt x="230" y="190"/>
                  <a:pt x="351" y="228"/>
                </a:cubicBezTo>
                <a:close/>
              </a:path>
            </a:pathLst>
          </a:custGeom>
          <a:solidFill>
            <a:srgbClr val="0066FF">
              <a:alpha val="2588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19461" name="Group 5"/>
          <p:cNvGrpSpPr>
            <a:grpSpLocks/>
          </p:cNvGrpSpPr>
          <p:nvPr/>
        </p:nvGrpSpPr>
        <p:grpSpPr bwMode="auto">
          <a:xfrm>
            <a:off x="1547813" y="1844675"/>
            <a:ext cx="5111750" cy="2447925"/>
            <a:chOff x="975" y="1162"/>
            <a:chExt cx="3220" cy="1542"/>
          </a:xfrm>
        </p:grpSpPr>
        <p:sp>
          <p:nvSpPr>
            <p:cNvPr id="19537" name="Oval 6"/>
            <p:cNvSpPr>
              <a:spLocks noChangeArrowheads="1"/>
            </p:cNvSpPr>
            <p:nvPr/>
          </p:nvSpPr>
          <p:spPr bwMode="auto">
            <a:xfrm>
              <a:off x="1746"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38" name="Oval 7"/>
            <p:cNvSpPr>
              <a:spLocks noChangeArrowheads="1"/>
            </p:cNvSpPr>
            <p:nvPr/>
          </p:nvSpPr>
          <p:spPr bwMode="auto">
            <a:xfrm>
              <a:off x="3833"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39" name="Oval 8"/>
            <p:cNvSpPr>
              <a:spLocks noChangeArrowheads="1"/>
            </p:cNvSpPr>
            <p:nvPr/>
          </p:nvSpPr>
          <p:spPr bwMode="auto">
            <a:xfrm>
              <a:off x="3969"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0" name="Oval 9"/>
            <p:cNvSpPr>
              <a:spLocks noChangeArrowheads="1"/>
            </p:cNvSpPr>
            <p:nvPr/>
          </p:nvSpPr>
          <p:spPr bwMode="auto">
            <a:xfrm>
              <a:off x="2971"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1" name="Oval 10"/>
            <p:cNvSpPr>
              <a:spLocks noChangeArrowheads="1"/>
            </p:cNvSpPr>
            <p:nvPr/>
          </p:nvSpPr>
          <p:spPr bwMode="auto">
            <a:xfrm>
              <a:off x="1474"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2" name="Oval 11"/>
            <p:cNvSpPr>
              <a:spLocks noChangeArrowheads="1"/>
            </p:cNvSpPr>
            <p:nvPr/>
          </p:nvSpPr>
          <p:spPr bwMode="auto">
            <a:xfrm>
              <a:off x="1882"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3" name="Oval 12"/>
            <p:cNvSpPr>
              <a:spLocks noChangeArrowheads="1"/>
            </p:cNvSpPr>
            <p:nvPr/>
          </p:nvSpPr>
          <p:spPr bwMode="auto">
            <a:xfrm>
              <a:off x="4105"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4" name="Oval 13"/>
            <p:cNvSpPr>
              <a:spLocks noChangeArrowheads="1"/>
            </p:cNvSpPr>
            <p:nvPr/>
          </p:nvSpPr>
          <p:spPr bwMode="auto">
            <a:xfrm>
              <a:off x="1066" y="193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5" name="Oval 14"/>
            <p:cNvSpPr>
              <a:spLocks noChangeArrowheads="1"/>
            </p:cNvSpPr>
            <p:nvPr/>
          </p:nvSpPr>
          <p:spPr bwMode="auto">
            <a:xfrm>
              <a:off x="3878"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6" name="Oval 15"/>
            <p:cNvSpPr>
              <a:spLocks noChangeArrowheads="1"/>
            </p:cNvSpPr>
            <p:nvPr/>
          </p:nvSpPr>
          <p:spPr bwMode="auto">
            <a:xfrm>
              <a:off x="97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7" name="Oval 16"/>
            <p:cNvSpPr>
              <a:spLocks noChangeArrowheads="1"/>
            </p:cNvSpPr>
            <p:nvPr/>
          </p:nvSpPr>
          <p:spPr bwMode="auto">
            <a:xfrm>
              <a:off x="1701"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8" name="Oval 17"/>
            <p:cNvSpPr>
              <a:spLocks noChangeArrowheads="1"/>
            </p:cNvSpPr>
            <p:nvPr/>
          </p:nvSpPr>
          <p:spPr bwMode="auto">
            <a:xfrm>
              <a:off x="3742"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9" name="Oval 18"/>
            <p:cNvSpPr>
              <a:spLocks noChangeArrowheads="1"/>
            </p:cNvSpPr>
            <p:nvPr/>
          </p:nvSpPr>
          <p:spPr bwMode="auto">
            <a:xfrm>
              <a:off x="2018"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0" name="Oval 19"/>
            <p:cNvSpPr>
              <a:spLocks noChangeArrowheads="1"/>
            </p:cNvSpPr>
            <p:nvPr/>
          </p:nvSpPr>
          <p:spPr bwMode="auto">
            <a:xfrm>
              <a:off x="3651"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1" name="Oval 20"/>
            <p:cNvSpPr>
              <a:spLocks noChangeArrowheads="1"/>
            </p:cNvSpPr>
            <p:nvPr/>
          </p:nvSpPr>
          <p:spPr bwMode="auto">
            <a:xfrm>
              <a:off x="2200"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2" name="Oval 21"/>
            <p:cNvSpPr>
              <a:spLocks noChangeArrowheads="1"/>
            </p:cNvSpPr>
            <p:nvPr/>
          </p:nvSpPr>
          <p:spPr bwMode="auto">
            <a:xfrm>
              <a:off x="2880"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3" name="Oval 22"/>
            <p:cNvSpPr>
              <a:spLocks noChangeArrowheads="1"/>
            </p:cNvSpPr>
            <p:nvPr/>
          </p:nvSpPr>
          <p:spPr bwMode="auto">
            <a:xfrm>
              <a:off x="3923"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4" name="Oval 23"/>
            <p:cNvSpPr>
              <a:spLocks noChangeArrowheads="1"/>
            </p:cNvSpPr>
            <p:nvPr/>
          </p:nvSpPr>
          <p:spPr bwMode="auto">
            <a:xfrm>
              <a:off x="3515"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5" name="Oval 24"/>
            <p:cNvSpPr>
              <a:spLocks noChangeArrowheads="1"/>
            </p:cNvSpPr>
            <p:nvPr/>
          </p:nvSpPr>
          <p:spPr bwMode="auto">
            <a:xfrm>
              <a:off x="3878"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6" name="Oval 25"/>
            <p:cNvSpPr>
              <a:spLocks noChangeArrowheads="1"/>
            </p:cNvSpPr>
            <p:nvPr/>
          </p:nvSpPr>
          <p:spPr bwMode="auto">
            <a:xfrm>
              <a:off x="3969" y="256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7" name="Oval 26"/>
            <p:cNvSpPr>
              <a:spLocks noChangeArrowheads="1"/>
            </p:cNvSpPr>
            <p:nvPr/>
          </p:nvSpPr>
          <p:spPr bwMode="auto">
            <a:xfrm>
              <a:off x="1927"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8" name="Oval 27"/>
            <p:cNvSpPr>
              <a:spLocks noChangeArrowheads="1"/>
            </p:cNvSpPr>
            <p:nvPr/>
          </p:nvSpPr>
          <p:spPr bwMode="auto">
            <a:xfrm>
              <a:off x="1927"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9" name="Oval 28"/>
            <p:cNvSpPr>
              <a:spLocks noChangeArrowheads="1"/>
            </p:cNvSpPr>
            <p:nvPr/>
          </p:nvSpPr>
          <p:spPr bwMode="auto">
            <a:xfrm>
              <a:off x="1565"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0" name="Oval 29"/>
            <p:cNvSpPr>
              <a:spLocks noChangeArrowheads="1"/>
            </p:cNvSpPr>
            <p:nvPr/>
          </p:nvSpPr>
          <p:spPr bwMode="auto">
            <a:xfrm>
              <a:off x="2245"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1" name="Oval 30"/>
            <p:cNvSpPr>
              <a:spLocks noChangeArrowheads="1"/>
            </p:cNvSpPr>
            <p:nvPr/>
          </p:nvSpPr>
          <p:spPr bwMode="auto">
            <a:xfrm>
              <a:off x="2154"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2" name="Oval 31"/>
            <p:cNvSpPr>
              <a:spLocks noChangeArrowheads="1"/>
            </p:cNvSpPr>
            <p:nvPr/>
          </p:nvSpPr>
          <p:spPr bwMode="auto">
            <a:xfrm>
              <a:off x="1020"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3" name="Oval 32"/>
            <p:cNvSpPr>
              <a:spLocks noChangeArrowheads="1"/>
            </p:cNvSpPr>
            <p:nvPr/>
          </p:nvSpPr>
          <p:spPr bwMode="auto">
            <a:xfrm>
              <a:off x="1837"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4" name="Oval 33"/>
            <p:cNvSpPr>
              <a:spLocks noChangeArrowheads="1"/>
            </p:cNvSpPr>
            <p:nvPr/>
          </p:nvSpPr>
          <p:spPr bwMode="auto">
            <a:xfrm>
              <a:off x="4014"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5" name="Oval 34"/>
            <p:cNvSpPr>
              <a:spLocks noChangeArrowheads="1"/>
            </p:cNvSpPr>
            <p:nvPr/>
          </p:nvSpPr>
          <p:spPr bwMode="auto">
            <a:xfrm>
              <a:off x="2336"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6" name="Oval 35"/>
            <p:cNvSpPr>
              <a:spLocks noChangeArrowheads="1"/>
            </p:cNvSpPr>
            <p:nvPr/>
          </p:nvSpPr>
          <p:spPr bwMode="auto">
            <a:xfrm>
              <a:off x="2336"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7" name="Oval 36"/>
            <p:cNvSpPr>
              <a:spLocks noChangeArrowheads="1"/>
            </p:cNvSpPr>
            <p:nvPr/>
          </p:nvSpPr>
          <p:spPr bwMode="auto">
            <a:xfrm>
              <a:off x="2426"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8" name="Oval 37"/>
            <p:cNvSpPr>
              <a:spLocks noChangeArrowheads="1"/>
            </p:cNvSpPr>
            <p:nvPr/>
          </p:nvSpPr>
          <p:spPr bwMode="auto">
            <a:xfrm>
              <a:off x="2426"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9" name="Oval 38"/>
            <p:cNvSpPr>
              <a:spLocks noChangeArrowheads="1"/>
            </p:cNvSpPr>
            <p:nvPr/>
          </p:nvSpPr>
          <p:spPr bwMode="auto">
            <a:xfrm>
              <a:off x="2200"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0" name="Oval 39"/>
            <p:cNvSpPr>
              <a:spLocks noChangeArrowheads="1"/>
            </p:cNvSpPr>
            <p:nvPr/>
          </p:nvSpPr>
          <p:spPr bwMode="auto">
            <a:xfrm>
              <a:off x="1973"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1" name="Oval 40"/>
            <p:cNvSpPr>
              <a:spLocks noChangeArrowheads="1"/>
            </p:cNvSpPr>
            <p:nvPr/>
          </p:nvSpPr>
          <p:spPr bwMode="auto">
            <a:xfrm>
              <a:off x="2653"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2" name="Oval 41"/>
            <p:cNvSpPr>
              <a:spLocks noChangeArrowheads="1"/>
            </p:cNvSpPr>
            <p:nvPr/>
          </p:nvSpPr>
          <p:spPr bwMode="auto">
            <a:xfrm>
              <a:off x="4014"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3" name="Oval 42"/>
            <p:cNvSpPr>
              <a:spLocks noChangeArrowheads="1"/>
            </p:cNvSpPr>
            <p:nvPr/>
          </p:nvSpPr>
          <p:spPr bwMode="auto">
            <a:xfrm>
              <a:off x="3560"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4" name="Oval 43"/>
            <p:cNvSpPr>
              <a:spLocks noChangeArrowheads="1"/>
            </p:cNvSpPr>
            <p:nvPr/>
          </p:nvSpPr>
          <p:spPr bwMode="auto">
            <a:xfrm>
              <a:off x="1701"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5" name="Oval 44"/>
            <p:cNvSpPr>
              <a:spLocks noChangeArrowheads="1"/>
            </p:cNvSpPr>
            <p:nvPr/>
          </p:nvSpPr>
          <p:spPr bwMode="auto">
            <a:xfrm>
              <a:off x="165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6" name="Oval 45"/>
            <p:cNvSpPr>
              <a:spLocks noChangeArrowheads="1"/>
            </p:cNvSpPr>
            <p:nvPr/>
          </p:nvSpPr>
          <p:spPr bwMode="auto">
            <a:xfrm>
              <a:off x="2290"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7" name="Oval 46"/>
            <p:cNvSpPr>
              <a:spLocks noChangeArrowheads="1"/>
            </p:cNvSpPr>
            <p:nvPr/>
          </p:nvSpPr>
          <p:spPr bwMode="auto">
            <a:xfrm>
              <a:off x="4059"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8" name="Oval 47"/>
            <p:cNvSpPr>
              <a:spLocks noChangeArrowheads="1"/>
            </p:cNvSpPr>
            <p:nvPr/>
          </p:nvSpPr>
          <p:spPr bwMode="auto">
            <a:xfrm>
              <a:off x="3696"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9" name="Oval 48"/>
            <p:cNvSpPr>
              <a:spLocks noChangeArrowheads="1"/>
            </p:cNvSpPr>
            <p:nvPr/>
          </p:nvSpPr>
          <p:spPr bwMode="auto">
            <a:xfrm>
              <a:off x="1066"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0" name="Oval 49"/>
            <p:cNvSpPr>
              <a:spLocks noChangeArrowheads="1"/>
            </p:cNvSpPr>
            <p:nvPr/>
          </p:nvSpPr>
          <p:spPr bwMode="auto">
            <a:xfrm>
              <a:off x="975"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1" name="Oval 50"/>
            <p:cNvSpPr>
              <a:spLocks noChangeArrowheads="1"/>
            </p:cNvSpPr>
            <p:nvPr/>
          </p:nvSpPr>
          <p:spPr bwMode="auto">
            <a:xfrm>
              <a:off x="2971"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2" name="Oval 51"/>
            <p:cNvSpPr>
              <a:spLocks noChangeArrowheads="1"/>
            </p:cNvSpPr>
            <p:nvPr/>
          </p:nvSpPr>
          <p:spPr bwMode="auto">
            <a:xfrm>
              <a:off x="3787"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3" name="Oval 52"/>
            <p:cNvSpPr>
              <a:spLocks noChangeArrowheads="1"/>
            </p:cNvSpPr>
            <p:nvPr/>
          </p:nvSpPr>
          <p:spPr bwMode="auto">
            <a:xfrm>
              <a:off x="4059"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4" name="Oval 53"/>
            <p:cNvSpPr>
              <a:spLocks noChangeArrowheads="1"/>
            </p:cNvSpPr>
            <p:nvPr/>
          </p:nvSpPr>
          <p:spPr bwMode="auto">
            <a:xfrm>
              <a:off x="3560"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5" name="Oval 54"/>
            <p:cNvSpPr>
              <a:spLocks noChangeArrowheads="1"/>
            </p:cNvSpPr>
            <p:nvPr/>
          </p:nvSpPr>
          <p:spPr bwMode="auto">
            <a:xfrm>
              <a:off x="3379"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6" name="Oval 55"/>
            <p:cNvSpPr>
              <a:spLocks noChangeArrowheads="1"/>
            </p:cNvSpPr>
            <p:nvPr/>
          </p:nvSpPr>
          <p:spPr bwMode="auto">
            <a:xfrm>
              <a:off x="2426"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7" name="Oval 56"/>
            <p:cNvSpPr>
              <a:spLocks noChangeArrowheads="1"/>
            </p:cNvSpPr>
            <p:nvPr/>
          </p:nvSpPr>
          <p:spPr bwMode="auto">
            <a:xfrm>
              <a:off x="1202"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8" name="Oval 57"/>
            <p:cNvSpPr>
              <a:spLocks noChangeArrowheads="1"/>
            </p:cNvSpPr>
            <p:nvPr/>
          </p:nvSpPr>
          <p:spPr bwMode="auto">
            <a:xfrm>
              <a:off x="1066"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9" name="Oval 58"/>
            <p:cNvSpPr>
              <a:spLocks noChangeArrowheads="1"/>
            </p:cNvSpPr>
            <p:nvPr/>
          </p:nvSpPr>
          <p:spPr bwMode="auto">
            <a:xfrm>
              <a:off x="3833" y="261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0" name="Oval 59"/>
            <p:cNvSpPr>
              <a:spLocks noChangeArrowheads="1"/>
            </p:cNvSpPr>
            <p:nvPr/>
          </p:nvSpPr>
          <p:spPr bwMode="auto">
            <a:xfrm>
              <a:off x="2245"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1" name="Oval 60"/>
            <p:cNvSpPr>
              <a:spLocks noChangeArrowheads="1"/>
            </p:cNvSpPr>
            <p:nvPr/>
          </p:nvSpPr>
          <p:spPr bwMode="auto">
            <a:xfrm>
              <a:off x="3696"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2" name="Oval 61"/>
            <p:cNvSpPr>
              <a:spLocks noChangeArrowheads="1"/>
            </p:cNvSpPr>
            <p:nvPr/>
          </p:nvSpPr>
          <p:spPr bwMode="auto">
            <a:xfrm>
              <a:off x="3152"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3" name="Oval 62"/>
            <p:cNvSpPr>
              <a:spLocks noChangeArrowheads="1"/>
            </p:cNvSpPr>
            <p:nvPr/>
          </p:nvSpPr>
          <p:spPr bwMode="auto">
            <a:xfrm>
              <a:off x="2018"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4" name="Oval 63"/>
            <p:cNvSpPr>
              <a:spLocks noChangeArrowheads="1"/>
            </p:cNvSpPr>
            <p:nvPr/>
          </p:nvSpPr>
          <p:spPr bwMode="auto">
            <a:xfrm>
              <a:off x="2200" y="238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5" name="Oval 64"/>
            <p:cNvSpPr>
              <a:spLocks noChangeArrowheads="1"/>
            </p:cNvSpPr>
            <p:nvPr/>
          </p:nvSpPr>
          <p:spPr bwMode="auto">
            <a:xfrm>
              <a:off x="3833"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6" name="Oval 65"/>
            <p:cNvSpPr>
              <a:spLocks noChangeArrowheads="1"/>
            </p:cNvSpPr>
            <p:nvPr/>
          </p:nvSpPr>
          <p:spPr bwMode="auto">
            <a:xfrm>
              <a:off x="4150" y="247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7" name="Oval 66"/>
            <p:cNvSpPr>
              <a:spLocks noChangeArrowheads="1"/>
            </p:cNvSpPr>
            <p:nvPr/>
          </p:nvSpPr>
          <p:spPr bwMode="auto">
            <a:xfrm>
              <a:off x="242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8" name="Oval 67"/>
            <p:cNvSpPr>
              <a:spLocks noChangeArrowheads="1"/>
            </p:cNvSpPr>
            <p:nvPr/>
          </p:nvSpPr>
          <p:spPr bwMode="auto">
            <a:xfrm>
              <a:off x="2290" y="234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9" name="Oval 68"/>
            <p:cNvSpPr>
              <a:spLocks noChangeArrowheads="1"/>
            </p:cNvSpPr>
            <p:nvPr/>
          </p:nvSpPr>
          <p:spPr bwMode="auto">
            <a:xfrm>
              <a:off x="1429"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0" name="Oval 69"/>
            <p:cNvSpPr>
              <a:spLocks noChangeArrowheads="1"/>
            </p:cNvSpPr>
            <p:nvPr/>
          </p:nvSpPr>
          <p:spPr bwMode="auto">
            <a:xfrm>
              <a:off x="1837"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1" name="Oval 70"/>
            <p:cNvSpPr>
              <a:spLocks noChangeArrowheads="1"/>
            </p:cNvSpPr>
            <p:nvPr/>
          </p:nvSpPr>
          <p:spPr bwMode="auto">
            <a:xfrm>
              <a:off x="3969" y="116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2" name="Oval 71"/>
            <p:cNvSpPr>
              <a:spLocks noChangeArrowheads="1"/>
            </p:cNvSpPr>
            <p:nvPr/>
          </p:nvSpPr>
          <p:spPr bwMode="auto">
            <a:xfrm>
              <a:off x="2562"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3" name="Oval 72"/>
            <p:cNvSpPr>
              <a:spLocks noChangeArrowheads="1"/>
            </p:cNvSpPr>
            <p:nvPr/>
          </p:nvSpPr>
          <p:spPr bwMode="auto">
            <a:xfrm>
              <a:off x="2698" y="197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4" name="Oval 73"/>
            <p:cNvSpPr>
              <a:spLocks noChangeArrowheads="1"/>
            </p:cNvSpPr>
            <p:nvPr/>
          </p:nvSpPr>
          <p:spPr bwMode="auto">
            <a:xfrm>
              <a:off x="2200" y="229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5" name="Oval 74"/>
            <p:cNvSpPr>
              <a:spLocks noChangeArrowheads="1"/>
            </p:cNvSpPr>
            <p:nvPr/>
          </p:nvSpPr>
          <p:spPr bwMode="auto">
            <a:xfrm>
              <a:off x="3878"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6" name="Oval 75"/>
            <p:cNvSpPr>
              <a:spLocks noChangeArrowheads="1"/>
            </p:cNvSpPr>
            <p:nvPr/>
          </p:nvSpPr>
          <p:spPr bwMode="auto">
            <a:xfrm>
              <a:off x="3515"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7" name="Oval 76"/>
            <p:cNvSpPr>
              <a:spLocks noChangeArrowheads="1"/>
            </p:cNvSpPr>
            <p:nvPr/>
          </p:nvSpPr>
          <p:spPr bwMode="auto">
            <a:xfrm>
              <a:off x="2744"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8" name="Oval 77"/>
            <p:cNvSpPr>
              <a:spLocks noChangeArrowheads="1"/>
            </p:cNvSpPr>
            <p:nvPr/>
          </p:nvSpPr>
          <p:spPr bwMode="auto">
            <a:xfrm>
              <a:off x="3833"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9" name="Oval 78"/>
            <p:cNvSpPr>
              <a:spLocks noChangeArrowheads="1"/>
            </p:cNvSpPr>
            <p:nvPr/>
          </p:nvSpPr>
          <p:spPr bwMode="auto">
            <a:xfrm>
              <a:off x="2200"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0" name="Oval 79"/>
            <p:cNvSpPr>
              <a:spLocks noChangeArrowheads="1"/>
            </p:cNvSpPr>
            <p:nvPr/>
          </p:nvSpPr>
          <p:spPr bwMode="auto">
            <a:xfrm>
              <a:off x="2336"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1" name="Oval 80"/>
            <p:cNvSpPr>
              <a:spLocks noChangeArrowheads="1"/>
            </p:cNvSpPr>
            <p:nvPr/>
          </p:nvSpPr>
          <p:spPr bwMode="auto">
            <a:xfrm>
              <a:off x="1020"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2" name="Oval 81"/>
            <p:cNvSpPr>
              <a:spLocks noChangeArrowheads="1"/>
            </p:cNvSpPr>
            <p:nvPr/>
          </p:nvSpPr>
          <p:spPr bwMode="auto">
            <a:xfrm>
              <a:off x="2426"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3" name="Oval 82"/>
            <p:cNvSpPr>
              <a:spLocks noChangeArrowheads="1"/>
            </p:cNvSpPr>
            <p:nvPr/>
          </p:nvSpPr>
          <p:spPr bwMode="auto">
            <a:xfrm>
              <a:off x="2517"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4" name="Oval 83"/>
            <p:cNvSpPr>
              <a:spLocks noChangeArrowheads="1"/>
            </p:cNvSpPr>
            <p:nvPr/>
          </p:nvSpPr>
          <p:spPr bwMode="auto">
            <a:xfrm>
              <a:off x="3061"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5" name="Oval 84"/>
            <p:cNvSpPr>
              <a:spLocks noChangeArrowheads="1"/>
            </p:cNvSpPr>
            <p:nvPr/>
          </p:nvSpPr>
          <p:spPr bwMode="auto">
            <a:xfrm>
              <a:off x="3107"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6" name="Oval 85"/>
            <p:cNvSpPr>
              <a:spLocks noChangeArrowheads="1"/>
            </p:cNvSpPr>
            <p:nvPr/>
          </p:nvSpPr>
          <p:spPr bwMode="auto">
            <a:xfrm>
              <a:off x="3878" y="256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7" name="Oval 86"/>
            <p:cNvSpPr>
              <a:spLocks noChangeArrowheads="1"/>
            </p:cNvSpPr>
            <p:nvPr/>
          </p:nvSpPr>
          <p:spPr bwMode="auto">
            <a:xfrm>
              <a:off x="1746"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8" name="Oval 87"/>
            <p:cNvSpPr>
              <a:spLocks noChangeArrowheads="1"/>
            </p:cNvSpPr>
            <p:nvPr/>
          </p:nvSpPr>
          <p:spPr bwMode="auto">
            <a:xfrm>
              <a:off x="1791"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9" name="Oval 88"/>
            <p:cNvSpPr>
              <a:spLocks noChangeArrowheads="1"/>
            </p:cNvSpPr>
            <p:nvPr/>
          </p:nvSpPr>
          <p:spPr bwMode="auto">
            <a:xfrm>
              <a:off x="3969"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0" name="Oval 89"/>
            <p:cNvSpPr>
              <a:spLocks noChangeArrowheads="1"/>
            </p:cNvSpPr>
            <p:nvPr/>
          </p:nvSpPr>
          <p:spPr bwMode="auto">
            <a:xfrm>
              <a:off x="2608"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1" name="Oval 90"/>
            <p:cNvSpPr>
              <a:spLocks noChangeArrowheads="1"/>
            </p:cNvSpPr>
            <p:nvPr/>
          </p:nvSpPr>
          <p:spPr bwMode="auto">
            <a:xfrm>
              <a:off x="174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2" name="Oval 91"/>
            <p:cNvSpPr>
              <a:spLocks noChangeArrowheads="1"/>
            </p:cNvSpPr>
            <p:nvPr/>
          </p:nvSpPr>
          <p:spPr bwMode="auto">
            <a:xfrm>
              <a:off x="2517"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3" name="Oval 92"/>
            <p:cNvSpPr>
              <a:spLocks noChangeArrowheads="1"/>
            </p:cNvSpPr>
            <p:nvPr/>
          </p:nvSpPr>
          <p:spPr bwMode="auto">
            <a:xfrm>
              <a:off x="3107"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4" name="Oval 93"/>
            <p:cNvSpPr>
              <a:spLocks noChangeArrowheads="1"/>
            </p:cNvSpPr>
            <p:nvPr/>
          </p:nvSpPr>
          <p:spPr bwMode="auto">
            <a:xfrm>
              <a:off x="975" y="229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5" name="Oval 94"/>
            <p:cNvSpPr>
              <a:spLocks noChangeArrowheads="1"/>
            </p:cNvSpPr>
            <p:nvPr/>
          </p:nvSpPr>
          <p:spPr bwMode="auto">
            <a:xfrm>
              <a:off x="1020"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6" name="Oval 95"/>
            <p:cNvSpPr>
              <a:spLocks noChangeArrowheads="1"/>
            </p:cNvSpPr>
            <p:nvPr/>
          </p:nvSpPr>
          <p:spPr bwMode="auto">
            <a:xfrm>
              <a:off x="3787" y="116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7" name="Oval 96"/>
            <p:cNvSpPr>
              <a:spLocks noChangeArrowheads="1"/>
            </p:cNvSpPr>
            <p:nvPr/>
          </p:nvSpPr>
          <p:spPr bwMode="auto">
            <a:xfrm>
              <a:off x="1066"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8" name="Oval 97"/>
            <p:cNvSpPr>
              <a:spLocks noChangeArrowheads="1"/>
            </p:cNvSpPr>
            <p:nvPr/>
          </p:nvSpPr>
          <p:spPr bwMode="auto">
            <a:xfrm>
              <a:off x="2835"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9" name="Oval 98"/>
            <p:cNvSpPr>
              <a:spLocks noChangeArrowheads="1"/>
            </p:cNvSpPr>
            <p:nvPr/>
          </p:nvSpPr>
          <p:spPr bwMode="auto">
            <a:xfrm>
              <a:off x="1383"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0" name="Oval 99"/>
            <p:cNvSpPr>
              <a:spLocks noChangeArrowheads="1"/>
            </p:cNvSpPr>
            <p:nvPr/>
          </p:nvSpPr>
          <p:spPr bwMode="auto">
            <a:xfrm>
              <a:off x="2290"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1" name="Oval 100"/>
            <p:cNvSpPr>
              <a:spLocks noChangeArrowheads="1"/>
            </p:cNvSpPr>
            <p:nvPr/>
          </p:nvSpPr>
          <p:spPr bwMode="auto">
            <a:xfrm>
              <a:off x="3878" y="265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2" name="Oval 101"/>
            <p:cNvSpPr>
              <a:spLocks noChangeArrowheads="1"/>
            </p:cNvSpPr>
            <p:nvPr/>
          </p:nvSpPr>
          <p:spPr bwMode="auto">
            <a:xfrm>
              <a:off x="2562"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3" name="Oval 102"/>
            <p:cNvSpPr>
              <a:spLocks noChangeArrowheads="1"/>
            </p:cNvSpPr>
            <p:nvPr/>
          </p:nvSpPr>
          <p:spPr bwMode="auto">
            <a:xfrm>
              <a:off x="2245"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4" name="Oval 103"/>
            <p:cNvSpPr>
              <a:spLocks noChangeArrowheads="1"/>
            </p:cNvSpPr>
            <p:nvPr/>
          </p:nvSpPr>
          <p:spPr bwMode="auto">
            <a:xfrm>
              <a:off x="3606"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5" name="Oval 104"/>
            <p:cNvSpPr>
              <a:spLocks noChangeArrowheads="1"/>
            </p:cNvSpPr>
            <p:nvPr/>
          </p:nvSpPr>
          <p:spPr bwMode="auto">
            <a:xfrm>
              <a:off x="1111"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6" name="Oval 105"/>
            <p:cNvSpPr>
              <a:spLocks noChangeArrowheads="1"/>
            </p:cNvSpPr>
            <p:nvPr/>
          </p:nvSpPr>
          <p:spPr bwMode="auto">
            <a:xfrm>
              <a:off x="233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7" name="Oval 106"/>
            <p:cNvSpPr>
              <a:spLocks noChangeArrowheads="1"/>
            </p:cNvSpPr>
            <p:nvPr/>
          </p:nvSpPr>
          <p:spPr bwMode="auto">
            <a:xfrm>
              <a:off x="3107"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8" name="Oval 107"/>
            <p:cNvSpPr>
              <a:spLocks noChangeArrowheads="1"/>
            </p:cNvSpPr>
            <p:nvPr/>
          </p:nvSpPr>
          <p:spPr bwMode="auto">
            <a:xfrm>
              <a:off x="2154"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9" name="Oval 108"/>
            <p:cNvSpPr>
              <a:spLocks noChangeArrowheads="1"/>
            </p:cNvSpPr>
            <p:nvPr/>
          </p:nvSpPr>
          <p:spPr bwMode="auto">
            <a:xfrm>
              <a:off x="1020"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0" name="Oval 109"/>
            <p:cNvSpPr>
              <a:spLocks noChangeArrowheads="1"/>
            </p:cNvSpPr>
            <p:nvPr/>
          </p:nvSpPr>
          <p:spPr bwMode="auto">
            <a:xfrm>
              <a:off x="1882"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1" name="Oval 110"/>
            <p:cNvSpPr>
              <a:spLocks noChangeArrowheads="1"/>
            </p:cNvSpPr>
            <p:nvPr/>
          </p:nvSpPr>
          <p:spPr bwMode="auto">
            <a:xfrm>
              <a:off x="975"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2" name="Oval 111"/>
            <p:cNvSpPr>
              <a:spLocks noChangeArrowheads="1"/>
            </p:cNvSpPr>
            <p:nvPr/>
          </p:nvSpPr>
          <p:spPr bwMode="auto">
            <a:xfrm>
              <a:off x="2381"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3" name="Oval 112"/>
            <p:cNvSpPr>
              <a:spLocks noChangeArrowheads="1"/>
            </p:cNvSpPr>
            <p:nvPr/>
          </p:nvSpPr>
          <p:spPr bwMode="auto">
            <a:xfrm>
              <a:off x="2789"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4" name="Oval 113"/>
            <p:cNvSpPr>
              <a:spLocks noChangeArrowheads="1"/>
            </p:cNvSpPr>
            <p:nvPr/>
          </p:nvSpPr>
          <p:spPr bwMode="auto">
            <a:xfrm>
              <a:off x="2381"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5" name="Oval 114"/>
            <p:cNvSpPr>
              <a:spLocks noChangeArrowheads="1"/>
            </p:cNvSpPr>
            <p:nvPr/>
          </p:nvSpPr>
          <p:spPr bwMode="auto">
            <a:xfrm>
              <a:off x="3515"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6" name="Oval 115"/>
            <p:cNvSpPr>
              <a:spLocks noChangeArrowheads="1"/>
            </p:cNvSpPr>
            <p:nvPr/>
          </p:nvSpPr>
          <p:spPr bwMode="auto">
            <a:xfrm>
              <a:off x="975"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7" name="Oval 116"/>
            <p:cNvSpPr>
              <a:spLocks noChangeArrowheads="1"/>
            </p:cNvSpPr>
            <p:nvPr/>
          </p:nvSpPr>
          <p:spPr bwMode="auto">
            <a:xfrm>
              <a:off x="1746"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8" name="Oval 117"/>
            <p:cNvSpPr>
              <a:spLocks noChangeArrowheads="1"/>
            </p:cNvSpPr>
            <p:nvPr/>
          </p:nvSpPr>
          <p:spPr bwMode="auto">
            <a:xfrm>
              <a:off x="2517"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9" name="Oval 118"/>
            <p:cNvSpPr>
              <a:spLocks noChangeArrowheads="1"/>
            </p:cNvSpPr>
            <p:nvPr/>
          </p:nvSpPr>
          <p:spPr bwMode="auto">
            <a:xfrm>
              <a:off x="2245" y="234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0" name="Oval 119"/>
            <p:cNvSpPr>
              <a:spLocks noChangeArrowheads="1"/>
            </p:cNvSpPr>
            <p:nvPr/>
          </p:nvSpPr>
          <p:spPr bwMode="auto">
            <a:xfrm>
              <a:off x="2109"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1" name="Oval 120"/>
            <p:cNvSpPr>
              <a:spLocks noChangeArrowheads="1"/>
            </p:cNvSpPr>
            <p:nvPr/>
          </p:nvSpPr>
          <p:spPr bwMode="auto">
            <a:xfrm>
              <a:off x="2200"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2" name="Oval 121"/>
            <p:cNvSpPr>
              <a:spLocks noChangeArrowheads="1"/>
            </p:cNvSpPr>
            <p:nvPr/>
          </p:nvSpPr>
          <p:spPr bwMode="auto">
            <a:xfrm>
              <a:off x="2835"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3" name="Oval 122"/>
            <p:cNvSpPr>
              <a:spLocks noChangeArrowheads="1"/>
            </p:cNvSpPr>
            <p:nvPr/>
          </p:nvSpPr>
          <p:spPr bwMode="auto">
            <a:xfrm>
              <a:off x="3742"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4" name="Oval 123"/>
            <p:cNvSpPr>
              <a:spLocks noChangeArrowheads="1"/>
            </p:cNvSpPr>
            <p:nvPr/>
          </p:nvSpPr>
          <p:spPr bwMode="auto">
            <a:xfrm>
              <a:off x="3651"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5" name="Oval 124"/>
            <p:cNvSpPr>
              <a:spLocks noChangeArrowheads="1"/>
            </p:cNvSpPr>
            <p:nvPr/>
          </p:nvSpPr>
          <p:spPr bwMode="auto">
            <a:xfrm>
              <a:off x="1247"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6" name="Oval 125"/>
            <p:cNvSpPr>
              <a:spLocks noChangeArrowheads="1"/>
            </p:cNvSpPr>
            <p:nvPr/>
          </p:nvSpPr>
          <p:spPr bwMode="auto">
            <a:xfrm>
              <a:off x="2562"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7" name="Oval 126"/>
            <p:cNvSpPr>
              <a:spLocks noChangeArrowheads="1"/>
            </p:cNvSpPr>
            <p:nvPr/>
          </p:nvSpPr>
          <p:spPr bwMode="auto">
            <a:xfrm>
              <a:off x="3787"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8" name="Oval 127"/>
            <p:cNvSpPr>
              <a:spLocks noChangeArrowheads="1"/>
            </p:cNvSpPr>
            <p:nvPr/>
          </p:nvSpPr>
          <p:spPr bwMode="auto">
            <a:xfrm>
              <a:off x="1066"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9" name="Oval 128"/>
            <p:cNvSpPr>
              <a:spLocks noChangeArrowheads="1"/>
            </p:cNvSpPr>
            <p:nvPr/>
          </p:nvSpPr>
          <p:spPr bwMode="auto">
            <a:xfrm>
              <a:off x="1292"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0" name="Oval 129"/>
            <p:cNvSpPr>
              <a:spLocks noChangeArrowheads="1"/>
            </p:cNvSpPr>
            <p:nvPr/>
          </p:nvSpPr>
          <p:spPr bwMode="auto">
            <a:xfrm>
              <a:off x="3606" y="193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1" name="Oval 130"/>
            <p:cNvSpPr>
              <a:spLocks noChangeArrowheads="1"/>
            </p:cNvSpPr>
            <p:nvPr/>
          </p:nvSpPr>
          <p:spPr bwMode="auto">
            <a:xfrm>
              <a:off x="2517"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2" name="Oval 131"/>
            <p:cNvSpPr>
              <a:spLocks noChangeArrowheads="1"/>
            </p:cNvSpPr>
            <p:nvPr/>
          </p:nvSpPr>
          <p:spPr bwMode="auto">
            <a:xfrm>
              <a:off x="1020"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3" name="Oval 132"/>
            <p:cNvSpPr>
              <a:spLocks noChangeArrowheads="1"/>
            </p:cNvSpPr>
            <p:nvPr/>
          </p:nvSpPr>
          <p:spPr bwMode="auto">
            <a:xfrm>
              <a:off x="1474"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4" name="Oval 133"/>
            <p:cNvSpPr>
              <a:spLocks noChangeArrowheads="1"/>
            </p:cNvSpPr>
            <p:nvPr/>
          </p:nvSpPr>
          <p:spPr bwMode="auto">
            <a:xfrm>
              <a:off x="1066"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5" name="Oval 134"/>
            <p:cNvSpPr>
              <a:spLocks noChangeArrowheads="1"/>
            </p:cNvSpPr>
            <p:nvPr/>
          </p:nvSpPr>
          <p:spPr bwMode="auto">
            <a:xfrm>
              <a:off x="2109"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6" name="Oval 135"/>
            <p:cNvSpPr>
              <a:spLocks noChangeArrowheads="1"/>
            </p:cNvSpPr>
            <p:nvPr/>
          </p:nvSpPr>
          <p:spPr bwMode="auto">
            <a:xfrm>
              <a:off x="3742"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7" name="Oval 136"/>
            <p:cNvSpPr>
              <a:spLocks noChangeArrowheads="1"/>
            </p:cNvSpPr>
            <p:nvPr/>
          </p:nvSpPr>
          <p:spPr bwMode="auto">
            <a:xfrm>
              <a:off x="4059"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8" name="Oval 137"/>
            <p:cNvSpPr>
              <a:spLocks noChangeArrowheads="1"/>
            </p:cNvSpPr>
            <p:nvPr/>
          </p:nvSpPr>
          <p:spPr bwMode="auto">
            <a:xfrm>
              <a:off x="3833"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9" name="Oval 138"/>
            <p:cNvSpPr>
              <a:spLocks noChangeArrowheads="1"/>
            </p:cNvSpPr>
            <p:nvPr/>
          </p:nvSpPr>
          <p:spPr bwMode="auto">
            <a:xfrm>
              <a:off x="292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0" name="Oval 139"/>
            <p:cNvSpPr>
              <a:spLocks noChangeArrowheads="1"/>
            </p:cNvSpPr>
            <p:nvPr/>
          </p:nvSpPr>
          <p:spPr bwMode="auto">
            <a:xfrm>
              <a:off x="3923"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1" name="Oval 140"/>
            <p:cNvSpPr>
              <a:spLocks noChangeArrowheads="1"/>
            </p:cNvSpPr>
            <p:nvPr/>
          </p:nvSpPr>
          <p:spPr bwMode="auto">
            <a:xfrm>
              <a:off x="1338"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2" name="Oval 141"/>
            <p:cNvSpPr>
              <a:spLocks noChangeArrowheads="1"/>
            </p:cNvSpPr>
            <p:nvPr/>
          </p:nvSpPr>
          <p:spPr bwMode="auto">
            <a:xfrm>
              <a:off x="3923"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grpSp>
      <p:grpSp>
        <p:nvGrpSpPr>
          <p:cNvPr id="19462" name="Group 142"/>
          <p:cNvGrpSpPr>
            <a:grpSpLocks/>
          </p:cNvGrpSpPr>
          <p:nvPr/>
        </p:nvGrpSpPr>
        <p:grpSpPr bwMode="auto">
          <a:xfrm>
            <a:off x="586435" y="3685846"/>
            <a:ext cx="8561388" cy="3108326"/>
            <a:chOff x="68" y="2296"/>
            <a:chExt cx="5393" cy="1958"/>
          </a:xfrm>
        </p:grpSpPr>
        <p:sp>
          <p:nvSpPr>
            <p:cNvPr id="19464" name="Rectangle 143"/>
            <p:cNvSpPr>
              <a:spLocks noChangeArrowheads="1"/>
            </p:cNvSpPr>
            <p:nvPr/>
          </p:nvSpPr>
          <p:spPr bwMode="auto">
            <a:xfrm>
              <a:off x="3326"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1970</a:t>
              </a:r>
              <a:endParaRPr lang="en-US" altLang="fr-FR" sz="1800" dirty="0"/>
            </a:p>
          </p:txBody>
        </p:sp>
        <p:sp>
          <p:nvSpPr>
            <p:cNvPr id="19465" name="Rectangle 144"/>
            <p:cNvSpPr>
              <a:spLocks noChangeArrowheads="1"/>
            </p:cNvSpPr>
            <p:nvPr/>
          </p:nvSpPr>
          <p:spPr bwMode="auto">
            <a:xfrm>
              <a:off x="359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1975</a:t>
              </a:r>
              <a:endParaRPr lang="en-US" altLang="fr-FR" sz="1800" dirty="0"/>
            </a:p>
          </p:txBody>
        </p:sp>
        <p:sp>
          <p:nvSpPr>
            <p:cNvPr id="19466" name="Rectangle 145"/>
            <p:cNvSpPr>
              <a:spLocks noChangeArrowheads="1"/>
            </p:cNvSpPr>
            <p:nvPr/>
          </p:nvSpPr>
          <p:spPr bwMode="auto">
            <a:xfrm>
              <a:off x="3873"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1980</a:t>
              </a:r>
              <a:endParaRPr lang="en-US" altLang="fr-FR" sz="1800" dirty="0"/>
            </a:p>
          </p:txBody>
        </p:sp>
        <p:sp>
          <p:nvSpPr>
            <p:cNvPr id="19467" name="Rectangle 146"/>
            <p:cNvSpPr>
              <a:spLocks noChangeArrowheads="1"/>
            </p:cNvSpPr>
            <p:nvPr/>
          </p:nvSpPr>
          <p:spPr bwMode="auto">
            <a:xfrm>
              <a:off x="4145"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1985</a:t>
              </a:r>
              <a:endParaRPr lang="en-US" altLang="fr-FR" sz="1800" dirty="0"/>
            </a:p>
          </p:txBody>
        </p:sp>
        <p:sp>
          <p:nvSpPr>
            <p:cNvPr id="19468" name="Rectangle 147"/>
            <p:cNvSpPr>
              <a:spLocks noChangeArrowheads="1"/>
            </p:cNvSpPr>
            <p:nvPr/>
          </p:nvSpPr>
          <p:spPr bwMode="auto">
            <a:xfrm>
              <a:off x="441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1990</a:t>
              </a:r>
              <a:endParaRPr lang="en-US" altLang="fr-FR" sz="1800" dirty="0"/>
            </a:p>
          </p:txBody>
        </p:sp>
        <p:sp>
          <p:nvSpPr>
            <p:cNvPr id="19469" name="Rectangle 148"/>
            <p:cNvSpPr>
              <a:spLocks noChangeArrowheads="1"/>
            </p:cNvSpPr>
            <p:nvPr/>
          </p:nvSpPr>
          <p:spPr bwMode="auto">
            <a:xfrm>
              <a:off x="4692"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1995</a:t>
              </a:r>
              <a:endParaRPr lang="en-US" altLang="fr-FR" sz="1800" dirty="0"/>
            </a:p>
          </p:txBody>
        </p:sp>
        <p:sp>
          <p:nvSpPr>
            <p:cNvPr id="19470" name="Rectangle 149"/>
            <p:cNvSpPr>
              <a:spLocks noChangeArrowheads="1"/>
            </p:cNvSpPr>
            <p:nvPr/>
          </p:nvSpPr>
          <p:spPr bwMode="auto">
            <a:xfrm>
              <a:off x="4965"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2000</a:t>
              </a:r>
              <a:endParaRPr lang="en-US" altLang="fr-FR" sz="1800" dirty="0"/>
            </a:p>
          </p:txBody>
        </p:sp>
        <p:sp>
          <p:nvSpPr>
            <p:cNvPr id="19471" name="Rectangle 150"/>
            <p:cNvSpPr>
              <a:spLocks noChangeArrowheads="1"/>
            </p:cNvSpPr>
            <p:nvPr/>
          </p:nvSpPr>
          <p:spPr bwMode="auto">
            <a:xfrm>
              <a:off x="523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2005</a:t>
              </a:r>
              <a:endParaRPr lang="en-US" altLang="fr-FR" sz="1800" dirty="0"/>
            </a:p>
          </p:txBody>
        </p:sp>
        <p:sp>
          <p:nvSpPr>
            <p:cNvPr id="19472" name="Freeform 151"/>
            <p:cNvSpPr>
              <a:spLocks/>
            </p:cNvSpPr>
            <p:nvPr/>
          </p:nvSpPr>
          <p:spPr bwMode="auto">
            <a:xfrm>
              <a:off x="3325" y="2564"/>
              <a:ext cx="7" cy="1405"/>
            </a:xfrm>
            <a:custGeom>
              <a:avLst/>
              <a:gdLst>
                <a:gd name="T0" fmla="*/ 7 w 7"/>
                <a:gd name="T1" fmla="*/ 0 h 1247"/>
                <a:gd name="T2" fmla="*/ 6 w 7"/>
                <a:gd name="T3" fmla="*/ 1405 h 1247"/>
                <a:gd name="T4" fmla="*/ 0 w 7"/>
                <a:gd name="T5" fmla="*/ 1405 h 1247"/>
                <a:gd name="T6" fmla="*/ 1 w 7"/>
                <a:gd name="T7" fmla="*/ 0 h 1247"/>
                <a:gd name="T8" fmla="*/ 7 w 7"/>
                <a:gd name="T9" fmla="*/ 0 h 1247"/>
                <a:gd name="T10" fmla="*/ 0 60000 65536"/>
                <a:gd name="T11" fmla="*/ 0 60000 65536"/>
                <a:gd name="T12" fmla="*/ 0 60000 65536"/>
                <a:gd name="T13" fmla="*/ 0 60000 65536"/>
                <a:gd name="T14" fmla="*/ 0 60000 65536"/>
                <a:gd name="T15" fmla="*/ 0 w 7"/>
                <a:gd name="T16" fmla="*/ 0 h 1247"/>
                <a:gd name="T17" fmla="*/ 7 w 7"/>
                <a:gd name="T18" fmla="*/ 1247 h 1247"/>
              </a:gdLst>
              <a:ahLst/>
              <a:cxnLst>
                <a:cxn ang="T10">
                  <a:pos x="T0" y="T1"/>
                </a:cxn>
                <a:cxn ang="T11">
                  <a:pos x="T2" y="T3"/>
                </a:cxn>
                <a:cxn ang="T12">
                  <a:pos x="T4" y="T5"/>
                </a:cxn>
                <a:cxn ang="T13">
                  <a:pos x="T6" y="T7"/>
                </a:cxn>
                <a:cxn ang="T14">
                  <a:pos x="T8" y="T9"/>
                </a:cxn>
              </a:cxnLst>
              <a:rect l="T15" t="T16" r="T17" b="T18"/>
              <a:pathLst>
                <a:path w="7" h="1247">
                  <a:moveTo>
                    <a:pt x="7" y="0"/>
                  </a:moveTo>
                  <a:lnTo>
                    <a:pt x="6" y="1247"/>
                  </a:lnTo>
                  <a:lnTo>
                    <a:pt x="0" y="1247"/>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3" name="Freeform 152"/>
            <p:cNvSpPr>
              <a:spLocks/>
            </p:cNvSpPr>
            <p:nvPr/>
          </p:nvSpPr>
          <p:spPr bwMode="auto">
            <a:xfrm>
              <a:off x="3397"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4" name="Freeform 153"/>
            <p:cNvSpPr>
              <a:spLocks/>
            </p:cNvSpPr>
            <p:nvPr/>
          </p:nvSpPr>
          <p:spPr bwMode="auto">
            <a:xfrm>
              <a:off x="3302" y="3000"/>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5" name="Freeform 154"/>
            <p:cNvSpPr>
              <a:spLocks/>
            </p:cNvSpPr>
            <p:nvPr/>
          </p:nvSpPr>
          <p:spPr bwMode="auto">
            <a:xfrm>
              <a:off x="3302" y="3216"/>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6" name="Freeform 155"/>
            <p:cNvSpPr>
              <a:spLocks/>
            </p:cNvSpPr>
            <p:nvPr/>
          </p:nvSpPr>
          <p:spPr bwMode="auto">
            <a:xfrm>
              <a:off x="3302" y="3439"/>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7" name="Freeform 156"/>
            <p:cNvSpPr>
              <a:spLocks/>
            </p:cNvSpPr>
            <p:nvPr/>
          </p:nvSpPr>
          <p:spPr bwMode="auto">
            <a:xfrm>
              <a:off x="3302" y="3662"/>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8" name="Freeform 157"/>
            <p:cNvSpPr>
              <a:spLocks/>
            </p:cNvSpPr>
            <p:nvPr/>
          </p:nvSpPr>
          <p:spPr bwMode="auto">
            <a:xfrm>
              <a:off x="3302" y="3885"/>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9" name="Freeform 158"/>
            <p:cNvSpPr>
              <a:spLocks/>
            </p:cNvSpPr>
            <p:nvPr/>
          </p:nvSpPr>
          <p:spPr bwMode="auto">
            <a:xfrm>
              <a:off x="3666"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0" name="Freeform 159"/>
            <p:cNvSpPr>
              <a:spLocks/>
            </p:cNvSpPr>
            <p:nvPr/>
          </p:nvSpPr>
          <p:spPr bwMode="auto">
            <a:xfrm>
              <a:off x="3942"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1" name="Freeform 160"/>
            <p:cNvSpPr>
              <a:spLocks/>
            </p:cNvSpPr>
            <p:nvPr/>
          </p:nvSpPr>
          <p:spPr bwMode="auto">
            <a:xfrm>
              <a:off x="4211"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2" name="Freeform 161"/>
            <p:cNvSpPr>
              <a:spLocks/>
            </p:cNvSpPr>
            <p:nvPr/>
          </p:nvSpPr>
          <p:spPr bwMode="auto">
            <a:xfrm>
              <a:off x="4486"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3" name="Freeform 162"/>
            <p:cNvSpPr>
              <a:spLocks/>
            </p:cNvSpPr>
            <p:nvPr/>
          </p:nvSpPr>
          <p:spPr bwMode="auto">
            <a:xfrm>
              <a:off x="4755"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4" name="Freeform 163"/>
            <p:cNvSpPr>
              <a:spLocks/>
            </p:cNvSpPr>
            <p:nvPr/>
          </p:nvSpPr>
          <p:spPr bwMode="auto">
            <a:xfrm>
              <a:off x="5025"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5" name="Freeform 164"/>
            <p:cNvSpPr>
              <a:spLocks/>
            </p:cNvSpPr>
            <p:nvPr/>
          </p:nvSpPr>
          <p:spPr bwMode="auto">
            <a:xfrm>
              <a:off x="3328" y="3966"/>
              <a:ext cx="2133" cy="8"/>
            </a:xfrm>
            <a:custGeom>
              <a:avLst/>
              <a:gdLst>
                <a:gd name="T0" fmla="*/ 2133 w 1950"/>
                <a:gd name="T1" fmla="*/ 8 h 7"/>
                <a:gd name="T2" fmla="*/ 0 w 1950"/>
                <a:gd name="T3" fmla="*/ 7 h 7"/>
                <a:gd name="T4" fmla="*/ 0 w 1950"/>
                <a:gd name="T5" fmla="*/ 0 h 7"/>
                <a:gd name="T6" fmla="*/ 2133 w 1950"/>
                <a:gd name="T7" fmla="*/ 1 h 7"/>
                <a:gd name="T8" fmla="*/ 2133 w 1950"/>
                <a:gd name="T9" fmla="*/ 8 h 7"/>
                <a:gd name="T10" fmla="*/ 0 60000 65536"/>
                <a:gd name="T11" fmla="*/ 0 60000 65536"/>
                <a:gd name="T12" fmla="*/ 0 60000 65536"/>
                <a:gd name="T13" fmla="*/ 0 60000 65536"/>
                <a:gd name="T14" fmla="*/ 0 60000 65536"/>
                <a:gd name="T15" fmla="*/ 0 w 1950"/>
                <a:gd name="T16" fmla="*/ 0 h 7"/>
                <a:gd name="T17" fmla="*/ 1950 w 1950"/>
                <a:gd name="T18" fmla="*/ 7 h 7"/>
              </a:gdLst>
              <a:ahLst/>
              <a:cxnLst>
                <a:cxn ang="T10">
                  <a:pos x="T0" y="T1"/>
                </a:cxn>
                <a:cxn ang="T11">
                  <a:pos x="T2" y="T3"/>
                </a:cxn>
                <a:cxn ang="T12">
                  <a:pos x="T4" y="T5"/>
                </a:cxn>
                <a:cxn ang="T13">
                  <a:pos x="T6" y="T7"/>
                </a:cxn>
                <a:cxn ang="T14">
                  <a:pos x="T8" y="T9"/>
                </a:cxn>
              </a:cxnLst>
              <a:rect l="T15" t="T16" r="T17" b="T18"/>
              <a:pathLst>
                <a:path w="1950" h="7">
                  <a:moveTo>
                    <a:pt x="1950" y="7"/>
                  </a:moveTo>
                  <a:lnTo>
                    <a:pt x="0" y="6"/>
                  </a:lnTo>
                  <a:lnTo>
                    <a:pt x="0" y="0"/>
                  </a:lnTo>
                  <a:lnTo>
                    <a:pt x="1950" y="1"/>
                  </a:lnTo>
                  <a:lnTo>
                    <a:pt x="1950"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6" name="Freeform 165"/>
            <p:cNvSpPr>
              <a:spLocks/>
            </p:cNvSpPr>
            <p:nvPr/>
          </p:nvSpPr>
          <p:spPr bwMode="auto">
            <a:xfrm>
              <a:off x="5300" y="3943"/>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7" name="Freeform 166"/>
            <p:cNvSpPr>
              <a:spLocks/>
            </p:cNvSpPr>
            <p:nvPr/>
          </p:nvSpPr>
          <p:spPr bwMode="auto">
            <a:xfrm>
              <a:off x="3302" y="2777"/>
              <a:ext cx="25" cy="7"/>
            </a:xfrm>
            <a:custGeom>
              <a:avLst/>
              <a:gdLst>
                <a:gd name="T0" fmla="*/ 25 w 23"/>
                <a:gd name="T1" fmla="*/ 7 h 7"/>
                <a:gd name="T2" fmla="*/ 0 w 23"/>
                <a:gd name="T3" fmla="*/ 6 h 7"/>
                <a:gd name="T4" fmla="*/ 0 w 23"/>
                <a:gd name="T5" fmla="*/ 0 h 7"/>
                <a:gd name="T6" fmla="*/ 25 w 23"/>
                <a:gd name="T7" fmla="*/ 1 h 7"/>
                <a:gd name="T8" fmla="*/ 25 w 23"/>
                <a:gd name="T9" fmla="*/ 7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8" name="Freeform 167"/>
            <p:cNvSpPr>
              <a:spLocks/>
            </p:cNvSpPr>
            <p:nvPr/>
          </p:nvSpPr>
          <p:spPr bwMode="auto">
            <a:xfrm>
              <a:off x="3302" y="2553"/>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9" name="Rectangle 168"/>
            <p:cNvSpPr>
              <a:spLocks noChangeArrowheads="1"/>
            </p:cNvSpPr>
            <p:nvPr/>
          </p:nvSpPr>
          <p:spPr bwMode="auto">
            <a:xfrm>
              <a:off x="3171" y="3144"/>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0.8</a:t>
              </a:r>
              <a:endParaRPr lang="en-US" altLang="fr-FR" sz="1800" dirty="0"/>
            </a:p>
          </p:txBody>
        </p:sp>
        <p:sp>
          <p:nvSpPr>
            <p:cNvPr id="19490" name="Rectangle 169"/>
            <p:cNvSpPr>
              <a:spLocks noChangeArrowheads="1"/>
            </p:cNvSpPr>
            <p:nvPr/>
          </p:nvSpPr>
          <p:spPr bwMode="auto">
            <a:xfrm>
              <a:off x="3171" y="3367"/>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0.6</a:t>
              </a:r>
              <a:endParaRPr lang="en-US" altLang="fr-FR" sz="1800" dirty="0"/>
            </a:p>
          </p:txBody>
        </p:sp>
        <p:sp>
          <p:nvSpPr>
            <p:cNvPr id="19491" name="Rectangle 170"/>
            <p:cNvSpPr>
              <a:spLocks noChangeArrowheads="1"/>
            </p:cNvSpPr>
            <p:nvPr/>
          </p:nvSpPr>
          <p:spPr bwMode="auto">
            <a:xfrm>
              <a:off x="3171" y="3589"/>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0.4</a:t>
              </a:r>
              <a:endParaRPr lang="en-US" altLang="fr-FR" sz="1800" dirty="0"/>
            </a:p>
          </p:txBody>
        </p:sp>
        <p:sp>
          <p:nvSpPr>
            <p:cNvPr id="19492" name="Rectangle 171"/>
            <p:cNvSpPr>
              <a:spLocks noChangeArrowheads="1"/>
            </p:cNvSpPr>
            <p:nvPr/>
          </p:nvSpPr>
          <p:spPr bwMode="auto">
            <a:xfrm>
              <a:off x="3171" y="3811"/>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0.2</a:t>
              </a:r>
              <a:endParaRPr lang="en-US" altLang="fr-FR" sz="1800" dirty="0"/>
            </a:p>
          </p:txBody>
        </p:sp>
        <p:sp>
          <p:nvSpPr>
            <p:cNvPr id="19493" name="Rectangle 172"/>
            <p:cNvSpPr>
              <a:spLocks noChangeArrowheads="1"/>
            </p:cNvSpPr>
            <p:nvPr/>
          </p:nvSpPr>
          <p:spPr bwMode="auto">
            <a:xfrm>
              <a:off x="3171" y="2922"/>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1.0</a:t>
              </a:r>
              <a:endParaRPr lang="en-US" altLang="fr-FR" sz="1800" dirty="0"/>
            </a:p>
          </p:txBody>
        </p:sp>
        <p:sp>
          <p:nvSpPr>
            <p:cNvPr id="19494" name="Rectangle 173"/>
            <p:cNvSpPr>
              <a:spLocks noChangeArrowheads="1"/>
            </p:cNvSpPr>
            <p:nvPr/>
          </p:nvSpPr>
          <p:spPr bwMode="auto">
            <a:xfrm>
              <a:off x="3171" y="2700"/>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1.2</a:t>
              </a:r>
              <a:endParaRPr lang="en-US" altLang="fr-FR" sz="1800" dirty="0"/>
            </a:p>
          </p:txBody>
        </p:sp>
        <p:sp>
          <p:nvSpPr>
            <p:cNvPr id="19495" name="Rectangle 174"/>
            <p:cNvSpPr>
              <a:spLocks noChangeArrowheads="1"/>
            </p:cNvSpPr>
            <p:nvPr/>
          </p:nvSpPr>
          <p:spPr bwMode="auto">
            <a:xfrm>
              <a:off x="3171" y="2478"/>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1.4</a:t>
              </a:r>
              <a:endParaRPr lang="en-US" altLang="fr-FR" sz="1800" dirty="0"/>
            </a:p>
          </p:txBody>
        </p:sp>
        <p:sp>
          <p:nvSpPr>
            <p:cNvPr id="19496" name="Freeform 175"/>
            <p:cNvSpPr>
              <a:spLocks/>
            </p:cNvSpPr>
            <p:nvPr/>
          </p:nvSpPr>
          <p:spPr bwMode="auto">
            <a:xfrm>
              <a:off x="3385" y="3008"/>
              <a:ext cx="1742" cy="664"/>
            </a:xfrm>
            <a:custGeom>
              <a:avLst/>
              <a:gdLst>
                <a:gd name="T0" fmla="*/ 128 w 1593"/>
                <a:gd name="T1" fmla="*/ 107 h 590"/>
                <a:gd name="T2" fmla="*/ 305 w 1593"/>
                <a:gd name="T3" fmla="*/ 258 h 590"/>
                <a:gd name="T4" fmla="*/ 413 w 1593"/>
                <a:gd name="T5" fmla="*/ 344 h 590"/>
                <a:gd name="T6" fmla="*/ 508 w 1593"/>
                <a:gd name="T7" fmla="*/ 414 h 590"/>
                <a:gd name="T8" fmla="*/ 593 w 1593"/>
                <a:gd name="T9" fmla="*/ 467 h 590"/>
                <a:gd name="T10" fmla="*/ 702 w 1593"/>
                <a:gd name="T11" fmla="*/ 527 h 590"/>
                <a:gd name="T12" fmla="*/ 834 w 1593"/>
                <a:gd name="T13" fmla="*/ 587 h 590"/>
                <a:gd name="T14" fmla="*/ 950 w 1593"/>
                <a:gd name="T15" fmla="*/ 625 h 590"/>
                <a:gd name="T16" fmla="*/ 1067 w 1593"/>
                <a:gd name="T17" fmla="*/ 647 h 590"/>
                <a:gd name="T18" fmla="*/ 1188 w 1593"/>
                <a:gd name="T19" fmla="*/ 657 h 590"/>
                <a:gd name="T20" fmla="*/ 1256 w 1593"/>
                <a:gd name="T21" fmla="*/ 657 h 590"/>
                <a:gd name="T22" fmla="*/ 1342 w 1593"/>
                <a:gd name="T23" fmla="*/ 650 h 590"/>
                <a:gd name="T24" fmla="*/ 1437 w 1593"/>
                <a:gd name="T25" fmla="*/ 638 h 590"/>
                <a:gd name="T26" fmla="*/ 1529 w 1593"/>
                <a:gd name="T27" fmla="*/ 625 h 590"/>
                <a:gd name="T28" fmla="*/ 1603 w 1593"/>
                <a:gd name="T29" fmla="*/ 613 h 590"/>
                <a:gd name="T30" fmla="*/ 1655 w 1593"/>
                <a:gd name="T31" fmla="*/ 605 h 590"/>
                <a:gd name="T32" fmla="*/ 1692 w 1593"/>
                <a:gd name="T33" fmla="*/ 600 h 590"/>
                <a:gd name="T34" fmla="*/ 1741 w 1593"/>
                <a:gd name="T35" fmla="*/ 590 h 590"/>
                <a:gd name="T36" fmla="*/ 1719 w 1593"/>
                <a:gd name="T37" fmla="*/ 601 h 590"/>
                <a:gd name="T38" fmla="*/ 1675 w 1593"/>
                <a:gd name="T39" fmla="*/ 609 h 590"/>
                <a:gd name="T40" fmla="*/ 1633 w 1593"/>
                <a:gd name="T41" fmla="*/ 616 h 590"/>
                <a:gd name="T42" fmla="*/ 1570 w 1593"/>
                <a:gd name="T43" fmla="*/ 625 h 590"/>
                <a:gd name="T44" fmla="*/ 1485 w 1593"/>
                <a:gd name="T45" fmla="*/ 637 h 590"/>
                <a:gd name="T46" fmla="*/ 1389 w 1593"/>
                <a:gd name="T47" fmla="*/ 650 h 590"/>
                <a:gd name="T48" fmla="*/ 1297 w 1593"/>
                <a:gd name="T49" fmla="*/ 661 h 590"/>
                <a:gd name="T50" fmla="*/ 1220 w 1593"/>
                <a:gd name="T51" fmla="*/ 664 h 590"/>
                <a:gd name="T52" fmla="*/ 1125 w 1593"/>
                <a:gd name="T53" fmla="*/ 661 h 590"/>
                <a:gd name="T54" fmla="*/ 1007 w 1593"/>
                <a:gd name="T55" fmla="*/ 644 h 590"/>
                <a:gd name="T56" fmla="*/ 891 w 1593"/>
                <a:gd name="T57" fmla="*/ 614 h 590"/>
                <a:gd name="T58" fmla="*/ 768 w 1593"/>
                <a:gd name="T59" fmla="*/ 566 h 590"/>
                <a:gd name="T60" fmla="*/ 627 w 1593"/>
                <a:gd name="T61" fmla="*/ 495 h 590"/>
                <a:gd name="T62" fmla="*/ 548 w 1593"/>
                <a:gd name="T63" fmla="*/ 448 h 590"/>
                <a:gd name="T64" fmla="*/ 459 w 1593"/>
                <a:gd name="T65" fmla="*/ 387 h 590"/>
                <a:gd name="T66" fmla="*/ 356 w 1593"/>
                <a:gd name="T67" fmla="*/ 308 h 590"/>
                <a:gd name="T68" fmla="*/ 244 w 1593"/>
                <a:gd name="T69" fmla="*/ 215 h 590"/>
                <a:gd name="T70" fmla="*/ 0 w 1593"/>
                <a:gd name="T71" fmla="*/ 6 h 5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93"/>
                <a:gd name="T109" fmla="*/ 0 h 590"/>
                <a:gd name="T110" fmla="*/ 1593 w 1593"/>
                <a:gd name="T111" fmla="*/ 590 h 59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93" h="590">
                  <a:moveTo>
                    <a:pt x="4" y="0"/>
                  </a:moveTo>
                  <a:lnTo>
                    <a:pt x="117" y="95"/>
                  </a:lnTo>
                  <a:lnTo>
                    <a:pt x="227" y="186"/>
                  </a:lnTo>
                  <a:lnTo>
                    <a:pt x="279" y="229"/>
                  </a:lnTo>
                  <a:lnTo>
                    <a:pt x="330" y="269"/>
                  </a:lnTo>
                  <a:lnTo>
                    <a:pt x="378" y="306"/>
                  </a:lnTo>
                  <a:lnTo>
                    <a:pt x="423" y="339"/>
                  </a:lnTo>
                  <a:lnTo>
                    <a:pt x="465" y="368"/>
                  </a:lnTo>
                  <a:lnTo>
                    <a:pt x="505" y="393"/>
                  </a:lnTo>
                  <a:lnTo>
                    <a:pt x="542" y="415"/>
                  </a:lnTo>
                  <a:lnTo>
                    <a:pt x="576" y="435"/>
                  </a:lnTo>
                  <a:lnTo>
                    <a:pt x="642" y="468"/>
                  </a:lnTo>
                  <a:lnTo>
                    <a:pt x="704" y="497"/>
                  </a:lnTo>
                  <a:lnTo>
                    <a:pt x="763" y="522"/>
                  </a:lnTo>
                  <a:lnTo>
                    <a:pt x="817" y="541"/>
                  </a:lnTo>
                  <a:lnTo>
                    <a:pt x="869" y="555"/>
                  </a:lnTo>
                  <a:lnTo>
                    <a:pt x="922" y="566"/>
                  </a:lnTo>
                  <a:lnTo>
                    <a:pt x="976" y="575"/>
                  </a:lnTo>
                  <a:lnTo>
                    <a:pt x="1029" y="582"/>
                  </a:lnTo>
                  <a:lnTo>
                    <a:pt x="1086" y="584"/>
                  </a:lnTo>
                  <a:lnTo>
                    <a:pt x="1116" y="584"/>
                  </a:lnTo>
                  <a:lnTo>
                    <a:pt x="1149" y="584"/>
                  </a:lnTo>
                  <a:lnTo>
                    <a:pt x="1186" y="581"/>
                  </a:lnTo>
                  <a:lnTo>
                    <a:pt x="1227" y="578"/>
                  </a:lnTo>
                  <a:lnTo>
                    <a:pt x="1269" y="573"/>
                  </a:lnTo>
                  <a:lnTo>
                    <a:pt x="1314" y="567"/>
                  </a:lnTo>
                  <a:lnTo>
                    <a:pt x="1357" y="561"/>
                  </a:lnTo>
                  <a:lnTo>
                    <a:pt x="1398" y="555"/>
                  </a:lnTo>
                  <a:lnTo>
                    <a:pt x="1435" y="550"/>
                  </a:lnTo>
                  <a:lnTo>
                    <a:pt x="1466" y="545"/>
                  </a:lnTo>
                  <a:lnTo>
                    <a:pt x="1491" y="542"/>
                  </a:lnTo>
                  <a:lnTo>
                    <a:pt x="1513" y="538"/>
                  </a:lnTo>
                  <a:lnTo>
                    <a:pt x="1531" y="536"/>
                  </a:lnTo>
                  <a:lnTo>
                    <a:pt x="1547" y="533"/>
                  </a:lnTo>
                  <a:lnTo>
                    <a:pt x="1571" y="528"/>
                  </a:lnTo>
                  <a:lnTo>
                    <a:pt x="1592" y="524"/>
                  </a:lnTo>
                  <a:lnTo>
                    <a:pt x="1593" y="530"/>
                  </a:lnTo>
                  <a:lnTo>
                    <a:pt x="1572" y="534"/>
                  </a:lnTo>
                  <a:lnTo>
                    <a:pt x="1548" y="539"/>
                  </a:lnTo>
                  <a:lnTo>
                    <a:pt x="1532" y="541"/>
                  </a:lnTo>
                  <a:lnTo>
                    <a:pt x="1514" y="544"/>
                  </a:lnTo>
                  <a:lnTo>
                    <a:pt x="1493" y="547"/>
                  </a:lnTo>
                  <a:lnTo>
                    <a:pt x="1467" y="551"/>
                  </a:lnTo>
                  <a:lnTo>
                    <a:pt x="1436" y="555"/>
                  </a:lnTo>
                  <a:lnTo>
                    <a:pt x="1399" y="560"/>
                  </a:lnTo>
                  <a:lnTo>
                    <a:pt x="1358" y="566"/>
                  </a:lnTo>
                  <a:lnTo>
                    <a:pt x="1314" y="573"/>
                  </a:lnTo>
                  <a:lnTo>
                    <a:pt x="1270" y="578"/>
                  </a:lnTo>
                  <a:lnTo>
                    <a:pt x="1227" y="584"/>
                  </a:lnTo>
                  <a:lnTo>
                    <a:pt x="1186" y="587"/>
                  </a:lnTo>
                  <a:lnTo>
                    <a:pt x="1149" y="590"/>
                  </a:lnTo>
                  <a:lnTo>
                    <a:pt x="1116" y="590"/>
                  </a:lnTo>
                  <a:lnTo>
                    <a:pt x="1085" y="590"/>
                  </a:lnTo>
                  <a:lnTo>
                    <a:pt x="1029" y="587"/>
                  </a:lnTo>
                  <a:lnTo>
                    <a:pt x="975" y="581"/>
                  </a:lnTo>
                  <a:lnTo>
                    <a:pt x="921" y="572"/>
                  </a:lnTo>
                  <a:lnTo>
                    <a:pt x="867" y="560"/>
                  </a:lnTo>
                  <a:lnTo>
                    <a:pt x="815" y="546"/>
                  </a:lnTo>
                  <a:lnTo>
                    <a:pt x="761" y="527"/>
                  </a:lnTo>
                  <a:lnTo>
                    <a:pt x="702" y="503"/>
                  </a:lnTo>
                  <a:lnTo>
                    <a:pt x="639" y="473"/>
                  </a:lnTo>
                  <a:lnTo>
                    <a:pt x="573" y="440"/>
                  </a:lnTo>
                  <a:lnTo>
                    <a:pt x="538" y="420"/>
                  </a:lnTo>
                  <a:lnTo>
                    <a:pt x="501" y="398"/>
                  </a:lnTo>
                  <a:lnTo>
                    <a:pt x="462" y="373"/>
                  </a:lnTo>
                  <a:lnTo>
                    <a:pt x="420" y="344"/>
                  </a:lnTo>
                  <a:lnTo>
                    <a:pt x="374" y="311"/>
                  </a:lnTo>
                  <a:lnTo>
                    <a:pt x="326" y="274"/>
                  </a:lnTo>
                  <a:lnTo>
                    <a:pt x="275" y="234"/>
                  </a:lnTo>
                  <a:lnTo>
                    <a:pt x="223" y="191"/>
                  </a:lnTo>
                  <a:lnTo>
                    <a:pt x="113" y="100"/>
                  </a:lnTo>
                  <a:lnTo>
                    <a:pt x="0" y="5"/>
                  </a:lnTo>
                  <a:lnTo>
                    <a:pt x="4" y="0"/>
                  </a:lnTo>
                  <a:close/>
                </a:path>
              </a:pathLst>
            </a:custGeom>
            <a:solidFill>
              <a:srgbClr val="000000"/>
            </a:solidFill>
            <a:ln w="28575" cap="flat" cmpd="sng">
              <a:solidFill>
                <a:srgbClr val="0066FF"/>
              </a:solidFill>
              <a:prstDash val="solid"/>
              <a:round/>
              <a:headEnd/>
              <a:tailEnd/>
            </a:ln>
          </p:spPr>
          <p:txBody>
            <a:bodyPr/>
            <a:lstStyle/>
            <a:p>
              <a:endParaRPr lang="en-US" dirty="0"/>
            </a:p>
          </p:txBody>
        </p:sp>
        <p:sp>
          <p:nvSpPr>
            <p:cNvPr id="19497" name="Freeform 176"/>
            <p:cNvSpPr>
              <a:spLocks noEditPoints="1"/>
            </p:cNvSpPr>
            <p:nvPr/>
          </p:nvSpPr>
          <p:spPr bwMode="auto">
            <a:xfrm>
              <a:off x="3398" y="2617"/>
              <a:ext cx="1750" cy="995"/>
            </a:xfrm>
            <a:custGeom>
              <a:avLst/>
              <a:gdLst>
                <a:gd name="T0" fmla="*/ 13 w 1600"/>
                <a:gd name="T1" fmla="*/ 23 h 883"/>
                <a:gd name="T2" fmla="*/ 45 w 1600"/>
                <a:gd name="T3" fmla="*/ 61 h 883"/>
                <a:gd name="T4" fmla="*/ 56 w 1600"/>
                <a:gd name="T5" fmla="*/ 79 h 883"/>
                <a:gd name="T6" fmla="*/ 50 w 1600"/>
                <a:gd name="T7" fmla="*/ 82 h 883"/>
                <a:gd name="T8" fmla="*/ 75 w 1600"/>
                <a:gd name="T9" fmla="*/ 122 h 883"/>
                <a:gd name="T10" fmla="*/ 102 w 1600"/>
                <a:gd name="T11" fmla="*/ 161 h 883"/>
                <a:gd name="T12" fmla="*/ 127 w 1600"/>
                <a:gd name="T13" fmla="*/ 201 h 883"/>
                <a:gd name="T14" fmla="*/ 152 w 1600"/>
                <a:gd name="T15" fmla="*/ 240 h 883"/>
                <a:gd name="T16" fmla="*/ 194 w 1600"/>
                <a:gd name="T17" fmla="*/ 302 h 883"/>
                <a:gd name="T18" fmla="*/ 225 w 1600"/>
                <a:gd name="T19" fmla="*/ 336 h 883"/>
                <a:gd name="T20" fmla="*/ 252 w 1600"/>
                <a:gd name="T21" fmla="*/ 375 h 883"/>
                <a:gd name="T22" fmla="*/ 276 w 1600"/>
                <a:gd name="T23" fmla="*/ 408 h 883"/>
                <a:gd name="T24" fmla="*/ 264 w 1600"/>
                <a:gd name="T25" fmla="*/ 391 h 883"/>
                <a:gd name="T26" fmla="*/ 290 w 1600"/>
                <a:gd name="T27" fmla="*/ 437 h 883"/>
                <a:gd name="T28" fmla="*/ 333 w 1600"/>
                <a:gd name="T29" fmla="*/ 490 h 883"/>
                <a:gd name="T30" fmla="*/ 364 w 1600"/>
                <a:gd name="T31" fmla="*/ 525 h 883"/>
                <a:gd name="T32" fmla="*/ 401 w 1600"/>
                <a:gd name="T33" fmla="*/ 553 h 883"/>
                <a:gd name="T34" fmla="*/ 416 w 1600"/>
                <a:gd name="T35" fmla="*/ 568 h 883"/>
                <a:gd name="T36" fmla="*/ 411 w 1600"/>
                <a:gd name="T37" fmla="*/ 572 h 883"/>
                <a:gd name="T38" fmla="*/ 466 w 1600"/>
                <a:gd name="T39" fmla="*/ 622 h 883"/>
                <a:gd name="T40" fmla="*/ 505 w 1600"/>
                <a:gd name="T41" fmla="*/ 646 h 883"/>
                <a:gd name="T42" fmla="*/ 528 w 1600"/>
                <a:gd name="T43" fmla="*/ 665 h 883"/>
                <a:gd name="T44" fmla="*/ 521 w 1600"/>
                <a:gd name="T45" fmla="*/ 659 h 883"/>
                <a:gd name="T46" fmla="*/ 557 w 1600"/>
                <a:gd name="T47" fmla="*/ 687 h 883"/>
                <a:gd name="T48" fmla="*/ 593 w 1600"/>
                <a:gd name="T49" fmla="*/ 723 h 883"/>
                <a:gd name="T50" fmla="*/ 649 w 1600"/>
                <a:gd name="T51" fmla="*/ 765 h 883"/>
                <a:gd name="T52" fmla="*/ 688 w 1600"/>
                <a:gd name="T53" fmla="*/ 790 h 883"/>
                <a:gd name="T54" fmla="*/ 731 w 1600"/>
                <a:gd name="T55" fmla="*/ 809 h 883"/>
                <a:gd name="T56" fmla="*/ 748 w 1600"/>
                <a:gd name="T57" fmla="*/ 819 h 883"/>
                <a:gd name="T58" fmla="*/ 788 w 1600"/>
                <a:gd name="T59" fmla="*/ 842 h 883"/>
                <a:gd name="T60" fmla="*/ 784 w 1600"/>
                <a:gd name="T61" fmla="*/ 847 h 883"/>
                <a:gd name="T62" fmla="*/ 826 w 1600"/>
                <a:gd name="T63" fmla="*/ 870 h 883"/>
                <a:gd name="T64" fmla="*/ 866 w 1600"/>
                <a:gd name="T65" fmla="*/ 891 h 883"/>
                <a:gd name="T66" fmla="*/ 932 w 1600"/>
                <a:gd name="T67" fmla="*/ 924 h 883"/>
                <a:gd name="T68" fmla="*/ 966 w 1600"/>
                <a:gd name="T69" fmla="*/ 933 h 883"/>
                <a:gd name="T70" fmla="*/ 953 w 1600"/>
                <a:gd name="T71" fmla="*/ 926 h 883"/>
                <a:gd name="T72" fmla="*/ 1015 w 1600"/>
                <a:gd name="T73" fmla="*/ 960 h 883"/>
                <a:gd name="T74" fmla="*/ 1061 w 1600"/>
                <a:gd name="T75" fmla="*/ 974 h 883"/>
                <a:gd name="T76" fmla="*/ 1106 w 1600"/>
                <a:gd name="T77" fmla="*/ 985 h 883"/>
                <a:gd name="T78" fmla="*/ 1152 w 1600"/>
                <a:gd name="T79" fmla="*/ 993 h 883"/>
                <a:gd name="T80" fmla="*/ 1198 w 1600"/>
                <a:gd name="T81" fmla="*/ 995 h 883"/>
                <a:gd name="T82" fmla="*/ 1243 w 1600"/>
                <a:gd name="T83" fmla="*/ 984 h 883"/>
                <a:gd name="T84" fmla="*/ 1262 w 1600"/>
                <a:gd name="T85" fmla="*/ 979 h 883"/>
                <a:gd name="T86" fmla="*/ 1263 w 1600"/>
                <a:gd name="T87" fmla="*/ 986 h 883"/>
                <a:gd name="T88" fmla="*/ 1308 w 1600"/>
                <a:gd name="T89" fmla="*/ 974 h 883"/>
                <a:gd name="T90" fmla="*/ 1352 w 1600"/>
                <a:gd name="T91" fmla="*/ 958 h 883"/>
                <a:gd name="T92" fmla="*/ 1420 w 1600"/>
                <a:gd name="T93" fmla="*/ 931 h 883"/>
                <a:gd name="T94" fmla="*/ 1457 w 1600"/>
                <a:gd name="T95" fmla="*/ 906 h 883"/>
                <a:gd name="T96" fmla="*/ 1434 w 1600"/>
                <a:gd name="T97" fmla="*/ 916 h 883"/>
                <a:gd name="T98" fmla="*/ 1500 w 1600"/>
                <a:gd name="T99" fmla="*/ 894 h 883"/>
                <a:gd name="T100" fmla="*/ 1541 w 1600"/>
                <a:gd name="T101" fmla="*/ 863 h 883"/>
                <a:gd name="T102" fmla="*/ 1559 w 1600"/>
                <a:gd name="T103" fmla="*/ 854 h 883"/>
                <a:gd name="T104" fmla="*/ 1562 w 1600"/>
                <a:gd name="T105" fmla="*/ 860 h 883"/>
                <a:gd name="T106" fmla="*/ 1621 w 1600"/>
                <a:gd name="T107" fmla="*/ 818 h 883"/>
                <a:gd name="T108" fmla="*/ 1654 w 1600"/>
                <a:gd name="T109" fmla="*/ 784 h 883"/>
                <a:gd name="T110" fmla="*/ 1690 w 1600"/>
                <a:gd name="T111" fmla="*/ 755 h 883"/>
                <a:gd name="T112" fmla="*/ 1726 w 1600"/>
                <a:gd name="T113" fmla="*/ 725 h 883"/>
                <a:gd name="T114" fmla="*/ 1746 w 1600"/>
                <a:gd name="T115" fmla="*/ 708 h 8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00"/>
                <a:gd name="T175" fmla="*/ 0 h 883"/>
                <a:gd name="T176" fmla="*/ 1600 w 1600"/>
                <a:gd name="T177" fmla="*/ 883 h 8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00" h="883">
                  <a:moveTo>
                    <a:pt x="5" y="0"/>
                  </a:moveTo>
                  <a:lnTo>
                    <a:pt x="17" y="17"/>
                  </a:lnTo>
                  <a:lnTo>
                    <a:pt x="18" y="19"/>
                  </a:lnTo>
                  <a:lnTo>
                    <a:pt x="13" y="23"/>
                  </a:lnTo>
                  <a:lnTo>
                    <a:pt x="12" y="20"/>
                  </a:lnTo>
                  <a:lnTo>
                    <a:pt x="0" y="3"/>
                  </a:lnTo>
                  <a:lnTo>
                    <a:pt x="5" y="0"/>
                  </a:lnTo>
                  <a:close/>
                  <a:moveTo>
                    <a:pt x="28" y="34"/>
                  </a:moveTo>
                  <a:lnTo>
                    <a:pt x="30" y="37"/>
                  </a:lnTo>
                  <a:lnTo>
                    <a:pt x="41" y="54"/>
                  </a:lnTo>
                  <a:lnTo>
                    <a:pt x="36" y="58"/>
                  </a:lnTo>
                  <a:lnTo>
                    <a:pt x="25" y="40"/>
                  </a:lnTo>
                  <a:lnTo>
                    <a:pt x="23" y="38"/>
                  </a:lnTo>
                  <a:lnTo>
                    <a:pt x="28" y="34"/>
                  </a:lnTo>
                  <a:close/>
                  <a:moveTo>
                    <a:pt x="51" y="70"/>
                  </a:moveTo>
                  <a:lnTo>
                    <a:pt x="61" y="84"/>
                  </a:lnTo>
                  <a:lnTo>
                    <a:pt x="65" y="90"/>
                  </a:lnTo>
                  <a:lnTo>
                    <a:pt x="60" y="93"/>
                  </a:lnTo>
                  <a:lnTo>
                    <a:pt x="56" y="87"/>
                  </a:lnTo>
                  <a:lnTo>
                    <a:pt x="46" y="73"/>
                  </a:lnTo>
                  <a:lnTo>
                    <a:pt x="51" y="70"/>
                  </a:lnTo>
                  <a:close/>
                  <a:moveTo>
                    <a:pt x="74" y="105"/>
                  </a:moveTo>
                  <a:lnTo>
                    <a:pt x="88" y="125"/>
                  </a:lnTo>
                  <a:lnTo>
                    <a:pt x="83" y="128"/>
                  </a:lnTo>
                  <a:lnTo>
                    <a:pt x="69" y="108"/>
                  </a:lnTo>
                  <a:lnTo>
                    <a:pt x="74" y="105"/>
                  </a:lnTo>
                  <a:close/>
                  <a:moveTo>
                    <a:pt x="98" y="140"/>
                  </a:moveTo>
                  <a:lnTo>
                    <a:pt x="111" y="160"/>
                  </a:lnTo>
                  <a:lnTo>
                    <a:pt x="106" y="163"/>
                  </a:lnTo>
                  <a:lnTo>
                    <a:pt x="93" y="143"/>
                  </a:lnTo>
                  <a:lnTo>
                    <a:pt x="98" y="140"/>
                  </a:lnTo>
                  <a:close/>
                  <a:moveTo>
                    <a:pt x="121" y="175"/>
                  </a:moveTo>
                  <a:lnTo>
                    <a:pt x="134" y="195"/>
                  </a:lnTo>
                  <a:lnTo>
                    <a:pt x="129" y="198"/>
                  </a:lnTo>
                  <a:lnTo>
                    <a:pt x="116" y="178"/>
                  </a:lnTo>
                  <a:lnTo>
                    <a:pt x="121" y="175"/>
                  </a:lnTo>
                  <a:close/>
                  <a:moveTo>
                    <a:pt x="144" y="210"/>
                  </a:moveTo>
                  <a:lnTo>
                    <a:pt x="158" y="229"/>
                  </a:lnTo>
                  <a:lnTo>
                    <a:pt x="153" y="233"/>
                  </a:lnTo>
                  <a:lnTo>
                    <a:pt x="139" y="213"/>
                  </a:lnTo>
                  <a:lnTo>
                    <a:pt x="144" y="210"/>
                  </a:lnTo>
                  <a:close/>
                  <a:moveTo>
                    <a:pt x="168" y="244"/>
                  </a:moveTo>
                  <a:lnTo>
                    <a:pt x="174" y="253"/>
                  </a:lnTo>
                  <a:lnTo>
                    <a:pt x="182" y="264"/>
                  </a:lnTo>
                  <a:lnTo>
                    <a:pt x="177" y="268"/>
                  </a:lnTo>
                  <a:lnTo>
                    <a:pt x="169" y="256"/>
                  </a:lnTo>
                  <a:lnTo>
                    <a:pt x="163" y="248"/>
                  </a:lnTo>
                  <a:lnTo>
                    <a:pt x="168" y="244"/>
                  </a:lnTo>
                  <a:close/>
                  <a:moveTo>
                    <a:pt x="192" y="279"/>
                  </a:moveTo>
                  <a:lnTo>
                    <a:pt x="206" y="298"/>
                  </a:lnTo>
                  <a:lnTo>
                    <a:pt x="201" y="302"/>
                  </a:lnTo>
                  <a:lnTo>
                    <a:pt x="187" y="282"/>
                  </a:lnTo>
                  <a:lnTo>
                    <a:pt x="192" y="279"/>
                  </a:lnTo>
                  <a:close/>
                  <a:moveTo>
                    <a:pt x="216" y="313"/>
                  </a:moveTo>
                  <a:lnTo>
                    <a:pt x="230" y="333"/>
                  </a:lnTo>
                  <a:lnTo>
                    <a:pt x="225" y="336"/>
                  </a:lnTo>
                  <a:lnTo>
                    <a:pt x="211" y="317"/>
                  </a:lnTo>
                  <a:lnTo>
                    <a:pt x="216" y="313"/>
                  </a:lnTo>
                  <a:close/>
                  <a:moveTo>
                    <a:pt x="241" y="347"/>
                  </a:moveTo>
                  <a:lnTo>
                    <a:pt x="252" y="362"/>
                  </a:lnTo>
                  <a:lnTo>
                    <a:pt x="255" y="366"/>
                  </a:lnTo>
                  <a:lnTo>
                    <a:pt x="251" y="370"/>
                  </a:lnTo>
                  <a:lnTo>
                    <a:pt x="247" y="365"/>
                  </a:lnTo>
                  <a:lnTo>
                    <a:pt x="236" y="351"/>
                  </a:lnTo>
                  <a:lnTo>
                    <a:pt x="241" y="347"/>
                  </a:lnTo>
                  <a:close/>
                  <a:moveTo>
                    <a:pt x="266" y="380"/>
                  </a:moveTo>
                  <a:lnTo>
                    <a:pt x="270" y="385"/>
                  </a:lnTo>
                  <a:lnTo>
                    <a:pt x="281" y="399"/>
                  </a:lnTo>
                  <a:lnTo>
                    <a:pt x="277" y="403"/>
                  </a:lnTo>
                  <a:lnTo>
                    <a:pt x="265" y="388"/>
                  </a:lnTo>
                  <a:lnTo>
                    <a:pt x="262" y="384"/>
                  </a:lnTo>
                  <a:lnTo>
                    <a:pt x="266" y="380"/>
                  </a:lnTo>
                  <a:close/>
                  <a:moveTo>
                    <a:pt x="293" y="413"/>
                  </a:moveTo>
                  <a:lnTo>
                    <a:pt x="309" y="431"/>
                  </a:lnTo>
                  <a:lnTo>
                    <a:pt x="304" y="435"/>
                  </a:lnTo>
                  <a:lnTo>
                    <a:pt x="288" y="417"/>
                  </a:lnTo>
                  <a:lnTo>
                    <a:pt x="293" y="413"/>
                  </a:lnTo>
                  <a:close/>
                  <a:moveTo>
                    <a:pt x="321" y="444"/>
                  </a:moveTo>
                  <a:lnTo>
                    <a:pt x="337" y="462"/>
                  </a:lnTo>
                  <a:lnTo>
                    <a:pt x="333" y="466"/>
                  </a:lnTo>
                  <a:lnTo>
                    <a:pt x="316" y="448"/>
                  </a:lnTo>
                  <a:lnTo>
                    <a:pt x="321" y="444"/>
                  </a:lnTo>
                  <a:close/>
                  <a:moveTo>
                    <a:pt x="350" y="474"/>
                  </a:moveTo>
                  <a:lnTo>
                    <a:pt x="354" y="478"/>
                  </a:lnTo>
                  <a:lnTo>
                    <a:pt x="367" y="491"/>
                  </a:lnTo>
                  <a:lnTo>
                    <a:pt x="363" y="495"/>
                  </a:lnTo>
                  <a:lnTo>
                    <a:pt x="350" y="483"/>
                  </a:lnTo>
                  <a:lnTo>
                    <a:pt x="345" y="478"/>
                  </a:lnTo>
                  <a:lnTo>
                    <a:pt x="350" y="474"/>
                  </a:lnTo>
                  <a:close/>
                  <a:moveTo>
                    <a:pt x="380" y="504"/>
                  </a:moveTo>
                  <a:lnTo>
                    <a:pt x="386" y="510"/>
                  </a:lnTo>
                  <a:lnTo>
                    <a:pt x="398" y="520"/>
                  </a:lnTo>
                  <a:lnTo>
                    <a:pt x="394" y="524"/>
                  </a:lnTo>
                  <a:lnTo>
                    <a:pt x="382" y="514"/>
                  </a:lnTo>
                  <a:lnTo>
                    <a:pt x="376" y="508"/>
                  </a:lnTo>
                  <a:lnTo>
                    <a:pt x="380" y="504"/>
                  </a:lnTo>
                  <a:close/>
                  <a:moveTo>
                    <a:pt x="411" y="532"/>
                  </a:moveTo>
                  <a:lnTo>
                    <a:pt x="419" y="538"/>
                  </a:lnTo>
                  <a:lnTo>
                    <a:pt x="429" y="547"/>
                  </a:lnTo>
                  <a:lnTo>
                    <a:pt x="426" y="552"/>
                  </a:lnTo>
                  <a:lnTo>
                    <a:pt x="415" y="543"/>
                  </a:lnTo>
                  <a:lnTo>
                    <a:pt x="407" y="536"/>
                  </a:lnTo>
                  <a:lnTo>
                    <a:pt x="411" y="532"/>
                  </a:lnTo>
                  <a:close/>
                  <a:moveTo>
                    <a:pt x="443" y="558"/>
                  </a:moveTo>
                  <a:lnTo>
                    <a:pt x="462" y="573"/>
                  </a:lnTo>
                  <a:lnTo>
                    <a:pt x="458" y="578"/>
                  </a:lnTo>
                  <a:lnTo>
                    <a:pt x="440" y="563"/>
                  </a:lnTo>
                  <a:lnTo>
                    <a:pt x="443" y="558"/>
                  </a:lnTo>
                  <a:close/>
                  <a:moveTo>
                    <a:pt x="476" y="585"/>
                  </a:moveTo>
                  <a:lnTo>
                    <a:pt x="483" y="590"/>
                  </a:lnTo>
                  <a:lnTo>
                    <a:pt x="495" y="600"/>
                  </a:lnTo>
                  <a:lnTo>
                    <a:pt x="491" y="604"/>
                  </a:lnTo>
                  <a:lnTo>
                    <a:pt x="479" y="595"/>
                  </a:lnTo>
                  <a:lnTo>
                    <a:pt x="472" y="589"/>
                  </a:lnTo>
                  <a:lnTo>
                    <a:pt x="476" y="585"/>
                  </a:lnTo>
                  <a:close/>
                  <a:moveTo>
                    <a:pt x="509" y="610"/>
                  </a:moveTo>
                  <a:lnTo>
                    <a:pt x="528" y="625"/>
                  </a:lnTo>
                  <a:lnTo>
                    <a:pt x="525" y="630"/>
                  </a:lnTo>
                  <a:lnTo>
                    <a:pt x="506" y="615"/>
                  </a:lnTo>
                  <a:lnTo>
                    <a:pt x="509" y="610"/>
                  </a:lnTo>
                  <a:close/>
                  <a:moveTo>
                    <a:pt x="543" y="636"/>
                  </a:moveTo>
                  <a:lnTo>
                    <a:pt x="545" y="637"/>
                  </a:lnTo>
                  <a:lnTo>
                    <a:pt x="562" y="649"/>
                  </a:lnTo>
                  <a:lnTo>
                    <a:pt x="559" y="654"/>
                  </a:lnTo>
                  <a:lnTo>
                    <a:pt x="542" y="642"/>
                  </a:lnTo>
                  <a:lnTo>
                    <a:pt x="539" y="640"/>
                  </a:lnTo>
                  <a:lnTo>
                    <a:pt x="543" y="636"/>
                  </a:lnTo>
                  <a:close/>
                  <a:moveTo>
                    <a:pt x="577" y="660"/>
                  </a:moveTo>
                  <a:lnTo>
                    <a:pt x="597" y="673"/>
                  </a:lnTo>
                  <a:lnTo>
                    <a:pt x="593" y="679"/>
                  </a:lnTo>
                  <a:lnTo>
                    <a:pt x="574" y="665"/>
                  </a:lnTo>
                  <a:lnTo>
                    <a:pt x="577" y="660"/>
                  </a:lnTo>
                  <a:close/>
                  <a:moveTo>
                    <a:pt x="612" y="684"/>
                  </a:moveTo>
                  <a:lnTo>
                    <a:pt x="632" y="696"/>
                  </a:lnTo>
                  <a:lnTo>
                    <a:pt x="629" y="701"/>
                  </a:lnTo>
                  <a:lnTo>
                    <a:pt x="609" y="688"/>
                  </a:lnTo>
                  <a:lnTo>
                    <a:pt x="612" y="684"/>
                  </a:lnTo>
                  <a:close/>
                  <a:moveTo>
                    <a:pt x="648" y="705"/>
                  </a:moveTo>
                  <a:lnTo>
                    <a:pt x="668" y="718"/>
                  </a:lnTo>
                  <a:lnTo>
                    <a:pt x="665" y="723"/>
                  </a:lnTo>
                  <a:lnTo>
                    <a:pt x="664" y="723"/>
                  </a:lnTo>
                  <a:lnTo>
                    <a:pt x="644" y="711"/>
                  </a:lnTo>
                  <a:lnTo>
                    <a:pt x="648" y="705"/>
                  </a:lnTo>
                  <a:close/>
                  <a:moveTo>
                    <a:pt x="684" y="727"/>
                  </a:moveTo>
                  <a:lnTo>
                    <a:pt x="705" y="738"/>
                  </a:lnTo>
                  <a:lnTo>
                    <a:pt x="702" y="744"/>
                  </a:lnTo>
                  <a:lnTo>
                    <a:pt x="681" y="732"/>
                  </a:lnTo>
                  <a:lnTo>
                    <a:pt x="684" y="727"/>
                  </a:lnTo>
                  <a:close/>
                  <a:moveTo>
                    <a:pt x="720" y="747"/>
                  </a:moveTo>
                  <a:lnTo>
                    <a:pt x="726" y="750"/>
                  </a:lnTo>
                  <a:lnTo>
                    <a:pt x="742" y="758"/>
                  </a:lnTo>
                  <a:lnTo>
                    <a:pt x="739" y="763"/>
                  </a:lnTo>
                  <a:lnTo>
                    <a:pt x="723" y="755"/>
                  </a:lnTo>
                  <a:lnTo>
                    <a:pt x="717" y="752"/>
                  </a:lnTo>
                  <a:lnTo>
                    <a:pt x="720" y="747"/>
                  </a:lnTo>
                  <a:close/>
                  <a:moveTo>
                    <a:pt x="758" y="766"/>
                  </a:moveTo>
                  <a:lnTo>
                    <a:pt x="779" y="777"/>
                  </a:lnTo>
                  <a:lnTo>
                    <a:pt x="776" y="783"/>
                  </a:lnTo>
                  <a:lnTo>
                    <a:pt x="755" y="772"/>
                  </a:lnTo>
                  <a:lnTo>
                    <a:pt x="758" y="766"/>
                  </a:lnTo>
                  <a:close/>
                  <a:moveTo>
                    <a:pt x="795" y="786"/>
                  </a:moveTo>
                  <a:lnTo>
                    <a:pt x="816" y="796"/>
                  </a:lnTo>
                  <a:lnTo>
                    <a:pt x="814" y="802"/>
                  </a:lnTo>
                  <a:lnTo>
                    <a:pt x="792" y="791"/>
                  </a:lnTo>
                  <a:lnTo>
                    <a:pt x="795" y="786"/>
                  </a:lnTo>
                  <a:close/>
                  <a:moveTo>
                    <a:pt x="833" y="804"/>
                  </a:moveTo>
                  <a:lnTo>
                    <a:pt x="834" y="805"/>
                  </a:lnTo>
                  <a:lnTo>
                    <a:pt x="854" y="814"/>
                  </a:lnTo>
                  <a:lnTo>
                    <a:pt x="852" y="820"/>
                  </a:lnTo>
                  <a:lnTo>
                    <a:pt x="831" y="811"/>
                  </a:lnTo>
                  <a:lnTo>
                    <a:pt x="830" y="810"/>
                  </a:lnTo>
                  <a:lnTo>
                    <a:pt x="833" y="804"/>
                  </a:lnTo>
                  <a:close/>
                  <a:moveTo>
                    <a:pt x="871" y="822"/>
                  </a:moveTo>
                  <a:lnTo>
                    <a:pt x="883" y="828"/>
                  </a:lnTo>
                  <a:lnTo>
                    <a:pt x="893" y="831"/>
                  </a:lnTo>
                  <a:lnTo>
                    <a:pt x="890" y="837"/>
                  </a:lnTo>
                  <a:lnTo>
                    <a:pt x="881" y="833"/>
                  </a:lnTo>
                  <a:lnTo>
                    <a:pt x="868" y="828"/>
                  </a:lnTo>
                  <a:lnTo>
                    <a:pt x="871" y="822"/>
                  </a:lnTo>
                  <a:close/>
                  <a:moveTo>
                    <a:pt x="909" y="838"/>
                  </a:moveTo>
                  <a:lnTo>
                    <a:pt x="930" y="846"/>
                  </a:lnTo>
                  <a:lnTo>
                    <a:pt x="932" y="846"/>
                  </a:lnTo>
                  <a:lnTo>
                    <a:pt x="930" y="852"/>
                  </a:lnTo>
                  <a:lnTo>
                    <a:pt x="928" y="852"/>
                  </a:lnTo>
                  <a:lnTo>
                    <a:pt x="907" y="843"/>
                  </a:lnTo>
                  <a:lnTo>
                    <a:pt x="909" y="838"/>
                  </a:lnTo>
                  <a:close/>
                  <a:moveTo>
                    <a:pt x="949" y="852"/>
                  </a:moveTo>
                  <a:lnTo>
                    <a:pt x="972" y="858"/>
                  </a:lnTo>
                  <a:lnTo>
                    <a:pt x="970" y="864"/>
                  </a:lnTo>
                  <a:lnTo>
                    <a:pt x="947" y="857"/>
                  </a:lnTo>
                  <a:lnTo>
                    <a:pt x="949" y="852"/>
                  </a:lnTo>
                  <a:close/>
                  <a:moveTo>
                    <a:pt x="989" y="863"/>
                  </a:moveTo>
                  <a:lnTo>
                    <a:pt x="1013" y="868"/>
                  </a:lnTo>
                  <a:lnTo>
                    <a:pt x="1011" y="874"/>
                  </a:lnTo>
                  <a:lnTo>
                    <a:pt x="988" y="868"/>
                  </a:lnTo>
                  <a:lnTo>
                    <a:pt x="989" y="863"/>
                  </a:lnTo>
                  <a:close/>
                  <a:moveTo>
                    <a:pt x="1030" y="872"/>
                  </a:moveTo>
                  <a:lnTo>
                    <a:pt x="1054" y="875"/>
                  </a:lnTo>
                  <a:lnTo>
                    <a:pt x="1053" y="881"/>
                  </a:lnTo>
                  <a:lnTo>
                    <a:pt x="1029" y="877"/>
                  </a:lnTo>
                  <a:lnTo>
                    <a:pt x="1030" y="872"/>
                  </a:lnTo>
                  <a:close/>
                  <a:moveTo>
                    <a:pt x="1071" y="877"/>
                  </a:moveTo>
                  <a:lnTo>
                    <a:pt x="1095" y="877"/>
                  </a:lnTo>
                  <a:lnTo>
                    <a:pt x="1095" y="883"/>
                  </a:lnTo>
                  <a:lnTo>
                    <a:pt x="1071" y="883"/>
                  </a:lnTo>
                  <a:lnTo>
                    <a:pt x="1071" y="877"/>
                  </a:lnTo>
                  <a:close/>
                  <a:moveTo>
                    <a:pt x="1113" y="876"/>
                  </a:moveTo>
                  <a:lnTo>
                    <a:pt x="1129" y="874"/>
                  </a:lnTo>
                  <a:lnTo>
                    <a:pt x="1136" y="873"/>
                  </a:lnTo>
                  <a:lnTo>
                    <a:pt x="1137" y="879"/>
                  </a:lnTo>
                  <a:lnTo>
                    <a:pt x="1130" y="880"/>
                  </a:lnTo>
                  <a:lnTo>
                    <a:pt x="1113" y="882"/>
                  </a:lnTo>
                  <a:lnTo>
                    <a:pt x="1113" y="876"/>
                  </a:lnTo>
                  <a:close/>
                  <a:moveTo>
                    <a:pt x="1154" y="869"/>
                  </a:moveTo>
                  <a:lnTo>
                    <a:pt x="1156" y="869"/>
                  </a:lnTo>
                  <a:lnTo>
                    <a:pt x="1177" y="863"/>
                  </a:lnTo>
                  <a:lnTo>
                    <a:pt x="1179" y="869"/>
                  </a:lnTo>
                  <a:lnTo>
                    <a:pt x="1157" y="875"/>
                  </a:lnTo>
                  <a:lnTo>
                    <a:pt x="1155" y="875"/>
                  </a:lnTo>
                  <a:lnTo>
                    <a:pt x="1154" y="869"/>
                  </a:lnTo>
                  <a:close/>
                  <a:moveTo>
                    <a:pt x="1194" y="858"/>
                  </a:moveTo>
                  <a:lnTo>
                    <a:pt x="1217" y="851"/>
                  </a:lnTo>
                  <a:lnTo>
                    <a:pt x="1219" y="856"/>
                  </a:lnTo>
                  <a:lnTo>
                    <a:pt x="1196" y="864"/>
                  </a:lnTo>
                  <a:lnTo>
                    <a:pt x="1194" y="858"/>
                  </a:lnTo>
                  <a:close/>
                  <a:moveTo>
                    <a:pt x="1234" y="844"/>
                  </a:moveTo>
                  <a:lnTo>
                    <a:pt x="1256" y="836"/>
                  </a:lnTo>
                  <a:lnTo>
                    <a:pt x="1259" y="842"/>
                  </a:lnTo>
                  <a:lnTo>
                    <a:pt x="1236" y="850"/>
                  </a:lnTo>
                  <a:lnTo>
                    <a:pt x="1234" y="844"/>
                  </a:lnTo>
                  <a:close/>
                  <a:moveTo>
                    <a:pt x="1273" y="829"/>
                  </a:moveTo>
                  <a:lnTo>
                    <a:pt x="1294" y="820"/>
                  </a:lnTo>
                  <a:lnTo>
                    <a:pt x="1295" y="820"/>
                  </a:lnTo>
                  <a:lnTo>
                    <a:pt x="1298" y="826"/>
                  </a:lnTo>
                  <a:lnTo>
                    <a:pt x="1297" y="826"/>
                  </a:lnTo>
                  <a:lnTo>
                    <a:pt x="1275" y="835"/>
                  </a:lnTo>
                  <a:lnTo>
                    <a:pt x="1273" y="829"/>
                  </a:lnTo>
                  <a:close/>
                  <a:moveTo>
                    <a:pt x="1311" y="813"/>
                  </a:moveTo>
                  <a:lnTo>
                    <a:pt x="1332" y="804"/>
                  </a:lnTo>
                  <a:lnTo>
                    <a:pt x="1334" y="803"/>
                  </a:lnTo>
                  <a:lnTo>
                    <a:pt x="1336" y="809"/>
                  </a:lnTo>
                  <a:lnTo>
                    <a:pt x="1334" y="810"/>
                  </a:lnTo>
                  <a:lnTo>
                    <a:pt x="1314" y="818"/>
                  </a:lnTo>
                  <a:lnTo>
                    <a:pt x="1311" y="813"/>
                  </a:lnTo>
                  <a:close/>
                  <a:moveTo>
                    <a:pt x="1350" y="796"/>
                  </a:moveTo>
                  <a:lnTo>
                    <a:pt x="1368" y="787"/>
                  </a:lnTo>
                  <a:lnTo>
                    <a:pt x="1371" y="786"/>
                  </a:lnTo>
                  <a:lnTo>
                    <a:pt x="1374" y="791"/>
                  </a:lnTo>
                  <a:lnTo>
                    <a:pt x="1371" y="793"/>
                  </a:lnTo>
                  <a:lnTo>
                    <a:pt x="1352" y="801"/>
                  </a:lnTo>
                  <a:lnTo>
                    <a:pt x="1350" y="796"/>
                  </a:lnTo>
                  <a:close/>
                  <a:moveTo>
                    <a:pt x="1388" y="777"/>
                  </a:moveTo>
                  <a:lnTo>
                    <a:pt x="1402" y="770"/>
                  </a:lnTo>
                  <a:lnTo>
                    <a:pt x="1409" y="766"/>
                  </a:lnTo>
                  <a:lnTo>
                    <a:pt x="1412" y="772"/>
                  </a:lnTo>
                  <a:lnTo>
                    <a:pt x="1404" y="776"/>
                  </a:lnTo>
                  <a:lnTo>
                    <a:pt x="1390" y="783"/>
                  </a:lnTo>
                  <a:lnTo>
                    <a:pt x="1388" y="777"/>
                  </a:lnTo>
                  <a:close/>
                  <a:moveTo>
                    <a:pt x="1425" y="758"/>
                  </a:moveTo>
                  <a:lnTo>
                    <a:pt x="1432" y="754"/>
                  </a:lnTo>
                  <a:lnTo>
                    <a:pt x="1445" y="745"/>
                  </a:lnTo>
                  <a:lnTo>
                    <a:pt x="1448" y="750"/>
                  </a:lnTo>
                  <a:lnTo>
                    <a:pt x="1434" y="760"/>
                  </a:lnTo>
                  <a:lnTo>
                    <a:pt x="1428" y="763"/>
                  </a:lnTo>
                  <a:lnTo>
                    <a:pt x="1425" y="758"/>
                  </a:lnTo>
                  <a:close/>
                  <a:moveTo>
                    <a:pt x="1460" y="735"/>
                  </a:moveTo>
                  <a:lnTo>
                    <a:pt x="1473" y="726"/>
                  </a:lnTo>
                  <a:lnTo>
                    <a:pt x="1479" y="721"/>
                  </a:lnTo>
                  <a:lnTo>
                    <a:pt x="1482" y="726"/>
                  </a:lnTo>
                  <a:lnTo>
                    <a:pt x="1476" y="731"/>
                  </a:lnTo>
                  <a:lnTo>
                    <a:pt x="1463" y="740"/>
                  </a:lnTo>
                  <a:lnTo>
                    <a:pt x="1460" y="735"/>
                  </a:lnTo>
                  <a:close/>
                  <a:moveTo>
                    <a:pt x="1493" y="710"/>
                  </a:moveTo>
                  <a:lnTo>
                    <a:pt x="1512" y="696"/>
                  </a:lnTo>
                  <a:lnTo>
                    <a:pt x="1516" y="700"/>
                  </a:lnTo>
                  <a:lnTo>
                    <a:pt x="1497" y="715"/>
                  </a:lnTo>
                  <a:lnTo>
                    <a:pt x="1493" y="710"/>
                  </a:lnTo>
                  <a:close/>
                  <a:moveTo>
                    <a:pt x="1527" y="685"/>
                  </a:moveTo>
                  <a:lnTo>
                    <a:pt x="1545" y="670"/>
                  </a:lnTo>
                  <a:lnTo>
                    <a:pt x="1549" y="674"/>
                  </a:lnTo>
                  <a:lnTo>
                    <a:pt x="1530" y="689"/>
                  </a:lnTo>
                  <a:lnTo>
                    <a:pt x="1527" y="685"/>
                  </a:lnTo>
                  <a:close/>
                  <a:moveTo>
                    <a:pt x="1559" y="658"/>
                  </a:moveTo>
                  <a:lnTo>
                    <a:pt x="1578" y="643"/>
                  </a:lnTo>
                  <a:lnTo>
                    <a:pt x="1582" y="648"/>
                  </a:lnTo>
                  <a:lnTo>
                    <a:pt x="1563" y="663"/>
                  </a:lnTo>
                  <a:lnTo>
                    <a:pt x="1559" y="658"/>
                  </a:lnTo>
                  <a:close/>
                  <a:moveTo>
                    <a:pt x="1592" y="632"/>
                  </a:moveTo>
                  <a:lnTo>
                    <a:pt x="1596" y="628"/>
                  </a:lnTo>
                  <a:lnTo>
                    <a:pt x="1600" y="633"/>
                  </a:lnTo>
                  <a:lnTo>
                    <a:pt x="1596" y="637"/>
                  </a:lnTo>
                  <a:lnTo>
                    <a:pt x="1592" y="632"/>
                  </a:lnTo>
                  <a:close/>
                </a:path>
              </a:pathLst>
            </a:custGeom>
            <a:solidFill>
              <a:srgbClr val="000000"/>
            </a:solidFill>
            <a:ln w="0" cap="flat">
              <a:solidFill>
                <a:srgbClr val="0066FF"/>
              </a:solidFill>
              <a:prstDash val="solid"/>
              <a:round/>
              <a:headEnd/>
              <a:tailEnd/>
            </a:ln>
          </p:spPr>
          <p:txBody>
            <a:bodyPr/>
            <a:lstStyle/>
            <a:p>
              <a:endParaRPr lang="en-US" dirty="0"/>
            </a:p>
          </p:txBody>
        </p:sp>
        <p:sp>
          <p:nvSpPr>
            <p:cNvPr id="19498" name="Freeform 177"/>
            <p:cNvSpPr>
              <a:spLocks noEditPoints="1"/>
            </p:cNvSpPr>
            <p:nvPr/>
          </p:nvSpPr>
          <p:spPr bwMode="auto">
            <a:xfrm>
              <a:off x="3441" y="3466"/>
              <a:ext cx="1700" cy="401"/>
            </a:xfrm>
            <a:custGeom>
              <a:avLst/>
              <a:gdLst>
                <a:gd name="T0" fmla="*/ 0 w 1554"/>
                <a:gd name="T1" fmla="*/ 7 h 356"/>
                <a:gd name="T2" fmla="*/ 70 w 1554"/>
                <a:gd name="T3" fmla="*/ 23 h 356"/>
                <a:gd name="T4" fmla="*/ 116 w 1554"/>
                <a:gd name="T5" fmla="*/ 26 h 356"/>
                <a:gd name="T6" fmla="*/ 136 w 1554"/>
                <a:gd name="T7" fmla="*/ 30 h 356"/>
                <a:gd name="T8" fmla="*/ 136 w 1554"/>
                <a:gd name="T9" fmla="*/ 30 h 356"/>
                <a:gd name="T10" fmla="*/ 203 w 1554"/>
                <a:gd name="T11" fmla="*/ 56 h 356"/>
                <a:gd name="T12" fmla="*/ 224 w 1554"/>
                <a:gd name="T13" fmla="*/ 55 h 356"/>
                <a:gd name="T14" fmla="*/ 224 w 1554"/>
                <a:gd name="T15" fmla="*/ 55 h 356"/>
                <a:gd name="T16" fmla="*/ 292 w 1554"/>
                <a:gd name="T17" fmla="*/ 83 h 356"/>
                <a:gd name="T18" fmla="*/ 313 w 1554"/>
                <a:gd name="T19" fmla="*/ 82 h 356"/>
                <a:gd name="T20" fmla="*/ 329 w 1554"/>
                <a:gd name="T21" fmla="*/ 95 h 356"/>
                <a:gd name="T22" fmla="*/ 382 w 1554"/>
                <a:gd name="T23" fmla="*/ 107 h 356"/>
                <a:gd name="T24" fmla="*/ 400 w 1554"/>
                <a:gd name="T25" fmla="*/ 114 h 356"/>
                <a:gd name="T26" fmla="*/ 408 w 1554"/>
                <a:gd name="T27" fmla="*/ 124 h 356"/>
                <a:gd name="T28" fmla="*/ 468 w 1554"/>
                <a:gd name="T29" fmla="*/ 139 h 356"/>
                <a:gd name="T30" fmla="*/ 487 w 1554"/>
                <a:gd name="T31" fmla="*/ 145 h 356"/>
                <a:gd name="T32" fmla="*/ 487 w 1554"/>
                <a:gd name="T33" fmla="*/ 152 h 356"/>
                <a:gd name="T34" fmla="*/ 555 w 1554"/>
                <a:gd name="T35" fmla="*/ 171 h 356"/>
                <a:gd name="T36" fmla="*/ 572 w 1554"/>
                <a:gd name="T37" fmla="*/ 178 h 356"/>
                <a:gd name="T38" fmla="*/ 587 w 1554"/>
                <a:gd name="T39" fmla="*/ 191 h 356"/>
                <a:gd name="T40" fmla="*/ 618 w 1554"/>
                <a:gd name="T41" fmla="*/ 198 h 356"/>
                <a:gd name="T42" fmla="*/ 613 w 1554"/>
                <a:gd name="T43" fmla="*/ 203 h 356"/>
                <a:gd name="T44" fmla="*/ 680 w 1554"/>
                <a:gd name="T45" fmla="*/ 230 h 356"/>
                <a:gd name="T46" fmla="*/ 656 w 1554"/>
                <a:gd name="T47" fmla="*/ 217 h 356"/>
                <a:gd name="T48" fmla="*/ 720 w 1554"/>
                <a:gd name="T49" fmla="*/ 256 h 356"/>
                <a:gd name="T50" fmla="*/ 741 w 1554"/>
                <a:gd name="T51" fmla="*/ 256 h 356"/>
                <a:gd name="T52" fmla="*/ 745 w 1554"/>
                <a:gd name="T53" fmla="*/ 265 h 356"/>
                <a:gd name="T54" fmla="*/ 810 w 1554"/>
                <a:gd name="T55" fmla="*/ 276 h 356"/>
                <a:gd name="T56" fmla="*/ 829 w 1554"/>
                <a:gd name="T57" fmla="*/ 280 h 356"/>
                <a:gd name="T58" fmla="*/ 837 w 1554"/>
                <a:gd name="T59" fmla="*/ 289 h 356"/>
                <a:gd name="T60" fmla="*/ 899 w 1554"/>
                <a:gd name="T61" fmla="*/ 296 h 356"/>
                <a:gd name="T62" fmla="*/ 919 w 1554"/>
                <a:gd name="T63" fmla="*/ 298 h 356"/>
                <a:gd name="T64" fmla="*/ 919 w 1554"/>
                <a:gd name="T65" fmla="*/ 298 h 356"/>
                <a:gd name="T66" fmla="*/ 990 w 1554"/>
                <a:gd name="T67" fmla="*/ 313 h 356"/>
                <a:gd name="T68" fmla="*/ 1010 w 1554"/>
                <a:gd name="T69" fmla="*/ 306 h 356"/>
                <a:gd name="T70" fmla="*/ 1010 w 1554"/>
                <a:gd name="T71" fmla="*/ 306 h 356"/>
                <a:gd name="T72" fmla="*/ 1083 w 1554"/>
                <a:gd name="T73" fmla="*/ 310 h 356"/>
                <a:gd name="T74" fmla="*/ 1101 w 1554"/>
                <a:gd name="T75" fmla="*/ 300 h 356"/>
                <a:gd name="T76" fmla="*/ 1101 w 1554"/>
                <a:gd name="T77" fmla="*/ 300 h 356"/>
                <a:gd name="T78" fmla="*/ 1172 w 1554"/>
                <a:gd name="T79" fmla="*/ 287 h 356"/>
                <a:gd name="T80" fmla="*/ 1189 w 1554"/>
                <a:gd name="T81" fmla="*/ 275 h 356"/>
                <a:gd name="T82" fmla="*/ 1189 w 1554"/>
                <a:gd name="T83" fmla="*/ 275 h 356"/>
                <a:gd name="T84" fmla="*/ 1261 w 1554"/>
                <a:gd name="T85" fmla="*/ 266 h 356"/>
                <a:gd name="T86" fmla="*/ 1280 w 1554"/>
                <a:gd name="T87" fmla="*/ 257 h 356"/>
                <a:gd name="T88" fmla="*/ 1297 w 1554"/>
                <a:gd name="T89" fmla="*/ 265 h 356"/>
                <a:gd name="T90" fmla="*/ 1352 w 1554"/>
                <a:gd name="T91" fmla="*/ 269 h 356"/>
                <a:gd name="T92" fmla="*/ 1372 w 1554"/>
                <a:gd name="T93" fmla="*/ 275 h 356"/>
                <a:gd name="T94" fmla="*/ 1382 w 1554"/>
                <a:gd name="T95" fmla="*/ 286 h 356"/>
                <a:gd name="T96" fmla="*/ 1425 w 1554"/>
                <a:gd name="T97" fmla="*/ 294 h 356"/>
                <a:gd name="T98" fmla="*/ 1425 w 1554"/>
                <a:gd name="T99" fmla="*/ 294 h 356"/>
                <a:gd name="T100" fmla="*/ 1425 w 1554"/>
                <a:gd name="T101" fmla="*/ 294 h 356"/>
                <a:gd name="T102" fmla="*/ 1456 w 1554"/>
                <a:gd name="T103" fmla="*/ 313 h 356"/>
                <a:gd name="T104" fmla="*/ 1524 w 1554"/>
                <a:gd name="T105" fmla="*/ 338 h 356"/>
                <a:gd name="T106" fmla="*/ 1570 w 1554"/>
                <a:gd name="T107" fmla="*/ 347 h 356"/>
                <a:gd name="T108" fmla="*/ 1588 w 1554"/>
                <a:gd name="T109" fmla="*/ 354 h 356"/>
                <a:gd name="T110" fmla="*/ 1588 w 1554"/>
                <a:gd name="T111" fmla="*/ 354 h 356"/>
                <a:gd name="T112" fmla="*/ 1629 w 1554"/>
                <a:gd name="T113" fmla="*/ 375 h 356"/>
                <a:gd name="T114" fmla="*/ 1698 w 1554"/>
                <a:gd name="T115" fmla="*/ 401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54"/>
                <a:gd name="T175" fmla="*/ 0 h 356"/>
                <a:gd name="T176" fmla="*/ 1554 w 1554"/>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54" h="356">
                  <a:moveTo>
                    <a:pt x="1" y="0"/>
                  </a:moveTo>
                  <a:lnTo>
                    <a:pt x="24" y="5"/>
                  </a:lnTo>
                  <a:lnTo>
                    <a:pt x="23" y="11"/>
                  </a:lnTo>
                  <a:lnTo>
                    <a:pt x="0" y="6"/>
                  </a:lnTo>
                  <a:lnTo>
                    <a:pt x="1" y="0"/>
                  </a:lnTo>
                  <a:close/>
                  <a:moveTo>
                    <a:pt x="42" y="9"/>
                  </a:moveTo>
                  <a:lnTo>
                    <a:pt x="65" y="14"/>
                  </a:lnTo>
                  <a:lnTo>
                    <a:pt x="64" y="20"/>
                  </a:lnTo>
                  <a:lnTo>
                    <a:pt x="40" y="15"/>
                  </a:lnTo>
                  <a:lnTo>
                    <a:pt x="42" y="9"/>
                  </a:lnTo>
                  <a:close/>
                  <a:moveTo>
                    <a:pt x="83" y="18"/>
                  </a:moveTo>
                  <a:lnTo>
                    <a:pt x="106" y="23"/>
                  </a:lnTo>
                  <a:lnTo>
                    <a:pt x="105" y="29"/>
                  </a:lnTo>
                  <a:lnTo>
                    <a:pt x="82" y="24"/>
                  </a:lnTo>
                  <a:lnTo>
                    <a:pt x="83" y="18"/>
                  </a:lnTo>
                  <a:close/>
                  <a:moveTo>
                    <a:pt x="124" y="27"/>
                  </a:moveTo>
                  <a:lnTo>
                    <a:pt x="147" y="33"/>
                  </a:lnTo>
                  <a:lnTo>
                    <a:pt x="146" y="39"/>
                  </a:lnTo>
                  <a:lnTo>
                    <a:pt x="123" y="33"/>
                  </a:lnTo>
                  <a:lnTo>
                    <a:pt x="124" y="27"/>
                  </a:lnTo>
                  <a:close/>
                  <a:moveTo>
                    <a:pt x="165" y="38"/>
                  </a:moveTo>
                  <a:lnTo>
                    <a:pt x="173" y="40"/>
                  </a:lnTo>
                  <a:lnTo>
                    <a:pt x="188" y="44"/>
                  </a:lnTo>
                  <a:lnTo>
                    <a:pt x="186" y="50"/>
                  </a:lnTo>
                  <a:lnTo>
                    <a:pt x="172" y="45"/>
                  </a:lnTo>
                  <a:lnTo>
                    <a:pt x="163" y="44"/>
                  </a:lnTo>
                  <a:lnTo>
                    <a:pt x="165" y="38"/>
                  </a:lnTo>
                  <a:close/>
                  <a:moveTo>
                    <a:pt x="205" y="49"/>
                  </a:moveTo>
                  <a:lnTo>
                    <a:pt x="229" y="56"/>
                  </a:lnTo>
                  <a:lnTo>
                    <a:pt x="227" y="61"/>
                  </a:lnTo>
                  <a:lnTo>
                    <a:pt x="204" y="55"/>
                  </a:lnTo>
                  <a:lnTo>
                    <a:pt x="205" y="49"/>
                  </a:lnTo>
                  <a:close/>
                  <a:moveTo>
                    <a:pt x="246" y="61"/>
                  </a:moveTo>
                  <a:lnTo>
                    <a:pt x="268" y="68"/>
                  </a:lnTo>
                  <a:lnTo>
                    <a:pt x="269" y="68"/>
                  </a:lnTo>
                  <a:lnTo>
                    <a:pt x="267" y="74"/>
                  </a:lnTo>
                  <a:lnTo>
                    <a:pt x="266" y="73"/>
                  </a:lnTo>
                  <a:lnTo>
                    <a:pt x="244" y="66"/>
                  </a:lnTo>
                  <a:lnTo>
                    <a:pt x="246" y="61"/>
                  </a:lnTo>
                  <a:close/>
                  <a:moveTo>
                    <a:pt x="286" y="73"/>
                  </a:moveTo>
                  <a:lnTo>
                    <a:pt x="303" y="79"/>
                  </a:lnTo>
                  <a:lnTo>
                    <a:pt x="309" y="81"/>
                  </a:lnTo>
                  <a:lnTo>
                    <a:pt x="307" y="86"/>
                  </a:lnTo>
                  <a:lnTo>
                    <a:pt x="301" y="84"/>
                  </a:lnTo>
                  <a:lnTo>
                    <a:pt x="284" y="79"/>
                  </a:lnTo>
                  <a:lnTo>
                    <a:pt x="286" y="73"/>
                  </a:lnTo>
                  <a:close/>
                  <a:moveTo>
                    <a:pt x="326" y="87"/>
                  </a:moveTo>
                  <a:lnTo>
                    <a:pt x="349" y="95"/>
                  </a:lnTo>
                  <a:lnTo>
                    <a:pt x="346" y="100"/>
                  </a:lnTo>
                  <a:lnTo>
                    <a:pt x="324" y="92"/>
                  </a:lnTo>
                  <a:lnTo>
                    <a:pt x="326" y="87"/>
                  </a:lnTo>
                  <a:close/>
                  <a:moveTo>
                    <a:pt x="366" y="101"/>
                  </a:moveTo>
                  <a:lnTo>
                    <a:pt x="375" y="104"/>
                  </a:lnTo>
                  <a:lnTo>
                    <a:pt x="388" y="108"/>
                  </a:lnTo>
                  <a:lnTo>
                    <a:pt x="386" y="114"/>
                  </a:lnTo>
                  <a:lnTo>
                    <a:pt x="373" y="110"/>
                  </a:lnTo>
                  <a:lnTo>
                    <a:pt x="364" y="106"/>
                  </a:lnTo>
                  <a:lnTo>
                    <a:pt x="366" y="101"/>
                  </a:lnTo>
                  <a:close/>
                  <a:moveTo>
                    <a:pt x="405" y="114"/>
                  </a:moveTo>
                  <a:lnTo>
                    <a:pt x="428" y="123"/>
                  </a:lnTo>
                  <a:lnTo>
                    <a:pt x="426" y="128"/>
                  </a:lnTo>
                  <a:lnTo>
                    <a:pt x="403" y="120"/>
                  </a:lnTo>
                  <a:lnTo>
                    <a:pt x="405" y="114"/>
                  </a:lnTo>
                  <a:close/>
                  <a:moveTo>
                    <a:pt x="445" y="129"/>
                  </a:moveTo>
                  <a:lnTo>
                    <a:pt x="447" y="129"/>
                  </a:lnTo>
                  <a:lnTo>
                    <a:pt x="468" y="137"/>
                  </a:lnTo>
                  <a:lnTo>
                    <a:pt x="465" y="143"/>
                  </a:lnTo>
                  <a:lnTo>
                    <a:pt x="445" y="135"/>
                  </a:lnTo>
                  <a:lnTo>
                    <a:pt x="443" y="134"/>
                  </a:lnTo>
                  <a:lnTo>
                    <a:pt x="445" y="129"/>
                  </a:lnTo>
                  <a:close/>
                  <a:moveTo>
                    <a:pt x="484" y="143"/>
                  </a:moveTo>
                  <a:lnTo>
                    <a:pt x="507" y="152"/>
                  </a:lnTo>
                  <a:lnTo>
                    <a:pt x="505" y="158"/>
                  </a:lnTo>
                  <a:lnTo>
                    <a:pt x="482" y="149"/>
                  </a:lnTo>
                  <a:lnTo>
                    <a:pt x="484" y="143"/>
                  </a:lnTo>
                  <a:close/>
                  <a:moveTo>
                    <a:pt x="523" y="158"/>
                  </a:moveTo>
                  <a:lnTo>
                    <a:pt x="539" y="165"/>
                  </a:lnTo>
                  <a:lnTo>
                    <a:pt x="546" y="168"/>
                  </a:lnTo>
                  <a:lnTo>
                    <a:pt x="543" y="173"/>
                  </a:lnTo>
                  <a:lnTo>
                    <a:pt x="537" y="170"/>
                  </a:lnTo>
                  <a:lnTo>
                    <a:pt x="522" y="164"/>
                  </a:lnTo>
                  <a:lnTo>
                    <a:pt x="523" y="158"/>
                  </a:lnTo>
                  <a:close/>
                  <a:moveTo>
                    <a:pt x="562" y="175"/>
                  </a:moveTo>
                  <a:lnTo>
                    <a:pt x="565" y="176"/>
                  </a:lnTo>
                  <a:lnTo>
                    <a:pt x="584" y="185"/>
                  </a:lnTo>
                  <a:lnTo>
                    <a:pt x="582" y="191"/>
                  </a:lnTo>
                  <a:lnTo>
                    <a:pt x="563" y="182"/>
                  </a:lnTo>
                  <a:lnTo>
                    <a:pt x="560" y="180"/>
                  </a:lnTo>
                  <a:lnTo>
                    <a:pt x="562" y="175"/>
                  </a:lnTo>
                  <a:close/>
                  <a:moveTo>
                    <a:pt x="600" y="193"/>
                  </a:moveTo>
                  <a:lnTo>
                    <a:pt x="613" y="199"/>
                  </a:lnTo>
                  <a:lnTo>
                    <a:pt x="622" y="204"/>
                  </a:lnTo>
                  <a:lnTo>
                    <a:pt x="619" y="209"/>
                  </a:lnTo>
                  <a:lnTo>
                    <a:pt x="610" y="205"/>
                  </a:lnTo>
                  <a:lnTo>
                    <a:pt x="598" y="199"/>
                  </a:lnTo>
                  <a:lnTo>
                    <a:pt x="600" y="193"/>
                  </a:lnTo>
                  <a:close/>
                  <a:moveTo>
                    <a:pt x="639" y="211"/>
                  </a:moveTo>
                  <a:lnTo>
                    <a:pt x="659" y="220"/>
                  </a:lnTo>
                  <a:lnTo>
                    <a:pt x="660" y="221"/>
                  </a:lnTo>
                  <a:lnTo>
                    <a:pt x="658" y="227"/>
                  </a:lnTo>
                  <a:lnTo>
                    <a:pt x="656" y="226"/>
                  </a:lnTo>
                  <a:lnTo>
                    <a:pt x="636" y="216"/>
                  </a:lnTo>
                  <a:lnTo>
                    <a:pt x="639" y="211"/>
                  </a:lnTo>
                  <a:close/>
                  <a:moveTo>
                    <a:pt x="677" y="227"/>
                  </a:moveTo>
                  <a:lnTo>
                    <a:pt x="683" y="229"/>
                  </a:lnTo>
                  <a:lnTo>
                    <a:pt x="700" y="234"/>
                  </a:lnTo>
                  <a:lnTo>
                    <a:pt x="698" y="240"/>
                  </a:lnTo>
                  <a:lnTo>
                    <a:pt x="681" y="235"/>
                  </a:lnTo>
                  <a:lnTo>
                    <a:pt x="675" y="233"/>
                  </a:lnTo>
                  <a:lnTo>
                    <a:pt x="677" y="227"/>
                  </a:lnTo>
                  <a:close/>
                  <a:moveTo>
                    <a:pt x="717" y="239"/>
                  </a:moveTo>
                  <a:lnTo>
                    <a:pt x="740" y="245"/>
                  </a:lnTo>
                  <a:lnTo>
                    <a:pt x="739" y="251"/>
                  </a:lnTo>
                  <a:lnTo>
                    <a:pt x="715" y="245"/>
                  </a:lnTo>
                  <a:lnTo>
                    <a:pt x="717" y="239"/>
                  </a:lnTo>
                  <a:close/>
                  <a:moveTo>
                    <a:pt x="758" y="249"/>
                  </a:moveTo>
                  <a:lnTo>
                    <a:pt x="766" y="252"/>
                  </a:lnTo>
                  <a:lnTo>
                    <a:pt x="781" y="254"/>
                  </a:lnTo>
                  <a:lnTo>
                    <a:pt x="780" y="260"/>
                  </a:lnTo>
                  <a:lnTo>
                    <a:pt x="765" y="257"/>
                  </a:lnTo>
                  <a:lnTo>
                    <a:pt x="756" y="255"/>
                  </a:lnTo>
                  <a:lnTo>
                    <a:pt x="758" y="249"/>
                  </a:lnTo>
                  <a:close/>
                  <a:moveTo>
                    <a:pt x="799" y="258"/>
                  </a:moveTo>
                  <a:lnTo>
                    <a:pt x="822" y="263"/>
                  </a:lnTo>
                  <a:lnTo>
                    <a:pt x="821" y="269"/>
                  </a:lnTo>
                  <a:lnTo>
                    <a:pt x="798" y="264"/>
                  </a:lnTo>
                  <a:lnTo>
                    <a:pt x="799" y="258"/>
                  </a:lnTo>
                  <a:close/>
                  <a:moveTo>
                    <a:pt x="840" y="265"/>
                  </a:moveTo>
                  <a:lnTo>
                    <a:pt x="864" y="268"/>
                  </a:lnTo>
                  <a:lnTo>
                    <a:pt x="863" y="274"/>
                  </a:lnTo>
                  <a:lnTo>
                    <a:pt x="839" y="271"/>
                  </a:lnTo>
                  <a:lnTo>
                    <a:pt x="840" y="265"/>
                  </a:lnTo>
                  <a:close/>
                  <a:moveTo>
                    <a:pt x="882" y="270"/>
                  </a:moveTo>
                  <a:lnTo>
                    <a:pt x="889" y="271"/>
                  </a:lnTo>
                  <a:lnTo>
                    <a:pt x="905" y="272"/>
                  </a:lnTo>
                  <a:lnTo>
                    <a:pt x="905" y="278"/>
                  </a:lnTo>
                  <a:lnTo>
                    <a:pt x="889" y="277"/>
                  </a:lnTo>
                  <a:lnTo>
                    <a:pt x="881" y="276"/>
                  </a:lnTo>
                  <a:lnTo>
                    <a:pt x="882" y="270"/>
                  </a:lnTo>
                  <a:close/>
                  <a:moveTo>
                    <a:pt x="923" y="272"/>
                  </a:moveTo>
                  <a:lnTo>
                    <a:pt x="947" y="273"/>
                  </a:lnTo>
                  <a:lnTo>
                    <a:pt x="947" y="279"/>
                  </a:lnTo>
                  <a:lnTo>
                    <a:pt x="923" y="278"/>
                  </a:lnTo>
                  <a:lnTo>
                    <a:pt x="923" y="272"/>
                  </a:lnTo>
                  <a:close/>
                  <a:moveTo>
                    <a:pt x="965" y="272"/>
                  </a:moveTo>
                  <a:lnTo>
                    <a:pt x="977" y="271"/>
                  </a:lnTo>
                  <a:lnTo>
                    <a:pt x="988" y="269"/>
                  </a:lnTo>
                  <a:lnTo>
                    <a:pt x="990" y="275"/>
                  </a:lnTo>
                  <a:lnTo>
                    <a:pt x="977" y="277"/>
                  </a:lnTo>
                  <a:lnTo>
                    <a:pt x="966" y="278"/>
                  </a:lnTo>
                  <a:lnTo>
                    <a:pt x="965" y="272"/>
                  </a:lnTo>
                  <a:close/>
                  <a:moveTo>
                    <a:pt x="1006" y="266"/>
                  </a:moveTo>
                  <a:lnTo>
                    <a:pt x="1029" y="260"/>
                  </a:lnTo>
                  <a:lnTo>
                    <a:pt x="1031" y="266"/>
                  </a:lnTo>
                  <a:lnTo>
                    <a:pt x="1008" y="272"/>
                  </a:lnTo>
                  <a:lnTo>
                    <a:pt x="1006" y="266"/>
                  </a:lnTo>
                  <a:close/>
                  <a:moveTo>
                    <a:pt x="1047" y="255"/>
                  </a:moveTo>
                  <a:lnTo>
                    <a:pt x="1062" y="251"/>
                  </a:lnTo>
                  <a:lnTo>
                    <a:pt x="1070" y="249"/>
                  </a:lnTo>
                  <a:lnTo>
                    <a:pt x="1071" y="255"/>
                  </a:lnTo>
                  <a:lnTo>
                    <a:pt x="1063" y="257"/>
                  </a:lnTo>
                  <a:lnTo>
                    <a:pt x="1048" y="261"/>
                  </a:lnTo>
                  <a:lnTo>
                    <a:pt x="1047" y="255"/>
                  </a:lnTo>
                  <a:close/>
                  <a:moveTo>
                    <a:pt x="1087" y="244"/>
                  </a:moveTo>
                  <a:lnTo>
                    <a:pt x="1110" y="238"/>
                  </a:lnTo>
                  <a:lnTo>
                    <a:pt x="1112" y="243"/>
                  </a:lnTo>
                  <a:lnTo>
                    <a:pt x="1089" y="250"/>
                  </a:lnTo>
                  <a:lnTo>
                    <a:pt x="1087" y="244"/>
                  </a:lnTo>
                  <a:close/>
                  <a:moveTo>
                    <a:pt x="1128" y="234"/>
                  </a:moveTo>
                  <a:lnTo>
                    <a:pt x="1141" y="231"/>
                  </a:lnTo>
                  <a:lnTo>
                    <a:pt x="1152" y="230"/>
                  </a:lnTo>
                  <a:lnTo>
                    <a:pt x="1153" y="236"/>
                  </a:lnTo>
                  <a:lnTo>
                    <a:pt x="1142" y="237"/>
                  </a:lnTo>
                  <a:lnTo>
                    <a:pt x="1129" y="239"/>
                  </a:lnTo>
                  <a:lnTo>
                    <a:pt x="1128" y="234"/>
                  </a:lnTo>
                  <a:close/>
                  <a:moveTo>
                    <a:pt x="1170" y="228"/>
                  </a:moveTo>
                  <a:lnTo>
                    <a:pt x="1186" y="229"/>
                  </a:lnTo>
                  <a:lnTo>
                    <a:pt x="1195" y="230"/>
                  </a:lnTo>
                  <a:lnTo>
                    <a:pt x="1194" y="236"/>
                  </a:lnTo>
                  <a:lnTo>
                    <a:pt x="1186" y="235"/>
                  </a:lnTo>
                  <a:lnTo>
                    <a:pt x="1170" y="234"/>
                  </a:lnTo>
                  <a:lnTo>
                    <a:pt x="1170" y="228"/>
                  </a:lnTo>
                  <a:close/>
                  <a:moveTo>
                    <a:pt x="1213" y="233"/>
                  </a:moveTo>
                  <a:lnTo>
                    <a:pt x="1236" y="239"/>
                  </a:lnTo>
                  <a:lnTo>
                    <a:pt x="1234" y="245"/>
                  </a:lnTo>
                  <a:lnTo>
                    <a:pt x="1211" y="239"/>
                  </a:lnTo>
                  <a:lnTo>
                    <a:pt x="1213" y="233"/>
                  </a:lnTo>
                  <a:close/>
                  <a:moveTo>
                    <a:pt x="1254" y="244"/>
                  </a:moveTo>
                  <a:lnTo>
                    <a:pt x="1265" y="248"/>
                  </a:lnTo>
                  <a:lnTo>
                    <a:pt x="1276" y="252"/>
                  </a:lnTo>
                  <a:lnTo>
                    <a:pt x="1274" y="258"/>
                  </a:lnTo>
                  <a:lnTo>
                    <a:pt x="1263" y="254"/>
                  </a:lnTo>
                  <a:lnTo>
                    <a:pt x="1251" y="250"/>
                  </a:lnTo>
                  <a:lnTo>
                    <a:pt x="1254" y="244"/>
                  </a:lnTo>
                  <a:close/>
                  <a:moveTo>
                    <a:pt x="1293" y="258"/>
                  </a:moveTo>
                  <a:lnTo>
                    <a:pt x="1303" y="261"/>
                  </a:lnTo>
                  <a:lnTo>
                    <a:pt x="1301" y="267"/>
                  </a:lnTo>
                  <a:lnTo>
                    <a:pt x="1291" y="264"/>
                  </a:lnTo>
                  <a:lnTo>
                    <a:pt x="1293" y="258"/>
                  </a:lnTo>
                  <a:close/>
                  <a:moveTo>
                    <a:pt x="1303" y="261"/>
                  </a:moveTo>
                  <a:lnTo>
                    <a:pt x="1316" y="266"/>
                  </a:lnTo>
                  <a:lnTo>
                    <a:pt x="1314" y="272"/>
                  </a:lnTo>
                  <a:lnTo>
                    <a:pt x="1301" y="267"/>
                  </a:lnTo>
                  <a:lnTo>
                    <a:pt x="1303" y="261"/>
                  </a:lnTo>
                  <a:close/>
                  <a:moveTo>
                    <a:pt x="1333" y="272"/>
                  </a:moveTo>
                  <a:lnTo>
                    <a:pt x="1356" y="280"/>
                  </a:lnTo>
                  <a:lnTo>
                    <a:pt x="1354" y="285"/>
                  </a:lnTo>
                  <a:lnTo>
                    <a:pt x="1331" y="278"/>
                  </a:lnTo>
                  <a:lnTo>
                    <a:pt x="1333" y="272"/>
                  </a:lnTo>
                  <a:close/>
                  <a:moveTo>
                    <a:pt x="1372" y="286"/>
                  </a:moveTo>
                  <a:lnTo>
                    <a:pt x="1395" y="294"/>
                  </a:lnTo>
                  <a:lnTo>
                    <a:pt x="1393" y="300"/>
                  </a:lnTo>
                  <a:lnTo>
                    <a:pt x="1371" y="291"/>
                  </a:lnTo>
                  <a:lnTo>
                    <a:pt x="1372" y="286"/>
                  </a:lnTo>
                  <a:close/>
                  <a:moveTo>
                    <a:pt x="1412" y="300"/>
                  </a:moveTo>
                  <a:lnTo>
                    <a:pt x="1435" y="308"/>
                  </a:lnTo>
                  <a:lnTo>
                    <a:pt x="1433" y="314"/>
                  </a:lnTo>
                  <a:lnTo>
                    <a:pt x="1410" y="305"/>
                  </a:lnTo>
                  <a:lnTo>
                    <a:pt x="1412" y="300"/>
                  </a:lnTo>
                  <a:close/>
                  <a:moveTo>
                    <a:pt x="1452" y="314"/>
                  </a:moveTo>
                  <a:lnTo>
                    <a:pt x="1474" y="322"/>
                  </a:lnTo>
                  <a:lnTo>
                    <a:pt x="1473" y="327"/>
                  </a:lnTo>
                  <a:lnTo>
                    <a:pt x="1450" y="320"/>
                  </a:lnTo>
                  <a:lnTo>
                    <a:pt x="1452" y="314"/>
                  </a:lnTo>
                  <a:close/>
                  <a:moveTo>
                    <a:pt x="1491" y="328"/>
                  </a:moveTo>
                  <a:lnTo>
                    <a:pt x="1514" y="336"/>
                  </a:lnTo>
                  <a:lnTo>
                    <a:pt x="1512" y="341"/>
                  </a:lnTo>
                  <a:lnTo>
                    <a:pt x="1489" y="333"/>
                  </a:lnTo>
                  <a:lnTo>
                    <a:pt x="1491" y="328"/>
                  </a:lnTo>
                  <a:close/>
                  <a:moveTo>
                    <a:pt x="1531" y="342"/>
                  </a:moveTo>
                  <a:lnTo>
                    <a:pt x="1554" y="350"/>
                  </a:lnTo>
                  <a:lnTo>
                    <a:pt x="1552" y="356"/>
                  </a:lnTo>
                  <a:lnTo>
                    <a:pt x="1529" y="347"/>
                  </a:lnTo>
                  <a:lnTo>
                    <a:pt x="1531" y="342"/>
                  </a:lnTo>
                  <a:close/>
                </a:path>
              </a:pathLst>
            </a:custGeom>
            <a:solidFill>
              <a:srgbClr val="000000"/>
            </a:solidFill>
            <a:ln w="0" cap="flat">
              <a:solidFill>
                <a:srgbClr val="0066FF"/>
              </a:solidFill>
              <a:prstDash val="solid"/>
              <a:round/>
              <a:headEnd/>
              <a:tailEnd/>
            </a:ln>
          </p:spPr>
          <p:txBody>
            <a:bodyPr/>
            <a:lstStyle/>
            <a:p>
              <a:endParaRPr lang="en-US" dirty="0"/>
            </a:p>
          </p:txBody>
        </p:sp>
        <p:sp>
          <p:nvSpPr>
            <p:cNvPr id="19499" name="Rectangle 178"/>
            <p:cNvSpPr>
              <a:spLocks noChangeArrowheads="1"/>
            </p:cNvSpPr>
            <p:nvPr/>
          </p:nvSpPr>
          <p:spPr bwMode="auto">
            <a:xfrm>
              <a:off x="4532" y="2438"/>
              <a:ext cx="24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800" b="1" dirty="0" smtClean="0">
                  <a:solidFill>
                    <a:srgbClr val="0066FF"/>
                  </a:solidFill>
                </a:rPr>
                <a:t>شرق</a:t>
              </a:r>
              <a:endParaRPr lang="en-US" altLang="fr-FR" sz="1800" b="1" dirty="0">
                <a:solidFill>
                  <a:srgbClr val="0066FF"/>
                </a:solidFill>
              </a:endParaRPr>
            </a:p>
          </p:txBody>
        </p:sp>
        <p:sp>
          <p:nvSpPr>
            <p:cNvPr id="19500" name="Rectangle 179"/>
            <p:cNvSpPr>
              <a:spLocks noChangeArrowheads="1"/>
            </p:cNvSpPr>
            <p:nvPr/>
          </p:nvSpPr>
          <p:spPr bwMode="auto">
            <a:xfrm>
              <a:off x="4338" y="2623"/>
              <a:ext cx="105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800" b="1" dirty="0">
                  <a:solidFill>
                    <a:srgbClr val="0066FF"/>
                  </a:solidFill>
                </a:rPr>
                <a:t>البحر الأبيض المتوسط</a:t>
              </a:r>
              <a:endParaRPr lang="en-US" altLang="fr-FR" sz="1800" b="1" dirty="0">
                <a:solidFill>
                  <a:srgbClr val="0066FF"/>
                </a:solidFill>
              </a:endParaRPr>
            </a:p>
          </p:txBody>
        </p:sp>
        <p:sp>
          <p:nvSpPr>
            <p:cNvPr id="19501" name="Rectangle 180"/>
            <p:cNvSpPr>
              <a:spLocks noChangeArrowheads="1"/>
            </p:cNvSpPr>
            <p:nvPr/>
          </p:nvSpPr>
          <p:spPr bwMode="auto">
            <a:xfrm>
              <a:off x="3061" y="3732"/>
              <a:ext cx="4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dirty="0" smtClean="0">
                  <a:solidFill>
                    <a:srgbClr val="000000"/>
                  </a:solidFill>
                </a:rPr>
                <a:t> </a:t>
              </a:r>
              <a:endParaRPr lang="en-US" altLang="fr-FR" sz="1800" dirty="0"/>
            </a:p>
          </p:txBody>
        </p:sp>
        <p:sp>
          <p:nvSpPr>
            <p:cNvPr id="19502" name="Rectangle 181"/>
            <p:cNvSpPr>
              <a:spLocks noChangeArrowheads="1"/>
            </p:cNvSpPr>
            <p:nvPr/>
          </p:nvSpPr>
          <p:spPr bwMode="auto">
            <a:xfrm>
              <a:off x="3061" y="3414"/>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03" name="Rectangle 182"/>
            <p:cNvSpPr>
              <a:spLocks noChangeArrowheads="1"/>
            </p:cNvSpPr>
            <p:nvPr/>
          </p:nvSpPr>
          <p:spPr bwMode="auto">
            <a:xfrm>
              <a:off x="3061" y="3076"/>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04" name="Rectangle 183"/>
            <p:cNvSpPr>
              <a:spLocks noChangeArrowheads="1"/>
            </p:cNvSpPr>
            <p:nvPr/>
          </p:nvSpPr>
          <p:spPr bwMode="auto">
            <a:xfrm>
              <a:off x="1266" y="4099"/>
              <a:ext cx="168"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600" b="1" dirty="0">
                  <a:solidFill>
                    <a:srgbClr val="000000"/>
                  </a:solidFill>
                </a:rPr>
                <a:t>سنة</a:t>
              </a:r>
              <a:endParaRPr lang="en-US" altLang="fr-FR" sz="1600" b="1" dirty="0"/>
            </a:p>
          </p:txBody>
        </p:sp>
        <p:sp>
          <p:nvSpPr>
            <p:cNvPr id="19505" name="Rectangle 184"/>
            <p:cNvSpPr>
              <a:spLocks noChangeArrowheads="1"/>
            </p:cNvSpPr>
            <p:nvPr/>
          </p:nvSpPr>
          <p:spPr bwMode="auto">
            <a:xfrm>
              <a:off x="179" y="3467"/>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1.5</a:t>
              </a:r>
              <a:endParaRPr lang="en-US" altLang="fr-FR" sz="1800" dirty="0"/>
            </a:p>
          </p:txBody>
        </p:sp>
        <p:sp>
          <p:nvSpPr>
            <p:cNvPr id="19506" name="Rectangle 185"/>
            <p:cNvSpPr>
              <a:spLocks noChangeArrowheads="1"/>
            </p:cNvSpPr>
            <p:nvPr/>
          </p:nvSpPr>
          <p:spPr bwMode="auto">
            <a:xfrm>
              <a:off x="179" y="3776"/>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1.0</a:t>
              </a:r>
              <a:endParaRPr lang="en-US" altLang="fr-FR" sz="1800" dirty="0"/>
            </a:p>
          </p:txBody>
        </p:sp>
        <p:sp>
          <p:nvSpPr>
            <p:cNvPr id="19507" name="Rectangle 186"/>
            <p:cNvSpPr>
              <a:spLocks noChangeArrowheads="1"/>
            </p:cNvSpPr>
            <p:nvPr/>
          </p:nvSpPr>
          <p:spPr bwMode="auto">
            <a:xfrm>
              <a:off x="179" y="3157"/>
              <a:ext cx="1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2.0</a:t>
              </a:r>
              <a:endParaRPr lang="en-US" altLang="fr-FR" sz="1800" dirty="0"/>
            </a:p>
          </p:txBody>
        </p:sp>
        <p:sp>
          <p:nvSpPr>
            <p:cNvPr id="19508" name="Rectangle 187"/>
            <p:cNvSpPr>
              <a:spLocks noChangeArrowheads="1"/>
            </p:cNvSpPr>
            <p:nvPr/>
          </p:nvSpPr>
          <p:spPr bwMode="auto">
            <a:xfrm>
              <a:off x="179" y="2850"/>
              <a:ext cx="1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2.5</a:t>
              </a:r>
              <a:endParaRPr lang="en-US" altLang="fr-FR" sz="1800" dirty="0"/>
            </a:p>
          </p:txBody>
        </p:sp>
        <p:sp>
          <p:nvSpPr>
            <p:cNvPr id="19509" name="Rectangle 188"/>
            <p:cNvSpPr>
              <a:spLocks noChangeArrowheads="1"/>
            </p:cNvSpPr>
            <p:nvPr/>
          </p:nvSpPr>
          <p:spPr bwMode="auto">
            <a:xfrm>
              <a:off x="179" y="2539"/>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3.0</a:t>
              </a:r>
              <a:endParaRPr lang="en-US" altLang="fr-FR" sz="1800" dirty="0"/>
            </a:p>
          </p:txBody>
        </p:sp>
        <p:sp>
          <p:nvSpPr>
            <p:cNvPr id="19510" name="Freeform 189"/>
            <p:cNvSpPr>
              <a:spLocks/>
            </p:cNvSpPr>
            <p:nvPr/>
          </p:nvSpPr>
          <p:spPr bwMode="auto">
            <a:xfrm>
              <a:off x="332" y="2616"/>
              <a:ext cx="7" cy="1382"/>
            </a:xfrm>
            <a:custGeom>
              <a:avLst/>
              <a:gdLst>
                <a:gd name="T0" fmla="*/ 7 w 7"/>
                <a:gd name="T1" fmla="*/ 0 h 1247"/>
                <a:gd name="T2" fmla="*/ 6 w 7"/>
                <a:gd name="T3" fmla="*/ 1382 h 1247"/>
                <a:gd name="T4" fmla="*/ 0 w 7"/>
                <a:gd name="T5" fmla="*/ 1382 h 1247"/>
                <a:gd name="T6" fmla="*/ 1 w 7"/>
                <a:gd name="T7" fmla="*/ 0 h 1247"/>
                <a:gd name="T8" fmla="*/ 7 w 7"/>
                <a:gd name="T9" fmla="*/ 0 h 1247"/>
                <a:gd name="T10" fmla="*/ 0 60000 65536"/>
                <a:gd name="T11" fmla="*/ 0 60000 65536"/>
                <a:gd name="T12" fmla="*/ 0 60000 65536"/>
                <a:gd name="T13" fmla="*/ 0 60000 65536"/>
                <a:gd name="T14" fmla="*/ 0 60000 65536"/>
                <a:gd name="T15" fmla="*/ 0 w 7"/>
                <a:gd name="T16" fmla="*/ 0 h 1247"/>
                <a:gd name="T17" fmla="*/ 7 w 7"/>
                <a:gd name="T18" fmla="*/ 1247 h 1247"/>
              </a:gdLst>
              <a:ahLst/>
              <a:cxnLst>
                <a:cxn ang="T10">
                  <a:pos x="T0" y="T1"/>
                </a:cxn>
                <a:cxn ang="T11">
                  <a:pos x="T2" y="T3"/>
                </a:cxn>
                <a:cxn ang="T12">
                  <a:pos x="T4" y="T5"/>
                </a:cxn>
                <a:cxn ang="T13">
                  <a:pos x="T6" y="T7"/>
                </a:cxn>
                <a:cxn ang="T14">
                  <a:pos x="T8" y="T9"/>
                </a:cxn>
              </a:cxnLst>
              <a:rect l="T15" t="T16" r="T17" b="T18"/>
              <a:pathLst>
                <a:path w="7" h="1247">
                  <a:moveTo>
                    <a:pt x="7" y="0"/>
                  </a:moveTo>
                  <a:lnTo>
                    <a:pt x="6" y="1247"/>
                  </a:lnTo>
                  <a:lnTo>
                    <a:pt x="0" y="1247"/>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1" name="Freeform 190"/>
            <p:cNvSpPr>
              <a:spLocks/>
            </p:cNvSpPr>
            <p:nvPr/>
          </p:nvSpPr>
          <p:spPr bwMode="auto">
            <a:xfrm>
              <a:off x="404"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2" name="Freeform 191"/>
            <p:cNvSpPr>
              <a:spLocks/>
            </p:cNvSpPr>
            <p:nvPr/>
          </p:nvSpPr>
          <p:spPr bwMode="auto">
            <a:xfrm>
              <a:off x="309" y="3231"/>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3" name="Freeform 192"/>
            <p:cNvSpPr>
              <a:spLocks/>
            </p:cNvSpPr>
            <p:nvPr/>
          </p:nvSpPr>
          <p:spPr bwMode="auto">
            <a:xfrm>
              <a:off x="309" y="3537"/>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4" name="Freeform 193"/>
            <p:cNvSpPr>
              <a:spLocks/>
            </p:cNvSpPr>
            <p:nvPr/>
          </p:nvSpPr>
          <p:spPr bwMode="auto">
            <a:xfrm>
              <a:off x="309" y="3850"/>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5" name="Freeform 194"/>
            <p:cNvSpPr>
              <a:spLocks/>
            </p:cNvSpPr>
            <p:nvPr/>
          </p:nvSpPr>
          <p:spPr bwMode="auto">
            <a:xfrm>
              <a:off x="673"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6" name="Freeform 195"/>
            <p:cNvSpPr>
              <a:spLocks/>
            </p:cNvSpPr>
            <p:nvPr/>
          </p:nvSpPr>
          <p:spPr bwMode="auto">
            <a:xfrm>
              <a:off x="949"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7" name="Freeform 196"/>
            <p:cNvSpPr>
              <a:spLocks/>
            </p:cNvSpPr>
            <p:nvPr/>
          </p:nvSpPr>
          <p:spPr bwMode="auto">
            <a:xfrm>
              <a:off x="1219" y="3973"/>
              <a:ext cx="7" cy="25"/>
            </a:xfrm>
            <a:custGeom>
              <a:avLst/>
              <a:gdLst>
                <a:gd name="T0" fmla="*/ 7 w 7"/>
                <a:gd name="T1" fmla="*/ 0 h 23"/>
                <a:gd name="T2" fmla="*/ 6 w 7"/>
                <a:gd name="T3" fmla="*/ 25 h 23"/>
                <a:gd name="T4" fmla="*/ 0 w 7"/>
                <a:gd name="T5" fmla="*/ 25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8" name="Freeform 197"/>
            <p:cNvSpPr>
              <a:spLocks/>
            </p:cNvSpPr>
            <p:nvPr/>
          </p:nvSpPr>
          <p:spPr bwMode="auto">
            <a:xfrm>
              <a:off x="1494"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9" name="Freeform 198"/>
            <p:cNvSpPr>
              <a:spLocks/>
            </p:cNvSpPr>
            <p:nvPr/>
          </p:nvSpPr>
          <p:spPr bwMode="auto">
            <a:xfrm>
              <a:off x="1764" y="3973"/>
              <a:ext cx="7" cy="25"/>
            </a:xfrm>
            <a:custGeom>
              <a:avLst/>
              <a:gdLst>
                <a:gd name="T0" fmla="*/ 7 w 7"/>
                <a:gd name="T1" fmla="*/ 0 h 23"/>
                <a:gd name="T2" fmla="*/ 6 w 7"/>
                <a:gd name="T3" fmla="*/ 25 h 23"/>
                <a:gd name="T4" fmla="*/ 0 w 7"/>
                <a:gd name="T5" fmla="*/ 25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0" name="Freeform 199"/>
            <p:cNvSpPr>
              <a:spLocks/>
            </p:cNvSpPr>
            <p:nvPr/>
          </p:nvSpPr>
          <p:spPr bwMode="auto">
            <a:xfrm>
              <a:off x="2033"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1" name="Freeform 200"/>
            <p:cNvSpPr>
              <a:spLocks/>
            </p:cNvSpPr>
            <p:nvPr/>
          </p:nvSpPr>
          <p:spPr bwMode="auto">
            <a:xfrm>
              <a:off x="335" y="3996"/>
              <a:ext cx="2135" cy="8"/>
            </a:xfrm>
            <a:custGeom>
              <a:avLst/>
              <a:gdLst>
                <a:gd name="T0" fmla="*/ 2135 w 1950"/>
                <a:gd name="T1" fmla="*/ 8 h 7"/>
                <a:gd name="T2" fmla="*/ 0 w 1950"/>
                <a:gd name="T3" fmla="*/ 7 h 7"/>
                <a:gd name="T4" fmla="*/ 0 w 1950"/>
                <a:gd name="T5" fmla="*/ 0 h 7"/>
                <a:gd name="T6" fmla="*/ 2135 w 1950"/>
                <a:gd name="T7" fmla="*/ 1 h 7"/>
                <a:gd name="T8" fmla="*/ 2135 w 1950"/>
                <a:gd name="T9" fmla="*/ 8 h 7"/>
                <a:gd name="T10" fmla="*/ 0 60000 65536"/>
                <a:gd name="T11" fmla="*/ 0 60000 65536"/>
                <a:gd name="T12" fmla="*/ 0 60000 65536"/>
                <a:gd name="T13" fmla="*/ 0 60000 65536"/>
                <a:gd name="T14" fmla="*/ 0 60000 65536"/>
                <a:gd name="T15" fmla="*/ 0 w 1950"/>
                <a:gd name="T16" fmla="*/ 0 h 7"/>
                <a:gd name="T17" fmla="*/ 1950 w 1950"/>
                <a:gd name="T18" fmla="*/ 7 h 7"/>
              </a:gdLst>
              <a:ahLst/>
              <a:cxnLst>
                <a:cxn ang="T10">
                  <a:pos x="T0" y="T1"/>
                </a:cxn>
                <a:cxn ang="T11">
                  <a:pos x="T2" y="T3"/>
                </a:cxn>
                <a:cxn ang="T12">
                  <a:pos x="T4" y="T5"/>
                </a:cxn>
                <a:cxn ang="T13">
                  <a:pos x="T6" y="T7"/>
                </a:cxn>
                <a:cxn ang="T14">
                  <a:pos x="T8" y="T9"/>
                </a:cxn>
              </a:cxnLst>
              <a:rect l="T15" t="T16" r="T17" b="T18"/>
              <a:pathLst>
                <a:path w="1950" h="7">
                  <a:moveTo>
                    <a:pt x="1950" y="7"/>
                  </a:moveTo>
                  <a:lnTo>
                    <a:pt x="0" y="6"/>
                  </a:lnTo>
                  <a:lnTo>
                    <a:pt x="0" y="0"/>
                  </a:lnTo>
                  <a:lnTo>
                    <a:pt x="1950" y="1"/>
                  </a:lnTo>
                  <a:lnTo>
                    <a:pt x="1950"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2" name="Freeform 201"/>
            <p:cNvSpPr>
              <a:spLocks/>
            </p:cNvSpPr>
            <p:nvPr/>
          </p:nvSpPr>
          <p:spPr bwMode="auto">
            <a:xfrm>
              <a:off x="2309" y="3980"/>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3" name="Freeform 202"/>
            <p:cNvSpPr>
              <a:spLocks/>
            </p:cNvSpPr>
            <p:nvPr/>
          </p:nvSpPr>
          <p:spPr bwMode="auto">
            <a:xfrm>
              <a:off x="309" y="2919"/>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4" name="Freeform 203"/>
            <p:cNvSpPr>
              <a:spLocks/>
            </p:cNvSpPr>
            <p:nvPr/>
          </p:nvSpPr>
          <p:spPr bwMode="auto">
            <a:xfrm>
              <a:off x="309" y="2613"/>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5" name="Freeform 204"/>
            <p:cNvSpPr>
              <a:spLocks/>
            </p:cNvSpPr>
            <p:nvPr/>
          </p:nvSpPr>
          <p:spPr bwMode="auto">
            <a:xfrm>
              <a:off x="419" y="2754"/>
              <a:ext cx="2020" cy="1103"/>
            </a:xfrm>
            <a:custGeom>
              <a:avLst/>
              <a:gdLst>
                <a:gd name="T0" fmla="*/ 0 w 1845"/>
                <a:gd name="T1" fmla="*/ 1096 h 995"/>
                <a:gd name="T2" fmla="*/ 127 w 1845"/>
                <a:gd name="T3" fmla="*/ 1061 h 995"/>
                <a:gd name="T4" fmla="*/ 255 w 1845"/>
                <a:gd name="T5" fmla="*/ 1023 h 995"/>
                <a:gd name="T6" fmla="*/ 385 w 1845"/>
                <a:gd name="T7" fmla="*/ 980 h 995"/>
                <a:gd name="T8" fmla="*/ 519 w 1845"/>
                <a:gd name="T9" fmla="*/ 930 h 995"/>
                <a:gd name="T10" fmla="*/ 658 w 1845"/>
                <a:gd name="T11" fmla="*/ 875 h 995"/>
                <a:gd name="T12" fmla="*/ 799 w 1845"/>
                <a:gd name="T13" fmla="*/ 814 h 995"/>
                <a:gd name="T14" fmla="*/ 870 w 1845"/>
                <a:gd name="T15" fmla="*/ 780 h 995"/>
                <a:gd name="T16" fmla="*/ 944 w 1845"/>
                <a:gd name="T17" fmla="*/ 745 h 995"/>
                <a:gd name="T18" fmla="*/ 1017 w 1845"/>
                <a:gd name="T19" fmla="*/ 706 h 995"/>
                <a:gd name="T20" fmla="*/ 1090 w 1845"/>
                <a:gd name="T21" fmla="*/ 664 h 995"/>
                <a:gd name="T22" fmla="*/ 1166 w 1845"/>
                <a:gd name="T23" fmla="*/ 617 h 995"/>
                <a:gd name="T24" fmla="*/ 1247 w 1845"/>
                <a:gd name="T25" fmla="*/ 565 h 995"/>
                <a:gd name="T26" fmla="*/ 1329 w 1845"/>
                <a:gd name="T27" fmla="*/ 509 h 995"/>
                <a:gd name="T28" fmla="*/ 1411 w 1845"/>
                <a:gd name="T29" fmla="*/ 450 h 995"/>
                <a:gd name="T30" fmla="*/ 1492 w 1845"/>
                <a:gd name="T31" fmla="*/ 392 h 995"/>
                <a:gd name="T32" fmla="*/ 1568 w 1845"/>
                <a:gd name="T33" fmla="*/ 337 h 995"/>
                <a:gd name="T34" fmla="*/ 1638 w 1845"/>
                <a:gd name="T35" fmla="*/ 285 h 995"/>
                <a:gd name="T36" fmla="*/ 1700 w 1845"/>
                <a:gd name="T37" fmla="*/ 239 h 995"/>
                <a:gd name="T38" fmla="*/ 2016 w 1845"/>
                <a:gd name="T39" fmla="*/ 0 h 995"/>
                <a:gd name="T40" fmla="*/ 2020 w 1845"/>
                <a:gd name="T41" fmla="*/ 6 h 995"/>
                <a:gd name="T42" fmla="*/ 1705 w 1845"/>
                <a:gd name="T43" fmla="*/ 245 h 995"/>
                <a:gd name="T44" fmla="*/ 1642 w 1845"/>
                <a:gd name="T45" fmla="*/ 290 h 995"/>
                <a:gd name="T46" fmla="*/ 1571 w 1845"/>
                <a:gd name="T47" fmla="*/ 341 h 995"/>
                <a:gd name="T48" fmla="*/ 1496 w 1845"/>
                <a:gd name="T49" fmla="*/ 398 h 995"/>
                <a:gd name="T50" fmla="*/ 1415 w 1845"/>
                <a:gd name="T51" fmla="*/ 456 h 995"/>
                <a:gd name="T52" fmla="*/ 1332 w 1845"/>
                <a:gd name="T53" fmla="*/ 514 h 995"/>
                <a:gd name="T54" fmla="*/ 1250 w 1845"/>
                <a:gd name="T55" fmla="*/ 571 h 995"/>
                <a:gd name="T56" fmla="*/ 1170 w 1845"/>
                <a:gd name="T57" fmla="*/ 623 h 995"/>
                <a:gd name="T58" fmla="*/ 1093 w 1845"/>
                <a:gd name="T59" fmla="*/ 671 h 995"/>
                <a:gd name="T60" fmla="*/ 1019 w 1845"/>
                <a:gd name="T61" fmla="*/ 713 h 995"/>
                <a:gd name="T62" fmla="*/ 946 w 1845"/>
                <a:gd name="T63" fmla="*/ 750 h 995"/>
                <a:gd name="T64" fmla="*/ 874 w 1845"/>
                <a:gd name="T65" fmla="*/ 787 h 995"/>
                <a:gd name="T66" fmla="*/ 801 w 1845"/>
                <a:gd name="T67" fmla="*/ 820 h 995"/>
                <a:gd name="T68" fmla="*/ 659 w 1845"/>
                <a:gd name="T69" fmla="*/ 881 h 995"/>
                <a:gd name="T70" fmla="*/ 521 w 1845"/>
                <a:gd name="T71" fmla="*/ 937 h 995"/>
                <a:gd name="T72" fmla="*/ 388 w 1845"/>
                <a:gd name="T73" fmla="*/ 987 h 995"/>
                <a:gd name="T74" fmla="*/ 257 w 1845"/>
                <a:gd name="T75" fmla="*/ 1030 h 995"/>
                <a:gd name="T76" fmla="*/ 129 w 1845"/>
                <a:gd name="T77" fmla="*/ 1068 h 995"/>
                <a:gd name="T78" fmla="*/ 2 w 1845"/>
                <a:gd name="T79" fmla="*/ 1103 h 995"/>
                <a:gd name="T80" fmla="*/ 0 w 1845"/>
                <a:gd name="T81" fmla="*/ 1096 h 99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45"/>
                <a:gd name="T124" fmla="*/ 0 h 995"/>
                <a:gd name="T125" fmla="*/ 1845 w 1845"/>
                <a:gd name="T126" fmla="*/ 995 h 99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45" h="995">
                  <a:moveTo>
                    <a:pt x="0" y="989"/>
                  </a:moveTo>
                  <a:lnTo>
                    <a:pt x="116" y="957"/>
                  </a:lnTo>
                  <a:lnTo>
                    <a:pt x="233" y="923"/>
                  </a:lnTo>
                  <a:lnTo>
                    <a:pt x="352" y="884"/>
                  </a:lnTo>
                  <a:lnTo>
                    <a:pt x="474" y="839"/>
                  </a:lnTo>
                  <a:lnTo>
                    <a:pt x="601" y="789"/>
                  </a:lnTo>
                  <a:lnTo>
                    <a:pt x="730" y="734"/>
                  </a:lnTo>
                  <a:lnTo>
                    <a:pt x="795" y="704"/>
                  </a:lnTo>
                  <a:lnTo>
                    <a:pt x="862" y="672"/>
                  </a:lnTo>
                  <a:lnTo>
                    <a:pt x="929" y="637"/>
                  </a:lnTo>
                  <a:lnTo>
                    <a:pt x="996" y="599"/>
                  </a:lnTo>
                  <a:lnTo>
                    <a:pt x="1065" y="557"/>
                  </a:lnTo>
                  <a:lnTo>
                    <a:pt x="1139" y="510"/>
                  </a:lnTo>
                  <a:lnTo>
                    <a:pt x="1214" y="459"/>
                  </a:lnTo>
                  <a:lnTo>
                    <a:pt x="1289" y="406"/>
                  </a:lnTo>
                  <a:lnTo>
                    <a:pt x="1363" y="354"/>
                  </a:lnTo>
                  <a:lnTo>
                    <a:pt x="1432" y="304"/>
                  </a:lnTo>
                  <a:lnTo>
                    <a:pt x="1496" y="257"/>
                  </a:lnTo>
                  <a:lnTo>
                    <a:pt x="1553" y="216"/>
                  </a:lnTo>
                  <a:lnTo>
                    <a:pt x="1841" y="0"/>
                  </a:lnTo>
                  <a:lnTo>
                    <a:pt x="1845" y="5"/>
                  </a:lnTo>
                  <a:lnTo>
                    <a:pt x="1557" y="221"/>
                  </a:lnTo>
                  <a:lnTo>
                    <a:pt x="1500" y="262"/>
                  </a:lnTo>
                  <a:lnTo>
                    <a:pt x="1435" y="308"/>
                  </a:lnTo>
                  <a:lnTo>
                    <a:pt x="1366" y="359"/>
                  </a:lnTo>
                  <a:lnTo>
                    <a:pt x="1292" y="411"/>
                  </a:lnTo>
                  <a:lnTo>
                    <a:pt x="1217" y="464"/>
                  </a:lnTo>
                  <a:lnTo>
                    <a:pt x="1142" y="515"/>
                  </a:lnTo>
                  <a:lnTo>
                    <a:pt x="1069" y="562"/>
                  </a:lnTo>
                  <a:lnTo>
                    <a:pt x="998" y="605"/>
                  </a:lnTo>
                  <a:lnTo>
                    <a:pt x="931" y="643"/>
                  </a:lnTo>
                  <a:lnTo>
                    <a:pt x="864" y="677"/>
                  </a:lnTo>
                  <a:lnTo>
                    <a:pt x="798" y="710"/>
                  </a:lnTo>
                  <a:lnTo>
                    <a:pt x="732" y="740"/>
                  </a:lnTo>
                  <a:lnTo>
                    <a:pt x="602" y="795"/>
                  </a:lnTo>
                  <a:lnTo>
                    <a:pt x="476" y="845"/>
                  </a:lnTo>
                  <a:lnTo>
                    <a:pt x="354" y="890"/>
                  </a:lnTo>
                  <a:lnTo>
                    <a:pt x="235" y="929"/>
                  </a:lnTo>
                  <a:lnTo>
                    <a:pt x="118" y="963"/>
                  </a:lnTo>
                  <a:lnTo>
                    <a:pt x="2" y="995"/>
                  </a:lnTo>
                  <a:lnTo>
                    <a:pt x="0" y="989"/>
                  </a:lnTo>
                  <a:close/>
                </a:path>
              </a:pathLst>
            </a:custGeom>
            <a:solidFill>
              <a:srgbClr val="000000"/>
            </a:solidFill>
            <a:ln w="28575" cap="flat" cmpd="sng">
              <a:solidFill>
                <a:srgbClr val="FF0000"/>
              </a:solidFill>
              <a:prstDash val="solid"/>
              <a:round/>
              <a:headEnd/>
              <a:tailEnd/>
            </a:ln>
          </p:spPr>
          <p:txBody>
            <a:bodyPr/>
            <a:lstStyle/>
            <a:p>
              <a:endParaRPr lang="en-US" dirty="0"/>
            </a:p>
          </p:txBody>
        </p:sp>
        <p:sp>
          <p:nvSpPr>
            <p:cNvPr id="19526" name="Freeform 205"/>
            <p:cNvSpPr>
              <a:spLocks noEditPoints="1"/>
            </p:cNvSpPr>
            <p:nvPr/>
          </p:nvSpPr>
          <p:spPr bwMode="auto">
            <a:xfrm>
              <a:off x="426" y="2853"/>
              <a:ext cx="2046" cy="1090"/>
            </a:xfrm>
            <a:custGeom>
              <a:avLst/>
              <a:gdLst>
                <a:gd name="T0" fmla="*/ 0 w 1869"/>
                <a:gd name="T1" fmla="*/ 1083 h 983"/>
                <a:gd name="T2" fmla="*/ 43 w 1869"/>
                <a:gd name="T3" fmla="*/ 1067 h 983"/>
                <a:gd name="T4" fmla="*/ 106 w 1869"/>
                <a:gd name="T5" fmla="*/ 1048 h 983"/>
                <a:gd name="T6" fmla="*/ 155 w 1869"/>
                <a:gd name="T7" fmla="*/ 1029 h 983"/>
                <a:gd name="T8" fmla="*/ 198 w 1869"/>
                <a:gd name="T9" fmla="*/ 1011 h 983"/>
                <a:gd name="T10" fmla="*/ 241 w 1869"/>
                <a:gd name="T11" fmla="*/ 994 h 983"/>
                <a:gd name="T12" fmla="*/ 281 w 1869"/>
                <a:gd name="T13" fmla="*/ 970 h 983"/>
                <a:gd name="T14" fmla="*/ 300 w 1869"/>
                <a:gd name="T15" fmla="*/ 964 h 983"/>
                <a:gd name="T16" fmla="*/ 302 w 1869"/>
                <a:gd name="T17" fmla="*/ 969 h 983"/>
                <a:gd name="T18" fmla="*/ 344 w 1869"/>
                <a:gd name="T19" fmla="*/ 951 h 983"/>
                <a:gd name="T20" fmla="*/ 386 w 1869"/>
                <a:gd name="T21" fmla="*/ 934 h 983"/>
                <a:gd name="T22" fmla="*/ 454 w 1869"/>
                <a:gd name="T23" fmla="*/ 906 h 983"/>
                <a:gd name="T24" fmla="*/ 494 w 1869"/>
                <a:gd name="T25" fmla="*/ 882 h 983"/>
                <a:gd name="T26" fmla="*/ 536 w 1869"/>
                <a:gd name="T27" fmla="*/ 864 h 983"/>
                <a:gd name="T28" fmla="*/ 579 w 1869"/>
                <a:gd name="T29" fmla="*/ 846 h 983"/>
                <a:gd name="T30" fmla="*/ 554 w 1869"/>
                <a:gd name="T31" fmla="*/ 856 h 983"/>
                <a:gd name="T32" fmla="*/ 597 w 1869"/>
                <a:gd name="T33" fmla="*/ 839 h 983"/>
                <a:gd name="T34" fmla="*/ 657 w 1869"/>
                <a:gd name="T35" fmla="*/ 821 h 983"/>
                <a:gd name="T36" fmla="*/ 708 w 1869"/>
                <a:gd name="T37" fmla="*/ 798 h 983"/>
                <a:gd name="T38" fmla="*/ 749 w 1869"/>
                <a:gd name="T39" fmla="*/ 774 h 983"/>
                <a:gd name="T40" fmla="*/ 767 w 1869"/>
                <a:gd name="T41" fmla="*/ 766 h 983"/>
                <a:gd name="T42" fmla="*/ 809 w 1869"/>
                <a:gd name="T43" fmla="*/ 748 h 983"/>
                <a:gd name="T44" fmla="*/ 852 w 1869"/>
                <a:gd name="T45" fmla="*/ 730 h 983"/>
                <a:gd name="T46" fmla="*/ 893 w 1869"/>
                <a:gd name="T47" fmla="*/ 711 h 983"/>
                <a:gd name="T48" fmla="*/ 935 w 1869"/>
                <a:gd name="T49" fmla="*/ 691 h 983"/>
                <a:gd name="T50" fmla="*/ 938 w 1869"/>
                <a:gd name="T51" fmla="*/ 697 h 983"/>
                <a:gd name="T52" fmla="*/ 980 w 1869"/>
                <a:gd name="T53" fmla="*/ 678 h 983"/>
                <a:gd name="T54" fmla="*/ 1021 w 1869"/>
                <a:gd name="T55" fmla="*/ 658 h 983"/>
                <a:gd name="T56" fmla="*/ 1086 w 1869"/>
                <a:gd name="T57" fmla="*/ 624 h 983"/>
                <a:gd name="T58" fmla="*/ 1123 w 1869"/>
                <a:gd name="T59" fmla="*/ 595 h 983"/>
                <a:gd name="T60" fmla="*/ 1163 w 1869"/>
                <a:gd name="T61" fmla="*/ 573 h 983"/>
                <a:gd name="T62" fmla="*/ 1203 w 1869"/>
                <a:gd name="T63" fmla="*/ 549 h 983"/>
                <a:gd name="T64" fmla="*/ 1226 w 1869"/>
                <a:gd name="T65" fmla="*/ 534 h 983"/>
                <a:gd name="T66" fmla="*/ 1219 w 1869"/>
                <a:gd name="T67" fmla="*/ 539 h 983"/>
                <a:gd name="T68" fmla="*/ 1278 w 1869"/>
                <a:gd name="T69" fmla="*/ 510 h 983"/>
                <a:gd name="T70" fmla="*/ 1322 w 1869"/>
                <a:gd name="T71" fmla="*/ 481 h 983"/>
                <a:gd name="T72" fmla="*/ 1362 w 1869"/>
                <a:gd name="T73" fmla="*/ 456 h 983"/>
                <a:gd name="T74" fmla="*/ 1397 w 1869"/>
                <a:gd name="T75" fmla="*/ 425 h 983"/>
                <a:gd name="T76" fmla="*/ 1413 w 1869"/>
                <a:gd name="T77" fmla="*/ 415 h 983"/>
                <a:gd name="T78" fmla="*/ 1453 w 1869"/>
                <a:gd name="T79" fmla="*/ 389 h 983"/>
                <a:gd name="T80" fmla="*/ 1456 w 1869"/>
                <a:gd name="T81" fmla="*/ 395 h 983"/>
                <a:gd name="T82" fmla="*/ 1517 w 1869"/>
                <a:gd name="T83" fmla="*/ 356 h 983"/>
                <a:gd name="T84" fmla="*/ 1552 w 1869"/>
                <a:gd name="T85" fmla="*/ 325 h 983"/>
                <a:gd name="T86" fmla="*/ 1591 w 1869"/>
                <a:gd name="T87" fmla="*/ 299 h 983"/>
                <a:gd name="T88" fmla="*/ 1630 w 1869"/>
                <a:gd name="T89" fmla="*/ 274 h 983"/>
                <a:gd name="T90" fmla="*/ 1668 w 1869"/>
                <a:gd name="T91" fmla="*/ 248 h 983"/>
                <a:gd name="T92" fmla="*/ 1704 w 1869"/>
                <a:gd name="T93" fmla="*/ 225 h 983"/>
                <a:gd name="T94" fmla="*/ 1685 w 1869"/>
                <a:gd name="T95" fmla="*/ 238 h 983"/>
                <a:gd name="T96" fmla="*/ 1723 w 1869"/>
                <a:gd name="T97" fmla="*/ 212 h 983"/>
                <a:gd name="T98" fmla="*/ 1761 w 1869"/>
                <a:gd name="T99" fmla="*/ 187 h 983"/>
                <a:gd name="T100" fmla="*/ 1807 w 1869"/>
                <a:gd name="T101" fmla="*/ 164 h 983"/>
                <a:gd name="T102" fmla="*/ 1861 w 1869"/>
                <a:gd name="T103" fmla="*/ 121 h 983"/>
                <a:gd name="T104" fmla="*/ 1877 w 1869"/>
                <a:gd name="T105" fmla="*/ 110 h 983"/>
                <a:gd name="T106" fmla="*/ 1881 w 1869"/>
                <a:gd name="T107" fmla="*/ 115 h 983"/>
                <a:gd name="T108" fmla="*/ 1941 w 1869"/>
                <a:gd name="T109" fmla="*/ 75 h 983"/>
                <a:gd name="T110" fmla="*/ 1972 w 1869"/>
                <a:gd name="T111" fmla="*/ 47 h 983"/>
                <a:gd name="T112" fmla="*/ 1954 w 1869"/>
                <a:gd name="T113" fmla="*/ 59 h 983"/>
                <a:gd name="T114" fmla="*/ 2004 w 1869"/>
                <a:gd name="T115" fmla="*/ 32 h 983"/>
                <a:gd name="T116" fmla="*/ 2041 w 1869"/>
                <a:gd name="T117" fmla="*/ 1 h 983"/>
                <a:gd name="T118" fmla="*/ 2034 w 1869"/>
                <a:gd name="T119" fmla="*/ 13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69"/>
                <a:gd name="T181" fmla="*/ 0 h 983"/>
                <a:gd name="T182" fmla="*/ 1869 w 186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69" h="983">
                  <a:moveTo>
                    <a:pt x="0" y="977"/>
                  </a:moveTo>
                  <a:lnTo>
                    <a:pt x="22" y="968"/>
                  </a:lnTo>
                  <a:lnTo>
                    <a:pt x="25" y="974"/>
                  </a:lnTo>
                  <a:lnTo>
                    <a:pt x="2" y="983"/>
                  </a:lnTo>
                  <a:lnTo>
                    <a:pt x="0" y="977"/>
                  </a:lnTo>
                  <a:close/>
                  <a:moveTo>
                    <a:pt x="39" y="962"/>
                  </a:moveTo>
                  <a:lnTo>
                    <a:pt x="61" y="953"/>
                  </a:lnTo>
                  <a:lnTo>
                    <a:pt x="64" y="958"/>
                  </a:lnTo>
                  <a:lnTo>
                    <a:pt x="41" y="967"/>
                  </a:lnTo>
                  <a:lnTo>
                    <a:pt x="39" y="962"/>
                  </a:lnTo>
                  <a:close/>
                  <a:moveTo>
                    <a:pt x="78" y="946"/>
                  </a:moveTo>
                  <a:lnTo>
                    <a:pt x="94" y="940"/>
                  </a:lnTo>
                  <a:lnTo>
                    <a:pt x="100" y="937"/>
                  </a:lnTo>
                  <a:lnTo>
                    <a:pt x="103" y="943"/>
                  </a:lnTo>
                  <a:lnTo>
                    <a:pt x="97" y="945"/>
                  </a:lnTo>
                  <a:lnTo>
                    <a:pt x="80" y="952"/>
                  </a:lnTo>
                  <a:lnTo>
                    <a:pt x="78" y="946"/>
                  </a:lnTo>
                  <a:close/>
                  <a:moveTo>
                    <a:pt x="117" y="931"/>
                  </a:moveTo>
                  <a:lnTo>
                    <a:pt x="139" y="922"/>
                  </a:lnTo>
                  <a:lnTo>
                    <a:pt x="142" y="928"/>
                  </a:lnTo>
                  <a:lnTo>
                    <a:pt x="119" y="936"/>
                  </a:lnTo>
                  <a:lnTo>
                    <a:pt x="117" y="931"/>
                  </a:lnTo>
                  <a:close/>
                  <a:moveTo>
                    <a:pt x="156" y="915"/>
                  </a:moveTo>
                  <a:lnTo>
                    <a:pt x="179" y="907"/>
                  </a:lnTo>
                  <a:lnTo>
                    <a:pt x="181" y="912"/>
                  </a:lnTo>
                  <a:lnTo>
                    <a:pt x="158" y="921"/>
                  </a:lnTo>
                  <a:lnTo>
                    <a:pt x="156" y="915"/>
                  </a:lnTo>
                  <a:close/>
                  <a:moveTo>
                    <a:pt x="195" y="900"/>
                  </a:moveTo>
                  <a:lnTo>
                    <a:pt x="218" y="891"/>
                  </a:lnTo>
                  <a:lnTo>
                    <a:pt x="220" y="896"/>
                  </a:lnTo>
                  <a:lnTo>
                    <a:pt x="197" y="905"/>
                  </a:lnTo>
                  <a:lnTo>
                    <a:pt x="195" y="900"/>
                  </a:lnTo>
                  <a:close/>
                  <a:moveTo>
                    <a:pt x="235" y="884"/>
                  </a:moveTo>
                  <a:lnTo>
                    <a:pt x="241" y="882"/>
                  </a:lnTo>
                  <a:lnTo>
                    <a:pt x="257" y="875"/>
                  </a:lnTo>
                  <a:lnTo>
                    <a:pt x="259" y="881"/>
                  </a:lnTo>
                  <a:lnTo>
                    <a:pt x="242" y="887"/>
                  </a:lnTo>
                  <a:lnTo>
                    <a:pt x="236" y="890"/>
                  </a:lnTo>
                  <a:lnTo>
                    <a:pt x="235" y="884"/>
                  </a:lnTo>
                  <a:close/>
                  <a:moveTo>
                    <a:pt x="274" y="869"/>
                  </a:moveTo>
                  <a:lnTo>
                    <a:pt x="292" y="861"/>
                  </a:lnTo>
                  <a:lnTo>
                    <a:pt x="296" y="860"/>
                  </a:lnTo>
                  <a:lnTo>
                    <a:pt x="298" y="865"/>
                  </a:lnTo>
                  <a:lnTo>
                    <a:pt x="294" y="867"/>
                  </a:lnTo>
                  <a:lnTo>
                    <a:pt x="276" y="874"/>
                  </a:lnTo>
                  <a:lnTo>
                    <a:pt x="274" y="869"/>
                  </a:lnTo>
                  <a:close/>
                  <a:moveTo>
                    <a:pt x="312" y="853"/>
                  </a:moveTo>
                  <a:lnTo>
                    <a:pt x="335" y="844"/>
                  </a:lnTo>
                  <a:lnTo>
                    <a:pt x="337" y="849"/>
                  </a:lnTo>
                  <a:lnTo>
                    <a:pt x="314" y="858"/>
                  </a:lnTo>
                  <a:lnTo>
                    <a:pt x="312" y="853"/>
                  </a:lnTo>
                  <a:close/>
                  <a:moveTo>
                    <a:pt x="351" y="837"/>
                  </a:moveTo>
                  <a:lnTo>
                    <a:pt x="373" y="827"/>
                  </a:lnTo>
                  <a:lnTo>
                    <a:pt x="376" y="833"/>
                  </a:lnTo>
                  <a:lnTo>
                    <a:pt x="353" y="842"/>
                  </a:lnTo>
                  <a:lnTo>
                    <a:pt x="351" y="837"/>
                  </a:lnTo>
                  <a:close/>
                  <a:moveTo>
                    <a:pt x="390" y="820"/>
                  </a:moveTo>
                  <a:lnTo>
                    <a:pt x="402" y="815"/>
                  </a:lnTo>
                  <a:lnTo>
                    <a:pt x="412" y="811"/>
                  </a:lnTo>
                  <a:lnTo>
                    <a:pt x="415" y="817"/>
                  </a:lnTo>
                  <a:lnTo>
                    <a:pt x="404" y="821"/>
                  </a:lnTo>
                  <a:lnTo>
                    <a:pt x="392" y="826"/>
                  </a:lnTo>
                  <a:lnTo>
                    <a:pt x="390" y="820"/>
                  </a:lnTo>
                  <a:close/>
                  <a:moveTo>
                    <a:pt x="429" y="805"/>
                  </a:moveTo>
                  <a:lnTo>
                    <a:pt x="451" y="795"/>
                  </a:lnTo>
                  <a:lnTo>
                    <a:pt x="453" y="801"/>
                  </a:lnTo>
                  <a:lnTo>
                    <a:pt x="431" y="810"/>
                  </a:lnTo>
                  <a:lnTo>
                    <a:pt x="429" y="805"/>
                  </a:lnTo>
                  <a:close/>
                  <a:moveTo>
                    <a:pt x="468" y="788"/>
                  </a:moveTo>
                  <a:lnTo>
                    <a:pt x="490" y="779"/>
                  </a:lnTo>
                  <a:lnTo>
                    <a:pt x="492" y="785"/>
                  </a:lnTo>
                  <a:lnTo>
                    <a:pt x="470" y="794"/>
                  </a:lnTo>
                  <a:lnTo>
                    <a:pt x="468" y="788"/>
                  </a:lnTo>
                  <a:close/>
                  <a:moveTo>
                    <a:pt x="506" y="772"/>
                  </a:moveTo>
                  <a:lnTo>
                    <a:pt x="529" y="763"/>
                  </a:lnTo>
                  <a:lnTo>
                    <a:pt x="531" y="769"/>
                  </a:lnTo>
                  <a:lnTo>
                    <a:pt x="509" y="778"/>
                  </a:lnTo>
                  <a:lnTo>
                    <a:pt x="506" y="772"/>
                  </a:lnTo>
                  <a:close/>
                  <a:moveTo>
                    <a:pt x="545" y="757"/>
                  </a:moveTo>
                  <a:lnTo>
                    <a:pt x="568" y="747"/>
                  </a:lnTo>
                  <a:lnTo>
                    <a:pt x="570" y="753"/>
                  </a:lnTo>
                  <a:lnTo>
                    <a:pt x="548" y="762"/>
                  </a:lnTo>
                  <a:lnTo>
                    <a:pt x="545" y="757"/>
                  </a:lnTo>
                  <a:close/>
                  <a:moveTo>
                    <a:pt x="584" y="740"/>
                  </a:moveTo>
                  <a:lnTo>
                    <a:pt x="597" y="735"/>
                  </a:lnTo>
                  <a:lnTo>
                    <a:pt x="607" y="731"/>
                  </a:lnTo>
                  <a:lnTo>
                    <a:pt x="609" y="737"/>
                  </a:lnTo>
                  <a:lnTo>
                    <a:pt x="600" y="740"/>
                  </a:lnTo>
                  <a:lnTo>
                    <a:pt x="587" y="746"/>
                  </a:lnTo>
                  <a:lnTo>
                    <a:pt x="584" y="740"/>
                  </a:lnTo>
                  <a:close/>
                  <a:moveTo>
                    <a:pt x="623" y="724"/>
                  </a:moveTo>
                  <a:lnTo>
                    <a:pt x="645" y="715"/>
                  </a:lnTo>
                  <a:lnTo>
                    <a:pt x="647" y="720"/>
                  </a:lnTo>
                  <a:lnTo>
                    <a:pt x="625" y="730"/>
                  </a:lnTo>
                  <a:lnTo>
                    <a:pt x="623" y="724"/>
                  </a:lnTo>
                  <a:close/>
                  <a:moveTo>
                    <a:pt x="662" y="708"/>
                  </a:moveTo>
                  <a:lnTo>
                    <a:pt x="667" y="706"/>
                  </a:lnTo>
                  <a:lnTo>
                    <a:pt x="684" y="698"/>
                  </a:lnTo>
                  <a:lnTo>
                    <a:pt x="686" y="704"/>
                  </a:lnTo>
                  <a:lnTo>
                    <a:pt x="670" y="711"/>
                  </a:lnTo>
                  <a:lnTo>
                    <a:pt x="664" y="713"/>
                  </a:lnTo>
                  <a:lnTo>
                    <a:pt x="662" y="708"/>
                  </a:lnTo>
                  <a:close/>
                  <a:moveTo>
                    <a:pt x="701" y="691"/>
                  </a:moveTo>
                  <a:lnTo>
                    <a:pt x="723" y="682"/>
                  </a:lnTo>
                  <a:lnTo>
                    <a:pt x="725" y="688"/>
                  </a:lnTo>
                  <a:lnTo>
                    <a:pt x="703" y="697"/>
                  </a:lnTo>
                  <a:lnTo>
                    <a:pt x="701" y="691"/>
                  </a:lnTo>
                  <a:close/>
                  <a:moveTo>
                    <a:pt x="739" y="675"/>
                  </a:moveTo>
                  <a:lnTo>
                    <a:pt x="761" y="665"/>
                  </a:lnTo>
                  <a:lnTo>
                    <a:pt x="764" y="671"/>
                  </a:lnTo>
                  <a:lnTo>
                    <a:pt x="742" y="680"/>
                  </a:lnTo>
                  <a:lnTo>
                    <a:pt x="739" y="675"/>
                  </a:lnTo>
                  <a:close/>
                  <a:moveTo>
                    <a:pt x="778" y="658"/>
                  </a:moveTo>
                  <a:lnTo>
                    <a:pt x="800" y="648"/>
                  </a:lnTo>
                  <a:lnTo>
                    <a:pt x="802" y="654"/>
                  </a:lnTo>
                  <a:lnTo>
                    <a:pt x="780" y="664"/>
                  </a:lnTo>
                  <a:lnTo>
                    <a:pt x="778" y="658"/>
                  </a:lnTo>
                  <a:close/>
                  <a:moveTo>
                    <a:pt x="816" y="641"/>
                  </a:moveTo>
                  <a:lnTo>
                    <a:pt x="838" y="631"/>
                  </a:lnTo>
                  <a:lnTo>
                    <a:pt x="840" y="637"/>
                  </a:lnTo>
                  <a:lnTo>
                    <a:pt x="818" y="646"/>
                  </a:lnTo>
                  <a:lnTo>
                    <a:pt x="816" y="641"/>
                  </a:lnTo>
                  <a:close/>
                  <a:moveTo>
                    <a:pt x="854" y="623"/>
                  </a:moveTo>
                  <a:lnTo>
                    <a:pt x="870" y="616"/>
                  </a:lnTo>
                  <a:lnTo>
                    <a:pt x="876" y="613"/>
                  </a:lnTo>
                  <a:lnTo>
                    <a:pt x="878" y="619"/>
                  </a:lnTo>
                  <a:lnTo>
                    <a:pt x="872" y="622"/>
                  </a:lnTo>
                  <a:lnTo>
                    <a:pt x="857" y="629"/>
                  </a:lnTo>
                  <a:lnTo>
                    <a:pt x="854" y="623"/>
                  </a:lnTo>
                  <a:close/>
                  <a:moveTo>
                    <a:pt x="892" y="605"/>
                  </a:moveTo>
                  <a:lnTo>
                    <a:pt x="914" y="595"/>
                  </a:lnTo>
                  <a:lnTo>
                    <a:pt x="916" y="601"/>
                  </a:lnTo>
                  <a:lnTo>
                    <a:pt x="895" y="611"/>
                  </a:lnTo>
                  <a:lnTo>
                    <a:pt x="892" y="605"/>
                  </a:lnTo>
                  <a:close/>
                  <a:moveTo>
                    <a:pt x="930" y="587"/>
                  </a:moveTo>
                  <a:lnTo>
                    <a:pt x="952" y="577"/>
                  </a:lnTo>
                  <a:lnTo>
                    <a:pt x="954" y="582"/>
                  </a:lnTo>
                  <a:lnTo>
                    <a:pt x="933" y="593"/>
                  </a:lnTo>
                  <a:lnTo>
                    <a:pt x="930" y="587"/>
                  </a:lnTo>
                  <a:close/>
                  <a:moveTo>
                    <a:pt x="968" y="568"/>
                  </a:moveTo>
                  <a:lnTo>
                    <a:pt x="984" y="560"/>
                  </a:lnTo>
                  <a:lnTo>
                    <a:pt x="989" y="557"/>
                  </a:lnTo>
                  <a:lnTo>
                    <a:pt x="992" y="563"/>
                  </a:lnTo>
                  <a:lnTo>
                    <a:pt x="986" y="566"/>
                  </a:lnTo>
                  <a:lnTo>
                    <a:pt x="970" y="574"/>
                  </a:lnTo>
                  <a:lnTo>
                    <a:pt x="968" y="568"/>
                  </a:lnTo>
                  <a:close/>
                  <a:moveTo>
                    <a:pt x="1005" y="549"/>
                  </a:moveTo>
                  <a:lnTo>
                    <a:pt x="1026" y="537"/>
                  </a:lnTo>
                  <a:lnTo>
                    <a:pt x="1029" y="543"/>
                  </a:lnTo>
                  <a:lnTo>
                    <a:pt x="1007" y="554"/>
                  </a:lnTo>
                  <a:lnTo>
                    <a:pt x="1005" y="549"/>
                  </a:lnTo>
                  <a:close/>
                  <a:moveTo>
                    <a:pt x="1042" y="529"/>
                  </a:moveTo>
                  <a:lnTo>
                    <a:pt x="1062" y="517"/>
                  </a:lnTo>
                  <a:lnTo>
                    <a:pt x="1065" y="522"/>
                  </a:lnTo>
                  <a:lnTo>
                    <a:pt x="1045" y="534"/>
                  </a:lnTo>
                  <a:lnTo>
                    <a:pt x="1042" y="529"/>
                  </a:lnTo>
                  <a:close/>
                  <a:moveTo>
                    <a:pt x="1078" y="508"/>
                  </a:moveTo>
                  <a:lnTo>
                    <a:pt x="1099" y="495"/>
                  </a:lnTo>
                  <a:lnTo>
                    <a:pt x="1102" y="500"/>
                  </a:lnTo>
                  <a:lnTo>
                    <a:pt x="1081" y="513"/>
                  </a:lnTo>
                  <a:lnTo>
                    <a:pt x="1078" y="508"/>
                  </a:lnTo>
                  <a:close/>
                  <a:moveTo>
                    <a:pt x="1114" y="486"/>
                  </a:moveTo>
                  <a:lnTo>
                    <a:pt x="1120" y="482"/>
                  </a:lnTo>
                  <a:lnTo>
                    <a:pt x="1134" y="473"/>
                  </a:lnTo>
                  <a:lnTo>
                    <a:pt x="1138" y="478"/>
                  </a:lnTo>
                  <a:lnTo>
                    <a:pt x="1123" y="487"/>
                  </a:lnTo>
                  <a:lnTo>
                    <a:pt x="1117" y="491"/>
                  </a:lnTo>
                  <a:lnTo>
                    <a:pt x="1114" y="486"/>
                  </a:lnTo>
                  <a:close/>
                  <a:moveTo>
                    <a:pt x="1150" y="464"/>
                  </a:moveTo>
                  <a:lnTo>
                    <a:pt x="1163" y="455"/>
                  </a:lnTo>
                  <a:lnTo>
                    <a:pt x="1170" y="451"/>
                  </a:lnTo>
                  <a:lnTo>
                    <a:pt x="1173" y="456"/>
                  </a:lnTo>
                  <a:lnTo>
                    <a:pt x="1167" y="460"/>
                  </a:lnTo>
                  <a:lnTo>
                    <a:pt x="1153" y="469"/>
                  </a:lnTo>
                  <a:lnTo>
                    <a:pt x="1150" y="464"/>
                  </a:lnTo>
                  <a:close/>
                  <a:moveTo>
                    <a:pt x="1185" y="441"/>
                  </a:moveTo>
                  <a:lnTo>
                    <a:pt x="1205" y="428"/>
                  </a:lnTo>
                  <a:lnTo>
                    <a:pt x="1208" y="434"/>
                  </a:lnTo>
                  <a:lnTo>
                    <a:pt x="1188" y="446"/>
                  </a:lnTo>
                  <a:lnTo>
                    <a:pt x="1185" y="441"/>
                  </a:lnTo>
                  <a:close/>
                  <a:moveTo>
                    <a:pt x="1220" y="419"/>
                  </a:moveTo>
                  <a:lnTo>
                    <a:pt x="1241" y="406"/>
                  </a:lnTo>
                  <a:lnTo>
                    <a:pt x="1244" y="411"/>
                  </a:lnTo>
                  <a:lnTo>
                    <a:pt x="1224" y="424"/>
                  </a:lnTo>
                  <a:lnTo>
                    <a:pt x="1220" y="419"/>
                  </a:lnTo>
                  <a:close/>
                  <a:moveTo>
                    <a:pt x="1256" y="396"/>
                  </a:moveTo>
                  <a:lnTo>
                    <a:pt x="1258" y="395"/>
                  </a:lnTo>
                  <a:lnTo>
                    <a:pt x="1276" y="383"/>
                  </a:lnTo>
                  <a:lnTo>
                    <a:pt x="1279" y="388"/>
                  </a:lnTo>
                  <a:lnTo>
                    <a:pt x="1262" y="400"/>
                  </a:lnTo>
                  <a:lnTo>
                    <a:pt x="1259" y="401"/>
                  </a:lnTo>
                  <a:lnTo>
                    <a:pt x="1256" y="396"/>
                  </a:lnTo>
                  <a:close/>
                  <a:moveTo>
                    <a:pt x="1291" y="374"/>
                  </a:moveTo>
                  <a:lnTo>
                    <a:pt x="1312" y="361"/>
                  </a:lnTo>
                  <a:lnTo>
                    <a:pt x="1315" y="366"/>
                  </a:lnTo>
                  <a:lnTo>
                    <a:pt x="1295" y="379"/>
                  </a:lnTo>
                  <a:lnTo>
                    <a:pt x="1291" y="374"/>
                  </a:lnTo>
                  <a:close/>
                  <a:moveTo>
                    <a:pt x="1327" y="351"/>
                  </a:moveTo>
                  <a:lnTo>
                    <a:pt x="1345" y="340"/>
                  </a:lnTo>
                  <a:lnTo>
                    <a:pt x="1347" y="338"/>
                  </a:lnTo>
                  <a:lnTo>
                    <a:pt x="1351" y="343"/>
                  </a:lnTo>
                  <a:lnTo>
                    <a:pt x="1349" y="344"/>
                  </a:lnTo>
                  <a:lnTo>
                    <a:pt x="1330" y="356"/>
                  </a:lnTo>
                  <a:lnTo>
                    <a:pt x="1327" y="351"/>
                  </a:lnTo>
                  <a:close/>
                  <a:moveTo>
                    <a:pt x="1363" y="329"/>
                  </a:moveTo>
                  <a:lnTo>
                    <a:pt x="1382" y="316"/>
                  </a:lnTo>
                  <a:lnTo>
                    <a:pt x="1383" y="316"/>
                  </a:lnTo>
                  <a:lnTo>
                    <a:pt x="1386" y="321"/>
                  </a:lnTo>
                  <a:lnTo>
                    <a:pt x="1385" y="321"/>
                  </a:lnTo>
                  <a:lnTo>
                    <a:pt x="1366" y="334"/>
                  </a:lnTo>
                  <a:lnTo>
                    <a:pt x="1363" y="329"/>
                  </a:lnTo>
                  <a:close/>
                  <a:moveTo>
                    <a:pt x="1398" y="306"/>
                  </a:moveTo>
                  <a:lnTo>
                    <a:pt x="1418" y="293"/>
                  </a:lnTo>
                  <a:lnTo>
                    <a:pt x="1421" y="298"/>
                  </a:lnTo>
                  <a:lnTo>
                    <a:pt x="1401" y="311"/>
                  </a:lnTo>
                  <a:lnTo>
                    <a:pt x="1398" y="306"/>
                  </a:lnTo>
                  <a:close/>
                  <a:moveTo>
                    <a:pt x="1433" y="283"/>
                  </a:moveTo>
                  <a:lnTo>
                    <a:pt x="1453" y="270"/>
                  </a:lnTo>
                  <a:lnTo>
                    <a:pt x="1457" y="275"/>
                  </a:lnTo>
                  <a:lnTo>
                    <a:pt x="1436" y="288"/>
                  </a:lnTo>
                  <a:lnTo>
                    <a:pt x="1433" y="283"/>
                  </a:lnTo>
                  <a:close/>
                  <a:moveTo>
                    <a:pt x="1469" y="260"/>
                  </a:moveTo>
                  <a:lnTo>
                    <a:pt x="1489" y="247"/>
                  </a:lnTo>
                  <a:lnTo>
                    <a:pt x="1492" y="252"/>
                  </a:lnTo>
                  <a:lnTo>
                    <a:pt x="1472" y="265"/>
                  </a:lnTo>
                  <a:lnTo>
                    <a:pt x="1469" y="260"/>
                  </a:lnTo>
                  <a:close/>
                  <a:moveTo>
                    <a:pt x="1504" y="238"/>
                  </a:moveTo>
                  <a:lnTo>
                    <a:pt x="1524" y="224"/>
                  </a:lnTo>
                  <a:lnTo>
                    <a:pt x="1527" y="229"/>
                  </a:lnTo>
                  <a:lnTo>
                    <a:pt x="1507" y="242"/>
                  </a:lnTo>
                  <a:lnTo>
                    <a:pt x="1504" y="238"/>
                  </a:lnTo>
                  <a:close/>
                  <a:moveTo>
                    <a:pt x="1539" y="215"/>
                  </a:moveTo>
                  <a:lnTo>
                    <a:pt x="1557" y="203"/>
                  </a:lnTo>
                  <a:lnTo>
                    <a:pt x="1559" y="202"/>
                  </a:lnTo>
                  <a:lnTo>
                    <a:pt x="1562" y="206"/>
                  </a:lnTo>
                  <a:lnTo>
                    <a:pt x="1560" y="208"/>
                  </a:lnTo>
                  <a:lnTo>
                    <a:pt x="1542" y="220"/>
                  </a:lnTo>
                  <a:lnTo>
                    <a:pt x="1539" y="215"/>
                  </a:lnTo>
                  <a:close/>
                  <a:moveTo>
                    <a:pt x="1574" y="191"/>
                  </a:moveTo>
                  <a:lnTo>
                    <a:pt x="1594" y="178"/>
                  </a:lnTo>
                  <a:lnTo>
                    <a:pt x="1598" y="183"/>
                  </a:lnTo>
                  <a:lnTo>
                    <a:pt x="1577" y="197"/>
                  </a:lnTo>
                  <a:lnTo>
                    <a:pt x="1574" y="191"/>
                  </a:lnTo>
                  <a:close/>
                  <a:moveTo>
                    <a:pt x="1609" y="169"/>
                  </a:moveTo>
                  <a:lnTo>
                    <a:pt x="1629" y="155"/>
                  </a:lnTo>
                  <a:lnTo>
                    <a:pt x="1633" y="160"/>
                  </a:lnTo>
                  <a:lnTo>
                    <a:pt x="1613" y="173"/>
                  </a:lnTo>
                  <a:lnTo>
                    <a:pt x="1609" y="169"/>
                  </a:lnTo>
                  <a:close/>
                  <a:moveTo>
                    <a:pt x="1645" y="145"/>
                  </a:moveTo>
                  <a:lnTo>
                    <a:pt x="1648" y="143"/>
                  </a:lnTo>
                  <a:lnTo>
                    <a:pt x="1664" y="132"/>
                  </a:lnTo>
                  <a:lnTo>
                    <a:pt x="1668" y="137"/>
                  </a:lnTo>
                  <a:lnTo>
                    <a:pt x="1651" y="148"/>
                  </a:lnTo>
                  <a:lnTo>
                    <a:pt x="1648" y="150"/>
                  </a:lnTo>
                  <a:lnTo>
                    <a:pt x="1645" y="145"/>
                  </a:lnTo>
                  <a:close/>
                  <a:moveTo>
                    <a:pt x="1679" y="122"/>
                  </a:moveTo>
                  <a:lnTo>
                    <a:pt x="1691" y="115"/>
                  </a:lnTo>
                  <a:lnTo>
                    <a:pt x="1700" y="109"/>
                  </a:lnTo>
                  <a:lnTo>
                    <a:pt x="1703" y="114"/>
                  </a:lnTo>
                  <a:lnTo>
                    <a:pt x="1695" y="119"/>
                  </a:lnTo>
                  <a:lnTo>
                    <a:pt x="1683" y="127"/>
                  </a:lnTo>
                  <a:lnTo>
                    <a:pt x="1679" y="122"/>
                  </a:lnTo>
                  <a:close/>
                  <a:moveTo>
                    <a:pt x="1715" y="99"/>
                  </a:moveTo>
                  <a:lnTo>
                    <a:pt x="1732" y="88"/>
                  </a:lnTo>
                  <a:lnTo>
                    <a:pt x="1735" y="86"/>
                  </a:lnTo>
                  <a:lnTo>
                    <a:pt x="1738" y="91"/>
                  </a:lnTo>
                  <a:lnTo>
                    <a:pt x="1735" y="93"/>
                  </a:lnTo>
                  <a:lnTo>
                    <a:pt x="1718" y="104"/>
                  </a:lnTo>
                  <a:lnTo>
                    <a:pt x="1715" y="99"/>
                  </a:lnTo>
                  <a:close/>
                  <a:moveTo>
                    <a:pt x="1750" y="76"/>
                  </a:moveTo>
                  <a:lnTo>
                    <a:pt x="1769" y="64"/>
                  </a:lnTo>
                  <a:lnTo>
                    <a:pt x="1770" y="63"/>
                  </a:lnTo>
                  <a:lnTo>
                    <a:pt x="1773" y="68"/>
                  </a:lnTo>
                  <a:lnTo>
                    <a:pt x="1772" y="68"/>
                  </a:lnTo>
                  <a:lnTo>
                    <a:pt x="1753" y="81"/>
                  </a:lnTo>
                  <a:lnTo>
                    <a:pt x="1750" y="76"/>
                  </a:lnTo>
                  <a:close/>
                  <a:moveTo>
                    <a:pt x="1785" y="53"/>
                  </a:moveTo>
                  <a:lnTo>
                    <a:pt x="1801" y="42"/>
                  </a:lnTo>
                  <a:lnTo>
                    <a:pt x="1805" y="40"/>
                  </a:lnTo>
                  <a:lnTo>
                    <a:pt x="1808" y="45"/>
                  </a:lnTo>
                  <a:lnTo>
                    <a:pt x="1805" y="47"/>
                  </a:lnTo>
                  <a:lnTo>
                    <a:pt x="1788" y="58"/>
                  </a:lnTo>
                  <a:lnTo>
                    <a:pt x="1785" y="53"/>
                  </a:lnTo>
                  <a:close/>
                  <a:moveTo>
                    <a:pt x="1820" y="30"/>
                  </a:moveTo>
                  <a:lnTo>
                    <a:pt x="1828" y="25"/>
                  </a:lnTo>
                  <a:lnTo>
                    <a:pt x="1840" y="17"/>
                  </a:lnTo>
                  <a:lnTo>
                    <a:pt x="1843" y="22"/>
                  </a:lnTo>
                  <a:lnTo>
                    <a:pt x="1831" y="29"/>
                  </a:lnTo>
                  <a:lnTo>
                    <a:pt x="1823" y="35"/>
                  </a:lnTo>
                  <a:lnTo>
                    <a:pt x="1820" y="30"/>
                  </a:lnTo>
                  <a:close/>
                  <a:moveTo>
                    <a:pt x="1855" y="7"/>
                  </a:moveTo>
                  <a:lnTo>
                    <a:pt x="1861" y="3"/>
                  </a:lnTo>
                  <a:lnTo>
                    <a:pt x="1864" y="1"/>
                  </a:lnTo>
                  <a:lnTo>
                    <a:pt x="1865" y="0"/>
                  </a:lnTo>
                  <a:lnTo>
                    <a:pt x="1869" y="5"/>
                  </a:lnTo>
                  <a:lnTo>
                    <a:pt x="1868" y="5"/>
                  </a:lnTo>
                  <a:lnTo>
                    <a:pt x="1864" y="8"/>
                  </a:lnTo>
                  <a:lnTo>
                    <a:pt x="1858" y="12"/>
                  </a:lnTo>
                  <a:lnTo>
                    <a:pt x="1855" y="7"/>
                  </a:lnTo>
                  <a:close/>
                </a:path>
              </a:pathLst>
            </a:custGeom>
            <a:solidFill>
              <a:srgbClr val="000000"/>
            </a:solidFill>
            <a:ln w="0" cap="flat">
              <a:solidFill>
                <a:srgbClr val="FF0000"/>
              </a:solidFill>
              <a:prstDash val="solid"/>
              <a:round/>
              <a:headEnd/>
              <a:tailEnd/>
            </a:ln>
          </p:spPr>
          <p:txBody>
            <a:bodyPr/>
            <a:lstStyle/>
            <a:p>
              <a:endParaRPr lang="en-US" dirty="0"/>
            </a:p>
          </p:txBody>
        </p:sp>
        <p:sp>
          <p:nvSpPr>
            <p:cNvPr id="19527" name="Freeform 206"/>
            <p:cNvSpPr>
              <a:spLocks noEditPoints="1"/>
            </p:cNvSpPr>
            <p:nvPr/>
          </p:nvSpPr>
          <p:spPr bwMode="auto">
            <a:xfrm>
              <a:off x="420" y="2701"/>
              <a:ext cx="1960" cy="1076"/>
            </a:xfrm>
            <a:custGeom>
              <a:avLst/>
              <a:gdLst>
                <a:gd name="T0" fmla="*/ 0 w 1790"/>
                <a:gd name="T1" fmla="*/ 1069 h 971"/>
                <a:gd name="T2" fmla="*/ 46 w 1790"/>
                <a:gd name="T3" fmla="*/ 1064 h 971"/>
                <a:gd name="T4" fmla="*/ 93 w 1790"/>
                <a:gd name="T5" fmla="*/ 1065 h 971"/>
                <a:gd name="T6" fmla="*/ 163 w 1790"/>
                <a:gd name="T7" fmla="*/ 1054 h 971"/>
                <a:gd name="T8" fmla="*/ 208 w 1790"/>
                <a:gd name="T9" fmla="*/ 1039 h 971"/>
                <a:gd name="T10" fmla="*/ 228 w 1790"/>
                <a:gd name="T11" fmla="*/ 1036 h 971"/>
                <a:gd name="T12" fmla="*/ 229 w 1790"/>
                <a:gd name="T13" fmla="*/ 1043 h 971"/>
                <a:gd name="T14" fmla="*/ 299 w 1790"/>
                <a:gd name="T15" fmla="*/ 1026 h 971"/>
                <a:gd name="T16" fmla="*/ 342 w 1790"/>
                <a:gd name="T17" fmla="*/ 1008 h 971"/>
                <a:gd name="T18" fmla="*/ 385 w 1790"/>
                <a:gd name="T19" fmla="*/ 994 h 971"/>
                <a:gd name="T20" fmla="*/ 429 w 1790"/>
                <a:gd name="T21" fmla="*/ 980 h 971"/>
                <a:gd name="T22" fmla="*/ 461 w 1790"/>
                <a:gd name="T23" fmla="*/ 969 h 971"/>
                <a:gd name="T24" fmla="*/ 448 w 1790"/>
                <a:gd name="T25" fmla="*/ 973 h 971"/>
                <a:gd name="T26" fmla="*/ 491 w 1790"/>
                <a:gd name="T27" fmla="*/ 956 h 971"/>
                <a:gd name="T28" fmla="*/ 534 w 1790"/>
                <a:gd name="T29" fmla="*/ 940 h 971"/>
                <a:gd name="T30" fmla="*/ 597 w 1790"/>
                <a:gd name="T31" fmla="*/ 922 h 971"/>
                <a:gd name="T32" fmla="*/ 646 w 1790"/>
                <a:gd name="T33" fmla="*/ 900 h 971"/>
                <a:gd name="T34" fmla="*/ 685 w 1790"/>
                <a:gd name="T35" fmla="*/ 875 h 971"/>
                <a:gd name="T36" fmla="*/ 703 w 1790"/>
                <a:gd name="T37" fmla="*/ 868 h 971"/>
                <a:gd name="T38" fmla="*/ 746 w 1790"/>
                <a:gd name="T39" fmla="*/ 849 h 971"/>
                <a:gd name="T40" fmla="*/ 787 w 1790"/>
                <a:gd name="T41" fmla="*/ 829 h 971"/>
                <a:gd name="T42" fmla="*/ 789 w 1790"/>
                <a:gd name="T43" fmla="*/ 836 h 971"/>
                <a:gd name="T44" fmla="*/ 831 w 1790"/>
                <a:gd name="T45" fmla="*/ 814 h 971"/>
                <a:gd name="T46" fmla="*/ 873 w 1790"/>
                <a:gd name="T47" fmla="*/ 795 h 971"/>
                <a:gd name="T48" fmla="*/ 937 w 1790"/>
                <a:gd name="T49" fmla="*/ 761 h 971"/>
                <a:gd name="T50" fmla="*/ 966 w 1790"/>
                <a:gd name="T51" fmla="*/ 739 h 971"/>
                <a:gd name="T52" fmla="*/ 953 w 1790"/>
                <a:gd name="T53" fmla="*/ 747 h 971"/>
                <a:gd name="T54" fmla="*/ 1008 w 1790"/>
                <a:gd name="T55" fmla="*/ 724 h 971"/>
                <a:gd name="T56" fmla="*/ 1056 w 1790"/>
                <a:gd name="T57" fmla="*/ 688 h 971"/>
                <a:gd name="T58" fmla="*/ 1072 w 1790"/>
                <a:gd name="T59" fmla="*/ 677 h 971"/>
                <a:gd name="T60" fmla="*/ 1110 w 1790"/>
                <a:gd name="T61" fmla="*/ 652 h 971"/>
                <a:gd name="T62" fmla="*/ 1148 w 1790"/>
                <a:gd name="T63" fmla="*/ 625 h 971"/>
                <a:gd name="T64" fmla="*/ 1151 w 1790"/>
                <a:gd name="T65" fmla="*/ 631 h 971"/>
                <a:gd name="T66" fmla="*/ 1210 w 1790"/>
                <a:gd name="T67" fmla="*/ 587 h 971"/>
                <a:gd name="T68" fmla="*/ 1243 w 1790"/>
                <a:gd name="T69" fmla="*/ 554 h 971"/>
                <a:gd name="T70" fmla="*/ 1280 w 1790"/>
                <a:gd name="T71" fmla="*/ 526 h 971"/>
                <a:gd name="T72" fmla="*/ 1316 w 1790"/>
                <a:gd name="T73" fmla="*/ 500 h 971"/>
                <a:gd name="T74" fmla="*/ 1296 w 1790"/>
                <a:gd name="T75" fmla="*/ 514 h 971"/>
                <a:gd name="T76" fmla="*/ 1334 w 1790"/>
                <a:gd name="T77" fmla="*/ 486 h 971"/>
                <a:gd name="T78" fmla="*/ 1370 w 1790"/>
                <a:gd name="T79" fmla="*/ 459 h 971"/>
                <a:gd name="T80" fmla="*/ 1407 w 1790"/>
                <a:gd name="T81" fmla="*/ 431 h 971"/>
                <a:gd name="T82" fmla="*/ 1443 w 1790"/>
                <a:gd name="T83" fmla="*/ 403 h 971"/>
                <a:gd name="T84" fmla="*/ 1479 w 1790"/>
                <a:gd name="T85" fmla="*/ 375 h 971"/>
                <a:gd name="T86" fmla="*/ 1517 w 1790"/>
                <a:gd name="T87" fmla="*/ 346 h 971"/>
                <a:gd name="T88" fmla="*/ 1569 w 1790"/>
                <a:gd name="T89" fmla="*/ 314 h 971"/>
                <a:gd name="T90" fmla="*/ 1614 w 1790"/>
                <a:gd name="T91" fmla="*/ 278 h 971"/>
                <a:gd name="T92" fmla="*/ 1650 w 1790"/>
                <a:gd name="T93" fmla="*/ 249 h 971"/>
                <a:gd name="T94" fmla="*/ 1686 w 1790"/>
                <a:gd name="T95" fmla="*/ 222 h 971"/>
                <a:gd name="T96" fmla="*/ 1723 w 1790"/>
                <a:gd name="T97" fmla="*/ 193 h 971"/>
                <a:gd name="T98" fmla="*/ 1760 w 1790"/>
                <a:gd name="T99" fmla="*/ 164 h 971"/>
                <a:gd name="T100" fmla="*/ 1796 w 1790"/>
                <a:gd name="T101" fmla="*/ 135 h 971"/>
                <a:gd name="T102" fmla="*/ 1832 w 1790"/>
                <a:gd name="T103" fmla="*/ 106 h 971"/>
                <a:gd name="T104" fmla="*/ 1868 w 1790"/>
                <a:gd name="T105" fmla="*/ 78 h 971"/>
                <a:gd name="T106" fmla="*/ 1904 w 1790"/>
                <a:gd name="T107" fmla="*/ 49 h 971"/>
                <a:gd name="T108" fmla="*/ 1941 w 1790"/>
                <a:gd name="T109" fmla="*/ 20 h 971"/>
                <a:gd name="T110" fmla="*/ 1960 w 1790"/>
                <a:gd name="T111" fmla="*/ 6 h 9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90"/>
                <a:gd name="T169" fmla="*/ 0 h 971"/>
                <a:gd name="T170" fmla="*/ 1790 w 1790"/>
                <a:gd name="T171" fmla="*/ 971 h 9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90" h="971">
                  <a:moveTo>
                    <a:pt x="0" y="965"/>
                  </a:moveTo>
                  <a:lnTo>
                    <a:pt x="24" y="962"/>
                  </a:lnTo>
                  <a:lnTo>
                    <a:pt x="24" y="968"/>
                  </a:lnTo>
                  <a:lnTo>
                    <a:pt x="0" y="971"/>
                  </a:lnTo>
                  <a:lnTo>
                    <a:pt x="0" y="965"/>
                  </a:lnTo>
                  <a:close/>
                  <a:moveTo>
                    <a:pt x="42" y="960"/>
                  </a:moveTo>
                  <a:lnTo>
                    <a:pt x="65" y="958"/>
                  </a:lnTo>
                  <a:lnTo>
                    <a:pt x="66" y="964"/>
                  </a:lnTo>
                  <a:lnTo>
                    <a:pt x="42" y="966"/>
                  </a:lnTo>
                  <a:lnTo>
                    <a:pt x="42" y="960"/>
                  </a:lnTo>
                  <a:close/>
                  <a:moveTo>
                    <a:pt x="83" y="955"/>
                  </a:moveTo>
                  <a:lnTo>
                    <a:pt x="85" y="955"/>
                  </a:lnTo>
                  <a:lnTo>
                    <a:pt x="107" y="952"/>
                  </a:lnTo>
                  <a:lnTo>
                    <a:pt x="108" y="958"/>
                  </a:lnTo>
                  <a:lnTo>
                    <a:pt x="85" y="961"/>
                  </a:lnTo>
                  <a:lnTo>
                    <a:pt x="84" y="961"/>
                  </a:lnTo>
                  <a:lnTo>
                    <a:pt x="83" y="955"/>
                  </a:lnTo>
                  <a:close/>
                  <a:moveTo>
                    <a:pt x="125" y="949"/>
                  </a:moveTo>
                  <a:lnTo>
                    <a:pt x="148" y="945"/>
                  </a:lnTo>
                  <a:lnTo>
                    <a:pt x="149" y="951"/>
                  </a:lnTo>
                  <a:lnTo>
                    <a:pt x="126" y="955"/>
                  </a:lnTo>
                  <a:lnTo>
                    <a:pt x="125" y="949"/>
                  </a:lnTo>
                  <a:close/>
                  <a:moveTo>
                    <a:pt x="166" y="943"/>
                  </a:moveTo>
                  <a:lnTo>
                    <a:pt x="172" y="942"/>
                  </a:lnTo>
                  <a:lnTo>
                    <a:pt x="190" y="938"/>
                  </a:lnTo>
                  <a:lnTo>
                    <a:pt x="191" y="944"/>
                  </a:lnTo>
                  <a:lnTo>
                    <a:pt x="174" y="947"/>
                  </a:lnTo>
                  <a:lnTo>
                    <a:pt x="167" y="949"/>
                  </a:lnTo>
                  <a:lnTo>
                    <a:pt x="166" y="943"/>
                  </a:lnTo>
                  <a:close/>
                  <a:moveTo>
                    <a:pt x="208" y="935"/>
                  </a:moveTo>
                  <a:lnTo>
                    <a:pt x="218" y="933"/>
                  </a:lnTo>
                  <a:lnTo>
                    <a:pt x="231" y="930"/>
                  </a:lnTo>
                  <a:lnTo>
                    <a:pt x="232" y="936"/>
                  </a:lnTo>
                  <a:lnTo>
                    <a:pt x="219" y="939"/>
                  </a:lnTo>
                  <a:lnTo>
                    <a:pt x="209" y="941"/>
                  </a:lnTo>
                  <a:lnTo>
                    <a:pt x="208" y="935"/>
                  </a:lnTo>
                  <a:close/>
                  <a:moveTo>
                    <a:pt x="249" y="926"/>
                  </a:moveTo>
                  <a:lnTo>
                    <a:pt x="265" y="922"/>
                  </a:lnTo>
                  <a:lnTo>
                    <a:pt x="272" y="920"/>
                  </a:lnTo>
                  <a:lnTo>
                    <a:pt x="273" y="926"/>
                  </a:lnTo>
                  <a:lnTo>
                    <a:pt x="267" y="928"/>
                  </a:lnTo>
                  <a:lnTo>
                    <a:pt x="250" y="932"/>
                  </a:lnTo>
                  <a:lnTo>
                    <a:pt x="249" y="926"/>
                  </a:lnTo>
                  <a:close/>
                  <a:moveTo>
                    <a:pt x="289" y="916"/>
                  </a:moveTo>
                  <a:lnTo>
                    <a:pt x="312" y="910"/>
                  </a:lnTo>
                  <a:lnTo>
                    <a:pt x="314" y="915"/>
                  </a:lnTo>
                  <a:lnTo>
                    <a:pt x="291" y="922"/>
                  </a:lnTo>
                  <a:lnTo>
                    <a:pt x="289" y="916"/>
                  </a:lnTo>
                  <a:close/>
                  <a:moveTo>
                    <a:pt x="330" y="904"/>
                  </a:moveTo>
                  <a:lnTo>
                    <a:pt x="352" y="897"/>
                  </a:lnTo>
                  <a:lnTo>
                    <a:pt x="354" y="903"/>
                  </a:lnTo>
                  <a:lnTo>
                    <a:pt x="331" y="910"/>
                  </a:lnTo>
                  <a:lnTo>
                    <a:pt x="330" y="904"/>
                  </a:lnTo>
                  <a:close/>
                  <a:moveTo>
                    <a:pt x="369" y="892"/>
                  </a:moveTo>
                  <a:lnTo>
                    <a:pt x="392" y="884"/>
                  </a:lnTo>
                  <a:lnTo>
                    <a:pt x="394" y="890"/>
                  </a:lnTo>
                  <a:lnTo>
                    <a:pt x="372" y="898"/>
                  </a:lnTo>
                  <a:lnTo>
                    <a:pt x="369" y="892"/>
                  </a:lnTo>
                  <a:close/>
                  <a:moveTo>
                    <a:pt x="409" y="878"/>
                  </a:moveTo>
                  <a:lnTo>
                    <a:pt x="421" y="874"/>
                  </a:lnTo>
                  <a:lnTo>
                    <a:pt x="432" y="870"/>
                  </a:lnTo>
                  <a:lnTo>
                    <a:pt x="434" y="876"/>
                  </a:lnTo>
                  <a:lnTo>
                    <a:pt x="423" y="880"/>
                  </a:lnTo>
                  <a:lnTo>
                    <a:pt x="411" y="884"/>
                  </a:lnTo>
                  <a:lnTo>
                    <a:pt x="409" y="878"/>
                  </a:lnTo>
                  <a:close/>
                  <a:moveTo>
                    <a:pt x="448" y="863"/>
                  </a:moveTo>
                  <a:lnTo>
                    <a:pt x="471" y="855"/>
                  </a:lnTo>
                  <a:lnTo>
                    <a:pt x="473" y="860"/>
                  </a:lnTo>
                  <a:lnTo>
                    <a:pt x="451" y="869"/>
                  </a:lnTo>
                  <a:lnTo>
                    <a:pt x="448" y="863"/>
                  </a:lnTo>
                  <a:close/>
                  <a:moveTo>
                    <a:pt x="488" y="848"/>
                  </a:moveTo>
                  <a:lnTo>
                    <a:pt x="510" y="839"/>
                  </a:lnTo>
                  <a:lnTo>
                    <a:pt x="512" y="845"/>
                  </a:lnTo>
                  <a:lnTo>
                    <a:pt x="490" y="854"/>
                  </a:lnTo>
                  <a:lnTo>
                    <a:pt x="488" y="848"/>
                  </a:lnTo>
                  <a:close/>
                  <a:moveTo>
                    <a:pt x="527" y="833"/>
                  </a:moveTo>
                  <a:lnTo>
                    <a:pt x="543" y="826"/>
                  </a:lnTo>
                  <a:lnTo>
                    <a:pt x="549" y="824"/>
                  </a:lnTo>
                  <a:lnTo>
                    <a:pt x="551" y="829"/>
                  </a:lnTo>
                  <a:lnTo>
                    <a:pt x="545" y="832"/>
                  </a:lnTo>
                  <a:lnTo>
                    <a:pt x="529" y="838"/>
                  </a:lnTo>
                  <a:lnTo>
                    <a:pt x="527" y="833"/>
                  </a:lnTo>
                  <a:close/>
                  <a:moveTo>
                    <a:pt x="565" y="817"/>
                  </a:moveTo>
                  <a:lnTo>
                    <a:pt x="588" y="807"/>
                  </a:lnTo>
                  <a:lnTo>
                    <a:pt x="590" y="812"/>
                  </a:lnTo>
                  <a:lnTo>
                    <a:pt x="568" y="822"/>
                  </a:lnTo>
                  <a:lnTo>
                    <a:pt x="565" y="817"/>
                  </a:lnTo>
                  <a:close/>
                  <a:moveTo>
                    <a:pt x="604" y="800"/>
                  </a:moveTo>
                  <a:lnTo>
                    <a:pt x="606" y="799"/>
                  </a:lnTo>
                  <a:lnTo>
                    <a:pt x="626" y="790"/>
                  </a:lnTo>
                  <a:lnTo>
                    <a:pt x="628" y="796"/>
                  </a:lnTo>
                  <a:lnTo>
                    <a:pt x="609" y="805"/>
                  </a:lnTo>
                  <a:lnTo>
                    <a:pt x="606" y="805"/>
                  </a:lnTo>
                  <a:lnTo>
                    <a:pt x="604" y="800"/>
                  </a:lnTo>
                  <a:close/>
                  <a:moveTo>
                    <a:pt x="642" y="783"/>
                  </a:moveTo>
                  <a:lnTo>
                    <a:pt x="664" y="773"/>
                  </a:lnTo>
                  <a:lnTo>
                    <a:pt x="667" y="779"/>
                  </a:lnTo>
                  <a:lnTo>
                    <a:pt x="645" y="788"/>
                  </a:lnTo>
                  <a:lnTo>
                    <a:pt x="642" y="783"/>
                  </a:lnTo>
                  <a:close/>
                  <a:moveTo>
                    <a:pt x="681" y="766"/>
                  </a:moveTo>
                  <a:lnTo>
                    <a:pt x="703" y="755"/>
                  </a:lnTo>
                  <a:lnTo>
                    <a:pt x="705" y="761"/>
                  </a:lnTo>
                  <a:lnTo>
                    <a:pt x="683" y="771"/>
                  </a:lnTo>
                  <a:lnTo>
                    <a:pt x="681" y="766"/>
                  </a:lnTo>
                  <a:close/>
                  <a:moveTo>
                    <a:pt x="719" y="748"/>
                  </a:moveTo>
                  <a:lnTo>
                    <a:pt x="730" y="743"/>
                  </a:lnTo>
                  <a:lnTo>
                    <a:pt x="741" y="738"/>
                  </a:lnTo>
                  <a:lnTo>
                    <a:pt x="743" y="743"/>
                  </a:lnTo>
                  <a:lnTo>
                    <a:pt x="733" y="748"/>
                  </a:lnTo>
                  <a:lnTo>
                    <a:pt x="721" y="754"/>
                  </a:lnTo>
                  <a:lnTo>
                    <a:pt x="719" y="748"/>
                  </a:lnTo>
                  <a:close/>
                  <a:moveTo>
                    <a:pt x="757" y="730"/>
                  </a:moveTo>
                  <a:lnTo>
                    <a:pt x="778" y="719"/>
                  </a:lnTo>
                  <a:lnTo>
                    <a:pt x="781" y="725"/>
                  </a:lnTo>
                  <a:lnTo>
                    <a:pt x="759" y="735"/>
                  </a:lnTo>
                  <a:lnTo>
                    <a:pt x="757" y="730"/>
                  </a:lnTo>
                  <a:close/>
                  <a:moveTo>
                    <a:pt x="795" y="712"/>
                  </a:moveTo>
                  <a:lnTo>
                    <a:pt x="816" y="701"/>
                  </a:lnTo>
                  <a:lnTo>
                    <a:pt x="819" y="706"/>
                  </a:lnTo>
                  <a:lnTo>
                    <a:pt x="797" y="717"/>
                  </a:lnTo>
                  <a:lnTo>
                    <a:pt x="795" y="712"/>
                  </a:lnTo>
                  <a:close/>
                  <a:moveTo>
                    <a:pt x="832" y="693"/>
                  </a:moveTo>
                  <a:lnTo>
                    <a:pt x="839" y="689"/>
                  </a:lnTo>
                  <a:lnTo>
                    <a:pt x="854" y="682"/>
                  </a:lnTo>
                  <a:lnTo>
                    <a:pt x="856" y="687"/>
                  </a:lnTo>
                  <a:lnTo>
                    <a:pt x="841" y="695"/>
                  </a:lnTo>
                  <a:lnTo>
                    <a:pt x="835" y="698"/>
                  </a:lnTo>
                  <a:lnTo>
                    <a:pt x="832" y="693"/>
                  </a:lnTo>
                  <a:close/>
                  <a:moveTo>
                    <a:pt x="870" y="674"/>
                  </a:moveTo>
                  <a:lnTo>
                    <a:pt x="882" y="667"/>
                  </a:lnTo>
                  <a:lnTo>
                    <a:pt x="891" y="662"/>
                  </a:lnTo>
                  <a:lnTo>
                    <a:pt x="894" y="668"/>
                  </a:lnTo>
                  <a:lnTo>
                    <a:pt x="885" y="673"/>
                  </a:lnTo>
                  <a:lnTo>
                    <a:pt x="873" y="679"/>
                  </a:lnTo>
                  <a:lnTo>
                    <a:pt x="870" y="674"/>
                  </a:lnTo>
                  <a:close/>
                  <a:moveTo>
                    <a:pt x="907" y="654"/>
                  </a:moveTo>
                  <a:lnTo>
                    <a:pt x="918" y="648"/>
                  </a:lnTo>
                  <a:lnTo>
                    <a:pt x="928" y="642"/>
                  </a:lnTo>
                  <a:lnTo>
                    <a:pt x="931" y="647"/>
                  </a:lnTo>
                  <a:lnTo>
                    <a:pt x="921" y="653"/>
                  </a:lnTo>
                  <a:lnTo>
                    <a:pt x="910" y="659"/>
                  </a:lnTo>
                  <a:lnTo>
                    <a:pt x="907" y="654"/>
                  </a:lnTo>
                  <a:close/>
                  <a:moveTo>
                    <a:pt x="943" y="634"/>
                  </a:moveTo>
                  <a:lnTo>
                    <a:pt x="948" y="631"/>
                  </a:lnTo>
                  <a:lnTo>
                    <a:pt x="964" y="621"/>
                  </a:lnTo>
                  <a:lnTo>
                    <a:pt x="967" y="626"/>
                  </a:lnTo>
                  <a:lnTo>
                    <a:pt x="951" y="635"/>
                  </a:lnTo>
                  <a:lnTo>
                    <a:pt x="946" y="638"/>
                  </a:lnTo>
                  <a:lnTo>
                    <a:pt x="943" y="634"/>
                  </a:lnTo>
                  <a:close/>
                  <a:moveTo>
                    <a:pt x="979" y="611"/>
                  </a:moveTo>
                  <a:lnTo>
                    <a:pt x="999" y="598"/>
                  </a:lnTo>
                  <a:lnTo>
                    <a:pt x="1002" y="603"/>
                  </a:lnTo>
                  <a:lnTo>
                    <a:pt x="982" y="616"/>
                  </a:lnTo>
                  <a:lnTo>
                    <a:pt x="979" y="611"/>
                  </a:lnTo>
                  <a:close/>
                  <a:moveTo>
                    <a:pt x="1014" y="588"/>
                  </a:moveTo>
                  <a:lnTo>
                    <a:pt x="1033" y="574"/>
                  </a:lnTo>
                  <a:lnTo>
                    <a:pt x="1037" y="579"/>
                  </a:lnTo>
                  <a:lnTo>
                    <a:pt x="1017" y="593"/>
                  </a:lnTo>
                  <a:lnTo>
                    <a:pt x="1014" y="588"/>
                  </a:lnTo>
                  <a:close/>
                  <a:moveTo>
                    <a:pt x="1048" y="564"/>
                  </a:moveTo>
                  <a:lnTo>
                    <a:pt x="1063" y="553"/>
                  </a:lnTo>
                  <a:lnTo>
                    <a:pt x="1067" y="550"/>
                  </a:lnTo>
                  <a:lnTo>
                    <a:pt x="1071" y="554"/>
                  </a:lnTo>
                  <a:lnTo>
                    <a:pt x="1066" y="557"/>
                  </a:lnTo>
                  <a:lnTo>
                    <a:pt x="1051" y="569"/>
                  </a:lnTo>
                  <a:lnTo>
                    <a:pt x="1048" y="564"/>
                  </a:lnTo>
                  <a:close/>
                  <a:moveTo>
                    <a:pt x="1082" y="539"/>
                  </a:moveTo>
                  <a:lnTo>
                    <a:pt x="1086" y="536"/>
                  </a:lnTo>
                  <a:lnTo>
                    <a:pt x="1101" y="525"/>
                  </a:lnTo>
                  <a:lnTo>
                    <a:pt x="1105" y="530"/>
                  </a:lnTo>
                  <a:lnTo>
                    <a:pt x="1089" y="541"/>
                  </a:lnTo>
                  <a:lnTo>
                    <a:pt x="1086" y="544"/>
                  </a:lnTo>
                  <a:lnTo>
                    <a:pt x="1082" y="539"/>
                  </a:lnTo>
                  <a:close/>
                  <a:moveTo>
                    <a:pt x="1116" y="514"/>
                  </a:moveTo>
                  <a:lnTo>
                    <a:pt x="1135" y="500"/>
                  </a:lnTo>
                  <a:lnTo>
                    <a:pt x="1139" y="505"/>
                  </a:lnTo>
                  <a:lnTo>
                    <a:pt x="1119" y="519"/>
                  </a:lnTo>
                  <a:lnTo>
                    <a:pt x="1116" y="514"/>
                  </a:lnTo>
                  <a:close/>
                  <a:moveTo>
                    <a:pt x="1150" y="490"/>
                  </a:moveTo>
                  <a:lnTo>
                    <a:pt x="1169" y="475"/>
                  </a:lnTo>
                  <a:lnTo>
                    <a:pt x="1173" y="480"/>
                  </a:lnTo>
                  <a:lnTo>
                    <a:pt x="1153" y="494"/>
                  </a:lnTo>
                  <a:lnTo>
                    <a:pt x="1150" y="490"/>
                  </a:lnTo>
                  <a:close/>
                  <a:moveTo>
                    <a:pt x="1184" y="464"/>
                  </a:moveTo>
                  <a:lnTo>
                    <a:pt x="1202" y="451"/>
                  </a:lnTo>
                  <a:lnTo>
                    <a:pt x="1203" y="450"/>
                  </a:lnTo>
                  <a:lnTo>
                    <a:pt x="1207" y="455"/>
                  </a:lnTo>
                  <a:lnTo>
                    <a:pt x="1205" y="456"/>
                  </a:lnTo>
                  <a:lnTo>
                    <a:pt x="1187" y="469"/>
                  </a:lnTo>
                  <a:lnTo>
                    <a:pt x="1184" y="464"/>
                  </a:lnTo>
                  <a:close/>
                  <a:moveTo>
                    <a:pt x="1218" y="439"/>
                  </a:moveTo>
                  <a:lnTo>
                    <a:pt x="1237" y="425"/>
                  </a:lnTo>
                  <a:lnTo>
                    <a:pt x="1240" y="430"/>
                  </a:lnTo>
                  <a:lnTo>
                    <a:pt x="1221" y="444"/>
                  </a:lnTo>
                  <a:lnTo>
                    <a:pt x="1218" y="439"/>
                  </a:lnTo>
                  <a:close/>
                  <a:moveTo>
                    <a:pt x="1251" y="414"/>
                  </a:moveTo>
                  <a:lnTo>
                    <a:pt x="1270" y="400"/>
                  </a:lnTo>
                  <a:lnTo>
                    <a:pt x="1274" y="404"/>
                  </a:lnTo>
                  <a:lnTo>
                    <a:pt x="1255" y="419"/>
                  </a:lnTo>
                  <a:lnTo>
                    <a:pt x="1251" y="414"/>
                  </a:lnTo>
                  <a:close/>
                  <a:moveTo>
                    <a:pt x="1285" y="389"/>
                  </a:moveTo>
                  <a:lnTo>
                    <a:pt x="1304" y="374"/>
                  </a:lnTo>
                  <a:lnTo>
                    <a:pt x="1307" y="379"/>
                  </a:lnTo>
                  <a:lnTo>
                    <a:pt x="1288" y="394"/>
                  </a:lnTo>
                  <a:lnTo>
                    <a:pt x="1285" y="389"/>
                  </a:lnTo>
                  <a:close/>
                  <a:moveTo>
                    <a:pt x="1318" y="364"/>
                  </a:moveTo>
                  <a:lnTo>
                    <a:pt x="1337" y="349"/>
                  </a:lnTo>
                  <a:lnTo>
                    <a:pt x="1341" y="354"/>
                  </a:lnTo>
                  <a:lnTo>
                    <a:pt x="1321" y="368"/>
                  </a:lnTo>
                  <a:lnTo>
                    <a:pt x="1318" y="364"/>
                  </a:lnTo>
                  <a:close/>
                  <a:moveTo>
                    <a:pt x="1351" y="338"/>
                  </a:moveTo>
                  <a:lnTo>
                    <a:pt x="1371" y="323"/>
                  </a:lnTo>
                  <a:lnTo>
                    <a:pt x="1374" y="328"/>
                  </a:lnTo>
                  <a:lnTo>
                    <a:pt x="1355" y="343"/>
                  </a:lnTo>
                  <a:lnTo>
                    <a:pt x="1351" y="338"/>
                  </a:lnTo>
                  <a:close/>
                  <a:moveTo>
                    <a:pt x="1385" y="312"/>
                  </a:moveTo>
                  <a:lnTo>
                    <a:pt x="1404" y="298"/>
                  </a:lnTo>
                  <a:lnTo>
                    <a:pt x="1407" y="302"/>
                  </a:lnTo>
                  <a:lnTo>
                    <a:pt x="1389" y="317"/>
                  </a:lnTo>
                  <a:lnTo>
                    <a:pt x="1385" y="312"/>
                  </a:lnTo>
                  <a:close/>
                  <a:moveTo>
                    <a:pt x="1418" y="287"/>
                  </a:moveTo>
                  <a:lnTo>
                    <a:pt x="1430" y="278"/>
                  </a:lnTo>
                  <a:lnTo>
                    <a:pt x="1437" y="272"/>
                  </a:lnTo>
                  <a:lnTo>
                    <a:pt x="1441" y="277"/>
                  </a:lnTo>
                  <a:lnTo>
                    <a:pt x="1433" y="283"/>
                  </a:lnTo>
                  <a:lnTo>
                    <a:pt x="1422" y="292"/>
                  </a:lnTo>
                  <a:lnTo>
                    <a:pt x="1418" y="287"/>
                  </a:lnTo>
                  <a:close/>
                  <a:moveTo>
                    <a:pt x="1451" y="261"/>
                  </a:moveTo>
                  <a:lnTo>
                    <a:pt x="1470" y="246"/>
                  </a:lnTo>
                  <a:lnTo>
                    <a:pt x="1474" y="251"/>
                  </a:lnTo>
                  <a:lnTo>
                    <a:pt x="1455" y="266"/>
                  </a:lnTo>
                  <a:lnTo>
                    <a:pt x="1451" y="261"/>
                  </a:lnTo>
                  <a:close/>
                  <a:moveTo>
                    <a:pt x="1485" y="235"/>
                  </a:moveTo>
                  <a:lnTo>
                    <a:pt x="1504" y="221"/>
                  </a:lnTo>
                  <a:lnTo>
                    <a:pt x="1507" y="225"/>
                  </a:lnTo>
                  <a:lnTo>
                    <a:pt x="1488" y="240"/>
                  </a:lnTo>
                  <a:lnTo>
                    <a:pt x="1485" y="235"/>
                  </a:lnTo>
                  <a:close/>
                  <a:moveTo>
                    <a:pt x="1518" y="209"/>
                  </a:moveTo>
                  <a:lnTo>
                    <a:pt x="1537" y="195"/>
                  </a:lnTo>
                  <a:lnTo>
                    <a:pt x="1540" y="200"/>
                  </a:lnTo>
                  <a:lnTo>
                    <a:pt x="1522" y="214"/>
                  </a:lnTo>
                  <a:lnTo>
                    <a:pt x="1518" y="209"/>
                  </a:lnTo>
                  <a:close/>
                  <a:moveTo>
                    <a:pt x="1551" y="184"/>
                  </a:moveTo>
                  <a:lnTo>
                    <a:pt x="1570" y="169"/>
                  </a:lnTo>
                  <a:lnTo>
                    <a:pt x="1574" y="174"/>
                  </a:lnTo>
                  <a:lnTo>
                    <a:pt x="1555" y="188"/>
                  </a:lnTo>
                  <a:lnTo>
                    <a:pt x="1551" y="184"/>
                  </a:lnTo>
                  <a:close/>
                  <a:moveTo>
                    <a:pt x="1584" y="158"/>
                  </a:moveTo>
                  <a:lnTo>
                    <a:pt x="1603" y="143"/>
                  </a:lnTo>
                  <a:lnTo>
                    <a:pt x="1607" y="148"/>
                  </a:lnTo>
                  <a:lnTo>
                    <a:pt x="1588" y="163"/>
                  </a:lnTo>
                  <a:lnTo>
                    <a:pt x="1584" y="158"/>
                  </a:lnTo>
                  <a:close/>
                  <a:moveTo>
                    <a:pt x="1617" y="132"/>
                  </a:moveTo>
                  <a:lnTo>
                    <a:pt x="1636" y="117"/>
                  </a:lnTo>
                  <a:lnTo>
                    <a:pt x="1640" y="122"/>
                  </a:lnTo>
                  <a:lnTo>
                    <a:pt x="1621" y="137"/>
                  </a:lnTo>
                  <a:lnTo>
                    <a:pt x="1617" y="132"/>
                  </a:lnTo>
                  <a:close/>
                  <a:moveTo>
                    <a:pt x="1650" y="106"/>
                  </a:moveTo>
                  <a:lnTo>
                    <a:pt x="1669" y="91"/>
                  </a:lnTo>
                  <a:lnTo>
                    <a:pt x="1673" y="96"/>
                  </a:lnTo>
                  <a:lnTo>
                    <a:pt x="1654" y="111"/>
                  </a:lnTo>
                  <a:lnTo>
                    <a:pt x="1650" y="106"/>
                  </a:lnTo>
                  <a:close/>
                  <a:moveTo>
                    <a:pt x="1684" y="80"/>
                  </a:moveTo>
                  <a:lnTo>
                    <a:pt x="1702" y="65"/>
                  </a:lnTo>
                  <a:lnTo>
                    <a:pt x="1706" y="70"/>
                  </a:lnTo>
                  <a:lnTo>
                    <a:pt x="1687" y="85"/>
                  </a:lnTo>
                  <a:lnTo>
                    <a:pt x="1684" y="80"/>
                  </a:lnTo>
                  <a:close/>
                  <a:moveTo>
                    <a:pt x="1717" y="54"/>
                  </a:moveTo>
                  <a:lnTo>
                    <a:pt x="1735" y="40"/>
                  </a:lnTo>
                  <a:lnTo>
                    <a:pt x="1739" y="44"/>
                  </a:lnTo>
                  <a:lnTo>
                    <a:pt x="1720" y="59"/>
                  </a:lnTo>
                  <a:lnTo>
                    <a:pt x="1717" y="54"/>
                  </a:lnTo>
                  <a:close/>
                  <a:moveTo>
                    <a:pt x="1750" y="28"/>
                  </a:moveTo>
                  <a:lnTo>
                    <a:pt x="1769" y="14"/>
                  </a:lnTo>
                  <a:lnTo>
                    <a:pt x="1773" y="18"/>
                  </a:lnTo>
                  <a:lnTo>
                    <a:pt x="1753" y="33"/>
                  </a:lnTo>
                  <a:lnTo>
                    <a:pt x="1750" y="28"/>
                  </a:lnTo>
                  <a:close/>
                  <a:moveTo>
                    <a:pt x="1783" y="2"/>
                  </a:moveTo>
                  <a:lnTo>
                    <a:pt x="1786" y="0"/>
                  </a:lnTo>
                  <a:lnTo>
                    <a:pt x="1790" y="5"/>
                  </a:lnTo>
                  <a:lnTo>
                    <a:pt x="1786" y="7"/>
                  </a:lnTo>
                  <a:lnTo>
                    <a:pt x="1783" y="2"/>
                  </a:lnTo>
                  <a:close/>
                </a:path>
              </a:pathLst>
            </a:custGeom>
            <a:solidFill>
              <a:srgbClr val="000000"/>
            </a:solidFill>
            <a:ln w="0" cap="flat">
              <a:solidFill>
                <a:srgbClr val="FF0000"/>
              </a:solidFill>
              <a:prstDash val="solid"/>
              <a:round/>
              <a:headEnd/>
              <a:tailEnd/>
            </a:ln>
          </p:spPr>
          <p:txBody>
            <a:bodyPr/>
            <a:lstStyle/>
            <a:p>
              <a:endParaRPr lang="en-US" dirty="0"/>
            </a:p>
          </p:txBody>
        </p:sp>
        <p:sp>
          <p:nvSpPr>
            <p:cNvPr id="19528" name="Rectangle 207"/>
            <p:cNvSpPr>
              <a:spLocks noChangeArrowheads="1"/>
            </p:cNvSpPr>
            <p:nvPr/>
          </p:nvSpPr>
          <p:spPr bwMode="auto">
            <a:xfrm>
              <a:off x="465" y="2546"/>
              <a:ext cx="2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800" b="1" dirty="0" smtClean="0">
                  <a:solidFill>
                    <a:srgbClr val="FF0000"/>
                  </a:solidFill>
                </a:rPr>
                <a:t>غرب</a:t>
              </a:r>
              <a:endParaRPr lang="en-US" altLang="fr-FR" sz="1800" b="1" dirty="0">
                <a:solidFill>
                  <a:srgbClr val="FF0000"/>
                </a:solidFill>
              </a:endParaRPr>
            </a:p>
          </p:txBody>
        </p:sp>
        <p:sp>
          <p:nvSpPr>
            <p:cNvPr id="19529" name="Rectangle 208"/>
            <p:cNvSpPr>
              <a:spLocks noChangeArrowheads="1"/>
            </p:cNvSpPr>
            <p:nvPr/>
          </p:nvSpPr>
          <p:spPr bwMode="auto">
            <a:xfrm>
              <a:off x="1191" y="2480"/>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400" dirty="0" smtClean="0">
                  <a:solidFill>
                    <a:srgbClr val="000000"/>
                  </a:solidFill>
                </a:rPr>
                <a:t>-</a:t>
              </a:r>
              <a:endParaRPr lang="en-US" altLang="fr-FR" sz="1800" dirty="0"/>
            </a:p>
          </p:txBody>
        </p:sp>
        <p:sp>
          <p:nvSpPr>
            <p:cNvPr id="19530" name="Rectangle 209"/>
            <p:cNvSpPr>
              <a:spLocks noChangeArrowheads="1"/>
            </p:cNvSpPr>
            <p:nvPr/>
          </p:nvSpPr>
          <p:spPr bwMode="auto">
            <a:xfrm>
              <a:off x="941" y="2546"/>
              <a:ext cx="105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800" b="1" dirty="0">
                  <a:solidFill>
                    <a:srgbClr val="FF0000"/>
                  </a:solidFill>
                </a:rPr>
                <a:t>البحر الأبيض المتوسط</a:t>
              </a:r>
              <a:endParaRPr lang="en-US" altLang="fr-FR" sz="1800" b="1" dirty="0">
                <a:solidFill>
                  <a:srgbClr val="FF0000"/>
                </a:solidFill>
              </a:endParaRPr>
            </a:p>
          </p:txBody>
        </p:sp>
        <p:sp>
          <p:nvSpPr>
            <p:cNvPr id="19531" name="Rectangle 210"/>
            <p:cNvSpPr>
              <a:spLocks noChangeArrowheads="1"/>
            </p:cNvSpPr>
            <p:nvPr/>
          </p:nvSpPr>
          <p:spPr bwMode="auto">
            <a:xfrm>
              <a:off x="68" y="3762"/>
              <a:ext cx="4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dirty="0" smtClean="0">
                  <a:solidFill>
                    <a:srgbClr val="000000"/>
                  </a:solidFill>
                </a:rPr>
                <a:t> </a:t>
              </a:r>
              <a:endParaRPr lang="en-US" altLang="fr-FR" sz="1800" dirty="0"/>
            </a:p>
          </p:txBody>
        </p:sp>
        <p:sp>
          <p:nvSpPr>
            <p:cNvPr id="19532" name="Rectangle 211"/>
            <p:cNvSpPr>
              <a:spLocks noChangeArrowheads="1"/>
            </p:cNvSpPr>
            <p:nvPr/>
          </p:nvSpPr>
          <p:spPr bwMode="auto">
            <a:xfrm>
              <a:off x="68" y="345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33" name="Rectangle 212"/>
            <p:cNvSpPr>
              <a:spLocks noChangeArrowheads="1"/>
            </p:cNvSpPr>
            <p:nvPr/>
          </p:nvSpPr>
          <p:spPr bwMode="auto">
            <a:xfrm>
              <a:off x="68" y="3117"/>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34" name="Rectangle 213"/>
            <p:cNvSpPr>
              <a:spLocks noChangeArrowheads="1"/>
            </p:cNvSpPr>
            <p:nvPr/>
          </p:nvSpPr>
          <p:spPr bwMode="auto">
            <a:xfrm>
              <a:off x="317" y="4070"/>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1970</a:t>
              </a:r>
              <a:endParaRPr lang="en-US" altLang="fr-FR" sz="1800" dirty="0"/>
            </a:p>
          </p:txBody>
        </p:sp>
        <p:sp>
          <p:nvSpPr>
            <p:cNvPr id="19535" name="Rectangle 214"/>
            <p:cNvSpPr>
              <a:spLocks noChangeArrowheads="1"/>
            </p:cNvSpPr>
            <p:nvPr/>
          </p:nvSpPr>
          <p:spPr bwMode="auto">
            <a:xfrm>
              <a:off x="2244" y="4070"/>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2005</a:t>
              </a:r>
              <a:endParaRPr lang="en-US" altLang="fr-FR" sz="1800" dirty="0"/>
            </a:p>
          </p:txBody>
        </p:sp>
        <p:sp>
          <p:nvSpPr>
            <p:cNvPr id="19536" name="Text Box 215"/>
            <p:cNvSpPr txBox="1">
              <a:spLocks noChangeArrowheads="1"/>
            </p:cNvSpPr>
            <p:nvPr/>
          </p:nvSpPr>
          <p:spPr bwMode="auto">
            <a:xfrm>
              <a:off x="117" y="2296"/>
              <a:ext cx="44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spcBef>
                  <a:spcPct val="50000"/>
                </a:spcBef>
                <a:buClr>
                  <a:srgbClr val="000000"/>
                </a:buClr>
                <a:buSzPct val="100000"/>
                <a:buFont typeface="Arial" pitchFamily="34" charset="0"/>
                <a:buNone/>
              </a:pPr>
              <a:r>
                <a:rPr lang="en-US" altLang="fr-FR" sz="1200" dirty="0" smtClean="0"/>
                <a:t>LPI</a:t>
              </a:r>
              <a:endParaRPr lang="en-US" altLang="fr-FR" sz="1200" dirty="0"/>
            </a:p>
          </p:txBody>
        </p:sp>
      </p:grpSp>
      <p:sp>
        <p:nvSpPr>
          <p:cNvPr id="19463"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l" rtl="1"/>
            <a:r>
              <a:rPr lang="ar-DZ" altLang="fr-FR" sz="2400" b="1" dirty="0">
                <a:solidFill>
                  <a:schemeClr val="bg1"/>
                </a:solidFill>
                <a:latin typeface="+mj-lt"/>
              </a:rPr>
              <a:t>التنوع البيولوجي: الاتجاهات الإقليمية المتناقضة</a:t>
            </a:r>
            <a:endParaRPr lang="en-GB" altLang="fr-FR" sz="2400" b="1" dirty="0">
              <a:solidFill>
                <a:schemeClr val="bg1"/>
              </a:solidFill>
              <a:latin typeface="+mj-lt"/>
            </a:endParaRPr>
          </a:p>
        </p:txBody>
      </p:sp>
      <p:sp>
        <p:nvSpPr>
          <p:cNvPr id="2" name="ZoneTexte 1"/>
          <p:cNvSpPr txBox="1"/>
          <p:nvPr/>
        </p:nvSpPr>
        <p:spPr>
          <a:xfrm rot="-5400000">
            <a:off x="-310633" y="5082905"/>
            <a:ext cx="1797287" cy="400110"/>
          </a:xfrm>
          <a:prstGeom prst="rect">
            <a:avLst/>
          </a:prstGeom>
          <a:noFill/>
          <a:scene3d>
            <a:camera prst="orthographicFront">
              <a:rot lat="0" lon="0" rev="0"/>
            </a:camera>
            <a:lightRig rig="threePt" dir="t"/>
          </a:scene3d>
        </p:spPr>
        <p:txBody>
          <a:bodyPr wrap="none" rtlCol="0">
            <a:spAutoFit/>
          </a:bodyPr>
          <a:lstStyle/>
          <a:p>
            <a:pPr algn="r" rtl="1"/>
            <a:r>
              <a:rPr lang="ar-DZ" b="1" dirty="0"/>
              <a:t>مؤشر الكوكب الحي</a:t>
            </a:r>
            <a:endParaRPr lang="en-US" b="1" dirty="0"/>
          </a:p>
        </p:txBody>
      </p:sp>
      <p:sp>
        <p:nvSpPr>
          <p:cNvPr id="218" name="ZoneTexte 217"/>
          <p:cNvSpPr txBox="1"/>
          <p:nvPr/>
        </p:nvSpPr>
        <p:spPr>
          <a:xfrm rot="-5400000">
            <a:off x="4084993" y="5235412"/>
            <a:ext cx="2287806" cy="369332"/>
          </a:xfrm>
          <a:prstGeom prst="rect">
            <a:avLst/>
          </a:prstGeom>
          <a:noFill/>
          <a:scene3d>
            <a:camera prst="orthographicFront">
              <a:rot lat="0" lon="0" rev="0"/>
            </a:camera>
            <a:lightRig rig="threePt" dir="t"/>
          </a:scene3d>
        </p:spPr>
        <p:txBody>
          <a:bodyPr wrap="none" rtlCol="0">
            <a:spAutoFit/>
          </a:bodyPr>
          <a:lstStyle/>
          <a:p>
            <a:r>
              <a:rPr lang="en-US" b="1" dirty="0" smtClean="0"/>
              <a:t>Living Planet Index</a:t>
            </a:r>
            <a:endParaRPr lang="en-US" b="1" dirty="0"/>
          </a:p>
        </p:txBody>
      </p:sp>
      <p:sp>
        <p:nvSpPr>
          <p:cNvPr id="219" name="Rectangle 183"/>
          <p:cNvSpPr>
            <a:spLocks noChangeArrowheads="1"/>
          </p:cNvSpPr>
          <p:nvPr/>
        </p:nvSpPr>
        <p:spPr bwMode="auto">
          <a:xfrm>
            <a:off x="7148366" y="6578109"/>
            <a:ext cx="2660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ar-DZ" altLang="fr-FR" sz="1600" b="1" dirty="0">
                <a:solidFill>
                  <a:srgbClr val="000000"/>
                </a:solidFill>
              </a:rPr>
              <a:t>سنة</a:t>
            </a:r>
            <a:endParaRPr lang="en-US" altLang="fr-FR" sz="1600" b="1" dirty="0"/>
          </a:p>
        </p:txBody>
      </p:sp>
    </p:spTree>
    <p:extLst>
      <p:ext uri="{BB962C8B-B14F-4D97-AF65-F5344CB8AC3E}">
        <p14:creationId xmlns:p14="http://schemas.microsoft.com/office/powerpoint/2010/main" val="2193377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4" name="ZoneTexte 3"/>
          <p:cNvSpPr txBox="1"/>
          <p:nvPr/>
        </p:nvSpPr>
        <p:spPr>
          <a:xfrm>
            <a:off x="3907820" y="3007596"/>
            <a:ext cx="989373" cy="707886"/>
          </a:xfrm>
          <a:prstGeom prst="rect">
            <a:avLst/>
          </a:prstGeom>
          <a:solidFill>
            <a:schemeClr val="bg1"/>
          </a:solidFill>
        </p:spPr>
        <p:txBody>
          <a:bodyPr wrap="none" rtlCol="0">
            <a:spAutoFit/>
          </a:bodyPr>
          <a:lstStyle/>
          <a:p>
            <a:r>
              <a:rPr lang="ar-DZ" altLang="fr-FR" sz="4000" b="1" dirty="0" smtClean="0">
                <a:solidFill>
                  <a:srgbClr val="0054A6"/>
                </a:solidFill>
                <a:latin typeface="Maiandra GD" pitchFamily="34" charset="0"/>
              </a:rPr>
              <a:t>الماء</a:t>
            </a:r>
            <a:endParaRPr lang="en-US" sz="4000" b="1" dirty="0">
              <a:solidFill>
                <a:srgbClr val="0054A6"/>
              </a:solidFill>
              <a:latin typeface="Maiandra GD" pitchFamily="34" charset="0"/>
            </a:endParaRPr>
          </a:p>
        </p:txBody>
      </p:sp>
    </p:spTree>
    <p:extLst>
      <p:ext uri="{BB962C8B-B14F-4D97-AF65-F5344CB8AC3E}">
        <p14:creationId xmlns:p14="http://schemas.microsoft.com/office/powerpoint/2010/main" val="37962770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2"/>
          <p:cNvSpPr>
            <a:spLocks noGrp="1"/>
          </p:cNvSpPr>
          <p:nvPr>
            <p:ph type="title" idx="4294967295"/>
          </p:nvPr>
        </p:nvSpPr>
        <p:spPr bwMode="auto">
          <a:xfrm>
            <a:off x="511175" y="115888"/>
            <a:ext cx="8474075" cy="4905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smtClean="0">
                <a:solidFill>
                  <a:schemeClr val="bg1"/>
                </a:solidFill>
              </a:rPr>
              <a:t>تدفق </a:t>
            </a:r>
            <a:r>
              <a:rPr lang="ar-DZ" altLang="fr-FR" sz="2400" b="1" dirty="0">
                <a:solidFill>
                  <a:schemeClr val="bg1"/>
                </a:solidFill>
              </a:rPr>
              <a:t>نهر البحر الأبيض المتوسط</a:t>
            </a:r>
            <a:endParaRPr lang="en-GB" altLang="fr-FR" sz="2400" b="1" dirty="0" smtClean="0">
              <a:solidFill>
                <a:schemeClr val="bg1"/>
              </a:solidFill>
            </a:endParaRPr>
          </a:p>
        </p:txBody>
      </p:sp>
      <p:sp>
        <p:nvSpPr>
          <p:cNvPr id="129027" name="Espace réservé du texte 1"/>
          <p:cNvSpPr>
            <a:spLocks noGrp="1"/>
          </p:cNvSpPr>
          <p:nvPr>
            <p:ph type="body" sz="quarter" idx="4294967295"/>
          </p:nvPr>
        </p:nvSpPr>
        <p:spPr bwMode="auto">
          <a:xfrm>
            <a:off x="4776788" y="5207000"/>
            <a:ext cx="4184650" cy="1651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lnSpc>
                <a:spcPct val="90000"/>
              </a:lnSpc>
              <a:buClr>
                <a:schemeClr val="accent5">
                  <a:lumMod val="75000"/>
                </a:schemeClr>
              </a:buClr>
              <a:buSzPct val="100000"/>
              <a:buFont typeface="Arial" panose="020B0604020202020204" pitchFamily="34" charset="0"/>
              <a:buChar char="•"/>
            </a:pPr>
            <a:r>
              <a:rPr lang="ar-DZ" altLang="fr-FR" sz="2400" dirty="0">
                <a:latin typeface="Arial Narrow" pitchFamily="34" charset="0"/>
              </a:rPr>
              <a:t>انخفاض إجمالي تدفق المياه العذبة إلى البحر الأبيض المتوسط بنسبة ج. 45٪ بعد 100 سنة</a:t>
            </a:r>
            <a:endParaRPr lang="fr-FR" altLang="fr-FR" sz="2400" dirty="0" smtClean="0">
              <a:solidFill>
                <a:srgbClr val="0054A6"/>
              </a:solidFill>
              <a:latin typeface="Arial Narrow" pitchFamily="34" charset="0"/>
            </a:endParaRPr>
          </a:p>
          <a:p>
            <a:pPr marL="358775" lvl="1" indent="-358775">
              <a:lnSpc>
                <a:spcPct val="90000"/>
              </a:lnSpc>
              <a:buSzPct val="85000"/>
              <a:buFontTx/>
              <a:buNone/>
            </a:pPr>
            <a:endParaRPr lang="en-US" altLang="fr-FR" sz="2400" dirty="0" smtClean="0">
              <a:solidFill>
                <a:srgbClr val="0054A6"/>
              </a:solidFill>
              <a:latin typeface="Arial Narrow" pitchFamily="34" charset="0"/>
            </a:endParaRPr>
          </a:p>
          <a:p>
            <a:pPr marL="358775" lvl="1" indent="-358775">
              <a:lnSpc>
                <a:spcPct val="90000"/>
              </a:lnSpc>
              <a:buSzPct val="85000"/>
              <a:buFontTx/>
              <a:buNone/>
            </a:pPr>
            <a:r>
              <a:rPr lang="en-US" altLang="fr-FR" sz="2400" dirty="0" smtClean="0">
                <a:solidFill>
                  <a:srgbClr val="0054A6"/>
                </a:solidFill>
                <a:latin typeface="Arial" pitchFamily="34" charset="0"/>
              </a:rPr>
              <a:t> </a:t>
            </a:r>
          </a:p>
          <a:p>
            <a:pPr marL="358775" lvl="1" indent="-358775">
              <a:lnSpc>
                <a:spcPct val="90000"/>
              </a:lnSpc>
              <a:buSzPct val="85000"/>
              <a:buFontTx/>
              <a:buBlip>
                <a:blip r:embed="rId2"/>
              </a:buBlip>
            </a:pPr>
            <a:endParaRPr lang="en-US" altLang="fr-FR" sz="2400" dirty="0" smtClean="0">
              <a:solidFill>
                <a:srgbClr val="0054A6"/>
              </a:solidFill>
              <a:latin typeface="Arial" pitchFamily="34" charset="0"/>
            </a:endParaRPr>
          </a:p>
          <a:p>
            <a:pPr marL="0" indent="0">
              <a:lnSpc>
                <a:spcPct val="90000"/>
              </a:lnSpc>
              <a:spcBef>
                <a:spcPct val="0"/>
              </a:spcBef>
            </a:pPr>
            <a:endParaRPr lang="en-GB" altLang="fr-FR" sz="2400" b="1" dirty="0" smtClean="0">
              <a:solidFill>
                <a:srgbClr val="0054A6"/>
              </a:solidFill>
              <a:latin typeface="Maiandra GD" pitchFamily="34" charset="0"/>
            </a:endParaRPr>
          </a:p>
        </p:txBody>
      </p:sp>
      <p:pic>
        <p:nvPicPr>
          <p:cNvPr id="129030" name="Picture 6" descr="Figure7a-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 y="3073595"/>
            <a:ext cx="4023118" cy="364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7"/>
          <p:cNvSpPr>
            <a:spLocks noChangeArrowheads="1"/>
          </p:cNvSpPr>
          <p:nvPr/>
        </p:nvSpPr>
        <p:spPr bwMode="auto">
          <a:xfrm>
            <a:off x="5940425" y="6424613"/>
            <a:ext cx="3203575" cy="433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r>
              <a:rPr lang="fr-FR" altLang="fr-FR" sz="1600" i="1" dirty="0"/>
              <a:t>Source : MAP (Ludwig et al. 2003)</a:t>
            </a:r>
          </a:p>
        </p:txBody>
      </p:sp>
      <p:sp>
        <p:nvSpPr>
          <p:cNvPr id="20487" name="Espace réservé du texte 1"/>
          <p:cNvSpPr>
            <a:spLocks/>
          </p:cNvSpPr>
          <p:nvPr/>
        </p:nvSpPr>
        <p:spPr bwMode="auto">
          <a:xfrm>
            <a:off x="692150" y="1284288"/>
            <a:ext cx="3678238"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gn="r" rtl="1">
              <a:lnSpc>
                <a:spcPct val="90000"/>
              </a:lnSpc>
              <a:spcBef>
                <a:spcPct val="20000"/>
              </a:spcBef>
              <a:buClr>
                <a:schemeClr val="accent5">
                  <a:lumMod val="75000"/>
                </a:schemeClr>
              </a:buClr>
              <a:buSzPct val="100000"/>
              <a:buFont typeface="Arial" panose="020B0604020202020204" pitchFamily="34" charset="0"/>
              <a:buChar char="•"/>
            </a:pPr>
            <a:r>
              <a:rPr lang="ar-DZ" altLang="fr-FR" sz="2400" dirty="0">
                <a:latin typeface="Arial Narrow" pitchFamily="34" charset="0"/>
              </a:rPr>
              <a:t>انخفضت معظم تصريفات الأنهار (باستثناء رون وبو) في القرن العشرين ؛</a:t>
            </a:r>
          </a:p>
          <a:p>
            <a:pPr lvl="1" algn="r" rtl="1">
              <a:lnSpc>
                <a:spcPct val="90000"/>
              </a:lnSpc>
              <a:spcBef>
                <a:spcPct val="20000"/>
              </a:spcBef>
              <a:buClr>
                <a:schemeClr val="accent5">
                  <a:lumMod val="75000"/>
                </a:schemeClr>
              </a:buClr>
              <a:buSzPct val="100000"/>
              <a:buFont typeface="Arial" panose="020B0604020202020204" pitchFamily="34" charset="0"/>
              <a:buChar char="•"/>
            </a:pPr>
            <a:r>
              <a:rPr lang="ar-DZ" altLang="fr-FR" sz="2400" dirty="0">
                <a:latin typeface="Arial Narrow" pitchFamily="34" charset="0"/>
              </a:rPr>
              <a:t>  النيل: -93٪ (سد أسوان)</a:t>
            </a:r>
            <a:endParaRPr lang="en-US" altLang="fr-FR" sz="2400" dirty="0">
              <a:solidFill>
                <a:srgbClr val="0054A6"/>
              </a:solidFill>
              <a:latin typeface="Arial Narrow" pitchFamily="34" charset="0"/>
            </a:endParaRPr>
          </a:p>
          <a:p>
            <a:pPr lvl="1">
              <a:lnSpc>
                <a:spcPct val="90000"/>
              </a:lnSpc>
              <a:spcBef>
                <a:spcPct val="20000"/>
              </a:spcBef>
              <a:buSzPct val="85000"/>
            </a:pPr>
            <a:r>
              <a:rPr lang="en-US" altLang="fr-FR" sz="2400" dirty="0">
                <a:solidFill>
                  <a:srgbClr val="0054A6"/>
                </a:solidFill>
              </a:rPr>
              <a:t> </a:t>
            </a:r>
          </a:p>
          <a:p>
            <a:pPr lvl="1">
              <a:lnSpc>
                <a:spcPct val="90000"/>
              </a:lnSpc>
              <a:spcBef>
                <a:spcPct val="20000"/>
              </a:spcBef>
              <a:buSzPct val="85000"/>
              <a:buFontTx/>
              <a:buBlip>
                <a:blip r:embed="rId2"/>
              </a:buBlip>
            </a:pPr>
            <a:endParaRPr lang="en-US" altLang="fr-FR" sz="2400" dirty="0">
              <a:solidFill>
                <a:srgbClr val="0054A6"/>
              </a:solidFill>
            </a:endParaRPr>
          </a:p>
          <a:p>
            <a:pPr>
              <a:lnSpc>
                <a:spcPct val="90000"/>
              </a:lnSpc>
              <a:buFont typeface="Arial" pitchFamily="34" charset="0"/>
              <a:buChar char="•"/>
            </a:pPr>
            <a:endParaRPr lang="en-GB" altLang="fr-FR" sz="2400" b="1" dirty="0">
              <a:solidFill>
                <a:srgbClr val="0054A6"/>
              </a:solidFill>
              <a:latin typeface="Maiandra GD" pitchFamily="34" charset="0"/>
            </a:endParaRPr>
          </a:p>
        </p:txBody>
      </p:sp>
      <p:sp>
        <p:nvSpPr>
          <p:cNvPr id="8" name="ZoneTexte 7"/>
          <p:cNvSpPr txBox="1"/>
          <p:nvPr/>
        </p:nvSpPr>
        <p:spPr>
          <a:xfrm>
            <a:off x="1930116" y="3090865"/>
            <a:ext cx="2015231" cy="830997"/>
          </a:xfrm>
          <a:prstGeom prst="rect">
            <a:avLst/>
          </a:prstGeom>
          <a:solidFill>
            <a:schemeClr val="bg1">
              <a:lumMod val="85000"/>
            </a:schemeClr>
          </a:solidFill>
          <a:ln>
            <a:solidFill>
              <a:schemeClr val="accent1"/>
            </a:solidFill>
          </a:ln>
        </p:spPr>
        <p:txBody>
          <a:bodyPr wrap="square" rtlCol="0">
            <a:spAutoFit/>
          </a:bodyPr>
          <a:lstStyle/>
          <a:p>
            <a:pPr algn="r" rtl="1"/>
            <a:r>
              <a:rPr lang="ar-DZ" sz="1600" b="1" dirty="0"/>
              <a:t>الحالة: </a:t>
            </a:r>
            <a:r>
              <a:rPr lang="ar-DZ" sz="1600" b="1" dirty="0">
                <a:solidFill>
                  <a:srgbClr val="FF0000"/>
                </a:solidFill>
              </a:rPr>
              <a:t>سيء</a:t>
            </a:r>
          </a:p>
          <a:p>
            <a:pPr algn="r" rtl="1"/>
            <a:r>
              <a:rPr lang="ar-DZ" sz="1600" b="1" dirty="0"/>
              <a:t>الاتجاه: </a:t>
            </a:r>
            <a:r>
              <a:rPr lang="ar-DZ" sz="1600" b="1" dirty="0">
                <a:solidFill>
                  <a:srgbClr val="FF0000"/>
                </a:solidFill>
              </a:rPr>
              <a:t>سيء</a:t>
            </a:r>
          </a:p>
          <a:p>
            <a:pPr algn="r" rtl="1"/>
            <a:r>
              <a:rPr lang="ar-DZ" sz="1600" b="1" dirty="0"/>
              <a:t>الجودة: </a:t>
            </a:r>
            <a:r>
              <a:rPr lang="ar-DZ" sz="1600" b="1" dirty="0">
                <a:solidFill>
                  <a:srgbClr val="00B050"/>
                </a:solidFill>
              </a:rPr>
              <a:t>جيد</a:t>
            </a:r>
            <a:endParaRPr lang="fr-FR" sz="1600" b="1" dirty="0">
              <a:solidFill>
                <a:srgbClr val="00B050"/>
              </a:solidFill>
            </a:endParaRPr>
          </a:p>
        </p:txBody>
      </p:sp>
      <p:pic>
        <p:nvPicPr>
          <p:cNvPr id="20484" name="Picture 7" descr="Hasankeyf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3525" y="668338"/>
            <a:ext cx="5622925"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9027">
                                            <p:txEl>
                                              <p:pRg st="2" end="2"/>
                                            </p:txEl>
                                          </p:spTgt>
                                        </p:tgtEl>
                                        <p:attrNameLst>
                                          <p:attrName>style.visibility</p:attrName>
                                        </p:attrNameLst>
                                      </p:cBhvr>
                                      <p:to>
                                        <p:strVal val="visible"/>
                                      </p:to>
                                    </p:set>
                                    <p:animEffect transition="in" filter="checkerboard(across)">
                                      <p:cBhvr>
                                        <p:cTn id="7" dur="500"/>
                                        <p:tgtEl>
                                          <p:spTgt spid="129027">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29030"/>
                                        </p:tgtEl>
                                        <p:attrNameLst>
                                          <p:attrName>style.visibility</p:attrName>
                                        </p:attrNameLst>
                                      </p:cBhvr>
                                      <p:to>
                                        <p:strVal val="visible"/>
                                      </p:to>
                                    </p:set>
                                    <p:animEffect transition="in" filter="checkerboard(across)">
                                      <p:cBhvr>
                                        <p:cTn id="10" dur="500"/>
                                        <p:tgtEl>
                                          <p:spTgt spid="12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ar-DZ" altLang="fr-FR" sz="2400" b="1">
                <a:solidFill>
                  <a:schemeClr val="bg1"/>
                </a:solidFill>
              </a:rPr>
              <a:t>مرصد </a:t>
            </a:r>
            <a:r>
              <a:rPr lang="ar-DZ" sz="2400" b="1">
                <a:solidFill>
                  <a:schemeClr val="bg1"/>
                </a:solidFill>
              </a:rPr>
              <a:t>لمراقبة المناطق الرطبة المتوسطية</a:t>
            </a:r>
            <a:endParaRPr lang="en-GB" altLang="fr-FR" sz="2400" b="1" dirty="0">
              <a:solidFill>
                <a:schemeClr val="bg1"/>
              </a:solidFill>
            </a:endParaRPr>
          </a:p>
        </p:txBody>
      </p:sp>
      <p:sp>
        <p:nvSpPr>
          <p:cNvPr id="14" name="ZoneTexte 13"/>
          <p:cNvSpPr txBox="1"/>
          <p:nvPr/>
        </p:nvSpPr>
        <p:spPr>
          <a:xfrm>
            <a:off x="599394" y="861225"/>
            <a:ext cx="8175172" cy="3724096"/>
          </a:xfrm>
          <a:prstGeom prst="rect">
            <a:avLst/>
          </a:prstGeom>
          <a:noFill/>
        </p:spPr>
        <p:txBody>
          <a:bodyPr wrap="square">
            <a:spAutoFit/>
          </a:bodyPr>
          <a:lstStyle/>
          <a:p>
            <a:pPr>
              <a:spcBef>
                <a:spcPts val="1200"/>
              </a:spcBef>
            </a:pPr>
            <a:r>
              <a:rPr lang="ar-DZ" sz="2400" b="1" dirty="0">
                <a:solidFill>
                  <a:srgbClr val="227B84"/>
                </a:solidFill>
                <a:latin typeface="Maiandra GD" pitchFamily="34" charset="0"/>
              </a:rPr>
              <a:t>الهدف الأسمى</a:t>
            </a:r>
          </a:p>
          <a:p>
            <a:pPr>
              <a:spcBef>
                <a:spcPts val="1200"/>
              </a:spcBef>
            </a:pPr>
            <a:r>
              <a:rPr lang="ar-DZ" sz="2400" b="1" dirty="0">
                <a:latin typeface="Maiandra GD" pitchFamily="34" charset="0"/>
              </a:rPr>
              <a:t>التأثير على صانعي القرار من أجل حماية وإدارة أفضل للمناطق الرطبة المتوسطية.</a:t>
            </a:r>
            <a:endParaRPr lang="en-GB" sz="2000" dirty="0" smtClean="0"/>
          </a:p>
          <a:p>
            <a:pPr marL="342900" indent="-342900" algn="r" rtl="1">
              <a:spcBef>
                <a:spcPts val="1200"/>
              </a:spcBef>
            </a:pPr>
            <a:r>
              <a:rPr lang="ar-DZ" sz="2400" b="1" dirty="0">
                <a:solidFill>
                  <a:srgbClr val="227B84"/>
                </a:solidFill>
                <a:latin typeface="Maiandra GD" pitchFamily="34" charset="0"/>
              </a:rPr>
              <a:t>هدفين </a:t>
            </a:r>
            <a:r>
              <a:rPr lang="ar-DZ" sz="2400" b="1" dirty="0" smtClean="0">
                <a:solidFill>
                  <a:srgbClr val="227B84"/>
                </a:solidFill>
                <a:latin typeface="Maiandra GD" pitchFamily="34" charset="0"/>
              </a:rPr>
              <a:t>تشغيليين</a:t>
            </a:r>
            <a:endParaRPr lang="fr-FR" sz="2400" b="1" dirty="0" smtClean="0">
              <a:solidFill>
                <a:srgbClr val="227B84"/>
              </a:solidFill>
              <a:latin typeface="Maiandra GD" pitchFamily="34" charset="0"/>
            </a:endParaRPr>
          </a:p>
          <a:p>
            <a:pPr marL="342900" indent="-342900" algn="r" rtl="1">
              <a:spcBef>
                <a:spcPts val="1200"/>
              </a:spcBef>
            </a:pPr>
            <a:r>
              <a:rPr lang="ar-DZ" dirty="0"/>
              <a:t>لتحليل حالة واتجاهات </a:t>
            </a:r>
            <a:r>
              <a:rPr lang="ar-DZ" dirty="0" smtClean="0"/>
              <a:t>المناطق </a:t>
            </a:r>
            <a:r>
              <a:rPr lang="ar-DZ" dirty="0"/>
              <a:t>الرطبة في منطقة البحر الأبيض المتوسط ، بما في ذلك التنوع البيولوجي ، والسلع والخدمات التي تقدمها والعوامل البيئية والضغوط والاستجابات التي توضح وضعها واتجاهاتها ،</a:t>
            </a:r>
          </a:p>
          <a:p>
            <a:pPr marL="342900" indent="-342900" algn="r" rtl="1">
              <a:spcBef>
                <a:spcPts val="1200"/>
              </a:spcBef>
            </a:pPr>
            <a:r>
              <a:rPr lang="ar-DZ" dirty="0" smtClean="0"/>
              <a:t>تعزيز </a:t>
            </a:r>
            <a:r>
              <a:rPr lang="ar-DZ" dirty="0"/>
              <a:t>صنع القرار الفعال لحماية </a:t>
            </a:r>
            <a:r>
              <a:rPr lang="ar-DZ" dirty="0" smtClean="0"/>
              <a:t>المناطق </a:t>
            </a:r>
            <a:r>
              <a:rPr lang="ar-DZ" dirty="0"/>
              <a:t>الرطبة المتوسطية واستعادتها واستخدامها الحكيم في إطار التنمية المستدامة.</a:t>
            </a:r>
            <a:r>
              <a:rPr lang="en-GB" sz="2000" dirty="0" smtClean="0"/>
              <a:t> </a:t>
            </a:r>
            <a:endParaRPr lang="en-GB" sz="2000" dirty="0"/>
          </a:p>
        </p:txBody>
      </p:sp>
      <p:pic>
        <p:nvPicPr>
          <p:cNvPr id="4" name="Picture 5" descr="1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6493" y="4889108"/>
            <a:ext cx="2554519" cy="19161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0020" y="861225"/>
            <a:ext cx="1400992" cy="149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18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Effect transition="in" filter="wipe(up)">
                                      <p:cBhvr>
                                        <p:cTn id="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bldLvl="5"/>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a:solidFill>
                  <a:schemeClr val="bg1"/>
                </a:solidFill>
              </a:rPr>
              <a:t>جريان النهر</a:t>
            </a:r>
            <a:endParaRPr lang="en-GB" altLang="fr-FR" sz="2400" b="1" dirty="0" smtClean="0">
              <a:solidFill>
                <a:schemeClr val="bg1"/>
              </a:solidFill>
            </a:endParaRPr>
          </a:p>
        </p:txBody>
      </p:sp>
      <p:sp>
        <p:nvSpPr>
          <p:cNvPr id="21507" name="Espace réservé du texte 1"/>
          <p:cNvSpPr>
            <a:spLocks noGrp="1"/>
          </p:cNvSpPr>
          <p:nvPr>
            <p:ph type="body" sz="quarter" idx="4294967295"/>
          </p:nvPr>
        </p:nvSpPr>
        <p:spPr bwMode="auto">
          <a:xfrm>
            <a:off x="900113" y="4460875"/>
            <a:ext cx="4032250" cy="9239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lnSpc>
                <a:spcPct val="90000"/>
              </a:lnSpc>
              <a:buSzPct val="85000"/>
              <a:buFontTx/>
              <a:buNone/>
            </a:pPr>
            <a:r>
              <a:rPr lang="ar-DZ" altLang="fr-FR" sz="2000" b="1" dirty="0">
                <a:solidFill>
                  <a:srgbClr val="0054A6"/>
                </a:solidFill>
                <a:latin typeface="Arial Narrow" pitchFamily="34" charset="0"/>
              </a:rPr>
              <a:t>زادت سعة السدود 10 أضعاف بين 1950-2000</a:t>
            </a:r>
            <a:r>
              <a:rPr lang="en-US" altLang="fr-FR" sz="2000" b="1" dirty="0" smtClean="0">
                <a:solidFill>
                  <a:srgbClr val="0054A6"/>
                </a:solidFill>
                <a:latin typeface="Arial" pitchFamily="34" charset="0"/>
              </a:rPr>
              <a:t> </a:t>
            </a:r>
          </a:p>
          <a:p>
            <a:pPr marL="358775" lvl="1" indent="-358775">
              <a:lnSpc>
                <a:spcPct val="90000"/>
              </a:lnSpc>
              <a:buSzPct val="85000"/>
              <a:buFontTx/>
              <a:buBlip>
                <a:blip r:embed="rId2"/>
              </a:buBlip>
            </a:pPr>
            <a:endParaRPr lang="en-US" altLang="fr-FR" sz="2000" b="1" dirty="0" smtClean="0">
              <a:solidFill>
                <a:srgbClr val="0054A6"/>
              </a:solidFill>
              <a:latin typeface="Arial" pitchFamily="34" charset="0"/>
            </a:endParaRPr>
          </a:p>
          <a:p>
            <a:pPr marL="0" indent="0">
              <a:lnSpc>
                <a:spcPct val="90000"/>
              </a:lnSpc>
              <a:spcBef>
                <a:spcPct val="0"/>
              </a:spcBef>
            </a:pPr>
            <a:endParaRPr lang="en-GB" altLang="fr-FR" sz="2000" b="1" dirty="0" smtClean="0">
              <a:solidFill>
                <a:srgbClr val="0054A6"/>
              </a:solidFill>
              <a:latin typeface="Maiandra GD" pitchFamily="34" charset="0"/>
            </a:endParaRPr>
          </a:p>
        </p:txBody>
      </p:sp>
      <p:sp>
        <p:nvSpPr>
          <p:cNvPr id="21508" name="Espace réservé du texte 1"/>
          <p:cNvSpPr txBox="1">
            <a:spLocks/>
          </p:cNvSpPr>
          <p:nvPr/>
        </p:nvSpPr>
        <p:spPr bwMode="auto">
          <a:xfrm>
            <a:off x="730250" y="5883275"/>
            <a:ext cx="81883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l" rtl="1">
              <a:buFont typeface="Arial" pitchFamily="34" charset="0"/>
              <a:buNone/>
            </a:pPr>
            <a:r>
              <a:rPr lang="en-GB" altLang="fr-FR" sz="2400" b="1" i="1" dirty="0">
                <a:solidFill>
                  <a:schemeClr val="accent1"/>
                </a:solidFill>
                <a:sym typeface="Wingdings" pitchFamily="2" charset="2"/>
              </a:rPr>
              <a:t> </a:t>
            </a:r>
            <a:r>
              <a:rPr lang="ar-DZ" altLang="fr-FR" sz="2400" b="1" i="1" dirty="0">
                <a:solidFill>
                  <a:schemeClr val="accent1"/>
                </a:solidFill>
              </a:rPr>
              <a:t>الموارد المائية المتاحة للأراضي الرطبة تتناقص في جميع أنحاء البحر الأبيض المتوسط</a:t>
            </a:r>
            <a:endParaRPr lang="en-GB" altLang="fr-FR" i="1" dirty="0">
              <a:solidFill>
                <a:schemeClr val="accent1"/>
              </a:solidFill>
              <a:latin typeface="Arial Narrow" pitchFamily="34" charset="0"/>
            </a:endParaRPr>
          </a:p>
        </p:txBody>
      </p:sp>
      <p:pic>
        <p:nvPicPr>
          <p:cNvPr id="21509" name="Picture 6" descr="Figure8b-F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838" y="798513"/>
            <a:ext cx="473710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7" descr="barrage_calacuccia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7325" y="1362075"/>
            <a:ext cx="36496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texte 1"/>
          <p:cNvSpPr>
            <a:spLocks noGrp="1"/>
          </p:cNvSpPr>
          <p:nvPr>
            <p:ph type="body" sz="quarter" idx="4294967295"/>
          </p:nvPr>
        </p:nvSpPr>
        <p:spPr bwMode="auto">
          <a:xfrm>
            <a:off x="1008063" y="1173163"/>
            <a:ext cx="8135937" cy="4611687"/>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r" rtl="1" eaLnBrk="1" hangingPunct="1">
              <a:spcBef>
                <a:spcPct val="0"/>
              </a:spcBef>
              <a:buClr>
                <a:schemeClr val="accent5">
                  <a:lumMod val="75000"/>
                </a:schemeClr>
              </a:buClr>
            </a:pPr>
            <a:r>
              <a:rPr lang="ar-DZ" altLang="fr-FR" sz="2400" dirty="0">
                <a:latin typeface="+mj-lt"/>
              </a:rPr>
              <a:t>تستخدم دول البحر المتوسط 25٪ من مواردها المتجددة</a:t>
            </a:r>
          </a:p>
          <a:p>
            <a:pPr algn="r" rtl="1" eaLnBrk="1" hangingPunct="1">
              <a:spcBef>
                <a:spcPct val="0"/>
              </a:spcBef>
              <a:buClr>
                <a:schemeClr val="accent5">
                  <a:lumMod val="75000"/>
                </a:schemeClr>
              </a:buClr>
            </a:pPr>
            <a:r>
              <a:rPr lang="ar-DZ" altLang="fr-FR" sz="2400" dirty="0">
                <a:latin typeface="+mj-lt"/>
              </a:rPr>
              <a:t>العديد من البلدان تجاوزت بالفعل العتبات الآمنة</a:t>
            </a:r>
            <a:endParaRPr lang="fr-FR" altLang="fr-FR" sz="2400" dirty="0" smtClean="0">
              <a:latin typeface="+mj-lt"/>
            </a:endParaRPr>
          </a:p>
          <a:p>
            <a:pPr marL="358775" lvl="1" indent="-358775" algn="r">
              <a:buClr>
                <a:schemeClr val="accent5">
                  <a:lumMod val="75000"/>
                </a:schemeClr>
              </a:buClr>
              <a:buSzPct val="85000"/>
              <a:buFont typeface="Arial" panose="020B0604020202020204" pitchFamily="34" charset="0"/>
              <a:buChar char="•"/>
            </a:pPr>
            <a:endParaRPr lang="en-GB" altLang="fr-FR" sz="2400" i="1" dirty="0" smtClean="0">
              <a:latin typeface="+mj-lt"/>
            </a:endParaRPr>
          </a:p>
        </p:txBody>
      </p:sp>
      <p:pic>
        <p:nvPicPr>
          <p:cNvPr id="22531" name="Picture 7" descr="Figure15a-A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8125" y="2019300"/>
            <a:ext cx="75088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0" descr="logo plan ble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6700" y="6013450"/>
            <a:ext cx="3365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استغلال المياه المتجددة</a:t>
            </a:r>
            <a:endParaRPr lang="en-GB" altLang="fr-FR" sz="2400" b="1" dirty="0">
              <a:solidFill>
                <a:schemeClr val="bg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2"/>
          <p:cNvSpPr>
            <a:spLocks noGrp="1"/>
          </p:cNvSpPr>
          <p:nvPr>
            <p:ph type="title" idx="4294967295"/>
          </p:nvPr>
        </p:nvSpPr>
        <p:spPr bwMode="auto">
          <a:xfrm>
            <a:off x="504825" y="115888"/>
            <a:ext cx="8480425" cy="3921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a:solidFill>
                  <a:schemeClr val="bg1"/>
                </a:solidFill>
              </a:rPr>
              <a:t>الطلب على المياه لكل قطاع</a:t>
            </a:r>
            <a:endParaRPr lang="en-GB" altLang="fr-FR" sz="2400" b="1" dirty="0" smtClean="0">
              <a:solidFill>
                <a:schemeClr val="bg1"/>
              </a:solidFill>
            </a:endParaRPr>
          </a:p>
        </p:txBody>
      </p:sp>
      <p:sp>
        <p:nvSpPr>
          <p:cNvPr id="23555" name="Espace réservé du texte 1"/>
          <p:cNvSpPr txBox="1">
            <a:spLocks/>
          </p:cNvSpPr>
          <p:nvPr/>
        </p:nvSpPr>
        <p:spPr bwMode="auto">
          <a:xfrm>
            <a:off x="827088" y="758825"/>
            <a:ext cx="72485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rtl="1">
              <a:buFont typeface="Arial" pitchFamily="34" charset="0"/>
              <a:buNone/>
            </a:pPr>
            <a:r>
              <a:rPr lang="ar-DZ" altLang="fr-FR" sz="2400" b="1" dirty="0">
                <a:solidFill>
                  <a:srgbClr val="225BA6"/>
                </a:solidFill>
                <a:latin typeface="+mj-lt"/>
              </a:rPr>
              <a:t>الزراعة المروية: 2/3 من الطلب الكلي</a:t>
            </a:r>
            <a:endParaRPr lang="en-GB" altLang="fr-FR" sz="2400" b="1" dirty="0">
              <a:solidFill>
                <a:srgbClr val="225BA6"/>
              </a:solidFill>
              <a:latin typeface="+mj-lt"/>
            </a:endParaRPr>
          </a:p>
          <a:p>
            <a:pPr>
              <a:buFont typeface="Arial" pitchFamily="34" charset="0"/>
              <a:buChar char="•"/>
            </a:pPr>
            <a:endParaRPr lang="en-GB" altLang="fr-FR" sz="2400" b="1" dirty="0">
              <a:solidFill>
                <a:srgbClr val="225BA6"/>
              </a:solidFill>
              <a:latin typeface="+mj-lt"/>
            </a:endParaRPr>
          </a:p>
        </p:txBody>
      </p:sp>
      <p:pic>
        <p:nvPicPr>
          <p:cNvPr id="23556" name="Picture 7" descr="Figure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 y="1901825"/>
            <a:ext cx="8496300"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6" name="ZoneTexte 5"/>
          <p:cNvSpPr txBox="1"/>
          <p:nvPr/>
        </p:nvSpPr>
        <p:spPr>
          <a:xfrm>
            <a:off x="3535680" y="2987040"/>
            <a:ext cx="1566454" cy="707886"/>
          </a:xfrm>
          <a:prstGeom prst="rect">
            <a:avLst/>
          </a:prstGeom>
          <a:solidFill>
            <a:schemeClr val="bg1"/>
          </a:solidFill>
        </p:spPr>
        <p:txBody>
          <a:bodyPr wrap="none" rtlCol="0">
            <a:spAutoFit/>
          </a:bodyPr>
          <a:lstStyle/>
          <a:p>
            <a:r>
              <a:rPr lang="ar-DZ" altLang="fr-FR" sz="4000" dirty="0" smtClean="0">
                <a:solidFill>
                  <a:srgbClr val="0054A6"/>
                </a:solidFill>
                <a:latin typeface="Maiandra GD" pitchFamily="34" charset="0"/>
              </a:rPr>
              <a:t>الاجابات</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325720095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sz="half" idx="4294967295"/>
          </p:nvPr>
        </p:nvSpPr>
        <p:spPr bwMode="auto">
          <a:xfrm>
            <a:off x="771900" y="748662"/>
            <a:ext cx="8229600" cy="820738"/>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r" rtl="1">
              <a:buSzPct val="85000"/>
              <a:buFontTx/>
              <a:buNone/>
            </a:pPr>
            <a:r>
              <a:rPr lang="ar-DZ" altLang="fr-FR" sz="2400" b="1" dirty="0">
                <a:solidFill>
                  <a:srgbClr val="225BA6"/>
                </a:solidFill>
                <a:latin typeface="Arial" pitchFamily="34" charset="0"/>
              </a:rPr>
              <a:t>مواقع </a:t>
            </a:r>
            <a:r>
              <a:rPr lang="ar-DZ" altLang="fr-FR" sz="2400" b="1" dirty="0" err="1">
                <a:solidFill>
                  <a:srgbClr val="225BA6"/>
                </a:solidFill>
                <a:latin typeface="Arial" pitchFamily="34" charset="0"/>
              </a:rPr>
              <a:t>رامسار</a:t>
            </a:r>
            <a:r>
              <a:rPr lang="ar-DZ" altLang="fr-FR" sz="2400" b="1" dirty="0">
                <a:solidFill>
                  <a:srgbClr val="225BA6"/>
                </a:solidFill>
                <a:latin typeface="Arial" pitchFamily="34" charset="0"/>
              </a:rPr>
              <a:t> في منطقة البحر الأبيض المتوسط</a:t>
            </a:r>
          </a:p>
          <a:p>
            <a:pPr algn="r" rtl="1">
              <a:buSzPct val="85000"/>
              <a:buFontTx/>
              <a:buNone/>
            </a:pPr>
            <a:r>
              <a:rPr lang="ar-DZ" altLang="fr-FR" sz="2400" b="1" dirty="0">
                <a:solidFill>
                  <a:srgbClr val="225BA6"/>
                </a:solidFill>
                <a:latin typeface="Arial" pitchFamily="34" charset="0"/>
              </a:rPr>
              <a:t>السطح × 3</a:t>
            </a:r>
            <a:r>
              <a:rPr lang="en-US" altLang="fr-FR" sz="2400" b="1" dirty="0" smtClean="0">
                <a:solidFill>
                  <a:srgbClr val="225BA6"/>
                </a:solidFill>
                <a:latin typeface="Arial" pitchFamily="34" charset="0"/>
              </a:rPr>
              <a:t> </a:t>
            </a:r>
            <a:r>
              <a:rPr lang="ar-DZ" altLang="fr-FR" sz="2400" b="1" dirty="0">
                <a:solidFill>
                  <a:srgbClr val="225BA6"/>
                </a:solidFill>
                <a:latin typeface="Arial" pitchFamily="34" charset="0"/>
              </a:rPr>
              <a:t>بين 2000 (168 موقعًا) و 2011 (344 موقعًا)</a:t>
            </a:r>
            <a:endParaRPr lang="en-US" altLang="fr-FR" sz="2400" b="1" dirty="0" smtClean="0">
              <a:solidFill>
                <a:srgbClr val="225BA6"/>
              </a:solidFill>
              <a:latin typeface="Arial" pitchFamily="34" charset="0"/>
            </a:endParaRPr>
          </a:p>
        </p:txBody>
      </p:sp>
      <p:sp>
        <p:nvSpPr>
          <p:cNvPr id="24580" name="Rectangle 6"/>
          <p:cNvSpPr>
            <a:spLocks noChangeArrowheads="1"/>
          </p:cNvSpPr>
          <p:nvPr/>
        </p:nvSpPr>
        <p:spPr bwMode="auto">
          <a:xfrm>
            <a:off x="1258888" y="1628775"/>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4581"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الردود: تعيين مواقع </a:t>
            </a:r>
            <a:r>
              <a:rPr lang="ar-DZ" altLang="fr-FR" sz="2400" b="1" dirty="0" err="1">
                <a:solidFill>
                  <a:schemeClr val="bg1"/>
                </a:solidFill>
              </a:rPr>
              <a:t>رامسار</a:t>
            </a:r>
            <a:endParaRPr lang="en-GB" altLang="fr-FR" sz="2400" b="1" dirty="0">
              <a:solidFill>
                <a:schemeClr val="bg1"/>
              </a:solidFill>
            </a:endParaRPr>
          </a:p>
        </p:txBody>
      </p:sp>
      <p:pic>
        <p:nvPicPr>
          <p:cNvPr id="73730" name="Picture 2" descr="\\192.168.100.1\Observatoire\Produits\4 pages OZHM general CP\Graphe Ramsar-A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1601" y="1687334"/>
            <a:ext cx="6745695" cy="496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texte 1"/>
          <p:cNvSpPr>
            <a:spLocks noGrp="1"/>
          </p:cNvSpPr>
          <p:nvPr>
            <p:ph type="body" sz="quarter" idx="4294967295"/>
          </p:nvPr>
        </p:nvSpPr>
        <p:spPr bwMode="auto">
          <a:xfrm>
            <a:off x="571500" y="763013"/>
            <a:ext cx="7758113" cy="922337"/>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SzPct val="85000"/>
              <a:buFontTx/>
              <a:buNone/>
            </a:pPr>
            <a:r>
              <a:rPr lang="ar-DZ" altLang="fr-FR" sz="2000" b="1" dirty="0">
                <a:solidFill>
                  <a:schemeClr val="accent1">
                    <a:lumMod val="75000"/>
                  </a:schemeClr>
                </a:solidFill>
                <a:latin typeface="Arial" pitchFamily="34" charset="0"/>
              </a:rPr>
              <a:t>الاستراتيجيات الوطنية للأراضي الرطبة (الألوان)</a:t>
            </a:r>
          </a:p>
          <a:p>
            <a:pPr marL="0" indent="0" algn="r" rtl="1">
              <a:buSzPct val="85000"/>
              <a:buFontTx/>
              <a:buNone/>
            </a:pPr>
            <a:r>
              <a:rPr lang="ar-DZ" altLang="fr-FR" sz="2000" b="1" dirty="0">
                <a:solidFill>
                  <a:schemeClr val="accent1">
                    <a:lumMod val="75000"/>
                  </a:schemeClr>
                </a:solidFill>
                <a:latin typeface="Arial" pitchFamily="34" charset="0"/>
              </a:rPr>
              <a:t>واللجان الوطنية للأراضي الرطبة (الوجوه الضاحكة</a:t>
            </a:r>
            <a:r>
              <a:rPr lang="ar-DZ" altLang="fr-FR" sz="2000" b="1" dirty="0" smtClean="0">
                <a:solidFill>
                  <a:schemeClr val="accent1">
                    <a:lumMod val="75000"/>
                  </a:schemeClr>
                </a:solidFill>
                <a:latin typeface="Arial" pitchFamily="34" charset="0"/>
              </a:rPr>
              <a:t>)</a:t>
            </a:r>
            <a:r>
              <a:rPr lang="ar-DZ" altLang="fr-FR" sz="1800" i="1" dirty="0">
                <a:solidFill>
                  <a:schemeClr val="accent1">
                    <a:lumMod val="75000"/>
                  </a:schemeClr>
                </a:solidFill>
                <a:latin typeface="Arial" pitchFamily="34" charset="0"/>
              </a:rPr>
              <a:t> (الوضع 2012)</a:t>
            </a:r>
            <a:endParaRPr lang="en-US" altLang="fr-FR" sz="1800" i="1" dirty="0" smtClean="0">
              <a:solidFill>
                <a:schemeClr val="accent1">
                  <a:lumMod val="75000"/>
                </a:schemeClr>
              </a:solidFill>
              <a:latin typeface="Maiandra GD" pitchFamily="34" charset="0"/>
            </a:endParaRPr>
          </a:p>
        </p:txBody>
      </p:sp>
      <p:sp>
        <p:nvSpPr>
          <p:cNvPr id="25603" name="Rectangle 5"/>
          <p:cNvSpPr>
            <a:spLocks noChangeArrowheads="1"/>
          </p:cNvSpPr>
          <p:nvPr/>
        </p:nvSpPr>
        <p:spPr bwMode="auto">
          <a:xfrm>
            <a:off x="684213" y="1628775"/>
            <a:ext cx="77041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5604" name="Rectangle 6"/>
          <p:cNvSpPr>
            <a:spLocks noChangeArrowheads="1"/>
          </p:cNvSpPr>
          <p:nvPr/>
        </p:nvSpPr>
        <p:spPr bwMode="auto">
          <a:xfrm>
            <a:off x="1258888" y="1628775"/>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5606"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الجهود </a:t>
            </a:r>
            <a:r>
              <a:rPr lang="ar-DZ" altLang="fr-FR" sz="2400" b="1" dirty="0" err="1">
                <a:solidFill>
                  <a:schemeClr val="bg1"/>
                </a:solidFill>
              </a:rPr>
              <a:t>الإستراتيجية</a:t>
            </a:r>
            <a:r>
              <a:rPr lang="ar-DZ" altLang="fr-FR" sz="2400" b="1" dirty="0">
                <a:solidFill>
                  <a:schemeClr val="bg1"/>
                </a:solidFill>
              </a:rPr>
              <a:t> تجاه الأراضي الرطبة</a:t>
            </a:r>
            <a:endParaRPr lang="en-GB" altLang="fr-FR" sz="2400" b="1" dirty="0">
              <a:solidFill>
                <a:schemeClr val="bg1"/>
              </a:solidFill>
            </a:endParaRPr>
          </a:p>
        </p:txBody>
      </p:sp>
      <p:grpSp>
        <p:nvGrpSpPr>
          <p:cNvPr id="3" name="Groupe 2"/>
          <p:cNvGrpSpPr/>
          <p:nvPr/>
        </p:nvGrpSpPr>
        <p:grpSpPr>
          <a:xfrm>
            <a:off x="504825" y="1628775"/>
            <a:ext cx="8607268" cy="4428000"/>
            <a:chOff x="504825" y="1628775"/>
            <a:chExt cx="8607268" cy="4428000"/>
          </a:xfrm>
        </p:grpSpPr>
        <p:pic>
          <p:nvPicPr>
            <p:cNvPr id="74757"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22"/>
            <a:stretch/>
          </p:blipFill>
          <p:spPr bwMode="auto">
            <a:xfrm>
              <a:off x="504825" y="1628775"/>
              <a:ext cx="8607268" cy="442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885825" y="2162175"/>
              <a:ext cx="2266950" cy="466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endParaRPr lang="en-GB" altLang="fr-FR" sz="2400" b="1" dirty="0">
              <a:solidFill>
                <a:schemeClr val="bg1"/>
              </a:solidFill>
            </a:endParaRPr>
          </a:p>
        </p:txBody>
      </p:sp>
      <p:sp>
        <p:nvSpPr>
          <p:cNvPr id="6" name="ZoneTexte 5"/>
          <p:cNvSpPr txBox="1"/>
          <p:nvPr/>
        </p:nvSpPr>
        <p:spPr>
          <a:xfrm>
            <a:off x="3302350" y="3101433"/>
            <a:ext cx="3071675" cy="707886"/>
          </a:xfrm>
          <a:prstGeom prst="rect">
            <a:avLst/>
          </a:prstGeom>
          <a:noFill/>
        </p:spPr>
        <p:txBody>
          <a:bodyPr wrap="none" rtlCol="0">
            <a:spAutoFit/>
          </a:bodyPr>
          <a:lstStyle/>
          <a:p>
            <a:pPr algn="r" rtl="1"/>
            <a:r>
              <a:rPr lang="ar-DZ" altLang="fr-FR" sz="4000" b="1" dirty="0">
                <a:solidFill>
                  <a:srgbClr val="0054A6"/>
                </a:solidFill>
                <a:latin typeface="Maiandra GD" pitchFamily="34" charset="0"/>
              </a:rPr>
              <a:t>التطوير قيد التقدم</a:t>
            </a:r>
            <a:endParaRPr lang="en-US" sz="4000" b="1" dirty="0">
              <a:solidFill>
                <a:srgbClr val="0054A6"/>
              </a:solidFill>
              <a:latin typeface="Maiandra GD" pitchFamily="34" charset="0"/>
            </a:endParaRPr>
          </a:p>
        </p:txBody>
      </p:sp>
    </p:spTree>
    <p:extLst>
      <p:ext uri="{BB962C8B-B14F-4D97-AF65-F5344CB8AC3E}">
        <p14:creationId xmlns:p14="http://schemas.microsoft.com/office/powerpoint/2010/main" val="12083878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54203" y="961619"/>
            <a:ext cx="8194793" cy="5872810"/>
          </a:xfrm>
        </p:spPr>
        <p:txBody>
          <a:bodyPr/>
          <a:lstStyle/>
          <a:p>
            <a:pPr marL="0" indent="0" algn="r" rtl="1">
              <a:buNone/>
            </a:pPr>
            <a:r>
              <a:rPr lang="ar-DZ" dirty="0">
                <a:latin typeface="+mj-lt"/>
              </a:rPr>
              <a:t>مساحة الأراضي الرطبة</a:t>
            </a:r>
          </a:p>
          <a:p>
            <a:pPr marL="0" indent="0" algn="r" rtl="1">
              <a:buNone/>
            </a:pPr>
            <a:r>
              <a:rPr lang="ar-DZ" b="0" dirty="0">
                <a:solidFill>
                  <a:schemeClr val="tx1"/>
                </a:solidFill>
                <a:latin typeface="+mj-lt"/>
              </a:rPr>
              <a:t>تطوير أداة الاستشعار عن بعد لأداة المراقبة للمناطق الغارقة في </a:t>
            </a:r>
            <a:r>
              <a:rPr lang="ar-DZ" b="0" dirty="0" err="1">
                <a:solidFill>
                  <a:schemeClr val="tx1"/>
                </a:solidFill>
                <a:latin typeface="+mj-lt"/>
              </a:rPr>
              <a:t>مستجمعات</a:t>
            </a:r>
            <a:r>
              <a:rPr lang="ar-DZ" b="0" dirty="0">
                <a:solidFill>
                  <a:schemeClr val="tx1"/>
                </a:solidFill>
                <a:latin typeface="+mj-lt"/>
              </a:rPr>
              <a:t> المياه الساحلية فوق حوض البحر الأبيض المتوسط</a:t>
            </a:r>
          </a:p>
          <a:p>
            <a:pPr marL="0" indent="0" algn="r" rtl="1">
              <a:buNone/>
            </a:pPr>
            <a:r>
              <a:rPr lang="ar-DZ" b="0" dirty="0">
                <a:solidFill>
                  <a:schemeClr val="tx1"/>
                </a:solidFill>
                <a:latin typeface="+mj-lt"/>
              </a:rPr>
              <a:t>لتقييم الفرق بين "الأراضي الرطبة" و "المناطق المغمورة"</a:t>
            </a:r>
          </a:p>
          <a:p>
            <a:pPr marL="0" indent="0" algn="r" rtl="1">
              <a:buNone/>
            </a:pPr>
            <a:r>
              <a:rPr lang="ar-DZ" b="0" dirty="0">
                <a:solidFill>
                  <a:schemeClr val="tx1"/>
                </a:solidFill>
                <a:latin typeface="+mj-lt"/>
              </a:rPr>
              <a:t>تقييم خدمات النظام البيئي</a:t>
            </a:r>
          </a:p>
          <a:p>
            <a:pPr marL="0" indent="0" algn="r" rtl="1">
              <a:buNone/>
            </a:pPr>
            <a:r>
              <a:rPr lang="ar-DZ" b="0" dirty="0">
                <a:solidFill>
                  <a:schemeClr val="tx1"/>
                </a:solidFill>
                <a:latin typeface="+mj-lt"/>
              </a:rPr>
              <a:t>ربط نطاق الأراضي الرطبة والتنوع البيولوجي والأداء الإيكولوجي بتوفير خدمات النظم الإيكولوجية</a:t>
            </a:r>
          </a:p>
          <a:p>
            <a:pPr marL="0" indent="0" algn="r" rtl="1">
              <a:buNone/>
            </a:pPr>
            <a:r>
              <a:rPr lang="ar-DZ" b="0" dirty="0">
                <a:solidFill>
                  <a:schemeClr val="tx1"/>
                </a:solidFill>
                <a:latin typeface="+mj-lt"/>
              </a:rPr>
              <a:t>تقديم تقديرات نوعية وكمية للاتجاهات في خدمات النظام البيئي في حوض البحر الأبيض المتوسط والأراضي الرطبة في البحر الأبيض المتوسط</a:t>
            </a:r>
            <a:endParaRPr lang="en-US" b="0" dirty="0" smtClean="0">
              <a:solidFill>
                <a:schemeClr val="tx1"/>
              </a:solidFill>
            </a:endParaRPr>
          </a:p>
          <a:p>
            <a:pPr marL="0" indent="0" algn="r" rtl="1">
              <a:buNone/>
            </a:pPr>
            <a:r>
              <a:rPr lang="ar-DZ" dirty="0">
                <a:latin typeface="+mj-lt"/>
              </a:rPr>
              <a:t>مؤشرات التنوع البيولوجي</a:t>
            </a:r>
          </a:p>
          <a:p>
            <a:pPr marL="0" indent="0" algn="r" rtl="1">
              <a:buNone/>
            </a:pPr>
            <a:r>
              <a:rPr lang="ar-DZ" b="0" dirty="0">
                <a:solidFill>
                  <a:schemeClr val="tx1"/>
                </a:solidFill>
                <a:latin typeface="+mj-lt"/>
              </a:rPr>
              <a:t>تمييز الاتجاهات بين أنواع الأراضي الرطبة والمناطق الفرعية</a:t>
            </a:r>
          </a:p>
          <a:p>
            <a:pPr marL="0" indent="0" algn="r" rtl="1">
              <a:buNone/>
            </a:pPr>
            <a:r>
              <a:rPr lang="ar-DZ" b="0" dirty="0">
                <a:solidFill>
                  <a:schemeClr val="tx1"/>
                </a:solidFill>
                <a:latin typeface="+mj-lt"/>
              </a:rPr>
              <a:t>توسيع التحليلات إلى ما بعد الفقاريات</a:t>
            </a:r>
          </a:p>
          <a:p>
            <a:pPr marL="0" indent="0" algn="r" rtl="1">
              <a:buNone/>
            </a:pPr>
            <a:r>
              <a:rPr lang="ar-DZ" b="0" dirty="0">
                <a:solidFill>
                  <a:schemeClr val="tx1"/>
                </a:solidFill>
                <a:latin typeface="+mj-lt"/>
              </a:rPr>
              <a:t>تقييم خطر انقراض الأنواع)</a:t>
            </a:r>
            <a:endParaRPr lang="en-US" b="0" dirty="0" smtClean="0">
              <a:solidFill>
                <a:schemeClr val="tx1"/>
              </a:solidFill>
              <a:latin typeface="+mj-lt"/>
            </a:endParaRPr>
          </a:p>
        </p:txBody>
      </p:sp>
      <p:sp>
        <p:nvSpPr>
          <p:cNvPr id="5"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r>
              <a:rPr lang="ar-DZ" altLang="fr-FR" sz="2400" dirty="0">
                <a:solidFill>
                  <a:schemeClr val="bg1"/>
                </a:solidFill>
              </a:rPr>
              <a:t>التطوير قيد التقدم</a:t>
            </a:r>
            <a:endParaRPr lang="en-GB" altLang="fr-FR" sz="2400" b="1" dirty="0">
              <a:solidFill>
                <a:schemeClr val="bg1"/>
              </a:solidFill>
            </a:endParaRPr>
          </a:p>
        </p:txBody>
      </p:sp>
      <p:grpSp>
        <p:nvGrpSpPr>
          <p:cNvPr id="3" name="Groupe 2"/>
          <p:cNvGrpSpPr/>
          <p:nvPr/>
        </p:nvGrpSpPr>
        <p:grpSpPr>
          <a:xfrm>
            <a:off x="525016" y="5212625"/>
            <a:ext cx="2624705" cy="1276534"/>
            <a:chOff x="5463711" y="5636161"/>
            <a:chExt cx="2624705" cy="1276534"/>
          </a:xfrm>
        </p:grpSpPr>
        <p:sp>
          <p:nvSpPr>
            <p:cNvPr id="7" name="ZoneTexte 6"/>
            <p:cNvSpPr txBox="1"/>
            <p:nvPr/>
          </p:nvSpPr>
          <p:spPr>
            <a:xfrm>
              <a:off x="5463711" y="6089762"/>
              <a:ext cx="2624705" cy="369332"/>
            </a:xfrm>
            <a:prstGeom prst="rect">
              <a:avLst/>
            </a:prstGeom>
            <a:noFill/>
          </p:spPr>
          <p:txBody>
            <a:bodyPr wrap="square" rtlCol="0">
              <a:spAutoFit/>
            </a:bodyPr>
            <a:lstStyle/>
            <a:p>
              <a:pPr marL="0" lvl="1"/>
              <a:r>
                <a:rPr lang="ar-DZ" sz="1800" dirty="0">
                  <a:solidFill>
                    <a:srgbClr val="FF0000"/>
                  </a:solidFill>
                </a:rPr>
                <a:t>فهرس القائمة الحمراء</a:t>
              </a:r>
              <a:endParaRPr lang="fr-FR" dirty="0">
                <a:solidFill>
                  <a:srgbClr val="FF0000"/>
                </a:solidFill>
              </a:endParaRPr>
            </a:p>
          </p:txBody>
        </p:sp>
        <p:sp>
          <p:nvSpPr>
            <p:cNvPr id="8" name="Accolade fermante 7"/>
            <p:cNvSpPr/>
            <p:nvPr/>
          </p:nvSpPr>
          <p:spPr>
            <a:xfrm flipH="1">
              <a:off x="7473818" y="5636161"/>
              <a:ext cx="288146" cy="1276534"/>
            </a:xfrm>
            <a:prstGeom prst="rightBrace">
              <a:avLst>
                <a:gd name="adj1" fmla="val 8333"/>
                <a:gd name="adj2" fmla="val 54982"/>
              </a:avLst>
            </a:prstGeom>
            <a:ln w="28575">
              <a:solidFill>
                <a:srgbClr val="FF0000"/>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fr-FR"/>
            </a:p>
          </p:txBody>
        </p:sp>
      </p:grpSp>
    </p:spTree>
    <p:extLst>
      <p:ext uri="{BB962C8B-B14F-4D97-AF65-F5344CB8AC3E}">
        <p14:creationId xmlns:p14="http://schemas.microsoft.com/office/powerpoint/2010/main" val="50788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54204" y="961619"/>
            <a:ext cx="8004788" cy="5872810"/>
          </a:xfrm>
        </p:spPr>
        <p:txBody>
          <a:bodyPr/>
          <a:lstStyle/>
          <a:p>
            <a:pPr marL="0" indent="0" algn="r" rtl="1">
              <a:buNone/>
            </a:pPr>
            <a:r>
              <a:rPr lang="ar-DZ" dirty="0">
                <a:latin typeface="+mj-lt"/>
              </a:rPr>
              <a:t>ماء</a:t>
            </a:r>
          </a:p>
          <a:p>
            <a:pPr marL="0" indent="0" algn="r" rtl="1">
              <a:buNone/>
            </a:pPr>
            <a:r>
              <a:rPr lang="ar-DZ" b="0" dirty="0">
                <a:solidFill>
                  <a:schemeClr val="tx1"/>
                </a:solidFill>
                <a:latin typeface="+mj-lt"/>
              </a:rPr>
              <a:t>تنفيذ تحليل البصمة المائية على حوض البحر الأبيض المتوسط</a:t>
            </a:r>
          </a:p>
          <a:p>
            <a:pPr marL="0" indent="0" algn="r" rtl="1">
              <a:buNone/>
            </a:pPr>
            <a:r>
              <a:rPr lang="ar-DZ" b="0" dirty="0">
                <a:solidFill>
                  <a:schemeClr val="tx1"/>
                </a:solidFill>
                <a:latin typeface="+mj-lt"/>
              </a:rPr>
              <a:t>تطوير طرق / أدوات الاستشعار عن بعد لتقييم كمية ونوعية المياه</a:t>
            </a:r>
            <a:endParaRPr lang="en-US" sz="1600" b="0" dirty="0" smtClean="0">
              <a:solidFill>
                <a:schemeClr val="tx1"/>
              </a:solidFill>
            </a:endParaRPr>
          </a:p>
          <a:p>
            <a:pPr marL="0" indent="0" algn="r" rtl="1">
              <a:buNone/>
            </a:pPr>
            <a:r>
              <a:rPr lang="ar-DZ" dirty="0">
                <a:latin typeface="+mj-lt"/>
              </a:rPr>
              <a:t>الاقتصاد الاجتماعي والحكم والسياسة</a:t>
            </a:r>
          </a:p>
          <a:p>
            <a:pPr marL="0" indent="0" algn="r" rtl="1">
              <a:buNone/>
            </a:pPr>
            <a:r>
              <a:rPr lang="ar-DZ" b="0" dirty="0">
                <a:solidFill>
                  <a:schemeClr val="tx1"/>
                </a:solidFill>
                <a:latin typeface="+mj-lt"/>
              </a:rPr>
              <a:t>ربط حالة واتجاهات الأراضي الرطبة بالحكم </a:t>
            </a:r>
            <a:r>
              <a:rPr lang="ar-DZ" b="0" dirty="0" err="1">
                <a:solidFill>
                  <a:schemeClr val="tx1"/>
                </a:solidFill>
                <a:latin typeface="+mj-lt"/>
              </a:rPr>
              <a:t>الماكروسكوبي</a:t>
            </a:r>
            <a:r>
              <a:rPr lang="ar-DZ" b="0" dirty="0">
                <a:solidFill>
                  <a:schemeClr val="tx1"/>
                </a:solidFill>
                <a:latin typeface="+mj-lt"/>
              </a:rPr>
              <a:t> والمؤشرات الاقتصادية</a:t>
            </a:r>
          </a:p>
          <a:p>
            <a:pPr marL="0" indent="0" algn="r" rtl="1">
              <a:buNone/>
            </a:pPr>
            <a:r>
              <a:rPr lang="ar-DZ" b="0" dirty="0">
                <a:solidFill>
                  <a:schemeClr val="tx1"/>
                </a:solidFill>
                <a:latin typeface="+mj-lt"/>
              </a:rPr>
              <a:t>تحديد "السياسات" و "الاستجابات" الأكثر ملاءمة للأراضي الرطبة</a:t>
            </a:r>
          </a:p>
          <a:p>
            <a:pPr marL="0" indent="0" algn="r" rtl="1">
              <a:buNone/>
            </a:pPr>
            <a:r>
              <a:rPr lang="ar-DZ" b="0" dirty="0">
                <a:solidFill>
                  <a:schemeClr val="tx1"/>
                </a:solidFill>
                <a:latin typeface="+mj-lt"/>
              </a:rPr>
              <a:t>الارتباط بين "السائقين" و "الاستجابات" مع مؤشرات "الدولة" و "الضغط"</a:t>
            </a:r>
          </a:p>
          <a:p>
            <a:pPr marL="0" indent="0" algn="r" rtl="1">
              <a:buNone/>
            </a:pPr>
            <a:r>
              <a:rPr lang="ar-DZ" b="0" dirty="0">
                <a:solidFill>
                  <a:schemeClr val="tx1"/>
                </a:solidFill>
                <a:latin typeface="+mj-lt"/>
              </a:rPr>
              <a:t>التحليل المستقبلي (الفرضيات على اتجاهات السائقين)</a:t>
            </a:r>
            <a:r>
              <a:rPr lang="en-US" sz="1600" b="0" dirty="0" smtClean="0">
                <a:solidFill>
                  <a:schemeClr val="tx1"/>
                </a:solidFill>
              </a:rPr>
              <a:t>     </a:t>
            </a:r>
            <a:endParaRPr lang="en-US" sz="1600" b="0" dirty="0">
              <a:solidFill>
                <a:schemeClr val="tx1"/>
              </a:solidFill>
            </a:endParaRPr>
          </a:p>
        </p:txBody>
      </p:sp>
      <p:sp>
        <p:nvSpPr>
          <p:cNvPr id="5"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r>
              <a:rPr lang="ar-DZ" altLang="fr-FR" sz="2400" dirty="0">
                <a:solidFill>
                  <a:schemeClr val="bg1"/>
                </a:solidFill>
              </a:rPr>
              <a:t>التطوير قيد التقدم</a:t>
            </a:r>
            <a:endParaRPr lang="en-GB" altLang="fr-FR" sz="2400" b="1" dirty="0">
              <a:solidFill>
                <a:schemeClr val="bg1"/>
              </a:solidFill>
            </a:endParaRPr>
          </a:p>
        </p:txBody>
      </p:sp>
      <p:grpSp>
        <p:nvGrpSpPr>
          <p:cNvPr id="4" name="Groupe 3"/>
          <p:cNvGrpSpPr/>
          <p:nvPr/>
        </p:nvGrpSpPr>
        <p:grpSpPr>
          <a:xfrm>
            <a:off x="955578" y="5144541"/>
            <a:ext cx="7236360" cy="1491519"/>
            <a:chOff x="1332287" y="5345501"/>
            <a:chExt cx="6871854" cy="1242000"/>
          </a:xfrm>
        </p:grpSpPr>
        <p:pic>
          <p:nvPicPr>
            <p:cNvPr id="6" name="Picture 5" descr="normal_etang-du-mejean-01"/>
            <p:cNvPicPr>
              <a:picLocks noChangeAspect="1" noChangeArrowheads="1"/>
            </p:cNvPicPr>
            <p:nvPr/>
          </p:nvPicPr>
          <p:blipFill>
            <a:blip r:embed="rId2" cstate="screen"/>
            <a:srcRect/>
            <a:stretch>
              <a:fillRect/>
            </a:stretch>
          </p:blipFill>
          <p:spPr bwMode="auto">
            <a:xfrm>
              <a:off x="4663746" y="5345501"/>
              <a:ext cx="1881617" cy="1242000"/>
            </a:xfrm>
            <a:prstGeom prst="rect">
              <a:avLst/>
            </a:prstGeom>
            <a:noFill/>
            <a:ln w="9525">
              <a:noFill/>
              <a:miter lim="800000"/>
              <a:headEnd/>
              <a:tailEnd/>
            </a:ln>
          </p:spPr>
        </p:pic>
        <p:pic>
          <p:nvPicPr>
            <p:cNvPr id="7" name="Picture 7" descr="4509395-lg"/>
            <p:cNvPicPr>
              <a:picLocks noChangeAspect="1" noChangeArrowheads="1"/>
            </p:cNvPicPr>
            <p:nvPr/>
          </p:nvPicPr>
          <p:blipFill>
            <a:blip r:embed="rId3" cstate="screen"/>
            <a:srcRect/>
            <a:stretch>
              <a:fillRect/>
            </a:stretch>
          </p:blipFill>
          <p:spPr bwMode="auto">
            <a:xfrm>
              <a:off x="2960028" y="5345501"/>
              <a:ext cx="1703718" cy="1242000"/>
            </a:xfrm>
            <a:prstGeom prst="rect">
              <a:avLst/>
            </a:prstGeom>
            <a:noFill/>
            <a:ln w="9525">
              <a:noFill/>
              <a:miter lim="800000"/>
              <a:headEnd/>
              <a:tailEnd/>
            </a:ln>
          </p:spPr>
        </p:pic>
        <p:pic>
          <p:nvPicPr>
            <p:cNvPr id="8" name="Picture 9" descr="biodiversite_gestion_et_usages_des_marais_de_camargue"/>
            <p:cNvPicPr>
              <a:picLocks noChangeAspect="1" noChangeArrowheads="1"/>
            </p:cNvPicPr>
            <p:nvPr/>
          </p:nvPicPr>
          <p:blipFill>
            <a:blip r:embed="rId4" cstate="screen"/>
            <a:srcRect/>
            <a:stretch>
              <a:fillRect/>
            </a:stretch>
          </p:blipFill>
          <p:spPr bwMode="auto">
            <a:xfrm>
              <a:off x="6545363" y="5345501"/>
              <a:ext cx="1658778" cy="1242000"/>
            </a:xfrm>
            <a:prstGeom prst="rect">
              <a:avLst/>
            </a:prstGeom>
            <a:noFill/>
            <a:ln w="9525">
              <a:noFill/>
              <a:miter lim="800000"/>
              <a:headEnd/>
              <a:tailEnd/>
            </a:ln>
          </p:spPr>
        </p:pic>
        <p:pic>
          <p:nvPicPr>
            <p:cNvPr id="9" name="Picture 14" descr="2820884565_196d33faf2"/>
            <p:cNvPicPr>
              <a:picLocks noChangeAspect="1" noChangeArrowheads="1"/>
            </p:cNvPicPr>
            <p:nvPr/>
          </p:nvPicPr>
          <p:blipFill>
            <a:blip r:embed="rId5" cstate="screen"/>
            <a:srcRect/>
            <a:stretch>
              <a:fillRect/>
            </a:stretch>
          </p:blipFill>
          <p:spPr bwMode="auto">
            <a:xfrm>
              <a:off x="1332287" y="5345501"/>
              <a:ext cx="1627741" cy="1242000"/>
            </a:xfrm>
            <a:prstGeom prst="rect">
              <a:avLst/>
            </a:prstGeom>
            <a:noFill/>
            <a:ln w="9525">
              <a:noFill/>
              <a:miter lim="800000"/>
              <a:headEnd/>
              <a:tailEnd/>
            </a:ln>
          </p:spPr>
        </p:pic>
      </p:grpSp>
    </p:spTree>
    <p:extLst>
      <p:ext uri="{BB962C8B-B14F-4D97-AF65-F5344CB8AC3E}">
        <p14:creationId xmlns:p14="http://schemas.microsoft.com/office/powerpoint/2010/main" val="325824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p:cNvSpPr>
            <a:spLocks noGrp="1"/>
          </p:cNvSpPr>
          <p:nvPr>
            <p:ph type="title"/>
          </p:nvPr>
        </p:nvSpPr>
        <p:spPr bwMode="auto">
          <a:xfrm>
            <a:off x="0" y="3890963"/>
            <a:ext cx="2916238" cy="6889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www.tourduvalat.org</a:t>
            </a:r>
          </a:p>
        </p:txBody>
      </p:sp>
      <p:sp>
        <p:nvSpPr>
          <p:cNvPr id="3" name="ZoneTexte 2"/>
          <p:cNvSpPr txBox="1"/>
          <p:nvPr/>
        </p:nvSpPr>
        <p:spPr>
          <a:xfrm>
            <a:off x="6848180" y="3907971"/>
            <a:ext cx="2295820" cy="584775"/>
          </a:xfrm>
          <a:prstGeom prst="rect">
            <a:avLst/>
          </a:prstGeom>
          <a:noFill/>
        </p:spPr>
        <p:txBody>
          <a:bodyPr wrap="none" rtlCol="0">
            <a:spAutoFit/>
          </a:bodyPr>
          <a:lstStyle/>
          <a:p>
            <a:pPr algn="r"/>
            <a:r>
              <a:rPr lang="fr-FR" sz="1600" i="1" dirty="0" smtClean="0">
                <a:solidFill>
                  <a:schemeClr val="bg1"/>
                </a:solidFill>
              </a:rPr>
              <a:t>Patrick GRILLAS</a:t>
            </a:r>
          </a:p>
          <a:p>
            <a:pPr algn="r"/>
            <a:r>
              <a:rPr lang="fr-FR" sz="1600" i="1" dirty="0" smtClean="0">
                <a:solidFill>
                  <a:schemeClr val="bg1"/>
                </a:solidFill>
              </a:rPr>
              <a:t>grillas@tourduvalat.org</a:t>
            </a:r>
            <a:endParaRPr lang="fr-FR" sz="1600" i="1" dirty="0">
              <a:solidFill>
                <a:schemeClr val="bg1"/>
              </a:solidFill>
            </a:endParaRPr>
          </a:p>
        </p:txBody>
      </p:sp>
      <p:sp>
        <p:nvSpPr>
          <p:cNvPr id="4" name="ZoneTexte 3"/>
          <p:cNvSpPr txBox="1"/>
          <p:nvPr/>
        </p:nvSpPr>
        <p:spPr>
          <a:xfrm>
            <a:off x="3147642" y="4829696"/>
            <a:ext cx="4848448" cy="400110"/>
          </a:xfrm>
          <a:prstGeom prst="rect">
            <a:avLst/>
          </a:prstGeom>
          <a:noFill/>
        </p:spPr>
        <p:txBody>
          <a:bodyPr wrap="square" rtlCol="0">
            <a:spAutoFit/>
          </a:bodyPr>
          <a:lstStyle/>
          <a:p>
            <a:pPr algn="ctr"/>
            <a:r>
              <a:rPr lang="ar-DZ"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شكرا لاهتمامكم</a:t>
            </a:r>
            <a:endParaRPr lang="en-US"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14100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ar-DZ" altLang="fr-FR" sz="2400" b="1" dirty="0">
                <a:solidFill>
                  <a:schemeClr val="bg1"/>
                </a:solidFill>
              </a:rPr>
              <a:t>مرصد </a:t>
            </a:r>
            <a:r>
              <a:rPr lang="ar-DZ" sz="2400" b="1" dirty="0">
                <a:solidFill>
                  <a:schemeClr val="bg1"/>
                </a:solidFill>
              </a:rPr>
              <a:t>لمراقبة المناطق الرطبة المتوسطية : </a:t>
            </a:r>
            <a:r>
              <a:rPr lang="ar-DZ" sz="2400" b="1" dirty="0" smtClean="0">
                <a:solidFill>
                  <a:schemeClr val="bg1"/>
                </a:solidFill>
              </a:rPr>
              <a:t>الأهداف</a:t>
            </a:r>
            <a:endParaRPr lang="en-GB" sz="2400" b="1" dirty="0" smtClean="0">
              <a:solidFill>
                <a:schemeClr val="bg1"/>
              </a:solidFill>
            </a:endParaRPr>
          </a:p>
        </p:txBody>
      </p:sp>
      <p:sp>
        <p:nvSpPr>
          <p:cNvPr id="14" name="ZoneTexte 13"/>
          <p:cNvSpPr txBox="1"/>
          <p:nvPr/>
        </p:nvSpPr>
        <p:spPr>
          <a:xfrm>
            <a:off x="2534845" y="861225"/>
            <a:ext cx="6442918" cy="4924425"/>
          </a:xfrm>
          <a:prstGeom prst="rect">
            <a:avLst/>
          </a:prstGeom>
          <a:noFill/>
        </p:spPr>
        <p:txBody>
          <a:bodyPr wrap="square">
            <a:spAutoFit/>
          </a:bodyPr>
          <a:lstStyle/>
          <a:p>
            <a:pPr algn="r" rtl="1">
              <a:spcBef>
                <a:spcPts val="1200"/>
              </a:spcBef>
            </a:pPr>
            <a:r>
              <a:rPr lang="ar-DZ" sz="2400" b="1" dirty="0">
                <a:solidFill>
                  <a:srgbClr val="227B84"/>
                </a:solidFill>
                <a:latin typeface="Maiandra GD" pitchFamily="34" charset="0"/>
              </a:rPr>
              <a:t>الهدف الأسمى</a:t>
            </a:r>
          </a:p>
          <a:p>
            <a:pPr algn="r" rtl="1">
              <a:spcBef>
                <a:spcPts val="1200"/>
              </a:spcBef>
            </a:pPr>
            <a:r>
              <a:rPr lang="ar-DZ" sz="2400" b="1" dirty="0">
                <a:solidFill>
                  <a:srgbClr val="227B84"/>
                </a:solidFill>
                <a:latin typeface="Maiandra GD" pitchFamily="34" charset="0"/>
              </a:rPr>
              <a:t>التأثير على صانعي القرار من أجل حماية وإدارة أفضل للمناطق الرطبة المتوسطية.</a:t>
            </a:r>
            <a:endParaRPr lang="en-GB" sz="2000" dirty="0" smtClean="0"/>
          </a:p>
          <a:p>
            <a:pPr marL="342900" indent="-342900">
              <a:spcBef>
                <a:spcPts val="1200"/>
              </a:spcBef>
            </a:pPr>
            <a:r>
              <a:rPr lang="ar-DZ" sz="2400" b="1" dirty="0">
                <a:solidFill>
                  <a:srgbClr val="227B84"/>
                </a:solidFill>
                <a:latin typeface="Maiandra GD" pitchFamily="34" charset="0"/>
              </a:rPr>
              <a:t>هدفين تشغيليين</a:t>
            </a:r>
          </a:p>
          <a:p>
            <a:pPr marL="342900" indent="-342900" algn="r" rtl="1">
              <a:spcBef>
                <a:spcPts val="1200"/>
              </a:spcBef>
            </a:pPr>
            <a:r>
              <a:rPr lang="ar-DZ" sz="2400" b="1" dirty="0">
                <a:latin typeface="Maiandra GD" pitchFamily="34" charset="0"/>
              </a:rPr>
              <a:t>لتحليل حالة واتجاهات </a:t>
            </a:r>
            <a:r>
              <a:rPr lang="ar-DZ" sz="2400" b="1" dirty="0" smtClean="0">
                <a:latin typeface="Maiandra GD" pitchFamily="34" charset="0"/>
              </a:rPr>
              <a:t>المناطق </a:t>
            </a:r>
            <a:r>
              <a:rPr lang="ar-DZ" sz="2400" b="1" dirty="0">
                <a:latin typeface="Maiandra GD" pitchFamily="34" charset="0"/>
              </a:rPr>
              <a:t>الرطبة في منطقة البحر الأبيض المتوسط ، بما في ذلك التنوع البيولوجي ، والسلع والخدمات التي تقدمها والعوامل البيئية والضغوط والاستجابات التي توضح وضعها واتجاهاتها ،</a:t>
            </a:r>
          </a:p>
          <a:p>
            <a:pPr marL="342900" indent="-342900">
              <a:spcBef>
                <a:spcPts val="1200"/>
              </a:spcBef>
            </a:pPr>
            <a:endParaRPr lang="fr-FR" sz="2400" b="1" dirty="0" smtClean="0">
              <a:latin typeface="Maiandra GD" pitchFamily="34" charset="0"/>
            </a:endParaRPr>
          </a:p>
          <a:p>
            <a:pPr marL="342900" indent="-342900">
              <a:spcBef>
                <a:spcPts val="1200"/>
              </a:spcBef>
            </a:pPr>
            <a:r>
              <a:rPr lang="ar-DZ" sz="2400" b="1" dirty="0" smtClean="0">
                <a:latin typeface="Maiandra GD" pitchFamily="34" charset="0"/>
              </a:rPr>
              <a:t>تعزيز </a:t>
            </a:r>
            <a:r>
              <a:rPr lang="ar-DZ" sz="2400" b="1" dirty="0">
                <a:latin typeface="Maiandra GD" pitchFamily="34" charset="0"/>
              </a:rPr>
              <a:t>صنع القرار الفعال لحماية الأراضي الرطبة المتوسطية واستعادتها واستخدامها الحكيم في إطار التنمية المستدامة.</a:t>
            </a:r>
            <a:endParaRPr lang="en-GB" sz="2000" dirty="0"/>
          </a:p>
        </p:txBody>
      </p:sp>
      <p:pic>
        <p:nvPicPr>
          <p:cNvPr id="4" name="Picture 5" descr="1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79" y="4195005"/>
            <a:ext cx="2554519" cy="19161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961" y="1186773"/>
            <a:ext cx="1878687" cy="1998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space réservé du texte 1"/>
          <p:cNvSpPr>
            <a:spLocks noGrp="1"/>
          </p:cNvSpPr>
          <p:nvPr>
            <p:ph type="body" sz="quarter" idx="4294967295"/>
          </p:nvPr>
        </p:nvSpPr>
        <p:spPr bwMode="auto">
          <a:xfrm rot="19437660">
            <a:off x="4725023" y="1924787"/>
            <a:ext cx="1450110" cy="681444"/>
          </a:xfrm>
          <a:prstGeom prst="rect">
            <a:avLst/>
          </a:prstGeom>
          <a:solidFill>
            <a:schemeClr val="bg1"/>
          </a:solidFill>
          <a:ln>
            <a:solidFill>
              <a:schemeClr val="accent1"/>
            </a:solidFill>
          </a:ln>
          <a:extLst/>
        </p:spPr>
        <p:txBody>
          <a:bodyPr/>
          <a:lstStyle/>
          <a:p>
            <a:pPr marL="358775" lvl="1" indent="-358775" algn="r" rtl="1">
              <a:buSzPct val="85000"/>
              <a:buFontTx/>
              <a:buNone/>
            </a:pPr>
            <a:endParaRPr lang="en-US" altLang="fr-FR" sz="900" dirty="0" smtClean="0">
              <a:solidFill>
                <a:srgbClr val="FF0000"/>
              </a:solidFill>
              <a:latin typeface="Arial" pitchFamily="34" charset="0"/>
            </a:endParaRPr>
          </a:p>
          <a:p>
            <a:pPr marL="0" indent="0" algn="r" rtl="1">
              <a:spcBef>
                <a:spcPct val="0"/>
              </a:spcBef>
              <a:buNone/>
            </a:pPr>
            <a:r>
              <a:rPr lang="ar-DZ" altLang="fr-FR" sz="2400" b="1" dirty="0" err="1">
                <a:solidFill>
                  <a:srgbClr val="FF0000"/>
                </a:solidFill>
                <a:latin typeface="Arial" pitchFamily="34" charset="0"/>
                <a:sym typeface="Wingdings" pitchFamily="2" charset="2"/>
              </a:rPr>
              <a:t>المعرفه</a:t>
            </a:r>
            <a:r>
              <a:rPr lang="en-US" altLang="fr-FR" dirty="0" smtClean="0">
                <a:solidFill>
                  <a:srgbClr val="FF0000"/>
                </a:solidFill>
                <a:latin typeface="Arial" pitchFamily="34" charset="0"/>
              </a:rPr>
              <a:t>…</a:t>
            </a:r>
          </a:p>
          <a:p>
            <a:pPr marL="358775" lvl="1" indent="-358775" algn="r" rtl="1">
              <a:buSzPct val="85000"/>
              <a:buFontTx/>
              <a:buBlip>
                <a:blip r:embed="rId5"/>
              </a:buBlip>
            </a:pPr>
            <a:endParaRPr lang="en-US" altLang="fr-FR" sz="2000" dirty="0" smtClean="0">
              <a:solidFill>
                <a:srgbClr val="FF0000"/>
              </a:solidFill>
              <a:latin typeface="Arial" pitchFamily="34" charset="0"/>
            </a:endParaRPr>
          </a:p>
          <a:p>
            <a:pPr marL="358775" lvl="1" indent="-358775" algn="r" rtl="1">
              <a:buSzPct val="85000"/>
              <a:buFontTx/>
              <a:buBlip>
                <a:blip r:embed="rId5"/>
              </a:buBlip>
            </a:pPr>
            <a:endParaRPr lang="en-US" altLang="fr-FR" sz="2000" dirty="0" smtClean="0">
              <a:solidFill>
                <a:srgbClr val="FF0000"/>
              </a:solidFill>
              <a:latin typeface="Arial" pitchFamily="34" charset="0"/>
            </a:endParaRPr>
          </a:p>
          <a:p>
            <a:pPr marL="0" indent="0" algn="r" rtl="1">
              <a:spcBef>
                <a:spcPct val="0"/>
              </a:spcBef>
            </a:pPr>
            <a:endParaRPr lang="en-GB" altLang="fr-FR" sz="2400" b="1" dirty="0" smtClean="0">
              <a:solidFill>
                <a:srgbClr val="FF0000"/>
              </a:solidFill>
              <a:latin typeface="Arial" pitchFamily="34" charset="0"/>
            </a:endParaRPr>
          </a:p>
        </p:txBody>
      </p:sp>
      <p:sp>
        <p:nvSpPr>
          <p:cNvPr id="7" name="Espace réservé du texte 1"/>
          <p:cNvSpPr>
            <a:spLocks noGrp="1"/>
          </p:cNvSpPr>
          <p:nvPr>
            <p:ph type="body" sz="quarter" idx="4294967295"/>
          </p:nvPr>
        </p:nvSpPr>
        <p:spPr bwMode="auto">
          <a:xfrm rot="19437660">
            <a:off x="4529944" y="4181878"/>
            <a:ext cx="1118839" cy="681444"/>
          </a:xfrm>
          <a:prstGeom prst="rect">
            <a:avLst/>
          </a:prstGeom>
          <a:solidFill>
            <a:schemeClr val="bg1"/>
          </a:solidFill>
          <a:ln>
            <a:solidFill>
              <a:schemeClr val="accent1"/>
            </a:solidFill>
          </a:ln>
          <a:extLst/>
        </p:spPr>
        <p:txBody>
          <a:bodyPr/>
          <a:lstStyle/>
          <a:p>
            <a:pPr marL="358775" lvl="1" indent="-358775">
              <a:buSzPct val="85000"/>
              <a:buFontTx/>
              <a:buNone/>
            </a:pPr>
            <a:endParaRPr lang="en-US" altLang="fr-FR" sz="900" dirty="0" smtClean="0">
              <a:solidFill>
                <a:srgbClr val="FF0000"/>
              </a:solidFill>
              <a:latin typeface="Arial" pitchFamily="34" charset="0"/>
            </a:endParaRPr>
          </a:p>
          <a:p>
            <a:pPr marL="0" indent="0" algn="r" rtl="1">
              <a:spcBef>
                <a:spcPct val="0"/>
              </a:spcBef>
              <a:buNone/>
            </a:pPr>
            <a:r>
              <a:rPr lang="ar-DZ" altLang="fr-FR" sz="2400" b="1" dirty="0" smtClean="0">
                <a:solidFill>
                  <a:srgbClr val="FF0000"/>
                </a:solidFill>
                <a:latin typeface="Arial" pitchFamily="34" charset="0"/>
                <a:sym typeface="Wingdings" pitchFamily="2" charset="2"/>
              </a:rPr>
              <a:t>الحفاظ</a:t>
            </a:r>
            <a:endParaRPr lang="en-US" altLang="fr-FR" dirty="0" smtClean="0">
              <a:solidFill>
                <a:srgbClr val="FF0000"/>
              </a:solidFill>
              <a:latin typeface="Arial" pitchFamily="34" charset="0"/>
            </a:endParaRPr>
          </a:p>
          <a:p>
            <a:pPr marL="358775" lvl="1" indent="-358775">
              <a:buSzPct val="85000"/>
              <a:buFontTx/>
              <a:buBlip>
                <a:blip r:embed="rId5"/>
              </a:buBlip>
            </a:pPr>
            <a:endParaRPr lang="en-US" altLang="fr-FR" sz="2000" dirty="0" smtClean="0">
              <a:solidFill>
                <a:srgbClr val="FF0000"/>
              </a:solidFill>
              <a:latin typeface="Arial" pitchFamily="34" charset="0"/>
            </a:endParaRPr>
          </a:p>
          <a:p>
            <a:pPr marL="358775" lvl="1" indent="-358775">
              <a:buSzPct val="85000"/>
              <a:buFontTx/>
              <a:buBlip>
                <a:blip r:embed="rId5"/>
              </a:buBlip>
            </a:pPr>
            <a:endParaRPr lang="en-US" altLang="fr-FR" sz="2000" dirty="0" smtClean="0">
              <a:solidFill>
                <a:srgbClr val="FF0000"/>
              </a:solidFill>
              <a:latin typeface="Arial" pitchFamily="34" charset="0"/>
            </a:endParaRPr>
          </a:p>
          <a:p>
            <a:pPr marL="0" indent="0">
              <a:spcBef>
                <a:spcPct val="0"/>
              </a:spcBef>
            </a:pPr>
            <a:endParaRPr lang="en-GB" altLang="fr-FR" sz="2400" b="1" dirty="0" smtClean="0">
              <a:solidFill>
                <a:srgbClr val="FF0000"/>
              </a:solidFill>
              <a:latin typeface="Arial" pitchFamily="34" charset="0"/>
            </a:endParaRPr>
          </a:p>
        </p:txBody>
      </p:sp>
    </p:spTree>
    <p:extLst>
      <p:ext uri="{BB962C8B-B14F-4D97-AF65-F5344CB8AC3E}">
        <p14:creationId xmlns:p14="http://schemas.microsoft.com/office/powerpoint/2010/main" val="802038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4213" y="852141"/>
            <a:ext cx="8181975" cy="54340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قائم على العلم</a:t>
            </a:r>
          </a:p>
          <a:p>
            <a:pPr marL="358775" lvl="1" indent="-358775" algn="r" rtl="1">
              <a:buClr>
                <a:schemeClr val="accent5">
                  <a:lumMod val="75000"/>
                </a:schemeClr>
              </a:buClr>
              <a:buSzPct val="100000"/>
              <a:buFont typeface="Arial" panose="020B0604020202020204" pitchFamily="34" charset="0"/>
              <a:buChar char="•"/>
            </a:pPr>
            <a:endParaRPr lang="ar-DZ" altLang="fr-FR" sz="2000" b="1" dirty="0">
              <a:latin typeface="+mj-lt"/>
            </a:endParaRP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الكفاءة: مفيدة ومستدامة</a:t>
            </a: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مرتبط بالاتفاقيات الدولية المتعددة الأطراف:</a:t>
            </a:r>
          </a:p>
          <a:p>
            <a:pPr marL="358775" lvl="1" indent="-358775" algn="r" rtl="1">
              <a:buClr>
                <a:schemeClr val="accent5">
                  <a:lumMod val="75000"/>
                </a:schemeClr>
              </a:buClr>
              <a:buSzPct val="100000"/>
              <a:buFont typeface="Arial" panose="020B0604020202020204" pitchFamily="34" charset="0"/>
              <a:buChar char="•"/>
            </a:pPr>
            <a:r>
              <a:rPr lang="ar-DZ" altLang="fr-FR" sz="2000" b="1" dirty="0" smtClean="0">
                <a:latin typeface="+mj-lt"/>
              </a:rPr>
              <a:t>اتفاقية </a:t>
            </a:r>
            <a:r>
              <a:rPr lang="ar-DZ" altLang="fr-FR" sz="2000" b="1" dirty="0" err="1">
                <a:latin typeface="+mj-lt"/>
              </a:rPr>
              <a:t>رامسار</a:t>
            </a:r>
            <a:r>
              <a:rPr lang="ar-DZ" altLang="fr-FR" sz="2000" b="1" dirty="0">
                <a:latin typeface="+mj-lt"/>
              </a:rPr>
              <a:t> ، اتفاقية التنوع البيولوجي ، </a:t>
            </a:r>
            <a:r>
              <a:rPr lang="en-US" altLang="fr-FR" sz="2000" b="1" dirty="0">
                <a:latin typeface="+mj-lt"/>
              </a:rPr>
              <a:t>IPBES ، </a:t>
            </a:r>
            <a:r>
              <a:rPr lang="en-US" altLang="fr-FR" sz="2000" b="1" dirty="0" smtClean="0">
                <a:latin typeface="+mj-lt"/>
              </a:rPr>
              <a:t>AEWA </a:t>
            </a:r>
            <a:r>
              <a:rPr lang="ar-DZ" altLang="fr-FR" sz="2000" b="1" dirty="0" smtClean="0">
                <a:latin typeface="+mj-lt"/>
              </a:rPr>
              <a:t> و </a:t>
            </a:r>
            <a:r>
              <a:rPr lang="en-US" altLang="fr-FR" sz="2000" b="1" dirty="0">
                <a:latin typeface="+mj-lt"/>
              </a:rPr>
              <a:t>SDG</a:t>
            </a:r>
          </a:p>
          <a:p>
            <a:pPr marL="358775" lvl="1" indent="-358775" algn="r" rtl="1">
              <a:buClr>
                <a:schemeClr val="accent5">
                  <a:lumMod val="75000"/>
                </a:schemeClr>
              </a:buClr>
              <a:buSzPct val="100000"/>
              <a:buFont typeface="Arial" panose="020B0604020202020204" pitchFamily="34" charset="0"/>
              <a:buChar char="•"/>
            </a:pPr>
            <a:endParaRPr lang="en-US" altLang="fr-FR" sz="2000" b="1" dirty="0">
              <a:latin typeface="+mj-lt"/>
            </a:endParaRPr>
          </a:p>
          <a:p>
            <a:pPr marL="358775" lvl="1" indent="-358775" algn="r" rtl="1">
              <a:buClr>
                <a:schemeClr val="accent5">
                  <a:lumMod val="75000"/>
                </a:schemeClr>
              </a:buClr>
              <a:buSzPct val="100000"/>
              <a:buFont typeface="Arial" panose="020B0604020202020204" pitchFamily="34" charset="0"/>
              <a:buChar char="•"/>
            </a:pPr>
            <a:r>
              <a:rPr lang="ar-DZ" altLang="fr-FR" sz="2000" b="1" dirty="0">
                <a:latin typeface="+mj-lt"/>
              </a:rPr>
              <a:t>شراكة واسعة: السلطات الوطنية والمؤسسات العلمية والمنظمات غير الحكومية ، إلخ.</a:t>
            </a: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ar-DZ" altLang="fr-FR" sz="2400" b="1" dirty="0">
                <a:solidFill>
                  <a:schemeClr val="bg1"/>
                </a:solidFill>
              </a:rPr>
              <a:t>مرصد </a:t>
            </a:r>
            <a:r>
              <a:rPr lang="ar-DZ" sz="2400" b="1" dirty="0">
                <a:solidFill>
                  <a:schemeClr val="bg1"/>
                </a:solidFill>
              </a:rPr>
              <a:t>لمراقبة المناطق الرطبة المتوسطية </a:t>
            </a:r>
            <a:r>
              <a:rPr lang="ar-DZ" altLang="fr-FR" sz="2400" b="1" dirty="0" smtClean="0">
                <a:solidFill>
                  <a:schemeClr val="bg1"/>
                </a:solidFill>
              </a:rPr>
              <a:t>: </a:t>
            </a:r>
            <a:r>
              <a:rPr lang="ar-DZ" altLang="fr-FR" sz="2400" b="1" dirty="0">
                <a:solidFill>
                  <a:schemeClr val="bg1"/>
                </a:solidFill>
              </a:rPr>
              <a:t>المبادئ</a:t>
            </a:r>
            <a:endParaRPr lang="en-GB" altLang="fr-FR" sz="2400" b="1" dirty="0">
              <a:solidFill>
                <a:schemeClr val="bg1"/>
              </a:solidFill>
            </a:endParaRPr>
          </a:p>
        </p:txBody>
      </p:sp>
      <p:pic>
        <p:nvPicPr>
          <p:cNvPr id="72706" name="Picture 2" descr="\\192.168.100.1\Observatoire\Produits\Rapport &amp; synthèse 2012\Figures AN\CarteEurope-DoublePage-A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51" t="14620" r="11556" b="6070"/>
          <a:stretch/>
        </p:blipFill>
        <p:spPr bwMode="auto">
          <a:xfrm>
            <a:off x="3999633" y="3547975"/>
            <a:ext cx="5144367" cy="33100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RIVIERE-la-Vis_G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6016" y="5202987"/>
            <a:ext cx="2338650" cy="15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834" y="852141"/>
            <a:ext cx="1088364" cy="1157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467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2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2"/>
          <p:cNvSpPr>
            <a:spLocks noGrp="1"/>
          </p:cNvSpPr>
          <p:nvPr>
            <p:ph type="title" idx="4294967295"/>
          </p:nvPr>
        </p:nvSpPr>
        <p:spPr bwMode="auto">
          <a:xfrm>
            <a:off x="755650" y="115888"/>
            <a:ext cx="8229600" cy="504825"/>
          </a:xfrm>
          <a:prstGeom prst="rect">
            <a:avLst/>
          </a:prstGeom>
          <a:noFill/>
          <a:extLst/>
        </p:spPr>
        <p:txBody>
          <a:bodyPr/>
          <a:lstStyle/>
          <a:p>
            <a:pPr algn="r" rtl="1"/>
            <a:r>
              <a:rPr lang="ar-DZ" altLang="fr-FR" sz="2000" b="1" dirty="0">
                <a:solidFill>
                  <a:schemeClr val="bg1"/>
                </a:solidFill>
              </a:rPr>
              <a:t>إطار </a:t>
            </a:r>
            <a:r>
              <a:rPr lang="ar-DZ" altLang="fr-FR" sz="2000" b="1" dirty="0" smtClean="0">
                <a:solidFill>
                  <a:schemeClr val="bg1"/>
                </a:solidFill>
              </a:rPr>
              <a:t>منطقي</a:t>
            </a:r>
            <a:r>
              <a:rPr lang="en-GB" altLang="fr-FR" sz="2000" b="1" dirty="0" smtClean="0">
                <a:solidFill>
                  <a:schemeClr val="bg1"/>
                </a:solidFill>
              </a:rPr>
              <a:t> </a:t>
            </a:r>
            <a:r>
              <a:rPr lang="ar-DZ" altLang="fr-FR" sz="2000" b="1" dirty="0">
                <a:solidFill>
                  <a:schemeClr val="bg1"/>
                </a:solidFill>
              </a:rPr>
              <a:t>للمناطق الرطبة المتوسطية </a:t>
            </a:r>
            <a:r>
              <a:rPr lang="ar-DZ" altLang="fr-FR" sz="2000" b="1" dirty="0">
                <a:solidFill>
                  <a:schemeClr val="bg1"/>
                </a:solidFill>
              </a:rPr>
              <a:t>و مرصد </a:t>
            </a:r>
            <a:r>
              <a:rPr lang="ar-DZ" sz="2000" b="1" dirty="0">
                <a:solidFill>
                  <a:schemeClr val="bg1"/>
                </a:solidFill>
              </a:rPr>
              <a:t>لمراقبة المناطق الرطبة المتوسطية </a:t>
            </a:r>
            <a:r>
              <a:rPr lang="fr-FR" altLang="fr-FR" sz="2000" b="1" dirty="0" smtClean="0">
                <a:solidFill>
                  <a:schemeClr val="bg1"/>
                </a:solidFill>
              </a:rPr>
              <a:t>DPSIR</a:t>
            </a:r>
            <a:endParaRPr lang="en-GB" altLang="fr-FR" sz="2000" b="1" dirty="0" smtClean="0">
              <a:solidFill>
                <a:schemeClr val="bg1"/>
              </a:solidFill>
            </a:endParaRPr>
          </a:p>
        </p:txBody>
      </p:sp>
      <p:sp>
        <p:nvSpPr>
          <p:cNvPr id="7" name="ZoneTexte 6"/>
          <p:cNvSpPr txBox="1"/>
          <p:nvPr/>
        </p:nvSpPr>
        <p:spPr>
          <a:xfrm>
            <a:off x="843287" y="6369178"/>
            <a:ext cx="8039380" cy="400110"/>
          </a:xfrm>
          <a:prstGeom prst="rect">
            <a:avLst/>
          </a:prstGeom>
          <a:noFill/>
        </p:spPr>
        <p:txBody>
          <a:bodyPr wrap="none" rtlCol="0">
            <a:spAutoFit/>
          </a:bodyPr>
          <a:lstStyle/>
          <a:p>
            <a:pPr algn="ctr" rtl="1"/>
            <a:r>
              <a:rPr lang="ar-DZ" b="1" dirty="0">
                <a:solidFill>
                  <a:srgbClr val="0054A6"/>
                </a:solidFill>
              </a:rPr>
              <a:t>نموذج </a:t>
            </a:r>
            <a:r>
              <a:rPr lang="ar-DZ" b="1" dirty="0" smtClean="0">
                <a:solidFill>
                  <a:srgbClr val="0054A6"/>
                </a:solidFill>
              </a:rPr>
              <a:t>الضغوطات – الدوافع - </a:t>
            </a:r>
            <a:r>
              <a:rPr lang="ar-DZ" b="1" dirty="0">
                <a:solidFill>
                  <a:srgbClr val="0054A6"/>
                </a:solidFill>
              </a:rPr>
              <a:t>الحالة - </a:t>
            </a:r>
            <a:r>
              <a:rPr lang="ar-DZ" b="1" dirty="0" smtClean="0">
                <a:solidFill>
                  <a:srgbClr val="0054A6"/>
                </a:solidFill>
              </a:rPr>
              <a:t>الآثار </a:t>
            </a:r>
            <a:r>
              <a:rPr lang="ar-DZ" b="1" dirty="0">
                <a:solidFill>
                  <a:srgbClr val="0054A6"/>
                </a:solidFill>
              </a:rPr>
              <a:t>- الاستجابة </a:t>
            </a:r>
            <a:r>
              <a:rPr lang="fr-FR" b="1" dirty="0" smtClean="0">
                <a:solidFill>
                  <a:srgbClr val="0054A6"/>
                </a:solidFill>
              </a:rPr>
              <a:t> (</a:t>
            </a:r>
            <a:r>
              <a:rPr lang="en-US" b="1" dirty="0" smtClean="0">
                <a:solidFill>
                  <a:srgbClr val="0054A6"/>
                </a:solidFill>
              </a:rPr>
              <a:t>DPSIR</a:t>
            </a:r>
            <a:r>
              <a:rPr lang="en-US" b="1" dirty="0">
                <a:solidFill>
                  <a:srgbClr val="0054A6"/>
                </a:solidFill>
              </a:rPr>
              <a:t>) </a:t>
            </a:r>
            <a:r>
              <a:rPr lang="ar-DZ" b="1" dirty="0">
                <a:solidFill>
                  <a:srgbClr val="0054A6"/>
                </a:solidFill>
              </a:rPr>
              <a:t>لإطار عمل رصد </a:t>
            </a:r>
            <a:r>
              <a:rPr lang="en-US" b="1" dirty="0">
                <a:solidFill>
                  <a:srgbClr val="0054A6"/>
                </a:solidFill>
              </a:rPr>
              <a:t>MWO</a:t>
            </a:r>
          </a:p>
        </p:txBody>
      </p:sp>
      <p:sp>
        <p:nvSpPr>
          <p:cNvPr id="9" name="ZoneTexte 8"/>
          <p:cNvSpPr txBox="1"/>
          <p:nvPr/>
        </p:nvSpPr>
        <p:spPr>
          <a:xfrm>
            <a:off x="3221978" y="699488"/>
            <a:ext cx="873342" cy="707886"/>
          </a:xfrm>
          <a:prstGeom prst="rect">
            <a:avLst/>
          </a:prstGeom>
          <a:solidFill>
            <a:schemeClr val="bg1"/>
          </a:solidFill>
        </p:spPr>
        <p:txBody>
          <a:bodyPr wrap="square" rtlCol="0">
            <a:spAutoFit/>
          </a:bodyPr>
          <a:lstStyle/>
          <a:p>
            <a:pPr algn="r" rtl="1"/>
            <a:r>
              <a:rPr lang="ar-DZ" b="1" dirty="0" err="1" smtClean="0">
                <a:solidFill>
                  <a:srgbClr val="92D050"/>
                </a:solidFill>
                <a:latin typeface="Calibri" panose="020F0502020204030204" pitchFamily="34" charset="0"/>
              </a:rPr>
              <a:t>استجابةات</a:t>
            </a:r>
            <a:endParaRPr lang="en-US" b="1" dirty="0">
              <a:solidFill>
                <a:srgbClr val="92D050"/>
              </a:solidFill>
              <a:latin typeface="Calibri" panose="020F0502020204030204" pitchFamily="34" charset="0"/>
            </a:endParaRPr>
          </a:p>
        </p:txBody>
      </p:sp>
      <p:sp>
        <p:nvSpPr>
          <p:cNvPr id="10" name="ZoneTexte 9"/>
          <p:cNvSpPr txBox="1"/>
          <p:nvPr/>
        </p:nvSpPr>
        <p:spPr>
          <a:xfrm>
            <a:off x="3976896" y="4031272"/>
            <a:ext cx="1722474" cy="369332"/>
          </a:xfrm>
          <a:prstGeom prst="rect">
            <a:avLst/>
          </a:prstGeom>
          <a:solidFill>
            <a:schemeClr val="bg1"/>
          </a:solidFill>
        </p:spPr>
        <p:txBody>
          <a:bodyPr wrap="square" rtlCol="0">
            <a:spAutoFit/>
          </a:bodyPr>
          <a:lstStyle/>
          <a:p>
            <a:pPr algn="r" rtl="1"/>
            <a:r>
              <a:rPr lang="ar-DZ" b="1" dirty="0" smtClean="0">
                <a:solidFill>
                  <a:srgbClr val="92D050"/>
                </a:solidFill>
                <a:latin typeface="Calibri" panose="020F0502020204030204" pitchFamily="34" charset="0"/>
              </a:rPr>
              <a:t>الضغوطات</a:t>
            </a:r>
            <a:endParaRPr lang="en-US" b="1" dirty="0">
              <a:solidFill>
                <a:srgbClr val="92D050"/>
              </a:solidFill>
              <a:latin typeface="Calibri" panose="020F0502020204030204" pitchFamily="34" charset="0"/>
            </a:endParaRPr>
          </a:p>
        </p:txBody>
      </p:sp>
      <p:sp>
        <p:nvSpPr>
          <p:cNvPr id="11" name="ZoneTexte 10"/>
          <p:cNvSpPr txBox="1"/>
          <p:nvPr/>
        </p:nvSpPr>
        <p:spPr>
          <a:xfrm>
            <a:off x="7952152" y="3432543"/>
            <a:ext cx="669774" cy="369332"/>
          </a:xfrm>
          <a:prstGeom prst="rect">
            <a:avLst/>
          </a:prstGeom>
          <a:solidFill>
            <a:schemeClr val="bg1"/>
          </a:solidFill>
        </p:spPr>
        <p:txBody>
          <a:bodyPr wrap="square" rtlCol="0">
            <a:spAutoFit/>
          </a:bodyPr>
          <a:lstStyle/>
          <a:p>
            <a:pPr algn="r" rtl="1"/>
            <a:r>
              <a:rPr lang="ar-DZ" b="1" dirty="0">
                <a:solidFill>
                  <a:srgbClr val="92D050"/>
                </a:solidFill>
                <a:latin typeface="Calibri" panose="020F0502020204030204" pitchFamily="34" charset="0"/>
              </a:rPr>
              <a:t>حالة</a:t>
            </a:r>
            <a:endParaRPr lang="en-US" b="1" dirty="0">
              <a:solidFill>
                <a:srgbClr val="92D050"/>
              </a:solidFill>
              <a:latin typeface="Calibri" panose="020F0502020204030204" pitchFamily="34" charset="0"/>
            </a:endParaRPr>
          </a:p>
        </p:txBody>
      </p:sp>
      <p:sp>
        <p:nvSpPr>
          <p:cNvPr id="12" name="ZoneTexte 11"/>
          <p:cNvSpPr txBox="1"/>
          <p:nvPr/>
        </p:nvSpPr>
        <p:spPr>
          <a:xfrm>
            <a:off x="5884804" y="1308794"/>
            <a:ext cx="1722474" cy="369332"/>
          </a:xfrm>
          <a:prstGeom prst="rect">
            <a:avLst/>
          </a:prstGeom>
          <a:solidFill>
            <a:schemeClr val="bg1"/>
          </a:solidFill>
        </p:spPr>
        <p:txBody>
          <a:bodyPr wrap="square" rtlCol="0">
            <a:spAutoFit/>
          </a:bodyPr>
          <a:lstStyle/>
          <a:p>
            <a:pPr algn="r" rtl="1"/>
            <a:r>
              <a:rPr lang="ar-DZ" b="1" dirty="0">
                <a:solidFill>
                  <a:srgbClr val="92D050"/>
                </a:solidFill>
                <a:latin typeface="Calibri" panose="020F0502020204030204" pitchFamily="34" charset="0"/>
              </a:rPr>
              <a:t>الآثار</a:t>
            </a:r>
            <a:endParaRPr lang="en-US" b="1" dirty="0">
              <a:solidFill>
                <a:srgbClr val="92D050"/>
              </a:solidFill>
              <a:latin typeface="Calibri" panose="020F0502020204030204" pitchFamily="34" charset="0"/>
            </a:endParaRPr>
          </a:p>
        </p:txBody>
      </p:sp>
      <p:sp>
        <p:nvSpPr>
          <p:cNvPr id="13" name="ZoneTexte 12"/>
          <p:cNvSpPr txBox="1"/>
          <p:nvPr/>
        </p:nvSpPr>
        <p:spPr>
          <a:xfrm>
            <a:off x="439200" y="2252282"/>
            <a:ext cx="1722474" cy="400110"/>
          </a:xfrm>
          <a:prstGeom prst="rect">
            <a:avLst/>
          </a:prstGeom>
          <a:solidFill>
            <a:schemeClr val="bg1"/>
          </a:solidFill>
        </p:spPr>
        <p:txBody>
          <a:bodyPr wrap="square" rtlCol="0">
            <a:spAutoFit/>
          </a:bodyPr>
          <a:lstStyle/>
          <a:p>
            <a:pPr algn="r" rtl="1"/>
            <a:r>
              <a:rPr lang="ar-DZ" b="1" dirty="0" smtClean="0">
                <a:solidFill>
                  <a:srgbClr val="92D050"/>
                </a:solidFill>
                <a:latin typeface="Calibri" panose="020F0502020204030204" pitchFamily="34" charset="0"/>
              </a:rPr>
              <a:t>الدوافع</a:t>
            </a:r>
            <a:endParaRPr lang="en-US" b="1" dirty="0">
              <a:solidFill>
                <a:srgbClr val="92D050"/>
              </a:solidFill>
              <a:latin typeface="Calibri" panose="020F0502020204030204" pitchFamily="34" charset="0"/>
            </a:endParaRPr>
          </a:p>
        </p:txBody>
      </p:sp>
      <p:sp>
        <p:nvSpPr>
          <p:cNvPr id="14" name="Accolade ouvrante 13"/>
          <p:cNvSpPr/>
          <p:nvPr/>
        </p:nvSpPr>
        <p:spPr>
          <a:xfrm>
            <a:off x="2836171" y="671570"/>
            <a:ext cx="385807" cy="1084521"/>
          </a:xfrm>
          <a:prstGeom prst="leftBrace">
            <a:avLst>
              <a:gd name="adj1" fmla="val 8333"/>
              <a:gd name="adj2" fmla="val 49020"/>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sp>
        <p:nvSpPr>
          <p:cNvPr id="15" name="Accolade ouvrante 14"/>
          <p:cNvSpPr/>
          <p:nvPr/>
        </p:nvSpPr>
        <p:spPr>
          <a:xfrm>
            <a:off x="4287716" y="4363629"/>
            <a:ext cx="385807" cy="1574838"/>
          </a:xfrm>
          <a:prstGeom prst="leftBrace">
            <a:avLst>
              <a:gd name="adj1" fmla="val 8333"/>
              <a:gd name="adj2" fmla="val 49020"/>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Accolade ouvrante 15"/>
          <p:cNvSpPr/>
          <p:nvPr/>
        </p:nvSpPr>
        <p:spPr>
          <a:xfrm>
            <a:off x="6094392" y="1192971"/>
            <a:ext cx="385807" cy="1084521"/>
          </a:xfrm>
          <a:prstGeom prst="leftBrace">
            <a:avLst>
              <a:gd name="adj1" fmla="val 8333"/>
              <a:gd name="adj2" fmla="val 49020"/>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sp>
        <p:nvSpPr>
          <p:cNvPr id="17" name="Accolade ouvrante 16"/>
          <p:cNvSpPr/>
          <p:nvPr/>
        </p:nvSpPr>
        <p:spPr>
          <a:xfrm>
            <a:off x="7149255" y="3537056"/>
            <a:ext cx="385807" cy="1084521"/>
          </a:xfrm>
          <a:prstGeom prst="leftBrace">
            <a:avLst>
              <a:gd name="adj1" fmla="val 8333"/>
              <a:gd name="adj2" fmla="val 49020"/>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ZoneTexte 17"/>
          <p:cNvSpPr txBox="1"/>
          <p:nvPr/>
        </p:nvSpPr>
        <p:spPr>
          <a:xfrm>
            <a:off x="7413674" y="3790712"/>
            <a:ext cx="1565022" cy="646331"/>
          </a:xfrm>
          <a:prstGeom prst="rect">
            <a:avLst/>
          </a:prstGeom>
          <a:solidFill>
            <a:schemeClr val="bg1"/>
          </a:solidFill>
        </p:spPr>
        <p:txBody>
          <a:bodyPr wrap="square" rtlCol="0">
            <a:spAutoFit/>
          </a:bodyPr>
          <a:lstStyle/>
          <a:p>
            <a:pPr algn="r" rtl="1"/>
            <a:r>
              <a:rPr lang="ar-DZ" sz="1200" b="1" dirty="0">
                <a:latin typeface="Calibri" panose="020F0502020204030204" pitchFamily="34" charset="0"/>
              </a:rPr>
              <a:t>مجتمعات الأنواع</a:t>
            </a:r>
          </a:p>
          <a:p>
            <a:pPr algn="r" rtl="1"/>
            <a:r>
              <a:rPr lang="ar-DZ" sz="1200" b="1" dirty="0">
                <a:latin typeface="Calibri" panose="020F0502020204030204" pitchFamily="34" charset="0"/>
              </a:rPr>
              <a:t>نوعية وكمية </a:t>
            </a:r>
            <a:r>
              <a:rPr lang="ar-DZ" sz="1200" b="1" dirty="0" smtClean="0">
                <a:latin typeface="Calibri" panose="020F0502020204030204" pitchFamily="34" charset="0"/>
              </a:rPr>
              <a:t>المياه</a:t>
            </a:r>
            <a:endParaRPr lang="fr-FR" sz="1200" b="1" dirty="0" smtClean="0">
              <a:latin typeface="Calibri" panose="020F0502020204030204" pitchFamily="34" charset="0"/>
            </a:endParaRPr>
          </a:p>
          <a:p>
            <a:pPr algn="r" rtl="1"/>
            <a:r>
              <a:rPr lang="ar-DZ" sz="1200" b="1" dirty="0">
                <a:latin typeface="Calibri" panose="020F0502020204030204" pitchFamily="34" charset="0"/>
              </a:rPr>
              <a:t>مدى وجودة </a:t>
            </a:r>
            <a:r>
              <a:rPr lang="ar-DZ" sz="1100" b="1" dirty="0">
                <a:latin typeface="Calibri" panose="020F0502020204030204" pitchFamily="34" charset="0"/>
              </a:rPr>
              <a:t>النظام</a:t>
            </a:r>
            <a:r>
              <a:rPr lang="ar-DZ" sz="1200" b="1" dirty="0">
                <a:latin typeface="Calibri" panose="020F0502020204030204" pitchFamily="34" charset="0"/>
              </a:rPr>
              <a:t> البيئي</a:t>
            </a:r>
            <a:endParaRPr lang="en-US" sz="1200" b="1" dirty="0">
              <a:latin typeface="Calibri" panose="020F0502020204030204" pitchFamily="34" charset="0"/>
            </a:endParaRPr>
          </a:p>
        </p:txBody>
      </p:sp>
      <p:sp>
        <p:nvSpPr>
          <p:cNvPr id="19" name="ZoneTexte 18"/>
          <p:cNvSpPr txBox="1"/>
          <p:nvPr/>
        </p:nvSpPr>
        <p:spPr>
          <a:xfrm>
            <a:off x="3221978" y="1038042"/>
            <a:ext cx="1065738" cy="646331"/>
          </a:xfrm>
          <a:prstGeom prst="rect">
            <a:avLst/>
          </a:prstGeom>
          <a:solidFill>
            <a:schemeClr val="bg1"/>
          </a:solidFill>
        </p:spPr>
        <p:txBody>
          <a:bodyPr wrap="square" rtlCol="0">
            <a:spAutoFit/>
          </a:bodyPr>
          <a:lstStyle/>
          <a:p>
            <a:pPr algn="r"/>
            <a:r>
              <a:rPr lang="ar-DZ" sz="1200" b="1" dirty="0">
                <a:latin typeface="Calibri" panose="020F0502020204030204" pitchFamily="34" charset="0"/>
              </a:rPr>
              <a:t>سياسة الحفظ</a:t>
            </a:r>
          </a:p>
          <a:p>
            <a:pPr algn="r"/>
            <a:r>
              <a:rPr lang="ar-DZ" sz="1200" b="1" dirty="0">
                <a:latin typeface="Calibri" panose="020F0502020204030204" pitchFamily="34" charset="0"/>
              </a:rPr>
              <a:t>وعي بيئي</a:t>
            </a:r>
          </a:p>
          <a:p>
            <a:pPr algn="r"/>
            <a:r>
              <a:rPr lang="ar-DZ" sz="1200" b="1" dirty="0">
                <a:latin typeface="Calibri" panose="020F0502020204030204" pitchFamily="34" charset="0"/>
              </a:rPr>
              <a:t>عمليات التكيف</a:t>
            </a:r>
            <a:endParaRPr lang="en-US" sz="1200" b="1" dirty="0">
              <a:latin typeface="Calibri" panose="020F0502020204030204" pitchFamily="34" charset="0"/>
            </a:endParaRPr>
          </a:p>
        </p:txBody>
      </p:sp>
      <p:sp>
        <p:nvSpPr>
          <p:cNvPr id="20" name="ZoneTexte 19"/>
          <p:cNvSpPr txBox="1"/>
          <p:nvPr/>
        </p:nvSpPr>
        <p:spPr>
          <a:xfrm>
            <a:off x="4811151" y="4368807"/>
            <a:ext cx="941389" cy="1569660"/>
          </a:xfrm>
          <a:prstGeom prst="rect">
            <a:avLst/>
          </a:prstGeom>
          <a:solidFill>
            <a:schemeClr val="bg1"/>
          </a:solidFill>
        </p:spPr>
        <p:txBody>
          <a:bodyPr wrap="square" rtlCol="0">
            <a:spAutoFit/>
          </a:bodyPr>
          <a:lstStyle/>
          <a:p>
            <a:pPr algn="r" rtl="1"/>
            <a:r>
              <a:rPr lang="ar-DZ" sz="1200" b="1" dirty="0">
                <a:latin typeface="Calibri" panose="020F0502020204030204" pitchFamily="34" charset="0"/>
              </a:rPr>
              <a:t>إدارة الأراضي</a:t>
            </a:r>
          </a:p>
          <a:p>
            <a:pPr algn="r" rtl="1"/>
            <a:r>
              <a:rPr lang="ar-DZ" sz="1200" b="1" dirty="0">
                <a:latin typeface="Calibri" panose="020F0502020204030204" pitchFamily="34" charset="0"/>
              </a:rPr>
              <a:t>الزراعة</a:t>
            </a:r>
          </a:p>
          <a:p>
            <a:pPr algn="r" rtl="1"/>
            <a:r>
              <a:rPr lang="ar-DZ" sz="1200" b="1" dirty="0">
                <a:latin typeface="Calibri" panose="020F0502020204030204" pitchFamily="34" charset="0"/>
              </a:rPr>
              <a:t>صيد السمك</a:t>
            </a:r>
          </a:p>
          <a:p>
            <a:pPr algn="r" rtl="1"/>
            <a:r>
              <a:rPr lang="ar-DZ" sz="1200" b="1" dirty="0">
                <a:latin typeface="Calibri" panose="020F0502020204030204" pitchFamily="34" charset="0"/>
              </a:rPr>
              <a:t>الصيد</a:t>
            </a:r>
          </a:p>
          <a:p>
            <a:pPr algn="r" rtl="1"/>
            <a:r>
              <a:rPr lang="ar-DZ" sz="1200" b="1" dirty="0">
                <a:latin typeface="Calibri" panose="020F0502020204030204" pitchFamily="34" charset="0"/>
              </a:rPr>
              <a:t>السياحة</a:t>
            </a:r>
          </a:p>
          <a:p>
            <a:pPr algn="r" rtl="1"/>
            <a:r>
              <a:rPr lang="ar-DZ" sz="1200" b="1" dirty="0">
                <a:latin typeface="Calibri" panose="020F0502020204030204" pitchFamily="34" charset="0"/>
              </a:rPr>
              <a:t>صناعة</a:t>
            </a:r>
          </a:p>
          <a:p>
            <a:pPr algn="r" rtl="1"/>
            <a:r>
              <a:rPr lang="ar-DZ" sz="1200" b="1" dirty="0">
                <a:latin typeface="Calibri" panose="020F0502020204030204" pitchFamily="34" charset="0"/>
              </a:rPr>
              <a:t>الطاقة</a:t>
            </a:r>
          </a:p>
          <a:p>
            <a:pPr algn="r" rtl="1"/>
            <a:r>
              <a:rPr lang="ar-DZ" sz="1200" b="1" dirty="0">
                <a:latin typeface="Calibri" panose="020F0502020204030204" pitchFamily="34" charset="0"/>
              </a:rPr>
              <a:t>المواصلات</a:t>
            </a:r>
            <a:endParaRPr lang="en-US" sz="1200" b="1" dirty="0">
              <a:latin typeface="Calibri" panose="020F0502020204030204" pitchFamily="34" charset="0"/>
            </a:endParaRPr>
          </a:p>
        </p:txBody>
      </p:sp>
      <p:sp>
        <p:nvSpPr>
          <p:cNvPr id="21" name="ZoneTexte 20"/>
          <p:cNvSpPr txBox="1"/>
          <p:nvPr/>
        </p:nvSpPr>
        <p:spPr>
          <a:xfrm>
            <a:off x="453168" y="2687536"/>
            <a:ext cx="2242174" cy="830997"/>
          </a:xfrm>
          <a:prstGeom prst="rect">
            <a:avLst/>
          </a:prstGeom>
          <a:solidFill>
            <a:schemeClr val="bg1"/>
          </a:solidFill>
        </p:spPr>
        <p:txBody>
          <a:bodyPr wrap="square" rtlCol="0">
            <a:spAutoFit/>
          </a:bodyPr>
          <a:lstStyle/>
          <a:p>
            <a:pPr algn="r" rtl="1"/>
            <a:r>
              <a:rPr lang="ar-DZ" sz="1200" b="1" dirty="0">
                <a:latin typeface="Calibri" panose="020F0502020204030204" pitchFamily="34" charset="0"/>
              </a:rPr>
              <a:t>القرارات السياسية</a:t>
            </a:r>
          </a:p>
          <a:p>
            <a:pPr algn="r" rtl="1"/>
            <a:r>
              <a:rPr lang="ar-DZ" sz="1200" b="1" dirty="0">
                <a:latin typeface="Calibri" panose="020F0502020204030204" pitchFamily="34" charset="0"/>
              </a:rPr>
              <a:t>الحكم</a:t>
            </a:r>
          </a:p>
          <a:p>
            <a:pPr algn="r" rtl="1"/>
            <a:r>
              <a:rPr lang="ar-DZ" sz="1200" b="1" dirty="0">
                <a:latin typeface="Calibri" panose="020F0502020204030204" pitchFamily="34" charset="0"/>
              </a:rPr>
              <a:t>تغير المناخ</a:t>
            </a:r>
          </a:p>
          <a:p>
            <a:pPr algn="r" rtl="1"/>
            <a:r>
              <a:rPr lang="ar-DZ" sz="1200" b="1" dirty="0">
                <a:latin typeface="Calibri" panose="020F0502020204030204" pitchFamily="34" charset="0"/>
              </a:rPr>
              <a:t>نماذج التنمية والاستهلاك</a:t>
            </a:r>
            <a:endParaRPr lang="en-US" sz="1200" b="1" dirty="0">
              <a:latin typeface="Calibri" panose="020F0502020204030204" pitchFamily="34" charset="0"/>
            </a:endParaRPr>
          </a:p>
        </p:txBody>
      </p:sp>
      <p:sp>
        <p:nvSpPr>
          <p:cNvPr id="22" name="Accolade fermante 21"/>
          <p:cNvSpPr/>
          <p:nvPr/>
        </p:nvSpPr>
        <p:spPr>
          <a:xfrm>
            <a:off x="2653373" y="2178297"/>
            <a:ext cx="408598" cy="1659316"/>
          </a:xfrm>
          <a:prstGeom prst="rightBrace">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p>
        </p:txBody>
      </p:sp>
      <p:sp>
        <p:nvSpPr>
          <p:cNvPr id="23" name="ZoneTexte 22"/>
          <p:cNvSpPr txBox="1"/>
          <p:nvPr/>
        </p:nvSpPr>
        <p:spPr>
          <a:xfrm>
            <a:off x="6480198" y="1698073"/>
            <a:ext cx="1471953" cy="276999"/>
          </a:xfrm>
          <a:prstGeom prst="rect">
            <a:avLst/>
          </a:prstGeom>
          <a:solidFill>
            <a:schemeClr val="bg1"/>
          </a:solidFill>
        </p:spPr>
        <p:txBody>
          <a:bodyPr wrap="square" rtlCol="0">
            <a:spAutoFit/>
          </a:bodyPr>
          <a:lstStyle/>
          <a:p>
            <a:pPr algn="r" rtl="1"/>
            <a:r>
              <a:rPr lang="ar-DZ" sz="1200" b="1" dirty="0">
                <a:latin typeface="Calibri" panose="020F0502020204030204" pitchFamily="34" charset="0"/>
              </a:rPr>
              <a:t>خدمات النظام الإيكولوجي</a:t>
            </a:r>
            <a:endParaRPr lang="en-US" sz="1200" b="1" dirty="0">
              <a:latin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687388" y="930275"/>
            <a:ext cx="8135937" cy="677863"/>
          </a:xfrm>
          <a:prstGeom prst="rect">
            <a:avLst/>
          </a:prstGeom>
        </p:spPr>
        <p:txBody>
          <a:bodyPr/>
          <a:lstStyle/>
          <a:p>
            <a:pPr algn="ctr" eaLnBrk="0" hangingPunct="0">
              <a:spcBef>
                <a:spcPts val="0"/>
              </a:spcBef>
              <a:buFont typeface="Arial" pitchFamily="34" charset="0"/>
              <a:buNone/>
              <a:defRPr/>
            </a:pPr>
            <a:endParaRPr lang="en-US" sz="2400" b="1" dirty="0">
              <a:latin typeface="Maiandra GD" pitchFamily="34" charset="0"/>
              <a:cs typeface="+mn-cs"/>
            </a:endParaRPr>
          </a:p>
        </p:txBody>
      </p:sp>
      <p:sp>
        <p:nvSpPr>
          <p:cNvPr id="10243" name="Titre 2"/>
          <p:cNvSpPr>
            <a:spLocks noGrp="1"/>
          </p:cNvSpPr>
          <p:nvPr>
            <p:ph type="title" idx="4294967295"/>
          </p:nvPr>
        </p:nvSpPr>
        <p:spPr bwMode="auto">
          <a:xfrm>
            <a:off x="914400" y="125413"/>
            <a:ext cx="8229600" cy="504825"/>
          </a:xfrm>
          <a:prstGeom prst="rect">
            <a:avLst/>
          </a:prstGeom>
          <a:solidFill>
            <a:srgbClr val="F6081F"/>
          </a:solidFill>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ar-DZ" altLang="fr-FR" sz="2400" b="1" dirty="0" smtClean="0">
                <a:solidFill>
                  <a:schemeClr val="bg1"/>
                </a:solidFill>
              </a:rPr>
              <a:t>مواضيع </a:t>
            </a:r>
            <a:r>
              <a:rPr lang="ar-DZ" altLang="fr-FR" sz="2400" b="1" dirty="0" smtClean="0">
                <a:solidFill>
                  <a:schemeClr val="bg1"/>
                </a:solidFill>
              </a:rPr>
              <a:t>مرصد </a:t>
            </a:r>
            <a:r>
              <a:rPr lang="ar-DZ" sz="2400" b="1" dirty="0">
                <a:solidFill>
                  <a:schemeClr val="bg1"/>
                </a:solidFill>
              </a:rPr>
              <a:t>لمراقبة المناطق الرطبة المتوسطية</a:t>
            </a:r>
            <a:endParaRPr lang="en-US" altLang="fr-FR" sz="2400" i="1" dirty="0" smtClean="0">
              <a:solidFill>
                <a:schemeClr val="bg1"/>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2257067254"/>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sp>
        <p:nvSpPr>
          <p:cNvPr id="11" name="ZoneTexte 10"/>
          <p:cNvSpPr txBox="1"/>
          <p:nvPr/>
        </p:nvSpPr>
        <p:spPr>
          <a:xfrm>
            <a:off x="599394" y="861225"/>
            <a:ext cx="8175172" cy="4431983"/>
          </a:xfrm>
          <a:prstGeom prst="rect">
            <a:avLst/>
          </a:prstGeom>
          <a:noFill/>
        </p:spPr>
        <p:txBody>
          <a:bodyPr wrap="square">
            <a:spAutoFit/>
          </a:bodyPr>
          <a:lstStyle/>
          <a:p>
            <a:pPr algn="r" rtl="1">
              <a:spcBef>
                <a:spcPts val="1200"/>
              </a:spcBef>
            </a:pPr>
            <a:r>
              <a:rPr lang="ar-DZ" sz="2400" b="1" dirty="0">
                <a:solidFill>
                  <a:srgbClr val="227B84"/>
                </a:solidFill>
                <a:latin typeface="Maiandra GD" pitchFamily="34" charset="0"/>
              </a:rPr>
              <a:t>5 محاور رئيسية:</a:t>
            </a:r>
          </a:p>
          <a:p>
            <a:pPr algn="r" rtl="1">
              <a:spcBef>
                <a:spcPts val="1200"/>
              </a:spcBef>
            </a:pPr>
            <a:endParaRPr lang="ar-DZ" sz="2400" b="1" dirty="0">
              <a:solidFill>
                <a:srgbClr val="227B84"/>
              </a:solidFill>
              <a:latin typeface="Maiandra GD" pitchFamily="34" charset="0"/>
            </a:endParaRPr>
          </a:p>
          <a:p>
            <a:pPr algn="r" rtl="1">
              <a:spcBef>
                <a:spcPts val="1200"/>
              </a:spcBef>
            </a:pPr>
            <a:endParaRPr lang="ar-DZ" sz="2400" b="1" dirty="0">
              <a:latin typeface="Maiandra GD" pitchFamily="34" charset="0"/>
            </a:endParaRPr>
          </a:p>
          <a:p>
            <a:pPr algn="r" rtl="1">
              <a:spcBef>
                <a:spcPts val="1200"/>
              </a:spcBef>
            </a:pPr>
            <a:r>
              <a:rPr lang="ar-DZ" sz="2400" b="1" dirty="0">
                <a:latin typeface="Maiandra GD" pitchFamily="34" charset="0"/>
              </a:rPr>
              <a:t>التنوع البيولوجي (بما في ذلك النظم الإيكولوجية)</a:t>
            </a:r>
          </a:p>
          <a:p>
            <a:pPr algn="r" rtl="1">
              <a:spcBef>
                <a:spcPts val="1200"/>
              </a:spcBef>
            </a:pPr>
            <a:r>
              <a:rPr lang="ar-DZ" sz="2400" b="1" dirty="0" smtClean="0">
                <a:latin typeface="Maiandra GD" pitchFamily="34" charset="0"/>
              </a:rPr>
              <a:t>ماء</a:t>
            </a:r>
            <a:endParaRPr lang="ar-DZ" sz="2400" b="1" dirty="0">
              <a:latin typeface="Maiandra GD" pitchFamily="34" charset="0"/>
            </a:endParaRPr>
          </a:p>
          <a:p>
            <a:pPr algn="r" rtl="1">
              <a:spcBef>
                <a:spcPts val="1200"/>
              </a:spcBef>
            </a:pPr>
            <a:r>
              <a:rPr lang="ar-DZ" sz="2400" b="1" dirty="0" smtClean="0">
                <a:latin typeface="Maiandra GD" pitchFamily="34" charset="0"/>
              </a:rPr>
              <a:t>الخدمات </a:t>
            </a:r>
            <a:r>
              <a:rPr lang="ar-DZ" sz="2400" b="1" dirty="0">
                <a:latin typeface="Maiandra GD" pitchFamily="34" charset="0"/>
              </a:rPr>
              <a:t>البيئية</a:t>
            </a:r>
          </a:p>
          <a:p>
            <a:pPr algn="r" rtl="1">
              <a:spcBef>
                <a:spcPts val="1200"/>
              </a:spcBef>
            </a:pPr>
            <a:r>
              <a:rPr lang="ar-DZ" sz="2400" b="1" dirty="0" smtClean="0">
                <a:latin typeface="Maiandra GD" pitchFamily="34" charset="0"/>
              </a:rPr>
              <a:t>الضغوط </a:t>
            </a:r>
            <a:r>
              <a:rPr lang="ar-DZ" sz="2400" b="1" dirty="0">
                <a:latin typeface="Maiandra GD" pitchFamily="34" charset="0"/>
              </a:rPr>
              <a:t>على ا</a:t>
            </a:r>
            <a:r>
              <a:rPr lang="ar-DZ" sz="2400" b="1" dirty="0" smtClean="0">
                <a:latin typeface="Maiandra GD" pitchFamily="34" charset="0"/>
              </a:rPr>
              <a:t>لمناطق </a:t>
            </a:r>
            <a:r>
              <a:rPr lang="ar-DZ" sz="2400" b="1" dirty="0">
                <a:latin typeface="Maiandra GD" pitchFamily="34" charset="0"/>
              </a:rPr>
              <a:t>الرطبة وسائقيها</a:t>
            </a:r>
          </a:p>
          <a:p>
            <a:pPr algn="r" rtl="1">
              <a:spcBef>
                <a:spcPts val="1200"/>
              </a:spcBef>
            </a:pPr>
            <a:r>
              <a:rPr lang="ar-DZ" sz="2400" b="1" dirty="0" smtClean="0">
                <a:latin typeface="Maiandra GD" pitchFamily="34" charset="0"/>
              </a:rPr>
              <a:t>إجراءات </a:t>
            </a:r>
            <a:r>
              <a:rPr lang="ar-DZ" sz="2400" b="1" dirty="0">
                <a:latin typeface="Maiandra GD" pitchFamily="34" charset="0"/>
              </a:rPr>
              <a:t>لتحسين مصير الأراضي الرطبة</a:t>
            </a:r>
            <a:endParaRPr lang="en-GB" sz="2000" dirty="0" smtClean="0"/>
          </a:p>
          <a:p>
            <a:r>
              <a:rPr lang="en-GB" sz="2000" dirty="0" smtClean="0"/>
              <a:t> </a:t>
            </a:r>
            <a:endParaRPr lang="en-GB" sz="2000" dirty="0"/>
          </a:p>
        </p:txBody>
      </p:sp>
      <p:pic>
        <p:nvPicPr>
          <p:cNvPr id="12" name="Picture 11" descr="padulu par O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635" y="4255325"/>
            <a:ext cx="3072960" cy="23047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descr="P10900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635" y="861225"/>
            <a:ext cx="2232120" cy="2976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19489</TotalTime>
  <Words>2921</Words>
  <Application>Microsoft Office PowerPoint</Application>
  <PresentationFormat>Affichage à l'écran (4:3)</PresentationFormat>
  <Paragraphs>493</Paragraphs>
  <Slides>59</Slides>
  <Notes>16</Notes>
  <HiddenSlides>5</HiddenSlides>
  <MMClips>0</MMClips>
  <ScaleCrop>false</ScaleCrop>
  <HeadingPairs>
    <vt:vector size="8" baseType="variant">
      <vt:variant>
        <vt:lpstr>Polices utilisées</vt:lpstr>
      </vt:variant>
      <vt:variant>
        <vt:i4>9</vt:i4>
      </vt:variant>
      <vt:variant>
        <vt:lpstr>Thème</vt:lpstr>
      </vt:variant>
      <vt:variant>
        <vt:i4>1</vt:i4>
      </vt:variant>
      <vt:variant>
        <vt:lpstr>Serveurs OLE incorporés</vt:lpstr>
      </vt:variant>
      <vt:variant>
        <vt:i4>1</vt:i4>
      </vt:variant>
      <vt:variant>
        <vt:lpstr>Titres des diapositives</vt:lpstr>
      </vt:variant>
      <vt:variant>
        <vt:i4>59</vt:i4>
      </vt:variant>
    </vt:vector>
  </HeadingPairs>
  <TitlesOfParts>
    <vt:vector size="70" baseType="lpstr">
      <vt:lpstr>Arial</vt:lpstr>
      <vt:lpstr>Arial Narrow</vt:lpstr>
      <vt:lpstr>Calibri</vt:lpstr>
      <vt:lpstr>Courier New</vt:lpstr>
      <vt:lpstr>Helvetica-Oblique</vt:lpstr>
      <vt:lpstr>Maiandra GD</vt:lpstr>
      <vt:lpstr>Tahoma</vt:lpstr>
      <vt:lpstr>Times New Roman</vt:lpstr>
      <vt:lpstr>Wingdings</vt:lpstr>
      <vt:lpstr>1_Thème Office</vt:lpstr>
      <vt:lpstr>Feuille Microsoft Excel 97-2003</vt:lpstr>
      <vt:lpstr>نوفمبر 2019</vt:lpstr>
      <vt:lpstr>لماذا مرصد لمراقبة المناطق الرطبة المتوسطية ؟</vt:lpstr>
      <vt:lpstr>Présentation PowerPoint</vt:lpstr>
      <vt:lpstr>Présentation PowerPoint</vt:lpstr>
      <vt:lpstr>مرصد لمراقبة المناطق الرطبة المتوسطية</vt:lpstr>
      <vt:lpstr>مرصد لمراقبة المناطق الرطبة المتوسطية : الأهداف</vt:lpstr>
      <vt:lpstr>Présentation PowerPoint</vt:lpstr>
      <vt:lpstr>إطار منطقي للمناطق الرطبة المتوسطية و مرصد لمراقبة المناطق الرطبة المتوسطية DPSIR</vt:lpstr>
      <vt:lpstr>مواضيع مرصد لمراقبة المناطق الرطبة المتوسطية</vt:lpstr>
      <vt:lpstr>الحوكمة والشراكة</vt:lpstr>
      <vt:lpstr>استراتيجية الاتصال و النشر</vt:lpstr>
      <vt:lpstr>استراتيجية الاتصال و النشر</vt:lpstr>
      <vt:lpstr>مؤشرات  MWO</vt:lpstr>
      <vt:lpstr>طرق تطوير / حساب المؤشرات</vt:lpstr>
      <vt:lpstr>طرق تطوير / حساب المؤشرات</vt:lpstr>
      <vt:lpstr>تخطيط تخزين البيانات (والتكامل)</vt:lpstr>
      <vt:lpstr>جمع / تخزين البيانات وحساب المؤشرات</vt:lpstr>
      <vt:lpstr>تحليل البيانات</vt:lpstr>
      <vt:lpstr>التواصل والنقل</vt:lpstr>
      <vt:lpstr>البناء خطوة بخطوة ...</vt:lpstr>
      <vt:lpstr>الخطوات ال 16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ليستنتج…</vt:lpstr>
      <vt:lpstr>توقعات الأراضي الرطبة المتوسطية</vt:lpstr>
      <vt:lpstr>Présentation PowerPoint</vt:lpstr>
      <vt:lpstr>Présentation PowerPoint</vt:lpstr>
      <vt:lpstr>Présentation PowerPoint</vt:lpstr>
      <vt:lpstr>Hotamış Marshes ، تركيا</vt:lpstr>
      <vt:lpstr>Présentation PowerPoint</vt:lpstr>
      <vt:lpstr>تحول أوساط الأراضي الرطبة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تدفق نهر البحر الأبيض المتوسط</vt:lpstr>
      <vt:lpstr>جريان النهر</vt:lpstr>
      <vt:lpstr>Présentation PowerPoint</vt:lpstr>
      <vt:lpstr>الطلب على المياه لكل قطاع</vt:lpstr>
      <vt:lpstr>Présentation PowerPoint</vt:lpstr>
      <vt:lpstr>Présentation PowerPoint</vt:lpstr>
      <vt:lpstr>Présentation PowerPoint</vt:lpstr>
      <vt:lpstr>Présentation PowerPoint</vt:lpstr>
      <vt:lpstr>التطوير قيد التقدم</vt:lpstr>
      <vt:lpstr>التطوير قيد التقدم</vt:lpstr>
      <vt:lpstr>www.tourduvalat.org</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jenyfer</dc:creator>
  <cp:lastModifiedBy>Utilisateur Windows</cp:lastModifiedBy>
  <cp:revision>508</cp:revision>
  <dcterms:created xsi:type="dcterms:W3CDTF">2011-05-03T08:32:01Z</dcterms:created>
  <dcterms:modified xsi:type="dcterms:W3CDTF">2020-08-18T10:27:59Z</dcterms:modified>
</cp:coreProperties>
</file>