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62" r:id="rId2"/>
    <p:sldId id="345" r:id="rId3"/>
    <p:sldId id="367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48" r:id="rId12"/>
    <p:sldId id="349" r:id="rId13"/>
    <p:sldId id="346" r:id="rId14"/>
    <p:sldId id="350" r:id="rId15"/>
    <p:sldId id="370" r:id="rId16"/>
    <p:sldId id="365" r:id="rId17"/>
    <p:sldId id="363" r:id="rId18"/>
    <p:sldId id="371" r:id="rId19"/>
    <p:sldId id="366" r:id="rId20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7B84"/>
    <a:srgbClr val="225BA6"/>
    <a:srgbClr val="0054A6"/>
    <a:srgbClr val="5BC4BF"/>
    <a:srgbClr val="DFEAF9"/>
    <a:srgbClr val="C5D9F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3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1578" y="-108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627CBF-E0E1-4182-B934-60B3AFBC5180}" type="datetimeFigureOut">
              <a:rPr lang="en-GB"/>
              <a:pPr>
                <a:defRPr/>
              </a:pPr>
              <a:t>18/08/2020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757FBE5-0B4E-4D68-B264-B15815BA8A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166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45F823E-A23A-414C-8295-49A47FF6651E}" type="datetimeFigureOut">
              <a:rPr lang="en-GB"/>
              <a:pPr>
                <a:defRPr/>
              </a:pPr>
              <a:t>18/08/2020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5C50E9-CDEA-47D1-82B3-F3ADB83740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034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5" name="Image 9" descr="Prespa Gorica 060910 (11).JPG"/>
          <p:cNvPicPr>
            <a:picLocks noChangeAspect="1"/>
          </p:cNvPicPr>
          <p:nvPr userDrawn="1"/>
        </p:nvPicPr>
        <p:blipFill>
          <a:blip r:embed="rId2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31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4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472527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 descr="Prespa Gorica 060910 (11)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Centre de Recherche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pour la conservation 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des Zones Humides Méditerranéennes</a:t>
            </a:r>
          </a:p>
        </p:txBody>
      </p:sp>
      <p:pic>
        <p:nvPicPr>
          <p:cNvPr id="6" name="Image 3" descr="DSC_1060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Image 12" descr="TDV300_impressiondp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409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20705"/>
          <p:cNvPicPr>
            <a:picLocks noChangeAspect="1" noChangeArrowheads="1"/>
          </p:cNvPicPr>
          <p:nvPr userDrawn="1"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Image 11" descr="TDV300_impressiondp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8" name="Image 13" descr="IMGP1098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7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2250"/>
            <a:ext cx="8229600" cy="65881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8800" y="1084263"/>
            <a:ext cx="8034338" cy="504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440816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457200" y="222250"/>
            <a:ext cx="8229600" cy="65881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58800" y="1084263"/>
            <a:ext cx="3940175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51375" y="1084263"/>
            <a:ext cx="3941763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58800" y="3681413"/>
            <a:ext cx="3940175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51375" y="3681413"/>
            <a:ext cx="3941763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5149531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Image 7" descr="Prespa Gorica 060910 (11).JPG"/>
          <p:cNvPicPr>
            <a:picLocks noChangeAspect="1"/>
          </p:cNvPicPr>
          <p:nvPr/>
        </p:nvPicPr>
        <p:blipFill>
          <a:blip r:embed="rId9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6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jpeg"/><Relationship Id="rId5" Type="http://schemas.openxmlformats.org/officeDocument/2006/relationships/image" Target="../media/image27.emf"/><Relationship Id="rId4" Type="http://schemas.openxmlformats.org/officeDocument/2006/relationships/oleObject" Target="../embeddings/Feuille_Microsoft_Excel_97-20033.xls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jpeg"/><Relationship Id="rId5" Type="http://schemas.openxmlformats.org/officeDocument/2006/relationships/image" Target="../media/image31.emf"/><Relationship Id="rId4" Type="http://schemas.openxmlformats.org/officeDocument/2006/relationships/oleObject" Target="../embeddings/Feuille_Microsoft_Excel_97-20034.xls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oleObject" Target="../embeddings/oleObject5.bin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jpeg"/><Relationship Id="rId5" Type="http://schemas.openxmlformats.org/officeDocument/2006/relationships/image" Target="../media/image33.emf"/><Relationship Id="rId4" Type="http://schemas.openxmlformats.org/officeDocument/2006/relationships/oleObject" Target="../embeddings/Feuille_Microsoft_Excel_97-20035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3.emf"/><Relationship Id="rId4" Type="http://schemas.openxmlformats.org/officeDocument/2006/relationships/oleObject" Target="../embeddings/Feuille_Microsoft_Excel_97-20036.xls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Feuille_Microsoft_Excel_97-2003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5" Type="http://schemas.openxmlformats.org/officeDocument/2006/relationships/image" Target="../media/image26.emf"/><Relationship Id="rId4" Type="http://schemas.openxmlformats.org/officeDocument/2006/relationships/oleObject" Target="../embeddings/Feuille_Microsoft_Excel_97-20032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33825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ar-DZ" altLang="fr-FR" sz="1600" dirty="0"/>
              <a:t>19 نوفمبر 2019</a:t>
            </a:r>
            <a:endParaRPr lang="en-GB" altLang="fr-FR" sz="1600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3075710" y="2357438"/>
            <a:ext cx="5717454" cy="158591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ar-DZ" altLang="fr-FR" sz="2800" b="1" dirty="0"/>
              <a:t>رصد التطورات في </a:t>
            </a:r>
            <a:r>
              <a:rPr lang="ar-DZ" altLang="fr-FR" sz="2800" b="1" dirty="0" err="1" smtClean="0"/>
              <a:t>الكامارج</a:t>
            </a:r>
            <a:r>
              <a:rPr lang="ar-DZ" altLang="fr-FR" sz="2800" b="1" dirty="0" smtClean="0"/>
              <a:t> </a:t>
            </a:r>
            <a:r>
              <a:rPr lang="ar-DZ" altLang="fr-FR" sz="2800" b="1" dirty="0"/>
              <a:t>-</a:t>
            </a:r>
          </a:p>
          <a:p>
            <a:pPr eaLnBrk="1" hangingPunct="1"/>
            <a:r>
              <a:rPr lang="ar-DZ" altLang="fr-FR" sz="2800" b="1" dirty="0"/>
              <a:t>زيارة ميدانية</a:t>
            </a:r>
            <a:endParaRPr lang="en-GB" altLang="fr-FR" sz="2800" b="1" dirty="0" smtClean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55" y="5684520"/>
            <a:ext cx="1948236" cy="7968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Image 4" descr="C:\Users\AAN\AppData\Local\Microsoft\Windows\Temporary Internet Files\Content.Outlook\M3B0HPXY\logo_lt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332" y="5164017"/>
            <a:ext cx="1335054" cy="1499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FFEM-logo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2707" y="5754545"/>
            <a:ext cx="2721347" cy="656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20" name="Rectangle 8"/>
          <p:cNvSpPr>
            <a:spLocks noGrp="1" noChangeArrowheads="1"/>
          </p:cNvSpPr>
          <p:nvPr>
            <p:ph idx="1"/>
          </p:nvPr>
        </p:nvSpPr>
        <p:spPr>
          <a:xfrm>
            <a:off x="768350" y="1141413"/>
            <a:ext cx="7785100" cy="1318758"/>
          </a:xfrm>
          <a:solidFill>
            <a:schemeClr val="bg1"/>
          </a:solidFill>
          <a:ln algn="ctr">
            <a:noFill/>
            <a:miter lim="800000"/>
            <a:headEnd/>
            <a:tailEnd/>
          </a:ln>
        </p:spPr>
        <p:txBody>
          <a:bodyPr/>
          <a:lstStyle/>
          <a:p>
            <a:pPr marL="625475" indent="-625475" rtl="1">
              <a:spcBef>
                <a:spcPct val="0"/>
              </a:spcBef>
              <a:buNone/>
            </a:pP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   </a:t>
            </a:r>
            <a:r>
              <a:rPr lang="ar-DZ" altLang="fr-FR" sz="2000" b="1" i="1" dirty="0">
                <a:solidFill>
                  <a:srgbClr val="0070C0"/>
                </a:solidFill>
                <a:latin typeface="+mj-lt"/>
              </a:rPr>
              <a:t>تآكل الخط الساحلي في </a:t>
            </a:r>
            <a:r>
              <a:rPr lang="ar-DZ" altLang="fr-FR" sz="2000" b="1" i="1" dirty="0" err="1">
                <a:solidFill>
                  <a:srgbClr val="0070C0"/>
                </a:solidFill>
                <a:latin typeface="+mj-lt"/>
              </a:rPr>
              <a:t>كامارغ</a:t>
            </a:r>
            <a:r>
              <a:rPr lang="ar-DZ" altLang="fr-FR" sz="2000" b="1" i="1" dirty="0">
                <a:solidFill>
                  <a:srgbClr val="0070C0"/>
                </a:solidFill>
                <a:latin typeface="+mj-lt"/>
              </a:rPr>
              <a:t> = نتيجة للسياسات الطويلة التي تبلغ 150 عامًا لتخطيط استخدام الأراضي في المراحل الأولى: إعادة التشجير ، وإنتاج الطاقة ، والملاحة ...</a:t>
            </a:r>
            <a:endParaRPr lang="fr-FR" altLang="fr-FR" sz="2000" b="1" i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22922" name="Rectangle 10"/>
          <p:cNvSpPr>
            <a:spLocks noChangeArrowheads="1"/>
          </p:cNvSpPr>
          <p:nvPr/>
        </p:nvSpPr>
        <p:spPr bwMode="auto">
          <a:xfrm>
            <a:off x="591910" y="2302668"/>
            <a:ext cx="8093075" cy="22145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r"/>
            <a:r>
              <a:rPr lang="ar-DZ" altLang="fr-FR" b="1" i="1" dirty="0">
                <a:solidFill>
                  <a:srgbClr val="0070C0"/>
                </a:solidFill>
                <a:latin typeface="Arial" charset="0"/>
              </a:rPr>
              <a:t>كما هو الحال في كثير من الأحيان ، تعتمد الأراضي الرطبة بشكل كبير على قرارات المنبع</a:t>
            </a:r>
            <a:endParaRPr lang="fr-FR" altLang="fr-FR" b="1" i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خاتمة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4062" y="4547506"/>
            <a:ext cx="8093075" cy="22145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r"/>
            <a:r>
              <a:rPr lang="ar-DZ" altLang="fr-FR" b="1" i="1" dirty="0">
                <a:solidFill>
                  <a:srgbClr val="0070C0"/>
                </a:solidFill>
                <a:latin typeface="Arial" charset="0"/>
              </a:rPr>
              <a:t>احذروا الاستنتاجات المتسرعة:</a:t>
            </a:r>
          </a:p>
          <a:p>
            <a:pPr algn="r"/>
            <a:r>
              <a:rPr lang="ar-DZ" altLang="fr-FR" b="1" i="1" dirty="0">
                <a:solidFill>
                  <a:srgbClr val="0070C0"/>
                </a:solidFill>
                <a:latin typeface="Arial" charset="0"/>
              </a:rPr>
              <a:t>التآكل الساحلي = تأثير ارتفاع مستوى سطح البحر؟</a:t>
            </a:r>
          </a:p>
          <a:p>
            <a:pPr algn="r"/>
            <a:r>
              <a:rPr lang="ar-DZ" altLang="fr-FR" b="1" i="1" dirty="0">
                <a:solidFill>
                  <a:srgbClr val="0070C0"/>
                </a:solidFill>
                <a:latin typeface="Arial" charset="0"/>
              </a:rPr>
              <a:t>فقدان الرواسب: السدود فقط؟</a:t>
            </a:r>
            <a:endParaRPr lang="fr-FR" altLang="fr-FR" i="1" dirty="0">
              <a:solidFill>
                <a:srgbClr val="0070C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79447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22" grpId="0" animBg="1" autoUpdateAnimBg="0"/>
      <p:bldP spid="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17513" y="1946275"/>
          <a:ext cx="8016875" cy="384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0" name="Graphique" r:id="rId4" imgW="6067453" imgH="3686232" progId="Excel.Chart.8">
                  <p:embed/>
                </p:oleObj>
              </mc:Choice>
              <mc:Fallback>
                <p:oleObj name="Graphique" r:id="rId4" imgW="6067453" imgH="3686232" progId="Excel.Chart.8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3694"/>
                      <a:stretch>
                        <a:fillRect/>
                      </a:stretch>
                    </p:blipFill>
                    <p:spPr bwMode="auto">
                      <a:xfrm>
                        <a:off x="417513" y="1946275"/>
                        <a:ext cx="8016875" cy="3849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1716088" y="1892300"/>
            <a:ext cx="3355975" cy="1362075"/>
            <a:chOff x="1081" y="1486"/>
            <a:chExt cx="2114" cy="858"/>
          </a:xfrm>
        </p:grpSpPr>
        <p:sp>
          <p:nvSpPr>
            <p:cNvPr id="46084" name="Line 4"/>
            <p:cNvSpPr>
              <a:spLocks noChangeShapeType="1"/>
            </p:cNvSpPr>
            <p:nvPr/>
          </p:nvSpPr>
          <p:spPr bwMode="auto">
            <a:xfrm>
              <a:off x="2059" y="1768"/>
              <a:ext cx="0" cy="57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fr-FR"/>
            </a:p>
          </p:txBody>
        </p:sp>
        <p:sp>
          <p:nvSpPr>
            <p:cNvPr id="46085" name="Text Box 5"/>
            <p:cNvSpPr txBox="1">
              <a:spLocks noChangeArrowheads="1"/>
            </p:cNvSpPr>
            <p:nvPr/>
          </p:nvSpPr>
          <p:spPr bwMode="auto">
            <a:xfrm>
              <a:off x="1081" y="1486"/>
              <a:ext cx="2114" cy="256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rtl="1">
                <a:spcBef>
                  <a:spcPct val="50000"/>
                </a:spcBef>
              </a:pPr>
              <a:r>
                <a:rPr lang="ar-DZ" altLang="fr-FR" sz="2000" b="1" dirty="0">
                  <a:solidFill>
                    <a:schemeClr val="accent1"/>
                  </a:solidFill>
                  <a:latin typeface="Maiandra GD" pitchFamily="34" charset="0"/>
                </a:rPr>
                <a:t>زيادة المنافسة الدولية</a:t>
              </a:r>
              <a:endParaRPr lang="en-US" altLang="fr-FR" sz="2000" b="1" dirty="0">
                <a:solidFill>
                  <a:schemeClr val="accent1"/>
                </a:solidFill>
                <a:latin typeface="Maiandra GD" pitchFamily="34" charset="0"/>
              </a:endParaRPr>
            </a:p>
          </p:txBody>
        </p:sp>
      </p:grp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4849813" y="3598863"/>
            <a:ext cx="0" cy="9144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4211638" y="3141663"/>
            <a:ext cx="1238250" cy="406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sz="2000" b="1" dirty="0">
                <a:solidFill>
                  <a:schemeClr val="accent1"/>
                </a:solidFill>
                <a:latin typeface="Maiandra GD" pitchFamily="34" charset="0"/>
              </a:rPr>
              <a:t>الإعانات</a:t>
            </a:r>
            <a:endParaRPr lang="en-US" altLang="fr-FR" sz="2000" b="1" dirty="0">
              <a:solidFill>
                <a:schemeClr val="accent1"/>
              </a:solidFill>
              <a:latin typeface="Maiandra GD" pitchFamily="34" charset="0"/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6591300" y="2770188"/>
            <a:ext cx="0" cy="452437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5245100" y="2033588"/>
            <a:ext cx="2457450" cy="70788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DZ" altLang="fr-FR" sz="2000" b="1" dirty="0">
                <a:solidFill>
                  <a:schemeClr val="accent1"/>
                </a:solidFill>
                <a:latin typeface="Maiandra GD" pitchFamily="34" charset="0"/>
              </a:rPr>
              <a:t>دعم أقل (قواعد التجارة العالمية الجديدة)</a:t>
            </a:r>
            <a:endParaRPr lang="en-US" altLang="fr-FR" sz="2000" b="1" dirty="0">
              <a:solidFill>
                <a:schemeClr val="accent1"/>
              </a:solidFill>
              <a:latin typeface="Maiandra GD" pitchFamily="34" charset="0"/>
            </a:endParaRP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601663" y="612775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800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257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14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1717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ar-DZ" altLang="fr-FR" sz="2800" dirty="0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مساحة سطح حقل الأرز في فرنسا (98٪ = </a:t>
            </a:r>
            <a:r>
              <a:rPr lang="ar-DZ" altLang="fr-FR" sz="2800" dirty="0" err="1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كامارج</a:t>
            </a:r>
            <a:r>
              <a:rPr lang="ar-DZ" altLang="fr-FR" sz="2800" dirty="0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)</a:t>
            </a:r>
            <a:endParaRPr lang="fr-FR" altLang="fr-FR" sz="2400" b="1" i="1" dirty="0">
              <a:solidFill>
                <a:srgbClr val="225BA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6091" name="Picture 11" descr="Epandage rizièr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732213"/>
            <a:ext cx="2052638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92" name="Line 12"/>
          <p:cNvSpPr>
            <a:spLocks noChangeShapeType="1"/>
          </p:cNvSpPr>
          <p:nvPr/>
        </p:nvSpPr>
        <p:spPr bwMode="auto">
          <a:xfrm>
            <a:off x="2947988" y="2378075"/>
            <a:ext cx="0" cy="7635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95" name="Line 15"/>
          <p:cNvSpPr>
            <a:spLocks noChangeShapeType="1"/>
          </p:cNvSpPr>
          <p:nvPr/>
        </p:nvSpPr>
        <p:spPr bwMode="auto">
          <a:xfrm>
            <a:off x="4918075" y="3530600"/>
            <a:ext cx="0" cy="7635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>
            <a:off x="6661150" y="2776538"/>
            <a:ext cx="0" cy="39687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97" name="Titre 2"/>
          <p:cNvSpPr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الأرز في </a:t>
            </a:r>
            <a:r>
              <a:rPr lang="ar-DZ" altLang="fr-FR" sz="2000" b="1" dirty="0" err="1">
                <a:solidFill>
                  <a:schemeClr val="bg1"/>
                </a:solidFill>
              </a:rPr>
              <a:t>كامارغ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  <p:pic>
        <p:nvPicPr>
          <p:cNvPr id="46098" name="Picture 18" descr="hisr76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3557588"/>
            <a:ext cx="2166938" cy="14763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 animBg="1"/>
      <p:bldP spid="46089" grpId="0" animBg="1"/>
      <p:bldP spid="46092" grpId="0" animBg="1"/>
      <p:bldP spid="46095" grpId="0" animBg="1"/>
      <p:bldP spid="460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riz_OSj_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723900"/>
            <a:ext cx="7361237" cy="61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7" name="Titre 2"/>
          <p:cNvSpPr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الأرز في </a:t>
            </a:r>
            <a:r>
              <a:rPr lang="ar-DZ" altLang="fr-FR" sz="2000" b="1" dirty="0" err="1">
                <a:solidFill>
                  <a:schemeClr val="bg1"/>
                </a:solidFill>
              </a:rPr>
              <a:t>كامارغ</a:t>
            </a:r>
            <a:endParaRPr lang="en-GB" altLang="fr-FR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01663" y="612775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800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257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14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1717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fr-FR" altLang="fr-FR" sz="2800"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85850" y="95254"/>
            <a:ext cx="7934325" cy="45720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  <a:latin typeface="Maiandra GD" pitchFamily="34" charset="0"/>
              </a:rPr>
              <a:t>الزراعة تؤثر </a:t>
            </a:r>
            <a:r>
              <a:rPr lang="ar-DZ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على </a:t>
            </a:r>
            <a:r>
              <a:rPr lang="ar-DZ" altLang="fr-FR" sz="2400" b="1" dirty="0" smtClean="0">
                <a:solidFill>
                  <a:schemeClr val="bg1"/>
                </a:solidFill>
              </a:rPr>
              <a:t>الأوساط </a:t>
            </a:r>
            <a:r>
              <a:rPr lang="ar-DZ" altLang="fr-FR" sz="2400" b="1" dirty="0">
                <a:solidFill>
                  <a:schemeClr val="bg1"/>
                </a:solidFill>
              </a:rPr>
              <a:t>الطبيعية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905625" y="2625725"/>
            <a:ext cx="1851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600">
                <a:solidFill>
                  <a:schemeClr val="bg1"/>
                </a:solidFill>
              </a:rPr>
              <a:t>Surfaces en riz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7117669" y="2233839"/>
            <a:ext cx="19653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dirty="0">
                <a:solidFill>
                  <a:schemeClr val="accent2"/>
                </a:solidFill>
              </a:rPr>
              <a:t>مساحة حقول الأرز (حسب أسعار السوق العالمية ، السياسة الزراعية المشتركة ...)</a:t>
            </a:r>
            <a:endParaRPr lang="fr-FR" altLang="fr-FR" sz="1400" dirty="0">
              <a:solidFill>
                <a:schemeClr val="accent2"/>
              </a:solidFill>
            </a:endParaRPr>
          </a:p>
        </p:txBody>
      </p:sp>
      <p:grpSp>
        <p:nvGrpSpPr>
          <p:cNvPr id="44038" name="Group 6"/>
          <p:cNvGrpSpPr>
            <a:grpSpLocks/>
          </p:cNvGrpSpPr>
          <p:nvPr/>
        </p:nvGrpSpPr>
        <p:grpSpPr bwMode="auto">
          <a:xfrm>
            <a:off x="3089564" y="3716338"/>
            <a:ext cx="5328949" cy="2355850"/>
            <a:chOff x="727" y="2568"/>
            <a:chExt cx="4937" cy="1619"/>
          </a:xfrm>
        </p:grpSpPr>
        <p:grpSp>
          <p:nvGrpSpPr>
            <p:cNvPr id="44039" name="Group 7"/>
            <p:cNvGrpSpPr>
              <a:grpSpLocks/>
            </p:cNvGrpSpPr>
            <p:nvPr/>
          </p:nvGrpSpPr>
          <p:grpSpPr bwMode="auto">
            <a:xfrm>
              <a:off x="727" y="2568"/>
              <a:ext cx="4807" cy="1619"/>
              <a:chOff x="553" y="2540"/>
              <a:chExt cx="4981" cy="1647"/>
            </a:xfrm>
          </p:grpSpPr>
          <p:graphicFrame>
            <p:nvGraphicFramePr>
              <p:cNvPr id="44040" name="Object 8"/>
              <p:cNvGraphicFramePr>
                <a:graphicFrameLocks noChangeAspect="1"/>
              </p:cNvGraphicFramePr>
              <p:nvPr/>
            </p:nvGraphicFramePr>
            <p:xfrm>
              <a:off x="553" y="2540"/>
              <a:ext cx="3776" cy="16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4067" name="Graphique" r:id="rId4" imgW="9715500" imgH="5086502" progId="Excel.Chart.8">
                      <p:embed/>
                    </p:oleObj>
                  </mc:Choice>
                  <mc:Fallback>
                    <p:oleObj name="Graphique" r:id="rId4" imgW="9715500" imgH="5086502" progId="Excel.Chart.8">
                      <p:embed/>
                      <p:pic>
                        <p:nvPicPr>
                          <p:cNvPr id="0" name="Picture 3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53" y="2540"/>
                            <a:ext cx="3776" cy="164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4041" name="Text Box 9"/>
              <p:cNvSpPr txBox="1">
                <a:spLocks noChangeArrowheads="1"/>
              </p:cNvSpPr>
              <p:nvPr/>
            </p:nvSpPr>
            <p:spPr bwMode="auto">
              <a:xfrm>
                <a:off x="4367" y="3164"/>
                <a:ext cx="1167" cy="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fr-FR" altLang="fr-FR" sz="1600">
                    <a:solidFill>
                      <a:schemeClr val="bg1"/>
                    </a:solidFill>
                  </a:rPr>
                  <a:t>Salinité du Vaccarès</a:t>
                </a:r>
              </a:p>
            </p:txBody>
          </p:sp>
        </p:grpSp>
        <p:sp>
          <p:nvSpPr>
            <p:cNvPr id="44042" name="Text Box 10"/>
            <p:cNvSpPr txBox="1">
              <a:spLocks noChangeArrowheads="1"/>
            </p:cNvSpPr>
            <p:nvPr/>
          </p:nvSpPr>
          <p:spPr bwMode="auto">
            <a:xfrm>
              <a:off x="4630" y="2969"/>
              <a:ext cx="1034" cy="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ar-DZ" altLang="fr-FR" dirty="0">
                  <a:solidFill>
                    <a:schemeClr val="accent2"/>
                  </a:solidFill>
                </a:rPr>
                <a:t>ملاحة بحيرة البحيرات</a:t>
              </a:r>
              <a:endParaRPr lang="fr-FR" altLang="fr-FR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44043" name="Picture 11" descr="Riz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968375"/>
            <a:ext cx="5599112" cy="287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0850" y="2417763"/>
          <a:ext cx="42338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4" name="Graphique" r:id="rId4" imgW="3524380" imgH="2409768" progId="Excel.Chart.8">
                  <p:embed/>
                </p:oleObj>
              </mc:Choice>
              <mc:Fallback>
                <p:oleObj name="Graphique" r:id="rId4" imgW="3524380" imgH="2409768" progId="Excel.Chart.8">
                  <p:embed/>
                  <p:pic>
                    <p:nvPicPr>
                      <p:cNvPr id="0" name="Picture 3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2417763"/>
                        <a:ext cx="4233863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376488" y="1952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572000" y="2925763"/>
            <a:ext cx="25908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fr-FR" altLang="fr-FR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719638" y="4237038"/>
            <a:ext cx="4295775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fr-FR" altLang="fr-FR" sz="1600" i="1" dirty="0" err="1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Zostera</a:t>
            </a:r>
            <a:r>
              <a:rPr lang="fr-FR" altLang="fr-FR" sz="1600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1600" dirty="0" err="1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beds</a:t>
            </a:r>
            <a:r>
              <a:rPr lang="fr-FR" altLang="fr-FR" sz="1600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– </a:t>
            </a:r>
            <a:r>
              <a:rPr lang="fr-FR" altLang="fr-FR" sz="1600" i="1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data </a:t>
            </a:r>
            <a:r>
              <a:rPr lang="fr-FR" altLang="fr-FR" sz="1600" i="1" dirty="0" err="1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TdV</a:t>
            </a:r>
            <a:r>
              <a:rPr lang="fr-FR" altLang="fr-FR" sz="1600" i="1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1600" i="1" dirty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&amp; RNC</a:t>
            </a:r>
          </a:p>
        </p:txBody>
      </p:sp>
      <p:pic>
        <p:nvPicPr>
          <p:cNvPr id="49158" name="Picture 6" descr="zostere 1998bi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749300"/>
            <a:ext cx="4302125" cy="2897188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Zostera marin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965200"/>
            <a:ext cx="4297363" cy="3222625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246688" y="5099050"/>
            <a:ext cx="3143250" cy="148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536575" indent="-536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11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90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699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3493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806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263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720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178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fr-FR" altLang="fr-FR" sz="2400" i="1" dirty="0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  <a:sym typeface="Wingdings" pitchFamily="2" charset="2"/>
            </a:endParaRPr>
          </a:p>
          <a:p>
            <a:pPr algn="r" eaLnBrk="1" hangingPunct="1"/>
            <a:r>
              <a:rPr lang="ar-DZ" altLang="fr-FR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سوق </a:t>
            </a:r>
            <a:r>
              <a:rPr lang="ar-DZ" altLang="fr-FR" sz="2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الأرز + الفيضانات</a:t>
            </a:r>
            <a:endParaRPr lang="fr-FR" altLang="fr-FR" sz="2400" i="1" dirty="0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</a:endParaRPr>
          </a:p>
          <a:p>
            <a:pPr algn="r" eaLnBrk="1" hangingPunct="1">
              <a:buFont typeface="Wingdings" pitchFamily="2" charset="2"/>
              <a:buChar char="à"/>
            </a:pPr>
            <a:r>
              <a:rPr lang="ar-DZ" altLang="fr-FR" sz="2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الملوحة</a:t>
            </a:r>
            <a:endParaRPr lang="fr-FR" altLang="fr-FR" sz="2400" i="1" dirty="0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  <a:sym typeface="Wingdings" pitchFamily="2" charset="2"/>
            </a:endParaRPr>
          </a:p>
          <a:p>
            <a:pPr algn="r" eaLnBrk="1" hangingPunct="1">
              <a:buFont typeface="Wingdings" pitchFamily="2" charset="2"/>
              <a:buChar char="à"/>
            </a:pPr>
            <a:r>
              <a:rPr lang="ar-DZ" altLang="fr-FR" sz="2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النظم البيئية</a:t>
            </a:r>
            <a:endParaRPr lang="fr-FR" altLang="fr-FR" sz="2400" i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</a:endParaRPr>
          </a:p>
        </p:txBody>
      </p:sp>
      <p:pic>
        <p:nvPicPr>
          <p:cNvPr id="49161" name="Picture 9" descr="zostere 20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3663950"/>
            <a:ext cx="4248150" cy="2911475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>
                <a:solidFill>
                  <a:schemeClr val="bg1"/>
                </a:solidFill>
                <a:latin typeface="Maiandra GD" pitchFamily="34" charset="0"/>
              </a:rPr>
              <a:t>الزراعة تؤثر على </a:t>
            </a:r>
            <a:r>
              <a:rPr lang="ar-DZ" altLang="fr-FR" sz="2400" b="1">
                <a:solidFill>
                  <a:schemeClr val="bg1"/>
                </a:solidFill>
              </a:rPr>
              <a:t>الأوساط الطبيعية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491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936729" y="3244334"/>
            <a:ext cx="1270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/>
              <a:t>Wetlands</a:t>
            </a:r>
            <a:r>
              <a:rPr lang="fr-FR" b="1" dirty="0"/>
              <a:t> </a:t>
            </a:r>
            <a:endParaRPr lang="fr-FR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61" y="1540030"/>
            <a:ext cx="8103475" cy="414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8763" y="1654334"/>
            <a:ext cx="647223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متوسط</a:t>
            </a:r>
            <a:r>
              <a:rPr lang="fr-FR" dirty="0"/>
              <a:t> ​​</a:t>
            </a:r>
            <a:r>
              <a:rPr lang="fr-FR" dirty="0" err="1"/>
              <a:t>التغطية</a:t>
            </a:r>
            <a:r>
              <a:rPr lang="fr-FR" dirty="0"/>
              <a:t> </a:t>
            </a:r>
            <a:r>
              <a:rPr lang="fr-FR" dirty="0" err="1"/>
              <a:t>السنوية</a:t>
            </a:r>
            <a:r>
              <a:rPr lang="fr-FR" dirty="0"/>
              <a:t> </a:t>
            </a:r>
            <a:r>
              <a:rPr lang="fr-FR" dirty="0" err="1"/>
              <a:t>الإجمالية</a:t>
            </a:r>
            <a:r>
              <a:rPr lang="fr-FR" dirty="0"/>
              <a:t> </a:t>
            </a:r>
            <a:r>
              <a:rPr lang="fr-FR" dirty="0" err="1"/>
              <a:t>للأعشاب</a:t>
            </a:r>
            <a:r>
              <a:rPr lang="fr-FR" dirty="0"/>
              <a:t> </a:t>
            </a:r>
            <a:r>
              <a:rPr lang="fr-FR" dirty="0" err="1"/>
              <a:t>منذ</a:t>
            </a:r>
            <a:r>
              <a:rPr lang="fr-FR" dirty="0"/>
              <a:t> </a:t>
            </a:r>
            <a:r>
              <a:rPr lang="fr-FR" dirty="0" err="1"/>
              <a:t>عام</a:t>
            </a:r>
            <a:r>
              <a:rPr lang="fr-FR" dirty="0"/>
              <a:t> 1980</a:t>
            </a:r>
          </a:p>
          <a:p>
            <a:pPr algn="ctr"/>
            <a:r>
              <a:rPr lang="fr-FR" dirty="0" err="1"/>
              <a:t>مقارنة</a:t>
            </a:r>
            <a:r>
              <a:rPr lang="fr-FR" dirty="0"/>
              <a:t> </a:t>
            </a:r>
            <a:r>
              <a:rPr lang="fr-FR" dirty="0" err="1"/>
              <a:t>مع</a:t>
            </a:r>
            <a:r>
              <a:rPr lang="fr-FR" dirty="0"/>
              <a:t> </a:t>
            </a:r>
            <a:r>
              <a:rPr lang="fr-FR" dirty="0" err="1"/>
              <a:t>الملوحة</a:t>
            </a:r>
            <a:r>
              <a:rPr lang="fr-FR" dirty="0"/>
              <a:t> </a:t>
            </a:r>
            <a:r>
              <a:rPr lang="fr-FR" dirty="0" err="1"/>
              <a:t>في</a:t>
            </a:r>
            <a:r>
              <a:rPr lang="fr-FR" dirty="0"/>
              <a:t> </a:t>
            </a:r>
            <a:r>
              <a:rPr lang="fr-FR" dirty="0" err="1"/>
              <a:t>يوليو</a:t>
            </a:r>
            <a:r>
              <a:rPr lang="fr-FR" dirty="0"/>
              <a:t> </a:t>
            </a:r>
            <a:r>
              <a:rPr lang="fr-FR" dirty="0" err="1"/>
              <a:t>لحشائش</a:t>
            </a:r>
            <a:r>
              <a:rPr lang="fr-FR" dirty="0"/>
              <a:t> </a:t>
            </a:r>
            <a:r>
              <a:rPr lang="fr-FR" dirty="0" err="1"/>
              <a:t>فاكارس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9448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ChangeArrowheads="1"/>
          </p:cNvSpPr>
          <p:nvPr/>
        </p:nvSpPr>
        <p:spPr bwMode="auto">
          <a:xfrm>
            <a:off x="1952625" y="1571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1962150" y="1585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21892" name="Rectangle 4"/>
          <p:cNvSpPr>
            <a:spLocks noChangeArrowheads="1"/>
          </p:cNvSpPr>
          <p:nvPr/>
        </p:nvSpPr>
        <p:spPr bwMode="auto">
          <a:xfrm>
            <a:off x="1690688" y="1671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421893" name="Picture 5" descr="siteweb-herbier-f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06"/>
          <a:stretch>
            <a:fillRect/>
          </a:stretch>
        </p:blipFill>
        <p:spPr bwMode="auto">
          <a:xfrm>
            <a:off x="762000" y="625475"/>
            <a:ext cx="7924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1894" name="Rectangle 6"/>
          <p:cNvSpPr>
            <a:spLocks noChangeArrowheads="1"/>
          </p:cNvSpPr>
          <p:nvPr/>
        </p:nvSpPr>
        <p:spPr bwMode="auto">
          <a:xfrm>
            <a:off x="1962150" y="1862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21895" name="Rectangle 7"/>
          <p:cNvSpPr>
            <a:spLocks noChangeArrowheads="1"/>
          </p:cNvSpPr>
          <p:nvPr/>
        </p:nvSpPr>
        <p:spPr bwMode="auto">
          <a:xfrm>
            <a:off x="1962150" y="1862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421896" name="Picture 8" descr="siteweb-herbier-f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17" r="21983" b="8943"/>
          <a:stretch>
            <a:fillRect/>
          </a:stretch>
        </p:blipFill>
        <p:spPr bwMode="auto">
          <a:xfrm>
            <a:off x="2237015" y="6143625"/>
            <a:ext cx="66294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1897" name="Group 9"/>
          <p:cNvGrpSpPr>
            <a:grpSpLocks/>
          </p:cNvGrpSpPr>
          <p:nvPr/>
        </p:nvGrpSpPr>
        <p:grpSpPr bwMode="auto">
          <a:xfrm>
            <a:off x="865415" y="4405312"/>
            <a:ext cx="2743200" cy="2057400"/>
            <a:chOff x="480" y="2448"/>
            <a:chExt cx="1728" cy="1296"/>
          </a:xfrm>
        </p:grpSpPr>
        <p:pic>
          <p:nvPicPr>
            <p:cNvPr id="421898" name="Picture 10" descr="Zost_20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88" b="7257"/>
            <a:stretch>
              <a:fillRect/>
            </a:stretch>
          </p:blipFill>
          <p:spPr bwMode="auto">
            <a:xfrm>
              <a:off x="576" y="2736"/>
              <a:ext cx="1488" cy="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1899" name="Rectangle 11"/>
            <p:cNvSpPr>
              <a:spLocks noChangeArrowheads="1"/>
            </p:cNvSpPr>
            <p:nvPr/>
          </p:nvSpPr>
          <p:spPr bwMode="auto">
            <a:xfrm>
              <a:off x="480" y="2544"/>
              <a:ext cx="1632" cy="12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1900" name="Line 12"/>
            <p:cNvSpPr>
              <a:spLocks noChangeShapeType="1"/>
            </p:cNvSpPr>
            <p:nvPr/>
          </p:nvSpPr>
          <p:spPr bwMode="auto">
            <a:xfrm>
              <a:off x="1920" y="2448"/>
              <a:ext cx="0" cy="2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21901" name="Text Box 13"/>
            <p:cNvSpPr txBox="1">
              <a:spLocks noChangeArrowheads="1"/>
            </p:cNvSpPr>
            <p:nvPr/>
          </p:nvSpPr>
          <p:spPr bwMode="auto">
            <a:xfrm>
              <a:off x="1680" y="2688"/>
              <a:ext cx="52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altLang="fr-FR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2002</a:t>
              </a:r>
              <a:endParaRPr lang="en-US" altLang="fr-FR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421902" name="Text Box 14"/>
          <p:cNvSpPr txBox="1">
            <a:spLocks noChangeArrowheads="1"/>
          </p:cNvSpPr>
          <p:nvPr/>
        </p:nvSpPr>
        <p:spPr bwMode="auto">
          <a:xfrm>
            <a:off x="4052888" y="4646838"/>
            <a:ext cx="441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b="1" dirty="0">
                <a:latin typeface="Times New Roman" pitchFamily="18" charset="0"/>
              </a:rPr>
              <a:t>تحليل </a:t>
            </a:r>
            <a:r>
              <a:rPr lang="ar-DZ" altLang="fr-FR" b="1" dirty="0" smtClean="0">
                <a:latin typeface="Times New Roman" pitchFamily="18" charset="0"/>
              </a:rPr>
              <a:t>بنظم </a:t>
            </a:r>
            <a:r>
              <a:rPr lang="ar-DZ" altLang="fr-FR" b="1" dirty="0">
                <a:latin typeface="Times New Roman" pitchFamily="18" charset="0"/>
              </a:rPr>
              <a:t>المعلومات الجغرافية </a:t>
            </a:r>
            <a:r>
              <a:rPr lang="ar-DZ" altLang="fr-FR" b="1" dirty="0" smtClean="0">
                <a:latin typeface="Times New Roman" pitchFamily="18" charset="0"/>
              </a:rPr>
              <a:t>لانتشار</a:t>
            </a:r>
            <a:r>
              <a:rPr lang="fr-FR" altLang="fr-FR" b="1" dirty="0" err="1" smtClean="0">
                <a:latin typeface="Times New Roman" pitchFamily="18" charset="0"/>
              </a:rPr>
              <a:t>Zostera</a:t>
            </a:r>
            <a:r>
              <a:rPr lang="fr-FR" altLang="fr-FR" b="1" dirty="0" smtClean="0">
                <a:latin typeface="Times New Roman" pitchFamily="18" charset="0"/>
              </a:rPr>
              <a:t> </a:t>
            </a:r>
            <a:r>
              <a:rPr lang="ar-DZ" altLang="fr-FR" b="1" dirty="0" smtClean="0">
                <a:latin typeface="Times New Roman" pitchFamily="18" charset="0"/>
              </a:rPr>
              <a:t>(الاستيفاء بالمثلثات)</a:t>
            </a:r>
            <a:endParaRPr lang="en-US" altLang="fr-FR" b="1" dirty="0">
              <a:latin typeface="Times New Roman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  <a:latin typeface="Maiandra GD" pitchFamily="34" charset="0"/>
              </a:rPr>
              <a:t>الزراعة تؤثر على </a:t>
            </a:r>
            <a:r>
              <a:rPr lang="ar-DZ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المساحات الطبيعية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89581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7" name="Object 9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56806166"/>
              </p:ext>
            </p:extLst>
          </p:nvPr>
        </p:nvGraphicFramePr>
        <p:xfrm>
          <a:off x="716417" y="1435100"/>
          <a:ext cx="7469640" cy="510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7" name="Graphique" r:id="rId4" imgW="3524380" imgH="2409768" progId="Excel.Chart.8">
                  <p:embed/>
                </p:oleObj>
              </mc:Choice>
              <mc:Fallback>
                <p:oleObj name="Graphique" r:id="rId4" imgW="3524380" imgH="2409768" progId="Excel.Chart.8">
                  <p:embed/>
                  <p:pic>
                    <p:nvPicPr>
                      <p:cNvPr id="0" name="Picture 2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17" y="1435100"/>
                        <a:ext cx="7469640" cy="51078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2376488" y="1952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76135" name="Text Box 7"/>
          <p:cNvSpPr txBox="1">
            <a:spLocks noChangeArrowheads="1"/>
          </p:cNvSpPr>
          <p:nvPr/>
        </p:nvSpPr>
        <p:spPr bwMode="auto">
          <a:xfrm>
            <a:off x="4572000" y="2925763"/>
            <a:ext cx="25908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b="1"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fr-FR" altLang="fr-FR" b="1"/>
          </a:p>
        </p:txBody>
      </p:sp>
      <p:sp>
        <p:nvSpPr>
          <p:cNvPr id="176149" name="Rectangle 21"/>
          <p:cNvSpPr>
            <a:spLocks noChangeArrowheads="1"/>
          </p:cNvSpPr>
          <p:nvPr/>
        </p:nvSpPr>
        <p:spPr bwMode="auto">
          <a:xfrm>
            <a:off x="1292907" y="1641929"/>
            <a:ext cx="6911975" cy="828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 anchorCtr="1"/>
          <a:lstStyle>
            <a:lvl1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ar-DZ" altLang="fr-FR" sz="2400" dirty="0">
                <a:effectLst/>
              </a:rPr>
              <a:t>العواقب البيولوجية:</a:t>
            </a:r>
          </a:p>
          <a:p>
            <a:endParaRPr lang="ar-DZ" altLang="fr-FR" sz="2400" dirty="0">
              <a:effectLst/>
            </a:endParaRPr>
          </a:p>
          <a:p>
            <a:pPr rtl="1"/>
            <a:r>
              <a:rPr lang="ar-DZ" altLang="fr-FR" sz="2400" dirty="0">
                <a:effectLst/>
              </a:rPr>
              <a:t>تنوع أنواع الأسماك في </a:t>
            </a:r>
            <a:r>
              <a:rPr lang="fr-FR" altLang="fr-FR" sz="2400" dirty="0">
                <a:effectLst/>
              </a:rPr>
              <a:t>Vaccarès</a:t>
            </a:r>
            <a:endParaRPr lang="fr-FR" altLang="fr-FR" sz="2000" i="1" dirty="0">
              <a:solidFill>
                <a:srgbClr val="0070C0"/>
              </a:solidFill>
              <a:effectLst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  <a:latin typeface="Maiandra GD" pitchFamily="34" charset="0"/>
              </a:rPr>
              <a:t>الزراعة تؤثر على الأنواع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55263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47" y="2400733"/>
            <a:ext cx="7979002" cy="374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58800" y="1084263"/>
            <a:ext cx="8049491" cy="1214870"/>
          </a:xfrm>
        </p:spPr>
        <p:txBody>
          <a:bodyPr/>
          <a:lstStyle/>
          <a:p>
            <a:pPr algn="r" rtl="1"/>
            <a:r>
              <a:rPr lang="ar-DZ" sz="2000" b="1" dirty="0">
                <a:latin typeface="+mj-lt"/>
              </a:rPr>
              <a:t>الثراء النوعي للأرصدة السمكية لكل محطة منذ عام 1988 مقارنة بتطور الملوحة</a:t>
            </a:r>
            <a:endParaRPr lang="fr-FR" sz="2000" dirty="0">
              <a:latin typeface="+mj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  <a:latin typeface="Maiandra GD" pitchFamily="34" charset="0"/>
              </a:rPr>
              <a:t>الزراعة تؤثر على الأنواع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390145"/>
      </p:ext>
    </p:extLst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01663" y="612775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800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257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14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1717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fr-FR" altLang="fr-FR" sz="2800"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chemeClr val="bg1"/>
                </a:solidFill>
                <a:latin typeface="Maiandra GD" pitchFamily="34" charset="0"/>
              </a:rPr>
              <a:t>الزراعة تؤثر على الموائل الطبيعية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905625" y="2625725"/>
            <a:ext cx="1851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600">
                <a:solidFill>
                  <a:schemeClr val="bg1"/>
                </a:solidFill>
              </a:rPr>
              <a:t>Surfaces en riz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19112" y="770136"/>
            <a:ext cx="8086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ar-DZ" altLang="fr-FR" sz="2400" b="1" dirty="0">
                <a:solidFill>
                  <a:schemeClr val="accent1"/>
                </a:solidFill>
                <a:latin typeface="Maiandra GD" pitchFamily="34" charset="0"/>
              </a:rPr>
              <a:t>الخلاصة: أسباب التغيير البيئي أبعد </a:t>
            </a:r>
            <a:r>
              <a:rPr lang="ar-DZ" altLang="fr-FR" sz="2400" b="1" dirty="0" smtClean="0">
                <a:solidFill>
                  <a:schemeClr val="accent1"/>
                </a:solidFill>
                <a:latin typeface="Maiandra GD" pitchFamily="34" charset="0"/>
              </a:rPr>
              <a:t>من منطقة  </a:t>
            </a:r>
            <a:r>
              <a:rPr lang="ar-DZ" altLang="fr-FR" sz="2400" b="1" smtClean="0">
                <a:solidFill>
                  <a:schemeClr val="accent1"/>
                </a:solidFill>
                <a:latin typeface="Maiandra GD" pitchFamily="34" charset="0"/>
              </a:rPr>
              <a:t>الكامارغ</a:t>
            </a:r>
            <a:endParaRPr lang="fr-FR" altLang="fr-FR" sz="2400" b="1" dirty="0">
              <a:solidFill>
                <a:schemeClr val="accent1"/>
              </a:solidFill>
              <a:latin typeface="Maiandra GD" pitchFamily="34" charset="0"/>
            </a:endParaRPr>
          </a:p>
        </p:txBody>
      </p:sp>
      <p:pic>
        <p:nvPicPr>
          <p:cNvPr id="15" name="Picture 1026" descr="Bagua fla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" y="3987812"/>
            <a:ext cx="4019550" cy="30575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28" descr="bag9"/>
          <p:cNvPicPr>
            <a:picLocks noChangeAspect="1" noChangeArrowheads="1"/>
          </p:cNvPicPr>
          <p:nvPr/>
        </p:nvPicPr>
        <p:blipFill>
          <a:blip r:embed="rId4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25"/>
          <a:stretch>
            <a:fillRect/>
          </a:stretch>
        </p:blipFill>
        <p:spPr bwMode="auto">
          <a:xfrm>
            <a:off x="4754563" y="3987812"/>
            <a:ext cx="4002087" cy="28955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27" descr="hisr7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683240"/>
            <a:ext cx="4043362" cy="275625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375057"/>
              </p:ext>
            </p:extLst>
          </p:nvPr>
        </p:nvGraphicFramePr>
        <p:xfrm>
          <a:off x="4775200" y="1682750"/>
          <a:ext cx="3981450" cy="257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7" name="Image Bitmap" r:id="rId6" imgW="5571429" imgH="3610479" progId="PBrush">
                  <p:embed/>
                </p:oleObj>
              </mc:Choice>
              <mc:Fallback>
                <p:oleObj name="Image Bitmap" r:id="rId6" imgW="5571429" imgH="3610479" progId="PBrush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1682750"/>
                        <a:ext cx="3981450" cy="25756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2964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/>
        </p:spPr>
        <p:txBody>
          <a:bodyPr/>
          <a:lstStyle/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الزراعة </a:t>
            </a:r>
            <a:r>
              <a:rPr lang="ar-DZ" altLang="fr-FR" sz="2000" b="1" dirty="0" smtClean="0">
                <a:solidFill>
                  <a:schemeClr val="bg1"/>
                </a:solidFill>
              </a:rPr>
              <a:t> والأوساط الطبيعية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892175" y="5610225"/>
            <a:ext cx="3341688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/>
            <a:r>
              <a:rPr lang="ar-DZ" altLang="fr-FR" sz="2000" dirty="0">
                <a:solidFill>
                  <a:srgbClr val="0054A6"/>
                </a:solidFill>
              </a:rPr>
              <a:t>الخسارة السنوية (٪) من الموائل الطبيعية في المتنزه الإقليمي</a:t>
            </a:r>
            <a:r>
              <a:rPr lang="fr-FR" altLang="fr-FR" sz="1600" i="1" dirty="0" smtClean="0">
                <a:solidFill>
                  <a:srgbClr val="0054A6"/>
                </a:solidFill>
              </a:rPr>
              <a:t>(A</a:t>
            </a:r>
            <a:r>
              <a:rPr lang="fr-FR" altLang="fr-FR" sz="1600" i="1" dirty="0">
                <a:solidFill>
                  <a:srgbClr val="0054A6"/>
                </a:solidFill>
              </a:rPr>
              <a:t>. Tamisier, SNPN/RNC, PNRC)</a:t>
            </a:r>
            <a:endParaRPr lang="fr-FR" altLang="fr-FR" sz="1600" i="1" dirty="0">
              <a:solidFill>
                <a:schemeClr val="accent2"/>
              </a:solidFill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6570663" y="2528888"/>
            <a:ext cx="2344737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ar-DZ" altLang="fr-FR" sz="2000" dirty="0">
                <a:solidFill>
                  <a:srgbClr val="0054A6"/>
                </a:solidFill>
              </a:rPr>
              <a:t>تطور الغطاء الأرضي ، 1942-1984</a:t>
            </a:r>
            <a:r>
              <a:rPr lang="fr-FR" altLang="fr-FR" sz="2000" dirty="0">
                <a:solidFill>
                  <a:srgbClr val="0054A6"/>
                </a:solidFill>
              </a:rPr>
              <a:t/>
            </a:r>
            <a:br>
              <a:rPr lang="fr-FR" altLang="fr-FR" sz="2000" dirty="0">
                <a:solidFill>
                  <a:srgbClr val="0054A6"/>
                </a:solidFill>
              </a:rPr>
            </a:br>
            <a:r>
              <a:rPr lang="fr-FR" altLang="fr-FR" sz="1600" i="1" dirty="0">
                <a:solidFill>
                  <a:srgbClr val="0054A6"/>
                </a:solidFill>
              </a:rPr>
              <a:t>(A. Tamisier)</a:t>
            </a:r>
            <a:endParaRPr lang="fr-FR" altLang="fr-FR" sz="1600" i="1" dirty="0">
              <a:solidFill>
                <a:schemeClr val="accent2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700088" y="749300"/>
            <a:ext cx="6965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sz="2800" b="1" dirty="0">
                <a:solidFill>
                  <a:srgbClr val="0070C0"/>
                </a:solidFill>
                <a:latin typeface="Maiandra GD" panose="020E0502030308020204" pitchFamily="34" charset="0"/>
              </a:rPr>
              <a:t>خسارة مستمرة للطبيعة</a:t>
            </a:r>
            <a:endParaRPr lang="fr-FR" altLang="fr-FR" sz="28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43014" name="Picture 6" descr="Pertes milieu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4594225"/>
            <a:ext cx="4464050" cy="226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1592263"/>
            <a:ext cx="6154738" cy="301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887538" y="1116013"/>
            <a:ext cx="6965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ar-DZ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... لكن تسير ببطء</a:t>
            </a:r>
            <a:endParaRPr lang="fr-FR" altLang="fr-FR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04" name="Picture 4" descr="Graphe hérons garde boeufs copi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117" y="2525712"/>
            <a:ext cx="3962853" cy="287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05" name="Picture 5" descr="Graphe Héron cendré copi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4" y="738187"/>
            <a:ext cx="4600576" cy="353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07" name="Picture 7" descr="Graphe flamants copi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4162425"/>
            <a:ext cx="3843337" cy="248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569029" y="749300"/>
            <a:ext cx="657497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sz="2800" b="1" dirty="0">
                <a:solidFill>
                  <a:srgbClr val="0070C0"/>
                </a:solidFill>
                <a:latin typeface="Maiandra GD" panose="020E0502030308020204" pitchFamily="34" charset="0"/>
              </a:rPr>
              <a:t>تقدم الأنواع الكبيرة والمذهلة بفضل الحماية القانونية ...</a:t>
            </a:r>
            <a:endParaRPr lang="fr-FR" altLang="fr-FR" sz="28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5664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00088" y="749300"/>
            <a:ext cx="6965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ar-DZ" altLang="fr-FR" sz="2800" b="1" dirty="0">
                <a:solidFill>
                  <a:srgbClr val="0070C0"/>
                </a:solidFill>
                <a:latin typeface="Maiandra GD" panose="020E0502030308020204" pitchFamily="34" charset="0"/>
              </a:rPr>
              <a:t>... ولكن الأنواع التي كانت شائعة في انخفاض</a:t>
            </a:r>
            <a:endParaRPr lang="fr-FR" altLang="fr-FR" sz="28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913453" y="5710011"/>
            <a:ext cx="3349625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r" rtl="1"/>
            <a:r>
              <a:rPr lang="ar-DZ" altLang="fr-F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أرانب لكل كيلومتر مربع في </a:t>
            </a:r>
            <a:r>
              <a:rPr lang="fr-FR" altLang="fr-F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Tour du </a:t>
            </a:r>
            <a:r>
              <a:rPr lang="fr-FR" altLang="fr-FR" sz="1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Valat</a:t>
            </a:r>
            <a:r>
              <a:rPr lang="fr-FR" altLang="fr-F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altLang="fr-FR" sz="1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Estate</a:t>
            </a:r>
            <a:endParaRPr lang="fr-FR" altLang="fr-FR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162730"/>
            <a:ext cx="51054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Graphe lapins copi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76442" y="3182937"/>
            <a:ext cx="4667558" cy="35697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5717496" y="1445533"/>
            <a:ext cx="3349625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r" rtl="1"/>
            <a:r>
              <a:rPr lang="ar-DZ" altLang="fr-FR" sz="1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تعداد الطيور المشترك ، منطقة </a:t>
            </a:r>
            <a:r>
              <a:rPr lang="ar-DZ" altLang="fr-FR" sz="18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بروفانس</a:t>
            </a:r>
            <a:r>
              <a:rPr lang="ar-DZ" altLang="fr-FR" sz="1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(أصفر = أنواع الأراضي الزراعية ؛ حضري أحمر ؛ غابات خضراء ؛ عموميات سود)</a:t>
            </a:r>
            <a:endParaRPr lang="fr-FR" altLang="fr-FR" sz="1400" i="1" dirty="0"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238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131079" name="Picture 3079" descr="littoral 20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" t="670" r="1761" b="1750"/>
          <a:stretch>
            <a:fillRect/>
          </a:stretch>
        </p:blipFill>
        <p:spPr bwMode="auto">
          <a:xfrm>
            <a:off x="1690688" y="2254252"/>
            <a:ext cx="5659438" cy="41592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الخط الساحلي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821965" y="1200021"/>
            <a:ext cx="7396884" cy="887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3"/>
              </a:buBlip>
            </a:pPr>
            <a:r>
              <a:rPr lang="ar-DZ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إما انحدار قوي أو تقدم خط الساحل ، قسم. على القطاعات (- 5 الى 10 م / ان / + 20 م / سنة ...)</a:t>
            </a:r>
            <a:endParaRPr lang="fr-FR" altLang="fr-FR" sz="3200" b="1" u="sng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57082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" r="2324" b="5338"/>
          <a:stretch>
            <a:fillRect/>
          </a:stretch>
        </p:blipFill>
        <p:spPr bwMode="auto">
          <a:xfrm>
            <a:off x="518247" y="1927947"/>
            <a:ext cx="8334375" cy="47212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0774" name="Rectangle 6"/>
          <p:cNvSpPr>
            <a:spLocks noGrp="1" noChangeArrowheads="1"/>
          </p:cNvSpPr>
          <p:nvPr>
            <p:ph type="title"/>
          </p:nvPr>
        </p:nvSpPr>
        <p:spPr>
          <a:xfrm>
            <a:off x="6011863" y="5311775"/>
            <a:ext cx="1968355" cy="665163"/>
          </a:xfrm>
          <a:solidFill>
            <a:schemeClr val="bg1"/>
          </a:solidFill>
          <a:ln>
            <a:solidFill>
              <a:schemeClr val="tx2"/>
            </a:solidFill>
            <a:miter lim="800000"/>
            <a:headEnd/>
            <a:tailEnd/>
          </a:ln>
        </p:spPr>
        <p:txBody>
          <a:bodyPr anchorCtr="0"/>
          <a:lstStyle/>
          <a:p>
            <a:r>
              <a:rPr lang="ar-DZ" altLang="fr-FR" sz="2800" b="1" i="1" dirty="0" smtClean="0">
                <a:solidFill>
                  <a:srgbClr val="0070C0"/>
                </a:solidFill>
              </a:rPr>
              <a:t>لماذا </a:t>
            </a:r>
            <a:r>
              <a:rPr lang="ar-DZ" altLang="fr-FR" sz="2800" b="1" i="1" dirty="0">
                <a:solidFill>
                  <a:srgbClr val="0070C0"/>
                </a:solidFill>
              </a:rPr>
              <a:t>؟</a:t>
            </a:r>
            <a:endParaRPr lang="fr-FR" altLang="fr-FR" sz="2800" b="1" i="1" dirty="0">
              <a:solidFill>
                <a:srgbClr val="0070C0"/>
              </a:solidFill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518247" y="6250277"/>
            <a:ext cx="4148138" cy="327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>
              <a:spcBef>
                <a:spcPct val="20000"/>
              </a:spcBef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i="1" dirty="0" err="1">
                <a:solidFill>
                  <a:srgbClr val="0070C0"/>
                </a:solidFill>
                <a:effectLst/>
                <a:latin typeface="Arial Unicode MS" pitchFamily="34" charset="-128"/>
              </a:rPr>
              <a:t>Orthophoto</a:t>
            </a:r>
            <a:r>
              <a:rPr lang="fr-FR" altLang="fr-FR" sz="1600" i="1" dirty="0">
                <a:solidFill>
                  <a:srgbClr val="0070C0"/>
                </a:solidFill>
                <a:effectLst/>
                <a:latin typeface="Arial Unicode MS" pitchFamily="34" charset="-128"/>
              </a:rPr>
              <a:t> IGN, </a:t>
            </a:r>
            <a:r>
              <a:rPr lang="fr-FR" altLang="fr-FR" sz="1600" i="1" dirty="0" err="1" smtClean="0">
                <a:solidFill>
                  <a:srgbClr val="0070C0"/>
                </a:solidFill>
                <a:effectLst/>
                <a:latin typeface="Arial Unicode MS" pitchFamily="34" charset="-128"/>
              </a:rPr>
              <a:t>analysis</a:t>
            </a:r>
            <a:r>
              <a:rPr lang="fr-FR" altLang="fr-FR" sz="1600" i="1" dirty="0" smtClean="0">
                <a:solidFill>
                  <a:srgbClr val="0070C0"/>
                </a:solidFill>
                <a:effectLst/>
                <a:latin typeface="Arial Unicode MS" pitchFamily="34" charset="-128"/>
              </a:rPr>
              <a:t> Camargue NNR</a:t>
            </a:r>
            <a:endParaRPr lang="fr-FR" altLang="fr-FR" sz="1600" i="1" dirty="0">
              <a:solidFill>
                <a:srgbClr val="0070C0"/>
              </a:solidFill>
              <a:effectLst/>
              <a:latin typeface="Arial Unicode MS" pitchFamily="34" charset="-12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الخط الساحلي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758825" y="1024110"/>
            <a:ext cx="7396884" cy="8323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3"/>
              </a:buBlip>
            </a:pPr>
            <a:r>
              <a:rPr lang="ar-DZ" altLang="fr-FR" sz="2000" dirty="0">
                <a:solidFill>
                  <a:srgbClr val="0070C0"/>
                </a:solidFill>
                <a:latin typeface="+mj-lt"/>
              </a:rPr>
              <a:t>تصوير: مايو 2003 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La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</a:rPr>
              <a:t>Fourcade </a:t>
            </a:r>
            <a:r>
              <a:rPr lang="ar-DZ" altLang="fr-FR" sz="2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ar-DZ" altLang="fr-FR" sz="2000" dirty="0" err="1" smtClean="0">
                <a:solidFill>
                  <a:srgbClr val="0070C0"/>
                </a:solidFill>
                <a:latin typeface="+mj-lt"/>
              </a:rPr>
              <a:t>فوركيد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، Stes Maries </a:t>
            </a:r>
            <a:r>
              <a:rPr lang="ar-DZ" altLang="fr-FR" sz="2000" dirty="0" err="1">
                <a:solidFill>
                  <a:srgbClr val="0070C0"/>
                </a:solidFill>
                <a:latin typeface="+mj-lt"/>
              </a:rPr>
              <a:t>سينتس</a:t>
            </a:r>
            <a:r>
              <a:rPr lang="ar-DZ" altLang="fr-FR" sz="2000" dirty="0">
                <a:solidFill>
                  <a:srgbClr val="0070C0"/>
                </a:solidFill>
                <a:latin typeface="+mj-lt"/>
              </a:rPr>
              <a:t> </a:t>
            </a:r>
            <a:r>
              <a:rPr lang="ar-DZ" altLang="fr-FR" sz="2000" dirty="0" err="1">
                <a:solidFill>
                  <a:srgbClr val="0070C0"/>
                </a:solidFill>
                <a:latin typeface="+mj-lt"/>
              </a:rPr>
              <a:t>ماريز</a:t>
            </a:r>
            <a:endParaRPr lang="fr-FR" altLang="fr-FR" sz="2000" dirty="0" smtClean="0">
              <a:solidFill>
                <a:srgbClr val="0070C0"/>
              </a:solidFill>
              <a:latin typeface="+mj-lt"/>
            </a:endParaRPr>
          </a:p>
          <a:p>
            <a:pPr marL="358775" lvl="1" indent="-358775" algn="r" rtl="1">
              <a:buSzPct val="85000"/>
              <a:buBlip>
                <a:blip r:embed="rId3"/>
              </a:buBlip>
            </a:pPr>
            <a:r>
              <a:rPr lang="ar-DZ" altLang="fr-FR" sz="2000" dirty="0" smtClean="0">
                <a:solidFill>
                  <a:srgbClr val="0070C0"/>
                </a:solidFill>
                <a:latin typeface="+mj-lt"/>
              </a:rPr>
              <a:t>الخط الأحمر = الخط الساحلي بتاريخ 20/02/2005 -20 م</a:t>
            </a:r>
            <a:endParaRPr lang="fr-FR" altLang="fr-FR" sz="2000" dirty="0">
              <a:solidFill>
                <a:srgbClr val="0070C0"/>
              </a:solidFill>
              <a:latin typeface="+mj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3970522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62" name="Picture 14" descr="ero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2243138"/>
            <a:ext cx="2209800" cy="15255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63" name="Picture 15" descr="montée du niveau camargu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2235200"/>
            <a:ext cx="3409950" cy="39385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64" name="Rectangle 16"/>
          <p:cNvSpPr>
            <a:spLocks noChangeArrowheads="1"/>
          </p:cNvSpPr>
          <p:nvPr/>
        </p:nvSpPr>
        <p:spPr bwMode="auto">
          <a:xfrm>
            <a:off x="4800600" y="6336578"/>
            <a:ext cx="4379912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/>
            <a:r>
              <a:rPr lang="fr-FR" altLang="fr-FR" sz="1600" b="1" i="1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Données F.Suanez, CNRS-CEREGE</a:t>
            </a:r>
          </a:p>
        </p:txBody>
      </p:sp>
      <p:sp>
        <p:nvSpPr>
          <p:cNvPr id="104466" name="Rectangle 18"/>
          <p:cNvSpPr>
            <a:spLocks noChangeArrowheads="1"/>
          </p:cNvSpPr>
          <p:nvPr/>
        </p:nvSpPr>
        <p:spPr bwMode="auto">
          <a:xfrm>
            <a:off x="6092825" y="4022725"/>
            <a:ext cx="2847975" cy="16256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r" rtl="1"/>
            <a:r>
              <a:rPr lang="fr-FR" altLang="fr-FR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Wingdings" pitchFamily="2" charset="2"/>
              </a:rPr>
              <a:t>  </a:t>
            </a:r>
            <a:r>
              <a:rPr lang="ar-DZ" altLang="fr-FR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يفسر 3٪ من التآكل</a:t>
            </a:r>
            <a:endParaRPr lang="fr-FR" altLang="fr-FR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2000" b="1" dirty="0">
                <a:solidFill>
                  <a:schemeClr val="bg1"/>
                </a:solidFill>
              </a:rPr>
              <a:t>ارتفاع مستوى سطح البحر؟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597044" y="833873"/>
            <a:ext cx="7396884" cy="12350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4"/>
              </a:buBlip>
            </a:pPr>
            <a:r>
              <a:rPr lang="ar-DZ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مستوى سطح البحر في </a:t>
            </a:r>
            <a:r>
              <a:rPr lang="ar-DZ" altLang="fr-FR" sz="2000" dirty="0" err="1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كامارغ</a:t>
            </a:r>
            <a:r>
              <a:rPr lang="ar-DZ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: +22 سم ، 1905-1995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414803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1028"/>
          <p:cNvSpPr>
            <a:spLocks noChangeArrowheads="1"/>
          </p:cNvSpPr>
          <p:nvPr/>
        </p:nvSpPr>
        <p:spPr bwMode="auto">
          <a:xfrm>
            <a:off x="1347788" y="2181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2102" name="Rectangle 1030"/>
          <p:cNvSpPr>
            <a:spLocks noChangeArrowheads="1"/>
          </p:cNvSpPr>
          <p:nvPr/>
        </p:nvSpPr>
        <p:spPr bwMode="auto">
          <a:xfrm>
            <a:off x="1600200" y="2147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ar-DZ" altLang="fr-FR" sz="3600" b="1" dirty="0">
                <a:solidFill>
                  <a:schemeClr val="bg1"/>
                </a:solidFill>
              </a:rPr>
              <a:t>وبالتالي…</a:t>
            </a:r>
            <a:endParaRPr lang="fr-FR" altLang="fr-FR" sz="36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821965" y="1085352"/>
            <a:ext cx="7396884" cy="887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3"/>
              </a:buBlip>
            </a:pPr>
            <a:r>
              <a:rPr lang="ar-DZ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الرواسب التي أحضرها الرون: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AutoShape 4" descr="Résultat de recherche d'images pour &quot;nespresso what else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" name="AutoShape 6" descr="Résultat de recherche d'images pour &quot;nespresso what else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049" y="2746602"/>
            <a:ext cx="5829300" cy="2857500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72946" y="5111977"/>
            <a:ext cx="2399931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800" b="1" dirty="0" err="1" smtClean="0">
                <a:solidFill>
                  <a:schemeClr val="bg1"/>
                </a:solidFill>
              </a:rPr>
              <a:t>What</a:t>
            </a:r>
            <a:r>
              <a:rPr lang="fr-FR" altLang="fr-FR" sz="2800" b="1" dirty="0" smtClean="0">
                <a:solidFill>
                  <a:schemeClr val="bg1"/>
                </a:solidFill>
              </a:rPr>
              <a:t> </a:t>
            </a:r>
            <a:r>
              <a:rPr lang="fr-FR" altLang="fr-FR" sz="2800" b="1" dirty="0" err="1" smtClean="0">
                <a:solidFill>
                  <a:schemeClr val="bg1"/>
                </a:solidFill>
              </a:rPr>
              <a:t>else</a:t>
            </a:r>
            <a:r>
              <a:rPr lang="fr-FR" altLang="fr-FR" sz="2800" b="1" dirty="0" smtClean="0">
                <a:solidFill>
                  <a:schemeClr val="bg1"/>
                </a:solidFill>
              </a:rPr>
              <a:t> ?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907539"/>
              </p:ext>
            </p:extLst>
          </p:nvPr>
        </p:nvGraphicFramePr>
        <p:xfrm>
          <a:off x="457200" y="2428875"/>
          <a:ext cx="8637588" cy="359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9" name="Feuille de calcul" r:id="rId6" imgW="6324734" imgH="2638399" progId="Excel.Sheet.8">
                  <p:embed/>
                </p:oleObj>
              </mc:Choice>
              <mc:Fallback>
                <p:oleObj name="Feuille de calcul" r:id="rId6" imgW="6324734" imgH="2638399" progId="Excel.Sheet.8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428875"/>
                        <a:ext cx="8637588" cy="359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034"/>
          <p:cNvSpPr>
            <a:spLocks noChangeArrowheads="1"/>
          </p:cNvSpPr>
          <p:nvPr/>
        </p:nvSpPr>
        <p:spPr bwMode="auto">
          <a:xfrm>
            <a:off x="6873338" y="3297649"/>
            <a:ext cx="1014022" cy="62114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r>
              <a:rPr lang="ar-DZ" altLang="fr-FR" sz="2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لماذاا</a:t>
            </a:r>
            <a:r>
              <a:rPr lang="ar-DZ" altLang="fr-FR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ar-DZ" altLang="fr-FR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؟</a:t>
            </a:r>
            <a:endParaRPr lang="fr-FR" altLang="fr-FR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2819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593725" y="5070763"/>
            <a:ext cx="8245475" cy="164027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l" rtl="1"/>
            <a:r>
              <a:rPr lang="ar-DZ" altLang="fr-FR" sz="2000" b="1" dirty="0">
                <a:solidFill>
                  <a:srgbClr val="0070C0"/>
                </a:solidFill>
                <a:latin typeface="Arial" charset="0"/>
              </a:rPr>
              <a:t>الاحتفاظ بالسدود + إعادة تشجير </a:t>
            </a:r>
            <a:r>
              <a:rPr lang="ar-DZ" altLang="fr-FR" sz="2000" b="1" dirty="0" err="1">
                <a:solidFill>
                  <a:srgbClr val="0070C0"/>
                </a:solidFill>
                <a:latin typeface="Arial" charset="0"/>
              </a:rPr>
              <a:t>مستجمعات</a:t>
            </a:r>
            <a:r>
              <a:rPr lang="ar-DZ" altLang="fr-FR" sz="2000" b="1" dirty="0">
                <a:solidFill>
                  <a:srgbClr val="0070C0"/>
                </a:solidFill>
                <a:latin typeface="Arial" charset="0"/>
              </a:rPr>
              <a:t> المياه منذ عام 1900 + أجهزة الملاحة في قاع النهر الرئيسي («</a:t>
            </a:r>
            <a:r>
              <a:rPr lang="fr-FR" altLang="fr-FR" sz="2000" b="1" dirty="0">
                <a:solidFill>
                  <a:srgbClr val="0070C0"/>
                </a:solidFill>
                <a:latin typeface="Arial" charset="0"/>
              </a:rPr>
              <a:t>épis Girardon» ، </a:t>
            </a:r>
            <a:r>
              <a:rPr lang="ar-DZ" altLang="fr-FR" sz="2000" b="1" dirty="0">
                <a:solidFill>
                  <a:srgbClr val="0070C0"/>
                </a:solidFill>
                <a:latin typeface="Arial" charset="0"/>
              </a:rPr>
              <a:t>أواخر القرن التاسع عشر.)</a:t>
            </a:r>
            <a:r>
              <a:rPr lang="fr-FR" altLang="fr-FR" sz="1600" i="1" dirty="0" smtClean="0">
                <a:solidFill>
                  <a:srgbClr val="0070C0"/>
                </a:solidFill>
                <a:latin typeface="Arial" charset="0"/>
                <a:sym typeface="Wingdings" pitchFamily="2" charset="2"/>
              </a:rPr>
              <a:t>CEREGE</a:t>
            </a:r>
            <a:r>
              <a:rPr lang="fr-FR" altLang="fr-FR" sz="3600" b="1" i="1" dirty="0" smtClean="0">
                <a:solidFill>
                  <a:srgbClr val="FFCC00"/>
                </a:solidFill>
                <a:latin typeface="Arial" charset="0"/>
                <a:sym typeface="Wingdings" pitchFamily="2" charset="2"/>
              </a:rPr>
              <a:t> </a:t>
            </a:r>
            <a:endParaRPr lang="fr-FR" altLang="fr-FR" sz="3600" b="1" i="1" dirty="0">
              <a:solidFill>
                <a:srgbClr val="FFCC00"/>
              </a:solidFill>
              <a:latin typeface="Arial" charset="0"/>
              <a:sym typeface="Wingdings" pitchFamily="2" charset="2"/>
            </a:endParaRPr>
          </a:p>
        </p:txBody>
      </p:sp>
      <p:graphicFrame>
        <p:nvGraphicFramePr>
          <p:cNvPr id="161797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7735137"/>
              </p:ext>
            </p:extLst>
          </p:nvPr>
        </p:nvGraphicFramePr>
        <p:xfrm>
          <a:off x="520700" y="1813832"/>
          <a:ext cx="8445749" cy="2986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5" name="Graphique" r:id="rId4" imgW="6248400" imgH="2209800" progId="Excel.Chart.8">
                  <p:embed/>
                </p:oleObj>
              </mc:Choice>
              <mc:Fallback>
                <p:oleObj name="Graphique" r:id="rId4" imgW="6248400" imgH="2209800" progId="Excel.Chart.8">
                  <p:embed/>
                  <p:pic>
                    <p:nvPicPr>
                      <p:cNvPr id="0" name="Picture 2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1813832"/>
                        <a:ext cx="8445749" cy="2986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Espace réservé du texte 1"/>
          <p:cNvSpPr txBox="1">
            <a:spLocks/>
          </p:cNvSpPr>
          <p:nvPr/>
        </p:nvSpPr>
        <p:spPr>
          <a:xfrm>
            <a:off x="821965" y="1290481"/>
            <a:ext cx="7396884" cy="4436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 algn="r" rtl="1">
              <a:buSzPct val="85000"/>
              <a:buBlip>
                <a:blip r:embed="rId6"/>
              </a:buBlip>
            </a:pPr>
            <a:r>
              <a:rPr lang="ar-DZ" altLang="fr-FR" sz="2000" dirty="0">
                <a:solidFill>
                  <a:srgbClr val="0070C0"/>
                </a:solidFill>
                <a:latin typeface="+mj-lt"/>
              </a:rPr>
              <a:t>السدود على الرون وروافده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263980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nimBg="1" autoUpdateAnimBg="0"/>
    </p:bld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14000</TotalTime>
  <Words>440</Words>
  <Application>Microsoft Office PowerPoint</Application>
  <PresentationFormat>Affichage à l'écran (4:3)</PresentationFormat>
  <Paragraphs>67</Paragraphs>
  <Slides>19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3</vt:i4>
      </vt:variant>
      <vt:variant>
        <vt:lpstr>Titres des diapositives</vt:lpstr>
      </vt:variant>
      <vt:variant>
        <vt:i4>19</vt:i4>
      </vt:variant>
    </vt:vector>
  </HeadingPairs>
  <TitlesOfParts>
    <vt:vector size="30" baseType="lpstr">
      <vt:lpstr>Arial Unicode MS</vt:lpstr>
      <vt:lpstr>Arial</vt:lpstr>
      <vt:lpstr>Calibri</vt:lpstr>
      <vt:lpstr>Maiandra GD</vt:lpstr>
      <vt:lpstr>Tahoma</vt:lpstr>
      <vt:lpstr>Times New Roman</vt:lpstr>
      <vt:lpstr>Wingdings</vt:lpstr>
      <vt:lpstr>1_Thème Office</vt:lpstr>
      <vt:lpstr>Feuille de calcul</vt:lpstr>
      <vt:lpstr>Graphique</vt:lpstr>
      <vt:lpstr>Image Bitmap</vt:lpstr>
      <vt:lpstr>19 نوفمبر 2019</vt:lpstr>
      <vt:lpstr>الزراعة  والأوساط الطبيعية</vt:lpstr>
      <vt:lpstr>Présentation PowerPoint</vt:lpstr>
      <vt:lpstr>Présentation PowerPoint</vt:lpstr>
      <vt:lpstr>Présentation PowerPoint</vt:lpstr>
      <vt:lpstr>لماذا ؟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Utilisateur Windows</cp:lastModifiedBy>
  <cp:revision>348</cp:revision>
  <cp:lastPrinted>2019-11-14T12:39:14Z</cp:lastPrinted>
  <dcterms:created xsi:type="dcterms:W3CDTF">2011-05-03T08:32:01Z</dcterms:created>
  <dcterms:modified xsi:type="dcterms:W3CDTF">2020-08-18T10:31:22Z</dcterms:modified>
</cp:coreProperties>
</file>