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2" r:id="rId3"/>
    <p:sldId id="263" r:id="rId4"/>
    <p:sldId id="264" r:id="rId5"/>
    <p:sldId id="280" r:id="rId6"/>
    <p:sldId id="272" r:id="rId7"/>
    <p:sldId id="273" r:id="rId8"/>
    <p:sldId id="266" r:id="rId9"/>
    <p:sldId id="274" r:id="rId10"/>
    <p:sldId id="275" r:id="rId11"/>
    <p:sldId id="276" r:id="rId12"/>
    <p:sldId id="269" r:id="rId13"/>
    <p:sldId id="277" r:id="rId14"/>
    <p:sldId id="270" r:id="rId15"/>
    <p:sldId id="278" r:id="rId16"/>
    <p:sldId id="271" r:id="rId17"/>
    <p:sldId id="279" r:id="rId18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7" d="100"/>
          <a:sy n="67" d="100"/>
        </p:scale>
        <p:origin x="1380" y="6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TGI\Documents\Dossier%20a%20transferer\LPI\LPI_2010\Calculs\LPI%20PACA%20avril%202017\habitats\mosaique%20agricole%202000%20v2\new_results.txt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TGI\Documents\Dossier%20a%20transferer\LPI\LPI_2010\Calculs\LPI%20PACA%20avril%202017\habitats\zones%20humides%20littorales%202000\new_results.txt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TGI\Documents\Dossier%20a%20transferer\LPI\LPI_2010\Calculs\LPI%20PACA%20avril%202017\habitats\zones%20humides%20d'eau%20douce%202000\new_results.txt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lineChart>
        <c:grouping val="standard"/>
        <c:varyColors val="0"/>
        <c:ser>
          <c:idx val="0"/>
          <c:order val="0"/>
          <c:spPr>
            <a:ln w="57150">
              <a:solidFill>
                <a:schemeClr val="accent6"/>
              </a:solidFill>
            </a:ln>
          </c:spPr>
          <c:marker>
            <c:symbol val="none"/>
          </c:marker>
          <c:cat>
            <c:numRef>
              <c:f>new_results!$A$2:$A$18</c:f>
              <c:numCache>
                <c:formatCode>General</c:formatCode>
                <c:ptCount val="17"/>
                <c:pt idx="0">
                  <c:v>2000</c:v>
                </c:pt>
                <c:pt idx="1">
                  <c:v>2001</c:v>
                </c:pt>
                <c:pt idx="2">
                  <c:v>2002</c:v>
                </c:pt>
                <c:pt idx="3">
                  <c:v>2003</c:v>
                </c:pt>
                <c:pt idx="4">
                  <c:v>2004</c:v>
                </c:pt>
                <c:pt idx="5">
                  <c:v>2005</c:v>
                </c:pt>
                <c:pt idx="6">
                  <c:v>2006</c:v>
                </c:pt>
                <c:pt idx="7">
                  <c:v>2007</c:v>
                </c:pt>
                <c:pt idx="8">
                  <c:v>2008</c:v>
                </c:pt>
                <c:pt idx="9">
                  <c:v>2009</c:v>
                </c:pt>
                <c:pt idx="10">
                  <c:v>2010</c:v>
                </c:pt>
                <c:pt idx="11">
                  <c:v>2011</c:v>
                </c:pt>
                <c:pt idx="12">
                  <c:v>2012</c:v>
                </c:pt>
                <c:pt idx="13">
                  <c:v>2013</c:v>
                </c:pt>
                <c:pt idx="14">
                  <c:v>2014</c:v>
                </c:pt>
                <c:pt idx="15">
                  <c:v>2015</c:v>
                </c:pt>
                <c:pt idx="16">
                  <c:v>2016</c:v>
                </c:pt>
              </c:numCache>
            </c:numRef>
          </c:cat>
          <c:val>
            <c:numRef>
              <c:f>new_results!$B$2:$B$18</c:f>
              <c:numCache>
                <c:formatCode>General</c:formatCode>
                <c:ptCount val="17"/>
                <c:pt idx="0">
                  <c:v>1</c:v>
                </c:pt>
                <c:pt idx="1">
                  <c:v>0.94636249383286086</c:v>
                </c:pt>
                <c:pt idx="2">
                  <c:v>0.89560196973371198</c:v>
                </c:pt>
                <c:pt idx="3">
                  <c:v>0.84756411355915695</c:v>
                </c:pt>
                <c:pt idx="4">
                  <c:v>0.84170252772279297</c:v>
                </c:pt>
                <c:pt idx="5">
                  <c:v>0.83284715997959413</c:v>
                </c:pt>
                <c:pt idx="6">
                  <c:v>0.82903784193126973</c:v>
                </c:pt>
                <c:pt idx="7">
                  <c:v>0.80262810441997812</c:v>
                </c:pt>
                <c:pt idx="8">
                  <c:v>0.79053810702094585</c:v>
                </c:pt>
                <c:pt idx="9">
                  <c:v>0.78503530095966889</c:v>
                </c:pt>
                <c:pt idx="10">
                  <c:v>0.78393634421200487</c:v>
                </c:pt>
                <c:pt idx="11">
                  <c:v>0.7620653035111451</c:v>
                </c:pt>
                <c:pt idx="12">
                  <c:v>0.77641489695978816</c:v>
                </c:pt>
                <c:pt idx="13">
                  <c:v>0.77880673962759006</c:v>
                </c:pt>
                <c:pt idx="14">
                  <c:v>0.73493480766590513</c:v>
                </c:pt>
                <c:pt idx="15">
                  <c:v>0.66167718642501816</c:v>
                </c:pt>
                <c:pt idx="16">
                  <c:v>0.5628123681930679</c:v>
                </c:pt>
              </c:numCache>
            </c:numRef>
          </c:val>
          <c:smooth val="0"/>
        </c:ser>
        <c:ser>
          <c:idx val="1"/>
          <c:order val="1"/>
          <c:spPr>
            <a:ln>
              <a:solidFill>
                <a:schemeClr val="accent6"/>
              </a:solidFill>
            </a:ln>
          </c:spPr>
          <c:marker>
            <c:symbol val="none"/>
          </c:marker>
          <c:cat>
            <c:numRef>
              <c:f>new_results!$A$2:$A$18</c:f>
              <c:numCache>
                <c:formatCode>General</c:formatCode>
                <c:ptCount val="17"/>
                <c:pt idx="0">
                  <c:v>2000</c:v>
                </c:pt>
                <c:pt idx="1">
                  <c:v>2001</c:v>
                </c:pt>
                <c:pt idx="2">
                  <c:v>2002</c:v>
                </c:pt>
                <c:pt idx="3">
                  <c:v>2003</c:v>
                </c:pt>
                <c:pt idx="4">
                  <c:v>2004</c:v>
                </c:pt>
                <c:pt idx="5">
                  <c:v>2005</c:v>
                </c:pt>
                <c:pt idx="6">
                  <c:v>2006</c:v>
                </c:pt>
                <c:pt idx="7">
                  <c:v>2007</c:v>
                </c:pt>
                <c:pt idx="8">
                  <c:v>2008</c:v>
                </c:pt>
                <c:pt idx="9">
                  <c:v>2009</c:v>
                </c:pt>
                <c:pt idx="10">
                  <c:v>2010</c:v>
                </c:pt>
                <c:pt idx="11">
                  <c:v>2011</c:v>
                </c:pt>
                <c:pt idx="12">
                  <c:v>2012</c:v>
                </c:pt>
                <c:pt idx="13">
                  <c:v>2013</c:v>
                </c:pt>
                <c:pt idx="14">
                  <c:v>2014</c:v>
                </c:pt>
                <c:pt idx="15">
                  <c:v>2015</c:v>
                </c:pt>
                <c:pt idx="16">
                  <c:v>2016</c:v>
                </c:pt>
              </c:numCache>
            </c:numRef>
          </c:cat>
          <c:val>
            <c:numRef>
              <c:f>new_results!$C$2:$C$18</c:f>
              <c:numCache>
                <c:formatCode>General</c:formatCode>
                <c:ptCount val="17"/>
                <c:pt idx="0">
                  <c:v>1</c:v>
                </c:pt>
                <c:pt idx="1">
                  <c:v>0.87048126009392301</c:v>
                </c:pt>
                <c:pt idx="2">
                  <c:v>0.79520833696701598</c:v>
                </c:pt>
                <c:pt idx="3">
                  <c:v>0.74611587410515712</c:v>
                </c:pt>
                <c:pt idx="4">
                  <c:v>0.72772571010349629</c:v>
                </c:pt>
                <c:pt idx="5">
                  <c:v>0.71424994433200295</c:v>
                </c:pt>
                <c:pt idx="6">
                  <c:v>0.70026686453239684</c:v>
                </c:pt>
                <c:pt idx="7">
                  <c:v>0.65646239164285691</c:v>
                </c:pt>
                <c:pt idx="8">
                  <c:v>0.64756942449357424</c:v>
                </c:pt>
                <c:pt idx="9">
                  <c:v>0.62981886385938413</c:v>
                </c:pt>
                <c:pt idx="10">
                  <c:v>0.62232132669800222</c:v>
                </c:pt>
                <c:pt idx="11">
                  <c:v>0.60095792619202704</c:v>
                </c:pt>
                <c:pt idx="12">
                  <c:v>0.61500701554149806</c:v>
                </c:pt>
                <c:pt idx="13">
                  <c:v>0.61532249288683905</c:v>
                </c:pt>
                <c:pt idx="14">
                  <c:v>0.55501773991782388</c:v>
                </c:pt>
                <c:pt idx="15">
                  <c:v>0.50105331892775673</c:v>
                </c:pt>
                <c:pt idx="16">
                  <c:v>0.41386017780430112</c:v>
                </c:pt>
              </c:numCache>
            </c:numRef>
          </c:val>
          <c:smooth val="0"/>
        </c:ser>
        <c:ser>
          <c:idx val="2"/>
          <c:order val="2"/>
          <c:spPr>
            <a:ln>
              <a:solidFill>
                <a:schemeClr val="accent6"/>
              </a:solidFill>
            </a:ln>
          </c:spPr>
          <c:marker>
            <c:symbol val="none"/>
          </c:marker>
          <c:cat>
            <c:numRef>
              <c:f>new_results!$A$2:$A$18</c:f>
              <c:numCache>
                <c:formatCode>General</c:formatCode>
                <c:ptCount val="17"/>
                <c:pt idx="0">
                  <c:v>2000</c:v>
                </c:pt>
                <c:pt idx="1">
                  <c:v>2001</c:v>
                </c:pt>
                <c:pt idx="2">
                  <c:v>2002</c:v>
                </c:pt>
                <c:pt idx="3">
                  <c:v>2003</c:v>
                </c:pt>
                <c:pt idx="4">
                  <c:v>2004</c:v>
                </c:pt>
                <c:pt idx="5">
                  <c:v>2005</c:v>
                </c:pt>
                <c:pt idx="6">
                  <c:v>2006</c:v>
                </c:pt>
                <c:pt idx="7">
                  <c:v>2007</c:v>
                </c:pt>
                <c:pt idx="8">
                  <c:v>2008</c:v>
                </c:pt>
                <c:pt idx="9">
                  <c:v>2009</c:v>
                </c:pt>
                <c:pt idx="10">
                  <c:v>2010</c:v>
                </c:pt>
                <c:pt idx="11">
                  <c:v>2011</c:v>
                </c:pt>
                <c:pt idx="12">
                  <c:v>2012</c:v>
                </c:pt>
                <c:pt idx="13">
                  <c:v>2013</c:v>
                </c:pt>
                <c:pt idx="14">
                  <c:v>2014</c:v>
                </c:pt>
                <c:pt idx="15">
                  <c:v>2015</c:v>
                </c:pt>
                <c:pt idx="16">
                  <c:v>2016</c:v>
                </c:pt>
              </c:numCache>
            </c:numRef>
          </c:cat>
          <c:val>
            <c:numRef>
              <c:f>new_results!$D$2:$D$18</c:f>
              <c:numCache>
                <c:formatCode>General</c:formatCode>
                <c:ptCount val="17"/>
                <c:pt idx="0">
                  <c:v>1</c:v>
                </c:pt>
                <c:pt idx="1">
                  <c:v>1.0167897204437801</c:v>
                </c:pt>
                <c:pt idx="2">
                  <c:v>0.99375230996275576</c:v>
                </c:pt>
                <c:pt idx="3">
                  <c:v>0.97222618794985594</c:v>
                </c:pt>
                <c:pt idx="4">
                  <c:v>0.98051890280436182</c:v>
                </c:pt>
                <c:pt idx="5">
                  <c:v>0.97194903021624512</c:v>
                </c:pt>
                <c:pt idx="6">
                  <c:v>0.97473622983628194</c:v>
                </c:pt>
                <c:pt idx="7">
                  <c:v>0.95250247796374399</c:v>
                </c:pt>
                <c:pt idx="8">
                  <c:v>0.97642790674480795</c:v>
                </c:pt>
                <c:pt idx="9">
                  <c:v>0.99153510055870797</c:v>
                </c:pt>
                <c:pt idx="10">
                  <c:v>1.0059622653994496</c:v>
                </c:pt>
                <c:pt idx="11">
                  <c:v>0.976868317846739</c:v>
                </c:pt>
                <c:pt idx="12">
                  <c:v>1.0116478756682401</c:v>
                </c:pt>
                <c:pt idx="13">
                  <c:v>1.02548005268123</c:v>
                </c:pt>
                <c:pt idx="14">
                  <c:v>0.99402319042287302</c:v>
                </c:pt>
                <c:pt idx="15">
                  <c:v>0.90839019967283496</c:v>
                </c:pt>
                <c:pt idx="16">
                  <c:v>0.78169642227082914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761980816"/>
        <c:axId val="761998456"/>
      </c:lineChart>
      <c:catAx>
        <c:axId val="76198081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800" baseline="0"/>
            </a:pPr>
            <a:endParaRPr lang="fr-FR"/>
          </a:p>
        </c:txPr>
        <c:crossAx val="761998456"/>
        <c:crosses val="autoZero"/>
        <c:auto val="1"/>
        <c:lblAlgn val="ctr"/>
        <c:lblOffset val="100"/>
        <c:noMultiLvlLbl val="0"/>
      </c:catAx>
      <c:valAx>
        <c:axId val="761998456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800"/>
            </a:pPr>
            <a:endParaRPr lang="fr-FR"/>
          </a:p>
        </c:txPr>
        <c:crossAx val="761980816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lineChart>
        <c:grouping val="standard"/>
        <c:varyColors val="0"/>
        <c:ser>
          <c:idx val="0"/>
          <c:order val="0"/>
          <c:spPr>
            <a:ln w="57150">
              <a:solidFill>
                <a:schemeClr val="accent4"/>
              </a:solidFill>
            </a:ln>
          </c:spPr>
          <c:marker>
            <c:symbol val="none"/>
          </c:marker>
          <c:cat>
            <c:numRef>
              <c:f>new_results!$A$2:$A$18</c:f>
              <c:numCache>
                <c:formatCode>General</c:formatCode>
                <c:ptCount val="17"/>
                <c:pt idx="0">
                  <c:v>2000</c:v>
                </c:pt>
                <c:pt idx="1">
                  <c:v>2001</c:v>
                </c:pt>
                <c:pt idx="2">
                  <c:v>2002</c:v>
                </c:pt>
                <c:pt idx="3">
                  <c:v>2003</c:v>
                </c:pt>
                <c:pt idx="4">
                  <c:v>2004</c:v>
                </c:pt>
                <c:pt idx="5">
                  <c:v>2005</c:v>
                </c:pt>
                <c:pt idx="6">
                  <c:v>2006</c:v>
                </c:pt>
                <c:pt idx="7">
                  <c:v>2007</c:v>
                </c:pt>
                <c:pt idx="8">
                  <c:v>2008</c:v>
                </c:pt>
                <c:pt idx="9">
                  <c:v>2009</c:v>
                </c:pt>
                <c:pt idx="10">
                  <c:v>2010</c:v>
                </c:pt>
                <c:pt idx="11">
                  <c:v>2011</c:v>
                </c:pt>
                <c:pt idx="12">
                  <c:v>2012</c:v>
                </c:pt>
                <c:pt idx="13">
                  <c:v>2013</c:v>
                </c:pt>
                <c:pt idx="14">
                  <c:v>2014</c:v>
                </c:pt>
                <c:pt idx="15">
                  <c:v>2015</c:v>
                </c:pt>
                <c:pt idx="16">
                  <c:v>2016</c:v>
                </c:pt>
              </c:numCache>
            </c:numRef>
          </c:cat>
          <c:val>
            <c:numRef>
              <c:f>new_results!$B$2:$B$18</c:f>
              <c:numCache>
                <c:formatCode>General</c:formatCode>
                <c:ptCount val="17"/>
                <c:pt idx="0">
                  <c:v>1</c:v>
                </c:pt>
                <c:pt idx="1">
                  <c:v>1.00934386407899</c:v>
                </c:pt>
                <c:pt idx="2">
                  <c:v>0.99618822109465388</c:v>
                </c:pt>
                <c:pt idx="3">
                  <c:v>0.93163299072206973</c:v>
                </c:pt>
                <c:pt idx="4">
                  <c:v>0.86413619432787603</c:v>
                </c:pt>
                <c:pt idx="5">
                  <c:v>0.85032221480485204</c:v>
                </c:pt>
                <c:pt idx="6">
                  <c:v>0.87493378114560394</c:v>
                </c:pt>
                <c:pt idx="7">
                  <c:v>0.89746985358506004</c:v>
                </c:pt>
                <c:pt idx="8">
                  <c:v>0.88790387964458906</c:v>
                </c:pt>
                <c:pt idx="9">
                  <c:v>0.89555632933284479</c:v>
                </c:pt>
                <c:pt idx="10">
                  <c:v>0.85296883087329911</c:v>
                </c:pt>
                <c:pt idx="11">
                  <c:v>0.80031702575451191</c:v>
                </c:pt>
                <c:pt idx="12">
                  <c:v>0.74725542863815819</c:v>
                </c:pt>
                <c:pt idx="13">
                  <c:v>0.68770541353790515</c:v>
                </c:pt>
                <c:pt idx="14">
                  <c:v>0.69884481178330415</c:v>
                </c:pt>
                <c:pt idx="15">
                  <c:v>0.63394219034435395</c:v>
                </c:pt>
                <c:pt idx="16">
                  <c:v>0.60091597553143905</c:v>
                </c:pt>
              </c:numCache>
            </c:numRef>
          </c:val>
          <c:smooth val="0"/>
        </c:ser>
        <c:ser>
          <c:idx val="1"/>
          <c:order val="1"/>
          <c:spPr>
            <a:ln>
              <a:solidFill>
                <a:schemeClr val="accent4"/>
              </a:solidFill>
            </a:ln>
          </c:spPr>
          <c:marker>
            <c:symbol val="none"/>
          </c:marker>
          <c:cat>
            <c:numRef>
              <c:f>new_results!$A$2:$A$18</c:f>
              <c:numCache>
                <c:formatCode>General</c:formatCode>
                <c:ptCount val="17"/>
                <c:pt idx="0">
                  <c:v>2000</c:v>
                </c:pt>
                <c:pt idx="1">
                  <c:v>2001</c:v>
                </c:pt>
                <c:pt idx="2">
                  <c:v>2002</c:v>
                </c:pt>
                <c:pt idx="3">
                  <c:v>2003</c:v>
                </c:pt>
                <c:pt idx="4">
                  <c:v>2004</c:v>
                </c:pt>
                <c:pt idx="5">
                  <c:v>2005</c:v>
                </c:pt>
                <c:pt idx="6">
                  <c:v>2006</c:v>
                </c:pt>
                <c:pt idx="7">
                  <c:v>2007</c:v>
                </c:pt>
                <c:pt idx="8">
                  <c:v>2008</c:v>
                </c:pt>
                <c:pt idx="9">
                  <c:v>2009</c:v>
                </c:pt>
                <c:pt idx="10">
                  <c:v>2010</c:v>
                </c:pt>
                <c:pt idx="11">
                  <c:v>2011</c:v>
                </c:pt>
                <c:pt idx="12">
                  <c:v>2012</c:v>
                </c:pt>
                <c:pt idx="13">
                  <c:v>2013</c:v>
                </c:pt>
                <c:pt idx="14">
                  <c:v>2014</c:v>
                </c:pt>
                <c:pt idx="15">
                  <c:v>2015</c:v>
                </c:pt>
                <c:pt idx="16">
                  <c:v>2016</c:v>
                </c:pt>
              </c:numCache>
            </c:numRef>
          </c:cat>
          <c:val>
            <c:numRef>
              <c:f>new_results!$C$2:$C$18</c:f>
              <c:numCache>
                <c:formatCode>General</c:formatCode>
                <c:ptCount val="17"/>
                <c:pt idx="0">
                  <c:v>1</c:v>
                </c:pt>
                <c:pt idx="1">
                  <c:v>0.94415963102040512</c:v>
                </c:pt>
                <c:pt idx="2">
                  <c:v>0.90237075977770986</c:v>
                </c:pt>
                <c:pt idx="3">
                  <c:v>0.81995063848282712</c:v>
                </c:pt>
                <c:pt idx="4">
                  <c:v>0.74111053420085404</c:v>
                </c:pt>
                <c:pt idx="5">
                  <c:v>0.71221536490062187</c:v>
                </c:pt>
                <c:pt idx="6">
                  <c:v>0.71359824414943407</c:v>
                </c:pt>
                <c:pt idx="7">
                  <c:v>0.72843535790651803</c:v>
                </c:pt>
                <c:pt idx="8">
                  <c:v>0.71131777445977595</c:v>
                </c:pt>
                <c:pt idx="9">
                  <c:v>0.71061418103224083</c:v>
                </c:pt>
                <c:pt idx="10">
                  <c:v>0.66791130785407615</c:v>
                </c:pt>
                <c:pt idx="11">
                  <c:v>0.61301932042860208</c:v>
                </c:pt>
                <c:pt idx="12">
                  <c:v>0.56968240864765096</c:v>
                </c:pt>
                <c:pt idx="13">
                  <c:v>0.52441533901208193</c:v>
                </c:pt>
                <c:pt idx="14">
                  <c:v>0.5276396601135942</c:v>
                </c:pt>
                <c:pt idx="15">
                  <c:v>0.46512926440766905</c:v>
                </c:pt>
                <c:pt idx="16">
                  <c:v>0.4141835891154701</c:v>
                </c:pt>
              </c:numCache>
            </c:numRef>
          </c:val>
          <c:smooth val="0"/>
        </c:ser>
        <c:ser>
          <c:idx val="2"/>
          <c:order val="2"/>
          <c:spPr>
            <a:ln>
              <a:solidFill>
                <a:schemeClr val="accent4"/>
              </a:solidFill>
            </a:ln>
          </c:spPr>
          <c:marker>
            <c:symbol val="none"/>
          </c:marker>
          <c:cat>
            <c:numRef>
              <c:f>new_results!$A$2:$A$18</c:f>
              <c:numCache>
                <c:formatCode>General</c:formatCode>
                <c:ptCount val="17"/>
                <c:pt idx="0">
                  <c:v>2000</c:v>
                </c:pt>
                <c:pt idx="1">
                  <c:v>2001</c:v>
                </c:pt>
                <c:pt idx="2">
                  <c:v>2002</c:v>
                </c:pt>
                <c:pt idx="3">
                  <c:v>2003</c:v>
                </c:pt>
                <c:pt idx="4">
                  <c:v>2004</c:v>
                </c:pt>
                <c:pt idx="5">
                  <c:v>2005</c:v>
                </c:pt>
                <c:pt idx="6">
                  <c:v>2006</c:v>
                </c:pt>
                <c:pt idx="7">
                  <c:v>2007</c:v>
                </c:pt>
                <c:pt idx="8">
                  <c:v>2008</c:v>
                </c:pt>
                <c:pt idx="9">
                  <c:v>2009</c:v>
                </c:pt>
                <c:pt idx="10">
                  <c:v>2010</c:v>
                </c:pt>
                <c:pt idx="11">
                  <c:v>2011</c:v>
                </c:pt>
                <c:pt idx="12">
                  <c:v>2012</c:v>
                </c:pt>
                <c:pt idx="13">
                  <c:v>2013</c:v>
                </c:pt>
                <c:pt idx="14">
                  <c:v>2014</c:v>
                </c:pt>
                <c:pt idx="15">
                  <c:v>2015</c:v>
                </c:pt>
                <c:pt idx="16">
                  <c:v>2016</c:v>
                </c:pt>
              </c:numCache>
            </c:numRef>
          </c:cat>
          <c:val>
            <c:numRef>
              <c:f>new_results!$D$2:$D$18</c:f>
              <c:numCache>
                <c:formatCode>General</c:formatCode>
                <c:ptCount val="17"/>
                <c:pt idx="0">
                  <c:v>1</c:v>
                </c:pt>
                <c:pt idx="1">
                  <c:v>1.09337062601533</c:v>
                </c:pt>
                <c:pt idx="2">
                  <c:v>1.10935631690921</c:v>
                </c:pt>
                <c:pt idx="3">
                  <c:v>1.0605288960748598</c:v>
                </c:pt>
                <c:pt idx="4">
                  <c:v>0.996253450064566</c:v>
                </c:pt>
                <c:pt idx="5">
                  <c:v>1.0155813988566198</c:v>
                </c:pt>
                <c:pt idx="6">
                  <c:v>1.0642626353275999</c:v>
                </c:pt>
                <c:pt idx="7">
                  <c:v>1.1068437316992701</c:v>
                </c:pt>
                <c:pt idx="8">
                  <c:v>1.1154213225213998</c:v>
                </c:pt>
                <c:pt idx="9">
                  <c:v>1.1428438473203599</c:v>
                </c:pt>
                <c:pt idx="10">
                  <c:v>1.08235904116707</c:v>
                </c:pt>
                <c:pt idx="11">
                  <c:v>1.0398586565360999</c:v>
                </c:pt>
                <c:pt idx="12">
                  <c:v>0.97723363293884713</c:v>
                </c:pt>
                <c:pt idx="13">
                  <c:v>0.9207979685339831</c:v>
                </c:pt>
                <c:pt idx="14">
                  <c:v>0.95702383489017007</c:v>
                </c:pt>
                <c:pt idx="15">
                  <c:v>0.885507219576529</c:v>
                </c:pt>
                <c:pt idx="16">
                  <c:v>0.88746841094056184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761993752"/>
        <c:axId val="761991792"/>
      </c:lineChart>
      <c:catAx>
        <c:axId val="76199375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800" baseline="0"/>
            </a:pPr>
            <a:endParaRPr lang="fr-FR"/>
          </a:p>
        </c:txPr>
        <c:crossAx val="761991792"/>
        <c:crosses val="autoZero"/>
        <c:auto val="1"/>
        <c:lblAlgn val="ctr"/>
        <c:lblOffset val="100"/>
        <c:noMultiLvlLbl val="0"/>
      </c:catAx>
      <c:valAx>
        <c:axId val="761991792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800"/>
            </a:pPr>
            <a:endParaRPr lang="fr-FR"/>
          </a:p>
        </c:txPr>
        <c:crossAx val="761993752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lineChart>
        <c:grouping val="standard"/>
        <c:varyColors val="0"/>
        <c:ser>
          <c:idx val="0"/>
          <c:order val="0"/>
          <c:spPr>
            <a:ln w="57150"/>
          </c:spPr>
          <c:marker>
            <c:symbol val="none"/>
          </c:marker>
          <c:cat>
            <c:numRef>
              <c:f>new_results!$A$2:$A$17</c:f>
              <c:numCache>
                <c:formatCode>General</c:formatCode>
                <c:ptCount val="16"/>
                <c:pt idx="0">
                  <c:v>2000</c:v>
                </c:pt>
                <c:pt idx="1">
                  <c:v>2001</c:v>
                </c:pt>
                <c:pt idx="2">
                  <c:v>2002</c:v>
                </c:pt>
                <c:pt idx="3">
                  <c:v>2003</c:v>
                </c:pt>
                <c:pt idx="4">
                  <c:v>2004</c:v>
                </c:pt>
                <c:pt idx="5">
                  <c:v>2005</c:v>
                </c:pt>
                <c:pt idx="6">
                  <c:v>2006</c:v>
                </c:pt>
                <c:pt idx="7">
                  <c:v>2007</c:v>
                </c:pt>
                <c:pt idx="8">
                  <c:v>2008</c:v>
                </c:pt>
                <c:pt idx="9">
                  <c:v>2009</c:v>
                </c:pt>
                <c:pt idx="10">
                  <c:v>2010</c:v>
                </c:pt>
                <c:pt idx="11">
                  <c:v>2011</c:v>
                </c:pt>
                <c:pt idx="12">
                  <c:v>2012</c:v>
                </c:pt>
                <c:pt idx="13">
                  <c:v>2013</c:v>
                </c:pt>
                <c:pt idx="14">
                  <c:v>2014</c:v>
                </c:pt>
                <c:pt idx="15">
                  <c:v>2015</c:v>
                </c:pt>
              </c:numCache>
            </c:numRef>
          </c:cat>
          <c:val>
            <c:numRef>
              <c:f>new_results!$B$2:$B$17</c:f>
              <c:numCache>
                <c:formatCode>General</c:formatCode>
                <c:ptCount val="16"/>
                <c:pt idx="0">
                  <c:v>1</c:v>
                </c:pt>
                <c:pt idx="1">
                  <c:v>1.0915255673100599</c:v>
                </c:pt>
                <c:pt idx="2">
                  <c:v>1.1500689668701003</c:v>
                </c:pt>
                <c:pt idx="3">
                  <c:v>1.1428463879552</c:v>
                </c:pt>
                <c:pt idx="4">
                  <c:v>1.1520339279628702</c:v>
                </c:pt>
                <c:pt idx="5">
                  <c:v>1.11365208346511</c:v>
                </c:pt>
                <c:pt idx="6">
                  <c:v>1.0779687016058699</c:v>
                </c:pt>
                <c:pt idx="7">
                  <c:v>1.17013957774511</c:v>
                </c:pt>
                <c:pt idx="8">
                  <c:v>1.3024194735161501</c:v>
                </c:pt>
                <c:pt idx="9">
                  <c:v>1.4293919786748897</c:v>
                </c:pt>
                <c:pt idx="10">
                  <c:v>1.47671716518217</c:v>
                </c:pt>
                <c:pt idx="11">
                  <c:v>1.3603738565991799</c:v>
                </c:pt>
                <c:pt idx="12">
                  <c:v>1.2516639639943898</c:v>
                </c:pt>
                <c:pt idx="13">
                  <c:v>1.1698366425158297</c:v>
                </c:pt>
                <c:pt idx="14">
                  <c:v>1.2452176196639</c:v>
                </c:pt>
                <c:pt idx="15">
                  <c:v>1.3586644402453898</c:v>
                </c:pt>
              </c:numCache>
            </c:numRef>
          </c:val>
          <c:smooth val="0"/>
        </c:ser>
        <c:ser>
          <c:idx val="1"/>
          <c:order val="1"/>
          <c:spPr>
            <a:ln>
              <a:solidFill>
                <a:schemeClr val="accent1"/>
              </a:solidFill>
            </a:ln>
          </c:spPr>
          <c:marker>
            <c:symbol val="none"/>
          </c:marker>
          <c:cat>
            <c:numRef>
              <c:f>new_results!$A$2:$A$17</c:f>
              <c:numCache>
                <c:formatCode>General</c:formatCode>
                <c:ptCount val="16"/>
                <c:pt idx="0">
                  <c:v>2000</c:v>
                </c:pt>
                <c:pt idx="1">
                  <c:v>2001</c:v>
                </c:pt>
                <c:pt idx="2">
                  <c:v>2002</c:v>
                </c:pt>
                <c:pt idx="3">
                  <c:v>2003</c:v>
                </c:pt>
                <c:pt idx="4">
                  <c:v>2004</c:v>
                </c:pt>
                <c:pt idx="5">
                  <c:v>2005</c:v>
                </c:pt>
                <c:pt idx="6">
                  <c:v>2006</c:v>
                </c:pt>
                <c:pt idx="7">
                  <c:v>2007</c:v>
                </c:pt>
                <c:pt idx="8">
                  <c:v>2008</c:v>
                </c:pt>
                <c:pt idx="9">
                  <c:v>2009</c:v>
                </c:pt>
                <c:pt idx="10">
                  <c:v>2010</c:v>
                </c:pt>
                <c:pt idx="11">
                  <c:v>2011</c:v>
                </c:pt>
                <c:pt idx="12">
                  <c:v>2012</c:v>
                </c:pt>
                <c:pt idx="13">
                  <c:v>2013</c:v>
                </c:pt>
                <c:pt idx="14">
                  <c:v>2014</c:v>
                </c:pt>
                <c:pt idx="15">
                  <c:v>2015</c:v>
                </c:pt>
              </c:numCache>
            </c:numRef>
          </c:cat>
          <c:val>
            <c:numRef>
              <c:f>new_results!$C$2:$C$17</c:f>
              <c:numCache>
                <c:formatCode>General</c:formatCode>
                <c:ptCount val="16"/>
                <c:pt idx="0">
                  <c:v>1</c:v>
                </c:pt>
                <c:pt idx="1">
                  <c:v>1.0096993380637798</c:v>
                </c:pt>
                <c:pt idx="2">
                  <c:v>1.03154203035008</c:v>
                </c:pt>
                <c:pt idx="3">
                  <c:v>0.99118078461401093</c:v>
                </c:pt>
                <c:pt idx="4">
                  <c:v>0.97950281571993492</c:v>
                </c:pt>
                <c:pt idx="5">
                  <c:v>0.92242770989882406</c:v>
                </c:pt>
                <c:pt idx="6">
                  <c:v>0.86214934574972202</c:v>
                </c:pt>
                <c:pt idx="7">
                  <c:v>0.93699075827228895</c:v>
                </c:pt>
                <c:pt idx="8">
                  <c:v>1.0320695449766601</c:v>
                </c:pt>
                <c:pt idx="9">
                  <c:v>1.1115030386479099</c:v>
                </c:pt>
                <c:pt idx="10">
                  <c:v>1.1465021192761002</c:v>
                </c:pt>
                <c:pt idx="11">
                  <c:v>1.0367954978338199</c:v>
                </c:pt>
                <c:pt idx="12">
                  <c:v>0.9471624574134091</c:v>
                </c:pt>
                <c:pt idx="13">
                  <c:v>0.87136504826470407</c:v>
                </c:pt>
                <c:pt idx="14">
                  <c:v>0.91913461040345812</c:v>
                </c:pt>
                <c:pt idx="15">
                  <c:v>0.98353226884073974</c:v>
                </c:pt>
              </c:numCache>
            </c:numRef>
          </c:val>
          <c:smooth val="0"/>
        </c:ser>
        <c:ser>
          <c:idx val="2"/>
          <c:order val="2"/>
          <c:spPr>
            <a:ln>
              <a:solidFill>
                <a:schemeClr val="accent1"/>
              </a:solidFill>
            </a:ln>
          </c:spPr>
          <c:marker>
            <c:symbol val="none"/>
          </c:marker>
          <c:cat>
            <c:numRef>
              <c:f>new_results!$A$2:$A$17</c:f>
              <c:numCache>
                <c:formatCode>General</c:formatCode>
                <c:ptCount val="16"/>
                <c:pt idx="0">
                  <c:v>2000</c:v>
                </c:pt>
                <c:pt idx="1">
                  <c:v>2001</c:v>
                </c:pt>
                <c:pt idx="2">
                  <c:v>2002</c:v>
                </c:pt>
                <c:pt idx="3">
                  <c:v>2003</c:v>
                </c:pt>
                <c:pt idx="4">
                  <c:v>2004</c:v>
                </c:pt>
                <c:pt idx="5">
                  <c:v>2005</c:v>
                </c:pt>
                <c:pt idx="6">
                  <c:v>2006</c:v>
                </c:pt>
                <c:pt idx="7">
                  <c:v>2007</c:v>
                </c:pt>
                <c:pt idx="8">
                  <c:v>2008</c:v>
                </c:pt>
                <c:pt idx="9">
                  <c:v>2009</c:v>
                </c:pt>
                <c:pt idx="10">
                  <c:v>2010</c:v>
                </c:pt>
                <c:pt idx="11">
                  <c:v>2011</c:v>
                </c:pt>
                <c:pt idx="12">
                  <c:v>2012</c:v>
                </c:pt>
                <c:pt idx="13">
                  <c:v>2013</c:v>
                </c:pt>
                <c:pt idx="14">
                  <c:v>2014</c:v>
                </c:pt>
                <c:pt idx="15">
                  <c:v>2015</c:v>
                </c:pt>
              </c:numCache>
            </c:numRef>
          </c:cat>
          <c:val>
            <c:numRef>
              <c:f>new_results!$D$2:$D$17</c:f>
              <c:numCache>
                <c:formatCode>General</c:formatCode>
                <c:ptCount val="16"/>
                <c:pt idx="0">
                  <c:v>1</c:v>
                </c:pt>
                <c:pt idx="1">
                  <c:v>1.1775212323714797</c:v>
                </c:pt>
                <c:pt idx="2">
                  <c:v>1.2858757293255501</c:v>
                </c:pt>
                <c:pt idx="3">
                  <c:v>1.2951278942437601</c:v>
                </c:pt>
                <c:pt idx="4">
                  <c:v>1.32865458878569</c:v>
                </c:pt>
                <c:pt idx="5">
                  <c:v>1.3250141150225399</c:v>
                </c:pt>
                <c:pt idx="6">
                  <c:v>1.29734201064027</c:v>
                </c:pt>
                <c:pt idx="7">
                  <c:v>1.4274777932739098</c:v>
                </c:pt>
                <c:pt idx="8">
                  <c:v>1.6192009677857702</c:v>
                </c:pt>
                <c:pt idx="9">
                  <c:v>1.7929462445886499</c:v>
                </c:pt>
                <c:pt idx="10">
                  <c:v>1.89381748553558</c:v>
                </c:pt>
                <c:pt idx="11">
                  <c:v>1.7625756554090497</c:v>
                </c:pt>
                <c:pt idx="12">
                  <c:v>1.6528425385462104</c:v>
                </c:pt>
                <c:pt idx="13">
                  <c:v>1.5517651339604099</c:v>
                </c:pt>
                <c:pt idx="14">
                  <c:v>1.6906934706705301</c:v>
                </c:pt>
                <c:pt idx="15">
                  <c:v>1.8630798037007501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761987480"/>
        <c:axId val="761994144"/>
      </c:lineChart>
      <c:catAx>
        <c:axId val="76198748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800" baseline="0"/>
            </a:pPr>
            <a:endParaRPr lang="fr-FR"/>
          </a:p>
        </c:txPr>
        <c:crossAx val="761994144"/>
        <c:crosses val="autoZero"/>
        <c:auto val="1"/>
        <c:lblAlgn val="ctr"/>
        <c:lblOffset val="100"/>
        <c:noMultiLvlLbl val="0"/>
      </c:catAx>
      <c:valAx>
        <c:axId val="761994144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761987480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Modifiez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C618E7-4ED0-417F-923A-F61F07C92F07}" type="datetimeFigureOut">
              <a:rPr lang="fr-FR" smtClean="0"/>
              <a:pPr/>
              <a:t>18/08/2020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220FDE-D0F0-42A9-A4F6-46E369195099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751855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C618E7-4ED0-417F-923A-F61F07C92F07}" type="datetimeFigureOut">
              <a:rPr lang="fr-FR" smtClean="0"/>
              <a:pPr/>
              <a:t>18/08/2020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220FDE-D0F0-42A9-A4F6-46E369195099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289188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C618E7-4ED0-417F-923A-F61F07C92F07}" type="datetimeFigureOut">
              <a:rPr lang="fr-FR" smtClean="0"/>
              <a:pPr/>
              <a:t>18/08/2020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220FDE-D0F0-42A9-A4F6-46E369195099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546418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C618E7-4ED0-417F-923A-F61F07C92F07}" type="datetimeFigureOut">
              <a:rPr lang="fr-FR" smtClean="0"/>
              <a:pPr/>
              <a:t>18/08/2020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220FDE-D0F0-42A9-A4F6-46E369195099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138847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C618E7-4ED0-417F-923A-F61F07C92F07}" type="datetimeFigureOut">
              <a:rPr lang="fr-FR" smtClean="0"/>
              <a:pPr/>
              <a:t>18/08/2020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220FDE-D0F0-42A9-A4F6-46E369195099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563267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C618E7-4ED0-417F-923A-F61F07C92F07}" type="datetimeFigureOut">
              <a:rPr lang="fr-FR" smtClean="0"/>
              <a:pPr/>
              <a:t>18/08/2020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220FDE-D0F0-42A9-A4F6-46E369195099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139770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C618E7-4ED0-417F-923A-F61F07C92F07}" type="datetimeFigureOut">
              <a:rPr lang="fr-FR" smtClean="0"/>
              <a:pPr/>
              <a:t>18/08/2020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220FDE-D0F0-42A9-A4F6-46E369195099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656220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C618E7-4ED0-417F-923A-F61F07C92F07}" type="datetimeFigureOut">
              <a:rPr lang="fr-FR" smtClean="0"/>
              <a:pPr/>
              <a:t>18/08/2020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220FDE-D0F0-42A9-A4F6-46E369195099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943303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C618E7-4ED0-417F-923A-F61F07C92F07}" type="datetimeFigureOut">
              <a:rPr lang="fr-FR" smtClean="0"/>
              <a:pPr/>
              <a:t>18/08/2020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220FDE-D0F0-42A9-A4F6-46E369195099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991591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C618E7-4ED0-417F-923A-F61F07C92F07}" type="datetimeFigureOut">
              <a:rPr lang="fr-FR" smtClean="0"/>
              <a:pPr/>
              <a:t>18/08/2020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220FDE-D0F0-42A9-A4F6-46E369195099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251561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C618E7-4ED0-417F-923A-F61F07C92F07}" type="datetimeFigureOut">
              <a:rPr lang="fr-FR" smtClean="0"/>
              <a:pPr/>
              <a:t>18/08/2020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220FDE-D0F0-42A9-A4F6-46E369195099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495589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C618E7-4ED0-417F-923A-F61F07C92F07}" type="datetimeFigureOut">
              <a:rPr lang="fr-FR" smtClean="0"/>
              <a:pPr/>
              <a:t>18/08/2020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220FDE-D0F0-42A9-A4F6-46E369195099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618985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Relationship Id="rId4" Type="http://schemas.openxmlformats.org/officeDocument/2006/relationships/chart" Target="../charts/char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7" Type="http://schemas.openxmlformats.org/officeDocument/2006/relationships/image" Target="../media/image42.jpe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1.png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png"/><Relationship Id="rId5" Type="http://schemas.openxmlformats.org/officeDocument/2006/relationships/image" Target="../media/image15.jpeg"/><Relationship Id="rId4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emf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757808" y="1988840"/>
            <a:ext cx="7772400" cy="1470025"/>
          </a:xfrm>
          <a:ln>
            <a:solidFill>
              <a:schemeClr val="accent6"/>
            </a:solidFill>
          </a:ln>
        </p:spPr>
        <p:txBody>
          <a:bodyPr>
            <a:normAutofit/>
          </a:bodyPr>
          <a:lstStyle/>
          <a:p>
            <a:r>
              <a:rPr lang="ar-DZ" sz="3600" i="1" dirty="0">
                <a:solidFill>
                  <a:schemeClr val="accent6"/>
                </a:solidFill>
              </a:rPr>
              <a:t>مؤشرات لرصد اتجاهات التنوع البيولوجي</a:t>
            </a:r>
            <a:endParaRPr lang="fr-FR" sz="3600" i="1" dirty="0">
              <a:solidFill>
                <a:schemeClr val="accent6"/>
              </a:solidFill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4109" y="3675477"/>
            <a:ext cx="4682387" cy="26338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ZoneTexte 7"/>
          <p:cNvSpPr txBox="1"/>
          <p:nvPr/>
        </p:nvSpPr>
        <p:spPr>
          <a:xfrm>
            <a:off x="179512" y="373448"/>
            <a:ext cx="396044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Thomas Galewski </a:t>
            </a:r>
          </a:p>
          <a:p>
            <a:endParaRPr lang="fr-FR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algn="r" rtl="1"/>
            <a:r>
              <a:rPr lang="ar-DZ" sz="1600" i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الدورة التدريبية </a:t>
            </a:r>
            <a:r>
              <a:rPr lang="fr-FR" sz="1600" i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AFD-FFEM ؛ 20 </a:t>
            </a:r>
            <a:r>
              <a:rPr lang="ar-DZ" sz="1600" i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نوفمبر </a:t>
            </a:r>
            <a:r>
              <a:rPr lang="ar-DZ" sz="1600" i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2019</a:t>
            </a:r>
            <a:endParaRPr lang="fr-FR" sz="1600" i="1" dirty="0" smtClean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algn="r" rtl="1"/>
            <a:endParaRPr lang="fr-FR" sz="1600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r>
              <a:rPr lang="fr-FR" sz="1600" i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Tour du </a:t>
            </a:r>
            <a:r>
              <a:rPr lang="fr-FR" sz="1600" i="1" dirty="0" err="1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Valat</a:t>
            </a:r>
            <a:endParaRPr lang="fr-FR" sz="1600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1430" y="315691"/>
            <a:ext cx="1375879" cy="1375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02634" y="284218"/>
            <a:ext cx="1357899" cy="15454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4" descr="Image associée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783" y="3623539"/>
            <a:ext cx="4015169" cy="30686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AutoShape 2" descr="Résultat de recherche d'images pour &quot;afd&quot;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32202" y="-1531"/>
            <a:ext cx="1909228" cy="8631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43419" y="868171"/>
            <a:ext cx="1048661" cy="10486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681654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/>
          <p:cNvSpPr txBox="1"/>
          <p:nvPr/>
        </p:nvSpPr>
        <p:spPr>
          <a:xfrm>
            <a:off x="1228204" y="188640"/>
            <a:ext cx="69441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ar-DZ" sz="2800" dirty="0">
                <a:solidFill>
                  <a:schemeClr val="tx2"/>
                </a:solidFill>
              </a:rPr>
              <a:t>المؤشرات باستخدام البيانات الكمية عن الأنواع</a:t>
            </a:r>
            <a:endParaRPr lang="fr-FR" sz="2800" dirty="0">
              <a:solidFill>
                <a:schemeClr val="tx2"/>
              </a:solidFill>
            </a:endParaRPr>
          </a:p>
        </p:txBody>
      </p:sp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2420888"/>
            <a:ext cx="3856744" cy="26354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3" y="4180030"/>
            <a:ext cx="2619375" cy="17526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00" y="908720"/>
            <a:ext cx="2619375" cy="17430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cxnSp>
        <p:nvCxnSpPr>
          <p:cNvPr id="7" name="Connecteur droit 6"/>
          <p:cNvCxnSpPr/>
          <p:nvPr/>
        </p:nvCxnSpPr>
        <p:spPr>
          <a:xfrm flipH="1">
            <a:off x="4932040" y="2060848"/>
            <a:ext cx="1440160" cy="864096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Connecteur droit 7"/>
          <p:cNvCxnSpPr/>
          <p:nvPr/>
        </p:nvCxnSpPr>
        <p:spPr>
          <a:xfrm flipH="1" flipV="1">
            <a:off x="5379802" y="3738609"/>
            <a:ext cx="848382" cy="129566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Picture 6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178385"/>
            <a:ext cx="2619375" cy="17430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cxnSp>
        <p:nvCxnSpPr>
          <p:cNvPr id="11" name="Connecteur droit 10"/>
          <p:cNvCxnSpPr/>
          <p:nvPr/>
        </p:nvCxnSpPr>
        <p:spPr>
          <a:xfrm flipH="1" flipV="1">
            <a:off x="3374951" y="2068630"/>
            <a:ext cx="1053033" cy="100033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Picture 7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483" y="3738609"/>
            <a:ext cx="2600325" cy="17526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cxnSp>
        <p:nvCxnSpPr>
          <p:cNvPr id="15" name="Connecteur droit 14"/>
          <p:cNvCxnSpPr/>
          <p:nvPr/>
        </p:nvCxnSpPr>
        <p:spPr>
          <a:xfrm flipH="1" flipV="1">
            <a:off x="2843808" y="4636970"/>
            <a:ext cx="1728192" cy="397299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ZoneTexte 16"/>
          <p:cNvSpPr txBox="1"/>
          <p:nvPr/>
        </p:nvSpPr>
        <p:spPr>
          <a:xfrm>
            <a:off x="445430" y="5949280"/>
            <a:ext cx="76328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r" rtl="1">
              <a:buFont typeface="Arial" panose="020B0604020202020204" pitchFamily="34" charset="0"/>
              <a:buChar char="•"/>
            </a:pPr>
            <a:r>
              <a:rPr lang="ar-DZ" dirty="0"/>
              <a:t>ولكن هناك برامج مراقبة تعمل على </a:t>
            </a:r>
            <a:r>
              <a:rPr lang="ar-DZ" dirty="0">
                <a:solidFill>
                  <a:schemeClr val="accent2"/>
                </a:solidFill>
              </a:rPr>
              <a:t>أنواع ذات قيمة </a:t>
            </a:r>
            <a:r>
              <a:rPr lang="ar-DZ" dirty="0" smtClean="0">
                <a:solidFill>
                  <a:schemeClr val="accent2"/>
                </a:solidFill>
              </a:rPr>
              <a:t>محافظة </a:t>
            </a:r>
            <a:r>
              <a:rPr lang="ar-DZ" dirty="0">
                <a:solidFill>
                  <a:schemeClr val="accent2"/>
                </a:solidFill>
              </a:rPr>
              <a:t>عالية </a:t>
            </a:r>
            <a:r>
              <a:rPr lang="ar-DZ" dirty="0"/>
              <a:t>/ اقتصادية!</a:t>
            </a:r>
            <a:endParaRPr lang="fr-FR" dirty="0" smtClean="0"/>
          </a:p>
        </p:txBody>
      </p:sp>
    </p:spTree>
    <p:extLst>
      <p:ext uri="{BB962C8B-B14F-4D97-AF65-F5344CB8AC3E}">
        <p14:creationId xmlns:p14="http://schemas.microsoft.com/office/powerpoint/2010/main" val="14616548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/>
          <p:cNvSpPr txBox="1"/>
          <p:nvPr/>
        </p:nvSpPr>
        <p:spPr>
          <a:xfrm>
            <a:off x="1228204" y="188640"/>
            <a:ext cx="69441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ar-DZ" sz="2800" dirty="0">
                <a:solidFill>
                  <a:schemeClr val="tx2"/>
                </a:solidFill>
              </a:rPr>
              <a:t>المؤشرات باستخدام البيانات الكمية عن الأنواع</a:t>
            </a:r>
            <a:endParaRPr lang="fr-FR" sz="2800" dirty="0">
              <a:solidFill>
                <a:schemeClr val="tx2"/>
              </a:solidFill>
            </a:endParaRPr>
          </a:p>
        </p:txBody>
      </p:sp>
      <p:sp>
        <p:nvSpPr>
          <p:cNvPr id="3" name="ZoneTexte 2"/>
          <p:cNvSpPr txBox="1"/>
          <p:nvPr/>
        </p:nvSpPr>
        <p:spPr>
          <a:xfrm>
            <a:off x="307975" y="908720"/>
            <a:ext cx="82244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r" rtl="1">
              <a:buFont typeface="Arial" panose="020B0604020202020204" pitchFamily="34" charset="0"/>
              <a:buChar char="•"/>
            </a:pPr>
            <a:r>
              <a:rPr lang="ar-DZ" dirty="0"/>
              <a:t>إن مؤشر </a:t>
            </a:r>
            <a:r>
              <a:rPr lang="fr-FR" dirty="0"/>
              <a:t>Living </a:t>
            </a:r>
            <a:r>
              <a:rPr lang="fr-FR" dirty="0" err="1"/>
              <a:t>Planet</a:t>
            </a:r>
            <a:r>
              <a:rPr lang="fr-FR" dirty="0"/>
              <a:t> </a:t>
            </a:r>
            <a:r>
              <a:rPr lang="ar-DZ" dirty="0"/>
              <a:t>قادر على مزج البيانات القادمة من برامج المراقبة المختلفة.</a:t>
            </a:r>
            <a:endParaRPr lang="fr-FR" dirty="0" smtClean="0"/>
          </a:p>
        </p:txBody>
      </p:sp>
      <p:sp>
        <p:nvSpPr>
          <p:cNvPr id="4" name="ZoneTexte 3"/>
          <p:cNvSpPr txBox="1"/>
          <p:nvPr/>
        </p:nvSpPr>
        <p:spPr>
          <a:xfrm>
            <a:off x="395536" y="2060848"/>
            <a:ext cx="51125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r" rtl="1">
              <a:buFont typeface="Arial" panose="020B0604020202020204" pitchFamily="34" charset="0"/>
              <a:buChar char="•"/>
            </a:pPr>
            <a:r>
              <a:rPr lang="ar-DZ" dirty="0"/>
              <a:t>مثال لمؤشر </a:t>
            </a:r>
            <a:r>
              <a:rPr lang="fr-FR" dirty="0"/>
              <a:t>PACA Living </a:t>
            </a:r>
            <a:r>
              <a:rPr lang="fr-FR" dirty="0" err="1"/>
              <a:t>Planet</a:t>
            </a:r>
            <a:r>
              <a:rPr lang="fr-FR" dirty="0"/>
              <a:t>:</a:t>
            </a:r>
          </a:p>
        </p:txBody>
      </p:sp>
      <p:sp>
        <p:nvSpPr>
          <p:cNvPr id="5" name="ZoneTexte 4"/>
          <p:cNvSpPr txBox="1"/>
          <p:nvPr/>
        </p:nvSpPr>
        <p:spPr>
          <a:xfrm>
            <a:off x="395536" y="6165304"/>
            <a:ext cx="70567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r" rtl="1">
              <a:buFont typeface="Arial" panose="020B0604020202020204" pitchFamily="34" charset="0"/>
              <a:buChar char="•"/>
            </a:pPr>
            <a:r>
              <a:rPr lang="ar-DZ" dirty="0"/>
              <a:t>اتجاه التنوع البيولوجي المستقر في المنطقة منذ عام 1990: انخفاض حاد في الأنواع التي تعيش في النظم الإيكولوجية للأراضي الزراعية والبحيرات الساحلية</a:t>
            </a:r>
            <a:endParaRPr lang="fr-FR" dirty="0"/>
          </a:p>
        </p:txBody>
      </p:sp>
      <p:graphicFrame>
        <p:nvGraphicFramePr>
          <p:cNvPr id="6" name="Graphique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57120828"/>
              </p:ext>
            </p:extLst>
          </p:nvPr>
        </p:nvGraphicFramePr>
        <p:xfrm>
          <a:off x="5292080" y="2430180"/>
          <a:ext cx="3240360" cy="16561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cxnSp>
        <p:nvCxnSpPr>
          <p:cNvPr id="8" name="Connecteur droit 7"/>
          <p:cNvCxnSpPr/>
          <p:nvPr/>
        </p:nvCxnSpPr>
        <p:spPr>
          <a:xfrm>
            <a:off x="5580112" y="2753632"/>
            <a:ext cx="2808312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ZoneTexte 8"/>
          <p:cNvSpPr txBox="1"/>
          <p:nvPr/>
        </p:nvSpPr>
        <p:spPr>
          <a:xfrm>
            <a:off x="5940152" y="2060848"/>
            <a:ext cx="23057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ar-DZ" b="1" dirty="0">
                <a:solidFill>
                  <a:schemeClr val="accent6"/>
                </a:solidFill>
              </a:rPr>
              <a:t>الأراضي الزراعية</a:t>
            </a:r>
            <a:r>
              <a:rPr lang="ar-DZ" b="1" dirty="0" smtClean="0">
                <a:solidFill>
                  <a:schemeClr val="accent6"/>
                </a:solidFill>
              </a:rPr>
              <a:t>:</a:t>
            </a:r>
            <a:r>
              <a:rPr lang="fr-FR" b="1" dirty="0" smtClean="0">
                <a:solidFill>
                  <a:schemeClr val="accent6"/>
                </a:solidFill>
              </a:rPr>
              <a:t> </a:t>
            </a:r>
            <a:r>
              <a:rPr lang="ar-DZ" b="1" dirty="0" smtClean="0">
                <a:solidFill>
                  <a:schemeClr val="accent6"/>
                </a:solidFill>
              </a:rPr>
              <a:t>تراجع</a:t>
            </a:r>
            <a:endParaRPr lang="fr-FR" dirty="0">
              <a:solidFill>
                <a:srgbClr val="FF0000"/>
              </a:solidFill>
            </a:endParaRPr>
          </a:p>
        </p:txBody>
      </p:sp>
      <p:graphicFrame>
        <p:nvGraphicFramePr>
          <p:cNvPr id="10" name="Graphique 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305024119"/>
              </p:ext>
            </p:extLst>
          </p:nvPr>
        </p:nvGraphicFramePr>
        <p:xfrm>
          <a:off x="3059832" y="4577680"/>
          <a:ext cx="2952328" cy="14436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cxnSp>
        <p:nvCxnSpPr>
          <p:cNvPr id="11" name="Connecteur droit 10"/>
          <p:cNvCxnSpPr/>
          <p:nvPr/>
        </p:nvCxnSpPr>
        <p:spPr>
          <a:xfrm>
            <a:off x="3304083" y="4865712"/>
            <a:ext cx="2808312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ZoneTexte 11"/>
          <p:cNvSpPr txBox="1"/>
          <p:nvPr/>
        </p:nvSpPr>
        <p:spPr>
          <a:xfrm>
            <a:off x="3344930" y="4280356"/>
            <a:ext cx="36753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ar-DZ" b="1" dirty="0">
                <a:solidFill>
                  <a:schemeClr val="accent4"/>
                </a:solidFill>
              </a:rPr>
              <a:t>البحيرات الساحلية: تراجع</a:t>
            </a:r>
            <a:endParaRPr lang="fr-FR" dirty="0">
              <a:solidFill>
                <a:srgbClr val="FF0000"/>
              </a:solidFill>
            </a:endParaRPr>
          </a:p>
        </p:txBody>
      </p:sp>
      <p:graphicFrame>
        <p:nvGraphicFramePr>
          <p:cNvPr id="13" name="Graphique 1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0626045"/>
              </p:ext>
            </p:extLst>
          </p:nvPr>
        </p:nvGraphicFramePr>
        <p:xfrm>
          <a:off x="63723" y="2854136"/>
          <a:ext cx="3240360" cy="17281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4" name="ZoneTexte 13"/>
          <p:cNvSpPr txBox="1"/>
          <p:nvPr/>
        </p:nvSpPr>
        <p:spPr>
          <a:xfrm>
            <a:off x="611560" y="2437237"/>
            <a:ext cx="43211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r-FR" b="1" dirty="0" smtClean="0">
                <a:solidFill>
                  <a:schemeClr val="tx2"/>
                </a:solidFill>
              </a:rPr>
              <a:t> </a:t>
            </a:r>
            <a:r>
              <a:rPr lang="ar-DZ" b="1" dirty="0">
                <a:solidFill>
                  <a:schemeClr val="tx2"/>
                </a:solidFill>
              </a:rPr>
              <a:t>الأراضي الرطبة: زيادة</a:t>
            </a:r>
            <a:endParaRPr lang="fr-FR" b="1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2862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975" y="2104617"/>
            <a:ext cx="5920209" cy="38683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ZoneTexte 2"/>
          <p:cNvSpPr txBox="1"/>
          <p:nvPr/>
        </p:nvSpPr>
        <p:spPr>
          <a:xfrm>
            <a:off x="1228204" y="188640"/>
            <a:ext cx="69441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ar-DZ" sz="2800" dirty="0">
                <a:solidFill>
                  <a:schemeClr val="tx2"/>
                </a:solidFill>
              </a:rPr>
              <a:t>المؤشرات باستخدام البيانات الكمية عن الأنواع</a:t>
            </a:r>
            <a:endParaRPr lang="fr-FR" sz="2800" dirty="0">
              <a:solidFill>
                <a:schemeClr val="tx2"/>
              </a:solidFill>
            </a:endParaRPr>
          </a:p>
        </p:txBody>
      </p:sp>
      <p:sp>
        <p:nvSpPr>
          <p:cNvPr id="4" name="ZoneTexte 3"/>
          <p:cNvSpPr txBox="1"/>
          <p:nvPr/>
        </p:nvSpPr>
        <p:spPr>
          <a:xfrm>
            <a:off x="307975" y="908720"/>
            <a:ext cx="82244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r" rtl="1">
              <a:buFont typeface="Arial" panose="020B0604020202020204" pitchFamily="34" charset="0"/>
              <a:buChar char="•"/>
            </a:pPr>
            <a:r>
              <a:rPr lang="ar-DZ" dirty="0"/>
              <a:t>يمكن استخدام هذه المؤشرات لتقييم تأثير الضغوط البشرية</a:t>
            </a:r>
            <a:endParaRPr lang="fr-FR" dirty="0" smtClean="0"/>
          </a:p>
        </p:txBody>
      </p:sp>
      <p:sp>
        <p:nvSpPr>
          <p:cNvPr id="5" name="ZoneTexte 4"/>
          <p:cNvSpPr txBox="1"/>
          <p:nvPr/>
        </p:nvSpPr>
        <p:spPr>
          <a:xfrm>
            <a:off x="307975" y="1700808"/>
            <a:ext cx="82244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r" rtl="1">
              <a:buFont typeface="Arial" panose="020B0604020202020204" pitchFamily="34" charset="0"/>
              <a:buChar char="•"/>
            </a:pPr>
            <a:r>
              <a:rPr lang="ar-DZ" dirty="0"/>
              <a:t>مثال: تأثير الصيد على الطيور المائية في فرنسا باستخدام مؤشر الطيور المائية</a:t>
            </a:r>
            <a:endParaRPr lang="fr-FR" dirty="0" smtClean="0"/>
          </a:p>
        </p:txBody>
      </p:sp>
      <p:sp>
        <p:nvSpPr>
          <p:cNvPr id="2" name="ZoneTexte 1"/>
          <p:cNvSpPr txBox="1"/>
          <p:nvPr/>
        </p:nvSpPr>
        <p:spPr>
          <a:xfrm>
            <a:off x="6372200" y="3501008"/>
            <a:ext cx="22322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ar-DZ" dirty="0">
                <a:solidFill>
                  <a:schemeClr val="tx2"/>
                </a:solidFill>
              </a:rPr>
              <a:t>الأنواع المحمية</a:t>
            </a:r>
            <a:endParaRPr lang="fr-FR" dirty="0">
              <a:solidFill>
                <a:schemeClr val="tx2"/>
              </a:solidFill>
            </a:endParaRPr>
          </a:p>
        </p:txBody>
      </p:sp>
      <p:sp>
        <p:nvSpPr>
          <p:cNvPr id="7" name="ZoneTexte 6"/>
          <p:cNvSpPr txBox="1"/>
          <p:nvPr/>
        </p:nvSpPr>
        <p:spPr>
          <a:xfrm>
            <a:off x="6372200" y="4684494"/>
            <a:ext cx="22322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ar-DZ" dirty="0">
                <a:solidFill>
                  <a:srgbClr val="FF0000"/>
                </a:solidFill>
              </a:rPr>
              <a:t>الأنواع المطاردة</a:t>
            </a:r>
            <a:endParaRPr lang="fr-FR" dirty="0">
              <a:solidFill>
                <a:srgbClr val="FF0000"/>
              </a:solidFill>
            </a:endParaRPr>
          </a:p>
        </p:txBody>
      </p:sp>
      <p:sp>
        <p:nvSpPr>
          <p:cNvPr id="8" name="ZoneTexte 7"/>
          <p:cNvSpPr txBox="1"/>
          <p:nvPr/>
        </p:nvSpPr>
        <p:spPr>
          <a:xfrm>
            <a:off x="307975" y="6237312"/>
            <a:ext cx="82244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r" rtl="1">
              <a:buFont typeface="Arial" panose="020B0604020202020204" pitchFamily="34" charset="0"/>
              <a:buChar char="•"/>
            </a:pPr>
            <a:r>
              <a:rPr lang="ar-DZ" dirty="0"/>
              <a:t>قد يكون للصيد تأثير سلبي على الطيور المائية عن طريق منع </a:t>
            </a:r>
            <a:r>
              <a:rPr lang="ar-DZ" dirty="0" smtClean="0"/>
              <a:t>تعافيي مجتمعاتها.</a:t>
            </a:r>
            <a:endParaRPr lang="fr-FR" dirty="0" smtClean="0"/>
          </a:p>
        </p:txBody>
      </p:sp>
    </p:spTree>
    <p:extLst>
      <p:ext uri="{BB962C8B-B14F-4D97-AF65-F5344CB8AC3E}">
        <p14:creationId xmlns:p14="http://schemas.microsoft.com/office/powerpoint/2010/main" val="41244015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  <p:bldP spid="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/>
          <p:cNvSpPr txBox="1"/>
          <p:nvPr/>
        </p:nvSpPr>
        <p:spPr>
          <a:xfrm>
            <a:off x="1228204" y="188640"/>
            <a:ext cx="69441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ar-DZ" sz="2800" dirty="0">
                <a:solidFill>
                  <a:schemeClr val="tx2"/>
                </a:solidFill>
              </a:rPr>
              <a:t>المؤشرات باستخدام البيانات الكمية عن الأنواع</a:t>
            </a:r>
            <a:endParaRPr lang="fr-FR" sz="2800" dirty="0">
              <a:solidFill>
                <a:schemeClr val="tx2"/>
              </a:solidFill>
            </a:endParaRPr>
          </a:p>
        </p:txBody>
      </p:sp>
      <p:sp>
        <p:nvSpPr>
          <p:cNvPr id="3" name="ZoneTexte 2"/>
          <p:cNvSpPr txBox="1"/>
          <p:nvPr/>
        </p:nvSpPr>
        <p:spPr>
          <a:xfrm>
            <a:off x="307975" y="908720"/>
            <a:ext cx="82244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r" rtl="1">
              <a:buFont typeface="Arial" panose="020B0604020202020204" pitchFamily="34" charset="0"/>
              <a:buChar char="•"/>
            </a:pPr>
            <a:r>
              <a:rPr lang="ar-DZ" dirty="0"/>
              <a:t>كما يمكن استخدامها لتقييم كفاءة تدابير </a:t>
            </a:r>
            <a:r>
              <a:rPr lang="ar-DZ" dirty="0" smtClean="0"/>
              <a:t>المحافظة!</a:t>
            </a:r>
            <a:endParaRPr lang="fr-FR" dirty="0" smtClean="0"/>
          </a:p>
        </p:txBody>
      </p:sp>
      <p:sp>
        <p:nvSpPr>
          <p:cNvPr id="4" name="ZoneTexte 3"/>
          <p:cNvSpPr txBox="1"/>
          <p:nvPr/>
        </p:nvSpPr>
        <p:spPr>
          <a:xfrm>
            <a:off x="307975" y="1547500"/>
            <a:ext cx="82244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r" rtl="1">
              <a:buFont typeface="Arial" panose="020B0604020202020204" pitchFamily="34" charset="0"/>
              <a:buChar char="•"/>
            </a:pPr>
            <a:r>
              <a:rPr lang="ar-DZ" dirty="0"/>
              <a:t>مثال: </a:t>
            </a:r>
            <a:r>
              <a:rPr lang="ar-DZ" dirty="0" smtClean="0"/>
              <a:t>مدى تأثير </a:t>
            </a:r>
            <a:r>
              <a:rPr lang="ar-DZ" dirty="0"/>
              <a:t>توجيهات </a:t>
            </a:r>
            <a:r>
              <a:rPr lang="ar-DZ" dirty="0" smtClean="0"/>
              <a:t>حماية الطبيعة </a:t>
            </a:r>
            <a:r>
              <a:rPr lang="ar-DZ" dirty="0"/>
              <a:t>الأوروبية على مستوى منطقة </a:t>
            </a:r>
            <a:r>
              <a:rPr lang="fr-FR" dirty="0"/>
              <a:t>PACA </a:t>
            </a:r>
            <a:r>
              <a:rPr lang="ar-DZ" dirty="0"/>
              <a:t>الفرنسية</a:t>
            </a:r>
            <a:endParaRPr lang="fr-FR" dirty="0" smtClean="0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5239" y="1988840"/>
            <a:ext cx="7517462" cy="42484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ZoneTexte 7"/>
          <p:cNvSpPr txBox="1"/>
          <p:nvPr/>
        </p:nvSpPr>
        <p:spPr>
          <a:xfrm>
            <a:off x="4628294" y="2924944"/>
            <a:ext cx="4120170" cy="830997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r" rtl="1"/>
            <a:r>
              <a:rPr lang="ar-DZ" sz="1600" dirty="0">
                <a:solidFill>
                  <a:srgbClr val="00B050"/>
                </a:solidFill>
              </a:rPr>
              <a:t>الأنواع المحمية </a:t>
            </a:r>
            <a:r>
              <a:rPr lang="ar-DZ" sz="1600" dirty="0" smtClean="0">
                <a:solidFill>
                  <a:srgbClr val="00B050"/>
                </a:solidFill>
              </a:rPr>
              <a:t>حماية مطلقة (انظر في التوجيهات الملحق </a:t>
            </a:r>
            <a:r>
              <a:rPr lang="ar-DZ" sz="1600" dirty="0">
                <a:solidFill>
                  <a:srgbClr val="00B050"/>
                </a:solidFill>
              </a:rPr>
              <a:t>الأول </a:t>
            </a:r>
            <a:r>
              <a:rPr lang="ar-DZ" sz="1600" dirty="0" smtClean="0">
                <a:solidFill>
                  <a:srgbClr val="00B050"/>
                </a:solidFill>
              </a:rPr>
              <a:t>المتعلق  </a:t>
            </a:r>
            <a:r>
              <a:rPr lang="ar-DZ" sz="1600" dirty="0">
                <a:solidFill>
                  <a:srgbClr val="00B050"/>
                </a:solidFill>
              </a:rPr>
              <a:t>الطيور ؛ الملحق الثاني والرابع </a:t>
            </a:r>
            <a:r>
              <a:rPr lang="ar-DZ" sz="1600" dirty="0" smtClean="0">
                <a:solidFill>
                  <a:srgbClr val="00B050"/>
                </a:solidFill>
              </a:rPr>
              <a:t>المتعلق </a:t>
            </a:r>
            <a:r>
              <a:rPr lang="ar-DZ" sz="1600" dirty="0" err="1" smtClean="0"/>
              <a:t>الملجا</a:t>
            </a:r>
            <a:r>
              <a:rPr lang="ar-DZ" sz="1600" dirty="0" smtClean="0">
                <a:solidFill>
                  <a:srgbClr val="00B050"/>
                </a:solidFill>
              </a:rPr>
              <a:t>) </a:t>
            </a:r>
            <a:r>
              <a:rPr lang="ar-DZ" sz="1600" dirty="0">
                <a:solidFill>
                  <a:srgbClr val="00B050"/>
                </a:solidFill>
              </a:rPr>
              <a:t>- 83 نوعًا</a:t>
            </a:r>
            <a:endParaRPr lang="fr-FR" sz="1600" dirty="0">
              <a:solidFill>
                <a:srgbClr val="00B050"/>
              </a:solidFill>
            </a:endParaRPr>
          </a:p>
        </p:txBody>
      </p:sp>
      <p:sp>
        <p:nvSpPr>
          <p:cNvPr id="9" name="ZoneTexte 8"/>
          <p:cNvSpPr txBox="1"/>
          <p:nvPr/>
        </p:nvSpPr>
        <p:spPr>
          <a:xfrm>
            <a:off x="2123728" y="6381328"/>
            <a:ext cx="50528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r" rtl="1">
              <a:buFont typeface="Arial" panose="020B0604020202020204" pitchFamily="34" charset="0"/>
              <a:buChar char="•"/>
            </a:pPr>
            <a:r>
              <a:rPr lang="ar-DZ" b="1" dirty="0"/>
              <a:t>تسمح أعلى مستويات الحماية فقط بعكس </a:t>
            </a:r>
            <a:r>
              <a:rPr lang="ar-DZ" b="1" dirty="0" smtClean="0"/>
              <a:t>تقهقر </a:t>
            </a:r>
            <a:r>
              <a:rPr lang="ar-DZ" b="1" dirty="0"/>
              <a:t>الأنواع ...</a:t>
            </a:r>
            <a:endParaRPr lang="fr-FR" b="1" dirty="0" smtClean="0"/>
          </a:p>
        </p:txBody>
      </p:sp>
      <p:sp>
        <p:nvSpPr>
          <p:cNvPr id="11" name="ZoneTexte 10"/>
          <p:cNvSpPr txBox="1"/>
          <p:nvPr/>
        </p:nvSpPr>
        <p:spPr>
          <a:xfrm>
            <a:off x="4700302" y="3861048"/>
            <a:ext cx="4120170" cy="83099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r" rtl="1"/>
            <a:r>
              <a:rPr lang="ar-DZ" sz="1600" dirty="0">
                <a:solidFill>
                  <a:srgbClr val="FFC000"/>
                </a:solidFill>
              </a:rPr>
              <a:t>الأنواع المستفيدة من بعض اللوائح (أي إدارة الصيد (الملحق الثاني والثالث للطيور </a:t>
            </a:r>
            <a:r>
              <a:rPr lang="fr-FR" sz="1600" dirty="0">
                <a:solidFill>
                  <a:srgbClr val="FFC000"/>
                </a:solidFill>
              </a:rPr>
              <a:t>D ؛ </a:t>
            </a:r>
            <a:r>
              <a:rPr lang="ar-DZ" sz="1600" dirty="0">
                <a:solidFill>
                  <a:srgbClr val="FFC000"/>
                </a:solidFill>
              </a:rPr>
              <a:t>الملحق الخامس </a:t>
            </a:r>
            <a:r>
              <a:rPr lang="ar-DZ" sz="1600" dirty="0" smtClean="0">
                <a:solidFill>
                  <a:srgbClr val="FFC000"/>
                </a:solidFill>
              </a:rPr>
              <a:t>الموطن </a:t>
            </a:r>
            <a:r>
              <a:rPr lang="fr-FR" sz="1600" dirty="0">
                <a:solidFill>
                  <a:srgbClr val="FFC000"/>
                </a:solidFill>
              </a:rPr>
              <a:t>D.) - 63 </a:t>
            </a:r>
            <a:r>
              <a:rPr lang="ar-DZ" sz="1600" dirty="0">
                <a:solidFill>
                  <a:srgbClr val="FFC000"/>
                </a:solidFill>
              </a:rPr>
              <a:t>نوعًا</a:t>
            </a:r>
            <a:endParaRPr lang="fr-FR" sz="1600" dirty="0">
              <a:solidFill>
                <a:srgbClr val="FFC000"/>
              </a:solidFill>
            </a:endParaRPr>
          </a:p>
        </p:txBody>
      </p:sp>
      <p:sp>
        <p:nvSpPr>
          <p:cNvPr id="12" name="ZoneTexte 11"/>
          <p:cNvSpPr txBox="1"/>
          <p:nvPr/>
        </p:nvSpPr>
        <p:spPr>
          <a:xfrm>
            <a:off x="884039" y="4869160"/>
            <a:ext cx="3831977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r" rtl="1"/>
            <a:r>
              <a:rPr lang="ar-DZ" dirty="0"/>
              <a:t>الأنواع غير </a:t>
            </a:r>
            <a:r>
              <a:rPr lang="ar-DZ" dirty="0" smtClean="0"/>
              <a:t>المصنفة- </a:t>
            </a:r>
            <a:r>
              <a:rPr lang="ar-DZ" dirty="0"/>
              <a:t>142 نوعًا</a:t>
            </a:r>
            <a:endParaRPr lang="fr-FR" dirty="0"/>
          </a:p>
        </p:txBody>
      </p:sp>
      <p:pic>
        <p:nvPicPr>
          <p:cNvPr id="13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57190" y="1845345"/>
            <a:ext cx="1492233" cy="10602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01018" y="5542353"/>
            <a:ext cx="1347446" cy="10236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660641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TGI\Documents\Dossier a transferer\MES PUBLIS\RAPPORT MWO 2018\MWOutlook 2\Schémas AN\01-figure0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0519" y="1732166"/>
            <a:ext cx="4122031" cy="29212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4864" y="2604061"/>
            <a:ext cx="1972444" cy="14717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ZoneTexte 7"/>
          <p:cNvSpPr txBox="1"/>
          <p:nvPr/>
        </p:nvSpPr>
        <p:spPr>
          <a:xfrm>
            <a:off x="1228204" y="188640"/>
            <a:ext cx="69441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ar-DZ" sz="2800" dirty="0">
                <a:solidFill>
                  <a:schemeClr val="tx2"/>
                </a:solidFill>
              </a:rPr>
              <a:t>المؤشرات باستخدام البيانات الكمية عن الأنواع</a:t>
            </a:r>
            <a:endParaRPr lang="fr-FR" sz="2800" dirty="0">
              <a:solidFill>
                <a:schemeClr val="tx2"/>
              </a:solidFill>
            </a:endParaRPr>
          </a:p>
        </p:txBody>
      </p:sp>
      <p:sp>
        <p:nvSpPr>
          <p:cNvPr id="9" name="ZoneTexte 8"/>
          <p:cNvSpPr txBox="1"/>
          <p:nvPr/>
        </p:nvSpPr>
        <p:spPr>
          <a:xfrm>
            <a:off x="307975" y="908720"/>
            <a:ext cx="82244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r" rtl="1">
              <a:buFont typeface="Arial" panose="020B0604020202020204" pitchFamily="34" charset="0"/>
              <a:buChar char="•"/>
            </a:pPr>
            <a:r>
              <a:rPr lang="ar-DZ" dirty="0"/>
              <a:t>لا تتوقع الكثير من مؤشرات التنوع البيولوجي: كن واعيا لتحيزاتهم!</a:t>
            </a:r>
            <a:endParaRPr lang="fr-FR" dirty="0" smtClean="0"/>
          </a:p>
        </p:txBody>
      </p:sp>
      <p:sp>
        <p:nvSpPr>
          <p:cNvPr id="10" name="ZoneTexte 9"/>
          <p:cNvSpPr txBox="1"/>
          <p:nvPr/>
        </p:nvSpPr>
        <p:spPr>
          <a:xfrm>
            <a:off x="307975" y="1547500"/>
            <a:ext cx="82244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r" rtl="1">
              <a:buFont typeface="Arial" panose="020B0604020202020204" pitchFamily="34" charset="0"/>
              <a:buChar char="•"/>
            </a:pPr>
            <a:r>
              <a:rPr lang="ar-DZ" dirty="0"/>
              <a:t>مثال: مؤشر الكوكب الحي المطبق على الأراضي الرطبة المتوسطية</a:t>
            </a:r>
            <a:endParaRPr lang="fr-FR" dirty="0" smtClean="0"/>
          </a:p>
        </p:txBody>
      </p:sp>
      <p:sp>
        <p:nvSpPr>
          <p:cNvPr id="11" name="ZoneTexte 10"/>
          <p:cNvSpPr txBox="1"/>
          <p:nvPr/>
        </p:nvSpPr>
        <p:spPr>
          <a:xfrm>
            <a:off x="264423" y="5013176"/>
            <a:ext cx="82244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r" rtl="1">
              <a:buFont typeface="Arial" panose="020B0604020202020204" pitchFamily="34" charset="0"/>
              <a:buChar char="•"/>
            </a:pPr>
            <a:r>
              <a:rPr lang="ar-DZ" dirty="0" smtClean="0"/>
              <a:t>اساسا البيانات </a:t>
            </a:r>
            <a:r>
              <a:rPr lang="ar-DZ" dirty="0"/>
              <a:t>عن الطيور المائية تحسب في المسطحات المائية الكبيرة والمستنقعات ...</a:t>
            </a:r>
            <a:endParaRPr lang="fr-FR" dirty="0" smtClean="0"/>
          </a:p>
        </p:txBody>
      </p:sp>
      <p:sp>
        <p:nvSpPr>
          <p:cNvPr id="12" name="ZoneTexte 11"/>
          <p:cNvSpPr txBox="1"/>
          <p:nvPr/>
        </p:nvSpPr>
        <p:spPr>
          <a:xfrm>
            <a:off x="316156" y="5805264"/>
            <a:ext cx="822446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r" rtl="1">
              <a:buFont typeface="Arial" panose="020B0604020202020204" pitchFamily="34" charset="0"/>
              <a:buChar char="•"/>
            </a:pPr>
            <a:r>
              <a:rPr lang="ar-DZ" dirty="0"/>
              <a:t>ولكن </a:t>
            </a:r>
            <a:r>
              <a:rPr lang="ar-DZ" dirty="0" smtClean="0"/>
              <a:t>كيف يتم التعامل بالنسبة </a:t>
            </a:r>
            <a:r>
              <a:rPr lang="ar-DZ" dirty="0" err="1" smtClean="0"/>
              <a:t>للاراضي</a:t>
            </a:r>
            <a:r>
              <a:rPr lang="ar-DZ" dirty="0" smtClean="0"/>
              <a:t> </a:t>
            </a:r>
            <a:r>
              <a:rPr lang="ar-DZ" dirty="0"/>
              <a:t>الرطبة حيث يصعب </a:t>
            </a:r>
            <a:r>
              <a:rPr lang="ar-DZ" dirty="0" smtClean="0"/>
              <a:t>احصاء الانواع (أحواض </a:t>
            </a:r>
            <a:r>
              <a:rPr lang="ar-DZ" dirty="0"/>
              <a:t>مؤقتة ، أنهار ، غابات </a:t>
            </a:r>
            <a:r>
              <a:rPr lang="ar-DZ" dirty="0" err="1"/>
              <a:t>مشاطئة</a:t>
            </a:r>
            <a:r>
              <a:rPr lang="ar-DZ" dirty="0"/>
              <a:t> ، قصب ...)؟</a:t>
            </a:r>
            <a:endParaRPr lang="fr-FR" dirty="0" smtClean="0"/>
          </a:p>
        </p:txBody>
      </p:sp>
    </p:spTree>
    <p:extLst>
      <p:ext uri="{BB962C8B-B14F-4D97-AF65-F5344CB8AC3E}">
        <p14:creationId xmlns:p14="http://schemas.microsoft.com/office/powerpoint/2010/main" val="20693674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66707" y="980728"/>
            <a:ext cx="2193725" cy="145453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4" name="ZoneTexte 3"/>
          <p:cNvSpPr txBox="1"/>
          <p:nvPr/>
        </p:nvSpPr>
        <p:spPr>
          <a:xfrm>
            <a:off x="717811" y="178493"/>
            <a:ext cx="79208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ar-DZ" sz="2800" dirty="0">
                <a:solidFill>
                  <a:schemeClr val="tx2"/>
                </a:solidFill>
              </a:rPr>
              <a:t>ميزة المؤشرات على أساس رأي الخبراء</a:t>
            </a:r>
            <a:endParaRPr lang="fr-FR" sz="2800" dirty="0">
              <a:solidFill>
                <a:schemeClr val="tx2"/>
              </a:solidFill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66707" y="2461909"/>
            <a:ext cx="2143125" cy="2143125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896" y="1196752"/>
            <a:ext cx="1130052" cy="21222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2582478"/>
            <a:ext cx="2535496" cy="12878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4341" y="701713"/>
            <a:ext cx="2638425" cy="173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2" descr="C:\Users\TGI\Documents\Dossier a transferer\MES PUBLIS\RAPPORT MWO 2018\MWOutlook 2\Schémas FR\01-figure02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4005064"/>
            <a:ext cx="3816424" cy="27664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ZoneTexte 12"/>
          <p:cNvSpPr txBox="1"/>
          <p:nvPr/>
        </p:nvSpPr>
        <p:spPr>
          <a:xfrm>
            <a:off x="4303229" y="4605034"/>
            <a:ext cx="473326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r" rtl="1">
              <a:buFont typeface="Arial" panose="020B0604020202020204" pitchFamily="34" charset="0"/>
              <a:buChar char="•"/>
            </a:pPr>
            <a:r>
              <a:rPr lang="ar-DZ" dirty="0"/>
              <a:t>تظهر القوائم الحمراء للاتحاد الدولي لحفظ الطبيعة والموارد الطبيعية مستويات متباينة من مخاطر الانقراض عبر المجموعات التصنيفية.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ar-DZ" dirty="0"/>
          </a:p>
          <a:p>
            <a:pPr marL="285750" indent="-285750" algn="r" rtl="1">
              <a:buFont typeface="Arial" panose="020B0604020202020204" pitchFamily="34" charset="0"/>
              <a:buChar char="•"/>
            </a:pPr>
            <a:r>
              <a:rPr lang="ar-DZ" dirty="0"/>
              <a:t>رخويات المياه </a:t>
            </a:r>
            <a:r>
              <a:rPr lang="ar-DZ" dirty="0" smtClean="0"/>
              <a:t>العذبة: </a:t>
            </a:r>
            <a:r>
              <a:rPr lang="ar-DZ" dirty="0"/>
              <a:t>تظهر الأسماك والبرمائيات مستوى عال من التهديدات مما </a:t>
            </a:r>
            <a:r>
              <a:rPr lang="ar-DZ" dirty="0" smtClean="0"/>
              <a:t>يدعوا </a:t>
            </a:r>
            <a:r>
              <a:rPr lang="ar-DZ" dirty="0"/>
              <a:t>للقلق </a:t>
            </a:r>
            <a:r>
              <a:rPr lang="ar-DZ" dirty="0" smtClean="0"/>
              <a:t>بالنسبة لحالة البرك </a:t>
            </a:r>
            <a:r>
              <a:rPr lang="ar-DZ" dirty="0"/>
              <a:t>المؤقتة والتنوع البيولوجي للأنهار.</a:t>
            </a:r>
            <a:endParaRPr lang="fr-FR" dirty="0" smtClean="0"/>
          </a:p>
        </p:txBody>
      </p:sp>
    </p:spTree>
    <p:extLst>
      <p:ext uri="{BB962C8B-B14F-4D97-AF65-F5344CB8AC3E}">
        <p14:creationId xmlns:p14="http://schemas.microsoft.com/office/powerpoint/2010/main" val="29437554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2289183"/>
            <a:ext cx="4491054" cy="37444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ZoneTexte 2"/>
          <p:cNvSpPr txBox="1"/>
          <p:nvPr/>
        </p:nvSpPr>
        <p:spPr>
          <a:xfrm>
            <a:off x="539552" y="188640"/>
            <a:ext cx="79208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ar-DZ" sz="2800" dirty="0">
                <a:solidFill>
                  <a:schemeClr val="tx2"/>
                </a:solidFill>
              </a:rPr>
              <a:t>ميزة المؤشرات على أساس رأي الخبراء</a:t>
            </a:r>
            <a:endParaRPr lang="fr-FR" sz="2800" dirty="0">
              <a:solidFill>
                <a:schemeClr val="tx2"/>
              </a:solidFill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445082" y="1124744"/>
            <a:ext cx="801534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r" rtl="1">
              <a:buFont typeface="Arial" panose="020B0604020202020204" pitchFamily="34" charset="0"/>
              <a:buChar char="•"/>
            </a:pPr>
            <a:r>
              <a:rPr lang="ar-DZ" dirty="0"/>
              <a:t>إذا تكررت تقييمات القائمة الحمراء للاتحاد الدولي لحفظ الطبيعة والموارد الطبيعية بمرور الوقت ، فمن الممكن حساب الاتجاه في خطر الانقراض.</a:t>
            </a:r>
            <a:endParaRPr lang="fr-FR" dirty="0"/>
          </a:p>
        </p:txBody>
      </p:sp>
      <p:sp>
        <p:nvSpPr>
          <p:cNvPr id="5" name="Rectangle 4"/>
          <p:cNvSpPr/>
          <p:nvPr/>
        </p:nvSpPr>
        <p:spPr>
          <a:xfrm>
            <a:off x="445081" y="1917729"/>
            <a:ext cx="801534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r" rtl="1">
              <a:buFont typeface="Arial" panose="020B0604020202020204" pitchFamily="34" charset="0"/>
              <a:buChar char="•"/>
            </a:pPr>
            <a:r>
              <a:rPr lang="ar-DZ" dirty="0"/>
              <a:t>مثال: </a:t>
            </a:r>
            <a:r>
              <a:rPr lang="ar-DZ" dirty="0" smtClean="0"/>
              <a:t>مؤشر </a:t>
            </a:r>
            <a:r>
              <a:rPr lang="ar-DZ" dirty="0"/>
              <a:t>القائمة الحمراء للاتحاد الدولي لحفظ الطبيعة لبعض المجموعات التصنيفية</a:t>
            </a:r>
            <a:endParaRPr lang="fr-FR" dirty="0"/>
          </a:p>
        </p:txBody>
      </p:sp>
      <p:sp>
        <p:nvSpPr>
          <p:cNvPr id="6" name="Rectangle 5"/>
          <p:cNvSpPr/>
          <p:nvPr/>
        </p:nvSpPr>
        <p:spPr>
          <a:xfrm>
            <a:off x="251520" y="6237312"/>
            <a:ext cx="801534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r" rtl="1">
              <a:buFont typeface="Arial" panose="020B0604020202020204" pitchFamily="34" charset="0"/>
              <a:buChar char="•"/>
            </a:pPr>
            <a:r>
              <a:rPr lang="ar-DZ" dirty="0" smtClean="0"/>
              <a:t>تعتبر الشعب </a:t>
            </a:r>
            <a:r>
              <a:rPr lang="ar-DZ" dirty="0"/>
              <a:t>المرجانية واحدة من </a:t>
            </a:r>
            <a:r>
              <a:rPr lang="ar-DZ" dirty="0" smtClean="0"/>
              <a:t> النظم البيئية التي ابانت عن </a:t>
            </a:r>
            <a:r>
              <a:rPr lang="ar-DZ" dirty="0"/>
              <a:t>الاتجاهات المثيرة للقلق منذ عام 1990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524673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1738913"/>
            <a:ext cx="3711794" cy="41046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ZoneTexte 3"/>
          <p:cNvSpPr txBox="1"/>
          <p:nvPr/>
        </p:nvSpPr>
        <p:spPr>
          <a:xfrm>
            <a:off x="539552" y="188640"/>
            <a:ext cx="79208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ar-DZ" sz="2800" dirty="0">
                <a:solidFill>
                  <a:schemeClr val="tx2"/>
                </a:solidFill>
              </a:rPr>
              <a:t>ميزة المؤشرات على أساس رأي الخبراء</a:t>
            </a:r>
            <a:endParaRPr lang="fr-FR" sz="2800" dirty="0">
              <a:solidFill>
                <a:schemeClr val="tx2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628360" y="928822"/>
            <a:ext cx="801534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r" rtl="1">
              <a:buFont typeface="Arial" panose="020B0604020202020204" pitchFamily="34" charset="0"/>
              <a:buChar char="•"/>
            </a:pPr>
            <a:r>
              <a:rPr lang="ar-DZ" dirty="0"/>
              <a:t>إمكانية إنتاج مؤشرات تعتمد على الخبراء على المستوى الجغرافي المحلي.</a:t>
            </a:r>
            <a:endParaRPr lang="fr-FR" dirty="0"/>
          </a:p>
        </p:txBody>
      </p:sp>
      <p:sp>
        <p:nvSpPr>
          <p:cNvPr id="6" name="Rectangle 5"/>
          <p:cNvSpPr/>
          <p:nvPr/>
        </p:nvSpPr>
        <p:spPr>
          <a:xfrm>
            <a:off x="286766" y="1738913"/>
            <a:ext cx="445652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r" rtl="1">
              <a:buFont typeface="Arial" panose="020B0604020202020204" pitchFamily="34" charset="0"/>
              <a:buChar char="•"/>
            </a:pPr>
            <a:r>
              <a:rPr lang="ar-DZ" dirty="0"/>
              <a:t>مثال: مؤشر لتصور الاتجاهات طويلة المدى في التنوع البيولوجي </a:t>
            </a:r>
            <a:r>
              <a:rPr lang="ar-DZ" dirty="0" err="1"/>
              <a:t>للكامارغ</a:t>
            </a:r>
            <a:r>
              <a:rPr lang="ar-DZ" dirty="0"/>
              <a:t> (1970-2015).</a:t>
            </a:r>
            <a:endParaRPr lang="fr-FR" dirty="0"/>
          </a:p>
        </p:txBody>
      </p:sp>
      <p:sp>
        <p:nvSpPr>
          <p:cNvPr id="7" name="Rectangle 6"/>
          <p:cNvSpPr/>
          <p:nvPr/>
        </p:nvSpPr>
        <p:spPr>
          <a:xfrm>
            <a:off x="286766" y="5733256"/>
            <a:ext cx="673350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r" rtl="1">
              <a:buFont typeface="Arial" panose="020B0604020202020204" pitchFamily="34" charset="0"/>
              <a:buChar char="•"/>
            </a:pPr>
            <a:r>
              <a:rPr lang="ar-DZ" dirty="0"/>
              <a:t>يمكننا أن نرى اتجاهات متباينة بين المجموعات التصنيفية مع انخفاضات أكبر </a:t>
            </a:r>
            <a:r>
              <a:rPr lang="ar-DZ" dirty="0" err="1"/>
              <a:t>للأورثوبتيران</a:t>
            </a:r>
            <a:r>
              <a:rPr lang="ar-DZ" dirty="0"/>
              <a:t> </a:t>
            </a:r>
            <a:r>
              <a:rPr lang="ar-DZ" dirty="0" err="1"/>
              <a:t>والأوديونات</a:t>
            </a:r>
            <a:r>
              <a:rPr lang="ar-DZ" dirty="0"/>
              <a:t> والبرمائيات</a:t>
            </a:r>
          </a:p>
          <a:p>
            <a:pPr marL="285750" indent="-285750" algn="r" rtl="1">
              <a:buFont typeface="Arial" panose="020B0604020202020204" pitchFamily="34" charset="0"/>
              <a:buChar char="•"/>
            </a:pPr>
            <a:r>
              <a:rPr lang="ar-DZ" dirty="0"/>
              <a:t>تفعل الأنواع الأصلية أسوأ من الأنواع الجديدة / الغازية.</a:t>
            </a:r>
            <a:endParaRPr lang="fr-FR" dirty="0" smtClean="0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2852936"/>
            <a:ext cx="3281941" cy="2461456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28331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4" y="2076580"/>
            <a:ext cx="3584915" cy="20165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3837" y="3759785"/>
            <a:ext cx="884684" cy="9584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00" y="1556792"/>
            <a:ext cx="2022614" cy="77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795510"/>
            <a:ext cx="1071563" cy="1071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00" y="3545024"/>
            <a:ext cx="1950876" cy="10961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ZoneTexte 1"/>
          <p:cNvSpPr txBox="1"/>
          <p:nvPr/>
        </p:nvSpPr>
        <p:spPr>
          <a:xfrm>
            <a:off x="1228204" y="188640"/>
            <a:ext cx="69441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ar-DZ" sz="2800" dirty="0">
                <a:solidFill>
                  <a:schemeClr val="tx2"/>
                </a:solidFill>
              </a:rPr>
              <a:t>لماذا مؤشرات التنوع البيولوجي؟</a:t>
            </a:r>
            <a:endParaRPr lang="fr-FR" sz="2800" dirty="0">
              <a:solidFill>
                <a:schemeClr val="tx2"/>
              </a:solidFill>
            </a:endParaRPr>
          </a:p>
        </p:txBody>
      </p:sp>
      <p:sp>
        <p:nvSpPr>
          <p:cNvPr id="3" name="ZoneTexte 2"/>
          <p:cNvSpPr txBox="1"/>
          <p:nvPr/>
        </p:nvSpPr>
        <p:spPr>
          <a:xfrm>
            <a:off x="467544" y="1052736"/>
            <a:ext cx="74888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r" rtl="1">
              <a:buFont typeface="Arial" panose="020B0604020202020204" pitchFamily="34" charset="0"/>
              <a:buChar char="•"/>
            </a:pPr>
            <a:r>
              <a:rPr lang="ar-DZ" dirty="0"/>
              <a:t>منذ عام 2004 ، هناك حاجة متزايدة لتوثيق حالة واتجاهات التنوع البيولوجي</a:t>
            </a:r>
            <a:endParaRPr lang="fr-FR" dirty="0"/>
          </a:p>
        </p:txBody>
      </p:sp>
      <p:sp>
        <p:nvSpPr>
          <p:cNvPr id="9" name="ZoneTexte 8"/>
          <p:cNvSpPr txBox="1"/>
          <p:nvPr/>
        </p:nvSpPr>
        <p:spPr>
          <a:xfrm>
            <a:off x="437122" y="5226620"/>
            <a:ext cx="74888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r" rtl="1">
              <a:buFont typeface="Arial" panose="020B0604020202020204" pitchFamily="34" charset="0"/>
              <a:buChar char="•"/>
            </a:pPr>
            <a:r>
              <a:rPr lang="ar-DZ" dirty="0"/>
              <a:t>فقط بضعة آلاف من الأنواع لديها اتجاهات سكانية موثقة (من بين ملايين الأنواع ...)</a:t>
            </a:r>
            <a:endParaRPr lang="fr-FR" dirty="0"/>
          </a:p>
        </p:txBody>
      </p:sp>
      <p:sp>
        <p:nvSpPr>
          <p:cNvPr id="4" name="Flèche vers le bas 3"/>
          <p:cNvSpPr/>
          <p:nvPr/>
        </p:nvSpPr>
        <p:spPr>
          <a:xfrm>
            <a:off x="4211960" y="5877272"/>
            <a:ext cx="360040" cy="292353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ZoneTexte 4"/>
          <p:cNvSpPr txBox="1"/>
          <p:nvPr/>
        </p:nvSpPr>
        <p:spPr>
          <a:xfrm>
            <a:off x="827584" y="6300028"/>
            <a:ext cx="73448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ar-DZ" dirty="0">
                <a:solidFill>
                  <a:schemeClr val="tx2"/>
                </a:solidFill>
              </a:rPr>
              <a:t>مؤشرات لتقديم تقدير لاتجاه التنوع البيولوجي</a:t>
            </a:r>
            <a:endParaRPr lang="fr-FR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1742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4" grpId="0" animBg="1"/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2132857"/>
            <a:ext cx="3672408" cy="24482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ZoneTexte 2"/>
          <p:cNvSpPr txBox="1"/>
          <p:nvPr/>
        </p:nvSpPr>
        <p:spPr>
          <a:xfrm>
            <a:off x="1228204" y="188640"/>
            <a:ext cx="69441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ar-DZ" sz="2800" dirty="0">
                <a:solidFill>
                  <a:schemeClr val="tx2"/>
                </a:solidFill>
              </a:rPr>
              <a:t>أي </a:t>
            </a:r>
            <a:r>
              <a:rPr lang="ar-DZ" sz="2800" dirty="0" smtClean="0">
                <a:solidFill>
                  <a:schemeClr val="tx2"/>
                </a:solidFill>
              </a:rPr>
              <a:t>مؤشر لتقدير </a:t>
            </a:r>
            <a:r>
              <a:rPr lang="ar-DZ" sz="2800" dirty="0">
                <a:solidFill>
                  <a:schemeClr val="tx2"/>
                </a:solidFill>
              </a:rPr>
              <a:t>اتجاهات التنوع البيولوجي؟</a:t>
            </a:r>
            <a:endParaRPr lang="fr-FR" sz="2800" dirty="0">
              <a:solidFill>
                <a:schemeClr val="tx2"/>
              </a:solidFill>
            </a:endParaRPr>
          </a:p>
        </p:txBody>
      </p:sp>
      <p:sp>
        <p:nvSpPr>
          <p:cNvPr id="4" name="ZoneTexte 3"/>
          <p:cNvSpPr txBox="1"/>
          <p:nvPr/>
        </p:nvSpPr>
        <p:spPr>
          <a:xfrm>
            <a:off x="467544" y="1052736"/>
            <a:ext cx="74888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r" rtl="1">
              <a:buFont typeface="Arial" panose="020B0604020202020204" pitchFamily="34" charset="0"/>
              <a:buChar char="•"/>
            </a:pPr>
            <a:r>
              <a:rPr lang="ar-DZ" dirty="0"/>
              <a:t>بما أن الأنواع كثيرة جدًا ، فلماذا لا ترصد النظم البيئية؟</a:t>
            </a:r>
            <a:endParaRPr lang="fr-FR" dirty="0"/>
          </a:p>
        </p:txBody>
      </p:sp>
      <p:sp>
        <p:nvSpPr>
          <p:cNvPr id="5" name="ZoneTexte 4"/>
          <p:cNvSpPr txBox="1"/>
          <p:nvPr/>
        </p:nvSpPr>
        <p:spPr>
          <a:xfrm>
            <a:off x="467544" y="1556792"/>
            <a:ext cx="74888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r" rtl="1">
              <a:buFont typeface="Arial" panose="020B0604020202020204" pitchFamily="34" charset="0"/>
              <a:buChar char="•"/>
            </a:pPr>
            <a:r>
              <a:rPr lang="ar-DZ" dirty="0"/>
              <a:t>صور الأقمار الصناعية واعدة وتسمح باكتشاف تغيرات </a:t>
            </a:r>
            <a:r>
              <a:rPr lang="ar-DZ" dirty="0" smtClean="0"/>
              <a:t>الجغرافية على </a:t>
            </a:r>
            <a:r>
              <a:rPr lang="ar-DZ" dirty="0"/>
              <a:t>سبيل المثال.</a:t>
            </a:r>
            <a:endParaRPr lang="fr-FR" dirty="0"/>
          </a:p>
        </p:txBody>
      </p:sp>
      <p:sp>
        <p:nvSpPr>
          <p:cNvPr id="6" name="ZoneTexte 5"/>
          <p:cNvSpPr txBox="1"/>
          <p:nvPr/>
        </p:nvSpPr>
        <p:spPr>
          <a:xfrm>
            <a:off x="521742" y="4653136"/>
            <a:ext cx="74888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r" rtl="1">
              <a:buFont typeface="Arial" panose="020B0604020202020204" pitchFamily="34" charset="0"/>
              <a:buChar char="•"/>
            </a:pPr>
            <a:r>
              <a:rPr lang="ar-DZ" dirty="0"/>
              <a:t>لا يزال من الصعب تقييم </a:t>
            </a:r>
            <a:r>
              <a:rPr lang="ar-DZ" dirty="0" smtClean="0"/>
              <a:t>اليات وظائف </a:t>
            </a:r>
            <a:r>
              <a:rPr lang="ar-DZ" dirty="0"/>
              <a:t>النظم البيئية:</a:t>
            </a:r>
            <a:endParaRPr lang="fr-FR" dirty="0"/>
          </a:p>
        </p:txBody>
      </p:sp>
      <p:sp>
        <p:nvSpPr>
          <p:cNvPr id="2" name="ZoneTexte 1"/>
          <p:cNvSpPr txBox="1"/>
          <p:nvPr/>
        </p:nvSpPr>
        <p:spPr>
          <a:xfrm>
            <a:off x="1804268" y="4941168"/>
            <a:ext cx="507198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r" rtl="1">
              <a:buFont typeface="Courier New" panose="02070309020205020404" pitchFamily="49" charset="0"/>
              <a:buChar char="o"/>
            </a:pPr>
            <a:r>
              <a:rPr lang="ar-DZ" sz="1600" dirty="0"/>
              <a:t>مستوى الملوثات؟</a:t>
            </a:r>
          </a:p>
          <a:p>
            <a:pPr marL="285750" indent="-285750" algn="r" rtl="1">
              <a:buFont typeface="Courier New" panose="02070309020205020404" pitchFamily="49" charset="0"/>
              <a:buChar char="o"/>
            </a:pPr>
            <a:r>
              <a:rPr lang="ar-DZ" sz="1600" dirty="0"/>
              <a:t>التربة؟</a:t>
            </a:r>
          </a:p>
          <a:p>
            <a:pPr marL="285750" indent="-285750" algn="r" rtl="1">
              <a:buFont typeface="Courier New" panose="02070309020205020404" pitchFamily="49" charset="0"/>
              <a:buChar char="o"/>
            </a:pPr>
            <a:r>
              <a:rPr lang="ar-DZ" sz="1600" dirty="0" smtClean="0"/>
              <a:t>الأنواع الدخيلة </a:t>
            </a:r>
            <a:r>
              <a:rPr lang="ar-DZ" sz="1600" dirty="0"/>
              <a:t>الغازية ؟</a:t>
            </a:r>
          </a:p>
          <a:p>
            <a:pPr marL="285750" indent="-285750" algn="r" rtl="1">
              <a:buFont typeface="Courier New" panose="02070309020205020404" pitchFamily="49" charset="0"/>
              <a:buChar char="o"/>
            </a:pPr>
            <a:r>
              <a:rPr lang="ar-DZ" sz="1600" dirty="0"/>
              <a:t>هل تم الحفاظ على مجتمع الأنواع؟</a:t>
            </a:r>
            <a:endParaRPr lang="fr-FR" dirty="0"/>
          </a:p>
        </p:txBody>
      </p:sp>
      <p:sp>
        <p:nvSpPr>
          <p:cNvPr id="7" name="Flèche vers le bas 6"/>
          <p:cNvSpPr/>
          <p:nvPr/>
        </p:nvSpPr>
        <p:spPr>
          <a:xfrm>
            <a:off x="4340262" y="6093296"/>
            <a:ext cx="267742" cy="21602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ZoneTexte 8"/>
          <p:cNvSpPr txBox="1"/>
          <p:nvPr/>
        </p:nvSpPr>
        <p:spPr>
          <a:xfrm>
            <a:off x="1027894" y="6318420"/>
            <a:ext cx="73448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ar-DZ" dirty="0">
                <a:solidFill>
                  <a:schemeClr val="tx2"/>
                </a:solidFill>
              </a:rPr>
              <a:t>لا يزال من المفيد استخدام البيانات المتعلقة بالأنواع لتوثيق اتجاهات التنوع البيولوجي</a:t>
            </a:r>
            <a:endParaRPr lang="fr-FR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73327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2" grpId="0"/>
      <p:bldP spid="7" grpId="0" animBg="1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 descr="Résultat de recherche d'images pour &quot;suivi stoc eps&quot;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2816" y="2040056"/>
            <a:ext cx="2143125" cy="213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03691" y="4736507"/>
            <a:ext cx="4624189" cy="14470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2573" y="3344542"/>
            <a:ext cx="1530931" cy="22978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2" descr="http://indicateurs-biodiversite.naturefrance.fr/sites/default/files/fichiers/images/indicateurs/snb-b06-12-ctc1_evolution_chiropteres_0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2816" y="4495048"/>
            <a:ext cx="2877022" cy="1958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ZoneTexte 7"/>
          <p:cNvSpPr txBox="1"/>
          <p:nvPr/>
        </p:nvSpPr>
        <p:spPr>
          <a:xfrm>
            <a:off x="1228204" y="188640"/>
            <a:ext cx="69441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ar-DZ" sz="2800" dirty="0">
                <a:solidFill>
                  <a:schemeClr val="tx2"/>
                </a:solidFill>
              </a:rPr>
              <a:t>المؤشرات باستخدام البيانات الكمية عن الأنواع</a:t>
            </a:r>
            <a:endParaRPr lang="fr-FR" sz="2800" dirty="0">
              <a:solidFill>
                <a:schemeClr val="tx2"/>
              </a:solidFill>
            </a:endParaRPr>
          </a:p>
        </p:txBody>
      </p:sp>
      <p:sp>
        <p:nvSpPr>
          <p:cNvPr id="3" name="ZoneTexte 2"/>
          <p:cNvSpPr txBox="1"/>
          <p:nvPr/>
        </p:nvSpPr>
        <p:spPr>
          <a:xfrm>
            <a:off x="307975" y="1052736"/>
            <a:ext cx="82244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r">
              <a:buFont typeface="Arial" panose="020B0604020202020204" pitchFamily="34" charset="0"/>
              <a:buChar char="•"/>
            </a:pPr>
            <a:r>
              <a:rPr lang="ar-DZ" dirty="0"/>
              <a:t>سمح تطوير مخططات رصد علوم </a:t>
            </a:r>
            <a:r>
              <a:rPr lang="ar-DZ" dirty="0" smtClean="0"/>
              <a:t>المواطنة سمحت بظهور مؤشرات متعددة </a:t>
            </a:r>
            <a:r>
              <a:rPr lang="ar-DZ" dirty="0"/>
              <a:t>الأنواع.</a:t>
            </a:r>
            <a:endParaRPr lang="fr-FR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55786" y="1780368"/>
            <a:ext cx="2489032" cy="2420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37710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/>
          <p:cNvSpPr txBox="1"/>
          <p:nvPr/>
        </p:nvSpPr>
        <p:spPr>
          <a:xfrm>
            <a:off x="1228204" y="188640"/>
            <a:ext cx="69441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ar-DZ" sz="2800" dirty="0">
                <a:solidFill>
                  <a:schemeClr val="tx2"/>
                </a:solidFill>
              </a:rPr>
              <a:t>المؤشرات باستخدام البيانات الكمية عن الأنواع</a:t>
            </a:r>
            <a:endParaRPr lang="fr-FR" sz="2800" dirty="0">
              <a:solidFill>
                <a:schemeClr val="tx2"/>
              </a:solidFill>
            </a:endParaRPr>
          </a:p>
        </p:txBody>
      </p:sp>
      <p:sp>
        <p:nvSpPr>
          <p:cNvPr id="3" name="ZoneTexte 2"/>
          <p:cNvSpPr txBox="1"/>
          <p:nvPr/>
        </p:nvSpPr>
        <p:spPr>
          <a:xfrm>
            <a:off x="307975" y="1052736"/>
            <a:ext cx="822446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r" rtl="1">
              <a:buFont typeface="Arial" panose="020B0604020202020204" pitchFamily="34" charset="0"/>
              <a:buChar char="•"/>
            </a:pPr>
            <a:r>
              <a:rPr lang="ar-DZ" dirty="0"/>
              <a:t>مثال لمؤشر </a:t>
            </a:r>
            <a:r>
              <a:rPr lang="fr-FR" dirty="0" smtClean="0"/>
              <a:t> </a:t>
            </a:r>
            <a:r>
              <a:rPr lang="fr-FR" dirty="0" err="1" smtClean="0"/>
              <a:t>Waterbird</a:t>
            </a:r>
            <a:r>
              <a:rPr lang="fr-FR" dirty="0" smtClean="0"/>
              <a:t> </a:t>
            </a:r>
            <a:r>
              <a:rPr lang="ar-DZ" dirty="0"/>
              <a:t>الفرنسي </a:t>
            </a:r>
            <a:r>
              <a:rPr lang="ar-DZ" dirty="0" smtClean="0"/>
              <a:t> للطيور المائية المشتق </a:t>
            </a:r>
            <a:r>
              <a:rPr lang="ar-DZ" dirty="0"/>
              <a:t>من </a:t>
            </a:r>
            <a:r>
              <a:rPr lang="ar-DZ" dirty="0" smtClean="0"/>
              <a:t>التعداد </a:t>
            </a:r>
            <a:r>
              <a:rPr lang="fr-FR" dirty="0" smtClean="0"/>
              <a:t> </a:t>
            </a:r>
            <a:r>
              <a:rPr lang="fr-FR" dirty="0" err="1" smtClean="0"/>
              <a:t>Waterbird</a:t>
            </a:r>
            <a:r>
              <a:rPr lang="fr-FR" dirty="0" smtClean="0"/>
              <a:t> </a:t>
            </a:r>
            <a:r>
              <a:rPr lang="ar-DZ" dirty="0"/>
              <a:t>الدولي </a:t>
            </a:r>
            <a:r>
              <a:rPr lang="ar-DZ" dirty="0" smtClean="0"/>
              <a:t> للطيور المائية("</a:t>
            </a:r>
            <a:r>
              <a:rPr lang="ar-DZ" dirty="0"/>
              <a:t>تعداد الأراضي الرطبة") - رابطة حماية الطيور</a:t>
            </a:r>
            <a:endParaRPr lang="fr-FR" i="1" dirty="0"/>
          </a:p>
        </p:txBody>
      </p:sp>
      <p:sp>
        <p:nvSpPr>
          <p:cNvPr id="4" name="ZoneTexte 3"/>
          <p:cNvSpPr txBox="1"/>
          <p:nvPr/>
        </p:nvSpPr>
        <p:spPr>
          <a:xfrm>
            <a:off x="323528" y="1979548"/>
            <a:ext cx="822446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r" rtl="1">
              <a:buFont typeface="Arial" panose="020B0604020202020204" pitchFamily="34" charset="0"/>
              <a:buChar char="•"/>
            </a:pPr>
            <a:r>
              <a:rPr lang="ar-DZ" dirty="0"/>
              <a:t>يتم </a:t>
            </a:r>
            <a:r>
              <a:rPr lang="ar-DZ" dirty="0" smtClean="0"/>
              <a:t>احصاء تعداد </a:t>
            </a:r>
            <a:r>
              <a:rPr lang="ar-DZ" dirty="0"/>
              <a:t>أنواع الطيور المائية كل عام ، لذلك لدينا اتجاهات محددة.</a:t>
            </a:r>
            <a:endParaRPr lang="fr-FR" dirty="0"/>
          </a:p>
          <a:p>
            <a:pPr marL="285750" indent="-285750" algn="r" rtl="1">
              <a:buFont typeface="Arial" panose="020B0604020202020204" pitchFamily="34" charset="0"/>
              <a:buChar char="•"/>
            </a:pPr>
            <a:r>
              <a:rPr lang="ar-DZ" dirty="0"/>
              <a:t>نريد الأنواع لها نفس </a:t>
            </a:r>
            <a:r>
              <a:rPr lang="ar-DZ" dirty="0" smtClean="0"/>
              <a:t>الثقل والوضعية </a:t>
            </a:r>
            <a:r>
              <a:rPr lang="ar-DZ" dirty="0"/>
              <a:t>(الأنواع النادرة لا تقل أهمية عن الأنواع الوفيرة)</a:t>
            </a:r>
            <a:endParaRPr lang="fr-FR" dirty="0"/>
          </a:p>
        </p:txBody>
      </p:sp>
      <p:sp>
        <p:nvSpPr>
          <p:cNvPr id="6" name="ZoneTexte 5"/>
          <p:cNvSpPr txBox="1"/>
          <p:nvPr/>
        </p:nvSpPr>
        <p:spPr>
          <a:xfrm>
            <a:off x="5004048" y="6237312"/>
            <a:ext cx="41399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r-FR" i="1" dirty="0" smtClean="0"/>
              <a:t> </a:t>
            </a:r>
            <a:r>
              <a:rPr lang="fr-FR" i="1" dirty="0" err="1" smtClean="0"/>
              <a:t>Recurvirostra</a:t>
            </a:r>
            <a:r>
              <a:rPr lang="fr-FR" i="1" dirty="0" smtClean="0"/>
              <a:t> </a:t>
            </a:r>
            <a:r>
              <a:rPr lang="fr-FR" i="1" dirty="0" err="1" smtClean="0"/>
              <a:t>avosetta</a:t>
            </a:r>
            <a:r>
              <a:rPr lang="fr-FR" i="1" dirty="0" smtClean="0"/>
              <a:t> </a:t>
            </a:r>
            <a:r>
              <a:rPr lang="ar-DZ" dirty="0"/>
              <a:t>(5000 فرد / شتاء)</a:t>
            </a:r>
            <a:endParaRPr lang="fr-FR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3789040"/>
            <a:ext cx="2448272" cy="21705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ZoneTexte 8"/>
          <p:cNvSpPr txBox="1"/>
          <p:nvPr/>
        </p:nvSpPr>
        <p:spPr>
          <a:xfrm>
            <a:off x="539551" y="6205046"/>
            <a:ext cx="35283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ar-DZ" i="1" dirty="0" err="1"/>
              <a:t>كاليدرا</a:t>
            </a:r>
            <a:r>
              <a:rPr lang="ar-DZ" i="1" dirty="0"/>
              <a:t> ألبينا</a:t>
            </a:r>
            <a:r>
              <a:rPr lang="fr-FR" i="1" dirty="0" smtClean="0"/>
              <a:t> </a:t>
            </a:r>
            <a:r>
              <a:rPr lang="ar-DZ" dirty="0"/>
              <a:t>(500.000 فرد / شتاء)</a:t>
            </a:r>
            <a:endParaRPr lang="fr-FR" dirty="0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32345" y="3931260"/>
            <a:ext cx="2232248" cy="20360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797605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/>
          <p:cNvSpPr txBox="1"/>
          <p:nvPr/>
        </p:nvSpPr>
        <p:spPr>
          <a:xfrm>
            <a:off x="1228204" y="188640"/>
            <a:ext cx="69441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ar-DZ" sz="2800" dirty="0">
                <a:solidFill>
                  <a:schemeClr val="tx2"/>
                </a:solidFill>
              </a:rPr>
              <a:t>المؤشرات باستخدام البيانات الكمية عن الأنواع</a:t>
            </a:r>
            <a:endParaRPr lang="fr-FR" sz="2800" dirty="0">
              <a:solidFill>
                <a:schemeClr val="tx2"/>
              </a:solidFill>
            </a:endParaRPr>
          </a:p>
        </p:txBody>
      </p:sp>
      <p:sp>
        <p:nvSpPr>
          <p:cNvPr id="3" name="ZoneTexte 2"/>
          <p:cNvSpPr txBox="1"/>
          <p:nvPr/>
        </p:nvSpPr>
        <p:spPr>
          <a:xfrm>
            <a:off x="307975" y="1052736"/>
            <a:ext cx="822446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r" rtl="1">
              <a:buFont typeface="Arial" panose="020B0604020202020204" pitchFamily="34" charset="0"/>
              <a:buChar char="•"/>
            </a:pPr>
            <a:r>
              <a:rPr lang="ar-DZ" dirty="0"/>
              <a:t>مثال لمؤشر </a:t>
            </a:r>
            <a:r>
              <a:rPr lang="fr-FR" dirty="0"/>
              <a:t> </a:t>
            </a:r>
            <a:r>
              <a:rPr lang="fr-FR" dirty="0" err="1"/>
              <a:t>Waterbird</a:t>
            </a:r>
            <a:r>
              <a:rPr lang="fr-FR" dirty="0"/>
              <a:t> </a:t>
            </a:r>
            <a:r>
              <a:rPr lang="ar-DZ" dirty="0"/>
              <a:t>الفرنسي  للطيور المائية المشتق من التعداد </a:t>
            </a:r>
            <a:r>
              <a:rPr lang="fr-FR" dirty="0"/>
              <a:t> </a:t>
            </a:r>
            <a:r>
              <a:rPr lang="fr-FR" dirty="0" err="1"/>
              <a:t>Waterbird</a:t>
            </a:r>
            <a:r>
              <a:rPr lang="fr-FR" dirty="0"/>
              <a:t> </a:t>
            </a:r>
            <a:r>
              <a:rPr lang="ar-DZ" dirty="0"/>
              <a:t>الدولي  للطيور المائية("تعداد الأراضي الرطبة") - رابطة حماية الطيور</a:t>
            </a:r>
            <a:endParaRPr lang="fr-FR" i="1" dirty="0"/>
          </a:p>
        </p:txBody>
      </p:sp>
      <p:sp>
        <p:nvSpPr>
          <p:cNvPr id="4" name="ZoneTexte 3"/>
          <p:cNvSpPr txBox="1"/>
          <p:nvPr/>
        </p:nvSpPr>
        <p:spPr>
          <a:xfrm>
            <a:off x="323528" y="1700808"/>
            <a:ext cx="822446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r" rtl="1">
              <a:buFont typeface="Arial" panose="020B0604020202020204" pitchFamily="34" charset="0"/>
              <a:buChar char="•"/>
            </a:pPr>
            <a:r>
              <a:rPr lang="ar-DZ" dirty="0"/>
              <a:t>يتم تقدير حجم تعداد أنواع الطيور المائية كل عام ، لذلك لدينا اتجاهات محددة.</a:t>
            </a:r>
          </a:p>
          <a:p>
            <a:pPr marL="285750" indent="-285750" algn="r" rtl="1">
              <a:buFont typeface="Arial" panose="020B0604020202020204" pitchFamily="34" charset="0"/>
              <a:buChar char="•"/>
            </a:pPr>
            <a:endParaRPr lang="ar-DZ" dirty="0"/>
          </a:p>
          <a:p>
            <a:pPr marL="285750" indent="-285750" algn="r" rtl="1">
              <a:buFont typeface="Arial" panose="020B0604020202020204" pitchFamily="34" charset="0"/>
              <a:buChar char="•"/>
            </a:pPr>
            <a:r>
              <a:rPr lang="ar-DZ" dirty="0"/>
              <a:t>نريد الأنواع لها نفس </a:t>
            </a:r>
            <a:r>
              <a:rPr lang="ar-DZ" dirty="0" smtClean="0"/>
              <a:t>الثقل والوضعية </a:t>
            </a:r>
            <a:r>
              <a:rPr lang="ar-DZ" dirty="0"/>
              <a:t>(الأنواع النادرة لا تقل أهمية عن الأنواع الوفيرة)</a:t>
            </a:r>
            <a:endParaRPr lang="fr-FR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4759" y="2636912"/>
            <a:ext cx="5299529" cy="4221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034801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/>
          <p:cNvSpPr txBox="1"/>
          <p:nvPr/>
        </p:nvSpPr>
        <p:spPr>
          <a:xfrm>
            <a:off x="1228204" y="188640"/>
            <a:ext cx="69441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ar-DZ" sz="2800" dirty="0">
                <a:solidFill>
                  <a:schemeClr val="tx2"/>
                </a:solidFill>
              </a:rPr>
              <a:t>المؤشرات باستخدام البيانات الكمية عن الأنواع</a:t>
            </a:r>
            <a:endParaRPr lang="fr-FR" sz="2800" dirty="0">
              <a:solidFill>
                <a:schemeClr val="tx2"/>
              </a:solidFill>
            </a:endParaRPr>
          </a:p>
        </p:txBody>
      </p:sp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19" y="783868"/>
            <a:ext cx="4817371" cy="3149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4" y="3463863"/>
            <a:ext cx="4905775" cy="32054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Rectangle 4"/>
          <p:cNvSpPr/>
          <p:nvPr/>
        </p:nvSpPr>
        <p:spPr>
          <a:xfrm>
            <a:off x="1115616" y="711860"/>
            <a:ext cx="2952327" cy="369332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ctr"/>
            <a:r>
              <a:rPr lang="fr-FR" dirty="0" err="1"/>
              <a:t>تطور</a:t>
            </a:r>
            <a:r>
              <a:rPr lang="fr-FR" dirty="0"/>
              <a:t> </a:t>
            </a:r>
            <a:r>
              <a:rPr lang="fr-FR" dirty="0" err="1"/>
              <a:t>الطيور</a:t>
            </a:r>
            <a:r>
              <a:rPr lang="fr-FR" dirty="0"/>
              <a:t> </a:t>
            </a:r>
            <a:r>
              <a:rPr lang="fr-FR" dirty="0" err="1"/>
              <a:t>المائية</a:t>
            </a:r>
            <a:r>
              <a:rPr lang="fr-FR" dirty="0"/>
              <a:t> </a:t>
            </a:r>
            <a:r>
              <a:rPr lang="fr-FR" dirty="0" err="1"/>
              <a:t>الشتوية</a:t>
            </a:r>
            <a:endParaRPr lang="fr-FR" dirty="0"/>
          </a:p>
        </p:txBody>
      </p:sp>
      <p:sp>
        <p:nvSpPr>
          <p:cNvPr id="6" name="Rectangle 5"/>
          <p:cNvSpPr/>
          <p:nvPr/>
        </p:nvSpPr>
        <p:spPr>
          <a:xfrm>
            <a:off x="5022664" y="3207189"/>
            <a:ext cx="2996333" cy="369332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r>
              <a:rPr lang="fr-FR" dirty="0" err="1"/>
              <a:t>تطور</a:t>
            </a:r>
            <a:r>
              <a:rPr lang="fr-FR" dirty="0"/>
              <a:t> </a:t>
            </a:r>
            <a:r>
              <a:rPr lang="fr-FR" dirty="0" err="1"/>
              <a:t>مجموعات</a:t>
            </a:r>
            <a:r>
              <a:rPr lang="fr-FR" dirty="0"/>
              <a:t> </a:t>
            </a:r>
            <a:r>
              <a:rPr lang="fr-FR" dirty="0" err="1"/>
              <a:t>الطيور</a:t>
            </a:r>
            <a:r>
              <a:rPr lang="fr-FR" dirty="0"/>
              <a:t> </a:t>
            </a:r>
            <a:r>
              <a:rPr lang="fr-FR" dirty="0" err="1"/>
              <a:t>المائية</a:t>
            </a:r>
            <a:r>
              <a:rPr lang="fr-FR" dirty="0"/>
              <a:t> </a:t>
            </a:r>
            <a:r>
              <a:rPr lang="fr-FR" dirty="0" err="1"/>
              <a:t>الشتوية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6617471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8" name="Picture 4" descr="Image associée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4921" y="2636912"/>
            <a:ext cx="4743274" cy="36251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4365104"/>
            <a:ext cx="1944916" cy="16205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0" name="Picture 6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2200574"/>
            <a:ext cx="2089486" cy="15671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1" name="Picture 7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70056" y="3753124"/>
            <a:ext cx="2339752" cy="14398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ZoneTexte 6"/>
          <p:cNvSpPr txBox="1"/>
          <p:nvPr/>
        </p:nvSpPr>
        <p:spPr>
          <a:xfrm>
            <a:off x="1228204" y="188640"/>
            <a:ext cx="69441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ar-DZ" sz="2800" dirty="0">
                <a:solidFill>
                  <a:schemeClr val="tx2"/>
                </a:solidFill>
              </a:rPr>
              <a:t>المؤشرات باستخدام البيانات الكمية عن الأنواع</a:t>
            </a:r>
            <a:endParaRPr lang="fr-FR" sz="2800" dirty="0">
              <a:solidFill>
                <a:schemeClr val="tx2"/>
              </a:solidFill>
            </a:endParaRPr>
          </a:p>
        </p:txBody>
      </p:sp>
      <p:sp>
        <p:nvSpPr>
          <p:cNvPr id="8" name="ZoneTexte 7"/>
          <p:cNvSpPr txBox="1"/>
          <p:nvPr/>
        </p:nvSpPr>
        <p:spPr>
          <a:xfrm>
            <a:off x="307975" y="908720"/>
            <a:ext cx="82244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r" rtl="1">
              <a:buFont typeface="Arial" panose="020B0604020202020204" pitchFamily="34" charset="0"/>
              <a:buChar char="•"/>
            </a:pPr>
            <a:r>
              <a:rPr lang="ar-DZ" dirty="0"/>
              <a:t>يمكن أن تتراجع هذه المؤشرات </a:t>
            </a:r>
            <a:r>
              <a:rPr lang="ar-DZ" dirty="0" smtClean="0"/>
              <a:t>بتدهور </a:t>
            </a:r>
            <a:r>
              <a:rPr lang="ar-DZ" dirty="0"/>
              <a:t>النظم البيئية</a:t>
            </a:r>
            <a:endParaRPr lang="fr-FR" i="1" dirty="0"/>
          </a:p>
        </p:txBody>
      </p:sp>
      <p:sp>
        <p:nvSpPr>
          <p:cNvPr id="9" name="ZoneTexte 8"/>
          <p:cNvSpPr txBox="1"/>
          <p:nvPr/>
        </p:nvSpPr>
        <p:spPr>
          <a:xfrm>
            <a:off x="307975" y="1475492"/>
            <a:ext cx="822446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r" rtl="1">
              <a:buFont typeface="Arial" panose="020B0604020202020204" pitchFamily="34" charset="0"/>
              <a:buChar char="•"/>
            </a:pPr>
            <a:r>
              <a:rPr lang="ar-DZ" dirty="0"/>
              <a:t>مثال على "مؤشر </a:t>
            </a:r>
            <a:r>
              <a:rPr lang="ar-DZ" dirty="0">
                <a:solidFill>
                  <a:schemeClr val="accent2"/>
                </a:solidFill>
              </a:rPr>
              <a:t>تربية </a:t>
            </a:r>
            <a:r>
              <a:rPr lang="ar-DZ" dirty="0"/>
              <a:t>الطيور الشائعة": </a:t>
            </a:r>
            <a:r>
              <a:rPr lang="ar-DZ" dirty="0" smtClean="0"/>
              <a:t>تقهقر اعداد الطيور او زيادتها «زيادة مساحة الاراضي المزروعة</a:t>
            </a:r>
            <a:r>
              <a:rPr lang="ar-DZ" dirty="0"/>
              <a:t>" و </a:t>
            </a:r>
            <a:r>
              <a:rPr lang="ar-DZ" dirty="0" smtClean="0"/>
              <a:t>«تناقص المساحات الغابية".</a:t>
            </a:r>
            <a:endParaRPr lang="fr-FR" i="1" dirty="0"/>
          </a:p>
        </p:txBody>
      </p:sp>
      <p:sp>
        <p:nvSpPr>
          <p:cNvPr id="10" name="ZoneTexte 9"/>
          <p:cNvSpPr txBox="1"/>
          <p:nvPr/>
        </p:nvSpPr>
        <p:spPr>
          <a:xfrm>
            <a:off x="207510" y="6211669"/>
            <a:ext cx="822446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r" rtl="1">
              <a:buFont typeface="Arial" panose="020B0604020202020204" pitchFamily="34" charset="0"/>
              <a:buChar char="•"/>
            </a:pPr>
            <a:r>
              <a:rPr lang="ar-DZ" dirty="0"/>
              <a:t>إن </a:t>
            </a:r>
            <a:r>
              <a:rPr lang="ar-DZ" dirty="0" smtClean="0"/>
              <a:t>اثار طيور </a:t>
            </a:r>
            <a:r>
              <a:rPr lang="ar-DZ" dirty="0"/>
              <a:t>الأراضي الزراعية </a:t>
            </a:r>
            <a:r>
              <a:rPr lang="ar-DZ" dirty="0" smtClean="0"/>
              <a:t>اشد سوءا </a:t>
            </a:r>
            <a:r>
              <a:rPr lang="ar-DZ" dirty="0"/>
              <a:t>من الطيور </a:t>
            </a:r>
            <a:r>
              <a:rPr lang="ar-DZ" dirty="0" smtClean="0"/>
              <a:t>الأخرى ما يدعوا للقلق حول التنوع </a:t>
            </a:r>
            <a:r>
              <a:rPr lang="ar-DZ" dirty="0"/>
              <a:t>البيولوجي في هذا النظام البيئي.</a:t>
            </a:r>
            <a:endParaRPr lang="fr-FR" i="1" dirty="0"/>
          </a:p>
        </p:txBody>
      </p:sp>
      <p:sp>
        <p:nvSpPr>
          <p:cNvPr id="2" name="Rectangle 1"/>
          <p:cNvSpPr/>
          <p:nvPr/>
        </p:nvSpPr>
        <p:spPr>
          <a:xfrm>
            <a:off x="3059832" y="2762344"/>
            <a:ext cx="2880320" cy="738664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fr-FR" sz="1400" dirty="0" err="1"/>
              <a:t>جميع</a:t>
            </a:r>
            <a:r>
              <a:rPr lang="fr-FR" sz="1400" dirty="0"/>
              <a:t> </a:t>
            </a:r>
            <a:r>
              <a:rPr lang="fr-FR" sz="1400" dirty="0" err="1"/>
              <a:t>الطيور</a:t>
            </a:r>
            <a:r>
              <a:rPr lang="fr-FR" sz="1400" dirty="0"/>
              <a:t> </a:t>
            </a:r>
            <a:r>
              <a:rPr lang="fr-FR" sz="1400" dirty="0" err="1"/>
              <a:t>الشائعة</a:t>
            </a:r>
            <a:r>
              <a:rPr lang="fr-FR" sz="1400" dirty="0"/>
              <a:t> (</a:t>
            </a:r>
            <a:r>
              <a:rPr lang="fr-FR" sz="1400" dirty="0" err="1"/>
              <a:t>العدد</a:t>
            </a:r>
            <a:r>
              <a:rPr lang="fr-FR" sz="1400" dirty="0"/>
              <a:t> = 137)</a:t>
            </a:r>
          </a:p>
          <a:p>
            <a:r>
              <a:rPr lang="fr-FR" sz="1400" dirty="0" err="1"/>
              <a:t>طيور</a:t>
            </a:r>
            <a:r>
              <a:rPr lang="fr-FR" sz="1400" dirty="0"/>
              <a:t> </a:t>
            </a:r>
            <a:r>
              <a:rPr lang="fr-FR" sz="1400" dirty="0" err="1"/>
              <a:t>الأراضي</a:t>
            </a:r>
            <a:r>
              <a:rPr lang="fr-FR" sz="1400" dirty="0"/>
              <a:t> </a:t>
            </a:r>
            <a:r>
              <a:rPr lang="fr-FR" sz="1400" dirty="0" err="1"/>
              <a:t>الزراعية</a:t>
            </a:r>
            <a:r>
              <a:rPr lang="fr-FR" sz="1400" dirty="0"/>
              <a:t> </a:t>
            </a:r>
            <a:r>
              <a:rPr lang="fr-FR" sz="1400" dirty="0" err="1"/>
              <a:t>الشائعة</a:t>
            </a:r>
            <a:r>
              <a:rPr lang="fr-FR" sz="1400" dirty="0"/>
              <a:t> (</a:t>
            </a:r>
            <a:r>
              <a:rPr lang="fr-FR" sz="1400" dirty="0" err="1"/>
              <a:t>العدد</a:t>
            </a:r>
            <a:r>
              <a:rPr lang="fr-FR" sz="1400" dirty="0"/>
              <a:t> = 36)</a:t>
            </a:r>
          </a:p>
          <a:p>
            <a:r>
              <a:rPr lang="fr-FR" sz="1400" dirty="0" err="1"/>
              <a:t>طيور</a:t>
            </a:r>
            <a:r>
              <a:rPr lang="fr-FR" sz="1400" dirty="0"/>
              <a:t> </a:t>
            </a:r>
            <a:r>
              <a:rPr lang="fr-FR" sz="1400" dirty="0" err="1"/>
              <a:t>الغابات</a:t>
            </a:r>
            <a:r>
              <a:rPr lang="fr-FR" sz="1400" dirty="0"/>
              <a:t> </a:t>
            </a:r>
            <a:r>
              <a:rPr lang="fr-FR" sz="1400" dirty="0" err="1"/>
              <a:t>الشائعة</a:t>
            </a:r>
            <a:r>
              <a:rPr lang="fr-FR" sz="1400" dirty="0"/>
              <a:t> </a:t>
            </a:r>
            <a:r>
              <a:rPr lang="fr-FR" sz="1400" dirty="0" smtClean="0"/>
              <a:t>(</a:t>
            </a:r>
            <a:r>
              <a:rPr lang="fr-FR" sz="1400" dirty="0" err="1"/>
              <a:t>العدد</a:t>
            </a:r>
            <a:r>
              <a:rPr lang="fr-FR" sz="1400" dirty="0"/>
              <a:t> </a:t>
            </a:r>
            <a:r>
              <a:rPr lang="fr-FR" sz="1400" dirty="0" smtClean="0"/>
              <a:t>= </a:t>
            </a:r>
            <a:r>
              <a:rPr lang="fr-FR" sz="1400" dirty="0"/>
              <a:t>30)</a:t>
            </a:r>
          </a:p>
        </p:txBody>
      </p:sp>
    </p:spTree>
    <p:extLst>
      <p:ext uri="{BB962C8B-B14F-4D97-AF65-F5344CB8AC3E}">
        <p14:creationId xmlns:p14="http://schemas.microsoft.com/office/powerpoint/2010/main" val="7101371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/>
          <p:cNvSpPr txBox="1"/>
          <p:nvPr/>
        </p:nvSpPr>
        <p:spPr>
          <a:xfrm>
            <a:off x="1228204" y="188640"/>
            <a:ext cx="69441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ar-DZ" sz="2800" dirty="0">
                <a:solidFill>
                  <a:schemeClr val="tx2"/>
                </a:solidFill>
              </a:rPr>
              <a:t>المؤشرات باستخدام البيانات الكمية عن الأنواع</a:t>
            </a:r>
            <a:endParaRPr lang="fr-FR" sz="2800" dirty="0">
              <a:solidFill>
                <a:schemeClr val="tx2"/>
              </a:solidFill>
            </a:endParaRPr>
          </a:p>
        </p:txBody>
      </p:sp>
      <p:sp>
        <p:nvSpPr>
          <p:cNvPr id="3" name="ZoneTexte 2"/>
          <p:cNvSpPr txBox="1"/>
          <p:nvPr/>
        </p:nvSpPr>
        <p:spPr>
          <a:xfrm>
            <a:off x="307975" y="908720"/>
            <a:ext cx="82244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r" rtl="1">
              <a:buFont typeface="Arial" panose="020B0604020202020204" pitchFamily="34" charset="0"/>
              <a:buChar char="•"/>
            </a:pPr>
            <a:r>
              <a:rPr lang="ar-DZ" dirty="0"/>
              <a:t>يمكن لبعض المؤشرات مزج مخططات المراقبة </a:t>
            </a:r>
            <a:r>
              <a:rPr lang="ar-DZ" dirty="0" smtClean="0"/>
              <a:t>(القيام </a:t>
            </a:r>
            <a:r>
              <a:rPr lang="ar-DZ" dirty="0" err="1" smtClean="0"/>
              <a:t>بالاحصاء</a:t>
            </a:r>
            <a:r>
              <a:rPr lang="ar-DZ" dirty="0" smtClean="0"/>
              <a:t> عن طريق بروتوكولات مختلفة</a:t>
            </a:r>
            <a:r>
              <a:rPr lang="ar-DZ" dirty="0"/>
              <a:t>)</a:t>
            </a:r>
            <a:endParaRPr lang="fr-FR" i="1" dirty="0"/>
          </a:p>
        </p:txBody>
      </p:sp>
      <p:sp>
        <p:nvSpPr>
          <p:cNvPr id="5" name="ZoneTexte 4"/>
          <p:cNvSpPr txBox="1"/>
          <p:nvPr/>
        </p:nvSpPr>
        <p:spPr>
          <a:xfrm>
            <a:off x="395536" y="1844824"/>
            <a:ext cx="76328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r" rtl="1">
              <a:buFont typeface="Arial" panose="020B0604020202020204" pitchFamily="34" charset="0"/>
              <a:buChar char="•"/>
            </a:pPr>
            <a:r>
              <a:rPr lang="ar-DZ" dirty="0" smtClean="0"/>
              <a:t>ذات اهمية بشكل </a:t>
            </a:r>
            <a:r>
              <a:rPr lang="ar-DZ" dirty="0"/>
              <a:t>خاص عندما يكون هناك نقص في </a:t>
            </a:r>
            <a:r>
              <a:rPr lang="ar-DZ" dirty="0" smtClean="0"/>
              <a:t>المعطيات </a:t>
            </a:r>
            <a:r>
              <a:rPr lang="ar-DZ" dirty="0"/>
              <a:t>حول أنظمة إيكولوجية ومناطق معينة ... مثال منطقة </a:t>
            </a:r>
            <a:r>
              <a:rPr lang="ar-DZ" dirty="0" err="1"/>
              <a:t>بروفانس</a:t>
            </a:r>
            <a:r>
              <a:rPr lang="ar-DZ" dirty="0"/>
              <a:t> ألب كوت </a:t>
            </a:r>
            <a:r>
              <a:rPr lang="ar-DZ" dirty="0" err="1"/>
              <a:t>دازور</a:t>
            </a:r>
            <a:r>
              <a:rPr lang="ar-DZ" dirty="0"/>
              <a:t> في فرنسا.</a:t>
            </a:r>
            <a:endParaRPr lang="fr-FR" dirty="0" smtClean="0"/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0823" y="2780928"/>
            <a:ext cx="4000500" cy="2733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2772037"/>
            <a:ext cx="2880320" cy="2742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ZoneTexte 7"/>
          <p:cNvSpPr txBox="1"/>
          <p:nvPr/>
        </p:nvSpPr>
        <p:spPr>
          <a:xfrm>
            <a:off x="445430" y="5949280"/>
            <a:ext cx="76328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r" rtl="1">
              <a:buFont typeface="Arial" panose="020B0604020202020204" pitchFamily="34" charset="0"/>
              <a:buChar char="•"/>
            </a:pPr>
            <a:r>
              <a:rPr lang="ar-DZ" dirty="0"/>
              <a:t>قلة من الناس يعيشون في الجزء الشمالي من المنطقة: بيانات أقل تم إنشاؤها بواسطة </a:t>
            </a:r>
            <a:r>
              <a:rPr lang="ar-DZ" dirty="0" smtClean="0"/>
              <a:t>التعليم التشاركي في </a:t>
            </a:r>
            <a:r>
              <a:rPr lang="ar-DZ" dirty="0"/>
              <a:t>الجبال وأكثر في الأراضي الرطبة الساحلية أو الأراضي الزراعية.</a:t>
            </a:r>
            <a:endParaRPr lang="fr-FR" dirty="0" smtClean="0"/>
          </a:p>
        </p:txBody>
      </p:sp>
    </p:spTree>
    <p:extLst>
      <p:ext uri="{BB962C8B-B14F-4D97-AF65-F5344CB8AC3E}">
        <p14:creationId xmlns:p14="http://schemas.microsoft.com/office/powerpoint/2010/main" val="16549018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</p:bldLst>
  </p:timing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25139</TotalTime>
  <Words>877</Words>
  <Application>Microsoft Office PowerPoint</Application>
  <PresentationFormat>Affichage à l'écran (4:3)</PresentationFormat>
  <Paragraphs>86</Paragraphs>
  <Slides>17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17</vt:i4>
      </vt:variant>
    </vt:vector>
  </HeadingPairs>
  <TitlesOfParts>
    <vt:vector size="22" baseType="lpstr">
      <vt:lpstr>Arial</vt:lpstr>
      <vt:lpstr>Calibri</vt:lpstr>
      <vt:lpstr>Courier New</vt:lpstr>
      <vt:lpstr>Times New Roman</vt:lpstr>
      <vt:lpstr>Thème Office</vt:lpstr>
      <vt:lpstr>مؤشرات لرصد اتجاهات التنوع البيولوجي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TGI</dc:creator>
  <cp:lastModifiedBy>Utilisateur Windows</cp:lastModifiedBy>
  <cp:revision>54</cp:revision>
  <dcterms:created xsi:type="dcterms:W3CDTF">2019-11-15T09:38:30Z</dcterms:created>
  <dcterms:modified xsi:type="dcterms:W3CDTF">2020-08-18T11:11:57Z</dcterms:modified>
</cp:coreProperties>
</file>