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35"/>
  </p:notesMasterIdLst>
  <p:handoutMasterIdLst>
    <p:handoutMasterId r:id="rId36"/>
  </p:handoutMasterIdLst>
  <p:sldIdLst>
    <p:sldId id="262" r:id="rId2"/>
    <p:sldId id="484" r:id="rId3"/>
    <p:sldId id="465" r:id="rId4"/>
    <p:sldId id="486" r:id="rId5"/>
    <p:sldId id="487" r:id="rId6"/>
    <p:sldId id="488" r:id="rId7"/>
    <p:sldId id="489" r:id="rId8"/>
    <p:sldId id="490" r:id="rId9"/>
    <p:sldId id="492" r:id="rId10"/>
    <p:sldId id="466" r:id="rId11"/>
    <p:sldId id="493" r:id="rId12"/>
    <p:sldId id="494" r:id="rId13"/>
    <p:sldId id="495" r:id="rId14"/>
    <p:sldId id="496" r:id="rId15"/>
    <p:sldId id="501" r:id="rId16"/>
    <p:sldId id="497" r:id="rId17"/>
    <p:sldId id="499" r:id="rId18"/>
    <p:sldId id="500" r:id="rId19"/>
    <p:sldId id="491" r:id="rId20"/>
    <p:sldId id="468" r:id="rId21"/>
    <p:sldId id="502" r:id="rId22"/>
    <p:sldId id="475" r:id="rId23"/>
    <p:sldId id="460" r:id="rId24"/>
    <p:sldId id="461" r:id="rId25"/>
    <p:sldId id="462" r:id="rId26"/>
    <p:sldId id="364" r:id="rId27"/>
    <p:sldId id="367" r:id="rId28"/>
    <p:sldId id="407" r:id="rId29"/>
    <p:sldId id="408" r:id="rId30"/>
    <p:sldId id="409" r:id="rId31"/>
    <p:sldId id="410" r:id="rId32"/>
    <p:sldId id="332" r:id="rId33"/>
    <p:sldId id="370" r:id="rId34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2711"/>
    <a:srgbClr val="5BC4BF"/>
    <a:srgbClr val="227B84"/>
    <a:srgbClr val="0054A6"/>
    <a:srgbClr val="000000"/>
    <a:srgbClr val="225BA6"/>
    <a:srgbClr val="DFEAF9"/>
    <a:srgbClr val="C5D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12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2337" y="-6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27CAA223-82AE-449B-B7A1-25CF4DED2182}" type="datetimeFigureOut">
              <a:rPr lang="en-GB" altLang="fr-FR"/>
              <a:pPr/>
              <a:t>18/08/2020</a:t>
            </a:fld>
            <a:endParaRPr lang="en-GB" alt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6AA668F8-ABD1-4B73-8D53-E595B3E4BAFC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02623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BD217825-E819-423A-893A-D63147DABD61}" type="datetimeFigureOut">
              <a:rPr lang="en-GB" altLang="fr-FR"/>
              <a:pPr/>
              <a:t>18/08/2020</a:t>
            </a:fld>
            <a:endParaRPr lang="en-GB" alt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E84FF2D1-E223-4842-8EE7-7ECE5A277EEB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477124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FBF167-23D4-4729-8F19-52AB24B054E7}" type="slidenum">
              <a:rPr lang="fr-FR" altLang="fr-FR"/>
              <a:pPr/>
              <a:t>7</a:t>
            </a:fld>
            <a:endParaRPr lang="fr-FR" altLang="fr-FR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31986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18F79A-4036-40BB-8C59-3AC35EBE62B2}" type="slidenum">
              <a:rPr lang="fr-FR" altLang="fr-FR"/>
              <a:pPr/>
              <a:t>8</a:t>
            </a:fld>
            <a:endParaRPr lang="fr-FR" altLang="fr-FR"/>
          </a:p>
        </p:txBody>
      </p:sp>
      <p:sp>
        <p:nvSpPr>
          <p:cNvPr id="3277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27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81590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863" indent="-309563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2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5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8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540D7255-DBEF-43FE-B3A8-6CB5D6D5678D}" type="slidenum">
              <a:rPr lang="fr-FR" altLang="fr-FR" sz="1300"/>
              <a:pPr algn="r" eaLnBrk="1" hangingPunct="1"/>
              <a:t>23</a:t>
            </a:fld>
            <a:endParaRPr lang="fr-FR" altLang="fr-FR" sz="1300"/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58730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863" indent="-309563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2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5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8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163A277C-0136-4CC7-B92D-EC7381CAB1E7}" type="slidenum">
              <a:rPr lang="fr-FR" altLang="fr-FR" sz="1300"/>
              <a:pPr algn="r" eaLnBrk="1" hangingPunct="1"/>
              <a:t>24</a:t>
            </a:fld>
            <a:endParaRPr lang="fr-FR" altLang="fr-FR" sz="1300"/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843742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863" indent="-309563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2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5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8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B0DC7B3F-752F-4630-BB60-CD066B125AF2}" type="slidenum">
              <a:rPr lang="fr-FR" altLang="fr-FR" sz="1300"/>
              <a:pPr algn="r" eaLnBrk="1" hangingPunct="1"/>
              <a:t>25</a:t>
            </a:fld>
            <a:endParaRPr lang="fr-FR" altLang="fr-FR" sz="1300"/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295797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9" descr="Prespa Gorica 060910 (11).JPG"/>
          <p:cNvPicPr>
            <a:picLocks noChangeAspect="1"/>
          </p:cNvPicPr>
          <p:nvPr userDrawn="1"/>
        </p:nvPicPr>
        <p:blipFill>
          <a:blip r:embed="rId3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5" name="Picture 14" descr="poisson-oiseau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978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Picture 14" descr="poisson-oisea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1" name="Image 7" descr="Prespa Gorica 060910 (11).JPG"/>
          <p:cNvPicPr>
            <a:picLocks noChangeAspect="1"/>
          </p:cNvPicPr>
          <p:nvPr/>
        </p:nvPicPr>
        <p:blipFill>
          <a:blip r:embed="rId3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Picture 14" descr="poisson-oiseau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0622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8" descr="Prespa Gorica 060910 (11)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pic>
        <p:nvPicPr>
          <p:cNvPr id="13" name="Image 3" descr="DSC_1060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Image 12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01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Picture 14" descr="poisson-oisea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8" name="Image 7" descr="Prespa Gorica 060910 (11).JPG"/>
          <p:cNvPicPr>
            <a:picLocks noChangeAspect="1"/>
          </p:cNvPicPr>
          <p:nvPr/>
        </p:nvPicPr>
        <p:blipFill>
          <a:blip r:embed="rId3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1020705"/>
          <p:cNvPicPr>
            <a:picLocks noChangeAspect="1" noChangeArrowheads="1"/>
          </p:cNvPicPr>
          <p:nvPr userDrawn="1"/>
        </p:nvPicPr>
        <p:blipFill>
          <a:blip r:embed="rId4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Research</a:t>
            </a:r>
            <a:r>
              <a:rPr lang="fr-FR" sz="1200" b="1" dirty="0">
                <a:solidFill>
                  <a:srgbClr val="0054A6"/>
                </a:solidFill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of </a:t>
            </a:r>
            <a:r>
              <a:rPr lang="fr-FR" sz="1200" b="1" dirty="0" err="1">
                <a:solidFill>
                  <a:srgbClr val="0054A6"/>
                </a:solidFill>
              </a:rPr>
              <a:t>Mediterranean</a:t>
            </a:r>
            <a:endParaRPr lang="fr-FR" sz="1200" b="1" dirty="0">
              <a:solidFill>
                <a:srgbClr val="0054A6"/>
              </a:solidFill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11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15" name="Image 13" descr="IMGP1098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43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3B90B4-61CA-42E4-89FE-AF39B55C5DE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31344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679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875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031" name="Image 7" descr="Prespa Gorica 060910 (11).JPG"/>
          <p:cNvPicPr>
            <a:picLocks noChangeAspect="1"/>
          </p:cNvPicPr>
          <p:nvPr/>
        </p:nvPicPr>
        <p:blipFill>
          <a:blip r:embed="rId10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80" r:id="rId6"/>
    <p:sldLayoutId id="2147483781" r:id="rId7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emf"/><Relationship Id="rId4" Type="http://schemas.openxmlformats.org/officeDocument/2006/relationships/oleObject" Target="../embeddings/Feuille_Microsoft_Excel_97-20032.xls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Feuille_Microsoft_Excel_97-20034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4.emf"/><Relationship Id="rId5" Type="http://schemas.openxmlformats.org/officeDocument/2006/relationships/image" Target="../media/image22.emf"/><Relationship Id="rId10" Type="http://schemas.openxmlformats.org/officeDocument/2006/relationships/oleObject" Target="../embeddings/Feuille_Microsoft_Excel_97-20035.xls"/><Relationship Id="rId4" Type="http://schemas.openxmlformats.org/officeDocument/2006/relationships/oleObject" Target="../embeddings/Feuille_Microsoft_Excel_97-20033.xls"/><Relationship Id="rId9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Feuille_Microsoft_Excel_97-20036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7.jpeg"/><Relationship Id="rId4" Type="http://schemas.openxmlformats.org/officeDocument/2006/relationships/image" Target="../media/image25.wmf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eos.cnes.fr:8100/cdrom-00/_vti_bin/shtml.exe/CEOS1/SATELLIT/SPOTSYS/SPOT4_GB/IMDELTR1.HTM/ma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wm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hyperlink" Target="http://www.ramsar.org/cda/fr/ramsar-home/main/ramsar/1%5e7715_4000_1__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msar.org/cda/fr/ramsar-home/main/ramsar/1%5e7715_4000_1__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emf"/><Relationship Id="rId4" Type="http://schemas.openxmlformats.org/officeDocument/2006/relationships/oleObject" Target="../embeddings/Document_Microsoft_Word_97_-_20031.doc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33825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 eaLnBrk="1" hangingPunct="1"/>
            <a:r>
              <a:rPr lang="ar-DZ" altLang="fr-FR" sz="1600" dirty="0" smtClean="0"/>
              <a:t>نوفمبر</a:t>
            </a:r>
            <a:r>
              <a:rPr lang="ar-DZ" altLang="fr-FR" sz="1600" dirty="0"/>
              <a:t>. 2019</a:t>
            </a:r>
            <a:endParaRPr lang="en-GB" altLang="fr-FR" sz="1600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600075" y="1816418"/>
            <a:ext cx="8543925" cy="10572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1" eaLnBrk="1" hangingPunct="1"/>
            <a:r>
              <a:rPr lang="ar-DZ" altLang="fr-FR" sz="3600" b="1" dirty="0"/>
              <a:t>محاولة تطوير مرصد محلي: دروس من </a:t>
            </a:r>
            <a:r>
              <a:rPr lang="ar-DZ" altLang="fr-FR" sz="3600" b="1" dirty="0" err="1" smtClean="0"/>
              <a:t>كامارغ</a:t>
            </a:r>
            <a:r>
              <a:rPr lang="fr-FR" altLang="fr-FR" sz="3600" b="1" dirty="0" smtClean="0"/>
              <a:t>- </a:t>
            </a:r>
            <a:r>
              <a:rPr lang="ar-DZ" altLang="fr-FR" sz="3600" b="1" dirty="0" smtClean="0"/>
              <a:t> </a:t>
            </a:r>
            <a:r>
              <a:rPr lang="ar-DZ" altLang="fr-FR" sz="3600" b="1" dirty="0"/>
              <a:t>فرنسا</a:t>
            </a:r>
            <a:endParaRPr lang="en-GB" altLang="fr-FR" sz="2800" b="1" dirty="0" smtClean="0"/>
          </a:p>
          <a:p>
            <a:pPr eaLnBrk="1" hangingPunct="1"/>
            <a:endParaRPr lang="en-GB" altLang="fr-FR" b="1" dirty="0" smtClean="0"/>
          </a:p>
          <a:p>
            <a:pPr eaLnBrk="1" hangingPunct="1"/>
            <a:endParaRPr lang="en-GB" altLang="fr-FR" b="1" dirty="0" smtClean="0"/>
          </a:p>
        </p:txBody>
      </p:sp>
      <p:pic>
        <p:nvPicPr>
          <p:cNvPr id="6" name="Image 5" descr="C:\Users\AAN\AppData\Local\Microsoft\Windows\Temporary Internet Files\Content.Outlook\M3B0HPXY\logo_lt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980" y="5085251"/>
            <a:ext cx="1631892" cy="1611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853" y="5616486"/>
            <a:ext cx="1319530" cy="548640"/>
          </a:xfrm>
          <a:prstGeom prst="rect">
            <a:avLst/>
          </a:prstGeom>
        </p:spPr>
      </p:pic>
      <p:pic>
        <p:nvPicPr>
          <p:cNvPr id="8" name="Image 7" descr="FFEM-logo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9345" y="6165126"/>
            <a:ext cx="2181860" cy="4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617" y="4495800"/>
            <a:ext cx="6353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An observatory : for whom ?</a:t>
            </a:r>
          </a:p>
        </p:txBody>
      </p:sp>
      <p:sp>
        <p:nvSpPr>
          <p:cNvPr id="5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</a:rPr>
              <a:t>2006: محاولة إحياء المرصد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920604" y="4035641"/>
            <a:ext cx="6971868" cy="24821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r" rtl="1">
              <a:lnSpc>
                <a:spcPct val="90000"/>
              </a:lnSpc>
              <a:buFont typeface="Wingdings"/>
              <a:buChar char="à"/>
            </a:pPr>
            <a:r>
              <a:rPr lang="fr-FR" altLang="fr-FR" b="1" i="1" dirty="0" smtClean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  </a:t>
            </a:r>
            <a:r>
              <a:rPr lang="ar-DZ" altLang="fr-FR" b="1" i="1" dirty="0" smtClean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اقتراح </a:t>
            </a:r>
            <a:r>
              <a:rPr lang="fr-FR" altLang="fr-FR" b="1" i="1" dirty="0" err="1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TdV</a:t>
            </a:r>
            <a:r>
              <a:rPr lang="fr-FR" altLang="fr-FR" b="1" i="1" dirty="0" smtClean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:</a:t>
            </a:r>
          </a:p>
          <a:p>
            <a:pPr lvl="2">
              <a:lnSpc>
                <a:spcPct val="90000"/>
              </a:lnSpc>
              <a:buFont typeface="Wingdings"/>
              <a:buChar char="à"/>
            </a:pPr>
            <a:endParaRPr lang="fr-FR" altLang="fr-FR" b="1" i="1" dirty="0">
              <a:solidFill>
                <a:srgbClr val="0054A6"/>
              </a:solidFill>
              <a:latin typeface="Arial" panose="020B0604020202020204" pitchFamily="34" charset="0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Arial" panose="020B0604020202020204" pitchFamily="34" charset="0"/>
                <a:sym typeface="Wingdings" pitchFamily="2" charset="2"/>
              </a:rPr>
              <a:t>جمع (جميع) السلاسل الزمنية للبيانات التي توضح التغيرات الكمية في الدلتا (قاعدة بيانات التعريف الأولية)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ar-DZ" altLang="fr-FR" sz="2000" dirty="0">
              <a:latin typeface="Arial" panose="020B0604020202020204" pitchFamily="34" charset="0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Arial" panose="020B0604020202020204" pitchFamily="34" charset="0"/>
                <a:sym typeface="Wingdings" pitchFamily="2" charset="2"/>
              </a:rPr>
              <a:t>توليف تطور </a:t>
            </a:r>
            <a:r>
              <a:rPr lang="ar-DZ" altLang="fr-FR" sz="2000" dirty="0" err="1">
                <a:latin typeface="Arial" panose="020B0604020202020204" pitchFamily="34" charset="0"/>
                <a:sym typeface="Wingdings" pitchFamily="2" charset="2"/>
              </a:rPr>
              <a:t>كامارج</a:t>
            </a:r>
            <a:r>
              <a:rPr lang="ar-DZ" altLang="fr-FR" sz="2000" dirty="0">
                <a:latin typeface="Arial" panose="020B0604020202020204" pitchFamily="34" charset="0"/>
                <a:sym typeface="Wingdings" pitchFamily="2" charset="2"/>
              </a:rPr>
              <a:t>  </a:t>
            </a:r>
            <a:endParaRPr lang="fr-FR" altLang="fr-FR" sz="2000" dirty="0">
              <a:latin typeface="Arial" panose="020B0604020202020204" pitchFamily="34" charset="0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920604" y="910107"/>
            <a:ext cx="6971868" cy="206185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العودة إلى نقطة البداية:</a:t>
            </a:r>
          </a:p>
          <a:p>
            <a:pPr marL="0" lvl="1" indent="0" algn="r" rtl="1">
              <a:buSzPct val="85000"/>
              <a:buNone/>
            </a:pPr>
            <a:endParaRPr lang="ar-DZ" altLang="fr-FR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كامارج</a:t>
            </a:r>
            <a:r>
              <a:rPr lang="ar-DZ" altLang="fr-FR" sz="24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ar-DZ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درس / رصد بشكل مكثف ؛</a:t>
            </a:r>
          </a:p>
          <a:p>
            <a:pPr marL="0" lvl="1" indent="0">
              <a:buSzPct val="85000"/>
              <a:buNone/>
            </a:pPr>
            <a:endParaRPr lang="ar-DZ" altLang="fr-FR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توزعت البيانات على عشرات المنظمات ؛ لا مركزية</a:t>
            </a:r>
            <a:endParaRPr lang="fr-FR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401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9144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0298" name="Rectangle 10"/>
          <p:cNvSpPr>
            <a:spLocks noChangeArrowheads="1"/>
          </p:cNvSpPr>
          <p:nvPr/>
        </p:nvSpPr>
        <p:spPr bwMode="auto">
          <a:xfrm>
            <a:off x="0" y="6096000"/>
            <a:ext cx="94488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fr-FR" altLang="fr-FR" sz="4400">
                <a:solidFill>
                  <a:schemeClr val="tx2"/>
                </a:solidFill>
              </a:rPr>
              <a:t>A simple meta-database </a:t>
            </a:r>
            <a:endParaRPr lang="fr-FR" altLang="fr-FR" sz="3200" i="1">
              <a:solidFill>
                <a:schemeClr val="tx2"/>
              </a:solidFill>
            </a:endParaRPr>
          </a:p>
        </p:txBody>
      </p:sp>
      <p:pic>
        <p:nvPicPr>
          <p:cNvPr id="140301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35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62613"/>
              </p:ext>
            </p:extLst>
          </p:nvPr>
        </p:nvGraphicFramePr>
        <p:xfrm>
          <a:off x="471054" y="838200"/>
          <a:ext cx="8672945" cy="371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7" name="Graphique" r:id="rId4" imgW="6653880" imgH="2711880" progId="Excel.Sheet.8">
                  <p:embed/>
                </p:oleObj>
              </mc:Choice>
              <mc:Fallback>
                <p:oleObj name="Graphique" r:id="rId4" imgW="6653880" imgH="2711880" progId="Excel.Sheet.8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54" y="838200"/>
                        <a:ext cx="8672945" cy="37179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915534" y="5057053"/>
            <a:ext cx="5783984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800" b="1" dirty="0">
                <a:solidFill>
                  <a:schemeClr val="tx2"/>
                </a:solidFill>
              </a:rPr>
              <a:t>عدد </a:t>
            </a:r>
            <a:r>
              <a:rPr lang="ar-DZ" altLang="fr-FR" sz="2800" b="1" dirty="0" smtClean="0">
                <a:solidFill>
                  <a:schemeClr val="tx2"/>
                </a:solidFill>
              </a:rPr>
              <a:t>المؤشرات ذات </a:t>
            </a:r>
            <a:r>
              <a:rPr lang="ar-DZ" altLang="fr-FR" sz="2800" b="1" dirty="0">
                <a:solidFill>
                  <a:schemeClr val="tx2"/>
                </a:solidFill>
              </a:rPr>
              <a:t>السلاسل </a:t>
            </a:r>
            <a:r>
              <a:rPr lang="ar-DZ" altLang="fr-FR" sz="2800" b="1" dirty="0" smtClean="0">
                <a:solidFill>
                  <a:schemeClr val="tx2"/>
                </a:solidFill>
              </a:rPr>
              <a:t>الزمنية</a:t>
            </a:r>
            <a:endParaRPr lang="fr-FR" altLang="fr-FR" sz="2800" b="1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 rot="10800000">
            <a:off x="807247" y="2697162"/>
            <a:ext cx="8217634" cy="1645643"/>
          </a:xfrm>
          <a:prstGeom prst="rect">
            <a:avLst/>
          </a:prstGeom>
          <a:solidFill>
            <a:schemeClr val="bg1"/>
          </a:solidFill>
        </p:spPr>
        <p:txBody>
          <a:bodyPr vert="vert" wrap="none" anchor="b" anchorCtr="0">
            <a:spAutoFit/>
          </a:bodyPr>
          <a:lstStyle/>
          <a:p>
            <a:r>
              <a:rPr lang="ar-DZ" b="1" i="1" dirty="0" smtClean="0"/>
              <a:t>شامل</a:t>
            </a:r>
            <a:endParaRPr lang="fr-FR" b="1" i="1" dirty="0" smtClean="0"/>
          </a:p>
          <a:p>
            <a:endParaRPr lang="fr-FR" b="1" i="1" dirty="0" smtClean="0"/>
          </a:p>
          <a:p>
            <a:endParaRPr lang="fr-FR" b="1" i="1" dirty="0"/>
          </a:p>
          <a:p>
            <a:pPr algn="l"/>
            <a:r>
              <a:rPr lang="fr-FR" b="1" i="1" dirty="0"/>
              <a:t>  </a:t>
            </a:r>
            <a:r>
              <a:rPr lang="fr-FR" b="1" i="1" dirty="0" err="1" smtClean="0"/>
              <a:t>الزراعة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endParaRPr lang="fr-FR" b="1" i="1" dirty="0" smtClean="0"/>
          </a:p>
          <a:p>
            <a:pPr algn="l"/>
            <a:r>
              <a:rPr lang="fr-FR" b="1" i="1" dirty="0" err="1" smtClean="0"/>
              <a:t>الهيدرولوجيا</a:t>
            </a:r>
            <a:endParaRPr lang="fr-FR" b="1" i="1" dirty="0"/>
          </a:p>
          <a:p>
            <a:pPr algn="l"/>
            <a:r>
              <a:rPr lang="fr-FR" b="1" i="1" dirty="0" err="1" smtClean="0"/>
              <a:t>الساحل</a:t>
            </a:r>
            <a:endParaRPr lang="fr-FR" b="1" i="1" dirty="0" smtClean="0"/>
          </a:p>
          <a:p>
            <a:pPr algn="l"/>
            <a:endParaRPr lang="fr-FR" b="1" i="1" dirty="0" smtClean="0"/>
          </a:p>
          <a:p>
            <a:pPr algn="l"/>
            <a:r>
              <a:rPr lang="fr-FR" b="1" i="1" dirty="0" err="1" smtClean="0"/>
              <a:t>السياحة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/>
              <a:t>الصيد</a:t>
            </a:r>
            <a:r>
              <a:rPr lang="fr-FR" b="1" i="1" dirty="0"/>
              <a:t> </a:t>
            </a:r>
            <a:r>
              <a:rPr lang="fr-FR" b="1" i="1" dirty="0" err="1"/>
              <a:t>وصيد</a:t>
            </a:r>
            <a:r>
              <a:rPr lang="fr-FR" b="1" i="1" dirty="0"/>
              <a:t> </a:t>
            </a:r>
            <a:r>
              <a:rPr lang="fr-FR" b="1" i="1" dirty="0" err="1" smtClean="0"/>
              <a:t>الأسماك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/>
              <a:t>بنية</a:t>
            </a:r>
            <a:r>
              <a:rPr lang="fr-FR" b="1" i="1" dirty="0"/>
              <a:t> </a:t>
            </a:r>
            <a:r>
              <a:rPr lang="fr-FR" b="1" i="1" dirty="0" err="1" smtClean="0"/>
              <a:t>تحتية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/>
              <a:t>بيئة</a:t>
            </a:r>
            <a:r>
              <a:rPr lang="fr-FR" b="1" i="1" dirty="0"/>
              <a:t> </a:t>
            </a:r>
            <a:r>
              <a:rPr lang="fr-FR" b="1" i="1" dirty="0" err="1" smtClean="0"/>
              <a:t>طبيعية</a:t>
            </a:r>
            <a:endParaRPr lang="fr-FR" b="1" i="1" dirty="0" smtClean="0"/>
          </a:p>
          <a:p>
            <a:pPr algn="l"/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/>
              <a:t>الحيوانات</a:t>
            </a:r>
            <a:r>
              <a:rPr lang="fr-FR" b="1" i="1" dirty="0"/>
              <a:t> </a:t>
            </a:r>
            <a:r>
              <a:rPr lang="fr-FR" b="1" i="1" dirty="0" smtClean="0"/>
              <a:t>– </a:t>
            </a:r>
            <a:r>
              <a:rPr lang="fr-FR" b="1" i="1" dirty="0" err="1" smtClean="0"/>
              <a:t>النباتات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 smtClean="0"/>
              <a:t>الطيور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 smtClean="0"/>
              <a:t>الصحة</a:t>
            </a:r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/>
              <a:t>التلوث</a:t>
            </a:r>
            <a:r>
              <a:rPr lang="fr-FR" b="1" i="1" dirty="0"/>
              <a:t> (</a:t>
            </a:r>
            <a:r>
              <a:rPr lang="fr-FR" b="1" i="1" dirty="0" err="1"/>
              <a:t>الرون</a:t>
            </a:r>
            <a:r>
              <a:rPr lang="fr-FR" b="1" i="1" dirty="0" smtClean="0"/>
              <a:t>)</a:t>
            </a:r>
          </a:p>
          <a:p>
            <a:pPr algn="l"/>
            <a:endParaRPr lang="fr-FR" b="1" i="1" dirty="0" smtClean="0"/>
          </a:p>
          <a:p>
            <a:pPr algn="l"/>
            <a:endParaRPr lang="fr-FR" b="1" i="1" dirty="0"/>
          </a:p>
          <a:p>
            <a:pPr algn="l"/>
            <a:r>
              <a:rPr lang="fr-FR" b="1" i="1" dirty="0" err="1"/>
              <a:t>التلوث</a:t>
            </a:r>
            <a:r>
              <a:rPr lang="fr-FR" b="1" i="1" dirty="0"/>
              <a:t> (</a:t>
            </a:r>
            <a:r>
              <a:rPr lang="fr-FR" b="1" i="1" dirty="0" err="1"/>
              <a:t>أخرى</a:t>
            </a:r>
            <a:r>
              <a:rPr lang="fr-FR" b="1" i="1" dirty="0" smtClean="0"/>
              <a:t>)</a:t>
            </a:r>
            <a:endParaRPr lang="fr-FR" b="1" i="1" dirty="0"/>
          </a:p>
          <a:p>
            <a:pPr algn="l"/>
            <a:endParaRPr lang="fr-FR" b="1" i="1" dirty="0"/>
          </a:p>
        </p:txBody>
      </p:sp>
    </p:spTree>
    <p:extLst>
      <p:ext uri="{BB962C8B-B14F-4D97-AF65-F5344CB8AC3E}">
        <p14:creationId xmlns:p14="http://schemas.microsoft.com/office/powerpoint/2010/main" val="38027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2457450" y="228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990600" y="5029200"/>
            <a:ext cx="754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>
              <a:solidFill>
                <a:schemeClr val="tx1"/>
              </a:solidFill>
            </a:endParaRPr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2624138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9750" name="Rectangle 6"/>
          <p:cNvSpPr>
            <a:spLocks noChangeArrowheads="1"/>
          </p:cNvSpPr>
          <p:nvPr/>
        </p:nvSpPr>
        <p:spPr bwMode="auto">
          <a:xfrm>
            <a:off x="2038350" y="2386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6286500" y="893618"/>
            <a:ext cx="213360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b="1" dirty="0">
                <a:solidFill>
                  <a:srgbClr val="0054A6"/>
                </a:solidFill>
              </a:rPr>
              <a:t>درجات الحرارة (تغير المناخ)</a:t>
            </a:r>
            <a:endParaRPr lang="fr-FR" altLang="fr-FR" i="1" dirty="0">
              <a:solidFill>
                <a:srgbClr val="0054A6"/>
              </a:solidFill>
            </a:endParaRPr>
          </a:p>
        </p:txBody>
      </p:sp>
      <p:graphicFrame>
        <p:nvGraphicFramePr>
          <p:cNvPr id="1597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143434"/>
              </p:ext>
            </p:extLst>
          </p:nvPr>
        </p:nvGraphicFramePr>
        <p:xfrm>
          <a:off x="692727" y="293915"/>
          <a:ext cx="5555672" cy="2357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98" name="Graphique" r:id="rId4" imgW="6150960" imgH="2616840" progId="Excel.Sheet.8">
                  <p:embed/>
                </p:oleObj>
              </mc:Choice>
              <mc:Fallback>
                <p:oleObj name="Graphique" r:id="rId4" imgW="6150960" imgH="2616840" progId="Excel.Sheet.8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727" y="293915"/>
                        <a:ext cx="5555672" cy="23572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7" name="Object 13"/>
          <p:cNvGraphicFramePr>
            <a:graphicFrameLocks noChangeAspect="1"/>
          </p:cNvGraphicFramePr>
          <p:nvPr/>
        </p:nvGraphicFramePr>
        <p:xfrm>
          <a:off x="3810000" y="2514600"/>
          <a:ext cx="5334000" cy="227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99" name="Graphique" r:id="rId7" imgW="6378840" imgH="2721600" progId="Excel.Sheet.8">
                  <p:embed/>
                </p:oleObj>
              </mc:Choice>
              <mc:Fallback>
                <p:oleObj name="Graphique" r:id="rId7" imgW="6378840" imgH="2721600" progId="Excel.Sheet.8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514600"/>
                        <a:ext cx="5334000" cy="227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1633538" y="3464996"/>
            <a:ext cx="19812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b="1" dirty="0">
                <a:solidFill>
                  <a:schemeClr val="tx2"/>
                </a:solidFill>
              </a:rPr>
              <a:t>الفيضانات العالية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graphicFrame>
        <p:nvGraphicFramePr>
          <p:cNvPr id="159759" name="Object 15"/>
          <p:cNvGraphicFramePr>
            <a:graphicFrameLocks noChangeAspect="1"/>
          </p:cNvGraphicFramePr>
          <p:nvPr/>
        </p:nvGraphicFramePr>
        <p:xfrm>
          <a:off x="0" y="4648200"/>
          <a:ext cx="48768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00" name="Graphique" r:id="rId10" imgW="4328280" imgH="2207520" progId="Excel.Sheet.8">
                  <p:embed/>
                </p:oleObj>
              </mc:Choice>
              <mc:Fallback>
                <p:oleObj name="Graphique" r:id="rId10" imgW="4328280" imgH="2207520" progId="Excel.Sheet.8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648200"/>
                        <a:ext cx="4876800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5048250" y="5763491"/>
            <a:ext cx="31242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DZ" altLang="fr-FR" b="1" dirty="0">
                <a:solidFill>
                  <a:schemeClr val="tx2"/>
                </a:solidFill>
              </a:rPr>
              <a:t>جودة مياه الرون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sp>
        <p:nvSpPr>
          <p:cNvPr id="159761" name="Text Box 17"/>
          <p:cNvSpPr txBox="1">
            <a:spLocks noChangeArrowheads="1"/>
          </p:cNvSpPr>
          <p:nvPr/>
        </p:nvSpPr>
        <p:spPr bwMode="auto">
          <a:xfrm>
            <a:off x="2819400" y="5105400"/>
            <a:ext cx="152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DZ" altLang="fr-FR" b="1" dirty="0"/>
              <a:t>النترات</a:t>
            </a:r>
            <a:endParaRPr lang="fr-FR" altLang="fr-F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2457450" y="2414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2686050" y="2452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graphicFrame>
        <p:nvGraphicFramePr>
          <p:cNvPr id="149516" name="Object 12"/>
          <p:cNvGraphicFramePr>
            <a:graphicFrameLocks noChangeAspect="1"/>
          </p:cNvGraphicFramePr>
          <p:nvPr/>
        </p:nvGraphicFramePr>
        <p:xfrm>
          <a:off x="0" y="533400"/>
          <a:ext cx="4572000" cy="244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98" r:id="rId3" imgW="3600450" imgH="1924050" progId="">
                  <p:embed/>
                </p:oleObj>
              </mc:Choice>
              <mc:Fallback>
                <p:oleObj r:id="rId3" imgW="3600450" imgH="1924050" progId="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33400"/>
                        <a:ext cx="4572000" cy="244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17" name="Text Box 13"/>
          <p:cNvSpPr txBox="1">
            <a:spLocks noChangeArrowheads="1"/>
          </p:cNvSpPr>
          <p:nvPr/>
        </p:nvSpPr>
        <p:spPr bwMode="auto">
          <a:xfrm>
            <a:off x="907329" y="494513"/>
            <a:ext cx="2552307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b="1" dirty="0">
                <a:solidFill>
                  <a:schemeClr val="tx2"/>
                </a:solidFill>
              </a:rPr>
              <a:t>عدد </a:t>
            </a:r>
            <a:r>
              <a:rPr lang="ar-DZ" altLang="fr-FR" b="1" dirty="0" smtClean="0">
                <a:solidFill>
                  <a:schemeClr val="tx2"/>
                </a:solidFill>
              </a:rPr>
              <a:t>مربيي الطيور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auto">
          <a:xfrm>
            <a:off x="556182" y="5791200"/>
            <a:ext cx="1524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DZ" altLang="fr-FR" b="1" dirty="0">
                <a:solidFill>
                  <a:schemeClr val="tx2"/>
                </a:solidFill>
              </a:rPr>
              <a:t>الغطاء الأرضي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pic>
        <p:nvPicPr>
          <p:cNvPr id="149524" name="Picture 20" descr="Permis de chas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86622"/>
            <a:ext cx="48006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9525" name="Object 21"/>
          <p:cNvGraphicFramePr>
            <a:graphicFrameLocks noGrp="1" noChangeAspect="1"/>
          </p:cNvGraphicFramePr>
          <p:nvPr>
            <p:ph type="body" idx="1"/>
          </p:nvPr>
        </p:nvGraphicFramePr>
        <p:xfrm>
          <a:off x="3581400" y="4648200"/>
          <a:ext cx="5791200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99" name="Graphique" r:id="rId7" imgW="5666760" imgH="2331360" progId="Excel.Sheet.8">
                  <p:embed/>
                </p:oleObj>
              </mc:Choice>
              <mc:Fallback>
                <p:oleObj name="Graphique" r:id="rId7" imgW="5666760" imgH="2331360" progId="Excel.Sheet.8">
                  <p:embed/>
                  <p:pic>
                    <p:nvPicPr>
                      <p:cNvPr id="0" name="Picture 4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4648200"/>
                        <a:ext cx="5791200" cy="237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9526" name="Picture 22" descr="3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255389"/>
            <a:ext cx="5334000" cy="26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27" name="Text Box 23"/>
          <p:cNvSpPr txBox="1">
            <a:spLocks noChangeArrowheads="1"/>
          </p:cNvSpPr>
          <p:nvPr/>
        </p:nvSpPr>
        <p:spPr bwMode="auto">
          <a:xfrm>
            <a:off x="6238875" y="4057889"/>
            <a:ext cx="2667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b="1" dirty="0">
                <a:solidFill>
                  <a:srgbClr val="0054A6"/>
                </a:solidFill>
              </a:rPr>
              <a:t>عدد </a:t>
            </a:r>
            <a:r>
              <a:rPr lang="ar-DZ" altLang="fr-FR" b="1" dirty="0" err="1">
                <a:solidFill>
                  <a:srgbClr val="0054A6"/>
                </a:solidFill>
              </a:rPr>
              <a:t>توربينات</a:t>
            </a:r>
            <a:r>
              <a:rPr lang="ar-DZ" altLang="fr-FR" b="1" dirty="0">
                <a:solidFill>
                  <a:srgbClr val="0054A6"/>
                </a:solidFill>
              </a:rPr>
              <a:t> الرياح</a:t>
            </a:r>
            <a:endParaRPr lang="fr-FR" altLang="fr-FR" i="1" dirty="0">
              <a:solidFill>
                <a:srgbClr val="0054A6"/>
              </a:solidFill>
            </a:endParaRPr>
          </a:p>
        </p:txBody>
      </p:sp>
      <p:sp>
        <p:nvSpPr>
          <p:cNvPr id="149528" name="Text Box 24"/>
          <p:cNvSpPr txBox="1">
            <a:spLocks noChangeArrowheads="1"/>
          </p:cNvSpPr>
          <p:nvPr/>
        </p:nvSpPr>
        <p:spPr bwMode="auto">
          <a:xfrm>
            <a:off x="4855197" y="782261"/>
            <a:ext cx="32436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b="1" dirty="0">
                <a:solidFill>
                  <a:srgbClr val="0054A6"/>
                </a:solidFill>
              </a:rPr>
              <a:t>عدد الصيادين (لكل بلدية)</a:t>
            </a:r>
            <a:endParaRPr lang="fr-FR" altLang="fr-FR" sz="1400" i="1" dirty="0">
              <a:solidFill>
                <a:srgbClr val="0054A6"/>
              </a:solidFill>
            </a:endParaRPr>
          </a:p>
        </p:txBody>
      </p:sp>
      <p:sp>
        <p:nvSpPr>
          <p:cNvPr id="149529" name="Text Box 25"/>
          <p:cNvSpPr txBox="1">
            <a:spLocks noChangeArrowheads="1"/>
          </p:cNvSpPr>
          <p:nvPr/>
        </p:nvSpPr>
        <p:spPr bwMode="auto">
          <a:xfrm>
            <a:off x="2262237" y="6278562"/>
            <a:ext cx="1295400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DZ" altLang="fr-FR" sz="2800" b="1" i="1" dirty="0">
                <a:solidFill>
                  <a:schemeClr val="tx2"/>
                </a:solidFill>
              </a:rPr>
              <a:t>إلخ…</a:t>
            </a:r>
            <a:endParaRPr lang="fr-FR" altLang="fr-FR" sz="28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4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820894"/>
            <a:ext cx="3833134" cy="5348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Espace réservé du texte 1"/>
          <p:cNvSpPr txBox="1">
            <a:spLocks/>
          </p:cNvSpPr>
          <p:nvPr/>
        </p:nvSpPr>
        <p:spPr>
          <a:xfrm>
            <a:off x="4981634" y="2681024"/>
            <a:ext cx="4162366" cy="238513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M.Sc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. </a:t>
            </a: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Thesis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</a:p>
          <a:p>
            <a:pPr marL="0" lvl="1" indent="0">
              <a:buSzPct val="85000"/>
              <a:buNone/>
            </a:pPr>
            <a:endParaRPr lang="fr-FR" altLang="fr-FR" sz="2400" b="1" i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marL="0" lvl="1" indent="0">
              <a:buSzPct val="85000"/>
              <a:buNone/>
            </a:pP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+ online </a:t>
            </a: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thematic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syntheses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…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0" y="820894"/>
            <a:ext cx="8804213" cy="550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71704" y="3202878"/>
            <a:ext cx="2557821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FR" sz="3200" dirty="0" err="1"/>
              <a:t>الكامارغ</a:t>
            </a:r>
            <a:r>
              <a:rPr lang="fr-FR" sz="3200" dirty="0"/>
              <a:t> </a:t>
            </a:r>
            <a:endParaRPr lang="fr-FR" sz="3200" dirty="0" smtClean="0"/>
          </a:p>
          <a:p>
            <a:pPr algn="ctr"/>
            <a:r>
              <a:rPr lang="fr-FR" sz="3200" dirty="0" err="1" smtClean="0"/>
              <a:t>عبر</a:t>
            </a:r>
            <a:r>
              <a:rPr lang="fr-FR" sz="3200" dirty="0" smtClean="0"/>
              <a:t> </a:t>
            </a:r>
            <a:r>
              <a:rPr lang="fr-FR" sz="3200" dirty="0" err="1"/>
              <a:t>العصور</a:t>
            </a:r>
            <a:endParaRPr lang="fr-FR" sz="3200" dirty="0"/>
          </a:p>
        </p:txBody>
      </p:sp>
      <p:sp>
        <p:nvSpPr>
          <p:cNvPr id="3" name="Rectangle 2"/>
          <p:cNvSpPr/>
          <p:nvPr/>
        </p:nvSpPr>
        <p:spPr>
          <a:xfrm>
            <a:off x="1457326" y="4038277"/>
            <a:ext cx="3140516" cy="646331"/>
          </a:xfrm>
          <a:prstGeom prst="rect">
            <a:avLst/>
          </a:prstGeom>
          <a:solidFill>
            <a:srgbClr val="5BC4BF"/>
          </a:solidFill>
        </p:spPr>
        <p:txBody>
          <a:bodyPr wrap="square">
            <a:spAutoFit/>
          </a:bodyPr>
          <a:lstStyle/>
          <a:p>
            <a:pPr algn="ctr"/>
            <a:r>
              <a:rPr lang="fr-FR" b="1" dirty="0" err="1"/>
              <a:t>التطورات</a:t>
            </a:r>
            <a:r>
              <a:rPr lang="fr-FR" b="1" dirty="0"/>
              <a:t> </a:t>
            </a:r>
            <a:endParaRPr lang="fr-FR" b="1" dirty="0" smtClean="0"/>
          </a:p>
          <a:p>
            <a:pPr algn="ctr"/>
            <a:r>
              <a:rPr lang="fr-FR" b="1" dirty="0" err="1" smtClean="0"/>
              <a:t>والآفاق</a:t>
            </a:r>
            <a:r>
              <a:rPr lang="fr-FR" b="1" dirty="0" smtClean="0"/>
              <a:t> </a:t>
            </a:r>
            <a:r>
              <a:rPr lang="fr-FR" b="1" dirty="0" err="1"/>
              <a:t>الأخيرة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28782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209800"/>
            <a:ext cx="6934200" cy="3124200"/>
          </a:xfrm>
          <a:solidFill>
            <a:schemeClr val="bg1"/>
          </a:solidFill>
        </p:spPr>
        <p:txBody>
          <a:bodyPr/>
          <a:lstStyle/>
          <a:p>
            <a:pPr algn="ctr"/>
            <a:endParaRPr lang="fr-FR" altLang="fr-FR" sz="2800" dirty="0"/>
          </a:p>
          <a:p>
            <a:pPr algn="ctr"/>
            <a:endParaRPr lang="fr-FR" altLang="fr-FR" sz="2800" dirty="0"/>
          </a:p>
        </p:txBody>
      </p:sp>
      <p:sp>
        <p:nvSpPr>
          <p:cNvPr id="4" name="Espace réservé du texte 1"/>
          <p:cNvSpPr txBox="1">
            <a:spLocks/>
          </p:cNvSpPr>
          <p:nvPr/>
        </p:nvSpPr>
        <p:spPr>
          <a:xfrm>
            <a:off x="1395869" y="924064"/>
            <a:ext cx="6971868" cy="486007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الصعوبات الرئيسية للتغلب والقيود</a:t>
            </a:r>
          </a:p>
          <a:p>
            <a:pPr marL="0" lvl="1" indent="0" algn="r" rtl="1">
              <a:buSzPct val="85000"/>
              <a:buNone/>
            </a:pPr>
            <a:endParaRPr lang="ar-DZ" altLang="fr-FR" sz="2400" b="1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 smtClean="0">
                <a:latin typeface="Maiandra GD" panose="020E0502030308020204" pitchFamily="34" charset="0"/>
              </a:rPr>
              <a:t>توفر </a:t>
            </a:r>
            <a:r>
              <a:rPr lang="ar-DZ" altLang="fr-FR" sz="2400" b="1" dirty="0">
                <a:latin typeface="Maiandra GD" panose="020E0502030308020204" pitchFamily="34" charset="0"/>
              </a:rPr>
              <a:t>البيانات</a:t>
            </a:r>
          </a:p>
          <a:p>
            <a:pPr marL="0" lvl="1" indent="0" algn="r" rtl="1">
              <a:buSzPct val="85000"/>
              <a:buNone/>
            </a:pPr>
            <a:endParaRPr lang="ar-DZ" altLang="fr-FR" sz="2400" b="1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المقياس الجغرافي للبيانات</a:t>
            </a:r>
          </a:p>
          <a:p>
            <a:pPr marL="0" lvl="1" indent="0" algn="r" rtl="1">
              <a:buSzPct val="85000"/>
              <a:buNone/>
            </a:pPr>
            <a:endParaRPr lang="ar-DZ" altLang="fr-FR" sz="2400" b="1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تم تغطية العديد من </a:t>
            </a:r>
            <a:r>
              <a:rPr lang="ar-DZ" altLang="fr-FR" sz="2400" b="1" dirty="0" smtClean="0">
                <a:latin typeface="Maiandra GD" panose="020E0502030308020204" pitchFamily="34" charset="0"/>
              </a:rPr>
              <a:t>المواضيع </a:t>
            </a:r>
            <a:r>
              <a:rPr lang="ar-DZ" altLang="fr-FR" sz="2400" b="1" dirty="0">
                <a:latin typeface="Maiandra GD" panose="020E0502030308020204" pitchFamily="34" charset="0"/>
              </a:rPr>
              <a:t>بشكل سيئ</a:t>
            </a:r>
          </a:p>
          <a:p>
            <a:pPr marL="0" lvl="1" indent="0" algn="r" rtl="1">
              <a:buSzPct val="85000"/>
              <a:buNone/>
            </a:pPr>
            <a:endParaRPr lang="ar-DZ" altLang="fr-FR" sz="2400" b="1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تغيير في الأساليب</a:t>
            </a:r>
          </a:p>
          <a:p>
            <a:pPr marL="0" lvl="1" indent="0" algn="r" rtl="1">
              <a:buSzPct val="85000"/>
              <a:buNone/>
            </a:pPr>
            <a:endParaRPr lang="ar-DZ" altLang="fr-FR" sz="2400" b="1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بيانات رسمية غير موثوقة</a:t>
            </a:r>
          </a:p>
          <a:p>
            <a:pPr marL="0" lvl="1" indent="0">
              <a:buSzPct val="85000"/>
              <a:buNone/>
            </a:pPr>
            <a:endParaRPr lang="ar-DZ" altLang="fr-FR" sz="2400" b="1" dirty="0">
              <a:latin typeface="Maiandra GD" panose="020E0502030308020204" pitchFamily="34" charset="0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إلخ…</a:t>
            </a:r>
            <a:endParaRPr lang="fr-FR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72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1"/>
            <a:r>
              <a:rPr lang="ar-DZ" altLang="fr-FR" sz="2800" b="1" dirty="0">
                <a:solidFill>
                  <a:schemeClr val="bg1"/>
                </a:solidFill>
              </a:rPr>
              <a:t>إحياء الأفكار / المناقشات</a:t>
            </a:r>
            <a:endParaRPr lang="en-GB" altLang="fr-FR" sz="2800" b="1" dirty="0" smtClean="0">
              <a:solidFill>
                <a:schemeClr val="bg1"/>
              </a:solidFill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1229592" y="1257406"/>
            <a:ext cx="6810375" cy="45066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لا يمكن أن يكون المرصد مجرد تجميع لبرامج المراقبة الحالية (مرحلة أولى ضرورية ، ولكنها ليست كافية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ar-DZ" altLang="fr-FR" sz="2000" dirty="0">
              <a:latin typeface="+mj-lt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يجب أن تساعد في صنع القرار وتقييم السياسات العامة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ar-DZ" altLang="fr-FR" sz="2000" dirty="0">
              <a:latin typeface="+mj-lt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مؤشرات محددة يجب العمل عليها لتحقيق هذا الهدف المزدوج ، باستخدام أو عدم وجود معلمات (مراقبة) موجودة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ar-DZ" altLang="fr-FR" sz="2000" dirty="0">
              <a:latin typeface="+mj-lt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نقاط البداية المقترحة = الوثائق الرسمية التي تجسد السياسات العامة في الدلتا: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 smtClean="0">
                <a:latin typeface="+mj-lt"/>
                <a:sym typeface="Wingdings" pitchFamily="2" charset="2"/>
              </a:rPr>
              <a:t>ميثاق الحديقة</a:t>
            </a:r>
            <a:endParaRPr lang="ar-DZ" altLang="fr-FR" sz="2000" dirty="0">
              <a:latin typeface="+mj-lt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مخطط عام لإدارة المياه في الدلتا ،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خطط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Natura</a:t>
            </a:r>
            <a:r>
              <a:rPr lang="fr-FR" altLang="fr-FR" sz="2000" dirty="0">
                <a:latin typeface="+mj-lt"/>
                <a:sym typeface="Wingdings" pitchFamily="2" charset="2"/>
              </a:rPr>
              <a:t> 2000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Managt</a:t>
            </a:r>
            <a:endParaRPr lang="en-US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93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5331" y="1099127"/>
            <a:ext cx="6570484" cy="1275761"/>
          </a:xfrm>
          <a:solidFill>
            <a:schemeClr val="bg1"/>
          </a:solidFill>
        </p:spPr>
        <p:txBody>
          <a:bodyPr/>
          <a:lstStyle/>
          <a:p>
            <a:pPr algn="ctr" rtl="1">
              <a:lnSpc>
                <a:spcPct val="90000"/>
              </a:lnSpc>
              <a:buFontTx/>
              <a:buNone/>
            </a:pPr>
            <a:r>
              <a:rPr lang="ar-DZ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الصعوبة الرئيسية المتوقعة: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ar-DZ" altLang="fr-FR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algn="ctr" rtl="1">
              <a:lnSpc>
                <a:spcPct val="90000"/>
              </a:lnSpc>
              <a:buFontTx/>
              <a:buNone/>
            </a:pPr>
            <a:r>
              <a:rPr lang="ar-DZ" altLang="fr-FR" sz="2400" b="1" dirty="0">
                <a:latin typeface="Maiandra GD" panose="020E0502030308020204" pitchFamily="34" charset="0"/>
              </a:rPr>
              <a:t>الاستعداد للتقييم بشكل عادل ؟؟؟ (الحديقة الإقليمية ، البلديات ...)</a:t>
            </a:r>
            <a:endParaRPr lang="fr-FR" altLang="fr-FR" sz="2000" dirty="0">
              <a:latin typeface="+mj-lt"/>
            </a:endParaRPr>
          </a:p>
        </p:txBody>
      </p:sp>
      <p:sp>
        <p:nvSpPr>
          <p:cNvPr id="5" name="Espace réservé du texte 1"/>
          <p:cNvSpPr txBox="1">
            <a:spLocks/>
          </p:cNvSpPr>
          <p:nvPr/>
        </p:nvSpPr>
        <p:spPr>
          <a:xfrm>
            <a:off x="1184029" y="3056029"/>
            <a:ext cx="6810375" cy="151597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لم يتم الترويج / القبول من قبل المتنزه ؛ عدم جمع الأموال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endParaRPr lang="ar-DZ" altLang="fr-FR" sz="2000" dirty="0">
              <a:latin typeface="+mj-lt"/>
              <a:sym typeface="Wingdings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  <a:sym typeface="Wingdings" pitchFamily="2" charset="2"/>
              </a:rPr>
              <a:t>لم تنفذ…</a:t>
            </a: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2181557" y="5074176"/>
            <a:ext cx="5983388" cy="43993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fr-FR" altLang="fr-FR" sz="2000" b="1" i="1" dirty="0" smtClean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     </a:t>
            </a:r>
            <a:r>
              <a:rPr lang="ar-DZ" altLang="fr-FR" sz="2000" b="1" i="1" dirty="0" smtClean="0">
                <a:solidFill>
                  <a:srgbClr val="FF0000"/>
                </a:solidFill>
                <a:latin typeface="+mj-lt"/>
              </a:rPr>
              <a:t>اندثار مرصد </a:t>
            </a:r>
            <a:r>
              <a:rPr lang="ar-DZ" altLang="fr-FR" sz="2000" b="1" i="1" dirty="0" err="1">
                <a:solidFill>
                  <a:srgbClr val="FF0000"/>
                </a:solidFill>
                <a:latin typeface="+mj-lt"/>
              </a:rPr>
              <a:t>كامارغ</a:t>
            </a:r>
            <a:r>
              <a:rPr lang="ar-DZ" altLang="fr-FR" sz="2000" b="1" i="1" dirty="0">
                <a:solidFill>
                  <a:srgbClr val="FF0000"/>
                </a:solidFill>
                <a:latin typeface="+mj-lt"/>
              </a:rPr>
              <a:t> (2008)</a:t>
            </a:r>
            <a:endParaRPr lang="fr-FR" altLang="fr-FR" sz="2000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b="1" i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61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الدروس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962025" y="1580984"/>
            <a:ext cx="6810375" cy="457967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b="1" dirty="0">
                <a:latin typeface="+mj-lt"/>
              </a:rPr>
              <a:t>لا تفويض واضح من أي سلطة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b="1" dirty="0">
                <a:latin typeface="+mj-lt"/>
              </a:rPr>
              <a:t>الأهداف = الجميع تقريبًا = عدد كبير جدًا من الأهداف </a:t>
            </a:r>
            <a:r>
              <a:rPr lang="ar-DZ" altLang="fr-FR" sz="2000" b="1" dirty="0" smtClean="0">
                <a:latin typeface="+mj-lt"/>
              </a:rPr>
              <a:t>(جميع </a:t>
            </a:r>
            <a:r>
              <a:rPr lang="ar-DZ" altLang="fr-FR" sz="2000" b="1" dirty="0">
                <a:latin typeface="+mj-lt"/>
              </a:rPr>
              <a:t>الأهداف)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b="1" dirty="0">
                <a:latin typeface="+mj-lt"/>
              </a:rPr>
              <a:t>لا يوجد زعيم بلا منازع: الحديقة الإقليمية على مضض ، والتحدي تجاه </a:t>
            </a:r>
            <a:r>
              <a:rPr lang="fr-FR" altLang="fr-FR" sz="2000" b="1" dirty="0" smtClean="0">
                <a:latin typeface="+mj-lt"/>
              </a:rPr>
              <a:t>PNRC </a:t>
            </a:r>
            <a:r>
              <a:rPr lang="ar-DZ" altLang="fr-FR" sz="2000" b="1" dirty="0" smtClean="0">
                <a:latin typeface="+mj-lt"/>
              </a:rPr>
              <a:t> (عدم </a:t>
            </a:r>
            <a:r>
              <a:rPr lang="ar-DZ" altLang="fr-FR" sz="2000" b="1" dirty="0">
                <a:latin typeface="+mj-lt"/>
              </a:rPr>
              <a:t>رغبة بعض الشركاء في مشاركة البيانات)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b="1" dirty="0">
                <a:latin typeface="+mj-lt"/>
              </a:rPr>
              <a:t>كان لدى بعض الشركاء مكاسب أكثر من غيرهم (وعاء بيانات مشترك "مجاني للجميع"؟)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b="1" dirty="0">
                <a:latin typeface="+mj-lt"/>
              </a:rPr>
              <a:t>ساذجة (؟) التفكير = «يمكن لـ </a:t>
            </a:r>
            <a:r>
              <a:rPr lang="fr-FR" altLang="fr-FR" sz="2000" b="1" dirty="0">
                <a:latin typeface="+mj-lt"/>
              </a:rPr>
              <a:t>OC </a:t>
            </a:r>
            <a:r>
              <a:rPr lang="ar-DZ" altLang="fr-FR" sz="2000" b="1" dirty="0" smtClean="0">
                <a:latin typeface="+mj-lt"/>
              </a:rPr>
              <a:t> جمع </a:t>
            </a:r>
            <a:r>
              <a:rPr lang="ar-DZ" altLang="fr-FR" sz="2000" b="1" dirty="0">
                <a:latin typeface="+mj-lt"/>
              </a:rPr>
              <a:t>كل أصحاب المصلحة حول البيانات الموضوعية في منطقة مشتركة»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b="1" dirty="0">
                <a:latin typeface="+mj-lt"/>
              </a:rPr>
              <a:t>الأهداف المشتركة ... فقط طالما أنها تظل نظرية (مثل "تقييم السياسات العامة" = الخوف من إدارة المتنزه ...)</a:t>
            </a:r>
            <a:endParaRPr lang="fr-FR" altLang="fr-FR" sz="2000" i="1" dirty="0" smtClean="0"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i="1" dirty="0" smtClean="0"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56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711200"/>
            <a:ext cx="6851650" cy="914400"/>
          </a:xfrm>
          <a:prstGeom prst="rect">
            <a:avLst/>
          </a:prstGeom>
        </p:spPr>
        <p:txBody>
          <a:bodyPr/>
          <a:lstStyle/>
          <a:p>
            <a:pPr algn="ctr" rtl="1" eaLnBrk="0" hangingPunct="0">
              <a:spcBef>
                <a:spcPts val="0"/>
              </a:spcBef>
              <a:defRPr/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2000-2001: أدرك الشركاء البيئيون في منطقة </a:t>
            </a:r>
            <a:r>
              <a:rPr lang="ar-DZ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كامارغ</a:t>
            </a: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ما يلي:</a:t>
            </a: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87388" y="1943100"/>
            <a:ext cx="6186487" cy="1104900"/>
          </a:xfrm>
          <a:prstGeom prst="rect">
            <a:avLst/>
          </a:prstGeom>
        </p:spPr>
        <p:txBody>
          <a:bodyPr/>
          <a:lstStyle/>
          <a:p>
            <a:pPr marL="358775" lvl="1" indent="-358775" algn="r" rtl="1">
              <a:buSzPct val="85000"/>
              <a:buFontTx/>
              <a:buBlip>
                <a:blip r:embed="rId2"/>
              </a:buBlip>
            </a:pPr>
            <a:r>
              <a:rPr lang="ar-DZ" altLang="fr-FR" sz="2000" b="1" dirty="0" err="1" smtClean="0"/>
              <a:t>كامارغ</a:t>
            </a:r>
            <a:r>
              <a:rPr lang="ar-DZ" altLang="fr-FR" sz="2000" b="1" dirty="0" smtClean="0"/>
              <a:t>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=</a:t>
            </a:r>
            <a:r>
              <a:rPr lang="ar-DZ" altLang="fr-FR" sz="2000" dirty="0" smtClean="0">
                <a:solidFill>
                  <a:srgbClr val="000000"/>
                </a:solidFill>
                <a:latin typeface="+mj-lt"/>
              </a:rPr>
              <a:t>المناطق الرطبة 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الأكثر مراقبة </a:t>
            </a:r>
            <a:r>
              <a:rPr lang="ar-DZ" altLang="fr-FR" sz="2000" dirty="0" smtClean="0">
                <a:solidFill>
                  <a:srgbClr val="000000"/>
                </a:solidFill>
                <a:latin typeface="+mj-lt"/>
              </a:rPr>
              <a:t>والقديمة 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في فرنسا</a:t>
            </a:r>
            <a:endParaRPr lang="en-US" altLang="fr-FR" sz="2000" dirty="0" smtClean="0">
              <a:latin typeface="+mj-lt"/>
            </a:endParaRPr>
          </a:p>
        </p:txBody>
      </p:sp>
      <p:sp>
        <p:nvSpPr>
          <p:cNvPr id="102404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1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</a:rPr>
              <a:t>لماذا مرصد </a:t>
            </a:r>
            <a:r>
              <a:rPr lang="ar-DZ" altLang="fr-FR" sz="2400" b="1" dirty="0" err="1">
                <a:solidFill>
                  <a:schemeClr val="bg1"/>
                </a:solidFill>
              </a:rPr>
              <a:t>كامارغ</a:t>
            </a:r>
            <a:r>
              <a:rPr lang="ar-DZ" altLang="fr-FR" sz="2400" b="1" dirty="0">
                <a:solidFill>
                  <a:schemeClr val="bg1"/>
                </a:solidFill>
              </a:rPr>
              <a:t>؟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  <p:pic>
        <p:nvPicPr>
          <p:cNvPr id="102406" name="Picture 5" descr="normal_etang-du-mejean-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048000"/>
            <a:ext cx="136366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7" name="Picture 7" descr="4509395-l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4110038"/>
            <a:ext cx="134143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8" name="Picture 9" descr="biodiversite_gestion_et_usages_des_marais_de_camargu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1966913"/>
            <a:ext cx="12636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9" name="Picture 14" descr="2820884565_196d33faf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933450"/>
            <a:ext cx="12192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87388" y="2797617"/>
            <a:ext cx="6380162" cy="28670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58775" indent="-358775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ar-DZ" altLang="fr-FR" dirty="0">
                <a:latin typeface="+mj-lt"/>
              </a:rPr>
              <a:t>توزعت البيانات على عشرات المنظمات ؛ لا مركزية</a:t>
            </a:r>
            <a:r>
              <a:rPr lang="ar-DZ" altLang="fr-FR" dirty="0" smtClean="0">
                <a:latin typeface="+mj-lt"/>
              </a:rPr>
              <a:t>:</a:t>
            </a:r>
            <a:endParaRPr lang="fr-FR" altLang="fr-FR" dirty="0" smtClean="0">
              <a:latin typeface="+mj-lt"/>
            </a:endParaRPr>
          </a:p>
          <a:p>
            <a:pPr lvl="1" algn="r" rtl="1">
              <a:buSzPct val="85000"/>
              <a:buFontTx/>
              <a:buBlip>
                <a:blip r:embed="rId2"/>
              </a:buBlip>
            </a:pPr>
            <a:r>
              <a:rPr lang="en-US" altLang="fr-FR" sz="1800" i="1" dirty="0">
                <a:cs typeface="Times New Roman" panose="02020603050405020304" pitchFamily="18" charset="0"/>
              </a:rPr>
              <a:t>◄</a:t>
            </a:r>
            <a:r>
              <a:rPr lang="en-US" altLang="fr-FR" sz="1800" i="1" dirty="0" err="1" smtClean="0">
                <a:latin typeface="+mj-lt"/>
              </a:rPr>
              <a:t>TdV</a:t>
            </a:r>
            <a:r>
              <a:rPr lang="en-US" altLang="fr-FR" sz="1800" i="1" dirty="0" smtClean="0">
                <a:latin typeface="+mj-lt"/>
              </a:rPr>
              <a:t> </a:t>
            </a:r>
            <a:r>
              <a:rPr lang="ar-DZ" altLang="fr-FR" sz="1800" i="1" dirty="0" smtClean="0">
                <a:latin typeface="+mj-lt"/>
                <a:sym typeface="Wingdings" panose="05000000000000000000" pitchFamily="2" charset="2"/>
              </a:rPr>
              <a:t>التنوع </a:t>
            </a:r>
            <a:r>
              <a:rPr lang="ar-DZ" altLang="fr-FR" sz="1800" i="1" dirty="0">
                <a:latin typeface="+mj-lt"/>
                <a:sym typeface="Wingdings" panose="05000000000000000000" pitchFamily="2" charset="2"/>
              </a:rPr>
              <a:t>البيولوجي (مقياس دلتا)</a:t>
            </a:r>
            <a:endParaRPr lang="en-US" altLang="fr-FR" sz="1800" i="1" dirty="0" smtClean="0">
              <a:latin typeface="+mj-lt"/>
            </a:endParaRPr>
          </a:p>
          <a:p>
            <a:pPr marL="357188" lvl="2" indent="-357188" algn="r" rtl="1">
              <a:buSzPct val="85000"/>
              <a:buFontTx/>
              <a:buBlip>
                <a:blip r:embed="rId2"/>
              </a:buBlip>
            </a:pPr>
            <a:r>
              <a:rPr lang="ar-DZ" altLang="fr-FR" sz="1800" i="1" dirty="0">
                <a:latin typeface="+mj-lt"/>
              </a:rPr>
              <a:t>الحديقة </a:t>
            </a:r>
            <a:r>
              <a:rPr lang="ar-DZ" altLang="fr-FR" sz="1800" i="1" dirty="0" smtClean="0">
                <a:latin typeface="+mj-lt"/>
              </a:rPr>
              <a:t>الإقليمية</a:t>
            </a:r>
            <a:r>
              <a:rPr lang="en-US" altLang="fr-FR" sz="1800" i="1" dirty="0">
                <a:cs typeface="Times New Roman" panose="02020603050405020304" pitchFamily="18" charset="0"/>
              </a:rPr>
              <a:t> ◄</a:t>
            </a:r>
            <a:r>
              <a:rPr lang="ar-DZ" altLang="fr-FR" sz="1800" i="1" dirty="0" smtClean="0">
                <a:latin typeface="+mj-lt"/>
              </a:rPr>
              <a:t> الغطاء </a:t>
            </a:r>
            <a:r>
              <a:rPr lang="ar-DZ" altLang="fr-FR" sz="1800" i="1" dirty="0">
                <a:latin typeface="+mj-lt"/>
              </a:rPr>
              <a:t>الأرضي</a:t>
            </a:r>
            <a:endParaRPr lang="en-US" altLang="fr-FR" sz="1800" i="1" dirty="0" smtClean="0">
              <a:latin typeface="+mj-lt"/>
            </a:endParaRPr>
          </a:p>
          <a:p>
            <a:pPr marL="357188" lvl="2" indent="-357188" algn="r" rtl="1">
              <a:buSzPct val="85000"/>
              <a:buBlip>
                <a:blip r:embed="rId2"/>
              </a:buBlip>
            </a:pPr>
            <a:endParaRPr lang="en-US" altLang="fr-FR" sz="1800" i="1" dirty="0">
              <a:latin typeface="+mj-lt"/>
            </a:endParaRPr>
          </a:p>
          <a:p>
            <a:pPr marL="357188" lvl="2" indent="-357188" algn="r" rtl="1">
              <a:buSzPct val="85000"/>
              <a:buBlip>
                <a:blip r:embed="rId2"/>
              </a:buBlip>
            </a:pPr>
            <a:r>
              <a:rPr lang="ar-DZ" altLang="fr-FR" sz="1800" i="1" dirty="0">
                <a:latin typeface="+mj-lt"/>
              </a:rPr>
              <a:t>معلومات أخرى : عدد الزوار في مراكزهم. التنوع البيولوجي وجودة المياه (النطاق المحلي) </a:t>
            </a:r>
            <a:r>
              <a:rPr lang="ar-DZ" altLang="fr-FR" sz="1800" i="1" dirty="0" smtClean="0">
                <a:latin typeface="+mj-lt"/>
              </a:rPr>
              <a:t>...</a:t>
            </a:r>
            <a:endParaRPr lang="fr-FR" altLang="fr-FR" sz="1800" i="1" dirty="0" smtClean="0">
              <a:latin typeface="+mj-lt"/>
            </a:endParaRPr>
          </a:p>
          <a:p>
            <a:pPr marL="357188" lvl="2" indent="-357188" algn="r" rtl="1">
              <a:buSzPct val="85000"/>
              <a:buBlip>
                <a:blip r:embed="rId2"/>
              </a:buBlip>
            </a:pPr>
            <a:r>
              <a:rPr lang="ar-DZ" altLang="fr-FR" sz="1800" i="1" dirty="0" smtClean="0">
                <a:latin typeface="+mj-lt"/>
                <a:sym typeface="Wingdings" panose="05000000000000000000" pitchFamily="2" charset="2"/>
              </a:rPr>
              <a:t>محمية </a:t>
            </a:r>
            <a:r>
              <a:rPr lang="ar-DZ" altLang="fr-FR" sz="1800" i="1" dirty="0" err="1">
                <a:latin typeface="+mj-lt"/>
                <a:sym typeface="Wingdings" panose="05000000000000000000" pitchFamily="2" charset="2"/>
              </a:rPr>
              <a:t>كامارغ</a:t>
            </a:r>
            <a:r>
              <a:rPr lang="ar-DZ" altLang="fr-FR" sz="1800" i="1" dirty="0">
                <a:latin typeface="+mj-lt"/>
                <a:sym typeface="Wingdings" panose="05000000000000000000" pitchFamily="2" charset="2"/>
              </a:rPr>
              <a:t> الطبيعية: ملوحة البحيرات ، إلخ.</a:t>
            </a:r>
            <a:endParaRPr lang="en-US" altLang="fr-FR" sz="1800" i="1" dirty="0" smtClean="0">
              <a:latin typeface="+mj-lt"/>
              <a:sym typeface="Wingdings" panose="05000000000000000000" pitchFamily="2" charset="2"/>
            </a:endParaRPr>
          </a:p>
          <a:p>
            <a:pPr marL="357188" lvl="2" indent="-357188" algn="r" rtl="1">
              <a:buSzPct val="85000"/>
              <a:buFontTx/>
              <a:buBlip>
                <a:blip r:embed="rId2"/>
              </a:buBlip>
            </a:pPr>
            <a:r>
              <a:rPr lang="ar-DZ" altLang="fr-FR" sz="1800" i="1" dirty="0">
                <a:latin typeface="+mj-lt"/>
              </a:rPr>
              <a:t>المركز الوطني للبحث العلمي: </a:t>
            </a:r>
            <a:r>
              <a:rPr lang="ar-DZ" altLang="fr-FR" sz="1800" i="1" dirty="0" smtClean="0">
                <a:latin typeface="+mj-lt"/>
              </a:rPr>
              <a:t>الهيدرولوجيا</a:t>
            </a:r>
            <a:endParaRPr lang="fr-FR" altLang="fr-FR" sz="1800" i="1" dirty="0" smtClean="0">
              <a:latin typeface="+mj-lt"/>
            </a:endParaRPr>
          </a:p>
          <a:p>
            <a:pPr marL="357188" lvl="2" indent="-357188" algn="r" rtl="1">
              <a:buSzPct val="85000"/>
              <a:buFontTx/>
              <a:buBlip>
                <a:blip r:embed="rId2"/>
              </a:buBlip>
            </a:pPr>
            <a:r>
              <a:rPr lang="ar-DZ" altLang="fr-FR" sz="1800" i="1" dirty="0">
                <a:sym typeface="Wingdings" panose="05000000000000000000" pitchFamily="2" charset="2"/>
              </a:rPr>
              <a:t> إلخ</a:t>
            </a:r>
            <a:r>
              <a:rPr lang="en-US" altLang="fr-FR" sz="1800" i="1" dirty="0" smtClean="0">
                <a:latin typeface="+mj-lt"/>
              </a:rPr>
              <a:t>… </a:t>
            </a:r>
          </a:p>
          <a:p>
            <a:pPr lvl="1">
              <a:buSzPct val="85000"/>
              <a:buFontTx/>
              <a:buBlip>
                <a:blip r:embed="rId2"/>
              </a:buBlip>
            </a:pPr>
            <a:endParaRPr lang="en-US" altLang="fr-FR" dirty="0" smtClean="0">
              <a:solidFill>
                <a:srgbClr val="0054A6"/>
              </a:solidFill>
              <a:latin typeface="Arial" pitchFamily="34" charset="0"/>
            </a:endParaRPr>
          </a:p>
          <a:p>
            <a:pPr marL="0" indent="0">
              <a:spcBef>
                <a:spcPct val="0"/>
              </a:spcBef>
            </a:pPr>
            <a:endParaRPr lang="en-GB" altLang="fr-FR" b="1" dirty="0" smtClean="0">
              <a:solidFill>
                <a:srgbClr val="227B84"/>
              </a:solidFill>
              <a:latin typeface="Maiandra GD" pitchFamily="34" charset="0"/>
            </a:endParaRPr>
          </a:p>
        </p:txBody>
      </p:sp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657225" y="5849938"/>
            <a:ext cx="815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lvl="1" rtl="1" eaLnBrk="1" hangingPunct="1">
              <a:buClr>
                <a:srgbClr val="92D050"/>
              </a:buClr>
            </a:pPr>
            <a:r>
              <a:rPr lang="en-US" altLang="fr-FR" sz="2400" i="1" dirty="0">
                <a:cs typeface="Times New Roman" panose="02020603050405020304" pitchFamily="18" charset="0"/>
              </a:rPr>
              <a:t>◄</a:t>
            </a:r>
            <a:r>
              <a:rPr lang="ar-DZ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لا </a:t>
            </a:r>
            <a:r>
              <a:rPr lang="ar-DZ" altLang="fr-FR" sz="2400" b="1" i="1" dirty="0">
                <a:solidFill>
                  <a:schemeClr val="accent1">
                    <a:lumMod val="75000"/>
                  </a:schemeClr>
                </a:solidFill>
              </a:rPr>
              <a:t>نظرة اصطناعية على «كيف يتغير </a:t>
            </a:r>
            <a:r>
              <a:rPr lang="ar-DZ" altLang="fr-FR" sz="2400" b="1" i="1" dirty="0" err="1">
                <a:solidFill>
                  <a:schemeClr val="accent1">
                    <a:lumMod val="75000"/>
                  </a:schemeClr>
                </a:solidFill>
              </a:rPr>
              <a:t>كامارغ</a:t>
            </a:r>
            <a:r>
              <a:rPr lang="ar-DZ" altLang="fr-FR" sz="24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DZ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بشكل </a:t>
            </a:r>
            <a:r>
              <a:rPr lang="ar-DZ" altLang="fr-FR" sz="2400" b="1" i="1" dirty="0">
                <a:solidFill>
                  <a:schemeClr val="accent1">
                    <a:lumMod val="75000"/>
                  </a:schemeClr>
                </a:solidFill>
              </a:rPr>
              <a:t>عام؟ »</a:t>
            </a:r>
            <a:endParaRPr lang="fr-FR" altLang="fr-FR" sz="2400" b="1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12725" y="2520648"/>
            <a:ext cx="7467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altLang="fr-FR" dirty="0" smtClean="0">
                <a:solidFill>
                  <a:srgbClr val="000000"/>
                </a:solidFill>
                <a:cs typeface="Times New Roman" pitchFamily="18" charset="0"/>
              </a:rPr>
              <a:t>1</a:t>
            </a:r>
            <a:r>
              <a:rPr lang="fr-FR" altLang="fr-FR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fr-FR" altLang="fr-FR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52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1"/>
          <p:cNvSpPr txBox="1">
            <a:spLocks/>
          </p:cNvSpPr>
          <p:nvPr/>
        </p:nvSpPr>
        <p:spPr>
          <a:xfrm>
            <a:off x="962025" y="971384"/>
            <a:ext cx="7581611" cy="566956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altLang="fr-FR" sz="2000" i="1" dirty="0">
                <a:latin typeface="+mj-lt"/>
              </a:rPr>
              <a:t>"مرصد </a:t>
            </a:r>
            <a:r>
              <a:rPr lang="ar-DZ" altLang="fr-FR" sz="2000" i="1" dirty="0" err="1">
                <a:latin typeface="+mj-lt"/>
              </a:rPr>
              <a:t>كامارغ</a:t>
            </a:r>
            <a:r>
              <a:rPr lang="ar-DZ" altLang="fr-FR" sz="2000" i="1" dirty="0">
                <a:latin typeface="+mj-lt"/>
              </a:rPr>
              <a:t> ... مثال </a:t>
            </a:r>
            <a:r>
              <a:rPr lang="ar-DZ" altLang="fr-FR" sz="2000" i="1" dirty="0" smtClean="0">
                <a:latin typeface="+mj-lt"/>
              </a:rPr>
              <a:t>نموذجي </a:t>
            </a:r>
            <a:r>
              <a:rPr lang="ar-DZ" altLang="fr-FR" sz="2000" i="1" dirty="0">
                <a:latin typeface="+mj-lt"/>
              </a:rPr>
              <a:t>للعمل الجماعي الذي غمرته تأثيرات النظام الخاصة به"</a:t>
            </a: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000" i="1" dirty="0" smtClean="0">
                <a:latin typeface="+mj-lt"/>
              </a:rPr>
              <a:t>إن </a:t>
            </a:r>
            <a:r>
              <a:rPr lang="ar-DZ" altLang="fr-FR" sz="2000" i="1" dirty="0">
                <a:latin typeface="+mj-lt"/>
              </a:rPr>
              <a:t>غياب التفويض السياسي له تأثيران على الأقل:</a:t>
            </a:r>
          </a:p>
          <a:p>
            <a:pPr marL="0" lvl="1" indent="0" algn="r" rtl="1">
              <a:buSzPct val="85000"/>
              <a:buNone/>
            </a:pPr>
            <a:r>
              <a:rPr lang="ar-DZ" altLang="fr-FR" sz="2000" i="1" dirty="0">
                <a:latin typeface="+mj-lt"/>
              </a:rPr>
              <a:t>يتم تقليل مرصد </a:t>
            </a:r>
            <a:r>
              <a:rPr lang="ar-DZ" altLang="fr-FR" sz="2000" i="1" dirty="0" err="1">
                <a:latin typeface="+mj-lt"/>
              </a:rPr>
              <a:t>كامارغ</a:t>
            </a:r>
            <a:r>
              <a:rPr lang="ar-DZ" altLang="fr-FR" sz="2000" i="1" dirty="0">
                <a:latin typeface="+mj-lt"/>
              </a:rPr>
              <a:t> إلى وضع منخفض على أساس طوعي ، حيث يتم دائمًا التشكيك في الأهداف التي يجب تحقيقها من قبل </a:t>
            </a:r>
            <a:r>
              <a:rPr lang="ar-DZ" altLang="fr-FR" sz="2000" i="1" dirty="0" smtClean="0">
                <a:latin typeface="+mj-lt"/>
              </a:rPr>
              <a:t>الشركاء</a:t>
            </a:r>
          </a:p>
          <a:p>
            <a:pPr marL="0" lvl="1" indent="0" algn="r" rtl="1">
              <a:buSzPct val="85000"/>
              <a:buNone/>
            </a:pPr>
            <a:endParaRPr lang="ar-DZ" altLang="fr-FR" sz="2000" i="1" dirty="0">
              <a:latin typeface="+mj-lt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000" i="1" dirty="0">
                <a:latin typeface="+mj-lt"/>
              </a:rPr>
              <a:t>يصبح النظام ساحة حيث تجري الألعاب السياسية والاستراتيجية بين هذه المنظمات النشطة في نفس الإقليم </a:t>
            </a:r>
            <a:r>
              <a:rPr lang="en-US" altLang="fr-FR" sz="2000" i="1" dirty="0" err="1" smtClean="0">
                <a:latin typeface="+mj-lt"/>
                <a:cs typeface="Times New Roman" pitchFamily="18" charset="0"/>
              </a:rPr>
              <a:t>Camargue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، </a:t>
            </a:r>
            <a:r>
              <a:rPr lang="ar-DZ" altLang="fr-FR" sz="2000" i="1" dirty="0">
                <a:latin typeface="+mj-lt"/>
              </a:rPr>
              <a:t>مما يجعل من المستحيل تعيين منسق شرعي وإعاقة أي </a:t>
            </a:r>
            <a:r>
              <a:rPr lang="ar-DZ" altLang="fr-FR" sz="2000" i="1" dirty="0" smtClean="0">
                <a:latin typeface="+mj-lt"/>
              </a:rPr>
              <a:t>مبادرة. </a:t>
            </a:r>
          </a:p>
          <a:p>
            <a:pPr marL="0" lvl="1" indent="0" algn="r" rtl="1">
              <a:buSzPct val="85000"/>
              <a:buNone/>
            </a:pPr>
            <a:endParaRPr lang="ar-DZ" altLang="fr-FR" sz="2000" i="1" dirty="0">
              <a:latin typeface="+mj-lt"/>
            </a:endParaRPr>
          </a:p>
          <a:p>
            <a:pPr marL="0" lvl="1" indent="0" algn="r" rtl="1">
              <a:buSzPct val="85000"/>
              <a:buNone/>
            </a:pPr>
            <a:r>
              <a:rPr lang="ar-DZ" altLang="fr-FR" sz="2000" i="1" dirty="0" smtClean="0">
                <a:latin typeface="+mj-lt"/>
              </a:rPr>
              <a:t>مغادرة </a:t>
            </a:r>
            <a:r>
              <a:rPr lang="ar-DZ" altLang="fr-FR" sz="2000" i="1" dirty="0">
                <a:latin typeface="+mj-lt"/>
              </a:rPr>
              <a:t>المرصد بدون هدف وبدون وسيلة ، تُرك إلى معاناة بطيئة استمرت ما يقرب </a:t>
            </a:r>
            <a:r>
              <a:rPr lang="ar-DZ" altLang="fr-FR" sz="2000" i="1" dirty="0" smtClean="0">
                <a:latin typeface="+mj-lt"/>
              </a:rPr>
              <a:t>10 </a:t>
            </a:r>
            <a:r>
              <a:rPr lang="ar-DZ" altLang="fr-FR" sz="2000" i="1" dirty="0">
                <a:latin typeface="+mj-lt"/>
              </a:rPr>
              <a:t>سنوات. </a:t>
            </a:r>
            <a:r>
              <a:rPr lang="ar-DZ" altLang="fr-FR" sz="2000" i="1" dirty="0" smtClean="0">
                <a:latin typeface="+mj-lt"/>
              </a:rPr>
              <a:t>»</a:t>
            </a:r>
            <a:endParaRPr lang="fr-FR" altLang="fr-FR" sz="2000" i="1" dirty="0" smtClean="0">
              <a:latin typeface="+mj-lt"/>
            </a:endParaRPr>
          </a:p>
          <a:p>
            <a:pPr marL="0" lvl="1" indent="0" algn="r" rtl="1">
              <a:buSzPct val="85000"/>
              <a:buNone/>
            </a:pPr>
            <a:endParaRPr lang="en-US" altLang="fr-FR" sz="2000" i="1" dirty="0" smtClean="0">
              <a:latin typeface="+mj-lt"/>
              <a:cs typeface="Times New Roman" pitchFamily="18" charset="0"/>
            </a:endParaRPr>
          </a:p>
          <a:p>
            <a:pPr marL="0" lvl="1" indent="0" algn="r">
              <a:buSzPct val="85000"/>
              <a:buNone/>
            </a:pP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Fanny </a:t>
            </a:r>
            <a:r>
              <a:rPr lang="en-US" altLang="fr-FR" sz="1800" b="1" i="1" dirty="0" err="1" smtClean="0">
                <a:latin typeface="+mj-lt"/>
                <a:cs typeface="Times New Roman" pitchFamily="18" charset="0"/>
              </a:rPr>
              <a:t>Guillet</a:t>
            </a: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fr-FR" sz="1800" b="1" i="1" dirty="0" err="1" smtClean="0">
                <a:latin typeface="+mj-lt"/>
                <a:cs typeface="Times New Roman" pitchFamily="18" charset="0"/>
              </a:rPr>
              <a:t>Ph.D.Thesis</a:t>
            </a: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, </a:t>
            </a:r>
            <a:r>
              <a:rPr lang="en-US" altLang="fr-FR" sz="1800" b="1" i="1" dirty="0" err="1" smtClean="0">
                <a:latin typeface="+mj-lt"/>
                <a:cs typeface="Times New Roman" pitchFamily="18" charset="0"/>
              </a:rPr>
              <a:t>AgroParisTech</a:t>
            </a: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, 2011</a:t>
            </a:r>
            <a:endParaRPr lang="fr-FR" altLang="fr-FR" sz="1800" b="1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5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ar-DZ" altLang="fr-FR" sz="2000" b="1" dirty="0">
                <a:solidFill>
                  <a:schemeClr val="bg1"/>
                </a:solidFill>
              </a:rPr>
              <a:t>الكلمات الأخيرة…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90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1145" y="620713"/>
            <a:ext cx="8434105" cy="1137781"/>
          </a:xfrm>
        </p:spPr>
        <p:txBody>
          <a:bodyPr/>
          <a:lstStyle/>
          <a:p>
            <a:pPr marL="0" indent="0" algn="ctr" rtl="1">
              <a:buNone/>
            </a:pPr>
            <a:r>
              <a:rPr lang="ar-DZ" b="1" dirty="0">
                <a:solidFill>
                  <a:srgbClr val="227B84"/>
                </a:solidFill>
                <a:latin typeface="Maiandra GD" panose="020E0502030308020204" pitchFamily="34" charset="0"/>
              </a:rPr>
              <a:t>ربما الوحيد (على الرغم من عدم تسميته بذلك ...): ترميم بحيرة </a:t>
            </a:r>
            <a:r>
              <a:rPr lang="ar-DZ" b="1" dirty="0" err="1">
                <a:solidFill>
                  <a:srgbClr val="227B84"/>
                </a:solidFill>
                <a:latin typeface="Maiandra GD" panose="020E0502030308020204" pitchFamily="34" charset="0"/>
              </a:rPr>
              <a:t>إشكل</a:t>
            </a:r>
            <a:r>
              <a:rPr lang="ar-DZ" b="1" dirty="0">
                <a:solidFill>
                  <a:srgbClr val="227B84"/>
                </a:solidFill>
                <a:latin typeface="Maiandra GD" panose="020E0502030308020204" pitchFamily="34" charset="0"/>
              </a:rPr>
              <a:t> (تونس) ، 2002-2008</a:t>
            </a:r>
            <a:endParaRPr lang="fr-FR" sz="2400" i="1" dirty="0">
              <a:solidFill>
                <a:srgbClr val="227B84"/>
              </a:solidFill>
              <a:latin typeface="Maiandra GD" panose="020E0502030308020204" pitchFamily="34" charset="0"/>
            </a:endParaRPr>
          </a:p>
        </p:txBody>
      </p:sp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400" b="1" dirty="0">
                <a:solidFill>
                  <a:schemeClr val="bg1"/>
                </a:solidFill>
              </a:rPr>
              <a:t>أي مرصد محلي </a:t>
            </a:r>
            <a:r>
              <a:rPr lang="ar-DZ" altLang="fr-FR" sz="2400" b="1" dirty="0" smtClean="0">
                <a:solidFill>
                  <a:schemeClr val="bg1"/>
                </a:solidFill>
              </a:rPr>
              <a:t>للمناطق الرطبة </a:t>
            </a:r>
            <a:r>
              <a:rPr lang="ar-DZ" altLang="fr-FR" sz="2400" b="1" dirty="0">
                <a:solidFill>
                  <a:schemeClr val="bg1"/>
                </a:solidFill>
              </a:rPr>
              <a:t>في منطقة </a:t>
            </a:r>
            <a:r>
              <a:rPr lang="ar-DZ" altLang="fr-FR" sz="2400" b="1" dirty="0" err="1" smtClean="0">
                <a:solidFill>
                  <a:schemeClr val="bg1"/>
                </a:solidFill>
              </a:rPr>
              <a:t>البحرالابيض</a:t>
            </a:r>
            <a:r>
              <a:rPr lang="ar-DZ" altLang="fr-FR" sz="2400" b="1" dirty="0" smtClean="0">
                <a:solidFill>
                  <a:schemeClr val="bg1"/>
                </a:solidFill>
              </a:rPr>
              <a:t> </a:t>
            </a:r>
            <a:r>
              <a:rPr lang="ar-DZ" altLang="fr-FR" sz="2400" b="1" dirty="0">
                <a:solidFill>
                  <a:schemeClr val="bg1"/>
                </a:solidFill>
              </a:rPr>
              <a:t>المتوسط؟</a:t>
            </a:r>
            <a:endParaRPr lang="en-GB" altLang="fr-FR" sz="2400" b="1" dirty="0" smtClean="0">
              <a:solidFill>
                <a:schemeClr val="bg1"/>
              </a:solidFill>
            </a:endParaRPr>
          </a:p>
        </p:txBody>
      </p:sp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9" y="2143745"/>
            <a:ext cx="3115098" cy="44406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 descr="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9647" y="2582156"/>
            <a:ext cx="5140018" cy="329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43" y="2060041"/>
            <a:ext cx="2971800" cy="4524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02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096"/>
            <a:ext cx="7467600" cy="685800"/>
          </a:xfrm>
        </p:spPr>
        <p:txBody>
          <a:bodyPr/>
          <a:lstStyle/>
          <a:p>
            <a:r>
              <a:rPr lang="ar-DZ" altLang="fr-FR" b="1" dirty="0">
                <a:solidFill>
                  <a:srgbClr val="92D050"/>
                </a:solidFill>
                <a:cs typeface="Times New Roman" pitchFamily="18" charset="0"/>
              </a:rPr>
              <a:t>الخطوات الأولية</a:t>
            </a:r>
            <a:endParaRPr lang="fr-FR" altLang="fr-FR" b="1" dirty="0">
              <a:solidFill>
                <a:srgbClr val="92D050"/>
              </a:solidFill>
              <a:cs typeface="Times New Roman" pitchFamily="18" charset="0"/>
            </a:endParaRP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458200" cy="365760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ar-DZ" altLang="fr-FR" dirty="0"/>
              <a:t>2001-2003: قائد </a:t>
            </a:r>
            <a:r>
              <a:rPr lang="ar-DZ" altLang="fr-FR" dirty="0" smtClean="0"/>
              <a:t>فعال </a:t>
            </a:r>
            <a:r>
              <a:rPr lang="ar-DZ" altLang="fr-FR" dirty="0"/>
              <a:t>في </a:t>
            </a:r>
            <a:r>
              <a:rPr lang="ar-DZ" altLang="fr-FR" dirty="0" smtClean="0"/>
              <a:t>حظيرة </a:t>
            </a:r>
            <a:r>
              <a:rPr lang="ar-DZ" altLang="fr-FR" dirty="0" err="1" smtClean="0"/>
              <a:t>كامارغ</a:t>
            </a:r>
            <a:r>
              <a:rPr lang="ar-DZ" altLang="fr-FR" dirty="0" smtClean="0"/>
              <a:t> </a:t>
            </a:r>
            <a:r>
              <a:rPr lang="ar-DZ" altLang="fr-FR" dirty="0"/>
              <a:t>الإقليمية (اتفاقيات الشراكة ، 6 مجموعات عمل </a:t>
            </a:r>
            <a:r>
              <a:rPr lang="ar-DZ" altLang="fr-FR" dirty="0" smtClean="0"/>
              <a:t>موضوعية...)</a:t>
            </a:r>
            <a:endParaRPr lang="ar-DZ" altLang="fr-FR" dirty="0"/>
          </a:p>
          <a:p>
            <a:pPr algn="r" rtl="1"/>
            <a:r>
              <a:rPr lang="ar-DZ" altLang="fr-FR" dirty="0"/>
              <a:t>(2004-2005: خامل)</a:t>
            </a:r>
          </a:p>
          <a:p>
            <a:pPr algn="r" rtl="1"/>
            <a:r>
              <a:rPr lang="ar-DZ" altLang="fr-FR" dirty="0"/>
              <a:t>2006: تم إحياء (</a:t>
            </a:r>
            <a:r>
              <a:rPr lang="ar-DZ" altLang="fr-FR" dirty="0" smtClean="0"/>
              <a:t>مبادرة</a:t>
            </a:r>
            <a:r>
              <a:rPr lang="fr-FR" altLang="fr-FR" dirty="0" err="1" smtClean="0"/>
              <a:t>TdV</a:t>
            </a:r>
            <a:r>
              <a:rPr lang="fr-FR" altLang="fr-FR" dirty="0" smtClean="0"/>
              <a:t> </a:t>
            </a:r>
            <a:r>
              <a:rPr lang="ar-DZ" altLang="fr-FR" dirty="0"/>
              <a:t>وإعادة </a:t>
            </a:r>
            <a:r>
              <a:rPr lang="ar-DZ" altLang="fr-FR" dirty="0" smtClean="0"/>
              <a:t>التركيز)</a:t>
            </a:r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13052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7" descr="se50crau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7425"/>
            <a:ext cx="2643187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5" name="Text Box 8"/>
          <p:cNvSpPr txBox="1">
            <a:spLocks noChangeArrowheads="1"/>
          </p:cNvSpPr>
          <p:nvPr/>
        </p:nvSpPr>
        <p:spPr bwMode="auto">
          <a:xfrm>
            <a:off x="755650" y="627063"/>
            <a:ext cx="21605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الدلتا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pic>
        <p:nvPicPr>
          <p:cNvPr id="238596" name="Picture 10" descr="normal_etang-du-mejean-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196975"/>
            <a:ext cx="39116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7" name="Text Box 11"/>
          <p:cNvSpPr txBox="1">
            <a:spLocks noChangeArrowheads="1"/>
          </p:cNvSpPr>
          <p:nvPr/>
        </p:nvSpPr>
        <p:spPr bwMode="auto">
          <a:xfrm>
            <a:off x="4356100" y="830263"/>
            <a:ext cx="39608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بحيرات ومستنقعات معتدلة الملوحة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sp>
        <p:nvSpPr>
          <p:cNvPr id="238601" name="Text Box 17"/>
          <p:cNvSpPr txBox="1">
            <a:spLocks noChangeArrowheads="1"/>
          </p:cNvSpPr>
          <p:nvPr/>
        </p:nvSpPr>
        <p:spPr bwMode="auto">
          <a:xfrm>
            <a:off x="3305175" y="4337050"/>
            <a:ext cx="3168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مستنقعات المياه العذبة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sp>
        <p:nvSpPr>
          <p:cNvPr id="238602" name="Rectangle 2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01675" y="0"/>
            <a:ext cx="8656638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rtl="1" eaLnBrk="1" hangingPunct="1"/>
            <a:r>
              <a:rPr lang="ar-DZ" altLang="fr-FR" sz="2800" b="1" dirty="0">
                <a:solidFill>
                  <a:schemeClr val="bg1"/>
                </a:solidFill>
                <a:latin typeface="Century Gothic" pitchFamily="34" charset="0"/>
              </a:rPr>
              <a:t>الأراضي الرطبة ، جواهر البحر الأبيض المتوسط</a:t>
            </a:r>
            <a:endParaRPr lang="fr-FR" altLang="fr-FR" sz="28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38603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" y="4711700"/>
            <a:ext cx="7199313" cy="193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Text Box 8"/>
          <p:cNvSpPr txBox="1">
            <a:spLocks noChangeArrowheads="1"/>
          </p:cNvSpPr>
          <p:nvPr/>
        </p:nvSpPr>
        <p:spPr bwMode="auto">
          <a:xfrm>
            <a:off x="815975" y="765175"/>
            <a:ext cx="21605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مستنقعات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sp>
        <p:nvSpPr>
          <p:cNvPr id="240647" name="Text Box 14"/>
          <p:cNvSpPr txBox="1">
            <a:spLocks noChangeArrowheads="1"/>
          </p:cNvSpPr>
          <p:nvPr/>
        </p:nvSpPr>
        <p:spPr bwMode="auto">
          <a:xfrm>
            <a:off x="3192463" y="6216650"/>
            <a:ext cx="1768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حمامات سباحة مؤقتة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sp>
        <p:nvSpPr>
          <p:cNvPr id="240650" name="Rectangle 2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01675" y="0"/>
            <a:ext cx="8656638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ar-DZ" altLang="fr-FR" sz="2800" b="1" dirty="0">
                <a:solidFill>
                  <a:schemeClr val="bg1"/>
                </a:solidFill>
              </a:rPr>
              <a:t>ا</a:t>
            </a:r>
            <a:r>
              <a:rPr lang="ar-DZ" altLang="fr-FR" sz="2800" b="1" dirty="0" smtClean="0">
                <a:solidFill>
                  <a:schemeClr val="bg1"/>
                </a:solidFill>
              </a:rPr>
              <a:t>لمناطق </a:t>
            </a:r>
            <a:r>
              <a:rPr lang="ar-DZ" altLang="fr-FR" sz="2800" b="1" dirty="0" smtClean="0">
                <a:solidFill>
                  <a:schemeClr val="bg1"/>
                </a:solidFill>
                <a:latin typeface="Century Gothic" pitchFamily="34" charset="0"/>
              </a:rPr>
              <a:t>الرطبة </a:t>
            </a:r>
            <a:r>
              <a:rPr lang="ar-DZ" altLang="fr-FR" sz="2800" b="1" dirty="0">
                <a:solidFill>
                  <a:schemeClr val="bg1"/>
                </a:solidFill>
                <a:latin typeface="Century Gothic" pitchFamily="34" charset="0"/>
              </a:rPr>
              <a:t>، جواهر البحر الأبيض المتوسط</a:t>
            </a:r>
            <a:endParaRPr lang="fr-FR" altLang="fr-FR" sz="28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40651" name="Picture 11" descr="padulu par OE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11600"/>
            <a:ext cx="4191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653" name="Picture 13" descr="tourbiere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265238"/>
            <a:ext cx="3027362" cy="38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654" name="Picture 13" descr="4509395-l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13" y="1150938"/>
            <a:ext cx="357187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55" name="Text Box 14"/>
          <p:cNvSpPr txBox="1">
            <a:spLocks noChangeArrowheads="1"/>
          </p:cNvSpPr>
          <p:nvPr/>
        </p:nvSpPr>
        <p:spPr bwMode="auto">
          <a:xfrm>
            <a:off x="5213350" y="687388"/>
            <a:ext cx="316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البحيرات العذبة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7" descr="RIVIERE-la-Vis_Gar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95400"/>
            <a:ext cx="352742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1" name="Text Box 8"/>
          <p:cNvSpPr txBox="1">
            <a:spLocks noChangeArrowheads="1"/>
          </p:cNvSpPr>
          <p:nvPr/>
        </p:nvSpPr>
        <p:spPr bwMode="auto">
          <a:xfrm>
            <a:off x="250825" y="939800"/>
            <a:ext cx="374491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b="1" dirty="0">
                <a:solidFill>
                  <a:srgbClr val="FB2711"/>
                </a:solidFill>
              </a:rPr>
              <a:t>غابة </a:t>
            </a:r>
            <a:r>
              <a:rPr lang="ar-DZ" b="1" dirty="0" smtClean="0">
                <a:solidFill>
                  <a:srgbClr val="FB2711"/>
                </a:solidFill>
              </a:rPr>
              <a:t>شاطئية</a:t>
            </a:r>
            <a:endParaRPr lang="ar-DZ" b="1" dirty="0">
              <a:solidFill>
                <a:srgbClr val="FB2711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pic>
        <p:nvPicPr>
          <p:cNvPr id="242694" name="Picture 13" descr="IM-327121-Chott-elJeri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4376738"/>
            <a:ext cx="3313113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5" name="Text Box 14"/>
          <p:cNvSpPr txBox="1">
            <a:spLocks noChangeArrowheads="1"/>
          </p:cNvSpPr>
          <p:nvPr/>
        </p:nvSpPr>
        <p:spPr bwMode="auto">
          <a:xfrm>
            <a:off x="90488" y="3889375"/>
            <a:ext cx="37449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بحيرات الملح القارية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sp>
        <p:nvSpPr>
          <p:cNvPr id="242697" name="Text Box 17"/>
          <p:cNvSpPr txBox="1">
            <a:spLocks noChangeArrowheads="1"/>
          </p:cNvSpPr>
          <p:nvPr/>
        </p:nvSpPr>
        <p:spPr bwMode="auto">
          <a:xfrm>
            <a:off x="5003800" y="6491288"/>
            <a:ext cx="37449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DZ" altLang="fr-FR" b="1" i="1" dirty="0">
                <a:solidFill>
                  <a:srgbClr val="FF3300"/>
                </a:solidFill>
                <a:latin typeface="Century Gothic" pitchFamily="34" charset="0"/>
              </a:rPr>
              <a:t>واحه</a:t>
            </a:r>
            <a:endParaRPr lang="fr-FR" altLang="fr-FR" b="1" i="1" dirty="0">
              <a:solidFill>
                <a:srgbClr val="FF3300"/>
              </a:solidFill>
              <a:latin typeface="Century Gothic" pitchFamily="34" charset="0"/>
            </a:endParaRPr>
          </a:p>
        </p:txBody>
      </p:sp>
      <p:pic>
        <p:nvPicPr>
          <p:cNvPr id="242699" name="Picture 11" descr="P10900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639763"/>
            <a:ext cx="4316413" cy="575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2279650" y="2063750"/>
            <a:ext cx="4262438" cy="15621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ar-DZ" altLang="fr-FR" sz="2400" b="1" dirty="0">
                <a:solidFill>
                  <a:srgbClr val="0054A6"/>
                </a:solidFill>
                <a:latin typeface="Maiandra GD" pitchFamily="34" charset="0"/>
              </a:rPr>
              <a:t>التكليف الصادر عن المبادرة</a:t>
            </a:r>
          </a:p>
          <a:p>
            <a:pPr algn="ctr">
              <a:buFont typeface="Arial" pitchFamily="34" charset="0"/>
              <a:buNone/>
            </a:pPr>
            <a:endParaRPr lang="ar-DZ" altLang="fr-FR" sz="2400" b="1" dirty="0">
              <a:solidFill>
                <a:srgbClr val="0054A6"/>
              </a:solidFill>
              <a:latin typeface="Maiandra GD" pitchFamily="34" charset="0"/>
            </a:endParaRPr>
          </a:p>
          <a:p>
            <a:pPr algn="ctr" rtl="1">
              <a:buFont typeface="Arial" pitchFamily="34" charset="0"/>
              <a:buNone/>
            </a:pPr>
            <a:r>
              <a:rPr lang="ar-DZ" altLang="fr-FR" sz="2400" b="1" dirty="0">
                <a:solidFill>
                  <a:srgbClr val="0054A6"/>
                </a:solidFill>
                <a:latin typeface="Maiandra GD" pitchFamily="34" charset="0"/>
              </a:rPr>
              <a:t>(بموجب </a:t>
            </a:r>
            <a:r>
              <a:rPr lang="ar-DZ" altLang="fr-FR" sz="2400" b="1" dirty="0" smtClean="0">
                <a:solidFill>
                  <a:srgbClr val="0054A6"/>
                </a:solidFill>
                <a:latin typeface="Maiandra GD" pitchFamily="34" charset="0"/>
              </a:rPr>
              <a:t>الاتفاقية</a:t>
            </a:r>
            <a:r>
              <a:rPr lang="fr-FR" altLang="fr-FR" sz="2400" b="1" dirty="0" smtClean="0">
                <a:solidFill>
                  <a:srgbClr val="0054A6"/>
                </a:solidFill>
                <a:latin typeface="Maiandra GD" pitchFamily="34" charset="0"/>
              </a:rPr>
              <a:t>(</a:t>
            </a:r>
            <a:endParaRPr lang="en-GB" altLang="fr-FR" sz="2400" i="1" dirty="0">
              <a:latin typeface="Maiandra GD" pitchFamily="34" charset="0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36588" y="3725863"/>
            <a:ext cx="7493000" cy="996950"/>
          </a:xfrm>
          <a:prstGeom prst="rect">
            <a:avLst/>
          </a:prstGeom>
        </p:spPr>
        <p:txBody>
          <a:bodyPr/>
          <a:lstStyle/>
          <a:p>
            <a:pPr marL="358775" lvl="1" indent="-358775" algn="r" rtl="1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r>
              <a:rPr lang="ar-DZ" altLang="fr-FR" sz="1800" dirty="0">
                <a:solidFill>
                  <a:srgbClr val="0054A6"/>
                </a:solidFill>
                <a:latin typeface="Arial" pitchFamily="34" charset="0"/>
              </a:rPr>
              <a:t>27 دولة + منظمات دولية</a:t>
            </a:r>
          </a:p>
          <a:p>
            <a:pPr marL="358775" lvl="1" indent="-358775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endParaRPr lang="ar-DZ" altLang="fr-FR" sz="1800" dirty="0">
              <a:solidFill>
                <a:srgbClr val="0054A6"/>
              </a:solidFill>
              <a:latin typeface="Arial" pitchFamily="34" charset="0"/>
            </a:endParaRPr>
          </a:p>
          <a:p>
            <a:pPr marL="358775" lvl="1" indent="-358775" algn="r" rtl="1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r>
              <a:rPr lang="ar-DZ" altLang="fr-FR" sz="1800" dirty="0">
                <a:solidFill>
                  <a:srgbClr val="0054A6"/>
                </a:solidFill>
                <a:latin typeface="Arial" pitchFamily="34" charset="0"/>
              </a:rPr>
              <a:t>وحدة تنسيق مقرها في تور دو </a:t>
            </a:r>
            <a:r>
              <a:rPr lang="ar-DZ" altLang="fr-FR" sz="1800" dirty="0" smtClean="0">
                <a:solidFill>
                  <a:srgbClr val="0054A6"/>
                </a:solidFill>
                <a:latin typeface="Arial" pitchFamily="34" charset="0"/>
              </a:rPr>
              <a:t>فالا</a:t>
            </a:r>
            <a:endParaRPr lang="fr-FR" altLang="fr-FR" sz="800" dirty="0" smtClean="0">
              <a:solidFill>
                <a:srgbClr val="0054A6"/>
              </a:solidFill>
              <a:latin typeface="Arial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endParaRPr lang="en-US" altLang="fr-FR" sz="1800" dirty="0" smtClean="0">
              <a:solidFill>
                <a:srgbClr val="0054A6"/>
              </a:solidFill>
              <a:latin typeface="Arial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endParaRPr lang="en-US" altLang="fr-FR" sz="1800" dirty="0" smtClean="0">
              <a:solidFill>
                <a:srgbClr val="0054A6"/>
              </a:solidFill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</a:pPr>
            <a:endParaRPr lang="en-GB" altLang="fr-FR" sz="2000" b="1" dirty="0" smtClean="0">
              <a:solidFill>
                <a:srgbClr val="0054A6"/>
              </a:solidFill>
              <a:latin typeface="Maiandra GD" pitchFamily="34" charset="0"/>
            </a:endParaRPr>
          </a:p>
        </p:txBody>
      </p:sp>
      <p:pic>
        <p:nvPicPr>
          <p:cNvPr id="103429" name="Picture 4" descr="MedWet-Co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1965325"/>
            <a:ext cx="13716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0" name="Picture 6" descr="The Ramsar Convention on Wetland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2563813"/>
            <a:ext cx="3081338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990600" y="579140"/>
            <a:ext cx="8153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lvl="1" algn="r" eaLnBrk="1" hangingPunct="1">
              <a:buClr>
                <a:srgbClr val="92D050"/>
              </a:buClr>
              <a:buFont typeface="Wingdings" pitchFamily="2" charset="2"/>
              <a:buChar char="è"/>
            </a:pPr>
            <a:r>
              <a:rPr lang="en-US" altLang="fr-FR" dirty="0">
                <a:solidFill>
                  <a:schemeClr val="hlink"/>
                </a:solidFill>
              </a:rPr>
              <a:t>  </a:t>
            </a:r>
            <a:endParaRPr lang="en-US" altLang="fr-FR" sz="2000" dirty="0">
              <a:solidFill>
                <a:schemeClr val="hlink"/>
              </a:solidFill>
            </a:endParaRPr>
          </a:p>
          <a:p>
            <a:pPr marL="0" lvl="1" rtl="1" eaLnBrk="1" hangingPunct="1">
              <a:buClr>
                <a:srgbClr val="92D050"/>
              </a:buClr>
            </a:pPr>
            <a:r>
              <a:rPr lang="en-US" altLang="fr-FR" sz="2000" dirty="0">
                <a:solidFill>
                  <a:schemeClr val="hlink"/>
                </a:solidFill>
              </a:rPr>
              <a:t> </a:t>
            </a:r>
            <a:r>
              <a:rPr lang="en-US" altLang="fr-FR" sz="2400" b="1" i="1" dirty="0">
                <a:solidFill>
                  <a:schemeClr val="hlink"/>
                </a:solidFill>
                <a:sym typeface="Wingdings" pitchFamily="2" charset="2"/>
              </a:rPr>
              <a:t></a:t>
            </a:r>
            <a:r>
              <a:rPr lang="en-US" altLang="fr-FR" sz="2400" b="1" i="1" dirty="0">
                <a:solidFill>
                  <a:schemeClr val="hlink"/>
                </a:solidFill>
              </a:rPr>
              <a:t> </a:t>
            </a:r>
            <a:r>
              <a:rPr lang="ar-DZ" altLang="fr-FR" sz="2400" b="1" i="1" dirty="0">
                <a:solidFill>
                  <a:schemeClr val="hlink"/>
                </a:solidFill>
              </a:rPr>
              <a:t>2007: إطلاق مرصد البحر المتوسط ​​للمناطق الرطبة</a:t>
            </a:r>
            <a:endParaRPr lang="fr-FR" altLang="fr-FR" sz="2400" b="1" i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إطار منطقي ...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1671638" y="771525"/>
            <a:ext cx="7029450" cy="2528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530225" y="2444750"/>
            <a:ext cx="6572250" cy="44132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06504" name="Picture 8" descr="p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610100"/>
            <a:ext cx="3027363" cy="202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5" name="Picture 9" descr="Tuz060700 reduc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1500188"/>
            <a:ext cx="1905000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6" name="Picture 10" descr="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8" y="968375"/>
            <a:ext cx="2855912" cy="182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e 12"/>
          <p:cNvGrpSpPr/>
          <p:nvPr/>
        </p:nvGrpSpPr>
        <p:grpSpPr>
          <a:xfrm>
            <a:off x="6832373" y="3724424"/>
            <a:ext cx="2152877" cy="1330470"/>
            <a:chOff x="7292350" y="3385676"/>
            <a:chExt cx="2152877" cy="1330470"/>
          </a:xfrm>
        </p:grpSpPr>
        <p:sp>
          <p:nvSpPr>
            <p:cNvPr id="14" name="ZoneTexte 13"/>
            <p:cNvSpPr txBox="1"/>
            <p:nvPr/>
          </p:nvSpPr>
          <p:spPr>
            <a:xfrm>
              <a:off x="8351590" y="3385676"/>
              <a:ext cx="66977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400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حالة</a:t>
              </a:r>
              <a:endParaRPr lang="en-US" sz="2400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7432277" y="3774018"/>
              <a:ext cx="2012950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مجتمعات الأنواع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نوعية وكمية </a:t>
              </a:r>
              <a:r>
                <a:rPr lang="ar-DZ" sz="1600" b="1" dirty="0" smtClean="0">
                  <a:latin typeface="Calibri" panose="020F0502020204030204" pitchFamily="34" charset="0"/>
                </a:rPr>
                <a:t>المياه</a:t>
              </a:r>
              <a:endParaRPr lang="fr-FR" sz="1600" b="1" dirty="0" smtClean="0">
                <a:latin typeface="Calibri" panose="020F0502020204030204" pitchFamily="34" charset="0"/>
              </a:endParaRP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مدى وجودة </a:t>
              </a:r>
              <a:r>
                <a:rPr lang="ar-DZ" sz="1400" b="1" dirty="0">
                  <a:latin typeface="Calibri" panose="020F0502020204030204" pitchFamily="34" charset="0"/>
                </a:rPr>
                <a:t>النظام</a:t>
              </a:r>
              <a:r>
                <a:rPr lang="ar-DZ" sz="1600" b="1" dirty="0">
                  <a:latin typeface="Calibri" panose="020F0502020204030204" pitchFamily="34" charset="0"/>
                </a:rPr>
                <a:t> البيئي</a:t>
              </a:r>
              <a:endParaRPr lang="en-US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6" name="Accolade ouvrante 15"/>
            <p:cNvSpPr/>
            <p:nvPr/>
          </p:nvSpPr>
          <p:spPr>
            <a:xfrm>
              <a:off x="7292350" y="3631625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إطار منطقي ...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1671638" y="771525"/>
            <a:ext cx="7029450" cy="2528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530225" y="2444750"/>
            <a:ext cx="3214688" cy="41417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6678" name="Picture 6" descr="a péch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5005388"/>
            <a:ext cx="2452687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79" name="Picture 7" descr="Chas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3176588"/>
            <a:ext cx="25304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80" name="Picture 8" descr="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1006475"/>
            <a:ext cx="2955925" cy="19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e 8"/>
          <p:cNvGrpSpPr/>
          <p:nvPr/>
        </p:nvGrpSpPr>
        <p:grpSpPr>
          <a:xfrm>
            <a:off x="6818664" y="3797950"/>
            <a:ext cx="1731010" cy="1442691"/>
            <a:chOff x="7247686" y="3432543"/>
            <a:chExt cx="1731010" cy="1442691"/>
          </a:xfrm>
        </p:grpSpPr>
        <p:sp>
          <p:nvSpPr>
            <p:cNvPr id="10" name="ZoneTexte 9"/>
            <p:cNvSpPr txBox="1"/>
            <p:nvPr/>
          </p:nvSpPr>
          <p:spPr>
            <a:xfrm>
              <a:off x="7952152" y="3432543"/>
              <a:ext cx="66977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حالة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7485254" y="3790712"/>
              <a:ext cx="1493442" cy="10772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مجتمعات الأنواع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نوعية وكمية </a:t>
              </a:r>
              <a:r>
                <a:rPr lang="ar-DZ" sz="1600" b="1" dirty="0" smtClean="0">
                  <a:latin typeface="Calibri" panose="020F0502020204030204" pitchFamily="34" charset="0"/>
                </a:rPr>
                <a:t>المياه</a:t>
              </a:r>
              <a:endParaRPr lang="fr-FR" sz="1600" b="1" dirty="0" smtClean="0">
                <a:latin typeface="Calibri" panose="020F0502020204030204" pitchFamily="34" charset="0"/>
              </a:endParaRP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مدى وجودة </a:t>
              </a:r>
              <a:r>
                <a:rPr lang="ar-DZ" sz="1400" b="1" dirty="0">
                  <a:latin typeface="Calibri" panose="020F0502020204030204" pitchFamily="34" charset="0"/>
                </a:rPr>
                <a:t>النظام</a:t>
              </a:r>
              <a:r>
                <a:rPr lang="ar-DZ" sz="1600" b="1" dirty="0">
                  <a:latin typeface="Calibri" panose="020F0502020204030204" pitchFamily="34" charset="0"/>
                </a:rPr>
                <a:t> البيئي</a:t>
              </a:r>
              <a:endParaRPr lang="en-US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2" name="Accolade ouvrante 11"/>
            <p:cNvSpPr/>
            <p:nvPr/>
          </p:nvSpPr>
          <p:spPr>
            <a:xfrm>
              <a:off x="7247686" y="3577944"/>
              <a:ext cx="385807" cy="1297290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3605572" y="3741130"/>
            <a:ext cx="1775644" cy="2645859"/>
            <a:chOff x="3976896" y="4031272"/>
            <a:chExt cx="1775644" cy="2645859"/>
          </a:xfrm>
        </p:grpSpPr>
        <p:sp>
          <p:nvSpPr>
            <p:cNvPr id="14" name="ZoneTexte 13"/>
            <p:cNvSpPr txBox="1"/>
            <p:nvPr/>
          </p:nvSpPr>
          <p:spPr>
            <a:xfrm>
              <a:off x="3976896" y="4031272"/>
              <a:ext cx="172247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400" b="1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الضغوطات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Accolade ouvrante 14"/>
            <p:cNvSpPr/>
            <p:nvPr/>
          </p:nvSpPr>
          <p:spPr>
            <a:xfrm>
              <a:off x="4012188" y="4368806"/>
              <a:ext cx="385807" cy="2207835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4811151" y="4368807"/>
              <a:ext cx="941389" cy="230832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إدارة الأراضي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الزراعة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صيد السمك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الصيد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السياحة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صناعة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الطاقة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المواصلات</a:t>
              </a:r>
              <a:endParaRPr lang="en-US" sz="1600" b="1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إطار منطقي ...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3557588" y="771525"/>
            <a:ext cx="5143500" cy="2528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1144588" y="930275"/>
            <a:ext cx="2671762" cy="218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7702" name="Picture 6" descr="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533400"/>
            <a:ext cx="457835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e 6"/>
          <p:cNvGrpSpPr/>
          <p:nvPr/>
        </p:nvGrpSpPr>
        <p:grpSpPr>
          <a:xfrm>
            <a:off x="6818664" y="3797950"/>
            <a:ext cx="1731010" cy="1442691"/>
            <a:chOff x="7247686" y="3432543"/>
            <a:chExt cx="1731010" cy="1442691"/>
          </a:xfrm>
        </p:grpSpPr>
        <p:sp>
          <p:nvSpPr>
            <p:cNvPr id="8" name="ZoneTexte 7"/>
            <p:cNvSpPr txBox="1"/>
            <p:nvPr/>
          </p:nvSpPr>
          <p:spPr>
            <a:xfrm>
              <a:off x="7952152" y="3432543"/>
              <a:ext cx="66977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حالة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7485254" y="3790712"/>
              <a:ext cx="1493442" cy="10772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مجتمعات الأنواع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نوعية وكمية </a:t>
              </a:r>
              <a:r>
                <a:rPr lang="ar-DZ" sz="1600" b="1" dirty="0" smtClean="0">
                  <a:latin typeface="Calibri" panose="020F0502020204030204" pitchFamily="34" charset="0"/>
                </a:rPr>
                <a:t>المياه</a:t>
              </a:r>
              <a:endParaRPr lang="fr-FR" sz="1600" b="1" dirty="0" smtClean="0">
                <a:latin typeface="Calibri" panose="020F0502020204030204" pitchFamily="34" charset="0"/>
              </a:endParaRP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مدى وجودة </a:t>
              </a:r>
              <a:r>
                <a:rPr lang="ar-DZ" sz="1400" b="1" dirty="0">
                  <a:latin typeface="Calibri" panose="020F0502020204030204" pitchFamily="34" charset="0"/>
                </a:rPr>
                <a:t>النظام</a:t>
              </a:r>
              <a:r>
                <a:rPr lang="ar-DZ" sz="1600" b="1" dirty="0">
                  <a:latin typeface="Calibri" panose="020F0502020204030204" pitchFamily="34" charset="0"/>
                </a:rPr>
                <a:t> البيئي</a:t>
              </a:r>
              <a:endParaRPr lang="en-US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0" name="Accolade ouvrante 9"/>
            <p:cNvSpPr/>
            <p:nvPr/>
          </p:nvSpPr>
          <p:spPr>
            <a:xfrm>
              <a:off x="7247686" y="3577944"/>
              <a:ext cx="385807" cy="1297290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3578590" y="3694454"/>
            <a:ext cx="1802626" cy="2692535"/>
            <a:chOff x="3949914" y="3984596"/>
            <a:chExt cx="1802626" cy="2692535"/>
          </a:xfrm>
        </p:grpSpPr>
        <p:sp>
          <p:nvSpPr>
            <p:cNvPr id="12" name="ZoneTexte 11"/>
            <p:cNvSpPr txBox="1"/>
            <p:nvPr/>
          </p:nvSpPr>
          <p:spPr>
            <a:xfrm>
              <a:off x="3949914" y="3984596"/>
              <a:ext cx="172247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400" b="1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الضغوطات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Accolade ouvrante 12"/>
            <p:cNvSpPr/>
            <p:nvPr/>
          </p:nvSpPr>
          <p:spPr>
            <a:xfrm>
              <a:off x="4012188" y="4368806"/>
              <a:ext cx="385807" cy="2207835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4811151" y="4368807"/>
              <a:ext cx="941389" cy="230832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إدارة الأراضي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الزراعة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صيد السمك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الصيد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السياحة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صناعة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الطاقة</a:t>
              </a:r>
            </a:p>
            <a:p>
              <a:pPr algn="r" rtl="1"/>
              <a:r>
                <a:rPr lang="ar-DZ" sz="1600" b="1" dirty="0">
                  <a:latin typeface="Calibri" panose="020F0502020204030204" pitchFamily="34" charset="0"/>
                </a:rPr>
                <a:t>المواصلات</a:t>
              </a:r>
              <a:endParaRPr lang="en-US" sz="16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724520" y="3694454"/>
            <a:ext cx="2242174" cy="1659316"/>
            <a:chOff x="453168" y="2178297"/>
            <a:chExt cx="2242174" cy="1659316"/>
          </a:xfrm>
        </p:grpSpPr>
        <p:sp>
          <p:nvSpPr>
            <p:cNvPr id="16" name="ZoneTexte 15"/>
            <p:cNvSpPr txBox="1"/>
            <p:nvPr/>
          </p:nvSpPr>
          <p:spPr>
            <a:xfrm>
              <a:off x="826105" y="2277492"/>
              <a:ext cx="172247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0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الدوافع</a:t>
              </a:r>
              <a:endParaRPr lang="en-US" sz="20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453168" y="2687536"/>
              <a:ext cx="2242174" cy="95410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400" b="1" dirty="0">
                  <a:latin typeface="Calibri" panose="020F0502020204030204" pitchFamily="34" charset="0"/>
                </a:rPr>
                <a:t>القرارات السياسية</a:t>
              </a:r>
            </a:p>
            <a:p>
              <a:pPr algn="r" rtl="1"/>
              <a:r>
                <a:rPr lang="ar-DZ" sz="1400" b="1" dirty="0">
                  <a:latin typeface="Calibri" panose="020F0502020204030204" pitchFamily="34" charset="0"/>
                </a:rPr>
                <a:t>الحكم</a:t>
              </a:r>
            </a:p>
            <a:p>
              <a:pPr algn="r" rtl="1"/>
              <a:r>
                <a:rPr lang="ar-DZ" sz="1400" b="1" dirty="0">
                  <a:latin typeface="Calibri" panose="020F0502020204030204" pitchFamily="34" charset="0"/>
                </a:rPr>
                <a:t>تغير المناخ</a:t>
              </a:r>
            </a:p>
            <a:p>
              <a:pPr algn="r" rtl="1"/>
              <a:r>
                <a:rPr lang="ar-DZ" sz="1400" b="1" dirty="0">
                  <a:latin typeface="Calibri" panose="020F0502020204030204" pitchFamily="34" charset="0"/>
                </a:rPr>
                <a:t>نماذج التنمية والاستهلاك</a:t>
              </a:r>
              <a:endParaRPr lang="en-US" sz="1400" b="1" dirty="0">
                <a:latin typeface="Calibri" panose="020F0502020204030204" pitchFamily="34" charset="0"/>
              </a:endParaRPr>
            </a:p>
          </p:txBody>
        </p:sp>
        <p:sp>
          <p:nvSpPr>
            <p:cNvPr id="18" name="Accolade fermante 17"/>
            <p:cNvSpPr/>
            <p:nvPr/>
          </p:nvSpPr>
          <p:spPr>
            <a:xfrm rot="10800000">
              <a:off x="880873" y="2178297"/>
              <a:ext cx="408598" cy="1659316"/>
            </a:xfrm>
            <a:prstGeom prst="rightBrace">
              <a:avLst>
                <a:gd name="adj1" fmla="val 8333"/>
                <a:gd name="adj2" fmla="val 50861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1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لماذا مرصد </a:t>
            </a:r>
            <a:r>
              <a:rPr lang="ar-DZ" altLang="fr-FR" sz="2000" b="1" dirty="0" err="1">
                <a:solidFill>
                  <a:schemeClr val="bg1"/>
                </a:solidFill>
              </a:rPr>
              <a:t>كامارغ</a:t>
            </a:r>
            <a:r>
              <a:rPr lang="ar-DZ" altLang="fr-FR" sz="2000" b="1" dirty="0">
                <a:solidFill>
                  <a:schemeClr val="bg1"/>
                </a:solidFill>
              </a:rPr>
              <a:t>؟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12" name="Espace réservé du texte 1"/>
          <p:cNvSpPr txBox="1">
            <a:spLocks/>
          </p:cNvSpPr>
          <p:nvPr/>
        </p:nvSpPr>
        <p:spPr>
          <a:xfrm>
            <a:off x="1268413" y="850899"/>
            <a:ext cx="6851650" cy="646113"/>
          </a:xfrm>
          <a:prstGeom prst="rect">
            <a:avLst/>
          </a:prstGeom>
        </p:spPr>
        <p:txBody>
          <a:bodyPr/>
          <a:lstStyle/>
          <a:p>
            <a:pPr algn="ctr" rtl="1" eaLnBrk="0" hangingPunct="0">
              <a:spcBef>
                <a:spcPts val="0"/>
              </a:spcBef>
              <a:defRPr/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2001: دراسة </a:t>
            </a:r>
            <a:r>
              <a:rPr lang="ar-DZ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الجدوى (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BRL </a:t>
            </a:r>
            <a:r>
              <a:rPr lang="ar-DZ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الاستشاريين)</a:t>
            </a: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14" name="Espace réservé du texte 1"/>
          <p:cNvSpPr txBox="1">
            <a:spLocks/>
          </p:cNvSpPr>
          <p:nvPr/>
        </p:nvSpPr>
        <p:spPr>
          <a:xfrm>
            <a:off x="809625" y="3239212"/>
            <a:ext cx="7497248" cy="277522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مرصد بمهمة: «تحسين إدارة الأراضي كمساهمة في تنميتها المستدامة</a:t>
            </a:r>
            <a:r>
              <a:rPr lang="ar-DZ" altLang="fr-FR" sz="2000" dirty="0" smtClean="0">
                <a:solidFill>
                  <a:srgbClr val="000000"/>
                </a:solidFill>
                <a:latin typeface="+mj-lt"/>
              </a:rPr>
              <a:t>»</a:t>
            </a: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b="1" i="1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 smtClean="0">
                <a:latin typeface="+mj-lt"/>
              </a:rPr>
              <a:t>تغطية </a:t>
            </a:r>
            <a:r>
              <a:rPr lang="ar-DZ" altLang="fr-FR" sz="2000" dirty="0">
                <a:latin typeface="+mj-lt"/>
              </a:rPr>
              <a:t>منطقة الدلتا بالكامل (أقسام إدارية شاملة.)</a:t>
            </a:r>
          </a:p>
          <a:p>
            <a:pPr marL="0" lvl="1" indent="0" algn="r" rtl="1">
              <a:buSzPct val="85000"/>
              <a:buNone/>
            </a:pPr>
            <a:endParaRPr lang="ar-DZ" altLang="fr-FR" sz="2000" dirty="0"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latin typeface="+mj-lt"/>
              </a:rPr>
              <a:t>أهداف وغايات متعددة وواسعة:</a:t>
            </a:r>
            <a:endParaRPr lang="fr-FR" altLang="fr-FR" sz="32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Espace réservé du texte 1"/>
          <p:cNvSpPr txBox="1">
            <a:spLocks/>
          </p:cNvSpPr>
          <p:nvPr/>
        </p:nvSpPr>
        <p:spPr>
          <a:xfrm>
            <a:off x="1390650" y="2072327"/>
            <a:ext cx="6851650" cy="646113"/>
          </a:xfrm>
          <a:prstGeom prst="rect">
            <a:avLst/>
          </a:prstGeom>
        </p:spPr>
        <p:txBody>
          <a:bodyPr/>
          <a:lstStyle/>
          <a:p>
            <a:pPr algn="ctr" rtl="1" eaLnBrk="0" hangingPunct="0">
              <a:spcBef>
                <a:spcPts val="0"/>
              </a:spcBef>
              <a:defRPr/>
            </a:pPr>
            <a:r>
              <a:rPr lang="ar-DZ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  <a:sym typeface="Wingdings" panose="05000000000000000000" pitchFamily="2" charset="2"/>
              </a:rPr>
              <a:t>اقتراح</a:t>
            </a:r>
            <a:endParaRPr lang="en-GB" sz="2400" b="1" i="1" dirty="0">
              <a:latin typeface="Maiandra GD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31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إطار منطقي ...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3557588" y="771525"/>
            <a:ext cx="2943225" cy="2586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1144588" y="930275"/>
            <a:ext cx="2671762" cy="218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9750" name="Picture 6" descr="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735013"/>
            <a:ext cx="3632200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e 2"/>
          <p:cNvGrpSpPr/>
          <p:nvPr/>
        </p:nvGrpSpPr>
        <p:grpSpPr>
          <a:xfrm>
            <a:off x="873125" y="980023"/>
            <a:ext cx="1451545" cy="1084521"/>
            <a:chOff x="2836171" y="671570"/>
            <a:chExt cx="1451545" cy="1084521"/>
          </a:xfrm>
        </p:grpSpPr>
        <p:sp>
          <p:nvSpPr>
            <p:cNvPr id="7" name="ZoneTexte 6"/>
            <p:cNvSpPr txBox="1"/>
            <p:nvPr/>
          </p:nvSpPr>
          <p:spPr>
            <a:xfrm>
              <a:off x="3221978" y="699488"/>
              <a:ext cx="87334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استجابات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Accolade ouvrante 8"/>
            <p:cNvSpPr/>
            <p:nvPr/>
          </p:nvSpPr>
          <p:spPr>
            <a:xfrm>
              <a:off x="2836171" y="671570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3221978" y="1038042"/>
              <a:ext cx="1065738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ar-DZ" sz="1200" b="1" dirty="0">
                  <a:latin typeface="Calibri" panose="020F0502020204030204" pitchFamily="34" charset="0"/>
                </a:rPr>
                <a:t>سياسة الحفظ</a:t>
              </a:r>
            </a:p>
            <a:p>
              <a:pPr algn="r"/>
              <a:r>
                <a:rPr lang="ar-DZ" sz="1200" b="1" dirty="0">
                  <a:latin typeface="Calibri" panose="020F0502020204030204" pitchFamily="34" charset="0"/>
                </a:rPr>
                <a:t>وعي بيئي</a:t>
              </a:r>
            </a:p>
            <a:p>
              <a:pPr algn="r"/>
              <a:r>
                <a:rPr lang="ar-DZ" sz="1200" b="1" dirty="0">
                  <a:latin typeface="Calibri" panose="020F0502020204030204" pitchFamily="34" charset="0"/>
                </a:rPr>
                <a:t>عمليات التكيف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3253556" y="4069902"/>
            <a:ext cx="1775644" cy="1907195"/>
            <a:chOff x="3976896" y="4031272"/>
            <a:chExt cx="1775644" cy="1907195"/>
          </a:xfrm>
        </p:grpSpPr>
        <p:sp>
          <p:nvSpPr>
            <p:cNvPr id="13" name="ZoneTexte 12"/>
            <p:cNvSpPr txBox="1"/>
            <p:nvPr/>
          </p:nvSpPr>
          <p:spPr>
            <a:xfrm>
              <a:off x="3976896" y="4031272"/>
              <a:ext cx="17224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 smtClean="0">
                  <a:solidFill>
                    <a:srgbClr val="92D050"/>
                  </a:solidFill>
                  <a:latin typeface="Calibri" panose="020F0502020204030204" pitchFamily="34" charset="0"/>
                </a:rPr>
                <a:t>الضغوطات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Accolade ouvrante 13"/>
            <p:cNvSpPr/>
            <p:nvPr/>
          </p:nvSpPr>
          <p:spPr>
            <a:xfrm>
              <a:off x="4287716" y="4363629"/>
              <a:ext cx="385807" cy="1574838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4811151" y="4368807"/>
              <a:ext cx="941389" cy="1569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إدارة الأراضي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الزراعة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صيد السمك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الصيد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السياحة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صناعة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الطاقة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المواصلات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628113" y="3192621"/>
            <a:ext cx="2298893" cy="1659316"/>
            <a:chOff x="763078" y="2178297"/>
            <a:chExt cx="2298893" cy="1659316"/>
          </a:xfrm>
          <a:solidFill>
            <a:schemeClr val="bg1"/>
          </a:solidFill>
        </p:grpSpPr>
        <p:sp>
          <p:nvSpPr>
            <p:cNvPr id="17" name="ZoneTexte 16"/>
            <p:cNvSpPr txBox="1"/>
            <p:nvPr/>
          </p:nvSpPr>
          <p:spPr>
            <a:xfrm>
              <a:off x="826105" y="2277492"/>
              <a:ext cx="1722474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الدوافع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763078" y="2687536"/>
              <a:ext cx="1932263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القرارات السياسية</a:t>
              </a:r>
            </a:p>
            <a:p>
              <a:pPr algn="r" rtl="1"/>
              <a:r>
                <a:rPr lang="ar-DZ" sz="1200" b="1" dirty="0" err="1" smtClean="0">
                  <a:latin typeface="Calibri" panose="020F0502020204030204" pitchFamily="34" charset="0"/>
                </a:rPr>
                <a:t>الحوكمة</a:t>
              </a:r>
              <a:endParaRPr lang="ar-DZ" sz="1200" b="1" dirty="0">
                <a:latin typeface="Calibri" panose="020F0502020204030204" pitchFamily="34" charset="0"/>
              </a:endParaRP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تغير المناخ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نماذج التنمية والاستهلاك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9" name="Accolade fermante 18"/>
            <p:cNvSpPr/>
            <p:nvPr/>
          </p:nvSpPr>
          <p:spPr>
            <a:xfrm>
              <a:off x="2653373" y="2178297"/>
              <a:ext cx="408598" cy="1659316"/>
            </a:xfrm>
            <a:prstGeom prst="rightBrace">
              <a:avLst/>
            </a:prstGeom>
            <a:grpFill/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6468371" y="1050796"/>
            <a:ext cx="2067347" cy="1084521"/>
            <a:chOff x="5884804" y="1192971"/>
            <a:chExt cx="2067347" cy="1084521"/>
          </a:xfrm>
        </p:grpSpPr>
        <p:sp>
          <p:nvSpPr>
            <p:cNvPr id="8" name="ZoneTexte 7"/>
            <p:cNvSpPr txBox="1"/>
            <p:nvPr/>
          </p:nvSpPr>
          <p:spPr>
            <a:xfrm>
              <a:off x="5884804" y="1308794"/>
              <a:ext cx="172247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2000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الآثار</a:t>
              </a:r>
              <a:endParaRPr lang="en-US" sz="2000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Accolade ouvrante 9"/>
            <p:cNvSpPr/>
            <p:nvPr/>
          </p:nvSpPr>
          <p:spPr>
            <a:xfrm>
              <a:off x="6094392" y="1192971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6480198" y="1698073"/>
              <a:ext cx="1471953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400" b="1" dirty="0">
                  <a:latin typeface="Calibri" panose="020F0502020204030204" pitchFamily="34" charset="0"/>
                </a:rPr>
                <a:t>خدمات النظام الإيكولوجي</a:t>
              </a:r>
              <a:endParaRPr lang="en-US" sz="14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6866324" y="3837613"/>
            <a:ext cx="1546612" cy="1223594"/>
            <a:chOff x="7432084" y="3432543"/>
            <a:chExt cx="1546612" cy="1223594"/>
          </a:xfrm>
        </p:grpSpPr>
        <p:sp>
          <p:nvSpPr>
            <p:cNvPr id="22" name="ZoneTexte 21"/>
            <p:cNvSpPr txBox="1"/>
            <p:nvPr/>
          </p:nvSpPr>
          <p:spPr>
            <a:xfrm>
              <a:off x="7952152" y="3432543"/>
              <a:ext cx="6697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b="1" dirty="0">
                  <a:solidFill>
                    <a:srgbClr val="92D050"/>
                  </a:solidFill>
                  <a:latin typeface="Calibri" panose="020F0502020204030204" pitchFamily="34" charset="0"/>
                </a:rPr>
                <a:t>حالة</a:t>
              </a:r>
              <a:endParaRPr lang="en-US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7485254" y="3790712"/>
              <a:ext cx="149344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مجتمعات الأنواع</a:t>
              </a: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نوعية وكمية </a:t>
              </a:r>
              <a:r>
                <a:rPr lang="ar-DZ" sz="1200" b="1" dirty="0" smtClean="0">
                  <a:latin typeface="Calibri" panose="020F0502020204030204" pitchFamily="34" charset="0"/>
                </a:rPr>
                <a:t>المياه</a:t>
              </a:r>
              <a:endParaRPr lang="fr-FR" sz="1200" b="1" dirty="0" smtClean="0">
                <a:latin typeface="Calibri" panose="020F0502020204030204" pitchFamily="34" charset="0"/>
              </a:endParaRPr>
            </a:p>
            <a:p>
              <a:pPr algn="r" rtl="1"/>
              <a:r>
                <a:rPr lang="ar-DZ" sz="1200" b="1" dirty="0">
                  <a:latin typeface="Calibri" panose="020F0502020204030204" pitchFamily="34" charset="0"/>
                </a:rPr>
                <a:t>مدى وجودة </a:t>
              </a:r>
              <a:r>
                <a:rPr lang="ar-DZ" sz="1100" b="1" dirty="0">
                  <a:latin typeface="Calibri" panose="020F0502020204030204" pitchFamily="34" charset="0"/>
                </a:rPr>
                <a:t>النظام</a:t>
              </a:r>
              <a:r>
                <a:rPr lang="ar-DZ" sz="1200" b="1" dirty="0">
                  <a:latin typeface="Calibri" panose="020F0502020204030204" pitchFamily="34" charset="0"/>
                </a:rPr>
                <a:t> البيئي</a:t>
              </a:r>
              <a:endParaRPr lang="en-US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24" name="Accolade ouvrante 23"/>
            <p:cNvSpPr/>
            <p:nvPr/>
          </p:nvSpPr>
          <p:spPr>
            <a:xfrm>
              <a:off x="7432084" y="3571616"/>
              <a:ext cx="385807" cy="1084521"/>
            </a:xfrm>
            <a:prstGeom prst="leftBrace">
              <a:avLst>
                <a:gd name="adj1" fmla="val 8333"/>
                <a:gd name="adj2" fmla="val 49020"/>
              </a:avLst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Line 17"/>
          <p:cNvSpPr>
            <a:spLocks noChangeShapeType="1"/>
          </p:cNvSpPr>
          <p:nvPr/>
        </p:nvSpPr>
        <p:spPr bwMode="auto">
          <a:xfrm flipH="1" flipV="1">
            <a:off x="7640594" y="2298214"/>
            <a:ext cx="415572" cy="1449682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إطار منطقي ...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pic>
        <p:nvPicPr>
          <p:cNvPr id="160774" name="Picture 6" descr="logocamr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793750"/>
            <a:ext cx="1793875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5" name="Picture 7" descr="The Ramsar Convention on Wetland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81038"/>
            <a:ext cx="280670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1" y="1293078"/>
            <a:ext cx="6858808" cy="4586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930275"/>
            <a:ext cx="8135937" cy="6778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buFont typeface="Arial" pitchFamily="34" charset="0"/>
              <a:buNone/>
              <a:defRPr/>
            </a:pP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28676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25 مؤشر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29650" name="Group 9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428156"/>
              </p:ext>
            </p:extLst>
          </p:nvPr>
        </p:nvGraphicFramePr>
        <p:xfrm>
          <a:off x="1144588" y="865188"/>
          <a:ext cx="7840662" cy="6416040"/>
        </p:xfrm>
        <a:graphic>
          <a:graphicData uri="http://schemas.openxmlformats.org/drawingml/2006/table">
            <a:tbl>
              <a:tblPr/>
              <a:tblGrid>
                <a:gridCol w="3725862"/>
                <a:gridCol w="4114800"/>
              </a:tblGrid>
              <a:tr h="180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الحالة</a:t>
                      </a:r>
                      <a:endParaRPr kumimoji="0" lang="en-GB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الآثار</a:t>
                      </a:r>
                      <a:endParaRPr kumimoji="0" lang="en-GB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تنوع ووفرة الأنواع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دور الأراضي الرطبة في إمدادات المياه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طيور الأراضي الرطبة وتغير المناخ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دور الأراضي الرطبة في التخفيف من الفيضانات والجفاف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طيور الأراضي الرطبة وتغير استخدامات الأراضي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الدور التربوي والسياحي للأراضي الرطبة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المجرى المائي: التدفقات والتنظيم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دور الأراضي الرطبة في تنقية المياه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جودة المياه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سطح الأراضي الرطبة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الإجابات</a:t>
                      </a:r>
                      <a:endParaRPr kumimoji="0" lang="en-GB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مدى الفيضانات في الأراضي الرطبة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erkeley-Book" charset="-128"/>
                          <a:cs typeface="+mn-cs"/>
                        </a:rPr>
                        <a:t>سطح الأراضي الرطبة المحمي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Berkeley-Book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مراعاة البيئة في تخطيط التنمية المحلية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القوى الدافعة</a:t>
                      </a:r>
                      <a:endParaRPr kumimoji="0" lang="fr-FR" alt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مستوى تنفيذ الإدارة المتكاملة للموارد المائية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اتجاهات السكان في / حول الأراضي الرطبة المتوسطية</a:t>
                      </a:r>
                      <a:endParaRPr kumimoji="0" lang="fr-FR" alt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فعالية إدارة موقع </a:t>
                      </a:r>
                      <a:r>
                        <a:rPr kumimoji="0" lang="ar-DZ" altLang="fr-F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رامسار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الضغوطات</a:t>
                      </a:r>
                      <a:endParaRPr kumimoji="0" lang="en-GB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مستوى تنفيذ الإدارة المتكاملة للمنطقة الساحلية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مصادر المياه المتجددة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الجهود الاستراتيجية لحماية الأراضي الرطبة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الطلب على المياه حسب القطاع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مراعاة الأراضي الرطبة في </a:t>
                      </a:r>
                      <a:r>
                        <a:rPr kumimoji="0" lang="ar-DZ" altLang="fr-F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الإستراتيجية</a:t>
                      </a: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 الوطنية للتنمية المستدامة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الاستغلال المفرط للمياه الجوفية في الواحات / التملح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اعتبار الأراضي الرطبة في الخطط الوطنية لإدارة المياه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تحويل الأراضي إلى الزراعة والتحضر في / حول الأراضي الرطبة الرئيسية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DZ" altLang="fr-F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الأراضي الرطبة والأهداف الإنمائية للألفية</a:t>
                      </a:r>
                      <a:endParaRPr kumimoji="0" lang="fr-FR" alt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914400" y="0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1"/>
            <a:r>
              <a:rPr lang="ar-DZ" altLang="fr-FR" sz="2000" b="1" dirty="0">
                <a:solidFill>
                  <a:schemeClr val="bg1"/>
                </a:solidFill>
              </a:rPr>
              <a:t>2012: التقييم الأول لمنطقة البحر الأبيض المتوسط ​​لحالة الأراضي الرطبة (17 مؤشرًا من أصل 25)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784225"/>
            <a:ext cx="8188325" cy="823913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 typeface="Arial" pitchFamily="34" charset="0"/>
              <a:buNone/>
            </a:pPr>
            <a:endParaRPr lang="en-GB" altLang="fr-FR" sz="2400" b="1">
              <a:solidFill>
                <a:srgbClr val="0054A6"/>
              </a:solidFill>
              <a:latin typeface="Maiandra GD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GB" altLang="fr-FR" sz="2400" b="1">
                <a:solidFill>
                  <a:srgbClr val="0054A6"/>
                </a:solidFill>
                <a:latin typeface="Maiandra GD" pitchFamily="34" charset="0"/>
              </a:rPr>
              <a:t>        </a:t>
            </a:r>
            <a:endParaRPr lang="en-GB" altLang="fr-FR" sz="2400" i="1">
              <a:solidFill>
                <a:srgbClr val="0054A6"/>
              </a:solidFill>
              <a:latin typeface="Maiandra GD" pitchFamily="34" charset="0"/>
            </a:endParaRPr>
          </a:p>
        </p:txBody>
      </p:sp>
      <p:pic>
        <p:nvPicPr>
          <p:cNvPr id="6" name="Image 5" descr="Couverture Raport OZHM-V3_Page_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63" y="1622425"/>
            <a:ext cx="3654425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6" descr="Copie de Couverture Rapport OZHM_Page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75" y="1717675"/>
            <a:ext cx="3717925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685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ar-DZ" altLang="fr-FR" sz="3600" dirty="0"/>
              <a:t>لمن ، لماذا؟</a:t>
            </a:r>
            <a:endParaRPr lang="fr-FR" altLang="fr-FR" sz="3600" dirty="0"/>
          </a:p>
        </p:txBody>
      </p:sp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مرصد: لمن؟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148520"/>
              </p:ext>
            </p:extLst>
          </p:nvPr>
        </p:nvGraphicFramePr>
        <p:xfrm>
          <a:off x="755648" y="2057401"/>
          <a:ext cx="7902576" cy="25618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51288"/>
                <a:gridCol w="3951288"/>
              </a:tblGrid>
              <a:tr h="900112">
                <a:tc>
                  <a:txBody>
                    <a:bodyPr/>
                    <a:lstStyle/>
                    <a:p>
                      <a:pPr algn="r" rtl="1"/>
                      <a:r>
                        <a:rPr lang="ar-DZ" sz="1800" dirty="0" smtClean="0"/>
                        <a:t>المساعدة في صنع القرار وتقييم السياسات الإقليمية (والبرامج المنفذة)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800" dirty="0" smtClean="0"/>
                        <a:t>1. صناع القرار / الممولون السياسيون الإقليميون (الدولة ، السلطات المحلية ، أوروبا ، وكالة المياه ...)</a:t>
                      </a:r>
                      <a:endParaRPr lang="fr-FR" sz="1800" dirty="0"/>
                    </a:p>
                  </a:txBody>
                  <a:tcPr/>
                </a:tc>
              </a:tr>
              <a:tr h="1661747">
                <a:tc>
                  <a:txBody>
                    <a:bodyPr/>
                    <a:lstStyle/>
                    <a:p>
                      <a:pPr algn="r" rtl="1"/>
                      <a:r>
                        <a:rPr lang="ar-DZ" sz="1800" dirty="0" smtClean="0"/>
                        <a:t>تحسين التنسيق / التآزر ، وموافقة الأساليب</a:t>
                      </a:r>
                    </a:p>
                    <a:p>
                      <a:pPr algn="r" rtl="1"/>
                      <a:r>
                        <a:rPr lang="ar-DZ" sz="1800" dirty="0" smtClean="0"/>
                        <a:t>تحسين "لفت انتباه" نتائجهم (فيما يتعلق بالجهات الممولة وعامة السكان / السكان المحليين على وجه الخصوص)</a:t>
                      </a:r>
                      <a:endParaRPr lang="fr-F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1800" dirty="0" smtClean="0"/>
                        <a:t>2. العلماء والمديرين للمناطق الطبيعية</a:t>
                      </a:r>
                      <a:endParaRPr lang="fr-FR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19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685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ar-DZ" altLang="fr-FR" sz="3600" dirty="0"/>
              <a:t>لمن ، لماذا؟ (بعد)</a:t>
            </a:r>
            <a:endParaRPr lang="fr-FR" altLang="fr-FR" sz="3600" dirty="0"/>
          </a:p>
        </p:txBody>
      </p:sp>
      <p:graphicFrame>
        <p:nvGraphicFramePr>
          <p:cNvPr id="67587" name="Object 1027"/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87216815"/>
              </p:ext>
            </p:extLst>
          </p:nvPr>
        </p:nvGraphicFramePr>
        <p:xfrm>
          <a:off x="685800" y="2224088"/>
          <a:ext cx="8126413" cy="431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09" name="Document" r:id="rId4" imgW="7853655" imgH="4164004" progId="Word.Document.8">
                  <p:embed/>
                </p:oleObj>
              </mc:Choice>
              <mc:Fallback>
                <p:oleObj name="Document" r:id="rId4" imgW="7853655" imgH="4164004" progId="Word.Document.8">
                  <p:embed/>
                  <p:pic>
                    <p:nvPicPr>
                      <p:cNvPr id="0" name="Picture 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24088"/>
                        <a:ext cx="8126413" cy="431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مرصد: لمن؟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إنشاء مرصد </a:t>
            </a:r>
            <a:r>
              <a:rPr lang="ar-DZ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كامارغ</a:t>
            </a: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، 2001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962025" y="1951346"/>
            <a:ext cx="6810375" cy="19348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تم دفع الحديقة الإقليمية لتنسيقها (ليس بالإجماع)</a:t>
            </a: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الرسالة: «تحسين إدارة الأراضي كمساهمة في تنميتها المستدامة</a:t>
            </a:r>
            <a:r>
              <a:rPr lang="ar-DZ" altLang="fr-FR" sz="2000" dirty="0" smtClean="0">
                <a:solidFill>
                  <a:srgbClr val="000000"/>
                </a:solidFill>
                <a:latin typeface="+mj-lt"/>
              </a:rPr>
              <a:t>»</a:t>
            </a: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i="1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endParaRPr lang="fr-FR" altLang="fr-FR" sz="20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الأهداف  :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اكتساب معرفة مشتركة للدلتا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المساعدة في صنع القرار وتقييم السياسات العامة في هذه المنطقة</a:t>
            </a: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إعلام وتبادل المعرفة والدراية</a:t>
            </a:r>
            <a:endParaRPr lang="fr-FR" altLang="fr-FR" sz="2000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7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مرصد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77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029200" y="19812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8615" name="Oval 7"/>
          <p:cNvSpPr>
            <a:spLocks noChangeArrowheads="1"/>
          </p:cNvSpPr>
          <p:nvPr/>
        </p:nvSpPr>
        <p:spPr bwMode="auto">
          <a:xfrm>
            <a:off x="838200" y="3276600"/>
            <a:ext cx="7543800" cy="28194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/>
            <a:r>
              <a:rPr lang="ar-DZ" altLang="fr-FR" sz="2000" b="1" dirty="0"/>
              <a:t>الشركاء الأساسيون: </a:t>
            </a:r>
            <a:r>
              <a:rPr lang="fr-FR" altLang="fr-FR" sz="2000" b="1" dirty="0"/>
              <a:t>PNRC، RNC، TDV، </a:t>
            </a:r>
            <a:r>
              <a:rPr lang="ar-DZ" altLang="fr-FR" sz="2000" b="1" dirty="0"/>
              <a:t>نقابة </a:t>
            </a:r>
            <a:r>
              <a:rPr lang="ar-DZ" altLang="fr-FR" sz="2000" b="1" dirty="0" err="1"/>
              <a:t>كامارغ</a:t>
            </a:r>
            <a:r>
              <a:rPr lang="ar-DZ" altLang="fr-FR" sz="2000" b="1" dirty="0"/>
              <a:t> </a:t>
            </a:r>
            <a:r>
              <a:rPr lang="ar-DZ" altLang="fr-FR" sz="2000" b="1" dirty="0" err="1"/>
              <a:t>جاردواز</a:t>
            </a:r>
            <a:r>
              <a:rPr lang="fr-FR" altLang="fr-FR" sz="2000" b="1" dirty="0" smtClean="0"/>
              <a:t>،</a:t>
            </a:r>
          </a:p>
          <a:p>
            <a:pPr algn="ctr" rtl="1"/>
            <a:r>
              <a:rPr lang="fr-FR" altLang="fr-FR" sz="2000" b="1" dirty="0" smtClean="0"/>
              <a:t> </a:t>
            </a:r>
            <a:r>
              <a:rPr lang="ar-DZ" altLang="fr-FR" sz="2000" b="1" dirty="0"/>
              <a:t>بلدية </a:t>
            </a:r>
            <a:r>
              <a:rPr lang="ar-DZ" altLang="fr-FR" sz="2000" b="1" dirty="0" err="1"/>
              <a:t>آرل</a:t>
            </a:r>
            <a:r>
              <a:rPr lang="ar-DZ" altLang="fr-FR" sz="2000" b="1" dirty="0"/>
              <a:t> </a:t>
            </a:r>
            <a:r>
              <a:rPr lang="ar-DZ" altLang="fr-FR" sz="2000" b="1" dirty="0" smtClean="0"/>
              <a:t>...</a:t>
            </a:r>
            <a:endParaRPr lang="fr-FR" altLang="fr-FR" sz="2000" b="1" dirty="0" smtClean="0"/>
          </a:p>
          <a:p>
            <a:pPr algn="ctr" rtl="1"/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ar-DZ" altLang="fr-FR" sz="2000" b="1" i="1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تقاسم الوسائل / الأدوات التقنية</a:t>
            </a:r>
            <a:endParaRPr lang="fr-FR" altLang="fr-FR" sz="2000" dirty="0"/>
          </a:p>
          <a:p>
            <a:pPr algn="ctr"/>
            <a:endParaRPr lang="fr-FR" altLang="fr-FR" dirty="0"/>
          </a:p>
        </p:txBody>
      </p:sp>
      <p:sp>
        <p:nvSpPr>
          <p:cNvPr id="68619" name="AutoShape 11"/>
          <p:cNvSpPr>
            <a:spLocks noChangeArrowheads="1"/>
          </p:cNvSpPr>
          <p:nvPr/>
        </p:nvSpPr>
        <p:spPr bwMode="auto">
          <a:xfrm>
            <a:off x="1295400" y="1905000"/>
            <a:ext cx="6705600" cy="91440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49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ar-DZ" altLang="fr-FR" sz="2000" b="1" dirty="0"/>
              <a:t>اللجنة التوجيهية :</a:t>
            </a:r>
          </a:p>
          <a:p>
            <a:pPr algn="ctr"/>
            <a:r>
              <a:rPr lang="ar-DZ" altLang="fr-FR" sz="2000" b="1" dirty="0"/>
              <a:t>  صناع القرار والعلماء وأصحاب المصلحة المحليين</a:t>
            </a:r>
            <a:endParaRPr lang="fr-FR" altLang="fr-FR" sz="2000" dirty="0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114300" y="854363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التنظيم: مفتوح إلى حد كبير للشراكات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68621" name="Line 13"/>
          <p:cNvSpPr>
            <a:spLocks noChangeShapeType="1"/>
          </p:cNvSpPr>
          <p:nvPr/>
        </p:nvSpPr>
        <p:spPr bwMode="auto">
          <a:xfrm>
            <a:off x="4648200" y="2819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8622" name="Oval 14"/>
          <p:cNvSpPr>
            <a:spLocks noChangeArrowheads="1"/>
          </p:cNvSpPr>
          <p:nvPr/>
        </p:nvSpPr>
        <p:spPr bwMode="auto">
          <a:xfrm>
            <a:off x="2743200" y="4962520"/>
            <a:ext cx="3886200" cy="990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ar-DZ" altLang="fr-FR" sz="2000" dirty="0"/>
              <a:t>الوحدة </a:t>
            </a:r>
            <a:r>
              <a:rPr lang="ar-DZ" altLang="fr-FR" sz="2000" dirty="0" smtClean="0"/>
              <a:t>الفنية</a:t>
            </a:r>
            <a:endParaRPr lang="fr-FR" altLang="fr-FR" sz="2000" dirty="0" smtClean="0"/>
          </a:p>
          <a:p>
            <a:pPr algn="ctr"/>
            <a:r>
              <a:rPr lang="ar-DZ" altLang="fr-FR" sz="2000" dirty="0"/>
              <a:t>(موظفو </a:t>
            </a:r>
            <a:r>
              <a:rPr lang="ar-DZ" altLang="fr-FR" sz="2000" dirty="0" smtClean="0"/>
              <a:t>الحظيرة الإقليمية</a:t>
            </a:r>
            <a:r>
              <a:rPr lang="ar-DZ" altLang="fr-FR" sz="2000" dirty="0"/>
              <a:t>)</a:t>
            </a:r>
            <a:endParaRPr lang="fr-FR" altLang="fr-FR" sz="2000" dirty="0"/>
          </a:p>
        </p:txBody>
      </p:sp>
      <p:sp>
        <p:nvSpPr>
          <p:cNvPr id="68623" name="Oval 15"/>
          <p:cNvSpPr>
            <a:spLocks noChangeArrowheads="1"/>
          </p:cNvSpPr>
          <p:nvPr/>
        </p:nvSpPr>
        <p:spPr bwMode="auto">
          <a:xfrm>
            <a:off x="228600" y="49530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 smtClean="0"/>
              <a:t>فريق العمل</a:t>
            </a:r>
            <a:endParaRPr lang="fr-FR" altLang="fr-FR" sz="2000" dirty="0"/>
          </a:p>
        </p:txBody>
      </p:sp>
      <p:sp>
        <p:nvSpPr>
          <p:cNvPr id="68624" name="Oval 16"/>
          <p:cNvSpPr>
            <a:spLocks noChangeArrowheads="1"/>
          </p:cNvSpPr>
          <p:nvPr/>
        </p:nvSpPr>
        <p:spPr bwMode="auto">
          <a:xfrm>
            <a:off x="6477000" y="48768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فريق العمل</a:t>
            </a:r>
            <a:endParaRPr lang="fr-FR" altLang="fr-FR" sz="2000" dirty="0"/>
          </a:p>
        </p:txBody>
      </p:sp>
      <p:sp>
        <p:nvSpPr>
          <p:cNvPr id="68625" name="Oval 17"/>
          <p:cNvSpPr>
            <a:spLocks noChangeArrowheads="1"/>
          </p:cNvSpPr>
          <p:nvPr/>
        </p:nvSpPr>
        <p:spPr bwMode="auto">
          <a:xfrm>
            <a:off x="5181600" y="56388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فريق العمل</a:t>
            </a:r>
            <a:endParaRPr lang="fr-FR" altLang="fr-FR" sz="2000" dirty="0"/>
          </a:p>
        </p:txBody>
      </p:sp>
      <p:sp>
        <p:nvSpPr>
          <p:cNvPr id="68626" name="Oval 18"/>
          <p:cNvSpPr>
            <a:spLocks noChangeArrowheads="1"/>
          </p:cNvSpPr>
          <p:nvPr/>
        </p:nvSpPr>
        <p:spPr bwMode="auto">
          <a:xfrm>
            <a:off x="1828800" y="56388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فريق العمل</a:t>
            </a:r>
            <a:endParaRPr lang="fr-FR" altLang="fr-FR" sz="2000" dirty="0"/>
          </a:p>
        </p:txBody>
      </p:sp>
    </p:spTree>
    <p:extLst>
      <p:ext uri="{BB962C8B-B14F-4D97-AF65-F5344CB8AC3E}">
        <p14:creationId xmlns:p14="http://schemas.microsoft.com/office/powerpoint/2010/main" val="234780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709025" y="0"/>
            <a:ext cx="317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fld id="{416D7899-954A-45B7-9C72-F2CF0CF47BFB}" type="slidenum">
              <a:rPr lang="fr-FR" altLang="fr-FR" sz="1400"/>
              <a:pPr/>
              <a:t>8</a:t>
            </a:fld>
            <a:r>
              <a:rPr lang="fr-FR" altLang="fr-FR" sz="1400"/>
              <a:t>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029200" y="19812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3581400" y="1752600"/>
            <a:ext cx="2667000" cy="19050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ب. الأنشطة البشرية</a:t>
            </a:r>
          </a:p>
          <a:p>
            <a:pPr algn="ctr"/>
            <a:r>
              <a:rPr lang="ar-DZ" altLang="fr-FR" sz="2000" dirty="0"/>
              <a:t>والتراث الثقافي</a:t>
            </a:r>
            <a:endParaRPr lang="fr-FR" altLang="fr-FR" sz="2000" dirty="0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2438400" y="2971800"/>
            <a:ext cx="2743200" cy="13716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أ. التنوع البيولوجي</a:t>
            </a:r>
            <a:endParaRPr lang="fr-FR" altLang="fr-FR" sz="2000" dirty="0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4191000" y="3505200"/>
            <a:ext cx="19050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b="1" dirty="0"/>
              <a:t>د. الساحلية والبحرية</a:t>
            </a:r>
            <a:endParaRPr lang="fr-FR" altLang="fr-FR" b="1" dirty="0"/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4800600" y="2971800"/>
            <a:ext cx="2514600" cy="1219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b="1" dirty="0"/>
              <a:t>ج. إدارة المياه والبيئة المادية</a:t>
            </a:r>
            <a:endParaRPr lang="fr-FR" altLang="fr-FR" b="1" dirty="0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7391400" y="1905000"/>
            <a:ext cx="1524000" cy="342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 smtClean="0"/>
              <a:t>مصادر</a:t>
            </a:r>
            <a:endParaRPr lang="fr-FR" altLang="fr-FR" sz="2000" dirty="0" smtClean="0"/>
          </a:p>
          <a:p>
            <a:pPr algn="ctr"/>
            <a:r>
              <a:rPr lang="ar-DZ" altLang="fr-FR" sz="2000" dirty="0" smtClean="0"/>
              <a:t> </a:t>
            </a:r>
            <a:r>
              <a:rPr lang="ar-DZ" altLang="fr-FR" sz="2000" dirty="0"/>
              <a:t>(مكتبة ...)</a:t>
            </a:r>
            <a:endParaRPr lang="fr-FR" altLang="fr-FR" i="1" dirty="0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500743" y="1828800"/>
            <a:ext cx="1905000" cy="342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من يفعل ماذا</a:t>
            </a:r>
          </a:p>
          <a:p>
            <a:pPr algn="ctr"/>
            <a:r>
              <a:rPr lang="ar-DZ" altLang="fr-FR" sz="2000" dirty="0"/>
              <a:t>في الدلتا؟</a:t>
            </a:r>
          </a:p>
          <a:p>
            <a:pPr algn="ctr"/>
            <a:endParaRPr lang="ar-DZ" altLang="fr-FR" sz="2000" dirty="0"/>
          </a:p>
          <a:p>
            <a:pPr algn="ctr"/>
            <a:r>
              <a:rPr lang="ar-DZ" altLang="fr-FR" sz="2000" dirty="0"/>
              <a:t>(أصحاب المصلحة،</a:t>
            </a:r>
          </a:p>
          <a:p>
            <a:pPr algn="ctr"/>
            <a:r>
              <a:rPr lang="ar-DZ" altLang="fr-FR" sz="2000" dirty="0"/>
              <a:t>أنشطتهم ،</a:t>
            </a:r>
          </a:p>
          <a:p>
            <a:pPr algn="ctr"/>
            <a:r>
              <a:rPr lang="ar-DZ" altLang="fr-FR" sz="2000" dirty="0"/>
              <a:t>القواعد والقوانين</a:t>
            </a:r>
          </a:p>
          <a:p>
            <a:pPr algn="ctr"/>
            <a:r>
              <a:rPr lang="ar-DZ" altLang="fr-FR" sz="2000" dirty="0"/>
              <a:t>في المكان</a:t>
            </a:r>
            <a:r>
              <a:rPr lang="ar-DZ" altLang="fr-FR" sz="2000" dirty="0" smtClean="0"/>
              <a:t>… </a:t>
            </a:r>
            <a:r>
              <a:rPr lang="ar-DZ" altLang="fr-FR" sz="2000" dirty="0"/>
              <a:t>)</a:t>
            </a:r>
            <a:endParaRPr lang="fr-FR" altLang="fr-FR" i="1" dirty="0"/>
          </a:p>
        </p:txBody>
      </p:sp>
      <p:sp>
        <p:nvSpPr>
          <p:cNvPr id="31758" name="AutoShape 14"/>
          <p:cNvSpPr>
            <a:spLocks noChangeArrowheads="1"/>
          </p:cNvSpPr>
          <p:nvPr/>
        </p:nvSpPr>
        <p:spPr bwMode="auto">
          <a:xfrm>
            <a:off x="1866900" y="5486400"/>
            <a:ext cx="56388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ar-DZ" altLang="fr-FR" sz="2000" dirty="0"/>
              <a:t>المناظر الطبيعية واستخدامات الأراضي</a:t>
            </a:r>
          </a:p>
          <a:p>
            <a:pPr algn="ctr" rtl="1"/>
            <a:r>
              <a:rPr lang="ar-DZ" altLang="fr-FR" sz="2000" dirty="0"/>
              <a:t>(</a:t>
            </a:r>
            <a:r>
              <a:rPr lang="fr-FR" altLang="fr-FR" sz="2000" dirty="0"/>
              <a:t>GIS ، </a:t>
            </a:r>
            <a:r>
              <a:rPr lang="ar-DZ" altLang="fr-FR" sz="2000" dirty="0"/>
              <a:t>مرصد فوتوغرافي ...)</a:t>
            </a:r>
            <a:endParaRPr lang="fr-FR" altLang="fr-FR" i="1" dirty="0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14300" y="854363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المنظمة: مجموعات العمل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2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ar-DZ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إنشاء المرصد كمجموعة من مجموعات العمل الفنية غير الرسمية (2001):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1100472" y="2394527"/>
            <a:ext cx="7205327" cy="10956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إنشاء مجموعات العمل </a:t>
            </a:r>
            <a:r>
              <a:rPr lang="ar-DZ" altLang="fr-FR" sz="2000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الفنية</a:t>
            </a:r>
            <a:r>
              <a:rPr lang="fr-FR" altLang="fr-F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◄ </a:t>
            </a:r>
            <a:r>
              <a:rPr lang="ar-DZ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«</a:t>
            </a:r>
            <a:r>
              <a:rPr lang="ar-DZ" altLang="fr-FR" sz="2000" i="1" dirty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ما الذي يجب أن نراقبه تحت الموضوعات 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X ، Y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،Z 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...؟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« </a:t>
            </a:r>
            <a:endParaRPr lang="en-US" altLang="fr-FR" sz="2000" dirty="0" smtClean="0">
              <a:latin typeface="+mj-lt"/>
            </a:endParaRPr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838200" y="3371850"/>
            <a:ext cx="7729871" cy="312898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altLang="fr-FR" sz="2000" dirty="0" smtClean="0">
                <a:solidFill>
                  <a:srgbClr val="000000"/>
                </a:solidFill>
                <a:latin typeface="+mj-lt"/>
              </a:rPr>
              <a:t>عملت في عام 2001-2003 </a:t>
            </a:r>
            <a:r>
              <a:rPr lang="ar-DZ" altLang="fr-FR" sz="2000" dirty="0">
                <a:solidFill>
                  <a:srgbClr val="000000"/>
                </a:solidFill>
                <a:latin typeface="+mj-lt"/>
              </a:rPr>
              <a:t>، ثم خاملة (جدل بين «الشركاء» ، ولا سلطة للتحقق من صحة المقترحات ، ولا إرادة بعض الشركاء لتبادل البيانات مع جميع الآخرين ...)</a:t>
            </a:r>
            <a:endParaRPr lang="fr-FR" altLang="fr-FR" sz="20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0" lvl="1" indent="0">
              <a:buSzPct val="85000"/>
              <a:buNone/>
            </a:pPr>
            <a:endParaRPr lang="fr-FR" altLang="fr-FR" sz="2000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405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15022</TotalTime>
  <Words>1350</Words>
  <Application>Microsoft Office PowerPoint</Application>
  <PresentationFormat>Affichage à l'écran (4:3)</PresentationFormat>
  <Paragraphs>318</Paragraphs>
  <Slides>33</Slides>
  <Notes>5</Notes>
  <HiddenSlides>1</HiddenSlides>
  <MMClips>0</MMClips>
  <ScaleCrop>false</ScaleCrop>
  <HeadingPairs>
    <vt:vector size="8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33</vt:i4>
      </vt:variant>
    </vt:vector>
  </HeadingPairs>
  <TitlesOfParts>
    <vt:vector size="45" baseType="lpstr">
      <vt:lpstr>Arial</vt:lpstr>
      <vt:lpstr>Arial Narrow</vt:lpstr>
      <vt:lpstr>Berkeley-Book</vt:lpstr>
      <vt:lpstr>Calibri</vt:lpstr>
      <vt:lpstr>Century Gothic</vt:lpstr>
      <vt:lpstr>Maiandra GD</vt:lpstr>
      <vt:lpstr>Tahoma</vt:lpstr>
      <vt:lpstr>Times New Roman</vt:lpstr>
      <vt:lpstr>Wingdings</vt:lpstr>
      <vt:lpstr>1_Thème Office</vt:lpstr>
      <vt:lpstr>Document</vt:lpstr>
      <vt:lpstr>Graphique</vt:lpstr>
      <vt:lpstr>نوفمبر. 2019</vt:lpstr>
      <vt:lpstr>لماذا مرصد كامارغ؟</vt:lpstr>
      <vt:lpstr>لماذا مرصد كامارغ؟</vt:lpstr>
      <vt:lpstr>لمن ، لماذا؟</vt:lpstr>
      <vt:lpstr>لمن ، لماذا؟ (بعد)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الخطوات الأولية</vt:lpstr>
      <vt:lpstr>الأراضي الرطبة ، جواهر البحر الأبيض المتوسط</vt:lpstr>
      <vt:lpstr>المناطق الرطبة ، جواهر البحر الأبيض المتوسط</vt:lpstr>
      <vt:lpstr>Présentation PowerPoint</vt:lpstr>
      <vt:lpstr>Présentation PowerPoint</vt:lpstr>
      <vt:lpstr>إطار منطقي ...</vt:lpstr>
      <vt:lpstr>إطار منطقي ...</vt:lpstr>
      <vt:lpstr>إطار منطقي ...</vt:lpstr>
      <vt:lpstr>إطار منطقي ...</vt:lpstr>
      <vt:lpstr>إطار منطقي ...</vt:lpstr>
      <vt:lpstr>25 مؤشر</vt:lpstr>
      <vt:lpstr>2012: التقييم الأول لمنطقة البحر الأبيض المتوسط ​​لحالة الأراضي الرطبة (17 مؤشرًا من أصل 25)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Utilisateur Windows</cp:lastModifiedBy>
  <cp:revision>415</cp:revision>
  <dcterms:created xsi:type="dcterms:W3CDTF">2011-05-03T08:32:01Z</dcterms:created>
  <dcterms:modified xsi:type="dcterms:W3CDTF">2020-08-18T09:36:39Z</dcterms:modified>
</cp:coreProperties>
</file>