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3"/>
  </p:notesMasterIdLst>
  <p:handoutMasterIdLst>
    <p:handoutMasterId r:id="rId14"/>
  </p:handoutMasterIdLst>
  <p:sldIdLst>
    <p:sldId id="512" r:id="rId2"/>
    <p:sldId id="559" r:id="rId3"/>
    <p:sldId id="562" r:id="rId4"/>
    <p:sldId id="565" r:id="rId5"/>
    <p:sldId id="560" r:id="rId6"/>
    <p:sldId id="561" r:id="rId7"/>
    <p:sldId id="549" r:id="rId8"/>
    <p:sldId id="555" r:id="rId9"/>
    <p:sldId id="563" r:id="rId10"/>
    <p:sldId id="557" r:id="rId11"/>
    <p:sldId id="513" r:id="rId12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081F"/>
    <a:srgbClr val="3C8284"/>
    <a:srgbClr val="227B84"/>
    <a:srgbClr val="0054A6"/>
    <a:srgbClr val="225BA6"/>
    <a:srgbClr val="5BC4BF"/>
    <a:srgbClr val="DFEAF9"/>
    <a:srgbClr val="7DC256"/>
    <a:srgbClr val="4AC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43" autoAdjust="0"/>
  </p:normalViewPr>
  <p:slideViewPr>
    <p:cSldViewPr snapToGrid="0">
      <p:cViewPr varScale="1">
        <p:scale>
          <a:sx n="63" d="100"/>
          <a:sy n="63" d="100"/>
        </p:scale>
        <p:origin x="150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-1926" y="-10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05EBDEC-3A6A-4CA8-87BC-7E52CA9ED067}" type="datetimeFigureOut">
              <a:rPr lang="en-GB"/>
              <a:pPr>
                <a:defRPr/>
              </a:pPr>
              <a:t>18/08/2020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1B5A1C1-F598-454A-91B1-7509F17D521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038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EA4F4BB-0C58-47FE-98EC-E8E3A97946C9}" type="datetimeFigureOut">
              <a:rPr lang="en-GB"/>
              <a:pPr>
                <a:defRPr/>
              </a:pPr>
              <a:t>18/08/2020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E4D74ED-B1AA-4822-BCB2-919654A104D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0445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B6396F-3C73-4C90-B3E5-6205E0B1CE8F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079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pic>
        <p:nvPicPr>
          <p:cNvPr id="5" name="Image 9" descr="Prespa Gorica 060910 (11).JPG"/>
          <p:cNvPicPr>
            <a:picLocks noChangeAspect="1"/>
          </p:cNvPicPr>
          <p:nvPr userDrawn="1"/>
        </p:nvPicPr>
        <p:blipFill>
          <a:blip r:embed="rId2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38377" b="53413"/>
          <a:stretch>
            <a:fillRect/>
          </a:stretch>
        </p:blipFill>
        <p:spPr bwMode="auto">
          <a:xfrm>
            <a:off x="449263" y="0"/>
            <a:ext cx="86947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684213" y="1907177"/>
            <a:ext cx="8135937" cy="4690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167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0" y="549275"/>
            <a:ext cx="446088" cy="115888"/>
          </a:xfrm>
          <a:prstGeom prst="rect">
            <a:avLst/>
          </a:prstGeom>
          <a:solidFill>
            <a:srgbClr val="5BC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ce réservé du contenu 8"/>
          <p:cNvSpPr>
            <a:spLocks noGrp="1"/>
          </p:cNvSpPr>
          <p:nvPr>
            <p:ph sz="quarter" idx="12"/>
          </p:nvPr>
        </p:nvSpPr>
        <p:spPr>
          <a:xfrm>
            <a:off x="844778" y="1942011"/>
            <a:ext cx="3030536" cy="4423953"/>
          </a:xfrm>
          <a:prstGeom prst="rect">
            <a:avLst/>
          </a:prstGeom>
        </p:spPr>
        <p:txBody>
          <a:bodyPr/>
          <a:lstStyle>
            <a:lvl1pPr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</a:lstStyle>
          <a:p>
            <a:pPr lvl="1"/>
            <a:endParaRPr lang="fr-FR" dirty="0" smtClean="0"/>
          </a:p>
        </p:txBody>
      </p:sp>
      <p:sp>
        <p:nvSpPr>
          <p:cNvPr id="13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267199" y="1942011"/>
            <a:ext cx="4624251" cy="4441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3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4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4276696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8" descr="Prespa Gorica 060910 (11)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9299"/>
          <a:stretch>
            <a:fillRect/>
          </a:stretch>
        </p:blipFill>
        <p:spPr bwMode="auto">
          <a:xfrm>
            <a:off x="0" y="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3" descr="DSC_1060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15" r="12080"/>
          <a:stretch>
            <a:fillRect/>
          </a:stretch>
        </p:blipFill>
        <p:spPr bwMode="auto">
          <a:xfrm>
            <a:off x="0" y="4505325"/>
            <a:ext cx="29162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3711575"/>
            <a:ext cx="2916238" cy="822325"/>
          </a:xfrm>
          <a:prstGeom prst="rect">
            <a:avLst/>
          </a:prstGeom>
          <a:solidFill>
            <a:srgbClr val="5BC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62427"/>
            <a:ext cx="2915816" cy="717800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>
          <a:xfrm>
            <a:off x="5588812" y="3006687"/>
            <a:ext cx="3248393" cy="936625"/>
          </a:xfrm>
          <a:prstGeom prst="rect">
            <a:avLst/>
          </a:prstGeo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66030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20705"/>
          <p:cNvPicPr>
            <a:picLocks noChangeAspect="1" noChangeArrowheads="1"/>
          </p:cNvPicPr>
          <p:nvPr userDrawn="1"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25691"/>
          <a:stretch>
            <a:fillRect/>
          </a:stretch>
        </p:blipFill>
        <p:spPr bwMode="auto">
          <a:xfrm>
            <a:off x="0" y="-7938"/>
            <a:ext cx="9148763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 txBox="1">
            <a:spLocks noChangeArrowheads="1"/>
          </p:cNvSpPr>
          <p:nvPr userDrawn="1"/>
        </p:nvSpPr>
        <p:spPr bwMode="auto">
          <a:xfrm>
            <a:off x="4978400" y="5619750"/>
            <a:ext cx="25034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Research centre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for the conservation 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of Mediterranean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wetlands</a:t>
            </a:r>
          </a:p>
        </p:txBody>
      </p:sp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0" y="3703638"/>
            <a:ext cx="2916238" cy="822325"/>
          </a:xfrm>
          <a:prstGeom prst="rect">
            <a:avLst/>
          </a:prstGeom>
          <a:solidFill>
            <a:srgbClr val="5BC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pic>
        <p:nvPicPr>
          <p:cNvPr id="6" name="Image 11" descr="TDV300_impressiondpi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 txBox="1">
            <a:spLocks noChangeArrowheads="1"/>
          </p:cNvSpPr>
          <p:nvPr userDrawn="1"/>
        </p:nvSpPr>
        <p:spPr>
          <a:xfrm>
            <a:off x="2742510" y="430352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pic>
        <p:nvPicPr>
          <p:cNvPr id="8" name="Image 13" descr="IMGP1098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5017" r="4604"/>
          <a:stretch>
            <a:fillRect/>
          </a:stretch>
        </p:blipFill>
        <p:spPr bwMode="auto">
          <a:xfrm>
            <a:off x="0" y="4519613"/>
            <a:ext cx="2925763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90513"/>
            <a:ext cx="2915816" cy="68971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11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re 1"/>
          <p:cNvSpPr txBox="1">
            <a:spLocks/>
          </p:cNvSpPr>
          <p:nvPr/>
        </p:nvSpPr>
        <p:spPr bwMode="auto">
          <a:xfrm>
            <a:off x="684213" y="1052513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spcAft>
                <a:spcPts val="600"/>
              </a:spcAft>
            </a:pPr>
            <a:endParaRPr lang="fr-FR" altLang="fr-FR"/>
          </a:p>
        </p:txBody>
      </p:sp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pic>
        <p:nvPicPr>
          <p:cNvPr id="1029" name="Picture 14" descr="poisson-oisea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Image 7" descr="Prespa Gorica 060910 (11).JPG"/>
          <p:cNvPicPr>
            <a:picLocks noChangeAspect="1"/>
          </p:cNvPicPr>
          <p:nvPr/>
        </p:nvPicPr>
        <p:blipFill>
          <a:blip r:embed="rId7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 rot="16200000">
            <a:off x="-2751430" y="3490169"/>
            <a:ext cx="589179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10</a:t>
            </a:r>
            <a:r>
              <a:rPr lang="en-US" sz="1500" baseline="30000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th</a:t>
            </a:r>
            <a:r>
              <a:rPr lang="en-US" sz="1500" baseline="0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INTECOL Conference – </a:t>
            </a:r>
            <a:r>
              <a:rPr lang="en-US" sz="1500" baseline="0" dirty="0" smtClean="0">
                <a:solidFill>
                  <a:srgbClr val="5BC4BF"/>
                </a:solidFill>
                <a:latin typeface="Arial Narrow" pitchFamily="34" charset="0"/>
                <a:cs typeface="Arial" pitchFamily="34" charset="0"/>
              </a:rPr>
              <a:t>Changshu, China, 19-24 September 2016</a:t>
            </a:r>
            <a:endParaRPr lang="en-US" sz="1500" dirty="0" smtClean="0">
              <a:solidFill>
                <a:srgbClr val="5BC4BF"/>
              </a:solidFill>
              <a:latin typeface="Arial Narrow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-53165" y="3834618"/>
            <a:ext cx="3094074" cy="649911"/>
          </a:xfrm>
        </p:spPr>
        <p:txBody>
          <a:bodyPr/>
          <a:lstStyle/>
          <a:p>
            <a:r>
              <a:rPr lang="ar-DZ" sz="1600" b="1" dirty="0">
                <a:solidFill>
                  <a:schemeClr val="bg1"/>
                </a:solidFill>
              </a:rPr>
              <a:t>20 نوفمبر 2019</a:t>
            </a:r>
            <a:endParaRPr lang="fr-FR" sz="1100" b="1" i="1" dirty="0">
              <a:solidFill>
                <a:schemeClr val="bg1"/>
              </a:solidFill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0"/>
          </p:nvPr>
        </p:nvSpPr>
        <p:spPr>
          <a:xfrm>
            <a:off x="-53165" y="1876953"/>
            <a:ext cx="9005436" cy="1193993"/>
          </a:xfrm>
          <a:noFill/>
        </p:spPr>
        <p:txBody>
          <a:bodyPr/>
          <a:lstStyle/>
          <a:p>
            <a:pPr algn="ctr" eaLnBrk="1" hangingPunct="1">
              <a:defRPr/>
            </a:pPr>
            <a:r>
              <a:rPr lang="ar-DZ" sz="3600" dirty="0" smtClean="0"/>
              <a:t>مرصد </a:t>
            </a:r>
            <a:r>
              <a:rPr lang="ar-DZ" sz="3600" dirty="0" smtClean="0"/>
              <a:t>للأراضي </a:t>
            </a:r>
            <a:r>
              <a:rPr lang="ar-DZ" sz="3600" dirty="0" smtClean="0"/>
              <a:t>الرطبة المتوسط</a:t>
            </a:r>
            <a:r>
              <a:rPr lang="ar-DZ" sz="3600" dirty="0"/>
              <a:t>ي</a:t>
            </a:r>
            <a:r>
              <a:rPr lang="ar-DZ" sz="3600" dirty="0" smtClean="0"/>
              <a:t>ة </a:t>
            </a:r>
            <a:r>
              <a:rPr lang="ar-DZ" sz="3600" dirty="0"/>
              <a:t>: </a:t>
            </a:r>
            <a:r>
              <a:rPr lang="ar-DZ" sz="3600" dirty="0"/>
              <a:t>التواصل لتحسين الأراضي الرطبة</a:t>
            </a:r>
            <a:endParaRPr lang="en-GB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407" y="4538663"/>
            <a:ext cx="639127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logo-MW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131" y="5076964"/>
            <a:ext cx="987877" cy="105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020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99394" y="861225"/>
            <a:ext cx="812897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spcBef>
                <a:spcPts val="1200"/>
              </a:spcBef>
            </a:pPr>
            <a:r>
              <a:rPr lang="ar-DZ" sz="2400" dirty="0">
                <a:solidFill>
                  <a:srgbClr val="3C8284"/>
                </a:solidFill>
                <a:latin typeface="Maiandra GD" panose="020E0502030308020204" pitchFamily="34" charset="0"/>
              </a:rPr>
              <a:t>من وجهة نظر "كيفية تقديم خدمة أفضل لقضية الأراضي الرطبة باستخدام نتائج </a:t>
            </a:r>
            <a:r>
              <a:rPr lang="en-US" sz="2400" dirty="0">
                <a:solidFill>
                  <a:srgbClr val="3C8284"/>
                </a:solidFill>
                <a:latin typeface="Maiandra GD" panose="020E0502030308020204" pitchFamily="34" charset="0"/>
              </a:rPr>
              <a:t>MWO؟" ، </a:t>
            </a:r>
            <a:r>
              <a:rPr lang="ar-DZ" sz="2400" dirty="0">
                <a:solidFill>
                  <a:srgbClr val="3C8284"/>
                </a:solidFill>
                <a:latin typeface="Maiandra GD" panose="020E0502030308020204" pitchFamily="34" charset="0"/>
              </a:rPr>
              <a:t>ما الإمكانات التي تراها (وتحت أي ظروف؟) من أجل</a:t>
            </a:r>
            <a:r>
              <a:rPr lang="ar-DZ" sz="2400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:</a:t>
            </a:r>
          </a:p>
          <a:p>
            <a:pPr lvl="0" algn="r" rtl="1">
              <a:spcBef>
                <a:spcPts val="1200"/>
              </a:spcBef>
            </a:pPr>
            <a:r>
              <a:rPr lang="ar-DZ" sz="1800" dirty="0"/>
              <a:t>تعبئة المنظمات غير الحكومية الوطنية القوية المشاركة بالفعل في الأراضي الرطبة والمياه ، وقادرة على نقل / ترجمة نتائج </a:t>
            </a:r>
            <a:r>
              <a:rPr lang="en-US" sz="1800" dirty="0"/>
              <a:t>MWO </a:t>
            </a:r>
            <a:r>
              <a:rPr lang="ar-DZ" sz="1800" dirty="0"/>
              <a:t>في البلدان الخاصة بها والضغط على صانعي القرار / القادة السياسيين</a:t>
            </a:r>
            <a:endParaRPr lang="en-US" sz="1800" dirty="0" smtClean="0"/>
          </a:p>
          <a:p>
            <a:pPr lvl="1">
              <a:buClr>
                <a:srgbClr val="4BACC6"/>
              </a:buClr>
            </a:pPr>
            <a:endParaRPr lang="en-US" sz="1800" dirty="0" smtClean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altLang="fr-FR" sz="1800" i="1" dirty="0"/>
              <a:t>بناء قدرات المنظمات غير الحكومية الوطنية الناشئة في البلدان التي لا يزال المجتمع المدني فيها ضعيفًا / صغيرًا</a:t>
            </a:r>
          </a:p>
          <a:p>
            <a:pPr marL="800100" lvl="1" indent="-342900" algn="r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ar-DZ" altLang="fr-FR" sz="1800" i="1" dirty="0"/>
          </a:p>
          <a:p>
            <a:pPr marL="800100" lvl="1" indent="-342900" algn="r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ar-DZ" altLang="fr-FR" sz="1800" i="1" dirty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altLang="fr-FR" sz="1800" i="1" dirty="0"/>
              <a:t>أن يكون لديها "سفراء ميدانيون" لبناء القدرات على مستوى الوكالات الحكومية والمنظمات غير الحكومية والمديرين المحليين</a:t>
            </a:r>
            <a:endParaRPr lang="en-US" dirty="0" smtClean="0"/>
          </a:p>
        </p:txBody>
      </p:sp>
      <p:sp>
        <p:nvSpPr>
          <p:cNvPr id="5" name="Titre 2"/>
          <p:cNvSpPr txBox="1">
            <a:spLocks/>
          </p:cNvSpPr>
          <p:nvPr/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/>
            <a:r>
              <a:rPr lang="ar-DZ" sz="2400" b="1" dirty="0">
                <a:solidFill>
                  <a:schemeClr val="bg1"/>
                </a:solidFill>
              </a:rPr>
              <a:t>نقاش </a:t>
            </a:r>
            <a:r>
              <a:rPr lang="en-US" sz="2400" b="1" dirty="0">
                <a:solidFill>
                  <a:schemeClr val="bg1"/>
                </a:solidFill>
              </a:rPr>
              <a:t>:</a:t>
            </a:r>
          </a:p>
          <a:p>
            <a:pPr algn="l" rtl="1"/>
            <a:r>
              <a:rPr lang="en-US" sz="2400" b="1" dirty="0" smtClean="0">
                <a:solidFill>
                  <a:schemeClr val="bg1"/>
                </a:solidFill>
              </a:rPr>
              <a:t>: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610097" y="5806388"/>
            <a:ext cx="44651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ar-DZ" sz="3600" b="1" i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النقاش مفتوح</a:t>
            </a:r>
            <a:r>
              <a:rPr lang="ar-DZ" sz="3600" b="1" i="1" dirty="0">
                <a:solidFill>
                  <a:srgbClr val="3C8284"/>
                </a:solidFill>
                <a:latin typeface="Maiandra GD" panose="020E0502030308020204" pitchFamily="34" charset="0"/>
              </a:rPr>
              <a:t>!</a:t>
            </a:r>
            <a:endParaRPr lang="en-US" sz="3600" b="1" i="1" dirty="0" smtClean="0">
              <a:solidFill>
                <a:srgbClr val="3C8284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47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/>
          <p:cNvSpPr>
            <a:spLocks noGrp="1"/>
          </p:cNvSpPr>
          <p:nvPr>
            <p:ph type="title"/>
          </p:nvPr>
        </p:nvSpPr>
        <p:spPr bwMode="auto">
          <a:xfrm>
            <a:off x="0" y="3890963"/>
            <a:ext cx="2916238" cy="688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mtClean="0"/>
              <a:t>www.tourduvalat.org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6848180" y="3907971"/>
            <a:ext cx="2295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600" i="1" dirty="0" smtClean="0">
                <a:solidFill>
                  <a:schemeClr val="bg1"/>
                </a:solidFill>
              </a:rPr>
              <a:t>Patrick GRILLAS</a:t>
            </a:r>
          </a:p>
          <a:p>
            <a:pPr algn="r"/>
            <a:r>
              <a:rPr lang="fr-FR" sz="1600" i="1" dirty="0" smtClean="0">
                <a:solidFill>
                  <a:schemeClr val="bg1"/>
                </a:solidFill>
              </a:rPr>
              <a:t>grillas@tourduvalat.org</a:t>
            </a:r>
            <a:endParaRPr lang="fr-FR" sz="1600" i="1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147642" y="4829696"/>
            <a:ext cx="4848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شكرا لاهتمامكم</a:t>
            </a:r>
            <a:endParaRPr lang="en-US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10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403584" y="116701"/>
            <a:ext cx="6426889" cy="504056"/>
          </a:xfrm>
          <a:noFill/>
        </p:spPr>
        <p:txBody>
          <a:bodyPr/>
          <a:lstStyle/>
          <a:p>
            <a:pPr rtl="1"/>
            <a:r>
              <a:rPr lang="en-US" sz="2400" dirty="0"/>
              <a:t>MWO </a:t>
            </a:r>
            <a:r>
              <a:rPr lang="en-US" sz="2400" dirty="0" smtClean="0"/>
              <a:t>1   </a:t>
            </a:r>
            <a:r>
              <a:rPr lang="ar-DZ" sz="2400" dirty="0" smtClean="0"/>
              <a:t> مجموعة </a:t>
            </a:r>
            <a:r>
              <a:rPr lang="ar-DZ" sz="2400" dirty="0"/>
              <a:t>واسعة من </a:t>
            </a:r>
            <a:r>
              <a:rPr lang="ar-DZ" sz="2400" dirty="0" smtClean="0"/>
              <a:t>وسائل الاتصال </a:t>
            </a:r>
            <a:r>
              <a:rPr lang="ar-DZ" sz="2400" dirty="0"/>
              <a:t>/ </a:t>
            </a:r>
            <a:r>
              <a:rPr lang="ar-DZ" sz="2400" dirty="0" smtClean="0"/>
              <a:t>النشر</a:t>
            </a:r>
            <a:endParaRPr lang="en-US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6150">
            <a:off x="404816" y="1710544"/>
            <a:ext cx="1251864" cy="176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974" y="892325"/>
            <a:ext cx="2527218" cy="188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4" descr="E:\Photos\Photos 2012\Maroc Agadir février 2012\Symposium\Medwet Agadir 6_8 Février (4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983" y="1507026"/>
            <a:ext cx="3692046" cy="276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2218">
            <a:off x="478661" y="3987679"/>
            <a:ext cx="2322512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Water forum_070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290" y="4971607"/>
            <a:ext cx="3140060" cy="235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815" y="4618572"/>
            <a:ext cx="2594899" cy="1946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Espace réservé du contenu 1"/>
          <p:cNvSpPr txBox="1">
            <a:spLocks/>
          </p:cNvSpPr>
          <p:nvPr/>
        </p:nvSpPr>
        <p:spPr>
          <a:xfrm rot="21052135">
            <a:off x="373035" y="5382205"/>
            <a:ext cx="2743835" cy="4189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None/>
            </a:pPr>
            <a:r>
              <a:rPr lang="ar-DZ" b="1" dirty="0">
                <a:solidFill>
                  <a:srgbClr val="3C8284"/>
                </a:solidFill>
              </a:rPr>
              <a:t>موقع </a:t>
            </a:r>
            <a:r>
              <a:rPr lang="en-GB" b="1" dirty="0">
                <a:solidFill>
                  <a:srgbClr val="3C8284"/>
                </a:solidFill>
              </a:rPr>
              <a:t>MWO </a:t>
            </a:r>
            <a:r>
              <a:rPr lang="ar-DZ" b="1" dirty="0">
                <a:solidFill>
                  <a:srgbClr val="3C8284"/>
                </a:solidFill>
              </a:rPr>
              <a:t>السابق</a:t>
            </a:r>
            <a:endParaRPr lang="en-GB" dirty="0" smtClean="0">
              <a:solidFill>
                <a:srgbClr val="3C8284"/>
              </a:solidFill>
            </a:endParaRPr>
          </a:p>
          <a:p>
            <a:pPr marL="400050" lvl="1" indent="-40005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endParaRPr lang="en-GB" dirty="0" smtClean="0">
              <a:solidFill>
                <a:srgbClr val="3C8284"/>
              </a:solidFill>
            </a:endParaRPr>
          </a:p>
          <a:p>
            <a:pPr>
              <a:buClr>
                <a:schemeClr val="accent5">
                  <a:lumMod val="75000"/>
                </a:schemeClr>
              </a:buClr>
            </a:pPr>
            <a:endParaRPr lang="en-US" dirty="0">
              <a:solidFill>
                <a:srgbClr val="3C8284"/>
              </a:solidFill>
            </a:endParaRPr>
          </a:p>
        </p:txBody>
      </p:sp>
      <p:sp>
        <p:nvSpPr>
          <p:cNvPr id="15" name="Espace réservé du contenu 1"/>
          <p:cNvSpPr txBox="1">
            <a:spLocks/>
          </p:cNvSpPr>
          <p:nvPr/>
        </p:nvSpPr>
        <p:spPr>
          <a:xfrm>
            <a:off x="3102290" y="3783621"/>
            <a:ext cx="2449763" cy="3828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None/>
            </a:pPr>
            <a:r>
              <a:rPr lang="en-GB" b="1" dirty="0" err="1">
                <a:solidFill>
                  <a:srgbClr val="3C8284"/>
                </a:solidFill>
              </a:rPr>
              <a:t>MedWet</a:t>
            </a:r>
            <a:r>
              <a:rPr lang="en-GB" b="1" dirty="0">
                <a:solidFill>
                  <a:srgbClr val="3C8284"/>
                </a:solidFill>
              </a:rPr>
              <a:t> / </a:t>
            </a:r>
            <a:r>
              <a:rPr lang="ar-DZ" b="1" dirty="0">
                <a:solidFill>
                  <a:srgbClr val="3C8284"/>
                </a:solidFill>
              </a:rPr>
              <a:t>الاتصالات</a:t>
            </a:r>
            <a:endParaRPr lang="en-GB" dirty="0" smtClean="0">
              <a:solidFill>
                <a:srgbClr val="3C8284"/>
              </a:solidFill>
            </a:endParaRPr>
          </a:p>
          <a:p>
            <a:pPr>
              <a:buClr>
                <a:schemeClr val="accent5">
                  <a:lumMod val="75000"/>
                </a:schemeClr>
              </a:buClr>
            </a:pPr>
            <a:endParaRPr lang="en-US" dirty="0">
              <a:solidFill>
                <a:srgbClr val="3C8284"/>
              </a:solidFill>
            </a:endParaRPr>
          </a:p>
        </p:txBody>
      </p:sp>
      <p:sp>
        <p:nvSpPr>
          <p:cNvPr id="16" name="Espace réservé du contenu 1"/>
          <p:cNvSpPr txBox="1">
            <a:spLocks/>
          </p:cNvSpPr>
          <p:nvPr/>
        </p:nvSpPr>
        <p:spPr>
          <a:xfrm>
            <a:off x="534390" y="6259618"/>
            <a:ext cx="2598334" cy="61157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None/>
            </a:pPr>
            <a:r>
              <a:rPr lang="ar-DZ" sz="1800" b="1" i="1" dirty="0">
                <a:solidFill>
                  <a:srgbClr val="3C8284"/>
                </a:solidFill>
              </a:rPr>
              <a:t>المنتدى العالمي للمياه ، حدث جانبي للأراضي الرطبة </a:t>
            </a:r>
            <a:r>
              <a:rPr lang="en-GB" sz="1800" b="1" i="1" dirty="0" smtClean="0">
                <a:solidFill>
                  <a:srgbClr val="3C8284"/>
                </a:solidFill>
                <a:sym typeface="Wingdings" panose="05000000000000000000" pitchFamily="2" charset="2"/>
              </a:rPr>
              <a:t></a:t>
            </a:r>
            <a:endParaRPr lang="en-GB" sz="1800" b="1" i="1" dirty="0" smtClean="0">
              <a:solidFill>
                <a:srgbClr val="3C8284"/>
              </a:solidFill>
            </a:endParaRPr>
          </a:p>
          <a:p>
            <a:pPr marL="400050" lvl="1" indent="-400050" algn="r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endParaRPr lang="en-GB" sz="1800" i="1" dirty="0" smtClean="0">
              <a:solidFill>
                <a:srgbClr val="3C8284"/>
              </a:solidFill>
            </a:endParaRPr>
          </a:p>
          <a:p>
            <a:pPr algn="r">
              <a:buClr>
                <a:schemeClr val="accent5">
                  <a:lumMod val="75000"/>
                </a:schemeClr>
              </a:buClr>
            </a:pPr>
            <a:endParaRPr lang="en-US" sz="1800" i="1" dirty="0">
              <a:solidFill>
                <a:srgbClr val="3C8284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1016">
            <a:off x="5617029" y="2931101"/>
            <a:ext cx="3045526" cy="140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4578">
            <a:off x="7543827" y="2852921"/>
            <a:ext cx="1615440" cy="209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29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>
          <a:xfrm>
            <a:off x="907976" y="269032"/>
            <a:ext cx="8229600" cy="504056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/>
            <a:r>
              <a:rPr lang="en-US" sz="2400" b="1" dirty="0" err="1" smtClean="0">
                <a:solidFill>
                  <a:schemeClr val="bg1"/>
                </a:solidFill>
              </a:rPr>
              <a:t>MWO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2</a:t>
            </a:r>
            <a:r>
              <a:rPr lang="ar-DZ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(2019-2018)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99394" y="861225"/>
            <a:ext cx="8128970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spcBef>
                <a:spcPts val="1200"/>
              </a:spcBef>
            </a:pPr>
            <a:r>
              <a:rPr lang="ar-DZ" sz="2400" b="1" dirty="0">
                <a:solidFill>
                  <a:srgbClr val="3C8284"/>
                </a:solidFill>
                <a:latin typeface="Maiandra GD" panose="020E0502030308020204" pitchFamily="34" charset="0"/>
              </a:rPr>
              <a:t>مجموعة جديدة من </a:t>
            </a:r>
            <a:r>
              <a:rPr lang="ar-DZ" sz="24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الوسائل:</a:t>
            </a:r>
            <a:endParaRPr lang="en-US" i="1" dirty="0" smtClean="0"/>
          </a:p>
          <a:p>
            <a:pPr lvl="0">
              <a:spcBef>
                <a:spcPts val="1200"/>
              </a:spcBef>
            </a:pPr>
            <a:endParaRPr lang="en-US" i="1" dirty="0" smtClean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dirty="0"/>
              <a:t>نسق </a:t>
            </a:r>
            <a:r>
              <a:rPr lang="en-US" dirty="0"/>
              <a:t>MWO2 </a:t>
            </a:r>
            <a:r>
              <a:rPr lang="ar-DZ" dirty="0"/>
              <a:t>الجديد: كتيب أقل بكثير ، يركز على (1) الرسائل الرئيسية لصناع القرار ؛ (2) بعض الرسائل / الحلول الإيجابية (مثل عنوان </a:t>
            </a:r>
            <a:r>
              <a:rPr lang="en-US" dirty="0" smtClean="0"/>
              <a:t>MWO2</a:t>
            </a:r>
            <a:endParaRPr lang="en-US" dirty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dirty="0"/>
              <a:t>الوسائط الاجتماعية خلال </a:t>
            </a:r>
            <a:r>
              <a:rPr lang="en-US" dirty="0"/>
              <a:t>COP13 </a:t>
            </a:r>
            <a:r>
              <a:rPr lang="ar-DZ" dirty="0" err="1"/>
              <a:t>رامسار</a:t>
            </a:r>
            <a:r>
              <a:rPr lang="ar-DZ" dirty="0"/>
              <a:t>: رسالة واحدة في اليوم من </a:t>
            </a:r>
            <a:r>
              <a:rPr lang="en-US" dirty="0"/>
              <a:t>MWO2 ، </a:t>
            </a:r>
            <a:r>
              <a:rPr lang="ar-DZ" dirty="0"/>
              <a:t>موزعة على نطاق واسع</a:t>
            </a:r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ar-DZ" dirty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dirty="0"/>
              <a:t>COP13 </a:t>
            </a:r>
            <a:r>
              <a:rPr lang="ar-DZ" dirty="0" err="1"/>
              <a:t>رامسار</a:t>
            </a:r>
            <a:r>
              <a:rPr lang="ar-DZ" dirty="0"/>
              <a:t>: العمل مع </a:t>
            </a:r>
            <a:r>
              <a:rPr lang="en-US" dirty="0" err="1"/>
              <a:t>MedWet</a:t>
            </a:r>
            <a:r>
              <a:rPr lang="en-US" dirty="0"/>
              <a:t> NFP </a:t>
            </a:r>
            <a:r>
              <a:rPr lang="ar-DZ" dirty="0"/>
              <a:t>لاستخراج رسائل </a:t>
            </a:r>
            <a:r>
              <a:rPr lang="en-US" dirty="0"/>
              <a:t>MWO2 </a:t>
            </a:r>
            <a:r>
              <a:rPr lang="ar-DZ" dirty="0"/>
              <a:t>الأكثر صلة ببلدهم </a:t>
            </a:r>
            <a:r>
              <a:rPr lang="ar-DZ" dirty="0" smtClean="0"/>
              <a:t>مثل </a:t>
            </a:r>
            <a:r>
              <a:rPr lang="ar-DZ" dirty="0"/>
              <a:t>سبخة سجومي </a:t>
            </a:r>
            <a:r>
              <a:rPr lang="en-US" dirty="0" smtClean="0"/>
              <a:t>/</a:t>
            </a:r>
            <a:r>
              <a:rPr lang="ar-DZ" dirty="0" smtClean="0"/>
              <a:t>تونس </a:t>
            </a:r>
            <a:r>
              <a:rPr lang="en-US" dirty="0" smtClean="0"/>
              <a:t>؛ </a:t>
            </a:r>
            <a:r>
              <a:rPr lang="en-US" dirty="0"/>
              <a:t>Nat. Wetland Strategy / ALG</a:t>
            </a:r>
            <a:r>
              <a:rPr lang="en-US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93744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>
          <a:xfrm>
            <a:off x="907976" y="2690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/>
            <a:r>
              <a:rPr lang="en-US" sz="2400" b="1" dirty="0" err="1" smtClean="0">
                <a:solidFill>
                  <a:schemeClr val="bg1"/>
                </a:solidFill>
              </a:rPr>
              <a:t>MWO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2</a:t>
            </a:r>
            <a:r>
              <a:rPr lang="ar-DZ" sz="2400" b="1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(2019-2018)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599394" y="861225"/>
            <a:ext cx="6407048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spcBef>
                <a:spcPts val="1200"/>
              </a:spcBef>
            </a:pPr>
            <a:r>
              <a:rPr lang="ar-DZ" sz="2400" b="1" dirty="0">
                <a:solidFill>
                  <a:srgbClr val="3C8284"/>
                </a:solidFill>
                <a:latin typeface="Maiandra GD" panose="020E0502030308020204" pitchFamily="34" charset="0"/>
              </a:rPr>
              <a:t>مجموعة جديدة من </a:t>
            </a:r>
            <a:r>
              <a:rPr lang="ar-DZ" sz="24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ال</a:t>
            </a:r>
            <a:r>
              <a:rPr lang="ar-DZ" sz="24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وسائل </a:t>
            </a:r>
            <a:r>
              <a:rPr lang="ar-DZ" sz="2400" b="1" dirty="0">
                <a:solidFill>
                  <a:srgbClr val="3C8284"/>
                </a:solidFill>
                <a:latin typeface="Maiandra GD" panose="020E0502030308020204" pitchFamily="34" charset="0"/>
              </a:rPr>
              <a:t>(</a:t>
            </a:r>
            <a:r>
              <a:rPr lang="ar-DZ" sz="2400" b="1" dirty="0">
                <a:solidFill>
                  <a:srgbClr val="3C8284"/>
                </a:solidFill>
                <a:latin typeface="Maiandra GD" panose="020E0502030308020204" pitchFamily="34" charset="0"/>
              </a:rPr>
              <a:t>2</a:t>
            </a:r>
            <a:r>
              <a:rPr lang="ar-DZ" sz="24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):</a:t>
            </a:r>
          </a:p>
          <a:p>
            <a:pPr lvl="0" algn="r" rtl="1">
              <a:spcBef>
                <a:spcPts val="1200"/>
              </a:spcBef>
            </a:pPr>
            <a:r>
              <a:rPr lang="ar-DZ" b="1" i="1" dirty="0">
                <a:solidFill>
                  <a:srgbClr val="0070C0"/>
                </a:solidFill>
              </a:rPr>
              <a:t>استخدم "ضجيج وسائل الإعلام" حول الأحداث الوطنية / الدولية الرئيسية (مثل قانون المياه الجديد ، </a:t>
            </a:r>
            <a:r>
              <a:rPr lang="en-US" b="1" i="1" dirty="0" smtClean="0">
                <a:solidFill>
                  <a:srgbClr val="0070C0"/>
                </a:solidFill>
              </a:rPr>
              <a:t>WWD </a:t>
            </a:r>
            <a:r>
              <a:rPr lang="en-US" b="1" i="1" dirty="0">
                <a:solidFill>
                  <a:srgbClr val="0070C0"/>
                </a:solidFill>
              </a:rPr>
              <a:t>...) </a:t>
            </a:r>
            <a:r>
              <a:rPr lang="ar-DZ" b="1" i="1" dirty="0">
                <a:solidFill>
                  <a:srgbClr val="0070C0"/>
                </a:solidFill>
              </a:rPr>
              <a:t>للترويج لرسائل </a:t>
            </a:r>
            <a:r>
              <a:rPr lang="en-US" b="1" i="1" dirty="0" smtClean="0">
                <a:solidFill>
                  <a:srgbClr val="0070C0"/>
                </a:solidFill>
              </a:rPr>
              <a:t>MWO2</a:t>
            </a:r>
            <a:endParaRPr lang="ar-DZ" b="1" i="1" dirty="0" smtClean="0">
              <a:solidFill>
                <a:srgbClr val="0070C0"/>
              </a:solidFill>
            </a:endParaRPr>
          </a:p>
          <a:p>
            <a:pPr lvl="0" algn="r" rtl="1">
              <a:spcBef>
                <a:spcPts val="1200"/>
              </a:spcBef>
            </a:pPr>
            <a:endParaRPr lang="en-US" sz="1800" i="1" dirty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sz="1800" dirty="0"/>
              <a:t>على سبيل المثال البعثة البرلمانية الفرنسية 2018-19  مدعو إلى </a:t>
            </a:r>
            <a:r>
              <a:rPr lang="en-US" sz="1800" dirty="0"/>
              <a:t>TDV + </a:t>
            </a:r>
            <a:r>
              <a:rPr lang="ar-DZ" sz="1800" dirty="0"/>
              <a:t>إنتاج 4</a:t>
            </a:r>
            <a:r>
              <a:rPr lang="en-US" sz="1800" dirty="0"/>
              <a:t>p. "</a:t>
            </a:r>
            <a:r>
              <a:rPr lang="ar-DZ" sz="1800" dirty="0"/>
              <a:t>كتيب </a:t>
            </a:r>
            <a:r>
              <a:rPr lang="en-US" sz="1800" dirty="0"/>
              <a:t>MWO2 </a:t>
            </a:r>
            <a:r>
              <a:rPr lang="ar-DZ" sz="1800" dirty="0"/>
              <a:t>الوطني (الجزائر أيضا)</a:t>
            </a:r>
            <a:endParaRPr lang="en-US" dirty="0" smtClean="0">
              <a:sym typeface="Wingdings" panose="05000000000000000000" pitchFamily="2" charset="2"/>
            </a:endParaRP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dirty="0"/>
              <a:t>التدريب الأخير لميد. الصحفيون البيئيون (سردينيا) </a:t>
            </a:r>
            <a:r>
              <a:rPr lang="ar-DZ" dirty="0" smtClean="0"/>
              <a:t> </a:t>
            </a:r>
            <a:r>
              <a:rPr lang="ar-DZ" dirty="0"/>
              <a:t>تطوير "ملف إعلامي" على الأراضي الرطبة مدفوع. الرسوم البيانية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4564">
            <a:off x="6654340" y="2048740"/>
            <a:ext cx="2374945" cy="34732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2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DZ" dirty="0"/>
              <a:t>أداة </a:t>
            </a:r>
            <a:r>
              <a:rPr lang="fr-FR" dirty="0"/>
              <a:t>MWO </a:t>
            </a:r>
            <a:r>
              <a:rPr lang="ar-DZ" dirty="0"/>
              <a:t>الجديدة المحتملة؟ الرسوم البيانية (قريبا)</a:t>
            </a:r>
            <a:endParaRPr lang="fr-FR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07" y="1353787"/>
            <a:ext cx="8351969" cy="469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space réservé du contenu 1"/>
          <p:cNvSpPr>
            <a:spLocks noGrp="1"/>
          </p:cNvSpPr>
          <p:nvPr>
            <p:ph sz="quarter" idx="12"/>
          </p:nvPr>
        </p:nvSpPr>
        <p:spPr>
          <a:xfrm>
            <a:off x="2107441" y="747836"/>
            <a:ext cx="5409639" cy="605951"/>
          </a:xfrm>
        </p:spPr>
        <p:txBody>
          <a:bodyPr/>
          <a:lstStyle/>
          <a:p>
            <a:pPr marL="0" lvl="1" indent="0" algn="r" rtl="1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None/>
            </a:pPr>
            <a:r>
              <a:rPr lang="ar-DZ" b="1" dirty="0" smtClean="0">
                <a:solidFill>
                  <a:srgbClr val="227B84"/>
                </a:solidFill>
                <a:latin typeface="Maiandra GD" pitchFamily="34" charset="0"/>
              </a:rPr>
              <a:t>(</a:t>
            </a:r>
            <a:r>
              <a:rPr lang="en-GB" b="1" dirty="0" smtClean="0">
                <a:solidFill>
                  <a:srgbClr val="227B84"/>
                </a:solidFill>
                <a:latin typeface="Maiandra GD" pitchFamily="34" charset="0"/>
              </a:rPr>
              <a:t>PACA </a:t>
            </a:r>
            <a:r>
              <a:rPr lang="en-GB" b="1" dirty="0" err="1" smtClean="0">
                <a:solidFill>
                  <a:srgbClr val="227B84"/>
                </a:solidFill>
                <a:latin typeface="Maiandra GD" pitchFamily="34" charset="0"/>
              </a:rPr>
              <a:t>Biodiv</a:t>
            </a:r>
            <a:r>
              <a:rPr lang="en-GB" b="1" dirty="0" smtClean="0">
                <a:solidFill>
                  <a:srgbClr val="227B84"/>
                </a:solidFill>
                <a:latin typeface="Maiandra GD" pitchFamily="34" charset="0"/>
              </a:rPr>
              <a:t> </a:t>
            </a:r>
            <a:r>
              <a:rPr lang="ar-DZ" b="1" dirty="0" smtClean="0">
                <a:solidFill>
                  <a:srgbClr val="227B84"/>
                </a:solidFill>
                <a:latin typeface="Maiandra GD" pitchFamily="34" charset="0"/>
              </a:rPr>
              <a:t>منطقة</a:t>
            </a:r>
            <a:r>
              <a:rPr lang="ar-DZ" b="1" dirty="0">
                <a:solidFill>
                  <a:srgbClr val="227B84"/>
                </a:solidFill>
                <a:latin typeface="Maiandra GD" pitchFamily="34" charset="0"/>
              </a:rPr>
              <a:t>. </a:t>
            </a:r>
            <a:r>
              <a:rPr lang="ar-DZ" b="1" dirty="0" smtClean="0">
                <a:solidFill>
                  <a:srgbClr val="227B84"/>
                </a:solidFill>
                <a:latin typeface="Maiandra GD" pitchFamily="34" charset="0"/>
              </a:rPr>
              <a:t>مرصد</a:t>
            </a:r>
            <a:r>
              <a:rPr lang="fr-FR" b="1" dirty="0" smtClean="0">
                <a:solidFill>
                  <a:srgbClr val="227B84"/>
                </a:solidFill>
                <a:latin typeface="Maiandra GD" pitchFamily="34" charset="0"/>
              </a:rPr>
              <a:t> </a:t>
            </a:r>
            <a:r>
              <a:rPr lang="ar-DZ" b="1" dirty="0" err="1" smtClean="0">
                <a:solidFill>
                  <a:srgbClr val="227B84"/>
                </a:solidFill>
                <a:latin typeface="Maiandra GD" pitchFamily="34" charset="0"/>
              </a:rPr>
              <a:t>بروفانس</a:t>
            </a:r>
            <a:r>
              <a:rPr lang="ar-DZ" b="1" dirty="0" smtClean="0">
                <a:solidFill>
                  <a:srgbClr val="227B84"/>
                </a:solidFill>
                <a:latin typeface="Maiandra GD" pitchFamily="34" charset="0"/>
              </a:rPr>
              <a:t> </a:t>
            </a:r>
            <a:endParaRPr lang="en-GB" dirty="0" smtClean="0">
              <a:sym typeface="Wingdings" panose="05000000000000000000" pitchFamily="2" charset="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2094" y="1353787"/>
            <a:ext cx="6974986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3200" dirty="0" err="1"/>
              <a:t>الأراضي</a:t>
            </a:r>
            <a:r>
              <a:rPr lang="fr-FR" sz="3200" dirty="0"/>
              <a:t> </a:t>
            </a:r>
            <a:r>
              <a:rPr lang="fr-FR" sz="3200" dirty="0" err="1"/>
              <a:t>الرطبة</a:t>
            </a:r>
            <a:r>
              <a:rPr lang="fr-FR" sz="3200" dirty="0"/>
              <a:t> </a:t>
            </a:r>
            <a:r>
              <a:rPr lang="fr-FR" sz="3200" dirty="0" err="1"/>
              <a:t>في</a:t>
            </a:r>
            <a:r>
              <a:rPr lang="fr-FR" sz="3200" dirty="0"/>
              <a:t> </a:t>
            </a:r>
            <a:r>
              <a:rPr lang="fr-FR" sz="3200" dirty="0" err="1"/>
              <a:t>البيئات</a:t>
            </a:r>
            <a:r>
              <a:rPr lang="fr-FR" sz="3200" dirty="0"/>
              <a:t> </a:t>
            </a:r>
            <a:r>
              <a:rPr lang="fr-FR" sz="3200" dirty="0" err="1"/>
              <a:t>الطبيعية</a:t>
            </a:r>
            <a:r>
              <a:rPr lang="fr-FR" sz="3200" dirty="0"/>
              <a:t> </a:t>
            </a:r>
            <a:r>
              <a:rPr lang="fr-FR" sz="3200" dirty="0" err="1"/>
              <a:t>في</a:t>
            </a:r>
            <a:r>
              <a:rPr lang="fr-FR" sz="3200" dirty="0"/>
              <a:t> </a:t>
            </a:r>
            <a:r>
              <a:rPr lang="fr-FR" sz="3200" dirty="0" err="1"/>
              <a:t>حالة</a:t>
            </a:r>
            <a:r>
              <a:rPr lang="fr-FR" sz="3200" dirty="0"/>
              <a:t> </a:t>
            </a:r>
            <a:r>
              <a:rPr lang="fr-FR" sz="3200" dirty="0" err="1"/>
              <a:t>تدهور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68598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DZ" dirty="0"/>
              <a:t>أداة </a:t>
            </a:r>
            <a:r>
              <a:rPr lang="fr-FR" dirty="0"/>
              <a:t>MWO </a:t>
            </a:r>
            <a:r>
              <a:rPr lang="ar-DZ" dirty="0"/>
              <a:t>الجديدة المحتملة؟ الرسوم البيانية (قريبا)</a:t>
            </a:r>
            <a:endParaRPr lang="fr-FR" i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22" y="1654907"/>
            <a:ext cx="8766107" cy="354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space réservé du contenu 1"/>
          <p:cNvSpPr>
            <a:spLocks noGrp="1"/>
          </p:cNvSpPr>
          <p:nvPr>
            <p:ph sz="quarter" idx="12"/>
          </p:nvPr>
        </p:nvSpPr>
        <p:spPr>
          <a:xfrm>
            <a:off x="2056126" y="902733"/>
            <a:ext cx="5409639" cy="605951"/>
          </a:xfrm>
        </p:spPr>
        <p:txBody>
          <a:bodyPr/>
          <a:lstStyle/>
          <a:p>
            <a:pPr marL="0" lvl="1" indent="0" algn="r" rtl="1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None/>
            </a:pPr>
            <a:r>
              <a:rPr lang="ar-DZ" b="1" dirty="0" smtClean="0">
                <a:solidFill>
                  <a:srgbClr val="227B84"/>
                </a:solidFill>
                <a:latin typeface="Maiandra GD" pitchFamily="34" charset="0"/>
              </a:rPr>
              <a:t>(</a:t>
            </a:r>
            <a:r>
              <a:rPr lang="en-GB" b="1" dirty="0" smtClean="0">
                <a:solidFill>
                  <a:srgbClr val="227B84"/>
                </a:solidFill>
                <a:latin typeface="Maiandra GD" pitchFamily="34" charset="0"/>
              </a:rPr>
              <a:t>PACA </a:t>
            </a:r>
            <a:r>
              <a:rPr lang="en-GB" b="1" dirty="0" err="1" smtClean="0">
                <a:solidFill>
                  <a:srgbClr val="227B84"/>
                </a:solidFill>
                <a:latin typeface="Maiandra GD" pitchFamily="34" charset="0"/>
              </a:rPr>
              <a:t>Biodiv</a:t>
            </a:r>
            <a:r>
              <a:rPr lang="en-GB" b="1" dirty="0" smtClean="0">
                <a:solidFill>
                  <a:srgbClr val="227B84"/>
                </a:solidFill>
                <a:latin typeface="Maiandra GD" pitchFamily="34" charset="0"/>
              </a:rPr>
              <a:t> </a:t>
            </a:r>
            <a:r>
              <a:rPr lang="ar-DZ" b="1" dirty="0" smtClean="0">
                <a:solidFill>
                  <a:srgbClr val="227B84"/>
                </a:solidFill>
                <a:latin typeface="Maiandra GD" pitchFamily="34" charset="0"/>
              </a:rPr>
              <a:t>منطقة</a:t>
            </a:r>
            <a:r>
              <a:rPr lang="ar-DZ" b="1" dirty="0">
                <a:solidFill>
                  <a:srgbClr val="227B84"/>
                </a:solidFill>
                <a:latin typeface="Maiandra GD" pitchFamily="34" charset="0"/>
              </a:rPr>
              <a:t>. </a:t>
            </a:r>
            <a:r>
              <a:rPr lang="ar-DZ" b="1" dirty="0" smtClean="0">
                <a:solidFill>
                  <a:srgbClr val="227B84"/>
                </a:solidFill>
                <a:latin typeface="Maiandra GD" pitchFamily="34" charset="0"/>
              </a:rPr>
              <a:t>مرصد</a:t>
            </a:r>
            <a:r>
              <a:rPr lang="fr-FR" b="1" dirty="0" smtClean="0">
                <a:solidFill>
                  <a:srgbClr val="227B84"/>
                </a:solidFill>
                <a:latin typeface="Maiandra GD" pitchFamily="34" charset="0"/>
              </a:rPr>
              <a:t> </a:t>
            </a:r>
            <a:r>
              <a:rPr lang="ar-DZ" b="1" dirty="0" err="1" smtClean="0">
                <a:solidFill>
                  <a:srgbClr val="227B84"/>
                </a:solidFill>
                <a:latin typeface="Maiandra GD" pitchFamily="34" charset="0"/>
              </a:rPr>
              <a:t>بروفانس</a:t>
            </a:r>
            <a:r>
              <a:rPr lang="ar-DZ" b="1" dirty="0" smtClean="0">
                <a:solidFill>
                  <a:srgbClr val="227B84"/>
                </a:solidFill>
                <a:latin typeface="Maiandra GD" pitchFamily="34" charset="0"/>
              </a:rPr>
              <a:t> </a:t>
            </a:r>
            <a:endParaRPr lang="en-GB" dirty="0" smtClean="0">
              <a:sym typeface="Wingdings" panose="05000000000000000000" pitchFamily="2" charset="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94347" y="3228945"/>
            <a:ext cx="41553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التحضر</a:t>
            </a:r>
            <a:r>
              <a:rPr lang="fr-FR" dirty="0"/>
              <a:t> </a:t>
            </a:r>
            <a:r>
              <a:rPr lang="fr-FR" dirty="0" err="1"/>
              <a:t>والتلوث</a:t>
            </a:r>
            <a:r>
              <a:rPr lang="fr-FR" dirty="0"/>
              <a:t> </a:t>
            </a:r>
            <a:r>
              <a:rPr lang="fr-FR" dirty="0" err="1"/>
              <a:t>يؤدي</a:t>
            </a:r>
            <a:r>
              <a:rPr lang="fr-FR" dirty="0"/>
              <a:t> </a:t>
            </a:r>
            <a:r>
              <a:rPr lang="fr-FR" dirty="0" err="1"/>
              <a:t>إلى</a:t>
            </a:r>
            <a:r>
              <a:rPr lang="fr-FR" dirty="0"/>
              <a:t> </a:t>
            </a:r>
            <a:r>
              <a:rPr lang="fr-FR" dirty="0" err="1"/>
              <a:t>تدهور</a:t>
            </a:r>
            <a:r>
              <a:rPr lang="fr-FR" dirty="0"/>
              <a:t> </a:t>
            </a:r>
            <a:r>
              <a:rPr lang="fr-FR" dirty="0" err="1"/>
              <a:t>البرك</a:t>
            </a:r>
            <a:r>
              <a:rPr lang="fr-FR" dirty="0"/>
              <a:t> </a:t>
            </a:r>
            <a:r>
              <a:rPr lang="fr-FR" dirty="0" err="1"/>
              <a:t>الساحلية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87322" y="1517671"/>
            <a:ext cx="5753498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sz="2800" dirty="0" err="1"/>
              <a:t>التحضر</a:t>
            </a:r>
            <a:r>
              <a:rPr lang="fr-FR" sz="2800" dirty="0"/>
              <a:t> </a:t>
            </a:r>
            <a:r>
              <a:rPr lang="fr-FR" sz="2800" dirty="0" err="1"/>
              <a:t>والتلوث</a:t>
            </a:r>
            <a:r>
              <a:rPr lang="fr-FR" sz="2800" dirty="0"/>
              <a:t> </a:t>
            </a:r>
            <a:r>
              <a:rPr lang="fr-FR" sz="2800" dirty="0" err="1"/>
              <a:t>يؤدي</a:t>
            </a:r>
            <a:r>
              <a:rPr lang="fr-FR" sz="2800" dirty="0"/>
              <a:t> </a:t>
            </a:r>
            <a:r>
              <a:rPr lang="fr-FR" sz="2800" dirty="0" err="1"/>
              <a:t>إلى</a:t>
            </a:r>
            <a:r>
              <a:rPr lang="fr-FR" sz="2800" dirty="0"/>
              <a:t> </a:t>
            </a:r>
            <a:r>
              <a:rPr lang="fr-FR" sz="2800" dirty="0" err="1"/>
              <a:t>تدهور</a:t>
            </a:r>
            <a:r>
              <a:rPr lang="fr-FR" sz="2800" dirty="0"/>
              <a:t> </a:t>
            </a:r>
            <a:r>
              <a:rPr lang="fr-FR" sz="2800" dirty="0" err="1"/>
              <a:t>البرك</a:t>
            </a:r>
            <a:r>
              <a:rPr lang="fr-FR" sz="2800" dirty="0"/>
              <a:t> </a:t>
            </a:r>
            <a:r>
              <a:rPr lang="fr-FR" sz="2800" dirty="0" err="1"/>
              <a:t>الساحلية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10027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>
          <a:xfrm>
            <a:off x="907976" y="2690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sz="2400" b="1" dirty="0" smtClean="0">
                <a:solidFill>
                  <a:schemeClr val="bg1"/>
                </a:solidFill>
              </a:rPr>
              <a:t>2014-19</a:t>
            </a:r>
            <a:r>
              <a:rPr lang="ar-DZ" sz="2400" b="1" dirty="0">
                <a:solidFill>
                  <a:schemeClr val="bg1"/>
                </a:solidFill>
              </a:rPr>
              <a:t>: من التقييم الذاتي </a:t>
            </a:r>
            <a:r>
              <a:rPr lang="ar-DZ" sz="2400" b="1" dirty="0" smtClean="0">
                <a:solidFill>
                  <a:schemeClr val="bg1"/>
                </a:solidFill>
              </a:rPr>
              <a:t>مرصد الأراضي </a:t>
            </a:r>
            <a:r>
              <a:rPr lang="ar-DZ" sz="2400" b="1">
                <a:solidFill>
                  <a:schemeClr val="bg1"/>
                </a:solidFill>
              </a:rPr>
              <a:t>الرطبة  </a:t>
            </a:r>
            <a:r>
              <a:rPr lang="ar-DZ" sz="2400" b="1" smtClean="0">
                <a:solidFill>
                  <a:schemeClr val="bg1"/>
                </a:solidFill>
              </a:rPr>
              <a:t>المتوسطية </a:t>
            </a:r>
            <a:r>
              <a:rPr lang="ar-DZ" sz="2400" b="1" dirty="0" smtClean="0">
                <a:solidFill>
                  <a:schemeClr val="bg1"/>
                </a:solidFill>
              </a:rPr>
              <a:t>إلى </a:t>
            </a:r>
            <a:r>
              <a:rPr lang="ar-DZ" sz="2400" b="1" dirty="0">
                <a:solidFill>
                  <a:schemeClr val="bg1"/>
                </a:solidFill>
              </a:rPr>
              <a:t>التكيف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99394" y="861225"/>
            <a:ext cx="8128970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spcBef>
                <a:spcPts val="1200"/>
              </a:spcBef>
            </a:pPr>
            <a:r>
              <a:rPr lang="ar-DZ" sz="2400" b="1" dirty="0">
                <a:solidFill>
                  <a:srgbClr val="3C8284"/>
                </a:solidFill>
                <a:latin typeface="Maiandra GD" panose="020E0502030308020204" pitchFamily="34" charset="0"/>
              </a:rPr>
              <a:t>استراتيجية الاتصال المنقحة:</a:t>
            </a:r>
            <a:endParaRPr lang="en-US" sz="2400" b="1" dirty="0" smtClean="0">
              <a:solidFill>
                <a:srgbClr val="3C8284"/>
              </a:solidFill>
              <a:latin typeface="Maiandra GD" panose="020E0502030308020204" pitchFamily="34" charset="0"/>
            </a:endParaRPr>
          </a:p>
          <a:p>
            <a:pPr lvl="0" algn="r" rtl="1">
              <a:spcBef>
                <a:spcPts val="1200"/>
              </a:spcBef>
            </a:pPr>
            <a:r>
              <a:rPr lang="ar-DZ" b="1" dirty="0">
                <a:solidFill>
                  <a:srgbClr val="3C8284"/>
                </a:solidFill>
                <a:latin typeface="Maiandra GD" panose="020E0502030308020204" pitchFamily="34" charset="0"/>
              </a:rPr>
              <a:t>يبقى صناع القرار السياسي الأهداف الرئيسية </a:t>
            </a:r>
            <a:r>
              <a:rPr lang="ar-DZ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،</a:t>
            </a:r>
          </a:p>
          <a:p>
            <a:pPr lvl="0" rtl="1">
              <a:spcBef>
                <a:spcPts val="1200"/>
              </a:spcBef>
            </a:pPr>
            <a:r>
              <a:rPr lang="en-US" sz="18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…</a:t>
            </a:r>
            <a:r>
              <a:rPr lang="ar-DZ" dirty="0"/>
              <a:t> يتم الوصول إليها من خلال أهداف وسيطة:</a:t>
            </a:r>
            <a:endParaRPr lang="en-US" b="1" dirty="0" smtClean="0">
              <a:solidFill>
                <a:srgbClr val="3C8284"/>
              </a:solidFill>
              <a:latin typeface="Maiandra GD" panose="020E0502030308020204" pitchFamily="34" charset="0"/>
            </a:endParaRPr>
          </a:p>
          <a:p>
            <a:pPr lvl="0">
              <a:spcBef>
                <a:spcPts val="1200"/>
              </a:spcBef>
            </a:pPr>
            <a:endParaRPr lang="en-US" i="1" dirty="0" smtClean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dirty="0"/>
              <a:t>شراكات مع الاتفاقيات والاتفاقيات الدولية لضمان دعمها والدفاع عن نتائج </a:t>
            </a:r>
            <a:r>
              <a:rPr lang="en-US" dirty="0"/>
              <a:t>MWO. (</a:t>
            </a:r>
            <a:r>
              <a:rPr lang="ar-DZ" dirty="0"/>
              <a:t>الافتراض: يمكن نشر المعلومات والتأثير على السياسات وعمليات صنع القرار بشكل أكثر فاعلية من </a:t>
            </a:r>
            <a:r>
              <a:rPr lang="en-US" dirty="0" err="1"/>
              <a:t>TdV</a:t>
            </a:r>
            <a:r>
              <a:rPr lang="en-US" dirty="0"/>
              <a:t> / MWO </a:t>
            </a:r>
            <a:r>
              <a:rPr lang="ar-DZ" dirty="0"/>
              <a:t>وحدها</a:t>
            </a:r>
            <a:r>
              <a:rPr lang="ar-DZ" dirty="0" smtClean="0"/>
              <a:t>).</a:t>
            </a:r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i="1" dirty="0" smtClean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dirty="0"/>
              <a:t>شراكة أكثر فعالية مع </a:t>
            </a:r>
            <a:r>
              <a:rPr lang="en-US" dirty="0" err="1"/>
              <a:t>MedWet</a:t>
            </a:r>
            <a:r>
              <a:rPr lang="en-US" dirty="0"/>
              <a:t> </a:t>
            </a:r>
            <a:r>
              <a:rPr lang="ar-DZ" dirty="0" smtClean="0"/>
              <a:t> لنشر </a:t>
            </a:r>
            <a:r>
              <a:rPr lang="ar-DZ" dirty="0"/>
              <a:t>نتائج </a:t>
            </a:r>
            <a:r>
              <a:rPr lang="en-US" dirty="0"/>
              <a:t>MWO </a:t>
            </a:r>
            <a:r>
              <a:rPr lang="ar-DZ" dirty="0"/>
              <a:t>على المستويين الوطني والدولي </a:t>
            </a:r>
            <a:r>
              <a:rPr lang="en-US" dirty="0" smtClean="0"/>
              <a:t> </a:t>
            </a: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dirty="0"/>
              <a:t>نشر مقالات في الصحافة الوطنية والدولية [أي نحو عامة الناس] لجعل النتائج أكثر وضوحا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329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>
          <a:xfrm>
            <a:off x="907976" y="2690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/>
            <a:r>
              <a:rPr lang="ar-DZ" sz="2400" b="1" dirty="0">
                <a:solidFill>
                  <a:schemeClr val="bg1"/>
                </a:solidFill>
              </a:rPr>
              <a:t>من التقييم الذاتي </a:t>
            </a:r>
            <a:r>
              <a:rPr lang="ar-DZ" sz="2400" b="1" dirty="0" smtClean="0">
                <a:solidFill>
                  <a:schemeClr val="bg1"/>
                </a:solidFill>
              </a:rPr>
              <a:t>إلى</a:t>
            </a:r>
            <a:r>
              <a:rPr lang="en-US" sz="2400" b="1" dirty="0" smtClean="0">
                <a:solidFill>
                  <a:schemeClr val="bg1"/>
                </a:solidFill>
              </a:rPr>
              <a:t>MWO </a:t>
            </a:r>
            <a:r>
              <a:rPr lang="ar-DZ" sz="2400" b="1" dirty="0">
                <a:solidFill>
                  <a:schemeClr val="bg1"/>
                </a:solidFill>
              </a:rPr>
              <a:t>التكيف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99394" y="861225"/>
            <a:ext cx="8128970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dirty="0"/>
              <a:t>تعبئة المنظمات غير الحكومية المتوسطية:</a:t>
            </a:r>
            <a:endParaRPr lang="en-US" sz="1800" dirty="0" smtClean="0"/>
          </a:p>
          <a:p>
            <a:pPr marL="1257300" lvl="2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altLang="fr-FR" sz="1800" dirty="0"/>
              <a:t>المنظمات غير الحكومية الوطنية القوية المشاركة بالفعل في الأراضي الرطبة والمياه ، وقادرة على نقل / ترجمة نتائج </a:t>
            </a:r>
            <a:r>
              <a:rPr lang="en-GB" altLang="fr-FR" sz="1800" dirty="0"/>
              <a:t>MWO </a:t>
            </a:r>
            <a:r>
              <a:rPr lang="ar-DZ" altLang="fr-FR" sz="1800" dirty="0" smtClean="0"/>
              <a:t> في </a:t>
            </a:r>
            <a:r>
              <a:rPr lang="ar-DZ" altLang="fr-FR" sz="1800" dirty="0"/>
              <a:t>بلدانها والضغط على صانعي القرار / القادة </a:t>
            </a:r>
            <a:r>
              <a:rPr lang="ar-DZ" altLang="fr-FR" sz="1800" dirty="0" smtClean="0"/>
              <a:t>السياسيين</a:t>
            </a:r>
          </a:p>
          <a:p>
            <a:pPr marL="1257300" lvl="2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3200" b="1" i="1" dirty="0" smtClean="0">
              <a:solidFill>
                <a:srgbClr val="FF0000"/>
              </a:solidFill>
            </a:endParaRPr>
          </a:p>
          <a:p>
            <a:pPr lvl="2">
              <a:buClr>
                <a:srgbClr val="4BACC6"/>
              </a:buClr>
            </a:pPr>
            <a:r>
              <a:rPr lang="ar-DZ" sz="3200" b="1" i="1" dirty="0" smtClean="0">
                <a:solidFill>
                  <a:srgbClr val="FF0000"/>
                </a:solidFill>
              </a:rPr>
              <a:t>أنتم </a:t>
            </a:r>
            <a:r>
              <a:rPr lang="ar-DZ" sz="3200" b="1" i="1" dirty="0">
                <a:solidFill>
                  <a:srgbClr val="FF0000"/>
                </a:solidFill>
              </a:rPr>
              <a:t>!!!!!!</a:t>
            </a:r>
            <a:endParaRPr lang="en-US" sz="1800" dirty="0" smtClean="0"/>
          </a:p>
          <a:p>
            <a:pPr marL="1257300" lvl="2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GB" altLang="fr-FR" sz="1800" dirty="0"/>
          </a:p>
          <a:p>
            <a:pPr marL="1257300" lvl="2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altLang="fr-FR" sz="1800" i="1" dirty="0"/>
              <a:t>بناء قدرات المنظمات غير الحكومية الوطنية الناشئة في البلدان التي لا يزال المجتمع المدني فيها ضعيفًا / صغيرًا (مشروع الحراس </a:t>
            </a:r>
            <a:r>
              <a:rPr lang="ar-DZ" altLang="fr-FR" sz="1800" i="1" dirty="0" err="1"/>
              <a:t>المغاربيين</a:t>
            </a:r>
            <a:r>
              <a:rPr lang="ar-DZ" altLang="fr-FR" sz="1800" i="1" dirty="0"/>
              <a:t> غير الحكوميين مع </a:t>
            </a:r>
            <a:r>
              <a:rPr lang="en-GB" altLang="fr-FR" sz="1800" i="1" dirty="0"/>
              <a:t>WWF-Medit. 2013-2015 ؛ </a:t>
            </a:r>
            <a:r>
              <a:rPr lang="ar-DZ" altLang="fr-FR" sz="1800" i="1" dirty="0"/>
              <a:t>مشروع </a:t>
            </a:r>
            <a:r>
              <a:rPr lang="en-GB" altLang="fr-FR" sz="1800" b="1" i="1" dirty="0" smtClean="0">
                <a:solidFill>
                  <a:srgbClr val="0070C0"/>
                </a:solidFill>
              </a:rPr>
              <a:t>AFD-FFEM</a:t>
            </a:r>
          </a:p>
          <a:p>
            <a:pPr marL="1257300" lvl="2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800100" lvl="1" indent="-342900" algn="r" rtl="1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ar-DZ" dirty="0"/>
              <a:t>أن يكون لديها "سفراء ميدانيون" لبناء القدرات على مستوى الوكالات الحكومية والمنظمات غير الحكومية والمديرين المحليين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3644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1454417" y="2238761"/>
            <a:ext cx="6549551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spcBef>
                <a:spcPts val="1200"/>
              </a:spcBef>
            </a:pPr>
            <a:r>
              <a:rPr lang="en-US" sz="24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- </a:t>
            </a:r>
            <a:r>
              <a:rPr lang="ar-DZ" sz="2400" b="1" dirty="0">
                <a:solidFill>
                  <a:srgbClr val="3C8284"/>
                </a:solidFill>
                <a:latin typeface="Maiandra GD" panose="020E0502030308020204" pitchFamily="34" charset="0"/>
              </a:rPr>
              <a:t>هل لديك أمثلة في بلدانك على "رسائل الأراضي الرطبة" التي خصصها سياسيون (محليون / وطنيون) أو وزارات ليست مسؤولة عن البيئة؟</a:t>
            </a:r>
            <a:endParaRPr lang="en-US" sz="2400" b="1" i="1" dirty="0" smtClean="0">
              <a:solidFill>
                <a:srgbClr val="3C8284"/>
              </a:solidFill>
              <a:latin typeface="Maiandra GD" panose="020E0502030308020204" pitchFamily="34" charset="0"/>
            </a:endParaRPr>
          </a:p>
          <a:p>
            <a:pPr lvl="0" algn="r" rtl="1">
              <a:spcBef>
                <a:spcPts val="1200"/>
              </a:spcBef>
            </a:pPr>
            <a:r>
              <a:rPr lang="ar-DZ" sz="3200" b="1" i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ما </a:t>
            </a:r>
            <a:r>
              <a:rPr lang="ar-DZ" sz="3200" b="1" i="1" dirty="0">
                <a:solidFill>
                  <a:srgbClr val="3C8284"/>
                </a:solidFill>
                <a:latin typeface="Maiandra GD" panose="020E0502030308020204" pitchFamily="34" charset="0"/>
              </a:rPr>
              <a:t>الذي دفع هذا النجاح</a:t>
            </a:r>
            <a:r>
              <a:rPr lang="ar-DZ" sz="3200" b="1" i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؟</a:t>
            </a:r>
            <a:r>
              <a:rPr lang="en-US" sz="3200" b="1" i="1" dirty="0">
                <a:solidFill>
                  <a:srgbClr val="3C8284"/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 </a:t>
            </a:r>
            <a:r>
              <a:rPr lang="en-US" sz="3200" b="1" i="1" dirty="0" smtClean="0">
                <a:solidFill>
                  <a:srgbClr val="3C8284"/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     </a:t>
            </a:r>
            <a:endParaRPr lang="en-US" sz="3200" b="1" i="1" dirty="0" smtClean="0">
              <a:solidFill>
                <a:srgbClr val="3C8284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Titre 2"/>
          <p:cNvSpPr txBox="1">
            <a:spLocks/>
          </p:cNvSpPr>
          <p:nvPr/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/>
            <a:r>
              <a:rPr lang="ar-DZ" sz="2400" b="1" dirty="0">
                <a:solidFill>
                  <a:schemeClr val="bg1"/>
                </a:solidFill>
              </a:rPr>
              <a:t>نقاش </a:t>
            </a:r>
            <a:r>
              <a:rPr lang="en-US" sz="2400" b="1" dirty="0" smtClean="0">
                <a:solidFill>
                  <a:schemeClr val="bg1"/>
                </a:solidFill>
              </a:rPr>
              <a:t>: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27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17958</TotalTime>
  <Words>567</Words>
  <Application>Microsoft Office PowerPoint</Application>
  <PresentationFormat>Affichage à l'écran (4:3)</PresentationFormat>
  <Paragraphs>66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9" baseType="lpstr">
      <vt:lpstr>Arial</vt:lpstr>
      <vt:lpstr>Arial Narrow</vt:lpstr>
      <vt:lpstr>Calibri</vt:lpstr>
      <vt:lpstr>Maiandra GD</vt:lpstr>
      <vt:lpstr>Tahoma</vt:lpstr>
      <vt:lpstr>Times New Roman</vt:lpstr>
      <vt:lpstr>Wingdings</vt:lpstr>
      <vt:lpstr>1_Thème Office</vt:lpstr>
      <vt:lpstr>20 نوفمبر 2019</vt:lpstr>
      <vt:lpstr>MWO 1    مجموعة واسعة من وسائل الاتصال / النشر</vt:lpstr>
      <vt:lpstr>Présentation PowerPoint</vt:lpstr>
      <vt:lpstr>Présentation PowerPoint</vt:lpstr>
      <vt:lpstr>أداة MWO الجديدة المحتملة؟ الرسوم البيانية (قريبا)</vt:lpstr>
      <vt:lpstr>أداة MWO الجديدة المحتملة؟ الرسوم البيانية (قريبا)</vt:lpstr>
      <vt:lpstr>Présentation PowerPoint</vt:lpstr>
      <vt:lpstr>Présentation PowerPoint</vt:lpstr>
      <vt:lpstr>Présentation PowerPoint</vt:lpstr>
      <vt:lpstr>Présentation PowerPoint</vt:lpstr>
      <vt:lpstr>www.tourduvalat.org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jenyfer</dc:creator>
  <cp:lastModifiedBy>Utilisateur Windows</cp:lastModifiedBy>
  <cp:revision>497</cp:revision>
  <dcterms:created xsi:type="dcterms:W3CDTF">2011-05-03T08:32:01Z</dcterms:created>
  <dcterms:modified xsi:type="dcterms:W3CDTF">2020-08-18T11:16:07Z</dcterms:modified>
</cp:coreProperties>
</file>