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4" r:id="rId3"/>
    <p:sldId id="279" r:id="rId4"/>
    <p:sldId id="275" r:id="rId5"/>
    <p:sldId id="276" r:id="rId6"/>
    <p:sldId id="278"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66" d="100"/>
          <a:sy n="66" d="100"/>
        </p:scale>
        <p:origin x="376"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Perennou" userId="0b2f8c2c-ba41-42f6-955d-1d8f2cf96a74" providerId="ADAL" clId="{9E21CB6D-EF10-42B1-812F-E91C4695A100}"/>
    <pc:docChg chg="custSel modSld">
      <pc:chgData name="Christian Perennou" userId="0b2f8c2c-ba41-42f6-955d-1d8f2cf96a74" providerId="ADAL" clId="{9E21CB6D-EF10-42B1-812F-E91C4695A100}" dt="2025-01-22T15:02:40.999" v="6" actId="20577"/>
      <pc:docMkLst>
        <pc:docMk/>
      </pc:docMkLst>
      <pc:sldChg chg="modSp mod">
        <pc:chgData name="Christian Perennou" userId="0b2f8c2c-ba41-42f6-955d-1d8f2cf96a74" providerId="ADAL" clId="{9E21CB6D-EF10-42B1-812F-E91C4695A100}" dt="2025-01-22T15:02:40.999" v="6" actId="20577"/>
        <pc:sldMkLst>
          <pc:docMk/>
          <pc:sldMk cId="3467390442" sldId="256"/>
        </pc:sldMkLst>
        <pc:spChg chg="mod">
          <ac:chgData name="Christian Perennou" userId="0b2f8c2c-ba41-42f6-955d-1d8f2cf96a74" providerId="ADAL" clId="{9E21CB6D-EF10-42B1-812F-E91C4695A100}" dt="2025-01-22T15:02:40.999" v="6" actId="20577"/>
          <ac:spMkLst>
            <pc:docMk/>
            <pc:sldMk cId="3467390442" sldId="256"/>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fr-FR"/>
              <a:t>Modifiez le style du titre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2/4/2025</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fr-FR"/>
              <a:t>Cliquez sur l'icône pour ajouter une image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fr-FR"/>
              <a:t>Modifiez le style du titre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fr-FR"/>
              <a:t>Modifiez le style du titre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fr-FR"/>
              <a:t>Modifiez le style du titre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fr-FR"/>
              <a:t>Modifiez le style du titre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2/4/2025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fr-FR"/>
              <a:t>Modifiez le style du titre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fr-FR"/>
              <a:t>Cliquez sur l'icône pour ajouter une image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fr-FR"/>
              <a:t>Cliquez sur l'icône pour ajouter une image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fr-FR"/>
              <a:t>Cliquez sur l'icône pour ajouter une image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2/4/2025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fr-FR"/>
              <a:t>Modifiez le style du titre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dirty="0"/>
              <a:t>2/4/2025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fr-FR"/>
              <a:t>Modifiez le style du titre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1141410" y="3073397"/>
            <a:ext cx="4878391" cy="271780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6172200" y="3073397"/>
            <a:ext cx="4875210" cy="271780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2/4/2025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2/4/2025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2/4/2025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2/4/2025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2/4/2025</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dirty="0"/>
              <a:t>Contribution à la création de l’Observatoire des Zones Humides du</a:t>
            </a:r>
            <a:br>
              <a:rPr lang="fr-FR" dirty="0"/>
            </a:br>
            <a:endParaRPr lang="fr-FR" dirty="0"/>
          </a:p>
        </p:txBody>
      </p:sp>
      <p:sp>
        <p:nvSpPr>
          <p:cNvPr id="3" name="Sous-titre 2"/>
          <p:cNvSpPr>
            <a:spLocks noGrp="1"/>
          </p:cNvSpPr>
          <p:nvPr>
            <p:ph type="subTitle" idx="1"/>
          </p:nvPr>
        </p:nvSpPr>
        <p:spPr>
          <a:xfrm>
            <a:off x="2099445" y="2554514"/>
            <a:ext cx="8791575" cy="2032568"/>
          </a:xfrm>
        </p:spPr>
        <p:txBody>
          <a:bodyPr>
            <a:normAutofit/>
          </a:bodyPr>
          <a:lstStyle/>
          <a:p>
            <a:pPr algn="ctr"/>
            <a:r>
              <a:rPr lang="fr-FR" dirty="0" smtClean="0">
                <a:solidFill>
                  <a:schemeClr val="bg2">
                    <a:lumMod val="60000"/>
                    <a:lumOff val="40000"/>
                  </a:schemeClr>
                </a:solidFill>
              </a:rPr>
              <a:t>OZHGT </a:t>
            </a:r>
            <a:r>
              <a:rPr lang="ar-DZ" dirty="0">
                <a:solidFill>
                  <a:schemeClr val="bg2">
                    <a:lumMod val="60000"/>
                    <a:lumOff val="40000"/>
                  </a:schemeClr>
                </a:solidFill>
              </a:rPr>
              <a:t>مرصد المناطق الرطبة تونس الكبرى</a:t>
            </a:r>
            <a:endParaRPr lang="fr-FR" dirty="0">
              <a:solidFill>
                <a:schemeClr val="bg2">
                  <a:lumMod val="60000"/>
                  <a:lumOff val="40000"/>
                </a:schemeClr>
              </a:solidFill>
            </a:endParaRPr>
          </a:p>
        </p:txBody>
      </p:sp>
      <p:pic>
        <p:nvPicPr>
          <p:cNvPr id="9" name="Image 8" descr="https://scontent.fnbe1-1.fna.fbcdn.net/v/t1.15752-9/87631754_792892431198847_4220224728926781440_n.jpg?_nc_cat=110&amp;_nc_ohc=eZhkwJRMTWEAX-qMxzF&amp;_nc_ht=scontent.fnbe1-1.fna&amp;oh=625828f9b89dc56749e5f855027dccfd&amp;oe=5EBA696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2488" y="620439"/>
            <a:ext cx="1393825" cy="648335"/>
          </a:xfrm>
          <a:prstGeom prst="rect">
            <a:avLst/>
          </a:prstGeom>
          <a:noFill/>
          <a:ln>
            <a:noFill/>
          </a:ln>
        </p:spPr>
      </p:pic>
      <p:pic>
        <p:nvPicPr>
          <p:cNvPr id="10" name="Image 9" descr="https://lh5.googleusercontent.com/BmNBYuJeMd85CsVefMQ-zr9oqb2-2s50D2-V0lpCo0Iv1QLN8G9vJRmdMkvtm_94eRY7nXrqO1xBKd4zQu7ziXoJJc6Odd4QTZitEDetdndDpSRIiv735oH2wfXqGSLDg1ehYe0lmwYCOwlJTJVcek3qrSWWzmTXB4kix0ECMB7DoIEixpI9PrGiI5lMEQ"/>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7834" y="708069"/>
            <a:ext cx="1238250" cy="518160"/>
          </a:xfrm>
          <a:prstGeom prst="rect">
            <a:avLst/>
          </a:prstGeom>
          <a:noFill/>
          <a:ln>
            <a:noFill/>
          </a:ln>
        </p:spPr>
      </p:pic>
      <p:pic>
        <p:nvPicPr>
          <p:cNvPr id="11" name="Image 10" descr="C:\Users\AAN\AppData\Local\Microsoft\Windows\Temporary Internet Files\Content.Outlook\M3B0HPXY\logo_ltv.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74519" y="582974"/>
            <a:ext cx="752475" cy="752475"/>
          </a:xfrm>
          <a:prstGeom prst="rect">
            <a:avLst/>
          </a:prstGeom>
          <a:noFill/>
          <a:ln>
            <a:noFill/>
          </a:ln>
        </p:spPr>
      </p:pic>
      <p:pic>
        <p:nvPicPr>
          <p:cNvPr id="12" name="Image 11" descr="FFEM-logo"/>
          <p:cNvPicPr/>
          <p:nvPr/>
        </p:nvPicPr>
        <p:blipFill>
          <a:blip r:embed="rId5">
            <a:extLst>
              <a:ext uri="{28A0092B-C50C-407E-A947-70E740481C1C}">
                <a14:useLocalDpi xmlns:a14="http://schemas.microsoft.com/office/drawing/2010/main" val="0"/>
              </a:ext>
            </a:extLst>
          </a:blip>
          <a:srcRect/>
          <a:stretch>
            <a:fillRect/>
          </a:stretch>
        </p:blipFill>
        <p:spPr bwMode="auto">
          <a:xfrm>
            <a:off x="7407004" y="671874"/>
            <a:ext cx="2688590" cy="604520"/>
          </a:xfrm>
          <a:prstGeom prst="rect">
            <a:avLst/>
          </a:prstGeom>
          <a:noFill/>
          <a:ln>
            <a:noFill/>
          </a:ln>
        </p:spPr>
      </p:pic>
      <p:pic>
        <p:nvPicPr>
          <p:cNvPr id="13" name="Image 12" descr="C:\Users\pc\Desktop\310086373_478920960945572_5304770808063677746_n.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9484" y="587690"/>
            <a:ext cx="748665" cy="748665"/>
          </a:xfrm>
          <a:prstGeom prst="rect">
            <a:avLst/>
          </a:prstGeom>
          <a:noFill/>
          <a:ln>
            <a:noFill/>
          </a:ln>
        </p:spPr>
      </p:pic>
      <p:sp>
        <p:nvSpPr>
          <p:cNvPr id="4" name="Rectangle 1"/>
          <p:cNvSpPr>
            <a:spLocks noChangeArrowheads="1"/>
          </p:cNvSpPr>
          <p:nvPr/>
        </p:nvSpPr>
        <p:spPr bwMode="auto">
          <a:xfrm>
            <a:off x="4610284" y="3139427"/>
            <a:ext cx="376989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fr-FR" sz="2400" b="1" i="0" u="none" strike="noStrike" cap="none" normalizeH="0" baseline="0" dirty="0" smtClean="0">
                <a:ln>
                  <a:noFill/>
                </a:ln>
                <a:solidFill>
                  <a:srgbClr val="FF0000"/>
                </a:solidFill>
                <a:effectLst/>
                <a:latin typeface="Arial" panose="020B0604020202020204" pitchFamily="34" charset="0"/>
                <a:cs typeface="Arial" panose="020B0604020202020204" pitchFamily="34" charset="0"/>
              </a:rPr>
              <a:t>التواصل/نشر النتائج</a:t>
            </a:r>
            <a:r>
              <a:rPr kumimoji="0" lang="fr-FR" altLang="fr-FR" sz="2400" b="1" i="0" u="none" strike="noStrike" cap="none" normalizeH="0" baseline="0" dirty="0" smtClean="0">
                <a:ln>
                  <a:noFill/>
                </a:ln>
                <a:solidFill>
                  <a:srgbClr val="FF0000"/>
                </a:solidFill>
                <a:effectLst/>
                <a:latin typeface="Arial" panose="020B0604020202020204" pitchFamily="34" charset="0"/>
                <a:cs typeface="Arial" panose="020B0604020202020204" pitchFamily="34" charset="0"/>
              </a:rPr>
              <a:t> :</a:t>
            </a:r>
            <a:endParaRPr kumimoji="0" lang="fr-FR" altLang="fr-FR" sz="2400" b="0" i="0" u="none" strike="noStrike" cap="none" normalizeH="0" baseline="0" dirty="0" smtClean="0">
              <a:ln>
                <a:noFill/>
              </a:ln>
              <a:solidFill>
                <a:srgbClr val="FF0000"/>
              </a:solidFill>
              <a:effectLst/>
              <a:latin typeface="Arial" panose="020B0604020202020204" pitchFamily="34" charset="0"/>
            </a:endParaRPr>
          </a:p>
          <a:p>
            <a:pPr marL="0" marR="0" lvl="0" indent="0" algn="ctr" defTabSz="914400" rtl="1" eaLnBrk="0" fontAlgn="base" latinLnBrk="0" hangingPunct="0">
              <a:lnSpc>
                <a:spcPct val="100000"/>
              </a:lnSpc>
              <a:spcBef>
                <a:spcPct val="0"/>
              </a:spcBef>
              <a:spcAft>
                <a:spcPct val="0"/>
              </a:spcAft>
              <a:buClrTx/>
              <a:buSzTx/>
              <a:buFontTx/>
              <a:buChar char="•"/>
              <a:tabLst/>
            </a:pPr>
            <a:r>
              <a:rPr kumimoji="0" lang="ar-SA" altLang="fr-FR" sz="2400" b="1" i="0" u="none" strike="noStrike" cap="none" normalizeH="0" baseline="0" dirty="0" smtClean="0">
                <a:ln>
                  <a:noFill/>
                </a:ln>
                <a:solidFill>
                  <a:srgbClr val="FF0000"/>
                </a:solidFill>
                <a:effectLst/>
                <a:latin typeface="Arial" panose="020B0604020202020204" pitchFamily="34" charset="0"/>
                <a:cs typeface="Arial" panose="020B0604020202020204" pitchFamily="34" charset="0"/>
              </a:rPr>
              <a:t>إلى الفئات المستهدفة؟</a:t>
            </a:r>
            <a:endParaRPr kumimoji="0" lang="fr-FR" altLang="fr-FR" sz="2400" b="0" i="0" u="none" strike="noStrike" cap="none" normalizeH="0" baseline="0" dirty="0" smtClean="0">
              <a:ln>
                <a:noFill/>
              </a:ln>
              <a:solidFill>
                <a:srgbClr val="FF0000"/>
              </a:solidFill>
              <a:effectLst/>
              <a:latin typeface="Arial" panose="020B0604020202020204" pitchFamily="34" charset="0"/>
            </a:endParaRPr>
          </a:p>
          <a:p>
            <a:pPr marL="0" marR="0" lvl="0" indent="0" algn="ctr" defTabSz="914400" rtl="1" eaLnBrk="0" fontAlgn="base" latinLnBrk="0" hangingPunct="0">
              <a:lnSpc>
                <a:spcPct val="100000"/>
              </a:lnSpc>
              <a:spcBef>
                <a:spcPct val="0"/>
              </a:spcBef>
              <a:spcAft>
                <a:spcPct val="0"/>
              </a:spcAft>
              <a:buClrTx/>
              <a:buSzTx/>
              <a:buFontTx/>
              <a:buChar char="•"/>
              <a:tabLst/>
            </a:pPr>
            <a:r>
              <a:rPr kumimoji="0" lang="ar-SA" altLang="fr-FR" sz="2400" b="0" i="0" u="none" strike="noStrike" cap="none" normalizeH="0" baseline="0" dirty="0" smtClean="0">
                <a:ln>
                  <a:noFill/>
                </a:ln>
                <a:solidFill>
                  <a:srgbClr val="FF0000"/>
                </a:solidFill>
                <a:effectLst/>
                <a:latin typeface="Arial" panose="020B0604020202020204" pitchFamily="34" charset="0"/>
                <a:cs typeface="Arial" panose="020B0604020202020204" pitchFamily="34" charset="0"/>
              </a:rPr>
              <a:t>ما هي العوائق والفرص؟</a:t>
            </a:r>
            <a:endParaRPr kumimoji="0" lang="fr-FR" altLang="fr-FR" sz="2400" b="0" i="0" u="none" strike="noStrike" cap="none" normalizeH="0" baseline="0" dirty="0" smtClean="0">
              <a:ln>
                <a:noFill/>
              </a:ln>
              <a:solidFill>
                <a:srgbClr val="FF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2400" b="0" i="0" u="none" strike="noStrike" cap="none" normalizeH="0" baseline="0" dirty="0" smtClean="0">
              <a:ln>
                <a:noFill/>
              </a:ln>
              <a:solidFill>
                <a:srgbClr val="FF0000"/>
              </a:solidFill>
              <a:effectLst/>
              <a:latin typeface="Arial" panose="020B0604020202020204" pitchFamily="34" charset="0"/>
            </a:endParaRPr>
          </a:p>
        </p:txBody>
      </p:sp>
    </p:spTree>
    <p:extLst>
      <p:ext uri="{BB962C8B-B14F-4D97-AF65-F5344CB8AC3E}">
        <p14:creationId xmlns:p14="http://schemas.microsoft.com/office/powerpoint/2010/main" val="3467390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141413" y="248630"/>
            <a:ext cx="9905998" cy="1478570"/>
          </a:xfrm>
        </p:spPr>
        <p:txBody>
          <a:bodyPr>
            <a:normAutofit/>
          </a:bodyPr>
          <a:lstStyle/>
          <a:p>
            <a:r>
              <a:rPr lang="ar-DZ" b="1" dirty="0">
                <a:solidFill>
                  <a:schemeClr val="bg1"/>
                </a:solidFill>
              </a:rPr>
              <a:t>التواصل ونشر النتائج من قبل جمعية أصدقاء الطيور</a:t>
            </a:r>
            <a:endParaRPr lang="fr-FR" b="1" dirty="0">
              <a:solidFill>
                <a:schemeClr val="bg1"/>
              </a:solidFill>
            </a:endParaRPr>
          </a:p>
        </p:txBody>
      </p:sp>
      <p:sp>
        <p:nvSpPr>
          <p:cNvPr id="3" name="Espace réservé du contenu 2"/>
          <p:cNvSpPr>
            <a:spLocks noGrp="1"/>
          </p:cNvSpPr>
          <p:nvPr>
            <p:ph idx="1"/>
          </p:nvPr>
        </p:nvSpPr>
        <p:spPr>
          <a:xfrm>
            <a:off x="1141412" y="1727200"/>
            <a:ext cx="9905999" cy="4789713"/>
          </a:xfrm>
        </p:spPr>
        <p:txBody>
          <a:bodyPr>
            <a:normAutofit fontScale="92500"/>
          </a:bodyPr>
          <a:lstStyle/>
          <a:p>
            <a:pPr algn="r" rtl="1">
              <a:lnSpc>
                <a:spcPct val="200000"/>
              </a:lnSpc>
              <a:buFont typeface="Wingdings" panose="05000000000000000000" pitchFamily="2" charset="2"/>
              <a:buChar char="§"/>
            </a:pPr>
            <a:r>
              <a:rPr lang="ar-DZ" dirty="0">
                <a:solidFill>
                  <a:schemeClr val="bg1"/>
                </a:solidFill>
              </a:rPr>
              <a:t>المنشورات، التقارير، الجرد (توفير بيانات دقيقة وتحليلات لإبلاغ السياسات العامة والتنظيمات</a:t>
            </a:r>
            <a:r>
              <a:rPr lang="ar-DZ" dirty="0" smtClean="0">
                <a:solidFill>
                  <a:schemeClr val="bg1"/>
                </a:solidFill>
              </a:rPr>
              <a:t>)</a:t>
            </a:r>
            <a:endParaRPr lang="fr-FR" dirty="0" smtClean="0">
              <a:solidFill>
                <a:schemeClr val="bg1"/>
              </a:solidFill>
            </a:endParaRPr>
          </a:p>
          <a:p>
            <a:pPr algn="r" rtl="1">
              <a:lnSpc>
                <a:spcPct val="200000"/>
              </a:lnSpc>
              <a:buFont typeface="Wingdings" panose="05000000000000000000" pitchFamily="2" charset="2"/>
              <a:buChar char="§"/>
            </a:pPr>
            <a:r>
              <a:rPr lang="ar-DZ" dirty="0" smtClean="0">
                <a:solidFill>
                  <a:schemeClr val="bg1"/>
                </a:solidFill>
              </a:rPr>
              <a:t>الإعلام </a:t>
            </a:r>
            <a:r>
              <a:rPr lang="ar-DZ" dirty="0">
                <a:solidFill>
                  <a:schemeClr val="bg1"/>
                </a:solidFill>
              </a:rPr>
              <a:t>التقليدي ووسائل التواصل الاجتماعي (زيادة الرؤية، دعم الجمهور</a:t>
            </a:r>
            <a:r>
              <a:rPr lang="ar-DZ" dirty="0" smtClean="0">
                <a:solidFill>
                  <a:schemeClr val="bg1"/>
                </a:solidFill>
              </a:rPr>
              <a:t>)</a:t>
            </a:r>
            <a:endParaRPr lang="fr-FR" dirty="0" smtClean="0">
              <a:solidFill>
                <a:schemeClr val="bg1"/>
              </a:solidFill>
            </a:endParaRPr>
          </a:p>
          <a:p>
            <a:pPr algn="r" rtl="1">
              <a:lnSpc>
                <a:spcPct val="200000"/>
              </a:lnSpc>
              <a:buFont typeface="Wingdings" panose="05000000000000000000" pitchFamily="2" charset="2"/>
              <a:buChar char="§"/>
            </a:pPr>
            <a:r>
              <a:rPr lang="ar-DZ" dirty="0" smtClean="0">
                <a:solidFill>
                  <a:schemeClr val="bg1"/>
                </a:solidFill>
              </a:rPr>
              <a:t>التدخلات </a:t>
            </a:r>
            <a:r>
              <a:rPr lang="ar-DZ" dirty="0">
                <a:solidFill>
                  <a:schemeClr val="bg1"/>
                </a:solidFill>
              </a:rPr>
              <a:t>الإذاعية والتلفزيونية (نشر المعلومات والتوعية لجمهور واسع</a:t>
            </a:r>
            <a:r>
              <a:rPr lang="ar-DZ" dirty="0" smtClean="0">
                <a:solidFill>
                  <a:schemeClr val="bg1"/>
                </a:solidFill>
              </a:rPr>
              <a:t>)</a:t>
            </a:r>
            <a:endParaRPr lang="fr-FR" dirty="0" smtClean="0">
              <a:solidFill>
                <a:schemeClr val="bg1"/>
              </a:solidFill>
            </a:endParaRPr>
          </a:p>
          <a:p>
            <a:pPr algn="r" rtl="1">
              <a:lnSpc>
                <a:spcPct val="200000"/>
              </a:lnSpc>
              <a:buFont typeface="Wingdings" panose="05000000000000000000" pitchFamily="2" charset="2"/>
              <a:buChar char="§"/>
            </a:pPr>
            <a:r>
              <a:rPr lang="ar-DZ" dirty="0" smtClean="0">
                <a:solidFill>
                  <a:schemeClr val="bg1"/>
                </a:solidFill>
              </a:rPr>
              <a:t>ورش </a:t>
            </a:r>
            <a:r>
              <a:rPr lang="ar-DZ" dirty="0">
                <a:solidFill>
                  <a:schemeClr val="bg1"/>
                </a:solidFill>
              </a:rPr>
              <a:t>العمل والتشاور (تعزيز القدرات، التوعية، وتعزيز التعاون</a:t>
            </a:r>
            <a:r>
              <a:rPr lang="ar-DZ" dirty="0" smtClean="0">
                <a:solidFill>
                  <a:schemeClr val="bg1"/>
                </a:solidFill>
              </a:rPr>
              <a:t>)</a:t>
            </a:r>
            <a:endParaRPr lang="fr-FR" dirty="0" smtClean="0">
              <a:solidFill>
                <a:schemeClr val="bg1"/>
              </a:solidFill>
            </a:endParaRPr>
          </a:p>
          <a:p>
            <a:pPr algn="r" rtl="1">
              <a:lnSpc>
                <a:spcPct val="200000"/>
              </a:lnSpc>
              <a:buFont typeface="Wingdings" panose="05000000000000000000" pitchFamily="2" charset="2"/>
              <a:buChar char="§"/>
            </a:pPr>
            <a:r>
              <a:rPr lang="ar-DZ" dirty="0" smtClean="0">
                <a:solidFill>
                  <a:schemeClr val="bg1"/>
                </a:solidFill>
              </a:rPr>
              <a:t>التعاون </a:t>
            </a:r>
            <a:r>
              <a:rPr lang="ar-DZ" dirty="0">
                <a:solidFill>
                  <a:schemeClr val="bg1"/>
                </a:solidFill>
              </a:rPr>
              <a:t>مع الشركاء (تسهيل الحوار بين الجهات الفاعلة المختلفة لصياغة حلول مشتركة ومتناسقة</a:t>
            </a:r>
            <a:r>
              <a:rPr lang="ar-DZ" dirty="0" smtClean="0">
                <a:solidFill>
                  <a:schemeClr val="bg1"/>
                </a:solidFill>
              </a:rPr>
              <a:t>)</a:t>
            </a:r>
            <a:endParaRPr lang="fr-FR" dirty="0" smtClean="0">
              <a:solidFill>
                <a:schemeClr val="bg1"/>
              </a:solidFill>
            </a:endParaRPr>
          </a:p>
          <a:p>
            <a:pPr algn="r" rtl="1">
              <a:lnSpc>
                <a:spcPct val="200000"/>
              </a:lnSpc>
              <a:buFont typeface="Wingdings" panose="05000000000000000000" pitchFamily="2" charset="2"/>
              <a:buChar char="§"/>
            </a:pPr>
            <a:r>
              <a:rPr lang="ar-DZ" dirty="0" smtClean="0">
                <a:solidFill>
                  <a:schemeClr val="bg1"/>
                </a:solidFill>
              </a:rPr>
              <a:t>المشاريع </a:t>
            </a:r>
            <a:r>
              <a:rPr lang="ar-DZ" dirty="0">
                <a:solidFill>
                  <a:schemeClr val="bg1"/>
                </a:solidFill>
              </a:rPr>
              <a:t>المجتمعية (المشاريع التشاركية تعزز شعورًا بالمسؤولية المشتركة والتعاون</a:t>
            </a:r>
            <a:r>
              <a:rPr lang="ar-DZ" b="1" dirty="0">
                <a:solidFill>
                  <a:schemeClr val="bg1"/>
                </a:solidFill>
              </a:rPr>
              <a:t>)</a:t>
            </a:r>
            <a:endParaRPr lang="fr-FR" dirty="0" smtClean="0">
              <a:solidFill>
                <a:schemeClr val="bg2">
                  <a:lumMod val="75000"/>
                </a:schemeClr>
              </a:solidFill>
            </a:endParaRPr>
          </a:p>
          <a:p>
            <a:pPr marL="0" indent="0">
              <a:buNone/>
            </a:pPr>
            <a:endParaRPr lang="fr-FR" dirty="0">
              <a:solidFill>
                <a:srgbClr val="FF0000"/>
              </a:solidFill>
            </a:endParaRPr>
          </a:p>
          <a:p>
            <a:pPr marL="0" indent="0">
              <a:buNone/>
            </a:pPr>
            <a:endParaRPr lang="fr-FR" dirty="0">
              <a:solidFill>
                <a:schemeClr val="bg1"/>
              </a:solidFill>
            </a:endParaRPr>
          </a:p>
          <a:p>
            <a:pPr marL="0" indent="0">
              <a:buNone/>
            </a:pPr>
            <a:endParaRPr lang="fr-FR" dirty="0">
              <a:solidFill>
                <a:schemeClr val="bg1"/>
              </a:solidFill>
            </a:endParaRPr>
          </a:p>
          <a:p>
            <a:pPr marL="0" indent="0">
              <a:buNone/>
            </a:pPr>
            <a:endParaRPr lang="fr-FR" dirty="0">
              <a:solidFill>
                <a:schemeClr val="bg1"/>
              </a:solidFill>
            </a:endParaRPr>
          </a:p>
        </p:txBody>
      </p:sp>
    </p:spTree>
    <p:extLst>
      <p:ext uri="{BB962C8B-B14F-4D97-AF65-F5344CB8AC3E}">
        <p14:creationId xmlns:p14="http://schemas.microsoft.com/office/powerpoint/2010/main" val="898820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rtl="1"/>
            <a:r>
              <a:rPr lang="ar-DZ" b="1" dirty="0">
                <a:solidFill>
                  <a:schemeClr val="bg1"/>
                </a:solidFill>
              </a:rPr>
              <a:t>التوافق مع الأهداف</a:t>
            </a:r>
            <a:endParaRPr lang="fr-FR" b="1" dirty="0"/>
          </a:p>
        </p:txBody>
      </p:sp>
      <p:sp>
        <p:nvSpPr>
          <p:cNvPr id="3" name="Espace réservé du contenu 2"/>
          <p:cNvSpPr>
            <a:spLocks noGrp="1"/>
          </p:cNvSpPr>
          <p:nvPr>
            <p:ph idx="1"/>
          </p:nvPr>
        </p:nvSpPr>
        <p:spPr>
          <a:xfrm>
            <a:off x="1141412" y="1712686"/>
            <a:ext cx="9905999" cy="5145314"/>
          </a:xfrm>
        </p:spPr>
        <p:txBody>
          <a:bodyPr>
            <a:normAutofit/>
          </a:bodyPr>
          <a:lstStyle/>
          <a:p>
            <a:pPr algn="r" rtl="1">
              <a:lnSpc>
                <a:spcPct val="150000"/>
              </a:lnSpc>
            </a:pPr>
            <a:r>
              <a:rPr lang="ar-DZ" b="1" dirty="0">
                <a:solidFill>
                  <a:schemeClr val="bg1"/>
                </a:solidFill>
              </a:rPr>
              <a:t>الوقاية من المشاريع الضارة</a:t>
            </a:r>
            <a:r>
              <a:rPr lang="ar-DZ" dirty="0">
                <a:solidFill>
                  <a:schemeClr val="bg1"/>
                </a:solidFill>
              </a:rPr>
              <a:t>: من خلال استهداف صناع القرار وتوفير بيانات دقيقة للتأثير على السياسات من أجل حظر أو إعادة توجيه المشاريع الضارة حول سبخة </a:t>
            </a:r>
            <a:r>
              <a:rPr lang="ar-DZ" dirty="0" err="1">
                <a:solidFill>
                  <a:schemeClr val="bg1"/>
                </a:solidFill>
              </a:rPr>
              <a:t>سجوومي</a:t>
            </a:r>
            <a:r>
              <a:rPr lang="ar-DZ" dirty="0" smtClean="0">
                <a:solidFill>
                  <a:schemeClr val="bg1"/>
                </a:solidFill>
              </a:rPr>
              <a:t>.</a:t>
            </a:r>
            <a:endParaRPr lang="fr-FR" dirty="0" smtClean="0">
              <a:solidFill>
                <a:schemeClr val="bg1"/>
              </a:solidFill>
            </a:endParaRPr>
          </a:p>
          <a:p>
            <a:pPr algn="r" rtl="1">
              <a:lnSpc>
                <a:spcPct val="150000"/>
              </a:lnSpc>
            </a:pPr>
            <a:r>
              <a:rPr lang="ar-DZ" b="1" dirty="0" smtClean="0">
                <a:solidFill>
                  <a:schemeClr val="bg1"/>
                </a:solidFill>
              </a:rPr>
              <a:t>مثال </a:t>
            </a:r>
            <a:r>
              <a:rPr lang="ar-DZ" b="1" dirty="0">
                <a:solidFill>
                  <a:schemeClr val="bg1"/>
                </a:solidFill>
              </a:rPr>
              <a:t>عملي</a:t>
            </a:r>
            <a:r>
              <a:rPr lang="ar-DZ" dirty="0">
                <a:solidFill>
                  <a:schemeClr val="bg1"/>
                </a:solidFill>
              </a:rPr>
              <a:t>: تغيير دراسة الأثر البيئي وتدخل وزارة التجهيز في سبخة </a:t>
            </a:r>
            <a:r>
              <a:rPr lang="ar-DZ" dirty="0" err="1">
                <a:solidFill>
                  <a:schemeClr val="bg1"/>
                </a:solidFill>
              </a:rPr>
              <a:t>سجوومي</a:t>
            </a:r>
            <a:r>
              <a:rPr lang="ar-DZ" dirty="0">
                <a:solidFill>
                  <a:schemeClr val="bg1"/>
                </a:solidFill>
              </a:rPr>
              <a:t>، المناصرة (ميثاق سبخة </a:t>
            </a:r>
            <a:r>
              <a:rPr lang="ar-DZ" dirty="0" err="1">
                <a:solidFill>
                  <a:schemeClr val="bg1"/>
                </a:solidFill>
              </a:rPr>
              <a:t>سجوومي</a:t>
            </a:r>
            <a:r>
              <a:rPr lang="ar-DZ" dirty="0" smtClean="0">
                <a:solidFill>
                  <a:schemeClr val="bg1"/>
                </a:solidFill>
              </a:rPr>
              <a:t>).</a:t>
            </a:r>
            <a:endParaRPr lang="fr-FR" dirty="0" smtClean="0">
              <a:solidFill>
                <a:schemeClr val="bg1"/>
              </a:solidFill>
            </a:endParaRPr>
          </a:p>
          <a:p>
            <a:pPr algn="r" rtl="1">
              <a:lnSpc>
                <a:spcPct val="150000"/>
              </a:lnSpc>
            </a:pPr>
            <a:r>
              <a:rPr lang="ar-DZ" b="1" dirty="0" smtClean="0">
                <a:solidFill>
                  <a:schemeClr val="bg1"/>
                </a:solidFill>
              </a:rPr>
              <a:t>التوعية </a:t>
            </a:r>
            <a:r>
              <a:rPr lang="ar-DZ" b="1" dirty="0">
                <a:solidFill>
                  <a:schemeClr val="bg1"/>
                </a:solidFill>
              </a:rPr>
              <a:t>والتعليم</a:t>
            </a:r>
            <a:r>
              <a:rPr lang="ar-DZ" dirty="0">
                <a:solidFill>
                  <a:schemeClr val="bg1"/>
                </a:solidFill>
              </a:rPr>
              <a:t>: خلق فهم ودعم عام للحفاظ على المناطق الرطبة، وهو أمر أساسي لاتخاذ إجراءات مستدامة على المدى الطويل (</a:t>
            </a:r>
            <a:r>
              <a:rPr lang="fr-FR" dirty="0">
                <a:solidFill>
                  <a:schemeClr val="bg1"/>
                </a:solidFill>
              </a:rPr>
              <a:t>USB، GLC، </a:t>
            </a:r>
            <a:r>
              <a:rPr lang="ar-DZ" dirty="0">
                <a:solidFill>
                  <a:schemeClr val="bg1"/>
                </a:solidFill>
              </a:rPr>
              <a:t>مجموعة فيسبوك مخصصة</a:t>
            </a:r>
            <a:r>
              <a:rPr lang="ar-DZ" dirty="0" smtClean="0">
                <a:solidFill>
                  <a:schemeClr val="bg1"/>
                </a:solidFill>
              </a:rPr>
              <a:t>).</a:t>
            </a:r>
            <a:endParaRPr lang="fr-FR" dirty="0" smtClean="0">
              <a:solidFill>
                <a:schemeClr val="bg1"/>
              </a:solidFill>
            </a:endParaRPr>
          </a:p>
          <a:p>
            <a:pPr algn="r" rtl="1">
              <a:lnSpc>
                <a:spcPct val="150000"/>
              </a:lnSpc>
            </a:pPr>
            <a:r>
              <a:rPr lang="ar-DZ" b="1" dirty="0" smtClean="0">
                <a:solidFill>
                  <a:schemeClr val="bg1"/>
                </a:solidFill>
              </a:rPr>
              <a:t>الإدارة </a:t>
            </a:r>
            <a:r>
              <a:rPr lang="ar-DZ" b="1" dirty="0">
                <a:solidFill>
                  <a:schemeClr val="bg1"/>
                </a:solidFill>
              </a:rPr>
              <a:t>التشاركية</a:t>
            </a:r>
            <a:r>
              <a:rPr lang="ar-DZ" dirty="0">
                <a:solidFill>
                  <a:schemeClr val="bg1"/>
                </a:solidFill>
              </a:rPr>
              <a:t>: إشراك المجتمعات المحلية يضمن أن حلول إدارة المناطق الرطبة تكون ملائمة ومدعومة من قبل أولئك الذين يعتمدون عليها بشكل مباشر (المتابعة، العلوم المواطنية)</a:t>
            </a:r>
            <a:endParaRPr lang="fr-FR" dirty="0">
              <a:solidFill>
                <a:schemeClr val="bg1"/>
              </a:solidFill>
            </a:endParaRPr>
          </a:p>
        </p:txBody>
      </p:sp>
    </p:spTree>
    <p:extLst>
      <p:ext uri="{BB962C8B-B14F-4D97-AF65-F5344CB8AC3E}">
        <p14:creationId xmlns:p14="http://schemas.microsoft.com/office/powerpoint/2010/main" val="1430080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b="1" dirty="0">
                <a:solidFill>
                  <a:schemeClr val="bg1"/>
                </a:solidFill>
              </a:rPr>
              <a:t>العوائق المحددة</a:t>
            </a:r>
            <a:endParaRPr lang="fr-FR" b="1" dirty="0">
              <a:solidFill>
                <a:schemeClr val="bg1"/>
              </a:solidFill>
            </a:endParaRPr>
          </a:p>
        </p:txBody>
      </p:sp>
      <p:sp>
        <p:nvSpPr>
          <p:cNvPr id="3" name="Espace réservé du contenu 2"/>
          <p:cNvSpPr>
            <a:spLocks noGrp="1"/>
          </p:cNvSpPr>
          <p:nvPr>
            <p:ph idx="1"/>
          </p:nvPr>
        </p:nvSpPr>
        <p:spPr>
          <a:xfrm>
            <a:off x="1141412" y="1465943"/>
            <a:ext cx="9905999" cy="5094514"/>
          </a:xfrm>
        </p:spPr>
        <p:txBody>
          <a:bodyPr>
            <a:normAutofit fontScale="92500"/>
          </a:bodyPr>
          <a:lstStyle/>
          <a:p>
            <a:pPr algn="r" rtl="1"/>
            <a:r>
              <a:rPr lang="ar-DZ" dirty="0">
                <a:solidFill>
                  <a:schemeClr val="bg1"/>
                </a:solidFill>
              </a:rPr>
              <a:t>الاستراتيجية الوطنية للمناطق الرطبة: </a:t>
            </a:r>
            <a:endParaRPr lang="fr-FR" dirty="0" smtClean="0">
              <a:solidFill>
                <a:schemeClr val="bg1"/>
              </a:solidFill>
            </a:endParaRPr>
          </a:p>
          <a:p>
            <a:pPr algn="r" rtl="1"/>
            <a:r>
              <a:rPr lang="ar-DZ" dirty="0" smtClean="0">
                <a:solidFill>
                  <a:schemeClr val="bg1"/>
                </a:solidFill>
              </a:rPr>
              <a:t>قيد </a:t>
            </a:r>
            <a:r>
              <a:rPr lang="ar-DZ" dirty="0">
                <a:solidFill>
                  <a:schemeClr val="bg1"/>
                </a:solidFill>
              </a:rPr>
              <a:t>التنفيذ </a:t>
            </a:r>
            <a:r>
              <a:rPr lang="fr-FR" dirty="0" smtClean="0">
                <a:solidFill>
                  <a:schemeClr val="bg1"/>
                </a:solidFill>
              </a:rPr>
              <a:t>&lt;&lt;</a:t>
            </a:r>
            <a:r>
              <a:rPr lang="ar-DZ" dirty="0" smtClean="0">
                <a:solidFill>
                  <a:schemeClr val="bg1"/>
                </a:solidFill>
              </a:rPr>
              <a:t> </a:t>
            </a:r>
            <a:r>
              <a:rPr lang="ar-DZ" dirty="0">
                <a:solidFill>
                  <a:schemeClr val="bg1"/>
                </a:solidFill>
              </a:rPr>
              <a:t>غياب هذه الاستراتيجية أثر على إنشاء مرصد مجموعة العمل، حيث أن المسؤوليات المتعلقة بالمراقبة وجمع البيانات لم يتم تحديدها بشكل كافٍ من خلال الإطار المؤسسي والقانوني الحالي</a:t>
            </a:r>
            <a:r>
              <a:rPr lang="ar-DZ" dirty="0" smtClean="0">
                <a:solidFill>
                  <a:schemeClr val="bg1"/>
                </a:solidFill>
              </a:rPr>
              <a:t>.</a:t>
            </a:r>
            <a:endParaRPr lang="fr-FR" dirty="0" smtClean="0">
              <a:solidFill>
                <a:schemeClr val="bg1"/>
              </a:solidFill>
            </a:endParaRPr>
          </a:p>
          <a:p>
            <a:pPr algn="r" rtl="1"/>
            <a:r>
              <a:rPr lang="ar-DZ" dirty="0" smtClean="0">
                <a:solidFill>
                  <a:schemeClr val="bg1"/>
                </a:solidFill>
              </a:rPr>
              <a:t>لا </a:t>
            </a:r>
            <a:r>
              <a:rPr lang="ar-DZ" dirty="0">
                <a:solidFill>
                  <a:schemeClr val="bg1"/>
                </a:solidFill>
              </a:rPr>
              <a:t>يزال الوصول إلى المعلومات صعبًا في تونس، حتى عندما تقرر المؤسسات أو المنظمات الانضمام إلى مبادرة مرصد. </a:t>
            </a:r>
            <a:endParaRPr lang="fr-FR" dirty="0" smtClean="0">
              <a:solidFill>
                <a:schemeClr val="bg1"/>
              </a:solidFill>
            </a:endParaRPr>
          </a:p>
          <a:p>
            <a:pPr algn="r" rtl="1"/>
            <a:r>
              <a:rPr lang="ar-DZ" dirty="0" smtClean="0">
                <a:solidFill>
                  <a:schemeClr val="bg1"/>
                </a:solidFill>
              </a:rPr>
              <a:t>ومع </a:t>
            </a:r>
            <a:r>
              <a:rPr lang="ar-DZ" dirty="0">
                <a:solidFill>
                  <a:schemeClr val="bg1"/>
                </a:solidFill>
              </a:rPr>
              <a:t>ذلك، قد يتغير هذا في المستقبل القريب نسبيًا، حيث قام وزارة البيئة بدراسة البيانات التي تم جمعها من قبل مختلف الفاعلين (خاصة الحكوميين) حول البيئة ويعملون على استراتيجية للوصول إلى البيانات وتعميمها بعد التحقق منها للتوزيع العام</a:t>
            </a:r>
            <a:r>
              <a:rPr lang="ar-DZ" dirty="0" smtClean="0">
                <a:solidFill>
                  <a:schemeClr val="bg1"/>
                </a:solidFill>
              </a:rPr>
              <a:t>.</a:t>
            </a:r>
            <a:endParaRPr lang="fr-FR" dirty="0" smtClean="0">
              <a:solidFill>
                <a:schemeClr val="bg1"/>
              </a:solidFill>
            </a:endParaRPr>
          </a:p>
          <a:p>
            <a:pPr algn="r" rtl="1"/>
            <a:r>
              <a:rPr lang="ar-DZ" dirty="0" smtClean="0">
                <a:solidFill>
                  <a:srgbClr val="FF0000"/>
                </a:solidFill>
              </a:rPr>
              <a:t>الموارد </a:t>
            </a:r>
            <a:r>
              <a:rPr lang="ar-DZ" dirty="0">
                <a:solidFill>
                  <a:srgbClr val="FF0000"/>
                </a:solidFill>
              </a:rPr>
              <a:t>المالية والبشرية </a:t>
            </a:r>
            <a:r>
              <a:rPr lang="ar-DZ" dirty="0" smtClean="0">
                <a:solidFill>
                  <a:srgbClr val="FF0000"/>
                </a:solidFill>
              </a:rPr>
              <a:t>المحدودة</a:t>
            </a:r>
            <a:endParaRPr lang="fr-FR" dirty="0" smtClean="0">
              <a:solidFill>
                <a:srgbClr val="FF0000"/>
              </a:solidFill>
            </a:endParaRPr>
          </a:p>
          <a:p>
            <a:pPr algn="r" rtl="1"/>
            <a:r>
              <a:rPr lang="ar-DZ" dirty="0" smtClean="0">
                <a:solidFill>
                  <a:srgbClr val="FF0000"/>
                </a:solidFill>
              </a:rPr>
              <a:t>التزام </a:t>
            </a:r>
            <a:r>
              <a:rPr lang="ar-DZ" dirty="0">
                <a:solidFill>
                  <a:srgbClr val="FF0000"/>
                </a:solidFill>
              </a:rPr>
              <a:t>ومشاركة الأطراف المعنية المتفاوتة</a:t>
            </a:r>
            <a:endParaRPr lang="fr-FR" dirty="0">
              <a:solidFill>
                <a:srgbClr val="FF0000"/>
              </a:solidFill>
            </a:endParaRPr>
          </a:p>
        </p:txBody>
      </p:sp>
    </p:spTree>
    <p:extLst>
      <p:ext uri="{BB962C8B-B14F-4D97-AF65-F5344CB8AC3E}">
        <p14:creationId xmlns:p14="http://schemas.microsoft.com/office/powerpoint/2010/main" val="3642132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b="1" dirty="0">
                <a:solidFill>
                  <a:schemeClr val="bg1"/>
                </a:solidFill>
              </a:rPr>
              <a:t>الفرص المحددة</a:t>
            </a:r>
            <a:endParaRPr lang="fr-FR" b="1" dirty="0"/>
          </a:p>
        </p:txBody>
      </p:sp>
      <p:sp>
        <p:nvSpPr>
          <p:cNvPr id="3" name="Espace réservé du contenu 2"/>
          <p:cNvSpPr>
            <a:spLocks noGrp="1"/>
          </p:cNvSpPr>
          <p:nvPr>
            <p:ph idx="1"/>
          </p:nvPr>
        </p:nvSpPr>
        <p:spPr>
          <a:xfrm>
            <a:off x="1141413" y="2097088"/>
            <a:ext cx="9905999" cy="3541714"/>
          </a:xfrm>
        </p:spPr>
        <p:txBody>
          <a:bodyPr/>
          <a:lstStyle/>
          <a:p>
            <a:pPr algn="r" rtl="1"/>
            <a:r>
              <a:rPr lang="ar-DZ" dirty="0">
                <a:solidFill>
                  <a:schemeClr val="bg1"/>
                </a:solidFill>
              </a:rPr>
              <a:t>التوافق مع الاستراتيجية </a:t>
            </a:r>
            <a:r>
              <a:rPr lang="ar-DZ" dirty="0" smtClean="0">
                <a:solidFill>
                  <a:schemeClr val="bg1"/>
                </a:solidFill>
              </a:rPr>
              <a:t>الوطنية</a:t>
            </a:r>
            <a:endParaRPr lang="fr-FR" dirty="0" smtClean="0">
              <a:solidFill>
                <a:schemeClr val="bg1"/>
              </a:solidFill>
            </a:endParaRPr>
          </a:p>
          <a:p>
            <a:pPr algn="r" rtl="1"/>
            <a:r>
              <a:rPr lang="ar-DZ" dirty="0" smtClean="0">
                <a:solidFill>
                  <a:schemeClr val="bg1"/>
                </a:solidFill>
              </a:rPr>
              <a:t>التدريبات </a:t>
            </a:r>
            <a:r>
              <a:rPr lang="ar-DZ" dirty="0">
                <a:solidFill>
                  <a:schemeClr val="bg1"/>
                </a:solidFill>
              </a:rPr>
              <a:t>وورش العمل (تعزيز قدرات المنظمات غير الحكومية</a:t>
            </a:r>
            <a:r>
              <a:rPr lang="ar-DZ" dirty="0" smtClean="0">
                <a:solidFill>
                  <a:schemeClr val="bg1"/>
                </a:solidFill>
              </a:rPr>
              <a:t>)</a:t>
            </a:r>
            <a:endParaRPr lang="fr-FR" dirty="0" smtClean="0">
              <a:solidFill>
                <a:schemeClr val="bg1"/>
              </a:solidFill>
            </a:endParaRPr>
          </a:p>
          <a:p>
            <a:pPr algn="r" rtl="1"/>
            <a:r>
              <a:rPr lang="ar-DZ" dirty="0" smtClean="0">
                <a:solidFill>
                  <a:schemeClr val="bg1"/>
                </a:solidFill>
              </a:rPr>
              <a:t>الشراكات والتعاون</a:t>
            </a:r>
            <a:endParaRPr lang="fr-FR" dirty="0" smtClean="0">
              <a:solidFill>
                <a:schemeClr val="bg1"/>
              </a:solidFill>
            </a:endParaRPr>
          </a:p>
          <a:p>
            <a:pPr algn="r" rtl="1"/>
            <a:r>
              <a:rPr lang="ar-DZ" dirty="0" smtClean="0">
                <a:solidFill>
                  <a:schemeClr val="bg1"/>
                </a:solidFill>
              </a:rPr>
              <a:t>تشكيل </a:t>
            </a:r>
            <a:r>
              <a:rPr lang="ar-DZ" dirty="0">
                <a:solidFill>
                  <a:schemeClr val="bg1"/>
                </a:solidFill>
              </a:rPr>
              <a:t>شبكة (تعزيز الروابط، تحفيز المنظمات غير الحكومية</a:t>
            </a:r>
            <a:r>
              <a:rPr lang="ar-DZ" dirty="0" smtClean="0">
                <a:solidFill>
                  <a:schemeClr val="bg1"/>
                </a:solidFill>
              </a:rPr>
              <a:t>)</a:t>
            </a:r>
            <a:endParaRPr lang="fr-FR" dirty="0" smtClean="0">
              <a:solidFill>
                <a:schemeClr val="bg1"/>
              </a:solidFill>
            </a:endParaRPr>
          </a:p>
          <a:p>
            <a:pPr algn="r" rtl="1"/>
            <a:r>
              <a:rPr lang="ar-DZ" dirty="0" smtClean="0">
                <a:solidFill>
                  <a:schemeClr val="bg1"/>
                </a:solidFill>
              </a:rPr>
              <a:t>العلوم المواطنية</a:t>
            </a:r>
            <a:endParaRPr lang="fr-FR" dirty="0" smtClean="0">
              <a:solidFill>
                <a:schemeClr val="bg1"/>
              </a:solidFill>
            </a:endParaRPr>
          </a:p>
          <a:p>
            <a:pPr algn="r" rtl="1"/>
            <a:r>
              <a:rPr lang="ar-DZ" dirty="0" smtClean="0">
                <a:solidFill>
                  <a:schemeClr val="bg1"/>
                </a:solidFill>
              </a:rPr>
              <a:t>إنشاء </a:t>
            </a:r>
            <a:r>
              <a:rPr lang="ar-DZ" dirty="0">
                <a:solidFill>
                  <a:schemeClr val="bg1"/>
                </a:solidFill>
              </a:rPr>
              <a:t>قواعد بيانات (تعزيز قدرة جمعية أصدقاء الطيور)</a:t>
            </a:r>
            <a:endParaRPr lang="fr-FR" dirty="0">
              <a:solidFill>
                <a:schemeClr val="bg1"/>
              </a:solidFill>
            </a:endParaRPr>
          </a:p>
        </p:txBody>
      </p:sp>
    </p:spTree>
    <p:extLst>
      <p:ext uri="{BB962C8B-B14F-4D97-AF65-F5344CB8AC3E}">
        <p14:creationId xmlns:p14="http://schemas.microsoft.com/office/powerpoint/2010/main" val="3213693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3623356" y="2629955"/>
            <a:ext cx="9905999" cy="3541714"/>
          </a:xfrm>
        </p:spPr>
        <p:txBody>
          <a:bodyPr>
            <a:normAutofit/>
          </a:bodyPr>
          <a:lstStyle/>
          <a:p>
            <a:pPr marL="0" indent="0" algn="ctr">
              <a:buNone/>
            </a:pPr>
            <a:r>
              <a:rPr lang="ar-DZ" sz="8800" dirty="0">
                <a:solidFill>
                  <a:schemeClr val="bg1"/>
                </a:solidFill>
              </a:rPr>
              <a:t>شكراً</a:t>
            </a:r>
            <a:endParaRPr lang="fr-FR" sz="8800" dirty="0">
              <a:solidFill>
                <a:schemeClr val="bg1"/>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702" y="0"/>
            <a:ext cx="4890368" cy="6858000"/>
          </a:xfrm>
          <a:prstGeom prst="rect">
            <a:avLst/>
          </a:prstGeom>
        </p:spPr>
      </p:pic>
      <p:pic>
        <p:nvPicPr>
          <p:cNvPr id="5" name="Image 4" descr="Une image contenant texte&#10;&#10;Description générée automatiquement">
            <a:extLst>
              <a:ext uri="{FF2B5EF4-FFF2-40B4-BE49-F238E27FC236}">
                <a16:creationId xmlns:a16="http://schemas.microsoft.com/office/drawing/2014/main" id="{24987D80-789F-463B-8D0A-F7B73905BC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08805" y="5906799"/>
            <a:ext cx="1535422"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7650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
  <TotalTime>21298</TotalTime>
  <Words>375</Words>
  <Application>Microsoft Office PowerPoint</Application>
  <PresentationFormat>Grand écran</PresentationFormat>
  <Paragraphs>34</Paragraphs>
  <Slides>6</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6</vt:i4>
      </vt:variant>
    </vt:vector>
  </HeadingPairs>
  <TitlesOfParts>
    <vt:vector size="12" baseType="lpstr">
      <vt:lpstr>Arial</vt:lpstr>
      <vt:lpstr>Times New Roman</vt:lpstr>
      <vt:lpstr>Trebuchet MS</vt:lpstr>
      <vt:lpstr>Tw Cen MT</vt:lpstr>
      <vt:lpstr>Wingdings</vt:lpstr>
      <vt:lpstr>Circuit</vt:lpstr>
      <vt:lpstr>Contribution à la création de l’Observatoire des Zones Humides du </vt:lpstr>
      <vt:lpstr>التواصل ونشر النتائج من قبل جمعية أصدقاء الطيور</vt:lpstr>
      <vt:lpstr>التوافق مع الأهداف</vt:lpstr>
      <vt:lpstr>العوائق المحددة</vt:lpstr>
      <vt:lpstr>الفرص المحددة</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Contribution à la création de l’Observatoire des Zones Humides du</dc:title>
  <dc:creator>imen labidi</dc:creator>
  <cp:lastModifiedBy>Reviewer </cp:lastModifiedBy>
  <cp:revision>67</cp:revision>
  <dcterms:created xsi:type="dcterms:W3CDTF">2022-10-20T16:02:23Z</dcterms:created>
  <dcterms:modified xsi:type="dcterms:W3CDTF">2025-02-04T21:49:14Z</dcterms:modified>
</cp:coreProperties>
</file>