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66" r:id="rId2"/>
    <p:sldId id="270" r:id="rId3"/>
    <p:sldId id="401" r:id="rId4"/>
    <p:sldId id="402" r:id="rId5"/>
    <p:sldId id="400" r:id="rId6"/>
  </p:sldIdLst>
  <p:sldSz cx="9906000" cy="6858000" type="A4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79"/>
    <a:srgbClr val="B1C43C"/>
    <a:srgbClr val="215553"/>
    <a:srgbClr val="306A81"/>
    <a:srgbClr val="7CCECF"/>
    <a:srgbClr val="464646"/>
    <a:srgbClr val="FFFFFF"/>
    <a:srgbClr val="A6A6A6"/>
    <a:srgbClr val="9FD9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5" autoAdjust="0"/>
    <p:restoredTop sz="93959" autoAdjust="0"/>
  </p:normalViewPr>
  <p:slideViewPr>
    <p:cSldViewPr>
      <p:cViewPr varScale="1">
        <p:scale>
          <a:sx n="61" d="100"/>
          <a:sy n="61" d="100"/>
        </p:scale>
        <p:origin x="1224" y="8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74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5E5B2BE6-6CE0-43BC-8B09-E3CDF019F2D9}"/>
    <pc:docChg chg="custSel addSld modSld">
      <pc:chgData name="Christian Perennou" userId="0b2f8c2c-ba41-42f6-955d-1d8f2cf96a74" providerId="ADAL" clId="{5E5B2BE6-6CE0-43BC-8B09-E3CDF019F2D9}" dt="2025-01-22T15:09:51.101" v="54" actId="20577"/>
      <pc:docMkLst>
        <pc:docMk/>
      </pc:docMkLst>
      <pc:sldChg chg="modSp mod">
        <pc:chgData name="Christian Perennou" userId="0b2f8c2c-ba41-42f6-955d-1d8f2cf96a74" providerId="ADAL" clId="{5E5B2BE6-6CE0-43BC-8B09-E3CDF019F2D9}" dt="2025-01-22T15:09:14.421" v="16" actId="313"/>
        <pc:sldMkLst>
          <pc:docMk/>
          <pc:sldMk cId="3504661650" sldId="401"/>
        </pc:sldMkLst>
        <pc:spChg chg="mod">
          <ac:chgData name="Christian Perennou" userId="0b2f8c2c-ba41-42f6-955d-1d8f2cf96a74" providerId="ADAL" clId="{5E5B2BE6-6CE0-43BC-8B09-E3CDF019F2D9}" dt="2025-01-22T15:09:14.421" v="16" actId="313"/>
          <ac:spMkLst>
            <pc:docMk/>
            <pc:sldMk cId="3504661650" sldId="401"/>
            <ac:spMk id="4" creationId="{00000000-0000-0000-0000-000000000000}"/>
          </ac:spMkLst>
        </pc:spChg>
      </pc:sldChg>
      <pc:sldChg chg="modSp add mod">
        <pc:chgData name="Christian Perennou" userId="0b2f8c2c-ba41-42f6-955d-1d8f2cf96a74" providerId="ADAL" clId="{5E5B2BE6-6CE0-43BC-8B09-E3CDF019F2D9}" dt="2025-01-22T15:09:51.101" v="54" actId="20577"/>
        <pc:sldMkLst>
          <pc:docMk/>
          <pc:sldMk cId="1219300391" sldId="402"/>
        </pc:sldMkLst>
        <pc:spChg chg="mod">
          <ac:chgData name="Christian Perennou" userId="0b2f8c2c-ba41-42f6-955d-1d8f2cf96a74" providerId="ADAL" clId="{5E5B2BE6-6CE0-43BC-8B09-E3CDF019F2D9}" dt="2025-01-22T15:09:51.101" v="54" actId="20577"/>
          <ac:spMkLst>
            <pc:docMk/>
            <pc:sldMk cId="1219300391" sldId="402"/>
            <ac:spMk id="4" creationId="{AD7091D2-8C23-A87C-6884-E4BB0BCBDC11}"/>
          </ac:spMkLst>
        </pc:spChg>
      </pc:sldChg>
    </pc:docChg>
  </pc:docChgLst>
  <pc:docChgLst>
    <pc:chgData name="Christian Perennou" userId="0b2f8c2c-ba41-42f6-955d-1d8f2cf96a74" providerId="ADAL" clId="{60973054-2DFC-4047-ABBE-762A89467120}"/>
    <pc:docChg chg="modSld">
      <pc:chgData name="Christian Perennou" userId="0b2f8c2c-ba41-42f6-955d-1d8f2cf96a74" providerId="ADAL" clId="{60973054-2DFC-4047-ABBE-762A89467120}" dt="2024-08-08T10:06:40.153" v="0" actId="6549"/>
      <pc:docMkLst>
        <pc:docMk/>
      </pc:docMkLst>
      <pc:sldChg chg="modSp mod">
        <pc:chgData name="Christian Perennou" userId="0b2f8c2c-ba41-42f6-955d-1d8f2cf96a74" providerId="ADAL" clId="{60973054-2DFC-4047-ABBE-762A89467120}" dt="2024-08-08T10:06:40.153" v="0" actId="6549"/>
        <pc:sldMkLst>
          <pc:docMk/>
          <pc:sldMk cId="2389917418" sldId="40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63DAD-C1BA-4E43-B609-229A554B5892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F3D5E-048B-4C08-A2E6-644EE328C2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007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84CFF-1B03-4AD6-962E-8EB2F5C0B17D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6125"/>
            <a:ext cx="538638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C063F-AF45-4071-A196-6BF09C91512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62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00" y="5304061"/>
            <a:ext cx="2519090" cy="132628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085184"/>
            <a:ext cx="7041232" cy="1772816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0847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</a:t>
            </a:r>
          </a:p>
        </p:txBody>
      </p:sp>
    </p:spTree>
    <p:extLst>
      <p:ext uri="{BB962C8B-B14F-4D97-AF65-F5344CB8AC3E}">
        <p14:creationId xmlns:p14="http://schemas.microsoft.com/office/powerpoint/2010/main" val="4224829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940385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49586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11870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306A81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2131570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306A81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7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59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6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2130069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  <a:ln>
            <a:noFill/>
          </a:ln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81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A6A6A6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3513799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A6A6A6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rgbClr val="A6A6A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9FD9D6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3637606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77075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12871" y="421797"/>
            <a:ext cx="4961992" cy="643620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646641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797979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1248571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797979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33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rgbClr val="797979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72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82423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1758622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e 4d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4953000" y="3459543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2917" y="342900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19942976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e 4dr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953000" cy="3429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096" y="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4945071" y="3429000"/>
            <a:ext cx="4953000" cy="3429000"/>
          </a:xfrm>
        </p:spPr>
        <p:txBody>
          <a:bodyPr/>
          <a:lstStyle>
            <a:lvl1pPr marL="0" indent="0">
              <a:buNone/>
              <a:defRPr sz="2000"/>
            </a:lvl1pPr>
            <a:lvl3pPr marL="914400" indent="0">
              <a:buNone/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3070714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/>
          <p:cNvGrpSpPr/>
          <p:nvPr userDrawn="1"/>
        </p:nvGrpSpPr>
        <p:grpSpPr>
          <a:xfrm>
            <a:off x="0" y="5860908"/>
            <a:ext cx="2019116" cy="769441"/>
            <a:chOff x="877388" y="5493813"/>
            <a:chExt cx="2019116" cy="769441"/>
          </a:xfrm>
        </p:grpSpPr>
        <p:sp>
          <p:nvSpPr>
            <p:cNvPr id="14" name="ZoneTexte 13"/>
            <p:cNvSpPr txBox="1"/>
            <p:nvPr userDrawn="1"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Rejoignez-nous</a:t>
              </a: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rgbClr val="68BCB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www.tourduvalat.org</a:t>
              </a:r>
            </a:p>
          </p:txBody>
        </p:sp>
        <p:pic>
          <p:nvPicPr>
            <p:cNvPr id="15" name="Image 14"/>
            <p:cNvPicPr/>
            <p:nvPr userDrawn="1"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394" t="52137" r="64457" b="44351"/>
            <a:stretch>
              <a:fillRect/>
            </a:stretch>
          </p:blipFill>
          <p:spPr bwMode="auto">
            <a:xfrm>
              <a:off x="1463471" y="5759960"/>
              <a:ext cx="846950" cy="237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00" y="5304061"/>
            <a:ext cx="2519090" cy="1326288"/>
          </a:xfrm>
          <a:prstGeom prst="rect">
            <a:avLst/>
          </a:prstGeom>
        </p:spPr>
      </p:pic>
      <p:sp>
        <p:nvSpPr>
          <p:cNvPr id="18" name="Espace réservé pour une image 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0847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</a:t>
            </a:r>
          </a:p>
        </p:txBody>
      </p:sp>
    </p:spTree>
    <p:extLst>
      <p:ext uri="{BB962C8B-B14F-4D97-AF65-F5344CB8AC3E}">
        <p14:creationId xmlns:p14="http://schemas.microsoft.com/office/powerpoint/2010/main" val="263554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9FD9D6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1604205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</a:t>
            </a:r>
            <a:br>
              <a:rPr lang="fr-FR" dirty="0"/>
            </a:br>
            <a:r>
              <a:rPr lang="fr-FR" dirty="0"/>
              <a:t>DE LA SECTION</a:t>
            </a:r>
          </a:p>
        </p:txBody>
      </p:sp>
    </p:spTree>
    <p:extLst>
      <p:ext uri="{BB962C8B-B14F-4D97-AF65-F5344CB8AC3E}">
        <p14:creationId xmlns:p14="http://schemas.microsoft.com/office/powerpoint/2010/main" val="31882524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741231" y="908050"/>
            <a:ext cx="8813932" cy="568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+mj-lt"/>
              </a:defRPr>
            </a:lvl1pPr>
            <a:lvl2pPr marL="358775" indent="-358775">
              <a:buSzPct val="85000"/>
              <a:buFontTx/>
              <a:buBlip>
                <a:blip r:embed="rId2"/>
              </a:buBlip>
              <a:defRPr sz="22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818541" y="50692"/>
            <a:ext cx="8915400" cy="446742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613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AD892-74EA-4634-81A7-84A08600928A}" type="datetimeFigureOut">
              <a:rPr lang="fr-FR"/>
              <a:pPr>
                <a:defRPr/>
              </a:pPr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EE057-10B3-4FE0-93BE-D797578FBF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02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chemeClr val="accent2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3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417880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r">
              <a:defRPr sz="2000" b="1" cap="small" spc="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ou un graphique </a:t>
            </a:r>
          </a:p>
          <a:p>
            <a:r>
              <a:rPr lang="fr-FR" dirty="0"/>
              <a:t>pour illustrer vos propos</a:t>
            </a:r>
          </a:p>
        </p:txBody>
      </p:sp>
    </p:spTree>
    <p:extLst>
      <p:ext uri="{BB962C8B-B14F-4D97-AF65-F5344CB8AC3E}">
        <p14:creationId xmlns:p14="http://schemas.microsoft.com/office/powerpoint/2010/main" val="3051413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715000"/>
            <a:ext cx="9906000" cy="1143000"/>
          </a:xfrm>
          <a:solidFill>
            <a:srgbClr val="7CCECF"/>
          </a:solidFill>
        </p:spPr>
        <p:txBody>
          <a:bodyPr>
            <a:normAutofit/>
          </a:bodyPr>
          <a:lstStyle>
            <a:lvl1pPr>
              <a:defRPr sz="3200" cap="small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TITRE DE LA SECTION</a:t>
            </a: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5732463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</p:spTree>
    <p:extLst>
      <p:ext uri="{BB962C8B-B14F-4D97-AF65-F5344CB8AC3E}">
        <p14:creationId xmlns:p14="http://schemas.microsoft.com/office/powerpoint/2010/main" val="2301885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(2) sec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</a:lstStyle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Insérez une image pour illustrer la section</a:t>
            </a:r>
          </a:p>
        </p:txBody>
      </p:sp>
      <p:grpSp>
        <p:nvGrpSpPr>
          <p:cNvPr id="5" name="Groupe 4"/>
          <p:cNvGrpSpPr/>
          <p:nvPr userDrawn="1"/>
        </p:nvGrpSpPr>
        <p:grpSpPr>
          <a:xfrm>
            <a:off x="462317" y="457946"/>
            <a:ext cx="5210763" cy="1468534"/>
            <a:chOff x="1907704" y="2065415"/>
            <a:chExt cx="2808312" cy="1170591"/>
          </a:xfrm>
          <a:solidFill>
            <a:srgbClr val="7CCECF"/>
          </a:solidFill>
        </p:grpSpPr>
        <p:sp>
          <p:nvSpPr>
            <p:cNvPr id="6" name="Rectangle 5"/>
            <p:cNvSpPr/>
            <p:nvPr/>
          </p:nvSpPr>
          <p:spPr>
            <a:xfrm>
              <a:off x="1907704" y="2322931"/>
              <a:ext cx="2808312" cy="5300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7" name="Triangle rectangle 6"/>
            <p:cNvSpPr/>
            <p:nvPr/>
          </p:nvSpPr>
          <p:spPr>
            <a:xfrm rot="10800000">
              <a:off x="4477219" y="2852936"/>
              <a:ext cx="238793" cy="38307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Organigramme : Entrée manuelle 7"/>
            <p:cNvSpPr/>
            <p:nvPr/>
          </p:nvSpPr>
          <p:spPr>
            <a:xfrm flipH="1">
              <a:off x="1907704" y="2065415"/>
              <a:ext cx="2808312" cy="64928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20552" y="600659"/>
            <a:ext cx="4104456" cy="688901"/>
          </a:xfrm>
          <a:noFill/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 cap="sm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900063" y="1451263"/>
            <a:ext cx="4104456" cy="6889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32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2"/>
                </a:solidFill>
              </a:rPr>
              <a:t>DE</a:t>
            </a:r>
            <a:r>
              <a:rPr lang="fr-FR" baseline="0" dirty="0">
                <a:solidFill>
                  <a:schemeClr val="tx2"/>
                </a:solidFill>
              </a:rPr>
              <a:t> LA SECTION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9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89" cy="404664"/>
          </a:xfrm>
          <a:solidFill>
            <a:srgbClr val="7CCECF"/>
          </a:solidFill>
        </p:spPr>
        <p:txBody>
          <a:bodyPr>
            <a:normAutofit/>
          </a:bodyPr>
          <a:lstStyle>
            <a:lvl1pPr marL="0" indent="0" algn="r">
              <a:defRPr sz="2000" b="1" cap="small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 du chapitre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 sous-titre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125" y1="68605" x2="76719" y2="41085"/>
                        <a14:foregroundMark x1="18281" y1="60271" x2="27969" y2="76163"/>
                        <a14:backgroundMark x1="15937" y1="64729" x2="15937" y2="64729"/>
                        <a14:backgroundMark x1="80938" y1="27907" x2="80938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" y="0"/>
            <a:ext cx="547682" cy="44156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73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2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69" r:id="rId3"/>
    <p:sldLayoutId id="2147483649" r:id="rId4"/>
    <p:sldLayoutId id="2147483650" r:id="rId5"/>
    <p:sldLayoutId id="2147483674" r:id="rId6"/>
    <p:sldLayoutId id="2147483666" r:id="rId7"/>
    <p:sldLayoutId id="2147483670" r:id="rId8"/>
    <p:sldLayoutId id="2147483657" r:id="rId9"/>
    <p:sldLayoutId id="2147483659" r:id="rId10"/>
    <p:sldLayoutId id="2147483675" r:id="rId11"/>
    <p:sldLayoutId id="2147483665" r:id="rId12"/>
    <p:sldLayoutId id="2147483671" r:id="rId13"/>
    <p:sldLayoutId id="2147483655" r:id="rId14"/>
    <p:sldLayoutId id="2147483660" r:id="rId15"/>
    <p:sldLayoutId id="2147483676" r:id="rId16"/>
    <p:sldLayoutId id="2147483667" r:id="rId17"/>
    <p:sldLayoutId id="2147483672" r:id="rId18"/>
    <p:sldLayoutId id="2147483658" r:id="rId19"/>
    <p:sldLayoutId id="2147483661" r:id="rId20"/>
    <p:sldLayoutId id="2147483677" r:id="rId21"/>
    <p:sldLayoutId id="2147483668" r:id="rId22"/>
    <p:sldLayoutId id="2147483673" r:id="rId23"/>
    <p:sldLayoutId id="2147483656" r:id="rId24"/>
    <p:sldLayoutId id="2147483662" r:id="rId25"/>
    <p:sldLayoutId id="2147483678" r:id="rId26"/>
    <p:sldLayoutId id="2147483679" r:id="rId27"/>
    <p:sldLayoutId id="2147483680" r:id="rId28"/>
    <p:sldLayoutId id="2147483664" r:id="rId29"/>
    <p:sldLayoutId id="2147483684" r:id="rId30"/>
    <p:sldLayoutId id="2147483685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6177136" y="454360"/>
            <a:ext cx="3456384" cy="324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DZ" sz="2800" b="1" dirty="0" smtClean="0">
                <a:solidFill>
                  <a:schemeClr val="tx2"/>
                </a:solidFill>
              </a:rPr>
              <a:t>الاستنتاجات</a:t>
            </a:r>
            <a:endParaRPr lang="fr-FR" sz="2800" b="1" dirty="0" smtClean="0">
              <a:solidFill>
                <a:schemeClr val="tx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DZ" sz="2800" b="1" dirty="0" smtClean="0">
                <a:solidFill>
                  <a:schemeClr val="tx2"/>
                </a:solidFill>
              </a:rPr>
              <a:t>----</a:t>
            </a:r>
            <a:r>
              <a:rPr lang="ar-DZ" sz="2800" b="1" dirty="0">
                <a:solidFill>
                  <a:schemeClr val="tx2"/>
                </a:solidFill>
              </a:rPr>
              <a:t>تشكيل « تطوير مرصد وطني أو إقليمي للمناطق الرطبة </a:t>
            </a:r>
            <a:r>
              <a:rPr lang="ar-DZ" sz="2800" b="1" dirty="0" smtClean="0">
                <a:solidFill>
                  <a:schemeClr val="tx2"/>
                </a:solidFill>
              </a:rPr>
              <a:t>–</a:t>
            </a:r>
            <a:endParaRPr lang="fr-FR" sz="2800" b="1" dirty="0" smtClean="0">
              <a:solidFill>
                <a:schemeClr val="tx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DZ" sz="2800" b="1" dirty="0" smtClean="0">
                <a:solidFill>
                  <a:schemeClr val="tx2"/>
                </a:solidFill>
              </a:rPr>
              <a:t> </a:t>
            </a:r>
            <a:r>
              <a:rPr lang="ar-DZ" sz="2800" b="1" dirty="0">
                <a:solidFill>
                  <a:schemeClr val="tx2"/>
                </a:solidFill>
              </a:rPr>
              <a:t>بعد جمع البيانات »</a:t>
            </a:r>
            <a:endParaRPr lang="fr-FR" sz="2800" b="1" i="1" dirty="0">
              <a:solidFill>
                <a:schemeClr val="tx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3664" y="-963488"/>
            <a:ext cx="7200800" cy="783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7640" y="0"/>
            <a:ext cx="2173800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318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الاستنتاجات المؤقتة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285351" y="1052736"/>
            <a:ext cx="9335297" cy="5229051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algn="r" rtl="1">
              <a:lnSpc>
                <a:spcPct val="250000"/>
              </a:lnSpc>
            </a:pPr>
            <a:r>
              <a:rPr lang="ar-DZ" sz="1800" b="1" dirty="0"/>
              <a:t>هدف المرصد يجب أن يتجاوز «إنتاج المعرفة البسيط» (على سبيل المثال: المناصرة، تغيير القوانين، الإدارة، الاستعادة...)</a:t>
            </a:r>
            <a:endParaRPr lang="ar-DZ" sz="1800" dirty="0"/>
          </a:p>
          <a:p>
            <a:pPr algn="r" rtl="1">
              <a:lnSpc>
                <a:spcPct val="250000"/>
              </a:lnSpc>
            </a:pPr>
            <a:r>
              <a:rPr lang="ar-DZ" sz="1800" b="1" dirty="0"/>
              <a:t>إذا كانت التفويضات، الأهداف، النطاق، المدى أو الأهداف غير واضحة أو واسعة جدًا، فإن ذلك يعد بمستقبل مليء بالصعوبات!</a:t>
            </a:r>
            <a:endParaRPr lang="ar-DZ" sz="1800" dirty="0"/>
          </a:p>
          <a:p>
            <a:pPr algn="r" rtl="1">
              <a:lnSpc>
                <a:spcPct val="250000"/>
              </a:lnSpc>
            </a:pPr>
            <a:r>
              <a:rPr lang="ar-DZ" sz="1800" b="1" dirty="0"/>
              <a:t>يجب طرح الأسئلة «الصحيحة» لتحديد الأهداف</a:t>
            </a:r>
            <a:endParaRPr lang="ar-DZ" sz="1800" dirty="0"/>
          </a:p>
          <a:p>
            <a:pPr algn="r" rtl="1">
              <a:lnSpc>
                <a:spcPct val="250000"/>
              </a:lnSpc>
            </a:pPr>
            <a:r>
              <a:rPr lang="ar-DZ" sz="1800" b="1" dirty="0"/>
              <a:t>السياق السياسي المحيط بالمناطق الرطبة له تأثير كبير على قدرة المرصد في التأثير على مستقبل هذه المناطق والتجاوز إلى ما هو أبعد من مجرد «إنتاج المعرفة»</a:t>
            </a:r>
            <a:endParaRPr lang="ar-DZ" sz="1800" dirty="0"/>
          </a:p>
          <a:p>
            <a:pPr marL="285750" indent="-285750" algn="r" rtl="1">
              <a:lnSpc>
                <a:spcPct val="250000"/>
              </a:lnSpc>
              <a:buFontTx/>
              <a:buChar char="-"/>
            </a:pPr>
            <a:endParaRPr lang="fr-FR" b="1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952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الاستنتاجات المؤقتة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172244" y="415583"/>
            <a:ext cx="9533284" cy="5101649"/>
          </a:xfrm>
        </p:spPr>
        <p:txBody>
          <a:bodyPr>
            <a:noAutofit/>
          </a:bodyPr>
          <a:lstStyle/>
          <a:p>
            <a:pPr marL="171450" indent="-17145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ar-DZ" b="1" dirty="0"/>
              <a:t>الحصول على دعم السلطات الرسمية يسهل الأمور بشكل كبير (انظر: دلتا </a:t>
            </a:r>
            <a:r>
              <a:rPr lang="ar-DZ" b="1" dirty="0" err="1"/>
              <a:t>كيزيليرماك</a:t>
            </a:r>
            <a:r>
              <a:rPr lang="ar-DZ" b="1" dirty="0"/>
              <a:t>: تضمين المرصد في خطة إدارة الدلتا لمدة 10 سنوات)</a:t>
            </a:r>
            <a:endParaRPr lang="ar-DZ" dirty="0"/>
          </a:p>
          <a:p>
            <a:pPr marL="342900" indent="-34290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ar-DZ" b="1" dirty="0"/>
              <a:t>الانضمام المسبق للأطراف المعنية (خصوصًا السلطات العامة) أمر بالغ الأهمية</a:t>
            </a:r>
            <a:endParaRPr lang="ar-DZ" dirty="0"/>
          </a:p>
          <a:p>
            <a:pPr marL="342900" indent="-34290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ar-DZ" b="1" dirty="0"/>
              <a:t>تعريف قائمة البيانات المطلوبة بناءً على الأسئلة الأولية (انظر الأهداف)، وليس بناءً على الخبرة الشخصية / الخلفية أو البيانات المتاحة بالفعل</a:t>
            </a:r>
            <a:endParaRPr lang="ar-DZ" dirty="0"/>
          </a:p>
          <a:p>
            <a:pPr marL="342900" indent="-342900" algn="r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ar-DZ" b="1" dirty="0"/>
              <a:t>لا تتعجل في تحديد المؤشرات! (فهي الخطوة 10 من أصل 16 فقط)</a:t>
            </a:r>
            <a:endParaRPr lang="ar-DZ" dirty="0"/>
          </a:p>
          <a:p>
            <a:pPr algn="l"/>
            <a:endParaRPr lang="fr-FR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6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42F8C-17C0-F8F5-D1C2-6D53C5521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F8FCA-C4EE-8260-0C1B-E47CC4F0A1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الاستنتاجات المؤقتة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D7091D2-8C23-A87C-6884-E4BB0BCBDC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72244" y="415583"/>
            <a:ext cx="9561512" cy="6685825"/>
          </a:xfrm>
        </p:spPr>
        <p:txBody>
          <a:bodyPr>
            <a:noAutofit/>
          </a:bodyPr>
          <a:lstStyle/>
          <a:p>
            <a:pPr algn="l"/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  <a:p>
            <a:pPr rtl="1">
              <a:lnSpc>
                <a:spcPct val="300000"/>
              </a:lnSpc>
            </a:pPr>
            <a:r>
              <a:rPr lang="ar-DZ" b="1" dirty="0"/>
              <a:t>تمويل المرصد أمر حاسم لعمله</a:t>
            </a:r>
            <a:endParaRPr lang="ar-DZ" dirty="0"/>
          </a:p>
          <a:p>
            <a:pPr rtl="1">
              <a:lnSpc>
                <a:spcPct val="300000"/>
              </a:lnSpc>
            </a:pPr>
            <a:r>
              <a:rPr lang="ar-DZ" b="1" dirty="0"/>
              <a:t>التواصل مع مختلف الفئات المستهدفة أمر حيوي، ويجب أن يُصاغ في رسائل واضحة</a:t>
            </a:r>
            <a:endParaRPr lang="ar-DZ" dirty="0"/>
          </a:p>
          <a:p>
            <a:pPr rtl="1">
              <a:lnSpc>
                <a:spcPct val="300000"/>
              </a:lnSpc>
            </a:pPr>
            <a:r>
              <a:rPr lang="ar-DZ" b="1" dirty="0"/>
              <a:t>بعض «المرصدات» قد لا تحمل هذا الاسم، ولكن ذلك لا يقلل من أهميتها!</a:t>
            </a:r>
            <a:endParaRPr lang="ar-DZ" dirty="0"/>
          </a:p>
          <a:p>
            <a:pPr rtl="1">
              <a:lnSpc>
                <a:spcPct val="300000"/>
              </a:lnSpc>
            </a:pPr>
            <a:r>
              <a:rPr lang="ar-DZ" b="1" dirty="0"/>
              <a:t>لتعزيز عمل المرصدات الحالية، يُوصى بإنشاء مرصدات وطنية</a:t>
            </a:r>
            <a:endParaRPr lang="ar-DZ" dirty="0"/>
          </a:p>
          <a:p>
            <a:pPr marL="285750" indent="-285750" algn="r" rtl="1">
              <a:lnSpc>
                <a:spcPct val="300000"/>
              </a:lnSpc>
              <a:buFontTx/>
              <a:buChar char="-"/>
            </a:pPr>
            <a:endParaRPr lang="fr-FR" dirty="0">
              <a:solidFill>
                <a:schemeClr val="accent6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algn="l"/>
            <a:endParaRPr lang="fr-F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30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 sz="3600" dirty="0"/>
          </a:p>
        </p:txBody>
      </p:sp>
      <p:pic>
        <p:nvPicPr>
          <p:cNvPr id="4" name="Espace réservé pour une image 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1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99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ysClr val="window" lastClr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TdV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2880</TotalTime>
  <Words>229</Words>
  <Application>Microsoft Office PowerPoint</Application>
  <PresentationFormat>Format A4 (210 x 297 mm)</PresentationFormat>
  <Paragraphs>21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Thème Institutionnel TdV</vt:lpstr>
      <vt:lpstr>Présentation PowerPoint</vt:lpstr>
      <vt:lpstr>الاستنتاجات المؤقتة</vt:lpstr>
      <vt:lpstr>الاستنتاجات المؤقتة</vt:lpstr>
      <vt:lpstr>الاستنتاجات المؤقتة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Reviewer </cp:lastModifiedBy>
  <cp:revision>248</cp:revision>
  <cp:lastPrinted>2019-06-21T14:30:25Z</cp:lastPrinted>
  <dcterms:created xsi:type="dcterms:W3CDTF">2017-05-19T13:24:08Z</dcterms:created>
  <dcterms:modified xsi:type="dcterms:W3CDTF">2025-02-04T22:31:43Z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