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32" r:id="rId2"/>
    <p:sldId id="375" r:id="rId3"/>
    <p:sldId id="374" r:id="rId4"/>
    <p:sldId id="376" r:id="rId5"/>
    <p:sldId id="377" r:id="rId6"/>
    <p:sldId id="373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ototheque" initials="P" lastIdx="8" clrIdx="0"/>
  <p:cmAuthor id="1" name="Flo" initials="FDS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762"/>
    <a:srgbClr val="3C7483"/>
    <a:srgbClr val="2AA8C6"/>
    <a:srgbClr val="FFFFFF"/>
    <a:srgbClr val="464646"/>
    <a:srgbClr val="F8F8F8"/>
    <a:srgbClr val="CC3399"/>
    <a:srgbClr val="F2F2F2"/>
    <a:srgbClr val="E5F8F6"/>
    <a:srgbClr val="F3E6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92" autoAdjust="0"/>
  </p:normalViewPr>
  <p:slideViewPr>
    <p:cSldViewPr>
      <p:cViewPr varScale="1">
        <p:scale>
          <a:sx n="61" d="100"/>
          <a:sy n="61" d="100"/>
        </p:scale>
        <p:origin x="79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7B623-C678-4B3E-A1DA-DE96796120D1}" type="datetimeFigureOut">
              <a:rPr lang="fr-FR" smtClean="0"/>
              <a:pPr/>
              <a:t>04/02/2025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43C509-1452-406A-BA40-A5B4C8EDAD4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47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ère d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" y="5373216"/>
            <a:ext cx="8666132" cy="1484784"/>
          </a:xfrm>
        </p:spPr>
        <p:txBody>
          <a:bodyPr>
            <a:normAutofit/>
          </a:bodyPr>
          <a:lstStyle>
            <a:lvl1pPr>
              <a:defRPr sz="6000" cap="small" baseline="0">
                <a:solidFill>
                  <a:schemeClr val="tx2"/>
                </a:solidFill>
                <a:latin typeface="Biko" pitchFamily="50" charset="0"/>
              </a:defRPr>
            </a:lvl1pPr>
          </a:lstStyle>
          <a:p>
            <a:r>
              <a:rPr lang="fr-FR" dirty="0"/>
              <a:t>TOUR DU VALAT</a:t>
            </a:r>
          </a:p>
        </p:txBody>
      </p:sp>
      <p:grpSp>
        <p:nvGrpSpPr>
          <p:cNvPr id="4" name="Groupe 3"/>
          <p:cNvGrpSpPr/>
          <p:nvPr userDrawn="1"/>
        </p:nvGrpSpPr>
        <p:grpSpPr>
          <a:xfrm>
            <a:off x="2639" y="-7905"/>
            <a:ext cx="12189361" cy="5215525"/>
            <a:chOff x="186495" y="590860"/>
            <a:chExt cx="8576191" cy="496008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16" t="39030" r="30736" b="22701"/>
            <a:stretch/>
          </p:blipFill>
          <p:spPr bwMode="auto">
            <a:xfrm>
              <a:off x="1466917" y="597129"/>
              <a:ext cx="6787411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17" t="39030" r="70009" b="22701"/>
            <a:stretch/>
          </p:blipFill>
          <p:spPr bwMode="auto">
            <a:xfrm flipH="1">
              <a:off x="1034149" y="597129"/>
              <a:ext cx="432767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17" t="39030" r="70009" b="22711"/>
            <a:stretch/>
          </p:blipFill>
          <p:spPr bwMode="auto">
            <a:xfrm>
              <a:off x="601382" y="598378"/>
              <a:ext cx="432767" cy="495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428" t="39030" r="70009" b="22701"/>
            <a:stretch/>
          </p:blipFill>
          <p:spPr bwMode="auto">
            <a:xfrm>
              <a:off x="186495" y="597129"/>
              <a:ext cx="414887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45" t="39030" r="30745" b="22653"/>
            <a:stretch/>
          </p:blipFill>
          <p:spPr bwMode="auto">
            <a:xfrm flipH="1">
              <a:off x="8254327" y="590860"/>
              <a:ext cx="179736" cy="4960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45" t="39030" r="30736" b="22653"/>
            <a:stretch/>
          </p:blipFill>
          <p:spPr bwMode="auto">
            <a:xfrm flipH="1">
              <a:off x="8581553" y="590860"/>
              <a:ext cx="181133" cy="4960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45" t="39030" r="30944" b="22701"/>
            <a:stretch/>
          </p:blipFill>
          <p:spPr bwMode="auto">
            <a:xfrm>
              <a:off x="8434064" y="597129"/>
              <a:ext cx="147489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012" y="5523409"/>
            <a:ext cx="3002549" cy="113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829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2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617735" y="1"/>
            <a:ext cx="11574265" cy="404664"/>
          </a:xfrm>
          <a:solidFill>
            <a:srgbClr val="7CCECF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-18719" y="427585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4"/>
            <a:ext cx="617737" cy="404665"/>
          </a:xfrm>
          <a:prstGeom prst="rect">
            <a:avLst/>
          </a:prstGeom>
        </p:spPr>
      </p:pic>
      <p:sp>
        <p:nvSpPr>
          <p:cNvPr id="6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6127214" y="404667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3837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98052" y="1"/>
            <a:ext cx="11693953" cy="404664"/>
          </a:xfrm>
          <a:solidFill>
            <a:srgbClr val="306A81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12613" y="1124744"/>
            <a:ext cx="11166779" cy="525658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54"/>
            <a:ext cx="12192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400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8048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259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98051" y="1"/>
            <a:ext cx="11693951" cy="404664"/>
          </a:xfrm>
          <a:solidFill>
            <a:srgbClr val="306A81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6096000" y="421798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8048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0" y="404815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0694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3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98051" y="1"/>
            <a:ext cx="11693951" cy="404664"/>
          </a:xfrm>
          <a:solidFill>
            <a:srgbClr val="306A81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21798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8048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6096000" y="394032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73048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17733" y="1"/>
            <a:ext cx="11574267" cy="404664"/>
          </a:xfrm>
          <a:solidFill>
            <a:srgbClr val="A6A6A6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12613" y="1124744"/>
            <a:ext cx="11166779" cy="525658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54"/>
            <a:ext cx="12192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40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0"/>
            <a:ext cx="617734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72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617733" y="1"/>
            <a:ext cx="11574267" cy="404664"/>
          </a:xfrm>
          <a:solidFill>
            <a:schemeClr val="accent6">
              <a:lumMod val="65000"/>
            </a:schemeClr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6096000" y="421798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0"/>
            <a:ext cx="617734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0" y="404815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70752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4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617733" y="1"/>
            <a:ext cx="11574267" cy="404664"/>
          </a:xfrm>
          <a:solidFill>
            <a:schemeClr val="accent6">
              <a:lumMod val="65000"/>
            </a:schemeClr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-5983" y="404440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0"/>
            <a:ext cx="617734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6096000" y="404815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96507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5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98048" y="1"/>
            <a:ext cx="11693952" cy="4046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12613" y="1124744"/>
            <a:ext cx="11166779" cy="525658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54"/>
            <a:ext cx="12192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400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8048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272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5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98048" y="1"/>
            <a:ext cx="11693952" cy="4046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6096000" y="421798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8048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0" y="404815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24236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5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98048" y="1"/>
            <a:ext cx="11693952" cy="4046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04667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8048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6096000" y="404667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3109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Intercalaire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200" cap="small" baseline="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6376065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ème d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864" y="897589"/>
            <a:ext cx="10032274" cy="3340608"/>
          </a:xfrm>
          <a:prstGeom prst="rect">
            <a:avLst/>
          </a:prstGeom>
        </p:spPr>
      </p:pic>
      <p:grpSp>
        <p:nvGrpSpPr>
          <p:cNvPr id="17" name="Groupe 16"/>
          <p:cNvGrpSpPr/>
          <p:nvPr userDrawn="1"/>
        </p:nvGrpSpPr>
        <p:grpSpPr>
          <a:xfrm>
            <a:off x="867113" y="5494596"/>
            <a:ext cx="2485066" cy="769441"/>
            <a:chOff x="877388" y="5493813"/>
            <a:chExt cx="2019116" cy="769441"/>
          </a:xfrm>
        </p:grpSpPr>
        <p:sp>
          <p:nvSpPr>
            <p:cNvPr id="14" name="ZoneTexte 13"/>
            <p:cNvSpPr txBox="1"/>
            <p:nvPr userDrawn="1"/>
          </p:nvSpPr>
          <p:spPr>
            <a:xfrm>
              <a:off x="877388" y="5493813"/>
              <a:ext cx="20191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fr-FR" sz="11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Rejoignez-nous</a:t>
              </a:r>
            </a:p>
            <a:p>
              <a:pPr algn="ctr">
                <a:lnSpc>
                  <a:spcPct val="80000"/>
                </a:lnSpc>
              </a:pPr>
              <a:endParaRPr lang="fr-FR" sz="11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80000"/>
                </a:lnSpc>
              </a:pPr>
              <a:endParaRPr lang="fr-FR" sz="11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80000"/>
                </a:lnSpc>
              </a:pPr>
              <a:endParaRPr lang="fr-FR" sz="1100" b="1" dirty="0">
                <a:solidFill>
                  <a:srgbClr val="68BCB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80000"/>
                </a:lnSpc>
              </a:pPr>
              <a:r>
                <a:rPr lang="fr-FR" sz="11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www.tourduvalat.org</a:t>
              </a:r>
            </a:p>
          </p:txBody>
        </p:sp>
        <p:pic>
          <p:nvPicPr>
            <p:cNvPr id="15" name="Image 14"/>
            <p:cNvPicPr/>
            <p:nvPr userDrawn="1"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5394" t="52137" r="64457" b="44351"/>
            <a:stretch>
              <a:fillRect/>
            </a:stretch>
          </p:blipFill>
          <p:spPr bwMode="auto">
            <a:xfrm>
              <a:off x="1463471" y="5759960"/>
              <a:ext cx="846950" cy="237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Imag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740" y="5121844"/>
            <a:ext cx="3002549" cy="113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5442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S:\Logo\Logo_SWOS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228600"/>
            <a:ext cx="2005433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4165600" y="6356356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8737600" y="6356356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14540C-7F38-4FF5-8684-37FBB7AFA991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54400" y="274638"/>
            <a:ext cx="8128000" cy="639762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406400" y="1219200"/>
            <a:ext cx="11176000" cy="5029200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Slide content level 1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2" name="Straight Connector 10"/>
          <p:cNvCxnSpPr/>
          <p:nvPr userDrawn="1"/>
        </p:nvCxnSpPr>
        <p:spPr>
          <a:xfrm>
            <a:off x="3454400" y="914400"/>
            <a:ext cx="8839200" cy="0"/>
          </a:xfrm>
          <a:prstGeom prst="line">
            <a:avLst/>
          </a:prstGeom>
          <a:ln w="28575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6802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pour une image  3"/>
          <p:cNvSpPr>
            <a:spLocks noGrp="1"/>
          </p:cNvSpPr>
          <p:nvPr>
            <p:ph type="pic" sz="quarter" idx="11"/>
          </p:nvPr>
        </p:nvSpPr>
        <p:spPr>
          <a:xfrm>
            <a:off x="6096000" y="3459543"/>
            <a:ext cx="6096000" cy="3429000"/>
          </a:xfrm>
        </p:spPr>
        <p:txBody>
          <a:bodyPr/>
          <a:lstStyle/>
          <a:p>
            <a:endParaRPr lang="fr-FR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0"/>
            <a:ext cx="6096000" cy="3429000"/>
          </a:xfrm>
        </p:spPr>
        <p:txBody>
          <a:bodyPr/>
          <a:lstStyle>
            <a:lvl1pPr>
              <a:defRPr sz="2000"/>
            </a:lvl1pPr>
            <a:lvl3pPr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  <p:sp>
        <p:nvSpPr>
          <p:cNvPr id="8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3590" y="3429000"/>
            <a:ext cx="6096000" cy="3429000"/>
          </a:xfrm>
        </p:spPr>
        <p:txBody>
          <a:bodyPr/>
          <a:lstStyle>
            <a:lvl1pPr>
              <a:defRPr sz="2000"/>
            </a:lvl1pPr>
            <a:lvl3pPr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</p:spTree>
    <p:extLst>
      <p:ext uri="{BB962C8B-B14F-4D97-AF65-F5344CB8AC3E}">
        <p14:creationId xmlns:p14="http://schemas.microsoft.com/office/powerpoint/2010/main" val="436012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34290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pour une image  3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6096000" cy="3429000"/>
          </a:xfrm>
        </p:spPr>
        <p:txBody>
          <a:bodyPr/>
          <a:lstStyle/>
          <a:p>
            <a:endParaRPr lang="fr-FR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2" hasCustomPrompt="1"/>
          </p:nvPr>
        </p:nvSpPr>
        <p:spPr>
          <a:xfrm>
            <a:off x="5041" y="0"/>
            <a:ext cx="6096000" cy="3429000"/>
          </a:xfrm>
        </p:spPr>
        <p:txBody>
          <a:bodyPr/>
          <a:lstStyle>
            <a:lvl1pPr>
              <a:defRPr sz="2000"/>
            </a:lvl1pPr>
            <a:lvl3pPr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  <p:sp>
        <p:nvSpPr>
          <p:cNvPr id="8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6086241" y="3429000"/>
            <a:ext cx="6096000" cy="3429000"/>
          </a:xfrm>
        </p:spPr>
        <p:txBody>
          <a:bodyPr/>
          <a:lstStyle>
            <a:lvl1pPr>
              <a:defRPr sz="2000"/>
            </a:lvl1pPr>
            <a:lvl3pPr>
              <a:defRPr sz="1800"/>
            </a:lvl3pPr>
          </a:lstStyle>
          <a:p>
            <a:pPr lvl="0"/>
            <a:r>
              <a:rPr lang="fr-FR" dirty="0"/>
              <a:t>Titre</a:t>
            </a:r>
          </a:p>
          <a:p>
            <a:pPr lvl="2"/>
            <a:r>
              <a:rPr lang="fr-FR" dirty="0"/>
              <a:t>Contenu</a:t>
            </a:r>
          </a:p>
        </p:txBody>
      </p:sp>
    </p:spTree>
    <p:extLst>
      <p:ext uri="{BB962C8B-B14F-4D97-AF65-F5344CB8AC3E}">
        <p14:creationId xmlns:p14="http://schemas.microsoft.com/office/powerpoint/2010/main" val="2821250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16296" y="1"/>
            <a:ext cx="11575708" cy="404664"/>
          </a:xfrm>
          <a:solidFill>
            <a:schemeClr val="accent2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12613" y="1124744"/>
            <a:ext cx="11166779" cy="5256584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54"/>
            <a:ext cx="12192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40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946"/>
            <a:ext cx="616292" cy="40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36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616296" y="1"/>
            <a:ext cx="11575708" cy="404664"/>
          </a:xfrm>
          <a:solidFill>
            <a:srgbClr val="9FD9D6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6096000" y="421798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946"/>
            <a:ext cx="616292" cy="403719"/>
          </a:xfrm>
          <a:prstGeom prst="rect">
            <a:avLst/>
          </a:prstGeom>
        </p:spPr>
      </p:pic>
      <p:sp>
        <p:nvSpPr>
          <p:cNvPr id="3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0" y="404815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8807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1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616296" y="1"/>
            <a:ext cx="11575708" cy="404664"/>
          </a:xfrm>
          <a:solidFill>
            <a:srgbClr val="9FD9D6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21798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946"/>
            <a:ext cx="616292" cy="403719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6088587" y="404666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0846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17735" y="1"/>
            <a:ext cx="11574265" cy="404664"/>
          </a:xfrm>
          <a:solidFill>
            <a:srgbClr val="7CCECF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12613" y="1124744"/>
            <a:ext cx="11166779" cy="525658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54"/>
            <a:ext cx="12192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40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8125" y1="68605" x2="76719" y2="41085"/>
                        <a14:foregroundMark x1="18281" y1="60271" x2="27969" y2="76163"/>
                        <a14:backgroundMark x1="15937" y1="64729" x2="15937" y2="64729"/>
                        <a14:backgroundMark x1="80938" y1="27907" x2="80938" y2="27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4" y="2"/>
            <a:ext cx="674070" cy="44156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4"/>
            <a:ext cx="617737" cy="404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373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617735" y="1"/>
            <a:ext cx="11574265" cy="404664"/>
          </a:xfrm>
          <a:solidFill>
            <a:srgbClr val="7CCECF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6096000" y="421798"/>
            <a:ext cx="6107067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4"/>
            <a:ext cx="617737" cy="404665"/>
          </a:xfrm>
          <a:prstGeom prst="rect">
            <a:avLst/>
          </a:prstGeom>
        </p:spPr>
      </p:pic>
      <p:sp>
        <p:nvSpPr>
          <p:cNvPr id="6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0" y="404815"/>
            <a:ext cx="6096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0385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5234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4" r:id="rId2"/>
    <p:sldLayoutId id="2147483670" r:id="rId3"/>
    <p:sldLayoutId id="2147483671" r:id="rId4"/>
    <p:sldLayoutId id="2147483649" r:id="rId5"/>
    <p:sldLayoutId id="2147483650" r:id="rId6"/>
    <p:sldLayoutId id="2147483665" r:id="rId7"/>
    <p:sldLayoutId id="2147483657" r:id="rId8"/>
    <p:sldLayoutId id="2147483659" r:id="rId9"/>
    <p:sldLayoutId id="2147483666" r:id="rId10"/>
    <p:sldLayoutId id="2147483655" r:id="rId11"/>
    <p:sldLayoutId id="2147483660" r:id="rId12"/>
    <p:sldLayoutId id="2147483667" r:id="rId13"/>
    <p:sldLayoutId id="2147483658" r:id="rId14"/>
    <p:sldLayoutId id="2147483661" r:id="rId15"/>
    <p:sldLayoutId id="2147483668" r:id="rId16"/>
    <p:sldLayoutId id="2147483656" r:id="rId17"/>
    <p:sldLayoutId id="2147483662" r:id="rId18"/>
    <p:sldLayoutId id="2147483669" r:id="rId19"/>
    <p:sldLayoutId id="2147483664" r:id="rId20"/>
    <p:sldLayoutId id="2147483672" r:id="rId2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urduvalat.org/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1.xml"/><Relationship Id="rId5" Type="http://schemas.openxmlformats.org/officeDocument/2006/relationships/hyperlink" Target="mailto:guelmami@tourduvalat.org" TargetMode="External"/><Relationship Id="rId4" Type="http://schemas.openxmlformats.org/officeDocument/2006/relationships/hyperlink" Target="http://www.medwetlands-obs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2"/>
          <p:cNvSpPr txBox="1">
            <a:spLocks noChangeArrowheads="1"/>
          </p:cNvSpPr>
          <p:nvPr/>
        </p:nvSpPr>
        <p:spPr bwMode="auto">
          <a:xfrm>
            <a:off x="3" y="1260053"/>
            <a:ext cx="12191999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ar-DZ" sz="3200" dirty="0">
                <a:solidFill>
                  <a:srgbClr val="2B3D3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مرصد الأراضي الرطبة في البحر الأبيض المتوسط</a:t>
            </a:r>
            <a:endParaRPr lang="en-US" sz="3200" dirty="0">
              <a:solidFill>
                <a:srgbClr val="2B3D3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" y="2060848"/>
            <a:ext cx="1219199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ar-DZ" sz="4000" dirty="0">
                <a:solidFill>
                  <a:schemeClr val="accent1">
                    <a:lumMod val="75000"/>
                  </a:schemeClr>
                </a:solidFill>
              </a:rPr>
              <a:t>منطق التدخل</a:t>
            </a:r>
            <a:endParaRPr 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auto">
          <a:xfrm>
            <a:off x="3" y="2780932"/>
            <a:ext cx="1219199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ar-DZ" sz="1400" i="1" dirty="0">
                <a:solidFill>
                  <a:schemeClr val="accent1">
                    <a:lumMod val="75000"/>
                  </a:schemeClr>
                </a:solidFill>
              </a:rPr>
              <a:t>أنيس </a:t>
            </a:r>
            <a:r>
              <a:rPr lang="ar-DZ" sz="1400" i="1" dirty="0" err="1">
                <a:solidFill>
                  <a:schemeClr val="accent1">
                    <a:lumMod val="75000"/>
                  </a:schemeClr>
                </a:solidFill>
              </a:rPr>
              <a:t>قيلمامي</a:t>
            </a:r>
            <a:r>
              <a:rPr lang="ar-DZ" sz="1400" i="1" dirty="0">
                <a:solidFill>
                  <a:schemeClr val="accent1">
                    <a:lumMod val="75000"/>
                  </a:schemeClr>
                </a:solidFill>
              </a:rPr>
              <a:t> (تور دو </a:t>
            </a:r>
            <a:r>
              <a:rPr lang="ar-DZ" sz="1400" i="1" dirty="0" smtClean="0">
                <a:solidFill>
                  <a:schemeClr val="accent1">
                    <a:lumMod val="75000"/>
                  </a:schemeClr>
                </a:solidFill>
              </a:rPr>
              <a:t>فالا)</a:t>
            </a:r>
            <a:endParaRPr lang="en-US" sz="14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99" y="3467117"/>
            <a:ext cx="10800000" cy="3202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1" y="0"/>
            <a:ext cx="1080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 descr="Résultat de recherche d'images pour &quot;tour du valat&quot;"/>
          <p:cNvSpPr>
            <a:spLocks noChangeAspect="1" noChangeArrowheads="1"/>
          </p:cNvSpPr>
          <p:nvPr/>
        </p:nvSpPr>
        <p:spPr bwMode="auto">
          <a:xfrm>
            <a:off x="1298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28" name="AutoShape 4" descr="Résultat de recherche d'images pour &quot;tour du valat&quot;"/>
          <p:cNvSpPr>
            <a:spLocks noChangeAspect="1" noChangeArrowheads="1"/>
          </p:cNvSpPr>
          <p:nvPr/>
        </p:nvSpPr>
        <p:spPr bwMode="auto">
          <a:xfrm>
            <a:off x="1298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30" name="AutoShape 6" descr="Résultat de recherche d'images pour &quot;tour du valat&quot;"/>
          <p:cNvSpPr>
            <a:spLocks noChangeAspect="1" noChangeArrowheads="1"/>
          </p:cNvSpPr>
          <p:nvPr/>
        </p:nvSpPr>
        <p:spPr bwMode="auto">
          <a:xfrm>
            <a:off x="1298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6322" y="6674"/>
            <a:ext cx="1070357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2833" y="0"/>
            <a:ext cx="1039166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A971062-EBAF-2AA5-B145-B4B9570894EB}"/>
              </a:ext>
            </a:extLst>
          </p:cNvPr>
          <p:cNvSpPr/>
          <p:nvPr/>
        </p:nvSpPr>
        <p:spPr>
          <a:xfrm>
            <a:off x="2495600" y="1628800"/>
            <a:ext cx="2880320" cy="1512168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200" dirty="0">
                <a:solidFill>
                  <a:schemeClr val="tx2"/>
                </a:solidFill>
              </a:rPr>
              <a:t>حدد الأهداف</a:t>
            </a:r>
            <a:endParaRPr lang="en-US" sz="2200" dirty="0">
              <a:solidFill>
                <a:schemeClr val="tx2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A8BF64D-C034-4379-CC17-BF0C8754E426}"/>
              </a:ext>
            </a:extLst>
          </p:cNvPr>
          <p:cNvSpPr/>
          <p:nvPr/>
        </p:nvSpPr>
        <p:spPr>
          <a:xfrm>
            <a:off x="6744072" y="1628800"/>
            <a:ext cx="2880320" cy="1512168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200" dirty="0">
                <a:solidFill>
                  <a:schemeClr val="tx2"/>
                </a:solidFill>
              </a:rPr>
              <a:t>العمل على إحداث تغييرات "حقيقية" على أرض الواقع</a:t>
            </a:r>
            <a:endParaRPr lang="en-US" sz="2200" dirty="0">
              <a:solidFill>
                <a:schemeClr val="tx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4224C6B-E303-2A92-D3C1-E74926505D37}"/>
              </a:ext>
            </a:extLst>
          </p:cNvPr>
          <p:cNvSpPr/>
          <p:nvPr/>
        </p:nvSpPr>
        <p:spPr>
          <a:xfrm>
            <a:off x="6740996" y="4530378"/>
            <a:ext cx="2880320" cy="1512168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200" dirty="0">
                <a:solidFill>
                  <a:schemeClr val="tx2"/>
                </a:solidFill>
              </a:rPr>
              <a:t>تطوير وتحول المنظمة</a:t>
            </a:r>
            <a:endParaRPr lang="en-US" sz="2200" dirty="0">
              <a:solidFill>
                <a:schemeClr val="tx2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AC49E6-4D94-19AA-970C-5C5938D4D4B3}"/>
              </a:ext>
            </a:extLst>
          </p:cNvPr>
          <p:cNvSpPr/>
          <p:nvPr/>
        </p:nvSpPr>
        <p:spPr>
          <a:xfrm>
            <a:off x="2495600" y="4525677"/>
            <a:ext cx="2880320" cy="1512168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200" dirty="0">
                <a:solidFill>
                  <a:schemeClr val="tx2"/>
                </a:solidFill>
              </a:rPr>
              <a:t>الموقف داخل مجتمع من اللاعبين/الشركاء</a:t>
            </a:r>
            <a:endParaRPr lang="en-US" sz="2200" dirty="0">
              <a:solidFill>
                <a:schemeClr val="tx2"/>
              </a:solidFill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07F4A9EA-B0CD-F9DF-B925-01DAD91F4C24}"/>
              </a:ext>
            </a:extLst>
          </p:cNvPr>
          <p:cNvCxnSpPr>
            <a:cxnSpLocks/>
            <a:stCxn id="6" idx="2"/>
            <a:endCxn id="7" idx="0"/>
          </p:cNvCxnSpPr>
          <p:nvPr/>
        </p:nvCxnSpPr>
        <p:spPr>
          <a:xfrm flipH="1">
            <a:off x="8181156" y="3140968"/>
            <a:ext cx="3076" cy="138941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3D0CD7E6-A159-9775-E317-7FA0565E3411}"/>
              </a:ext>
            </a:extLst>
          </p:cNvPr>
          <p:cNvCxnSpPr>
            <a:cxnSpLocks/>
            <a:stCxn id="6" idx="1"/>
            <a:endCxn id="5" idx="3"/>
          </p:cNvCxnSpPr>
          <p:nvPr/>
        </p:nvCxnSpPr>
        <p:spPr>
          <a:xfrm flipH="1">
            <a:off x="5375920" y="2384884"/>
            <a:ext cx="1368152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EC7209DE-3612-A572-3BFD-ABA79D8A0A02}"/>
              </a:ext>
            </a:extLst>
          </p:cNvPr>
          <p:cNvCxnSpPr>
            <a:cxnSpLocks/>
            <a:stCxn id="5" idx="2"/>
            <a:endCxn id="8" idx="0"/>
          </p:cNvCxnSpPr>
          <p:nvPr/>
        </p:nvCxnSpPr>
        <p:spPr>
          <a:xfrm>
            <a:off x="3935760" y="3140968"/>
            <a:ext cx="0" cy="1384709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FA710A6A-2E5F-CAE4-50EA-A246B7242639}"/>
              </a:ext>
            </a:extLst>
          </p:cNvPr>
          <p:cNvCxnSpPr>
            <a:cxnSpLocks/>
            <a:stCxn id="8" idx="3"/>
            <a:endCxn id="7" idx="1"/>
          </p:cNvCxnSpPr>
          <p:nvPr/>
        </p:nvCxnSpPr>
        <p:spPr>
          <a:xfrm>
            <a:off x="5375920" y="5281761"/>
            <a:ext cx="1365076" cy="4701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5989E67C-80B0-C05E-96F1-9176508B6AA3}"/>
              </a:ext>
            </a:extLst>
          </p:cNvPr>
          <p:cNvCxnSpPr>
            <a:cxnSpLocks/>
          </p:cNvCxnSpPr>
          <p:nvPr/>
        </p:nvCxnSpPr>
        <p:spPr>
          <a:xfrm>
            <a:off x="5375920" y="3140968"/>
            <a:ext cx="1362000" cy="1402075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D255EC12-7FF3-CB2A-3C74-933593A74DFE}"/>
              </a:ext>
            </a:extLst>
          </p:cNvPr>
          <p:cNvCxnSpPr>
            <a:cxnSpLocks/>
          </p:cNvCxnSpPr>
          <p:nvPr/>
        </p:nvCxnSpPr>
        <p:spPr>
          <a:xfrm flipH="1">
            <a:off x="5372844" y="3150691"/>
            <a:ext cx="1365076" cy="1364941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2A0DDE19-C8B3-C56B-DD24-7D9807CE3AE2}"/>
              </a:ext>
            </a:extLst>
          </p:cNvPr>
          <p:cNvSpPr txBox="1">
            <a:spLocks/>
          </p:cNvSpPr>
          <p:nvPr/>
        </p:nvSpPr>
        <p:spPr>
          <a:xfrm>
            <a:off x="0" y="980728"/>
            <a:ext cx="12192000" cy="3889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 cap="none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ar-DZ" sz="2000" dirty="0"/>
              <a:t>نظرية التدخل</a:t>
            </a:r>
            <a:endParaRPr lang="en-US" b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4DF1BD93-25DD-D56F-6373-5CB217F85CE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ar-DZ" dirty="0"/>
              <a:t>لكل منظمة غير حكومية بيئية</a:t>
            </a:r>
            <a:endParaRPr lang="en-US" dirty="0"/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01933424-0FCB-58B7-BBEA-E69697570F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735" y="1"/>
            <a:ext cx="11574265" cy="404664"/>
          </a:xfrm>
        </p:spPr>
        <p:txBody>
          <a:bodyPr/>
          <a:lstStyle/>
          <a:p>
            <a:r>
              <a:rPr lang="ar-DZ" dirty="0"/>
              <a:t>منطق التدخل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1155F26-C886-0D64-1C76-B98856E91DBB}"/>
              </a:ext>
            </a:extLst>
          </p:cNvPr>
          <p:cNvSpPr txBox="1"/>
          <p:nvPr/>
        </p:nvSpPr>
        <p:spPr>
          <a:xfrm>
            <a:off x="10416480" y="6488668"/>
            <a:ext cx="1775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/>
              <a:t>Guillet F (2011)</a:t>
            </a:r>
          </a:p>
        </p:txBody>
      </p:sp>
    </p:spTree>
    <p:extLst>
      <p:ext uri="{BB962C8B-B14F-4D97-AF65-F5344CB8AC3E}">
        <p14:creationId xmlns:p14="http://schemas.microsoft.com/office/powerpoint/2010/main" val="143280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17"/>
          <p:cNvGrpSpPr/>
          <p:nvPr/>
        </p:nvGrpSpPr>
        <p:grpSpPr>
          <a:xfrm>
            <a:off x="763217" y="13120"/>
            <a:ext cx="10554582" cy="6804000"/>
            <a:chOff x="693643" y="404663"/>
            <a:chExt cx="10554582" cy="6804000"/>
          </a:xfrm>
        </p:grpSpPr>
        <p:pic>
          <p:nvPicPr>
            <p:cNvPr id="1026" name="Picture 2" descr="C:\Users\Phototheque\Pictures\FondMed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05" t="199" b="16373"/>
            <a:stretch/>
          </p:blipFill>
          <p:spPr bwMode="auto">
            <a:xfrm>
              <a:off x="769842" y="404663"/>
              <a:ext cx="10478383" cy="680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ZoneTexte 16"/>
            <p:cNvSpPr txBox="1"/>
            <p:nvPr/>
          </p:nvSpPr>
          <p:spPr>
            <a:xfrm>
              <a:off x="693643" y="5827242"/>
              <a:ext cx="31683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DZ" b="1" dirty="0">
                  <a:solidFill>
                    <a:prstClr val="white"/>
                  </a:solidFill>
                </a:rPr>
                <a:t>حوض البحر الأبيض المتوسط</a:t>
              </a:r>
              <a:endParaRPr lang="en-US" b="1" dirty="0">
                <a:solidFill>
                  <a:prstClr val="white"/>
                </a:solidFill>
              </a:endParaRPr>
            </a:p>
          </p:txBody>
        </p:sp>
      </p:grpSp>
      <p:pic>
        <p:nvPicPr>
          <p:cNvPr id="15" name="Picture 5">
            <a:extLst>
              <a:ext uri="{FF2B5EF4-FFF2-40B4-BE49-F238E27FC236}">
                <a16:creationId xmlns:a16="http://schemas.microsoft.com/office/drawing/2014/main" id="{89EE4381-42F9-42EA-EB23-2202A97A4E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028" y="478892"/>
            <a:ext cx="1731943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BB1F5C4B-7342-FE30-3272-6BC4F8FAF0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735" y="1"/>
            <a:ext cx="11574265" cy="404664"/>
          </a:xfrm>
        </p:spPr>
        <p:txBody>
          <a:bodyPr/>
          <a:lstStyle/>
          <a:p>
            <a:r>
              <a:rPr lang="ar-DZ" dirty="0"/>
              <a:t>منطق التدخل</a:t>
            </a:r>
            <a:endParaRPr lang="en-US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0107" y="2292011"/>
            <a:ext cx="4419827" cy="282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02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DF55FD96-5EC3-ABE9-F106-B762A23F77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735" y="1"/>
            <a:ext cx="11574265" cy="404664"/>
          </a:xfrm>
        </p:spPr>
        <p:txBody>
          <a:bodyPr/>
          <a:lstStyle/>
          <a:p>
            <a:r>
              <a:rPr lang="ar-DZ" dirty="0"/>
              <a:t>منطق التدخل</a:t>
            </a:r>
            <a:endParaRPr lang="en-US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3349521-B906-9A8D-C304-4F8EA4C22372}"/>
              </a:ext>
            </a:extLst>
          </p:cNvPr>
          <p:cNvSpPr txBox="1">
            <a:spLocks/>
          </p:cNvSpPr>
          <p:nvPr/>
        </p:nvSpPr>
        <p:spPr>
          <a:xfrm>
            <a:off x="695401" y="603573"/>
            <a:ext cx="3888432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 cap="none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ar-DZ" sz="3200" b="0" dirty="0">
                <a:solidFill>
                  <a:schemeClr val="accent2">
                    <a:lumMod val="75000"/>
                  </a:schemeClr>
                </a:solidFill>
              </a:rPr>
              <a:t>التعليم العام</a:t>
            </a:r>
          </a:p>
          <a:p>
            <a:pPr rtl="1">
              <a:defRPr/>
            </a:pPr>
            <a:r>
              <a:rPr lang="ar-DZ" sz="2400" b="0" dirty="0">
                <a:solidFill>
                  <a:schemeClr val="accent2">
                    <a:lumMod val="75000"/>
                  </a:schemeClr>
                </a:solidFill>
              </a:rPr>
              <a:t>العلم </a:t>
            </a:r>
            <a:r>
              <a:rPr lang="fr-FR" sz="2400" b="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ar-DZ" sz="2400" b="0" dirty="0" smtClean="0">
                <a:solidFill>
                  <a:schemeClr val="accent2">
                    <a:lumMod val="75000"/>
                  </a:schemeClr>
                </a:solidFill>
              </a:rPr>
              <a:t>يحدث </a:t>
            </a:r>
            <a:r>
              <a:rPr lang="ar-DZ" sz="2400" b="0" dirty="0">
                <a:solidFill>
                  <a:schemeClr val="accent2">
                    <a:lumMod val="75000"/>
                  </a:schemeClr>
                </a:solidFill>
              </a:rPr>
              <a:t>التغيير</a:t>
            </a:r>
            <a:endParaRPr lang="en-US" b="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" name="Image 7" descr="Une image contenant croquis, Graphique, noir, dessin&#10;&#10;Description générée automatiquement">
            <a:extLst>
              <a:ext uri="{FF2B5EF4-FFF2-40B4-BE49-F238E27FC236}">
                <a16:creationId xmlns:a16="http://schemas.microsoft.com/office/drawing/2014/main" id="{AAC3092C-076A-4DA3-54AC-292B8B4AC5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617" y="1503772"/>
            <a:ext cx="1800000" cy="1800000"/>
          </a:xfrm>
          <a:prstGeom prst="rect">
            <a:avLst/>
          </a:prstGeom>
        </p:spPr>
      </p:pic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E69FE835-0091-2EB3-B766-8AA101D07A7E}"/>
              </a:ext>
            </a:extLst>
          </p:cNvPr>
          <p:cNvSpPr txBox="1">
            <a:spLocks/>
          </p:cNvSpPr>
          <p:nvPr/>
        </p:nvSpPr>
        <p:spPr>
          <a:xfrm>
            <a:off x="7608168" y="620688"/>
            <a:ext cx="3888432" cy="980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 cap="none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ar-DZ" sz="3200" b="0" dirty="0">
                <a:solidFill>
                  <a:schemeClr val="accent2">
                    <a:lumMod val="75000"/>
                  </a:schemeClr>
                </a:solidFill>
              </a:rPr>
              <a:t>التأثير</a:t>
            </a:r>
          </a:p>
          <a:p>
            <a:pPr>
              <a:defRPr/>
            </a:pPr>
            <a:r>
              <a:rPr lang="ar-DZ" sz="2000" b="0" dirty="0">
                <a:solidFill>
                  <a:schemeClr val="accent2">
                    <a:lumMod val="75000"/>
                  </a:schemeClr>
                </a:solidFill>
              </a:rPr>
              <a:t>الدعوة</a:t>
            </a:r>
            <a:endParaRPr lang="en-US" sz="1600" b="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Image 2" descr="roseaux.jpg">
            <a:extLst>
              <a:ext uri="{FF2B5EF4-FFF2-40B4-BE49-F238E27FC236}">
                <a16:creationId xmlns:a16="http://schemas.microsoft.com/office/drawing/2014/main" id="{C99EC2E4-9205-B6EE-5035-BF0A30FA68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340" y="1600799"/>
            <a:ext cx="1720088" cy="1720088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0FCE033-3AF5-9BAC-CEB5-4C1645FB26C6}"/>
              </a:ext>
            </a:extLst>
          </p:cNvPr>
          <p:cNvSpPr txBox="1"/>
          <p:nvPr/>
        </p:nvSpPr>
        <p:spPr>
          <a:xfrm>
            <a:off x="8023656" y="3212976"/>
            <a:ext cx="304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DZ" i="1" dirty="0"/>
              <a:t>لا يمكننا العيش </a:t>
            </a:r>
            <a:r>
              <a:rPr lang="ar-DZ" i="1" dirty="0" err="1"/>
              <a:t>بدونهم</a:t>
            </a:r>
            <a:endParaRPr lang="fr-FR" dirty="0"/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E5D8B99B-A064-2CA0-1E7B-BD500BC41935}"/>
              </a:ext>
            </a:extLst>
          </p:cNvPr>
          <p:cNvSpPr txBox="1">
            <a:spLocks/>
          </p:cNvSpPr>
          <p:nvPr/>
        </p:nvSpPr>
        <p:spPr>
          <a:xfrm>
            <a:off x="551385" y="3713915"/>
            <a:ext cx="4176464" cy="980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 cap="none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ar-DZ" sz="3200" b="0" dirty="0">
                <a:solidFill>
                  <a:schemeClr val="accent2">
                    <a:lumMod val="75000"/>
                  </a:schemeClr>
                </a:solidFill>
              </a:rPr>
              <a:t>منطق "الموقع المثالي"</a:t>
            </a:r>
          </a:p>
          <a:p>
            <a:pPr>
              <a:defRPr/>
            </a:pPr>
            <a:r>
              <a:rPr lang="ar-DZ" sz="2400" b="0" dirty="0" smtClean="0">
                <a:solidFill>
                  <a:schemeClr val="accent2">
                    <a:lumMod val="75000"/>
                  </a:schemeClr>
                </a:solidFill>
              </a:rPr>
              <a:t>قصص </a:t>
            </a:r>
            <a:r>
              <a:rPr lang="ar-DZ" sz="2400" b="0" dirty="0">
                <a:solidFill>
                  <a:schemeClr val="accent2">
                    <a:lumMod val="75000"/>
                  </a:schemeClr>
                </a:solidFill>
              </a:rPr>
              <a:t>نجاح ملهمة</a:t>
            </a:r>
            <a:endParaRPr lang="en-US" b="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1" name="Image 10" descr="Une image contenant cercle&#10;&#10;Description générée automatiquement">
            <a:extLst>
              <a:ext uri="{FF2B5EF4-FFF2-40B4-BE49-F238E27FC236}">
                <a16:creationId xmlns:a16="http://schemas.microsoft.com/office/drawing/2014/main" id="{1D533BA2-4E51-B78D-799B-D6FFE1DDBA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578" y="4694026"/>
            <a:ext cx="1764000" cy="1764000"/>
          </a:xfrm>
          <a:prstGeom prst="rect">
            <a:avLst/>
          </a:prstGeom>
        </p:spPr>
      </p:pic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EDEAA23-8812-CF34-3FC9-D2D55750F18E}"/>
              </a:ext>
            </a:extLst>
          </p:cNvPr>
          <p:cNvSpPr txBox="1">
            <a:spLocks/>
          </p:cNvSpPr>
          <p:nvPr/>
        </p:nvSpPr>
        <p:spPr>
          <a:xfrm>
            <a:off x="7351019" y="3713914"/>
            <a:ext cx="4176464" cy="980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 cap="none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ar-DZ" sz="3200" b="0" dirty="0">
                <a:solidFill>
                  <a:schemeClr val="accent2">
                    <a:lumMod val="75000"/>
                  </a:schemeClr>
                </a:solidFill>
              </a:rPr>
              <a:t>الارتقاء</a:t>
            </a:r>
          </a:p>
          <a:p>
            <a:pPr>
              <a:defRPr/>
            </a:pPr>
            <a:r>
              <a:rPr lang="ar-DZ" sz="2400" b="0" dirty="0">
                <a:solidFill>
                  <a:schemeClr val="accent2">
                    <a:lumMod val="75000"/>
                  </a:schemeClr>
                </a:solidFill>
              </a:rPr>
              <a:t>النمو التدريجي</a:t>
            </a:r>
            <a:endParaRPr lang="en-US" sz="2400" b="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4" name="Image 13" descr="Une image contenant symbole, Bleu électrique, ligne, bleu&#10;&#10;Description générée automatiquement">
            <a:extLst>
              <a:ext uri="{FF2B5EF4-FFF2-40B4-BE49-F238E27FC236}">
                <a16:creationId xmlns:a16="http://schemas.microsoft.com/office/drawing/2014/main" id="{AA803714-B387-5FDE-7B52-489DA4F1EB43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51" y="4766026"/>
            <a:ext cx="1692000" cy="16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15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7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BA530BB5-6450-5C1B-FCAD-254DAB980D21}"/>
              </a:ext>
            </a:extLst>
          </p:cNvPr>
          <p:cNvSpPr txBox="1"/>
          <p:nvPr/>
        </p:nvSpPr>
        <p:spPr>
          <a:xfrm>
            <a:off x="6775894" y="3264200"/>
            <a:ext cx="1109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rgbClr val="FF0000"/>
                </a:solidFill>
                <a:latin typeface="Calibri"/>
              </a:rPr>
              <a:t>كفاءة</a:t>
            </a:r>
            <a:endParaRPr lang="en-US" sz="20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4D602878-935E-A70C-1FE1-0DC2C8EFF731}"/>
              </a:ext>
            </a:extLst>
          </p:cNvPr>
          <p:cNvSpPr/>
          <p:nvPr/>
        </p:nvSpPr>
        <p:spPr>
          <a:xfrm>
            <a:off x="5411924" y="2120665"/>
            <a:ext cx="1368152" cy="1152128"/>
          </a:xfrm>
          <a:prstGeom prst="triangle">
            <a:avLst/>
          </a:prstGeom>
          <a:solidFill>
            <a:srgbClr val="7BCBC7"/>
          </a:solidFill>
          <a:ln w="25400" cap="flat" cmpd="sng" algn="ctr">
            <a:solidFill>
              <a:srgbClr val="7BCBC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2F1ED94-55EC-7465-8322-C5D87DC3A7A1}"/>
              </a:ext>
            </a:extLst>
          </p:cNvPr>
          <p:cNvSpPr txBox="1"/>
          <p:nvPr/>
        </p:nvSpPr>
        <p:spPr>
          <a:xfrm>
            <a:off x="5357918" y="1772816"/>
            <a:ext cx="1476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rgbClr val="FF0000"/>
                </a:solidFill>
                <a:latin typeface="Calibri"/>
              </a:rPr>
              <a:t>جاذبية</a:t>
            </a:r>
            <a:endParaRPr lang="en-US" sz="20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D0131A6-B0C8-28A5-0DF9-EE526D85B894}"/>
              </a:ext>
            </a:extLst>
          </p:cNvPr>
          <p:cNvSpPr txBox="1"/>
          <p:nvPr/>
        </p:nvSpPr>
        <p:spPr>
          <a:xfrm>
            <a:off x="4306312" y="3262483"/>
            <a:ext cx="1124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>
                <a:solidFill>
                  <a:srgbClr val="FF0000"/>
                </a:solidFill>
                <a:latin typeface="Calibri"/>
              </a:rPr>
              <a:t>الجدوى</a:t>
            </a:r>
            <a:endParaRPr lang="en-US" sz="20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ED75AEBD-0DC4-831C-4BB6-D4FFA1F01AA1}"/>
              </a:ext>
            </a:extLst>
          </p:cNvPr>
          <p:cNvSpPr txBox="1">
            <a:spLocks/>
          </p:cNvSpPr>
          <p:nvPr/>
        </p:nvSpPr>
        <p:spPr>
          <a:xfrm>
            <a:off x="695401" y="603573"/>
            <a:ext cx="3888432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 cap="none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ar-DZ" sz="3200" b="0" dirty="0">
                <a:solidFill>
                  <a:schemeClr val="accent2">
                    <a:lumMod val="75000"/>
                  </a:schemeClr>
                </a:solidFill>
              </a:rPr>
              <a:t>التعليم العام</a:t>
            </a:r>
          </a:p>
          <a:p>
            <a:pPr>
              <a:defRPr/>
            </a:pPr>
            <a:r>
              <a:rPr lang="ar-DZ" sz="3200" b="0" dirty="0">
                <a:solidFill>
                  <a:schemeClr val="accent2">
                    <a:lumMod val="75000"/>
                  </a:schemeClr>
                </a:solidFill>
              </a:rPr>
              <a:t>ا</a:t>
            </a:r>
            <a:r>
              <a:rPr lang="ar-DZ" sz="2400" b="0" dirty="0">
                <a:solidFill>
                  <a:schemeClr val="accent2">
                    <a:lumMod val="75000"/>
                  </a:schemeClr>
                </a:solidFill>
              </a:rPr>
              <a:t>لعلم سوف يحدث التغيير</a:t>
            </a:r>
            <a:endParaRPr lang="en-US" b="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4" name="Image 13" descr="Une image contenant croquis, Graphique, noir, dessin&#10;&#10;Description générée automatiquement">
            <a:extLst>
              <a:ext uri="{FF2B5EF4-FFF2-40B4-BE49-F238E27FC236}">
                <a16:creationId xmlns:a16="http://schemas.microsoft.com/office/drawing/2014/main" id="{16668C79-2799-188C-C455-BF27973811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617" y="1503772"/>
            <a:ext cx="1800000" cy="1800000"/>
          </a:xfrm>
          <a:prstGeom prst="rect">
            <a:avLst/>
          </a:prstGeom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41908B64-11EC-181F-9EA3-E886C69F68B6}"/>
              </a:ext>
            </a:extLst>
          </p:cNvPr>
          <p:cNvSpPr txBox="1">
            <a:spLocks/>
          </p:cNvSpPr>
          <p:nvPr/>
        </p:nvSpPr>
        <p:spPr>
          <a:xfrm>
            <a:off x="7608168" y="620688"/>
            <a:ext cx="3888432" cy="980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 cap="none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ar-DZ" sz="3200" b="0" dirty="0">
                <a:solidFill>
                  <a:schemeClr val="accent2">
                    <a:lumMod val="75000"/>
                  </a:schemeClr>
                </a:solidFill>
              </a:rPr>
              <a:t>التأثير</a:t>
            </a:r>
          </a:p>
          <a:p>
            <a:pPr>
              <a:defRPr/>
            </a:pPr>
            <a:r>
              <a:rPr lang="ar-DZ" sz="2400" b="0" dirty="0">
                <a:solidFill>
                  <a:schemeClr val="accent2">
                    <a:lumMod val="75000"/>
                  </a:schemeClr>
                </a:solidFill>
              </a:rPr>
              <a:t>الدعوة</a:t>
            </a:r>
            <a:endParaRPr lang="en-US" b="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6" name="Image 15" descr="roseaux.jpg">
            <a:extLst>
              <a:ext uri="{FF2B5EF4-FFF2-40B4-BE49-F238E27FC236}">
                <a16:creationId xmlns:a16="http://schemas.microsoft.com/office/drawing/2014/main" id="{55E6E86A-466B-8FD9-9449-C627BFB7F0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340" y="1600799"/>
            <a:ext cx="1720088" cy="1720088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975121F7-6220-E093-C3D1-4765AA57A39F}"/>
              </a:ext>
            </a:extLst>
          </p:cNvPr>
          <p:cNvSpPr txBox="1"/>
          <p:nvPr/>
        </p:nvSpPr>
        <p:spPr>
          <a:xfrm>
            <a:off x="8023656" y="3212976"/>
            <a:ext cx="304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DZ" i="1" dirty="0"/>
              <a:t>لا يمكننا العيش </a:t>
            </a:r>
            <a:r>
              <a:rPr lang="ar-DZ" i="1" dirty="0" err="1"/>
              <a:t>بدونهم</a:t>
            </a:r>
            <a:endParaRPr lang="fr-FR" dirty="0"/>
          </a:p>
        </p:txBody>
      </p:sp>
      <p:sp>
        <p:nvSpPr>
          <p:cNvPr id="18" name="Espace réservé du texte 5">
            <a:extLst>
              <a:ext uri="{FF2B5EF4-FFF2-40B4-BE49-F238E27FC236}">
                <a16:creationId xmlns:a16="http://schemas.microsoft.com/office/drawing/2014/main" id="{865FB59F-373D-084D-D9ED-60514FE6DDEF}"/>
              </a:ext>
            </a:extLst>
          </p:cNvPr>
          <p:cNvSpPr txBox="1">
            <a:spLocks/>
          </p:cNvSpPr>
          <p:nvPr/>
        </p:nvSpPr>
        <p:spPr>
          <a:xfrm>
            <a:off x="551385" y="3713915"/>
            <a:ext cx="4176464" cy="980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 cap="none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ar-DZ" sz="3200" b="0" dirty="0">
                <a:solidFill>
                  <a:schemeClr val="accent2">
                    <a:lumMod val="75000"/>
                  </a:schemeClr>
                </a:solidFill>
              </a:rPr>
              <a:t>منطق "الموقع المثالي"</a:t>
            </a:r>
          </a:p>
          <a:p>
            <a:pPr>
              <a:defRPr/>
            </a:pPr>
            <a:r>
              <a:rPr lang="ar-DZ" sz="2400" b="0" dirty="0">
                <a:solidFill>
                  <a:schemeClr val="accent2">
                    <a:lumMod val="75000"/>
                  </a:schemeClr>
                </a:solidFill>
              </a:rPr>
              <a:t>قصص نجاح ملهمة</a:t>
            </a:r>
            <a:endParaRPr lang="en-US" b="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9" name="Image 18" descr="Une image contenant cercle&#10;&#10;Description générée automatiquement">
            <a:extLst>
              <a:ext uri="{FF2B5EF4-FFF2-40B4-BE49-F238E27FC236}">
                <a16:creationId xmlns:a16="http://schemas.microsoft.com/office/drawing/2014/main" id="{80F746B8-3FC7-D87A-6A7E-305A4A190F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578" y="4694026"/>
            <a:ext cx="1764000" cy="1764000"/>
          </a:xfrm>
          <a:prstGeom prst="rect">
            <a:avLst/>
          </a:prstGeom>
        </p:spPr>
      </p:pic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4A0ACF58-1B22-46AD-A41C-272306A08C76}"/>
              </a:ext>
            </a:extLst>
          </p:cNvPr>
          <p:cNvSpPr txBox="1">
            <a:spLocks/>
          </p:cNvSpPr>
          <p:nvPr/>
        </p:nvSpPr>
        <p:spPr>
          <a:xfrm>
            <a:off x="7351019" y="3713914"/>
            <a:ext cx="4176464" cy="980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 cap="none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ar-DZ" sz="3200" b="0" dirty="0">
                <a:solidFill>
                  <a:schemeClr val="accent2">
                    <a:lumMod val="75000"/>
                  </a:schemeClr>
                </a:solidFill>
              </a:rPr>
              <a:t>الارتقاء</a:t>
            </a:r>
          </a:p>
          <a:p>
            <a:pPr>
              <a:defRPr/>
            </a:pPr>
            <a:r>
              <a:rPr lang="ar-DZ" sz="2400" b="0" dirty="0">
                <a:solidFill>
                  <a:schemeClr val="accent2">
                    <a:lumMod val="75000"/>
                  </a:schemeClr>
                </a:solidFill>
              </a:rPr>
              <a:t>النمو التدريجي</a:t>
            </a:r>
            <a:endParaRPr lang="en-US" b="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1" name="Image 20" descr="Une image contenant symbole, Bleu électrique, ligne, bleu&#10;&#10;Description générée automatiquement">
            <a:extLst>
              <a:ext uri="{FF2B5EF4-FFF2-40B4-BE49-F238E27FC236}">
                <a16:creationId xmlns:a16="http://schemas.microsoft.com/office/drawing/2014/main" id="{91E1FBA2-9940-68E7-CEA4-84E2C2FF2BBB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51" y="4766026"/>
            <a:ext cx="1692000" cy="16920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8BEF8DBD-9E4A-4454-86DA-BA851E192F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735" y="1"/>
            <a:ext cx="11574265" cy="404664"/>
          </a:xfrm>
        </p:spPr>
        <p:txBody>
          <a:bodyPr/>
          <a:lstStyle/>
          <a:p>
            <a:r>
              <a:rPr lang="ar-DZ" dirty="0"/>
              <a:t>منطق التدخل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8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6" descr="Qarun Wetlands Dec 09 (4)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0"/>
            <a:ext cx="998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31504" y="5108991"/>
            <a:ext cx="8502945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r" rtl="1"/>
            <a:r>
              <a:rPr lang="ar-DZ" dirty="0"/>
              <a:t>الاتصال :</a:t>
            </a:r>
            <a:br>
              <a:rPr lang="ar-DZ" dirty="0"/>
            </a:br>
            <a:r>
              <a:rPr lang="ar-DZ" dirty="0"/>
              <a:t>تور دو </a:t>
            </a:r>
            <a:r>
              <a:rPr lang="ar-DZ" dirty="0" smtClean="0"/>
              <a:t>فالا </a:t>
            </a:r>
            <a:r>
              <a:rPr lang="ar-DZ" dirty="0"/>
              <a:t>| لو </a:t>
            </a:r>
            <a:r>
              <a:rPr lang="ar-DZ" dirty="0" err="1"/>
              <a:t>سامبوك</a:t>
            </a:r>
            <a:r>
              <a:rPr lang="ar-DZ" dirty="0"/>
              <a:t>، 13200 </a:t>
            </a:r>
            <a:r>
              <a:rPr lang="ar-DZ" dirty="0" err="1"/>
              <a:t>آرل</a:t>
            </a:r>
            <a:r>
              <a:rPr lang="ar-DZ" dirty="0"/>
              <a:t> - فرنسا</a:t>
            </a:r>
            <a:r>
              <a:rPr lang="fr-FR" dirty="0" smtClean="0"/>
              <a:t> </a:t>
            </a:r>
            <a:endParaRPr lang="fr-FR" dirty="0"/>
          </a:p>
          <a:p>
            <a:pPr algn="r" rtl="1"/>
            <a:r>
              <a:rPr lang="fr-FR" dirty="0">
                <a:hlinkClick r:id="rId3"/>
              </a:rPr>
              <a:t>www.tourduvalat.org</a:t>
            </a:r>
            <a:r>
              <a:rPr lang="fr-FR" dirty="0"/>
              <a:t> / </a:t>
            </a:r>
            <a:r>
              <a:rPr lang="fr-FR" dirty="0">
                <a:hlinkClick r:id="rId4"/>
              </a:rPr>
              <a:t>www.medwetlands-obs.org</a:t>
            </a:r>
            <a:endParaRPr lang="fr-FR" dirty="0"/>
          </a:p>
          <a:p>
            <a:pPr algn="r" rtl="1"/>
            <a:r>
              <a:rPr lang="ar-DZ" dirty="0"/>
              <a:t>أنيس </a:t>
            </a:r>
            <a:r>
              <a:rPr lang="ar-DZ" dirty="0" err="1"/>
              <a:t>قيلمامي</a:t>
            </a:r>
            <a:r>
              <a:rPr lang="ar-DZ" dirty="0"/>
              <a:t> </a:t>
            </a:r>
            <a:r>
              <a:rPr lang="fr-FR" dirty="0" smtClean="0"/>
              <a:t>| </a:t>
            </a:r>
            <a:r>
              <a:rPr lang="fr-FR" dirty="0"/>
              <a:t>Tel. +33 4 90 97 06 32 / Email </a:t>
            </a:r>
            <a:r>
              <a:rPr lang="fr-FR" dirty="0">
                <a:hlinkClick r:id="rId5"/>
              </a:rPr>
              <a:t>guelmami@tourduvalat.org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2017986" y="3966158"/>
            <a:ext cx="1772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4800" b="1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شكرًا</a:t>
            </a:r>
            <a:endParaRPr lang="en-US" sz="4800" b="1" dirty="0"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Institutionnel TdV">
  <a:themeElements>
    <a:clrScheme name="TDV">
      <a:dk1>
        <a:srgbClr val="464646"/>
      </a:dk1>
      <a:lt1>
        <a:sysClr val="window" lastClr="FFFFFF"/>
      </a:lt1>
      <a:dk2>
        <a:srgbClr val="3C7483"/>
      </a:dk2>
      <a:lt2>
        <a:srgbClr val="F2F2F2"/>
      </a:lt2>
      <a:accent1>
        <a:srgbClr val="7BCBC7"/>
      </a:accent1>
      <a:accent2>
        <a:srgbClr val="9FD9D6"/>
      </a:accent2>
      <a:accent3>
        <a:srgbClr val="B7E3E1"/>
      </a:accent3>
      <a:accent4>
        <a:srgbClr val="D5EFEE"/>
      </a:accent4>
      <a:accent5>
        <a:srgbClr val="EEF8F8"/>
      </a:accent5>
      <a:accent6>
        <a:srgbClr val="FFFFFF"/>
      </a:accent6>
      <a:hlink>
        <a:srgbClr val="3C7483"/>
      </a:hlink>
      <a:folHlink>
        <a:srgbClr val="7BCBC7"/>
      </a:folHlink>
    </a:clrScheme>
    <a:fontScheme name="TdV pré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4985</TotalTime>
  <Words>141</Words>
  <Application>Microsoft Office PowerPoint</Application>
  <PresentationFormat>Grand écran</PresentationFormat>
  <Paragraphs>40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Arial Narrow</vt:lpstr>
      <vt:lpstr>Biko</vt:lpstr>
      <vt:lpstr>Calibri</vt:lpstr>
      <vt:lpstr>Thème Institutionnel TdV</vt:lpstr>
      <vt:lpstr>Présentation PowerPoint</vt:lpstr>
      <vt:lpstr>منطق التدخل</vt:lpstr>
      <vt:lpstr>منطق التدخل</vt:lpstr>
      <vt:lpstr>منطق التدخل</vt:lpstr>
      <vt:lpstr>منطق التدخل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TOUR DU VALAT</dc:title>
  <dc:creator>Phototheque</dc:creator>
  <cp:lastModifiedBy>Reviewer </cp:lastModifiedBy>
  <cp:revision>225</cp:revision>
  <dcterms:created xsi:type="dcterms:W3CDTF">2017-05-19T13:24:08Z</dcterms:created>
  <dcterms:modified xsi:type="dcterms:W3CDTF">2025-02-04T22:22:51Z</dcterms:modified>
</cp:coreProperties>
</file>