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2"/>
  </p:notesMasterIdLst>
  <p:sldIdLst>
    <p:sldId id="308" r:id="rId2"/>
    <p:sldId id="300" r:id="rId3"/>
    <p:sldId id="295" r:id="rId4"/>
    <p:sldId id="318" r:id="rId5"/>
    <p:sldId id="309" r:id="rId6"/>
    <p:sldId id="311" r:id="rId7"/>
    <p:sldId id="319" r:id="rId8"/>
    <p:sldId id="320" r:id="rId9"/>
    <p:sldId id="321" r:id="rId10"/>
    <p:sldId id="328" r:id="rId11"/>
    <p:sldId id="323" r:id="rId12"/>
    <p:sldId id="322" r:id="rId13"/>
    <p:sldId id="313" r:id="rId14"/>
    <p:sldId id="314" r:id="rId15"/>
    <p:sldId id="316" r:id="rId16"/>
    <p:sldId id="326" r:id="rId17"/>
    <p:sldId id="306" r:id="rId18"/>
    <p:sldId id="324" r:id="rId19"/>
    <p:sldId id="325" r:id="rId20"/>
    <p:sldId id="303" r:id="rId21"/>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FD0F851-EC5A-4D38-B0AD-8093EC10F338}" styleName="Style léger 1 - Accentuation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79" autoAdjust="0"/>
  </p:normalViewPr>
  <p:slideViewPr>
    <p:cSldViewPr>
      <p:cViewPr varScale="1">
        <p:scale>
          <a:sx n="61" d="100"/>
          <a:sy n="61" d="100"/>
        </p:scale>
        <p:origin x="1368" y="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0FBD90-D0E3-450C-AEF0-C0E66F8B34F2}" type="datetimeFigureOut">
              <a:rPr lang="fr-FR" smtClean="0"/>
              <a:t>05/02/2025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BE9D94-C3E8-4EFA-89E6-605B0E37846E}" type="slidenum">
              <a:rPr lang="fr-FR" smtClean="0"/>
              <a:t>‹N°›</a:t>
            </a:fld>
            <a:endParaRPr lang="fr-FR"/>
          </a:p>
        </p:txBody>
      </p:sp>
    </p:spTree>
    <p:extLst>
      <p:ext uri="{BB962C8B-B14F-4D97-AF65-F5344CB8AC3E}">
        <p14:creationId xmlns:p14="http://schemas.microsoft.com/office/powerpoint/2010/main" val="2677876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FFA6C46-DB9A-4531-972D-BA3A16E27147}" type="slidenum">
              <a:rPr lang="fr-FR" smtClean="0"/>
              <a:t>1</a:t>
            </a:fld>
            <a:endParaRPr lang="fr-FR"/>
          </a:p>
        </p:txBody>
      </p:sp>
    </p:spTree>
    <p:extLst>
      <p:ext uri="{BB962C8B-B14F-4D97-AF65-F5344CB8AC3E}">
        <p14:creationId xmlns:p14="http://schemas.microsoft.com/office/powerpoint/2010/main" val="5230070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7859E797-1A22-4ADA-8ECC-9C69BAB196CA}" type="datetimeFigureOut">
              <a:rPr lang="fr-FR" smtClean="0"/>
              <a:pPr/>
              <a:t>05/02/2025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FE17E3F-1CC3-4D8D-904B-1B6DB67486DB}"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59E797-1A22-4ADA-8ECC-9C69BAB196CA}" type="datetimeFigureOut">
              <a:rPr lang="fr-FR" smtClean="0"/>
              <a:pPr/>
              <a:t>05/02/2025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E17E3F-1CC3-4D8D-904B-1B6DB67486DB}"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9.gif"/><Relationship Id="rId5" Type="http://schemas.openxmlformats.org/officeDocument/2006/relationships/image" Target="../media/image38.gif"/><Relationship Id="rId4" Type="http://schemas.openxmlformats.org/officeDocument/2006/relationships/image" Target="../media/image37.gif"/></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3"/>
          <a:stretch>
            <a:fillRect/>
          </a:stretch>
        </p:blipFill>
        <p:spPr>
          <a:xfrm>
            <a:off x="-36512" y="-27385"/>
            <a:ext cx="9180512" cy="6885385"/>
          </a:xfrm>
          <a:prstGeom prst="rect">
            <a:avLst/>
          </a:prstGeom>
        </p:spPr>
      </p:pic>
      <p:sp>
        <p:nvSpPr>
          <p:cNvPr id="2" name="Titre 1"/>
          <p:cNvSpPr>
            <a:spLocks noGrp="1"/>
          </p:cNvSpPr>
          <p:nvPr>
            <p:ph type="ctrTitle"/>
          </p:nvPr>
        </p:nvSpPr>
        <p:spPr>
          <a:xfrm>
            <a:off x="271500" y="1628800"/>
            <a:ext cx="8564488" cy="2844671"/>
          </a:xfrm>
        </p:spPr>
        <p:txBody>
          <a:bodyPr>
            <a:normAutofit/>
          </a:bodyPr>
          <a:lstStyle/>
          <a:p>
            <a:pPr rtl="1"/>
            <a:r>
              <a:rPr lang="ar-DZ" sz="3200" b="1" dirty="0">
                <a:solidFill>
                  <a:srgbClr val="FFFF00"/>
                </a:solidFill>
              </a:rPr>
              <a:t>مرصد مركب الأراضي الرطبة سبخات الأوراس (الجزائر) </a:t>
            </a:r>
            <a:r>
              <a:rPr lang="ar-DZ" sz="3200" b="1" dirty="0" smtClean="0">
                <a:solidFill>
                  <a:srgbClr val="FFFF00"/>
                </a:solidFill>
              </a:rPr>
              <a:t>:</a:t>
            </a:r>
            <a:r>
              <a:rPr lang="fr-FR" sz="3200" b="1" dirty="0" smtClean="0">
                <a:solidFill>
                  <a:srgbClr val="FFFF00"/>
                </a:solidFill>
              </a:rPr>
              <a:t/>
            </a:r>
            <a:br>
              <a:rPr lang="fr-FR" sz="3200" b="1" dirty="0" smtClean="0">
                <a:solidFill>
                  <a:srgbClr val="FFFF00"/>
                </a:solidFill>
              </a:rPr>
            </a:br>
            <a:r>
              <a:rPr lang="ar-DZ" sz="3200" b="1" dirty="0" smtClean="0">
                <a:solidFill>
                  <a:srgbClr val="FFFF00"/>
                </a:solidFill>
              </a:rPr>
              <a:t>إنشاء </a:t>
            </a:r>
            <a:r>
              <a:rPr lang="ar-DZ" sz="3200" b="1" dirty="0">
                <a:solidFill>
                  <a:srgbClr val="FFFF00"/>
                </a:solidFill>
              </a:rPr>
              <a:t>والصعوبات المصادفة </a:t>
            </a:r>
            <a:endParaRPr lang="fr-FR" sz="3200" b="1" dirty="0">
              <a:solidFill>
                <a:srgbClr val="002060"/>
              </a:solidFill>
            </a:endParaRPr>
          </a:p>
        </p:txBody>
      </p:sp>
      <p:sp>
        <p:nvSpPr>
          <p:cNvPr id="7" name="ZoneTexte 6"/>
          <p:cNvSpPr txBox="1"/>
          <p:nvPr/>
        </p:nvSpPr>
        <p:spPr>
          <a:xfrm>
            <a:off x="107504" y="170583"/>
            <a:ext cx="8475289" cy="461665"/>
          </a:xfrm>
          <a:prstGeom prst="rect">
            <a:avLst/>
          </a:prstGeom>
          <a:solidFill>
            <a:schemeClr val="tx2">
              <a:lumMod val="40000"/>
              <a:lumOff val="60000"/>
              <a:alpha val="68000"/>
            </a:schemeClr>
          </a:solidFill>
        </p:spPr>
        <p:txBody>
          <a:bodyPr wrap="square" rtlCol="0">
            <a:spAutoFit/>
          </a:bodyPr>
          <a:lstStyle/>
          <a:p>
            <a:pPr algn="ctr" rtl="1"/>
            <a:r>
              <a:rPr lang="ar-DZ" sz="2400" b="1" i="1" dirty="0"/>
              <a:t>الجمعية الوطنية الجزائرية لعلم الطيور "</a:t>
            </a:r>
            <a:r>
              <a:rPr lang="fr-FR" sz="2400" b="1" i="1" dirty="0"/>
              <a:t>ANAO"</a:t>
            </a:r>
            <a:endParaRPr lang="fr-FR" sz="2400" b="1" i="1" dirty="0"/>
          </a:p>
        </p:txBody>
      </p:sp>
      <p:sp>
        <p:nvSpPr>
          <p:cNvPr id="3" name="Rectangle 2"/>
          <p:cNvSpPr/>
          <p:nvPr/>
        </p:nvSpPr>
        <p:spPr>
          <a:xfrm>
            <a:off x="773832" y="901182"/>
            <a:ext cx="7182544" cy="923330"/>
          </a:xfrm>
          <a:prstGeom prst="rect">
            <a:avLst/>
          </a:prstGeom>
        </p:spPr>
        <p:txBody>
          <a:bodyPr wrap="square">
            <a:spAutoFit/>
          </a:bodyPr>
          <a:lstStyle/>
          <a:p>
            <a:pPr algn="ctr" rtl="1"/>
            <a:r>
              <a:rPr lang="ar-DZ" b="1" i="1" dirty="0">
                <a:latin typeface="Calibri" panose="020F0502020204030204" pitchFamily="34" charset="0"/>
                <a:ea typeface="Calibri" panose="020F0502020204030204" pitchFamily="34" charset="0"/>
              </a:rPr>
              <a:t>التشكيل: تطوير مرصد وطني أو إقليمي للمناطق </a:t>
            </a:r>
            <a:r>
              <a:rPr lang="ar-DZ" b="1" i="1" dirty="0" smtClean="0">
                <a:latin typeface="Calibri" panose="020F0502020204030204" pitchFamily="34" charset="0"/>
                <a:ea typeface="Calibri" panose="020F0502020204030204" pitchFamily="34" charset="0"/>
              </a:rPr>
              <a:t>الرطبة </a:t>
            </a:r>
            <a:r>
              <a:rPr lang="ar-DZ" b="1" i="1" dirty="0">
                <a:latin typeface="Calibri" panose="020F0502020204030204" pitchFamily="34" charset="0"/>
                <a:ea typeface="Calibri" panose="020F0502020204030204" pitchFamily="34" charset="0"/>
              </a:rPr>
              <a:t>– 2</a:t>
            </a:r>
            <a:r>
              <a:rPr lang="ar-DZ" b="1" i="1" dirty="0" smtClean="0">
                <a:latin typeface="Calibri" panose="020F0502020204030204" pitchFamily="34" charset="0"/>
                <a:ea typeface="Calibri" panose="020F0502020204030204" pitchFamily="34" charset="0"/>
              </a:rPr>
              <a:t>.</a:t>
            </a:r>
            <a:endParaRPr lang="fr-FR" b="1" i="1" dirty="0" smtClean="0">
              <a:latin typeface="Calibri" panose="020F0502020204030204" pitchFamily="34" charset="0"/>
              <a:ea typeface="Calibri" panose="020F0502020204030204" pitchFamily="34" charset="0"/>
            </a:endParaRPr>
          </a:p>
          <a:p>
            <a:pPr algn="ctr" rtl="1"/>
            <a:r>
              <a:rPr lang="ar-DZ" b="1" i="1" dirty="0" smtClean="0">
                <a:latin typeface="Calibri" panose="020F0502020204030204" pitchFamily="34" charset="0"/>
                <a:ea typeface="Calibri" panose="020F0502020204030204" pitchFamily="34" charset="0"/>
              </a:rPr>
              <a:t> </a:t>
            </a:r>
            <a:r>
              <a:rPr lang="ar-DZ" b="1" i="1" dirty="0">
                <a:latin typeface="Calibri" panose="020F0502020204030204" pitchFamily="34" charset="0"/>
                <a:ea typeface="Calibri" panose="020F0502020204030204" pitchFamily="34" charset="0"/>
              </a:rPr>
              <a:t>بعد جمع البيانات</a:t>
            </a:r>
          </a:p>
          <a:p>
            <a:pPr algn="ctr" rtl="1"/>
            <a:r>
              <a:rPr lang="ar-DZ" b="1" i="1" dirty="0">
                <a:latin typeface="Calibri" panose="020F0502020204030204" pitchFamily="34" charset="0"/>
                <a:ea typeface="Calibri" panose="020F0502020204030204" pitchFamily="34" charset="0"/>
              </a:rPr>
              <a:t>الجلسة 3. مثال على مرصد سبخات الأوراس</a:t>
            </a:r>
            <a:endParaRPr lang="fr-FR" dirty="0"/>
          </a:p>
        </p:txBody>
      </p:sp>
      <p:pic>
        <p:nvPicPr>
          <p:cNvPr id="8" name="Image 7"/>
          <p:cNvPicPr>
            <a:picLocks noChangeAspect="1"/>
          </p:cNvPicPr>
          <p:nvPr/>
        </p:nvPicPr>
        <p:blipFill>
          <a:blip r:embed="rId4"/>
          <a:stretch>
            <a:fillRect/>
          </a:stretch>
        </p:blipFill>
        <p:spPr>
          <a:xfrm>
            <a:off x="4304551" y="4691596"/>
            <a:ext cx="1707609" cy="840979"/>
          </a:xfrm>
          <a:prstGeom prst="rect">
            <a:avLst/>
          </a:prstGeom>
        </p:spPr>
      </p:pic>
      <p:pic>
        <p:nvPicPr>
          <p:cNvPr id="9" name="Image 8"/>
          <p:cNvPicPr>
            <a:picLocks noChangeAspect="1"/>
          </p:cNvPicPr>
          <p:nvPr/>
        </p:nvPicPr>
        <p:blipFill>
          <a:blip r:embed="rId5">
            <a:extLst>
              <a:ext uri="{BEBA8EAE-BF5A-486C-A8C5-ECC9F3942E4B}">
                <a14:imgProps xmlns:a14="http://schemas.microsoft.com/office/drawing/2010/main">
                  <a14:imgLayer r:embed="rId6">
                    <a14:imgEffect>
                      <a14:saturation sat="400000"/>
                    </a14:imgEffect>
                  </a14:imgLayer>
                </a14:imgProps>
              </a:ext>
            </a:extLst>
          </a:blip>
          <a:stretch>
            <a:fillRect/>
          </a:stretch>
        </p:blipFill>
        <p:spPr>
          <a:xfrm>
            <a:off x="154732" y="4581128"/>
            <a:ext cx="1104900" cy="1104900"/>
          </a:xfrm>
          <a:prstGeom prst="rect">
            <a:avLst/>
          </a:prstGeom>
        </p:spPr>
      </p:pic>
      <p:pic>
        <p:nvPicPr>
          <p:cNvPr id="11" name="Google Shape;500;g208ed2df5fd_0_9"/>
          <p:cNvPicPr preferRelativeResize="0"/>
          <p:nvPr/>
        </p:nvPicPr>
        <p:blipFill>
          <a:blip r:embed="rId7">
            <a:alphaModFix/>
            <a:extLst>
              <a:ext uri="{BEBA8EAE-BF5A-486C-A8C5-ECC9F3942E4B}">
                <a14:imgProps xmlns:a14="http://schemas.microsoft.com/office/drawing/2010/main">
                  <a14:imgLayer r:embed="rId8">
                    <a14:imgEffect>
                      <a14:brightnessContrast bright="40000" contrast="-40000"/>
                    </a14:imgEffect>
                  </a14:imgLayer>
                </a14:imgProps>
              </a:ext>
            </a:extLst>
          </a:blip>
          <a:stretch>
            <a:fillRect/>
          </a:stretch>
        </p:blipFill>
        <p:spPr>
          <a:xfrm>
            <a:off x="7286663" y="4734763"/>
            <a:ext cx="1677825" cy="713100"/>
          </a:xfrm>
          <a:prstGeom prst="rect">
            <a:avLst/>
          </a:prstGeom>
          <a:noFill/>
          <a:ln>
            <a:noFill/>
          </a:ln>
        </p:spPr>
      </p:pic>
      <p:pic>
        <p:nvPicPr>
          <p:cNvPr id="12" name="Google Shape;501;g208ed2df5fd_0_9"/>
          <p:cNvPicPr preferRelativeResize="0"/>
          <p:nvPr/>
        </p:nvPicPr>
        <p:blipFill>
          <a:blip r:embed="rId9">
            <a:alphaModFix/>
          </a:blip>
          <a:stretch>
            <a:fillRect/>
          </a:stretch>
        </p:blipFill>
        <p:spPr>
          <a:xfrm>
            <a:off x="6156176" y="4704915"/>
            <a:ext cx="1080120" cy="849074"/>
          </a:xfrm>
          <a:prstGeom prst="rect">
            <a:avLst/>
          </a:prstGeom>
          <a:noFill/>
          <a:ln>
            <a:noFill/>
          </a:ln>
        </p:spPr>
      </p:pic>
      <p:pic>
        <p:nvPicPr>
          <p:cNvPr id="13" name="Picture 7">
            <a:extLst>
              <a:ext uri="{FF2B5EF4-FFF2-40B4-BE49-F238E27FC236}">
                <a16:creationId xmlns:a16="http://schemas.microsoft.com/office/drawing/2014/main" id="{38480254-EF90-5F72-EF08-FFCACE4C1D3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1862" y="4704915"/>
            <a:ext cx="2778090" cy="833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oneTexte 3"/>
          <p:cNvSpPr txBox="1"/>
          <p:nvPr/>
        </p:nvSpPr>
        <p:spPr>
          <a:xfrm>
            <a:off x="7791926" y="6330977"/>
            <a:ext cx="1015021" cy="369332"/>
          </a:xfrm>
          <a:prstGeom prst="rect">
            <a:avLst/>
          </a:prstGeom>
          <a:noFill/>
        </p:spPr>
        <p:txBody>
          <a:bodyPr wrap="none" rtlCol="0">
            <a:spAutoFit/>
          </a:bodyPr>
          <a:lstStyle/>
          <a:p>
            <a:r>
              <a:rPr lang="fr-FR" dirty="0" err="1" smtClean="0">
                <a:solidFill>
                  <a:schemeClr val="bg1"/>
                </a:solidFill>
              </a:rPr>
              <a:t>Imene</a:t>
            </a:r>
            <a:r>
              <a:rPr lang="fr-FR" dirty="0" smtClean="0">
                <a:solidFill>
                  <a:schemeClr val="bg1"/>
                </a:solidFill>
              </a:rPr>
              <a:t> B.</a:t>
            </a:r>
            <a:endParaRPr lang="fr-FR" dirty="0">
              <a:solidFill>
                <a:schemeClr val="bg1"/>
              </a:solidFill>
            </a:endParaRPr>
          </a:p>
        </p:txBody>
      </p:sp>
    </p:spTree>
    <p:extLst>
      <p:ext uri="{BB962C8B-B14F-4D97-AF65-F5344CB8AC3E}">
        <p14:creationId xmlns:p14="http://schemas.microsoft.com/office/powerpoint/2010/main" val="3564375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p:cNvSpPr txBox="1">
            <a:spLocks/>
          </p:cNvSpPr>
          <p:nvPr/>
        </p:nvSpPr>
        <p:spPr>
          <a:xfrm>
            <a:off x="0" y="-27384"/>
            <a:ext cx="9144000" cy="6966067"/>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sp>
        <p:nvSpPr>
          <p:cNvPr id="2" name="Titre 1"/>
          <p:cNvSpPr>
            <a:spLocks noGrp="1"/>
          </p:cNvSpPr>
          <p:nvPr>
            <p:ph type="title"/>
          </p:nvPr>
        </p:nvSpPr>
        <p:spPr>
          <a:xfrm>
            <a:off x="457200" y="1412776"/>
            <a:ext cx="8229600" cy="3816424"/>
          </a:xfrm>
        </p:spPr>
        <p:txBody>
          <a:bodyPr>
            <a:normAutofit/>
          </a:bodyPr>
          <a:lstStyle/>
          <a:p>
            <a:pPr rtl="1"/>
            <a:r>
              <a:rPr lang="fr-FR" sz="3200" b="1" dirty="0" smtClean="0"/>
              <a:t>4. </a:t>
            </a:r>
            <a:r>
              <a:rPr lang="ar-DZ" sz="3200" b="1" dirty="0"/>
              <a:t>إنشاء وتطوير شبكة المرصد</a:t>
            </a:r>
            <a:r>
              <a:rPr lang="ar-DZ" sz="3200" b="1" dirty="0" smtClean="0"/>
              <a:t>؟؟</a:t>
            </a:r>
            <a:r>
              <a:rPr lang="fr-FR" sz="3200" b="1" dirty="0" smtClean="0"/>
              <a:t/>
            </a:r>
            <a:br>
              <a:rPr lang="fr-FR" sz="3200" b="1" dirty="0" smtClean="0"/>
            </a:br>
            <a:r>
              <a:rPr lang="fr-FR" sz="3200" b="1" dirty="0"/>
              <a:t/>
            </a:r>
            <a:br>
              <a:rPr lang="fr-FR" sz="3200" b="1" dirty="0"/>
            </a:br>
            <a:r>
              <a:rPr lang="ar-DZ" sz="3200" b="1" dirty="0" smtClean="0"/>
              <a:t>الاجتماعات </a:t>
            </a:r>
            <a:r>
              <a:rPr lang="ar-DZ" sz="3200" b="1" dirty="0"/>
              <a:t>والتدريب والمتابعة وجمع البيانات والتواصل وإضفاء الطابع المؤسسي (مصطلح المراجع) ...</a:t>
            </a:r>
            <a:endParaRPr lang="fr-FR" sz="3200" dirty="0"/>
          </a:p>
        </p:txBody>
      </p:sp>
    </p:spTree>
    <p:extLst>
      <p:ext uri="{BB962C8B-B14F-4D97-AF65-F5344CB8AC3E}">
        <p14:creationId xmlns:p14="http://schemas.microsoft.com/office/powerpoint/2010/main" val="2069144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Espace réservé du contenu 2"/>
          <p:cNvSpPr>
            <a:spLocks noGrp="1"/>
          </p:cNvSpPr>
          <p:nvPr>
            <p:ph idx="1"/>
          </p:nvPr>
        </p:nvSpPr>
        <p:spPr>
          <a:xfrm>
            <a:off x="-36512" y="-27384"/>
            <a:ext cx="9144000" cy="6966067"/>
          </a:xfrm>
          <a:gradFill>
            <a:gsLst>
              <a:gs pos="0">
                <a:schemeClr val="accent3">
                  <a:tint val="50000"/>
                  <a:satMod val="300000"/>
                  <a:alpha val="0"/>
                </a:schemeClr>
              </a:gs>
              <a:gs pos="35000">
                <a:schemeClr val="accent3">
                  <a:tint val="37000"/>
                  <a:satMod val="300000"/>
                </a:schemeClr>
              </a:gs>
              <a:gs pos="100000">
                <a:srgbClr val="00B0F0">
                  <a:alpha val="14000"/>
                </a:srgbClr>
              </a:gs>
            </a:gsLst>
          </a:gradFill>
        </p:spPr>
        <p:style>
          <a:lnRef idx="1">
            <a:schemeClr val="accent3"/>
          </a:lnRef>
          <a:fillRef idx="2">
            <a:schemeClr val="accent3"/>
          </a:fillRef>
          <a:effectRef idx="1">
            <a:schemeClr val="accent3"/>
          </a:effectRef>
          <a:fontRef idx="minor">
            <a:schemeClr val="dk1"/>
          </a:fontRef>
        </p:style>
        <p:txBody>
          <a:bodyPr>
            <a:normAutofit/>
          </a:bodyPr>
          <a:lstStyle/>
          <a:p>
            <a:pPr marL="0" indent="0" algn="ctr">
              <a:buNone/>
            </a:pPr>
            <a:endParaRPr lang="fr-FR" sz="1800" dirty="0" smtClean="0">
              <a:latin typeface="Times New Roman" panose="02020603050405020304" pitchFamily="18" charset="0"/>
              <a:cs typeface="Times New Roman" panose="02020603050405020304" pitchFamily="18" charset="0"/>
            </a:endParaRPr>
          </a:p>
          <a:p>
            <a:pPr marL="0" indent="0" algn="ctr">
              <a:buNone/>
            </a:pPr>
            <a:endParaRPr lang="fr-FR" sz="1800" dirty="0">
              <a:latin typeface="Times New Roman" panose="02020603050405020304" pitchFamily="18" charset="0"/>
              <a:cs typeface="Times New Roman" panose="02020603050405020304" pitchFamily="18" charset="0"/>
            </a:endParaRPr>
          </a:p>
          <a:p>
            <a:pPr marL="0" indent="0" algn="ctr">
              <a:buNone/>
            </a:pPr>
            <a:endParaRPr lang="fr-FR" sz="1800" dirty="0" smtClean="0">
              <a:latin typeface="Times New Roman" panose="02020603050405020304" pitchFamily="18" charset="0"/>
              <a:cs typeface="Times New Roman" panose="02020603050405020304" pitchFamily="18" charset="0"/>
            </a:endParaRPr>
          </a:p>
          <a:p>
            <a:pPr marL="0" indent="0" algn="ctr">
              <a:buNone/>
            </a:pPr>
            <a:r>
              <a:rPr lang="fr-FR" sz="1800" dirty="0">
                <a:latin typeface="Times New Roman" panose="02020603050405020304" pitchFamily="18" charset="0"/>
                <a:cs typeface="Times New Roman" panose="02020603050405020304" pitchFamily="18" charset="0"/>
              </a:rPr>
              <a:t>,</a:t>
            </a:r>
          </a:p>
        </p:txBody>
      </p:sp>
      <p:sp>
        <p:nvSpPr>
          <p:cNvPr id="4" name="Hexagone 3"/>
          <p:cNvSpPr/>
          <p:nvPr/>
        </p:nvSpPr>
        <p:spPr>
          <a:xfrm>
            <a:off x="755576" y="5561838"/>
            <a:ext cx="6552728" cy="675474"/>
          </a:xfrm>
          <a:prstGeom prst="hexagon">
            <a:avLst/>
          </a:prstGeom>
        </p:spPr>
        <p:style>
          <a:lnRef idx="1">
            <a:schemeClr val="dk1"/>
          </a:lnRef>
          <a:fillRef idx="2">
            <a:schemeClr val="dk1"/>
          </a:fillRef>
          <a:effectRef idx="1">
            <a:schemeClr val="dk1"/>
          </a:effectRef>
          <a:fontRef idx="minor">
            <a:schemeClr val="dk1"/>
          </a:fontRef>
        </p:style>
        <p:txBody>
          <a:bodyPr vert="horz" rtlCol="0" anchor="ctr"/>
          <a:lstStyle/>
          <a:p>
            <a:pPr lvl="0" algn="ctr"/>
            <a:r>
              <a:rPr lang="fr-FR" sz="2000" b="1" dirty="0" smtClean="0"/>
              <a:t>Ecomusée</a:t>
            </a:r>
            <a:endParaRPr lang="fr-FR" sz="2000" b="1" dirty="0"/>
          </a:p>
        </p:txBody>
      </p:sp>
      <p:sp>
        <p:nvSpPr>
          <p:cNvPr id="6" name="Hexagone 5"/>
          <p:cNvSpPr/>
          <p:nvPr/>
        </p:nvSpPr>
        <p:spPr>
          <a:xfrm>
            <a:off x="871535" y="1066813"/>
            <a:ext cx="2088232" cy="1728192"/>
          </a:xfrm>
          <a:prstGeom prst="hexagon">
            <a:avLst/>
          </a:prstGeom>
          <a:solidFill>
            <a:srgbClr val="FFFF00"/>
          </a:solidFill>
        </p:spPr>
        <p:style>
          <a:lnRef idx="1">
            <a:schemeClr val="accent1"/>
          </a:lnRef>
          <a:fillRef idx="2">
            <a:schemeClr val="accent1"/>
          </a:fillRef>
          <a:effectRef idx="1">
            <a:schemeClr val="accent1"/>
          </a:effectRef>
          <a:fontRef idx="minor">
            <a:schemeClr val="dk1"/>
          </a:fontRef>
        </p:style>
        <p:txBody>
          <a:bodyPr rtlCol="0" anchor="ctr"/>
          <a:lstStyle/>
          <a:p>
            <a:pPr lvl="0" algn="ctr"/>
            <a:r>
              <a:rPr lang="ar-DZ" b="1" dirty="0"/>
              <a:t>خلية المقاطعة (سطيف)</a:t>
            </a:r>
          </a:p>
        </p:txBody>
      </p:sp>
      <p:sp>
        <p:nvSpPr>
          <p:cNvPr id="7" name="Hexagone 6"/>
          <p:cNvSpPr/>
          <p:nvPr/>
        </p:nvSpPr>
        <p:spPr>
          <a:xfrm>
            <a:off x="5112568" y="1066838"/>
            <a:ext cx="2088232" cy="1728192"/>
          </a:xfrm>
          <a:prstGeom prst="hexagon">
            <a:avLst/>
          </a:prstGeom>
          <a:solidFill>
            <a:srgbClr val="FFFF00"/>
          </a:solidFill>
        </p:spPr>
        <p:style>
          <a:lnRef idx="1">
            <a:schemeClr val="accent1"/>
          </a:lnRef>
          <a:fillRef idx="2">
            <a:schemeClr val="accent1"/>
          </a:fillRef>
          <a:effectRef idx="1">
            <a:schemeClr val="accent1"/>
          </a:effectRef>
          <a:fontRef idx="minor">
            <a:schemeClr val="dk1"/>
          </a:fontRef>
        </p:style>
        <p:txBody>
          <a:bodyPr rtlCol="0" anchor="ctr"/>
          <a:lstStyle/>
          <a:p>
            <a:pPr lvl="0" algn="ctr"/>
            <a:r>
              <a:rPr lang="ar-DZ" b="1" dirty="0"/>
              <a:t>خلية المقاطعة (خنشلة)</a:t>
            </a:r>
            <a:endParaRPr lang="ar-DZ" b="1" dirty="0"/>
          </a:p>
        </p:txBody>
      </p:sp>
      <p:sp>
        <p:nvSpPr>
          <p:cNvPr id="8" name="Hexagone 7"/>
          <p:cNvSpPr/>
          <p:nvPr/>
        </p:nvSpPr>
        <p:spPr>
          <a:xfrm>
            <a:off x="5092525" y="3321621"/>
            <a:ext cx="2108275" cy="1728192"/>
          </a:xfrm>
          <a:prstGeom prst="hexagon">
            <a:avLst/>
          </a:prstGeom>
          <a:solidFill>
            <a:srgbClr val="FFFF00"/>
          </a:solidFill>
        </p:spPr>
        <p:style>
          <a:lnRef idx="1">
            <a:schemeClr val="accent1"/>
          </a:lnRef>
          <a:fillRef idx="2">
            <a:schemeClr val="accent1"/>
          </a:fillRef>
          <a:effectRef idx="1">
            <a:schemeClr val="accent1"/>
          </a:effectRef>
          <a:fontRef idx="minor">
            <a:schemeClr val="dk1"/>
          </a:fontRef>
        </p:style>
        <p:txBody>
          <a:bodyPr rtlCol="0" anchor="ctr"/>
          <a:lstStyle/>
          <a:p>
            <a:pPr lvl="0" algn="ctr"/>
            <a:r>
              <a:rPr lang="ar-DZ" b="1" dirty="0"/>
              <a:t>الخلية المقاطعة</a:t>
            </a:r>
            <a:r>
              <a:rPr lang="ar-DZ" b="1" dirty="0" smtClean="0"/>
              <a:t> </a:t>
            </a:r>
            <a:r>
              <a:rPr lang="ar-DZ" b="1" dirty="0"/>
              <a:t>(أم البواقي)</a:t>
            </a:r>
            <a:endParaRPr lang="ar-DZ" b="1" dirty="0"/>
          </a:p>
        </p:txBody>
      </p:sp>
      <p:sp>
        <p:nvSpPr>
          <p:cNvPr id="9" name="Hexagone 8"/>
          <p:cNvSpPr/>
          <p:nvPr/>
        </p:nvSpPr>
        <p:spPr>
          <a:xfrm>
            <a:off x="718053" y="3304425"/>
            <a:ext cx="2088232" cy="1728192"/>
          </a:xfrm>
          <a:prstGeom prst="hexagon">
            <a:avLst/>
          </a:prstGeom>
          <a:solidFill>
            <a:srgbClr val="FFFF00"/>
          </a:solidFill>
        </p:spPr>
        <p:style>
          <a:lnRef idx="1">
            <a:schemeClr val="accent1"/>
          </a:lnRef>
          <a:fillRef idx="2">
            <a:schemeClr val="accent1"/>
          </a:fillRef>
          <a:effectRef idx="1">
            <a:schemeClr val="accent1"/>
          </a:effectRef>
          <a:fontRef idx="minor">
            <a:schemeClr val="dk1"/>
          </a:fontRef>
        </p:style>
        <p:txBody>
          <a:bodyPr rtlCol="0" anchor="ctr"/>
          <a:lstStyle/>
          <a:p>
            <a:pPr lvl="0" algn="ctr"/>
            <a:r>
              <a:rPr lang="ar-DZ" b="1" dirty="0"/>
              <a:t>خلية المقاطعة (باتنة)</a:t>
            </a:r>
          </a:p>
        </p:txBody>
      </p:sp>
      <p:sp>
        <p:nvSpPr>
          <p:cNvPr id="10" name="Hexagone 9"/>
          <p:cNvSpPr/>
          <p:nvPr/>
        </p:nvSpPr>
        <p:spPr>
          <a:xfrm>
            <a:off x="3056592" y="2241501"/>
            <a:ext cx="1911960" cy="1728192"/>
          </a:xfrm>
          <a:prstGeom prst="hexagon">
            <a:avLst/>
          </a:prstGeom>
          <a:solidFill>
            <a:srgbClr val="92D050"/>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ar-DZ" b="1" dirty="0"/>
              <a:t>خلية الرصد المركزية</a:t>
            </a:r>
          </a:p>
          <a:p>
            <a:pPr algn="ctr"/>
            <a:endParaRPr lang="ar-DZ" b="1" dirty="0"/>
          </a:p>
          <a:p>
            <a:pPr algn="ctr"/>
            <a:r>
              <a:rPr lang="ar-DZ" b="1" dirty="0"/>
              <a:t>باتنة</a:t>
            </a:r>
          </a:p>
        </p:txBody>
      </p:sp>
      <p:cxnSp>
        <p:nvCxnSpPr>
          <p:cNvPr id="13" name="Connecteur droit avec flèche 12"/>
          <p:cNvCxnSpPr/>
          <p:nvPr/>
        </p:nvCxnSpPr>
        <p:spPr>
          <a:xfrm>
            <a:off x="2872882" y="2276872"/>
            <a:ext cx="461802" cy="21602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5" name="Connecteur droit avec flèche 14"/>
          <p:cNvCxnSpPr/>
          <p:nvPr/>
        </p:nvCxnSpPr>
        <p:spPr>
          <a:xfrm flipH="1" flipV="1">
            <a:off x="2692847" y="2528267"/>
            <a:ext cx="500234" cy="186891"/>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7" name="Connecteur droit avec flèche 16"/>
          <p:cNvCxnSpPr/>
          <p:nvPr/>
        </p:nvCxnSpPr>
        <p:spPr>
          <a:xfrm>
            <a:off x="4881667" y="3376192"/>
            <a:ext cx="446925" cy="235223"/>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8" name="Connecteur droit avec flèche 17"/>
          <p:cNvCxnSpPr/>
          <p:nvPr/>
        </p:nvCxnSpPr>
        <p:spPr>
          <a:xfrm flipH="1" flipV="1">
            <a:off x="4676491" y="3697108"/>
            <a:ext cx="500234" cy="186891"/>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1" name="Connecteur droit avec flèche 20"/>
          <p:cNvCxnSpPr/>
          <p:nvPr/>
        </p:nvCxnSpPr>
        <p:spPr>
          <a:xfrm flipV="1">
            <a:off x="2592288" y="3347870"/>
            <a:ext cx="464304" cy="29715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2" name="Connecteur droit avec flèche 21"/>
          <p:cNvCxnSpPr/>
          <p:nvPr/>
        </p:nvCxnSpPr>
        <p:spPr>
          <a:xfrm flipH="1">
            <a:off x="2706054" y="3584692"/>
            <a:ext cx="534306" cy="34836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30" name="Connecteur droit avec flèche 29"/>
          <p:cNvCxnSpPr/>
          <p:nvPr/>
        </p:nvCxnSpPr>
        <p:spPr>
          <a:xfrm flipV="1">
            <a:off x="4725437" y="2180858"/>
            <a:ext cx="464304" cy="29715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31" name="Connecteur droit avec flèche 30"/>
          <p:cNvCxnSpPr/>
          <p:nvPr/>
        </p:nvCxnSpPr>
        <p:spPr>
          <a:xfrm flipH="1">
            <a:off x="4808222" y="2417369"/>
            <a:ext cx="534306" cy="34836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20" name="Hexagone 19"/>
          <p:cNvSpPr/>
          <p:nvPr/>
        </p:nvSpPr>
        <p:spPr>
          <a:xfrm rot="5400000">
            <a:off x="5212356" y="3205259"/>
            <a:ext cx="5400598" cy="807521"/>
          </a:xfrm>
          <a:prstGeom prst="hexagon">
            <a:avLst/>
          </a:prstGeom>
          <a:solidFill>
            <a:srgbClr val="0070C0"/>
          </a:solidFill>
        </p:spPr>
        <p:style>
          <a:lnRef idx="1">
            <a:schemeClr val="accent6"/>
          </a:lnRef>
          <a:fillRef idx="2">
            <a:schemeClr val="accent6"/>
          </a:fillRef>
          <a:effectRef idx="1">
            <a:schemeClr val="accent6"/>
          </a:effectRef>
          <a:fontRef idx="minor">
            <a:schemeClr val="dk1"/>
          </a:fontRef>
        </p:style>
        <p:txBody>
          <a:bodyPr vert="horz" rtlCol="0" anchor="ctr"/>
          <a:lstStyle/>
          <a:p>
            <a:pPr lvl="0" algn="ctr"/>
            <a:r>
              <a:rPr lang="ar-DZ" b="1" dirty="0"/>
              <a:t>المجلس العلمي والتوجيه للمرصد</a:t>
            </a:r>
          </a:p>
        </p:txBody>
      </p:sp>
      <p:sp>
        <p:nvSpPr>
          <p:cNvPr id="23" name="Titre 1"/>
          <p:cNvSpPr>
            <a:spLocks noGrp="1"/>
          </p:cNvSpPr>
          <p:nvPr>
            <p:ph type="title"/>
          </p:nvPr>
        </p:nvSpPr>
        <p:spPr>
          <a:xfrm>
            <a:off x="323528" y="150544"/>
            <a:ext cx="8229600" cy="850106"/>
          </a:xfrm>
        </p:spPr>
        <p:txBody>
          <a:bodyPr>
            <a:normAutofit/>
          </a:bodyPr>
          <a:lstStyle/>
          <a:p>
            <a:r>
              <a:rPr lang="ar-DZ" sz="2800" b="1" dirty="0"/>
              <a:t>صف شبكة المرصد الجهوي للأراضي الرطبة "سبخات الأوراس"</a:t>
            </a:r>
            <a:endParaRPr lang="fr-FR" sz="2800" b="1" dirty="0"/>
          </a:p>
        </p:txBody>
      </p:sp>
    </p:spTree>
    <p:extLst>
      <p:ext uri="{BB962C8B-B14F-4D97-AF65-F5344CB8AC3E}">
        <p14:creationId xmlns:p14="http://schemas.microsoft.com/office/powerpoint/2010/main" val="40001198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contenu 2"/>
          <p:cNvSpPr>
            <a:spLocks noGrp="1"/>
          </p:cNvSpPr>
          <p:nvPr>
            <p:ph idx="1"/>
          </p:nvPr>
        </p:nvSpPr>
        <p:spPr>
          <a:xfrm>
            <a:off x="0" y="-171400"/>
            <a:ext cx="9144000" cy="6966067"/>
          </a:xfrm>
          <a:gradFill>
            <a:gsLst>
              <a:gs pos="0">
                <a:schemeClr val="accent3">
                  <a:tint val="50000"/>
                  <a:satMod val="300000"/>
                  <a:alpha val="0"/>
                </a:schemeClr>
              </a:gs>
              <a:gs pos="35000">
                <a:schemeClr val="accent3">
                  <a:tint val="37000"/>
                  <a:satMod val="300000"/>
                </a:schemeClr>
              </a:gs>
              <a:gs pos="100000">
                <a:srgbClr val="00B0F0">
                  <a:alpha val="14000"/>
                </a:srgbClr>
              </a:gs>
            </a:gsLst>
          </a:gradFill>
        </p:spPr>
        <p:style>
          <a:lnRef idx="1">
            <a:schemeClr val="accent3"/>
          </a:lnRef>
          <a:fillRef idx="2">
            <a:schemeClr val="accent3"/>
          </a:fillRef>
          <a:effectRef idx="1">
            <a:schemeClr val="accent3"/>
          </a:effectRef>
          <a:fontRef idx="minor">
            <a:schemeClr val="dk1"/>
          </a:fontRef>
        </p:style>
        <p:txBody>
          <a:bodyPr>
            <a:normAutofit/>
          </a:bodyPr>
          <a:lstStyle/>
          <a:p>
            <a:pPr marL="0" indent="0" algn="ctr">
              <a:buNone/>
            </a:pPr>
            <a:endParaRPr lang="fr-FR" sz="1800" dirty="0" smtClean="0">
              <a:latin typeface="Times New Roman" panose="02020603050405020304" pitchFamily="18" charset="0"/>
              <a:cs typeface="Times New Roman" panose="02020603050405020304" pitchFamily="18" charset="0"/>
            </a:endParaRPr>
          </a:p>
          <a:p>
            <a:pPr marL="0" indent="0" algn="ctr">
              <a:buNone/>
            </a:pPr>
            <a:endParaRPr lang="fr-FR" sz="1800" dirty="0">
              <a:latin typeface="Times New Roman" panose="02020603050405020304" pitchFamily="18" charset="0"/>
              <a:cs typeface="Times New Roman" panose="02020603050405020304" pitchFamily="18" charset="0"/>
            </a:endParaRPr>
          </a:p>
          <a:p>
            <a:pPr marL="0" indent="0" algn="ctr">
              <a:buNone/>
            </a:pPr>
            <a:endParaRPr lang="fr-FR" sz="1800" dirty="0" smtClean="0">
              <a:latin typeface="Times New Roman" panose="02020603050405020304" pitchFamily="18" charset="0"/>
              <a:cs typeface="Times New Roman" panose="02020603050405020304" pitchFamily="18" charset="0"/>
            </a:endParaRPr>
          </a:p>
          <a:p>
            <a:pPr marL="0" indent="0" algn="ctr">
              <a:buNone/>
            </a:pPr>
            <a:r>
              <a:rPr lang="fr-FR" sz="1800" dirty="0">
                <a:latin typeface="Times New Roman" panose="02020603050405020304" pitchFamily="18" charset="0"/>
                <a:cs typeface="Times New Roman" panose="02020603050405020304" pitchFamily="18" charset="0"/>
              </a:rPr>
              <a:t>,</a:t>
            </a:r>
          </a:p>
        </p:txBody>
      </p:sp>
      <p:sp>
        <p:nvSpPr>
          <p:cNvPr id="2" name="Titre 1"/>
          <p:cNvSpPr>
            <a:spLocks noGrp="1"/>
          </p:cNvSpPr>
          <p:nvPr>
            <p:ph type="title"/>
          </p:nvPr>
        </p:nvSpPr>
        <p:spPr>
          <a:xfrm>
            <a:off x="179512" y="116632"/>
            <a:ext cx="8229600" cy="634082"/>
          </a:xfrm>
        </p:spPr>
        <p:txBody>
          <a:bodyPr>
            <a:normAutofit/>
          </a:bodyPr>
          <a:lstStyle/>
          <a:p>
            <a:pPr rtl="1"/>
            <a:r>
              <a:rPr lang="ar-DZ" sz="2800" b="1" dirty="0"/>
              <a:t>مخطط تنظيمي موجز لمرصد </a:t>
            </a:r>
            <a:r>
              <a:rPr lang="fr-FR" sz="2800" b="1" dirty="0"/>
              <a:t>OZHSA</a:t>
            </a:r>
            <a:endParaRPr lang="fr-FR" sz="2800" b="1" dirty="0"/>
          </a:p>
        </p:txBody>
      </p:sp>
      <p:sp>
        <p:nvSpPr>
          <p:cNvPr id="4" name="ZoneTexte 3"/>
          <p:cNvSpPr txBox="1"/>
          <p:nvPr/>
        </p:nvSpPr>
        <p:spPr>
          <a:xfrm>
            <a:off x="3202833" y="1484784"/>
            <a:ext cx="4681535" cy="4247317"/>
          </a:xfrm>
          <a:prstGeom prst="rect">
            <a:avLst/>
          </a:prstGeom>
          <a:solidFill>
            <a:schemeClr val="accent3">
              <a:lumMod val="40000"/>
              <a:lumOff val="60000"/>
            </a:schemeClr>
          </a:solidFill>
          <a:ln w="47625" cmpd="thinThick">
            <a:solidFill>
              <a:schemeClr val="tx1"/>
            </a:solidFill>
          </a:ln>
        </p:spPr>
        <p:txBody>
          <a:bodyPr wrap="square" rtlCol="0">
            <a:spAutoFit/>
          </a:bodyPr>
          <a:lstStyle/>
          <a:p>
            <a:pPr algn="r" rtl="1"/>
            <a:r>
              <a:rPr lang="ar-DZ" dirty="0" smtClean="0"/>
              <a:t>المرصد</a:t>
            </a:r>
            <a:r>
              <a:rPr lang="fr-FR" dirty="0" smtClean="0"/>
              <a:t>(OZHSA)</a:t>
            </a:r>
            <a:endParaRPr lang="fr-FR" dirty="0"/>
          </a:p>
          <a:p>
            <a:pPr algn="r" rtl="1"/>
            <a:r>
              <a:rPr lang="ar-DZ" dirty="0"/>
              <a:t>الشبكة (ذات الطابع المؤسسي)</a:t>
            </a:r>
          </a:p>
          <a:p>
            <a:pPr algn="r" rtl="1"/>
            <a:r>
              <a:rPr lang="ar-DZ" dirty="0"/>
              <a:t>قواعد البيانات التفاعلية، (الأنواع، المساحات، </a:t>
            </a:r>
            <a:r>
              <a:rPr lang="ar-DZ" dirty="0" err="1"/>
              <a:t>ببليوغرافيا</a:t>
            </a:r>
            <a:r>
              <a:rPr lang="ar-DZ" dirty="0"/>
              <a:t>، رسم الخرائط، الناس الموارد، …)</a:t>
            </a:r>
          </a:p>
          <a:p>
            <a:pPr algn="r" rtl="1"/>
            <a:r>
              <a:rPr lang="ar-DZ" dirty="0"/>
              <a:t>تعداد الطيور المائية وتتبع موائل الأراضي الرطبة</a:t>
            </a:r>
          </a:p>
          <a:p>
            <a:pPr algn="r" rtl="1"/>
            <a:r>
              <a:rPr lang="ar-DZ" dirty="0"/>
              <a:t>التدريب والتوعية </a:t>
            </a:r>
            <a:r>
              <a:rPr lang="ar-DZ" dirty="0" err="1"/>
              <a:t>والتوعية</a:t>
            </a:r>
            <a:endParaRPr lang="ar-DZ" dirty="0"/>
          </a:p>
          <a:p>
            <a:pPr algn="r" rtl="1"/>
            <a:r>
              <a:rPr lang="ar-DZ" dirty="0"/>
              <a:t>خطط الإدارة</a:t>
            </a:r>
          </a:p>
          <a:p>
            <a:pPr algn="r" rtl="1"/>
            <a:r>
              <a:rPr lang="ar-DZ" dirty="0"/>
              <a:t>القوائم الحمراء (الطيور المائية)</a:t>
            </a:r>
          </a:p>
          <a:p>
            <a:pPr algn="r" rtl="1"/>
            <a:r>
              <a:rPr lang="ar-DZ" dirty="0"/>
              <a:t>جهاز التنبيه الأحمر</a:t>
            </a:r>
          </a:p>
          <a:p>
            <a:pPr algn="r" rtl="1"/>
            <a:r>
              <a:rPr lang="ar-DZ" dirty="0"/>
              <a:t>جهاز الضوء الأخضر</a:t>
            </a:r>
          </a:p>
          <a:p>
            <a:pPr algn="r" rtl="1"/>
            <a:r>
              <a:rPr lang="ar-DZ" dirty="0"/>
              <a:t>خلفيات الصور والفيديو (أفلام وثائقية)</a:t>
            </a:r>
          </a:p>
          <a:p>
            <a:pPr algn="r" rtl="1"/>
            <a:r>
              <a:rPr lang="ar-DZ" dirty="0"/>
              <a:t>معلومات/</a:t>
            </a:r>
            <a:r>
              <a:rPr lang="ar-DZ" dirty="0" err="1"/>
              <a:t>إتصالات</a:t>
            </a:r>
            <a:r>
              <a:rPr lang="ar-DZ" dirty="0"/>
              <a:t> (موقع إلكتروني، فيسبوك، صحافة، ندوات، …)</a:t>
            </a:r>
          </a:p>
          <a:p>
            <a:pPr algn="r" rtl="1"/>
            <a:r>
              <a:rPr lang="ar-DZ" dirty="0"/>
              <a:t>المجموعات </a:t>
            </a:r>
            <a:r>
              <a:rPr lang="ar-DZ" dirty="0" smtClean="0"/>
              <a:t>(التنسيق</a:t>
            </a:r>
            <a:r>
              <a:rPr lang="ar-DZ" dirty="0"/>
              <a:t> والتعاون مع المراصد والشبكات الأخرى </a:t>
            </a:r>
            <a:r>
              <a:rPr lang="ar-DZ" dirty="0" smtClean="0"/>
              <a:t>الوطنية</a:t>
            </a:r>
            <a:r>
              <a:rPr lang="ar-DZ" dirty="0"/>
              <a:t> والمتوسطية والعالمية)</a:t>
            </a:r>
          </a:p>
        </p:txBody>
      </p:sp>
      <p:sp>
        <p:nvSpPr>
          <p:cNvPr id="5" name="ZoneTexte 4"/>
          <p:cNvSpPr txBox="1"/>
          <p:nvPr/>
        </p:nvSpPr>
        <p:spPr>
          <a:xfrm>
            <a:off x="107504" y="3212976"/>
            <a:ext cx="3024336" cy="369332"/>
          </a:xfrm>
          <a:prstGeom prst="rect">
            <a:avLst/>
          </a:prstGeom>
          <a:solidFill>
            <a:schemeClr val="accent1">
              <a:lumMod val="20000"/>
              <a:lumOff val="80000"/>
            </a:schemeClr>
          </a:solidFill>
          <a:ln w="19050" cmpd="sng">
            <a:solidFill>
              <a:schemeClr val="tx1"/>
            </a:solidFill>
          </a:ln>
        </p:spPr>
        <p:txBody>
          <a:bodyPr wrap="square" rtlCol="0">
            <a:spAutoFit/>
          </a:bodyPr>
          <a:lstStyle/>
          <a:p>
            <a:pPr algn="ctr"/>
            <a:r>
              <a:rPr lang="ar-DZ" b="1" dirty="0"/>
              <a:t>مديرية حماية الغابات</a:t>
            </a:r>
            <a:endParaRPr lang="fr-FR" b="1" dirty="0"/>
          </a:p>
        </p:txBody>
      </p:sp>
      <p:sp>
        <p:nvSpPr>
          <p:cNvPr id="7" name="ZoneTexte 6"/>
          <p:cNvSpPr txBox="1"/>
          <p:nvPr/>
        </p:nvSpPr>
        <p:spPr>
          <a:xfrm>
            <a:off x="107504" y="5457998"/>
            <a:ext cx="2987824" cy="923330"/>
          </a:xfrm>
          <a:prstGeom prst="rect">
            <a:avLst/>
          </a:prstGeom>
          <a:solidFill>
            <a:schemeClr val="accent1">
              <a:lumMod val="20000"/>
              <a:lumOff val="80000"/>
            </a:schemeClr>
          </a:solidFill>
          <a:ln w="19050" cmpd="sng">
            <a:solidFill>
              <a:schemeClr val="tx1"/>
            </a:solidFill>
          </a:ln>
        </p:spPr>
        <p:txBody>
          <a:bodyPr wrap="square" rtlCol="0">
            <a:spAutoFit/>
          </a:bodyPr>
          <a:lstStyle/>
          <a:p>
            <a:pPr algn="ctr"/>
            <a:r>
              <a:rPr lang="ar-DZ" b="1" dirty="0"/>
              <a:t>المجتمع المدني</a:t>
            </a:r>
          </a:p>
          <a:p>
            <a:pPr algn="ctr"/>
            <a:r>
              <a:rPr lang="ar-DZ" b="1" dirty="0"/>
              <a:t>(الجمعيات والسكان المحليين ومستخدمي الموقع، وما إلى ذلك)</a:t>
            </a:r>
            <a:endParaRPr lang="fr-FR" b="1" dirty="0" smtClean="0"/>
          </a:p>
        </p:txBody>
      </p:sp>
      <p:sp>
        <p:nvSpPr>
          <p:cNvPr id="8" name="ZoneTexte 7"/>
          <p:cNvSpPr txBox="1"/>
          <p:nvPr/>
        </p:nvSpPr>
        <p:spPr>
          <a:xfrm>
            <a:off x="179512" y="671676"/>
            <a:ext cx="8856984" cy="646331"/>
          </a:xfrm>
          <a:prstGeom prst="rect">
            <a:avLst/>
          </a:prstGeom>
          <a:ln w="31750" cmpd="sng">
            <a:solidFill>
              <a:schemeClr val="tx1"/>
            </a:solidFill>
          </a:ln>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fr-FR" b="1" dirty="0" smtClean="0"/>
              <a:t> </a:t>
            </a:r>
            <a:r>
              <a:rPr lang="ar-DZ" b="1" dirty="0"/>
              <a:t>خلية الرصد المركزية</a:t>
            </a:r>
          </a:p>
          <a:p>
            <a:pPr algn="ctr" rtl="1"/>
            <a:r>
              <a:rPr lang="ar-DZ" b="1" dirty="0"/>
              <a:t>مديرية </a:t>
            </a:r>
            <a:r>
              <a:rPr lang="ar-DZ" b="1" dirty="0" smtClean="0"/>
              <a:t>حماية</a:t>
            </a:r>
            <a:r>
              <a:rPr lang="ar-DZ" b="1" dirty="0"/>
              <a:t> الغابات</a:t>
            </a:r>
            <a:r>
              <a:rPr lang="ar-DZ" b="1" dirty="0" smtClean="0"/>
              <a:t> ولاية </a:t>
            </a:r>
            <a:r>
              <a:rPr lang="ar-DZ" b="1" dirty="0"/>
              <a:t>باتنة </a:t>
            </a:r>
            <a:r>
              <a:rPr lang="ar-DZ" b="1" dirty="0" smtClean="0"/>
              <a:t>(</a:t>
            </a:r>
            <a:r>
              <a:rPr lang="fr-FR" b="1" dirty="0" smtClean="0"/>
              <a:t>(DGF </a:t>
            </a:r>
            <a:r>
              <a:rPr lang="fr-FR" b="1" dirty="0"/>
              <a:t>+ ANAO</a:t>
            </a:r>
          </a:p>
        </p:txBody>
      </p:sp>
      <p:sp>
        <p:nvSpPr>
          <p:cNvPr id="9" name="ZoneTexte 8"/>
          <p:cNvSpPr txBox="1"/>
          <p:nvPr/>
        </p:nvSpPr>
        <p:spPr>
          <a:xfrm rot="5400000">
            <a:off x="6188404" y="3753036"/>
            <a:ext cx="4905836" cy="369332"/>
          </a:xfrm>
          <a:prstGeom prst="rect">
            <a:avLst/>
          </a:prstGeom>
          <a:solidFill>
            <a:schemeClr val="tx2">
              <a:lumMod val="60000"/>
              <a:lumOff val="40000"/>
            </a:schemeClr>
          </a:solidFill>
          <a:ln w="19050" cmpd="sng">
            <a:solidFill>
              <a:schemeClr val="tx1"/>
            </a:solidFill>
          </a:ln>
        </p:spPr>
        <p:txBody>
          <a:bodyPr wrap="square" rtlCol="0">
            <a:spAutoFit/>
          </a:bodyPr>
          <a:lstStyle/>
          <a:p>
            <a:pPr algn="ctr"/>
            <a:r>
              <a:rPr lang="ar-DZ" b="1" dirty="0"/>
              <a:t>المجلس العلمي للمرصد (أكاديميون وخبراء)</a:t>
            </a:r>
            <a:endParaRPr lang="ar-DZ" b="1" dirty="0"/>
          </a:p>
        </p:txBody>
      </p:sp>
      <p:sp>
        <p:nvSpPr>
          <p:cNvPr id="10" name="ZoneTexte 9"/>
          <p:cNvSpPr txBox="1"/>
          <p:nvPr/>
        </p:nvSpPr>
        <p:spPr>
          <a:xfrm>
            <a:off x="107504" y="4725144"/>
            <a:ext cx="2987824" cy="369332"/>
          </a:xfrm>
          <a:prstGeom prst="rect">
            <a:avLst/>
          </a:prstGeom>
          <a:solidFill>
            <a:schemeClr val="accent1">
              <a:lumMod val="20000"/>
              <a:lumOff val="80000"/>
            </a:schemeClr>
          </a:solidFill>
          <a:ln w="19050" cmpd="sng">
            <a:solidFill>
              <a:schemeClr val="tx1"/>
            </a:solidFill>
          </a:ln>
        </p:spPr>
        <p:txBody>
          <a:bodyPr wrap="square" rtlCol="0">
            <a:spAutoFit/>
          </a:bodyPr>
          <a:lstStyle/>
          <a:p>
            <a:pPr algn="ctr"/>
            <a:r>
              <a:rPr lang="ar-DZ" b="1" dirty="0"/>
              <a:t>الجامعات</a:t>
            </a:r>
            <a:endParaRPr lang="fr-FR" b="1" dirty="0"/>
          </a:p>
        </p:txBody>
      </p:sp>
      <p:sp>
        <p:nvSpPr>
          <p:cNvPr id="11" name="ZoneTexte 10"/>
          <p:cNvSpPr txBox="1"/>
          <p:nvPr/>
        </p:nvSpPr>
        <p:spPr>
          <a:xfrm>
            <a:off x="3275856" y="6021288"/>
            <a:ext cx="4862788" cy="369332"/>
          </a:xfrm>
          <a:prstGeom prst="rect">
            <a:avLst/>
          </a:prstGeom>
          <a:solidFill>
            <a:schemeClr val="accent1">
              <a:lumMod val="20000"/>
              <a:lumOff val="80000"/>
            </a:schemeClr>
          </a:solidFill>
          <a:ln w="19050" cmpd="sng">
            <a:solidFill>
              <a:schemeClr val="tx1"/>
            </a:solidFill>
          </a:ln>
        </p:spPr>
        <p:txBody>
          <a:bodyPr wrap="square" rtlCol="0">
            <a:spAutoFit/>
          </a:bodyPr>
          <a:lstStyle/>
          <a:p>
            <a:pPr algn="ctr"/>
            <a:r>
              <a:rPr lang="ar-DZ" b="1" dirty="0"/>
              <a:t>متحف البيئة</a:t>
            </a:r>
            <a:endParaRPr lang="fr-FR" b="1" dirty="0"/>
          </a:p>
        </p:txBody>
      </p:sp>
      <p:sp>
        <p:nvSpPr>
          <p:cNvPr id="13" name="ZoneTexte 12"/>
          <p:cNvSpPr txBox="1"/>
          <p:nvPr/>
        </p:nvSpPr>
        <p:spPr>
          <a:xfrm>
            <a:off x="107504" y="3789040"/>
            <a:ext cx="3024336" cy="369332"/>
          </a:xfrm>
          <a:prstGeom prst="rect">
            <a:avLst/>
          </a:prstGeom>
          <a:solidFill>
            <a:schemeClr val="accent1">
              <a:lumMod val="20000"/>
              <a:lumOff val="80000"/>
            </a:schemeClr>
          </a:solidFill>
          <a:ln w="19050" cmpd="sng">
            <a:solidFill>
              <a:schemeClr val="tx1"/>
            </a:solidFill>
          </a:ln>
        </p:spPr>
        <p:txBody>
          <a:bodyPr wrap="square" rtlCol="0">
            <a:spAutoFit/>
          </a:bodyPr>
          <a:lstStyle/>
          <a:p>
            <a:pPr algn="ctr"/>
            <a:r>
              <a:rPr lang="ar-DZ" b="1" dirty="0"/>
              <a:t>مديريات البيئة</a:t>
            </a:r>
            <a:endParaRPr lang="fr-FR" b="1" dirty="0"/>
          </a:p>
        </p:txBody>
      </p:sp>
      <p:sp>
        <p:nvSpPr>
          <p:cNvPr id="14" name="ZoneTexte 13"/>
          <p:cNvSpPr txBox="1"/>
          <p:nvPr/>
        </p:nvSpPr>
        <p:spPr>
          <a:xfrm>
            <a:off x="108520" y="1646220"/>
            <a:ext cx="3023320" cy="923330"/>
          </a:xfrm>
          <a:prstGeom prst="rect">
            <a:avLst/>
          </a:prstGeom>
          <a:solidFill>
            <a:srgbClr val="FFFF00"/>
          </a:solidFill>
          <a:ln w="19050" cmpd="sng">
            <a:solidFill>
              <a:schemeClr val="tx1"/>
            </a:solidFill>
          </a:ln>
        </p:spPr>
        <p:txBody>
          <a:bodyPr wrap="square" rtlCol="0">
            <a:spAutoFit/>
          </a:bodyPr>
          <a:lstStyle/>
          <a:p>
            <a:pPr algn="ctr"/>
            <a:r>
              <a:rPr lang="ar-DZ" b="1" dirty="0"/>
              <a:t>خلايا المتابعة الولائية (المحافظات)</a:t>
            </a:r>
          </a:p>
          <a:p>
            <a:pPr algn="ctr"/>
            <a:r>
              <a:rPr lang="ar-DZ" b="1" dirty="0"/>
              <a:t>باتنة، خنشلة، أم البواقي، سطيف، تبسة، سوق أهراس وميلا</a:t>
            </a:r>
          </a:p>
        </p:txBody>
      </p:sp>
    </p:spTree>
    <p:extLst>
      <p:ext uri="{BB962C8B-B14F-4D97-AF65-F5344CB8AC3E}">
        <p14:creationId xmlns:p14="http://schemas.microsoft.com/office/powerpoint/2010/main" val="344613149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0" y="-27384"/>
            <a:ext cx="9144000" cy="6966067"/>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sp>
        <p:nvSpPr>
          <p:cNvPr id="3" name="Espace réservé du contenu 2"/>
          <p:cNvSpPr>
            <a:spLocks noGrp="1"/>
          </p:cNvSpPr>
          <p:nvPr>
            <p:ph idx="1"/>
          </p:nvPr>
        </p:nvSpPr>
        <p:spPr>
          <a:xfrm>
            <a:off x="35496" y="-27384"/>
            <a:ext cx="9108504" cy="5904656"/>
          </a:xfrm>
        </p:spPr>
        <p:txBody>
          <a:bodyPr>
            <a:normAutofit/>
          </a:bodyPr>
          <a:lstStyle/>
          <a:p>
            <a:pPr algn="r" rtl="1"/>
            <a:r>
              <a:rPr lang="ar-DZ" sz="2000" b="1" dirty="0"/>
              <a:t>إنشاء وتدريب شبكة من الجهات الفاعلة المحلية من أجل إضفاء الطابع المهني على حفظ الأراضي الرطبة</a:t>
            </a:r>
          </a:p>
          <a:p>
            <a:pPr algn="r" rtl="1"/>
            <a:r>
              <a:rPr lang="ar-DZ" sz="2000" b="1" dirty="0"/>
              <a:t> الاجتماعات: شبكة </a:t>
            </a:r>
            <a:r>
              <a:rPr lang="fr-FR" sz="2000" b="1" dirty="0"/>
              <a:t>OZHSA،</a:t>
            </a:r>
          </a:p>
          <a:p>
            <a:pPr algn="r" rtl="1"/>
            <a:r>
              <a:rPr lang="ar-DZ" sz="2000" b="1" dirty="0"/>
              <a:t>خلية التتبع المركزية (باتنة) ،</a:t>
            </a:r>
          </a:p>
          <a:p>
            <a:pPr algn="r" rtl="1"/>
            <a:r>
              <a:rPr lang="ar-DZ" sz="2000" b="1" dirty="0"/>
              <a:t>المجلس العلمي </a:t>
            </a:r>
            <a:r>
              <a:rPr lang="ar-DZ" sz="2000" b="1" dirty="0" smtClean="0"/>
              <a:t>للمرصد</a:t>
            </a:r>
            <a:endParaRPr lang="fr-FR" sz="2000" b="1" dirty="0" smtClean="0"/>
          </a:p>
          <a:p>
            <a:pPr algn="r" rtl="1"/>
            <a:endParaRPr lang="ar-DZ" sz="2000" b="1" dirty="0"/>
          </a:p>
          <a:p>
            <a:pPr marL="0" indent="0">
              <a:buNone/>
            </a:pPr>
            <a:endParaRPr lang="fr-FR" sz="2000" b="1" dirty="0"/>
          </a:p>
          <a:p>
            <a:pPr marL="0" indent="0">
              <a:buNone/>
            </a:pPr>
            <a:endParaRPr lang="fr-FR" sz="2000" b="1" dirty="0" smtClean="0"/>
          </a:p>
          <a:p>
            <a:pPr marL="0" indent="0">
              <a:buNone/>
            </a:pPr>
            <a:endParaRPr lang="fr-FR" sz="2000" b="1" dirty="0"/>
          </a:p>
          <a:p>
            <a:pPr marL="0" indent="0">
              <a:buNone/>
            </a:pPr>
            <a:endParaRPr lang="fr-FR" sz="2000" b="1" dirty="0" smtClean="0"/>
          </a:p>
          <a:p>
            <a:pPr marL="0" indent="0">
              <a:buNone/>
            </a:pPr>
            <a:endParaRPr lang="fr-FR" sz="2000" b="1" dirty="0" smtClean="0"/>
          </a:p>
          <a:p>
            <a:pPr algn="just" rtl="1"/>
            <a:r>
              <a:rPr lang="ar-DZ" sz="2000" b="1" dirty="0"/>
              <a:t>دورات تكوينية لفائدة الفاعلين المعنيين في مجال المعرفة والتثمين والتدبير المستدام ومراصد الأراضي الرطبة</a:t>
            </a:r>
          </a:p>
          <a:p>
            <a:pPr marL="0" indent="0">
              <a:buNone/>
            </a:pPr>
            <a:endParaRPr lang="fr-FR" sz="2000" dirty="0"/>
          </a:p>
          <a:p>
            <a:endParaRPr lang="fr-FR" dirty="0"/>
          </a:p>
        </p:txBody>
      </p:sp>
      <p:pic>
        <p:nvPicPr>
          <p:cNvPr id="9" name="Image 8" descr="C:\Users\NEW-PC\Desktop\Photos\IMG_1743.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1895728"/>
            <a:ext cx="2411730" cy="1605280"/>
          </a:xfrm>
          <a:prstGeom prst="rect">
            <a:avLst/>
          </a:prstGeom>
          <a:noFill/>
          <a:ln>
            <a:noFill/>
          </a:ln>
        </p:spPr>
      </p:pic>
      <p:pic>
        <p:nvPicPr>
          <p:cNvPr id="10" name="Image 9" descr="C:\Users\NEW-PC\Desktop\Photos\IMG_180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1627" y="1915413"/>
            <a:ext cx="2379980" cy="1585595"/>
          </a:xfrm>
          <a:prstGeom prst="rect">
            <a:avLst/>
          </a:prstGeom>
          <a:noFill/>
          <a:ln>
            <a:noFill/>
          </a:ln>
        </p:spPr>
      </p:pic>
      <p:pic>
        <p:nvPicPr>
          <p:cNvPr id="11" name="Image 10" descr="C:\Users\Utilisateur autorisé\Desktop\atelier observatoire(4)\atelier observatoire\IMG_1621.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3260" y="4551129"/>
            <a:ext cx="2527300" cy="1974215"/>
          </a:xfrm>
          <a:prstGeom prst="rect">
            <a:avLst/>
          </a:prstGeom>
          <a:noFill/>
          <a:ln>
            <a:noFill/>
          </a:ln>
        </p:spPr>
      </p:pic>
      <p:pic>
        <p:nvPicPr>
          <p:cNvPr id="12" name="Image 11" descr="C:\Users\Utilisateur autorisé\Desktop\atelier observatoire(4)\atelier observatoire\IMG_1554.JPG"/>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2695223" y="4844182"/>
            <a:ext cx="1955165" cy="1407160"/>
          </a:xfrm>
          <a:prstGeom prst="rect">
            <a:avLst/>
          </a:prstGeom>
          <a:noFill/>
          <a:ln>
            <a:noFill/>
          </a:ln>
        </p:spPr>
      </p:pic>
      <p:pic>
        <p:nvPicPr>
          <p:cNvPr id="2" name="Imag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5051" y="4545254"/>
            <a:ext cx="2951820" cy="1967880"/>
          </a:xfrm>
          <a:prstGeom prst="rect">
            <a:avLst/>
          </a:prstGeom>
        </p:spPr>
      </p:pic>
      <p:pic>
        <p:nvPicPr>
          <p:cNvPr id="4" name="Imag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a:off x="7134394" y="4662958"/>
            <a:ext cx="2234863" cy="1489909"/>
          </a:xfrm>
          <a:prstGeom prst="rect">
            <a:avLst/>
          </a:prstGeom>
        </p:spPr>
      </p:pic>
    </p:spTree>
    <p:extLst>
      <p:ext uri="{BB962C8B-B14F-4D97-AF65-F5344CB8AC3E}">
        <p14:creationId xmlns:p14="http://schemas.microsoft.com/office/powerpoint/2010/main" val="36627281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0" y="-27384"/>
            <a:ext cx="9144000" cy="6966067"/>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sp>
        <p:nvSpPr>
          <p:cNvPr id="3" name="Espace réservé du contenu 2"/>
          <p:cNvSpPr>
            <a:spLocks noGrp="1"/>
          </p:cNvSpPr>
          <p:nvPr>
            <p:ph idx="1"/>
          </p:nvPr>
        </p:nvSpPr>
        <p:spPr>
          <a:xfrm>
            <a:off x="203560" y="263161"/>
            <a:ext cx="8760928" cy="5904656"/>
          </a:xfrm>
        </p:spPr>
        <p:txBody>
          <a:bodyPr>
            <a:normAutofit/>
          </a:bodyPr>
          <a:lstStyle/>
          <a:p>
            <a:pPr marL="0" indent="0" algn="just" rtl="1">
              <a:buNone/>
            </a:pPr>
            <a:r>
              <a:rPr lang="ar-DZ" sz="2000" b="1" dirty="0"/>
              <a:t>تدريب المرصد الإقليمي </a:t>
            </a:r>
            <a:r>
              <a:rPr lang="fr-FR" sz="2000" b="1" dirty="0"/>
              <a:t>OZHSA</a:t>
            </a:r>
          </a:p>
          <a:p>
            <a:pPr marL="0" indent="0" algn="just">
              <a:buNone/>
            </a:pPr>
            <a:endParaRPr lang="fr-FR" dirty="0"/>
          </a:p>
        </p:txBody>
      </p:sp>
      <p:graphicFrame>
        <p:nvGraphicFramePr>
          <p:cNvPr id="6" name="Tableau 5"/>
          <p:cNvGraphicFramePr>
            <a:graphicFrameLocks noGrp="1"/>
          </p:cNvGraphicFramePr>
          <p:nvPr>
            <p:extLst>
              <p:ext uri="{D42A27DB-BD31-4B8C-83A1-F6EECF244321}">
                <p14:modId xmlns:p14="http://schemas.microsoft.com/office/powerpoint/2010/main" val="1108055765"/>
              </p:ext>
            </p:extLst>
          </p:nvPr>
        </p:nvGraphicFramePr>
        <p:xfrm>
          <a:off x="139965" y="772961"/>
          <a:ext cx="7419859" cy="2217674"/>
        </p:xfrm>
        <a:graphic>
          <a:graphicData uri="http://schemas.openxmlformats.org/drawingml/2006/table">
            <a:tbl>
              <a:tblPr firstRow="1" firstCol="1" bandRow="1">
                <a:tableStyleId>{5DA37D80-6434-44D0-A028-1B22A696006F}</a:tableStyleId>
              </a:tblPr>
              <a:tblGrid>
                <a:gridCol w="1623723">
                  <a:extLst>
                    <a:ext uri="{9D8B030D-6E8A-4147-A177-3AD203B41FA5}">
                      <a16:colId xmlns:a16="http://schemas.microsoft.com/office/drawing/2014/main" val="1497441904"/>
                    </a:ext>
                  </a:extLst>
                </a:gridCol>
                <a:gridCol w="1259655">
                  <a:extLst>
                    <a:ext uri="{9D8B030D-6E8A-4147-A177-3AD203B41FA5}">
                      <a16:colId xmlns:a16="http://schemas.microsoft.com/office/drawing/2014/main" val="14964027"/>
                    </a:ext>
                  </a:extLst>
                </a:gridCol>
                <a:gridCol w="1715779">
                  <a:extLst>
                    <a:ext uri="{9D8B030D-6E8A-4147-A177-3AD203B41FA5}">
                      <a16:colId xmlns:a16="http://schemas.microsoft.com/office/drawing/2014/main" val="4203203182"/>
                    </a:ext>
                  </a:extLst>
                </a:gridCol>
                <a:gridCol w="1410351">
                  <a:extLst>
                    <a:ext uri="{9D8B030D-6E8A-4147-A177-3AD203B41FA5}">
                      <a16:colId xmlns:a16="http://schemas.microsoft.com/office/drawing/2014/main" val="1886005468"/>
                    </a:ext>
                  </a:extLst>
                </a:gridCol>
                <a:gridCol w="1410351">
                  <a:extLst>
                    <a:ext uri="{9D8B030D-6E8A-4147-A177-3AD203B41FA5}">
                      <a16:colId xmlns:a16="http://schemas.microsoft.com/office/drawing/2014/main" val="493076152"/>
                    </a:ext>
                  </a:extLst>
                </a:gridCol>
              </a:tblGrid>
              <a:tr h="371475">
                <a:tc>
                  <a:txBody>
                    <a:bodyPr/>
                    <a:lstStyle/>
                    <a:p>
                      <a:pPr algn="just">
                        <a:lnSpc>
                          <a:spcPct val="107000"/>
                        </a:lnSpc>
                        <a:spcAft>
                          <a:spcPts val="0"/>
                        </a:spcAft>
                        <a:tabLst>
                          <a:tab pos="1119505" algn="l"/>
                        </a:tabLst>
                      </a:pPr>
                      <a:r>
                        <a:rPr lang="fr-FR" sz="1600" dirty="0">
                          <a:effectLst/>
                          <a:highlight>
                            <a:srgbClr val="FFFF00"/>
                          </a:highlight>
                        </a:rPr>
                        <a:t> </a:t>
                      </a:r>
                      <a:endParaRPr lang="fr-FR"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ar-DZ" sz="1600" dirty="0" smtClean="0">
                          <a:effectLst/>
                        </a:rPr>
                        <a:t>عدد الأشخاص المعنيين</a:t>
                      </a:r>
                      <a:endParaRPr lang="ar-DZ" sz="1600" dirty="0">
                        <a:effectLst/>
                      </a:endParaRPr>
                    </a:p>
                  </a:txBody>
                  <a:tcPr marL="68580" marR="68580" marT="0" marB="0" anchor="ctr"/>
                </a:tc>
                <a:tc>
                  <a:txBody>
                    <a:bodyPr/>
                    <a:lstStyle/>
                    <a:p>
                      <a:pPr algn="ctr">
                        <a:lnSpc>
                          <a:spcPct val="107000"/>
                        </a:lnSpc>
                        <a:spcAft>
                          <a:spcPts val="0"/>
                        </a:spcAft>
                        <a:tabLst>
                          <a:tab pos="1119505" algn="l"/>
                        </a:tabLst>
                      </a:pPr>
                      <a:r>
                        <a:rPr lang="ar-DZ" sz="1600" dirty="0" smtClean="0">
                          <a:effectLst/>
                        </a:rPr>
                        <a:t>النسبة المئوية</a:t>
                      </a:r>
                    </a:p>
                    <a:p>
                      <a:pPr algn="ctr">
                        <a:lnSpc>
                          <a:spcPct val="107000"/>
                        </a:lnSpc>
                        <a:spcAft>
                          <a:spcPts val="0"/>
                        </a:spcAft>
                        <a:tabLst>
                          <a:tab pos="1119505" algn="l"/>
                        </a:tabLst>
                      </a:pPr>
                      <a:r>
                        <a:rPr lang="ar-DZ" sz="1600" dirty="0" smtClean="0">
                          <a:effectLst/>
                        </a:rPr>
                        <a:t>النساء</a:t>
                      </a:r>
                      <a:endParaRPr lang="ar-DZ" sz="1600" dirty="0">
                        <a:effectLst/>
                      </a:endParaRPr>
                    </a:p>
                  </a:txBody>
                  <a:tcPr marL="68580" marR="68580" marT="0" marB="0" anchor="ctr"/>
                </a:tc>
                <a:tc>
                  <a:txBody>
                    <a:bodyPr/>
                    <a:lstStyle/>
                    <a:p>
                      <a:pPr algn="ctr">
                        <a:lnSpc>
                          <a:spcPct val="107000"/>
                        </a:lnSpc>
                        <a:spcAft>
                          <a:spcPts val="0"/>
                        </a:spcAft>
                        <a:tabLst>
                          <a:tab pos="1119505" algn="l"/>
                        </a:tabLst>
                      </a:pPr>
                      <a:r>
                        <a:rPr lang="ar-DZ" sz="1600" dirty="0" smtClean="0">
                          <a:effectLst/>
                        </a:rPr>
                        <a:t>النسبة المئوية</a:t>
                      </a:r>
                    </a:p>
                    <a:p>
                      <a:pPr algn="ctr">
                        <a:lnSpc>
                          <a:spcPct val="107000"/>
                        </a:lnSpc>
                        <a:spcAft>
                          <a:spcPts val="0"/>
                        </a:spcAft>
                        <a:tabLst>
                          <a:tab pos="1119505" algn="l"/>
                        </a:tabLst>
                      </a:pPr>
                      <a:r>
                        <a:rPr lang="ar-DZ" sz="1600" dirty="0" smtClean="0">
                          <a:effectLst/>
                        </a:rPr>
                        <a:t>الرجال</a:t>
                      </a:r>
                      <a:endParaRPr lang="ar-DZ" sz="1600" dirty="0">
                        <a:effectLst/>
                      </a:endParaRPr>
                    </a:p>
                  </a:txBody>
                  <a:tcPr marL="68580" marR="68580" marT="0" marB="0" anchor="ctr"/>
                </a:tc>
                <a:tc>
                  <a:txBody>
                    <a:bodyPr/>
                    <a:lstStyle/>
                    <a:p>
                      <a:pPr algn="ctr">
                        <a:lnSpc>
                          <a:spcPct val="107000"/>
                        </a:lnSpc>
                        <a:spcAft>
                          <a:spcPts val="0"/>
                        </a:spcAft>
                        <a:tabLst>
                          <a:tab pos="1119505" algn="l"/>
                        </a:tabLst>
                      </a:pPr>
                      <a:r>
                        <a:rPr lang="ar-DZ" sz="1600" dirty="0" smtClean="0">
                          <a:effectLst/>
                        </a:rPr>
                        <a:t>النسبة المئوية</a:t>
                      </a:r>
                    </a:p>
                    <a:p>
                      <a:pPr algn="ctr">
                        <a:lnSpc>
                          <a:spcPct val="107000"/>
                        </a:lnSpc>
                        <a:spcAft>
                          <a:spcPts val="0"/>
                        </a:spcAft>
                        <a:tabLst>
                          <a:tab pos="1119505" algn="l"/>
                        </a:tabLst>
                      </a:pPr>
                      <a:r>
                        <a:rPr lang="ar-DZ" sz="1600" dirty="0" smtClean="0">
                          <a:effectLst/>
                        </a:rPr>
                        <a:t>الشباب</a:t>
                      </a:r>
                      <a:endParaRPr lang="ar-DZ" sz="1600" dirty="0">
                        <a:effectLst/>
                      </a:endParaRPr>
                    </a:p>
                  </a:txBody>
                  <a:tcPr marL="68580" marR="68580" marT="0" marB="0" anchor="ctr"/>
                </a:tc>
                <a:extLst>
                  <a:ext uri="{0D108BD9-81ED-4DB2-BD59-A6C34878D82A}">
                    <a16:rowId xmlns:a16="http://schemas.microsoft.com/office/drawing/2014/main" val="1240527561"/>
                  </a:ext>
                </a:extLst>
              </a:tr>
              <a:tr h="0">
                <a:tc>
                  <a:txBody>
                    <a:bodyPr/>
                    <a:lstStyle/>
                    <a:p>
                      <a:pPr algn="just">
                        <a:lnSpc>
                          <a:spcPct val="107000"/>
                        </a:lnSpc>
                        <a:spcAft>
                          <a:spcPts val="0"/>
                        </a:spcAft>
                        <a:tabLst>
                          <a:tab pos="1119505" algn="l"/>
                        </a:tabLst>
                      </a:pPr>
                      <a:r>
                        <a:rPr lang="ar-DZ" sz="1600" dirty="0" smtClean="0">
                          <a:effectLst/>
                        </a:rPr>
                        <a:t>منظمات المجتمع المدني</a:t>
                      </a:r>
                      <a:endParaRPr lang="ar-DZ" sz="1600" dirty="0">
                        <a:effectLst/>
                      </a:endParaRPr>
                    </a:p>
                  </a:txBody>
                  <a:tcPr marL="68580" marR="68580" marT="0" marB="0" anchor="ctr"/>
                </a:tc>
                <a:tc>
                  <a:txBody>
                    <a:bodyPr/>
                    <a:lstStyle/>
                    <a:p>
                      <a:pPr algn="ctr">
                        <a:lnSpc>
                          <a:spcPct val="107000"/>
                        </a:lnSpc>
                        <a:spcAft>
                          <a:spcPts val="0"/>
                        </a:spcAft>
                        <a:tabLst>
                          <a:tab pos="1119505" algn="l"/>
                        </a:tabLst>
                      </a:pPr>
                      <a:r>
                        <a:rPr lang="fr-FR" sz="1800" dirty="0" smtClean="0">
                          <a:effectLst/>
                        </a:rPr>
                        <a:t>24</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80</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a:effectLst/>
                        </a:rPr>
                        <a:t>20</a:t>
                      </a:r>
                      <a:endParaRPr lang="fr-FR"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a:effectLst/>
                        </a:rPr>
                        <a:t>80</a:t>
                      </a:r>
                      <a:endParaRPr lang="fr-FR"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543002239"/>
                  </a:ext>
                </a:extLst>
              </a:tr>
              <a:tr h="0">
                <a:tc>
                  <a:txBody>
                    <a:bodyPr/>
                    <a:lstStyle/>
                    <a:p>
                      <a:pPr algn="just">
                        <a:lnSpc>
                          <a:spcPct val="107000"/>
                        </a:lnSpc>
                        <a:spcAft>
                          <a:spcPts val="0"/>
                        </a:spcAft>
                        <a:tabLst>
                          <a:tab pos="1119505" algn="l"/>
                        </a:tabLst>
                      </a:pPr>
                      <a:r>
                        <a:rPr lang="ar-DZ" sz="1600" dirty="0" smtClean="0">
                          <a:effectLst/>
                        </a:rPr>
                        <a:t>المنظمات الحكومية</a:t>
                      </a:r>
                      <a:endParaRPr lang="ar-DZ" sz="1600" dirty="0">
                        <a:effectLst/>
                      </a:endParaRPr>
                    </a:p>
                  </a:txBody>
                  <a:tcPr marL="68580" marR="68580" marT="0" marB="0" anchor="ctr"/>
                </a:tc>
                <a:tc>
                  <a:txBody>
                    <a:bodyPr/>
                    <a:lstStyle/>
                    <a:p>
                      <a:pPr algn="ctr">
                        <a:lnSpc>
                          <a:spcPct val="107000"/>
                        </a:lnSpc>
                        <a:spcAft>
                          <a:spcPts val="0"/>
                        </a:spcAft>
                        <a:tabLst>
                          <a:tab pos="1119505" algn="l"/>
                        </a:tabLst>
                      </a:pPr>
                      <a:r>
                        <a:rPr lang="fr-FR" sz="1800" dirty="0" smtClean="0">
                          <a:effectLst/>
                        </a:rPr>
                        <a:t>12</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75</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25</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60</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986033966"/>
                  </a:ext>
                </a:extLst>
              </a:tr>
              <a:tr h="0">
                <a:tc>
                  <a:txBody>
                    <a:bodyPr/>
                    <a:lstStyle/>
                    <a:p>
                      <a:pPr algn="just">
                        <a:lnSpc>
                          <a:spcPct val="107000"/>
                        </a:lnSpc>
                        <a:spcAft>
                          <a:spcPts val="0"/>
                        </a:spcAft>
                        <a:tabLst>
                          <a:tab pos="1119505" algn="l"/>
                        </a:tabLst>
                      </a:pPr>
                      <a:r>
                        <a:rPr lang="ar-DZ" sz="1600" dirty="0" smtClean="0">
                          <a:effectLst/>
                        </a:rPr>
                        <a:t>الطلاب</a:t>
                      </a:r>
                      <a:endParaRPr lang="fr-FR"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25</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80</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a:effectLst/>
                        </a:rPr>
                        <a:t>20</a:t>
                      </a:r>
                      <a:endParaRPr lang="fr-FR"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100</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944063456"/>
                  </a:ext>
                </a:extLst>
              </a:tr>
              <a:tr h="0">
                <a:tc>
                  <a:txBody>
                    <a:bodyPr/>
                    <a:lstStyle/>
                    <a:p>
                      <a:pPr algn="just">
                        <a:lnSpc>
                          <a:spcPct val="107000"/>
                        </a:lnSpc>
                        <a:spcAft>
                          <a:spcPts val="0"/>
                        </a:spcAft>
                        <a:tabLst>
                          <a:tab pos="1119505" algn="l"/>
                        </a:tabLst>
                      </a:pPr>
                      <a:r>
                        <a:rPr lang="ar-DZ" sz="1600" dirty="0" smtClean="0">
                          <a:effectLst/>
                        </a:rPr>
                        <a:t>السكان المحليون</a:t>
                      </a:r>
                      <a:endParaRPr lang="ar-DZ" sz="1600" dirty="0">
                        <a:effectLst/>
                      </a:endParaRPr>
                    </a:p>
                  </a:txBody>
                  <a:tcPr marL="68580" marR="68580" marT="0" marB="0" anchor="ctr"/>
                </a:tc>
                <a:tc>
                  <a:txBody>
                    <a:bodyPr/>
                    <a:lstStyle/>
                    <a:p>
                      <a:pPr algn="ctr">
                        <a:lnSpc>
                          <a:spcPct val="107000"/>
                        </a:lnSpc>
                        <a:spcAft>
                          <a:spcPts val="0"/>
                        </a:spcAft>
                        <a:tabLst>
                          <a:tab pos="1119505" algn="l"/>
                        </a:tabLst>
                      </a:pPr>
                      <a:r>
                        <a:rPr lang="fr-FR" sz="1800" dirty="0">
                          <a:effectLst/>
                        </a:rPr>
                        <a:t>18</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78</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22</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80</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537490200"/>
                  </a:ext>
                </a:extLst>
              </a:tr>
              <a:tr h="0">
                <a:tc>
                  <a:txBody>
                    <a:bodyPr/>
                    <a:lstStyle/>
                    <a:p>
                      <a:pPr algn="just">
                        <a:lnSpc>
                          <a:spcPct val="107000"/>
                        </a:lnSpc>
                        <a:spcAft>
                          <a:spcPts val="0"/>
                        </a:spcAft>
                        <a:tabLst>
                          <a:tab pos="1119505" algn="l"/>
                        </a:tabLst>
                      </a:pPr>
                      <a:r>
                        <a:rPr lang="ar-DZ" sz="1600" dirty="0" smtClean="0">
                          <a:effectLst/>
                        </a:rPr>
                        <a:t>المجموع</a:t>
                      </a:r>
                      <a:endParaRPr lang="fr-FR"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52</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78,25</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21,75</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tabLst>
                          <a:tab pos="1119505" algn="l"/>
                        </a:tabLst>
                      </a:pPr>
                      <a:r>
                        <a:rPr lang="fr-FR" sz="1800" dirty="0">
                          <a:effectLst/>
                        </a:rPr>
                        <a:t>80</a:t>
                      </a:r>
                      <a:endParaRPr lang="fr-FR"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779497925"/>
                  </a:ext>
                </a:extLst>
              </a:tr>
            </a:tbl>
          </a:graphicData>
        </a:graphic>
      </p:graphicFrame>
      <p:pic>
        <p:nvPicPr>
          <p:cNvPr id="13" name="Image 12"/>
          <p:cNvPicPr>
            <a:picLocks noChangeAspect="1"/>
          </p:cNvPicPr>
          <p:nvPr/>
        </p:nvPicPr>
        <p:blipFill rotWithShape="1">
          <a:blip r:embed="rId2" cstate="print">
            <a:extLst>
              <a:ext uri="{28A0092B-C50C-407E-A947-70E740481C1C}">
                <a14:useLocalDpi xmlns:a14="http://schemas.microsoft.com/office/drawing/2010/main" val="0"/>
              </a:ext>
            </a:extLst>
          </a:blip>
          <a:srcRect t="6294" b="27556"/>
          <a:stretch/>
        </p:blipFill>
        <p:spPr>
          <a:xfrm>
            <a:off x="35496" y="3455649"/>
            <a:ext cx="6150126" cy="2712168"/>
          </a:xfrm>
          <a:prstGeom prst="rect">
            <a:avLst/>
          </a:prstGeom>
        </p:spPr>
      </p:pic>
      <p:pic>
        <p:nvPicPr>
          <p:cNvPr id="15" name="Image 14" descr="C:\Users\Utilisateur autorisé\Desktop\atelier observatoire(4)\atelier observatoire\IMG_1555.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1750" y="4954099"/>
            <a:ext cx="2326885" cy="1846346"/>
          </a:xfrm>
          <a:prstGeom prst="rect">
            <a:avLst/>
          </a:prstGeom>
          <a:noFill/>
          <a:ln>
            <a:noFill/>
          </a:ln>
        </p:spPr>
      </p:pic>
      <p:pic>
        <p:nvPicPr>
          <p:cNvPr id="17" name="Imag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72091" y="3281943"/>
            <a:ext cx="2808312" cy="1798250"/>
          </a:xfrm>
          <a:prstGeom prst="rect">
            <a:avLst/>
          </a:prstGeom>
        </p:spPr>
      </p:pic>
    </p:spTree>
    <p:extLst>
      <p:ext uri="{BB962C8B-B14F-4D97-AF65-F5344CB8AC3E}">
        <p14:creationId xmlns:p14="http://schemas.microsoft.com/office/powerpoint/2010/main" val="40944187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0" y="-27384"/>
            <a:ext cx="9144000" cy="6966067"/>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sp>
        <p:nvSpPr>
          <p:cNvPr id="3" name="Espace réservé du contenu 2"/>
          <p:cNvSpPr>
            <a:spLocks noGrp="1"/>
          </p:cNvSpPr>
          <p:nvPr>
            <p:ph idx="1"/>
          </p:nvPr>
        </p:nvSpPr>
        <p:spPr>
          <a:xfrm>
            <a:off x="10070" y="116632"/>
            <a:ext cx="9133930" cy="4525963"/>
          </a:xfrm>
        </p:spPr>
        <p:txBody>
          <a:bodyPr>
            <a:normAutofit/>
          </a:bodyPr>
          <a:lstStyle/>
          <a:p>
            <a:pPr marL="0" algn="r" rtl="1">
              <a:spcBef>
                <a:spcPts val="0"/>
              </a:spcBef>
            </a:pPr>
            <a:r>
              <a:rPr lang="ar-DZ" sz="2000" b="1" dirty="0"/>
              <a:t>المتابعة:</a:t>
            </a:r>
          </a:p>
          <a:p>
            <a:pPr marL="0" algn="r" rtl="1">
              <a:spcBef>
                <a:spcPts val="0"/>
              </a:spcBef>
            </a:pPr>
            <a:r>
              <a:rPr lang="ar-DZ" sz="2000" b="1" dirty="0"/>
              <a:t>رحلات ميدانية دورية مع جمع البيانات (المياه والنباتات والحيوانات ، ...)</a:t>
            </a:r>
          </a:p>
        </p:txBody>
      </p:sp>
      <p:pic>
        <p:nvPicPr>
          <p:cNvPr id="6" name="Image 5" descr="C:\Users\Utilisateur autorisé\Desktop\photo TIMERGANINE 13022016\IMG_0875.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6293" y="908720"/>
            <a:ext cx="2739390" cy="1852930"/>
          </a:xfrm>
          <a:prstGeom prst="rect">
            <a:avLst/>
          </a:prstGeom>
          <a:noFill/>
          <a:ln>
            <a:noFill/>
          </a:ln>
        </p:spPr>
      </p:pic>
      <p:pic>
        <p:nvPicPr>
          <p:cNvPr id="7" name="Image 6" descr="C:\Users\Utilisateur autorisé\Desktop\photo TIMERGANINE 13022016\IMG_0848.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08" y="908720"/>
            <a:ext cx="2738755" cy="1851025"/>
          </a:xfrm>
          <a:prstGeom prst="rect">
            <a:avLst/>
          </a:prstGeom>
          <a:noFill/>
          <a:ln>
            <a:noFill/>
          </a:ln>
        </p:spPr>
      </p:pic>
      <p:pic>
        <p:nvPicPr>
          <p:cNvPr id="8" name="Image 7" descr="C:\Users\Utilisateur autorisé\Desktop\Photos sortie Ezzmoul + Tinsilt\sortie tins\20211130_10373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08" y="2831752"/>
            <a:ext cx="2739220" cy="1605360"/>
          </a:xfrm>
          <a:prstGeom prst="rect">
            <a:avLst/>
          </a:prstGeom>
          <a:noFill/>
          <a:ln>
            <a:noFill/>
          </a:ln>
        </p:spPr>
      </p:pic>
      <p:pic>
        <p:nvPicPr>
          <p:cNvPr id="9" name="Image 8" descr="C:\Users\Utilisateur autorisé\Desktop\Photos sortie Ezzmoul + Tinsilt\IMG_20211130_115127.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5696" y="4365104"/>
            <a:ext cx="6048672" cy="2477627"/>
          </a:xfrm>
          <a:prstGeom prst="rect">
            <a:avLst/>
          </a:prstGeom>
          <a:noFill/>
          <a:ln>
            <a:noFill/>
          </a:ln>
        </p:spPr>
      </p:pic>
      <p:pic>
        <p:nvPicPr>
          <p:cNvPr id="10" name="Image 9" descr="C:\Users\Utilisateur autorisé\Desktop\Photos sortie Ezzmoul + Tinsilt\IMG_20211201_103834.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1418" y="902638"/>
            <a:ext cx="1143803" cy="2178291"/>
          </a:xfrm>
          <a:prstGeom prst="rect">
            <a:avLst/>
          </a:prstGeom>
          <a:noFill/>
          <a:ln>
            <a:noFill/>
          </a:ln>
        </p:spPr>
      </p:pic>
      <p:pic>
        <p:nvPicPr>
          <p:cNvPr id="11" name="Image 10" descr="C:\Users\Utilisateur autorisé\Desktop\Photos sortie Ezzmoul + Tinsilt\IMG_20211201_105135.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76090" y="902638"/>
            <a:ext cx="1125140" cy="2150297"/>
          </a:xfrm>
          <a:prstGeom prst="rect">
            <a:avLst/>
          </a:prstGeom>
          <a:noFill/>
          <a:ln>
            <a:noFill/>
          </a:ln>
        </p:spPr>
      </p:pic>
      <p:pic>
        <p:nvPicPr>
          <p:cNvPr id="12" name="Image 11" descr="C:\Users\Utilisateur autorisé\Desktop\Photos sortie Ezzmoul + Tinsilt\sortie tins\20211130_105050.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29541" y="2825136"/>
            <a:ext cx="2692055" cy="1570988"/>
          </a:xfrm>
          <a:prstGeom prst="rect">
            <a:avLst/>
          </a:prstGeom>
          <a:noFill/>
          <a:ln>
            <a:noFill/>
          </a:ln>
        </p:spPr>
      </p:pic>
      <p:pic>
        <p:nvPicPr>
          <p:cNvPr id="2" name="Imag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12702" y="3155988"/>
            <a:ext cx="1520690" cy="1128865"/>
          </a:xfrm>
          <a:prstGeom prst="rect">
            <a:avLst/>
          </a:prstGeom>
        </p:spPr>
      </p:pic>
      <p:pic>
        <p:nvPicPr>
          <p:cNvPr id="4" name="Imag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24498" y="3172253"/>
            <a:ext cx="1467943" cy="1089709"/>
          </a:xfrm>
          <a:prstGeom prst="rect">
            <a:avLst/>
          </a:prstGeom>
        </p:spPr>
      </p:pic>
    </p:spTree>
    <p:extLst>
      <p:ext uri="{BB962C8B-B14F-4D97-AF65-F5344CB8AC3E}">
        <p14:creationId xmlns:p14="http://schemas.microsoft.com/office/powerpoint/2010/main" val="3774654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p:nvPr/>
        </p:nvPicPr>
        <p:blipFill>
          <a:blip r:embed="rId2"/>
          <a:stretch>
            <a:fillRect/>
          </a:stretch>
        </p:blipFill>
        <p:spPr>
          <a:xfrm>
            <a:off x="107504" y="119700"/>
            <a:ext cx="5156200" cy="2225040"/>
          </a:xfrm>
          <a:prstGeom prst="rect">
            <a:avLst/>
          </a:prstGeom>
        </p:spPr>
      </p:pic>
      <p:pic>
        <p:nvPicPr>
          <p:cNvPr id="5" name="Image 4"/>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302699"/>
            <a:ext cx="5033129" cy="4108596"/>
          </a:xfrm>
          <a:prstGeom prst="rect">
            <a:avLst/>
          </a:prstGeom>
          <a:noFill/>
        </p:spPr>
      </p:pic>
      <p:pic>
        <p:nvPicPr>
          <p:cNvPr id="6" name="Image 5"/>
          <p:cNvPicPr/>
          <p:nvPr/>
        </p:nvPicPr>
        <p:blipFill>
          <a:blip r:embed="rId4"/>
          <a:stretch>
            <a:fillRect/>
          </a:stretch>
        </p:blipFill>
        <p:spPr>
          <a:xfrm>
            <a:off x="323528" y="2344740"/>
            <a:ext cx="2928620" cy="4641850"/>
          </a:xfrm>
          <a:prstGeom prst="rect">
            <a:avLst/>
          </a:prstGeom>
        </p:spPr>
      </p:pic>
      <p:sp>
        <p:nvSpPr>
          <p:cNvPr id="2" name="ZoneTexte 1"/>
          <p:cNvSpPr txBox="1"/>
          <p:nvPr/>
        </p:nvSpPr>
        <p:spPr>
          <a:xfrm>
            <a:off x="5364088" y="188640"/>
            <a:ext cx="3600400" cy="1477328"/>
          </a:xfrm>
          <a:prstGeom prst="rect">
            <a:avLst/>
          </a:prstGeom>
          <a:noFill/>
        </p:spPr>
        <p:txBody>
          <a:bodyPr wrap="square" rtlCol="0">
            <a:spAutoFit/>
          </a:bodyPr>
          <a:lstStyle/>
          <a:p>
            <a:pPr algn="r" rtl="1"/>
            <a:r>
              <a:rPr lang="ar-DZ" b="1" dirty="0"/>
              <a:t>رسم الخرائط</a:t>
            </a:r>
          </a:p>
          <a:p>
            <a:pPr algn="r" rtl="1"/>
            <a:r>
              <a:rPr lang="ar-DZ" b="1" dirty="0"/>
              <a:t>رقة مناقشة مع خطة إدارة الطوارئ</a:t>
            </a:r>
          </a:p>
          <a:p>
            <a:pPr algn="r" rtl="1"/>
            <a:r>
              <a:rPr lang="ar-DZ" b="1" dirty="0"/>
              <a:t>الملاحظات والجمع (النباتات والحيوانات ، ...)</a:t>
            </a:r>
          </a:p>
          <a:p>
            <a:pPr algn="r" rtl="1"/>
            <a:r>
              <a:rPr lang="ar-DZ" b="1" dirty="0"/>
              <a:t>تتبع الطيور المائية والصيد غير القانوني</a:t>
            </a:r>
          </a:p>
          <a:p>
            <a:pPr algn="r" rtl="1"/>
            <a:r>
              <a:rPr lang="ar-DZ" b="1" dirty="0"/>
              <a:t>المسح الاجتماعي والاقتصادي</a:t>
            </a:r>
            <a:endParaRPr lang="fr-FR" b="1" dirty="0"/>
          </a:p>
        </p:txBody>
      </p:sp>
    </p:spTree>
    <p:extLst>
      <p:ext uri="{BB962C8B-B14F-4D97-AF65-F5344CB8AC3E}">
        <p14:creationId xmlns:p14="http://schemas.microsoft.com/office/powerpoint/2010/main" val="1013872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p:cNvSpPr>
            <a:spLocks noGrp="1"/>
          </p:cNvSpPr>
          <p:nvPr>
            <p:ph idx="1"/>
          </p:nvPr>
        </p:nvSpPr>
        <p:spPr>
          <a:xfrm>
            <a:off x="0" y="-27384"/>
            <a:ext cx="9144000" cy="6966067"/>
          </a:xfrm>
          <a:gradFill>
            <a:gsLst>
              <a:gs pos="0">
                <a:schemeClr val="accent3">
                  <a:tint val="50000"/>
                  <a:satMod val="300000"/>
                  <a:alpha val="0"/>
                </a:schemeClr>
              </a:gs>
              <a:gs pos="35000">
                <a:schemeClr val="accent3">
                  <a:tint val="37000"/>
                  <a:satMod val="300000"/>
                </a:schemeClr>
              </a:gs>
              <a:gs pos="100000">
                <a:srgbClr val="00B0F0">
                  <a:alpha val="14000"/>
                </a:srgbClr>
              </a:gs>
            </a:gsLst>
          </a:gradFill>
        </p:spPr>
        <p:style>
          <a:lnRef idx="1">
            <a:schemeClr val="accent3"/>
          </a:lnRef>
          <a:fillRef idx="2">
            <a:schemeClr val="accent3"/>
          </a:fillRef>
          <a:effectRef idx="1">
            <a:schemeClr val="accent3"/>
          </a:effectRef>
          <a:fontRef idx="minor">
            <a:schemeClr val="dk1"/>
          </a:fontRef>
        </p:style>
        <p:txBody>
          <a:bodyPr>
            <a:normAutofit/>
          </a:bodyPr>
          <a:lstStyle/>
          <a:p>
            <a:pPr marL="0" indent="0" algn="ctr">
              <a:buNone/>
            </a:pPr>
            <a:endParaRPr lang="fr-FR" sz="1800" dirty="0" smtClean="0">
              <a:latin typeface="Times New Roman" panose="02020603050405020304" pitchFamily="18" charset="0"/>
              <a:cs typeface="Times New Roman" panose="02020603050405020304" pitchFamily="18" charset="0"/>
            </a:endParaRPr>
          </a:p>
          <a:p>
            <a:pPr marL="0" indent="0" algn="ctr">
              <a:buNone/>
            </a:pPr>
            <a:endParaRPr lang="fr-FR" sz="1800" dirty="0">
              <a:latin typeface="Times New Roman" panose="02020603050405020304" pitchFamily="18" charset="0"/>
              <a:cs typeface="Times New Roman" panose="02020603050405020304" pitchFamily="18" charset="0"/>
            </a:endParaRPr>
          </a:p>
          <a:p>
            <a:pPr marL="0" indent="0" algn="ctr">
              <a:buNone/>
            </a:pPr>
            <a:endParaRPr lang="fr-FR" sz="1800" dirty="0" smtClean="0">
              <a:latin typeface="Times New Roman" panose="02020603050405020304" pitchFamily="18" charset="0"/>
              <a:cs typeface="Times New Roman" panose="02020603050405020304" pitchFamily="18" charset="0"/>
            </a:endParaRPr>
          </a:p>
          <a:p>
            <a:pPr marL="0" indent="0" algn="ctr">
              <a:buNone/>
            </a:pPr>
            <a:endParaRPr lang="fr-FR" sz="1800" dirty="0" smtClean="0">
              <a:latin typeface="Times New Roman" panose="02020603050405020304" pitchFamily="18" charset="0"/>
              <a:cs typeface="Times New Roman" panose="02020603050405020304" pitchFamily="18" charset="0"/>
            </a:endParaRPr>
          </a:p>
        </p:txBody>
      </p:sp>
      <p:sp>
        <p:nvSpPr>
          <p:cNvPr id="5" name="Rectangle 4"/>
          <p:cNvSpPr/>
          <p:nvPr/>
        </p:nvSpPr>
        <p:spPr>
          <a:xfrm>
            <a:off x="1403648" y="87015"/>
            <a:ext cx="3161443" cy="461665"/>
          </a:xfrm>
          <a:prstGeom prst="rect">
            <a:avLst/>
          </a:prstGeom>
        </p:spPr>
        <p:txBody>
          <a:bodyPr wrap="none">
            <a:spAutoFit/>
          </a:bodyPr>
          <a:lstStyle/>
          <a:p>
            <a:r>
              <a:rPr lang="ar-DZ" sz="2400" b="1" dirty="0">
                <a:solidFill>
                  <a:srgbClr val="000000"/>
                </a:solidFill>
                <a:latin typeface="Tahoma" panose="020B0604030504040204" pitchFamily="34" charset="0"/>
                <a:ea typeface="Tahoma" panose="020B0604030504040204" pitchFamily="34" charset="0"/>
              </a:rPr>
              <a:t>المصطلحات المرجعية للمرصد</a:t>
            </a:r>
          </a:p>
        </p:txBody>
      </p:sp>
      <p:sp>
        <p:nvSpPr>
          <p:cNvPr id="2" name="Rectangle 1"/>
          <p:cNvSpPr/>
          <p:nvPr/>
        </p:nvSpPr>
        <p:spPr>
          <a:xfrm>
            <a:off x="115906" y="548817"/>
            <a:ext cx="5653136" cy="2308324"/>
          </a:xfrm>
          <a:prstGeom prst="rect">
            <a:avLst/>
          </a:prstGeom>
        </p:spPr>
        <p:txBody>
          <a:bodyPr wrap="square">
            <a:spAutoFit/>
          </a:bodyPr>
          <a:lstStyle/>
          <a:p>
            <a:pPr algn="just" rtl="1"/>
            <a:r>
              <a:rPr lang="fr-FR" sz="1600" dirty="0" smtClean="0">
                <a:solidFill>
                  <a:srgbClr val="000000"/>
                </a:solidFill>
                <a:latin typeface="Tahoma" panose="020B0604030504040204" pitchFamily="34" charset="0"/>
                <a:ea typeface="Calibri" panose="020F0502020204030204" pitchFamily="34" charset="0"/>
              </a:rPr>
              <a:t>- </a:t>
            </a:r>
            <a:r>
              <a:rPr lang="ar-DZ" sz="1600" dirty="0">
                <a:solidFill>
                  <a:srgbClr val="000000"/>
                </a:solidFill>
                <a:latin typeface="Tahoma" panose="020B0604030504040204" pitchFamily="34" charset="0"/>
                <a:ea typeface="Calibri" panose="020F0502020204030204" pitchFamily="34" charset="0"/>
              </a:rPr>
              <a:t>إضفاء الطابع الرسمي على شبكة مرصد </a:t>
            </a:r>
            <a:r>
              <a:rPr lang="ar-DZ" sz="1600" dirty="0" err="1" smtClean="0">
                <a:solidFill>
                  <a:srgbClr val="000000"/>
                </a:solidFill>
                <a:latin typeface="Tahoma" panose="020B0604030504040204" pitchFamily="34" charset="0"/>
                <a:ea typeface="Calibri" panose="020F0502020204030204" pitchFamily="34" charset="0"/>
              </a:rPr>
              <a:t>الأباتنة</a:t>
            </a:r>
            <a:r>
              <a:rPr lang="ar-DZ" sz="1600" dirty="0" smtClean="0">
                <a:solidFill>
                  <a:srgbClr val="000000"/>
                </a:solidFill>
                <a:latin typeface="Tahoma" panose="020B0604030504040204" pitchFamily="34" charset="0"/>
                <a:ea typeface="Calibri" panose="020F0502020204030204" pitchFamily="34" charset="0"/>
              </a:rPr>
              <a:t> </a:t>
            </a:r>
            <a:r>
              <a:rPr lang="ar-DZ" sz="1600" dirty="0">
                <a:solidFill>
                  <a:srgbClr val="000000"/>
                </a:solidFill>
                <a:latin typeface="Tahoma" panose="020B0604030504040204" pitchFamily="34" charset="0"/>
                <a:ea typeface="Calibri" panose="020F0502020204030204" pitchFamily="34" charset="0"/>
              </a:rPr>
              <a:t>/ النقطة </a:t>
            </a:r>
            <a:r>
              <a:rPr lang="ar-DZ" sz="1600" dirty="0" err="1" smtClean="0">
                <a:solidFill>
                  <a:srgbClr val="000000"/>
                </a:solidFill>
                <a:latin typeface="Tahoma" panose="020B0604030504040204" pitchFamily="34" charset="0"/>
                <a:ea typeface="Calibri" panose="020F0502020204030204" pitchFamily="34" charset="0"/>
              </a:rPr>
              <a:t>المح</a:t>
            </a:r>
            <a:r>
              <a:rPr lang="ar-DZ" sz="1600" dirty="0" err="1">
                <a:solidFill>
                  <a:srgbClr val="000000"/>
                </a:solidFill>
                <a:latin typeface="Tahoma" panose="020B0604030504040204" pitchFamily="34" charset="0"/>
                <a:ea typeface="Calibri" panose="020F0502020204030204" pitchFamily="34" charset="0"/>
              </a:rPr>
              <a:t>راضي</a:t>
            </a:r>
            <a:r>
              <a:rPr lang="ar-DZ" sz="1600" dirty="0">
                <a:solidFill>
                  <a:srgbClr val="000000"/>
                </a:solidFill>
                <a:latin typeface="Tahoma" panose="020B0604030504040204" pitchFamily="34" charset="0"/>
                <a:ea typeface="Calibri" panose="020F0502020204030204" pitchFamily="34" charset="0"/>
              </a:rPr>
              <a:t> الرطبة في سبخات الأوراس في إطار تشريعات البلاد، بما في ذلك الاستراتيجية الوطنية للأراضي الرطبة في الجزائر (2016-2030)</a:t>
            </a:r>
          </a:p>
          <a:p>
            <a:pPr algn="just" rtl="1"/>
            <a:endParaRPr lang="ar-DZ" sz="1600" dirty="0">
              <a:solidFill>
                <a:srgbClr val="000000"/>
              </a:solidFill>
              <a:latin typeface="Tahoma" panose="020B0604030504040204" pitchFamily="34" charset="0"/>
              <a:ea typeface="Calibri" panose="020F0502020204030204" pitchFamily="34" charset="0"/>
            </a:endParaRPr>
          </a:p>
          <a:p>
            <a:pPr algn="just" rtl="1"/>
            <a:r>
              <a:rPr lang="ar-DZ" sz="1600" dirty="0">
                <a:solidFill>
                  <a:srgbClr val="000000"/>
                </a:solidFill>
                <a:latin typeface="Tahoma" panose="020B0604030504040204" pitchFamily="34" charset="0"/>
                <a:ea typeface="Calibri" panose="020F0502020204030204" pitchFamily="34" charset="0"/>
              </a:rPr>
              <a:t>- مصطلحات مرجعية باللغتين (العربية والفرنسية) تم إثراؤها وتعديلها من قبل اللجان العلمية والتوجيهية للمرصد</a:t>
            </a:r>
          </a:p>
          <a:p>
            <a:pPr algn="just" rtl="1"/>
            <a:endParaRPr lang="ar-DZ" sz="1600" dirty="0">
              <a:solidFill>
                <a:srgbClr val="000000"/>
              </a:solidFill>
              <a:latin typeface="Tahoma" panose="020B0604030504040204" pitchFamily="34" charset="0"/>
              <a:ea typeface="Calibri" panose="020F0502020204030204" pitchFamily="34" charset="0"/>
            </a:endParaRPr>
          </a:p>
          <a:p>
            <a:pPr algn="just" rtl="1"/>
            <a:r>
              <a:rPr lang="ar-DZ" sz="1600" dirty="0">
                <a:solidFill>
                  <a:srgbClr val="000000"/>
                </a:solidFill>
                <a:latin typeface="Tahoma" panose="020B0604030504040204" pitchFamily="34" charset="0"/>
                <a:ea typeface="Calibri" panose="020F0502020204030204" pitchFamily="34" charset="0"/>
              </a:rPr>
              <a:t>- تخضع هذه الأراضي الرطبة للسلطات المختصة (الولاية – الإدارة والمحافظة على الغابات في ولاية </a:t>
            </a:r>
            <a:r>
              <a:rPr lang="ar-DZ" sz="1600" dirty="0" smtClean="0">
                <a:solidFill>
                  <a:srgbClr val="000000"/>
                </a:solidFill>
                <a:latin typeface="Tahoma" panose="020B0604030504040204" pitchFamily="34" charset="0"/>
                <a:ea typeface="Calibri" panose="020F0502020204030204" pitchFamily="34" charset="0"/>
              </a:rPr>
              <a:t>ورية </a:t>
            </a:r>
            <a:r>
              <a:rPr lang="ar-DZ" sz="1600" dirty="0">
                <a:solidFill>
                  <a:srgbClr val="000000"/>
                </a:solidFill>
                <a:latin typeface="Tahoma" panose="020B0604030504040204" pitchFamily="34" charset="0"/>
                <a:ea typeface="Calibri" panose="020F0502020204030204" pitchFamily="34" charset="0"/>
              </a:rPr>
              <a:t>للأراضي الرطبة في المنطقة).</a:t>
            </a:r>
          </a:p>
        </p:txBody>
      </p:sp>
      <p:pic>
        <p:nvPicPr>
          <p:cNvPr id="6" name="Image 5" descr="C:\Users\Utilisateur autorisé\Desktop\atelier observatoire(4)\Photos activités BBD\IMG_20211214_121720_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3461" y="675216"/>
            <a:ext cx="2710983" cy="2462069"/>
          </a:xfrm>
          <a:prstGeom prst="rect">
            <a:avLst/>
          </a:prstGeom>
          <a:noFill/>
          <a:ln>
            <a:noFill/>
          </a:ln>
        </p:spPr>
      </p:pic>
      <p:pic>
        <p:nvPicPr>
          <p:cNvPr id="3" name="Image 2"/>
          <p:cNvPicPr>
            <a:picLocks noChangeAspect="1"/>
          </p:cNvPicPr>
          <p:nvPr/>
        </p:nvPicPr>
        <p:blipFill>
          <a:blip r:embed="rId3"/>
          <a:stretch>
            <a:fillRect/>
          </a:stretch>
        </p:blipFill>
        <p:spPr>
          <a:xfrm>
            <a:off x="5058089" y="3547622"/>
            <a:ext cx="3738388" cy="3268444"/>
          </a:xfrm>
          <a:prstGeom prst="rect">
            <a:avLst/>
          </a:prstGeom>
        </p:spPr>
      </p:pic>
      <p:pic>
        <p:nvPicPr>
          <p:cNvPr id="7" name="Image 6"/>
          <p:cNvPicPr>
            <a:picLocks noChangeAspect="1"/>
          </p:cNvPicPr>
          <p:nvPr/>
        </p:nvPicPr>
        <p:blipFill>
          <a:blip r:embed="rId4"/>
          <a:stretch>
            <a:fillRect/>
          </a:stretch>
        </p:blipFill>
        <p:spPr>
          <a:xfrm>
            <a:off x="611560" y="3534826"/>
            <a:ext cx="3423660" cy="324574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Espace réservé du contenu 2"/>
          <p:cNvSpPr>
            <a:spLocks noGrp="1"/>
          </p:cNvSpPr>
          <p:nvPr>
            <p:ph idx="1"/>
          </p:nvPr>
        </p:nvSpPr>
        <p:spPr>
          <a:xfrm>
            <a:off x="0" y="-27384"/>
            <a:ext cx="9144000" cy="6966067"/>
          </a:xfrm>
          <a:gradFill>
            <a:gsLst>
              <a:gs pos="0">
                <a:schemeClr val="accent3">
                  <a:tint val="50000"/>
                  <a:satMod val="300000"/>
                  <a:alpha val="0"/>
                </a:schemeClr>
              </a:gs>
              <a:gs pos="35000">
                <a:schemeClr val="accent3">
                  <a:tint val="37000"/>
                  <a:satMod val="300000"/>
                </a:schemeClr>
              </a:gs>
              <a:gs pos="100000">
                <a:srgbClr val="00B0F0">
                  <a:alpha val="14000"/>
                </a:srgbClr>
              </a:gs>
            </a:gsLst>
          </a:gradFill>
        </p:spPr>
        <p:style>
          <a:lnRef idx="1">
            <a:schemeClr val="accent3"/>
          </a:lnRef>
          <a:fillRef idx="2">
            <a:schemeClr val="accent3"/>
          </a:fillRef>
          <a:effectRef idx="1">
            <a:schemeClr val="accent3"/>
          </a:effectRef>
          <a:fontRef idx="minor">
            <a:schemeClr val="dk1"/>
          </a:fontRef>
        </p:style>
        <p:txBody>
          <a:bodyPr>
            <a:normAutofit/>
          </a:bodyPr>
          <a:lstStyle/>
          <a:p>
            <a:pPr marL="0" indent="0" algn="ctr">
              <a:buNone/>
            </a:pPr>
            <a:endParaRPr lang="fr-FR" sz="1800" dirty="0" smtClean="0">
              <a:latin typeface="Times New Roman" panose="02020603050405020304" pitchFamily="18" charset="0"/>
              <a:cs typeface="Times New Roman" panose="02020603050405020304" pitchFamily="18" charset="0"/>
            </a:endParaRPr>
          </a:p>
          <a:p>
            <a:pPr marL="0" indent="0" algn="ctr">
              <a:buNone/>
            </a:pPr>
            <a:endParaRPr lang="fr-FR" sz="1800" dirty="0">
              <a:latin typeface="Times New Roman" panose="02020603050405020304" pitchFamily="18" charset="0"/>
              <a:cs typeface="Times New Roman" panose="02020603050405020304" pitchFamily="18" charset="0"/>
            </a:endParaRPr>
          </a:p>
          <a:p>
            <a:pPr marL="0" indent="0" algn="ctr">
              <a:buNone/>
            </a:pPr>
            <a:endParaRPr lang="fr-FR" sz="1800" dirty="0" smtClean="0">
              <a:latin typeface="Times New Roman" panose="02020603050405020304" pitchFamily="18" charset="0"/>
              <a:cs typeface="Times New Roman" panose="02020603050405020304" pitchFamily="18" charset="0"/>
            </a:endParaRPr>
          </a:p>
          <a:p>
            <a:pPr marL="0" indent="0" algn="ctr">
              <a:buNone/>
            </a:pPr>
            <a:r>
              <a:rPr lang="fr-FR" sz="1800" dirty="0">
                <a:latin typeface="Times New Roman" panose="02020603050405020304" pitchFamily="18" charset="0"/>
                <a:cs typeface="Times New Roman" panose="02020603050405020304" pitchFamily="18" charset="0"/>
              </a:rPr>
              <a:t>,</a:t>
            </a:r>
          </a:p>
        </p:txBody>
      </p:sp>
      <p:sp>
        <p:nvSpPr>
          <p:cNvPr id="6" name="Hexagone 5"/>
          <p:cNvSpPr/>
          <p:nvPr/>
        </p:nvSpPr>
        <p:spPr>
          <a:xfrm>
            <a:off x="1537054" y="1150112"/>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(4)</a:t>
            </a:r>
          </a:p>
          <a:p>
            <a:pPr lvl="0" algn="ctr"/>
            <a:r>
              <a:rPr lang="fr-FR" b="1" dirty="0" smtClean="0"/>
              <a:t>Oranais-Dahra</a:t>
            </a:r>
            <a:endParaRPr lang="fr-FR" b="1" dirty="0"/>
          </a:p>
        </p:txBody>
      </p:sp>
      <p:sp>
        <p:nvSpPr>
          <p:cNvPr id="7" name="Hexagone 6"/>
          <p:cNvSpPr/>
          <p:nvPr/>
        </p:nvSpPr>
        <p:spPr>
          <a:xfrm>
            <a:off x="4497164" y="1052736"/>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(2)</a:t>
            </a:r>
          </a:p>
          <a:p>
            <a:pPr lvl="0" algn="ctr"/>
            <a:r>
              <a:rPr lang="ar-DZ" b="1" dirty="0"/>
              <a:t>القبائل</a:t>
            </a:r>
            <a:endParaRPr lang="fr-FR" b="1" dirty="0"/>
          </a:p>
        </p:txBody>
      </p:sp>
      <p:sp>
        <p:nvSpPr>
          <p:cNvPr id="8" name="Hexagone 7"/>
          <p:cNvSpPr/>
          <p:nvPr/>
        </p:nvSpPr>
        <p:spPr>
          <a:xfrm>
            <a:off x="5998951" y="362141"/>
            <a:ext cx="180707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(1)</a:t>
            </a:r>
          </a:p>
          <a:p>
            <a:pPr lvl="0" algn="ctr"/>
            <a:r>
              <a:rPr lang="ar-DZ" b="1" dirty="0" err="1"/>
              <a:t>نوميدي</a:t>
            </a:r>
            <a:endParaRPr lang="fr-FR" b="1" dirty="0"/>
          </a:p>
        </p:txBody>
      </p:sp>
      <p:sp>
        <p:nvSpPr>
          <p:cNvPr id="9" name="Hexagone 8"/>
          <p:cNvSpPr/>
          <p:nvPr/>
        </p:nvSpPr>
        <p:spPr>
          <a:xfrm>
            <a:off x="47864" y="352339"/>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(5)</a:t>
            </a:r>
          </a:p>
          <a:p>
            <a:pPr lvl="0" algn="ctr"/>
            <a:r>
              <a:rPr lang="ar-DZ" b="1" dirty="0"/>
              <a:t>سبخة الأوراس</a:t>
            </a:r>
          </a:p>
        </p:txBody>
      </p:sp>
      <p:grpSp>
        <p:nvGrpSpPr>
          <p:cNvPr id="2" name="Groupe 1"/>
          <p:cNvGrpSpPr/>
          <p:nvPr/>
        </p:nvGrpSpPr>
        <p:grpSpPr>
          <a:xfrm>
            <a:off x="2915816" y="2551696"/>
            <a:ext cx="2899667" cy="1885416"/>
            <a:chOff x="3054421" y="2180858"/>
            <a:chExt cx="2899667" cy="1885416"/>
          </a:xfrm>
        </p:grpSpPr>
        <p:sp>
          <p:nvSpPr>
            <p:cNvPr id="10" name="Hexagone 9"/>
            <p:cNvSpPr/>
            <p:nvPr/>
          </p:nvSpPr>
          <p:spPr>
            <a:xfrm>
              <a:off x="3484442" y="2241501"/>
              <a:ext cx="2095670" cy="1728192"/>
            </a:xfrm>
            <a:prstGeom prst="hexago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ar-DZ" b="1" dirty="0"/>
                <a:t>المرصد الوطني للمناطق الرطبة (الجزائر)</a:t>
              </a:r>
            </a:p>
            <a:p>
              <a:pPr algn="ctr"/>
              <a:r>
                <a:rPr lang="fr-FR" b="1" dirty="0" smtClean="0"/>
                <a:t>ONZHA</a:t>
              </a:r>
              <a:endParaRPr lang="fr-FR" b="1" dirty="0"/>
            </a:p>
          </p:txBody>
        </p:sp>
        <p:cxnSp>
          <p:nvCxnSpPr>
            <p:cNvPr id="13" name="Connecteur droit avec flèche 12"/>
            <p:cNvCxnSpPr/>
            <p:nvPr/>
          </p:nvCxnSpPr>
          <p:spPr>
            <a:xfrm>
              <a:off x="3234456" y="2276872"/>
              <a:ext cx="461802" cy="21602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5" name="Connecteur droit avec flèche 14"/>
            <p:cNvCxnSpPr/>
            <p:nvPr/>
          </p:nvCxnSpPr>
          <p:spPr>
            <a:xfrm flipH="1" flipV="1">
              <a:off x="3054421" y="2528267"/>
              <a:ext cx="500234" cy="186891"/>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7" name="Connecteur droit avec flèche 16"/>
            <p:cNvCxnSpPr/>
            <p:nvPr/>
          </p:nvCxnSpPr>
          <p:spPr>
            <a:xfrm>
              <a:off x="5493227" y="3376192"/>
              <a:ext cx="446925" cy="235223"/>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8" name="Connecteur droit avec flèche 17"/>
            <p:cNvCxnSpPr/>
            <p:nvPr/>
          </p:nvCxnSpPr>
          <p:spPr>
            <a:xfrm flipH="1" flipV="1">
              <a:off x="5288051" y="3697108"/>
              <a:ext cx="500234" cy="186891"/>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1" name="Connecteur droit avec flèche 20"/>
            <p:cNvCxnSpPr/>
            <p:nvPr/>
          </p:nvCxnSpPr>
          <p:spPr>
            <a:xfrm flipV="1">
              <a:off x="3054421" y="3481088"/>
              <a:ext cx="464304" cy="29715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2" name="Connecteur droit avec flèche 21"/>
            <p:cNvCxnSpPr/>
            <p:nvPr/>
          </p:nvCxnSpPr>
          <p:spPr>
            <a:xfrm flipH="1">
              <a:off x="3168187" y="3717910"/>
              <a:ext cx="534306" cy="34836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30" name="Connecteur droit avec flèche 29"/>
            <p:cNvCxnSpPr/>
            <p:nvPr/>
          </p:nvCxnSpPr>
          <p:spPr>
            <a:xfrm flipV="1">
              <a:off x="5336997" y="2180858"/>
              <a:ext cx="464304" cy="29715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31" name="Connecteur droit avec flèche 30"/>
            <p:cNvCxnSpPr/>
            <p:nvPr/>
          </p:nvCxnSpPr>
          <p:spPr>
            <a:xfrm flipH="1">
              <a:off x="5419782" y="2417369"/>
              <a:ext cx="534306" cy="34836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grpSp>
      <p:sp>
        <p:nvSpPr>
          <p:cNvPr id="19" name="Hexagone 18"/>
          <p:cNvSpPr/>
          <p:nvPr/>
        </p:nvSpPr>
        <p:spPr>
          <a:xfrm>
            <a:off x="3007974" y="361509"/>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b="1" dirty="0" smtClean="0"/>
              <a:t>(</a:t>
            </a:r>
            <a:r>
              <a:rPr lang="fr-FR" b="1" dirty="0"/>
              <a:t>3) </a:t>
            </a:r>
            <a:endParaRPr lang="fr-FR" b="1" dirty="0" smtClean="0"/>
          </a:p>
          <a:p>
            <a:pPr algn="ctr"/>
            <a:r>
              <a:rPr lang="ar-DZ" b="1" dirty="0"/>
              <a:t>جزائري</a:t>
            </a:r>
            <a:endParaRPr lang="fr-FR" b="1" dirty="0"/>
          </a:p>
          <a:p>
            <a:pPr lvl="0" algn="ctr"/>
            <a:endParaRPr lang="fr-FR" b="1" dirty="0"/>
          </a:p>
        </p:txBody>
      </p:sp>
      <p:sp>
        <p:nvSpPr>
          <p:cNvPr id="20" name="Hexagone 19"/>
          <p:cNvSpPr/>
          <p:nvPr/>
        </p:nvSpPr>
        <p:spPr>
          <a:xfrm>
            <a:off x="7364031" y="2780928"/>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(14) </a:t>
            </a:r>
            <a:endParaRPr lang="fr-FR" b="1" dirty="0" smtClean="0"/>
          </a:p>
          <a:p>
            <a:pPr lvl="0" algn="ctr"/>
            <a:r>
              <a:rPr lang="ar-DZ" b="1" dirty="0" smtClean="0"/>
              <a:t>سفوح</a:t>
            </a:r>
            <a:endParaRPr lang="fr-FR" b="1" dirty="0" smtClean="0"/>
          </a:p>
          <a:p>
            <a:pPr lvl="0" algn="ctr"/>
            <a:r>
              <a:rPr lang="ar-DZ" b="1" dirty="0" smtClean="0"/>
              <a:t> </a:t>
            </a:r>
            <a:r>
              <a:rPr lang="ar-DZ" b="1" dirty="0"/>
              <a:t>جبل </a:t>
            </a:r>
            <a:r>
              <a:rPr lang="ar-DZ" b="1" dirty="0" err="1"/>
              <a:t>مويدير</a:t>
            </a:r>
            <a:endParaRPr lang="fr-FR" b="1" dirty="0"/>
          </a:p>
        </p:txBody>
      </p:sp>
      <p:sp>
        <p:nvSpPr>
          <p:cNvPr id="23" name="Hexagone 22"/>
          <p:cNvSpPr/>
          <p:nvPr/>
        </p:nvSpPr>
        <p:spPr>
          <a:xfrm>
            <a:off x="38116" y="1941819"/>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(6)</a:t>
            </a:r>
          </a:p>
          <a:p>
            <a:pPr lvl="0" algn="ctr"/>
            <a:r>
              <a:rPr lang="ar-DZ" b="1" dirty="0"/>
              <a:t>شط الشرقي</a:t>
            </a:r>
          </a:p>
        </p:txBody>
      </p:sp>
      <p:sp>
        <p:nvSpPr>
          <p:cNvPr id="24" name="Hexagone 23"/>
          <p:cNvSpPr/>
          <p:nvPr/>
        </p:nvSpPr>
        <p:spPr>
          <a:xfrm>
            <a:off x="7354101" y="4372903"/>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(13)</a:t>
            </a:r>
          </a:p>
          <a:p>
            <a:pPr lvl="0" algn="ctr"/>
            <a:r>
              <a:rPr lang="ar-DZ" b="1" dirty="0"/>
              <a:t>وادي درعة تندوف</a:t>
            </a:r>
            <a:endParaRPr lang="fr-FR" b="1" dirty="0"/>
          </a:p>
        </p:txBody>
      </p:sp>
      <p:sp>
        <p:nvSpPr>
          <p:cNvPr id="25" name="Hexagone 24"/>
          <p:cNvSpPr/>
          <p:nvPr/>
        </p:nvSpPr>
        <p:spPr>
          <a:xfrm>
            <a:off x="5957499" y="5241295"/>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(12) </a:t>
            </a:r>
            <a:endParaRPr lang="fr-FR" b="1" dirty="0" smtClean="0"/>
          </a:p>
          <a:p>
            <a:pPr lvl="0" algn="ctr"/>
            <a:r>
              <a:rPr lang="ar-DZ" b="1" dirty="0" smtClean="0"/>
              <a:t>سفوح </a:t>
            </a:r>
            <a:r>
              <a:rPr lang="ar-DZ" b="1" dirty="0"/>
              <a:t>جبل </a:t>
            </a:r>
            <a:r>
              <a:rPr lang="ar-DZ" b="1" dirty="0" err="1"/>
              <a:t>تادميت</a:t>
            </a:r>
            <a:endParaRPr lang="fr-FR" b="1" dirty="0"/>
          </a:p>
        </p:txBody>
      </p:sp>
      <p:sp>
        <p:nvSpPr>
          <p:cNvPr id="26" name="Hexagone 25"/>
          <p:cNvSpPr/>
          <p:nvPr/>
        </p:nvSpPr>
        <p:spPr>
          <a:xfrm>
            <a:off x="4497218" y="4423110"/>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(11)</a:t>
            </a:r>
          </a:p>
          <a:p>
            <a:pPr lvl="0" algn="ctr"/>
            <a:r>
              <a:rPr lang="ar-DZ" b="1" dirty="0"/>
              <a:t>جوير-ساورا</a:t>
            </a:r>
            <a:endParaRPr lang="fr-FR" b="1" dirty="0"/>
          </a:p>
        </p:txBody>
      </p:sp>
      <p:sp>
        <p:nvSpPr>
          <p:cNvPr id="27" name="Hexagone 26"/>
          <p:cNvSpPr/>
          <p:nvPr/>
        </p:nvSpPr>
        <p:spPr>
          <a:xfrm>
            <a:off x="1523613" y="4401353"/>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(7)</a:t>
            </a:r>
          </a:p>
          <a:p>
            <a:pPr lvl="0" algn="ctr"/>
            <a:r>
              <a:rPr lang="ar-DZ" b="1" dirty="0"/>
              <a:t>شت </a:t>
            </a:r>
            <a:r>
              <a:rPr lang="ar-DZ" b="1" dirty="0" err="1"/>
              <a:t>زاهريز</a:t>
            </a:r>
            <a:endParaRPr lang="fr-FR" b="1" dirty="0"/>
          </a:p>
        </p:txBody>
      </p:sp>
      <p:sp>
        <p:nvSpPr>
          <p:cNvPr id="28" name="Hexagone 27"/>
          <p:cNvSpPr/>
          <p:nvPr/>
        </p:nvSpPr>
        <p:spPr>
          <a:xfrm>
            <a:off x="47864" y="3584447"/>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(8)</a:t>
            </a:r>
          </a:p>
          <a:p>
            <a:pPr lvl="0" algn="ctr"/>
            <a:r>
              <a:rPr lang="ar-DZ" b="1" dirty="0"/>
              <a:t>شط الحضنة</a:t>
            </a:r>
            <a:endParaRPr lang="fr-FR" b="1" dirty="0"/>
          </a:p>
        </p:txBody>
      </p:sp>
      <p:sp>
        <p:nvSpPr>
          <p:cNvPr id="29" name="Hexagone 28"/>
          <p:cNvSpPr/>
          <p:nvPr/>
        </p:nvSpPr>
        <p:spPr>
          <a:xfrm>
            <a:off x="47864" y="5223300"/>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(9)</a:t>
            </a:r>
          </a:p>
          <a:p>
            <a:pPr lvl="0" algn="ctr"/>
            <a:r>
              <a:rPr lang="ar-DZ" b="1" dirty="0"/>
              <a:t>مزاب - ميا - صوف</a:t>
            </a:r>
            <a:endParaRPr lang="fr-FR" b="1" dirty="0"/>
          </a:p>
        </p:txBody>
      </p:sp>
      <p:sp>
        <p:nvSpPr>
          <p:cNvPr id="32" name="Hexagone 31"/>
          <p:cNvSpPr/>
          <p:nvPr/>
        </p:nvSpPr>
        <p:spPr>
          <a:xfrm>
            <a:off x="3030119" y="5257630"/>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(10)</a:t>
            </a:r>
          </a:p>
          <a:p>
            <a:pPr lvl="0" algn="ctr"/>
            <a:r>
              <a:rPr lang="ar-DZ" b="1" dirty="0"/>
              <a:t>جبال القصور</a:t>
            </a:r>
            <a:endParaRPr lang="fr-FR" b="1" dirty="0"/>
          </a:p>
        </p:txBody>
      </p:sp>
      <p:sp>
        <p:nvSpPr>
          <p:cNvPr id="33" name="Hexagone 32"/>
          <p:cNvSpPr/>
          <p:nvPr/>
        </p:nvSpPr>
        <p:spPr>
          <a:xfrm>
            <a:off x="7442366" y="1178956"/>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(15)</a:t>
            </a:r>
          </a:p>
          <a:p>
            <a:pPr lvl="0" algn="ctr"/>
            <a:r>
              <a:rPr lang="fr-FR" b="1" dirty="0" smtClean="0"/>
              <a:t> </a:t>
            </a:r>
            <a:r>
              <a:rPr lang="ar-DZ" b="1" dirty="0" err="1"/>
              <a:t>طاسيلي</a:t>
            </a:r>
            <a:endParaRPr lang="fr-FR" b="1" dirty="0"/>
          </a:p>
        </p:txBody>
      </p:sp>
      <p:sp>
        <p:nvSpPr>
          <p:cNvPr id="34" name="Hexagone 33"/>
          <p:cNvSpPr/>
          <p:nvPr/>
        </p:nvSpPr>
        <p:spPr>
          <a:xfrm>
            <a:off x="5923049" y="1946740"/>
            <a:ext cx="1789899" cy="1512168"/>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r-FR" b="1" dirty="0" smtClean="0"/>
              <a:t>(16)</a:t>
            </a:r>
          </a:p>
          <a:p>
            <a:pPr lvl="0" algn="ctr"/>
            <a:r>
              <a:rPr lang="fr-FR" b="1" dirty="0"/>
              <a:t> </a:t>
            </a:r>
            <a:r>
              <a:rPr lang="ar-DZ" b="1" dirty="0" err="1"/>
              <a:t>أهاجار</a:t>
            </a:r>
            <a:endParaRPr lang="fr-FR" b="1" dirty="0"/>
          </a:p>
        </p:txBody>
      </p:sp>
    </p:spTree>
    <p:extLst>
      <p:ext uri="{BB962C8B-B14F-4D97-AF65-F5344CB8AC3E}">
        <p14:creationId xmlns:p14="http://schemas.microsoft.com/office/powerpoint/2010/main" val="75515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p:cNvSpPr>
            <a:spLocks noGrp="1"/>
          </p:cNvSpPr>
          <p:nvPr>
            <p:ph idx="1"/>
          </p:nvPr>
        </p:nvSpPr>
        <p:spPr>
          <a:xfrm>
            <a:off x="0" y="-27384"/>
            <a:ext cx="9144000" cy="6966067"/>
          </a:xfrm>
          <a:gradFill>
            <a:gsLst>
              <a:gs pos="0">
                <a:schemeClr val="accent3">
                  <a:tint val="50000"/>
                  <a:satMod val="300000"/>
                  <a:alpha val="0"/>
                </a:schemeClr>
              </a:gs>
              <a:gs pos="35000">
                <a:schemeClr val="accent3">
                  <a:tint val="37000"/>
                  <a:satMod val="300000"/>
                </a:schemeClr>
              </a:gs>
              <a:gs pos="100000">
                <a:srgbClr val="00B0F0">
                  <a:alpha val="14000"/>
                </a:srgbClr>
              </a:gs>
            </a:gsLst>
          </a:gradFill>
        </p:spPr>
        <p:style>
          <a:lnRef idx="1">
            <a:schemeClr val="accent3"/>
          </a:lnRef>
          <a:fillRef idx="2">
            <a:schemeClr val="accent3"/>
          </a:fillRef>
          <a:effectRef idx="1">
            <a:schemeClr val="accent3"/>
          </a:effectRef>
          <a:fontRef idx="minor">
            <a:schemeClr val="dk1"/>
          </a:fontRef>
        </p:style>
        <p:txBody>
          <a:bodyPr>
            <a:normAutofit/>
          </a:bodyPr>
          <a:lstStyle/>
          <a:p>
            <a:pPr marL="0" indent="0" algn="ctr">
              <a:buNone/>
            </a:pPr>
            <a:endParaRPr lang="fr-FR" sz="1800" dirty="0" smtClean="0">
              <a:latin typeface="Times New Roman" panose="02020603050405020304" pitchFamily="18" charset="0"/>
              <a:cs typeface="Times New Roman" panose="02020603050405020304" pitchFamily="18" charset="0"/>
            </a:endParaRPr>
          </a:p>
          <a:p>
            <a:pPr marL="0" indent="0" algn="ctr">
              <a:buNone/>
            </a:pPr>
            <a:endParaRPr lang="fr-FR" sz="1800" dirty="0">
              <a:latin typeface="Times New Roman" panose="02020603050405020304" pitchFamily="18" charset="0"/>
              <a:cs typeface="Times New Roman" panose="02020603050405020304" pitchFamily="18" charset="0"/>
            </a:endParaRPr>
          </a:p>
          <a:p>
            <a:pPr marL="0" indent="0" algn="ctr">
              <a:buNone/>
            </a:pPr>
            <a:endParaRPr lang="fr-FR" sz="1800" dirty="0" smtClean="0">
              <a:latin typeface="Times New Roman" panose="02020603050405020304" pitchFamily="18" charset="0"/>
              <a:cs typeface="Times New Roman" panose="02020603050405020304" pitchFamily="18" charset="0"/>
            </a:endParaRPr>
          </a:p>
          <a:p>
            <a:pPr marL="0" indent="0" algn="ctr">
              <a:buNone/>
            </a:pPr>
            <a:r>
              <a:rPr lang="fr-FR" sz="1800" dirty="0">
                <a:latin typeface="Times New Roman" panose="02020603050405020304" pitchFamily="18" charset="0"/>
                <a:cs typeface="Times New Roman" panose="02020603050405020304" pitchFamily="18" charset="0"/>
              </a:rPr>
              <a:t>,</a:t>
            </a:r>
          </a:p>
        </p:txBody>
      </p:sp>
      <p:sp>
        <p:nvSpPr>
          <p:cNvPr id="3" name="Rectangle 2"/>
          <p:cNvSpPr/>
          <p:nvPr/>
        </p:nvSpPr>
        <p:spPr>
          <a:xfrm>
            <a:off x="35496" y="801280"/>
            <a:ext cx="9073008" cy="5632311"/>
          </a:xfrm>
          <a:prstGeom prst="rect">
            <a:avLst/>
          </a:prstGeom>
        </p:spPr>
        <p:txBody>
          <a:bodyPr wrap="square">
            <a:spAutoFit/>
          </a:bodyPr>
          <a:lstStyle/>
          <a:p>
            <a:pPr algn="r" rtl="1">
              <a:lnSpc>
                <a:spcPct val="200000"/>
              </a:lnSpc>
            </a:pPr>
            <a:r>
              <a:rPr lang="ar-DZ" sz="2000" dirty="0"/>
              <a:t>الصعوبات المتعلقة بالموجات الأخيرة من </a:t>
            </a:r>
            <a:r>
              <a:rPr lang="fr-FR" sz="2000" dirty="0"/>
              <a:t>COVID-19، </a:t>
            </a:r>
            <a:r>
              <a:rPr lang="ar-DZ" sz="2000" dirty="0"/>
              <a:t>خاصة في عام 2021</a:t>
            </a:r>
          </a:p>
          <a:p>
            <a:pPr algn="r" rtl="1">
              <a:lnSpc>
                <a:spcPct val="200000"/>
              </a:lnSpc>
            </a:pPr>
            <a:r>
              <a:rPr lang="ar-DZ" sz="2000" dirty="0"/>
              <a:t>بطء في تقدم الإجراءات الرسمية لتأسيس المرصد (مشكلة مؤسسية: الإرادة والأولويات السياسية للبلاد)</a:t>
            </a:r>
          </a:p>
          <a:p>
            <a:pPr algn="r" rtl="1">
              <a:lnSpc>
                <a:spcPct val="200000"/>
              </a:lnSpc>
            </a:pPr>
            <a:r>
              <a:rPr lang="ar-DZ" sz="2000" dirty="0"/>
              <a:t>مشكلة تتعلق بالاستخدام الحر للأدوات البصرية لمراقبة وحساب الطيور المائية</a:t>
            </a:r>
          </a:p>
          <a:p>
            <a:pPr algn="r" rtl="1">
              <a:lnSpc>
                <a:spcPct val="200000"/>
              </a:lnSpc>
            </a:pPr>
            <a:r>
              <a:rPr lang="ar-DZ" sz="2000" dirty="0"/>
              <a:t>نقص التمويل (التدريب، المنشورات، المواقع الإلكترونية، إدارة قواعد البيانات، ...)</a:t>
            </a:r>
          </a:p>
          <a:p>
            <a:pPr algn="r" rtl="1">
              <a:lnSpc>
                <a:spcPct val="200000"/>
              </a:lnSpc>
            </a:pPr>
            <a:r>
              <a:rPr lang="ar-DZ" sz="2000" dirty="0"/>
              <a:t>الحاجة إلى الدعم الفني لبعض الجوانب (الإطار المنطقي والمؤشرات، الخرائط ونظم المعلومات الجغرافية، ...)</a:t>
            </a:r>
          </a:p>
          <a:p>
            <a:pPr algn="r" rtl="1">
              <a:lnSpc>
                <a:spcPct val="200000"/>
              </a:lnSpc>
            </a:pPr>
            <a:r>
              <a:rPr lang="ar-DZ" sz="2000" dirty="0"/>
              <a:t>في إطار استدامة الشبكة التي تم إنشاؤها وتطوير الأنشطة المتعلقة بالمرصد، تضمن </a:t>
            </a:r>
            <a:r>
              <a:rPr lang="fr-FR" sz="2000" dirty="0"/>
              <a:t>ANAO </a:t>
            </a:r>
            <a:r>
              <a:rPr lang="ar-DZ" sz="2000" dirty="0"/>
              <a:t>و</a:t>
            </a:r>
            <a:r>
              <a:rPr lang="fr-FR" sz="2000" dirty="0"/>
              <a:t>BBD </a:t>
            </a:r>
            <a:r>
              <a:rPr lang="ar-DZ" sz="2000" dirty="0"/>
              <a:t>وكذلك مختبر "التنوع البيولوجي، التكنولوجيا الحيوية والتنمية المستدامة" </a:t>
            </a:r>
            <a:r>
              <a:rPr lang="fr-FR" sz="2000" dirty="0" smtClean="0"/>
              <a:t>BBDD  </a:t>
            </a:r>
            <a:r>
              <a:rPr lang="ar-DZ" sz="2000" dirty="0" smtClean="0"/>
              <a:t>جامعة </a:t>
            </a:r>
            <a:r>
              <a:rPr lang="ar-DZ" sz="2000" dirty="0"/>
              <a:t>باتنة 2) قيادة شبكة </a:t>
            </a:r>
            <a:r>
              <a:rPr lang="fr-FR" sz="2000" dirty="0"/>
              <a:t>OZHSA </a:t>
            </a:r>
            <a:r>
              <a:rPr lang="ar-DZ" sz="2000" dirty="0"/>
              <a:t>وتطوير أنشطتها</a:t>
            </a:r>
            <a:r>
              <a:rPr lang="ar-DZ" sz="2000" dirty="0" smtClean="0"/>
              <a:t>.</a:t>
            </a:r>
            <a:endParaRPr lang="fr-FR" sz="2000" dirty="0" smtClean="0"/>
          </a:p>
          <a:p>
            <a:pPr algn="r" rtl="1">
              <a:lnSpc>
                <a:spcPct val="200000"/>
              </a:lnSpc>
            </a:pPr>
            <a:r>
              <a:rPr lang="ar-DZ" sz="2000" dirty="0" smtClean="0"/>
              <a:t> </a:t>
            </a:r>
            <a:r>
              <a:rPr lang="ar-DZ" sz="2000" dirty="0"/>
              <a:t>هذه التنسيق مؤقت، في انتظار التوثيق الرسمي للمرصد.</a:t>
            </a:r>
          </a:p>
        </p:txBody>
      </p:sp>
      <p:sp>
        <p:nvSpPr>
          <p:cNvPr id="5" name="Rectangle 4"/>
          <p:cNvSpPr/>
          <p:nvPr/>
        </p:nvSpPr>
        <p:spPr>
          <a:xfrm>
            <a:off x="2961734" y="188640"/>
            <a:ext cx="1508746" cy="461665"/>
          </a:xfrm>
          <a:prstGeom prst="rect">
            <a:avLst/>
          </a:prstGeom>
        </p:spPr>
        <p:txBody>
          <a:bodyPr wrap="none">
            <a:spAutoFit/>
          </a:bodyPr>
          <a:lstStyle/>
          <a:p>
            <a:pPr algn="r" rtl="1"/>
            <a:r>
              <a:rPr lang="ar-DZ" sz="2400" b="1" dirty="0">
                <a:solidFill>
                  <a:srgbClr val="000000"/>
                </a:solidFill>
                <a:latin typeface="Tahoma" panose="020B0604030504040204" pitchFamily="34" charset="0"/>
                <a:ea typeface="Tahoma" panose="020B0604030504040204" pitchFamily="34" charset="0"/>
              </a:rPr>
              <a:t>5. </a:t>
            </a:r>
            <a:r>
              <a:rPr lang="ar-DZ" sz="2400" b="1" dirty="0" smtClean="0">
                <a:solidFill>
                  <a:srgbClr val="000000"/>
                </a:solidFill>
                <a:latin typeface="Tahoma" panose="020B0604030504040204" pitchFamily="34" charset="0"/>
                <a:ea typeface="Tahoma" panose="020B0604030504040204" pitchFamily="34" charset="0"/>
              </a:rPr>
              <a:t>الصعوبات</a:t>
            </a:r>
            <a:endParaRPr lang="fr-FR" sz="2400" b="1" dirty="0">
              <a:solidFill>
                <a:srgbClr val="00000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42416908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0" y="15354"/>
            <a:ext cx="9144000" cy="6923329"/>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sp>
        <p:nvSpPr>
          <p:cNvPr id="4" name="ZoneTexte 3"/>
          <p:cNvSpPr txBox="1"/>
          <p:nvPr/>
        </p:nvSpPr>
        <p:spPr>
          <a:xfrm>
            <a:off x="1331640" y="581082"/>
            <a:ext cx="4824536" cy="553998"/>
          </a:xfrm>
          <a:prstGeom prst="rect">
            <a:avLst/>
          </a:prstGeom>
          <a:noFill/>
        </p:spPr>
        <p:txBody>
          <a:bodyPr wrap="square" rtlCol="0">
            <a:spAutoFit/>
          </a:bodyPr>
          <a:lstStyle/>
          <a:p>
            <a:pPr algn="ctr"/>
            <a:r>
              <a:rPr lang="ar-DZ" sz="3000" b="1" i="1" dirty="0"/>
              <a:t>خطة العرض </a:t>
            </a:r>
            <a:r>
              <a:rPr lang="ar-DZ" sz="3000" b="1" i="1" dirty="0" err="1"/>
              <a:t>التقديمي</a:t>
            </a:r>
            <a:endParaRPr lang="ar-DZ" sz="3000" b="1" i="1" dirty="0"/>
          </a:p>
        </p:txBody>
      </p:sp>
      <p:pic>
        <p:nvPicPr>
          <p:cNvPr id="6" name="Picture 4" descr="C:\Users\aldaleel\Desktop\logo.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40352" y="404664"/>
            <a:ext cx="1241884" cy="1296144"/>
          </a:xfrm>
          <a:prstGeom prst="ellipse">
            <a:avLst/>
          </a:prstGeom>
          <a:ln>
            <a:noFill/>
          </a:ln>
          <a:effectLst/>
        </p:spPr>
      </p:pic>
      <p:sp>
        <p:nvSpPr>
          <p:cNvPr id="7" name="Rectangle 2"/>
          <p:cNvSpPr>
            <a:spLocks noGrp="1" noChangeArrowheads="1"/>
          </p:cNvSpPr>
          <p:nvPr>
            <p:ph idx="1"/>
          </p:nvPr>
        </p:nvSpPr>
        <p:spPr bwMode="auto">
          <a:xfrm>
            <a:off x="323850" y="2112972"/>
            <a:ext cx="8352606"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r-FR"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الإطار العام لإنشاء</a:t>
            </a:r>
            <a:r>
              <a:rPr kumimoji="0" lang="fr-FR" altLang="fr-FR"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OZHSA</a:t>
            </a:r>
            <a:r>
              <a:rPr kumimoji="0" lang="fr-FR" altLang="fr-FR" sz="1800" b="0" i="0" u="none" strike="noStrike" cap="none" normalizeH="0" baseline="0" dirty="0" smtClean="0">
                <a:ln>
                  <a:noFill/>
                </a:ln>
                <a:solidFill>
                  <a:schemeClr val="tx1"/>
                </a:solidFill>
                <a:effectLst/>
                <a:latin typeface="Arial" panose="020B0604020202020204" pitchFamily="34" charset="0"/>
              </a:rPr>
              <a:t>:</a:t>
            </a:r>
            <a:br>
              <a:rPr kumimoji="0" lang="fr-FR" altLang="fr-FR" sz="1800" b="0" i="0" u="none" strike="noStrike" cap="none" normalizeH="0" baseline="0" dirty="0" smtClean="0">
                <a:ln>
                  <a:noFill/>
                </a:ln>
                <a:solidFill>
                  <a:schemeClr val="tx1"/>
                </a:solidFill>
                <a:effectLst/>
                <a:latin typeface="Arial" panose="020B0604020202020204" pitchFamily="34" charset="0"/>
              </a:rPr>
            </a:br>
            <a:r>
              <a:rPr kumimoji="0" lang="ar-SA" altLang="fr-FR"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يهدف مجمع المناطق الرطبة للسبخات بالأوراس إلى تقديم أداة فعّالة لمراقبة وإدارة النظم البيئية في هذه المناطق الحيوية. يشمل الإطار العام للإنشاء تحديد الأهداف، الشركاء الرئيسيين، وتحديد الموارد اللازمة لضمان استدامة المشروع</a:t>
            </a:r>
            <a:r>
              <a:rPr kumimoji="0" lang="fr-FR" altLang="fr-FR" sz="1800" b="0" i="0" u="none" strike="noStrike" cap="none" normalizeH="0" baseline="0" dirty="0" smtClean="0">
                <a:ln>
                  <a:noFill/>
                </a:ln>
                <a:solidFill>
                  <a:schemeClr val="tx1"/>
                </a:solidFill>
                <a:effectLst/>
                <a:latin typeface="Arial" panose="020B0604020202020204" pitchFamily="34" charset="0"/>
              </a:rPr>
              <a:t>.</a:t>
            </a: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r-FR"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منهجية إنشاء</a:t>
            </a:r>
            <a:r>
              <a:rPr kumimoji="0" lang="fr-FR" altLang="fr-FR"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OZHSA (16 </a:t>
            </a:r>
            <a:r>
              <a:rPr kumimoji="0" lang="ar-SA" altLang="fr-FR"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خطوة وإطار</a:t>
            </a:r>
            <a:r>
              <a:rPr kumimoji="0" lang="fr-FR" altLang="fr-FR"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DPSIR</a:t>
            </a:r>
            <a:r>
              <a:rPr kumimoji="0" lang="fr-FR" altLang="fr-FR" sz="1800" b="0" i="0" u="none" strike="noStrike" cap="none" normalizeH="0" baseline="0" dirty="0" smtClean="0">
                <a:ln>
                  <a:noFill/>
                </a:ln>
                <a:solidFill>
                  <a:schemeClr val="tx1"/>
                </a:solidFill>
                <a:effectLst/>
                <a:latin typeface="Arial" panose="020B0604020202020204" pitchFamily="34" charset="0"/>
              </a:rPr>
              <a:t/>
            </a:r>
            <a:br>
              <a:rPr kumimoji="0" lang="fr-FR" altLang="fr-FR" sz="1800" b="0" i="0" u="none" strike="noStrike" cap="none" normalizeH="0" baseline="0" dirty="0" smtClean="0">
                <a:ln>
                  <a:noFill/>
                </a:ln>
                <a:solidFill>
                  <a:schemeClr val="tx1"/>
                </a:solidFill>
                <a:effectLst/>
                <a:latin typeface="Arial" panose="020B0604020202020204" pitchFamily="34" charset="0"/>
              </a:rPr>
            </a:br>
            <a:r>
              <a:rPr kumimoji="0" lang="ar-SA" altLang="fr-FR"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تم اتباع منهجية شاملة تتكون من 16 خطوة تهدف إلى ضمان استدامة ودقة المعلومات. يتم تطبيق إطار</a:t>
            </a:r>
            <a:r>
              <a:rPr kumimoji="0" lang="fr-FR" altLang="fr-FR" sz="1800" b="0" i="0" u="none" strike="noStrike" cap="none" normalizeH="0" baseline="0" dirty="0" smtClean="0">
                <a:ln>
                  <a:noFill/>
                </a:ln>
                <a:solidFill>
                  <a:schemeClr val="tx1"/>
                </a:solidFill>
                <a:effectLst/>
                <a:latin typeface="Arial" panose="020B0604020202020204" pitchFamily="34" charset="0"/>
              </a:rPr>
              <a:t> DPSIR </a:t>
            </a:r>
            <a:r>
              <a:rPr kumimoji="0" lang="ar-SA" altLang="fr-FR"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(المحركات والضغوط والحالة والتأثيرات والاستجابة) كأداة لتحليل وتحقيق التقييم البيئي الدقيق</a:t>
            </a:r>
            <a:r>
              <a:rPr kumimoji="0" lang="fr-FR" altLang="fr-FR" sz="1800" b="0" i="0" u="none" strike="noStrike" cap="none" normalizeH="0" baseline="0" dirty="0" smtClean="0">
                <a:ln>
                  <a:noFill/>
                </a:ln>
                <a:solidFill>
                  <a:schemeClr val="tx1"/>
                </a:solidFill>
                <a:effectLst/>
                <a:latin typeface="Arial" panose="020B0604020202020204" pitchFamily="34" charset="0"/>
              </a:rPr>
              <a:t>.</a:t>
            </a: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r-FR"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إنشاء وتطوير شبكة المرصد (الاجتماعات، التدريب، متابعة وجمع البيانات، المؤسساتية (مستندات توجيهية) </a:t>
            </a:r>
            <a:r>
              <a:rPr kumimoji="0" lang="fr-FR" altLang="fr-FR" sz="1800" b="0" i="0" u="none" strike="noStrike" cap="none" normalizeH="0" baseline="0" dirty="0" smtClean="0">
                <a:ln>
                  <a:noFill/>
                </a:ln>
                <a:solidFill>
                  <a:schemeClr val="tx1"/>
                </a:solidFill>
                <a:effectLst/>
                <a:latin typeface="Arial" panose="020B0604020202020204" pitchFamily="34" charset="0"/>
              </a:rPr>
              <a:t>:</a:t>
            </a:r>
            <a:br>
              <a:rPr kumimoji="0" lang="fr-FR" altLang="fr-FR" sz="1800" b="0" i="0" u="none" strike="noStrike" cap="none" normalizeH="0" baseline="0" dirty="0" smtClean="0">
                <a:ln>
                  <a:noFill/>
                </a:ln>
                <a:solidFill>
                  <a:schemeClr val="tx1"/>
                </a:solidFill>
                <a:effectLst/>
                <a:latin typeface="Arial" panose="020B0604020202020204" pitchFamily="34" charset="0"/>
              </a:rPr>
            </a:br>
            <a:r>
              <a:rPr kumimoji="0" lang="ar-SA" altLang="fr-FR"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يتضمن إنشاء شبكة المرصد تنظيم اجتماعات دورية، وتنفيذ برامج تدريبية لتطوير قدرات العاملين، وتأسيس آليات جمع البيانات ومتابعة الحالة البيئية. كما يتم العمل على دمج المرصد ضمن الهيئات المحلية الوطنية والدولية من خلال مستندات توجيهية تهدف إلى التأكيد على استدامة عمله</a:t>
            </a:r>
            <a:r>
              <a:rPr kumimoji="0" lang="fr-FR" altLang="fr-FR" sz="1800" b="0" i="0" u="none" strike="noStrike" cap="none" normalizeH="0" baseline="0" dirty="0" smtClean="0">
                <a:ln>
                  <a:noFill/>
                </a:ln>
                <a:solidFill>
                  <a:schemeClr val="tx1"/>
                </a:solidFill>
                <a:effectLst/>
                <a:latin typeface="Arial" panose="020B0604020202020204" pitchFamily="34" charset="0"/>
              </a:rPr>
              <a:t>.</a:t>
            </a: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altLang="fr-FR" sz="1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الصعوبات التي تم مواجهتها</a:t>
            </a:r>
            <a:r>
              <a:rPr kumimoji="0" lang="fr-FR" altLang="fr-FR" sz="1800" b="0" i="0" u="none" strike="noStrike" cap="none" normalizeH="0" baseline="0" dirty="0" smtClean="0">
                <a:ln>
                  <a:noFill/>
                </a:ln>
                <a:solidFill>
                  <a:schemeClr val="tx1"/>
                </a:solidFill>
                <a:effectLst/>
                <a:latin typeface="Arial" panose="020B0604020202020204" pitchFamily="34" charset="0"/>
              </a:rPr>
              <a:t>:</a:t>
            </a:r>
            <a:br>
              <a:rPr kumimoji="0" lang="fr-FR" altLang="fr-FR" sz="1800" b="0" i="0" u="none" strike="noStrike" cap="none" normalizeH="0" baseline="0" dirty="0" smtClean="0">
                <a:ln>
                  <a:noFill/>
                </a:ln>
                <a:solidFill>
                  <a:schemeClr val="tx1"/>
                </a:solidFill>
                <a:effectLst/>
                <a:latin typeface="Arial" panose="020B0604020202020204" pitchFamily="34" charset="0"/>
              </a:rPr>
            </a:br>
            <a:r>
              <a:rPr kumimoji="0" lang="ar-SA" altLang="fr-FR"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خلال تنفيذ هذه العمليات، تم مواجهة عدة تحديات، منها نقص التنسيق بين الأطراف المعنية، قلة التمويل، وصعوبة الوصول إلى البيانات البيئية. كما تم ملاحظة بعض العقبات السياسية والتشريعية التي أعاقت تقدم المشروع</a:t>
            </a:r>
            <a:r>
              <a:rPr kumimoji="0" lang="fr-FR" altLang="fr-FR" sz="1800" b="0" i="0" u="none" strike="noStrike" cap="none" normalizeH="0" baseline="0" dirty="0" smtClean="0">
                <a:ln>
                  <a:noFill/>
                </a:ln>
                <a:solidFill>
                  <a:schemeClr val="tx1"/>
                </a:solidFill>
                <a:effectLst/>
                <a:latin typeface="Arial" panose="020B0604020202020204" pitchFamily="34" charset="0"/>
              </a:rPr>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stretch>
            <a:fillRect/>
          </a:stretch>
        </p:blipFill>
        <p:spPr>
          <a:xfrm>
            <a:off x="-36512" y="-27385"/>
            <a:ext cx="9180512" cy="6885385"/>
          </a:xfrm>
          <a:prstGeom prst="rect">
            <a:avLst/>
          </a:prstGeom>
        </p:spPr>
      </p:pic>
      <p:pic>
        <p:nvPicPr>
          <p:cNvPr id="7" name="Picture 6" descr="libellule007"/>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2090" y="-99392"/>
            <a:ext cx="540060" cy="504056"/>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p:cNvSpPr txBox="1"/>
          <p:nvPr/>
        </p:nvSpPr>
        <p:spPr>
          <a:xfrm>
            <a:off x="2123728" y="4221088"/>
            <a:ext cx="2952328" cy="584775"/>
          </a:xfrm>
          <a:prstGeom prst="rect">
            <a:avLst/>
          </a:prstGeom>
          <a:solidFill>
            <a:schemeClr val="accent3">
              <a:lumMod val="60000"/>
              <a:lumOff val="40000"/>
              <a:alpha val="64000"/>
            </a:schemeClr>
          </a:solidFill>
        </p:spPr>
        <p:txBody>
          <a:bodyPr wrap="square" rtlCol="0">
            <a:spAutoFit/>
          </a:bodyPr>
          <a:lstStyle/>
          <a:p>
            <a:r>
              <a:rPr lang="ar-DZ" sz="3200" b="1" dirty="0">
                <a:solidFill>
                  <a:prstClr val="black"/>
                </a:solidFill>
                <a:latin typeface="Book Antiqua" panose="02040602050305030304" pitchFamily="18" charset="0"/>
                <a:cs typeface="Andalus" pitchFamily="18" charset="-78"/>
              </a:rPr>
              <a:t>شكرا على انتباهكم</a:t>
            </a:r>
            <a:endParaRPr lang="fr-FR" sz="3200" b="1" dirty="0">
              <a:solidFill>
                <a:prstClr val="black"/>
              </a:solidFill>
              <a:latin typeface="Book Antiqua" panose="02040602050305030304" pitchFamily="18" charset="0"/>
              <a:cs typeface="Andalus" pitchFamily="18" charset="-78"/>
            </a:endParaRPr>
          </a:p>
        </p:txBody>
      </p:sp>
      <p:pic>
        <p:nvPicPr>
          <p:cNvPr id="10" name="Picture 4" descr="libellul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3948" y="5557904"/>
            <a:ext cx="577640" cy="78103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libellul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0535" y="5589242"/>
            <a:ext cx="577640" cy="78103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anim papil18"/>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7664" y="3595644"/>
            <a:ext cx="1728192" cy="188102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https://gif.toutimages.com/images/feu/artifice/artifice_021.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66313" y="2561155"/>
            <a:ext cx="564356" cy="94297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https://gif.toutimages.com/images/feu/artifice/artifice_021.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73354" y="4438525"/>
            <a:ext cx="564356" cy="9429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https://gif.toutimages.com/images/feu/artifice/artifice_021.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36747" y="4334854"/>
            <a:ext cx="564356" cy="94297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https://gif.toutimages.com/images/feu/artifice/artifice_021.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54394" y="2401358"/>
            <a:ext cx="564356" cy="94297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https://gif.toutimages.com/images/feu/artifice/artifice_021.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51681" y="2516645"/>
            <a:ext cx="564356" cy="94297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https://gif.toutimages.com/images/feu/artifice/artifice_021.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97846" y="5733846"/>
            <a:ext cx="564356" cy="9429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https://gif.toutimages.com/images/feu/artifice/artifice_021.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30437" y="5552273"/>
            <a:ext cx="564356" cy="942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635691"/>
      </p:ext>
    </p:extLst>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par>
                                <p:cTn id="10" presetID="2" presetClass="entr" presetSubtype="2"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0" fill="hold"/>
                                        <p:tgtEl>
                                          <p:spTgt spid="8"/>
                                        </p:tgtEl>
                                        <p:attrNameLst>
                                          <p:attrName>ppt_x</p:attrName>
                                        </p:attrNameLst>
                                      </p:cBhvr>
                                      <p:tavLst>
                                        <p:tav tm="0">
                                          <p:val>
                                            <p:strVal val="1+#ppt_w/2"/>
                                          </p:val>
                                        </p:tav>
                                        <p:tav tm="100000">
                                          <p:val>
                                            <p:strVal val="#ppt_x"/>
                                          </p:val>
                                        </p:tav>
                                      </p:tavLst>
                                    </p:anim>
                                    <p:anim calcmode="lin" valueType="num">
                                      <p:cBhvr additive="base">
                                        <p:cTn id="13" dur="5000" fill="hold"/>
                                        <p:tgtEl>
                                          <p:spTgt spid="8"/>
                                        </p:tgtEl>
                                        <p:attrNameLst>
                                          <p:attrName>ppt_y</p:attrName>
                                        </p:attrNameLst>
                                      </p:cBhvr>
                                      <p:tavLst>
                                        <p:tav tm="0">
                                          <p:val>
                                            <p:strVal val="#ppt_y"/>
                                          </p:val>
                                        </p:tav>
                                        <p:tav tm="100000">
                                          <p:val>
                                            <p:strVal val="#ppt_y"/>
                                          </p:val>
                                        </p:tav>
                                      </p:tavLst>
                                    </p:anim>
                                  </p:childTnLst>
                                </p:cTn>
                              </p:par>
                              <p:par>
                                <p:cTn id="14" presetID="37" presetClass="path" presetSubtype="0" accel="50000" decel="50000" fill="hold" nodeType="withEffect">
                                  <p:stCondLst>
                                    <p:cond delay="0"/>
                                  </p:stCondLst>
                                  <p:childTnLst>
                                    <p:animMotion origin="layout" path="M -0.56944 -7.40741E-7 L -0.41701 0.14005 C -0.38507 0.17176 -0.33732 0.18889 -0.2875 0.18889 C -0.23055 0.18889 -0.18489 0.17176 -0.15295 0.14005 L -2.5E-6 -7.40741E-7 " pathEditMode="relative" rAng="0" ptsTypes="AAAAA">
                                      <p:cBhvr>
                                        <p:cTn id="15" dur="6000" fill="hold"/>
                                        <p:tgtEl>
                                          <p:spTgt spid="11"/>
                                        </p:tgtEl>
                                        <p:attrNameLst>
                                          <p:attrName>ppt_x</p:attrName>
                                          <p:attrName>ppt_y</p:attrName>
                                        </p:attrNameLst>
                                      </p:cBhvr>
                                      <p:rCtr x="28472" y="9444"/>
                                    </p:animMotion>
                                  </p:childTnLst>
                                </p:cTn>
                              </p:par>
                              <p:par>
                                <p:cTn id="16" presetID="1"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0" y="-27384"/>
            <a:ext cx="9144000" cy="6966067"/>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pic>
        <p:nvPicPr>
          <p:cNvPr id="3075" name="Picture 3"/>
          <p:cNvPicPr>
            <a:picLocks noChangeAspect="1" noChangeArrowheads="1"/>
          </p:cNvPicPr>
          <p:nvPr/>
        </p:nvPicPr>
        <p:blipFill>
          <a:blip r:embed="rId2" cstate="print"/>
          <a:srcRect/>
          <a:stretch>
            <a:fillRect/>
          </a:stretch>
        </p:blipFill>
        <p:spPr bwMode="auto">
          <a:xfrm>
            <a:off x="2123728" y="817517"/>
            <a:ext cx="4686300" cy="361950"/>
          </a:xfrm>
          <a:prstGeom prst="rect">
            <a:avLst/>
          </a:prstGeom>
          <a:noFill/>
          <a:ln w="9525">
            <a:noFill/>
            <a:miter lim="800000"/>
            <a:headEnd/>
            <a:tailEnd/>
          </a:ln>
        </p:spPr>
      </p:pic>
      <p:pic>
        <p:nvPicPr>
          <p:cNvPr id="7" name="Image 6" descr="C:\Users\Utilisateur autorisé\Desktop\Benzina et al. SAWC 2023\Soumission Benzina et al DPSIR-SAWC\Fig 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1450579"/>
            <a:ext cx="8424936" cy="5362797"/>
          </a:xfrm>
          <a:prstGeom prst="rect">
            <a:avLst/>
          </a:prstGeom>
          <a:noFill/>
          <a:ln>
            <a:noFill/>
          </a:ln>
        </p:spPr>
      </p:pic>
      <p:sp>
        <p:nvSpPr>
          <p:cNvPr id="2" name="Rectangle 1"/>
          <p:cNvSpPr/>
          <p:nvPr/>
        </p:nvSpPr>
        <p:spPr>
          <a:xfrm>
            <a:off x="251520" y="155780"/>
            <a:ext cx="8872512" cy="369332"/>
          </a:xfrm>
          <a:prstGeom prst="rect">
            <a:avLst/>
          </a:prstGeom>
        </p:spPr>
        <p:txBody>
          <a:bodyPr wrap="square">
            <a:spAutoFit/>
          </a:bodyPr>
          <a:lstStyle/>
          <a:p>
            <a:pPr marL="457200" indent="-457200" algn="just" rtl="1">
              <a:buFont typeface="+mj-lt"/>
              <a:buAutoNum type="arabicPeriod"/>
            </a:pPr>
            <a:r>
              <a:rPr lang="ar-DZ" b="1" dirty="0"/>
              <a:t>مجمع المناطق الرطبة للسبخات بالأوراس (</a:t>
            </a:r>
            <a:r>
              <a:rPr lang="fr-FR" b="1" dirty="0"/>
              <a:t>CZHSA): </a:t>
            </a:r>
            <a:r>
              <a:rPr lang="ar-DZ" b="1" dirty="0"/>
              <a:t>العرض العام والدوافع لإنشاء مرصد إقليمي </a:t>
            </a:r>
            <a:r>
              <a:rPr lang="fr-FR" b="1" dirty="0"/>
              <a:t>OZHSA؟</a:t>
            </a:r>
            <a:endParaRPr lang="fr-FR"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2"/>
          <p:cNvSpPr txBox="1">
            <a:spLocks/>
          </p:cNvSpPr>
          <p:nvPr/>
        </p:nvSpPr>
        <p:spPr>
          <a:xfrm>
            <a:off x="0" y="-27384"/>
            <a:ext cx="9144000" cy="6966067"/>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sp>
        <p:nvSpPr>
          <p:cNvPr id="5" name="Titre 1"/>
          <p:cNvSpPr txBox="1">
            <a:spLocks/>
          </p:cNvSpPr>
          <p:nvPr/>
        </p:nvSpPr>
        <p:spPr>
          <a:xfrm>
            <a:off x="827584" y="332656"/>
            <a:ext cx="7038528" cy="836711"/>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ar-DZ" sz="2400" b="1" dirty="0"/>
              <a:t>العرض العام لمجمع المناطق الرطبة للسبخات بالأوراس "</a:t>
            </a:r>
            <a:r>
              <a:rPr lang="fr-FR" sz="2400" b="1" dirty="0"/>
              <a:t>CZHSA"</a:t>
            </a:r>
            <a:endParaRPr lang="fr-FR" sz="2400" b="1" dirty="0">
              <a:latin typeface="Times New Roman" panose="02020603050405020304" pitchFamily="18" charset="0"/>
              <a:cs typeface="Times New Roman" panose="02020603050405020304" pitchFamily="18" charset="0"/>
            </a:endParaRPr>
          </a:p>
        </p:txBody>
      </p:sp>
      <p:sp>
        <p:nvSpPr>
          <p:cNvPr id="16385" name="Rectangle 1"/>
          <p:cNvSpPr>
            <a:spLocks noChangeArrowheads="1"/>
          </p:cNvSpPr>
          <p:nvPr/>
        </p:nvSpPr>
        <p:spPr bwMode="auto">
          <a:xfrm>
            <a:off x="251520" y="2323391"/>
            <a:ext cx="8568952" cy="33662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r" rtl="1" fontAlgn="base">
              <a:lnSpc>
                <a:spcPct val="150000"/>
              </a:lnSpc>
              <a:spcBef>
                <a:spcPct val="0"/>
              </a:spcBef>
              <a:spcAft>
                <a:spcPct val="0"/>
              </a:spcAft>
            </a:pPr>
            <a:r>
              <a:rPr lang="ar-DZ" b="1" dirty="0"/>
              <a:t>شمال شرق </a:t>
            </a:r>
            <a:r>
              <a:rPr lang="ar-DZ" b="1" dirty="0" smtClean="0"/>
              <a:t>الجزائر</a:t>
            </a:r>
            <a:r>
              <a:rPr lang="fr-FR" b="1" dirty="0" smtClean="0"/>
              <a:t> </a:t>
            </a:r>
            <a:r>
              <a:rPr lang="ar-DZ" b="1" dirty="0" smtClean="0"/>
              <a:t>34° </a:t>
            </a:r>
            <a:r>
              <a:rPr lang="ar-DZ" b="1" dirty="0"/>
              <a:t>15</a:t>
            </a:r>
            <a:r>
              <a:rPr lang="ar-DZ" b="1" dirty="0" smtClean="0"/>
              <a:t>' </a:t>
            </a:r>
            <a:r>
              <a:rPr lang="fr-FR" b="1" dirty="0" smtClean="0"/>
              <a:t>N, </a:t>
            </a:r>
            <a:r>
              <a:rPr lang="fr-FR" b="1" dirty="0"/>
              <a:t>06° 30' E </a:t>
            </a:r>
            <a:r>
              <a:rPr lang="fr-FR" b="1" dirty="0" smtClean="0"/>
              <a:t>؛      36</a:t>
            </a:r>
            <a:r>
              <a:rPr lang="fr-FR" b="1" dirty="0"/>
              <a:t>° 02' N, 05° 41' </a:t>
            </a:r>
            <a:r>
              <a:rPr lang="fr-FR" b="1" dirty="0" smtClean="0"/>
              <a:t>E: </a:t>
            </a:r>
            <a:r>
              <a:rPr lang="ar-DZ" b="1" dirty="0" smtClean="0"/>
              <a:t>الولايات </a:t>
            </a:r>
            <a:r>
              <a:rPr lang="ar-DZ" b="1" dirty="0"/>
              <a:t>باتنة، أم البواقي، خنشلة، سطيف، المسيلة</a:t>
            </a:r>
            <a:r>
              <a:rPr lang="ar-DZ" dirty="0"/>
              <a:t/>
            </a:r>
            <a:br>
              <a:rPr lang="ar-DZ" dirty="0"/>
            </a:br>
            <a:r>
              <a:rPr lang="ar-DZ" dirty="0"/>
              <a:t>المساحة: 2,492,330 هكتار مع 10 مواقع مصنفة </a:t>
            </a:r>
            <a:r>
              <a:rPr lang="ar-DZ" dirty="0" err="1"/>
              <a:t>رامسار</a:t>
            </a:r>
            <a:r>
              <a:rPr lang="ar-DZ" dirty="0"/>
              <a:t> / 50 مصنفة في الجزائر</a:t>
            </a:r>
            <a:br>
              <a:rPr lang="ar-DZ" dirty="0"/>
            </a:br>
            <a:r>
              <a:rPr lang="ar-DZ" dirty="0"/>
              <a:t>التعداد السكاني: يقدر بأكثر من 2,600,000 نسمة</a:t>
            </a:r>
            <a:br>
              <a:rPr lang="ar-DZ" dirty="0"/>
            </a:br>
            <a:r>
              <a:rPr lang="ar-DZ" dirty="0"/>
              <a:t>الغالبية العظمى من المواقع ذات المياه المالحة أو الشديدة الملوحة (الشطوط والسبخات) ولكن هناك أيضاً مواقع صناعية ذات مياه عذبة</a:t>
            </a:r>
            <a:br>
              <a:rPr lang="ar-DZ" dirty="0"/>
            </a:br>
            <a:r>
              <a:rPr lang="ar-DZ" dirty="0"/>
              <a:t>صعوبة المناخ: شبه قاحل إلى قاحل / صحراوي (الجفاف والتملح)</a:t>
            </a:r>
            <a:br>
              <a:rPr lang="ar-DZ" dirty="0"/>
            </a:br>
            <a:r>
              <a:rPr lang="ar-DZ" dirty="0"/>
              <a:t>الضغط البشري: الزراعة؛ ضخ المياه؛ الصيد غير القانوني؛ جمع النباتات؛ التلوث؛ التحضر...</a:t>
            </a:r>
            <a:endParaRPr kumimoji="0" lang="fr-FR"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11206987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2" cstate="print"/>
          <a:stretch>
            <a:fillRect/>
          </a:stretch>
        </p:blipFill>
        <p:spPr>
          <a:xfrm>
            <a:off x="-36512" y="-27385"/>
            <a:ext cx="9180512" cy="6885385"/>
          </a:xfrm>
          <a:prstGeom prst="rect">
            <a:avLst/>
          </a:prstGeom>
        </p:spPr>
      </p:pic>
      <p:sp>
        <p:nvSpPr>
          <p:cNvPr id="2" name="Titre 1"/>
          <p:cNvSpPr>
            <a:spLocks noGrp="1"/>
          </p:cNvSpPr>
          <p:nvPr>
            <p:ph type="ctrTitle"/>
          </p:nvPr>
        </p:nvSpPr>
        <p:spPr>
          <a:xfrm>
            <a:off x="-36512" y="260648"/>
            <a:ext cx="9144000" cy="1224136"/>
          </a:xfrm>
        </p:spPr>
        <p:txBody>
          <a:bodyPr>
            <a:normAutofit/>
          </a:bodyPr>
          <a:lstStyle/>
          <a:p>
            <a:r>
              <a:rPr lang="ar-DZ" sz="3200" b="1" dirty="0"/>
              <a:t>لماذا إنشاء مرصد إقليمي للأراضي الرطبة في سبخات الأوراس؟</a:t>
            </a:r>
            <a:endParaRPr lang="fr-FR" sz="3200" b="1" dirty="0"/>
          </a:p>
        </p:txBody>
      </p:sp>
      <p:sp>
        <p:nvSpPr>
          <p:cNvPr id="3" name="Sous-titre 2"/>
          <p:cNvSpPr>
            <a:spLocks noGrp="1"/>
          </p:cNvSpPr>
          <p:nvPr>
            <p:ph type="subTitle" idx="1"/>
          </p:nvPr>
        </p:nvSpPr>
        <p:spPr>
          <a:xfrm>
            <a:off x="251520" y="1484784"/>
            <a:ext cx="8604448" cy="5051813"/>
          </a:xfrm>
          <a:solidFill>
            <a:schemeClr val="tx1">
              <a:lumMod val="50000"/>
              <a:lumOff val="50000"/>
              <a:alpha val="42000"/>
            </a:schemeClr>
          </a:solidFill>
        </p:spPr>
        <p:txBody>
          <a:bodyPr>
            <a:noAutofit/>
          </a:bodyPr>
          <a:lstStyle/>
          <a:p>
            <a:pPr>
              <a:lnSpc>
                <a:spcPct val="150000"/>
              </a:lnSpc>
            </a:pPr>
            <a:r>
              <a:rPr lang="ar-DZ" sz="1800" b="1" dirty="0"/>
              <a:t>ل</a:t>
            </a:r>
            <a:r>
              <a:rPr lang="ar-DZ" sz="1800" b="1" dirty="0">
                <a:solidFill>
                  <a:schemeClr val="bg1"/>
                </a:solidFill>
              </a:rPr>
              <a:t>ا يوجد حتى الآن أي "مراقب لمناطق الأراضي الرطبة" (</a:t>
            </a:r>
            <a:r>
              <a:rPr lang="fr-FR" sz="1800" b="1" dirty="0">
                <a:solidFill>
                  <a:schemeClr val="bg1"/>
                </a:solidFill>
              </a:rPr>
              <a:t>OZH) </a:t>
            </a:r>
            <a:r>
              <a:rPr lang="ar-DZ" sz="1800" b="1" dirty="0">
                <a:solidFill>
                  <a:schemeClr val="bg1"/>
                </a:solidFill>
              </a:rPr>
              <a:t>في الجزائر: استجابةً للاستراتيجية الوطنية للمناطق الرطبة (2016-2030)</a:t>
            </a:r>
            <a:endParaRPr lang="ar-DZ" sz="1800" dirty="0">
              <a:solidFill>
                <a:schemeClr val="bg1"/>
              </a:solidFill>
            </a:endParaRPr>
          </a:p>
          <a:p>
            <a:pPr>
              <a:lnSpc>
                <a:spcPct val="150000"/>
              </a:lnSpc>
            </a:pPr>
            <a:r>
              <a:rPr lang="ar-DZ" sz="1800" b="1" dirty="0">
                <a:solidFill>
                  <a:schemeClr val="bg1"/>
                </a:solidFill>
              </a:rPr>
              <a:t>قضية المياه:</a:t>
            </a:r>
            <a:r>
              <a:rPr lang="ar-DZ" sz="1800" dirty="0">
                <a:solidFill>
                  <a:schemeClr val="bg1"/>
                </a:solidFill>
              </a:rPr>
              <a:t> المناطق شبه القاحلة والقاحلة في الجزائر التي تشهد تغييرات </a:t>
            </a:r>
            <a:r>
              <a:rPr lang="ar-DZ" sz="1800" dirty="0" err="1" smtClean="0">
                <a:solidFill>
                  <a:schemeClr val="bg1"/>
                </a:solidFill>
              </a:rPr>
              <a:t>وت</a:t>
            </a:r>
            <a:endParaRPr lang="fr-FR" sz="1800" dirty="0" smtClean="0">
              <a:solidFill>
                <a:schemeClr val="bg1"/>
              </a:solidFill>
            </a:endParaRPr>
          </a:p>
          <a:p>
            <a:pPr>
              <a:lnSpc>
                <a:spcPct val="150000"/>
              </a:lnSpc>
            </a:pPr>
            <a:r>
              <a:rPr lang="ar-DZ" sz="1800" dirty="0" smtClean="0">
                <a:solidFill>
                  <a:schemeClr val="bg1"/>
                </a:solidFill>
              </a:rPr>
              <a:t>التغيرات </a:t>
            </a:r>
            <a:r>
              <a:rPr lang="ar-DZ" sz="1800" dirty="0">
                <a:solidFill>
                  <a:schemeClr val="bg1"/>
                </a:solidFill>
              </a:rPr>
              <a:t>المناخية </a:t>
            </a:r>
            <a:r>
              <a:rPr lang="ar-DZ" sz="1800" dirty="0" smtClean="0">
                <a:solidFill>
                  <a:schemeClr val="bg1"/>
                </a:solidFill>
              </a:rPr>
              <a:t>والاختلافات</a:t>
            </a:r>
            <a:endParaRPr lang="ar-DZ" sz="1800" dirty="0">
              <a:solidFill>
                <a:schemeClr val="bg1"/>
              </a:solidFill>
            </a:endParaRPr>
          </a:p>
          <a:p>
            <a:pPr>
              <a:lnSpc>
                <a:spcPct val="150000"/>
              </a:lnSpc>
            </a:pPr>
            <a:r>
              <a:rPr lang="ar-DZ" sz="1800" b="1" dirty="0">
                <a:solidFill>
                  <a:schemeClr val="bg1"/>
                </a:solidFill>
              </a:rPr>
              <a:t>التنمية الاجتماعية والاقتصادية:</a:t>
            </a:r>
            <a:r>
              <a:rPr lang="ar-DZ" sz="1800" dirty="0">
                <a:solidFill>
                  <a:schemeClr val="bg1"/>
                </a:solidFill>
              </a:rPr>
              <a:t> المناطق الزراعية والرعوية التي تشهد احتياجات اجتماعية واقتصادية متزايدة</a:t>
            </a:r>
          </a:p>
          <a:p>
            <a:pPr>
              <a:lnSpc>
                <a:spcPct val="150000"/>
              </a:lnSpc>
            </a:pPr>
            <a:r>
              <a:rPr lang="ar-DZ" sz="1800" b="1" dirty="0">
                <a:solidFill>
                  <a:schemeClr val="bg1"/>
                </a:solidFill>
              </a:rPr>
              <a:t>التنوع البيولوجي الغني والفريد:</a:t>
            </a:r>
            <a:r>
              <a:rPr lang="ar-DZ" sz="1800" dirty="0">
                <a:solidFill>
                  <a:schemeClr val="bg1"/>
                </a:solidFill>
              </a:rPr>
              <a:t> ممرات بيئية</a:t>
            </a:r>
          </a:p>
          <a:p>
            <a:pPr>
              <a:lnSpc>
                <a:spcPct val="150000"/>
              </a:lnSpc>
            </a:pPr>
            <a:r>
              <a:rPr lang="ar-DZ" sz="1800" b="1" dirty="0">
                <a:solidFill>
                  <a:schemeClr val="bg1"/>
                </a:solidFill>
              </a:rPr>
              <a:t>10 مناطق رطبة مصنفة في إطار </a:t>
            </a:r>
            <a:r>
              <a:rPr lang="ar-DZ" sz="1800" b="1" dirty="0" err="1">
                <a:solidFill>
                  <a:schemeClr val="bg1"/>
                </a:solidFill>
              </a:rPr>
              <a:t>رامسار</a:t>
            </a:r>
            <a:r>
              <a:rPr lang="ar-DZ" sz="1800" b="1" dirty="0">
                <a:solidFill>
                  <a:schemeClr val="bg1"/>
                </a:solidFill>
              </a:rPr>
              <a:t> ضمن مجمع مناطق الأراضي الرطبة </a:t>
            </a:r>
            <a:r>
              <a:rPr lang="fr-FR" sz="1800" b="1" dirty="0" err="1">
                <a:solidFill>
                  <a:schemeClr val="bg1"/>
                </a:solidFill>
              </a:rPr>
              <a:t>Sebkhates</a:t>
            </a:r>
            <a:r>
              <a:rPr lang="fr-FR" sz="1800" b="1" dirty="0">
                <a:solidFill>
                  <a:schemeClr val="bg1"/>
                </a:solidFill>
              </a:rPr>
              <a:t> des Aurès (CZHSA)</a:t>
            </a:r>
            <a:endParaRPr lang="fr-FR" sz="1800" dirty="0">
              <a:solidFill>
                <a:schemeClr val="bg1"/>
              </a:solidFill>
            </a:endParaRPr>
          </a:p>
          <a:p>
            <a:pPr>
              <a:lnSpc>
                <a:spcPct val="150000"/>
              </a:lnSpc>
            </a:pPr>
            <a:r>
              <a:rPr lang="ar-DZ" sz="1800" b="1" dirty="0">
                <a:solidFill>
                  <a:schemeClr val="bg1"/>
                </a:solidFill>
              </a:rPr>
              <a:t>الهدف على المدى الطويل:</a:t>
            </a:r>
            <a:r>
              <a:rPr lang="ar-DZ" sz="1800" dirty="0">
                <a:solidFill>
                  <a:schemeClr val="bg1"/>
                </a:solidFill>
              </a:rPr>
              <a:t> إنشاء "مراقب وطني للأراضي الرطبة" في الجزائر.</a:t>
            </a:r>
          </a:p>
          <a:p>
            <a:pPr marL="342900" indent="-342900">
              <a:buFont typeface="Wingdings" panose="05000000000000000000" pitchFamily="2" charset="2"/>
              <a:buChar char="ü"/>
            </a:pPr>
            <a:endParaRPr lang="fr-FR" sz="2400" b="1" dirty="0" smtClean="0">
              <a:solidFill>
                <a:schemeClr val="bg1"/>
              </a:solidFill>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ü"/>
            </a:pPr>
            <a:endParaRPr lang="fr-FR" sz="24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97271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0" y="-27384"/>
            <a:ext cx="9144000" cy="6966067"/>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sp>
        <p:nvSpPr>
          <p:cNvPr id="3" name="Espace réservé du contenu 2"/>
          <p:cNvSpPr>
            <a:spLocks noGrp="1"/>
          </p:cNvSpPr>
          <p:nvPr>
            <p:ph idx="1"/>
          </p:nvPr>
        </p:nvSpPr>
        <p:spPr>
          <a:xfrm>
            <a:off x="179512" y="503321"/>
            <a:ext cx="7705367" cy="5904656"/>
          </a:xfrm>
        </p:spPr>
        <p:txBody>
          <a:bodyPr>
            <a:normAutofit fontScale="62500" lnSpcReduction="20000"/>
          </a:bodyPr>
          <a:lstStyle/>
          <a:p>
            <a:pPr algn="just"/>
            <a:endParaRPr lang="fr-FR" sz="2800" dirty="0" smtClean="0"/>
          </a:p>
          <a:p>
            <a:pPr algn="just" rtl="1"/>
            <a:endParaRPr lang="fr-FR" sz="2800" dirty="0" smtClean="0"/>
          </a:p>
          <a:p>
            <a:pPr algn="r" rtl="1"/>
            <a:r>
              <a:rPr lang="ar-DZ" sz="2800" b="1" dirty="0"/>
              <a:t>الإطار العام لإنشاء "مراقب مناطق الأراضي الرطبة </a:t>
            </a:r>
            <a:r>
              <a:rPr lang="fr-FR" sz="2800" b="1" dirty="0" smtClean="0"/>
              <a:t>(</a:t>
            </a:r>
            <a:r>
              <a:rPr lang="fr-FR" sz="2800" b="1" dirty="0"/>
              <a:t>OZHSA)</a:t>
            </a:r>
            <a:endParaRPr lang="fr-FR" sz="2800" dirty="0"/>
          </a:p>
          <a:p>
            <a:pPr algn="r" rtl="1"/>
            <a:r>
              <a:rPr lang="ar-DZ" sz="2800" b="1" dirty="0"/>
              <a:t>المشروع الصغير الممول من قبل المشروع:</a:t>
            </a:r>
            <a:r>
              <a:rPr lang="ar-DZ" sz="2800" dirty="0"/>
              <a:t> </a:t>
            </a:r>
            <a:r>
              <a:rPr lang="fr-FR" sz="2800" dirty="0"/>
              <a:t>AFD / FFEM</a:t>
            </a:r>
          </a:p>
          <a:p>
            <a:pPr algn="just"/>
            <a:endParaRPr lang="fr-FR" sz="2800" dirty="0" smtClean="0"/>
          </a:p>
          <a:p>
            <a:pPr algn="just"/>
            <a:endParaRPr lang="fr-FR" sz="2800" dirty="0"/>
          </a:p>
          <a:p>
            <a:pPr algn="just"/>
            <a:endParaRPr lang="fr-FR" sz="2800" dirty="0" smtClean="0"/>
          </a:p>
          <a:p>
            <a:pPr algn="just"/>
            <a:endParaRPr lang="fr-FR" sz="2800" dirty="0"/>
          </a:p>
          <a:p>
            <a:pPr algn="r" rtl="1"/>
            <a:r>
              <a:rPr lang="ar-DZ" sz="2800" b="1" dirty="0"/>
              <a:t>مدة المشروع:</a:t>
            </a:r>
            <a:r>
              <a:rPr lang="ar-DZ" sz="2800" dirty="0"/>
              <a:t> فبراير 2021 - مايو 2022</a:t>
            </a:r>
            <a:br>
              <a:rPr lang="ar-DZ" sz="2800" dirty="0"/>
            </a:br>
            <a:r>
              <a:rPr lang="ar-DZ" sz="2800" b="1" dirty="0"/>
              <a:t>المدة الأصلية:</a:t>
            </a:r>
            <a:r>
              <a:rPr lang="ar-DZ" sz="2800" dirty="0"/>
              <a:t> 12 شهرًا</a:t>
            </a:r>
            <a:br>
              <a:rPr lang="ar-DZ" sz="2800" dirty="0"/>
            </a:br>
            <a:r>
              <a:rPr lang="ar-DZ" sz="2800" b="1" dirty="0"/>
              <a:t>الميزانية المخصصة:</a:t>
            </a:r>
            <a:r>
              <a:rPr lang="ar-DZ" sz="2800" dirty="0"/>
              <a:t> 11800 يورو</a:t>
            </a:r>
            <a:br>
              <a:rPr lang="ar-DZ" sz="2800" dirty="0"/>
            </a:br>
            <a:r>
              <a:rPr lang="ar-DZ" sz="2800" b="1" dirty="0"/>
              <a:t>الشركاء </a:t>
            </a:r>
            <a:r>
              <a:rPr lang="ar-DZ" sz="2800" b="1" dirty="0" smtClean="0"/>
              <a:t>المؤسسون:</a:t>
            </a:r>
            <a:endParaRPr lang="ar-DZ" sz="2800" dirty="0"/>
          </a:p>
          <a:p>
            <a:pPr algn="r" rtl="1"/>
            <a:r>
              <a:rPr lang="fr-FR" sz="2800" b="1" dirty="0" smtClean="0"/>
              <a:t>  Tour </a:t>
            </a:r>
            <a:r>
              <a:rPr lang="fr-FR" sz="2800" b="1" dirty="0"/>
              <a:t>du </a:t>
            </a:r>
            <a:r>
              <a:rPr lang="fr-FR" sz="2800" b="1" dirty="0" err="1"/>
              <a:t>Valat</a:t>
            </a:r>
            <a:r>
              <a:rPr lang="fr-FR" sz="2800" b="1" dirty="0"/>
              <a:t> </a:t>
            </a:r>
            <a:r>
              <a:rPr lang="fr-FR" sz="2800" b="1" dirty="0" err="1" smtClean="0"/>
              <a:t>TdV</a:t>
            </a:r>
            <a:r>
              <a:rPr lang="fr-FR" sz="2800" b="1" dirty="0"/>
              <a:t>)</a:t>
            </a:r>
            <a:r>
              <a:rPr lang="fr-FR" sz="2800" dirty="0"/>
              <a:t> </a:t>
            </a:r>
            <a:r>
              <a:rPr lang="fr-FR" sz="2800" dirty="0" smtClean="0"/>
              <a:t> </a:t>
            </a:r>
            <a:r>
              <a:rPr lang="ar-DZ" sz="2800" dirty="0" smtClean="0"/>
              <a:t>فرنسا</a:t>
            </a:r>
            <a:r>
              <a:rPr lang="ar-DZ" sz="2800" dirty="0"/>
              <a:t>)</a:t>
            </a:r>
          </a:p>
          <a:p>
            <a:pPr algn="r" rtl="1"/>
            <a:r>
              <a:rPr lang="ar-DZ" sz="2800" b="1" dirty="0"/>
              <a:t>جامعة باتنة 2</a:t>
            </a:r>
            <a:r>
              <a:rPr lang="ar-DZ" sz="2800" dirty="0"/>
              <a:t> </a:t>
            </a:r>
            <a:r>
              <a:rPr lang="ar-DZ" sz="2800" dirty="0" smtClean="0"/>
              <a:t>مخبر </a:t>
            </a:r>
            <a:r>
              <a:rPr lang="fr-FR" sz="2800" dirty="0" smtClean="0"/>
              <a:t>BBDD</a:t>
            </a:r>
            <a:endParaRPr lang="fr-FR" sz="2800" dirty="0"/>
          </a:p>
          <a:p>
            <a:pPr algn="r" rtl="1"/>
            <a:r>
              <a:rPr lang="ar-DZ" sz="2800" b="1" dirty="0"/>
              <a:t>جامعة أم البواقي</a:t>
            </a:r>
            <a:endParaRPr lang="ar-DZ" sz="2800" dirty="0"/>
          </a:p>
          <a:p>
            <a:pPr algn="r" rtl="1"/>
            <a:r>
              <a:rPr lang="ar-DZ" sz="2800" b="1" dirty="0"/>
              <a:t>المديرية العامة للغابات</a:t>
            </a:r>
            <a:endParaRPr lang="ar-DZ" sz="2800" dirty="0"/>
          </a:p>
          <a:p>
            <a:pPr algn="r" rtl="1"/>
            <a:r>
              <a:rPr lang="ar-DZ" sz="2800" b="1" dirty="0"/>
              <a:t>المديريات الإقليمية للغابات والبيئة</a:t>
            </a:r>
            <a:endParaRPr lang="ar-DZ" sz="2800" dirty="0"/>
          </a:p>
          <a:p>
            <a:pPr algn="r" rtl="1"/>
            <a:r>
              <a:rPr lang="ar-DZ" sz="2800" b="1" dirty="0"/>
              <a:t>المدرسة الوطنية للغابات</a:t>
            </a:r>
            <a:r>
              <a:rPr lang="ar-DZ" sz="2800" dirty="0"/>
              <a:t> (باتنة)</a:t>
            </a:r>
          </a:p>
          <a:p>
            <a:pPr algn="r" rtl="1"/>
            <a:r>
              <a:rPr lang="ar-DZ" sz="2800" b="1" dirty="0"/>
              <a:t>حديقة بلزمة الوطنية</a:t>
            </a:r>
            <a:endParaRPr lang="ar-DZ" sz="2800" dirty="0"/>
          </a:p>
          <a:p>
            <a:pPr algn="r" rtl="1"/>
            <a:r>
              <a:rPr lang="ar-DZ" sz="2800" b="1" dirty="0"/>
              <a:t>الجمعيات المحلية</a:t>
            </a:r>
            <a:r>
              <a:rPr lang="ar-DZ" sz="2800" dirty="0"/>
              <a:t> (خصوصًا جمعية "بيولوجيا، تنوع الحياة والاستدامة" </a:t>
            </a:r>
            <a:r>
              <a:rPr lang="fr-FR" sz="2800" dirty="0" smtClean="0"/>
              <a:t>(BBD</a:t>
            </a:r>
            <a:endParaRPr lang="fr-FR" sz="2800" dirty="0"/>
          </a:p>
        </p:txBody>
      </p:sp>
      <p:pic>
        <p:nvPicPr>
          <p:cNvPr id="6" name="Picture 4" descr="C:\Users\aldaleel\Desktop\logo.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4879" y="0"/>
            <a:ext cx="1288692" cy="1213454"/>
          </a:xfrm>
          <a:prstGeom prst="rect">
            <a:avLst/>
          </a:prstGeom>
          <a:solidFill>
            <a:schemeClr val="bg1"/>
          </a:solidFill>
          <a:ln>
            <a:noFill/>
          </a:ln>
        </p:spPr>
      </p:pic>
      <p:pic>
        <p:nvPicPr>
          <p:cNvPr id="7" name="Imag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5378" y="1811318"/>
            <a:ext cx="1153795" cy="476885"/>
          </a:xfrm>
          <a:prstGeom prst="rect">
            <a:avLst/>
          </a:prstGeom>
          <a:noFill/>
          <a:ln>
            <a:noFill/>
          </a:ln>
        </p:spPr>
      </p:pic>
      <p:pic>
        <p:nvPicPr>
          <p:cNvPr id="8" name="Image 7" descr="FFEM-logo"/>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48885" y="1773535"/>
            <a:ext cx="2166620" cy="552450"/>
          </a:xfrm>
          <a:prstGeom prst="rect">
            <a:avLst/>
          </a:prstGeom>
          <a:noFill/>
          <a:ln>
            <a:noFill/>
          </a:ln>
        </p:spPr>
      </p:pic>
    </p:spTree>
    <p:extLst>
      <p:ext uri="{BB962C8B-B14F-4D97-AF65-F5344CB8AC3E}">
        <p14:creationId xmlns:p14="http://schemas.microsoft.com/office/powerpoint/2010/main" val="7565191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2"/>
          <p:cNvSpPr txBox="1">
            <a:spLocks/>
          </p:cNvSpPr>
          <p:nvPr/>
        </p:nvSpPr>
        <p:spPr>
          <a:xfrm>
            <a:off x="0" y="-27384"/>
            <a:ext cx="9144000" cy="6966067"/>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sp>
        <p:nvSpPr>
          <p:cNvPr id="307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6" name="Rectangle 4"/>
          <p:cNvSpPr>
            <a:spLocks noChangeArrowheads="1"/>
          </p:cNvSpPr>
          <p:nvPr/>
        </p:nvSpPr>
        <p:spPr bwMode="auto">
          <a:xfrm>
            <a:off x="251520" y="188640"/>
            <a:ext cx="8496944"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r>
              <a:rPr lang="ar-DZ" sz="2400" dirty="0"/>
              <a:t>منهجية إنشاء المرصد الوطني للمناطق الرطبة في سبخات الأوراس </a:t>
            </a:r>
            <a:r>
              <a:rPr lang="fr-FR" sz="2400" dirty="0" smtClean="0"/>
              <a:t>(OZHSA)  16</a:t>
            </a:r>
            <a:r>
              <a:rPr lang="ar-DZ" sz="2400" dirty="0" smtClean="0"/>
              <a:t>خطوة </a:t>
            </a:r>
            <a:r>
              <a:rPr lang="ar-DZ" sz="2400" dirty="0"/>
              <a:t>وإطار عمل </a:t>
            </a:r>
            <a:r>
              <a:rPr lang="fr-FR" sz="2400" dirty="0" smtClean="0"/>
              <a:t>DPSIR</a:t>
            </a:r>
            <a:endParaRPr lang="fr-FR" sz="2400" b="1" dirty="0"/>
          </a:p>
        </p:txBody>
      </p:sp>
      <p:graphicFrame>
        <p:nvGraphicFramePr>
          <p:cNvPr id="7" name="Tableau 6"/>
          <p:cNvGraphicFramePr>
            <a:graphicFrameLocks noGrp="1"/>
          </p:cNvGraphicFramePr>
          <p:nvPr>
            <p:extLst>
              <p:ext uri="{D42A27DB-BD31-4B8C-83A1-F6EECF244321}">
                <p14:modId xmlns:p14="http://schemas.microsoft.com/office/powerpoint/2010/main" val="2485457349"/>
              </p:ext>
            </p:extLst>
          </p:nvPr>
        </p:nvGraphicFramePr>
        <p:xfrm>
          <a:off x="107504" y="1297458"/>
          <a:ext cx="8928992" cy="5363404"/>
        </p:xfrm>
        <a:graphic>
          <a:graphicData uri="http://schemas.openxmlformats.org/drawingml/2006/table">
            <a:tbl>
              <a:tblPr/>
              <a:tblGrid>
                <a:gridCol w="2268760">
                  <a:extLst>
                    <a:ext uri="{9D8B030D-6E8A-4147-A177-3AD203B41FA5}">
                      <a16:colId xmlns:a16="http://schemas.microsoft.com/office/drawing/2014/main" val="20000"/>
                    </a:ext>
                  </a:extLst>
                </a:gridCol>
                <a:gridCol w="6660232">
                  <a:extLst>
                    <a:ext uri="{9D8B030D-6E8A-4147-A177-3AD203B41FA5}">
                      <a16:colId xmlns:a16="http://schemas.microsoft.com/office/drawing/2014/main" val="20001"/>
                    </a:ext>
                  </a:extLst>
                </a:gridCol>
              </a:tblGrid>
              <a:tr h="372304">
                <a:tc>
                  <a:txBody>
                    <a:bodyPr/>
                    <a:lstStyle/>
                    <a:p>
                      <a:pPr algn="ctr">
                        <a:spcAft>
                          <a:spcPts val="0"/>
                        </a:spcAft>
                      </a:pPr>
                      <a:r>
                        <a:rPr lang="ar-DZ" sz="1550" b="1" dirty="0" smtClean="0">
                          <a:latin typeface="+mj-lt"/>
                          <a:ea typeface="Times New Roman"/>
                          <a:cs typeface="Times New Roman"/>
                        </a:rPr>
                        <a:t>المراحل</a:t>
                      </a:r>
                      <a:r>
                        <a:rPr lang="fr-FR" sz="1550" b="1" dirty="0" smtClean="0">
                          <a:latin typeface="+mj-lt"/>
                          <a:ea typeface="Times New Roman"/>
                          <a:cs typeface="Times New Roman"/>
                        </a:rPr>
                        <a:t> </a:t>
                      </a:r>
                      <a:endParaRPr lang="fr-FR" sz="1550" dirty="0">
                        <a:latin typeface="+mj-lt"/>
                        <a:ea typeface="Times New Roman"/>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DZ" sz="1550" b="1" dirty="0" smtClean="0">
                          <a:latin typeface="+mj-lt"/>
                          <a:ea typeface="Times New Roman"/>
                          <a:cs typeface="Times New Roman"/>
                        </a:rPr>
                        <a:t>مرصد المناطق الرطبة لسبخات الأوراس</a:t>
                      </a:r>
                      <a:endParaRPr lang="fr-FR" sz="1550" dirty="0">
                        <a:latin typeface="+mj-lt"/>
                        <a:ea typeface="Times New Roman"/>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4584">
                <a:tc>
                  <a:txBody>
                    <a:bodyPr/>
                    <a:lstStyle/>
                    <a:p>
                      <a:pPr marL="90488" indent="0" algn="ctr" rtl="1">
                        <a:spcAft>
                          <a:spcPts val="0"/>
                        </a:spcAft>
                      </a:pPr>
                      <a:r>
                        <a:rPr lang="fr-FR" sz="1550" b="1" dirty="0" smtClean="0">
                          <a:latin typeface="+mj-lt"/>
                          <a:ea typeface="Times New Roman"/>
                          <a:cs typeface="Times New Roman"/>
                        </a:rPr>
                        <a:t> 1</a:t>
                      </a:r>
                      <a:r>
                        <a:rPr lang="fr-FR" sz="1550" dirty="0" smtClean="0">
                          <a:latin typeface="+mj-lt"/>
                          <a:ea typeface="Times New Roman"/>
                          <a:cs typeface="Times New Roman"/>
                        </a:rPr>
                        <a:t> </a:t>
                      </a:r>
                      <a:r>
                        <a:rPr lang="ar-DZ" sz="1550" dirty="0" smtClean="0">
                          <a:latin typeface="+mj-lt"/>
                          <a:ea typeface="Times New Roman"/>
                          <a:cs typeface="Times New Roman"/>
                        </a:rPr>
                        <a:t>منح السلطة لمنظمة (أو اتحاد)</a:t>
                      </a:r>
                      <a:endParaRPr lang="fr-FR" sz="1550" dirty="0">
                        <a:solidFill>
                          <a:schemeClr val="tx1"/>
                        </a:solidFill>
                        <a:latin typeface="+mj-lt"/>
                        <a:ea typeface="Times New Roman"/>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r>
                        <a:rPr lang="ar-DZ" sz="1800" b="0" i="0" kern="1200" dirty="0" smtClean="0">
                          <a:solidFill>
                            <a:schemeClr val="tx1"/>
                          </a:solidFill>
                          <a:effectLst/>
                          <a:latin typeface="+mn-lt"/>
                          <a:ea typeface="+mn-ea"/>
                          <a:cs typeface="+mn-cs"/>
                        </a:rPr>
                        <a:t>المديرية العامة للغابات (نقطة وطنية)</a:t>
                      </a:r>
                    </a:p>
                    <a:p>
                      <a:pPr algn="r" rtl="1"/>
                      <a:r>
                        <a:rPr lang="ar-DZ" sz="1800" b="0" i="0" kern="1200" dirty="0" smtClean="0">
                          <a:solidFill>
                            <a:schemeClr val="tx1"/>
                          </a:solidFill>
                          <a:effectLst/>
                          <a:latin typeface="+mn-lt"/>
                          <a:ea typeface="+mn-ea"/>
                          <a:cs typeface="+mn-cs"/>
                        </a:rPr>
                        <a:t>مديرية غابات ولاية باتنة (نقطة محورية)</a:t>
                      </a:r>
                    </a:p>
                    <a:p>
                      <a:pPr algn="r" rtl="1"/>
                      <a:r>
                        <a:rPr lang="ar-DZ" sz="1800" b="0" i="0" kern="1200" dirty="0" smtClean="0">
                          <a:solidFill>
                            <a:schemeClr val="tx1"/>
                          </a:solidFill>
                          <a:effectLst/>
                          <a:latin typeface="+mn-lt"/>
                          <a:ea typeface="+mn-ea"/>
                          <a:cs typeface="+mn-cs"/>
                        </a:rPr>
                        <a:t>منظمة غير حكومية شريكة: </a:t>
                      </a:r>
                      <a:r>
                        <a:rPr lang="fr-FR" sz="1800" b="0" i="0" kern="1200" dirty="0" smtClean="0">
                          <a:solidFill>
                            <a:schemeClr val="tx1"/>
                          </a:solidFill>
                          <a:effectLst/>
                          <a:latin typeface="+mn-lt"/>
                          <a:ea typeface="+mn-ea"/>
                          <a:cs typeface="+mn-cs"/>
                        </a:rPr>
                        <a:t>ANAO</a:t>
                      </a:r>
                      <a:endParaRPr lang="fr-FR" sz="1800" b="0" i="0" kern="1200" dirty="0">
                        <a:solidFill>
                          <a:schemeClr val="tx1"/>
                        </a:solidFill>
                        <a:effectLst/>
                        <a:latin typeface="+mn-lt"/>
                        <a:ea typeface="+mn-ea"/>
                        <a:cs typeface="+mn-cs"/>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4584">
                <a:tc>
                  <a:txBody>
                    <a:bodyPr/>
                    <a:lstStyle/>
                    <a:p>
                      <a:pPr marL="90488" indent="0" algn="ctr">
                        <a:spcAft>
                          <a:spcPts val="0"/>
                        </a:spcAft>
                      </a:pPr>
                      <a:r>
                        <a:rPr lang="ar-DZ" sz="1550" b="1" dirty="0" smtClean="0">
                          <a:latin typeface="+mj-lt"/>
                          <a:ea typeface="Calibri"/>
                          <a:cs typeface="Times New Roman"/>
                        </a:rPr>
                        <a:t>2 - تحديد محيط المرصد ومواضيعه</a:t>
                      </a:r>
                      <a:endParaRPr lang="ar-DZ" sz="155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r>
                        <a:rPr lang="ar-DZ" sz="1800" b="0" i="0" kern="1200" dirty="0" smtClean="0">
                          <a:solidFill>
                            <a:schemeClr val="tx1"/>
                          </a:solidFill>
                          <a:effectLst/>
                          <a:latin typeface="+mn-lt"/>
                          <a:ea typeface="+mn-ea"/>
                          <a:cs typeface="+mn-cs"/>
                        </a:rPr>
                        <a:t>موضوع المحيط: مرصد البيئة</a:t>
                      </a:r>
                    </a:p>
                    <a:p>
                      <a:pPr algn="r" rtl="1"/>
                      <a:r>
                        <a:rPr lang="ar-DZ" sz="1800" b="0" i="0" kern="1200" dirty="0" smtClean="0">
                          <a:solidFill>
                            <a:schemeClr val="tx1"/>
                          </a:solidFill>
                          <a:effectLst/>
                          <a:latin typeface="+mn-lt"/>
                          <a:ea typeface="+mn-ea"/>
                          <a:cs typeface="+mn-cs"/>
                        </a:rPr>
                        <a:t>المحيط الجغرافي: مجمع سبخات الأوراس</a:t>
                      </a:r>
                    </a:p>
                    <a:p>
                      <a:pPr algn="r" rtl="1"/>
                      <a:r>
                        <a:rPr lang="ar-DZ" sz="1800" b="0" i="0" kern="1200" dirty="0" smtClean="0">
                          <a:solidFill>
                            <a:schemeClr val="tx1"/>
                          </a:solidFill>
                          <a:effectLst/>
                          <a:latin typeface="+mn-lt"/>
                          <a:ea typeface="+mn-ea"/>
                          <a:cs typeface="+mn-cs"/>
                        </a:rPr>
                        <a:t>الإطار الإداري: ولاية باتنة، ولاية خنشلة، ولاية أم البواقي، ولاية سطيف، ولاية تبسة، ولاية سوق أهراس والملة.</a:t>
                      </a:r>
                      <a:endParaRPr lang="ar-DZ" sz="1800" b="0" i="0" kern="1200" dirty="0">
                        <a:solidFill>
                          <a:schemeClr val="tx1"/>
                        </a:solidFill>
                        <a:effectLst/>
                        <a:latin typeface="+mn-lt"/>
                        <a:ea typeface="+mn-ea"/>
                        <a:cs typeface="+mn-cs"/>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74365">
                <a:tc>
                  <a:txBody>
                    <a:bodyPr/>
                    <a:lstStyle/>
                    <a:p>
                      <a:pPr marL="90488" indent="0" algn="ctr">
                        <a:spcAft>
                          <a:spcPts val="0"/>
                        </a:spcAft>
                      </a:pPr>
                      <a:r>
                        <a:rPr lang="ar-DZ" sz="1550" b="1" dirty="0" smtClean="0">
                          <a:latin typeface="+mj-lt"/>
                          <a:ea typeface="Calibri"/>
                          <a:cs typeface="Times New Roman"/>
                        </a:rPr>
                        <a:t>3 - تحديد الأهداف والغايات</a:t>
                      </a:r>
                      <a:endParaRPr lang="ar-DZ" sz="155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71463" indent="-180975" algn="just" rtl="1">
                        <a:spcAft>
                          <a:spcPts val="0"/>
                        </a:spcAft>
                      </a:pPr>
                      <a:r>
                        <a:rPr lang="ar-DZ" sz="1550" b="1" u="sng" dirty="0" smtClean="0">
                          <a:latin typeface="+mj-lt"/>
                          <a:ea typeface="Times New Roman"/>
                          <a:cs typeface="Times New Roman"/>
                        </a:rPr>
                        <a:t>الأهداف:</a:t>
                      </a:r>
                    </a:p>
                    <a:p>
                      <a:pPr marL="271463" indent="-180975" algn="just" rtl="1">
                        <a:spcAft>
                          <a:spcPts val="0"/>
                        </a:spcAft>
                      </a:pPr>
                      <a:r>
                        <a:rPr lang="ar-DZ" sz="1550" b="0" u="none" dirty="0" smtClean="0">
                          <a:latin typeface="+mj-lt"/>
                          <a:ea typeface="Times New Roman"/>
                          <a:cs typeface="Times New Roman"/>
                        </a:rPr>
                        <a:t>تحليل حالة الأراضي الرطبة والخدمات البيئية</a:t>
                      </a:r>
                    </a:p>
                    <a:p>
                      <a:pPr marL="271463" indent="-180975" algn="just" rtl="1">
                        <a:spcAft>
                          <a:spcPts val="0"/>
                        </a:spcAft>
                      </a:pPr>
                      <a:r>
                        <a:rPr lang="ar-DZ" sz="1550" b="0" u="none" dirty="0" smtClean="0">
                          <a:latin typeface="+mj-lt"/>
                          <a:ea typeface="Times New Roman"/>
                          <a:cs typeface="Times New Roman"/>
                        </a:rPr>
                        <a:t>تعزيز الإدارة التكيفية والمستدامة (التوفيق بين الحفظ والاقتصاد الاجتماعي)</a:t>
                      </a:r>
                    </a:p>
                    <a:p>
                      <a:pPr marL="271463" indent="-180975" algn="just" rtl="1">
                        <a:spcAft>
                          <a:spcPts val="0"/>
                        </a:spcAft>
                      </a:pPr>
                      <a:r>
                        <a:rPr lang="ar-DZ" sz="1550" b="0" u="none" dirty="0" smtClean="0">
                          <a:latin typeface="+mj-lt"/>
                          <a:ea typeface="Times New Roman"/>
                          <a:cs typeface="Times New Roman"/>
                        </a:rPr>
                        <a:t>تحديد المؤشرات التي يجب </a:t>
                      </a:r>
                      <a:r>
                        <a:rPr lang="ar-DZ" sz="1550" b="0" u="none" dirty="0" err="1" smtClean="0">
                          <a:latin typeface="+mj-lt"/>
                          <a:ea typeface="Times New Roman"/>
                          <a:cs typeface="Times New Roman"/>
                        </a:rPr>
                        <a:t>إستخدامها</a:t>
                      </a:r>
                      <a:endParaRPr lang="ar-DZ" sz="1550" b="0" u="none" dirty="0" smtClean="0">
                        <a:latin typeface="+mj-lt"/>
                        <a:ea typeface="Times New Roman"/>
                        <a:cs typeface="Times New Roman"/>
                      </a:endParaRPr>
                    </a:p>
                    <a:p>
                      <a:pPr marL="271463" indent="-180975" algn="just" rtl="1">
                        <a:spcAft>
                          <a:spcPts val="0"/>
                        </a:spcAft>
                      </a:pPr>
                      <a:r>
                        <a:rPr lang="ar-DZ" sz="1550" b="0" u="none" dirty="0" smtClean="0">
                          <a:latin typeface="+mj-lt"/>
                          <a:ea typeface="Times New Roman"/>
                          <a:cs typeface="Times New Roman"/>
                        </a:rPr>
                        <a:t>إنشاء قواعد بيانات تجمع جميع البيانات الموجودة</a:t>
                      </a:r>
                    </a:p>
                    <a:p>
                      <a:pPr marL="271463" indent="-180975" algn="just" rtl="1">
                        <a:spcAft>
                          <a:spcPts val="0"/>
                        </a:spcAft>
                      </a:pPr>
                      <a:r>
                        <a:rPr lang="ar-DZ" sz="1550" b="0" u="none" dirty="0" smtClean="0">
                          <a:latin typeface="+mj-lt"/>
                          <a:ea typeface="Times New Roman"/>
                          <a:cs typeface="Times New Roman"/>
                        </a:rPr>
                        <a:t>دق ناقوس الخطر على أساس هذه المعرفة</a:t>
                      </a:r>
                    </a:p>
                    <a:p>
                      <a:pPr marL="271463" indent="-180975" algn="just" rtl="1">
                        <a:spcAft>
                          <a:spcPts val="0"/>
                        </a:spcAft>
                      </a:pPr>
                      <a:r>
                        <a:rPr lang="ar-DZ" sz="1550" b="0" u="none" dirty="0" smtClean="0">
                          <a:latin typeface="+mj-lt"/>
                          <a:ea typeface="Times New Roman"/>
                          <a:cs typeface="Times New Roman"/>
                        </a:rPr>
                        <a:t>الأهداف: الجمهور العام؛ المستخدمون المحليون؛ صناع القرار (الوطني/المحلي)؛ المجتمع الدولي؛ العلماء؛ المجتمع المدني</a:t>
                      </a:r>
                      <a:endParaRPr lang="ar-DZ" sz="1550" b="0" u="none" dirty="0">
                        <a:latin typeface="+mj-lt"/>
                        <a:ea typeface="Times New Roman"/>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73667">
                <a:tc>
                  <a:txBody>
                    <a:bodyPr/>
                    <a:lstStyle/>
                    <a:p>
                      <a:pPr marL="90488" indent="0" algn="ctr">
                        <a:lnSpc>
                          <a:spcPct val="107000"/>
                        </a:lnSpc>
                        <a:spcAft>
                          <a:spcPts val="0"/>
                        </a:spcAft>
                      </a:pPr>
                      <a:r>
                        <a:rPr lang="ar-DZ" sz="1550" b="1" dirty="0" smtClean="0">
                          <a:latin typeface="+mj-lt"/>
                          <a:ea typeface="Calibri"/>
                          <a:cs typeface="Arial"/>
                        </a:rPr>
                        <a:t>4- تحديد مبادئ المرصد</a:t>
                      </a:r>
                      <a:endParaRPr lang="ar-DZ" sz="1550" b="1" dirty="0" smtClean="0">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71463" indent="-180975" algn="just" rtl="1">
                        <a:spcAft>
                          <a:spcPts val="0"/>
                        </a:spcAft>
                      </a:pPr>
                      <a:r>
                        <a:rPr lang="ar-DZ" sz="1550" b="1" u="sng" dirty="0" smtClean="0">
                          <a:latin typeface="+mj-lt"/>
                          <a:ea typeface="Calibri"/>
                          <a:cs typeface="Times New Roman"/>
                        </a:rPr>
                        <a:t>مبادئ الفعالية:</a:t>
                      </a:r>
                    </a:p>
                    <a:p>
                      <a:pPr marL="271463" indent="-180975" algn="just" rtl="1">
                        <a:spcAft>
                          <a:spcPts val="0"/>
                        </a:spcAft>
                      </a:pPr>
                      <a:r>
                        <a:rPr lang="ar-DZ" sz="1550" b="0" u="none" dirty="0" smtClean="0">
                          <a:latin typeface="+mj-lt"/>
                          <a:ea typeface="Calibri"/>
                          <a:cs typeface="Times New Roman"/>
                        </a:rPr>
                        <a:t>النظر في الاحتمالات فيما يتعلق بالواقع الميداني</a:t>
                      </a:r>
                    </a:p>
                    <a:p>
                      <a:pPr marL="271463" indent="-180975" algn="just" rtl="1">
                        <a:spcAft>
                          <a:spcPts val="0"/>
                        </a:spcAft>
                      </a:pPr>
                      <a:r>
                        <a:rPr lang="ar-DZ" sz="1550" b="0" u="none" dirty="0" smtClean="0">
                          <a:latin typeface="+mj-lt"/>
                          <a:ea typeface="Calibri"/>
                          <a:cs typeface="Times New Roman"/>
                        </a:rPr>
                        <a:t>مبادئ العمل:</a:t>
                      </a:r>
                    </a:p>
                    <a:p>
                      <a:pPr marL="271463" indent="-180975" algn="just" rtl="1">
                        <a:spcAft>
                          <a:spcPts val="0"/>
                        </a:spcAft>
                      </a:pPr>
                      <a:r>
                        <a:rPr lang="ar-DZ" sz="1550" b="0" u="none" dirty="0" smtClean="0">
                          <a:latin typeface="+mj-lt"/>
                          <a:ea typeface="Calibri"/>
                          <a:cs typeface="Times New Roman"/>
                        </a:rPr>
                        <a:t>تبادل الخبرات والمعارف مع الشركاء</a:t>
                      </a:r>
                    </a:p>
                    <a:p>
                      <a:pPr marL="271463" indent="-180975" algn="just" rtl="1">
                        <a:spcAft>
                          <a:spcPts val="0"/>
                        </a:spcAft>
                      </a:pPr>
                      <a:r>
                        <a:rPr lang="ar-DZ" sz="1550" b="0" u="none" dirty="0" smtClean="0">
                          <a:latin typeface="+mj-lt"/>
                          <a:ea typeface="Calibri"/>
                          <a:cs typeface="Times New Roman"/>
                        </a:rPr>
                        <a:t>الاتصالات</a:t>
                      </a:r>
                      <a:endParaRPr lang="ar-DZ" sz="1550" b="0" u="none" dirty="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2325257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0" y="-27384"/>
            <a:ext cx="9144000" cy="6966067"/>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graphicFrame>
        <p:nvGraphicFramePr>
          <p:cNvPr id="4" name="Tableau 3"/>
          <p:cNvGraphicFramePr>
            <a:graphicFrameLocks noGrp="1"/>
          </p:cNvGraphicFramePr>
          <p:nvPr>
            <p:extLst>
              <p:ext uri="{D42A27DB-BD31-4B8C-83A1-F6EECF244321}">
                <p14:modId xmlns:p14="http://schemas.microsoft.com/office/powerpoint/2010/main" val="3940680545"/>
              </p:ext>
            </p:extLst>
          </p:nvPr>
        </p:nvGraphicFramePr>
        <p:xfrm>
          <a:off x="179512" y="188640"/>
          <a:ext cx="8784976" cy="6336704"/>
        </p:xfrm>
        <a:graphic>
          <a:graphicData uri="http://schemas.openxmlformats.org/drawingml/2006/table">
            <a:tbl>
              <a:tblPr/>
              <a:tblGrid>
                <a:gridCol w="1918415">
                  <a:extLst>
                    <a:ext uri="{9D8B030D-6E8A-4147-A177-3AD203B41FA5}">
                      <a16:colId xmlns:a16="http://schemas.microsoft.com/office/drawing/2014/main" val="20000"/>
                    </a:ext>
                  </a:extLst>
                </a:gridCol>
                <a:gridCol w="6866561">
                  <a:extLst>
                    <a:ext uri="{9D8B030D-6E8A-4147-A177-3AD203B41FA5}">
                      <a16:colId xmlns:a16="http://schemas.microsoft.com/office/drawing/2014/main" val="20001"/>
                    </a:ext>
                  </a:extLst>
                </a:gridCol>
              </a:tblGrid>
              <a:tr h="358022">
                <a:tc>
                  <a:txBody>
                    <a:bodyPr/>
                    <a:lstStyle/>
                    <a:p>
                      <a:pPr marL="90488" indent="0" algn="ctr" rtl="1">
                        <a:lnSpc>
                          <a:spcPct val="107000"/>
                        </a:lnSpc>
                        <a:spcAft>
                          <a:spcPts val="0"/>
                        </a:spcAft>
                      </a:pPr>
                      <a:r>
                        <a:rPr lang="fr-FR" sz="1600" b="1" dirty="0" smtClean="0">
                          <a:latin typeface="+mj-lt"/>
                          <a:ea typeface="Calibri"/>
                          <a:cs typeface="Arial"/>
                        </a:rPr>
                        <a:t>5. </a:t>
                      </a:r>
                      <a:r>
                        <a:rPr lang="ar-DZ" sz="1600" dirty="0" smtClean="0">
                          <a:latin typeface="+mj-lt"/>
                          <a:ea typeface="Calibri"/>
                          <a:cs typeface="Arial"/>
                        </a:rPr>
                        <a:t>الإطار المنطقي للمرصد </a:t>
                      </a:r>
                      <a:r>
                        <a:rPr lang="fr-FR" sz="1600" dirty="0" smtClean="0">
                          <a:latin typeface="+mj-lt"/>
                          <a:ea typeface="Calibri"/>
                          <a:cs typeface="Arial"/>
                        </a:rPr>
                        <a:t>(DPSIR)</a:t>
                      </a:r>
                      <a:endParaRPr lang="fr-FR" sz="1600" dirty="0" smtClean="0">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2413" algn="just" rtl="1">
                        <a:spcAft>
                          <a:spcPts val="0"/>
                        </a:spcAft>
                        <a:buFont typeface="Wingdings"/>
                        <a:buChar char=""/>
                      </a:pPr>
                      <a:r>
                        <a:rPr lang="ar-DZ" sz="1600" b="0" u="none" dirty="0" smtClean="0">
                          <a:solidFill>
                            <a:srgbClr val="000000"/>
                          </a:solidFill>
                          <a:effectLst/>
                          <a:latin typeface="+mj-lt"/>
                          <a:ea typeface="Calibri"/>
                          <a:cs typeface="Arial"/>
                        </a:rPr>
                        <a:t>القوى الدافعة: تغير المناخ ، البحث عن التنمية الاجتماعية والاقتصادية ، الحكم</a:t>
                      </a:r>
                    </a:p>
                    <a:p>
                      <a:pPr marL="342900" lvl="0" indent="-252413" algn="just" rtl="1">
                        <a:spcAft>
                          <a:spcPts val="0"/>
                        </a:spcAft>
                        <a:buFont typeface="Wingdings"/>
                        <a:buChar char=""/>
                      </a:pPr>
                      <a:r>
                        <a:rPr lang="ar-DZ" sz="1600" b="0" u="none" dirty="0" smtClean="0">
                          <a:solidFill>
                            <a:srgbClr val="000000"/>
                          </a:solidFill>
                          <a:effectLst/>
                          <a:latin typeface="+mj-lt"/>
                          <a:ea typeface="Calibri"/>
                          <a:cs typeface="Arial"/>
                        </a:rPr>
                        <a:t>الضغوط: التلوث ، توسيع الأراضي الزراعية ، الإدارة القطاعية</a:t>
                      </a:r>
                    </a:p>
                    <a:p>
                      <a:pPr marL="342900" lvl="0" indent="-252413" algn="just" rtl="1">
                        <a:spcAft>
                          <a:spcPts val="0"/>
                        </a:spcAft>
                        <a:buFont typeface="Wingdings"/>
                        <a:buChar char=""/>
                      </a:pPr>
                      <a:r>
                        <a:rPr lang="ar-DZ" sz="1600" b="0" u="none" dirty="0" smtClean="0">
                          <a:solidFill>
                            <a:srgbClr val="000000"/>
                          </a:solidFill>
                          <a:effectLst/>
                          <a:latin typeface="+mj-lt"/>
                          <a:ea typeface="Calibri"/>
                          <a:cs typeface="Arial"/>
                        </a:rPr>
                        <a:t>الدولة: جودة التربة والمياه والمناخ</a:t>
                      </a:r>
                    </a:p>
                    <a:p>
                      <a:pPr marL="342900" lvl="0" indent="-252413" algn="just" rtl="1">
                        <a:spcAft>
                          <a:spcPts val="0"/>
                        </a:spcAft>
                        <a:buFont typeface="Wingdings"/>
                        <a:buChar char=""/>
                      </a:pPr>
                      <a:r>
                        <a:rPr lang="ar-DZ" sz="1600" b="0" u="none" dirty="0" smtClean="0">
                          <a:solidFill>
                            <a:srgbClr val="000000"/>
                          </a:solidFill>
                          <a:effectLst/>
                          <a:latin typeface="+mj-lt"/>
                          <a:ea typeface="Calibri"/>
                          <a:cs typeface="Arial"/>
                        </a:rPr>
                        <a:t>الأثر: خدمات النظم الإيكولوجية، والقدرة على الصمود، والاستدامة</a:t>
                      </a:r>
                    </a:p>
                    <a:p>
                      <a:pPr marL="342900" lvl="0" indent="-252413" algn="just" rtl="1">
                        <a:spcAft>
                          <a:spcPts val="0"/>
                        </a:spcAft>
                        <a:buFont typeface="Wingdings"/>
                        <a:buChar char=""/>
                      </a:pPr>
                      <a:r>
                        <a:rPr lang="ar-DZ" sz="1600" b="0" u="none" dirty="0" smtClean="0">
                          <a:solidFill>
                            <a:srgbClr val="000000"/>
                          </a:solidFill>
                          <a:effectLst/>
                          <a:latin typeface="+mj-lt"/>
                          <a:ea typeface="Calibri"/>
                          <a:cs typeface="Arial"/>
                        </a:rPr>
                        <a:t>الأجوبة: الاستراتيجية الوطنية لحفظ الطبيعة</a:t>
                      </a:r>
                      <a:endParaRPr lang="ar-DZ" sz="1600" b="0" u="none" dirty="0" smtClean="0">
                        <a:solidFill>
                          <a:srgbClr val="000000"/>
                        </a:solidFill>
                        <a:effectLst/>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6876">
                <a:tc>
                  <a:txBody>
                    <a:bodyPr/>
                    <a:lstStyle/>
                    <a:p>
                      <a:pPr marL="90488" indent="0" algn="ctr">
                        <a:spcAft>
                          <a:spcPts val="0"/>
                        </a:spcAft>
                      </a:pPr>
                      <a:r>
                        <a:rPr lang="ar-DZ" sz="1600" b="1" dirty="0" smtClean="0">
                          <a:latin typeface="+mj-lt"/>
                          <a:ea typeface="Calibri"/>
                          <a:cs typeface="Times New Roman"/>
                        </a:rPr>
                        <a:t>6 - تحديد مواضيع محددة لتحقيق الأهداف</a:t>
                      </a:r>
                      <a:endParaRPr lang="ar-DZ" sz="160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2413" algn="just">
                        <a:spcAft>
                          <a:spcPts val="0"/>
                        </a:spcAft>
                        <a:buFont typeface="Wingdings"/>
                        <a:buChar char=""/>
                      </a:pPr>
                      <a:r>
                        <a:rPr lang="fr-FR" sz="1600" dirty="0">
                          <a:solidFill>
                            <a:srgbClr val="000000"/>
                          </a:solidFill>
                          <a:latin typeface="+mj-lt"/>
                          <a:ea typeface="Calibri"/>
                          <a:cs typeface="Arial"/>
                        </a:rPr>
                        <a:t>S</a:t>
                      </a:r>
                      <a:r>
                        <a:rPr lang="fr-FR" sz="1600" dirty="0" smtClean="0">
                          <a:solidFill>
                            <a:srgbClr val="000000"/>
                          </a:solidFill>
                          <a:latin typeface="+mj-lt"/>
                          <a:ea typeface="Calibri"/>
                          <a:cs typeface="Arial"/>
                        </a:rPr>
                        <a:t>urveillance </a:t>
                      </a:r>
                      <a:r>
                        <a:rPr lang="fr-FR" sz="1600" dirty="0">
                          <a:solidFill>
                            <a:srgbClr val="000000"/>
                          </a:solidFill>
                          <a:latin typeface="+mj-lt"/>
                          <a:ea typeface="Calibri"/>
                          <a:cs typeface="Arial"/>
                        </a:rPr>
                        <a:t>des </a:t>
                      </a:r>
                      <a:r>
                        <a:rPr lang="fr-FR" sz="1600" dirty="0" err="1" smtClean="0">
                          <a:solidFill>
                            <a:srgbClr val="000000"/>
                          </a:solidFill>
                          <a:latin typeface="+mj-lt"/>
                          <a:ea typeface="Calibri"/>
                          <a:cs typeface="Arial"/>
                        </a:rPr>
                        <a:t>ZH</a:t>
                      </a:r>
                      <a:r>
                        <a:rPr lang="fr-FR" sz="1600" dirty="0">
                          <a:solidFill>
                            <a:srgbClr val="000000"/>
                          </a:solidFill>
                          <a:latin typeface="+mj-lt"/>
                          <a:ea typeface="Calibri"/>
                          <a:cs typeface="Arial"/>
                        </a:rPr>
                        <a:t> : eau, sol, climat, biodiversité fonctionnelle, habitats</a:t>
                      </a:r>
                    </a:p>
                    <a:p>
                      <a:pPr marL="342900" lvl="0" indent="-252413" algn="just">
                        <a:spcAft>
                          <a:spcPts val="0"/>
                        </a:spcAft>
                        <a:buFont typeface="Wingdings"/>
                        <a:buChar char=""/>
                      </a:pPr>
                      <a:r>
                        <a:rPr lang="fr-FR" sz="1600" dirty="0">
                          <a:solidFill>
                            <a:srgbClr val="000000"/>
                          </a:solidFill>
                          <a:latin typeface="+mj-lt"/>
                          <a:ea typeface="Calibri"/>
                          <a:cs typeface="Arial"/>
                        </a:rPr>
                        <a:t>S</a:t>
                      </a:r>
                      <a:r>
                        <a:rPr lang="fr-FR" sz="1600" dirty="0" smtClean="0">
                          <a:solidFill>
                            <a:srgbClr val="000000"/>
                          </a:solidFill>
                          <a:latin typeface="+mj-lt"/>
                          <a:ea typeface="Calibri"/>
                          <a:cs typeface="Arial"/>
                        </a:rPr>
                        <a:t>ervices </a:t>
                      </a:r>
                      <a:r>
                        <a:rPr lang="fr-FR" sz="1600" dirty="0">
                          <a:solidFill>
                            <a:srgbClr val="000000"/>
                          </a:solidFill>
                          <a:latin typeface="+mj-lt"/>
                          <a:ea typeface="Calibri"/>
                          <a:cs typeface="Arial"/>
                        </a:rPr>
                        <a:t>écologiques et demande socio-économiques, pressions sur les zones humides et les moteurs </a:t>
                      </a:r>
                    </a:p>
                    <a:p>
                      <a:pPr marL="342900" lvl="0" indent="-252413" algn="just">
                        <a:spcAft>
                          <a:spcPts val="0"/>
                        </a:spcAft>
                        <a:buFont typeface="Wingdings"/>
                        <a:buChar char=""/>
                      </a:pPr>
                      <a:r>
                        <a:rPr lang="fr-FR" sz="1600" dirty="0">
                          <a:solidFill>
                            <a:srgbClr val="000000"/>
                          </a:solidFill>
                          <a:latin typeface="+mj-lt"/>
                          <a:ea typeface="Calibri"/>
                          <a:cs typeface="Arial"/>
                        </a:rPr>
                        <a:t>I</a:t>
                      </a:r>
                      <a:r>
                        <a:rPr lang="fr-FR" sz="1600" dirty="0" smtClean="0">
                          <a:solidFill>
                            <a:srgbClr val="000000"/>
                          </a:solidFill>
                          <a:latin typeface="+mj-lt"/>
                          <a:ea typeface="Calibri"/>
                          <a:cs typeface="Arial"/>
                        </a:rPr>
                        <a:t>ndicateurs</a:t>
                      </a:r>
                      <a:endParaRPr lang="fr-FR" sz="1600" dirty="0">
                        <a:solidFill>
                          <a:srgbClr val="000000"/>
                        </a:solidFill>
                        <a:latin typeface="+mj-lt"/>
                        <a:ea typeface="Calibri"/>
                        <a:cs typeface="Arial"/>
                      </a:endParaRPr>
                    </a:p>
                    <a:p>
                      <a:pPr marL="342900" lvl="0" indent="-252413" algn="just">
                        <a:spcAft>
                          <a:spcPts val="0"/>
                        </a:spcAft>
                        <a:buFont typeface="Wingdings"/>
                        <a:buChar char=""/>
                      </a:pPr>
                      <a:r>
                        <a:rPr lang="fr-FR" sz="1600" dirty="0">
                          <a:solidFill>
                            <a:srgbClr val="000000"/>
                          </a:solidFill>
                          <a:latin typeface="+mj-lt"/>
                          <a:ea typeface="Calibri"/>
                          <a:cs typeface="Arial"/>
                        </a:rPr>
                        <a:t>R</a:t>
                      </a:r>
                      <a:r>
                        <a:rPr lang="fr-FR" sz="1600" dirty="0" smtClean="0">
                          <a:solidFill>
                            <a:srgbClr val="000000"/>
                          </a:solidFill>
                          <a:latin typeface="+mj-lt"/>
                          <a:ea typeface="Calibri"/>
                          <a:cs typeface="Arial"/>
                        </a:rPr>
                        <a:t>éponses </a:t>
                      </a:r>
                      <a:r>
                        <a:rPr lang="fr-FR" sz="1600" dirty="0">
                          <a:solidFill>
                            <a:srgbClr val="000000"/>
                          </a:solidFill>
                          <a:latin typeface="+mj-lt"/>
                          <a:ea typeface="Calibri"/>
                          <a:cs typeface="Arial"/>
                        </a:rPr>
                        <a:t>à la dégradation et à la perte des zones humides</a:t>
                      </a: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3438">
                <a:tc>
                  <a:txBody>
                    <a:bodyPr/>
                    <a:lstStyle/>
                    <a:p>
                      <a:pPr algn="ctr">
                        <a:spcAft>
                          <a:spcPts val="0"/>
                        </a:spcAft>
                      </a:pPr>
                      <a:r>
                        <a:rPr lang="ar-DZ" sz="1600" b="1" dirty="0" smtClean="0">
                          <a:latin typeface="+mj-lt"/>
                          <a:ea typeface="Times New Roman"/>
                          <a:cs typeface="Times New Roman"/>
                        </a:rPr>
                        <a:t>7 - جهود المتابعة</a:t>
                      </a:r>
                      <a:endParaRPr lang="ar-DZ" sz="1600" b="1" dirty="0" smtClean="0">
                        <a:latin typeface="+mj-lt"/>
                        <a:ea typeface="Times New Roman"/>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2413" algn="just" rtl="1">
                        <a:spcAft>
                          <a:spcPts val="0"/>
                        </a:spcAft>
                        <a:buFont typeface="Wingdings"/>
                        <a:buChar char=""/>
                      </a:pPr>
                      <a:r>
                        <a:rPr lang="ar-DZ" sz="1600" dirty="0" smtClean="0">
                          <a:solidFill>
                            <a:srgbClr val="000000"/>
                          </a:solidFill>
                          <a:latin typeface="+mj-lt"/>
                          <a:ea typeface="Calibri"/>
                          <a:cs typeface="Arial"/>
                        </a:rPr>
                        <a:t>المراجع لاكتساب المعرفة المتراكمة</a:t>
                      </a:r>
                    </a:p>
                    <a:p>
                      <a:pPr marL="342900" lvl="0" indent="-252413" algn="just" rtl="1">
                        <a:spcAft>
                          <a:spcPts val="0"/>
                        </a:spcAft>
                        <a:buFont typeface="Wingdings"/>
                        <a:buChar char=""/>
                      </a:pPr>
                      <a:r>
                        <a:rPr lang="ar-DZ" sz="1600" dirty="0" smtClean="0">
                          <a:solidFill>
                            <a:srgbClr val="000000"/>
                          </a:solidFill>
                          <a:latin typeface="+mj-lt"/>
                          <a:ea typeface="Calibri"/>
                          <a:cs typeface="Arial"/>
                        </a:rPr>
                        <a:t>سرد جميع جهود المتابعة والمشاريع المنجزة</a:t>
                      </a:r>
                    </a:p>
                    <a:p>
                      <a:pPr marL="342900" lvl="0" indent="-252413" algn="just" rtl="1">
                        <a:spcAft>
                          <a:spcPts val="0"/>
                        </a:spcAft>
                        <a:buFont typeface="Wingdings"/>
                        <a:buChar char=""/>
                      </a:pPr>
                      <a:r>
                        <a:rPr lang="ar-DZ" sz="1600" dirty="0" smtClean="0">
                          <a:solidFill>
                            <a:srgbClr val="000000"/>
                          </a:solidFill>
                          <a:latin typeface="+mj-lt"/>
                          <a:ea typeface="Calibri"/>
                          <a:cs typeface="Arial"/>
                        </a:rPr>
                        <a:t>التواصل مع السكان المحليين</a:t>
                      </a: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8022">
                <a:tc>
                  <a:txBody>
                    <a:bodyPr/>
                    <a:lstStyle/>
                    <a:p>
                      <a:pPr algn="ctr">
                        <a:spcAft>
                          <a:spcPts val="0"/>
                        </a:spcAft>
                      </a:pPr>
                      <a:r>
                        <a:rPr lang="ar-DZ" sz="1600" b="1" dirty="0" smtClean="0">
                          <a:latin typeface="+mj-lt"/>
                          <a:ea typeface="Calibri"/>
                          <a:cs typeface="Times New Roman"/>
                        </a:rPr>
                        <a:t>8. هيكل </a:t>
                      </a:r>
                      <a:r>
                        <a:rPr lang="ar-DZ" sz="1600" b="1" dirty="0" err="1" smtClean="0">
                          <a:latin typeface="+mj-lt"/>
                          <a:ea typeface="Calibri"/>
                          <a:cs typeface="Times New Roman"/>
                        </a:rPr>
                        <a:t>الحوكمة</a:t>
                      </a:r>
                      <a:r>
                        <a:rPr lang="ar-DZ" sz="1600" b="1" dirty="0" smtClean="0">
                          <a:latin typeface="+mj-lt"/>
                          <a:ea typeface="Calibri"/>
                          <a:cs typeface="Times New Roman"/>
                        </a:rPr>
                        <a:t> والشراكة</a:t>
                      </a:r>
                      <a:endParaRPr lang="fr-FR" sz="1600" dirty="0">
                        <a:latin typeface="+mj-lt"/>
                        <a:ea typeface="Times New Roman"/>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indent="-252413" algn="just" rtl="1">
                        <a:spcAft>
                          <a:spcPts val="0"/>
                        </a:spcAft>
                      </a:pPr>
                      <a:r>
                        <a:rPr lang="ar-DZ" sz="1600" b="1" u="sng" dirty="0" err="1" smtClean="0">
                          <a:solidFill>
                            <a:srgbClr val="000000"/>
                          </a:solidFill>
                          <a:latin typeface="+mj-lt"/>
                          <a:ea typeface="Calibri"/>
                          <a:cs typeface="Arial"/>
                        </a:rPr>
                        <a:t>الحوكمة</a:t>
                      </a:r>
                      <a:endParaRPr lang="ar-DZ" sz="1600" b="1" u="sng" dirty="0" smtClean="0">
                        <a:solidFill>
                          <a:srgbClr val="000000"/>
                        </a:solidFill>
                        <a:latin typeface="+mj-lt"/>
                        <a:ea typeface="Calibri"/>
                        <a:cs typeface="Arial"/>
                      </a:endParaRPr>
                    </a:p>
                    <a:p>
                      <a:pPr marL="342900" indent="-252413" algn="just" rtl="1">
                        <a:spcAft>
                          <a:spcPts val="0"/>
                        </a:spcAft>
                      </a:pPr>
                      <a:r>
                        <a:rPr lang="ar-DZ" sz="1600" b="0" u="none" dirty="0" smtClean="0">
                          <a:solidFill>
                            <a:srgbClr val="000000"/>
                          </a:solidFill>
                          <a:latin typeface="+mj-lt"/>
                          <a:ea typeface="Calibri"/>
                          <a:cs typeface="Arial"/>
                        </a:rPr>
                        <a:t>الوحدات التنسيقية: الوحدة المركزية (المديرية العامة للغابات، الإدارة الوطنية للغابات، مديرية غابات ولاية باتنة) والوحدات الإقليمية الست (المحلية: 6 المحافظة على الغابات، 6 مديريات بيئية، 6 جامعات و 5 جمعيات محلية)</a:t>
                      </a:r>
                    </a:p>
                    <a:p>
                      <a:pPr marL="342900" indent="-252413" algn="just" rtl="1">
                        <a:spcAft>
                          <a:spcPts val="0"/>
                        </a:spcAft>
                      </a:pPr>
                      <a:r>
                        <a:rPr lang="ar-DZ" sz="1600" b="0" u="none" dirty="0" smtClean="0">
                          <a:solidFill>
                            <a:srgbClr val="000000"/>
                          </a:solidFill>
                          <a:latin typeface="+mj-lt"/>
                          <a:ea typeface="Calibri"/>
                          <a:cs typeface="Arial"/>
                        </a:rPr>
                        <a:t>الشريك المالي: المديرية العامة للغابات ووزارة البيئة والجهات المانحة الدولية</a:t>
                      </a:r>
                      <a:endParaRPr lang="ar-DZ" sz="1600" b="0" u="none" dirty="0">
                        <a:solidFill>
                          <a:srgbClr val="000000"/>
                        </a:solidFill>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947584">
                <a:tc>
                  <a:txBody>
                    <a:bodyPr/>
                    <a:lstStyle/>
                    <a:p>
                      <a:pPr algn="ctr">
                        <a:spcAft>
                          <a:spcPts val="0"/>
                        </a:spcAft>
                      </a:pPr>
                      <a:r>
                        <a:rPr lang="ar-DZ" sz="1600" b="1" dirty="0" smtClean="0">
                          <a:latin typeface="+mj-lt"/>
                          <a:ea typeface="Calibri"/>
                          <a:cs typeface="Times New Roman"/>
                        </a:rPr>
                        <a:t>9. تحديد </a:t>
                      </a:r>
                      <a:r>
                        <a:rPr lang="ar-DZ" sz="1600" b="1" dirty="0" err="1" smtClean="0">
                          <a:latin typeface="+mj-lt"/>
                          <a:ea typeface="Calibri"/>
                          <a:cs typeface="Times New Roman"/>
                        </a:rPr>
                        <a:t>إستراتيجية</a:t>
                      </a:r>
                      <a:r>
                        <a:rPr lang="ar-DZ" sz="1600" b="1" dirty="0" smtClean="0">
                          <a:latin typeface="+mj-lt"/>
                          <a:ea typeface="Calibri"/>
                          <a:cs typeface="Times New Roman"/>
                        </a:rPr>
                        <a:t> الاتصال</a:t>
                      </a:r>
                      <a:endParaRPr lang="ar-DZ" sz="160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2413" algn="just" rtl="1">
                        <a:spcAft>
                          <a:spcPts val="0"/>
                        </a:spcAft>
                        <a:buFont typeface="Wingdings"/>
                        <a:buNone/>
                      </a:pPr>
                      <a:r>
                        <a:rPr lang="ar-DZ" sz="1600" b="1" u="sng" dirty="0" smtClean="0">
                          <a:solidFill>
                            <a:srgbClr val="000000"/>
                          </a:solidFill>
                          <a:latin typeface="+mj-lt"/>
                          <a:ea typeface="Calibri"/>
                          <a:cs typeface="Arial"/>
                        </a:rPr>
                        <a:t>الأهداف: </a:t>
                      </a:r>
                      <a:r>
                        <a:rPr lang="ar-DZ" sz="1600" b="0" u="none" dirty="0" smtClean="0">
                          <a:solidFill>
                            <a:srgbClr val="000000"/>
                          </a:solidFill>
                          <a:latin typeface="+mj-lt"/>
                          <a:ea typeface="Calibri"/>
                          <a:cs typeface="Arial"/>
                        </a:rPr>
                        <a:t>العلماء والسكان المحليون والسلطات المحلية</a:t>
                      </a:r>
                    </a:p>
                    <a:p>
                      <a:pPr marL="342900" lvl="0" indent="-252413" algn="just" rtl="1">
                        <a:spcAft>
                          <a:spcPts val="0"/>
                        </a:spcAft>
                        <a:buFont typeface="Wingdings"/>
                        <a:buNone/>
                      </a:pPr>
                      <a:r>
                        <a:rPr lang="ar-DZ" sz="1600" b="0" u="none" dirty="0" smtClean="0">
                          <a:solidFill>
                            <a:srgbClr val="000000"/>
                          </a:solidFill>
                          <a:latin typeface="+mj-lt"/>
                          <a:ea typeface="Calibri"/>
                          <a:cs typeface="Arial"/>
                        </a:rPr>
                        <a:t>الاجتماعات الدورية مع أصحاب المصلحة</a:t>
                      </a:r>
                    </a:p>
                    <a:p>
                      <a:pPr marL="342900" lvl="0" indent="-252413" algn="just" rtl="1">
                        <a:spcAft>
                          <a:spcPts val="0"/>
                        </a:spcAft>
                        <a:buFont typeface="Wingdings"/>
                        <a:buNone/>
                      </a:pPr>
                      <a:r>
                        <a:rPr lang="ar-DZ" sz="1600" b="0" u="none" dirty="0" smtClean="0">
                          <a:solidFill>
                            <a:srgbClr val="000000"/>
                          </a:solidFill>
                          <a:latin typeface="+mj-lt"/>
                          <a:ea typeface="Calibri"/>
                          <a:cs typeface="Arial"/>
                        </a:rPr>
                        <a:t>مؤتمر المجتمع العلمي</a:t>
                      </a:r>
                    </a:p>
                    <a:p>
                      <a:pPr marL="342900" lvl="0" indent="-252413" algn="just" rtl="1">
                        <a:spcAft>
                          <a:spcPts val="0"/>
                        </a:spcAft>
                        <a:buFont typeface="Wingdings"/>
                        <a:buNone/>
                      </a:pPr>
                      <a:r>
                        <a:rPr lang="ar-DZ" sz="1600" b="0" u="none" dirty="0" smtClean="0">
                          <a:solidFill>
                            <a:srgbClr val="000000"/>
                          </a:solidFill>
                          <a:latin typeface="+mj-lt"/>
                          <a:ea typeface="Calibri"/>
                          <a:cs typeface="Arial"/>
                        </a:rPr>
                        <a:t>المجلات الإلكترونية / الأوراق</a:t>
                      </a:r>
                    </a:p>
                    <a:p>
                      <a:pPr marL="342900" lvl="0" indent="-252413" algn="just" rtl="1">
                        <a:spcAft>
                          <a:spcPts val="0"/>
                        </a:spcAft>
                        <a:buFont typeface="Wingdings"/>
                        <a:buNone/>
                      </a:pPr>
                      <a:r>
                        <a:rPr lang="ar-DZ" sz="1600" b="0" u="none" dirty="0" smtClean="0">
                          <a:solidFill>
                            <a:srgbClr val="000000"/>
                          </a:solidFill>
                          <a:latin typeface="+mj-lt"/>
                          <a:ea typeface="Calibri"/>
                          <a:cs typeface="Arial"/>
                        </a:rPr>
                        <a:t>الإذاعات المحلية/الوطنية</a:t>
                      </a:r>
                    </a:p>
                    <a:p>
                      <a:pPr marL="342900" lvl="0" indent="-252413" algn="just" rtl="1">
                        <a:spcAft>
                          <a:spcPts val="0"/>
                        </a:spcAft>
                        <a:buFont typeface="Wingdings"/>
                        <a:buNone/>
                      </a:pPr>
                      <a:r>
                        <a:rPr lang="ar-DZ" sz="1600" b="0" u="none" dirty="0" smtClean="0">
                          <a:solidFill>
                            <a:srgbClr val="000000"/>
                          </a:solidFill>
                          <a:latin typeface="+mj-lt"/>
                          <a:ea typeface="Calibri"/>
                          <a:cs typeface="Arial"/>
                        </a:rPr>
                        <a:t>الشبكات الاجتماعية </a:t>
                      </a:r>
                      <a:r>
                        <a:rPr lang="fr-FR" sz="1600" b="0" u="none" dirty="0" smtClean="0">
                          <a:solidFill>
                            <a:srgbClr val="000000"/>
                          </a:solidFill>
                          <a:latin typeface="+mj-lt"/>
                          <a:ea typeface="Calibri"/>
                          <a:cs typeface="Arial"/>
                        </a:rPr>
                        <a:t>Facebook ، Twitter ، Instagram </a:t>
                      </a:r>
                    </a:p>
                    <a:p>
                      <a:pPr marL="342900" lvl="0" indent="-252413" algn="just" rtl="1">
                        <a:spcAft>
                          <a:spcPts val="0"/>
                        </a:spcAft>
                        <a:buFont typeface="Wingdings"/>
                        <a:buNone/>
                      </a:pPr>
                      <a:r>
                        <a:rPr lang="ar-DZ" sz="1600" b="0" u="none" dirty="0" smtClean="0">
                          <a:solidFill>
                            <a:srgbClr val="000000"/>
                          </a:solidFill>
                          <a:latin typeface="+mj-lt"/>
                          <a:ea typeface="Calibri"/>
                          <a:cs typeface="Arial"/>
                        </a:rPr>
                        <a:t>الموقع الإلكتروني</a:t>
                      </a:r>
                      <a:endParaRPr lang="ar-DZ" sz="1600" b="0" u="none" dirty="0">
                        <a:solidFill>
                          <a:srgbClr val="000000"/>
                        </a:solidFill>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1626426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0" y="-27384"/>
            <a:ext cx="9144000" cy="6966067"/>
          </a:xfrm>
          <a:prstGeom prst="rect">
            <a:avLst/>
          </a:prstGeom>
          <a:gradFill rotWithShape="1">
            <a:gsLst>
              <a:gs pos="0">
                <a:schemeClr val="accent3">
                  <a:tint val="50000"/>
                  <a:satMod val="300000"/>
                  <a:alpha val="0"/>
                </a:schemeClr>
              </a:gs>
              <a:gs pos="35000">
                <a:schemeClr val="accent3">
                  <a:tint val="37000"/>
                  <a:satMod val="300000"/>
                </a:schemeClr>
              </a:gs>
              <a:gs pos="100000">
                <a:srgbClr val="00B0F0">
                  <a:alpha val="14000"/>
                </a:srgbClr>
              </a:gs>
            </a:gsLst>
            <a:lin ang="16200000" scaled="1"/>
          </a:gra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endParaRPr lang="fr-FR" sz="1800" smtClean="0">
              <a:latin typeface="Times New Roman" panose="02020603050405020304" pitchFamily="18" charset="0"/>
              <a:cs typeface="Times New Roman" panose="02020603050405020304" pitchFamily="18" charset="0"/>
            </a:endParaRPr>
          </a:p>
          <a:p>
            <a:r>
              <a:rPr lang="fr-FR" sz="1800" smtClean="0">
                <a:latin typeface="Times New Roman" panose="02020603050405020304" pitchFamily="18" charset="0"/>
                <a:cs typeface="Times New Roman" panose="02020603050405020304" pitchFamily="18" charset="0"/>
              </a:rPr>
              <a:t>,</a:t>
            </a:r>
            <a:endParaRPr lang="fr-FR" sz="1800" dirty="0">
              <a:latin typeface="Times New Roman" panose="02020603050405020304" pitchFamily="18" charset="0"/>
              <a:cs typeface="Times New Roman" panose="02020603050405020304" pitchFamily="18" charset="0"/>
            </a:endParaRP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766389836"/>
              </p:ext>
            </p:extLst>
          </p:nvPr>
        </p:nvGraphicFramePr>
        <p:xfrm>
          <a:off x="179512" y="188640"/>
          <a:ext cx="8784976" cy="6339840"/>
        </p:xfrm>
        <a:graphic>
          <a:graphicData uri="http://schemas.openxmlformats.org/drawingml/2006/table">
            <a:tbl>
              <a:tblPr/>
              <a:tblGrid>
                <a:gridCol w="1872208">
                  <a:extLst>
                    <a:ext uri="{9D8B030D-6E8A-4147-A177-3AD203B41FA5}">
                      <a16:colId xmlns:a16="http://schemas.microsoft.com/office/drawing/2014/main" val="20000"/>
                    </a:ext>
                  </a:extLst>
                </a:gridCol>
                <a:gridCol w="6912768">
                  <a:extLst>
                    <a:ext uri="{9D8B030D-6E8A-4147-A177-3AD203B41FA5}">
                      <a16:colId xmlns:a16="http://schemas.microsoft.com/office/drawing/2014/main" val="20001"/>
                    </a:ext>
                  </a:extLst>
                </a:gridCol>
              </a:tblGrid>
              <a:tr h="306876">
                <a:tc>
                  <a:txBody>
                    <a:bodyPr/>
                    <a:lstStyle/>
                    <a:p>
                      <a:pPr algn="ctr">
                        <a:spcAft>
                          <a:spcPts val="0"/>
                        </a:spcAft>
                      </a:pPr>
                      <a:r>
                        <a:rPr lang="ar-DZ" sz="1600" b="1" dirty="0" smtClean="0">
                          <a:latin typeface="+mj-lt"/>
                          <a:ea typeface="Calibri"/>
                          <a:cs typeface="Times New Roman"/>
                        </a:rPr>
                        <a:t>10. تحديد المؤشرات</a:t>
                      </a:r>
                      <a:endParaRPr lang="ar-DZ" sz="160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2413" algn="just" rtl="1">
                        <a:spcAft>
                          <a:spcPts val="0"/>
                        </a:spcAft>
                        <a:buFont typeface="Wingdings"/>
                        <a:buChar char=""/>
                      </a:pPr>
                      <a:r>
                        <a:rPr lang="ar-DZ" sz="1600" b="0" dirty="0" smtClean="0">
                          <a:solidFill>
                            <a:srgbClr val="000000"/>
                          </a:solidFill>
                          <a:latin typeface="+mj-lt"/>
                          <a:ea typeface="Calibri"/>
                          <a:cs typeface="Arial"/>
                        </a:rPr>
                        <a:t>التغير المناخي وتغير المناخ</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جودة المياه</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التوازن بين تدفقات الأراضي الرطبة إلى الداخل والخارج</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وفرة الطيور المائية ، والأنواع الشتوية ، والأعشاش</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التغير في استخدام الأراضي واستخدام الأراضي </a:t>
                      </a:r>
                      <a:r>
                        <a:rPr lang="fr-FR" sz="1600" b="0" dirty="0" smtClean="0">
                          <a:solidFill>
                            <a:srgbClr val="000000"/>
                          </a:solidFill>
                          <a:latin typeface="+mj-lt"/>
                          <a:ea typeface="Calibri"/>
                          <a:cs typeface="Arial"/>
                        </a:rPr>
                        <a:t>LULC</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إشراك أصحاب المصلحة</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تطبيق وكفاءة الكفاءة المخصصة للمياه والأراضي الرطبة</a:t>
                      </a:r>
                      <a:endParaRPr lang="ar-DZ" sz="1600" b="0" dirty="0" smtClean="0">
                        <a:solidFill>
                          <a:srgbClr val="000000"/>
                        </a:solidFill>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5730">
                <a:tc>
                  <a:txBody>
                    <a:bodyPr/>
                    <a:lstStyle/>
                    <a:p>
                      <a:pPr algn="ctr">
                        <a:spcAft>
                          <a:spcPts val="0"/>
                        </a:spcAft>
                      </a:pPr>
                      <a:r>
                        <a:rPr lang="ar-DZ" sz="1600" b="1" dirty="0" smtClean="0">
                          <a:latin typeface="+mj-lt"/>
                          <a:ea typeface="Calibri"/>
                          <a:cs typeface="Times New Roman"/>
                        </a:rPr>
                        <a:t>11 - قواعد البيانات ومنهجيات رصد الحالة البيئية والمؤشرات</a:t>
                      </a:r>
                      <a:endParaRPr lang="ar-DZ" sz="160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2413" algn="just" rtl="1">
                        <a:spcAft>
                          <a:spcPts val="0"/>
                        </a:spcAft>
                        <a:buFont typeface="Wingdings"/>
                        <a:buChar char=""/>
                      </a:pPr>
                      <a:r>
                        <a:rPr lang="ar-DZ" sz="1600" b="0" dirty="0" smtClean="0">
                          <a:solidFill>
                            <a:srgbClr val="000000"/>
                          </a:solidFill>
                          <a:latin typeface="+mj-lt"/>
                          <a:ea typeface="Calibri"/>
                          <a:cs typeface="Arial"/>
                        </a:rPr>
                        <a:t>الرصد الموسمي والمنتظم (البيئة المادية والتنوع البيولوجي والاقتصاد الاجتماعي) </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أخذ العينات والتحليل في الموقع والمختبر</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تعداد الطيور المائية</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رسم الخرائط ونظام المعلومات الجغرافية</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الدراسات الاستقصائية الاجتماعية - الاقتصادية</a:t>
                      </a:r>
                      <a:endParaRPr lang="ar-DZ" sz="1600" b="0" dirty="0" smtClean="0">
                        <a:solidFill>
                          <a:srgbClr val="000000"/>
                        </a:solidFill>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3438">
                <a:tc>
                  <a:txBody>
                    <a:bodyPr/>
                    <a:lstStyle/>
                    <a:p>
                      <a:pPr algn="ctr">
                        <a:spcAft>
                          <a:spcPts val="0"/>
                        </a:spcAft>
                      </a:pPr>
                      <a:r>
                        <a:rPr lang="ar-DZ" sz="1600" b="1" dirty="0" smtClean="0">
                          <a:latin typeface="+mj-lt"/>
                          <a:ea typeface="Calibri"/>
                          <a:cs typeface="Times New Roman"/>
                        </a:rPr>
                        <a:t>12. تخطيط تخزين البيانات</a:t>
                      </a:r>
                      <a:endParaRPr lang="ar-DZ" sz="160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2413" algn="just" rtl="1">
                        <a:spcAft>
                          <a:spcPts val="0"/>
                        </a:spcAft>
                        <a:buFont typeface="Wingdings"/>
                        <a:buChar char=""/>
                      </a:pPr>
                      <a:r>
                        <a:rPr lang="ar-DZ" sz="1600" b="0" dirty="0" smtClean="0">
                          <a:solidFill>
                            <a:srgbClr val="000000"/>
                          </a:solidFill>
                          <a:latin typeface="+mj-lt"/>
                          <a:ea typeface="Calibri"/>
                          <a:cs typeface="Arial"/>
                        </a:rPr>
                        <a:t>قاعدة بيانات تفاعلية وعملية وحديثة</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برنامج </a:t>
                      </a:r>
                      <a:r>
                        <a:rPr lang="fr-FR" sz="1600" b="0" dirty="0" smtClean="0">
                          <a:solidFill>
                            <a:srgbClr val="000000"/>
                          </a:solidFill>
                          <a:latin typeface="+mj-lt"/>
                          <a:ea typeface="Calibri"/>
                          <a:cs typeface="Arial"/>
                        </a:rPr>
                        <a:t>Excel، Access، </a:t>
                      </a:r>
                      <a:r>
                        <a:rPr lang="fr-FR" sz="1600" b="0" dirty="0" err="1" smtClean="0">
                          <a:solidFill>
                            <a:srgbClr val="000000"/>
                          </a:solidFill>
                          <a:latin typeface="+mj-lt"/>
                          <a:ea typeface="Calibri"/>
                          <a:cs typeface="Arial"/>
                        </a:rPr>
                        <a:t>ArcGis</a:t>
                      </a:r>
                      <a:r>
                        <a:rPr lang="fr-FR" sz="1600" b="0" dirty="0" smtClean="0">
                          <a:solidFill>
                            <a:srgbClr val="000000"/>
                          </a:solidFill>
                          <a:latin typeface="+mj-lt"/>
                          <a:ea typeface="Calibri"/>
                          <a:cs typeface="Arial"/>
                        </a:rPr>
                        <a:t>، ...</a:t>
                      </a:r>
                      <a:endParaRPr lang="fr-FR" sz="1600" b="0" dirty="0" smtClean="0">
                        <a:solidFill>
                          <a:srgbClr val="000000"/>
                        </a:solidFill>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4584">
                <a:tc>
                  <a:txBody>
                    <a:bodyPr/>
                    <a:lstStyle/>
                    <a:p>
                      <a:pPr algn="ctr">
                        <a:spcAft>
                          <a:spcPts val="0"/>
                        </a:spcAft>
                      </a:pPr>
                      <a:r>
                        <a:rPr lang="ar-DZ" sz="1600" b="1" dirty="0" smtClean="0">
                          <a:latin typeface="+mj-lt"/>
                          <a:ea typeface="Calibri"/>
                          <a:cs typeface="Times New Roman"/>
                        </a:rPr>
                        <a:t>13. جمع البيانات وتخزينها</a:t>
                      </a:r>
                      <a:endParaRPr lang="ar-DZ" sz="160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2413" algn="just" rtl="1">
                        <a:spcAft>
                          <a:spcPts val="0"/>
                        </a:spcAft>
                        <a:buFont typeface="Wingdings"/>
                        <a:buChar char=""/>
                      </a:pPr>
                      <a:r>
                        <a:rPr lang="ar-DZ" sz="1600" b="0" dirty="0" smtClean="0">
                          <a:solidFill>
                            <a:srgbClr val="000000"/>
                          </a:solidFill>
                          <a:latin typeface="+mj-lt"/>
                          <a:ea typeface="Calibri"/>
                          <a:cs typeface="Arial"/>
                        </a:rPr>
                        <a:t>بيانات الرصد الموسمي والمنتظم</a:t>
                      </a:r>
                    </a:p>
                    <a:p>
                      <a:pPr marL="342900" lvl="0" indent="-252413" algn="just" rtl="1">
                        <a:spcAft>
                          <a:spcPts val="0"/>
                        </a:spcAft>
                        <a:buFont typeface="Wingdings"/>
                        <a:buChar char=""/>
                      </a:pPr>
                      <a:r>
                        <a:rPr lang="ar-DZ" sz="1600" b="0" dirty="0" err="1" smtClean="0">
                          <a:solidFill>
                            <a:srgbClr val="000000"/>
                          </a:solidFill>
                          <a:latin typeface="+mj-lt"/>
                          <a:ea typeface="Calibri"/>
                          <a:cs typeface="Arial"/>
                        </a:rPr>
                        <a:t>ببليوغرافيا</a:t>
                      </a:r>
                      <a:r>
                        <a:rPr lang="ar-DZ" sz="1600" b="0" dirty="0" smtClean="0">
                          <a:solidFill>
                            <a:srgbClr val="000000"/>
                          </a:solidFill>
                          <a:latin typeface="+mj-lt"/>
                          <a:ea typeface="Calibri"/>
                          <a:cs typeface="Arial"/>
                        </a:rPr>
                        <a:t> ، </a:t>
                      </a:r>
                      <a:r>
                        <a:rPr lang="ar-DZ" sz="1600" b="0" dirty="0" err="1" smtClean="0">
                          <a:solidFill>
                            <a:srgbClr val="000000"/>
                          </a:solidFill>
                          <a:latin typeface="+mj-lt"/>
                          <a:ea typeface="Calibri"/>
                          <a:cs typeface="Arial"/>
                        </a:rPr>
                        <a:t>إتصالات</a:t>
                      </a:r>
                      <a:r>
                        <a:rPr lang="ar-DZ" sz="1600" b="0" dirty="0" smtClean="0">
                          <a:solidFill>
                            <a:srgbClr val="000000"/>
                          </a:solidFill>
                          <a:latin typeface="+mj-lt"/>
                          <a:ea typeface="Calibri"/>
                          <a:cs typeface="Arial"/>
                        </a:rPr>
                        <a:t> شخصية ، أشخاص موارد</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تقرير المتدربين من الجامعات ومنظمات المجتمع المدني</a:t>
                      </a:r>
                    </a:p>
                    <a:p>
                      <a:pPr marL="342900" lvl="0" indent="-252413" algn="just" rtl="1">
                        <a:spcAft>
                          <a:spcPts val="0"/>
                        </a:spcAft>
                        <a:buFont typeface="Wingdings"/>
                        <a:buChar char=""/>
                      </a:pPr>
                      <a:r>
                        <a:rPr lang="fr-FR" sz="1600" b="0" dirty="0" smtClean="0">
                          <a:solidFill>
                            <a:srgbClr val="000000"/>
                          </a:solidFill>
                          <a:latin typeface="+mj-lt"/>
                          <a:ea typeface="Calibri"/>
                          <a:cs typeface="Arial"/>
                        </a:rPr>
                        <a:t>DGF</a:t>
                      </a:r>
                      <a:endParaRPr lang="fr-FR" sz="1600" b="0" dirty="0">
                        <a:solidFill>
                          <a:srgbClr val="000000"/>
                        </a:solidFill>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2292">
                <a:tc>
                  <a:txBody>
                    <a:bodyPr/>
                    <a:lstStyle/>
                    <a:p>
                      <a:pPr algn="ctr">
                        <a:spcAft>
                          <a:spcPts val="0"/>
                        </a:spcAft>
                      </a:pPr>
                      <a:r>
                        <a:rPr lang="ar-DZ" sz="1600" b="1" dirty="0" smtClean="0">
                          <a:latin typeface="+mj-lt"/>
                          <a:ea typeface="Calibri"/>
                          <a:cs typeface="Times New Roman"/>
                        </a:rPr>
                        <a:t>14. تحليل البيانات</a:t>
                      </a:r>
                      <a:endParaRPr lang="ar-DZ" sz="160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2413" algn="just" rtl="1">
                        <a:spcAft>
                          <a:spcPts val="0"/>
                        </a:spcAft>
                        <a:buFont typeface="Wingdings"/>
                        <a:buChar char=""/>
                      </a:pPr>
                      <a:r>
                        <a:rPr lang="ar-DZ" sz="1600" b="0" dirty="0" smtClean="0">
                          <a:solidFill>
                            <a:srgbClr val="000000"/>
                          </a:solidFill>
                          <a:latin typeface="+mj-lt"/>
                          <a:ea typeface="Calibri"/>
                          <a:cs typeface="Arial"/>
                        </a:rPr>
                        <a:t>الأدوات المعروفة بالفعل استنادا إلى البيانات (المؤشرات ، البرامج ، النماذج ، ...)</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تنفيذ بروتوكول جيد والأسئلة لتقييم</a:t>
                      </a:r>
                      <a:endParaRPr lang="ar-DZ" sz="1600" b="0" dirty="0">
                        <a:solidFill>
                          <a:srgbClr val="000000"/>
                        </a:solidFill>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5730">
                <a:tc>
                  <a:txBody>
                    <a:bodyPr/>
                    <a:lstStyle/>
                    <a:p>
                      <a:pPr algn="ctr">
                        <a:spcAft>
                          <a:spcPts val="0"/>
                        </a:spcAft>
                      </a:pPr>
                      <a:r>
                        <a:rPr lang="ar-DZ" sz="1600" b="1" dirty="0" smtClean="0">
                          <a:latin typeface="+mj-lt"/>
                          <a:ea typeface="Calibri"/>
                          <a:cs typeface="Times New Roman"/>
                        </a:rPr>
                        <a:t>15. التواصل ونشر النتائج</a:t>
                      </a:r>
                      <a:endParaRPr lang="ar-DZ" sz="160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0" indent="-271463" algn="just" rtl="1">
                        <a:spcAft>
                          <a:spcPts val="0"/>
                        </a:spcAft>
                        <a:buFont typeface="Wingdings" pitchFamily="2" charset="2"/>
                        <a:buChar char="ü"/>
                      </a:pPr>
                      <a:r>
                        <a:rPr lang="ar-DZ" sz="1600" b="0" dirty="0" smtClean="0">
                          <a:latin typeface="+mj-lt"/>
                          <a:ea typeface="Times New Roman"/>
                          <a:cs typeface="Times New Roman"/>
                        </a:rPr>
                        <a:t>المنشورات العلمية والمؤتمرات والموقع الإلكتروني وصفحات فيسبوك والتقارير والبرامج الإذاعية والصحف (المحلية/الوطنية)</a:t>
                      </a:r>
                    </a:p>
                    <a:p>
                      <a:pPr marL="361950" indent="-271463" algn="just" rtl="1">
                        <a:spcAft>
                          <a:spcPts val="0"/>
                        </a:spcAft>
                        <a:buFont typeface="Wingdings" pitchFamily="2" charset="2"/>
                        <a:buChar char="ü"/>
                      </a:pPr>
                      <a:r>
                        <a:rPr lang="ar-DZ" sz="1600" b="0" dirty="0" smtClean="0">
                          <a:latin typeface="+mj-lt"/>
                          <a:ea typeface="Times New Roman"/>
                          <a:cs typeface="Times New Roman"/>
                        </a:rPr>
                        <a:t>الاتصال ونشر المعلومات على الصعيد الدولي (</a:t>
                      </a:r>
                      <a:r>
                        <a:rPr lang="fr-FR" sz="1600" b="0" dirty="0" smtClean="0">
                          <a:latin typeface="+mj-lt"/>
                          <a:ea typeface="Times New Roman"/>
                          <a:cs typeface="Times New Roman"/>
                        </a:rPr>
                        <a:t>OZHM، </a:t>
                      </a:r>
                      <a:r>
                        <a:rPr lang="fr-FR" sz="1600" b="0" dirty="0" err="1" smtClean="0">
                          <a:latin typeface="+mj-lt"/>
                          <a:ea typeface="Times New Roman"/>
                          <a:cs typeface="Times New Roman"/>
                        </a:rPr>
                        <a:t>MedWet</a:t>
                      </a:r>
                      <a:r>
                        <a:rPr lang="fr-FR" sz="1600" b="0" dirty="0" smtClean="0">
                          <a:latin typeface="+mj-lt"/>
                          <a:ea typeface="Times New Roman"/>
                          <a:cs typeface="Times New Roman"/>
                        </a:rPr>
                        <a:t>، World </a:t>
                      </a:r>
                      <a:r>
                        <a:rPr lang="fr-FR" sz="1600" b="0" dirty="0" err="1" smtClean="0">
                          <a:latin typeface="+mj-lt"/>
                          <a:ea typeface="Times New Roman"/>
                          <a:cs typeface="Times New Roman"/>
                        </a:rPr>
                        <a:t>Wetland</a:t>
                      </a:r>
                      <a:r>
                        <a:rPr lang="fr-FR" sz="1600" b="0" dirty="0" smtClean="0">
                          <a:latin typeface="+mj-lt"/>
                          <a:ea typeface="Times New Roman"/>
                          <a:cs typeface="Times New Roman"/>
                        </a:rPr>
                        <a:t> Network، WWN، </a:t>
                      </a:r>
                      <a:r>
                        <a:rPr lang="ar-DZ" sz="1600" b="0" dirty="0" smtClean="0">
                          <a:latin typeface="+mj-lt"/>
                          <a:ea typeface="Times New Roman"/>
                          <a:cs typeface="Times New Roman"/>
                        </a:rPr>
                        <a:t>إلخ)</a:t>
                      </a:r>
                      <a:endParaRPr lang="ar-DZ" sz="1600" b="0" dirty="0">
                        <a:latin typeface="+mj-lt"/>
                        <a:ea typeface="Times New Roman"/>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53438">
                <a:tc>
                  <a:txBody>
                    <a:bodyPr/>
                    <a:lstStyle/>
                    <a:p>
                      <a:pPr algn="ctr">
                        <a:spcAft>
                          <a:spcPts val="0"/>
                        </a:spcAft>
                      </a:pPr>
                      <a:r>
                        <a:rPr lang="ar-DZ" sz="1600" b="1" dirty="0" smtClean="0">
                          <a:latin typeface="+mj-lt"/>
                          <a:ea typeface="Calibri"/>
                          <a:cs typeface="Times New Roman"/>
                        </a:rPr>
                        <a:t>16. تقييم المرصد</a:t>
                      </a:r>
                      <a:endParaRPr lang="ar-DZ" sz="1600" b="1" dirty="0" smtClean="0">
                        <a:latin typeface="+mj-lt"/>
                        <a:ea typeface="Calibri"/>
                        <a:cs typeface="Times New Roman"/>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2413" algn="just" rtl="1">
                        <a:spcAft>
                          <a:spcPts val="0"/>
                        </a:spcAft>
                        <a:buFont typeface="Wingdings"/>
                        <a:buChar char=""/>
                      </a:pPr>
                      <a:r>
                        <a:rPr lang="ar-DZ" sz="1600" b="0" dirty="0" smtClean="0">
                          <a:solidFill>
                            <a:srgbClr val="000000"/>
                          </a:solidFill>
                          <a:latin typeface="+mj-lt"/>
                          <a:ea typeface="Calibri"/>
                          <a:cs typeface="Arial"/>
                        </a:rPr>
                        <a:t>المراجعة الداخلية والخارجية للحسابات</a:t>
                      </a:r>
                    </a:p>
                    <a:p>
                      <a:pPr marL="342900" lvl="0" indent="-252413" algn="just" rtl="1">
                        <a:spcAft>
                          <a:spcPts val="0"/>
                        </a:spcAft>
                        <a:buFont typeface="Wingdings"/>
                        <a:buChar char=""/>
                      </a:pPr>
                      <a:r>
                        <a:rPr lang="ar-DZ" sz="1600" b="0" dirty="0" smtClean="0">
                          <a:solidFill>
                            <a:srgbClr val="000000"/>
                          </a:solidFill>
                          <a:latin typeface="+mj-lt"/>
                          <a:ea typeface="Calibri"/>
                          <a:cs typeface="Arial"/>
                        </a:rPr>
                        <a:t>مشاركة المرصد في التحالف المتوسطي للأراضي الرطبة والهيئات الدولية الأخرى</a:t>
                      </a:r>
                      <a:endParaRPr lang="ar-DZ" sz="1600" b="0" dirty="0">
                        <a:solidFill>
                          <a:srgbClr val="000000"/>
                        </a:solidFill>
                        <a:latin typeface="+mj-lt"/>
                        <a:ea typeface="Calibri"/>
                        <a:cs typeface="Arial"/>
                      </a:endParaRPr>
                    </a:p>
                  </a:txBody>
                  <a:tcPr marL="19180" marR="19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881690094"/>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7512</TotalTime>
  <Words>1913</Words>
  <Application>Microsoft Office PowerPoint</Application>
  <PresentationFormat>Affichage à l'écran (4:3)</PresentationFormat>
  <Paragraphs>322</Paragraphs>
  <Slides>20</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20</vt:i4>
      </vt:variant>
    </vt:vector>
  </HeadingPairs>
  <TitlesOfParts>
    <vt:vector size="28" baseType="lpstr">
      <vt:lpstr>Andalus</vt:lpstr>
      <vt:lpstr>Arial</vt:lpstr>
      <vt:lpstr>Book Antiqua</vt:lpstr>
      <vt:lpstr>Calibri</vt:lpstr>
      <vt:lpstr>Tahoma</vt:lpstr>
      <vt:lpstr>Times New Roman</vt:lpstr>
      <vt:lpstr>Wingdings</vt:lpstr>
      <vt:lpstr>Thème Office</vt:lpstr>
      <vt:lpstr>مرصد مركب الأراضي الرطبة سبخات الأوراس (الجزائر) : إنشاء والصعوبات المصادفة </vt:lpstr>
      <vt:lpstr>Présentation PowerPoint</vt:lpstr>
      <vt:lpstr>Présentation PowerPoint</vt:lpstr>
      <vt:lpstr>Présentation PowerPoint</vt:lpstr>
      <vt:lpstr>لماذا إنشاء مرصد إقليمي للأراضي الرطبة في سبخات الأوراس؟</vt:lpstr>
      <vt:lpstr>Présentation PowerPoint</vt:lpstr>
      <vt:lpstr>Présentation PowerPoint</vt:lpstr>
      <vt:lpstr>Présentation PowerPoint</vt:lpstr>
      <vt:lpstr>Présentation PowerPoint</vt:lpstr>
      <vt:lpstr>4. إنشاء وتطوير شبكة المرصد؟؟  الاجتماعات والتدريب والمتابعة وجمع البيانات والتواصل وإضفاء الطابع المؤسسي (مصطلح المراجع) ...</vt:lpstr>
      <vt:lpstr>صف شبكة المرصد الجهوي للأراضي الرطبة "سبخات الأوراس"</vt:lpstr>
      <vt:lpstr>مخطط تنظيمي موجز لمرصد OZHSA</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user</dc:creator>
  <cp:lastModifiedBy>Reviewer </cp:lastModifiedBy>
  <cp:revision>192</cp:revision>
  <dcterms:created xsi:type="dcterms:W3CDTF">2019-11-07T09:13:51Z</dcterms:created>
  <dcterms:modified xsi:type="dcterms:W3CDTF">2025-02-05T12:12:22Z</dcterms:modified>
</cp:coreProperties>
</file>