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6" r:id="rId4"/>
    <p:sldId id="262" r:id="rId5"/>
    <p:sldId id="265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7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B05A70E4-66A9-4922-94A1-73843D180B0A}"/>
    <pc:docChg chg="modSld">
      <pc:chgData name="Christian Perennou" userId="0b2f8c2c-ba41-42f6-955d-1d8f2cf96a74" providerId="ADAL" clId="{B05A70E4-66A9-4922-94A1-73843D180B0A}" dt="2025-01-22T14:34:07.735" v="2" actId="6549"/>
      <pc:docMkLst>
        <pc:docMk/>
      </pc:docMkLst>
      <pc:sldChg chg="modSp mod">
        <pc:chgData name="Christian Perennou" userId="0b2f8c2c-ba41-42f6-955d-1d8f2cf96a74" providerId="ADAL" clId="{B05A70E4-66A9-4922-94A1-73843D180B0A}" dt="2025-01-22T14:34:07.735" v="2" actId="6549"/>
        <pc:sldMkLst>
          <pc:docMk/>
          <pc:sldMk cId="2000623385" sldId="263"/>
        </pc:sldMkLst>
        <pc:spChg chg="mod">
          <ac:chgData name="Christian Perennou" userId="0b2f8c2c-ba41-42f6-955d-1d8f2cf96a74" providerId="ADAL" clId="{B05A70E4-66A9-4922-94A1-73843D180B0A}" dt="2025-01-22T14:34:07.735" v="2" actId="6549"/>
          <ac:spMkLst>
            <pc:docMk/>
            <pc:sldMk cId="2000623385" sldId="263"/>
            <ac:spMk id="2" creationId="{68E250F9-B00C-35E4-9778-E21B8E68842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378B59-7F2E-2999-6176-2BB3861B5C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764D89C-A569-4A56-F544-13E2D724D9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E5CF9-9A93-19B3-F5D9-E6C464BCD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ED6F5E-F1FD-1737-4901-EA2F45791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612B59-2AFA-B6D5-7D16-E75637F27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535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B95CEB-2AE7-ADCE-1BA9-4F736A73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E482BB3-292A-B4D5-F0C0-26C8DA1F52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6737D10-19BB-D3C1-471C-49153746D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5C6F9C7-077B-A297-B856-C164C8A60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972A0E-095C-D1C2-90D3-336F904AA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764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749D24A-B62C-AC1F-9A86-78ADA2EE82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015D3B4-60BD-A9EC-DEC8-463EAF40D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7CE9FF-CB0D-DBA6-E005-756090CC9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858F2B-C60E-3EAF-59C8-413B82779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8E8581-AF45-7FA1-F0EB-A43CFE391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7594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BCE465-1932-5F61-C424-A59B03C3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230BCC-1B25-DF8F-8E85-5CAEC952E0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1AD315-3B14-A79F-4E67-78B558EB8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341857-7C0D-CE8F-D1E2-EF61F5CCD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9D46F09-7DF5-C8FE-690C-EA24C03F8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9002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B7E277-9686-6540-4585-14E40A74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8D2908-C1F9-C1B1-0535-65BF559AC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5B9910-1D8B-EDF3-FF3F-582BD20E2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5882EC-8524-0240-696A-E33D971AA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C3F234-8608-65D0-64EA-D40982224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6829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8A0C7A-5817-CC40-E891-DABC9E956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66D4D8-8A43-30A8-A6B0-46AFAB4575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971D8DC-7A34-C038-045B-078FDA3A2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1E5521-5208-9C4A-5350-6EAD264B7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D47E9E-F345-8FE4-0865-44E63D74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061F1C-3DF5-81B2-8FFD-B5B8DC91D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19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DB564-0812-B2AE-87F3-E30670856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B87817E-FF77-9797-4E73-EA6230A03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4014A2B-993B-242B-089A-ACB353F12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AA07CEC-2BA3-49AA-101B-60A95EEF6B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41E7CE1-7F20-1CCA-1744-80DF5C4428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2D2C82B-FC0E-23C2-0BCA-860DDAED8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906E082-9943-1604-243F-5237CF274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D34D085-E2A9-0FC9-334B-A0592F7CF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1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815A3E-AC5E-4EB9-1D7E-9B49EA28E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D082B3A-F008-2CCF-38D6-32858E02D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662E02-CE9F-A02A-1641-C941E483D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C24191A-F52A-6FE7-5483-3FCEE92F3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73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6D5EC72-E3D5-8FF7-71F8-368CD8CE6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C7FBE72-EAC0-B5B3-2083-3736170D9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306977-B86D-6E09-18E1-DC099E0CA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8825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14F747-DAF4-C291-8837-1FD32F83D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6C841-751E-A11B-EF24-F00B02A08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84946C-BB9E-A7DB-6BF5-F52F38811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A422355-E4BB-411A-222B-9F38E9FD6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695C594-B074-DBF2-6E57-C2E9FF189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E44F69-0AE4-E26C-2242-FE0104C3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398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7B0B34-F8B9-B70A-CA3B-5C29285A8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5FDEF0A-B07D-9D10-50E4-04EA14A49F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7D2122E-0C01-3F36-62E3-B4BF7031CC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F256BD-FFFA-85F6-96FD-99CD97892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56D7FCD-242B-E689-375D-1CC4E7EA7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07B4B19-6783-C2D8-8EAD-496C4D3C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238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8F6DC2C-24DD-0A30-A730-42639056C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1EA4A8-5B7F-B1BD-F87C-E0F523BE6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74E3CC-6589-E2C9-17FE-8BFEDF6E9E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1C2EC8-34C3-42B0-852B-F68B9E0BDDA1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30C114-72DE-DB55-389F-F221B1E73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2D1F1A-BD4C-4B6F-7497-4CA49DEF7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10B486-B4C0-414A-9C57-715FAE8059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91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C2F3832-D1E0-08B5-4BC9-C0817608CD04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8E250F9-B00C-35E4-9778-E21B8E688422}"/>
              </a:ext>
            </a:extLst>
          </p:cNvPr>
          <p:cNvSpPr txBox="1"/>
          <p:nvPr/>
        </p:nvSpPr>
        <p:spPr>
          <a:xfrm>
            <a:off x="1430594" y="1238865"/>
            <a:ext cx="9984658" cy="3627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ar-DZ" sz="2800" b="1" kern="100" dirty="0">
                <a:highlight>
                  <a:srgbClr val="00FF00"/>
                </a:highlight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ورشة صغيرة: ما الذي ينقص "مرصد المناطق الرطبة في تونس الكبرى" ليكون عمليًا بالكامل؟</a:t>
            </a:r>
            <a:endParaRPr lang="fr-FR" sz="2000" b="1" kern="100" dirty="0" smtClean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000" b="1" kern="1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000" b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DZ" sz="2000" dirty="0"/>
              <a:t>المدة: 1 ساعة و 30 دقيقة</a:t>
            </a:r>
            <a:br>
              <a:rPr lang="ar-DZ" sz="2000" dirty="0"/>
            </a:br>
            <a:r>
              <a:rPr lang="ar-DZ" sz="2000" dirty="0"/>
              <a:t>المشاركون: تونس، المغرب، موريتانيا، ليبيا، تركيا، صربيا</a:t>
            </a:r>
            <a:br>
              <a:rPr lang="ar-DZ" sz="2000" dirty="0"/>
            </a:br>
            <a:r>
              <a:rPr lang="ar-DZ" sz="2000" dirty="0"/>
              <a:t>الميسر: أنيس</a:t>
            </a:r>
            <a:br>
              <a:rPr lang="ar-DZ" sz="2000" dirty="0"/>
            </a:br>
            <a:r>
              <a:rPr lang="ar-DZ" sz="2000" dirty="0"/>
              <a:t>الشخص المرجعي: إيمان (المنظمة المسؤولة عن المرصد)</a:t>
            </a:r>
            <a:br>
              <a:rPr lang="ar-DZ" sz="2000" dirty="0"/>
            </a:br>
            <a:r>
              <a:rPr lang="ar-DZ" sz="2000" dirty="0"/>
              <a:t>المقررة: مريم (</a:t>
            </a:r>
            <a:r>
              <a:rPr lang="ar-DZ" sz="2000" dirty="0" smtClean="0"/>
              <a:t>سبانا</a:t>
            </a:r>
            <a:r>
              <a:rPr lang="fr-FR" sz="2000" dirty="0" smtClean="0"/>
              <a:t> SPANA</a:t>
            </a:r>
            <a:r>
              <a:rPr lang="ar-DZ" sz="2000" dirty="0" smtClean="0"/>
              <a:t>-المغرب</a:t>
            </a:r>
            <a:r>
              <a:rPr lang="ar-DZ" sz="2000" dirty="0"/>
              <a:t>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000623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C2F3832-D1E0-08B5-4BC9-C0817608CD04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F6F863F-912D-117D-2A94-545B86A9D9C8}"/>
              </a:ext>
            </a:extLst>
          </p:cNvPr>
          <p:cNvSpPr txBox="1"/>
          <p:nvPr/>
        </p:nvSpPr>
        <p:spPr>
          <a:xfrm>
            <a:off x="2293691" y="863430"/>
            <a:ext cx="5370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400" b="1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تبدأ الجلسة على مرحلتين </a:t>
            </a:r>
            <a:r>
              <a:rPr lang="fr-FR" sz="2400" b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FD0A9CD-2BFA-DA0E-C142-C0A9344EFDAE}"/>
              </a:ext>
            </a:extLst>
          </p:cNvPr>
          <p:cNvSpPr/>
          <p:nvPr/>
        </p:nvSpPr>
        <p:spPr>
          <a:xfrm>
            <a:off x="1978701" y="2953061"/>
            <a:ext cx="4272197" cy="152899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AD0F553-1D1A-7E8D-B677-6E0ED8F21752}"/>
              </a:ext>
            </a:extLst>
          </p:cNvPr>
          <p:cNvSpPr/>
          <p:nvPr/>
        </p:nvSpPr>
        <p:spPr>
          <a:xfrm>
            <a:off x="6620654" y="3008555"/>
            <a:ext cx="4272197" cy="152899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7CEDD2-768E-77B7-EF01-E3369404C607}"/>
              </a:ext>
            </a:extLst>
          </p:cNvPr>
          <p:cNvSpPr txBox="1"/>
          <p:nvPr/>
        </p:nvSpPr>
        <p:spPr>
          <a:xfrm>
            <a:off x="2003687" y="3060224"/>
            <a:ext cx="4167266" cy="1115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ar-DZ" b="1" kern="100" dirty="0">
                <a:solidFill>
                  <a:schemeClr val="bg1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نقاش مع إيمان لتوضيح بعض النقاط حول المرصد من خلال الأسئلة التي </a:t>
            </a:r>
            <a:r>
              <a:rPr lang="ar-DZ" b="1" kern="100" dirty="0" err="1">
                <a:solidFill>
                  <a:schemeClr val="bg1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هيكلت</a:t>
            </a:r>
            <a:r>
              <a:rPr lang="ar-DZ" b="1" kern="100" dirty="0">
                <a:solidFill>
                  <a:schemeClr val="bg1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ووجهت التفكير والنقاش.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12AE47-DA06-F6E7-1FC8-CC027926CE7E}"/>
              </a:ext>
            </a:extLst>
          </p:cNvPr>
          <p:cNvSpPr txBox="1"/>
          <p:nvPr/>
        </p:nvSpPr>
        <p:spPr>
          <a:xfrm>
            <a:off x="6775554" y="3301222"/>
            <a:ext cx="3987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b="1" dirty="0">
                <a:solidFill>
                  <a:schemeClr val="bg1"/>
                </a:solidFill>
              </a:rPr>
              <a:t>تحديد أوجه التشابه بين مرصد المناطق الرطبة الكبرى في تونس </a:t>
            </a:r>
            <a:r>
              <a:rPr lang="ar-DZ" b="1" dirty="0" smtClean="0">
                <a:solidFill>
                  <a:schemeClr val="bg1"/>
                </a:solidFill>
              </a:rPr>
              <a:t>(</a:t>
            </a:r>
            <a:r>
              <a:rPr lang="fr-FR" b="1" dirty="0" smtClean="0">
                <a:solidFill>
                  <a:schemeClr val="bg1"/>
                </a:solidFill>
              </a:rPr>
              <a:t>(</a:t>
            </a:r>
            <a:r>
              <a:rPr lang="en-GB" b="1" dirty="0" smtClean="0">
                <a:solidFill>
                  <a:schemeClr val="bg1"/>
                </a:solidFill>
              </a:rPr>
              <a:t>OZHGRANDT</a:t>
            </a:r>
            <a:r>
              <a:rPr lang="en-GB" b="1" dirty="0">
                <a:solidFill>
                  <a:schemeClr val="bg1"/>
                </a:solidFill>
              </a:rPr>
              <a:t>) </a:t>
            </a:r>
            <a:r>
              <a:rPr lang="ar-DZ" b="1" dirty="0">
                <a:solidFill>
                  <a:schemeClr val="bg1"/>
                </a:solidFill>
              </a:rPr>
              <a:t>وسياقات وطنية أو محلية أخرى.</a:t>
            </a:r>
            <a:endParaRPr lang="fr-FR" b="1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0272E27-76EE-87F7-02DC-6D1441BFE1AE}"/>
              </a:ext>
            </a:extLst>
          </p:cNvPr>
          <p:cNvCxnSpPr/>
          <p:nvPr/>
        </p:nvCxnSpPr>
        <p:spPr>
          <a:xfrm flipH="1">
            <a:off x="3657600" y="1543906"/>
            <a:ext cx="1738859" cy="131467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D50F24A-93C0-1F09-3AD5-2F1173F66968}"/>
              </a:ext>
            </a:extLst>
          </p:cNvPr>
          <p:cNvCxnSpPr>
            <a:cxnSpLocks/>
          </p:cNvCxnSpPr>
          <p:nvPr/>
        </p:nvCxnSpPr>
        <p:spPr>
          <a:xfrm>
            <a:off x="7130320" y="1620106"/>
            <a:ext cx="1948721" cy="116227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038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C2F3832-D1E0-08B5-4BC9-C0817608CD04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F8F4709-A827-A27F-30B4-8B0DEE526CC7}"/>
              </a:ext>
            </a:extLst>
          </p:cNvPr>
          <p:cNvSpPr txBox="1"/>
          <p:nvPr/>
        </p:nvSpPr>
        <p:spPr>
          <a:xfrm>
            <a:off x="0" y="0"/>
            <a:ext cx="12192000" cy="120936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AE42FC-9333-3C49-9205-27CD0BA81624}"/>
              </a:ext>
            </a:extLst>
          </p:cNvPr>
          <p:cNvSpPr txBox="1"/>
          <p:nvPr/>
        </p:nvSpPr>
        <p:spPr>
          <a:xfrm>
            <a:off x="0" y="88488"/>
            <a:ext cx="12049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ما هي العقبات الرئيسية التي </a:t>
            </a:r>
            <a:r>
              <a:rPr lang="ar-DZ" sz="2800" b="1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واجهتموها</a:t>
            </a:r>
            <a:r>
              <a:rPr lang="ar-DZ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أو التي لا تزالون </a:t>
            </a:r>
            <a:r>
              <a:rPr lang="ar-DZ" sz="2800" b="1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تواجهونها</a:t>
            </a:r>
            <a:r>
              <a:rPr lang="ar-DZ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لجعل مرصد المناطق الرطبة الكبرى في </a:t>
            </a:r>
            <a:r>
              <a:rPr lang="ar-DZ" sz="2800" b="1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تونس</a:t>
            </a:r>
            <a:r>
              <a:rPr lang="fr-FR" sz="2800" b="1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(OZHGRANDT</a:t>
            </a:r>
            <a:r>
              <a:rPr lang="fr-FR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 </a:t>
            </a:r>
            <a:r>
              <a:rPr lang="ar-DZ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عمليًا؟</a:t>
            </a:r>
            <a:endParaRPr lang="fr-FR" sz="2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9A972858-9F1F-69B8-64F0-8DE7851B4F74}"/>
              </a:ext>
            </a:extLst>
          </p:cNvPr>
          <p:cNvSpPr/>
          <p:nvPr/>
        </p:nvSpPr>
        <p:spPr>
          <a:xfrm>
            <a:off x="353961" y="2050026"/>
            <a:ext cx="1165123" cy="457200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ED6935C4-6327-B05B-5EBD-A0C6617C5F27}"/>
              </a:ext>
            </a:extLst>
          </p:cNvPr>
          <p:cNvSpPr/>
          <p:nvPr/>
        </p:nvSpPr>
        <p:spPr>
          <a:xfrm>
            <a:off x="353959" y="3576484"/>
            <a:ext cx="1165123" cy="457200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D6D0D6D0-ACAF-C572-9795-D6572982A4EE}"/>
              </a:ext>
            </a:extLst>
          </p:cNvPr>
          <p:cNvSpPr/>
          <p:nvPr/>
        </p:nvSpPr>
        <p:spPr>
          <a:xfrm>
            <a:off x="353959" y="5064718"/>
            <a:ext cx="1165123" cy="457200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365554C-1EB7-9349-B1C1-741DA7AE152F}"/>
              </a:ext>
            </a:extLst>
          </p:cNvPr>
          <p:cNvSpPr txBox="1"/>
          <p:nvPr/>
        </p:nvSpPr>
        <p:spPr>
          <a:xfrm>
            <a:off x="1755058" y="2050026"/>
            <a:ext cx="8639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400" dirty="0"/>
              <a:t>محاذاة مع الاستراتيجية الوطنية للمناطق الرطبة في تونس (التي لم يتم اعتمادها بعد).</a:t>
            </a:r>
            <a:endParaRPr lang="fr-FR" sz="24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DB4151-4150-18E9-5AD4-07C544E47B79}"/>
              </a:ext>
            </a:extLst>
          </p:cNvPr>
          <p:cNvSpPr txBox="1"/>
          <p:nvPr/>
        </p:nvSpPr>
        <p:spPr>
          <a:xfrm>
            <a:off x="1755058" y="3578900"/>
            <a:ext cx="5161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400" i="1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الوصول إلى البيانات.</a:t>
            </a:r>
            <a:r>
              <a:rPr lang="fr-FR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fr-FR" sz="24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56CE99F-F354-41AD-7103-D4808944960F}"/>
              </a:ext>
            </a:extLst>
          </p:cNvPr>
          <p:cNvSpPr txBox="1"/>
          <p:nvPr/>
        </p:nvSpPr>
        <p:spPr>
          <a:xfrm>
            <a:off x="1695098" y="5064718"/>
            <a:ext cx="3360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400" dirty="0"/>
              <a:t>العائق التقني والمالي والبشري.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800966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C2F3832-D1E0-08B5-4BC9-C0817608CD04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CE750E-D626-1C0F-405B-A42F69AB8EEA}"/>
              </a:ext>
            </a:extLst>
          </p:cNvPr>
          <p:cNvSpPr txBox="1"/>
          <p:nvPr/>
        </p:nvSpPr>
        <p:spPr>
          <a:xfrm>
            <a:off x="191729" y="191729"/>
            <a:ext cx="11769213" cy="66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ar-DZ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تم تخصيص المرحلة الثانية لتحديد أوجه التشابه بين مرصد المناطق الرطبة الكبرى في تونس </a:t>
            </a:r>
            <a:r>
              <a:rPr lang="fr-FR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(ZHGRANDT</a:t>
            </a:r>
            <a:r>
              <a:rPr lang="fr-FR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 </a:t>
            </a:r>
            <a:r>
              <a:rPr lang="ar-DZ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والسياقات الوطنية والمحلية الأخرى. وقد أثارت المناقشات أوجه التشابه التالية من حيث العقبات</a:t>
            </a:r>
            <a:endParaRPr lang="fr-FR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4538EE15-89F9-07A0-6DED-F4D26888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880151"/>
              </p:ext>
            </p:extLst>
          </p:nvPr>
        </p:nvGraphicFramePr>
        <p:xfrm>
          <a:off x="715296" y="1755227"/>
          <a:ext cx="10722078" cy="5011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24524">
                  <a:extLst>
                    <a:ext uri="{9D8B030D-6E8A-4147-A177-3AD203B41FA5}">
                      <a16:colId xmlns:a16="http://schemas.microsoft.com/office/drawing/2014/main" val="1660880579"/>
                    </a:ext>
                  </a:extLst>
                </a:gridCol>
                <a:gridCol w="4261874">
                  <a:extLst>
                    <a:ext uri="{9D8B030D-6E8A-4147-A177-3AD203B41FA5}">
                      <a16:colId xmlns:a16="http://schemas.microsoft.com/office/drawing/2014/main" val="2350452867"/>
                    </a:ext>
                  </a:extLst>
                </a:gridCol>
                <a:gridCol w="3435680">
                  <a:extLst>
                    <a:ext uri="{9D8B030D-6E8A-4147-A177-3AD203B41FA5}">
                      <a16:colId xmlns:a16="http://schemas.microsoft.com/office/drawing/2014/main" val="3749271719"/>
                    </a:ext>
                  </a:extLst>
                </a:gridCol>
              </a:tblGrid>
              <a:tr h="1026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DZ" sz="1800" kern="100" dirty="0" smtClean="0">
                          <a:effectLst/>
                        </a:rPr>
                        <a:t>موريتانيا</a:t>
                      </a:r>
                      <a:endParaRPr lang="fr-FR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DZ" sz="1800" kern="100" dirty="0" smtClean="0">
                          <a:effectLst/>
                        </a:rPr>
                        <a:t>صربيا</a:t>
                      </a:r>
                      <a:endParaRPr lang="fr-FR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DZ" sz="1800" kern="100" dirty="0" smtClean="0">
                          <a:effectLst/>
                        </a:rPr>
                        <a:t>تركيا</a:t>
                      </a:r>
                      <a:endParaRPr lang="fr-FR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5506444"/>
                  </a:ext>
                </a:extLst>
              </a:tr>
              <a:tr h="4718492">
                <a:tc>
                  <a:txBody>
                    <a:bodyPr/>
                    <a:lstStyle/>
                    <a:p>
                      <a:pPr algn="just" rtl="1">
                        <a:lnSpc>
                          <a:spcPct val="250000"/>
                        </a:lnSpc>
                        <a:spcAft>
                          <a:spcPts val="800"/>
                        </a:spcAft>
                      </a:pPr>
                      <a:r>
                        <a:rPr lang="ar-DZ" sz="1800" kern="100" dirty="0" smtClean="0">
                          <a:effectLst/>
                        </a:rPr>
                        <a:t> يبقى الوصول إلى البيانات عقبة كبيرة يعتمد على الإجراءات الطويلة جداً للحصول على هذه البيانات.</a:t>
                      </a:r>
                      <a:endParaRPr lang="fr-FR" sz="1800" kern="100" dirty="0" smtClean="0">
                        <a:effectLst/>
                      </a:endParaRPr>
                    </a:p>
                    <a:p>
                      <a:pPr algn="just" rtl="1">
                        <a:lnSpc>
                          <a:spcPct val="250000"/>
                        </a:lnSpc>
                        <a:spcAft>
                          <a:spcPts val="800"/>
                        </a:spcAft>
                      </a:pPr>
                      <a:r>
                        <a:rPr lang="ar-DZ" sz="1800" kern="100" dirty="0" smtClean="0">
                          <a:effectLst/>
                        </a:rPr>
                        <a:t>نقص الموارد البشرية والمالية.**</a:t>
                      </a:r>
                      <a:endParaRPr lang="fr-FR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00000"/>
                        </a:lnSpc>
                        <a:spcAft>
                          <a:spcPts val="800"/>
                        </a:spcAft>
                      </a:pPr>
                      <a:r>
                        <a:rPr lang="fr-FR" sz="1800" kern="100" dirty="0" smtClean="0">
                          <a:effectLst/>
                        </a:rPr>
                        <a:t>*</a:t>
                      </a:r>
                      <a:r>
                        <a:rPr lang="ar-DZ" sz="1800" b="1" kern="100" dirty="0" smtClean="0">
                          <a:effectLst/>
                        </a:rPr>
                        <a:t>العائق السياسي: التغلب على سياسة الضغط من خلال وسائل الإعلام التي تمتلك أداة قوية للغاية يمكن استخدامها للوصول إلى الحكومات. </a:t>
                      </a:r>
                      <a:endParaRPr lang="fr-FR" sz="1800" b="1" kern="100" dirty="0" smtClean="0">
                        <a:effectLst/>
                      </a:endParaRPr>
                    </a:p>
                    <a:p>
                      <a:pPr algn="r" rtl="1">
                        <a:lnSpc>
                          <a:spcPct val="200000"/>
                        </a:lnSpc>
                        <a:spcAft>
                          <a:spcPts val="800"/>
                        </a:spcAft>
                      </a:pPr>
                      <a:r>
                        <a:rPr lang="ar-DZ" sz="1800" b="1" kern="100" dirty="0" smtClean="0">
                          <a:effectLst/>
                        </a:rPr>
                        <a:t>بالإضافة إلى أن الجمعية تمتلك معدات قانونية وخبيرًا لا يشغل منصبًا سياسيًا يساعد في اللعب.</a:t>
                      </a:r>
                      <a:endParaRPr lang="fr-FR" sz="1800" b="1" kern="100" dirty="0" smtClean="0">
                        <a:effectLst/>
                      </a:endParaRPr>
                    </a:p>
                    <a:p>
                      <a:pPr algn="r" rtl="1">
                        <a:lnSpc>
                          <a:spcPct val="200000"/>
                        </a:lnSpc>
                        <a:spcAft>
                          <a:spcPts val="800"/>
                        </a:spcAft>
                      </a:pPr>
                      <a:r>
                        <a:rPr lang="ar-DZ" sz="1800" b="1" kern="100" dirty="0" smtClean="0">
                          <a:effectLst/>
                        </a:rPr>
                        <a:t>* عقبة التمويل والموارد البشرية: تم التغلب على هذا الوضع بفضل مونتاج المشاريع والبحث عن الشؤون المالية.</a:t>
                      </a:r>
                      <a:endParaRPr lang="fr-FR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200000"/>
                        </a:lnSpc>
                        <a:spcAft>
                          <a:spcPts val="800"/>
                        </a:spcAft>
                      </a:pPr>
                      <a:r>
                        <a:rPr lang="ar-DZ" sz="1800" b="1" kern="100" dirty="0" smtClean="0">
                          <a:effectLst/>
                        </a:rPr>
                        <a:t>العائق السياسي: كل تغيير للحكومة يؤدي إلى استبدال الموظفين، الأمر الذي يتطلب البدء بالاتصالات من الصفر، وهو ما يشكل هدراً للوقت.</a:t>
                      </a:r>
                      <a:endParaRPr lang="fr-FR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4787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9842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C2F3832-D1E0-08B5-4BC9-C0817608CD04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CE750E-D626-1C0F-405B-A42F69AB8EEA}"/>
              </a:ext>
            </a:extLst>
          </p:cNvPr>
          <p:cNvSpPr txBox="1"/>
          <p:nvPr/>
        </p:nvSpPr>
        <p:spPr>
          <a:xfrm>
            <a:off x="191729" y="56819"/>
            <a:ext cx="11769213" cy="5569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200000"/>
              </a:lnSpc>
              <a:spcAft>
                <a:spcPts val="800"/>
              </a:spcAft>
            </a:pPr>
            <a:r>
              <a:rPr lang="ar-DZ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بعد ذلك، تناولت تأملات واستنتاجات المشاركين النقاط التالية</a:t>
            </a: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endParaRPr lang="fr-FR" sz="2400" kern="100" dirty="0" smtClean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 algn="just" rtl="1">
              <a:lnSpc>
                <a:spcPct val="200000"/>
              </a:lnSpc>
              <a:spcAft>
                <a:spcPts val="800"/>
              </a:spcAft>
              <a:buFontTx/>
              <a:buChar char="-"/>
            </a:pP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السياق </a:t>
            </a:r>
            <a:r>
              <a:rPr lang="ar-DZ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السياسي المحيط بالمناطق الرطبة هو عامل حاسم يجب أخذه بعين الاعتبار عند إنشاء هذا المرصد</a:t>
            </a: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.-</a:t>
            </a:r>
            <a:endParaRPr lang="fr-FR" sz="2400" kern="100" dirty="0" smtClean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 algn="just" rtl="1">
              <a:lnSpc>
                <a:spcPct val="200000"/>
              </a:lnSpc>
              <a:spcAft>
                <a:spcPts val="800"/>
              </a:spcAft>
              <a:buFontTx/>
              <a:buChar char="-"/>
            </a:pP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ar-DZ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الاستقرار السياسي مهم جداً في إقامة مرصد المناطق الرطبة</a:t>
            </a: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fr-FR" sz="2400" kern="100" dirty="0" smtClean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 algn="just" rtl="1">
              <a:lnSpc>
                <a:spcPct val="200000"/>
              </a:lnSpc>
              <a:spcAft>
                <a:spcPts val="800"/>
              </a:spcAft>
              <a:buFontTx/>
              <a:buChar char="-"/>
            </a:pP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ar-DZ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إنشاء مرصد يتطلب دعم مختلف الشركاء والسلطات المحلية وضمان الوصول إلى البيانات، لأنه بدون بيانات لا يمكن التقدم في المرصد</a:t>
            </a: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fr-FR" sz="2400" kern="100" dirty="0" smtClean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 algn="just" rtl="1">
              <a:lnSpc>
                <a:spcPct val="200000"/>
              </a:lnSpc>
              <a:spcAft>
                <a:spcPts val="800"/>
              </a:spcAft>
              <a:buFontTx/>
              <a:buChar char="-"/>
            </a:pPr>
            <a:r>
              <a:rPr lang="ar-DZ" sz="2400" kern="100" dirty="0" smtClean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ar-DZ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عند تصميم مرصد للمناطق الرطبة، من الضروري أن يكون الهدف هو تحقيق تأثير ملموس على الأرض، بما يتجاوز مجرد إنتاج المعرفة.</a:t>
            </a:r>
            <a:r>
              <a:rPr lang="fr-FR" sz="2400" kern="100" dirty="0" smtClean="0">
                <a:effectLst/>
                <a:latin typeface="Book Antiqua" panose="02040602050305030304" pitchFamily="18" charset="0"/>
                <a:ea typeface="Aptos" panose="020B0004020202020204" pitchFamily="34" charset="0"/>
                <a:cs typeface="Calibri" panose="020F0502020204030204" pitchFamily="34" charset="0"/>
              </a:rPr>
              <a:t> </a:t>
            </a:r>
            <a:endParaRPr lang="fr-FR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9146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379</Words>
  <Application>Microsoft Office PowerPoint</Application>
  <PresentationFormat>Grand écran</PresentationFormat>
  <Paragraphs>26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Book Antiqua</vt:lpstr>
      <vt:lpstr>Calibri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Mariam ZERROUK</dc:creator>
  <cp:lastModifiedBy>Reviewer </cp:lastModifiedBy>
  <cp:revision>16</cp:revision>
  <dcterms:created xsi:type="dcterms:W3CDTF">2024-06-12T01:34:26Z</dcterms:created>
  <dcterms:modified xsi:type="dcterms:W3CDTF">2025-02-04T22:45:02Z</dcterms:modified>
</cp:coreProperties>
</file>