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32" r:id="rId2"/>
    <p:sldId id="454" r:id="rId3"/>
    <p:sldId id="443" r:id="rId4"/>
    <p:sldId id="445" r:id="rId5"/>
    <p:sldId id="493" r:id="rId6"/>
    <p:sldId id="457" r:id="rId7"/>
    <p:sldId id="462" r:id="rId8"/>
    <p:sldId id="485" r:id="rId9"/>
    <p:sldId id="484" r:id="rId10"/>
    <p:sldId id="494" r:id="rId11"/>
    <p:sldId id="486" r:id="rId12"/>
    <p:sldId id="487" r:id="rId13"/>
    <p:sldId id="488" r:id="rId14"/>
    <p:sldId id="489" r:id="rId15"/>
    <p:sldId id="490" r:id="rId16"/>
    <p:sldId id="491" r:id="rId17"/>
    <p:sldId id="492" r:id="rId18"/>
    <p:sldId id="482" r:id="rId1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ototheque" initials="P" lastIdx="8" clrIdx="0"/>
  <p:cmAuthor id="1" name="Flo" initials="FDS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CDDD"/>
    <a:srgbClr val="FFFF99"/>
    <a:srgbClr val="000000"/>
    <a:srgbClr val="0070C0"/>
    <a:srgbClr val="990000"/>
    <a:srgbClr val="3C7483"/>
    <a:srgbClr val="FF9933"/>
    <a:srgbClr val="800000"/>
    <a:srgbClr val="FF6600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92" autoAdjust="0"/>
  </p:normalViewPr>
  <p:slideViewPr>
    <p:cSldViewPr>
      <p:cViewPr varScale="1">
        <p:scale>
          <a:sx n="61" d="100"/>
          <a:sy n="61" d="100"/>
        </p:scale>
        <p:origin x="792" y="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B7B623-C678-4B3E-A1DA-DE96796120D1}" type="datetimeFigureOut">
              <a:rPr lang="fr-FR" smtClean="0"/>
              <a:pPr/>
              <a:t>24/02/2025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43C509-1452-406A-BA40-A5B4C8EDAD4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947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43C509-1452-406A-BA40-A5B4C8EDAD44}" type="slidenum">
              <a:rPr lang="fr-FR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2572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ère de 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" y="5373216"/>
            <a:ext cx="8666132" cy="1484784"/>
          </a:xfrm>
        </p:spPr>
        <p:txBody>
          <a:bodyPr>
            <a:normAutofit/>
          </a:bodyPr>
          <a:lstStyle>
            <a:lvl1pPr>
              <a:defRPr sz="6000" cap="small" baseline="0">
                <a:solidFill>
                  <a:schemeClr val="tx2"/>
                </a:solidFill>
                <a:latin typeface="Biko" pitchFamily="50" charset="0"/>
              </a:defRPr>
            </a:lvl1pPr>
          </a:lstStyle>
          <a:p>
            <a:r>
              <a:rPr lang="fr-FR" dirty="0"/>
              <a:t>TOUR DU VALAT</a:t>
            </a:r>
          </a:p>
        </p:txBody>
      </p:sp>
      <p:grpSp>
        <p:nvGrpSpPr>
          <p:cNvPr id="4" name="Groupe 3"/>
          <p:cNvGrpSpPr/>
          <p:nvPr userDrawn="1"/>
        </p:nvGrpSpPr>
        <p:grpSpPr>
          <a:xfrm>
            <a:off x="2639" y="-7905"/>
            <a:ext cx="12189361" cy="5215525"/>
            <a:chOff x="186495" y="590860"/>
            <a:chExt cx="8576191" cy="496008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7316" t="39030" r="30736" b="22701"/>
            <a:stretch/>
          </p:blipFill>
          <p:spPr bwMode="auto">
            <a:xfrm>
              <a:off x="1466917" y="597129"/>
              <a:ext cx="6787411" cy="495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7317" t="39030" r="70009" b="22701"/>
            <a:stretch/>
          </p:blipFill>
          <p:spPr bwMode="auto">
            <a:xfrm flipH="1">
              <a:off x="1034149" y="597129"/>
              <a:ext cx="432767" cy="495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7317" t="39030" r="70009" b="22711"/>
            <a:stretch/>
          </p:blipFill>
          <p:spPr bwMode="auto">
            <a:xfrm>
              <a:off x="601382" y="598378"/>
              <a:ext cx="432767" cy="495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7428" t="39030" r="70009" b="22701"/>
            <a:stretch/>
          </p:blipFill>
          <p:spPr bwMode="auto">
            <a:xfrm>
              <a:off x="186495" y="597129"/>
              <a:ext cx="414887" cy="495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8145" t="39030" r="30745" b="22653"/>
            <a:stretch/>
          </p:blipFill>
          <p:spPr bwMode="auto">
            <a:xfrm flipH="1">
              <a:off x="8254327" y="590860"/>
              <a:ext cx="179736" cy="4960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8145" t="39030" r="30736" b="22653"/>
            <a:stretch/>
          </p:blipFill>
          <p:spPr bwMode="auto">
            <a:xfrm flipH="1">
              <a:off x="8581553" y="590860"/>
              <a:ext cx="181133" cy="4960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8145" t="39030" r="30944" b="22701"/>
            <a:stretch/>
          </p:blipFill>
          <p:spPr bwMode="auto">
            <a:xfrm>
              <a:off x="8434064" y="597129"/>
              <a:ext cx="147489" cy="495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2012" y="5523409"/>
            <a:ext cx="3002549" cy="1138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829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2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617735" y="1"/>
            <a:ext cx="11574265" cy="404664"/>
          </a:xfrm>
          <a:solidFill>
            <a:srgbClr val="7CCECF"/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-18719" y="427585"/>
            <a:ext cx="6107067" cy="6436203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" y="4"/>
            <a:ext cx="617737" cy="404665"/>
          </a:xfrm>
          <a:prstGeom prst="rect">
            <a:avLst/>
          </a:prstGeom>
        </p:spPr>
      </p:pic>
      <p:sp>
        <p:nvSpPr>
          <p:cNvPr id="6" name="Espace réservé pour une image  2"/>
          <p:cNvSpPr>
            <a:spLocks noGrp="1"/>
          </p:cNvSpPr>
          <p:nvPr>
            <p:ph type="pic" sz="quarter" idx="10"/>
          </p:nvPr>
        </p:nvSpPr>
        <p:spPr>
          <a:xfrm>
            <a:off x="6127214" y="404667"/>
            <a:ext cx="6096000" cy="6453187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3837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3 - Exe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498052" y="1"/>
            <a:ext cx="11693953" cy="404664"/>
          </a:xfrm>
          <a:solidFill>
            <a:srgbClr val="306A81"/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512613" y="1124744"/>
            <a:ext cx="11166779" cy="525658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0" y="446954"/>
            <a:ext cx="12192000" cy="389763"/>
          </a:xfrm>
        </p:spPr>
        <p:txBody>
          <a:bodyPr>
            <a:normAutofit/>
          </a:bodyPr>
          <a:lstStyle>
            <a:lvl1pPr marL="0" indent="0" algn="ctr">
              <a:buNone/>
              <a:defRPr sz="1800" b="1" cap="none" spc="400" baseline="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votre sous-titre</a:t>
            </a:r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98048" cy="40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2595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3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498051" y="1"/>
            <a:ext cx="11693951" cy="404664"/>
          </a:xfrm>
          <a:solidFill>
            <a:srgbClr val="306A81"/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6096000" y="421798"/>
            <a:ext cx="6107067" cy="6436203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98048" cy="404664"/>
          </a:xfrm>
          <a:prstGeom prst="rect">
            <a:avLst/>
          </a:prstGeom>
        </p:spPr>
      </p:pic>
      <p:sp>
        <p:nvSpPr>
          <p:cNvPr id="5" name="Espace réservé pour une image  2"/>
          <p:cNvSpPr>
            <a:spLocks noGrp="1"/>
          </p:cNvSpPr>
          <p:nvPr>
            <p:ph type="pic" sz="quarter" idx="10"/>
          </p:nvPr>
        </p:nvSpPr>
        <p:spPr>
          <a:xfrm>
            <a:off x="0" y="404815"/>
            <a:ext cx="6096000" cy="6453187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0694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3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498051" y="1"/>
            <a:ext cx="11693951" cy="404664"/>
          </a:xfrm>
          <a:solidFill>
            <a:srgbClr val="306A81"/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0" y="421798"/>
            <a:ext cx="6107067" cy="6436203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98048" cy="404664"/>
          </a:xfrm>
          <a:prstGeom prst="rect">
            <a:avLst/>
          </a:prstGeom>
        </p:spPr>
      </p:pic>
      <p:sp>
        <p:nvSpPr>
          <p:cNvPr id="5" name="Espace réservé pour une image  2"/>
          <p:cNvSpPr>
            <a:spLocks noGrp="1"/>
          </p:cNvSpPr>
          <p:nvPr>
            <p:ph type="pic" sz="quarter" idx="10"/>
          </p:nvPr>
        </p:nvSpPr>
        <p:spPr>
          <a:xfrm>
            <a:off x="6096000" y="394032"/>
            <a:ext cx="6096000" cy="6453187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73048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4 - Exe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617733" y="1"/>
            <a:ext cx="11574267" cy="404664"/>
          </a:xfrm>
          <a:solidFill>
            <a:srgbClr val="A6A6A6"/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512613" y="1124744"/>
            <a:ext cx="11166779" cy="525658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0" y="446954"/>
            <a:ext cx="12192000" cy="389763"/>
          </a:xfrm>
        </p:spPr>
        <p:txBody>
          <a:bodyPr>
            <a:normAutofit/>
          </a:bodyPr>
          <a:lstStyle>
            <a:lvl1pPr marL="0" indent="0" algn="ctr">
              <a:buNone/>
              <a:defRPr sz="1800" b="1" cap="none" spc="400" baseline="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votre sous-titre</a:t>
            </a: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" y="0"/>
            <a:ext cx="617734" cy="40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9725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4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617733" y="1"/>
            <a:ext cx="11574267" cy="404664"/>
          </a:xfrm>
          <a:solidFill>
            <a:schemeClr val="accent6">
              <a:lumMod val="65000"/>
            </a:schemeClr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6096000" y="421798"/>
            <a:ext cx="6107067" cy="6436203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" y="0"/>
            <a:ext cx="617734" cy="404664"/>
          </a:xfrm>
          <a:prstGeom prst="rect">
            <a:avLst/>
          </a:prstGeom>
        </p:spPr>
      </p:pic>
      <p:sp>
        <p:nvSpPr>
          <p:cNvPr id="5" name="Espace réservé pour une image  2"/>
          <p:cNvSpPr>
            <a:spLocks noGrp="1"/>
          </p:cNvSpPr>
          <p:nvPr>
            <p:ph type="pic" sz="quarter" idx="10"/>
          </p:nvPr>
        </p:nvSpPr>
        <p:spPr>
          <a:xfrm>
            <a:off x="0" y="404815"/>
            <a:ext cx="6096000" cy="6453187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70752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4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617733" y="1"/>
            <a:ext cx="11574267" cy="404664"/>
          </a:xfrm>
          <a:solidFill>
            <a:schemeClr val="accent6">
              <a:lumMod val="65000"/>
            </a:schemeClr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-5983" y="404440"/>
            <a:ext cx="6107067" cy="6436203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" y="0"/>
            <a:ext cx="617734" cy="404664"/>
          </a:xfrm>
          <a:prstGeom prst="rect">
            <a:avLst/>
          </a:prstGeom>
        </p:spPr>
      </p:pic>
      <p:sp>
        <p:nvSpPr>
          <p:cNvPr id="5" name="Espace réservé pour une image  2"/>
          <p:cNvSpPr>
            <a:spLocks noGrp="1"/>
          </p:cNvSpPr>
          <p:nvPr>
            <p:ph type="pic" sz="quarter" idx="10"/>
          </p:nvPr>
        </p:nvSpPr>
        <p:spPr>
          <a:xfrm>
            <a:off x="6096000" y="404815"/>
            <a:ext cx="6096000" cy="6453187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96507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5 - Exe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498048" y="1"/>
            <a:ext cx="11693952" cy="404664"/>
          </a:xfrm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512613" y="1124744"/>
            <a:ext cx="11166779" cy="525658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0" y="446954"/>
            <a:ext cx="12192000" cy="389763"/>
          </a:xfrm>
        </p:spPr>
        <p:txBody>
          <a:bodyPr>
            <a:normAutofit/>
          </a:bodyPr>
          <a:lstStyle>
            <a:lvl1pPr marL="0" indent="0" algn="ctr">
              <a:buNone/>
              <a:defRPr sz="1800" b="1" cap="none" spc="400" baseline="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votre sous-titre</a:t>
            </a: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98048" cy="40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2272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5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498048" y="1"/>
            <a:ext cx="11693952" cy="404664"/>
          </a:xfrm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6096000" y="421798"/>
            <a:ext cx="6107067" cy="6436203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98048" cy="404664"/>
          </a:xfrm>
          <a:prstGeom prst="rect">
            <a:avLst/>
          </a:prstGeom>
        </p:spPr>
      </p:pic>
      <p:sp>
        <p:nvSpPr>
          <p:cNvPr id="5" name="Espace réservé pour une image  2"/>
          <p:cNvSpPr>
            <a:spLocks noGrp="1"/>
          </p:cNvSpPr>
          <p:nvPr>
            <p:ph type="pic" sz="quarter" idx="10"/>
          </p:nvPr>
        </p:nvSpPr>
        <p:spPr>
          <a:xfrm>
            <a:off x="0" y="404815"/>
            <a:ext cx="6096000" cy="6453187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24236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5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498048" y="1"/>
            <a:ext cx="11693952" cy="404664"/>
          </a:xfrm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0" y="404667"/>
            <a:ext cx="6107067" cy="6436203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98048" cy="404664"/>
          </a:xfrm>
          <a:prstGeom prst="rect">
            <a:avLst/>
          </a:prstGeom>
        </p:spPr>
      </p:pic>
      <p:sp>
        <p:nvSpPr>
          <p:cNvPr id="5" name="Espace réservé pour une image  2"/>
          <p:cNvSpPr>
            <a:spLocks noGrp="1"/>
          </p:cNvSpPr>
          <p:nvPr>
            <p:ph type="pic" sz="quarter" idx="10"/>
          </p:nvPr>
        </p:nvSpPr>
        <p:spPr>
          <a:xfrm>
            <a:off x="6096000" y="404667"/>
            <a:ext cx="6096000" cy="6453187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3109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Intercalaire 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3200" cap="small" baseline="0">
                <a:solidFill>
                  <a:schemeClr val="tx2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6376065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ème de 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864" y="897589"/>
            <a:ext cx="10032274" cy="3340608"/>
          </a:xfrm>
          <a:prstGeom prst="rect">
            <a:avLst/>
          </a:prstGeom>
        </p:spPr>
      </p:pic>
      <p:grpSp>
        <p:nvGrpSpPr>
          <p:cNvPr id="17" name="Groupe 16"/>
          <p:cNvGrpSpPr/>
          <p:nvPr userDrawn="1"/>
        </p:nvGrpSpPr>
        <p:grpSpPr>
          <a:xfrm>
            <a:off x="867113" y="5494596"/>
            <a:ext cx="2485066" cy="769441"/>
            <a:chOff x="877388" y="5493813"/>
            <a:chExt cx="2019116" cy="769441"/>
          </a:xfrm>
        </p:grpSpPr>
        <p:sp>
          <p:nvSpPr>
            <p:cNvPr id="14" name="ZoneTexte 13"/>
            <p:cNvSpPr txBox="1"/>
            <p:nvPr userDrawn="1"/>
          </p:nvSpPr>
          <p:spPr>
            <a:xfrm>
              <a:off x="877388" y="5493813"/>
              <a:ext cx="201911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fr-FR" sz="11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Rejoignez-nous</a:t>
              </a:r>
            </a:p>
            <a:p>
              <a:pPr algn="ctr">
                <a:lnSpc>
                  <a:spcPct val="80000"/>
                </a:lnSpc>
              </a:pPr>
              <a:endParaRPr lang="fr-FR" sz="11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80000"/>
                </a:lnSpc>
              </a:pPr>
              <a:endParaRPr lang="fr-FR" sz="11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80000"/>
                </a:lnSpc>
              </a:pPr>
              <a:endParaRPr lang="fr-FR" sz="1100" b="1" dirty="0">
                <a:solidFill>
                  <a:srgbClr val="68BCB7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80000"/>
                </a:lnSpc>
              </a:pPr>
              <a:r>
                <a:rPr lang="fr-FR" sz="11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www.tourduvalat.org</a:t>
              </a:r>
            </a:p>
          </p:txBody>
        </p:sp>
        <p:pic>
          <p:nvPicPr>
            <p:cNvPr id="15" name="Image 14"/>
            <p:cNvPicPr/>
            <p:nvPr userDrawn="1"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5394" t="52137" r="64457" b="44351"/>
            <a:stretch>
              <a:fillRect/>
            </a:stretch>
          </p:blipFill>
          <p:spPr bwMode="auto">
            <a:xfrm>
              <a:off x="1463471" y="5759960"/>
              <a:ext cx="846950" cy="237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Image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0740" y="5121844"/>
            <a:ext cx="3002549" cy="1138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544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3429000"/>
          </a:xfrm>
        </p:spPr>
        <p:txBody>
          <a:bodyPr/>
          <a:lstStyle/>
          <a:p>
            <a:endParaRPr lang="fr-FR"/>
          </a:p>
        </p:txBody>
      </p:sp>
      <p:sp>
        <p:nvSpPr>
          <p:cNvPr id="5" name="Espace réservé pour une image  3"/>
          <p:cNvSpPr>
            <a:spLocks noGrp="1"/>
          </p:cNvSpPr>
          <p:nvPr>
            <p:ph type="pic" sz="quarter" idx="11"/>
          </p:nvPr>
        </p:nvSpPr>
        <p:spPr>
          <a:xfrm>
            <a:off x="6096000" y="3459543"/>
            <a:ext cx="6096000" cy="3429000"/>
          </a:xfrm>
        </p:spPr>
        <p:txBody>
          <a:bodyPr/>
          <a:lstStyle/>
          <a:p>
            <a:endParaRPr lang="fr-FR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0" y="0"/>
            <a:ext cx="6096000" cy="3429000"/>
          </a:xfrm>
        </p:spPr>
        <p:txBody>
          <a:bodyPr/>
          <a:lstStyle>
            <a:lvl1pPr>
              <a:defRPr sz="2000"/>
            </a:lvl1pPr>
            <a:lvl3pPr>
              <a:defRPr sz="1800"/>
            </a:lvl3pPr>
          </a:lstStyle>
          <a:p>
            <a:pPr lvl="0"/>
            <a:r>
              <a:rPr lang="fr-FR" dirty="0"/>
              <a:t>Titre</a:t>
            </a:r>
          </a:p>
          <a:p>
            <a:pPr lvl="2"/>
            <a:r>
              <a:rPr lang="fr-FR" dirty="0"/>
              <a:t>Contenu</a:t>
            </a:r>
          </a:p>
        </p:txBody>
      </p:sp>
      <p:sp>
        <p:nvSpPr>
          <p:cNvPr id="8" name="Espace réservé du texte 6"/>
          <p:cNvSpPr>
            <a:spLocks noGrp="1"/>
          </p:cNvSpPr>
          <p:nvPr>
            <p:ph type="body" sz="quarter" idx="13" hasCustomPrompt="1"/>
          </p:nvPr>
        </p:nvSpPr>
        <p:spPr>
          <a:xfrm>
            <a:off x="3590" y="3429000"/>
            <a:ext cx="6096000" cy="3429000"/>
          </a:xfrm>
        </p:spPr>
        <p:txBody>
          <a:bodyPr/>
          <a:lstStyle>
            <a:lvl1pPr>
              <a:defRPr sz="2000"/>
            </a:lvl1pPr>
            <a:lvl3pPr>
              <a:defRPr sz="1800"/>
            </a:lvl3pPr>
          </a:lstStyle>
          <a:p>
            <a:pPr lvl="0"/>
            <a:r>
              <a:rPr lang="fr-FR" dirty="0"/>
              <a:t>Titre</a:t>
            </a:r>
          </a:p>
          <a:p>
            <a:pPr lvl="2"/>
            <a:r>
              <a:rPr lang="fr-FR" dirty="0"/>
              <a:t>Contenu</a:t>
            </a:r>
          </a:p>
        </p:txBody>
      </p:sp>
    </p:spTree>
    <p:extLst>
      <p:ext uri="{BB962C8B-B14F-4D97-AF65-F5344CB8AC3E}">
        <p14:creationId xmlns:p14="http://schemas.microsoft.com/office/powerpoint/2010/main" val="436012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3429000"/>
          </a:xfrm>
        </p:spPr>
        <p:txBody>
          <a:bodyPr/>
          <a:lstStyle/>
          <a:p>
            <a:endParaRPr lang="fr-FR"/>
          </a:p>
        </p:txBody>
      </p:sp>
      <p:sp>
        <p:nvSpPr>
          <p:cNvPr id="5" name="Espace réservé pour une image  3"/>
          <p:cNvSpPr>
            <a:spLocks noGrp="1"/>
          </p:cNvSpPr>
          <p:nvPr>
            <p:ph type="pic" sz="quarter" idx="11"/>
          </p:nvPr>
        </p:nvSpPr>
        <p:spPr>
          <a:xfrm>
            <a:off x="0" y="3429000"/>
            <a:ext cx="6096000" cy="3429000"/>
          </a:xfrm>
        </p:spPr>
        <p:txBody>
          <a:bodyPr/>
          <a:lstStyle/>
          <a:p>
            <a:endParaRPr lang="fr-FR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2" hasCustomPrompt="1"/>
          </p:nvPr>
        </p:nvSpPr>
        <p:spPr>
          <a:xfrm>
            <a:off x="5041" y="0"/>
            <a:ext cx="6096000" cy="3429000"/>
          </a:xfrm>
        </p:spPr>
        <p:txBody>
          <a:bodyPr/>
          <a:lstStyle>
            <a:lvl1pPr>
              <a:defRPr sz="2000"/>
            </a:lvl1pPr>
            <a:lvl3pPr>
              <a:defRPr sz="1800"/>
            </a:lvl3pPr>
          </a:lstStyle>
          <a:p>
            <a:pPr lvl="0"/>
            <a:r>
              <a:rPr lang="fr-FR" dirty="0"/>
              <a:t>Titre</a:t>
            </a:r>
          </a:p>
          <a:p>
            <a:pPr lvl="2"/>
            <a:r>
              <a:rPr lang="fr-FR" dirty="0"/>
              <a:t>Contenu</a:t>
            </a:r>
          </a:p>
        </p:txBody>
      </p:sp>
      <p:sp>
        <p:nvSpPr>
          <p:cNvPr id="8" name="Espace réservé du texte 6"/>
          <p:cNvSpPr>
            <a:spLocks noGrp="1"/>
          </p:cNvSpPr>
          <p:nvPr>
            <p:ph type="body" sz="quarter" idx="13" hasCustomPrompt="1"/>
          </p:nvPr>
        </p:nvSpPr>
        <p:spPr>
          <a:xfrm>
            <a:off x="6086241" y="3429000"/>
            <a:ext cx="6096000" cy="3429000"/>
          </a:xfrm>
        </p:spPr>
        <p:txBody>
          <a:bodyPr/>
          <a:lstStyle>
            <a:lvl1pPr>
              <a:defRPr sz="2000"/>
            </a:lvl1pPr>
            <a:lvl3pPr>
              <a:defRPr sz="1800"/>
            </a:lvl3pPr>
          </a:lstStyle>
          <a:p>
            <a:pPr lvl="0"/>
            <a:r>
              <a:rPr lang="fr-FR" dirty="0"/>
              <a:t>Titre</a:t>
            </a:r>
          </a:p>
          <a:p>
            <a:pPr lvl="2"/>
            <a:r>
              <a:rPr lang="fr-FR" dirty="0"/>
              <a:t>Contenu</a:t>
            </a:r>
          </a:p>
        </p:txBody>
      </p:sp>
    </p:spTree>
    <p:extLst>
      <p:ext uri="{BB962C8B-B14F-4D97-AF65-F5344CB8AC3E}">
        <p14:creationId xmlns:p14="http://schemas.microsoft.com/office/powerpoint/2010/main" val="2821250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1 - Exe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616296" y="1"/>
            <a:ext cx="11575708" cy="404664"/>
          </a:xfrm>
          <a:solidFill>
            <a:schemeClr val="accent2"/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512613" y="1124744"/>
            <a:ext cx="11166779" cy="5256584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0" y="446954"/>
            <a:ext cx="12192000" cy="389763"/>
          </a:xfrm>
        </p:spPr>
        <p:txBody>
          <a:bodyPr>
            <a:normAutofit/>
          </a:bodyPr>
          <a:lstStyle>
            <a:lvl1pPr marL="0" indent="0" algn="ctr">
              <a:buNone/>
              <a:defRPr sz="1800" b="1" cap="none" spc="400" baseline="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votre sous-titre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" y="946"/>
            <a:ext cx="616292" cy="403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636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1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616296" y="1"/>
            <a:ext cx="11575708" cy="404664"/>
          </a:xfrm>
          <a:solidFill>
            <a:srgbClr val="9FD9D6"/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6096000" y="421798"/>
            <a:ext cx="6107067" cy="6436203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" y="946"/>
            <a:ext cx="616292" cy="403719"/>
          </a:xfrm>
          <a:prstGeom prst="rect">
            <a:avLst/>
          </a:prstGeom>
        </p:spPr>
      </p:pic>
      <p:sp>
        <p:nvSpPr>
          <p:cNvPr id="3" name="Espace réservé pour une image  2"/>
          <p:cNvSpPr>
            <a:spLocks noGrp="1"/>
          </p:cNvSpPr>
          <p:nvPr>
            <p:ph type="pic" sz="quarter" idx="10"/>
          </p:nvPr>
        </p:nvSpPr>
        <p:spPr>
          <a:xfrm>
            <a:off x="0" y="404815"/>
            <a:ext cx="6096000" cy="6453187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8807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1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616296" y="1"/>
            <a:ext cx="11575708" cy="404664"/>
          </a:xfrm>
          <a:solidFill>
            <a:srgbClr val="9FD9D6"/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0" y="421798"/>
            <a:ext cx="6107067" cy="6436203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" y="946"/>
            <a:ext cx="616292" cy="403719"/>
          </a:xfrm>
          <a:prstGeom prst="rect">
            <a:avLst/>
          </a:prstGeom>
        </p:spPr>
      </p:pic>
      <p:sp>
        <p:nvSpPr>
          <p:cNvPr id="5" name="Espace réservé pour une image  2"/>
          <p:cNvSpPr>
            <a:spLocks noGrp="1"/>
          </p:cNvSpPr>
          <p:nvPr>
            <p:ph type="pic" sz="quarter" idx="10"/>
          </p:nvPr>
        </p:nvSpPr>
        <p:spPr>
          <a:xfrm>
            <a:off x="6088587" y="404666"/>
            <a:ext cx="6096000" cy="6453187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0846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2 - Exe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617735" y="1"/>
            <a:ext cx="11574265" cy="404664"/>
          </a:xfrm>
          <a:solidFill>
            <a:srgbClr val="7CCECF"/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512613" y="1124744"/>
            <a:ext cx="11166779" cy="525658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0" y="446954"/>
            <a:ext cx="12192000" cy="389763"/>
          </a:xfrm>
        </p:spPr>
        <p:txBody>
          <a:bodyPr>
            <a:normAutofit/>
          </a:bodyPr>
          <a:lstStyle>
            <a:lvl1pPr marL="0" indent="0" algn="ctr">
              <a:buNone/>
              <a:defRPr sz="1800" b="1" cap="none" spc="400" baseline="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votre sous-titre</a:t>
            </a:r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8125" y1="68605" x2="76719" y2="41085"/>
                        <a14:foregroundMark x1="18281" y1="60271" x2="27969" y2="76163"/>
                        <a14:backgroundMark x1="15937" y1="64729" x2="15937" y2="64729"/>
                        <a14:backgroundMark x1="80938" y1="27907" x2="80938" y2="279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34" y="2"/>
            <a:ext cx="674070" cy="441569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" y="4"/>
            <a:ext cx="617737" cy="404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373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2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617735" y="1"/>
            <a:ext cx="11574265" cy="404664"/>
          </a:xfrm>
          <a:solidFill>
            <a:srgbClr val="7CCECF"/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6096000" y="421798"/>
            <a:ext cx="6107067" cy="6436203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" y="4"/>
            <a:ext cx="617737" cy="404665"/>
          </a:xfrm>
          <a:prstGeom prst="rect">
            <a:avLst/>
          </a:prstGeom>
        </p:spPr>
      </p:pic>
      <p:sp>
        <p:nvSpPr>
          <p:cNvPr id="6" name="Espace réservé pour une image  2"/>
          <p:cNvSpPr>
            <a:spLocks noGrp="1"/>
          </p:cNvSpPr>
          <p:nvPr>
            <p:ph type="pic" sz="quarter" idx="10"/>
          </p:nvPr>
        </p:nvSpPr>
        <p:spPr>
          <a:xfrm>
            <a:off x="0" y="404815"/>
            <a:ext cx="6096000" cy="6453187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0385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95234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54" r:id="rId2"/>
    <p:sldLayoutId id="2147483670" r:id="rId3"/>
    <p:sldLayoutId id="2147483671" r:id="rId4"/>
    <p:sldLayoutId id="2147483649" r:id="rId5"/>
    <p:sldLayoutId id="2147483650" r:id="rId6"/>
    <p:sldLayoutId id="2147483665" r:id="rId7"/>
    <p:sldLayoutId id="2147483657" r:id="rId8"/>
    <p:sldLayoutId id="2147483659" r:id="rId9"/>
    <p:sldLayoutId id="2147483666" r:id="rId10"/>
    <p:sldLayoutId id="2147483655" r:id="rId11"/>
    <p:sldLayoutId id="2147483660" r:id="rId12"/>
    <p:sldLayoutId id="2147483667" r:id="rId13"/>
    <p:sldLayoutId id="2147483658" r:id="rId14"/>
    <p:sldLayoutId id="2147483661" r:id="rId15"/>
    <p:sldLayoutId id="2147483668" r:id="rId16"/>
    <p:sldLayoutId id="2147483656" r:id="rId17"/>
    <p:sldLayoutId id="2147483662" r:id="rId18"/>
    <p:sldLayoutId id="2147483669" r:id="rId19"/>
    <p:sldLayoutId id="2147483664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openxmlformats.org/officeDocument/2006/relationships/hyperlink" Target="mailto:obelloulid@lpm.org.ma" TargetMode="External"/><Relationship Id="rId5" Type="http://schemas.openxmlformats.org/officeDocument/2006/relationships/image" Target="../media/image13.jpeg"/><Relationship Id="rId10" Type="http://schemas.openxmlformats.org/officeDocument/2006/relationships/hyperlink" Target="mailto:guelmami@tourduvalat.org" TargetMode="External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7.emf"/><Relationship Id="rId5" Type="http://schemas.openxmlformats.org/officeDocument/2006/relationships/image" Target="../media/image66.emf"/><Relationship Id="rId4" Type="http://schemas.openxmlformats.org/officeDocument/2006/relationships/image" Target="../media/image6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emf"/><Relationship Id="rId3" Type="http://schemas.openxmlformats.org/officeDocument/2006/relationships/image" Target="../media/image69.emf"/><Relationship Id="rId7" Type="http://schemas.openxmlformats.org/officeDocument/2006/relationships/image" Target="../media/image73.emf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2.emf"/><Relationship Id="rId5" Type="http://schemas.openxmlformats.org/officeDocument/2006/relationships/image" Target="../media/image71.emf"/><Relationship Id="rId4" Type="http://schemas.openxmlformats.org/officeDocument/2006/relationships/image" Target="../media/image70.emf"/><Relationship Id="rId9" Type="http://schemas.openxmlformats.org/officeDocument/2006/relationships/image" Target="../media/image7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77.emf"/><Relationship Id="rId7" Type="http://schemas.openxmlformats.org/officeDocument/2006/relationships/image" Target="../media/image81.jpe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0.jpeg"/><Relationship Id="rId11" Type="http://schemas.openxmlformats.org/officeDocument/2006/relationships/image" Target="../media/image85.emf"/><Relationship Id="rId5" Type="http://schemas.openxmlformats.org/officeDocument/2006/relationships/image" Target="../media/image79.png"/><Relationship Id="rId10" Type="http://schemas.openxmlformats.org/officeDocument/2006/relationships/image" Target="../media/image84.emf"/><Relationship Id="rId4" Type="http://schemas.openxmlformats.org/officeDocument/2006/relationships/image" Target="../media/image78.emf"/><Relationship Id="rId9" Type="http://schemas.openxmlformats.org/officeDocument/2006/relationships/image" Target="../media/image8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obelloulid@lpm.org.ma" TargetMode="External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tourduvalat.org/" TargetMode="External"/><Relationship Id="rId5" Type="http://schemas.openxmlformats.org/officeDocument/2006/relationships/hyperlink" Target="mailto:guelmami@tourduvalat.org" TargetMode="External"/><Relationship Id="rId4" Type="http://schemas.openxmlformats.org/officeDocument/2006/relationships/hyperlink" Target="https://lpm.org.ma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image" Target="../media/image30.jpeg"/><Relationship Id="rId7" Type="http://schemas.openxmlformats.org/officeDocument/2006/relationships/image" Target="../media/image12.png"/><Relationship Id="rId12" Type="http://schemas.openxmlformats.org/officeDocument/2006/relationships/image" Target="../media/image3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11" Type="http://schemas.openxmlformats.org/officeDocument/2006/relationships/image" Target="../media/image36.png"/><Relationship Id="rId5" Type="http://schemas.openxmlformats.org/officeDocument/2006/relationships/image" Target="../media/image32.png"/><Relationship Id="rId10" Type="http://schemas.openxmlformats.org/officeDocument/2006/relationships/image" Target="../media/image35.emf"/><Relationship Id="rId4" Type="http://schemas.openxmlformats.org/officeDocument/2006/relationships/image" Target="../media/image31.png"/><Relationship Id="rId9" Type="http://schemas.openxmlformats.org/officeDocument/2006/relationships/image" Target="../media/image34.jpg"/><Relationship Id="rId14" Type="http://schemas.openxmlformats.org/officeDocument/2006/relationships/image" Target="../media/image3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2.emf"/><Relationship Id="rId5" Type="http://schemas.openxmlformats.org/officeDocument/2006/relationships/image" Target="../media/image51.png"/><Relationship Id="rId4" Type="http://schemas.openxmlformats.org/officeDocument/2006/relationships/image" Target="../media/image5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8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Résultat de recherche d'images pour &quot;tour du valat&quot;"/>
          <p:cNvSpPr>
            <a:spLocks noChangeAspect="1" noChangeArrowheads="1"/>
          </p:cNvSpPr>
          <p:nvPr/>
        </p:nvSpPr>
        <p:spPr bwMode="auto">
          <a:xfrm>
            <a:off x="1298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28" name="AutoShape 4" descr="Résultat de recherche d'images pour &quot;tour du valat&quot;"/>
          <p:cNvSpPr>
            <a:spLocks noChangeAspect="1" noChangeArrowheads="1"/>
          </p:cNvSpPr>
          <p:nvPr/>
        </p:nvSpPr>
        <p:spPr bwMode="auto">
          <a:xfrm>
            <a:off x="1298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30" name="AutoShape 6" descr="Résultat de recherche d'images pour &quot;tour du valat&quot;"/>
          <p:cNvSpPr>
            <a:spLocks noChangeAspect="1" noChangeArrowheads="1"/>
          </p:cNvSpPr>
          <p:nvPr/>
        </p:nvSpPr>
        <p:spPr bwMode="auto">
          <a:xfrm>
            <a:off x="1298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67011" y="0"/>
            <a:ext cx="1070357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37368" y="0"/>
            <a:ext cx="1039166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1" y="0"/>
            <a:ext cx="1080000" cy="108000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7912" y="6131326"/>
            <a:ext cx="1610935" cy="720000"/>
          </a:xfrm>
          <a:prstGeom prst="rect">
            <a:avLst/>
          </a:prstGeom>
        </p:spPr>
      </p:pic>
      <p:pic>
        <p:nvPicPr>
          <p:cNvPr id="17" name="Image 16" descr="Une image contenant texte, Police, logo, Graphique&#10;&#10;Description générée automatiquement">
            <a:extLst>
              <a:ext uri="{FF2B5EF4-FFF2-40B4-BE49-F238E27FC236}">
                <a16:creationId xmlns:a16="http://schemas.microsoft.com/office/drawing/2014/main" id="{2FBDC93F-E876-2099-1061-5D7AA1C22E6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0132" y="6131326"/>
            <a:ext cx="2160000" cy="720000"/>
          </a:xfrm>
          <a:prstGeom prst="rect">
            <a:avLst/>
          </a:prstGeom>
        </p:spPr>
      </p:pic>
      <p:pic>
        <p:nvPicPr>
          <p:cNvPr id="19" name="Image 18" descr="Une image contenant texte, graphisme, Graphique, Police&#10;&#10;Description générée automatiquement">
            <a:extLst>
              <a:ext uri="{FF2B5EF4-FFF2-40B4-BE49-F238E27FC236}">
                <a16:creationId xmlns:a16="http://schemas.microsoft.com/office/drawing/2014/main" id="{5FE9D1E9-0A4F-71F5-9AF5-7BD60B200BDC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1" y="6113953"/>
            <a:ext cx="1286757" cy="7200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F7BFEF84-5CE3-8EEF-A606-381D4A11B479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1071" y="2492896"/>
            <a:ext cx="5169858" cy="1800000"/>
          </a:xfrm>
          <a:prstGeom prst="rect">
            <a:avLst/>
          </a:prstGeom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2152806" y="819369"/>
            <a:ext cx="811472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altLang="fr-FR" sz="3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صندوق مياه سبو (المغرب)</a:t>
            </a:r>
            <a:endParaRPr kumimoji="0" lang="fr-FR" altLang="fr-FR" sz="32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altLang="fr-FR" sz="3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آلية تمويل مستدامة للحفاظ على الأراضي الرطبة واستعادتها</a:t>
            </a:r>
            <a:endParaRPr kumimoji="0" lang="fr-FR" altLang="fr-FR" sz="32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3531389" y="4458994"/>
            <a:ext cx="52661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أنيس </a:t>
            </a:r>
            <a:r>
              <a:rPr kumimoji="0" lang="ar-SA" altLang="fr-FR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غلمامي</a:t>
            </a:r>
            <a:r>
              <a:rPr kumimoji="0" lang="ar-SA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(تور دو فالا)</a:t>
            </a:r>
            <a:r>
              <a:rPr kumimoji="0" lang="fr-FR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fr-FR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guelmami@tourduvalat.org</a:t>
            </a:r>
            <a:r>
              <a:rPr kumimoji="0" lang="fr-FR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2807295" y="5110494"/>
            <a:ext cx="616226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نيابة عن أسامة </a:t>
            </a:r>
            <a:r>
              <a:rPr kumimoji="0" lang="ar-SA" altLang="fr-FR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بلوليد</a:t>
            </a:r>
            <a:r>
              <a:rPr kumimoji="0" lang="ar-SA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(الكوكب الحي المغربي)</a:t>
            </a:r>
            <a:r>
              <a:rPr kumimoji="0" lang="fr-FR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kumimoji="0" lang="fr-FR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obelloulid@lpm.org.ma</a:t>
            </a:r>
            <a:r>
              <a:rPr kumimoji="0" lang="fr-FR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D57C9F7-8325-A123-0D93-B9B3E0EF49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6467"/>
            <a:ext cx="12192000" cy="5825066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3B20AC81-15A4-0458-C7B1-FCCCC2A492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376" y="1"/>
            <a:ext cx="11712623" cy="404664"/>
          </a:xfrm>
        </p:spPr>
        <p:txBody>
          <a:bodyPr>
            <a:normAutofit/>
          </a:bodyPr>
          <a:lstStyle/>
          <a:p>
            <a:r>
              <a:rPr lang="ar-DZ" dirty="0"/>
              <a:t>مراقبة النظم الإيكولوجية المتعلقة بالمياه في سيبو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1927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922EC8E9-8D80-0033-072F-938D6F6325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7735" y="1"/>
            <a:ext cx="11574265" cy="404664"/>
          </a:xfrm>
        </p:spPr>
        <p:txBody>
          <a:bodyPr/>
          <a:lstStyle/>
          <a:p>
            <a:r>
              <a:rPr lang="ar-DZ" dirty="0"/>
              <a:t>صندوق مياه سيبو</a:t>
            </a:r>
            <a:endParaRPr lang="en-US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0A961C7-A337-A28D-E600-946ECB2C17F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1464" y="1556792"/>
            <a:ext cx="2065575" cy="50400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291FCB3-9E85-794B-3C38-69F969A028F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9856" y="1556792"/>
            <a:ext cx="2052462" cy="5040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DD1125E-EABE-4968-8F1F-1CD47D0BFFB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5135" y="1553894"/>
            <a:ext cx="2061011" cy="504000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D04A95FB-7CA6-1AED-BE61-4FB878B3510D}"/>
              </a:ext>
            </a:extLst>
          </p:cNvPr>
          <p:cNvSpPr txBox="1"/>
          <p:nvPr/>
        </p:nvSpPr>
        <p:spPr>
          <a:xfrm>
            <a:off x="1470955" y="692696"/>
            <a:ext cx="1392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000" b="1" dirty="0">
                <a:solidFill>
                  <a:schemeClr val="accent2">
                    <a:lumMod val="75000"/>
                  </a:schemeClr>
                </a:solidFill>
              </a:rPr>
              <a:t>بناء القدرات</a:t>
            </a:r>
            <a:endParaRPr lang="en-US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6FF514E-19CF-8506-9F5E-FFF4785D48D8}"/>
              </a:ext>
            </a:extLst>
          </p:cNvPr>
          <p:cNvSpPr txBox="1"/>
          <p:nvPr/>
        </p:nvSpPr>
        <p:spPr>
          <a:xfrm>
            <a:off x="1791639" y="5589240"/>
            <a:ext cx="1025221" cy="40011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ar-DZ" sz="2000" b="1" dirty="0">
                <a:solidFill>
                  <a:srgbClr val="000000"/>
                </a:solidFill>
                <a:latin typeface="Rockwell Extra Bold" panose="02060903040505020403" pitchFamily="18" charset="0"/>
              </a:rPr>
              <a:t>العمود</a:t>
            </a:r>
            <a:r>
              <a:rPr lang="en-US" sz="2000" b="1" dirty="0" smtClean="0">
                <a:solidFill>
                  <a:srgbClr val="000000"/>
                </a:solidFill>
                <a:latin typeface="Rockwell Extra Bold" panose="02060903040505020403" pitchFamily="18" charset="0"/>
              </a:rPr>
              <a:t> </a:t>
            </a:r>
            <a:endParaRPr lang="en-US" sz="2000" b="1" dirty="0">
              <a:solidFill>
                <a:srgbClr val="000000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6D93E3C-C867-5CF8-1ACF-5D054A34C553}"/>
              </a:ext>
            </a:extLst>
          </p:cNvPr>
          <p:cNvSpPr txBox="1"/>
          <p:nvPr/>
        </p:nvSpPr>
        <p:spPr>
          <a:xfrm>
            <a:off x="8833029" y="5589240"/>
            <a:ext cx="1025221" cy="40011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ar-DZ" sz="2000" b="1" dirty="0">
                <a:solidFill>
                  <a:srgbClr val="000000"/>
                </a:solidFill>
                <a:latin typeface="Rockwell Extra Bold" panose="02060903040505020403" pitchFamily="18" charset="0"/>
              </a:rPr>
              <a:t>العمود</a:t>
            </a:r>
            <a:r>
              <a:rPr lang="en-US" sz="2000" b="1" dirty="0" smtClean="0">
                <a:solidFill>
                  <a:srgbClr val="000000"/>
                </a:solidFill>
                <a:latin typeface="Rockwell Extra Bold" panose="02060903040505020403" pitchFamily="18" charset="0"/>
              </a:rPr>
              <a:t> </a:t>
            </a:r>
            <a:endParaRPr lang="en-US" sz="2000" b="1" dirty="0">
              <a:solidFill>
                <a:srgbClr val="000000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FB15C83-E6AA-23BB-7722-54D7095D5F16}"/>
              </a:ext>
            </a:extLst>
          </p:cNvPr>
          <p:cNvSpPr txBox="1"/>
          <p:nvPr/>
        </p:nvSpPr>
        <p:spPr>
          <a:xfrm>
            <a:off x="5313477" y="5589240"/>
            <a:ext cx="1025221" cy="40011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ar-DZ" sz="2000" b="1" dirty="0">
                <a:solidFill>
                  <a:srgbClr val="000000"/>
                </a:solidFill>
                <a:latin typeface="Rockwell Extra Bold" panose="02060903040505020403" pitchFamily="18" charset="0"/>
              </a:rPr>
              <a:t>العمود</a:t>
            </a:r>
            <a:r>
              <a:rPr lang="en-US" sz="2000" b="1" dirty="0" smtClean="0">
                <a:solidFill>
                  <a:srgbClr val="000000"/>
                </a:solidFill>
                <a:latin typeface="Rockwell Extra Bold" panose="02060903040505020403" pitchFamily="18" charset="0"/>
              </a:rPr>
              <a:t> </a:t>
            </a:r>
            <a:endParaRPr lang="en-US" sz="2000" b="1" dirty="0">
              <a:solidFill>
                <a:srgbClr val="000000"/>
              </a:solidFill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92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>
            <a:extLst>
              <a:ext uri="{FF2B5EF4-FFF2-40B4-BE49-F238E27FC236}">
                <a16:creationId xmlns:a16="http://schemas.microsoft.com/office/drawing/2014/main" id="{33669118-423E-05B3-7AA0-3EF926B718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7735" y="1"/>
            <a:ext cx="11574265" cy="404664"/>
          </a:xfrm>
        </p:spPr>
        <p:txBody>
          <a:bodyPr/>
          <a:lstStyle/>
          <a:p>
            <a:r>
              <a:rPr lang="ar-DZ" dirty="0"/>
              <a:t>صندوق مياه سيبو</a:t>
            </a:r>
            <a:endParaRPr lang="en-US" dirty="0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1239926D-7497-45EB-56A1-63CE62BE529E}"/>
              </a:ext>
            </a:extLst>
          </p:cNvPr>
          <p:cNvGrpSpPr/>
          <p:nvPr/>
        </p:nvGrpSpPr>
        <p:grpSpPr>
          <a:xfrm>
            <a:off x="191344" y="844088"/>
            <a:ext cx="3545888" cy="2508942"/>
            <a:chOff x="335360" y="1652027"/>
            <a:chExt cx="3545888" cy="2508942"/>
          </a:xfrm>
        </p:grpSpPr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716353C8-CCF3-2037-97BE-CD0931E95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5360" y="2180969"/>
              <a:ext cx="3545888" cy="1980000"/>
            </a:xfrm>
            <a:prstGeom prst="rect">
              <a:avLst/>
            </a:prstGeom>
          </p:spPr>
        </p:pic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1768865A-5997-A516-4DBD-569EA6CF728C}"/>
                </a:ext>
              </a:extLst>
            </p:cNvPr>
            <p:cNvSpPr txBox="1"/>
            <p:nvPr/>
          </p:nvSpPr>
          <p:spPr>
            <a:xfrm>
              <a:off x="632140" y="1652027"/>
              <a:ext cx="29523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ar-DZ" sz="1600" dirty="0">
                  <a:solidFill>
                    <a:schemeClr val="tx2"/>
                  </a:solidFill>
                </a:rPr>
                <a:t>نهج المكاسب المتبادلة(تونس، 2019)</a:t>
              </a:r>
              <a:endParaRPr lang="en-US" sz="16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C1244D6C-B5BE-AE98-08BD-3D461F5E5E46}"/>
              </a:ext>
            </a:extLst>
          </p:cNvPr>
          <p:cNvGrpSpPr/>
          <p:nvPr/>
        </p:nvGrpSpPr>
        <p:grpSpPr>
          <a:xfrm>
            <a:off x="5857317" y="981389"/>
            <a:ext cx="4752001" cy="2949478"/>
            <a:chOff x="5015880" y="839298"/>
            <a:chExt cx="4752001" cy="2949478"/>
          </a:xfrm>
        </p:grpSpPr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3D2C98F5-3A07-D322-6F33-A81DA22171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15880" y="1412776"/>
              <a:ext cx="4752001" cy="2376000"/>
            </a:xfrm>
            <a:prstGeom prst="rect">
              <a:avLst/>
            </a:prstGeom>
          </p:spPr>
        </p:pic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0DBAF89B-F0BB-0CC6-041D-2A0EDC1D755A}"/>
                </a:ext>
              </a:extLst>
            </p:cNvPr>
            <p:cNvSpPr txBox="1"/>
            <p:nvPr/>
          </p:nvSpPr>
          <p:spPr>
            <a:xfrm>
              <a:off x="5060631" y="839298"/>
              <a:ext cx="46624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ar-DZ" sz="1600" dirty="0">
                  <a:solidFill>
                    <a:schemeClr val="tx2"/>
                  </a:solidFill>
                </a:rPr>
                <a:t>التبادل مع صناديق المياه الأخرى (نهر </a:t>
              </a:r>
              <a:r>
                <a:rPr lang="ar-DZ" sz="1600" dirty="0" err="1">
                  <a:solidFill>
                    <a:schemeClr val="tx2"/>
                  </a:solidFill>
                </a:rPr>
                <a:t>تانا</a:t>
              </a:r>
              <a:r>
                <a:rPr lang="ar-DZ" sz="1600" dirty="0">
                  <a:solidFill>
                    <a:schemeClr val="tx2"/>
                  </a:solidFill>
                </a:rPr>
                <a:t>، نيروبي/كينيا، 2018)</a:t>
              </a:r>
              <a:endParaRPr lang="en-US" sz="16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13D822B9-D1E1-315D-7898-D959B806FECD}"/>
              </a:ext>
            </a:extLst>
          </p:cNvPr>
          <p:cNvGrpSpPr/>
          <p:nvPr/>
        </p:nvGrpSpPr>
        <p:grpSpPr>
          <a:xfrm>
            <a:off x="1469451" y="3504971"/>
            <a:ext cx="3942000" cy="3178081"/>
            <a:chOff x="1847528" y="3743015"/>
            <a:chExt cx="3942000" cy="3178081"/>
          </a:xfrm>
        </p:grpSpPr>
        <p:pic>
          <p:nvPicPr>
            <p:cNvPr id="14" name="Image 13" descr="Une image contenant habits, intérieur, meubles, personne&#10;&#10;Description générée automatiquement">
              <a:extLst>
                <a:ext uri="{FF2B5EF4-FFF2-40B4-BE49-F238E27FC236}">
                  <a16:creationId xmlns:a16="http://schemas.microsoft.com/office/drawing/2014/main" id="{29F60A97-D5E3-09E0-7701-B871D098360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7528" y="4293096"/>
              <a:ext cx="3942000" cy="2628000"/>
            </a:xfrm>
            <a:prstGeom prst="rect">
              <a:avLst/>
            </a:prstGeom>
          </p:spPr>
        </p:pic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15F15BEF-945E-DBAD-E698-7226E3857548}"/>
                </a:ext>
              </a:extLst>
            </p:cNvPr>
            <p:cNvSpPr txBox="1"/>
            <p:nvPr/>
          </p:nvSpPr>
          <p:spPr>
            <a:xfrm>
              <a:off x="1980140" y="3743015"/>
              <a:ext cx="3676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ar-DZ" sz="1600" dirty="0">
                  <a:solidFill>
                    <a:schemeClr val="tx2"/>
                  </a:solidFill>
                </a:rPr>
                <a:t>الأراضي الرطبة والأمن المائي (فاس، 2023)</a:t>
              </a:r>
              <a:endParaRPr lang="en-US" sz="16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000ED967-B0B7-78E3-5960-44B418768920}"/>
              </a:ext>
            </a:extLst>
          </p:cNvPr>
          <p:cNvGrpSpPr/>
          <p:nvPr/>
        </p:nvGrpSpPr>
        <p:grpSpPr>
          <a:xfrm>
            <a:off x="5902068" y="4276977"/>
            <a:ext cx="6025051" cy="2184150"/>
            <a:chOff x="5879976" y="4485210"/>
            <a:chExt cx="6025051" cy="2184150"/>
          </a:xfrm>
        </p:grpSpPr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BC57A07E-16E2-2C58-10DF-CC286122DC0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79976" y="5049360"/>
              <a:ext cx="2885257" cy="1620000"/>
            </a:xfrm>
            <a:prstGeom prst="rect">
              <a:avLst/>
            </a:prstGeom>
          </p:spPr>
        </p:pic>
        <p:pic>
          <p:nvPicPr>
            <p:cNvPr id="18" name="Image 17">
              <a:extLst>
                <a:ext uri="{FF2B5EF4-FFF2-40B4-BE49-F238E27FC236}">
                  <a16:creationId xmlns:a16="http://schemas.microsoft.com/office/drawing/2014/main" id="{FA21FAE6-01EB-F221-C82A-30AC2931CC1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65233" y="5049360"/>
              <a:ext cx="3139794" cy="1620000"/>
            </a:xfrm>
            <a:prstGeom prst="rect">
              <a:avLst/>
            </a:prstGeom>
          </p:spPr>
        </p:pic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6D4A0525-0817-DA26-4338-A2052575AEE6}"/>
                </a:ext>
              </a:extLst>
            </p:cNvPr>
            <p:cNvSpPr txBox="1"/>
            <p:nvPr/>
          </p:nvSpPr>
          <p:spPr>
            <a:xfrm>
              <a:off x="6199825" y="4485210"/>
              <a:ext cx="51308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ar-DZ" sz="1600" dirty="0">
                  <a:solidFill>
                    <a:schemeClr val="tx2"/>
                  </a:solidFill>
                </a:rPr>
                <a:t>إدارة واستعادة الأراضي الرطبة - المنظمات غير الحكومية المحلية (إفران،  2021)</a:t>
              </a:r>
              <a:endParaRPr lang="en-US" sz="1600" dirty="0">
                <a:solidFill>
                  <a:schemeClr val="tx2"/>
                </a:solidFill>
              </a:endParaRPr>
            </a:p>
          </p:txBody>
        </p:sp>
      </p:grpSp>
      <p:sp>
        <p:nvSpPr>
          <p:cNvPr id="20" name="ZoneTexte 19">
            <a:extLst>
              <a:ext uri="{FF2B5EF4-FFF2-40B4-BE49-F238E27FC236}">
                <a16:creationId xmlns:a16="http://schemas.microsoft.com/office/drawing/2014/main" id="{80AE3F77-6009-03AC-81AD-89F389A940E1}"/>
              </a:ext>
            </a:extLst>
          </p:cNvPr>
          <p:cNvSpPr txBox="1"/>
          <p:nvPr/>
        </p:nvSpPr>
        <p:spPr>
          <a:xfrm>
            <a:off x="-1" y="404664"/>
            <a:ext cx="1219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400" dirty="0">
                <a:solidFill>
                  <a:schemeClr val="accent2">
                    <a:lumMod val="75000"/>
                  </a:schemeClr>
                </a:solidFill>
              </a:rPr>
              <a:t>بناء القدرات</a:t>
            </a:r>
            <a:endParaRPr lang="en-US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5478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922EC8E9-8D80-0033-072F-938D6F6325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7735" y="1"/>
            <a:ext cx="11574265" cy="404664"/>
          </a:xfrm>
        </p:spPr>
        <p:txBody>
          <a:bodyPr/>
          <a:lstStyle/>
          <a:p>
            <a:r>
              <a:rPr lang="ar-DZ" dirty="0"/>
              <a:t>صندوق مياه سيبو</a:t>
            </a:r>
            <a:endParaRPr lang="en-US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0A961C7-A337-A28D-E600-946ECB2C17F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1464" y="1556792"/>
            <a:ext cx="2065575" cy="50400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291FCB3-9E85-794B-3C38-69F969A028F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9856" y="1556792"/>
            <a:ext cx="2052462" cy="5040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DD1125E-EABE-4968-8F1F-1CD47D0BFFB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5135" y="1553894"/>
            <a:ext cx="2061011" cy="504000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D04A95FB-7CA6-1AED-BE61-4FB878B3510D}"/>
              </a:ext>
            </a:extLst>
          </p:cNvPr>
          <p:cNvSpPr txBox="1"/>
          <p:nvPr/>
        </p:nvSpPr>
        <p:spPr>
          <a:xfrm>
            <a:off x="1607837" y="692696"/>
            <a:ext cx="1392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000" b="1" dirty="0">
                <a:solidFill>
                  <a:schemeClr val="accent2">
                    <a:lumMod val="75000"/>
                  </a:schemeClr>
                </a:solidFill>
              </a:rPr>
              <a:t>بناء القدرات</a:t>
            </a:r>
            <a:endParaRPr lang="en-US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6FF514E-19CF-8506-9F5E-FFF4785D48D8}"/>
              </a:ext>
            </a:extLst>
          </p:cNvPr>
          <p:cNvSpPr txBox="1"/>
          <p:nvPr/>
        </p:nvSpPr>
        <p:spPr>
          <a:xfrm>
            <a:off x="1791639" y="5589240"/>
            <a:ext cx="1025221" cy="40011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ar-DZ" sz="2000" b="1" dirty="0">
                <a:solidFill>
                  <a:srgbClr val="000000"/>
                </a:solidFill>
                <a:latin typeface="Rockwell Extra Bold" panose="02060903040505020403" pitchFamily="18" charset="0"/>
              </a:rPr>
              <a:t>العمود</a:t>
            </a:r>
            <a:r>
              <a:rPr lang="en-US" sz="2000" b="1" dirty="0" smtClean="0">
                <a:solidFill>
                  <a:srgbClr val="000000"/>
                </a:solidFill>
                <a:latin typeface="Rockwell Extra Bold" panose="02060903040505020403" pitchFamily="18" charset="0"/>
              </a:rPr>
              <a:t> </a:t>
            </a:r>
            <a:endParaRPr lang="en-US" sz="2000" b="1" dirty="0">
              <a:solidFill>
                <a:srgbClr val="000000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6D93E3C-C867-5CF8-1ACF-5D054A34C553}"/>
              </a:ext>
            </a:extLst>
          </p:cNvPr>
          <p:cNvSpPr txBox="1"/>
          <p:nvPr/>
        </p:nvSpPr>
        <p:spPr>
          <a:xfrm>
            <a:off x="8833029" y="5589240"/>
            <a:ext cx="1025221" cy="40011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ar-DZ" sz="2000" b="1" dirty="0">
                <a:solidFill>
                  <a:srgbClr val="000000"/>
                </a:solidFill>
                <a:latin typeface="Rockwell Extra Bold" panose="02060903040505020403" pitchFamily="18" charset="0"/>
              </a:rPr>
              <a:t>العمود</a:t>
            </a:r>
            <a:r>
              <a:rPr lang="en-US" sz="2000" b="1" dirty="0" smtClean="0">
                <a:solidFill>
                  <a:srgbClr val="000000"/>
                </a:solidFill>
                <a:latin typeface="Rockwell Extra Bold" panose="02060903040505020403" pitchFamily="18" charset="0"/>
              </a:rPr>
              <a:t> </a:t>
            </a:r>
            <a:endParaRPr lang="en-US" sz="2000" b="1" dirty="0">
              <a:solidFill>
                <a:srgbClr val="000000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FB15C83-E6AA-23BB-7722-54D7095D5F16}"/>
              </a:ext>
            </a:extLst>
          </p:cNvPr>
          <p:cNvSpPr txBox="1"/>
          <p:nvPr/>
        </p:nvSpPr>
        <p:spPr>
          <a:xfrm>
            <a:off x="5313477" y="5589240"/>
            <a:ext cx="1025221" cy="40011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ar-DZ" sz="2000" b="1" dirty="0">
                <a:solidFill>
                  <a:srgbClr val="000000"/>
                </a:solidFill>
                <a:latin typeface="Rockwell Extra Bold" panose="02060903040505020403" pitchFamily="18" charset="0"/>
              </a:rPr>
              <a:t>العمود</a:t>
            </a:r>
            <a:r>
              <a:rPr lang="en-US" sz="2000" b="1" dirty="0" smtClean="0">
                <a:solidFill>
                  <a:srgbClr val="000000"/>
                </a:solidFill>
                <a:latin typeface="Rockwell Extra Bold" panose="02060903040505020403" pitchFamily="18" charset="0"/>
              </a:rPr>
              <a:t> </a:t>
            </a:r>
            <a:endParaRPr lang="en-US" sz="2000" b="1" dirty="0">
              <a:solidFill>
                <a:srgbClr val="000000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0E05F1C-BD8D-6752-2B73-B293253A69C9}"/>
              </a:ext>
            </a:extLst>
          </p:cNvPr>
          <p:cNvSpPr txBox="1"/>
          <p:nvPr/>
        </p:nvSpPr>
        <p:spPr>
          <a:xfrm>
            <a:off x="4971050" y="692696"/>
            <a:ext cx="17100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000" b="1" dirty="0">
                <a:solidFill>
                  <a:schemeClr val="accent2">
                    <a:lumMod val="75000"/>
                  </a:schemeClr>
                </a:solidFill>
              </a:rPr>
              <a:t>المنح المقدمة للمنظمات غير الحكومية المحلية</a:t>
            </a:r>
            <a:endParaRPr lang="en-US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6003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F4800F3D-099F-FD02-4CC9-717B1F3877E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5720" y="4986480"/>
            <a:ext cx="2400000" cy="1800000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558D0367-94C6-F10C-A900-D8936E7C06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7735" y="1"/>
            <a:ext cx="11574265" cy="404664"/>
          </a:xfrm>
        </p:spPr>
        <p:txBody>
          <a:bodyPr/>
          <a:lstStyle/>
          <a:p>
            <a:r>
              <a:rPr lang="ar-DZ" dirty="0"/>
              <a:t>صندوق مياه سيبو</a:t>
            </a:r>
            <a:endParaRPr lang="en-US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3190220-5AE8-7330-2E0E-F6966BFAF2BC}"/>
              </a:ext>
            </a:extLst>
          </p:cNvPr>
          <p:cNvSpPr txBox="1"/>
          <p:nvPr/>
        </p:nvSpPr>
        <p:spPr>
          <a:xfrm>
            <a:off x="-1" y="404664"/>
            <a:ext cx="1219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400" dirty="0">
                <a:solidFill>
                  <a:schemeClr val="accent2">
                    <a:lumMod val="75000"/>
                  </a:schemeClr>
                </a:solidFill>
              </a:rPr>
              <a:t>منح للمنظمات غير الحكومية المحلية (أكثر من 15 مشروعاً جارياً)</a:t>
            </a:r>
            <a:endParaRPr lang="en-U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A469E47-DFC5-D607-8CD9-2F7E0CF7F87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5680" y="1897271"/>
            <a:ext cx="2400000" cy="1800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F48DBD54-A652-B081-23D5-983B9D33BC9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313" y="3401200"/>
            <a:ext cx="3129375" cy="14400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A84AE21-8661-6069-5F1B-43D818A688F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336" y="1700279"/>
            <a:ext cx="2880000" cy="1620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EC40024-B95E-77F9-582D-0542458210C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4032" y="3603101"/>
            <a:ext cx="1620000" cy="2160000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AE43322D-CECA-F70C-CE4D-97969AA463B5}"/>
              </a:ext>
            </a:extLst>
          </p:cNvPr>
          <p:cNvSpPr txBox="1"/>
          <p:nvPr/>
        </p:nvSpPr>
        <p:spPr>
          <a:xfrm>
            <a:off x="828231" y="980729"/>
            <a:ext cx="42958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200" b="1" dirty="0">
                <a:solidFill>
                  <a:schemeClr val="tx2">
                    <a:lumMod val="75000"/>
                  </a:schemeClr>
                </a:solidFill>
              </a:rPr>
              <a:t>استعادة الأراضي الرطبة المتدهورة</a:t>
            </a:r>
            <a:endParaRPr lang="en-US" sz="2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633CA2AD-AAF0-1FF6-0A9C-8F8E0459801D}"/>
              </a:ext>
            </a:extLst>
          </p:cNvPr>
          <p:cNvSpPr txBox="1"/>
          <p:nvPr/>
        </p:nvSpPr>
        <p:spPr>
          <a:xfrm>
            <a:off x="6888088" y="980728"/>
            <a:ext cx="47278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200" b="1" dirty="0">
                <a:solidFill>
                  <a:schemeClr val="tx2">
                    <a:lumMod val="75000"/>
                  </a:schemeClr>
                </a:solidFill>
              </a:rPr>
              <a:t>التثقيف وزيادة الوعي</a:t>
            </a:r>
            <a:endParaRPr lang="en-US" sz="2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7C13295-D301-A4A7-F9C2-1762382A8849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6760" y="4149320"/>
            <a:ext cx="3240000" cy="216000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B04F595A-D2F9-4997-91C8-1F89089D103C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5442" y="4581128"/>
            <a:ext cx="3240000" cy="21600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1568A18-4660-A9D9-EFE7-209BBBAA2095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064" y="1629040"/>
            <a:ext cx="432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3366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922EC8E9-8D80-0033-072F-938D6F6325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7735" y="1"/>
            <a:ext cx="11574265" cy="404664"/>
          </a:xfrm>
        </p:spPr>
        <p:txBody>
          <a:bodyPr/>
          <a:lstStyle/>
          <a:p>
            <a:r>
              <a:rPr lang="ar-DZ" dirty="0"/>
              <a:t>صندوق مياه سيبو</a:t>
            </a:r>
            <a:endParaRPr lang="en-US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0A961C7-A337-A28D-E600-946ECB2C17F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1464" y="1556792"/>
            <a:ext cx="2065575" cy="50400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291FCB3-9E85-794B-3C38-69F969A028F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9856" y="1556792"/>
            <a:ext cx="2052462" cy="5040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DD1125E-EABE-4968-8F1F-1CD47D0BFFB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5135" y="1553894"/>
            <a:ext cx="2061011" cy="5040000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46FF514E-19CF-8506-9F5E-FFF4785D48D8}"/>
              </a:ext>
            </a:extLst>
          </p:cNvPr>
          <p:cNvSpPr txBox="1"/>
          <p:nvPr/>
        </p:nvSpPr>
        <p:spPr>
          <a:xfrm>
            <a:off x="1791639" y="5589240"/>
            <a:ext cx="1025221" cy="40011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ar-DZ" sz="2000" b="1" dirty="0">
                <a:solidFill>
                  <a:srgbClr val="000000"/>
                </a:solidFill>
                <a:latin typeface="Rockwell Extra Bold" panose="02060903040505020403" pitchFamily="18" charset="0"/>
              </a:rPr>
              <a:t>العمود</a:t>
            </a:r>
            <a:r>
              <a:rPr lang="en-US" sz="2000" b="1" dirty="0" smtClean="0">
                <a:solidFill>
                  <a:srgbClr val="000000"/>
                </a:solidFill>
                <a:latin typeface="Rockwell Extra Bold" panose="02060903040505020403" pitchFamily="18" charset="0"/>
              </a:rPr>
              <a:t> </a:t>
            </a:r>
            <a:endParaRPr lang="en-US" sz="2000" b="1" dirty="0">
              <a:solidFill>
                <a:srgbClr val="000000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6D93E3C-C867-5CF8-1ACF-5D054A34C553}"/>
              </a:ext>
            </a:extLst>
          </p:cNvPr>
          <p:cNvSpPr txBox="1"/>
          <p:nvPr/>
        </p:nvSpPr>
        <p:spPr>
          <a:xfrm>
            <a:off x="8833029" y="5589240"/>
            <a:ext cx="1025221" cy="40011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ar-DZ" sz="2000" b="1" dirty="0">
                <a:solidFill>
                  <a:srgbClr val="000000"/>
                </a:solidFill>
                <a:latin typeface="Rockwell Extra Bold" panose="02060903040505020403" pitchFamily="18" charset="0"/>
              </a:rPr>
              <a:t>العمود</a:t>
            </a:r>
            <a:r>
              <a:rPr lang="en-US" sz="2000" b="1" dirty="0" smtClean="0">
                <a:solidFill>
                  <a:srgbClr val="000000"/>
                </a:solidFill>
                <a:latin typeface="Rockwell Extra Bold" panose="02060903040505020403" pitchFamily="18" charset="0"/>
              </a:rPr>
              <a:t> </a:t>
            </a:r>
            <a:endParaRPr lang="en-US" sz="2000" b="1" dirty="0">
              <a:solidFill>
                <a:srgbClr val="000000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FB15C83-E6AA-23BB-7722-54D7095D5F16}"/>
              </a:ext>
            </a:extLst>
          </p:cNvPr>
          <p:cNvSpPr txBox="1"/>
          <p:nvPr/>
        </p:nvSpPr>
        <p:spPr>
          <a:xfrm>
            <a:off x="5313477" y="5589240"/>
            <a:ext cx="1025221" cy="40011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ar-DZ" sz="2000" b="1" dirty="0">
                <a:solidFill>
                  <a:srgbClr val="000000"/>
                </a:solidFill>
                <a:latin typeface="Rockwell Extra Bold" panose="02060903040505020403" pitchFamily="18" charset="0"/>
              </a:rPr>
              <a:t>العمود</a:t>
            </a:r>
            <a:r>
              <a:rPr lang="en-US" sz="2000" b="1" dirty="0" smtClean="0">
                <a:solidFill>
                  <a:srgbClr val="000000"/>
                </a:solidFill>
                <a:latin typeface="Rockwell Extra Bold" panose="02060903040505020403" pitchFamily="18" charset="0"/>
              </a:rPr>
              <a:t> </a:t>
            </a:r>
            <a:endParaRPr lang="en-US" sz="2000" b="1" dirty="0">
              <a:solidFill>
                <a:srgbClr val="000000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91469FD8-F514-F233-CF3D-8E628751F395}"/>
              </a:ext>
            </a:extLst>
          </p:cNvPr>
          <p:cNvSpPr txBox="1"/>
          <p:nvPr/>
        </p:nvSpPr>
        <p:spPr>
          <a:xfrm>
            <a:off x="7982126" y="692696"/>
            <a:ext cx="27270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000" b="1" dirty="0">
                <a:solidFill>
                  <a:schemeClr val="accent2">
                    <a:lumMod val="75000"/>
                  </a:schemeClr>
                </a:solidFill>
              </a:rPr>
              <a:t>مشاريع الحفظ والترميم</a:t>
            </a:r>
            <a:endParaRPr lang="en-US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D04A95FB-7CA6-1AED-BE61-4FB878B3510D}"/>
              </a:ext>
            </a:extLst>
          </p:cNvPr>
          <p:cNvSpPr txBox="1"/>
          <p:nvPr/>
        </p:nvSpPr>
        <p:spPr>
          <a:xfrm>
            <a:off x="1607837" y="692696"/>
            <a:ext cx="1392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000" b="1" dirty="0">
                <a:solidFill>
                  <a:schemeClr val="accent2">
                    <a:lumMod val="75000"/>
                  </a:schemeClr>
                </a:solidFill>
              </a:rPr>
              <a:t>بناء القدرات</a:t>
            </a:r>
            <a:endParaRPr lang="en-US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0E05F1C-BD8D-6752-2B73-B293253A69C9}"/>
              </a:ext>
            </a:extLst>
          </p:cNvPr>
          <p:cNvSpPr txBox="1"/>
          <p:nvPr/>
        </p:nvSpPr>
        <p:spPr>
          <a:xfrm>
            <a:off x="4971050" y="692696"/>
            <a:ext cx="17100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000" b="1" dirty="0">
                <a:solidFill>
                  <a:schemeClr val="accent2">
                    <a:lumMod val="75000"/>
                  </a:schemeClr>
                </a:solidFill>
              </a:rPr>
              <a:t>المنح المقدمة للمنظمات غير الحكومية المحلية</a:t>
            </a:r>
            <a:endParaRPr lang="en-US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6978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e 17">
            <a:extLst>
              <a:ext uri="{FF2B5EF4-FFF2-40B4-BE49-F238E27FC236}">
                <a16:creationId xmlns:a16="http://schemas.microsoft.com/office/drawing/2014/main" id="{6A45B2A2-7DC3-C5C1-950C-046BD81CC18C}"/>
              </a:ext>
            </a:extLst>
          </p:cNvPr>
          <p:cNvGrpSpPr/>
          <p:nvPr/>
        </p:nvGrpSpPr>
        <p:grpSpPr>
          <a:xfrm>
            <a:off x="407368" y="1845184"/>
            <a:ext cx="3922311" cy="3240000"/>
            <a:chOff x="516154" y="2624624"/>
            <a:chExt cx="3922311" cy="3240000"/>
          </a:xfrm>
        </p:grpSpPr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E720DA9F-818A-C75D-90D6-DF66158542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6154" y="2624624"/>
              <a:ext cx="3922311" cy="3240000"/>
            </a:xfrm>
            <a:prstGeom prst="rect">
              <a:avLst/>
            </a:prstGeom>
          </p:spPr>
        </p:pic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4698DF07-A86B-5004-A280-D2500688DDE6}"/>
                </a:ext>
              </a:extLst>
            </p:cNvPr>
            <p:cNvSpPr txBox="1"/>
            <p:nvPr/>
          </p:nvSpPr>
          <p:spPr>
            <a:xfrm>
              <a:off x="911424" y="3450503"/>
              <a:ext cx="8649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lvl="0" algn="ctr" defTabSz="457200">
                <a:defRPr/>
              </a:pPr>
              <a:r>
                <a:rPr lang="ar-DZ" sz="1200" i="1" kern="0" dirty="0">
                  <a:solidFill>
                    <a:schemeClr val="tx2"/>
                  </a:solidFill>
                  <a:latin typeface="Calibri" panose="020F0502020204030204"/>
                </a:rPr>
                <a:t>مرجا </a:t>
              </a:r>
              <a:r>
                <a:rPr lang="ar-DZ" sz="1200" i="1" kern="0" dirty="0" smtClean="0">
                  <a:solidFill>
                    <a:schemeClr val="tx2"/>
                  </a:solidFill>
                  <a:latin typeface="Calibri" panose="020F0502020204030204"/>
                </a:rPr>
                <a:t>فوارت</a:t>
              </a:r>
              <a:endParaRPr kumimoji="0" lang="en-US" sz="1200" i="1" u="none" strike="noStrike" kern="0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22156795-DEF1-541D-DB5A-92789D96BA87}"/>
                </a:ext>
              </a:extLst>
            </p:cNvPr>
            <p:cNvSpPr txBox="1"/>
            <p:nvPr/>
          </p:nvSpPr>
          <p:spPr>
            <a:xfrm>
              <a:off x="2513033" y="5039748"/>
              <a:ext cx="1043342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lvl="0" algn="ctr" defTabSz="457200">
                <a:defRPr/>
              </a:pPr>
              <a:r>
                <a:rPr lang="ar-DZ" sz="1200" i="1" kern="0" dirty="0">
                  <a:solidFill>
                    <a:schemeClr val="tx2"/>
                  </a:solidFill>
                  <a:latin typeface="Calibri" panose="020F0502020204030204"/>
                </a:rPr>
                <a:t>واد </a:t>
              </a:r>
              <a:r>
                <a:rPr lang="ar-DZ" sz="1200" i="1" kern="0" dirty="0" err="1">
                  <a:solidFill>
                    <a:schemeClr val="tx2"/>
                  </a:solidFill>
                  <a:latin typeface="Calibri" panose="020F0502020204030204"/>
                </a:rPr>
                <a:t>تزغيت</a:t>
              </a:r>
              <a:endParaRPr kumimoji="0" lang="en-US" sz="1200" i="1" u="none" strike="noStrike" kern="0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D5607C07-4277-CDF2-0ECF-EF715342FF52}"/>
                </a:ext>
              </a:extLst>
            </p:cNvPr>
            <p:cNvSpPr txBox="1"/>
            <p:nvPr/>
          </p:nvSpPr>
          <p:spPr>
            <a:xfrm>
              <a:off x="2567948" y="4578083"/>
              <a:ext cx="1199218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lvl="0" algn="ctr" defTabSz="457200">
                <a:defRPr/>
              </a:pPr>
              <a:r>
                <a:rPr lang="ar-DZ" sz="1200" i="1" kern="0" dirty="0">
                  <a:solidFill>
                    <a:schemeClr val="tx2"/>
                  </a:solidFill>
                  <a:latin typeface="Calibri" panose="020F0502020204030204"/>
                </a:rPr>
                <a:t>بحيرة </a:t>
              </a:r>
              <a:r>
                <a:rPr lang="ar-DZ" sz="1200" i="1" kern="0" dirty="0" err="1">
                  <a:solidFill>
                    <a:schemeClr val="tx2"/>
                  </a:solidFill>
                  <a:latin typeface="Calibri" panose="020F0502020204030204"/>
                </a:rPr>
                <a:t>إيموزر</a:t>
              </a:r>
              <a:r>
                <a:rPr lang="ar-DZ" sz="1200" i="1" kern="0" dirty="0">
                  <a:solidFill>
                    <a:schemeClr val="tx2"/>
                  </a:solidFill>
                  <a:latin typeface="Calibri" panose="020F0502020204030204"/>
                </a:rPr>
                <a:t> </a:t>
              </a:r>
              <a:r>
                <a:rPr lang="ar-DZ" sz="1200" i="1" kern="0" dirty="0" err="1" smtClean="0">
                  <a:solidFill>
                    <a:schemeClr val="tx2"/>
                  </a:solidFill>
                  <a:latin typeface="Calibri" panose="020F0502020204030204"/>
                </a:rPr>
                <a:t>كاندار</a:t>
              </a:r>
              <a:endParaRPr kumimoji="0" lang="en-US" sz="1200" i="1" u="none" strike="noStrike" kern="0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75686927-CB18-BAF4-B9DE-550EDD480D77}"/>
                </a:ext>
              </a:extLst>
            </p:cNvPr>
            <p:cNvSpPr txBox="1"/>
            <p:nvPr/>
          </p:nvSpPr>
          <p:spPr>
            <a:xfrm>
              <a:off x="1861165" y="4901725"/>
              <a:ext cx="59864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lvl="0" algn="ctr" defTabSz="457200">
                <a:defRPr/>
              </a:pPr>
              <a:r>
                <a:rPr lang="ar-DZ" sz="1200" b="1" kern="0" dirty="0">
                  <a:solidFill>
                    <a:srgbClr val="000000"/>
                  </a:solidFill>
                  <a:latin typeface="Calibri" panose="020F0502020204030204"/>
                </a:rPr>
                <a:t>إفران</a:t>
              </a:r>
              <a:endParaRPr kumimoji="0" lang="en-US" sz="1200" b="1" u="none" strike="noStrike" kern="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5" name="Titre 1">
            <a:extLst>
              <a:ext uri="{FF2B5EF4-FFF2-40B4-BE49-F238E27FC236}">
                <a16:creationId xmlns:a16="http://schemas.microsoft.com/office/drawing/2014/main" id="{6DE49AF6-9216-BC04-BE3B-DB375D2BD1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7735" y="1"/>
            <a:ext cx="11574265" cy="404664"/>
          </a:xfrm>
        </p:spPr>
        <p:txBody>
          <a:bodyPr/>
          <a:lstStyle/>
          <a:p>
            <a:r>
              <a:rPr lang="ar-DZ" dirty="0"/>
              <a:t>صندوق مياه سيبو</a:t>
            </a:r>
            <a:endParaRPr lang="en-US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D3AB752-5B07-2636-B754-94AB7CABA85B}"/>
              </a:ext>
            </a:extLst>
          </p:cNvPr>
          <p:cNvSpPr txBox="1"/>
          <p:nvPr/>
        </p:nvSpPr>
        <p:spPr>
          <a:xfrm>
            <a:off x="-1" y="404664"/>
            <a:ext cx="1219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400" dirty="0">
                <a:solidFill>
                  <a:schemeClr val="accent2">
                    <a:lumMod val="75000"/>
                  </a:schemeClr>
                </a:solidFill>
              </a:rPr>
              <a:t>مشاريع الحفظ والترميم</a:t>
            </a:r>
            <a:endParaRPr lang="en-US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748AAB6-C98D-F961-C172-3A20457BD41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337" y="4998972"/>
            <a:ext cx="4000000" cy="1800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CC94D66-9394-400F-18FB-C30C7FAB7FE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8095" y="3335506"/>
            <a:ext cx="1869490" cy="2772000"/>
          </a:xfrm>
          <a:prstGeom prst="rect">
            <a:avLst/>
          </a:prstGeom>
        </p:spPr>
      </p:pic>
      <p:pic>
        <p:nvPicPr>
          <p:cNvPr id="17" name="Image 16" descr="Une image contenant texte, Police, Graphique, graphisme&#10;&#10;Description générée automatiquement">
            <a:extLst>
              <a:ext uri="{FF2B5EF4-FFF2-40B4-BE49-F238E27FC236}">
                <a16:creationId xmlns:a16="http://schemas.microsoft.com/office/drawing/2014/main" id="{2ED3DA6B-FEF0-B450-4A04-FCF193D9B82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383" y="4052727"/>
            <a:ext cx="665639" cy="720000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F57F8B90-EE12-DDEC-0DF3-0C86F48326E7}"/>
              </a:ext>
            </a:extLst>
          </p:cNvPr>
          <p:cNvSpPr txBox="1"/>
          <p:nvPr/>
        </p:nvSpPr>
        <p:spPr>
          <a:xfrm>
            <a:off x="153610" y="980729"/>
            <a:ext cx="57263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200" b="1" u="sng" dirty="0">
                <a:solidFill>
                  <a:schemeClr val="tx2">
                    <a:lumMod val="75000"/>
                  </a:schemeClr>
                </a:solidFill>
              </a:rPr>
              <a:t>دعم تعيين 3 مواقع جديدة في اتفاقية </a:t>
            </a:r>
            <a:r>
              <a:rPr lang="ar-DZ" sz="2200" b="1" u="sng" dirty="0" err="1">
                <a:solidFill>
                  <a:schemeClr val="tx2">
                    <a:lumMod val="75000"/>
                  </a:schemeClr>
                </a:solidFill>
              </a:rPr>
              <a:t>رامسار</a:t>
            </a:r>
            <a:r>
              <a:rPr lang="ar-DZ" sz="2200" b="1" u="sng" dirty="0">
                <a:solidFill>
                  <a:schemeClr val="tx2">
                    <a:lumMod val="75000"/>
                  </a:schemeClr>
                </a:solidFill>
              </a:rPr>
              <a:t> وإفران كمدينة </a:t>
            </a:r>
            <a:r>
              <a:rPr lang="ar-DZ" sz="2200" b="1" u="sng" dirty="0" err="1">
                <a:solidFill>
                  <a:schemeClr val="tx2">
                    <a:lumMod val="75000"/>
                  </a:schemeClr>
                </a:solidFill>
              </a:rPr>
              <a:t>رامسار</a:t>
            </a:r>
            <a:endParaRPr lang="en-US" sz="2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46979FA2-D462-E9EC-DA8C-C61D5D8A1317}"/>
              </a:ext>
            </a:extLst>
          </p:cNvPr>
          <p:cNvGrpSpPr/>
          <p:nvPr/>
        </p:nvGrpSpPr>
        <p:grpSpPr>
          <a:xfrm>
            <a:off x="7359843" y="1927483"/>
            <a:ext cx="1397153" cy="1080000"/>
            <a:chOff x="740784" y="109853"/>
            <a:chExt cx="1397153" cy="1080000"/>
          </a:xfrm>
        </p:grpSpPr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BAFF6DAD-8EE7-C648-9417-376D211996C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0784" y="109853"/>
              <a:ext cx="1397153" cy="1080000"/>
            </a:xfrm>
            <a:prstGeom prst="rect">
              <a:avLst/>
            </a:prstGeom>
          </p:spPr>
        </p:pic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719BC620-1E99-117D-C370-E15BA84BA692}"/>
                </a:ext>
              </a:extLst>
            </p:cNvPr>
            <p:cNvSpPr txBox="1"/>
            <p:nvPr/>
          </p:nvSpPr>
          <p:spPr>
            <a:xfrm>
              <a:off x="760540" y="127666"/>
              <a:ext cx="556307" cy="276999"/>
            </a:xfrm>
            <a:prstGeom prst="rect">
              <a:avLst/>
            </a:prstGeom>
            <a:solidFill>
              <a:sysClr val="window" lastClr="FFFFFF"/>
            </a:solidFill>
            <a:ln>
              <a:solidFill>
                <a:sysClr val="windowText" lastClr="000000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rPr>
                <a:t>1987</a:t>
              </a:r>
            </a:p>
          </p:txBody>
        </p:sp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F11539A3-FA83-FE2B-B25E-A903B7CED894}"/>
              </a:ext>
            </a:extLst>
          </p:cNvPr>
          <p:cNvGrpSpPr/>
          <p:nvPr/>
        </p:nvGrpSpPr>
        <p:grpSpPr>
          <a:xfrm>
            <a:off x="8442987" y="2342265"/>
            <a:ext cx="1398570" cy="1080000"/>
            <a:chOff x="3099545" y="1462449"/>
            <a:chExt cx="1398570" cy="1080000"/>
          </a:xfrm>
        </p:grpSpPr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CBCD0B9D-58B8-2084-60A2-FAAAD38643A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99545" y="1462449"/>
              <a:ext cx="1398570" cy="1080000"/>
            </a:xfrm>
            <a:prstGeom prst="rect">
              <a:avLst/>
            </a:prstGeom>
          </p:spPr>
        </p:pic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55FE929E-E0B9-DD05-150A-68B0BB7F3B60}"/>
                </a:ext>
              </a:extLst>
            </p:cNvPr>
            <p:cNvSpPr txBox="1"/>
            <p:nvPr/>
          </p:nvSpPr>
          <p:spPr>
            <a:xfrm>
              <a:off x="3108972" y="1477305"/>
              <a:ext cx="561987" cy="276999"/>
            </a:xfrm>
            <a:prstGeom prst="rect">
              <a:avLst/>
            </a:prstGeom>
            <a:solidFill>
              <a:sysClr val="window" lastClr="FFFFFF"/>
            </a:solidFill>
            <a:ln>
              <a:solidFill>
                <a:sysClr val="windowText" lastClr="000000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rPr>
                <a:t>1997</a:t>
              </a:r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C086AD46-E0A5-FD90-2B06-3F80B277E6A5}"/>
              </a:ext>
            </a:extLst>
          </p:cNvPr>
          <p:cNvGrpSpPr/>
          <p:nvPr/>
        </p:nvGrpSpPr>
        <p:grpSpPr>
          <a:xfrm>
            <a:off x="9510794" y="2865721"/>
            <a:ext cx="1396448" cy="1080000"/>
            <a:chOff x="5463257" y="2815045"/>
            <a:chExt cx="1396448" cy="1080000"/>
          </a:xfrm>
        </p:grpSpPr>
        <p:pic>
          <p:nvPicPr>
            <p:cNvPr id="27" name="Image 26">
              <a:extLst>
                <a:ext uri="{FF2B5EF4-FFF2-40B4-BE49-F238E27FC236}">
                  <a16:creationId xmlns:a16="http://schemas.microsoft.com/office/drawing/2014/main" id="{BC2ADA57-46D5-2EC1-AEE5-CB89A22C85F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63257" y="2815045"/>
              <a:ext cx="1396448" cy="1080000"/>
            </a:xfrm>
            <a:prstGeom prst="rect">
              <a:avLst/>
            </a:prstGeom>
          </p:spPr>
        </p:pic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3EDFC97E-2D9D-76D0-FD50-F1F8640197F2}"/>
                </a:ext>
              </a:extLst>
            </p:cNvPr>
            <p:cNvSpPr txBox="1"/>
            <p:nvPr/>
          </p:nvSpPr>
          <p:spPr>
            <a:xfrm>
              <a:off x="5470096" y="2832334"/>
              <a:ext cx="548243" cy="276999"/>
            </a:xfrm>
            <a:prstGeom prst="rect">
              <a:avLst/>
            </a:prstGeom>
            <a:solidFill>
              <a:sysClr val="window" lastClr="FFFFFF"/>
            </a:solidFill>
            <a:ln>
              <a:solidFill>
                <a:sysClr val="windowText" lastClr="000000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rPr>
                <a:t>2007</a:t>
              </a:r>
            </a:p>
          </p:txBody>
        </p:sp>
      </p:grp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C8F0B1C5-E4DF-AF0B-F2F7-4D1726764A5E}"/>
              </a:ext>
            </a:extLst>
          </p:cNvPr>
          <p:cNvGrpSpPr/>
          <p:nvPr/>
        </p:nvGrpSpPr>
        <p:grpSpPr>
          <a:xfrm>
            <a:off x="10560496" y="3327385"/>
            <a:ext cx="1406540" cy="1080000"/>
            <a:chOff x="7907140" y="4167641"/>
            <a:chExt cx="1406540" cy="1080000"/>
          </a:xfrm>
        </p:grpSpPr>
        <p:pic>
          <p:nvPicPr>
            <p:cNvPr id="30" name="Image 29">
              <a:extLst>
                <a:ext uri="{FF2B5EF4-FFF2-40B4-BE49-F238E27FC236}">
                  <a16:creationId xmlns:a16="http://schemas.microsoft.com/office/drawing/2014/main" id="{C023E441-03D9-8EE3-775D-3671166285F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07140" y="4167641"/>
              <a:ext cx="1406540" cy="1080000"/>
            </a:xfrm>
            <a:prstGeom prst="rect">
              <a:avLst/>
            </a:prstGeom>
          </p:spPr>
        </p:pic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B92B9190-6AE9-9711-33EE-3626DEDCEDCF}"/>
                </a:ext>
              </a:extLst>
            </p:cNvPr>
            <p:cNvSpPr txBox="1"/>
            <p:nvPr/>
          </p:nvSpPr>
          <p:spPr>
            <a:xfrm>
              <a:off x="7935421" y="4189603"/>
              <a:ext cx="515752" cy="276999"/>
            </a:xfrm>
            <a:prstGeom prst="rect">
              <a:avLst/>
            </a:prstGeom>
            <a:solidFill>
              <a:sysClr val="window" lastClr="FFFFFF"/>
            </a:solidFill>
            <a:ln>
              <a:solidFill>
                <a:sysClr val="windowText" lastClr="000000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rPr>
                <a:t>2020</a:t>
              </a:r>
            </a:p>
          </p:txBody>
        </p:sp>
      </p:grpSp>
      <p:pic>
        <p:nvPicPr>
          <p:cNvPr id="33" name="Image 32">
            <a:extLst>
              <a:ext uri="{FF2B5EF4-FFF2-40B4-BE49-F238E27FC236}">
                <a16:creationId xmlns:a16="http://schemas.microsoft.com/office/drawing/2014/main" id="{7082777D-A01C-E278-0A7A-323C4A78D310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0718" y="4509360"/>
            <a:ext cx="3250696" cy="2160000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4602A769-DEDF-A86F-E4B7-5FF5F389D1DD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4404" y="3571122"/>
            <a:ext cx="2599103" cy="1800000"/>
          </a:xfrm>
          <a:prstGeom prst="rect">
            <a:avLst/>
          </a:prstGeom>
        </p:spPr>
      </p:pic>
      <p:sp>
        <p:nvSpPr>
          <p:cNvPr id="34" name="ZoneTexte 33">
            <a:extLst>
              <a:ext uri="{FF2B5EF4-FFF2-40B4-BE49-F238E27FC236}">
                <a16:creationId xmlns:a16="http://schemas.microsoft.com/office/drawing/2014/main" id="{9CBB72F3-7055-B201-8F51-E18E8190FB7A}"/>
              </a:ext>
            </a:extLst>
          </p:cNvPr>
          <p:cNvSpPr txBox="1"/>
          <p:nvPr/>
        </p:nvSpPr>
        <p:spPr>
          <a:xfrm>
            <a:off x="7680174" y="980729"/>
            <a:ext cx="36724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200" b="1" dirty="0">
                <a:solidFill>
                  <a:schemeClr val="tx2">
                    <a:lumMod val="75000"/>
                  </a:schemeClr>
                </a:solidFill>
              </a:rPr>
              <a:t>إحياء بحيرة ضاية عوى</a:t>
            </a:r>
            <a:endParaRPr lang="en-US" sz="22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5344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93ED7C08-C272-05D9-181F-312FD6EE7B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7735" y="1"/>
            <a:ext cx="11574265" cy="404664"/>
          </a:xfrm>
        </p:spPr>
        <p:txBody>
          <a:bodyPr/>
          <a:lstStyle/>
          <a:p>
            <a:r>
              <a:rPr lang="ar-DZ" dirty="0"/>
              <a:t>صندوق مياه سيبو</a:t>
            </a:r>
            <a:endParaRPr lang="en-US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DF8212DE-7D73-D0E9-310F-1C10685B95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0793" y="404665"/>
            <a:ext cx="5067300" cy="6453334"/>
          </a:xfrm>
          <a:prstGeom prst="rect">
            <a:avLst/>
          </a:prstGeom>
        </p:spPr>
      </p:pic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81D4D1A4-930C-B1CF-E9A1-98E926365951}"/>
              </a:ext>
            </a:extLst>
          </p:cNvPr>
          <p:cNvCxnSpPr>
            <a:cxnSpLocks/>
            <a:stCxn id="24" idx="3"/>
            <a:endCxn id="20" idx="1"/>
          </p:cNvCxnSpPr>
          <p:nvPr/>
        </p:nvCxnSpPr>
        <p:spPr>
          <a:xfrm>
            <a:off x="5982515" y="806567"/>
            <a:ext cx="930816" cy="156673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>
            <a:extLst>
              <a:ext uri="{FF2B5EF4-FFF2-40B4-BE49-F238E27FC236}">
                <a16:creationId xmlns:a16="http://schemas.microsoft.com/office/drawing/2014/main" id="{871FD2CB-667F-3574-715B-4E442F8C0AFA}"/>
              </a:ext>
            </a:extLst>
          </p:cNvPr>
          <p:cNvSpPr txBox="1"/>
          <p:nvPr/>
        </p:nvSpPr>
        <p:spPr>
          <a:xfrm>
            <a:off x="6913331" y="455408"/>
            <a:ext cx="51593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000" b="1" dirty="0">
                <a:solidFill>
                  <a:schemeClr val="accent1">
                    <a:lumMod val="75000"/>
                  </a:schemeClr>
                </a:solidFill>
              </a:rPr>
              <a:t>1 الدراسات (نظام دعم الطاقة، والهيدرولوجيا، والتنوع البيولوجي، </a:t>
            </a:r>
            <a:r>
              <a:rPr lang="ar-DZ" sz="2000" b="1" dirty="0" err="1">
                <a:solidFill>
                  <a:schemeClr val="accent1">
                    <a:lumMod val="75000"/>
                  </a:schemeClr>
                </a:solidFill>
              </a:rPr>
              <a:t>ونمذجة</a:t>
            </a:r>
            <a:r>
              <a:rPr lang="ar-DZ" sz="2000" b="1" dirty="0">
                <a:solidFill>
                  <a:schemeClr val="accent1">
                    <a:lumMod val="75000"/>
                  </a:schemeClr>
                </a:solidFill>
              </a:rPr>
              <a:t> تغير المناخ، والتدفق الإلكتروني، وما إلى ذلك)</a:t>
            </a:r>
            <a:endParaRPr lang="en-US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7B580F75-987B-17C0-B934-8D255BEECB89}"/>
              </a:ext>
            </a:extLst>
          </p:cNvPr>
          <p:cNvSpPr txBox="1"/>
          <p:nvPr/>
        </p:nvSpPr>
        <p:spPr>
          <a:xfrm>
            <a:off x="5262435" y="606512"/>
            <a:ext cx="72008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0" cap="none" spc="0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</a:rPr>
              <a:t>2007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DF99A2A3-DDB7-B340-693F-E1A1ADFEEB8E}"/>
              </a:ext>
            </a:extLst>
          </p:cNvPr>
          <p:cNvSpPr txBox="1"/>
          <p:nvPr/>
        </p:nvSpPr>
        <p:spPr>
          <a:xfrm>
            <a:off x="5190427" y="2436192"/>
            <a:ext cx="892203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0" cap="none" spc="0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</a:rPr>
              <a:t>2017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23F84638-4A1C-A595-5630-4F1DF13A185E}"/>
              </a:ext>
            </a:extLst>
          </p:cNvPr>
          <p:cNvSpPr txBox="1"/>
          <p:nvPr/>
        </p:nvSpPr>
        <p:spPr>
          <a:xfrm>
            <a:off x="191344" y="2276872"/>
            <a:ext cx="37482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000" b="1" dirty="0">
                <a:solidFill>
                  <a:schemeClr val="accent1">
                    <a:lumMod val="75000"/>
                  </a:schemeClr>
                </a:solidFill>
              </a:rPr>
              <a:t>التمويل الأول للحفاظ على بحيرات أطلس (2 مليون يورو)</a:t>
            </a:r>
            <a:endParaRPr lang="en-US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29" name="Connecteur droit avec flèche 28">
            <a:extLst>
              <a:ext uri="{FF2B5EF4-FFF2-40B4-BE49-F238E27FC236}">
                <a16:creationId xmlns:a16="http://schemas.microsoft.com/office/drawing/2014/main" id="{1146590E-8C59-3035-D784-34DF3C5645E9}"/>
              </a:ext>
            </a:extLst>
          </p:cNvPr>
          <p:cNvCxnSpPr>
            <a:cxnSpLocks/>
            <a:stCxn id="27" idx="1"/>
            <a:endCxn id="28" idx="3"/>
          </p:cNvCxnSpPr>
          <p:nvPr/>
        </p:nvCxnSpPr>
        <p:spPr>
          <a:xfrm flipH="1" flipV="1">
            <a:off x="3939551" y="2630815"/>
            <a:ext cx="1250876" cy="5432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ZoneTexte 44">
            <a:extLst>
              <a:ext uri="{FF2B5EF4-FFF2-40B4-BE49-F238E27FC236}">
                <a16:creationId xmlns:a16="http://schemas.microsoft.com/office/drawing/2014/main" id="{660A1229-AC5E-0C74-0630-96600A6DD936}"/>
              </a:ext>
            </a:extLst>
          </p:cNvPr>
          <p:cNvSpPr txBox="1"/>
          <p:nvPr/>
        </p:nvSpPr>
        <p:spPr>
          <a:xfrm>
            <a:off x="6426516" y="3513664"/>
            <a:ext cx="76818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0" cap="none" spc="0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</a:rPr>
              <a:t>2019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D1CB37B5-E34A-0AA5-1723-0BEC3C6C74D8}"/>
              </a:ext>
            </a:extLst>
          </p:cNvPr>
          <p:cNvSpPr txBox="1"/>
          <p:nvPr/>
        </p:nvSpPr>
        <p:spPr>
          <a:xfrm>
            <a:off x="2934105" y="3348656"/>
            <a:ext cx="20108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000" b="1" dirty="0">
                <a:solidFill>
                  <a:schemeClr val="accent1">
                    <a:lumMod val="75000"/>
                  </a:schemeClr>
                </a:solidFill>
              </a:rPr>
              <a:t>الإطلاق الرسمي لصندوق مياه </a:t>
            </a:r>
            <a:r>
              <a:rPr lang="ar-DZ" sz="2000" b="1" dirty="0" err="1">
                <a:solidFill>
                  <a:schemeClr val="accent1">
                    <a:lumMod val="75000"/>
                  </a:schemeClr>
                </a:solidFill>
              </a:rPr>
              <a:t>سبأو</a:t>
            </a:r>
            <a:endParaRPr lang="en-US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47" name="Connecteur droit avec flèche 46">
            <a:extLst>
              <a:ext uri="{FF2B5EF4-FFF2-40B4-BE49-F238E27FC236}">
                <a16:creationId xmlns:a16="http://schemas.microsoft.com/office/drawing/2014/main" id="{651B60F9-5B70-FF2E-9E04-8A4C77977E09}"/>
              </a:ext>
            </a:extLst>
          </p:cNvPr>
          <p:cNvCxnSpPr>
            <a:cxnSpLocks/>
            <a:stCxn id="45" idx="1"/>
            <a:endCxn id="46" idx="3"/>
          </p:cNvCxnSpPr>
          <p:nvPr/>
        </p:nvCxnSpPr>
        <p:spPr>
          <a:xfrm flipH="1" flipV="1">
            <a:off x="4944996" y="3702599"/>
            <a:ext cx="1481520" cy="11120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ZoneTexte 59">
            <a:extLst>
              <a:ext uri="{FF2B5EF4-FFF2-40B4-BE49-F238E27FC236}">
                <a16:creationId xmlns:a16="http://schemas.microsoft.com/office/drawing/2014/main" id="{91E95FAB-DD6D-D9A0-9013-317256ED0127}"/>
              </a:ext>
            </a:extLst>
          </p:cNvPr>
          <p:cNvSpPr txBox="1"/>
          <p:nvPr/>
        </p:nvSpPr>
        <p:spPr>
          <a:xfrm>
            <a:off x="6399920" y="4159602"/>
            <a:ext cx="865276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0" cap="none" spc="0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</a:rPr>
              <a:t>2020</a:t>
            </a: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5D9740AD-AF42-9D1C-7700-C50C18D2BAB9}"/>
              </a:ext>
            </a:extLst>
          </p:cNvPr>
          <p:cNvSpPr txBox="1"/>
          <p:nvPr/>
        </p:nvSpPr>
        <p:spPr>
          <a:xfrm>
            <a:off x="8400256" y="4017258"/>
            <a:ext cx="3744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000" b="1" dirty="0">
                <a:solidFill>
                  <a:schemeClr val="accent1">
                    <a:lumMod val="75000"/>
                  </a:schemeClr>
                </a:solidFill>
              </a:rPr>
              <a:t>الاتفاقيات ومذكرات التفاهم الموقعة مع الشركاء الرئيسيين من القطاع العام</a:t>
            </a:r>
            <a:endParaRPr lang="en-US" sz="2000" b="1" u="sng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62" name="Connecteur droit avec flèche 61">
            <a:extLst>
              <a:ext uri="{FF2B5EF4-FFF2-40B4-BE49-F238E27FC236}">
                <a16:creationId xmlns:a16="http://schemas.microsoft.com/office/drawing/2014/main" id="{D0A0B636-9E51-416D-26CE-8CCE688EB53F}"/>
              </a:ext>
            </a:extLst>
          </p:cNvPr>
          <p:cNvCxnSpPr>
            <a:cxnSpLocks/>
            <a:stCxn id="60" idx="3"/>
          </p:cNvCxnSpPr>
          <p:nvPr/>
        </p:nvCxnSpPr>
        <p:spPr>
          <a:xfrm>
            <a:off x="7265196" y="4359657"/>
            <a:ext cx="1135060" cy="8744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ZoneTexte 63">
            <a:extLst>
              <a:ext uri="{FF2B5EF4-FFF2-40B4-BE49-F238E27FC236}">
                <a16:creationId xmlns:a16="http://schemas.microsoft.com/office/drawing/2014/main" id="{E649D1D9-8A63-6B5F-459A-AE5F11FA05ED}"/>
              </a:ext>
            </a:extLst>
          </p:cNvPr>
          <p:cNvSpPr txBox="1"/>
          <p:nvPr/>
        </p:nvSpPr>
        <p:spPr>
          <a:xfrm>
            <a:off x="8760296" y="2634529"/>
            <a:ext cx="20467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000" b="1" dirty="0">
                <a:solidFill>
                  <a:schemeClr val="accent1">
                    <a:lumMod val="75000"/>
                  </a:schemeClr>
                </a:solidFill>
              </a:rPr>
              <a:t>دراسة جدوى لصندوق مياه </a:t>
            </a:r>
            <a:r>
              <a:rPr lang="ar-DZ" sz="2000" b="1" dirty="0" err="1" smtClean="0">
                <a:solidFill>
                  <a:schemeClr val="accent1">
                    <a:lumMod val="75000"/>
                  </a:schemeClr>
                </a:solidFill>
              </a:rPr>
              <a:t>سبأو</a:t>
            </a:r>
            <a:endParaRPr lang="en-US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6" name="ZoneTexte 65">
            <a:extLst>
              <a:ext uri="{FF2B5EF4-FFF2-40B4-BE49-F238E27FC236}">
                <a16:creationId xmlns:a16="http://schemas.microsoft.com/office/drawing/2014/main" id="{EA03593E-6F0C-9FDB-C904-C6633AFC91B7}"/>
              </a:ext>
            </a:extLst>
          </p:cNvPr>
          <p:cNvSpPr txBox="1"/>
          <p:nvPr/>
        </p:nvSpPr>
        <p:spPr>
          <a:xfrm>
            <a:off x="5982515" y="2802081"/>
            <a:ext cx="892203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0" cap="none" spc="0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</a:rPr>
              <a:t>2018</a:t>
            </a:r>
          </a:p>
        </p:txBody>
      </p:sp>
      <p:cxnSp>
        <p:nvCxnSpPr>
          <p:cNvPr id="67" name="Connecteur droit avec flèche 66">
            <a:extLst>
              <a:ext uri="{FF2B5EF4-FFF2-40B4-BE49-F238E27FC236}">
                <a16:creationId xmlns:a16="http://schemas.microsoft.com/office/drawing/2014/main" id="{69974664-FB75-2D96-14B1-002D0790EF87}"/>
              </a:ext>
            </a:extLst>
          </p:cNvPr>
          <p:cNvCxnSpPr>
            <a:cxnSpLocks/>
            <a:stCxn id="66" idx="3"/>
            <a:endCxn id="64" idx="1"/>
          </p:cNvCxnSpPr>
          <p:nvPr/>
        </p:nvCxnSpPr>
        <p:spPr>
          <a:xfrm flipV="1">
            <a:off x="6874718" y="2988472"/>
            <a:ext cx="1885578" cy="13664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A60BA9D5-B8AE-DF31-48B1-FD28935B300E}"/>
              </a:ext>
            </a:extLst>
          </p:cNvPr>
          <p:cNvSpPr txBox="1"/>
          <p:nvPr/>
        </p:nvSpPr>
        <p:spPr>
          <a:xfrm>
            <a:off x="6119906" y="4665792"/>
            <a:ext cx="76818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0" cap="none" spc="0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</a:rPr>
              <a:t>2021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EFBCD36-AAAB-10E4-7E16-BFEA244CC0BF}"/>
              </a:ext>
            </a:extLst>
          </p:cNvPr>
          <p:cNvSpPr txBox="1"/>
          <p:nvPr/>
        </p:nvSpPr>
        <p:spPr>
          <a:xfrm>
            <a:off x="1703512" y="4509120"/>
            <a:ext cx="26589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000" b="1" dirty="0">
                <a:solidFill>
                  <a:schemeClr val="accent1">
                    <a:lumMod val="75000"/>
                  </a:schemeClr>
                </a:solidFill>
              </a:rPr>
              <a:t>تأمين أموال إضافية (1.5 مليون يورو)</a:t>
            </a:r>
            <a:endParaRPr lang="en-US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4" name="Connecteur droit avec flèche 3">
            <a:extLst>
              <a:ext uri="{FF2B5EF4-FFF2-40B4-BE49-F238E27FC236}">
                <a16:creationId xmlns:a16="http://schemas.microsoft.com/office/drawing/2014/main" id="{89C547B4-B5C2-7C74-1650-9B628FA0338F}"/>
              </a:ext>
            </a:extLst>
          </p:cNvPr>
          <p:cNvCxnSpPr>
            <a:cxnSpLocks/>
            <a:stCxn id="2" idx="1"/>
            <a:endCxn id="3" idx="3"/>
          </p:cNvCxnSpPr>
          <p:nvPr/>
        </p:nvCxnSpPr>
        <p:spPr>
          <a:xfrm flipH="1" flipV="1">
            <a:off x="4362475" y="4863063"/>
            <a:ext cx="1757431" cy="2784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>
            <a:extLst>
              <a:ext uri="{FF2B5EF4-FFF2-40B4-BE49-F238E27FC236}">
                <a16:creationId xmlns:a16="http://schemas.microsoft.com/office/drawing/2014/main" id="{E5894C53-7B6B-C27C-373F-183BF085691F}"/>
              </a:ext>
            </a:extLst>
          </p:cNvPr>
          <p:cNvSpPr txBox="1"/>
          <p:nvPr/>
        </p:nvSpPr>
        <p:spPr>
          <a:xfrm>
            <a:off x="5663952" y="5230328"/>
            <a:ext cx="865276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0" cap="none" spc="0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</a:rPr>
              <a:t>202</a:t>
            </a:r>
            <a:r>
              <a:rPr lang="en-US" sz="2000" kern="0" dirty="0">
                <a:solidFill>
                  <a:schemeClr val="accent1">
                    <a:lumMod val="50000"/>
                  </a:schemeClr>
                </a:solidFill>
                <a:latin typeface="Calibri" panose="020F0502020204030204"/>
              </a:rPr>
              <a:t>2</a:t>
            </a:r>
            <a:endParaRPr kumimoji="0" lang="en-US" sz="2000" i="0" u="none" strike="noStrike" kern="0" cap="none" spc="0" normalizeH="0" baseline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26754F2-B73D-5096-E2D2-320F6193157A}"/>
              </a:ext>
            </a:extLst>
          </p:cNvPr>
          <p:cNvSpPr txBox="1"/>
          <p:nvPr/>
        </p:nvSpPr>
        <p:spPr>
          <a:xfrm>
            <a:off x="8024327" y="5085184"/>
            <a:ext cx="40483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000" b="1" dirty="0">
                <a:solidFill>
                  <a:schemeClr val="accent1">
                    <a:lumMod val="75000"/>
                  </a:schemeClr>
                </a:solidFill>
              </a:rPr>
              <a:t>إشراك الشركاء الأوائل من القطاع الخاص</a:t>
            </a:r>
            <a:endParaRPr lang="en-US" sz="2000" b="1" u="sng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EB9EDE98-61B1-09C6-E6EF-F460EDA0D54D}"/>
              </a:ext>
            </a:extLst>
          </p:cNvPr>
          <p:cNvCxnSpPr>
            <a:cxnSpLocks/>
            <a:stCxn id="7" idx="3"/>
            <a:endCxn id="8" idx="1"/>
          </p:cNvCxnSpPr>
          <p:nvPr/>
        </p:nvCxnSpPr>
        <p:spPr>
          <a:xfrm flipV="1">
            <a:off x="6529228" y="5285239"/>
            <a:ext cx="1495099" cy="145144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5EC624F6-0321-D49F-6A03-3E23680208C0}"/>
              </a:ext>
            </a:extLst>
          </p:cNvPr>
          <p:cNvSpPr txBox="1"/>
          <p:nvPr/>
        </p:nvSpPr>
        <p:spPr>
          <a:xfrm>
            <a:off x="4180671" y="6237312"/>
            <a:ext cx="263540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ctr" defTabSz="457200" rtl="1">
              <a:defRPr/>
            </a:pPr>
            <a:r>
              <a:rPr lang="ar-DZ" sz="2800" b="1" kern="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/>
              </a:rPr>
              <a:t>يتبع</a:t>
            </a:r>
            <a:r>
              <a:rPr lang="fr-FR" sz="2800" b="1" kern="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/>
              </a:rPr>
              <a:t>….</a:t>
            </a:r>
            <a:endParaRPr kumimoji="0" lang="en-US" sz="2800" b="1" i="0" u="none" strike="noStrike" kern="0" cap="none" spc="0" normalizeH="0" baseline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A240D16-F611-F559-63C5-870A38133461}"/>
              </a:ext>
            </a:extLst>
          </p:cNvPr>
          <p:cNvSpPr txBox="1"/>
          <p:nvPr/>
        </p:nvSpPr>
        <p:spPr>
          <a:xfrm>
            <a:off x="2066779" y="542306"/>
            <a:ext cx="266349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ctr" defTabSz="457200">
              <a:defRPr/>
            </a:pPr>
            <a:r>
              <a:rPr lang="ar-DZ" sz="2800" b="1" kern="0" dirty="0">
                <a:solidFill>
                  <a:schemeClr val="accent1">
                    <a:lumMod val="50000"/>
                  </a:schemeClr>
                </a:solidFill>
                <a:latin typeface="Calibri" panose="020F0502020204030204"/>
              </a:rPr>
              <a:t>تبدأ القصة</a:t>
            </a:r>
            <a:endParaRPr kumimoji="0" lang="en-US" sz="2800" b="1" i="0" u="none" strike="noStrike" kern="0" cap="none" spc="0" normalizeH="0" baseline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FFF1155E-286E-081F-7B8D-162F38A5672C}"/>
              </a:ext>
            </a:extLst>
          </p:cNvPr>
          <p:cNvSpPr txBox="1"/>
          <p:nvPr/>
        </p:nvSpPr>
        <p:spPr>
          <a:xfrm>
            <a:off x="5327818" y="5745912"/>
            <a:ext cx="76818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0" cap="none" spc="0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</a:rPr>
              <a:t>2023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18CA043-29D8-55B7-058F-41EDAEBE2892}"/>
              </a:ext>
            </a:extLst>
          </p:cNvPr>
          <p:cNvSpPr txBox="1"/>
          <p:nvPr/>
        </p:nvSpPr>
        <p:spPr>
          <a:xfrm>
            <a:off x="119337" y="5589240"/>
            <a:ext cx="38884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000" b="1" dirty="0">
                <a:solidFill>
                  <a:srgbClr val="FF0000"/>
                </a:solidFill>
              </a:rPr>
              <a:t>برنامج رصد النظم الإيكولوجية المتعلقة بالمياه</a:t>
            </a:r>
            <a:endParaRPr lang="en-US" sz="2000" b="1" dirty="0">
              <a:solidFill>
                <a:srgbClr val="FF0000"/>
              </a:solidFill>
            </a:endParaRPr>
          </a:p>
        </p:txBody>
      </p: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F724740F-01D8-2BDD-A501-3E95F050F287}"/>
              </a:ext>
            </a:extLst>
          </p:cNvPr>
          <p:cNvCxnSpPr>
            <a:cxnSpLocks/>
            <a:stCxn id="19" idx="1"/>
            <a:endCxn id="21" idx="3"/>
          </p:cNvCxnSpPr>
          <p:nvPr/>
        </p:nvCxnSpPr>
        <p:spPr>
          <a:xfrm flipH="1" flipV="1">
            <a:off x="4007768" y="5943183"/>
            <a:ext cx="1320050" cy="2784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Image 14">
            <a:extLst>
              <a:ext uri="{FF2B5EF4-FFF2-40B4-BE49-F238E27FC236}">
                <a16:creationId xmlns:a16="http://schemas.microsoft.com/office/drawing/2014/main" id="{3C225A79-02EC-2D62-9C6F-BC639863C3F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22" y="994540"/>
            <a:ext cx="3101915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9619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F855A3C-1733-D9B2-EC8A-355CADE0A6E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144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ED21BDC-C820-EB2B-F80D-DE44218CFEC4}"/>
              </a:ext>
            </a:extLst>
          </p:cNvPr>
          <p:cNvSpPr/>
          <p:nvPr/>
        </p:nvSpPr>
        <p:spPr>
          <a:xfrm>
            <a:off x="767408" y="1844824"/>
            <a:ext cx="8064896" cy="2308324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r" rtl="1"/>
            <a:r>
              <a:rPr lang="ar-DZ" dirty="0"/>
              <a:t>جهات الاتصال</a:t>
            </a:r>
            <a:endParaRPr lang="fr-FR" dirty="0"/>
          </a:p>
          <a:p>
            <a:r>
              <a:rPr lang="fr-FR" dirty="0">
                <a:solidFill>
                  <a:schemeClr val="tx2">
                    <a:lumMod val="60000"/>
                    <a:lumOff val="40000"/>
                  </a:schemeClr>
                </a:solidFill>
              </a:rPr>
              <a:t>Oussama Belloulid </a:t>
            </a:r>
            <a:r>
              <a:rPr lang="fr-FR" dirty="0"/>
              <a:t>/ Email </a:t>
            </a:r>
            <a:r>
              <a:rPr lang="fr-FR" dirty="0">
                <a:hlinkClick r:id="rId3"/>
              </a:rPr>
              <a:t>obelloulid@lpm.org.ma</a:t>
            </a:r>
            <a:endParaRPr lang="fr-FR" dirty="0"/>
          </a:p>
          <a:p>
            <a:r>
              <a:rPr lang="fr-FR" dirty="0">
                <a:solidFill>
                  <a:schemeClr val="tx2">
                    <a:lumMod val="60000"/>
                    <a:lumOff val="40000"/>
                  </a:schemeClr>
                </a:solidFill>
              </a:rPr>
              <a:t>Living Planet Morocco </a:t>
            </a:r>
            <a:r>
              <a:rPr lang="fr-FR" dirty="0"/>
              <a:t>| Casablanca - Morocco</a:t>
            </a:r>
          </a:p>
          <a:p>
            <a:r>
              <a:rPr lang="fr-FR" dirty="0">
                <a:hlinkClick r:id="rId4"/>
              </a:rPr>
              <a:t>https://lpm.org.ma/</a:t>
            </a:r>
            <a:r>
              <a:rPr lang="fr-FR" dirty="0"/>
              <a:t>  </a:t>
            </a:r>
          </a:p>
          <a:p>
            <a:endParaRPr lang="fr-FR" dirty="0"/>
          </a:p>
          <a:p>
            <a:r>
              <a:rPr lang="fr-FR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Anis Guelmami </a:t>
            </a:r>
            <a:r>
              <a:rPr lang="fr-FR" dirty="0"/>
              <a:t>| Tel. +33 4 90 97 06 32 / Email </a:t>
            </a:r>
            <a:r>
              <a:rPr lang="fr-FR" dirty="0">
                <a:hlinkClick r:id="rId5"/>
              </a:rPr>
              <a:t>guelmami@tourduvalat.org</a:t>
            </a:r>
            <a:endParaRPr lang="fr-FR" dirty="0"/>
          </a:p>
          <a:p>
            <a:r>
              <a:rPr lang="fr-FR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Tour du Valat </a:t>
            </a:r>
            <a:r>
              <a:rPr lang="fr-FR" dirty="0"/>
              <a:t>| Le Sambuc, 13200 Arles - France </a:t>
            </a:r>
          </a:p>
          <a:p>
            <a:r>
              <a:rPr lang="fr-FR" dirty="0">
                <a:hlinkClick r:id="rId6"/>
              </a:rPr>
              <a:t>www.tourduvalat.org</a:t>
            </a:r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3E94DD2-AD16-84D3-A35C-42FB060EFB95}"/>
              </a:ext>
            </a:extLst>
          </p:cNvPr>
          <p:cNvSpPr txBox="1"/>
          <p:nvPr/>
        </p:nvSpPr>
        <p:spPr>
          <a:xfrm>
            <a:off x="3503712" y="260648"/>
            <a:ext cx="19383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DZ" sz="48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شكراً لكم</a:t>
            </a:r>
            <a:endParaRPr lang="en-US" sz="48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637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9E10095B-B99B-A4A6-263F-12B65C266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7733" y="1"/>
            <a:ext cx="11574267" cy="404664"/>
          </a:xfrm>
        </p:spPr>
        <p:txBody>
          <a:bodyPr/>
          <a:lstStyle/>
          <a:p>
            <a:r>
              <a:rPr lang="ar-DZ" dirty="0"/>
              <a:t>حوض نهر سيبو</a:t>
            </a:r>
            <a:endParaRPr lang="en-US" dirty="0"/>
          </a:p>
        </p:txBody>
      </p:sp>
      <p:pic>
        <p:nvPicPr>
          <p:cNvPr id="3" name="Image 2" descr="Une image contenant texte, carte, atlas, diagramme&#10;&#10;Description générée automatiquement">
            <a:extLst>
              <a:ext uri="{FF2B5EF4-FFF2-40B4-BE49-F238E27FC236}">
                <a16:creationId xmlns:a16="http://schemas.microsoft.com/office/drawing/2014/main" id="{C98FF0D6-326A-521C-3B0B-62811DFD5DA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9816" y="517769"/>
            <a:ext cx="3564667" cy="252000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CB8C1F67-8DAA-8E54-6C64-9DC35D5795BE}"/>
              </a:ext>
            </a:extLst>
          </p:cNvPr>
          <p:cNvSpPr txBox="1"/>
          <p:nvPr/>
        </p:nvSpPr>
        <p:spPr>
          <a:xfrm>
            <a:off x="9153833" y="3259723"/>
            <a:ext cx="196225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ar-DZ" sz="1600" dirty="0">
                <a:solidFill>
                  <a:srgbClr val="000000"/>
                </a:solidFill>
              </a:rPr>
              <a:t>16 </a:t>
            </a:r>
            <a:r>
              <a:rPr lang="ar-DZ" sz="1600" dirty="0" err="1">
                <a:solidFill>
                  <a:srgbClr val="000000"/>
                </a:solidFill>
              </a:rPr>
              <a:t>مستجمعات</a:t>
            </a:r>
            <a:r>
              <a:rPr lang="ar-DZ" sz="1600" dirty="0">
                <a:solidFill>
                  <a:srgbClr val="000000"/>
                </a:solidFill>
              </a:rPr>
              <a:t> المياه الفرعية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7CF0A7C-5EA0-AB14-24DD-2B8C2CB7B51F}"/>
              </a:ext>
            </a:extLst>
          </p:cNvPr>
          <p:cNvSpPr txBox="1"/>
          <p:nvPr/>
        </p:nvSpPr>
        <p:spPr>
          <a:xfrm>
            <a:off x="4879697" y="3182778"/>
            <a:ext cx="2647181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ar-DZ" sz="1600" dirty="0">
                <a:solidFill>
                  <a:srgbClr val="000000"/>
                </a:solidFill>
              </a:rPr>
              <a:t>النهر الرئيسي </a:t>
            </a:r>
            <a:r>
              <a:rPr lang="fr-FR" sz="1600" dirty="0" smtClean="0">
                <a:solidFill>
                  <a:srgbClr val="000000"/>
                </a:solidFill>
              </a:rPr>
              <a:t>&lt;&lt;</a:t>
            </a:r>
            <a:r>
              <a:rPr lang="ar-DZ" sz="1600" dirty="0" smtClean="0">
                <a:solidFill>
                  <a:srgbClr val="000000"/>
                </a:solidFill>
              </a:rPr>
              <a:t> السيبوو17</a:t>
            </a:r>
            <a:endParaRPr lang="fr-FR" sz="1600" dirty="0" smtClean="0">
              <a:solidFill>
                <a:srgbClr val="000000"/>
              </a:solidFill>
            </a:endParaRPr>
          </a:p>
          <a:p>
            <a:pPr algn="ctr" rtl="1"/>
            <a:r>
              <a:rPr lang="ar-DZ" sz="1600" dirty="0" smtClean="0">
                <a:solidFill>
                  <a:srgbClr val="000000"/>
                </a:solidFill>
              </a:rPr>
              <a:t> </a:t>
            </a:r>
            <a:r>
              <a:rPr lang="ar-DZ" sz="1600" dirty="0">
                <a:solidFill>
                  <a:srgbClr val="000000"/>
                </a:solidFill>
              </a:rPr>
              <a:t>رافداً رئيسياً</a:t>
            </a:r>
            <a:endParaRPr lang="en-US" sz="1600" dirty="0">
              <a:solidFill>
                <a:srgbClr val="000000"/>
              </a:solidFill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0895435-436F-775C-E35D-0765DA3E108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3237" y="514147"/>
            <a:ext cx="2923449" cy="25200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256CD41A-2D4E-0493-4A04-9080B6C140A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336" y="517769"/>
            <a:ext cx="3651726" cy="252000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B1B8F338-A21D-DB9B-F226-4CC20306432F}"/>
              </a:ext>
            </a:extLst>
          </p:cNvPr>
          <p:cNvSpPr txBox="1"/>
          <p:nvPr/>
        </p:nvSpPr>
        <p:spPr>
          <a:xfrm>
            <a:off x="191344" y="3963486"/>
            <a:ext cx="4416594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r" rtl="1"/>
            <a:r>
              <a:rPr lang="ar-DZ" sz="2000" b="1" dirty="0">
                <a:solidFill>
                  <a:schemeClr val="tx1">
                    <a:lumMod val="60000"/>
                    <a:lumOff val="40000"/>
                  </a:schemeClr>
                </a:solidFill>
              </a:rPr>
              <a:t>000 40 كيلومتر مربع (6٪ من الأراضي الوطنية)</a:t>
            </a:r>
            <a:endParaRPr lang="en-US" sz="20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9FD8969-D2D4-4326-2F09-DCA4676CAEE1}"/>
              </a:ext>
            </a:extLst>
          </p:cNvPr>
          <p:cNvSpPr txBox="1"/>
          <p:nvPr/>
        </p:nvSpPr>
        <p:spPr>
          <a:xfrm>
            <a:off x="6914543" y="3963486"/>
            <a:ext cx="460851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 rtl="1"/>
            <a:r>
              <a:rPr lang="ar-DZ" sz="2000" b="1" dirty="0">
                <a:solidFill>
                  <a:srgbClr val="990000"/>
                </a:solidFill>
              </a:rPr>
              <a:t>عدد السكان 7.5 مليون نسمة (1/5 من الإجمالي)</a:t>
            </a:r>
            <a:endParaRPr lang="en-US" sz="2000" dirty="0">
              <a:solidFill>
                <a:srgbClr val="990000"/>
              </a:solidFill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8184232" y="5289313"/>
            <a:ext cx="264367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30٪ </a:t>
            </a:r>
            <a:r>
              <a:rPr kumimoji="0" lang="ar-SA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من المياه السطحية في البلاد</a:t>
            </a: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28٪ </a:t>
            </a:r>
            <a:r>
              <a:rPr kumimoji="0" lang="ar-SA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من الموارد الجوفية</a:t>
            </a: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407368" y="4797152"/>
            <a:ext cx="4896544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7 </a:t>
            </a:r>
            <a:r>
              <a:rPr kumimoji="0" lang="ar-SA" altLang="fr-FR" sz="1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مواقع في </a:t>
            </a:r>
            <a:r>
              <a:rPr kumimoji="0" lang="ar-SA" altLang="fr-FR" sz="18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رامسار</a:t>
            </a: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1 </a:t>
            </a:r>
            <a:r>
              <a:rPr kumimoji="0" lang="ar-SA" altLang="fr-FR" sz="1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مدينة </a:t>
            </a:r>
            <a:r>
              <a:rPr kumimoji="0" lang="ar-SA" altLang="fr-FR" sz="18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رامسار</a:t>
            </a:r>
            <a:r>
              <a:rPr kumimoji="0" lang="ar-SA" altLang="fr-FR" sz="1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(إفران)</a:t>
            </a: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2 </a:t>
            </a:r>
            <a:r>
              <a:rPr kumimoji="0" lang="ar-SA" altLang="fr-FR" sz="1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منتزهات وطنية</a:t>
            </a: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17 </a:t>
            </a:r>
            <a:r>
              <a:rPr kumimoji="0" lang="ar-SA" altLang="fr-FR" sz="1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موقعاً ذات أهمية بيولوجية وبيئية</a:t>
            </a: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1.2 </a:t>
            </a:r>
            <a:r>
              <a:rPr kumimoji="0" lang="ar-SA" altLang="fr-FR" sz="1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مليون هكتار من الغابات (البلوط، أرز الأطلس </a:t>
            </a:r>
            <a:r>
              <a:rPr kumimoji="0" lang="ar-SA" altLang="fr-FR" sz="18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والماتورال</a:t>
            </a:r>
            <a:r>
              <a:rPr kumimoji="0" lang="ar-SA" altLang="fr-FR" sz="1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1394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715E04C4-0393-9BAC-45C2-A620E1990D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7735" y="1"/>
            <a:ext cx="11574265" cy="404664"/>
          </a:xfrm>
        </p:spPr>
        <p:txBody>
          <a:bodyPr/>
          <a:lstStyle/>
          <a:p>
            <a:r>
              <a:rPr lang="ar-DZ" dirty="0"/>
              <a:t>حوض نهر سيبو</a:t>
            </a:r>
            <a:endParaRPr lang="en-US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B005DE5-5168-5DB5-BA63-2F3F9F4A38B9}"/>
              </a:ext>
            </a:extLst>
          </p:cNvPr>
          <p:cNvSpPr txBox="1"/>
          <p:nvPr/>
        </p:nvSpPr>
        <p:spPr>
          <a:xfrm>
            <a:off x="71969" y="1527282"/>
            <a:ext cx="46558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2200" b="1" dirty="0" smtClean="0"/>
              <a:t>الأهداف</a:t>
            </a:r>
            <a:endParaRPr lang="fr-FR" sz="2200" b="1" dirty="0" smtClean="0"/>
          </a:p>
          <a:p>
            <a:pPr algn="r" rtl="1"/>
            <a:r>
              <a:rPr lang="ar-DZ" sz="2200" b="1" dirty="0" smtClean="0"/>
              <a:t>الحفاظ </a:t>
            </a:r>
            <a:r>
              <a:rPr lang="ar-DZ" sz="2200" b="1" dirty="0"/>
              <a:t>على الأراضي الرطبة والموارد </a:t>
            </a:r>
            <a:r>
              <a:rPr lang="ar-DZ" sz="2200" b="1" dirty="0" smtClean="0"/>
              <a:t>المائية</a:t>
            </a:r>
            <a:endParaRPr lang="fr-FR" sz="2200" b="1" dirty="0" smtClean="0"/>
          </a:p>
          <a:p>
            <a:pPr algn="r" rtl="1"/>
            <a:r>
              <a:rPr lang="ar-DZ" sz="2200" b="1" dirty="0" smtClean="0"/>
              <a:t>استعادة </a:t>
            </a:r>
            <a:r>
              <a:rPr lang="ar-DZ" sz="2200" b="1" dirty="0"/>
              <a:t>الموائل الطبيعية وتنوعها </a:t>
            </a:r>
            <a:r>
              <a:rPr lang="ar-DZ" sz="2200" b="1" dirty="0" smtClean="0"/>
              <a:t>البيولوجي</a:t>
            </a:r>
            <a:endParaRPr lang="fr-FR" sz="2200" b="1" dirty="0" smtClean="0"/>
          </a:p>
          <a:p>
            <a:pPr algn="r" rtl="1"/>
            <a:r>
              <a:rPr lang="ar-DZ" sz="2200" b="1" dirty="0" smtClean="0"/>
              <a:t>تعزيز </a:t>
            </a:r>
            <a:r>
              <a:rPr lang="ar-DZ" sz="2200" b="1" dirty="0"/>
              <a:t>الزراعة </a:t>
            </a:r>
            <a:r>
              <a:rPr lang="ar-DZ" sz="2200" b="1" dirty="0" smtClean="0"/>
              <a:t>المستدامة</a:t>
            </a:r>
            <a:endParaRPr lang="fr-FR" sz="2200" b="1" dirty="0" smtClean="0"/>
          </a:p>
          <a:p>
            <a:pPr algn="r" rtl="1"/>
            <a:r>
              <a:rPr lang="ar-DZ" sz="2200" b="1" dirty="0" smtClean="0"/>
              <a:t>الحفاظ </a:t>
            </a:r>
            <a:r>
              <a:rPr lang="ar-DZ" sz="2200" b="1" dirty="0"/>
              <a:t>على الأنشطة الاجتماعية والاقتصادية التقليدية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42B7A19-4183-7FB2-3F72-840D545C526D}"/>
              </a:ext>
            </a:extLst>
          </p:cNvPr>
          <p:cNvSpPr/>
          <p:nvPr/>
        </p:nvSpPr>
        <p:spPr>
          <a:xfrm>
            <a:off x="767408" y="4427703"/>
            <a:ext cx="1872208" cy="115212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dirty="0"/>
              <a:t>المياه والأراضي الرطبة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8888A56-2A4F-1EA3-A267-129B634519A8}"/>
              </a:ext>
            </a:extLst>
          </p:cNvPr>
          <p:cNvSpPr/>
          <p:nvPr/>
        </p:nvSpPr>
        <p:spPr>
          <a:xfrm>
            <a:off x="3215680" y="4427703"/>
            <a:ext cx="1872208" cy="115212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dirty="0"/>
              <a:t>التنوع البيولوجي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8F781CF-8163-7E59-A623-F0E4C337D757}"/>
              </a:ext>
            </a:extLst>
          </p:cNvPr>
          <p:cNvSpPr/>
          <p:nvPr/>
        </p:nvSpPr>
        <p:spPr>
          <a:xfrm>
            <a:off x="5807968" y="4427703"/>
            <a:ext cx="2160240" cy="1152128"/>
          </a:xfrm>
          <a:prstGeom prst="rect">
            <a:avLst/>
          </a:prstGeom>
          <a:solidFill>
            <a:srgbClr val="FF99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dirty="0"/>
              <a:t>الزراعة والتنمية الاجتماعية والاقتصادية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8ED4111-51BD-BBE2-0871-572E7E60148D}"/>
              </a:ext>
            </a:extLst>
          </p:cNvPr>
          <p:cNvSpPr/>
          <p:nvPr/>
        </p:nvSpPr>
        <p:spPr>
          <a:xfrm>
            <a:off x="8689027" y="4427703"/>
            <a:ext cx="1871469" cy="115212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dirty="0"/>
              <a:t>التعليم والتراث الثقافي</a:t>
            </a:r>
            <a:endParaRPr lang="en-US" dirty="0"/>
          </a:p>
        </p:txBody>
      </p:sp>
      <p:pic>
        <p:nvPicPr>
          <p:cNvPr id="12" name="Image 11" descr="Une image contenant texte, logo, Police, Graphique&#10;&#10;Description générée automatiquement">
            <a:extLst>
              <a:ext uri="{FF2B5EF4-FFF2-40B4-BE49-F238E27FC236}">
                <a16:creationId xmlns:a16="http://schemas.microsoft.com/office/drawing/2014/main" id="{98A426CA-DA61-7F5D-E8DD-EBC17D5ED69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408" y="5867863"/>
            <a:ext cx="720000" cy="720000"/>
          </a:xfrm>
          <a:prstGeom prst="rect">
            <a:avLst/>
          </a:prstGeom>
        </p:spPr>
      </p:pic>
      <p:pic>
        <p:nvPicPr>
          <p:cNvPr id="14" name="Image 13" descr="Une image contenant texte, mammifère, Graphique, graphisme&#10;&#10;Description générée automatiquement">
            <a:extLst>
              <a:ext uri="{FF2B5EF4-FFF2-40B4-BE49-F238E27FC236}">
                <a16:creationId xmlns:a16="http://schemas.microsoft.com/office/drawing/2014/main" id="{562BFC92-E9C9-C866-1790-0B07960F9CE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9576" y="5867863"/>
            <a:ext cx="720000" cy="720000"/>
          </a:xfrm>
          <a:prstGeom prst="rect">
            <a:avLst/>
          </a:prstGeom>
        </p:spPr>
      </p:pic>
      <p:pic>
        <p:nvPicPr>
          <p:cNvPr id="16" name="Image 15" descr="Une image contenant texte, poisson, Police, Graphique&#10;&#10;Description générée automatiquement">
            <a:extLst>
              <a:ext uri="{FF2B5EF4-FFF2-40B4-BE49-F238E27FC236}">
                <a16:creationId xmlns:a16="http://schemas.microsoft.com/office/drawing/2014/main" id="{70D6F05C-2EF2-28BA-1D77-B845C488FC5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5680" y="5867863"/>
            <a:ext cx="720000" cy="720000"/>
          </a:xfrm>
          <a:prstGeom prst="rect">
            <a:avLst/>
          </a:prstGeom>
        </p:spPr>
      </p:pic>
      <p:pic>
        <p:nvPicPr>
          <p:cNvPr id="18" name="Image 17" descr="Une image contenant texte, Graphique, graphisme, logo&#10;&#10;Description générée automatiquement">
            <a:extLst>
              <a:ext uri="{FF2B5EF4-FFF2-40B4-BE49-F238E27FC236}">
                <a16:creationId xmlns:a16="http://schemas.microsoft.com/office/drawing/2014/main" id="{22893B59-6903-B9A9-4540-35F1523FF0F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7888" y="5872076"/>
            <a:ext cx="720000" cy="720000"/>
          </a:xfrm>
          <a:prstGeom prst="rect">
            <a:avLst/>
          </a:prstGeom>
        </p:spPr>
      </p:pic>
      <p:pic>
        <p:nvPicPr>
          <p:cNvPr id="20" name="Image 19" descr="Une image contenant texte, Police, logo, Graphique&#10;&#10;Description générée automatiquement">
            <a:extLst>
              <a:ext uri="{FF2B5EF4-FFF2-40B4-BE49-F238E27FC236}">
                <a16:creationId xmlns:a16="http://schemas.microsoft.com/office/drawing/2014/main" id="{481FE53E-BFDC-97D2-9040-6AD14B01421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7968" y="5867863"/>
            <a:ext cx="720000" cy="720000"/>
          </a:xfrm>
          <a:prstGeom prst="rect">
            <a:avLst/>
          </a:prstGeom>
        </p:spPr>
      </p:pic>
      <p:pic>
        <p:nvPicPr>
          <p:cNvPr id="22" name="Image 21" descr="Une image contenant texte, logo, Police, capture d’écran&#10;&#10;Description générée automatiquement">
            <a:extLst>
              <a:ext uri="{FF2B5EF4-FFF2-40B4-BE49-F238E27FC236}">
                <a16:creationId xmlns:a16="http://schemas.microsoft.com/office/drawing/2014/main" id="{AA0856CD-5FD8-DD40-126D-BB9C22EBB4C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8048" y="5867863"/>
            <a:ext cx="720000" cy="720000"/>
          </a:xfrm>
          <a:prstGeom prst="rect">
            <a:avLst/>
          </a:prstGeom>
        </p:spPr>
      </p:pic>
      <p:pic>
        <p:nvPicPr>
          <p:cNvPr id="24" name="Image 23" descr="Une image contenant texte, rouge, logo, conception&#10;&#10;Description générée automatiquement">
            <a:extLst>
              <a:ext uri="{FF2B5EF4-FFF2-40B4-BE49-F238E27FC236}">
                <a16:creationId xmlns:a16="http://schemas.microsoft.com/office/drawing/2014/main" id="{E240541D-AA1E-C815-313B-0727D639E022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9027" y="5877352"/>
            <a:ext cx="720000" cy="7200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E288658B-8976-CDC2-4FB2-8428D541B510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8088" y="1196752"/>
            <a:ext cx="4489682" cy="3096000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232168" y="562608"/>
            <a:ext cx="4295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آلية تمويل مستدامة قائمة على</a:t>
            </a: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الدفع مقابل خدمات النظام الإيكولوجي</a:t>
            </a: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6624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>
            <a:extLst>
              <a:ext uri="{FF2B5EF4-FFF2-40B4-BE49-F238E27FC236}">
                <a16:creationId xmlns:a16="http://schemas.microsoft.com/office/drawing/2014/main" id="{A42C583D-1D89-F913-E7FB-968F49164E86}"/>
              </a:ext>
            </a:extLst>
          </p:cNvPr>
          <p:cNvSpPr/>
          <p:nvPr/>
        </p:nvSpPr>
        <p:spPr>
          <a:xfrm>
            <a:off x="556157" y="1010345"/>
            <a:ext cx="6619841" cy="5731023"/>
          </a:xfrm>
          <a:prstGeom prst="rect">
            <a:avLst/>
          </a:prstGeom>
          <a:noFill/>
          <a:ln>
            <a:solidFill>
              <a:srgbClr val="92D05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ar-DZ" sz="2200" b="1" dirty="0">
                <a:solidFill>
                  <a:srgbClr val="92D050"/>
                </a:solidFill>
              </a:rPr>
              <a:t>اللجنة التوجيهية</a:t>
            </a:r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67A240D-0215-679A-F3D0-7B93F4E5D923}"/>
              </a:ext>
            </a:extLst>
          </p:cNvPr>
          <p:cNvSpPr txBox="1"/>
          <p:nvPr/>
        </p:nvSpPr>
        <p:spPr>
          <a:xfrm>
            <a:off x="0" y="404664"/>
            <a:ext cx="1219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400" b="1" dirty="0" err="1"/>
              <a:t>الحوكمة</a:t>
            </a:r>
            <a:endParaRPr lang="en-US" sz="2400" b="1" dirty="0"/>
          </a:p>
        </p:txBody>
      </p:sp>
      <p:grpSp>
        <p:nvGrpSpPr>
          <p:cNvPr id="61" name="Groupe 60">
            <a:extLst>
              <a:ext uri="{FF2B5EF4-FFF2-40B4-BE49-F238E27FC236}">
                <a16:creationId xmlns:a16="http://schemas.microsoft.com/office/drawing/2014/main" id="{BD9160E8-0B7C-B238-A59B-B2576C5E734D}"/>
              </a:ext>
            </a:extLst>
          </p:cNvPr>
          <p:cNvGrpSpPr/>
          <p:nvPr/>
        </p:nvGrpSpPr>
        <p:grpSpPr>
          <a:xfrm>
            <a:off x="7608168" y="1154360"/>
            <a:ext cx="4443137" cy="5587008"/>
            <a:chOff x="7485510" y="1154360"/>
            <a:chExt cx="4443137" cy="5587008"/>
          </a:xfrm>
        </p:grpSpPr>
        <p:pic>
          <p:nvPicPr>
            <p:cNvPr id="41" name="Image 40" descr="Une image contenant Graphique, Police, graphisme, logo&#10;&#10;Description générée automatiquement">
              <a:extLst>
                <a:ext uri="{FF2B5EF4-FFF2-40B4-BE49-F238E27FC236}">
                  <a16:creationId xmlns:a16="http://schemas.microsoft.com/office/drawing/2014/main" id="{9B37569C-9632-67B2-04D2-D3510D8E70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22187" y="1781379"/>
              <a:ext cx="3734870" cy="1080000"/>
            </a:xfrm>
            <a:prstGeom prst="rect">
              <a:avLst/>
            </a:prstGeom>
          </p:spPr>
        </p:pic>
        <p:pic>
          <p:nvPicPr>
            <p:cNvPr id="43" name="Image 42" descr="Une image contenant Police, Graphique, logo, cercle&#10;&#10;Description générée automatiquement">
              <a:extLst>
                <a:ext uri="{FF2B5EF4-FFF2-40B4-BE49-F238E27FC236}">
                  <a16:creationId xmlns:a16="http://schemas.microsoft.com/office/drawing/2014/main" id="{6677069E-0DCF-9365-573B-2511AB7BAF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22624" y="2916622"/>
              <a:ext cx="1080000" cy="1080000"/>
            </a:xfrm>
            <a:prstGeom prst="rect">
              <a:avLst/>
            </a:prstGeom>
          </p:spPr>
        </p:pic>
        <p:pic>
          <p:nvPicPr>
            <p:cNvPr id="45" name="Image 44" descr="Une image contenant Graphique, Police, graphisme, logo&#10;&#10;Description générée automatiquement">
              <a:extLst>
                <a:ext uri="{FF2B5EF4-FFF2-40B4-BE49-F238E27FC236}">
                  <a16:creationId xmlns:a16="http://schemas.microsoft.com/office/drawing/2014/main" id="{7E2CEF90-F990-3341-CBF1-E1D5A39708D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40405" y="4152240"/>
              <a:ext cx="3287318" cy="1080000"/>
            </a:xfrm>
            <a:prstGeom prst="rect">
              <a:avLst/>
            </a:prstGeom>
          </p:spPr>
        </p:pic>
        <p:pic>
          <p:nvPicPr>
            <p:cNvPr id="53" name="Image 52">
              <a:extLst>
                <a:ext uri="{FF2B5EF4-FFF2-40B4-BE49-F238E27FC236}">
                  <a16:creationId xmlns:a16="http://schemas.microsoft.com/office/drawing/2014/main" id="{5BB14D52-6259-3AE8-9369-24ABC28441A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42251" y="5601831"/>
              <a:ext cx="3593175" cy="1080000"/>
            </a:xfrm>
            <a:prstGeom prst="rect">
              <a:avLst/>
            </a:prstGeom>
          </p:spPr>
        </p:pic>
        <p:pic>
          <p:nvPicPr>
            <p:cNvPr id="54" name="Picture 7">
              <a:extLst>
                <a:ext uri="{FF2B5EF4-FFF2-40B4-BE49-F238E27FC236}">
                  <a16:creationId xmlns:a16="http://schemas.microsoft.com/office/drawing/2014/main" id="{9DDDD71C-9185-6515-FFD2-2341167632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03661" y="2908081"/>
              <a:ext cx="1070357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" name="Picture 5">
              <a:extLst>
                <a:ext uri="{FF2B5EF4-FFF2-40B4-BE49-F238E27FC236}">
                  <a16:creationId xmlns:a16="http://schemas.microsoft.com/office/drawing/2014/main" id="{34652E25-75BF-D52B-C325-9FB3AC327C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74018" y="2916622"/>
              <a:ext cx="1039166" cy="10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" name="Image 56" descr="Une image contenant capture d’écran, noir, obscurité, noir et blanc&#10;&#10;Description générée automatiquement">
              <a:extLst>
                <a:ext uri="{FF2B5EF4-FFF2-40B4-BE49-F238E27FC236}">
                  <a16:creationId xmlns:a16="http://schemas.microsoft.com/office/drawing/2014/main" id="{41873F3C-71DC-93A5-7CDD-55BB82BEC2B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71245" y="4499174"/>
              <a:ext cx="728499" cy="1080000"/>
            </a:xfrm>
            <a:prstGeom prst="rect">
              <a:avLst/>
            </a:prstGeom>
          </p:spPr>
        </p:pic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6EDAE4E2-A248-1A2A-2DB6-4947E5221764}"/>
                </a:ext>
              </a:extLst>
            </p:cNvPr>
            <p:cNvSpPr/>
            <p:nvPr/>
          </p:nvSpPr>
          <p:spPr>
            <a:xfrm>
              <a:off x="7485510" y="1154360"/>
              <a:ext cx="4443137" cy="5587008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DZ" dirty="0">
                  <a:solidFill>
                    <a:srgbClr val="0070C0"/>
                  </a:solidFill>
                </a:rPr>
                <a:t>الشركاء الدوليون</a:t>
              </a:r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5" name="Groupe 64">
            <a:extLst>
              <a:ext uri="{FF2B5EF4-FFF2-40B4-BE49-F238E27FC236}">
                <a16:creationId xmlns:a16="http://schemas.microsoft.com/office/drawing/2014/main" id="{71C4F6F6-74DC-E4F6-B839-E2D495977C9E}"/>
              </a:ext>
            </a:extLst>
          </p:cNvPr>
          <p:cNvGrpSpPr/>
          <p:nvPr/>
        </p:nvGrpSpPr>
        <p:grpSpPr>
          <a:xfrm>
            <a:off x="5015999" y="1391710"/>
            <a:ext cx="2160000" cy="2418416"/>
            <a:chOff x="5015999" y="1154360"/>
            <a:chExt cx="2160000" cy="2418416"/>
          </a:xfrm>
        </p:grpSpPr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F57B7A61-750A-ECDF-101B-2E63FED486E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15999" y="1412776"/>
              <a:ext cx="2160000" cy="2160000"/>
            </a:xfrm>
            <a:prstGeom prst="rect">
              <a:avLst/>
            </a:prstGeom>
          </p:spPr>
        </p:pic>
        <p:sp>
          <p:nvSpPr>
            <p:cNvPr id="63" name="ZoneTexte 62">
              <a:extLst>
                <a:ext uri="{FF2B5EF4-FFF2-40B4-BE49-F238E27FC236}">
                  <a16:creationId xmlns:a16="http://schemas.microsoft.com/office/drawing/2014/main" id="{7C637B0F-1E5B-F583-C56C-C71D5F23AF98}"/>
                </a:ext>
              </a:extLst>
            </p:cNvPr>
            <p:cNvSpPr txBox="1"/>
            <p:nvPr/>
          </p:nvSpPr>
          <p:spPr>
            <a:xfrm>
              <a:off x="5342503" y="1154360"/>
              <a:ext cx="15069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ar-DZ" dirty="0">
                  <a:solidFill>
                    <a:srgbClr val="000000"/>
                  </a:solidFill>
                </a:rPr>
                <a:t>التنسيق</a:t>
              </a:r>
              <a:endParaRPr lang="en-US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70" name="Groupe 69">
            <a:extLst>
              <a:ext uri="{FF2B5EF4-FFF2-40B4-BE49-F238E27FC236}">
                <a16:creationId xmlns:a16="http://schemas.microsoft.com/office/drawing/2014/main" id="{3125BEDF-7F97-86DB-54FB-A24CDB7130CE}"/>
              </a:ext>
            </a:extLst>
          </p:cNvPr>
          <p:cNvGrpSpPr/>
          <p:nvPr/>
        </p:nvGrpSpPr>
        <p:grpSpPr>
          <a:xfrm>
            <a:off x="5249840" y="4283150"/>
            <a:ext cx="1521044" cy="1420491"/>
            <a:chOff x="5249840" y="4283150"/>
            <a:chExt cx="1521044" cy="1420491"/>
          </a:xfrm>
        </p:grpSpPr>
        <p:grpSp>
          <p:nvGrpSpPr>
            <p:cNvPr id="68" name="Groupe 67">
              <a:extLst>
                <a:ext uri="{FF2B5EF4-FFF2-40B4-BE49-F238E27FC236}">
                  <a16:creationId xmlns:a16="http://schemas.microsoft.com/office/drawing/2014/main" id="{764FE346-A544-5360-EA6A-D09DA65D465B}"/>
                </a:ext>
              </a:extLst>
            </p:cNvPr>
            <p:cNvGrpSpPr/>
            <p:nvPr/>
          </p:nvGrpSpPr>
          <p:grpSpPr>
            <a:xfrm>
              <a:off x="5249841" y="4283150"/>
              <a:ext cx="1521043" cy="1223049"/>
              <a:chOff x="5249841" y="4283150"/>
              <a:chExt cx="1521043" cy="1223049"/>
            </a:xfrm>
          </p:grpSpPr>
          <p:pic>
            <p:nvPicPr>
              <p:cNvPr id="66" name="Picture 7">
                <a:extLst>
                  <a:ext uri="{FF2B5EF4-FFF2-40B4-BE49-F238E27FC236}">
                    <a16:creationId xmlns:a16="http://schemas.microsoft.com/office/drawing/2014/main" id="{5538E8B9-0654-35A9-1B34-CDAC798A6B7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email">
                <a:alphaModFix amt="3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75185" y="4283150"/>
                <a:ext cx="1070357" cy="108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7" name="ZoneTexte 66">
                <a:extLst>
                  <a:ext uri="{FF2B5EF4-FFF2-40B4-BE49-F238E27FC236}">
                    <a16:creationId xmlns:a16="http://schemas.microsoft.com/office/drawing/2014/main" id="{83975614-C8DC-9A04-FDDE-209D5286EC20}"/>
                  </a:ext>
                </a:extLst>
              </p:cNvPr>
              <p:cNvSpPr txBox="1"/>
              <p:nvPr/>
            </p:nvSpPr>
            <p:spPr>
              <a:xfrm>
                <a:off x="5249841" y="5229200"/>
                <a:ext cx="152104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ar-DZ" sz="1200" b="1" i="1" dirty="0"/>
                  <a:t>الدعم العلمي والتقني</a:t>
                </a:r>
                <a:endParaRPr lang="en-US" sz="1200" b="1" i="1" dirty="0"/>
              </a:p>
            </p:txBody>
          </p:sp>
        </p:grpSp>
        <p:sp>
          <p:nvSpPr>
            <p:cNvPr id="69" name="Rectangle : coins arrondis 68">
              <a:extLst>
                <a:ext uri="{FF2B5EF4-FFF2-40B4-BE49-F238E27FC236}">
                  <a16:creationId xmlns:a16="http://schemas.microsoft.com/office/drawing/2014/main" id="{2305E394-D0A3-D137-76BC-5F90A8A6F6CC}"/>
                </a:ext>
              </a:extLst>
            </p:cNvPr>
            <p:cNvSpPr/>
            <p:nvPr/>
          </p:nvSpPr>
          <p:spPr>
            <a:xfrm>
              <a:off x="5249840" y="4283151"/>
              <a:ext cx="1521043" cy="1420490"/>
            </a:xfrm>
            <a:prstGeom prst="roundRect">
              <a:avLst/>
            </a:prstGeom>
            <a:noFill/>
            <a:ln>
              <a:solidFill>
                <a:schemeClr val="tx1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9" name="Groupe 8">
            <a:extLst>
              <a:ext uri="{FF2B5EF4-FFF2-40B4-BE49-F238E27FC236}">
                <a16:creationId xmlns:a16="http://schemas.microsoft.com/office/drawing/2014/main" id="{7A011F3F-EFDA-ECBA-0F71-7A065D600109}"/>
              </a:ext>
            </a:extLst>
          </p:cNvPr>
          <p:cNvGrpSpPr/>
          <p:nvPr/>
        </p:nvGrpSpPr>
        <p:grpSpPr>
          <a:xfrm>
            <a:off x="782184" y="1523692"/>
            <a:ext cx="3729640" cy="5001652"/>
            <a:chOff x="782184" y="1523692"/>
            <a:chExt cx="3729640" cy="5001652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702D5145-CE9D-15C5-21EE-FC22FC12674A}"/>
                </a:ext>
              </a:extLst>
            </p:cNvPr>
            <p:cNvSpPr/>
            <p:nvPr/>
          </p:nvSpPr>
          <p:spPr>
            <a:xfrm>
              <a:off x="782184" y="1523692"/>
              <a:ext cx="3729640" cy="5001652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DZ" dirty="0">
                  <a:solidFill>
                    <a:srgbClr val="000000"/>
                  </a:solidFill>
                </a:rPr>
                <a:t>الشركاء الوطنيون</a:t>
              </a:r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E7FD880F-663A-88CA-2324-8976208B272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59271" y="2132856"/>
              <a:ext cx="1080000" cy="1080000"/>
            </a:xfrm>
            <a:prstGeom prst="rect">
              <a:avLst/>
            </a:prstGeom>
          </p:spPr>
        </p:pic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A53A2B95-54D0-24BB-5123-2FFAEEAB37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0612" y="2132856"/>
              <a:ext cx="1933715" cy="1080000"/>
            </a:xfrm>
            <a:prstGeom prst="rect">
              <a:avLst/>
            </a:prstGeom>
          </p:spPr>
        </p:pic>
        <p:grpSp>
          <p:nvGrpSpPr>
            <p:cNvPr id="24" name="Groupe 23">
              <a:extLst>
                <a:ext uri="{FF2B5EF4-FFF2-40B4-BE49-F238E27FC236}">
                  <a16:creationId xmlns:a16="http://schemas.microsoft.com/office/drawing/2014/main" id="{1ED26EEF-4B89-4884-B1EF-618561695565}"/>
                </a:ext>
              </a:extLst>
            </p:cNvPr>
            <p:cNvGrpSpPr/>
            <p:nvPr/>
          </p:nvGrpSpPr>
          <p:grpSpPr>
            <a:xfrm>
              <a:off x="910612" y="3512318"/>
              <a:ext cx="1056635" cy="1356999"/>
              <a:chOff x="87929" y="4458558"/>
              <a:chExt cx="1056635" cy="1356999"/>
            </a:xfrm>
          </p:grpSpPr>
          <p:pic>
            <p:nvPicPr>
              <p:cNvPr id="22" name="Image 21" descr="Une image contenant couronne, écusson, art, joyaux de la couronne&#10;&#10;Description générée automatiquement">
                <a:extLst>
                  <a:ext uri="{FF2B5EF4-FFF2-40B4-BE49-F238E27FC236}">
                    <a16:creationId xmlns:a16="http://schemas.microsoft.com/office/drawing/2014/main" id="{75425F29-88FC-CBBB-2956-92F874856E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905" y="4458558"/>
                <a:ext cx="1053659" cy="1080000"/>
              </a:xfrm>
              <a:prstGeom prst="rect">
                <a:avLst/>
              </a:prstGeom>
            </p:spPr>
          </p:pic>
          <p:sp>
            <p:nvSpPr>
              <p:cNvPr id="23" name="ZoneTexte 22">
                <a:extLst>
                  <a:ext uri="{FF2B5EF4-FFF2-40B4-BE49-F238E27FC236}">
                    <a16:creationId xmlns:a16="http://schemas.microsoft.com/office/drawing/2014/main" id="{2C6598ED-9FA4-5A2C-77F2-EE8E3D642061}"/>
                  </a:ext>
                </a:extLst>
              </p:cNvPr>
              <p:cNvSpPr txBox="1"/>
              <p:nvPr/>
            </p:nvSpPr>
            <p:spPr>
              <a:xfrm>
                <a:off x="87929" y="5538558"/>
                <a:ext cx="105335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ar-DZ" sz="1200" dirty="0">
                    <a:solidFill>
                      <a:srgbClr val="000000"/>
                    </a:solidFill>
                  </a:rPr>
                  <a:t>وزارة الداخلية</a:t>
                </a:r>
                <a:endParaRPr lang="fr-FR" sz="120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5" name="Groupe 24">
              <a:extLst>
                <a:ext uri="{FF2B5EF4-FFF2-40B4-BE49-F238E27FC236}">
                  <a16:creationId xmlns:a16="http://schemas.microsoft.com/office/drawing/2014/main" id="{47494A61-3BC6-23FA-D27A-D67CD9978C96}"/>
                </a:ext>
              </a:extLst>
            </p:cNvPr>
            <p:cNvGrpSpPr/>
            <p:nvPr/>
          </p:nvGrpSpPr>
          <p:grpSpPr>
            <a:xfrm>
              <a:off x="2092659" y="3512318"/>
              <a:ext cx="1056635" cy="1356999"/>
              <a:chOff x="87929" y="4458558"/>
              <a:chExt cx="1056635" cy="1356999"/>
            </a:xfrm>
          </p:grpSpPr>
          <p:pic>
            <p:nvPicPr>
              <p:cNvPr id="26" name="Image 25" descr="Une image contenant couronne, écusson, art, joyaux de la couronne&#10;&#10;Description générée automatiquement">
                <a:extLst>
                  <a:ext uri="{FF2B5EF4-FFF2-40B4-BE49-F238E27FC236}">
                    <a16:creationId xmlns:a16="http://schemas.microsoft.com/office/drawing/2014/main" id="{B4C768AF-384D-A93B-A0E4-D03FA3AB8F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905" y="4458558"/>
                <a:ext cx="1053659" cy="1080000"/>
              </a:xfrm>
              <a:prstGeom prst="rect">
                <a:avLst/>
              </a:prstGeom>
            </p:spPr>
          </p:pic>
          <p:sp>
            <p:nvSpPr>
              <p:cNvPr id="27" name="ZoneTexte 26">
                <a:extLst>
                  <a:ext uri="{FF2B5EF4-FFF2-40B4-BE49-F238E27FC236}">
                    <a16:creationId xmlns:a16="http://schemas.microsoft.com/office/drawing/2014/main" id="{CBDF7AEF-31E8-AB26-7108-E7180A6C1592}"/>
                  </a:ext>
                </a:extLst>
              </p:cNvPr>
              <p:cNvSpPr txBox="1"/>
              <p:nvPr/>
            </p:nvSpPr>
            <p:spPr>
              <a:xfrm>
                <a:off x="87929" y="5538558"/>
                <a:ext cx="105335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ar-DZ" sz="1200" dirty="0">
                    <a:solidFill>
                      <a:srgbClr val="000000"/>
                    </a:solidFill>
                  </a:rPr>
                  <a:t>وزارة الزراعة</a:t>
                </a:r>
                <a:endParaRPr lang="fr-FR" sz="120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4B364F0C-DA1A-17D4-170E-28533114A675}"/>
                </a:ext>
              </a:extLst>
            </p:cNvPr>
            <p:cNvGrpSpPr/>
            <p:nvPr/>
          </p:nvGrpSpPr>
          <p:grpSpPr>
            <a:xfrm>
              <a:off x="3282447" y="3512318"/>
              <a:ext cx="1056635" cy="1356999"/>
              <a:chOff x="87929" y="4458558"/>
              <a:chExt cx="1056635" cy="1356999"/>
            </a:xfrm>
          </p:grpSpPr>
          <p:pic>
            <p:nvPicPr>
              <p:cNvPr id="29" name="Image 28" descr="Une image contenant couronne, écusson, art, joyaux de la couronne&#10;&#10;Description générée automatiquement">
                <a:extLst>
                  <a:ext uri="{FF2B5EF4-FFF2-40B4-BE49-F238E27FC236}">
                    <a16:creationId xmlns:a16="http://schemas.microsoft.com/office/drawing/2014/main" id="{62C93FF1-E587-063A-6EC8-277F20C7E3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905" y="4458558"/>
                <a:ext cx="1053659" cy="1080000"/>
              </a:xfrm>
              <a:prstGeom prst="rect">
                <a:avLst/>
              </a:prstGeom>
            </p:spPr>
          </p:pic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39B81FC1-8E0E-5C29-6554-F865EDA1D325}"/>
                  </a:ext>
                </a:extLst>
              </p:cNvPr>
              <p:cNvSpPr txBox="1"/>
              <p:nvPr/>
            </p:nvSpPr>
            <p:spPr>
              <a:xfrm>
                <a:off x="87929" y="5538558"/>
                <a:ext cx="105335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ar-DZ" sz="1200" dirty="0">
                    <a:solidFill>
                      <a:srgbClr val="000000"/>
                    </a:solidFill>
                  </a:rPr>
                  <a:t>وزارة السياحة</a:t>
                </a:r>
                <a:endParaRPr lang="fr-FR" sz="120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6" name="Groupe 35">
              <a:extLst>
                <a:ext uri="{FF2B5EF4-FFF2-40B4-BE49-F238E27FC236}">
                  <a16:creationId xmlns:a16="http://schemas.microsoft.com/office/drawing/2014/main" id="{87FCEC79-7789-8AEF-6696-C41079C94502}"/>
                </a:ext>
              </a:extLst>
            </p:cNvPr>
            <p:cNvGrpSpPr/>
            <p:nvPr/>
          </p:nvGrpSpPr>
          <p:grpSpPr>
            <a:xfrm>
              <a:off x="1343472" y="5241332"/>
              <a:ext cx="1143000" cy="1038999"/>
              <a:chOff x="5334255" y="3759047"/>
              <a:chExt cx="1143000" cy="1038999"/>
            </a:xfrm>
          </p:grpSpPr>
          <p:pic>
            <p:nvPicPr>
              <p:cNvPr id="34" name="Image 33" descr="Une image contenant sapin, vert, origami, conception&#10;&#10;Description générée automatiquement">
                <a:extLst>
                  <a:ext uri="{FF2B5EF4-FFF2-40B4-BE49-F238E27FC236}">
                    <a16:creationId xmlns:a16="http://schemas.microsoft.com/office/drawing/2014/main" id="{D6984764-4595-29BC-DD47-FFCBD19CF2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334255" y="3759047"/>
                <a:ext cx="1143000" cy="762000"/>
              </a:xfrm>
              <a:prstGeom prst="rect">
                <a:avLst/>
              </a:prstGeom>
            </p:spPr>
          </p:pic>
          <p:sp>
            <p:nvSpPr>
              <p:cNvPr id="35" name="ZoneTexte 34">
                <a:extLst>
                  <a:ext uri="{FF2B5EF4-FFF2-40B4-BE49-F238E27FC236}">
                    <a16:creationId xmlns:a16="http://schemas.microsoft.com/office/drawing/2014/main" id="{5713F8A5-BC3B-DE2B-3EDF-EA831FE97B8F}"/>
                  </a:ext>
                </a:extLst>
              </p:cNvPr>
              <p:cNvSpPr txBox="1"/>
              <p:nvPr/>
            </p:nvSpPr>
            <p:spPr>
              <a:xfrm>
                <a:off x="5379076" y="4521047"/>
                <a:ext cx="105335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ar-DZ" sz="1200" dirty="0">
                    <a:solidFill>
                      <a:srgbClr val="000000"/>
                    </a:solidFill>
                  </a:rPr>
                  <a:t>مقاطعة إفران</a:t>
                </a:r>
                <a:endParaRPr lang="fr-FR" sz="120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40C46033-FB09-3343-C2BA-D19883392F97}"/>
                </a:ext>
              </a:extLst>
            </p:cNvPr>
            <p:cNvGrpSpPr/>
            <p:nvPr/>
          </p:nvGrpSpPr>
          <p:grpSpPr>
            <a:xfrm>
              <a:off x="2693689" y="5154332"/>
              <a:ext cx="1131161" cy="1125999"/>
              <a:chOff x="2693689" y="5154332"/>
              <a:chExt cx="1131161" cy="1125999"/>
            </a:xfrm>
          </p:grpSpPr>
          <p:pic>
            <p:nvPicPr>
              <p:cNvPr id="3" name="Image 2" descr="Une image contenant sapin, symbole&#10;&#10;Description générée automatiquement">
                <a:extLst>
                  <a:ext uri="{FF2B5EF4-FFF2-40B4-BE49-F238E27FC236}">
                    <a16:creationId xmlns:a16="http://schemas.microsoft.com/office/drawing/2014/main" id="{6B0B5CBA-9624-6AEF-4766-219821D0E1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794085" y="5154332"/>
                <a:ext cx="930371" cy="936000"/>
              </a:xfrm>
              <a:prstGeom prst="rect">
                <a:avLst/>
              </a:prstGeom>
            </p:spPr>
          </p:pic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6843D27-5DE1-4A42-48E5-7AE52D9FD18B}"/>
                  </a:ext>
                </a:extLst>
              </p:cNvPr>
              <p:cNvSpPr txBox="1"/>
              <p:nvPr/>
            </p:nvSpPr>
            <p:spPr>
              <a:xfrm>
                <a:off x="2693689" y="6003332"/>
                <a:ext cx="113116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ar-DZ" sz="1200" dirty="0">
                    <a:solidFill>
                      <a:srgbClr val="000000"/>
                    </a:solidFill>
                  </a:rPr>
                  <a:t>منتزه إفران الوطني</a:t>
                </a:r>
                <a:endParaRPr lang="fr-FR" sz="1200" dirty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1" name="Titre 1">
            <a:extLst>
              <a:ext uri="{FF2B5EF4-FFF2-40B4-BE49-F238E27FC236}">
                <a16:creationId xmlns:a16="http://schemas.microsoft.com/office/drawing/2014/main" id="{4730EB22-7DB2-E6FD-B5B2-790ACFA6B3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7735" y="1"/>
            <a:ext cx="11574265" cy="404664"/>
          </a:xfrm>
        </p:spPr>
        <p:txBody>
          <a:bodyPr/>
          <a:lstStyle/>
          <a:p>
            <a:r>
              <a:rPr lang="ar-DZ" dirty="0"/>
              <a:t>صندوق مياه سيبو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7822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3CF66C58-8DA6-D273-57FF-CD0E493CBEF9}"/>
              </a:ext>
            </a:extLst>
          </p:cNvPr>
          <p:cNvSpPr txBox="1"/>
          <p:nvPr/>
        </p:nvSpPr>
        <p:spPr>
          <a:xfrm>
            <a:off x="-11807" y="1556792"/>
            <a:ext cx="121919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4800" b="1" dirty="0">
                <a:solidFill>
                  <a:schemeClr val="accent3">
                    <a:lumMod val="25000"/>
                  </a:schemeClr>
                </a:solidFill>
              </a:rPr>
              <a:t>تطوير برنامج لرصد النظم الإيكولوجية المتعلقة بالمياه</a:t>
            </a:r>
            <a:endParaRPr lang="en-US" sz="4200" b="1" dirty="0">
              <a:solidFill>
                <a:schemeClr val="accent3">
                  <a:lumMod val="25000"/>
                </a:schemeClr>
              </a:solidFill>
            </a:endParaRPr>
          </a:p>
          <a:p>
            <a:pPr algn="ctr"/>
            <a:r>
              <a:rPr lang="ar-DZ" sz="4200" b="1" i="1" dirty="0">
                <a:solidFill>
                  <a:schemeClr val="accent3">
                    <a:lumMod val="75000"/>
                  </a:schemeClr>
                </a:solidFill>
              </a:rPr>
              <a:t>لدعم تنفيذ صندوق الثروة السيادية وتوسيع نطاقه</a:t>
            </a:r>
            <a:endParaRPr lang="en-US" sz="4200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9E219553-5B27-D6CC-48D0-D6D31C175B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376" y="1"/>
            <a:ext cx="11712623" cy="404664"/>
          </a:xfrm>
        </p:spPr>
        <p:txBody>
          <a:bodyPr>
            <a:norm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47657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age 29">
            <a:extLst>
              <a:ext uri="{FF2B5EF4-FFF2-40B4-BE49-F238E27FC236}">
                <a16:creationId xmlns:a16="http://schemas.microsoft.com/office/drawing/2014/main" id="{D67C3D0D-1949-C455-2AD3-3097280426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7768" y="2868711"/>
            <a:ext cx="3176461" cy="1800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225540A-AF9C-4176-A9EB-AFD418528B7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8162" y="4872208"/>
            <a:ext cx="3112181" cy="198000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8F98717A-ED7A-65D3-11EE-236BD39A783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7758" y="4833376"/>
            <a:ext cx="3106914" cy="1980000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470D9E6F-BC53-C42A-1BE2-8616E2F070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376" y="1"/>
            <a:ext cx="11712623" cy="404664"/>
          </a:xfrm>
        </p:spPr>
        <p:txBody>
          <a:bodyPr>
            <a:normAutofit/>
          </a:bodyPr>
          <a:lstStyle/>
          <a:p>
            <a:r>
              <a:rPr lang="ar-DZ" dirty="0"/>
              <a:t>مراقبة النظم الإيكولوجية المتعلقة بالمياه في سيبو</a:t>
            </a:r>
            <a:endParaRPr lang="en-US" dirty="0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B66F1560-222A-70C5-3996-BEA7284F598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9761" y="708711"/>
            <a:ext cx="4905943" cy="43200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1AE61033-5109-A4C8-8F4F-433988B10EF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25" y="646331"/>
            <a:ext cx="5001825" cy="4320000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E86332CC-9A61-C038-E43D-9C674F1FF69E}"/>
              </a:ext>
            </a:extLst>
          </p:cNvPr>
          <p:cNvSpPr txBox="1"/>
          <p:nvPr/>
        </p:nvSpPr>
        <p:spPr>
          <a:xfrm>
            <a:off x="1415480" y="741266"/>
            <a:ext cx="75622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1990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7ED91012-8D35-6923-4BCD-8B99AB5D58B6}"/>
              </a:ext>
            </a:extLst>
          </p:cNvPr>
          <p:cNvSpPr txBox="1"/>
          <p:nvPr/>
        </p:nvSpPr>
        <p:spPr>
          <a:xfrm>
            <a:off x="8616280" y="741266"/>
            <a:ext cx="756453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2020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C41C6C2F-CA51-680A-3FE8-F135B89604B5}"/>
              </a:ext>
            </a:extLst>
          </p:cNvPr>
          <p:cNvSpPr txBox="1"/>
          <p:nvPr/>
        </p:nvSpPr>
        <p:spPr>
          <a:xfrm>
            <a:off x="-1" y="404664"/>
            <a:ext cx="1219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400" dirty="0">
                <a:solidFill>
                  <a:schemeClr val="accent2">
                    <a:lumMod val="75000"/>
                  </a:schemeClr>
                </a:solidFill>
              </a:rPr>
              <a:t>اتجاهات موائل الأراضي الرطبة في الفترة 1990-2020</a:t>
            </a:r>
            <a:endParaRPr lang="en-US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CF2E650-35EB-9DB3-241B-AA14ABE4994A}"/>
              </a:ext>
            </a:extLst>
          </p:cNvPr>
          <p:cNvSpPr txBox="1"/>
          <p:nvPr/>
        </p:nvSpPr>
        <p:spPr>
          <a:xfrm>
            <a:off x="3008232" y="4819092"/>
            <a:ext cx="61755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ar-DZ" sz="2400" b="1" dirty="0">
                <a:solidFill>
                  <a:srgbClr val="93CDDD"/>
                </a:solidFill>
                <a:latin typeface="Calibri" panose="020F0502020204030204"/>
              </a:rPr>
              <a:t>الأراضي الرطبة الطبيعية وشبه الطبيعية. الأراضي الرطبة </a:t>
            </a:r>
            <a:r>
              <a:rPr lang="en-US" b="1" dirty="0">
                <a:solidFill>
                  <a:srgbClr val="93CDDD"/>
                </a:solidFill>
                <a:latin typeface="Calibri" panose="020F0502020204030204"/>
              </a:rPr>
              <a:t>		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/>
              </a:rPr>
              <a:t>-26%</a:t>
            </a:r>
          </a:p>
          <a:p>
            <a:pPr algn="r" defTabSz="457200" rtl="1"/>
            <a:r>
              <a:rPr lang="ar-DZ" sz="2400" b="1" dirty="0">
                <a:solidFill>
                  <a:srgbClr val="0070C0"/>
                </a:solidFill>
                <a:latin typeface="Calibri" panose="020F0502020204030204"/>
              </a:rPr>
              <a:t>الأراضي الرطبة الاصطناعية (بما في ذلك حقول الأرز) </a:t>
            </a:r>
            <a:r>
              <a:rPr lang="en-US" b="1" dirty="0">
                <a:solidFill>
                  <a:srgbClr val="0070C0"/>
                </a:solidFill>
                <a:latin typeface="Calibri" panose="020F0502020204030204"/>
              </a:rPr>
              <a:t>	</a:t>
            </a:r>
            <a:r>
              <a:rPr lang="en-US" sz="3600" b="1" dirty="0">
                <a:solidFill>
                  <a:srgbClr val="0070C0"/>
                </a:solidFill>
                <a:latin typeface="Calibri" panose="020F0502020204030204"/>
              </a:rPr>
              <a:t>+312%</a:t>
            </a:r>
          </a:p>
        </p:txBody>
      </p:sp>
    </p:spTree>
    <p:extLst>
      <p:ext uri="{BB962C8B-B14F-4D97-AF65-F5344CB8AC3E}">
        <p14:creationId xmlns:p14="http://schemas.microsoft.com/office/powerpoint/2010/main" val="1067637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8F5A692-D199-D6D8-89C1-55330A8186B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8462" y="836712"/>
            <a:ext cx="2850186" cy="252000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F6F9310A-5D51-93B3-A1C7-7351C2D5501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336" y="959288"/>
            <a:ext cx="2835386" cy="25200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69DBA23-9095-AC64-0569-7946F233D9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6360" y="3366452"/>
            <a:ext cx="7800927" cy="3240000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99572E96-1497-84EF-6721-D7F6090A2CE9}"/>
              </a:ext>
            </a:extLst>
          </p:cNvPr>
          <p:cNvSpPr txBox="1"/>
          <p:nvPr/>
        </p:nvSpPr>
        <p:spPr>
          <a:xfrm>
            <a:off x="-1" y="404664"/>
            <a:ext cx="1219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400" dirty="0">
                <a:solidFill>
                  <a:schemeClr val="accent2">
                    <a:lumMod val="75000"/>
                  </a:schemeClr>
                </a:solidFill>
              </a:rPr>
              <a:t>اتجاهات استخدام الأراضي والغطاء الأرضي في الفترة 1990-2020</a:t>
            </a:r>
            <a:endParaRPr lang="en-US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B2B0A0E0-F9BA-C42B-3CBD-DF484AC63941}"/>
              </a:ext>
            </a:extLst>
          </p:cNvPr>
          <p:cNvSpPr txBox="1"/>
          <p:nvPr/>
        </p:nvSpPr>
        <p:spPr>
          <a:xfrm>
            <a:off x="2981587" y="1485542"/>
            <a:ext cx="75622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1990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893C37A0-A442-4BEF-E4A8-A5FEDE6C9945}"/>
              </a:ext>
            </a:extLst>
          </p:cNvPr>
          <p:cNvSpPr txBox="1"/>
          <p:nvPr/>
        </p:nvSpPr>
        <p:spPr>
          <a:xfrm>
            <a:off x="8112224" y="1485542"/>
            <a:ext cx="756453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2020</a:t>
            </a:r>
          </a:p>
        </p:txBody>
      </p:sp>
      <p:sp>
        <p:nvSpPr>
          <p:cNvPr id="20" name="Flèche : droite 19">
            <a:extLst>
              <a:ext uri="{FF2B5EF4-FFF2-40B4-BE49-F238E27FC236}">
                <a16:creationId xmlns:a16="http://schemas.microsoft.com/office/drawing/2014/main" id="{7F8A450D-C96C-D45E-5885-2F8726F4DD28}"/>
              </a:ext>
            </a:extLst>
          </p:cNvPr>
          <p:cNvSpPr/>
          <p:nvPr/>
        </p:nvSpPr>
        <p:spPr>
          <a:xfrm>
            <a:off x="3179818" y="1895392"/>
            <a:ext cx="5652485" cy="720080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4A2D0DD4-7A3B-8DFD-BC7A-454436A191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376" y="1"/>
            <a:ext cx="11712623" cy="404664"/>
          </a:xfrm>
        </p:spPr>
        <p:txBody>
          <a:bodyPr>
            <a:normAutofit/>
          </a:bodyPr>
          <a:lstStyle/>
          <a:p>
            <a:r>
              <a:rPr lang="ar-DZ" dirty="0"/>
              <a:t>مراقبة النظم الإيكولوجية المتعلقة بالمياه في سيبو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2440312" y="3789040"/>
            <a:ext cx="2431552" cy="369332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fr-FR" b="1" dirty="0" err="1"/>
              <a:t>المناطق</a:t>
            </a:r>
            <a:r>
              <a:rPr lang="fr-FR" b="1" dirty="0"/>
              <a:t> </a:t>
            </a:r>
            <a:r>
              <a:rPr lang="fr-FR" b="1" dirty="0" err="1"/>
              <a:t>المبنية</a:t>
            </a:r>
            <a:endParaRPr lang="fr-FR" b="1" dirty="0"/>
          </a:p>
        </p:txBody>
      </p:sp>
      <p:sp>
        <p:nvSpPr>
          <p:cNvPr id="5" name="Rectangle 4"/>
          <p:cNvSpPr/>
          <p:nvPr/>
        </p:nvSpPr>
        <p:spPr>
          <a:xfrm>
            <a:off x="2495600" y="4201109"/>
            <a:ext cx="2719584" cy="369332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fr-FR" dirty="0" err="1"/>
              <a:t>الأراضي</a:t>
            </a:r>
            <a:r>
              <a:rPr lang="fr-FR" dirty="0"/>
              <a:t> </a:t>
            </a:r>
            <a:r>
              <a:rPr lang="fr-FR" dirty="0" err="1"/>
              <a:t>الزراعية</a:t>
            </a:r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2526690" y="4590756"/>
            <a:ext cx="1975221" cy="369332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fr-FR" dirty="0" err="1"/>
              <a:t>الأراضي</a:t>
            </a:r>
            <a:r>
              <a:rPr lang="fr-FR" dirty="0"/>
              <a:t> </a:t>
            </a:r>
            <a:r>
              <a:rPr lang="fr-FR" dirty="0" err="1"/>
              <a:t>الجافة</a:t>
            </a:r>
            <a:r>
              <a:rPr lang="fr-FR" dirty="0"/>
              <a:t> </a:t>
            </a:r>
            <a:r>
              <a:rPr lang="fr-FR" dirty="0" err="1"/>
              <a:t>الطبيعية</a:t>
            </a: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2526690" y="5013176"/>
            <a:ext cx="2040943" cy="369332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r>
              <a:rPr lang="fr-FR" dirty="0" err="1"/>
              <a:t>الأراضي</a:t>
            </a:r>
            <a:r>
              <a:rPr lang="fr-FR" dirty="0"/>
              <a:t> </a:t>
            </a:r>
            <a:r>
              <a:rPr lang="fr-FR" dirty="0" err="1"/>
              <a:t>الرطبة</a:t>
            </a:r>
            <a:r>
              <a:rPr lang="fr-FR" dirty="0"/>
              <a:t> </a:t>
            </a:r>
            <a:r>
              <a:rPr lang="fr-FR" dirty="0" err="1"/>
              <a:t>الطبيعية</a:t>
            </a: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2471308" y="5382508"/>
            <a:ext cx="2832604" cy="370374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fr-FR" dirty="0" err="1"/>
              <a:t>الأراضي</a:t>
            </a:r>
            <a:r>
              <a:rPr lang="fr-FR" dirty="0"/>
              <a:t> </a:t>
            </a:r>
            <a:r>
              <a:rPr lang="fr-FR" dirty="0" err="1"/>
              <a:t>الرطبة</a:t>
            </a:r>
            <a:r>
              <a:rPr lang="fr-FR" dirty="0"/>
              <a:t> </a:t>
            </a:r>
            <a:r>
              <a:rPr lang="fr-FR" dirty="0" err="1"/>
              <a:t>شبه</a:t>
            </a:r>
            <a:r>
              <a:rPr lang="fr-FR" dirty="0"/>
              <a:t> </a:t>
            </a:r>
            <a:r>
              <a:rPr lang="fr-FR" dirty="0" err="1"/>
              <a:t>الطبيعية</a:t>
            </a:r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2471308" y="5794438"/>
            <a:ext cx="2832604" cy="37086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fr-FR" dirty="0" err="1"/>
              <a:t>الأراضي</a:t>
            </a:r>
            <a:r>
              <a:rPr lang="fr-FR" dirty="0"/>
              <a:t> </a:t>
            </a:r>
            <a:r>
              <a:rPr lang="fr-FR" dirty="0" err="1"/>
              <a:t>الرطبة</a:t>
            </a:r>
            <a:r>
              <a:rPr lang="fr-FR" dirty="0"/>
              <a:t> </a:t>
            </a:r>
            <a:r>
              <a:rPr lang="fr-FR" dirty="0" err="1"/>
              <a:t>الاصطناعية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2495600" y="6228020"/>
            <a:ext cx="2863600" cy="369332"/>
          </a:xfrm>
          <a:prstGeom prst="rect">
            <a:avLst/>
          </a:prstGeom>
          <a:solidFill>
            <a:schemeClr val="accent3">
              <a:lumMod val="90000"/>
            </a:schemeClr>
          </a:solidFill>
        </p:spPr>
        <p:txBody>
          <a:bodyPr wrap="square">
            <a:spAutoFit/>
          </a:bodyPr>
          <a:lstStyle/>
          <a:p>
            <a:r>
              <a:rPr lang="fr-FR" dirty="0" err="1"/>
              <a:t>البحر</a:t>
            </a:r>
            <a:r>
              <a:rPr lang="fr-FR" dirty="0"/>
              <a:t>/</a:t>
            </a:r>
            <a:r>
              <a:rPr lang="fr-FR" dirty="0" err="1"/>
              <a:t>المحيط</a:t>
            </a:r>
            <a:endParaRPr lang="fr-FR" dirty="0"/>
          </a:p>
        </p:txBody>
      </p:sp>
      <p:sp>
        <p:nvSpPr>
          <p:cNvPr id="13" name="Rectangle 12"/>
          <p:cNvSpPr/>
          <p:nvPr/>
        </p:nvSpPr>
        <p:spPr>
          <a:xfrm>
            <a:off x="5359200" y="3419708"/>
            <a:ext cx="1816920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r" rtl="1"/>
            <a:r>
              <a:rPr lang="fr-FR" dirty="0" err="1"/>
              <a:t>المساحة</a:t>
            </a:r>
            <a:r>
              <a:rPr lang="fr-FR" dirty="0"/>
              <a:t> 1990 (%)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364727" y="3356992"/>
            <a:ext cx="1755609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r" rtl="1"/>
            <a:r>
              <a:rPr lang="fr-FR" dirty="0" err="1"/>
              <a:t>المساحة</a:t>
            </a:r>
            <a:r>
              <a:rPr lang="fr-FR" dirty="0"/>
              <a:t> 2020 (%)</a:t>
            </a:r>
          </a:p>
        </p:txBody>
      </p:sp>
    </p:spTree>
    <p:extLst>
      <p:ext uri="{BB962C8B-B14F-4D97-AF65-F5344CB8AC3E}">
        <p14:creationId xmlns:p14="http://schemas.microsoft.com/office/powerpoint/2010/main" val="2360455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ZoneTexte 16">
            <a:extLst>
              <a:ext uri="{FF2B5EF4-FFF2-40B4-BE49-F238E27FC236}">
                <a16:creationId xmlns:a16="http://schemas.microsoft.com/office/drawing/2014/main" id="{99572E96-1497-84EF-6721-D7F6090A2CE9}"/>
              </a:ext>
            </a:extLst>
          </p:cNvPr>
          <p:cNvSpPr txBox="1"/>
          <p:nvPr/>
        </p:nvSpPr>
        <p:spPr>
          <a:xfrm>
            <a:off x="-1" y="404664"/>
            <a:ext cx="1219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400" dirty="0">
                <a:solidFill>
                  <a:schemeClr val="accent2">
                    <a:lumMod val="75000"/>
                  </a:schemeClr>
                </a:solidFill>
              </a:rPr>
              <a:t>اتجاهات استخراج المياه في الفترة 1990-2020</a:t>
            </a:r>
            <a:endParaRPr lang="en-US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B2B0A0E0-F9BA-C42B-3CBD-DF484AC63941}"/>
              </a:ext>
            </a:extLst>
          </p:cNvPr>
          <p:cNvSpPr txBox="1"/>
          <p:nvPr/>
        </p:nvSpPr>
        <p:spPr>
          <a:xfrm>
            <a:off x="2981587" y="1485542"/>
            <a:ext cx="75622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1990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893C37A0-A442-4BEF-E4A8-A5FEDE6C9945}"/>
              </a:ext>
            </a:extLst>
          </p:cNvPr>
          <p:cNvSpPr txBox="1"/>
          <p:nvPr/>
        </p:nvSpPr>
        <p:spPr>
          <a:xfrm>
            <a:off x="8112224" y="1485542"/>
            <a:ext cx="756453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2020</a:t>
            </a:r>
          </a:p>
        </p:txBody>
      </p:sp>
      <p:sp>
        <p:nvSpPr>
          <p:cNvPr id="20" name="Flèche : droite 19">
            <a:extLst>
              <a:ext uri="{FF2B5EF4-FFF2-40B4-BE49-F238E27FC236}">
                <a16:creationId xmlns:a16="http://schemas.microsoft.com/office/drawing/2014/main" id="{7F8A450D-C96C-D45E-5885-2F8726F4DD28}"/>
              </a:ext>
            </a:extLst>
          </p:cNvPr>
          <p:cNvSpPr/>
          <p:nvPr/>
        </p:nvSpPr>
        <p:spPr>
          <a:xfrm>
            <a:off x="3179818" y="1895392"/>
            <a:ext cx="5652485" cy="720080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7EE0992-32C7-4F16-ED68-B8AA8B3126B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25" y="959288"/>
            <a:ext cx="2897227" cy="25200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544E6E3-A0B4-EF3E-7FB1-222FB05A615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6678" y="846139"/>
            <a:ext cx="2904354" cy="252000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36C14C50-88B6-CFAB-EA18-03815A09C2D7}"/>
              </a:ext>
            </a:extLst>
          </p:cNvPr>
          <p:cNvSpPr txBox="1"/>
          <p:nvPr/>
        </p:nvSpPr>
        <p:spPr>
          <a:xfrm>
            <a:off x="7142330" y="2914715"/>
            <a:ext cx="30243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r" defTabSz="457200" rtl="1"/>
            <a:r>
              <a:rPr lang="ar-DZ" sz="2200" i="1" u="sng" dirty="0">
                <a:solidFill>
                  <a:srgbClr val="000000"/>
                </a:solidFill>
                <a:latin typeface="Calibri" panose="020F0502020204030204"/>
              </a:rPr>
              <a:t>أحواض صناعية صغيرة (أقل من 8 هكتارات</a:t>
            </a:r>
            <a:r>
              <a:rPr lang="ar-DZ" sz="2200" i="1" u="sng" dirty="0" smtClean="0">
                <a:solidFill>
                  <a:srgbClr val="000000"/>
                </a:solidFill>
                <a:latin typeface="Calibri" panose="020F0502020204030204"/>
              </a:rPr>
              <a:t>)</a:t>
            </a:r>
            <a:endParaRPr lang="fr-FR" sz="2200" i="1" u="sng" dirty="0" smtClean="0">
              <a:solidFill>
                <a:srgbClr val="000000"/>
              </a:solidFill>
              <a:latin typeface="Calibri" panose="020F0502020204030204"/>
            </a:endParaRPr>
          </a:p>
          <a:p>
            <a:pPr marL="0" lvl="1" algn="r" defTabSz="457200" rtl="1"/>
            <a:r>
              <a:rPr lang="en-US" sz="2200" i="1" dirty="0" smtClean="0">
                <a:solidFill>
                  <a:srgbClr val="000000"/>
                </a:solidFill>
                <a:latin typeface="Calibri" panose="020F0502020204030204"/>
              </a:rPr>
              <a:t>63 </a:t>
            </a:r>
            <a:r>
              <a:rPr lang="en-US" sz="2200" i="1" dirty="0">
                <a:solidFill>
                  <a:srgbClr val="000000"/>
                </a:solidFill>
                <a:latin typeface="Calibri" panose="020F0502020204030204"/>
                <a:sym typeface="Wingdings" panose="05000000000000000000" pitchFamily="2" charset="2"/>
              </a:rPr>
              <a:t></a:t>
            </a:r>
            <a:r>
              <a:rPr lang="en-US" sz="2200" i="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n-US" sz="3200" b="1" i="1" dirty="0">
                <a:solidFill>
                  <a:srgbClr val="000000"/>
                </a:solidFill>
                <a:latin typeface="Calibri" panose="020F0502020204030204"/>
              </a:rPr>
              <a:t>1 783 </a:t>
            </a:r>
            <a:endParaRPr lang="en-US" sz="2200" b="1" i="1" dirty="0">
              <a:solidFill>
                <a:srgbClr val="000000"/>
              </a:solidFill>
              <a:latin typeface="Calibri" panose="020F0502020204030204"/>
            </a:endParaRPr>
          </a:p>
          <a:p>
            <a:pPr marL="0" lvl="1" defTabSz="457200"/>
            <a:r>
              <a:rPr lang="en-US" sz="2200" i="1" dirty="0">
                <a:solidFill>
                  <a:srgbClr val="000000"/>
                </a:solidFill>
                <a:latin typeface="Calibri" panose="020F0502020204030204"/>
              </a:rPr>
              <a:t>170 ha </a:t>
            </a:r>
            <a:r>
              <a:rPr lang="en-US" sz="2200" i="1" dirty="0">
                <a:solidFill>
                  <a:srgbClr val="000000"/>
                </a:solidFill>
                <a:latin typeface="Calibri" panose="020F0502020204030204"/>
                <a:sym typeface="Wingdings" panose="05000000000000000000" pitchFamily="2" charset="2"/>
              </a:rPr>
              <a:t></a:t>
            </a:r>
            <a:r>
              <a:rPr lang="en-US" sz="2200" i="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n-US" sz="3200" b="1" i="1" dirty="0">
                <a:solidFill>
                  <a:srgbClr val="000000"/>
                </a:solidFill>
                <a:latin typeface="Calibri" panose="020F0502020204030204"/>
              </a:rPr>
              <a:t>1 900 ha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7107438-E73D-79C6-4023-39E4A83DCEED}"/>
              </a:ext>
            </a:extLst>
          </p:cNvPr>
          <p:cNvSpPr txBox="1"/>
          <p:nvPr/>
        </p:nvSpPr>
        <p:spPr>
          <a:xfrm>
            <a:off x="2279576" y="3140968"/>
            <a:ext cx="332000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defTabSz="457200"/>
            <a:r>
              <a:rPr lang="ar-DZ" sz="2200" i="1" u="sng" dirty="0">
                <a:solidFill>
                  <a:srgbClr val="000000"/>
                </a:solidFill>
                <a:latin typeface="Calibri" panose="020F0502020204030204"/>
              </a:rPr>
              <a:t>السدود </a:t>
            </a:r>
            <a:r>
              <a:rPr lang="ar-DZ" sz="2200" i="1" u="sng" dirty="0" smtClean="0">
                <a:solidFill>
                  <a:srgbClr val="000000"/>
                </a:solidFill>
                <a:latin typeface="Calibri" panose="020F0502020204030204"/>
              </a:rPr>
              <a:t>الكبيرة</a:t>
            </a:r>
            <a:endParaRPr lang="fr-FR" sz="2200" i="1" u="sng" dirty="0" smtClean="0">
              <a:solidFill>
                <a:srgbClr val="000000"/>
              </a:solidFill>
              <a:latin typeface="Calibri" panose="020F0502020204030204"/>
            </a:endParaRPr>
          </a:p>
          <a:p>
            <a:pPr marL="0" lvl="1" defTabSz="457200"/>
            <a:r>
              <a:rPr lang="en-US" sz="2200" i="1" dirty="0" smtClean="0">
                <a:solidFill>
                  <a:srgbClr val="000000"/>
                </a:solidFill>
                <a:latin typeface="Calibri" panose="020F0502020204030204"/>
              </a:rPr>
              <a:t>8 </a:t>
            </a:r>
            <a:r>
              <a:rPr lang="en-US" sz="2200" i="1" dirty="0">
                <a:solidFill>
                  <a:srgbClr val="000000"/>
                </a:solidFill>
                <a:latin typeface="Calibri" panose="020F0502020204030204"/>
                <a:sym typeface="Wingdings" panose="05000000000000000000" pitchFamily="2" charset="2"/>
              </a:rPr>
              <a:t></a:t>
            </a:r>
            <a:r>
              <a:rPr lang="en-US" sz="2200" b="1" i="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n-US" sz="3200" b="1" i="1" dirty="0">
                <a:solidFill>
                  <a:srgbClr val="000000"/>
                </a:solidFill>
                <a:latin typeface="Calibri" panose="020F0502020204030204"/>
              </a:rPr>
              <a:t>19</a:t>
            </a:r>
            <a:r>
              <a:rPr lang="en-US" sz="2200" b="1" i="1" dirty="0">
                <a:solidFill>
                  <a:srgbClr val="000000"/>
                </a:solidFill>
                <a:latin typeface="Calibri" panose="020F0502020204030204"/>
              </a:rPr>
              <a:t> </a:t>
            </a:r>
          </a:p>
          <a:p>
            <a:pPr marL="0" lvl="1" defTabSz="457200"/>
            <a:r>
              <a:rPr lang="en-US" sz="2200" i="1" dirty="0">
                <a:solidFill>
                  <a:srgbClr val="000000"/>
                </a:solidFill>
                <a:latin typeface="Calibri" panose="020F0502020204030204"/>
              </a:rPr>
              <a:t>4 226 ha </a:t>
            </a:r>
            <a:r>
              <a:rPr lang="en-US" sz="2200" i="1" dirty="0">
                <a:solidFill>
                  <a:srgbClr val="000000"/>
                </a:solidFill>
                <a:latin typeface="Calibri" panose="020F0502020204030204"/>
                <a:sym typeface="Wingdings" panose="05000000000000000000" pitchFamily="2" charset="2"/>
              </a:rPr>
              <a:t></a:t>
            </a:r>
            <a:r>
              <a:rPr lang="en-US" sz="2200" i="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n-US" sz="3200" b="1" i="1" dirty="0">
                <a:solidFill>
                  <a:srgbClr val="000000"/>
                </a:solidFill>
                <a:latin typeface="Calibri" panose="020F0502020204030204"/>
              </a:rPr>
              <a:t>21 974 ha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5B2BFE4-2B6E-9547-63BD-2F689B60E49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4301" y="4578420"/>
            <a:ext cx="3156155" cy="2160000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8584850B-B5E9-4445-1D8E-1CBC038CBDD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7605" y="4578420"/>
            <a:ext cx="3123944" cy="2160000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E8B024F0-AF67-9537-2A0C-39C19072620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4578" y="855542"/>
            <a:ext cx="1050000" cy="1260000"/>
          </a:xfrm>
          <a:prstGeom prst="rect">
            <a:avLst/>
          </a:prstGeom>
          <a:ln>
            <a:noFill/>
          </a:ln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C6396479-C588-6654-01EA-410F9B79BE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376" y="1"/>
            <a:ext cx="11712623" cy="404664"/>
          </a:xfrm>
        </p:spPr>
        <p:txBody>
          <a:bodyPr>
            <a:normAutofit/>
          </a:bodyPr>
          <a:lstStyle/>
          <a:p>
            <a:r>
              <a:rPr lang="ar-DZ" dirty="0"/>
              <a:t>مراقبة النظم الإيكولوجية المتعلقة بالمياه في سيبو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55965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0B3DD205-6036-C23F-B659-7C93DD5AF40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1237" y="3717232"/>
            <a:ext cx="2348699" cy="1800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9540D28-B2E7-1264-EFA6-1A9F0432AC1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783" y="1962817"/>
            <a:ext cx="3297065" cy="2880000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519ADA1D-A3F4-7E8A-7398-731814DDE439}"/>
              </a:ext>
            </a:extLst>
          </p:cNvPr>
          <p:cNvSpPr txBox="1"/>
          <p:nvPr/>
        </p:nvSpPr>
        <p:spPr>
          <a:xfrm>
            <a:off x="-1" y="404664"/>
            <a:ext cx="1219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400" dirty="0">
                <a:solidFill>
                  <a:schemeClr val="accent2">
                    <a:lumMod val="75000"/>
                  </a:schemeClr>
                </a:solidFill>
              </a:rPr>
              <a:t>فقدان الأراضي الرطبة الطبيعية في الفترة 1990-2020</a:t>
            </a:r>
            <a:endParaRPr lang="en-US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A80BFA1-6A5F-4648-64BA-9A234A22F3D2}"/>
              </a:ext>
            </a:extLst>
          </p:cNvPr>
          <p:cNvSpPr txBox="1"/>
          <p:nvPr/>
        </p:nvSpPr>
        <p:spPr>
          <a:xfrm>
            <a:off x="-1" y="5786100"/>
            <a:ext cx="12191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sz="2800" b="1" dirty="0">
                <a:solidFill>
                  <a:schemeClr val="tx2">
                    <a:lumMod val="75000"/>
                  </a:schemeClr>
                </a:solidFill>
              </a:rPr>
              <a:t>هناك حاجة ملحة لوقف هذا الاتجاه المثير للقلق وعكس مساره</a:t>
            </a:r>
            <a:endParaRPr lang="en-US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D4199BDD-9F92-FF31-C79A-8D2F779F26A6}"/>
              </a:ext>
            </a:extLst>
          </p:cNvPr>
          <p:cNvGrpSpPr/>
          <p:nvPr/>
        </p:nvGrpSpPr>
        <p:grpSpPr>
          <a:xfrm>
            <a:off x="4151784" y="999642"/>
            <a:ext cx="2328588" cy="1800000"/>
            <a:chOff x="740783" y="109853"/>
            <a:chExt cx="2328588" cy="1800000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B5F79A35-AC34-CC64-DDBF-4986C4848F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0783" y="109853"/>
              <a:ext cx="2328588" cy="1800000"/>
            </a:xfrm>
            <a:prstGeom prst="rect">
              <a:avLst/>
            </a:prstGeom>
          </p:spPr>
        </p:pic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2B2FD0C3-3614-9043-DE10-861A3F096081}"/>
                </a:ext>
              </a:extLst>
            </p:cNvPr>
            <p:cNvSpPr txBox="1"/>
            <p:nvPr/>
          </p:nvSpPr>
          <p:spPr>
            <a:xfrm>
              <a:off x="760540" y="127666"/>
              <a:ext cx="556307" cy="276999"/>
            </a:xfrm>
            <a:prstGeom prst="rect">
              <a:avLst/>
            </a:prstGeom>
            <a:solidFill>
              <a:sysClr val="window" lastClr="FFFFFF"/>
            </a:solidFill>
            <a:ln>
              <a:solidFill>
                <a:sysClr val="windowText" lastClr="000000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rPr>
                <a:t>1987</a:t>
              </a:r>
            </a:p>
          </p:txBody>
        </p: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F92E9581-BFE2-F6B0-53AF-5875E059204A}"/>
              </a:ext>
            </a:extLst>
          </p:cNvPr>
          <p:cNvGrpSpPr/>
          <p:nvPr/>
        </p:nvGrpSpPr>
        <p:grpSpPr>
          <a:xfrm>
            <a:off x="5997298" y="1576044"/>
            <a:ext cx="2330950" cy="1800000"/>
            <a:chOff x="3099545" y="1462449"/>
            <a:chExt cx="2330950" cy="1800000"/>
          </a:xfrm>
        </p:grpSpPr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18E0DB3A-B174-C6D2-ED59-F9BC012DF6E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99545" y="1462449"/>
              <a:ext cx="2330950" cy="1800000"/>
            </a:xfrm>
            <a:prstGeom prst="rect">
              <a:avLst/>
            </a:prstGeom>
          </p:spPr>
        </p:pic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274275E5-F0F3-D9DE-F117-23F5DE39A642}"/>
                </a:ext>
              </a:extLst>
            </p:cNvPr>
            <p:cNvSpPr txBox="1"/>
            <p:nvPr/>
          </p:nvSpPr>
          <p:spPr>
            <a:xfrm>
              <a:off x="3108972" y="1477305"/>
              <a:ext cx="561987" cy="276999"/>
            </a:xfrm>
            <a:prstGeom prst="rect">
              <a:avLst/>
            </a:prstGeom>
            <a:solidFill>
              <a:sysClr val="window" lastClr="FFFFFF"/>
            </a:solidFill>
            <a:ln>
              <a:solidFill>
                <a:sysClr val="windowText" lastClr="000000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rPr>
                <a:t>1997</a:t>
              </a:r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6409C485-F456-CA14-CEC4-9AED5F540725}"/>
              </a:ext>
            </a:extLst>
          </p:cNvPr>
          <p:cNvGrpSpPr/>
          <p:nvPr/>
        </p:nvGrpSpPr>
        <p:grpSpPr>
          <a:xfrm>
            <a:off x="7873042" y="2285759"/>
            <a:ext cx="2327414" cy="1800000"/>
            <a:chOff x="5463257" y="2815045"/>
            <a:chExt cx="2327414" cy="1800000"/>
          </a:xfrm>
        </p:grpSpPr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4E310029-6F9C-C3F0-5313-80E04B864DE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63257" y="2815045"/>
              <a:ext cx="2327414" cy="1800000"/>
            </a:xfrm>
            <a:prstGeom prst="rect">
              <a:avLst/>
            </a:prstGeom>
          </p:spPr>
        </p:pic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951626CA-0A79-6C49-38D9-89AB865A1CF5}"/>
                </a:ext>
              </a:extLst>
            </p:cNvPr>
            <p:cNvSpPr txBox="1"/>
            <p:nvPr/>
          </p:nvSpPr>
          <p:spPr>
            <a:xfrm>
              <a:off x="5470096" y="2832334"/>
              <a:ext cx="548243" cy="276999"/>
            </a:xfrm>
            <a:prstGeom prst="rect">
              <a:avLst/>
            </a:prstGeom>
            <a:solidFill>
              <a:sysClr val="window" lastClr="FFFFFF"/>
            </a:solidFill>
            <a:ln>
              <a:solidFill>
                <a:sysClr val="windowText" lastClr="000000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rPr>
                <a:t>2007</a:t>
              </a: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F206E079-B0B2-47C4-02DE-CC35089696AA}"/>
              </a:ext>
            </a:extLst>
          </p:cNvPr>
          <p:cNvGrpSpPr/>
          <p:nvPr/>
        </p:nvGrpSpPr>
        <p:grpSpPr>
          <a:xfrm>
            <a:off x="9728431" y="2995474"/>
            <a:ext cx="2344233" cy="1800000"/>
            <a:chOff x="7907140" y="4167641"/>
            <a:chExt cx="2344233" cy="1800000"/>
          </a:xfrm>
        </p:grpSpPr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D007593E-9D2C-CFF8-C928-DFAF51B6763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07140" y="4167641"/>
              <a:ext cx="2344233" cy="1800000"/>
            </a:xfrm>
            <a:prstGeom prst="rect">
              <a:avLst/>
            </a:prstGeom>
          </p:spPr>
        </p:pic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44654C9A-574D-C8BD-F6B5-CD401484444D}"/>
                </a:ext>
              </a:extLst>
            </p:cNvPr>
            <p:cNvSpPr txBox="1"/>
            <p:nvPr/>
          </p:nvSpPr>
          <p:spPr>
            <a:xfrm>
              <a:off x="7935421" y="4189603"/>
              <a:ext cx="515752" cy="276999"/>
            </a:xfrm>
            <a:prstGeom prst="rect">
              <a:avLst/>
            </a:prstGeom>
            <a:solidFill>
              <a:sysClr val="window" lastClr="FFFFFF"/>
            </a:solidFill>
            <a:ln>
              <a:solidFill>
                <a:sysClr val="windowText" lastClr="000000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rPr>
                <a:t>2020</a:t>
              </a:r>
            </a:p>
          </p:txBody>
        </p:sp>
      </p:grpSp>
      <p:sp>
        <p:nvSpPr>
          <p:cNvPr id="25" name="ZoneTexte 24">
            <a:extLst>
              <a:ext uri="{FF2B5EF4-FFF2-40B4-BE49-F238E27FC236}">
                <a16:creationId xmlns:a16="http://schemas.microsoft.com/office/drawing/2014/main" id="{39141AC4-FDCB-3F23-A18E-E68956D71E45}"/>
              </a:ext>
            </a:extLst>
          </p:cNvPr>
          <p:cNvSpPr txBox="1"/>
          <p:nvPr/>
        </p:nvSpPr>
        <p:spPr>
          <a:xfrm>
            <a:off x="191344" y="1112252"/>
            <a:ext cx="36445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rtl="1"/>
            <a:r>
              <a:rPr lang="fr-FR" sz="2400" b="1" dirty="0" smtClean="0">
                <a:solidFill>
                  <a:srgbClr val="FF0000"/>
                </a:solidFill>
                <a:latin typeface="Calibri" panose="020F0502020204030204"/>
              </a:rPr>
              <a:t>0000</a:t>
            </a:r>
            <a:r>
              <a:rPr lang="ar-DZ" sz="2400" b="1" dirty="0" smtClean="0">
                <a:solidFill>
                  <a:srgbClr val="FF0000"/>
                </a:solidFill>
                <a:latin typeface="Calibri" panose="020F0502020204030204"/>
              </a:rPr>
              <a:t>3 هكتار </a:t>
            </a:r>
            <a:r>
              <a:rPr lang="ar-DZ" sz="2400" b="1" dirty="0">
                <a:solidFill>
                  <a:srgbClr val="FF0000"/>
                </a:solidFill>
                <a:latin typeface="Calibri" panose="020F0502020204030204"/>
              </a:rPr>
              <a:t>من الأراضي الطبيعية. الأراضي الرطبة المفقودة في 3 عقود فقط</a:t>
            </a:r>
            <a:endParaRPr lang="en-US" sz="3600" b="1" u="sng" dirty="0">
              <a:solidFill>
                <a:schemeClr val="tx2">
                  <a:lumMod val="60000"/>
                  <a:lumOff val="40000"/>
                </a:schemeClr>
              </a:solidFill>
              <a:latin typeface="Calibri" panose="020F0502020204030204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E05E2050-A83C-50A6-43F2-63FB98E9EACF}"/>
              </a:ext>
            </a:extLst>
          </p:cNvPr>
          <p:cNvSpPr txBox="1"/>
          <p:nvPr/>
        </p:nvSpPr>
        <p:spPr>
          <a:xfrm>
            <a:off x="8040217" y="1022452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ar-DZ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/>
              </a:rPr>
              <a:t>عواقب الاستغلال المفرط للمياه الجوفية</a:t>
            </a:r>
            <a:endParaRPr lang="en-US" sz="3600" u="sng" dirty="0">
              <a:solidFill>
                <a:schemeClr val="tx2">
                  <a:lumMod val="60000"/>
                  <a:lumOff val="40000"/>
                </a:schemeClr>
              </a:solidFill>
              <a:latin typeface="Calibri" panose="020F0502020204030204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142BFB1-ED80-9595-8CDC-5BF97E1BD8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376" y="1"/>
            <a:ext cx="11712623" cy="404664"/>
          </a:xfrm>
        </p:spPr>
        <p:txBody>
          <a:bodyPr>
            <a:normAutofit/>
          </a:bodyPr>
          <a:lstStyle/>
          <a:p>
            <a:r>
              <a:rPr lang="ar-DZ" dirty="0"/>
              <a:t>مراقبة النظم الإيكولوجية المتعلقة بالمياه في سيبو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155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theme/theme1.xml><?xml version="1.0" encoding="utf-8"?>
<a:theme xmlns:a="http://schemas.openxmlformats.org/drawingml/2006/main" name="Thème Institutionnel TdV">
  <a:themeElements>
    <a:clrScheme name="TDV">
      <a:dk1>
        <a:srgbClr val="464646"/>
      </a:dk1>
      <a:lt1>
        <a:sysClr val="window" lastClr="FFFFFF"/>
      </a:lt1>
      <a:dk2>
        <a:srgbClr val="3C7483"/>
      </a:dk2>
      <a:lt2>
        <a:srgbClr val="F2F2F2"/>
      </a:lt2>
      <a:accent1>
        <a:srgbClr val="7BCBC7"/>
      </a:accent1>
      <a:accent2>
        <a:srgbClr val="9FD9D6"/>
      </a:accent2>
      <a:accent3>
        <a:srgbClr val="B7E3E1"/>
      </a:accent3>
      <a:accent4>
        <a:srgbClr val="D5EFEE"/>
      </a:accent4>
      <a:accent5>
        <a:srgbClr val="EEF8F8"/>
      </a:accent5>
      <a:accent6>
        <a:srgbClr val="FFFFFF"/>
      </a:accent6>
      <a:hlink>
        <a:srgbClr val="3C7483"/>
      </a:hlink>
      <a:folHlink>
        <a:srgbClr val="7BCBC7"/>
      </a:folHlink>
    </a:clrScheme>
    <a:fontScheme name="TdV pré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9019</TotalTime>
  <Words>657</Words>
  <Application>Microsoft Office PowerPoint</Application>
  <PresentationFormat>Grand écran</PresentationFormat>
  <Paragraphs>196</Paragraphs>
  <Slides>18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4" baseType="lpstr">
      <vt:lpstr>Arial</vt:lpstr>
      <vt:lpstr>Biko</vt:lpstr>
      <vt:lpstr>Calibri</vt:lpstr>
      <vt:lpstr>Rockwell Extra Bold</vt:lpstr>
      <vt:lpstr>Wingdings</vt:lpstr>
      <vt:lpstr>Thème Institutionnel TdV</vt:lpstr>
      <vt:lpstr>Présentation PowerPoint</vt:lpstr>
      <vt:lpstr>حوض نهر سيبو</vt:lpstr>
      <vt:lpstr>حوض نهر سيبو</vt:lpstr>
      <vt:lpstr>صندوق مياه سيبو</vt:lpstr>
      <vt:lpstr>Présentation PowerPoint</vt:lpstr>
      <vt:lpstr>مراقبة النظم الإيكولوجية المتعلقة بالمياه في سيبو</vt:lpstr>
      <vt:lpstr>مراقبة النظم الإيكولوجية المتعلقة بالمياه في سيبو</vt:lpstr>
      <vt:lpstr>مراقبة النظم الإيكولوجية المتعلقة بالمياه في سيبو</vt:lpstr>
      <vt:lpstr>مراقبة النظم الإيكولوجية المتعلقة بالمياه في سيبو</vt:lpstr>
      <vt:lpstr>مراقبة النظم الإيكولوجية المتعلقة بالمياه في سيبو</vt:lpstr>
      <vt:lpstr>صندوق مياه سيبو</vt:lpstr>
      <vt:lpstr>صندوق مياه سيبو</vt:lpstr>
      <vt:lpstr>صندوق مياه سيبو</vt:lpstr>
      <vt:lpstr>صندوق مياه سيبو</vt:lpstr>
      <vt:lpstr>صندوق مياه سيبو</vt:lpstr>
      <vt:lpstr>صندوق مياه سيبو</vt:lpstr>
      <vt:lpstr>صندوق مياه سيبو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TOUR DU VALAT</dc:title>
  <dc:creator>Phototheque</dc:creator>
  <cp:lastModifiedBy>Reviewer </cp:lastModifiedBy>
  <cp:revision>319</cp:revision>
  <dcterms:created xsi:type="dcterms:W3CDTF">2017-05-19T13:24:08Z</dcterms:created>
  <dcterms:modified xsi:type="dcterms:W3CDTF">2025-02-24T11:40:06Z</dcterms:modified>
</cp:coreProperties>
</file>