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300" r:id="rId2"/>
    <p:sldId id="257" r:id="rId3"/>
    <p:sldId id="303" r:id="rId4"/>
    <p:sldId id="304" r:id="rId5"/>
    <p:sldId id="318" r:id="rId6"/>
    <p:sldId id="319" r:id="rId7"/>
    <p:sldId id="323" r:id="rId8"/>
    <p:sldId id="324" r:id="rId9"/>
    <p:sldId id="327" r:id="rId10"/>
    <p:sldId id="302" r:id="rId11"/>
    <p:sldId id="301" r:id="rId12"/>
    <p:sldId id="305" r:id="rId13"/>
    <p:sldId id="662" r:id="rId14"/>
    <p:sldId id="292" r:id="rId15"/>
    <p:sldId id="284" r:id="rId16"/>
    <p:sldId id="294" r:id="rId17"/>
    <p:sldId id="325" r:id="rId18"/>
    <p:sldId id="663" r:id="rId1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DCAD9"/>
    <a:srgbClr val="4FA379"/>
    <a:srgbClr val="37A5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Style léger 3 - Accentuation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B344D84-9AFB-497E-A393-DC336BA19D2E}" styleName="Style moyen 3 - Accentuation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32" autoAdjust="0"/>
    <p:restoredTop sz="93979" autoAdjust="0"/>
  </p:normalViewPr>
  <p:slideViewPr>
    <p:cSldViewPr snapToGrid="0">
      <p:cViewPr>
        <p:scale>
          <a:sx n="58" d="100"/>
          <a:sy n="58" d="100"/>
        </p:scale>
        <p:origin x="840" y="212"/>
      </p:cViewPr>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460CB4B-5EB2-447A-8B11-7CDB2AD75FFF}" type="doc">
      <dgm:prSet loTypeId="urn:microsoft.com/office/officeart/2005/8/layout/cycle5" loCatId="cycle" qsTypeId="urn:microsoft.com/office/officeart/2005/8/quickstyle/simple1" qsCatId="simple" csTypeId="urn:microsoft.com/office/officeart/2005/8/colors/accent0_1" csCatId="mainScheme" phldr="1"/>
      <dgm:spPr/>
      <dgm:t>
        <a:bodyPr/>
        <a:lstStyle/>
        <a:p>
          <a:endParaRPr lang="fr-FR"/>
        </a:p>
      </dgm:t>
    </dgm:pt>
    <dgm:pt modelId="{20AC57B0-6774-4473-AD3D-A6A8D895ECC8}">
      <dgm:prSet phldrT="[Texte]"/>
      <dgm:spPr>
        <a:solidFill>
          <a:schemeClr val="accent2">
            <a:lumMod val="60000"/>
            <a:lumOff val="40000"/>
          </a:schemeClr>
        </a:solidFill>
      </dgm:spPr>
      <dgm:t>
        <a:bodyPr/>
        <a:lstStyle/>
        <a:p>
          <a:r>
            <a:rPr lang="ar-DZ" dirty="0" smtClean="0"/>
            <a:t>نقل</a:t>
          </a:r>
          <a:endParaRPr lang="fr-FR" dirty="0" smtClean="0"/>
        </a:p>
      </dgm:t>
    </dgm:pt>
    <dgm:pt modelId="{313A07CE-2713-4EC3-822F-5D6D4FF41897}" type="parTrans" cxnId="{38F0A329-15CE-4398-89E7-A4A17AC5267C}">
      <dgm:prSet/>
      <dgm:spPr/>
      <dgm:t>
        <a:bodyPr/>
        <a:lstStyle/>
        <a:p>
          <a:endParaRPr lang="fr-FR"/>
        </a:p>
      </dgm:t>
    </dgm:pt>
    <dgm:pt modelId="{75D011DC-AA8A-4397-B35D-6069A3291631}" type="sibTrans" cxnId="{38F0A329-15CE-4398-89E7-A4A17AC5267C}">
      <dgm:prSet/>
      <dgm:spPr>
        <a:ln w="12700"/>
      </dgm:spPr>
      <dgm:t>
        <a:bodyPr/>
        <a:lstStyle/>
        <a:p>
          <a:endParaRPr lang="fr-FR"/>
        </a:p>
      </dgm:t>
    </dgm:pt>
    <dgm:pt modelId="{29F23CAC-F103-456A-B6F6-9DC6059EE730}">
      <dgm:prSet phldrT="[Texte]"/>
      <dgm:spPr>
        <a:solidFill>
          <a:schemeClr val="accent6">
            <a:lumMod val="60000"/>
            <a:lumOff val="40000"/>
          </a:schemeClr>
        </a:solidFill>
      </dgm:spPr>
      <dgm:t>
        <a:bodyPr/>
        <a:lstStyle/>
        <a:p>
          <a:r>
            <a:rPr lang="ar-DZ" dirty="0" smtClean="0"/>
            <a:t>الإجراءات</a:t>
          </a:r>
          <a:endParaRPr lang="fr-FR" dirty="0" smtClean="0"/>
        </a:p>
      </dgm:t>
    </dgm:pt>
    <dgm:pt modelId="{217980F3-5055-4BD4-8247-EA746EAF847E}" type="parTrans" cxnId="{2DF68637-9D95-48CF-8D6B-806A281C1680}">
      <dgm:prSet/>
      <dgm:spPr/>
      <dgm:t>
        <a:bodyPr/>
        <a:lstStyle/>
        <a:p>
          <a:endParaRPr lang="fr-FR"/>
        </a:p>
      </dgm:t>
    </dgm:pt>
    <dgm:pt modelId="{87DE2A3B-E7BF-4DF5-AEF1-F7816FCFD3BF}" type="sibTrans" cxnId="{2DF68637-9D95-48CF-8D6B-806A281C1680}">
      <dgm:prSet/>
      <dgm:spPr>
        <a:ln w="12700"/>
      </dgm:spPr>
      <dgm:t>
        <a:bodyPr/>
        <a:lstStyle/>
        <a:p>
          <a:endParaRPr lang="fr-FR"/>
        </a:p>
      </dgm:t>
    </dgm:pt>
    <dgm:pt modelId="{E9C6A5B8-4D59-41B1-9A3B-A72FE945D9F2}">
      <dgm:prSet phldrT="[Texte]"/>
      <dgm:spPr>
        <a:solidFill>
          <a:schemeClr val="accent1">
            <a:lumMod val="60000"/>
            <a:lumOff val="40000"/>
          </a:schemeClr>
        </a:solidFill>
      </dgm:spPr>
      <dgm:t>
        <a:bodyPr/>
        <a:lstStyle/>
        <a:p>
          <a:r>
            <a:rPr lang="ar-DZ" dirty="0" smtClean="0"/>
            <a:t>تغيير</a:t>
          </a:r>
          <a:endParaRPr lang="fr-FR" dirty="0" smtClean="0"/>
        </a:p>
      </dgm:t>
    </dgm:pt>
    <dgm:pt modelId="{D5850BF9-97B0-4A00-B9DC-C69590A3B935}" type="parTrans" cxnId="{6FCF62FC-669C-49A0-BEF2-070B285F4989}">
      <dgm:prSet/>
      <dgm:spPr/>
      <dgm:t>
        <a:bodyPr/>
        <a:lstStyle/>
        <a:p>
          <a:endParaRPr lang="fr-FR"/>
        </a:p>
      </dgm:t>
    </dgm:pt>
    <dgm:pt modelId="{1C174CC6-DED0-46C6-A87C-2BE4686594F4}" type="sibTrans" cxnId="{6FCF62FC-669C-49A0-BEF2-070B285F4989}">
      <dgm:prSet/>
      <dgm:spPr>
        <a:ln w="19050">
          <a:prstDash val="sysDash"/>
        </a:ln>
      </dgm:spPr>
      <dgm:t>
        <a:bodyPr/>
        <a:lstStyle/>
        <a:p>
          <a:endParaRPr lang="fr-FR" sz="5400"/>
        </a:p>
      </dgm:t>
    </dgm:pt>
    <dgm:pt modelId="{FB66B7D9-0C0E-4AE6-A103-A5D8790FE3C9}">
      <dgm:prSet phldrT="[Texte]"/>
      <dgm:spPr>
        <a:solidFill>
          <a:schemeClr val="accent4">
            <a:lumMod val="60000"/>
            <a:lumOff val="40000"/>
          </a:schemeClr>
        </a:solidFill>
      </dgm:spPr>
      <dgm:t>
        <a:bodyPr/>
        <a:lstStyle/>
        <a:p>
          <a:r>
            <a:rPr lang="ar-DZ" dirty="0" smtClean="0"/>
            <a:t>المعرفة</a:t>
          </a:r>
          <a:endParaRPr lang="fr-FR" dirty="0" smtClean="0"/>
        </a:p>
      </dgm:t>
    </dgm:pt>
    <dgm:pt modelId="{25085CE1-7248-4389-9F1B-30E0FF2FF7C3}" type="parTrans" cxnId="{40EF2650-D267-4833-A8BE-FF8127307A90}">
      <dgm:prSet/>
      <dgm:spPr/>
      <dgm:t>
        <a:bodyPr/>
        <a:lstStyle/>
        <a:p>
          <a:endParaRPr lang="fr-FR"/>
        </a:p>
      </dgm:t>
    </dgm:pt>
    <dgm:pt modelId="{6C7909BF-4937-4123-95CC-10699D85C082}" type="sibTrans" cxnId="{40EF2650-D267-4833-A8BE-FF8127307A90}">
      <dgm:prSet/>
      <dgm:spPr>
        <a:ln w="19050"/>
      </dgm:spPr>
      <dgm:t>
        <a:bodyPr/>
        <a:lstStyle/>
        <a:p>
          <a:endParaRPr lang="fr-FR"/>
        </a:p>
      </dgm:t>
    </dgm:pt>
    <dgm:pt modelId="{482709F1-D31E-44D9-9E01-4F0A8EB603CD}" type="pres">
      <dgm:prSet presAssocID="{2460CB4B-5EB2-447A-8B11-7CDB2AD75FFF}" presName="cycle" presStyleCnt="0">
        <dgm:presLayoutVars>
          <dgm:dir/>
          <dgm:resizeHandles val="exact"/>
        </dgm:presLayoutVars>
      </dgm:prSet>
      <dgm:spPr/>
      <dgm:t>
        <a:bodyPr/>
        <a:lstStyle/>
        <a:p>
          <a:endParaRPr lang="fr-FR"/>
        </a:p>
      </dgm:t>
    </dgm:pt>
    <dgm:pt modelId="{A6F6B7AF-E76F-4139-B991-0E89744B6035}" type="pres">
      <dgm:prSet presAssocID="{FB66B7D9-0C0E-4AE6-A103-A5D8790FE3C9}" presName="node" presStyleLbl="node1" presStyleIdx="0" presStyleCnt="4" custScaleX="99689" custScaleY="74471">
        <dgm:presLayoutVars>
          <dgm:bulletEnabled val="1"/>
        </dgm:presLayoutVars>
      </dgm:prSet>
      <dgm:spPr/>
      <dgm:t>
        <a:bodyPr/>
        <a:lstStyle/>
        <a:p>
          <a:endParaRPr lang="fr-FR"/>
        </a:p>
      </dgm:t>
    </dgm:pt>
    <dgm:pt modelId="{2679F292-A068-4259-B5E7-702CA9738DE9}" type="pres">
      <dgm:prSet presAssocID="{FB66B7D9-0C0E-4AE6-A103-A5D8790FE3C9}" presName="spNode" presStyleCnt="0"/>
      <dgm:spPr/>
    </dgm:pt>
    <dgm:pt modelId="{2A3A2A9A-BA74-4D1F-B568-BD8676BA5E13}" type="pres">
      <dgm:prSet presAssocID="{6C7909BF-4937-4123-95CC-10699D85C082}" presName="sibTrans" presStyleLbl="sibTrans1D1" presStyleIdx="0" presStyleCnt="4"/>
      <dgm:spPr/>
      <dgm:t>
        <a:bodyPr/>
        <a:lstStyle/>
        <a:p>
          <a:endParaRPr lang="fr-FR"/>
        </a:p>
      </dgm:t>
    </dgm:pt>
    <dgm:pt modelId="{8D31F6D8-6FE5-4910-8612-A0FC35DC4E2A}" type="pres">
      <dgm:prSet presAssocID="{20AC57B0-6774-4473-AD3D-A6A8D895ECC8}" presName="node" presStyleLbl="node1" presStyleIdx="1" presStyleCnt="4" custScaleX="99689" custScaleY="74471">
        <dgm:presLayoutVars>
          <dgm:bulletEnabled val="1"/>
        </dgm:presLayoutVars>
      </dgm:prSet>
      <dgm:spPr/>
      <dgm:t>
        <a:bodyPr/>
        <a:lstStyle/>
        <a:p>
          <a:endParaRPr lang="fr-FR"/>
        </a:p>
      </dgm:t>
    </dgm:pt>
    <dgm:pt modelId="{F31D1187-AC64-4608-93AA-B0700AAB55CE}" type="pres">
      <dgm:prSet presAssocID="{20AC57B0-6774-4473-AD3D-A6A8D895ECC8}" presName="spNode" presStyleCnt="0"/>
      <dgm:spPr/>
    </dgm:pt>
    <dgm:pt modelId="{21694D5D-FDB2-4510-AE16-75CDE4879C7D}" type="pres">
      <dgm:prSet presAssocID="{75D011DC-AA8A-4397-B35D-6069A3291631}" presName="sibTrans" presStyleLbl="sibTrans1D1" presStyleIdx="1" presStyleCnt="4"/>
      <dgm:spPr/>
      <dgm:t>
        <a:bodyPr/>
        <a:lstStyle/>
        <a:p>
          <a:endParaRPr lang="fr-FR"/>
        </a:p>
      </dgm:t>
    </dgm:pt>
    <dgm:pt modelId="{7F714D7C-11F0-436A-9AAE-02F5E275FD59}" type="pres">
      <dgm:prSet presAssocID="{29F23CAC-F103-456A-B6F6-9DC6059EE730}" presName="node" presStyleLbl="node1" presStyleIdx="2" presStyleCnt="4" custScaleX="99689" custScaleY="74471">
        <dgm:presLayoutVars>
          <dgm:bulletEnabled val="1"/>
        </dgm:presLayoutVars>
      </dgm:prSet>
      <dgm:spPr/>
      <dgm:t>
        <a:bodyPr/>
        <a:lstStyle/>
        <a:p>
          <a:endParaRPr lang="fr-FR"/>
        </a:p>
      </dgm:t>
    </dgm:pt>
    <dgm:pt modelId="{BD015982-203C-4101-A9C3-4730EF004D86}" type="pres">
      <dgm:prSet presAssocID="{29F23CAC-F103-456A-B6F6-9DC6059EE730}" presName="spNode" presStyleCnt="0"/>
      <dgm:spPr/>
    </dgm:pt>
    <dgm:pt modelId="{134A8F30-3FF5-4931-8E5D-14CD6E8DFE0C}" type="pres">
      <dgm:prSet presAssocID="{87DE2A3B-E7BF-4DF5-AEF1-F7816FCFD3BF}" presName="sibTrans" presStyleLbl="sibTrans1D1" presStyleIdx="2" presStyleCnt="4"/>
      <dgm:spPr/>
      <dgm:t>
        <a:bodyPr/>
        <a:lstStyle/>
        <a:p>
          <a:endParaRPr lang="fr-FR"/>
        </a:p>
      </dgm:t>
    </dgm:pt>
    <dgm:pt modelId="{2E8DE773-8B95-401B-B070-080881462D83}" type="pres">
      <dgm:prSet presAssocID="{E9C6A5B8-4D59-41B1-9A3B-A72FE945D9F2}" presName="node" presStyleLbl="node1" presStyleIdx="3" presStyleCnt="4" custScaleX="99689" custScaleY="74471">
        <dgm:presLayoutVars>
          <dgm:bulletEnabled val="1"/>
        </dgm:presLayoutVars>
      </dgm:prSet>
      <dgm:spPr/>
      <dgm:t>
        <a:bodyPr/>
        <a:lstStyle/>
        <a:p>
          <a:endParaRPr lang="fr-FR"/>
        </a:p>
      </dgm:t>
    </dgm:pt>
    <dgm:pt modelId="{97AF0C11-FC3F-4C9C-8A54-05EFC0925ADB}" type="pres">
      <dgm:prSet presAssocID="{E9C6A5B8-4D59-41B1-9A3B-A72FE945D9F2}" presName="spNode" presStyleCnt="0"/>
      <dgm:spPr/>
    </dgm:pt>
    <dgm:pt modelId="{272CDC49-2AB1-4C09-A62E-B2935CD5F768}" type="pres">
      <dgm:prSet presAssocID="{1C174CC6-DED0-46C6-A87C-2BE4686594F4}" presName="sibTrans" presStyleLbl="sibTrans1D1" presStyleIdx="3" presStyleCnt="4"/>
      <dgm:spPr/>
      <dgm:t>
        <a:bodyPr/>
        <a:lstStyle/>
        <a:p>
          <a:endParaRPr lang="fr-FR"/>
        </a:p>
      </dgm:t>
    </dgm:pt>
  </dgm:ptLst>
  <dgm:cxnLst>
    <dgm:cxn modelId="{98E84B8D-6C86-4942-A6AA-6BBF5F1C8DD0}" type="presOf" srcId="{2460CB4B-5EB2-447A-8B11-7CDB2AD75FFF}" destId="{482709F1-D31E-44D9-9E01-4F0A8EB603CD}" srcOrd="0" destOrd="0" presId="urn:microsoft.com/office/officeart/2005/8/layout/cycle5"/>
    <dgm:cxn modelId="{38F0A329-15CE-4398-89E7-A4A17AC5267C}" srcId="{2460CB4B-5EB2-447A-8B11-7CDB2AD75FFF}" destId="{20AC57B0-6774-4473-AD3D-A6A8D895ECC8}" srcOrd="1" destOrd="0" parTransId="{313A07CE-2713-4EC3-822F-5D6D4FF41897}" sibTransId="{75D011DC-AA8A-4397-B35D-6069A3291631}"/>
    <dgm:cxn modelId="{1E71E8B4-9DF9-480F-B85B-D75138E261C3}" type="presOf" srcId="{6C7909BF-4937-4123-95CC-10699D85C082}" destId="{2A3A2A9A-BA74-4D1F-B568-BD8676BA5E13}" srcOrd="0" destOrd="0" presId="urn:microsoft.com/office/officeart/2005/8/layout/cycle5"/>
    <dgm:cxn modelId="{C2DEF1D7-03D0-4ED5-8B61-F3A58FDEC386}" type="presOf" srcId="{FB66B7D9-0C0E-4AE6-A103-A5D8790FE3C9}" destId="{A6F6B7AF-E76F-4139-B991-0E89744B6035}" srcOrd="0" destOrd="0" presId="urn:microsoft.com/office/officeart/2005/8/layout/cycle5"/>
    <dgm:cxn modelId="{40EF2650-D267-4833-A8BE-FF8127307A90}" srcId="{2460CB4B-5EB2-447A-8B11-7CDB2AD75FFF}" destId="{FB66B7D9-0C0E-4AE6-A103-A5D8790FE3C9}" srcOrd="0" destOrd="0" parTransId="{25085CE1-7248-4389-9F1B-30E0FF2FF7C3}" sibTransId="{6C7909BF-4937-4123-95CC-10699D85C082}"/>
    <dgm:cxn modelId="{C860DB81-B03F-4004-B9AE-18B152B3142A}" type="presOf" srcId="{20AC57B0-6774-4473-AD3D-A6A8D895ECC8}" destId="{8D31F6D8-6FE5-4910-8612-A0FC35DC4E2A}" srcOrd="0" destOrd="0" presId="urn:microsoft.com/office/officeart/2005/8/layout/cycle5"/>
    <dgm:cxn modelId="{DEBF6A2C-1491-4BD9-8BE8-2E0CAF1EE816}" type="presOf" srcId="{75D011DC-AA8A-4397-B35D-6069A3291631}" destId="{21694D5D-FDB2-4510-AE16-75CDE4879C7D}" srcOrd="0" destOrd="0" presId="urn:microsoft.com/office/officeart/2005/8/layout/cycle5"/>
    <dgm:cxn modelId="{2DF68637-9D95-48CF-8D6B-806A281C1680}" srcId="{2460CB4B-5EB2-447A-8B11-7CDB2AD75FFF}" destId="{29F23CAC-F103-456A-B6F6-9DC6059EE730}" srcOrd="2" destOrd="0" parTransId="{217980F3-5055-4BD4-8247-EA746EAF847E}" sibTransId="{87DE2A3B-E7BF-4DF5-AEF1-F7816FCFD3BF}"/>
    <dgm:cxn modelId="{46978E08-328F-4337-8193-20B317BD60C6}" type="presOf" srcId="{87DE2A3B-E7BF-4DF5-AEF1-F7816FCFD3BF}" destId="{134A8F30-3FF5-4931-8E5D-14CD6E8DFE0C}" srcOrd="0" destOrd="0" presId="urn:microsoft.com/office/officeart/2005/8/layout/cycle5"/>
    <dgm:cxn modelId="{7C695F9A-0939-410E-9777-5039DFB867F0}" type="presOf" srcId="{1C174CC6-DED0-46C6-A87C-2BE4686594F4}" destId="{272CDC49-2AB1-4C09-A62E-B2935CD5F768}" srcOrd="0" destOrd="0" presId="urn:microsoft.com/office/officeart/2005/8/layout/cycle5"/>
    <dgm:cxn modelId="{6FCF62FC-669C-49A0-BEF2-070B285F4989}" srcId="{2460CB4B-5EB2-447A-8B11-7CDB2AD75FFF}" destId="{E9C6A5B8-4D59-41B1-9A3B-A72FE945D9F2}" srcOrd="3" destOrd="0" parTransId="{D5850BF9-97B0-4A00-B9DC-C69590A3B935}" sibTransId="{1C174CC6-DED0-46C6-A87C-2BE4686594F4}"/>
    <dgm:cxn modelId="{31A37004-78A4-4A14-9EF3-85E5301B1F8B}" type="presOf" srcId="{29F23CAC-F103-456A-B6F6-9DC6059EE730}" destId="{7F714D7C-11F0-436A-9AAE-02F5E275FD59}" srcOrd="0" destOrd="0" presId="urn:microsoft.com/office/officeart/2005/8/layout/cycle5"/>
    <dgm:cxn modelId="{0401EB42-1C19-474D-AC55-0085B4A6B04C}" type="presOf" srcId="{E9C6A5B8-4D59-41B1-9A3B-A72FE945D9F2}" destId="{2E8DE773-8B95-401B-B070-080881462D83}" srcOrd="0" destOrd="0" presId="urn:microsoft.com/office/officeart/2005/8/layout/cycle5"/>
    <dgm:cxn modelId="{68ABC0E0-6CF9-426F-A101-2749773B1E04}" type="presParOf" srcId="{482709F1-D31E-44D9-9E01-4F0A8EB603CD}" destId="{A6F6B7AF-E76F-4139-B991-0E89744B6035}" srcOrd="0" destOrd="0" presId="urn:microsoft.com/office/officeart/2005/8/layout/cycle5"/>
    <dgm:cxn modelId="{EDF1B58A-3928-4D99-B7A7-C3A95A1A1CFF}" type="presParOf" srcId="{482709F1-D31E-44D9-9E01-4F0A8EB603CD}" destId="{2679F292-A068-4259-B5E7-702CA9738DE9}" srcOrd="1" destOrd="0" presId="urn:microsoft.com/office/officeart/2005/8/layout/cycle5"/>
    <dgm:cxn modelId="{4AE19A9F-59D1-4C7C-8931-BA770E5D2316}" type="presParOf" srcId="{482709F1-D31E-44D9-9E01-4F0A8EB603CD}" destId="{2A3A2A9A-BA74-4D1F-B568-BD8676BA5E13}" srcOrd="2" destOrd="0" presId="urn:microsoft.com/office/officeart/2005/8/layout/cycle5"/>
    <dgm:cxn modelId="{7502B494-B455-4939-8940-0105842D1A8E}" type="presParOf" srcId="{482709F1-D31E-44D9-9E01-4F0A8EB603CD}" destId="{8D31F6D8-6FE5-4910-8612-A0FC35DC4E2A}" srcOrd="3" destOrd="0" presId="urn:microsoft.com/office/officeart/2005/8/layout/cycle5"/>
    <dgm:cxn modelId="{0BC1B70B-A589-404B-9075-EEE5A23BAD23}" type="presParOf" srcId="{482709F1-D31E-44D9-9E01-4F0A8EB603CD}" destId="{F31D1187-AC64-4608-93AA-B0700AAB55CE}" srcOrd="4" destOrd="0" presId="urn:microsoft.com/office/officeart/2005/8/layout/cycle5"/>
    <dgm:cxn modelId="{F35C823F-157B-4BF9-9D45-DB03525CB254}" type="presParOf" srcId="{482709F1-D31E-44D9-9E01-4F0A8EB603CD}" destId="{21694D5D-FDB2-4510-AE16-75CDE4879C7D}" srcOrd="5" destOrd="0" presId="urn:microsoft.com/office/officeart/2005/8/layout/cycle5"/>
    <dgm:cxn modelId="{84BBC99B-A08C-4683-967B-0B29EEA15FA1}" type="presParOf" srcId="{482709F1-D31E-44D9-9E01-4F0A8EB603CD}" destId="{7F714D7C-11F0-436A-9AAE-02F5E275FD59}" srcOrd="6" destOrd="0" presId="urn:microsoft.com/office/officeart/2005/8/layout/cycle5"/>
    <dgm:cxn modelId="{6BCBB5E8-7EBF-4E46-A16C-38DD8329B161}" type="presParOf" srcId="{482709F1-D31E-44D9-9E01-4F0A8EB603CD}" destId="{BD015982-203C-4101-A9C3-4730EF004D86}" srcOrd="7" destOrd="0" presId="urn:microsoft.com/office/officeart/2005/8/layout/cycle5"/>
    <dgm:cxn modelId="{64258E6B-A151-4473-A042-7EC34A5B6DF0}" type="presParOf" srcId="{482709F1-D31E-44D9-9E01-4F0A8EB603CD}" destId="{134A8F30-3FF5-4931-8E5D-14CD6E8DFE0C}" srcOrd="8" destOrd="0" presId="urn:microsoft.com/office/officeart/2005/8/layout/cycle5"/>
    <dgm:cxn modelId="{8F81CD94-1580-40E6-AC9F-ADE75AAE319D}" type="presParOf" srcId="{482709F1-D31E-44D9-9E01-4F0A8EB603CD}" destId="{2E8DE773-8B95-401B-B070-080881462D83}" srcOrd="9" destOrd="0" presId="urn:microsoft.com/office/officeart/2005/8/layout/cycle5"/>
    <dgm:cxn modelId="{38F58BBE-C5BB-4E52-B2C3-EB0847382BD9}" type="presParOf" srcId="{482709F1-D31E-44D9-9E01-4F0A8EB603CD}" destId="{97AF0C11-FC3F-4C9C-8A54-05EFC0925ADB}" srcOrd="10" destOrd="0" presId="urn:microsoft.com/office/officeart/2005/8/layout/cycle5"/>
    <dgm:cxn modelId="{01A67663-BBEF-437E-B144-E5521A08EA53}" type="presParOf" srcId="{482709F1-D31E-44D9-9E01-4F0A8EB603CD}" destId="{272CDC49-2AB1-4C09-A62E-B2935CD5F768}" srcOrd="11" destOrd="0" presId="urn:microsoft.com/office/officeart/2005/8/layout/cycle5"/>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CE4A8BD-4B60-964A-9CFF-238B8DAB7581}" type="doc">
      <dgm:prSet loTypeId="urn:microsoft.com/office/officeart/2008/layout/VerticalCurvedList" loCatId="" qsTypeId="urn:microsoft.com/office/officeart/2005/8/quickstyle/simple1" qsCatId="simple" csTypeId="urn:microsoft.com/office/officeart/2005/8/colors/colorful1" csCatId="colorful" phldr="1"/>
      <dgm:spPr/>
      <dgm:t>
        <a:bodyPr/>
        <a:lstStyle/>
        <a:p>
          <a:endParaRPr lang="en-GB"/>
        </a:p>
      </dgm:t>
    </dgm:pt>
    <dgm:pt modelId="{0AD8D2A3-F609-3D4A-B831-7412B5F63DD5}">
      <dgm:prSet phldrT="[Text]" custT="1"/>
      <dgm:spPr>
        <a:solidFill>
          <a:schemeClr val="accent6">
            <a:lumMod val="40000"/>
            <a:lumOff val="60000"/>
          </a:schemeClr>
        </a:solidFill>
        <a:ln>
          <a:noFill/>
        </a:ln>
      </dgm:spPr>
      <dgm:t>
        <a:bodyPr/>
        <a:lstStyle/>
        <a:p>
          <a:pPr algn="l" rtl="1"/>
          <a:r>
            <a:rPr lang="ar-DZ" sz="2800" b="1" noProof="0" dirty="0" smtClean="0">
              <a:solidFill>
                <a:schemeClr val="tx1"/>
              </a:solidFill>
            </a:rPr>
            <a:t>توقعات الأراضي الرطبة في البحر الأبيض المتوسط ​​3</a:t>
          </a:r>
          <a:endParaRPr lang="fr-FR" sz="2800" b="1" noProof="0" dirty="0">
            <a:solidFill>
              <a:schemeClr val="tx1"/>
            </a:solidFill>
          </a:endParaRPr>
        </a:p>
      </dgm:t>
    </dgm:pt>
    <dgm:pt modelId="{F39C3FA8-E95F-504F-8F1C-6ADE35AFD29B}" type="parTrans" cxnId="{C5849A63-E6B8-B54A-83A1-076825334306}">
      <dgm:prSet/>
      <dgm:spPr/>
      <dgm:t>
        <a:bodyPr/>
        <a:lstStyle/>
        <a:p>
          <a:endParaRPr lang="en-GB"/>
        </a:p>
      </dgm:t>
    </dgm:pt>
    <dgm:pt modelId="{4ADC3720-07BA-3346-B772-276B43A96274}" type="sibTrans" cxnId="{C5849A63-E6B8-B54A-83A1-076825334306}">
      <dgm:prSet/>
      <dgm:spPr/>
      <dgm:t>
        <a:bodyPr/>
        <a:lstStyle/>
        <a:p>
          <a:endParaRPr lang="en-GB"/>
        </a:p>
      </dgm:t>
    </dgm:pt>
    <dgm:pt modelId="{45A04E1D-6A96-6F49-B6E1-3DF5E602A59D}">
      <dgm:prSet phldrT="[Text]" custT="1"/>
      <dgm:spPr>
        <a:solidFill>
          <a:schemeClr val="accent4">
            <a:lumMod val="40000"/>
            <a:lumOff val="60000"/>
          </a:schemeClr>
        </a:solidFill>
      </dgm:spPr>
      <dgm:t>
        <a:bodyPr/>
        <a:lstStyle/>
        <a:p>
          <a:r>
            <a:rPr lang="ar-DZ" sz="2800" b="1" noProof="0" dirty="0" smtClean="0">
              <a:solidFill>
                <a:schemeClr val="tx1"/>
              </a:solidFill>
            </a:rPr>
            <a:t>المشاركة في مؤتمرات العلوم والسياسات</a:t>
          </a:r>
          <a:endParaRPr lang="fr-FR" sz="2800" b="1" noProof="0" dirty="0">
            <a:solidFill>
              <a:schemeClr val="tx1"/>
            </a:solidFill>
          </a:endParaRPr>
        </a:p>
      </dgm:t>
    </dgm:pt>
    <dgm:pt modelId="{C65341E5-E904-A548-8A6A-C9B8196B9D6E}" type="parTrans" cxnId="{332BCB3C-8ECB-FB4B-8CB9-5B947CACB8A7}">
      <dgm:prSet/>
      <dgm:spPr/>
      <dgm:t>
        <a:bodyPr/>
        <a:lstStyle/>
        <a:p>
          <a:endParaRPr lang="en-GB"/>
        </a:p>
      </dgm:t>
    </dgm:pt>
    <dgm:pt modelId="{CB4A3F8F-34C6-6649-889F-178E93305835}" type="sibTrans" cxnId="{332BCB3C-8ECB-FB4B-8CB9-5B947CACB8A7}">
      <dgm:prSet/>
      <dgm:spPr/>
      <dgm:t>
        <a:bodyPr/>
        <a:lstStyle/>
        <a:p>
          <a:endParaRPr lang="en-GB"/>
        </a:p>
      </dgm:t>
    </dgm:pt>
    <dgm:pt modelId="{8E178F29-0594-B746-B062-930E0F7C23EC}">
      <dgm:prSet phldrT="[Text]" custT="1"/>
      <dgm:spPr>
        <a:solidFill>
          <a:schemeClr val="accent2">
            <a:lumMod val="40000"/>
            <a:lumOff val="60000"/>
          </a:schemeClr>
        </a:solidFill>
      </dgm:spPr>
      <dgm:t>
        <a:bodyPr/>
        <a:lstStyle/>
        <a:p>
          <a:r>
            <a:rPr lang="ar-DZ" sz="2800" b="1" noProof="0" dirty="0" smtClean="0">
              <a:solidFill>
                <a:schemeClr val="tx1"/>
              </a:solidFill>
            </a:rPr>
            <a:t>التدريبات / بناء القدرات</a:t>
          </a:r>
          <a:endParaRPr lang="fr-FR" sz="2800" b="1" i="1" noProof="0" dirty="0">
            <a:solidFill>
              <a:schemeClr val="tx1"/>
            </a:solidFill>
          </a:endParaRPr>
        </a:p>
      </dgm:t>
    </dgm:pt>
    <dgm:pt modelId="{39563683-8802-A94C-A048-6EF8CAD64E52}" type="parTrans" cxnId="{6AEDF645-6412-7D47-BD73-045DAB0CF940}">
      <dgm:prSet/>
      <dgm:spPr/>
      <dgm:t>
        <a:bodyPr/>
        <a:lstStyle/>
        <a:p>
          <a:endParaRPr lang="en-GB"/>
        </a:p>
      </dgm:t>
    </dgm:pt>
    <dgm:pt modelId="{579588F6-4481-3145-94AE-0614BE782F5D}" type="sibTrans" cxnId="{6AEDF645-6412-7D47-BD73-045DAB0CF940}">
      <dgm:prSet/>
      <dgm:spPr/>
      <dgm:t>
        <a:bodyPr/>
        <a:lstStyle/>
        <a:p>
          <a:endParaRPr lang="en-GB"/>
        </a:p>
      </dgm:t>
    </dgm:pt>
    <dgm:pt modelId="{EC598343-E560-1344-AC2B-9381E140A551}">
      <dgm:prSet phldrT="[Text]" custT="1"/>
      <dgm:spPr>
        <a:solidFill>
          <a:schemeClr val="accent1">
            <a:lumMod val="40000"/>
            <a:lumOff val="60000"/>
          </a:schemeClr>
        </a:solidFill>
      </dgm:spPr>
      <dgm:t>
        <a:bodyPr/>
        <a:lstStyle/>
        <a:p>
          <a:r>
            <a:rPr lang="ar-DZ" sz="2800" b="1" noProof="0" dirty="0" smtClean="0">
              <a:solidFill>
                <a:schemeClr val="tx1"/>
              </a:solidFill>
            </a:rPr>
            <a:t>البوابة الجغرافية</a:t>
          </a:r>
          <a:r>
            <a:rPr lang="fr-FR" sz="2800" b="1" noProof="0" dirty="0" smtClean="0">
              <a:solidFill>
                <a:schemeClr val="tx1"/>
              </a:solidFill>
            </a:rPr>
            <a:t>  </a:t>
          </a:r>
          <a:endParaRPr lang="fr-FR" sz="2800" b="1" noProof="0" dirty="0">
            <a:solidFill>
              <a:schemeClr val="tx1"/>
            </a:solidFill>
          </a:endParaRPr>
        </a:p>
      </dgm:t>
    </dgm:pt>
    <dgm:pt modelId="{8A7CF0D5-37E3-7A45-B5A2-D302163F747D}" type="parTrans" cxnId="{45A1FF42-A36D-B14C-912D-5BEEDFA962C9}">
      <dgm:prSet/>
      <dgm:spPr/>
      <dgm:t>
        <a:bodyPr/>
        <a:lstStyle/>
        <a:p>
          <a:endParaRPr lang="en-GB"/>
        </a:p>
      </dgm:t>
    </dgm:pt>
    <dgm:pt modelId="{FF23C991-47C8-2B4F-B9ED-9B95F0FE1CA5}" type="sibTrans" cxnId="{45A1FF42-A36D-B14C-912D-5BEEDFA962C9}">
      <dgm:prSet/>
      <dgm:spPr/>
      <dgm:t>
        <a:bodyPr/>
        <a:lstStyle/>
        <a:p>
          <a:endParaRPr lang="en-GB"/>
        </a:p>
      </dgm:t>
    </dgm:pt>
    <dgm:pt modelId="{833D479C-808F-4F5C-BE4C-909A506200FA}">
      <dgm:prSet/>
      <dgm:spPr/>
      <dgm:t>
        <a:bodyPr/>
        <a:lstStyle/>
        <a:p>
          <a:pPr rtl="1"/>
          <a:r>
            <a:rPr lang="ar-DZ" b="1" noProof="0" dirty="0" smtClean="0">
              <a:solidFill>
                <a:schemeClr val="tx1"/>
              </a:solidFill>
            </a:rPr>
            <a:t>موقع </a:t>
          </a:r>
          <a:r>
            <a:rPr lang="fr-FR" b="1" noProof="0" dirty="0" smtClean="0">
              <a:solidFill>
                <a:schemeClr val="tx1"/>
              </a:solidFill>
            </a:rPr>
            <a:t>MWO</a:t>
          </a:r>
        </a:p>
      </dgm:t>
    </dgm:pt>
    <dgm:pt modelId="{AFF12C1F-2A20-4A54-B8C9-6B374981F5E7}" type="parTrans" cxnId="{2D51A71D-5031-4C90-8427-4DF4F3EF14FE}">
      <dgm:prSet/>
      <dgm:spPr/>
      <dgm:t>
        <a:bodyPr/>
        <a:lstStyle/>
        <a:p>
          <a:endParaRPr lang="fr-FR"/>
        </a:p>
      </dgm:t>
    </dgm:pt>
    <dgm:pt modelId="{F765642B-39C0-4913-A0C1-A47B008F6492}" type="sibTrans" cxnId="{2D51A71D-5031-4C90-8427-4DF4F3EF14FE}">
      <dgm:prSet/>
      <dgm:spPr/>
      <dgm:t>
        <a:bodyPr/>
        <a:lstStyle/>
        <a:p>
          <a:endParaRPr lang="fr-FR"/>
        </a:p>
      </dgm:t>
    </dgm:pt>
    <dgm:pt modelId="{1FA2D3BD-7193-47D7-8A9B-63BF6AF66A2C}">
      <dgm:prSet/>
      <dgm:spPr/>
      <dgm:t>
        <a:bodyPr/>
        <a:lstStyle/>
        <a:p>
          <a:r>
            <a:rPr lang="fr-FR" b="1" noProof="0" dirty="0" smtClean="0">
              <a:solidFill>
                <a:schemeClr val="tx1"/>
              </a:solidFill>
            </a:rPr>
            <a:t>Country missions</a:t>
          </a:r>
          <a:endParaRPr lang="fr-FR" b="1" noProof="0" dirty="0">
            <a:solidFill>
              <a:schemeClr val="tx1"/>
            </a:solidFill>
          </a:endParaRPr>
        </a:p>
      </dgm:t>
    </dgm:pt>
    <dgm:pt modelId="{5CB806D1-4398-40B0-BB27-F2E574AC7661}" type="parTrans" cxnId="{D21B57EF-AE67-403C-A939-9726607665F4}">
      <dgm:prSet/>
      <dgm:spPr/>
      <dgm:t>
        <a:bodyPr/>
        <a:lstStyle/>
        <a:p>
          <a:endParaRPr lang="fr-FR"/>
        </a:p>
      </dgm:t>
    </dgm:pt>
    <dgm:pt modelId="{41C1FECE-344E-4528-97AA-D2AA4D99686D}" type="sibTrans" cxnId="{D21B57EF-AE67-403C-A939-9726607665F4}">
      <dgm:prSet/>
      <dgm:spPr/>
      <dgm:t>
        <a:bodyPr/>
        <a:lstStyle/>
        <a:p>
          <a:endParaRPr lang="fr-FR"/>
        </a:p>
      </dgm:t>
    </dgm:pt>
    <dgm:pt modelId="{AF83A582-986E-427C-A61A-B66B4223DBCD}">
      <dgm:prSet/>
      <dgm:spPr>
        <a:solidFill>
          <a:schemeClr val="accent1"/>
        </a:solidFill>
      </dgm:spPr>
      <dgm:t>
        <a:bodyPr/>
        <a:lstStyle/>
        <a:p>
          <a:r>
            <a:rPr lang="ar-DZ" b="1" noProof="0" dirty="0" smtClean="0">
              <a:solidFill>
                <a:schemeClr val="tx1"/>
              </a:solidFill>
            </a:rPr>
            <a:t>خرائط القصة، الرسوم البيانية، وغيرها…</a:t>
          </a:r>
          <a:endParaRPr lang="fr-FR" b="1" i="1" noProof="0" dirty="0">
            <a:solidFill>
              <a:schemeClr val="tx1"/>
            </a:solidFill>
          </a:endParaRPr>
        </a:p>
      </dgm:t>
    </dgm:pt>
    <dgm:pt modelId="{08A2DBE6-5709-4E6B-9AAD-680436D2DD98}" type="parTrans" cxnId="{55466CCC-3B63-4117-AC00-2AA7147FDDAD}">
      <dgm:prSet/>
      <dgm:spPr/>
      <dgm:t>
        <a:bodyPr/>
        <a:lstStyle/>
        <a:p>
          <a:endParaRPr lang="fr-FR"/>
        </a:p>
      </dgm:t>
    </dgm:pt>
    <dgm:pt modelId="{0FFB5463-4E99-4442-B5FF-53A470EF7139}" type="sibTrans" cxnId="{55466CCC-3B63-4117-AC00-2AA7147FDDAD}">
      <dgm:prSet/>
      <dgm:spPr/>
      <dgm:t>
        <a:bodyPr/>
        <a:lstStyle/>
        <a:p>
          <a:endParaRPr lang="fr-FR"/>
        </a:p>
      </dgm:t>
    </dgm:pt>
    <dgm:pt modelId="{940E59C9-4372-4D5E-9322-3AE58D977645}">
      <dgm:prSet phldrT="[Text]"/>
      <dgm:spPr/>
      <dgm:t>
        <a:bodyPr/>
        <a:lstStyle/>
        <a:p>
          <a:endParaRPr lang="en-GB"/>
        </a:p>
      </dgm:t>
    </dgm:pt>
    <dgm:pt modelId="{E4D1D3C4-5DB5-4698-A201-CE9B522F0F8F}" type="parTrans" cxnId="{577B7670-455D-427A-BB1F-EBEA4D6476CF}">
      <dgm:prSet/>
      <dgm:spPr/>
      <dgm:t>
        <a:bodyPr/>
        <a:lstStyle/>
        <a:p>
          <a:endParaRPr lang="fr-FR"/>
        </a:p>
      </dgm:t>
    </dgm:pt>
    <dgm:pt modelId="{8C26CFB6-0AF0-42EB-B4F6-BDD0E3A6C0E9}" type="sibTrans" cxnId="{577B7670-455D-427A-BB1F-EBEA4D6476CF}">
      <dgm:prSet/>
      <dgm:spPr/>
      <dgm:t>
        <a:bodyPr/>
        <a:lstStyle/>
        <a:p>
          <a:endParaRPr lang="fr-FR"/>
        </a:p>
      </dgm:t>
    </dgm:pt>
    <dgm:pt modelId="{3ACF29E9-B90F-4440-9FF7-7FC52561E31A}" type="pres">
      <dgm:prSet presAssocID="{8CE4A8BD-4B60-964A-9CFF-238B8DAB7581}" presName="Name0" presStyleCnt="0">
        <dgm:presLayoutVars>
          <dgm:chMax val="7"/>
          <dgm:chPref val="7"/>
          <dgm:dir/>
        </dgm:presLayoutVars>
      </dgm:prSet>
      <dgm:spPr/>
      <dgm:t>
        <a:bodyPr/>
        <a:lstStyle/>
        <a:p>
          <a:endParaRPr lang="fr-FR"/>
        </a:p>
      </dgm:t>
    </dgm:pt>
    <dgm:pt modelId="{C28DC83F-342E-914E-883C-BA71B441FBF8}" type="pres">
      <dgm:prSet presAssocID="{8CE4A8BD-4B60-964A-9CFF-238B8DAB7581}" presName="Name1" presStyleCnt="0"/>
      <dgm:spPr/>
    </dgm:pt>
    <dgm:pt modelId="{8DFE84DC-1710-CF44-8DA0-94D522704F0A}" type="pres">
      <dgm:prSet presAssocID="{8CE4A8BD-4B60-964A-9CFF-238B8DAB7581}" presName="cycle" presStyleCnt="0"/>
      <dgm:spPr/>
    </dgm:pt>
    <dgm:pt modelId="{DB8BDFA6-0E4D-C048-BA1B-5BE457B21971}" type="pres">
      <dgm:prSet presAssocID="{8CE4A8BD-4B60-964A-9CFF-238B8DAB7581}" presName="srcNode" presStyleLbl="node1" presStyleIdx="0" presStyleCnt="7"/>
      <dgm:spPr/>
    </dgm:pt>
    <dgm:pt modelId="{77684527-B1BB-BF47-9533-213C5D6EE722}" type="pres">
      <dgm:prSet presAssocID="{8CE4A8BD-4B60-964A-9CFF-238B8DAB7581}" presName="conn" presStyleLbl="parChTrans1D2" presStyleIdx="0" presStyleCnt="1"/>
      <dgm:spPr/>
      <dgm:t>
        <a:bodyPr/>
        <a:lstStyle/>
        <a:p>
          <a:endParaRPr lang="fr-FR"/>
        </a:p>
      </dgm:t>
    </dgm:pt>
    <dgm:pt modelId="{6CC4FF51-707F-0E4F-99B8-E0CD3D8C8BB6}" type="pres">
      <dgm:prSet presAssocID="{8CE4A8BD-4B60-964A-9CFF-238B8DAB7581}" presName="extraNode" presStyleLbl="node1" presStyleIdx="0" presStyleCnt="7"/>
      <dgm:spPr/>
    </dgm:pt>
    <dgm:pt modelId="{131DBAA2-BD12-5E45-A51D-741BCECEC3BE}" type="pres">
      <dgm:prSet presAssocID="{8CE4A8BD-4B60-964A-9CFF-238B8DAB7581}" presName="dstNode" presStyleLbl="node1" presStyleIdx="0" presStyleCnt="7"/>
      <dgm:spPr/>
    </dgm:pt>
    <dgm:pt modelId="{81414AFA-A996-3640-838B-DA6E5D0F0B6F}" type="pres">
      <dgm:prSet presAssocID="{0AD8D2A3-F609-3D4A-B831-7412B5F63DD5}" presName="text_1" presStyleLbl="node1" presStyleIdx="0" presStyleCnt="7" custScaleY="99765">
        <dgm:presLayoutVars>
          <dgm:bulletEnabled val="1"/>
        </dgm:presLayoutVars>
      </dgm:prSet>
      <dgm:spPr/>
      <dgm:t>
        <a:bodyPr/>
        <a:lstStyle/>
        <a:p>
          <a:endParaRPr lang="fr-FR"/>
        </a:p>
      </dgm:t>
    </dgm:pt>
    <dgm:pt modelId="{9C2CA6CA-1081-4F40-A4E1-7460E1B9EF36}" type="pres">
      <dgm:prSet presAssocID="{0AD8D2A3-F609-3D4A-B831-7412B5F63DD5}" presName="accent_1" presStyleCnt="0"/>
      <dgm:spPr/>
    </dgm:pt>
    <dgm:pt modelId="{78ED3D84-8621-5F43-A04C-73D1DF26994A}" type="pres">
      <dgm:prSet presAssocID="{0AD8D2A3-F609-3D4A-B831-7412B5F63DD5}" presName="accentRepeatNode" presStyleLbl="solidFgAcc1" presStyleIdx="0" presStyleCnt="7" custScaleX="100046" custScaleY="100046"/>
      <dgm:spPr>
        <a:ln>
          <a:solidFill>
            <a:schemeClr val="accent6">
              <a:lumMod val="40000"/>
              <a:lumOff val="60000"/>
            </a:schemeClr>
          </a:solidFill>
        </a:ln>
      </dgm:spPr>
    </dgm:pt>
    <dgm:pt modelId="{5C3FCEEF-4EE3-3248-BC8C-06CB1CB95B38}" type="pres">
      <dgm:prSet presAssocID="{45A04E1D-6A96-6F49-B6E1-3DF5E602A59D}" presName="text_2" presStyleLbl="node1" presStyleIdx="1" presStyleCnt="7" custScaleY="99765">
        <dgm:presLayoutVars>
          <dgm:bulletEnabled val="1"/>
        </dgm:presLayoutVars>
      </dgm:prSet>
      <dgm:spPr/>
      <dgm:t>
        <a:bodyPr/>
        <a:lstStyle/>
        <a:p>
          <a:endParaRPr lang="fr-FR"/>
        </a:p>
      </dgm:t>
    </dgm:pt>
    <dgm:pt modelId="{D59D1E28-6DD3-EF4A-9D9B-C338A4145747}" type="pres">
      <dgm:prSet presAssocID="{45A04E1D-6A96-6F49-B6E1-3DF5E602A59D}" presName="accent_2" presStyleCnt="0"/>
      <dgm:spPr/>
    </dgm:pt>
    <dgm:pt modelId="{377C118F-DBDF-E949-A5B4-357A0A0205F8}" type="pres">
      <dgm:prSet presAssocID="{45A04E1D-6A96-6F49-B6E1-3DF5E602A59D}" presName="accentRepeatNode" presStyleLbl="solidFgAcc1" presStyleIdx="1" presStyleCnt="7" custScaleX="100046" custScaleY="100046"/>
      <dgm:spPr>
        <a:ln>
          <a:solidFill>
            <a:schemeClr val="accent4">
              <a:lumMod val="40000"/>
              <a:lumOff val="60000"/>
            </a:schemeClr>
          </a:solidFill>
        </a:ln>
      </dgm:spPr>
    </dgm:pt>
    <dgm:pt modelId="{E22EF7FE-4953-EE43-BF41-B26E503095FE}" type="pres">
      <dgm:prSet presAssocID="{8E178F29-0594-B746-B062-930E0F7C23EC}" presName="text_3" presStyleLbl="node1" presStyleIdx="2" presStyleCnt="7" custScaleY="99765">
        <dgm:presLayoutVars>
          <dgm:bulletEnabled val="1"/>
        </dgm:presLayoutVars>
      </dgm:prSet>
      <dgm:spPr/>
      <dgm:t>
        <a:bodyPr/>
        <a:lstStyle/>
        <a:p>
          <a:endParaRPr lang="fr-FR"/>
        </a:p>
      </dgm:t>
    </dgm:pt>
    <dgm:pt modelId="{A8038317-EEE3-334A-B5D9-4D7C3811AB6D}" type="pres">
      <dgm:prSet presAssocID="{8E178F29-0594-B746-B062-930E0F7C23EC}" presName="accent_3" presStyleCnt="0"/>
      <dgm:spPr/>
    </dgm:pt>
    <dgm:pt modelId="{A61BB3B5-C091-EB4A-9B5D-FBB992FC9127}" type="pres">
      <dgm:prSet presAssocID="{8E178F29-0594-B746-B062-930E0F7C23EC}" presName="accentRepeatNode" presStyleLbl="solidFgAcc1" presStyleIdx="2" presStyleCnt="7" custScaleX="100046" custScaleY="100046"/>
      <dgm:spPr>
        <a:ln>
          <a:solidFill>
            <a:schemeClr val="accent2">
              <a:lumMod val="40000"/>
              <a:lumOff val="60000"/>
            </a:schemeClr>
          </a:solidFill>
        </a:ln>
      </dgm:spPr>
    </dgm:pt>
    <dgm:pt modelId="{4A0B237B-B0A8-8F4B-95C9-2F17D546A870}" type="pres">
      <dgm:prSet presAssocID="{EC598343-E560-1344-AC2B-9381E140A551}" presName="text_4" presStyleLbl="node1" presStyleIdx="3" presStyleCnt="7" custScaleY="99765">
        <dgm:presLayoutVars>
          <dgm:bulletEnabled val="1"/>
        </dgm:presLayoutVars>
      </dgm:prSet>
      <dgm:spPr/>
      <dgm:t>
        <a:bodyPr/>
        <a:lstStyle/>
        <a:p>
          <a:endParaRPr lang="fr-FR"/>
        </a:p>
      </dgm:t>
    </dgm:pt>
    <dgm:pt modelId="{31B458BC-3870-8744-9010-F50170D8A1D4}" type="pres">
      <dgm:prSet presAssocID="{EC598343-E560-1344-AC2B-9381E140A551}" presName="accent_4" presStyleCnt="0"/>
      <dgm:spPr/>
    </dgm:pt>
    <dgm:pt modelId="{9C43B860-EED2-0744-A11C-47781A6D05DC}" type="pres">
      <dgm:prSet presAssocID="{EC598343-E560-1344-AC2B-9381E140A551}" presName="accentRepeatNode" presStyleLbl="solidFgAcc1" presStyleIdx="3" presStyleCnt="7" custScaleX="100046" custScaleY="100046"/>
      <dgm:spPr/>
    </dgm:pt>
    <dgm:pt modelId="{CFFCA0CE-71B1-4365-8E29-372EE8074A76}" type="pres">
      <dgm:prSet presAssocID="{833D479C-808F-4F5C-BE4C-909A506200FA}" presName="text_5" presStyleLbl="node1" presStyleIdx="4" presStyleCnt="7">
        <dgm:presLayoutVars>
          <dgm:bulletEnabled val="1"/>
        </dgm:presLayoutVars>
      </dgm:prSet>
      <dgm:spPr/>
      <dgm:t>
        <a:bodyPr/>
        <a:lstStyle/>
        <a:p>
          <a:endParaRPr lang="fr-FR"/>
        </a:p>
      </dgm:t>
    </dgm:pt>
    <dgm:pt modelId="{D5A411F8-7B4A-40A2-80DB-40383BDA31A1}" type="pres">
      <dgm:prSet presAssocID="{833D479C-808F-4F5C-BE4C-909A506200FA}" presName="accent_5" presStyleCnt="0"/>
      <dgm:spPr/>
    </dgm:pt>
    <dgm:pt modelId="{0D8BD6A7-704F-4A21-B75D-9A7A77020CE3}" type="pres">
      <dgm:prSet presAssocID="{833D479C-808F-4F5C-BE4C-909A506200FA}" presName="accentRepeatNode" presStyleLbl="solidFgAcc1" presStyleIdx="4" presStyleCnt="7"/>
      <dgm:spPr/>
    </dgm:pt>
    <dgm:pt modelId="{F808A9FC-DC41-4B31-BD35-93AC4501B6E8}" type="pres">
      <dgm:prSet presAssocID="{1FA2D3BD-7193-47D7-8A9B-63BF6AF66A2C}" presName="text_6" presStyleLbl="node1" presStyleIdx="5" presStyleCnt="7">
        <dgm:presLayoutVars>
          <dgm:bulletEnabled val="1"/>
        </dgm:presLayoutVars>
      </dgm:prSet>
      <dgm:spPr/>
      <dgm:t>
        <a:bodyPr/>
        <a:lstStyle/>
        <a:p>
          <a:endParaRPr lang="fr-FR"/>
        </a:p>
      </dgm:t>
    </dgm:pt>
    <dgm:pt modelId="{C989BBE3-88B4-4F84-9C71-B05A7AFDCC6A}" type="pres">
      <dgm:prSet presAssocID="{1FA2D3BD-7193-47D7-8A9B-63BF6AF66A2C}" presName="accent_6" presStyleCnt="0"/>
      <dgm:spPr/>
    </dgm:pt>
    <dgm:pt modelId="{67FA0C9B-842D-41E0-83C5-E84B91E562BC}" type="pres">
      <dgm:prSet presAssocID="{1FA2D3BD-7193-47D7-8A9B-63BF6AF66A2C}" presName="accentRepeatNode" presStyleLbl="solidFgAcc1" presStyleIdx="5" presStyleCnt="7"/>
      <dgm:spPr/>
    </dgm:pt>
    <dgm:pt modelId="{02024E63-0B11-4181-8233-AC72AF632C13}" type="pres">
      <dgm:prSet presAssocID="{AF83A582-986E-427C-A61A-B66B4223DBCD}" presName="text_7" presStyleLbl="node1" presStyleIdx="6" presStyleCnt="7">
        <dgm:presLayoutVars>
          <dgm:bulletEnabled val="1"/>
        </dgm:presLayoutVars>
      </dgm:prSet>
      <dgm:spPr/>
      <dgm:t>
        <a:bodyPr/>
        <a:lstStyle/>
        <a:p>
          <a:endParaRPr lang="fr-FR"/>
        </a:p>
      </dgm:t>
    </dgm:pt>
    <dgm:pt modelId="{E9DFE145-92F8-4D34-839B-703524C14D71}" type="pres">
      <dgm:prSet presAssocID="{AF83A582-986E-427C-A61A-B66B4223DBCD}" presName="accent_7" presStyleCnt="0"/>
      <dgm:spPr/>
    </dgm:pt>
    <dgm:pt modelId="{4A2A5F1A-2372-48F7-9E21-A039C8F58A76}" type="pres">
      <dgm:prSet presAssocID="{AF83A582-986E-427C-A61A-B66B4223DBCD}" presName="accentRepeatNode" presStyleLbl="solidFgAcc1" presStyleIdx="6" presStyleCnt="7"/>
      <dgm:spPr/>
    </dgm:pt>
  </dgm:ptLst>
  <dgm:cxnLst>
    <dgm:cxn modelId="{55B542D4-7B66-4868-90E1-235E7C287C8F}" type="presOf" srcId="{1FA2D3BD-7193-47D7-8A9B-63BF6AF66A2C}" destId="{F808A9FC-DC41-4B31-BD35-93AC4501B6E8}" srcOrd="0" destOrd="0" presId="urn:microsoft.com/office/officeart/2008/layout/VerticalCurvedList"/>
    <dgm:cxn modelId="{FEAFEED7-3E75-B54A-BE1A-55D2EEF62AC4}" type="presOf" srcId="{45A04E1D-6A96-6F49-B6E1-3DF5E602A59D}" destId="{5C3FCEEF-4EE3-3248-BC8C-06CB1CB95B38}" srcOrd="0" destOrd="0" presId="urn:microsoft.com/office/officeart/2008/layout/VerticalCurvedList"/>
    <dgm:cxn modelId="{71AAB42F-4872-0649-BC5B-BE472FEB88F4}" type="presOf" srcId="{8CE4A8BD-4B60-964A-9CFF-238B8DAB7581}" destId="{3ACF29E9-B90F-4440-9FF7-7FC52561E31A}" srcOrd="0" destOrd="0" presId="urn:microsoft.com/office/officeart/2008/layout/VerticalCurvedList"/>
    <dgm:cxn modelId="{C5849A63-E6B8-B54A-83A1-076825334306}" srcId="{8CE4A8BD-4B60-964A-9CFF-238B8DAB7581}" destId="{0AD8D2A3-F609-3D4A-B831-7412B5F63DD5}" srcOrd="0" destOrd="0" parTransId="{F39C3FA8-E95F-504F-8F1C-6ADE35AFD29B}" sibTransId="{4ADC3720-07BA-3346-B772-276B43A96274}"/>
    <dgm:cxn modelId="{F88C7962-E256-4292-BA9B-120F8F6F4DEF}" type="presOf" srcId="{833D479C-808F-4F5C-BE4C-909A506200FA}" destId="{CFFCA0CE-71B1-4365-8E29-372EE8074A76}" srcOrd="0" destOrd="0" presId="urn:microsoft.com/office/officeart/2008/layout/VerticalCurvedList"/>
    <dgm:cxn modelId="{332BCB3C-8ECB-FB4B-8CB9-5B947CACB8A7}" srcId="{8CE4A8BD-4B60-964A-9CFF-238B8DAB7581}" destId="{45A04E1D-6A96-6F49-B6E1-3DF5E602A59D}" srcOrd="1" destOrd="0" parTransId="{C65341E5-E904-A548-8A6A-C9B8196B9D6E}" sibTransId="{CB4A3F8F-34C6-6649-889F-178E93305835}"/>
    <dgm:cxn modelId="{577B7670-455D-427A-BB1F-EBEA4D6476CF}" srcId="{8CE4A8BD-4B60-964A-9CFF-238B8DAB7581}" destId="{940E59C9-4372-4D5E-9322-3AE58D977645}" srcOrd="7" destOrd="0" parTransId="{E4D1D3C4-5DB5-4698-A201-CE9B522F0F8F}" sibTransId="{8C26CFB6-0AF0-42EB-B4F6-BDD0E3A6C0E9}"/>
    <dgm:cxn modelId="{11C7F76F-DE11-4A0E-919E-8C66C75CC2A0}" type="presOf" srcId="{AF83A582-986E-427C-A61A-B66B4223DBCD}" destId="{02024E63-0B11-4181-8233-AC72AF632C13}" srcOrd="0" destOrd="0" presId="urn:microsoft.com/office/officeart/2008/layout/VerticalCurvedList"/>
    <dgm:cxn modelId="{8C42BF2E-C1F6-D84E-80CB-13427989CFE1}" type="presOf" srcId="{8E178F29-0594-B746-B062-930E0F7C23EC}" destId="{E22EF7FE-4953-EE43-BF41-B26E503095FE}" srcOrd="0" destOrd="0" presId="urn:microsoft.com/office/officeart/2008/layout/VerticalCurvedList"/>
    <dgm:cxn modelId="{45A1FF42-A36D-B14C-912D-5BEEDFA962C9}" srcId="{8CE4A8BD-4B60-964A-9CFF-238B8DAB7581}" destId="{EC598343-E560-1344-AC2B-9381E140A551}" srcOrd="3" destOrd="0" parTransId="{8A7CF0D5-37E3-7A45-B5A2-D302163F747D}" sibTransId="{FF23C991-47C8-2B4F-B9ED-9B95F0FE1CA5}"/>
    <dgm:cxn modelId="{6AEDF645-6412-7D47-BD73-045DAB0CF940}" srcId="{8CE4A8BD-4B60-964A-9CFF-238B8DAB7581}" destId="{8E178F29-0594-B746-B062-930E0F7C23EC}" srcOrd="2" destOrd="0" parTransId="{39563683-8802-A94C-A048-6EF8CAD64E52}" sibTransId="{579588F6-4481-3145-94AE-0614BE782F5D}"/>
    <dgm:cxn modelId="{55466CCC-3B63-4117-AC00-2AA7147FDDAD}" srcId="{8CE4A8BD-4B60-964A-9CFF-238B8DAB7581}" destId="{AF83A582-986E-427C-A61A-B66B4223DBCD}" srcOrd="6" destOrd="0" parTransId="{08A2DBE6-5709-4E6B-9AAD-680436D2DD98}" sibTransId="{0FFB5463-4E99-4442-B5FF-53A470EF7139}"/>
    <dgm:cxn modelId="{F77C90AF-6CCC-4046-A1A7-93DA8B1DDF1A}" type="presOf" srcId="{0AD8D2A3-F609-3D4A-B831-7412B5F63DD5}" destId="{81414AFA-A996-3640-838B-DA6E5D0F0B6F}" srcOrd="0" destOrd="0" presId="urn:microsoft.com/office/officeart/2008/layout/VerticalCurvedList"/>
    <dgm:cxn modelId="{2D51A71D-5031-4C90-8427-4DF4F3EF14FE}" srcId="{8CE4A8BD-4B60-964A-9CFF-238B8DAB7581}" destId="{833D479C-808F-4F5C-BE4C-909A506200FA}" srcOrd="4" destOrd="0" parTransId="{AFF12C1F-2A20-4A54-B8C9-6B374981F5E7}" sibTransId="{F765642B-39C0-4913-A0C1-A47B008F6492}"/>
    <dgm:cxn modelId="{D21B57EF-AE67-403C-A939-9726607665F4}" srcId="{8CE4A8BD-4B60-964A-9CFF-238B8DAB7581}" destId="{1FA2D3BD-7193-47D7-8A9B-63BF6AF66A2C}" srcOrd="5" destOrd="0" parTransId="{5CB806D1-4398-40B0-BB27-F2E574AC7661}" sibTransId="{41C1FECE-344E-4528-97AA-D2AA4D99686D}"/>
    <dgm:cxn modelId="{A2921601-160B-424E-ABED-1B91AE4A48A7}" type="presOf" srcId="{EC598343-E560-1344-AC2B-9381E140A551}" destId="{4A0B237B-B0A8-8F4B-95C9-2F17D546A870}" srcOrd="0" destOrd="0" presId="urn:microsoft.com/office/officeart/2008/layout/VerticalCurvedList"/>
    <dgm:cxn modelId="{E727419D-696F-F243-8376-76E9A79E3D9E}" type="presOf" srcId="{4ADC3720-07BA-3346-B772-276B43A96274}" destId="{77684527-B1BB-BF47-9533-213C5D6EE722}" srcOrd="0" destOrd="0" presId="urn:microsoft.com/office/officeart/2008/layout/VerticalCurvedList"/>
    <dgm:cxn modelId="{4AE2FFAC-C389-6E47-8F97-B5DF1D015915}" type="presParOf" srcId="{3ACF29E9-B90F-4440-9FF7-7FC52561E31A}" destId="{C28DC83F-342E-914E-883C-BA71B441FBF8}" srcOrd="0" destOrd="0" presId="urn:microsoft.com/office/officeart/2008/layout/VerticalCurvedList"/>
    <dgm:cxn modelId="{505F368A-996A-A442-918C-1905754FA8A3}" type="presParOf" srcId="{C28DC83F-342E-914E-883C-BA71B441FBF8}" destId="{8DFE84DC-1710-CF44-8DA0-94D522704F0A}" srcOrd="0" destOrd="0" presId="urn:microsoft.com/office/officeart/2008/layout/VerticalCurvedList"/>
    <dgm:cxn modelId="{11879DAA-2ACA-5044-A1A6-2CB0A36AEA7F}" type="presParOf" srcId="{8DFE84DC-1710-CF44-8DA0-94D522704F0A}" destId="{DB8BDFA6-0E4D-C048-BA1B-5BE457B21971}" srcOrd="0" destOrd="0" presId="urn:microsoft.com/office/officeart/2008/layout/VerticalCurvedList"/>
    <dgm:cxn modelId="{19B74746-C929-CB4D-B0E0-426C6C4CF288}" type="presParOf" srcId="{8DFE84DC-1710-CF44-8DA0-94D522704F0A}" destId="{77684527-B1BB-BF47-9533-213C5D6EE722}" srcOrd="1" destOrd="0" presId="urn:microsoft.com/office/officeart/2008/layout/VerticalCurvedList"/>
    <dgm:cxn modelId="{92DE4442-8179-9C47-82FB-43992CAAA0FD}" type="presParOf" srcId="{8DFE84DC-1710-CF44-8DA0-94D522704F0A}" destId="{6CC4FF51-707F-0E4F-99B8-E0CD3D8C8BB6}" srcOrd="2" destOrd="0" presId="urn:microsoft.com/office/officeart/2008/layout/VerticalCurvedList"/>
    <dgm:cxn modelId="{92445B00-5028-284D-81D1-12DD143A79CA}" type="presParOf" srcId="{8DFE84DC-1710-CF44-8DA0-94D522704F0A}" destId="{131DBAA2-BD12-5E45-A51D-741BCECEC3BE}" srcOrd="3" destOrd="0" presId="urn:microsoft.com/office/officeart/2008/layout/VerticalCurvedList"/>
    <dgm:cxn modelId="{BC262B35-F502-CF4B-AE17-4022AC0B2AE0}" type="presParOf" srcId="{C28DC83F-342E-914E-883C-BA71B441FBF8}" destId="{81414AFA-A996-3640-838B-DA6E5D0F0B6F}" srcOrd="1" destOrd="0" presId="urn:microsoft.com/office/officeart/2008/layout/VerticalCurvedList"/>
    <dgm:cxn modelId="{A82D48AE-9087-BB49-AF0E-73FCAC7BC8FE}" type="presParOf" srcId="{C28DC83F-342E-914E-883C-BA71B441FBF8}" destId="{9C2CA6CA-1081-4F40-A4E1-7460E1B9EF36}" srcOrd="2" destOrd="0" presId="urn:microsoft.com/office/officeart/2008/layout/VerticalCurvedList"/>
    <dgm:cxn modelId="{74605838-B55E-C642-A946-53866098ED18}" type="presParOf" srcId="{9C2CA6CA-1081-4F40-A4E1-7460E1B9EF36}" destId="{78ED3D84-8621-5F43-A04C-73D1DF26994A}" srcOrd="0" destOrd="0" presId="urn:microsoft.com/office/officeart/2008/layout/VerticalCurvedList"/>
    <dgm:cxn modelId="{47A147A1-FCF1-F54B-BA7B-4A3514CEA1CA}" type="presParOf" srcId="{C28DC83F-342E-914E-883C-BA71B441FBF8}" destId="{5C3FCEEF-4EE3-3248-BC8C-06CB1CB95B38}" srcOrd="3" destOrd="0" presId="urn:microsoft.com/office/officeart/2008/layout/VerticalCurvedList"/>
    <dgm:cxn modelId="{A2C1E76D-C054-1148-BD6A-B23011A11D4D}" type="presParOf" srcId="{C28DC83F-342E-914E-883C-BA71B441FBF8}" destId="{D59D1E28-6DD3-EF4A-9D9B-C338A4145747}" srcOrd="4" destOrd="0" presId="urn:microsoft.com/office/officeart/2008/layout/VerticalCurvedList"/>
    <dgm:cxn modelId="{5C0C0232-8F54-2548-B445-647F8DBC482C}" type="presParOf" srcId="{D59D1E28-6DD3-EF4A-9D9B-C338A4145747}" destId="{377C118F-DBDF-E949-A5B4-357A0A0205F8}" srcOrd="0" destOrd="0" presId="urn:microsoft.com/office/officeart/2008/layout/VerticalCurvedList"/>
    <dgm:cxn modelId="{40CC1DB2-EFBF-6B46-A7C1-B376490BDC6C}" type="presParOf" srcId="{C28DC83F-342E-914E-883C-BA71B441FBF8}" destId="{E22EF7FE-4953-EE43-BF41-B26E503095FE}" srcOrd="5" destOrd="0" presId="urn:microsoft.com/office/officeart/2008/layout/VerticalCurvedList"/>
    <dgm:cxn modelId="{489C51F5-A4AC-A241-9D4C-5EA3765EC30E}" type="presParOf" srcId="{C28DC83F-342E-914E-883C-BA71B441FBF8}" destId="{A8038317-EEE3-334A-B5D9-4D7C3811AB6D}" srcOrd="6" destOrd="0" presId="urn:microsoft.com/office/officeart/2008/layout/VerticalCurvedList"/>
    <dgm:cxn modelId="{9CF25F9A-E8FE-D84A-A55C-40AB799DB74C}" type="presParOf" srcId="{A8038317-EEE3-334A-B5D9-4D7C3811AB6D}" destId="{A61BB3B5-C091-EB4A-9B5D-FBB992FC9127}" srcOrd="0" destOrd="0" presId="urn:microsoft.com/office/officeart/2008/layout/VerticalCurvedList"/>
    <dgm:cxn modelId="{FAE7F4AB-4138-E644-B24B-7400A68A92B5}" type="presParOf" srcId="{C28DC83F-342E-914E-883C-BA71B441FBF8}" destId="{4A0B237B-B0A8-8F4B-95C9-2F17D546A870}" srcOrd="7" destOrd="0" presId="urn:microsoft.com/office/officeart/2008/layout/VerticalCurvedList"/>
    <dgm:cxn modelId="{3161F7B1-E260-514B-AB34-67CCA12B7770}" type="presParOf" srcId="{C28DC83F-342E-914E-883C-BA71B441FBF8}" destId="{31B458BC-3870-8744-9010-F50170D8A1D4}" srcOrd="8" destOrd="0" presId="urn:microsoft.com/office/officeart/2008/layout/VerticalCurvedList"/>
    <dgm:cxn modelId="{3764A2B0-E01D-B147-949C-88F07F6D3459}" type="presParOf" srcId="{31B458BC-3870-8744-9010-F50170D8A1D4}" destId="{9C43B860-EED2-0744-A11C-47781A6D05DC}" srcOrd="0" destOrd="0" presId="urn:microsoft.com/office/officeart/2008/layout/VerticalCurvedList"/>
    <dgm:cxn modelId="{E926B84C-D868-46C9-AC14-955B9DFF1D97}" type="presParOf" srcId="{C28DC83F-342E-914E-883C-BA71B441FBF8}" destId="{CFFCA0CE-71B1-4365-8E29-372EE8074A76}" srcOrd="9" destOrd="0" presId="urn:microsoft.com/office/officeart/2008/layout/VerticalCurvedList"/>
    <dgm:cxn modelId="{D0804EDE-8CFF-4B86-BEF6-C6B90326646F}" type="presParOf" srcId="{C28DC83F-342E-914E-883C-BA71B441FBF8}" destId="{D5A411F8-7B4A-40A2-80DB-40383BDA31A1}" srcOrd="10" destOrd="0" presId="urn:microsoft.com/office/officeart/2008/layout/VerticalCurvedList"/>
    <dgm:cxn modelId="{92BC1CA6-AE7F-4FDD-B8CD-2171DF267128}" type="presParOf" srcId="{D5A411F8-7B4A-40A2-80DB-40383BDA31A1}" destId="{0D8BD6A7-704F-4A21-B75D-9A7A77020CE3}" srcOrd="0" destOrd="0" presId="urn:microsoft.com/office/officeart/2008/layout/VerticalCurvedList"/>
    <dgm:cxn modelId="{F410CDE1-157E-4481-8AFA-E3002ABBED30}" type="presParOf" srcId="{C28DC83F-342E-914E-883C-BA71B441FBF8}" destId="{F808A9FC-DC41-4B31-BD35-93AC4501B6E8}" srcOrd="11" destOrd="0" presId="urn:microsoft.com/office/officeart/2008/layout/VerticalCurvedList"/>
    <dgm:cxn modelId="{C0A653AF-8071-4068-8E32-5B90E48B81E8}" type="presParOf" srcId="{C28DC83F-342E-914E-883C-BA71B441FBF8}" destId="{C989BBE3-88B4-4F84-9C71-B05A7AFDCC6A}" srcOrd="12" destOrd="0" presId="urn:microsoft.com/office/officeart/2008/layout/VerticalCurvedList"/>
    <dgm:cxn modelId="{B1E505C7-98CA-4E41-8BE9-FC90EB696E63}" type="presParOf" srcId="{C989BBE3-88B4-4F84-9C71-B05A7AFDCC6A}" destId="{67FA0C9B-842D-41E0-83C5-E84B91E562BC}" srcOrd="0" destOrd="0" presId="urn:microsoft.com/office/officeart/2008/layout/VerticalCurvedList"/>
    <dgm:cxn modelId="{A915F3C4-7EF4-4652-9D62-230EA8001802}" type="presParOf" srcId="{C28DC83F-342E-914E-883C-BA71B441FBF8}" destId="{02024E63-0B11-4181-8233-AC72AF632C13}" srcOrd="13" destOrd="0" presId="urn:microsoft.com/office/officeart/2008/layout/VerticalCurvedList"/>
    <dgm:cxn modelId="{93639EDF-C0DC-4A03-AB8F-AE2154A79029}" type="presParOf" srcId="{C28DC83F-342E-914E-883C-BA71B441FBF8}" destId="{E9DFE145-92F8-4D34-839B-703524C14D71}" srcOrd="14" destOrd="0" presId="urn:microsoft.com/office/officeart/2008/layout/VerticalCurvedList"/>
    <dgm:cxn modelId="{0DDAADC7-D6C8-42C6-BB6B-9D8777F0A3B1}" type="presParOf" srcId="{E9DFE145-92F8-4D34-839B-703524C14D71}" destId="{4A2A5F1A-2372-48F7-9E21-A039C8F58A76}"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7047C53-2AA0-774D-9245-16BF8092C9A5}" type="doc">
      <dgm:prSet loTypeId="urn:microsoft.com/office/officeart/2005/8/layout/gear1" loCatId="" qsTypeId="urn:microsoft.com/office/officeart/2005/8/quickstyle/simple1" qsCatId="simple" csTypeId="urn:microsoft.com/office/officeart/2005/8/colors/accent0_1" csCatId="mainScheme" phldr="1"/>
      <dgm:spPr/>
      <dgm:t>
        <a:bodyPr/>
        <a:lstStyle/>
        <a:p>
          <a:endParaRPr lang="fr-FR"/>
        </a:p>
      </dgm:t>
    </dgm:pt>
    <dgm:pt modelId="{9ACEE41D-2442-1E41-9A1D-F33F66EDFC7F}">
      <dgm:prSet phldrT="[Text]"/>
      <dgm:spPr/>
      <dgm:t>
        <a:bodyPr/>
        <a:lstStyle/>
        <a:p>
          <a:r>
            <a:rPr lang="ar-DZ" dirty="0" smtClean="0"/>
            <a:t>بناء النقل والقدرة</a:t>
          </a:r>
          <a:endParaRPr lang="fr-FR" dirty="0" smtClean="0"/>
        </a:p>
      </dgm:t>
    </dgm:pt>
    <dgm:pt modelId="{9C9EA484-5091-5249-8AC3-3669C82365FD}" type="parTrans" cxnId="{FD2DBAFB-2E95-C849-BCF7-7A8A36416513}">
      <dgm:prSet/>
      <dgm:spPr/>
      <dgm:t>
        <a:bodyPr/>
        <a:lstStyle/>
        <a:p>
          <a:endParaRPr lang="en-GB"/>
        </a:p>
      </dgm:t>
    </dgm:pt>
    <dgm:pt modelId="{C6775AA2-C129-5C4C-AD57-B2FDAC173947}" type="sibTrans" cxnId="{FD2DBAFB-2E95-C849-BCF7-7A8A36416513}">
      <dgm:prSet/>
      <dgm:spPr/>
      <dgm:t>
        <a:bodyPr/>
        <a:lstStyle/>
        <a:p>
          <a:endParaRPr lang="en-GB"/>
        </a:p>
      </dgm:t>
    </dgm:pt>
    <dgm:pt modelId="{560089A8-3BF9-AF44-AA3A-56969564F6FB}">
      <dgm:prSet phldrT="[Text]"/>
      <dgm:spPr/>
      <dgm:t>
        <a:bodyPr/>
        <a:lstStyle/>
        <a:p>
          <a:r>
            <a:rPr lang="ar-DZ" dirty="0" smtClean="0"/>
            <a:t>بناء النقل والقدرة</a:t>
          </a:r>
          <a:endParaRPr lang="fr-FR" dirty="0" smtClean="0"/>
        </a:p>
      </dgm:t>
    </dgm:pt>
    <dgm:pt modelId="{14C79D90-98C6-3E47-B845-B00CA6B6E395}" type="parTrans" cxnId="{86A1E650-5389-7843-B42E-6FCA62964C17}">
      <dgm:prSet/>
      <dgm:spPr/>
      <dgm:t>
        <a:bodyPr/>
        <a:lstStyle/>
        <a:p>
          <a:endParaRPr lang="en-GB"/>
        </a:p>
      </dgm:t>
    </dgm:pt>
    <dgm:pt modelId="{48D259F7-A77E-8644-AFF4-ED93232530E2}" type="sibTrans" cxnId="{86A1E650-5389-7843-B42E-6FCA62964C17}">
      <dgm:prSet/>
      <dgm:spPr/>
      <dgm:t>
        <a:bodyPr/>
        <a:lstStyle/>
        <a:p>
          <a:endParaRPr lang="en-GB"/>
        </a:p>
      </dgm:t>
    </dgm:pt>
    <dgm:pt modelId="{C79CFD03-4979-CA49-B7F6-00232CEF060A}">
      <dgm:prSet phldrT="[Text]" custT="1"/>
      <dgm:spPr/>
      <dgm:t>
        <a:bodyPr/>
        <a:lstStyle/>
        <a:p>
          <a:r>
            <a:rPr lang="ar-DZ" sz="1200" dirty="0" smtClean="0"/>
            <a:t>الدفاع</a:t>
          </a:r>
          <a:endParaRPr lang="fr-FR" sz="1200" dirty="0" smtClean="0"/>
        </a:p>
      </dgm:t>
    </dgm:pt>
    <dgm:pt modelId="{AF489BE4-FE94-AD43-A332-96B383B346DE}" type="parTrans" cxnId="{444802D4-D2EC-6544-B017-48B411249ED5}">
      <dgm:prSet/>
      <dgm:spPr/>
      <dgm:t>
        <a:bodyPr/>
        <a:lstStyle/>
        <a:p>
          <a:endParaRPr lang="en-GB"/>
        </a:p>
      </dgm:t>
    </dgm:pt>
    <dgm:pt modelId="{84158D2E-A998-194F-BE57-8D8AC8805D5C}" type="sibTrans" cxnId="{444802D4-D2EC-6544-B017-48B411249ED5}">
      <dgm:prSet/>
      <dgm:spPr/>
      <dgm:t>
        <a:bodyPr/>
        <a:lstStyle/>
        <a:p>
          <a:endParaRPr lang="en-GB"/>
        </a:p>
      </dgm:t>
    </dgm:pt>
    <dgm:pt modelId="{8F9DC0C3-DDD2-4A60-946D-D96C014EBE43}">
      <dgm:prSet phldrT="[Text]"/>
      <dgm:spPr/>
      <dgm:t>
        <a:bodyPr/>
        <a:lstStyle/>
        <a:p>
          <a:endParaRPr lang="fr-FR"/>
        </a:p>
      </dgm:t>
    </dgm:pt>
    <dgm:pt modelId="{0C3703C3-98A2-473E-8789-14CA76E41A7E}" type="parTrans" cxnId="{BAF42E9A-E19C-45A0-BFBD-1A577BB0B0F0}">
      <dgm:prSet/>
      <dgm:spPr/>
      <dgm:t>
        <a:bodyPr/>
        <a:lstStyle/>
        <a:p>
          <a:endParaRPr lang="fr-FR"/>
        </a:p>
      </dgm:t>
    </dgm:pt>
    <dgm:pt modelId="{4D009369-B041-476A-BF11-65BD5FB8F8CC}" type="sibTrans" cxnId="{BAF42E9A-E19C-45A0-BFBD-1A577BB0B0F0}">
      <dgm:prSet/>
      <dgm:spPr/>
      <dgm:t>
        <a:bodyPr/>
        <a:lstStyle/>
        <a:p>
          <a:endParaRPr lang="fr-FR"/>
        </a:p>
      </dgm:t>
    </dgm:pt>
    <dgm:pt modelId="{3BFBB4DF-B986-45A2-8F72-D024CD4CEC93}">
      <dgm:prSet phldrT="[Text]"/>
      <dgm:spPr/>
      <dgm:t>
        <a:bodyPr/>
        <a:lstStyle/>
        <a:p>
          <a:endParaRPr lang="fr-FR"/>
        </a:p>
      </dgm:t>
    </dgm:pt>
    <dgm:pt modelId="{8D1A0607-C330-4F28-9640-8D83B8BA6AD4}" type="parTrans" cxnId="{97347A6F-D45C-473C-B37A-C58F9080CA21}">
      <dgm:prSet/>
      <dgm:spPr/>
      <dgm:t>
        <a:bodyPr/>
        <a:lstStyle/>
        <a:p>
          <a:endParaRPr lang="fr-FR"/>
        </a:p>
      </dgm:t>
    </dgm:pt>
    <dgm:pt modelId="{043A560E-922F-4119-8BA5-6671EEFDC418}" type="sibTrans" cxnId="{97347A6F-D45C-473C-B37A-C58F9080CA21}">
      <dgm:prSet/>
      <dgm:spPr/>
      <dgm:t>
        <a:bodyPr/>
        <a:lstStyle/>
        <a:p>
          <a:endParaRPr lang="fr-FR"/>
        </a:p>
      </dgm:t>
    </dgm:pt>
    <dgm:pt modelId="{DA19B09D-2384-5B4F-AB73-E12044D5E1D7}" type="pres">
      <dgm:prSet presAssocID="{E7047C53-2AA0-774D-9245-16BF8092C9A5}" presName="composite" presStyleCnt="0">
        <dgm:presLayoutVars>
          <dgm:chMax val="3"/>
          <dgm:animLvl val="lvl"/>
          <dgm:resizeHandles val="exact"/>
        </dgm:presLayoutVars>
      </dgm:prSet>
      <dgm:spPr/>
      <dgm:t>
        <a:bodyPr/>
        <a:lstStyle/>
        <a:p>
          <a:endParaRPr lang="fr-FR"/>
        </a:p>
      </dgm:t>
    </dgm:pt>
    <dgm:pt modelId="{777A5EED-128A-DF40-8DDA-74EFBF483552}" type="pres">
      <dgm:prSet presAssocID="{9ACEE41D-2442-1E41-9A1D-F33F66EDFC7F}" presName="gear1" presStyleLbl="node1" presStyleIdx="0" presStyleCnt="3">
        <dgm:presLayoutVars>
          <dgm:chMax val="1"/>
          <dgm:bulletEnabled val="1"/>
        </dgm:presLayoutVars>
      </dgm:prSet>
      <dgm:spPr/>
      <dgm:t>
        <a:bodyPr/>
        <a:lstStyle/>
        <a:p>
          <a:endParaRPr lang="fr-FR"/>
        </a:p>
      </dgm:t>
    </dgm:pt>
    <dgm:pt modelId="{3C1C0D92-81A8-1A4F-B84C-57266ED646A7}" type="pres">
      <dgm:prSet presAssocID="{9ACEE41D-2442-1E41-9A1D-F33F66EDFC7F}" presName="gear1srcNode" presStyleLbl="node1" presStyleIdx="0" presStyleCnt="3"/>
      <dgm:spPr/>
      <dgm:t>
        <a:bodyPr/>
        <a:lstStyle/>
        <a:p>
          <a:endParaRPr lang="fr-FR"/>
        </a:p>
      </dgm:t>
    </dgm:pt>
    <dgm:pt modelId="{3601F8B2-92FF-8D4B-A8BB-E8D33840B75F}" type="pres">
      <dgm:prSet presAssocID="{9ACEE41D-2442-1E41-9A1D-F33F66EDFC7F}" presName="gear1dstNode" presStyleLbl="node1" presStyleIdx="0" presStyleCnt="3"/>
      <dgm:spPr/>
      <dgm:t>
        <a:bodyPr/>
        <a:lstStyle/>
        <a:p>
          <a:endParaRPr lang="fr-FR"/>
        </a:p>
      </dgm:t>
    </dgm:pt>
    <dgm:pt modelId="{7ECD30F9-0BE9-EC42-A719-713436533CB6}" type="pres">
      <dgm:prSet presAssocID="{560089A8-3BF9-AF44-AA3A-56969564F6FB}" presName="gear2" presStyleLbl="node1" presStyleIdx="1" presStyleCnt="3">
        <dgm:presLayoutVars>
          <dgm:chMax val="1"/>
          <dgm:bulletEnabled val="1"/>
        </dgm:presLayoutVars>
      </dgm:prSet>
      <dgm:spPr/>
      <dgm:t>
        <a:bodyPr/>
        <a:lstStyle/>
        <a:p>
          <a:endParaRPr lang="fr-FR"/>
        </a:p>
      </dgm:t>
    </dgm:pt>
    <dgm:pt modelId="{AAFFA8A9-78E4-5E41-B719-A241FA554CA4}" type="pres">
      <dgm:prSet presAssocID="{560089A8-3BF9-AF44-AA3A-56969564F6FB}" presName="gear2srcNode" presStyleLbl="node1" presStyleIdx="1" presStyleCnt="3"/>
      <dgm:spPr/>
      <dgm:t>
        <a:bodyPr/>
        <a:lstStyle/>
        <a:p>
          <a:endParaRPr lang="fr-FR"/>
        </a:p>
      </dgm:t>
    </dgm:pt>
    <dgm:pt modelId="{894FEE42-CD11-2B4A-90DF-60D49CA17FBD}" type="pres">
      <dgm:prSet presAssocID="{560089A8-3BF9-AF44-AA3A-56969564F6FB}" presName="gear2dstNode" presStyleLbl="node1" presStyleIdx="1" presStyleCnt="3"/>
      <dgm:spPr/>
      <dgm:t>
        <a:bodyPr/>
        <a:lstStyle/>
        <a:p>
          <a:endParaRPr lang="fr-FR"/>
        </a:p>
      </dgm:t>
    </dgm:pt>
    <dgm:pt modelId="{A9FEA741-2438-DC4A-8BE0-48F6D85D5F64}" type="pres">
      <dgm:prSet presAssocID="{C79CFD03-4979-CA49-B7F6-00232CEF060A}" presName="gear3" presStyleLbl="node1" presStyleIdx="2" presStyleCnt="3"/>
      <dgm:spPr/>
      <dgm:t>
        <a:bodyPr/>
        <a:lstStyle/>
        <a:p>
          <a:endParaRPr lang="fr-FR"/>
        </a:p>
      </dgm:t>
    </dgm:pt>
    <dgm:pt modelId="{A7BD4048-3384-7940-8A30-9A1BB36F37EC}" type="pres">
      <dgm:prSet presAssocID="{C79CFD03-4979-CA49-B7F6-00232CEF060A}" presName="gear3tx" presStyleLbl="node1" presStyleIdx="2" presStyleCnt="3">
        <dgm:presLayoutVars>
          <dgm:chMax val="1"/>
          <dgm:bulletEnabled val="1"/>
        </dgm:presLayoutVars>
      </dgm:prSet>
      <dgm:spPr/>
      <dgm:t>
        <a:bodyPr/>
        <a:lstStyle/>
        <a:p>
          <a:endParaRPr lang="fr-FR"/>
        </a:p>
      </dgm:t>
    </dgm:pt>
    <dgm:pt modelId="{07DC04EA-D989-FE40-A5AB-FCE996216795}" type="pres">
      <dgm:prSet presAssocID="{C79CFD03-4979-CA49-B7F6-00232CEF060A}" presName="gear3srcNode" presStyleLbl="node1" presStyleIdx="2" presStyleCnt="3"/>
      <dgm:spPr/>
      <dgm:t>
        <a:bodyPr/>
        <a:lstStyle/>
        <a:p>
          <a:endParaRPr lang="fr-FR"/>
        </a:p>
      </dgm:t>
    </dgm:pt>
    <dgm:pt modelId="{E057E577-0F7F-494D-92A4-F06D254CFB37}" type="pres">
      <dgm:prSet presAssocID="{C79CFD03-4979-CA49-B7F6-00232CEF060A}" presName="gear3dstNode" presStyleLbl="node1" presStyleIdx="2" presStyleCnt="3"/>
      <dgm:spPr/>
      <dgm:t>
        <a:bodyPr/>
        <a:lstStyle/>
        <a:p>
          <a:endParaRPr lang="fr-FR"/>
        </a:p>
      </dgm:t>
    </dgm:pt>
    <dgm:pt modelId="{4834636A-B64B-6049-8727-0AA82C3A1889}" type="pres">
      <dgm:prSet presAssocID="{C6775AA2-C129-5C4C-AD57-B2FDAC173947}" presName="connector1" presStyleLbl="sibTrans2D1" presStyleIdx="0" presStyleCnt="3"/>
      <dgm:spPr/>
      <dgm:t>
        <a:bodyPr/>
        <a:lstStyle/>
        <a:p>
          <a:endParaRPr lang="fr-FR"/>
        </a:p>
      </dgm:t>
    </dgm:pt>
    <dgm:pt modelId="{019FB9A2-66BB-7247-8714-F27E8440A84F}" type="pres">
      <dgm:prSet presAssocID="{48D259F7-A77E-8644-AFF4-ED93232530E2}" presName="connector2" presStyleLbl="sibTrans2D1" presStyleIdx="1" presStyleCnt="3" custAng="15963210" custLinFactNeighborX="2895" custLinFactNeighborY="13476"/>
      <dgm:spPr/>
      <dgm:t>
        <a:bodyPr/>
        <a:lstStyle/>
        <a:p>
          <a:endParaRPr lang="fr-FR"/>
        </a:p>
      </dgm:t>
    </dgm:pt>
    <dgm:pt modelId="{08184CFD-F0A5-C04E-B6BE-7B3DBFF2B209}" type="pres">
      <dgm:prSet presAssocID="{84158D2E-A998-194F-BE57-8D8AC8805D5C}" presName="connector3" presStyleLbl="sibTrans2D1" presStyleIdx="2" presStyleCnt="3" custAng="7916836" custLinFactNeighborX="2387" custLinFactNeighborY="-2787"/>
      <dgm:spPr/>
      <dgm:t>
        <a:bodyPr/>
        <a:lstStyle/>
        <a:p>
          <a:endParaRPr lang="fr-FR"/>
        </a:p>
      </dgm:t>
    </dgm:pt>
  </dgm:ptLst>
  <dgm:cxnLst>
    <dgm:cxn modelId="{729FB550-3EB5-C74B-B27D-270EDB8ECEC5}" type="presOf" srcId="{560089A8-3BF9-AF44-AA3A-56969564F6FB}" destId="{894FEE42-CD11-2B4A-90DF-60D49CA17FBD}" srcOrd="2" destOrd="0" presId="urn:microsoft.com/office/officeart/2005/8/layout/gear1"/>
    <dgm:cxn modelId="{EBF88E8F-F0AE-1F45-B214-6748B68793D6}" type="presOf" srcId="{9ACEE41D-2442-1E41-9A1D-F33F66EDFC7F}" destId="{777A5EED-128A-DF40-8DDA-74EFBF483552}" srcOrd="0" destOrd="0" presId="urn:microsoft.com/office/officeart/2005/8/layout/gear1"/>
    <dgm:cxn modelId="{6F9D8209-69BF-3D48-8579-BB429DFB009C}" type="presOf" srcId="{C79CFD03-4979-CA49-B7F6-00232CEF060A}" destId="{A9FEA741-2438-DC4A-8BE0-48F6D85D5F64}" srcOrd="0" destOrd="0" presId="urn:microsoft.com/office/officeart/2005/8/layout/gear1"/>
    <dgm:cxn modelId="{D298A4A0-2880-2745-9631-22584638C0DD}" type="presOf" srcId="{560089A8-3BF9-AF44-AA3A-56969564F6FB}" destId="{AAFFA8A9-78E4-5E41-B719-A241FA554CA4}" srcOrd="1" destOrd="0" presId="urn:microsoft.com/office/officeart/2005/8/layout/gear1"/>
    <dgm:cxn modelId="{558621AE-B664-1944-99E2-7C918783157E}" type="presOf" srcId="{E7047C53-2AA0-774D-9245-16BF8092C9A5}" destId="{DA19B09D-2384-5B4F-AB73-E12044D5E1D7}" srcOrd="0" destOrd="0" presId="urn:microsoft.com/office/officeart/2005/8/layout/gear1"/>
    <dgm:cxn modelId="{86A1E650-5389-7843-B42E-6FCA62964C17}" srcId="{E7047C53-2AA0-774D-9245-16BF8092C9A5}" destId="{560089A8-3BF9-AF44-AA3A-56969564F6FB}" srcOrd="1" destOrd="0" parTransId="{14C79D90-98C6-3E47-B845-B00CA6B6E395}" sibTransId="{48D259F7-A77E-8644-AFF4-ED93232530E2}"/>
    <dgm:cxn modelId="{FD2DBAFB-2E95-C849-BCF7-7A8A36416513}" srcId="{E7047C53-2AA0-774D-9245-16BF8092C9A5}" destId="{9ACEE41D-2442-1E41-9A1D-F33F66EDFC7F}" srcOrd="0" destOrd="0" parTransId="{9C9EA484-5091-5249-8AC3-3669C82365FD}" sibTransId="{C6775AA2-C129-5C4C-AD57-B2FDAC173947}"/>
    <dgm:cxn modelId="{8B5D7ABD-31FC-FE49-8B4E-480D2C260323}" type="presOf" srcId="{C6775AA2-C129-5C4C-AD57-B2FDAC173947}" destId="{4834636A-B64B-6049-8727-0AA82C3A1889}" srcOrd="0" destOrd="0" presId="urn:microsoft.com/office/officeart/2005/8/layout/gear1"/>
    <dgm:cxn modelId="{BAF42E9A-E19C-45A0-BFBD-1A577BB0B0F0}" srcId="{E7047C53-2AA0-774D-9245-16BF8092C9A5}" destId="{8F9DC0C3-DDD2-4A60-946D-D96C014EBE43}" srcOrd="3" destOrd="0" parTransId="{0C3703C3-98A2-473E-8789-14CA76E41A7E}" sibTransId="{4D009369-B041-476A-BF11-65BD5FB8F8CC}"/>
    <dgm:cxn modelId="{6E4D090B-B9EB-8C4D-9241-07CCBF251623}" type="presOf" srcId="{9ACEE41D-2442-1E41-9A1D-F33F66EDFC7F}" destId="{3601F8B2-92FF-8D4B-A8BB-E8D33840B75F}" srcOrd="2" destOrd="0" presId="urn:microsoft.com/office/officeart/2005/8/layout/gear1"/>
    <dgm:cxn modelId="{7700DAD0-1689-FD4C-B781-527B067208EF}" type="presOf" srcId="{C79CFD03-4979-CA49-B7F6-00232CEF060A}" destId="{07DC04EA-D989-FE40-A5AB-FCE996216795}" srcOrd="2" destOrd="0" presId="urn:microsoft.com/office/officeart/2005/8/layout/gear1"/>
    <dgm:cxn modelId="{36F8D948-1689-A449-B9DD-C2D1070FE108}" type="presOf" srcId="{C79CFD03-4979-CA49-B7F6-00232CEF060A}" destId="{A7BD4048-3384-7940-8A30-9A1BB36F37EC}" srcOrd="1" destOrd="0" presId="urn:microsoft.com/office/officeart/2005/8/layout/gear1"/>
    <dgm:cxn modelId="{9F3AF4B2-ADC0-7C4E-A9DD-B466F6F7E228}" type="presOf" srcId="{84158D2E-A998-194F-BE57-8D8AC8805D5C}" destId="{08184CFD-F0A5-C04E-B6BE-7B3DBFF2B209}" srcOrd="0" destOrd="0" presId="urn:microsoft.com/office/officeart/2005/8/layout/gear1"/>
    <dgm:cxn modelId="{97347A6F-D45C-473C-B37A-C58F9080CA21}" srcId="{E7047C53-2AA0-774D-9245-16BF8092C9A5}" destId="{3BFBB4DF-B986-45A2-8F72-D024CD4CEC93}" srcOrd="4" destOrd="0" parTransId="{8D1A0607-C330-4F28-9640-8D83B8BA6AD4}" sibTransId="{043A560E-922F-4119-8BA5-6671EEFDC418}"/>
    <dgm:cxn modelId="{C5E85722-9E00-FA40-8D09-95D0E432D201}" type="presOf" srcId="{560089A8-3BF9-AF44-AA3A-56969564F6FB}" destId="{7ECD30F9-0BE9-EC42-A719-713436533CB6}" srcOrd="0" destOrd="0" presId="urn:microsoft.com/office/officeart/2005/8/layout/gear1"/>
    <dgm:cxn modelId="{671A5D4E-7E37-0F48-9BA0-444F98EE45E9}" type="presOf" srcId="{9ACEE41D-2442-1E41-9A1D-F33F66EDFC7F}" destId="{3C1C0D92-81A8-1A4F-B84C-57266ED646A7}" srcOrd="1" destOrd="0" presId="urn:microsoft.com/office/officeart/2005/8/layout/gear1"/>
    <dgm:cxn modelId="{9CDB23DA-66F2-6342-ADFD-2EF87B2F8E1F}" type="presOf" srcId="{C79CFD03-4979-CA49-B7F6-00232CEF060A}" destId="{E057E577-0F7F-494D-92A4-F06D254CFB37}" srcOrd="3" destOrd="0" presId="urn:microsoft.com/office/officeart/2005/8/layout/gear1"/>
    <dgm:cxn modelId="{3E83D17B-C21D-2D49-89EE-84CCD60EAA98}" type="presOf" srcId="{48D259F7-A77E-8644-AFF4-ED93232530E2}" destId="{019FB9A2-66BB-7247-8714-F27E8440A84F}" srcOrd="0" destOrd="0" presId="urn:microsoft.com/office/officeart/2005/8/layout/gear1"/>
    <dgm:cxn modelId="{444802D4-D2EC-6544-B017-48B411249ED5}" srcId="{E7047C53-2AA0-774D-9245-16BF8092C9A5}" destId="{C79CFD03-4979-CA49-B7F6-00232CEF060A}" srcOrd="2" destOrd="0" parTransId="{AF489BE4-FE94-AD43-A332-96B383B346DE}" sibTransId="{84158D2E-A998-194F-BE57-8D8AC8805D5C}"/>
    <dgm:cxn modelId="{3AF64827-C0BE-EA4F-8EE6-4EB2A6364DEB}" type="presParOf" srcId="{DA19B09D-2384-5B4F-AB73-E12044D5E1D7}" destId="{777A5EED-128A-DF40-8DDA-74EFBF483552}" srcOrd="0" destOrd="0" presId="urn:microsoft.com/office/officeart/2005/8/layout/gear1"/>
    <dgm:cxn modelId="{A593A690-D77F-144B-952A-61EEAAA0F9FB}" type="presParOf" srcId="{DA19B09D-2384-5B4F-AB73-E12044D5E1D7}" destId="{3C1C0D92-81A8-1A4F-B84C-57266ED646A7}" srcOrd="1" destOrd="0" presId="urn:microsoft.com/office/officeart/2005/8/layout/gear1"/>
    <dgm:cxn modelId="{BCA31327-AB32-8D40-8353-06436F9D7E33}" type="presParOf" srcId="{DA19B09D-2384-5B4F-AB73-E12044D5E1D7}" destId="{3601F8B2-92FF-8D4B-A8BB-E8D33840B75F}" srcOrd="2" destOrd="0" presId="urn:microsoft.com/office/officeart/2005/8/layout/gear1"/>
    <dgm:cxn modelId="{19885A5B-755B-F24E-9EEF-33FC89940454}" type="presParOf" srcId="{DA19B09D-2384-5B4F-AB73-E12044D5E1D7}" destId="{7ECD30F9-0BE9-EC42-A719-713436533CB6}" srcOrd="3" destOrd="0" presId="urn:microsoft.com/office/officeart/2005/8/layout/gear1"/>
    <dgm:cxn modelId="{7AEFC0A0-60B1-5342-A7E6-A186B5FF089F}" type="presParOf" srcId="{DA19B09D-2384-5B4F-AB73-E12044D5E1D7}" destId="{AAFFA8A9-78E4-5E41-B719-A241FA554CA4}" srcOrd="4" destOrd="0" presId="urn:microsoft.com/office/officeart/2005/8/layout/gear1"/>
    <dgm:cxn modelId="{9CA30B70-BA29-BA43-8D44-2D3F79554ED6}" type="presParOf" srcId="{DA19B09D-2384-5B4F-AB73-E12044D5E1D7}" destId="{894FEE42-CD11-2B4A-90DF-60D49CA17FBD}" srcOrd="5" destOrd="0" presId="urn:microsoft.com/office/officeart/2005/8/layout/gear1"/>
    <dgm:cxn modelId="{8FB2F203-D007-2741-B780-926041F5B721}" type="presParOf" srcId="{DA19B09D-2384-5B4F-AB73-E12044D5E1D7}" destId="{A9FEA741-2438-DC4A-8BE0-48F6D85D5F64}" srcOrd="6" destOrd="0" presId="urn:microsoft.com/office/officeart/2005/8/layout/gear1"/>
    <dgm:cxn modelId="{821F4CC7-421F-D044-8A47-43DB38C84776}" type="presParOf" srcId="{DA19B09D-2384-5B4F-AB73-E12044D5E1D7}" destId="{A7BD4048-3384-7940-8A30-9A1BB36F37EC}" srcOrd="7" destOrd="0" presId="urn:microsoft.com/office/officeart/2005/8/layout/gear1"/>
    <dgm:cxn modelId="{6F803E01-2751-6747-93D5-E5915CCB1290}" type="presParOf" srcId="{DA19B09D-2384-5B4F-AB73-E12044D5E1D7}" destId="{07DC04EA-D989-FE40-A5AB-FCE996216795}" srcOrd="8" destOrd="0" presId="urn:microsoft.com/office/officeart/2005/8/layout/gear1"/>
    <dgm:cxn modelId="{B2E0010F-9A23-F849-A751-337D8E454CDD}" type="presParOf" srcId="{DA19B09D-2384-5B4F-AB73-E12044D5E1D7}" destId="{E057E577-0F7F-494D-92A4-F06D254CFB37}" srcOrd="9" destOrd="0" presId="urn:microsoft.com/office/officeart/2005/8/layout/gear1"/>
    <dgm:cxn modelId="{8495F2DA-52AC-6D4A-815A-1929A5A2D337}" type="presParOf" srcId="{DA19B09D-2384-5B4F-AB73-E12044D5E1D7}" destId="{4834636A-B64B-6049-8727-0AA82C3A1889}" srcOrd="10" destOrd="0" presId="urn:microsoft.com/office/officeart/2005/8/layout/gear1"/>
    <dgm:cxn modelId="{A1C2E408-EA27-5D4F-9063-930FA6ABB78C}" type="presParOf" srcId="{DA19B09D-2384-5B4F-AB73-E12044D5E1D7}" destId="{019FB9A2-66BB-7247-8714-F27E8440A84F}" srcOrd="11" destOrd="0" presId="urn:microsoft.com/office/officeart/2005/8/layout/gear1"/>
    <dgm:cxn modelId="{A5E284E9-9EEC-5F44-96A0-B289EED257AC}" type="presParOf" srcId="{DA19B09D-2384-5B4F-AB73-E12044D5E1D7}" destId="{08184CFD-F0A5-C04E-B6BE-7B3DBFF2B209}" srcOrd="12" destOrd="0" presId="urn:microsoft.com/office/officeart/2005/8/layout/gear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F6B7AF-E76F-4139-B991-0E89744B6035}">
      <dsp:nvSpPr>
        <dsp:cNvPr id="0" name=""/>
        <dsp:cNvSpPr/>
      </dsp:nvSpPr>
      <dsp:spPr>
        <a:xfrm>
          <a:off x="3835808" y="157906"/>
          <a:ext cx="1877940" cy="911874"/>
        </a:xfrm>
        <a:prstGeom prst="roundRect">
          <a:avLst/>
        </a:prstGeom>
        <a:solidFill>
          <a:schemeClr val="accent4">
            <a:lumMod val="60000"/>
            <a:lumOff val="4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ar-DZ" sz="3600" kern="1200" dirty="0" smtClean="0"/>
            <a:t>المعرفة</a:t>
          </a:r>
          <a:endParaRPr lang="fr-FR" sz="3600" kern="1200" dirty="0" smtClean="0"/>
        </a:p>
      </dsp:txBody>
      <dsp:txXfrm>
        <a:off x="3880322" y="202420"/>
        <a:ext cx="1788912" cy="822846"/>
      </dsp:txXfrm>
    </dsp:sp>
    <dsp:sp modelId="{2A3A2A9A-BA74-4D1F-B568-BD8676BA5E13}">
      <dsp:nvSpPr>
        <dsp:cNvPr id="0" name=""/>
        <dsp:cNvSpPr/>
      </dsp:nvSpPr>
      <dsp:spPr>
        <a:xfrm>
          <a:off x="2753363" y="613843"/>
          <a:ext cx="4042830" cy="4042830"/>
        </a:xfrm>
        <a:custGeom>
          <a:avLst/>
          <a:gdLst/>
          <a:ahLst/>
          <a:cxnLst/>
          <a:rect l="0" t="0" r="0" b="0"/>
          <a:pathLst>
            <a:path>
              <a:moveTo>
                <a:pt x="3244535" y="412037"/>
              </a:moveTo>
              <a:arcTo wR="2021415" hR="2021415" stAng="18434081" swAng="1810428"/>
            </a:path>
          </a:pathLst>
        </a:custGeom>
        <a:noFill/>
        <a:ln w="19050" cap="flat" cmpd="sng" algn="ctr">
          <a:solidFill>
            <a:scrgbClr r="0" g="0" b="0"/>
          </a:solidFill>
          <a:prstDash val="solid"/>
          <a:miter lim="800000"/>
          <a:tailEnd type="arrow"/>
        </a:ln>
        <a:effectLst/>
      </dsp:spPr>
      <dsp:style>
        <a:lnRef idx="1">
          <a:scrgbClr r="0" g="0" b="0"/>
        </a:lnRef>
        <a:fillRef idx="0">
          <a:scrgbClr r="0" g="0" b="0"/>
        </a:fillRef>
        <a:effectRef idx="0">
          <a:scrgbClr r="0" g="0" b="0"/>
        </a:effectRef>
        <a:fontRef idx="minor"/>
      </dsp:style>
    </dsp:sp>
    <dsp:sp modelId="{8D31F6D8-6FE5-4910-8612-A0FC35DC4E2A}">
      <dsp:nvSpPr>
        <dsp:cNvPr id="0" name=""/>
        <dsp:cNvSpPr/>
      </dsp:nvSpPr>
      <dsp:spPr>
        <a:xfrm>
          <a:off x="5857223" y="2179321"/>
          <a:ext cx="1877940" cy="911874"/>
        </a:xfrm>
        <a:prstGeom prst="roundRect">
          <a:avLst/>
        </a:prstGeom>
        <a:solidFill>
          <a:schemeClr val="accent2">
            <a:lumMod val="60000"/>
            <a:lumOff val="4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ar-DZ" sz="3600" kern="1200" dirty="0" smtClean="0"/>
            <a:t>نقل</a:t>
          </a:r>
          <a:endParaRPr lang="fr-FR" sz="3600" kern="1200" dirty="0" smtClean="0"/>
        </a:p>
      </dsp:txBody>
      <dsp:txXfrm>
        <a:off x="5901737" y="2223835"/>
        <a:ext cx="1788912" cy="822846"/>
      </dsp:txXfrm>
    </dsp:sp>
    <dsp:sp modelId="{21694D5D-FDB2-4510-AE16-75CDE4879C7D}">
      <dsp:nvSpPr>
        <dsp:cNvPr id="0" name=""/>
        <dsp:cNvSpPr/>
      </dsp:nvSpPr>
      <dsp:spPr>
        <a:xfrm>
          <a:off x="2753363" y="613843"/>
          <a:ext cx="4042830" cy="4042830"/>
        </a:xfrm>
        <a:custGeom>
          <a:avLst/>
          <a:gdLst/>
          <a:ahLst/>
          <a:cxnLst/>
          <a:rect l="0" t="0" r="0" b="0"/>
          <a:pathLst>
            <a:path>
              <a:moveTo>
                <a:pt x="3887721" y="2797959"/>
              </a:moveTo>
              <a:arcTo wR="2021415" hR="2021415" stAng="1355491" swAng="1810428"/>
            </a:path>
          </a:pathLst>
        </a:custGeom>
        <a:noFill/>
        <a:ln w="12700" cap="flat" cmpd="sng" algn="ctr">
          <a:solidFill>
            <a:scrgbClr r="0" g="0" b="0"/>
          </a:solidFill>
          <a:prstDash val="solid"/>
          <a:miter lim="800000"/>
          <a:tailEnd type="arrow"/>
        </a:ln>
        <a:effectLst/>
      </dsp:spPr>
      <dsp:style>
        <a:lnRef idx="1">
          <a:scrgbClr r="0" g="0" b="0"/>
        </a:lnRef>
        <a:fillRef idx="0">
          <a:scrgbClr r="0" g="0" b="0"/>
        </a:fillRef>
        <a:effectRef idx="0">
          <a:scrgbClr r="0" g="0" b="0"/>
        </a:effectRef>
        <a:fontRef idx="minor"/>
      </dsp:style>
    </dsp:sp>
    <dsp:sp modelId="{7F714D7C-11F0-436A-9AAE-02F5E275FD59}">
      <dsp:nvSpPr>
        <dsp:cNvPr id="0" name=""/>
        <dsp:cNvSpPr/>
      </dsp:nvSpPr>
      <dsp:spPr>
        <a:xfrm>
          <a:off x="3835808" y="4200737"/>
          <a:ext cx="1877940" cy="911874"/>
        </a:xfrm>
        <a:prstGeom prst="roundRect">
          <a:avLst/>
        </a:prstGeom>
        <a:solidFill>
          <a:schemeClr val="accent6">
            <a:lumMod val="60000"/>
            <a:lumOff val="4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ar-DZ" sz="3600" kern="1200" dirty="0" smtClean="0"/>
            <a:t>الإجراءات</a:t>
          </a:r>
          <a:endParaRPr lang="fr-FR" sz="3600" kern="1200" dirty="0" smtClean="0"/>
        </a:p>
      </dsp:txBody>
      <dsp:txXfrm>
        <a:off x="3880322" y="4245251"/>
        <a:ext cx="1788912" cy="822846"/>
      </dsp:txXfrm>
    </dsp:sp>
    <dsp:sp modelId="{134A8F30-3FF5-4931-8E5D-14CD6E8DFE0C}">
      <dsp:nvSpPr>
        <dsp:cNvPr id="0" name=""/>
        <dsp:cNvSpPr/>
      </dsp:nvSpPr>
      <dsp:spPr>
        <a:xfrm>
          <a:off x="2753363" y="613843"/>
          <a:ext cx="4042830" cy="4042830"/>
        </a:xfrm>
        <a:custGeom>
          <a:avLst/>
          <a:gdLst/>
          <a:ahLst/>
          <a:cxnLst/>
          <a:rect l="0" t="0" r="0" b="0"/>
          <a:pathLst>
            <a:path>
              <a:moveTo>
                <a:pt x="798295" y="3630793"/>
              </a:moveTo>
              <a:arcTo wR="2021415" hR="2021415" stAng="7634081" swAng="1810428"/>
            </a:path>
          </a:pathLst>
        </a:custGeom>
        <a:noFill/>
        <a:ln w="12700" cap="flat" cmpd="sng" algn="ctr">
          <a:solidFill>
            <a:scrgbClr r="0" g="0" b="0"/>
          </a:solidFill>
          <a:prstDash val="solid"/>
          <a:miter lim="800000"/>
          <a:tailEnd type="arrow"/>
        </a:ln>
        <a:effectLst/>
      </dsp:spPr>
      <dsp:style>
        <a:lnRef idx="1">
          <a:scrgbClr r="0" g="0" b="0"/>
        </a:lnRef>
        <a:fillRef idx="0">
          <a:scrgbClr r="0" g="0" b="0"/>
        </a:fillRef>
        <a:effectRef idx="0">
          <a:scrgbClr r="0" g="0" b="0"/>
        </a:effectRef>
        <a:fontRef idx="minor"/>
      </dsp:style>
    </dsp:sp>
    <dsp:sp modelId="{2E8DE773-8B95-401B-B070-080881462D83}">
      <dsp:nvSpPr>
        <dsp:cNvPr id="0" name=""/>
        <dsp:cNvSpPr/>
      </dsp:nvSpPr>
      <dsp:spPr>
        <a:xfrm>
          <a:off x="1814392" y="2179321"/>
          <a:ext cx="1877940" cy="911874"/>
        </a:xfrm>
        <a:prstGeom prst="roundRect">
          <a:avLst/>
        </a:prstGeom>
        <a:solidFill>
          <a:schemeClr val="accent1">
            <a:lumMod val="60000"/>
            <a:lumOff val="4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ar-DZ" sz="3600" kern="1200" dirty="0" smtClean="0"/>
            <a:t>تغيير</a:t>
          </a:r>
          <a:endParaRPr lang="fr-FR" sz="3600" kern="1200" dirty="0" smtClean="0"/>
        </a:p>
      </dsp:txBody>
      <dsp:txXfrm>
        <a:off x="1858906" y="2223835"/>
        <a:ext cx="1788912" cy="822846"/>
      </dsp:txXfrm>
    </dsp:sp>
    <dsp:sp modelId="{272CDC49-2AB1-4C09-A62E-B2935CD5F768}">
      <dsp:nvSpPr>
        <dsp:cNvPr id="0" name=""/>
        <dsp:cNvSpPr/>
      </dsp:nvSpPr>
      <dsp:spPr>
        <a:xfrm>
          <a:off x="2753363" y="613843"/>
          <a:ext cx="4042830" cy="4042830"/>
        </a:xfrm>
        <a:custGeom>
          <a:avLst/>
          <a:gdLst/>
          <a:ahLst/>
          <a:cxnLst/>
          <a:rect l="0" t="0" r="0" b="0"/>
          <a:pathLst>
            <a:path>
              <a:moveTo>
                <a:pt x="155109" y="1244871"/>
              </a:moveTo>
              <a:arcTo wR="2021415" hR="2021415" stAng="12155491" swAng="1810428"/>
            </a:path>
          </a:pathLst>
        </a:custGeom>
        <a:noFill/>
        <a:ln w="19050" cap="flat" cmpd="sng" algn="ctr">
          <a:solidFill>
            <a:scrgbClr r="0" g="0" b="0"/>
          </a:solidFill>
          <a:prstDash val="sysDash"/>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684527-B1BB-BF47-9533-213C5D6EE722}">
      <dsp:nvSpPr>
        <dsp:cNvPr id="0" name=""/>
        <dsp:cNvSpPr/>
      </dsp:nvSpPr>
      <dsp:spPr>
        <a:xfrm>
          <a:off x="-6370581" y="-975182"/>
          <a:ext cx="7588633" cy="7588633"/>
        </a:xfrm>
        <a:prstGeom prst="blockArc">
          <a:avLst>
            <a:gd name="adj1" fmla="val 18900000"/>
            <a:gd name="adj2" fmla="val 2700000"/>
            <a:gd name="adj3" fmla="val 285"/>
          </a:avLst>
        </a:pr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1414AFA-A996-3640-838B-DA6E5D0F0B6F}">
      <dsp:nvSpPr>
        <dsp:cNvPr id="0" name=""/>
        <dsp:cNvSpPr/>
      </dsp:nvSpPr>
      <dsp:spPr>
        <a:xfrm>
          <a:off x="395598" y="256917"/>
          <a:ext cx="8122597" cy="511201"/>
        </a:xfrm>
        <a:prstGeom prst="rect">
          <a:avLst/>
        </a:prstGeom>
        <a:solidFill>
          <a:schemeClr val="accent6">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722" tIns="71120" rIns="71120" bIns="71120" numCol="1" spcCol="1270" anchor="ctr" anchorCtr="0">
          <a:noAutofit/>
        </a:bodyPr>
        <a:lstStyle/>
        <a:p>
          <a:pPr lvl="0" algn="l" defTabSz="1244600" rtl="1">
            <a:lnSpc>
              <a:spcPct val="90000"/>
            </a:lnSpc>
            <a:spcBef>
              <a:spcPct val="0"/>
            </a:spcBef>
            <a:spcAft>
              <a:spcPct val="35000"/>
            </a:spcAft>
          </a:pPr>
          <a:r>
            <a:rPr lang="ar-DZ" sz="2800" b="1" kern="1200" noProof="0" dirty="0" smtClean="0">
              <a:solidFill>
                <a:schemeClr val="tx1"/>
              </a:solidFill>
            </a:rPr>
            <a:t>توقعات الأراضي الرطبة في البحر الأبيض المتوسط ​​3</a:t>
          </a:r>
          <a:endParaRPr lang="fr-FR" sz="2800" b="1" kern="1200" noProof="0" dirty="0">
            <a:solidFill>
              <a:schemeClr val="tx1"/>
            </a:solidFill>
          </a:endParaRPr>
        </a:p>
      </dsp:txBody>
      <dsp:txXfrm>
        <a:off x="395598" y="256917"/>
        <a:ext cx="8122597" cy="511201"/>
      </dsp:txXfrm>
    </dsp:sp>
    <dsp:sp modelId="{78ED3D84-8621-5F43-A04C-73D1DF26994A}">
      <dsp:nvSpPr>
        <dsp:cNvPr id="0" name=""/>
        <dsp:cNvSpPr/>
      </dsp:nvSpPr>
      <dsp:spPr>
        <a:xfrm>
          <a:off x="75197" y="192117"/>
          <a:ext cx="640801" cy="640801"/>
        </a:xfrm>
        <a:prstGeom prst="ellipse">
          <a:avLst/>
        </a:prstGeom>
        <a:solidFill>
          <a:schemeClr val="lt1">
            <a:hueOff val="0"/>
            <a:satOff val="0"/>
            <a:lumOff val="0"/>
            <a:alphaOff val="0"/>
          </a:schemeClr>
        </a:solidFill>
        <a:ln w="12700" cap="flat" cmpd="sng" algn="ctr">
          <a:solidFill>
            <a:schemeClr val="accent6">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sp>
    <dsp:sp modelId="{5C3FCEEF-4EE3-3248-BC8C-06CB1CB95B38}">
      <dsp:nvSpPr>
        <dsp:cNvPr id="0" name=""/>
        <dsp:cNvSpPr/>
      </dsp:nvSpPr>
      <dsp:spPr>
        <a:xfrm>
          <a:off x="859627" y="1025977"/>
          <a:ext cx="7658567" cy="511201"/>
        </a:xfrm>
        <a:prstGeom prst="rect">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722" tIns="71120" rIns="71120" bIns="71120" numCol="1" spcCol="1270" anchor="ctr" anchorCtr="0">
          <a:noAutofit/>
        </a:bodyPr>
        <a:lstStyle/>
        <a:p>
          <a:pPr lvl="0" algn="l" defTabSz="1244600">
            <a:lnSpc>
              <a:spcPct val="90000"/>
            </a:lnSpc>
            <a:spcBef>
              <a:spcPct val="0"/>
            </a:spcBef>
            <a:spcAft>
              <a:spcPct val="35000"/>
            </a:spcAft>
          </a:pPr>
          <a:r>
            <a:rPr lang="ar-DZ" sz="2800" b="1" kern="1200" noProof="0" dirty="0" smtClean="0">
              <a:solidFill>
                <a:schemeClr val="tx1"/>
              </a:solidFill>
            </a:rPr>
            <a:t>المشاركة في مؤتمرات العلوم والسياسات</a:t>
          </a:r>
          <a:endParaRPr lang="fr-FR" sz="2800" b="1" kern="1200" noProof="0" dirty="0">
            <a:solidFill>
              <a:schemeClr val="tx1"/>
            </a:solidFill>
          </a:endParaRPr>
        </a:p>
      </dsp:txBody>
      <dsp:txXfrm>
        <a:off x="859627" y="1025977"/>
        <a:ext cx="7658567" cy="511201"/>
      </dsp:txXfrm>
    </dsp:sp>
    <dsp:sp modelId="{377C118F-DBDF-E949-A5B4-357A0A0205F8}">
      <dsp:nvSpPr>
        <dsp:cNvPr id="0" name=""/>
        <dsp:cNvSpPr/>
      </dsp:nvSpPr>
      <dsp:spPr>
        <a:xfrm>
          <a:off x="539226" y="961177"/>
          <a:ext cx="640801" cy="640801"/>
        </a:xfrm>
        <a:prstGeom prst="ellipse">
          <a:avLst/>
        </a:prstGeom>
        <a:solidFill>
          <a:schemeClr val="lt1">
            <a:hueOff val="0"/>
            <a:satOff val="0"/>
            <a:lumOff val="0"/>
            <a:alphaOff val="0"/>
          </a:schemeClr>
        </a:solidFill>
        <a:ln w="12700" cap="flat" cmpd="sng" algn="ctr">
          <a:solidFill>
            <a:schemeClr val="accent4">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sp>
    <dsp:sp modelId="{E22EF7FE-4953-EE43-BF41-B26E503095FE}">
      <dsp:nvSpPr>
        <dsp:cNvPr id="0" name=""/>
        <dsp:cNvSpPr/>
      </dsp:nvSpPr>
      <dsp:spPr>
        <a:xfrm>
          <a:off x="1113913" y="1794473"/>
          <a:ext cx="7404282" cy="511201"/>
        </a:xfrm>
        <a:prstGeom prst="rect">
          <a:avLst/>
        </a:prstGeom>
        <a:solidFill>
          <a:schemeClr val="accent2">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722" tIns="71120" rIns="71120" bIns="71120" numCol="1" spcCol="1270" anchor="ctr" anchorCtr="0">
          <a:noAutofit/>
        </a:bodyPr>
        <a:lstStyle/>
        <a:p>
          <a:pPr lvl="0" algn="l" defTabSz="1244600">
            <a:lnSpc>
              <a:spcPct val="90000"/>
            </a:lnSpc>
            <a:spcBef>
              <a:spcPct val="0"/>
            </a:spcBef>
            <a:spcAft>
              <a:spcPct val="35000"/>
            </a:spcAft>
          </a:pPr>
          <a:r>
            <a:rPr lang="ar-DZ" sz="2800" b="1" kern="1200" noProof="0" dirty="0" smtClean="0">
              <a:solidFill>
                <a:schemeClr val="tx1"/>
              </a:solidFill>
            </a:rPr>
            <a:t>التدريبات / بناء القدرات</a:t>
          </a:r>
          <a:endParaRPr lang="fr-FR" sz="2800" b="1" i="1" kern="1200" noProof="0" dirty="0">
            <a:solidFill>
              <a:schemeClr val="tx1"/>
            </a:solidFill>
          </a:endParaRPr>
        </a:p>
      </dsp:txBody>
      <dsp:txXfrm>
        <a:off x="1113913" y="1794473"/>
        <a:ext cx="7404282" cy="511201"/>
      </dsp:txXfrm>
    </dsp:sp>
    <dsp:sp modelId="{A61BB3B5-C091-EB4A-9B5D-FBB992FC9127}">
      <dsp:nvSpPr>
        <dsp:cNvPr id="0" name=""/>
        <dsp:cNvSpPr/>
      </dsp:nvSpPr>
      <dsp:spPr>
        <a:xfrm>
          <a:off x="793512" y="1729673"/>
          <a:ext cx="640801" cy="640801"/>
        </a:xfrm>
        <a:prstGeom prst="ellipse">
          <a:avLst/>
        </a:prstGeom>
        <a:solidFill>
          <a:schemeClr val="lt1">
            <a:hueOff val="0"/>
            <a:satOff val="0"/>
            <a:lumOff val="0"/>
            <a:alphaOff val="0"/>
          </a:schemeClr>
        </a:solidFill>
        <a:ln w="12700" cap="flat" cmpd="sng" algn="ctr">
          <a:solidFill>
            <a:schemeClr val="accent2">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sp>
    <dsp:sp modelId="{4A0B237B-B0A8-8F4B-95C9-2F17D546A870}">
      <dsp:nvSpPr>
        <dsp:cNvPr id="0" name=""/>
        <dsp:cNvSpPr/>
      </dsp:nvSpPr>
      <dsp:spPr>
        <a:xfrm>
          <a:off x="1195104" y="2563533"/>
          <a:ext cx="7323090" cy="511201"/>
        </a:xfrm>
        <a:prstGeom prst="rect">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722" tIns="71120" rIns="71120" bIns="71120" numCol="1" spcCol="1270" anchor="ctr" anchorCtr="0">
          <a:noAutofit/>
        </a:bodyPr>
        <a:lstStyle/>
        <a:p>
          <a:pPr lvl="0" algn="l" defTabSz="1244600">
            <a:lnSpc>
              <a:spcPct val="90000"/>
            </a:lnSpc>
            <a:spcBef>
              <a:spcPct val="0"/>
            </a:spcBef>
            <a:spcAft>
              <a:spcPct val="35000"/>
            </a:spcAft>
          </a:pPr>
          <a:r>
            <a:rPr lang="ar-DZ" sz="2800" b="1" kern="1200" noProof="0" dirty="0" smtClean="0">
              <a:solidFill>
                <a:schemeClr val="tx1"/>
              </a:solidFill>
            </a:rPr>
            <a:t>البوابة الجغرافية</a:t>
          </a:r>
          <a:r>
            <a:rPr lang="fr-FR" sz="2800" b="1" kern="1200" noProof="0" dirty="0" smtClean="0">
              <a:solidFill>
                <a:schemeClr val="tx1"/>
              </a:solidFill>
            </a:rPr>
            <a:t>  </a:t>
          </a:r>
          <a:endParaRPr lang="fr-FR" sz="2800" b="1" kern="1200" noProof="0" dirty="0">
            <a:solidFill>
              <a:schemeClr val="tx1"/>
            </a:solidFill>
          </a:endParaRPr>
        </a:p>
      </dsp:txBody>
      <dsp:txXfrm>
        <a:off x="1195104" y="2563533"/>
        <a:ext cx="7323090" cy="511201"/>
      </dsp:txXfrm>
    </dsp:sp>
    <dsp:sp modelId="{9C43B860-EED2-0744-A11C-47781A6D05DC}">
      <dsp:nvSpPr>
        <dsp:cNvPr id="0" name=""/>
        <dsp:cNvSpPr/>
      </dsp:nvSpPr>
      <dsp:spPr>
        <a:xfrm>
          <a:off x="874703" y="2498733"/>
          <a:ext cx="640801" cy="640801"/>
        </a:xfrm>
        <a:prstGeom prst="ellipse">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FFCA0CE-71B1-4365-8E29-372EE8074A76}">
      <dsp:nvSpPr>
        <dsp:cNvPr id="0" name=""/>
        <dsp:cNvSpPr/>
      </dsp:nvSpPr>
      <dsp:spPr>
        <a:xfrm>
          <a:off x="1113913" y="3331991"/>
          <a:ext cx="7404282" cy="512405"/>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722" tIns="66040" rIns="66040" bIns="66040" numCol="1" spcCol="1270" anchor="ctr" anchorCtr="0">
          <a:noAutofit/>
        </a:bodyPr>
        <a:lstStyle/>
        <a:p>
          <a:pPr lvl="0" algn="l" defTabSz="1155700" rtl="1">
            <a:lnSpc>
              <a:spcPct val="90000"/>
            </a:lnSpc>
            <a:spcBef>
              <a:spcPct val="0"/>
            </a:spcBef>
            <a:spcAft>
              <a:spcPct val="35000"/>
            </a:spcAft>
          </a:pPr>
          <a:r>
            <a:rPr lang="ar-DZ" sz="2600" b="1" kern="1200" noProof="0" dirty="0" smtClean="0">
              <a:solidFill>
                <a:schemeClr val="tx1"/>
              </a:solidFill>
            </a:rPr>
            <a:t>موقع </a:t>
          </a:r>
          <a:r>
            <a:rPr lang="fr-FR" sz="2600" b="1" kern="1200" noProof="0" dirty="0" smtClean="0">
              <a:solidFill>
                <a:schemeClr val="tx1"/>
              </a:solidFill>
            </a:rPr>
            <a:t>MWO</a:t>
          </a:r>
        </a:p>
      </dsp:txBody>
      <dsp:txXfrm>
        <a:off x="1113913" y="3331991"/>
        <a:ext cx="7404282" cy="512405"/>
      </dsp:txXfrm>
    </dsp:sp>
    <dsp:sp modelId="{0D8BD6A7-704F-4A21-B75D-9A7A77020CE3}">
      <dsp:nvSpPr>
        <dsp:cNvPr id="0" name=""/>
        <dsp:cNvSpPr/>
      </dsp:nvSpPr>
      <dsp:spPr>
        <a:xfrm>
          <a:off x="793660" y="3267940"/>
          <a:ext cx="640507" cy="640507"/>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808A9FC-DC41-4B31-BD35-93AC4501B6E8}">
      <dsp:nvSpPr>
        <dsp:cNvPr id="0" name=""/>
        <dsp:cNvSpPr/>
      </dsp:nvSpPr>
      <dsp:spPr>
        <a:xfrm>
          <a:off x="859627" y="4100487"/>
          <a:ext cx="7658567" cy="512405"/>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722" tIns="66040" rIns="66040" bIns="66040" numCol="1" spcCol="1270" anchor="ctr" anchorCtr="0">
          <a:noAutofit/>
        </a:bodyPr>
        <a:lstStyle/>
        <a:p>
          <a:pPr lvl="0" algn="l" defTabSz="1155700">
            <a:lnSpc>
              <a:spcPct val="90000"/>
            </a:lnSpc>
            <a:spcBef>
              <a:spcPct val="0"/>
            </a:spcBef>
            <a:spcAft>
              <a:spcPct val="35000"/>
            </a:spcAft>
          </a:pPr>
          <a:r>
            <a:rPr lang="fr-FR" sz="2600" b="1" kern="1200" noProof="0" dirty="0" smtClean="0">
              <a:solidFill>
                <a:schemeClr val="tx1"/>
              </a:solidFill>
            </a:rPr>
            <a:t>Country missions</a:t>
          </a:r>
          <a:endParaRPr lang="fr-FR" sz="2600" b="1" kern="1200" noProof="0" dirty="0">
            <a:solidFill>
              <a:schemeClr val="tx1"/>
            </a:solidFill>
          </a:endParaRPr>
        </a:p>
      </dsp:txBody>
      <dsp:txXfrm>
        <a:off x="859627" y="4100487"/>
        <a:ext cx="7658567" cy="512405"/>
      </dsp:txXfrm>
    </dsp:sp>
    <dsp:sp modelId="{67FA0C9B-842D-41E0-83C5-E84B91E562BC}">
      <dsp:nvSpPr>
        <dsp:cNvPr id="0" name=""/>
        <dsp:cNvSpPr/>
      </dsp:nvSpPr>
      <dsp:spPr>
        <a:xfrm>
          <a:off x="539374" y="4036436"/>
          <a:ext cx="640507" cy="640507"/>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2024E63-0B11-4181-8233-AC72AF632C13}">
      <dsp:nvSpPr>
        <dsp:cNvPr id="0" name=""/>
        <dsp:cNvSpPr/>
      </dsp:nvSpPr>
      <dsp:spPr>
        <a:xfrm>
          <a:off x="395598" y="4869547"/>
          <a:ext cx="8122597" cy="512405"/>
        </a:xfrm>
        <a:prstGeom prst="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722" tIns="66040" rIns="66040" bIns="66040" numCol="1" spcCol="1270" anchor="ctr" anchorCtr="0">
          <a:noAutofit/>
        </a:bodyPr>
        <a:lstStyle/>
        <a:p>
          <a:pPr lvl="0" algn="l" defTabSz="1155700">
            <a:lnSpc>
              <a:spcPct val="90000"/>
            </a:lnSpc>
            <a:spcBef>
              <a:spcPct val="0"/>
            </a:spcBef>
            <a:spcAft>
              <a:spcPct val="35000"/>
            </a:spcAft>
          </a:pPr>
          <a:r>
            <a:rPr lang="ar-DZ" sz="2600" b="1" kern="1200" noProof="0" dirty="0" smtClean="0">
              <a:solidFill>
                <a:schemeClr val="tx1"/>
              </a:solidFill>
            </a:rPr>
            <a:t>خرائط القصة، الرسوم البيانية، وغيرها…</a:t>
          </a:r>
          <a:endParaRPr lang="fr-FR" sz="2600" b="1" i="1" kern="1200" noProof="0" dirty="0">
            <a:solidFill>
              <a:schemeClr val="tx1"/>
            </a:solidFill>
          </a:endParaRPr>
        </a:p>
      </dsp:txBody>
      <dsp:txXfrm>
        <a:off x="395598" y="4869547"/>
        <a:ext cx="8122597" cy="512405"/>
      </dsp:txXfrm>
    </dsp:sp>
    <dsp:sp modelId="{4A2A5F1A-2372-48F7-9E21-A039C8F58A76}">
      <dsp:nvSpPr>
        <dsp:cNvPr id="0" name=""/>
        <dsp:cNvSpPr/>
      </dsp:nvSpPr>
      <dsp:spPr>
        <a:xfrm>
          <a:off x="75344" y="4805496"/>
          <a:ext cx="640507" cy="640507"/>
        </a:xfrm>
        <a:prstGeom prst="ellipse">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7A5EED-128A-DF40-8DDA-74EFBF483552}">
      <dsp:nvSpPr>
        <dsp:cNvPr id="0" name=""/>
        <dsp:cNvSpPr/>
      </dsp:nvSpPr>
      <dsp:spPr>
        <a:xfrm>
          <a:off x="1577701" y="1352214"/>
          <a:ext cx="1652707" cy="1652707"/>
        </a:xfrm>
        <a:prstGeom prst="gear9">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ar-DZ" sz="1500" kern="1200" dirty="0" smtClean="0"/>
            <a:t>بناء النقل والقدرة</a:t>
          </a:r>
          <a:endParaRPr lang="fr-FR" sz="1500" kern="1200" dirty="0" smtClean="0"/>
        </a:p>
      </dsp:txBody>
      <dsp:txXfrm>
        <a:off x="1909969" y="1739353"/>
        <a:ext cx="988171" cy="849525"/>
      </dsp:txXfrm>
    </dsp:sp>
    <dsp:sp modelId="{7ECD30F9-0BE9-EC42-A719-713436533CB6}">
      <dsp:nvSpPr>
        <dsp:cNvPr id="0" name=""/>
        <dsp:cNvSpPr/>
      </dsp:nvSpPr>
      <dsp:spPr>
        <a:xfrm>
          <a:off x="616126" y="961575"/>
          <a:ext cx="1201968" cy="1201968"/>
        </a:xfrm>
        <a:prstGeom prst="gear6">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ar-DZ" sz="1500" kern="1200" dirty="0" smtClean="0"/>
            <a:t>بناء النقل والقدرة</a:t>
          </a:r>
          <a:endParaRPr lang="fr-FR" sz="1500" kern="1200" dirty="0" smtClean="0"/>
        </a:p>
      </dsp:txBody>
      <dsp:txXfrm>
        <a:off x="918725" y="1266003"/>
        <a:ext cx="596770" cy="593112"/>
      </dsp:txXfrm>
    </dsp:sp>
    <dsp:sp modelId="{A9FEA741-2438-DC4A-8BE0-48F6D85D5F64}">
      <dsp:nvSpPr>
        <dsp:cNvPr id="0" name=""/>
        <dsp:cNvSpPr/>
      </dsp:nvSpPr>
      <dsp:spPr>
        <a:xfrm rot="20700000">
          <a:off x="1289352" y="132339"/>
          <a:ext cx="1177684" cy="1177684"/>
        </a:xfrm>
        <a:prstGeom prst="gear6">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ar-DZ" sz="1200" kern="1200" dirty="0" smtClean="0"/>
            <a:t>الدفاع</a:t>
          </a:r>
          <a:endParaRPr lang="fr-FR" sz="1200" kern="1200" dirty="0" smtClean="0"/>
        </a:p>
      </dsp:txBody>
      <dsp:txXfrm rot="-20700000">
        <a:off x="1547652" y="390639"/>
        <a:ext cx="661082" cy="661082"/>
      </dsp:txXfrm>
    </dsp:sp>
    <dsp:sp modelId="{4834636A-B64B-6049-8727-0AA82C3A1889}">
      <dsp:nvSpPr>
        <dsp:cNvPr id="0" name=""/>
        <dsp:cNvSpPr/>
      </dsp:nvSpPr>
      <dsp:spPr>
        <a:xfrm>
          <a:off x="1438023" y="1109907"/>
          <a:ext cx="2115465" cy="2115465"/>
        </a:xfrm>
        <a:prstGeom prst="circularArrow">
          <a:avLst>
            <a:gd name="adj1" fmla="val 4687"/>
            <a:gd name="adj2" fmla="val 299029"/>
            <a:gd name="adj3" fmla="val 2478948"/>
            <a:gd name="adj4" fmla="val 15943915"/>
            <a:gd name="adj5" fmla="val 5469"/>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19FB9A2-66BB-7247-8714-F27E8440A84F}">
      <dsp:nvSpPr>
        <dsp:cNvPr id="0" name=""/>
        <dsp:cNvSpPr/>
      </dsp:nvSpPr>
      <dsp:spPr>
        <a:xfrm rot="15963210">
          <a:off x="447757" y="907857"/>
          <a:ext cx="1537017" cy="1537017"/>
        </a:xfrm>
        <a:prstGeom prst="leftCircularArrow">
          <a:avLst>
            <a:gd name="adj1" fmla="val 6452"/>
            <a:gd name="adj2" fmla="val 429999"/>
            <a:gd name="adj3" fmla="val 10489124"/>
            <a:gd name="adj4" fmla="val 14837806"/>
            <a:gd name="adj5" fmla="val 7527"/>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8184CFD-F0A5-C04E-B6BE-7B3DBFF2B209}">
      <dsp:nvSpPr>
        <dsp:cNvPr id="0" name=""/>
        <dsp:cNvSpPr/>
      </dsp:nvSpPr>
      <dsp:spPr>
        <a:xfrm rot="7916836">
          <a:off x="1056499" y="-166700"/>
          <a:ext cx="1657214" cy="1657214"/>
        </a:xfrm>
        <a:prstGeom prst="circularArrow">
          <a:avLst>
            <a:gd name="adj1" fmla="val 5984"/>
            <a:gd name="adj2" fmla="val 394124"/>
            <a:gd name="adj3" fmla="val 13313824"/>
            <a:gd name="adj4" fmla="val 10508221"/>
            <a:gd name="adj5" fmla="val 6981"/>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0DDC23-F810-4162-A0A9-3440AD2D3C5F}" type="datetimeFigureOut">
              <a:rPr lang="fr-FR" smtClean="0"/>
              <a:t>05/02/2025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DA2A10-7C5A-464B-9CBC-B421AB40E81F}" type="slidenum">
              <a:rPr lang="fr-FR" smtClean="0"/>
              <a:t>‹N°›</a:t>
            </a:fld>
            <a:endParaRPr lang="fr-FR"/>
          </a:p>
        </p:txBody>
      </p:sp>
    </p:spTree>
    <p:extLst>
      <p:ext uri="{BB962C8B-B14F-4D97-AF65-F5344CB8AC3E}">
        <p14:creationId xmlns:p14="http://schemas.microsoft.com/office/powerpoint/2010/main" val="41691085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medwet.org/publications/mediterranean-wetlands-outlook-2012/"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75DA2A10-7C5A-464B-9CBC-B421AB40E81F}" type="slidenum">
              <a:rPr lang="fr-FR" smtClean="0"/>
              <a:t>3</a:t>
            </a:fld>
            <a:endParaRPr lang="fr-FR"/>
          </a:p>
        </p:txBody>
      </p:sp>
    </p:spTree>
    <p:extLst>
      <p:ext uri="{BB962C8B-B14F-4D97-AF65-F5344CB8AC3E}">
        <p14:creationId xmlns:p14="http://schemas.microsoft.com/office/powerpoint/2010/main" val="4055532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71875E5-90A6-483B-9BE7-7B875217CA3B}" type="slidenum">
              <a:rPr lang="fr-FR" smtClean="0"/>
              <a:t>13</a:t>
            </a:fld>
            <a:endParaRPr lang="fr-FR"/>
          </a:p>
        </p:txBody>
      </p:sp>
    </p:spTree>
    <p:extLst>
      <p:ext uri="{BB962C8B-B14F-4D97-AF65-F5344CB8AC3E}">
        <p14:creationId xmlns:p14="http://schemas.microsoft.com/office/powerpoint/2010/main" val="10410694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75DA2A10-7C5A-464B-9CBC-B421AB40E81F}" type="slidenum">
              <a:rPr lang="fr-FR" smtClean="0"/>
              <a:t>14</a:t>
            </a:fld>
            <a:endParaRPr lang="fr-FR"/>
          </a:p>
        </p:txBody>
      </p:sp>
    </p:spTree>
    <p:extLst>
      <p:ext uri="{BB962C8B-B14F-4D97-AF65-F5344CB8AC3E}">
        <p14:creationId xmlns:p14="http://schemas.microsoft.com/office/powerpoint/2010/main" val="6288764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Les Fiches Pays </a:t>
            </a:r>
            <a:r>
              <a:rPr lang="en-GB" dirty="0" err="1"/>
              <a:t>seront</a:t>
            </a:r>
            <a:r>
              <a:rPr lang="en-GB" dirty="0"/>
              <a:t> </a:t>
            </a:r>
            <a:r>
              <a:rPr lang="en-GB" dirty="0" err="1"/>
              <a:t>notamment</a:t>
            </a:r>
            <a:r>
              <a:rPr lang="en-GB" dirty="0"/>
              <a:t> un </a:t>
            </a:r>
            <a:r>
              <a:rPr lang="en-GB" dirty="0" err="1"/>
              <a:t>autre</a:t>
            </a:r>
            <a:r>
              <a:rPr lang="en-GB" dirty="0"/>
              <a:t> </a:t>
            </a:r>
            <a:r>
              <a:rPr lang="en-GB" dirty="0" err="1"/>
              <a:t>outil</a:t>
            </a:r>
            <a:r>
              <a:rPr lang="en-GB" dirty="0"/>
              <a:t> </a:t>
            </a:r>
            <a:r>
              <a:rPr lang="en-GB" dirty="0" err="1"/>
              <a:t>clé</a:t>
            </a:r>
            <a:endParaRPr lang="en-GB" dirty="0"/>
          </a:p>
        </p:txBody>
      </p:sp>
      <p:sp>
        <p:nvSpPr>
          <p:cNvPr id="4" name="Slide Number Placeholder 3"/>
          <p:cNvSpPr>
            <a:spLocks noGrp="1"/>
          </p:cNvSpPr>
          <p:nvPr>
            <p:ph type="sldNum" sz="quarter" idx="5"/>
          </p:nvPr>
        </p:nvSpPr>
        <p:spPr/>
        <p:txBody>
          <a:bodyPr/>
          <a:lstStyle/>
          <a:p>
            <a:fld id="{464924DE-EA98-6E47-A5F6-53D70AA93312}" type="slidenum">
              <a:rPr lang="en-GB" smtClean="0"/>
              <a:t>15</a:t>
            </a:fld>
            <a:endParaRPr lang="en-GB"/>
          </a:p>
        </p:txBody>
      </p:sp>
    </p:spTree>
    <p:extLst>
      <p:ext uri="{BB962C8B-B14F-4D97-AF65-F5344CB8AC3E}">
        <p14:creationId xmlns:p14="http://schemas.microsoft.com/office/powerpoint/2010/main" val="2753822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75DA2A10-7C5A-464B-9CBC-B421AB40E81F}" type="slidenum">
              <a:rPr lang="fr-FR" smtClean="0"/>
              <a:t>17</a:t>
            </a:fld>
            <a:endParaRPr lang="fr-FR"/>
          </a:p>
        </p:txBody>
      </p:sp>
    </p:spTree>
    <p:extLst>
      <p:ext uri="{BB962C8B-B14F-4D97-AF65-F5344CB8AC3E}">
        <p14:creationId xmlns:p14="http://schemas.microsoft.com/office/powerpoint/2010/main" val="2231544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75DA2A10-7C5A-464B-9CBC-B421AB40E81F}" type="slidenum">
              <a:rPr lang="fr-FR" smtClean="0"/>
              <a:t>18</a:t>
            </a:fld>
            <a:endParaRPr lang="fr-FR"/>
          </a:p>
        </p:txBody>
      </p:sp>
    </p:spTree>
    <p:extLst>
      <p:ext uri="{BB962C8B-B14F-4D97-AF65-F5344CB8AC3E}">
        <p14:creationId xmlns:p14="http://schemas.microsoft.com/office/powerpoint/2010/main" val="20534536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800" b="1" dirty="0">
                <a:effectLst/>
                <a:latin typeface="Arial" panose="020B0604020202020204" pitchFamily="34" charset="0"/>
                <a:ea typeface="Times New Roman" panose="02020603050405020304" pitchFamily="18" charset="0"/>
              </a:rPr>
              <a:t>Information sharing is a transversal exercise that does not involve a particular target in terms of effects and impacts</a:t>
            </a:r>
          </a:p>
          <a:p>
            <a:r>
              <a:rPr lang="en-GB" sz="1800" b="1" dirty="0">
                <a:effectLst/>
                <a:latin typeface="Arial" panose="020B0604020202020204" pitchFamily="34" charset="0"/>
                <a:ea typeface="Times New Roman" panose="02020603050405020304" pitchFamily="18" charset="0"/>
              </a:rPr>
              <a:t>Awareness-raising is a more focussed type of communication than information-sharing. It is particularly aimed at one category of stakeholders, considered as the key ones, </a:t>
            </a:r>
          </a:p>
          <a:p>
            <a:r>
              <a:rPr lang="en-GB" sz="1800" b="1" dirty="0">
                <a:effectLst/>
                <a:latin typeface="Arial" panose="020B0604020202020204" pitchFamily="34" charset="0"/>
                <a:ea typeface="Times New Roman" panose="02020603050405020304" pitchFamily="18" charset="0"/>
              </a:rPr>
              <a:t>Scientific, geographic and institutional Coordination implies, in terms of communication, a shared interest by several stakeholders for a specific question, in order to plan or implement activities in the most coordinated and harmonized way possible.</a:t>
            </a:r>
            <a:endParaRPr lang="fr-FR" dirty="0"/>
          </a:p>
        </p:txBody>
      </p:sp>
      <p:sp>
        <p:nvSpPr>
          <p:cNvPr id="4" name="Espace réservé du numéro de diapositive 3"/>
          <p:cNvSpPr>
            <a:spLocks noGrp="1"/>
          </p:cNvSpPr>
          <p:nvPr>
            <p:ph type="sldNum" sz="quarter" idx="5"/>
          </p:nvPr>
        </p:nvSpPr>
        <p:spPr/>
        <p:txBody>
          <a:bodyPr/>
          <a:lstStyle/>
          <a:p>
            <a:fld id="{75DA2A10-7C5A-464B-9CBC-B421AB40E81F}" type="slidenum">
              <a:rPr lang="fr-FR" smtClean="0"/>
              <a:t>4</a:t>
            </a:fld>
            <a:endParaRPr lang="fr-FR"/>
          </a:p>
        </p:txBody>
      </p:sp>
    </p:spTree>
    <p:extLst>
      <p:ext uri="{BB962C8B-B14F-4D97-AF65-F5344CB8AC3E}">
        <p14:creationId xmlns:p14="http://schemas.microsoft.com/office/powerpoint/2010/main" val="16702405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Développement des indicateurs de suivi-évaluation</a:t>
            </a:r>
            <a:r>
              <a:rPr lang="fr-FR" dirty="0"/>
              <a:t> retenus par l’Observatoire et actualisation des résultats de leur suivi. Parmi ceux-ci un effort accru a été consacré aux indicateurs cartographiques par analyse d’images satellitales pour le suivi de l’occupation du sol, en particulier avec les projets </a:t>
            </a:r>
            <a:r>
              <a:rPr lang="fr-FR" dirty="0" err="1"/>
              <a:t>GlobWetland</a:t>
            </a:r>
            <a:r>
              <a:rPr lang="fr-FR" dirty="0"/>
              <a:t> II sur la rive sud de la Méditerranée, MEDDE 2014-2015 sur les sites Ramsar de France, et </a:t>
            </a:r>
            <a:r>
              <a:rPr lang="fr-FR" dirty="0" err="1"/>
              <a:t>RhoMeo</a:t>
            </a:r>
            <a:r>
              <a:rPr lang="fr-FR" dirty="0"/>
              <a:t> sur le bassin versant Rhône-Méditerranée (France).</a:t>
            </a:r>
          </a:p>
          <a:p>
            <a:endParaRPr lang="fr-FR" dirty="0"/>
          </a:p>
          <a:p>
            <a:r>
              <a:rPr lang="fr-FR" dirty="0"/>
              <a:t>En 2010-11, l’OZHM a consacré la plus grande partie de ses efforts à </a:t>
            </a:r>
            <a:r>
              <a:rPr lang="fr-FR" b="1" dirty="0"/>
              <a:t>produire le premier rapport sur les zones humides méditerranéennes</a:t>
            </a:r>
            <a:r>
              <a:rPr lang="fr-FR" dirty="0"/>
              <a:t>, comprenant un </a:t>
            </a:r>
            <a:r>
              <a:rPr lang="fr-FR" b="1" dirty="0"/>
              <a:t>rapport technique et un rapport plus stratégique adressé aux décideurs</a:t>
            </a:r>
            <a:r>
              <a:rPr lang="fr-FR" dirty="0"/>
              <a:t>. En 2012, ces rapports ont été déclinés également en film, posters et présentations « </a:t>
            </a:r>
            <a:r>
              <a:rPr lang="fr-FR" dirty="0" err="1"/>
              <a:t>Power-Point</a:t>
            </a:r>
            <a:r>
              <a:rPr lang="fr-FR" dirty="0"/>
              <a:t> ». Le premier dossier thématique sur la biodiversité des zones humides méditerranéennes a été publié. L’ensemble de ces résultats a été largement diffusé à travers le site Web et les évènements régionaux et internationaux, comme le Symposium d’Agadir en février 2012, le Forum mondial de l’eau à Marseille en mars 2012 et la COP 11 de Ramsar à Bucarest en juillet 2012.</a:t>
            </a:r>
          </a:p>
          <a:p>
            <a:r>
              <a:rPr lang="fr-FR" dirty="0"/>
              <a:t>En parallèle à ces activités, la recherche, le montage et la gestion de projets ont été poursuivis, avec un engagement particulièrement important dans les projets </a:t>
            </a:r>
            <a:r>
              <a:rPr lang="fr-FR" dirty="0" err="1"/>
              <a:t>GlobWetlandII</a:t>
            </a:r>
            <a:r>
              <a:rPr lang="fr-FR" dirty="0"/>
              <a:t> (suivi par image satellite des zones humides littorales en Méditerranée), </a:t>
            </a:r>
            <a:r>
              <a:rPr lang="fr-FR" dirty="0" err="1"/>
              <a:t>RhoMeO</a:t>
            </a:r>
            <a:r>
              <a:rPr lang="fr-FR" dirty="0"/>
              <a:t> (idem, en France), </a:t>
            </a:r>
            <a:r>
              <a:rPr lang="fr-FR" dirty="0" err="1"/>
              <a:t>Hula</a:t>
            </a:r>
            <a:r>
              <a:rPr lang="fr-FR" dirty="0"/>
              <a:t>-Camargue (analyse comparative des services des écosystèmes entre ces deux sites). </a:t>
            </a:r>
            <a:r>
              <a:rPr lang="fr-FR" b="1" dirty="0"/>
              <a:t>: le projet Système d’observation satellitaire d’observation des zones humides (SWOS, Horizon 2020) ECOPOTENTIAL (H2020).</a:t>
            </a:r>
            <a:endParaRPr lang="fr-FR" dirty="0"/>
          </a:p>
        </p:txBody>
      </p:sp>
      <p:sp>
        <p:nvSpPr>
          <p:cNvPr id="4" name="Espace réservé du numéro de diapositive 3"/>
          <p:cNvSpPr>
            <a:spLocks noGrp="1"/>
          </p:cNvSpPr>
          <p:nvPr>
            <p:ph type="sldNum" sz="quarter" idx="5"/>
          </p:nvPr>
        </p:nvSpPr>
        <p:spPr/>
        <p:txBody>
          <a:bodyPr/>
          <a:lstStyle/>
          <a:p>
            <a:fld id="{75DA2A10-7C5A-464B-9CBC-B421AB40E81F}" type="slidenum">
              <a:rPr lang="fr-FR" smtClean="0"/>
              <a:t>5</a:t>
            </a:fld>
            <a:endParaRPr lang="fr-FR"/>
          </a:p>
        </p:txBody>
      </p:sp>
    </p:spTree>
    <p:extLst>
      <p:ext uri="{BB962C8B-B14F-4D97-AF65-F5344CB8AC3E}">
        <p14:creationId xmlns:p14="http://schemas.microsoft.com/office/powerpoint/2010/main" val="3063663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Partnerships with </a:t>
            </a:r>
            <a:r>
              <a:rPr lang="en-US" b="1" dirty="0">
                <a:solidFill>
                  <a:srgbClr val="0070C0"/>
                </a:solidFill>
              </a:rPr>
              <a:t>International conventions &amp; agreements, </a:t>
            </a:r>
            <a:r>
              <a:rPr lang="en-US" dirty="0"/>
              <a:t>to ensure they support and defend MWO results. </a:t>
            </a:r>
            <a:r>
              <a:rPr lang="en-US" i="1" dirty="0"/>
              <a:t>(Assumption : can disseminate information and influence policy and decision-making processes more effectively than TdV/ MWO alone). </a:t>
            </a:r>
          </a:p>
          <a:p>
            <a:endParaRPr lang="fr-FR" sz="1800" dirty="0">
              <a:effectLst/>
              <a:latin typeface="Arial" panose="020B0604020202020204" pitchFamily="34" charset="0"/>
              <a:ea typeface="Arial" panose="020B0604020202020204" pitchFamily="34" charset="0"/>
            </a:endParaRPr>
          </a:p>
          <a:p>
            <a:r>
              <a:rPr lang="fr-FR" sz="1800" dirty="0">
                <a:effectLst/>
                <a:latin typeface="Arial" panose="020B0604020202020204" pitchFamily="34" charset="0"/>
                <a:ea typeface="Arial" panose="020B0604020202020204" pitchFamily="34" charset="0"/>
              </a:rPr>
              <a:t>Par ailleurs des </a:t>
            </a:r>
            <a:r>
              <a:rPr lang="fr-FR" sz="1800" dirty="0" err="1">
                <a:effectLst/>
                <a:latin typeface="Arial" panose="020B0604020202020204" pitchFamily="34" charset="0"/>
                <a:ea typeface="Arial" panose="020B0604020202020204" pitchFamily="34" charset="0"/>
              </a:rPr>
              <a:t>resultats</a:t>
            </a:r>
            <a:r>
              <a:rPr lang="fr-FR" sz="1800" dirty="0">
                <a:effectLst/>
                <a:latin typeface="Arial" panose="020B0604020202020204" pitchFamily="34" charset="0"/>
                <a:ea typeface="Arial" panose="020B0604020202020204" pitchFamily="34" charset="0"/>
              </a:rPr>
              <a:t> de deux grands projets Européens, SWOS et ECOPOTENTIAL, ont nourri les fichiers indicateurs pour le MWO2 et ont donnée également d’autres données et nouvelle connaissance qui doivent être transfert aux décideurs, grand publique ou scientifiques</a:t>
            </a:r>
            <a:endParaRPr lang="fr-FR" dirty="0"/>
          </a:p>
          <a:p>
            <a:r>
              <a:rPr lang="fr-FR" dirty="0"/>
              <a:t>Travail d’analyse des résultats de suivi, pour </a:t>
            </a:r>
            <a:r>
              <a:rPr lang="fr-FR" b="1" dirty="0"/>
              <a:t>publication, valorisation et diffusion</a:t>
            </a:r>
            <a:r>
              <a:rPr lang="fr-FR" dirty="0"/>
              <a:t> (décideurs, scientifiques). Une importance croissante a été donnée à la validation des indicateurs par les publications scientifiques.</a:t>
            </a:r>
          </a:p>
          <a:p>
            <a:r>
              <a:rPr lang="fr-FR" b="1" dirty="0"/>
              <a:t> Renforcement des capacités</a:t>
            </a:r>
            <a:r>
              <a:rPr lang="fr-FR" dirty="0"/>
              <a:t> des acteurs locaux, à travers l’appui à la société civile au Maghreb (projet « Réseau </a:t>
            </a:r>
            <a:r>
              <a:rPr lang="fr-FR" dirty="0" err="1"/>
              <a:t>MedWet</a:t>
            </a:r>
            <a:r>
              <a:rPr lang="fr-FR" dirty="0"/>
              <a:t> de la Société Civile en Algérie, au Maroc et en Tunisie ».) et des formations spécifiques (France, Tunisie, Algérie) visant 18 </a:t>
            </a:r>
            <a:r>
              <a:rPr lang="fr-FR" dirty="0" err="1"/>
              <a:t>ONGs</a:t>
            </a:r>
            <a:r>
              <a:rPr lang="fr-FR" dirty="0"/>
              <a:t> dans les 3 pays.</a:t>
            </a:r>
          </a:p>
          <a:p>
            <a:r>
              <a:rPr lang="fr-FR" b="1" dirty="0"/>
              <a:t> Appui aux initiatives des pays</a:t>
            </a:r>
            <a:r>
              <a:rPr lang="fr-FR" dirty="0"/>
              <a:t> : stratégies nationales zones humides (Algérie, Maroc), montage d’observatoires et d’indicateurs (Algérie, France, Tunisie) et études spécifiques (indicateurs, cartographie, etc.)</a:t>
            </a:r>
          </a:p>
          <a:p>
            <a:r>
              <a:rPr lang="fr-FR" dirty="0"/>
              <a:t>En étroite collaboration avec </a:t>
            </a:r>
            <a:r>
              <a:rPr lang="fr-FR" dirty="0" err="1"/>
              <a:t>MedWet</a:t>
            </a:r>
            <a:r>
              <a:rPr lang="fr-FR" dirty="0"/>
              <a:t>, </a:t>
            </a:r>
            <a:r>
              <a:rPr lang="fr-FR" b="1" dirty="0"/>
              <a:t>transfert des résultats et analyses de suivi</a:t>
            </a:r>
            <a:r>
              <a:rPr lang="fr-FR" dirty="0"/>
              <a:t> à travers les différentes communications, participations aux évènements nationaux, régionaux et internationaux. Le transfert a également été assuré à travers la lettre électronique OZHM/</a:t>
            </a:r>
            <a:r>
              <a:rPr lang="fr-FR" dirty="0" err="1"/>
              <a:t>MedWet</a:t>
            </a:r>
            <a:r>
              <a:rPr lang="fr-FR" dirty="0"/>
              <a:t> (jusqu’à mi 2013) et le site Web OZHM (2012-2014). Depuis 2015, les informations du site OZHM sont progressivement transférées dans les sites Web </a:t>
            </a:r>
            <a:r>
              <a:rPr lang="fr-FR" dirty="0" err="1"/>
              <a:t>MedWet</a:t>
            </a:r>
            <a:r>
              <a:rPr lang="fr-FR" dirty="0"/>
              <a:t> et Tour du Valat.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endParaRPr lang="fr-FR" dirty="0"/>
          </a:p>
        </p:txBody>
      </p:sp>
      <p:sp>
        <p:nvSpPr>
          <p:cNvPr id="4" name="Espace réservé du numéro de diapositive 3"/>
          <p:cNvSpPr>
            <a:spLocks noGrp="1"/>
          </p:cNvSpPr>
          <p:nvPr>
            <p:ph type="sldNum" sz="quarter" idx="5"/>
          </p:nvPr>
        </p:nvSpPr>
        <p:spPr/>
        <p:txBody>
          <a:bodyPr/>
          <a:lstStyle/>
          <a:p>
            <a:fld id="{75DA2A10-7C5A-464B-9CBC-B421AB40E81F}" type="slidenum">
              <a:rPr lang="fr-FR" smtClean="0"/>
              <a:t>6</a:t>
            </a:fld>
            <a:endParaRPr lang="fr-FR"/>
          </a:p>
        </p:txBody>
      </p:sp>
    </p:spTree>
    <p:extLst>
      <p:ext uri="{BB962C8B-B14F-4D97-AF65-F5344CB8AC3E}">
        <p14:creationId xmlns:p14="http://schemas.microsoft.com/office/powerpoint/2010/main" val="2632675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sz="2800" dirty="0"/>
              <a:t>The MWO2 updates the situation for Mediterranean wetlands since 2012, the year of publication of the </a:t>
            </a:r>
            <a:r>
              <a:rPr lang="en-US" sz="2800" dirty="0">
                <a:hlinkClick r:id="rId3"/>
              </a:rPr>
              <a:t>MWO1</a:t>
            </a:r>
            <a:r>
              <a:rPr lang="en-US" sz="2800" dirty="0"/>
              <a:t>, which was the first regional indicator-based assessment of the status of wetlands and the challenges that they face.</a:t>
            </a:r>
          </a:p>
          <a:p>
            <a:endParaRPr lang="fr-FR" sz="1800" dirty="0">
              <a:effectLst/>
              <a:latin typeface="Arial" panose="020B0604020202020204" pitchFamily="34" charset="0"/>
              <a:ea typeface="Arial" panose="020B0604020202020204" pitchFamily="34" charset="0"/>
            </a:endParaRPr>
          </a:p>
          <a:p>
            <a:r>
              <a:rPr lang="fr-FR" sz="1800" dirty="0">
                <a:effectLst/>
                <a:latin typeface="Arial" panose="020B0604020202020204" pitchFamily="34" charset="0"/>
                <a:ea typeface="Arial" panose="020B0604020202020204" pitchFamily="34" charset="0"/>
              </a:rPr>
              <a:t>Par ailleurs des </a:t>
            </a:r>
            <a:r>
              <a:rPr lang="fr-FR" sz="1800" dirty="0" err="1">
                <a:effectLst/>
                <a:latin typeface="Arial" panose="020B0604020202020204" pitchFamily="34" charset="0"/>
                <a:ea typeface="Arial" panose="020B0604020202020204" pitchFamily="34" charset="0"/>
              </a:rPr>
              <a:t>resultats</a:t>
            </a:r>
            <a:r>
              <a:rPr lang="fr-FR" sz="1800" dirty="0">
                <a:effectLst/>
                <a:latin typeface="Arial" panose="020B0604020202020204" pitchFamily="34" charset="0"/>
                <a:ea typeface="Arial" panose="020B0604020202020204" pitchFamily="34" charset="0"/>
              </a:rPr>
              <a:t> de deux grands projets Européens, SWOS et ECOPOTENTIAL, ont nourri les fichiers indicateurs pour le MWO2 et ont donnée également d’autres données et nouvelle connaissance qui doivent être transfert aux décideurs, grand publique ou scientifiques</a:t>
            </a:r>
            <a:endParaRPr lang="fr-FR" dirty="0"/>
          </a:p>
          <a:p>
            <a:r>
              <a:rPr lang="fr-FR" dirty="0"/>
              <a:t>Travail d’analyse des résultats de suivi, pour </a:t>
            </a:r>
            <a:r>
              <a:rPr lang="fr-FR" b="1" dirty="0"/>
              <a:t>publication, valorisation et diffusion</a:t>
            </a:r>
            <a:r>
              <a:rPr lang="fr-FR" dirty="0"/>
              <a:t> (décideurs, scientifiques). Une importance croissante a été donnée à la validation des indicateurs par les publications scientifiques.</a:t>
            </a:r>
          </a:p>
          <a:p>
            <a:r>
              <a:rPr lang="fr-FR" b="1" dirty="0"/>
              <a:t> Renforcement des capacités</a:t>
            </a:r>
            <a:r>
              <a:rPr lang="fr-FR" dirty="0"/>
              <a:t> des acteurs locaux, à travers l’appui à la société civile au Maghreb (projet « Réseau </a:t>
            </a:r>
            <a:r>
              <a:rPr lang="fr-FR" dirty="0" err="1"/>
              <a:t>MedWet</a:t>
            </a:r>
            <a:r>
              <a:rPr lang="fr-FR" dirty="0"/>
              <a:t> de la Société Civile en Algérie, au Maroc et en Tunisie ».) et des formations spécifiques (France, Tunisie, Algérie) visant 18 </a:t>
            </a:r>
            <a:r>
              <a:rPr lang="fr-FR" dirty="0" err="1"/>
              <a:t>ONGs</a:t>
            </a:r>
            <a:r>
              <a:rPr lang="fr-FR" dirty="0"/>
              <a:t> dans les 3 pays.</a:t>
            </a:r>
          </a:p>
          <a:p>
            <a:r>
              <a:rPr lang="fr-FR" b="1" dirty="0"/>
              <a:t> Appui aux initiatives des pays</a:t>
            </a:r>
            <a:r>
              <a:rPr lang="fr-FR" dirty="0"/>
              <a:t> : stratégies nationales zones humides (Algérie, Maroc), montage d’observatoires et d’indicateurs (Algérie, France, Tunisie) et études spécifiques (indicateurs, cartographie, etc.)</a:t>
            </a:r>
          </a:p>
          <a:p>
            <a:r>
              <a:rPr lang="fr-FR" dirty="0"/>
              <a:t>En étroite collaboration avec </a:t>
            </a:r>
            <a:r>
              <a:rPr lang="fr-FR" dirty="0" err="1"/>
              <a:t>MedWet</a:t>
            </a:r>
            <a:r>
              <a:rPr lang="fr-FR" dirty="0"/>
              <a:t>, </a:t>
            </a:r>
            <a:r>
              <a:rPr lang="fr-FR" b="1" dirty="0"/>
              <a:t>transfert des résultats et analyses de suivi</a:t>
            </a:r>
            <a:r>
              <a:rPr lang="fr-FR" dirty="0"/>
              <a:t> à travers les différentes communications, participations aux évènements nationaux, régionaux et internationaux. Le transfert a également été assuré à travers la lettre électronique OZHM/</a:t>
            </a:r>
            <a:r>
              <a:rPr lang="fr-FR" dirty="0" err="1"/>
              <a:t>MedWet</a:t>
            </a:r>
            <a:r>
              <a:rPr lang="fr-FR" dirty="0"/>
              <a:t> (jusqu’à mi 2013) et le site Web OZHM (2012-2014). Depuis 2015, les informations du site OZHM sont progressivement transférées dans les sites Web </a:t>
            </a:r>
            <a:r>
              <a:rPr lang="fr-FR" dirty="0" err="1"/>
              <a:t>MedWet</a:t>
            </a:r>
            <a:r>
              <a:rPr lang="fr-FR" dirty="0"/>
              <a:t> et Tour du Valat.</a:t>
            </a:r>
          </a:p>
          <a:p>
            <a:endParaRPr lang="fr-FR" dirty="0"/>
          </a:p>
        </p:txBody>
      </p:sp>
      <p:sp>
        <p:nvSpPr>
          <p:cNvPr id="4" name="Espace réservé du numéro de diapositive 3"/>
          <p:cNvSpPr>
            <a:spLocks noGrp="1"/>
          </p:cNvSpPr>
          <p:nvPr>
            <p:ph type="sldNum" sz="quarter" idx="5"/>
          </p:nvPr>
        </p:nvSpPr>
        <p:spPr/>
        <p:txBody>
          <a:bodyPr/>
          <a:lstStyle/>
          <a:p>
            <a:fld id="{75DA2A10-7C5A-464B-9CBC-B421AB40E81F}" type="slidenum">
              <a:rPr lang="fr-FR" smtClean="0"/>
              <a:t>7</a:t>
            </a:fld>
            <a:endParaRPr lang="fr-FR"/>
          </a:p>
        </p:txBody>
      </p:sp>
    </p:spTree>
    <p:extLst>
      <p:ext uri="{BB962C8B-B14F-4D97-AF65-F5344CB8AC3E}">
        <p14:creationId xmlns:p14="http://schemas.microsoft.com/office/powerpoint/2010/main" val="2682108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lnSpc>
                <a:spcPct val="115000"/>
              </a:lnSpc>
            </a:pPr>
            <a:r>
              <a:rPr lang="fr-FR" sz="1800" dirty="0">
                <a:effectLst/>
                <a:latin typeface="Cambria" panose="02040503050406030204" pitchFamily="18" charset="0"/>
                <a:ea typeface="Cambria" panose="02040503050406030204" pitchFamily="18" charset="0"/>
                <a:cs typeface="Cambria" panose="02040503050406030204" pitchFamily="18" charset="0"/>
              </a:rPr>
              <a:t>Le but de cette évaluation est de mieux comprendre comment le rapport MWO-2 a circulé et quelle influence il a eu auprès des acteurs auxquels il s'adresse pour améliorer le MWO-3. Pour ce faire, différentes dimensions sont prises en compte notamment le format du rapport ainsi que son contenu</a:t>
            </a:r>
            <a:r>
              <a:rPr lang="fr-FR" sz="1800" u="sng" dirty="0">
                <a:solidFill>
                  <a:srgbClr val="008080"/>
                </a:solidFill>
                <a:effectLst/>
                <a:latin typeface="Cambria" panose="02040503050406030204" pitchFamily="18" charset="0"/>
                <a:ea typeface="Cambria" panose="02040503050406030204" pitchFamily="18" charset="0"/>
                <a:cs typeface="Cambria" panose="02040503050406030204" pitchFamily="18" charset="0"/>
              </a:rPr>
              <a:t>,</a:t>
            </a:r>
            <a:r>
              <a:rPr lang="fr-FR" sz="1800" strike="sngStrike" dirty="0">
                <a:solidFill>
                  <a:srgbClr val="FF0000"/>
                </a:solidFill>
                <a:effectLst/>
                <a:latin typeface="Cambria" panose="02040503050406030204" pitchFamily="18" charset="0"/>
                <a:ea typeface="Cambria" panose="02040503050406030204" pitchFamily="18" charset="0"/>
                <a:cs typeface="Cambria" panose="02040503050406030204" pitchFamily="18" charset="0"/>
              </a:rPr>
              <a:t>,</a:t>
            </a:r>
            <a:r>
              <a:rPr lang="fr-FR" sz="1800" dirty="0">
                <a:effectLst/>
                <a:latin typeface="Cambria" panose="02040503050406030204" pitchFamily="18" charset="0"/>
                <a:ea typeface="Cambria" panose="02040503050406030204" pitchFamily="18" charset="0"/>
                <a:cs typeface="Cambria" panose="02040503050406030204" pitchFamily="18" charset="0"/>
              </a:rPr>
              <a:t> </a:t>
            </a:r>
            <a:r>
              <a:rPr lang="fr-FR" sz="1800" strike="sngStrike" dirty="0">
                <a:solidFill>
                  <a:srgbClr val="FF0000"/>
                </a:solidFill>
                <a:effectLst/>
                <a:latin typeface="Cambria" panose="02040503050406030204" pitchFamily="18" charset="0"/>
                <a:ea typeface="Cambria" panose="02040503050406030204" pitchFamily="18" charset="0"/>
                <a:cs typeface="Cambria" panose="02040503050406030204" pitchFamily="18" charset="0"/>
              </a:rPr>
              <a:t>c'est-à </a:t>
            </a:r>
            <a:r>
              <a:rPr lang="fr-FR" sz="1800" strike="sngStrike" dirty="0" err="1">
                <a:solidFill>
                  <a:srgbClr val="FF0000"/>
                </a:solidFill>
                <a:effectLst/>
                <a:latin typeface="Cambria" panose="02040503050406030204" pitchFamily="18" charset="0"/>
                <a:ea typeface="Cambria" panose="02040503050406030204" pitchFamily="18" charset="0"/>
                <a:cs typeface="Cambria" panose="02040503050406030204" pitchFamily="18" charset="0"/>
              </a:rPr>
              <a:t>dire</a:t>
            </a:r>
            <a:r>
              <a:rPr lang="fr-FR" sz="1800" u="sng" dirty="0" err="1">
                <a:solidFill>
                  <a:srgbClr val="008080"/>
                </a:solidFill>
                <a:effectLst/>
                <a:latin typeface="Cambria" panose="02040503050406030204" pitchFamily="18" charset="0"/>
                <a:ea typeface="Cambria" panose="02040503050406030204" pitchFamily="18" charset="0"/>
                <a:cs typeface="Cambria" panose="02040503050406030204" pitchFamily="18" charset="0"/>
              </a:rPr>
              <a:t>y</a:t>
            </a:r>
            <a:r>
              <a:rPr lang="fr-FR" sz="1800" u="sng" dirty="0">
                <a:solidFill>
                  <a:srgbClr val="008080"/>
                </a:solidFill>
                <a:effectLst/>
                <a:latin typeface="Cambria" panose="02040503050406030204" pitchFamily="18" charset="0"/>
                <a:ea typeface="Cambria" panose="02040503050406030204" pitchFamily="18" charset="0"/>
                <a:cs typeface="Cambria" panose="02040503050406030204" pitchFamily="18" charset="0"/>
              </a:rPr>
              <a:t> compris</a:t>
            </a:r>
            <a:r>
              <a:rPr lang="fr-FR" sz="1800" dirty="0">
                <a:effectLst/>
                <a:latin typeface="Cambria" panose="02040503050406030204" pitchFamily="18" charset="0"/>
                <a:ea typeface="Cambria" panose="02040503050406030204" pitchFamily="18" charset="0"/>
                <a:cs typeface="Cambria" panose="02040503050406030204" pitchFamily="18" charset="0"/>
              </a:rPr>
              <a:t> le</a:t>
            </a:r>
            <a:r>
              <a:rPr lang="fr-FR" sz="1800" strike="sngStrike" dirty="0">
                <a:solidFill>
                  <a:srgbClr val="FF0000"/>
                </a:solidFill>
                <a:effectLst/>
                <a:latin typeface="Cambria" panose="02040503050406030204" pitchFamily="18" charset="0"/>
                <a:ea typeface="Cambria" panose="02040503050406030204" pitchFamily="18" charset="0"/>
                <a:cs typeface="Cambria" panose="02040503050406030204" pitchFamily="18" charset="0"/>
              </a:rPr>
              <a:t>s 16 </a:t>
            </a:r>
            <a:r>
              <a:rPr lang="fr-FR" sz="1800" u="sng" dirty="0">
                <a:solidFill>
                  <a:srgbClr val="008080"/>
                </a:solidFill>
                <a:effectLst/>
                <a:latin typeface="Cambria" panose="02040503050406030204" pitchFamily="18" charset="0"/>
                <a:ea typeface="Cambria" panose="02040503050406030204" pitchFamily="18" charset="0"/>
                <a:cs typeface="Cambria" panose="02040503050406030204" pitchFamily="18" charset="0"/>
              </a:rPr>
              <a:t> jeu d’</a:t>
            </a:r>
            <a:r>
              <a:rPr lang="fr-FR" sz="1800" dirty="0">
                <a:effectLst/>
                <a:latin typeface="Cambria" panose="02040503050406030204" pitchFamily="18" charset="0"/>
                <a:ea typeface="Cambria" panose="02040503050406030204" pitchFamily="18" charset="0"/>
                <a:cs typeface="Cambria" panose="02040503050406030204" pitchFamily="18" charset="0"/>
              </a:rPr>
              <a:t>indicateurs. démarche vise à documenter les dynamiques auxquelles le rapport a contribué et les différentes façons dont les acteurs s’en sont saisis. . Les questions sous-jacentes sont notamment :</a:t>
            </a:r>
            <a:endParaRPr lang="fr-FR" sz="1800" dirty="0">
              <a:effectLst/>
              <a:latin typeface="Arial" panose="020B0604020202020204" pitchFamily="34" charset="0"/>
              <a:ea typeface="Arial" panose="020B0604020202020204" pitchFamily="34" charset="0"/>
            </a:endParaRPr>
          </a:p>
          <a:p>
            <a:pPr>
              <a:lnSpc>
                <a:spcPct val="115000"/>
              </a:lnSpc>
            </a:pPr>
            <a:r>
              <a:rPr lang="fr-FR" sz="1800" dirty="0">
                <a:effectLst/>
                <a:latin typeface="Cambria" panose="02040503050406030204" pitchFamily="18" charset="0"/>
                <a:ea typeface="Cambria" panose="02040503050406030204" pitchFamily="18" charset="0"/>
                <a:cs typeface="Cambria" panose="02040503050406030204" pitchFamily="18" charset="0"/>
              </a:rPr>
              <a:t> </a:t>
            </a:r>
            <a:endParaRPr lang="fr-FR" sz="18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fr-FR" sz="1800" u="none" strike="noStrike" dirty="0">
                <a:effectLst/>
                <a:latin typeface="Cambria" panose="02040503050406030204" pitchFamily="18" charset="0"/>
                <a:ea typeface="Cambria" panose="02040503050406030204" pitchFamily="18" charset="0"/>
                <a:cs typeface="Cambria" panose="02040503050406030204" pitchFamily="18" charset="0"/>
              </a:rPr>
              <a:t>Comment a circulé le rapport MWO-2 ? Auprès de quels acteurs ? Qui ne l’a pas eu ?</a:t>
            </a:r>
            <a:endParaRPr lang="fr-FR" sz="1800" u="none" strike="noStrike"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fr-FR" sz="1800" u="none" strike="noStrike" dirty="0">
                <a:effectLst/>
                <a:latin typeface="Cambria" panose="02040503050406030204" pitchFamily="18" charset="0"/>
                <a:ea typeface="Cambria" panose="02040503050406030204" pitchFamily="18" charset="0"/>
                <a:cs typeface="Cambria" panose="02040503050406030204" pitchFamily="18" charset="0"/>
              </a:rPr>
              <a:t>Le format du rapport est-il approprié ?</a:t>
            </a:r>
            <a:endParaRPr lang="fr-FR" sz="1800" u="none" strike="noStrike"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fr-FR" sz="1800" u="none" strike="noStrike" dirty="0">
                <a:effectLst/>
                <a:latin typeface="Cambria" panose="02040503050406030204" pitchFamily="18" charset="0"/>
                <a:ea typeface="Cambria" panose="02040503050406030204" pitchFamily="18" charset="0"/>
                <a:cs typeface="Cambria" panose="02040503050406030204" pitchFamily="18" charset="0"/>
              </a:rPr>
              <a:t>Comment les indicateurs sont-ils perçus ? Quels sont les plus, ou moins, utilisés ?</a:t>
            </a:r>
            <a:endParaRPr lang="fr-FR" sz="1800" u="none" strike="noStrike"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fr-FR" sz="1800" u="none" strike="noStrike" dirty="0">
                <a:effectLst/>
                <a:latin typeface="Cambria" panose="02040503050406030204" pitchFamily="18" charset="0"/>
                <a:ea typeface="Cambria" panose="02040503050406030204" pitchFamily="18" charset="0"/>
                <a:cs typeface="Cambria" panose="02040503050406030204" pitchFamily="18" charset="0"/>
              </a:rPr>
              <a:t>Quelles sont les forces et faiblesses du MWO-2 ? Quelles sont les pistes d’amélioration ?</a:t>
            </a:r>
          </a:p>
          <a:p>
            <a:pPr marL="342900" lvl="0" indent="-342900" algn="just">
              <a:lnSpc>
                <a:spcPct val="115000"/>
              </a:lnSpc>
              <a:buFont typeface="Symbol" panose="05050102010706020507" pitchFamily="18" charset="2"/>
              <a:buChar char="-"/>
            </a:pPr>
            <a:endParaRPr lang="fr-FR" sz="1800" u="none" strike="noStrike" dirty="0">
              <a:effectLst/>
              <a:latin typeface="Cambria" panose="02040503050406030204" pitchFamily="18" charset="0"/>
              <a:ea typeface="Cambria" panose="02040503050406030204" pitchFamily="18" charset="0"/>
            </a:endParaRPr>
          </a:p>
          <a:p>
            <a:pPr marL="342900" lvl="0" indent="-342900">
              <a:lnSpc>
                <a:spcPct val="115000"/>
              </a:lnSpc>
              <a:buFont typeface="Symbol" panose="05050102010706020507" pitchFamily="18" charset="2"/>
              <a:buChar char=""/>
            </a:pPr>
            <a:endParaRPr lang="fr-FR" sz="1100" u="sng" dirty="0">
              <a:solidFill>
                <a:srgbClr val="008080"/>
              </a:solidFill>
              <a:effectLst/>
              <a:latin typeface="Cambria" panose="02040503050406030204" pitchFamily="18" charset="0"/>
              <a:ea typeface="Cambria" panose="02040503050406030204" pitchFamily="18" charset="0"/>
            </a:endParaRPr>
          </a:p>
          <a:p>
            <a:pPr marL="342900" lvl="0" indent="-342900">
              <a:lnSpc>
                <a:spcPct val="115000"/>
              </a:lnSpc>
              <a:buFont typeface="Symbol" panose="05050102010706020507" pitchFamily="18" charset="2"/>
              <a:buChar char=""/>
            </a:pPr>
            <a:r>
              <a:rPr lang="fr-FR" sz="1100" u="sng" dirty="0">
                <a:solidFill>
                  <a:srgbClr val="008080"/>
                </a:solidFill>
                <a:effectLst/>
                <a:latin typeface="Cambria" panose="02040503050406030204" pitchFamily="18" charset="0"/>
                <a:ea typeface="Cambria" panose="02040503050406030204" pitchFamily="18" charset="0"/>
              </a:rPr>
              <a:t>Fiche pays</a:t>
            </a:r>
            <a:endParaRPr lang="fr-FR" sz="1100" dirty="0">
              <a:effectLst/>
              <a:latin typeface="Arial" panose="020B0604020202020204" pitchFamily="34" charset="0"/>
              <a:ea typeface="Arial" panose="020B0604020202020204" pitchFamily="34" charset="0"/>
            </a:endParaRPr>
          </a:p>
          <a:p>
            <a:pPr marL="342900" lvl="0" indent="-342900" algn="just">
              <a:lnSpc>
                <a:spcPct val="115000"/>
              </a:lnSpc>
              <a:buFont typeface="Symbol" panose="05050102010706020507" pitchFamily="18" charset="2"/>
              <a:buChar char="-"/>
            </a:pPr>
            <a:endParaRPr lang="fr-FR" sz="1800" u="none" strike="noStrike" dirty="0">
              <a:effectLst/>
              <a:latin typeface="Arial" panose="020B0604020202020204" pitchFamily="34" charset="0"/>
              <a:ea typeface="Arial" panose="020B0604020202020204" pitchFamily="34" charset="0"/>
            </a:endParaRPr>
          </a:p>
          <a:p>
            <a:endParaRPr lang="fr-FR" dirty="0"/>
          </a:p>
        </p:txBody>
      </p:sp>
      <p:sp>
        <p:nvSpPr>
          <p:cNvPr id="4" name="Espace réservé du numéro de diapositive 3"/>
          <p:cNvSpPr>
            <a:spLocks noGrp="1"/>
          </p:cNvSpPr>
          <p:nvPr>
            <p:ph type="sldNum" sz="quarter" idx="5"/>
          </p:nvPr>
        </p:nvSpPr>
        <p:spPr/>
        <p:txBody>
          <a:bodyPr/>
          <a:lstStyle/>
          <a:p>
            <a:fld id="{75DA2A10-7C5A-464B-9CBC-B421AB40E81F}" type="slidenum">
              <a:rPr lang="fr-FR" smtClean="0"/>
              <a:t>8</a:t>
            </a:fld>
            <a:endParaRPr lang="fr-FR"/>
          </a:p>
        </p:txBody>
      </p:sp>
    </p:spTree>
    <p:extLst>
      <p:ext uri="{BB962C8B-B14F-4D97-AF65-F5344CB8AC3E}">
        <p14:creationId xmlns:p14="http://schemas.microsoft.com/office/powerpoint/2010/main" val="12827824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lnSpc>
                <a:spcPct val="115000"/>
              </a:lnSpc>
            </a:pPr>
            <a:r>
              <a:rPr lang="fr-FR" sz="1800" b="1" u="none" strike="noStrike" dirty="0">
                <a:effectLst/>
                <a:latin typeface="Cambria" panose="02040503050406030204" pitchFamily="18" charset="0"/>
                <a:ea typeface="Cambria" panose="02040503050406030204" pitchFamily="18" charset="0"/>
                <a:cs typeface="Cambria" panose="02040503050406030204" pitchFamily="18" charset="0"/>
              </a:rPr>
              <a:t>Discussions</a:t>
            </a:r>
            <a:r>
              <a:rPr lang="fr-FR" sz="1800" u="none" strike="noStrike" dirty="0">
                <a:effectLst/>
                <a:latin typeface="Cambria" panose="02040503050406030204" pitchFamily="18" charset="0"/>
                <a:ea typeface="Cambria" panose="02040503050406030204" pitchFamily="18" charset="0"/>
                <a:cs typeface="Cambria" panose="02040503050406030204" pitchFamily="18" charset="0"/>
              </a:rPr>
              <a:t> interne avec l’équipe OZHM ,</a:t>
            </a:r>
            <a:r>
              <a:rPr lang="fr-FR" sz="1800" b="1" u="none" strike="noStrike" dirty="0">
                <a:effectLst/>
                <a:latin typeface="Cambria" panose="02040503050406030204" pitchFamily="18" charset="0"/>
                <a:ea typeface="Cambria" panose="02040503050406030204" pitchFamily="18" charset="0"/>
                <a:cs typeface="Cambria" panose="02040503050406030204" pitchFamily="18" charset="0"/>
              </a:rPr>
              <a:t> Consultation digitale </a:t>
            </a:r>
            <a:r>
              <a:rPr lang="fr-FR" sz="1800" u="none" strike="noStrike" dirty="0">
                <a:effectLst/>
                <a:latin typeface="Cambria" panose="02040503050406030204" pitchFamily="18" charset="0"/>
                <a:ea typeface="Cambria" panose="02040503050406030204" pitchFamily="18" charset="0"/>
                <a:cs typeface="Cambria" panose="02040503050406030204" pitchFamily="18" charset="0"/>
              </a:rPr>
              <a:t>externe et </a:t>
            </a:r>
            <a:r>
              <a:rPr lang="fr-FR" sz="1800" b="1" u="none" strike="noStrike" dirty="0">
                <a:effectLst/>
                <a:latin typeface="Cambria" panose="02040503050406030204" pitchFamily="18" charset="0"/>
                <a:ea typeface="Cambria" panose="02040503050406030204" pitchFamily="18" charset="0"/>
                <a:cs typeface="Cambria" panose="02040503050406030204" pitchFamily="18" charset="0"/>
              </a:rPr>
              <a:t>Missions</a:t>
            </a:r>
            <a:r>
              <a:rPr lang="fr-FR" sz="1800" u="none" strike="noStrike" dirty="0">
                <a:effectLst/>
                <a:latin typeface="Cambria" panose="02040503050406030204" pitchFamily="18" charset="0"/>
                <a:ea typeface="Cambria" panose="02040503050406030204" pitchFamily="18" charset="0"/>
                <a:cs typeface="Cambria" panose="02040503050406030204" pitchFamily="18" charset="0"/>
              </a:rPr>
              <a:t> dans plusieurs pays méditerranéens, en collaboration avec </a:t>
            </a:r>
            <a:r>
              <a:rPr lang="fr-FR" sz="1800" u="none" strike="noStrike" dirty="0" err="1">
                <a:effectLst/>
                <a:latin typeface="Cambria" panose="02040503050406030204" pitchFamily="18" charset="0"/>
                <a:ea typeface="Cambria" panose="02040503050406030204" pitchFamily="18" charset="0"/>
                <a:cs typeface="Cambria" panose="02040503050406030204" pitchFamily="18" charset="0"/>
              </a:rPr>
              <a:t>MedWet</a:t>
            </a:r>
            <a:endParaRPr lang="fr-FR" sz="1800" dirty="0">
              <a:effectLst/>
              <a:latin typeface="Cambria" panose="02040503050406030204" pitchFamily="18" charset="0"/>
              <a:ea typeface="Cambria" panose="02040503050406030204" pitchFamily="18" charset="0"/>
            </a:endParaRPr>
          </a:p>
          <a:p>
            <a:pPr algn="just">
              <a:lnSpc>
                <a:spcPct val="115000"/>
              </a:lnSpc>
            </a:pPr>
            <a:endParaRPr lang="fr-FR" sz="1800" dirty="0">
              <a:effectLst/>
              <a:latin typeface="Arial" panose="020B0604020202020204" pitchFamily="34" charset="0"/>
              <a:ea typeface="Arial" panose="020B0604020202020204" pitchFamily="34" charset="0"/>
            </a:endParaRPr>
          </a:p>
          <a:p>
            <a:pPr>
              <a:lnSpc>
                <a:spcPct val="115000"/>
              </a:lnSpc>
            </a:pPr>
            <a:r>
              <a:rPr lang="fr-FR" sz="1800" dirty="0">
                <a:effectLst/>
                <a:latin typeface="Cambria" panose="02040503050406030204" pitchFamily="18" charset="0"/>
                <a:ea typeface="Cambria" panose="02040503050406030204" pitchFamily="18" charset="0"/>
                <a:cs typeface="Cambria" panose="02040503050406030204" pitchFamily="18" charset="0"/>
              </a:rPr>
              <a:t> </a:t>
            </a:r>
            <a:endParaRPr lang="fr-FR" sz="1800" u="none" strike="noStrike" dirty="0">
              <a:effectLst/>
              <a:latin typeface="Cambria" panose="02040503050406030204" pitchFamily="18" charset="0"/>
              <a:ea typeface="Cambria" panose="02040503050406030204" pitchFamily="18" charset="0"/>
            </a:endParaRPr>
          </a:p>
          <a:p>
            <a:pPr>
              <a:lnSpc>
                <a:spcPct val="115000"/>
              </a:lnSpc>
            </a:pPr>
            <a:r>
              <a:rPr lang="fr-FR" sz="1100" b="1" dirty="0">
                <a:effectLst/>
                <a:latin typeface="Cambria" panose="02040503050406030204" pitchFamily="18" charset="0"/>
                <a:ea typeface="Cambria" panose="02040503050406030204" pitchFamily="18" charset="0"/>
                <a:cs typeface="Cambria" panose="02040503050406030204" pitchFamily="18" charset="0"/>
              </a:rPr>
              <a:t>Recommandations : </a:t>
            </a:r>
            <a:endParaRPr lang="fr-FR" sz="11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fr-FR" sz="1100" u="sng" dirty="0">
                <a:solidFill>
                  <a:srgbClr val="008080"/>
                </a:solidFill>
                <a:effectLst/>
                <a:latin typeface="Cambria" panose="02040503050406030204" pitchFamily="18" charset="0"/>
                <a:ea typeface="Cambria" panose="02040503050406030204" pitchFamily="18" charset="0"/>
                <a:cs typeface="Cambria" panose="02040503050406030204" pitchFamily="18" charset="0"/>
              </a:rPr>
              <a:t>Reclarifier qui sont nos cibles principales (« décideurs » = mot fourre-tout…) pour étudier alors quel canal est adapté à qui… Peut-être besoin de le faire à l’échelle de chaque pays (travail avec des </a:t>
            </a:r>
            <a:r>
              <a:rPr lang="fr-FR" sz="1100" u="sng" strike="sngStrike" dirty="0" err="1">
                <a:solidFill>
                  <a:srgbClr val="FF0000"/>
                </a:solidFill>
                <a:effectLst/>
                <a:latin typeface="Cambria" panose="02040503050406030204" pitchFamily="18" charset="0"/>
                <a:ea typeface="Cambria" panose="02040503050406030204" pitchFamily="18" charset="0"/>
                <a:cs typeface="Cambria" panose="02040503050406030204" pitchFamily="18" charset="0"/>
              </a:rPr>
              <a:t>pârtenaires</a:t>
            </a:r>
            <a:r>
              <a:rPr lang="fr-FR" sz="1100" u="sng" dirty="0" err="1">
                <a:solidFill>
                  <a:srgbClr val="008080"/>
                </a:solidFill>
                <a:effectLst/>
                <a:latin typeface="Cambria" panose="02040503050406030204" pitchFamily="18" charset="0"/>
                <a:ea typeface="Cambria" panose="02040503050406030204" pitchFamily="18" charset="0"/>
                <a:cs typeface="Cambria" panose="02040503050406030204" pitchFamily="18" charset="0"/>
              </a:rPr>
              <a:t>partenaires</a:t>
            </a:r>
            <a:r>
              <a:rPr lang="fr-FR" sz="1100" u="sng" dirty="0">
                <a:solidFill>
                  <a:srgbClr val="008080"/>
                </a:solidFill>
                <a:effectLst/>
                <a:latin typeface="Cambria" panose="02040503050406030204" pitchFamily="18" charset="0"/>
                <a:ea typeface="Cambria" panose="02040503050406030204" pitchFamily="18" charset="0"/>
                <a:cs typeface="Cambria" panose="02040503050406030204" pitchFamily="18" charset="0"/>
              </a:rPr>
              <a:t> nationaux ?)</a:t>
            </a:r>
            <a:endParaRPr lang="fr-FR" sz="1100" dirty="0">
              <a:effectLst/>
              <a:latin typeface="Arial" panose="020B0604020202020204" pitchFamily="34" charset="0"/>
              <a:ea typeface="Cambria" panose="02040503050406030204" pitchFamily="18" charset="0"/>
              <a:cs typeface="Cambria" panose="02040503050406030204" pitchFamily="18" charset="0"/>
            </a:endParaRPr>
          </a:p>
          <a:p>
            <a:pPr marL="342900" lvl="0" indent="-342900">
              <a:lnSpc>
                <a:spcPct val="115000"/>
              </a:lnSpc>
              <a:buFont typeface="Symbol" panose="05050102010706020507" pitchFamily="18" charset="2"/>
              <a:buChar char=""/>
            </a:pPr>
            <a:r>
              <a:rPr lang="fr-FR" sz="1100" dirty="0">
                <a:effectLst/>
                <a:latin typeface="Cambria" panose="02040503050406030204" pitchFamily="18" charset="0"/>
                <a:ea typeface="Cambria" panose="02040503050406030204" pitchFamily="18" charset="0"/>
                <a:cs typeface="Cambria" panose="02040503050406030204" pitchFamily="18" charset="0"/>
              </a:rPr>
              <a:t>Explorer </a:t>
            </a:r>
            <a:r>
              <a:rPr lang="fr-FR" sz="1100" u="sng" dirty="0">
                <a:solidFill>
                  <a:srgbClr val="008080"/>
                </a:solidFill>
                <a:effectLst/>
                <a:latin typeface="Cambria" panose="02040503050406030204" pitchFamily="18" charset="0"/>
                <a:ea typeface="Cambria" panose="02040503050406030204" pitchFamily="18" charset="0"/>
                <a:cs typeface="Cambria" panose="02040503050406030204" pitchFamily="18" charset="0"/>
              </a:rPr>
              <a:t>l’</a:t>
            </a:r>
            <a:r>
              <a:rPr lang="fr-FR" sz="1100" dirty="0">
                <a:effectLst/>
                <a:latin typeface="Cambria" panose="02040503050406030204" pitchFamily="18" charset="0"/>
                <a:ea typeface="Cambria" panose="02040503050406030204" pitchFamily="18" charset="0"/>
                <a:cs typeface="Cambria" panose="02040503050406030204" pitchFamily="18" charset="0"/>
              </a:rPr>
              <a:t>idée d’une interface web interactive, qui pourrait aussi être accessible au grand public</a:t>
            </a:r>
            <a:endParaRPr lang="fr-FR" sz="1100" dirty="0">
              <a:effectLst/>
              <a:latin typeface="Arial" panose="020B0604020202020204" pitchFamily="34" charset="0"/>
              <a:ea typeface="Cambria" panose="02040503050406030204" pitchFamily="18" charset="0"/>
              <a:cs typeface="Cambria" panose="02040503050406030204" pitchFamily="18" charset="0"/>
            </a:endParaRPr>
          </a:p>
          <a:p>
            <a:pPr marL="342900" lvl="0" indent="-342900">
              <a:lnSpc>
                <a:spcPct val="115000"/>
              </a:lnSpc>
              <a:buFont typeface="Symbol" panose="05050102010706020507" pitchFamily="18" charset="2"/>
              <a:buChar char=""/>
            </a:pPr>
            <a:r>
              <a:rPr lang="fr-FR" sz="1100" u="sng" dirty="0">
                <a:solidFill>
                  <a:srgbClr val="008080"/>
                </a:solidFill>
                <a:effectLst/>
                <a:latin typeface="Cambria" panose="02040503050406030204" pitchFamily="18" charset="0"/>
                <a:ea typeface="Cambria" panose="02040503050406030204" pitchFamily="18" charset="0"/>
                <a:cs typeface="Cambria" panose="02040503050406030204" pitchFamily="18" charset="0"/>
              </a:rPr>
              <a:t>Décliner, le plus possible, les résultats des indicateurs, ainsi que les messages-clés et les recommandations qui en découlent, aux échelles nationales des pays </a:t>
            </a:r>
            <a:endParaRPr lang="fr-FR" sz="1100" dirty="0">
              <a:effectLst/>
              <a:latin typeface="Arial" panose="020B0604020202020204" pitchFamily="34" charset="0"/>
              <a:ea typeface="Cambria" panose="02040503050406030204" pitchFamily="18" charset="0"/>
              <a:cs typeface="Cambria" panose="02040503050406030204" pitchFamily="18" charset="0"/>
            </a:endParaRPr>
          </a:p>
          <a:p>
            <a:pPr marL="342900" lvl="0" indent="-342900">
              <a:lnSpc>
                <a:spcPct val="115000"/>
              </a:lnSpc>
              <a:buFont typeface="Symbol" panose="05050102010706020507" pitchFamily="18" charset="2"/>
              <a:buChar char=""/>
            </a:pPr>
            <a:r>
              <a:rPr lang="fr-FR" sz="1100" dirty="0">
                <a:effectLst/>
                <a:highlight>
                  <a:srgbClr val="FFFF00"/>
                </a:highlight>
                <a:latin typeface="Cambria" panose="02040503050406030204" pitchFamily="18" charset="0"/>
                <a:ea typeface="Cambria" panose="02040503050406030204" pitchFamily="18" charset="0"/>
                <a:cs typeface="Cambria" panose="02040503050406030204" pitchFamily="18" charset="0"/>
              </a:rPr>
              <a:t>Portage dans les pays : </a:t>
            </a:r>
            <a:endParaRPr lang="fr-FR" sz="1100" dirty="0">
              <a:effectLst/>
              <a:latin typeface="Arial" panose="020B0604020202020204" pitchFamily="34" charset="0"/>
              <a:ea typeface="Cambria" panose="02040503050406030204" pitchFamily="18" charset="0"/>
              <a:cs typeface="Cambria" panose="02040503050406030204" pitchFamily="18" charset="0"/>
            </a:endParaRPr>
          </a:p>
          <a:p>
            <a:pPr marL="742950" lvl="1" indent="-285750">
              <a:lnSpc>
                <a:spcPct val="115000"/>
              </a:lnSpc>
              <a:buFont typeface="Symbol" panose="05050102010706020507" pitchFamily="18" charset="2"/>
              <a:buChar char="-"/>
            </a:pPr>
            <a:r>
              <a:rPr lang="fr-FR" sz="1100" u="none" strike="noStrike" dirty="0">
                <a:effectLst/>
                <a:highlight>
                  <a:srgbClr val="FFFF00"/>
                </a:highlight>
                <a:latin typeface="Cambria" panose="02040503050406030204" pitchFamily="18" charset="0"/>
                <a:ea typeface="Cambria" panose="02040503050406030204" pitchFamily="18" charset="0"/>
                <a:cs typeface="Cambria" panose="02040503050406030204" pitchFamily="18" charset="0"/>
              </a:rPr>
              <a:t>Opportunité pour impliquer plus les partenaires </a:t>
            </a:r>
            <a:r>
              <a:rPr lang="fr-FR" sz="1100" u="sng" strike="noStrike" dirty="0">
                <a:solidFill>
                  <a:srgbClr val="008080"/>
                </a:solidFill>
                <a:effectLst/>
                <a:highlight>
                  <a:srgbClr val="FFFF00"/>
                </a:highlight>
                <a:latin typeface="Cambria" panose="02040503050406030204" pitchFamily="18" charset="0"/>
                <a:ea typeface="Cambria" panose="02040503050406030204" pitchFamily="18" charset="0"/>
                <a:cs typeface="Cambria" panose="02040503050406030204" pitchFamily="18" charset="0"/>
              </a:rPr>
              <a:t>nationaux et </a:t>
            </a:r>
            <a:r>
              <a:rPr lang="fr-FR" sz="1100" u="none" strike="noStrike" dirty="0">
                <a:effectLst/>
                <a:highlight>
                  <a:srgbClr val="FFFF00"/>
                </a:highlight>
                <a:latin typeface="Cambria" panose="02040503050406030204" pitchFamily="18" charset="0"/>
                <a:ea typeface="Cambria" panose="02040503050406030204" pitchFamily="18" charset="0"/>
                <a:cs typeface="Cambria" panose="02040503050406030204" pitchFamily="18" charset="0"/>
              </a:rPr>
              <a:t>locaux ? Par exemple les ONG membres de l’Alliance ? </a:t>
            </a:r>
            <a:endParaRPr lang="fr-FR" sz="1100" u="none" strike="noStrike" dirty="0">
              <a:effectLst/>
              <a:latin typeface="Arial" panose="020B0604020202020204" pitchFamily="34" charset="0"/>
              <a:ea typeface="Arial" panose="020B0604020202020204" pitchFamily="34" charset="0"/>
            </a:endParaRPr>
          </a:p>
          <a:p>
            <a:pPr marL="742950" lvl="1" indent="-285750">
              <a:lnSpc>
                <a:spcPct val="115000"/>
              </a:lnSpc>
              <a:buFont typeface="Symbol" panose="05050102010706020507" pitchFamily="18" charset="2"/>
              <a:buChar char="-"/>
            </a:pPr>
            <a:r>
              <a:rPr lang="fr-FR" sz="1100" u="none" strike="noStrike" dirty="0">
                <a:effectLst/>
                <a:highlight>
                  <a:srgbClr val="FFFF00"/>
                </a:highlight>
                <a:latin typeface="Cambria" panose="02040503050406030204" pitchFamily="18" charset="0"/>
                <a:ea typeface="Cambria" panose="02040503050406030204" pitchFamily="18" charset="0"/>
                <a:cs typeface="Cambria" panose="02040503050406030204" pitchFamily="18" charset="0"/>
              </a:rPr>
              <a:t>Chaque membre de la </a:t>
            </a:r>
            <a:r>
              <a:rPr lang="fr-FR" sz="1100" u="none" strike="noStrike" dirty="0" err="1">
                <a:effectLst/>
                <a:highlight>
                  <a:srgbClr val="FFFF00"/>
                </a:highlight>
                <a:latin typeface="Cambria" panose="02040503050406030204" pitchFamily="18" charset="0"/>
                <a:ea typeface="Cambria" panose="02040503050406030204" pitchFamily="18" charset="0"/>
                <a:cs typeface="Cambria" panose="02040503050406030204" pitchFamily="18" charset="0"/>
              </a:rPr>
              <a:t>T</a:t>
            </a:r>
            <a:r>
              <a:rPr lang="fr-FR" sz="1100" u="none" strike="sngStrike" dirty="0" err="1">
                <a:solidFill>
                  <a:srgbClr val="FF0000"/>
                </a:solidFill>
                <a:effectLst/>
                <a:highlight>
                  <a:srgbClr val="FFFF00"/>
                </a:highlight>
                <a:latin typeface="Cambria" panose="02040503050406030204" pitchFamily="18" charset="0"/>
                <a:ea typeface="Cambria" panose="02040503050406030204" pitchFamily="18" charset="0"/>
                <a:cs typeface="Cambria" panose="02040503050406030204" pitchFamily="18" charset="0"/>
              </a:rPr>
              <a:t>D</a:t>
            </a:r>
            <a:r>
              <a:rPr lang="fr-FR" sz="1100" u="sng" strike="noStrike" dirty="0" err="1">
                <a:solidFill>
                  <a:srgbClr val="008080"/>
                </a:solidFill>
                <a:effectLst/>
                <a:highlight>
                  <a:srgbClr val="FFFF00"/>
                </a:highlight>
                <a:latin typeface="Cambria" panose="02040503050406030204" pitchFamily="18" charset="0"/>
                <a:ea typeface="Cambria" panose="02040503050406030204" pitchFamily="18" charset="0"/>
                <a:cs typeface="Cambria" panose="02040503050406030204" pitchFamily="18" charset="0"/>
              </a:rPr>
              <a:t>d</a:t>
            </a:r>
            <a:r>
              <a:rPr lang="fr-FR" sz="1100" u="none" strike="noStrike" dirty="0" err="1">
                <a:effectLst/>
                <a:highlight>
                  <a:srgbClr val="FFFF00"/>
                </a:highlight>
                <a:latin typeface="Cambria" panose="02040503050406030204" pitchFamily="18" charset="0"/>
                <a:ea typeface="Cambria" panose="02040503050406030204" pitchFamily="18" charset="0"/>
                <a:cs typeface="Cambria" panose="02040503050406030204" pitchFamily="18" charset="0"/>
              </a:rPr>
              <a:t>V</a:t>
            </a:r>
            <a:r>
              <a:rPr lang="fr-FR" sz="1100" u="none" strike="noStrike" dirty="0">
                <a:effectLst/>
                <a:highlight>
                  <a:srgbClr val="FFFF00"/>
                </a:highlight>
                <a:latin typeface="Cambria" panose="02040503050406030204" pitchFamily="18" charset="0"/>
                <a:ea typeface="Cambria" panose="02040503050406030204" pitchFamily="18" charset="0"/>
                <a:cs typeface="Cambria" panose="02040503050406030204" pitchFamily="18" charset="0"/>
              </a:rPr>
              <a:t> pourrait agir comme un ambassadeur de </a:t>
            </a:r>
            <a:r>
              <a:rPr lang="fr-FR" sz="1100" u="none" strike="sngStrike" dirty="0">
                <a:solidFill>
                  <a:srgbClr val="FF0000"/>
                </a:solidFill>
                <a:effectLst/>
                <a:highlight>
                  <a:srgbClr val="FFFF00"/>
                </a:highlight>
                <a:latin typeface="Cambria" panose="02040503050406030204" pitchFamily="18" charset="0"/>
                <a:ea typeface="Cambria" panose="02040503050406030204" pitchFamily="18" charset="0"/>
                <a:cs typeface="Cambria" panose="02040503050406030204" pitchFamily="18" charset="0"/>
              </a:rPr>
              <a:t>l’</a:t>
            </a:r>
            <a:r>
              <a:rPr lang="fr-FR" sz="1100" u="none" strike="sngStrike" dirty="0" err="1">
                <a:solidFill>
                  <a:srgbClr val="FF0000"/>
                </a:solidFill>
                <a:effectLst/>
                <a:highlight>
                  <a:srgbClr val="FFFF00"/>
                </a:highlight>
                <a:latin typeface="Cambria" panose="02040503050406030204" pitchFamily="18" charset="0"/>
                <a:ea typeface="Cambria" panose="02040503050406030204" pitchFamily="18" charset="0"/>
                <a:cs typeface="Cambria" panose="02040503050406030204" pitchFamily="18" charset="0"/>
              </a:rPr>
              <a:t>outlook</a:t>
            </a:r>
            <a:r>
              <a:rPr lang="fr-FR" sz="1100" u="sng" strike="noStrike" dirty="0" err="1">
                <a:solidFill>
                  <a:srgbClr val="008080"/>
                </a:solidFill>
                <a:effectLst/>
                <a:highlight>
                  <a:srgbClr val="FFFF00"/>
                </a:highlight>
                <a:latin typeface="Cambria" panose="02040503050406030204" pitchFamily="18" charset="0"/>
                <a:ea typeface="Cambria" panose="02040503050406030204" pitchFamily="18" charset="0"/>
                <a:cs typeface="Cambria" panose="02040503050406030204" pitchFamily="18" charset="0"/>
              </a:rPr>
              <a:t>l’Outlook</a:t>
            </a:r>
            <a:r>
              <a:rPr lang="fr-FR" sz="1100" u="none" strike="noStrike" dirty="0">
                <a:effectLst/>
                <a:highlight>
                  <a:srgbClr val="FFFF00"/>
                </a:highlight>
                <a:latin typeface="Cambria" panose="02040503050406030204" pitchFamily="18" charset="0"/>
                <a:ea typeface="Cambria" panose="02040503050406030204" pitchFamily="18" charset="0"/>
                <a:cs typeface="Cambria" panose="02040503050406030204" pitchFamily="18" charset="0"/>
              </a:rPr>
              <a:t> lors de ses missions</a:t>
            </a:r>
            <a:endParaRPr lang="fr-FR" sz="1100" u="none" strike="noStrike"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fr-FR" sz="1100" u="sng" dirty="0">
                <a:solidFill>
                  <a:srgbClr val="008080"/>
                </a:solidFill>
                <a:effectLst/>
                <a:latin typeface="Cambria" panose="02040503050406030204" pitchFamily="18" charset="0"/>
                <a:ea typeface="Cambria" panose="02040503050406030204" pitchFamily="18" charset="0"/>
                <a:cs typeface="Cambria" panose="02040503050406030204" pitchFamily="18" charset="0"/>
              </a:rPr>
              <a:t>S’entourer enfin de vrais spécialistes du plaidoyer (il y a même des chercheurs qui étudient ça…)</a:t>
            </a:r>
          </a:p>
          <a:p>
            <a:pPr marL="342900" lvl="0" indent="-342900">
              <a:lnSpc>
                <a:spcPct val="115000"/>
              </a:lnSpc>
              <a:buFont typeface="Symbol" panose="05050102010706020507" pitchFamily="18" charset="2"/>
              <a:buChar char=""/>
            </a:pPr>
            <a:endParaRPr lang="fr-FR" sz="1100" u="sng" dirty="0">
              <a:solidFill>
                <a:srgbClr val="008080"/>
              </a:solidFill>
              <a:effectLst/>
              <a:latin typeface="Cambria" panose="02040503050406030204" pitchFamily="18" charset="0"/>
              <a:ea typeface="Cambria" panose="02040503050406030204" pitchFamily="18" charset="0"/>
            </a:endParaRPr>
          </a:p>
          <a:p>
            <a:pPr marL="342900" lvl="0" indent="-342900">
              <a:lnSpc>
                <a:spcPct val="115000"/>
              </a:lnSpc>
              <a:buFont typeface="Symbol" panose="05050102010706020507" pitchFamily="18" charset="2"/>
              <a:buChar char=""/>
            </a:pPr>
            <a:r>
              <a:rPr lang="fr-FR" sz="1100" u="sng" dirty="0">
                <a:solidFill>
                  <a:srgbClr val="008080"/>
                </a:solidFill>
                <a:effectLst/>
                <a:latin typeface="Cambria" panose="02040503050406030204" pitchFamily="18" charset="0"/>
                <a:ea typeface="Cambria" panose="02040503050406030204" pitchFamily="18" charset="0"/>
              </a:rPr>
              <a:t>Fiche pays</a:t>
            </a:r>
            <a:endParaRPr lang="fr-FR" sz="1100" dirty="0">
              <a:effectLst/>
              <a:latin typeface="Arial" panose="020B0604020202020204" pitchFamily="34" charset="0"/>
              <a:ea typeface="Arial" panose="020B0604020202020204" pitchFamily="34" charset="0"/>
            </a:endParaRPr>
          </a:p>
          <a:p>
            <a:pPr marL="342900" lvl="0" indent="-342900" algn="just">
              <a:lnSpc>
                <a:spcPct val="115000"/>
              </a:lnSpc>
              <a:buFont typeface="Symbol" panose="05050102010706020507" pitchFamily="18" charset="2"/>
              <a:buChar char="-"/>
            </a:pPr>
            <a:endParaRPr lang="fr-FR" sz="1800" u="none" strike="noStrike" dirty="0">
              <a:effectLst/>
              <a:latin typeface="Arial" panose="020B0604020202020204" pitchFamily="34" charset="0"/>
              <a:ea typeface="Arial" panose="020B0604020202020204" pitchFamily="34" charset="0"/>
            </a:endParaRPr>
          </a:p>
          <a:p>
            <a:endParaRPr lang="fr-FR" dirty="0"/>
          </a:p>
        </p:txBody>
      </p:sp>
      <p:sp>
        <p:nvSpPr>
          <p:cNvPr id="4" name="Espace réservé du numéro de diapositive 3"/>
          <p:cNvSpPr>
            <a:spLocks noGrp="1"/>
          </p:cNvSpPr>
          <p:nvPr>
            <p:ph type="sldNum" sz="quarter" idx="5"/>
          </p:nvPr>
        </p:nvSpPr>
        <p:spPr/>
        <p:txBody>
          <a:bodyPr/>
          <a:lstStyle/>
          <a:p>
            <a:fld id="{75DA2A10-7C5A-464B-9CBC-B421AB40E81F}" type="slidenum">
              <a:rPr lang="fr-FR" smtClean="0"/>
              <a:t>9</a:t>
            </a:fld>
            <a:endParaRPr lang="fr-FR"/>
          </a:p>
        </p:txBody>
      </p:sp>
    </p:spTree>
    <p:extLst>
      <p:ext uri="{BB962C8B-B14F-4D97-AF65-F5344CB8AC3E}">
        <p14:creationId xmlns:p14="http://schemas.microsoft.com/office/powerpoint/2010/main" val="29663789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lvl="0" indent="0">
              <a:buClr>
                <a:srgbClr val="4BACC6"/>
              </a:buClr>
              <a:buFont typeface="Wingdings" panose="05000000000000000000" pitchFamily="2" charset="2"/>
              <a:buNone/>
            </a:pPr>
            <a:r>
              <a:rPr lang="fr-FR" sz="1400" dirty="0">
                <a:latin typeface="Calibri" panose="020F0502020204030204" pitchFamily="34" charset="0"/>
                <a:cs typeface="Calibri" panose="020F0502020204030204" pitchFamily="34" charset="0"/>
              </a:rPr>
              <a:t>MWO 2 Réflexion sur le format, contenu, production et </a:t>
            </a:r>
            <a:r>
              <a:rPr lang="fr-FR" sz="1400" dirty="0" err="1">
                <a:latin typeface="Calibri" panose="020F0502020204030204" pitchFamily="34" charset="0"/>
                <a:cs typeface="Calibri" panose="020F0502020204030204" pitchFamily="34" charset="0"/>
              </a:rPr>
              <a:t>dissemination</a:t>
            </a:r>
            <a:r>
              <a:rPr lang="fr-FR" sz="1400" dirty="0">
                <a:latin typeface="Calibri" panose="020F0502020204030204" pitchFamily="34" charset="0"/>
                <a:cs typeface="Calibri" panose="020F0502020204030204" pitchFamily="34" charset="0"/>
              </a:rPr>
              <a:t> mais pas seulement ! Remarque importante pour tous les observatoire</a:t>
            </a:r>
          </a:p>
          <a:p>
            <a:pPr marL="0" lvl="0" indent="0">
              <a:buClr>
                <a:srgbClr val="4BACC6"/>
              </a:buClr>
              <a:buFont typeface="Wingdings" panose="05000000000000000000" pitchFamily="2" charset="2"/>
              <a:buNone/>
            </a:pPr>
            <a:endParaRPr lang="fr-FR" sz="1400" dirty="0">
              <a:latin typeface="Calibri" panose="020F0502020204030204" pitchFamily="34" charset="0"/>
              <a:cs typeface="Calibri" panose="020F0502020204030204" pitchFamily="34" charset="0"/>
            </a:endParaRPr>
          </a:p>
          <a:p>
            <a:pPr marL="0" lvl="0" indent="0">
              <a:buClr>
                <a:srgbClr val="4BACC6"/>
              </a:buClr>
              <a:buFont typeface="Wingdings" panose="05000000000000000000" pitchFamily="2" charset="2"/>
              <a:buNone/>
            </a:pPr>
            <a:r>
              <a:rPr lang="fr-FR" sz="1400" dirty="0" err="1">
                <a:latin typeface="Calibri" panose="020F0502020204030204" pitchFamily="34" charset="0"/>
                <a:cs typeface="Calibri" panose="020F0502020204030204" pitchFamily="34" charset="0"/>
              </a:rPr>
              <a:t>etLes</a:t>
            </a:r>
            <a:r>
              <a:rPr lang="fr-FR" sz="1400" dirty="0">
                <a:latin typeface="Calibri" panose="020F0502020204030204" pitchFamily="34" charset="0"/>
                <a:cs typeface="Calibri" panose="020F0502020204030204" pitchFamily="34" charset="0"/>
              </a:rPr>
              <a:t> </a:t>
            </a:r>
            <a:r>
              <a:rPr lang="fr-FR" sz="1400" b="1" dirty="0">
                <a:latin typeface="Calibri" panose="020F0502020204030204" pitchFamily="34" charset="0"/>
                <a:cs typeface="Calibri" panose="020F0502020204030204" pitchFamily="34" charset="0"/>
              </a:rPr>
              <a:t>transmettre</a:t>
            </a:r>
            <a:r>
              <a:rPr lang="fr-FR" sz="1400" dirty="0">
                <a:latin typeface="Calibri" panose="020F0502020204030204" pitchFamily="34" charset="0"/>
                <a:cs typeface="Calibri" panose="020F0502020204030204" pitchFamily="34" charset="0"/>
              </a:rPr>
              <a:t> aux différents acteurs pertinents ; et  </a:t>
            </a:r>
            <a:r>
              <a:rPr lang="fr-FR" sz="1400" b="1" dirty="0">
                <a:latin typeface="Calibri" panose="020F0502020204030204" pitchFamily="34" charset="0"/>
                <a:cs typeface="Calibri" panose="020F0502020204030204" pitchFamily="34" charset="0"/>
              </a:rPr>
              <a:t>Promouvoir</a:t>
            </a:r>
            <a:r>
              <a:rPr lang="fr-FR" sz="1400" dirty="0">
                <a:latin typeface="Calibri" panose="020F0502020204030204" pitchFamily="34" charset="0"/>
                <a:cs typeface="Calibri" panose="020F0502020204030204" pitchFamily="34" charset="0"/>
              </a:rPr>
              <a:t> des politiques publiques plus ambitieuses en faveur des zones humides</a:t>
            </a:r>
            <a:endParaRPr lang="en-GB" sz="14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400" i="1"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400" i="1" dirty="0"/>
              <a:t>La composante </a:t>
            </a:r>
            <a:r>
              <a:rPr lang="fr-FR" sz="1400" b="1" i="1" dirty="0"/>
              <a:t>“transfert” </a:t>
            </a:r>
            <a:r>
              <a:rPr lang="fr-FR" sz="1400" i="1" dirty="0"/>
              <a:t>est primordiale pour l’OZHM</a:t>
            </a:r>
            <a:endParaRPr lang="fr-FR" sz="1400" i="1"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400" i="1" dirty="0"/>
              <a:t>L’identification des cibles et les moyens pour les atteindre est donc un facteur clé en terme d’impact</a:t>
            </a:r>
            <a:endParaRPr lang="fr-FR" sz="1400" i="1" dirty="0">
              <a:latin typeface="Calibri" panose="020F0502020204030204" pitchFamily="34" charset="0"/>
              <a:cs typeface="Calibri" panose="020F0502020204030204" pitchFamily="34" charset="0"/>
            </a:endParaRPr>
          </a:p>
          <a:p>
            <a:pPr algn="l"/>
            <a:endParaRPr lang="fr-FR" sz="1400" u="sng" dirty="0"/>
          </a:p>
          <a:p>
            <a:pPr algn="l"/>
            <a:r>
              <a:rPr lang="fr-FR" sz="1400" u="sng" dirty="0"/>
              <a:t>Besoins en matière de communication : </a:t>
            </a:r>
            <a:endParaRPr lang="fr-FR" dirty="0"/>
          </a:p>
          <a:p>
            <a:pPr algn="l"/>
            <a:endParaRPr lang="fr-FR" dirty="0"/>
          </a:p>
          <a:p>
            <a:pPr algn="l"/>
            <a:r>
              <a:rPr lang="fr-FR" sz="1200" dirty="0">
                <a:latin typeface="Calibri" panose="020F0502020204030204" pitchFamily="34" charset="0"/>
                <a:ea typeface="Calibri" panose="020F0502020204030204" pitchFamily="34" charset="0"/>
                <a:cs typeface="Times New Roman" panose="02020603050405020304" pitchFamily="18" charset="0"/>
              </a:rPr>
              <a:t>1. I</a:t>
            </a:r>
            <a:r>
              <a:rPr lang="fr-FR" sz="1200" dirty="0">
                <a:effectLst/>
                <a:latin typeface="Calibri" panose="020F0502020204030204" pitchFamily="34" charset="0"/>
                <a:ea typeface="Calibri" panose="020F0502020204030204" pitchFamily="34" charset="0"/>
                <a:cs typeface="Times New Roman" panose="02020603050405020304" pitchFamily="18" charset="0"/>
              </a:rPr>
              <a:t>dentifier les </a:t>
            </a:r>
            <a:r>
              <a:rPr lang="fr-FR" sz="1200" b="1" dirty="0">
                <a:effectLst/>
                <a:latin typeface="Calibri" panose="020F0502020204030204" pitchFamily="34" charset="0"/>
                <a:ea typeface="Calibri" panose="020F0502020204030204" pitchFamily="34" charset="0"/>
                <a:cs typeface="Times New Roman" panose="02020603050405020304" pitchFamily="18" charset="0"/>
              </a:rPr>
              <a:t>moyens</a:t>
            </a:r>
            <a:r>
              <a:rPr lang="fr-FR" sz="1200" dirty="0">
                <a:effectLst/>
                <a:latin typeface="Calibri" panose="020F0502020204030204" pitchFamily="34" charset="0"/>
                <a:ea typeface="Calibri" panose="020F0502020204030204" pitchFamily="34" charset="0"/>
                <a:cs typeface="Times New Roman" panose="02020603050405020304" pitchFamily="18" charset="0"/>
              </a:rPr>
              <a:t> pour que les outils et les messages clés qu’ils font émerger puissent atteindre les cibles </a:t>
            </a:r>
          </a:p>
          <a:p>
            <a:pPr algn="l"/>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fr-FR" sz="1200" dirty="0">
                <a:latin typeface="Calibri" panose="020F0502020204030204" pitchFamily="34" charset="0"/>
                <a:ea typeface="Calibri" panose="020F0502020204030204" pitchFamily="34" charset="0"/>
                <a:cs typeface="Times New Roman" panose="02020603050405020304" pitchFamily="18" charset="0"/>
              </a:rPr>
              <a:t>2. O</a:t>
            </a:r>
            <a:r>
              <a:rPr lang="fr-FR" sz="1200" dirty="0">
                <a:effectLst/>
                <a:latin typeface="Calibri" panose="020F0502020204030204" pitchFamily="34" charset="0"/>
                <a:ea typeface="Calibri" panose="020F0502020204030204" pitchFamily="34" charset="0"/>
                <a:cs typeface="Times New Roman" panose="02020603050405020304" pitchFamily="18" charset="0"/>
              </a:rPr>
              <a:t>rganiser leur articulation et leur mise en œuvre </a:t>
            </a:r>
            <a:r>
              <a:rPr lang="fr-FR" sz="1200" dirty="0">
                <a:latin typeface="Calibri" panose="020F0502020204030204" pitchFamily="34" charset="0"/>
                <a:ea typeface="Calibri" panose="020F0502020204030204" pitchFamily="34" charset="0"/>
                <a:cs typeface="Times New Roman" panose="02020603050405020304" pitchFamily="18" charset="0"/>
              </a:rPr>
              <a:t>en fonction </a:t>
            </a:r>
            <a:r>
              <a:rPr lang="fr-FR" sz="1200" dirty="0">
                <a:effectLst/>
                <a:latin typeface="Calibri" panose="020F0502020204030204" pitchFamily="34" charset="0"/>
                <a:ea typeface="Calibri" panose="020F0502020204030204" pitchFamily="34" charset="0"/>
                <a:cs typeface="Times New Roman" panose="02020603050405020304" pitchFamily="18" charset="0"/>
              </a:rPr>
              <a:t>du temps et des moyens disponibles à travers un </a:t>
            </a:r>
            <a:r>
              <a:rPr lang="fr-FR" sz="1200" b="1" dirty="0">
                <a:effectLst/>
                <a:latin typeface="Calibri" panose="020F0502020204030204" pitchFamily="34" charset="0"/>
                <a:ea typeface="Calibri" panose="020F0502020204030204" pitchFamily="34" charset="0"/>
                <a:cs typeface="Times New Roman" panose="02020603050405020304" pitchFamily="18" charset="0"/>
              </a:rPr>
              <a:t>plan d’action</a:t>
            </a:r>
            <a:r>
              <a:rPr lang="fr-FR" sz="1200" dirty="0">
                <a:effectLst/>
                <a:latin typeface="Calibri" panose="020F0502020204030204" pitchFamily="34" charset="0"/>
                <a:ea typeface="Calibri" panose="020F0502020204030204" pitchFamily="34" charset="0"/>
                <a:cs typeface="Times New Roman" panose="02020603050405020304" pitchFamily="18" charset="0"/>
              </a:rPr>
              <a:t>. </a:t>
            </a:r>
            <a:endParaRPr lang="fr-FR" sz="1200" dirty="0"/>
          </a:p>
          <a:p>
            <a:endParaRPr lang="fr-FR" dirty="0"/>
          </a:p>
        </p:txBody>
      </p:sp>
      <p:sp>
        <p:nvSpPr>
          <p:cNvPr id="4" name="Espace réservé du numéro de diapositive 3"/>
          <p:cNvSpPr>
            <a:spLocks noGrp="1"/>
          </p:cNvSpPr>
          <p:nvPr>
            <p:ph type="sldNum" sz="quarter" idx="5"/>
          </p:nvPr>
        </p:nvSpPr>
        <p:spPr/>
        <p:txBody>
          <a:bodyPr/>
          <a:lstStyle/>
          <a:p>
            <a:fld id="{75DA2A10-7C5A-464B-9CBC-B421AB40E81F}" type="slidenum">
              <a:rPr lang="fr-FR" smtClean="0"/>
              <a:t>10</a:t>
            </a:fld>
            <a:endParaRPr lang="fr-FR"/>
          </a:p>
        </p:txBody>
      </p:sp>
    </p:spTree>
    <p:extLst>
      <p:ext uri="{BB962C8B-B14F-4D97-AF65-F5344CB8AC3E}">
        <p14:creationId xmlns:p14="http://schemas.microsoft.com/office/powerpoint/2010/main" val="5121123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0" dirty="0">
                <a:solidFill>
                  <a:srgbClr val="FF0000"/>
                </a:solidFill>
                <a:effectLst/>
                <a:latin typeface="Calibri" panose="020F0502020204030204" pitchFamily="34" charset="0"/>
                <a:ea typeface="Calibri" panose="020F0502020204030204" pitchFamily="34" charset="0"/>
              </a:rPr>
              <a:t>Identify the MWO's key ‘strategic relay’ players Draw up a list of MWO tools and their potential targets Propose a ‘MWO Communication Action Plan’.</a:t>
            </a:r>
            <a:endParaRPr lang="fr-FR" sz="1800" kern="0" dirty="0">
              <a:solidFill>
                <a:srgbClr val="FF0000"/>
              </a:solidFill>
              <a:effectLst/>
              <a:latin typeface="Calibri" panose="020F050202020403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800" kern="0" dirty="0">
              <a:solidFill>
                <a:srgbClr val="FF0000"/>
              </a:solidFill>
              <a:effectLst/>
              <a:latin typeface="Calibri" panose="020F050202020403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0" dirty="0" err="1">
                <a:solidFill>
                  <a:srgbClr val="FF0000"/>
                </a:solidFill>
                <a:effectLst/>
                <a:latin typeface="Calibri" panose="020F0502020204030204" pitchFamily="34" charset="0"/>
                <a:ea typeface="Calibri" panose="020F0502020204030204" pitchFamily="34" charset="0"/>
              </a:rPr>
              <a:t>Policiy</a:t>
            </a:r>
            <a:r>
              <a:rPr lang="fr-FR" sz="1800" kern="0" dirty="0">
                <a:solidFill>
                  <a:srgbClr val="FF0000"/>
                </a:solidFill>
                <a:effectLst/>
                <a:latin typeface="Calibri" panose="020F0502020204030204" pitchFamily="34" charset="0"/>
                <a:ea typeface="Calibri" panose="020F0502020204030204" pitchFamily="34" charset="0"/>
              </a:rPr>
              <a:t> </a:t>
            </a:r>
            <a:r>
              <a:rPr lang="fr-FR" sz="1800" kern="0" dirty="0" err="1">
                <a:solidFill>
                  <a:srgbClr val="FF0000"/>
                </a:solidFill>
                <a:effectLst/>
                <a:latin typeface="Calibri" panose="020F0502020204030204" pitchFamily="34" charset="0"/>
                <a:ea typeface="Calibri" panose="020F0502020204030204" pitchFamily="34" charset="0"/>
              </a:rPr>
              <a:t>template</a:t>
            </a:r>
            <a:endParaRPr lang="fr-FR" sz="1800" kern="0" dirty="0">
              <a:solidFill>
                <a:srgbClr val="FF0000"/>
              </a:solidFill>
              <a:effectLst/>
              <a:latin typeface="Calibri" panose="020F050202020403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0" dirty="0">
                <a:solidFill>
                  <a:srgbClr val="FF0000"/>
                </a:solidFill>
                <a:effectLst/>
                <a:latin typeface="Calibri" panose="020F0502020204030204" pitchFamily="34" charset="0"/>
                <a:ea typeface="Calibri" panose="020F0502020204030204" pitchFamily="34" charset="0"/>
              </a:rPr>
              <a:t>Continuer les efforts tout en </a:t>
            </a:r>
            <a:r>
              <a:rPr lang="fr-FR" sz="1800" kern="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a:t>
            </a:r>
            <a:r>
              <a:rPr lang="fr-FR" sz="1800" dirty="0">
                <a:effectLst/>
                <a:latin typeface="Calibri" panose="020F0502020204030204" pitchFamily="34" charset="0"/>
                <a:ea typeface="Calibri" panose="020F0502020204030204" pitchFamily="34" charset="0"/>
                <a:cs typeface="Times New Roman" panose="02020603050405020304" pitchFamily="18" charset="0"/>
              </a:rPr>
              <a:t>ugmentant la visibilité et l’impact de l’OZHM </a:t>
            </a:r>
            <a:endParaRPr lang="fr-FR" sz="1800" kern="0" dirty="0">
              <a:solidFill>
                <a:srgbClr val="FF0000"/>
              </a:solidFill>
              <a:effectLst/>
              <a:latin typeface="Calibri" panose="020F0502020204030204" pitchFamily="34" charset="0"/>
              <a:ea typeface="Calibri" panose="020F0502020204030204" pitchFamily="34" charset="0"/>
            </a:endParaRPr>
          </a:p>
          <a:p>
            <a:r>
              <a:rPr lang="fr-FR" sz="1800" kern="0" dirty="0">
                <a:solidFill>
                  <a:srgbClr val="FF0000"/>
                </a:solidFill>
                <a:effectLst/>
                <a:latin typeface="Calibri" panose="020F0502020204030204" pitchFamily="34" charset="0"/>
                <a:ea typeface="Calibri" panose="020F0502020204030204" pitchFamily="34" charset="0"/>
              </a:rPr>
              <a:t>Proposer un « Plan d’Action sur la Communication de l’OZHM » qui articulerait cette liste d’outils avec leurs cibles définies, les relais nationaux stratégiques, ainsi que le calendrier prévisionnel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One or two key decision-makers per country, who are capable of strongly influence the future of wetlands in their country. They still remain to be identified thanks to a forthcoming study within a selection of countries. the strategy for decision-makers will require a deeper study in order to identify them in each country, define their needs and the messages that will enable them to act</a:t>
            </a:r>
          </a:p>
          <a:p>
            <a:endParaRPr lang="fr-FR" dirty="0"/>
          </a:p>
        </p:txBody>
      </p:sp>
      <p:sp>
        <p:nvSpPr>
          <p:cNvPr id="4" name="Espace réservé du numéro de diapositive 3"/>
          <p:cNvSpPr>
            <a:spLocks noGrp="1"/>
          </p:cNvSpPr>
          <p:nvPr>
            <p:ph type="sldNum" sz="quarter" idx="5"/>
          </p:nvPr>
        </p:nvSpPr>
        <p:spPr/>
        <p:txBody>
          <a:bodyPr/>
          <a:lstStyle/>
          <a:p>
            <a:fld id="{75DA2A10-7C5A-464B-9CBC-B421AB40E81F}" type="slidenum">
              <a:rPr lang="fr-FR" smtClean="0"/>
              <a:t>11</a:t>
            </a:fld>
            <a:endParaRPr lang="fr-FR"/>
          </a:p>
        </p:txBody>
      </p:sp>
    </p:spTree>
    <p:extLst>
      <p:ext uri="{BB962C8B-B14F-4D97-AF65-F5344CB8AC3E}">
        <p14:creationId xmlns:p14="http://schemas.microsoft.com/office/powerpoint/2010/main" val="2315596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578D9B-6DC1-3902-F28F-95B0858FE50E}"/>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8ADD480C-5EDF-83B0-D8C0-C93AF3A080D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2028A4DD-3D1B-06C4-5918-65C63A4C4E1D}"/>
              </a:ext>
            </a:extLst>
          </p:cNvPr>
          <p:cNvSpPr>
            <a:spLocks noGrp="1"/>
          </p:cNvSpPr>
          <p:nvPr>
            <p:ph type="dt" sz="half" idx="10"/>
          </p:nvPr>
        </p:nvSpPr>
        <p:spPr/>
        <p:txBody>
          <a:bodyPr/>
          <a:lstStyle/>
          <a:p>
            <a:fld id="{6B807027-C667-4399-81B2-06626043B700}" type="datetime1">
              <a:rPr lang="fr-FR" smtClean="0"/>
              <a:t>05/02/2025</a:t>
            </a:fld>
            <a:endParaRPr lang="fr-FR"/>
          </a:p>
        </p:txBody>
      </p:sp>
      <p:sp>
        <p:nvSpPr>
          <p:cNvPr id="5" name="Espace réservé du pied de page 4">
            <a:extLst>
              <a:ext uri="{FF2B5EF4-FFF2-40B4-BE49-F238E27FC236}">
                <a16:creationId xmlns:a16="http://schemas.microsoft.com/office/drawing/2014/main" id="{5B353516-C9CC-FAD7-A50A-8C6ADCD63F3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7E282C8-D548-6875-122F-3A7132F0E344}"/>
              </a:ext>
            </a:extLst>
          </p:cNvPr>
          <p:cNvSpPr>
            <a:spLocks noGrp="1"/>
          </p:cNvSpPr>
          <p:nvPr>
            <p:ph type="sldNum" sz="quarter" idx="12"/>
          </p:nvPr>
        </p:nvSpPr>
        <p:spPr/>
        <p:txBody>
          <a:bodyPr/>
          <a:lstStyle/>
          <a:p>
            <a:fld id="{8B90693B-B070-48F4-9B19-128E7D1A424C}" type="slidenum">
              <a:rPr lang="fr-FR" smtClean="0"/>
              <a:t>‹N°›</a:t>
            </a:fld>
            <a:endParaRPr lang="fr-FR"/>
          </a:p>
        </p:txBody>
      </p:sp>
    </p:spTree>
    <p:extLst>
      <p:ext uri="{BB962C8B-B14F-4D97-AF65-F5344CB8AC3E}">
        <p14:creationId xmlns:p14="http://schemas.microsoft.com/office/powerpoint/2010/main" val="1782587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DF5ED9B-B0C9-383C-AEFF-C4FE36A5248A}"/>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A401D51-645A-39BC-71B1-B2AF1827BCB7}"/>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2F75D94-7A74-91CF-EBF1-DBB9A3FDCB93}"/>
              </a:ext>
            </a:extLst>
          </p:cNvPr>
          <p:cNvSpPr>
            <a:spLocks noGrp="1"/>
          </p:cNvSpPr>
          <p:nvPr>
            <p:ph type="dt" sz="half" idx="10"/>
          </p:nvPr>
        </p:nvSpPr>
        <p:spPr/>
        <p:txBody>
          <a:bodyPr/>
          <a:lstStyle/>
          <a:p>
            <a:fld id="{91E71265-32DA-46EE-A31D-988DF3C36A25}" type="datetime1">
              <a:rPr lang="fr-FR" smtClean="0"/>
              <a:t>05/02/2025</a:t>
            </a:fld>
            <a:endParaRPr lang="fr-FR"/>
          </a:p>
        </p:txBody>
      </p:sp>
      <p:sp>
        <p:nvSpPr>
          <p:cNvPr id="5" name="Espace réservé du pied de page 4">
            <a:extLst>
              <a:ext uri="{FF2B5EF4-FFF2-40B4-BE49-F238E27FC236}">
                <a16:creationId xmlns:a16="http://schemas.microsoft.com/office/drawing/2014/main" id="{E55E242A-D77C-034D-C2A7-14E05313FDE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326F733-24D1-273F-7E57-92B6F45043B1}"/>
              </a:ext>
            </a:extLst>
          </p:cNvPr>
          <p:cNvSpPr>
            <a:spLocks noGrp="1"/>
          </p:cNvSpPr>
          <p:nvPr>
            <p:ph type="sldNum" sz="quarter" idx="12"/>
          </p:nvPr>
        </p:nvSpPr>
        <p:spPr/>
        <p:txBody>
          <a:bodyPr/>
          <a:lstStyle/>
          <a:p>
            <a:fld id="{8B90693B-B070-48F4-9B19-128E7D1A424C}" type="slidenum">
              <a:rPr lang="fr-FR" smtClean="0"/>
              <a:t>‹N°›</a:t>
            </a:fld>
            <a:endParaRPr lang="fr-FR"/>
          </a:p>
        </p:txBody>
      </p:sp>
    </p:spTree>
    <p:extLst>
      <p:ext uri="{BB962C8B-B14F-4D97-AF65-F5344CB8AC3E}">
        <p14:creationId xmlns:p14="http://schemas.microsoft.com/office/powerpoint/2010/main" val="7907323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BF19A7C3-8F67-2BEC-D1EA-F9C557EA4ACA}"/>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72AB0DA4-D68E-1B47-202F-420EDFF2B377}"/>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691BA8F-CC86-BB2C-9149-BAE6652F429F}"/>
              </a:ext>
            </a:extLst>
          </p:cNvPr>
          <p:cNvSpPr>
            <a:spLocks noGrp="1"/>
          </p:cNvSpPr>
          <p:nvPr>
            <p:ph type="dt" sz="half" idx="10"/>
          </p:nvPr>
        </p:nvSpPr>
        <p:spPr/>
        <p:txBody>
          <a:bodyPr/>
          <a:lstStyle/>
          <a:p>
            <a:fld id="{648F0F94-6142-47E6-9F6A-1E3907AE13D3}" type="datetime1">
              <a:rPr lang="fr-FR" smtClean="0"/>
              <a:t>05/02/2025</a:t>
            </a:fld>
            <a:endParaRPr lang="fr-FR"/>
          </a:p>
        </p:txBody>
      </p:sp>
      <p:sp>
        <p:nvSpPr>
          <p:cNvPr id="5" name="Espace réservé du pied de page 4">
            <a:extLst>
              <a:ext uri="{FF2B5EF4-FFF2-40B4-BE49-F238E27FC236}">
                <a16:creationId xmlns:a16="http://schemas.microsoft.com/office/drawing/2014/main" id="{DA8C2246-228E-5B99-A36D-0CD6B7E9E4E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50DE1A7-B530-FDFC-CD70-FDB3BBEB30C5}"/>
              </a:ext>
            </a:extLst>
          </p:cNvPr>
          <p:cNvSpPr>
            <a:spLocks noGrp="1"/>
          </p:cNvSpPr>
          <p:nvPr>
            <p:ph type="sldNum" sz="quarter" idx="12"/>
          </p:nvPr>
        </p:nvSpPr>
        <p:spPr/>
        <p:txBody>
          <a:bodyPr/>
          <a:lstStyle/>
          <a:p>
            <a:fld id="{8B90693B-B070-48F4-9B19-128E7D1A424C}" type="slidenum">
              <a:rPr lang="fr-FR" smtClean="0"/>
              <a:t>‹N°›</a:t>
            </a:fld>
            <a:endParaRPr lang="fr-FR"/>
          </a:p>
        </p:txBody>
      </p:sp>
    </p:spTree>
    <p:extLst>
      <p:ext uri="{BB962C8B-B14F-4D97-AF65-F5344CB8AC3E}">
        <p14:creationId xmlns:p14="http://schemas.microsoft.com/office/powerpoint/2010/main" val="3711076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A021B8-3605-3410-98B7-61011199062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A6FDF6C-B88D-5B86-3BDC-CCF9E4BD893A}"/>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D9B7434-A059-7A91-3FBB-69FBA45A02F7}"/>
              </a:ext>
            </a:extLst>
          </p:cNvPr>
          <p:cNvSpPr>
            <a:spLocks noGrp="1"/>
          </p:cNvSpPr>
          <p:nvPr>
            <p:ph type="dt" sz="half" idx="10"/>
          </p:nvPr>
        </p:nvSpPr>
        <p:spPr/>
        <p:txBody>
          <a:bodyPr/>
          <a:lstStyle/>
          <a:p>
            <a:fld id="{EA634366-2043-4FCB-95BF-348C1D46B82C}" type="datetime1">
              <a:rPr lang="fr-FR" smtClean="0"/>
              <a:t>05/02/2025</a:t>
            </a:fld>
            <a:endParaRPr lang="fr-FR"/>
          </a:p>
        </p:txBody>
      </p:sp>
      <p:sp>
        <p:nvSpPr>
          <p:cNvPr id="5" name="Espace réservé du pied de page 4">
            <a:extLst>
              <a:ext uri="{FF2B5EF4-FFF2-40B4-BE49-F238E27FC236}">
                <a16:creationId xmlns:a16="http://schemas.microsoft.com/office/drawing/2014/main" id="{EE8F12FD-935D-D36D-53F3-5872387C783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36790DB-2373-FBE1-9AD7-0AC28BD888E4}"/>
              </a:ext>
            </a:extLst>
          </p:cNvPr>
          <p:cNvSpPr>
            <a:spLocks noGrp="1"/>
          </p:cNvSpPr>
          <p:nvPr>
            <p:ph type="sldNum" sz="quarter" idx="12"/>
          </p:nvPr>
        </p:nvSpPr>
        <p:spPr/>
        <p:txBody>
          <a:bodyPr/>
          <a:lstStyle/>
          <a:p>
            <a:fld id="{8B90693B-B070-48F4-9B19-128E7D1A424C}" type="slidenum">
              <a:rPr lang="fr-FR" smtClean="0"/>
              <a:t>‹N°›</a:t>
            </a:fld>
            <a:endParaRPr lang="fr-FR"/>
          </a:p>
        </p:txBody>
      </p:sp>
    </p:spTree>
    <p:extLst>
      <p:ext uri="{BB962C8B-B14F-4D97-AF65-F5344CB8AC3E}">
        <p14:creationId xmlns:p14="http://schemas.microsoft.com/office/powerpoint/2010/main" val="402235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C2091B8-4D34-BA9C-7EBA-90CEBB2FC31C}"/>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8A130B1D-86F5-DC06-6FF4-A12A1490BB3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AF871DDA-7786-FEF5-CD16-F87C9D3B83CC}"/>
              </a:ext>
            </a:extLst>
          </p:cNvPr>
          <p:cNvSpPr>
            <a:spLocks noGrp="1"/>
          </p:cNvSpPr>
          <p:nvPr>
            <p:ph type="dt" sz="half" idx="10"/>
          </p:nvPr>
        </p:nvSpPr>
        <p:spPr/>
        <p:txBody>
          <a:bodyPr/>
          <a:lstStyle/>
          <a:p>
            <a:fld id="{D31355B5-89CC-4ABB-98D0-02827AE21C2B}" type="datetime1">
              <a:rPr lang="fr-FR" smtClean="0"/>
              <a:t>05/02/2025</a:t>
            </a:fld>
            <a:endParaRPr lang="fr-FR"/>
          </a:p>
        </p:txBody>
      </p:sp>
      <p:sp>
        <p:nvSpPr>
          <p:cNvPr id="5" name="Espace réservé du pied de page 4">
            <a:extLst>
              <a:ext uri="{FF2B5EF4-FFF2-40B4-BE49-F238E27FC236}">
                <a16:creationId xmlns:a16="http://schemas.microsoft.com/office/drawing/2014/main" id="{A624B62E-6B37-8AD1-5296-0D2276119CA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5B9B90C-EBAB-2EFF-8A14-427AB6EAFDC5}"/>
              </a:ext>
            </a:extLst>
          </p:cNvPr>
          <p:cNvSpPr>
            <a:spLocks noGrp="1"/>
          </p:cNvSpPr>
          <p:nvPr>
            <p:ph type="sldNum" sz="quarter" idx="12"/>
          </p:nvPr>
        </p:nvSpPr>
        <p:spPr/>
        <p:txBody>
          <a:bodyPr/>
          <a:lstStyle/>
          <a:p>
            <a:fld id="{8B90693B-B070-48F4-9B19-128E7D1A424C}" type="slidenum">
              <a:rPr lang="fr-FR" smtClean="0"/>
              <a:t>‹N°›</a:t>
            </a:fld>
            <a:endParaRPr lang="fr-FR"/>
          </a:p>
        </p:txBody>
      </p:sp>
    </p:spTree>
    <p:extLst>
      <p:ext uri="{BB962C8B-B14F-4D97-AF65-F5344CB8AC3E}">
        <p14:creationId xmlns:p14="http://schemas.microsoft.com/office/powerpoint/2010/main" val="3381428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97E9FB9-A632-1B36-4AEE-A99A7F2259A8}"/>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867B78C4-5052-3EDD-164C-D785CB56C36F}"/>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E8DDDC97-5A3F-269C-3C73-DA560AECC023}"/>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3BDED078-C8FB-A592-B9D3-797A6DFC1D90}"/>
              </a:ext>
            </a:extLst>
          </p:cNvPr>
          <p:cNvSpPr>
            <a:spLocks noGrp="1"/>
          </p:cNvSpPr>
          <p:nvPr>
            <p:ph type="dt" sz="half" idx="10"/>
          </p:nvPr>
        </p:nvSpPr>
        <p:spPr/>
        <p:txBody>
          <a:bodyPr/>
          <a:lstStyle/>
          <a:p>
            <a:fld id="{B73F2186-A55B-4F12-885D-7C5019743F50}" type="datetime1">
              <a:rPr lang="fr-FR" smtClean="0"/>
              <a:t>05/02/2025</a:t>
            </a:fld>
            <a:endParaRPr lang="fr-FR"/>
          </a:p>
        </p:txBody>
      </p:sp>
      <p:sp>
        <p:nvSpPr>
          <p:cNvPr id="6" name="Espace réservé du pied de page 5">
            <a:extLst>
              <a:ext uri="{FF2B5EF4-FFF2-40B4-BE49-F238E27FC236}">
                <a16:creationId xmlns:a16="http://schemas.microsoft.com/office/drawing/2014/main" id="{53FB0661-B298-6CA5-A329-4D6CBFB62968}"/>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4881645-FF9B-EF76-FC0E-291083F539F6}"/>
              </a:ext>
            </a:extLst>
          </p:cNvPr>
          <p:cNvSpPr>
            <a:spLocks noGrp="1"/>
          </p:cNvSpPr>
          <p:nvPr>
            <p:ph type="sldNum" sz="quarter" idx="12"/>
          </p:nvPr>
        </p:nvSpPr>
        <p:spPr/>
        <p:txBody>
          <a:bodyPr/>
          <a:lstStyle/>
          <a:p>
            <a:fld id="{8B90693B-B070-48F4-9B19-128E7D1A424C}" type="slidenum">
              <a:rPr lang="fr-FR" smtClean="0"/>
              <a:t>‹N°›</a:t>
            </a:fld>
            <a:endParaRPr lang="fr-FR"/>
          </a:p>
        </p:txBody>
      </p:sp>
    </p:spTree>
    <p:extLst>
      <p:ext uri="{BB962C8B-B14F-4D97-AF65-F5344CB8AC3E}">
        <p14:creationId xmlns:p14="http://schemas.microsoft.com/office/powerpoint/2010/main" val="28808677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99AFBD-D453-584F-A290-FAB8CE035A50}"/>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8EF7294A-307A-D1CF-E06F-8A50BC3DA24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9368FAB9-1305-48F5-776F-E316FFA3081C}"/>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64F8F9C7-447A-EE03-AAAD-AB6B79F3084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95C3BB2A-8A7F-990B-B913-A194B86D8C92}"/>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5B1C46A0-CEDF-F612-3265-EBBA518B2898}"/>
              </a:ext>
            </a:extLst>
          </p:cNvPr>
          <p:cNvSpPr>
            <a:spLocks noGrp="1"/>
          </p:cNvSpPr>
          <p:nvPr>
            <p:ph type="dt" sz="half" idx="10"/>
          </p:nvPr>
        </p:nvSpPr>
        <p:spPr/>
        <p:txBody>
          <a:bodyPr/>
          <a:lstStyle/>
          <a:p>
            <a:fld id="{2B4DE78D-E38D-46D3-B85E-C756E092C35C}" type="datetime1">
              <a:rPr lang="fr-FR" smtClean="0"/>
              <a:t>05/02/2025</a:t>
            </a:fld>
            <a:endParaRPr lang="fr-FR"/>
          </a:p>
        </p:txBody>
      </p:sp>
      <p:sp>
        <p:nvSpPr>
          <p:cNvPr id="8" name="Espace réservé du pied de page 7">
            <a:extLst>
              <a:ext uri="{FF2B5EF4-FFF2-40B4-BE49-F238E27FC236}">
                <a16:creationId xmlns:a16="http://schemas.microsoft.com/office/drawing/2014/main" id="{FA56808B-6578-1F52-662F-A7013E845B49}"/>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8B39DA5D-F094-B5E0-8320-D192059C12B4}"/>
              </a:ext>
            </a:extLst>
          </p:cNvPr>
          <p:cNvSpPr>
            <a:spLocks noGrp="1"/>
          </p:cNvSpPr>
          <p:nvPr>
            <p:ph type="sldNum" sz="quarter" idx="12"/>
          </p:nvPr>
        </p:nvSpPr>
        <p:spPr/>
        <p:txBody>
          <a:bodyPr/>
          <a:lstStyle/>
          <a:p>
            <a:fld id="{8B90693B-B070-48F4-9B19-128E7D1A424C}" type="slidenum">
              <a:rPr lang="fr-FR" smtClean="0"/>
              <a:t>‹N°›</a:t>
            </a:fld>
            <a:endParaRPr lang="fr-FR"/>
          </a:p>
        </p:txBody>
      </p:sp>
    </p:spTree>
    <p:extLst>
      <p:ext uri="{BB962C8B-B14F-4D97-AF65-F5344CB8AC3E}">
        <p14:creationId xmlns:p14="http://schemas.microsoft.com/office/powerpoint/2010/main" val="32329436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C6A74D-9350-E34A-325B-A1020B18EE06}"/>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725871D-489D-BE82-6A66-8C5BCAF55E73}"/>
              </a:ext>
            </a:extLst>
          </p:cNvPr>
          <p:cNvSpPr>
            <a:spLocks noGrp="1"/>
          </p:cNvSpPr>
          <p:nvPr>
            <p:ph type="dt" sz="half" idx="10"/>
          </p:nvPr>
        </p:nvSpPr>
        <p:spPr/>
        <p:txBody>
          <a:bodyPr/>
          <a:lstStyle/>
          <a:p>
            <a:fld id="{1A3E293C-39B9-4013-8299-E8D92BB739CC}" type="datetime1">
              <a:rPr lang="fr-FR" smtClean="0"/>
              <a:t>05/02/2025</a:t>
            </a:fld>
            <a:endParaRPr lang="fr-FR"/>
          </a:p>
        </p:txBody>
      </p:sp>
      <p:sp>
        <p:nvSpPr>
          <p:cNvPr id="4" name="Espace réservé du pied de page 3">
            <a:extLst>
              <a:ext uri="{FF2B5EF4-FFF2-40B4-BE49-F238E27FC236}">
                <a16:creationId xmlns:a16="http://schemas.microsoft.com/office/drawing/2014/main" id="{CBAD3A5F-128A-F91F-87CD-BF480CD570EB}"/>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BA3868BF-ACAD-6F0C-C6A2-9AF6E6122380}"/>
              </a:ext>
            </a:extLst>
          </p:cNvPr>
          <p:cNvSpPr>
            <a:spLocks noGrp="1"/>
          </p:cNvSpPr>
          <p:nvPr>
            <p:ph type="sldNum" sz="quarter" idx="12"/>
          </p:nvPr>
        </p:nvSpPr>
        <p:spPr/>
        <p:txBody>
          <a:bodyPr/>
          <a:lstStyle/>
          <a:p>
            <a:fld id="{8B90693B-B070-48F4-9B19-128E7D1A424C}" type="slidenum">
              <a:rPr lang="fr-FR" smtClean="0"/>
              <a:t>‹N°›</a:t>
            </a:fld>
            <a:endParaRPr lang="fr-FR"/>
          </a:p>
        </p:txBody>
      </p:sp>
    </p:spTree>
    <p:extLst>
      <p:ext uri="{BB962C8B-B14F-4D97-AF65-F5344CB8AC3E}">
        <p14:creationId xmlns:p14="http://schemas.microsoft.com/office/powerpoint/2010/main" val="24389306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9597098-3865-8FAB-D184-0A2EEEB5243C}"/>
              </a:ext>
            </a:extLst>
          </p:cNvPr>
          <p:cNvSpPr>
            <a:spLocks noGrp="1"/>
          </p:cNvSpPr>
          <p:nvPr>
            <p:ph type="dt" sz="half" idx="10"/>
          </p:nvPr>
        </p:nvSpPr>
        <p:spPr/>
        <p:txBody>
          <a:bodyPr/>
          <a:lstStyle/>
          <a:p>
            <a:fld id="{DBF9280F-9E13-4B8B-A79E-47D6B41248F9}" type="datetime1">
              <a:rPr lang="fr-FR" smtClean="0"/>
              <a:t>05/02/2025</a:t>
            </a:fld>
            <a:endParaRPr lang="fr-FR"/>
          </a:p>
        </p:txBody>
      </p:sp>
      <p:sp>
        <p:nvSpPr>
          <p:cNvPr id="3" name="Espace réservé du pied de page 2">
            <a:extLst>
              <a:ext uri="{FF2B5EF4-FFF2-40B4-BE49-F238E27FC236}">
                <a16:creationId xmlns:a16="http://schemas.microsoft.com/office/drawing/2014/main" id="{6C2F6ABD-74E3-7B85-D81F-1C584C5477C6}"/>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041EB68B-D202-A4C3-C66A-525059DA0BCA}"/>
              </a:ext>
            </a:extLst>
          </p:cNvPr>
          <p:cNvSpPr>
            <a:spLocks noGrp="1"/>
          </p:cNvSpPr>
          <p:nvPr>
            <p:ph type="sldNum" sz="quarter" idx="12"/>
          </p:nvPr>
        </p:nvSpPr>
        <p:spPr/>
        <p:txBody>
          <a:bodyPr/>
          <a:lstStyle/>
          <a:p>
            <a:fld id="{8B90693B-B070-48F4-9B19-128E7D1A424C}" type="slidenum">
              <a:rPr lang="fr-FR" smtClean="0"/>
              <a:t>‹N°›</a:t>
            </a:fld>
            <a:endParaRPr lang="fr-FR"/>
          </a:p>
        </p:txBody>
      </p:sp>
    </p:spTree>
    <p:extLst>
      <p:ext uri="{BB962C8B-B14F-4D97-AF65-F5344CB8AC3E}">
        <p14:creationId xmlns:p14="http://schemas.microsoft.com/office/powerpoint/2010/main" val="4253782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1B9B0C-AF75-0DE0-3B58-3D939B1362C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7AF3E187-DC9B-25AA-7461-6E9A247EFA1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273CD0C-1227-840E-569C-BCB3F136A1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0AB6B7A7-79BB-B5A0-E928-BB17F05653BD}"/>
              </a:ext>
            </a:extLst>
          </p:cNvPr>
          <p:cNvSpPr>
            <a:spLocks noGrp="1"/>
          </p:cNvSpPr>
          <p:nvPr>
            <p:ph type="dt" sz="half" idx="10"/>
          </p:nvPr>
        </p:nvSpPr>
        <p:spPr/>
        <p:txBody>
          <a:bodyPr/>
          <a:lstStyle/>
          <a:p>
            <a:fld id="{B34FC169-57E1-4D23-B327-592D2F6A7462}" type="datetime1">
              <a:rPr lang="fr-FR" smtClean="0"/>
              <a:t>05/02/2025</a:t>
            </a:fld>
            <a:endParaRPr lang="fr-FR"/>
          </a:p>
        </p:txBody>
      </p:sp>
      <p:sp>
        <p:nvSpPr>
          <p:cNvPr id="6" name="Espace réservé du pied de page 5">
            <a:extLst>
              <a:ext uri="{FF2B5EF4-FFF2-40B4-BE49-F238E27FC236}">
                <a16:creationId xmlns:a16="http://schemas.microsoft.com/office/drawing/2014/main" id="{D0635F42-7C2D-50C6-5F90-04512AB63DA8}"/>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4B425628-5547-F164-A941-00C2BF80FD20}"/>
              </a:ext>
            </a:extLst>
          </p:cNvPr>
          <p:cNvSpPr>
            <a:spLocks noGrp="1"/>
          </p:cNvSpPr>
          <p:nvPr>
            <p:ph type="sldNum" sz="quarter" idx="12"/>
          </p:nvPr>
        </p:nvSpPr>
        <p:spPr/>
        <p:txBody>
          <a:bodyPr/>
          <a:lstStyle/>
          <a:p>
            <a:fld id="{8B90693B-B070-48F4-9B19-128E7D1A424C}" type="slidenum">
              <a:rPr lang="fr-FR" smtClean="0"/>
              <a:t>‹N°›</a:t>
            </a:fld>
            <a:endParaRPr lang="fr-FR"/>
          </a:p>
        </p:txBody>
      </p:sp>
    </p:spTree>
    <p:extLst>
      <p:ext uri="{BB962C8B-B14F-4D97-AF65-F5344CB8AC3E}">
        <p14:creationId xmlns:p14="http://schemas.microsoft.com/office/powerpoint/2010/main" val="1622159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9EDFE18-CBF1-BD99-AD68-630E461B1E15}"/>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FD4BD45D-035A-EF9D-2316-5C7D2991F8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3A23A660-B3A5-6FCF-0116-1AF87DCB39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223C9D7-095E-5489-4BBF-6195690BCC03}"/>
              </a:ext>
            </a:extLst>
          </p:cNvPr>
          <p:cNvSpPr>
            <a:spLocks noGrp="1"/>
          </p:cNvSpPr>
          <p:nvPr>
            <p:ph type="dt" sz="half" idx="10"/>
          </p:nvPr>
        </p:nvSpPr>
        <p:spPr/>
        <p:txBody>
          <a:bodyPr/>
          <a:lstStyle/>
          <a:p>
            <a:fld id="{7510B43B-2714-4748-AD5E-A5DD9C957841}" type="datetime1">
              <a:rPr lang="fr-FR" smtClean="0"/>
              <a:t>05/02/2025</a:t>
            </a:fld>
            <a:endParaRPr lang="fr-FR"/>
          </a:p>
        </p:txBody>
      </p:sp>
      <p:sp>
        <p:nvSpPr>
          <p:cNvPr id="6" name="Espace réservé du pied de page 5">
            <a:extLst>
              <a:ext uri="{FF2B5EF4-FFF2-40B4-BE49-F238E27FC236}">
                <a16:creationId xmlns:a16="http://schemas.microsoft.com/office/drawing/2014/main" id="{8CE6E20F-FF68-78FA-E337-9EDBB33A7AB8}"/>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6E67E34-3740-B161-A32B-DE4BA4D0CD91}"/>
              </a:ext>
            </a:extLst>
          </p:cNvPr>
          <p:cNvSpPr>
            <a:spLocks noGrp="1"/>
          </p:cNvSpPr>
          <p:nvPr>
            <p:ph type="sldNum" sz="quarter" idx="12"/>
          </p:nvPr>
        </p:nvSpPr>
        <p:spPr/>
        <p:txBody>
          <a:bodyPr/>
          <a:lstStyle/>
          <a:p>
            <a:fld id="{8B90693B-B070-48F4-9B19-128E7D1A424C}" type="slidenum">
              <a:rPr lang="fr-FR" smtClean="0"/>
              <a:t>‹N°›</a:t>
            </a:fld>
            <a:endParaRPr lang="fr-FR"/>
          </a:p>
        </p:txBody>
      </p:sp>
    </p:spTree>
    <p:extLst>
      <p:ext uri="{BB962C8B-B14F-4D97-AF65-F5344CB8AC3E}">
        <p14:creationId xmlns:p14="http://schemas.microsoft.com/office/powerpoint/2010/main" val="3898528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A041D6FE-2927-9489-BBBD-F8FD5CD6589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25F5FF01-B247-9E87-1965-D0235CAE0CF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3F7CD5D-4A30-E04A-217E-F046910647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AF8979-DDDE-4B0E-A692-2EF106CEB236}" type="datetime1">
              <a:rPr lang="fr-FR" smtClean="0"/>
              <a:t>05/02/2025</a:t>
            </a:fld>
            <a:endParaRPr lang="fr-FR"/>
          </a:p>
        </p:txBody>
      </p:sp>
      <p:sp>
        <p:nvSpPr>
          <p:cNvPr id="5" name="Espace réservé du pied de page 4">
            <a:extLst>
              <a:ext uri="{FF2B5EF4-FFF2-40B4-BE49-F238E27FC236}">
                <a16:creationId xmlns:a16="http://schemas.microsoft.com/office/drawing/2014/main" id="{F874A33A-46CB-7EEB-EA83-5B1A47CE692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CE009B98-0403-95BA-9BFC-5D883F80B38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90693B-B070-48F4-9B19-128E7D1A424C}" type="slidenum">
              <a:rPr lang="fr-FR" smtClean="0"/>
              <a:t>‹N°›</a:t>
            </a:fld>
            <a:endParaRPr lang="fr-FR"/>
          </a:p>
        </p:txBody>
      </p:sp>
    </p:spTree>
    <p:extLst>
      <p:ext uri="{BB962C8B-B14F-4D97-AF65-F5344CB8AC3E}">
        <p14:creationId xmlns:p14="http://schemas.microsoft.com/office/powerpoint/2010/main" val="42494338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png"/><Relationship Id="rId7"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28.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8" Type="http://schemas.microsoft.com/office/2007/relationships/diagramDrawing" Target="../diagrams/drawing2.xml"/><Relationship Id="rId13"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2.xml"/><Relationship Id="rId12" Type="http://schemas.openxmlformats.org/officeDocument/2006/relationships/diagramColors" Target="../diagrams/colors3.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QuickStyle" Target="../diagrams/quickStyle2.xml"/><Relationship Id="rId11" Type="http://schemas.openxmlformats.org/officeDocument/2006/relationships/diagramQuickStyle" Target="../diagrams/quickStyle3.xml"/><Relationship Id="rId5" Type="http://schemas.openxmlformats.org/officeDocument/2006/relationships/diagramLayout" Target="../diagrams/layout2.xml"/><Relationship Id="rId10" Type="http://schemas.openxmlformats.org/officeDocument/2006/relationships/diagramLayout" Target="../diagrams/layout3.xml"/><Relationship Id="rId4" Type="http://schemas.openxmlformats.org/officeDocument/2006/relationships/diagramData" Target="../diagrams/data2.xml"/><Relationship Id="rId9" Type="http://schemas.openxmlformats.org/officeDocument/2006/relationships/diagramData" Target="../diagrams/data3.xml"/><Relationship Id="rId1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7.png"/><Relationship Id="rId7"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32.png"/><Relationship Id="rId5" Type="http://schemas.openxmlformats.org/officeDocument/2006/relationships/image" Target="../media/image28.png"/><Relationship Id="rId10" Type="http://schemas.openxmlformats.org/officeDocument/2006/relationships/image" Target="../media/image31.png"/><Relationship Id="rId4" Type="http://schemas.microsoft.com/office/2007/relationships/hdphoto" Target="../media/hdphoto1.wdp"/><Relationship Id="rId9"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7" Type="http://schemas.microsoft.com/office/2007/relationships/hdphoto" Target="../media/hdphoto3.wdp"/><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jpeg"/><Relationship Id="rId11" Type="http://schemas.openxmlformats.org/officeDocument/2006/relationships/image" Target="../media/image5.png"/><Relationship Id="rId5" Type="http://schemas.openxmlformats.org/officeDocument/2006/relationships/image" Target="../media/image8.png"/><Relationship Id="rId10" Type="http://schemas.openxmlformats.org/officeDocument/2006/relationships/image" Target="../media/image12.jpeg"/><Relationship Id="rId4" Type="http://schemas.openxmlformats.org/officeDocument/2006/relationships/image" Target="../media/image7.png"/><Relationship Id="rId9"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png"/><Relationship Id="rId7"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plein air, montagne, eau, ciel&#10;&#10;Description générée automatiquement">
            <a:extLst>
              <a:ext uri="{FF2B5EF4-FFF2-40B4-BE49-F238E27FC236}">
                <a16:creationId xmlns:a16="http://schemas.microsoft.com/office/drawing/2014/main" id="{375A0EEE-CA63-AA60-2114-2EEC47A31AD5}"/>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l="17890" b="14673"/>
          <a:stretch/>
        </p:blipFill>
        <p:spPr>
          <a:xfrm>
            <a:off x="7413899" y="183711"/>
            <a:ext cx="4684324" cy="3245289"/>
          </a:xfrm>
          <a:prstGeom prst="rect">
            <a:avLst/>
          </a:prstGeom>
          <a:ln>
            <a:noFill/>
          </a:ln>
          <a:effectLst>
            <a:softEdge rad="112500"/>
          </a:effectLst>
        </p:spPr>
      </p:pic>
      <p:sp>
        <p:nvSpPr>
          <p:cNvPr id="2" name="Title 1">
            <a:extLst>
              <a:ext uri="{FF2B5EF4-FFF2-40B4-BE49-F238E27FC236}">
                <a16:creationId xmlns:a16="http://schemas.microsoft.com/office/drawing/2014/main" id="{34AA2E69-D34C-AAB9-FF76-1AB5FDD1B7B5}"/>
              </a:ext>
            </a:extLst>
          </p:cNvPr>
          <p:cNvSpPr>
            <a:spLocks noGrp="1"/>
          </p:cNvSpPr>
          <p:nvPr>
            <p:ph type="ctrTitle"/>
          </p:nvPr>
        </p:nvSpPr>
        <p:spPr>
          <a:xfrm>
            <a:off x="3864920" y="4240744"/>
            <a:ext cx="7900359" cy="1611055"/>
          </a:xfrm>
          <a:noFill/>
        </p:spPr>
        <p:txBody>
          <a:bodyPr>
            <a:noAutofit/>
          </a:bodyPr>
          <a:lstStyle/>
          <a:p>
            <a:pPr algn="r" rtl="1"/>
            <a:r>
              <a:rPr lang="en-US" sz="4400" b="1" dirty="0"/>
              <a:t/>
            </a:r>
            <a:br>
              <a:rPr lang="en-US" sz="4400" b="1" dirty="0"/>
            </a:br>
            <a:r>
              <a:rPr lang="ar-DZ" sz="4800" b="1" dirty="0" err="1"/>
              <a:t>إستراتيجية</a:t>
            </a:r>
            <a:r>
              <a:rPr lang="ar-DZ" sz="4800" b="1" dirty="0"/>
              <a:t> الاتصال، والتقييم الذاتي والتكيف: دراسة حالة إفرادية لمنظمة الصحة العالمية</a:t>
            </a:r>
            <a:endParaRPr lang="fr-FR" sz="4800" b="1" dirty="0"/>
          </a:p>
        </p:txBody>
      </p:sp>
      <p:sp>
        <p:nvSpPr>
          <p:cNvPr id="3" name="Subtitle 2">
            <a:extLst>
              <a:ext uri="{FF2B5EF4-FFF2-40B4-BE49-F238E27FC236}">
                <a16:creationId xmlns:a16="http://schemas.microsoft.com/office/drawing/2014/main" id="{40B538A0-84F1-82F8-C13C-93F66C9AD70E}"/>
              </a:ext>
            </a:extLst>
          </p:cNvPr>
          <p:cNvSpPr>
            <a:spLocks noGrp="1"/>
          </p:cNvSpPr>
          <p:nvPr>
            <p:ph type="subTitle" idx="1"/>
          </p:nvPr>
        </p:nvSpPr>
        <p:spPr>
          <a:xfrm>
            <a:off x="1160206" y="6015536"/>
            <a:ext cx="2064775" cy="461547"/>
          </a:xfrm>
        </p:spPr>
        <p:txBody>
          <a:bodyPr/>
          <a:lstStyle/>
          <a:p>
            <a:r>
              <a:rPr lang="ar-DZ" i="1" dirty="0"/>
              <a:t>12 يونيو 2024</a:t>
            </a:r>
            <a:endParaRPr lang="ar-DZ" i="1" dirty="0"/>
          </a:p>
        </p:txBody>
      </p:sp>
      <p:sp>
        <p:nvSpPr>
          <p:cNvPr id="4" name="Slide Number Placeholder 3">
            <a:extLst>
              <a:ext uri="{FF2B5EF4-FFF2-40B4-BE49-F238E27FC236}">
                <a16:creationId xmlns:a16="http://schemas.microsoft.com/office/drawing/2014/main" id="{C9D677F5-6483-34E3-A3C1-5FC24CE0FEEF}"/>
              </a:ext>
            </a:extLst>
          </p:cNvPr>
          <p:cNvSpPr>
            <a:spLocks noGrp="1"/>
          </p:cNvSpPr>
          <p:nvPr>
            <p:ph type="sldNum" sz="quarter" idx="12"/>
          </p:nvPr>
        </p:nvSpPr>
        <p:spPr/>
        <p:txBody>
          <a:bodyPr/>
          <a:lstStyle/>
          <a:p>
            <a:fld id="{784A0E64-0A59-044F-93A0-955DB3516AB3}" type="slidenum">
              <a:rPr lang="en-GB" smtClean="0"/>
              <a:t>1</a:t>
            </a:fld>
            <a:endParaRPr lang="en-GB"/>
          </a:p>
        </p:txBody>
      </p:sp>
      <p:pic>
        <p:nvPicPr>
          <p:cNvPr id="8" name="Image 2">
            <a:extLst>
              <a:ext uri="{FF2B5EF4-FFF2-40B4-BE49-F238E27FC236}">
                <a16:creationId xmlns:a16="http://schemas.microsoft.com/office/drawing/2014/main" id="{EEF38EEF-F69E-A5C8-1B37-F738C1D6F00F}"/>
              </a:ext>
            </a:extLst>
          </p:cNvPr>
          <p:cNvPicPr>
            <a:picLocks noChangeAspect="1"/>
          </p:cNvPicPr>
          <p:nvPr/>
        </p:nvPicPr>
        <p:blipFill>
          <a:blip r:embed="rId3"/>
          <a:stretch>
            <a:fillRect/>
          </a:stretch>
        </p:blipFill>
        <p:spPr>
          <a:xfrm>
            <a:off x="4871878" y="530527"/>
            <a:ext cx="2448244" cy="2784610"/>
          </a:xfrm>
          <a:prstGeom prst="rect">
            <a:avLst/>
          </a:prstGeom>
        </p:spPr>
      </p:pic>
      <p:sp>
        <p:nvSpPr>
          <p:cNvPr id="14" name="TextBox 13">
            <a:extLst>
              <a:ext uri="{FF2B5EF4-FFF2-40B4-BE49-F238E27FC236}">
                <a16:creationId xmlns:a16="http://schemas.microsoft.com/office/drawing/2014/main" id="{B83D8960-E491-DC4C-C57B-EE84C9CAF080}"/>
              </a:ext>
            </a:extLst>
          </p:cNvPr>
          <p:cNvSpPr txBox="1"/>
          <p:nvPr/>
        </p:nvSpPr>
        <p:spPr>
          <a:xfrm>
            <a:off x="3929923" y="5979775"/>
            <a:ext cx="7271477" cy="369332"/>
          </a:xfrm>
          <a:prstGeom prst="rect">
            <a:avLst/>
          </a:prstGeom>
          <a:noFill/>
        </p:spPr>
        <p:txBody>
          <a:bodyPr wrap="square" rtlCol="0">
            <a:spAutoFit/>
          </a:bodyPr>
          <a:lstStyle/>
          <a:p>
            <a:pPr algn="l" rtl="1"/>
            <a:r>
              <a:rPr lang="ar-DZ" dirty="0"/>
              <a:t>أنيس </a:t>
            </a:r>
            <a:r>
              <a:rPr lang="ar-DZ" dirty="0" err="1"/>
              <a:t>جلمامي</a:t>
            </a:r>
            <a:r>
              <a:rPr lang="ar-DZ" dirty="0"/>
              <a:t> </a:t>
            </a:r>
            <a:r>
              <a:rPr lang="fr-FR" dirty="0" smtClean="0"/>
              <a:t>		</a:t>
            </a:r>
            <a:r>
              <a:rPr lang="ar-DZ" dirty="0" smtClean="0"/>
              <a:t> </a:t>
            </a:r>
            <a:r>
              <a:rPr lang="ar-DZ" dirty="0"/>
              <a:t>كريستيان </a:t>
            </a:r>
            <a:r>
              <a:rPr lang="ar-DZ" dirty="0" err="1"/>
              <a:t>بيرينو</a:t>
            </a:r>
            <a:r>
              <a:rPr lang="ar-DZ" dirty="0"/>
              <a:t> </a:t>
            </a:r>
            <a:r>
              <a:rPr lang="fr-FR" dirty="0" smtClean="0"/>
              <a:t>		</a:t>
            </a:r>
            <a:r>
              <a:rPr lang="ar-DZ" dirty="0" smtClean="0"/>
              <a:t> </a:t>
            </a:r>
            <a:r>
              <a:rPr lang="ar-DZ" dirty="0"/>
              <a:t>مايكل </a:t>
            </a:r>
            <a:r>
              <a:rPr lang="ar-DZ" dirty="0" err="1"/>
              <a:t>رونسي</a:t>
            </a:r>
            <a:endParaRPr lang="en-GB" b="1" dirty="0"/>
          </a:p>
        </p:txBody>
      </p:sp>
      <p:pic>
        <p:nvPicPr>
          <p:cNvPr id="11" name="Image 10" descr="Une image contenant plein air, montagne, ciel, lac&#10;&#10;Description générée automatiquement">
            <a:extLst>
              <a:ext uri="{FF2B5EF4-FFF2-40B4-BE49-F238E27FC236}">
                <a16:creationId xmlns:a16="http://schemas.microsoft.com/office/drawing/2014/main" id="{B290CBC0-D7EA-AE01-3DD2-88F375AF5BA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3777" y="297280"/>
            <a:ext cx="4684324" cy="3251103"/>
          </a:xfrm>
          <a:prstGeom prst="rect">
            <a:avLst/>
          </a:prstGeom>
          <a:ln>
            <a:noFill/>
          </a:ln>
          <a:effectLst>
            <a:softEdge rad="112500"/>
          </a:effectLst>
        </p:spPr>
      </p:pic>
      <p:pic>
        <p:nvPicPr>
          <p:cNvPr id="15" name="Image 14">
            <a:extLst>
              <a:ext uri="{FF2B5EF4-FFF2-40B4-BE49-F238E27FC236}">
                <a16:creationId xmlns:a16="http://schemas.microsoft.com/office/drawing/2014/main" id="{22C2A3A0-6DEB-6CC8-C6AE-C75F06870F9A}"/>
              </a:ext>
            </a:extLst>
          </p:cNvPr>
          <p:cNvPicPr>
            <a:picLocks noChangeAspect="1"/>
          </p:cNvPicPr>
          <p:nvPr/>
        </p:nvPicPr>
        <p:blipFill>
          <a:blip r:embed="rId5"/>
          <a:stretch>
            <a:fillRect/>
          </a:stretch>
        </p:blipFill>
        <p:spPr>
          <a:xfrm>
            <a:off x="807720" y="3705194"/>
            <a:ext cx="2581996" cy="2231354"/>
          </a:xfrm>
          <a:prstGeom prst="rect">
            <a:avLst/>
          </a:prstGeom>
        </p:spPr>
      </p:pic>
      <p:sp>
        <p:nvSpPr>
          <p:cNvPr id="16" name="Rectangle 15">
            <a:extLst>
              <a:ext uri="{FF2B5EF4-FFF2-40B4-BE49-F238E27FC236}">
                <a16:creationId xmlns:a16="http://schemas.microsoft.com/office/drawing/2014/main" id="{AF255623-FA0E-0712-6B7A-64B29D7B897F}"/>
              </a:ext>
            </a:extLst>
          </p:cNvPr>
          <p:cNvSpPr/>
          <p:nvPr/>
        </p:nvSpPr>
        <p:spPr>
          <a:xfrm>
            <a:off x="0" y="-17179"/>
            <a:ext cx="12192000" cy="179387"/>
          </a:xfrm>
          <a:prstGeom prst="rect">
            <a:avLst/>
          </a:prstGeom>
          <a:solidFill>
            <a:srgbClr val="4FA37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2FE29E11-F3DF-9070-9469-C623C4B160E0}"/>
              </a:ext>
            </a:extLst>
          </p:cNvPr>
          <p:cNvSpPr/>
          <p:nvPr/>
        </p:nvSpPr>
        <p:spPr>
          <a:xfrm>
            <a:off x="0" y="6695792"/>
            <a:ext cx="12192000" cy="159100"/>
          </a:xfrm>
          <a:prstGeom prst="rect">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0" name="Image 19" descr="Une image contenant Graphique, clipart, Police, graphisme&#10;&#10;Description générée automatiquement">
            <a:extLst>
              <a:ext uri="{FF2B5EF4-FFF2-40B4-BE49-F238E27FC236}">
                <a16:creationId xmlns:a16="http://schemas.microsoft.com/office/drawing/2014/main" id="{27C87634-CD9A-2722-304C-FED5E5DAFF4F}"/>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53823" y="5987924"/>
            <a:ext cx="779583" cy="655489"/>
          </a:xfrm>
          <a:prstGeom prst="rect">
            <a:avLst/>
          </a:prstGeom>
        </p:spPr>
      </p:pic>
    </p:spTree>
    <p:extLst>
      <p:ext uri="{BB962C8B-B14F-4D97-AF65-F5344CB8AC3E}">
        <p14:creationId xmlns:p14="http://schemas.microsoft.com/office/powerpoint/2010/main" val="25501410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a:extLst>
              <a:ext uri="{FF2B5EF4-FFF2-40B4-BE49-F238E27FC236}">
                <a16:creationId xmlns:a16="http://schemas.microsoft.com/office/drawing/2014/main" id="{C4790D20-AE32-F538-7DD4-00B65EEFDE3F}"/>
              </a:ext>
            </a:extLst>
          </p:cNvPr>
          <p:cNvGraphicFramePr>
            <a:graphicFrameLocks noGrp="1"/>
          </p:cNvGraphicFramePr>
          <p:nvPr>
            <p:ph idx="1"/>
            <p:extLst>
              <p:ext uri="{D42A27DB-BD31-4B8C-83A1-F6EECF244321}">
                <p14:modId xmlns:p14="http://schemas.microsoft.com/office/powerpoint/2010/main" val="657054943"/>
              </p:ext>
            </p:extLst>
          </p:nvPr>
        </p:nvGraphicFramePr>
        <p:xfrm>
          <a:off x="4172778" y="924124"/>
          <a:ext cx="9549557" cy="52705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Image 2">
            <a:extLst>
              <a:ext uri="{FF2B5EF4-FFF2-40B4-BE49-F238E27FC236}">
                <a16:creationId xmlns:a16="http://schemas.microsoft.com/office/drawing/2014/main" id="{65FF3AB1-F717-52A0-1256-CF9FE985D933}"/>
              </a:ext>
            </a:extLst>
          </p:cNvPr>
          <p:cNvPicPr>
            <a:picLocks noChangeAspect="1"/>
          </p:cNvPicPr>
          <p:nvPr/>
        </p:nvPicPr>
        <p:blipFill>
          <a:blip r:embed="rId8"/>
          <a:stretch>
            <a:fillRect/>
          </a:stretch>
        </p:blipFill>
        <p:spPr>
          <a:xfrm>
            <a:off x="8185685" y="2828308"/>
            <a:ext cx="1523741" cy="1733083"/>
          </a:xfrm>
          <a:prstGeom prst="rect">
            <a:avLst/>
          </a:prstGeom>
        </p:spPr>
      </p:pic>
      <p:sp>
        <p:nvSpPr>
          <p:cNvPr id="16" name="Espace réservé du numéro de diapositive 15">
            <a:extLst>
              <a:ext uri="{FF2B5EF4-FFF2-40B4-BE49-F238E27FC236}">
                <a16:creationId xmlns:a16="http://schemas.microsoft.com/office/drawing/2014/main" id="{7369EBB8-95D0-E567-E72A-088D4239EE42}"/>
              </a:ext>
            </a:extLst>
          </p:cNvPr>
          <p:cNvSpPr>
            <a:spLocks noGrp="1"/>
          </p:cNvSpPr>
          <p:nvPr>
            <p:ph type="sldNum" sz="quarter" idx="12"/>
          </p:nvPr>
        </p:nvSpPr>
        <p:spPr>
          <a:xfrm>
            <a:off x="8636000" y="6356350"/>
            <a:ext cx="2743200" cy="365125"/>
          </a:xfrm>
        </p:spPr>
        <p:txBody>
          <a:bodyPr/>
          <a:lstStyle/>
          <a:p>
            <a:fld id="{8B90693B-B070-48F4-9B19-128E7D1A424C}" type="slidenum">
              <a:rPr lang="fr-FR" smtClean="0"/>
              <a:t>10</a:t>
            </a:fld>
            <a:endParaRPr lang="fr-FR"/>
          </a:p>
        </p:txBody>
      </p:sp>
      <p:grpSp>
        <p:nvGrpSpPr>
          <p:cNvPr id="17" name="Groupe 16">
            <a:extLst>
              <a:ext uri="{FF2B5EF4-FFF2-40B4-BE49-F238E27FC236}">
                <a16:creationId xmlns:a16="http://schemas.microsoft.com/office/drawing/2014/main" id="{6D6AE349-CA49-DD23-3E15-F970945E3C85}"/>
              </a:ext>
            </a:extLst>
          </p:cNvPr>
          <p:cNvGrpSpPr/>
          <p:nvPr/>
        </p:nvGrpSpPr>
        <p:grpSpPr>
          <a:xfrm>
            <a:off x="1156479" y="1317811"/>
            <a:ext cx="2297996" cy="1505575"/>
            <a:chOff x="4000781" y="217843"/>
            <a:chExt cx="1547993" cy="791999"/>
          </a:xfrm>
          <a:solidFill>
            <a:schemeClr val="accent4">
              <a:lumMod val="60000"/>
              <a:lumOff val="40000"/>
            </a:schemeClr>
          </a:solidFill>
        </p:grpSpPr>
        <p:sp>
          <p:nvSpPr>
            <p:cNvPr id="18" name="Rectangle : coins arrondis 17">
              <a:extLst>
                <a:ext uri="{FF2B5EF4-FFF2-40B4-BE49-F238E27FC236}">
                  <a16:creationId xmlns:a16="http://schemas.microsoft.com/office/drawing/2014/main" id="{316A8FBB-C712-65D1-AB9A-2BF59DD89C2E}"/>
                </a:ext>
              </a:extLst>
            </p:cNvPr>
            <p:cNvSpPr/>
            <p:nvPr/>
          </p:nvSpPr>
          <p:spPr>
            <a:xfrm>
              <a:off x="4000781" y="217843"/>
              <a:ext cx="1547993" cy="791999"/>
            </a:xfrm>
            <a:prstGeom prst="roundRect">
              <a:avLst/>
            </a:prstGeom>
            <a:grpFill/>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19" name="Rectangle : coins arrondis 4">
              <a:extLst>
                <a:ext uri="{FF2B5EF4-FFF2-40B4-BE49-F238E27FC236}">
                  <a16:creationId xmlns:a16="http://schemas.microsoft.com/office/drawing/2014/main" id="{7E66B461-9501-5278-4943-3B2E0494F837}"/>
                </a:ext>
              </a:extLst>
            </p:cNvPr>
            <p:cNvSpPr txBox="1"/>
            <p:nvPr/>
          </p:nvSpPr>
          <p:spPr>
            <a:xfrm>
              <a:off x="4039443" y="256505"/>
              <a:ext cx="1470669" cy="714675"/>
            </a:xfrm>
            <a:prstGeom prst="rect">
              <a:avLst/>
            </a:prstGeom>
            <a:grp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3820" tIns="83820" rIns="83820" bIns="83820" numCol="1" spcCol="1270" anchor="ctr" anchorCtr="0">
              <a:noAutofit/>
            </a:bodyPr>
            <a:lstStyle/>
            <a:p>
              <a:pPr algn="ctr" defTabSz="977900">
                <a:lnSpc>
                  <a:spcPct val="90000"/>
                </a:lnSpc>
                <a:spcBef>
                  <a:spcPct val="0"/>
                </a:spcBef>
                <a:spcAft>
                  <a:spcPct val="35000"/>
                </a:spcAft>
              </a:pPr>
              <a:r>
                <a:rPr lang="ar-DZ" sz="2400" dirty="0" smtClean="0"/>
                <a:t>المعرفة</a:t>
              </a:r>
              <a:endParaRPr lang="fr-FR" sz="2400" dirty="0"/>
            </a:p>
          </p:txBody>
        </p:sp>
      </p:grpSp>
      <p:grpSp>
        <p:nvGrpSpPr>
          <p:cNvPr id="26" name="Groupe 25">
            <a:extLst>
              <a:ext uri="{FF2B5EF4-FFF2-40B4-BE49-F238E27FC236}">
                <a16:creationId xmlns:a16="http://schemas.microsoft.com/office/drawing/2014/main" id="{48566AC0-0082-E195-44A7-AD12666E3743}"/>
              </a:ext>
            </a:extLst>
          </p:cNvPr>
          <p:cNvGrpSpPr/>
          <p:nvPr/>
        </p:nvGrpSpPr>
        <p:grpSpPr>
          <a:xfrm>
            <a:off x="1857094" y="5576284"/>
            <a:ext cx="896765" cy="311333"/>
            <a:chOff x="1979366" y="2239259"/>
            <a:chExt cx="1547993" cy="791999"/>
          </a:xfrm>
        </p:grpSpPr>
        <p:sp>
          <p:nvSpPr>
            <p:cNvPr id="27" name="Rectangle : coins arrondis 26">
              <a:extLst>
                <a:ext uri="{FF2B5EF4-FFF2-40B4-BE49-F238E27FC236}">
                  <a16:creationId xmlns:a16="http://schemas.microsoft.com/office/drawing/2014/main" id="{B0D85303-74C4-D234-DC9A-47B5297B7772}"/>
                </a:ext>
              </a:extLst>
            </p:cNvPr>
            <p:cNvSpPr/>
            <p:nvPr/>
          </p:nvSpPr>
          <p:spPr>
            <a:xfrm>
              <a:off x="1979366" y="2239259"/>
              <a:ext cx="1547993" cy="791999"/>
            </a:xfrm>
            <a:prstGeom prst="roundRect">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28" name="Rectangle : coins arrondis 4">
              <a:extLst>
                <a:ext uri="{FF2B5EF4-FFF2-40B4-BE49-F238E27FC236}">
                  <a16:creationId xmlns:a16="http://schemas.microsoft.com/office/drawing/2014/main" id="{AA65A474-8A11-14F9-2044-9B42FC072D03}"/>
                </a:ext>
              </a:extLst>
            </p:cNvPr>
            <p:cNvSpPr txBox="1"/>
            <p:nvPr/>
          </p:nvSpPr>
          <p:spPr>
            <a:xfrm>
              <a:off x="2018028" y="2277924"/>
              <a:ext cx="1470669" cy="71467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ar-DZ" sz="1400" dirty="0" smtClean="0"/>
                <a:t>تغيير</a:t>
              </a:r>
              <a:endParaRPr lang="ar-DZ" sz="1400" dirty="0"/>
            </a:p>
          </p:txBody>
        </p:sp>
      </p:grpSp>
      <p:grpSp>
        <p:nvGrpSpPr>
          <p:cNvPr id="23" name="Groupe 22">
            <a:extLst>
              <a:ext uri="{FF2B5EF4-FFF2-40B4-BE49-F238E27FC236}">
                <a16:creationId xmlns:a16="http://schemas.microsoft.com/office/drawing/2014/main" id="{4361E331-2557-0EE5-7FBD-239DF0814134}"/>
              </a:ext>
            </a:extLst>
          </p:cNvPr>
          <p:cNvGrpSpPr/>
          <p:nvPr/>
        </p:nvGrpSpPr>
        <p:grpSpPr>
          <a:xfrm>
            <a:off x="1756224" y="4621990"/>
            <a:ext cx="1138063" cy="446800"/>
            <a:chOff x="4000781" y="4260674"/>
            <a:chExt cx="1547993" cy="791999"/>
          </a:xfrm>
          <a:solidFill>
            <a:schemeClr val="accent4">
              <a:lumMod val="20000"/>
              <a:lumOff val="80000"/>
            </a:schemeClr>
          </a:solidFill>
        </p:grpSpPr>
        <p:sp>
          <p:nvSpPr>
            <p:cNvPr id="24" name="Rectangle : coins arrondis 23">
              <a:extLst>
                <a:ext uri="{FF2B5EF4-FFF2-40B4-BE49-F238E27FC236}">
                  <a16:creationId xmlns:a16="http://schemas.microsoft.com/office/drawing/2014/main" id="{6926643A-841A-E77E-D06F-B06F045B96AC}"/>
                </a:ext>
              </a:extLst>
            </p:cNvPr>
            <p:cNvSpPr/>
            <p:nvPr/>
          </p:nvSpPr>
          <p:spPr>
            <a:xfrm>
              <a:off x="4000781" y="4260674"/>
              <a:ext cx="1547993" cy="791999"/>
            </a:xfrm>
            <a:prstGeom prst="roundRect">
              <a:avLst/>
            </a:prstGeom>
            <a:grpFill/>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25" name="Rectangle : coins arrondis 4">
              <a:extLst>
                <a:ext uri="{FF2B5EF4-FFF2-40B4-BE49-F238E27FC236}">
                  <a16:creationId xmlns:a16="http://schemas.microsoft.com/office/drawing/2014/main" id="{FA4D374E-D7F6-41A0-9C7D-32DE727B8B48}"/>
                </a:ext>
              </a:extLst>
            </p:cNvPr>
            <p:cNvSpPr txBox="1"/>
            <p:nvPr/>
          </p:nvSpPr>
          <p:spPr>
            <a:xfrm>
              <a:off x="4039443" y="4299336"/>
              <a:ext cx="1470669" cy="714675"/>
            </a:xfrm>
            <a:prstGeom prst="rect">
              <a:avLst/>
            </a:prstGeom>
            <a:grp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3820" tIns="83820" rIns="83820" bIns="83820" numCol="1" spcCol="1270" anchor="ctr" anchorCtr="0">
              <a:noAutofit/>
            </a:bodyPr>
            <a:lstStyle/>
            <a:p>
              <a:pPr algn="ctr" defTabSz="977900">
                <a:lnSpc>
                  <a:spcPct val="90000"/>
                </a:lnSpc>
                <a:spcBef>
                  <a:spcPct val="0"/>
                </a:spcBef>
                <a:spcAft>
                  <a:spcPct val="35000"/>
                </a:spcAft>
              </a:pPr>
              <a:r>
                <a:rPr lang="ar-DZ" dirty="0" smtClean="0"/>
                <a:t>الإجراءات</a:t>
              </a:r>
              <a:endParaRPr lang="fr-FR" dirty="0"/>
            </a:p>
          </p:txBody>
        </p:sp>
      </p:grpSp>
      <p:cxnSp>
        <p:nvCxnSpPr>
          <p:cNvPr id="30" name="Connecteur droit avec flèche 29">
            <a:extLst>
              <a:ext uri="{FF2B5EF4-FFF2-40B4-BE49-F238E27FC236}">
                <a16:creationId xmlns:a16="http://schemas.microsoft.com/office/drawing/2014/main" id="{47813CAD-7DE8-537E-534C-F39EC4233964}"/>
              </a:ext>
            </a:extLst>
          </p:cNvPr>
          <p:cNvCxnSpPr>
            <a:cxnSpLocks/>
            <a:stCxn id="18" idx="2"/>
            <a:endCxn id="21" idx="0"/>
          </p:cNvCxnSpPr>
          <p:nvPr/>
        </p:nvCxnSpPr>
        <p:spPr>
          <a:xfrm>
            <a:off x="2305477" y="2823386"/>
            <a:ext cx="0" cy="50575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32" name="Connecteur droit avec flèche 31">
            <a:extLst>
              <a:ext uri="{FF2B5EF4-FFF2-40B4-BE49-F238E27FC236}">
                <a16:creationId xmlns:a16="http://schemas.microsoft.com/office/drawing/2014/main" id="{3FB49D09-2C85-D647-4CE7-D1F873BB1877}"/>
              </a:ext>
            </a:extLst>
          </p:cNvPr>
          <p:cNvCxnSpPr>
            <a:cxnSpLocks/>
            <a:endCxn id="25" idx="0"/>
          </p:cNvCxnSpPr>
          <p:nvPr/>
        </p:nvCxnSpPr>
        <p:spPr>
          <a:xfrm>
            <a:off x="2325255" y="4076202"/>
            <a:ext cx="1" cy="567599"/>
          </a:xfrm>
          <a:prstGeom prst="straightConnector1">
            <a:avLst/>
          </a:prstGeom>
          <a:ln w="19050">
            <a:prstDash val="sysDot"/>
            <a:tailEnd type="triangle"/>
          </a:ln>
        </p:spPr>
        <p:style>
          <a:lnRef idx="1">
            <a:schemeClr val="dk1"/>
          </a:lnRef>
          <a:fillRef idx="0">
            <a:schemeClr val="dk1"/>
          </a:fillRef>
          <a:effectRef idx="0">
            <a:schemeClr val="dk1"/>
          </a:effectRef>
          <a:fontRef idx="minor">
            <a:schemeClr val="tx1"/>
          </a:fontRef>
        </p:style>
      </p:cxnSp>
      <p:grpSp>
        <p:nvGrpSpPr>
          <p:cNvPr id="20" name="Groupe 19">
            <a:extLst>
              <a:ext uri="{FF2B5EF4-FFF2-40B4-BE49-F238E27FC236}">
                <a16:creationId xmlns:a16="http://schemas.microsoft.com/office/drawing/2014/main" id="{E4900B2A-EA45-A0C6-4933-6946D4BACBA6}"/>
              </a:ext>
            </a:extLst>
          </p:cNvPr>
          <p:cNvGrpSpPr/>
          <p:nvPr/>
        </p:nvGrpSpPr>
        <p:grpSpPr>
          <a:xfrm>
            <a:off x="1615444" y="3329136"/>
            <a:ext cx="1380066" cy="702733"/>
            <a:chOff x="6022197" y="2239259"/>
            <a:chExt cx="1547993" cy="791999"/>
          </a:xfrm>
          <a:solidFill>
            <a:schemeClr val="accent4">
              <a:lumMod val="40000"/>
              <a:lumOff val="60000"/>
            </a:schemeClr>
          </a:solidFill>
        </p:grpSpPr>
        <p:sp>
          <p:nvSpPr>
            <p:cNvPr id="21" name="Rectangle : coins arrondis 20">
              <a:extLst>
                <a:ext uri="{FF2B5EF4-FFF2-40B4-BE49-F238E27FC236}">
                  <a16:creationId xmlns:a16="http://schemas.microsoft.com/office/drawing/2014/main" id="{E1782FC6-7A5F-441C-4186-38740768B4A0}"/>
                </a:ext>
              </a:extLst>
            </p:cNvPr>
            <p:cNvSpPr/>
            <p:nvPr/>
          </p:nvSpPr>
          <p:spPr>
            <a:xfrm>
              <a:off x="6022197" y="2239259"/>
              <a:ext cx="1547993" cy="791999"/>
            </a:xfrm>
            <a:prstGeom prst="roundRect">
              <a:avLst/>
            </a:prstGeom>
            <a:grpFill/>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22" name="Rectangle : coins arrondis 4">
              <a:extLst>
                <a:ext uri="{FF2B5EF4-FFF2-40B4-BE49-F238E27FC236}">
                  <a16:creationId xmlns:a16="http://schemas.microsoft.com/office/drawing/2014/main" id="{5994F059-4721-9DB9-EA1A-BB70AB5BCEB9}"/>
                </a:ext>
              </a:extLst>
            </p:cNvPr>
            <p:cNvSpPr txBox="1"/>
            <p:nvPr/>
          </p:nvSpPr>
          <p:spPr>
            <a:xfrm>
              <a:off x="6060859" y="2277921"/>
              <a:ext cx="1470669" cy="714675"/>
            </a:xfrm>
            <a:prstGeom prst="rect">
              <a:avLst/>
            </a:prstGeom>
            <a:grp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3820" tIns="83820" rIns="83820" bIns="83820" numCol="1" spcCol="1270" anchor="ctr" anchorCtr="0">
              <a:noAutofit/>
            </a:bodyPr>
            <a:lstStyle/>
            <a:p>
              <a:pPr algn="ctr" defTabSz="977900">
                <a:lnSpc>
                  <a:spcPct val="90000"/>
                </a:lnSpc>
                <a:spcBef>
                  <a:spcPct val="0"/>
                </a:spcBef>
                <a:spcAft>
                  <a:spcPct val="35000"/>
                </a:spcAft>
              </a:pPr>
              <a:r>
                <a:rPr lang="ar-DZ" sz="2400" dirty="0" smtClean="0"/>
                <a:t>نقل</a:t>
              </a:r>
              <a:endParaRPr lang="fr-FR" sz="2400" dirty="0"/>
            </a:p>
          </p:txBody>
        </p:sp>
      </p:grpSp>
      <p:cxnSp>
        <p:nvCxnSpPr>
          <p:cNvPr id="36" name="Connecteur droit avec flèche 35">
            <a:extLst>
              <a:ext uri="{FF2B5EF4-FFF2-40B4-BE49-F238E27FC236}">
                <a16:creationId xmlns:a16="http://schemas.microsoft.com/office/drawing/2014/main" id="{70FFD26B-1A5D-E80D-CFF8-13899E74DAB2}"/>
              </a:ext>
            </a:extLst>
          </p:cNvPr>
          <p:cNvCxnSpPr>
            <a:cxnSpLocks/>
            <a:endCxn id="28" idx="0"/>
          </p:cNvCxnSpPr>
          <p:nvPr/>
        </p:nvCxnSpPr>
        <p:spPr>
          <a:xfrm>
            <a:off x="2305475" y="5126327"/>
            <a:ext cx="2" cy="465156"/>
          </a:xfrm>
          <a:prstGeom prst="straightConnector1">
            <a:avLst/>
          </a:prstGeom>
          <a:ln w="19050">
            <a:prstDash val="dash"/>
            <a:tailEnd type="triangle"/>
          </a:ln>
        </p:spPr>
        <p:style>
          <a:lnRef idx="1">
            <a:schemeClr val="dk1"/>
          </a:lnRef>
          <a:fillRef idx="0">
            <a:schemeClr val="dk1"/>
          </a:fillRef>
          <a:effectRef idx="0">
            <a:schemeClr val="dk1"/>
          </a:effectRef>
          <a:fontRef idx="minor">
            <a:schemeClr val="tx1"/>
          </a:fontRef>
        </p:style>
      </p:cxnSp>
      <p:sp>
        <p:nvSpPr>
          <p:cNvPr id="41" name="ZoneTexte 40">
            <a:extLst>
              <a:ext uri="{FF2B5EF4-FFF2-40B4-BE49-F238E27FC236}">
                <a16:creationId xmlns:a16="http://schemas.microsoft.com/office/drawing/2014/main" id="{74268FAC-6289-F051-B03D-DAAC962509F2}"/>
              </a:ext>
            </a:extLst>
          </p:cNvPr>
          <p:cNvSpPr txBox="1"/>
          <p:nvPr/>
        </p:nvSpPr>
        <p:spPr>
          <a:xfrm>
            <a:off x="4552799" y="3363440"/>
            <a:ext cx="1695023" cy="646331"/>
          </a:xfrm>
          <a:prstGeom prst="rect">
            <a:avLst/>
          </a:prstGeom>
          <a:noFill/>
        </p:spPr>
        <p:txBody>
          <a:bodyPr wrap="square" rtlCol="0">
            <a:spAutoFit/>
          </a:bodyPr>
          <a:lstStyle/>
          <a:p>
            <a:r>
              <a:rPr lang="fr-FR" sz="3600" b="1" dirty="0">
                <a:sym typeface="Wingdings" panose="05000000000000000000" pitchFamily="2" charset="2"/>
              </a:rPr>
              <a:t></a:t>
            </a:r>
            <a:endParaRPr lang="fr-FR" sz="2400" b="1" dirty="0"/>
          </a:p>
        </p:txBody>
      </p:sp>
      <p:sp>
        <p:nvSpPr>
          <p:cNvPr id="2" name="Rectangle 1">
            <a:extLst>
              <a:ext uri="{FF2B5EF4-FFF2-40B4-BE49-F238E27FC236}">
                <a16:creationId xmlns:a16="http://schemas.microsoft.com/office/drawing/2014/main" id="{03C5AF79-BA51-E5B3-FC0B-DD5965073FB5}"/>
              </a:ext>
            </a:extLst>
          </p:cNvPr>
          <p:cNvSpPr/>
          <p:nvPr/>
        </p:nvSpPr>
        <p:spPr>
          <a:xfrm>
            <a:off x="0" y="-17179"/>
            <a:ext cx="12192000" cy="179387"/>
          </a:xfrm>
          <a:prstGeom prst="rect">
            <a:avLst/>
          </a:prstGeom>
          <a:solidFill>
            <a:srgbClr val="4FA37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a:extLst>
              <a:ext uri="{FF2B5EF4-FFF2-40B4-BE49-F238E27FC236}">
                <a16:creationId xmlns:a16="http://schemas.microsoft.com/office/drawing/2014/main" id="{F27EB01E-5B5C-3CBC-D1CD-8A93B6FF350B}"/>
              </a:ext>
            </a:extLst>
          </p:cNvPr>
          <p:cNvPicPr>
            <a:picLocks noChangeAspect="1"/>
          </p:cNvPicPr>
          <p:nvPr/>
        </p:nvPicPr>
        <p:blipFill>
          <a:blip r:embed="rId8"/>
          <a:stretch>
            <a:fillRect/>
          </a:stretch>
        </p:blipFill>
        <p:spPr>
          <a:xfrm>
            <a:off x="11179251" y="162208"/>
            <a:ext cx="1012749" cy="1151887"/>
          </a:xfrm>
          <a:prstGeom prst="rect">
            <a:avLst/>
          </a:prstGeom>
          <a:ln>
            <a:noFill/>
          </a:ln>
          <a:effectLst>
            <a:softEdge rad="112500"/>
          </a:effectLst>
        </p:spPr>
      </p:pic>
      <p:sp>
        <p:nvSpPr>
          <p:cNvPr id="6" name="Rectangle 5">
            <a:extLst>
              <a:ext uri="{FF2B5EF4-FFF2-40B4-BE49-F238E27FC236}">
                <a16:creationId xmlns:a16="http://schemas.microsoft.com/office/drawing/2014/main" id="{C0DE08D3-3856-DA1D-79BB-9C2F194A9DF3}"/>
              </a:ext>
            </a:extLst>
          </p:cNvPr>
          <p:cNvSpPr/>
          <p:nvPr/>
        </p:nvSpPr>
        <p:spPr>
          <a:xfrm>
            <a:off x="0" y="6695792"/>
            <a:ext cx="12192000" cy="159100"/>
          </a:xfrm>
          <a:prstGeom prst="rect">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Graphique, clipart, Police, graphisme&#10;&#10;Description générée automatiquement">
            <a:extLst>
              <a:ext uri="{FF2B5EF4-FFF2-40B4-BE49-F238E27FC236}">
                <a16:creationId xmlns:a16="http://schemas.microsoft.com/office/drawing/2014/main" id="{8A90D308-960B-A93E-52A3-B4A7BC37F191}"/>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159296" y="5938912"/>
            <a:ext cx="779583" cy="655489"/>
          </a:xfrm>
          <a:prstGeom prst="rect">
            <a:avLst/>
          </a:prstGeom>
        </p:spPr>
      </p:pic>
      <p:sp>
        <p:nvSpPr>
          <p:cNvPr id="8" name="ZoneTexte 7">
            <a:extLst>
              <a:ext uri="{FF2B5EF4-FFF2-40B4-BE49-F238E27FC236}">
                <a16:creationId xmlns:a16="http://schemas.microsoft.com/office/drawing/2014/main" id="{510F210E-A38F-92B8-A265-8AAF72999EA0}"/>
              </a:ext>
            </a:extLst>
          </p:cNvPr>
          <p:cNvSpPr txBox="1"/>
          <p:nvPr/>
        </p:nvSpPr>
        <p:spPr>
          <a:xfrm>
            <a:off x="549086" y="430682"/>
            <a:ext cx="5877114" cy="523220"/>
          </a:xfrm>
          <a:prstGeom prst="rect">
            <a:avLst/>
          </a:prstGeom>
          <a:noFill/>
        </p:spPr>
        <p:txBody>
          <a:bodyPr wrap="square" rtlCol="0">
            <a:spAutoFit/>
          </a:bodyPr>
          <a:lstStyle/>
          <a:p>
            <a:pPr algn="r" rtl="1"/>
            <a:r>
              <a:rPr lang="ar-DZ" sz="2800" dirty="0"/>
              <a:t>من مثال إلى </a:t>
            </a:r>
            <a:r>
              <a:rPr lang="ar-DZ" sz="2800" dirty="0" err="1"/>
              <a:t>إستنتاج</a:t>
            </a:r>
            <a:r>
              <a:rPr lang="ar-DZ" sz="2800" dirty="0"/>
              <a:t> عام ...</a:t>
            </a:r>
            <a:endParaRPr lang="ar-DZ" sz="2800" dirty="0"/>
          </a:p>
        </p:txBody>
      </p:sp>
      <p:sp>
        <p:nvSpPr>
          <p:cNvPr id="9" name="Flèche : pentagone 8">
            <a:extLst>
              <a:ext uri="{FF2B5EF4-FFF2-40B4-BE49-F238E27FC236}">
                <a16:creationId xmlns:a16="http://schemas.microsoft.com/office/drawing/2014/main" id="{EFCAEDF5-B185-AA50-A8C9-FDCE88AA4D6B}"/>
              </a:ext>
            </a:extLst>
          </p:cNvPr>
          <p:cNvSpPr/>
          <p:nvPr/>
        </p:nvSpPr>
        <p:spPr>
          <a:xfrm>
            <a:off x="7937500" y="6695793"/>
            <a:ext cx="4254500" cy="151361"/>
          </a:xfrm>
          <a:prstGeom prst="homePlate">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i="1" dirty="0">
                <a:latin typeface="Calibri" panose="020F0502020204030204" pitchFamily="34" charset="0"/>
                <a:ea typeface="Times New Roman" panose="02020603050405020304" pitchFamily="18" charset="0"/>
              </a:rPr>
              <a:t>Adaptation </a:t>
            </a:r>
            <a:r>
              <a:rPr lang="fr-FR" b="1" dirty="0"/>
              <a:t>and</a:t>
            </a:r>
            <a:r>
              <a:rPr lang="fr-FR" b="1" i="1" dirty="0">
                <a:latin typeface="Calibri" panose="020F0502020204030204" pitchFamily="34" charset="0"/>
                <a:ea typeface="Times New Roman" panose="02020603050405020304" pitchFamily="18" charset="0"/>
              </a:rPr>
              <a:t> new </a:t>
            </a:r>
            <a:r>
              <a:rPr lang="fr-FR" b="1" i="1" dirty="0" err="1">
                <a:latin typeface="Calibri" panose="020F0502020204030204" pitchFamily="34" charset="0"/>
                <a:ea typeface="Times New Roman" panose="02020603050405020304" pitchFamily="18" charset="0"/>
              </a:rPr>
              <a:t>strategy</a:t>
            </a:r>
            <a:endParaRPr lang="fr-FR" b="1" i="1" dirty="0"/>
          </a:p>
        </p:txBody>
      </p:sp>
      <p:sp>
        <p:nvSpPr>
          <p:cNvPr id="29" name="Flèche : pentagone 14">
            <a:extLst>
              <a:ext uri="{FF2B5EF4-FFF2-40B4-BE49-F238E27FC236}">
                <a16:creationId xmlns:a16="http://schemas.microsoft.com/office/drawing/2014/main" id="{CF13B483-D4B3-8B40-0EF1-9CD27A506211}"/>
              </a:ext>
            </a:extLst>
          </p:cNvPr>
          <p:cNvSpPr/>
          <p:nvPr/>
        </p:nvSpPr>
        <p:spPr>
          <a:xfrm>
            <a:off x="7937500" y="6695793"/>
            <a:ext cx="4254500" cy="151361"/>
          </a:xfrm>
          <a:prstGeom prst="homePlate">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a:latin typeface="Calibri" panose="020F0502020204030204" pitchFamily="34" charset="0"/>
                <a:ea typeface="Times New Roman" panose="02020603050405020304" pitchFamily="18" charset="0"/>
              </a:rPr>
              <a:t>التكيف والاستراتيجية الجديدة</a:t>
            </a:r>
            <a:endParaRPr lang="ar-DZ" sz="1600" i="1" dirty="0">
              <a:latin typeface="Calibri" panose="020F0502020204030204" pitchFamily="34" charset="0"/>
              <a:ea typeface="Times New Roman" panose="02020603050405020304" pitchFamily="18" charset="0"/>
            </a:endParaRPr>
          </a:p>
        </p:txBody>
      </p:sp>
      <p:sp>
        <p:nvSpPr>
          <p:cNvPr id="31" name="Flèche : pentagone 15">
            <a:extLst>
              <a:ext uri="{FF2B5EF4-FFF2-40B4-BE49-F238E27FC236}">
                <a16:creationId xmlns:a16="http://schemas.microsoft.com/office/drawing/2014/main" id="{6943290A-86C4-3AE8-0FD6-8F26DD1BF9BB}"/>
              </a:ext>
            </a:extLst>
          </p:cNvPr>
          <p:cNvSpPr/>
          <p:nvPr/>
        </p:nvSpPr>
        <p:spPr>
          <a:xfrm>
            <a:off x="3992880" y="6695793"/>
            <a:ext cx="4450080" cy="151361"/>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b="1" dirty="0"/>
              <a:t>التنفيذ والتقييم الذاتي</a:t>
            </a:r>
            <a:endParaRPr lang="ar-DZ" b="1" dirty="0"/>
          </a:p>
        </p:txBody>
      </p:sp>
      <p:sp>
        <p:nvSpPr>
          <p:cNvPr id="33" name="Flèche : pentagone 16">
            <a:extLst>
              <a:ext uri="{FF2B5EF4-FFF2-40B4-BE49-F238E27FC236}">
                <a16:creationId xmlns:a16="http://schemas.microsoft.com/office/drawing/2014/main" id="{FF7C9490-C302-C773-80AE-6F541B20A5AF}"/>
              </a:ext>
            </a:extLst>
          </p:cNvPr>
          <p:cNvSpPr/>
          <p:nvPr/>
        </p:nvSpPr>
        <p:spPr>
          <a:xfrm>
            <a:off x="0" y="6695793"/>
            <a:ext cx="4089400" cy="159100"/>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err="1"/>
              <a:t>إستراتيجية</a:t>
            </a:r>
            <a:r>
              <a:rPr lang="ar-DZ" sz="1600" i="1" dirty="0"/>
              <a:t> </a:t>
            </a:r>
            <a:r>
              <a:rPr lang="fr-FR" sz="1600" i="1" dirty="0"/>
              <a:t>MWO </a:t>
            </a:r>
            <a:r>
              <a:rPr lang="ar-DZ" sz="1600" i="1" dirty="0"/>
              <a:t>للاتصالات</a:t>
            </a:r>
            <a:endParaRPr lang="fr-FR" sz="1600" i="1" dirty="0"/>
          </a:p>
        </p:txBody>
      </p:sp>
    </p:spTree>
    <p:extLst>
      <p:ext uri="{BB962C8B-B14F-4D97-AF65-F5344CB8AC3E}">
        <p14:creationId xmlns:p14="http://schemas.microsoft.com/office/powerpoint/2010/main" val="30017095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a:extLst>
              <a:ext uri="{FF2B5EF4-FFF2-40B4-BE49-F238E27FC236}">
                <a16:creationId xmlns:a16="http://schemas.microsoft.com/office/drawing/2014/main" id="{A2BA9E16-F210-53F6-5C7D-AB8237ACCC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83511" y="1640964"/>
            <a:ext cx="5040402" cy="3563499"/>
          </a:xfrm>
          <a:prstGeom prst="rect">
            <a:avLst/>
          </a:prstGeom>
        </p:spPr>
      </p:pic>
      <p:sp>
        <p:nvSpPr>
          <p:cNvPr id="3" name="Espace réservé du contenu 2">
            <a:extLst>
              <a:ext uri="{FF2B5EF4-FFF2-40B4-BE49-F238E27FC236}">
                <a16:creationId xmlns:a16="http://schemas.microsoft.com/office/drawing/2014/main" id="{7424A40E-7E3B-B5C4-8443-A200B0747741}"/>
              </a:ext>
            </a:extLst>
          </p:cNvPr>
          <p:cNvSpPr>
            <a:spLocks noGrp="1"/>
          </p:cNvSpPr>
          <p:nvPr>
            <p:ph idx="1"/>
          </p:nvPr>
        </p:nvSpPr>
        <p:spPr>
          <a:xfrm>
            <a:off x="168088" y="1131195"/>
            <a:ext cx="6815424" cy="4253610"/>
          </a:xfrm>
        </p:spPr>
        <p:txBody>
          <a:bodyPr>
            <a:normAutofit fontScale="92500" lnSpcReduction="10000"/>
          </a:bodyPr>
          <a:lstStyle/>
          <a:p>
            <a:pPr algn="r" rtl="1"/>
            <a:r>
              <a:rPr lang="ar-DZ" sz="3600" dirty="0"/>
              <a:t>الهدف الرئيسي: </a:t>
            </a:r>
            <a:endParaRPr lang="fr-FR" sz="3600" dirty="0" smtClean="0"/>
          </a:p>
          <a:p>
            <a:pPr algn="r" rtl="1"/>
            <a:r>
              <a:rPr lang="ar-DZ" sz="3600" dirty="0" smtClean="0"/>
              <a:t>زيادة </a:t>
            </a:r>
            <a:r>
              <a:rPr lang="ar-DZ" sz="3600" dirty="0"/>
              <a:t>وضوح وأثر </a:t>
            </a:r>
            <a:r>
              <a:rPr lang="fr-FR" sz="3600" dirty="0"/>
              <a:t>MWO</a:t>
            </a:r>
          </a:p>
          <a:p>
            <a:pPr algn="r" rtl="1"/>
            <a:r>
              <a:rPr lang="ar-DZ" sz="3600" dirty="0"/>
              <a:t>خطة الاتصال العالمية لـ </a:t>
            </a:r>
            <a:r>
              <a:rPr lang="fr-FR" sz="3600" dirty="0"/>
              <a:t>MWO</a:t>
            </a:r>
            <a:br>
              <a:rPr lang="fr-FR" sz="3600" dirty="0"/>
            </a:br>
            <a:r>
              <a:rPr lang="ar-DZ" sz="3600" dirty="0"/>
              <a:t>خطة الاتصال الوطنية (دولة بدولة) / دون إقليمي! نموذج السياسة!</a:t>
            </a:r>
          </a:p>
          <a:p>
            <a:pPr algn="r" rtl="1"/>
            <a:r>
              <a:rPr lang="ar-DZ" sz="3600" dirty="0"/>
              <a:t>تحديد اللاعبين الرئيسيين الذين يشكلون "نقاط التواصل الاستراتيجية" لـ </a:t>
            </a:r>
            <a:r>
              <a:rPr lang="fr-FR" sz="3600" dirty="0"/>
              <a:t>MWO</a:t>
            </a:r>
            <a:br>
              <a:rPr lang="fr-FR" sz="3600" dirty="0"/>
            </a:br>
            <a:r>
              <a:rPr lang="ar-DZ" sz="3600" dirty="0"/>
              <a:t>إعداد قائمة بأدوات </a:t>
            </a:r>
            <a:r>
              <a:rPr lang="fr-FR" sz="3600" dirty="0"/>
              <a:t>MWO </a:t>
            </a:r>
            <a:r>
              <a:rPr lang="ar-DZ" sz="3600" dirty="0"/>
              <a:t>والجهات المستهدفة المحتملة.</a:t>
            </a:r>
          </a:p>
          <a:p>
            <a:pPr>
              <a:buFont typeface="Wingdings" panose="05000000000000000000" pitchFamily="2" charset="2"/>
              <a:buChar char="à"/>
            </a:pPr>
            <a:endParaRPr lang="en-US" dirty="0"/>
          </a:p>
        </p:txBody>
      </p:sp>
      <p:sp>
        <p:nvSpPr>
          <p:cNvPr id="5" name="Espace réservé du numéro de diapositive 4">
            <a:extLst>
              <a:ext uri="{FF2B5EF4-FFF2-40B4-BE49-F238E27FC236}">
                <a16:creationId xmlns:a16="http://schemas.microsoft.com/office/drawing/2014/main" id="{19682062-06AD-7946-C55D-3FF5AC72E4D9}"/>
              </a:ext>
            </a:extLst>
          </p:cNvPr>
          <p:cNvSpPr>
            <a:spLocks noGrp="1"/>
          </p:cNvSpPr>
          <p:nvPr>
            <p:ph type="sldNum" sz="quarter" idx="12"/>
          </p:nvPr>
        </p:nvSpPr>
        <p:spPr/>
        <p:txBody>
          <a:bodyPr/>
          <a:lstStyle/>
          <a:p>
            <a:fld id="{8B90693B-B070-48F4-9B19-128E7D1A424C}" type="slidenum">
              <a:rPr lang="fr-FR" smtClean="0"/>
              <a:t>11</a:t>
            </a:fld>
            <a:endParaRPr lang="fr-FR"/>
          </a:p>
        </p:txBody>
      </p:sp>
      <p:sp>
        <p:nvSpPr>
          <p:cNvPr id="6" name="Rectangle 5">
            <a:extLst>
              <a:ext uri="{FF2B5EF4-FFF2-40B4-BE49-F238E27FC236}">
                <a16:creationId xmlns:a16="http://schemas.microsoft.com/office/drawing/2014/main" id="{38EDB6AD-A02A-329D-C478-724484C0DCF7}"/>
              </a:ext>
            </a:extLst>
          </p:cNvPr>
          <p:cNvSpPr/>
          <p:nvPr/>
        </p:nvSpPr>
        <p:spPr>
          <a:xfrm>
            <a:off x="0" y="-17179"/>
            <a:ext cx="12192000" cy="179387"/>
          </a:xfrm>
          <a:prstGeom prst="rect">
            <a:avLst/>
          </a:prstGeom>
          <a:solidFill>
            <a:srgbClr val="4FA37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388BB90E-AB35-4157-4844-24DE9FEC6425}"/>
              </a:ext>
            </a:extLst>
          </p:cNvPr>
          <p:cNvPicPr>
            <a:picLocks noChangeAspect="1"/>
          </p:cNvPicPr>
          <p:nvPr/>
        </p:nvPicPr>
        <p:blipFill>
          <a:blip r:embed="rId4"/>
          <a:stretch>
            <a:fillRect/>
          </a:stretch>
        </p:blipFill>
        <p:spPr>
          <a:xfrm>
            <a:off x="11179251" y="162208"/>
            <a:ext cx="1012749" cy="1151887"/>
          </a:xfrm>
          <a:prstGeom prst="rect">
            <a:avLst/>
          </a:prstGeom>
          <a:ln>
            <a:noFill/>
          </a:ln>
          <a:effectLst>
            <a:softEdge rad="112500"/>
          </a:effectLst>
        </p:spPr>
      </p:pic>
      <p:pic>
        <p:nvPicPr>
          <p:cNvPr id="9" name="Image 8" descr="Une image contenant Graphique, clipart, Police, graphisme&#10;&#10;Description générée automatiquement">
            <a:extLst>
              <a:ext uri="{FF2B5EF4-FFF2-40B4-BE49-F238E27FC236}">
                <a16:creationId xmlns:a16="http://schemas.microsoft.com/office/drawing/2014/main" id="{CDCD627A-5700-D753-2441-0CC3DC48CD6C}"/>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59296" y="5938912"/>
            <a:ext cx="779583" cy="655489"/>
          </a:xfrm>
          <a:prstGeom prst="rect">
            <a:avLst/>
          </a:prstGeom>
        </p:spPr>
      </p:pic>
      <p:sp>
        <p:nvSpPr>
          <p:cNvPr id="12" name="Flèche : pentagone 14">
            <a:extLst>
              <a:ext uri="{FF2B5EF4-FFF2-40B4-BE49-F238E27FC236}">
                <a16:creationId xmlns:a16="http://schemas.microsoft.com/office/drawing/2014/main" id="{CF13B483-D4B3-8B40-0EF1-9CD27A506211}"/>
              </a:ext>
            </a:extLst>
          </p:cNvPr>
          <p:cNvSpPr/>
          <p:nvPr/>
        </p:nvSpPr>
        <p:spPr>
          <a:xfrm>
            <a:off x="7937500" y="6695793"/>
            <a:ext cx="4254500" cy="151361"/>
          </a:xfrm>
          <a:prstGeom prst="homePlate">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a:latin typeface="Calibri" panose="020F0502020204030204" pitchFamily="34" charset="0"/>
                <a:ea typeface="Times New Roman" panose="02020603050405020304" pitchFamily="18" charset="0"/>
              </a:rPr>
              <a:t>التكيف والاستراتيجية الجديدة</a:t>
            </a:r>
            <a:endParaRPr lang="ar-DZ" sz="1600" i="1" dirty="0">
              <a:latin typeface="Calibri" panose="020F0502020204030204" pitchFamily="34" charset="0"/>
              <a:ea typeface="Times New Roman" panose="02020603050405020304" pitchFamily="18" charset="0"/>
            </a:endParaRPr>
          </a:p>
        </p:txBody>
      </p:sp>
      <p:sp>
        <p:nvSpPr>
          <p:cNvPr id="13" name="Flèche : pentagone 15">
            <a:extLst>
              <a:ext uri="{FF2B5EF4-FFF2-40B4-BE49-F238E27FC236}">
                <a16:creationId xmlns:a16="http://schemas.microsoft.com/office/drawing/2014/main" id="{6943290A-86C4-3AE8-0FD6-8F26DD1BF9BB}"/>
              </a:ext>
            </a:extLst>
          </p:cNvPr>
          <p:cNvSpPr/>
          <p:nvPr/>
        </p:nvSpPr>
        <p:spPr>
          <a:xfrm>
            <a:off x="3992880" y="6695793"/>
            <a:ext cx="4450080" cy="151361"/>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b="1" dirty="0"/>
              <a:t>التنفيذ والتقييم الذاتي</a:t>
            </a:r>
            <a:endParaRPr lang="ar-DZ" b="1" dirty="0"/>
          </a:p>
        </p:txBody>
      </p:sp>
      <p:sp>
        <p:nvSpPr>
          <p:cNvPr id="18" name="Flèche : pentagone 16">
            <a:extLst>
              <a:ext uri="{FF2B5EF4-FFF2-40B4-BE49-F238E27FC236}">
                <a16:creationId xmlns:a16="http://schemas.microsoft.com/office/drawing/2014/main" id="{FF7C9490-C302-C773-80AE-6F541B20A5AF}"/>
              </a:ext>
            </a:extLst>
          </p:cNvPr>
          <p:cNvSpPr/>
          <p:nvPr/>
        </p:nvSpPr>
        <p:spPr>
          <a:xfrm>
            <a:off x="0" y="6695793"/>
            <a:ext cx="4089400" cy="159100"/>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err="1"/>
              <a:t>إستراتيجية</a:t>
            </a:r>
            <a:r>
              <a:rPr lang="ar-DZ" sz="1600" i="1" dirty="0"/>
              <a:t> </a:t>
            </a:r>
            <a:r>
              <a:rPr lang="fr-FR" sz="1600" i="1" dirty="0"/>
              <a:t>MWO </a:t>
            </a:r>
            <a:r>
              <a:rPr lang="ar-DZ" sz="1600" i="1" dirty="0"/>
              <a:t>للاتصالات</a:t>
            </a:r>
            <a:endParaRPr lang="fr-FR" sz="1600" i="1" dirty="0"/>
          </a:p>
        </p:txBody>
      </p:sp>
    </p:spTree>
    <p:extLst>
      <p:ext uri="{BB962C8B-B14F-4D97-AF65-F5344CB8AC3E}">
        <p14:creationId xmlns:p14="http://schemas.microsoft.com/office/powerpoint/2010/main" val="39299247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90D5F072-D44A-A548-631F-63D72D22C2B9}"/>
              </a:ext>
            </a:extLst>
          </p:cNvPr>
          <p:cNvSpPr>
            <a:spLocks noGrp="1"/>
          </p:cNvSpPr>
          <p:nvPr>
            <p:ph type="sldNum" sz="quarter" idx="12"/>
          </p:nvPr>
        </p:nvSpPr>
        <p:spPr/>
        <p:txBody>
          <a:bodyPr/>
          <a:lstStyle/>
          <a:p>
            <a:fld id="{8B90693B-B070-48F4-9B19-128E7D1A424C}" type="slidenum">
              <a:rPr lang="fr-FR" smtClean="0"/>
              <a:t>12</a:t>
            </a:fld>
            <a:endParaRPr lang="fr-FR"/>
          </a:p>
        </p:txBody>
      </p:sp>
      <p:sp>
        <p:nvSpPr>
          <p:cNvPr id="5" name="ZoneTexte 4">
            <a:extLst>
              <a:ext uri="{FF2B5EF4-FFF2-40B4-BE49-F238E27FC236}">
                <a16:creationId xmlns:a16="http://schemas.microsoft.com/office/drawing/2014/main" id="{A362913B-F92B-7253-6BD9-5F676B20BFE0}"/>
              </a:ext>
            </a:extLst>
          </p:cNvPr>
          <p:cNvSpPr txBox="1"/>
          <p:nvPr/>
        </p:nvSpPr>
        <p:spPr>
          <a:xfrm>
            <a:off x="872319" y="1247829"/>
            <a:ext cx="11125049" cy="4801314"/>
          </a:xfrm>
          <a:prstGeom prst="rect">
            <a:avLst/>
          </a:prstGeom>
          <a:noFill/>
        </p:spPr>
        <p:txBody>
          <a:bodyPr wrap="square">
            <a:spAutoFit/>
          </a:bodyPr>
          <a:lstStyle/>
          <a:p>
            <a:pPr algn="r" rtl="1"/>
            <a:r>
              <a:rPr lang="en-GB" dirty="0">
                <a:effectLst/>
                <a:ea typeface="Times New Roman" panose="02020603050405020304" pitchFamily="18" charset="0"/>
              </a:rPr>
              <a:t> </a:t>
            </a:r>
            <a:endParaRPr lang="fr-FR" sz="2000" dirty="0">
              <a:effectLst/>
              <a:ea typeface="Times New Roman" panose="02020603050405020304" pitchFamily="18" charset="0"/>
            </a:endParaRPr>
          </a:p>
          <a:p>
            <a:pPr marL="342900" lvl="0" indent="-342900" algn="r" rtl="1">
              <a:buFont typeface="Arial Narrow" panose="020B0606020202030204" pitchFamily="34" charset="0"/>
              <a:buChar char="-"/>
              <a:tabLst>
                <a:tab pos="457200" algn="l"/>
              </a:tabLst>
            </a:pPr>
            <a:r>
              <a:rPr lang="ar-DZ" sz="2400" dirty="0"/>
              <a:t>السلطات: الحكومات (الوزارات والهيئات اللامركزية)، ممثلو الشعب والسلطات المحلية التي تتعامل مع الحفاظ على المناطق الرطبة، حمايتها، إدارتها واستخداماتها (التخطيط الإقليمي / إدارة الأراضي، البيئة، الزراعة، المياه، الغابات، السياحة، البنية التحتية، الصيد، الصيد البري...)؛</a:t>
            </a:r>
            <a:br>
              <a:rPr lang="ar-DZ" sz="2400" dirty="0"/>
            </a:br>
            <a:r>
              <a:rPr lang="ar-DZ" sz="2400" dirty="0"/>
              <a:t>المنظمات الدولية والإقليمية، الاتفاقيات والبروتوكولات (اتفاقية </a:t>
            </a:r>
            <a:r>
              <a:rPr lang="ar-DZ" sz="2400" dirty="0" err="1"/>
              <a:t>رامسار</a:t>
            </a:r>
            <a:r>
              <a:rPr lang="ar-DZ" sz="2400" dirty="0"/>
              <a:t> – </a:t>
            </a:r>
            <a:r>
              <a:rPr lang="fr-FR" sz="2400" dirty="0" err="1"/>
              <a:t>MedWet</a:t>
            </a:r>
            <a:r>
              <a:rPr lang="fr-FR" sz="2400" dirty="0"/>
              <a:t> (+</a:t>
            </a:r>
            <a:r>
              <a:rPr lang="ar-DZ" sz="2400" dirty="0"/>
              <a:t>ممثلين مركز </a:t>
            </a:r>
            <a:r>
              <a:rPr lang="ar-DZ" sz="2400" dirty="0" err="1"/>
              <a:t>رامسار</a:t>
            </a:r>
            <a:r>
              <a:rPr lang="ar-DZ" sz="2400" dirty="0"/>
              <a:t> + اللجان المعنية)، اتفاقية برشلونة - بلان بلو، اتفاقية التنوع البيولوجي، أهداف التنمية المستدامة للأمم المتحدة، الاتحاد الأوروبي، اتحاد من أجل البحر الأبيض المتوسط، اليونسكو- الإنسان والمحيط الحيوي، </a:t>
            </a:r>
            <a:r>
              <a:rPr lang="fr-FR" sz="2400" dirty="0"/>
              <a:t>IPBES، </a:t>
            </a:r>
            <a:r>
              <a:rPr lang="ar-DZ" sz="2400" dirty="0" smtClean="0"/>
              <a:t>إلخ؛</a:t>
            </a:r>
            <a:r>
              <a:rPr lang="ar-DZ" sz="2400" dirty="0"/>
              <a:t/>
            </a:r>
            <a:br>
              <a:rPr lang="ar-DZ" sz="2400" dirty="0"/>
            </a:br>
            <a:r>
              <a:rPr lang="ar-DZ" sz="2400" dirty="0"/>
              <a:t>شركاء </a:t>
            </a:r>
            <a:r>
              <a:rPr lang="fr-FR" sz="2400" dirty="0"/>
              <a:t>MWO </a:t>
            </a:r>
            <a:r>
              <a:rPr lang="ar-DZ" sz="2400" dirty="0"/>
              <a:t>ومزودو البيانات؛</a:t>
            </a:r>
            <a:br>
              <a:rPr lang="ar-DZ" sz="2400" dirty="0"/>
            </a:br>
            <a:r>
              <a:rPr lang="ar-DZ" sz="2400" dirty="0"/>
              <a:t>الوزارات، المنظمات غير الحكومية الدولية والمحلية، الجمعيات، المنظمات </a:t>
            </a:r>
            <a:r>
              <a:rPr lang="ar-DZ" sz="2400" dirty="0" smtClean="0"/>
              <a:t>المجتمعية</a:t>
            </a:r>
            <a:r>
              <a:rPr lang="fr-FR" sz="2400" dirty="0" err="1" smtClean="0"/>
              <a:t>CBOs</a:t>
            </a:r>
            <a:r>
              <a:rPr lang="fr-FR" sz="2400" dirty="0" smtClean="0"/>
              <a:t>، </a:t>
            </a:r>
            <a:r>
              <a:rPr lang="ar-DZ" sz="2400" dirty="0"/>
              <a:t>المشاريع والمنظمات الأخرى الناشطة في حماية وإدارة المناطق الرطبة؛ مديرو مواقع </a:t>
            </a:r>
            <a:r>
              <a:rPr lang="fr-FR" sz="2400" dirty="0" err="1"/>
              <a:t>MedWet</a:t>
            </a:r>
            <a:r>
              <a:rPr lang="fr-FR" sz="2400" dirty="0"/>
              <a:t>؛ Pôle-Relais Lagunes Med.</a:t>
            </a:r>
            <a:br>
              <a:rPr lang="fr-FR" sz="2400" dirty="0"/>
            </a:br>
            <a:r>
              <a:rPr lang="ar-DZ" sz="2400" dirty="0"/>
              <a:t>العلماء: الجامعات، المعاهد، مراكز البحث التي تعمل في مجال الحفاظ على البيئة والتنمية؛</a:t>
            </a:r>
            <a:br>
              <a:rPr lang="ar-DZ" sz="2400" dirty="0"/>
            </a:br>
            <a:r>
              <a:rPr lang="ar-DZ" sz="2400" dirty="0"/>
              <a:t>الجمهور (المواطنون) بشكل عام ووسائل الإعلام.</a:t>
            </a:r>
            <a:endParaRPr lang="fr-FR" sz="2000" dirty="0">
              <a:effectLst/>
              <a:ea typeface="Times New Roman" panose="02020603050405020304" pitchFamily="18" charset="0"/>
              <a:cs typeface="Times New Roman" panose="02020603050405020304" pitchFamily="18" charset="0"/>
            </a:endParaRPr>
          </a:p>
        </p:txBody>
      </p:sp>
      <p:sp>
        <p:nvSpPr>
          <p:cNvPr id="6" name="ZoneTexte 5">
            <a:extLst>
              <a:ext uri="{FF2B5EF4-FFF2-40B4-BE49-F238E27FC236}">
                <a16:creationId xmlns:a16="http://schemas.microsoft.com/office/drawing/2014/main" id="{911C0F11-A6E9-D4B5-466D-E8DF354C79A0}"/>
              </a:ext>
            </a:extLst>
          </p:cNvPr>
          <p:cNvSpPr txBox="1"/>
          <p:nvPr/>
        </p:nvSpPr>
        <p:spPr>
          <a:xfrm>
            <a:off x="-396607" y="529131"/>
            <a:ext cx="11432907" cy="646331"/>
          </a:xfrm>
          <a:prstGeom prst="rect">
            <a:avLst/>
          </a:prstGeom>
          <a:noFill/>
        </p:spPr>
        <p:txBody>
          <a:bodyPr wrap="square" rtlCol="0">
            <a:spAutoFit/>
          </a:bodyPr>
          <a:lstStyle/>
          <a:p>
            <a:pPr algn="r" rtl="1"/>
            <a:r>
              <a:rPr lang="ar-DZ" sz="3600" dirty="0"/>
              <a:t>رسم خرائط أصحاب المصلحة: الأهداف والنقاط الاستراتيجية للتواصل</a:t>
            </a:r>
            <a:endParaRPr lang="fr-FR" sz="3600" dirty="0">
              <a:latin typeface="+mj-lt"/>
            </a:endParaRPr>
          </a:p>
        </p:txBody>
      </p:sp>
      <p:sp>
        <p:nvSpPr>
          <p:cNvPr id="2" name="Rectangle 1">
            <a:extLst>
              <a:ext uri="{FF2B5EF4-FFF2-40B4-BE49-F238E27FC236}">
                <a16:creationId xmlns:a16="http://schemas.microsoft.com/office/drawing/2014/main" id="{A9E30E63-1EF2-062F-D361-C7723D5EC1E0}"/>
              </a:ext>
            </a:extLst>
          </p:cNvPr>
          <p:cNvSpPr/>
          <p:nvPr/>
        </p:nvSpPr>
        <p:spPr>
          <a:xfrm>
            <a:off x="0" y="-17179"/>
            <a:ext cx="12192000" cy="179387"/>
          </a:xfrm>
          <a:prstGeom prst="rect">
            <a:avLst/>
          </a:prstGeom>
          <a:solidFill>
            <a:srgbClr val="4FA37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a:extLst>
              <a:ext uri="{FF2B5EF4-FFF2-40B4-BE49-F238E27FC236}">
                <a16:creationId xmlns:a16="http://schemas.microsoft.com/office/drawing/2014/main" id="{7510BB0B-8DC9-4349-3965-3E477FE741FD}"/>
              </a:ext>
            </a:extLst>
          </p:cNvPr>
          <p:cNvPicPr>
            <a:picLocks noChangeAspect="1"/>
          </p:cNvPicPr>
          <p:nvPr/>
        </p:nvPicPr>
        <p:blipFill>
          <a:blip r:embed="rId2"/>
          <a:stretch>
            <a:fillRect/>
          </a:stretch>
        </p:blipFill>
        <p:spPr>
          <a:xfrm>
            <a:off x="11179251" y="162208"/>
            <a:ext cx="1012749" cy="1151887"/>
          </a:xfrm>
          <a:prstGeom prst="rect">
            <a:avLst/>
          </a:prstGeom>
          <a:ln>
            <a:noFill/>
          </a:ln>
          <a:effectLst>
            <a:softEdge rad="112500"/>
          </a:effectLst>
        </p:spPr>
      </p:pic>
      <p:pic>
        <p:nvPicPr>
          <p:cNvPr id="8" name="Image 7" descr="Une image contenant Graphique, clipart, Police, graphisme&#10;&#10;Description générée automatiquement">
            <a:extLst>
              <a:ext uri="{FF2B5EF4-FFF2-40B4-BE49-F238E27FC236}">
                <a16:creationId xmlns:a16="http://schemas.microsoft.com/office/drawing/2014/main" id="{7B6C4021-8650-A173-AFD7-0397A4EE3553}"/>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9296" y="5938912"/>
            <a:ext cx="779583" cy="655489"/>
          </a:xfrm>
          <a:prstGeom prst="rect">
            <a:avLst/>
          </a:prstGeom>
        </p:spPr>
      </p:pic>
      <p:sp>
        <p:nvSpPr>
          <p:cNvPr id="12" name="Flèche : pentagone 14">
            <a:extLst>
              <a:ext uri="{FF2B5EF4-FFF2-40B4-BE49-F238E27FC236}">
                <a16:creationId xmlns:a16="http://schemas.microsoft.com/office/drawing/2014/main" id="{CF13B483-D4B3-8B40-0EF1-9CD27A506211}"/>
              </a:ext>
            </a:extLst>
          </p:cNvPr>
          <p:cNvSpPr/>
          <p:nvPr/>
        </p:nvSpPr>
        <p:spPr>
          <a:xfrm>
            <a:off x="7937500" y="6695793"/>
            <a:ext cx="4254500" cy="151361"/>
          </a:xfrm>
          <a:prstGeom prst="homePlate">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a:latin typeface="Calibri" panose="020F0502020204030204" pitchFamily="34" charset="0"/>
                <a:ea typeface="Times New Roman" panose="02020603050405020304" pitchFamily="18" charset="0"/>
              </a:rPr>
              <a:t>التكيف والاستراتيجية الجديدة</a:t>
            </a:r>
            <a:endParaRPr lang="ar-DZ" sz="1600" i="1" dirty="0">
              <a:latin typeface="Calibri" panose="020F0502020204030204" pitchFamily="34" charset="0"/>
              <a:ea typeface="Times New Roman" panose="02020603050405020304" pitchFamily="18" charset="0"/>
            </a:endParaRPr>
          </a:p>
        </p:txBody>
      </p:sp>
      <p:sp>
        <p:nvSpPr>
          <p:cNvPr id="13" name="Flèche : pentagone 15">
            <a:extLst>
              <a:ext uri="{FF2B5EF4-FFF2-40B4-BE49-F238E27FC236}">
                <a16:creationId xmlns:a16="http://schemas.microsoft.com/office/drawing/2014/main" id="{6943290A-86C4-3AE8-0FD6-8F26DD1BF9BB}"/>
              </a:ext>
            </a:extLst>
          </p:cNvPr>
          <p:cNvSpPr/>
          <p:nvPr/>
        </p:nvSpPr>
        <p:spPr>
          <a:xfrm>
            <a:off x="3992880" y="6695793"/>
            <a:ext cx="4450080" cy="151361"/>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b="1" dirty="0"/>
              <a:t>التنفيذ والتقييم الذاتي</a:t>
            </a:r>
            <a:endParaRPr lang="ar-DZ" b="1" dirty="0"/>
          </a:p>
        </p:txBody>
      </p:sp>
      <p:sp>
        <p:nvSpPr>
          <p:cNvPr id="14" name="Flèche : pentagone 16">
            <a:extLst>
              <a:ext uri="{FF2B5EF4-FFF2-40B4-BE49-F238E27FC236}">
                <a16:creationId xmlns:a16="http://schemas.microsoft.com/office/drawing/2014/main" id="{FF7C9490-C302-C773-80AE-6F541B20A5AF}"/>
              </a:ext>
            </a:extLst>
          </p:cNvPr>
          <p:cNvSpPr/>
          <p:nvPr/>
        </p:nvSpPr>
        <p:spPr>
          <a:xfrm>
            <a:off x="0" y="6695793"/>
            <a:ext cx="4089400" cy="159100"/>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err="1"/>
              <a:t>إستراتيجية</a:t>
            </a:r>
            <a:r>
              <a:rPr lang="ar-DZ" sz="1600" i="1" dirty="0"/>
              <a:t> </a:t>
            </a:r>
            <a:r>
              <a:rPr lang="fr-FR" sz="1600" i="1" dirty="0"/>
              <a:t>MWO </a:t>
            </a:r>
            <a:r>
              <a:rPr lang="ar-DZ" sz="1600" i="1" dirty="0"/>
              <a:t>للاتصالات</a:t>
            </a:r>
            <a:endParaRPr lang="fr-FR" sz="1600" i="1" dirty="0"/>
          </a:p>
        </p:txBody>
      </p:sp>
    </p:spTree>
    <p:extLst>
      <p:ext uri="{BB962C8B-B14F-4D97-AF65-F5344CB8AC3E}">
        <p14:creationId xmlns:p14="http://schemas.microsoft.com/office/powerpoint/2010/main" val="35202316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Ellipse 49">
            <a:extLst>
              <a:ext uri="{FF2B5EF4-FFF2-40B4-BE49-F238E27FC236}">
                <a16:creationId xmlns:a16="http://schemas.microsoft.com/office/drawing/2014/main" id="{F0AB6EB4-AA49-86FA-EDA9-78D8CF6C14D2}"/>
              </a:ext>
            </a:extLst>
          </p:cNvPr>
          <p:cNvSpPr/>
          <p:nvPr/>
        </p:nvSpPr>
        <p:spPr>
          <a:xfrm>
            <a:off x="6351569" y="1491928"/>
            <a:ext cx="1796951" cy="407205"/>
          </a:xfrm>
          <a:prstGeom prst="ellipse">
            <a:avLst/>
          </a:prstGeom>
          <a:solidFill>
            <a:srgbClr val="ED7D3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prstClr val="white"/>
                </a:solidFill>
                <a:effectLst/>
                <a:uLnTx/>
                <a:uFillTx/>
                <a:latin typeface="Calibri" panose="020F0502020204030204"/>
                <a:ea typeface="+mn-ea"/>
                <a:cs typeface="+mn-cs"/>
              </a:rPr>
              <a:t>MedWet  STN</a:t>
            </a:r>
          </a:p>
        </p:txBody>
      </p:sp>
      <p:sp>
        <p:nvSpPr>
          <p:cNvPr id="52" name="Ellipse 51">
            <a:extLst>
              <a:ext uri="{FF2B5EF4-FFF2-40B4-BE49-F238E27FC236}">
                <a16:creationId xmlns:a16="http://schemas.microsoft.com/office/drawing/2014/main" id="{8DB7B4C2-97E1-3B10-F198-3A17319ED205}"/>
              </a:ext>
            </a:extLst>
          </p:cNvPr>
          <p:cNvSpPr/>
          <p:nvPr/>
        </p:nvSpPr>
        <p:spPr>
          <a:xfrm>
            <a:off x="3398095" y="2053609"/>
            <a:ext cx="2186021" cy="601909"/>
          </a:xfrm>
          <a:prstGeom prst="ellipse">
            <a:avLst/>
          </a:prstGeom>
          <a:solidFill>
            <a:srgbClr val="ED7D31"/>
          </a:solidFill>
          <a:ln w="12700" cap="flat" cmpd="sng" algn="ctr">
            <a:noFill/>
            <a:prstDash val="solid"/>
            <a:miter lim="800000"/>
          </a:ln>
          <a:effectLst/>
        </p:spPr>
        <p:txBody>
          <a:bodyPr rtlCol="0" anchor="ctr"/>
          <a:lstStyle/>
          <a:p>
            <a:pPr lvl="0" algn="ctr" rtl="1">
              <a:defRPr/>
            </a:pPr>
            <a:r>
              <a:rPr lang="ar-DZ" sz="1400" kern="0" dirty="0">
                <a:solidFill>
                  <a:prstClr val="white"/>
                </a:solidFill>
              </a:rPr>
              <a:t>الشركاء العلميين والفنيين الآخرين</a:t>
            </a:r>
            <a:endParaRPr kumimoji="0" lang="en-GB" sz="14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55" name="Ellipse 54">
            <a:extLst>
              <a:ext uri="{FF2B5EF4-FFF2-40B4-BE49-F238E27FC236}">
                <a16:creationId xmlns:a16="http://schemas.microsoft.com/office/drawing/2014/main" id="{29B0C366-4B35-F313-D01C-71B121535036}"/>
              </a:ext>
            </a:extLst>
          </p:cNvPr>
          <p:cNvSpPr/>
          <p:nvPr/>
        </p:nvSpPr>
        <p:spPr>
          <a:xfrm>
            <a:off x="5121424" y="4446404"/>
            <a:ext cx="1253027" cy="564874"/>
          </a:xfrm>
          <a:prstGeom prst="ellipse">
            <a:avLst/>
          </a:prstGeom>
          <a:solidFill>
            <a:srgbClr val="00B0F0"/>
          </a:solidFill>
          <a:ln w="12700" cap="flat" cmpd="sng" algn="ctr">
            <a:noFill/>
            <a:prstDash val="solid"/>
            <a:miter lim="800000"/>
          </a:ln>
          <a:effectLst/>
        </p:spPr>
        <p:txBody>
          <a:bodyPr rtlCol="0" anchor="ctr"/>
          <a:lstStyle/>
          <a:p>
            <a:pPr lvl="0" algn="ctr">
              <a:defRPr/>
            </a:pPr>
            <a:r>
              <a:rPr lang="ar-DZ" sz="1400" kern="0" dirty="0">
                <a:solidFill>
                  <a:prstClr val="white"/>
                </a:solidFill>
              </a:rPr>
              <a:t>التواصل والدعوة</a:t>
            </a:r>
            <a:endParaRPr kumimoji="0" lang="en-GB" sz="14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56" name="Ellipse 55">
            <a:extLst>
              <a:ext uri="{FF2B5EF4-FFF2-40B4-BE49-F238E27FC236}">
                <a16:creationId xmlns:a16="http://schemas.microsoft.com/office/drawing/2014/main" id="{3D52828E-EC5A-1400-8A54-DEAC66D80459}"/>
              </a:ext>
            </a:extLst>
          </p:cNvPr>
          <p:cNvSpPr/>
          <p:nvPr/>
        </p:nvSpPr>
        <p:spPr>
          <a:xfrm>
            <a:off x="587083" y="4112887"/>
            <a:ext cx="2275515" cy="686889"/>
          </a:xfrm>
          <a:prstGeom prst="ellipse">
            <a:avLst/>
          </a:prstGeom>
          <a:solidFill>
            <a:srgbClr val="00B0F0"/>
          </a:solidFill>
          <a:ln w="12700" cap="flat" cmpd="sng" algn="ctr">
            <a:noFill/>
            <a:prstDash val="solid"/>
            <a:miter lim="800000"/>
          </a:ln>
          <a:effectLst/>
        </p:spPr>
        <p:txBody>
          <a:bodyPr rtlCol="0" anchor="ctr"/>
          <a:lstStyle/>
          <a:p>
            <a:pPr lvl="0" algn="ctr" rtl="1">
              <a:defRPr/>
            </a:pPr>
            <a:r>
              <a:rPr lang="ar-DZ" sz="1400" kern="0" dirty="0">
                <a:solidFill>
                  <a:prstClr val="white"/>
                </a:solidFill>
              </a:rPr>
              <a:t>الروابط المؤسسية الأخرى مع البلدان</a:t>
            </a:r>
            <a:endParaRPr kumimoji="0" lang="en-GB" sz="14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57" name="Rectangle 56">
            <a:extLst>
              <a:ext uri="{FF2B5EF4-FFF2-40B4-BE49-F238E27FC236}">
                <a16:creationId xmlns:a16="http://schemas.microsoft.com/office/drawing/2014/main" id="{4C3CA118-36F3-51EC-282F-22AC9C1F9BF1}"/>
              </a:ext>
            </a:extLst>
          </p:cNvPr>
          <p:cNvSpPr/>
          <p:nvPr/>
        </p:nvSpPr>
        <p:spPr>
          <a:xfrm>
            <a:off x="10118762" y="3991935"/>
            <a:ext cx="1087430" cy="366259"/>
          </a:xfrm>
          <a:prstGeom prst="rect">
            <a:avLst/>
          </a:prstGeom>
          <a:solidFill>
            <a:srgbClr val="92D050"/>
          </a:solidFill>
          <a:ln w="12700" cap="flat" cmpd="sng" algn="ctr">
            <a:noFill/>
            <a:prstDash val="solid"/>
            <a:miter lim="800000"/>
          </a:ln>
          <a:effectLst/>
        </p:spPr>
        <p:txBody>
          <a:bodyPr rtlCol="0" anchor="ctr"/>
          <a:lstStyle/>
          <a:p>
            <a:pPr lvl="0" algn="ctr" rtl="1">
              <a:defRPr/>
            </a:pPr>
            <a:r>
              <a:rPr lang="ar-DZ" sz="1400" kern="0" dirty="0">
                <a:solidFill>
                  <a:prstClr val="white"/>
                </a:solidFill>
              </a:rPr>
              <a:t>المجتمع المدني</a:t>
            </a:r>
            <a:endParaRPr kumimoji="0" lang="en-GB" sz="14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58" name="Rectangle 57">
            <a:extLst>
              <a:ext uri="{FF2B5EF4-FFF2-40B4-BE49-F238E27FC236}">
                <a16:creationId xmlns:a16="http://schemas.microsoft.com/office/drawing/2014/main" id="{9FABFD60-9CDE-8377-ECAB-42FA365048B4}"/>
              </a:ext>
            </a:extLst>
          </p:cNvPr>
          <p:cNvSpPr/>
          <p:nvPr/>
        </p:nvSpPr>
        <p:spPr>
          <a:xfrm>
            <a:off x="9964416" y="5054404"/>
            <a:ext cx="1268558" cy="295047"/>
          </a:xfrm>
          <a:prstGeom prst="rect">
            <a:avLst/>
          </a:prstGeom>
          <a:solidFill>
            <a:srgbClr val="92D050"/>
          </a:solidFill>
          <a:ln w="12700" cap="flat" cmpd="sng" algn="ctr">
            <a:noFill/>
            <a:prstDash val="solid"/>
            <a:miter lim="800000"/>
          </a:ln>
          <a:effectLst/>
        </p:spPr>
        <p:txBody>
          <a:bodyPr rtlCol="0" anchor="ctr"/>
          <a:lstStyle/>
          <a:p>
            <a:pPr lvl="0" algn="ctr">
              <a:defRPr/>
            </a:pPr>
            <a:r>
              <a:rPr lang="ar-DZ" sz="1400" kern="0" dirty="0">
                <a:solidFill>
                  <a:prstClr val="white"/>
                </a:solidFill>
              </a:rPr>
              <a:t>مديري الموقع</a:t>
            </a:r>
            <a:endParaRPr kumimoji="0" lang="en-GB" sz="14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59" name="Rectangle 58">
            <a:extLst>
              <a:ext uri="{FF2B5EF4-FFF2-40B4-BE49-F238E27FC236}">
                <a16:creationId xmlns:a16="http://schemas.microsoft.com/office/drawing/2014/main" id="{94D49DEB-9E67-E78B-FD2F-07A6F3435A45}"/>
              </a:ext>
            </a:extLst>
          </p:cNvPr>
          <p:cNvSpPr/>
          <p:nvPr/>
        </p:nvSpPr>
        <p:spPr>
          <a:xfrm>
            <a:off x="7280821" y="5845902"/>
            <a:ext cx="1051138" cy="389727"/>
          </a:xfrm>
          <a:prstGeom prst="rect">
            <a:avLst/>
          </a:prstGeom>
          <a:solidFill>
            <a:srgbClr val="92D050"/>
          </a:solidFill>
          <a:ln w="12700" cap="flat" cmpd="sng" algn="ctr">
            <a:noFill/>
            <a:prstDash val="solid"/>
            <a:miter lim="800000"/>
          </a:ln>
          <a:effectLst/>
        </p:spPr>
        <p:txBody>
          <a:bodyPr rtlCol="0" anchor="ctr"/>
          <a:lstStyle/>
          <a:p>
            <a:pPr lvl="0" algn="ctr">
              <a:defRPr/>
            </a:pPr>
            <a:r>
              <a:rPr lang="ar-DZ" sz="1400" kern="0" dirty="0">
                <a:solidFill>
                  <a:prstClr val="white"/>
                </a:solidFill>
              </a:rPr>
              <a:t>المواطنون</a:t>
            </a:r>
            <a:endParaRPr kumimoji="0" lang="en-GB" sz="14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0" name="Rectangle 59">
            <a:extLst>
              <a:ext uri="{FF2B5EF4-FFF2-40B4-BE49-F238E27FC236}">
                <a16:creationId xmlns:a16="http://schemas.microsoft.com/office/drawing/2014/main" id="{C65F676A-5997-20AE-16AB-3E5C314613CE}"/>
              </a:ext>
            </a:extLst>
          </p:cNvPr>
          <p:cNvSpPr/>
          <p:nvPr/>
        </p:nvSpPr>
        <p:spPr>
          <a:xfrm>
            <a:off x="4230618" y="5773963"/>
            <a:ext cx="1051139" cy="461666"/>
          </a:xfrm>
          <a:prstGeom prst="rect">
            <a:avLst/>
          </a:prstGeom>
          <a:solidFill>
            <a:srgbClr val="92D050"/>
          </a:solidFill>
          <a:ln w="12700" cap="flat" cmpd="sng" algn="ctr">
            <a:noFill/>
            <a:prstDash val="solid"/>
            <a:miter lim="800000"/>
          </a:ln>
          <a:effectLst/>
        </p:spPr>
        <p:txBody>
          <a:bodyPr rtlCol="0" anchor="ctr"/>
          <a:lstStyle/>
          <a:p>
            <a:pPr lvl="0" algn="ctr">
              <a:defRPr/>
            </a:pPr>
            <a:r>
              <a:rPr lang="ar-DZ" sz="1400" kern="0" dirty="0">
                <a:solidFill>
                  <a:prstClr val="white"/>
                </a:solidFill>
              </a:rPr>
              <a:t>السلطات الوطنية</a:t>
            </a:r>
            <a:endParaRPr kumimoji="0" lang="en-GB" sz="14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1" name="Rectangle 60">
            <a:extLst>
              <a:ext uri="{FF2B5EF4-FFF2-40B4-BE49-F238E27FC236}">
                <a16:creationId xmlns:a16="http://schemas.microsoft.com/office/drawing/2014/main" id="{CAB63BA0-1867-4857-61BF-A0CC7C6C7283}"/>
              </a:ext>
            </a:extLst>
          </p:cNvPr>
          <p:cNvSpPr/>
          <p:nvPr/>
        </p:nvSpPr>
        <p:spPr>
          <a:xfrm>
            <a:off x="644336" y="5532216"/>
            <a:ext cx="2343980" cy="960270"/>
          </a:xfrm>
          <a:prstGeom prst="rect">
            <a:avLst/>
          </a:prstGeom>
          <a:solidFill>
            <a:srgbClr val="92D050"/>
          </a:solidFill>
          <a:ln w="12700" cap="flat" cmpd="sng" algn="ctr">
            <a:noFill/>
            <a:prstDash val="solid"/>
            <a:miter lim="800000"/>
          </a:ln>
          <a:effectLst/>
        </p:spPr>
        <p:txBody>
          <a:bodyPr rtlCol="0" anchor="ctr"/>
          <a:lstStyle/>
          <a:p>
            <a:pPr lvl="0" algn="ctr" rtl="1">
              <a:defRPr/>
            </a:pPr>
            <a:r>
              <a:rPr lang="ar-DZ" sz="1400" kern="0" dirty="0">
                <a:solidFill>
                  <a:prstClr val="white"/>
                </a:solidFill>
              </a:rPr>
              <a:t>الاتفاقيات/المعاهدات العالمية ذات الصلة (اتفاقية </a:t>
            </a:r>
            <a:r>
              <a:rPr lang="ar-DZ" sz="1400" kern="0" dirty="0" err="1">
                <a:solidFill>
                  <a:prstClr val="white"/>
                </a:solidFill>
              </a:rPr>
              <a:t>رامسار</a:t>
            </a:r>
            <a:r>
              <a:rPr lang="ar-DZ" sz="1400" kern="0" dirty="0">
                <a:solidFill>
                  <a:prstClr val="white"/>
                </a:solidFill>
              </a:rPr>
              <a:t>، اتفاقية التنوع البيولوجي، أهداف التنمية المستدامة، برشلونة، إلخ.)</a:t>
            </a:r>
            <a:endParaRPr kumimoji="0" lang="en-GB" sz="14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2" name="Rectangle 61">
            <a:extLst>
              <a:ext uri="{FF2B5EF4-FFF2-40B4-BE49-F238E27FC236}">
                <a16:creationId xmlns:a16="http://schemas.microsoft.com/office/drawing/2014/main" id="{EABAF0F5-82FF-AA86-B6CE-AA00FF99B17E}"/>
              </a:ext>
            </a:extLst>
          </p:cNvPr>
          <p:cNvSpPr/>
          <p:nvPr/>
        </p:nvSpPr>
        <p:spPr>
          <a:xfrm>
            <a:off x="9968313" y="5705084"/>
            <a:ext cx="1294545" cy="525065"/>
          </a:xfrm>
          <a:prstGeom prst="rect">
            <a:avLst/>
          </a:prstGeom>
          <a:solidFill>
            <a:srgbClr val="92D050"/>
          </a:solidFill>
          <a:ln w="12700" cap="flat" cmpd="sng" algn="ctr">
            <a:noFill/>
            <a:prstDash val="solid"/>
            <a:miter lim="800000"/>
          </a:ln>
          <a:effectLst/>
        </p:spPr>
        <p:txBody>
          <a:bodyPr rtlCol="0" anchor="ctr"/>
          <a:lstStyle/>
          <a:p>
            <a:pPr lvl="0" algn="ctr" rtl="1">
              <a:defRPr/>
            </a:pPr>
            <a:r>
              <a:rPr lang="ar-DZ" sz="1400" kern="0" dirty="0">
                <a:solidFill>
                  <a:prstClr val="white"/>
                </a:solidFill>
              </a:rPr>
              <a:t>صناع القرار المحليين</a:t>
            </a:r>
            <a:endParaRPr kumimoji="0" lang="en-GB" sz="14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cxnSp>
        <p:nvCxnSpPr>
          <p:cNvPr id="63" name="Connecteur droit 62">
            <a:extLst>
              <a:ext uri="{FF2B5EF4-FFF2-40B4-BE49-F238E27FC236}">
                <a16:creationId xmlns:a16="http://schemas.microsoft.com/office/drawing/2014/main" id="{7C4A09D4-D690-72C7-603F-89238A36E85C}"/>
              </a:ext>
            </a:extLst>
          </p:cNvPr>
          <p:cNvCxnSpPr/>
          <p:nvPr/>
        </p:nvCxnSpPr>
        <p:spPr>
          <a:xfrm>
            <a:off x="504825" y="2804885"/>
            <a:ext cx="10908000" cy="0"/>
          </a:xfrm>
          <a:prstGeom prst="line">
            <a:avLst/>
          </a:prstGeom>
          <a:noFill/>
          <a:ln w="19050" cap="flat" cmpd="sng" algn="ctr">
            <a:solidFill>
              <a:srgbClr val="ED7D31"/>
            </a:solidFill>
            <a:prstDash val="dash"/>
            <a:miter lim="800000"/>
          </a:ln>
          <a:effectLst/>
        </p:spPr>
      </p:cxnSp>
      <p:cxnSp>
        <p:nvCxnSpPr>
          <p:cNvPr id="64" name="Connecteur droit 63">
            <a:extLst>
              <a:ext uri="{FF2B5EF4-FFF2-40B4-BE49-F238E27FC236}">
                <a16:creationId xmlns:a16="http://schemas.microsoft.com/office/drawing/2014/main" id="{64386F73-7CC8-6C9C-5CEF-C8CCEACE6468}"/>
              </a:ext>
            </a:extLst>
          </p:cNvPr>
          <p:cNvCxnSpPr/>
          <p:nvPr/>
        </p:nvCxnSpPr>
        <p:spPr>
          <a:xfrm>
            <a:off x="511632" y="2902851"/>
            <a:ext cx="10908000" cy="0"/>
          </a:xfrm>
          <a:prstGeom prst="line">
            <a:avLst/>
          </a:prstGeom>
          <a:noFill/>
          <a:ln w="19050" cap="flat" cmpd="sng" algn="ctr">
            <a:solidFill>
              <a:srgbClr val="00B0F0"/>
            </a:solidFill>
            <a:prstDash val="dash"/>
            <a:miter lim="800000"/>
          </a:ln>
          <a:effectLst/>
        </p:spPr>
      </p:cxnSp>
      <p:pic>
        <p:nvPicPr>
          <p:cNvPr id="65" name="Image 64">
            <a:extLst>
              <a:ext uri="{FF2B5EF4-FFF2-40B4-BE49-F238E27FC236}">
                <a16:creationId xmlns:a16="http://schemas.microsoft.com/office/drawing/2014/main" id="{314C3C1E-8B48-07E8-A1D0-C506D74AEA14}"/>
              </a:ext>
            </a:extLst>
          </p:cNvPr>
          <p:cNvPicPr>
            <a:picLocks noChangeAspect="1"/>
          </p:cNvPicPr>
          <p:nvPr/>
        </p:nvPicPr>
        <p:blipFill>
          <a:blip r:embed="rId3"/>
          <a:stretch>
            <a:fillRect/>
          </a:stretch>
        </p:blipFill>
        <p:spPr>
          <a:xfrm>
            <a:off x="6455352" y="2476050"/>
            <a:ext cx="1028456" cy="1080000"/>
          </a:xfrm>
          <a:prstGeom prst="rect">
            <a:avLst/>
          </a:prstGeom>
          <a:ln>
            <a:solidFill>
              <a:schemeClr val="tx1"/>
            </a:solidFill>
          </a:ln>
        </p:spPr>
      </p:pic>
      <p:sp>
        <p:nvSpPr>
          <p:cNvPr id="66" name="ZoneTexte 65">
            <a:extLst>
              <a:ext uri="{FF2B5EF4-FFF2-40B4-BE49-F238E27FC236}">
                <a16:creationId xmlns:a16="http://schemas.microsoft.com/office/drawing/2014/main" id="{A5DCAA34-2E4F-F3AA-2668-FB8CB379EFE3}"/>
              </a:ext>
            </a:extLst>
          </p:cNvPr>
          <p:cNvSpPr txBox="1"/>
          <p:nvPr/>
        </p:nvSpPr>
        <p:spPr>
          <a:xfrm>
            <a:off x="504825" y="2411081"/>
            <a:ext cx="678391" cy="400110"/>
          </a:xfrm>
          <a:prstGeom prst="rect">
            <a:avLst/>
          </a:prstGeom>
          <a:noFill/>
        </p:spPr>
        <p:txBody>
          <a:bodyPr wrap="none" rtlCol="0">
            <a:spAutoFit/>
          </a:bodyPr>
          <a:lstStyle/>
          <a:p>
            <a:r>
              <a:rPr lang="ar-DZ" sz="2000" b="1" dirty="0">
                <a:solidFill>
                  <a:srgbClr val="ED7D31"/>
                </a:solidFill>
              </a:rPr>
              <a:t>معرفة</a:t>
            </a:r>
            <a:endParaRPr lang="fr-FR" sz="2000" b="1" dirty="0">
              <a:solidFill>
                <a:srgbClr val="ED7D31"/>
              </a:solidFill>
              <a:latin typeface="Calibri" panose="020F0502020204030204"/>
            </a:endParaRPr>
          </a:p>
        </p:txBody>
      </p:sp>
      <p:sp>
        <p:nvSpPr>
          <p:cNvPr id="67" name="ZoneTexte 66">
            <a:extLst>
              <a:ext uri="{FF2B5EF4-FFF2-40B4-BE49-F238E27FC236}">
                <a16:creationId xmlns:a16="http://schemas.microsoft.com/office/drawing/2014/main" id="{B7620933-5EDD-BA36-A1FD-2D6CA254C131}"/>
              </a:ext>
            </a:extLst>
          </p:cNvPr>
          <p:cNvSpPr txBox="1"/>
          <p:nvPr/>
        </p:nvSpPr>
        <p:spPr>
          <a:xfrm>
            <a:off x="535616" y="2845673"/>
            <a:ext cx="688009" cy="400110"/>
          </a:xfrm>
          <a:prstGeom prst="rect">
            <a:avLst/>
          </a:prstGeom>
          <a:noFill/>
        </p:spPr>
        <p:txBody>
          <a:bodyPr wrap="none" rtlCol="0">
            <a:spAutoFit/>
          </a:bodyPr>
          <a:lstStyle/>
          <a:p>
            <a:r>
              <a:rPr lang="ar-DZ" sz="2000" b="1" dirty="0">
                <a:solidFill>
                  <a:srgbClr val="00B0F0"/>
                </a:solidFill>
              </a:rPr>
              <a:t>تحويل</a:t>
            </a:r>
            <a:endParaRPr lang="en-GB" sz="2000" b="1" dirty="0">
              <a:solidFill>
                <a:srgbClr val="00B0F0"/>
              </a:solidFill>
              <a:latin typeface="Calibri" panose="020F0502020204030204"/>
            </a:endParaRPr>
          </a:p>
        </p:txBody>
      </p:sp>
      <p:cxnSp>
        <p:nvCxnSpPr>
          <p:cNvPr id="68" name="Connecteur droit avec flèche 28">
            <a:extLst>
              <a:ext uri="{FF2B5EF4-FFF2-40B4-BE49-F238E27FC236}">
                <a16:creationId xmlns:a16="http://schemas.microsoft.com/office/drawing/2014/main" id="{931B0F7B-4E10-F420-501D-839D1EE3DB26}"/>
              </a:ext>
            </a:extLst>
          </p:cNvPr>
          <p:cNvCxnSpPr>
            <a:cxnSpLocks/>
            <a:stCxn id="252" idx="2"/>
            <a:endCxn id="65" idx="0"/>
          </p:cNvCxnSpPr>
          <p:nvPr/>
        </p:nvCxnSpPr>
        <p:spPr>
          <a:xfrm rot="16200000" flipH="1">
            <a:off x="6276832" y="1783301"/>
            <a:ext cx="290447" cy="1095050"/>
          </a:xfrm>
          <a:prstGeom prst="curvedConnector3">
            <a:avLst>
              <a:gd name="adj1" fmla="val 50000"/>
            </a:avLst>
          </a:prstGeom>
          <a:noFill/>
          <a:ln w="19050" cap="flat" cmpd="sng" algn="ctr">
            <a:solidFill>
              <a:srgbClr val="ED7D31"/>
            </a:solidFill>
            <a:prstDash val="solid"/>
            <a:miter lim="800000"/>
            <a:tailEnd type="triangle"/>
          </a:ln>
          <a:effectLst/>
        </p:spPr>
      </p:cxnSp>
      <p:cxnSp>
        <p:nvCxnSpPr>
          <p:cNvPr id="69" name="Connecteur droit avec flèche 28">
            <a:extLst>
              <a:ext uri="{FF2B5EF4-FFF2-40B4-BE49-F238E27FC236}">
                <a16:creationId xmlns:a16="http://schemas.microsoft.com/office/drawing/2014/main" id="{2C4462E8-A141-E0FA-6F25-3A278B174D93}"/>
              </a:ext>
            </a:extLst>
          </p:cNvPr>
          <p:cNvCxnSpPr>
            <a:cxnSpLocks/>
            <a:stCxn id="52" idx="6"/>
            <a:endCxn id="65" idx="0"/>
          </p:cNvCxnSpPr>
          <p:nvPr/>
        </p:nvCxnSpPr>
        <p:spPr>
          <a:xfrm>
            <a:off x="5584116" y="2354564"/>
            <a:ext cx="1385464" cy="121486"/>
          </a:xfrm>
          <a:prstGeom prst="curvedConnector2">
            <a:avLst/>
          </a:prstGeom>
          <a:noFill/>
          <a:ln w="19050" cap="flat" cmpd="sng" algn="ctr">
            <a:solidFill>
              <a:srgbClr val="ED7D31"/>
            </a:solidFill>
            <a:prstDash val="solid"/>
            <a:miter lim="800000"/>
            <a:tailEnd type="triangle"/>
          </a:ln>
          <a:effectLst/>
        </p:spPr>
      </p:cxnSp>
      <p:cxnSp>
        <p:nvCxnSpPr>
          <p:cNvPr id="70" name="Connecteur droit avec flèche 28">
            <a:extLst>
              <a:ext uri="{FF2B5EF4-FFF2-40B4-BE49-F238E27FC236}">
                <a16:creationId xmlns:a16="http://schemas.microsoft.com/office/drawing/2014/main" id="{5700A271-861A-BD12-51A5-5429A3C8DBF1}"/>
              </a:ext>
            </a:extLst>
          </p:cNvPr>
          <p:cNvCxnSpPr>
            <a:cxnSpLocks/>
            <a:stCxn id="50" idx="4"/>
            <a:endCxn id="65" idx="0"/>
          </p:cNvCxnSpPr>
          <p:nvPr/>
        </p:nvCxnSpPr>
        <p:spPr>
          <a:xfrm rot="5400000">
            <a:off x="6821355" y="2047359"/>
            <a:ext cx="576917" cy="280465"/>
          </a:xfrm>
          <a:prstGeom prst="curvedConnector3">
            <a:avLst>
              <a:gd name="adj1" fmla="val 50000"/>
            </a:avLst>
          </a:prstGeom>
          <a:noFill/>
          <a:ln w="19050" cap="flat" cmpd="sng" algn="ctr">
            <a:solidFill>
              <a:srgbClr val="ED7D31"/>
            </a:solidFill>
            <a:prstDash val="solid"/>
            <a:miter lim="800000"/>
            <a:tailEnd type="triangle"/>
          </a:ln>
          <a:effectLst/>
        </p:spPr>
      </p:cxnSp>
      <p:cxnSp>
        <p:nvCxnSpPr>
          <p:cNvPr id="71" name="Connecteur droit avec flèche 28">
            <a:extLst>
              <a:ext uri="{FF2B5EF4-FFF2-40B4-BE49-F238E27FC236}">
                <a16:creationId xmlns:a16="http://schemas.microsoft.com/office/drawing/2014/main" id="{7ED9E0D7-D7CC-766F-DCEE-B32486666399}"/>
              </a:ext>
            </a:extLst>
          </p:cNvPr>
          <p:cNvCxnSpPr>
            <a:cxnSpLocks/>
            <a:stCxn id="65" idx="3"/>
            <a:endCxn id="286" idx="0"/>
          </p:cNvCxnSpPr>
          <p:nvPr/>
        </p:nvCxnSpPr>
        <p:spPr>
          <a:xfrm>
            <a:off x="7483808" y="3016050"/>
            <a:ext cx="1709904" cy="539611"/>
          </a:xfrm>
          <a:prstGeom prst="curvedConnector2">
            <a:avLst/>
          </a:prstGeom>
          <a:noFill/>
          <a:ln w="19050" cap="flat" cmpd="sng" algn="ctr">
            <a:solidFill>
              <a:srgbClr val="00B0F0"/>
            </a:solidFill>
            <a:prstDash val="solid"/>
            <a:miter lim="800000"/>
            <a:tailEnd type="triangle"/>
          </a:ln>
          <a:effectLst/>
        </p:spPr>
      </p:cxnSp>
      <p:cxnSp>
        <p:nvCxnSpPr>
          <p:cNvPr id="72" name="Connecteur droit avec flèche 28">
            <a:extLst>
              <a:ext uri="{FF2B5EF4-FFF2-40B4-BE49-F238E27FC236}">
                <a16:creationId xmlns:a16="http://schemas.microsoft.com/office/drawing/2014/main" id="{44A129D0-9DE2-BF3D-DF49-5D0FE501E398}"/>
              </a:ext>
            </a:extLst>
          </p:cNvPr>
          <p:cNvCxnSpPr>
            <a:cxnSpLocks/>
            <a:stCxn id="65" idx="2"/>
            <a:endCxn id="289" idx="0"/>
          </p:cNvCxnSpPr>
          <p:nvPr/>
        </p:nvCxnSpPr>
        <p:spPr>
          <a:xfrm rot="5400000">
            <a:off x="6263778" y="4106414"/>
            <a:ext cx="1256166" cy="155438"/>
          </a:xfrm>
          <a:prstGeom prst="curvedConnector3">
            <a:avLst>
              <a:gd name="adj1" fmla="val 50000"/>
            </a:avLst>
          </a:prstGeom>
          <a:noFill/>
          <a:ln w="19050" cap="flat" cmpd="sng" algn="ctr">
            <a:solidFill>
              <a:srgbClr val="00B0F0"/>
            </a:solidFill>
            <a:prstDash val="solid"/>
            <a:miter lim="800000"/>
            <a:tailEnd type="triangle"/>
          </a:ln>
          <a:effectLst/>
        </p:spPr>
      </p:cxnSp>
      <p:cxnSp>
        <p:nvCxnSpPr>
          <p:cNvPr id="73" name="Connecteur droit avec flèche 28">
            <a:extLst>
              <a:ext uri="{FF2B5EF4-FFF2-40B4-BE49-F238E27FC236}">
                <a16:creationId xmlns:a16="http://schemas.microsoft.com/office/drawing/2014/main" id="{1AEECC1F-072E-8BDB-EDB0-BE7FA7F9F1CC}"/>
              </a:ext>
            </a:extLst>
          </p:cNvPr>
          <p:cNvCxnSpPr>
            <a:cxnSpLocks/>
            <a:stCxn id="65" idx="2"/>
            <a:endCxn id="55" idx="0"/>
          </p:cNvCxnSpPr>
          <p:nvPr/>
        </p:nvCxnSpPr>
        <p:spPr>
          <a:xfrm rot="5400000">
            <a:off x="5913582" y="3390406"/>
            <a:ext cx="890354" cy="1221642"/>
          </a:xfrm>
          <a:prstGeom prst="curvedConnector3">
            <a:avLst>
              <a:gd name="adj1" fmla="val 50000"/>
            </a:avLst>
          </a:prstGeom>
          <a:noFill/>
          <a:ln w="19050" cap="flat" cmpd="sng" algn="ctr">
            <a:solidFill>
              <a:srgbClr val="00B0F0"/>
            </a:solidFill>
            <a:prstDash val="solid"/>
            <a:miter lim="800000"/>
            <a:tailEnd type="triangle"/>
          </a:ln>
          <a:effectLst/>
        </p:spPr>
      </p:cxnSp>
      <p:cxnSp>
        <p:nvCxnSpPr>
          <p:cNvPr id="74" name="Connecteur droit avec flèche 28">
            <a:extLst>
              <a:ext uri="{FF2B5EF4-FFF2-40B4-BE49-F238E27FC236}">
                <a16:creationId xmlns:a16="http://schemas.microsoft.com/office/drawing/2014/main" id="{6E18556B-DA9F-09F8-F24F-C266196F06CD}"/>
              </a:ext>
            </a:extLst>
          </p:cNvPr>
          <p:cNvCxnSpPr>
            <a:cxnSpLocks/>
            <a:stCxn id="65" idx="1"/>
            <a:endCxn id="56" idx="0"/>
          </p:cNvCxnSpPr>
          <p:nvPr/>
        </p:nvCxnSpPr>
        <p:spPr>
          <a:xfrm rot="10800000" flipV="1">
            <a:off x="1724842" y="3016049"/>
            <a:ext cx="4730511" cy="1096837"/>
          </a:xfrm>
          <a:prstGeom prst="curvedConnector2">
            <a:avLst/>
          </a:prstGeom>
          <a:noFill/>
          <a:ln w="19050" cap="flat" cmpd="sng" algn="ctr">
            <a:solidFill>
              <a:srgbClr val="00B0F0"/>
            </a:solidFill>
            <a:prstDash val="solid"/>
            <a:miter lim="800000"/>
            <a:tailEnd type="triangle"/>
          </a:ln>
          <a:effectLst/>
        </p:spPr>
      </p:cxnSp>
      <p:cxnSp>
        <p:nvCxnSpPr>
          <p:cNvPr id="75" name="Connecteur droit avec flèche 28">
            <a:extLst>
              <a:ext uri="{FF2B5EF4-FFF2-40B4-BE49-F238E27FC236}">
                <a16:creationId xmlns:a16="http://schemas.microsoft.com/office/drawing/2014/main" id="{8F0E55BD-2333-ADBB-FF6B-497E9FF9D1D7}"/>
              </a:ext>
            </a:extLst>
          </p:cNvPr>
          <p:cNvCxnSpPr>
            <a:cxnSpLocks/>
            <a:stCxn id="55" idx="4"/>
            <a:endCxn id="60" idx="3"/>
          </p:cNvCxnSpPr>
          <p:nvPr/>
        </p:nvCxnSpPr>
        <p:spPr>
          <a:xfrm rot="5400000">
            <a:off x="5018089" y="5274947"/>
            <a:ext cx="993518" cy="466181"/>
          </a:xfrm>
          <a:prstGeom prst="curvedConnector2">
            <a:avLst/>
          </a:prstGeom>
          <a:noFill/>
          <a:ln w="19050" cap="flat" cmpd="sng" algn="ctr">
            <a:solidFill>
              <a:srgbClr val="92D050"/>
            </a:solidFill>
            <a:prstDash val="solid"/>
            <a:miter lim="800000"/>
            <a:tailEnd type="triangle"/>
          </a:ln>
          <a:effectLst/>
        </p:spPr>
      </p:cxnSp>
      <p:cxnSp>
        <p:nvCxnSpPr>
          <p:cNvPr id="76" name="Connecteur droit avec flèche 28">
            <a:extLst>
              <a:ext uri="{FF2B5EF4-FFF2-40B4-BE49-F238E27FC236}">
                <a16:creationId xmlns:a16="http://schemas.microsoft.com/office/drawing/2014/main" id="{6AAB895F-B2B0-B707-2EF6-C28729F8B715}"/>
              </a:ext>
            </a:extLst>
          </p:cNvPr>
          <p:cNvCxnSpPr>
            <a:cxnSpLocks/>
            <a:stCxn id="56" idx="5"/>
            <a:endCxn id="60" idx="1"/>
          </p:cNvCxnSpPr>
          <p:nvPr/>
        </p:nvCxnSpPr>
        <p:spPr>
          <a:xfrm rot="16200000" flipH="1">
            <a:off x="2727181" y="4501358"/>
            <a:ext cx="1305613" cy="1701261"/>
          </a:xfrm>
          <a:prstGeom prst="curvedConnector2">
            <a:avLst/>
          </a:prstGeom>
          <a:noFill/>
          <a:ln w="19050" cap="flat" cmpd="sng" algn="ctr">
            <a:solidFill>
              <a:srgbClr val="92D050"/>
            </a:solidFill>
            <a:prstDash val="solid"/>
            <a:miter lim="800000"/>
            <a:tailEnd type="triangle"/>
          </a:ln>
          <a:effectLst/>
        </p:spPr>
      </p:cxnSp>
      <p:cxnSp>
        <p:nvCxnSpPr>
          <p:cNvPr id="77" name="Connecteur droit avec flèche 28">
            <a:extLst>
              <a:ext uri="{FF2B5EF4-FFF2-40B4-BE49-F238E27FC236}">
                <a16:creationId xmlns:a16="http://schemas.microsoft.com/office/drawing/2014/main" id="{127EB80F-16BD-631B-9E53-E186082634BE}"/>
              </a:ext>
            </a:extLst>
          </p:cNvPr>
          <p:cNvCxnSpPr>
            <a:cxnSpLocks/>
            <a:stCxn id="55" idx="4"/>
            <a:endCxn id="59" idx="1"/>
          </p:cNvCxnSpPr>
          <p:nvPr/>
        </p:nvCxnSpPr>
        <p:spPr>
          <a:xfrm rot="16200000" flipH="1">
            <a:off x="5999635" y="4759580"/>
            <a:ext cx="1029488" cy="1532883"/>
          </a:xfrm>
          <a:prstGeom prst="curvedConnector2">
            <a:avLst/>
          </a:prstGeom>
          <a:noFill/>
          <a:ln w="19050" cap="flat" cmpd="sng" algn="ctr">
            <a:solidFill>
              <a:srgbClr val="92D050"/>
            </a:solidFill>
            <a:prstDash val="solid"/>
            <a:miter lim="800000"/>
            <a:tailEnd type="triangle"/>
          </a:ln>
          <a:effectLst/>
        </p:spPr>
      </p:cxnSp>
      <p:cxnSp>
        <p:nvCxnSpPr>
          <p:cNvPr id="78" name="Connecteur droit avec flèche 28">
            <a:extLst>
              <a:ext uri="{FF2B5EF4-FFF2-40B4-BE49-F238E27FC236}">
                <a16:creationId xmlns:a16="http://schemas.microsoft.com/office/drawing/2014/main" id="{30AD97D5-B480-B35C-7D3E-9421B4BD70C8}"/>
              </a:ext>
            </a:extLst>
          </p:cNvPr>
          <p:cNvCxnSpPr>
            <a:cxnSpLocks/>
            <a:stCxn id="56" idx="3"/>
            <a:endCxn id="61" idx="0"/>
          </p:cNvCxnSpPr>
          <p:nvPr/>
        </p:nvCxnSpPr>
        <p:spPr>
          <a:xfrm rot="16200000" flipH="1">
            <a:off x="951809" y="4667698"/>
            <a:ext cx="833033" cy="896002"/>
          </a:xfrm>
          <a:prstGeom prst="curvedConnector3">
            <a:avLst>
              <a:gd name="adj1" fmla="val 50000"/>
            </a:avLst>
          </a:prstGeom>
          <a:noFill/>
          <a:ln w="19050" cap="flat" cmpd="sng" algn="ctr">
            <a:solidFill>
              <a:srgbClr val="92D050"/>
            </a:solidFill>
            <a:prstDash val="solid"/>
            <a:miter lim="800000"/>
            <a:tailEnd type="triangle"/>
          </a:ln>
          <a:effectLst/>
        </p:spPr>
      </p:cxnSp>
      <p:cxnSp>
        <p:nvCxnSpPr>
          <p:cNvPr id="79" name="Connecteur droit avec flèche 28">
            <a:extLst>
              <a:ext uri="{FF2B5EF4-FFF2-40B4-BE49-F238E27FC236}">
                <a16:creationId xmlns:a16="http://schemas.microsoft.com/office/drawing/2014/main" id="{AC770604-549F-E969-B113-A96E86AA2C06}"/>
              </a:ext>
            </a:extLst>
          </p:cNvPr>
          <p:cNvCxnSpPr>
            <a:cxnSpLocks/>
            <a:stCxn id="286" idx="3"/>
            <a:endCxn id="57" idx="0"/>
          </p:cNvCxnSpPr>
          <p:nvPr/>
        </p:nvCxnSpPr>
        <p:spPr>
          <a:xfrm>
            <a:off x="9716941" y="3825661"/>
            <a:ext cx="945536" cy="166274"/>
          </a:xfrm>
          <a:prstGeom prst="curvedConnector2">
            <a:avLst/>
          </a:prstGeom>
          <a:noFill/>
          <a:ln w="19050" cap="flat" cmpd="sng" algn="ctr">
            <a:solidFill>
              <a:srgbClr val="92D050"/>
            </a:solidFill>
            <a:prstDash val="solid"/>
            <a:miter lim="800000"/>
            <a:tailEnd type="triangle"/>
          </a:ln>
          <a:effectLst/>
        </p:spPr>
      </p:cxnSp>
      <p:cxnSp>
        <p:nvCxnSpPr>
          <p:cNvPr id="80" name="Connecteur droit avec flèche 28">
            <a:extLst>
              <a:ext uri="{FF2B5EF4-FFF2-40B4-BE49-F238E27FC236}">
                <a16:creationId xmlns:a16="http://schemas.microsoft.com/office/drawing/2014/main" id="{414F1BCF-6273-8110-E281-FF2A45104B70}"/>
              </a:ext>
            </a:extLst>
          </p:cNvPr>
          <p:cNvCxnSpPr>
            <a:cxnSpLocks/>
            <a:stCxn id="286" idx="2"/>
            <a:endCxn id="62" idx="1"/>
          </p:cNvCxnSpPr>
          <p:nvPr/>
        </p:nvCxnSpPr>
        <p:spPr>
          <a:xfrm rot="16200000" flipH="1">
            <a:off x="8645034" y="4644338"/>
            <a:ext cx="1871956" cy="774601"/>
          </a:xfrm>
          <a:prstGeom prst="curvedConnector2">
            <a:avLst/>
          </a:prstGeom>
          <a:noFill/>
          <a:ln w="19050" cap="flat" cmpd="sng" algn="ctr">
            <a:solidFill>
              <a:srgbClr val="92D050"/>
            </a:solidFill>
            <a:prstDash val="solid"/>
            <a:miter lim="800000"/>
            <a:tailEnd type="triangle"/>
          </a:ln>
          <a:effectLst/>
        </p:spPr>
      </p:cxnSp>
      <p:cxnSp>
        <p:nvCxnSpPr>
          <p:cNvPr id="81" name="Connecteur droit avec flèche 28">
            <a:extLst>
              <a:ext uri="{FF2B5EF4-FFF2-40B4-BE49-F238E27FC236}">
                <a16:creationId xmlns:a16="http://schemas.microsoft.com/office/drawing/2014/main" id="{9D59AED4-5878-7E72-0284-A5C98223B9C3}"/>
              </a:ext>
            </a:extLst>
          </p:cNvPr>
          <p:cNvCxnSpPr>
            <a:cxnSpLocks/>
            <a:stCxn id="289" idx="3"/>
            <a:endCxn id="58" idx="1"/>
          </p:cNvCxnSpPr>
          <p:nvPr/>
        </p:nvCxnSpPr>
        <p:spPr>
          <a:xfrm>
            <a:off x="7117590" y="5172216"/>
            <a:ext cx="2846826" cy="29712"/>
          </a:xfrm>
          <a:prstGeom prst="curvedConnector3">
            <a:avLst>
              <a:gd name="adj1" fmla="val 50000"/>
            </a:avLst>
          </a:prstGeom>
          <a:noFill/>
          <a:ln w="19050" cap="flat" cmpd="sng" algn="ctr">
            <a:solidFill>
              <a:srgbClr val="92D050"/>
            </a:solidFill>
            <a:prstDash val="solid"/>
            <a:miter lim="800000"/>
            <a:tailEnd type="triangle"/>
          </a:ln>
          <a:effectLst/>
        </p:spPr>
      </p:cxnSp>
      <p:cxnSp>
        <p:nvCxnSpPr>
          <p:cNvPr id="82" name="Connecteur droit avec flèche 28">
            <a:extLst>
              <a:ext uri="{FF2B5EF4-FFF2-40B4-BE49-F238E27FC236}">
                <a16:creationId xmlns:a16="http://schemas.microsoft.com/office/drawing/2014/main" id="{59DAF85C-6B19-B8C3-486C-D19A3C3406DB}"/>
              </a:ext>
            </a:extLst>
          </p:cNvPr>
          <p:cNvCxnSpPr>
            <a:cxnSpLocks/>
            <a:stCxn id="289" idx="3"/>
            <a:endCxn id="62" idx="1"/>
          </p:cNvCxnSpPr>
          <p:nvPr/>
        </p:nvCxnSpPr>
        <p:spPr>
          <a:xfrm>
            <a:off x="7117590" y="5172216"/>
            <a:ext cx="2850723" cy="795401"/>
          </a:xfrm>
          <a:prstGeom prst="curvedConnector3">
            <a:avLst>
              <a:gd name="adj1" fmla="val 50000"/>
            </a:avLst>
          </a:prstGeom>
          <a:noFill/>
          <a:ln w="19050" cap="flat" cmpd="sng" algn="ctr">
            <a:solidFill>
              <a:srgbClr val="92D050"/>
            </a:solidFill>
            <a:prstDash val="solid"/>
            <a:miter lim="800000"/>
            <a:tailEnd type="triangle"/>
          </a:ln>
          <a:effectLst/>
        </p:spPr>
      </p:cxnSp>
      <p:sp>
        <p:nvSpPr>
          <p:cNvPr id="83" name="ZoneTexte 82">
            <a:extLst>
              <a:ext uri="{FF2B5EF4-FFF2-40B4-BE49-F238E27FC236}">
                <a16:creationId xmlns:a16="http://schemas.microsoft.com/office/drawing/2014/main" id="{7FD9E996-401B-7FB3-A365-C49555BC456F}"/>
              </a:ext>
            </a:extLst>
          </p:cNvPr>
          <p:cNvSpPr txBox="1"/>
          <p:nvPr/>
        </p:nvSpPr>
        <p:spPr>
          <a:xfrm>
            <a:off x="5630246" y="6157149"/>
            <a:ext cx="952505" cy="461665"/>
          </a:xfrm>
          <a:prstGeom prst="rect">
            <a:avLst/>
          </a:prstGeom>
          <a:noFill/>
          <a:ln>
            <a:noFill/>
          </a:ln>
        </p:spPr>
        <p:txBody>
          <a:bodyPr wrap="none" rtlCol="0">
            <a:spAutoFit/>
          </a:bodyPr>
          <a:lstStyle/>
          <a:p>
            <a:r>
              <a:rPr lang="ar-DZ" sz="2400" b="1" u="sng" dirty="0">
                <a:solidFill>
                  <a:srgbClr val="92D050"/>
                </a:solidFill>
              </a:rPr>
              <a:t>الأهداف</a:t>
            </a:r>
            <a:endParaRPr lang="en-GB" sz="2400" b="1" u="sng" dirty="0">
              <a:solidFill>
                <a:srgbClr val="92D050"/>
              </a:solidFill>
              <a:latin typeface="Calibri" panose="020F0502020204030204"/>
            </a:endParaRPr>
          </a:p>
        </p:txBody>
      </p:sp>
      <p:sp>
        <p:nvSpPr>
          <p:cNvPr id="84" name="Rectangle 83">
            <a:extLst>
              <a:ext uri="{FF2B5EF4-FFF2-40B4-BE49-F238E27FC236}">
                <a16:creationId xmlns:a16="http://schemas.microsoft.com/office/drawing/2014/main" id="{D07C0D5E-1E3D-C7A7-3D8D-308B65F8E40E}"/>
              </a:ext>
            </a:extLst>
          </p:cNvPr>
          <p:cNvSpPr/>
          <p:nvPr/>
        </p:nvSpPr>
        <p:spPr>
          <a:xfrm>
            <a:off x="598641" y="3416944"/>
            <a:ext cx="1014875" cy="466910"/>
          </a:xfrm>
          <a:prstGeom prst="rect">
            <a:avLst/>
          </a:prstGeom>
          <a:solidFill>
            <a:srgbClr val="92D050"/>
          </a:solidFill>
          <a:ln w="12700" cap="flat" cmpd="sng" algn="ctr">
            <a:solidFill>
              <a:srgbClr val="92D050"/>
            </a:solidFill>
            <a:prstDash val="solid"/>
            <a:miter lim="800000"/>
          </a:ln>
          <a:effectLst/>
        </p:spPr>
        <p:txBody>
          <a:bodyPr rtlCol="0" anchor="ctr"/>
          <a:lstStyle/>
          <a:p>
            <a:pPr lvl="0" algn="ctr">
              <a:defRPr/>
            </a:pPr>
            <a:r>
              <a:rPr lang="ar-DZ" sz="1400" kern="0" dirty="0">
                <a:solidFill>
                  <a:prstClr val="white"/>
                </a:solidFill>
              </a:rPr>
              <a:t>المجتمع العلمي</a:t>
            </a:r>
            <a:endParaRPr kumimoji="0" lang="en-GB" sz="14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cxnSp>
        <p:nvCxnSpPr>
          <p:cNvPr id="85" name="Connecteur droit avec flèche 28">
            <a:extLst>
              <a:ext uri="{FF2B5EF4-FFF2-40B4-BE49-F238E27FC236}">
                <a16:creationId xmlns:a16="http://schemas.microsoft.com/office/drawing/2014/main" id="{E8E7971E-8FAE-78D7-7D80-9D3C5615A793}"/>
              </a:ext>
            </a:extLst>
          </p:cNvPr>
          <p:cNvCxnSpPr>
            <a:cxnSpLocks/>
            <a:stCxn id="65" idx="3"/>
            <a:endCxn id="57" idx="2"/>
          </p:cNvCxnSpPr>
          <p:nvPr/>
        </p:nvCxnSpPr>
        <p:spPr>
          <a:xfrm>
            <a:off x="7483808" y="3016050"/>
            <a:ext cx="3178669" cy="1342144"/>
          </a:xfrm>
          <a:prstGeom prst="curvedConnector4">
            <a:avLst>
              <a:gd name="adj1" fmla="val 32457"/>
              <a:gd name="adj2" fmla="val 117032"/>
            </a:avLst>
          </a:prstGeom>
          <a:noFill/>
          <a:ln w="19050" cap="flat" cmpd="sng" algn="ctr">
            <a:solidFill>
              <a:srgbClr val="92D050"/>
            </a:solidFill>
            <a:prstDash val="solid"/>
            <a:miter lim="800000"/>
            <a:tailEnd type="triangle"/>
          </a:ln>
          <a:effectLst/>
        </p:spPr>
      </p:cxnSp>
      <p:cxnSp>
        <p:nvCxnSpPr>
          <p:cNvPr id="86" name="Connecteur droit avec flèche 28">
            <a:extLst>
              <a:ext uri="{FF2B5EF4-FFF2-40B4-BE49-F238E27FC236}">
                <a16:creationId xmlns:a16="http://schemas.microsoft.com/office/drawing/2014/main" id="{2F573CB9-2C03-B3EF-3CC5-DAE3C97EC1B0}"/>
              </a:ext>
            </a:extLst>
          </p:cNvPr>
          <p:cNvCxnSpPr>
            <a:cxnSpLocks/>
            <a:stCxn id="65" idx="1"/>
            <a:endCxn id="60" idx="0"/>
          </p:cNvCxnSpPr>
          <p:nvPr/>
        </p:nvCxnSpPr>
        <p:spPr>
          <a:xfrm rot="10800000" flipV="1">
            <a:off x="4756188" y="3016049"/>
            <a:ext cx="1699164" cy="2757913"/>
          </a:xfrm>
          <a:prstGeom prst="curvedConnector2">
            <a:avLst/>
          </a:prstGeom>
          <a:noFill/>
          <a:ln w="19050" cap="flat" cmpd="sng" algn="ctr">
            <a:solidFill>
              <a:srgbClr val="92D050"/>
            </a:solidFill>
            <a:prstDash val="solid"/>
            <a:miter lim="800000"/>
            <a:tailEnd type="triangle"/>
          </a:ln>
          <a:effectLst/>
        </p:spPr>
      </p:cxnSp>
      <p:cxnSp>
        <p:nvCxnSpPr>
          <p:cNvPr id="87" name="Connecteur droit avec flèche 28">
            <a:extLst>
              <a:ext uri="{FF2B5EF4-FFF2-40B4-BE49-F238E27FC236}">
                <a16:creationId xmlns:a16="http://schemas.microsoft.com/office/drawing/2014/main" id="{DA6D799A-F005-832D-8AD0-CD4290ABDAC9}"/>
              </a:ext>
            </a:extLst>
          </p:cNvPr>
          <p:cNvCxnSpPr>
            <a:cxnSpLocks/>
            <a:stCxn id="65" idx="1"/>
            <a:endCxn id="281" idx="0"/>
          </p:cNvCxnSpPr>
          <p:nvPr/>
        </p:nvCxnSpPr>
        <p:spPr>
          <a:xfrm rot="10800000" flipV="1">
            <a:off x="3269490" y="3016050"/>
            <a:ext cx="3185862" cy="833996"/>
          </a:xfrm>
          <a:prstGeom prst="curvedConnector2">
            <a:avLst/>
          </a:prstGeom>
          <a:noFill/>
          <a:ln w="19050" cap="flat" cmpd="sng" algn="ctr">
            <a:solidFill>
              <a:srgbClr val="00B0F0"/>
            </a:solidFill>
            <a:prstDash val="solid"/>
            <a:miter lim="800000"/>
            <a:tailEnd type="triangle"/>
          </a:ln>
          <a:effectLst/>
        </p:spPr>
      </p:cxnSp>
      <p:cxnSp>
        <p:nvCxnSpPr>
          <p:cNvPr id="89" name="Connecteur droit avec flèche 28">
            <a:extLst>
              <a:ext uri="{FF2B5EF4-FFF2-40B4-BE49-F238E27FC236}">
                <a16:creationId xmlns:a16="http://schemas.microsoft.com/office/drawing/2014/main" id="{E47FF6DF-AF08-049D-CC15-9A952E886F29}"/>
              </a:ext>
            </a:extLst>
          </p:cNvPr>
          <p:cNvCxnSpPr>
            <a:cxnSpLocks/>
            <a:stCxn id="65" idx="1"/>
            <a:endCxn id="285" idx="0"/>
          </p:cNvCxnSpPr>
          <p:nvPr/>
        </p:nvCxnSpPr>
        <p:spPr>
          <a:xfrm rot="10800000" flipV="1">
            <a:off x="4121576" y="3016050"/>
            <a:ext cx="2333777" cy="605870"/>
          </a:xfrm>
          <a:prstGeom prst="curvedConnector2">
            <a:avLst/>
          </a:prstGeom>
          <a:noFill/>
          <a:ln w="19050" cap="flat" cmpd="sng" algn="ctr">
            <a:solidFill>
              <a:srgbClr val="00B0F0"/>
            </a:solidFill>
            <a:prstDash val="solid"/>
            <a:miter lim="800000"/>
            <a:tailEnd type="triangle"/>
          </a:ln>
          <a:effectLst/>
        </p:spPr>
      </p:cxnSp>
      <p:cxnSp>
        <p:nvCxnSpPr>
          <p:cNvPr id="90" name="Connecteur droit avec flèche 28">
            <a:extLst>
              <a:ext uri="{FF2B5EF4-FFF2-40B4-BE49-F238E27FC236}">
                <a16:creationId xmlns:a16="http://schemas.microsoft.com/office/drawing/2014/main" id="{B29AAF0E-2E63-9933-43AE-7D7F3871A8F7}"/>
              </a:ext>
            </a:extLst>
          </p:cNvPr>
          <p:cNvCxnSpPr>
            <a:cxnSpLocks/>
            <a:stCxn id="285" idx="2"/>
            <a:endCxn id="60" idx="0"/>
          </p:cNvCxnSpPr>
          <p:nvPr/>
        </p:nvCxnSpPr>
        <p:spPr>
          <a:xfrm rot="16200000" flipH="1">
            <a:off x="3722860" y="4740634"/>
            <a:ext cx="1432043" cy="634613"/>
          </a:xfrm>
          <a:prstGeom prst="curvedConnector3">
            <a:avLst>
              <a:gd name="adj1" fmla="val 50000"/>
            </a:avLst>
          </a:prstGeom>
          <a:noFill/>
          <a:ln w="19050" cap="flat" cmpd="sng" algn="ctr">
            <a:solidFill>
              <a:srgbClr val="92D050"/>
            </a:solidFill>
            <a:prstDash val="solid"/>
            <a:miter lim="800000"/>
            <a:tailEnd type="triangle"/>
          </a:ln>
          <a:effectLst/>
        </p:spPr>
      </p:cxnSp>
      <p:cxnSp>
        <p:nvCxnSpPr>
          <p:cNvPr id="91" name="Connecteur droit avec flèche 28">
            <a:extLst>
              <a:ext uri="{FF2B5EF4-FFF2-40B4-BE49-F238E27FC236}">
                <a16:creationId xmlns:a16="http://schemas.microsoft.com/office/drawing/2014/main" id="{BD3F82AF-33FF-92E1-E042-AEBA7889D1FB}"/>
              </a:ext>
            </a:extLst>
          </p:cNvPr>
          <p:cNvCxnSpPr>
            <a:cxnSpLocks/>
            <a:stCxn id="285" idx="2"/>
            <a:endCxn id="61" idx="3"/>
          </p:cNvCxnSpPr>
          <p:nvPr/>
        </p:nvCxnSpPr>
        <p:spPr>
          <a:xfrm rot="5400000">
            <a:off x="2719731" y="4610506"/>
            <a:ext cx="1670431" cy="1133259"/>
          </a:xfrm>
          <a:prstGeom prst="curvedConnector2">
            <a:avLst/>
          </a:prstGeom>
          <a:noFill/>
          <a:ln w="19050" cap="flat" cmpd="sng" algn="ctr">
            <a:solidFill>
              <a:srgbClr val="92D050"/>
            </a:solidFill>
            <a:prstDash val="solid"/>
            <a:miter lim="800000"/>
            <a:tailEnd type="triangle"/>
          </a:ln>
          <a:effectLst/>
        </p:spPr>
      </p:cxnSp>
      <p:cxnSp>
        <p:nvCxnSpPr>
          <p:cNvPr id="93" name="Connecteur droit avec flèche 28">
            <a:extLst>
              <a:ext uri="{FF2B5EF4-FFF2-40B4-BE49-F238E27FC236}">
                <a16:creationId xmlns:a16="http://schemas.microsoft.com/office/drawing/2014/main" id="{126F68CA-B415-76E7-0A09-EA98F7188BD4}"/>
              </a:ext>
            </a:extLst>
          </p:cNvPr>
          <p:cNvCxnSpPr>
            <a:cxnSpLocks/>
            <a:stCxn id="65" idx="2"/>
            <a:endCxn id="287" idx="0"/>
          </p:cNvCxnSpPr>
          <p:nvPr/>
        </p:nvCxnSpPr>
        <p:spPr>
          <a:xfrm rot="16200000" flipH="1">
            <a:off x="7022270" y="3503360"/>
            <a:ext cx="731430" cy="836810"/>
          </a:xfrm>
          <a:prstGeom prst="curvedConnector3">
            <a:avLst>
              <a:gd name="adj1" fmla="val 50000"/>
            </a:avLst>
          </a:prstGeom>
          <a:noFill/>
          <a:ln w="19050" cap="flat" cmpd="sng" algn="ctr">
            <a:solidFill>
              <a:srgbClr val="00B0F0"/>
            </a:solidFill>
            <a:prstDash val="solid"/>
            <a:miter lim="800000"/>
            <a:tailEnd type="triangle"/>
          </a:ln>
          <a:effectLst/>
        </p:spPr>
      </p:cxnSp>
      <p:cxnSp>
        <p:nvCxnSpPr>
          <p:cNvPr id="94" name="Connecteur droit avec flèche 28">
            <a:extLst>
              <a:ext uri="{FF2B5EF4-FFF2-40B4-BE49-F238E27FC236}">
                <a16:creationId xmlns:a16="http://schemas.microsoft.com/office/drawing/2014/main" id="{378F8807-DB0D-64DD-517D-2F96992DDC44}"/>
              </a:ext>
            </a:extLst>
          </p:cNvPr>
          <p:cNvCxnSpPr>
            <a:cxnSpLocks/>
            <a:stCxn id="287" idx="2"/>
            <a:endCxn id="58" idx="0"/>
          </p:cNvCxnSpPr>
          <p:nvPr/>
        </p:nvCxnSpPr>
        <p:spPr>
          <a:xfrm rot="16200000" flipH="1">
            <a:off x="8962222" y="3417930"/>
            <a:ext cx="480641" cy="2792305"/>
          </a:xfrm>
          <a:prstGeom prst="curvedConnector3">
            <a:avLst>
              <a:gd name="adj1" fmla="val 50000"/>
            </a:avLst>
          </a:prstGeom>
          <a:noFill/>
          <a:ln w="19050" cap="flat" cmpd="sng" algn="ctr">
            <a:solidFill>
              <a:srgbClr val="92D050"/>
            </a:solidFill>
            <a:prstDash val="solid"/>
            <a:miter lim="800000"/>
            <a:tailEnd type="triangle"/>
          </a:ln>
          <a:effectLst/>
        </p:spPr>
      </p:cxnSp>
      <p:cxnSp>
        <p:nvCxnSpPr>
          <p:cNvPr id="95" name="Connecteur droit avec flèche 28">
            <a:extLst>
              <a:ext uri="{FF2B5EF4-FFF2-40B4-BE49-F238E27FC236}">
                <a16:creationId xmlns:a16="http://schemas.microsoft.com/office/drawing/2014/main" id="{D0A489EB-C5AB-0730-F87E-3E125937E31C}"/>
              </a:ext>
            </a:extLst>
          </p:cNvPr>
          <p:cNvCxnSpPr>
            <a:cxnSpLocks/>
            <a:stCxn id="65" idx="1"/>
            <a:endCxn id="61" idx="3"/>
          </p:cNvCxnSpPr>
          <p:nvPr/>
        </p:nvCxnSpPr>
        <p:spPr>
          <a:xfrm rot="10800000" flipV="1">
            <a:off x="2988316" y="3016049"/>
            <a:ext cx="3467036" cy="2996301"/>
          </a:xfrm>
          <a:prstGeom prst="curvedConnector3">
            <a:avLst>
              <a:gd name="adj1" fmla="val 50000"/>
            </a:avLst>
          </a:prstGeom>
          <a:noFill/>
          <a:ln w="19050" cap="flat" cmpd="sng" algn="ctr">
            <a:solidFill>
              <a:srgbClr val="92D050"/>
            </a:solidFill>
            <a:prstDash val="solid"/>
            <a:miter lim="800000"/>
            <a:tailEnd type="triangle"/>
          </a:ln>
          <a:effectLst/>
        </p:spPr>
      </p:cxnSp>
      <p:sp>
        <p:nvSpPr>
          <p:cNvPr id="226" name="Rectangle 225">
            <a:extLst>
              <a:ext uri="{FF2B5EF4-FFF2-40B4-BE49-F238E27FC236}">
                <a16:creationId xmlns:a16="http://schemas.microsoft.com/office/drawing/2014/main" id="{99618C0C-6129-B52F-5B1C-F3F008F04AB2}"/>
              </a:ext>
            </a:extLst>
          </p:cNvPr>
          <p:cNvSpPr/>
          <p:nvPr/>
        </p:nvSpPr>
        <p:spPr>
          <a:xfrm>
            <a:off x="495127" y="1325784"/>
            <a:ext cx="10958571" cy="5293029"/>
          </a:xfrm>
          <a:prstGeom prst="rect">
            <a:avLst/>
          </a:prstGeom>
          <a:noFill/>
          <a:ln w="3810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0" name="Rectangle : coins arrondis 249">
            <a:extLst>
              <a:ext uri="{FF2B5EF4-FFF2-40B4-BE49-F238E27FC236}">
                <a16:creationId xmlns:a16="http://schemas.microsoft.com/office/drawing/2014/main" id="{79A22684-112B-3EDF-45E4-FC7DB0077B8D}"/>
              </a:ext>
            </a:extLst>
          </p:cNvPr>
          <p:cNvSpPr/>
          <p:nvPr/>
        </p:nvSpPr>
        <p:spPr>
          <a:xfrm>
            <a:off x="161925" y="104780"/>
            <a:ext cx="11534947" cy="6667490"/>
          </a:xfrm>
          <a:prstGeom prst="roundRect">
            <a:avLst>
              <a:gd name="adj" fmla="val 3432"/>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52" name="Image 251" descr="Une image contenant symbole, texte, Police, logo&#10;&#10;Description générée automatiquement">
            <a:extLst>
              <a:ext uri="{FF2B5EF4-FFF2-40B4-BE49-F238E27FC236}">
                <a16:creationId xmlns:a16="http://schemas.microsoft.com/office/drawing/2014/main" id="{C42467F5-CAC9-A84F-7349-161F31385A6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677952" y="1465603"/>
            <a:ext cx="393155" cy="720000"/>
          </a:xfrm>
          <a:prstGeom prst="rect">
            <a:avLst/>
          </a:prstGeom>
        </p:spPr>
      </p:pic>
      <p:pic>
        <p:nvPicPr>
          <p:cNvPr id="254" name="Image 253" descr="Une image contenant clipart, Graphique, conception, illustration&#10;&#10;Description générée automatiquement">
            <a:extLst>
              <a:ext uri="{FF2B5EF4-FFF2-40B4-BE49-F238E27FC236}">
                <a16:creationId xmlns:a16="http://schemas.microsoft.com/office/drawing/2014/main" id="{EFED2E15-6F93-4295-E326-08C9297798E5}"/>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8381857" y="1782715"/>
            <a:ext cx="720000" cy="720000"/>
          </a:xfrm>
          <a:prstGeom prst="rect">
            <a:avLst/>
          </a:prstGeom>
        </p:spPr>
      </p:pic>
      <p:pic>
        <p:nvPicPr>
          <p:cNvPr id="256" name="Image 255" descr="Une image contenant Graphique, Police, logo, conception&#10;&#10;Description générée automatiquement">
            <a:extLst>
              <a:ext uri="{FF2B5EF4-FFF2-40B4-BE49-F238E27FC236}">
                <a16:creationId xmlns:a16="http://schemas.microsoft.com/office/drawing/2014/main" id="{D5FF6D56-E880-0EBB-06C9-B7319A7CC488}"/>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179160" y="204997"/>
            <a:ext cx="1080000" cy="1080000"/>
          </a:xfrm>
          <a:prstGeom prst="rect">
            <a:avLst/>
          </a:prstGeom>
        </p:spPr>
      </p:pic>
      <p:pic>
        <p:nvPicPr>
          <p:cNvPr id="275" name="Image 274" descr="Une image contenant clipart, Graphique, conception, illustration&#10;&#10;Description générée automatiquement">
            <a:extLst>
              <a:ext uri="{FF2B5EF4-FFF2-40B4-BE49-F238E27FC236}">
                <a16:creationId xmlns:a16="http://schemas.microsoft.com/office/drawing/2014/main" id="{A9B8B15F-7D82-797B-EAC9-9E8AC56CF0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79982" y="202575"/>
            <a:ext cx="1080000" cy="1080000"/>
          </a:xfrm>
          <a:prstGeom prst="rect">
            <a:avLst/>
          </a:prstGeom>
        </p:spPr>
      </p:pic>
      <p:cxnSp>
        <p:nvCxnSpPr>
          <p:cNvPr id="277" name="Connecteur droit avec flèche 28">
            <a:extLst>
              <a:ext uri="{FF2B5EF4-FFF2-40B4-BE49-F238E27FC236}">
                <a16:creationId xmlns:a16="http://schemas.microsoft.com/office/drawing/2014/main" id="{8198A6C0-54AE-C945-0820-1A8ACE97B26C}"/>
              </a:ext>
            </a:extLst>
          </p:cNvPr>
          <p:cNvCxnSpPr>
            <a:cxnSpLocks/>
            <a:stCxn id="254" idx="1"/>
            <a:endCxn id="65" idx="0"/>
          </p:cNvCxnSpPr>
          <p:nvPr/>
        </p:nvCxnSpPr>
        <p:spPr>
          <a:xfrm rot="10800000" flipV="1">
            <a:off x="6969581" y="2142714"/>
            <a:ext cx="1412277" cy="333335"/>
          </a:xfrm>
          <a:prstGeom prst="curvedConnector2">
            <a:avLst/>
          </a:prstGeom>
          <a:noFill/>
          <a:ln w="19050" cap="flat" cmpd="sng" algn="ctr">
            <a:solidFill>
              <a:srgbClr val="ED7D31"/>
            </a:solidFill>
            <a:prstDash val="solid"/>
            <a:miter lim="800000"/>
            <a:tailEnd type="triangle"/>
          </a:ln>
          <a:effectLst/>
        </p:spPr>
      </p:cxnSp>
      <p:pic>
        <p:nvPicPr>
          <p:cNvPr id="281" name="Image 280" descr="Une image contenant symbole, texte, Police, logo&#10;&#10;Description générée automatiquement">
            <a:extLst>
              <a:ext uri="{FF2B5EF4-FFF2-40B4-BE49-F238E27FC236}">
                <a16:creationId xmlns:a16="http://schemas.microsoft.com/office/drawing/2014/main" id="{432E145D-A1D9-A023-69D8-A6646194798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072912" y="3850046"/>
            <a:ext cx="393155" cy="720000"/>
          </a:xfrm>
          <a:prstGeom prst="rect">
            <a:avLst/>
          </a:prstGeom>
        </p:spPr>
      </p:pic>
      <p:pic>
        <p:nvPicPr>
          <p:cNvPr id="285" name="Image 284" descr="Une image contenant Graphique, Police, logo, conception&#10;&#10;Description générée automatiquement">
            <a:extLst>
              <a:ext uri="{FF2B5EF4-FFF2-40B4-BE49-F238E27FC236}">
                <a16:creationId xmlns:a16="http://schemas.microsoft.com/office/drawing/2014/main" id="{565F9986-498A-6673-80FD-C2E638315075}"/>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3761575" y="3621920"/>
            <a:ext cx="720000" cy="720000"/>
          </a:xfrm>
          <a:prstGeom prst="rect">
            <a:avLst/>
          </a:prstGeom>
        </p:spPr>
      </p:pic>
      <p:pic>
        <p:nvPicPr>
          <p:cNvPr id="286" name="Image 285">
            <a:extLst>
              <a:ext uri="{FF2B5EF4-FFF2-40B4-BE49-F238E27FC236}">
                <a16:creationId xmlns:a16="http://schemas.microsoft.com/office/drawing/2014/main" id="{F58600D1-D0CA-C3DE-E663-F4E858DC094B}"/>
              </a:ext>
            </a:extLst>
          </p:cNvPr>
          <p:cNvPicPr>
            <a:picLocks noChangeAspect="1"/>
          </p:cNvPicPr>
          <p:nvPr/>
        </p:nvPicPr>
        <p:blipFill>
          <a:blip r:embed="rId8"/>
          <a:stretch>
            <a:fillRect/>
          </a:stretch>
        </p:blipFill>
        <p:spPr>
          <a:xfrm>
            <a:off x="8670482" y="3555661"/>
            <a:ext cx="1046459" cy="540000"/>
          </a:xfrm>
          <a:prstGeom prst="rect">
            <a:avLst/>
          </a:prstGeom>
        </p:spPr>
      </p:pic>
      <p:pic>
        <p:nvPicPr>
          <p:cNvPr id="287" name="Image 286">
            <a:extLst>
              <a:ext uri="{FF2B5EF4-FFF2-40B4-BE49-F238E27FC236}">
                <a16:creationId xmlns:a16="http://schemas.microsoft.com/office/drawing/2014/main" id="{E14E9E04-B96F-C274-0D6A-9000B81C542B}"/>
              </a:ext>
            </a:extLst>
          </p:cNvPr>
          <p:cNvPicPr>
            <a:picLocks noChangeAspect="1"/>
          </p:cNvPicPr>
          <p:nvPr/>
        </p:nvPicPr>
        <p:blipFill>
          <a:blip r:embed="rId9"/>
          <a:stretch>
            <a:fillRect/>
          </a:stretch>
        </p:blipFill>
        <p:spPr>
          <a:xfrm>
            <a:off x="7086390" y="4287480"/>
            <a:ext cx="1440000" cy="286283"/>
          </a:xfrm>
          <a:prstGeom prst="rect">
            <a:avLst/>
          </a:prstGeom>
        </p:spPr>
      </p:pic>
      <p:pic>
        <p:nvPicPr>
          <p:cNvPr id="289" name="Image 288" descr="Une image contenant Graphique, texte, Police, graphisme&#10;&#10;Description générée automatiquement">
            <a:extLst>
              <a:ext uri="{FF2B5EF4-FFF2-40B4-BE49-F238E27FC236}">
                <a16:creationId xmlns:a16="http://schemas.microsoft.com/office/drawing/2014/main" id="{D07E13EC-0FA6-2CDB-9DEA-B67FDD6EC5A7}"/>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6510694" y="4812216"/>
            <a:ext cx="606896" cy="720000"/>
          </a:xfrm>
          <a:prstGeom prst="rect">
            <a:avLst/>
          </a:prstGeom>
        </p:spPr>
      </p:pic>
      <p:cxnSp>
        <p:nvCxnSpPr>
          <p:cNvPr id="314" name="Connecteur droit avec flèche 28">
            <a:extLst>
              <a:ext uri="{FF2B5EF4-FFF2-40B4-BE49-F238E27FC236}">
                <a16:creationId xmlns:a16="http://schemas.microsoft.com/office/drawing/2014/main" id="{4D61C203-9BCE-5946-018A-991B7934F40D}"/>
              </a:ext>
            </a:extLst>
          </p:cNvPr>
          <p:cNvCxnSpPr>
            <a:cxnSpLocks/>
            <a:stCxn id="281" idx="2"/>
            <a:endCxn id="60" idx="1"/>
          </p:cNvCxnSpPr>
          <p:nvPr/>
        </p:nvCxnSpPr>
        <p:spPr>
          <a:xfrm rot="16200000" flipH="1">
            <a:off x="3032679" y="4806857"/>
            <a:ext cx="1434750" cy="961128"/>
          </a:xfrm>
          <a:prstGeom prst="curvedConnector2">
            <a:avLst/>
          </a:prstGeom>
          <a:noFill/>
          <a:ln w="19050" cap="flat" cmpd="sng" algn="ctr">
            <a:solidFill>
              <a:srgbClr val="92D050"/>
            </a:solidFill>
            <a:prstDash val="solid"/>
            <a:miter lim="800000"/>
            <a:tailEnd type="triangle"/>
          </a:ln>
          <a:effectLst/>
        </p:spPr>
      </p:cxnSp>
      <p:cxnSp>
        <p:nvCxnSpPr>
          <p:cNvPr id="317" name="Connecteur droit avec flèche 28">
            <a:extLst>
              <a:ext uri="{FF2B5EF4-FFF2-40B4-BE49-F238E27FC236}">
                <a16:creationId xmlns:a16="http://schemas.microsoft.com/office/drawing/2014/main" id="{2ADFDCA1-750E-594A-DF67-866F1190980B}"/>
              </a:ext>
            </a:extLst>
          </p:cNvPr>
          <p:cNvCxnSpPr>
            <a:cxnSpLocks/>
            <a:stCxn id="281" idx="2"/>
            <a:endCxn id="61" idx="0"/>
          </p:cNvCxnSpPr>
          <p:nvPr/>
        </p:nvCxnSpPr>
        <p:spPr>
          <a:xfrm rot="5400000">
            <a:off x="2061823" y="4324549"/>
            <a:ext cx="962170" cy="1453164"/>
          </a:xfrm>
          <a:prstGeom prst="curvedConnector3">
            <a:avLst>
              <a:gd name="adj1" fmla="val 50000"/>
            </a:avLst>
          </a:prstGeom>
          <a:noFill/>
          <a:ln w="19050" cap="flat" cmpd="sng" algn="ctr">
            <a:solidFill>
              <a:srgbClr val="92D050"/>
            </a:solidFill>
            <a:prstDash val="solid"/>
            <a:miter lim="800000"/>
            <a:tailEnd type="triangle"/>
          </a:ln>
          <a:effectLst/>
        </p:spPr>
      </p:cxnSp>
      <p:cxnSp>
        <p:nvCxnSpPr>
          <p:cNvPr id="320" name="Connecteur droit avec flèche 28">
            <a:extLst>
              <a:ext uri="{FF2B5EF4-FFF2-40B4-BE49-F238E27FC236}">
                <a16:creationId xmlns:a16="http://schemas.microsoft.com/office/drawing/2014/main" id="{E2A41A3E-A882-F75C-C8CF-ECCC7065A239}"/>
              </a:ext>
            </a:extLst>
          </p:cNvPr>
          <p:cNvCxnSpPr>
            <a:cxnSpLocks/>
            <a:stCxn id="65" idx="1"/>
            <a:endCxn id="84" idx="0"/>
          </p:cNvCxnSpPr>
          <p:nvPr/>
        </p:nvCxnSpPr>
        <p:spPr>
          <a:xfrm rot="10800000" flipV="1">
            <a:off x="1106080" y="3016050"/>
            <a:ext cx="5349273" cy="400894"/>
          </a:xfrm>
          <a:prstGeom prst="curvedConnector2">
            <a:avLst/>
          </a:prstGeom>
          <a:noFill/>
          <a:ln w="19050" cap="flat" cmpd="sng" algn="ctr">
            <a:solidFill>
              <a:srgbClr val="92D050"/>
            </a:solidFill>
            <a:prstDash val="solid"/>
            <a:miter lim="800000"/>
            <a:tailEnd type="triangle"/>
          </a:ln>
          <a:effectLst/>
        </p:spPr>
      </p:cxnSp>
      <p:sp>
        <p:nvSpPr>
          <p:cNvPr id="329" name="ZoneTexte 328">
            <a:extLst>
              <a:ext uri="{FF2B5EF4-FFF2-40B4-BE49-F238E27FC236}">
                <a16:creationId xmlns:a16="http://schemas.microsoft.com/office/drawing/2014/main" id="{B087D030-F100-5CC6-3C64-78B03EEE8AF8}"/>
              </a:ext>
            </a:extLst>
          </p:cNvPr>
          <p:cNvSpPr txBox="1"/>
          <p:nvPr/>
        </p:nvSpPr>
        <p:spPr>
          <a:xfrm>
            <a:off x="9956510" y="2889101"/>
            <a:ext cx="1196161" cy="400110"/>
          </a:xfrm>
          <a:prstGeom prst="rect">
            <a:avLst/>
          </a:prstGeom>
          <a:noFill/>
        </p:spPr>
        <p:txBody>
          <a:bodyPr wrap="none" rtlCol="0">
            <a:spAutoFit/>
          </a:bodyPr>
          <a:lstStyle/>
          <a:p>
            <a:r>
              <a:rPr lang="ar-DZ" sz="2000" b="1" dirty="0">
                <a:solidFill>
                  <a:srgbClr val="00B0F0"/>
                </a:solidFill>
              </a:rPr>
              <a:t>بناء القدرات</a:t>
            </a:r>
            <a:endParaRPr lang="en-GB" sz="2000" b="1" dirty="0">
              <a:solidFill>
                <a:srgbClr val="92D050"/>
              </a:solidFill>
              <a:latin typeface="Calibri" panose="020F0502020204030204"/>
            </a:endParaRPr>
          </a:p>
        </p:txBody>
      </p:sp>
      <p:cxnSp>
        <p:nvCxnSpPr>
          <p:cNvPr id="357" name="Connecteur droit avec flèche 28">
            <a:extLst>
              <a:ext uri="{FF2B5EF4-FFF2-40B4-BE49-F238E27FC236}">
                <a16:creationId xmlns:a16="http://schemas.microsoft.com/office/drawing/2014/main" id="{7A314E44-627E-342B-ADEB-C3A3EB1482CB}"/>
              </a:ext>
            </a:extLst>
          </p:cNvPr>
          <p:cNvCxnSpPr>
            <a:cxnSpLocks/>
            <a:stCxn id="281" idx="1"/>
            <a:endCxn id="84" idx="3"/>
          </p:cNvCxnSpPr>
          <p:nvPr/>
        </p:nvCxnSpPr>
        <p:spPr>
          <a:xfrm rot="10800000">
            <a:off x="1613516" y="3650400"/>
            <a:ext cx="1459396" cy="559647"/>
          </a:xfrm>
          <a:prstGeom prst="curvedConnector3">
            <a:avLst>
              <a:gd name="adj1" fmla="val 50000"/>
            </a:avLst>
          </a:prstGeom>
          <a:noFill/>
          <a:ln w="19050" cap="flat" cmpd="sng" algn="ctr">
            <a:solidFill>
              <a:srgbClr val="92D050"/>
            </a:solidFill>
            <a:prstDash val="solid"/>
            <a:miter lim="800000"/>
            <a:tailEnd type="triangle"/>
          </a:ln>
          <a:effectLst/>
        </p:spPr>
      </p:cxnSp>
      <p:sp>
        <p:nvSpPr>
          <p:cNvPr id="2" name="Rectangle 1">
            <a:extLst>
              <a:ext uri="{FF2B5EF4-FFF2-40B4-BE49-F238E27FC236}">
                <a16:creationId xmlns:a16="http://schemas.microsoft.com/office/drawing/2014/main" id="{5754C2B4-A6E9-8BAF-CC7F-5602CF39BC7E}"/>
              </a:ext>
            </a:extLst>
          </p:cNvPr>
          <p:cNvSpPr/>
          <p:nvPr/>
        </p:nvSpPr>
        <p:spPr>
          <a:xfrm>
            <a:off x="0" y="-17179"/>
            <a:ext cx="12192000" cy="179387"/>
          </a:xfrm>
          <a:prstGeom prst="rect">
            <a:avLst/>
          </a:prstGeom>
          <a:solidFill>
            <a:srgbClr val="4FA37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a:extLst>
              <a:ext uri="{FF2B5EF4-FFF2-40B4-BE49-F238E27FC236}">
                <a16:creationId xmlns:a16="http://schemas.microsoft.com/office/drawing/2014/main" id="{7CE734C8-9531-075C-239D-CCC4922D00B1}"/>
              </a:ext>
            </a:extLst>
          </p:cNvPr>
          <p:cNvSpPr txBox="1"/>
          <p:nvPr/>
        </p:nvSpPr>
        <p:spPr>
          <a:xfrm>
            <a:off x="2660625" y="505527"/>
            <a:ext cx="6009858" cy="461665"/>
          </a:xfrm>
          <a:prstGeom prst="rect">
            <a:avLst/>
          </a:prstGeom>
          <a:noFill/>
        </p:spPr>
        <p:txBody>
          <a:bodyPr wrap="square" rtlCol="0">
            <a:spAutoFit/>
          </a:bodyPr>
          <a:lstStyle/>
          <a:p>
            <a:pPr algn="r" rtl="1"/>
            <a:r>
              <a:rPr lang="ar-DZ" sz="2400" dirty="0"/>
              <a:t>خريطة أصحاب المصلحة: الأهداف والخطط الاستراتيجية</a:t>
            </a:r>
            <a:endParaRPr lang="fr-FR" sz="2400" dirty="0">
              <a:latin typeface="+mj-lt"/>
            </a:endParaRPr>
          </a:p>
        </p:txBody>
      </p:sp>
      <p:sp>
        <p:nvSpPr>
          <p:cNvPr id="88" name="Flèche : pentagone 14">
            <a:extLst>
              <a:ext uri="{FF2B5EF4-FFF2-40B4-BE49-F238E27FC236}">
                <a16:creationId xmlns:a16="http://schemas.microsoft.com/office/drawing/2014/main" id="{CF13B483-D4B3-8B40-0EF1-9CD27A506211}"/>
              </a:ext>
            </a:extLst>
          </p:cNvPr>
          <p:cNvSpPr/>
          <p:nvPr/>
        </p:nvSpPr>
        <p:spPr>
          <a:xfrm>
            <a:off x="7937500" y="6695793"/>
            <a:ext cx="4254500" cy="151361"/>
          </a:xfrm>
          <a:prstGeom prst="homePlate">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a:latin typeface="Calibri" panose="020F0502020204030204" pitchFamily="34" charset="0"/>
                <a:ea typeface="Times New Roman" panose="02020603050405020304" pitchFamily="18" charset="0"/>
              </a:rPr>
              <a:t>التكيف والاستراتيجية الجديدة</a:t>
            </a:r>
            <a:endParaRPr lang="ar-DZ" sz="1600" i="1" dirty="0">
              <a:latin typeface="Calibri" panose="020F0502020204030204" pitchFamily="34" charset="0"/>
              <a:ea typeface="Times New Roman" panose="02020603050405020304" pitchFamily="18" charset="0"/>
            </a:endParaRPr>
          </a:p>
        </p:txBody>
      </p:sp>
      <p:sp>
        <p:nvSpPr>
          <p:cNvPr id="92" name="Flèche : pentagone 15">
            <a:extLst>
              <a:ext uri="{FF2B5EF4-FFF2-40B4-BE49-F238E27FC236}">
                <a16:creationId xmlns:a16="http://schemas.microsoft.com/office/drawing/2014/main" id="{6943290A-86C4-3AE8-0FD6-8F26DD1BF9BB}"/>
              </a:ext>
            </a:extLst>
          </p:cNvPr>
          <p:cNvSpPr/>
          <p:nvPr/>
        </p:nvSpPr>
        <p:spPr>
          <a:xfrm>
            <a:off x="3992880" y="6695793"/>
            <a:ext cx="4450080" cy="151361"/>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b="1" dirty="0"/>
              <a:t>التنفيذ والتقييم الذاتي</a:t>
            </a:r>
            <a:endParaRPr lang="ar-DZ" b="1" dirty="0"/>
          </a:p>
        </p:txBody>
      </p:sp>
      <p:sp>
        <p:nvSpPr>
          <p:cNvPr id="96" name="Flèche : pentagone 16">
            <a:extLst>
              <a:ext uri="{FF2B5EF4-FFF2-40B4-BE49-F238E27FC236}">
                <a16:creationId xmlns:a16="http://schemas.microsoft.com/office/drawing/2014/main" id="{FF7C9490-C302-C773-80AE-6F541B20A5AF}"/>
              </a:ext>
            </a:extLst>
          </p:cNvPr>
          <p:cNvSpPr/>
          <p:nvPr/>
        </p:nvSpPr>
        <p:spPr>
          <a:xfrm>
            <a:off x="0" y="6695793"/>
            <a:ext cx="4089400" cy="159100"/>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err="1"/>
              <a:t>إستراتيجية</a:t>
            </a:r>
            <a:r>
              <a:rPr lang="ar-DZ" sz="1600" i="1" dirty="0"/>
              <a:t> </a:t>
            </a:r>
            <a:r>
              <a:rPr lang="fr-FR" sz="1600" i="1" dirty="0"/>
              <a:t>MWO </a:t>
            </a:r>
            <a:r>
              <a:rPr lang="ar-DZ" sz="1600" i="1" dirty="0"/>
              <a:t>للاتصالات</a:t>
            </a:r>
            <a:endParaRPr lang="fr-FR" sz="1600" i="1" dirty="0"/>
          </a:p>
        </p:txBody>
      </p:sp>
    </p:spTree>
    <p:extLst>
      <p:ext uri="{BB962C8B-B14F-4D97-AF65-F5344CB8AC3E}">
        <p14:creationId xmlns:p14="http://schemas.microsoft.com/office/powerpoint/2010/main" val="3388951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500"/>
                                        <p:tgtEl>
                                          <p:spTgt spid="68"/>
                                        </p:tgtEl>
                                      </p:cBhvr>
                                    </p:animEffect>
                                  </p:childTnLst>
                                </p:cTn>
                              </p:par>
                              <p:par>
                                <p:cTn id="8" presetID="10" presetClass="entr" presetSubtype="0" fill="hold"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500"/>
                                        <p:tgtEl>
                                          <p:spTgt spid="69"/>
                                        </p:tgtEl>
                                      </p:cBhvr>
                                    </p:animEffect>
                                  </p:childTnLst>
                                </p:cTn>
                              </p:par>
                              <p:par>
                                <p:cTn id="11" presetID="10" presetClass="entr" presetSubtype="0" fill="hold" nodeType="with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500"/>
                                        <p:tgtEl>
                                          <p:spTgt spid="70"/>
                                        </p:tgtEl>
                                      </p:cBhvr>
                                    </p:animEffect>
                                  </p:childTnLst>
                                </p:cTn>
                              </p:par>
                              <p:par>
                                <p:cTn id="14" presetID="10" presetClass="entr" presetSubtype="0" fill="hold" nodeType="withEffect">
                                  <p:stCondLst>
                                    <p:cond delay="0"/>
                                  </p:stCondLst>
                                  <p:childTnLst>
                                    <p:set>
                                      <p:cBhvr>
                                        <p:cTn id="15" dur="1" fill="hold">
                                          <p:stCondLst>
                                            <p:cond delay="0"/>
                                          </p:stCondLst>
                                        </p:cTn>
                                        <p:tgtEl>
                                          <p:spTgt spid="277"/>
                                        </p:tgtEl>
                                        <p:attrNameLst>
                                          <p:attrName>style.visibility</p:attrName>
                                        </p:attrNameLst>
                                      </p:cBhvr>
                                      <p:to>
                                        <p:strVal val="visible"/>
                                      </p:to>
                                    </p:set>
                                    <p:animEffect transition="in" filter="fade">
                                      <p:cBhvr>
                                        <p:cTn id="16" dur="500"/>
                                        <p:tgtEl>
                                          <p:spTgt spid="277"/>
                                        </p:tgtEl>
                                      </p:cBhvr>
                                    </p:animEffect>
                                  </p:childTnLst>
                                </p:cTn>
                              </p:par>
                              <p:par>
                                <p:cTn id="17" presetID="10" presetClass="entr" presetSubtype="0" fill="hold" nodeType="withEffect">
                                  <p:stCondLst>
                                    <p:cond delay="0"/>
                                  </p:stCondLst>
                                  <p:childTnLst>
                                    <p:set>
                                      <p:cBhvr>
                                        <p:cTn id="18" dur="1" fill="hold">
                                          <p:stCondLst>
                                            <p:cond delay="0"/>
                                          </p:stCondLst>
                                        </p:cTn>
                                        <p:tgtEl>
                                          <p:spTgt spid="254"/>
                                        </p:tgtEl>
                                        <p:attrNameLst>
                                          <p:attrName>style.visibility</p:attrName>
                                        </p:attrNameLst>
                                      </p:cBhvr>
                                      <p:to>
                                        <p:strVal val="visible"/>
                                      </p:to>
                                    </p:set>
                                    <p:animEffect transition="in" filter="fade">
                                      <p:cBhvr>
                                        <p:cTn id="19" dur="500"/>
                                        <p:tgtEl>
                                          <p:spTgt spid="25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nodeType="withEffect">
                                  <p:stCondLst>
                                    <p:cond delay="0"/>
                                  </p:stCondLst>
                                  <p:childTnLst>
                                    <p:set>
                                      <p:cBhvr>
                                        <p:cTn id="24" dur="1" fill="hold">
                                          <p:stCondLst>
                                            <p:cond delay="0"/>
                                          </p:stCondLst>
                                        </p:cTn>
                                        <p:tgtEl>
                                          <p:spTgt spid="252"/>
                                        </p:tgtEl>
                                        <p:attrNameLst>
                                          <p:attrName>style.visibility</p:attrName>
                                        </p:attrNameLst>
                                      </p:cBhvr>
                                      <p:to>
                                        <p:strVal val="visible"/>
                                      </p:to>
                                    </p:set>
                                    <p:animEffect transition="in" filter="fade">
                                      <p:cBhvr>
                                        <p:cTn id="25" dur="500"/>
                                        <p:tgtEl>
                                          <p:spTgt spid="25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par>
                                <p:cTn id="29" presetID="10" presetClass="entr" presetSubtype="0" fill="hold" nodeType="with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6"/>
                                        </p:tgtEl>
                                        <p:attrNameLst>
                                          <p:attrName>style.visibility</p:attrName>
                                        </p:attrNameLst>
                                      </p:cBhvr>
                                      <p:to>
                                        <p:strVal val="visible"/>
                                      </p:to>
                                    </p:set>
                                    <p:animEffect transition="in" filter="fade">
                                      <p:cBhvr>
                                        <p:cTn id="34" dur="500"/>
                                        <p:tgtEl>
                                          <p:spTgt spid="6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6"/>
                                        </p:tgtEl>
                                        <p:attrNameLst>
                                          <p:attrName>style.visibility</p:attrName>
                                        </p:attrNameLst>
                                      </p:cBhvr>
                                      <p:to>
                                        <p:strVal val="visible"/>
                                      </p:to>
                                    </p:set>
                                    <p:animEffect transition="in" filter="fade">
                                      <p:cBhvr>
                                        <p:cTn id="37" dur="500"/>
                                        <p:tgtEl>
                                          <p:spTgt spid="22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74"/>
                                        </p:tgtEl>
                                        <p:attrNameLst>
                                          <p:attrName>style.visibility</p:attrName>
                                        </p:attrNameLst>
                                      </p:cBhvr>
                                      <p:to>
                                        <p:strVal val="visible"/>
                                      </p:to>
                                    </p:set>
                                    <p:animEffect transition="in" filter="fade">
                                      <p:cBhvr>
                                        <p:cTn id="42" dur="500"/>
                                        <p:tgtEl>
                                          <p:spTgt spid="74"/>
                                        </p:tgtEl>
                                      </p:cBhvr>
                                    </p:animEffect>
                                  </p:childTnLst>
                                </p:cTn>
                              </p:par>
                              <p:par>
                                <p:cTn id="43" presetID="10" presetClass="entr" presetSubtype="0" fill="hold" nodeType="withEffect">
                                  <p:stCondLst>
                                    <p:cond delay="0"/>
                                  </p:stCondLst>
                                  <p:childTnLst>
                                    <p:set>
                                      <p:cBhvr>
                                        <p:cTn id="44" dur="1" fill="hold">
                                          <p:stCondLst>
                                            <p:cond delay="0"/>
                                          </p:stCondLst>
                                        </p:cTn>
                                        <p:tgtEl>
                                          <p:spTgt spid="87"/>
                                        </p:tgtEl>
                                        <p:attrNameLst>
                                          <p:attrName>style.visibility</p:attrName>
                                        </p:attrNameLst>
                                      </p:cBhvr>
                                      <p:to>
                                        <p:strVal val="visible"/>
                                      </p:to>
                                    </p:set>
                                    <p:animEffect transition="in" filter="fade">
                                      <p:cBhvr>
                                        <p:cTn id="45" dur="500"/>
                                        <p:tgtEl>
                                          <p:spTgt spid="87"/>
                                        </p:tgtEl>
                                      </p:cBhvr>
                                    </p:animEffect>
                                  </p:childTnLst>
                                </p:cTn>
                              </p:par>
                              <p:par>
                                <p:cTn id="46" presetID="10" presetClass="entr" presetSubtype="0" fill="hold" nodeType="withEffect">
                                  <p:stCondLst>
                                    <p:cond delay="0"/>
                                  </p:stCondLst>
                                  <p:childTnLst>
                                    <p:set>
                                      <p:cBhvr>
                                        <p:cTn id="47" dur="1" fill="hold">
                                          <p:stCondLst>
                                            <p:cond delay="0"/>
                                          </p:stCondLst>
                                        </p:cTn>
                                        <p:tgtEl>
                                          <p:spTgt spid="89"/>
                                        </p:tgtEl>
                                        <p:attrNameLst>
                                          <p:attrName>style.visibility</p:attrName>
                                        </p:attrNameLst>
                                      </p:cBhvr>
                                      <p:to>
                                        <p:strVal val="visible"/>
                                      </p:to>
                                    </p:set>
                                    <p:animEffect transition="in" filter="fade">
                                      <p:cBhvr>
                                        <p:cTn id="48" dur="500"/>
                                        <p:tgtEl>
                                          <p:spTgt spid="89"/>
                                        </p:tgtEl>
                                      </p:cBhvr>
                                    </p:animEffect>
                                  </p:childTnLst>
                                </p:cTn>
                              </p:par>
                              <p:par>
                                <p:cTn id="49" presetID="10" presetClass="entr" presetSubtype="0" fill="hold" nodeType="with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fade">
                                      <p:cBhvr>
                                        <p:cTn id="51" dur="500"/>
                                        <p:tgtEl>
                                          <p:spTgt spid="73"/>
                                        </p:tgtEl>
                                      </p:cBhvr>
                                    </p:animEffect>
                                  </p:childTnLst>
                                </p:cTn>
                              </p:par>
                              <p:par>
                                <p:cTn id="52" presetID="10" presetClass="entr" presetSubtype="0" fill="hold" nodeType="withEffect">
                                  <p:stCondLst>
                                    <p:cond delay="0"/>
                                  </p:stCondLst>
                                  <p:childTnLst>
                                    <p:set>
                                      <p:cBhvr>
                                        <p:cTn id="53" dur="1" fill="hold">
                                          <p:stCondLst>
                                            <p:cond delay="0"/>
                                          </p:stCondLst>
                                        </p:cTn>
                                        <p:tgtEl>
                                          <p:spTgt spid="72"/>
                                        </p:tgtEl>
                                        <p:attrNameLst>
                                          <p:attrName>style.visibility</p:attrName>
                                        </p:attrNameLst>
                                      </p:cBhvr>
                                      <p:to>
                                        <p:strVal val="visible"/>
                                      </p:to>
                                    </p:set>
                                    <p:animEffect transition="in" filter="fade">
                                      <p:cBhvr>
                                        <p:cTn id="54" dur="500"/>
                                        <p:tgtEl>
                                          <p:spTgt spid="72"/>
                                        </p:tgtEl>
                                      </p:cBhvr>
                                    </p:animEffect>
                                  </p:childTnLst>
                                </p:cTn>
                              </p:par>
                              <p:par>
                                <p:cTn id="55" presetID="10" presetClass="entr" presetSubtype="0" fill="hold" nodeType="withEffect">
                                  <p:stCondLst>
                                    <p:cond delay="0"/>
                                  </p:stCondLst>
                                  <p:childTnLst>
                                    <p:set>
                                      <p:cBhvr>
                                        <p:cTn id="56" dur="1" fill="hold">
                                          <p:stCondLst>
                                            <p:cond delay="0"/>
                                          </p:stCondLst>
                                        </p:cTn>
                                        <p:tgtEl>
                                          <p:spTgt spid="93"/>
                                        </p:tgtEl>
                                        <p:attrNameLst>
                                          <p:attrName>style.visibility</p:attrName>
                                        </p:attrNameLst>
                                      </p:cBhvr>
                                      <p:to>
                                        <p:strVal val="visible"/>
                                      </p:to>
                                    </p:set>
                                    <p:animEffect transition="in" filter="fade">
                                      <p:cBhvr>
                                        <p:cTn id="57" dur="500"/>
                                        <p:tgtEl>
                                          <p:spTgt spid="93"/>
                                        </p:tgtEl>
                                      </p:cBhvr>
                                    </p:animEffect>
                                  </p:childTnLst>
                                </p:cTn>
                              </p:par>
                              <p:par>
                                <p:cTn id="58" presetID="10" presetClass="entr" presetSubtype="0" fill="hold" nodeType="withEffect">
                                  <p:stCondLst>
                                    <p:cond delay="0"/>
                                  </p:stCondLst>
                                  <p:childTnLst>
                                    <p:set>
                                      <p:cBhvr>
                                        <p:cTn id="59" dur="1" fill="hold">
                                          <p:stCondLst>
                                            <p:cond delay="0"/>
                                          </p:stCondLst>
                                        </p:cTn>
                                        <p:tgtEl>
                                          <p:spTgt spid="71"/>
                                        </p:tgtEl>
                                        <p:attrNameLst>
                                          <p:attrName>style.visibility</p:attrName>
                                        </p:attrNameLst>
                                      </p:cBhvr>
                                      <p:to>
                                        <p:strVal val="visible"/>
                                      </p:to>
                                    </p:set>
                                    <p:animEffect transition="in" filter="fade">
                                      <p:cBhvr>
                                        <p:cTn id="60" dur="500"/>
                                        <p:tgtEl>
                                          <p:spTgt spid="7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29"/>
                                        </p:tgtEl>
                                        <p:attrNameLst>
                                          <p:attrName>style.visibility</p:attrName>
                                        </p:attrNameLst>
                                      </p:cBhvr>
                                      <p:to>
                                        <p:strVal val="visible"/>
                                      </p:to>
                                    </p:set>
                                    <p:animEffect transition="in" filter="fade">
                                      <p:cBhvr>
                                        <p:cTn id="63" dur="500"/>
                                        <p:tgtEl>
                                          <p:spTgt spid="329"/>
                                        </p:tgtEl>
                                      </p:cBhvr>
                                    </p:animEffect>
                                  </p:childTnLst>
                                </p:cTn>
                              </p:par>
                              <p:par>
                                <p:cTn id="64" presetID="10" presetClass="entr" presetSubtype="0" fill="hold" nodeType="with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fade">
                                      <p:cBhvr>
                                        <p:cTn id="66" dur="500"/>
                                        <p:tgtEl>
                                          <p:spTgt spid="6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7"/>
                                        </p:tgtEl>
                                        <p:attrNameLst>
                                          <p:attrName>style.visibility</p:attrName>
                                        </p:attrNameLst>
                                      </p:cBhvr>
                                      <p:to>
                                        <p:strVal val="visible"/>
                                      </p:to>
                                    </p:set>
                                    <p:animEffect transition="in" filter="fade">
                                      <p:cBhvr>
                                        <p:cTn id="69" dur="500"/>
                                        <p:tgtEl>
                                          <p:spTgt spid="6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fade">
                                      <p:cBhvr>
                                        <p:cTn id="72" dur="500"/>
                                        <p:tgtEl>
                                          <p:spTgt spid="56"/>
                                        </p:tgtEl>
                                      </p:cBhvr>
                                    </p:animEffect>
                                  </p:childTnLst>
                                </p:cTn>
                              </p:par>
                              <p:par>
                                <p:cTn id="73" presetID="10" presetClass="entr" presetSubtype="0" fill="hold" nodeType="withEffect">
                                  <p:stCondLst>
                                    <p:cond delay="0"/>
                                  </p:stCondLst>
                                  <p:childTnLst>
                                    <p:set>
                                      <p:cBhvr>
                                        <p:cTn id="74" dur="1" fill="hold">
                                          <p:stCondLst>
                                            <p:cond delay="0"/>
                                          </p:stCondLst>
                                        </p:cTn>
                                        <p:tgtEl>
                                          <p:spTgt spid="281"/>
                                        </p:tgtEl>
                                        <p:attrNameLst>
                                          <p:attrName>style.visibility</p:attrName>
                                        </p:attrNameLst>
                                      </p:cBhvr>
                                      <p:to>
                                        <p:strVal val="visible"/>
                                      </p:to>
                                    </p:set>
                                    <p:animEffect transition="in" filter="fade">
                                      <p:cBhvr>
                                        <p:cTn id="75" dur="500"/>
                                        <p:tgtEl>
                                          <p:spTgt spid="281"/>
                                        </p:tgtEl>
                                      </p:cBhvr>
                                    </p:animEffect>
                                  </p:childTnLst>
                                </p:cTn>
                              </p:par>
                              <p:par>
                                <p:cTn id="76" presetID="10" presetClass="entr" presetSubtype="0" fill="hold" nodeType="withEffect">
                                  <p:stCondLst>
                                    <p:cond delay="0"/>
                                  </p:stCondLst>
                                  <p:childTnLst>
                                    <p:set>
                                      <p:cBhvr>
                                        <p:cTn id="77" dur="1" fill="hold">
                                          <p:stCondLst>
                                            <p:cond delay="0"/>
                                          </p:stCondLst>
                                        </p:cTn>
                                        <p:tgtEl>
                                          <p:spTgt spid="285"/>
                                        </p:tgtEl>
                                        <p:attrNameLst>
                                          <p:attrName>style.visibility</p:attrName>
                                        </p:attrNameLst>
                                      </p:cBhvr>
                                      <p:to>
                                        <p:strVal val="visible"/>
                                      </p:to>
                                    </p:set>
                                    <p:animEffect transition="in" filter="fade">
                                      <p:cBhvr>
                                        <p:cTn id="78" dur="500"/>
                                        <p:tgtEl>
                                          <p:spTgt spid="285"/>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55"/>
                                        </p:tgtEl>
                                        <p:attrNameLst>
                                          <p:attrName>style.visibility</p:attrName>
                                        </p:attrNameLst>
                                      </p:cBhvr>
                                      <p:to>
                                        <p:strVal val="visible"/>
                                      </p:to>
                                    </p:set>
                                    <p:animEffect transition="in" filter="fade">
                                      <p:cBhvr>
                                        <p:cTn id="81" dur="500"/>
                                        <p:tgtEl>
                                          <p:spTgt spid="55"/>
                                        </p:tgtEl>
                                      </p:cBhvr>
                                    </p:animEffect>
                                  </p:childTnLst>
                                </p:cTn>
                              </p:par>
                              <p:par>
                                <p:cTn id="82" presetID="10" presetClass="entr" presetSubtype="0" fill="hold" nodeType="withEffect">
                                  <p:stCondLst>
                                    <p:cond delay="0"/>
                                  </p:stCondLst>
                                  <p:childTnLst>
                                    <p:set>
                                      <p:cBhvr>
                                        <p:cTn id="83" dur="1" fill="hold">
                                          <p:stCondLst>
                                            <p:cond delay="0"/>
                                          </p:stCondLst>
                                        </p:cTn>
                                        <p:tgtEl>
                                          <p:spTgt spid="289"/>
                                        </p:tgtEl>
                                        <p:attrNameLst>
                                          <p:attrName>style.visibility</p:attrName>
                                        </p:attrNameLst>
                                      </p:cBhvr>
                                      <p:to>
                                        <p:strVal val="visible"/>
                                      </p:to>
                                    </p:set>
                                    <p:animEffect transition="in" filter="fade">
                                      <p:cBhvr>
                                        <p:cTn id="84" dur="500"/>
                                        <p:tgtEl>
                                          <p:spTgt spid="289"/>
                                        </p:tgtEl>
                                      </p:cBhvr>
                                    </p:animEffect>
                                  </p:childTnLst>
                                </p:cTn>
                              </p:par>
                              <p:par>
                                <p:cTn id="85" presetID="10" presetClass="entr" presetSubtype="0" fill="hold" nodeType="withEffect">
                                  <p:stCondLst>
                                    <p:cond delay="0"/>
                                  </p:stCondLst>
                                  <p:childTnLst>
                                    <p:set>
                                      <p:cBhvr>
                                        <p:cTn id="86" dur="1" fill="hold">
                                          <p:stCondLst>
                                            <p:cond delay="0"/>
                                          </p:stCondLst>
                                        </p:cTn>
                                        <p:tgtEl>
                                          <p:spTgt spid="287"/>
                                        </p:tgtEl>
                                        <p:attrNameLst>
                                          <p:attrName>style.visibility</p:attrName>
                                        </p:attrNameLst>
                                      </p:cBhvr>
                                      <p:to>
                                        <p:strVal val="visible"/>
                                      </p:to>
                                    </p:set>
                                    <p:animEffect transition="in" filter="fade">
                                      <p:cBhvr>
                                        <p:cTn id="87" dur="500"/>
                                        <p:tgtEl>
                                          <p:spTgt spid="287"/>
                                        </p:tgtEl>
                                      </p:cBhvr>
                                    </p:animEffect>
                                  </p:childTnLst>
                                </p:cTn>
                              </p:par>
                              <p:par>
                                <p:cTn id="88" presetID="10" presetClass="entr" presetSubtype="0" fill="hold" nodeType="withEffect">
                                  <p:stCondLst>
                                    <p:cond delay="0"/>
                                  </p:stCondLst>
                                  <p:childTnLst>
                                    <p:set>
                                      <p:cBhvr>
                                        <p:cTn id="89" dur="1" fill="hold">
                                          <p:stCondLst>
                                            <p:cond delay="0"/>
                                          </p:stCondLst>
                                        </p:cTn>
                                        <p:tgtEl>
                                          <p:spTgt spid="286"/>
                                        </p:tgtEl>
                                        <p:attrNameLst>
                                          <p:attrName>style.visibility</p:attrName>
                                        </p:attrNameLst>
                                      </p:cBhvr>
                                      <p:to>
                                        <p:strVal val="visible"/>
                                      </p:to>
                                    </p:set>
                                    <p:animEffect transition="in" filter="fade">
                                      <p:cBhvr>
                                        <p:cTn id="90" dur="500"/>
                                        <p:tgtEl>
                                          <p:spTgt spid="286"/>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84"/>
                                        </p:tgtEl>
                                        <p:attrNameLst>
                                          <p:attrName>style.visibility</p:attrName>
                                        </p:attrNameLst>
                                      </p:cBhvr>
                                      <p:to>
                                        <p:strVal val="visible"/>
                                      </p:to>
                                    </p:set>
                                    <p:animEffect transition="in" filter="fade">
                                      <p:cBhvr>
                                        <p:cTn id="95" dur="500"/>
                                        <p:tgtEl>
                                          <p:spTgt spid="84"/>
                                        </p:tgtEl>
                                      </p:cBhvr>
                                    </p:animEffect>
                                  </p:childTnLst>
                                </p:cTn>
                              </p:par>
                              <p:par>
                                <p:cTn id="96" presetID="10" presetClass="entr" presetSubtype="0" fill="hold" nodeType="withEffect">
                                  <p:stCondLst>
                                    <p:cond delay="0"/>
                                  </p:stCondLst>
                                  <p:childTnLst>
                                    <p:set>
                                      <p:cBhvr>
                                        <p:cTn id="97" dur="1" fill="hold">
                                          <p:stCondLst>
                                            <p:cond delay="0"/>
                                          </p:stCondLst>
                                        </p:cTn>
                                        <p:tgtEl>
                                          <p:spTgt spid="320"/>
                                        </p:tgtEl>
                                        <p:attrNameLst>
                                          <p:attrName>style.visibility</p:attrName>
                                        </p:attrNameLst>
                                      </p:cBhvr>
                                      <p:to>
                                        <p:strVal val="visible"/>
                                      </p:to>
                                    </p:set>
                                    <p:animEffect transition="in" filter="fade">
                                      <p:cBhvr>
                                        <p:cTn id="98" dur="500"/>
                                        <p:tgtEl>
                                          <p:spTgt spid="320"/>
                                        </p:tgtEl>
                                      </p:cBhvr>
                                    </p:animEffect>
                                  </p:childTnLst>
                                </p:cTn>
                              </p:par>
                              <p:par>
                                <p:cTn id="99" presetID="10" presetClass="entr" presetSubtype="0" fill="hold" nodeType="withEffect">
                                  <p:stCondLst>
                                    <p:cond delay="0"/>
                                  </p:stCondLst>
                                  <p:childTnLst>
                                    <p:set>
                                      <p:cBhvr>
                                        <p:cTn id="100" dur="1" fill="hold">
                                          <p:stCondLst>
                                            <p:cond delay="0"/>
                                          </p:stCondLst>
                                        </p:cTn>
                                        <p:tgtEl>
                                          <p:spTgt spid="78"/>
                                        </p:tgtEl>
                                        <p:attrNameLst>
                                          <p:attrName>style.visibility</p:attrName>
                                        </p:attrNameLst>
                                      </p:cBhvr>
                                      <p:to>
                                        <p:strVal val="visible"/>
                                      </p:to>
                                    </p:set>
                                    <p:animEffect transition="in" filter="fade">
                                      <p:cBhvr>
                                        <p:cTn id="101" dur="500"/>
                                        <p:tgtEl>
                                          <p:spTgt spid="78"/>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61"/>
                                        </p:tgtEl>
                                        <p:attrNameLst>
                                          <p:attrName>style.visibility</p:attrName>
                                        </p:attrNameLst>
                                      </p:cBhvr>
                                      <p:to>
                                        <p:strVal val="visible"/>
                                      </p:to>
                                    </p:set>
                                    <p:animEffect transition="in" filter="fade">
                                      <p:cBhvr>
                                        <p:cTn id="104" dur="500"/>
                                        <p:tgtEl>
                                          <p:spTgt spid="61"/>
                                        </p:tgtEl>
                                      </p:cBhvr>
                                    </p:animEffect>
                                  </p:childTnLst>
                                </p:cTn>
                              </p:par>
                              <p:par>
                                <p:cTn id="105" presetID="10" presetClass="entr" presetSubtype="0" fill="hold" nodeType="withEffect">
                                  <p:stCondLst>
                                    <p:cond delay="0"/>
                                  </p:stCondLst>
                                  <p:childTnLst>
                                    <p:set>
                                      <p:cBhvr>
                                        <p:cTn id="106" dur="1" fill="hold">
                                          <p:stCondLst>
                                            <p:cond delay="0"/>
                                          </p:stCondLst>
                                        </p:cTn>
                                        <p:tgtEl>
                                          <p:spTgt spid="76"/>
                                        </p:tgtEl>
                                        <p:attrNameLst>
                                          <p:attrName>style.visibility</p:attrName>
                                        </p:attrNameLst>
                                      </p:cBhvr>
                                      <p:to>
                                        <p:strVal val="visible"/>
                                      </p:to>
                                    </p:set>
                                    <p:animEffect transition="in" filter="fade">
                                      <p:cBhvr>
                                        <p:cTn id="107" dur="500"/>
                                        <p:tgtEl>
                                          <p:spTgt spid="76"/>
                                        </p:tgtEl>
                                      </p:cBhvr>
                                    </p:animEffect>
                                  </p:childTnLst>
                                </p:cTn>
                              </p:par>
                              <p:par>
                                <p:cTn id="108" presetID="10" presetClass="entr" presetSubtype="0" fill="hold" nodeType="withEffect">
                                  <p:stCondLst>
                                    <p:cond delay="0"/>
                                  </p:stCondLst>
                                  <p:childTnLst>
                                    <p:set>
                                      <p:cBhvr>
                                        <p:cTn id="109" dur="1" fill="hold">
                                          <p:stCondLst>
                                            <p:cond delay="0"/>
                                          </p:stCondLst>
                                        </p:cTn>
                                        <p:tgtEl>
                                          <p:spTgt spid="317"/>
                                        </p:tgtEl>
                                        <p:attrNameLst>
                                          <p:attrName>style.visibility</p:attrName>
                                        </p:attrNameLst>
                                      </p:cBhvr>
                                      <p:to>
                                        <p:strVal val="visible"/>
                                      </p:to>
                                    </p:set>
                                    <p:animEffect transition="in" filter="fade">
                                      <p:cBhvr>
                                        <p:cTn id="110" dur="500"/>
                                        <p:tgtEl>
                                          <p:spTgt spid="317"/>
                                        </p:tgtEl>
                                      </p:cBhvr>
                                    </p:animEffect>
                                  </p:childTnLst>
                                </p:cTn>
                              </p:par>
                              <p:par>
                                <p:cTn id="111" presetID="10" presetClass="entr" presetSubtype="0" fill="hold" nodeType="withEffect">
                                  <p:stCondLst>
                                    <p:cond delay="0"/>
                                  </p:stCondLst>
                                  <p:childTnLst>
                                    <p:set>
                                      <p:cBhvr>
                                        <p:cTn id="112" dur="1" fill="hold">
                                          <p:stCondLst>
                                            <p:cond delay="0"/>
                                          </p:stCondLst>
                                        </p:cTn>
                                        <p:tgtEl>
                                          <p:spTgt spid="314"/>
                                        </p:tgtEl>
                                        <p:attrNameLst>
                                          <p:attrName>style.visibility</p:attrName>
                                        </p:attrNameLst>
                                      </p:cBhvr>
                                      <p:to>
                                        <p:strVal val="visible"/>
                                      </p:to>
                                    </p:set>
                                    <p:animEffect transition="in" filter="fade">
                                      <p:cBhvr>
                                        <p:cTn id="113" dur="500"/>
                                        <p:tgtEl>
                                          <p:spTgt spid="314"/>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60"/>
                                        </p:tgtEl>
                                        <p:attrNameLst>
                                          <p:attrName>style.visibility</p:attrName>
                                        </p:attrNameLst>
                                      </p:cBhvr>
                                      <p:to>
                                        <p:strVal val="visible"/>
                                      </p:to>
                                    </p:set>
                                    <p:animEffect transition="in" filter="fade">
                                      <p:cBhvr>
                                        <p:cTn id="116" dur="500"/>
                                        <p:tgtEl>
                                          <p:spTgt spid="60"/>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83"/>
                                        </p:tgtEl>
                                        <p:attrNameLst>
                                          <p:attrName>style.visibility</p:attrName>
                                        </p:attrNameLst>
                                      </p:cBhvr>
                                      <p:to>
                                        <p:strVal val="visible"/>
                                      </p:to>
                                    </p:set>
                                    <p:animEffect transition="in" filter="fade">
                                      <p:cBhvr>
                                        <p:cTn id="119" dur="500"/>
                                        <p:tgtEl>
                                          <p:spTgt spid="83"/>
                                        </p:tgtEl>
                                      </p:cBhvr>
                                    </p:animEffect>
                                  </p:childTnLst>
                                </p:cTn>
                              </p:par>
                              <p:par>
                                <p:cTn id="120" presetID="10" presetClass="entr" presetSubtype="0" fill="hold" nodeType="withEffect">
                                  <p:stCondLst>
                                    <p:cond delay="0"/>
                                  </p:stCondLst>
                                  <p:childTnLst>
                                    <p:set>
                                      <p:cBhvr>
                                        <p:cTn id="121" dur="1" fill="hold">
                                          <p:stCondLst>
                                            <p:cond delay="0"/>
                                          </p:stCondLst>
                                        </p:cTn>
                                        <p:tgtEl>
                                          <p:spTgt spid="75"/>
                                        </p:tgtEl>
                                        <p:attrNameLst>
                                          <p:attrName>style.visibility</p:attrName>
                                        </p:attrNameLst>
                                      </p:cBhvr>
                                      <p:to>
                                        <p:strVal val="visible"/>
                                      </p:to>
                                    </p:set>
                                    <p:animEffect transition="in" filter="fade">
                                      <p:cBhvr>
                                        <p:cTn id="122" dur="500"/>
                                        <p:tgtEl>
                                          <p:spTgt spid="75"/>
                                        </p:tgtEl>
                                      </p:cBhvr>
                                    </p:animEffect>
                                  </p:childTnLst>
                                </p:cTn>
                              </p:par>
                              <p:par>
                                <p:cTn id="123" presetID="10" presetClass="entr" presetSubtype="0" fill="hold" nodeType="withEffect">
                                  <p:stCondLst>
                                    <p:cond delay="0"/>
                                  </p:stCondLst>
                                  <p:childTnLst>
                                    <p:set>
                                      <p:cBhvr>
                                        <p:cTn id="124" dur="1" fill="hold">
                                          <p:stCondLst>
                                            <p:cond delay="0"/>
                                          </p:stCondLst>
                                        </p:cTn>
                                        <p:tgtEl>
                                          <p:spTgt spid="77"/>
                                        </p:tgtEl>
                                        <p:attrNameLst>
                                          <p:attrName>style.visibility</p:attrName>
                                        </p:attrNameLst>
                                      </p:cBhvr>
                                      <p:to>
                                        <p:strVal val="visible"/>
                                      </p:to>
                                    </p:set>
                                    <p:animEffect transition="in" filter="fade">
                                      <p:cBhvr>
                                        <p:cTn id="125" dur="500"/>
                                        <p:tgtEl>
                                          <p:spTgt spid="77"/>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59"/>
                                        </p:tgtEl>
                                        <p:attrNameLst>
                                          <p:attrName>style.visibility</p:attrName>
                                        </p:attrNameLst>
                                      </p:cBhvr>
                                      <p:to>
                                        <p:strVal val="visible"/>
                                      </p:to>
                                    </p:set>
                                    <p:animEffect transition="in" filter="fade">
                                      <p:cBhvr>
                                        <p:cTn id="128" dur="500"/>
                                        <p:tgtEl>
                                          <p:spTgt spid="59"/>
                                        </p:tgtEl>
                                      </p:cBhvr>
                                    </p:animEffect>
                                  </p:childTnLst>
                                </p:cTn>
                              </p:par>
                              <p:par>
                                <p:cTn id="129" presetID="10" presetClass="entr" presetSubtype="0" fill="hold" nodeType="withEffect">
                                  <p:stCondLst>
                                    <p:cond delay="0"/>
                                  </p:stCondLst>
                                  <p:childTnLst>
                                    <p:set>
                                      <p:cBhvr>
                                        <p:cTn id="130" dur="1" fill="hold">
                                          <p:stCondLst>
                                            <p:cond delay="0"/>
                                          </p:stCondLst>
                                        </p:cTn>
                                        <p:tgtEl>
                                          <p:spTgt spid="82"/>
                                        </p:tgtEl>
                                        <p:attrNameLst>
                                          <p:attrName>style.visibility</p:attrName>
                                        </p:attrNameLst>
                                      </p:cBhvr>
                                      <p:to>
                                        <p:strVal val="visible"/>
                                      </p:to>
                                    </p:set>
                                    <p:animEffect transition="in" filter="fade">
                                      <p:cBhvr>
                                        <p:cTn id="131" dur="500"/>
                                        <p:tgtEl>
                                          <p:spTgt spid="82"/>
                                        </p:tgtEl>
                                      </p:cBhvr>
                                    </p:animEffect>
                                  </p:childTnLst>
                                </p:cTn>
                              </p:par>
                              <p:par>
                                <p:cTn id="132" presetID="10" presetClass="entr" presetSubtype="0" fill="hold" nodeType="withEffect">
                                  <p:stCondLst>
                                    <p:cond delay="0"/>
                                  </p:stCondLst>
                                  <p:childTnLst>
                                    <p:set>
                                      <p:cBhvr>
                                        <p:cTn id="133" dur="1" fill="hold">
                                          <p:stCondLst>
                                            <p:cond delay="0"/>
                                          </p:stCondLst>
                                        </p:cTn>
                                        <p:tgtEl>
                                          <p:spTgt spid="81"/>
                                        </p:tgtEl>
                                        <p:attrNameLst>
                                          <p:attrName>style.visibility</p:attrName>
                                        </p:attrNameLst>
                                      </p:cBhvr>
                                      <p:to>
                                        <p:strVal val="visible"/>
                                      </p:to>
                                    </p:set>
                                    <p:animEffect transition="in" filter="fade">
                                      <p:cBhvr>
                                        <p:cTn id="134" dur="500"/>
                                        <p:tgtEl>
                                          <p:spTgt spid="81"/>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62"/>
                                        </p:tgtEl>
                                        <p:attrNameLst>
                                          <p:attrName>style.visibility</p:attrName>
                                        </p:attrNameLst>
                                      </p:cBhvr>
                                      <p:to>
                                        <p:strVal val="visible"/>
                                      </p:to>
                                    </p:set>
                                    <p:animEffect transition="in" filter="fade">
                                      <p:cBhvr>
                                        <p:cTn id="137" dur="500"/>
                                        <p:tgtEl>
                                          <p:spTgt spid="62"/>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58"/>
                                        </p:tgtEl>
                                        <p:attrNameLst>
                                          <p:attrName>style.visibility</p:attrName>
                                        </p:attrNameLst>
                                      </p:cBhvr>
                                      <p:to>
                                        <p:strVal val="visible"/>
                                      </p:to>
                                    </p:set>
                                    <p:animEffect transition="in" filter="fade">
                                      <p:cBhvr>
                                        <p:cTn id="140" dur="500"/>
                                        <p:tgtEl>
                                          <p:spTgt spid="58"/>
                                        </p:tgtEl>
                                      </p:cBhvr>
                                    </p:animEffect>
                                  </p:childTnLst>
                                </p:cTn>
                              </p:par>
                              <p:par>
                                <p:cTn id="141" presetID="10" presetClass="entr" presetSubtype="0" fill="hold" nodeType="withEffect">
                                  <p:stCondLst>
                                    <p:cond delay="0"/>
                                  </p:stCondLst>
                                  <p:childTnLst>
                                    <p:set>
                                      <p:cBhvr>
                                        <p:cTn id="142" dur="1" fill="hold">
                                          <p:stCondLst>
                                            <p:cond delay="0"/>
                                          </p:stCondLst>
                                        </p:cTn>
                                        <p:tgtEl>
                                          <p:spTgt spid="94"/>
                                        </p:tgtEl>
                                        <p:attrNameLst>
                                          <p:attrName>style.visibility</p:attrName>
                                        </p:attrNameLst>
                                      </p:cBhvr>
                                      <p:to>
                                        <p:strVal val="visible"/>
                                      </p:to>
                                    </p:set>
                                    <p:animEffect transition="in" filter="fade">
                                      <p:cBhvr>
                                        <p:cTn id="143" dur="500"/>
                                        <p:tgtEl>
                                          <p:spTgt spid="94"/>
                                        </p:tgtEl>
                                      </p:cBhvr>
                                    </p:animEffect>
                                  </p:childTnLst>
                                </p:cTn>
                              </p:par>
                              <p:par>
                                <p:cTn id="144" presetID="10" presetClass="entr" presetSubtype="0" fill="hold" nodeType="withEffect">
                                  <p:stCondLst>
                                    <p:cond delay="0"/>
                                  </p:stCondLst>
                                  <p:childTnLst>
                                    <p:set>
                                      <p:cBhvr>
                                        <p:cTn id="145" dur="1" fill="hold">
                                          <p:stCondLst>
                                            <p:cond delay="0"/>
                                          </p:stCondLst>
                                        </p:cTn>
                                        <p:tgtEl>
                                          <p:spTgt spid="85"/>
                                        </p:tgtEl>
                                        <p:attrNameLst>
                                          <p:attrName>style.visibility</p:attrName>
                                        </p:attrNameLst>
                                      </p:cBhvr>
                                      <p:to>
                                        <p:strVal val="visible"/>
                                      </p:to>
                                    </p:set>
                                    <p:animEffect transition="in" filter="fade">
                                      <p:cBhvr>
                                        <p:cTn id="146" dur="500"/>
                                        <p:tgtEl>
                                          <p:spTgt spid="85"/>
                                        </p:tgtEl>
                                      </p:cBhvr>
                                    </p:animEffect>
                                  </p:childTnLst>
                                </p:cTn>
                              </p:par>
                              <p:par>
                                <p:cTn id="147" presetID="10" presetClass="entr" presetSubtype="0" fill="hold" nodeType="withEffect">
                                  <p:stCondLst>
                                    <p:cond delay="0"/>
                                  </p:stCondLst>
                                  <p:childTnLst>
                                    <p:set>
                                      <p:cBhvr>
                                        <p:cTn id="148" dur="1" fill="hold">
                                          <p:stCondLst>
                                            <p:cond delay="0"/>
                                          </p:stCondLst>
                                        </p:cTn>
                                        <p:tgtEl>
                                          <p:spTgt spid="79"/>
                                        </p:tgtEl>
                                        <p:attrNameLst>
                                          <p:attrName>style.visibility</p:attrName>
                                        </p:attrNameLst>
                                      </p:cBhvr>
                                      <p:to>
                                        <p:strVal val="visible"/>
                                      </p:to>
                                    </p:set>
                                    <p:animEffect transition="in" filter="fade">
                                      <p:cBhvr>
                                        <p:cTn id="149" dur="500"/>
                                        <p:tgtEl>
                                          <p:spTgt spid="79"/>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57"/>
                                        </p:tgtEl>
                                        <p:attrNameLst>
                                          <p:attrName>style.visibility</p:attrName>
                                        </p:attrNameLst>
                                      </p:cBhvr>
                                      <p:to>
                                        <p:strVal val="visible"/>
                                      </p:to>
                                    </p:set>
                                    <p:animEffect transition="in" filter="fade">
                                      <p:cBhvr>
                                        <p:cTn id="152" dur="500"/>
                                        <p:tgtEl>
                                          <p:spTgt spid="57"/>
                                        </p:tgtEl>
                                      </p:cBhvr>
                                    </p:animEffect>
                                  </p:childTnLst>
                                </p:cTn>
                              </p:par>
                              <p:par>
                                <p:cTn id="153" presetID="10" presetClass="entr" presetSubtype="0" fill="hold" nodeType="withEffect">
                                  <p:stCondLst>
                                    <p:cond delay="0"/>
                                  </p:stCondLst>
                                  <p:childTnLst>
                                    <p:set>
                                      <p:cBhvr>
                                        <p:cTn id="154" dur="1" fill="hold">
                                          <p:stCondLst>
                                            <p:cond delay="0"/>
                                          </p:stCondLst>
                                        </p:cTn>
                                        <p:tgtEl>
                                          <p:spTgt spid="86"/>
                                        </p:tgtEl>
                                        <p:attrNameLst>
                                          <p:attrName>style.visibility</p:attrName>
                                        </p:attrNameLst>
                                      </p:cBhvr>
                                      <p:to>
                                        <p:strVal val="visible"/>
                                      </p:to>
                                    </p:set>
                                    <p:animEffect transition="in" filter="fade">
                                      <p:cBhvr>
                                        <p:cTn id="155" dur="500"/>
                                        <p:tgtEl>
                                          <p:spTgt spid="86"/>
                                        </p:tgtEl>
                                      </p:cBhvr>
                                    </p:animEffect>
                                  </p:childTnLst>
                                </p:cTn>
                              </p:par>
                              <p:par>
                                <p:cTn id="156" presetID="10" presetClass="entr" presetSubtype="0" fill="hold" nodeType="withEffect">
                                  <p:stCondLst>
                                    <p:cond delay="0"/>
                                  </p:stCondLst>
                                  <p:childTnLst>
                                    <p:set>
                                      <p:cBhvr>
                                        <p:cTn id="157" dur="1" fill="hold">
                                          <p:stCondLst>
                                            <p:cond delay="0"/>
                                          </p:stCondLst>
                                        </p:cTn>
                                        <p:tgtEl>
                                          <p:spTgt spid="95"/>
                                        </p:tgtEl>
                                        <p:attrNameLst>
                                          <p:attrName>style.visibility</p:attrName>
                                        </p:attrNameLst>
                                      </p:cBhvr>
                                      <p:to>
                                        <p:strVal val="visible"/>
                                      </p:to>
                                    </p:set>
                                    <p:animEffect transition="in" filter="fade">
                                      <p:cBhvr>
                                        <p:cTn id="158" dur="500"/>
                                        <p:tgtEl>
                                          <p:spTgt spid="95"/>
                                        </p:tgtEl>
                                      </p:cBhvr>
                                    </p:animEffect>
                                  </p:childTnLst>
                                </p:cTn>
                              </p:par>
                              <p:par>
                                <p:cTn id="159" presetID="10" presetClass="entr" presetSubtype="0" fill="hold" nodeType="withEffect">
                                  <p:stCondLst>
                                    <p:cond delay="0"/>
                                  </p:stCondLst>
                                  <p:childTnLst>
                                    <p:set>
                                      <p:cBhvr>
                                        <p:cTn id="160" dur="1" fill="hold">
                                          <p:stCondLst>
                                            <p:cond delay="0"/>
                                          </p:stCondLst>
                                        </p:cTn>
                                        <p:tgtEl>
                                          <p:spTgt spid="90"/>
                                        </p:tgtEl>
                                        <p:attrNameLst>
                                          <p:attrName>style.visibility</p:attrName>
                                        </p:attrNameLst>
                                      </p:cBhvr>
                                      <p:to>
                                        <p:strVal val="visible"/>
                                      </p:to>
                                    </p:set>
                                    <p:animEffect transition="in" filter="fade">
                                      <p:cBhvr>
                                        <p:cTn id="161" dur="500"/>
                                        <p:tgtEl>
                                          <p:spTgt spid="90"/>
                                        </p:tgtEl>
                                      </p:cBhvr>
                                    </p:animEffect>
                                  </p:childTnLst>
                                </p:cTn>
                              </p:par>
                              <p:par>
                                <p:cTn id="162" presetID="10" presetClass="entr" presetSubtype="0" fill="hold" nodeType="withEffect">
                                  <p:stCondLst>
                                    <p:cond delay="0"/>
                                  </p:stCondLst>
                                  <p:childTnLst>
                                    <p:set>
                                      <p:cBhvr>
                                        <p:cTn id="163" dur="1" fill="hold">
                                          <p:stCondLst>
                                            <p:cond delay="0"/>
                                          </p:stCondLst>
                                        </p:cTn>
                                        <p:tgtEl>
                                          <p:spTgt spid="91"/>
                                        </p:tgtEl>
                                        <p:attrNameLst>
                                          <p:attrName>style.visibility</p:attrName>
                                        </p:attrNameLst>
                                      </p:cBhvr>
                                      <p:to>
                                        <p:strVal val="visible"/>
                                      </p:to>
                                    </p:set>
                                    <p:animEffect transition="in" filter="fade">
                                      <p:cBhvr>
                                        <p:cTn id="164" dur="500"/>
                                        <p:tgtEl>
                                          <p:spTgt spid="91"/>
                                        </p:tgtEl>
                                      </p:cBhvr>
                                    </p:animEffect>
                                  </p:childTnLst>
                                </p:cTn>
                              </p:par>
                              <p:par>
                                <p:cTn id="165" presetID="10" presetClass="entr" presetSubtype="0" fill="hold" nodeType="withEffect">
                                  <p:stCondLst>
                                    <p:cond delay="0"/>
                                  </p:stCondLst>
                                  <p:childTnLst>
                                    <p:set>
                                      <p:cBhvr>
                                        <p:cTn id="166" dur="1" fill="hold">
                                          <p:stCondLst>
                                            <p:cond delay="0"/>
                                          </p:stCondLst>
                                        </p:cTn>
                                        <p:tgtEl>
                                          <p:spTgt spid="80"/>
                                        </p:tgtEl>
                                        <p:attrNameLst>
                                          <p:attrName>style.visibility</p:attrName>
                                        </p:attrNameLst>
                                      </p:cBhvr>
                                      <p:to>
                                        <p:strVal val="visible"/>
                                      </p:to>
                                    </p:set>
                                    <p:animEffect transition="in" filter="fade">
                                      <p:cBhvr>
                                        <p:cTn id="167" dur="500"/>
                                        <p:tgtEl>
                                          <p:spTgt spid="80"/>
                                        </p:tgtEl>
                                      </p:cBhvr>
                                    </p:animEffect>
                                  </p:childTnLst>
                                </p:cTn>
                              </p:par>
                              <p:par>
                                <p:cTn id="168" presetID="10" presetClass="entr" presetSubtype="0" fill="hold" nodeType="withEffect">
                                  <p:stCondLst>
                                    <p:cond delay="0"/>
                                  </p:stCondLst>
                                  <p:childTnLst>
                                    <p:set>
                                      <p:cBhvr>
                                        <p:cTn id="169" dur="1" fill="hold">
                                          <p:stCondLst>
                                            <p:cond delay="0"/>
                                          </p:stCondLst>
                                        </p:cTn>
                                        <p:tgtEl>
                                          <p:spTgt spid="357"/>
                                        </p:tgtEl>
                                        <p:attrNameLst>
                                          <p:attrName>style.visibility</p:attrName>
                                        </p:attrNameLst>
                                      </p:cBhvr>
                                      <p:to>
                                        <p:strVal val="visible"/>
                                      </p:to>
                                    </p:set>
                                    <p:animEffect transition="in" filter="fade">
                                      <p:cBhvr>
                                        <p:cTn id="170" dur="500"/>
                                        <p:tgtEl>
                                          <p:spTgt spid="3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2" grpId="0" animBg="1"/>
      <p:bldP spid="55" grpId="0" animBg="1"/>
      <p:bldP spid="56" grpId="0" animBg="1"/>
      <p:bldP spid="57" grpId="0" animBg="1"/>
      <p:bldP spid="58" grpId="0" animBg="1"/>
      <p:bldP spid="59" grpId="0" animBg="1"/>
      <p:bldP spid="60" grpId="0" animBg="1"/>
      <p:bldP spid="61" grpId="0" animBg="1"/>
      <p:bldP spid="62" grpId="0" animBg="1"/>
      <p:bldP spid="66" grpId="0"/>
      <p:bldP spid="67" grpId="0"/>
      <p:bldP spid="83" grpId="0"/>
      <p:bldP spid="84" grpId="0" animBg="1"/>
      <p:bldP spid="226" grpId="0" animBg="1"/>
      <p:bldP spid="3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A05C973E-15DC-412C-DAD6-0A539FCC8923}"/>
              </a:ext>
            </a:extLst>
          </p:cNvPr>
          <p:cNvSpPr txBox="1"/>
          <p:nvPr/>
        </p:nvSpPr>
        <p:spPr>
          <a:xfrm>
            <a:off x="549087" y="1179235"/>
            <a:ext cx="9058267" cy="5078313"/>
          </a:xfrm>
          <a:prstGeom prst="rect">
            <a:avLst/>
          </a:prstGeom>
          <a:noFill/>
        </p:spPr>
        <p:txBody>
          <a:bodyPr wrap="square">
            <a:spAutoFit/>
          </a:bodyPr>
          <a:lstStyle/>
          <a:p>
            <a:pPr marL="285750" lvl="0" indent="-285750" algn="just" rtl="1">
              <a:buFont typeface="Arial" panose="020B0604020202020204" pitchFamily="34" charset="0"/>
              <a:buChar char="•"/>
              <a:tabLst>
                <a:tab pos="457200" algn="l"/>
              </a:tabLst>
            </a:pPr>
            <a:r>
              <a:rPr lang="ar-DZ" b="1" dirty="0">
                <a:ea typeface="Times New Roman" panose="02020603050405020304" pitchFamily="18" charset="0"/>
                <a:cs typeface="Times New Roman" panose="02020603050405020304" pitchFamily="18" charset="0"/>
              </a:rPr>
              <a:t>بوابة جغرافية للمناطق الرطبة</a:t>
            </a:r>
            <a:r>
              <a:rPr lang="en-GB" b="1" dirty="0">
                <a:ea typeface="Times New Roman" panose="02020603050405020304" pitchFamily="18" charset="0"/>
                <a:cs typeface="Times New Roman" panose="02020603050405020304" pitchFamily="18" charset="0"/>
              </a:rPr>
              <a:t>MWO3 </a:t>
            </a:r>
            <a:r>
              <a:rPr lang="en-GB" b="1" dirty="0" smtClean="0">
                <a:ea typeface="Times New Roman" panose="02020603050405020304" pitchFamily="18" charset="0"/>
                <a:cs typeface="Times New Roman" panose="02020603050405020304" pitchFamily="18" charset="0"/>
              </a:rPr>
              <a:t>: </a:t>
            </a:r>
          </a:p>
          <a:p>
            <a:pPr marL="285750" lvl="0" indent="-285750" algn="just" rtl="1">
              <a:buFont typeface="Arial" panose="020B0604020202020204" pitchFamily="34" charset="0"/>
              <a:buChar char="•"/>
              <a:tabLst>
                <a:tab pos="457200" algn="l"/>
              </a:tabLst>
            </a:pPr>
            <a:r>
              <a:rPr lang="ar-DZ" b="1" dirty="0" smtClean="0">
                <a:ea typeface="Times New Roman" panose="02020603050405020304" pitchFamily="18" charset="0"/>
                <a:cs typeface="Times New Roman" panose="02020603050405020304" pitchFamily="18" charset="0"/>
              </a:rPr>
              <a:t>تقرير </a:t>
            </a:r>
            <a:r>
              <a:rPr lang="ar-DZ" b="1" dirty="0">
                <a:ea typeface="Times New Roman" panose="02020603050405020304" pitchFamily="18" charset="0"/>
                <a:cs typeface="Times New Roman" panose="02020603050405020304" pitchFamily="18" charset="0"/>
              </a:rPr>
              <a:t>المراقبة / التقييم من خلال القصص </a:t>
            </a:r>
            <a:r>
              <a:rPr lang="ar-DZ" b="1" dirty="0" smtClean="0">
                <a:ea typeface="Times New Roman" panose="02020603050405020304" pitchFamily="18" charset="0"/>
                <a:cs typeface="Times New Roman" panose="02020603050405020304" pitchFamily="18" charset="0"/>
              </a:rPr>
              <a:t>الجغرافية</a:t>
            </a:r>
            <a:endParaRPr lang="fr-FR" b="1" dirty="0" smtClean="0">
              <a:ea typeface="Times New Roman" panose="02020603050405020304" pitchFamily="18" charset="0"/>
              <a:cs typeface="Times New Roman" panose="02020603050405020304" pitchFamily="18" charset="0"/>
            </a:endParaRPr>
          </a:p>
          <a:p>
            <a:pPr marL="285750" lvl="0" indent="-285750" algn="just" rtl="1">
              <a:buFont typeface="Arial" panose="020B0604020202020204" pitchFamily="34" charset="0"/>
              <a:buChar char="•"/>
              <a:tabLst>
                <a:tab pos="457200" algn="l"/>
              </a:tabLst>
            </a:pPr>
            <a:r>
              <a:rPr lang="ar-DZ" b="1" dirty="0" smtClean="0">
                <a:ea typeface="Times New Roman" panose="02020603050405020304" pitchFamily="18" charset="0"/>
                <a:cs typeface="Times New Roman" panose="02020603050405020304" pitchFamily="18" charset="0"/>
              </a:rPr>
              <a:t>كتيب </a:t>
            </a:r>
            <a:r>
              <a:rPr lang="ar-DZ" b="1" dirty="0">
                <a:ea typeface="Times New Roman" panose="02020603050405020304" pitchFamily="18" charset="0"/>
                <a:cs typeface="Times New Roman" panose="02020603050405020304" pitchFamily="18" charset="0"/>
              </a:rPr>
              <a:t>حول الأهداف، نظام المراقبة / التقييم، النتائج وهيكل عمل المرصد</a:t>
            </a:r>
            <a:r>
              <a:rPr lang="ar-DZ" b="1" dirty="0" smtClean="0">
                <a:ea typeface="Times New Roman" panose="02020603050405020304" pitchFamily="18" charset="0"/>
                <a:cs typeface="Times New Roman" panose="02020603050405020304" pitchFamily="18" charset="0"/>
              </a:rPr>
              <a:t>.</a:t>
            </a:r>
            <a:endParaRPr lang="fr-FR" b="1" dirty="0" smtClean="0">
              <a:ea typeface="Times New Roman" panose="02020603050405020304" pitchFamily="18" charset="0"/>
              <a:cs typeface="Times New Roman" panose="02020603050405020304" pitchFamily="18" charset="0"/>
            </a:endParaRPr>
          </a:p>
          <a:p>
            <a:pPr marL="285750" lvl="0" indent="-285750" algn="just" rtl="1">
              <a:buFont typeface="Arial" panose="020B0604020202020204" pitchFamily="34" charset="0"/>
              <a:buChar char="•"/>
              <a:tabLst>
                <a:tab pos="457200" algn="l"/>
              </a:tabLst>
            </a:pPr>
            <a:r>
              <a:rPr lang="ar-DZ" b="1" dirty="0" smtClean="0">
                <a:ea typeface="Times New Roman" panose="02020603050405020304" pitchFamily="18" charset="0"/>
                <a:cs typeface="Times New Roman" panose="02020603050405020304" pitchFamily="18" charset="0"/>
              </a:rPr>
              <a:t>تقويم </a:t>
            </a:r>
            <a:r>
              <a:rPr lang="ar-DZ" b="1" dirty="0">
                <a:ea typeface="Times New Roman" panose="02020603050405020304" pitchFamily="18" charset="0"/>
                <a:cs typeface="Times New Roman" panose="02020603050405020304" pitchFamily="18" charset="0"/>
              </a:rPr>
              <a:t>يروج للمرصد، يوميات، ملصقات، لاصقات، إلخ</a:t>
            </a:r>
            <a:r>
              <a:rPr lang="ar-DZ" b="1" dirty="0" smtClean="0">
                <a:ea typeface="Times New Roman" panose="02020603050405020304" pitchFamily="18" charset="0"/>
                <a:cs typeface="Times New Roman" panose="02020603050405020304" pitchFamily="18" charset="0"/>
              </a:rPr>
              <a:t>…</a:t>
            </a:r>
            <a:endParaRPr lang="fr-FR" b="1" dirty="0" smtClean="0">
              <a:ea typeface="Times New Roman" panose="02020603050405020304" pitchFamily="18" charset="0"/>
              <a:cs typeface="Times New Roman" panose="02020603050405020304" pitchFamily="18" charset="0"/>
            </a:endParaRPr>
          </a:p>
          <a:p>
            <a:pPr marL="285750" lvl="0" indent="-285750" algn="just" rtl="1">
              <a:buFont typeface="Arial" panose="020B0604020202020204" pitchFamily="34" charset="0"/>
              <a:buChar char="•"/>
              <a:tabLst>
                <a:tab pos="457200" algn="l"/>
              </a:tabLst>
            </a:pPr>
            <a:r>
              <a:rPr lang="ar-DZ" b="1" dirty="0" smtClean="0">
                <a:ea typeface="Times New Roman" panose="02020603050405020304" pitchFamily="18" charset="0"/>
                <a:cs typeface="Times New Roman" panose="02020603050405020304" pitchFamily="18" charset="0"/>
              </a:rPr>
              <a:t>مقالات </a:t>
            </a:r>
            <a:r>
              <a:rPr lang="ar-DZ" b="1" dirty="0">
                <a:ea typeface="Times New Roman" panose="02020603050405020304" pitchFamily="18" charset="0"/>
                <a:cs typeface="Times New Roman" panose="02020603050405020304" pitchFamily="18" charset="0"/>
              </a:rPr>
              <a:t>صحفية تتعلق بأنشطة وفعاليات </a:t>
            </a:r>
            <a:r>
              <a:rPr lang="ar-DZ" b="1" dirty="0" smtClean="0">
                <a:ea typeface="Times New Roman" panose="02020603050405020304" pitchFamily="18" charset="0"/>
                <a:cs typeface="Times New Roman" panose="02020603050405020304" pitchFamily="18" charset="0"/>
              </a:rPr>
              <a:t>المرصد</a:t>
            </a:r>
            <a:endParaRPr lang="fr-FR" b="1" dirty="0" smtClean="0">
              <a:ea typeface="Times New Roman" panose="02020603050405020304" pitchFamily="18" charset="0"/>
              <a:cs typeface="Times New Roman" panose="02020603050405020304" pitchFamily="18" charset="0"/>
            </a:endParaRPr>
          </a:p>
          <a:p>
            <a:pPr marL="285750" lvl="0" indent="-285750" algn="just" rtl="1">
              <a:buFont typeface="Arial" panose="020B0604020202020204" pitchFamily="34" charset="0"/>
              <a:buChar char="•"/>
              <a:tabLst>
                <a:tab pos="457200" algn="l"/>
              </a:tabLst>
            </a:pPr>
            <a:r>
              <a:rPr lang="ar-DZ" b="1" dirty="0" smtClean="0">
                <a:ea typeface="Times New Roman" panose="02020603050405020304" pitchFamily="18" charset="0"/>
                <a:cs typeface="Times New Roman" panose="02020603050405020304" pitchFamily="18" charset="0"/>
              </a:rPr>
              <a:t>مجموعة </a:t>
            </a:r>
            <a:r>
              <a:rPr lang="ar-DZ" b="1" dirty="0">
                <a:ea typeface="Times New Roman" panose="02020603050405020304" pitchFamily="18" charset="0"/>
                <a:cs typeface="Times New Roman" panose="02020603050405020304" pitchFamily="18" charset="0"/>
              </a:rPr>
              <a:t>صحفية حول المرصد، أدواته، مؤشراته وتحليل البيانات</a:t>
            </a:r>
            <a:r>
              <a:rPr lang="ar-DZ" b="1" dirty="0" smtClean="0">
                <a:ea typeface="Times New Roman" panose="02020603050405020304" pitchFamily="18" charset="0"/>
                <a:cs typeface="Times New Roman" panose="02020603050405020304" pitchFamily="18" charset="0"/>
              </a:rPr>
              <a:t>.</a:t>
            </a:r>
            <a:endParaRPr lang="fr-FR" b="1" dirty="0" smtClean="0">
              <a:ea typeface="Times New Roman" panose="02020603050405020304" pitchFamily="18" charset="0"/>
              <a:cs typeface="Times New Roman" panose="02020603050405020304" pitchFamily="18" charset="0"/>
            </a:endParaRPr>
          </a:p>
          <a:p>
            <a:pPr marL="285750" lvl="0" indent="-285750" algn="just" rtl="1">
              <a:buFont typeface="Arial" panose="020B0604020202020204" pitchFamily="34" charset="0"/>
              <a:buChar char="•"/>
              <a:tabLst>
                <a:tab pos="457200" algn="l"/>
              </a:tabLst>
            </a:pPr>
            <a:r>
              <a:rPr lang="ar-DZ" b="1" dirty="0" smtClean="0">
                <a:ea typeface="Times New Roman" panose="02020603050405020304" pitchFamily="18" charset="0"/>
                <a:cs typeface="Times New Roman" panose="02020603050405020304" pitchFamily="18" charset="0"/>
              </a:rPr>
              <a:t>دليل </a:t>
            </a:r>
            <a:r>
              <a:rPr lang="ar-DZ" b="1" dirty="0">
                <a:ea typeface="Times New Roman" panose="02020603050405020304" pitchFamily="18" charset="0"/>
                <a:cs typeface="Times New Roman" panose="02020603050405020304" pitchFamily="18" charset="0"/>
              </a:rPr>
              <a:t>حول "كيفية مراقبة / تقييم المناطق الرطبة" يوضح عملية وأساليب جمع البيانات وتحليلها لحساب المؤشرات (صندوق الأدوات</a:t>
            </a:r>
            <a:r>
              <a:rPr lang="ar-DZ" b="1" dirty="0" smtClean="0">
                <a:ea typeface="Times New Roman" panose="02020603050405020304" pitchFamily="18" charset="0"/>
                <a:cs typeface="Times New Roman" panose="02020603050405020304" pitchFamily="18" charset="0"/>
              </a:rPr>
              <a:t>).</a:t>
            </a:r>
            <a:endParaRPr lang="fr-FR" b="1" dirty="0" smtClean="0">
              <a:ea typeface="Times New Roman" panose="02020603050405020304" pitchFamily="18" charset="0"/>
              <a:cs typeface="Times New Roman" panose="02020603050405020304" pitchFamily="18" charset="0"/>
            </a:endParaRPr>
          </a:p>
          <a:p>
            <a:pPr marL="285750" lvl="0" indent="-285750" algn="just" rtl="1">
              <a:buFont typeface="Arial" panose="020B0604020202020204" pitchFamily="34" charset="0"/>
              <a:buChar char="•"/>
              <a:tabLst>
                <a:tab pos="457200" algn="l"/>
              </a:tabLst>
            </a:pPr>
            <a:r>
              <a:rPr lang="ar-DZ" b="1" dirty="0" smtClean="0">
                <a:ea typeface="Times New Roman" panose="02020603050405020304" pitchFamily="18" charset="0"/>
                <a:cs typeface="Times New Roman" panose="02020603050405020304" pitchFamily="18" charset="0"/>
              </a:rPr>
              <a:t>رسوم </a:t>
            </a:r>
            <a:r>
              <a:rPr lang="ar-DZ" b="1" dirty="0">
                <a:ea typeface="Times New Roman" panose="02020603050405020304" pitchFamily="18" charset="0"/>
                <a:cs typeface="Times New Roman" panose="02020603050405020304" pitchFamily="18" charset="0"/>
              </a:rPr>
              <a:t>بيانية وتقارير مصورة حول قصص نجاح المناطق الرطبة، الأسباب، العواقب والشروط لإعادة إنتاجها</a:t>
            </a:r>
            <a:r>
              <a:rPr lang="ar-DZ" b="1" dirty="0" smtClean="0">
                <a:ea typeface="Times New Roman" panose="02020603050405020304" pitchFamily="18" charset="0"/>
                <a:cs typeface="Times New Roman" panose="02020603050405020304" pitchFamily="18" charset="0"/>
              </a:rPr>
              <a:t>.</a:t>
            </a:r>
            <a:endParaRPr lang="fr-FR" b="1" dirty="0" smtClean="0">
              <a:ea typeface="Times New Roman" panose="02020603050405020304" pitchFamily="18" charset="0"/>
              <a:cs typeface="Times New Roman" panose="02020603050405020304" pitchFamily="18" charset="0"/>
            </a:endParaRPr>
          </a:p>
          <a:p>
            <a:pPr marL="285750" lvl="0" indent="-285750" algn="just" rtl="1">
              <a:buFont typeface="Arial" panose="020B0604020202020204" pitchFamily="34" charset="0"/>
              <a:buChar char="•"/>
              <a:tabLst>
                <a:tab pos="457200" algn="l"/>
              </a:tabLst>
            </a:pPr>
            <a:r>
              <a:rPr lang="ar-DZ" b="1" dirty="0" smtClean="0">
                <a:ea typeface="Times New Roman" panose="02020603050405020304" pitchFamily="18" charset="0"/>
                <a:cs typeface="Times New Roman" panose="02020603050405020304" pitchFamily="18" charset="0"/>
              </a:rPr>
              <a:t>نشر </a:t>
            </a:r>
            <a:r>
              <a:rPr lang="ar-DZ" b="1" dirty="0">
                <a:ea typeface="Times New Roman" panose="02020603050405020304" pitchFamily="18" charset="0"/>
                <a:cs typeface="Times New Roman" panose="02020603050405020304" pitchFamily="18" charset="0"/>
              </a:rPr>
              <a:t>مقالات في المجلات العلمية</a:t>
            </a:r>
            <a:r>
              <a:rPr lang="ar-DZ" b="1" dirty="0" smtClean="0">
                <a:ea typeface="Times New Roman" panose="02020603050405020304" pitchFamily="18" charset="0"/>
                <a:cs typeface="Times New Roman" panose="02020603050405020304" pitchFamily="18" charset="0"/>
              </a:rPr>
              <a:t>.</a:t>
            </a:r>
            <a:endParaRPr lang="fr-FR" b="1" dirty="0" smtClean="0">
              <a:ea typeface="Times New Roman" panose="02020603050405020304" pitchFamily="18" charset="0"/>
              <a:cs typeface="Times New Roman" panose="02020603050405020304" pitchFamily="18" charset="0"/>
            </a:endParaRPr>
          </a:p>
          <a:p>
            <a:pPr marL="285750" lvl="0" indent="-285750" algn="just" rtl="1">
              <a:buFont typeface="Arial" panose="020B0604020202020204" pitchFamily="34" charset="0"/>
              <a:buChar char="•"/>
              <a:tabLst>
                <a:tab pos="457200" algn="l"/>
              </a:tabLst>
            </a:pPr>
            <a:r>
              <a:rPr lang="ar-DZ" b="1" dirty="0" smtClean="0">
                <a:ea typeface="Times New Roman" panose="02020603050405020304" pitchFamily="18" charset="0"/>
                <a:cs typeface="Times New Roman" panose="02020603050405020304" pitchFamily="18" charset="0"/>
              </a:rPr>
              <a:t>مهام </a:t>
            </a:r>
            <a:r>
              <a:rPr lang="ar-DZ" b="1" dirty="0">
                <a:ea typeface="Times New Roman" panose="02020603050405020304" pitchFamily="18" charset="0"/>
                <a:cs typeface="Times New Roman" panose="02020603050405020304" pitchFamily="18" charset="0"/>
              </a:rPr>
              <a:t>وطنية وتنفيذ المشاريع على المستوى الوطني</a:t>
            </a:r>
            <a:r>
              <a:rPr lang="ar-DZ" b="1" dirty="0" smtClean="0">
                <a:ea typeface="Times New Roman" panose="02020603050405020304" pitchFamily="18" charset="0"/>
                <a:cs typeface="Times New Roman" panose="02020603050405020304" pitchFamily="18" charset="0"/>
              </a:rPr>
              <a:t>.</a:t>
            </a:r>
            <a:endParaRPr lang="fr-FR" b="1" dirty="0" smtClean="0">
              <a:ea typeface="Times New Roman" panose="02020603050405020304" pitchFamily="18" charset="0"/>
              <a:cs typeface="Times New Roman" panose="02020603050405020304" pitchFamily="18" charset="0"/>
            </a:endParaRPr>
          </a:p>
          <a:p>
            <a:pPr marL="285750" lvl="0" indent="-285750" algn="just" rtl="1">
              <a:buFont typeface="Arial" panose="020B0604020202020204" pitchFamily="34" charset="0"/>
              <a:buChar char="•"/>
              <a:tabLst>
                <a:tab pos="457200" algn="l"/>
              </a:tabLst>
            </a:pPr>
            <a:r>
              <a:rPr lang="ar-DZ" b="1" dirty="0" smtClean="0">
                <a:ea typeface="Times New Roman" panose="02020603050405020304" pitchFamily="18" charset="0"/>
                <a:cs typeface="Times New Roman" panose="02020603050405020304" pitchFamily="18" charset="0"/>
              </a:rPr>
              <a:t>عروض </a:t>
            </a:r>
            <a:r>
              <a:rPr lang="ar-DZ" b="1" dirty="0">
                <a:ea typeface="Times New Roman" panose="02020603050405020304" pitchFamily="18" charset="0"/>
                <a:cs typeface="Times New Roman" panose="02020603050405020304" pitchFamily="18" charset="0"/>
              </a:rPr>
              <a:t>/ محاضرات في الندوات، </a:t>
            </a:r>
            <a:r>
              <a:rPr lang="ar-DZ" b="1" dirty="0" err="1">
                <a:ea typeface="Times New Roman" panose="02020603050405020304" pitchFamily="18" charset="0"/>
                <a:cs typeface="Times New Roman" panose="02020603050405020304" pitchFamily="18" charset="0"/>
              </a:rPr>
              <a:t>الويبينارات</a:t>
            </a:r>
            <a:r>
              <a:rPr lang="ar-DZ" b="1" dirty="0">
                <a:ea typeface="Times New Roman" panose="02020603050405020304" pitchFamily="18" charset="0"/>
                <a:cs typeface="Times New Roman" panose="02020603050405020304" pitchFamily="18" charset="0"/>
              </a:rPr>
              <a:t>، ورش العمل، التدريب / بناء القدرات، المؤتمرات، الاجتماعات والفعاليات الوطنية أو الدولية</a:t>
            </a:r>
            <a:r>
              <a:rPr lang="ar-DZ" b="1" dirty="0" smtClean="0">
                <a:ea typeface="Times New Roman" panose="02020603050405020304" pitchFamily="18" charset="0"/>
                <a:cs typeface="Times New Roman" panose="02020603050405020304" pitchFamily="18" charset="0"/>
              </a:rPr>
              <a:t>.</a:t>
            </a:r>
            <a:endParaRPr lang="fr-FR" b="1" dirty="0" smtClean="0">
              <a:ea typeface="Times New Roman" panose="02020603050405020304" pitchFamily="18" charset="0"/>
              <a:cs typeface="Times New Roman" panose="02020603050405020304" pitchFamily="18" charset="0"/>
            </a:endParaRPr>
          </a:p>
          <a:p>
            <a:pPr marL="285750" lvl="0" indent="-285750" algn="just" rtl="1">
              <a:buFont typeface="Arial" panose="020B0604020202020204" pitchFamily="34" charset="0"/>
              <a:buChar char="•"/>
              <a:tabLst>
                <a:tab pos="457200" algn="l"/>
              </a:tabLst>
            </a:pPr>
            <a:r>
              <a:rPr lang="ar-DZ" b="1" dirty="0" smtClean="0">
                <a:ea typeface="Times New Roman" panose="02020603050405020304" pitchFamily="18" charset="0"/>
                <a:cs typeface="Times New Roman" panose="02020603050405020304" pitchFamily="18" charset="0"/>
              </a:rPr>
              <a:t>مقابلات </a:t>
            </a:r>
            <a:r>
              <a:rPr lang="ar-DZ" b="1" dirty="0">
                <a:ea typeface="Times New Roman" panose="02020603050405020304" pitchFamily="18" charset="0"/>
                <a:cs typeface="Times New Roman" panose="02020603050405020304" pitchFamily="18" charset="0"/>
              </a:rPr>
              <a:t>مع ممثلي شركاء المرصد ومندوبي الدول (الصحافة، الراديو، التلفزيون، النشرة الإخبارية).إعلان سمعي بصري يقدم أهداف وقوة المرصد أو التقدم في مراقبة / تقييم حالة وتوجهات المناطق الرطبة في البحر الأبيض المتوسط</a:t>
            </a:r>
            <a:r>
              <a:rPr lang="ar-DZ" b="1" dirty="0" smtClean="0">
                <a:ea typeface="Times New Roman" panose="02020603050405020304" pitchFamily="18" charset="0"/>
                <a:cs typeface="Times New Roman" panose="02020603050405020304" pitchFamily="18" charset="0"/>
              </a:rPr>
              <a:t>.</a:t>
            </a:r>
            <a:endParaRPr lang="fr-FR" b="1" dirty="0" smtClean="0">
              <a:ea typeface="Times New Roman" panose="02020603050405020304" pitchFamily="18" charset="0"/>
              <a:cs typeface="Times New Roman" panose="02020603050405020304" pitchFamily="18" charset="0"/>
            </a:endParaRPr>
          </a:p>
          <a:p>
            <a:pPr marL="285750" lvl="0" indent="-285750" algn="just" rtl="1">
              <a:buFont typeface="Arial" panose="020B0604020202020204" pitchFamily="34" charset="0"/>
              <a:buChar char="•"/>
              <a:tabLst>
                <a:tab pos="457200" algn="l"/>
              </a:tabLst>
            </a:pPr>
            <a:r>
              <a:rPr lang="ar-DZ" b="1" dirty="0" err="1" smtClean="0">
                <a:ea typeface="Times New Roman" panose="02020603050405020304" pitchFamily="18" charset="0"/>
                <a:cs typeface="Times New Roman" panose="02020603050405020304" pitchFamily="18" charset="0"/>
              </a:rPr>
              <a:t>لينكدإن</a:t>
            </a:r>
            <a:r>
              <a:rPr lang="ar-DZ" b="1" dirty="0">
                <a:ea typeface="Times New Roman" panose="02020603050405020304" pitchFamily="18" charset="0"/>
                <a:cs typeface="Times New Roman" panose="02020603050405020304" pitchFamily="18" charset="0"/>
              </a:rPr>
              <a:t>، الشبكات الاجتماعية، ...</a:t>
            </a:r>
            <a:endParaRPr lang="en-GB" dirty="0" smtClean="0">
              <a:effectLst/>
              <a:ea typeface="Times New Roman" panose="02020603050405020304" pitchFamily="18" charset="0"/>
              <a:cs typeface="Times New Roman" panose="02020603050405020304" pitchFamily="18" charset="0"/>
            </a:endParaRPr>
          </a:p>
          <a:p>
            <a:pPr marL="342900" lvl="0" indent="-342900" algn="just" rtl="1">
              <a:buFont typeface="Arial" panose="020B0604020202020204" pitchFamily="34" charset="0"/>
              <a:buChar char="•"/>
              <a:tabLst>
                <a:tab pos="457200" algn="l"/>
              </a:tabLst>
            </a:pPr>
            <a:endParaRPr lang="fr-FR" dirty="0">
              <a:effectLst/>
              <a:ea typeface="Times New Roman" panose="02020603050405020304" pitchFamily="18" charset="0"/>
              <a:cs typeface="Times New Roman" panose="02020603050405020304" pitchFamily="18" charset="0"/>
            </a:endParaRPr>
          </a:p>
        </p:txBody>
      </p:sp>
      <p:sp>
        <p:nvSpPr>
          <p:cNvPr id="4" name="Espace réservé du numéro de diapositive 3">
            <a:extLst>
              <a:ext uri="{FF2B5EF4-FFF2-40B4-BE49-F238E27FC236}">
                <a16:creationId xmlns:a16="http://schemas.microsoft.com/office/drawing/2014/main" id="{3539F76A-8F5C-81C4-BC88-21704ABCDE33}"/>
              </a:ext>
            </a:extLst>
          </p:cNvPr>
          <p:cNvSpPr>
            <a:spLocks noGrp="1"/>
          </p:cNvSpPr>
          <p:nvPr>
            <p:ph type="sldNum" sz="quarter" idx="12"/>
          </p:nvPr>
        </p:nvSpPr>
        <p:spPr/>
        <p:txBody>
          <a:bodyPr/>
          <a:lstStyle/>
          <a:p>
            <a:fld id="{8B90693B-B070-48F4-9B19-128E7D1A424C}" type="slidenum">
              <a:rPr lang="fr-FR" smtClean="0"/>
              <a:t>14</a:t>
            </a:fld>
            <a:endParaRPr lang="fr-FR"/>
          </a:p>
        </p:txBody>
      </p:sp>
      <p:sp>
        <p:nvSpPr>
          <p:cNvPr id="7" name="ZoneTexte 6">
            <a:extLst>
              <a:ext uri="{FF2B5EF4-FFF2-40B4-BE49-F238E27FC236}">
                <a16:creationId xmlns:a16="http://schemas.microsoft.com/office/drawing/2014/main" id="{71A63E77-E1BA-79AA-B1F2-CABD31D19DC8}"/>
              </a:ext>
            </a:extLst>
          </p:cNvPr>
          <p:cNvSpPr txBox="1"/>
          <p:nvPr/>
        </p:nvSpPr>
        <p:spPr>
          <a:xfrm>
            <a:off x="637907" y="197643"/>
            <a:ext cx="9343375" cy="646331"/>
          </a:xfrm>
          <a:prstGeom prst="rect">
            <a:avLst/>
          </a:prstGeom>
          <a:noFill/>
        </p:spPr>
        <p:txBody>
          <a:bodyPr wrap="square" rtlCol="0">
            <a:spAutoFit/>
          </a:bodyPr>
          <a:lstStyle/>
          <a:p>
            <a:r>
              <a:rPr lang="ar-DZ" sz="3600" dirty="0">
                <a:latin typeface="+mj-lt"/>
              </a:rPr>
              <a:t>أدوات مراقبة الأراضي الرطبة في البحر الأبيض المتوسط</a:t>
            </a:r>
            <a:endParaRPr lang="fr-FR" sz="3600" dirty="0">
              <a:latin typeface="+mj-lt"/>
            </a:endParaRPr>
          </a:p>
        </p:txBody>
      </p:sp>
      <p:pic>
        <p:nvPicPr>
          <p:cNvPr id="9" name="Image 8" descr="Boîte à outils en bois">
            <a:extLst>
              <a:ext uri="{FF2B5EF4-FFF2-40B4-BE49-F238E27FC236}">
                <a16:creationId xmlns:a16="http://schemas.microsoft.com/office/drawing/2014/main" id="{663FEC5D-1F18-5B52-DEA0-B64758195626}"/>
              </a:ext>
            </a:extLst>
          </p:cNvPr>
          <p:cNvPicPr>
            <a:picLocks noChangeAspect="1"/>
          </p:cNvPicPr>
          <p:nvPr/>
        </p:nvPicPr>
        <p:blipFill>
          <a:blip r:embed="rId3" cstate="hqprint">
            <a:extLst>
              <a:ext uri="{BEBA8EAE-BF5A-486C-A8C5-ECC9F3942E4B}">
                <a14:imgProps xmlns:a14="http://schemas.microsoft.com/office/drawing/2010/main">
                  <a14:imgLayer r:embed="rId4">
                    <a14:imgEffect>
                      <a14:backgroundRemoval t="7268" b="96366" l="7891" r="90000">
                        <a14:foregroundMark x1="36250" y1="72919" x2="36250" y2="72919"/>
                        <a14:foregroundMark x1="33281" y1="85346" x2="33281" y2="85346"/>
                        <a14:foregroundMark x1="60078" y1="96366" x2="60078" y2="96366"/>
                        <a14:foregroundMark x1="86250" y1="47948" x2="86250" y2="47948"/>
                        <a14:foregroundMark x1="86250" y1="43025" x2="86250" y2="43025"/>
                        <a14:foregroundMark x1="85156" y1="41735" x2="85156" y2="41735"/>
                        <a14:foregroundMark x1="81563" y1="47714" x2="81563" y2="47714"/>
                        <a14:foregroundMark x1="89219" y1="36577" x2="89219" y2="36577"/>
                        <a14:foregroundMark x1="83594" y1="53458" x2="83594" y2="53458"/>
                        <a14:foregroundMark x1="67969" y1="24502" x2="67969" y2="24502"/>
                        <a14:foregroundMark x1="69844" y1="23916" x2="69844" y2="23916"/>
                        <a14:foregroundMark x1="71797" y1="24267" x2="71797" y2="24267"/>
                        <a14:foregroundMark x1="72266" y1="26377" x2="72266" y2="26377"/>
                        <a14:foregroundMark x1="72813" y1="27433" x2="72813" y2="27433"/>
                        <a14:foregroundMark x1="72813" y1="26026" x2="72813" y2="26026"/>
                        <a14:foregroundMark x1="7891" y1="18992" x2="7891" y2="18992"/>
                        <a14:foregroundMark x1="16250" y1="7268" x2="16250" y2="7268"/>
                        <a14:foregroundMark x1="21641" y1="49004" x2="21641" y2="49004"/>
                        <a14:foregroundMark x1="16172" y1="47011" x2="16172" y2="47011"/>
                        <a14:foregroundMark x1="17578" y1="47948" x2="17578" y2="47948"/>
                        <a14:foregroundMark x1="18281" y1="47948" x2="18281" y2="47948"/>
                        <a14:foregroundMark x1="18438" y1="47948" x2="18438" y2="47948"/>
                        <a14:foregroundMark x1="19141" y1="48769" x2="19141" y2="48769"/>
                        <a14:foregroundMark x1="82891" y1="53458" x2="82891" y2="53458"/>
                      </a14:backgroundRemoval>
                    </a14:imgEffect>
                  </a14:imgLayer>
                </a14:imgProps>
              </a:ext>
              <a:ext uri="{28A0092B-C50C-407E-A947-70E740481C1C}">
                <a14:useLocalDpi xmlns:a14="http://schemas.microsoft.com/office/drawing/2010/main" val="0"/>
              </a:ext>
            </a:extLst>
          </a:blip>
          <a:stretch>
            <a:fillRect/>
          </a:stretch>
        </p:blipFill>
        <p:spPr>
          <a:xfrm>
            <a:off x="9148738" y="136525"/>
            <a:ext cx="3202558" cy="2134205"/>
          </a:xfrm>
          <a:prstGeom prst="rect">
            <a:avLst/>
          </a:prstGeom>
        </p:spPr>
      </p:pic>
      <p:pic>
        <p:nvPicPr>
          <p:cNvPr id="10" name="Image 2">
            <a:extLst>
              <a:ext uri="{FF2B5EF4-FFF2-40B4-BE49-F238E27FC236}">
                <a16:creationId xmlns:a16="http://schemas.microsoft.com/office/drawing/2014/main" id="{DF9B7285-4640-468B-BB18-80EB4CDA3FCD}"/>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foregroundMark x1="55130" y1="76453" x2="55130" y2="76453"/>
                        <a14:foregroundMark x1="49913" y1="69419" x2="49913" y2="69419"/>
                        <a14:foregroundMark x1="25391" y1="68654" x2="71652" y2="82722"/>
                        <a14:foregroundMark x1="24870" y1="84709" x2="70261" y2="85168"/>
                        <a14:foregroundMark x1="39130" y1="79817" x2="53217" y2="79817"/>
                        <a14:foregroundMark x1="23478" y1="72783" x2="78783" y2="68960"/>
                        <a14:foregroundMark x1="56174" y1="69419" x2="77739" y2="69419"/>
                        <a14:foregroundMark x1="45217" y1="72324" x2="64522" y2="75994"/>
                        <a14:foregroundMark x1="65043" y1="75229" x2="74957" y2="70642"/>
                        <a14:foregroundMark x1="23478" y1="82263" x2="49913" y2="82263"/>
                        <a14:foregroundMark x1="25913" y1="86850" x2="40000" y2="81498"/>
                        <a14:foregroundMark x1="72696" y1="86086" x2="72696" y2="86086"/>
                        <a14:foregroundMark x1="76000" y1="88073" x2="54609" y2="89755"/>
                        <a14:foregroundMark x1="44696" y1="88073" x2="40000" y2="87309"/>
                        <a14:foregroundMark x1="44696" y1="86850" x2="30609" y2="86391"/>
                        <a14:foregroundMark x1="30609" y1="86391" x2="27826" y2="88073"/>
                        <a14:foregroundMark x1="16870" y1="70642" x2="26435" y2="66514"/>
                        <a14:foregroundMark x1="15478" y1="67278" x2="32522" y2="67737"/>
                        <a14:foregroundMark x1="35304" y1="68960" x2="54261" y2="68960"/>
                        <a14:foregroundMark x1="51826" y1="66972" x2="69739" y2="65749"/>
                        <a14:foregroundMark x1="72696" y1="66055" x2="79652" y2="66972"/>
                        <a14:foregroundMark x1="74435" y1="70183" x2="72174" y2="78593"/>
                        <a14:foregroundMark x1="74957" y1="71560" x2="76000" y2="79358"/>
                        <a14:foregroundMark x1="22609" y1="68654" x2="33913" y2="82722"/>
                        <a14:foregroundMark x1="24000" y1="88073" x2="25391" y2="86850"/>
                        <a14:foregroundMark x1="11652" y1="71865" x2="26783" y2="69419"/>
                      </a14:backgroundRemoval>
                    </a14:imgEffect>
                  </a14:imgLayer>
                </a14:imgProps>
              </a:ext>
            </a:extLst>
          </a:blip>
          <a:stretch>
            <a:fillRect/>
          </a:stretch>
        </p:blipFill>
        <p:spPr>
          <a:xfrm rot="21244619">
            <a:off x="11223731" y="1355351"/>
            <a:ext cx="672565" cy="764967"/>
          </a:xfrm>
          <a:prstGeom prst="rect">
            <a:avLst/>
          </a:prstGeom>
        </p:spPr>
      </p:pic>
      <p:sp>
        <p:nvSpPr>
          <p:cNvPr id="2" name="Rectangle 1">
            <a:extLst>
              <a:ext uri="{FF2B5EF4-FFF2-40B4-BE49-F238E27FC236}">
                <a16:creationId xmlns:a16="http://schemas.microsoft.com/office/drawing/2014/main" id="{674C8F97-5173-6F83-7E68-EFE129EBEF5B}"/>
              </a:ext>
            </a:extLst>
          </p:cNvPr>
          <p:cNvSpPr/>
          <p:nvPr/>
        </p:nvSpPr>
        <p:spPr>
          <a:xfrm>
            <a:off x="0" y="-17179"/>
            <a:ext cx="12192000" cy="179387"/>
          </a:xfrm>
          <a:prstGeom prst="rect">
            <a:avLst/>
          </a:prstGeom>
          <a:solidFill>
            <a:srgbClr val="4FA37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Graphique, clipart, Police, graphisme&#10;&#10;Description générée automatiquement">
            <a:extLst>
              <a:ext uri="{FF2B5EF4-FFF2-40B4-BE49-F238E27FC236}">
                <a16:creationId xmlns:a16="http://schemas.microsoft.com/office/drawing/2014/main" id="{E08989EF-5E9D-11C7-7FDD-EA9EA0D5FFC2}"/>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159296" y="5938912"/>
            <a:ext cx="779583" cy="655489"/>
          </a:xfrm>
          <a:prstGeom prst="rect">
            <a:avLst/>
          </a:prstGeom>
        </p:spPr>
      </p:pic>
      <p:sp>
        <p:nvSpPr>
          <p:cNvPr id="14" name="Flèche : pentagone 14">
            <a:extLst>
              <a:ext uri="{FF2B5EF4-FFF2-40B4-BE49-F238E27FC236}">
                <a16:creationId xmlns:a16="http://schemas.microsoft.com/office/drawing/2014/main" id="{CF13B483-D4B3-8B40-0EF1-9CD27A506211}"/>
              </a:ext>
            </a:extLst>
          </p:cNvPr>
          <p:cNvSpPr/>
          <p:nvPr/>
        </p:nvSpPr>
        <p:spPr>
          <a:xfrm>
            <a:off x="7937500" y="6695793"/>
            <a:ext cx="4254500" cy="151361"/>
          </a:xfrm>
          <a:prstGeom prst="homePlate">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a:latin typeface="Calibri" panose="020F0502020204030204" pitchFamily="34" charset="0"/>
                <a:ea typeface="Times New Roman" panose="02020603050405020304" pitchFamily="18" charset="0"/>
              </a:rPr>
              <a:t>التكيف والاستراتيجية الجديدة</a:t>
            </a:r>
            <a:endParaRPr lang="ar-DZ" sz="1600" i="1" dirty="0">
              <a:latin typeface="Calibri" panose="020F0502020204030204" pitchFamily="34" charset="0"/>
              <a:ea typeface="Times New Roman" panose="02020603050405020304" pitchFamily="18" charset="0"/>
            </a:endParaRPr>
          </a:p>
        </p:txBody>
      </p:sp>
      <p:sp>
        <p:nvSpPr>
          <p:cNvPr id="15" name="Flèche : pentagone 15">
            <a:extLst>
              <a:ext uri="{FF2B5EF4-FFF2-40B4-BE49-F238E27FC236}">
                <a16:creationId xmlns:a16="http://schemas.microsoft.com/office/drawing/2014/main" id="{6943290A-86C4-3AE8-0FD6-8F26DD1BF9BB}"/>
              </a:ext>
            </a:extLst>
          </p:cNvPr>
          <p:cNvSpPr/>
          <p:nvPr/>
        </p:nvSpPr>
        <p:spPr>
          <a:xfrm>
            <a:off x="3992880" y="6695793"/>
            <a:ext cx="4450080" cy="151361"/>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b="1" dirty="0"/>
              <a:t>التنفيذ والتقييم الذاتي</a:t>
            </a:r>
            <a:endParaRPr lang="ar-DZ" b="1" dirty="0"/>
          </a:p>
        </p:txBody>
      </p:sp>
      <p:sp>
        <p:nvSpPr>
          <p:cNvPr id="16" name="Flèche : pentagone 16">
            <a:extLst>
              <a:ext uri="{FF2B5EF4-FFF2-40B4-BE49-F238E27FC236}">
                <a16:creationId xmlns:a16="http://schemas.microsoft.com/office/drawing/2014/main" id="{FF7C9490-C302-C773-80AE-6F541B20A5AF}"/>
              </a:ext>
            </a:extLst>
          </p:cNvPr>
          <p:cNvSpPr/>
          <p:nvPr/>
        </p:nvSpPr>
        <p:spPr>
          <a:xfrm>
            <a:off x="0" y="6695793"/>
            <a:ext cx="4089400" cy="159100"/>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err="1"/>
              <a:t>إستراتيجية</a:t>
            </a:r>
            <a:r>
              <a:rPr lang="ar-DZ" sz="1600" i="1" dirty="0"/>
              <a:t> </a:t>
            </a:r>
            <a:r>
              <a:rPr lang="fr-FR" sz="1600" i="1" dirty="0"/>
              <a:t>MWO </a:t>
            </a:r>
            <a:r>
              <a:rPr lang="ar-DZ" sz="1600" i="1" dirty="0"/>
              <a:t>للاتصالات</a:t>
            </a:r>
            <a:endParaRPr lang="fr-FR" sz="1600" i="1" dirty="0"/>
          </a:p>
        </p:txBody>
      </p:sp>
    </p:spTree>
    <p:extLst>
      <p:ext uri="{BB962C8B-B14F-4D97-AF65-F5344CB8AC3E}">
        <p14:creationId xmlns:p14="http://schemas.microsoft.com/office/powerpoint/2010/main" val="11002884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a:extLst>
              <a:ext uri="{FF2B5EF4-FFF2-40B4-BE49-F238E27FC236}">
                <a16:creationId xmlns:a16="http://schemas.microsoft.com/office/drawing/2014/main" id="{37CA09E3-621C-99DC-1070-36770BFC18D9}"/>
              </a:ext>
            </a:extLst>
          </p:cNvPr>
          <p:cNvPicPr>
            <a:picLocks noChangeAspect="1"/>
          </p:cNvPicPr>
          <p:nvPr/>
        </p:nvPicPr>
        <p:blipFill>
          <a:blip r:embed="rId3"/>
          <a:stretch>
            <a:fillRect/>
          </a:stretch>
        </p:blipFill>
        <p:spPr>
          <a:xfrm>
            <a:off x="-30287" y="185506"/>
            <a:ext cx="1012749" cy="1151887"/>
          </a:xfrm>
          <a:prstGeom prst="rect">
            <a:avLst/>
          </a:prstGeom>
          <a:ln>
            <a:noFill/>
          </a:ln>
          <a:effectLst>
            <a:softEdge rad="112500"/>
          </a:effectLst>
        </p:spPr>
      </p:pic>
      <p:sp>
        <p:nvSpPr>
          <p:cNvPr id="5" name="Slide Number Placeholder 4">
            <a:extLst>
              <a:ext uri="{FF2B5EF4-FFF2-40B4-BE49-F238E27FC236}">
                <a16:creationId xmlns:a16="http://schemas.microsoft.com/office/drawing/2014/main" id="{52342732-BDB7-2CE9-4751-2B06C06C9D0B}"/>
              </a:ext>
            </a:extLst>
          </p:cNvPr>
          <p:cNvSpPr>
            <a:spLocks noGrp="1"/>
          </p:cNvSpPr>
          <p:nvPr>
            <p:ph type="sldNum" sz="quarter" idx="12"/>
          </p:nvPr>
        </p:nvSpPr>
        <p:spPr>
          <a:xfrm>
            <a:off x="9280633" y="6274676"/>
            <a:ext cx="2827283" cy="541283"/>
          </a:xfrm>
        </p:spPr>
        <p:txBody>
          <a:bodyPr/>
          <a:lstStyle/>
          <a:p>
            <a:fld id="{784A0E64-0A59-044F-93A0-955DB3516AB3}" type="slidenum">
              <a:rPr lang="en-GB" sz="1400" smtClean="0"/>
              <a:t>15</a:t>
            </a:fld>
            <a:endParaRPr lang="en-GB" dirty="0"/>
          </a:p>
        </p:txBody>
      </p:sp>
      <p:graphicFrame>
        <p:nvGraphicFramePr>
          <p:cNvPr id="2" name="Diagram 1">
            <a:extLst>
              <a:ext uri="{FF2B5EF4-FFF2-40B4-BE49-F238E27FC236}">
                <a16:creationId xmlns:a16="http://schemas.microsoft.com/office/drawing/2014/main" id="{C282FB1B-A461-F579-044C-D4FB0B660865}"/>
              </a:ext>
            </a:extLst>
          </p:cNvPr>
          <p:cNvGraphicFramePr/>
          <p:nvPr>
            <p:extLst>
              <p:ext uri="{D42A27DB-BD31-4B8C-83A1-F6EECF244321}">
                <p14:modId xmlns:p14="http://schemas.microsoft.com/office/powerpoint/2010/main" val="652660667"/>
              </p:ext>
            </p:extLst>
          </p:nvPr>
        </p:nvGraphicFramePr>
        <p:xfrm>
          <a:off x="3113970" y="636407"/>
          <a:ext cx="8593393" cy="563826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4" name="Groupe 3"/>
          <p:cNvGrpSpPr/>
          <p:nvPr/>
        </p:nvGrpSpPr>
        <p:grpSpPr>
          <a:xfrm>
            <a:off x="-152400" y="1679722"/>
            <a:ext cx="3935485" cy="3203675"/>
            <a:chOff x="54546" y="2097933"/>
            <a:chExt cx="3935485" cy="3203675"/>
          </a:xfrm>
        </p:grpSpPr>
        <p:grpSp>
          <p:nvGrpSpPr>
            <p:cNvPr id="3" name="Groupe 2"/>
            <p:cNvGrpSpPr/>
            <p:nvPr/>
          </p:nvGrpSpPr>
          <p:grpSpPr>
            <a:xfrm>
              <a:off x="176659" y="2296686"/>
              <a:ext cx="3813372" cy="3004922"/>
              <a:chOff x="-82037" y="2722256"/>
              <a:chExt cx="3813372" cy="3004922"/>
            </a:xfrm>
          </p:grpSpPr>
          <p:graphicFrame>
            <p:nvGraphicFramePr>
              <p:cNvPr id="9" name="Diagram 8">
                <a:extLst>
                  <a:ext uri="{FF2B5EF4-FFF2-40B4-BE49-F238E27FC236}">
                    <a16:creationId xmlns:a16="http://schemas.microsoft.com/office/drawing/2014/main" id="{CA88E535-414A-DD03-2041-823873C3DD61}"/>
                  </a:ext>
                </a:extLst>
              </p:cNvPr>
              <p:cNvGraphicFramePr/>
              <p:nvPr>
                <p:extLst>
                  <p:ext uri="{D42A27DB-BD31-4B8C-83A1-F6EECF244321}">
                    <p14:modId xmlns:p14="http://schemas.microsoft.com/office/powerpoint/2010/main" val="2968225459"/>
                  </p:ext>
                </p:extLst>
              </p:nvPr>
            </p:nvGraphicFramePr>
            <p:xfrm>
              <a:off x="275439" y="2722256"/>
              <a:ext cx="3455896" cy="300492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pSp>
            <p:nvGrpSpPr>
              <p:cNvPr id="15" name="Groupe 14"/>
              <p:cNvGrpSpPr/>
              <p:nvPr/>
            </p:nvGrpSpPr>
            <p:grpSpPr>
              <a:xfrm>
                <a:off x="-82037" y="2744027"/>
                <a:ext cx="1440000" cy="1440000"/>
                <a:chOff x="562203" y="1073235"/>
                <a:chExt cx="1279650" cy="1279650"/>
              </a:xfrm>
            </p:grpSpPr>
            <p:sp>
              <p:nvSpPr>
                <p:cNvPr id="16" name="Forme 15"/>
                <p:cNvSpPr/>
                <p:nvPr/>
              </p:nvSpPr>
              <p:spPr>
                <a:xfrm>
                  <a:off x="562203" y="1073235"/>
                  <a:ext cx="1279650" cy="1279650"/>
                </a:xfrm>
                <a:prstGeom prst="gear6">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17" name="Forme 4"/>
                <p:cNvSpPr txBox="1"/>
                <p:nvPr/>
              </p:nvSpPr>
              <p:spPr>
                <a:xfrm>
                  <a:off x="884358" y="1397337"/>
                  <a:ext cx="635338" cy="63144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ar-DZ" sz="1200" dirty="0"/>
                    <a:t>المعرفة</a:t>
                  </a:r>
                  <a:endParaRPr lang="en-GB" sz="1200" kern="1200" dirty="0"/>
                </a:p>
              </p:txBody>
            </p:sp>
          </p:grpSp>
        </p:grpSp>
        <p:sp>
          <p:nvSpPr>
            <p:cNvPr id="19" name="Flèche en arc 18"/>
            <p:cNvSpPr/>
            <p:nvPr/>
          </p:nvSpPr>
          <p:spPr>
            <a:xfrm rot="4289063">
              <a:off x="54546" y="2097933"/>
              <a:ext cx="1657214" cy="1657214"/>
            </a:xfrm>
            <a:prstGeom prst="circularArrow">
              <a:avLst>
                <a:gd name="adj1" fmla="val 5984"/>
                <a:gd name="adj2" fmla="val 394124"/>
                <a:gd name="adj3" fmla="val 13313824"/>
                <a:gd name="adj4" fmla="val 10508221"/>
                <a:gd name="adj5" fmla="val 6981"/>
              </a:avLst>
            </a:prstGeom>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txBody>
            <a:bodyPr/>
            <a:lstStyle/>
            <a:p>
              <a:endParaRPr lang="fr-FR"/>
            </a:p>
          </p:txBody>
        </p:sp>
      </p:grpSp>
      <p:sp>
        <p:nvSpPr>
          <p:cNvPr id="12" name="Rectangle 11">
            <a:extLst>
              <a:ext uri="{FF2B5EF4-FFF2-40B4-BE49-F238E27FC236}">
                <a16:creationId xmlns:a16="http://schemas.microsoft.com/office/drawing/2014/main" id="{FB5B9CFE-1551-07F6-D1B6-E050ECF4065A}"/>
              </a:ext>
            </a:extLst>
          </p:cNvPr>
          <p:cNvSpPr/>
          <p:nvPr/>
        </p:nvSpPr>
        <p:spPr>
          <a:xfrm>
            <a:off x="0" y="-17179"/>
            <a:ext cx="12192000" cy="179387"/>
          </a:xfrm>
          <a:prstGeom prst="rect">
            <a:avLst/>
          </a:prstGeom>
          <a:solidFill>
            <a:srgbClr val="4FA37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4" name="Image 13" descr="Une image contenant Graphique, clipart, Police, graphisme&#10;&#10;Description générée automatiquement">
            <a:extLst>
              <a:ext uri="{FF2B5EF4-FFF2-40B4-BE49-F238E27FC236}">
                <a16:creationId xmlns:a16="http://schemas.microsoft.com/office/drawing/2014/main" id="{3540BA05-0379-3245-550E-BE9A26A05BAA}"/>
              </a:ext>
            </a:extLst>
          </p:cNvPr>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159296" y="5938912"/>
            <a:ext cx="779583" cy="655489"/>
          </a:xfrm>
          <a:prstGeom prst="rect">
            <a:avLst/>
          </a:prstGeom>
        </p:spPr>
      </p:pic>
      <p:sp>
        <p:nvSpPr>
          <p:cNvPr id="22" name="ZoneTexte 21">
            <a:extLst>
              <a:ext uri="{FF2B5EF4-FFF2-40B4-BE49-F238E27FC236}">
                <a16:creationId xmlns:a16="http://schemas.microsoft.com/office/drawing/2014/main" id="{00B84C64-007B-A949-D5C6-F938BDD033A7}"/>
              </a:ext>
            </a:extLst>
          </p:cNvPr>
          <p:cNvSpPr txBox="1"/>
          <p:nvPr/>
        </p:nvSpPr>
        <p:spPr>
          <a:xfrm>
            <a:off x="1409713" y="317500"/>
            <a:ext cx="9817087" cy="461665"/>
          </a:xfrm>
          <a:prstGeom prst="rect">
            <a:avLst/>
          </a:prstGeom>
          <a:noFill/>
        </p:spPr>
        <p:txBody>
          <a:bodyPr wrap="square" rtlCol="0">
            <a:spAutoFit/>
          </a:bodyPr>
          <a:lstStyle/>
          <a:p>
            <a:pPr algn="r" rtl="1"/>
            <a:r>
              <a:rPr lang="ar-DZ" sz="2400" dirty="0"/>
              <a:t>ولكن كيف يمكن مواءمة أدوات التواصل مع الجمهور المستهدف؟</a:t>
            </a:r>
            <a:endParaRPr lang="fr-FR" sz="2400" b="1" dirty="0"/>
          </a:p>
        </p:txBody>
      </p:sp>
      <p:sp>
        <p:nvSpPr>
          <p:cNvPr id="23" name="Flèche : pentagone 14">
            <a:extLst>
              <a:ext uri="{FF2B5EF4-FFF2-40B4-BE49-F238E27FC236}">
                <a16:creationId xmlns:a16="http://schemas.microsoft.com/office/drawing/2014/main" id="{CF13B483-D4B3-8B40-0EF1-9CD27A506211}"/>
              </a:ext>
            </a:extLst>
          </p:cNvPr>
          <p:cNvSpPr/>
          <p:nvPr/>
        </p:nvSpPr>
        <p:spPr>
          <a:xfrm>
            <a:off x="7937500" y="6695793"/>
            <a:ext cx="4254500" cy="151361"/>
          </a:xfrm>
          <a:prstGeom prst="homePlate">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a:latin typeface="Calibri" panose="020F0502020204030204" pitchFamily="34" charset="0"/>
                <a:ea typeface="Times New Roman" panose="02020603050405020304" pitchFamily="18" charset="0"/>
              </a:rPr>
              <a:t>التكيف والاستراتيجية الجديدة</a:t>
            </a:r>
            <a:endParaRPr lang="ar-DZ" sz="1600" i="1" dirty="0">
              <a:latin typeface="Calibri" panose="020F0502020204030204" pitchFamily="34" charset="0"/>
              <a:ea typeface="Times New Roman" panose="02020603050405020304" pitchFamily="18" charset="0"/>
            </a:endParaRPr>
          </a:p>
        </p:txBody>
      </p:sp>
      <p:sp>
        <p:nvSpPr>
          <p:cNvPr id="24" name="Flèche : pentagone 15">
            <a:extLst>
              <a:ext uri="{FF2B5EF4-FFF2-40B4-BE49-F238E27FC236}">
                <a16:creationId xmlns:a16="http://schemas.microsoft.com/office/drawing/2014/main" id="{6943290A-86C4-3AE8-0FD6-8F26DD1BF9BB}"/>
              </a:ext>
            </a:extLst>
          </p:cNvPr>
          <p:cNvSpPr/>
          <p:nvPr/>
        </p:nvSpPr>
        <p:spPr>
          <a:xfrm>
            <a:off x="3992880" y="6695793"/>
            <a:ext cx="4450080" cy="151361"/>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b="1" dirty="0"/>
              <a:t>التنفيذ والتقييم الذاتي</a:t>
            </a:r>
            <a:endParaRPr lang="ar-DZ" b="1" dirty="0"/>
          </a:p>
        </p:txBody>
      </p:sp>
      <p:sp>
        <p:nvSpPr>
          <p:cNvPr id="25" name="Flèche : pentagone 16">
            <a:extLst>
              <a:ext uri="{FF2B5EF4-FFF2-40B4-BE49-F238E27FC236}">
                <a16:creationId xmlns:a16="http://schemas.microsoft.com/office/drawing/2014/main" id="{FF7C9490-C302-C773-80AE-6F541B20A5AF}"/>
              </a:ext>
            </a:extLst>
          </p:cNvPr>
          <p:cNvSpPr/>
          <p:nvPr/>
        </p:nvSpPr>
        <p:spPr>
          <a:xfrm>
            <a:off x="0" y="6695793"/>
            <a:ext cx="4089400" cy="159100"/>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err="1"/>
              <a:t>إستراتيجية</a:t>
            </a:r>
            <a:r>
              <a:rPr lang="ar-DZ" sz="1600" i="1" dirty="0"/>
              <a:t> </a:t>
            </a:r>
            <a:r>
              <a:rPr lang="fr-FR" sz="1600" i="1" dirty="0"/>
              <a:t>MWO </a:t>
            </a:r>
            <a:r>
              <a:rPr lang="ar-DZ" sz="1600" i="1" dirty="0"/>
              <a:t>للاتصالات</a:t>
            </a:r>
            <a:endParaRPr lang="fr-FR" sz="1600" i="1" dirty="0"/>
          </a:p>
        </p:txBody>
      </p:sp>
      <p:sp>
        <p:nvSpPr>
          <p:cNvPr id="7" name="Rectangle 6"/>
          <p:cNvSpPr/>
          <p:nvPr/>
        </p:nvSpPr>
        <p:spPr>
          <a:xfrm>
            <a:off x="4389789" y="4762211"/>
            <a:ext cx="2694055" cy="461665"/>
          </a:xfrm>
          <a:prstGeom prst="rect">
            <a:avLst/>
          </a:prstGeom>
          <a:solidFill>
            <a:schemeClr val="accent2"/>
          </a:solidFill>
        </p:spPr>
        <p:txBody>
          <a:bodyPr wrap="square">
            <a:spAutoFit/>
          </a:bodyPr>
          <a:lstStyle/>
          <a:p>
            <a:r>
              <a:rPr lang="ar-DZ" sz="2400" b="1" dirty="0"/>
              <a:t>بعثات البلدان</a:t>
            </a:r>
            <a:endParaRPr lang="fr-FR" sz="2400" b="1" dirty="0"/>
          </a:p>
        </p:txBody>
      </p:sp>
    </p:spTree>
    <p:extLst>
      <p:ext uri="{BB962C8B-B14F-4D97-AF65-F5344CB8AC3E}">
        <p14:creationId xmlns:p14="http://schemas.microsoft.com/office/powerpoint/2010/main" val="41968221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Espace réservé du contenu 3">
            <a:extLst>
              <a:ext uri="{FF2B5EF4-FFF2-40B4-BE49-F238E27FC236}">
                <a16:creationId xmlns:a16="http://schemas.microsoft.com/office/drawing/2014/main" id="{1C50C0C9-17F1-785F-54DB-A3778C419CBB}"/>
              </a:ext>
            </a:extLst>
          </p:cNvPr>
          <p:cNvGraphicFramePr>
            <a:graphicFrameLocks noGrp="1"/>
          </p:cNvGraphicFramePr>
          <p:nvPr>
            <p:ph idx="1"/>
            <p:extLst>
              <p:ext uri="{D42A27DB-BD31-4B8C-83A1-F6EECF244321}">
                <p14:modId xmlns:p14="http://schemas.microsoft.com/office/powerpoint/2010/main" val="4070720053"/>
              </p:ext>
            </p:extLst>
          </p:nvPr>
        </p:nvGraphicFramePr>
        <p:xfrm>
          <a:off x="1106519" y="124448"/>
          <a:ext cx="9937821" cy="6431329"/>
        </p:xfrm>
        <a:graphic>
          <a:graphicData uri="http://schemas.openxmlformats.org/drawingml/2006/table">
            <a:tbl>
              <a:tblPr firstRow="1" firstCol="1" lastRow="1" lastCol="1" bandRow="1" bandCol="1"/>
              <a:tblGrid>
                <a:gridCol w="2074008">
                  <a:extLst>
                    <a:ext uri="{9D8B030D-6E8A-4147-A177-3AD203B41FA5}">
                      <a16:colId xmlns:a16="http://schemas.microsoft.com/office/drawing/2014/main" val="2614735781"/>
                    </a:ext>
                  </a:extLst>
                </a:gridCol>
                <a:gridCol w="1120063">
                  <a:extLst>
                    <a:ext uri="{9D8B030D-6E8A-4147-A177-3AD203B41FA5}">
                      <a16:colId xmlns:a16="http://schemas.microsoft.com/office/drawing/2014/main" val="3896724650"/>
                    </a:ext>
                  </a:extLst>
                </a:gridCol>
                <a:gridCol w="601187">
                  <a:extLst>
                    <a:ext uri="{9D8B030D-6E8A-4147-A177-3AD203B41FA5}">
                      <a16:colId xmlns:a16="http://schemas.microsoft.com/office/drawing/2014/main" val="2831793036"/>
                    </a:ext>
                  </a:extLst>
                </a:gridCol>
                <a:gridCol w="888765">
                  <a:extLst>
                    <a:ext uri="{9D8B030D-6E8A-4147-A177-3AD203B41FA5}">
                      <a16:colId xmlns:a16="http://schemas.microsoft.com/office/drawing/2014/main" val="4080510621"/>
                    </a:ext>
                  </a:extLst>
                </a:gridCol>
                <a:gridCol w="606617">
                  <a:extLst>
                    <a:ext uri="{9D8B030D-6E8A-4147-A177-3AD203B41FA5}">
                      <a16:colId xmlns:a16="http://schemas.microsoft.com/office/drawing/2014/main" val="610965816"/>
                    </a:ext>
                  </a:extLst>
                </a:gridCol>
                <a:gridCol w="916530">
                  <a:extLst>
                    <a:ext uri="{9D8B030D-6E8A-4147-A177-3AD203B41FA5}">
                      <a16:colId xmlns:a16="http://schemas.microsoft.com/office/drawing/2014/main" val="3450243697"/>
                    </a:ext>
                  </a:extLst>
                </a:gridCol>
                <a:gridCol w="996008">
                  <a:extLst>
                    <a:ext uri="{9D8B030D-6E8A-4147-A177-3AD203B41FA5}">
                      <a16:colId xmlns:a16="http://schemas.microsoft.com/office/drawing/2014/main" val="286505068"/>
                    </a:ext>
                  </a:extLst>
                </a:gridCol>
                <a:gridCol w="1236260">
                  <a:extLst>
                    <a:ext uri="{9D8B030D-6E8A-4147-A177-3AD203B41FA5}">
                      <a16:colId xmlns:a16="http://schemas.microsoft.com/office/drawing/2014/main" val="3790591849"/>
                    </a:ext>
                  </a:extLst>
                </a:gridCol>
                <a:gridCol w="930411">
                  <a:extLst>
                    <a:ext uri="{9D8B030D-6E8A-4147-A177-3AD203B41FA5}">
                      <a16:colId xmlns:a16="http://schemas.microsoft.com/office/drawing/2014/main" val="301015352"/>
                    </a:ext>
                  </a:extLst>
                </a:gridCol>
                <a:gridCol w="567972">
                  <a:extLst>
                    <a:ext uri="{9D8B030D-6E8A-4147-A177-3AD203B41FA5}">
                      <a16:colId xmlns:a16="http://schemas.microsoft.com/office/drawing/2014/main" val="3224366874"/>
                    </a:ext>
                  </a:extLst>
                </a:gridCol>
              </a:tblGrid>
              <a:tr h="169086">
                <a:tc>
                  <a:txBody>
                    <a:bodyPr/>
                    <a:lstStyle/>
                    <a:p>
                      <a:pPr algn="r" rtl="1" fontAlgn="t">
                        <a:lnSpc>
                          <a:spcPts val="1200"/>
                        </a:lnSpc>
                        <a:spcBef>
                          <a:spcPts val="0"/>
                        </a:spcBef>
                        <a:spcAft>
                          <a:spcPts val="0"/>
                        </a:spcAft>
                      </a:pPr>
                      <a:r>
                        <a:rPr lang="ar-DZ" sz="900" b="1" i="0" u="none" strike="noStrike" dirty="0" smtClean="0">
                          <a:solidFill>
                            <a:srgbClr val="000080"/>
                          </a:solidFill>
                          <a:effectLst/>
                          <a:latin typeface="Arial Narrow" panose="020B0606020202030204" pitchFamily="34" charset="0"/>
                          <a:ea typeface="Times New Roman" panose="02020603050405020304" pitchFamily="18" charset="0"/>
                          <a:cs typeface="+mn-cs"/>
                        </a:rPr>
                        <a:t>أدوات الاتصالات الموزعة في وظيفة الأهداف</a:t>
                      </a:r>
                      <a:endParaRPr lang="ar-DZ" sz="900" b="1" i="0" u="none" strike="noStrike" dirty="0">
                        <a:solidFill>
                          <a:srgbClr val="000080"/>
                        </a:solidFill>
                        <a:effectLst/>
                        <a:latin typeface="Arial Narrow" panose="020B0606020202030204" pitchFamily="34" charset="0"/>
                        <a:ea typeface="Times New Roman" panose="02020603050405020304" pitchFamily="18" charset="0"/>
                        <a:cs typeface="+mn-cs"/>
                      </a:endParaRPr>
                    </a:p>
                  </a:txBody>
                  <a:tcPr marL="58417" marR="58417" marT="8113"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fontAlgn="t">
                        <a:lnSpc>
                          <a:spcPts val="1200"/>
                        </a:lnSpc>
                        <a:spcBef>
                          <a:spcPts val="0"/>
                        </a:spcBef>
                        <a:spcAft>
                          <a:spcPts val="0"/>
                        </a:spcAft>
                      </a:pPr>
                      <a:r>
                        <a:rPr lang="ar-DZ" sz="1200" b="1" i="0" u="none" strike="noStrike" dirty="0" smtClean="0">
                          <a:effectLst/>
                          <a:latin typeface="Arial" panose="020B0604020202020204" pitchFamily="34" charset="0"/>
                        </a:rPr>
                        <a:t>الرسائل الرئيسية</a:t>
                      </a:r>
                      <a:endParaRPr lang="en-GB" sz="1200" b="1"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fontAlgn="t">
                        <a:lnSpc>
                          <a:spcPts val="1200"/>
                        </a:lnSpc>
                        <a:spcBef>
                          <a:spcPts val="0"/>
                        </a:spcBef>
                        <a:spcAft>
                          <a:spcPts val="0"/>
                        </a:spcAft>
                      </a:pPr>
                      <a:r>
                        <a:rPr lang="ar-DZ" sz="900" b="0" i="0" u="none" strike="noStrike" dirty="0" smtClean="0">
                          <a:effectLst/>
                          <a:latin typeface="Arial Narrow" panose="020B0606020202030204" pitchFamily="34" charset="0"/>
                          <a:ea typeface="Times New Roman" panose="02020603050405020304" pitchFamily="18" charset="0"/>
                          <a:cs typeface="+mn-cs"/>
                        </a:rPr>
                        <a:t>شركاء المرصد</a:t>
                      </a:r>
                      <a:endParaRPr lang="ar-DZ" sz="900" b="0" i="0" u="none" strike="noStrike" dirty="0">
                        <a:effectLst/>
                        <a:latin typeface="Arial Narrow" panose="020B0606020202030204" pitchFamily="34" charset="0"/>
                        <a:ea typeface="Times New Roman" panose="02020603050405020304" pitchFamily="18" charset="0"/>
                        <a:cs typeface="+mn-cs"/>
                      </a:endParaRPr>
                    </a:p>
                  </a:txBody>
                  <a:tcPr marL="58417" marR="58417" marT="8113" marB="0">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fontAlgn="t">
                        <a:spcBef>
                          <a:spcPts val="0"/>
                        </a:spcBef>
                        <a:spcAft>
                          <a:spcPts val="0"/>
                        </a:spcAft>
                      </a:pPr>
                      <a:r>
                        <a:rPr lang="ar-DZ" sz="900" b="0" i="0" u="none" strike="noStrike" dirty="0" smtClean="0">
                          <a:effectLst/>
                          <a:latin typeface="Arial Narrow" panose="020B0606020202030204" pitchFamily="34" charset="0"/>
                          <a:ea typeface="Times New Roman" panose="02020603050405020304" pitchFamily="18" charset="0"/>
                          <a:cs typeface="+mn-cs"/>
                        </a:rPr>
                        <a:t>صانع القرار السياسي</a:t>
                      </a:r>
                      <a:endParaRPr lang="ar-DZ" sz="900" b="0" i="0" u="none" strike="noStrike" dirty="0">
                        <a:effectLst/>
                        <a:latin typeface="Arial Narrow" panose="020B0606020202030204" pitchFamily="34" charset="0"/>
                        <a:ea typeface="Times New Roman" panose="02020603050405020304" pitchFamily="18" charset="0"/>
                        <a:cs typeface="+mn-cs"/>
                      </a:endParaRPr>
                    </a:p>
                  </a:txBody>
                  <a:tcPr marL="58417" marR="58417" marT="811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fontAlgn="t">
                        <a:spcBef>
                          <a:spcPts val="0"/>
                        </a:spcBef>
                        <a:spcAft>
                          <a:spcPts val="0"/>
                        </a:spcAft>
                      </a:pPr>
                      <a:r>
                        <a:rPr lang="ar-DZ" sz="900" b="0" i="0" u="none" strike="noStrike" dirty="0" smtClean="0">
                          <a:effectLst/>
                          <a:latin typeface="Arial Narrow" panose="020B0606020202030204" pitchFamily="34" charset="0"/>
                          <a:ea typeface="Times New Roman" panose="02020603050405020304" pitchFamily="18" charset="0"/>
                          <a:cs typeface="+mn-cs"/>
                        </a:rPr>
                        <a:t>مدير الموقع</a:t>
                      </a:r>
                      <a:endParaRPr lang="ar-DZ" sz="900" b="0" i="0" u="none" strike="noStrike" dirty="0">
                        <a:effectLst/>
                        <a:latin typeface="Arial Narrow" panose="020B0606020202030204" pitchFamily="34" charset="0"/>
                        <a:ea typeface="Times New Roman" panose="02020603050405020304" pitchFamily="18" charset="0"/>
                        <a:cs typeface="+mn-cs"/>
                      </a:endParaRPr>
                    </a:p>
                  </a:txBody>
                  <a:tcPr marL="58417" marR="58417" marT="811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fontAlgn="t">
                        <a:spcBef>
                          <a:spcPts val="0"/>
                        </a:spcBef>
                        <a:spcAft>
                          <a:spcPts val="0"/>
                        </a:spcAft>
                      </a:pPr>
                      <a:r>
                        <a:rPr lang="ar-DZ" sz="900" b="0" i="0" u="none" strike="noStrike" dirty="0" smtClean="0">
                          <a:effectLst/>
                          <a:latin typeface="Arial Narrow" panose="020B0606020202030204" pitchFamily="34" charset="0"/>
                          <a:ea typeface="Times New Roman" panose="02020603050405020304" pitchFamily="18" charset="0"/>
                          <a:cs typeface="+mn-cs"/>
                        </a:rPr>
                        <a:t>العلماء والباحثين</a:t>
                      </a:r>
                      <a:endParaRPr lang="en-GB" sz="1500" b="0" i="0" u="none" strike="noStrike" dirty="0">
                        <a:effectLst/>
                        <a:latin typeface="Arial" panose="020B0604020202020204" pitchFamily="34" charset="0"/>
                      </a:endParaRPr>
                    </a:p>
                  </a:txBody>
                  <a:tcPr marL="58417" marR="58417" marT="811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fontAlgn="t">
                        <a:spcBef>
                          <a:spcPts val="0"/>
                        </a:spcBef>
                        <a:spcAft>
                          <a:spcPts val="0"/>
                        </a:spcAft>
                      </a:pPr>
                      <a:r>
                        <a:rPr lang="ar-DZ" sz="900" b="0" i="0" u="none" strike="noStrike" dirty="0" smtClean="0">
                          <a:effectLst/>
                          <a:latin typeface="Arial Narrow" panose="020B0606020202030204" pitchFamily="34" charset="0"/>
                          <a:ea typeface="Times New Roman" panose="02020603050405020304" pitchFamily="18" charset="0"/>
                          <a:cs typeface="+mn-cs"/>
                        </a:rPr>
                        <a:t>مشاريع الحفاظ والتنمية</a:t>
                      </a:r>
                      <a:endParaRPr lang="en-GB" sz="1500" b="0" i="0" u="none" strike="noStrike" dirty="0">
                        <a:effectLst/>
                        <a:latin typeface="Arial" panose="020B0604020202020204" pitchFamily="34" charset="0"/>
                      </a:endParaRPr>
                    </a:p>
                  </a:txBody>
                  <a:tcPr marL="58417" marR="58417" marT="811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fontAlgn="t">
                        <a:spcBef>
                          <a:spcPts val="0"/>
                        </a:spcBef>
                        <a:spcAft>
                          <a:spcPts val="0"/>
                        </a:spcAft>
                      </a:pPr>
                      <a:r>
                        <a:rPr lang="ar-DZ" sz="900" b="0" i="0" u="none" strike="noStrike" dirty="0" smtClean="0">
                          <a:effectLst/>
                          <a:latin typeface="Arial Narrow" panose="020B0606020202030204" pitchFamily="34" charset="0"/>
                          <a:ea typeface="Times New Roman" panose="02020603050405020304" pitchFamily="18" charset="0"/>
                          <a:cs typeface="+mn-cs"/>
                        </a:rPr>
                        <a:t>وكالات التمويل</a:t>
                      </a:r>
                      <a:endParaRPr lang="en-GB" sz="1500" b="0" i="0" u="none" strike="noStrike" dirty="0">
                        <a:effectLst/>
                        <a:latin typeface="Arial" panose="020B0604020202020204" pitchFamily="34" charset="0"/>
                      </a:endParaRPr>
                    </a:p>
                  </a:txBody>
                  <a:tcPr marL="58417" marR="58417" marT="811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fontAlgn="t">
                        <a:lnSpc>
                          <a:spcPts val="1200"/>
                        </a:lnSpc>
                        <a:spcBef>
                          <a:spcPts val="0"/>
                        </a:spcBef>
                        <a:spcAft>
                          <a:spcPts val="0"/>
                        </a:spcAft>
                      </a:pPr>
                      <a:r>
                        <a:rPr lang="ar-DZ" sz="900" b="0" i="0" u="none" strike="noStrike" dirty="0" smtClean="0">
                          <a:effectLst/>
                          <a:latin typeface="Arial Narrow" panose="020B0606020202030204" pitchFamily="34" charset="0"/>
                          <a:ea typeface="Times New Roman" panose="02020603050405020304" pitchFamily="18" charset="0"/>
                          <a:cs typeface="+mn-cs"/>
                        </a:rPr>
                        <a:t>المواطنون، عامة الناس</a:t>
                      </a:r>
                      <a:endParaRPr lang="en-GB" sz="1500" b="0" i="0" u="none" strike="noStrike" dirty="0">
                        <a:effectLst/>
                        <a:latin typeface="Arial" panose="020B0604020202020204" pitchFamily="34" charset="0"/>
                      </a:endParaRPr>
                    </a:p>
                  </a:txBody>
                  <a:tcPr marL="58417" marR="58417" marT="811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fontAlgn="t">
                        <a:lnSpc>
                          <a:spcPts val="1200"/>
                        </a:lnSpc>
                        <a:spcBef>
                          <a:spcPts val="0"/>
                        </a:spcBef>
                        <a:spcAft>
                          <a:spcPts val="0"/>
                        </a:spcAft>
                      </a:pPr>
                      <a:r>
                        <a:rPr lang="ar-DZ" sz="900" b="0" i="0" u="none" strike="noStrike" dirty="0" smtClean="0">
                          <a:effectLst/>
                          <a:latin typeface="Arial Narrow" panose="020B0606020202030204" pitchFamily="34" charset="0"/>
                          <a:ea typeface="Times New Roman" panose="02020603050405020304" pitchFamily="18" charset="0"/>
                          <a:cs typeface="+mn-cs"/>
                        </a:rPr>
                        <a:t>وسائل الاعلام الجماهيرية</a:t>
                      </a:r>
                      <a:endParaRPr lang="en-GB" sz="1500" b="0" i="0" u="none" strike="noStrike" dirty="0">
                        <a:effectLst/>
                        <a:latin typeface="Arial" panose="020B0604020202020204" pitchFamily="34" charset="0"/>
                      </a:endParaRPr>
                    </a:p>
                  </a:txBody>
                  <a:tcPr marL="58417" marR="58417" marT="8113" marB="0">
                    <a:lnL w="1270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0175657"/>
                  </a:ext>
                </a:extLst>
              </a:tr>
              <a:tr h="298901">
                <a:tc>
                  <a:txBody>
                    <a:bodyPr/>
                    <a:lstStyle/>
                    <a:p>
                      <a:pPr algn="ctr" fontAlgn="ctr">
                        <a:lnSpc>
                          <a:spcPts val="1200"/>
                        </a:lnSpc>
                        <a:spcBef>
                          <a:spcPts val="0"/>
                        </a:spcBef>
                        <a:spcAft>
                          <a:spcPts val="0"/>
                        </a:spcAft>
                      </a:pPr>
                      <a:r>
                        <a:rPr lang="ar-DZ" sz="800" b="0" i="0" u="none" strike="noStrike" dirty="0" smtClean="0">
                          <a:effectLst/>
                          <a:latin typeface="Arial" panose="020B0604020202020204" pitchFamily="34" charset="0"/>
                        </a:rPr>
                        <a:t>البوابة الجغرافية</a:t>
                      </a:r>
                      <a:endParaRPr lang="en-GB" sz="8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3439928"/>
                  </a:ext>
                </a:extLst>
              </a:tr>
              <a:tr h="298901">
                <a:tc>
                  <a:txBody>
                    <a:bodyPr/>
                    <a:lstStyle/>
                    <a:p>
                      <a:pPr algn="ctr" rtl="1" fontAlgn="ctr">
                        <a:lnSpc>
                          <a:spcPts val="1200"/>
                        </a:lnSpc>
                        <a:spcBef>
                          <a:spcPts val="0"/>
                        </a:spcBef>
                        <a:spcAft>
                          <a:spcPts val="0"/>
                        </a:spcAft>
                      </a:pPr>
                      <a:r>
                        <a:rPr lang="ar-DZ" sz="800" b="0" i="0" u="none" strike="noStrike" dirty="0" smtClean="0">
                          <a:effectLst/>
                          <a:latin typeface="Arial" panose="020B0604020202020204" pitchFamily="34" charset="0"/>
                        </a:rPr>
                        <a:t>موقع </a:t>
                      </a:r>
                      <a:r>
                        <a:rPr lang="en-GB" sz="800" b="0" i="0" u="none" strike="noStrike" dirty="0" smtClean="0">
                          <a:effectLst/>
                          <a:latin typeface="Arial" panose="020B0604020202020204" pitchFamily="34" charset="0"/>
                        </a:rPr>
                        <a:t>MWO</a:t>
                      </a:r>
                      <a:endParaRPr lang="en-GB" sz="8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9978087"/>
                  </a:ext>
                </a:extLst>
              </a:tr>
              <a:tr h="298901">
                <a:tc>
                  <a:txBody>
                    <a:bodyPr/>
                    <a:lstStyle/>
                    <a:p>
                      <a:pPr algn="ctr" fontAlgn="ctr">
                        <a:lnSpc>
                          <a:spcPts val="1200"/>
                        </a:lnSpc>
                        <a:spcBef>
                          <a:spcPts val="0"/>
                        </a:spcBef>
                        <a:spcAft>
                          <a:spcPts val="0"/>
                        </a:spcAft>
                      </a:pPr>
                      <a:r>
                        <a:rPr lang="ar-DZ" sz="800" b="0" i="0" u="none" strike="noStrike" dirty="0" smtClean="0">
                          <a:effectLst/>
                          <a:latin typeface="Arial" panose="020B0604020202020204" pitchFamily="34" charset="0"/>
                        </a:rPr>
                        <a:t>خرائط القصة</a:t>
                      </a:r>
                      <a:endParaRPr lang="en-GB" sz="8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7453711"/>
                  </a:ext>
                </a:extLst>
              </a:tr>
              <a:tr h="298901">
                <a:tc>
                  <a:txBody>
                    <a:bodyPr/>
                    <a:lstStyle/>
                    <a:p>
                      <a:pPr algn="ctr" fontAlgn="ctr">
                        <a:lnSpc>
                          <a:spcPts val="1200"/>
                        </a:lnSpc>
                        <a:spcBef>
                          <a:spcPts val="0"/>
                        </a:spcBef>
                        <a:spcAft>
                          <a:spcPts val="0"/>
                        </a:spcAft>
                      </a:pPr>
                      <a:r>
                        <a:rPr lang="ar-DZ" sz="800" b="0" i="0" u="none" strike="noStrike" dirty="0" smtClean="0">
                          <a:effectLst/>
                          <a:latin typeface="Arial" panose="020B0604020202020204" pitchFamily="34" charset="0"/>
                        </a:rPr>
                        <a:t>الرسوم البيانية التوضيحية</a:t>
                      </a:r>
                      <a:endParaRPr lang="en-GB" sz="8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6427172"/>
                  </a:ext>
                </a:extLst>
              </a:tr>
              <a:tr h="274789">
                <a:tc>
                  <a:txBody>
                    <a:bodyPr/>
                    <a:lstStyle/>
                    <a:p>
                      <a:pPr algn="ctr" fontAlgn="ctr">
                        <a:lnSpc>
                          <a:spcPts val="1200"/>
                        </a:lnSpc>
                        <a:spcBef>
                          <a:spcPts val="0"/>
                        </a:spcBef>
                        <a:spcAft>
                          <a:spcPts val="0"/>
                        </a:spcAft>
                      </a:pPr>
                      <a:r>
                        <a:rPr lang="ar-DZ" sz="800" b="0" i="0" u="none" strike="noStrike" dirty="0" smtClean="0">
                          <a:effectLst/>
                          <a:latin typeface="Arial" panose="020B0604020202020204" pitchFamily="34" charset="0"/>
                        </a:rPr>
                        <a:t>البعثات القطرية</a:t>
                      </a:r>
                      <a:endParaRPr lang="en-GB" sz="8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92511141"/>
                  </a:ext>
                </a:extLst>
              </a:tr>
              <a:tr h="298901">
                <a:tc>
                  <a:txBody>
                    <a:bodyPr/>
                    <a:lstStyle/>
                    <a:p>
                      <a:pPr algn="ctr" fontAlgn="ctr">
                        <a:lnSpc>
                          <a:spcPts val="1200"/>
                        </a:lnSpc>
                        <a:spcBef>
                          <a:spcPts val="0"/>
                        </a:spcBef>
                        <a:spcAft>
                          <a:spcPts val="0"/>
                        </a:spcAft>
                      </a:pPr>
                      <a:r>
                        <a:rPr lang="ar-DZ" sz="900" b="0" i="0" u="none" strike="noStrike" dirty="0" smtClean="0">
                          <a:effectLst/>
                          <a:latin typeface="Arial Narrow" panose="020B0606020202030204" pitchFamily="34" charset="0"/>
                          <a:ea typeface="Times New Roman" panose="02020603050405020304" pitchFamily="18" charset="0"/>
                          <a:cs typeface="+mn-cs"/>
                        </a:rPr>
                        <a:t>1. نشرة</a:t>
                      </a: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 X</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2134617305"/>
                  </a:ext>
                </a:extLst>
              </a:tr>
              <a:tr h="298901">
                <a:tc>
                  <a:txBody>
                    <a:bodyPr/>
                    <a:lstStyle/>
                    <a:p>
                      <a:pPr algn="ctr" rtl="1" fontAlgn="ctr">
                        <a:lnSpc>
                          <a:spcPts val="1200"/>
                        </a:lnSpc>
                        <a:spcBef>
                          <a:spcPts val="0"/>
                        </a:spcBef>
                        <a:spcAft>
                          <a:spcPts val="0"/>
                        </a:spcAft>
                      </a:pPr>
                      <a:r>
                        <a:rPr lang="ar-DZ" sz="1100" b="1" i="0" u="none" strike="noStrike" dirty="0" smtClean="0">
                          <a:effectLst/>
                          <a:latin typeface="Arial Narrow" panose="020B0606020202030204" pitchFamily="34" charset="0"/>
                          <a:ea typeface="Times New Roman" panose="02020603050405020304" pitchFamily="18" charset="0"/>
                          <a:cs typeface="+mn-cs"/>
                        </a:rPr>
                        <a:t>2. تقرير مراقبة/تقييم </a:t>
                      </a:r>
                      <a:r>
                        <a:rPr lang="en-GB" sz="1100" b="1" i="0" u="none" strike="noStrike" dirty="0" smtClean="0">
                          <a:effectLst/>
                          <a:latin typeface="Arial Narrow" panose="020B0606020202030204" pitchFamily="34" charset="0"/>
                          <a:ea typeface="Times New Roman" panose="02020603050405020304" pitchFamily="18" charset="0"/>
                          <a:cs typeface="Arial" panose="020B0604020202020204" pitchFamily="34" charset="0"/>
                        </a:rPr>
                        <a:t>MWO3</a:t>
                      </a:r>
                      <a:endParaRPr lang="en-GB" sz="2000" b="1"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lumMod val="20000"/>
                        <a:lumOff val="80000"/>
                      </a:schemeClr>
                    </a:solidFill>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lumMod val="75000"/>
                      </a:schemeClr>
                    </a:solidFill>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lumMod val="20000"/>
                        <a:lumOff val="80000"/>
                      </a:schemeClr>
                    </a:solidFill>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 X</a:t>
                      </a:r>
                      <a:endParaRPr lang="en-GB" sz="1500" b="0" i="0" u="none" strike="noStrike" dirty="0">
                        <a:effectLst/>
                        <a:latin typeface="Arial" panose="020B0604020202020204" pitchFamily="34" charset="0"/>
                      </a:endParaRPr>
                    </a:p>
                  </a:txBody>
                  <a:tcPr marL="58417" marR="58417" marT="811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lumMod val="40000"/>
                        <a:lumOff val="60000"/>
                      </a:schemeClr>
                    </a:solidFill>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txBody>
                  <a:tcPr marL="58417" marR="58417" marT="811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 X</a:t>
                      </a:r>
                      <a:endParaRPr lang="en-GB" sz="1500" b="0" i="0" u="none" strike="noStrike" dirty="0">
                        <a:effectLst/>
                        <a:latin typeface="Arial" panose="020B0604020202020204" pitchFamily="34" charset="0"/>
                      </a:endParaRPr>
                    </a:p>
                  </a:txBody>
                  <a:tcPr marL="58417" marR="58417" marT="811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lumMod val="60000"/>
                        <a:lumOff val="40000"/>
                      </a:schemeClr>
                    </a:solidFill>
                  </a:tcPr>
                </a:tc>
                <a:tc>
                  <a:txBody>
                    <a:bodyPr/>
                    <a:lstStyle/>
                    <a:p>
                      <a:pPr algn="ctr" fontAlgn="ctr">
                        <a:lnSpc>
                          <a:spcPts val="1200"/>
                        </a:lnSpc>
                        <a:spcBef>
                          <a:spcPts val="0"/>
                        </a:spcBef>
                        <a:spcAft>
                          <a:spcPts val="0"/>
                        </a:spcAft>
                      </a:pPr>
                      <a:r>
                        <a:rPr lang="en-GB" sz="900" b="0"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txBody>
                  <a:tcPr marL="58417" marR="58417" marT="811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txBody>
                  <a:tcPr marL="58417" marR="58417" marT="8113" marB="0" anchor="ctr">
                    <a:lnL w="12700"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124992106"/>
                  </a:ext>
                </a:extLst>
              </a:tr>
              <a:tr h="277557">
                <a:tc>
                  <a:txBody>
                    <a:bodyPr/>
                    <a:lstStyle/>
                    <a:p>
                      <a:pPr algn="ctr" rtl="1" fontAlgn="ctr">
                        <a:lnSpc>
                          <a:spcPts val="1200"/>
                        </a:lnSpc>
                        <a:spcBef>
                          <a:spcPts val="0"/>
                        </a:spcBef>
                        <a:spcAft>
                          <a:spcPts val="0"/>
                        </a:spcAft>
                      </a:pPr>
                      <a:r>
                        <a:rPr lang="ar-DZ" sz="900" b="0" i="0" u="none" strike="noStrike" dirty="0" smtClean="0">
                          <a:effectLst/>
                          <a:latin typeface="Arial Narrow" panose="020B0606020202030204" pitchFamily="34" charset="0"/>
                          <a:ea typeface="Times New Roman" panose="02020603050405020304" pitchFamily="18" charset="0"/>
                          <a:cs typeface="+mn-cs"/>
                        </a:rPr>
                        <a:t>4. مقال صحفي</a:t>
                      </a: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p>
                      <a:pPr algn="ctr" fontAlgn="ctr">
                        <a:lnSpc>
                          <a:spcPts val="1200"/>
                        </a:lnSpc>
                        <a:spcBef>
                          <a:spcPts val="0"/>
                        </a:spcBef>
                        <a:spcAft>
                          <a:spcPts val="0"/>
                        </a:spcAft>
                      </a:pPr>
                      <a:r>
                        <a:rPr lang="en-GB" sz="900" b="0"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3358145"/>
                  </a:ext>
                </a:extLst>
              </a:tr>
              <a:tr h="298901">
                <a:tc>
                  <a:txBody>
                    <a:bodyPr/>
                    <a:lstStyle/>
                    <a:p>
                      <a:pPr algn="ctr" fontAlgn="ctr">
                        <a:lnSpc>
                          <a:spcPts val="1200"/>
                        </a:lnSpc>
                        <a:spcBef>
                          <a:spcPts val="0"/>
                        </a:spcBef>
                        <a:spcAft>
                          <a:spcPts val="0"/>
                        </a:spcAft>
                      </a:pPr>
                      <a:r>
                        <a:rPr lang="ar-DZ" sz="900" b="0" i="0" u="none" strike="noStrike" dirty="0" smtClean="0">
                          <a:effectLst/>
                          <a:latin typeface="Arial Narrow" panose="020B0606020202030204" pitchFamily="34" charset="0"/>
                          <a:ea typeface="Times New Roman" panose="02020603050405020304" pitchFamily="18" charset="0"/>
                          <a:cs typeface="+mn-cs"/>
                        </a:rPr>
                        <a:t>5. الكتيبات والنشرات</a:t>
                      </a: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4897892"/>
                  </a:ext>
                </a:extLst>
              </a:tr>
              <a:tr h="298901">
                <a:tc>
                  <a:txBody>
                    <a:bodyPr/>
                    <a:lstStyle/>
                    <a:p>
                      <a:pPr algn="ctr" fontAlgn="ctr">
                        <a:lnSpc>
                          <a:spcPts val="1200"/>
                        </a:lnSpc>
                        <a:spcBef>
                          <a:spcPts val="0"/>
                        </a:spcBef>
                        <a:spcAft>
                          <a:spcPts val="0"/>
                        </a:spcAft>
                      </a:pPr>
                      <a:r>
                        <a:rPr lang="ar-DZ" sz="900" b="0" i="0" u="none" strike="noStrike" dirty="0" smtClean="0">
                          <a:effectLst/>
                          <a:latin typeface="Arial Narrow" panose="020B0606020202030204" pitchFamily="34" charset="0"/>
                          <a:ea typeface="Times New Roman" panose="02020603050405020304" pitchFamily="18" charset="0"/>
                          <a:cs typeface="+mn-cs"/>
                        </a:rPr>
                        <a:t>6. المجموعة الصحفية</a:t>
                      </a: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9124950"/>
                  </a:ext>
                </a:extLst>
              </a:tr>
              <a:tr h="220168">
                <a:tc>
                  <a:txBody>
                    <a:bodyPr/>
                    <a:lstStyle/>
                    <a:p>
                      <a:pPr algn="ctr" fontAlgn="ctr">
                        <a:lnSpc>
                          <a:spcPts val="1200"/>
                        </a:lnSpc>
                        <a:spcBef>
                          <a:spcPts val="0"/>
                        </a:spcBef>
                        <a:spcAft>
                          <a:spcPts val="0"/>
                        </a:spcAft>
                      </a:pPr>
                      <a:r>
                        <a:rPr lang="ar-DZ" sz="900" b="0" i="0" u="none" strike="noStrike" dirty="0" smtClean="0">
                          <a:effectLst/>
                          <a:latin typeface="Arial Narrow" panose="020B0606020202030204" pitchFamily="34" charset="0"/>
                          <a:ea typeface="Times New Roman" panose="02020603050405020304" pitchFamily="18" charset="0"/>
                          <a:cs typeface="+mn-cs"/>
                        </a:rPr>
                        <a:t>7. دليل</a:t>
                      </a: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4153138"/>
                  </a:ext>
                </a:extLst>
              </a:tr>
              <a:tr h="358946">
                <a:tc>
                  <a:txBody>
                    <a:bodyPr/>
                    <a:lstStyle/>
                    <a:p>
                      <a:pPr algn="ctr" fontAlgn="ctr">
                        <a:lnSpc>
                          <a:spcPts val="1200"/>
                        </a:lnSpc>
                        <a:spcBef>
                          <a:spcPts val="0"/>
                        </a:spcBef>
                        <a:spcAft>
                          <a:spcPts val="0"/>
                        </a:spcAft>
                      </a:pPr>
                      <a:r>
                        <a:rPr lang="ar-DZ" sz="900" b="0" i="0" u="none" strike="noStrike" dirty="0" smtClean="0">
                          <a:effectLst/>
                          <a:latin typeface="Arial Narrow" panose="020B0606020202030204" pitchFamily="34" charset="0"/>
                          <a:ea typeface="Times New Roman" panose="02020603050405020304" pitchFamily="18" charset="0"/>
                          <a:cs typeface="Times New Roman" panose="02020603050405020304" pitchFamily="18" charset="0"/>
                        </a:rPr>
                        <a:t>8. تقرير مصور</a:t>
                      </a: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11775250"/>
                  </a:ext>
                </a:extLst>
              </a:tr>
              <a:tr h="283018">
                <a:tc>
                  <a:txBody>
                    <a:bodyPr/>
                    <a:lstStyle/>
                    <a:p>
                      <a:pPr algn="ctr" fontAlgn="ctr">
                        <a:lnSpc>
                          <a:spcPts val="1200"/>
                        </a:lnSpc>
                        <a:spcBef>
                          <a:spcPts val="0"/>
                        </a:spcBef>
                        <a:spcAft>
                          <a:spcPts val="0"/>
                        </a:spcAft>
                      </a:pPr>
                      <a:r>
                        <a:rPr lang="ar-DZ" sz="900" b="0" i="0" u="none" strike="noStrike" dirty="0" smtClean="0">
                          <a:effectLst/>
                          <a:latin typeface="Arial Narrow" panose="020B0606020202030204" pitchFamily="34" charset="0"/>
                          <a:ea typeface="Times New Roman" panose="02020603050405020304" pitchFamily="18" charset="0"/>
                          <a:cs typeface="+mn-cs"/>
                        </a:rPr>
                        <a:t>9. المنشورات العلمية</a:t>
                      </a: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6539278"/>
                  </a:ext>
                </a:extLst>
              </a:tr>
              <a:tr h="298901">
                <a:tc>
                  <a:txBody>
                    <a:bodyPr/>
                    <a:lstStyle/>
                    <a:p>
                      <a:pPr algn="ctr" fontAlgn="ctr">
                        <a:lnSpc>
                          <a:spcPts val="1200"/>
                        </a:lnSpc>
                        <a:spcBef>
                          <a:spcPts val="0"/>
                        </a:spcBef>
                        <a:spcAft>
                          <a:spcPts val="0"/>
                        </a:spcAft>
                      </a:pPr>
                      <a:r>
                        <a:rPr lang="ar-DZ" sz="900" b="0" i="0" u="none" strike="noStrike" dirty="0" smtClean="0">
                          <a:effectLst/>
                          <a:latin typeface="Arial Narrow" panose="020B0606020202030204" pitchFamily="34" charset="0"/>
                          <a:ea typeface="Times New Roman" panose="02020603050405020304" pitchFamily="18" charset="0"/>
                          <a:cs typeface="+mn-cs"/>
                        </a:rPr>
                        <a:t>10. التواصل الشفهي</a:t>
                      </a: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p>
                      <a:pPr algn="ctr" fontAlgn="ctr">
                        <a:lnSpc>
                          <a:spcPts val="1200"/>
                        </a:lnSpc>
                        <a:spcBef>
                          <a:spcPts val="0"/>
                        </a:spcBef>
                        <a:spcAft>
                          <a:spcPts val="0"/>
                        </a:spcAft>
                      </a:pPr>
                      <a:r>
                        <a:rPr lang="en-GB" sz="900" b="0"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4770359"/>
                  </a:ext>
                </a:extLst>
              </a:tr>
              <a:tr h="171829">
                <a:tc>
                  <a:txBody>
                    <a:bodyPr/>
                    <a:lstStyle/>
                    <a:p>
                      <a:pPr algn="ctr" fontAlgn="ctr">
                        <a:lnSpc>
                          <a:spcPts val="1200"/>
                        </a:lnSpc>
                        <a:spcBef>
                          <a:spcPts val="0"/>
                        </a:spcBef>
                        <a:spcAft>
                          <a:spcPts val="0"/>
                        </a:spcAft>
                      </a:pPr>
                      <a:r>
                        <a:rPr lang="en-GB" sz="900" b="0" i="0" u="none" strike="noStrike" dirty="0">
                          <a:effectLst/>
                          <a:latin typeface="Arial Narrow" panose="020B0606020202030204" pitchFamily="34" charset="0"/>
                          <a:ea typeface="Times New Roman" panose="02020603050405020304" pitchFamily="18" charset="0"/>
                          <a:cs typeface="Arial" panose="020B0604020202020204" pitchFamily="34" charset="0"/>
                        </a:rPr>
                        <a:t>11. Interview</a:t>
                      </a: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9994721"/>
                  </a:ext>
                </a:extLst>
              </a:tr>
              <a:tr h="234637">
                <a:tc>
                  <a:txBody>
                    <a:bodyPr/>
                    <a:lstStyle/>
                    <a:p>
                      <a:pPr algn="ctr" rtl="1" fontAlgn="ctr">
                        <a:lnSpc>
                          <a:spcPts val="1200"/>
                        </a:lnSpc>
                        <a:spcBef>
                          <a:spcPts val="0"/>
                        </a:spcBef>
                        <a:spcAft>
                          <a:spcPts val="0"/>
                        </a:spcAft>
                      </a:pPr>
                      <a:r>
                        <a:rPr lang="ar-DZ" sz="900" b="0" i="0" u="none" strike="noStrike" dirty="0" smtClean="0">
                          <a:solidFill>
                            <a:srgbClr val="000000"/>
                          </a:solidFill>
                          <a:effectLst/>
                          <a:latin typeface="Arial Narrow" panose="020B0606020202030204" pitchFamily="34" charset="0"/>
                          <a:ea typeface="Times New Roman" panose="02020603050405020304" pitchFamily="18" charset="0"/>
                          <a:cs typeface="+mn-cs"/>
                        </a:rPr>
                        <a:t>12. بقعة سمعية وبصرية لعرض </a:t>
                      </a:r>
                      <a:r>
                        <a:rPr lang="en-GB" sz="900" b="0" i="0" u="none" strike="noStrike" dirty="0" smtClean="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MWO</a:t>
                      </a: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endParaRPr lang="en-GB" sz="1500" b="0" i="0" u="none" strike="noStrike">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22884408"/>
                  </a:ext>
                </a:extLst>
              </a:tr>
              <a:tr h="448409">
                <a:tc>
                  <a:txBody>
                    <a:bodyPr/>
                    <a:lstStyle/>
                    <a:p>
                      <a:pPr algn="ctr" rtl="1" fontAlgn="ctr">
                        <a:spcBef>
                          <a:spcPts val="0"/>
                        </a:spcBef>
                        <a:spcAft>
                          <a:spcPts val="0"/>
                        </a:spcAft>
                      </a:pPr>
                      <a:r>
                        <a:rPr lang="ar-DZ" sz="900" b="0" i="0" u="none" strike="noStrike" dirty="0" smtClean="0">
                          <a:effectLst/>
                          <a:latin typeface="Arial Narrow" panose="020B0606020202030204" pitchFamily="34" charset="0"/>
                          <a:ea typeface="Times New Roman" panose="02020603050405020304" pitchFamily="18" charset="0"/>
                          <a:cs typeface="+mn-cs"/>
                        </a:rPr>
                        <a:t>13. مراقبة / تقييم الإعلان السمعي البصري</a:t>
                      </a: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900" b="0"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3980907"/>
                  </a:ext>
                </a:extLst>
              </a:tr>
              <a:tr h="255763">
                <a:tc>
                  <a:txBody>
                    <a:bodyPr/>
                    <a:lstStyle/>
                    <a:p>
                      <a:pPr algn="ctr" rtl="1" fontAlgn="ctr">
                        <a:spcBef>
                          <a:spcPts val="0"/>
                        </a:spcBef>
                        <a:spcAft>
                          <a:spcPts val="0"/>
                        </a:spcAft>
                      </a:pPr>
                      <a:r>
                        <a:rPr lang="ar-DZ" sz="900" b="0" i="0" u="none" strike="noStrike" dirty="0" smtClean="0">
                          <a:effectLst/>
                          <a:latin typeface="Arial Narrow" panose="020B0606020202030204" pitchFamily="34" charset="0"/>
                          <a:ea typeface="Times New Roman" panose="02020603050405020304" pitchFamily="18" charset="0"/>
                          <a:cs typeface="+mn-cs"/>
                        </a:rPr>
                        <a:t>16. ورشة عمل وندوة</a:t>
                      </a: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p>
                      <a:pPr algn="ctr" fontAlgn="ctr">
                        <a:lnSpc>
                          <a:spcPts val="1200"/>
                        </a:lnSpc>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p>
                      <a:pPr algn="ctr" fontAlgn="ctr">
                        <a:lnSpc>
                          <a:spcPts val="1200"/>
                        </a:lnSpc>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900" b="0"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900" b="0"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3668672"/>
                  </a:ext>
                </a:extLst>
              </a:tr>
              <a:tr h="169086">
                <a:tc>
                  <a:txBody>
                    <a:bodyPr/>
                    <a:lstStyle/>
                    <a:p>
                      <a:pPr algn="ctr" rtl="1" fontAlgn="ctr">
                        <a:spcBef>
                          <a:spcPts val="0"/>
                        </a:spcBef>
                        <a:spcAft>
                          <a:spcPts val="0"/>
                        </a:spcAft>
                      </a:pPr>
                      <a:r>
                        <a:rPr lang="ar-DZ" sz="900" b="0" i="0" u="none" strike="noStrike" dirty="0" smtClean="0">
                          <a:effectLst/>
                          <a:latin typeface="Arial Narrow" panose="020B0606020202030204" pitchFamily="34" charset="0"/>
                          <a:ea typeface="Times New Roman" panose="02020603050405020304" pitchFamily="18" charset="0"/>
                          <a:cs typeface="+mn-cs"/>
                        </a:rPr>
                        <a:t>17 لوحة إعلانات / ملصق</a:t>
                      </a: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fontAlgn="ctr">
                        <a:spcBef>
                          <a:spcPts val="0"/>
                        </a:spcBef>
                        <a:spcAft>
                          <a:spcPts val="0"/>
                        </a:spcAft>
                      </a:pPr>
                      <a:endParaRPr lang="en-GB" sz="1500" b="0" i="0" u="none" strike="noStrike" dirty="0">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fontAlgn="ctr">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900" b="1" i="0" u="none" strike="noStrike">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900" b="0" i="0" u="none" strike="noStrike" dirty="0">
                          <a:effectLst/>
                          <a:latin typeface="Arial Narrow" panose="020B0606020202030204" pitchFamily="34" charset="0"/>
                          <a:ea typeface="Times New Roman" panose="02020603050405020304" pitchFamily="18" charset="0"/>
                          <a:cs typeface="Arial" panose="020B0604020202020204" pitchFamily="34" charset="0"/>
                        </a:rPr>
                        <a:t> </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900" b="1" i="0" u="none" strike="noStrike" dirty="0">
                          <a:effectLst/>
                          <a:latin typeface="Arial Narrow" panose="020B0606020202030204" pitchFamily="34" charset="0"/>
                          <a:ea typeface="Times New Roman" panose="02020603050405020304" pitchFamily="18" charset="0"/>
                          <a:cs typeface="Arial" panose="020B0604020202020204" pitchFamily="34" charset="0"/>
                        </a:rPr>
                        <a:t>X</a:t>
                      </a:r>
                      <a:endParaRPr lang="en-GB" sz="1500" b="0" i="0" u="none" strike="noStrike" dirty="0">
                        <a:effectLst/>
                        <a:latin typeface="Arial" panose="020B0604020202020204" pitchFamily="34" charset="0"/>
                      </a:endParaRPr>
                    </a:p>
                  </a:txBody>
                  <a:tcPr marL="58417" marR="58417" marT="81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5085803"/>
                  </a:ext>
                </a:extLst>
              </a:tr>
            </a:tbl>
          </a:graphicData>
        </a:graphic>
      </p:graphicFrame>
      <p:sp>
        <p:nvSpPr>
          <p:cNvPr id="2" name="Espace réservé du numéro de diapositive 1">
            <a:extLst>
              <a:ext uri="{FF2B5EF4-FFF2-40B4-BE49-F238E27FC236}">
                <a16:creationId xmlns:a16="http://schemas.microsoft.com/office/drawing/2014/main" id="{7E12E866-DC64-E08E-DBE5-4D47DBAB3D87}"/>
              </a:ext>
            </a:extLst>
          </p:cNvPr>
          <p:cNvSpPr>
            <a:spLocks noGrp="1"/>
          </p:cNvSpPr>
          <p:nvPr>
            <p:ph type="sldNum" sz="quarter" idx="12"/>
          </p:nvPr>
        </p:nvSpPr>
        <p:spPr/>
        <p:txBody>
          <a:bodyPr/>
          <a:lstStyle/>
          <a:p>
            <a:fld id="{8B90693B-B070-48F4-9B19-128E7D1A424C}" type="slidenum">
              <a:rPr lang="fr-FR" smtClean="0"/>
              <a:t>16</a:t>
            </a:fld>
            <a:endParaRPr lang="fr-FR"/>
          </a:p>
        </p:txBody>
      </p:sp>
      <p:sp>
        <p:nvSpPr>
          <p:cNvPr id="3" name="Rectangle 2">
            <a:extLst>
              <a:ext uri="{FF2B5EF4-FFF2-40B4-BE49-F238E27FC236}">
                <a16:creationId xmlns:a16="http://schemas.microsoft.com/office/drawing/2014/main" id="{AB11260D-2F80-9B90-2E73-B440F8ED4D7B}"/>
              </a:ext>
            </a:extLst>
          </p:cNvPr>
          <p:cNvSpPr/>
          <p:nvPr/>
        </p:nvSpPr>
        <p:spPr>
          <a:xfrm>
            <a:off x="0" y="-17179"/>
            <a:ext cx="12192000" cy="179387"/>
          </a:xfrm>
          <a:prstGeom prst="rect">
            <a:avLst/>
          </a:prstGeom>
          <a:solidFill>
            <a:srgbClr val="4FA37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4EA8669A-7363-67FF-CDD2-0FDFF90A1175}"/>
              </a:ext>
            </a:extLst>
          </p:cNvPr>
          <p:cNvPicPr>
            <a:picLocks noChangeAspect="1"/>
          </p:cNvPicPr>
          <p:nvPr/>
        </p:nvPicPr>
        <p:blipFill>
          <a:blip r:embed="rId2"/>
          <a:stretch>
            <a:fillRect/>
          </a:stretch>
        </p:blipFill>
        <p:spPr>
          <a:xfrm>
            <a:off x="11179251" y="162208"/>
            <a:ext cx="1012749" cy="1151887"/>
          </a:xfrm>
          <a:prstGeom prst="rect">
            <a:avLst/>
          </a:prstGeom>
          <a:ln>
            <a:noFill/>
          </a:ln>
          <a:effectLst>
            <a:softEdge rad="112500"/>
          </a:effectLst>
        </p:spPr>
      </p:pic>
      <p:pic>
        <p:nvPicPr>
          <p:cNvPr id="7" name="Image 6" descr="Une image contenant Graphique, clipart, Police, graphisme&#10;&#10;Description générée automatiquement">
            <a:extLst>
              <a:ext uri="{FF2B5EF4-FFF2-40B4-BE49-F238E27FC236}">
                <a16:creationId xmlns:a16="http://schemas.microsoft.com/office/drawing/2014/main" id="{C2107F50-0BD9-94BC-08EA-B19B8E9B2B30}"/>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9296" y="5938912"/>
            <a:ext cx="779583" cy="655489"/>
          </a:xfrm>
          <a:prstGeom prst="rect">
            <a:avLst/>
          </a:prstGeom>
        </p:spPr>
      </p:pic>
      <p:sp>
        <p:nvSpPr>
          <p:cNvPr id="11" name="Flèche : pentagone 14">
            <a:extLst>
              <a:ext uri="{FF2B5EF4-FFF2-40B4-BE49-F238E27FC236}">
                <a16:creationId xmlns:a16="http://schemas.microsoft.com/office/drawing/2014/main" id="{CF13B483-D4B3-8B40-0EF1-9CD27A506211}"/>
              </a:ext>
            </a:extLst>
          </p:cNvPr>
          <p:cNvSpPr/>
          <p:nvPr/>
        </p:nvSpPr>
        <p:spPr>
          <a:xfrm>
            <a:off x="7937500" y="6695793"/>
            <a:ext cx="4254500" cy="151361"/>
          </a:xfrm>
          <a:prstGeom prst="homePlate">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a:latin typeface="Calibri" panose="020F0502020204030204" pitchFamily="34" charset="0"/>
                <a:ea typeface="Times New Roman" panose="02020603050405020304" pitchFamily="18" charset="0"/>
              </a:rPr>
              <a:t>التكيف والاستراتيجية الجديدة</a:t>
            </a:r>
            <a:endParaRPr lang="ar-DZ" sz="1600" i="1" dirty="0">
              <a:latin typeface="Calibri" panose="020F0502020204030204" pitchFamily="34" charset="0"/>
              <a:ea typeface="Times New Roman" panose="02020603050405020304" pitchFamily="18" charset="0"/>
            </a:endParaRPr>
          </a:p>
        </p:txBody>
      </p:sp>
      <p:sp>
        <p:nvSpPr>
          <p:cNvPr id="12" name="Flèche : pentagone 15">
            <a:extLst>
              <a:ext uri="{FF2B5EF4-FFF2-40B4-BE49-F238E27FC236}">
                <a16:creationId xmlns:a16="http://schemas.microsoft.com/office/drawing/2014/main" id="{6943290A-86C4-3AE8-0FD6-8F26DD1BF9BB}"/>
              </a:ext>
            </a:extLst>
          </p:cNvPr>
          <p:cNvSpPr/>
          <p:nvPr/>
        </p:nvSpPr>
        <p:spPr>
          <a:xfrm>
            <a:off x="3992880" y="6695793"/>
            <a:ext cx="4450080" cy="151361"/>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b="1" dirty="0"/>
              <a:t>التنفيذ والتقييم الذاتي</a:t>
            </a:r>
            <a:endParaRPr lang="ar-DZ" b="1" dirty="0"/>
          </a:p>
        </p:txBody>
      </p:sp>
      <p:sp>
        <p:nvSpPr>
          <p:cNvPr id="13" name="Flèche : pentagone 16">
            <a:extLst>
              <a:ext uri="{FF2B5EF4-FFF2-40B4-BE49-F238E27FC236}">
                <a16:creationId xmlns:a16="http://schemas.microsoft.com/office/drawing/2014/main" id="{FF7C9490-C302-C773-80AE-6F541B20A5AF}"/>
              </a:ext>
            </a:extLst>
          </p:cNvPr>
          <p:cNvSpPr/>
          <p:nvPr/>
        </p:nvSpPr>
        <p:spPr>
          <a:xfrm>
            <a:off x="0" y="6695793"/>
            <a:ext cx="4089400" cy="159100"/>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err="1"/>
              <a:t>إستراتيجية</a:t>
            </a:r>
            <a:r>
              <a:rPr lang="ar-DZ" sz="1600" i="1" dirty="0"/>
              <a:t> </a:t>
            </a:r>
            <a:r>
              <a:rPr lang="fr-FR" sz="1600" i="1" dirty="0"/>
              <a:t>MWO </a:t>
            </a:r>
            <a:r>
              <a:rPr lang="ar-DZ" sz="1600" i="1" dirty="0"/>
              <a:t>للاتصالات</a:t>
            </a:r>
            <a:endParaRPr lang="fr-FR" sz="1600" i="1" dirty="0"/>
          </a:p>
        </p:txBody>
      </p:sp>
    </p:spTree>
    <p:extLst>
      <p:ext uri="{BB962C8B-B14F-4D97-AF65-F5344CB8AC3E}">
        <p14:creationId xmlns:p14="http://schemas.microsoft.com/office/powerpoint/2010/main" val="40069042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A05C973E-15DC-412C-DAD6-0A539FCC8923}"/>
              </a:ext>
            </a:extLst>
          </p:cNvPr>
          <p:cNvSpPr txBox="1"/>
          <p:nvPr/>
        </p:nvSpPr>
        <p:spPr>
          <a:xfrm>
            <a:off x="350138" y="695959"/>
            <a:ext cx="11491723" cy="646331"/>
          </a:xfrm>
          <a:prstGeom prst="rect">
            <a:avLst/>
          </a:prstGeom>
          <a:noFill/>
        </p:spPr>
        <p:txBody>
          <a:bodyPr wrap="square">
            <a:spAutoFit/>
          </a:bodyPr>
          <a:lstStyle/>
          <a:p>
            <a:pPr lvl="0" algn="just">
              <a:tabLst>
                <a:tab pos="457200" algn="l"/>
              </a:tabLst>
            </a:pPr>
            <a:endParaRPr lang="en-GB" dirty="0">
              <a:effectLst/>
              <a:ea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tabLst>
                <a:tab pos="457200" algn="l"/>
              </a:tabLst>
            </a:pPr>
            <a:endParaRPr lang="fr-FR" dirty="0">
              <a:effectLst/>
              <a:ea typeface="Times New Roman" panose="02020603050405020304" pitchFamily="18" charset="0"/>
              <a:cs typeface="Times New Roman" panose="02020603050405020304" pitchFamily="18" charset="0"/>
            </a:endParaRPr>
          </a:p>
        </p:txBody>
      </p:sp>
      <p:sp>
        <p:nvSpPr>
          <p:cNvPr id="4" name="Espace réservé du numéro de diapositive 3">
            <a:extLst>
              <a:ext uri="{FF2B5EF4-FFF2-40B4-BE49-F238E27FC236}">
                <a16:creationId xmlns:a16="http://schemas.microsoft.com/office/drawing/2014/main" id="{3539F76A-8F5C-81C4-BC88-21704ABCDE33}"/>
              </a:ext>
            </a:extLst>
          </p:cNvPr>
          <p:cNvSpPr>
            <a:spLocks noGrp="1"/>
          </p:cNvSpPr>
          <p:nvPr>
            <p:ph type="sldNum" sz="quarter" idx="12"/>
          </p:nvPr>
        </p:nvSpPr>
        <p:spPr/>
        <p:txBody>
          <a:bodyPr/>
          <a:lstStyle/>
          <a:p>
            <a:fld id="{8B90693B-B070-48F4-9B19-128E7D1A424C}" type="slidenum">
              <a:rPr lang="fr-FR" smtClean="0"/>
              <a:t>17</a:t>
            </a:fld>
            <a:endParaRPr lang="fr-FR"/>
          </a:p>
        </p:txBody>
      </p:sp>
      <p:sp>
        <p:nvSpPr>
          <p:cNvPr id="7" name="ZoneTexte 6">
            <a:extLst>
              <a:ext uri="{FF2B5EF4-FFF2-40B4-BE49-F238E27FC236}">
                <a16:creationId xmlns:a16="http://schemas.microsoft.com/office/drawing/2014/main" id="{71A63E77-E1BA-79AA-B1F2-CABD31D19DC8}"/>
              </a:ext>
            </a:extLst>
          </p:cNvPr>
          <p:cNvSpPr txBox="1"/>
          <p:nvPr/>
        </p:nvSpPr>
        <p:spPr>
          <a:xfrm>
            <a:off x="637907" y="197643"/>
            <a:ext cx="5240867" cy="646331"/>
          </a:xfrm>
          <a:prstGeom prst="rect">
            <a:avLst/>
          </a:prstGeom>
          <a:noFill/>
        </p:spPr>
        <p:txBody>
          <a:bodyPr wrap="square" rtlCol="0">
            <a:spAutoFit/>
          </a:bodyPr>
          <a:lstStyle/>
          <a:p>
            <a:r>
              <a:rPr lang="ar-DZ" sz="3600" dirty="0">
                <a:latin typeface="+mj-lt"/>
              </a:rPr>
              <a:t>أدوات…</a:t>
            </a:r>
            <a:endParaRPr lang="fr-FR" sz="3600" dirty="0">
              <a:latin typeface="+mj-lt"/>
            </a:endParaRPr>
          </a:p>
        </p:txBody>
      </p:sp>
      <p:pic>
        <p:nvPicPr>
          <p:cNvPr id="9" name="Image 8" descr="Boîte à outils en bois">
            <a:extLst>
              <a:ext uri="{FF2B5EF4-FFF2-40B4-BE49-F238E27FC236}">
                <a16:creationId xmlns:a16="http://schemas.microsoft.com/office/drawing/2014/main" id="{663FEC5D-1F18-5B52-DEA0-B64758195626}"/>
              </a:ext>
            </a:extLst>
          </p:cNvPr>
          <p:cNvPicPr>
            <a:picLocks noChangeAspect="1"/>
          </p:cNvPicPr>
          <p:nvPr/>
        </p:nvPicPr>
        <p:blipFill>
          <a:blip r:embed="rId3" cstate="hqprint">
            <a:extLst>
              <a:ext uri="{BEBA8EAE-BF5A-486C-A8C5-ECC9F3942E4B}">
                <a14:imgProps xmlns:a14="http://schemas.microsoft.com/office/drawing/2010/main">
                  <a14:imgLayer r:embed="rId4">
                    <a14:imgEffect>
                      <a14:backgroundRemoval t="7268" b="96366" l="7891" r="90000">
                        <a14:foregroundMark x1="36250" y1="72919" x2="36250" y2="72919"/>
                        <a14:foregroundMark x1="33281" y1="85346" x2="33281" y2="85346"/>
                        <a14:foregroundMark x1="60078" y1="96366" x2="60078" y2="96366"/>
                        <a14:foregroundMark x1="86250" y1="47948" x2="86250" y2="47948"/>
                        <a14:foregroundMark x1="86250" y1="43025" x2="86250" y2="43025"/>
                        <a14:foregroundMark x1="85156" y1="41735" x2="85156" y2="41735"/>
                        <a14:foregroundMark x1="81563" y1="47714" x2="81563" y2="47714"/>
                        <a14:foregroundMark x1="89219" y1="36577" x2="89219" y2="36577"/>
                        <a14:foregroundMark x1="83594" y1="53458" x2="83594" y2="53458"/>
                        <a14:foregroundMark x1="67969" y1="24502" x2="67969" y2="24502"/>
                        <a14:foregroundMark x1="69844" y1="23916" x2="69844" y2="23916"/>
                        <a14:foregroundMark x1="71797" y1="24267" x2="71797" y2="24267"/>
                        <a14:foregroundMark x1="72266" y1="26377" x2="72266" y2="26377"/>
                        <a14:foregroundMark x1="72813" y1="27433" x2="72813" y2="27433"/>
                        <a14:foregroundMark x1="72813" y1="26026" x2="72813" y2="26026"/>
                        <a14:foregroundMark x1="7891" y1="18992" x2="7891" y2="18992"/>
                        <a14:foregroundMark x1="16250" y1="7268" x2="16250" y2="7268"/>
                        <a14:foregroundMark x1="21641" y1="49004" x2="21641" y2="49004"/>
                        <a14:foregroundMark x1="16172" y1="47011" x2="16172" y2="47011"/>
                        <a14:foregroundMark x1="17578" y1="47948" x2="17578" y2="47948"/>
                        <a14:foregroundMark x1="18281" y1="47948" x2="18281" y2="47948"/>
                        <a14:foregroundMark x1="18438" y1="47948" x2="18438" y2="47948"/>
                        <a14:foregroundMark x1="19141" y1="48769" x2="19141" y2="48769"/>
                        <a14:foregroundMark x1="82891" y1="53458" x2="82891" y2="53458"/>
                      </a14:backgroundRemoval>
                    </a14:imgEffect>
                  </a14:imgLayer>
                </a14:imgProps>
              </a:ext>
              <a:ext uri="{28A0092B-C50C-407E-A947-70E740481C1C}">
                <a14:useLocalDpi xmlns:a14="http://schemas.microsoft.com/office/drawing/2010/main" val="0"/>
              </a:ext>
            </a:extLst>
          </a:blip>
          <a:stretch>
            <a:fillRect/>
          </a:stretch>
        </p:blipFill>
        <p:spPr>
          <a:xfrm>
            <a:off x="9148738" y="136525"/>
            <a:ext cx="3202558" cy="2134205"/>
          </a:xfrm>
          <a:prstGeom prst="rect">
            <a:avLst/>
          </a:prstGeom>
        </p:spPr>
      </p:pic>
      <p:pic>
        <p:nvPicPr>
          <p:cNvPr id="10" name="Image 2">
            <a:extLst>
              <a:ext uri="{FF2B5EF4-FFF2-40B4-BE49-F238E27FC236}">
                <a16:creationId xmlns:a16="http://schemas.microsoft.com/office/drawing/2014/main" id="{DF9B7285-4640-468B-BB18-80EB4CDA3FCD}"/>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foregroundMark x1="55130" y1="76453" x2="55130" y2="76453"/>
                        <a14:foregroundMark x1="49913" y1="69419" x2="49913" y2="69419"/>
                        <a14:foregroundMark x1="25391" y1="68654" x2="71652" y2="82722"/>
                        <a14:foregroundMark x1="24870" y1="84709" x2="70261" y2="85168"/>
                        <a14:foregroundMark x1="39130" y1="79817" x2="53217" y2="79817"/>
                        <a14:foregroundMark x1="23478" y1="72783" x2="78783" y2="68960"/>
                        <a14:foregroundMark x1="56174" y1="69419" x2="77739" y2="69419"/>
                        <a14:foregroundMark x1="45217" y1="72324" x2="64522" y2="75994"/>
                        <a14:foregroundMark x1="65043" y1="75229" x2="74957" y2="70642"/>
                        <a14:foregroundMark x1="23478" y1="82263" x2="49913" y2="82263"/>
                        <a14:foregroundMark x1="25913" y1="86850" x2="40000" y2="81498"/>
                        <a14:foregroundMark x1="72696" y1="86086" x2="72696" y2="86086"/>
                        <a14:foregroundMark x1="76000" y1="88073" x2="54609" y2="89755"/>
                        <a14:foregroundMark x1="44696" y1="88073" x2="40000" y2="87309"/>
                        <a14:foregroundMark x1="44696" y1="86850" x2="30609" y2="86391"/>
                        <a14:foregroundMark x1="30609" y1="86391" x2="27826" y2="88073"/>
                        <a14:foregroundMark x1="16870" y1="70642" x2="26435" y2="66514"/>
                        <a14:foregroundMark x1="15478" y1="67278" x2="32522" y2="67737"/>
                        <a14:foregroundMark x1="35304" y1="68960" x2="54261" y2="68960"/>
                        <a14:foregroundMark x1="51826" y1="66972" x2="69739" y2="65749"/>
                        <a14:foregroundMark x1="72696" y1="66055" x2="79652" y2="66972"/>
                        <a14:foregroundMark x1="74435" y1="70183" x2="72174" y2="78593"/>
                        <a14:foregroundMark x1="74957" y1="71560" x2="76000" y2="79358"/>
                        <a14:foregroundMark x1="22609" y1="68654" x2="33913" y2="82722"/>
                        <a14:foregroundMark x1="24000" y1="88073" x2="25391" y2="86850"/>
                        <a14:foregroundMark x1="11652" y1="71865" x2="26783" y2="69419"/>
                      </a14:backgroundRemoval>
                    </a14:imgEffect>
                  </a14:imgLayer>
                </a14:imgProps>
              </a:ext>
            </a:extLst>
          </a:blip>
          <a:stretch>
            <a:fillRect/>
          </a:stretch>
        </p:blipFill>
        <p:spPr>
          <a:xfrm rot="21244619">
            <a:off x="11223731" y="1355351"/>
            <a:ext cx="672565" cy="764967"/>
          </a:xfrm>
          <a:prstGeom prst="rect">
            <a:avLst/>
          </a:prstGeom>
        </p:spPr>
      </p:pic>
      <p:sp>
        <p:nvSpPr>
          <p:cNvPr id="2" name="Rectangle 1">
            <a:extLst>
              <a:ext uri="{FF2B5EF4-FFF2-40B4-BE49-F238E27FC236}">
                <a16:creationId xmlns:a16="http://schemas.microsoft.com/office/drawing/2014/main" id="{674C8F97-5173-6F83-7E68-EFE129EBEF5B}"/>
              </a:ext>
            </a:extLst>
          </p:cNvPr>
          <p:cNvSpPr/>
          <p:nvPr/>
        </p:nvSpPr>
        <p:spPr>
          <a:xfrm>
            <a:off x="0" y="-17179"/>
            <a:ext cx="12192000" cy="179387"/>
          </a:xfrm>
          <a:prstGeom prst="rect">
            <a:avLst/>
          </a:prstGeom>
          <a:solidFill>
            <a:srgbClr val="4FA37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Image 12">
            <a:extLst>
              <a:ext uri="{FF2B5EF4-FFF2-40B4-BE49-F238E27FC236}">
                <a16:creationId xmlns:a16="http://schemas.microsoft.com/office/drawing/2014/main" id="{C763F361-A011-B5C6-A70E-361569D1B6E7}"/>
              </a:ext>
            </a:extLst>
          </p:cNvPr>
          <p:cNvPicPr>
            <a:picLocks noChangeAspect="1"/>
          </p:cNvPicPr>
          <p:nvPr/>
        </p:nvPicPr>
        <p:blipFill>
          <a:blip r:embed="rId7"/>
          <a:stretch>
            <a:fillRect/>
          </a:stretch>
        </p:blipFill>
        <p:spPr>
          <a:xfrm rot="423477">
            <a:off x="8541365" y="2910717"/>
            <a:ext cx="3483531" cy="2547353"/>
          </a:xfrm>
          <a:prstGeom prst="rect">
            <a:avLst/>
          </a:prstGeom>
        </p:spPr>
      </p:pic>
      <p:pic>
        <p:nvPicPr>
          <p:cNvPr id="8" name="Image 7" descr="Une image contenant Graphique, clipart, Police, graphisme&#10;&#10;Description générée automatiquement">
            <a:extLst>
              <a:ext uri="{FF2B5EF4-FFF2-40B4-BE49-F238E27FC236}">
                <a16:creationId xmlns:a16="http://schemas.microsoft.com/office/drawing/2014/main" id="{E08989EF-5E9D-11C7-7FDD-EA9EA0D5FFC2}"/>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159296" y="5938912"/>
            <a:ext cx="779583" cy="655489"/>
          </a:xfrm>
          <a:prstGeom prst="rect">
            <a:avLst/>
          </a:prstGeom>
        </p:spPr>
      </p:pic>
      <p:pic>
        <p:nvPicPr>
          <p:cNvPr id="15" name="Image 14">
            <a:extLst>
              <a:ext uri="{FF2B5EF4-FFF2-40B4-BE49-F238E27FC236}">
                <a16:creationId xmlns:a16="http://schemas.microsoft.com/office/drawing/2014/main" id="{EE0FBC5F-91DA-99BB-E652-584DA51CC975}"/>
              </a:ext>
            </a:extLst>
          </p:cNvPr>
          <p:cNvPicPr>
            <a:picLocks noChangeAspect="1"/>
          </p:cNvPicPr>
          <p:nvPr/>
        </p:nvPicPr>
        <p:blipFill>
          <a:blip r:embed="rId9"/>
          <a:stretch>
            <a:fillRect/>
          </a:stretch>
        </p:blipFill>
        <p:spPr>
          <a:xfrm rot="20698969">
            <a:off x="281161" y="2311376"/>
            <a:ext cx="3473063" cy="2543747"/>
          </a:xfrm>
          <a:prstGeom prst="rect">
            <a:avLst/>
          </a:prstGeom>
        </p:spPr>
      </p:pic>
      <p:pic>
        <p:nvPicPr>
          <p:cNvPr id="11" name="Image 10">
            <a:extLst>
              <a:ext uri="{FF2B5EF4-FFF2-40B4-BE49-F238E27FC236}">
                <a16:creationId xmlns:a16="http://schemas.microsoft.com/office/drawing/2014/main" id="{FEB59929-7547-5C98-21D5-29931D4672C7}"/>
              </a:ext>
            </a:extLst>
          </p:cNvPr>
          <p:cNvPicPr>
            <a:picLocks noChangeAspect="1"/>
          </p:cNvPicPr>
          <p:nvPr/>
        </p:nvPicPr>
        <p:blipFill>
          <a:blip r:embed="rId10"/>
          <a:stretch>
            <a:fillRect/>
          </a:stretch>
        </p:blipFill>
        <p:spPr>
          <a:xfrm>
            <a:off x="3291452" y="554894"/>
            <a:ext cx="5620706" cy="4133195"/>
          </a:xfrm>
          <a:prstGeom prst="rect">
            <a:avLst/>
          </a:prstGeom>
        </p:spPr>
      </p:pic>
      <p:pic>
        <p:nvPicPr>
          <p:cNvPr id="18" name="Image 17">
            <a:extLst>
              <a:ext uri="{FF2B5EF4-FFF2-40B4-BE49-F238E27FC236}">
                <a16:creationId xmlns:a16="http://schemas.microsoft.com/office/drawing/2014/main" id="{930B6029-614A-5329-784B-5B14F27E3762}"/>
              </a:ext>
            </a:extLst>
          </p:cNvPr>
          <p:cNvPicPr>
            <a:picLocks noChangeAspect="1"/>
          </p:cNvPicPr>
          <p:nvPr/>
        </p:nvPicPr>
        <p:blipFill>
          <a:blip r:embed="rId11"/>
          <a:stretch>
            <a:fillRect/>
          </a:stretch>
        </p:blipFill>
        <p:spPr>
          <a:xfrm>
            <a:off x="3258340" y="4323242"/>
            <a:ext cx="5107116" cy="2202829"/>
          </a:xfrm>
          <a:prstGeom prst="rect">
            <a:avLst/>
          </a:prstGeom>
          <a:ln>
            <a:noFill/>
          </a:ln>
          <a:effectLst>
            <a:softEdge rad="112500"/>
          </a:effectLst>
        </p:spPr>
      </p:pic>
      <p:sp>
        <p:nvSpPr>
          <p:cNvPr id="17" name="Flèche : pentagone 14">
            <a:extLst>
              <a:ext uri="{FF2B5EF4-FFF2-40B4-BE49-F238E27FC236}">
                <a16:creationId xmlns:a16="http://schemas.microsoft.com/office/drawing/2014/main" id="{CF13B483-D4B3-8B40-0EF1-9CD27A506211}"/>
              </a:ext>
            </a:extLst>
          </p:cNvPr>
          <p:cNvSpPr/>
          <p:nvPr/>
        </p:nvSpPr>
        <p:spPr>
          <a:xfrm>
            <a:off x="7937500" y="6695793"/>
            <a:ext cx="4254500" cy="151361"/>
          </a:xfrm>
          <a:prstGeom prst="homePlate">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a:latin typeface="Calibri" panose="020F0502020204030204" pitchFamily="34" charset="0"/>
                <a:ea typeface="Times New Roman" panose="02020603050405020304" pitchFamily="18" charset="0"/>
              </a:rPr>
              <a:t>التكيف والاستراتيجية الجديدة</a:t>
            </a:r>
            <a:endParaRPr lang="ar-DZ" sz="1600" i="1" dirty="0">
              <a:latin typeface="Calibri" panose="020F0502020204030204" pitchFamily="34" charset="0"/>
              <a:ea typeface="Times New Roman" panose="02020603050405020304" pitchFamily="18" charset="0"/>
            </a:endParaRPr>
          </a:p>
        </p:txBody>
      </p:sp>
      <p:sp>
        <p:nvSpPr>
          <p:cNvPr id="22" name="Flèche : pentagone 15">
            <a:extLst>
              <a:ext uri="{FF2B5EF4-FFF2-40B4-BE49-F238E27FC236}">
                <a16:creationId xmlns:a16="http://schemas.microsoft.com/office/drawing/2014/main" id="{6943290A-86C4-3AE8-0FD6-8F26DD1BF9BB}"/>
              </a:ext>
            </a:extLst>
          </p:cNvPr>
          <p:cNvSpPr/>
          <p:nvPr/>
        </p:nvSpPr>
        <p:spPr>
          <a:xfrm>
            <a:off x="3992880" y="6695793"/>
            <a:ext cx="4450080" cy="151361"/>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b="1" dirty="0"/>
              <a:t>التنفيذ والتقييم الذاتي</a:t>
            </a:r>
            <a:endParaRPr lang="ar-DZ" b="1" dirty="0"/>
          </a:p>
        </p:txBody>
      </p:sp>
      <p:sp>
        <p:nvSpPr>
          <p:cNvPr id="23" name="Flèche : pentagone 16">
            <a:extLst>
              <a:ext uri="{FF2B5EF4-FFF2-40B4-BE49-F238E27FC236}">
                <a16:creationId xmlns:a16="http://schemas.microsoft.com/office/drawing/2014/main" id="{FF7C9490-C302-C773-80AE-6F541B20A5AF}"/>
              </a:ext>
            </a:extLst>
          </p:cNvPr>
          <p:cNvSpPr/>
          <p:nvPr/>
        </p:nvSpPr>
        <p:spPr>
          <a:xfrm>
            <a:off x="0" y="6695793"/>
            <a:ext cx="4089400" cy="159100"/>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err="1"/>
              <a:t>إستراتيجية</a:t>
            </a:r>
            <a:r>
              <a:rPr lang="ar-DZ" sz="1600" i="1" dirty="0"/>
              <a:t> </a:t>
            </a:r>
            <a:r>
              <a:rPr lang="fr-FR" sz="1600" i="1" dirty="0"/>
              <a:t>MWO </a:t>
            </a:r>
            <a:r>
              <a:rPr lang="ar-DZ" sz="1600" i="1" dirty="0"/>
              <a:t>للاتصالات</a:t>
            </a:r>
            <a:endParaRPr lang="fr-FR" sz="1600" i="1" dirty="0"/>
          </a:p>
        </p:txBody>
      </p:sp>
    </p:spTree>
    <p:extLst>
      <p:ext uri="{BB962C8B-B14F-4D97-AF65-F5344CB8AC3E}">
        <p14:creationId xmlns:p14="http://schemas.microsoft.com/office/powerpoint/2010/main" val="18269388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A05C973E-15DC-412C-DAD6-0A539FCC8923}"/>
              </a:ext>
            </a:extLst>
          </p:cNvPr>
          <p:cNvSpPr txBox="1"/>
          <p:nvPr/>
        </p:nvSpPr>
        <p:spPr>
          <a:xfrm>
            <a:off x="350138" y="695959"/>
            <a:ext cx="11491723" cy="646331"/>
          </a:xfrm>
          <a:prstGeom prst="rect">
            <a:avLst/>
          </a:prstGeom>
          <a:noFill/>
        </p:spPr>
        <p:txBody>
          <a:bodyPr wrap="square">
            <a:spAutoFit/>
          </a:bodyPr>
          <a:lstStyle/>
          <a:p>
            <a:pPr lvl="0" algn="just">
              <a:tabLst>
                <a:tab pos="457200" algn="l"/>
              </a:tabLst>
            </a:pPr>
            <a:endParaRPr lang="en-GB" dirty="0">
              <a:effectLst/>
              <a:ea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tabLst>
                <a:tab pos="457200" algn="l"/>
              </a:tabLst>
            </a:pPr>
            <a:endParaRPr lang="fr-FR" dirty="0">
              <a:effectLst/>
              <a:ea typeface="Times New Roman" panose="02020603050405020304" pitchFamily="18" charset="0"/>
              <a:cs typeface="Times New Roman" panose="02020603050405020304" pitchFamily="18" charset="0"/>
            </a:endParaRPr>
          </a:p>
        </p:txBody>
      </p:sp>
      <p:sp>
        <p:nvSpPr>
          <p:cNvPr id="4" name="Espace réservé du numéro de diapositive 3">
            <a:extLst>
              <a:ext uri="{FF2B5EF4-FFF2-40B4-BE49-F238E27FC236}">
                <a16:creationId xmlns:a16="http://schemas.microsoft.com/office/drawing/2014/main" id="{3539F76A-8F5C-81C4-BC88-21704ABCDE33}"/>
              </a:ext>
            </a:extLst>
          </p:cNvPr>
          <p:cNvSpPr>
            <a:spLocks noGrp="1"/>
          </p:cNvSpPr>
          <p:nvPr>
            <p:ph type="sldNum" sz="quarter" idx="12"/>
          </p:nvPr>
        </p:nvSpPr>
        <p:spPr/>
        <p:txBody>
          <a:bodyPr/>
          <a:lstStyle/>
          <a:p>
            <a:fld id="{8B90693B-B070-48F4-9B19-128E7D1A424C}" type="slidenum">
              <a:rPr lang="fr-FR" smtClean="0"/>
              <a:t>18</a:t>
            </a:fld>
            <a:endParaRPr lang="fr-FR"/>
          </a:p>
        </p:txBody>
      </p:sp>
      <p:sp>
        <p:nvSpPr>
          <p:cNvPr id="7" name="ZoneTexte 6">
            <a:extLst>
              <a:ext uri="{FF2B5EF4-FFF2-40B4-BE49-F238E27FC236}">
                <a16:creationId xmlns:a16="http://schemas.microsoft.com/office/drawing/2014/main" id="{71A63E77-E1BA-79AA-B1F2-CABD31D19DC8}"/>
              </a:ext>
            </a:extLst>
          </p:cNvPr>
          <p:cNvSpPr txBox="1"/>
          <p:nvPr/>
        </p:nvSpPr>
        <p:spPr>
          <a:xfrm>
            <a:off x="8030633" y="3634320"/>
            <a:ext cx="5240867" cy="769441"/>
          </a:xfrm>
          <a:prstGeom prst="rect">
            <a:avLst/>
          </a:prstGeom>
          <a:noFill/>
        </p:spPr>
        <p:txBody>
          <a:bodyPr wrap="square" rtlCol="0">
            <a:spAutoFit/>
          </a:bodyPr>
          <a:lstStyle/>
          <a:p>
            <a:r>
              <a:rPr lang="ar-DZ" sz="4400" dirty="0">
                <a:latin typeface="+mj-lt"/>
              </a:rPr>
              <a:t>شكرًا</a:t>
            </a:r>
            <a:endParaRPr lang="fr-FR" sz="4400" dirty="0">
              <a:latin typeface="+mj-lt"/>
            </a:endParaRPr>
          </a:p>
        </p:txBody>
      </p:sp>
      <p:sp>
        <p:nvSpPr>
          <p:cNvPr id="2" name="Rectangle 1">
            <a:extLst>
              <a:ext uri="{FF2B5EF4-FFF2-40B4-BE49-F238E27FC236}">
                <a16:creationId xmlns:a16="http://schemas.microsoft.com/office/drawing/2014/main" id="{674C8F97-5173-6F83-7E68-EFE129EBEF5B}"/>
              </a:ext>
            </a:extLst>
          </p:cNvPr>
          <p:cNvSpPr/>
          <p:nvPr/>
        </p:nvSpPr>
        <p:spPr>
          <a:xfrm>
            <a:off x="0" y="-17179"/>
            <a:ext cx="12192000" cy="179387"/>
          </a:xfrm>
          <a:prstGeom prst="rect">
            <a:avLst/>
          </a:prstGeom>
          <a:solidFill>
            <a:srgbClr val="4FA37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Graphique, clipart, Police, graphisme&#10;&#10;Description générée automatiquement">
            <a:extLst>
              <a:ext uri="{FF2B5EF4-FFF2-40B4-BE49-F238E27FC236}">
                <a16:creationId xmlns:a16="http://schemas.microsoft.com/office/drawing/2014/main" id="{E08989EF-5E9D-11C7-7FDD-EA9EA0D5FFC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9296" y="5938912"/>
            <a:ext cx="779583" cy="655489"/>
          </a:xfrm>
          <a:prstGeom prst="rect">
            <a:avLst/>
          </a:prstGeom>
        </p:spPr>
      </p:pic>
      <p:pic>
        <p:nvPicPr>
          <p:cNvPr id="3" name="Image 2">
            <a:extLst>
              <a:ext uri="{FF2B5EF4-FFF2-40B4-BE49-F238E27FC236}">
                <a16:creationId xmlns:a16="http://schemas.microsoft.com/office/drawing/2014/main" id="{5964471E-CB23-1E9E-57C3-3CE4BE9B89EE}"/>
              </a:ext>
            </a:extLst>
          </p:cNvPr>
          <p:cNvPicPr>
            <a:picLocks noChangeAspect="1"/>
          </p:cNvPicPr>
          <p:nvPr/>
        </p:nvPicPr>
        <p:blipFill>
          <a:blip r:embed="rId4"/>
          <a:stretch>
            <a:fillRect/>
          </a:stretch>
        </p:blipFill>
        <p:spPr>
          <a:xfrm>
            <a:off x="8106992" y="878494"/>
            <a:ext cx="2242427" cy="2550506"/>
          </a:xfrm>
          <a:prstGeom prst="rect">
            <a:avLst/>
          </a:prstGeom>
          <a:ln>
            <a:noFill/>
          </a:ln>
          <a:effectLst>
            <a:softEdge rad="112500"/>
          </a:effectLst>
        </p:spPr>
      </p:pic>
      <p:pic>
        <p:nvPicPr>
          <p:cNvPr id="14" name="Image 13">
            <a:extLst>
              <a:ext uri="{FF2B5EF4-FFF2-40B4-BE49-F238E27FC236}">
                <a16:creationId xmlns:a16="http://schemas.microsoft.com/office/drawing/2014/main" id="{4D749DA2-1F44-989A-CB04-05DEA63C2E33}"/>
              </a:ext>
            </a:extLst>
          </p:cNvPr>
          <p:cNvPicPr>
            <a:picLocks noChangeAspect="1"/>
          </p:cNvPicPr>
          <p:nvPr/>
        </p:nvPicPr>
        <p:blipFill>
          <a:blip r:embed="rId5"/>
          <a:stretch>
            <a:fillRect/>
          </a:stretch>
        </p:blipFill>
        <p:spPr>
          <a:xfrm>
            <a:off x="673100" y="662917"/>
            <a:ext cx="6791960" cy="5059317"/>
          </a:xfrm>
          <a:prstGeom prst="rect">
            <a:avLst/>
          </a:prstGeom>
        </p:spPr>
      </p:pic>
      <p:pic>
        <p:nvPicPr>
          <p:cNvPr id="17" name="Image 16">
            <a:extLst>
              <a:ext uri="{FF2B5EF4-FFF2-40B4-BE49-F238E27FC236}">
                <a16:creationId xmlns:a16="http://schemas.microsoft.com/office/drawing/2014/main" id="{ED95D33A-09C9-F73B-C546-9D719C71EE40}"/>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10000" b="90000" l="28557" r="92062"/>
                    </a14:imgEffect>
                  </a14:imgLayer>
                </a14:imgProps>
              </a:ext>
            </a:extLst>
          </a:blip>
          <a:srcRect l="20619"/>
          <a:stretch/>
        </p:blipFill>
        <p:spPr>
          <a:xfrm>
            <a:off x="2436246" y="1751693"/>
            <a:ext cx="1307713" cy="1440882"/>
          </a:xfrm>
          <a:prstGeom prst="rect">
            <a:avLst/>
          </a:prstGeom>
        </p:spPr>
      </p:pic>
      <p:sp>
        <p:nvSpPr>
          <p:cNvPr id="15" name="Flèche : pentagone 14">
            <a:extLst>
              <a:ext uri="{FF2B5EF4-FFF2-40B4-BE49-F238E27FC236}">
                <a16:creationId xmlns:a16="http://schemas.microsoft.com/office/drawing/2014/main" id="{CF13B483-D4B3-8B40-0EF1-9CD27A506211}"/>
              </a:ext>
            </a:extLst>
          </p:cNvPr>
          <p:cNvSpPr/>
          <p:nvPr/>
        </p:nvSpPr>
        <p:spPr>
          <a:xfrm>
            <a:off x="7937500" y="6695793"/>
            <a:ext cx="4254500" cy="151361"/>
          </a:xfrm>
          <a:prstGeom prst="homePlate">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a:latin typeface="Calibri" panose="020F0502020204030204" pitchFamily="34" charset="0"/>
                <a:ea typeface="Times New Roman" panose="02020603050405020304" pitchFamily="18" charset="0"/>
              </a:rPr>
              <a:t>التكيف والاستراتيجية الجديدة</a:t>
            </a:r>
            <a:endParaRPr lang="ar-DZ" sz="1600" i="1" dirty="0">
              <a:latin typeface="Calibri" panose="020F0502020204030204" pitchFamily="34" charset="0"/>
              <a:ea typeface="Times New Roman" panose="02020603050405020304" pitchFamily="18" charset="0"/>
            </a:endParaRPr>
          </a:p>
        </p:txBody>
      </p:sp>
      <p:sp>
        <p:nvSpPr>
          <p:cNvPr id="16" name="Flèche : pentagone 15">
            <a:extLst>
              <a:ext uri="{FF2B5EF4-FFF2-40B4-BE49-F238E27FC236}">
                <a16:creationId xmlns:a16="http://schemas.microsoft.com/office/drawing/2014/main" id="{6943290A-86C4-3AE8-0FD6-8F26DD1BF9BB}"/>
              </a:ext>
            </a:extLst>
          </p:cNvPr>
          <p:cNvSpPr/>
          <p:nvPr/>
        </p:nvSpPr>
        <p:spPr>
          <a:xfrm>
            <a:off x="3992880" y="6695793"/>
            <a:ext cx="4450080" cy="151361"/>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b="1" dirty="0"/>
              <a:t>التنفيذ والتقييم الذاتي</a:t>
            </a:r>
            <a:endParaRPr lang="ar-DZ" b="1" dirty="0"/>
          </a:p>
        </p:txBody>
      </p:sp>
      <p:sp>
        <p:nvSpPr>
          <p:cNvPr id="18" name="Flèche : pentagone 16">
            <a:extLst>
              <a:ext uri="{FF2B5EF4-FFF2-40B4-BE49-F238E27FC236}">
                <a16:creationId xmlns:a16="http://schemas.microsoft.com/office/drawing/2014/main" id="{FF7C9490-C302-C773-80AE-6F541B20A5AF}"/>
              </a:ext>
            </a:extLst>
          </p:cNvPr>
          <p:cNvSpPr/>
          <p:nvPr/>
        </p:nvSpPr>
        <p:spPr>
          <a:xfrm>
            <a:off x="0" y="6695793"/>
            <a:ext cx="4089400" cy="159100"/>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err="1"/>
              <a:t>إستراتيجية</a:t>
            </a:r>
            <a:r>
              <a:rPr lang="ar-DZ" sz="1600" i="1" dirty="0"/>
              <a:t> </a:t>
            </a:r>
            <a:r>
              <a:rPr lang="fr-FR" sz="1600" i="1" dirty="0"/>
              <a:t>MWO </a:t>
            </a:r>
            <a:r>
              <a:rPr lang="ar-DZ" sz="1600" i="1" dirty="0"/>
              <a:t>للاتصالات</a:t>
            </a:r>
            <a:endParaRPr lang="fr-FR" sz="1600" i="1" dirty="0"/>
          </a:p>
        </p:txBody>
      </p:sp>
    </p:spTree>
    <p:extLst>
      <p:ext uri="{BB962C8B-B14F-4D97-AF65-F5344CB8AC3E}">
        <p14:creationId xmlns:p14="http://schemas.microsoft.com/office/powerpoint/2010/main" val="21558743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9DA0D42-88A3-4AC7-7111-FB6D7A24A182}"/>
              </a:ext>
            </a:extLst>
          </p:cNvPr>
          <p:cNvSpPr>
            <a:spLocks noGrp="1"/>
          </p:cNvSpPr>
          <p:nvPr>
            <p:ph type="title"/>
          </p:nvPr>
        </p:nvSpPr>
        <p:spPr>
          <a:xfrm>
            <a:off x="838200" y="651313"/>
            <a:ext cx="10515600" cy="1325563"/>
          </a:xfrm>
        </p:spPr>
        <p:txBody>
          <a:bodyPr/>
          <a:lstStyle/>
          <a:p>
            <a:pPr algn="r" rtl="1"/>
            <a:r>
              <a:rPr lang="ar-DZ" b="1" dirty="0"/>
              <a:t>خطة العمل</a:t>
            </a:r>
            <a:endParaRPr lang="fr-FR" b="1" dirty="0"/>
          </a:p>
        </p:txBody>
      </p:sp>
      <p:sp>
        <p:nvSpPr>
          <p:cNvPr id="3" name="Espace réservé du contenu 2">
            <a:extLst>
              <a:ext uri="{FF2B5EF4-FFF2-40B4-BE49-F238E27FC236}">
                <a16:creationId xmlns:a16="http://schemas.microsoft.com/office/drawing/2014/main" id="{2A8D77D2-F8E4-DD9A-FE39-815E5BCD73F9}"/>
              </a:ext>
            </a:extLst>
          </p:cNvPr>
          <p:cNvSpPr>
            <a:spLocks noGrp="1"/>
          </p:cNvSpPr>
          <p:nvPr>
            <p:ph idx="1"/>
          </p:nvPr>
        </p:nvSpPr>
        <p:spPr>
          <a:xfrm>
            <a:off x="0" y="1991721"/>
            <a:ext cx="12192000" cy="3514908"/>
          </a:xfrm>
        </p:spPr>
        <p:txBody>
          <a:bodyPr>
            <a:normAutofit/>
          </a:bodyPr>
          <a:lstStyle/>
          <a:p>
            <a:pPr algn="r" rtl="1">
              <a:lnSpc>
                <a:spcPct val="200000"/>
              </a:lnSpc>
            </a:pPr>
            <a:r>
              <a:rPr lang="ar-DZ" dirty="0" err="1"/>
              <a:t>إستراتيجية</a:t>
            </a:r>
            <a:r>
              <a:rPr lang="ar-DZ" dirty="0"/>
              <a:t> الاتصال لمرصد الأراضي الرطبة في البحر الأبيض المتوسط</a:t>
            </a:r>
          </a:p>
          <a:p>
            <a:pPr algn="r" rtl="1">
              <a:lnSpc>
                <a:spcPct val="200000"/>
              </a:lnSpc>
            </a:pPr>
            <a:r>
              <a:rPr lang="ar-DZ" dirty="0"/>
              <a:t>التنفيذ والتقييم الذاتي</a:t>
            </a:r>
          </a:p>
          <a:p>
            <a:pPr algn="r" rtl="1">
              <a:lnSpc>
                <a:spcPct val="200000"/>
              </a:lnSpc>
            </a:pPr>
            <a:r>
              <a:rPr lang="ar-DZ" dirty="0"/>
              <a:t>التكيف والاستراتيجية الجديدة: الأهداف والأدوات وخطط الاتصال</a:t>
            </a:r>
          </a:p>
          <a:p>
            <a:pPr marL="0" lvl="0" indent="0" algn="r" rtl="1">
              <a:buNone/>
            </a:pPr>
            <a:endParaRPr lang="fr-FR" sz="2400" dirty="0">
              <a:effectLst/>
              <a:latin typeface="Calibri" panose="020F0502020204030204" pitchFamily="34" charset="0"/>
              <a:ea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1ACC9101-F222-26B5-6891-1A70107CEC76}"/>
              </a:ext>
            </a:extLst>
          </p:cNvPr>
          <p:cNvSpPr>
            <a:spLocks noGrp="1"/>
          </p:cNvSpPr>
          <p:nvPr>
            <p:ph type="sldNum" sz="quarter" idx="12"/>
          </p:nvPr>
        </p:nvSpPr>
        <p:spPr/>
        <p:txBody>
          <a:bodyPr/>
          <a:lstStyle/>
          <a:p>
            <a:fld id="{8B90693B-B070-48F4-9B19-128E7D1A424C}" type="slidenum">
              <a:rPr lang="fr-FR" smtClean="0"/>
              <a:t>2</a:t>
            </a:fld>
            <a:endParaRPr lang="fr-FR"/>
          </a:p>
        </p:txBody>
      </p:sp>
      <p:grpSp>
        <p:nvGrpSpPr>
          <p:cNvPr id="13" name="Groupe 12">
            <a:extLst>
              <a:ext uri="{FF2B5EF4-FFF2-40B4-BE49-F238E27FC236}">
                <a16:creationId xmlns:a16="http://schemas.microsoft.com/office/drawing/2014/main" id="{651690A9-3447-3FB8-49F5-19D80FA48203}"/>
              </a:ext>
            </a:extLst>
          </p:cNvPr>
          <p:cNvGrpSpPr/>
          <p:nvPr/>
        </p:nvGrpSpPr>
        <p:grpSpPr>
          <a:xfrm>
            <a:off x="0" y="-17179"/>
            <a:ext cx="12192000" cy="6872071"/>
            <a:chOff x="0" y="-17179"/>
            <a:chExt cx="12192000" cy="6872071"/>
          </a:xfrm>
        </p:grpSpPr>
        <p:sp>
          <p:nvSpPr>
            <p:cNvPr id="6" name="Rectangle 5">
              <a:extLst>
                <a:ext uri="{FF2B5EF4-FFF2-40B4-BE49-F238E27FC236}">
                  <a16:creationId xmlns:a16="http://schemas.microsoft.com/office/drawing/2014/main" id="{6BA8D528-3252-805D-F253-6A8080101E8D}"/>
                </a:ext>
              </a:extLst>
            </p:cNvPr>
            <p:cNvSpPr/>
            <p:nvPr/>
          </p:nvSpPr>
          <p:spPr>
            <a:xfrm>
              <a:off x="0" y="-17179"/>
              <a:ext cx="12192000" cy="179387"/>
            </a:xfrm>
            <a:prstGeom prst="rect">
              <a:avLst/>
            </a:prstGeom>
            <a:solidFill>
              <a:srgbClr val="4FA37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2">
              <a:extLst>
                <a:ext uri="{FF2B5EF4-FFF2-40B4-BE49-F238E27FC236}">
                  <a16:creationId xmlns:a16="http://schemas.microsoft.com/office/drawing/2014/main" id="{71C17F89-F162-ACD1-96C2-EFE7FBE6B4ED}"/>
                </a:ext>
              </a:extLst>
            </p:cNvPr>
            <p:cNvPicPr>
              <a:picLocks noChangeAspect="1"/>
            </p:cNvPicPr>
            <p:nvPr/>
          </p:nvPicPr>
          <p:blipFill>
            <a:blip r:embed="rId2"/>
            <a:stretch>
              <a:fillRect/>
            </a:stretch>
          </p:blipFill>
          <p:spPr>
            <a:xfrm>
              <a:off x="11179251" y="162208"/>
              <a:ext cx="1012749" cy="1151887"/>
            </a:xfrm>
            <a:prstGeom prst="rect">
              <a:avLst/>
            </a:prstGeom>
            <a:ln>
              <a:noFill/>
            </a:ln>
            <a:effectLst>
              <a:softEdge rad="112500"/>
            </a:effectLst>
          </p:spPr>
        </p:pic>
        <p:sp>
          <p:nvSpPr>
            <p:cNvPr id="7" name="Rectangle 6">
              <a:extLst>
                <a:ext uri="{FF2B5EF4-FFF2-40B4-BE49-F238E27FC236}">
                  <a16:creationId xmlns:a16="http://schemas.microsoft.com/office/drawing/2014/main" id="{576FC21F-0937-2231-620B-D4D2DD96B54C}"/>
                </a:ext>
              </a:extLst>
            </p:cNvPr>
            <p:cNvSpPr/>
            <p:nvPr/>
          </p:nvSpPr>
          <p:spPr>
            <a:xfrm>
              <a:off x="0" y="6695792"/>
              <a:ext cx="12192000" cy="159100"/>
            </a:xfrm>
            <a:prstGeom prst="rect">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2" name="Image 11" descr="Une image contenant Graphique, clipart, Police, graphisme&#10;&#10;Description générée automatiquement">
              <a:extLst>
                <a:ext uri="{FF2B5EF4-FFF2-40B4-BE49-F238E27FC236}">
                  <a16:creationId xmlns:a16="http://schemas.microsoft.com/office/drawing/2014/main" id="{7207D524-3690-4F19-D882-23379E2F275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9296" y="5938912"/>
              <a:ext cx="779583" cy="655489"/>
            </a:xfrm>
            <a:prstGeom prst="rect">
              <a:avLst/>
            </a:prstGeom>
          </p:spPr>
        </p:pic>
      </p:grpSp>
    </p:spTree>
    <p:extLst>
      <p:ext uri="{BB962C8B-B14F-4D97-AF65-F5344CB8AC3E}">
        <p14:creationId xmlns:p14="http://schemas.microsoft.com/office/powerpoint/2010/main" val="2642257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43ADDDC8-3425-F335-95CE-7DEC50D16B66}"/>
              </a:ext>
            </a:extLst>
          </p:cNvPr>
          <p:cNvSpPr>
            <a:spLocks noGrp="1"/>
          </p:cNvSpPr>
          <p:nvPr>
            <p:ph type="sldNum" sz="quarter" idx="12"/>
          </p:nvPr>
        </p:nvSpPr>
        <p:spPr>
          <a:xfrm>
            <a:off x="8610600" y="6267827"/>
            <a:ext cx="2743200" cy="365125"/>
          </a:xfrm>
        </p:spPr>
        <p:txBody>
          <a:bodyPr/>
          <a:lstStyle/>
          <a:p>
            <a:fld id="{8B90693B-B070-48F4-9B19-128E7D1A424C}" type="slidenum">
              <a:rPr lang="fr-FR" smtClean="0"/>
              <a:t>3</a:t>
            </a:fld>
            <a:endParaRPr lang="fr-FR" dirty="0"/>
          </a:p>
        </p:txBody>
      </p:sp>
      <p:sp>
        <p:nvSpPr>
          <p:cNvPr id="5" name="ZoneTexte 4">
            <a:extLst>
              <a:ext uri="{FF2B5EF4-FFF2-40B4-BE49-F238E27FC236}">
                <a16:creationId xmlns:a16="http://schemas.microsoft.com/office/drawing/2014/main" id="{9FEBBD90-6246-A834-D940-F56054B28E0E}"/>
              </a:ext>
            </a:extLst>
          </p:cNvPr>
          <p:cNvSpPr txBox="1"/>
          <p:nvPr/>
        </p:nvSpPr>
        <p:spPr>
          <a:xfrm>
            <a:off x="0" y="614305"/>
            <a:ext cx="11887200" cy="4893647"/>
          </a:xfrm>
          <a:prstGeom prst="rect">
            <a:avLst/>
          </a:prstGeom>
          <a:noFill/>
        </p:spPr>
        <p:txBody>
          <a:bodyPr wrap="square">
            <a:spAutoFit/>
          </a:bodyPr>
          <a:lstStyle/>
          <a:p>
            <a:pPr indent="457200" algn="just"/>
            <a:endParaRPr lang="en-GB" sz="1600" dirty="0">
              <a:effectLst/>
              <a:latin typeface="Arial" panose="020B0604020202020204" pitchFamily="34" charset="0"/>
              <a:ea typeface="Times New Roman" panose="02020603050405020304" pitchFamily="18" charset="0"/>
              <a:cs typeface="Arial" panose="020B0604020202020204" pitchFamily="34" charset="0"/>
            </a:endParaRPr>
          </a:p>
          <a:p>
            <a:pPr indent="457200" algn="just" rtl="1"/>
            <a:r>
              <a:rPr lang="ar-DZ" sz="2400" u="sng" dirty="0">
                <a:ea typeface="Times New Roman" panose="02020603050405020304" pitchFamily="18" charset="0"/>
              </a:rPr>
              <a:t>إن الهدف من إنشاء مرصد </a:t>
            </a:r>
            <a:r>
              <a:rPr lang="ar-DZ" sz="2400" u="sng" dirty="0" smtClean="0">
                <a:ea typeface="Times New Roman" panose="02020603050405020304" pitchFamily="18" charset="0"/>
              </a:rPr>
              <a:t>اتصالات </a:t>
            </a:r>
            <a:r>
              <a:rPr lang="ar-DZ" sz="2400" u="sng" dirty="0">
                <a:ea typeface="Times New Roman" panose="02020603050405020304" pitchFamily="18" charset="0"/>
              </a:rPr>
              <a:t>منطقة البحر الأبيض المتوسط هو من خمس نقاط:</a:t>
            </a:r>
          </a:p>
          <a:p>
            <a:pPr indent="457200" algn="just" rtl="1"/>
            <a:endParaRPr lang="fr-FR" sz="2000" u="sng" dirty="0">
              <a:effectLst/>
              <a:ea typeface="Times New Roman" panose="02020603050405020304" pitchFamily="18" charset="0"/>
              <a:cs typeface="Times New Roman" panose="02020603050405020304" pitchFamily="18" charset="0"/>
            </a:endParaRPr>
          </a:p>
          <a:p>
            <a:pPr marL="342900" lvl="0" indent="-342900" algn="just" rtl="1">
              <a:buFont typeface="Symbol" panose="05050102010706020507" pitchFamily="18" charset="2"/>
              <a:buChar char=""/>
              <a:tabLst>
                <a:tab pos="914400" algn="l"/>
              </a:tabLst>
            </a:pPr>
            <a:r>
              <a:rPr lang="ar-DZ" sz="2000" dirty="0">
                <a:ea typeface="Times New Roman" panose="02020603050405020304" pitchFamily="18" charset="0"/>
              </a:rPr>
              <a:t>التوقيت والجودة: الاتصالات والمعلومات </a:t>
            </a:r>
            <a:r>
              <a:rPr lang="ar-DZ" sz="2000" dirty="0" smtClean="0">
                <a:ea typeface="Times New Roman" panose="02020603050405020304" pitchFamily="18" charset="0"/>
              </a:rPr>
              <a:t>عن </a:t>
            </a:r>
            <a:r>
              <a:rPr lang="ar-DZ" sz="2000" dirty="0">
                <a:ea typeface="Times New Roman" panose="02020603050405020304" pitchFamily="18" charset="0"/>
              </a:rPr>
              <a:t>مستخدمي الأراضي الرطبة المتوسطية واتجاهاتها.</a:t>
            </a:r>
          </a:p>
          <a:p>
            <a:pPr marL="342900" lvl="0" indent="-342900" algn="just" rtl="1">
              <a:buFont typeface="Symbol" panose="05050102010706020507" pitchFamily="18" charset="2"/>
              <a:buChar char=""/>
              <a:tabLst>
                <a:tab pos="914400" algn="l"/>
              </a:tabLst>
            </a:pPr>
            <a:r>
              <a:rPr lang="ar-DZ" sz="2000" dirty="0">
                <a:ea typeface="Times New Roman" panose="02020603050405020304" pitchFamily="18" charset="0"/>
              </a:rPr>
              <a:t>ضمان الاتصال بنظام الرصد/التقييم مع </a:t>
            </a:r>
            <a:r>
              <a:rPr lang="ar-DZ" sz="2000" dirty="0" err="1">
                <a:ea typeface="Times New Roman" panose="02020603050405020304" pitchFamily="18" charset="0"/>
              </a:rPr>
              <a:t>إستراتيجية</a:t>
            </a:r>
            <a:r>
              <a:rPr lang="ar-DZ" sz="2000" dirty="0">
                <a:ea typeface="Times New Roman" panose="02020603050405020304" pitchFamily="18" charset="0"/>
              </a:rPr>
              <a:t> للاستعمال والكفاءة والاستدامة.</a:t>
            </a:r>
          </a:p>
          <a:p>
            <a:pPr marL="342900" lvl="0" indent="-342900" algn="just" rtl="1">
              <a:buFont typeface="Symbol" panose="05050102010706020507" pitchFamily="18" charset="2"/>
              <a:buChar char=""/>
              <a:tabLst>
                <a:tab pos="914400" algn="l"/>
              </a:tabLst>
            </a:pPr>
            <a:r>
              <a:rPr lang="ar-DZ" sz="2000" dirty="0">
                <a:ea typeface="Times New Roman" panose="02020603050405020304" pitchFamily="18" charset="0"/>
              </a:rPr>
              <a:t>تبادل المعارف والخبرات المتعلقة بالمرصد مع المستفيدين المحتملين في الحاضر والمستقبل</a:t>
            </a:r>
          </a:p>
          <a:p>
            <a:pPr marL="342900" lvl="0" indent="-342900" algn="just" rtl="1">
              <a:buFont typeface="Symbol" panose="05050102010706020507" pitchFamily="18" charset="2"/>
              <a:buChar char=""/>
              <a:tabLst>
                <a:tab pos="914400" algn="l"/>
              </a:tabLst>
            </a:pPr>
            <a:r>
              <a:rPr lang="ar-DZ" sz="2000" dirty="0">
                <a:ea typeface="Times New Roman" panose="02020603050405020304" pitchFamily="18" charset="0"/>
              </a:rPr>
              <a:t>تعزيز وتسريع الإجراءات المتخذة لصالح سكان البحر الأبيض المتوسط</a:t>
            </a:r>
          </a:p>
          <a:p>
            <a:pPr marL="342900" lvl="0" indent="-342900" algn="just" rtl="1">
              <a:buFont typeface="Symbol" panose="05050102010706020507" pitchFamily="18" charset="2"/>
              <a:buChar char=""/>
              <a:tabLst>
                <a:tab pos="914400" algn="l"/>
              </a:tabLst>
            </a:pPr>
            <a:r>
              <a:rPr lang="ar-DZ" sz="2000" dirty="0">
                <a:ea typeface="Times New Roman" panose="02020603050405020304" pitchFamily="18" charset="0"/>
              </a:rPr>
              <a:t>زيادة المصداقية والتأثير على الجهود المبذولة للحفاظ على الأراضي الرطبة المتوسطية وحفظها وإدارتها واستخدامها المستدام</a:t>
            </a:r>
            <a:r>
              <a:rPr lang="ar-DZ" sz="2000" dirty="0" smtClean="0">
                <a:ea typeface="Times New Roman" panose="02020603050405020304" pitchFamily="18" charset="0"/>
              </a:rPr>
              <a:t>.</a:t>
            </a:r>
            <a:endParaRPr lang="fr-FR" sz="2000" dirty="0" smtClean="0">
              <a:ea typeface="Times New Roman" panose="02020603050405020304" pitchFamily="18" charset="0"/>
            </a:endParaRPr>
          </a:p>
          <a:p>
            <a:pPr marL="342900" lvl="0" indent="-342900" algn="just" rtl="1">
              <a:buFont typeface="Symbol" panose="05050102010706020507" pitchFamily="18" charset="2"/>
              <a:buChar char=""/>
              <a:tabLst>
                <a:tab pos="914400" algn="l"/>
              </a:tabLst>
            </a:pPr>
            <a:endParaRPr lang="fr-FR" sz="2000" dirty="0">
              <a:ea typeface="Times New Roman" panose="02020603050405020304" pitchFamily="18" charset="0"/>
            </a:endParaRPr>
          </a:p>
          <a:p>
            <a:pPr marL="342900" lvl="0" indent="-342900" algn="just" rtl="1">
              <a:buFont typeface="Symbol" panose="05050102010706020507" pitchFamily="18" charset="2"/>
              <a:buChar char=""/>
              <a:tabLst>
                <a:tab pos="914400" algn="l"/>
              </a:tabLst>
            </a:pPr>
            <a:endParaRPr lang="ar-DZ" sz="2000" dirty="0">
              <a:ea typeface="Times New Roman" panose="02020603050405020304" pitchFamily="18" charset="0"/>
            </a:endParaRPr>
          </a:p>
          <a:p>
            <a:pPr lvl="2">
              <a:tabLst>
                <a:tab pos="1371600" algn="l"/>
              </a:tabLst>
            </a:pPr>
            <a:endParaRPr lang="en-GB" sz="2000" dirty="0">
              <a:ea typeface="Times New Roman" panose="02020603050405020304" pitchFamily="18" charset="0"/>
              <a:cs typeface="Arial" panose="020B0604020202020204" pitchFamily="34" charset="0"/>
            </a:endParaRPr>
          </a:p>
          <a:p>
            <a:pPr lvl="2" algn="ctr">
              <a:tabLst>
                <a:tab pos="1371600" algn="l"/>
              </a:tabLst>
            </a:pPr>
            <a:r>
              <a:rPr lang="ar-DZ" sz="2400" i="1" dirty="0">
                <a:latin typeface="Arial" panose="020B0604020202020204" pitchFamily="34" charset="0"/>
                <a:ea typeface="Times New Roman" panose="02020603050405020304" pitchFamily="18" charset="0"/>
              </a:rPr>
              <a:t>توفير المعلومات لصانعي القرارات الرئيسيين ووسائط الإعلام في الوقت المناسب وبطريقة منتظمة وغير جذابة ويمكن الوصول إليها وتوليفها من خلال وسائل الاتصال والمصطلحات المصممة خصيصا للمستخدمين المستهدفين</a:t>
            </a:r>
          </a:p>
          <a:p>
            <a:pPr marL="1143000" lvl="2" indent="-228600">
              <a:buFont typeface="Arial Narrow" panose="020B0606020202030204" pitchFamily="34" charset="0"/>
              <a:buChar char="-"/>
              <a:tabLst>
                <a:tab pos="1371600" algn="l"/>
              </a:tabLst>
            </a:pPr>
            <a:endParaRPr lang="en-GB" sz="2000" dirty="0">
              <a:effectLst/>
              <a:ea typeface="Times New Roman" panose="02020603050405020304" pitchFamily="18" charset="0"/>
              <a:cs typeface="Arial" panose="020B0604020202020204" pitchFamily="34" charset="0"/>
            </a:endParaRPr>
          </a:p>
        </p:txBody>
      </p:sp>
      <p:grpSp>
        <p:nvGrpSpPr>
          <p:cNvPr id="6" name="Groupe 5">
            <a:extLst>
              <a:ext uri="{FF2B5EF4-FFF2-40B4-BE49-F238E27FC236}">
                <a16:creationId xmlns:a16="http://schemas.microsoft.com/office/drawing/2014/main" id="{59955081-C2BA-696A-4EEC-E445FD83039D}"/>
              </a:ext>
            </a:extLst>
          </p:cNvPr>
          <p:cNvGrpSpPr/>
          <p:nvPr/>
        </p:nvGrpSpPr>
        <p:grpSpPr>
          <a:xfrm>
            <a:off x="0" y="-17179"/>
            <a:ext cx="12192000" cy="6872071"/>
            <a:chOff x="0" y="-17179"/>
            <a:chExt cx="12192000" cy="6872071"/>
          </a:xfrm>
        </p:grpSpPr>
        <p:sp>
          <p:nvSpPr>
            <p:cNvPr id="7" name="Rectangle 6">
              <a:extLst>
                <a:ext uri="{FF2B5EF4-FFF2-40B4-BE49-F238E27FC236}">
                  <a16:creationId xmlns:a16="http://schemas.microsoft.com/office/drawing/2014/main" id="{E6274A7F-8005-17DC-291F-CDB6E598770D}"/>
                </a:ext>
              </a:extLst>
            </p:cNvPr>
            <p:cNvSpPr/>
            <p:nvPr/>
          </p:nvSpPr>
          <p:spPr>
            <a:xfrm>
              <a:off x="0" y="-17179"/>
              <a:ext cx="12192000" cy="179387"/>
            </a:xfrm>
            <a:prstGeom prst="rect">
              <a:avLst/>
            </a:prstGeom>
            <a:solidFill>
              <a:srgbClr val="4FA37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2">
              <a:extLst>
                <a:ext uri="{FF2B5EF4-FFF2-40B4-BE49-F238E27FC236}">
                  <a16:creationId xmlns:a16="http://schemas.microsoft.com/office/drawing/2014/main" id="{F95A600F-123B-C740-EDEC-19C959C53B35}"/>
                </a:ext>
              </a:extLst>
            </p:cNvPr>
            <p:cNvPicPr>
              <a:picLocks noChangeAspect="1"/>
            </p:cNvPicPr>
            <p:nvPr/>
          </p:nvPicPr>
          <p:blipFill>
            <a:blip r:embed="rId3"/>
            <a:stretch>
              <a:fillRect/>
            </a:stretch>
          </p:blipFill>
          <p:spPr>
            <a:xfrm>
              <a:off x="11179251" y="162208"/>
              <a:ext cx="1012749" cy="1151887"/>
            </a:xfrm>
            <a:prstGeom prst="rect">
              <a:avLst/>
            </a:prstGeom>
            <a:ln>
              <a:noFill/>
            </a:ln>
            <a:effectLst>
              <a:softEdge rad="112500"/>
            </a:effectLst>
          </p:spPr>
        </p:pic>
        <p:sp>
          <p:nvSpPr>
            <p:cNvPr id="9" name="Rectangle 8">
              <a:extLst>
                <a:ext uri="{FF2B5EF4-FFF2-40B4-BE49-F238E27FC236}">
                  <a16:creationId xmlns:a16="http://schemas.microsoft.com/office/drawing/2014/main" id="{AB1571DD-9679-E075-CFE7-1904E365414A}"/>
                </a:ext>
              </a:extLst>
            </p:cNvPr>
            <p:cNvSpPr/>
            <p:nvPr/>
          </p:nvSpPr>
          <p:spPr>
            <a:xfrm>
              <a:off x="0" y="6695792"/>
              <a:ext cx="12192000" cy="159100"/>
            </a:xfrm>
            <a:prstGeom prst="rect">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0" name="Image 9" descr="Une image contenant Graphique, clipart, Police, graphisme&#10;&#10;Description générée automatiquement">
              <a:extLst>
                <a:ext uri="{FF2B5EF4-FFF2-40B4-BE49-F238E27FC236}">
                  <a16:creationId xmlns:a16="http://schemas.microsoft.com/office/drawing/2014/main" id="{43B7E24A-45C3-F56F-9925-4E6883B05670}"/>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9296" y="5938912"/>
              <a:ext cx="779583" cy="655489"/>
            </a:xfrm>
            <a:prstGeom prst="rect">
              <a:avLst/>
            </a:prstGeom>
          </p:spPr>
        </p:pic>
      </p:grpSp>
      <p:sp>
        <p:nvSpPr>
          <p:cNvPr id="12" name="Flèche : pentagone 14">
            <a:extLst>
              <a:ext uri="{FF2B5EF4-FFF2-40B4-BE49-F238E27FC236}">
                <a16:creationId xmlns:a16="http://schemas.microsoft.com/office/drawing/2014/main" id="{CF13B483-D4B3-8B40-0EF1-9CD27A506211}"/>
              </a:ext>
            </a:extLst>
          </p:cNvPr>
          <p:cNvSpPr/>
          <p:nvPr/>
        </p:nvSpPr>
        <p:spPr>
          <a:xfrm>
            <a:off x="7937500" y="6695793"/>
            <a:ext cx="4254500" cy="151361"/>
          </a:xfrm>
          <a:prstGeom prst="homePlate">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a:latin typeface="Calibri" panose="020F0502020204030204" pitchFamily="34" charset="0"/>
                <a:ea typeface="Times New Roman" panose="02020603050405020304" pitchFamily="18" charset="0"/>
              </a:rPr>
              <a:t>التكيف والاستراتيجية الجديدة</a:t>
            </a:r>
            <a:endParaRPr lang="ar-DZ" sz="1600" i="1" dirty="0">
              <a:latin typeface="Calibri" panose="020F0502020204030204" pitchFamily="34" charset="0"/>
              <a:ea typeface="Times New Roman" panose="02020603050405020304" pitchFamily="18" charset="0"/>
            </a:endParaRPr>
          </a:p>
        </p:txBody>
      </p:sp>
      <p:sp>
        <p:nvSpPr>
          <p:cNvPr id="15" name="Flèche : pentagone 15">
            <a:extLst>
              <a:ext uri="{FF2B5EF4-FFF2-40B4-BE49-F238E27FC236}">
                <a16:creationId xmlns:a16="http://schemas.microsoft.com/office/drawing/2014/main" id="{6943290A-86C4-3AE8-0FD6-8F26DD1BF9BB}"/>
              </a:ext>
            </a:extLst>
          </p:cNvPr>
          <p:cNvSpPr/>
          <p:nvPr/>
        </p:nvSpPr>
        <p:spPr>
          <a:xfrm>
            <a:off x="3992880" y="6695793"/>
            <a:ext cx="4450080" cy="151361"/>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b="1" dirty="0"/>
              <a:t>التنفيذ والتقييم الذاتي</a:t>
            </a:r>
            <a:endParaRPr lang="ar-DZ" b="1" dirty="0"/>
          </a:p>
        </p:txBody>
      </p:sp>
      <p:sp>
        <p:nvSpPr>
          <p:cNvPr id="16" name="Flèche : pentagone 16">
            <a:extLst>
              <a:ext uri="{FF2B5EF4-FFF2-40B4-BE49-F238E27FC236}">
                <a16:creationId xmlns:a16="http://schemas.microsoft.com/office/drawing/2014/main" id="{FF7C9490-C302-C773-80AE-6F541B20A5AF}"/>
              </a:ext>
            </a:extLst>
          </p:cNvPr>
          <p:cNvSpPr/>
          <p:nvPr/>
        </p:nvSpPr>
        <p:spPr>
          <a:xfrm>
            <a:off x="0" y="6695793"/>
            <a:ext cx="4089400" cy="159100"/>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err="1"/>
              <a:t>إستراتيجية</a:t>
            </a:r>
            <a:r>
              <a:rPr lang="ar-DZ" sz="1600" i="1" dirty="0"/>
              <a:t> </a:t>
            </a:r>
            <a:r>
              <a:rPr lang="fr-FR" sz="1600" i="1" dirty="0"/>
              <a:t>MWO </a:t>
            </a:r>
            <a:r>
              <a:rPr lang="ar-DZ" sz="1600" i="1" dirty="0"/>
              <a:t>للاتصالات</a:t>
            </a:r>
            <a:endParaRPr lang="fr-FR" sz="1600" i="1" dirty="0"/>
          </a:p>
        </p:txBody>
      </p:sp>
    </p:spTree>
    <p:extLst>
      <p:ext uri="{BB962C8B-B14F-4D97-AF65-F5344CB8AC3E}">
        <p14:creationId xmlns:p14="http://schemas.microsoft.com/office/powerpoint/2010/main" val="6275123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039DAD6C-D4B1-C296-F498-1F5DA8467EE3}"/>
              </a:ext>
            </a:extLst>
          </p:cNvPr>
          <p:cNvSpPr>
            <a:spLocks noGrp="1"/>
          </p:cNvSpPr>
          <p:nvPr>
            <p:ph type="sldNum" sz="quarter" idx="12"/>
          </p:nvPr>
        </p:nvSpPr>
        <p:spPr/>
        <p:txBody>
          <a:bodyPr/>
          <a:lstStyle/>
          <a:p>
            <a:fld id="{8B90693B-B070-48F4-9B19-128E7D1A424C}" type="slidenum">
              <a:rPr lang="fr-FR" smtClean="0"/>
              <a:t>4</a:t>
            </a:fld>
            <a:endParaRPr lang="fr-FR"/>
          </a:p>
        </p:txBody>
      </p:sp>
      <p:graphicFrame>
        <p:nvGraphicFramePr>
          <p:cNvPr id="5" name="Espace réservé du contenu 3">
            <a:extLst>
              <a:ext uri="{FF2B5EF4-FFF2-40B4-BE49-F238E27FC236}">
                <a16:creationId xmlns:a16="http://schemas.microsoft.com/office/drawing/2014/main" id="{3CB2B431-3450-63F2-AAD1-72C82DD28EF9}"/>
              </a:ext>
            </a:extLst>
          </p:cNvPr>
          <p:cNvGraphicFramePr>
            <a:graphicFrameLocks/>
          </p:cNvGraphicFramePr>
          <p:nvPr>
            <p:extLst>
              <p:ext uri="{D42A27DB-BD31-4B8C-83A1-F6EECF244321}">
                <p14:modId xmlns:p14="http://schemas.microsoft.com/office/powerpoint/2010/main" val="1710556606"/>
              </p:ext>
            </p:extLst>
          </p:nvPr>
        </p:nvGraphicFramePr>
        <p:xfrm>
          <a:off x="254000" y="778933"/>
          <a:ext cx="11684000" cy="4205893"/>
        </p:xfrm>
        <a:graphic>
          <a:graphicData uri="http://schemas.openxmlformats.org/drawingml/2006/table">
            <a:tbl>
              <a:tblPr firstRow="1" firstCol="1" lastRow="1" lastCol="1" bandRow="1" bandCol="1"/>
              <a:tblGrid>
                <a:gridCol w="1296809">
                  <a:extLst>
                    <a:ext uri="{9D8B030D-6E8A-4147-A177-3AD203B41FA5}">
                      <a16:colId xmlns:a16="http://schemas.microsoft.com/office/drawing/2014/main" val="1446416364"/>
                    </a:ext>
                  </a:extLst>
                </a:gridCol>
                <a:gridCol w="3533948">
                  <a:extLst>
                    <a:ext uri="{9D8B030D-6E8A-4147-A177-3AD203B41FA5}">
                      <a16:colId xmlns:a16="http://schemas.microsoft.com/office/drawing/2014/main" val="4040318954"/>
                    </a:ext>
                  </a:extLst>
                </a:gridCol>
                <a:gridCol w="3176196">
                  <a:extLst>
                    <a:ext uri="{9D8B030D-6E8A-4147-A177-3AD203B41FA5}">
                      <a16:colId xmlns:a16="http://schemas.microsoft.com/office/drawing/2014/main" val="4155565034"/>
                    </a:ext>
                  </a:extLst>
                </a:gridCol>
                <a:gridCol w="3677047">
                  <a:extLst>
                    <a:ext uri="{9D8B030D-6E8A-4147-A177-3AD203B41FA5}">
                      <a16:colId xmlns:a16="http://schemas.microsoft.com/office/drawing/2014/main" val="1937121378"/>
                    </a:ext>
                  </a:extLst>
                </a:gridCol>
              </a:tblGrid>
              <a:tr h="500767">
                <a:tc>
                  <a:txBody>
                    <a:bodyPr/>
                    <a:lstStyle/>
                    <a:p>
                      <a:pPr algn="ctr" fontAlgn="t">
                        <a:spcBef>
                          <a:spcPts val="0"/>
                        </a:spcBef>
                        <a:spcAft>
                          <a:spcPts val="0"/>
                        </a:spcAft>
                      </a:pPr>
                      <a:r>
                        <a:rPr lang="ar-DZ" sz="1200" b="1" i="0" u="none" strike="noStrike" dirty="0" smtClean="0">
                          <a:solidFill>
                            <a:schemeClr val="tx1"/>
                          </a:solidFill>
                          <a:effectLst/>
                          <a:latin typeface="Arial" panose="020B0604020202020204" pitchFamily="34" charset="0"/>
                          <a:ea typeface="Times New Roman" panose="02020603050405020304" pitchFamily="18" charset="0"/>
                        </a:rPr>
                        <a:t>نوع الاتصال</a:t>
                      </a:r>
                      <a:endParaRPr lang="en-GB" sz="2800" b="0" i="0" u="none" strike="noStrike" dirty="0">
                        <a:solidFill>
                          <a:schemeClr val="tx1"/>
                        </a:solidFill>
                        <a:effectLst/>
                        <a:latin typeface="Arial" panose="020B0604020202020204" pitchFamily="34" charset="0"/>
                      </a:endParaRPr>
                    </a:p>
                  </a:txBody>
                  <a:tcPr marL="61013" marR="61013" marT="847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spcBef>
                          <a:spcPts val="0"/>
                        </a:spcBef>
                        <a:spcAft>
                          <a:spcPts val="0"/>
                        </a:spcAft>
                      </a:pPr>
                      <a:r>
                        <a:rPr lang="ar-DZ" sz="1200" b="1" i="0" u="none" strike="noStrike" dirty="0" smtClean="0">
                          <a:solidFill>
                            <a:schemeClr val="tx1"/>
                          </a:solidFill>
                          <a:effectLst/>
                          <a:latin typeface="Arial" panose="020B0604020202020204" pitchFamily="34" charset="0"/>
                          <a:ea typeface="Times New Roman" panose="02020603050405020304" pitchFamily="18" charset="0"/>
                        </a:rPr>
                        <a:t>الهدف الرئيسي</a:t>
                      </a:r>
                      <a:endParaRPr lang="en-GB" sz="2800" b="0" i="0" u="none" strike="noStrike" dirty="0">
                        <a:solidFill>
                          <a:schemeClr val="tx1"/>
                        </a:solidFill>
                        <a:effectLst/>
                        <a:latin typeface="Arial" panose="020B0604020202020204" pitchFamily="34" charset="0"/>
                      </a:endParaRPr>
                    </a:p>
                  </a:txBody>
                  <a:tcPr marL="61013" marR="61013" marT="847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spcBef>
                          <a:spcPts val="0"/>
                        </a:spcBef>
                        <a:spcAft>
                          <a:spcPts val="0"/>
                        </a:spcAft>
                      </a:pPr>
                      <a:r>
                        <a:rPr lang="ar-DZ" sz="1200" b="1" i="0" u="none" strike="noStrike" dirty="0" smtClean="0">
                          <a:solidFill>
                            <a:schemeClr val="tx1"/>
                          </a:solidFill>
                          <a:effectLst/>
                          <a:latin typeface="Arial" panose="020B0604020202020204" pitchFamily="34" charset="0"/>
                          <a:ea typeface="Times New Roman" panose="02020603050405020304" pitchFamily="18" charset="0"/>
                        </a:rPr>
                        <a:t>الأهداف الرئيسية</a:t>
                      </a:r>
                      <a:endParaRPr lang="en-GB" sz="2800" b="0" i="0" u="none" strike="noStrike" dirty="0">
                        <a:solidFill>
                          <a:schemeClr val="tx1"/>
                        </a:solidFill>
                        <a:effectLst/>
                        <a:latin typeface="Arial" panose="020B0604020202020204" pitchFamily="34" charset="0"/>
                      </a:endParaRPr>
                    </a:p>
                  </a:txBody>
                  <a:tcPr marL="61013" marR="61013" marT="847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spcBef>
                          <a:spcPts val="0"/>
                        </a:spcBef>
                        <a:spcAft>
                          <a:spcPts val="0"/>
                        </a:spcAft>
                      </a:pPr>
                      <a:r>
                        <a:rPr lang="ar-DZ" sz="1200" b="1" i="0" u="none" strike="noStrike" dirty="0" smtClean="0">
                          <a:solidFill>
                            <a:schemeClr val="tx1"/>
                          </a:solidFill>
                          <a:effectLst/>
                          <a:latin typeface="Arial" panose="020B0604020202020204" pitchFamily="34" charset="0"/>
                          <a:ea typeface="Times New Roman" panose="02020603050405020304" pitchFamily="18" charset="0"/>
                        </a:rPr>
                        <a:t>وسائل الاتصال الرئيسية</a:t>
                      </a:r>
                      <a:endParaRPr lang="en-GB" sz="2800" b="0" i="0" u="none" strike="noStrike" dirty="0">
                        <a:solidFill>
                          <a:schemeClr val="tx1"/>
                        </a:solidFill>
                        <a:effectLst/>
                        <a:latin typeface="Arial" panose="020B0604020202020204" pitchFamily="34" charset="0"/>
                      </a:endParaRPr>
                    </a:p>
                  </a:txBody>
                  <a:tcPr marL="61013" marR="61013" marT="847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756502957"/>
                  </a:ext>
                </a:extLst>
              </a:tr>
              <a:tr h="283278">
                <a:tc>
                  <a:txBody>
                    <a:bodyPr/>
                    <a:lstStyle/>
                    <a:p>
                      <a:pPr algn="ctr" fontAlgn="t">
                        <a:spcBef>
                          <a:spcPts val="0"/>
                        </a:spcBef>
                        <a:spcAft>
                          <a:spcPts val="0"/>
                        </a:spcAft>
                      </a:pPr>
                      <a:r>
                        <a:rPr lang="ar-DZ" sz="1200" b="1" i="0" u="none" strike="noStrike" dirty="0" smtClean="0">
                          <a:effectLst/>
                          <a:latin typeface="Arial" panose="020B0604020202020204" pitchFamily="34" charset="0"/>
                          <a:ea typeface="Times New Roman" panose="02020603050405020304" pitchFamily="18" charset="0"/>
                        </a:rPr>
                        <a:t>معلومة</a:t>
                      </a:r>
                      <a:endParaRPr lang="en-GB" sz="2800" b="1" i="0" u="none" strike="noStrike" dirty="0">
                        <a:effectLst/>
                        <a:latin typeface="Arial" panose="020B0604020202020204" pitchFamily="34" charset="0"/>
                      </a:endParaRPr>
                    </a:p>
                  </a:txBody>
                  <a:tcPr marL="61013" marR="61013" marT="847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t">
                        <a:spcBef>
                          <a:spcPts val="0"/>
                        </a:spcBef>
                        <a:spcAft>
                          <a:spcPts val="0"/>
                        </a:spcAft>
                      </a:pPr>
                      <a:r>
                        <a:rPr lang="ar-DZ" sz="1200" b="0" i="0" u="none" strike="noStrike" dirty="0" smtClean="0">
                          <a:effectLst/>
                          <a:latin typeface="Arial" panose="020B0604020202020204" pitchFamily="34" charset="0"/>
                          <a:ea typeface="Times New Roman" panose="02020603050405020304" pitchFamily="18" charset="0"/>
                        </a:rPr>
                        <a:t>تبادل المعلومات، مع التغيرات المحتملة في المواقف.</a:t>
                      </a:r>
                      <a:endParaRPr lang="en-GB" sz="2800" b="0" i="0" u="none" strike="noStrike" dirty="0">
                        <a:effectLst/>
                        <a:latin typeface="Arial" panose="020B0604020202020204" pitchFamily="34" charset="0"/>
                      </a:endParaRPr>
                    </a:p>
                  </a:txBody>
                  <a:tcPr marL="61013" marR="61013" marT="84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spcBef>
                          <a:spcPts val="0"/>
                        </a:spcBef>
                        <a:spcAft>
                          <a:spcPts val="0"/>
                        </a:spcAft>
                      </a:pPr>
                      <a:r>
                        <a:rPr lang="ar-DZ" sz="1200" b="0" i="0" u="none" strike="noStrike" dirty="0" smtClean="0">
                          <a:effectLst/>
                          <a:latin typeface="Arial" panose="020B0604020202020204" pitchFamily="34" charset="0"/>
                          <a:ea typeface="Times New Roman" panose="02020603050405020304" pitchFamily="18" charset="0"/>
                        </a:rPr>
                        <a:t>جميع المستخدمين المحتملين</a:t>
                      </a:r>
                      <a:endParaRPr lang="en-GB" sz="2800" b="0" i="0" u="none" strike="noStrike" dirty="0">
                        <a:effectLst/>
                        <a:latin typeface="Arial" panose="020B0604020202020204" pitchFamily="34" charset="0"/>
                      </a:endParaRPr>
                    </a:p>
                  </a:txBody>
                  <a:tcPr marL="61013" marR="61013" marT="84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t">
                        <a:spcBef>
                          <a:spcPts val="0"/>
                        </a:spcBef>
                        <a:spcAft>
                          <a:spcPts val="0"/>
                        </a:spcAft>
                      </a:pPr>
                      <a:r>
                        <a:rPr lang="ar-DZ" sz="1200" b="0" i="0" u="none" strike="noStrike" dirty="0" smtClean="0">
                          <a:effectLst/>
                          <a:latin typeface="Arial" panose="020B0604020202020204" pitchFamily="34" charset="0"/>
                          <a:ea typeface="Times New Roman" panose="02020603050405020304" pitchFamily="18" charset="0"/>
                        </a:rPr>
                        <a:t>الموقع الإلكتروني، وسائل الإعلام، النشرة، يوم الأبواب المفتوحة، المعارض، الأفلام</a:t>
                      </a:r>
                      <a:endParaRPr lang="en-GB" sz="2800" b="0" i="0" u="none" strike="noStrike" dirty="0">
                        <a:effectLst/>
                        <a:latin typeface="Arial" panose="020B0604020202020204" pitchFamily="34" charset="0"/>
                      </a:endParaRPr>
                    </a:p>
                  </a:txBody>
                  <a:tcPr marL="61013" marR="61013" marT="84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6837000"/>
                  </a:ext>
                </a:extLst>
              </a:tr>
              <a:tr h="958637">
                <a:tc>
                  <a:txBody>
                    <a:bodyPr/>
                    <a:lstStyle/>
                    <a:p>
                      <a:pPr algn="ctr" fontAlgn="t">
                        <a:spcBef>
                          <a:spcPts val="0"/>
                        </a:spcBef>
                        <a:spcAft>
                          <a:spcPts val="0"/>
                        </a:spcAft>
                      </a:pPr>
                      <a:r>
                        <a:rPr lang="ar-DZ" sz="1200" b="1" i="0" u="none" strike="noStrike" dirty="0" smtClean="0">
                          <a:effectLst/>
                          <a:latin typeface="Arial" panose="020B0604020202020204" pitchFamily="34" charset="0"/>
                          <a:ea typeface="Times New Roman" panose="02020603050405020304" pitchFamily="18" charset="0"/>
                        </a:rPr>
                        <a:t>رفع الوعي</a:t>
                      </a:r>
                      <a:endParaRPr lang="en-GB" sz="2800" b="1" i="0" u="none" strike="noStrike" dirty="0">
                        <a:effectLst/>
                        <a:latin typeface="Arial" panose="020B0604020202020204" pitchFamily="34" charset="0"/>
                      </a:endParaRPr>
                    </a:p>
                  </a:txBody>
                  <a:tcPr marL="61013" marR="61013" marT="847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t">
                        <a:spcBef>
                          <a:spcPts val="0"/>
                        </a:spcBef>
                        <a:spcAft>
                          <a:spcPts val="0"/>
                        </a:spcAft>
                      </a:pPr>
                      <a:r>
                        <a:rPr lang="ar-DZ" sz="1200" b="0" i="0" u="none" strike="noStrike" dirty="0" smtClean="0">
                          <a:effectLst/>
                          <a:latin typeface="Arial" panose="020B0604020202020204" pitchFamily="34" charset="0"/>
                          <a:ea typeface="Times New Roman" panose="02020603050405020304" pitchFamily="18" charset="0"/>
                        </a:rPr>
                        <a:t>تغيير المواقف والسلوكيات لصالح الأراضي الرطبة</a:t>
                      </a:r>
                      <a:endParaRPr lang="en-GB" sz="2800" b="0" i="0" u="none" strike="noStrike" dirty="0">
                        <a:effectLst/>
                        <a:latin typeface="Arial" panose="020B0604020202020204" pitchFamily="34" charset="0"/>
                      </a:endParaRPr>
                    </a:p>
                  </a:txBody>
                  <a:tcPr marL="61013" marR="61013" marT="84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t">
                        <a:spcBef>
                          <a:spcPts val="0"/>
                        </a:spcBef>
                        <a:spcAft>
                          <a:spcPts val="0"/>
                        </a:spcAft>
                      </a:pPr>
                      <a:r>
                        <a:rPr lang="ar-DZ" sz="1200" b="0" i="0" u="none" strike="noStrike" dirty="0" smtClean="0">
                          <a:effectLst/>
                          <a:latin typeface="Arial" panose="020B0604020202020204" pitchFamily="34" charset="0"/>
                          <a:ea typeface="Times New Roman" panose="02020603050405020304" pitchFamily="18" charset="0"/>
                        </a:rPr>
                        <a:t>صناع القرار (المحلي والوطني والإقليمي)، ومديري المواقع، والمتخصصين في الحفاظ والتنمية، والمواطنين.</a:t>
                      </a:r>
                      <a:endParaRPr lang="en-GB" sz="2800" b="0" i="0" u="none" strike="noStrike" dirty="0">
                        <a:effectLst/>
                        <a:latin typeface="Arial" panose="020B0604020202020204" pitchFamily="34" charset="0"/>
                      </a:endParaRPr>
                    </a:p>
                  </a:txBody>
                  <a:tcPr marL="61013" marR="61013" marT="84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fontAlgn="t">
                        <a:spcBef>
                          <a:spcPts val="0"/>
                        </a:spcBef>
                        <a:spcAft>
                          <a:spcPts val="0"/>
                        </a:spcAft>
                      </a:pPr>
                      <a:r>
                        <a:rPr lang="ar-DZ" sz="1200" b="0" i="0" u="none" strike="noStrike" dirty="0" smtClean="0">
                          <a:effectLst/>
                          <a:latin typeface="Arial" panose="020B0604020202020204" pitchFamily="34" charset="0"/>
                          <a:ea typeface="Times New Roman" panose="02020603050405020304" pitchFamily="18" charset="0"/>
                        </a:rPr>
                        <a:t>الموقع الإلكتروني، ووسائل الإعلام، والأفلام، والملصقات، والمؤتمرات والمنتديات الأخرى، ويوم الأبواب المفتوحة، وزيارة الموقع والجولات الدراسية، والتقويمات التي تروج لمنظمة المرأة المتوسطية بما في ذلك الرسائل الشهرية المختلفة، وحلقات الطيور وأي نشاط ميداني يمكن أن يساعد في إشراك/حشد أصحاب المصلحة المحليين وزيادة وعيهم</a:t>
                      </a:r>
                      <a:endParaRPr lang="en-GB" sz="2800" b="0" i="0" u="none" strike="noStrike" dirty="0">
                        <a:effectLst/>
                        <a:latin typeface="Arial" panose="020B0604020202020204" pitchFamily="34" charset="0"/>
                      </a:endParaRPr>
                    </a:p>
                  </a:txBody>
                  <a:tcPr marL="61013" marR="61013" marT="84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1075735"/>
                  </a:ext>
                </a:extLst>
              </a:tr>
              <a:tr h="935743">
                <a:tc>
                  <a:txBody>
                    <a:bodyPr/>
                    <a:lstStyle/>
                    <a:p>
                      <a:pPr algn="ctr" fontAlgn="t">
                        <a:spcBef>
                          <a:spcPts val="0"/>
                        </a:spcBef>
                        <a:spcAft>
                          <a:spcPts val="0"/>
                        </a:spcAft>
                      </a:pPr>
                      <a:r>
                        <a:rPr lang="ar-DZ" sz="1200" b="1" i="0" u="none" strike="noStrike" dirty="0" smtClean="0">
                          <a:effectLst/>
                          <a:latin typeface="Arial" panose="020B0604020202020204" pitchFamily="34" charset="0"/>
                          <a:ea typeface="Times New Roman" panose="02020603050405020304" pitchFamily="18" charset="0"/>
                        </a:rPr>
                        <a:t>تعليق</a:t>
                      </a:r>
                      <a:endParaRPr lang="en-GB" sz="2800" b="1" i="0" u="none" strike="noStrike" dirty="0">
                        <a:effectLst/>
                        <a:latin typeface="Arial" panose="020B0604020202020204" pitchFamily="34" charset="0"/>
                      </a:endParaRPr>
                    </a:p>
                  </a:txBody>
                  <a:tcPr marL="61013" marR="61013" marT="847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t">
                        <a:spcBef>
                          <a:spcPts val="0"/>
                        </a:spcBef>
                        <a:spcAft>
                          <a:spcPts val="0"/>
                        </a:spcAft>
                      </a:pPr>
                      <a:r>
                        <a:rPr lang="ar-DZ" sz="1200" b="0" i="0" u="none" strike="noStrike" dirty="0" smtClean="0">
                          <a:effectLst/>
                          <a:latin typeface="Arial" panose="020B0604020202020204" pitchFamily="34" charset="0"/>
                          <a:ea typeface="Times New Roman" panose="02020603050405020304" pitchFamily="18" charset="0"/>
                        </a:rPr>
                        <a:t>ردود الفعل حول المشاركين.</a:t>
                      </a:r>
                    </a:p>
                    <a:p>
                      <a:pPr algn="r" fontAlgn="t">
                        <a:spcBef>
                          <a:spcPts val="0"/>
                        </a:spcBef>
                        <a:spcAft>
                          <a:spcPts val="0"/>
                        </a:spcAft>
                      </a:pPr>
                      <a:r>
                        <a:rPr lang="ar-DZ" sz="1200" b="0" i="0" u="none" strike="noStrike" dirty="0" smtClean="0">
                          <a:effectLst/>
                          <a:latin typeface="Arial" panose="020B0604020202020204" pitchFamily="34" charset="0"/>
                          <a:ea typeface="Times New Roman" panose="02020603050405020304" pitchFamily="18" charset="0"/>
                        </a:rPr>
                        <a:t>الحفاظ على الثقة بين شركاء الشبكة.</a:t>
                      </a:r>
                    </a:p>
                    <a:p>
                      <a:pPr algn="r" fontAlgn="t">
                        <a:spcBef>
                          <a:spcPts val="0"/>
                        </a:spcBef>
                        <a:spcAft>
                          <a:spcPts val="0"/>
                        </a:spcAft>
                      </a:pPr>
                      <a:r>
                        <a:rPr lang="ar-DZ" sz="1200" b="0" i="0" u="none" strike="noStrike" dirty="0" smtClean="0">
                          <a:effectLst/>
                          <a:latin typeface="Arial" panose="020B0604020202020204" pitchFamily="34" charset="0"/>
                          <a:ea typeface="Times New Roman" panose="02020603050405020304" pitchFamily="18" charset="0"/>
                        </a:rPr>
                        <a:t>الرصد والتقييم.</a:t>
                      </a:r>
                    </a:p>
                  </a:txBody>
                  <a:tcPr marL="61013" marR="61013" marT="84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fontAlgn="t">
                        <a:spcBef>
                          <a:spcPts val="0"/>
                        </a:spcBef>
                        <a:spcAft>
                          <a:spcPts val="0"/>
                        </a:spcAft>
                      </a:pPr>
                      <a:r>
                        <a:rPr lang="ar-DZ" sz="1200" b="0" i="0" u="none" strike="noStrike" dirty="0" smtClean="0">
                          <a:effectLst/>
                          <a:latin typeface="Arial" panose="020B0604020202020204" pitchFamily="34" charset="0"/>
                          <a:ea typeface="Times New Roman" panose="02020603050405020304" pitchFamily="18" charset="0"/>
                        </a:rPr>
                        <a:t>داتا </a:t>
                      </a:r>
                      <a:r>
                        <a:rPr lang="ar-DZ" sz="1200" b="0" i="0" u="none" strike="noStrike" dirty="0" err="1" smtClean="0">
                          <a:effectLst/>
                          <a:latin typeface="Arial" panose="020B0604020202020204" pitchFamily="34" charset="0"/>
                          <a:ea typeface="Times New Roman" panose="02020603050405020304" pitchFamily="18" charset="0"/>
                        </a:rPr>
                        <a:t>بروفيدرز</a:t>
                      </a:r>
                      <a:endParaRPr lang="ar-DZ" sz="1200" b="0" i="0" u="none" strike="noStrike" dirty="0" smtClean="0">
                        <a:effectLst/>
                        <a:latin typeface="Arial" panose="020B0604020202020204" pitchFamily="34" charset="0"/>
                        <a:ea typeface="Times New Roman" panose="02020603050405020304" pitchFamily="18" charset="0"/>
                      </a:endParaRPr>
                    </a:p>
                    <a:p>
                      <a:pPr algn="just" rtl="1" fontAlgn="t">
                        <a:spcBef>
                          <a:spcPts val="0"/>
                        </a:spcBef>
                        <a:spcAft>
                          <a:spcPts val="0"/>
                        </a:spcAft>
                      </a:pPr>
                      <a:r>
                        <a:rPr lang="ar-DZ" sz="1200" b="0" i="0" u="none" strike="noStrike" dirty="0" smtClean="0">
                          <a:effectLst/>
                          <a:latin typeface="Arial" panose="020B0604020202020204" pitchFamily="34" charset="0"/>
                          <a:ea typeface="Times New Roman" panose="02020603050405020304" pitchFamily="18" charset="0"/>
                        </a:rPr>
                        <a:t>المنظمات الشريكة</a:t>
                      </a:r>
                    </a:p>
                    <a:p>
                      <a:pPr algn="just" rtl="1" fontAlgn="t">
                        <a:spcBef>
                          <a:spcPts val="0"/>
                        </a:spcBef>
                        <a:spcAft>
                          <a:spcPts val="0"/>
                        </a:spcAft>
                      </a:pPr>
                      <a:r>
                        <a:rPr lang="ar-DZ" sz="1200" b="0" i="0" u="none" strike="noStrike" dirty="0" smtClean="0">
                          <a:effectLst/>
                          <a:latin typeface="Arial" panose="020B0604020202020204" pitchFamily="34" charset="0"/>
                          <a:ea typeface="Times New Roman" panose="02020603050405020304" pitchFamily="18" charset="0"/>
                        </a:rPr>
                        <a:t>المجتمع المدني متصل بالأرض.</a:t>
                      </a:r>
                    </a:p>
                  </a:txBody>
                  <a:tcPr marL="61013" marR="61013" marT="84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fontAlgn="t">
                        <a:spcBef>
                          <a:spcPts val="0"/>
                        </a:spcBef>
                        <a:spcAft>
                          <a:spcPts val="0"/>
                        </a:spcAft>
                      </a:pPr>
                      <a:r>
                        <a:rPr lang="ar-DZ" sz="1200" b="0" i="0" u="none" strike="noStrike" dirty="0" smtClean="0">
                          <a:effectLst/>
                          <a:latin typeface="Arial" panose="020B0604020202020204" pitchFamily="34" charset="0"/>
                          <a:ea typeface="Times New Roman" panose="02020603050405020304" pitchFamily="18" charset="0"/>
                        </a:rPr>
                        <a:t>تقارير التقدم، تقارير التقييم، الكتيبات، المقالات، التوزيع عبر مواقع الويب (من </a:t>
                      </a:r>
                      <a:r>
                        <a:rPr lang="en-GB" sz="1200" b="0" i="0" u="none" strike="noStrike" dirty="0" smtClean="0">
                          <a:effectLst/>
                          <a:latin typeface="Arial" panose="020B0604020202020204" pitchFamily="34" charset="0"/>
                          <a:ea typeface="Times New Roman" panose="02020603050405020304" pitchFamily="18" charset="0"/>
                        </a:rPr>
                        <a:t>MWO + </a:t>
                      </a:r>
                      <a:r>
                        <a:rPr lang="ar-DZ" sz="1200" b="0" i="0" u="none" strike="noStrike" dirty="0" smtClean="0">
                          <a:effectLst/>
                          <a:latin typeface="Arial" panose="020B0604020202020204" pitchFamily="34" charset="0"/>
                          <a:ea typeface="Times New Roman" panose="02020603050405020304" pitchFamily="18" charset="0"/>
                        </a:rPr>
                        <a:t>أكثر من شركاء آخرين).</a:t>
                      </a:r>
                      <a:endParaRPr lang="ar-DZ" sz="1200" b="0" i="0" u="none" strike="noStrike" dirty="0">
                        <a:effectLst/>
                        <a:latin typeface="Arial" panose="020B0604020202020204" pitchFamily="34" charset="0"/>
                        <a:ea typeface="Times New Roman" panose="02020603050405020304" pitchFamily="18" charset="0"/>
                      </a:endParaRPr>
                    </a:p>
                  </a:txBody>
                  <a:tcPr marL="61013" marR="61013" marT="84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8296416"/>
                  </a:ext>
                </a:extLst>
              </a:tr>
              <a:tr h="718256">
                <a:tc>
                  <a:txBody>
                    <a:bodyPr/>
                    <a:lstStyle/>
                    <a:p>
                      <a:pPr algn="ctr" fontAlgn="t">
                        <a:spcBef>
                          <a:spcPts val="0"/>
                        </a:spcBef>
                        <a:spcAft>
                          <a:spcPts val="0"/>
                        </a:spcAft>
                      </a:pPr>
                      <a:r>
                        <a:rPr lang="ar-DZ" sz="1200" b="1" i="0" u="none" strike="noStrike" dirty="0" smtClean="0">
                          <a:effectLst/>
                          <a:latin typeface="Arial" panose="020B0604020202020204" pitchFamily="34" charset="0"/>
                          <a:ea typeface="Times New Roman" panose="02020603050405020304" pitchFamily="18" charset="0"/>
                        </a:rPr>
                        <a:t>تنسيق</a:t>
                      </a:r>
                      <a:endParaRPr lang="en-GB" sz="2800" b="1" i="0" u="none" strike="noStrike" dirty="0">
                        <a:effectLst/>
                        <a:latin typeface="Arial" panose="020B0604020202020204" pitchFamily="34" charset="0"/>
                      </a:endParaRPr>
                    </a:p>
                  </a:txBody>
                  <a:tcPr marL="61013" marR="61013" marT="847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fontAlgn="t">
                        <a:spcBef>
                          <a:spcPts val="0"/>
                        </a:spcBef>
                        <a:spcAft>
                          <a:spcPts val="0"/>
                        </a:spcAft>
                      </a:pPr>
                      <a:r>
                        <a:rPr lang="ar-DZ" sz="1200" b="0" i="0" u="none" strike="noStrike" dirty="0" smtClean="0">
                          <a:effectLst/>
                          <a:latin typeface="Arial" panose="020B0604020202020204" pitchFamily="34" charset="0"/>
                          <a:ea typeface="Times New Roman" panose="02020603050405020304" pitchFamily="18" charset="0"/>
                        </a:rPr>
                        <a:t>توفير الوقت والطاقة:</a:t>
                      </a:r>
                    </a:p>
                    <a:p>
                      <a:pPr algn="just" rtl="1" fontAlgn="t">
                        <a:spcBef>
                          <a:spcPts val="0"/>
                        </a:spcBef>
                        <a:spcAft>
                          <a:spcPts val="0"/>
                        </a:spcAft>
                      </a:pPr>
                      <a:r>
                        <a:rPr lang="ar-DZ" sz="1200" b="0" i="0" u="none" strike="noStrike" dirty="0" smtClean="0">
                          <a:effectLst/>
                          <a:latin typeface="Arial" panose="020B0604020202020204" pitchFamily="34" charset="0"/>
                          <a:ea typeface="Times New Roman" panose="02020603050405020304" pitchFamily="18" charset="0"/>
                        </a:rPr>
                        <a:t>- تآزر الإجراءات</a:t>
                      </a:r>
                    </a:p>
                    <a:p>
                      <a:pPr algn="just" rtl="1" fontAlgn="t">
                        <a:spcBef>
                          <a:spcPts val="0"/>
                        </a:spcBef>
                        <a:spcAft>
                          <a:spcPts val="0"/>
                        </a:spcAft>
                      </a:pPr>
                      <a:r>
                        <a:rPr lang="ar-DZ" sz="1200" b="0" i="0" u="none" strike="noStrike" dirty="0" smtClean="0">
                          <a:effectLst/>
                          <a:latin typeface="Arial" panose="020B0604020202020204" pitchFamily="34" charset="0"/>
                          <a:ea typeface="Times New Roman" panose="02020603050405020304" pitchFamily="18" charset="0"/>
                        </a:rPr>
                        <a:t>- الحد من التكرار</a:t>
                      </a:r>
                      <a:endParaRPr lang="en-GB" sz="2800" b="0" i="0" u="none" strike="noStrike" dirty="0">
                        <a:effectLst/>
                        <a:latin typeface="Arial" panose="020B0604020202020204" pitchFamily="34" charset="0"/>
                      </a:endParaRPr>
                    </a:p>
                  </a:txBody>
                  <a:tcPr marL="61013" marR="61013" marT="84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fontAlgn="t">
                        <a:spcBef>
                          <a:spcPts val="0"/>
                        </a:spcBef>
                        <a:spcAft>
                          <a:spcPts val="0"/>
                        </a:spcAft>
                      </a:pPr>
                      <a:r>
                        <a:rPr lang="ar-DZ" sz="1200" b="0" i="0" u="none" strike="noStrike" dirty="0" smtClean="0">
                          <a:effectLst/>
                          <a:latin typeface="Arial" panose="020B0604020202020204" pitchFamily="34" charset="0"/>
                          <a:ea typeface="Times New Roman" panose="02020603050405020304" pitchFamily="18" charset="0"/>
                        </a:rPr>
                        <a:t>شركاء المنظمات </a:t>
                      </a:r>
                      <a:r>
                        <a:rPr lang="ar-DZ" sz="1200" b="0" i="0" u="none" strike="noStrike" dirty="0" err="1" smtClean="0">
                          <a:effectLst/>
                          <a:latin typeface="Arial" panose="020B0604020202020204" pitchFamily="34" charset="0"/>
                          <a:ea typeface="Times New Roman" panose="02020603050405020304" pitchFamily="18" charset="0"/>
                        </a:rPr>
                        <a:t>رامسار</a:t>
                      </a:r>
                      <a:r>
                        <a:rPr lang="ar-DZ" sz="1200" b="0" i="0" u="none" strike="noStrike" dirty="0" smtClean="0">
                          <a:effectLst/>
                          <a:latin typeface="Arial" panose="020B0604020202020204" pitchFamily="34" charset="0"/>
                          <a:ea typeface="Times New Roman" panose="02020603050405020304" pitchFamily="18" charset="0"/>
                        </a:rPr>
                        <a:t>/</a:t>
                      </a:r>
                      <a:r>
                        <a:rPr lang="en-GB" sz="1200" b="0" i="0" u="none" strike="noStrike" dirty="0" err="1" smtClean="0">
                          <a:effectLst/>
                          <a:latin typeface="Arial" panose="020B0604020202020204" pitchFamily="34" charset="0"/>
                          <a:ea typeface="Times New Roman" panose="02020603050405020304" pitchFamily="18" charset="0"/>
                        </a:rPr>
                        <a:t>MedWet</a:t>
                      </a:r>
                      <a:r>
                        <a:rPr lang="en-GB" sz="1200" b="0" i="0" u="none" strike="noStrike" dirty="0" smtClean="0">
                          <a:effectLst/>
                          <a:latin typeface="Arial" panose="020B0604020202020204" pitchFamily="34" charset="0"/>
                          <a:ea typeface="Times New Roman" panose="02020603050405020304" pitchFamily="18" charset="0"/>
                        </a:rPr>
                        <a:t> </a:t>
                      </a:r>
                      <a:r>
                        <a:rPr lang="ar-DZ" sz="1200" b="0" i="0" u="none" strike="noStrike" dirty="0" smtClean="0">
                          <a:effectLst/>
                          <a:latin typeface="Arial" panose="020B0604020202020204" pitchFamily="34" charset="0"/>
                          <a:ea typeface="Times New Roman" panose="02020603050405020304" pitchFamily="18" charset="0"/>
                        </a:rPr>
                        <a:t>نقاط الاتصال.</a:t>
                      </a:r>
                      <a:endParaRPr lang="ar-DZ" sz="1200" b="0" i="0" u="none" strike="noStrike" dirty="0">
                        <a:effectLst/>
                        <a:latin typeface="Arial" panose="020B0604020202020204" pitchFamily="34" charset="0"/>
                        <a:ea typeface="Times New Roman" panose="02020603050405020304" pitchFamily="18" charset="0"/>
                      </a:endParaRPr>
                    </a:p>
                  </a:txBody>
                  <a:tcPr marL="61013" marR="61013" marT="84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fontAlgn="t">
                        <a:spcBef>
                          <a:spcPts val="0"/>
                        </a:spcBef>
                        <a:spcAft>
                          <a:spcPts val="0"/>
                        </a:spcAft>
                      </a:pPr>
                      <a:r>
                        <a:rPr lang="ar-DZ" sz="1200" b="0" i="0" u="none" strike="noStrike" dirty="0" smtClean="0">
                          <a:effectLst/>
                          <a:latin typeface="Arial" panose="020B0604020202020204" pitchFamily="34" charset="0"/>
                          <a:ea typeface="Times New Roman" panose="02020603050405020304" pitchFamily="18" charset="0"/>
                        </a:rPr>
                        <a:t>الاجتماعات والندوات وورش العمل والنشرات الإخبارية &amp;   تقارير الحالة والتقدم.</a:t>
                      </a:r>
                      <a:endParaRPr lang="ar-DZ" sz="1200" b="0" i="0" u="none" strike="noStrike" dirty="0">
                        <a:effectLst/>
                        <a:latin typeface="Arial" panose="020B0604020202020204" pitchFamily="34" charset="0"/>
                        <a:ea typeface="Times New Roman" panose="02020603050405020304" pitchFamily="18" charset="0"/>
                      </a:endParaRPr>
                    </a:p>
                  </a:txBody>
                  <a:tcPr marL="61013" marR="61013" marT="84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7197946"/>
                  </a:ext>
                </a:extLst>
              </a:tr>
              <a:tr h="718256">
                <a:tc>
                  <a:txBody>
                    <a:bodyPr/>
                    <a:lstStyle/>
                    <a:p>
                      <a:pPr algn="ctr" fontAlgn="t">
                        <a:spcBef>
                          <a:spcPts val="0"/>
                        </a:spcBef>
                        <a:spcAft>
                          <a:spcPts val="0"/>
                        </a:spcAft>
                      </a:pPr>
                      <a:r>
                        <a:rPr lang="ar-DZ" sz="1200" b="1" i="0" u="none" strike="noStrike" dirty="0" smtClean="0">
                          <a:effectLst/>
                          <a:latin typeface="Arial" panose="020B0604020202020204" pitchFamily="34" charset="0"/>
                          <a:ea typeface="Times New Roman" panose="02020603050405020304" pitchFamily="18" charset="0"/>
                        </a:rPr>
                        <a:t>شراكة</a:t>
                      </a:r>
                      <a:endParaRPr lang="en-GB" sz="2800" b="1" i="0" u="none" strike="noStrike" dirty="0">
                        <a:effectLst/>
                        <a:latin typeface="Arial" panose="020B0604020202020204" pitchFamily="34" charset="0"/>
                      </a:endParaRPr>
                    </a:p>
                  </a:txBody>
                  <a:tcPr marL="61013" marR="61013" marT="847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fontAlgn="t">
                        <a:spcBef>
                          <a:spcPts val="0"/>
                        </a:spcBef>
                        <a:spcAft>
                          <a:spcPts val="0"/>
                        </a:spcAft>
                      </a:pPr>
                      <a:r>
                        <a:rPr lang="ar-DZ" sz="1200" b="0" i="0" u="none" strike="noStrike" dirty="0" smtClean="0">
                          <a:effectLst/>
                          <a:latin typeface="Arial" panose="020B0604020202020204" pitchFamily="34" charset="0"/>
                          <a:ea typeface="Times New Roman" panose="02020603050405020304" pitchFamily="18" charset="0"/>
                        </a:rPr>
                        <a:t>- توفير الوقت والطاقة - كتلة حرجة للضغط من أجل الحفاظ على الأراضي الرطبة.</a:t>
                      </a:r>
                    </a:p>
                    <a:p>
                      <a:pPr algn="just" rtl="1" fontAlgn="t">
                        <a:spcBef>
                          <a:spcPts val="0"/>
                        </a:spcBef>
                        <a:spcAft>
                          <a:spcPts val="0"/>
                        </a:spcAft>
                      </a:pPr>
                      <a:r>
                        <a:rPr lang="ar-DZ" sz="1200" b="0" i="0" u="none" strike="noStrike" dirty="0" smtClean="0">
                          <a:effectLst/>
                          <a:latin typeface="Arial" panose="020B0604020202020204" pitchFamily="34" charset="0"/>
                          <a:ea typeface="Times New Roman" panose="02020603050405020304" pitchFamily="18" charset="0"/>
                        </a:rPr>
                        <a:t>- توحيد أصول الشبكة.</a:t>
                      </a:r>
                      <a:endParaRPr lang="en-GB" sz="2800" b="0" i="0" u="none" strike="noStrike" dirty="0">
                        <a:effectLst/>
                        <a:latin typeface="Arial" panose="020B0604020202020204" pitchFamily="34" charset="0"/>
                      </a:endParaRPr>
                    </a:p>
                  </a:txBody>
                  <a:tcPr marL="61013" marR="61013" marT="84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fontAlgn="t">
                        <a:spcBef>
                          <a:spcPts val="0"/>
                        </a:spcBef>
                        <a:spcAft>
                          <a:spcPts val="0"/>
                        </a:spcAft>
                      </a:pPr>
                      <a:r>
                        <a:rPr lang="ar-DZ" sz="1200" b="0" i="0" u="none" strike="noStrike" dirty="0" smtClean="0">
                          <a:effectLst/>
                          <a:latin typeface="Arial" panose="020B0604020202020204" pitchFamily="34" charset="0"/>
                          <a:ea typeface="Times New Roman" panose="02020603050405020304" pitchFamily="18" charset="0"/>
                        </a:rPr>
                        <a:t>المنظمات الدولية، ونقاط الاتصال الخاصة باتفاقية </a:t>
                      </a:r>
                      <a:r>
                        <a:rPr lang="ar-DZ" sz="1200" b="0" i="0" u="none" strike="noStrike" dirty="0" err="1" smtClean="0">
                          <a:effectLst/>
                          <a:latin typeface="Arial" panose="020B0604020202020204" pitchFamily="34" charset="0"/>
                          <a:ea typeface="Times New Roman" panose="02020603050405020304" pitchFamily="18" charset="0"/>
                        </a:rPr>
                        <a:t>رامسار</a:t>
                      </a:r>
                      <a:r>
                        <a:rPr lang="ar-DZ" sz="1200" b="0" i="0" u="none" strike="noStrike" dirty="0" smtClean="0">
                          <a:effectLst/>
                          <a:latin typeface="Arial" panose="020B0604020202020204" pitchFamily="34" charset="0"/>
                          <a:ea typeface="Times New Roman" panose="02020603050405020304" pitchFamily="18" charset="0"/>
                        </a:rPr>
                        <a:t>/الأراضي الرطبة في البحر الأبيض المتوسط؛ والمنظمات غير الحكومية المتخصصة، والمراصد الأخرى</a:t>
                      </a:r>
                      <a:endParaRPr lang="en-GB" sz="2800" b="0" i="0" u="none" strike="noStrike" dirty="0">
                        <a:effectLst/>
                        <a:latin typeface="Arial" panose="020B0604020202020204" pitchFamily="34" charset="0"/>
                      </a:endParaRPr>
                    </a:p>
                  </a:txBody>
                  <a:tcPr marL="61013" marR="61013" marT="84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fontAlgn="t">
                        <a:spcBef>
                          <a:spcPts val="0"/>
                        </a:spcBef>
                        <a:spcAft>
                          <a:spcPts val="0"/>
                        </a:spcAft>
                      </a:pPr>
                      <a:r>
                        <a:rPr lang="ar-DZ" sz="1200" b="0" i="0" u="none" strike="noStrike" dirty="0" smtClean="0">
                          <a:effectLst/>
                          <a:latin typeface="Arial" panose="020B0604020202020204" pitchFamily="34" charset="0"/>
                          <a:ea typeface="Times New Roman" panose="02020603050405020304" pitchFamily="18" charset="0"/>
                        </a:rPr>
                        <a:t>الاجتماعات والندوات وورش العمل والمقالات الإخبارية.</a:t>
                      </a:r>
                      <a:endParaRPr lang="en-GB" sz="2800" b="0" i="0" u="none" strike="noStrike" dirty="0">
                        <a:effectLst/>
                        <a:latin typeface="Arial" panose="020B0604020202020204" pitchFamily="34" charset="0"/>
                      </a:endParaRPr>
                    </a:p>
                  </a:txBody>
                  <a:tcPr marL="61013" marR="61013" marT="84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1665061"/>
                  </a:ext>
                </a:extLst>
              </a:tr>
            </a:tbl>
          </a:graphicData>
        </a:graphic>
      </p:graphicFrame>
      <p:grpSp>
        <p:nvGrpSpPr>
          <p:cNvPr id="2" name="Groupe 1">
            <a:extLst>
              <a:ext uri="{FF2B5EF4-FFF2-40B4-BE49-F238E27FC236}">
                <a16:creationId xmlns:a16="http://schemas.microsoft.com/office/drawing/2014/main" id="{CC89902B-5C29-B89C-7510-10D6F0974AFD}"/>
              </a:ext>
            </a:extLst>
          </p:cNvPr>
          <p:cNvGrpSpPr/>
          <p:nvPr/>
        </p:nvGrpSpPr>
        <p:grpSpPr>
          <a:xfrm>
            <a:off x="0" y="-17179"/>
            <a:ext cx="12192000" cy="6872071"/>
            <a:chOff x="0" y="-17179"/>
            <a:chExt cx="12192000" cy="6872071"/>
          </a:xfrm>
        </p:grpSpPr>
        <p:sp>
          <p:nvSpPr>
            <p:cNvPr id="3" name="Rectangle 2">
              <a:extLst>
                <a:ext uri="{FF2B5EF4-FFF2-40B4-BE49-F238E27FC236}">
                  <a16:creationId xmlns:a16="http://schemas.microsoft.com/office/drawing/2014/main" id="{F5436875-0BED-0CBD-60A4-4B1E3336C8B9}"/>
                </a:ext>
              </a:extLst>
            </p:cNvPr>
            <p:cNvSpPr/>
            <p:nvPr/>
          </p:nvSpPr>
          <p:spPr>
            <a:xfrm>
              <a:off x="0" y="-17179"/>
              <a:ext cx="12192000" cy="179387"/>
            </a:xfrm>
            <a:prstGeom prst="rect">
              <a:avLst/>
            </a:prstGeom>
            <a:solidFill>
              <a:srgbClr val="4FA37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2">
              <a:extLst>
                <a:ext uri="{FF2B5EF4-FFF2-40B4-BE49-F238E27FC236}">
                  <a16:creationId xmlns:a16="http://schemas.microsoft.com/office/drawing/2014/main" id="{5C704533-3B3C-5939-EBBA-F4EAD82E5431}"/>
                </a:ext>
              </a:extLst>
            </p:cNvPr>
            <p:cNvPicPr>
              <a:picLocks noChangeAspect="1"/>
            </p:cNvPicPr>
            <p:nvPr/>
          </p:nvPicPr>
          <p:blipFill>
            <a:blip r:embed="rId3"/>
            <a:stretch>
              <a:fillRect/>
            </a:stretch>
          </p:blipFill>
          <p:spPr>
            <a:xfrm>
              <a:off x="11179251" y="162208"/>
              <a:ext cx="1012749" cy="1151887"/>
            </a:xfrm>
            <a:prstGeom prst="rect">
              <a:avLst/>
            </a:prstGeom>
            <a:ln>
              <a:noFill/>
            </a:ln>
            <a:effectLst>
              <a:softEdge rad="112500"/>
            </a:effectLst>
          </p:spPr>
        </p:pic>
        <p:sp>
          <p:nvSpPr>
            <p:cNvPr id="7" name="Rectangle 6">
              <a:extLst>
                <a:ext uri="{FF2B5EF4-FFF2-40B4-BE49-F238E27FC236}">
                  <a16:creationId xmlns:a16="http://schemas.microsoft.com/office/drawing/2014/main" id="{B542AF59-F1E7-A03B-EE86-D6CA58514437}"/>
                </a:ext>
              </a:extLst>
            </p:cNvPr>
            <p:cNvSpPr/>
            <p:nvPr/>
          </p:nvSpPr>
          <p:spPr>
            <a:xfrm>
              <a:off x="0" y="6695792"/>
              <a:ext cx="12192000" cy="159100"/>
            </a:xfrm>
            <a:prstGeom prst="rect">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Graphique, clipart, Police, graphisme&#10;&#10;Description générée automatiquement">
              <a:extLst>
                <a:ext uri="{FF2B5EF4-FFF2-40B4-BE49-F238E27FC236}">
                  <a16:creationId xmlns:a16="http://schemas.microsoft.com/office/drawing/2014/main" id="{064642B5-BAC8-87E8-F177-08DB5EF11FA3}"/>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9296" y="5938912"/>
              <a:ext cx="779583" cy="655489"/>
            </a:xfrm>
            <a:prstGeom prst="rect">
              <a:avLst/>
            </a:prstGeom>
          </p:spPr>
        </p:pic>
      </p:grpSp>
      <p:sp>
        <p:nvSpPr>
          <p:cNvPr id="12" name="Flèche : pentagone 14">
            <a:extLst>
              <a:ext uri="{FF2B5EF4-FFF2-40B4-BE49-F238E27FC236}">
                <a16:creationId xmlns:a16="http://schemas.microsoft.com/office/drawing/2014/main" id="{CF13B483-D4B3-8B40-0EF1-9CD27A506211}"/>
              </a:ext>
            </a:extLst>
          </p:cNvPr>
          <p:cNvSpPr/>
          <p:nvPr/>
        </p:nvSpPr>
        <p:spPr>
          <a:xfrm>
            <a:off x="7937500" y="6695793"/>
            <a:ext cx="4254500" cy="151361"/>
          </a:xfrm>
          <a:prstGeom prst="homePlate">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a:latin typeface="Calibri" panose="020F0502020204030204" pitchFamily="34" charset="0"/>
                <a:ea typeface="Times New Roman" panose="02020603050405020304" pitchFamily="18" charset="0"/>
              </a:rPr>
              <a:t>التكيف والاستراتيجية الجديدة</a:t>
            </a:r>
            <a:endParaRPr lang="ar-DZ" sz="1600" i="1" dirty="0">
              <a:latin typeface="Calibri" panose="020F0502020204030204" pitchFamily="34" charset="0"/>
              <a:ea typeface="Times New Roman" panose="02020603050405020304" pitchFamily="18" charset="0"/>
            </a:endParaRPr>
          </a:p>
        </p:txBody>
      </p:sp>
      <p:sp>
        <p:nvSpPr>
          <p:cNvPr id="13" name="Flèche : pentagone 15">
            <a:extLst>
              <a:ext uri="{FF2B5EF4-FFF2-40B4-BE49-F238E27FC236}">
                <a16:creationId xmlns:a16="http://schemas.microsoft.com/office/drawing/2014/main" id="{6943290A-86C4-3AE8-0FD6-8F26DD1BF9BB}"/>
              </a:ext>
            </a:extLst>
          </p:cNvPr>
          <p:cNvSpPr/>
          <p:nvPr/>
        </p:nvSpPr>
        <p:spPr>
          <a:xfrm>
            <a:off x="3992880" y="6695793"/>
            <a:ext cx="4450080" cy="151361"/>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b="1" dirty="0"/>
              <a:t>التنفيذ والتقييم الذاتي</a:t>
            </a:r>
            <a:endParaRPr lang="ar-DZ" b="1" dirty="0"/>
          </a:p>
        </p:txBody>
      </p:sp>
      <p:sp>
        <p:nvSpPr>
          <p:cNvPr id="14" name="Flèche : pentagone 16">
            <a:extLst>
              <a:ext uri="{FF2B5EF4-FFF2-40B4-BE49-F238E27FC236}">
                <a16:creationId xmlns:a16="http://schemas.microsoft.com/office/drawing/2014/main" id="{FF7C9490-C302-C773-80AE-6F541B20A5AF}"/>
              </a:ext>
            </a:extLst>
          </p:cNvPr>
          <p:cNvSpPr/>
          <p:nvPr/>
        </p:nvSpPr>
        <p:spPr>
          <a:xfrm>
            <a:off x="0" y="6695793"/>
            <a:ext cx="4089400" cy="159100"/>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err="1"/>
              <a:t>إستراتيجية</a:t>
            </a:r>
            <a:r>
              <a:rPr lang="ar-DZ" sz="1600" i="1" dirty="0"/>
              <a:t> </a:t>
            </a:r>
            <a:r>
              <a:rPr lang="fr-FR" sz="1600" i="1" dirty="0"/>
              <a:t>MWO </a:t>
            </a:r>
            <a:r>
              <a:rPr lang="ar-DZ" sz="1600" i="1" dirty="0"/>
              <a:t>للاتصالات</a:t>
            </a:r>
            <a:endParaRPr lang="fr-FR" sz="1600" i="1" dirty="0"/>
          </a:p>
        </p:txBody>
      </p:sp>
    </p:spTree>
    <p:extLst>
      <p:ext uri="{BB962C8B-B14F-4D97-AF65-F5344CB8AC3E}">
        <p14:creationId xmlns:p14="http://schemas.microsoft.com/office/powerpoint/2010/main" val="36746627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9">
            <a:extLst>
              <a:ext uri="{FF2B5EF4-FFF2-40B4-BE49-F238E27FC236}">
                <a16:creationId xmlns:a16="http://schemas.microsoft.com/office/drawing/2014/main" id="{9CB5E017-ECB6-1D7D-33EB-82A5BAA08B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29407" y="1960949"/>
            <a:ext cx="2594899" cy="1946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Espace réservé du numéro de diapositive 3">
            <a:extLst>
              <a:ext uri="{FF2B5EF4-FFF2-40B4-BE49-F238E27FC236}">
                <a16:creationId xmlns:a16="http://schemas.microsoft.com/office/drawing/2014/main" id="{036F7B7C-EF9B-7D97-998D-DCA2C7CF2B24}"/>
              </a:ext>
            </a:extLst>
          </p:cNvPr>
          <p:cNvSpPr>
            <a:spLocks noGrp="1"/>
          </p:cNvSpPr>
          <p:nvPr>
            <p:ph type="sldNum" sz="quarter" idx="12"/>
          </p:nvPr>
        </p:nvSpPr>
        <p:spPr/>
        <p:txBody>
          <a:bodyPr/>
          <a:lstStyle/>
          <a:p>
            <a:fld id="{8B90693B-B070-48F4-9B19-128E7D1A424C}" type="slidenum">
              <a:rPr lang="fr-FR" smtClean="0"/>
              <a:t>5</a:t>
            </a:fld>
            <a:endParaRPr lang="fr-FR"/>
          </a:p>
        </p:txBody>
      </p:sp>
      <p:pic>
        <p:nvPicPr>
          <p:cNvPr id="6" name="Picture 3">
            <a:extLst>
              <a:ext uri="{FF2B5EF4-FFF2-40B4-BE49-F238E27FC236}">
                <a16:creationId xmlns:a16="http://schemas.microsoft.com/office/drawing/2014/main" id="{84F91BE6-83C5-4EAA-9ED3-CB148B7F438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406150">
            <a:off x="1257403" y="1635613"/>
            <a:ext cx="1523463" cy="2143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5">
            <a:extLst>
              <a:ext uri="{FF2B5EF4-FFF2-40B4-BE49-F238E27FC236}">
                <a16:creationId xmlns:a16="http://schemas.microsoft.com/office/drawing/2014/main" id="{836B22CA-DC39-01DA-B76F-9B8520C04DA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7511" y="351798"/>
            <a:ext cx="1986582" cy="14817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Image 7">
            <a:extLst>
              <a:ext uri="{FF2B5EF4-FFF2-40B4-BE49-F238E27FC236}">
                <a16:creationId xmlns:a16="http://schemas.microsoft.com/office/drawing/2014/main" id="{787C983A-FA1B-5E70-9718-F38BAC829D8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83908" y="1532808"/>
            <a:ext cx="2726692" cy="2044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a:extLst>
              <a:ext uri="{FF2B5EF4-FFF2-40B4-BE49-F238E27FC236}">
                <a16:creationId xmlns:a16="http://schemas.microsoft.com/office/drawing/2014/main" id="{36790D4D-F6D8-1FFC-B12D-2FD418B79B4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1062218">
            <a:off x="589174" y="3921005"/>
            <a:ext cx="2322512" cy="174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descr="Water forum_0706">
            <a:extLst>
              <a:ext uri="{FF2B5EF4-FFF2-40B4-BE49-F238E27FC236}">
                <a16:creationId xmlns:a16="http://schemas.microsoft.com/office/drawing/2014/main" id="{2F0050FB-4BC4-E0ED-9E72-1C7608A3E957}"/>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b="17953"/>
          <a:stretch/>
        </p:blipFill>
        <p:spPr bwMode="auto">
          <a:xfrm>
            <a:off x="3307801" y="3680698"/>
            <a:ext cx="3140060" cy="1932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Espace réservé du contenu 1">
            <a:extLst>
              <a:ext uri="{FF2B5EF4-FFF2-40B4-BE49-F238E27FC236}">
                <a16:creationId xmlns:a16="http://schemas.microsoft.com/office/drawing/2014/main" id="{DC1A2375-CD59-58A9-A6A1-0994DE8260DF}"/>
              </a:ext>
            </a:extLst>
          </p:cNvPr>
          <p:cNvSpPr txBox="1">
            <a:spLocks/>
          </p:cNvSpPr>
          <p:nvPr/>
        </p:nvSpPr>
        <p:spPr>
          <a:xfrm rot="21052135">
            <a:off x="208914" y="5535918"/>
            <a:ext cx="2743835" cy="418908"/>
          </a:xfrm>
          <a:prstGeom prst="rect">
            <a:avLst/>
          </a:prstGeom>
        </p:spPr>
        <p:txBody>
          <a:bodyPr/>
          <a:lstStyle>
            <a:defPPr>
              <a:defRPr lang="fr-FR"/>
            </a:defPPr>
            <a:lvl1pPr algn="l" rtl="0" fontAlgn="base">
              <a:spcBef>
                <a:spcPct val="0"/>
              </a:spcBef>
              <a:spcAft>
                <a:spcPct val="0"/>
              </a:spcAft>
              <a:defRPr sz="20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20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20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20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2000" kern="1200">
                <a:solidFill>
                  <a:schemeClr val="tx1"/>
                </a:solidFill>
                <a:latin typeface="Arial" pitchFamily="34" charset="0"/>
                <a:ea typeface="+mn-ea"/>
                <a:cs typeface="Arial" pitchFamily="34" charset="0"/>
              </a:defRPr>
            </a:lvl5pPr>
            <a:lvl6pPr marL="2286000" algn="l" defTabSz="914400" rtl="0" eaLnBrk="1" latinLnBrk="0" hangingPunct="1">
              <a:defRPr sz="2000" kern="1200">
                <a:solidFill>
                  <a:schemeClr val="tx1"/>
                </a:solidFill>
                <a:latin typeface="Arial" pitchFamily="34" charset="0"/>
                <a:ea typeface="+mn-ea"/>
                <a:cs typeface="Arial" pitchFamily="34" charset="0"/>
              </a:defRPr>
            </a:lvl6pPr>
            <a:lvl7pPr marL="2743200" algn="l" defTabSz="914400" rtl="0" eaLnBrk="1" latinLnBrk="0" hangingPunct="1">
              <a:defRPr sz="2000" kern="1200">
                <a:solidFill>
                  <a:schemeClr val="tx1"/>
                </a:solidFill>
                <a:latin typeface="Arial" pitchFamily="34" charset="0"/>
                <a:ea typeface="+mn-ea"/>
                <a:cs typeface="Arial" pitchFamily="34" charset="0"/>
              </a:defRPr>
            </a:lvl7pPr>
            <a:lvl8pPr marL="3200400" algn="l" defTabSz="914400" rtl="0" eaLnBrk="1" latinLnBrk="0" hangingPunct="1">
              <a:defRPr sz="2000" kern="1200">
                <a:solidFill>
                  <a:schemeClr val="tx1"/>
                </a:solidFill>
                <a:latin typeface="Arial" pitchFamily="34" charset="0"/>
                <a:ea typeface="+mn-ea"/>
                <a:cs typeface="Arial" pitchFamily="34" charset="0"/>
              </a:defRPr>
            </a:lvl8pPr>
            <a:lvl9pPr marL="3657600" algn="l" defTabSz="914400" rtl="0" eaLnBrk="1" latinLnBrk="0" hangingPunct="1">
              <a:defRPr sz="2000" kern="1200">
                <a:solidFill>
                  <a:schemeClr val="tx1"/>
                </a:solidFill>
                <a:latin typeface="Arial" pitchFamily="34" charset="0"/>
                <a:ea typeface="+mn-ea"/>
                <a:cs typeface="Arial" pitchFamily="34" charset="0"/>
              </a:defRPr>
            </a:lvl9pPr>
          </a:lstStyle>
          <a:p>
            <a:pPr marL="0" lvl="1" indent="0" algn="r" rtl="1">
              <a:spcBef>
                <a:spcPts val="1200"/>
              </a:spcBef>
              <a:buClr>
                <a:schemeClr val="accent5">
                  <a:lumMod val="75000"/>
                </a:schemeClr>
              </a:buClr>
              <a:buSzPct val="100000"/>
              <a:buNone/>
            </a:pPr>
            <a:r>
              <a:rPr lang="ar-DZ" b="1" dirty="0">
                <a:solidFill>
                  <a:srgbClr val="3C8284"/>
                </a:solidFill>
              </a:rPr>
              <a:t>الموقع السابق لـ</a:t>
            </a:r>
            <a:r>
              <a:rPr lang="en-GB" b="1" dirty="0">
                <a:solidFill>
                  <a:srgbClr val="3C8284"/>
                </a:solidFill>
              </a:rPr>
              <a:t>MWO</a:t>
            </a:r>
            <a:endParaRPr lang="en-GB" dirty="0">
              <a:solidFill>
                <a:srgbClr val="3C8284"/>
              </a:solidFill>
            </a:endParaRPr>
          </a:p>
          <a:p>
            <a:pPr marL="400050" lvl="1" indent="-400050">
              <a:spcBef>
                <a:spcPts val="1200"/>
              </a:spcBef>
              <a:buClr>
                <a:schemeClr val="accent5">
                  <a:lumMod val="75000"/>
                </a:schemeClr>
              </a:buClr>
              <a:buSzPct val="100000"/>
              <a:buFont typeface="Arial" panose="020B0604020202020204" pitchFamily="34" charset="0"/>
              <a:buChar char="•"/>
            </a:pPr>
            <a:endParaRPr lang="en-GB" dirty="0">
              <a:solidFill>
                <a:srgbClr val="3C8284"/>
              </a:solidFill>
            </a:endParaRPr>
          </a:p>
          <a:p>
            <a:pPr>
              <a:buClr>
                <a:schemeClr val="accent5">
                  <a:lumMod val="75000"/>
                </a:schemeClr>
              </a:buClr>
            </a:pPr>
            <a:endParaRPr lang="en-US" dirty="0">
              <a:solidFill>
                <a:srgbClr val="3C8284"/>
              </a:solidFill>
            </a:endParaRPr>
          </a:p>
        </p:txBody>
      </p:sp>
      <p:sp>
        <p:nvSpPr>
          <p:cNvPr id="13" name="Espace réservé du contenu 1">
            <a:extLst>
              <a:ext uri="{FF2B5EF4-FFF2-40B4-BE49-F238E27FC236}">
                <a16:creationId xmlns:a16="http://schemas.microsoft.com/office/drawing/2014/main" id="{FA2110DC-CEE0-BB62-5C55-A06F743CA748}"/>
              </a:ext>
            </a:extLst>
          </p:cNvPr>
          <p:cNvSpPr txBox="1">
            <a:spLocks/>
          </p:cNvSpPr>
          <p:nvPr/>
        </p:nvSpPr>
        <p:spPr>
          <a:xfrm>
            <a:off x="6723747" y="3217293"/>
            <a:ext cx="1886853" cy="382856"/>
          </a:xfrm>
          <a:prstGeom prst="rect">
            <a:avLst/>
          </a:prstGeom>
          <a:solidFill>
            <a:schemeClr val="bg1"/>
          </a:solidFill>
        </p:spPr>
        <p:txBody>
          <a:bodyPr/>
          <a:lstStyle>
            <a:defPPr>
              <a:defRPr lang="fr-FR"/>
            </a:defPPr>
            <a:lvl1pPr algn="l" rtl="0" fontAlgn="base">
              <a:spcBef>
                <a:spcPct val="0"/>
              </a:spcBef>
              <a:spcAft>
                <a:spcPct val="0"/>
              </a:spcAft>
              <a:defRPr sz="20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20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20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20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2000" kern="1200">
                <a:solidFill>
                  <a:schemeClr val="tx1"/>
                </a:solidFill>
                <a:latin typeface="Arial" pitchFamily="34" charset="0"/>
                <a:ea typeface="+mn-ea"/>
                <a:cs typeface="Arial" pitchFamily="34" charset="0"/>
              </a:defRPr>
            </a:lvl5pPr>
            <a:lvl6pPr marL="2286000" algn="l" defTabSz="914400" rtl="0" eaLnBrk="1" latinLnBrk="0" hangingPunct="1">
              <a:defRPr sz="2000" kern="1200">
                <a:solidFill>
                  <a:schemeClr val="tx1"/>
                </a:solidFill>
                <a:latin typeface="Arial" pitchFamily="34" charset="0"/>
                <a:ea typeface="+mn-ea"/>
                <a:cs typeface="Arial" pitchFamily="34" charset="0"/>
              </a:defRPr>
            </a:lvl6pPr>
            <a:lvl7pPr marL="2743200" algn="l" defTabSz="914400" rtl="0" eaLnBrk="1" latinLnBrk="0" hangingPunct="1">
              <a:defRPr sz="2000" kern="1200">
                <a:solidFill>
                  <a:schemeClr val="tx1"/>
                </a:solidFill>
                <a:latin typeface="Arial" pitchFamily="34" charset="0"/>
                <a:ea typeface="+mn-ea"/>
                <a:cs typeface="Arial" pitchFamily="34" charset="0"/>
              </a:defRPr>
            </a:lvl7pPr>
            <a:lvl8pPr marL="3200400" algn="l" defTabSz="914400" rtl="0" eaLnBrk="1" latinLnBrk="0" hangingPunct="1">
              <a:defRPr sz="2000" kern="1200">
                <a:solidFill>
                  <a:schemeClr val="tx1"/>
                </a:solidFill>
                <a:latin typeface="Arial" pitchFamily="34" charset="0"/>
                <a:ea typeface="+mn-ea"/>
                <a:cs typeface="Arial" pitchFamily="34" charset="0"/>
              </a:defRPr>
            </a:lvl8pPr>
            <a:lvl9pPr marL="3657600" algn="l" defTabSz="914400" rtl="0" eaLnBrk="1" latinLnBrk="0" hangingPunct="1">
              <a:defRPr sz="2000" kern="1200">
                <a:solidFill>
                  <a:schemeClr val="tx1"/>
                </a:solidFill>
                <a:latin typeface="Arial" pitchFamily="34" charset="0"/>
                <a:ea typeface="+mn-ea"/>
                <a:cs typeface="Arial" pitchFamily="34" charset="0"/>
              </a:defRPr>
            </a:lvl9pPr>
          </a:lstStyle>
          <a:p>
            <a:pPr marL="0" lvl="1" indent="0">
              <a:spcBef>
                <a:spcPts val="1200"/>
              </a:spcBef>
              <a:buClr>
                <a:schemeClr val="accent5">
                  <a:lumMod val="75000"/>
                </a:schemeClr>
              </a:buClr>
              <a:buSzPct val="100000"/>
              <a:buNone/>
            </a:pPr>
            <a:r>
              <a:rPr lang="en-GB" b="1" dirty="0">
                <a:solidFill>
                  <a:srgbClr val="3C8284"/>
                </a:solidFill>
              </a:rPr>
              <a:t>MedWet/ Com</a:t>
            </a:r>
            <a:endParaRPr lang="en-GB" dirty="0">
              <a:solidFill>
                <a:srgbClr val="3C8284"/>
              </a:solidFill>
            </a:endParaRPr>
          </a:p>
          <a:p>
            <a:pPr marL="0" lvl="1" indent="0">
              <a:spcBef>
                <a:spcPts val="1200"/>
              </a:spcBef>
              <a:buClr>
                <a:schemeClr val="accent5">
                  <a:lumMod val="75000"/>
                </a:schemeClr>
              </a:buClr>
              <a:buSzPct val="100000"/>
              <a:buFont typeface="Arial" pitchFamily="34" charset="0"/>
              <a:buNone/>
            </a:pPr>
            <a:endParaRPr lang="en-GB" dirty="0">
              <a:solidFill>
                <a:srgbClr val="3C8284"/>
              </a:solidFill>
            </a:endParaRPr>
          </a:p>
          <a:p>
            <a:pPr marL="400050" lvl="1" indent="-400050">
              <a:spcBef>
                <a:spcPts val="1200"/>
              </a:spcBef>
              <a:buClr>
                <a:schemeClr val="accent5">
                  <a:lumMod val="75000"/>
                </a:schemeClr>
              </a:buClr>
              <a:buSzPct val="100000"/>
              <a:buFont typeface="Arial" panose="020B0604020202020204" pitchFamily="34" charset="0"/>
              <a:buChar char="•"/>
            </a:pPr>
            <a:endParaRPr lang="en-GB" dirty="0">
              <a:solidFill>
                <a:srgbClr val="3C8284"/>
              </a:solidFill>
            </a:endParaRPr>
          </a:p>
          <a:p>
            <a:pPr>
              <a:buClr>
                <a:schemeClr val="accent5">
                  <a:lumMod val="75000"/>
                </a:schemeClr>
              </a:buClr>
            </a:pPr>
            <a:endParaRPr lang="en-US" dirty="0">
              <a:solidFill>
                <a:srgbClr val="3C8284"/>
              </a:solidFill>
            </a:endParaRPr>
          </a:p>
        </p:txBody>
      </p:sp>
      <p:sp>
        <p:nvSpPr>
          <p:cNvPr id="14" name="Espace réservé du contenu 1">
            <a:extLst>
              <a:ext uri="{FF2B5EF4-FFF2-40B4-BE49-F238E27FC236}">
                <a16:creationId xmlns:a16="http://schemas.microsoft.com/office/drawing/2014/main" id="{892DEE82-A3EA-055B-0481-B9255145724F}"/>
              </a:ext>
            </a:extLst>
          </p:cNvPr>
          <p:cNvSpPr txBox="1">
            <a:spLocks/>
          </p:cNvSpPr>
          <p:nvPr/>
        </p:nvSpPr>
        <p:spPr>
          <a:xfrm>
            <a:off x="3261060" y="5174949"/>
            <a:ext cx="2598334" cy="611578"/>
          </a:xfrm>
          <a:prstGeom prst="rect">
            <a:avLst/>
          </a:prstGeom>
          <a:solidFill>
            <a:schemeClr val="bg1"/>
          </a:solidFill>
        </p:spPr>
        <p:txBody>
          <a:bodyPr/>
          <a:lstStyle>
            <a:defPPr>
              <a:defRPr lang="fr-FR"/>
            </a:defPPr>
            <a:lvl1pPr algn="l" rtl="0" fontAlgn="base">
              <a:spcBef>
                <a:spcPct val="0"/>
              </a:spcBef>
              <a:spcAft>
                <a:spcPct val="0"/>
              </a:spcAft>
              <a:defRPr sz="20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20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20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20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2000" kern="1200">
                <a:solidFill>
                  <a:schemeClr val="tx1"/>
                </a:solidFill>
                <a:latin typeface="Arial" pitchFamily="34" charset="0"/>
                <a:ea typeface="+mn-ea"/>
                <a:cs typeface="Arial" pitchFamily="34" charset="0"/>
              </a:defRPr>
            </a:lvl5pPr>
            <a:lvl6pPr marL="2286000" algn="l" defTabSz="914400" rtl="0" eaLnBrk="1" latinLnBrk="0" hangingPunct="1">
              <a:defRPr sz="2000" kern="1200">
                <a:solidFill>
                  <a:schemeClr val="tx1"/>
                </a:solidFill>
                <a:latin typeface="Arial" pitchFamily="34" charset="0"/>
                <a:ea typeface="+mn-ea"/>
                <a:cs typeface="Arial" pitchFamily="34" charset="0"/>
              </a:defRPr>
            </a:lvl6pPr>
            <a:lvl7pPr marL="2743200" algn="l" defTabSz="914400" rtl="0" eaLnBrk="1" latinLnBrk="0" hangingPunct="1">
              <a:defRPr sz="2000" kern="1200">
                <a:solidFill>
                  <a:schemeClr val="tx1"/>
                </a:solidFill>
                <a:latin typeface="Arial" pitchFamily="34" charset="0"/>
                <a:ea typeface="+mn-ea"/>
                <a:cs typeface="Arial" pitchFamily="34" charset="0"/>
              </a:defRPr>
            </a:lvl7pPr>
            <a:lvl8pPr marL="3200400" algn="l" defTabSz="914400" rtl="0" eaLnBrk="1" latinLnBrk="0" hangingPunct="1">
              <a:defRPr sz="2000" kern="1200">
                <a:solidFill>
                  <a:schemeClr val="tx1"/>
                </a:solidFill>
                <a:latin typeface="Arial" pitchFamily="34" charset="0"/>
                <a:ea typeface="+mn-ea"/>
                <a:cs typeface="Arial" pitchFamily="34" charset="0"/>
              </a:defRPr>
            </a:lvl8pPr>
            <a:lvl9pPr marL="3657600" algn="l" defTabSz="914400" rtl="0" eaLnBrk="1" latinLnBrk="0" hangingPunct="1">
              <a:defRPr sz="2000" kern="1200">
                <a:solidFill>
                  <a:schemeClr val="tx1"/>
                </a:solidFill>
                <a:latin typeface="Arial" pitchFamily="34" charset="0"/>
                <a:ea typeface="+mn-ea"/>
                <a:cs typeface="Arial" pitchFamily="34" charset="0"/>
              </a:defRPr>
            </a:lvl9pPr>
          </a:lstStyle>
          <a:p>
            <a:pPr marL="0" lvl="1" indent="0" algn="l" rtl="1">
              <a:spcBef>
                <a:spcPts val="1200"/>
              </a:spcBef>
              <a:buClr>
                <a:schemeClr val="accent5">
                  <a:lumMod val="75000"/>
                </a:schemeClr>
              </a:buClr>
              <a:buSzPct val="100000"/>
              <a:buFont typeface="Arial" pitchFamily="34" charset="0"/>
              <a:buNone/>
            </a:pPr>
            <a:r>
              <a:rPr lang="ar-DZ" sz="1800" b="1" i="1" dirty="0">
                <a:solidFill>
                  <a:srgbClr val="3C8284"/>
                </a:solidFill>
              </a:rPr>
              <a:t>منتدى المياه العالمي، الحدث الجانبي حول الأراضي الرطبة</a:t>
            </a:r>
            <a:endParaRPr lang="en-US" sz="1800" i="1" dirty="0">
              <a:solidFill>
                <a:srgbClr val="3C8284"/>
              </a:solidFill>
            </a:endParaRPr>
          </a:p>
        </p:txBody>
      </p:sp>
      <p:sp>
        <p:nvSpPr>
          <p:cNvPr id="18" name="ZoneTexte 17">
            <a:extLst>
              <a:ext uri="{FF2B5EF4-FFF2-40B4-BE49-F238E27FC236}">
                <a16:creationId xmlns:a16="http://schemas.microsoft.com/office/drawing/2014/main" id="{4B4BA17C-2B3C-19DF-6CA9-F3C5BCEDE450}"/>
              </a:ext>
            </a:extLst>
          </p:cNvPr>
          <p:cNvSpPr txBox="1"/>
          <p:nvPr/>
        </p:nvSpPr>
        <p:spPr>
          <a:xfrm>
            <a:off x="-1" y="175138"/>
            <a:ext cx="8799871" cy="461665"/>
          </a:xfrm>
          <a:prstGeom prst="rect">
            <a:avLst/>
          </a:prstGeom>
          <a:noFill/>
        </p:spPr>
        <p:txBody>
          <a:bodyPr wrap="square">
            <a:spAutoFit/>
          </a:bodyPr>
          <a:lstStyle/>
          <a:p>
            <a:pPr algn="r" rtl="1"/>
            <a:r>
              <a:rPr lang="fr-FR" sz="2400" dirty="0" smtClean="0"/>
              <a:t> :2012-2015 </a:t>
            </a:r>
            <a:r>
              <a:rPr lang="fr-FR" sz="2400" dirty="0"/>
              <a:t>- MWO </a:t>
            </a:r>
            <a:r>
              <a:rPr lang="fr-FR" sz="2400" dirty="0" smtClean="0"/>
              <a:t>1 </a:t>
            </a:r>
            <a:r>
              <a:rPr lang="ar-DZ" sz="2400" dirty="0" smtClean="0"/>
              <a:t>مجموعة </a:t>
            </a:r>
            <a:r>
              <a:rPr lang="ar-DZ" sz="2400" dirty="0"/>
              <a:t>واسعة من أدوات الاتصال / نقل المعلومات</a:t>
            </a:r>
            <a:endParaRPr lang="fr-FR" sz="2400" dirty="0"/>
          </a:p>
        </p:txBody>
      </p:sp>
      <p:sp>
        <p:nvSpPr>
          <p:cNvPr id="19" name="Rectangle 18">
            <a:extLst>
              <a:ext uri="{FF2B5EF4-FFF2-40B4-BE49-F238E27FC236}">
                <a16:creationId xmlns:a16="http://schemas.microsoft.com/office/drawing/2014/main" id="{AEE89758-95B3-759E-65B7-871CA24354BB}"/>
              </a:ext>
            </a:extLst>
          </p:cNvPr>
          <p:cNvSpPr/>
          <p:nvPr/>
        </p:nvSpPr>
        <p:spPr>
          <a:xfrm>
            <a:off x="0" y="-17179"/>
            <a:ext cx="12192000" cy="179387"/>
          </a:xfrm>
          <a:prstGeom prst="rect">
            <a:avLst/>
          </a:prstGeom>
          <a:solidFill>
            <a:srgbClr val="4FA37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0" name="Image 2">
            <a:extLst>
              <a:ext uri="{FF2B5EF4-FFF2-40B4-BE49-F238E27FC236}">
                <a16:creationId xmlns:a16="http://schemas.microsoft.com/office/drawing/2014/main" id="{F01940D1-DC3F-AC8D-41FD-58C706975F60}"/>
              </a:ext>
            </a:extLst>
          </p:cNvPr>
          <p:cNvPicPr>
            <a:picLocks noChangeAspect="1"/>
          </p:cNvPicPr>
          <p:nvPr/>
        </p:nvPicPr>
        <p:blipFill>
          <a:blip r:embed="rId9"/>
          <a:stretch>
            <a:fillRect/>
          </a:stretch>
        </p:blipFill>
        <p:spPr>
          <a:xfrm>
            <a:off x="11179251" y="162208"/>
            <a:ext cx="1012749" cy="1151887"/>
          </a:xfrm>
          <a:prstGeom prst="rect">
            <a:avLst/>
          </a:prstGeom>
          <a:ln>
            <a:noFill/>
          </a:ln>
          <a:effectLst>
            <a:softEdge rad="112500"/>
          </a:effectLst>
        </p:spPr>
      </p:pic>
      <p:pic>
        <p:nvPicPr>
          <p:cNvPr id="16" name="Image 15">
            <a:extLst>
              <a:ext uri="{FF2B5EF4-FFF2-40B4-BE49-F238E27FC236}">
                <a16:creationId xmlns:a16="http://schemas.microsoft.com/office/drawing/2014/main" id="{D179D3F9-7F12-D43D-BF37-8862D76D822D}"/>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rot="344578">
            <a:off x="2878980" y="880888"/>
            <a:ext cx="2437877" cy="3155441"/>
          </a:xfrm>
          <a:prstGeom prst="rect">
            <a:avLst/>
          </a:prstGeom>
        </p:spPr>
      </p:pic>
      <p:sp>
        <p:nvSpPr>
          <p:cNvPr id="21" name="Rectangle 20">
            <a:extLst>
              <a:ext uri="{FF2B5EF4-FFF2-40B4-BE49-F238E27FC236}">
                <a16:creationId xmlns:a16="http://schemas.microsoft.com/office/drawing/2014/main" id="{CEC8361D-8E2D-AD8F-D292-A61BA8F2CC16}"/>
              </a:ext>
            </a:extLst>
          </p:cNvPr>
          <p:cNvSpPr/>
          <p:nvPr/>
        </p:nvSpPr>
        <p:spPr>
          <a:xfrm>
            <a:off x="0" y="6695792"/>
            <a:ext cx="12192000" cy="159100"/>
          </a:xfrm>
          <a:prstGeom prst="rect">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2" name="Image 21" descr="Une image contenant Graphique, clipart, Police, graphisme&#10;&#10;Description générée automatiquement">
            <a:extLst>
              <a:ext uri="{FF2B5EF4-FFF2-40B4-BE49-F238E27FC236}">
                <a16:creationId xmlns:a16="http://schemas.microsoft.com/office/drawing/2014/main" id="{6536D8AD-4ABC-F379-90A1-52AAB3E298ED}"/>
              </a:ext>
            </a:extLst>
          </p:cNvPr>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159296" y="5938912"/>
            <a:ext cx="779583" cy="655489"/>
          </a:xfrm>
          <a:prstGeom prst="rect">
            <a:avLst/>
          </a:prstGeom>
        </p:spPr>
      </p:pic>
      <p:sp>
        <p:nvSpPr>
          <p:cNvPr id="25" name="ZoneTexte 24">
            <a:extLst>
              <a:ext uri="{FF2B5EF4-FFF2-40B4-BE49-F238E27FC236}">
                <a16:creationId xmlns:a16="http://schemas.microsoft.com/office/drawing/2014/main" id="{86D741BE-6ECE-BE9B-48F7-97EA41D58A5F}"/>
              </a:ext>
            </a:extLst>
          </p:cNvPr>
          <p:cNvSpPr txBox="1"/>
          <p:nvPr/>
        </p:nvSpPr>
        <p:spPr>
          <a:xfrm>
            <a:off x="6639238" y="3860496"/>
            <a:ext cx="4856703" cy="4247317"/>
          </a:xfrm>
          <a:prstGeom prst="rect">
            <a:avLst/>
          </a:prstGeom>
          <a:noFill/>
        </p:spPr>
        <p:txBody>
          <a:bodyPr wrap="square" rtlCol="0">
            <a:spAutoFit/>
          </a:bodyPr>
          <a:lstStyle/>
          <a:p>
            <a:pPr algn="r" rtl="1"/>
            <a:r>
              <a:rPr lang="ar-DZ" dirty="0"/>
              <a:t>الإنتاجات:</a:t>
            </a:r>
          </a:p>
          <a:p>
            <a:pPr algn="r" rtl="1"/>
            <a:r>
              <a:rPr lang="ar-DZ" dirty="0"/>
              <a:t>منشورات علمية، أطروحات دكتوراه وماجستير، كتب وفصول في كتب</a:t>
            </a:r>
          </a:p>
          <a:p>
            <a:pPr algn="r" rtl="1"/>
            <a:r>
              <a:rPr lang="ar-DZ" dirty="0"/>
              <a:t>وثائق وتقارير تقنية</a:t>
            </a:r>
          </a:p>
          <a:p>
            <a:pPr algn="r" rtl="1"/>
            <a:r>
              <a:rPr lang="ar-DZ" dirty="0"/>
              <a:t>مشاركات في المؤتمرات</a:t>
            </a:r>
          </a:p>
          <a:p>
            <a:pPr algn="r" rtl="1"/>
            <a:r>
              <a:rPr lang="ar-DZ" dirty="0"/>
              <a:t>اتصالات لنقل المعرفة</a:t>
            </a:r>
          </a:p>
          <a:p>
            <a:pPr algn="r" rtl="1"/>
            <a:r>
              <a:rPr lang="ar-DZ" dirty="0"/>
              <a:t>تدريبات</a:t>
            </a:r>
          </a:p>
          <a:p>
            <a:pPr algn="r" rtl="1"/>
            <a:r>
              <a:rPr lang="ar-DZ" dirty="0"/>
              <a:t>وثائق توعوية</a:t>
            </a:r>
          </a:p>
          <a:p>
            <a:pPr algn="r" rtl="1"/>
            <a:r>
              <a:rPr lang="ar-DZ" dirty="0"/>
              <a:t>تقارير طلابية</a:t>
            </a:r>
          </a:p>
          <a:p>
            <a:pPr algn="r" rtl="1"/>
            <a:r>
              <a:rPr lang="ar-DZ" dirty="0"/>
              <a:t>شبكات إعلامية ونشرات إخبارية</a:t>
            </a:r>
          </a:p>
          <a:p>
            <a:endParaRPr lang="fr-FR" sz="1800" dirty="0">
              <a:effectLst/>
              <a:latin typeface="Garamond" panose="02020404030301010803" pitchFamily="18" charset="0"/>
              <a:ea typeface="Calibri" panose="020F0502020204030204" pitchFamily="34" charset="0"/>
              <a:cs typeface="Arial" panose="020B0604020202020204" pitchFamily="34" charset="0"/>
            </a:endParaRPr>
          </a:p>
          <a:p>
            <a:endParaRPr lang="fr-FR" sz="1800" dirty="0">
              <a:effectLst/>
              <a:latin typeface="Garamond" panose="02020404030301010803" pitchFamily="18" charset="0"/>
              <a:ea typeface="Calibri" panose="020F0502020204030204" pitchFamily="34" charset="0"/>
              <a:cs typeface="Arial" panose="020B0604020202020204" pitchFamily="34" charset="0"/>
            </a:endParaRPr>
          </a:p>
          <a:p>
            <a:endParaRPr lang="fr-FR" sz="1800" dirty="0">
              <a:effectLst/>
              <a:latin typeface="Garamond" panose="02020404030301010803" pitchFamily="18" charset="0"/>
              <a:ea typeface="Calibri" panose="020F0502020204030204" pitchFamily="34" charset="0"/>
              <a:cs typeface="Arial" panose="020B0604020202020204" pitchFamily="34" charset="0"/>
            </a:endParaRPr>
          </a:p>
          <a:p>
            <a:endParaRPr lang="fr-FR" sz="1800" dirty="0">
              <a:effectLst/>
              <a:latin typeface="Garamond" panose="02020404030301010803" pitchFamily="18" charset="0"/>
              <a:ea typeface="Calibri" panose="020F0502020204030204" pitchFamily="34" charset="0"/>
              <a:cs typeface="Arial" panose="020B0604020202020204" pitchFamily="34" charset="0"/>
            </a:endParaRPr>
          </a:p>
          <a:p>
            <a:endParaRPr lang="fr-FR" dirty="0"/>
          </a:p>
        </p:txBody>
      </p:sp>
      <p:sp>
        <p:nvSpPr>
          <p:cNvPr id="26" name="Flèche : pentagone 25">
            <a:extLst>
              <a:ext uri="{FF2B5EF4-FFF2-40B4-BE49-F238E27FC236}">
                <a16:creationId xmlns:a16="http://schemas.microsoft.com/office/drawing/2014/main" id="{33236808-22D4-7612-118A-D9D308F63798}"/>
              </a:ext>
            </a:extLst>
          </p:cNvPr>
          <p:cNvSpPr/>
          <p:nvPr/>
        </p:nvSpPr>
        <p:spPr>
          <a:xfrm>
            <a:off x="7937500" y="6695793"/>
            <a:ext cx="4254500" cy="151361"/>
          </a:xfrm>
          <a:prstGeom prst="homePlate">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dirty="0"/>
              <a:t>التكيف والاستراتيجية الجديدة</a:t>
            </a:r>
            <a:endParaRPr lang="fr-FR" sz="1600" i="1" dirty="0"/>
          </a:p>
        </p:txBody>
      </p:sp>
      <p:sp>
        <p:nvSpPr>
          <p:cNvPr id="27" name="Flèche : pentagone 26">
            <a:extLst>
              <a:ext uri="{FF2B5EF4-FFF2-40B4-BE49-F238E27FC236}">
                <a16:creationId xmlns:a16="http://schemas.microsoft.com/office/drawing/2014/main" id="{B6EC0E02-3375-42AF-E6F7-C8792BAE070E}"/>
              </a:ext>
            </a:extLst>
          </p:cNvPr>
          <p:cNvSpPr/>
          <p:nvPr/>
        </p:nvSpPr>
        <p:spPr>
          <a:xfrm>
            <a:off x="3992880" y="6695793"/>
            <a:ext cx="4450080" cy="151361"/>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b="1" dirty="0"/>
              <a:t>التنفيذ والتقييم الذاتي</a:t>
            </a:r>
            <a:endParaRPr lang="ar-DZ" b="1" dirty="0"/>
          </a:p>
        </p:txBody>
      </p:sp>
      <p:sp>
        <p:nvSpPr>
          <p:cNvPr id="28" name="Flèche : pentagone 27">
            <a:extLst>
              <a:ext uri="{FF2B5EF4-FFF2-40B4-BE49-F238E27FC236}">
                <a16:creationId xmlns:a16="http://schemas.microsoft.com/office/drawing/2014/main" id="{38E77A7C-1F96-ABE3-B698-BF12895389DC}"/>
              </a:ext>
            </a:extLst>
          </p:cNvPr>
          <p:cNvSpPr/>
          <p:nvPr/>
        </p:nvSpPr>
        <p:spPr>
          <a:xfrm>
            <a:off x="0" y="6695793"/>
            <a:ext cx="4089400" cy="159100"/>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err="1"/>
              <a:t>إستراتيجية</a:t>
            </a:r>
            <a:r>
              <a:rPr lang="ar-DZ" sz="1600" i="1" dirty="0"/>
              <a:t> </a:t>
            </a:r>
            <a:r>
              <a:rPr lang="fr-FR" sz="1600" i="1" dirty="0"/>
              <a:t>MWO </a:t>
            </a:r>
            <a:r>
              <a:rPr lang="ar-DZ" sz="1600" i="1" dirty="0"/>
              <a:t>للاتصالات</a:t>
            </a:r>
            <a:endParaRPr lang="ar-DZ" sz="1600" i="1" dirty="0"/>
          </a:p>
        </p:txBody>
      </p:sp>
    </p:spTree>
    <p:extLst>
      <p:ext uri="{BB962C8B-B14F-4D97-AF65-F5344CB8AC3E}">
        <p14:creationId xmlns:p14="http://schemas.microsoft.com/office/powerpoint/2010/main" val="11625592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Image 23">
            <a:extLst>
              <a:ext uri="{FF2B5EF4-FFF2-40B4-BE49-F238E27FC236}">
                <a16:creationId xmlns:a16="http://schemas.microsoft.com/office/drawing/2014/main" id="{FC558D4F-B6A5-7760-8268-95F58BE719AA}"/>
              </a:ext>
            </a:extLst>
          </p:cNvPr>
          <p:cNvPicPr>
            <a:picLocks noChangeAspect="1"/>
          </p:cNvPicPr>
          <p:nvPr/>
        </p:nvPicPr>
        <p:blipFill>
          <a:blip r:embed="rId3"/>
          <a:stretch>
            <a:fillRect/>
          </a:stretch>
        </p:blipFill>
        <p:spPr>
          <a:xfrm>
            <a:off x="9069235" y="1981237"/>
            <a:ext cx="2909418" cy="1583995"/>
          </a:xfrm>
          <a:prstGeom prst="rect">
            <a:avLst/>
          </a:prstGeom>
        </p:spPr>
      </p:pic>
      <p:sp>
        <p:nvSpPr>
          <p:cNvPr id="4" name="Espace réservé du numéro de diapositive 3">
            <a:extLst>
              <a:ext uri="{FF2B5EF4-FFF2-40B4-BE49-F238E27FC236}">
                <a16:creationId xmlns:a16="http://schemas.microsoft.com/office/drawing/2014/main" id="{A93251F6-7778-F647-A055-2CBB954FFD90}"/>
              </a:ext>
            </a:extLst>
          </p:cNvPr>
          <p:cNvSpPr>
            <a:spLocks noGrp="1"/>
          </p:cNvSpPr>
          <p:nvPr>
            <p:ph type="sldNum" sz="quarter" idx="12"/>
          </p:nvPr>
        </p:nvSpPr>
        <p:spPr/>
        <p:txBody>
          <a:bodyPr/>
          <a:lstStyle/>
          <a:p>
            <a:fld id="{8B90693B-B070-48F4-9B19-128E7D1A424C}" type="slidenum">
              <a:rPr lang="fr-FR" smtClean="0"/>
              <a:t>6</a:t>
            </a:fld>
            <a:endParaRPr lang="fr-FR"/>
          </a:p>
        </p:txBody>
      </p:sp>
      <p:sp>
        <p:nvSpPr>
          <p:cNvPr id="10" name="ZoneTexte 9">
            <a:extLst>
              <a:ext uri="{FF2B5EF4-FFF2-40B4-BE49-F238E27FC236}">
                <a16:creationId xmlns:a16="http://schemas.microsoft.com/office/drawing/2014/main" id="{CA9566EA-4ED5-4801-8C1B-C71F88CBFCD0}"/>
              </a:ext>
            </a:extLst>
          </p:cNvPr>
          <p:cNvSpPr txBox="1"/>
          <p:nvPr/>
        </p:nvSpPr>
        <p:spPr>
          <a:xfrm>
            <a:off x="0" y="354846"/>
            <a:ext cx="10866107" cy="461665"/>
          </a:xfrm>
          <a:prstGeom prst="rect">
            <a:avLst/>
          </a:prstGeom>
          <a:noFill/>
        </p:spPr>
        <p:txBody>
          <a:bodyPr wrap="square">
            <a:spAutoFit/>
          </a:bodyPr>
          <a:lstStyle/>
          <a:p>
            <a:pPr algn="r" rtl="1"/>
            <a:r>
              <a:rPr lang="ar-DZ" sz="2400" dirty="0"/>
              <a:t>2015-2020: من التقييم الذاتي إلى التكيف، استراتيجية تواصل متطورة</a:t>
            </a:r>
            <a:endParaRPr lang="en-US" sz="2400" dirty="0"/>
          </a:p>
        </p:txBody>
      </p:sp>
      <p:sp>
        <p:nvSpPr>
          <p:cNvPr id="11" name="Rectangle 10">
            <a:extLst>
              <a:ext uri="{FF2B5EF4-FFF2-40B4-BE49-F238E27FC236}">
                <a16:creationId xmlns:a16="http://schemas.microsoft.com/office/drawing/2014/main" id="{4A0BC4E9-3DC8-7A13-C991-3161A07E9344}"/>
              </a:ext>
            </a:extLst>
          </p:cNvPr>
          <p:cNvSpPr/>
          <p:nvPr/>
        </p:nvSpPr>
        <p:spPr>
          <a:xfrm>
            <a:off x="0" y="-17179"/>
            <a:ext cx="12192000" cy="179387"/>
          </a:xfrm>
          <a:prstGeom prst="rect">
            <a:avLst/>
          </a:prstGeom>
          <a:solidFill>
            <a:srgbClr val="4FA37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2" name="Image 2">
            <a:extLst>
              <a:ext uri="{FF2B5EF4-FFF2-40B4-BE49-F238E27FC236}">
                <a16:creationId xmlns:a16="http://schemas.microsoft.com/office/drawing/2014/main" id="{8C537EBA-9550-EABC-2BC0-E479589F660E}"/>
              </a:ext>
            </a:extLst>
          </p:cNvPr>
          <p:cNvPicPr>
            <a:picLocks noChangeAspect="1"/>
          </p:cNvPicPr>
          <p:nvPr/>
        </p:nvPicPr>
        <p:blipFill>
          <a:blip r:embed="rId4"/>
          <a:stretch>
            <a:fillRect/>
          </a:stretch>
        </p:blipFill>
        <p:spPr>
          <a:xfrm>
            <a:off x="11179251" y="162208"/>
            <a:ext cx="1012749" cy="1151887"/>
          </a:xfrm>
          <a:prstGeom prst="rect">
            <a:avLst/>
          </a:prstGeom>
          <a:ln>
            <a:noFill/>
          </a:ln>
          <a:effectLst>
            <a:softEdge rad="112500"/>
          </a:effectLst>
        </p:spPr>
      </p:pic>
      <p:sp>
        <p:nvSpPr>
          <p:cNvPr id="13" name="Rectangle 12">
            <a:extLst>
              <a:ext uri="{FF2B5EF4-FFF2-40B4-BE49-F238E27FC236}">
                <a16:creationId xmlns:a16="http://schemas.microsoft.com/office/drawing/2014/main" id="{533A1A18-F85C-87D8-43BF-0CE2E3FB153E}"/>
              </a:ext>
            </a:extLst>
          </p:cNvPr>
          <p:cNvSpPr/>
          <p:nvPr/>
        </p:nvSpPr>
        <p:spPr>
          <a:xfrm>
            <a:off x="0" y="6695792"/>
            <a:ext cx="12192000" cy="159100"/>
          </a:xfrm>
          <a:prstGeom prst="rect">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4" name="Image 13" descr="Une image contenant Graphique, clipart, Police, graphisme&#10;&#10;Description générée automatiquement">
            <a:extLst>
              <a:ext uri="{FF2B5EF4-FFF2-40B4-BE49-F238E27FC236}">
                <a16:creationId xmlns:a16="http://schemas.microsoft.com/office/drawing/2014/main" id="{FA759EE2-3052-F51D-16F6-DE32DC9F7B2F}"/>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59296" y="5938912"/>
            <a:ext cx="779583" cy="655489"/>
          </a:xfrm>
          <a:prstGeom prst="rect">
            <a:avLst/>
          </a:prstGeom>
        </p:spPr>
      </p:pic>
      <p:sp>
        <p:nvSpPr>
          <p:cNvPr id="15" name="Flèche : pentagone 14">
            <a:extLst>
              <a:ext uri="{FF2B5EF4-FFF2-40B4-BE49-F238E27FC236}">
                <a16:creationId xmlns:a16="http://schemas.microsoft.com/office/drawing/2014/main" id="{CF13B483-D4B3-8B40-0EF1-9CD27A506211}"/>
              </a:ext>
            </a:extLst>
          </p:cNvPr>
          <p:cNvSpPr/>
          <p:nvPr/>
        </p:nvSpPr>
        <p:spPr>
          <a:xfrm>
            <a:off x="7937500" y="6695793"/>
            <a:ext cx="4254500" cy="151361"/>
          </a:xfrm>
          <a:prstGeom prst="homePlate">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a:latin typeface="Calibri" panose="020F0502020204030204" pitchFamily="34" charset="0"/>
                <a:ea typeface="Times New Roman" panose="02020603050405020304" pitchFamily="18" charset="0"/>
              </a:rPr>
              <a:t>التكيف والاستراتيجية الجديدة</a:t>
            </a:r>
            <a:endParaRPr lang="ar-DZ" sz="1600" i="1" dirty="0">
              <a:latin typeface="Calibri" panose="020F0502020204030204" pitchFamily="34" charset="0"/>
              <a:ea typeface="Times New Roman" panose="02020603050405020304" pitchFamily="18" charset="0"/>
            </a:endParaRPr>
          </a:p>
        </p:txBody>
      </p:sp>
      <p:sp>
        <p:nvSpPr>
          <p:cNvPr id="16" name="Flèche : pentagone 15">
            <a:extLst>
              <a:ext uri="{FF2B5EF4-FFF2-40B4-BE49-F238E27FC236}">
                <a16:creationId xmlns:a16="http://schemas.microsoft.com/office/drawing/2014/main" id="{6943290A-86C4-3AE8-0FD6-8F26DD1BF9BB}"/>
              </a:ext>
            </a:extLst>
          </p:cNvPr>
          <p:cNvSpPr/>
          <p:nvPr/>
        </p:nvSpPr>
        <p:spPr>
          <a:xfrm>
            <a:off x="3992880" y="6695793"/>
            <a:ext cx="4450080" cy="151361"/>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b="1" dirty="0"/>
              <a:t>التنفيذ والتقييم الذاتي</a:t>
            </a:r>
            <a:endParaRPr lang="ar-DZ" b="1" dirty="0"/>
          </a:p>
        </p:txBody>
      </p:sp>
      <p:sp>
        <p:nvSpPr>
          <p:cNvPr id="17" name="Flèche : pentagone 16">
            <a:extLst>
              <a:ext uri="{FF2B5EF4-FFF2-40B4-BE49-F238E27FC236}">
                <a16:creationId xmlns:a16="http://schemas.microsoft.com/office/drawing/2014/main" id="{FF7C9490-C302-C773-80AE-6F541B20A5AF}"/>
              </a:ext>
            </a:extLst>
          </p:cNvPr>
          <p:cNvSpPr/>
          <p:nvPr/>
        </p:nvSpPr>
        <p:spPr>
          <a:xfrm>
            <a:off x="0" y="6695793"/>
            <a:ext cx="4089400" cy="159100"/>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err="1"/>
              <a:t>إستراتيجية</a:t>
            </a:r>
            <a:r>
              <a:rPr lang="ar-DZ" sz="1600" i="1" dirty="0"/>
              <a:t> </a:t>
            </a:r>
            <a:r>
              <a:rPr lang="fr-FR" sz="1600" i="1" dirty="0"/>
              <a:t>MWO </a:t>
            </a:r>
            <a:r>
              <a:rPr lang="ar-DZ" sz="1600" i="1" dirty="0"/>
              <a:t>للاتصالات</a:t>
            </a:r>
            <a:endParaRPr lang="fr-FR" sz="1600" i="1" dirty="0"/>
          </a:p>
        </p:txBody>
      </p:sp>
      <p:sp>
        <p:nvSpPr>
          <p:cNvPr id="3" name="Rectangle 2"/>
          <p:cNvSpPr>
            <a:spLocks noChangeArrowheads="1"/>
          </p:cNvSpPr>
          <p:nvPr/>
        </p:nvSpPr>
        <p:spPr bwMode="auto">
          <a:xfrm>
            <a:off x="243839" y="1352211"/>
            <a:ext cx="8536603" cy="4678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fr-FR" sz="2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استراتيجية تواصل مُحدَّثة</a:t>
            </a:r>
            <a:r>
              <a:rPr kumimoji="0" lang="fr-FR" altLang="fr-FR" sz="2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endParaRPr kumimoji="0" lang="fr-FR" altLang="fr-FR" sz="2000" b="1" i="0" u="none" strike="noStrike" cap="none" normalizeH="0" baseline="0" dirty="0" smtClean="0">
              <a:ln>
                <a:noFill/>
              </a:ln>
              <a:solidFill>
                <a:schemeClr val="tx1"/>
              </a:solidFill>
              <a:effectLst/>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fr-FR" sz="2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صنّاع القرار السياسي يظلون الأهداف الرئيسية، ولكن يتم الوصول إليهم من خلال أهداف وسيطة</a:t>
            </a:r>
            <a:r>
              <a:rPr kumimoji="0" lang="fr-FR" altLang="fr-FR" sz="2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endParaRPr kumimoji="0" lang="fr-FR" altLang="fr-FR" sz="2000" b="0" i="0" u="none" strike="noStrike" cap="none" normalizeH="0" baseline="0" dirty="0" smtClean="0">
              <a:ln>
                <a:noFill/>
              </a:ln>
              <a:solidFill>
                <a:schemeClr val="tx1"/>
              </a:solidFill>
              <a:effectLst/>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altLang="fr-FR" sz="2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شراكات مع الاتفاقيات والاتفاقات الدولية</a:t>
            </a:r>
            <a:endParaRPr kumimoji="0" lang="fr-FR" altLang="fr-FR" sz="2000" b="0" i="0" u="none" strike="noStrike" cap="none" normalizeH="0" baseline="0" dirty="0" smtClean="0">
              <a:ln>
                <a:noFill/>
              </a:ln>
              <a:solidFill>
                <a:schemeClr val="tx1"/>
              </a:solidFill>
              <a:effectLst/>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altLang="fr-FR" sz="2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تعزيز الشراكة مع</a:t>
            </a:r>
            <a:r>
              <a:rPr kumimoji="0" lang="fr-FR" altLang="fr-FR" sz="2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fr-FR" altLang="fr-FR" sz="2000" b="1"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MedWet</a:t>
            </a:r>
            <a:r>
              <a:rPr kumimoji="0" lang="fr-FR" altLang="fr-FR" sz="2000" b="0" i="0" u="none" strike="noStrike" cap="none" normalizeH="0" baseline="0" dirty="0" smtClean="0">
                <a:ln>
                  <a:noFill/>
                </a:ln>
                <a:solidFill>
                  <a:schemeClr val="tx1"/>
                </a:solidFill>
                <a:effectLst/>
                <a:latin typeface="Arial" panose="020B0604020202020204" pitchFamily="34" charset="0"/>
              </a:rPr>
              <a:t> </a:t>
            </a:r>
            <a:r>
              <a:rPr kumimoji="0" lang="ar-SA" altLang="fr-FR" sz="2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لضمان نشر نتائج المرصد المتوسطي للمناطق الرطبة</a:t>
            </a:r>
            <a:r>
              <a:rPr kumimoji="0" lang="fr-FR" altLang="fr-FR" sz="2000" b="0" i="0" u="none" strike="noStrike" cap="none" normalizeH="0" baseline="0" dirty="0" smtClean="0">
                <a:ln>
                  <a:noFill/>
                </a:ln>
                <a:solidFill>
                  <a:schemeClr val="tx1"/>
                </a:solidFill>
                <a:effectLst/>
                <a:latin typeface="Arial" panose="020B0604020202020204" pitchFamily="34" charset="0"/>
              </a:rPr>
              <a:t> (MWO) </a:t>
            </a:r>
            <a:r>
              <a:rPr kumimoji="0" lang="ar-SA" altLang="fr-FR" sz="2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على المستويين الوطني والدولي</a:t>
            </a:r>
            <a:endParaRPr kumimoji="0" lang="fr-FR" altLang="fr-FR" sz="2000" b="0" i="0" u="none" strike="noStrike" cap="none" normalizeH="0" baseline="0" dirty="0" smtClean="0">
              <a:ln>
                <a:noFill/>
              </a:ln>
              <a:solidFill>
                <a:schemeClr val="tx1"/>
              </a:solidFill>
              <a:effectLst/>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altLang="fr-FR" sz="2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نشر مقالات في الصحافة الوطنية والدولية</a:t>
            </a:r>
            <a:r>
              <a:rPr kumimoji="0" lang="fr-FR" altLang="fr-FR" sz="2000" b="0" i="0" u="none" strike="noStrike" cap="none" normalizeH="0" baseline="0" dirty="0" smtClean="0">
                <a:ln>
                  <a:noFill/>
                </a:ln>
                <a:solidFill>
                  <a:schemeClr val="tx1"/>
                </a:solidFill>
                <a:effectLst/>
                <a:latin typeface="Arial" panose="020B0604020202020204" pitchFamily="34" charset="0"/>
              </a:rPr>
              <a:t> </a:t>
            </a:r>
            <a:r>
              <a:rPr kumimoji="0" lang="ar-SA" altLang="fr-FR" sz="2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لجعل النتائج أكثر وضوحًا</a:t>
            </a:r>
            <a:endParaRPr kumimoji="0" lang="fr-FR" altLang="fr-FR" sz="2000" b="0" i="0" u="none" strike="noStrike" cap="none" normalizeH="0" baseline="0" dirty="0" smtClean="0">
              <a:ln>
                <a:noFill/>
              </a:ln>
              <a:solidFill>
                <a:schemeClr val="tx1"/>
              </a:solidFill>
              <a:effectLst/>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fr-FR" sz="2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تعبئة المنظمات غير الحكومية المتوسطية</a:t>
            </a:r>
            <a:r>
              <a:rPr kumimoji="0" lang="fr-FR" altLang="fr-FR" sz="2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endParaRPr kumimoji="0" lang="fr-FR" altLang="fr-FR" sz="2000" b="0" i="0" u="none" strike="noStrike" cap="none" normalizeH="0" baseline="0" dirty="0" smtClean="0">
              <a:ln>
                <a:noFill/>
              </a:ln>
              <a:solidFill>
                <a:schemeClr val="tx1"/>
              </a:solidFill>
              <a:effectLst/>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altLang="fr-FR" sz="2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تعبئة المنظمات الوطنية القوية</a:t>
            </a:r>
            <a:r>
              <a:rPr kumimoji="0" lang="fr-FR" altLang="fr-FR" sz="2000" b="0" i="0" u="none" strike="noStrike" cap="none" normalizeH="0" baseline="0" dirty="0" smtClean="0">
                <a:ln>
                  <a:noFill/>
                </a:ln>
                <a:solidFill>
                  <a:schemeClr val="tx1"/>
                </a:solidFill>
                <a:effectLst/>
                <a:latin typeface="Arial" panose="020B0604020202020204" pitchFamily="34" charset="0"/>
              </a:rPr>
              <a:t> </a:t>
            </a:r>
            <a:r>
              <a:rPr kumimoji="0" lang="ar-SA" altLang="fr-FR" sz="2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التي تعمل بالفعل في مجال المناطق الرطبة والمياه، بحيث يمكنها ترجمة نتائج الـ</a:t>
            </a:r>
            <a:r>
              <a:rPr kumimoji="0" lang="fr-FR" altLang="fr-FR" sz="2000" b="0" i="0" u="none" strike="noStrike" cap="none" normalizeH="0" baseline="0" dirty="0" smtClean="0">
                <a:ln>
                  <a:noFill/>
                </a:ln>
                <a:solidFill>
                  <a:schemeClr val="tx1"/>
                </a:solidFill>
                <a:effectLst/>
                <a:latin typeface="Arial" panose="020B0604020202020204" pitchFamily="34" charset="0"/>
              </a:rPr>
              <a:t> MWO </a:t>
            </a:r>
            <a:r>
              <a:rPr kumimoji="0" lang="ar-SA" altLang="fr-FR" sz="2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إلى سياقاتها الوطنية والضغط على صنّاع القرار</a:t>
            </a:r>
            <a:endParaRPr kumimoji="0" lang="fr-FR" altLang="fr-FR" sz="2000" b="0" i="0" u="none" strike="noStrike" cap="none" normalizeH="0" baseline="0" dirty="0" smtClean="0">
              <a:ln>
                <a:noFill/>
              </a:ln>
              <a:solidFill>
                <a:schemeClr val="tx1"/>
              </a:solidFill>
              <a:effectLst/>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altLang="fr-FR" sz="2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بناء قدرات المنظمات غير الحكومية الناشئة</a:t>
            </a:r>
            <a:r>
              <a:rPr kumimoji="0" lang="fr-FR" altLang="fr-FR" sz="2000" b="0" i="0" u="none" strike="noStrike" cap="none" normalizeH="0" baseline="0" dirty="0" smtClean="0">
                <a:ln>
                  <a:noFill/>
                </a:ln>
                <a:solidFill>
                  <a:schemeClr val="tx1"/>
                </a:solidFill>
                <a:effectLst/>
                <a:latin typeface="Arial" panose="020B0604020202020204" pitchFamily="34" charset="0"/>
              </a:rPr>
              <a:t> </a:t>
            </a:r>
            <a:r>
              <a:rPr kumimoji="0" lang="ar-SA" altLang="fr-FR" sz="2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في البلدان التي لا تزال فيها المجتمع المدني ضعيفًا أو حديث النشأة</a:t>
            </a:r>
            <a:r>
              <a:rPr kumimoji="0" lang="fr-FR" altLang="fr-FR" sz="2000" b="0" i="0" u="none" strike="noStrike" cap="none" normalizeH="0" baseline="0" dirty="0" smtClean="0">
                <a:ln>
                  <a:noFill/>
                </a:ln>
                <a:solidFill>
                  <a:schemeClr val="tx1"/>
                </a:solidFill>
                <a:effectLst/>
                <a:latin typeface="Arial" panose="020B0604020202020204" pitchFamily="34" charset="0"/>
              </a:rPr>
              <a:t> (</a:t>
            </a:r>
            <a:r>
              <a:rPr kumimoji="0" lang="ar-SA" altLang="fr-FR" sz="2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مثل مشروع</a:t>
            </a:r>
            <a:r>
              <a:rPr kumimoji="0" lang="fr-FR" altLang="fr-FR" sz="2000" b="0" i="0" u="none" strike="noStrike" cap="none" normalizeH="0" baseline="0" dirty="0" smtClean="0">
                <a:ln>
                  <a:noFill/>
                </a:ln>
                <a:solidFill>
                  <a:schemeClr val="tx1"/>
                </a:solidFill>
                <a:effectLst/>
                <a:latin typeface="Arial" panose="020B0604020202020204" pitchFamily="34" charset="0"/>
              </a:rPr>
              <a:t> "Maghreb </a:t>
            </a:r>
            <a:r>
              <a:rPr kumimoji="0" lang="fr-FR" altLang="fr-FR" sz="2000" b="0" i="0" u="none" strike="noStrike" cap="none" normalizeH="0" baseline="0" dirty="0" err="1" smtClean="0">
                <a:ln>
                  <a:noFill/>
                </a:ln>
                <a:solidFill>
                  <a:schemeClr val="tx1"/>
                </a:solidFill>
                <a:effectLst/>
                <a:latin typeface="Arial" panose="020B0604020202020204" pitchFamily="34" charset="0"/>
              </a:rPr>
              <a:t>Sentinels</a:t>
            </a:r>
            <a:r>
              <a:rPr kumimoji="0" lang="fr-FR" altLang="fr-FR" sz="2000" b="0" i="0" u="none" strike="noStrike" cap="none" normalizeH="0" baseline="0" dirty="0" smtClean="0">
                <a:ln>
                  <a:noFill/>
                </a:ln>
                <a:solidFill>
                  <a:schemeClr val="tx1"/>
                </a:solidFill>
                <a:effectLst/>
                <a:latin typeface="Arial" panose="020B0604020202020204" pitchFamily="34" charset="0"/>
              </a:rPr>
              <a:t>" </a:t>
            </a:r>
            <a:r>
              <a:rPr kumimoji="0" lang="ar-SA" altLang="fr-FR" sz="2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مع</a:t>
            </a:r>
            <a:r>
              <a:rPr kumimoji="0" lang="fr-FR" altLang="fr-FR" sz="2000" b="0" i="0" u="none" strike="noStrike" cap="none" normalizeH="0" baseline="0" dirty="0" smtClean="0">
                <a:ln>
                  <a:noFill/>
                </a:ln>
                <a:solidFill>
                  <a:schemeClr val="tx1"/>
                </a:solidFill>
                <a:effectLst/>
                <a:latin typeface="Arial" panose="020B0604020202020204" pitchFamily="34" charset="0"/>
              </a:rPr>
              <a:t> WWF-</a:t>
            </a:r>
            <a:r>
              <a:rPr kumimoji="0" lang="fr-FR" altLang="fr-FR" sz="2000" b="0" i="0" u="none" strike="noStrike" cap="none" normalizeH="0" baseline="0" dirty="0" err="1" smtClean="0">
                <a:ln>
                  <a:noFill/>
                </a:ln>
                <a:solidFill>
                  <a:schemeClr val="tx1"/>
                </a:solidFill>
                <a:effectLst/>
                <a:latin typeface="Arial" panose="020B0604020202020204" pitchFamily="34" charset="0"/>
              </a:rPr>
              <a:t>Medit</a:t>
            </a:r>
            <a:r>
              <a:rPr kumimoji="0" lang="fr-FR" altLang="fr-FR" sz="2000" b="0" i="0" u="none" strike="noStrike" cap="none" normalizeH="0" baseline="0" dirty="0" smtClean="0">
                <a:ln>
                  <a:noFill/>
                </a:ln>
                <a:solidFill>
                  <a:schemeClr val="tx1"/>
                </a:solidFill>
                <a:effectLst/>
                <a:latin typeface="Arial" panose="020B0604020202020204" pitchFamily="34" charset="0"/>
              </a:rPr>
              <a:t> </a:t>
            </a:r>
            <a:r>
              <a:rPr kumimoji="0" lang="ar-SA" altLang="fr-FR" sz="2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بين 2015-2018، ومشروع</a:t>
            </a:r>
            <a:r>
              <a:rPr kumimoji="0" lang="fr-FR" altLang="fr-FR" sz="2000" b="0" i="0" u="none" strike="noStrike" cap="none" normalizeH="0" baseline="0" dirty="0" smtClean="0">
                <a:ln>
                  <a:noFill/>
                </a:ln>
                <a:solidFill>
                  <a:schemeClr val="tx1"/>
                </a:solidFill>
                <a:effectLst/>
                <a:latin typeface="Arial" panose="020B0604020202020204" pitchFamily="34" charset="0"/>
              </a:rPr>
              <a:t> (AFD-FFEM)</a:t>
            </a: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altLang="fr-FR" sz="2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إشراك "سفراء ميدانيين</a:t>
            </a:r>
            <a:r>
              <a:rPr kumimoji="0" lang="fr-FR" altLang="fr-FR" sz="2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r>
              <a:rPr kumimoji="0" lang="fr-FR" altLang="fr-FR" sz="2000" b="0" i="0" u="none" strike="noStrike" cap="none" normalizeH="0" baseline="0" dirty="0" smtClean="0">
                <a:ln>
                  <a:noFill/>
                </a:ln>
                <a:solidFill>
                  <a:schemeClr val="tx1"/>
                </a:solidFill>
                <a:effectLst/>
                <a:latin typeface="Arial" panose="020B0604020202020204" pitchFamily="34" charset="0"/>
              </a:rPr>
              <a:t> </a:t>
            </a:r>
            <a:r>
              <a:rPr kumimoji="0" lang="ar-SA" altLang="fr-FR" sz="2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لبناء القدرات على مستوى الوكالات الحكومية والمنظمات غير الحكومية والمديرين المحليين</a:t>
            </a:r>
            <a:endParaRPr kumimoji="0" lang="fr-FR" altLang="fr-FR" sz="2000" b="0" i="0" u="none" strike="noStrike" cap="none" normalizeH="0" baseline="0" dirty="0" smtClean="0">
              <a:ln>
                <a:noFill/>
              </a:ln>
              <a:solidFill>
                <a:schemeClr val="tx1"/>
              </a:solidFill>
              <a:effectLst/>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261856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CC9B514-208A-29EB-D746-B8C9FE84E3C6}"/>
              </a:ext>
            </a:extLst>
          </p:cNvPr>
          <p:cNvSpPr>
            <a:spLocks noGrp="1"/>
          </p:cNvSpPr>
          <p:nvPr>
            <p:ph idx="1"/>
          </p:nvPr>
        </p:nvSpPr>
        <p:spPr>
          <a:xfrm>
            <a:off x="663651" y="496451"/>
            <a:ext cx="5727472" cy="4351338"/>
          </a:xfrm>
        </p:spPr>
        <p:txBody>
          <a:bodyPr/>
          <a:lstStyle/>
          <a:p>
            <a:pPr marL="0" indent="0" algn="r" rtl="1">
              <a:buNone/>
            </a:pPr>
            <a:r>
              <a:rPr lang="ar-DZ" b="1" dirty="0"/>
              <a:t>توقعات مياه البحر الأبيض المتوسط </a:t>
            </a:r>
            <a:r>
              <a:rPr lang="ar-DZ" b="1" dirty="0" smtClean="0"/>
              <a:t>2 </a:t>
            </a:r>
            <a:r>
              <a:rPr lang="ar-DZ" b="1" dirty="0"/>
              <a:t>كمثال </a:t>
            </a:r>
            <a:r>
              <a:rPr lang="fr-FR" sz="2800" b="1" dirty="0" smtClean="0"/>
              <a:t>:</a:t>
            </a:r>
            <a:endParaRPr lang="fr-FR" sz="2800" b="1" dirty="0"/>
          </a:p>
        </p:txBody>
      </p:sp>
      <p:sp>
        <p:nvSpPr>
          <p:cNvPr id="4" name="Espace réservé du numéro de diapositive 3">
            <a:extLst>
              <a:ext uri="{FF2B5EF4-FFF2-40B4-BE49-F238E27FC236}">
                <a16:creationId xmlns:a16="http://schemas.microsoft.com/office/drawing/2014/main" id="{4BDBF61D-F615-7C5F-5389-32D12E3CB06F}"/>
              </a:ext>
            </a:extLst>
          </p:cNvPr>
          <p:cNvSpPr>
            <a:spLocks noGrp="1"/>
          </p:cNvSpPr>
          <p:nvPr>
            <p:ph type="sldNum" sz="quarter" idx="12"/>
          </p:nvPr>
        </p:nvSpPr>
        <p:spPr/>
        <p:txBody>
          <a:bodyPr/>
          <a:lstStyle/>
          <a:p>
            <a:fld id="{8B90693B-B070-48F4-9B19-128E7D1A424C}" type="slidenum">
              <a:rPr lang="fr-FR" smtClean="0"/>
              <a:t>7</a:t>
            </a:fld>
            <a:endParaRPr lang="fr-FR"/>
          </a:p>
        </p:txBody>
      </p:sp>
      <p:sp>
        <p:nvSpPr>
          <p:cNvPr id="5" name="Rectangle 4">
            <a:extLst>
              <a:ext uri="{FF2B5EF4-FFF2-40B4-BE49-F238E27FC236}">
                <a16:creationId xmlns:a16="http://schemas.microsoft.com/office/drawing/2014/main" id="{E42734A1-4FF9-888E-248B-6414B51F3A7D}"/>
              </a:ext>
            </a:extLst>
          </p:cNvPr>
          <p:cNvSpPr/>
          <p:nvPr/>
        </p:nvSpPr>
        <p:spPr>
          <a:xfrm>
            <a:off x="0" y="-17179"/>
            <a:ext cx="12192000" cy="179387"/>
          </a:xfrm>
          <a:prstGeom prst="rect">
            <a:avLst/>
          </a:prstGeom>
          <a:solidFill>
            <a:srgbClr val="4FA37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2">
            <a:extLst>
              <a:ext uri="{FF2B5EF4-FFF2-40B4-BE49-F238E27FC236}">
                <a16:creationId xmlns:a16="http://schemas.microsoft.com/office/drawing/2014/main" id="{C2094F95-99C8-F8E6-3639-987F80B23C2B}"/>
              </a:ext>
            </a:extLst>
          </p:cNvPr>
          <p:cNvPicPr>
            <a:picLocks noChangeAspect="1"/>
          </p:cNvPicPr>
          <p:nvPr/>
        </p:nvPicPr>
        <p:blipFill>
          <a:blip r:embed="rId3"/>
          <a:stretch>
            <a:fillRect/>
          </a:stretch>
        </p:blipFill>
        <p:spPr>
          <a:xfrm>
            <a:off x="11179251" y="162208"/>
            <a:ext cx="1012749" cy="1151887"/>
          </a:xfrm>
          <a:prstGeom prst="rect">
            <a:avLst/>
          </a:prstGeom>
          <a:ln>
            <a:noFill/>
          </a:ln>
          <a:effectLst>
            <a:softEdge rad="112500"/>
          </a:effectLst>
        </p:spPr>
      </p:pic>
      <p:sp>
        <p:nvSpPr>
          <p:cNvPr id="7" name="Rectangle 6">
            <a:extLst>
              <a:ext uri="{FF2B5EF4-FFF2-40B4-BE49-F238E27FC236}">
                <a16:creationId xmlns:a16="http://schemas.microsoft.com/office/drawing/2014/main" id="{B167D757-390E-2D2D-1CA8-E7CE95DC747A}"/>
              </a:ext>
            </a:extLst>
          </p:cNvPr>
          <p:cNvSpPr/>
          <p:nvPr/>
        </p:nvSpPr>
        <p:spPr>
          <a:xfrm>
            <a:off x="0" y="6695792"/>
            <a:ext cx="12192000" cy="159100"/>
          </a:xfrm>
          <a:prstGeom prst="rect">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Graphique, clipart, Police, graphisme&#10;&#10;Description générée automatiquement">
            <a:extLst>
              <a:ext uri="{FF2B5EF4-FFF2-40B4-BE49-F238E27FC236}">
                <a16:creationId xmlns:a16="http://schemas.microsoft.com/office/drawing/2014/main" id="{A308FA33-5600-61F9-1072-03B597B6175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9296" y="5938912"/>
            <a:ext cx="779583" cy="655489"/>
          </a:xfrm>
          <a:prstGeom prst="rect">
            <a:avLst/>
          </a:prstGeom>
        </p:spPr>
      </p:pic>
      <p:pic>
        <p:nvPicPr>
          <p:cNvPr id="13" name="Image 12">
            <a:extLst>
              <a:ext uri="{FF2B5EF4-FFF2-40B4-BE49-F238E27FC236}">
                <a16:creationId xmlns:a16="http://schemas.microsoft.com/office/drawing/2014/main" id="{A2B11BB0-A6B3-D36A-56F6-B553B1A791F0}"/>
              </a:ext>
            </a:extLst>
          </p:cNvPr>
          <p:cNvPicPr>
            <a:picLocks noChangeAspect="1"/>
          </p:cNvPicPr>
          <p:nvPr/>
        </p:nvPicPr>
        <p:blipFill>
          <a:blip r:embed="rId5"/>
          <a:stretch>
            <a:fillRect/>
          </a:stretch>
        </p:blipFill>
        <p:spPr>
          <a:xfrm rot="20812323">
            <a:off x="1492817" y="1876421"/>
            <a:ext cx="2479993" cy="3150158"/>
          </a:xfrm>
          <a:prstGeom prst="rect">
            <a:avLst/>
          </a:prstGeom>
        </p:spPr>
      </p:pic>
      <p:pic>
        <p:nvPicPr>
          <p:cNvPr id="14" name="Image 13">
            <a:extLst>
              <a:ext uri="{FF2B5EF4-FFF2-40B4-BE49-F238E27FC236}">
                <a16:creationId xmlns:a16="http://schemas.microsoft.com/office/drawing/2014/main" id="{1DD2D7E3-C1D1-C922-CD8F-D565D70198C5}"/>
              </a:ext>
            </a:extLst>
          </p:cNvPr>
          <p:cNvPicPr>
            <a:picLocks noChangeAspect="1"/>
          </p:cNvPicPr>
          <p:nvPr/>
        </p:nvPicPr>
        <p:blipFill>
          <a:blip r:embed="rId6"/>
          <a:stretch>
            <a:fillRect/>
          </a:stretch>
        </p:blipFill>
        <p:spPr>
          <a:xfrm rot="1258023">
            <a:off x="3212134" y="2603887"/>
            <a:ext cx="2404547" cy="3123967"/>
          </a:xfrm>
          <a:prstGeom prst="rect">
            <a:avLst/>
          </a:prstGeom>
        </p:spPr>
      </p:pic>
      <p:pic>
        <p:nvPicPr>
          <p:cNvPr id="16" name="Image 15">
            <a:extLst>
              <a:ext uri="{FF2B5EF4-FFF2-40B4-BE49-F238E27FC236}">
                <a16:creationId xmlns:a16="http://schemas.microsoft.com/office/drawing/2014/main" id="{316B7D5A-974F-CCF5-4D13-9039D85622E8}"/>
              </a:ext>
            </a:extLst>
          </p:cNvPr>
          <p:cNvPicPr>
            <a:picLocks noChangeAspect="1"/>
          </p:cNvPicPr>
          <p:nvPr/>
        </p:nvPicPr>
        <p:blipFill>
          <a:blip r:embed="rId7"/>
          <a:stretch>
            <a:fillRect/>
          </a:stretch>
        </p:blipFill>
        <p:spPr>
          <a:xfrm rot="20156300">
            <a:off x="6595871" y="784239"/>
            <a:ext cx="2015002" cy="2680303"/>
          </a:xfrm>
          <a:prstGeom prst="rect">
            <a:avLst/>
          </a:prstGeom>
        </p:spPr>
      </p:pic>
      <p:pic>
        <p:nvPicPr>
          <p:cNvPr id="18" name="Image 17">
            <a:extLst>
              <a:ext uri="{FF2B5EF4-FFF2-40B4-BE49-F238E27FC236}">
                <a16:creationId xmlns:a16="http://schemas.microsoft.com/office/drawing/2014/main" id="{69B9F79E-CCC7-22E8-2D0B-160705F17AFE}"/>
              </a:ext>
            </a:extLst>
          </p:cNvPr>
          <p:cNvPicPr>
            <a:picLocks noChangeAspect="1"/>
          </p:cNvPicPr>
          <p:nvPr/>
        </p:nvPicPr>
        <p:blipFill>
          <a:blip r:embed="rId8"/>
          <a:stretch>
            <a:fillRect/>
          </a:stretch>
        </p:blipFill>
        <p:spPr>
          <a:xfrm rot="1058424">
            <a:off x="8989688" y="1168462"/>
            <a:ext cx="1985024" cy="2596761"/>
          </a:xfrm>
          <a:prstGeom prst="rect">
            <a:avLst/>
          </a:prstGeom>
        </p:spPr>
      </p:pic>
      <p:pic>
        <p:nvPicPr>
          <p:cNvPr id="20" name="Image 19">
            <a:extLst>
              <a:ext uri="{FF2B5EF4-FFF2-40B4-BE49-F238E27FC236}">
                <a16:creationId xmlns:a16="http://schemas.microsoft.com/office/drawing/2014/main" id="{343508D2-40AB-8D4C-8E7D-AB1A991D908C}"/>
              </a:ext>
            </a:extLst>
          </p:cNvPr>
          <p:cNvPicPr>
            <a:picLocks noChangeAspect="1"/>
          </p:cNvPicPr>
          <p:nvPr/>
        </p:nvPicPr>
        <p:blipFill>
          <a:blip r:embed="rId9"/>
          <a:stretch>
            <a:fillRect/>
          </a:stretch>
        </p:blipFill>
        <p:spPr>
          <a:xfrm>
            <a:off x="7603372" y="2313786"/>
            <a:ext cx="2131062" cy="2808190"/>
          </a:xfrm>
          <a:prstGeom prst="rect">
            <a:avLst/>
          </a:prstGeom>
        </p:spPr>
      </p:pic>
      <p:sp>
        <p:nvSpPr>
          <p:cNvPr id="17" name="Flèche : pentagone 14">
            <a:extLst>
              <a:ext uri="{FF2B5EF4-FFF2-40B4-BE49-F238E27FC236}">
                <a16:creationId xmlns:a16="http://schemas.microsoft.com/office/drawing/2014/main" id="{CF13B483-D4B3-8B40-0EF1-9CD27A506211}"/>
              </a:ext>
            </a:extLst>
          </p:cNvPr>
          <p:cNvSpPr/>
          <p:nvPr/>
        </p:nvSpPr>
        <p:spPr>
          <a:xfrm>
            <a:off x="7937500" y="6695793"/>
            <a:ext cx="4254500" cy="151361"/>
          </a:xfrm>
          <a:prstGeom prst="homePlate">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a:latin typeface="Calibri" panose="020F0502020204030204" pitchFamily="34" charset="0"/>
                <a:ea typeface="Times New Roman" panose="02020603050405020304" pitchFamily="18" charset="0"/>
              </a:rPr>
              <a:t>التكيف والاستراتيجية الجديدة</a:t>
            </a:r>
            <a:endParaRPr lang="ar-DZ" sz="1600" i="1" dirty="0">
              <a:latin typeface="Calibri" panose="020F0502020204030204" pitchFamily="34" charset="0"/>
              <a:ea typeface="Times New Roman" panose="02020603050405020304" pitchFamily="18" charset="0"/>
            </a:endParaRPr>
          </a:p>
        </p:txBody>
      </p:sp>
      <p:sp>
        <p:nvSpPr>
          <p:cNvPr id="19" name="Flèche : pentagone 15">
            <a:extLst>
              <a:ext uri="{FF2B5EF4-FFF2-40B4-BE49-F238E27FC236}">
                <a16:creationId xmlns:a16="http://schemas.microsoft.com/office/drawing/2014/main" id="{6943290A-86C4-3AE8-0FD6-8F26DD1BF9BB}"/>
              </a:ext>
            </a:extLst>
          </p:cNvPr>
          <p:cNvSpPr/>
          <p:nvPr/>
        </p:nvSpPr>
        <p:spPr>
          <a:xfrm>
            <a:off x="3992880" y="6695793"/>
            <a:ext cx="4450080" cy="151361"/>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b="1" dirty="0"/>
              <a:t>التنفيذ والتقييم الذاتي</a:t>
            </a:r>
            <a:endParaRPr lang="ar-DZ" b="1" dirty="0"/>
          </a:p>
        </p:txBody>
      </p:sp>
      <p:sp>
        <p:nvSpPr>
          <p:cNvPr id="21" name="Flèche : pentagone 16">
            <a:extLst>
              <a:ext uri="{FF2B5EF4-FFF2-40B4-BE49-F238E27FC236}">
                <a16:creationId xmlns:a16="http://schemas.microsoft.com/office/drawing/2014/main" id="{FF7C9490-C302-C773-80AE-6F541B20A5AF}"/>
              </a:ext>
            </a:extLst>
          </p:cNvPr>
          <p:cNvSpPr/>
          <p:nvPr/>
        </p:nvSpPr>
        <p:spPr>
          <a:xfrm>
            <a:off x="0" y="6695793"/>
            <a:ext cx="4089400" cy="159100"/>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err="1"/>
              <a:t>إستراتيجية</a:t>
            </a:r>
            <a:r>
              <a:rPr lang="ar-DZ" sz="1600" i="1" dirty="0"/>
              <a:t> </a:t>
            </a:r>
            <a:r>
              <a:rPr lang="fr-FR" sz="1600" i="1" dirty="0"/>
              <a:t>MWO </a:t>
            </a:r>
            <a:r>
              <a:rPr lang="ar-DZ" sz="1600" i="1" dirty="0"/>
              <a:t>للاتصالات</a:t>
            </a:r>
            <a:endParaRPr lang="fr-FR" sz="1600" i="1" dirty="0"/>
          </a:p>
        </p:txBody>
      </p:sp>
    </p:spTree>
    <p:extLst>
      <p:ext uri="{BB962C8B-B14F-4D97-AF65-F5344CB8AC3E}">
        <p14:creationId xmlns:p14="http://schemas.microsoft.com/office/powerpoint/2010/main" val="32579819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CC9B514-208A-29EB-D746-B8C9FE84E3C6}"/>
              </a:ext>
            </a:extLst>
          </p:cNvPr>
          <p:cNvSpPr>
            <a:spLocks noGrp="1"/>
          </p:cNvSpPr>
          <p:nvPr>
            <p:ph idx="1"/>
          </p:nvPr>
        </p:nvSpPr>
        <p:spPr>
          <a:xfrm>
            <a:off x="0" y="496450"/>
            <a:ext cx="9485523" cy="5992839"/>
          </a:xfrm>
        </p:spPr>
        <p:txBody>
          <a:bodyPr>
            <a:normAutofit/>
          </a:bodyPr>
          <a:lstStyle/>
          <a:p>
            <a:pPr marL="0" indent="0" algn="r" rtl="1">
              <a:buNone/>
            </a:pPr>
            <a:r>
              <a:rPr lang="ar-DZ" sz="3200" b="1" dirty="0"/>
              <a:t>تقييم تأثير </a:t>
            </a:r>
            <a:r>
              <a:rPr lang="en-US" sz="3200" b="1" dirty="0"/>
              <a:t>MWO-2</a:t>
            </a:r>
            <a:endParaRPr lang="en-US" sz="3200" b="1" dirty="0"/>
          </a:p>
        </p:txBody>
      </p:sp>
      <p:sp>
        <p:nvSpPr>
          <p:cNvPr id="4" name="Espace réservé du numéro de diapositive 3">
            <a:extLst>
              <a:ext uri="{FF2B5EF4-FFF2-40B4-BE49-F238E27FC236}">
                <a16:creationId xmlns:a16="http://schemas.microsoft.com/office/drawing/2014/main" id="{4BDBF61D-F615-7C5F-5389-32D12E3CB06F}"/>
              </a:ext>
            </a:extLst>
          </p:cNvPr>
          <p:cNvSpPr>
            <a:spLocks noGrp="1"/>
          </p:cNvSpPr>
          <p:nvPr>
            <p:ph type="sldNum" sz="quarter" idx="12"/>
          </p:nvPr>
        </p:nvSpPr>
        <p:spPr/>
        <p:txBody>
          <a:bodyPr/>
          <a:lstStyle/>
          <a:p>
            <a:fld id="{8B90693B-B070-48F4-9B19-128E7D1A424C}" type="slidenum">
              <a:rPr lang="fr-FR" smtClean="0"/>
              <a:t>8</a:t>
            </a:fld>
            <a:endParaRPr lang="fr-FR"/>
          </a:p>
        </p:txBody>
      </p:sp>
      <p:sp>
        <p:nvSpPr>
          <p:cNvPr id="5" name="Rectangle 4">
            <a:extLst>
              <a:ext uri="{FF2B5EF4-FFF2-40B4-BE49-F238E27FC236}">
                <a16:creationId xmlns:a16="http://schemas.microsoft.com/office/drawing/2014/main" id="{E42734A1-4FF9-888E-248B-6414B51F3A7D}"/>
              </a:ext>
            </a:extLst>
          </p:cNvPr>
          <p:cNvSpPr/>
          <p:nvPr/>
        </p:nvSpPr>
        <p:spPr>
          <a:xfrm>
            <a:off x="0" y="-17179"/>
            <a:ext cx="12192000" cy="179387"/>
          </a:xfrm>
          <a:prstGeom prst="rect">
            <a:avLst/>
          </a:prstGeom>
          <a:solidFill>
            <a:srgbClr val="4FA37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2">
            <a:extLst>
              <a:ext uri="{FF2B5EF4-FFF2-40B4-BE49-F238E27FC236}">
                <a16:creationId xmlns:a16="http://schemas.microsoft.com/office/drawing/2014/main" id="{C2094F95-99C8-F8E6-3639-987F80B23C2B}"/>
              </a:ext>
            </a:extLst>
          </p:cNvPr>
          <p:cNvPicPr>
            <a:picLocks noChangeAspect="1"/>
          </p:cNvPicPr>
          <p:nvPr/>
        </p:nvPicPr>
        <p:blipFill>
          <a:blip r:embed="rId3"/>
          <a:stretch>
            <a:fillRect/>
          </a:stretch>
        </p:blipFill>
        <p:spPr>
          <a:xfrm>
            <a:off x="11179251" y="162208"/>
            <a:ext cx="1012749" cy="1151887"/>
          </a:xfrm>
          <a:prstGeom prst="rect">
            <a:avLst/>
          </a:prstGeom>
          <a:ln>
            <a:noFill/>
          </a:ln>
          <a:effectLst>
            <a:softEdge rad="112500"/>
          </a:effectLst>
        </p:spPr>
      </p:pic>
      <p:sp>
        <p:nvSpPr>
          <p:cNvPr id="7" name="Rectangle 6">
            <a:extLst>
              <a:ext uri="{FF2B5EF4-FFF2-40B4-BE49-F238E27FC236}">
                <a16:creationId xmlns:a16="http://schemas.microsoft.com/office/drawing/2014/main" id="{B167D757-390E-2D2D-1CA8-E7CE95DC747A}"/>
              </a:ext>
            </a:extLst>
          </p:cNvPr>
          <p:cNvSpPr/>
          <p:nvPr/>
        </p:nvSpPr>
        <p:spPr>
          <a:xfrm>
            <a:off x="0" y="6695792"/>
            <a:ext cx="12192000" cy="159100"/>
          </a:xfrm>
          <a:prstGeom prst="rect">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Graphique, clipart, Police, graphisme&#10;&#10;Description générée automatiquement">
            <a:extLst>
              <a:ext uri="{FF2B5EF4-FFF2-40B4-BE49-F238E27FC236}">
                <a16:creationId xmlns:a16="http://schemas.microsoft.com/office/drawing/2014/main" id="{A308FA33-5600-61F9-1072-03B597B6175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9296" y="5938912"/>
            <a:ext cx="779583" cy="655489"/>
          </a:xfrm>
          <a:prstGeom prst="rect">
            <a:avLst/>
          </a:prstGeom>
        </p:spPr>
      </p:pic>
      <p:pic>
        <p:nvPicPr>
          <p:cNvPr id="9" name="Image 8">
            <a:extLst>
              <a:ext uri="{FF2B5EF4-FFF2-40B4-BE49-F238E27FC236}">
                <a16:creationId xmlns:a16="http://schemas.microsoft.com/office/drawing/2014/main" id="{94DA7B4A-667D-CFB9-93F4-21B4C7669215}"/>
              </a:ext>
            </a:extLst>
          </p:cNvPr>
          <p:cNvPicPr>
            <a:picLocks noChangeAspect="1"/>
          </p:cNvPicPr>
          <p:nvPr/>
        </p:nvPicPr>
        <p:blipFill>
          <a:blip r:embed="rId5"/>
          <a:stretch>
            <a:fillRect/>
          </a:stretch>
        </p:blipFill>
        <p:spPr>
          <a:xfrm rot="20812323">
            <a:off x="7975011" y="1724006"/>
            <a:ext cx="2479993" cy="3150158"/>
          </a:xfrm>
          <a:prstGeom prst="rect">
            <a:avLst/>
          </a:prstGeom>
        </p:spPr>
      </p:pic>
      <p:pic>
        <p:nvPicPr>
          <p:cNvPr id="10" name="Image 9">
            <a:extLst>
              <a:ext uri="{FF2B5EF4-FFF2-40B4-BE49-F238E27FC236}">
                <a16:creationId xmlns:a16="http://schemas.microsoft.com/office/drawing/2014/main" id="{A10E2C88-FB7E-6F35-3D28-9BD5BB30F9BD}"/>
              </a:ext>
            </a:extLst>
          </p:cNvPr>
          <p:cNvPicPr>
            <a:picLocks noChangeAspect="1"/>
          </p:cNvPicPr>
          <p:nvPr/>
        </p:nvPicPr>
        <p:blipFill>
          <a:blip r:embed="rId6"/>
          <a:stretch>
            <a:fillRect/>
          </a:stretch>
        </p:blipFill>
        <p:spPr>
          <a:xfrm rot="1258023">
            <a:off x="9089919" y="2609076"/>
            <a:ext cx="2404547" cy="3123967"/>
          </a:xfrm>
          <a:prstGeom prst="rect">
            <a:avLst/>
          </a:prstGeom>
        </p:spPr>
      </p:pic>
      <p:sp>
        <p:nvSpPr>
          <p:cNvPr id="11" name="ZoneTexte 10">
            <a:extLst>
              <a:ext uri="{FF2B5EF4-FFF2-40B4-BE49-F238E27FC236}">
                <a16:creationId xmlns:a16="http://schemas.microsoft.com/office/drawing/2014/main" id="{2E0F6A21-F9E9-C9E8-B234-E397BFCCB9D7}"/>
              </a:ext>
            </a:extLst>
          </p:cNvPr>
          <p:cNvSpPr txBox="1"/>
          <p:nvPr/>
        </p:nvSpPr>
        <p:spPr>
          <a:xfrm>
            <a:off x="485340" y="1483534"/>
            <a:ext cx="5970889" cy="3416320"/>
          </a:xfrm>
          <a:prstGeom prst="rect">
            <a:avLst/>
          </a:prstGeom>
          <a:noFill/>
        </p:spPr>
        <p:txBody>
          <a:bodyPr wrap="square" rtlCol="0">
            <a:spAutoFit/>
          </a:bodyPr>
          <a:lstStyle/>
          <a:p>
            <a:pPr algn="r" rtl="1">
              <a:lnSpc>
                <a:spcPct val="150000"/>
              </a:lnSpc>
            </a:pPr>
            <a:r>
              <a:rPr lang="ar-DZ" sz="2400" dirty="0"/>
              <a:t>كيف تم توزيع تقرير </a:t>
            </a:r>
            <a:r>
              <a:rPr lang="fr-FR" sz="2400" dirty="0"/>
              <a:t>MWO-2؟</a:t>
            </a:r>
            <a:br>
              <a:rPr lang="fr-FR" sz="2400" dirty="0"/>
            </a:br>
            <a:r>
              <a:rPr lang="ar-DZ" sz="2400" dirty="0"/>
              <a:t>لمن تم توزيعه؟ ومن لم يحصل عليه؟</a:t>
            </a:r>
            <a:br>
              <a:rPr lang="ar-DZ" sz="2400" dirty="0"/>
            </a:br>
            <a:r>
              <a:rPr lang="ar-DZ" sz="2400" dirty="0"/>
              <a:t>هل تنسيق التقرير مناسب؟</a:t>
            </a:r>
            <a:br>
              <a:rPr lang="ar-DZ" sz="2400" dirty="0"/>
            </a:br>
            <a:r>
              <a:rPr lang="ar-DZ" sz="2400" dirty="0"/>
              <a:t>كيف يتم تصور المؤشرات؟ أيها الأكثر أو الأقل استخدامًا؟</a:t>
            </a:r>
            <a:br>
              <a:rPr lang="ar-DZ" sz="2400" dirty="0"/>
            </a:br>
            <a:r>
              <a:rPr lang="ar-DZ" sz="2400" dirty="0"/>
              <a:t>ما هي نقاط القوة والضعف في </a:t>
            </a:r>
            <a:r>
              <a:rPr lang="fr-FR" sz="2400" dirty="0"/>
              <a:t>MWO-2؟</a:t>
            </a:r>
            <a:br>
              <a:rPr lang="fr-FR" sz="2400" dirty="0"/>
            </a:br>
            <a:r>
              <a:rPr lang="ar-DZ" sz="2400" dirty="0"/>
              <a:t>ما الذي يمكن </a:t>
            </a:r>
            <a:r>
              <a:rPr lang="ar-DZ" sz="2400" dirty="0" smtClean="0"/>
              <a:t>تحسينه؟</a:t>
            </a:r>
            <a:endParaRPr lang="fr-FR" sz="2400" dirty="0"/>
          </a:p>
        </p:txBody>
      </p:sp>
      <p:sp>
        <p:nvSpPr>
          <p:cNvPr id="12" name="Flèche : pentagone 11">
            <a:extLst>
              <a:ext uri="{FF2B5EF4-FFF2-40B4-BE49-F238E27FC236}">
                <a16:creationId xmlns:a16="http://schemas.microsoft.com/office/drawing/2014/main" id="{74C3D379-E8C2-5939-F3DB-448DA28D3833}"/>
              </a:ext>
            </a:extLst>
          </p:cNvPr>
          <p:cNvSpPr/>
          <p:nvPr/>
        </p:nvSpPr>
        <p:spPr>
          <a:xfrm>
            <a:off x="7937500" y="6695793"/>
            <a:ext cx="4254500" cy="151361"/>
          </a:xfrm>
          <a:prstGeom prst="homePlate">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i="1" dirty="0">
                <a:latin typeface="Calibri" panose="020F0502020204030204" pitchFamily="34" charset="0"/>
                <a:ea typeface="Times New Roman" panose="02020603050405020304" pitchFamily="18" charset="0"/>
              </a:rPr>
              <a:t>Adaptation and new </a:t>
            </a:r>
            <a:r>
              <a:rPr lang="fr-FR" sz="1600" i="1" dirty="0" err="1">
                <a:latin typeface="Calibri" panose="020F0502020204030204" pitchFamily="34" charset="0"/>
                <a:ea typeface="Times New Roman" panose="02020603050405020304" pitchFamily="18" charset="0"/>
              </a:rPr>
              <a:t>strategy</a:t>
            </a:r>
            <a:endParaRPr lang="fr-FR" sz="1600" i="1" dirty="0"/>
          </a:p>
        </p:txBody>
      </p:sp>
      <p:sp>
        <p:nvSpPr>
          <p:cNvPr id="13" name="Flèche : pentagone 12">
            <a:extLst>
              <a:ext uri="{FF2B5EF4-FFF2-40B4-BE49-F238E27FC236}">
                <a16:creationId xmlns:a16="http://schemas.microsoft.com/office/drawing/2014/main" id="{9850E972-1CE5-1310-3C53-31C3E03204C3}"/>
              </a:ext>
            </a:extLst>
          </p:cNvPr>
          <p:cNvSpPr/>
          <p:nvPr/>
        </p:nvSpPr>
        <p:spPr>
          <a:xfrm>
            <a:off x="3992880" y="6695793"/>
            <a:ext cx="4450080" cy="151361"/>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err="1"/>
              <a:t>Implementation</a:t>
            </a:r>
            <a:r>
              <a:rPr lang="fr-FR" b="1" dirty="0"/>
              <a:t> and Self-Evaluation</a:t>
            </a:r>
          </a:p>
        </p:txBody>
      </p:sp>
      <p:sp>
        <p:nvSpPr>
          <p:cNvPr id="14" name="Flèche : pentagone 13">
            <a:extLst>
              <a:ext uri="{FF2B5EF4-FFF2-40B4-BE49-F238E27FC236}">
                <a16:creationId xmlns:a16="http://schemas.microsoft.com/office/drawing/2014/main" id="{748BDCC1-3766-BF14-2AE0-04C795FA87F9}"/>
              </a:ext>
            </a:extLst>
          </p:cNvPr>
          <p:cNvSpPr/>
          <p:nvPr/>
        </p:nvSpPr>
        <p:spPr>
          <a:xfrm>
            <a:off x="0" y="6695793"/>
            <a:ext cx="4089400" cy="159100"/>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i="1" dirty="0"/>
              <a:t>MWO Communication </a:t>
            </a:r>
            <a:r>
              <a:rPr lang="fr-FR" sz="1600" i="1" dirty="0" err="1"/>
              <a:t>strategy</a:t>
            </a:r>
            <a:endParaRPr lang="fr-FR" sz="1600" i="1" dirty="0"/>
          </a:p>
        </p:txBody>
      </p:sp>
      <p:sp>
        <p:nvSpPr>
          <p:cNvPr id="15" name="Flèche : pentagone 14">
            <a:extLst>
              <a:ext uri="{FF2B5EF4-FFF2-40B4-BE49-F238E27FC236}">
                <a16:creationId xmlns:a16="http://schemas.microsoft.com/office/drawing/2014/main" id="{CF13B483-D4B3-8B40-0EF1-9CD27A506211}"/>
              </a:ext>
            </a:extLst>
          </p:cNvPr>
          <p:cNvSpPr/>
          <p:nvPr/>
        </p:nvSpPr>
        <p:spPr>
          <a:xfrm>
            <a:off x="8089900" y="6704972"/>
            <a:ext cx="4254500" cy="151361"/>
          </a:xfrm>
          <a:prstGeom prst="homePlate">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a:latin typeface="Calibri" panose="020F0502020204030204" pitchFamily="34" charset="0"/>
                <a:ea typeface="Times New Roman" panose="02020603050405020304" pitchFamily="18" charset="0"/>
              </a:rPr>
              <a:t>التكيف والاستراتيجية الجديدة</a:t>
            </a:r>
            <a:endParaRPr lang="ar-DZ" sz="1600" i="1" dirty="0">
              <a:latin typeface="Calibri" panose="020F0502020204030204" pitchFamily="34" charset="0"/>
              <a:ea typeface="Times New Roman" panose="02020603050405020304" pitchFamily="18" charset="0"/>
            </a:endParaRPr>
          </a:p>
        </p:txBody>
      </p:sp>
      <p:sp>
        <p:nvSpPr>
          <p:cNvPr id="16" name="Flèche : pentagone 15">
            <a:extLst>
              <a:ext uri="{FF2B5EF4-FFF2-40B4-BE49-F238E27FC236}">
                <a16:creationId xmlns:a16="http://schemas.microsoft.com/office/drawing/2014/main" id="{6943290A-86C4-3AE8-0FD6-8F26DD1BF9BB}"/>
              </a:ext>
            </a:extLst>
          </p:cNvPr>
          <p:cNvSpPr/>
          <p:nvPr/>
        </p:nvSpPr>
        <p:spPr>
          <a:xfrm>
            <a:off x="4145280" y="6704972"/>
            <a:ext cx="4450080" cy="151361"/>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b="1" dirty="0"/>
              <a:t>التنفيذ والتقييم الذاتي</a:t>
            </a:r>
            <a:endParaRPr lang="ar-DZ" b="1" dirty="0"/>
          </a:p>
        </p:txBody>
      </p:sp>
      <p:sp>
        <p:nvSpPr>
          <p:cNvPr id="17" name="Flèche : pentagone 16">
            <a:extLst>
              <a:ext uri="{FF2B5EF4-FFF2-40B4-BE49-F238E27FC236}">
                <a16:creationId xmlns:a16="http://schemas.microsoft.com/office/drawing/2014/main" id="{FF7C9490-C302-C773-80AE-6F541B20A5AF}"/>
              </a:ext>
            </a:extLst>
          </p:cNvPr>
          <p:cNvSpPr/>
          <p:nvPr/>
        </p:nvSpPr>
        <p:spPr>
          <a:xfrm>
            <a:off x="152400" y="6704972"/>
            <a:ext cx="4089400" cy="159100"/>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err="1"/>
              <a:t>إستراتيجية</a:t>
            </a:r>
            <a:r>
              <a:rPr lang="ar-DZ" sz="1600" i="1" dirty="0"/>
              <a:t> </a:t>
            </a:r>
            <a:r>
              <a:rPr lang="fr-FR" sz="1600" i="1" dirty="0"/>
              <a:t>MWO </a:t>
            </a:r>
            <a:r>
              <a:rPr lang="ar-DZ" sz="1600" i="1" dirty="0"/>
              <a:t>للاتصالات</a:t>
            </a:r>
            <a:endParaRPr lang="fr-FR" sz="1600" i="1" dirty="0"/>
          </a:p>
        </p:txBody>
      </p:sp>
    </p:spTree>
    <p:extLst>
      <p:ext uri="{BB962C8B-B14F-4D97-AF65-F5344CB8AC3E}">
        <p14:creationId xmlns:p14="http://schemas.microsoft.com/office/powerpoint/2010/main" val="5933794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CC9B514-208A-29EB-D746-B8C9FE84E3C6}"/>
              </a:ext>
            </a:extLst>
          </p:cNvPr>
          <p:cNvSpPr>
            <a:spLocks noGrp="1"/>
          </p:cNvSpPr>
          <p:nvPr>
            <p:ph idx="1"/>
          </p:nvPr>
        </p:nvSpPr>
        <p:spPr>
          <a:xfrm>
            <a:off x="663651" y="496451"/>
            <a:ext cx="10515600" cy="4351338"/>
          </a:xfrm>
        </p:spPr>
        <p:txBody>
          <a:bodyPr>
            <a:normAutofit/>
          </a:bodyPr>
          <a:lstStyle/>
          <a:p>
            <a:pPr marL="0" indent="0" algn="r" rtl="1">
              <a:buNone/>
            </a:pPr>
            <a:r>
              <a:rPr lang="ar-DZ" sz="3200" dirty="0"/>
              <a:t>التقرير الثاني لآفاق الأراضي الرطبة المتوسطية كمثال: تقييم تأثير </a:t>
            </a:r>
            <a:r>
              <a:rPr lang="fr-FR" sz="3200" dirty="0"/>
              <a:t>MWO2</a:t>
            </a:r>
            <a:endParaRPr lang="fr-FR" sz="3200" b="1" dirty="0"/>
          </a:p>
        </p:txBody>
      </p:sp>
      <p:sp>
        <p:nvSpPr>
          <p:cNvPr id="4" name="Espace réservé du numéro de diapositive 3">
            <a:extLst>
              <a:ext uri="{FF2B5EF4-FFF2-40B4-BE49-F238E27FC236}">
                <a16:creationId xmlns:a16="http://schemas.microsoft.com/office/drawing/2014/main" id="{4BDBF61D-F615-7C5F-5389-32D12E3CB06F}"/>
              </a:ext>
            </a:extLst>
          </p:cNvPr>
          <p:cNvSpPr>
            <a:spLocks noGrp="1"/>
          </p:cNvSpPr>
          <p:nvPr>
            <p:ph type="sldNum" sz="quarter" idx="12"/>
          </p:nvPr>
        </p:nvSpPr>
        <p:spPr/>
        <p:txBody>
          <a:bodyPr/>
          <a:lstStyle/>
          <a:p>
            <a:fld id="{8B90693B-B070-48F4-9B19-128E7D1A424C}" type="slidenum">
              <a:rPr lang="fr-FR" smtClean="0"/>
              <a:t>9</a:t>
            </a:fld>
            <a:endParaRPr lang="fr-FR"/>
          </a:p>
        </p:txBody>
      </p:sp>
      <p:sp>
        <p:nvSpPr>
          <p:cNvPr id="5" name="Rectangle 4">
            <a:extLst>
              <a:ext uri="{FF2B5EF4-FFF2-40B4-BE49-F238E27FC236}">
                <a16:creationId xmlns:a16="http://schemas.microsoft.com/office/drawing/2014/main" id="{E42734A1-4FF9-888E-248B-6414B51F3A7D}"/>
              </a:ext>
            </a:extLst>
          </p:cNvPr>
          <p:cNvSpPr/>
          <p:nvPr/>
        </p:nvSpPr>
        <p:spPr>
          <a:xfrm>
            <a:off x="0" y="-17179"/>
            <a:ext cx="12192000" cy="179387"/>
          </a:xfrm>
          <a:prstGeom prst="rect">
            <a:avLst/>
          </a:prstGeom>
          <a:solidFill>
            <a:srgbClr val="4FA37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2">
            <a:extLst>
              <a:ext uri="{FF2B5EF4-FFF2-40B4-BE49-F238E27FC236}">
                <a16:creationId xmlns:a16="http://schemas.microsoft.com/office/drawing/2014/main" id="{C2094F95-99C8-F8E6-3639-987F80B23C2B}"/>
              </a:ext>
            </a:extLst>
          </p:cNvPr>
          <p:cNvPicPr>
            <a:picLocks noChangeAspect="1"/>
          </p:cNvPicPr>
          <p:nvPr/>
        </p:nvPicPr>
        <p:blipFill>
          <a:blip r:embed="rId3"/>
          <a:stretch>
            <a:fillRect/>
          </a:stretch>
        </p:blipFill>
        <p:spPr>
          <a:xfrm>
            <a:off x="11179251" y="162208"/>
            <a:ext cx="1012749" cy="1151887"/>
          </a:xfrm>
          <a:prstGeom prst="rect">
            <a:avLst/>
          </a:prstGeom>
          <a:ln>
            <a:noFill/>
          </a:ln>
          <a:effectLst>
            <a:softEdge rad="112500"/>
          </a:effectLst>
        </p:spPr>
      </p:pic>
      <p:pic>
        <p:nvPicPr>
          <p:cNvPr id="8" name="Image 7" descr="Une image contenant Graphique, clipart, Police, graphisme&#10;&#10;Description générée automatiquement">
            <a:extLst>
              <a:ext uri="{FF2B5EF4-FFF2-40B4-BE49-F238E27FC236}">
                <a16:creationId xmlns:a16="http://schemas.microsoft.com/office/drawing/2014/main" id="{A308FA33-5600-61F9-1072-03B597B6175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9296" y="5938912"/>
            <a:ext cx="779583" cy="655489"/>
          </a:xfrm>
          <a:prstGeom prst="rect">
            <a:avLst/>
          </a:prstGeom>
        </p:spPr>
      </p:pic>
      <p:pic>
        <p:nvPicPr>
          <p:cNvPr id="9" name="Image 8">
            <a:extLst>
              <a:ext uri="{FF2B5EF4-FFF2-40B4-BE49-F238E27FC236}">
                <a16:creationId xmlns:a16="http://schemas.microsoft.com/office/drawing/2014/main" id="{94DA7B4A-667D-CFB9-93F4-21B4C7669215}"/>
              </a:ext>
            </a:extLst>
          </p:cNvPr>
          <p:cNvPicPr>
            <a:picLocks noChangeAspect="1"/>
          </p:cNvPicPr>
          <p:nvPr/>
        </p:nvPicPr>
        <p:blipFill>
          <a:blip r:embed="rId5"/>
          <a:stretch>
            <a:fillRect/>
          </a:stretch>
        </p:blipFill>
        <p:spPr>
          <a:xfrm rot="20812323">
            <a:off x="7975011" y="1724006"/>
            <a:ext cx="2479993" cy="3150158"/>
          </a:xfrm>
          <a:prstGeom prst="rect">
            <a:avLst/>
          </a:prstGeom>
        </p:spPr>
      </p:pic>
      <p:pic>
        <p:nvPicPr>
          <p:cNvPr id="10" name="Image 9">
            <a:extLst>
              <a:ext uri="{FF2B5EF4-FFF2-40B4-BE49-F238E27FC236}">
                <a16:creationId xmlns:a16="http://schemas.microsoft.com/office/drawing/2014/main" id="{A10E2C88-FB7E-6F35-3D28-9BD5BB30F9BD}"/>
              </a:ext>
            </a:extLst>
          </p:cNvPr>
          <p:cNvPicPr>
            <a:picLocks noChangeAspect="1"/>
          </p:cNvPicPr>
          <p:nvPr/>
        </p:nvPicPr>
        <p:blipFill>
          <a:blip r:embed="rId6"/>
          <a:stretch>
            <a:fillRect/>
          </a:stretch>
        </p:blipFill>
        <p:spPr>
          <a:xfrm rot="1258023">
            <a:off x="9089919" y="2609076"/>
            <a:ext cx="2404547" cy="3123967"/>
          </a:xfrm>
          <a:prstGeom prst="rect">
            <a:avLst/>
          </a:prstGeom>
        </p:spPr>
      </p:pic>
      <p:sp>
        <p:nvSpPr>
          <p:cNvPr id="11" name="ZoneTexte 10">
            <a:extLst>
              <a:ext uri="{FF2B5EF4-FFF2-40B4-BE49-F238E27FC236}">
                <a16:creationId xmlns:a16="http://schemas.microsoft.com/office/drawing/2014/main" id="{2E0F6A21-F9E9-C9E8-B234-E397BFCCB9D7}"/>
              </a:ext>
            </a:extLst>
          </p:cNvPr>
          <p:cNvSpPr txBox="1"/>
          <p:nvPr/>
        </p:nvSpPr>
        <p:spPr>
          <a:xfrm>
            <a:off x="-130884" y="1058513"/>
            <a:ext cx="7261149" cy="4862870"/>
          </a:xfrm>
          <a:prstGeom prst="rect">
            <a:avLst/>
          </a:prstGeom>
          <a:noFill/>
        </p:spPr>
        <p:txBody>
          <a:bodyPr wrap="square" rtlCol="0">
            <a:spAutoFit/>
          </a:bodyPr>
          <a:lstStyle/>
          <a:p>
            <a:pPr algn="r" rtl="1">
              <a:lnSpc>
                <a:spcPct val="250000"/>
              </a:lnSpc>
            </a:pPr>
            <a:r>
              <a:rPr lang="ar-DZ" sz="2000" dirty="0"/>
              <a:t>فترات طويلة بين الإصدارات</a:t>
            </a:r>
            <a:br>
              <a:rPr lang="ar-DZ" sz="2000" dirty="0"/>
            </a:br>
            <a:r>
              <a:rPr lang="ar-DZ" sz="2000" dirty="0"/>
              <a:t>نطاق إقليمي غير مرتبط بالاحتياجات الفعلية لأصحاب المصلحة في المناطق الرطبة</a:t>
            </a:r>
          </a:p>
          <a:p>
            <a:pPr algn="r" rtl="1">
              <a:lnSpc>
                <a:spcPct val="250000"/>
              </a:lnSpc>
            </a:pPr>
            <a:r>
              <a:rPr lang="ar-DZ" sz="2000" dirty="0"/>
              <a:t>إعادة تحديد المسار الرئيسي للتواصل على المستوى الوطني</a:t>
            </a:r>
            <a:br>
              <a:rPr lang="ar-DZ" sz="2000" dirty="0"/>
            </a:br>
            <a:r>
              <a:rPr lang="ar-DZ" sz="2000" dirty="0"/>
              <a:t>نقل المعلومات بشكل مستمر</a:t>
            </a:r>
            <a:br>
              <a:rPr lang="ar-DZ" sz="2000" dirty="0"/>
            </a:br>
            <a:r>
              <a:rPr lang="ar-DZ" sz="2000" dirty="0"/>
              <a:t>التفكير في إنتاج </a:t>
            </a:r>
            <a:r>
              <a:rPr lang="fr-FR" sz="2000" dirty="0" smtClean="0"/>
              <a:t> MWO </a:t>
            </a:r>
            <a:r>
              <a:rPr lang="ar-DZ" sz="2000" dirty="0" smtClean="0"/>
              <a:t>كأداة </a:t>
            </a:r>
            <a:r>
              <a:rPr lang="ar-DZ" sz="2000" dirty="0"/>
              <a:t>متعددة الاستخدامات، حيث يُعد </a:t>
            </a:r>
            <a:r>
              <a:rPr lang="fr-FR" sz="2000" dirty="0"/>
              <a:t>MWO3 </a:t>
            </a:r>
            <a:r>
              <a:rPr lang="ar-DZ" sz="2000" dirty="0"/>
              <a:t>جزءًا منها.</a:t>
            </a:r>
          </a:p>
          <a:p>
            <a:pPr algn="r" rtl="1">
              <a:lnSpc>
                <a:spcPct val="250000"/>
              </a:lnSpc>
            </a:pPr>
            <a:r>
              <a:rPr lang="en-US" sz="2400" dirty="0" smtClean="0"/>
              <a:t>…</a:t>
            </a:r>
            <a:endParaRPr lang="fr-FR" sz="2400" dirty="0"/>
          </a:p>
        </p:txBody>
      </p:sp>
      <p:sp>
        <p:nvSpPr>
          <p:cNvPr id="14" name="Flèche : pentagone 14">
            <a:extLst>
              <a:ext uri="{FF2B5EF4-FFF2-40B4-BE49-F238E27FC236}">
                <a16:creationId xmlns:a16="http://schemas.microsoft.com/office/drawing/2014/main" id="{CF13B483-D4B3-8B40-0EF1-9CD27A506211}"/>
              </a:ext>
            </a:extLst>
          </p:cNvPr>
          <p:cNvSpPr/>
          <p:nvPr/>
        </p:nvSpPr>
        <p:spPr>
          <a:xfrm>
            <a:off x="7937500" y="6695793"/>
            <a:ext cx="4254500" cy="151361"/>
          </a:xfrm>
          <a:prstGeom prst="homePlate">
            <a:avLst/>
          </a:prstGeom>
          <a:solidFill>
            <a:srgbClr val="7DCAD9"/>
          </a:solidFill>
          <a:ln>
            <a:solidFill>
              <a:srgbClr val="7DCA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a:latin typeface="Calibri" panose="020F0502020204030204" pitchFamily="34" charset="0"/>
                <a:ea typeface="Times New Roman" panose="02020603050405020304" pitchFamily="18" charset="0"/>
              </a:rPr>
              <a:t>التكيف والاستراتيجية الجديدة</a:t>
            </a:r>
            <a:endParaRPr lang="ar-DZ" sz="1600" i="1" dirty="0">
              <a:latin typeface="Calibri" panose="020F0502020204030204" pitchFamily="34" charset="0"/>
              <a:ea typeface="Times New Roman" panose="02020603050405020304" pitchFamily="18" charset="0"/>
            </a:endParaRPr>
          </a:p>
        </p:txBody>
      </p:sp>
      <p:sp>
        <p:nvSpPr>
          <p:cNvPr id="15" name="Flèche : pentagone 15">
            <a:extLst>
              <a:ext uri="{FF2B5EF4-FFF2-40B4-BE49-F238E27FC236}">
                <a16:creationId xmlns:a16="http://schemas.microsoft.com/office/drawing/2014/main" id="{6943290A-86C4-3AE8-0FD6-8F26DD1BF9BB}"/>
              </a:ext>
            </a:extLst>
          </p:cNvPr>
          <p:cNvSpPr/>
          <p:nvPr/>
        </p:nvSpPr>
        <p:spPr>
          <a:xfrm>
            <a:off x="3992880" y="6695793"/>
            <a:ext cx="4450080" cy="151361"/>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b="1" dirty="0"/>
              <a:t>التنفيذ والتقييم الذاتي</a:t>
            </a:r>
            <a:endParaRPr lang="ar-DZ" b="1" dirty="0"/>
          </a:p>
        </p:txBody>
      </p:sp>
      <p:sp>
        <p:nvSpPr>
          <p:cNvPr id="16" name="Flèche : pentagone 16">
            <a:extLst>
              <a:ext uri="{FF2B5EF4-FFF2-40B4-BE49-F238E27FC236}">
                <a16:creationId xmlns:a16="http://schemas.microsoft.com/office/drawing/2014/main" id="{FF7C9490-C302-C773-80AE-6F541B20A5AF}"/>
              </a:ext>
            </a:extLst>
          </p:cNvPr>
          <p:cNvSpPr/>
          <p:nvPr/>
        </p:nvSpPr>
        <p:spPr>
          <a:xfrm>
            <a:off x="0" y="6695793"/>
            <a:ext cx="4089400" cy="159100"/>
          </a:xfrm>
          <a:prstGeom prst="homePlate">
            <a:avLst/>
          </a:prstGeom>
          <a:solidFill>
            <a:srgbClr val="7DCAD9"/>
          </a:solidFill>
          <a:ln>
            <a:solidFill>
              <a:srgbClr val="4FA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ar-DZ" sz="1600" i="1" dirty="0" err="1"/>
              <a:t>إستراتيجية</a:t>
            </a:r>
            <a:r>
              <a:rPr lang="ar-DZ" sz="1600" i="1" dirty="0"/>
              <a:t> </a:t>
            </a:r>
            <a:r>
              <a:rPr lang="fr-FR" sz="1600" i="1" dirty="0"/>
              <a:t>MWO </a:t>
            </a:r>
            <a:r>
              <a:rPr lang="ar-DZ" sz="1600" i="1" dirty="0"/>
              <a:t>للاتصالات</a:t>
            </a:r>
            <a:endParaRPr lang="fr-FR" sz="1600" i="1" dirty="0"/>
          </a:p>
        </p:txBody>
      </p:sp>
    </p:spTree>
    <p:extLst>
      <p:ext uri="{BB962C8B-B14F-4D97-AF65-F5344CB8AC3E}">
        <p14:creationId xmlns:p14="http://schemas.microsoft.com/office/powerpoint/2010/main" val="2699542077"/>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6892</TotalTime>
  <Words>3233</Words>
  <Application>Microsoft Office PowerPoint</Application>
  <PresentationFormat>Grand écran</PresentationFormat>
  <Paragraphs>470</Paragraphs>
  <Slides>18</Slides>
  <Notes>14</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18</vt:i4>
      </vt:variant>
    </vt:vector>
  </HeadingPairs>
  <TitlesOfParts>
    <vt:vector size="28" baseType="lpstr">
      <vt:lpstr>Arial</vt:lpstr>
      <vt:lpstr>Arial Narrow</vt:lpstr>
      <vt:lpstr>Calibri</vt:lpstr>
      <vt:lpstr>Calibri Light</vt:lpstr>
      <vt:lpstr>Cambria</vt:lpstr>
      <vt:lpstr>Garamond</vt:lpstr>
      <vt:lpstr>Symbol</vt:lpstr>
      <vt:lpstr>Times New Roman</vt:lpstr>
      <vt:lpstr>Wingdings</vt:lpstr>
      <vt:lpstr>Thème Office</vt:lpstr>
      <vt:lpstr> إستراتيجية الاتصال، والتقييم الذاتي والتكيف: دراسة حالة إفرادية لمنظمة الصحة العالمية</vt:lpstr>
      <vt:lpstr>خطة العمل</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Michaël Ronse</dc:creator>
  <cp:lastModifiedBy>Reviewer </cp:lastModifiedBy>
  <cp:revision>32</cp:revision>
  <dcterms:created xsi:type="dcterms:W3CDTF">2023-11-06T05:49:09Z</dcterms:created>
  <dcterms:modified xsi:type="dcterms:W3CDTF">2025-02-05T10:14:52Z</dcterms:modified>
</cp:coreProperties>
</file>