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16"/>
  </p:notesMasterIdLst>
  <p:handoutMasterIdLst>
    <p:handoutMasterId r:id="rId17"/>
  </p:handoutMasterIdLst>
  <p:sldIdLst>
    <p:sldId id="262" r:id="rId2"/>
    <p:sldId id="552" r:id="rId3"/>
    <p:sldId id="553" r:id="rId4"/>
    <p:sldId id="561" r:id="rId5"/>
    <p:sldId id="562" r:id="rId6"/>
    <p:sldId id="560" r:id="rId7"/>
    <p:sldId id="563" r:id="rId8"/>
    <p:sldId id="521" r:id="rId9"/>
    <p:sldId id="567" r:id="rId10"/>
    <p:sldId id="565" r:id="rId11"/>
    <p:sldId id="427" r:id="rId12"/>
    <p:sldId id="517" r:id="rId13"/>
    <p:sldId id="533" r:id="rId14"/>
    <p:sldId id="566" r:id="rId15"/>
  </p:sldIdLst>
  <p:sldSz cx="9144000" cy="6858000" type="screen4x3"/>
  <p:notesSz cx="7099300" cy="10234613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2711"/>
    <a:srgbClr val="0054A6"/>
    <a:srgbClr val="225BA6"/>
    <a:srgbClr val="5BC4BF"/>
    <a:srgbClr val="227B84"/>
    <a:srgbClr val="000000"/>
    <a:srgbClr val="DFEAF9"/>
    <a:srgbClr val="C5D9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608" autoAdjust="0"/>
  </p:normalViewPr>
  <p:slideViewPr>
    <p:cSldViewPr snapToGrid="0">
      <p:cViewPr varScale="1">
        <p:scale>
          <a:sx n="59" d="100"/>
          <a:sy n="59" d="100"/>
        </p:scale>
        <p:origin x="1428" y="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90" d="100"/>
          <a:sy n="90" d="100"/>
        </p:scale>
        <p:origin x="-2337" y="-66"/>
      </p:cViewPr>
      <p:guideLst>
        <p:guide orient="horz" pos="3224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defTabSz="990600">
              <a:defRPr sz="1300"/>
            </a:lvl1pPr>
          </a:lstStyle>
          <a:p>
            <a:endParaRPr lang="en-GB" alt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>
              <a:defRPr sz="1300"/>
            </a:lvl1pPr>
          </a:lstStyle>
          <a:p>
            <a:fld id="{27CAA223-82AE-449B-B7A1-25CF4DED2182}" type="datetimeFigureOut">
              <a:rPr lang="en-GB" altLang="fr-FR"/>
              <a:pPr/>
              <a:t>14/04/2025</a:t>
            </a:fld>
            <a:endParaRPr lang="en-GB" alt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defTabSz="990600">
              <a:defRPr sz="1300"/>
            </a:lvl1pPr>
          </a:lstStyle>
          <a:p>
            <a:endParaRPr lang="en-GB" alt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>
              <a:defRPr sz="1300"/>
            </a:lvl1pPr>
          </a:lstStyle>
          <a:p>
            <a:fld id="{6AA668F8-ABD1-4B73-8D53-E595B3E4BAFC}" type="slidenum">
              <a:rPr lang="en-GB" altLang="fr-FR"/>
              <a:pPr/>
              <a:t>‹N°›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4026232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defTabSz="990600">
              <a:defRPr sz="1300"/>
            </a:lvl1pPr>
          </a:lstStyle>
          <a:p>
            <a:endParaRPr lang="en-GB" alt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>
              <a:defRPr sz="1300"/>
            </a:lvl1pPr>
          </a:lstStyle>
          <a:p>
            <a:fld id="{BD217825-E819-423A-893A-D63147DABD61}" type="datetimeFigureOut">
              <a:rPr lang="en-GB" altLang="fr-FR"/>
              <a:pPr/>
              <a:t>14/04/2025</a:t>
            </a:fld>
            <a:endParaRPr lang="en-GB" alt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90600" y="768350"/>
            <a:ext cx="5118100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 bwMode="auto">
          <a:xfrm>
            <a:off x="709613" y="4860925"/>
            <a:ext cx="5680075" cy="460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defTabSz="990600">
              <a:defRPr sz="1300"/>
            </a:lvl1pPr>
          </a:lstStyle>
          <a:p>
            <a:endParaRPr lang="en-GB" alt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>
              <a:defRPr sz="1300"/>
            </a:lvl1pPr>
          </a:lstStyle>
          <a:p>
            <a:fld id="{E84FF2D1-E223-4842-8EE7-7ECE5A277EEB}" type="slidenum">
              <a:rPr lang="en-GB" altLang="fr-FR"/>
              <a:pPr/>
              <a:t>‹N°›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34771243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670508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15958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14553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39075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6512" cy="3836988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E4D74ED-B1AA-4822-BCB2-919654A104DB}" type="slidenum">
              <a:rPr lang="en-GB" smtClean="0"/>
              <a:pPr>
                <a:defRPr/>
              </a:pPr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02673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jpeg"/><Relationship Id="rId5" Type="http://schemas.openxmlformats.org/officeDocument/2006/relationships/image" Target="../media/image6.jpeg"/><Relationship Id="rId4" Type="http://schemas.openxmlformats.org/officeDocument/2006/relationships/image" Target="../media/image7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>
          <a:xfrm>
            <a:off x="684213" y="1052513"/>
            <a:ext cx="7772400" cy="1470025"/>
          </a:xfrm>
          <a:prstGeom prst="rect">
            <a:avLst/>
          </a:prstGeom>
        </p:spPr>
        <p:txBody>
          <a:bodyPr/>
          <a:lstStyle/>
          <a:p>
            <a:pPr algn="just" fontAlgn="auto">
              <a:spcAft>
                <a:spcPts val="600"/>
              </a:spcAft>
              <a:defRPr/>
            </a:pPr>
            <a:endParaRPr lang="fr-FR" sz="2000" dirty="0">
              <a:latin typeface="+mj-lt"/>
              <a:ea typeface="+mj-ea"/>
              <a:cs typeface="+mj-cs"/>
            </a:endParaRPr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0" y="541338"/>
            <a:ext cx="468313" cy="130175"/>
          </a:xfrm>
          <a:prstGeom prst="rect">
            <a:avLst/>
          </a:prstGeom>
          <a:solidFill>
            <a:srgbClr val="5BC4B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0" y="671513"/>
            <a:ext cx="450850" cy="6186487"/>
          </a:xfrm>
          <a:prstGeom prst="rect">
            <a:avLst/>
          </a:prstGeom>
          <a:solidFill>
            <a:srgbClr val="0054A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pic>
        <p:nvPicPr>
          <p:cNvPr id="7" name="Picture 14" descr="poisson-oisea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138113"/>
            <a:ext cx="430213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13"/>
          <p:cNvSpPr txBox="1">
            <a:spLocks noChangeArrowheads="1"/>
          </p:cNvSpPr>
          <p:nvPr/>
        </p:nvSpPr>
        <p:spPr bwMode="auto">
          <a:xfrm rot="16200000">
            <a:off x="-2647156" y="3594894"/>
            <a:ext cx="5683250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500" dirty="0">
                <a:solidFill>
                  <a:schemeClr val="bg1"/>
                </a:solidFill>
                <a:latin typeface="Arial Narrow" pitchFamily="34" charset="0"/>
              </a:rPr>
              <a:t>Tour du Valat Science Council  - </a:t>
            </a:r>
            <a:r>
              <a:rPr lang="en-US" sz="1500" dirty="0">
                <a:solidFill>
                  <a:srgbClr val="5BC4BF"/>
                </a:solidFill>
                <a:latin typeface="Arial Narrow" pitchFamily="34" charset="0"/>
              </a:rPr>
              <a:t>28 November 2011</a:t>
            </a:r>
            <a:endParaRPr lang="fr-FR" sz="1500" dirty="0">
              <a:solidFill>
                <a:srgbClr val="5BC4BF"/>
              </a:solidFill>
              <a:latin typeface="Arial Narrow" pitchFamily="34" charset="0"/>
            </a:endParaRPr>
          </a:p>
        </p:txBody>
      </p:sp>
      <p:pic>
        <p:nvPicPr>
          <p:cNvPr id="9" name="Image 7" descr="Prespa Gorica 060910 (11).JPG"/>
          <p:cNvPicPr>
            <a:picLocks noChangeAspect="1"/>
          </p:cNvPicPr>
          <p:nvPr/>
        </p:nvPicPr>
        <p:blipFill>
          <a:blip r:embed="rId3">
            <a:lum bright="-8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60" t="38377" b="53413"/>
          <a:stretch>
            <a:fillRect/>
          </a:stretch>
        </p:blipFill>
        <p:spPr bwMode="auto">
          <a:xfrm>
            <a:off x="460375" y="0"/>
            <a:ext cx="8683625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9"/>
          <p:cNvSpPr>
            <a:spLocks noChangeArrowheads="1"/>
          </p:cNvSpPr>
          <p:nvPr userDrawn="1"/>
        </p:nvSpPr>
        <p:spPr bwMode="auto">
          <a:xfrm>
            <a:off x="0" y="541338"/>
            <a:ext cx="468313" cy="130175"/>
          </a:xfrm>
          <a:prstGeom prst="rect">
            <a:avLst/>
          </a:prstGeom>
          <a:solidFill>
            <a:srgbClr val="5BC4B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pic>
        <p:nvPicPr>
          <p:cNvPr id="13" name="Image 9" descr="Prespa Gorica 060910 (11).JPG"/>
          <p:cNvPicPr>
            <a:picLocks noChangeAspect="1"/>
          </p:cNvPicPr>
          <p:nvPr userDrawn="1"/>
        </p:nvPicPr>
        <p:blipFill>
          <a:blip r:embed="rId3">
            <a:lum bright="-8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57" t="38377" b="53413"/>
          <a:stretch>
            <a:fillRect/>
          </a:stretch>
        </p:blipFill>
        <p:spPr bwMode="auto">
          <a:xfrm>
            <a:off x="449263" y="0"/>
            <a:ext cx="8694737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671513"/>
            <a:ext cx="450850" cy="6186487"/>
          </a:xfrm>
          <a:prstGeom prst="rect">
            <a:avLst/>
          </a:prstGeom>
          <a:solidFill>
            <a:srgbClr val="0054A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pic>
        <p:nvPicPr>
          <p:cNvPr id="15" name="Picture 14" descr="poisson-oiseau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138113"/>
            <a:ext cx="430213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13"/>
          <p:cNvSpPr txBox="1">
            <a:spLocks noChangeArrowheads="1"/>
          </p:cNvSpPr>
          <p:nvPr userDrawn="1"/>
        </p:nvSpPr>
        <p:spPr bwMode="auto">
          <a:xfrm rot="16200000">
            <a:off x="-2647156" y="3594894"/>
            <a:ext cx="5683250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fr-FR" altLang="fr-FR" sz="1500">
              <a:solidFill>
                <a:srgbClr val="5BC4BF"/>
              </a:solidFill>
              <a:latin typeface="Arial Narrow" pitchFamily="34" charset="0"/>
            </a:endParaRPr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0"/>
          </p:nvPr>
        </p:nvSpPr>
        <p:spPr>
          <a:xfrm>
            <a:off x="684213" y="1907177"/>
            <a:ext cx="8135937" cy="46904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rgbClr val="0054A6"/>
                </a:solidFill>
                <a:latin typeface="Maiandra GD" pitchFamily="34" charset="0"/>
              </a:defRPr>
            </a:lvl1pPr>
            <a:lvl2pPr marL="358775" indent="-358775">
              <a:buSzPct val="85000"/>
              <a:buFontTx/>
              <a:buBlip>
                <a:blip r:embed="rId4"/>
              </a:buBlip>
              <a:defRPr sz="2000">
                <a:latin typeface="+mj-lt"/>
              </a:defRPr>
            </a:lvl2pPr>
            <a:lvl3pPr marL="630238" indent="-271463">
              <a:buSzPct val="85000"/>
              <a:buFontTx/>
              <a:buBlip>
                <a:blip r:embed="rId5"/>
              </a:buBlip>
              <a:defRPr sz="1800">
                <a:latin typeface="+mj-lt"/>
              </a:defRPr>
            </a:lvl3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11" name="Titre 10"/>
          <p:cNvSpPr>
            <a:spLocks noGrp="1"/>
          </p:cNvSpPr>
          <p:nvPr>
            <p:ph type="title"/>
          </p:nvPr>
        </p:nvSpPr>
        <p:spPr>
          <a:xfrm>
            <a:off x="755576" y="116632"/>
            <a:ext cx="8229600" cy="504056"/>
          </a:xfrm>
          <a:prstGeom prst="rect">
            <a:avLst/>
          </a:prstGeom>
        </p:spPr>
        <p:txBody>
          <a:bodyPr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Cliquez pour modifier le style du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69783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 txBox="1">
            <a:spLocks/>
          </p:cNvSpPr>
          <p:nvPr/>
        </p:nvSpPr>
        <p:spPr>
          <a:xfrm>
            <a:off x="684213" y="1052513"/>
            <a:ext cx="7772400" cy="1470025"/>
          </a:xfrm>
          <a:prstGeom prst="rect">
            <a:avLst/>
          </a:prstGeom>
        </p:spPr>
        <p:txBody>
          <a:bodyPr/>
          <a:lstStyle/>
          <a:p>
            <a:pPr algn="just" fontAlgn="auto">
              <a:spcAft>
                <a:spcPts val="600"/>
              </a:spcAft>
              <a:defRPr/>
            </a:pPr>
            <a:endParaRPr lang="fr-FR" sz="2000" dirty="0">
              <a:latin typeface="+mj-lt"/>
              <a:ea typeface="+mj-ea"/>
              <a:cs typeface="+mj-cs"/>
            </a:endParaRP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0" y="541338"/>
            <a:ext cx="468313" cy="130175"/>
          </a:xfrm>
          <a:prstGeom prst="rect">
            <a:avLst/>
          </a:prstGeom>
          <a:solidFill>
            <a:srgbClr val="5BC4B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671513"/>
            <a:ext cx="450850" cy="6186487"/>
          </a:xfrm>
          <a:prstGeom prst="rect">
            <a:avLst/>
          </a:prstGeom>
          <a:solidFill>
            <a:srgbClr val="0054A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pic>
        <p:nvPicPr>
          <p:cNvPr id="8" name="Picture 14" descr="poisson-oisea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138113"/>
            <a:ext cx="430213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13"/>
          <p:cNvSpPr txBox="1">
            <a:spLocks noChangeArrowheads="1"/>
          </p:cNvSpPr>
          <p:nvPr/>
        </p:nvSpPr>
        <p:spPr bwMode="auto">
          <a:xfrm rot="16200000">
            <a:off x="-2647156" y="3594894"/>
            <a:ext cx="5683250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500" dirty="0">
                <a:solidFill>
                  <a:schemeClr val="bg1"/>
                </a:solidFill>
                <a:latin typeface="Arial Narrow" pitchFamily="34" charset="0"/>
              </a:rPr>
              <a:t>Tour du Valat Science Council  - </a:t>
            </a:r>
            <a:r>
              <a:rPr lang="en-US" sz="1500" dirty="0">
                <a:solidFill>
                  <a:srgbClr val="5BC4BF"/>
                </a:solidFill>
                <a:latin typeface="Arial Narrow" pitchFamily="34" charset="0"/>
              </a:rPr>
              <a:t>28 November 2011</a:t>
            </a:r>
            <a:endParaRPr lang="fr-FR" sz="1500" dirty="0">
              <a:solidFill>
                <a:srgbClr val="5BC4BF"/>
              </a:solidFill>
              <a:latin typeface="Arial Narrow" pitchFamily="34" charset="0"/>
            </a:endParaRPr>
          </a:p>
        </p:txBody>
      </p:sp>
      <p:pic>
        <p:nvPicPr>
          <p:cNvPr id="11" name="Image 7" descr="Prespa Gorica 060910 (11).JPG"/>
          <p:cNvPicPr>
            <a:picLocks noChangeAspect="1"/>
          </p:cNvPicPr>
          <p:nvPr/>
        </p:nvPicPr>
        <p:blipFill>
          <a:blip r:embed="rId3">
            <a:lum bright="-8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60" t="38377" b="53413"/>
          <a:stretch>
            <a:fillRect/>
          </a:stretch>
        </p:blipFill>
        <p:spPr bwMode="auto">
          <a:xfrm>
            <a:off x="460375" y="0"/>
            <a:ext cx="8683625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9"/>
          <p:cNvSpPr>
            <a:spLocks noChangeArrowheads="1"/>
          </p:cNvSpPr>
          <p:nvPr userDrawn="1"/>
        </p:nvSpPr>
        <p:spPr bwMode="auto">
          <a:xfrm>
            <a:off x="0" y="549275"/>
            <a:ext cx="446088" cy="115888"/>
          </a:xfrm>
          <a:prstGeom prst="rect">
            <a:avLst/>
          </a:prstGeom>
          <a:solidFill>
            <a:srgbClr val="5BC4B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671513"/>
            <a:ext cx="450850" cy="6186487"/>
          </a:xfrm>
          <a:prstGeom prst="rect">
            <a:avLst/>
          </a:prstGeom>
          <a:solidFill>
            <a:srgbClr val="0054A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pic>
        <p:nvPicPr>
          <p:cNvPr id="16" name="Picture 14" descr="poisson-oiseau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138113"/>
            <a:ext cx="430213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13"/>
          <p:cNvSpPr txBox="1">
            <a:spLocks noChangeArrowheads="1"/>
          </p:cNvSpPr>
          <p:nvPr userDrawn="1"/>
        </p:nvSpPr>
        <p:spPr bwMode="auto">
          <a:xfrm rot="16200000">
            <a:off x="-2647156" y="3594894"/>
            <a:ext cx="5683250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fr-FR" altLang="fr-FR" sz="1500">
              <a:solidFill>
                <a:srgbClr val="5BC4BF"/>
              </a:solidFill>
              <a:latin typeface="Arial Narrow" pitchFamily="34" charset="0"/>
            </a:endParaRPr>
          </a:p>
        </p:txBody>
      </p:sp>
      <p:sp>
        <p:nvSpPr>
          <p:cNvPr id="9" name="Espace réservé du contenu 8"/>
          <p:cNvSpPr>
            <a:spLocks noGrp="1"/>
          </p:cNvSpPr>
          <p:nvPr>
            <p:ph sz="quarter" idx="12"/>
          </p:nvPr>
        </p:nvSpPr>
        <p:spPr>
          <a:xfrm>
            <a:off x="844778" y="1942011"/>
            <a:ext cx="3030536" cy="4423953"/>
          </a:xfrm>
          <a:prstGeom prst="rect">
            <a:avLst/>
          </a:prstGeom>
        </p:spPr>
        <p:txBody>
          <a:bodyPr/>
          <a:lstStyle>
            <a:lvl1pPr>
              <a:defRPr lang="fr-FR" sz="2400" b="1" kern="1200" dirty="0" smtClean="0">
                <a:solidFill>
                  <a:srgbClr val="0054A6"/>
                </a:solidFill>
                <a:latin typeface="Maiandra GD" pitchFamily="34" charset="0"/>
                <a:ea typeface="+mn-ea"/>
                <a:cs typeface="+mn-cs"/>
              </a:defRPr>
            </a:lvl1pPr>
            <a:lvl2pPr>
              <a:defRPr lang="fr-FR" sz="20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>
              <a:defRPr lang="fr-FR" sz="18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</a:lstStyle>
          <a:p>
            <a:pPr lvl="1"/>
            <a:endParaRPr lang="fr-FR" dirty="0"/>
          </a:p>
        </p:txBody>
      </p:sp>
      <p:sp>
        <p:nvSpPr>
          <p:cNvPr id="13" name="Titre 10"/>
          <p:cNvSpPr>
            <a:spLocks noGrp="1"/>
          </p:cNvSpPr>
          <p:nvPr>
            <p:ph type="title"/>
          </p:nvPr>
        </p:nvSpPr>
        <p:spPr>
          <a:xfrm>
            <a:off x="755576" y="116632"/>
            <a:ext cx="8229600" cy="504056"/>
          </a:xfrm>
          <a:prstGeom prst="rect">
            <a:avLst/>
          </a:prstGeom>
        </p:spPr>
        <p:txBody>
          <a:bodyPr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Cliquez pour modifier le style du titre</a:t>
            </a:r>
            <a:endParaRPr lang="en-GB" dirty="0"/>
          </a:p>
        </p:txBody>
      </p:sp>
      <p:sp>
        <p:nvSpPr>
          <p:cNvPr id="15" name="Espace réservé du texte 9"/>
          <p:cNvSpPr>
            <a:spLocks noGrp="1"/>
          </p:cNvSpPr>
          <p:nvPr>
            <p:ph type="body" sz="quarter" idx="10"/>
          </p:nvPr>
        </p:nvSpPr>
        <p:spPr>
          <a:xfrm>
            <a:off x="4267199" y="1942011"/>
            <a:ext cx="4624251" cy="44413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rgbClr val="0054A6"/>
                </a:solidFill>
                <a:latin typeface="Maiandra GD" pitchFamily="34" charset="0"/>
              </a:defRPr>
            </a:lvl1pPr>
            <a:lvl2pPr marL="358775" indent="-358775">
              <a:buSzPct val="85000"/>
              <a:buFontTx/>
              <a:buBlip>
                <a:blip r:embed="rId4"/>
              </a:buBlip>
              <a:defRPr sz="2000">
                <a:latin typeface="+mj-lt"/>
              </a:defRPr>
            </a:lvl2pPr>
            <a:lvl3pPr marL="630238" indent="-271463">
              <a:buSzPct val="85000"/>
              <a:buFontTx/>
              <a:buBlip>
                <a:blip r:embed="rId5"/>
              </a:buBlip>
              <a:defRPr sz="1800">
                <a:latin typeface="+mj-lt"/>
              </a:defRPr>
            </a:lvl3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16062251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>
          <a:xfrm>
            <a:off x="684213" y="1052513"/>
            <a:ext cx="7772400" cy="1470025"/>
          </a:xfrm>
          <a:prstGeom prst="rect">
            <a:avLst/>
          </a:prstGeom>
        </p:spPr>
        <p:txBody>
          <a:bodyPr/>
          <a:lstStyle/>
          <a:p>
            <a:pPr algn="just" fontAlgn="auto">
              <a:spcAft>
                <a:spcPts val="600"/>
              </a:spcAft>
              <a:defRPr/>
            </a:pPr>
            <a:endParaRPr lang="fr-FR" sz="2000" dirty="0">
              <a:latin typeface="+mj-lt"/>
              <a:ea typeface="+mj-ea"/>
              <a:cs typeface="+mj-cs"/>
            </a:endParaRPr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0" y="541338"/>
            <a:ext cx="468313" cy="130175"/>
          </a:xfrm>
          <a:prstGeom prst="rect">
            <a:avLst/>
          </a:prstGeom>
          <a:solidFill>
            <a:srgbClr val="5BC4B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0" y="671513"/>
            <a:ext cx="450850" cy="6186487"/>
          </a:xfrm>
          <a:prstGeom prst="rect">
            <a:avLst/>
          </a:prstGeom>
          <a:solidFill>
            <a:srgbClr val="0054A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pic>
        <p:nvPicPr>
          <p:cNvPr id="7" name="Picture 14" descr="poisson-oisea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138113"/>
            <a:ext cx="430213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13"/>
          <p:cNvSpPr txBox="1">
            <a:spLocks noChangeArrowheads="1"/>
          </p:cNvSpPr>
          <p:nvPr/>
        </p:nvSpPr>
        <p:spPr bwMode="auto">
          <a:xfrm rot="16200000">
            <a:off x="-2647156" y="3594894"/>
            <a:ext cx="5683250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500" dirty="0">
                <a:solidFill>
                  <a:schemeClr val="bg1"/>
                </a:solidFill>
                <a:latin typeface="Arial Narrow" pitchFamily="34" charset="0"/>
              </a:rPr>
              <a:t>Tour du Valat Science Council  - </a:t>
            </a:r>
            <a:r>
              <a:rPr lang="en-US" sz="1500" dirty="0">
                <a:solidFill>
                  <a:srgbClr val="5BC4BF"/>
                </a:solidFill>
                <a:latin typeface="Arial Narrow" pitchFamily="34" charset="0"/>
              </a:rPr>
              <a:t>28 November 2011</a:t>
            </a:r>
            <a:endParaRPr lang="fr-FR" sz="1500" dirty="0">
              <a:solidFill>
                <a:srgbClr val="5BC4BF"/>
              </a:solidFill>
              <a:latin typeface="Arial Narrow" pitchFamily="34" charset="0"/>
            </a:endParaRPr>
          </a:p>
        </p:txBody>
      </p:sp>
      <p:pic>
        <p:nvPicPr>
          <p:cNvPr id="9" name="Image 7" descr="Prespa Gorica 060910 (11).JPG"/>
          <p:cNvPicPr>
            <a:picLocks noChangeAspect="1"/>
          </p:cNvPicPr>
          <p:nvPr/>
        </p:nvPicPr>
        <p:blipFill>
          <a:blip r:embed="rId3">
            <a:lum bright="-8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60" t="38377" b="53413"/>
          <a:stretch>
            <a:fillRect/>
          </a:stretch>
        </p:blipFill>
        <p:spPr bwMode="auto">
          <a:xfrm>
            <a:off x="460375" y="0"/>
            <a:ext cx="8683625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mage 8" descr="Prespa Gorica 060910 (11)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93" b="9299"/>
          <a:stretch>
            <a:fillRect/>
          </a:stretch>
        </p:blipFill>
        <p:spPr bwMode="auto">
          <a:xfrm>
            <a:off x="0" y="0"/>
            <a:ext cx="9144000" cy="452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5"/>
          <p:cNvSpPr txBox="1">
            <a:spLocks noChangeArrowheads="1"/>
          </p:cNvSpPr>
          <p:nvPr userDrawn="1"/>
        </p:nvSpPr>
        <p:spPr>
          <a:xfrm>
            <a:off x="4978400" y="5619750"/>
            <a:ext cx="2503488" cy="914400"/>
          </a:xfrm>
          <a:prstGeom prst="rect">
            <a:avLst/>
          </a:prstGeom>
        </p:spPr>
        <p:txBody>
          <a:bodyPr/>
          <a:lstStyle/>
          <a:p>
            <a:pPr marL="342900" indent="-342900" algn="r"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lang="fr-FR" sz="1200" b="1" dirty="0" err="1">
                <a:solidFill>
                  <a:srgbClr val="0054A6"/>
                </a:solidFill>
                <a:latin typeface="+mj-lt"/>
                <a:cs typeface="+mn-cs"/>
              </a:rPr>
              <a:t>Research</a:t>
            </a:r>
            <a:r>
              <a:rPr lang="fr-FR" sz="1200" b="1" dirty="0">
                <a:solidFill>
                  <a:srgbClr val="0054A6"/>
                </a:solidFill>
                <a:latin typeface="+mj-lt"/>
                <a:cs typeface="+mn-cs"/>
              </a:rPr>
              <a:t> centre</a:t>
            </a:r>
          </a:p>
          <a:p>
            <a:pPr marL="342900" indent="-342900" algn="r"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lang="fr-FR" sz="1200" b="1" dirty="0">
                <a:solidFill>
                  <a:srgbClr val="0054A6"/>
                </a:solidFill>
                <a:latin typeface="+mj-lt"/>
                <a:cs typeface="+mn-cs"/>
              </a:rPr>
              <a:t>for the conservation </a:t>
            </a:r>
          </a:p>
          <a:p>
            <a:pPr marL="342900" indent="-342900" algn="r"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lang="fr-FR" sz="1200" b="1" dirty="0">
                <a:solidFill>
                  <a:srgbClr val="0054A6"/>
                </a:solidFill>
                <a:latin typeface="+mj-lt"/>
                <a:cs typeface="+mn-cs"/>
              </a:rPr>
              <a:t>of </a:t>
            </a:r>
            <a:r>
              <a:rPr lang="fr-FR" sz="1200" b="1" dirty="0" err="1">
                <a:solidFill>
                  <a:srgbClr val="0054A6"/>
                </a:solidFill>
                <a:latin typeface="+mj-lt"/>
                <a:cs typeface="+mn-cs"/>
              </a:rPr>
              <a:t>Mediterranean</a:t>
            </a:r>
            <a:endParaRPr lang="fr-FR" sz="1200" b="1" dirty="0">
              <a:solidFill>
                <a:srgbClr val="0054A6"/>
              </a:solidFill>
              <a:latin typeface="+mj-lt"/>
              <a:cs typeface="+mn-cs"/>
            </a:endParaRPr>
          </a:p>
          <a:p>
            <a:pPr marL="342900" indent="-342900" algn="r"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lang="fr-FR" sz="1200" b="1" dirty="0" err="1">
                <a:solidFill>
                  <a:srgbClr val="0054A6"/>
                </a:solidFill>
                <a:latin typeface="+mj-lt"/>
                <a:cs typeface="+mn-cs"/>
              </a:rPr>
              <a:t>wetlands</a:t>
            </a:r>
            <a:endParaRPr lang="fr-FR" sz="1200" b="1" dirty="0">
              <a:solidFill>
                <a:srgbClr val="0054A6"/>
              </a:solidFill>
              <a:latin typeface="+mj-lt"/>
              <a:cs typeface="+mn-cs"/>
            </a:endParaRPr>
          </a:p>
        </p:txBody>
      </p:sp>
      <p:pic>
        <p:nvPicPr>
          <p:cNvPr id="13" name="Image 3" descr="DSC_1060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33" t="9615" r="12080"/>
          <a:stretch>
            <a:fillRect/>
          </a:stretch>
        </p:blipFill>
        <p:spPr bwMode="auto">
          <a:xfrm>
            <a:off x="0" y="4505325"/>
            <a:ext cx="2916238" cy="235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4"/>
          <p:cNvSpPr>
            <a:spLocks noChangeArrowheads="1"/>
          </p:cNvSpPr>
          <p:nvPr userDrawn="1"/>
        </p:nvSpPr>
        <p:spPr bwMode="auto">
          <a:xfrm>
            <a:off x="0" y="3711575"/>
            <a:ext cx="2916238" cy="822325"/>
          </a:xfrm>
          <a:prstGeom prst="rect">
            <a:avLst/>
          </a:prstGeom>
          <a:solidFill>
            <a:srgbClr val="5BC4B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pic>
        <p:nvPicPr>
          <p:cNvPr id="16" name="Image 12" descr="TDV300_impressiondpi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5243513"/>
            <a:ext cx="903288" cy="127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11"/>
          <p:cNvSpPr txBox="1">
            <a:spLocks noChangeArrowheads="1"/>
          </p:cNvSpPr>
          <p:nvPr userDrawn="1"/>
        </p:nvSpPr>
        <p:spPr>
          <a:xfrm>
            <a:off x="3913632" y="775409"/>
            <a:ext cx="5193792" cy="965607"/>
          </a:xfrm>
          <a:prstGeom prst="rect">
            <a:avLst/>
          </a:prstGeom>
          <a:gradFill>
            <a:gsLst>
              <a:gs pos="54000">
                <a:schemeClr val="tx2">
                  <a:lumMod val="75000"/>
                  <a:alpha val="30000"/>
                </a:schemeClr>
              </a:gs>
              <a:gs pos="100000">
                <a:schemeClr val="tx1">
                  <a:alpha val="0"/>
                </a:schemeClr>
              </a:gs>
            </a:gsLst>
            <a:path path="rect">
              <a:fillToRect l="50000" t="50000" r="50000" b="50000"/>
            </a:path>
          </a:gradFill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fr-FR" sz="4800" dirty="0">
                <a:solidFill>
                  <a:schemeClr val="bg1"/>
                </a:solidFill>
                <a:latin typeface="Tahoma" pitchFamily="34" charset="0"/>
                <a:ea typeface="+mj-ea"/>
                <a:cs typeface="Tahoma" pitchFamily="34" charset="0"/>
              </a:rPr>
              <a:t>TOUR DU VALAT</a:t>
            </a:r>
          </a:p>
        </p:txBody>
      </p:sp>
      <p:sp>
        <p:nvSpPr>
          <p:cNvPr id="11" name="Titre 10"/>
          <p:cNvSpPr>
            <a:spLocks noGrp="1"/>
          </p:cNvSpPr>
          <p:nvPr>
            <p:ph type="title"/>
          </p:nvPr>
        </p:nvSpPr>
        <p:spPr>
          <a:xfrm>
            <a:off x="0" y="3862427"/>
            <a:ext cx="2915816" cy="717800"/>
          </a:xfrm>
          <a:prstGeom prst="rect">
            <a:avLst/>
          </a:prstGeom>
        </p:spPr>
        <p:txBody>
          <a:bodyPr/>
          <a:lstStyle>
            <a:lvl1pPr algn="ctr">
              <a:defRPr sz="1800">
                <a:solidFill>
                  <a:srgbClr val="0054A6"/>
                </a:solidFill>
              </a:defRPr>
            </a:lvl1pPr>
          </a:lstStyle>
          <a:p>
            <a:r>
              <a:rPr lang="fr-FR"/>
              <a:t>Cliquez pour modifier le style du titre</a:t>
            </a:r>
            <a:endParaRPr lang="en-GB" dirty="0"/>
          </a:p>
        </p:txBody>
      </p:sp>
      <p:sp>
        <p:nvSpPr>
          <p:cNvPr id="14" name="Espace réservé du texte 13"/>
          <p:cNvSpPr>
            <a:spLocks noGrp="1"/>
          </p:cNvSpPr>
          <p:nvPr>
            <p:ph type="body" sz="quarter" idx="10"/>
          </p:nvPr>
        </p:nvSpPr>
        <p:spPr>
          <a:xfrm>
            <a:off x="5588812" y="3006687"/>
            <a:ext cx="3248393" cy="936625"/>
          </a:xfrm>
          <a:prstGeom prst="rect">
            <a:avLst/>
          </a:prstGeom>
        </p:spPr>
        <p:txBody>
          <a:bodyPr/>
          <a:lstStyle>
            <a:lvl1pPr algn="r">
              <a:buNone/>
              <a:defRPr sz="2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440191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 txBox="1">
            <a:spLocks/>
          </p:cNvSpPr>
          <p:nvPr/>
        </p:nvSpPr>
        <p:spPr>
          <a:xfrm>
            <a:off x="684213" y="1052513"/>
            <a:ext cx="7772400" cy="1470025"/>
          </a:xfrm>
          <a:prstGeom prst="rect">
            <a:avLst/>
          </a:prstGeom>
        </p:spPr>
        <p:txBody>
          <a:bodyPr/>
          <a:lstStyle/>
          <a:p>
            <a:pPr algn="just" fontAlgn="auto">
              <a:spcAft>
                <a:spcPts val="600"/>
              </a:spcAft>
              <a:defRPr/>
            </a:pPr>
            <a:endParaRPr lang="fr-FR" sz="2000" dirty="0">
              <a:latin typeface="+mj-lt"/>
              <a:ea typeface="+mj-ea"/>
              <a:cs typeface="+mj-cs"/>
            </a:endParaRPr>
          </a:p>
        </p:txBody>
      </p:sp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0" y="541338"/>
            <a:ext cx="468313" cy="130175"/>
          </a:xfrm>
          <a:prstGeom prst="rect">
            <a:avLst/>
          </a:prstGeom>
          <a:solidFill>
            <a:srgbClr val="5BC4B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671513"/>
            <a:ext cx="450850" cy="6186487"/>
          </a:xfrm>
          <a:prstGeom prst="rect">
            <a:avLst/>
          </a:prstGeom>
          <a:solidFill>
            <a:srgbClr val="0054A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pic>
        <p:nvPicPr>
          <p:cNvPr id="6" name="Picture 14" descr="poisson-oisea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138113"/>
            <a:ext cx="430213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3"/>
          <p:cNvSpPr txBox="1">
            <a:spLocks noChangeArrowheads="1"/>
          </p:cNvSpPr>
          <p:nvPr/>
        </p:nvSpPr>
        <p:spPr bwMode="auto">
          <a:xfrm rot="16200000">
            <a:off x="-2647156" y="3594894"/>
            <a:ext cx="5683250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500" dirty="0">
                <a:solidFill>
                  <a:schemeClr val="bg1"/>
                </a:solidFill>
                <a:latin typeface="Arial Narrow" pitchFamily="34" charset="0"/>
              </a:rPr>
              <a:t>Tour du Valat Science Council  - </a:t>
            </a:r>
            <a:r>
              <a:rPr lang="en-US" sz="1500" dirty="0">
                <a:solidFill>
                  <a:srgbClr val="5BC4BF"/>
                </a:solidFill>
                <a:latin typeface="Arial Narrow" pitchFamily="34" charset="0"/>
              </a:rPr>
              <a:t>28 November 2011</a:t>
            </a:r>
            <a:endParaRPr lang="fr-FR" sz="1500" dirty="0">
              <a:solidFill>
                <a:srgbClr val="5BC4BF"/>
              </a:solidFill>
              <a:latin typeface="Arial Narrow" pitchFamily="34" charset="0"/>
            </a:endParaRPr>
          </a:p>
        </p:txBody>
      </p:sp>
      <p:pic>
        <p:nvPicPr>
          <p:cNvPr id="8" name="Image 7" descr="Prespa Gorica 060910 (11).JPG"/>
          <p:cNvPicPr>
            <a:picLocks noChangeAspect="1"/>
          </p:cNvPicPr>
          <p:nvPr/>
        </p:nvPicPr>
        <p:blipFill>
          <a:blip r:embed="rId3">
            <a:lum bright="-8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60" t="38377" b="53413"/>
          <a:stretch>
            <a:fillRect/>
          </a:stretch>
        </p:blipFill>
        <p:spPr bwMode="auto">
          <a:xfrm>
            <a:off x="460375" y="0"/>
            <a:ext cx="8683625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P1020705"/>
          <p:cNvPicPr>
            <a:picLocks noChangeAspect="1" noChangeArrowheads="1"/>
          </p:cNvPicPr>
          <p:nvPr userDrawn="1"/>
        </p:nvPicPr>
        <p:blipFill>
          <a:blip r:embed="rId4">
            <a:lum bright="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73" b="25691"/>
          <a:stretch>
            <a:fillRect/>
          </a:stretch>
        </p:blipFill>
        <p:spPr bwMode="auto">
          <a:xfrm>
            <a:off x="0" y="-7938"/>
            <a:ext cx="9148763" cy="4537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5"/>
          <p:cNvSpPr txBox="1">
            <a:spLocks noChangeArrowheads="1"/>
          </p:cNvSpPr>
          <p:nvPr userDrawn="1"/>
        </p:nvSpPr>
        <p:spPr>
          <a:xfrm>
            <a:off x="4978400" y="5619750"/>
            <a:ext cx="2503488" cy="914400"/>
          </a:xfrm>
          <a:prstGeom prst="rect">
            <a:avLst/>
          </a:prstGeom>
        </p:spPr>
        <p:txBody>
          <a:bodyPr/>
          <a:lstStyle/>
          <a:p>
            <a:pPr marL="342900" indent="-342900" algn="r"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lang="fr-FR" sz="1200" b="1" dirty="0" err="1">
                <a:solidFill>
                  <a:srgbClr val="0054A6"/>
                </a:solidFill>
              </a:rPr>
              <a:t>Research</a:t>
            </a:r>
            <a:r>
              <a:rPr lang="fr-FR" sz="1200" b="1" dirty="0">
                <a:solidFill>
                  <a:srgbClr val="0054A6"/>
                </a:solidFill>
              </a:rPr>
              <a:t> centre</a:t>
            </a:r>
          </a:p>
          <a:p>
            <a:pPr marL="342900" indent="-342900" algn="r"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lang="fr-FR" sz="1200" b="1" dirty="0">
                <a:solidFill>
                  <a:srgbClr val="0054A6"/>
                </a:solidFill>
              </a:rPr>
              <a:t>for the conservation </a:t>
            </a:r>
          </a:p>
          <a:p>
            <a:pPr marL="342900" indent="-342900" algn="r"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lang="fr-FR" sz="1200" b="1" dirty="0">
                <a:solidFill>
                  <a:srgbClr val="0054A6"/>
                </a:solidFill>
              </a:rPr>
              <a:t>of </a:t>
            </a:r>
            <a:r>
              <a:rPr lang="fr-FR" sz="1200" b="1" dirty="0" err="1">
                <a:solidFill>
                  <a:srgbClr val="0054A6"/>
                </a:solidFill>
              </a:rPr>
              <a:t>Mediterranean</a:t>
            </a:r>
            <a:endParaRPr lang="fr-FR" sz="1200" b="1" dirty="0">
              <a:solidFill>
                <a:srgbClr val="0054A6"/>
              </a:solidFill>
            </a:endParaRPr>
          </a:p>
          <a:p>
            <a:pPr marL="342900" indent="-342900" algn="r"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lang="fr-FR" sz="1200" b="1" dirty="0" err="1">
                <a:solidFill>
                  <a:srgbClr val="0054A6"/>
                </a:solidFill>
              </a:rPr>
              <a:t>wetlands</a:t>
            </a:r>
            <a:endParaRPr lang="fr-FR" sz="1200" b="1" dirty="0">
              <a:solidFill>
                <a:srgbClr val="0054A6"/>
              </a:solidFill>
              <a:latin typeface="+mj-lt"/>
              <a:cs typeface="+mn-cs"/>
            </a:endParaRPr>
          </a:p>
        </p:txBody>
      </p:sp>
      <p:sp>
        <p:nvSpPr>
          <p:cNvPr id="12" name="Rectangle 11"/>
          <p:cNvSpPr>
            <a:spLocks noChangeArrowheads="1"/>
          </p:cNvSpPr>
          <p:nvPr userDrawn="1"/>
        </p:nvSpPr>
        <p:spPr bwMode="auto">
          <a:xfrm>
            <a:off x="0" y="3703638"/>
            <a:ext cx="2916238" cy="822325"/>
          </a:xfrm>
          <a:prstGeom prst="rect">
            <a:avLst/>
          </a:prstGeom>
          <a:solidFill>
            <a:srgbClr val="5BC4B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pic>
        <p:nvPicPr>
          <p:cNvPr id="13" name="Image 11" descr="TDV300_impressiondpi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5243513"/>
            <a:ext cx="903288" cy="127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1"/>
          <p:cNvSpPr txBox="1">
            <a:spLocks noChangeArrowheads="1"/>
          </p:cNvSpPr>
          <p:nvPr userDrawn="1"/>
        </p:nvSpPr>
        <p:spPr>
          <a:xfrm>
            <a:off x="2742510" y="430352"/>
            <a:ext cx="5193792" cy="965607"/>
          </a:xfrm>
          <a:prstGeom prst="rect">
            <a:avLst/>
          </a:prstGeom>
          <a:gradFill>
            <a:gsLst>
              <a:gs pos="54000">
                <a:schemeClr val="tx2">
                  <a:lumMod val="75000"/>
                  <a:alpha val="30000"/>
                </a:schemeClr>
              </a:gs>
              <a:gs pos="100000">
                <a:schemeClr val="tx1">
                  <a:alpha val="0"/>
                </a:schemeClr>
              </a:gs>
            </a:gsLst>
            <a:path path="rect">
              <a:fillToRect l="50000" t="50000" r="50000" b="50000"/>
            </a:path>
          </a:gradFill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fr-FR" sz="4800" dirty="0">
                <a:solidFill>
                  <a:schemeClr val="bg1"/>
                </a:solidFill>
                <a:latin typeface="Tahoma" pitchFamily="34" charset="0"/>
                <a:ea typeface="+mj-ea"/>
                <a:cs typeface="Tahoma" pitchFamily="34" charset="0"/>
              </a:rPr>
              <a:t>TOUR DU VALAT</a:t>
            </a:r>
          </a:p>
        </p:txBody>
      </p:sp>
      <p:pic>
        <p:nvPicPr>
          <p:cNvPr id="15" name="Image 13" descr="IMGP1098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28" t="5017" r="4604"/>
          <a:stretch>
            <a:fillRect/>
          </a:stretch>
        </p:blipFill>
        <p:spPr bwMode="auto">
          <a:xfrm>
            <a:off x="0" y="4519613"/>
            <a:ext cx="2925763" cy="2338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itre 10"/>
          <p:cNvSpPr>
            <a:spLocks noGrp="1"/>
          </p:cNvSpPr>
          <p:nvPr>
            <p:ph type="title"/>
          </p:nvPr>
        </p:nvSpPr>
        <p:spPr>
          <a:xfrm>
            <a:off x="0" y="3890513"/>
            <a:ext cx="2915816" cy="689713"/>
          </a:xfrm>
          <a:prstGeom prst="rect">
            <a:avLst/>
          </a:prstGeom>
        </p:spPr>
        <p:txBody>
          <a:bodyPr/>
          <a:lstStyle>
            <a:lvl1pPr algn="ctr">
              <a:defRPr sz="1800">
                <a:solidFill>
                  <a:srgbClr val="0054A6"/>
                </a:solidFill>
              </a:defRPr>
            </a:lvl1pPr>
          </a:lstStyle>
          <a:p>
            <a:r>
              <a:rPr lang="fr-FR"/>
              <a:t>Cliquez pour modifier le style du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654391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re 1"/>
          <p:cNvSpPr txBox="1">
            <a:spLocks/>
          </p:cNvSpPr>
          <p:nvPr/>
        </p:nvSpPr>
        <p:spPr>
          <a:xfrm>
            <a:off x="684213" y="1052513"/>
            <a:ext cx="7772400" cy="1470025"/>
          </a:xfrm>
          <a:prstGeom prst="rect">
            <a:avLst/>
          </a:prstGeom>
        </p:spPr>
        <p:txBody>
          <a:bodyPr/>
          <a:lstStyle/>
          <a:p>
            <a:pPr algn="just" fontAlgn="auto">
              <a:spcAft>
                <a:spcPts val="600"/>
              </a:spcAft>
              <a:defRPr/>
            </a:pPr>
            <a:endParaRPr lang="fr-FR" sz="2000" dirty="0">
              <a:latin typeface="+mj-lt"/>
              <a:ea typeface="+mj-ea"/>
              <a:cs typeface="+mj-cs"/>
            </a:endParaRPr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0" y="541338"/>
            <a:ext cx="468313" cy="130175"/>
          </a:xfrm>
          <a:prstGeom prst="rect">
            <a:avLst/>
          </a:prstGeom>
          <a:solidFill>
            <a:srgbClr val="5BC4B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0" y="671513"/>
            <a:ext cx="450850" cy="6186487"/>
          </a:xfrm>
          <a:prstGeom prst="rect">
            <a:avLst/>
          </a:prstGeom>
          <a:solidFill>
            <a:srgbClr val="0054A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pic>
        <p:nvPicPr>
          <p:cNvPr id="1029" name="Picture 14" descr="poisson-oiseau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138113"/>
            <a:ext cx="430213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 Box 13"/>
          <p:cNvSpPr txBox="1">
            <a:spLocks noChangeArrowheads="1"/>
          </p:cNvSpPr>
          <p:nvPr/>
        </p:nvSpPr>
        <p:spPr bwMode="auto">
          <a:xfrm rot="16200000">
            <a:off x="-2647156" y="3594894"/>
            <a:ext cx="5683250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fr-FR" altLang="fr-FR" sz="1500">
              <a:solidFill>
                <a:srgbClr val="5BC4BF"/>
              </a:solidFill>
              <a:latin typeface="Arial Narrow" pitchFamily="34" charset="0"/>
            </a:endParaRPr>
          </a:p>
        </p:txBody>
      </p:sp>
      <p:pic>
        <p:nvPicPr>
          <p:cNvPr id="1031" name="Image 7" descr="Prespa Gorica 060910 (11).JPG"/>
          <p:cNvPicPr>
            <a:picLocks noChangeAspect="1"/>
          </p:cNvPicPr>
          <p:nvPr/>
        </p:nvPicPr>
        <p:blipFill>
          <a:blip r:embed="rId7">
            <a:lum bright="-8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60" t="38377" b="53413"/>
          <a:stretch>
            <a:fillRect/>
          </a:stretch>
        </p:blipFill>
        <p:spPr bwMode="auto">
          <a:xfrm>
            <a:off x="460375" y="0"/>
            <a:ext cx="8683625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tourduvalat.org/en/media/brochures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2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gif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10" Type="http://schemas.openxmlformats.org/officeDocument/2006/relationships/image" Target="../media/image29.png"/><Relationship Id="rId4" Type="http://schemas.openxmlformats.org/officeDocument/2006/relationships/image" Target="../media/image25.png"/><Relationship Id="rId9" Type="http://schemas.openxmlformats.org/officeDocument/2006/relationships/image" Target="../media/image4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re 1"/>
          <p:cNvSpPr>
            <a:spLocks noGrp="1"/>
          </p:cNvSpPr>
          <p:nvPr>
            <p:ph type="title"/>
          </p:nvPr>
        </p:nvSpPr>
        <p:spPr bwMode="auto">
          <a:xfrm>
            <a:off x="0" y="3978131"/>
            <a:ext cx="2916238" cy="4095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ar-DZ" altLang="fr-FR" sz="1600" dirty="0"/>
              <a:t>10 يونيو 2024</a:t>
            </a:r>
            <a:endParaRPr lang="en-GB" altLang="fr-FR" sz="160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0"/>
          </p:nvPr>
        </p:nvSpPr>
        <p:spPr>
          <a:xfrm>
            <a:off x="3044276" y="2920856"/>
            <a:ext cx="5200650" cy="1057275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rtl="1" eaLnBrk="1" hangingPunct="1"/>
            <a:r>
              <a:rPr lang="ar-DZ" altLang="fr-FR" sz="2800" b="1" dirty="0"/>
              <a:t>الخطوات الـ 16 في تطوير مرصد للأراضي الرطبة</a:t>
            </a:r>
            <a:endParaRPr lang="en-GB" altLang="fr-FR" b="1" dirty="0"/>
          </a:p>
          <a:p>
            <a:pPr eaLnBrk="1" hangingPunct="1"/>
            <a:endParaRPr lang="en-GB" altLang="fr-FR" b="1" dirty="0"/>
          </a:p>
          <a:p>
            <a:pPr eaLnBrk="1" hangingPunct="1"/>
            <a:endParaRPr lang="en-GB" altLang="fr-FR" b="1" dirty="0"/>
          </a:p>
        </p:txBody>
      </p:sp>
      <p:pic>
        <p:nvPicPr>
          <p:cNvPr id="6" name="Image 5" descr="C:\Users\AAN\AppData\Local\Microsoft\Windows\Temporary Internet Files\Content.Outlook\M3B0HPXY\logo_ltv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8980" y="5016426"/>
            <a:ext cx="1631892" cy="161111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4349" y="5596821"/>
            <a:ext cx="1782907" cy="77024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834743" y="5330367"/>
            <a:ext cx="1752600" cy="120032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fr-FR" dirty="0" err="1"/>
              <a:t>مركز</a:t>
            </a:r>
            <a:r>
              <a:rPr lang="fr-FR" dirty="0"/>
              <a:t> </a:t>
            </a:r>
            <a:r>
              <a:rPr lang="fr-FR" dirty="0" err="1"/>
              <a:t>أبحاث</a:t>
            </a:r>
            <a:r>
              <a:rPr lang="fr-FR" dirty="0"/>
              <a:t> </a:t>
            </a:r>
            <a:r>
              <a:rPr lang="fr-FR" dirty="0" err="1"/>
              <a:t>الحفاظ</a:t>
            </a:r>
            <a:r>
              <a:rPr lang="fr-FR" dirty="0"/>
              <a:t> </a:t>
            </a:r>
            <a:r>
              <a:rPr lang="fr-FR" dirty="0" err="1"/>
              <a:t>على</a:t>
            </a:r>
            <a:r>
              <a:rPr lang="fr-FR" dirty="0"/>
              <a:t> </a:t>
            </a:r>
            <a:r>
              <a:rPr lang="fr-FR" dirty="0" err="1"/>
              <a:t>الأراضي</a:t>
            </a:r>
            <a:r>
              <a:rPr lang="fr-FR" dirty="0"/>
              <a:t> </a:t>
            </a:r>
            <a:r>
              <a:rPr lang="fr-FR" dirty="0" err="1"/>
              <a:t>الرطبة</a:t>
            </a:r>
            <a:r>
              <a:rPr lang="fr-FR" dirty="0"/>
              <a:t> </a:t>
            </a:r>
            <a:r>
              <a:rPr lang="fr-FR" dirty="0" err="1"/>
              <a:t>في</a:t>
            </a:r>
            <a:r>
              <a:rPr lang="fr-FR" dirty="0"/>
              <a:t> </a:t>
            </a:r>
            <a:r>
              <a:rPr lang="fr-FR" dirty="0" err="1"/>
              <a:t>البحر</a:t>
            </a:r>
            <a:r>
              <a:rPr lang="fr-FR" dirty="0"/>
              <a:t> </a:t>
            </a:r>
            <a:r>
              <a:rPr lang="fr-FR" dirty="0" err="1"/>
              <a:t>الأبيض</a:t>
            </a:r>
            <a:r>
              <a:rPr lang="fr-FR" dirty="0"/>
              <a:t> </a:t>
            </a:r>
            <a:r>
              <a:rPr lang="fr-FR" dirty="0" err="1"/>
              <a:t>المتوسط</a:t>
            </a:r>
            <a:endParaRPr lang="fr-FR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E657F430-E501-BE48-3F6D-D4D787B677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90B452F-EB46-28ED-3DFB-086DFE8A08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5575" y="1057106"/>
            <a:ext cx="8229599" cy="1863075"/>
          </a:xfrm>
        </p:spPr>
        <p:txBody>
          <a:bodyPr/>
          <a:lstStyle/>
          <a:p>
            <a:pPr lvl="0" algn="r" rtl="1">
              <a:lnSpc>
                <a:spcPct val="115000"/>
              </a:lnSpc>
            </a:pPr>
            <a:r>
              <a:rPr lang="ar-DZ" sz="2000" b="0" dirty="0">
                <a:ea typeface="Calibri" panose="020F0502020204030204" pitchFamily="34" charset="0"/>
                <a:cs typeface="Calibri,Italic"/>
              </a:rPr>
              <a:t>13. جمع البيانات وتخزينها وحساب قيم المؤشرات </a:t>
            </a:r>
            <a:r>
              <a:rPr lang="en-US" sz="2000" b="0" dirty="0" smtClean="0">
                <a:ea typeface="Calibri" panose="020F0502020204030204" pitchFamily="34" charset="0"/>
                <a:cs typeface="Calibri,Italic"/>
              </a:rPr>
              <a:t>MWO </a:t>
            </a:r>
            <a:r>
              <a:rPr lang="ar-DZ" sz="2000" b="0" dirty="0" smtClean="0">
                <a:ea typeface="Calibri" panose="020F0502020204030204" pitchFamily="34" charset="0"/>
                <a:cs typeface="Calibri,Italic"/>
              </a:rPr>
              <a:t>حتى </a:t>
            </a:r>
            <a:r>
              <a:rPr lang="ar-DZ" sz="2000" b="0" dirty="0">
                <a:ea typeface="Calibri" panose="020F0502020204030204" pitchFamily="34" charset="0"/>
                <a:cs typeface="Calibri,Italic"/>
              </a:rPr>
              <a:t>عام 2018)= رصد ميداني محدود: تحليل صور الأقمار الصناعية وقواعد البيانات العامة </a:t>
            </a:r>
            <a:r>
              <a:rPr lang="en-US" sz="2000" b="0" dirty="0" smtClean="0">
                <a:ea typeface="Calibri" panose="020F0502020204030204" pitchFamily="34" charset="0"/>
                <a:cs typeface="Calibri,Italic"/>
              </a:rPr>
              <a:t>LPI+ IWC  </a:t>
            </a:r>
            <a:r>
              <a:rPr lang="ar-DZ" sz="2000" b="0" dirty="0" smtClean="0">
                <a:ea typeface="Calibri" panose="020F0502020204030204" pitchFamily="34" charset="0"/>
                <a:cs typeface="Calibri,Italic"/>
              </a:rPr>
              <a:t>تجميع </a:t>
            </a:r>
            <a:r>
              <a:rPr lang="ar-DZ" sz="2000" b="0" dirty="0">
                <a:ea typeface="Calibri" panose="020F0502020204030204" pitchFamily="34" charset="0"/>
                <a:cs typeface="Calibri,Italic"/>
              </a:rPr>
              <a:t>البيانات من الأدبيات وتطبيق النماذج ...</a:t>
            </a:r>
            <a:endParaRPr lang="fr-FR" sz="2000" b="0" i="1" dirty="0"/>
          </a:p>
        </p:txBody>
      </p:sp>
      <p:sp>
        <p:nvSpPr>
          <p:cNvPr id="5" name="Espace réservé du texte 3">
            <a:extLst>
              <a:ext uri="{FF2B5EF4-FFF2-40B4-BE49-F238E27FC236}">
                <a16:creationId xmlns:a16="http://schemas.microsoft.com/office/drawing/2014/main" id="{C00DA39A-2EEA-5E37-0EAA-D204EEAEB8EE}"/>
              </a:ext>
            </a:extLst>
          </p:cNvPr>
          <p:cNvSpPr txBox="1">
            <a:spLocks/>
          </p:cNvSpPr>
          <p:nvPr/>
        </p:nvSpPr>
        <p:spPr>
          <a:xfrm>
            <a:off x="755575" y="3429000"/>
            <a:ext cx="7967218" cy="2906486"/>
          </a:xfrm>
          <a:prstGeom prst="rect">
            <a:avLst/>
          </a:prstGeom>
        </p:spPr>
        <p:txBody>
          <a:bodyPr/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400" b="1" kern="1200">
                <a:solidFill>
                  <a:srgbClr val="0054A6"/>
                </a:solidFill>
                <a:latin typeface="Maiandra GD" pitchFamily="34" charset="0"/>
                <a:ea typeface="+mn-ea"/>
                <a:cs typeface="+mn-cs"/>
              </a:defRPr>
            </a:lvl1pPr>
            <a:lvl2pPr marL="358775" indent="-358775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FontTx/>
              <a:buBlip>
                <a:blip r:embed="rId2"/>
              </a:buBlip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630238" indent="-271463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FontTx/>
              <a:buBlip>
                <a:blip r:embed="rId3"/>
              </a:buBlip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r-FR" b="0" dirty="0" smtClean="0"/>
              <a:t> :14</a:t>
            </a:r>
            <a:r>
              <a:rPr lang="ar-DZ" b="0" dirty="0" smtClean="0"/>
              <a:t>تحليل </a:t>
            </a:r>
            <a:r>
              <a:rPr lang="ar-DZ" b="0" dirty="0"/>
              <a:t>البيانات</a:t>
            </a:r>
            <a:br>
              <a:rPr lang="ar-DZ" b="0" dirty="0"/>
            </a:br>
            <a:r>
              <a:rPr lang="fr-FR" b="0" dirty="0" smtClean="0"/>
              <a:t>MWO</a:t>
            </a:r>
            <a:r>
              <a:rPr lang="fr-FR" b="0" dirty="0"/>
              <a:t/>
            </a:r>
            <a:br>
              <a:rPr lang="fr-FR" b="0" dirty="0"/>
            </a:br>
            <a:r>
              <a:rPr lang="ar-DZ" b="0" dirty="0"/>
              <a:t>بحلول عام 2018، مؤشرًا تلو الآخر (انظر صحائف حقائق مؤشرات </a:t>
            </a:r>
            <a:r>
              <a:rPr lang="fr-FR" b="0" dirty="0"/>
              <a:t>MWO2 </a:t>
            </a:r>
            <a:r>
              <a:rPr lang="ar-DZ" b="0" dirty="0"/>
              <a:t>على الرابط: </a:t>
            </a:r>
            <a:r>
              <a:rPr lang="fr-FR" b="0" dirty="0">
                <a:hlinkClick r:id="rId4"/>
              </a:rPr>
              <a:t>https://tourduvalat.org/en/media/brochures/</a:t>
            </a:r>
            <a:r>
              <a:rPr lang="fr-FR" b="0" dirty="0"/>
              <a:t>)</a:t>
            </a:r>
          </a:p>
          <a:p>
            <a:pPr algn="r" rtl="1"/>
            <a:r>
              <a:rPr lang="ar-DZ" b="0" dirty="0"/>
              <a:t>في النهاية: تحليل تبادلي لمؤشرات/موضوعات </a:t>
            </a:r>
            <a:r>
              <a:rPr lang="fr-FR" b="0" dirty="0"/>
              <a:t>MWO </a:t>
            </a:r>
            <a:r>
              <a:rPr lang="ar-DZ" b="0" dirty="0"/>
              <a:t>المختلفة</a:t>
            </a:r>
          </a:p>
          <a:p>
            <a:pPr marL="342900" indent="-342900" algn="r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à"/>
            </a:pPr>
            <a:endParaRPr lang="en-US" sz="2000" b="0" i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rtl="1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à"/>
            </a:pPr>
            <a:r>
              <a:rPr lang="ar-DZ" sz="2000" b="0" i="1" dirty="0" smtClean="0">
                <a:ea typeface="Calibri" panose="020F0502020204030204" pitchFamily="34" charset="0"/>
              </a:rPr>
              <a:t> أمثلة (</a:t>
            </a:r>
            <a:r>
              <a:rPr lang="en-US" sz="2000" b="0" i="1" dirty="0"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2000" b="0" i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MWO </a:t>
            </a:r>
            <a:r>
              <a:rPr lang="ar-DZ" sz="2000" b="0" i="1" dirty="0" smtClean="0">
                <a:ea typeface="Calibri" panose="020F0502020204030204" pitchFamily="34" charset="0"/>
              </a:rPr>
              <a:t>و2</a:t>
            </a:r>
            <a:r>
              <a:rPr lang="ar-DZ" sz="2000" b="0" i="1" dirty="0">
                <a:ea typeface="Calibri" panose="020F0502020204030204" pitchFamily="34" charset="0"/>
              </a:rPr>
              <a:t>) :</a:t>
            </a:r>
            <a:endParaRPr lang="en-US" sz="2000" b="0" i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fr-FR" sz="2000" b="0" dirty="0"/>
          </a:p>
        </p:txBody>
      </p:sp>
    </p:spTree>
    <p:extLst>
      <p:ext uri="{BB962C8B-B14F-4D97-AF65-F5344CB8AC3E}">
        <p14:creationId xmlns:p14="http://schemas.microsoft.com/office/powerpoint/2010/main" val="3430566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re 2"/>
          <p:cNvSpPr>
            <a:spLocks noGrp="1"/>
          </p:cNvSpPr>
          <p:nvPr>
            <p:ph type="title" idx="4294967295"/>
          </p:nvPr>
        </p:nvSpPr>
        <p:spPr bwMode="auto">
          <a:xfrm>
            <a:off x="511175" y="115888"/>
            <a:ext cx="8474075" cy="490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/>
            <a:r>
              <a:rPr lang="ar-DZ" altLang="fr-FR" sz="2400" b="1" dirty="0">
                <a:solidFill>
                  <a:schemeClr val="bg1"/>
                </a:solidFill>
              </a:rPr>
              <a:t>تدفقات نهر البحر المتوسط</a:t>
            </a:r>
            <a:endParaRPr lang="en-GB" altLang="fr-FR" sz="2400" b="1" dirty="0">
              <a:solidFill>
                <a:schemeClr val="bg1"/>
              </a:solidFill>
            </a:endParaRPr>
          </a:p>
        </p:txBody>
      </p:sp>
      <p:sp>
        <p:nvSpPr>
          <p:cNvPr id="129027" name="Espace réservé du texte 1"/>
          <p:cNvSpPr>
            <a:spLocks noGrp="1"/>
          </p:cNvSpPr>
          <p:nvPr>
            <p:ph type="body" sz="quarter" idx="4294967295"/>
          </p:nvPr>
        </p:nvSpPr>
        <p:spPr bwMode="auto">
          <a:xfrm>
            <a:off x="4776788" y="5207000"/>
            <a:ext cx="4184650" cy="165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58775" lvl="1" indent="-358775" algn="r" rtl="1">
              <a:lnSpc>
                <a:spcPct val="90000"/>
              </a:lnSpc>
              <a:buClr>
                <a:schemeClr val="accent5">
                  <a:lumMod val="75000"/>
                </a:schemeClr>
              </a:buClr>
              <a:buSzPct val="100000"/>
              <a:buFont typeface="Arial" panose="020B0604020202020204" pitchFamily="34" charset="0"/>
              <a:buChar char="•"/>
            </a:pPr>
            <a:r>
              <a:rPr lang="ar-DZ" altLang="fr-FR" sz="2400" dirty="0">
                <a:latin typeface="Arial Narrow" pitchFamily="34" charset="0"/>
              </a:rPr>
              <a:t>انخفاض إجمالي تدفق المياه العذبة إلى البحر الأبيض المتوسط بنسبة 45% تقريباً في أقل من 100 عام</a:t>
            </a:r>
            <a:endParaRPr lang="fr-FR" altLang="fr-FR" sz="2400" dirty="0">
              <a:solidFill>
                <a:srgbClr val="0054A6"/>
              </a:solidFill>
              <a:latin typeface="Arial Narrow" pitchFamily="34" charset="0"/>
            </a:endParaRPr>
          </a:p>
          <a:p>
            <a:pPr marL="358775" lvl="1" indent="-358775">
              <a:lnSpc>
                <a:spcPct val="90000"/>
              </a:lnSpc>
              <a:buSzPct val="85000"/>
              <a:buFontTx/>
              <a:buNone/>
            </a:pPr>
            <a:endParaRPr lang="en-US" altLang="fr-FR" sz="2400" dirty="0">
              <a:solidFill>
                <a:srgbClr val="0054A6"/>
              </a:solidFill>
              <a:latin typeface="Arial Narrow" pitchFamily="34" charset="0"/>
            </a:endParaRPr>
          </a:p>
          <a:p>
            <a:pPr marL="358775" lvl="1" indent="-358775">
              <a:lnSpc>
                <a:spcPct val="90000"/>
              </a:lnSpc>
              <a:buSzPct val="85000"/>
              <a:buFontTx/>
              <a:buNone/>
            </a:pPr>
            <a:r>
              <a:rPr lang="en-US" altLang="fr-FR" sz="2400" dirty="0">
                <a:solidFill>
                  <a:srgbClr val="0054A6"/>
                </a:solidFill>
                <a:latin typeface="Arial" pitchFamily="34" charset="0"/>
              </a:rPr>
              <a:t> </a:t>
            </a:r>
          </a:p>
          <a:p>
            <a:pPr marL="358775" lvl="1" indent="-358775">
              <a:lnSpc>
                <a:spcPct val="90000"/>
              </a:lnSpc>
              <a:buSzPct val="85000"/>
              <a:buFontTx/>
              <a:buBlip>
                <a:blip r:embed="rId2"/>
              </a:buBlip>
            </a:pPr>
            <a:endParaRPr lang="en-US" altLang="fr-FR" sz="2400" dirty="0">
              <a:solidFill>
                <a:srgbClr val="0054A6"/>
              </a:solidFill>
              <a:latin typeface="Arial" pitchFamily="34" charset="0"/>
            </a:endParaRPr>
          </a:p>
          <a:p>
            <a:pPr marL="0" indent="0">
              <a:lnSpc>
                <a:spcPct val="90000"/>
              </a:lnSpc>
              <a:spcBef>
                <a:spcPct val="0"/>
              </a:spcBef>
            </a:pPr>
            <a:endParaRPr lang="en-GB" altLang="fr-FR" sz="2400" b="1" dirty="0">
              <a:solidFill>
                <a:srgbClr val="0054A6"/>
              </a:solidFill>
              <a:latin typeface="Maiandra GD" pitchFamily="34" charset="0"/>
            </a:endParaRPr>
          </a:p>
        </p:txBody>
      </p:sp>
      <p:pic>
        <p:nvPicPr>
          <p:cNvPr id="129030" name="Picture 6" descr="Figure7a-A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175" y="3073595"/>
            <a:ext cx="4023118" cy="3644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6" name="Rectangle 7"/>
          <p:cNvSpPr>
            <a:spLocks noChangeArrowheads="1"/>
          </p:cNvSpPr>
          <p:nvPr/>
        </p:nvSpPr>
        <p:spPr bwMode="auto">
          <a:xfrm>
            <a:off x="5940425" y="6424613"/>
            <a:ext cx="3203575" cy="4333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1" eaLnBrk="1" hangingPunct="1"/>
            <a:r>
              <a:rPr lang="ar-DZ" altLang="fr-FR" sz="1600" i="1" dirty="0"/>
              <a:t>المصدر : </a:t>
            </a:r>
            <a:r>
              <a:rPr lang="fr-FR" altLang="fr-FR" sz="1600" i="1" dirty="0"/>
              <a:t>MAP (Ludwig et al. 2003)</a:t>
            </a:r>
            <a:endParaRPr lang="fr-FR" altLang="fr-FR" sz="1600" i="1" dirty="0"/>
          </a:p>
        </p:txBody>
      </p:sp>
      <p:sp>
        <p:nvSpPr>
          <p:cNvPr id="20487" name="Espace réservé du texte 1"/>
          <p:cNvSpPr>
            <a:spLocks/>
          </p:cNvSpPr>
          <p:nvPr/>
        </p:nvSpPr>
        <p:spPr bwMode="auto">
          <a:xfrm>
            <a:off x="692150" y="1284288"/>
            <a:ext cx="3678238" cy="221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358775" indent="-358775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lvl="1" algn="r" rtl="1">
              <a:lnSpc>
                <a:spcPct val="90000"/>
              </a:lnSpc>
              <a:spcBef>
                <a:spcPct val="20000"/>
              </a:spcBef>
              <a:buClr>
                <a:schemeClr val="accent5">
                  <a:lumMod val="75000"/>
                </a:schemeClr>
              </a:buClr>
              <a:buSzPct val="100000"/>
              <a:buFont typeface="Arial" panose="020B0604020202020204" pitchFamily="34" charset="0"/>
              <a:buChar char="•"/>
            </a:pPr>
            <a:r>
              <a:rPr lang="ar-DZ" altLang="fr-FR" sz="2400" dirty="0">
                <a:latin typeface="Arial Narrow" pitchFamily="34" charset="0"/>
              </a:rPr>
              <a:t>معظم تصريفات الأنهار (باستثناء نهر الرون وبو) انخفضت في القرن العشرين؛ النيل: -93% (سد أسوان)</a:t>
            </a:r>
            <a:endParaRPr lang="en-US" altLang="fr-FR" sz="2400" dirty="0">
              <a:solidFill>
                <a:srgbClr val="0054A6"/>
              </a:solidFill>
              <a:latin typeface="Arial Narrow" pitchFamily="34" charset="0"/>
            </a:endParaRPr>
          </a:p>
          <a:p>
            <a:pPr lvl="1">
              <a:lnSpc>
                <a:spcPct val="90000"/>
              </a:lnSpc>
              <a:spcBef>
                <a:spcPct val="20000"/>
              </a:spcBef>
              <a:buSzPct val="85000"/>
            </a:pPr>
            <a:r>
              <a:rPr lang="en-US" altLang="fr-FR" sz="2400" dirty="0">
                <a:solidFill>
                  <a:srgbClr val="0054A6"/>
                </a:solidFill>
              </a:rPr>
              <a:t> </a:t>
            </a:r>
          </a:p>
          <a:p>
            <a:pPr lvl="1">
              <a:lnSpc>
                <a:spcPct val="90000"/>
              </a:lnSpc>
              <a:spcBef>
                <a:spcPct val="20000"/>
              </a:spcBef>
              <a:buSzPct val="85000"/>
              <a:buFontTx/>
              <a:buBlip>
                <a:blip r:embed="rId2"/>
              </a:buBlip>
            </a:pPr>
            <a:endParaRPr lang="en-US" altLang="fr-FR" sz="2400" dirty="0">
              <a:solidFill>
                <a:srgbClr val="0054A6"/>
              </a:solidFill>
            </a:endParaRP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endParaRPr lang="en-GB" altLang="fr-FR" sz="2400" b="1" dirty="0">
              <a:solidFill>
                <a:srgbClr val="0054A6"/>
              </a:solidFill>
              <a:latin typeface="Maiandra GD" pitchFamily="34" charset="0"/>
            </a:endParaRPr>
          </a:p>
        </p:txBody>
      </p:sp>
      <p:pic>
        <p:nvPicPr>
          <p:cNvPr id="20484" name="Picture 7" descr="Hasankeyf (1)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3525" y="668338"/>
            <a:ext cx="5622925" cy="374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ZoneTexte 13"/>
          <p:cNvSpPr txBox="1">
            <a:spLocks noGrp="1" noChangeArrowheads="1"/>
          </p:cNvSpPr>
          <p:nvPr>
            <p:ph type="title" idx="4294967295"/>
          </p:nvPr>
        </p:nvSpPr>
        <p:spPr bwMode="auto">
          <a:xfrm>
            <a:off x="5902355" y="115888"/>
            <a:ext cx="3082895" cy="46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ar-DZ" altLang="de-DE" sz="2400" b="1" dirty="0">
                <a:solidFill>
                  <a:schemeClr val="bg1"/>
                </a:solidFill>
              </a:rPr>
              <a:t>تحويل موائل الأراضي الرطبة</a:t>
            </a:r>
            <a:endParaRPr lang="en-US" altLang="de-DE" sz="2400" b="1" dirty="0">
              <a:solidFill>
                <a:schemeClr val="bg1"/>
              </a:solidFill>
            </a:endParaRPr>
          </a:p>
        </p:txBody>
      </p:sp>
      <p:sp>
        <p:nvSpPr>
          <p:cNvPr id="8" name="Espace réservé du texte 1"/>
          <p:cNvSpPr txBox="1">
            <a:spLocks/>
          </p:cNvSpPr>
          <p:nvPr/>
        </p:nvSpPr>
        <p:spPr bwMode="auto">
          <a:xfrm>
            <a:off x="828674" y="5137150"/>
            <a:ext cx="4037013" cy="148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358775" indent="-358775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15975" indent="-358775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lvl="1" algn="r" rtl="1">
              <a:spcBef>
                <a:spcPct val="20000"/>
              </a:spcBef>
              <a:buSzPct val="85000"/>
              <a:buFont typeface="Wingdings" panose="05000000000000000000" pitchFamily="2" charset="2"/>
              <a:buChar char="î"/>
            </a:pPr>
            <a:r>
              <a:rPr lang="ar-DZ" altLang="fr-FR" b="1" dirty="0" smtClean="0">
                <a:solidFill>
                  <a:srgbClr val="FB2711"/>
                </a:solidFill>
                <a:latin typeface="+mj-lt"/>
                <a:sym typeface="Wingdings" pitchFamily="2" charset="2"/>
              </a:rPr>
              <a:t>10</a:t>
            </a:r>
            <a:r>
              <a:rPr lang="ar-DZ" altLang="fr-FR" b="1" dirty="0">
                <a:solidFill>
                  <a:srgbClr val="FB2711"/>
                </a:solidFill>
                <a:latin typeface="+mj-lt"/>
                <a:sym typeface="Wingdings" pitchFamily="2" charset="2"/>
              </a:rPr>
              <a:t>% من موائل الأراضي الرطبة الطبيعية (-1302 كيلومتر مربع)لا يوجد/تباطؤ طفيف في </a:t>
            </a:r>
            <a:r>
              <a:rPr lang="ar-DZ" altLang="fr-FR" b="1" dirty="0" smtClean="0">
                <a:solidFill>
                  <a:srgbClr val="FB2711"/>
                </a:solidFill>
                <a:latin typeface="+mj-lt"/>
                <a:sym typeface="Wingdings" pitchFamily="2" charset="2"/>
              </a:rPr>
              <a:t>الفقدان</a:t>
            </a:r>
            <a:r>
              <a:rPr lang="fr-FR" altLang="fr-FR" b="1" dirty="0" smtClean="0">
                <a:solidFill>
                  <a:srgbClr val="FB2711"/>
                </a:solidFill>
                <a:latin typeface="+mj-lt"/>
                <a:sym typeface="Wingdings" pitchFamily="2" charset="2"/>
              </a:rPr>
              <a:t> </a:t>
            </a:r>
          </a:p>
          <a:p>
            <a:pPr marL="0" lvl="1" indent="0" algn="r" rtl="1">
              <a:spcBef>
                <a:spcPct val="20000"/>
              </a:spcBef>
              <a:buSzPct val="85000"/>
            </a:pPr>
            <a:r>
              <a:rPr lang="ar-DZ" altLang="fr-FR" b="1" dirty="0" smtClean="0">
                <a:solidFill>
                  <a:srgbClr val="FB2711"/>
                </a:solidFill>
                <a:latin typeface="+mj-lt"/>
                <a:sym typeface="Wingdings" pitchFamily="2" charset="2"/>
              </a:rPr>
              <a:t>لا </a:t>
            </a:r>
            <a:r>
              <a:rPr lang="ar-DZ" altLang="fr-FR" b="1" dirty="0">
                <a:solidFill>
                  <a:srgbClr val="FB2711"/>
                </a:solidFill>
                <a:latin typeface="+mj-lt"/>
                <a:sym typeface="Wingdings" pitchFamily="2" charset="2"/>
              </a:rPr>
              <a:t>توجد فروق جغرافية</a:t>
            </a:r>
            <a:endParaRPr lang="en-US" altLang="fr-FR" dirty="0">
              <a:latin typeface="+mj-lt"/>
            </a:endParaRPr>
          </a:p>
        </p:txBody>
      </p:sp>
      <p:sp>
        <p:nvSpPr>
          <p:cNvPr id="10" name="Espace réservé du texte 1"/>
          <p:cNvSpPr txBox="1">
            <a:spLocks/>
          </p:cNvSpPr>
          <p:nvPr/>
        </p:nvSpPr>
        <p:spPr bwMode="auto">
          <a:xfrm>
            <a:off x="4948238" y="5137150"/>
            <a:ext cx="4024312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358775" indent="-358775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15975" indent="-358775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lvl="1" algn="r" rtl="1">
              <a:spcBef>
                <a:spcPct val="20000"/>
              </a:spcBef>
              <a:buSzPct val="85000"/>
            </a:pPr>
            <a:r>
              <a:rPr lang="ar-DZ" altLang="fr-FR" b="1" dirty="0">
                <a:solidFill>
                  <a:srgbClr val="0070C0"/>
                </a:solidFill>
                <a:latin typeface="+mj-lt"/>
                <a:sym typeface="Wingdings" pitchFamily="2" charset="2"/>
              </a:rPr>
              <a:t> </a:t>
            </a:r>
            <a:r>
              <a:rPr lang="ar-DZ" altLang="fr-FR" b="1" dirty="0" smtClean="0">
                <a:solidFill>
                  <a:srgbClr val="0070C0"/>
                </a:solidFill>
                <a:latin typeface="+mj-lt"/>
                <a:sym typeface="Wingdings" pitchFamily="2" charset="2"/>
              </a:rPr>
              <a:t>102 </a:t>
            </a:r>
            <a:r>
              <a:rPr lang="ar-DZ" altLang="fr-FR" b="1" dirty="0">
                <a:solidFill>
                  <a:srgbClr val="0070C0"/>
                </a:solidFill>
                <a:latin typeface="+mj-lt"/>
                <a:sym typeface="Wingdings" pitchFamily="2" charset="2"/>
              </a:rPr>
              <a:t>+102 % من موائل الأراضي الرطبة الاصطناعية (+ 855 كيلومتر مربع)التباطؤ بين عامي 1990 و2005</a:t>
            </a:r>
            <a:endParaRPr lang="en-US" altLang="fr-FR" dirty="0">
              <a:latin typeface="+mj-lt"/>
            </a:endParaRPr>
          </a:p>
          <a:p>
            <a:pPr lvl="1">
              <a:spcBef>
                <a:spcPct val="20000"/>
              </a:spcBef>
              <a:buSzPct val="85000"/>
              <a:buFontTx/>
              <a:buBlip>
                <a:blip r:embed="rId4"/>
              </a:buBlip>
            </a:pPr>
            <a:endParaRPr lang="en-US" altLang="fr-FR" dirty="0">
              <a:latin typeface="+mj-lt"/>
            </a:endParaRPr>
          </a:p>
          <a:p>
            <a:pPr lvl="1">
              <a:spcBef>
                <a:spcPct val="20000"/>
              </a:spcBef>
              <a:buSzPct val="85000"/>
            </a:pPr>
            <a:endParaRPr lang="en-US" altLang="fr-FR" dirty="0">
              <a:latin typeface="+mj-lt"/>
            </a:endParaRPr>
          </a:p>
          <a:p>
            <a:pPr>
              <a:buFont typeface="Arial" pitchFamily="34" charset="0"/>
              <a:buChar char="•"/>
            </a:pPr>
            <a:endParaRPr lang="en-US" altLang="fr-FR" dirty="0">
              <a:latin typeface="+mj-lt"/>
            </a:endParaRPr>
          </a:p>
        </p:txBody>
      </p:sp>
      <p:graphicFrame>
        <p:nvGraphicFramePr>
          <p:cNvPr id="32773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7939184"/>
              </p:ext>
            </p:extLst>
          </p:nvPr>
        </p:nvGraphicFramePr>
        <p:xfrm>
          <a:off x="782640" y="956632"/>
          <a:ext cx="7439025" cy="424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Graphique" r:id="rId5" imgW="4238625" imgH="2419350" progId="Excel.Sheet.8">
                  <p:embed/>
                </p:oleObj>
              </mc:Choice>
              <mc:Fallback>
                <p:oleObj name="Graphique" r:id="rId5" imgW="4238625" imgH="2419350" progId="Excel.Sheet.8">
                  <p:embed/>
                  <p:pic>
                    <p:nvPicPr>
                      <p:cNvPr id="32773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2640" y="956632"/>
                        <a:ext cx="7439025" cy="4246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Espace réservé du texte 3">
            <a:extLst>
              <a:ext uri="{FF2B5EF4-FFF2-40B4-BE49-F238E27FC236}">
                <a16:creationId xmlns:a16="http://schemas.microsoft.com/office/drawing/2014/main" id="{CB211A45-5213-8A81-0F8E-500E84F7BB1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74295" y="662138"/>
            <a:ext cx="7481133" cy="445123"/>
          </a:xfrm>
        </p:spPr>
        <p:txBody>
          <a:bodyPr/>
          <a:lstStyle/>
          <a:p>
            <a:pPr lvl="0" algn="r" rtl="1">
              <a:lnSpc>
                <a:spcPct val="115000"/>
              </a:lnSpc>
            </a:pPr>
            <a:r>
              <a:rPr lang="ar-DZ" sz="2000" dirty="0">
                <a:ea typeface="Calibri" panose="020F0502020204030204" pitchFamily="34" charset="0"/>
                <a:sym typeface="Wingdings" panose="05000000000000000000" pitchFamily="2" charset="2"/>
              </a:rPr>
              <a:t>على عينة البحر الأبيض المتوسط المكونة من 305 مواقع :</a:t>
            </a:r>
            <a:endParaRPr lang="fr-FR" sz="2000" i="1" dirty="0"/>
          </a:p>
        </p:txBody>
      </p:sp>
    </p:spTree>
    <p:extLst>
      <p:ext uri="{BB962C8B-B14F-4D97-AF65-F5344CB8AC3E}">
        <p14:creationId xmlns:p14="http://schemas.microsoft.com/office/powerpoint/2010/main" val="12713574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54072">
            <a:off x="4848281" y="2669315"/>
            <a:ext cx="1676400" cy="2121408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44578">
            <a:off x="6531959" y="4938396"/>
            <a:ext cx="1615440" cy="2090928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77017">
            <a:off x="493627" y="4393427"/>
            <a:ext cx="1634087" cy="2299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mage 4" descr="E:\Photos\Photos 2012\Maroc Agadir février 2012\Symposium\Medwet Agadir 6_8 Février (43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1144" y="2726001"/>
            <a:ext cx="2485023" cy="186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8" descr="Water forum_070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2327" y="5435422"/>
            <a:ext cx="2128256" cy="1596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4258" y="3050661"/>
            <a:ext cx="2594899" cy="1946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D2ED40B-87F1-C6D1-A01F-59F2B9D70D5B}"/>
              </a:ext>
            </a:extLst>
          </p:cNvPr>
          <p:cNvSpPr txBox="1">
            <a:spLocks/>
          </p:cNvSpPr>
          <p:nvPr/>
        </p:nvSpPr>
        <p:spPr>
          <a:xfrm>
            <a:off x="1030748" y="749000"/>
            <a:ext cx="8098409" cy="1863075"/>
          </a:xfrm>
          <a:prstGeom prst="rect">
            <a:avLst/>
          </a:prstGeom>
        </p:spPr>
        <p:txBody>
          <a:bodyPr/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400" b="1" kern="1200">
                <a:solidFill>
                  <a:srgbClr val="0054A6"/>
                </a:solidFill>
                <a:latin typeface="Maiandra GD" pitchFamily="34" charset="0"/>
                <a:ea typeface="+mn-ea"/>
                <a:cs typeface="+mn-cs"/>
              </a:defRPr>
            </a:lvl1pPr>
            <a:lvl2pPr marL="358775" indent="-358775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FontTx/>
              <a:buBlip>
                <a:blip r:embed="rId8"/>
              </a:buBlip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630238" indent="-271463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FontTx/>
              <a:buBlip>
                <a:blip r:embed="rId9"/>
              </a:buBlip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lnSpc>
                <a:spcPct val="115000"/>
              </a:lnSpc>
              <a:spcAft>
                <a:spcPts val="1000"/>
              </a:spcAft>
            </a:pPr>
            <a:r>
              <a:rPr lang="ar-DZ" sz="2000" b="0" dirty="0">
                <a:ea typeface="Calibri" panose="020F0502020204030204" pitchFamily="34" charset="0"/>
              </a:rPr>
              <a:t>15. الإبلاغ عن النتائج ونشرها </a:t>
            </a:r>
            <a:endParaRPr lang="fr-FR" sz="2000" b="0" dirty="0">
              <a:ea typeface="Calibri" panose="020F0502020204030204" pitchFamily="34" charset="0"/>
            </a:endParaRPr>
          </a:p>
          <a:p>
            <a:pPr algn="r" rtl="1">
              <a:lnSpc>
                <a:spcPct val="115000"/>
              </a:lnSpc>
              <a:spcAft>
                <a:spcPts val="1000"/>
              </a:spcAft>
            </a:pPr>
            <a:r>
              <a:rPr lang="ar-DZ" sz="2000" b="0" dirty="0" smtClean="0">
                <a:ea typeface="Calibri" panose="020F0502020204030204" pitchFamily="34" charset="0"/>
              </a:rPr>
              <a:t> </a:t>
            </a:r>
            <a:r>
              <a:rPr lang="ar-DZ" sz="2000" b="0" dirty="0">
                <a:ea typeface="Calibri" panose="020F0502020204030204" pitchFamily="34" charset="0"/>
              </a:rPr>
              <a:t>تقارير </a:t>
            </a:r>
            <a:r>
              <a:rPr lang="en-US" sz="2000" b="0" dirty="0">
                <a:ea typeface="Calibri" panose="020F0502020204030204" pitchFamily="34" charset="0"/>
                <a:cs typeface="Times New Roman" panose="02020603050405020304" pitchFamily="18" charset="0"/>
              </a:rPr>
              <a:t>MWO1/MWO2؛ </a:t>
            </a:r>
            <a:r>
              <a:rPr lang="ar-DZ" sz="2000" b="0" dirty="0">
                <a:ea typeface="Calibri" panose="020F0502020204030204" pitchFamily="34" charset="0"/>
              </a:rPr>
              <a:t>الموقع الشبكي (</a:t>
            </a:r>
            <a:r>
              <a:rPr lang="en-US" sz="2000" b="0" dirty="0">
                <a:ea typeface="Calibri" panose="020F0502020204030204" pitchFamily="34" charset="0"/>
                <a:cs typeface="Times New Roman" panose="02020603050405020304" pitchFamily="18" charset="0"/>
              </a:rPr>
              <a:t>MWO1 </a:t>
            </a:r>
            <a:r>
              <a:rPr lang="ar-DZ" sz="2000" b="0" dirty="0">
                <a:ea typeface="Calibri" panose="020F0502020204030204" pitchFamily="34" charset="0"/>
              </a:rPr>
              <a:t>فقط</a:t>
            </a:r>
            <a:r>
              <a:rPr lang="ar-DZ" sz="2000" b="0" dirty="0" smtClean="0">
                <a:ea typeface="Calibri" panose="020F0502020204030204" pitchFamily="34" charset="0"/>
              </a:rPr>
              <a:t>)؛</a:t>
            </a:r>
            <a:endParaRPr lang="fr-FR" sz="2000" b="0" dirty="0" smtClean="0">
              <a:ea typeface="Calibri" panose="020F0502020204030204" pitchFamily="34" charset="0"/>
            </a:endParaRPr>
          </a:p>
          <a:p>
            <a:pPr algn="r" rtl="1">
              <a:lnSpc>
                <a:spcPct val="115000"/>
              </a:lnSpc>
              <a:spcAft>
                <a:spcPts val="1000"/>
              </a:spcAft>
            </a:pPr>
            <a:r>
              <a:rPr lang="ar-DZ" sz="2000" b="0" dirty="0" smtClean="0">
                <a:ea typeface="Calibri" panose="020F0502020204030204" pitchFamily="34" charset="0"/>
              </a:rPr>
              <a:t> </a:t>
            </a:r>
            <a:r>
              <a:rPr lang="ar-DZ" sz="2000" b="0" dirty="0">
                <a:ea typeface="Calibri" panose="020F0502020204030204" pitchFamily="34" charset="0"/>
              </a:rPr>
              <a:t>العروض والفعاليات في المؤتمرات العلمية ومؤتمرات الحفظ؛ الأوراق العلمية؛ </a:t>
            </a:r>
            <a:r>
              <a:rPr lang="en-US" sz="2000" b="0" dirty="0" err="1">
                <a:ea typeface="Calibri" panose="020F0502020204030204" pitchFamily="34" charset="0"/>
                <a:cs typeface="Times New Roman" panose="02020603050405020304" pitchFamily="18" charset="0"/>
              </a:rPr>
              <a:t>MedWet</a:t>
            </a:r>
            <a:r>
              <a:rPr lang="en-US" sz="2000" b="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ar-DZ" sz="2000" b="0" dirty="0">
                <a:ea typeface="Calibri" panose="020F0502020204030204" pitchFamily="34" charset="0"/>
              </a:rPr>
              <a:t>كوسيلة نقل...</a:t>
            </a:r>
            <a:endParaRPr lang="fr-FR" sz="2000" b="0" dirty="0"/>
          </a:p>
        </p:txBody>
      </p:sp>
      <p:sp>
        <p:nvSpPr>
          <p:cNvPr id="14" name="Titre 13">
            <a:extLst>
              <a:ext uri="{FF2B5EF4-FFF2-40B4-BE49-F238E27FC236}">
                <a16:creationId xmlns:a16="http://schemas.microsoft.com/office/drawing/2014/main" id="{74CBB8BA-FFD5-B430-1243-B212332934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5A3D18DC-58D0-E80F-A6A1-5E350FB2FC2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0659828">
            <a:off x="4926565" y="4816903"/>
            <a:ext cx="1519832" cy="2214480"/>
          </a:xfrm>
          <a:prstGeom prst="rect">
            <a:avLst/>
          </a:prstGeom>
          <a:ln>
            <a:solidFill>
              <a:srgbClr val="0054A6"/>
            </a:solidFill>
          </a:ln>
        </p:spPr>
      </p:pic>
    </p:spTree>
    <p:extLst>
      <p:ext uri="{BB962C8B-B14F-4D97-AF65-F5344CB8AC3E}">
        <p14:creationId xmlns:p14="http://schemas.microsoft.com/office/powerpoint/2010/main" val="24705867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FFEEB2F1-218B-7DB4-94FF-6AC718A184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7D99B8F-542F-D026-D628-D24629EE83D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49302" y="744129"/>
            <a:ext cx="8135874" cy="3062608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000" b="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2000" b="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 rtl="1">
              <a:lnSpc>
                <a:spcPct val="115000"/>
              </a:lnSpc>
              <a:spcAft>
                <a:spcPts val="1000"/>
              </a:spcAft>
            </a:pPr>
            <a:r>
              <a:rPr lang="ar-DZ" sz="2000" u="sng" dirty="0">
                <a:ea typeface="Calibri" panose="020F0502020204030204" pitchFamily="34" charset="0"/>
              </a:rPr>
              <a:t>16. تقييم أداء المرصد وأثره، ووضع توصية بإجراء تعديلات إذا لزم الأمر</a:t>
            </a:r>
            <a:r>
              <a:rPr lang="ar-DZ" sz="2000" u="sng" dirty="0" smtClean="0">
                <a:ea typeface="Calibri" panose="020F0502020204030204" pitchFamily="34" charset="0"/>
              </a:rPr>
              <a:t>.</a:t>
            </a:r>
            <a:endParaRPr lang="fr-FR" sz="2000" b="0" dirty="0"/>
          </a:p>
          <a:p>
            <a:pPr algn="r" rtl="1">
              <a:lnSpc>
                <a:spcPct val="115000"/>
              </a:lnSpc>
              <a:spcAft>
                <a:spcPts val="1000"/>
              </a:spcAft>
            </a:pPr>
            <a:endParaRPr lang="fr-FR" sz="2000" b="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 rtl="1">
              <a:lnSpc>
                <a:spcPct val="115000"/>
              </a:lnSpc>
              <a:spcAft>
                <a:spcPts val="1000"/>
              </a:spcAft>
            </a:pPr>
            <a:r>
              <a:rPr lang="fr-FR" sz="2000" b="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&lt;&lt;</a:t>
            </a:r>
            <a:r>
              <a:rPr lang="ar-DZ" sz="2000" b="0" dirty="0">
                <a:ea typeface="Calibri" panose="020F0502020204030204" pitchFamily="34" charset="0"/>
              </a:rPr>
              <a:t>المنظمة العالمية للمياه: تقييمات في عامي 2013 و2020 (محددة أو كجزء من تقييمات منتصف المدة لخطط السنوات الخمس لبرنامج التنمية الريفية)</a:t>
            </a:r>
            <a:endParaRPr lang="en-US" sz="2000" b="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BAFB574-BCA2-9F7C-DF7F-60203A13CB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289837">
            <a:off x="849302" y="4358811"/>
            <a:ext cx="3007859" cy="2200512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A115A896-8790-839E-DBBD-FA85380F95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28105">
            <a:off x="5452187" y="3527465"/>
            <a:ext cx="2146041" cy="3213903"/>
          </a:xfrm>
          <a:prstGeom prst="rect">
            <a:avLst/>
          </a:prstGeom>
          <a:ln>
            <a:solidFill>
              <a:srgbClr val="0054A6"/>
            </a:solidFill>
          </a:ln>
        </p:spPr>
      </p:pic>
    </p:spTree>
    <p:extLst>
      <p:ext uri="{BB962C8B-B14F-4D97-AF65-F5344CB8AC3E}">
        <p14:creationId xmlns:p14="http://schemas.microsoft.com/office/powerpoint/2010/main" val="3844666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itre 2"/>
          <p:cNvSpPr>
            <a:spLocks noGrp="1"/>
          </p:cNvSpPr>
          <p:nvPr>
            <p:ph type="title" idx="4294967295"/>
          </p:nvPr>
        </p:nvSpPr>
        <p:spPr bwMode="auto">
          <a:xfrm>
            <a:off x="914400" y="0"/>
            <a:ext cx="8229600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ar-DZ" sz="2400" b="1" dirty="0">
                <a:solidFill>
                  <a:schemeClr val="bg1"/>
                </a:solidFill>
              </a:rPr>
              <a:t>البناء خطوة بخطوة...</a:t>
            </a:r>
            <a:endParaRPr lang="en-GB" sz="2400" b="1" dirty="0">
              <a:solidFill>
                <a:schemeClr val="bg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183063" y="5880391"/>
            <a:ext cx="7540832" cy="558141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id="{525F70FC-1614-B42A-44E6-C7617412FD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9713582"/>
              </p:ext>
            </p:extLst>
          </p:nvPr>
        </p:nvGraphicFramePr>
        <p:xfrm>
          <a:off x="702122" y="836223"/>
          <a:ext cx="8345397" cy="576345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47141">
                  <a:extLst>
                    <a:ext uri="{9D8B030D-6E8A-4147-A177-3AD203B41FA5}">
                      <a16:colId xmlns:a16="http://schemas.microsoft.com/office/drawing/2014/main" val="703331617"/>
                    </a:ext>
                  </a:extLst>
                </a:gridCol>
                <a:gridCol w="7298256">
                  <a:extLst>
                    <a:ext uri="{9D8B030D-6E8A-4147-A177-3AD203B41FA5}">
                      <a16:colId xmlns:a16="http://schemas.microsoft.com/office/drawing/2014/main" val="3927165857"/>
                    </a:ext>
                  </a:extLst>
                </a:gridCol>
              </a:tblGrid>
              <a:tr h="360216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Maiandra GD" panose="020E0502030308020204" pitchFamily="34" charset="0"/>
                        </a:rPr>
                        <a:t>1.</a:t>
                      </a:r>
                      <a:endParaRPr lang="fr-FR" sz="2000" b="0" i="0" u="none" strike="noStrike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Maiandra GD" panose="020E0502030308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ar-DZ" sz="2000" u="none" strike="noStrik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Maiandra GD" panose="020E0502030308020204" pitchFamily="34" charset="0"/>
                        </a:rPr>
                        <a:t>التفويض</a:t>
                      </a:r>
                      <a:r>
                        <a:rPr lang="fr-FR" sz="2000" u="none" strike="noStrik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Maiandra GD" panose="020E0502030308020204" pitchFamily="34" charset="0"/>
                        </a:rPr>
                        <a:t> </a:t>
                      </a:r>
                      <a:endParaRPr lang="fr-FR" sz="20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Maiandra GD" panose="020E0502030308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731367663"/>
                  </a:ext>
                </a:extLst>
              </a:tr>
              <a:tr h="360216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Maiandra GD" panose="020E0502030308020204" pitchFamily="34" charset="0"/>
                        </a:rPr>
                        <a:t>2.</a:t>
                      </a:r>
                      <a:endParaRPr lang="fr-FR" sz="2000" b="0" i="0" u="none" strike="noStrike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Maiandra GD" panose="020E0502030308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ar-DZ" sz="2000" u="none" strike="noStrik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Maiandra GD" panose="020E0502030308020204" pitchFamily="34" charset="0"/>
                        </a:rPr>
                        <a:t>النطاق: موضوعياً وجغرافياً</a:t>
                      </a:r>
                      <a:endParaRPr lang="fr-FR" sz="20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Maiandra GD" panose="020E0502030308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879269238"/>
                  </a:ext>
                </a:extLst>
              </a:tr>
              <a:tr h="360216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Maiandra GD" panose="020E0502030308020204" pitchFamily="34" charset="0"/>
                        </a:rPr>
                        <a:t>3.</a:t>
                      </a:r>
                      <a:endParaRPr lang="fr-FR" sz="2000" b="0" i="0" u="none" strike="noStrike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Maiandra GD" panose="020E0502030308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ar-DZ" sz="2000" u="none" strike="noStrik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Maiandra GD" panose="020E0502030308020204" pitchFamily="34" charset="0"/>
                        </a:rPr>
                        <a:t>الأهداف والغايات </a:t>
                      </a:r>
                      <a:endParaRPr lang="fr-FR" sz="20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Maiandra GD" panose="020E0502030308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36282379"/>
                  </a:ext>
                </a:extLst>
              </a:tr>
              <a:tr h="360216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Maiandra GD" panose="020E0502030308020204" pitchFamily="34" charset="0"/>
                        </a:rPr>
                        <a:t>4.</a:t>
                      </a:r>
                      <a:endParaRPr lang="fr-FR" sz="2000" b="0" i="0" u="none" strike="noStrike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Maiandra GD" panose="020E0502030308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ar-DZ" sz="2000" u="none" strike="noStrik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Maiandra GD" panose="020E0502030308020204" pitchFamily="34" charset="0"/>
                        </a:rPr>
                        <a:t>المبادئ</a:t>
                      </a:r>
                      <a:endParaRPr lang="fr-FR" sz="20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Maiandra GD" panose="020E0502030308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11513578"/>
                  </a:ext>
                </a:extLst>
              </a:tr>
              <a:tr h="360216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Maiandra GD" panose="020E0502030308020204" pitchFamily="34" charset="0"/>
                        </a:rPr>
                        <a:t>5.</a:t>
                      </a:r>
                      <a:endParaRPr lang="fr-FR" sz="2000" b="0" i="0" u="none" strike="noStrike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Maiandra GD" panose="020E0502030308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ar-DZ" sz="2000" u="none" strike="noStrik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Maiandra GD" panose="020E0502030308020204" pitchFamily="34" charset="0"/>
                        </a:rPr>
                        <a:t>الإطار المنطقي</a:t>
                      </a:r>
                      <a:endParaRPr lang="fr-FR" sz="20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Maiandra GD" panose="020E0502030308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549346619"/>
                  </a:ext>
                </a:extLst>
              </a:tr>
              <a:tr h="360216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Maiandra GD" panose="020E0502030308020204" pitchFamily="34" charset="0"/>
                        </a:rPr>
                        <a:t>6.</a:t>
                      </a:r>
                      <a:endParaRPr lang="fr-FR" sz="2000" b="0" i="0" u="none" strike="noStrike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Maiandra GD" panose="020E0502030308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ar-DZ" sz="2000" u="none" strike="noStrik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Maiandra GD" panose="020E0502030308020204" pitchFamily="34" charset="0"/>
                        </a:rPr>
                        <a:t>المواضيع</a:t>
                      </a:r>
                      <a:endParaRPr lang="fr-FR" sz="20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Maiandra GD" panose="020E0502030308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672445212"/>
                  </a:ext>
                </a:extLst>
              </a:tr>
              <a:tr h="360216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Maiandra GD" panose="020E0502030308020204" pitchFamily="34" charset="0"/>
                        </a:rPr>
                        <a:t>7.</a:t>
                      </a:r>
                      <a:endParaRPr lang="fr-FR" sz="2000" b="0" i="0" u="none" strike="noStrike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Maiandra GD" panose="020E0502030308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ar-DZ" sz="2000" u="none" strike="noStrik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Maiandra GD" panose="020E0502030308020204" pitchFamily="34" charset="0"/>
                        </a:rPr>
                        <a:t>تحديد عمليات الرصد الحالية ذات الصلة</a:t>
                      </a:r>
                      <a:endParaRPr lang="fr-FR" sz="20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Maiandra GD" panose="020E0502030308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487592035"/>
                  </a:ext>
                </a:extLst>
              </a:tr>
              <a:tr h="360216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Maiandra GD" panose="020E0502030308020204" pitchFamily="34" charset="0"/>
                        </a:rPr>
                        <a:t>8.</a:t>
                      </a:r>
                      <a:endParaRPr lang="fr-FR" sz="2000" b="0" i="0" u="none" strike="noStrike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Maiandra GD" panose="020E0502030308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ar-DZ" sz="2000" u="none" strike="noStrik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Maiandra GD" panose="020E0502030308020204" pitchFamily="34" charset="0"/>
                        </a:rPr>
                        <a:t>هيكل </a:t>
                      </a:r>
                      <a:r>
                        <a:rPr lang="ar-DZ" sz="2000" u="none" strike="noStrike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Maiandra GD" panose="020E0502030308020204" pitchFamily="34" charset="0"/>
                        </a:rPr>
                        <a:t>الحوكمة</a:t>
                      </a:r>
                      <a:r>
                        <a:rPr lang="ar-DZ" sz="2000" u="none" strike="noStrik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Maiandra GD" panose="020E0502030308020204" pitchFamily="34" charset="0"/>
                        </a:rPr>
                        <a:t> والشراكة</a:t>
                      </a:r>
                      <a:endParaRPr lang="fr-FR" sz="20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Maiandra GD" panose="020E0502030308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182583985"/>
                  </a:ext>
                </a:extLst>
              </a:tr>
              <a:tr h="360216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Maiandra GD" panose="020E0502030308020204" pitchFamily="34" charset="0"/>
                        </a:rPr>
                        <a:t>9.</a:t>
                      </a:r>
                      <a:endParaRPr lang="fr-FR" sz="2000" b="0" i="0" u="none" strike="noStrike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Maiandra GD" panose="020E0502030308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ar-DZ" sz="2000" u="none" strike="noStrik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Maiandra GD" panose="020E0502030308020204" pitchFamily="34" charset="0"/>
                        </a:rPr>
                        <a:t>استراتيجية التواصل/النقل</a:t>
                      </a:r>
                      <a:endParaRPr lang="fr-FR" sz="20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Maiandra GD" panose="020E0502030308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6437789"/>
                  </a:ext>
                </a:extLst>
              </a:tr>
              <a:tr h="360216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Maiandra GD" panose="020E0502030308020204" pitchFamily="34" charset="0"/>
                        </a:rPr>
                        <a:t>10.</a:t>
                      </a:r>
                      <a:endParaRPr lang="fr-FR" sz="2000" b="0" i="0" u="none" strike="noStrike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Maiandra GD" panose="020E0502030308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ar-DZ" sz="2000" u="none" strike="noStrik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Maiandra GD" panose="020E0502030308020204" pitchFamily="34" charset="0"/>
                        </a:rPr>
                        <a:t>المؤشرات</a:t>
                      </a:r>
                      <a:endParaRPr lang="fr-FR" sz="20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Maiandra GD" panose="020E0502030308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360699472"/>
                  </a:ext>
                </a:extLst>
              </a:tr>
              <a:tr h="360216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Maiandra GD" panose="020E0502030308020204" pitchFamily="34" charset="0"/>
                        </a:rPr>
                        <a:t>11.</a:t>
                      </a:r>
                      <a:endParaRPr lang="fr-FR" sz="2000" b="0" i="0" u="none" strike="noStrike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Maiandra GD" panose="020E0502030308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ar-DZ" sz="2000" u="none" strike="noStrik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Maiandra GD" panose="020E0502030308020204" pitchFamily="34" charset="0"/>
                        </a:rPr>
                        <a:t>الأساليب والبروتوكولات</a:t>
                      </a:r>
                      <a:endParaRPr lang="fr-FR" sz="20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Maiandra GD" panose="020E0502030308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90169310"/>
                  </a:ext>
                </a:extLst>
              </a:tr>
              <a:tr h="360216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Maiandra GD" panose="020E0502030308020204" pitchFamily="34" charset="0"/>
                        </a:rPr>
                        <a:t>12.</a:t>
                      </a:r>
                      <a:endParaRPr lang="fr-FR" sz="2000" b="0" i="0" u="none" strike="noStrike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Maiandra GD" panose="020E0502030308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ar-DZ" sz="2000" u="none" strike="noStrik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Maiandra GD" panose="020E0502030308020204" pitchFamily="34" charset="0"/>
                        </a:rPr>
                        <a:t>تخطيط تخزين البيانات</a:t>
                      </a:r>
                      <a:endParaRPr lang="fr-FR" sz="20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Maiandra GD" panose="020E0502030308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151316406"/>
                  </a:ext>
                </a:extLst>
              </a:tr>
              <a:tr h="360216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Maiandra GD" panose="020E0502030308020204" pitchFamily="34" charset="0"/>
                        </a:rPr>
                        <a:t>13.</a:t>
                      </a:r>
                      <a:endParaRPr lang="fr-FR" sz="2000" b="0" i="0" u="none" strike="noStrike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Maiandra GD" panose="020E0502030308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ar-DZ" sz="2000" u="none" strike="noStrik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Maiandra GD" panose="020E0502030308020204" pitchFamily="34" charset="0"/>
                        </a:rPr>
                        <a:t>جمع البيانات وحساب قيم المؤشرات</a:t>
                      </a:r>
                      <a:endParaRPr lang="fr-FR" sz="20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Maiandra GD" panose="020E0502030308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931768884"/>
                  </a:ext>
                </a:extLst>
              </a:tr>
              <a:tr h="360216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Maiandra GD" panose="020E0502030308020204" pitchFamily="34" charset="0"/>
                        </a:rPr>
                        <a:t>14.</a:t>
                      </a:r>
                      <a:endParaRPr lang="fr-FR" sz="2000" b="0" i="0" u="none" strike="noStrike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Maiandra GD" panose="020E0502030308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ar-DZ" sz="2000" u="none" strike="noStrik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Maiandra GD" panose="020E0502030308020204" pitchFamily="34" charset="0"/>
                        </a:rPr>
                        <a:t>تحليل البيانات</a:t>
                      </a:r>
                      <a:endParaRPr lang="fr-FR" sz="20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Maiandra GD" panose="020E0502030308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575988974"/>
                  </a:ext>
                </a:extLst>
              </a:tr>
              <a:tr h="360216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Maiandra GD" panose="020E0502030308020204" pitchFamily="34" charset="0"/>
                        </a:rPr>
                        <a:t>15.</a:t>
                      </a:r>
                      <a:endParaRPr lang="fr-FR" sz="2000" b="0" i="0" u="none" strike="noStrike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Maiandra GD" panose="020E0502030308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ar-DZ" sz="2000" u="none" strike="noStrik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Maiandra GD" panose="020E0502030308020204" pitchFamily="34" charset="0"/>
                        </a:rPr>
                        <a:t>التواصل ونشر النتائج</a:t>
                      </a:r>
                      <a:endParaRPr lang="fr-FR" sz="20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Maiandra GD" panose="020E0502030308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47081898"/>
                  </a:ext>
                </a:extLst>
              </a:tr>
              <a:tr h="360216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Maiandra GD" panose="020E0502030308020204" pitchFamily="34" charset="0"/>
                        </a:rPr>
                        <a:t>16.</a:t>
                      </a:r>
                      <a:endParaRPr lang="fr-FR" sz="2000" b="0" i="0" u="none" strike="noStrike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Maiandra GD" panose="020E0502030308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ar-DZ" sz="2000" u="none" strike="noStrik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Maiandra GD" panose="020E0502030308020204" pitchFamily="34" charset="0"/>
                        </a:rPr>
                        <a:t>التقييم والتكيف</a:t>
                      </a:r>
                      <a:endParaRPr lang="fr-FR" sz="20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Maiandra GD" panose="020E0502030308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558734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2624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itre 2"/>
          <p:cNvSpPr>
            <a:spLocks noGrp="1"/>
          </p:cNvSpPr>
          <p:nvPr>
            <p:ph type="title" idx="4294967295"/>
          </p:nvPr>
        </p:nvSpPr>
        <p:spPr bwMode="auto">
          <a:xfrm>
            <a:off x="914400" y="0"/>
            <a:ext cx="8229600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ar-DZ" sz="2400" b="1" dirty="0">
                <a:solidFill>
                  <a:schemeClr val="bg1"/>
                </a:solidFill>
                <a:latin typeface="Maiandra GD" panose="020E0502030308020204" pitchFamily="34" charset="0"/>
              </a:rPr>
              <a:t>16 خطوة لتطوير مرصد للأراضي الرطبة</a:t>
            </a:r>
            <a:r>
              <a:rPr lang="en-US" sz="2400" b="1" dirty="0">
                <a:solidFill>
                  <a:schemeClr val="bg1"/>
                </a:solidFill>
                <a:latin typeface="Maiandra GD" panose="020E0502030308020204" pitchFamily="34" charset="0"/>
              </a:rPr>
              <a:t/>
            </a:r>
            <a:br>
              <a:rPr lang="en-US" sz="2400" b="1" dirty="0">
                <a:solidFill>
                  <a:schemeClr val="bg1"/>
                </a:solidFill>
                <a:latin typeface="Maiandra GD" panose="020E0502030308020204" pitchFamily="34" charset="0"/>
              </a:rPr>
            </a:br>
            <a:endParaRPr lang="en-GB" sz="2400" b="1" dirty="0">
              <a:solidFill>
                <a:schemeClr val="bg1"/>
              </a:solidFill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A266966-E7AB-DC1B-E21F-9213CDCB40FD}"/>
              </a:ext>
            </a:extLst>
          </p:cNvPr>
          <p:cNvSpPr txBox="1"/>
          <p:nvPr/>
        </p:nvSpPr>
        <p:spPr>
          <a:xfrm>
            <a:off x="739637" y="1017923"/>
            <a:ext cx="6640878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ctr"/>
            <a:endParaRPr lang="en-US" sz="1800" b="1" u="none" strike="noStrike" dirty="0">
              <a:solidFill>
                <a:srgbClr val="225BA6"/>
              </a:solidFill>
              <a:effectLst/>
              <a:latin typeface="Maiandra GD" panose="020E0502030308020204" pitchFamily="34" charset="0"/>
            </a:endParaRPr>
          </a:p>
          <a:p>
            <a:pPr fontAlgn="ctr"/>
            <a:endParaRPr lang="en-US" b="1" dirty="0">
              <a:solidFill>
                <a:srgbClr val="225BA6"/>
              </a:solidFill>
              <a:latin typeface="Maiandra GD" panose="020E0502030308020204" pitchFamily="34" charset="0"/>
            </a:endParaRPr>
          </a:p>
          <a:p>
            <a:pPr marL="342900" indent="-342900" algn="r" rtl="1" fontAlgn="ctr">
              <a:buAutoNum type="arabicPeriod"/>
            </a:pPr>
            <a:r>
              <a:rPr lang="ar-DZ" dirty="0" smtClean="0">
                <a:solidFill>
                  <a:srgbClr val="225BA6"/>
                </a:solidFill>
                <a:latin typeface="Maiandra GD" panose="020E0502030308020204" pitchFamily="34" charset="0"/>
              </a:rPr>
              <a:t>منح </a:t>
            </a:r>
            <a:r>
              <a:rPr lang="ar-DZ" dirty="0">
                <a:solidFill>
                  <a:srgbClr val="225BA6"/>
                </a:solidFill>
                <a:latin typeface="Maiandra GD" panose="020E0502030308020204" pitchFamily="34" charset="0"/>
              </a:rPr>
              <a:t>التفويض/السلطة لمنظمة (أو اتحاد)</a:t>
            </a:r>
            <a:r>
              <a:rPr lang="en-US" dirty="0" smtClean="0">
                <a:solidFill>
                  <a:srgbClr val="225BA6"/>
                </a:solidFill>
                <a:latin typeface="Maiandra GD" panose="020E0502030308020204" pitchFamily="34" charset="0"/>
              </a:rPr>
              <a:t>MWO </a:t>
            </a:r>
          </a:p>
          <a:p>
            <a:pPr algn="r" rtl="1" fontAlgn="ctr"/>
            <a:endParaRPr lang="en-US" dirty="0" smtClean="0">
              <a:solidFill>
                <a:srgbClr val="225BA6"/>
              </a:solidFill>
              <a:latin typeface="Maiandra GD" panose="020E0502030308020204" pitchFamily="34" charset="0"/>
            </a:endParaRPr>
          </a:p>
          <a:p>
            <a:pPr algn="r" rtl="1" fontAlgn="ctr"/>
            <a:r>
              <a:rPr lang="en-US" dirty="0" smtClean="0">
                <a:solidFill>
                  <a:srgbClr val="225BA6"/>
                </a:solidFill>
                <a:latin typeface="Maiandra GD" panose="020E0502030308020204" pitchFamily="34" charset="0"/>
              </a:rPr>
              <a:t> </a:t>
            </a:r>
            <a:r>
              <a:rPr lang="ar-DZ" dirty="0">
                <a:solidFill>
                  <a:srgbClr val="225BA6"/>
                </a:solidFill>
                <a:latin typeface="Maiandra GD" panose="020E0502030308020204" pitchFamily="34" charset="0"/>
              </a:rPr>
              <a:t>من مبادرة </a:t>
            </a:r>
            <a:r>
              <a:rPr lang="en-US" dirty="0" err="1">
                <a:solidFill>
                  <a:srgbClr val="225BA6"/>
                </a:solidFill>
                <a:latin typeface="Maiandra GD" panose="020E0502030308020204" pitchFamily="34" charset="0"/>
              </a:rPr>
              <a:t>MedWet</a:t>
            </a:r>
            <a:r>
              <a:rPr lang="en-US" dirty="0">
                <a:solidFill>
                  <a:srgbClr val="225BA6"/>
                </a:solidFill>
                <a:latin typeface="Maiandra GD" panose="020E0502030308020204" pitchFamily="34" charset="0"/>
              </a:rPr>
              <a:t>، </a:t>
            </a:r>
            <a:r>
              <a:rPr lang="ar-DZ" dirty="0">
                <a:solidFill>
                  <a:srgbClr val="225BA6"/>
                </a:solidFill>
                <a:latin typeface="Maiandra GD" panose="020E0502030308020204" pitchFamily="34" charset="0"/>
              </a:rPr>
              <a:t>التي عهدت إلى </a:t>
            </a:r>
            <a:r>
              <a:rPr lang="en-US" dirty="0" err="1">
                <a:solidFill>
                  <a:srgbClr val="225BA6"/>
                </a:solidFill>
                <a:latin typeface="Maiandra GD" panose="020E0502030308020204" pitchFamily="34" charset="0"/>
              </a:rPr>
              <a:t>TdV</a:t>
            </a:r>
            <a:r>
              <a:rPr lang="en-US" dirty="0">
                <a:solidFill>
                  <a:srgbClr val="225BA6"/>
                </a:solidFill>
                <a:latin typeface="Maiandra GD" panose="020E0502030308020204" pitchFamily="34" charset="0"/>
              </a:rPr>
              <a:t> </a:t>
            </a:r>
            <a:r>
              <a:rPr lang="ar-DZ" dirty="0">
                <a:solidFill>
                  <a:srgbClr val="225BA6"/>
                </a:solidFill>
                <a:latin typeface="Maiandra GD" panose="020E0502030308020204" pitchFamily="34" charset="0"/>
              </a:rPr>
              <a:t>بتطويرها كخدمة لأعضائها الـ 28</a:t>
            </a:r>
            <a:endParaRPr lang="fr-FR" sz="1800" b="1" i="1" u="none" strike="noStrike" dirty="0">
              <a:solidFill>
                <a:srgbClr val="225BA6"/>
              </a:solidFill>
              <a:effectLst/>
              <a:latin typeface="Maiandra GD" panose="020E0502030308020204" pitchFamily="34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8D2EB705-AA86-B29F-6C34-7E19CF618DFA}"/>
              </a:ext>
            </a:extLst>
          </p:cNvPr>
          <p:cNvSpPr txBox="1"/>
          <p:nvPr/>
        </p:nvSpPr>
        <p:spPr>
          <a:xfrm>
            <a:off x="739636" y="4020723"/>
            <a:ext cx="4899164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ctr"/>
            <a:r>
              <a:rPr lang="ar-DZ" dirty="0">
                <a:solidFill>
                  <a:srgbClr val="225BA6"/>
                </a:solidFill>
                <a:latin typeface="Maiandra GD" panose="020E0502030308020204" pitchFamily="34" charset="0"/>
              </a:rPr>
              <a:t>2. ترسيم نطاق/محيط المرصد: سواء من الناحية </a:t>
            </a:r>
            <a:r>
              <a:rPr lang="ar-DZ" dirty="0" err="1">
                <a:solidFill>
                  <a:srgbClr val="225BA6"/>
                </a:solidFill>
                <a:latin typeface="Maiandra GD" panose="020E0502030308020204" pitchFamily="34" charset="0"/>
              </a:rPr>
              <a:t>المواضيعية</a:t>
            </a:r>
            <a:r>
              <a:rPr lang="ar-DZ" dirty="0">
                <a:solidFill>
                  <a:srgbClr val="225BA6"/>
                </a:solidFill>
                <a:latin typeface="Maiandra GD" panose="020E0502030308020204" pitchFamily="34" charset="0"/>
              </a:rPr>
              <a:t> (الأراضي الرطبة فقط؟ التنوع البيولوجي؟ البيئة؟) </a:t>
            </a:r>
            <a:r>
              <a:rPr lang="ar-DZ" dirty="0" smtClean="0">
                <a:solidFill>
                  <a:srgbClr val="225BA6"/>
                </a:solidFill>
                <a:latin typeface="Maiandra GD" panose="020E0502030308020204" pitchFamily="34" charset="0"/>
              </a:rPr>
              <a:t>والجغرافية</a:t>
            </a:r>
            <a:endParaRPr lang="fr-FR" dirty="0" smtClean="0">
              <a:solidFill>
                <a:srgbClr val="225BA6"/>
              </a:solidFill>
              <a:latin typeface="Maiandra GD" panose="020E0502030308020204" pitchFamily="34" charset="0"/>
            </a:endParaRPr>
          </a:p>
          <a:p>
            <a:pPr fontAlgn="ctr"/>
            <a:endParaRPr lang="fr-FR" dirty="0">
              <a:solidFill>
                <a:srgbClr val="225BA6"/>
              </a:solidFill>
              <a:latin typeface="Maiandra GD" panose="020E0502030308020204" pitchFamily="34" charset="0"/>
            </a:endParaRPr>
          </a:p>
          <a:p>
            <a:pPr fontAlgn="ctr"/>
            <a:endParaRPr lang="fr-FR" dirty="0" smtClean="0">
              <a:solidFill>
                <a:srgbClr val="225BA6"/>
              </a:solidFill>
              <a:latin typeface="Maiandra GD" panose="020E0502030308020204" pitchFamily="34" charset="0"/>
            </a:endParaRPr>
          </a:p>
          <a:p>
            <a:pPr fontAlgn="ctr"/>
            <a:r>
              <a:rPr lang="ar-DZ" dirty="0" smtClean="0">
                <a:solidFill>
                  <a:srgbClr val="225BA6"/>
                </a:solidFill>
                <a:latin typeface="Maiandra GD" panose="020E0502030308020204" pitchFamily="34" charset="0"/>
              </a:rPr>
              <a:t> </a:t>
            </a:r>
            <a:r>
              <a:rPr lang="ar-DZ" dirty="0">
                <a:solidFill>
                  <a:srgbClr val="225BA6"/>
                </a:solidFill>
                <a:latin typeface="Maiandra GD" panose="020E0502030308020204" pitchFamily="34" charset="0"/>
              </a:rPr>
              <a:t>منظمة رصد المياه: جميع الأراضي الرطبة بالمعنى الوارد في اتفاقية </a:t>
            </a:r>
            <a:r>
              <a:rPr lang="ar-DZ" dirty="0" err="1">
                <a:solidFill>
                  <a:srgbClr val="225BA6"/>
                </a:solidFill>
                <a:latin typeface="Maiandra GD" panose="020E0502030308020204" pitchFamily="34" charset="0"/>
              </a:rPr>
              <a:t>رامسار</a:t>
            </a:r>
            <a:r>
              <a:rPr lang="ar-DZ" dirty="0">
                <a:solidFill>
                  <a:srgbClr val="225BA6"/>
                </a:solidFill>
                <a:latin typeface="Maiandra GD" panose="020E0502030308020204" pitchFamily="34" charset="0"/>
              </a:rPr>
              <a:t>،  في بلدان البحر الأبيض المتوسط ال 28</a:t>
            </a:r>
            <a:endParaRPr lang="en-US" i="1" dirty="0">
              <a:solidFill>
                <a:srgbClr val="225BA6"/>
              </a:solidFill>
              <a:latin typeface="Maiandra GD" panose="020E0502030308020204" pitchFamily="34" charset="0"/>
            </a:endParaRPr>
          </a:p>
        </p:txBody>
      </p:sp>
      <p:pic>
        <p:nvPicPr>
          <p:cNvPr id="6" name="Picture 2" descr="\\192.168.100.1\Observatoire\Produits\Rapport &amp; synthèse 2012\Figures AN\CarteEurope-DoublePage-AN.jpg">
            <a:extLst>
              <a:ext uri="{FF2B5EF4-FFF2-40B4-BE49-F238E27FC236}">
                <a16:creationId xmlns:a16="http://schemas.microsoft.com/office/drawing/2014/main" id="{9C6513A6-2A40-D2D2-7590-2722E2B4EC1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51" t="14620" r="11556" b="6070"/>
          <a:stretch/>
        </p:blipFill>
        <p:spPr bwMode="auto">
          <a:xfrm>
            <a:off x="5332711" y="4682173"/>
            <a:ext cx="3817133" cy="2456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>
            <a:extLst>
              <a:ext uri="{FF2B5EF4-FFF2-40B4-BE49-F238E27FC236}">
                <a16:creationId xmlns:a16="http://schemas.microsoft.com/office/drawing/2014/main" id="{A9E50014-E0A1-C3C5-6DF8-5A2337168F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4451" y="2087742"/>
            <a:ext cx="1139825" cy="115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13809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itre 2"/>
          <p:cNvSpPr>
            <a:spLocks noGrp="1"/>
          </p:cNvSpPr>
          <p:nvPr>
            <p:ph type="title" idx="4294967295"/>
          </p:nvPr>
        </p:nvSpPr>
        <p:spPr bwMode="auto">
          <a:xfrm>
            <a:off x="914400" y="0"/>
            <a:ext cx="8229600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ar-DZ" sz="2400" b="1" dirty="0">
                <a:solidFill>
                  <a:schemeClr val="bg1"/>
                </a:solidFill>
              </a:rPr>
              <a:t>البناء خطوة بخطوة...</a:t>
            </a:r>
            <a:endParaRPr lang="en-GB" sz="2400" b="1" dirty="0">
              <a:solidFill>
                <a:schemeClr val="bg1"/>
              </a:solidFill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A266966-E7AB-DC1B-E21F-9213CDCB40FD}"/>
              </a:ext>
            </a:extLst>
          </p:cNvPr>
          <p:cNvSpPr txBox="1"/>
          <p:nvPr/>
        </p:nvSpPr>
        <p:spPr>
          <a:xfrm>
            <a:off x="914399" y="702336"/>
            <a:ext cx="7983793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ctr"/>
            <a:endParaRPr lang="en-US" b="1" dirty="0">
              <a:solidFill>
                <a:srgbClr val="225BA6"/>
              </a:solidFill>
              <a:latin typeface="Maiandra GD" panose="020E0502030308020204" pitchFamily="34" charset="0"/>
            </a:endParaRPr>
          </a:p>
          <a:p>
            <a:pPr fontAlgn="ctr"/>
            <a:endParaRPr lang="en-US" b="1" dirty="0">
              <a:solidFill>
                <a:srgbClr val="225BA6"/>
              </a:solidFill>
              <a:latin typeface="Maiandra GD" panose="020E0502030308020204" pitchFamily="34" charset="0"/>
            </a:endParaRPr>
          </a:p>
          <a:p>
            <a:pPr algn="r" rtl="1" fontAlgn="ctr"/>
            <a:r>
              <a:rPr lang="ar-DZ" dirty="0">
                <a:solidFill>
                  <a:srgbClr val="225BA6"/>
                </a:solidFill>
                <a:latin typeface="Maiandra GD" panose="020E0502030308020204" pitchFamily="34" charset="0"/>
              </a:rPr>
              <a:t>3. تحديد الأهداف والغايات </a:t>
            </a:r>
            <a:endParaRPr lang="fr-FR" dirty="0" smtClean="0">
              <a:solidFill>
                <a:srgbClr val="225BA6"/>
              </a:solidFill>
              <a:latin typeface="Maiandra GD" panose="020E0502030308020204" pitchFamily="34" charset="0"/>
            </a:endParaRPr>
          </a:p>
          <a:p>
            <a:pPr algn="r" rtl="1" fontAlgn="ctr"/>
            <a:endParaRPr lang="fr-FR" dirty="0">
              <a:solidFill>
                <a:srgbClr val="225BA6"/>
              </a:solidFill>
              <a:latin typeface="Maiandra GD" panose="020E0502030308020204" pitchFamily="34" charset="0"/>
            </a:endParaRPr>
          </a:p>
          <a:p>
            <a:pPr algn="r" rtl="1" fontAlgn="ctr"/>
            <a:endParaRPr lang="fr-FR" dirty="0" smtClean="0">
              <a:solidFill>
                <a:srgbClr val="225BA6"/>
              </a:solidFill>
              <a:latin typeface="Maiandra GD" panose="020E0502030308020204" pitchFamily="34" charset="0"/>
            </a:endParaRPr>
          </a:p>
          <a:p>
            <a:pPr algn="r" rtl="1" fontAlgn="ctr"/>
            <a:r>
              <a:rPr lang="ar-DZ" dirty="0" smtClean="0">
                <a:solidFill>
                  <a:srgbClr val="225BA6"/>
                </a:solidFill>
                <a:latin typeface="Maiandra GD" panose="020E0502030308020204" pitchFamily="34" charset="0"/>
              </a:rPr>
              <a:t>المنظمة </a:t>
            </a:r>
            <a:r>
              <a:rPr lang="ar-DZ" dirty="0">
                <a:solidFill>
                  <a:srgbClr val="225BA6"/>
                </a:solidFill>
                <a:latin typeface="Maiandra GD" panose="020E0502030308020204" pitchFamily="34" charset="0"/>
              </a:rPr>
              <a:t>العالمية للأرصاد الجوية (2012) : الأهداف = تعزيز فعالية صنع القرار لحماية واستعادة وإدارة الأراضي الرطبة المتوسطية، من خلال تحليلات لحالتها واتجاهاتها (التنوع البيولوجي، الخدمات، الضغوط</a:t>
            </a:r>
            <a:r>
              <a:rPr lang="ar-DZ" dirty="0" smtClean="0">
                <a:solidFill>
                  <a:srgbClr val="225BA6"/>
                </a:solidFill>
                <a:latin typeface="Maiandra GD" panose="020E0502030308020204" pitchFamily="34" charset="0"/>
              </a:rPr>
              <a:t>...)</a:t>
            </a:r>
            <a:endParaRPr lang="fr-FR" dirty="0" smtClean="0">
              <a:solidFill>
                <a:srgbClr val="225BA6"/>
              </a:solidFill>
              <a:latin typeface="Maiandra GD" panose="020E0502030308020204" pitchFamily="34" charset="0"/>
            </a:endParaRPr>
          </a:p>
          <a:p>
            <a:pPr algn="r" rtl="1" fontAlgn="ctr"/>
            <a:endParaRPr lang="fr-FR" dirty="0">
              <a:solidFill>
                <a:srgbClr val="225BA6"/>
              </a:solidFill>
              <a:latin typeface="Maiandra GD" panose="020E0502030308020204" pitchFamily="34" charset="0"/>
            </a:endParaRPr>
          </a:p>
        </p:txBody>
      </p:sp>
      <p:pic>
        <p:nvPicPr>
          <p:cNvPr id="5" name="Picture 5" descr="144">
            <a:extLst>
              <a:ext uri="{FF2B5EF4-FFF2-40B4-BE49-F238E27FC236}">
                <a16:creationId xmlns:a16="http://schemas.microsoft.com/office/drawing/2014/main" id="{2A0C3696-B1BC-8FB0-F2C7-98BAFB0517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1116" y="3815978"/>
            <a:ext cx="4055386" cy="304202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457200" y="4385493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rtl="1" fontAlgn="ctr"/>
            <a:r>
              <a:rPr lang="ar-DZ" dirty="0">
                <a:solidFill>
                  <a:srgbClr val="225BA6"/>
                </a:solidFill>
                <a:latin typeface="Maiandra GD" panose="020E0502030308020204" pitchFamily="34" charset="0"/>
              </a:rPr>
              <a:t>المنظمة العالمية للأرصاد الجوية: الأهداف </a:t>
            </a:r>
            <a:r>
              <a:rPr lang="ar-DZ" dirty="0" smtClean="0">
                <a:solidFill>
                  <a:srgbClr val="225BA6"/>
                </a:solidFill>
                <a:latin typeface="Maiandra GD" panose="020E0502030308020204" pitchFamily="34" charset="0"/>
              </a:rPr>
              <a:t>=</a:t>
            </a:r>
            <a:endParaRPr lang="fr-FR" dirty="0" smtClean="0">
              <a:solidFill>
                <a:srgbClr val="225BA6"/>
              </a:solidFill>
              <a:latin typeface="Maiandra GD" panose="020E0502030308020204" pitchFamily="34" charset="0"/>
            </a:endParaRPr>
          </a:p>
          <a:p>
            <a:pPr algn="r" rtl="1" fontAlgn="ctr"/>
            <a:r>
              <a:rPr lang="ar-DZ" dirty="0" smtClean="0">
                <a:solidFill>
                  <a:srgbClr val="225BA6"/>
                </a:solidFill>
                <a:latin typeface="Maiandra GD" panose="020E0502030308020204" pitchFamily="34" charset="0"/>
              </a:rPr>
              <a:t> </a:t>
            </a:r>
            <a:r>
              <a:rPr lang="ar-DZ" dirty="0">
                <a:solidFill>
                  <a:srgbClr val="225BA6"/>
                </a:solidFill>
                <a:latin typeface="Maiandra GD" panose="020E0502030308020204" pitchFamily="34" charset="0"/>
              </a:rPr>
              <a:t>1) صناع القرار (الوطني والمحلي  والدولي)؛ </a:t>
            </a:r>
            <a:endParaRPr lang="fr-FR" dirty="0" smtClean="0">
              <a:solidFill>
                <a:srgbClr val="225BA6"/>
              </a:solidFill>
              <a:latin typeface="Maiandra GD" panose="020E0502030308020204" pitchFamily="34" charset="0"/>
            </a:endParaRPr>
          </a:p>
          <a:p>
            <a:pPr algn="r" rtl="1" fontAlgn="ctr"/>
            <a:endParaRPr lang="fr-FR" dirty="0" smtClean="0">
              <a:solidFill>
                <a:srgbClr val="225BA6"/>
              </a:solidFill>
              <a:latin typeface="Maiandra GD" panose="020E0502030308020204" pitchFamily="34" charset="0"/>
            </a:endParaRPr>
          </a:p>
          <a:p>
            <a:pPr algn="r" rtl="1" fontAlgn="ctr"/>
            <a:r>
              <a:rPr lang="ar-DZ" dirty="0" smtClean="0">
                <a:solidFill>
                  <a:srgbClr val="225BA6"/>
                </a:solidFill>
                <a:latin typeface="Maiandra GD" panose="020E0502030308020204" pitchFamily="34" charset="0"/>
              </a:rPr>
              <a:t> </a:t>
            </a:r>
            <a:r>
              <a:rPr lang="ar-DZ" dirty="0">
                <a:solidFill>
                  <a:srgbClr val="225BA6"/>
                </a:solidFill>
                <a:latin typeface="Maiandra GD" panose="020E0502030308020204" pitchFamily="34" charset="0"/>
              </a:rPr>
              <a:t>(2) الجمهور العام من خلال وسائل الإعلام  (طريقة غير مباشرة للوصول إلى صناع القرار).</a:t>
            </a:r>
            <a:endParaRPr lang="en-US" dirty="0">
              <a:solidFill>
                <a:srgbClr val="225BA6"/>
              </a:solidFill>
              <a:latin typeface="Maiandra GD" panose="020E0502030308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04620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itre 2"/>
          <p:cNvSpPr>
            <a:spLocks noGrp="1"/>
          </p:cNvSpPr>
          <p:nvPr>
            <p:ph type="title" idx="4294967295"/>
          </p:nvPr>
        </p:nvSpPr>
        <p:spPr bwMode="auto">
          <a:xfrm>
            <a:off x="914400" y="0"/>
            <a:ext cx="8229600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ar-DZ" sz="2400" b="1" dirty="0">
                <a:solidFill>
                  <a:schemeClr val="bg1"/>
                </a:solidFill>
              </a:rPr>
              <a:t>البناء خطوة بخطوة...</a:t>
            </a:r>
            <a:endParaRPr lang="en-GB" sz="2400" b="1" dirty="0">
              <a:solidFill>
                <a:schemeClr val="bg1"/>
              </a:solidFill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A266966-E7AB-DC1B-E21F-9213CDCB40FD}"/>
              </a:ext>
            </a:extLst>
          </p:cNvPr>
          <p:cNvSpPr txBox="1"/>
          <p:nvPr/>
        </p:nvSpPr>
        <p:spPr>
          <a:xfrm>
            <a:off x="1160206" y="607550"/>
            <a:ext cx="7983793" cy="18729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ctr"/>
            <a:endParaRPr lang="en-US" b="1" dirty="0">
              <a:solidFill>
                <a:srgbClr val="225BA6"/>
              </a:solidFill>
              <a:latin typeface="Maiandra GD" panose="020E0502030308020204" pitchFamily="34" charset="0"/>
            </a:endParaRPr>
          </a:p>
          <a:p>
            <a:pPr marL="342900" indent="-342900" algn="r" rtl="1">
              <a:lnSpc>
                <a:spcPct val="115000"/>
              </a:lnSpc>
              <a:spcAft>
                <a:spcPts val="1000"/>
              </a:spcAft>
              <a:buAutoNum type="arabicPeriod" startAt="4"/>
            </a:pPr>
            <a:r>
              <a:rPr lang="ar-DZ" dirty="0" smtClean="0">
                <a:solidFill>
                  <a:srgbClr val="225BA6"/>
                </a:solidFill>
                <a:latin typeface="Maiandra GD" panose="020E0502030308020204" pitchFamily="34" charset="0"/>
              </a:rPr>
              <a:t>تحديد </a:t>
            </a:r>
            <a:r>
              <a:rPr lang="ar-DZ" dirty="0">
                <a:solidFill>
                  <a:srgbClr val="225BA6"/>
                </a:solidFill>
                <a:latin typeface="Maiandra GD" panose="020E0502030308020204" pitchFamily="34" charset="0"/>
              </a:rPr>
              <a:t>مبادئ المرصد </a:t>
            </a:r>
            <a:endParaRPr lang="fr-FR" dirty="0" smtClean="0">
              <a:solidFill>
                <a:srgbClr val="225BA6"/>
              </a:solidFill>
              <a:latin typeface="Maiandra GD" panose="020E0502030308020204" pitchFamily="34" charset="0"/>
            </a:endParaRPr>
          </a:p>
          <a:p>
            <a:pPr marL="342900" indent="-342900" algn="r" rtl="1">
              <a:lnSpc>
                <a:spcPct val="115000"/>
              </a:lnSpc>
              <a:spcAft>
                <a:spcPts val="1000"/>
              </a:spcAft>
              <a:buAutoNum type="arabicPeriod" startAt="4"/>
            </a:pPr>
            <a:endParaRPr lang="fr-FR" dirty="0">
              <a:solidFill>
                <a:srgbClr val="225BA6"/>
              </a:solidFill>
              <a:latin typeface="Maiandra GD" panose="020E0502030308020204" pitchFamily="34" charset="0"/>
            </a:endParaRPr>
          </a:p>
          <a:p>
            <a:pPr algn="r" rtl="1">
              <a:lnSpc>
                <a:spcPct val="115000"/>
              </a:lnSpc>
              <a:spcAft>
                <a:spcPts val="1000"/>
              </a:spcAft>
            </a:pPr>
            <a:r>
              <a:rPr lang="en-US" dirty="0" smtClean="0">
                <a:solidFill>
                  <a:srgbClr val="225BA6"/>
                </a:solidFill>
                <a:latin typeface="Maiandra GD" panose="020E0502030308020204" pitchFamily="34" charset="0"/>
              </a:rPr>
              <a:t>  :MWO </a:t>
            </a:r>
            <a:r>
              <a:rPr lang="ar-DZ" dirty="0">
                <a:solidFill>
                  <a:srgbClr val="225BA6"/>
                </a:solidFill>
                <a:latin typeface="Maiandra GD" panose="020E0502030308020204" pitchFamily="34" charset="0"/>
              </a:rPr>
              <a:t>مبادئ الاستدامة على المدى الطويل، والشراكات، والاستجابة لاحتياجات المستخدمين/البلدان؛ والشفافية (التواصل ونقل جميع النتائج)</a:t>
            </a:r>
            <a:endParaRPr lang="fr-FR" sz="1600" i="1" dirty="0">
              <a:solidFill>
                <a:srgbClr val="225BA6"/>
              </a:solidFill>
              <a:effectLst/>
              <a:latin typeface="Maiandra GD" panose="020E0502030308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8D2EB705-AA86-B29F-6C34-7E19CF618DFA}"/>
              </a:ext>
            </a:extLst>
          </p:cNvPr>
          <p:cNvSpPr txBox="1"/>
          <p:nvPr/>
        </p:nvSpPr>
        <p:spPr>
          <a:xfrm>
            <a:off x="1160207" y="3012924"/>
            <a:ext cx="7983793" cy="8576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 rtl="1">
              <a:lnSpc>
                <a:spcPct val="115000"/>
              </a:lnSpc>
              <a:spcAft>
                <a:spcPts val="1000"/>
              </a:spcAft>
            </a:pPr>
            <a:r>
              <a:rPr lang="ar-DZ" dirty="0">
                <a:solidFill>
                  <a:srgbClr val="225BA6"/>
                </a:solidFill>
                <a:latin typeface="Maiandra GD" panose="020E0502030308020204" pitchFamily="34" charset="0"/>
                <a:ea typeface="Calibri" panose="020F0502020204030204" pitchFamily="34" charset="0"/>
                <a:cs typeface="Calibri,Italic"/>
              </a:rPr>
              <a:t>5. الإطار المنطقي </a:t>
            </a:r>
            <a:r>
              <a:rPr lang="ar-DZ" dirty="0" smtClean="0">
                <a:solidFill>
                  <a:srgbClr val="225BA6"/>
                </a:solidFill>
                <a:latin typeface="Maiandra GD" panose="020E0502030308020204" pitchFamily="34" charset="0"/>
                <a:ea typeface="Calibri" panose="020F0502020204030204" pitchFamily="34" charset="0"/>
                <a:cs typeface="Calibri,Italic"/>
              </a:rPr>
              <a:t>للمرصد</a:t>
            </a:r>
            <a:endParaRPr lang="en-US" dirty="0" smtClean="0">
              <a:solidFill>
                <a:srgbClr val="225BA6"/>
              </a:solidFill>
              <a:latin typeface="Maiandra GD" panose="020E0502030308020204" pitchFamily="34" charset="0"/>
              <a:ea typeface="Calibri" panose="020F0502020204030204" pitchFamily="34" charset="0"/>
              <a:cs typeface="Calibri,Italic"/>
            </a:endParaRPr>
          </a:p>
          <a:p>
            <a:pPr lvl="0" algn="r" rtl="1">
              <a:lnSpc>
                <a:spcPct val="115000"/>
              </a:lnSpc>
              <a:spcAft>
                <a:spcPts val="1000"/>
              </a:spcAft>
            </a:pPr>
            <a:r>
              <a:rPr lang="en-US" dirty="0" smtClean="0">
                <a:solidFill>
                  <a:srgbClr val="225BA6"/>
                </a:solidFill>
                <a:latin typeface="Maiandra GD" panose="020E0502030308020204" pitchFamily="34" charset="0"/>
                <a:ea typeface="Calibri" panose="020F0502020204030204" pitchFamily="34" charset="0"/>
                <a:cs typeface="Calibri,Italic"/>
              </a:rPr>
              <a:t> </a:t>
            </a:r>
            <a:r>
              <a:rPr lang="ar-DZ" dirty="0">
                <a:solidFill>
                  <a:srgbClr val="225BA6"/>
                </a:solidFill>
                <a:latin typeface="Maiandra GD" panose="020E0502030308020204" pitchFamily="34" charset="0"/>
                <a:ea typeface="Calibri" panose="020F0502020204030204" pitchFamily="34" charset="0"/>
                <a:cs typeface="Calibri,Italic"/>
              </a:rPr>
              <a:t>نموذج </a:t>
            </a:r>
            <a:r>
              <a:rPr lang="en-US" dirty="0">
                <a:solidFill>
                  <a:srgbClr val="225BA6"/>
                </a:solidFill>
                <a:latin typeface="Maiandra GD" panose="020E0502030308020204" pitchFamily="34" charset="0"/>
                <a:ea typeface="Calibri" panose="020F0502020204030204" pitchFamily="34" charset="0"/>
                <a:cs typeface="Calibri,Italic"/>
              </a:rPr>
              <a:t>DPSIR </a:t>
            </a:r>
            <a:r>
              <a:rPr lang="ar-DZ" dirty="0" smtClean="0">
                <a:solidFill>
                  <a:srgbClr val="225BA6"/>
                </a:solidFill>
                <a:latin typeface="Maiandra GD" panose="020E0502030308020204" pitchFamily="34" charset="0"/>
                <a:ea typeface="Calibri" panose="020F0502020204030204" pitchFamily="34" charset="0"/>
                <a:cs typeface="Calibri,Italic"/>
              </a:rPr>
              <a:t>الدوافع </a:t>
            </a:r>
            <a:r>
              <a:rPr lang="ar-DZ" dirty="0">
                <a:solidFill>
                  <a:srgbClr val="225BA6"/>
                </a:solidFill>
                <a:latin typeface="Maiandra GD" panose="020E0502030308020204" pitchFamily="34" charset="0"/>
                <a:ea typeface="Calibri" panose="020F0502020204030204" pitchFamily="34" charset="0"/>
                <a:cs typeface="Calibri,Italic"/>
              </a:rPr>
              <a:t>- الضغوط - الحالة - التأثيرات - الاستجابات) :</a:t>
            </a:r>
            <a:endParaRPr lang="fr-FR" sz="1800" i="1" dirty="0">
              <a:solidFill>
                <a:srgbClr val="225BA6"/>
              </a:solidFill>
              <a:effectLst/>
              <a:latin typeface="Maiandra GD" panose="020E0502030308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4324" y="3677394"/>
            <a:ext cx="4572561" cy="307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313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2E0E4717-D358-28BA-5A31-EE7E67C222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3C5E603-67D6-7837-1A8B-A726789FA15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5576" y="909624"/>
            <a:ext cx="7652585" cy="1269263"/>
          </a:xfrm>
        </p:spPr>
        <p:txBody>
          <a:bodyPr/>
          <a:lstStyle/>
          <a:p>
            <a:pPr algn="r" rtl="1">
              <a:lnSpc>
                <a:spcPct val="115000"/>
              </a:lnSpc>
              <a:spcAft>
                <a:spcPts val="1000"/>
              </a:spcAft>
            </a:pPr>
            <a:r>
              <a:rPr lang="ar-DZ" sz="1800" b="0" dirty="0">
                <a:solidFill>
                  <a:srgbClr val="225BA6"/>
                </a:solidFill>
                <a:ea typeface="Calibri" panose="020F0502020204030204" pitchFamily="34" charset="0"/>
                <a:cs typeface="Calibri,Italic"/>
              </a:rPr>
              <a:t>6. تحديد المواضيع المحددة لتحقيق </a:t>
            </a:r>
            <a:r>
              <a:rPr lang="ar-DZ" sz="1800" b="0" dirty="0" smtClean="0">
                <a:solidFill>
                  <a:srgbClr val="225BA6"/>
                </a:solidFill>
                <a:ea typeface="Calibri" panose="020F0502020204030204" pitchFamily="34" charset="0"/>
                <a:cs typeface="Calibri,Italic"/>
              </a:rPr>
              <a:t>الأهداف</a:t>
            </a:r>
            <a:endParaRPr lang="fr-FR" sz="1800" b="0" dirty="0" smtClean="0">
              <a:solidFill>
                <a:srgbClr val="225BA6"/>
              </a:solidFill>
              <a:ea typeface="Calibri" panose="020F0502020204030204" pitchFamily="34" charset="0"/>
              <a:cs typeface="Calibri,Italic"/>
            </a:endParaRPr>
          </a:p>
          <a:p>
            <a:pPr algn="r" rtl="1">
              <a:lnSpc>
                <a:spcPct val="115000"/>
              </a:lnSpc>
              <a:spcAft>
                <a:spcPts val="1000"/>
              </a:spcAft>
            </a:pPr>
            <a:r>
              <a:rPr lang="ar-DZ" sz="1800" b="0" dirty="0" smtClean="0">
                <a:solidFill>
                  <a:srgbClr val="225BA6"/>
                </a:solidFill>
                <a:ea typeface="Calibri" panose="020F0502020204030204" pitchFamily="34" charset="0"/>
                <a:cs typeface="Calibri,Italic"/>
              </a:rPr>
              <a:t> </a:t>
            </a:r>
            <a:r>
              <a:rPr lang="ar-DZ" sz="1800" b="0" dirty="0">
                <a:solidFill>
                  <a:srgbClr val="225BA6"/>
                </a:solidFill>
                <a:ea typeface="Calibri" panose="020F0502020204030204" pitchFamily="34" charset="0"/>
                <a:cs typeface="Calibri,Italic"/>
              </a:rPr>
              <a:t>المنظمة العالمية للأرصاد الجوية: 5 مواضيع: التنوع البيولوجي (الأنواع والنظم الإيكولوجية)؛ المياه؛ خدمات النظم الإيكولوجية؛ الضغوط والعوامل المحركة، أي الأسباب الكامنة؛ الاستجابات لفقدان الأراضي الرطبة</a:t>
            </a:r>
            <a:endParaRPr lang="fr-FR" b="0" dirty="0">
              <a:solidFill>
                <a:srgbClr val="225BA6"/>
              </a:solidFill>
            </a:endParaRPr>
          </a:p>
        </p:txBody>
      </p:sp>
      <p:sp>
        <p:nvSpPr>
          <p:cNvPr id="5" name="Espace réservé du texte 3">
            <a:extLst>
              <a:ext uri="{FF2B5EF4-FFF2-40B4-BE49-F238E27FC236}">
                <a16:creationId xmlns:a16="http://schemas.microsoft.com/office/drawing/2014/main" id="{4375EC33-1A67-CA75-5CD8-D7D5438B7D09}"/>
              </a:ext>
            </a:extLst>
          </p:cNvPr>
          <p:cNvSpPr txBox="1">
            <a:spLocks/>
          </p:cNvSpPr>
          <p:nvPr/>
        </p:nvSpPr>
        <p:spPr>
          <a:xfrm>
            <a:off x="576251" y="3219448"/>
            <a:ext cx="2488803" cy="3350279"/>
          </a:xfrm>
          <a:prstGeom prst="rect">
            <a:avLst/>
          </a:prstGeom>
        </p:spPr>
        <p:txBody>
          <a:bodyPr/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400" b="1" kern="1200">
                <a:solidFill>
                  <a:srgbClr val="0054A6"/>
                </a:solidFill>
                <a:latin typeface="Maiandra GD" pitchFamily="34" charset="0"/>
                <a:ea typeface="+mn-ea"/>
                <a:cs typeface="+mn-cs"/>
              </a:defRPr>
            </a:lvl1pPr>
            <a:lvl2pPr marL="358775" indent="-358775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FontTx/>
              <a:buBlip>
                <a:blip r:embed="rId2"/>
              </a:buBlip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630238" indent="-271463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FontTx/>
              <a:buBlip>
                <a:blip r:embed="rId3"/>
              </a:buBlip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DZ" sz="1800" b="0" dirty="0">
                <a:ea typeface="Calibri" panose="020F0502020204030204" pitchFamily="34" charset="0"/>
                <a:cs typeface="Calibri,Italic"/>
              </a:rPr>
              <a:t>7. هيكل </a:t>
            </a:r>
            <a:r>
              <a:rPr lang="ar-DZ" sz="1800" b="0" dirty="0" err="1">
                <a:ea typeface="Calibri" panose="020F0502020204030204" pitchFamily="34" charset="0"/>
                <a:cs typeface="Calibri,Italic"/>
              </a:rPr>
              <a:t>الحوكمة</a:t>
            </a:r>
            <a:r>
              <a:rPr lang="ar-DZ" sz="1800" b="0" dirty="0">
                <a:ea typeface="Calibri" panose="020F0502020204030204" pitchFamily="34" charset="0"/>
                <a:cs typeface="Calibri,Italic"/>
              </a:rPr>
              <a:t> والشراكة</a:t>
            </a:r>
            <a:endParaRPr lang="fr-FR" b="0" i="1" dirty="0"/>
          </a:p>
        </p:txBody>
      </p:sp>
      <p:pic>
        <p:nvPicPr>
          <p:cNvPr id="52" name="Picture 11" descr="P1090027">
            <a:extLst>
              <a:ext uri="{FF2B5EF4-FFF2-40B4-BE49-F238E27FC236}">
                <a16:creationId xmlns:a16="http://schemas.microsoft.com/office/drawing/2014/main" id="{48358DF8-ABFC-120A-AE92-9AF82BEDE9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06" y="4371808"/>
            <a:ext cx="1864300" cy="2486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5316" y="2629724"/>
            <a:ext cx="5732206" cy="407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946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E0D264D-DFCE-8DC5-589B-1D357CDDDB2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053362" y="917556"/>
            <a:ext cx="6627738" cy="1705756"/>
          </a:xfrm>
        </p:spPr>
        <p:txBody>
          <a:bodyPr/>
          <a:lstStyle/>
          <a:p>
            <a:pPr marL="0" indent="0" algn="r" rtl="1">
              <a:buNone/>
            </a:pPr>
            <a:r>
              <a:rPr lang="ar-DZ" sz="1800" b="0" dirty="0">
                <a:ea typeface="Calibri" panose="020F0502020204030204" pitchFamily="34" charset="0"/>
                <a:cs typeface="Calibri,Italic"/>
              </a:rPr>
              <a:t>8. تحديد وحصر جميع جهود الرصد ذات الصلة الجارية بالفعل، ومن يقوم </a:t>
            </a:r>
            <a:r>
              <a:rPr lang="ar-DZ" sz="1800" b="0" dirty="0" smtClean="0">
                <a:ea typeface="Calibri" panose="020F0502020204030204" pitchFamily="34" charset="0"/>
                <a:cs typeface="Calibri,Italic"/>
              </a:rPr>
              <a:t>بها</a:t>
            </a:r>
            <a:endParaRPr lang="fr-FR" sz="1800" b="0" dirty="0" smtClean="0">
              <a:ea typeface="Calibri" panose="020F0502020204030204" pitchFamily="34" charset="0"/>
              <a:cs typeface="Calibri,Italic"/>
            </a:endParaRPr>
          </a:p>
          <a:p>
            <a:pPr marL="0" indent="0" algn="r" rtl="1">
              <a:buNone/>
            </a:pPr>
            <a:endParaRPr lang="fr-FR" sz="1800" b="0" dirty="0" smtClean="0">
              <a:ea typeface="Calibri" panose="020F0502020204030204" pitchFamily="34" charset="0"/>
              <a:cs typeface="Calibri,Italic"/>
            </a:endParaRPr>
          </a:p>
          <a:p>
            <a:pPr marL="0" indent="0" algn="r" rtl="1">
              <a:buNone/>
            </a:pPr>
            <a:r>
              <a:rPr lang="en-US" sz="1800" b="0" dirty="0">
                <a:ea typeface="Calibri" panose="020F0502020204030204" pitchFamily="34" charset="0"/>
                <a:cs typeface="Calibri,Italic"/>
              </a:rPr>
              <a:t>:</a:t>
            </a:r>
            <a:r>
              <a:rPr lang="en-US" sz="1800" b="0" dirty="0" smtClean="0">
                <a:ea typeface="Calibri" panose="020F0502020204030204" pitchFamily="34" charset="0"/>
                <a:cs typeface="Calibri,Italic"/>
              </a:rPr>
              <a:t>MWO </a:t>
            </a:r>
            <a:r>
              <a:rPr lang="ar-DZ" sz="1800" b="0" dirty="0">
                <a:ea typeface="Calibri" panose="020F0502020204030204" pitchFamily="34" charset="0"/>
                <a:cs typeface="Calibri,Italic"/>
              </a:rPr>
              <a:t>البحث في الأدبيات والإنترنت؛ الاستفسارات إلى الفرق والشبكات العلمية المعنية بمكافحة التصحر...</a:t>
            </a:r>
            <a:endParaRPr lang="fr-FR" b="0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71A2AF12-ACDB-A5D3-741C-D8845D43C7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E3FB1A4-9CF9-2ADD-C8A2-50D52C6FF8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52222" y="2920181"/>
            <a:ext cx="7573927" cy="1313498"/>
          </a:xfrm>
        </p:spPr>
        <p:txBody>
          <a:bodyPr/>
          <a:lstStyle/>
          <a:p>
            <a:pPr algn="r" rtl="1">
              <a:lnSpc>
                <a:spcPct val="115000"/>
              </a:lnSpc>
              <a:spcAft>
                <a:spcPts val="1000"/>
              </a:spcAft>
            </a:pPr>
            <a:r>
              <a:rPr lang="ar-DZ" sz="1800" b="0" dirty="0">
                <a:ea typeface="Calibri" panose="020F0502020204030204" pitchFamily="34" charset="0"/>
                <a:cs typeface="Calibri,Italic"/>
              </a:rPr>
              <a:t>9. تحديد استراتيجية الاتصال (ما هي الأدوات/الصيغة لأي أهداف؟) </a:t>
            </a:r>
            <a:endParaRPr lang="fr-FR" sz="1800" b="0" dirty="0" smtClean="0">
              <a:ea typeface="Calibri" panose="020F0502020204030204" pitchFamily="34" charset="0"/>
              <a:cs typeface="Calibri,Italic"/>
            </a:endParaRPr>
          </a:p>
          <a:p>
            <a:pPr algn="r" rtl="1">
              <a:lnSpc>
                <a:spcPct val="115000"/>
              </a:lnSpc>
              <a:spcAft>
                <a:spcPts val="1000"/>
              </a:spcAft>
            </a:pPr>
            <a:r>
              <a:rPr lang="en-US" sz="1800" b="0" dirty="0">
                <a:ea typeface="Calibri" panose="020F0502020204030204" pitchFamily="34" charset="0"/>
                <a:cs typeface="Calibri,Italic"/>
              </a:rPr>
              <a:t>:</a:t>
            </a:r>
            <a:r>
              <a:rPr lang="en-US" sz="1800" b="0" dirty="0" smtClean="0">
                <a:ea typeface="Calibri" panose="020F0502020204030204" pitchFamily="34" charset="0"/>
                <a:cs typeface="Calibri,Italic"/>
              </a:rPr>
              <a:t>MWO </a:t>
            </a:r>
            <a:r>
              <a:rPr lang="ar-DZ" sz="1800" b="0" dirty="0">
                <a:ea typeface="Calibri" panose="020F0502020204030204" pitchFamily="34" charset="0"/>
                <a:cs typeface="Calibri,Italic"/>
              </a:rPr>
              <a:t>وثيقة استراتيجية تخطط لجميع النواتج مع جدول زمني</a:t>
            </a:r>
            <a:endParaRPr lang="fr-FR" dirty="0"/>
          </a:p>
        </p:txBody>
      </p:sp>
      <p:pic>
        <p:nvPicPr>
          <p:cNvPr id="51" name="Picture 11" descr="padulu par OEC">
            <a:extLst>
              <a:ext uri="{FF2B5EF4-FFF2-40B4-BE49-F238E27FC236}">
                <a16:creationId xmlns:a16="http://schemas.microsoft.com/office/drawing/2014/main" id="{35D66DBE-4AD5-5350-5A27-4E4FDA2436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3636" y="4263738"/>
            <a:ext cx="3459015" cy="2594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8997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1"/>
          <p:cNvSpPr txBox="1">
            <a:spLocks/>
          </p:cNvSpPr>
          <p:nvPr/>
        </p:nvSpPr>
        <p:spPr>
          <a:xfrm>
            <a:off x="687388" y="930275"/>
            <a:ext cx="8135937" cy="677863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spcBef>
                <a:spcPts val="0"/>
              </a:spcBef>
              <a:buFont typeface="Arial" pitchFamily="34" charset="0"/>
              <a:buNone/>
              <a:defRPr/>
            </a:pPr>
            <a:endParaRPr lang="en-US" sz="2400" b="1" dirty="0">
              <a:latin typeface="Maiandra GD" pitchFamily="34" charset="0"/>
              <a:cs typeface="+mn-cs"/>
            </a:endParaRPr>
          </a:p>
        </p:txBody>
      </p:sp>
      <p:sp>
        <p:nvSpPr>
          <p:cNvPr id="10247" name="Espace réservé du texte 1"/>
          <p:cNvSpPr txBox="1">
            <a:spLocks/>
          </p:cNvSpPr>
          <p:nvPr/>
        </p:nvSpPr>
        <p:spPr bwMode="auto">
          <a:xfrm>
            <a:off x="475013" y="738224"/>
            <a:ext cx="8668987" cy="102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rtl="1">
              <a:buFont typeface="Arial" pitchFamily="34" charset="0"/>
              <a:buNone/>
            </a:pPr>
            <a:r>
              <a:rPr lang="ar-DZ" dirty="0">
                <a:solidFill>
                  <a:srgbClr val="0070C0"/>
                </a:solidFill>
                <a:latin typeface="Maiandra GD" panose="020E0502030308020204" pitchFamily="34" charset="0"/>
                <a:ea typeface="Calibri" panose="020F0502020204030204" pitchFamily="34" charset="0"/>
                <a:cs typeface="Calibri,Italic"/>
              </a:rPr>
              <a:t>10. تحديد المؤشرات </a:t>
            </a:r>
            <a:r>
              <a:rPr lang="fr-FR" dirty="0" smtClean="0">
                <a:solidFill>
                  <a:srgbClr val="0070C0"/>
                </a:solidFill>
                <a:latin typeface="Maiandra GD" panose="020E0502030308020204" pitchFamily="34" charset="0"/>
                <a:ea typeface="Calibri" panose="020F0502020204030204" pitchFamily="34" charset="0"/>
                <a:cs typeface="Calibri,Italic"/>
              </a:rPr>
              <a:t>  M</a:t>
            </a:r>
            <a:r>
              <a:rPr lang="en-US" dirty="0" smtClean="0">
                <a:solidFill>
                  <a:srgbClr val="0070C0"/>
                </a:solidFill>
                <a:latin typeface="Maiandra GD" panose="020E0502030308020204" pitchFamily="34" charset="0"/>
                <a:ea typeface="Calibri" panose="020F0502020204030204" pitchFamily="34" charset="0"/>
                <a:cs typeface="Calibri,Italic"/>
              </a:rPr>
              <a:t>WO &lt;&lt;</a:t>
            </a:r>
            <a:r>
              <a:rPr lang="ar-DZ" dirty="0" smtClean="0">
                <a:solidFill>
                  <a:srgbClr val="0070C0"/>
                </a:solidFill>
                <a:latin typeface="Maiandra GD" panose="020E0502030308020204" pitchFamily="34" charset="0"/>
                <a:ea typeface="Calibri" panose="020F0502020204030204" pitchFamily="34" charset="0"/>
                <a:cs typeface="Calibri,Italic"/>
              </a:rPr>
              <a:t>تم </a:t>
            </a:r>
            <a:r>
              <a:rPr lang="ar-DZ" dirty="0">
                <a:solidFill>
                  <a:srgbClr val="0070C0"/>
                </a:solidFill>
                <a:latin typeface="Maiandra GD" panose="020E0502030308020204" pitchFamily="34" charset="0"/>
                <a:ea typeface="Calibri" panose="020F0502020204030204" pitchFamily="34" charset="0"/>
                <a:cs typeface="Calibri,Italic"/>
              </a:rPr>
              <a:t>الإبلاغ عنها في 2012؛ </a:t>
            </a:r>
            <a:r>
              <a:rPr lang="ar-DZ" dirty="0" smtClean="0">
                <a:solidFill>
                  <a:srgbClr val="0070C0"/>
                </a:solidFill>
                <a:latin typeface="Maiandra GD" panose="020E0502030308020204" pitchFamily="34" charset="0"/>
                <a:ea typeface="Calibri" panose="020F0502020204030204" pitchFamily="34" charset="0"/>
                <a:cs typeface="Calibri,Italic"/>
              </a:rPr>
              <a:t>2018</a:t>
            </a:r>
            <a:r>
              <a:rPr lang="ar-DZ" dirty="0">
                <a:solidFill>
                  <a:srgbClr val="0070C0"/>
                </a:solidFill>
                <a:latin typeface="Maiandra GD" panose="020E0502030308020204" pitchFamily="34" charset="0"/>
                <a:ea typeface="Calibri" panose="020F0502020204030204" pitchFamily="34" charset="0"/>
                <a:cs typeface="Calibri,Italic"/>
              </a:rPr>
              <a:t>)</a:t>
            </a:r>
            <a:endParaRPr lang="en-US" altLang="fr-FR" sz="1800" b="1" i="1" dirty="0">
              <a:solidFill>
                <a:srgbClr val="0070C0"/>
              </a:solidFill>
              <a:latin typeface="Maiandra GD" panose="020E0502030308020204" pitchFamily="34" charset="0"/>
            </a:endParaRPr>
          </a:p>
        </p:txBody>
      </p:sp>
      <p:graphicFrame>
        <p:nvGraphicFramePr>
          <p:cNvPr id="2" name="Tableau 1"/>
          <p:cNvGraphicFramePr>
            <a:graphicFrameLocks noGrp="1"/>
          </p:cNvGraphicFramePr>
          <p:nvPr/>
        </p:nvGraphicFramePr>
        <p:xfrm>
          <a:off x="7584559" y="2575202"/>
          <a:ext cx="8119730" cy="111252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717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fr-FR" sz="1200" b="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100" b="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sz="1200" b="0" baseline="0" dirty="0">
                        <a:latin typeface="+mj-lt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fr-FR" sz="14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sz="1100" b="0" dirty="0">
                        <a:latin typeface="+mj-lt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 sz="2000" b="1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ZoneTexte 2"/>
          <p:cNvSpPr txBox="1"/>
          <p:nvPr/>
        </p:nvSpPr>
        <p:spPr>
          <a:xfrm>
            <a:off x="839965" y="1228927"/>
            <a:ext cx="4104168" cy="116955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ar-DZ" sz="1400" b="1" dirty="0" smtClean="0"/>
              <a:t>الح</a:t>
            </a:r>
            <a:r>
              <a:rPr lang="ar-DZ" sz="1400" b="1" dirty="0"/>
              <a:t>ا</a:t>
            </a:r>
            <a:r>
              <a:rPr lang="ar-DZ" sz="1400" b="1" dirty="0" smtClean="0"/>
              <a:t>لة</a:t>
            </a:r>
            <a:endParaRPr lang="fr-FR" sz="1400" b="1" dirty="0" smtClean="0"/>
          </a:p>
          <a:p>
            <a:pPr algn="r"/>
            <a:r>
              <a:rPr lang="ar-DZ" sz="1400" b="1" dirty="0" smtClean="0"/>
              <a:t>الاتجاهات </a:t>
            </a:r>
            <a:r>
              <a:rPr lang="ar-DZ" sz="1400" b="1" dirty="0"/>
              <a:t>في وفرة الأنواع، بما في ذلك مؤشر الكوكب </a:t>
            </a:r>
            <a:r>
              <a:rPr lang="ar-DZ" sz="1400" b="1" dirty="0" err="1"/>
              <a:t>الحيمؤشر</a:t>
            </a:r>
            <a:r>
              <a:rPr lang="ar-DZ" sz="1400" b="1" dirty="0"/>
              <a:t> درجة حرارة </a:t>
            </a:r>
            <a:r>
              <a:rPr lang="ar-DZ" sz="1400" b="1" dirty="0" err="1"/>
              <a:t>المجتمعمؤشر</a:t>
            </a:r>
            <a:r>
              <a:rPr lang="ar-DZ" sz="1400" b="1" dirty="0"/>
              <a:t> تخصص </a:t>
            </a:r>
            <a:r>
              <a:rPr lang="ar-DZ" sz="1400" b="1" dirty="0" err="1"/>
              <a:t>المجتمعتدفق</a:t>
            </a:r>
            <a:r>
              <a:rPr lang="ar-DZ" sz="1400" b="1" dirty="0"/>
              <a:t> </a:t>
            </a:r>
            <a:r>
              <a:rPr lang="ar-DZ" sz="1400" b="1" dirty="0" err="1"/>
              <a:t>الأنهارجودة</a:t>
            </a:r>
            <a:r>
              <a:rPr lang="ar-DZ" sz="1400" b="1" dirty="0"/>
              <a:t> </a:t>
            </a:r>
            <a:r>
              <a:rPr lang="ar-DZ" sz="1400" b="1" dirty="0" err="1"/>
              <a:t>المياهمساحة</a:t>
            </a:r>
            <a:r>
              <a:rPr lang="ar-DZ" sz="1400" b="1" dirty="0"/>
              <a:t> سطح الأراضي الرطبة في البحر الأبيض </a:t>
            </a:r>
            <a:r>
              <a:rPr lang="ar-DZ" sz="1400" b="1" dirty="0" err="1"/>
              <a:t>المتوسطمدى</a:t>
            </a:r>
            <a:r>
              <a:rPr lang="ar-DZ" sz="1400" b="1" dirty="0"/>
              <a:t> الغمر في الأراضي الرطبة</a:t>
            </a:r>
            <a:endParaRPr lang="en-US" sz="1400" i="1" dirty="0"/>
          </a:p>
        </p:txBody>
      </p:sp>
      <p:sp>
        <p:nvSpPr>
          <p:cNvPr id="4" name="ZoneTexte 3"/>
          <p:cNvSpPr txBox="1"/>
          <p:nvPr/>
        </p:nvSpPr>
        <p:spPr>
          <a:xfrm>
            <a:off x="839965" y="3500648"/>
            <a:ext cx="4104168" cy="9541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ar-DZ" sz="1400" b="1" dirty="0" smtClean="0"/>
              <a:t>الدوافع</a:t>
            </a:r>
            <a:endParaRPr lang="fr-FR" sz="1400" b="1" dirty="0" smtClean="0"/>
          </a:p>
          <a:p>
            <a:pPr algn="r" rtl="1"/>
            <a:endParaRPr lang="fr-FR" sz="1400" b="1" dirty="0"/>
          </a:p>
          <a:p>
            <a:pPr algn="r" rtl="1"/>
            <a:r>
              <a:rPr lang="ar-DZ" sz="1400" b="1" dirty="0" smtClean="0"/>
              <a:t>الاتجاهات </a:t>
            </a:r>
            <a:r>
              <a:rPr lang="ar-DZ" sz="1400" b="1" dirty="0"/>
              <a:t>السكانية البشرية في/قرب الأراضي الرطبة في البحر الأبيض المتوسط</a:t>
            </a:r>
            <a:endParaRPr lang="en-US" sz="1800" dirty="0"/>
          </a:p>
        </p:txBody>
      </p:sp>
      <p:sp>
        <p:nvSpPr>
          <p:cNvPr id="6" name="Rectangle 5"/>
          <p:cNvSpPr/>
          <p:nvPr/>
        </p:nvSpPr>
        <p:spPr>
          <a:xfrm>
            <a:off x="839965" y="4753851"/>
            <a:ext cx="4104168" cy="1384995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r" rtl="1"/>
            <a:r>
              <a:rPr lang="ar-DZ" sz="1400" b="1" dirty="0" smtClean="0"/>
              <a:t>الضغوطات</a:t>
            </a:r>
            <a:endParaRPr lang="fr-FR" sz="1400" b="1" dirty="0" smtClean="0"/>
          </a:p>
          <a:p>
            <a:pPr algn="r" rtl="1"/>
            <a:endParaRPr lang="fr-FR" sz="1400" b="1" dirty="0"/>
          </a:p>
          <a:p>
            <a:pPr algn="r" rtl="1"/>
            <a:r>
              <a:rPr lang="ar-DZ" sz="1400" b="1" dirty="0" smtClean="0"/>
              <a:t>مؤشر </a:t>
            </a:r>
            <a:r>
              <a:rPr lang="ar-DZ" sz="1400" b="1" dirty="0"/>
              <a:t>استغلال موارد المياه </a:t>
            </a:r>
            <a:r>
              <a:rPr lang="ar-DZ" sz="1400" b="1" dirty="0" err="1"/>
              <a:t>المتجددةالطلب</a:t>
            </a:r>
            <a:r>
              <a:rPr lang="ar-DZ" sz="1400" b="1" dirty="0"/>
              <a:t> على المياه حسب </a:t>
            </a:r>
            <a:r>
              <a:rPr lang="ar-DZ" sz="1400" b="1" dirty="0" err="1"/>
              <a:t>القطاعتحويل</a:t>
            </a:r>
            <a:r>
              <a:rPr lang="ar-DZ" sz="1400" b="1" dirty="0"/>
              <a:t> الأراضي إلى الزراعة والتوسع العمراني في/حول الأراضي الرطبة </a:t>
            </a:r>
            <a:r>
              <a:rPr lang="ar-DZ" sz="1400" b="1" dirty="0" err="1"/>
              <a:t>الرئيسيةالإفراط</a:t>
            </a:r>
            <a:r>
              <a:rPr lang="ar-DZ" sz="1400" b="1" dirty="0"/>
              <a:t> في استغلال المياه الجوفية في الواحات/التحلية</a:t>
            </a:r>
            <a:endParaRPr lang="en-US" sz="1400" i="1" dirty="0"/>
          </a:p>
        </p:txBody>
      </p:sp>
      <p:sp>
        <p:nvSpPr>
          <p:cNvPr id="14" name="ZoneTexte 13"/>
          <p:cNvSpPr txBox="1"/>
          <p:nvPr/>
        </p:nvSpPr>
        <p:spPr>
          <a:xfrm>
            <a:off x="4944133" y="2785202"/>
            <a:ext cx="4114807" cy="28931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DZ" sz="1400" b="1" dirty="0" smtClean="0"/>
              <a:t>الردود</a:t>
            </a:r>
            <a:endParaRPr lang="fr-FR" sz="1400" b="1" dirty="0" smtClean="0"/>
          </a:p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fr-FR" sz="1400" b="1" dirty="0"/>
          </a:p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DZ" sz="1400" b="1" dirty="0" smtClean="0"/>
              <a:t>الأراضي </a:t>
            </a:r>
            <a:r>
              <a:rPr lang="ar-DZ" sz="1400" b="1" dirty="0"/>
              <a:t>الرطبة </a:t>
            </a:r>
            <a:r>
              <a:rPr lang="ar-DZ" sz="1400" b="1" dirty="0" smtClean="0"/>
              <a:t>المحمية</a:t>
            </a:r>
            <a:endParaRPr lang="fr-FR" sz="1400" b="1" dirty="0" smtClean="0"/>
          </a:p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DZ" sz="1400" b="1" dirty="0" smtClean="0"/>
              <a:t>إدماج </a:t>
            </a:r>
            <a:r>
              <a:rPr lang="ar-DZ" sz="1400" b="1" dirty="0"/>
              <a:t>البيئة في تخطيط التنمية المحلية مستوى تنفيذ الإدارة المتكاملة للموارد </a:t>
            </a:r>
            <a:r>
              <a:rPr lang="ar-DZ" sz="1400" b="1" dirty="0" smtClean="0"/>
              <a:t>المائية</a:t>
            </a:r>
            <a:endParaRPr lang="fr-FR" sz="1400" b="1" dirty="0" smtClean="0"/>
          </a:p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DZ" sz="1400" b="1" dirty="0" smtClean="0"/>
              <a:t>مستوى </a:t>
            </a:r>
            <a:r>
              <a:rPr lang="ar-DZ" sz="1400" b="1" dirty="0"/>
              <a:t>تنفيذ الإدارة المتكاملة للموارد </a:t>
            </a:r>
            <a:r>
              <a:rPr lang="ar-DZ" sz="1400" b="1" dirty="0" smtClean="0"/>
              <a:t>المائية</a:t>
            </a:r>
            <a:endParaRPr lang="fr-FR" sz="1400" b="1" dirty="0" smtClean="0"/>
          </a:p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DZ" sz="1400" b="1" dirty="0" smtClean="0"/>
              <a:t>فعالية </a:t>
            </a:r>
            <a:r>
              <a:rPr lang="ar-DZ" sz="1400" b="1" dirty="0"/>
              <a:t>الإدارة في مواقع </a:t>
            </a:r>
            <a:r>
              <a:rPr lang="ar-DZ" sz="1400" b="1" dirty="0" err="1" smtClean="0"/>
              <a:t>رامسار</a:t>
            </a:r>
            <a:endParaRPr lang="fr-FR" sz="1400" b="1" dirty="0" smtClean="0"/>
          </a:p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400" b="1" dirty="0"/>
              <a:t>*</a:t>
            </a:r>
            <a:r>
              <a:rPr lang="ar-DZ" sz="1400" b="1" dirty="0" smtClean="0"/>
              <a:t>مستوى </a:t>
            </a:r>
            <a:r>
              <a:rPr lang="ar-DZ" sz="1400" b="1" dirty="0"/>
              <a:t>تنفيذ الإدارة المتكاملة للمناطق </a:t>
            </a:r>
            <a:r>
              <a:rPr lang="ar-DZ" sz="1400" b="1" dirty="0" smtClean="0"/>
              <a:t>الساحلية</a:t>
            </a:r>
            <a:endParaRPr lang="fr-FR" sz="1400" b="1" dirty="0" smtClean="0"/>
          </a:p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DZ" sz="1400" b="1" dirty="0" smtClean="0"/>
              <a:t>وضع </a:t>
            </a:r>
            <a:r>
              <a:rPr lang="ar-DZ" sz="1400" b="1" dirty="0"/>
              <a:t>استراتيجية وطنية للأراضي </a:t>
            </a:r>
            <a:r>
              <a:rPr lang="ar-DZ" sz="1400" b="1" dirty="0" smtClean="0"/>
              <a:t>الرطبة</a:t>
            </a:r>
            <a:endParaRPr lang="fr-FR" sz="1400" b="1" dirty="0" smtClean="0"/>
          </a:p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DZ" sz="1400" b="1" dirty="0" smtClean="0"/>
              <a:t>إدماج </a:t>
            </a:r>
            <a:r>
              <a:rPr lang="ar-DZ" sz="1400" b="1" dirty="0"/>
              <a:t>الأراضي الرطبة في الاستراتيجية الوطنية للتنمية </a:t>
            </a:r>
            <a:r>
              <a:rPr lang="ar-DZ" sz="1400" b="1" dirty="0" err="1" smtClean="0"/>
              <a:t>المستدامةإ</a:t>
            </a:r>
            <a:endParaRPr lang="fr-FR" sz="1400" b="1" dirty="0" smtClean="0"/>
          </a:p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DZ" sz="1400" b="1" dirty="0" smtClean="0"/>
              <a:t>دماج </a:t>
            </a:r>
            <a:r>
              <a:rPr lang="ar-DZ" sz="1400" b="1" dirty="0"/>
              <a:t>الأراضي الرطبة في خطط الإدارة الوطنية </a:t>
            </a:r>
            <a:r>
              <a:rPr lang="ar-DZ" sz="1400" b="1" dirty="0" smtClean="0"/>
              <a:t>للمياه</a:t>
            </a:r>
            <a:endParaRPr lang="fr-FR" sz="1400" b="1" dirty="0" smtClean="0"/>
          </a:p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DZ" sz="1400" b="1" dirty="0" smtClean="0"/>
              <a:t>تنفيذ </a:t>
            </a:r>
            <a:r>
              <a:rPr lang="ar-DZ" sz="1400" b="1" dirty="0"/>
              <a:t>الأهداف الإنمائية للألفية/الاتحاد الأوروبي البيئية نحو الغايات المتعلقة بالأراضي الرطبة</a:t>
            </a:r>
            <a:endParaRPr lang="en-US" sz="1400" b="1" dirty="0"/>
          </a:p>
        </p:txBody>
      </p:sp>
      <p:sp>
        <p:nvSpPr>
          <p:cNvPr id="16" name="ZoneTexte 15"/>
          <p:cNvSpPr txBox="1"/>
          <p:nvPr/>
        </p:nvSpPr>
        <p:spPr>
          <a:xfrm>
            <a:off x="4944133" y="1228927"/>
            <a:ext cx="4114807" cy="116955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ar-DZ" sz="1400" b="1" dirty="0" smtClean="0"/>
              <a:t>الضغوطات</a:t>
            </a:r>
            <a:endParaRPr lang="fr-FR" sz="1400" b="1" dirty="0" smtClean="0"/>
          </a:p>
          <a:p>
            <a:pPr algn="r" rtl="1"/>
            <a:r>
              <a:rPr lang="ar-DZ" sz="1400" b="1" dirty="0" smtClean="0"/>
              <a:t>مؤشر </a:t>
            </a:r>
            <a:r>
              <a:rPr lang="ar-DZ" sz="1400" b="1" dirty="0"/>
              <a:t>استغلال موارد المياه </a:t>
            </a:r>
            <a:r>
              <a:rPr lang="ar-DZ" sz="1400" b="1" dirty="0" err="1"/>
              <a:t>المتجددةالطلب</a:t>
            </a:r>
            <a:r>
              <a:rPr lang="ar-DZ" sz="1400" b="1" dirty="0"/>
              <a:t> على المياه حسب </a:t>
            </a:r>
            <a:r>
              <a:rPr lang="ar-DZ" sz="1400" b="1" dirty="0" err="1"/>
              <a:t>القطاعتحويل</a:t>
            </a:r>
            <a:r>
              <a:rPr lang="ar-DZ" sz="1400" b="1" dirty="0"/>
              <a:t> الأراضي إلى الزراعة والتوسع العمراني في/حول الأراضي الرطبة </a:t>
            </a:r>
            <a:r>
              <a:rPr lang="ar-DZ" sz="1400" b="1" dirty="0" err="1"/>
              <a:t>الرئيسيةالإفراط</a:t>
            </a:r>
            <a:r>
              <a:rPr lang="ar-DZ" sz="1400" b="1" dirty="0"/>
              <a:t> في استغلال المياه الجوفية في الواحات/التحلية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15281738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1AF7D3C1-4951-D048-B12E-8FF674B66D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F8B5A23-3426-382B-3DD4-5A40CD468AB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2523" y="1353062"/>
            <a:ext cx="5712963" cy="1872905"/>
          </a:xfrm>
        </p:spPr>
        <p:txBody>
          <a:bodyPr/>
          <a:lstStyle/>
          <a:p>
            <a:pPr algn="r" rtl="1"/>
            <a:r>
              <a:rPr lang="ar-DZ" sz="2000" b="0" dirty="0">
                <a:ea typeface="Calibri" panose="020F0502020204030204" pitchFamily="34" charset="0"/>
                <a:cs typeface="Calibri,Italic"/>
              </a:rPr>
              <a:t>11. طرائق (بروتوكولات) الرصد المنتظم للمؤشرات  </a:t>
            </a:r>
            <a:endParaRPr lang="fr-FR" sz="2000" b="0" dirty="0" smtClean="0">
              <a:ea typeface="Calibri" panose="020F0502020204030204" pitchFamily="34" charset="0"/>
              <a:cs typeface="Calibri,Italic"/>
            </a:endParaRPr>
          </a:p>
          <a:p>
            <a:pPr algn="r" rtl="1"/>
            <a:endParaRPr lang="fr-FR" sz="2000" b="0" dirty="0">
              <a:ea typeface="Calibri" panose="020F0502020204030204" pitchFamily="34" charset="0"/>
              <a:cs typeface="Calibri,Italic"/>
            </a:endParaRPr>
          </a:p>
          <a:p>
            <a:pPr algn="r" rtl="1"/>
            <a:r>
              <a:rPr lang="en-US" sz="2000" b="0" dirty="0" smtClean="0">
                <a:ea typeface="Calibri" panose="020F0502020204030204" pitchFamily="34" charset="0"/>
                <a:cs typeface="Calibri,Italic"/>
              </a:rPr>
              <a:t> </a:t>
            </a:r>
            <a:r>
              <a:rPr lang="ar-DZ" sz="2000" b="0" dirty="0">
                <a:ea typeface="Calibri" panose="020F0502020204030204" pitchFamily="34" charset="0"/>
                <a:cs typeface="Calibri,Italic"/>
              </a:rPr>
              <a:t>مرفقات صحائف وقائع مؤشرات </a:t>
            </a:r>
            <a:r>
              <a:rPr lang="en-US" sz="2000" b="0" dirty="0">
                <a:ea typeface="Calibri" panose="020F0502020204030204" pitchFamily="34" charset="0"/>
                <a:cs typeface="Calibri,Italic"/>
              </a:rPr>
              <a:t>MWO2: https://tourduvalat.org/en/media/brochures/</a:t>
            </a:r>
            <a:endParaRPr lang="fr-FR" sz="2000" dirty="0"/>
          </a:p>
        </p:txBody>
      </p:sp>
      <p:sp>
        <p:nvSpPr>
          <p:cNvPr id="5" name="Espace réservé du texte 3">
            <a:extLst>
              <a:ext uri="{FF2B5EF4-FFF2-40B4-BE49-F238E27FC236}">
                <a16:creationId xmlns:a16="http://schemas.microsoft.com/office/drawing/2014/main" id="{E823DCA9-56E1-A953-BBAF-2219B459BCCD}"/>
              </a:ext>
            </a:extLst>
          </p:cNvPr>
          <p:cNvSpPr txBox="1">
            <a:spLocks/>
          </p:cNvSpPr>
          <p:nvPr/>
        </p:nvSpPr>
        <p:spPr>
          <a:xfrm>
            <a:off x="622522" y="4568485"/>
            <a:ext cx="8229599" cy="1872905"/>
          </a:xfrm>
          <a:prstGeom prst="rect">
            <a:avLst/>
          </a:prstGeom>
        </p:spPr>
        <p:txBody>
          <a:bodyPr/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400" b="1" kern="1200">
                <a:solidFill>
                  <a:srgbClr val="0054A6"/>
                </a:solidFill>
                <a:latin typeface="Maiandra GD" pitchFamily="34" charset="0"/>
                <a:ea typeface="+mn-ea"/>
                <a:cs typeface="+mn-cs"/>
              </a:defRPr>
            </a:lvl1pPr>
            <a:lvl2pPr marL="358775" indent="-358775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FontTx/>
              <a:buBlip>
                <a:blip r:embed="rId2"/>
              </a:buBlip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630238" indent="-271463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FontTx/>
              <a:buBlip>
                <a:blip r:embed="rId3"/>
              </a:buBlip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lnSpc>
                <a:spcPct val="115000"/>
              </a:lnSpc>
              <a:spcAft>
                <a:spcPts val="1000"/>
              </a:spcAft>
            </a:pPr>
            <a:r>
              <a:rPr lang="ar-DZ" sz="2000" b="0" dirty="0">
                <a:ea typeface="Calibri" panose="020F0502020204030204" pitchFamily="34" charset="0"/>
                <a:cs typeface="Calibri,Italic"/>
              </a:rPr>
              <a:t>12- تخطيط تخزين البيانات (+ التكامل مع مجموعات البيانات الأخرى ذات الصلة</a:t>
            </a:r>
            <a:r>
              <a:rPr lang="ar-DZ" sz="2000" b="0" dirty="0" smtClean="0">
                <a:ea typeface="Calibri" panose="020F0502020204030204" pitchFamily="34" charset="0"/>
                <a:cs typeface="Calibri,Italic"/>
              </a:rPr>
              <a:t>)</a:t>
            </a:r>
            <a:endParaRPr lang="fr-FR" sz="2000" b="0" dirty="0" smtClean="0">
              <a:ea typeface="Calibri" panose="020F0502020204030204" pitchFamily="34" charset="0"/>
              <a:cs typeface="Calibri,Italic"/>
            </a:endParaRPr>
          </a:p>
          <a:p>
            <a:pPr algn="r" rtl="1">
              <a:lnSpc>
                <a:spcPct val="115000"/>
              </a:lnSpc>
              <a:spcAft>
                <a:spcPts val="1000"/>
              </a:spcAft>
            </a:pPr>
            <a:r>
              <a:rPr lang="en-US" sz="2000" b="0" dirty="0" smtClean="0">
                <a:ea typeface="Calibri" panose="020F0502020204030204" pitchFamily="34" charset="0"/>
                <a:cs typeface="Calibri,Italic"/>
              </a:rPr>
              <a:t> </a:t>
            </a:r>
            <a:r>
              <a:rPr lang="en-US" sz="2000" b="0" dirty="0">
                <a:ea typeface="Calibri" panose="020F0502020204030204" pitchFamily="34" charset="0"/>
                <a:cs typeface="Calibri,Italic"/>
              </a:rPr>
              <a:t>: </a:t>
            </a:r>
            <a:r>
              <a:rPr lang="en-US" sz="2000" b="0" dirty="0" smtClean="0">
                <a:ea typeface="Calibri" panose="020F0502020204030204" pitchFamily="34" charset="0"/>
                <a:cs typeface="Calibri,Italic"/>
              </a:rPr>
              <a:t>MWO </a:t>
            </a:r>
            <a:r>
              <a:rPr lang="en-US" sz="2000" b="0" dirty="0">
                <a:ea typeface="Calibri" panose="020F0502020204030204" pitchFamily="34" charset="0"/>
                <a:cs typeface="Calibri,Italic"/>
              </a:rPr>
              <a:t>(2012-18</a:t>
            </a:r>
            <a:r>
              <a:rPr lang="en-US" sz="2000" b="0" dirty="0" smtClean="0">
                <a:ea typeface="Calibri" panose="020F0502020204030204" pitchFamily="34" charset="0"/>
                <a:cs typeface="Calibri,Italic"/>
              </a:rPr>
              <a:t>) </a:t>
            </a:r>
            <a:r>
              <a:rPr lang="ar-DZ" sz="2000" b="0" dirty="0">
                <a:ea typeface="Calibri" panose="020F0502020204030204" pitchFamily="34" charset="0"/>
                <a:cs typeface="Calibri,Italic"/>
              </a:rPr>
              <a:t>لم يتم التخطيط بشكل كافٍ منذ البداية، باستثناء التنوع البيولوجي (تكامل بيانات </a:t>
            </a:r>
            <a:r>
              <a:rPr lang="en-US" sz="2000" b="0" dirty="0">
                <a:ea typeface="Calibri" panose="020F0502020204030204" pitchFamily="34" charset="0"/>
                <a:cs typeface="Calibri,Italic"/>
              </a:rPr>
              <a:t>LPI </a:t>
            </a:r>
            <a:r>
              <a:rPr lang="ar-DZ" sz="2000" b="0" dirty="0">
                <a:ea typeface="Calibri" panose="020F0502020204030204" pitchFamily="34" charset="0"/>
                <a:cs typeface="Calibri,Italic"/>
              </a:rPr>
              <a:t>مع قواعد البيانات العالمية، عندما يسمح منتجو البيانات بذلك)</a:t>
            </a:r>
            <a:endParaRPr lang="fr-FR" sz="2000" dirty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ED2ABE69-FFD1-F0F8-2C6C-CFEFFE2A53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5712">
            <a:off x="6755274" y="1595450"/>
            <a:ext cx="2427173" cy="233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8767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que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21479</TotalTime>
  <Words>890</Words>
  <Application>Microsoft Office PowerPoint</Application>
  <PresentationFormat>Affichage à l'écran (4:3)</PresentationFormat>
  <Paragraphs>125</Paragraphs>
  <Slides>14</Slides>
  <Notes>5</Notes>
  <HiddenSlides>0</HiddenSlides>
  <MMClips>0</MMClips>
  <ScaleCrop>false</ScaleCrop>
  <HeadingPairs>
    <vt:vector size="8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24" baseType="lpstr">
      <vt:lpstr>Arial</vt:lpstr>
      <vt:lpstr>Arial Narrow</vt:lpstr>
      <vt:lpstr>Calibri</vt:lpstr>
      <vt:lpstr>Calibri,Italic</vt:lpstr>
      <vt:lpstr>Maiandra GD</vt:lpstr>
      <vt:lpstr>Tahoma</vt:lpstr>
      <vt:lpstr>Times New Roman</vt:lpstr>
      <vt:lpstr>Wingdings</vt:lpstr>
      <vt:lpstr>1_Thème Office</vt:lpstr>
      <vt:lpstr>Graphique</vt:lpstr>
      <vt:lpstr>10 يونيو 2024</vt:lpstr>
      <vt:lpstr>البناء خطوة بخطوة...</vt:lpstr>
      <vt:lpstr>16 خطوة لتطوير مرصد للأراضي الرطبة </vt:lpstr>
      <vt:lpstr>البناء خطوة بخطوة...</vt:lpstr>
      <vt:lpstr>البناء خطوة بخطوة...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تدفقات نهر البحر المتوسط</vt:lpstr>
      <vt:lpstr>تحويل موائل الأراضي الرطبة</vt:lpstr>
      <vt:lpstr>Présentation PowerPoint</vt:lpstr>
      <vt:lpstr>Présentation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jenyfer</dc:creator>
  <cp:lastModifiedBy>Reviewer </cp:lastModifiedBy>
  <cp:revision>422</cp:revision>
  <dcterms:created xsi:type="dcterms:W3CDTF">2011-05-03T08:32:01Z</dcterms:created>
  <dcterms:modified xsi:type="dcterms:W3CDTF">2025-04-14T09:36:30Z</dcterms:modified>
</cp:coreProperties>
</file>